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314" r:id="rId3"/>
    <p:sldId id="315" r:id="rId4"/>
    <p:sldId id="406" r:id="rId5"/>
    <p:sldId id="407" r:id="rId6"/>
    <p:sldId id="409" r:id="rId7"/>
    <p:sldId id="408" r:id="rId8"/>
    <p:sldId id="316" r:id="rId9"/>
    <p:sldId id="317" r:id="rId10"/>
    <p:sldId id="410" r:id="rId11"/>
    <p:sldId id="318" r:id="rId12"/>
    <p:sldId id="319" r:id="rId13"/>
    <p:sldId id="320" r:id="rId14"/>
    <p:sldId id="411" r:id="rId15"/>
    <p:sldId id="321" r:id="rId16"/>
    <p:sldId id="322" r:id="rId17"/>
    <p:sldId id="412" r:id="rId18"/>
    <p:sldId id="424" r:id="rId19"/>
    <p:sldId id="425" r:id="rId20"/>
    <p:sldId id="324" r:id="rId21"/>
    <p:sldId id="426" r:id="rId22"/>
    <p:sldId id="427" r:id="rId23"/>
    <p:sldId id="413" r:id="rId24"/>
    <p:sldId id="414" r:id="rId25"/>
    <p:sldId id="428" r:id="rId26"/>
    <p:sldId id="415" r:id="rId27"/>
    <p:sldId id="416" r:id="rId28"/>
    <p:sldId id="417" r:id="rId29"/>
    <p:sldId id="420" r:id="rId30"/>
    <p:sldId id="421" r:id="rId31"/>
    <p:sldId id="422" r:id="rId32"/>
    <p:sldId id="423" r:id="rId33"/>
    <p:sldId id="325" r:id="rId34"/>
  </p:sldIdLst>
  <p:sldSz cx="9144000" cy="6858000" type="screen4x3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FFF"/>
    <a:srgbClr val="E4C0B6"/>
    <a:srgbClr val="5F5F5F"/>
    <a:srgbClr val="808080"/>
    <a:srgbClr val="4D4D4D"/>
    <a:srgbClr val="EAEAEA"/>
    <a:srgbClr val="FF6F0D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80" autoAdjust="0"/>
    <p:restoredTop sz="90538" autoAdjust="0"/>
  </p:normalViewPr>
  <p:slideViewPr>
    <p:cSldViewPr>
      <p:cViewPr varScale="1">
        <p:scale>
          <a:sx n="65" d="100"/>
          <a:sy n="65" d="100"/>
        </p:scale>
        <p:origin x="158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8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0C1E453-7B28-4CBC-96CB-FD56A032DCE2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/>
              <a:t>Click to edit Master text styles</a:t>
            </a:r>
          </a:p>
          <a:p>
            <a:pPr lvl="1"/>
            <a:r>
              <a:rPr lang="pt-PT" noProof="0"/>
              <a:t>Second level</a:t>
            </a:r>
          </a:p>
          <a:p>
            <a:pPr lvl="2"/>
            <a:r>
              <a:rPr lang="pt-PT" noProof="0"/>
              <a:t>Third level</a:t>
            </a:r>
          </a:p>
          <a:p>
            <a:pPr lvl="3"/>
            <a:r>
              <a:rPr lang="pt-PT" noProof="0"/>
              <a:t>Fourth level</a:t>
            </a:r>
          </a:p>
          <a:p>
            <a:pPr lvl="4"/>
            <a:r>
              <a:rPr lang="pt-PT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8E7C0AB-8966-4B0C-8535-9114EE525034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E7C0AB-8966-4B0C-8535-9114EE525034}" type="slidenum">
              <a:rPr lang="pt-PT" altLang="zh-CN" smtClean="0"/>
              <a:pPr>
                <a:defRPr/>
              </a:pPr>
              <a:t>1</a:t>
            </a:fld>
            <a:endParaRPr lang="pt-PT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175"/>
            <a:ext cx="8243888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075" y="4005263"/>
            <a:ext cx="923925" cy="285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53163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489072-DCF9-4386-95B6-0289D1A8223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D731A-7D6A-4B05-98E8-3046B6FA78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69F34-ED91-44C3-A6AB-364F5C7460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533E9-D84A-47FF-A89B-5646F73F84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sz="4000" b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2EF600-9AFA-47A4-AB39-64DFFBF630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8770FC-B308-46C4-8A1C-1E7C13C021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A8448A-54A5-4CC0-82FF-4CFF5A0461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D53BF4-931E-4C75-A67A-86CBA865BA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18A40-18A8-4706-A197-59FC285813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28462E-12EC-4462-A1B4-C704BE43FA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9E4217-1FE8-4D89-9F52-48B2EE5C16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83075-EBC1-4AAA-A247-D34A31128A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4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ea typeface="宋体" charset="-122"/>
              </a:defRPr>
            </a:lvl1pPr>
          </a:lstStyle>
          <a:p>
            <a:pPr>
              <a:defRPr/>
            </a:pPr>
            <a:fld id="{C408BF05-8D65-4757-8246-C6ADB18E45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2" name="Picture 2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2916238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-7938" y="6467475"/>
            <a:ext cx="9151938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5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91440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1340768"/>
            <a:ext cx="7632848" cy="21236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sz="3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3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计算机网络技术</a:t>
            </a:r>
            <a:r>
              <a:rPr lang="en-US" altLang="zh-CN" sz="3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》</a:t>
            </a:r>
          </a:p>
          <a:p>
            <a:pPr algn="r"/>
            <a:endParaRPr lang="en-US" altLang="zh-CN" sz="2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en-US" altLang="zh-CN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双机互连 </a:t>
            </a:r>
            <a:endParaRPr lang="en-US" altLang="zh-CN" sz="2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22CC1-2D03-4A25-95C9-8433D913B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8C4860-0444-444D-A896-2846119CD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600200"/>
            <a:ext cx="9001000" cy="4525963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11000000  10101111  11110001  </a:t>
            </a:r>
            <a:r>
              <a:rPr lang="en-US" altLang="zh-CN" dirty="0">
                <a:solidFill>
                  <a:srgbClr val="00B050"/>
                </a:solidFill>
              </a:rPr>
              <a:t>11110001</a:t>
            </a:r>
          </a:p>
          <a:p>
            <a:pPr marL="0" indent="0">
              <a:buNone/>
            </a:pPr>
            <a:r>
              <a:rPr lang="en-US" altLang="zh-CN" dirty="0"/>
              <a:t>      192       .       175     .       241    .     241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>
                <a:solidFill>
                  <a:srgbClr val="FF0000"/>
                </a:solidFill>
              </a:rPr>
              <a:t>11000000  10101111  11110001  </a:t>
            </a:r>
            <a:r>
              <a:rPr lang="en-US" altLang="zh-CN" dirty="0">
                <a:solidFill>
                  <a:srgbClr val="00B050"/>
                </a:solidFill>
              </a:rPr>
              <a:t>00000000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   </a:t>
            </a:r>
            <a:r>
              <a:rPr lang="en-US" altLang="zh-CN" dirty="0">
                <a:solidFill>
                  <a:srgbClr val="FF0000"/>
                </a:solidFill>
              </a:rPr>
              <a:t>11000000  10101111  11110001  </a:t>
            </a:r>
            <a:r>
              <a:rPr lang="en-US" altLang="zh-CN" dirty="0">
                <a:solidFill>
                  <a:srgbClr val="00B050"/>
                </a:solidFill>
              </a:rPr>
              <a:t>11111111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      </a:t>
            </a:r>
            <a:r>
              <a:rPr lang="en-US" altLang="zh-CN" dirty="0"/>
              <a:t>192       .       175     .       241   .</a:t>
            </a:r>
            <a:r>
              <a:rPr lang="en-US" altLang="zh-CN" dirty="0">
                <a:solidFill>
                  <a:srgbClr val="00B050"/>
                </a:solidFill>
              </a:rPr>
              <a:t>0</a:t>
            </a:r>
          </a:p>
          <a:p>
            <a:pPr marL="0" indent="0">
              <a:buNone/>
            </a:pPr>
            <a:r>
              <a:rPr lang="en-US" altLang="zh-CN" dirty="0"/>
              <a:t>      192       .       175     .       241   .</a:t>
            </a:r>
            <a:r>
              <a:rPr lang="en-US" altLang="zh-CN" dirty="0">
                <a:solidFill>
                  <a:srgbClr val="00B050"/>
                </a:solidFill>
              </a:rPr>
              <a:t>255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                                                         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114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子情境</a:t>
            </a:r>
            <a:r>
              <a:rPr lang="en-US" altLang="zh-CN" dirty="0"/>
              <a:t>1</a:t>
            </a:r>
            <a:r>
              <a:rPr lang="zh-CN" altLang="zh-CN" dirty="0"/>
              <a:t> 台式机双机互联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地址的组成</a:t>
            </a:r>
            <a:endParaRPr lang="en-US" altLang="zh-CN" dirty="0"/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253726"/>
              </p:ext>
            </p:extLst>
          </p:nvPr>
        </p:nvGraphicFramePr>
        <p:xfrm>
          <a:off x="1043608" y="2420888"/>
          <a:ext cx="6334512" cy="2744505"/>
        </p:xfrm>
        <a:graphic>
          <a:graphicData uri="http://schemas.openxmlformats.org/drawingml/2006/table">
            <a:tbl>
              <a:tblPr/>
              <a:tblGrid>
                <a:gridCol w="2474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8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1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6458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类别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网络号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主机号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458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zh-CN" sz="24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类（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6.1.5.56</a:t>
                      </a:r>
                      <a:r>
                        <a:rPr lang="zh-CN" sz="24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6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1.5.56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886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B</a:t>
                      </a:r>
                      <a:r>
                        <a:rPr lang="zh-CN" sz="24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类（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150.168.1.1</a:t>
                      </a:r>
                      <a:r>
                        <a:rPr lang="zh-CN" sz="24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150.168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1.1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7703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C</a:t>
                      </a:r>
                      <a:r>
                        <a:rPr lang="zh-CN" sz="24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类（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192.168.1.1</a:t>
                      </a:r>
                      <a:r>
                        <a:rPr lang="zh-CN" sz="24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192.168.1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1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子情境</a:t>
            </a:r>
            <a:r>
              <a:rPr lang="en-US" altLang="zh-CN" dirty="0"/>
              <a:t>1</a:t>
            </a:r>
            <a:r>
              <a:rPr lang="zh-CN" altLang="zh-CN" dirty="0"/>
              <a:t> 台式机双机互联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zh-CN" dirty="0"/>
              <a:t>公有地址和私有地址</a:t>
            </a:r>
            <a:endParaRPr lang="en-US" altLang="zh-CN" dirty="0"/>
          </a:p>
          <a:p>
            <a:pPr lvl="1"/>
            <a:r>
              <a:rPr lang="zh-CN" altLang="en-US" dirty="0"/>
              <a:t>公有地址</a:t>
            </a:r>
            <a:endParaRPr lang="en-US" altLang="zh-CN" dirty="0"/>
          </a:p>
          <a:p>
            <a:pPr lvl="2"/>
            <a:r>
              <a:rPr lang="en-US" altLang="zh-CN" dirty="0"/>
              <a:t>IPv4 </a:t>
            </a:r>
            <a:r>
              <a:rPr lang="zh-CN" altLang="zh-CN" dirty="0"/>
              <a:t>单播主机范围内的绝大多数地址都是公有地址。此类地址供人们可以从</a:t>
            </a:r>
            <a:r>
              <a:rPr lang="en-US" altLang="zh-CN" dirty="0"/>
              <a:t> Internet </a:t>
            </a:r>
            <a:r>
              <a:rPr lang="zh-CN" altLang="zh-CN" dirty="0"/>
              <a:t>公开访问的主机使用。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子情境</a:t>
            </a:r>
            <a:r>
              <a:rPr lang="en-US" altLang="zh-CN" dirty="0"/>
              <a:t>1</a:t>
            </a:r>
            <a:r>
              <a:rPr lang="zh-CN" altLang="zh-CN" dirty="0"/>
              <a:t> 台式机双机互联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4525963"/>
          </a:xfrm>
        </p:spPr>
        <p:txBody>
          <a:bodyPr/>
          <a:lstStyle/>
          <a:p>
            <a:r>
              <a:rPr lang="zh-CN" altLang="en-US" dirty="0"/>
              <a:t>私有地址</a:t>
            </a:r>
            <a:endParaRPr lang="en-US" altLang="zh-CN" dirty="0"/>
          </a:p>
          <a:p>
            <a:pPr lvl="1"/>
            <a:r>
              <a:rPr lang="zh-CN" altLang="zh-CN" dirty="0"/>
              <a:t>私有空间地址块保留供私有网络中使用。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10.0.0.0 </a:t>
            </a:r>
            <a:r>
              <a:rPr lang="zh-CN" altLang="zh-CN" dirty="0">
                <a:solidFill>
                  <a:srgbClr val="FF0000"/>
                </a:solidFill>
              </a:rPr>
              <a:t>到</a:t>
            </a:r>
            <a:r>
              <a:rPr lang="en-US" altLang="zh-CN" dirty="0">
                <a:solidFill>
                  <a:srgbClr val="FF0000"/>
                </a:solidFill>
              </a:rPr>
              <a:t> 10.255.255.255</a:t>
            </a:r>
            <a:r>
              <a:rPr lang="en-US" altLang="zh-CN" dirty="0"/>
              <a:t> (10.0.0.0 /8)</a:t>
            </a:r>
            <a:endParaRPr lang="zh-CN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172.16.0.0 </a:t>
            </a:r>
            <a:r>
              <a:rPr lang="zh-CN" altLang="zh-CN" dirty="0">
                <a:solidFill>
                  <a:srgbClr val="FF0000"/>
                </a:solidFill>
              </a:rPr>
              <a:t>到</a:t>
            </a:r>
            <a:r>
              <a:rPr lang="en-US" altLang="zh-CN" dirty="0">
                <a:solidFill>
                  <a:srgbClr val="FF0000"/>
                </a:solidFill>
              </a:rPr>
              <a:t> 172.31.255.255 </a:t>
            </a:r>
            <a:r>
              <a:rPr lang="en-US" altLang="zh-CN" dirty="0"/>
              <a:t>(172.16.0.0 /16)</a:t>
            </a:r>
            <a:endParaRPr lang="zh-CN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192.168.0.0 </a:t>
            </a:r>
            <a:r>
              <a:rPr lang="zh-CN" altLang="zh-CN" dirty="0">
                <a:solidFill>
                  <a:srgbClr val="FF0000"/>
                </a:solidFill>
              </a:rPr>
              <a:t>到</a:t>
            </a:r>
            <a:r>
              <a:rPr lang="en-US" altLang="zh-CN" dirty="0">
                <a:solidFill>
                  <a:srgbClr val="FF0000"/>
                </a:solidFill>
              </a:rPr>
              <a:t> 192.168.255.255 </a:t>
            </a:r>
            <a:r>
              <a:rPr lang="en-US" altLang="zh-CN" dirty="0"/>
              <a:t>(192.168.0.0 /24)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D428A-7B35-4964-A5B3-C2D7510B1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AACD01-3BB8-460E-B402-05AAE81DA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24" y="1052736"/>
            <a:ext cx="8568952" cy="522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717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子情境</a:t>
            </a:r>
            <a:r>
              <a:rPr lang="en-US" altLang="zh-CN" dirty="0"/>
              <a:t>1</a:t>
            </a:r>
            <a:r>
              <a:rPr lang="zh-CN" altLang="zh-CN" dirty="0"/>
              <a:t> 台式机双机互联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网络地址转换</a:t>
            </a:r>
            <a:r>
              <a:rPr lang="en-US" altLang="zh-CN" dirty="0"/>
              <a:t> (NAT)</a:t>
            </a:r>
            <a:endParaRPr lang="zh-CN" altLang="zh-CN" dirty="0"/>
          </a:p>
          <a:p>
            <a:pPr lvl="1"/>
            <a:r>
              <a:rPr lang="zh-CN" altLang="zh-CN" dirty="0"/>
              <a:t>借助将私有地址转换为公有地址的服务，在内部采用私有编址方案的网络中的主机就可以访问</a:t>
            </a:r>
            <a:r>
              <a:rPr lang="en-US" altLang="zh-CN" dirty="0"/>
              <a:t> Internet </a:t>
            </a:r>
            <a:r>
              <a:rPr lang="zh-CN" altLang="zh-CN" dirty="0"/>
              <a:t>上的资源。此类服务称为网络地址转换</a:t>
            </a:r>
            <a:r>
              <a:rPr lang="en-US" altLang="zh-CN" dirty="0"/>
              <a:t> (NAT)</a:t>
            </a:r>
            <a:r>
              <a:rPr lang="zh-CN" altLang="zh-CN" dirty="0"/>
              <a:t>，可以在位于私有网络边缘的设备上实施。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子情境</a:t>
            </a:r>
            <a:r>
              <a:rPr lang="en-US" altLang="zh-CN" dirty="0"/>
              <a:t>1</a:t>
            </a:r>
            <a:r>
              <a:rPr lang="zh-CN" altLang="zh-CN" dirty="0"/>
              <a:t> 台式机双机互联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特殊的</a:t>
            </a:r>
            <a:r>
              <a:rPr lang="en-US" altLang="zh-CN" dirty="0"/>
              <a:t>IPV4</a:t>
            </a:r>
            <a:r>
              <a:rPr lang="zh-CN" altLang="zh-CN" dirty="0"/>
              <a:t>地址</a:t>
            </a:r>
            <a:endParaRPr lang="en-US" altLang="zh-CN" dirty="0"/>
          </a:p>
          <a:p>
            <a:pPr lvl="1"/>
            <a:r>
              <a:rPr lang="zh-CN" altLang="zh-CN" dirty="0"/>
              <a:t>默认路由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0.0.0.0</a:t>
            </a:r>
          </a:p>
          <a:p>
            <a:pPr lvl="1"/>
            <a:r>
              <a:rPr lang="zh-CN" altLang="zh-CN" dirty="0"/>
              <a:t>环回地址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127.0.0.0-127.255.255.255</a:t>
            </a:r>
          </a:p>
          <a:p>
            <a:pPr marL="457200" lvl="1" indent="0">
              <a:buNone/>
            </a:pPr>
            <a:r>
              <a:rPr lang="en-US" altLang="zh-CN" dirty="0"/>
              <a:t>                  ping 127.0.0.1</a:t>
            </a:r>
          </a:p>
          <a:p>
            <a:pPr lvl="1"/>
            <a:r>
              <a:rPr lang="zh-CN" altLang="zh-CN" dirty="0"/>
              <a:t>链路本地地址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169.254.0.0-169.254.255.255</a:t>
            </a:r>
          </a:p>
          <a:p>
            <a:pPr lvl="1"/>
            <a:r>
              <a:rPr lang="en-US" altLang="zh-CN" dirty="0"/>
              <a:t>TEST-NET </a:t>
            </a:r>
            <a:r>
              <a:rPr lang="zh-CN" altLang="zh-CN" dirty="0"/>
              <a:t>地址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192.0.2.0-192.0.2.255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8C252-91B7-414B-915E-0F9E37272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24CFD01-6FC0-48AC-8B73-E26686C857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738"/>
          <a:stretch/>
        </p:blipFill>
        <p:spPr>
          <a:xfrm>
            <a:off x="0" y="1196752"/>
            <a:ext cx="9051161" cy="488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45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子情境</a:t>
            </a:r>
            <a:r>
              <a:rPr lang="en-US" altLang="zh-CN" dirty="0"/>
              <a:t>1</a:t>
            </a:r>
            <a:r>
              <a:rPr lang="zh-CN" altLang="zh-CN" dirty="0"/>
              <a:t> 台式机双机互联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子网掩码</a:t>
            </a:r>
            <a:endParaRPr lang="en-US" altLang="zh-CN" dirty="0"/>
          </a:p>
          <a:p>
            <a:pPr lvl="1"/>
            <a:r>
              <a:rPr lang="zh-CN" altLang="en-US" dirty="0">
                <a:latin typeface="Arial" pitchFamily="34" charset="0"/>
                <a:ea typeface="黑体" pitchFamily="49" charset="-122"/>
                <a:cs typeface="Arial" pitchFamily="34" charset="0"/>
              </a:rPr>
              <a:t>为了定义地址的网络和主机部分，设备将使用一个</a:t>
            </a:r>
            <a:r>
              <a:rPr lang="zh-CN" altLang="en-US" dirty="0">
                <a:solidFill>
                  <a:srgbClr val="FF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单独的 </a:t>
            </a:r>
            <a:r>
              <a:rPr lang="en-US" altLang="zh-CN" dirty="0">
                <a:solidFill>
                  <a:srgbClr val="FF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32 </a:t>
            </a:r>
            <a:r>
              <a:rPr lang="zh-CN" altLang="en-US" dirty="0">
                <a:solidFill>
                  <a:srgbClr val="FF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位</a:t>
            </a:r>
            <a:r>
              <a:rPr lang="zh-CN" altLang="en-US" dirty="0">
                <a:latin typeface="Arial" pitchFamily="34" charset="0"/>
                <a:ea typeface="黑体" pitchFamily="49" charset="-122"/>
                <a:cs typeface="Arial" pitchFamily="34" charset="0"/>
              </a:rPr>
              <a:t>模式，称为子网掩码</a:t>
            </a:r>
          </a:p>
          <a:p>
            <a:pPr lvl="1"/>
            <a:r>
              <a:rPr lang="zh-CN" altLang="en-US" dirty="0">
                <a:latin typeface="Arial" pitchFamily="34" charset="0"/>
                <a:ea typeface="黑体" pitchFamily="49" charset="-122"/>
                <a:cs typeface="Arial" pitchFamily="34" charset="0"/>
              </a:rPr>
              <a:t>子网掩码实际上并不包含 </a:t>
            </a:r>
            <a:r>
              <a:rPr lang="en-US" altLang="zh-CN" dirty="0">
                <a:latin typeface="Arial" pitchFamily="34" charset="0"/>
                <a:ea typeface="黑体" pitchFamily="49" charset="-122"/>
                <a:cs typeface="Arial" pitchFamily="34" charset="0"/>
              </a:rPr>
              <a:t>IPv4 </a:t>
            </a:r>
            <a:r>
              <a:rPr lang="zh-CN" altLang="en-US" dirty="0">
                <a:latin typeface="Arial" pitchFamily="34" charset="0"/>
                <a:ea typeface="黑体" pitchFamily="49" charset="-122"/>
                <a:cs typeface="Arial" pitchFamily="34" charset="0"/>
              </a:rPr>
              <a:t>地址的网络或主机部分，它只是</a:t>
            </a:r>
            <a:r>
              <a:rPr lang="zh-CN" altLang="en-US" dirty="0">
                <a:solidFill>
                  <a:srgbClr val="FF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指出</a:t>
            </a:r>
            <a:r>
              <a:rPr lang="zh-CN" altLang="en-US" dirty="0">
                <a:latin typeface="Arial" pitchFamily="34" charset="0"/>
                <a:ea typeface="黑体" pitchFamily="49" charset="-122"/>
                <a:cs typeface="Arial" pitchFamily="34" charset="0"/>
              </a:rPr>
              <a:t>在何处查找给定 </a:t>
            </a:r>
            <a:r>
              <a:rPr lang="en-US" altLang="zh-CN" dirty="0">
                <a:latin typeface="Arial" pitchFamily="34" charset="0"/>
                <a:ea typeface="黑体" pitchFamily="49" charset="-122"/>
                <a:cs typeface="Arial" pitchFamily="34" charset="0"/>
              </a:rPr>
              <a:t>IPv4 </a:t>
            </a:r>
            <a:r>
              <a:rPr lang="zh-CN" altLang="en-US" dirty="0">
                <a:latin typeface="Arial" pitchFamily="34" charset="0"/>
                <a:ea typeface="黑体" pitchFamily="49" charset="-122"/>
                <a:cs typeface="Arial" pitchFamily="34" charset="0"/>
              </a:rPr>
              <a:t>地址的这些部分</a:t>
            </a:r>
            <a:endParaRPr lang="en-US" altLang="zh-CN" dirty="0"/>
          </a:p>
          <a:p>
            <a:pPr lvl="1"/>
            <a:r>
              <a:rPr lang="zh-CN" altLang="zh-CN" dirty="0"/>
              <a:t>在代表</a:t>
            </a:r>
            <a:r>
              <a:rPr lang="zh-CN" altLang="zh-CN" dirty="0">
                <a:solidFill>
                  <a:srgbClr val="FF0000"/>
                </a:solidFill>
              </a:rPr>
              <a:t>网络部分</a:t>
            </a:r>
            <a:r>
              <a:rPr lang="zh-CN" altLang="zh-CN" dirty="0"/>
              <a:t>的每个位的位置上置入二进制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zh-CN" dirty="0"/>
              <a:t>，在代表</a:t>
            </a:r>
            <a:r>
              <a:rPr lang="zh-CN" altLang="zh-CN" dirty="0">
                <a:solidFill>
                  <a:srgbClr val="FF0000"/>
                </a:solidFill>
              </a:rPr>
              <a:t>主机</a:t>
            </a:r>
            <a:r>
              <a:rPr lang="zh-CN" altLang="zh-CN" dirty="0"/>
              <a:t>部分的每个位的位置上置入二进制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120555230"/>
      </p:ext>
    </p:extLst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子情境</a:t>
            </a:r>
            <a:r>
              <a:rPr lang="en-US" altLang="zh-CN" dirty="0"/>
              <a:t>1</a:t>
            </a:r>
            <a:r>
              <a:rPr lang="zh-CN" altLang="zh-CN" dirty="0"/>
              <a:t> 台式机双机互联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253" y="1417638"/>
            <a:ext cx="8229600" cy="604664"/>
          </a:xfrm>
        </p:spPr>
        <p:txBody>
          <a:bodyPr/>
          <a:lstStyle/>
          <a:p>
            <a:r>
              <a:rPr lang="zh-CN" altLang="zh-CN" dirty="0"/>
              <a:t>子网掩码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D340F7-C062-4946-87FF-85882AB85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8062"/>
            <a:ext cx="7128792" cy="438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884615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子情境</a:t>
            </a:r>
            <a:r>
              <a:rPr lang="en-US" altLang="zh-CN" dirty="0"/>
              <a:t>1</a:t>
            </a:r>
            <a:r>
              <a:rPr lang="zh-CN" altLang="zh-CN" dirty="0"/>
              <a:t> 台式机双机互联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地址规划与实施</a:t>
            </a:r>
            <a:endParaRPr lang="en-US" altLang="zh-CN" dirty="0"/>
          </a:p>
          <a:p>
            <a:pPr lvl="1"/>
            <a:r>
              <a:rPr lang="zh-CN" altLang="en-US" dirty="0"/>
              <a:t>请描述信封地址填写格式</a:t>
            </a:r>
          </a:p>
        </p:txBody>
      </p:sp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780928"/>
            <a:ext cx="4380890" cy="2826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子情境</a:t>
            </a:r>
            <a:r>
              <a:rPr lang="en-US" altLang="zh-CN" dirty="0"/>
              <a:t>1</a:t>
            </a:r>
            <a:r>
              <a:rPr lang="zh-CN" altLang="zh-CN" dirty="0"/>
              <a:t> 台式机双机互联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默认子网掩码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75656" y="2276872"/>
          <a:ext cx="6336705" cy="3153264"/>
        </p:xfrm>
        <a:graphic>
          <a:graphicData uri="http://schemas.openxmlformats.org/drawingml/2006/table">
            <a:tbl>
              <a:tblPr/>
              <a:tblGrid>
                <a:gridCol w="896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6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4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宋体"/>
                        </a:rPr>
                        <a:t>类别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宋体"/>
                        </a:rPr>
                        <a:t>子网掩码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宋体"/>
                        </a:rPr>
                        <a:t>对应</a:t>
                      </a:r>
                      <a:r>
                        <a:rPr lang="en-US" sz="20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宋体"/>
                        </a:rPr>
                        <a:t>IP</a:t>
                      </a:r>
                      <a:r>
                        <a:rPr lang="zh-CN" sz="20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宋体"/>
                        </a:rPr>
                        <a:t>地址范围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A</a:t>
                      </a:r>
                      <a:r>
                        <a:rPr lang="zh-CN" sz="20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宋体"/>
                        </a:rPr>
                        <a:t>类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255.0.0.0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1.0.0.0-127.255.255.255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B</a:t>
                      </a:r>
                      <a:r>
                        <a:rPr lang="zh-CN" sz="20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宋体"/>
                        </a:rPr>
                        <a:t>类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255.255.0.0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128.0.0.0-191.255.255.255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C</a:t>
                      </a:r>
                      <a:r>
                        <a:rPr lang="zh-CN" sz="20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宋体"/>
                        </a:rPr>
                        <a:t>类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255.255.225.0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192.0.0.0-223.255.255.255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子情境</a:t>
            </a:r>
            <a:r>
              <a:rPr lang="en-US" altLang="zh-CN" dirty="0"/>
              <a:t>1</a:t>
            </a:r>
            <a:r>
              <a:rPr lang="zh-CN" altLang="zh-CN" dirty="0"/>
              <a:t> 台式机双机互联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604664"/>
          </a:xfrm>
        </p:spPr>
        <p:txBody>
          <a:bodyPr/>
          <a:lstStyle/>
          <a:p>
            <a:r>
              <a:rPr lang="zh-CN" altLang="en-US" dirty="0"/>
              <a:t>子网掩码判断网段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A09DF3E-5168-4B29-BA78-DCACBC61D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794" y="1860828"/>
            <a:ext cx="7872412" cy="4116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B58F5D31-E40B-460E-8F1A-A908715FC70C}"/>
              </a:ext>
            </a:extLst>
          </p:cNvPr>
          <p:cNvSpPr txBox="1"/>
          <p:nvPr/>
        </p:nvSpPr>
        <p:spPr>
          <a:xfrm>
            <a:off x="484237" y="5912663"/>
            <a:ext cx="796019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zh-CN" sz="2400" b="0" i="0" dirty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 1 AND 1 = </a:t>
            </a:r>
            <a:r>
              <a:rPr lang="zh-CN" sz="2400" b="0" i="0" dirty="0">
                <a:solidFill>
                  <a:srgbClr val="FF0000"/>
                </a:solidFill>
                <a:latin typeface="Arial"/>
                <a:ea typeface="ＭＳ Ｐゴシック"/>
                <a:cs typeface="ＭＳ Ｐゴシック"/>
              </a:rPr>
              <a:t>1</a:t>
            </a:r>
            <a:r>
              <a:rPr lang="zh-CN" sz="2400" b="0" i="0" dirty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    1 AND 0 = </a:t>
            </a:r>
            <a:r>
              <a:rPr lang="zh-CN" sz="2400" b="0" i="0" dirty="0">
                <a:solidFill>
                  <a:srgbClr val="FF0000"/>
                </a:solidFill>
                <a:latin typeface="Arial"/>
                <a:ea typeface="ＭＳ Ｐゴシック"/>
                <a:cs typeface="ＭＳ Ｐゴシック"/>
              </a:rPr>
              <a:t>0</a:t>
            </a:r>
            <a:r>
              <a:rPr lang="zh-CN" sz="2400" b="0" i="0" dirty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    0 AND 1 = </a:t>
            </a:r>
            <a:r>
              <a:rPr lang="zh-CN" sz="2400" b="0" i="0" dirty="0">
                <a:solidFill>
                  <a:srgbClr val="FF0000"/>
                </a:solidFill>
                <a:latin typeface="Arial"/>
                <a:ea typeface="ＭＳ Ｐゴシック"/>
                <a:cs typeface="ＭＳ Ｐゴシック"/>
              </a:rPr>
              <a:t>0</a:t>
            </a:r>
            <a:r>
              <a:rPr lang="zh-CN" sz="2400" b="0" i="0" dirty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    0 AND 0 = </a:t>
            </a:r>
            <a:r>
              <a:rPr lang="zh-CN" sz="2400" b="0" i="0" dirty="0">
                <a:solidFill>
                  <a:srgbClr val="FF0000"/>
                </a:solidFill>
                <a:latin typeface="Arial"/>
                <a:ea typeface="ＭＳ Ｐゴシック"/>
                <a:cs typeface="ＭＳ Ｐゴシック"/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800837"/>
      </p:ext>
    </p:extLst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子情境</a:t>
            </a:r>
            <a:r>
              <a:rPr lang="en-US" altLang="zh-CN" dirty="0"/>
              <a:t>1</a:t>
            </a:r>
            <a:r>
              <a:rPr lang="zh-CN" altLang="zh-CN" dirty="0"/>
              <a:t> 台式机双机互联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604664"/>
          </a:xfrm>
        </p:spPr>
        <p:txBody>
          <a:bodyPr/>
          <a:lstStyle/>
          <a:p>
            <a:r>
              <a:rPr lang="zh-CN" altLang="en-US" dirty="0"/>
              <a:t>子网掩码判断网段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192.168.1.1    255.255.255.0         192.168.1.1/</a:t>
            </a:r>
            <a:r>
              <a:rPr lang="en-US" altLang="zh-CN" sz="2400" dirty="0">
                <a:solidFill>
                  <a:srgbClr val="FF0000"/>
                </a:solidFill>
              </a:rPr>
              <a:t>24</a:t>
            </a:r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en-US" altLang="zh-CN" sz="2400" dirty="0"/>
              <a:t>192.168.1.2    255.255.255.0         192.168.1.2/25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11000000     10101000    00000001  00000001</a:t>
            </a:r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en-US" altLang="zh-CN" sz="2400" dirty="0"/>
              <a:t>11000000     10101000    00000001  00000010</a:t>
            </a:r>
          </a:p>
          <a:p>
            <a:pPr marL="0" indent="0">
              <a:buNone/>
            </a:pPr>
            <a:r>
              <a:rPr lang="en-US" altLang="zh-CN" sz="2400" dirty="0"/>
              <a:t>     11111111     11111111    11111111  00000000</a:t>
            </a:r>
          </a:p>
          <a:p>
            <a:pPr marL="0" indent="0">
              <a:buNone/>
            </a:pPr>
            <a:r>
              <a:rPr lang="en-US" altLang="zh-CN" sz="2400" dirty="0"/>
              <a:t>     </a:t>
            </a:r>
            <a:r>
              <a:rPr lang="en-US" altLang="zh-CN" sz="2400" dirty="0">
                <a:solidFill>
                  <a:srgbClr val="FF0000"/>
                </a:solidFill>
              </a:rPr>
              <a:t>11000000     10101000    00000001  00000000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     11000000     10101000    00000001  00000000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      192                    168                  1                0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B58F5D31-E40B-460E-8F1A-A908715FC70C}"/>
              </a:ext>
            </a:extLst>
          </p:cNvPr>
          <p:cNvSpPr txBox="1"/>
          <p:nvPr/>
        </p:nvSpPr>
        <p:spPr>
          <a:xfrm>
            <a:off x="484237" y="5912663"/>
            <a:ext cx="796019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zh-CN" sz="2400" b="0" i="0" dirty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 1 AND 1 = </a:t>
            </a:r>
            <a:r>
              <a:rPr lang="zh-CN" sz="2400" b="0" i="0" dirty="0">
                <a:solidFill>
                  <a:srgbClr val="FF0000"/>
                </a:solidFill>
                <a:latin typeface="Arial"/>
                <a:ea typeface="ＭＳ Ｐゴシック"/>
                <a:cs typeface="ＭＳ Ｐゴシック"/>
              </a:rPr>
              <a:t>1</a:t>
            </a:r>
            <a:r>
              <a:rPr lang="zh-CN" sz="2400" b="0" i="0" dirty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    1 AND 0 = </a:t>
            </a:r>
            <a:r>
              <a:rPr lang="zh-CN" sz="2400" b="0" i="0" dirty="0">
                <a:solidFill>
                  <a:srgbClr val="FF0000"/>
                </a:solidFill>
                <a:latin typeface="Arial"/>
                <a:ea typeface="ＭＳ Ｐゴシック"/>
                <a:cs typeface="ＭＳ Ｐゴシック"/>
              </a:rPr>
              <a:t>0</a:t>
            </a:r>
            <a:r>
              <a:rPr lang="zh-CN" sz="2400" b="0" i="0" dirty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    0 AND 1 = </a:t>
            </a:r>
            <a:r>
              <a:rPr lang="zh-CN" sz="2400" b="0" i="0" dirty="0">
                <a:solidFill>
                  <a:srgbClr val="FF0000"/>
                </a:solidFill>
                <a:latin typeface="Arial"/>
                <a:ea typeface="ＭＳ Ｐゴシック"/>
                <a:cs typeface="ＭＳ Ｐゴシック"/>
              </a:rPr>
              <a:t>0</a:t>
            </a:r>
            <a:r>
              <a:rPr lang="zh-CN" sz="2400" b="0" i="0" dirty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    0 AND 0 = </a:t>
            </a:r>
            <a:r>
              <a:rPr lang="zh-CN" sz="2400" b="0" i="0" dirty="0">
                <a:solidFill>
                  <a:srgbClr val="FF0000"/>
                </a:solidFill>
                <a:latin typeface="Arial"/>
                <a:ea typeface="ＭＳ Ｐゴシック"/>
                <a:cs typeface="ＭＳ Ｐゴシック"/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037002"/>
      </p:ext>
    </p:extLst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子情境</a:t>
            </a:r>
            <a:r>
              <a:rPr lang="en-US" altLang="zh-CN" dirty="0"/>
              <a:t>1</a:t>
            </a:r>
            <a:r>
              <a:rPr lang="zh-CN" altLang="zh-CN" dirty="0"/>
              <a:t> 台式机双机互联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234" y="1166018"/>
            <a:ext cx="8229600" cy="4525963"/>
          </a:xfrm>
        </p:spPr>
        <p:txBody>
          <a:bodyPr/>
          <a:lstStyle/>
          <a:p>
            <a:r>
              <a:rPr lang="en-US" altLang="zh-CN" dirty="0"/>
              <a:t>IPv6</a:t>
            </a:r>
            <a:r>
              <a:rPr lang="zh-CN" altLang="zh-CN" dirty="0"/>
              <a:t>介绍</a:t>
            </a:r>
            <a:endParaRPr lang="en-US" altLang="zh-CN" b="1" dirty="0"/>
          </a:p>
          <a:p>
            <a:pPr marL="236555" indent="-236555" defTabSz="814365">
              <a:lnSpc>
                <a:spcPct val="150000"/>
              </a:lnSpc>
              <a:spcBef>
                <a:spcPct val="50000"/>
              </a:spcBef>
              <a:buClr>
                <a:srgbClr val="708CA1"/>
              </a:buClr>
              <a:buFont typeface="Wingdings"/>
              <a:buChar char="§"/>
            </a:pPr>
            <a:r>
              <a:rPr lang="en-US" altLang="zh-CN" sz="240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IPv4 </a:t>
            </a:r>
            <a:r>
              <a:rPr lang="zh-CN" altLang="en-US" sz="240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地址空间耗尽的问题是迁移到 </a:t>
            </a:r>
            <a:r>
              <a:rPr lang="en-US" altLang="zh-CN" sz="240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IPv6 </a:t>
            </a:r>
            <a:r>
              <a:rPr lang="zh-CN" altLang="en-US" sz="240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的主要诱因</a:t>
            </a:r>
            <a:endParaRPr lang="en-US" altLang="zh-CN" sz="2400" dirty="0">
              <a:solidFill>
                <a:srgbClr val="000000"/>
              </a:solidFill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marL="236555" indent="-236555" defTabSz="814365">
              <a:lnSpc>
                <a:spcPct val="150000"/>
              </a:lnSpc>
              <a:spcBef>
                <a:spcPct val="50000"/>
              </a:spcBef>
              <a:buClr>
                <a:srgbClr val="708CA1"/>
              </a:buClr>
              <a:buFont typeface="Wingdings"/>
              <a:buChar char="§"/>
            </a:pPr>
            <a:r>
              <a:rPr lang="en-US" altLang="zh-CN" sz="240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IPv4 </a:t>
            </a:r>
            <a:r>
              <a:rPr lang="zh-CN" altLang="en-US" sz="240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理论上最多有 </a:t>
            </a:r>
            <a:r>
              <a:rPr lang="en-US" altLang="zh-CN" sz="240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43 </a:t>
            </a:r>
            <a:r>
              <a:rPr lang="zh-CN" altLang="en-US" sz="240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亿个地址，再加上与 </a:t>
            </a:r>
            <a:r>
              <a:rPr lang="en-US" altLang="zh-CN" sz="240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NAT </a:t>
            </a:r>
            <a:r>
              <a:rPr lang="zh-CN" altLang="en-US" sz="240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组合形成的私有地址</a:t>
            </a:r>
            <a:endParaRPr lang="en-US" altLang="zh-CN" sz="2400" dirty="0">
              <a:solidFill>
                <a:srgbClr val="000000"/>
              </a:solidFill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marL="236555" indent="-236555" defTabSz="814365">
              <a:lnSpc>
                <a:spcPct val="150000"/>
              </a:lnSpc>
              <a:spcBef>
                <a:spcPct val="50000"/>
              </a:spcBef>
              <a:buClr>
                <a:srgbClr val="708CA1"/>
              </a:buClr>
              <a:buFont typeface="Wingdings"/>
              <a:buChar char="§"/>
            </a:pPr>
            <a:r>
              <a:rPr lang="zh-CN" altLang="en-US" sz="240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投影显示所有五个 </a:t>
            </a:r>
            <a:r>
              <a:rPr lang="en-US" altLang="zh-CN" sz="240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RIR </a:t>
            </a:r>
            <a:r>
              <a:rPr lang="zh-CN" altLang="en-US" sz="240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的 </a:t>
            </a:r>
            <a:r>
              <a:rPr lang="en-US" altLang="zh-CN" sz="240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IPv4 </a:t>
            </a:r>
            <a:r>
              <a:rPr lang="zh-CN" altLang="en-US" sz="240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地址在 </a:t>
            </a:r>
            <a:r>
              <a:rPr lang="en-US" altLang="zh-CN" sz="240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2015 </a:t>
            </a:r>
            <a:r>
              <a:rPr lang="zh-CN" altLang="en-US" sz="240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年到 </a:t>
            </a:r>
            <a:r>
              <a:rPr lang="en-US" altLang="zh-CN" sz="240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2020 </a:t>
            </a:r>
            <a:r>
              <a:rPr lang="zh-CN" altLang="en-US" sz="240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年之间都将耗尽 </a:t>
            </a:r>
            <a:endParaRPr lang="zh-CN" altLang="en-US" sz="2400" dirty="0"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marL="236555" indent="-236555" defTabSz="814365">
              <a:lnSpc>
                <a:spcPct val="150000"/>
              </a:lnSpc>
              <a:spcBef>
                <a:spcPct val="50000"/>
              </a:spcBef>
              <a:buClr>
                <a:srgbClr val="708CA1"/>
              </a:buClr>
              <a:buFont typeface="Wingdings"/>
              <a:buChar char="§"/>
            </a:pPr>
            <a:r>
              <a:rPr lang="zh-CN" altLang="en-US" sz="240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随着上网人数的增加，</a:t>
            </a:r>
            <a:r>
              <a:rPr lang="en-US" altLang="zh-CN" sz="240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IPv4 </a:t>
            </a:r>
            <a:r>
              <a:rPr lang="zh-CN" altLang="en-US" sz="240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地址空间的局限，</a:t>
            </a:r>
            <a:r>
              <a:rPr lang="en-US" altLang="zh-CN" sz="240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NAT </a:t>
            </a:r>
            <a:r>
              <a:rPr lang="zh-CN" altLang="en-US" sz="240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和物联网问题的出现，向 </a:t>
            </a:r>
            <a:r>
              <a:rPr lang="en-US" altLang="zh-CN" sz="240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IPv6 </a:t>
            </a:r>
            <a:r>
              <a:rPr lang="zh-CN" altLang="en-US" sz="240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迁移的时代已经开始了！</a:t>
            </a:r>
            <a:endParaRPr lang="zh-CN" altLang="en-US" sz="2400" dirty="0"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1390933"/>
      </p:ext>
    </p:extLst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子情境</a:t>
            </a:r>
            <a:r>
              <a:rPr lang="en-US" altLang="zh-CN" dirty="0"/>
              <a:t>1</a:t>
            </a:r>
            <a:r>
              <a:rPr lang="zh-CN" altLang="zh-CN" dirty="0"/>
              <a:t> 台式机双机互联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7650"/>
            <a:ext cx="8229600" cy="604664"/>
          </a:xfrm>
        </p:spPr>
        <p:txBody>
          <a:bodyPr/>
          <a:lstStyle/>
          <a:p>
            <a:r>
              <a:rPr lang="en-US" altLang="zh-CN" dirty="0"/>
              <a:t>IPv4</a:t>
            </a:r>
            <a:r>
              <a:rPr lang="zh-CN" altLang="en-US" dirty="0"/>
              <a:t>和</a:t>
            </a:r>
            <a:r>
              <a:rPr lang="en-US" altLang="zh-CN" dirty="0"/>
              <a:t>IPv6</a:t>
            </a:r>
            <a:endParaRPr lang="en-US" altLang="zh-CN" b="1" dirty="0"/>
          </a:p>
          <a:p>
            <a:endParaRPr lang="en-US" altLang="zh-CN" b="1" dirty="0"/>
          </a:p>
          <a:p>
            <a:endParaRPr lang="zh-CN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16D41BA-14BA-4775-AEB7-524DC65A8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672" y="1902314"/>
            <a:ext cx="5904656" cy="3926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C98FB7-AC57-4326-ACD4-A43D940AE66F}"/>
              </a:ext>
            </a:extLst>
          </p:cNvPr>
          <p:cNvSpPr txBox="1"/>
          <p:nvPr/>
        </p:nvSpPr>
        <p:spPr>
          <a:xfrm>
            <a:off x="179512" y="5793726"/>
            <a:ext cx="850728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zh-CN" altLang="en-US" sz="2400" b="1" i="0" dirty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双堆栈</a:t>
            </a:r>
            <a:r>
              <a:rPr lang="zh-CN" altLang="en-US" sz="2400" b="0" i="0" dirty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：允许 </a:t>
            </a:r>
            <a:r>
              <a:rPr lang="en-US" altLang="zh-CN" sz="2400" b="0" i="0" dirty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IPv4 </a:t>
            </a:r>
            <a:r>
              <a:rPr lang="zh-CN" altLang="en-US" sz="2400" b="0" i="0" dirty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和 </a:t>
            </a:r>
            <a:r>
              <a:rPr lang="en-US" altLang="zh-CN" sz="2400" b="0" i="0" dirty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IPv6 </a:t>
            </a:r>
            <a:r>
              <a:rPr lang="zh-CN" altLang="en-US" sz="2400" b="0" i="0" dirty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在同一网络中共存，设备可以同时运行 </a:t>
            </a:r>
            <a:r>
              <a:rPr lang="en-US" altLang="zh-CN" sz="2400" b="0" i="0" dirty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IPv4 </a:t>
            </a:r>
            <a:r>
              <a:rPr lang="zh-CN" altLang="en-US" sz="2400" b="0" i="0" dirty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和 </a:t>
            </a:r>
            <a:r>
              <a:rPr lang="en-US" altLang="zh-CN" sz="2400" b="0" i="0" dirty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IPv6 </a:t>
            </a:r>
            <a:r>
              <a:rPr lang="zh-CN" altLang="en-US" sz="2400" b="0" i="0" dirty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协议栈。</a:t>
            </a:r>
            <a:endParaRPr lang="zh-CN" altLang="en-US" dirty="0">
              <a:latin typeface="Arial" pitchFamily="34" charset="0"/>
              <a:ea typeface="黑体" pitchFamily="49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26504"/>
      </p:ext>
    </p:extLst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子情境</a:t>
            </a:r>
            <a:r>
              <a:rPr lang="en-US" altLang="zh-CN" dirty="0"/>
              <a:t>1</a:t>
            </a:r>
            <a:r>
              <a:rPr lang="zh-CN" altLang="zh-CN" dirty="0"/>
              <a:t> 台式机双机互联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15306"/>
            <a:ext cx="8229600" cy="604664"/>
          </a:xfrm>
        </p:spPr>
        <p:txBody>
          <a:bodyPr/>
          <a:lstStyle/>
          <a:p>
            <a:r>
              <a:rPr lang="en-US" altLang="zh-CN" dirty="0"/>
              <a:t>IPv4</a:t>
            </a:r>
            <a:r>
              <a:rPr lang="zh-CN" altLang="en-US" dirty="0"/>
              <a:t>和</a:t>
            </a:r>
            <a:r>
              <a:rPr lang="en-US" altLang="zh-CN" dirty="0"/>
              <a:t>IPv6</a:t>
            </a:r>
            <a:endParaRPr lang="en-US" altLang="zh-CN" b="1" dirty="0"/>
          </a:p>
          <a:p>
            <a:endParaRPr lang="en-US" altLang="zh-CN" b="1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7209B70-3364-4396-89FB-FDB9DF0FF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32546"/>
            <a:ext cx="7344816" cy="466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036160"/>
      </p:ext>
    </p:extLst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子情境</a:t>
            </a:r>
            <a:r>
              <a:rPr lang="en-US" altLang="zh-CN" dirty="0"/>
              <a:t>1</a:t>
            </a:r>
            <a:r>
              <a:rPr lang="zh-CN" altLang="zh-CN" dirty="0"/>
              <a:t> 台式机双机互联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7650"/>
            <a:ext cx="8229600" cy="604664"/>
          </a:xfrm>
        </p:spPr>
        <p:txBody>
          <a:bodyPr/>
          <a:lstStyle/>
          <a:p>
            <a:r>
              <a:rPr lang="en-US" altLang="zh-CN" dirty="0"/>
              <a:t>IPv4</a:t>
            </a:r>
            <a:r>
              <a:rPr lang="zh-CN" altLang="en-US" dirty="0"/>
              <a:t>和</a:t>
            </a:r>
            <a:r>
              <a:rPr lang="en-US" altLang="zh-CN" dirty="0"/>
              <a:t>IPv6</a:t>
            </a:r>
            <a:endParaRPr lang="en-US" altLang="zh-CN" b="1" dirty="0"/>
          </a:p>
          <a:p>
            <a:endParaRPr lang="en-US" altLang="zh-CN" b="1" dirty="0"/>
          </a:p>
          <a:p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C98FB7-AC57-4326-ACD4-A43D940AE66F}"/>
              </a:ext>
            </a:extLst>
          </p:cNvPr>
          <p:cNvSpPr txBox="1"/>
          <p:nvPr/>
        </p:nvSpPr>
        <p:spPr>
          <a:xfrm>
            <a:off x="179512" y="5793726"/>
            <a:ext cx="850728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隧道</a:t>
            </a:r>
            <a:r>
              <a:rPr lang="zh-CN" altLang="en-US" sz="2400" dirty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：通过 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IPv4 </a:t>
            </a:r>
            <a:r>
              <a:rPr lang="zh-CN" altLang="en-US" sz="2400" dirty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网络传输 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IPv6 </a:t>
            </a:r>
            <a:r>
              <a:rPr lang="zh-CN" altLang="en-US" sz="2400" dirty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数据包的方法 将 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IPv6 </a:t>
            </a:r>
            <a:r>
              <a:rPr lang="zh-CN" altLang="en-US" sz="2400" dirty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数据包封装到 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IPv4 </a:t>
            </a:r>
            <a:r>
              <a:rPr lang="zh-CN" altLang="en-US" sz="2400" dirty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数据包中。</a:t>
            </a:r>
            <a:endParaRPr lang="zh-CN" altLang="en-US" sz="2400" dirty="0">
              <a:latin typeface="Arial" pitchFamily="34" charset="0"/>
              <a:ea typeface="黑体" pitchFamily="49" charset="-122"/>
              <a:cs typeface="Arial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6401784-187E-4F26-AC0D-94FF4CD1D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840662"/>
            <a:ext cx="6912768" cy="37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753210"/>
      </p:ext>
    </p:extLst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子情境</a:t>
            </a:r>
            <a:r>
              <a:rPr lang="en-US" altLang="zh-CN" dirty="0"/>
              <a:t>1</a:t>
            </a:r>
            <a:r>
              <a:rPr lang="zh-CN" altLang="zh-CN" dirty="0"/>
              <a:t> 台式机双机互联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7650"/>
            <a:ext cx="8229600" cy="604664"/>
          </a:xfrm>
        </p:spPr>
        <p:txBody>
          <a:bodyPr/>
          <a:lstStyle/>
          <a:p>
            <a:r>
              <a:rPr lang="en-US" altLang="zh-CN" dirty="0"/>
              <a:t>IPv4</a:t>
            </a:r>
            <a:r>
              <a:rPr lang="zh-CN" altLang="en-US" dirty="0"/>
              <a:t>和</a:t>
            </a:r>
            <a:r>
              <a:rPr lang="en-US" altLang="zh-CN" dirty="0"/>
              <a:t>IPv6</a:t>
            </a:r>
            <a:endParaRPr lang="en-US" altLang="zh-CN" b="1" dirty="0"/>
          </a:p>
          <a:p>
            <a:endParaRPr lang="en-US" altLang="zh-CN" b="1" dirty="0"/>
          </a:p>
          <a:p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C98FB7-AC57-4326-ACD4-A43D940AE66F}"/>
              </a:ext>
            </a:extLst>
          </p:cNvPr>
          <p:cNvSpPr txBox="1"/>
          <p:nvPr/>
        </p:nvSpPr>
        <p:spPr>
          <a:xfrm>
            <a:off x="318356" y="5229200"/>
            <a:ext cx="8507288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转换</a:t>
            </a:r>
            <a:r>
              <a:rPr lang="zh-CN" altLang="en-US" sz="2400" dirty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：网络地址转换 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64 (NAT64) </a:t>
            </a:r>
            <a:r>
              <a:rPr lang="zh-CN" altLang="en-US" sz="2400" dirty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允许支持 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IPv6 </a:t>
            </a:r>
            <a:r>
              <a:rPr lang="zh-CN" altLang="en-US" sz="2400" dirty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的设备与支持 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IPv4 </a:t>
            </a:r>
            <a:r>
              <a:rPr lang="zh-CN" altLang="en-US" sz="2400" dirty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的设备使用类似于 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IPv4 </a:t>
            </a:r>
            <a:r>
              <a:rPr lang="zh-CN" altLang="en-US" sz="2400" dirty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中 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NAT </a:t>
            </a:r>
            <a:r>
              <a:rPr lang="zh-CN" altLang="en-US" sz="2400" dirty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的转换技术进行通信。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IPv6 </a:t>
            </a:r>
            <a:r>
              <a:rPr lang="zh-CN" altLang="en-US" sz="2400" dirty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数据包转换为 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IPv4 </a:t>
            </a:r>
            <a:r>
              <a:rPr lang="zh-CN" altLang="en-US" sz="2400" dirty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数据包，反之亦然。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F3EDC36-485A-40DD-90FA-2088392FB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57" y="2295690"/>
            <a:ext cx="9038286" cy="2611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3410197"/>
      </p:ext>
    </p:extLst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子情境</a:t>
            </a:r>
            <a:r>
              <a:rPr lang="en-US" altLang="zh-CN" dirty="0"/>
              <a:t>1</a:t>
            </a:r>
            <a:r>
              <a:rPr lang="zh-CN" altLang="zh-CN" dirty="0"/>
              <a:t> 台式机双机互联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IPv6</a:t>
            </a:r>
            <a:r>
              <a:rPr lang="zh-CN" altLang="en-US" dirty="0"/>
              <a:t>表示</a:t>
            </a:r>
            <a:endParaRPr lang="en-US" altLang="zh-CN" dirty="0"/>
          </a:p>
          <a:p>
            <a:pPr marL="236555" indent="-236555" defTabSz="814365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/>
              <a:buChar char="§"/>
            </a:pPr>
            <a:r>
              <a:rPr lang="zh-CN" altLang="en-US" sz="240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长度为 </a:t>
            </a:r>
            <a:r>
              <a:rPr lang="en-US" altLang="zh-CN" sz="240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128 </a:t>
            </a:r>
            <a:r>
              <a:rPr lang="zh-CN" altLang="en-US" sz="240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位，写为一串十六进制值</a:t>
            </a:r>
          </a:p>
          <a:p>
            <a:pPr marL="236555" indent="-236555" defTabSz="814365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/>
              <a:buChar char="§"/>
            </a:pPr>
            <a:r>
              <a:rPr lang="zh-CN" altLang="en-US" sz="240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在 </a:t>
            </a:r>
            <a:r>
              <a:rPr lang="en-US" altLang="zh-CN" sz="240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IPv6 </a:t>
            </a:r>
            <a:r>
              <a:rPr lang="zh-CN" altLang="en-US" sz="240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中，</a:t>
            </a:r>
            <a:r>
              <a:rPr lang="en-US" altLang="zh-CN" sz="240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4 </a:t>
            </a:r>
            <a:r>
              <a:rPr lang="zh-CN" altLang="en-US" sz="240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位二进制转换成一个十六进制数字；</a:t>
            </a:r>
            <a:endParaRPr lang="en-US" altLang="zh-CN" sz="2400" dirty="0">
              <a:solidFill>
                <a:srgbClr val="000000"/>
              </a:solidFill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marL="236555" indent="-236555" defTabSz="814365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/>
              <a:buChar char="§"/>
            </a:pPr>
            <a:r>
              <a:rPr lang="en-US" altLang="zh-CN" sz="240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 IPv6 </a:t>
            </a:r>
            <a:r>
              <a:rPr lang="zh-CN" altLang="en-US" sz="240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地址</a:t>
            </a:r>
            <a:r>
              <a:rPr lang="en-US" altLang="zh-CN" sz="240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=32 </a:t>
            </a:r>
            <a:r>
              <a:rPr lang="zh-CN" altLang="en-US" sz="240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个十六进制值 </a:t>
            </a:r>
          </a:p>
          <a:p>
            <a:pPr marL="0" indent="0" defTabSz="814365">
              <a:spcBef>
                <a:spcPct val="50000"/>
              </a:spcBef>
              <a:buNone/>
            </a:pPr>
            <a:endParaRPr lang="zh-CN" altLang="en-US" dirty="0"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marL="457200" lvl="1" indent="0" defTabSz="814365">
              <a:spcBef>
                <a:spcPct val="3500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2001:0DB8:0000:1111:0000:0000:0000:0200</a:t>
            </a:r>
            <a:endParaRPr lang="zh-CN" altLang="en-US" sz="2400" b="1" dirty="0">
              <a:solidFill>
                <a:srgbClr val="000000"/>
              </a:solidFill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marL="457200" lvl="1" indent="0" defTabSz="814365">
              <a:spcBef>
                <a:spcPct val="3500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FE80:0000:0000:0000:0123:4567:89AB:CDEF</a:t>
            </a:r>
            <a:endParaRPr lang="zh-CN" altLang="en-US" sz="2400" b="1" dirty="0">
              <a:solidFill>
                <a:srgbClr val="000000"/>
              </a:solidFill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endParaRPr lang="en-US" altLang="zh-CN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7703601"/>
      </p:ext>
    </p:extLst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子情境</a:t>
            </a:r>
            <a:r>
              <a:rPr lang="en-US" altLang="zh-CN" dirty="0"/>
              <a:t>1</a:t>
            </a:r>
            <a:r>
              <a:rPr lang="zh-CN" altLang="zh-CN" dirty="0"/>
              <a:t> 台式机双机互联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1216"/>
            <a:ext cx="8229600" cy="4525963"/>
          </a:xfrm>
        </p:spPr>
        <p:txBody>
          <a:bodyPr/>
          <a:lstStyle/>
          <a:p>
            <a:r>
              <a:rPr lang="en-US" altLang="zh-CN" dirty="0"/>
              <a:t>IPv6</a:t>
            </a:r>
            <a:r>
              <a:rPr lang="zh-CN" altLang="en-US" dirty="0"/>
              <a:t>表示</a:t>
            </a:r>
            <a:endParaRPr lang="en-US" altLang="zh-CN" dirty="0"/>
          </a:p>
          <a:p>
            <a:r>
              <a:rPr lang="zh-CN" altLang="en-US" sz="2800" b="1" dirty="0">
                <a:solidFill>
                  <a:srgbClr val="708CA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规则 </a:t>
            </a:r>
            <a:r>
              <a:rPr lang="en-US" altLang="zh-CN" sz="2800" b="1" dirty="0">
                <a:solidFill>
                  <a:srgbClr val="708CA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1 - </a:t>
            </a:r>
            <a:r>
              <a:rPr lang="zh-CN" altLang="en-US" sz="2800" b="1" dirty="0">
                <a:solidFill>
                  <a:srgbClr val="708CA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省略前导 </a:t>
            </a:r>
            <a:r>
              <a:rPr lang="en-US" altLang="zh-CN" sz="2800" b="1" dirty="0">
                <a:solidFill>
                  <a:srgbClr val="708CA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0</a:t>
            </a:r>
          </a:p>
          <a:p>
            <a:pPr marL="236555" indent="-236555" defTabSz="814365">
              <a:lnSpc>
                <a:spcPct val="150000"/>
              </a:lnSpc>
              <a:spcBef>
                <a:spcPct val="50000"/>
              </a:spcBef>
              <a:buClr>
                <a:srgbClr val="708CA1"/>
              </a:buClr>
              <a:buFont typeface="Wingdings"/>
              <a:buChar char="§"/>
            </a:pPr>
            <a:r>
              <a:rPr lang="zh-CN" altLang="en-US" sz="200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有助于缩短 </a:t>
            </a:r>
            <a:r>
              <a:rPr lang="en-US" altLang="zh-CN" sz="200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IPv6 </a:t>
            </a:r>
            <a:r>
              <a:rPr lang="zh-CN" altLang="en-US" sz="200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地址记法的第一个规则就是省略任何 </a:t>
            </a:r>
            <a:r>
              <a:rPr lang="en-US" altLang="zh-CN" sz="200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16 </a:t>
            </a:r>
            <a:r>
              <a:rPr lang="zh-CN" altLang="en-US" sz="200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位部分或十六进制数中的前导 </a:t>
            </a:r>
            <a:r>
              <a:rPr lang="en-US" altLang="zh-CN" sz="200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0</a:t>
            </a:r>
            <a:r>
              <a:rPr lang="zh-CN" altLang="en-US" sz="200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（零）</a:t>
            </a:r>
          </a:p>
          <a:p>
            <a:pPr marL="236555" indent="-236555" defTabSz="814365">
              <a:lnSpc>
                <a:spcPct val="150000"/>
              </a:lnSpc>
              <a:spcBef>
                <a:spcPct val="50000"/>
              </a:spcBef>
              <a:buClr>
                <a:srgbClr val="708CA1"/>
              </a:buClr>
              <a:buFont typeface="Wingdings"/>
              <a:buChar char="§"/>
            </a:pPr>
            <a:r>
              <a:rPr lang="en-US" altLang="zh-CN" sz="200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01AB </a:t>
            </a:r>
            <a:r>
              <a:rPr lang="zh-CN" altLang="en-US" sz="200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可表示为 </a:t>
            </a:r>
            <a:r>
              <a:rPr lang="en-US" altLang="zh-CN" sz="200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1AB                  09F0 </a:t>
            </a:r>
            <a:r>
              <a:rPr lang="zh-CN" altLang="en-US" sz="200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可表示为 </a:t>
            </a:r>
            <a:r>
              <a:rPr lang="en-US" altLang="zh-CN" sz="200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9F0</a:t>
            </a:r>
          </a:p>
          <a:p>
            <a:pPr marL="236555" indent="-236555" defTabSz="814365">
              <a:lnSpc>
                <a:spcPct val="150000"/>
              </a:lnSpc>
              <a:spcBef>
                <a:spcPct val="50000"/>
              </a:spcBef>
              <a:buClr>
                <a:srgbClr val="708CA1"/>
              </a:buClr>
              <a:buFont typeface="Wingdings"/>
              <a:buChar char="§"/>
            </a:pPr>
            <a:r>
              <a:rPr lang="en-US" altLang="zh-CN" sz="200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0A00 </a:t>
            </a:r>
            <a:r>
              <a:rPr lang="zh-CN" altLang="en-US" sz="200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可表示为 </a:t>
            </a:r>
            <a:r>
              <a:rPr lang="en-US" altLang="zh-CN" sz="200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A00                   00AB </a:t>
            </a:r>
            <a:r>
              <a:rPr lang="zh-CN" altLang="en-US" sz="200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可表示为 </a:t>
            </a:r>
            <a:r>
              <a:rPr lang="en-US" altLang="zh-CN" sz="200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AB</a:t>
            </a:r>
          </a:p>
          <a:p>
            <a:endParaRPr lang="en-US" altLang="zh-CN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zh-CN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6B75BDD-E458-4CEB-93FF-5606C5B16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81128"/>
            <a:ext cx="8363273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74658955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子情境</a:t>
            </a:r>
            <a:r>
              <a:rPr lang="en-US" altLang="zh-CN" dirty="0"/>
              <a:t>1</a:t>
            </a:r>
            <a:r>
              <a:rPr lang="zh-CN" altLang="zh-CN" dirty="0"/>
              <a:t> 台式机双机互联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600200"/>
            <a:ext cx="8147248" cy="5141168"/>
          </a:xfrm>
        </p:spPr>
        <p:txBody>
          <a:bodyPr/>
          <a:lstStyle/>
          <a:p>
            <a:r>
              <a:rPr lang="en-US" altLang="zh-CN" dirty="0"/>
              <a:t>IP</a:t>
            </a:r>
            <a:r>
              <a:rPr lang="zh-CN" altLang="zh-CN" dirty="0"/>
              <a:t>地址</a:t>
            </a:r>
            <a:endParaRPr lang="en-US" altLang="zh-CN" dirty="0"/>
          </a:p>
          <a:p>
            <a:pPr lvl="1"/>
            <a:r>
              <a:rPr lang="en-US" altLang="zh-CN" dirty="0"/>
              <a:t>IP</a:t>
            </a:r>
            <a:r>
              <a:rPr lang="zh-CN" altLang="zh-CN" dirty="0"/>
              <a:t>地址是由</a:t>
            </a:r>
            <a:r>
              <a:rPr lang="en-US" altLang="zh-CN" dirty="0"/>
              <a:t>32 </a:t>
            </a:r>
            <a:r>
              <a:rPr lang="zh-CN" altLang="zh-CN" dirty="0"/>
              <a:t>位二进制数组成，而且在网络上是唯一的。</a:t>
            </a:r>
            <a:endParaRPr lang="en-US" altLang="zh-CN" dirty="0"/>
          </a:p>
          <a:p>
            <a:pPr lvl="1"/>
            <a:r>
              <a:rPr lang="zh-CN" altLang="zh-CN" dirty="0"/>
              <a:t>人们为了方便记忆，就将组成计算机</a:t>
            </a:r>
            <a:r>
              <a:rPr lang="en-US" altLang="zh-CN" dirty="0"/>
              <a:t>IP</a:t>
            </a:r>
            <a:r>
              <a:rPr lang="zh-CN" altLang="zh-CN" dirty="0"/>
              <a:t>地址的</a:t>
            </a:r>
            <a:r>
              <a:rPr lang="en-US" altLang="zh-CN" dirty="0"/>
              <a:t>32</a:t>
            </a:r>
            <a:r>
              <a:rPr lang="zh-CN" altLang="zh-CN" dirty="0"/>
              <a:t>位二进制数分成四段，每段</a:t>
            </a:r>
            <a:r>
              <a:rPr lang="en-US" altLang="zh-CN" dirty="0"/>
              <a:t>8</a:t>
            </a:r>
            <a:r>
              <a:rPr lang="zh-CN" altLang="zh-CN" dirty="0"/>
              <a:t>位，中间用小数点隔开，然后将每八位二进制转换成十进制数</a:t>
            </a:r>
            <a:endParaRPr lang="en-US" altLang="zh-CN" dirty="0"/>
          </a:p>
          <a:p>
            <a:pPr lvl="1"/>
            <a:r>
              <a:rPr lang="zh-CN" altLang="zh-CN" dirty="0"/>
              <a:t>如</a:t>
            </a:r>
            <a:r>
              <a:rPr lang="en-US" altLang="zh-CN" dirty="0"/>
              <a:t> 11001010 01100110 10000110 01000100</a:t>
            </a:r>
            <a:r>
              <a:rPr lang="zh-CN" altLang="zh-CN" dirty="0"/>
              <a:t>，即</a:t>
            </a:r>
            <a:r>
              <a:rPr lang="en-US" altLang="zh-CN" dirty="0"/>
              <a:t>202.102.134.68</a:t>
            </a:r>
            <a:r>
              <a:rPr lang="zh-CN" altLang="zh-CN" dirty="0"/>
              <a:t>。 </a:t>
            </a:r>
          </a:p>
        </p:txBody>
      </p:sp>
    </p:spTree>
  </p:cSld>
  <p:clrMapOvr>
    <a:masterClrMapping/>
  </p:clrMapOvr>
  <p:transition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子情境</a:t>
            </a:r>
            <a:r>
              <a:rPr lang="en-US" altLang="zh-CN" dirty="0"/>
              <a:t>1</a:t>
            </a:r>
            <a:r>
              <a:rPr lang="zh-CN" altLang="zh-CN" dirty="0"/>
              <a:t> 台式机双机互联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/>
          <a:lstStyle/>
          <a:p>
            <a:r>
              <a:rPr lang="en-US" altLang="zh-CN" dirty="0"/>
              <a:t>IPv6</a:t>
            </a:r>
            <a:r>
              <a:rPr lang="zh-CN" altLang="en-US" dirty="0"/>
              <a:t>表示</a:t>
            </a:r>
            <a:endParaRPr lang="en-US" altLang="zh-CN" dirty="0"/>
          </a:p>
          <a:p>
            <a:r>
              <a:rPr lang="zh-CN" altLang="en-US" sz="2800" b="1" dirty="0">
                <a:solidFill>
                  <a:srgbClr val="708CA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规则 </a:t>
            </a:r>
            <a:r>
              <a:rPr lang="en-US" altLang="zh-CN" sz="2800" b="1" dirty="0">
                <a:solidFill>
                  <a:srgbClr val="708CA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2 - </a:t>
            </a:r>
            <a:r>
              <a:rPr lang="zh-CN" altLang="en-US" sz="2800" b="1" dirty="0">
                <a:solidFill>
                  <a:srgbClr val="708CA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忽略全 </a:t>
            </a:r>
            <a:r>
              <a:rPr lang="en-US" altLang="zh-CN" sz="2800" b="1" dirty="0">
                <a:solidFill>
                  <a:srgbClr val="708CA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0 </a:t>
            </a:r>
            <a:r>
              <a:rPr lang="zh-CN" altLang="en-US" sz="2800" b="1" dirty="0">
                <a:solidFill>
                  <a:srgbClr val="708CA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网段</a:t>
            </a:r>
            <a:endParaRPr lang="en-US" altLang="zh-CN" sz="2800" b="1" dirty="0">
              <a:solidFill>
                <a:srgbClr val="708CA1"/>
              </a:solidFill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marL="236555" indent="-236555" defTabSz="814365">
              <a:lnSpc>
                <a:spcPct val="150000"/>
              </a:lnSpc>
              <a:spcBef>
                <a:spcPct val="50000"/>
              </a:spcBef>
              <a:buClr>
                <a:srgbClr val="708CA1"/>
              </a:buClr>
              <a:buFont typeface="Wingdings"/>
              <a:buChar char="§"/>
            </a:pPr>
            <a:r>
              <a:rPr lang="zh-CN" altLang="en-US" sz="200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双冒号 </a:t>
            </a:r>
            <a:r>
              <a:rPr lang="en-US" altLang="zh-CN" sz="200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(::) </a:t>
            </a:r>
            <a:r>
              <a:rPr lang="zh-CN" altLang="en-US" sz="200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可以代替包含一个或多个 </a:t>
            </a:r>
            <a:r>
              <a:rPr lang="en-US" altLang="zh-CN" sz="200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16 </a:t>
            </a:r>
            <a:r>
              <a:rPr lang="zh-CN" altLang="en-US" sz="200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进制全 </a:t>
            </a:r>
            <a:r>
              <a:rPr lang="en-US" altLang="zh-CN" sz="200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0 </a:t>
            </a:r>
            <a:r>
              <a:rPr lang="zh-CN" altLang="en-US" sz="200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（十六进制数）的任意一个连续字符串 </a:t>
            </a:r>
            <a:endParaRPr lang="zh-CN" altLang="en-US" sz="2000" dirty="0"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marL="236555" indent="-236555" defTabSz="814365">
              <a:lnSpc>
                <a:spcPct val="150000"/>
              </a:lnSpc>
              <a:spcBef>
                <a:spcPct val="50000"/>
              </a:spcBef>
              <a:buClr>
                <a:srgbClr val="708CA1"/>
              </a:buClr>
              <a:buFont typeface="Wingdings"/>
              <a:buChar char="§"/>
            </a:pPr>
            <a:r>
              <a:rPr lang="zh-CN" altLang="en-US" sz="200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双冒号 </a:t>
            </a:r>
            <a:r>
              <a:rPr lang="en-US" altLang="zh-CN" sz="200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(::) </a:t>
            </a:r>
            <a:r>
              <a:rPr lang="zh-CN" altLang="en-US" sz="200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在每个地址中只能使用一次，否则地址就会不明确。</a:t>
            </a:r>
          </a:p>
          <a:p>
            <a:pPr marL="236555" indent="-236555" defTabSz="814365">
              <a:lnSpc>
                <a:spcPct val="150000"/>
              </a:lnSpc>
              <a:spcBef>
                <a:spcPct val="50000"/>
              </a:spcBef>
              <a:buClr>
                <a:srgbClr val="708CA1"/>
              </a:buClr>
              <a:buFont typeface="Wingdings"/>
              <a:buChar char="§"/>
            </a:pPr>
            <a:r>
              <a:rPr lang="zh-CN" altLang="en-US" sz="200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称为</a:t>
            </a:r>
            <a:r>
              <a:rPr lang="zh-CN" altLang="en-US" sz="2000" i="1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压缩格式</a:t>
            </a:r>
            <a:endParaRPr lang="zh-CN" altLang="en-US" sz="2000" dirty="0"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marL="236555" indent="-236555" defTabSz="814365">
              <a:lnSpc>
                <a:spcPct val="150000"/>
              </a:lnSpc>
              <a:spcBef>
                <a:spcPct val="50000"/>
              </a:spcBef>
              <a:buClr>
                <a:srgbClr val="708CA1"/>
              </a:buClr>
              <a:buFont typeface="Wingdings"/>
              <a:buChar char="§"/>
            </a:pPr>
            <a:r>
              <a:rPr lang="zh-CN" altLang="en-US" sz="200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错误地址 </a:t>
            </a:r>
            <a:r>
              <a:rPr lang="en-US" altLang="zh-CN" sz="200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- 2001:0DB8::ABCD::1234</a:t>
            </a:r>
          </a:p>
          <a:p>
            <a:endParaRPr lang="en-US" altLang="zh-CN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2008637"/>
      </p:ext>
    </p:extLst>
  </p:cSld>
  <p:clrMapOvr>
    <a:masterClrMapping/>
  </p:clrMapOvr>
  <p:transition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子情境</a:t>
            </a:r>
            <a:r>
              <a:rPr lang="en-US" altLang="zh-CN" dirty="0"/>
              <a:t>1</a:t>
            </a:r>
            <a:r>
              <a:rPr lang="zh-CN" altLang="zh-CN" dirty="0"/>
              <a:t> 台式机双机互联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993" y="1166018"/>
            <a:ext cx="8229600" cy="4525963"/>
          </a:xfrm>
        </p:spPr>
        <p:txBody>
          <a:bodyPr/>
          <a:lstStyle/>
          <a:p>
            <a:r>
              <a:rPr lang="en-US" altLang="zh-CN" dirty="0"/>
              <a:t>IPv6</a:t>
            </a:r>
            <a:r>
              <a:rPr lang="zh-CN" altLang="en-US" dirty="0"/>
              <a:t>表示</a:t>
            </a:r>
            <a:endParaRPr lang="en-US" altLang="zh-CN" dirty="0"/>
          </a:p>
          <a:p>
            <a:r>
              <a:rPr lang="zh-CN" altLang="en-US" sz="2800" b="1" dirty="0">
                <a:solidFill>
                  <a:srgbClr val="708CA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规则 </a:t>
            </a:r>
            <a:r>
              <a:rPr lang="en-US" altLang="zh-CN" sz="2800" b="1" dirty="0">
                <a:solidFill>
                  <a:srgbClr val="708CA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2 - </a:t>
            </a:r>
            <a:r>
              <a:rPr lang="zh-CN" altLang="en-US" sz="2800" b="1" dirty="0">
                <a:solidFill>
                  <a:srgbClr val="708CA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忽略全 </a:t>
            </a:r>
            <a:r>
              <a:rPr lang="en-US" altLang="zh-CN" sz="2800" b="1" dirty="0">
                <a:solidFill>
                  <a:srgbClr val="708CA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0 </a:t>
            </a:r>
            <a:r>
              <a:rPr lang="zh-CN" altLang="en-US" sz="2800" b="1" dirty="0">
                <a:solidFill>
                  <a:srgbClr val="708CA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网段</a:t>
            </a:r>
            <a:endParaRPr lang="en-US" altLang="zh-CN" sz="2800" b="1" dirty="0">
              <a:solidFill>
                <a:srgbClr val="708CA1"/>
              </a:solidFill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endParaRPr lang="en-US" altLang="zh-CN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EA86E3-FD51-470C-A7F4-3CFD0A96E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07" y="2297319"/>
            <a:ext cx="7787208" cy="391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447031"/>
      </p:ext>
    </p:extLst>
  </p:cSld>
  <p:clrMapOvr>
    <a:masterClrMapping/>
  </p:clrMapOvr>
  <p:transition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子情境</a:t>
            </a:r>
            <a:r>
              <a:rPr lang="en-US" altLang="zh-CN" dirty="0"/>
              <a:t>1</a:t>
            </a:r>
            <a:r>
              <a:rPr lang="zh-CN" altLang="zh-CN" dirty="0"/>
              <a:t> 台式机双机互联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993" y="1166018"/>
            <a:ext cx="8229600" cy="4525963"/>
          </a:xfrm>
        </p:spPr>
        <p:txBody>
          <a:bodyPr/>
          <a:lstStyle/>
          <a:p>
            <a:r>
              <a:rPr lang="en-US" altLang="zh-CN" dirty="0"/>
              <a:t>IPv6</a:t>
            </a:r>
            <a:r>
              <a:rPr lang="zh-CN" altLang="en-US" dirty="0"/>
              <a:t>表示</a:t>
            </a:r>
            <a:endParaRPr lang="en-US" altLang="zh-CN" dirty="0"/>
          </a:p>
          <a:p>
            <a:r>
              <a:rPr lang="zh-CN" altLang="en-US" sz="2800" b="1" dirty="0">
                <a:solidFill>
                  <a:srgbClr val="708CA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规则 </a:t>
            </a:r>
            <a:r>
              <a:rPr lang="en-US" altLang="zh-CN" sz="2800" b="1" dirty="0">
                <a:solidFill>
                  <a:srgbClr val="708CA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2 - </a:t>
            </a:r>
            <a:r>
              <a:rPr lang="zh-CN" altLang="en-US" sz="2800" b="1" dirty="0">
                <a:solidFill>
                  <a:srgbClr val="708CA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忽略全 </a:t>
            </a:r>
            <a:r>
              <a:rPr lang="en-US" altLang="zh-CN" sz="2800" b="1" dirty="0">
                <a:solidFill>
                  <a:srgbClr val="708CA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0 </a:t>
            </a:r>
            <a:r>
              <a:rPr lang="zh-CN" altLang="en-US" sz="2800" b="1" dirty="0">
                <a:solidFill>
                  <a:srgbClr val="708CA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网段</a:t>
            </a:r>
            <a:endParaRPr lang="en-US" altLang="zh-CN" sz="2800" b="1" dirty="0">
              <a:solidFill>
                <a:srgbClr val="708CA1"/>
              </a:solidFill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endParaRPr lang="en-US" altLang="zh-CN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zh-CN" altLang="en-US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E25DDACA-7706-4CD0-8F9D-7B83211A4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406" y="2309018"/>
            <a:ext cx="8443073" cy="3136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05759563"/>
      </p:ext>
    </p:extLst>
  </p:cSld>
  <p:clrMapOvr>
    <a:masterClrMapping/>
  </p:clrMapOvr>
  <p:transition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子情境</a:t>
            </a:r>
            <a:r>
              <a:rPr lang="en-US" altLang="zh-CN" dirty="0"/>
              <a:t>1</a:t>
            </a:r>
            <a:r>
              <a:rPr lang="zh-CN" altLang="zh-CN" dirty="0"/>
              <a:t> 台式机双机互联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16192"/>
            <a:ext cx="8229600" cy="4525963"/>
          </a:xfrm>
        </p:spPr>
        <p:txBody>
          <a:bodyPr/>
          <a:lstStyle/>
          <a:p>
            <a:r>
              <a:rPr lang="en-US" altLang="zh-CN" dirty="0"/>
              <a:t>IPv6</a:t>
            </a:r>
            <a:r>
              <a:rPr lang="zh-CN" altLang="zh-CN" dirty="0"/>
              <a:t>地址 </a:t>
            </a:r>
            <a:r>
              <a:rPr lang="en-US" altLang="zh-CN" dirty="0"/>
              <a:t>= </a:t>
            </a:r>
            <a:r>
              <a:rPr lang="zh-CN" altLang="zh-CN" dirty="0"/>
              <a:t>前缀 </a:t>
            </a:r>
            <a:r>
              <a:rPr lang="en-US" altLang="zh-CN" dirty="0"/>
              <a:t>+ </a:t>
            </a:r>
            <a:r>
              <a:rPr lang="zh-CN" altLang="zh-CN" dirty="0"/>
              <a:t>接口标识</a:t>
            </a:r>
            <a:endParaRPr lang="en-US" altLang="zh-CN" dirty="0"/>
          </a:p>
          <a:p>
            <a:endParaRPr lang="en-US" altLang="zh-CN" b="1" dirty="0"/>
          </a:p>
          <a:p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A9207CF-39F4-43E0-9882-7A7228187EAE}"/>
              </a:ext>
            </a:extLst>
          </p:cNvPr>
          <p:cNvSpPr/>
          <p:nvPr/>
        </p:nvSpPr>
        <p:spPr>
          <a:xfrm>
            <a:off x="465890" y="1916832"/>
            <a:ext cx="7425514" cy="2225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6555" indent="-236555" defTabSz="814365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/>
              <a:buChar char="§"/>
            </a:pPr>
            <a:r>
              <a:rPr lang="en-US" altLang="zh-CN" sz="240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IPv6 </a:t>
            </a:r>
            <a:r>
              <a:rPr lang="zh-CN" altLang="en-US" sz="240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不使用点分十进制子网掩码记法</a:t>
            </a:r>
          </a:p>
          <a:p>
            <a:pPr marL="236555" indent="-236555" defTabSz="814365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/>
              <a:buChar char="§"/>
            </a:pPr>
            <a:r>
              <a:rPr lang="zh-CN" altLang="en-US" sz="240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前缀长度采用以下格式表示 </a:t>
            </a:r>
            <a:r>
              <a:rPr lang="en-US" altLang="zh-CN" sz="240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IPv6 </a:t>
            </a:r>
            <a:r>
              <a:rPr lang="zh-CN" altLang="en-US" sz="240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地址的网络部分： </a:t>
            </a:r>
          </a:p>
          <a:p>
            <a:pPr marL="800100" lvl="1" indent="-342900" defTabSz="814365">
              <a:spcBef>
                <a:spcPct val="35000"/>
              </a:spcBef>
              <a:buClr>
                <a:srgbClr val="708CA1"/>
              </a:buCl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IPv6 </a:t>
            </a:r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地址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/</a:t>
            </a:r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前缀长度</a:t>
            </a:r>
          </a:p>
          <a:p>
            <a:pPr marL="800100" lvl="1" indent="-342900" defTabSz="814365">
              <a:spcBef>
                <a:spcPct val="35000"/>
              </a:spcBef>
              <a:buClr>
                <a:srgbClr val="708CA1"/>
              </a:buClr>
              <a:buFont typeface="Arial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前缀长度的范围为 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0 </a:t>
            </a:r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到 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128</a:t>
            </a:r>
          </a:p>
          <a:p>
            <a:pPr marL="800100" lvl="1" indent="-342900" defTabSz="814365">
              <a:spcBef>
                <a:spcPct val="35000"/>
              </a:spcBef>
              <a:buClr>
                <a:srgbClr val="708CA1"/>
              </a:buClr>
              <a:buFont typeface="Arial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典型的前缀长度是 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/64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F1A2F3F-C5FB-4955-BEBD-CD1F4EC19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4475" y="4293777"/>
            <a:ext cx="8435049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子情境</a:t>
            </a:r>
            <a:r>
              <a:rPr lang="en-US" altLang="zh-CN" dirty="0"/>
              <a:t>1</a:t>
            </a:r>
            <a:r>
              <a:rPr lang="zh-CN" altLang="zh-CN" dirty="0"/>
              <a:t> 台式机双机互联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61764" y="1196752"/>
                <a:ext cx="8820472" cy="5112568"/>
              </a:xfrm>
            </p:spPr>
            <p:txBody>
              <a:bodyPr/>
              <a:lstStyle/>
              <a:p>
                <a:pPr marL="457200" lvl="1" indent="0">
                  <a:buNone/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十进制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-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二进制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 11001010  </a:t>
                </a:r>
                <a:r>
                  <a:rPr lang="en-US" altLang="zh-CN" dirty="0"/>
                  <a:t>01100110  10000110   01000100</a:t>
                </a:r>
                <a:r>
                  <a:rPr lang="zh-CN" altLang="zh-CN" dirty="0"/>
                  <a:t>，</a:t>
                </a: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/>
                  <a:t>  202.102.134.68</a:t>
                </a:r>
                <a:r>
                  <a:rPr lang="zh-CN" altLang="zh-CN" dirty="0"/>
                  <a:t>。 </a:t>
                </a:r>
                <a:r>
                  <a:rPr lang="en-US" altLang="zh-CN" dirty="0"/>
                  <a:t>  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        1        1       1       1      1     1     1     1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/>
                  <a:t>  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128     64     32    16     8     4      2     1</a:t>
                </a:r>
              </a:p>
              <a:p>
                <a:pPr marL="457200" lvl="1" indent="0">
                  <a:buNone/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457200" lvl="1" indent="0">
                  <a:buNone/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       0-255. 0-255. 0-255. 0-255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   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       </a:t>
                </a:r>
              </a:p>
              <a:p>
                <a:pPr marL="457200" lvl="1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1764" y="1196752"/>
                <a:ext cx="8820472" cy="5112568"/>
              </a:xfrm>
              <a:blipFill>
                <a:blip r:embed="rId2"/>
                <a:stretch>
                  <a:fillRect t="-11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2555347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子情境</a:t>
            </a:r>
            <a:r>
              <a:rPr lang="en-US" altLang="zh-CN" dirty="0"/>
              <a:t>1</a:t>
            </a:r>
            <a:r>
              <a:rPr lang="zh-CN" altLang="zh-CN" dirty="0"/>
              <a:t> 台式机双机互联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1124744"/>
                <a:ext cx="8686800" cy="5184576"/>
              </a:xfrm>
            </p:spPr>
            <p:txBody>
              <a:bodyPr/>
              <a:lstStyle/>
              <a:p>
                <a:pPr marL="457200" lvl="1" indent="0">
                  <a:buNone/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八进制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-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二进制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基数：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0     1     2    3    4     5     6    7</a:t>
                </a: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/>
                  <a:t>1</a:t>
                </a:r>
                <a:r>
                  <a:rPr lang="zh-CN" altLang="en-US" dirty="0"/>
                  <a:t>位八进制</a:t>
                </a:r>
                <a:r>
                  <a:rPr lang="en-US" altLang="zh-CN" dirty="0"/>
                  <a:t>-》3</a:t>
                </a:r>
                <a:r>
                  <a:rPr lang="zh-CN" altLang="en-US" dirty="0"/>
                  <a:t>位二进制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/>
                  <a:t>      4     2    1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 </a:t>
                </a:r>
              </a:p>
              <a:p>
                <a:pPr marL="457200" lvl="1" indent="0">
                  <a:buNone/>
                </a:pPr>
                <a:r>
                  <a:rPr lang="zh-CN" altLang="en-US" dirty="0"/>
                  <a:t>例子：</a:t>
                </a: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/>
                  <a:t>             5  4——》  101 100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       110111 ——》     6  7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  00 1111001 ——》   1  7 1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 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1124744"/>
                <a:ext cx="8686800" cy="5184576"/>
              </a:xfrm>
              <a:blipFill>
                <a:blip r:embed="rId2"/>
                <a:stretch>
                  <a:fillRect t="-1294" b="-2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4674636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子情境</a:t>
            </a:r>
            <a:r>
              <a:rPr lang="en-US" altLang="zh-CN" dirty="0"/>
              <a:t>1</a:t>
            </a:r>
            <a:r>
              <a:rPr lang="zh-CN" altLang="zh-CN" dirty="0"/>
              <a:t> 台式机双机互联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1124744"/>
                <a:ext cx="8686800" cy="5184576"/>
              </a:xfrm>
            </p:spPr>
            <p:txBody>
              <a:bodyPr/>
              <a:lstStyle/>
              <a:p>
                <a:pPr marL="457200" lvl="1" indent="0">
                  <a:buNone/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十六进制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-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二进制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r>
                  <a:rPr lang="zh-CN" altLang="en-US" dirty="0">
                    <a:solidFill>
                      <a:srgbClr val="FF0000"/>
                    </a:solidFill>
                  </a:rPr>
                  <a:t>基数：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0     1     2    3    4     5     6    7</a:t>
                </a:r>
              </a:p>
              <a:p>
                <a:pPr marL="457200" lvl="1" indent="0">
                  <a:buNone/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          8     9     a     b    c     d     e    f</a:t>
                </a: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/>
                  <a:t>1</a:t>
                </a:r>
                <a:r>
                  <a:rPr lang="zh-CN" altLang="en-US" dirty="0"/>
                  <a:t>位十六进制</a:t>
                </a:r>
                <a:r>
                  <a:rPr lang="en-US" altLang="zh-CN" dirty="0"/>
                  <a:t>-  4</a:t>
                </a:r>
                <a:r>
                  <a:rPr lang="zh-CN" altLang="en-US" dirty="0"/>
                  <a:t>位二进制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/>
                  <a:t>    8      4     2    1</a:t>
                </a:r>
              </a:p>
              <a:p>
                <a:pPr marL="457200" lvl="1" indent="0">
                  <a:buNone/>
                </a:pPr>
                <a:r>
                  <a:rPr lang="zh-CN" altLang="en-US" dirty="0"/>
                  <a:t>例子：</a:t>
                </a: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/>
                  <a:t>F -》1111                                   a-》  1010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10ec -》 1   0000 1110 1100  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10011010-》9 a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000101101011-》   1 6b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1124744"/>
                <a:ext cx="8686800" cy="5184576"/>
              </a:xfrm>
              <a:blipFill>
                <a:blip r:embed="rId2"/>
                <a:stretch>
                  <a:fillRect t="-1294" b="-2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7121932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子情境</a:t>
            </a:r>
            <a:r>
              <a:rPr lang="en-US" altLang="zh-CN" dirty="0"/>
              <a:t>1</a:t>
            </a:r>
            <a:r>
              <a:rPr lang="zh-CN" altLang="zh-CN" dirty="0"/>
              <a:t> 台式机双机互联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6F80C10-ACB8-413C-8A71-D47CA56C5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275" y="1124744"/>
            <a:ext cx="5749178" cy="520293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2322777-C565-40ED-8F30-1A0F6CE82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0" y="1124744"/>
            <a:ext cx="2133333" cy="3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221814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子情境</a:t>
            </a:r>
            <a:r>
              <a:rPr lang="en-US" altLang="zh-CN" dirty="0"/>
              <a:t>1</a:t>
            </a:r>
            <a:r>
              <a:rPr lang="zh-CN" altLang="zh-CN" dirty="0"/>
              <a:t> 台式机双机互联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zh-CN" dirty="0"/>
              <a:t>地址的分类</a:t>
            </a:r>
            <a:endParaRPr lang="en-US" altLang="zh-CN" dirty="0"/>
          </a:p>
          <a:p>
            <a:pPr lvl="1"/>
            <a:r>
              <a:rPr lang="zh-CN" altLang="zh-CN" dirty="0"/>
              <a:t>分层编址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/>
              <a:t>IP</a:t>
            </a:r>
            <a:r>
              <a:rPr lang="zh-CN" altLang="zh-CN" dirty="0"/>
              <a:t>地址的编址方式和信件的地址方式一样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zh-CN" dirty="0"/>
              <a:t>采用分层编址的形式，一个</a:t>
            </a:r>
            <a:r>
              <a:rPr lang="en-US" altLang="zh-CN" dirty="0"/>
              <a:t>IP</a:t>
            </a:r>
            <a:r>
              <a:rPr lang="zh-CN" altLang="zh-CN" dirty="0"/>
              <a:t>地址分为</a:t>
            </a:r>
            <a:r>
              <a:rPr lang="zh-CN" altLang="zh-CN" dirty="0">
                <a:solidFill>
                  <a:srgbClr val="FF0000"/>
                </a:solidFill>
              </a:rPr>
              <a:t>网络地址和主机地址</a:t>
            </a:r>
            <a:r>
              <a:rPr lang="zh-CN" altLang="zh-CN" dirty="0"/>
              <a:t>两部分，这样，网络设备就像邮寄工作人员一样只需读取它应该读取的</a:t>
            </a:r>
            <a:r>
              <a:rPr lang="en-US" altLang="zh-CN" dirty="0"/>
              <a:t>IP</a:t>
            </a:r>
            <a:r>
              <a:rPr lang="zh-CN" altLang="zh-CN" dirty="0"/>
              <a:t>地址部分就能转发，而不用把整个</a:t>
            </a:r>
            <a:r>
              <a:rPr lang="en-US" altLang="zh-CN" dirty="0"/>
              <a:t>IP</a:t>
            </a:r>
            <a:r>
              <a:rPr lang="zh-CN" altLang="zh-CN" dirty="0"/>
              <a:t>地址读完。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子情境</a:t>
            </a:r>
            <a:r>
              <a:rPr lang="en-US" altLang="zh-CN" dirty="0"/>
              <a:t>1</a:t>
            </a:r>
            <a:r>
              <a:rPr lang="zh-CN" altLang="zh-CN" dirty="0"/>
              <a:t> 台式机双机互联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地址分类</a:t>
            </a:r>
          </a:p>
        </p:txBody>
      </p:sp>
      <p:pic>
        <p:nvPicPr>
          <p:cNvPr id="4" name="图片 3" descr="说明: 绘图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4091"/>
          <a:stretch>
            <a:fillRect/>
          </a:stretch>
        </p:blipFill>
        <p:spPr bwMode="auto">
          <a:xfrm>
            <a:off x="611560" y="1844824"/>
            <a:ext cx="8229600" cy="4525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3061</TotalTime>
  <Words>1317</Words>
  <Application>Microsoft Office PowerPoint</Application>
  <PresentationFormat>全屏显示(4:3)</PresentationFormat>
  <Paragraphs>195</Paragraphs>
  <Slides>33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0" baseType="lpstr">
      <vt:lpstr>宋体</vt:lpstr>
      <vt:lpstr>微软雅黑</vt:lpstr>
      <vt:lpstr>Arial</vt:lpstr>
      <vt:lpstr>Cambria Math</vt:lpstr>
      <vt:lpstr>Times New Roman</vt:lpstr>
      <vt:lpstr>Wingdings</vt:lpstr>
      <vt:lpstr>Default Design</vt:lpstr>
      <vt:lpstr>PowerPoint 演示文稿</vt:lpstr>
      <vt:lpstr>子情境1 台式机双机互联</vt:lpstr>
      <vt:lpstr>子情境1 台式机双机互联</vt:lpstr>
      <vt:lpstr>子情境1 台式机双机互联</vt:lpstr>
      <vt:lpstr>子情境1 台式机双机互联</vt:lpstr>
      <vt:lpstr>子情境1 台式机双机互联</vt:lpstr>
      <vt:lpstr>子情境1 台式机双机互联</vt:lpstr>
      <vt:lpstr>子情境1 台式机双机互联</vt:lpstr>
      <vt:lpstr>子情境1 台式机双机互联</vt:lpstr>
      <vt:lpstr>PowerPoint 演示文稿</vt:lpstr>
      <vt:lpstr>子情境1 台式机双机互联</vt:lpstr>
      <vt:lpstr>子情境1 台式机双机互联</vt:lpstr>
      <vt:lpstr>子情境1 台式机双机互联</vt:lpstr>
      <vt:lpstr>PowerPoint 演示文稿</vt:lpstr>
      <vt:lpstr>子情境1 台式机双机互联</vt:lpstr>
      <vt:lpstr>子情境1 台式机双机互联</vt:lpstr>
      <vt:lpstr>PowerPoint 演示文稿</vt:lpstr>
      <vt:lpstr>子情境1 台式机双机互联</vt:lpstr>
      <vt:lpstr>子情境1 台式机双机互联</vt:lpstr>
      <vt:lpstr>子情境1 台式机双机互联</vt:lpstr>
      <vt:lpstr>子情境1 台式机双机互联</vt:lpstr>
      <vt:lpstr>子情境1 台式机双机互联</vt:lpstr>
      <vt:lpstr>子情境1 台式机双机互联</vt:lpstr>
      <vt:lpstr>子情境1 台式机双机互联</vt:lpstr>
      <vt:lpstr>子情境1 台式机双机互联</vt:lpstr>
      <vt:lpstr>子情境1 台式机双机互联</vt:lpstr>
      <vt:lpstr>子情境1 台式机双机互联</vt:lpstr>
      <vt:lpstr>子情境1 台式机双机互联</vt:lpstr>
      <vt:lpstr>子情境1 台式机双机互联</vt:lpstr>
      <vt:lpstr>子情境1 台式机双机互联</vt:lpstr>
      <vt:lpstr>子情境1 台式机双机互联</vt:lpstr>
      <vt:lpstr>子情境1 台式机双机互联</vt:lpstr>
      <vt:lpstr>子情境1 台式机双机互联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antonio.c.pires</dc:creator>
  <cp:lastModifiedBy>Administrator</cp:lastModifiedBy>
  <cp:revision>115</cp:revision>
  <dcterms:created xsi:type="dcterms:W3CDTF">2006-10-06T15:46:57Z</dcterms:created>
  <dcterms:modified xsi:type="dcterms:W3CDTF">2020-03-20T03:33:13Z</dcterms:modified>
</cp:coreProperties>
</file>