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312" r:id="rId4"/>
    <p:sldId id="291" r:id="rId5"/>
    <p:sldId id="313" r:id="rId6"/>
    <p:sldId id="320" r:id="rId7"/>
    <p:sldId id="314" r:id="rId8"/>
    <p:sldId id="315" r:id="rId9"/>
    <p:sldId id="321" r:id="rId10"/>
    <p:sldId id="324" r:id="rId11"/>
    <p:sldId id="322" r:id="rId12"/>
    <p:sldId id="329" r:id="rId13"/>
    <p:sldId id="325" r:id="rId14"/>
    <p:sldId id="323" r:id="rId15"/>
    <p:sldId id="327" r:id="rId16"/>
    <p:sldId id="328" r:id="rId17"/>
    <p:sldId id="326" r:id="rId18"/>
    <p:sldId id="316" r:id="rId19"/>
    <p:sldId id="317" r:id="rId20"/>
    <p:sldId id="318" r:id="rId21"/>
    <p:sldId id="330" r:id="rId22"/>
    <p:sldId id="319" r:id="rId23"/>
    <p:sldId id="280" r:id="rId24"/>
    <p:sldId id="2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FFFF"/>
    <a:srgbClr val="35B55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7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BAB35-1ED9-4B13-8412-F9B04E0DAD21}" type="datetimeFigureOut">
              <a:rPr lang="zh-CN" altLang="en-US" smtClean="0"/>
              <a:t>2020-04-08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50736-BECA-4026-863B-F9C70A956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1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56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3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8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71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36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2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20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76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46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44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3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5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1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2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2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3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1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7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6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C3F-24F3-41AF-B3D7-802DB81FDAC0}" type="datetimeFigureOut">
              <a:rPr lang="zh-CN" altLang="en-US" smtClean="0"/>
              <a:pPr/>
              <a:t>2020-04-08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73143" y="2719677"/>
            <a:ext cx="7045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err="1"/>
              <a:t>jQuery</a:t>
            </a:r>
            <a:r>
              <a:rPr lang="zh-CN" altLang="en-US" sz="6000" b="1" dirty="0"/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37317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dirty="0"/>
              <a:t>插入节点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zh-CN" dirty="0"/>
              <a:t>元素外部插入同辈节点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4.3 </a:t>
            </a:r>
            <a:r>
              <a:rPr lang="zh-CN" altLang="zh-CN" sz="4000" b="1" dirty="0">
                <a:solidFill>
                  <a:srgbClr val="0070C0"/>
                </a:solidFill>
              </a:rPr>
              <a:t>对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zh-CN" sz="4000" b="1" dirty="0">
                <a:solidFill>
                  <a:srgbClr val="0070C0"/>
                </a:solidFill>
              </a:rPr>
              <a:t>文档节点进行操作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98EEE8E-DE47-4438-B162-6C41AC924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89788"/>
              </p:ext>
            </p:extLst>
          </p:nvPr>
        </p:nvGraphicFramePr>
        <p:xfrm>
          <a:off x="4231003" y="2057476"/>
          <a:ext cx="6764960" cy="3240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语法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7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 dirty="0">
                          <a:effectLst/>
                        </a:rPr>
                        <a:t>after(content)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>
                          <a:effectLst/>
                        </a:rPr>
                        <a:t>$(A).after (B)</a:t>
                      </a:r>
                      <a:r>
                        <a:rPr lang="zh-CN" sz="1400" kern="100">
                          <a:effectLst/>
                        </a:rPr>
                        <a:t>表示将</a:t>
                      </a:r>
                      <a:r>
                        <a:rPr lang="fr-FR" sz="1400" kern="100">
                          <a:effectLst/>
                        </a:rPr>
                        <a:t>B</a:t>
                      </a:r>
                      <a:r>
                        <a:rPr lang="zh-CN" sz="1400" kern="100">
                          <a:effectLst/>
                        </a:rPr>
                        <a:t>插入到</a:t>
                      </a:r>
                      <a:r>
                        <a:rPr lang="fr-FR" sz="1400" kern="100">
                          <a:effectLst/>
                        </a:rPr>
                        <a:t>A</a:t>
                      </a:r>
                      <a:r>
                        <a:rPr lang="zh-CN" sz="1400" kern="100">
                          <a:effectLst/>
                        </a:rPr>
                        <a:t>之后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如：</a:t>
                      </a:r>
                      <a:r>
                        <a:rPr lang="fr-FR" sz="1400" kern="100">
                          <a:effectLst/>
                        </a:rPr>
                        <a:t>$("ul").after($newNode1);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>
                          <a:effectLst/>
                        </a:rPr>
                        <a:t>insertAfter(content)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>
                          <a:effectLst/>
                        </a:rPr>
                        <a:t>$(A). insertAfter (B)</a:t>
                      </a:r>
                      <a:r>
                        <a:rPr lang="zh-CN" sz="1400" kern="100">
                          <a:effectLst/>
                        </a:rPr>
                        <a:t>表示将</a:t>
                      </a:r>
                      <a:r>
                        <a:rPr lang="fr-FR" sz="1400" kern="100">
                          <a:effectLst/>
                        </a:rPr>
                        <a:t>A</a:t>
                      </a:r>
                      <a:r>
                        <a:rPr lang="zh-CN" sz="1400" kern="100">
                          <a:effectLst/>
                        </a:rPr>
                        <a:t>插入到</a:t>
                      </a:r>
                      <a:r>
                        <a:rPr lang="fr-FR" sz="1400" kern="100">
                          <a:effectLst/>
                        </a:rPr>
                        <a:t>B</a:t>
                      </a:r>
                      <a:r>
                        <a:rPr lang="zh-CN" sz="1400" kern="100">
                          <a:effectLst/>
                        </a:rPr>
                        <a:t>之后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如：</a:t>
                      </a:r>
                      <a:r>
                        <a:rPr lang="fr-FR" sz="1400" kern="100">
                          <a:effectLst/>
                        </a:rPr>
                        <a:t>$newNode1.insertAfter("ul");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3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>
                          <a:effectLst/>
                        </a:rPr>
                        <a:t>before(content)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 dirty="0">
                          <a:effectLst/>
                        </a:rPr>
                        <a:t>$(A). before (B)</a:t>
                      </a:r>
                      <a:r>
                        <a:rPr lang="zh-CN" sz="1400" kern="100" dirty="0">
                          <a:effectLst/>
                        </a:rPr>
                        <a:t>表示将</a:t>
                      </a:r>
                      <a:r>
                        <a:rPr lang="fr-FR" sz="1400" kern="100" dirty="0">
                          <a:effectLst/>
                        </a:rPr>
                        <a:t>B</a:t>
                      </a:r>
                      <a:r>
                        <a:rPr lang="zh-CN" sz="1400" kern="100" dirty="0">
                          <a:effectLst/>
                        </a:rPr>
                        <a:t>插入至</a:t>
                      </a:r>
                      <a:r>
                        <a:rPr lang="fr-FR" sz="1400" kern="100" dirty="0">
                          <a:effectLst/>
                        </a:rPr>
                        <a:t>A</a:t>
                      </a:r>
                      <a:r>
                        <a:rPr lang="zh-CN" sz="1400" kern="100" dirty="0">
                          <a:effectLst/>
                        </a:rPr>
                        <a:t>之前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如：</a:t>
                      </a:r>
                      <a:r>
                        <a:rPr lang="fr-FR" sz="1400" kern="100" dirty="0">
                          <a:effectLst/>
                        </a:rPr>
                        <a:t>$("ul").before($newNode1);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9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>
                          <a:effectLst/>
                        </a:rPr>
                        <a:t>insertBefore(content)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 dirty="0">
                          <a:effectLst/>
                        </a:rPr>
                        <a:t>$(A). insertBefore (B)</a:t>
                      </a:r>
                      <a:r>
                        <a:rPr lang="zh-CN" sz="1400" kern="100" dirty="0">
                          <a:effectLst/>
                        </a:rPr>
                        <a:t>表示将</a:t>
                      </a:r>
                      <a:r>
                        <a:rPr lang="fr-FR" sz="1400" kern="100" dirty="0">
                          <a:effectLst/>
                        </a:rPr>
                        <a:t>A</a:t>
                      </a:r>
                      <a:r>
                        <a:rPr lang="zh-CN" sz="1400" kern="100" dirty="0">
                          <a:effectLst/>
                        </a:rPr>
                        <a:t>插入到</a:t>
                      </a:r>
                      <a:r>
                        <a:rPr lang="fr-FR" sz="1400" kern="100" dirty="0">
                          <a:effectLst/>
                        </a:rPr>
                        <a:t>B</a:t>
                      </a:r>
                      <a:r>
                        <a:rPr lang="zh-CN" sz="1400" kern="100" dirty="0">
                          <a:effectLst/>
                        </a:rPr>
                        <a:t>之前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如：</a:t>
                      </a:r>
                      <a:r>
                        <a:rPr lang="fr-FR" sz="1400" kern="100" dirty="0">
                          <a:effectLst/>
                        </a:rPr>
                        <a:t>$newNode1.insertBefore("ul");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dirty="0"/>
              <a:t>删除</a:t>
            </a:r>
            <a:r>
              <a:rPr lang="zh-CN" altLang="en-US" dirty="0"/>
              <a:t>节点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/>
              <a:t>remove()</a:t>
            </a:r>
            <a:r>
              <a:rPr lang="zh-CN" altLang="en-US" dirty="0"/>
              <a:t>：删除整个节点，次方法会返回被删除节点的</a:t>
            </a:r>
            <a:r>
              <a:rPr lang="en-US" altLang="zh-CN" dirty="0"/>
              <a:t>jQuery</a:t>
            </a:r>
            <a:r>
              <a:rPr lang="zh-CN" altLang="en-US" dirty="0"/>
              <a:t>对象。但除了这个元素本身得以保留之外，其他的比如绑定的事件，附加的数据等都会被移除。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/>
              <a:t>detach()</a:t>
            </a:r>
            <a:r>
              <a:rPr lang="zh-CN" altLang="en-US" dirty="0"/>
              <a:t>：删除整个节点，保留元素的绑定事件、附加的数据。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/>
              <a:t>empty()</a:t>
            </a:r>
            <a:r>
              <a:rPr lang="zh-CN" altLang="en-US" dirty="0"/>
              <a:t>：删除匹配元素集合中的所有子节点，清空内容。但是元素本身还存在。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4.3 </a:t>
            </a:r>
            <a:r>
              <a:rPr lang="zh-CN" altLang="zh-CN" sz="4000" b="1" dirty="0">
                <a:solidFill>
                  <a:srgbClr val="0070C0"/>
                </a:solidFill>
              </a:rPr>
              <a:t>对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zh-CN" sz="4000" b="1" dirty="0">
                <a:solidFill>
                  <a:srgbClr val="0070C0"/>
                </a:solidFill>
              </a:rPr>
              <a:t>文档节点进行操作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303547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4.3 </a:t>
            </a:r>
            <a:r>
              <a:rPr lang="zh-CN" altLang="zh-CN" sz="4000" b="1" dirty="0">
                <a:solidFill>
                  <a:srgbClr val="0070C0"/>
                </a:solidFill>
              </a:rPr>
              <a:t>对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zh-CN" sz="4000" b="1" dirty="0">
                <a:solidFill>
                  <a:srgbClr val="0070C0"/>
                </a:solidFill>
              </a:rPr>
              <a:t>文档节点进行操作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1FB1F1-6F9F-40A4-9A57-D278676C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30" y="1791378"/>
            <a:ext cx="2705171" cy="44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2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7"/>
            <a:ext cx="11844338" cy="4566915"/>
          </a:xfrm>
          <a:ln>
            <a:solidFill>
              <a:srgbClr val="35B558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dirty="0"/>
              <a:t>复制节点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r>
              <a:rPr lang="zh-CN" altLang="en-US" sz="2600" dirty="0"/>
              <a:t>复制节点可使用</a:t>
            </a:r>
            <a:r>
              <a:rPr lang="en-US" altLang="zh-CN" sz="2600" dirty="0"/>
              <a:t>clone()</a:t>
            </a:r>
            <a:r>
              <a:rPr lang="zh-CN" altLang="en-US" sz="2600" dirty="0"/>
              <a:t>方法。</a:t>
            </a:r>
            <a:r>
              <a:rPr lang="en-US" altLang="zh-CN" sz="2600" dirty="0"/>
              <a:t>clone()</a:t>
            </a:r>
            <a:r>
              <a:rPr lang="zh-CN" altLang="en-US" sz="2600" dirty="0"/>
              <a:t>方法可指定其参数为</a:t>
            </a:r>
            <a:r>
              <a:rPr lang="en-US" altLang="zh-CN" sz="2600" dirty="0"/>
              <a:t>true</a:t>
            </a:r>
            <a:r>
              <a:rPr lang="zh-CN" altLang="en-US" sz="2600" dirty="0"/>
              <a:t>。</a:t>
            </a:r>
          </a:p>
          <a:p>
            <a:pPr lvl="1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2600" dirty="0"/>
              <a:t>clone()</a:t>
            </a:r>
            <a:r>
              <a:rPr lang="zh-CN" altLang="en-US" sz="2600" dirty="0"/>
              <a:t>：复制匹配的</a:t>
            </a:r>
            <a:r>
              <a:rPr lang="en-US" altLang="zh-CN" sz="2600" dirty="0"/>
              <a:t>DOM</a:t>
            </a:r>
            <a:r>
              <a:rPr lang="zh-CN" altLang="en-US" sz="2600" dirty="0"/>
              <a:t>元素为一个副本，但此时复制的新节点不具有任何行为。</a:t>
            </a:r>
          </a:p>
          <a:p>
            <a:pPr lvl="1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2600" dirty="0"/>
              <a:t>clone(true)</a:t>
            </a:r>
            <a:r>
              <a:rPr lang="zh-CN" altLang="en-US" sz="2600" dirty="0"/>
              <a:t>：复制元素的同时也复制元素中的事件。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替换节点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2600" dirty="0" err="1"/>
              <a:t>replaceAll</a:t>
            </a:r>
            <a:r>
              <a:rPr lang="en-US" altLang="zh-CN" sz="2600" dirty="0"/>
              <a:t>(): </a:t>
            </a:r>
            <a:r>
              <a:rPr lang="zh-CN" altLang="en-US" sz="2600" dirty="0"/>
              <a:t>用指定的</a:t>
            </a:r>
            <a:r>
              <a:rPr lang="en-US" altLang="zh-CN" sz="2600" dirty="0"/>
              <a:t>HTML</a:t>
            </a:r>
            <a:r>
              <a:rPr lang="zh-CN" altLang="en-US" sz="2600" dirty="0"/>
              <a:t>内容或元素替换被选元素。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 语法</a:t>
            </a:r>
            <a:r>
              <a:rPr lang="en-US" altLang="zh-CN" sz="2600" dirty="0"/>
              <a:t>: $(content).</a:t>
            </a:r>
            <a:r>
              <a:rPr lang="en-US" altLang="zh-CN" sz="2600" dirty="0" err="1"/>
              <a:t>replaceAll</a:t>
            </a:r>
            <a:r>
              <a:rPr lang="en-US" altLang="zh-CN" sz="2600" dirty="0"/>
              <a:t>(selector)</a:t>
            </a:r>
          </a:p>
          <a:p>
            <a:pPr lvl="1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2600" dirty="0" err="1"/>
              <a:t>replaceWith</a:t>
            </a:r>
            <a:r>
              <a:rPr lang="en-US" altLang="zh-CN" sz="2600" dirty="0"/>
              <a:t>(): </a:t>
            </a:r>
            <a:r>
              <a:rPr lang="zh-CN" altLang="en-US" sz="2600" dirty="0"/>
              <a:t>用新内容替换所匹配到的元素。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 语法</a:t>
            </a:r>
            <a:r>
              <a:rPr lang="en-US" altLang="zh-CN" sz="2600" dirty="0"/>
              <a:t>: $(selector).</a:t>
            </a:r>
            <a:r>
              <a:rPr lang="en-US" altLang="zh-CN" sz="2600" dirty="0" err="1"/>
              <a:t>replaceWith</a:t>
            </a:r>
            <a:r>
              <a:rPr lang="en-US" altLang="zh-CN" sz="2600" dirty="0"/>
              <a:t>(content)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 其中的</a:t>
            </a:r>
            <a:r>
              <a:rPr lang="en-US" altLang="zh-CN" sz="2600" dirty="0"/>
              <a:t>content</a:t>
            </a:r>
            <a:r>
              <a:rPr lang="zh-CN" altLang="en-US" sz="2600" dirty="0"/>
              <a:t>可以是</a:t>
            </a:r>
            <a:r>
              <a:rPr lang="en-US" altLang="zh-CN" sz="2600" dirty="0"/>
              <a:t>HTML</a:t>
            </a:r>
            <a:r>
              <a:rPr lang="zh-CN" altLang="en-US" sz="2600" dirty="0"/>
              <a:t>代码</a:t>
            </a:r>
            <a:r>
              <a:rPr lang="en-US" altLang="zh-CN" sz="2600" dirty="0"/>
              <a:t>,</a:t>
            </a:r>
            <a:r>
              <a:rPr lang="zh-CN" altLang="en-US" sz="2600" dirty="0"/>
              <a:t>可以是新元素</a:t>
            </a:r>
            <a:r>
              <a:rPr lang="en-US" altLang="zh-CN" sz="2600" dirty="0"/>
              <a:t>,</a:t>
            </a:r>
            <a:r>
              <a:rPr lang="zh-CN" altLang="en-US" sz="2600" dirty="0"/>
              <a:t>也可以是已经存在的元素。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4.3 </a:t>
            </a:r>
            <a:r>
              <a:rPr lang="zh-CN" altLang="zh-CN" sz="4000" b="1" dirty="0">
                <a:solidFill>
                  <a:srgbClr val="0070C0"/>
                </a:solidFill>
              </a:rPr>
              <a:t>对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zh-CN" sz="4000" b="1" dirty="0">
                <a:solidFill>
                  <a:srgbClr val="0070C0"/>
                </a:solidFill>
              </a:rPr>
              <a:t>文档节点进行操作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406798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dirty="0"/>
              <a:t>包裹节点</a:t>
            </a:r>
            <a:endParaRPr lang="en-US" altLang="zh-CN" dirty="0"/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4.3 </a:t>
            </a:r>
            <a:r>
              <a:rPr lang="zh-CN" altLang="zh-CN" sz="4000" b="1" dirty="0">
                <a:solidFill>
                  <a:srgbClr val="0070C0"/>
                </a:solidFill>
              </a:rPr>
              <a:t>对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zh-CN" sz="4000" b="1" dirty="0">
                <a:solidFill>
                  <a:srgbClr val="0070C0"/>
                </a:solidFill>
              </a:rPr>
              <a:t>文档节点进行操作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BA5B0-71BF-4188-86EA-2461E8B8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40" y="2737427"/>
            <a:ext cx="7790091" cy="26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9237" y="692834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遍历</a:t>
            </a:r>
            <a:r>
              <a:rPr lang="zh-CN" altLang="zh-CN" dirty="0"/>
              <a:t>节点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/>
              <a:t>each()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dirty="0"/>
              <a:t>语法：</a:t>
            </a:r>
            <a:r>
              <a:rPr lang="en-US" altLang="zh-CN" dirty="0"/>
              <a:t>$(selector).each(function(</a:t>
            </a:r>
            <a:r>
              <a:rPr lang="en-US" altLang="zh-CN" dirty="0" err="1"/>
              <a:t>index,element</a:t>
            </a:r>
            <a:r>
              <a:rPr lang="en-US" altLang="zh-CN" dirty="0"/>
              <a:t>)) </a:t>
            </a:r>
          </a:p>
          <a:p>
            <a:pPr marL="457200" lvl="1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zh-CN" dirty="0"/>
              <a:t>函数</a:t>
            </a:r>
            <a:r>
              <a:rPr lang="en-US" altLang="zh-CN" dirty="0"/>
              <a:t>function()</a:t>
            </a:r>
            <a:r>
              <a:rPr lang="zh-CN" altLang="zh-CN" dirty="0"/>
              <a:t>为每个匹配元素规定运行的函数</a:t>
            </a:r>
            <a:r>
              <a:rPr lang="en-US" altLang="zh-CN" dirty="0"/>
              <a:t>,</a:t>
            </a:r>
            <a:r>
              <a:rPr lang="zh-CN" altLang="zh-CN" dirty="0"/>
              <a:t>其中</a:t>
            </a:r>
            <a:r>
              <a:rPr lang="en-US" altLang="zh-CN" dirty="0"/>
              <a:t>index</a:t>
            </a:r>
            <a:r>
              <a:rPr lang="zh-CN" altLang="zh-CN" dirty="0"/>
              <a:t>标识选择器的</a:t>
            </a:r>
            <a:r>
              <a:rPr lang="en-US" altLang="zh-CN" dirty="0"/>
              <a:t> index </a:t>
            </a:r>
            <a:r>
              <a:rPr lang="zh-CN" altLang="zh-CN" dirty="0"/>
              <a:t>位置，元素的序号（从</a:t>
            </a:r>
            <a:r>
              <a:rPr lang="en-US" altLang="zh-CN" dirty="0"/>
              <a:t> 0 </a:t>
            </a:r>
            <a:r>
              <a:rPr lang="zh-CN" altLang="zh-CN" dirty="0"/>
              <a:t>开始）。</a:t>
            </a:r>
            <a:r>
              <a:rPr lang="en-US" altLang="zh-CN" dirty="0"/>
              <a:t>element</a:t>
            </a:r>
            <a:r>
              <a:rPr lang="zh-CN" altLang="zh-CN" dirty="0"/>
              <a:t>表示当前的元素（也可使用</a:t>
            </a:r>
            <a:r>
              <a:rPr lang="en-US" altLang="zh-CN" dirty="0"/>
              <a:t> "this" </a:t>
            </a:r>
            <a:r>
              <a:rPr lang="zh-CN" altLang="zh-CN" dirty="0"/>
              <a:t>选择器）。如果需要访问元素中的属性，可以借助形参</a:t>
            </a:r>
            <a:r>
              <a:rPr lang="en-US" altLang="zh-CN" dirty="0"/>
              <a:t> index</a:t>
            </a:r>
            <a:r>
              <a:rPr lang="zh-CN" altLang="zh-CN" dirty="0"/>
              <a:t>，配合</a:t>
            </a:r>
            <a:r>
              <a:rPr lang="en-US" altLang="zh-CN" dirty="0"/>
              <a:t> this </a:t>
            </a:r>
            <a:r>
              <a:rPr lang="zh-CN" altLang="zh-CN" dirty="0"/>
              <a:t>关键 字来实现元素属性的设置或获取。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4.3 </a:t>
            </a:r>
            <a:r>
              <a:rPr lang="zh-CN" altLang="zh-CN" sz="4000" b="1" dirty="0">
                <a:solidFill>
                  <a:srgbClr val="0070C0"/>
                </a:solidFill>
              </a:rPr>
              <a:t>对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zh-CN" sz="4000" b="1" dirty="0">
                <a:solidFill>
                  <a:srgbClr val="0070C0"/>
                </a:solidFill>
              </a:rPr>
              <a:t>文档节点进行操作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301083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381" y="692834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4.3 </a:t>
            </a:r>
            <a:r>
              <a:rPr lang="zh-CN" altLang="zh-CN" sz="4000" b="1" dirty="0">
                <a:solidFill>
                  <a:srgbClr val="0070C0"/>
                </a:solidFill>
              </a:rPr>
              <a:t>对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zh-CN" sz="4000" b="1" dirty="0">
                <a:solidFill>
                  <a:srgbClr val="0070C0"/>
                </a:solidFill>
              </a:rPr>
              <a:t>文档节点进行操作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CAC209B-BAFA-4D8D-A2C7-A2C71DCC1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67029"/>
              </p:ext>
            </p:extLst>
          </p:nvPr>
        </p:nvGraphicFramePr>
        <p:xfrm>
          <a:off x="813405" y="1970427"/>
          <a:ext cx="309634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1800" kern="100" dirty="0" err="1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&gt;</a:t>
                      </a:r>
                      <a:endParaRPr lang="zh-CN" altLang="zh-CN" sz="1800" kern="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 &lt;li&gt;</a:t>
                      </a:r>
                      <a:r>
                        <a:rPr lang="zh-CN" altLang="zh-CN" sz="1800" kern="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花开堪折直须折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&lt;/li&gt;</a:t>
                      </a:r>
                      <a:endParaRPr lang="zh-CN" altLang="zh-CN" sz="1800" kern="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 &lt;li&gt;</a:t>
                      </a:r>
                      <a:r>
                        <a:rPr lang="zh-CN" altLang="zh-CN" sz="1800" kern="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莫待无花空折枝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&lt;/li&gt;</a:t>
                      </a:r>
                      <a:endParaRPr lang="zh-CN" altLang="zh-CN" sz="1800" kern="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&gt;</a:t>
                      </a:r>
                      <a:endParaRPr lang="zh-CN" altLang="zh-CN" sz="1800" b="0" kern="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FFDB0B3-2851-4A95-B3BF-CD0CD29E8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06294"/>
              </p:ext>
            </p:extLst>
          </p:nvPr>
        </p:nvGraphicFramePr>
        <p:xfrm>
          <a:off x="813405" y="4738375"/>
          <a:ext cx="64657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$(function(){</a:t>
                      </a:r>
                      <a:endParaRPr lang="zh-CN" altLang="zh-C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$( "li" ).each(function( index ) {</a:t>
                      </a:r>
                      <a:endParaRPr lang="zh-CN" altLang="zh-C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console.log( index + ": " + $( this ).text() );</a:t>
                      </a:r>
                      <a:endParaRPr lang="zh-CN" altLang="zh-C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	</a:t>
                      </a:r>
                      <a:endParaRPr lang="zh-CN" altLang="zh-C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下箭头 5">
            <a:extLst>
              <a:ext uri="{FF2B5EF4-FFF2-40B4-BE49-F238E27FC236}">
                <a16:creationId xmlns:a16="http://schemas.microsoft.com/office/drawing/2014/main" id="{A2339ED4-B130-4F53-A3D0-29BFDB1A287A}"/>
              </a:ext>
            </a:extLst>
          </p:cNvPr>
          <p:cNvSpPr/>
          <p:nvPr/>
        </p:nvSpPr>
        <p:spPr bwMode="auto">
          <a:xfrm flipH="1">
            <a:off x="2073390" y="4053443"/>
            <a:ext cx="517327" cy="677867"/>
          </a:xfrm>
          <a:prstGeom prst="downArrow">
            <a:avLst>
              <a:gd name="adj1" fmla="val 50000"/>
              <a:gd name="adj2" fmla="val 518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457200" marR="0" indent="-227013" algn="l" defTabSz="449263" rtl="0" eaLnBrk="1" fontAlgn="base" latinLnBrk="0" hangingPunct="1">
              <a:lnSpc>
                <a:spcPct val="100000"/>
              </a:lnSpc>
              <a:spcBef>
                <a:spcPts val="350"/>
              </a:spcBef>
              <a:spcAft>
                <a:spcPts val="338"/>
              </a:spcAft>
              <a:buClr>
                <a:srgbClr val="486AC1"/>
              </a:buClr>
              <a:buSzPct val="100000"/>
              <a:buFont typeface="Arial" pitchFamily="34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E0403B4-6549-41D9-8F7B-BFA4A0DA75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50631" y="1697832"/>
            <a:ext cx="5046485" cy="2739493"/>
          </a:xfrm>
          <a:prstGeom prst="rect">
            <a:avLst/>
          </a:prstGeom>
        </p:spPr>
      </p:pic>
      <p:sp>
        <p:nvSpPr>
          <p:cNvPr id="20" name="上箭头 6">
            <a:extLst>
              <a:ext uri="{FF2B5EF4-FFF2-40B4-BE49-F238E27FC236}">
                <a16:creationId xmlns:a16="http://schemas.microsoft.com/office/drawing/2014/main" id="{2A054903-38D4-417A-B7A6-D97B730B8329}"/>
              </a:ext>
            </a:extLst>
          </p:cNvPr>
          <p:cNvSpPr/>
          <p:nvPr/>
        </p:nvSpPr>
        <p:spPr bwMode="auto">
          <a:xfrm>
            <a:off x="8094979" y="4533587"/>
            <a:ext cx="288032" cy="409575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457200" marR="0" indent="-227013" algn="l" defTabSz="449263" rtl="0" eaLnBrk="1" fontAlgn="base" latinLnBrk="0" hangingPunct="1">
              <a:lnSpc>
                <a:spcPct val="100000"/>
              </a:lnSpc>
              <a:spcBef>
                <a:spcPts val="350"/>
              </a:spcBef>
              <a:spcAft>
                <a:spcPts val="338"/>
              </a:spcAft>
              <a:buClr>
                <a:srgbClr val="486AC1"/>
              </a:buClr>
              <a:buSzPct val="100000"/>
              <a:buFont typeface="Arial" pitchFamily="34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26897"/>
            <a:ext cx="11844338" cy="4773906"/>
          </a:xfrm>
          <a:ln>
            <a:solidFill>
              <a:srgbClr val="35B558"/>
            </a:solidFill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遍历</a:t>
            </a:r>
            <a:r>
              <a:rPr lang="zh-CN" altLang="zh-CN" dirty="0"/>
              <a:t>节点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600" dirty="0"/>
              <a:t>   children([selector])         </a:t>
            </a:r>
            <a:r>
              <a:rPr lang="zh-CN" altLang="en-US" sz="2600" dirty="0"/>
              <a:t>用于取得匹配元素的子元素集合</a:t>
            </a:r>
            <a:r>
              <a:rPr lang="en-US" altLang="zh-CN" sz="2600" dirty="0"/>
              <a:t>(</a:t>
            </a:r>
            <a:r>
              <a:rPr lang="zh-CN" altLang="en-US" sz="2600" dirty="0"/>
              <a:t>只考虑子元素而不考虑任何后代元素</a:t>
            </a:r>
            <a:r>
              <a:rPr lang="en-US" altLang="zh-CN" sz="2600" dirty="0"/>
              <a:t>)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600" dirty="0"/>
              <a:t>   find(selector)        </a:t>
            </a:r>
            <a:r>
              <a:rPr lang="zh-CN" altLang="en-US" sz="2600" dirty="0"/>
              <a:t>在当前对象元素中的子元素查找，和参数所匹配的所有的后代元素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</a:t>
            </a:r>
            <a:r>
              <a:rPr lang="en-US" altLang="zh-CN" sz="2600" dirty="0"/>
              <a:t>next([selector])        </a:t>
            </a:r>
            <a:r>
              <a:rPr lang="zh-CN" altLang="en-US" sz="2600" dirty="0"/>
              <a:t>取得匹配的元素集合中每一个元素紧邻的后面兄弟元素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</a:t>
            </a:r>
            <a:r>
              <a:rPr lang="en-US" altLang="zh-CN" sz="2600" dirty="0" err="1"/>
              <a:t>nextAll</a:t>
            </a:r>
            <a:r>
              <a:rPr lang="en-US" altLang="zh-CN" sz="2600" dirty="0"/>
              <a:t>([selector])        </a:t>
            </a:r>
            <a:r>
              <a:rPr lang="zh-CN" altLang="en-US" sz="2600" dirty="0"/>
              <a:t>查找当前元素之后所有的同辈元素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</a:t>
            </a:r>
            <a:r>
              <a:rPr lang="en-US" altLang="zh-CN" sz="2600" dirty="0" err="1"/>
              <a:t>prev</a:t>
            </a:r>
            <a:r>
              <a:rPr lang="en-US" altLang="zh-CN" sz="2600" dirty="0"/>
              <a:t>([selector])         </a:t>
            </a:r>
            <a:r>
              <a:rPr lang="zh-CN" altLang="en-US" sz="2600" dirty="0"/>
              <a:t>取得匹配元素前面紧邻的兄弟元素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</a:t>
            </a:r>
            <a:r>
              <a:rPr lang="en-US" altLang="zh-CN" sz="2600" dirty="0" err="1"/>
              <a:t>prevAll</a:t>
            </a:r>
            <a:r>
              <a:rPr lang="en-US" altLang="zh-CN" sz="2600" dirty="0"/>
              <a:t>([selector])         </a:t>
            </a:r>
            <a:r>
              <a:rPr lang="zh-CN" altLang="en-US" sz="2600" dirty="0"/>
              <a:t>取得当前元素之前所有的同辈元素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</a:t>
            </a:r>
            <a:r>
              <a:rPr lang="en-US" altLang="zh-CN" sz="2600" dirty="0" err="1"/>
              <a:t>silibinng</a:t>
            </a:r>
            <a:r>
              <a:rPr lang="en-US" altLang="zh-CN" sz="2600" dirty="0"/>
              <a:t>([selector])         </a:t>
            </a:r>
            <a:r>
              <a:rPr lang="zh-CN" altLang="en-US" sz="2600" dirty="0"/>
              <a:t>取得匹配元素的前后所有的兄弟元素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</a:t>
            </a:r>
            <a:r>
              <a:rPr lang="en-US" altLang="zh-CN" sz="2600" dirty="0"/>
              <a:t>closest(selector)         </a:t>
            </a:r>
            <a:r>
              <a:rPr lang="zh-CN" altLang="en-US" sz="2600" dirty="0"/>
              <a:t>取得和参数匹配的最近的元素，如果匹配不上继续向上查找父元素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</a:t>
            </a:r>
            <a:r>
              <a:rPr lang="en-US" altLang="zh-CN" sz="2600" dirty="0"/>
              <a:t>filter(selector)         </a:t>
            </a:r>
            <a:r>
              <a:rPr lang="zh-CN" altLang="en-US" sz="2600" dirty="0"/>
              <a:t>把当前所选择的所有元素再进行筛选过滤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</a:t>
            </a:r>
            <a:r>
              <a:rPr lang="en-US" altLang="zh-CN" sz="2600" dirty="0"/>
              <a:t>parent([selector])         </a:t>
            </a:r>
            <a:r>
              <a:rPr lang="zh-CN" altLang="en-US" sz="2600" dirty="0"/>
              <a:t>取得匹配元素的集合中，每个元素的父元素</a:t>
            </a: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600" dirty="0"/>
              <a:t>   </a:t>
            </a:r>
            <a:r>
              <a:rPr lang="en-US" altLang="zh-CN" sz="2600" dirty="0"/>
              <a:t>parents([selector])         </a:t>
            </a:r>
            <a:r>
              <a:rPr lang="zh-CN" altLang="en-US" sz="2600" dirty="0"/>
              <a:t>获得集合中每个匹配元素的祖先元素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4.3 </a:t>
            </a:r>
            <a:r>
              <a:rPr lang="zh-CN" altLang="zh-CN" sz="4000" b="1" dirty="0">
                <a:solidFill>
                  <a:srgbClr val="0070C0"/>
                </a:solidFill>
              </a:rPr>
              <a:t>对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zh-CN" sz="4000" b="1" dirty="0">
                <a:solidFill>
                  <a:srgbClr val="0070C0"/>
                </a:solidFill>
              </a:rPr>
              <a:t>文档节点进行操作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52E66C-B813-47D7-ABD2-87D189B2FC36}"/>
              </a:ext>
            </a:extLst>
          </p:cNvPr>
          <p:cNvSpPr/>
          <p:nvPr/>
        </p:nvSpPr>
        <p:spPr>
          <a:xfrm>
            <a:off x="6932428" y="3159536"/>
            <a:ext cx="4649972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l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在此处不一一列举了，请查看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jQuery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官网（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http://api.jquery.com/category/traversing/tree-traversal/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）上的</a:t>
            </a:r>
            <a:r>
              <a:rPr lang="en-US" altLang="zh-CN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帮助文档进行学习。</a:t>
            </a:r>
            <a:endParaRPr lang="zh-CN" altLang="zh-CN" sz="1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1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属性操作</a:t>
            </a: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4.4 </a:t>
            </a:r>
            <a:r>
              <a:rPr lang="zh-CN" altLang="zh-CN" sz="4000" b="1" dirty="0">
                <a:solidFill>
                  <a:srgbClr val="0070C0"/>
                </a:solidFill>
              </a:rPr>
              <a:t>对元素属性进行操作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38528"/>
            <a:ext cx="7113653" cy="61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 </a:t>
            </a:r>
            <a:r>
              <a:rPr lang="zh-CN" altLang="zh-CN" sz="3200" dirty="0"/>
              <a:t>通过修改</a:t>
            </a:r>
            <a:r>
              <a:rPr lang="en-US" altLang="zh-CN" sz="3200" dirty="0"/>
              <a:t>CSS</a:t>
            </a:r>
            <a:r>
              <a:rPr lang="zh-CN" altLang="zh-CN" sz="3200" dirty="0"/>
              <a:t>类实现</a:t>
            </a: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4.5 </a:t>
            </a:r>
            <a:r>
              <a:rPr lang="zh-CN" altLang="zh-CN" sz="4000" b="1" dirty="0">
                <a:solidFill>
                  <a:srgbClr val="0070C0"/>
                </a:solidFill>
              </a:rPr>
              <a:t>对元素的</a:t>
            </a:r>
            <a:r>
              <a:rPr lang="en-US" altLang="zh-CN" sz="4000" b="1" dirty="0">
                <a:solidFill>
                  <a:srgbClr val="0070C0"/>
                </a:solidFill>
              </a:rPr>
              <a:t>CSS</a:t>
            </a:r>
            <a:r>
              <a:rPr lang="zh-CN" altLang="zh-CN" sz="4000" b="1" dirty="0">
                <a:solidFill>
                  <a:srgbClr val="0070C0"/>
                </a:solidFill>
              </a:rPr>
              <a:t>样式操作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267" y="1753525"/>
            <a:ext cx="6689854" cy="42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210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</a:rPr>
              <a:t>第</a:t>
            </a:r>
            <a:r>
              <a:rPr lang="en-US" altLang="zh-CN" sz="2800" b="1" dirty="0">
                <a:solidFill>
                  <a:srgbClr val="FFFFFF"/>
                </a:solidFill>
              </a:rPr>
              <a:t>4</a:t>
            </a:r>
            <a:r>
              <a:rPr lang="zh-CN" altLang="en-US" sz="2800" b="1" dirty="0">
                <a:solidFill>
                  <a:srgbClr val="FFFFFF"/>
                </a:solidFill>
              </a:rPr>
              <a:t>章  </a:t>
            </a:r>
            <a:r>
              <a:rPr lang="zh-CN" altLang="zh-CN" sz="2800" b="1" dirty="0">
                <a:solidFill>
                  <a:srgbClr val="FFFFFF"/>
                </a:solidFill>
              </a:rPr>
              <a:t>使用</a:t>
            </a:r>
            <a:r>
              <a:rPr lang="en-US" altLang="zh-CN" sz="2800" b="1" dirty="0" err="1">
                <a:solidFill>
                  <a:srgbClr val="FFFFFF"/>
                </a:solidFill>
              </a:rPr>
              <a:t>jQuery</a:t>
            </a:r>
            <a:r>
              <a:rPr lang="zh-CN" altLang="zh-CN" sz="2800" b="1" dirty="0">
                <a:solidFill>
                  <a:srgbClr val="FFFFFF"/>
                </a:solidFill>
              </a:rPr>
              <a:t>操作</a:t>
            </a:r>
            <a:r>
              <a:rPr lang="en-US" altLang="zh-CN" sz="2800" b="1" dirty="0">
                <a:solidFill>
                  <a:srgbClr val="FFFFFF"/>
                </a:solidFill>
              </a:rPr>
              <a:t>DOM</a:t>
            </a:r>
            <a:r>
              <a:rPr lang="zh-CN" altLang="zh-CN" sz="2800" b="1" dirty="0">
                <a:solidFill>
                  <a:srgbClr val="FFFFFF"/>
                </a:solidFill>
              </a:rPr>
              <a:t>文档</a:t>
            </a:r>
          </a:p>
          <a:p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5191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4.1 DOM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文档操作的分类</a:t>
            </a: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1" y="2682875"/>
            <a:ext cx="6162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4.2 </a:t>
            </a:r>
            <a:r>
              <a: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对文档元素内容和值进行操作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4.3 </a:t>
            </a:r>
            <a:r>
              <a: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DOM</a:t>
            </a:r>
            <a:r>
              <a: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文档节点进行操作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4.4 </a:t>
            </a:r>
            <a:r>
              <a: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对元素属性进行操作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18584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zh-CN" sz="3200" dirty="0"/>
              <a:t>通过修改</a:t>
            </a:r>
            <a:r>
              <a:rPr lang="en-US" altLang="zh-CN" sz="3200" dirty="0"/>
              <a:t>CSS</a:t>
            </a:r>
            <a:r>
              <a:rPr lang="zh-CN" altLang="zh-CN" sz="3200" dirty="0"/>
              <a:t>属性实现</a:t>
            </a:r>
            <a:endParaRPr lang="en-US" altLang="zh-CN" sz="32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4.5 </a:t>
            </a:r>
            <a:r>
              <a:rPr lang="zh-CN" altLang="zh-CN" sz="4000" b="1" dirty="0">
                <a:solidFill>
                  <a:srgbClr val="0070C0"/>
                </a:solidFill>
              </a:rPr>
              <a:t>对元素的</a:t>
            </a:r>
            <a:r>
              <a:rPr lang="en-US" altLang="zh-CN" sz="4000" b="1" dirty="0">
                <a:solidFill>
                  <a:srgbClr val="0070C0"/>
                </a:solidFill>
              </a:rPr>
              <a:t>CSS</a:t>
            </a:r>
            <a:r>
              <a:rPr lang="zh-CN" altLang="zh-CN" sz="4000" b="1" dirty="0">
                <a:solidFill>
                  <a:srgbClr val="0070C0"/>
                </a:solidFill>
              </a:rPr>
              <a:t>样式操作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0" y="2410979"/>
            <a:ext cx="8849885" cy="19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5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 </a:t>
            </a:r>
            <a:r>
              <a:rPr lang="zh-CN" altLang="en-US" sz="3200" dirty="0"/>
              <a:t>练习：制作一个选项卡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4.5 </a:t>
            </a:r>
            <a:r>
              <a:rPr lang="zh-CN" altLang="zh-CN" sz="4000" b="1" dirty="0">
                <a:solidFill>
                  <a:srgbClr val="0070C0"/>
                </a:solidFill>
              </a:rPr>
              <a:t>对元素的</a:t>
            </a:r>
            <a:r>
              <a:rPr lang="en-US" altLang="zh-CN" sz="4000" b="1" dirty="0">
                <a:solidFill>
                  <a:srgbClr val="0070C0"/>
                </a:solidFill>
              </a:rPr>
              <a:t>CSS</a:t>
            </a:r>
            <a:r>
              <a:rPr lang="zh-CN" altLang="zh-CN" sz="4000" b="1" dirty="0">
                <a:solidFill>
                  <a:srgbClr val="0070C0"/>
                </a:solidFill>
              </a:rPr>
              <a:t>样式操作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5E960B-17BB-4EB6-9408-B8163415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17" y="1822791"/>
            <a:ext cx="3493188" cy="41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sz="3200" dirty="0"/>
              <a:t>需求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zh-CN" sz="2400" dirty="0"/>
              <a:t>在页面中引入农场图片，单击“播种”“生长”“开花”“结果”按钮时，在农场中显示相应效果。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4.6</a:t>
            </a:r>
            <a:r>
              <a:rPr lang="zh-CN" altLang="zh-CN" sz="4000" b="1" dirty="0">
                <a:solidFill>
                  <a:srgbClr val="0070C0"/>
                </a:solidFill>
              </a:rPr>
              <a:t>综合实例：实现我的开心小农场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2050" name="Picture 2" descr="农场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83" y="1799516"/>
            <a:ext cx="3857324" cy="229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农场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97" y="1799516"/>
            <a:ext cx="3886110" cy="229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农场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83" y="4256428"/>
            <a:ext cx="3857324" cy="229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农场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97" y="4270715"/>
            <a:ext cx="3861905" cy="22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18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DOM</a:t>
            </a:r>
            <a:r>
              <a:rPr lang="zh-CN" altLang="zh-CN" dirty="0"/>
              <a:t>文档操作的分类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zh-CN" dirty="0"/>
              <a:t>对文档元素内容和值进行操作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zh-CN" dirty="0"/>
              <a:t>对</a:t>
            </a:r>
            <a:r>
              <a:rPr lang="en-US" altLang="zh-CN" dirty="0"/>
              <a:t>DOM</a:t>
            </a:r>
            <a:r>
              <a:rPr lang="zh-CN" altLang="zh-CN" dirty="0"/>
              <a:t>文档节点进行操作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zh-CN" dirty="0"/>
              <a:t>对元素属性进行操作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zh-CN" dirty="0"/>
              <a:t>对元素的</a:t>
            </a:r>
            <a:r>
              <a:rPr lang="en-US" altLang="zh-CN" dirty="0"/>
              <a:t>CSS</a:t>
            </a:r>
            <a:r>
              <a:rPr lang="zh-CN" altLang="zh-CN" dirty="0"/>
              <a:t>样式操作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14863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128" y="2562868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210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</a:rPr>
              <a:t>第</a:t>
            </a:r>
            <a:r>
              <a:rPr lang="en-US" altLang="zh-CN" sz="2800" b="1" dirty="0">
                <a:solidFill>
                  <a:srgbClr val="FFFFFF"/>
                </a:solidFill>
              </a:rPr>
              <a:t>4</a:t>
            </a:r>
            <a:r>
              <a:rPr lang="zh-CN" altLang="en-US" sz="2800" b="1" dirty="0">
                <a:solidFill>
                  <a:srgbClr val="FFFFFF"/>
                </a:solidFill>
              </a:rPr>
              <a:t>章  </a:t>
            </a:r>
            <a:r>
              <a:rPr lang="zh-CN" altLang="zh-CN" sz="2800" b="1" dirty="0">
                <a:solidFill>
                  <a:srgbClr val="FFFFFF"/>
                </a:solidFill>
              </a:rPr>
              <a:t>使用</a:t>
            </a:r>
            <a:r>
              <a:rPr lang="en-US" altLang="zh-CN" sz="2800" b="1" dirty="0" err="1">
                <a:solidFill>
                  <a:srgbClr val="FFFFFF"/>
                </a:solidFill>
              </a:rPr>
              <a:t>jQuery</a:t>
            </a:r>
            <a:r>
              <a:rPr lang="zh-CN" altLang="zh-CN" sz="2800" b="1" dirty="0">
                <a:solidFill>
                  <a:srgbClr val="FFFFFF"/>
                </a:solidFill>
              </a:rPr>
              <a:t>操作</a:t>
            </a:r>
            <a:r>
              <a:rPr lang="en-US" altLang="zh-CN" sz="2800" b="1" dirty="0">
                <a:solidFill>
                  <a:srgbClr val="FFFFFF"/>
                </a:solidFill>
              </a:rPr>
              <a:t>DOM</a:t>
            </a:r>
            <a:r>
              <a:rPr lang="zh-CN" altLang="zh-CN" sz="2800" b="1" dirty="0">
                <a:solidFill>
                  <a:srgbClr val="FFFFFF"/>
                </a:solidFill>
              </a:rPr>
              <a:t>文档</a:t>
            </a:r>
          </a:p>
          <a:p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5191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4.5 </a:t>
            </a:r>
            <a:r>
              <a: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对元素的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CSS</a:t>
            </a:r>
            <a:r>
              <a: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样式操作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1" y="2682875"/>
            <a:ext cx="684840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4.6 </a:t>
            </a:r>
            <a:r>
              <a: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综合实例：实现我的开心小农场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37245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7" grpId="0" bldLvl="0" animBg="1"/>
      <p:bldP spid="1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dirty="0"/>
              <a:t> DOM-Core</a:t>
            </a:r>
            <a:r>
              <a:rPr lang="zh-CN" altLang="en-US" dirty="0"/>
              <a:t>：</a:t>
            </a:r>
            <a:r>
              <a:rPr lang="en-US" altLang="zh-CN" dirty="0"/>
              <a:t>DOM Core</a:t>
            </a:r>
            <a:r>
              <a:rPr lang="zh-CN" altLang="en-US" dirty="0"/>
              <a:t>并不专属于 </a:t>
            </a:r>
            <a:r>
              <a:rPr lang="en-US" altLang="zh-CN" dirty="0"/>
              <a:t>JavaScript</a:t>
            </a:r>
            <a:r>
              <a:rPr lang="zh-CN" altLang="en-US" dirty="0"/>
              <a:t>，任何一种支持</a:t>
            </a:r>
            <a:r>
              <a:rPr lang="en-US" altLang="zh-CN" dirty="0"/>
              <a:t>DOM</a:t>
            </a:r>
            <a:r>
              <a:rPr lang="zh-CN" altLang="en-US" dirty="0"/>
              <a:t>的程序设计语言都可以使用它。它的用途并不仅限于处理网页，也可以用来处理任何一种用标记语言编写出来的文档。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HTML-DOM</a:t>
            </a:r>
            <a:r>
              <a:rPr lang="zh-CN" altLang="zh-CN" dirty="0"/>
              <a:t>：为</a:t>
            </a:r>
            <a:r>
              <a:rPr lang="en-US" altLang="zh-CN" dirty="0"/>
              <a:t> HTML</a:t>
            </a:r>
            <a:r>
              <a:rPr lang="zh-CN" altLang="zh-CN" dirty="0"/>
              <a:t>文件编写脚本，有许多专门属性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CSS-DOM</a:t>
            </a:r>
            <a:r>
              <a:rPr lang="zh-CN" altLang="en-US" dirty="0"/>
              <a:t>：针对于 </a:t>
            </a:r>
            <a:r>
              <a:rPr lang="en-US" altLang="zh-CN" dirty="0"/>
              <a:t>CSS</a:t>
            </a:r>
            <a:r>
              <a:rPr lang="zh-CN" altLang="en-US" dirty="0"/>
              <a:t>操作，主要用于获取和设置 </a:t>
            </a:r>
            <a:r>
              <a:rPr lang="en-US" altLang="zh-CN" dirty="0"/>
              <a:t>style</a:t>
            </a:r>
            <a:r>
              <a:rPr lang="zh-CN" altLang="en-US" dirty="0"/>
              <a:t>对象的各种属性。</a:t>
            </a: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4.1 DOM</a:t>
            </a:r>
            <a:r>
              <a:rPr lang="zh-CN" altLang="zh-CN" sz="4000" b="1" dirty="0">
                <a:solidFill>
                  <a:srgbClr val="0070C0"/>
                </a:solidFill>
              </a:rPr>
              <a:t>文档操作的分类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37949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dirty="0"/>
              <a:t> </a:t>
            </a:r>
            <a:r>
              <a:rPr lang="zh-CN" altLang="zh-CN" dirty="0"/>
              <a:t>对元素内容操作</a:t>
            </a:r>
            <a:endParaRPr lang="en-US" altLang="zh-CN" dirty="0"/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/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text()</a:t>
            </a:r>
            <a:r>
              <a:rPr lang="zh-CN" altLang="zh-CN" sz="2400" dirty="0">
                <a:solidFill>
                  <a:srgbClr val="FF0000"/>
                </a:solidFill>
              </a:rPr>
              <a:t>方法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/>
              <a:t>用于读取和设置某个元素中的文本内容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html()</a:t>
            </a:r>
            <a:r>
              <a:rPr lang="zh-CN" altLang="zh-CN" sz="2400" dirty="0">
                <a:solidFill>
                  <a:srgbClr val="FF0000"/>
                </a:solidFill>
              </a:rPr>
              <a:t>方法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/>
              <a:t>用于读取和设置某个元素中的</a:t>
            </a:r>
            <a:r>
              <a:rPr lang="en-US" altLang="zh-CN" sz="2000" dirty="0"/>
              <a:t>HTML</a:t>
            </a:r>
            <a:r>
              <a:rPr lang="zh-CN" altLang="en-US" sz="2000" dirty="0"/>
              <a:t>内容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4.2 </a:t>
            </a:r>
            <a:r>
              <a:rPr lang="zh-CN" altLang="zh-CN" sz="4000" b="1" dirty="0">
                <a:solidFill>
                  <a:srgbClr val="0070C0"/>
                </a:solidFill>
              </a:rPr>
              <a:t>对文档元素内容和值进行操作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13636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4.2 </a:t>
            </a:r>
            <a:r>
              <a:rPr lang="zh-CN" altLang="zh-CN" sz="4000" b="1" dirty="0">
                <a:solidFill>
                  <a:srgbClr val="0070C0"/>
                </a:solidFill>
              </a:rPr>
              <a:t>对文档元素内容和值进行操作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8747E0-0350-4536-9A41-74878571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06" y="2037851"/>
            <a:ext cx="3951618" cy="33039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4064C2-6680-4B7B-B974-5925E739F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95" y="2142193"/>
            <a:ext cx="4256426" cy="12410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90B680-63ED-4FC9-829F-0B7B06371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909" y="3689801"/>
            <a:ext cx="4267312" cy="12464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BEE273-4E6C-4E6C-B49E-4B47C50CE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25" y="2037851"/>
            <a:ext cx="3853644" cy="35597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BBC429-F5B4-4CF3-B1D7-78CDA465E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795" y="2221115"/>
            <a:ext cx="4427876" cy="34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1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zh-CN" dirty="0"/>
              <a:t>对元素值操作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000" dirty="0" err="1"/>
              <a:t>val</a:t>
            </a:r>
            <a:r>
              <a:rPr lang="en-US" altLang="zh-CN" sz="2000" dirty="0"/>
              <a:t>()--</a:t>
            </a:r>
            <a:r>
              <a:rPr lang="zh-CN" altLang="zh-CN" sz="2000" dirty="0"/>
              <a:t>用于读取和设置某个元素中的值，该方法类似</a:t>
            </a:r>
            <a:r>
              <a:rPr lang="en-US" altLang="zh-CN" sz="2000" dirty="0"/>
              <a:t> JavaScript </a:t>
            </a:r>
            <a:r>
              <a:rPr lang="zh-CN" altLang="zh-CN" sz="2000" dirty="0"/>
              <a:t>中的</a:t>
            </a:r>
            <a:r>
              <a:rPr lang="en-US" altLang="zh-CN" sz="2000" dirty="0"/>
              <a:t> value</a:t>
            </a:r>
            <a:r>
              <a:rPr lang="zh-CN" altLang="zh-CN" sz="2000" dirty="0"/>
              <a:t>属性。对于文本框、下拉列表框、单选框等元素，该方法可返回元素的值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4.2 </a:t>
            </a:r>
            <a:r>
              <a:rPr lang="zh-CN" altLang="zh-CN" sz="4000" b="1" dirty="0">
                <a:solidFill>
                  <a:srgbClr val="0070C0"/>
                </a:solidFill>
              </a:rPr>
              <a:t>对文档元素内容和值进行操作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94" y="3296398"/>
            <a:ext cx="8067668" cy="29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dirty="0"/>
              <a:t> </a:t>
            </a:r>
            <a:r>
              <a:rPr lang="zh-CN" altLang="zh-CN" dirty="0"/>
              <a:t>创建节点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/>
              <a:t>$(html) </a:t>
            </a:r>
            <a:r>
              <a:rPr lang="zh-CN" altLang="zh-CN" dirty="0"/>
              <a:t>这个函数会根据传入的</a:t>
            </a:r>
            <a:r>
              <a:rPr lang="en-US" altLang="zh-CN" dirty="0"/>
              <a:t>HTML</a:t>
            </a:r>
            <a:r>
              <a:rPr lang="zh-CN" altLang="zh-CN" dirty="0"/>
              <a:t>标记字符串创建一个</a:t>
            </a:r>
            <a:r>
              <a:rPr lang="en-US" altLang="zh-CN" dirty="0"/>
              <a:t> DOM</a:t>
            </a:r>
            <a:r>
              <a:rPr lang="zh-CN" altLang="zh-CN" dirty="0"/>
              <a:t>对象，并把这个</a:t>
            </a:r>
            <a:r>
              <a:rPr lang="en-US" altLang="zh-CN" dirty="0"/>
              <a:t>DOM</a:t>
            </a:r>
            <a:r>
              <a:rPr lang="zh-CN" altLang="zh-CN" dirty="0"/>
              <a:t>对象包装成一个</a:t>
            </a:r>
            <a:r>
              <a:rPr lang="en-US" altLang="zh-CN" dirty="0"/>
              <a:t>jQuery</a:t>
            </a:r>
            <a:r>
              <a:rPr lang="zh-CN" altLang="zh-CN" dirty="0"/>
              <a:t>对象返回</a:t>
            </a:r>
            <a:r>
              <a:rPr lang="zh-CN" altLang="en-US" dirty="0"/>
              <a:t>。如：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/>
              <a:t>var $</a:t>
            </a:r>
            <a:r>
              <a:rPr lang="en-US" altLang="zh-CN" dirty="0" err="1"/>
              <a:t>newNode</a:t>
            </a:r>
            <a:r>
              <a:rPr lang="en-US" altLang="zh-CN" dirty="0"/>
              <a:t> = $(“&lt;p&gt;hello&lt;/p&gt;”)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zh-CN" altLang="zh-CN" dirty="0"/>
              <a:t>查找节点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dirty="0"/>
              <a:t>通过</a:t>
            </a:r>
            <a:r>
              <a:rPr lang="en-US" altLang="zh-CN" dirty="0"/>
              <a:t>jQuery</a:t>
            </a:r>
            <a:r>
              <a:rPr lang="zh-CN" altLang="en-US" dirty="0"/>
              <a:t>选择器来完成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4.3 </a:t>
            </a:r>
            <a:r>
              <a:rPr lang="zh-CN" altLang="zh-CN" sz="4000" b="1" dirty="0">
                <a:solidFill>
                  <a:srgbClr val="0070C0"/>
                </a:solidFill>
              </a:rPr>
              <a:t>对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zh-CN" sz="4000" b="1" dirty="0">
                <a:solidFill>
                  <a:srgbClr val="0070C0"/>
                </a:solidFill>
              </a:rPr>
              <a:t>文档节点进行操作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195229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dirty="0"/>
              <a:t>插入节点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zh-CN" b="1" dirty="0">
                <a:cs typeface="Times New Roman" panose="02020603050405020304" pitchFamily="18" charset="0"/>
              </a:rPr>
              <a:t>元素内部插入子节点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4.3 </a:t>
            </a:r>
            <a:r>
              <a:rPr lang="zh-CN" altLang="zh-CN" sz="4000" b="1" dirty="0">
                <a:solidFill>
                  <a:srgbClr val="0070C0"/>
                </a:solidFill>
              </a:rPr>
              <a:t>对</a:t>
            </a:r>
            <a:r>
              <a:rPr lang="en-US" altLang="zh-CN" sz="4000" b="1" dirty="0">
                <a:solidFill>
                  <a:srgbClr val="0070C0"/>
                </a:solidFill>
              </a:rPr>
              <a:t>DOM</a:t>
            </a:r>
            <a:r>
              <a:rPr lang="zh-CN" altLang="zh-CN" sz="4000" b="1" dirty="0">
                <a:solidFill>
                  <a:srgbClr val="0070C0"/>
                </a:solidFill>
              </a:rPr>
              <a:t>文档节点进行操作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07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</a:t>
            </a:r>
            <a:r>
              <a:rPr lang="en-US" altLang="zh-CN" sz="2800" dirty="0">
                <a:solidFill>
                  <a:srgbClr val="FFFFFF"/>
                </a:solidFill>
              </a:rPr>
              <a:t>DOM</a:t>
            </a:r>
            <a:r>
              <a:rPr lang="zh-CN" altLang="en-US" sz="2800" dirty="0">
                <a:solidFill>
                  <a:srgbClr val="FFFFFF"/>
                </a:solidFill>
              </a:rPr>
              <a:t>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0C8B000-4531-4E76-8BAD-4694ED7CC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84884"/>
              </p:ext>
            </p:extLst>
          </p:nvPr>
        </p:nvGraphicFramePr>
        <p:xfrm>
          <a:off x="4131890" y="2016069"/>
          <a:ext cx="6624736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9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语法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功能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1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append(content)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$(A).append(B)</a:t>
                      </a:r>
                      <a:r>
                        <a:rPr lang="zh-CN" sz="1600" kern="100">
                          <a:effectLst/>
                        </a:rPr>
                        <a:t>表示将</a:t>
                      </a:r>
                      <a:r>
                        <a:rPr lang="fr-FR" sz="1600" kern="100">
                          <a:effectLst/>
                        </a:rPr>
                        <a:t>B</a:t>
                      </a:r>
                      <a:r>
                        <a:rPr lang="zh-CN" sz="1600" kern="100">
                          <a:effectLst/>
                        </a:rPr>
                        <a:t>追加到</a:t>
                      </a:r>
                      <a:r>
                        <a:rPr lang="fr-FR" sz="1600" kern="100">
                          <a:effectLst/>
                        </a:rPr>
                        <a:t>A</a:t>
                      </a:r>
                      <a:r>
                        <a:rPr lang="zh-CN" sz="1600" kern="100">
                          <a:effectLst/>
                        </a:rPr>
                        <a:t>中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如：</a:t>
                      </a:r>
                      <a:r>
                        <a:rPr lang="fr-FR" sz="1600" kern="100">
                          <a:effectLst/>
                        </a:rPr>
                        <a:t>$("ul").append($newNode1);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85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kern="100" dirty="0">
                          <a:effectLst/>
                        </a:rPr>
                        <a:t>appendTo(content)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$(A).appendTo(B)</a:t>
                      </a:r>
                      <a:r>
                        <a:rPr lang="zh-CN" sz="1600" kern="100">
                          <a:effectLst/>
                        </a:rPr>
                        <a:t>表示把</a:t>
                      </a:r>
                      <a:r>
                        <a:rPr lang="fr-FR" sz="1600" kern="100">
                          <a:effectLst/>
                        </a:rPr>
                        <a:t>A</a:t>
                      </a:r>
                      <a:r>
                        <a:rPr lang="zh-CN" sz="1600" kern="100">
                          <a:effectLst/>
                        </a:rPr>
                        <a:t>追加到</a:t>
                      </a:r>
                      <a:r>
                        <a:rPr lang="fr-FR" sz="1600" kern="100">
                          <a:effectLst/>
                        </a:rPr>
                        <a:t>B</a:t>
                      </a:r>
                      <a:r>
                        <a:rPr lang="zh-CN" sz="1600" kern="100">
                          <a:effectLst/>
                        </a:rPr>
                        <a:t>中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如：</a:t>
                      </a:r>
                      <a:r>
                        <a:rPr lang="fr-FR" sz="1600" kern="100">
                          <a:effectLst/>
                        </a:rPr>
                        <a:t>$newNode1.appendTo("ul");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prepend(content)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kern="100" dirty="0">
                          <a:effectLst/>
                        </a:rPr>
                        <a:t>$(A). prepend (B)</a:t>
                      </a:r>
                      <a:r>
                        <a:rPr lang="zh-CN" sz="1600" kern="100" dirty="0">
                          <a:effectLst/>
                        </a:rPr>
                        <a:t>表示将</a:t>
                      </a:r>
                      <a:r>
                        <a:rPr lang="fr-FR" sz="1600" kern="100" dirty="0">
                          <a:effectLst/>
                        </a:rPr>
                        <a:t>B</a:t>
                      </a:r>
                      <a:r>
                        <a:rPr lang="zh-CN" sz="1600" kern="100" dirty="0">
                          <a:effectLst/>
                        </a:rPr>
                        <a:t>前置插入到</a:t>
                      </a:r>
                      <a:r>
                        <a:rPr lang="fr-FR" sz="1600" kern="100" dirty="0">
                          <a:effectLst/>
                        </a:rPr>
                        <a:t>A</a:t>
                      </a:r>
                      <a:r>
                        <a:rPr lang="zh-CN" sz="1600" kern="100" dirty="0">
                          <a:effectLst/>
                        </a:rPr>
                        <a:t>中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如：</a:t>
                      </a:r>
                      <a:r>
                        <a:rPr lang="fr-FR" sz="1600" kern="100" dirty="0">
                          <a:effectLst/>
                        </a:rPr>
                        <a:t>$("ul"). prepend ($newNode1);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85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prependTo(content)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kern="100" dirty="0">
                          <a:effectLst/>
                        </a:rPr>
                        <a:t>$(A). prependTo (B)</a:t>
                      </a:r>
                      <a:r>
                        <a:rPr lang="zh-CN" sz="1600" kern="100" dirty="0">
                          <a:effectLst/>
                        </a:rPr>
                        <a:t>表示将</a:t>
                      </a:r>
                      <a:r>
                        <a:rPr lang="fr-FR" sz="1600" kern="100" dirty="0">
                          <a:effectLst/>
                        </a:rPr>
                        <a:t>A</a:t>
                      </a:r>
                      <a:r>
                        <a:rPr lang="zh-CN" sz="1600" kern="100" dirty="0">
                          <a:effectLst/>
                        </a:rPr>
                        <a:t>前置插入到</a:t>
                      </a:r>
                      <a:r>
                        <a:rPr lang="fr-FR" sz="1600" kern="100" dirty="0">
                          <a:effectLst/>
                        </a:rPr>
                        <a:t>B</a:t>
                      </a:r>
                      <a:r>
                        <a:rPr lang="zh-CN" sz="1600" kern="100" dirty="0">
                          <a:effectLst/>
                        </a:rPr>
                        <a:t>中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如：</a:t>
                      </a:r>
                      <a:r>
                        <a:rPr lang="fr-FR" sz="1600" kern="100" dirty="0">
                          <a:effectLst/>
                        </a:rPr>
                        <a:t>$newNode1. prependTo ("ul");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75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1617</Words>
  <Application>Microsoft Office PowerPoint</Application>
  <PresentationFormat>宽屏</PresentationFormat>
  <Paragraphs>190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4.1 DOM文档操作的分类</vt:lpstr>
      <vt:lpstr>4.2 对文档元素内容和值进行操作</vt:lpstr>
      <vt:lpstr>4.2 对文档元素内容和值进行操作</vt:lpstr>
      <vt:lpstr>4.2 对文档元素内容和值进行操作</vt:lpstr>
      <vt:lpstr>4.3 对DOM文档节点进行操作</vt:lpstr>
      <vt:lpstr>4.3 对DOM文档节点进行操作</vt:lpstr>
      <vt:lpstr>4.3 对DOM文档节点进行操作</vt:lpstr>
      <vt:lpstr>4.3 对DOM文档节点进行操作</vt:lpstr>
      <vt:lpstr>4.3 对DOM文档节点进行操作</vt:lpstr>
      <vt:lpstr>4.3 对DOM文档节点进行操作</vt:lpstr>
      <vt:lpstr>4.3 对DOM文档节点进行操作</vt:lpstr>
      <vt:lpstr>4.3 对DOM文档节点进行操作</vt:lpstr>
      <vt:lpstr>4.3 对DOM文档节点进行操作</vt:lpstr>
      <vt:lpstr>4.3 对DOM文档节点进行操作</vt:lpstr>
      <vt:lpstr>4.4 对元素属性进行操作</vt:lpstr>
      <vt:lpstr>4.5 对元素的CSS样式操作</vt:lpstr>
      <vt:lpstr>4.5 对元素的CSS样式操作</vt:lpstr>
      <vt:lpstr>4.5 对元素的CSS样式操作</vt:lpstr>
      <vt:lpstr>4.6综合实例：实现我的开心小农场</vt:lpstr>
      <vt:lpstr>总结</vt:lpstr>
      <vt:lpstr>PowerPoint 演示文稿</vt:lpstr>
    </vt:vector>
  </TitlesOfParts>
  <Company>sichang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张 玮</cp:lastModifiedBy>
  <cp:revision>459</cp:revision>
  <dcterms:created xsi:type="dcterms:W3CDTF">2017-05-20T06:07:49Z</dcterms:created>
  <dcterms:modified xsi:type="dcterms:W3CDTF">2020-04-08T07:23:59Z</dcterms:modified>
</cp:coreProperties>
</file>