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7" r:id="rId3"/>
    <p:sldId id="294" r:id="rId5"/>
    <p:sldId id="802" r:id="rId6"/>
    <p:sldId id="840" r:id="rId7"/>
    <p:sldId id="835" r:id="rId8"/>
    <p:sldId id="842" r:id="rId9"/>
    <p:sldId id="843" r:id="rId10"/>
    <p:sldId id="845" r:id="rId11"/>
    <p:sldId id="846" r:id="rId12"/>
    <p:sldId id="848" r:id="rId13"/>
    <p:sldId id="853" r:id="rId14"/>
    <p:sldId id="850" r:id="rId15"/>
    <p:sldId id="844" r:id="rId16"/>
    <p:sldId id="847" r:id="rId17"/>
    <p:sldId id="1057" r:id="rId18"/>
    <p:sldId id="1058" r:id="rId19"/>
    <p:sldId id="1059" r:id="rId20"/>
    <p:sldId id="1060" r:id="rId21"/>
    <p:sldId id="1061" r:id="rId22"/>
    <p:sldId id="1062" r:id="rId23"/>
    <p:sldId id="859" r:id="rId24"/>
    <p:sldId id="1109" r:id="rId25"/>
    <p:sldId id="1064" r:id="rId26"/>
    <p:sldId id="1110" r:id="rId27"/>
    <p:sldId id="106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903"/>
    <a:srgbClr val="0E58C4"/>
    <a:srgbClr val="CBD5E8"/>
    <a:srgbClr val="E7EBF4"/>
    <a:srgbClr val="C0C0C0"/>
    <a:srgbClr val="0070C0"/>
    <a:srgbClr val="A3A6AC"/>
    <a:srgbClr val="D4D4D4"/>
    <a:srgbClr val="D3D3D3"/>
    <a:srgbClr val="8D65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50" d="100"/>
          <a:sy n="50" d="100"/>
        </p:scale>
        <p:origin x="1278" y="594"/>
      </p:cViewPr>
      <p:guideLst>
        <p:guide orient="horz" pos="1890"/>
        <p:guide pos="3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CD234-1A59-463F-8B12-F9DAA98A29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BB733-DF6B-4801-AFF9-46967ACB99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id代表分区类型，83代表主分区或逻辑分区，5是扩展分区</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sym typeface="+mn-ea"/>
              </a:rPr>
              <a:t>Linux</a:t>
            </a:r>
            <a:r>
              <a:rPr lang="zh-CN" altLang="en-US" dirty="0" smtClean="0">
                <a:sym typeface="+mn-ea"/>
              </a:rPr>
              <a:t>最常用的是</a:t>
            </a:r>
            <a:r>
              <a:rPr lang="en-US" altLang="zh-CN" dirty="0" smtClean="0">
                <a:sym typeface="+mn-ea"/>
              </a:rPr>
              <a:t>ext4</a:t>
            </a:r>
            <a:r>
              <a:rPr lang="zh-CN" altLang="en-US" dirty="0" smtClean="0">
                <a:sym typeface="+mn-ea"/>
              </a:rPr>
              <a:t>和</a:t>
            </a:r>
            <a:r>
              <a:rPr lang="en-US" altLang="zh-CN" dirty="0" smtClean="0">
                <a:sym typeface="+mn-ea"/>
              </a:rPr>
              <a:t>swap</a:t>
            </a:r>
            <a:r>
              <a:rPr lang="zh-CN" altLang="en-US" dirty="0" smtClean="0">
                <a:sym typeface="+mn-ea"/>
              </a:rPr>
              <a:t>文件系统</a:t>
            </a:r>
            <a:endParaRPr lang="zh-CN" altLang="en-US" dirty="0" smtClean="0">
              <a:sym typeface="+mn-ea"/>
            </a:endParaRPr>
          </a:p>
          <a:p>
            <a:endParaRPr lang="en-US" altLang="zh-CN" dirty="0" smtClean="0"/>
          </a:p>
          <a:p>
            <a:endParaRPr lang="zh-CN" altLang="en-US" dirty="0"/>
          </a:p>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smb</a:t>
            </a:r>
            <a:r>
              <a:rPr lang="zh-CN" altLang="en-US"/>
              <a:t>：服务器信息块</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VFS</a:t>
            </a:r>
            <a:r>
              <a:rPr lang="zh-CN" altLang="en-US" dirty="0" smtClean="0">
                <a:sym typeface="+mn-ea"/>
              </a:rPr>
              <a:t>是一个可以让</a:t>
            </a:r>
            <a:r>
              <a:rPr lang="en-US" altLang="zh-CN" dirty="0" smtClean="0">
                <a:sym typeface="+mn-ea"/>
              </a:rPr>
              <a:t>open()</a:t>
            </a:r>
            <a:r>
              <a:rPr lang="zh-CN" altLang="en-US" dirty="0" smtClean="0">
                <a:sym typeface="+mn-ea"/>
              </a:rPr>
              <a:t>、</a:t>
            </a:r>
            <a:r>
              <a:rPr lang="en-US" altLang="zh-CN" dirty="0" smtClean="0">
                <a:sym typeface="+mn-ea"/>
              </a:rPr>
              <a:t>read()</a:t>
            </a:r>
            <a:r>
              <a:rPr lang="zh-CN" altLang="en-US" dirty="0" smtClean="0">
                <a:sym typeface="+mn-ea"/>
              </a:rPr>
              <a:t>、</a:t>
            </a:r>
            <a:r>
              <a:rPr lang="en-US" altLang="zh-CN" dirty="0" smtClean="0">
                <a:sym typeface="+mn-ea"/>
              </a:rPr>
              <a:t>write()</a:t>
            </a:r>
            <a:r>
              <a:rPr lang="zh-CN" altLang="en-US" dirty="0" smtClean="0">
                <a:sym typeface="+mn-ea"/>
              </a:rPr>
              <a:t>等系统调用不用关心底层的存储介质和文件系统类型就可以工作的粘合层</a:t>
            </a:r>
            <a:endParaRPr lang="en-US" altLang="zh-CN" dirty="0" smtClean="0">
              <a:effectLst>
                <a:outerShdw blurRad="38100" dist="38100" dir="2700000" algn="tl">
                  <a:srgbClr val="C0C0C0"/>
                </a:outerShdw>
              </a:effectLst>
              <a:sym typeface="+mn-ea"/>
            </a:endParaRPr>
          </a:p>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lsblk命令用于列出所有可用块设备的信息</a:t>
            </a:r>
            <a:endParaRPr lang="zh-CN" altLang="en-US"/>
          </a:p>
          <a:p>
            <a:r>
              <a:rPr lang="zh-CN" altLang="en-US"/>
              <a:t>-</a:t>
            </a:r>
            <a:r>
              <a:rPr lang="en-US" altLang="zh-CN"/>
              <a:t>f   </a:t>
            </a:r>
            <a:r>
              <a:rPr lang="zh-CN" altLang="en-US"/>
              <a:t>显示文件系统信息。</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hd：IDE 磁盘</a:t>
            </a:r>
            <a:endParaRPr lang="zh-CN" altLang="en-US"/>
          </a:p>
          <a:p>
            <a:r>
              <a:rPr lang="zh-CN" altLang="en-US"/>
              <a:t>sd：SCSI 磁盘</a:t>
            </a:r>
            <a:endParaRPr lang="zh-CN" altLang="en-US"/>
          </a:p>
          <a:p>
            <a:r>
              <a:rPr lang="en-US" altLang="zh-CN"/>
              <a:t>sd</a:t>
            </a:r>
            <a:r>
              <a:rPr lang="zh-CN" altLang="en-US"/>
              <a:t>：</a:t>
            </a:r>
            <a:r>
              <a:rPr lang="en-US" altLang="zh-CN"/>
              <a:t>SATA</a:t>
            </a:r>
            <a:r>
              <a:rPr lang="zh-CN" altLang="en-US"/>
              <a:t>磁盘</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字符设备不经过系统的快速缓冲，而块设备经过系统的快速缓冲。但是，字符设备和块设备并没有明显的界限，如Flash设备符合块设备的特点，但是我们仍然可以把它作为一个字符设备来访问。</a:t>
            </a:r>
            <a:endParaRPr lang="zh-CN" altLang="en-US"/>
          </a:p>
          <a:p>
            <a:r>
              <a:rPr lang="zh-CN" altLang="en-US"/>
              <a:t> 字符设备和块设备的驱动设计呈现很大的差异，但是对于用户而言，他们都是使用文件系统的操作接口 open()、close()、read()、write()等函数进行访问。</a:t>
            </a:r>
            <a:endParaRPr lang="zh-CN" altLang="en-US"/>
          </a:p>
          <a:p>
            <a:endParaRPr lang="zh-CN" altLang="en-US"/>
          </a:p>
          <a:p>
            <a:r>
              <a:rPr lang="zh-CN" altLang="en-US"/>
              <a:t>TCP用主机的IP地址加上主机上的端口号作为TCP连接的端点，这种端点就叫做套接字（socket）或插口。</a:t>
            </a:r>
            <a:endParaRPr lang="zh-CN" altLang="en-US"/>
          </a:p>
          <a:p>
            <a:endParaRPr lang="zh-CN" altLang="en-US"/>
          </a:p>
          <a:p>
            <a:r>
              <a:rPr lang="zh-CN" altLang="en-US"/>
              <a:t>套接字用（IP地址：端口号）表示。</a:t>
            </a:r>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硬盘的主引导记录（MBR）是不属于任何一个操作系统的，它先于所有的操作系统而被调入内存，并发挥作用，然后才将控制权交给主分区（活动分区）内的操作系统，并用主分区信息表来管理硬盘。</a:t>
            </a:r>
            <a:endParaRPr lang="zh-CN" altLang="en-US">
              <a:sym typeface="+mn-ea"/>
            </a:endParaRPr>
          </a:p>
          <a:p>
            <a:endParaRPr lang="zh-CN" altLang="en-US"/>
          </a:p>
          <a:p>
            <a:r>
              <a:rPr lang="zh-CN" altLang="en-US">
                <a:sym typeface="+mn-ea"/>
              </a:rPr>
              <a:t>在 MBR 里面记录了两个重要的东西，分别是：开机管理程序，与磁盘分区表。</a:t>
            </a:r>
            <a:endParaRPr lang="zh-CN" altLang="en-US"/>
          </a:p>
          <a:p>
            <a:endParaRPr lang="zh-CN" altLang="en-US"/>
          </a:p>
          <a:p>
            <a:r>
              <a:rPr lang="zh-CN" altLang="en-US">
                <a:sym typeface="+mn-ea"/>
              </a:rPr>
              <a:t>MBR程序段的主要功能如下：</a:t>
            </a:r>
            <a:endParaRPr lang="zh-CN" altLang="en-US"/>
          </a:p>
          <a:p>
            <a:r>
              <a:rPr lang="zh-CN" altLang="en-US">
                <a:sym typeface="+mn-ea"/>
              </a:rPr>
              <a:t>·检查硬盘分区表是否完好。</a:t>
            </a:r>
            <a:endParaRPr lang="zh-CN" altLang="en-US"/>
          </a:p>
          <a:p>
            <a:r>
              <a:rPr lang="zh-CN" altLang="en-US">
                <a:sym typeface="+mn-ea"/>
              </a:rPr>
              <a:t>·在分区表中寻找可引导的“活动”分区。</a:t>
            </a:r>
            <a:endParaRPr lang="zh-CN" altLang="en-US"/>
          </a:p>
          <a:p>
            <a:r>
              <a:rPr lang="zh-CN" altLang="en-US">
                <a:sym typeface="+mn-ea"/>
              </a:rPr>
              <a:t>·将活动分区的第一逻辑扇区内容装入内存。在DOS分区中，此扇区内容称为DOS引导记录（DBR）。</a:t>
            </a:r>
            <a:endParaRPr lang="zh-CN" altLang="en-US"/>
          </a:p>
          <a:p>
            <a:endParaRPr lang="zh-CN" altLang="en-US"/>
          </a:p>
          <a:p>
            <a:endParaRPr lang="zh-CN" altLang="en-US"/>
          </a:p>
          <a:p>
            <a:r>
              <a:rPr lang="zh-CN" altLang="en-US"/>
              <a:t>硬盘仅仅为分区表保留了64个字节的存储空间，而每个分区的参数占据16个字节，故主引导扇区中总计只能存储4个分区的数据。</a:t>
            </a:r>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BB733-DF6B-4801-AFF9-46967ACB99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15" name="Group 106"/>
          <p:cNvGrpSpPr>
            <a:grpSpLocks noChangeAspect="1"/>
          </p:cNvGrpSpPr>
          <p:nvPr userDrawn="1"/>
        </p:nvGrpSpPr>
        <p:grpSpPr bwMode="auto">
          <a:xfrm>
            <a:off x="0" y="-275"/>
            <a:ext cx="12192000" cy="4930268"/>
            <a:chOff x="1602" y="283"/>
            <a:chExt cx="5028" cy="2711"/>
          </a:xfrm>
          <a:gradFill>
            <a:gsLst>
              <a:gs pos="0">
                <a:srgbClr val="FE4444"/>
              </a:gs>
              <a:gs pos="100000">
                <a:srgbClr val="832B2B"/>
              </a:gs>
            </a:gsLst>
            <a:lin ang="5400000" scaled="0"/>
          </a:gradFill>
        </p:grpSpPr>
        <p:sp>
          <p:nvSpPr>
            <p:cNvPr id="17" name="Freeform 107"/>
            <p:cNvSpPr/>
            <p:nvPr/>
          </p:nvSpPr>
          <p:spPr bwMode="auto">
            <a:xfrm>
              <a:off x="1602" y="426"/>
              <a:ext cx="5028" cy="2568"/>
            </a:xfrm>
            <a:custGeom>
              <a:avLst/>
              <a:gdLst/>
              <a:ahLst/>
              <a:cxnLst>
                <a:cxn ang="0">
                  <a:pos x="2129" y="670"/>
                </a:cxn>
                <a:cxn ang="0">
                  <a:pos x="2129" y="640"/>
                </a:cxn>
                <a:cxn ang="0">
                  <a:pos x="0" y="0"/>
                </a:cxn>
                <a:cxn ang="0">
                  <a:pos x="0" y="688"/>
                </a:cxn>
                <a:cxn ang="0">
                  <a:pos x="1053" y="1054"/>
                </a:cxn>
                <a:cxn ang="0">
                  <a:pos x="2129" y="670"/>
                </a:cxn>
              </a:cxnLst>
              <a:rect l="0" t="0" r="r" b="b"/>
              <a:pathLst>
                <a:path w="2129" h="1054">
                  <a:moveTo>
                    <a:pt x="2129" y="670"/>
                  </a:moveTo>
                  <a:cubicBezTo>
                    <a:pt x="2129" y="640"/>
                    <a:pt x="2129" y="640"/>
                    <a:pt x="2129" y="640"/>
                  </a:cubicBezTo>
                  <a:cubicBezTo>
                    <a:pt x="1070" y="830"/>
                    <a:pt x="360" y="617"/>
                    <a:pt x="0" y="0"/>
                  </a:cubicBezTo>
                  <a:cubicBezTo>
                    <a:pt x="0" y="688"/>
                    <a:pt x="0" y="688"/>
                    <a:pt x="0" y="688"/>
                  </a:cubicBezTo>
                  <a:cubicBezTo>
                    <a:pt x="310" y="932"/>
                    <a:pt x="661" y="1054"/>
                    <a:pt x="1053" y="1054"/>
                  </a:cubicBezTo>
                  <a:cubicBezTo>
                    <a:pt x="1454" y="1054"/>
                    <a:pt x="1813" y="926"/>
                    <a:pt x="2129" y="67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8" name="Freeform 108"/>
            <p:cNvSpPr/>
            <p:nvPr/>
          </p:nvSpPr>
          <p:spPr bwMode="auto">
            <a:xfrm>
              <a:off x="1602" y="283"/>
              <a:ext cx="5028" cy="2200"/>
            </a:xfrm>
            <a:custGeom>
              <a:avLst/>
              <a:gdLst/>
              <a:ahLst/>
              <a:cxnLst>
                <a:cxn ang="0">
                  <a:pos x="2129" y="697"/>
                </a:cxn>
                <a:cxn ang="0">
                  <a:pos x="2129" y="623"/>
                </a:cxn>
                <a:cxn ang="0">
                  <a:pos x="1181" y="0"/>
                </a:cxn>
                <a:cxn ang="0">
                  <a:pos x="0" y="0"/>
                </a:cxn>
                <a:cxn ang="0">
                  <a:pos x="0" y="57"/>
                </a:cxn>
                <a:cxn ang="0">
                  <a:pos x="2129" y="697"/>
                </a:cxn>
              </a:cxnLst>
              <a:rect l="0" t="0" r="r" b="b"/>
              <a:pathLst>
                <a:path w="2129" h="887">
                  <a:moveTo>
                    <a:pt x="2129" y="697"/>
                  </a:moveTo>
                  <a:cubicBezTo>
                    <a:pt x="2129" y="623"/>
                    <a:pt x="2129" y="623"/>
                    <a:pt x="2129" y="623"/>
                  </a:cubicBezTo>
                  <a:cubicBezTo>
                    <a:pt x="1448" y="642"/>
                    <a:pt x="1132" y="434"/>
                    <a:pt x="1181" y="0"/>
                  </a:cubicBezTo>
                  <a:cubicBezTo>
                    <a:pt x="0" y="0"/>
                    <a:pt x="0" y="0"/>
                    <a:pt x="0" y="0"/>
                  </a:cubicBezTo>
                  <a:cubicBezTo>
                    <a:pt x="0" y="57"/>
                    <a:pt x="0" y="57"/>
                    <a:pt x="0" y="57"/>
                  </a:cubicBezTo>
                  <a:cubicBezTo>
                    <a:pt x="360" y="674"/>
                    <a:pt x="1070" y="887"/>
                    <a:pt x="2129" y="697"/>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9" name="Freeform 109"/>
            <p:cNvSpPr/>
            <p:nvPr/>
          </p:nvSpPr>
          <p:spPr bwMode="auto">
            <a:xfrm>
              <a:off x="4255" y="283"/>
              <a:ext cx="2375" cy="1650"/>
            </a:xfrm>
            <a:custGeom>
              <a:avLst/>
              <a:gdLst/>
              <a:ahLst/>
              <a:cxnLst>
                <a:cxn ang="0">
                  <a:pos x="997" y="623"/>
                </a:cxn>
                <a:cxn ang="0">
                  <a:pos x="997" y="0"/>
                </a:cxn>
                <a:cxn ang="0">
                  <a:pos x="49" y="0"/>
                </a:cxn>
                <a:cxn ang="0">
                  <a:pos x="997" y="623"/>
                </a:cxn>
              </a:cxnLst>
              <a:rect l="0" t="0" r="r" b="b"/>
              <a:pathLst>
                <a:path w="997" h="642">
                  <a:moveTo>
                    <a:pt x="997" y="623"/>
                  </a:moveTo>
                  <a:cubicBezTo>
                    <a:pt x="997" y="0"/>
                    <a:pt x="997" y="0"/>
                    <a:pt x="997" y="0"/>
                  </a:cubicBezTo>
                  <a:cubicBezTo>
                    <a:pt x="49" y="0"/>
                    <a:pt x="49" y="0"/>
                    <a:pt x="49" y="0"/>
                  </a:cubicBezTo>
                  <a:cubicBezTo>
                    <a:pt x="0" y="434"/>
                    <a:pt x="316" y="642"/>
                    <a:pt x="997" y="62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sp>
        <p:nvSpPr>
          <p:cNvPr id="22" name="Freeform 26"/>
          <p:cNvSpPr/>
          <p:nvPr userDrawn="1"/>
        </p:nvSpPr>
        <p:spPr bwMode="auto">
          <a:xfrm>
            <a:off x="0" y="3968740"/>
            <a:ext cx="12192000" cy="2889261"/>
          </a:xfrm>
          <a:custGeom>
            <a:avLst/>
            <a:gdLst/>
            <a:ahLst/>
            <a:cxnLst>
              <a:cxn ang="0">
                <a:pos x="2861" y="904"/>
              </a:cxn>
              <a:cxn ang="0">
                <a:pos x="2861" y="0"/>
              </a:cxn>
              <a:cxn ang="0">
                <a:pos x="1382" y="332"/>
              </a:cxn>
              <a:cxn ang="0">
                <a:pos x="0" y="46"/>
              </a:cxn>
              <a:cxn ang="0">
                <a:pos x="0" y="904"/>
              </a:cxn>
              <a:cxn ang="0">
                <a:pos x="2861" y="904"/>
              </a:cxn>
            </a:cxnLst>
            <a:rect l="0" t="0" r="r" b="b"/>
            <a:pathLst>
              <a:path w="2861" h="904">
                <a:moveTo>
                  <a:pt x="2861" y="904"/>
                </a:moveTo>
                <a:cubicBezTo>
                  <a:pt x="2861" y="0"/>
                  <a:pt x="2861" y="0"/>
                  <a:pt x="2861" y="0"/>
                </a:cubicBezTo>
                <a:cubicBezTo>
                  <a:pt x="2414" y="221"/>
                  <a:pt x="1921" y="332"/>
                  <a:pt x="1382" y="332"/>
                </a:cubicBezTo>
                <a:cubicBezTo>
                  <a:pt x="882" y="332"/>
                  <a:pt x="421" y="237"/>
                  <a:pt x="0" y="46"/>
                </a:cubicBezTo>
                <a:cubicBezTo>
                  <a:pt x="0" y="904"/>
                  <a:pt x="0" y="904"/>
                  <a:pt x="0" y="904"/>
                </a:cubicBezTo>
                <a:cubicBezTo>
                  <a:pt x="2861" y="904"/>
                  <a:pt x="2861" y="904"/>
                  <a:pt x="2861" y="904"/>
                </a:cubicBezTo>
                <a:close/>
              </a:path>
            </a:pathLst>
          </a:custGeom>
          <a:gradFill flip="none" rotWithShape="1">
            <a:gsLst>
              <a:gs pos="0">
                <a:schemeClr val="bg1">
                  <a:lumMod val="75000"/>
                </a:schemeClr>
              </a:gs>
              <a:gs pos="59000">
                <a:schemeClr val="bg1">
                  <a:lumMod val="95000"/>
                </a:schemeClr>
              </a:gs>
              <a:gs pos="100000">
                <a:schemeClr val="bg1">
                  <a:lumMod val="75000"/>
                </a:schemeClr>
              </a:gs>
            </a:gsLst>
            <a:path path="circle">
              <a:fillToRect l="100000" t="100000"/>
            </a:path>
            <a:tileRect r="-100000" b="-100000"/>
          </a:gra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3" name="Freeform 27"/>
          <p:cNvSpPr/>
          <p:nvPr/>
        </p:nvSpPr>
        <p:spPr bwMode="auto">
          <a:xfrm>
            <a:off x="0" y="3148980"/>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solidFill>
            <a:srgbClr val="000000"/>
          </a:solid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24" name="Freeform 28"/>
          <p:cNvSpPr/>
          <p:nvPr/>
        </p:nvSpPr>
        <p:spPr bwMode="auto">
          <a:xfrm>
            <a:off x="0" y="3840896"/>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solidFill>
            <a:srgbClr val="97BD4F"/>
          </a:solidFill>
          <a:ln w="9525">
            <a:noFill/>
            <a:round/>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目录页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CONTENTS</a:t>
            </a:r>
            <a:endParaRPr lang="en-US" altLang="zh-CN" sz="1600" dirty="0">
              <a:solidFill>
                <a:prstClr val="white"/>
              </a:solidFill>
              <a:ea typeface="微软雅黑" panose="020B0503020204020204" pitchFamily="34" charset="-122"/>
              <a:cs typeface="Arial Unicode MS" panose="020B0604020202020204" pitchFamily="34" charset="-122"/>
            </a:endParaRPr>
          </a:p>
          <a:p>
            <a:pPr algn="ctr"/>
            <a:r>
              <a:rPr lang="en-US" altLang="zh-CN" sz="1600" dirty="0">
                <a:solidFill>
                  <a:prstClr val="white"/>
                </a:solidFill>
                <a:ea typeface="微软雅黑" panose="020B0503020204020204" pitchFamily="34" charset="-122"/>
                <a:cs typeface="Arial Unicode MS" panose="020B0604020202020204" pitchFamily="34" charset="-122"/>
              </a:rPr>
              <a:t>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cxnSp>
        <p:nvCxnSpPr>
          <p:cNvPr id="22" name="直接连接符 21"/>
          <p:cNvCxnSpPr/>
          <p:nvPr userDrawn="1"/>
        </p:nvCxnSpPr>
        <p:spPr>
          <a:xfrm>
            <a:off x="2264807" y="692696"/>
            <a:ext cx="0" cy="3600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4"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过渡页</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2" y="704309"/>
            <a:ext cx="1079839" cy="492443"/>
          </a:xfrm>
          <a:prstGeom prst="rect">
            <a:avLst/>
          </a:prstGeom>
          <a:noFill/>
          <a:ln w="9525">
            <a:noFill/>
            <a:miter lim="800000"/>
          </a:ln>
        </p:spPr>
        <p:txBody>
          <a:bodyPr wrap="square" lIns="0" tIns="0" rIns="0" bIns="0">
            <a:spAutoFit/>
          </a:bodyPr>
          <a:lstStyle/>
          <a:p>
            <a:pPr algn="ctr"/>
            <a:r>
              <a:rPr lang="en-US" altLang="zh-CN" sz="1600" dirty="0">
                <a:solidFill>
                  <a:prstClr val="white"/>
                </a:solidFill>
                <a:ea typeface="微软雅黑" panose="020B0503020204020204" pitchFamily="34" charset="-122"/>
                <a:cs typeface="Arial Unicode MS" panose="020B0604020202020204" pitchFamily="34" charset="-122"/>
              </a:rPr>
              <a:t>TRANSITION PAGE</a:t>
            </a:r>
            <a:endParaRPr lang="en-US" altLang="zh-CN" sz="16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10456545" y="-4445"/>
            <a:ext cx="1733550"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过渡页1">
    <p:spTree>
      <p:nvGrpSpPr>
        <p:cNvPr id="1" name=""/>
        <p:cNvGrpSpPr/>
        <p:nvPr/>
      </p:nvGrpSpPr>
      <p:grpSpPr>
        <a:xfrm>
          <a:off x="0" y="0"/>
          <a:ext cx="0" cy="0"/>
          <a:chOff x="0" y="0"/>
          <a:chExt cx="0" cy="0"/>
        </a:xfrm>
      </p:grpSpPr>
      <p:sp>
        <p:nvSpPr>
          <p:cNvPr id="3"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TextBox 3"/>
          <p:cNvSpPr txBox="1"/>
          <p:nvPr userDrawn="1"/>
        </p:nvSpPr>
        <p:spPr>
          <a:xfrm>
            <a:off x="2280569" y="692254"/>
            <a:ext cx="3167527" cy="369332"/>
          </a:xfrm>
          <a:prstGeom prst="rect">
            <a:avLst/>
          </a:prstGeom>
          <a:noFill/>
        </p:spPr>
        <p:txBody>
          <a:bodyPr wrap="square">
            <a:spAutoFit/>
          </a:bodyPr>
          <a:lstStyle/>
          <a:p>
            <a:pPr>
              <a:defRPr/>
            </a:pP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人事管理与人力资源管理</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7" name="矩形 24"/>
          <p:cNvSpPr>
            <a:spLocks noChangeArrowheads="1"/>
          </p:cNvSpPr>
          <p:nvPr userDrawn="1"/>
        </p:nvSpPr>
        <p:spPr bwMode="auto">
          <a:xfrm>
            <a:off x="1056752"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第二章</a:t>
            </a:r>
            <a:endParaRPr lang="en-US" altLang="zh-CN" b="1" dirty="0">
              <a:solidFill>
                <a:prstClr val="white"/>
              </a:solidFill>
              <a:ea typeface="微软雅黑" panose="020B0503020204020204" pitchFamily="34" charset="-122"/>
              <a:cs typeface="Arial Unicode MS" panose="020B0604020202020204" pitchFamily="34" charset="-122"/>
            </a:endParaRPr>
          </a:p>
          <a:p>
            <a:pPr algn="ctr"/>
            <a:r>
              <a:rPr lang="zh-CN" altLang="en-US" sz="1400" dirty="0">
                <a:solidFill>
                  <a:prstClr val="white"/>
                </a:solidFill>
                <a:ea typeface="微软雅黑" panose="020B0503020204020204" pitchFamily="34" charset="-122"/>
                <a:cs typeface="Arial Unicode MS" panose="020B0604020202020204" pitchFamily="34" charset="-122"/>
              </a:rPr>
              <a:t>正文</a:t>
            </a:r>
            <a:endParaRPr lang="en-US" altLang="zh-CN" sz="1400"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5"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第三章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第四章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
        <p:nvSpPr>
          <p:cNvPr id="6" name="矩形 24"/>
          <p:cNvSpPr>
            <a:spLocks noChangeArrowheads="1"/>
          </p:cNvSpPr>
          <p:nvPr userDrawn="1"/>
        </p:nvSpPr>
        <p:spPr bwMode="auto">
          <a:xfrm>
            <a:off x="1056752" y="565810"/>
            <a:ext cx="1079839" cy="371255"/>
          </a:xfrm>
          <a:prstGeom prst="rect">
            <a:avLst/>
          </a:prstGeom>
          <a:noFill/>
          <a:ln w="9525">
            <a:noFill/>
            <a:miter lim="800000"/>
          </a:ln>
        </p:spPr>
        <p:txBody>
          <a:bodyPr wrap="square" lIns="0" tIns="0" rIns="0" bIns="0">
            <a:spAutoFit/>
          </a:bodyPr>
          <a:lstStyle/>
          <a:p>
            <a:pPr algn="ctr">
              <a:lnSpc>
                <a:spcPct val="150000"/>
              </a:lnSpc>
            </a:pPr>
            <a:r>
              <a:rPr lang="zh-CN" altLang="en-US" b="1" dirty="0">
                <a:solidFill>
                  <a:prstClr val="white"/>
                </a:solidFill>
                <a:ea typeface="微软雅黑" panose="020B0503020204020204" pitchFamily="34" charset="-122"/>
                <a:cs typeface="Arial Unicode MS" panose="020B0604020202020204" pitchFamily="34" charset="-122"/>
              </a:rPr>
              <a:t>第五章</a:t>
            </a:r>
            <a:endParaRPr lang="en-US" altLang="zh-CN" b="1" dirty="0">
              <a:solidFill>
                <a:prstClr val="white"/>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五边形 18"/>
          <p:cNvSpPr/>
          <p:nvPr userDrawn="1"/>
        </p:nvSpPr>
        <p:spPr>
          <a:xfrm rot="5400000">
            <a:off x="1226035" y="502221"/>
            <a:ext cx="741272" cy="1079839"/>
          </a:xfrm>
          <a:prstGeom prst="homePlate">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userDrawn="1"/>
        </p:nvSpPr>
        <p:spPr>
          <a:xfrm>
            <a:off x="1056752" y="0"/>
            <a:ext cx="1079839" cy="671504"/>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userDrawn="1"/>
        </p:nvSpPr>
        <p:spPr>
          <a:xfrm>
            <a:off x="0" y="6265681"/>
            <a:ext cx="11397485"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userDrawn="1"/>
        </p:nvSpPr>
        <p:spPr>
          <a:xfrm>
            <a:off x="11518379" y="6265681"/>
            <a:ext cx="673622" cy="43200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TextBox 15"/>
          <p:cNvSpPr txBox="1"/>
          <p:nvPr userDrawn="1"/>
        </p:nvSpPr>
        <p:spPr>
          <a:xfrm>
            <a:off x="11646102" y="6312404"/>
            <a:ext cx="425005" cy="338554"/>
          </a:xfrm>
          <a:prstGeom prst="rect">
            <a:avLst/>
          </a:prstGeom>
          <a:gradFill>
            <a:gsLst>
              <a:gs pos="0">
                <a:srgbClr val="FE4444"/>
              </a:gs>
              <a:gs pos="100000">
                <a:srgbClr val="832B2B"/>
              </a:gs>
            </a:gsLst>
            <a:lin ang="5400000" scaled="0"/>
          </a:gradFill>
        </p:spPr>
        <p:txBody>
          <a:bodyPr wrap="none" rtlCol="0">
            <a:spAutoFit/>
          </a:bodyPr>
          <a:lstStyle/>
          <a:p>
            <a:fld id="{2EEF1883-7A0E-4F66-9932-E581691AD397}" type="slidenum">
              <a:rPr lang="zh-CN" altLang="en-US" sz="1600">
                <a:solidFill>
                  <a:prstClr val="white"/>
                </a:solidFill>
              </a:rPr>
            </a:fld>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1.xml"/><Relationship Id="rId20" Type="http://schemas.openxmlformats.org/officeDocument/2006/relationships/slideLayout" Target="../slideLayouts/slideLayout11.xml"/><Relationship Id="rId2" Type="http://schemas.openxmlformats.org/officeDocument/2006/relationships/tags" Target="../tags/tag2.xml"/><Relationship Id="rId19" Type="http://schemas.openxmlformats.org/officeDocument/2006/relationships/image" Target="../media/image2.png"/><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6" Type="http://schemas.openxmlformats.org/officeDocument/2006/relationships/notesSlide" Target="../notesSlides/notesSlide11.xml"/><Relationship Id="rId15" Type="http://schemas.openxmlformats.org/officeDocument/2006/relationships/slideLayout" Target="../slideLayouts/slideLayout4.xml"/><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3.png"/><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notesSlide" Target="../notesSlides/notesSlide2.xml"/><Relationship Id="rId11" Type="http://schemas.openxmlformats.org/officeDocument/2006/relationships/slideLayout" Target="../slideLayouts/slideLayout12.xml"/><Relationship Id="rId10" Type="http://schemas.openxmlformats.org/officeDocument/2006/relationships/tags" Target="../tags/tag27.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tags" Target="../tags/tag7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4" Type="http://schemas.openxmlformats.org/officeDocument/2006/relationships/notesSlide" Target="../notesSlides/notesSlide3.xml"/><Relationship Id="rId23" Type="http://schemas.openxmlformats.org/officeDocument/2006/relationships/slideLayout" Target="../slideLayouts/slideLayout11.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4.xml"/><Relationship Id="rId11" Type="http://schemas.openxmlformats.org/officeDocument/2006/relationships/slideLayout" Target="../slideLayouts/slideLayout4.xml"/><Relationship Id="rId10" Type="http://schemas.openxmlformats.org/officeDocument/2006/relationships/image" Target="../media/image12.png"/><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gradFill>
            <a:gsLst>
              <a:gs pos="0">
                <a:srgbClr val="FE4444"/>
              </a:gs>
              <a:gs pos="100000">
                <a:srgbClr val="832B2B"/>
              </a:gs>
            </a:gsLst>
            <a:path path="circle"/>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451022"/>
            <a:ext cx="7411039" cy="0"/>
          </a:xfrm>
          <a:prstGeom prst="line">
            <a:avLst/>
          </a:prstGeom>
          <a:ln w="15875" cap="flat" cmpd="sng" algn="ctr">
            <a:solidFill>
              <a:srgbClr val="FF0000"/>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211455" y="3109595"/>
            <a:ext cx="7343140" cy="829945"/>
          </a:xfrm>
          <a:prstGeom prst="rect">
            <a:avLst/>
          </a:prstGeom>
          <a:noFill/>
        </p:spPr>
        <p:txBody>
          <a:bodyPr wrap="square" rtlCol="0">
            <a:spAutoFit/>
          </a:bodyPr>
          <a:lstStyle/>
          <a:p>
            <a:pPr algn="ctr"/>
            <a:r>
              <a:rPr lang="zh-CN" altLang="en-US" sz="4800" b="1" dirty="0">
                <a:solidFill>
                  <a:srgbClr val="FF0000"/>
                </a:solidFill>
                <a:latin typeface="微软雅黑" panose="020B0503020204020204" pitchFamily="34" charset="-122"/>
                <a:ea typeface="微软雅黑" panose="020B0503020204020204" pitchFamily="34" charset="-122"/>
                <a:sym typeface="+mn-ea"/>
              </a:rPr>
              <a:t>磁盘管理与文件系统</a:t>
            </a:r>
            <a:endParaRPr lang="zh-CN" altLang="en-US" sz="4800" b="1" dirty="0">
              <a:solidFill>
                <a:srgbClr val="FF0000"/>
              </a:solidFill>
              <a:latin typeface="微软雅黑" panose="020B0503020204020204" pitchFamily="34" charset="-122"/>
              <a:ea typeface="微软雅黑" panose="020B0503020204020204" pitchFamily="34" charset="-122"/>
              <a:sym typeface="+mn-ea"/>
            </a:endParaRPr>
          </a:p>
        </p:txBody>
      </p:sp>
      <p:sp>
        <p:nvSpPr>
          <p:cNvPr id="23" name="PA_淘宝网chenying0907出品 22"/>
          <p:cNvSpPr txBox="1"/>
          <p:nvPr>
            <p:custDataLst>
              <p:tags r:id="rId16"/>
            </p:custDataLst>
          </p:nvPr>
        </p:nvSpPr>
        <p:spPr>
          <a:xfrm>
            <a:off x="5928995" y="709930"/>
            <a:ext cx="4653915" cy="829945"/>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Linux</a:t>
            </a:r>
            <a:r>
              <a:rPr lang="zh-CN" altLang="en-US" sz="4800" b="1" dirty="0">
                <a:latin typeface="微软雅黑" panose="020B0503020204020204" pitchFamily="34" charset="-122"/>
                <a:ea typeface="微软雅黑" panose="020B0503020204020204" pitchFamily="34" charset="-122"/>
              </a:rPr>
              <a:t>应用基础</a:t>
            </a:r>
            <a:endParaRPr lang="zh-CN" altLang="en-US" sz="4800" b="1" dirty="0">
              <a:latin typeface="微软雅黑" panose="020B0503020204020204" pitchFamily="34" charset="-122"/>
              <a:ea typeface="微软雅黑" panose="020B0503020204020204" pitchFamily="34" charset="-122"/>
            </a:endParaRPr>
          </a:p>
        </p:txBody>
      </p:sp>
      <p:sp>
        <p:nvSpPr>
          <p:cNvPr id="26" name="PA_淘宝网chenying0907出品 25"/>
          <p:cNvSpPr txBox="1"/>
          <p:nvPr>
            <p:custDataLst>
              <p:tags r:id="rId17"/>
            </p:custDataLst>
          </p:nvPr>
        </p:nvSpPr>
        <p:spPr>
          <a:xfrm>
            <a:off x="1133690" y="435412"/>
            <a:ext cx="3400916" cy="398780"/>
          </a:xfrm>
          <a:prstGeom prst="rect">
            <a:avLst/>
          </a:prstGeom>
          <a:noFill/>
        </p:spPr>
        <p:txBody>
          <a:bodyPr wrap="square" rtlCol="0">
            <a:spAutoFit/>
          </a:bodyPr>
          <a:lstStyle/>
          <a:p>
            <a:r>
              <a:rPr lang="zh-CN" sz="2000" b="1" dirty="0">
                <a:latin typeface="微软雅黑" panose="020B0503020204020204" pitchFamily="34" charset="-122"/>
                <a:ea typeface="微软雅黑" panose="020B0503020204020204" pitchFamily="34" charset="-122"/>
              </a:rPr>
              <a:t>四川信息职业技术学院</a:t>
            </a:r>
            <a:endParaRPr lang="zh-CN" sz="2000" b="1" dirty="0">
              <a:latin typeface="微软雅黑" panose="020B0503020204020204" pitchFamily="34" charset="-122"/>
              <a:ea typeface="微软雅黑" panose="020B0503020204020204" pitchFamily="34" charset="-122"/>
            </a:endParaRPr>
          </a:p>
        </p:txBody>
      </p:sp>
      <p:sp>
        <p:nvSpPr>
          <p:cNvPr id="3" name="PA_淘宝网chenying0907出品 22"/>
          <p:cNvSpPr txBox="1"/>
          <p:nvPr>
            <p:custDataLst>
              <p:tags r:id="rId18"/>
            </p:custDataLst>
          </p:nvPr>
        </p:nvSpPr>
        <p:spPr>
          <a:xfrm>
            <a:off x="3484085" y="4587049"/>
            <a:ext cx="2432115" cy="337185"/>
          </a:xfrm>
          <a:prstGeom prst="rect">
            <a:avLst/>
          </a:prstGeom>
          <a:noFill/>
        </p:spPr>
        <p:txBody>
          <a:bodyPr wrap="square" rtlCol="0">
            <a:spAutoFit/>
          </a:bodyPr>
          <a:p>
            <a:r>
              <a:rPr lang="zh-CN" altLang="en-US" sz="1600" b="1" dirty="0">
                <a:latin typeface="微软雅黑" panose="020B0503020204020204" pitchFamily="34" charset="-122"/>
                <a:ea typeface="微软雅黑" panose="020B0503020204020204" pitchFamily="34" charset="-122"/>
              </a:rPr>
              <a:t>主讲人：李力</a:t>
            </a:r>
            <a:endParaRPr lang="zh-CN" altLang="en-US" sz="16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9"/>
          <a:stretch>
            <a:fillRect/>
          </a:stretch>
        </p:blipFill>
        <p:spPr>
          <a:xfrm>
            <a:off x="10634980" y="5080"/>
            <a:ext cx="1555750" cy="1800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49"/>
                            </p:stCondLst>
                            <p:childTnLst>
                              <p:par>
                                <p:cTn id="13" presetID="29" presetClass="entr" presetSubtype="0" fill="hold" grpId="1"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7" dur="500"/>
                                        <p:tgtEl>
                                          <p:spTgt spid="4"/>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6" dur="500"/>
                                        <p:tgtEl>
                                          <p:spTgt spid="5"/>
                                        </p:tgtEl>
                                      </p:cBhvr>
                                    </p:animEffect>
                                  </p:childTnLst>
                                </p:cTn>
                              </p:par>
                            </p:childTnLst>
                          </p:cTn>
                        </p:par>
                        <p:par>
                          <p:cTn id="27" fill="hold">
                            <p:stCondLst>
                              <p:cond delay="1449"/>
                            </p:stCondLst>
                            <p:childTnLst>
                              <p:par>
                                <p:cTn id="28" presetID="22" presetClass="entr" presetSubtype="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childTnLst>
                          </p:cTn>
                        </p:par>
                        <p:par>
                          <p:cTn id="31" fill="hold">
                            <p:stCondLst>
                              <p:cond delay="1949"/>
                            </p:stCondLst>
                            <p:childTnLst>
                              <p:par>
                                <p:cTn id="32" presetID="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1+#ppt_w/2"/>
                                          </p:val>
                                        </p:tav>
                                        <p:tav tm="100000">
                                          <p:val>
                                            <p:strVal val="#ppt_x"/>
                                          </p:val>
                                        </p:tav>
                                      </p:tavLst>
                                    </p:anim>
                                    <p:anim calcmode="lin" valueType="num">
                                      <p:cBhvr additive="base">
                                        <p:cTn id="63" dur="500" fill="hold"/>
                                        <p:tgtEl>
                                          <p:spTgt spid="17"/>
                                        </p:tgtEl>
                                        <p:attrNameLst>
                                          <p:attrName>ppt_y</p:attrName>
                                        </p:attrNameLst>
                                      </p:cBhvr>
                                      <p:tavLst>
                                        <p:tav tm="0">
                                          <p:val>
                                            <p:strVal val="#ppt_y"/>
                                          </p:val>
                                        </p:tav>
                                        <p:tav tm="100000">
                                          <p:val>
                                            <p:strVal val="#ppt_y"/>
                                          </p:val>
                                        </p:tav>
                                      </p:tavLst>
                                    </p:anim>
                                  </p:childTnLst>
                                </p:cTn>
                              </p:par>
                            </p:childTnLst>
                          </p:cTn>
                        </p:par>
                        <p:par>
                          <p:cTn id="64" fill="hold">
                            <p:stCondLst>
                              <p:cond delay="2449"/>
                            </p:stCondLst>
                            <p:childTnLst>
                              <p:par>
                                <p:cTn id="65" presetID="17" presetClass="entr" presetSubtype="1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strVal val="#ppt_h"/>
                                          </p:val>
                                        </p:tav>
                                        <p:tav tm="100000">
                                          <p:val>
                                            <p:strVal val="#ppt_h"/>
                                          </p:val>
                                        </p:tav>
                                      </p:tavLst>
                                    </p:anim>
                                  </p:childTnLst>
                                </p:cTn>
                              </p:par>
                              <p:par>
                                <p:cTn id="69" presetID="17" presetClass="entr" presetSubtype="1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par>
                                <p:cTn id="73" presetID="17" presetClass="entr" presetSubtype="1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strVal val="#ppt_h"/>
                                          </p:val>
                                        </p:tav>
                                        <p:tav tm="100000">
                                          <p:val>
                                            <p:strVal val="#ppt_h"/>
                                          </p:val>
                                        </p:tav>
                                      </p:tavLst>
                                    </p:anim>
                                  </p:childTnLst>
                                </p:cTn>
                              </p:par>
                            </p:childTnLst>
                          </p:cTn>
                        </p:par>
                        <p:par>
                          <p:cTn id="77" fill="hold">
                            <p:stCondLst>
                              <p:cond delay="294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2"/>
                                        </p:tgtEl>
                                        <p:attrNameLst>
                                          <p:attrName>ppt_y</p:attrName>
                                        </p:attrNameLst>
                                      </p:cBhvr>
                                      <p:tavLst>
                                        <p:tav tm="0">
                                          <p:val>
                                            <p:strVal val="#ppt_y"/>
                                          </p:val>
                                        </p:tav>
                                        <p:tav tm="100000">
                                          <p:val>
                                            <p:strVal val="#ppt_y"/>
                                          </p:val>
                                        </p:tav>
                                      </p:tavLst>
                                    </p:anim>
                                    <p:anim calcmode="lin" valueType="num">
                                      <p:cBhvr>
                                        <p:cTn id="8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22"/>
                                        </p:tgtEl>
                                      </p:cBhvr>
                                    </p:animEffect>
                                  </p:childTnLst>
                                </p:cTn>
                              </p:par>
                            </p:childTnLst>
                          </p:cTn>
                        </p:par>
                        <p:par>
                          <p:cTn id="85" fill="hold">
                            <p:stCondLst>
                              <p:cond delay="3850"/>
                            </p:stCondLst>
                            <p:childTnLst>
                              <p:par>
                                <p:cTn id="86" presetID="3" presetClass="entr" presetSubtype="10" fill="hold" grpId="0"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linds(horizontal)">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22" grpId="0"/>
      <p:bldP spid="23" grpId="0"/>
      <p:bldP spid="26" grpId="0"/>
      <p:bldP spid="26"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磁盘分区命令</a:t>
                </a:r>
                <a:r>
                  <a:rPr lang="en-US" altLang="zh-CN" sz="2000" b="1" dirty="0">
                    <a:latin typeface="微软雅黑" panose="020B0503020204020204" pitchFamily="34" charset="-122"/>
                    <a:ea typeface="微软雅黑" panose="020B0503020204020204" pitchFamily="34" charset="-122"/>
                  </a:rPr>
                  <a:t>——fdisk</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6" name="淘宝网chenying0907出品 77"/>
          <p:cNvSpPr txBox="1"/>
          <p:nvPr/>
        </p:nvSpPr>
        <p:spPr>
          <a:xfrm>
            <a:off x="962025" y="1815465"/>
            <a:ext cx="10951210" cy="4605020"/>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b="1">
                <a:effectLst/>
                <a:latin typeface="微软雅黑" panose="020B0503020204020204" pitchFamily="34" charset="-122"/>
                <a:ea typeface="微软雅黑" panose="020B0503020204020204" pitchFamily="34" charset="-122"/>
                <a:sym typeface="+mn-ea"/>
              </a:rPr>
              <a:t>用法</a:t>
            </a:r>
            <a:r>
              <a:rPr sz="2000">
                <a:effectLst/>
                <a:latin typeface="微软雅黑" panose="020B0503020204020204" pitchFamily="34" charset="-122"/>
                <a:ea typeface="微软雅黑" panose="020B0503020204020204" pitchFamily="34" charset="-122"/>
                <a:sym typeface="+mn-ea"/>
              </a:rPr>
              <a:t>：</a:t>
            </a:r>
            <a:r>
              <a:rPr sz="2000">
                <a:latin typeface="微软雅黑" panose="020B0503020204020204" pitchFamily="34" charset="-122"/>
                <a:ea typeface="微软雅黑" panose="020B0503020204020204" pitchFamily="34" charset="-122"/>
                <a:sym typeface="+mn-ea"/>
              </a:rPr>
              <a:t> fdisk  -l &lt;磁盘&gt;  列出分区表</a:t>
            </a:r>
            <a:endParaRPr sz="2000">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000">
                <a:latin typeface="微软雅黑" panose="020B0503020204020204" pitchFamily="34" charset="-122"/>
                <a:ea typeface="微软雅黑" panose="020B0503020204020204" pitchFamily="34" charset="-122"/>
                <a:sym typeface="+mn-ea"/>
              </a:rPr>
              <a:t>	     </a:t>
            </a:r>
            <a:r>
              <a:rPr sz="2000">
                <a:latin typeface="微软雅黑" panose="020B0503020204020204" pitchFamily="34" charset="-122"/>
                <a:ea typeface="微软雅黑" panose="020B0503020204020204" pitchFamily="34" charset="-122"/>
                <a:sym typeface="+mn-ea"/>
              </a:rPr>
              <a:t>fdisk  &lt;磁盘&gt;     更改分区表</a:t>
            </a:r>
            <a:endParaRPr sz="2000">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sz="2000">
                <a:latin typeface="微软雅黑" panose="020B0503020204020204" pitchFamily="34" charset="-122"/>
                <a:ea typeface="微软雅黑" panose="020B0503020204020204" pitchFamily="34" charset="-122"/>
                <a:sym typeface="+mn-ea"/>
              </a:rPr>
              <a:t>           fdisk -s &lt;分区&gt;   给出分区大小(块数)</a:t>
            </a:r>
            <a:endParaRPr sz="2000">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latin typeface="微软雅黑" panose="020B0503020204020204" pitchFamily="34" charset="-122"/>
                <a:ea typeface="微软雅黑" panose="020B0503020204020204" pitchFamily="34" charset="-122"/>
                <a:sym typeface="+mn-ea"/>
              </a:rPr>
              <a:t>例如：</a:t>
            </a:r>
            <a:endParaRPr lang="zh-CN" sz="2000" b="1">
              <a:latin typeface="微软雅黑" panose="020B0503020204020204" pitchFamily="34" charset="-122"/>
              <a:ea typeface="微软雅黑" panose="020B0503020204020204" pitchFamily="34" charset="-122"/>
              <a:sym typeface="+mn-ea"/>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-l  				 //</a:t>
            </a:r>
            <a:r>
              <a:rPr lang="zh-CN" altLang="en-US" sz="2000">
                <a:effectLst/>
                <a:latin typeface="微软雅黑" panose="020B0503020204020204" pitchFamily="34" charset="-122"/>
                <a:ea typeface="微软雅黑" panose="020B0503020204020204" pitchFamily="34" charset="-122"/>
              </a:rPr>
              <a:t>查看系统所有分区情况</a:t>
            </a:r>
            <a:endParaRPr lang="zh-CN" altLang="en-US" sz="2000">
              <a:effectLst/>
              <a:latin typeface="微软雅黑" panose="020B0503020204020204" pitchFamily="34" charset="-122"/>
              <a:ea typeface="微软雅黑" panose="020B0503020204020204" pitchFamily="34" charset="-122"/>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-l   /dev/sdb	 //</a:t>
            </a:r>
            <a:r>
              <a:rPr lang="zh-CN" altLang="en-US" sz="2000">
                <a:effectLst/>
                <a:latin typeface="微软雅黑" panose="020B0503020204020204" pitchFamily="34" charset="-122"/>
                <a:ea typeface="微软雅黑" panose="020B0503020204020204" pitchFamily="34" charset="-122"/>
              </a:rPr>
              <a:t>查看</a:t>
            </a:r>
            <a:r>
              <a:rPr lang="en-US" altLang="zh-CN" sz="2000">
                <a:effectLst/>
                <a:latin typeface="微软雅黑" panose="020B0503020204020204" pitchFamily="34" charset="-122"/>
                <a:ea typeface="微软雅黑" panose="020B0503020204020204" pitchFamily="34" charset="-122"/>
              </a:rPr>
              <a:t>/dev/sdb</a:t>
            </a:r>
            <a:r>
              <a:rPr lang="zh-CN" altLang="en-US" sz="2000">
                <a:effectLst/>
                <a:latin typeface="微软雅黑" panose="020B0503020204020204" pitchFamily="34" charset="-122"/>
                <a:ea typeface="微软雅黑" panose="020B0503020204020204" pitchFamily="34" charset="-122"/>
              </a:rPr>
              <a:t>设备的分区情况</a:t>
            </a:r>
            <a:endParaRPr lang="zh-CN" altLang="en-US" sz="2000">
              <a:effectLst/>
              <a:latin typeface="微软雅黑" panose="020B0503020204020204" pitchFamily="34" charset="-122"/>
              <a:ea typeface="微软雅黑" panose="020B0503020204020204" pitchFamily="34" charset="-122"/>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/dev/sdb		 //</a:t>
            </a:r>
            <a:r>
              <a:rPr lang="zh-CN" altLang="en-US" sz="2000">
                <a:effectLst/>
                <a:latin typeface="微软雅黑" panose="020B0503020204020204" pitchFamily="34" charset="-122"/>
                <a:ea typeface="微软雅黑" panose="020B0503020204020204" pitchFamily="34" charset="-122"/>
              </a:rPr>
              <a:t>对</a:t>
            </a:r>
            <a:r>
              <a:rPr lang="en-US" altLang="zh-CN" sz="2000">
                <a:effectLst/>
                <a:latin typeface="微软雅黑" panose="020B0503020204020204" pitchFamily="34" charset="-122"/>
                <a:ea typeface="微软雅黑" panose="020B0503020204020204" pitchFamily="34" charset="-122"/>
              </a:rPr>
              <a:t>/dev/sdb</a:t>
            </a:r>
            <a:r>
              <a:rPr lang="zh-CN" altLang="en-US" sz="2000">
                <a:effectLst/>
                <a:latin typeface="微软雅黑" panose="020B0503020204020204" pitchFamily="34" charset="-122"/>
                <a:ea typeface="微软雅黑" panose="020B0503020204020204" pitchFamily="34" charset="-122"/>
              </a:rPr>
              <a:t>盘进行分区管理</a:t>
            </a:r>
            <a:endParaRPr lang="zh-CN" altLang="en-US" sz="2000">
              <a:effectLst/>
              <a:latin typeface="微软雅黑" panose="020B0503020204020204" pitchFamily="34" charset="-122"/>
              <a:ea typeface="微软雅黑" panose="020B0503020204020204" pitchFamily="34" charset="-122"/>
            </a:endParaRPr>
          </a:p>
          <a:p>
            <a:pPr marL="786130" indent="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fdisk -s   /dev/sdb1	 //</a:t>
            </a:r>
            <a:r>
              <a:rPr lang="zh-CN" altLang="en-US" sz="2000">
                <a:effectLst/>
                <a:latin typeface="微软雅黑" panose="020B0503020204020204" pitchFamily="34" charset="-122"/>
                <a:ea typeface="微软雅黑" panose="020B0503020204020204" pitchFamily="34" charset="-122"/>
              </a:rPr>
              <a:t>给出</a:t>
            </a:r>
            <a:r>
              <a:rPr lang="en-US" altLang="zh-CN" sz="2000">
                <a:effectLst/>
                <a:latin typeface="微软雅黑" panose="020B0503020204020204" pitchFamily="34" charset="-122"/>
                <a:ea typeface="微软雅黑" panose="020B0503020204020204" pitchFamily="34" charset="-122"/>
              </a:rPr>
              <a:t>/dev/sdb1</a:t>
            </a:r>
            <a:r>
              <a:rPr lang="zh-CN" altLang="en-US" sz="2000">
                <a:effectLst/>
                <a:latin typeface="微软雅黑" panose="020B0503020204020204" pitchFamily="34" charset="-122"/>
                <a:ea typeface="微软雅黑" panose="020B0503020204020204" pitchFamily="34" charset="-122"/>
              </a:rPr>
              <a:t>分区大小</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6" end="6"/>
                                            </p:txEl>
                                          </p:spTgt>
                                        </p:tgtEl>
                                        <p:attrNameLst>
                                          <p:attrName>style.visibility</p:attrName>
                                        </p:attrNameLst>
                                      </p:cBhvr>
                                      <p:to>
                                        <p:strVal val="visible"/>
                                      </p:to>
                                    </p:set>
                                    <p:anim calcmode="lin" valueType="num">
                                      <p:cBhvr additive="base">
                                        <p:cTn id="6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additive="base">
                                        <p:cTn id="7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磁盘分区命令</a:t>
                </a:r>
                <a:r>
                  <a:rPr lang="en-US" altLang="zh-CN" sz="2000" b="1" dirty="0">
                    <a:latin typeface="微软雅黑" panose="020B0503020204020204" pitchFamily="34" charset="-122"/>
                    <a:ea typeface="微软雅黑" panose="020B0503020204020204" pitchFamily="34" charset="-122"/>
                  </a:rPr>
                  <a:t>——fdisk</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6" name="淘宝网chenying0907出品 77"/>
          <p:cNvSpPr txBox="1"/>
          <p:nvPr/>
        </p:nvSpPr>
        <p:spPr>
          <a:xfrm>
            <a:off x="962025" y="1815465"/>
            <a:ext cx="10951210" cy="655320"/>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effectLst/>
                <a:latin typeface="微软雅黑" panose="020B0503020204020204" pitchFamily="34" charset="-122"/>
                <a:ea typeface="微软雅黑" panose="020B0503020204020204" pitchFamily="34" charset="-122"/>
                <a:sym typeface="+mn-ea"/>
              </a:rPr>
              <a:t>要求：</a:t>
            </a:r>
            <a:r>
              <a:rPr lang="zh-CN" sz="2000">
                <a:effectLst/>
                <a:latin typeface="微软雅黑" panose="020B0503020204020204" pitchFamily="34" charset="-122"/>
                <a:ea typeface="微软雅黑" panose="020B0503020204020204" pitchFamily="34" charset="-122"/>
                <a:sym typeface="+mn-ea"/>
              </a:rPr>
              <a:t>对</a:t>
            </a:r>
            <a:r>
              <a:rPr lang="en-US" altLang="zh-CN" sz="2000">
                <a:effectLst/>
                <a:latin typeface="微软雅黑" panose="020B0503020204020204" pitchFamily="34" charset="-122"/>
                <a:ea typeface="微软雅黑" panose="020B0503020204020204" pitchFamily="34" charset="-122"/>
                <a:sym typeface="+mn-ea"/>
              </a:rPr>
              <a:t>/dev/sdb</a:t>
            </a:r>
            <a:r>
              <a:rPr lang="zh-CN" altLang="en-US" sz="2000">
                <a:effectLst/>
                <a:latin typeface="微软雅黑" panose="020B0503020204020204" pitchFamily="34" charset="-122"/>
                <a:ea typeface="微软雅黑" panose="020B0503020204020204" pitchFamily="34" charset="-122"/>
                <a:sym typeface="+mn-ea"/>
              </a:rPr>
              <a:t>进行分区，创建</a:t>
            </a:r>
            <a:r>
              <a:rPr lang="en-US" altLang="zh-CN" sz="2000">
                <a:effectLst/>
                <a:latin typeface="微软雅黑" panose="020B0503020204020204" pitchFamily="34" charset="-122"/>
                <a:ea typeface="微软雅黑" panose="020B0503020204020204" pitchFamily="34" charset="-122"/>
                <a:sym typeface="+mn-ea"/>
              </a:rPr>
              <a:t>3</a:t>
            </a:r>
            <a:r>
              <a:rPr lang="zh-CN" altLang="en-US" sz="2000">
                <a:effectLst/>
                <a:latin typeface="微软雅黑" panose="020B0503020204020204" pitchFamily="34" charset="-122"/>
                <a:ea typeface="微软雅黑" panose="020B0503020204020204" pitchFamily="34" charset="-122"/>
                <a:sym typeface="+mn-ea"/>
              </a:rPr>
              <a:t>个主分区，</a:t>
            </a:r>
            <a:r>
              <a:rPr lang="en-US" altLang="zh-CN" sz="2000">
                <a:effectLst/>
                <a:latin typeface="微软雅黑" panose="020B0503020204020204" pitchFamily="34" charset="-122"/>
                <a:ea typeface="微软雅黑" panose="020B0503020204020204" pitchFamily="34" charset="-122"/>
                <a:sym typeface="+mn-ea"/>
              </a:rPr>
              <a:t>1</a:t>
            </a:r>
            <a:r>
              <a:rPr lang="zh-CN" altLang="en-US" sz="2000">
                <a:effectLst/>
                <a:latin typeface="微软雅黑" panose="020B0503020204020204" pitchFamily="34" charset="-122"/>
                <a:ea typeface="微软雅黑" panose="020B0503020204020204" pitchFamily="34" charset="-122"/>
                <a:sym typeface="+mn-ea"/>
              </a:rPr>
              <a:t>个扩展分区</a:t>
            </a:r>
            <a:r>
              <a:rPr lang="en-US" sz="2000">
                <a:latin typeface="微软雅黑" panose="020B0503020204020204" pitchFamily="34" charset="-122"/>
                <a:ea typeface="微软雅黑" panose="020B0503020204020204" pitchFamily="34" charset="-122"/>
                <a:sym typeface="+mn-ea"/>
              </a:rPr>
              <a:t>	  </a:t>
            </a:r>
            <a:endParaRPr lang="zh-CN" sz="2000" b="1">
              <a:effectLst/>
              <a:latin typeface="微软雅黑" panose="020B0503020204020204" pitchFamily="34" charset="-122"/>
              <a:ea typeface="微软雅黑" panose="020B0503020204020204" pitchFamily="34" charset="-122"/>
              <a:sym typeface="+mn-ea"/>
            </a:endParaRPr>
          </a:p>
        </p:txBody>
      </p:sp>
      <p:pic>
        <p:nvPicPr>
          <p:cNvPr id="12" name="图片 11"/>
          <p:cNvPicPr>
            <a:picLocks noChangeAspect="1"/>
          </p:cNvPicPr>
          <p:nvPr/>
        </p:nvPicPr>
        <p:blipFill>
          <a:blip r:embed="rId2"/>
          <a:srcRect r="372"/>
          <a:stretch>
            <a:fillRect/>
          </a:stretch>
        </p:blipFill>
        <p:spPr>
          <a:xfrm>
            <a:off x="-19685" y="-8890"/>
            <a:ext cx="12231370" cy="6875780"/>
          </a:xfrm>
          <a:prstGeom prst="rect">
            <a:avLst/>
          </a:prstGeom>
        </p:spPr>
      </p:pic>
      <p:sp>
        <p:nvSpPr>
          <p:cNvPr id="13" name="文本框 12"/>
          <p:cNvSpPr txBox="1"/>
          <p:nvPr/>
        </p:nvSpPr>
        <p:spPr>
          <a:xfrm>
            <a:off x="2279015" y="542290"/>
            <a:ext cx="2148840" cy="368300"/>
          </a:xfrm>
          <a:prstGeom prst="rect">
            <a:avLst/>
          </a:prstGeom>
          <a:noFill/>
        </p:spPr>
        <p:txBody>
          <a:bodyPr wrap="square" rtlCol="0">
            <a:spAutoFit/>
          </a:bodyPr>
          <a:p>
            <a:r>
              <a:rPr lang="en-US" altLang="zh-CN" b="1"/>
              <a:t>fdisk   sdb</a:t>
            </a:r>
            <a:endParaRPr lang="en-US" altLang="zh-CN" b="1"/>
          </a:p>
        </p:txBody>
      </p:sp>
      <p:pic>
        <p:nvPicPr>
          <p:cNvPr id="16" name="图片 15"/>
          <p:cNvPicPr>
            <a:picLocks noChangeAspect="1"/>
          </p:cNvPicPr>
          <p:nvPr/>
        </p:nvPicPr>
        <p:blipFill>
          <a:blip r:embed="rId3"/>
          <a:stretch>
            <a:fillRect/>
          </a:stretch>
        </p:blipFill>
        <p:spPr>
          <a:xfrm>
            <a:off x="-19050" y="-9525"/>
            <a:ext cx="12230735" cy="6876415"/>
          </a:xfrm>
          <a:prstGeom prst="rect">
            <a:avLst/>
          </a:prstGeom>
        </p:spPr>
      </p:pic>
      <p:sp>
        <p:nvSpPr>
          <p:cNvPr id="41" name="文本框 40"/>
          <p:cNvSpPr txBox="1"/>
          <p:nvPr/>
        </p:nvSpPr>
        <p:spPr>
          <a:xfrm>
            <a:off x="2425065" y="2356485"/>
            <a:ext cx="1856105" cy="398780"/>
          </a:xfrm>
          <a:prstGeom prst="rect">
            <a:avLst/>
          </a:prstGeom>
          <a:noFill/>
        </p:spPr>
        <p:txBody>
          <a:bodyPr wrap="square" rtlCol="0">
            <a:spAutoFit/>
          </a:bodyPr>
          <a:p>
            <a:r>
              <a:rPr lang="en-US" altLang="zh-CN" sz="2000" b="1"/>
              <a:t>m</a:t>
            </a:r>
            <a:endParaRPr lang="en-US" altLang="zh-CN" sz="2000" b="1"/>
          </a:p>
        </p:txBody>
      </p:sp>
      <p:pic>
        <p:nvPicPr>
          <p:cNvPr id="18" name="内容占位符 17"/>
          <p:cNvPicPr>
            <a:picLocks noChangeAspect="1"/>
          </p:cNvPicPr>
          <p:nvPr/>
        </p:nvPicPr>
        <p:blipFill>
          <a:blip r:embed="rId4"/>
          <a:stretch>
            <a:fillRect/>
          </a:stretch>
        </p:blipFill>
        <p:spPr>
          <a:xfrm>
            <a:off x="-19050" y="-8890"/>
            <a:ext cx="12230735" cy="6875780"/>
          </a:xfrm>
          <a:prstGeom prst="rect">
            <a:avLst/>
          </a:prstGeom>
        </p:spPr>
      </p:pic>
      <p:sp>
        <p:nvSpPr>
          <p:cNvPr id="19" name="文本框 18"/>
          <p:cNvSpPr txBox="1"/>
          <p:nvPr/>
        </p:nvSpPr>
        <p:spPr>
          <a:xfrm>
            <a:off x="2425065" y="6303645"/>
            <a:ext cx="1447800" cy="398780"/>
          </a:xfrm>
          <a:prstGeom prst="rect">
            <a:avLst/>
          </a:prstGeom>
          <a:noFill/>
        </p:spPr>
        <p:txBody>
          <a:bodyPr wrap="square" rtlCol="0">
            <a:spAutoFit/>
          </a:bodyPr>
          <a:p>
            <a:r>
              <a:rPr lang="en-US" altLang="zh-CN" sz="2000" b="1"/>
              <a:t>n</a:t>
            </a:r>
            <a:endParaRPr lang="en-US" altLang="zh-CN" sz="2000" b="1"/>
          </a:p>
        </p:txBody>
      </p:sp>
      <p:pic>
        <p:nvPicPr>
          <p:cNvPr id="20" name="内容占位符 19"/>
          <p:cNvPicPr>
            <a:picLocks noChangeAspect="1"/>
          </p:cNvPicPr>
          <p:nvPr/>
        </p:nvPicPr>
        <p:blipFill>
          <a:blip r:embed="rId5"/>
          <a:stretch>
            <a:fillRect/>
          </a:stretch>
        </p:blipFill>
        <p:spPr>
          <a:xfrm>
            <a:off x="-19050" y="-33020"/>
            <a:ext cx="12231370" cy="6899910"/>
          </a:xfrm>
          <a:prstGeom prst="rect">
            <a:avLst/>
          </a:prstGeom>
        </p:spPr>
      </p:pic>
      <p:sp>
        <p:nvSpPr>
          <p:cNvPr id="22" name="文本框 21"/>
          <p:cNvSpPr txBox="1"/>
          <p:nvPr/>
        </p:nvSpPr>
        <p:spPr>
          <a:xfrm>
            <a:off x="2044700" y="6354445"/>
            <a:ext cx="680720" cy="398780"/>
          </a:xfrm>
          <a:prstGeom prst="rect">
            <a:avLst/>
          </a:prstGeom>
          <a:noFill/>
        </p:spPr>
        <p:txBody>
          <a:bodyPr wrap="square" rtlCol="0">
            <a:spAutoFit/>
          </a:bodyPr>
          <a:p>
            <a:r>
              <a:rPr lang="en-US" altLang="zh-CN" sz="2000" b="1"/>
              <a:t>p</a:t>
            </a:r>
            <a:endParaRPr lang="en-US" altLang="zh-CN" sz="2000" b="1"/>
          </a:p>
        </p:txBody>
      </p:sp>
      <p:grpSp>
        <p:nvGrpSpPr>
          <p:cNvPr id="11" name="组合 10"/>
          <p:cNvGrpSpPr/>
          <p:nvPr/>
        </p:nvGrpSpPr>
        <p:grpSpPr>
          <a:xfrm>
            <a:off x="-19685" y="-32385"/>
            <a:ext cx="12263755" cy="6898640"/>
            <a:chOff x="-31" y="-51"/>
            <a:chExt cx="19313" cy="10864"/>
          </a:xfrm>
        </p:grpSpPr>
        <p:pic>
          <p:nvPicPr>
            <p:cNvPr id="25" name="内容占位符 24"/>
            <p:cNvPicPr>
              <a:picLocks noChangeAspect="1"/>
            </p:cNvPicPr>
            <p:nvPr/>
          </p:nvPicPr>
          <p:blipFill>
            <a:blip r:embed="rId6"/>
            <a:stretch>
              <a:fillRect/>
            </a:stretch>
          </p:blipFill>
          <p:spPr>
            <a:xfrm>
              <a:off x="-30" y="-51"/>
              <a:ext cx="19313" cy="10865"/>
            </a:xfrm>
            <a:prstGeom prst="rect">
              <a:avLst/>
            </a:prstGeom>
          </p:spPr>
        </p:pic>
        <p:sp>
          <p:nvSpPr>
            <p:cNvPr id="4" name="矩形 3"/>
            <p:cNvSpPr/>
            <p:nvPr/>
          </p:nvSpPr>
          <p:spPr>
            <a:xfrm>
              <a:off x="3638" y="9848"/>
              <a:ext cx="492" cy="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1" y="10103"/>
              <a:ext cx="6773" cy="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4" name="文本框 23"/>
          <p:cNvSpPr txBox="1"/>
          <p:nvPr/>
        </p:nvSpPr>
        <p:spPr>
          <a:xfrm>
            <a:off x="2297430" y="6116955"/>
            <a:ext cx="974090" cy="398780"/>
          </a:xfrm>
          <a:prstGeom prst="rect">
            <a:avLst/>
          </a:prstGeom>
          <a:noFill/>
        </p:spPr>
        <p:txBody>
          <a:bodyPr wrap="square" rtlCol="0">
            <a:spAutoFit/>
          </a:bodyPr>
          <a:p>
            <a:r>
              <a:rPr lang="en-US" altLang="zh-CN" sz="2000" b="1"/>
              <a:t>1</a:t>
            </a:r>
            <a:endParaRPr lang="en-US" altLang="zh-CN" sz="2000" b="1"/>
          </a:p>
        </p:txBody>
      </p:sp>
      <p:pic>
        <p:nvPicPr>
          <p:cNvPr id="14" name="内容占位符 24"/>
          <p:cNvPicPr>
            <a:picLocks noChangeAspect="1"/>
          </p:cNvPicPr>
          <p:nvPr/>
        </p:nvPicPr>
        <p:blipFill>
          <a:blip r:embed="rId6"/>
          <a:stretch>
            <a:fillRect/>
          </a:stretch>
        </p:blipFill>
        <p:spPr>
          <a:xfrm>
            <a:off x="-19050" y="-33020"/>
            <a:ext cx="12265025" cy="6899910"/>
          </a:xfrm>
          <a:prstGeom prst="rect">
            <a:avLst/>
          </a:prstGeom>
        </p:spPr>
      </p:pic>
      <p:sp>
        <p:nvSpPr>
          <p:cNvPr id="26" name="文本框 25"/>
          <p:cNvSpPr txBox="1"/>
          <p:nvPr/>
        </p:nvSpPr>
        <p:spPr>
          <a:xfrm>
            <a:off x="4281170" y="6303010"/>
            <a:ext cx="1487170" cy="398780"/>
          </a:xfrm>
          <a:prstGeom prst="rect">
            <a:avLst/>
          </a:prstGeom>
          <a:noFill/>
        </p:spPr>
        <p:txBody>
          <a:bodyPr wrap="square" rtlCol="0">
            <a:spAutoFit/>
          </a:bodyPr>
          <a:p>
            <a:r>
              <a:rPr lang="en-US" altLang="zh-CN" sz="2000" b="1"/>
              <a:t>2048</a:t>
            </a:r>
            <a:endParaRPr lang="en-US" altLang="zh-CN" sz="2000" b="1"/>
          </a:p>
        </p:txBody>
      </p:sp>
      <p:pic>
        <p:nvPicPr>
          <p:cNvPr id="28" name="内容占位符 27"/>
          <p:cNvPicPr>
            <a:picLocks noChangeAspect="1"/>
          </p:cNvPicPr>
          <p:nvPr/>
        </p:nvPicPr>
        <p:blipFill>
          <a:blip r:embed="rId7"/>
          <a:stretch>
            <a:fillRect/>
          </a:stretch>
        </p:blipFill>
        <p:spPr>
          <a:xfrm>
            <a:off x="-19050" y="-32385"/>
            <a:ext cx="12308205" cy="6899910"/>
          </a:xfrm>
          <a:prstGeom prst="rect">
            <a:avLst/>
          </a:prstGeom>
        </p:spPr>
      </p:pic>
      <p:sp>
        <p:nvSpPr>
          <p:cNvPr id="29" name="文本框 28"/>
          <p:cNvSpPr txBox="1"/>
          <p:nvPr/>
        </p:nvSpPr>
        <p:spPr>
          <a:xfrm>
            <a:off x="7231380" y="6303645"/>
            <a:ext cx="1948180" cy="398780"/>
          </a:xfrm>
          <a:prstGeom prst="rect">
            <a:avLst/>
          </a:prstGeom>
          <a:noFill/>
        </p:spPr>
        <p:txBody>
          <a:bodyPr wrap="square" rtlCol="0">
            <a:spAutoFit/>
          </a:bodyPr>
          <a:p>
            <a:r>
              <a:rPr lang="en-US" altLang="zh-CN" sz="2000" b="1"/>
              <a:t>+5G</a:t>
            </a:r>
            <a:endParaRPr lang="en-US" altLang="zh-CN" sz="2000" b="1"/>
          </a:p>
        </p:txBody>
      </p:sp>
      <p:pic>
        <p:nvPicPr>
          <p:cNvPr id="30" name="内容占位符 29"/>
          <p:cNvPicPr>
            <a:picLocks noChangeAspect="1"/>
          </p:cNvPicPr>
          <p:nvPr/>
        </p:nvPicPr>
        <p:blipFill>
          <a:blip r:embed="rId8"/>
          <a:stretch>
            <a:fillRect/>
          </a:stretch>
        </p:blipFill>
        <p:spPr>
          <a:xfrm>
            <a:off x="-19050" y="-33020"/>
            <a:ext cx="12307570" cy="6923405"/>
          </a:xfrm>
          <a:prstGeom prst="rect">
            <a:avLst/>
          </a:prstGeom>
        </p:spPr>
      </p:pic>
      <p:sp>
        <p:nvSpPr>
          <p:cNvPr id="31" name="文本框 30"/>
          <p:cNvSpPr txBox="1"/>
          <p:nvPr/>
        </p:nvSpPr>
        <p:spPr>
          <a:xfrm>
            <a:off x="4923790" y="1635760"/>
            <a:ext cx="6446520" cy="1014730"/>
          </a:xfrm>
          <a:prstGeom prst="rect">
            <a:avLst/>
          </a:prstGeom>
          <a:noFill/>
        </p:spPr>
        <p:txBody>
          <a:bodyPr wrap="square" rtlCol="0">
            <a:spAutoFit/>
          </a:bodyPr>
          <a:p>
            <a:r>
              <a:rPr lang="zh-CN" altLang="en-US" sz="2000" b="1"/>
              <a:t>再重复两遍上述操作，创建主分区</a:t>
            </a:r>
            <a:r>
              <a:rPr lang="en-US" altLang="zh-CN" sz="2000" b="1"/>
              <a:t>2</a:t>
            </a:r>
            <a:r>
              <a:rPr lang="zh-CN" altLang="en-US" sz="2000" b="1"/>
              <a:t>、分区</a:t>
            </a:r>
            <a:r>
              <a:rPr lang="en-US" altLang="zh-CN" sz="2000" b="1"/>
              <a:t>3</a:t>
            </a:r>
            <a:endParaRPr lang="en-US" altLang="zh-CN" sz="2000" b="1"/>
          </a:p>
          <a:p>
            <a:endParaRPr lang="en-US" altLang="zh-CN" sz="2000" b="1"/>
          </a:p>
          <a:p>
            <a:r>
              <a:rPr lang="zh-CN" altLang="en-US" sz="2000" b="1"/>
              <a:t>创建扩展分区与主分区的不同：</a:t>
            </a:r>
            <a:endParaRPr lang="zh-CN" altLang="en-US" sz="2000" b="1"/>
          </a:p>
        </p:txBody>
      </p:sp>
      <p:grpSp>
        <p:nvGrpSpPr>
          <p:cNvPr id="21" name="组合 20"/>
          <p:cNvGrpSpPr/>
          <p:nvPr/>
        </p:nvGrpSpPr>
        <p:grpSpPr>
          <a:xfrm>
            <a:off x="-31750" y="-33020"/>
            <a:ext cx="12350750" cy="6924040"/>
            <a:chOff x="-50" y="-52"/>
            <a:chExt cx="19450" cy="10904"/>
          </a:xfrm>
        </p:grpSpPr>
        <p:pic>
          <p:nvPicPr>
            <p:cNvPr id="36" name="内容占位符 35"/>
            <p:cNvPicPr>
              <a:picLocks noChangeAspect="1"/>
            </p:cNvPicPr>
            <p:nvPr/>
          </p:nvPicPr>
          <p:blipFill>
            <a:blip r:embed="rId9"/>
            <a:stretch>
              <a:fillRect/>
            </a:stretch>
          </p:blipFill>
          <p:spPr>
            <a:xfrm>
              <a:off x="-50" y="-52"/>
              <a:ext cx="19451" cy="10904"/>
            </a:xfrm>
            <a:prstGeom prst="rect">
              <a:avLst/>
            </a:prstGeom>
          </p:spPr>
        </p:pic>
        <p:sp>
          <p:nvSpPr>
            <p:cNvPr id="15" name="矩形 14"/>
            <p:cNvSpPr/>
            <p:nvPr/>
          </p:nvSpPr>
          <p:spPr>
            <a:xfrm>
              <a:off x="-36" y="9877"/>
              <a:ext cx="8125" cy="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3286" y="9480"/>
              <a:ext cx="432" cy="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4" name="文本框 33"/>
          <p:cNvSpPr txBox="1"/>
          <p:nvPr/>
        </p:nvSpPr>
        <p:spPr>
          <a:xfrm>
            <a:off x="2086610" y="5904865"/>
            <a:ext cx="310515" cy="398780"/>
          </a:xfrm>
          <a:prstGeom prst="rect">
            <a:avLst/>
          </a:prstGeom>
          <a:noFill/>
        </p:spPr>
        <p:txBody>
          <a:bodyPr wrap="square" rtlCol="0">
            <a:spAutoFit/>
          </a:bodyPr>
          <a:p>
            <a:r>
              <a:rPr lang="en-US" altLang="zh-CN" sz="2000" b="1"/>
              <a:t>e</a:t>
            </a:r>
            <a:endParaRPr lang="en-US" altLang="zh-CN" sz="2000" b="1"/>
          </a:p>
        </p:txBody>
      </p:sp>
      <p:pic>
        <p:nvPicPr>
          <p:cNvPr id="23" name="内容占位符 35"/>
          <p:cNvPicPr>
            <a:picLocks noChangeAspect="1"/>
          </p:cNvPicPr>
          <p:nvPr/>
        </p:nvPicPr>
        <p:blipFill>
          <a:blip r:embed="rId9"/>
          <a:stretch>
            <a:fillRect/>
          </a:stretch>
        </p:blipFill>
        <p:spPr>
          <a:xfrm>
            <a:off x="-31750" y="-33020"/>
            <a:ext cx="12351385" cy="6924040"/>
          </a:xfrm>
          <a:prstGeom prst="rect">
            <a:avLst/>
          </a:prstGeom>
        </p:spPr>
      </p:pic>
      <p:sp>
        <p:nvSpPr>
          <p:cNvPr id="37" name="文本框 36"/>
          <p:cNvSpPr txBox="1"/>
          <p:nvPr/>
        </p:nvSpPr>
        <p:spPr>
          <a:xfrm>
            <a:off x="5136515" y="6369685"/>
            <a:ext cx="1487170" cy="368300"/>
          </a:xfrm>
          <a:prstGeom prst="rect">
            <a:avLst/>
          </a:prstGeom>
          <a:noFill/>
        </p:spPr>
        <p:txBody>
          <a:bodyPr wrap="square" rtlCol="0">
            <a:spAutoFit/>
          </a:bodyPr>
          <a:p>
            <a:r>
              <a:rPr lang="zh-CN" altLang="zh-CN" b="1"/>
              <a:t>回车</a:t>
            </a:r>
            <a:endParaRPr lang="zh-CN" altLang="zh-CN" b="1"/>
          </a:p>
        </p:txBody>
      </p:sp>
      <p:pic>
        <p:nvPicPr>
          <p:cNvPr id="38" name="内容占位符 37"/>
          <p:cNvPicPr>
            <a:picLocks noChangeAspect="1"/>
          </p:cNvPicPr>
          <p:nvPr/>
        </p:nvPicPr>
        <p:blipFill>
          <a:blip r:embed="rId10"/>
          <a:stretch>
            <a:fillRect/>
          </a:stretch>
        </p:blipFill>
        <p:spPr>
          <a:xfrm>
            <a:off x="-31750" y="-33020"/>
            <a:ext cx="12310745" cy="6924040"/>
          </a:xfrm>
          <a:prstGeom prst="rect">
            <a:avLst/>
          </a:prstGeom>
        </p:spPr>
      </p:pic>
      <p:sp>
        <p:nvSpPr>
          <p:cNvPr id="39" name="文本框 38"/>
          <p:cNvSpPr txBox="1"/>
          <p:nvPr/>
        </p:nvSpPr>
        <p:spPr>
          <a:xfrm>
            <a:off x="7640955" y="6364605"/>
            <a:ext cx="1487170" cy="368300"/>
          </a:xfrm>
          <a:prstGeom prst="rect">
            <a:avLst/>
          </a:prstGeom>
          <a:noFill/>
        </p:spPr>
        <p:txBody>
          <a:bodyPr wrap="square" rtlCol="0">
            <a:spAutoFit/>
          </a:bodyPr>
          <a:p>
            <a:r>
              <a:rPr lang="zh-CN" altLang="zh-CN" b="1"/>
              <a:t>回车</a:t>
            </a:r>
            <a:endParaRPr lang="zh-CN" altLang="zh-CN" b="1"/>
          </a:p>
        </p:txBody>
      </p:sp>
      <p:pic>
        <p:nvPicPr>
          <p:cNvPr id="27" name="内容占位符 39"/>
          <p:cNvPicPr>
            <a:picLocks noChangeAspect="1"/>
          </p:cNvPicPr>
          <p:nvPr/>
        </p:nvPicPr>
        <p:blipFill>
          <a:blip r:embed="rId11"/>
          <a:stretch>
            <a:fillRect/>
          </a:stretch>
        </p:blipFill>
        <p:spPr>
          <a:xfrm>
            <a:off x="-31750" y="-32385"/>
            <a:ext cx="12276455" cy="6918325"/>
          </a:xfrm>
          <a:prstGeom prst="rect">
            <a:avLst/>
          </a:prstGeom>
        </p:spPr>
      </p:pic>
      <p:sp>
        <p:nvSpPr>
          <p:cNvPr id="32" name="文本框 31"/>
          <p:cNvSpPr txBox="1"/>
          <p:nvPr/>
        </p:nvSpPr>
        <p:spPr>
          <a:xfrm>
            <a:off x="2425065" y="6339205"/>
            <a:ext cx="1661160" cy="398780"/>
          </a:xfrm>
          <a:prstGeom prst="rect">
            <a:avLst/>
          </a:prstGeom>
          <a:noFill/>
        </p:spPr>
        <p:txBody>
          <a:bodyPr wrap="square" rtlCol="0">
            <a:spAutoFit/>
          </a:bodyPr>
          <a:p>
            <a:r>
              <a:rPr lang="en-US" altLang="zh-CN" sz="2000" b="1"/>
              <a:t>m</a:t>
            </a:r>
            <a:endParaRPr lang="en-US" altLang="zh-CN" sz="2000" b="1"/>
          </a:p>
        </p:txBody>
      </p:sp>
      <p:pic>
        <p:nvPicPr>
          <p:cNvPr id="42" name="内容占位符 41"/>
          <p:cNvPicPr>
            <a:picLocks noChangeAspect="1"/>
          </p:cNvPicPr>
          <p:nvPr/>
        </p:nvPicPr>
        <p:blipFill>
          <a:blip r:embed="rId12"/>
          <a:stretch>
            <a:fillRect/>
          </a:stretch>
        </p:blipFill>
        <p:spPr>
          <a:xfrm>
            <a:off x="-31750" y="-33020"/>
            <a:ext cx="12277725" cy="6924040"/>
          </a:xfrm>
          <a:prstGeom prst="rect">
            <a:avLst/>
          </a:prstGeom>
        </p:spPr>
      </p:pic>
      <p:sp>
        <p:nvSpPr>
          <p:cNvPr id="43" name="文本框 42"/>
          <p:cNvSpPr txBox="1"/>
          <p:nvPr/>
        </p:nvSpPr>
        <p:spPr>
          <a:xfrm>
            <a:off x="2571750" y="6354445"/>
            <a:ext cx="1856105" cy="398780"/>
          </a:xfrm>
          <a:prstGeom prst="rect">
            <a:avLst/>
          </a:prstGeom>
          <a:noFill/>
        </p:spPr>
        <p:txBody>
          <a:bodyPr wrap="square" rtlCol="0">
            <a:spAutoFit/>
          </a:bodyPr>
          <a:p>
            <a:r>
              <a:rPr lang="en-US" altLang="zh-CN" sz="2000" b="1"/>
              <a:t>w</a:t>
            </a:r>
            <a:endParaRPr lang="en-US" altLang="zh-CN" sz="2000" b="1"/>
          </a:p>
        </p:txBody>
      </p:sp>
      <p:pic>
        <p:nvPicPr>
          <p:cNvPr id="44" name="图片 43"/>
          <p:cNvPicPr>
            <a:picLocks noChangeAspect="1"/>
          </p:cNvPicPr>
          <p:nvPr/>
        </p:nvPicPr>
        <p:blipFill>
          <a:blip r:embed="rId13"/>
          <a:stretch>
            <a:fillRect/>
          </a:stretch>
        </p:blipFill>
        <p:spPr>
          <a:xfrm>
            <a:off x="-40640" y="-38735"/>
            <a:ext cx="12319000" cy="6884670"/>
          </a:xfrm>
          <a:prstGeom prst="rect">
            <a:avLst/>
          </a:prstGeom>
        </p:spPr>
      </p:pic>
      <p:sp>
        <p:nvSpPr>
          <p:cNvPr id="45" name="文本框 44"/>
          <p:cNvSpPr txBox="1"/>
          <p:nvPr/>
        </p:nvSpPr>
        <p:spPr>
          <a:xfrm>
            <a:off x="2247265" y="6306185"/>
            <a:ext cx="1777365" cy="398780"/>
          </a:xfrm>
          <a:prstGeom prst="rect">
            <a:avLst/>
          </a:prstGeom>
          <a:noFill/>
        </p:spPr>
        <p:txBody>
          <a:bodyPr wrap="square" rtlCol="0">
            <a:spAutoFit/>
          </a:bodyPr>
          <a:p>
            <a:r>
              <a:rPr lang="zh-CN" altLang="en-US" sz="2000" b="1"/>
              <a:t>fdisk -l sdb</a:t>
            </a:r>
            <a:endParaRPr lang="zh-CN" altLang="en-US" sz="2000" b="1"/>
          </a:p>
        </p:txBody>
      </p:sp>
      <p:pic>
        <p:nvPicPr>
          <p:cNvPr id="46" name="内容占位符 45"/>
          <p:cNvPicPr>
            <a:picLocks noChangeAspect="1"/>
          </p:cNvPicPr>
          <p:nvPr/>
        </p:nvPicPr>
        <p:blipFill>
          <a:blip r:embed="rId14"/>
          <a:stretch>
            <a:fillRect/>
          </a:stretch>
        </p:blipFill>
        <p:spPr>
          <a:xfrm>
            <a:off x="-22860" y="-38735"/>
            <a:ext cx="12268835" cy="68846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1" nodeType="clickEffect">
                                  <p:stCondLst>
                                    <p:cond delay="0"/>
                                  </p:stCondLst>
                                  <p:iterate type="lt">
                                    <p:tmPct val="50000"/>
                                  </p:iterate>
                                  <p:childTnLst>
                                    <p:set>
                                      <p:cBhvr>
                                        <p:cTn id="39" dur="1" fill="hold">
                                          <p:stCondLst>
                                            <p:cond delay="0"/>
                                          </p:stCondLst>
                                        </p:cTn>
                                        <p:tgtEl>
                                          <p:spTgt spid="13"/>
                                        </p:tgtEl>
                                        <p:attrNameLst>
                                          <p:attrName>style.visibility</p:attrName>
                                        </p:attrNameLst>
                                      </p:cBhvr>
                                      <p:to>
                                        <p:strVal val="visible"/>
                                      </p:to>
                                    </p:set>
                                    <p:anim calcmode="discrete" valueType="clr">
                                      <p:cBhvr override="childStyle">
                                        <p:cTn id="40"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3"/>
                                        </p:tgtEl>
                                        <p:attrNameLst>
                                          <p:attrName>fillcolor</p:attrName>
                                        </p:attrNameLst>
                                      </p:cBhvr>
                                      <p:tavLst>
                                        <p:tav tm="0">
                                          <p:val>
                                            <p:clrVal>
                                              <a:schemeClr val="accent2"/>
                                            </p:clrVal>
                                          </p:val>
                                        </p:tav>
                                        <p:tav tm="50000">
                                          <p:val>
                                            <p:clrVal>
                                              <a:schemeClr val="hlink"/>
                                            </p:clrVal>
                                          </p:val>
                                        </p:tav>
                                      </p:tavLst>
                                    </p:anim>
                                    <p:set>
                                      <p:cBhvr>
                                        <p:cTn id="42" dur="80"/>
                                        <p:tgtEl>
                                          <p:spTgt spid="13"/>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41"/>
                                        </p:tgtEl>
                                        <p:attrNameLst>
                                          <p:attrName>style.visibility</p:attrName>
                                        </p:attrNameLst>
                                      </p:cBhvr>
                                      <p:to>
                                        <p:strVal val="visible"/>
                                      </p:to>
                                    </p:set>
                                    <p:anim calcmode="discrete" valueType="clr">
                                      <p:cBhvr override="childStyle">
                                        <p:cTn id="53" dur="80"/>
                                        <p:tgtEl>
                                          <p:spTgt spid="41"/>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41"/>
                                        </p:tgtEl>
                                        <p:attrNameLst>
                                          <p:attrName>fillcolor</p:attrName>
                                        </p:attrNameLst>
                                      </p:cBhvr>
                                      <p:tavLst>
                                        <p:tav tm="0">
                                          <p:val>
                                            <p:clrVal>
                                              <a:schemeClr val="accent2"/>
                                            </p:clrVal>
                                          </p:val>
                                        </p:tav>
                                        <p:tav tm="50000">
                                          <p:val>
                                            <p:clrVal>
                                              <a:schemeClr val="hlink"/>
                                            </p:clrVal>
                                          </p:val>
                                        </p:tav>
                                      </p:tavLst>
                                    </p:anim>
                                    <p:set>
                                      <p:cBhvr>
                                        <p:cTn id="55" dur="80"/>
                                        <p:tgtEl>
                                          <p:spTgt spid="41"/>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nodeType="clickEffect">
                                  <p:stCondLst>
                                    <p:cond delay="0"/>
                                  </p:stCondLst>
                                  <p:iterate type="lt">
                                    <p:tmPct val="50000"/>
                                  </p:iterate>
                                  <p:childTnLst>
                                    <p:set>
                                      <p:cBhvr>
                                        <p:cTn id="65" dur="1" fill="hold">
                                          <p:stCondLst>
                                            <p:cond delay="0"/>
                                          </p:stCondLst>
                                        </p:cTn>
                                        <p:tgtEl>
                                          <p:spTgt spid="19">
                                            <p:txEl>
                                              <p:pRg st="0" end="0"/>
                                            </p:txEl>
                                          </p:spTgt>
                                        </p:tgtEl>
                                        <p:attrNameLst>
                                          <p:attrName>style.visibility</p:attrName>
                                        </p:attrNameLst>
                                      </p:cBhvr>
                                      <p:to>
                                        <p:strVal val="visible"/>
                                      </p:to>
                                    </p:set>
                                    <p:anim calcmode="discrete" valueType="clr">
                                      <p:cBhvr override="childStyle">
                                        <p:cTn id="66" dur="80"/>
                                        <p:tgtEl>
                                          <p:spTgt spid="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19">
                                            <p:txEl>
                                              <p:pRg st="0" end="0"/>
                                            </p:txEl>
                                          </p:spTgt>
                                        </p:tgtEl>
                                        <p:attrNameLst>
                                          <p:attrName>fillcolor</p:attrName>
                                        </p:attrNameLst>
                                      </p:cBhvr>
                                      <p:tavLst>
                                        <p:tav tm="0">
                                          <p:val>
                                            <p:clrVal>
                                              <a:schemeClr val="accent2"/>
                                            </p:clrVal>
                                          </p:val>
                                        </p:tav>
                                        <p:tav tm="50000">
                                          <p:val>
                                            <p:clrVal>
                                              <a:schemeClr val="hlink"/>
                                            </p:clrVal>
                                          </p:val>
                                        </p:tav>
                                      </p:tavLst>
                                    </p:anim>
                                    <p:set>
                                      <p:cBhvr>
                                        <p:cTn id="68" dur="80"/>
                                        <p:tgtEl>
                                          <p:spTgt spid="19">
                                            <p:txEl>
                                              <p:pRg st="0" end="0"/>
                                            </p:txEl>
                                          </p:spTgt>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7" presetClass="entr" presetSubtype="0" fill="hold" grpId="0" nodeType="clickEffect">
                                  <p:stCondLst>
                                    <p:cond delay="0"/>
                                  </p:stCondLst>
                                  <p:iterate type="lt">
                                    <p:tmPct val="50000"/>
                                  </p:iterate>
                                  <p:childTnLst>
                                    <p:set>
                                      <p:cBhvr>
                                        <p:cTn id="78" dur="1" fill="hold">
                                          <p:stCondLst>
                                            <p:cond delay="0"/>
                                          </p:stCondLst>
                                        </p:cTn>
                                        <p:tgtEl>
                                          <p:spTgt spid="22"/>
                                        </p:tgtEl>
                                        <p:attrNameLst>
                                          <p:attrName>style.visibility</p:attrName>
                                        </p:attrNameLst>
                                      </p:cBhvr>
                                      <p:to>
                                        <p:strVal val="visible"/>
                                      </p:to>
                                    </p:set>
                                    <p:anim calcmode="discrete" valueType="clr">
                                      <p:cBhvr override="childStyle">
                                        <p:cTn id="79"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22"/>
                                        </p:tgtEl>
                                        <p:attrNameLst>
                                          <p:attrName>fillcolor</p:attrName>
                                        </p:attrNameLst>
                                      </p:cBhvr>
                                      <p:tavLst>
                                        <p:tav tm="0">
                                          <p:val>
                                            <p:clrVal>
                                              <a:schemeClr val="accent2"/>
                                            </p:clrVal>
                                          </p:val>
                                        </p:tav>
                                        <p:tav tm="50000">
                                          <p:val>
                                            <p:clrVal>
                                              <a:schemeClr val="hlink"/>
                                            </p:clrVal>
                                          </p:val>
                                        </p:tav>
                                      </p:tavLst>
                                    </p:anim>
                                    <p:set>
                                      <p:cBhvr>
                                        <p:cTn id="81" dur="80"/>
                                        <p:tgtEl>
                                          <p:spTgt spid="22"/>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7" presetClass="entr" presetSubtype="0" fill="hold" grpId="0" nodeType="clickEffect">
                                  <p:stCondLst>
                                    <p:cond delay="0"/>
                                  </p:stCondLst>
                                  <p:iterate type="lt">
                                    <p:tmPct val="50000"/>
                                  </p:iterate>
                                  <p:childTnLst>
                                    <p:set>
                                      <p:cBhvr>
                                        <p:cTn id="91" dur="1" fill="hold">
                                          <p:stCondLst>
                                            <p:cond delay="0"/>
                                          </p:stCondLst>
                                        </p:cTn>
                                        <p:tgtEl>
                                          <p:spTgt spid="24"/>
                                        </p:tgtEl>
                                        <p:attrNameLst>
                                          <p:attrName>style.visibility</p:attrName>
                                        </p:attrNameLst>
                                      </p:cBhvr>
                                      <p:to>
                                        <p:strVal val="visible"/>
                                      </p:to>
                                    </p:set>
                                    <p:anim calcmode="discrete" valueType="clr">
                                      <p:cBhvr override="childStyle">
                                        <p:cTn id="92"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93" dur="80"/>
                                        <p:tgtEl>
                                          <p:spTgt spid="24"/>
                                        </p:tgtEl>
                                        <p:attrNameLst>
                                          <p:attrName>fillcolor</p:attrName>
                                        </p:attrNameLst>
                                      </p:cBhvr>
                                      <p:tavLst>
                                        <p:tav tm="0">
                                          <p:val>
                                            <p:clrVal>
                                              <a:schemeClr val="accent2"/>
                                            </p:clrVal>
                                          </p:val>
                                        </p:tav>
                                        <p:tav tm="50000">
                                          <p:val>
                                            <p:clrVal>
                                              <a:schemeClr val="hlink"/>
                                            </p:clrVal>
                                          </p:val>
                                        </p:tav>
                                      </p:tavLst>
                                    </p:anim>
                                    <p:set>
                                      <p:cBhvr>
                                        <p:cTn id="94" dur="80"/>
                                        <p:tgtEl>
                                          <p:spTgt spid="24"/>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 calcmode="lin" valueType="num">
                                      <p:cBhvr additive="base">
                                        <p:cTn id="99" dur="500" fill="hold"/>
                                        <p:tgtEl>
                                          <p:spTgt spid="14"/>
                                        </p:tgtEl>
                                        <p:attrNameLst>
                                          <p:attrName>ppt_x</p:attrName>
                                        </p:attrNameLst>
                                      </p:cBhvr>
                                      <p:tavLst>
                                        <p:tav tm="0">
                                          <p:val>
                                            <p:strVal val="#ppt_x"/>
                                          </p:val>
                                        </p:tav>
                                        <p:tav tm="100000">
                                          <p:val>
                                            <p:strVal val="#ppt_x"/>
                                          </p:val>
                                        </p:tav>
                                      </p:tavLst>
                                    </p:anim>
                                    <p:anim calcmode="lin" valueType="num">
                                      <p:cBhvr additive="base">
                                        <p:cTn id="10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grpId="1" nodeType="clickEffect">
                                  <p:stCondLst>
                                    <p:cond delay="0"/>
                                  </p:stCondLst>
                                  <p:iterate type="lt">
                                    <p:tmPct val="50000"/>
                                  </p:iterate>
                                  <p:childTnLst>
                                    <p:set>
                                      <p:cBhvr>
                                        <p:cTn id="104" dur="1" fill="hold">
                                          <p:stCondLst>
                                            <p:cond delay="0"/>
                                          </p:stCondLst>
                                        </p:cTn>
                                        <p:tgtEl>
                                          <p:spTgt spid="26"/>
                                        </p:tgtEl>
                                        <p:attrNameLst>
                                          <p:attrName>style.visibility</p:attrName>
                                        </p:attrNameLst>
                                      </p:cBhvr>
                                      <p:to>
                                        <p:strVal val="visible"/>
                                      </p:to>
                                    </p:set>
                                    <p:anim calcmode="discrete" valueType="clr">
                                      <p:cBhvr override="childStyle">
                                        <p:cTn id="105"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26"/>
                                        </p:tgtEl>
                                        <p:attrNameLst>
                                          <p:attrName>fillcolor</p:attrName>
                                        </p:attrNameLst>
                                      </p:cBhvr>
                                      <p:tavLst>
                                        <p:tav tm="0">
                                          <p:val>
                                            <p:clrVal>
                                              <a:schemeClr val="accent2"/>
                                            </p:clrVal>
                                          </p:val>
                                        </p:tav>
                                        <p:tav tm="50000">
                                          <p:val>
                                            <p:clrVal>
                                              <a:schemeClr val="hlink"/>
                                            </p:clrVal>
                                          </p:val>
                                        </p:tav>
                                      </p:tavLst>
                                    </p:anim>
                                    <p:set>
                                      <p:cBhvr>
                                        <p:cTn id="107" dur="80"/>
                                        <p:tgtEl>
                                          <p:spTgt spid="26"/>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 calcmode="lin" valueType="num">
                                      <p:cBhvr additive="base">
                                        <p:cTn id="112" dur="500" fill="hold"/>
                                        <p:tgtEl>
                                          <p:spTgt spid="28"/>
                                        </p:tgtEl>
                                        <p:attrNameLst>
                                          <p:attrName>ppt_x</p:attrName>
                                        </p:attrNameLst>
                                      </p:cBhvr>
                                      <p:tavLst>
                                        <p:tav tm="0">
                                          <p:val>
                                            <p:strVal val="#ppt_x"/>
                                          </p:val>
                                        </p:tav>
                                        <p:tav tm="100000">
                                          <p:val>
                                            <p:strVal val="#ppt_x"/>
                                          </p:val>
                                        </p:tav>
                                      </p:tavLst>
                                    </p:anim>
                                    <p:anim calcmode="lin" valueType="num">
                                      <p:cBhvr additive="base">
                                        <p:cTn id="1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7" presetClass="entr" presetSubtype="0" fill="hold" nodeType="clickEffect">
                                  <p:stCondLst>
                                    <p:cond delay="0"/>
                                  </p:stCondLst>
                                  <p:iterate type="lt">
                                    <p:tmPct val="50000"/>
                                  </p:iterate>
                                  <p:childTnLst>
                                    <p:set>
                                      <p:cBhvr>
                                        <p:cTn id="117" dur="1" fill="hold">
                                          <p:stCondLst>
                                            <p:cond delay="0"/>
                                          </p:stCondLst>
                                        </p:cTn>
                                        <p:tgtEl>
                                          <p:spTgt spid="29">
                                            <p:txEl>
                                              <p:pRg st="0" end="0"/>
                                            </p:txEl>
                                          </p:spTgt>
                                        </p:tgtEl>
                                        <p:attrNameLst>
                                          <p:attrName>style.visibility</p:attrName>
                                        </p:attrNameLst>
                                      </p:cBhvr>
                                      <p:to>
                                        <p:strVal val="visible"/>
                                      </p:to>
                                    </p:set>
                                    <p:anim calcmode="discrete" valueType="clr">
                                      <p:cBhvr override="childStyle">
                                        <p:cTn id="118" dur="80"/>
                                        <p:tgtEl>
                                          <p:spTgt spid="2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9" dur="80"/>
                                        <p:tgtEl>
                                          <p:spTgt spid="29">
                                            <p:txEl>
                                              <p:pRg st="0" end="0"/>
                                            </p:txEl>
                                          </p:spTgt>
                                        </p:tgtEl>
                                        <p:attrNameLst>
                                          <p:attrName>fillcolor</p:attrName>
                                        </p:attrNameLst>
                                      </p:cBhvr>
                                      <p:tavLst>
                                        <p:tav tm="0">
                                          <p:val>
                                            <p:clrVal>
                                              <a:schemeClr val="accent2"/>
                                            </p:clrVal>
                                          </p:val>
                                        </p:tav>
                                        <p:tav tm="50000">
                                          <p:val>
                                            <p:clrVal>
                                              <a:schemeClr val="hlink"/>
                                            </p:clrVal>
                                          </p:val>
                                        </p:tav>
                                      </p:tavLst>
                                    </p:anim>
                                    <p:set>
                                      <p:cBhvr>
                                        <p:cTn id="120" dur="80"/>
                                        <p:tgtEl>
                                          <p:spTgt spid="29">
                                            <p:txEl>
                                              <p:pRg st="0" end="0"/>
                                            </p:txEl>
                                          </p:spTgt>
                                        </p:tgtEl>
                                        <p:attrNameLst>
                                          <p:attrName>fill.type</p:attrName>
                                        </p:attrNameLst>
                                      </p:cBhvr>
                                      <p:to>
                                        <p:strVal val="solid"/>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 calcmode="lin" valueType="num">
                                      <p:cBhvr additive="base">
                                        <p:cTn id="125" dur="500" fill="hold"/>
                                        <p:tgtEl>
                                          <p:spTgt spid="30"/>
                                        </p:tgtEl>
                                        <p:attrNameLst>
                                          <p:attrName>ppt_x</p:attrName>
                                        </p:attrNameLst>
                                      </p:cBhvr>
                                      <p:tavLst>
                                        <p:tav tm="0">
                                          <p:val>
                                            <p:strVal val="#ppt_x"/>
                                          </p:val>
                                        </p:tav>
                                        <p:tav tm="100000">
                                          <p:val>
                                            <p:strVal val="#ppt_x"/>
                                          </p:val>
                                        </p:tav>
                                      </p:tavLst>
                                    </p:anim>
                                    <p:anim calcmode="lin" valueType="num">
                                      <p:cBhvr additive="base">
                                        <p:cTn id="1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1">
                                            <p:txEl>
                                              <p:pRg st="0" end="0"/>
                                            </p:txEl>
                                          </p:spTgt>
                                        </p:tgtEl>
                                        <p:attrNameLst>
                                          <p:attrName>style.visibility</p:attrName>
                                        </p:attrNameLst>
                                      </p:cBhvr>
                                      <p:to>
                                        <p:strVal val="visible"/>
                                      </p:to>
                                    </p:set>
                                    <p:anim calcmode="lin" valueType="num">
                                      <p:cBhvr additive="base">
                                        <p:cTn id="13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1">
                                            <p:txEl>
                                              <p:pRg st="2" end="2"/>
                                            </p:txEl>
                                          </p:spTgt>
                                        </p:tgtEl>
                                        <p:attrNameLst>
                                          <p:attrName>style.visibility</p:attrName>
                                        </p:attrNameLst>
                                      </p:cBhvr>
                                      <p:to>
                                        <p:strVal val="visible"/>
                                      </p:to>
                                    </p:set>
                                    <p:anim calcmode="lin" valueType="num">
                                      <p:cBhvr additive="base">
                                        <p:cTn id="1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1"/>
                                        </p:tgtEl>
                                        <p:attrNameLst>
                                          <p:attrName>style.visibility</p:attrName>
                                        </p:attrNameLst>
                                      </p:cBhvr>
                                      <p:to>
                                        <p:strVal val="visible"/>
                                      </p:to>
                                    </p:set>
                                    <p:anim calcmode="lin" valueType="num">
                                      <p:cBhvr additive="base">
                                        <p:cTn id="143" dur="500" fill="hold"/>
                                        <p:tgtEl>
                                          <p:spTgt spid="21"/>
                                        </p:tgtEl>
                                        <p:attrNameLst>
                                          <p:attrName>ppt_x</p:attrName>
                                        </p:attrNameLst>
                                      </p:cBhvr>
                                      <p:tavLst>
                                        <p:tav tm="0">
                                          <p:val>
                                            <p:strVal val="#ppt_x"/>
                                          </p:val>
                                        </p:tav>
                                        <p:tav tm="100000">
                                          <p:val>
                                            <p:strVal val="#ppt_x"/>
                                          </p:val>
                                        </p:tav>
                                      </p:tavLst>
                                    </p:anim>
                                    <p:anim calcmode="lin" valueType="num">
                                      <p:cBhvr additive="base">
                                        <p:cTn id="1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7" presetClass="entr" presetSubtype="0" fill="hold" grpId="0" nodeType="clickEffect">
                                  <p:stCondLst>
                                    <p:cond delay="0"/>
                                  </p:stCondLst>
                                  <p:iterate type="lt">
                                    <p:tmPct val="50000"/>
                                  </p:iterate>
                                  <p:childTnLst>
                                    <p:set>
                                      <p:cBhvr>
                                        <p:cTn id="148" dur="1" fill="hold">
                                          <p:stCondLst>
                                            <p:cond delay="0"/>
                                          </p:stCondLst>
                                        </p:cTn>
                                        <p:tgtEl>
                                          <p:spTgt spid="34"/>
                                        </p:tgtEl>
                                        <p:attrNameLst>
                                          <p:attrName>style.visibility</p:attrName>
                                        </p:attrNameLst>
                                      </p:cBhvr>
                                      <p:to>
                                        <p:strVal val="visible"/>
                                      </p:to>
                                    </p:set>
                                    <p:anim calcmode="discrete" valueType="clr">
                                      <p:cBhvr override="childStyle">
                                        <p:cTn id="149" dur="8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150" dur="80"/>
                                        <p:tgtEl>
                                          <p:spTgt spid="34"/>
                                        </p:tgtEl>
                                        <p:attrNameLst>
                                          <p:attrName>fillcolor</p:attrName>
                                        </p:attrNameLst>
                                      </p:cBhvr>
                                      <p:tavLst>
                                        <p:tav tm="0">
                                          <p:val>
                                            <p:clrVal>
                                              <a:schemeClr val="accent2"/>
                                            </p:clrVal>
                                          </p:val>
                                        </p:tav>
                                        <p:tav tm="50000">
                                          <p:val>
                                            <p:clrVal>
                                              <a:schemeClr val="hlink"/>
                                            </p:clrVal>
                                          </p:val>
                                        </p:tav>
                                      </p:tavLst>
                                    </p:anim>
                                    <p:set>
                                      <p:cBhvr>
                                        <p:cTn id="151" dur="80"/>
                                        <p:tgtEl>
                                          <p:spTgt spid="34"/>
                                        </p:tgtEl>
                                        <p:attrNameLst>
                                          <p:attrName>fill.type</p:attrName>
                                        </p:attrNameLst>
                                      </p:cBhvr>
                                      <p:to>
                                        <p:strVal val="solid"/>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23"/>
                                        </p:tgtEl>
                                        <p:attrNameLst>
                                          <p:attrName>style.visibility</p:attrName>
                                        </p:attrNameLst>
                                      </p:cBhvr>
                                      <p:to>
                                        <p:strVal val="visible"/>
                                      </p:to>
                                    </p:set>
                                    <p:anim calcmode="lin" valueType="num">
                                      <p:cBhvr additive="base">
                                        <p:cTn id="156" dur="500" fill="hold"/>
                                        <p:tgtEl>
                                          <p:spTgt spid="23"/>
                                        </p:tgtEl>
                                        <p:attrNameLst>
                                          <p:attrName>ppt_x</p:attrName>
                                        </p:attrNameLst>
                                      </p:cBhvr>
                                      <p:tavLst>
                                        <p:tav tm="0">
                                          <p:val>
                                            <p:strVal val="#ppt_x"/>
                                          </p:val>
                                        </p:tav>
                                        <p:tav tm="100000">
                                          <p:val>
                                            <p:strVal val="#ppt_x"/>
                                          </p:val>
                                        </p:tav>
                                      </p:tavLst>
                                    </p:anim>
                                    <p:anim calcmode="lin" valueType="num">
                                      <p:cBhvr additive="base">
                                        <p:cTn id="1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7" presetClass="entr" presetSubtype="0" fill="hold" grpId="0" nodeType="clickEffect">
                                  <p:stCondLst>
                                    <p:cond delay="0"/>
                                  </p:stCondLst>
                                  <p:iterate type="lt">
                                    <p:tmPct val="50000"/>
                                  </p:iterate>
                                  <p:childTnLst>
                                    <p:set>
                                      <p:cBhvr>
                                        <p:cTn id="161" dur="1" fill="hold">
                                          <p:stCondLst>
                                            <p:cond delay="0"/>
                                          </p:stCondLst>
                                        </p:cTn>
                                        <p:tgtEl>
                                          <p:spTgt spid="37"/>
                                        </p:tgtEl>
                                        <p:attrNameLst>
                                          <p:attrName>style.visibility</p:attrName>
                                        </p:attrNameLst>
                                      </p:cBhvr>
                                      <p:to>
                                        <p:strVal val="visible"/>
                                      </p:to>
                                    </p:set>
                                    <p:anim calcmode="discrete" valueType="clr">
                                      <p:cBhvr override="childStyle">
                                        <p:cTn id="162"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163" dur="80"/>
                                        <p:tgtEl>
                                          <p:spTgt spid="37"/>
                                        </p:tgtEl>
                                        <p:attrNameLst>
                                          <p:attrName>fillcolor</p:attrName>
                                        </p:attrNameLst>
                                      </p:cBhvr>
                                      <p:tavLst>
                                        <p:tav tm="0">
                                          <p:val>
                                            <p:clrVal>
                                              <a:schemeClr val="accent2"/>
                                            </p:clrVal>
                                          </p:val>
                                        </p:tav>
                                        <p:tav tm="50000">
                                          <p:val>
                                            <p:clrVal>
                                              <a:schemeClr val="hlink"/>
                                            </p:clrVal>
                                          </p:val>
                                        </p:tav>
                                      </p:tavLst>
                                    </p:anim>
                                    <p:set>
                                      <p:cBhvr>
                                        <p:cTn id="164" dur="80"/>
                                        <p:tgtEl>
                                          <p:spTgt spid="37"/>
                                        </p:tgtEl>
                                        <p:attrNameLst>
                                          <p:attrName>fill.type</p:attrName>
                                        </p:attrNameLst>
                                      </p:cBhvr>
                                      <p:to>
                                        <p:strVal val="solid"/>
                                      </p:to>
                                    </p:set>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 calcmode="lin" valueType="num">
                                      <p:cBhvr additive="base">
                                        <p:cTn id="169" dur="500" fill="hold"/>
                                        <p:tgtEl>
                                          <p:spTgt spid="38"/>
                                        </p:tgtEl>
                                        <p:attrNameLst>
                                          <p:attrName>ppt_x</p:attrName>
                                        </p:attrNameLst>
                                      </p:cBhvr>
                                      <p:tavLst>
                                        <p:tav tm="0">
                                          <p:val>
                                            <p:strVal val="#ppt_x"/>
                                          </p:val>
                                        </p:tav>
                                        <p:tav tm="100000">
                                          <p:val>
                                            <p:strVal val="#ppt_x"/>
                                          </p:val>
                                        </p:tav>
                                      </p:tavLst>
                                    </p:anim>
                                    <p:anim calcmode="lin" valueType="num">
                                      <p:cBhvr additive="base">
                                        <p:cTn id="17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7" presetClass="entr" presetSubtype="0" fill="hold" grpId="0" nodeType="clickEffect">
                                  <p:stCondLst>
                                    <p:cond delay="0"/>
                                  </p:stCondLst>
                                  <p:iterate type="lt">
                                    <p:tmPct val="50000"/>
                                  </p:iterate>
                                  <p:childTnLst>
                                    <p:set>
                                      <p:cBhvr>
                                        <p:cTn id="174" dur="1" fill="hold">
                                          <p:stCondLst>
                                            <p:cond delay="0"/>
                                          </p:stCondLst>
                                        </p:cTn>
                                        <p:tgtEl>
                                          <p:spTgt spid="39"/>
                                        </p:tgtEl>
                                        <p:attrNameLst>
                                          <p:attrName>style.visibility</p:attrName>
                                        </p:attrNameLst>
                                      </p:cBhvr>
                                      <p:to>
                                        <p:strVal val="visible"/>
                                      </p:to>
                                    </p:set>
                                    <p:anim calcmode="discrete" valueType="clr">
                                      <p:cBhvr override="childStyle">
                                        <p:cTn id="175" dur="80"/>
                                        <p:tgtEl>
                                          <p:spTgt spid="39"/>
                                        </p:tgtEl>
                                        <p:attrNameLst>
                                          <p:attrName>style.color</p:attrName>
                                        </p:attrNameLst>
                                      </p:cBhvr>
                                      <p:tavLst>
                                        <p:tav tm="0">
                                          <p:val>
                                            <p:clrVal>
                                              <a:schemeClr val="accent2"/>
                                            </p:clrVal>
                                          </p:val>
                                        </p:tav>
                                        <p:tav tm="50000">
                                          <p:val>
                                            <p:clrVal>
                                              <a:schemeClr val="hlink"/>
                                            </p:clrVal>
                                          </p:val>
                                        </p:tav>
                                      </p:tavLst>
                                    </p:anim>
                                    <p:anim calcmode="discrete" valueType="clr">
                                      <p:cBhvr>
                                        <p:cTn id="176" dur="80"/>
                                        <p:tgtEl>
                                          <p:spTgt spid="39"/>
                                        </p:tgtEl>
                                        <p:attrNameLst>
                                          <p:attrName>fillcolor</p:attrName>
                                        </p:attrNameLst>
                                      </p:cBhvr>
                                      <p:tavLst>
                                        <p:tav tm="0">
                                          <p:val>
                                            <p:clrVal>
                                              <a:schemeClr val="accent2"/>
                                            </p:clrVal>
                                          </p:val>
                                        </p:tav>
                                        <p:tav tm="50000">
                                          <p:val>
                                            <p:clrVal>
                                              <a:schemeClr val="hlink"/>
                                            </p:clrVal>
                                          </p:val>
                                        </p:tav>
                                      </p:tavLst>
                                    </p:anim>
                                    <p:set>
                                      <p:cBhvr>
                                        <p:cTn id="177" dur="80"/>
                                        <p:tgtEl>
                                          <p:spTgt spid="39"/>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nodeType="clickEffect">
                                  <p:stCondLst>
                                    <p:cond delay="0"/>
                                  </p:stCondLst>
                                  <p:childTnLst>
                                    <p:set>
                                      <p:cBhvr>
                                        <p:cTn id="181" dur="1" fill="hold">
                                          <p:stCondLst>
                                            <p:cond delay="0"/>
                                          </p:stCondLst>
                                        </p:cTn>
                                        <p:tgtEl>
                                          <p:spTgt spid="27"/>
                                        </p:tgtEl>
                                        <p:attrNameLst>
                                          <p:attrName>style.visibility</p:attrName>
                                        </p:attrNameLst>
                                      </p:cBhvr>
                                      <p:to>
                                        <p:strVal val="visible"/>
                                      </p:to>
                                    </p:set>
                                    <p:anim calcmode="lin" valueType="num">
                                      <p:cBhvr additive="base">
                                        <p:cTn id="182" dur="500" fill="hold"/>
                                        <p:tgtEl>
                                          <p:spTgt spid="27"/>
                                        </p:tgtEl>
                                        <p:attrNameLst>
                                          <p:attrName>ppt_x</p:attrName>
                                        </p:attrNameLst>
                                      </p:cBhvr>
                                      <p:tavLst>
                                        <p:tav tm="0">
                                          <p:val>
                                            <p:strVal val="#ppt_x"/>
                                          </p:val>
                                        </p:tav>
                                        <p:tav tm="100000">
                                          <p:val>
                                            <p:strVal val="#ppt_x"/>
                                          </p:val>
                                        </p:tav>
                                      </p:tavLst>
                                    </p:anim>
                                    <p:anim calcmode="lin" valueType="num">
                                      <p:cBhvr additive="base">
                                        <p:cTn id="18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7" presetClass="entr" presetSubtype="0" fill="hold" grpId="0" nodeType="clickEffect">
                                  <p:stCondLst>
                                    <p:cond delay="0"/>
                                  </p:stCondLst>
                                  <p:iterate type="lt">
                                    <p:tmPct val="50000"/>
                                  </p:iterate>
                                  <p:childTnLst>
                                    <p:set>
                                      <p:cBhvr>
                                        <p:cTn id="187" dur="1" fill="hold">
                                          <p:stCondLst>
                                            <p:cond delay="0"/>
                                          </p:stCondLst>
                                        </p:cTn>
                                        <p:tgtEl>
                                          <p:spTgt spid="32"/>
                                        </p:tgtEl>
                                        <p:attrNameLst>
                                          <p:attrName>style.visibility</p:attrName>
                                        </p:attrNameLst>
                                      </p:cBhvr>
                                      <p:to>
                                        <p:strVal val="visible"/>
                                      </p:to>
                                    </p:set>
                                    <p:anim calcmode="discrete" valueType="clr">
                                      <p:cBhvr override="childStyle">
                                        <p:cTn id="188"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189" dur="80"/>
                                        <p:tgtEl>
                                          <p:spTgt spid="32"/>
                                        </p:tgtEl>
                                        <p:attrNameLst>
                                          <p:attrName>fillcolor</p:attrName>
                                        </p:attrNameLst>
                                      </p:cBhvr>
                                      <p:tavLst>
                                        <p:tav tm="0">
                                          <p:val>
                                            <p:clrVal>
                                              <a:schemeClr val="accent2"/>
                                            </p:clrVal>
                                          </p:val>
                                        </p:tav>
                                        <p:tav tm="50000">
                                          <p:val>
                                            <p:clrVal>
                                              <a:schemeClr val="hlink"/>
                                            </p:clrVal>
                                          </p:val>
                                        </p:tav>
                                      </p:tavLst>
                                    </p:anim>
                                    <p:set>
                                      <p:cBhvr>
                                        <p:cTn id="190" dur="80"/>
                                        <p:tgtEl>
                                          <p:spTgt spid="32"/>
                                        </p:tgtEl>
                                        <p:attrNameLst>
                                          <p:attrName>fill.type</p:attrName>
                                        </p:attrNameLst>
                                      </p:cBhvr>
                                      <p:to>
                                        <p:strVal val="solid"/>
                                      </p:to>
                                    </p:set>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anim calcmode="lin" valueType="num">
                                      <p:cBhvr additive="base">
                                        <p:cTn id="195" dur="500" fill="hold"/>
                                        <p:tgtEl>
                                          <p:spTgt spid="42"/>
                                        </p:tgtEl>
                                        <p:attrNameLst>
                                          <p:attrName>ppt_x</p:attrName>
                                        </p:attrNameLst>
                                      </p:cBhvr>
                                      <p:tavLst>
                                        <p:tav tm="0">
                                          <p:val>
                                            <p:strVal val="#ppt_x"/>
                                          </p:val>
                                        </p:tav>
                                        <p:tav tm="100000">
                                          <p:val>
                                            <p:strVal val="#ppt_x"/>
                                          </p:val>
                                        </p:tav>
                                      </p:tavLst>
                                    </p:anim>
                                    <p:anim calcmode="lin" valueType="num">
                                      <p:cBhvr additive="base">
                                        <p:cTn id="19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7" presetClass="entr" presetSubtype="0" fill="hold" nodeType="clickEffect">
                                  <p:stCondLst>
                                    <p:cond delay="0"/>
                                  </p:stCondLst>
                                  <p:iterate type="lt">
                                    <p:tmPct val="50000"/>
                                  </p:iterate>
                                  <p:childTnLst>
                                    <p:set>
                                      <p:cBhvr>
                                        <p:cTn id="200" dur="1" fill="hold">
                                          <p:stCondLst>
                                            <p:cond delay="0"/>
                                          </p:stCondLst>
                                        </p:cTn>
                                        <p:tgtEl>
                                          <p:spTgt spid="43">
                                            <p:txEl>
                                              <p:pRg st="0" end="0"/>
                                            </p:txEl>
                                          </p:spTgt>
                                        </p:tgtEl>
                                        <p:attrNameLst>
                                          <p:attrName>style.visibility</p:attrName>
                                        </p:attrNameLst>
                                      </p:cBhvr>
                                      <p:to>
                                        <p:strVal val="visible"/>
                                      </p:to>
                                    </p:set>
                                    <p:anim calcmode="discrete" valueType="clr">
                                      <p:cBhvr override="childStyle">
                                        <p:cTn id="201" dur="80"/>
                                        <p:tgtEl>
                                          <p:spTgt spid="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2" dur="80"/>
                                        <p:tgtEl>
                                          <p:spTgt spid="43">
                                            <p:txEl>
                                              <p:pRg st="0" end="0"/>
                                            </p:txEl>
                                          </p:spTgt>
                                        </p:tgtEl>
                                        <p:attrNameLst>
                                          <p:attrName>fillcolor</p:attrName>
                                        </p:attrNameLst>
                                      </p:cBhvr>
                                      <p:tavLst>
                                        <p:tav tm="0">
                                          <p:val>
                                            <p:clrVal>
                                              <a:schemeClr val="accent2"/>
                                            </p:clrVal>
                                          </p:val>
                                        </p:tav>
                                        <p:tav tm="50000">
                                          <p:val>
                                            <p:clrVal>
                                              <a:schemeClr val="hlink"/>
                                            </p:clrVal>
                                          </p:val>
                                        </p:tav>
                                      </p:tavLst>
                                    </p:anim>
                                    <p:set>
                                      <p:cBhvr>
                                        <p:cTn id="203" dur="80"/>
                                        <p:tgtEl>
                                          <p:spTgt spid="43">
                                            <p:txEl>
                                              <p:pRg st="0" end="0"/>
                                            </p:txEl>
                                          </p:spTgt>
                                        </p:tgtEl>
                                        <p:attrNameLst>
                                          <p:attrName>fill.type</p:attrName>
                                        </p:attrNameLst>
                                      </p:cBhvr>
                                      <p:to>
                                        <p:strVal val="solid"/>
                                      </p:to>
                                    </p:set>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nodeType="clickEffect">
                                  <p:stCondLst>
                                    <p:cond delay="0"/>
                                  </p:stCondLst>
                                  <p:childTnLst>
                                    <p:set>
                                      <p:cBhvr>
                                        <p:cTn id="207" dur="1" fill="hold">
                                          <p:stCondLst>
                                            <p:cond delay="0"/>
                                          </p:stCondLst>
                                        </p:cTn>
                                        <p:tgtEl>
                                          <p:spTgt spid="44"/>
                                        </p:tgtEl>
                                        <p:attrNameLst>
                                          <p:attrName>style.visibility</p:attrName>
                                        </p:attrNameLst>
                                      </p:cBhvr>
                                      <p:to>
                                        <p:strVal val="visible"/>
                                      </p:to>
                                    </p:set>
                                    <p:anim calcmode="lin" valueType="num">
                                      <p:cBhvr additive="base">
                                        <p:cTn id="208" dur="500" fill="hold"/>
                                        <p:tgtEl>
                                          <p:spTgt spid="44"/>
                                        </p:tgtEl>
                                        <p:attrNameLst>
                                          <p:attrName>ppt_x</p:attrName>
                                        </p:attrNameLst>
                                      </p:cBhvr>
                                      <p:tavLst>
                                        <p:tav tm="0">
                                          <p:val>
                                            <p:strVal val="#ppt_x"/>
                                          </p:val>
                                        </p:tav>
                                        <p:tav tm="100000">
                                          <p:val>
                                            <p:strVal val="#ppt_x"/>
                                          </p:val>
                                        </p:tav>
                                      </p:tavLst>
                                    </p:anim>
                                    <p:anim calcmode="lin" valueType="num">
                                      <p:cBhvr additive="base">
                                        <p:cTn id="20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7" presetClass="entr" presetSubtype="0" fill="hold" grpId="0" nodeType="clickEffect">
                                  <p:stCondLst>
                                    <p:cond delay="0"/>
                                  </p:stCondLst>
                                  <p:iterate type="lt">
                                    <p:tmPct val="50000"/>
                                  </p:iterate>
                                  <p:childTnLst>
                                    <p:set>
                                      <p:cBhvr>
                                        <p:cTn id="213" dur="1" fill="hold">
                                          <p:stCondLst>
                                            <p:cond delay="0"/>
                                          </p:stCondLst>
                                        </p:cTn>
                                        <p:tgtEl>
                                          <p:spTgt spid="45"/>
                                        </p:tgtEl>
                                        <p:attrNameLst>
                                          <p:attrName>style.visibility</p:attrName>
                                        </p:attrNameLst>
                                      </p:cBhvr>
                                      <p:to>
                                        <p:strVal val="visible"/>
                                      </p:to>
                                    </p:set>
                                    <p:anim calcmode="discrete" valueType="clr">
                                      <p:cBhvr override="childStyle">
                                        <p:cTn id="214" dur="80"/>
                                        <p:tgtEl>
                                          <p:spTgt spid="45"/>
                                        </p:tgtEl>
                                        <p:attrNameLst>
                                          <p:attrName>style.color</p:attrName>
                                        </p:attrNameLst>
                                      </p:cBhvr>
                                      <p:tavLst>
                                        <p:tav tm="0">
                                          <p:val>
                                            <p:clrVal>
                                              <a:schemeClr val="accent2"/>
                                            </p:clrVal>
                                          </p:val>
                                        </p:tav>
                                        <p:tav tm="50000">
                                          <p:val>
                                            <p:clrVal>
                                              <a:schemeClr val="hlink"/>
                                            </p:clrVal>
                                          </p:val>
                                        </p:tav>
                                      </p:tavLst>
                                    </p:anim>
                                    <p:anim calcmode="discrete" valueType="clr">
                                      <p:cBhvr>
                                        <p:cTn id="215" dur="80"/>
                                        <p:tgtEl>
                                          <p:spTgt spid="45"/>
                                        </p:tgtEl>
                                        <p:attrNameLst>
                                          <p:attrName>fillcolor</p:attrName>
                                        </p:attrNameLst>
                                      </p:cBhvr>
                                      <p:tavLst>
                                        <p:tav tm="0">
                                          <p:val>
                                            <p:clrVal>
                                              <a:schemeClr val="accent2"/>
                                            </p:clrVal>
                                          </p:val>
                                        </p:tav>
                                        <p:tav tm="50000">
                                          <p:val>
                                            <p:clrVal>
                                              <a:schemeClr val="hlink"/>
                                            </p:clrVal>
                                          </p:val>
                                        </p:tav>
                                      </p:tavLst>
                                    </p:anim>
                                    <p:set>
                                      <p:cBhvr>
                                        <p:cTn id="216" dur="80"/>
                                        <p:tgtEl>
                                          <p:spTgt spid="45"/>
                                        </p:tgtEl>
                                        <p:attrNameLst>
                                          <p:attrName>fill.type</p:attrName>
                                        </p:attrNameLst>
                                      </p:cBhvr>
                                      <p:to>
                                        <p:strVal val="solid"/>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nodeType="clickEffect">
                                  <p:stCondLst>
                                    <p:cond delay="0"/>
                                  </p:stCondLst>
                                  <p:childTnLst>
                                    <p:set>
                                      <p:cBhvr>
                                        <p:cTn id="220" dur="1" fill="hold">
                                          <p:stCondLst>
                                            <p:cond delay="0"/>
                                          </p:stCondLst>
                                        </p:cTn>
                                        <p:tgtEl>
                                          <p:spTgt spid="46"/>
                                        </p:tgtEl>
                                        <p:attrNameLst>
                                          <p:attrName>style.visibility</p:attrName>
                                        </p:attrNameLst>
                                      </p:cBhvr>
                                      <p:to>
                                        <p:strVal val="visible"/>
                                      </p:to>
                                    </p:set>
                                    <p:anim calcmode="lin" valueType="num">
                                      <p:cBhvr additive="base">
                                        <p:cTn id="221" dur="500" fill="hold"/>
                                        <p:tgtEl>
                                          <p:spTgt spid="46"/>
                                        </p:tgtEl>
                                        <p:attrNameLst>
                                          <p:attrName>ppt_x</p:attrName>
                                        </p:attrNameLst>
                                      </p:cBhvr>
                                      <p:tavLst>
                                        <p:tav tm="0">
                                          <p:val>
                                            <p:strVal val="#ppt_x"/>
                                          </p:val>
                                        </p:tav>
                                        <p:tav tm="100000">
                                          <p:val>
                                            <p:strVal val="#ppt_x"/>
                                          </p:val>
                                        </p:tav>
                                      </p:tavLst>
                                    </p:anim>
                                    <p:anim calcmode="lin" valueType="num">
                                      <p:cBhvr additive="base">
                                        <p:cTn id="2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P spid="13" grpId="0"/>
      <p:bldP spid="13" grpId="1"/>
      <p:bldP spid="41" grpId="0"/>
      <p:bldP spid="22" grpId="0"/>
      <p:bldP spid="24" grpId="0"/>
      <p:bldP spid="26" grpId="1"/>
      <p:bldP spid="34" grpId="0"/>
      <p:bldP spid="37" grpId="0"/>
      <p:bldP spid="39" grpId="0"/>
      <p:bldP spid="32"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4439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5443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4503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6385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磁盘分区命令</a:t>
                </a:r>
                <a:r>
                  <a:rPr lang="en-US" altLang="zh-CN" sz="2000" b="1" dirty="0">
                    <a:latin typeface="微软雅黑" panose="020B0503020204020204" pitchFamily="34" charset="-122"/>
                    <a:ea typeface="微软雅黑" panose="020B0503020204020204" pitchFamily="34" charset="-122"/>
                  </a:rPr>
                  <a:t>——fdisk</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6" name="淘宝网chenying0907出品 77"/>
          <p:cNvSpPr txBox="1"/>
          <p:nvPr/>
        </p:nvSpPr>
        <p:spPr>
          <a:xfrm>
            <a:off x="667385" y="1828165"/>
            <a:ext cx="10951210" cy="2348230"/>
          </a:xfrm>
          <a:prstGeom prst="rect">
            <a:avLst/>
          </a:prstGeom>
          <a:noFill/>
        </p:spPr>
        <p:txBody>
          <a:bodyPr wrap="square" rtlCol="0">
            <a:spAutoFit/>
          </a:bodyPr>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effectLst/>
                <a:latin typeface="微软雅黑" panose="020B0503020204020204" pitchFamily="34" charset="-122"/>
                <a:ea typeface="微软雅黑" panose="020B0503020204020204" pitchFamily="34" charset="-122"/>
                <a:sym typeface="+mn-ea"/>
              </a:rPr>
              <a:t>练习</a:t>
            </a:r>
            <a:r>
              <a:rPr sz="2000">
                <a:effectLst/>
                <a:latin typeface="微软雅黑" panose="020B0503020204020204" pitchFamily="34" charset="-122"/>
                <a:ea typeface="微软雅黑" panose="020B0503020204020204" pitchFamily="34" charset="-122"/>
                <a:sym typeface="+mn-ea"/>
              </a:rPr>
              <a:t>：</a:t>
            </a:r>
            <a:endParaRPr sz="2000">
              <a:effectLst/>
              <a:latin typeface="微软雅黑" panose="020B0503020204020204" pitchFamily="34" charset="-122"/>
              <a:ea typeface="微软雅黑" panose="020B0503020204020204" pitchFamily="34" charset="-122"/>
              <a:sym typeface="+mn-ea"/>
            </a:endParaRPr>
          </a:p>
          <a:p>
            <a:pPr marL="786130" indent="-45720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a:effectLst/>
                <a:latin typeface="微软雅黑" panose="020B0503020204020204" pitchFamily="34" charset="-122"/>
                <a:ea typeface="微软雅黑" panose="020B0503020204020204" pitchFamily="34" charset="-122"/>
                <a:sym typeface="+mn-ea"/>
              </a:rPr>
              <a:t>新添加一个硬盘，并对其进行</a:t>
            </a:r>
            <a:r>
              <a:rPr lang="zh-CN" altLang="en-US" sz="2000">
                <a:effectLst/>
                <a:latin typeface="微软雅黑" panose="020B0503020204020204" pitchFamily="34" charset="-122"/>
                <a:ea typeface="微软雅黑" panose="020B0503020204020204" pitchFamily="34" charset="-122"/>
                <a:sym typeface="+mn-ea"/>
              </a:rPr>
              <a:t>进行分区，创建</a:t>
            </a:r>
            <a:r>
              <a:rPr lang="en-US" altLang="zh-CN" sz="2000">
                <a:effectLst/>
                <a:latin typeface="微软雅黑" panose="020B0503020204020204" pitchFamily="34" charset="-122"/>
                <a:ea typeface="微软雅黑" panose="020B0503020204020204" pitchFamily="34" charset="-122"/>
                <a:sym typeface="+mn-ea"/>
              </a:rPr>
              <a:t>2</a:t>
            </a:r>
            <a:r>
              <a:rPr lang="zh-CN" altLang="en-US" sz="2000">
                <a:effectLst/>
                <a:latin typeface="微软雅黑" panose="020B0503020204020204" pitchFamily="34" charset="-122"/>
                <a:ea typeface="微软雅黑" panose="020B0503020204020204" pitchFamily="34" charset="-122"/>
                <a:sym typeface="+mn-ea"/>
              </a:rPr>
              <a:t>个主分区，</a:t>
            </a:r>
            <a:r>
              <a:rPr lang="en-US" altLang="zh-CN" sz="2000">
                <a:effectLst/>
                <a:latin typeface="微软雅黑" panose="020B0503020204020204" pitchFamily="34" charset="-122"/>
                <a:ea typeface="微软雅黑" panose="020B0503020204020204" pitchFamily="34" charset="-122"/>
                <a:sym typeface="+mn-ea"/>
              </a:rPr>
              <a:t>1</a:t>
            </a:r>
            <a:r>
              <a:rPr lang="zh-CN" altLang="en-US" sz="2000">
                <a:effectLst/>
                <a:latin typeface="微软雅黑" panose="020B0503020204020204" pitchFamily="34" charset="-122"/>
                <a:ea typeface="微软雅黑" panose="020B0503020204020204" pitchFamily="34" charset="-122"/>
                <a:sym typeface="+mn-ea"/>
              </a:rPr>
              <a:t>个扩展分区，</a:t>
            </a:r>
            <a:r>
              <a:rPr lang="en-US" altLang="zh-CN" sz="2000">
                <a:effectLst/>
                <a:latin typeface="微软雅黑" panose="020B0503020204020204" pitchFamily="34" charset="-122"/>
                <a:ea typeface="微软雅黑" panose="020B0503020204020204" pitchFamily="34" charset="-122"/>
                <a:sym typeface="+mn-ea"/>
              </a:rPr>
              <a:t>2</a:t>
            </a:r>
            <a:r>
              <a:rPr lang="zh-CN" altLang="en-US" sz="2000">
                <a:effectLst/>
                <a:latin typeface="微软雅黑" panose="020B0503020204020204" pitchFamily="34" charset="-122"/>
                <a:ea typeface="微软雅黑" panose="020B0503020204020204" pitchFamily="34" charset="-122"/>
                <a:sym typeface="+mn-ea"/>
              </a:rPr>
              <a:t>个逻辑分区</a:t>
            </a:r>
            <a:endParaRPr lang="zh-CN" altLang="en-US" sz="2000">
              <a:effectLst/>
              <a:latin typeface="微软雅黑" panose="020B0503020204020204" pitchFamily="34" charset="-122"/>
              <a:ea typeface="微软雅黑" panose="020B0503020204020204" pitchFamily="34" charset="-122"/>
              <a:sym typeface="+mn-ea"/>
            </a:endParaRPr>
          </a:p>
          <a:p>
            <a:pPr marL="786130" indent="-457200" algn="l" defTabSz="914400" eaLnBrk="0" fontAlgn="auto" hangingPunct="0">
              <a:lnSpc>
                <a:spcPts val="4400"/>
              </a:lnSpc>
              <a:spcBef>
                <a:spcPts val="0"/>
              </a:spcBef>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a:effectLst/>
                <a:latin typeface="微软雅黑" panose="020B0503020204020204" pitchFamily="34" charset="-122"/>
                <a:ea typeface="微软雅黑" panose="020B0503020204020204" pitchFamily="34" charset="-122"/>
                <a:sym typeface="+mn-ea"/>
              </a:rPr>
              <a:t>对新添加的硬盘，删除第</a:t>
            </a:r>
            <a:r>
              <a:rPr lang="en-US" altLang="zh-CN" sz="2000">
                <a:effectLst/>
                <a:latin typeface="微软雅黑" panose="020B0503020204020204" pitchFamily="34" charset="-122"/>
                <a:ea typeface="微软雅黑" panose="020B0503020204020204" pitchFamily="34" charset="-122"/>
                <a:sym typeface="+mn-ea"/>
              </a:rPr>
              <a:t>2</a:t>
            </a:r>
            <a:r>
              <a:rPr lang="zh-CN" altLang="en-US" sz="2000">
                <a:effectLst/>
                <a:latin typeface="微软雅黑" panose="020B0503020204020204" pitchFamily="34" charset="-122"/>
                <a:ea typeface="微软雅黑" panose="020B0503020204020204" pitchFamily="34" charset="-122"/>
                <a:sym typeface="+mn-ea"/>
              </a:rPr>
              <a:t>个主分区</a:t>
            </a:r>
            <a:endParaRPr lang="zh-CN" altLang="en-US" sz="2000">
              <a:effectLst/>
              <a:latin typeface="微软雅黑" panose="020B0503020204020204" pitchFamily="34" charset="-122"/>
              <a:ea typeface="微软雅黑" panose="020B0503020204020204" pitchFamily="34" charset="-122"/>
              <a:sym typeface="+mn-ea"/>
            </a:endParaRPr>
          </a:p>
          <a:p>
            <a:pPr marL="328930" indent="0" algn="l" defTabSz="914400" eaLnBrk="0" fontAlgn="auto" hangingPunct="0">
              <a:lnSpc>
                <a:spcPts val="4400"/>
              </a:lnSpc>
              <a:spcBef>
                <a:spcPts val="0"/>
              </a:spcBef>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000">
                <a:latin typeface="微软雅黑" panose="020B0503020204020204" pitchFamily="34" charset="-122"/>
                <a:ea typeface="微软雅黑" panose="020B0503020204020204" pitchFamily="34" charset="-122"/>
                <a:sym typeface="+mn-ea"/>
              </a:rPr>
              <a:t>	  </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additive="base">
                                        <p:cTn id="3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additive="base">
                                        <p:cTn id="4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）分区格式化</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分区格式化原理</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53440" y="1580515"/>
            <a:ext cx="10413365" cy="132207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磁盘分区后，分区是空的，里面什么都没有，操作系统也不能识别，必须对它进行格式化，即创建文件系统。</a:t>
            </a:r>
            <a:endParaRPr lang="zh-CN" altLang="en-US" sz="2000" dirty="0">
              <a:latin typeface="微软雅黑" panose="020B0503020204020204" pitchFamily="34" charset="-122"/>
              <a:ea typeface="微软雅黑" panose="020B0503020204020204" pitchFamily="34" charset="-122"/>
              <a:sym typeface="+mn-ea"/>
            </a:endParaRPr>
          </a:p>
        </p:txBody>
      </p:sp>
      <p:pic>
        <p:nvPicPr>
          <p:cNvPr id="4" name="Picture 4"/>
          <p:cNvPicPr>
            <a:picLocks noChangeAspect="1" noChangeArrowheads="1"/>
          </p:cNvPicPr>
          <p:nvPr/>
        </p:nvPicPr>
        <p:blipFill>
          <a:blip r:embed="rId2" cstate="print"/>
          <a:srcRect t="18368"/>
          <a:stretch>
            <a:fillRect/>
          </a:stretch>
        </p:blipFill>
        <p:spPr bwMode="auto">
          <a:xfrm>
            <a:off x="3247390" y="2814320"/>
            <a:ext cx="6481445" cy="343027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）分区格式化</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格式化命令</a:t>
                </a:r>
                <a:r>
                  <a:rPr lang="en-US" altLang="zh-CN" sz="2000" b="1" dirty="0">
                    <a:latin typeface="微软雅黑" panose="020B0503020204020204" pitchFamily="34" charset="-122"/>
                    <a:ea typeface="微软雅黑" panose="020B0503020204020204" pitchFamily="34" charset="-122"/>
                  </a:rPr>
                  <a:t>——mkfs</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889000" y="1922780"/>
            <a:ext cx="10413365" cy="193802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功能：</a:t>
            </a:r>
            <a:r>
              <a:rPr lang="zh-CN" altLang="en-US" sz="2000" b="1" dirty="0">
                <a:solidFill>
                  <a:srgbClr val="FF0000"/>
                </a:solidFill>
                <a:latin typeface="微软雅黑" panose="020B0503020204020204" pitchFamily="34" charset="-122"/>
                <a:ea typeface="微软雅黑" panose="020B0503020204020204" pitchFamily="34" charset="-122"/>
                <a:sym typeface="+mn-ea"/>
              </a:rPr>
              <a:t>创建一个 Linux 文件系统</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用法</a:t>
            </a:r>
            <a:r>
              <a:rPr lang="zh-CN" altLang="en-US" sz="2000" dirty="0">
                <a:latin typeface="微软雅黑" panose="020B0503020204020204" pitchFamily="34" charset="-122"/>
                <a:ea typeface="微软雅黑" panose="020B0503020204020204" pitchFamily="34" charset="-122"/>
                <a:sym typeface="+mn-ea"/>
              </a:rPr>
              <a:t>： mkfs  -t   文件系统类型   磁盘分区</a:t>
            </a: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文件系统</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1390" y="1790065"/>
            <a:ext cx="9773285" cy="4707890"/>
          </a:xfrm>
          <a:prstGeom prst="rect">
            <a:avLst/>
          </a:prstGeom>
          <a:noFill/>
        </p:spPr>
        <p:txBody>
          <a:bodyPr wrap="square" rtlCol="0">
            <a:spAutoFit/>
          </a:bodyPr>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a:effectLst/>
                <a:latin typeface="微软雅黑" panose="020B0503020204020204" pitchFamily="34" charset="-122"/>
                <a:ea typeface="微软雅黑" panose="020B0503020204020204" pitchFamily="34" charset="-122"/>
                <a:sym typeface="+mn-ea"/>
              </a:rPr>
              <a:t>操作系统中负责</a:t>
            </a:r>
            <a:r>
              <a:rPr sz="2000" b="1">
                <a:solidFill>
                  <a:srgbClr val="FF0000"/>
                </a:solidFill>
                <a:effectLst/>
                <a:latin typeface="微软雅黑" panose="020B0503020204020204" pitchFamily="34" charset="-122"/>
                <a:ea typeface="微软雅黑" panose="020B0503020204020204" pitchFamily="34" charset="-122"/>
                <a:sym typeface="+mn-ea"/>
              </a:rPr>
              <a:t>管理</a:t>
            </a:r>
            <a:r>
              <a:rPr sz="2000">
                <a:effectLst/>
                <a:latin typeface="微软雅黑" panose="020B0503020204020204" pitchFamily="34" charset="-122"/>
                <a:ea typeface="微软雅黑" panose="020B0503020204020204" pitchFamily="34" charset="-122"/>
                <a:sym typeface="+mn-ea"/>
              </a:rPr>
              <a:t>和</a:t>
            </a:r>
            <a:r>
              <a:rPr sz="2000" b="1">
                <a:solidFill>
                  <a:srgbClr val="FF0000"/>
                </a:solidFill>
                <a:effectLst/>
                <a:latin typeface="微软雅黑" panose="020B0503020204020204" pitchFamily="34" charset="-122"/>
                <a:ea typeface="微软雅黑" panose="020B0503020204020204" pitchFamily="34" charset="-122"/>
                <a:sym typeface="+mn-ea"/>
              </a:rPr>
              <a:t>存储</a:t>
            </a:r>
            <a:r>
              <a:rPr sz="2000">
                <a:effectLst/>
                <a:latin typeface="微软雅黑" panose="020B0503020204020204" pitchFamily="34" charset="-122"/>
                <a:ea typeface="微软雅黑" panose="020B0503020204020204" pitchFamily="34" charset="-122"/>
                <a:sym typeface="+mn-ea"/>
              </a:rPr>
              <a:t>文件信息的</a:t>
            </a:r>
            <a:r>
              <a:rPr sz="2000" b="1">
                <a:solidFill>
                  <a:srgbClr val="FF0000"/>
                </a:solidFill>
                <a:effectLst/>
                <a:latin typeface="微软雅黑" panose="020B0503020204020204" pitchFamily="34" charset="-122"/>
                <a:ea typeface="微软雅黑" panose="020B0503020204020204" pitchFamily="34" charset="-122"/>
                <a:sym typeface="+mn-ea"/>
              </a:rPr>
              <a:t>软件机构</a:t>
            </a:r>
            <a:r>
              <a:rPr sz="2000">
                <a:effectLst/>
                <a:latin typeface="微软雅黑" panose="020B0503020204020204" pitchFamily="34" charset="-122"/>
                <a:ea typeface="微软雅黑" panose="020B0503020204020204" pitchFamily="34" charset="-122"/>
                <a:sym typeface="+mn-ea"/>
              </a:rPr>
              <a:t>称为文件管理系统，简称</a:t>
            </a:r>
            <a:r>
              <a:rPr sz="2000" b="1">
                <a:solidFill>
                  <a:srgbClr val="FF0000"/>
                </a:solidFill>
                <a:effectLst/>
                <a:latin typeface="微软雅黑" panose="020B0503020204020204" pitchFamily="34" charset="-122"/>
                <a:ea typeface="微软雅黑" panose="020B0503020204020204" pitchFamily="34" charset="-122"/>
                <a:sym typeface="+mn-ea"/>
              </a:rPr>
              <a:t>文件系统</a:t>
            </a:r>
            <a:r>
              <a:rPr sz="2000">
                <a:effectLst/>
                <a:latin typeface="微软雅黑" panose="020B0503020204020204" pitchFamily="34" charset="-122"/>
                <a:ea typeface="微软雅黑" panose="020B0503020204020204" pitchFamily="34" charset="-122"/>
                <a:sym typeface="+mn-ea"/>
              </a:rPr>
              <a:t>。</a:t>
            </a:r>
            <a:endParaRPr sz="2000">
              <a:effectLst/>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b="1">
                <a:solidFill>
                  <a:srgbClr val="FF0000"/>
                </a:solidFill>
                <a:effectLst/>
                <a:latin typeface="微软雅黑" panose="020B0503020204020204" pitchFamily="34" charset="-122"/>
                <a:ea typeface="微软雅黑" panose="020B0503020204020204" pitchFamily="34" charset="-122"/>
              </a:rPr>
              <a:t>文件系统是基于操作系统的</a:t>
            </a:r>
            <a:r>
              <a:rPr sz="2000">
                <a:effectLst/>
                <a:latin typeface="微软雅黑" panose="020B0503020204020204" pitchFamily="34" charset="-122"/>
                <a:ea typeface="微软雅黑" panose="020B0503020204020204" pitchFamily="34" charset="-122"/>
              </a:rPr>
              <a:t>，</a:t>
            </a:r>
            <a:r>
              <a:rPr sz="2000" b="1">
                <a:solidFill>
                  <a:srgbClr val="FF0000"/>
                </a:solidFill>
                <a:effectLst/>
                <a:latin typeface="微软雅黑" panose="020B0503020204020204" pitchFamily="34" charset="-122"/>
                <a:ea typeface="微软雅黑" panose="020B0503020204020204" pitchFamily="34" charset="-122"/>
              </a:rPr>
              <a:t>提供了在磁盘或者分区中组织、存储文件和数据的方式</a:t>
            </a:r>
            <a:r>
              <a:rPr sz="2000">
                <a:effectLst/>
                <a:latin typeface="微软雅黑" panose="020B0503020204020204" pitchFamily="34" charset="-122"/>
                <a:ea typeface="微软雅黑" panose="020B0503020204020204" pitchFamily="34" charset="-122"/>
              </a:rPr>
              <a:t>，便于文件和数据的存储和查询</a:t>
            </a:r>
            <a:r>
              <a:rPr lang="zh-CN" sz="2000">
                <a:effectLst/>
                <a:latin typeface="微软雅黑" panose="020B0503020204020204" pitchFamily="34" charset="-122"/>
                <a:ea typeface="微软雅黑" panose="020B0503020204020204" pitchFamily="34" charset="-122"/>
              </a:rPr>
              <a:t>等操作</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b="1">
                <a:solidFill>
                  <a:srgbClr val="FF0000"/>
                </a:solidFill>
                <a:effectLst/>
                <a:latin typeface="微软雅黑" panose="020B0503020204020204" pitchFamily="34" charset="-122"/>
                <a:ea typeface="微软雅黑" panose="020B0503020204020204" pitchFamily="34" charset="-122"/>
              </a:rPr>
              <a:t>一个存储设备可创建一个或者多个文件系统</a:t>
            </a:r>
            <a:r>
              <a:rPr sz="2000">
                <a:effectLst/>
                <a:latin typeface="微软雅黑" panose="020B0503020204020204" pitchFamily="34" charset="-122"/>
                <a:ea typeface="微软雅黑" panose="020B0503020204020204" pitchFamily="34" charset="-122"/>
              </a:rPr>
              <a:t>。</a:t>
            </a:r>
            <a:endParaRPr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Linux文件系统</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文件系统</a:t>
                </a:r>
                <a:r>
                  <a:rPr lang="en-US" altLang="zh-CN" sz="2000" b="1" dirty="0">
                    <a:latin typeface="微软雅黑" panose="020B0503020204020204" pitchFamily="34" charset="-122"/>
                    <a:ea typeface="微软雅黑" panose="020B0503020204020204" pitchFamily="34" charset="-122"/>
                  </a:rPr>
                  <a:t>——</a:t>
                </a:r>
                <a:r>
                  <a:rPr lang="zh-CN" sz="2000" b="1" dirty="0">
                    <a:solidFill>
                      <a:srgbClr val="FF0000"/>
                    </a:solidFill>
                    <a:latin typeface="微软雅黑" panose="020B0503020204020204" pitchFamily="34" charset="-122"/>
                    <a:ea typeface="微软雅黑" panose="020B0503020204020204" pitchFamily="34" charset="-122"/>
                  </a:rPr>
                  <a:t>分类</a:t>
                </a:r>
                <a:endParaRPr lang="zh-CN" sz="2000" b="1" dirty="0">
                  <a:solidFill>
                    <a:srgbClr val="FF000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897890" y="1586865"/>
            <a:ext cx="9773285" cy="5015865"/>
          </a:xfrm>
          <a:prstGeom prst="rect">
            <a:avLst/>
          </a:prstGeom>
          <a:noFill/>
        </p:spPr>
        <p:txBody>
          <a:bodyPr wrap="square" rtlCol="0">
            <a:spAutoFit/>
          </a:bodyPr>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sz="2000">
                <a:effectLst/>
                <a:latin typeface="微软雅黑" panose="020B0503020204020204" pitchFamily="34" charset="-122"/>
                <a:ea typeface="微软雅黑" panose="020B0503020204020204" pitchFamily="34" charset="-122"/>
                <a:sym typeface="+mn-ea"/>
              </a:rPr>
              <a:t>Linux系统核心支持十多种文件系统类型：ext、ext2、ext3、ext4、swap、vfat、nfs、smb、iso9660、xfs等。</a:t>
            </a:r>
            <a:endParaRPr sz="2000">
              <a:effectLst/>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1</a:t>
            </a:r>
            <a:r>
              <a:rPr lang="zh-CN" altLang="en-US" sz="2000" b="1">
                <a:effectLst/>
                <a:latin typeface="微软雅黑" panose="020B0503020204020204" pitchFamily="34" charset="-122"/>
                <a:ea typeface="微软雅黑" panose="020B0503020204020204" pitchFamily="34" charset="-122"/>
              </a:rPr>
              <a:t>）</a:t>
            </a:r>
            <a:r>
              <a:rPr lang="en-US" altLang="zh-CN" sz="2000" b="1">
                <a:effectLst/>
                <a:latin typeface="微软雅黑" panose="020B0503020204020204" pitchFamily="34" charset="-122"/>
                <a:ea typeface="微软雅黑" panose="020B0503020204020204" pitchFamily="34" charset="-122"/>
              </a:rPr>
              <a:t>ext文件系统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扩展文件系统 （ extended filesystem，缩写为 ext），</a:t>
            </a:r>
            <a:r>
              <a:rPr lang="en-US" altLang="zh-CN" sz="2000" b="1">
                <a:effectLst/>
                <a:latin typeface="微软雅黑" panose="020B0503020204020204" pitchFamily="34" charset="-122"/>
                <a:ea typeface="微软雅黑" panose="020B0503020204020204" pitchFamily="34" charset="-122"/>
              </a:rPr>
              <a:t>专门为linux系统设计的文件系统</a:t>
            </a:r>
            <a:r>
              <a:rPr lang="en-US" altLang="zh-CN" sz="2000">
                <a:effectLst/>
                <a:latin typeface="微软雅黑" panose="020B0503020204020204" pitchFamily="34" charset="-122"/>
                <a:ea typeface="微软雅黑" panose="020B0503020204020204" pitchFamily="34" charset="-122"/>
              </a:rPr>
              <a:t>，拥有最快的速度和最小的CPU占用率。</a:t>
            </a:r>
            <a:r>
              <a:rPr lang="zh-CN" altLang="zh-CN" sz="2000">
                <a:effectLst/>
                <a:latin typeface="微软雅黑" panose="020B0503020204020204" pitchFamily="34" charset="-122"/>
                <a:ea typeface="微软雅黑" panose="020B0503020204020204" pitchFamily="34" charset="-122"/>
              </a:rPr>
              <a:t>目前最高</a:t>
            </a:r>
            <a:r>
              <a:rPr lang="en-US" altLang="zh-CN" sz="2000">
                <a:effectLst/>
                <a:latin typeface="微软雅黑" panose="020B0503020204020204" pitchFamily="34" charset="-122"/>
                <a:ea typeface="微软雅黑" panose="020B0503020204020204" pitchFamily="34" charset="-122"/>
              </a:rPr>
              <a:t>版本</a:t>
            </a:r>
            <a:r>
              <a:rPr lang="zh-CN" altLang="en-US" sz="2000">
                <a:effectLst/>
                <a:latin typeface="微软雅黑" panose="020B0503020204020204" pitchFamily="34" charset="-122"/>
                <a:ea typeface="微软雅黑" panose="020B0503020204020204" pitchFamily="34" charset="-122"/>
              </a:rPr>
              <a:t>为</a:t>
            </a:r>
            <a:r>
              <a:rPr lang="en-US" altLang="zh-CN" sz="2000">
                <a:effectLst/>
                <a:latin typeface="微软雅黑" panose="020B0503020204020204" pitchFamily="34" charset="-122"/>
                <a:ea typeface="微软雅黑" panose="020B0503020204020204" pitchFamily="34" charset="-122"/>
              </a:rPr>
              <a:t>ext5.0。</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文件系统——</a:t>
                </a:r>
                <a:r>
                  <a:rPr sz="2000" b="1" dirty="0">
                    <a:solidFill>
                      <a:srgbClr val="FF0000"/>
                    </a:solidFill>
                    <a:latin typeface="微软雅黑" panose="020B0503020204020204" pitchFamily="34" charset="-122"/>
                    <a:ea typeface="微软雅黑" panose="020B0503020204020204" pitchFamily="34" charset="-122"/>
                  </a:rPr>
                  <a:t>分类</a:t>
                </a:r>
                <a:endParaRPr sz="2000" b="1" dirty="0">
                  <a:solidFill>
                    <a:srgbClr val="FF000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1390" y="1790065"/>
            <a:ext cx="10095865" cy="5169535"/>
          </a:xfrm>
          <a:prstGeom prst="rect">
            <a:avLst/>
          </a:prstGeom>
          <a:noFill/>
        </p:spPr>
        <p:txBody>
          <a:bodyPr wrap="square" rtlCol="0">
            <a:spAutoFit/>
          </a:bodyPr>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sym typeface="+mn-ea"/>
              </a:rPr>
              <a:t>2）swap文件系统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sym typeface="+mn-ea"/>
              </a:rPr>
              <a:t>swap文件系统用于Linux的交换分区。在Linux中，</a:t>
            </a:r>
            <a:r>
              <a:rPr lang="en-US" altLang="zh-CN" sz="2000" b="1">
                <a:solidFill>
                  <a:srgbClr val="FF0000"/>
                </a:solidFill>
                <a:effectLst/>
                <a:latin typeface="微软雅黑" panose="020B0503020204020204" pitchFamily="34" charset="-122"/>
                <a:ea typeface="微软雅黑" panose="020B0503020204020204" pitchFamily="34" charset="-122"/>
                <a:sym typeface="+mn-ea"/>
              </a:rPr>
              <a:t>交换分区</a:t>
            </a:r>
            <a:r>
              <a:rPr lang="zh-CN" altLang="en-US" sz="2000" b="1">
                <a:solidFill>
                  <a:srgbClr val="FF0000"/>
                </a:solidFill>
                <a:effectLst/>
                <a:latin typeface="微软雅黑" panose="020B0503020204020204" pitchFamily="34" charset="-122"/>
                <a:ea typeface="微软雅黑" panose="020B0503020204020204" pitchFamily="34" charset="-122"/>
                <a:sym typeface="+mn-ea"/>
              </a:rPr>
              <a:t>当作</a:t>
            </a:r>
            <a:r>
              <a:rPr lang="en-US" altLang="zh-CN" sz="2000" b="1">
                <a:solidFill>
                  <a:srgbClr val="FF0000"/>
                </a:solidFill>
                <a:effectLst/>
                <a:latin typeface="微软雅黑" panose="020B0503020204020204" pitchFamily="34" charset="-122"/>
                <a:ea typeface="微软雅黑" panose="020B0503020204020204" pitchFamily="34" charset="-122"/>
                <a:sym typeface="+mn-ea"/>
              </a:rPr>
              <a:t>虚拟内存</a:t>
            </a:r>
            <a:r>
              <a:rPr lang="zh-CN" altLang="en-US" sz="2000" b="1">
                <a:solidFill>
                  <a:srgbClr val="FF0000"/>
                </a:solidFill>
                <a:effectLst/>
                <a:latin typeface="微软雅黑" panose="020B0503020204020204" pitchFamily="34" charset="-122"/>
                <a:ea typeface="微软雅黑" panose="020B0503020204020204" pitchFamily="34" charset="-122"/>
                <a:sym typeface="+mn-ea"/>
              </a:rPr>
              <a:t>来使用</a:t>
            </a:r>
            <a:r>
              <a:rPr lang="en-US" altLang="zh-CN" sz="2000">
                <a:effectLst/>
                <a:latin typeface="微软雅黑" panose="020B0503020204020204" pitchFamily="34" charset="-122"/>
                <a:ea typeface="微软雅黑" panose="020B0503020204020204" pitchFamily="34" charset="-122"/>
                <a:sym typeface="+mn-ea"/>
              </a:rPr>
              <a:t>，其分区大小一般应是系统物理内存的2倍，在安装Linux操作系统时，就应</a:t>
            </a:r>
            <a:r>
              <a:rPr lang="zh-CN" altLang="zh-CN" sz="2000">
                <a:effectLst/>
                <a:latin typeface="微软雅黑" panose="020B0503020204020204" pitchFamily="34" charset="-122"/>
                <a:ea typeface="微软雅黑" panose="020B0503020204020204" pitchFamily="34" charset="-122"/>
                <a:sym typeface="+mn-ea"/>
              </a:rPr>
              <a:t>创建</a:t>
            </a:r>
            <a:r>
              <a:rPr lang="en-US" altLang="zh-CN" sz="2000">
                <a:effectLst/>
                <a:latin typeface="微软雅黑" panose="020B0503020204020204" pitchFamily="34" charset="-122"/>
                <a:ea typeface="微软雅黑" panose="020B0503020204020204" pitchFamily="34" charset="-122"/>
                <a:sym typeface="+mn-ea"/>
              </a:rPr>
              <a:t>分交换分区，它是Linux正常运行所必需的，其类型必须是swap,交换分区由操作系统自行管理。</a:t>
            </a:r>
            <a:endParaRPr lang="en-US" altLang="zh-CN" sz="2000">
              <a:effectLst/>
              <a:latin typeface="微软雅黑" panose="020B0503020204020204" pitchFamily="34" charset="-122"/>
              <a:ea typeface="微软雅黑" panose="020B0503020204020204" pitchFamily="34" charset="-122"/>
              <a:sym typeface="+mn-ea"/>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3）vFAT文件系统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 vFAT文件系统是对Windows、DOS操作系统下的FAT</a:t>
            </a:r>
            <a:r>
              <a:rPr lang="zh-CN" altLang="en-US" sz="2000">
                <a:effectLst/>
                <a:latin typeface="微软雅黑" panose="020B0503020204020204" pitchFamily="34" charset="-122"/>
                <a:ea typeface="微软雅黑" panose="020B0503020204020204" pitchFamily="34" charset="-122"/>
              </a:rPr>
              <a:t>（文件配置表）</a:t>
            </a:r>
            <a:r>
              <a:rPr lang="en-US" altLang="zh-CN" sz="2000">
                <a:effectLst/>
                <a:latin typeface="微软雅黑" panose="020B0503020204020204" pitchFamily="34" charset="-122"/>
                <a:ea typeface="微软雅黑" panose="020B0503020204020204" pitchFamily="34" charset="-122"/>
              </a:rPr>
              <a:t>文件系统的统称。</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200000"/>
              </a:lnSpc>
              <a:spcBef>
                <a:spcPts val="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sym typeface="+mn-ea"/>
                  </a:rPr>
                  <a:t>文件系统</a:t>
                </a:r>
                <a:r>
                  <a:rPr lang="en-US" altLang="zh-CN" sz="2000" b="1" dirty="0">
                    <a:latin typeface="微软雅黑" panose="020B0503020204020204" pitchFamily="34" charset="-122"/>
                    <a:ea typeface="微软雅黑" panose="020B0503020204020204" pitchFamily="34" charset="-122"/>
                    <a:sym typeface="+mn-ea"/>
                  </a:rPr>
                  <a:t>——</a:t>
                </a:r>
                <a:r>
                  <a:rPr lang="zh-CN" sz="2000" b="1" dirty="0">
                    <a:solidFill>
                      <a:srgbClr val="FF0000"/>
                    </a:solidFill>
                    <a:latin typeface="微软雅黑" panose="020B0503020204020204" pitchFamily="34" charset="-122"/>
                    <a:ea typeface="微软雅黑" panose="020B0503020204020204" pitchFamily="34" charset="-122"/>
                    <a:sym typeface="+mn-ea"/>
                  </a:rPr>
                  <a:t>分类</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1390" y="1790065"/>
            <a:ext cx="9773285" cy="4631055"/>
          </a:xfrm>
          <a:prstGeom prst="rect">
            <a:avLst/>
          </a:prstGeom>
          <a:noFill/>
        </p:spPr>
        <p:txBody>
          <a:bodyPr wrap="square" rtlCol="0">
            <a:spAutoFit/>
          </a:bodyPr>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4）NFS文件系统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网络文件系统，用于</a:t>
            </a:r>
            <a:r>
              <a:rPr lang="en-US" altLang="zh-CN" sz="2000" b="1">
                <a:solidFill>
                  <a:srgbClr val="FF0000"/>
                </a:solidFill>
                <a:effectLst/>
                <a:latin typeface="微软雅黑" panose="020B0503020204020204" pitchFamily="34" charset="-122"/>
                <a:ea typeface="微软雅黑" panose="020B0503020204020204" pitchFamily="34" charset="-122"/>
              </a:rPr>
              <a:t>系统间的文件共享</a:t>
            </a:r>
            <a:r>
              <a:rPr lang="en-US" altLang="zh-CN" sz="2000">
                <a:effectLst/>
                <a:latin typeface="微软雅黑" panose="020B0503020204020204" pitchFamily="34" charset="-122"/>
                <a:ea typeface="微软雅黑" panose="020B0503020204020204" pitchFamily="34" charset="-122"/>
              </a:rPr>
              <a:t>。用户可将网络中NFS服务器提供的共享目录挂载到本地的文件目录中，从而实现操作和访问NFS文件系统中的内容。</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5）SMB文件系统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 另外一种网络文件系统，</a:t>
            </a:r>
            <a:r>
              <a:rPr lang="en-US" altLang="zh-CN" sz="2000" b="1">
                <a:solidFill>
                  <a:srgbClr val="FF0000"/>
                </a:solidFill>
                <a:effectLst/>
                <a:latin typeface="微软雅黑" panose="020B0503020204020204" pitchFamily="34" charset="-122"/>
                <a:ea typeface="微软雅黑" panose="020B0503020204020204" pitchFamily="34" charset="-122"/>
              </a:rPr>
              <a:t>用于Windows 和Linux系统之间或Linux系统之间共享文件、打印机</a:t>
            </a:r>
            <a:r>
              <a:rPr lang="en-US" altLang="zh-CN" sz="2000">
                <a:effectLst/>
                <a:latin typeface="微软雅黑" panose="020B0503020204020204" pitchFamily="34" charset="-122"/>
                <a:ea typeface="微软雅黑" panose="020B0503020204020204" pitchFamily="34" charset="-122"/>
              </a:rPr>
              <a:t>。</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00000"/>
              </a:lnSpc>
              <a:spcBef>
                <a:spcPts val="1200"/>
              </a:spcBef>
              <a:spcAft>
                <a:spcPts val="12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b="1">
                <a:effectLst/>
                <a:latin typeface="微软雅黑" panose="020B0503020204020204" pitchFamily="34" charset="-122"/>
                <a:ea typeface="微软雅黑" panose="020B0503020204020204" pitchFamily="34" charset="-122"/>
              </a:rPr>
              <a:t>6）ISO 9660文件系统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sz="2000">
                <a:effectLst/>
                <a:latin typeface="微软雅黑" panose="020B0503020204020204" pitchFamily="34" charset="-122"/>
                <a:ea typeface="微软雅黑" panose="020B0503020204020204" pitchFamily="34" charset="-122"/>
              </a:rPr>
              <a:t>  该文件系统不仅能读取光盘和光盘ISO映像文件，而且还支持在Linux环境中刻录光盘。</a:t>
            </a:r>
            <a:endParaRPr lang="zh-CN"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14579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sym typeface="+mn-ea"/>
                  </a:rPr>
                  <a:t>文件系统</a:t>
                </a:r>
                <a:r>
                  <a:rPr lang="en-US" altLang="zh-CN" sz="2000" b="1" dirty="0">
                    <a:latin typeface="微软雅黑" panose="020B0503020204020204" pitchFamily="34" charset="-122"/>
                    <a:ea typeface="微软雅黑" panose="020B0503020204020204" pitchFamily="34" charset="-122"/>
                    <a:sym typeface="+mn-ea"/>
                  </a:rPr>
                  <a:t>——</a:t>
                </a:r>
                <a:r>
                  <a:rPr lang="zh-CN" sz="2000" b="1" dirty="0">
                    <a:solidFill>
                      <a:srgbClr val="FF0000"/>
                    </a:solidFill>
                    <a:latin typeface="微软雅黑" panose="020B0503020204020204" pitchFamily="34" charset="-122"/>
                    <a:ea typeface="微软雅黑" panose="020B0503020204020204" pitchFamily="34" charset="-122"/>
                    <a:sym typeface="+mn-ea"/>
                  </a:rPr>
                  <a:t>分类</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3</a:t>
              </a:r>
              <a:r>
                <a:rPr lang="zh-CN" altLang="en-US" sz="2400" b="1"/>
                <a:t>）</a:t>
              </a:r>
              <a:endParaRPr lang="zh-CN" altLang="en-US" sz="2400" b="1"/>
            </a:p>
          </p:txBody>
        </p:sp>
      </p:grpSp>
      <p:sp>
        <p:nvSpPr>
          <p:cNvPr id="5" name="淘宝网chenying0907出品 77"/>
          <p:cNvSpPr txBox="1"/>
          <p:nvPr/>
        </p:nvSpPr>
        <p:spPr>
          <a:xfrm>
            <a:off x="960755" y="1793875"/>
            <a:ext cx="9773285" cy="4246245"/>
          </a:xfrm>
          <a:prstGeom prst="rect">
            <a:avLst/>
          </a:prstGeom>
          <a:noFill/>
        </p:spPr>
        <p:txBody>
          <a:bodyPr wrap="square" rtlCol="0">
            <a:spAutoFit/>
          </a:bodyPr>
          <a:p>
            <a:pPr marL="342900" indent="-342900" algn="l" defTabSz="448945" eaLnBrk="0" fontAlgn="auto" hangingPunct="0">
              <a:lnSpc>
                <a:spcPct val="100000"/>
              </a:lnSpc>
              <a:spcBef>
                <a:spcPts val="1200"/>
              </a:spcBef>
              <a:spcAft>
                <a:spcPts val="1200"/>
              </a:spcAft>
              <a:buFont typeface="Wingdings" panose="05000000000000000000" charset="0"/>
              <a:buChar char=""/>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altLang="zh-CN" sz="2000">
                <a:effectLst/>
                <a:latin typeface="微软雅黑" panose="020B0503020204020204" pitchFamily="34" charset="-122"/>
                <a:ea typeface="微软雅黑" panose="020B0503020204020204" pitchFamily="34" charset="-122"/>
              </a:rPr>
              <a:t>vfs</a:t>
            </a:r>
            <a:r>
              <a:rPr lang="zh-CN" altLang="en-US" sz="2000">
                <a:effectLst/>
                <a:latin typeface="微软雅黑" panose="020B0503020204020204" pitchFamily="34" charset="-122"/>
                <a:ea typeface="微软雅黑" panose="020B0503020204020204" pitchFamily="34" charset="-122"/>
              </a:rPr>
              <a:t>虚拟</a:t>
            </a:r>
            <a:r>
              <a:rPr lang="en-US" altLang="zh-CN" sz="2000">
                <a:effectLst/>
                <a:latin typeface="微软雅黑" panose="020B0503020204020204" pitchFamily="34" charset="-122"/>
                <a:ea typeface="微软雅黑" panose="020B0503020204020204" pitchFamily="34" charset="-122"/>
              </a:rPr>
              <a:t>文件系统</a:t>
            </a:r>
            <a:endParaRPr lang="en-US" altLang="zh-CN"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altLang="zh-CN" sz="2000">
                <a:effectLst/>
                <a:latin typeface="微软雅黑" panose="020B0503020204020204" pitchFamily="34" charset="-122"/>
                <a:ea typeface="微软雅黑" panose="020B0503020204020204" pitchFamily="34" charset="-122"/>
              </a:rPr>
              <a:t>Linux通过VFS支持不同文件系统</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VFS为各类文件系统提供了一个统一的操作界面和应用编程接口。</a:t>
            </a:r>
            <a:endParaRPr lang="zh-CN" altLang="en-US" sz="2000">
              <a:effectLst/>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684316" y="2962900"/>
            <a:ext cx="7000924" cy="2000264"/>
            <a:chOff x="1285852" y="3214686"/>
            <a:chExt cx="7000924" cy="2000264"/>
          </a:xfrm>
        </p:grpSpPr>
        <p:sp>
          <p:nvSpPr>
            <p:cNvPr id="4" name="矩形 3"/>
            <p:cNvSpPr/>
            <p:nvPr/>
          </p:nvSpPr>
          <p:spPr>
            <a:xfrm>
              <a:off x="1285852"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EXT4</a:t>
              </a:r>
              <a:endParaRPr lang="zh-CN" altLang="en-US" dirty="0">
                <a:solidFill>
                  <a:schemeClr val="tx2"/>
                </a:solidFill>
              </a:endParaRPr>
            </a:p>
          </p:txBody>
        </p:sp>
        <p:sp>
          <p:nvSpPr>
            <p:cNvPr id="6" name="矩形 5"/>
            <p:cNvSpPr/>
            <p:nvPr/>
          </p:nvSpPr>
          <p:spPr>
            <a:xfrm>
              <a:off x="3143240"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err="1" smtClean="0">
                  <a:solidFill>
                    <a:schemeClr val="tx2"/>
                  </a:solidFill>
                </a:rPr>
                <a:t>vFAT</a:t>
              </a:r>
              <a:endParaRPr lang="zh-CN" altLang="en-US" dirty="0">
                <a:solidFill>
                  <a:schemeClr val="tx2"/>
                </a:solidFill>
              </a:endParaRPr>
            </a:p>
          </p:txBody>
        </p:sp>
        <p:sp>
          <p:nvSpPr>
            <p:cNvPr id="11" name="矩形 10"/>
            <p:cNvSpPr/>
            <p:nvPr/>
          </p:nvSpPr>
          <p:spPr>
            <a:xfrm>
              <a:off x="5000628"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ISO 9660</a:t>
              </a:r>
              <a:endParaRPr lang="zh-CN" altLang="en-US" dirty="0">
                <a:solidFill>
                  <a:schemeClr val="tx2"/>
                </a:solidFill>
              </a:endParaRPr>
            </a:p>
          </p:txBody>
        </p:sp>
        <p:sp>
          <p:nvSpPr>
            <p:cNvPr id="12" name="矩形 11"/>
            <p:cNvSpPr/>
            <p:nvPr/>
          </p:nvSpPr>
          <p:spPr>
            <a:xfrm>
              <a:off x="6858016" y="321468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NFS</a:t>
              </a:r>
              <a:endParaRPr lang="zh-CN" altLang="en-US" dirty="0">
                <a:solidFill>
                  <a:schemeClr val="tx2"/>
                </a:solidFill>
              </a:endParaRPr>
            </a:p>
          </p:txBody>
        </p:sp>
        <p:sp>
          <p:nvSpPr>
            <p:cNvPr id="13" name="矩形 12"/>
            <p:cNvSpPr/>
            <p:nvPr/>
          </p:nvSpPr>
          <p:spPr>
            <a:xfrm>
              <a:off x="2285984" y="4071942"/>
              <a:ext cx="5143536"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dirty="0" smtClean="0">
                  <a:solidFill>
                    <a:schemeClr val="tx2"/>
                  </a:solidFill>
                </a:rPr>
                <a:t>虚拟文件系统（</a:t>
              </a:r>
              <a:r>
                <a:rPr lang="en-US" altLang="zh-CN" dirty="0" smtClean="0">
                  <a:solidFill>
                    <a:schemeClr val="tx2"/>
                  </a:solidFill>
                </a:rPr>
                <a:t>VFS</a:t>
              </a:r>
              <a:r>
                <a:rPr lang="zh-CN" altLang="en-US" dirty="0" smtClean="0">
                  <a:solidFill>
                    <a:schemeClr val="tx2"/>
                  </a:solidFill>
                </a:rPr>
                <a:t>）</a:t>
              </a:r>
              <a:endParaRPr lang="zh-CN" altLang="en-US" dirty="0">
                <a:solidFill>
                  <a:schemeClr val="tx2"/>
                </a:solidFill>
              </a:endParaRPr>
            </a:p>
          </p:txBody>
        </p:sp>
        <p:sp>
          <p:nvSpPr>
            <p:cNvPr id="14" name="矩形 13"/>
            <p:cNvSpPr/>
            <p:nvPr/>
          </p:nvSpPr>
          <p:spPr>
            <a:xfrm>
              <a:off x="3495668" y="4643446"/>
              <a:ext cx="2857520" cy="571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dirty="0" smtClean="0">
                  <a:solidFill>
                    <a:schemeClr val="tx2"/>
                  </a:solidFill>
                </a:rPr>
                <a:t>Linux</a:t>
              </a:r>
              <a:r>
                <a:rPr lang="zh-CN" altLang="en-US" dirty="0" smtClean="0">
                  <a:solidFill>
                    <a:schemeClr val="tx2"/>
                  </a:solidFill>
                </a:rPr>
                <a:t>操作系统</a:t>
              </a:r>
              <a:endParaRPr lang="zh-CN" altLang="en-US" dirty="0">
                <a:solidFill>
                  <a:schemeClr val="tx2"/>
                </a:solidFill>
              </a:endParaRPr>
            </a:p>
          </p:txBody>
        </p:sp>
        <p:cxnSp>
          <p:nvCxnSpPr>
            <p:cNvPr id="15" name="直接连接符 14"/>
            <p:cNvCxnSpPr/>
            <p:nvPr/>
          </p:nvCxnSpPr>
          <p:spPr>
            <a:xfrm rot="5400000">
              <a:off x="2213752" y="3857628"/>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3642511" y="3856834"/>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5499900" y="3856834"/>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7001686" y="3856834"/>
              <a:ext cx="42862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Par">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 calcmode="lin" valueType="num">
                                      <p:cBhvr additive="base">
                                        <p:cTn id="4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PA_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6"/>
          <p:cNvSpPr txBox="1"/>
          <p:nvPr>
            <p:custDataLst>
              <p:tags r:id="rId2"/>
            </p:custDataLst>
          </p:nvPr>
        </p:nvSpPr>
        <p:spPr>
          <a:xfrm>
            <a:off x="2167890" y="264160"/>
            <a:ext cx="3389630" cy="521970"/>
          </a:xfrm>
          <a:prstGeom prst="rect">
            <a:avLst/>
          </a:prstGeom>
          <a:noFill/>
        </p:spPr>
        <p:txBody>
          <a:bodyPr wrap="square" rtlCol="0">
            <a:spAutoFit/>
          </a:bodyPr>
          <a:lstStyle/>
          <a:p>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磁盘管理与文件系统</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PA_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PA_淘宝网chenying0907出品 1"/>
          <p:cNvGrpSpPr/>
          <p:nvPr>
            <p:custDataLst>
              <p:tags r:id="rId5"/>
            </p:custDataLst>
          </p:nvPr>
        </p:nvGrpSpPr>
        <p:grpSpPr>
          <a:xfrm>
            <a:off x="2915285" y="2310765"/>
            <a:ext cx="6813292" cy="688340"/>
            <a:chOff x="5463" y="3075"/>
            <a:chExt cx="11485" cy="1084"/>
          </a:xfrm>
        </p:grpSpPr>
        <p:sp>
          <p:nvSpPr>
            <p:cNvPr id="9" name="PA_圆角淘宝网chenying0907出品 8"/>
            <p:cNvSpPr/>
            <p:nvPr>
              <p:custDataLst>
                <p:tags r:id="rId6"/>
              </p:custDataLst>
            </p:nvPr>
          </p:nvSpPr>
          <p:spPr>
            <a:xfrm>
              <a:off x="5463" y="3075"/>
              <a:ext cx="11485"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磁盘管理和文件系统的概念</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10" name="PA_淘宝网chenying0907出品 9"/>
            <p:cNvSpPr/>
            <p:nvPr>
              <p:custDataLst>
                <p:tags r:id="rId7"/>
              </p:custDataLst>
            </p:nvPr>
          </p:nvSpPr>
          <p:spPr>
            <a:xfrm>
              <a:off x="5775" y="3223"/>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1</a:t>
              </a:r>
              <a:endParaRPr lang="en-US" altLang="zh-CN" sz="2800" b="1" dirty="0">
                <a:solidFill>
                  <a:srgbClr val="FF0000"/>
                </a:solidFill>
              </a:endParaRPr>
            </a:p>
          </p:txBody>
        </p:sp>
      </p:grpSp>
      <p:grpSp>
        <p:nvGrpSpPr>
          <p:cNvPr id="3" name="PA_淘宝网chenying0907出品 2"/>
          <p:cNvGrpSpPr/>
          <p:nvPr>
            <p:custDataLst>
              <p:tags r:id="rId8"/>
            </p:custDataLst>
          </p:nvPr>
        </p:nvGrpSpPr>
        <p:grpSpPr>
          <a:xfrm>
            <a:off x="2915285" y="3138170"/>
            <a:ext cx="6813582" cy="688340"/>
            <a:chOff x="5463" y="4740"/>
            <a:chExt cx="11487" cy="1084"/>
          </a:xfrm>
        </p:grpSpPr>
        <p:sp>
          <p:nvSpPr>
            <p:cNvPr id="17" name="PA_圆角淘宝网chenying0907出品 16"/>
            <p:cNvSpPr/>
            <p:nvPr>
              <p:custDataLst>
                <p:tags r:id="rId9"/>
              </p:custDataLst>
            </p:nvPr>
          </p:nvSpPr>
          <p:spPr>
            <a:xfrm>
              <a:off x="5463" y="4740"/>
              <a:ext cx="11487" cy="1084"/>
            </a:xfrm>
            <a:prstGeom prst="roundRect">
              <a:avLst/>
            </a:prstGeom>
            <a:gradFill flip="none" rotWithShape="1">
              <a:gsLst>
                <a:gs pos="0">
                  <a:schemeClr val="bg1">
                    <a:lumMod val="95000"/>
                  </a:schemeClr>
                </a:gs>
                <a:gs pos="100000">
                  <a:schemeClr val="bg1"/>
                </a:gs>
              </a:gsLst>
              <a:lin ang="2700000" scaled="1"/>
              <a:tileRect/>
            </a:gradFill>
            <a:ln w="44450">
              <a:solidFill>
                <a:srgbClr val="F642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l"/>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sym typeface="+mn-ea"/>
                </a:rPr>
                <a:t>Linux文件相关概念及操作</a:t>
              </a:r>
              <a:endParaRPr lang="en-US" altLang="zh-CN" sz="2800" b="1" dirty="0">
                <a:solidFill>
                  <a:srgbClr val="FF0000"/>
                </a:solidFill>
                <a:latin typeface="微软雅黑" panose="020B0503020204020204" pitchFamily="34" charset="-122"/>
                <a:ea typeface="微软雅黑" panose="020B0503020204020204" pitchFamily="34" charset="-122"/>
                <a:sym typeface="+mn-ea"/>
              </a:endParaRPr>
            </a:p>
            <a:p>
              <a:pPr algn="l"/>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18" name="PA_淘宝网chenying0907出品 17"/>
            <p:cNvSpPr/>
            <p:nvPr>
              <p:custDataLst>
                <p:tags r:id="rId10"/>
              </p:custDataLst>
            </p:nvPr>
          </p:nvSpPr>
          <p:spPr>
            <a:xfrm>
              <a:off x="5775" y="4888"/>
              <a:ext cx="787" cy="787"/>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2</a:t>
              </a:r>
              <a:endParaRPr lang="zh-CN" altLang="en-US" sz="2800" b="1" dirty="0">
                <a:solidFill>
                  <a:srgbClr val="006EC0"/>
                </a:solidFill>
              </a:endParaRPr>
            </a:p>
          </p:txBody>
        </p:sp>
      </p:grpSp>
    </p:spTree>
  </p:cSld>
  <p:clrMapOvr>
    <a:masterClrMapping/>
  </p:clrMapOvr>
  <mc:AlternateContent xmlns:mc="http://schemas.openxmlformats.org/markup-compatibility/2006">
    <mc:Choice xmlns:p14="http://schemas.microsoft.com/office/powerpoint/2010/main" Requires="p14">
      <p:transition p14:dur="25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899"/>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399"/>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21310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（4）分区格式化</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创建Linux文件系统</a:t>
                </a:r>
                <a:r>
                  <a:rPr lang="zh-CN" sz="2000" b="1" dirty="0">
                    <a:latin typeface="微软雅黑" panose="020B0503020204020204" pitchFamily="34" charset="-122"/>
                    <a:ea typeface="微软雅黑" panose="020B0503020204020204" pitchFamily="34" charset="-122"/>
                  </a:rPr>
                  <a:t>（格式化）</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4</a:t>
              </a:r>
              <a:r>
                <a:rPr lang="zh-CN" altLang="en-US" sz="2400" b="1"/>
                <a:t>）</a:t>
              </a:r>
              <a:endParaRPr lang="zh-CN" altLang="en-US" sz="2400" b="1"/>
            </a:p>
          </p:txBody>
        </p:sp>
      </p:grpSp>
      <p:sp>
        <p:nvSpPr>
          <p:cNvPr id="5" name="淘宝网chenying0907出品 77"/>
          <p:cNvSpPr txBox="1"/>
          <p:nvPr/>
        </p:nvSpPr>
        <p:spPr>
          <a:xfrm>
            <a:off x="960755" y="1793875"/>
            <a:ext cx="9773285" cy="3707765"/>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在Linux系统中，分区必须格式化后才能使用。格式化就是在指定的磁盘或分区上创建文件系统，命令：</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mkfs -t 文件系统类型  被格式化分区或磁盘</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例如：</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mkfs -t ext4 /dev/sdb</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   mkfs -t </a:t>
            </a:r>
            <a:r>
              <a:rPr lang="en-US" altLang="zh-CN" sz="2000">
                <a:effectLst/>
                <a:latin typeface="微软雅黑" panose="020B0503020204020204" pitchFamily="34" charset="-122"/>
                <a:ea typeface="微软雅黑" panose="020B0503020204020204" pitchFamily="34" charset="-122"/>
              </a:rPr>
              <a:t>ext4</a:t>
            </a:r>
            <a:r>
              <a:rPr lang="zh-CN" altLang="en-US" sz="2000">
                <a:effectLst/>
                <a:latin typeface="微软雅黑" panose="020B0503020204020204" pitchFamily="34" charset="-122"/>
                <a:ea typeface="微软雅黑" panose="020B0503020204020204" pitchFamily="34" charset="-122"/>
              </a:rPr>
              <a:t> /dev/sdb</a:t>
            </a:r>
            <a:r>
              <a:rPr lang="en-US" altLang="zh-CN" sz="2000">
                <a:effectLst/>
                <a:latin typeface="微软雅黑" panose="020B0503020204020204" pitchFamily="34" charset="-122"/>
                <a:ea typeface="微软雅黑" panose="020B0503020204020204" pitchFamily="34" charset="-122"/>
              </a:rPr>
              <a:t>1</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endParaRPr lang="zh-CN" altLang="en-US" sz="2000">
              <a:effectLst/>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5469890" y="2136140"/>
            <a:ext cx="5832475" cy="368808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ppt_x"/>
                                          </p:val>
                                        </p:tav>
                                        <p:tav tm="100000">
                                          <p:val>
                                            <p:strVal val="#ppt_x"/>
                                          </p:val>
                                        </p:tav>
                                      </p:tavLst>
                                    </p:anim>
                                    <p:anim calcmode="lin" valueType="num">
                                      <p:cBhvr additive="base">
                                        <p:cTn id="5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挂载磁盘</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919480" y="1724660"/>
            <a:ext cx="10413365" cy="5169535"/>
          </a:xfrm>
          <a:prstGeom prst="rect">
            <a:avLst/>
          </a:prstGeom>
          <a:noFill/>
        </p:spPr>
        <p:txBody>
          <a:bodyPr wrap="square" rtlCol="0">
            <a:spAutoFit/>
          </a:bodyPr>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en-US" sz="2000" b="1">
                <a:solidFill>
                  <a:srgbClr val="FF0000"/>
                </a:solidFill>
                <a:effectLst/>
                <a:latin typeface="微软雅黑" panose="020B0503020204020204" pitchFamily="34" charset="-122"/>
                <a:ea typeface="微软雅黑" panose="020B0503020204020204" pitchFamily="34" charset="-122"/>
                <a:sym typeface="+mn-ea"/>
              </a:rPr>
              <a:t>Linux</a:t>
            </a:r>
            <a:r>
              <a:rPr lang="zh-CN" altLang="en-US" sz="2000" b="1">
                <a:solidFill>
                  <a:srgbClr val="FF0000"/>
                </a:solidFill>
                <a:effectLst/>
                <a:latin typeface="微软雅黑" panose="020B0503020204020204" pitchFamily="34" charset="-122"/>
                <a:ea typeface="微软雅黑" panose="020B0503020204020204" pitchFamily="34" charset="-122"/>
                <a:sym typeface="+mn-ea"/>
              </a:rPr>
              <a:t>系统中，没有盘符的概念</a:t>
            </a:r>
            <a:r>
              <a:rPr lang="zh-CN" altLang="en-US" sz="2000">
                <a:effectLst/>
                <a:latin typeface="微软雅黑" panose="020B0503020204020204" pitchFamily="34" charset="-122"/>
                <a:ea typeface="微软雅黑" panose="020B0503020204020204" pitchFamily="34" charset="-122"/>
                <a:sym typeface="+mn-ea"/>
              </a:rPr>
              <a:t>，对任何磁盘设备的使用都需要挂载。</a:t>
            </a:r>
            <a:endParaRPr lang="zh-CN" altLang="en-US" sz="2000">
              <a:effectLst/>
              <a:latin typeface="微软雅黑" panose="020B0503020204020204" pitchFamily="34" charset="-122"/>
              <a:ea typeface="微软雅黑" panose="020B0503020204020204" pitchFamily="34" charset="-122"/>
              <a:sym typeface="+mn-ea"/>
            </a:endParaRPr>
          </a:p>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solidFill>
                  <a:srgbClr val="FF0000"/>
                </a:solidFill>
                <a:effectLst/>
                <a:latin typeface="微软雅黑" panose="020B0503020204020204" pitchFamily="34" charset="-122"/>
                <a:ea typeface="微软雅黑" panose="020B0503020204020204" pitchFamily="34" charset="-122"/>
              </a:rPr>
              <a:t>挂载的方式：手动挂载、自动挂载</a:t>
            </a:r>
            <a:r>
              <a:rPr lang="zh-CN" altLang="en-US" sz="2000">
                <a:effectLst/>
                <a:latin typeface="微软雅黑" panose="020B0503020204020204" pitchFamily="34" charset="-122"/>
                <a:ea typeface="微软雅黑" panose="020B0503020204020204" pitchFamily="34" charset="-122"/>
              </a:rPr>
              <a:t>。</a:t>
            </a:r>
            <a:endParaRPr lang="en-US" altLang="zh-CN" sz="2000">
              <a:effectLst/>
              <a:latin typeface="微软雅黑" panose="020B0503020204020204" pitchFamily="34" charset="-122"/>
              <a:ea typeface="微软雅黑" panose="020B0503020204020204" pitchFamily="34" charset="-122"/>
            </a:endParaRPr>
          </a:p>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solidFill>
                  <a:srgbClr val="FF0000"/>
                </a:solidFill>
                <a:effectLst/>
                <a:latin typeface="微软雅黑" panose="020B0503020204020204" pitchFamily="34" charset="-122"/>
                <a:ea typeface="微软雅黑" panose="020B0503020204020204" pitchFamily="34" charset="-122"/>
                <a:sym typeface="+mn-ea"/>
              </a:rPr>
              <a:t>挂载的条件</a:t>
            </a:r>
            <a:r>
              <a:rPr lang="zh-CN" altLang="en-US" sz="2000">
                <a:effectLst/>
                <a:latin typeface="微软雅黑" panose="020B0503020204020204" pitchFamily="34" charset="-122"/>
                <a:ea typeface="微软雅黑" panose="020B0503020204020204" pitchFamily="34" charset="-122"/>
                <a:sym typeface="+mn-ea"/>
              </a:rPr>
              <a:t>：</a:t>
            </a:r>
            <a:endParaRPr lang="zh-CN" altLang="en-US" sz="2000">
              <a:effectLst/>
              <a:latin typeface="微软雅黑" panose="020B0503020204020204" pitchFamily="34" charset="-122"/>
              <a:ea typeface="微软雅黑" panose="020B0503020204020204" pitchFamily="34" charset="-122"/>
            </a:endParaRPr>
          </a:p>
          <a:p>
            <a:pPr marL="800100" indent="-342900" algn="just" defTabSz="914400" eaLnBrk="0" fontAlgn="auto" hangingPunct="0">
              <a:lnSpc>
                <a:spcPts val="4400"/>
              </a:lnSpc>
              <a:spcBef>
                <a:spcPts val="0"/>
              </a:spcBef>
              <a:spcAft>
                <a:spcPts val="0"/>
              </a:spcAft>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a:effectLst/>
                <a:latin typeface="微软雅黑" panose="020B0503020204020204" pitchFamily="34" charset="-122"/>
                <a:ea typeface="微软雅黑" panose="020B0503020204020204" pitchFamily="34" charset="-122"/>
                <a:sym typeface="+mn-ea"/>
              </a:rPr>
              <a:t>分区已经格式化</a:t>
            </a:r>
            <a:endParaRPr lang="zh-CN" altLang="en-US" sz="2000">
              <a:effectLst/>
              <a:latin typeface="微软雅黑" panose="020B0503020204020204" pitchFamily="34" charset="-122"/>
              <a:ea typeface="微软雅黑" panose="020B0503020204020204" pitchFamily="34" charset="-122"/>
              <a:sym typeface="+mn-ea"/>
            </a:endParaRPr>
          </a:p>
          <a:p>
            <a:pPr marL="457200" indent="0" algn="just" defTabSz="914400" eaLnBrk="0" fontAlgn="auto" hangingPunct="0">
              <a:lnSpc>
                <a:spcPts val="4400"/>
              </a:lnSpc>
              <a:spcBef>
                <a:spcPts val="0"/>
              </a:spcBef>
              <a:spcAft>
                <a:spcPts val="0"/>
              </a:spcAft>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a:effectLst/>
                <a:latin typeface="微软雅黑" panose="020B0503020204020204" pitchFamily="34" charset="-122"/>
                <a:ea typeface="微软雅黑" panose="020B0503020204020204" pitchFamily="34" charset="-122"/>
                <a:sym typeface="+mn-ea"/>
              </a:rPr>
              <a:t>建立一个目录作为挂载点</a:t>
            </a:r>
            <a:endParaRPr lang="zh-CN" altLang="en-US" sz="2000">
              <a:effectLst/>
              <a:latin typeface="微软雅黑" panose="020B0503020204020204" pitchFamily="34" charset="-122"/>
              <a:ea typeface="微软雅黑" panose="020B0503020204020204" pitchFamily="34" charset="-122"/>
            </a:endParaRPr>
          </a:p>
          <a:p>
            <a:pPr indent="508000" algn="just" defTabSz="914400" eaLnBrk="0" fontAlgn="auto" hangingPunct="0">
              <a:lnSpc>
                <a:spcPts val="44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sz="2000">
                <a:effectLst/>
                <a:latin typeface="微软雅黑" panose="020B0503020204020204" pitchFamily="34" charset="-122"/>
                <a:ea typeface="微软雅黑" panose="020B0503020204020204" pitchFamily="34" charset="-122"/>
                <a:sym typeface="+mn-ea"/>
              </a:rPr>
              <a:t>通过此点</a:t>
            </a:r>
            <a:r>
              <a:rPr lang="zh-CN" sz="2000" b="1">
                <a:solidFill>
                  <a:srgbClr val="FF0000"/>
                </a:solidFill>
                <a:effectLst/>
                <a:latin typeface="微软雅黑" panose="020B0503020204020204" pitchFamily="34" charset="-122"/>
                <a:ea typeface="微软雅黑" panose="020B0503020204020204" pitchFamily="34" charset="-122"/>
                <a:sym typeface="+mn-ea"/>
              </a:rPr>
              <a:t>建立操作系统和磁盘存取的接口</a:t>
            </a:r>
            <a:r>
              <a:rPr lang="zh-CN" sz="2000">
                <a:effectLst/>
                <a:latin typeface="微软雅黑" panose="020B0503020204020204" pitchFamily="34" charset="-122"/>
                <a:ea typeface="微软雅黑" panose="020B0503020204020204" pitchFamily="34" charset="-122"/>
                <a:sym typeface="+mn-ea"/>
              </a:rPr>
              <a:t>。当磁盘挂载到目录时，对目录的操作即是对磁盘的操作。</a:t>
            </a:r>
            <a:endParaRPr lang="zh-CN" sz="2000">
              <a:effectLst/>
              <a:latin typeface="微软雅黑" panose="020B0503020204020204" pitchFamily="34" charset="-122"/>
              <a:ea typeface="微软雅黑" panose="020B0503020204020204" pitchFamily="34" charset="-122"/>
            </a:endParaRPr>
          </a:p>
          <a:p>
            <a:pPr marL="342900" indent="-342900" algn="just" defTabSz="914400" eaLnBrk="0" fontAlgn="auto" hangingPunct="0">
              <a:lnSpc>
                <a:spcPts val="4400"/>
              </a:lnSpc>
              <a:spcBef>
                <a:spcPts val="0"/>
              </a:spcBef>
              <a:spcAft>
                <a:spcPts val="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sz="2000" b="1">
                <a:effectLst/>
                <a:latin typeface="微软雅黑" panose="020B0503020204020204" pitchFamily="34" charset="-122"/>
                <a:ea typeface="微软雅黑" panose="020B0503020204020204" pitchFamily="34" charset="-122"/>
                <a:sym typeface="+mn-ea"/>
              </a:rPr>
              <a:t>系统默认的挂载点目录</a:t>
            </a:r>
            <a:r>
              <a:rPr lang="zh-CN" sz="2000">
                <a:effectLst/>
                <a:latin typeface="微软雅黑" panose="020B0503020204020204" pitchFamily="34" charset="-122"/>
                <a:ea typeface="微软雅黑" panose="020B0503020204020204" pitchFamily="34" charset="-122"/>
                <a:sym typeface="+mn-ea"/>
              </a:rPr>
              <a:t>：</a:t>
            </a:r>
            <a:r>
              <a:rPr lang="en-US" altLang="zh-CN" sz="2000">
                <a:effectLst/>
                <a:latin typeface="微软雅黑" panose="020B0503020204020204" pitchFamily="34" charset="-122"/>
                <a:ea typeface="微软雅黑" panose="020B0503020204020204" pitchFamily="34" charset="-122"/>
                <a:sym typeface="+mn-ea"/>
              </a:rPr>
              <a:t>/mnt</a:t>
            </a:r>
            <a:r>
              <a:rPr lang="zh-CN" altLang="en-US" sz="2000">
                <a:effectLst/>
                <a:latin typeface="微软雅黑" panose="020B0503020204020204" pitchFamily="34" charset="-122"/>
                <a:ea typeface="微软雅黑" panose="020B0503020204020204" pitchFamily="34" charset="-122"/>
                <a:sym typeface="+mn-ea"/>
              </a:rPr>
              <a:t>或</a:t>
            </a:r>
            <a:r>
              <a:rPr lang="en-US" altLang="zh-CN" sz="2000">
                <a:effectLst/>
                <a:latin typeface="微软雅黑" panose="020B0503020204020204" pitchFamily="34" charset="-122"/>
                <a:ea typeface="微软雅黑" panose="020B0503020204020204" pitchFamily="34" charset="-122"/>
                <a:sym typeface="+mn-ea"/>
              </a:rPr>
              <a:t>/media</a:t>
            </a:r>
            <a:r>
              <a:rPr lang="zh-CN" altLang="en-US" sz="2000">
                <a:effectLst/>
                <a:latin typeface="微软雅黑" panose="020B0503020204020204" pitchFamily="34" charset="-122"/>
                <a:ea typeface="微软雅黑" panose="020B0503020204020204" pitchFamily="34" charset="-122"/>
                <a:sym typeface="+mn-ea"/>
              </a:rPr>
              <a:t>，也可以自己创建挂载点。</a:t>
            </a:r>
            <a:endParaRPr lang="zh-CN" altLang="en-US" sz="2000">
              <a:effectLst/>
              <a:latin typeface="微软雅黑" panose="020B0503020204020204" pitchFamily="34" charset="-122"/>
              <a:ea typeface="微软雅黑" panose="020B0503020204020204" pitchFamily="34" charset="-122"/>
            </a:endParaRPr>
          </a:p>
          <a:p>
            <a:pPr marL="457200" indent="0" algn="just" defTabSz="914400" eaLnBrk="0" fontAlgn="auto" hangingPunct="0">
              <a:lnSpc>
                <a:spcPts val="44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手动挂载</a:t>
                </a:r>
                <a:r>
                  <a:rPr lang="en-US" altLang="zh-CN" sz="2000" b="1" dirty="0">
                    <a:latin typeface="微软雅黑" panose="020B0503020204020204" pitchFamily="34" charset="-122"/>
                    <a:ea typeface="微软雅黑" panose="020B0503020204020204" pitchFamily="34" charset="-122"/>
                  </a:rPr>
                  <a:t>——mount</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89000" y="1724660"/>
            <a:ext cx="10413365" cy="2245360"/>
          </a:xfrm>
          <a:prstGeom prst="rect">
            <a:avLst/>
          </a:prstGeom>
          <a:noFill/>
        </p:spPr>
        <p:txBody>
          <a:bodyPr wrap="square" rtlCol="0">
            <a:spAutoFit/>
          </a:bodyPr>
          <a:p>
            <a:pPr marL="342900" indent="-342900" algn="just" fontAlgn="auto">
              <a:lnSpc>
                <a:spcPct val="200000"/>
              </a:lnSpc>
              <a:buFont typeface="Wingdings" panose="05000000000000000000" charset="0"/>
              <a:buChar char="Ø"/>
            </a:pPr>
            <a:r>
              <a:rPr lang="zh-CN" altLang="en-US" sz="2000" b="1" dirty="0">
                <a:latin typeface="微软雅黑" panose="020B0503020204020204" pitchFamily="34" charset="-122"/>
                <a:ea typeface="微软雅黑" panose="020B0503020204020204" pitchFamily="34" charset="-122"/>
                <a:sym typeface="+mn-ea"/>
              </a:rPr>
              <a:t>用法</a:t>
            </a:r>
            <a:r>
              <a:rPr lang="zh-CN" altLang="en-US" sz="2000" dirty="0">
                <a:latin typeface="微软雅黑" panose="020B0503020204020204" pitchFamily="34" charset="-122"/>
                <a:ea typeface="微软雅黑" panose="020B0503020204020204" pitchFamily="34" charset="-122"/>
                <a:sym typeface="+mn-ea"/>
              </a:rPr>
              <a:t>：mount  [选项]  &lt;设备名&gt; &lt;挂载点&gt;</a:t>
            </a:r>
            <a:endParaRPr lang="zh-CN" altLang="en-US" sz="2000" dirty="0">
              <a:latin typeface="微软雅黑" panose="020B0503020204020204" pitchFamily="34" charset="-122"/>
              <a:ea typeface="微软雅黑" panose="020B0503020204020204" pitchFamily="34" charset="-122"/>
              <a:sym typeface="+mn-ea"/>
            </a:endParaRPr>
          </a:p>
          <a:p>
            <a:pPr marL="342900" indent="-342900" algn="l" defTabSz="448945" eaLnBrk="0" fontAlgn="auto" hangingPunct="0">
              <a:lnSpc>
                <a:spcPct val="150000"/>
              </a:lnSpc>
              <a:spcBef>
                <a:spcPts val="0"/>
              </a:spcBef>
              <a:spcAft>
                <a:spcPts val="600"/>
              </a:spcAft>
              <a:buFont typeface="Wingdings" panose="05000000000000000000" charset="0"/>
              <a:buChar char="Ø"/>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sym typeface="+mn-ea"/>
              </a:rPr>
              <a:t>选项：</a:t>
            </a:r>
            <a:endParaRPr lang="zh-CN" altLang="en-US" sz="2000" b="1">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sym typeface="+mn-ea"/>
              </a:rPr>
              <a:t>-t：指定挂载的文件系统类型，如：-t ext3、-t ext4、-t vfat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sym typeface="+mn-ea"/>
              </a:rPr>
              <a:t>-o 指定挂载选项，例如：</a:t>
            </a:r>
            <a:endParaRPr lang="zh-CN" altLang="en-US" sz="20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rPr>
              <a:t>（5）挂载磁盘</a:t>
            </a:r>
            <a:endParaRPr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sz="2000" b="1" dirty="0">
                    <a:latin typeface="微软雅黑" panose="020B0503020204020204" pitchFamily="34" charset="-122"/>
                    <a:ea typeface="微软雅黑" panose="020B0503020204020204" pitchFamily="34" charset="-122"/>
                  </a:rPr>
                  <a:t>手动挂载——mount</a:t>
                </a:r>
                <a:endParaRPr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960755" y="1793875"/>
            <a:ext cx="9773285" cy="4169410"/>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ro,rw 以只读或读写形式挂载，</a:t>
            </a:r>
            <a:r>
              <a:rPr lang="zh-CN" altLang="en-US" sz="2000">
                <a:solidFill>
                  <a:srgbClr val="FF0000"/>
                </a:solidFill>
                <a:effectLst/>
                <a:latin typeface="微软雅黑" panose="020B0503020204020204" pitchFamily="34" charset="-122"/>
                <a:ea typeface="微软雅黑" panose="020B0503020204020204" pitchFamily="34" charset="-122"/>
              </a:rPr>
              <a:t>默认是rw</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async 代表所有操作</a:t>
            </a:r>
            <a:r>
              <a:rPr lang="zh-CN" altLang="en-US" sz="2000">
                <a:solidFill>
                  <a:srgbClr val="FF0000"/>
                </a:solidFill>
                <a:effectLst/>
                <a:latin typeface="微软雅黑" panose="020B0503020204020204" pitchFamily="34" charset="-122"/>
                <a:ea typeface="微软雅黑" panose="020B0503020204020204" pitchFamily="34" charset="-122"/>
              </a:rPr>
              <a:t>使用缓存</a:t>
            </a:r>
            <a:r>
              <a:rPr lang="zh-CN" altLang="en-US" sz="2000">
                <a:effectLst/>
                <a:latin typeface="微软雅黑" panose="020B0503020204020204" pitchFamily="34" charset="-122"/>
                <a:ea typeface="微软雅黑" panose="020B0503020204020204" pitchFamily="34" charset="-122"/>
              </a:rPr>
              <a:t>（内存）：提高文件系统读写数据的效率；</a:t>
            </a:r>
            <a:r>
              <a:rPr lang="zh-CN" altLang="en-US" sz="2000">
                <a:solidFill>
                  <a:srgbClr val="FF0000"/>
                </a:solidFill>
                <a:effectLst/>
                <a:latin typeface="微软雅黑" panose="020B0503020204020204" pitchFamily="34" charset="-122"/>
                <a:ea typeface="微软雅黑" panose="020B0503020204020204" pitchFamily="34" charset="-122"/>
              </a:rPr>
              <a:t>默认为async使用缓存</a:t>
            </a:r>
            <a:r>
              <a:rPr lang="zh-CN" altLang="en-US" sz="2000">
                <a:effectLst/>
                <a:latin typeface="微软雅黑" panose="020B0503020204020204" pitchFamily="34" charset="-122"/>
                <a:ea typeface="微软雅黑" panose="020B0503020204020204" pitchFamily="34" charset="-122"/>
              </a:rPr>
              <a:t>（内存）；</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sync 代表所有操作</a:t>
            </a:r>
            <a:r>
              <a:rPr lang="zh-CN" altLang="en-US" sz="2000">
                <a:solidFill>
                  <a:srgbClr val="FF0000"/>
                </a:solidFill>
                <a:effectLst/>
                <a:latin typeface="微软雅黑" panose="020B0503020204020204" pitchFamily="34" charset="-122"/>
                <a:ea typeface="微软雅黑" panose="020B0503020204020204" pitchFamily="34" charset="-122"/>
              </a:rPr>
              <a:t>直接写入磁盘</a:t>
            </a:r>
            <a:r>
              <a:rPr lang="zh-CN" altLang="en-US" sz="2000">
                <a:effectLst/>
                <a:latin typeface="微软雅黑" panose="020B0503020204020204" pitchFamily="34" charset="-122"/>
                <a:ea typeface="微软雅黑" panose="020B0503020204020204" pitchFamily="34" charset="-122"/>
              </a:rPr>
              <a:t>：代表所有操作直接写入磁盘；应用在对数据安全性比较高的场景；</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atime 代表每次访问文件时，更新文件被访问的时间，</a:t>
            </a:r>
            <a:r>
              <a:rPr lang="zh-CN" altLang="en-US" sz="2000">
                <a:solidFill>
                  <a:srgbClr val="FF0000"/>
                </a:solidFill>
                <a:effectLst/>
                <a:latin typeface="微软雅黑" panose="020B0503020204020204" pitchFamily="34" charset="-122"/>
                <a:ea typeface="微软雅黑" panose="020B0503020204020204" pitchFamily="34" charset="-122"/>
              </a:rPr>
              <a:t>默认为atime</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noatime 代表每次访问文件时，不更新文件被访问的时间；</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-o remount 代表重新挂载文件系统</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 calcmode="lin" valueType="num">
                                      <p:cBhvr additive="base">
                                        <p:cTn id="4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additive="base">
                                        <p:cTn id="5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additive="base">
                                        <p:cTn id="5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59635" y="56388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挂载</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手动挂载</a:t>
                </a:r>
                <a:r>
                  <a:rPr lang="en-US" altLang="zh-CN" sz="2000" b="1" dirty="0">
                    <a:latin typeface="微软雅黑" panose="020B0503020204020204" pitchFamily="34" charset="-122"/>
                    <a:ea typeface="微软雅黑" panose="020B0503020204020204" pitchFamily="34" charset="-122"/>
                  </a:rPr>
                  <a:t>——mount</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89000" y="1724660"/>
            <a:ext cx="10413365" cy="455422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例如</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mount  sdb1  /mnt/sdb1</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/mnt/sdb1</a:t>
            </a:r>
            <a:r>
              <a:rPr lang="zh-CN" altLang="en-US" sz="2000" dirty="0">
                <a:latin typeface="微软雅黑" panose="020B0503020204020204" pitchFamily="34" charset="-122"/>
                <a:ea typeface="微软雅黑" panose="020B0503020204020204" pitchFamily="34" charset="-122"/>
                <a:sym typeface="+mn-ea"/>
              </a:rPr>
              <a:t>必须存在）</a:t>
            </a: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zh-CN" altLang="en-US" sz="2000" dirty="0">
              <a:latin typeface="微软雅黑" panose="020B0503020204020204" pitchFamily="34" charset="-122"/>
              <a:ea typeface="微软雅黑" panose="020B0503020204020204" pitchFamily="34" charset="-122"/>
              <a:sym typeface="+mn-ea"/>
            </a:endParaRPr>
          </a:p>
          <a:p>
            <a:pPr indent="508000" algn="just" fontAlgn="auto">
              <a:lnSpc>
                <a:spcPct val="200000"/>
              </a:lnSpc>
              <a:spcBef>
                <a:spcPts val="1200"/>
              </a:spcBef>
              <a:buNone/>
              <a:extLst>
                <a:ext uri="{35155182-B16C-46BC-9424-99874614C6A1}">
                  <wpsdc:indentchars xmlns:wpsdc="http://www.wps.cn/officeDocument/2017/drawingmlCustomData" val="200" checksum="282533468"/>
                </a:ext>
              </a:extLst>
            </a:pPr>
            <a:r>
              <a:rPr lang="zh-CN" altLang="en-US" sz="2000" b="1" dirty="0">
                <a:latin typeface="微软雅黑" panose="020B0503020204020204" pitchFamily="34" charset="-122"/>
                <a:ea typeface="微软雅黑" panose="020B0503020204020204" pitchFamily="34" charset="-122"/>
                <a:sym typeface="+mn-ea"/>
              </a:rPr>
              <a:t>注意</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solidFill>
                  <a:srgbClr val="FF0000"/>
                </a:solidFill>
                <a:latin typeface="微软雅黑" panose="020B0503020204020204" pitchFamily="34" charset="-122"/>
                <a:ea typeface="微软雅黑" panose="020B0503020204020204" pitchFamily="34" charset="-122"/>
                <a:sym typeface="+mn-ea"/>
              </a:rPr>
              <a:t>此种挂载方式，在计算机当重启后，需要再次重新挂载。</a:t>
            </a: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indent="508000" algn="just" fontAlgn="auto">
              <a:lnSpc>
                <a:spcPct val="200000"/>
              </a:lnSpc>
              <a:buNone/>
              <a:extLst>
                <a:ext uri="{35155182-B16C-46BC-9424-99874614C6A1}">
                  <wpsdc:indentchars xmlns:wpsdc="http://www.wps.cn/officeDocument/2017/drawingmlCustomData" val="200" checksum="282533468"/>
                </a:ext>
              </a:extLst>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2044700" y="2322830"/>
            <a:ext cx="6185535" cy="2790825"/>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 calcmode="lin" valueType="num">
                                      <p:cBhvr additive="base">
                                        <p:cTn id="4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sz="2400" b="1" dirty="0">
                <a:solidFill>
                  <a:prstClr val="white"/>
                </a:solidFill>
                <a:ea typeface="微软雅黑" panose="020B0503020204020204" pitchFamily="34" charset="-122"/>
                <a:cs typeface="Arial Unicode MS" panose="020B0604020202020204" pitchFamily="34" charset="-122"/>
              </a:rPr>
              <a:t>磁盘管理</a:t>
            </a:r>
            <a:endParaRPr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3698240" cy="398780"/>
          </a:xfrm>
          <a:prstGeom prst="rect">
            <a:avLst/>
          </a:prstGeom>
          <a:gradFill>
            <a:gsLst>
              <a:gs pos="0">
                <a:srgbClr val="FECF40"/>
              </a:gs>
              <a:gs pos="100000">
                <a:srgbClr val="846C21"/>
              </a:gs>
            </a:gsLst>
            <a:path path="circle"/>
          </a:gradFill>
        </p:spPr>
        <p:txBody>
          <a:bodyPr wrap="square">
            <a:spAutoFit/>
          </a:bodyPr>
          <a:p>
            <a:pPr lvl="0" algn="l">
              <a:defRPr/>
            </a:pPr>
            <a:r>
              <a:rPr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（5）挂载磁盘</a:t>
            </a:r>
            <a:endParaRPr sz="2000" b="1" dirty="0">
              <a:solidFill>
                <a:prstClr val="black">
                  <a:lumMod val="65000"/>
                  <a:lumOff val="35000"/>
                </a:prst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分区</a:t>
                </a:r>
                <a:r>
                  <a:rPr sz="2000" b="1" dirty="0">
                    <a:latin typeface="微软雅黑" panose="020B0503020204020204" pitchFamily="34" charset="-122"/>
                    <a:ea typeface="微软雅黑" panose="020B0503020204020204" pitchFamily="34" charset="-122"/>
                  </a:rPr>
                  <a:t>挂载</a:t>
                </a:r>
                <a:r>
                  <a:rPr lang="zh-CN" sz="2000" b="1" dirty="0">
                    <a:latin typeface="微软雅黑" panose="020B0503020204020204" pitchFamily="34" charset="-122"/>
                    <a:ea typeface="微软雅黑" panose="020B0503020204020204" pitchFamily="34" charset="-122"/>
                  </a:rPr>
                  <a:t>查询</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5" name="淘宝网chenying0907出品 77"/>
          <p:cNvSpPr txBox="1"/>
          <p:nvPr/>
        </p:nvSpPr>
        <p:spPr>
          <a:xfrm>
            <a:off x="960755" y="2049780"/>
            <a:ext cx="9773285" cy="1630045"/>
          </a:xfrm>
          <a:prstGeom prst="rect">
            <a:avLst/>
          </a:prstGeom>
          <a:noFill/>
        </p:spPr>
        <p:txBody>
          <a:bodyPr wrap="square" rtlCol="0">
            <a:spAutoFit/>
          </a:bodyPr>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查询挂载的命令：df</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df可以按照KB、MB为单位显示挂载的情况，选项分别为-k、-m，如：</a:t>
            </a:r>
            <a:endParaRPr lang="zh-CN" altLang="en-US" sz="2000">
              <a:effectLst/>
              <a:latin typeface="微软雅黑" panose="020B0503020204020204" pitchFamily="34" charset="-122"/>
              <a:ea typeface="微软雅黑" panose="020B0503020204020204" pitchFamily="34" charset="-122"/>
            </a:endParaRPr>
          </a:p>
          <a:p>
            <a:pPr indent="508000" algn="l" defTabSz="448945" eaLnBrk="0" fontAlgn="auto" hangingPunct="0">
              <a:lnSpc>
                <a:spcPct val="150000"/>
              </a:lnSpc>
              <a:spcBef>
                <a:spcPts val="0"/>
              </a:spcBef>
              <a:spcAft>
                <a:spcPts val="60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df -m</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淘宝网chenying0907出品 9"/>
          <p:cNvSpPr/>
          <p:nvPr>
            <p:custDataLst>
              <p:tags r:id="rId1"/>
            </p:custDataLst>
          </p:nvPr>
        </p:nvSpPr>
        <p:spPr>
          <a:xfrm>
            <a:off x="1148182" y="2866937"/>
            <a:ext cx="1080000" cy="1080000"/>
          </a:xfrm>
          <a:prstGeom prst="ellipse">
            <a:avLst/>
          </a:prstGeom>
          <a:solidFill>
            <a:schemeClr val="bg1"/>
          </a:solidFill>
          <a:ln w="15875" cmpd="dbl">
            <a:solidFill>
              <a:srgbClr val="F6424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rgbClr val="FF0000"/>
                </a:solidFill>
              </a:rPr>
              <a:t>1</a:t>
            </a:r>
            <a:endParaRPr lang="en-US" altLang="zh-CN" sz="5400" b="1" dirty="0">
              <a:solidFill>
                <a:srgbClr val="FF0000"/>
              </a:solidFill>
            </a:endParaRPr>
          </a:p>
        </p:txBody>
      </p:sp>
      <p:sp>
        <p:nvSpPr>
          <p:cNvPr id="11" name="PA_淘宝网chenying0907出品 10"/>
          <p:cNvSpPr txBox="1"/>
          <p:nvPr>
            <p:custDataLst>
              <p:tags r:id="rId2"/>
            </p:custDataLst>
          </p:nvPr>
        </p:nvSpPr>
        <p:spPr>
          <a:xfrm>
            <a:off x="2345690" y="3007995"/>
            <a:ext cx="3640455" cy="706755"/>
          </a:xfrm>
          <a:prstGeom prst="rect">
            <a:avLst/>
          </a:prstGeom>
          <a:noFill/>
          <a:ln>
            <a:solidFill>
              <a:srgbClr val="FF0000"/>
            </a:solidFill>
          </a:ln>
        </p:spPr>
        <p:txBody>
          <a:bodyPr wrap="square" rtlCol="0">
            <a:spAutoFit/>
          </a:bodyPr>
          <a:lstStyle/>
          <a:p>
            <a:r>
              <a:rPr lang="zh-CN" altLang="en-US" sz="4000" b="1" dirty="0">
                <a:solidFill>
                  <a:srgbClr val="FF0000"/>
                </a:solidFill>
                <a:latin typeface="微软雅黑" panose="020B0503020204020204" pitchFamily="34" charset="-122"/>
                <a:ea typeface="微软雅黑" panose="020B0503020204020204" pitchFamily="34" charset="-122"/>
                <a:sym typeface="+mn-ea"/>
              </a:rPr>
              <a:t>磁盘管理</a:t>
            </a:r>
            <a:endParaRPr lang="zh-CN" altLang="en-US" sz="4000" b="1" dirty="0">
              <a:solidFill>
                <a:srgbClr val="FF0000"/>
              </a:solidFill>
              <a:latin typeface="微软雅黑" panose="020B0503020204020204" pitchFamily="34" charset="-122"/>
              <a:ea typeface="微软雅黑" panose="020B0503020204020204" pitchFamily="34" charset="-122"/>
              <a:sym typeface="+mn-ea"/>
            </a:endParaRPr>
          </a:p>
        </p:txBody>
      </p:sp>
      <p:sp>
        <p:nvSpPr>
          <p:cNvPr id="12" name="PA_淘宝网chenying0907出品 11"/>
          <p:cNvSpPr/>
          <p:nvPr>
            <p:custDataLst>
              <p:tags r:id="rId3"/>
            </p:custDataLst>
          </p:nvPr>
        </p:nvSpPr>
        <p:spPr>
          <a:xfrm>
            <a:off x="6930266" y="-22225"/>
            <a:ext cx="5291579" cy="685800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4"/>
            </p:custDataLst>
          </p:nvPr>
        </p:nvSpPr>
        <p:spPr>
          <a:xfrm>
            <a:off x="7734661" y="12720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PA_直接连接符 15"/>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6"/>
            </p:custDataLst>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A_淘宝网chenying0907出品 20"/>
          <p:cNvSpPr txBox="1"/>
          <p:nvPr>
            <p:custDataLst>
              <p:tags r:id="rId7"/>
            </p:custDataLst>
          </p:nvPr>
        </p:nvSpPr>
        <p:spPr>
          <a:xfrm>
            <a:off x="8176260" y="1095375"/>
            <a:ext cx="2505710" cy="460375"/>
          </a:xfrm>
          <a:prstGeom prst="rect">
            <a:avLst/>
          </a:prstGeom>
          <a:noFill/>
        </p:spPr>
        <p:txBody>
          <a:bodyPr wrap="square" rtlCol="0">
            <a:spAutoFit/>
          </a:bodyPr>
          <a:lstStyle/>
          <a:p>
            <a:r>
              <a:rPr lang="zh-CN" altLang="zh-CN" sz="2400" b="1" dirty="0">
                <a:solidFill>
                  <a:schemeClr val="bg1"/>
                </a:solidFill>
                <a:latin typeface="微软雅黑" panose="020B0503020204020204" pitchFamily="34" charset="-122"/>
                <a:ea typeface="微软雅黑" panose="020B0503020204020204" pitchFamily="34" charset="-122"/>
              </a:rPr>
              <a:t>添加硬盘</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cxnSp>
        <p:nvCxnSpPr>
          <p:cNvPr id="23" name="PA_直接连接符 22"/>
          <p:cNvCxnSpPr/>
          <p:nvPr>
            <p:custDataLst>
              <p:tags r:id="rId8"/>
            </p:custDataLst>
          </p:nvPr>
        </p:nvCxnSpPr>
        <p:spPr>
          <a:xfrm>
            <a:off x="7777231" y="1380037"/>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PA_淘宝网chenying0907出品 24"/>
          <p:cNvSpPr/>
          <p:nvPr>
            <p:custDataLst>
              <p:tags r:id="rId9"/>
            </p:custDataLst>
          </p:nvPr>
        </p:nvSpPr>
        <p:spPr>
          <a:xfrm>
            <a:off x="7736840" y="2100580"/>
            <a:ext cx="93345" cy="933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淘宝网chenying0907出品 25"/>
          <p:cNvSpPr txBox="1"/>
          <p:nvPr>
            <p:custDataLst>
              <p:tags r:id="rId10"/>
            </p:custDataLst>
          </p:nvPr>
        </p:nvSpPr>
        <p:spPr>
          <a:xfrm>
            <a:off x="8176260" y="1917065"/>
            <a:ext cx="2505075" cy="460375"/>
          </a:xfrm>
          <a:prstGeom prst="rect">
            <a:avLst/>
          </a:prstGeom>
          <a:noFill/>
        </p:spPr>
        <p:txBody>
          <a:bodyPr wrap="square" rtlCol="0">
            <a:spAutoFit/>
          </a:bodyPr>
          <a:lstStyle/>
          <a:p>
            <a:r>
              <a:rPr sz="2400" b="1" dirty="0">
                <a:solidFill>
                  <a:schemeClr val="bg1"/>
                </a:solidFill>
                <a:latin typeface="微软雅黑" panose="020B0503020204020204" pitchFamily="34" charset="-122"/>
                <a:ea typeface="微软雅黑" panose="020B0503020204020204" pitchFamily="34" charset="-122"/>
              </a:rPr>
              <a:t>设备文件</a:t>
            </a:r>
            <a:endParaRPr sz="2400" b="1" dirty="0">
              <a:solidFill>
                <a:schemeClr val="bg1"/>
              </a:solidFill>
              <a:latin typeface="微软雅黑" panose="020B0503020204020204" pitchFamily="34" charset="-122"/>
              <a:ea typeface="微软雅黑" panose="020B0503020204020204" pitchFamily="34" charset="-122"/>
            </a:endParaRPr>
          </a:p>
        </p:txBody>
      </p:sp>
      <p:cxnSp>
        <p:nvCxnSpPr>
          <p:cNvPr id="27" name="PA_直接连接符 26"/>
          <p:cNvCxnSpPr/>
          <p:nvPr>
            <p:custDataLst>
              <p:tags r:id="rId11"/>
            </p:custDataLst>
          </p:nvPr>
        </p:nvCxnSpPr>
        <p:spPr>
          <a:xfrm>
            <a:off x="7777231" y="2173290"/>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PA_淘宝网chenying0907出品 27"/>
          <p:cNvSpPr/>
          <p:nvPr>
            <p:custDataLst>
              <p:tags r:id="rId12"/>
            </p:custDataLst>
          </p:nvPr>
        </p:nvSpPr>
        <p:spPr>
          <a:xfrm>
            <a:off x="7734661" y="282560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淘宝网chenying0907出品 29"/>
          <p:cNvSpPr txBox="1"/>
          <p:nvPr>
            <p:custDataLst>
              <p:tags r:id="rId13"/>
            </p:custDataLst>
          </p:nvPr>
        </p:nvSpPr>
        <p:spPr>
          <a:xfrm>
            <a:off x="8176260" y="2609850"/>
            <a:ext cx="3520440"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磁盘分区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2" name="PA_直接连接符 26"/>
          <p:cNvCxnSpPr/>
          <p:nvPr>
            <p:custDataLst>
              <p:tags r:id="rId14"/>
            </p:custDataLst>
          </p:nvPr>
        </p:nvCxnSpPr>
        <p:spPr>
          <a:xfrm>
            <a:off x="7775961" y="2920685"/>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A_淘宝网chenying0907出品 27"/>
          <p:cNvSpPr/>
          <p:nvPr>
            <p:custDataLst>
              <p:tags r:id="rId15"/>
            </p:custDataLst>
          </p:nvPr>
        </p:nvSpPr>
        <p:spPr>
          <a:xfrm>
            <a:off x="7735296" y="360665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PA_淘宝网chenying0907出品 29"/>
          <p:cNvSpPr txBox="1"/>
          <p:nvPr>
            <p:custDataLst>
              <p:tags r:id="rId16"/>
            </p:custDataLst>
          </p:nvPr>
        </p:nvSpPr>
        <p:spPr>
          <a:xfrm>
            <a:off x="8176260" y="343027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分区格式化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6" name="PA_直接连接符 26"/>
          <p:cNvCxnSpPr/>
          <p:nvPr>
            <p:custDataLst>
              <p:tags r:id="rId17"/>
            </p:custDataLst>
          </p:nvPr>
        </p:nvCxnSpPr>
        <p:spPr>
          <a:xfrm>
            <a:off x="7775961" y="3714435"/>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A_淘宝网chenying0907出品 27"/>
          <p:cNvSpPr/>
          <p:nvPr>
            <p:custDataLst>
              <p:tags r:id="rId18"/>
            </p:custDataLst>
          </p:nvPr>
        </p:nvSpPr>
        <p:spPr>
          <a:xfrm>
            <a:off x="7735296" y="440802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PA_淘宝网chenying0907出品 29"/>
          <p:cNvSpPr txBox="1"/>
          <p:nvPr>
            <p:custDataLst>
              <p:tags r:id="rId19"/>
            </p:custDataLst>
          </p:nvPr>
        </p:nvSpPr>
        <p:spPr>
          <a:xfrm>
            <a:off x="8176260" y="4231640"/>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挂载磁盘、卸载磁盘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9" name="PA_直接连接符 26"/>
          <p:cNvCxnSpPr/>
          <p:nvPr>
            <p:custDataLst>
              <p:tags r:id="rId20"/>
            </p:custDataLst>
          </p:nvPr>
        </p:nvCxnSpPr>
        <p:spPr>
          <a:xfrm>
            <a:off x="7781676" y="4453575"/>
            <a:ext cx="0" cy="7200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A_淘宝网chenying0907出品 27"/>
          <p:cNvSpPr/>
          <p:nvPr>
            <p:custDataLst>
              <p:tags r:id="rId21"/>
            </p:custDataLst>
          </p:nvPr>
        </p:nvSpPr>
        <p:spPr>
          <a:xfrm>
            <a:off x="7742281" y="5173834"/>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PA_淘宝网chenying0907出品 29"/>
          <p:cNvSpPr txBox="1"/>
          <p:nvPr>
            <p:custDataLst>
              <p:tags r:id="rId22"/>
            </p:custDataLst>
          </p:nvPr>
        </p:nvSpPr>
        <p:spPr>
          <a:xfrm>
            <a:off x="8176260" y="4998085"/>
            <a:ext cx="3520440" cy="46037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磁盘配额</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anim calcmode="lin" valueType="num">
                                      <p:cBhvr>
                                        <p:cTn id="1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1"/>
                                        </p:tgtEl>
                                      </p:cBhvr>
                                    </p:animEffect>
                                  </p:childTnLst>
                                </p:cTn>
                              </p:par>
                            </p:childTnLst>
                          </p:cTn>
                        </p:par>
                        <p:par>
                          <p:cTn id="18" fill="hold">
                            <p:stCondLst>
                              <p:cond delay="1149"/>
                            </p:stCondLst>
                            <p:childTnLst>
                              <p:par>
                                <p:cTn id="19" presetID="23" presetClass="entr" presetSubtype="16" fill="hold" grpId="1"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childTnLst>
                          </p:cTn>
                        </p:par>
                        <p:par>
                          <p:cTn id="23" fill="hold">
                            <p:stCondLst>
                              <p:cond delay="1649"/>
                            </p:stCondLst>
                            <p:childTnLst>
                              <p:par>
                                <p:cTn id="24" presetID="3" presetClass="entr" presetSubtype="10" fill="hold" grpId="1"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par>
                          <p:cTn id="27" fill="hold">
                            <p:stCondLst>
                              <p:cond delay="2149"/>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2649"/>
                            </p:stCondLst>
                            <p:childTnLst>
                              <p:par>
                                <p:cTn id="32" presetID="2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childTnLst>
                                </p:cTn>
                              </p:par>
                            </p:childTnLst>
                          </p:cTn>
                        </p:par>
                        <p:par>
                          <p:cTn id="36" fill="hold">
                            <p:stCondLst>
                              <p:cond delay="3149"/>
                            </p:stCondLst>
                            <p:childTnLst>
                              <p:par>
                                <p:cTn id="37" presetID="3" presetClass="entr" presetSubtype="1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par>
                          <p:cTn id="40" fill="hold">
                            <p:stCondLst>
                              <p:cond delay="3649"/>
                            </p:stCondLst>
                            <p:childTnLst>
                              <p:par>
                                <p:cTn id="41" presetID="22" presetClass="entr" presetSubtype="1"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p:stCondLst>
                              <p:cond delay="4149"/>
                            </p:stCondLst>
                            <p:childTnLst>
                              <p:par>
                                <p:cTn id="45" presetID="23" presetClass="entr" presetSubtype="16"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childTnLst>
                          </p:cTn>
                        </p:par>
                        <p:par>
                          <p:cTn id="49" fill="hold">
                            <p:stCondLst>
                              <p:cond delay="4649"/>
                            </p:stCondLst>
                            <p:childTnLst>
                              <p:par>
                                <p:cTn id="50" presetID="3" presetClass="entr" presetSubtype="1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childTnLst>
                          </p:cTn>
                        </p:par>
                        <p:par>
                          <p:cTn id="53" fill="hold">
                            <p:stCondLst>
                              <p:cond delay="5149"/>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childTnLst>
                          </p:cTn>
                        </p:par>
                        <p:par>
                          <p:cTn id="57" fill="hold">
                            <p:stCondLst>
                              <p:cond delay="5649"/>
                            </p:stCondLst>
                            <p:childTnLst>
                              <p:par>
                                <p:cTn id="58" presetID="23" presetClass="entr" presetSubtype="16"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500" fill="hold"/>
                                        <p:tgtEl>
                                          <p:spTgt spid="4"/>
                                        </p:tgtEl>
                                        <p:attrNameLst>
                                          <p:attrName>ppt_w</p:attrName>
                                        </p:attrNameLst>
                                      </p:cBhvr>
                                      <p:tavLst>
                                        <p:tav tm="0">
                                          <p:val>
                                            <p:fltVal val="0"/>
                                          </p:val>
                                        </p:tav>
                                        <p:tav tm="100000">
                                          <p:val>
                                            <p:strVal val="#ppt_w"/>
                                          </p:val>
                                        </p:tav>
                                      </p:tavLst>
                                    </p:anim>
                                    <p:anim calcmode="lin" valueType="num">
                                      <p:cBhvr>
                                        <p:cTn id="61" dur="500" fill="hold"/>
                                        <p:tgtEl>
                                          <p:spTgt spid="4"/>
                                        </p:tgtEl>
                                        <p:attrNameLst>
                                          <p:attrName>ppt_h</p:attrName>
                                        </p:attrNameLst>
                                      </p:cBhvr>
                                      <p:tavLst>
                                        <p:tav tm="0">
                                          <p:val>
                                            <p:fltVal val="0"/>
                                          </p:val>
                                        </p:tav>
                                        <p:tav tm="100000">
                                          <p:val>
                                            <p:strVal val="#ppt_h"/>
                                          </p:val>
                                        </p:tav>
                                      </p:tavLst>
                                    </p:anim>
                                  </p:childTnLst>
                                </p:cTn>
                              </p:par>
                            </p:childTnLst>
                          </p:cTn>
                        </p:par>
                        <p:par>
                          <p:cTn id="62" fill="hold">
                            <p:stCondLst>
                              <p:cond delay="6149"/>
                            </p:stCondLst>
                            <p:childTnLst>
                              <p:par>
                                <p:cTn id="63" presetID="3" presetClass="entr" presetSubtype="1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par>
                          <p:cTn id="66" fill="hold">
                            <p:stCondLst>
                              <p:cond delay="6649"/>
                            </p:stCondLst>
                            <p:childTnLst>
                              <p:par>
                                <p:cTn id="67" presetID="22" presetClass="entr" presetSubtype="1"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up)">
                                      <p:cBhvr>
                                        <p:cTn id="69" dur="500"/>
                                        <p:tgtEl>
                                          <p:spTgt spid="6"/>
                                        </p:tgtEl>
                                      </p:cBhvr>
                                    </p:animEffect>
                                  </p:childTnLst>
                                </p:cTn>
                              </p:par>
                            </p:childTnLst>
                          </p:cTn>
                        </p:par>
                        <p:par>
                          <p:cTn id="70" fill="hold">
                            <p:stCondLst>
                              <p:cond delay="7149"/>
                            </p:stCondLst>
                            <p:childTnLst>
                              <p:par>
                                <p:cTn id="71" presetID="23" presetClass="entr" presetSubtype="16"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childTnLst>
                                </p:cTn>
                              </p:par>
                            </p:childTnLst>
                          </p:cTn>
                        </p:par>
                        <p:par>
                          <p:cTn id="75" fill="hold">
                            <p:stCondLst>
                              <p:cond delay="7649"/>
                            </p:stCondLst>
                            <p:childTnLst>
                              <p:par>
                                <p:cTn id="76" presetID="3" presetClass="entr" presetSubtype="1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blinds(horizontal)">
                                      <p:cBhvr>
                                        <p:cTn id="78" dur="500"/>
                                        <p:tgtEl>
                                          <p:spTgt spid="8"/>
                                        </p:tgtEl>
                                      </p:cBhvr>
                                    </p:animEffect>
                                  </p:childTnLst>
                                </p:cTn>
                              </p:par>
                            </p:childTnLst>
                          </p:cTn>
                        </p:par>
                        <p:par>
                          <p:cTn id="79" fill="hold">
                            <p:stCondLst>
                              <p:cond delay="8149"/>
                            </p:stCondLst>
                            <p:childTnLst>
                              <p:par>
                                <p:cTn id="80" presetID="22" presetClass="entr" presetSubtype="1"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up)">
                                      <p:cBhvr>
                                        <p:cTn id="82" dur="500"/>
                                        <p:tgtEl>
                                          <p:spTgt spid="9"/>
                                        </p:tgtEl>
                                      </p:cBhvr>
                                    </p:animEffect>
                                  </p:childTnLst>
                                </p:cTn>
                              </p:par>
                            </p:childTnLst>
                          </p:cTn>
                        </p:par>
                        <p:par>
                          <p:cTn id="83" fill="hold">
                            <p:stCondLst>
                              <p:cond delay="8649"/>
                            </p:stCondLst>
                            <p:childTnLst>
                              <p:par>
                                <p:cTn id="84" presetID="23" presetClass="entr" presetSubtype="16"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p:cTn id="86" dur="500" fill="hold"/>
                                        <p:tgtEl>
                                          <p:spTgt spid="14"/>
                                        </p:tgtEl>
                                        <p:attrNameLst>
                                          <p:attrName>ppt_w</p:attrName>
                                        </p:attrNameLst>
                                      </p:cBhvr>
                                      <p:tavLst>
                                        <p:tav tm="0">
                                          <p:val>
                                            <p:fltVal val="0"/>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par>
                          <p:cTn id="88" fill="hold">
                            <p:stCondLst>
                              <p:cond delay="9149"/>
                            </p:stCondLst>
                            <p:childTnLst>
                              <p:par>
                                <p:cTn id="89" presetID="3" presetClass="entr" presetSubtype="10"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blinds(horizontal)">
                                      <p:cBhvr>
                                        <p:cTn id="9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animBg="1"/>
      <p:bldP spid="13" grpId="1" bldLvl="0" animBg="1"/>
      <p:bldP spid="21" grpId="0"/>
      <p:bldP spid="21" grpId="1"/>
      <p:bldP spid="25" grpId="0" bldLvl="0" animBg="1"/>
      <p:bldP spid="26" grpId="0"/>
      <p:bldP spid="28" grpId="0" bldLvl="0" animBg="1"/>
      <p:bldP spid="30" grpId="0"/>
      <p:bldP spid="4" grpId="0" bldLvl="0" animBg="1"/>
      <p:bldP spid="5" grpId="0"/>
      <p:bldP spid="7" grpId="0" bldLvl="0" animBg="1"/>
      <p:bldP spid="8" grpId="0"/>
      <p:bldP spid="14" grpId="0" bldLvl="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98577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sym typeface="+mn-ea"/>
              </a:rPr>
              <a:t>添加硬</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盘</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添加硬盘</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pic>
        <p:nvPicPr>
          <p:cNvPr id="4" name="图片 3"/>
          <p:cNvPicPr>
            <a:picLocks noChangeAspect="1"/>
          </p:cNvPicPr>
          <p:nvPr/>
        </p:nvPicPr>
        <p:blipFill>
          <a:blip r:embed="rId2"/>
          <a:stretch>
            <a:fillRect/>
          </a:stretch>
        </p:blipFill>
        <p:spPr>
          <a:xfrm>
            <a:off x="-48895" y="1905"/>
            <a:ext cx="13009245" cy="7009765"/>
          </a:xfrm>
          <a:prstGeom prst="rect">
            <a:avLst/>
          </a:prstGeom>
        </p:spPr>
      </p:pic>
      <p:pic>
        <p:nvPicPr>
          <p:cNvPr id="11" name="图片 10"/>
          <p:cNvPicPr>
            <a:picLocks noChangeAspect="1"/>
          </p:cNvPicPr>
          <p:nvPr/>
        </p:nvPicPr>
        <p:blipFill>
          <a:blip r:embed="rId3"/>
          <a:stretch>
            <a:fillRect/>
          </a:stretch>
        </p:blipFill>
        <p:spPr>
          <a:xfrm>
            <a:off x="2595880" y="266700"/>
            <a:ext cx="7000240" cy="6323965"/>
          </a:xfrm>
          <a:prstGeom prst="rect">
            <a:avLst/>
          </a:prstGeom>
        </p:spPr>
      </p:pic>
      <p:pic>
        <p:nvPicPr>
          <p:cNvPr id="12" name="图片 11"/>
          <p:cNvPicPr>
            <a:picLocks noChangeAspect="1"/>
          </p:cNvPicPr>
          <p:nvPr/>
        </p:nvPicPr>
        <p:blipFill>
          <a:blip r:embed="rId4"/>
          <a:stretch>
            <a:fillRect/>
          </a:stretch>
        </p:blipFill>
        <p:spPr>
          <a:xfrm>
            <a:off x="3700780" y="1233805"/>
            <a:ext cx="4790440" cy="4390390"/>
          </a:xfrm>
          <a:prstGeom prst="rect">
            <a:avLst/>
          </a:prstGeom>
        </p:spPr>
      </p:pic>
      <p:pic>
        <p:nvPicPr>
          <p:cNvPr id="15" name="图片 14"/>
          <p:cNvPicPr>
            <a:picLocks noChangeAspect="1"/>
          </p:cNvPicPr>
          <p:nvPr/>
        </p:nvPicPr>
        <p:blipFill>
          <a:blip r:embed="rId5"/>
          <a:stretch>
            <a:fillRect/>
          </a:stretch>
        </p:blipFill>
        <p:spPr>
          <a:xfrm>
            <a:off x="3700780" y="1233805"/>
            <a:ext cx="4790440" cy="4390390"/>
          </a:xfrm>
          <a:prstGeom prst="rect">
            <a:avLst/>
          </a:prstGeom>
        </p:spPr>
      </p:pic>
      <p:pic>
        <p:nvPicPr>
          <p:cNvPr id="17" name="图片 16"/>
          <p:cNvPicPr>
            <a:picLocks noChangeAspect="1"/>
          </p:cNvPicPr>
          <p:nvPr/>
        </p:nvPicPr>
        <p:blipFill>
          <a:blip r:embed="rId6"/>
          <a:stretch>
            <a:fillRect/>
          </a:stretch>
        </p:blipFill>
        <p:spPr>
          <a:xfrm>
            <a:off x="3700780" y="1233805"/>
            <a:ext cx="4790440" cy="4390390"/>
          </a:xfrm>
          <a:prstGeom prst="rect">
            <a:avLst/>
          </a:prstGeom>
        </p:spPr>
      </p:pic>
      <p:pic>
        <p:nvPicPr>
          <p:cNvPr id="18" name="图片 17"/>
          <p:cNvPicPr>
            <a:picLocks noChangeAspect="1"/>
          </p:cNvPicPr>
          <p:nvPr/>
        </p:nvPicPr>
        <p:blipFill>
          <a:blip r:embed="rId7"/>
          <a:stretch>
            <a:fillRect/>
          </a:stretch>
        </p:blipFill>
        <p:spPr>
          <a:xfrm>
            <a:off x="3700780" y="1233805"/>
            <a:ext cx="4790440" cy="4390390"/>
          </a:xfrm>
          <a:prstGeom prst="rect">
            <a:avLst/>
          </a:prstGeom>
        </p:spPr>
      </p:pic>
      <p:pic>
        <p:nvPicPr>
          <p:cNvPr id="19" name="图片 18"/>
          <p:cNvPicPr>
            <a:picLocks noChangeAspect="1"/>
          </p:cNvPicPr>
          <p:nvPr/>
        </p:nvPicPr>
        <p:blipFill>
          <a:blip r:embed="rId8"/>
          <a:stretch>
            <a:fillRect/>
          </a:stretch>
        </p:blipFill>
        <p:spPr>
          <a:xfrm>
            <a:off x="3700780" y="1233805"/>
            <a:ext cx="4790440" cy="4390390"/>
          </a:xfrm>
          <a:prstGeom prst="rect">
            <a:avLst/>
          </a:prstGeom>
        </p:spPr>
      </p:pic>
      <p:pic>
        <p:nvPicPr>
          <p:cNvPr id="21" name="图片 20"/>
          <p:cNvPicPr>
            <a:picLocks noChangeAspect="1"/>
          </p:cNvPicPr>
          <p:nvPr/>
        </p:nvPicPr>
        <p:blipFill>
          <a:blip r:embed="rId9"/>
          <a:stretch>
            <a:fillRect/>
          </a:stretch>
        </p:blipFill>
        <p:spPr>
          <a:xfrm>
            <a:off x="2595880" y="266700"/>
            <a:ext cx="7000240" cy="6323965"/>
          </a:xfrm>
          <a:prstGeom prst="rect">
            <a:avLst/>
          </a:prstGeom>
        </p:spPr>
      </p:pic>
      <p:pic>
        <p:nvPicPr>
          <p:cNvPr id="22" name="图片 21"/>
          <p:cNvPicPr>
            <a:picLocks noChangeAspect="1"/>
          </p:cNvPicPr>
          <p:nvPr/>
        </p:nvPicPr>
        <p:blipFill>
          <a:blip r:embed="rId10"/>
          <a:stretch>
            <a:fillRect/>
          </a:stretch>
        </p:blipFill>
        <p:spPr>
          <a:xfrm>
            <a:off x="-48895" y="-48895"/>
            <a:ext cx="13009245" cy="6907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ppt_x"/>
                                          </p:val>
                                        </p:tav>
                                        <p:tav tm="100000">
                                          <p:val>
                                            <p:strVal val="#ppt_x"/>
                                          </p:val>
                                        </p:tav>
                                      </p:tavLst>
                                    </p:anim>
                                    <p:anim calcmode="lin" valueType="num">
                                      <p:cBhvr additive="base">
                                        <p:cTn id="5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fill="hold"/>
                                        <p:tgtEl>
                                          <p:spTgt spid="21"/>
                                        </p:tgtEl>
                                        <p:attrNameLst>
                                          <p:attrName>ppt_x</p:attrName>
                                        </p:attrNameLst>
                                      </p:cBhvr>
                                      <p:tavLst>
                                        <p:tav tm="0">
                                          <p:val>
                                            <p:strVal val="#ppt_x"/>
                                          </p:val>
                                        </p:tav>
                                        <p:tav tm="100000">
                                          <p:val>
                                            <p:strVal val="#ppt_x"/>
                                          </p:val>
                                        </p:tav>
                                      </p:tavLst>
                                    </p:anim>
                                    <p:anim calcmode="lin" valueType="num">
                                      <p:cBhvr additive="base">
                                        <p:cTn id="7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ppt_x"/>
                                          </p:val>
                                        </p:tav>
                                        <p:tav tm="100000">
                                          <p:val>
                                            <p:strVal val="#ppt_x"/>
                                          </p:val>
                                        </p:tav>
                                      </p:tavLst>
                                    </p:anim>
                                    <p:anim calcmode="lin" valueType="num">
                                      <p:cBhvr additive="base">
                                        <p:cTn id="7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）设备文件</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设备文件</a:t>
                </a:r>
                <a:endParaRPr 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5" name="淘宝网chenying0907出品 77"/>
          <p:cNvSpPr txBox="1"/>
          <p:nvPr/>
        </p:nvSpPr>
        <p:spPr>
          <a:xfrm>
            <a:off x="960755" y="1746885"/>
            <a:ext cx="10616565" cy="460502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en-US" sz="2000">
                <a:effectLst/>
                <a:latin typeface="微软雅黑" panose="020B0503020204020204" pitchFamily="34" charset="-122"/>
                <a:ea typeface="微软雅黑" panose="020B0503020204020204" pitchFamily="34" charset="-122"/>
              </a:rPr>
              <a:t>Linux</a:t>
            </a:r>
            <a:r>
              <a:rPr lang="zh-CN" altLang="en-US" sz="2000">
                <a:effectLst/>
                <a:latin typeface="微软雅黑" panose="020B0503020204020204" pitchFamily="34" charset="-122"/>
                <a:ea typeface="微软雅黑" panose="020B0503020204020204" pitchFamily="34" charset="-122"/>
              </a:rPr>
              <a:t>系统中</a:t>
            </a:r>
            <a:r>
              <a:rPr lang="zh-CN" altLang="en-US" sz="2000" b="1">
                <a:solidFill>
                  <a:srgbClr val="FF0000"/>
                </a:solidFill>
                <a:effectLst/>
                <a:latin typeface="微软雅黑" panose="020B0503020204020204" pitchFamily="34" charset="-122"/>
                <a:ea typeface="微软雅黑" panose="020B0503020204020204" pitchFamily="34" charset="-122"/>
              </a:rPr>
              <a:t>所有的硬件设备都是通过文件方式来表现和使用的</a:t>
            </a:r>
            <a:r>
              <a:rPr lang="zh-CN" altLang="en-US" sz="2000">
                <a:effectLst/>
                <a:latin typeface="微软雅黑" panose="020B0503020204020204" pitchFamily="34" charset="-122"/>
                <a:ea typeface="微软雅黑" panose="020B0503020204020204" pitchFamily="34" charset="-122"/>
              </a:rPr>
              <a:t>，称为设备文件。通常存放在</a:t>
            </a:r>
            <a:r>
              <a:rPr lang="en-US" altLang="zh-CN" sz="2000">
                <a:effectLst/>
                <a:latin typeface="微软雅黑" panose="020B0503020204020204" pitchFamily="34" charset="-122"/>
                <a:ea typeface="微软雅黑" panose="020B0503020204020204" pitchFamily="34" charset="-122"/>
              </a:rPr>
              <a:t>Linux</a:t>
            </a:r>
            <a:r>
              <a:rPr lang="zh-CN" altLang="en-US" sz="2000">
                <a:effectLst/>
                <a:latin typeface="微软雅黑" panose="020B0503020204020204" pitchFamily="34" charset="-122"/>
                <a:ea typeface="微软雅黑" panose="020B0503020204020204" pitchFamily="34" charset="-122"/>
              </a:rPr>
              <a:t>下的</a:t>
            </a:r>
            <a:r>
              <a:rPr lang="en-US" altLang="zh-CN" sz="2000">
                <a:effectLst/>
                <a:latin typeface="微软雅黑" panose="020B0503020204020204" pitchFamily="34" charset="-122"/>
                <a:ea typeface="微软雅黑" panose="020B0503020204020204" pitchFamily="34" charset="-122"/>
              </a:rPr>
              <a:t>/dev</a:t>
            </a:r>
            <a:r>
              <a:rPr lang="zh-CN" altLang="en-US" sz="2000">
                <a:effectLst/>
                <a:latin typeface="微软雅黑" panose="020B0503020204020204" pitchFamily="34" charset="-122"/>
                <a:ea typeface="微软雅黑" panose="020B0503020204020204" pitchFamily="34" charset="-122"/>
              </a:rPr>
              <a:t>目录下。通常将设备分为：</a:t>
            </a:r>
            <a:endParaRPr lang="zh-CN" altLang="en-US" sz="2000">
              <a:effectLst/>
              <a:latin typeface="微软雅黑" panose="020B0503020204020204" pitchFamily="34" charset="-122"/>
              <a:ea typeface="微软雅黑" panose="020B0503020204020204" pitchFamily="34" charset="-122"/>
            </a:endParaRPr>
          </a:p>
          <a:p>
            <a:pPr marL="457200" indent="0" algn="just" defTabSz="448945" eaLnBrk="0" fontAlgn="auto" hangingPunct="0">
              <a:lnSpc>
                <a:spcPts val="3200"/>
              </a:lnSpc>
              <a:spcBef>
                <a:spcPts val="0"/>
              </a:spcBef>
              <a:spcAft>
                <a:spcPts val="0"/>
              </a:spcAft>
              <a:buFont typeface="+mj-ea"/>
              <a:buAutoNum type="circleNumDbPlain"/>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rPr>
              <a:t>字符设备</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just" defTabSz="448945" eaLnBrk="0" fontAlgn="auto" hangingPunct="0">
              <a:lnSpc>
                <a:spcPts val="32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是Linux最简单的设备，是指那些</a:t>
            </a:r>
            <a:r>
              <a:rPr lang="zh-CN" altLang="en-US" sz="2000" b="1">
                <a:solidFill>
                  <a:srgbClr val="FF0000"/>
                </a:solidFill>
                <a:effectLst/>
                <a:latin typeface="微软雅黑" panose="020B0503020204020204" pitchFamily="34" charset="-122"/>
                <a:ea typeface="微软雅黑" panose="020B0503020204020204" pitchFamily="34" charset="-122"/>
              </a:rPr>
              <a:t>必须以串行顺序依次进行访问的设备</a:t>
            </a:r>
            <a:r>
              <a:rPr lang="zh-CN" altLang="en-US" sz="2000">
                <a:effectLst/>
                <a:latin typeface="微软雅黑" panose="020B0503020204020204" pitchFamily="34" charset="-122"/>
                <a:ea typeface="微软雅黑" panose="020B0503020204020204" pitchFamily="34" charset="-122"/>
              </a:rPr>
              <a:t>，如打印机、终端、鼠标等。</a:t>
            </a:r>
            <a:endParaRPr lang="zh-CN" altLang="en-US" sz="2000">
              <a:effectLst/>
              <a:latin typeface="微软雅黑" panose="020B0503020204020204" pitchFamily="34" charset="-122"/>
              <a:ea typeface="微软雅黑" panose="020B0503020204020204" pitchFamily="34" charset="-122"/>
            </a:endParaRPr>
          </a:p>
          <a:p>
            <a:pPr marL="457200" indent="0" algn="just" defTabSz="448945" eaLnBrk="0" fontAlgn="auto" hangingPunct="0">
              <a:lnSpc>
                <a:spcPts val="3200"/>
              </a:lnSpc>
              <a:spcBef>
                <a:spcPts val="0"/>
              </a:spcBef>
              <a:spcAft>
                <a:spcPts val="0"/>
              </a:spcAft>
              <a:buFont typeface="+mj-ea"/>
              <a:buAutoNum type="circleNumDbPlain" startAt="2"/>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rPr>
              <a:t>块设备：</a:t>
            </a:r>
            <a:endParaRPr lang="zh-CN" altLang="en-US" sz="2000">
              <a:effectLst/>
              <a:latin typeface="微软雅黑" panose="020B0503020204020204" pitchFamily="34" charset="-122"/>
              <a:ea typeface="微软雅黑" panose="020B0503020204020204" pitchFamily="34" charset="-122"/>
            </a:endParaRPr>
          </a:p>
          <a:p>
            <a:pPr indent="508000" algn="just" defTabSz="448945" eaLnBrk="0" fontAlgn="auto" hangingPunct="0">
              <a:lnSpc>
                <a:spcPts val="32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块设备</a:t>
            </a:r>
            <a:r>
              <a:rPr lang="zh-CN" altLang="en-US" sz="2000" b="1">
                <a:solidFill>
                  <a:srgbClr val="FF0000"/>
                </a:solidFill>
                <a:effectLst/>
                <a:latin typeface="微软雅黑" panose="020B0503020204020204" pitchFamily="34" charset="-122"/>
                <a:ea typeface="微软雅黑" panose="020B0503020204020204" pitchFamily="34" charset="-122"/>
              </a:rPr>
              <a:t>可以用任意顺序进行访问</a:t>
            </a:r>
            <a:r>
              <a:rPr lang="zh-CN" altLang="en-US" sz="2000">
                <a:effectLst/>
                <a:latin typeface="微软雅黑" panose="020B0503020204020204" pitchFamily="34" charset="-122"/>
                <a:ea typeface="微软雅黑" panose="020B0503020204020204" pitchFamily="34" charset="-122"/>
              </a:rPr>
              <a:t>，以块为单位进行操作，如硬盘、软驱、光驱等。块设备经过系统的快速缓冲，提高了磁盘的</a:t>
            </a:r>
            <a:r>
              <a:rPr lang="en-US" altLang="zh-CN" sz="2000">
                <a:effectLst/>
                <a:latin typeface="微软雅黑" panose="020B0503020204020204" pitchFamily="34" charset="-122"/>
                <a:ea typeface="微软雅黑" panose="020B0503020204020204" pitchFamily="34" charset="-122"/>
              </a:rPr>
              <a:t>I/O</a:t>
            </a:r>
            <a:r>
              <a:rPr lang="zh-CN" altLang="en-US" sz="2000">
                <a:effectLst/>
                <a:latin typeface="微软雅黑" panose="020B0503020204020204" pitchFamily="34" charset="-122"/>
                <a:ea typeface="微软雅黑" panose="020B0503020204020204" pitchFamily="34" charset="-122"/>
              </a:rPr>
              <a:t>性能。</a:t>
            </a:r>
            <a:endParaRPr lang="zh-CN" altLang="en-US" sz="2000">
              <a:effectLst/>
              <a:latin typeface="微软雅黑" panose="020B0503020204020204" pitchFamily="34" charset="-122"/>
              <a:ea typeface="微软雅黑" panose="020B0503020204020204" pitchFamily="34" charset="-122"/>
            </a:endParaRPr>
          </a:p>
          <a:p>
            <a:pPr marL="457200" indent="0" algn="just" defTabSz="448945" eaLnBrk="0" fontAlgn="auto" hangingPunct="0">
              <a:lnSpc>
                <a:spcPts val="3200"/>
              </a:lnSpc>
              <a:spcBef>
                <a:spcPts val="0"/>
              </a:spcBef>
              <a:spcAft>
                <a:spcPts val="0"/>
              </a:spcAft>
              <a:buFont typeface="+mj-ea"/>
              <a:buAutoNum type="circleNumDbPlain" startAt="3"/>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pPr>
            <a:r>
              <a:rPr lang="zh-CN" altLang="en-US" sz="2000" b="1">
                <a:effectLst/>
                <a:latin typeface="微软雅黑" panose="020B0503020204020204" pitchFamily="34" charset="-122"/>
                <a:ea typeface="微软雅黑" panose="020B0503020204020204" pitchFamily="34" charset="-122"/>
              </a:rPr>
              <a:t>网络设备</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a:p>
            <a:pPr indent="508000" algn="just" defTabSz="448945" eaLnBrk="0" fontAlgn="auto" hangingPunct="0">
              <a:lnSpc>
                <a:spcPts val="3200"/>
              </a:lnSpc>
              <a:spcBef>
                <a:spcPts val="0"/>
              </a:spcBef>
              <a:spcAft>
                <a:spcPts val="0"/>
              </a:spcAft>
              <a:buFont typeface="+mj-ea"/>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不是基于文件系统访问，在/dev/下没有对应的设备文件，</a:t>
            </a:r>
            <a:r>
              <a:rPr lang="zh-CN" altLang="en-US" sz="2000" b="1">
                <a:solidFill>
                  <a:srgbClr val="FF0000"/>
                </a:solidFill>
                <a:effectLst/>
                <a:latin typeface="微软雅黑" panose="020B0503020204020204" pitchFamily="34" charset="-122"/>
                <a:ea typeface="微软雅黑" panose="020B0503020204020204" pitchFamily="34" charset="-122"/>
              </a:rPr>
              <a:t>必须通过套接字来访问，要结合TCP/IP协议栈来使用</a:t>
            </a:r>
            <a:r>
              <a:rPr lang="zh-CN" altLang="en-US" sz="2000">
                <a:effectLst/>
                <a:latin typeface="微软雅黑" panose="020B0503020204020204" pitchFamily="34" charset="-122"/>
                <a:ea typeface="微软雅黑" panose="020B0503020204020204" pitchFamily="34" charset="-122"/>
              </a:rPr>
              <a:t>。</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 calcmode="lin" valueType="num">
                                      <p:cBhvr additive="base">
                                        <p:cTn id="4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 calcmode="lin" valueType="num">
                                      <p:cBhvr additive="base">
                                        <p:cTn id="5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xEl>
                                              <p:pRg st="4" end="4"/>
                                            </p:txEl>
                                          </p:spTgt>
                                        </p:tgtEl>
                                        <p:attrNameLst>
                                          <p:attrName>style.visibility</p:attrName>
                                        </p:attrNameLst>
                                      </p:cBhvr>
                                      <p:to>
                                        <p:strVal val="visible"/>
                                      </p:to>
                                    </p:set>
                                    <p:anim calcmode="lin" valueType="num">
                                      <p:cBhvr additive="base">
                                        <p:cTn id="5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additive="base">
                                        <p:cTn id="6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2</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）设备文件</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sz="2000" b="1" dirty="0">
                    <a:latin typeface="微软雅黑" panose="020B0503020204020204" pitchFamily="34" charset="-122"/>
                    <a:ea typeface="微软雅黑" panose="020B0503020204020204" pitchFamily="34" charset="-122"/>
                  </a:rPr>
                  <a:t>查看磁盘设备文件</a:t>
                </a:r>
                <a:endParaRPr lang="en-US" altLang="zh-CN"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endParaRPr lang="zh-CN" altLang="en-US" sz="2400" b="1"/>
            </a:p>
          </p:txBody>
        </p:sp>
      </p:grpSp>
      <p:sp>
        <p:nvSpPr>
          <p:cNvPr id="6" name="淘宝网chenying0907出品 77"/>
          <p:cNvSpPr txBox="1"/>
          <p:nvPr/>
        </p:nvSpPr>
        <p:spPr>
          <a:xfrm>
            <a:off x="960755" y="3853180"/>
            <a:ext cx="10616565" cy="50165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b="1">
                <a:solidFill>
                  <a:srgbClr val="FF0000"/>
                </a:solidFill>
                <a:effectLst/>
                <a:latin typeface="微软雅黑" panose="020B0503020204020204" pitchFamily="34" charset="-122"/>
                <a:ea typeface="微软雅黑" panose="020B0503020204020204" pitchFamily="34" charset="-122"/>
              </a:rPr>
              <a:t>不能通过设备文件来访问磁盘</a:t>
            </a:r>
            <a:r>
              <a:rPr lang="zh-CN" altLang="en-US" sz="2000">
                <a:effectLst/>
                <a:latin typeface="微软雅黑" panose="020B0503020204020204" pitchFamily="34" charset="-122"/>
                <a:ea typeface="微软雅黑" panose="020B0503020204020204" pitchFamily="34" charset="-122"/>
              </a:rPr>
              <a:t>，还需要对磁盘进行</a:t>
            </a:r>
            <a:r>
              <a:rPr lang="zh-CN" altLang="en-US" sz="2000" b="1">
                <a:solidFill>
                  <a:srgbClr val="FF0000"/>
                </a:solidFill>
                <a:effectLst/>
                <a:latin typeface="微软雅黑" panose="020B0503020204020204" pitchFamily="34" charset="-122"/>
                <a:ea typeface="微软雅黑" panose="020B0503020204020204" pitchFamily="34" charset="-122"/>
              </a:rPr>
              <a:t>分区、格式化和挂载</a:t>
            </a:r>
            <a:r>
              <a:rPr lang="zh-CN" altLang="en-US" sz="2000">
                <a:effectLst/>
                <a:latin typeface="微软雅黑" panose="020B0503020204020204" pitchFamily="34" charset="-122"/>
                <a:ea typeface="微软雅黑" panose="020B0503020204020204" pitchFamily="34" charset="-122"/>
              </a:rPr>
              <a:t>等操作。</a:t>
            </a:r>
            <a:endParaRPr lang="zh-CN" altLang="en-US" sz="2000">
              <a:effectLst/>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1583055" y="2134235"/>
            <a:ext cx="7748905" cy="136525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1</a:t>
              </a:r>
              <a:r>
                <a:rPr lang="zh-CN" altLang="en-US" sz="2400" b="1"/>
                <a:t>）</a:t>
              </a:r>
              <a:endParaRPr lang="zh-CN" altLang="en-US" sz="2400" b="1"/>
            </a:p>
          </p:txBody>
        </p:sp>
      </p:grpSp>
      <p:sp>
        <p:nvSpPr>
          <p:cNvPr id="5" name="淘宝网chenying0907出品 77"/>
          <p:cNvSpPr txBox="1"/>
          <p:nvPr/>
        </p:nvSpPr>
        <p:spPr>
          <a:xfrm>
            <a:off x="853440" y="1517015"/>
            <a:ext cx="10413365" cy="4831080"/>
          </a:xfrm>
          <a:prstGeom prst="rect">
            <a:avLst/>
          </a:prstGeom>
          <a:noFill/>
        </p:spPr>
        <p:txBody>
          <a:bodyPr wrap="square" rtlCol="0">
            <a:spAutoFit/>
          </a:bodyPr>
          <a:p>
            <a:pPr indent="508000" algn="just" fontAlgn="auto">
              <a:lnSpc>
                <a:spcPct val="200000"/>
              </a:lnSpc>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任何一个操作系统都将其硬盘划分为</a:t>
            </a:r>
            <a:r>
              <a:rPr lang="zh-CN" altLang="en-US" sz="2000" b="1" dirty="0">
                <a:solidFill>
                  <a:srgbClr val="FF0000"/>
                </a:solidFill>
                <a:latin typeface="微软雅黑" panose="020B0503020204020204" pitchFamily="34" charset="-122"/>
                <a:ea typeface="微软雅黑" panose="020B0503020204020204" pitchFamily="34" charset="-122"/>
                <a:sym typeface="+mn-ea"/>
              </a:rPr>
              <a:t>三种分区</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硬盘容量</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b="1" dirty="0">
                <a:solidFill>
                  <a:srgbClr val="FF0000"/>
                </a:solidFill>
                <a:latin typeface="微软雅黑" panose="020B0503020204020204" pitchFamily="34" charset="-122"/>
                <a:ea typeface="微软雅黑" panose="020B0503020204020204" pitchFamily="34" charset="-122"/>
                <a:sym typeface="+mn-ea"/>
              </a:rPr>
              <a:t>主分区</a:t>
            </a:r>
            <a:r>
              <a:rPr lang="zh-CN" altLang="en-US" sz="2000" dirty="0">
                <a:latin typeface="微软雅黑" panose="020B0503020204020204" pitchFamily="34" charset="-122"/>
                <a:ea typeface="微软雅黑" panose="020B0503020204020204" pitchFamily="34" charset="-122"/>
                <a:sym typeface="+mn-ea"/>
              </a:rPr>
              <a:t>的容量</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（最多</a:t>
            </a: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个）</a:t>
            </a:r>
            <a:endParaRPr lang="zh-CN" altLang="en-US" sz="2000" dirty="0">
              <a:latin typeface="微软雅黑" panose="020B0503020204020204" pitchFamily="34" charset="-122"/>
              <a:ea typeface="微软雅黑" panose="020B0503020204020204" pitchFamily="34" charset="-122"/>
              <a:sym typeface="+mn-ea"/>
            </a:endParaRPr>
          </a:p>
          <a:p>
            <a:pPr marL="457200" lvl="2" indent="0" algn="just" fontAlgn="auto">
              <a:lnSpc>
                <a:spcPct val="100000"/>
              </a:lnSpc>
              <a:buFont typeface="+mj-ea"/>
              <a:buNone/>
            </a:pPr>
            <a:r>
              <a:rPr lang="zh-CN" altLang="en-US" sz="20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 +</a:t>
            </a:r>
            <a:endParaRPr lang="zh-CN" altLang="en-US" sz="28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b="1" dirty="0">
                <a:solidFill>
                  <a:srgbClr val="FF0000"/>
                </a:solidFill>
                <a:latin typeface="微软雅黑" panose="020B0503020204020204" pitchFamily="34" charset="-122"/>
                <a:ea typeface="微软雅黑" panose="020B0503020204020204" pitchFamily="34" charset="-122"/>
                <a:sym typeface="+mn-ea"/>
              </a:rPr>
              <a:t>扩展分区</a:t>
            </a:r>
            <a:r>
              <a:rPr lang="zh-CN" altLang="en-US" sz="2000" dirty="0">
                <a:latin typeface="微软雅黑" panose="020B0503020204020204" pitchFamily="34" charset="-122"/>
                <a:ea typeface="微软雅黑" panose="020B0503020204020204" pitchFamily="34" charset="-122"/>
                <a:sym typeface="+mn-ea"/>
              </a:rPr>
              <a:t>的容量</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（最多</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个）</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b="1" dirty="0">
                <a:solidFill>
                  <a:srgbClr val="FF0000"/>
                </a:solidFill>
                <a:latin typeface="微软雅黑" panose="020B0503020204020204" pitchFamily="34" charset="-122"/>
                <a:ea typeface="微软雅黑" panose="020B0503020204020204" pitchFamily="34" charset="-122"/>
                <a:sym typeface="+mn-ea"/>
              </a:rPr>
              <a:t>扩展分区</a:t>
            </a:r>
            <a:r>
              <a:rPr lang="zh-CN" altLang="en-US" sz="2000" dirty="0">
                <a:latin typeface="微软雅黑" panose="020B0503020204020204" pitchFamily="34" charset="-122"/>
                <a:ea typeface="微软雅黑" panose="020B0503020204020204" pitchFamily="34" charset="-122"/>
                <a:sym typeface="+mn-ea"/>
              </a:rPr>
              <a:t>的容量</a:t>
            </a:r>
            <a:r>
              <a:rPr lang="en-US" altLang="zh-CN" sz="2000" dirty="0">
                <a:latin typeface="微软雅黑" panose="020B0503020204020204" pitchFamily="34" charset="-122"/>
                <a:ea typeface="微软雅黑" panose="020B0503020204020204" pitchFamily="34" charset="-122"/>
                <a:sym typeface="+mn-ea"/>
              </a:rPr>
              <a:t>= </a:t>
            </a:r>
            <a:r>
              <a:rPr lang="zh-CN" altLang="zh-CN" sz="2000" dirty="0">
                <a:latin typeface="微软雅黑" panose="020B0503020204020204" pitchFamily="34" charset="-122"/>
                <a:ea typeface="微软雅黑" panose="020B0503020204020204" pitchFamily="34" charset="-122"/>
                <a:sym typeface="+mn-ea"/>
              </a:rPr>
              <a:t>所有</a:t>
            </a:r>
            <a:r>
              <a:rPr lang="zh-CN" altLang="en-US" sz="2000" b="1" dirty="0">
                <a:solidFill>
                  <a:srgbClr val="FF0000"/>
                </a:solidFill>
                <a:latin typeface="微软雅黑" panose="020B0503020204020204" pitchFamily="34" charset="-122"/>
                <a:ea typeface="微软雅黑" panose="020B0503020204020204" pitchFamily="34" charset="-122"/>
                <a:sym typeface="+mn-ea"/>
              </a:rPr>
              <a:t>逻辑分区</a:t>
            </a:r>
            <a:r>
              <a:rPr lang="zh-CN" altLang="en-US" sz="2000" dirty="0">
                <a:latin typeface="微软雅黑" panose="020B0503020204020204" pitchFamily="34" charset="-122"/>
                <a:ea typeface="微软雅黑" panose="020B0503020204020204" pitchFamily="34" charset="-122"/>
                <a:sym typeface="+mn-ea"/>
              </a:rPr>
              <a:t>的容量之和</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（若干个）</a:t>
            </a:r>
            <a:endParaRPr lang="zh-CN" altLang="en-US" sz="2000" dirty="0">
              <a:latin typeface="微软雅黑" panose="020B0503020204020204" pitchFamily="34" charset="-122"/>
              <a:ea typeface="微软雅黑" panose="020B0503020204020204" pitchFamily="34" charset="-122"/>
              <a:sym typeface="+mn-ea"/>
            </a:endParaRPr>
          </a:p>
          <a:p>
            <a:pPr marL="0" lvl="2" indent="508000" algn="just" fontAlgn="auto">
              <a:lnSpc>
                <a:spcPct val="200000"/>
              </a:lnSpc>
              <a:buFont typeface="+mj-ea"/>
              <a:buNone/>
              <a:extLst>
                <a:ext uri="{35155182-B16C-46BC-9424-99874614C6A1}">
                  <wpsdc:indentchars xmlns:wpsdc="http://www.wps.cn/officeDocument/2017/drawingmlCustomData" val="200" checksum="282533468"/>
                </a:ext>
              </a:extLst>
            </a:pPr>
            <a:r>
              <a:rPr lang="zh-CN" altLang="en-US" sz="2000" dirty="0">
                <a:latin typeface="微软雅黑" panose="020B0503020204020204" pitchFamily="34" charset="-122"/>
                <a:ea typeface="微软雅黑" panose="020B0503020204020204" pitchFamily="34" charset="-122"/>
                <a:sym typeface="+mn-ea"/>
              </a:rPr>
              <a:t>扩展分区不能直接写入数据，必须以逻辑分区的方式来使用。系统会以链表的方式在扩展分区中划分逻辑分区。</a:t>
            </a:r>
            <a:endParaRPr lang="zh-CN" altLang="en-US" sz="20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rot="5400000">
            <a:off x="1453515" y="2581275"/>
            <a:ext cx="981710" cy="583565"/>
          </a:xfrm>
          <a:prstGeom prst="rect">
            <a:avLst/>
          </a:prstGeom>
          <a:noFill/>
        </p:spPr>
        <p:txBody>
          <a:bodyPr wrap="square" rtlCol="0">
            <a:spAutoFit/>
          </a:bodyPr>
          <a:p>
            <a:r>
              <a:rPr lang="en-US" altLang="zh-CN" sz="2800"/>
              <a:t>   </a:t>
            </a:r>
            <a:r>
              <a:rPr lang="en-US" altLang="zh-CN" sz="3200"/>
              <a:t>=</a:t>
            </a:r>
            <a:endParaRPr lang="en-US" altLang="zh-CN" sz="3200"/>
          </a:p>
        </p:txBody>
      </p:sp>
      <p:grpSp>
        <p:nvGrpSpPr>
          <p:cNvPr id="12" name="组合 11"/>
          <p:cNvGrpSpPr/>
          <p:nvPr/>
        </p:nvGrpSpPr>
        <p:grpSpPr>
          <a:xfrm>
            <a:off x="6111240" y="3173730"/>
            <a:ext cx="3639185" cy="1098550"/>
            <a:chOff x="10578" y="3783"/>
            <a:chExt cx="5731" cy="1730"/>
          </a:xfrm>
        </p:grpSpPr>
        <p:grpSp>
          <p:nvGrpSpPr>
            <p:cNvPr id="13" name="组合 12"/>
            <p:cNvGrpSpPr/>
            <p:nvPr/>
          </p:nvGrpSpPr>
          <p:grpSpPr>
            <a:xfrm>
              <a:off x="10578" y="3783"/>
              <a:ext cx="1272" cy="1730"/>
              <a:chOff x="10578" y="3783"/>
              <a:chExt cx="1272" cy="1730"/>
            </a:xfrm>
          </p:grpSpPr>
          <p:cxnSp>
            <p:nvCxnSpPr>
              <p:cNvPr id="14" name="直接连接符 13"/>
              <p:cNvCxnSpPr/>
              <p:nvPr/>
            </p:nvCxnSpPr>
            <p:spPr>
              <a:xfrm>
                <a:off x="10578" y="3783"/>
                <a:ext cx="1272" cy="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0650" y="4604"/>
                <a:ext cx="1169" cy="9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2019" y="4228"/>
              <a:ext cx="4290" cy="628"/>
            </a:xfrm>
            <a:prstGeom prst="rect">
              <a:avLst/>
            </a:prstGeom>
            <a:noFill/>
          </p:spPr>
          <p:txBody>
            <a:bodyPr wrap="square" rtlCol="0">
              <a:spAutoFit/>
            </a:bodyPr>
            <a:p>
              <a:r>
                <a:rPr lang="zh-CN" altLang="en-US" sz="2000" b="1" dirty="0">
                  <a:solidFill>
                    <a:srgbClr val="FF0000"/>
                  </a:solidFill>
                  <a:latin typeface="微软雅黑" panose="020B0503020204020204" pitchFamily="34" charset="-122"/>
                  <a:ea typeface="微软雅黑" panose="020B0503020204020204" pitchFamily="34" charset="-122"/>
                  <a:sym typeface="+mn-ea"/>
                </a:rPr>
                <a:t>总共不能超过4个</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nodeType="after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anim calcmode="lin" valueType="num">
                                      <p:cBhvr additive="base">
                                        <p:cTn id="5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nodeType="after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additive="base">
                                        <p:cTn id="5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 calcmode="lin" valueType="num">
                                      <p:cBhvr additive="base">
                                        <p:cTn id="7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磁盘分区原理</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pic>
        <p:nvPicPr>
          <p:cNvPr id="4" name="Picture 4"/>
          <p:cNvPicPr>
            <a:picLocks noChangeAspect="1" noChangeArrowheads="1"/>
          </p:cNvPicPr>
          <p:nvPr/>
        </p:nvPicPr>
        <p:blipFill>
          <a:blip r:embed="rId2" cstate="print"/>
          <a:srcRect/>
          <a:stretch>
            <a:fillRect/>
          </a:stretch>
        </p:blipFill>
        <p:spPr bwMode="auto">
          <a:xfrm>
            <a:off x="2090465" y="1781205"/>
            <a:ext cx="7307262" cy="3609975"/>
          </a:xfrm>
          <a:prstGeom prst="rect">
            <a:avLst/>
          </a:prstGeom>
          <a:noFill/>
        </p:spPr>
      </p:pic>
      <p:sp>
        <p:nvSpPr>
          <p:cNvPr id="6" name="淘宝网chenying0907出品 77"/>
          <p:cNvSpPr txBox="1"/>
          <p:nvPr/>
        </p:nvSpPr>
        <p:spPr>
          <a:xfrm>
            <a:off x="962025" y="5483860"/>
            <a:ext cx="10951210" cy="50165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主分区表的大小有限，所以主分区最多有四个区。每个分区表的起始地址写入主分区表中。</a:t>
            </a:r>
            <a:endParaRPr lang="zh-CN" altLang="en-US" sz="200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网chenying0907出品 2"/>
          <p:cNvSpPr/>
          <p:nvPr/>
        </p:nvSpPr>
        <p:spPr>
          <a:xfrm>
            <a:off x="2159635" y="83185"/>
            <a:ext cx="2763520" cy="369570"/>
          </a:xfrm>
          <a:prstGeom prst="rect">
            <a:avLst/>
          </a:prstGeom>
          <a:gradFill>
            <a:gsLst>
              <a:gs pos="0">
                <a:srgbClr val="FE4444"/>
              </a:gs>
              <a:gs pos="100000">
                <a:srgbClr val="832B2B"/>
              </a:gs>
            </a:gsLst>
            <a:path path="circle"/>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zh-CN" sz="2400" b="1" dirty="0">
                <a:solidFill>
                  <a:prstClr val="white"/>
                </a:solidFill>
                <a:ea typeface="微软雅黑" panose="020B0503020204020204" pitchFamily="34" charset="-122"/>
                <a:cs typeface="Arial Unicode MS" panose="020B0604020202020204" pitchFamily="34" charset="-122"/>
              </a:rPr>
              <a:t>磁盘管理</a:t>
            </a:r>
            <a:endParaRPr lang="zh-CN" sz="2400" b="1" dirty="0">
              <a:solidFill>
                <a:prstClr val="white"/>
              </a:solidFill>
              <a:ea typeface="微软雅黑" panose="020B0503020204020204" pitchFamily="34" charset="-122"/>
              <a:cs typeface="Arial Unicode MS" panose="020B0604020202020204" pitchFamily="34" charset="-122"/>
            </a:endParaRPr>
          </a:p>
        </p:txBody>
      </p:sp>
      <p:sp>
        <p:nvSpPr>
          <p:cNvPr id="10" name="PA_淘宝网chenying0907出品 9"/>
          <p:cNvSpPr/>
          <p:nvPr userDrawn="1">
            <p:custDataLst>
              <p:tags r:id="rId1"/>
            </p:custDataLst>
          </p:nvPr>
        </p:nvSpPr>
        <p:spPr>
          <a:xfrm>
            <a:off x="1169670" y="273050"/>
            <a:ext cx="875030" cy="875665"/>
          </a:xfrm>
          <a:prstGeom prst="ellipse">
            <a:avLst/>
          </a:prstGeom>
          <a:solidFill>
            <a:schemeClr val="bg1"/>
          </a:solidFill>
          <a:ln w="15875" cmpd="dbl">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5400" b="1" dirty="0">
                <a:solidFill>
                  <a:srgbClr val="FF0000"/>
                </a:solidFill>
              </a:rPr>
              <a:t>1</a:t>
            </a:r>
            <a:endParaRPr lang="en-US" altLang="zh-CN" sz="5400" b="1" dirty="0">
              <a:solidFill>
                <a:srgbClr val="FF0000"/>
              </a:solidFill>
            </a:endParaRPr>
          </a:p>
        </p:txBody>
      </p:sp>
      <p:sp>
        <p:nvSpPr>
          <p:cNvPr id="2" name="淘宝网chenying0907出品 3"/>
          <p:cNvSpPr txBox="1"/>
          <p:nvPr/>
        </p:nvSpPr>
        <p:spPr>
          <a:xfrm>
            <a:off x="2160270" y="561340"/>
            <a:ext cx="2763520" cy="398780"/>
          </a:xfrm>
          <a:prstGeom prst="rect">
            <a:avLst/>
          </a:prstGeom>
          <a:gradFill>
            <a:gsLst>
              <a:gs pos="0">
                <a:srgbClr val="FECF40"/>
              </a:gs>
              <a:gs pos="100000">
                <a:srgbClr val="846C21"/>
              </a:gs>
            </a:gsLst>
            <a:path path="circle"/>
          </a:gradFill>
        </p:spPr>
        <p:txBody>
          <a:bodyPr wrap="square">
            <a:spAutoFit/>
          </a:bodyPr>
          <a:p>
            <a:pPr>
              <a:defRPr/>
            </a:pP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2000" b="1" dirty="0">
                <a:solidFill>
                  <a:prstClr val="black">
                    <a:lumMod val="65000"/>
                    <a:lumOff val="35000"/>
                  </a:prstClr>
                </a:solidFill>
                <a:latin typeface="微软雅黑" panose="020B0503020204020204" pitchFamily="34" charset="-122"/>
                <a:ea typeface="微软雅黑" panose="020B0503020204020204" pitchFamily="34" charset="-122"/>
              </a:rPr>
              <a:t>）磁盘分区</a:t>
            </a:r>
            <a:endPar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095" y="1355089"/>
            <a:ext cx="5560060" cy="460349"/>
            <a:chOff x="493" y="2149"/>
            <a:chExt cx="8756" cy="725"/>
          </a:xfrm>
        </p:grpSpPr>
        <p:grpSp>
          <p:nvGrpSpPr>
            <p:cNvPr id="49" name="淘宝网chenying0907出品 48"/>
            <p:cNvGrpSpPr/>
            <p:nvPr/>
          </p:nvGrpSpPr>
          <p:grpSpPr>
            <a:xfrm>
              <a:off x="493" y="2153"/>
              <a:ext cx="8756" cy="687"/>
              <a:chOff x="997338" y="3464644"/>
              <a:chExt cx="3304923" cy="346448"/>
            </a:xfrm>
          </p:grpSpPr>
          <p:sp>
            <p:nvSpPr>
              <p:cNvPr id="50" name="淘宝网chenying0907出品 49"/>
              <p:cNvSpPr/>
              <p:nvPr/>
            </p:nvSpPr>
            <p:spPr>
              <a:xfrm>
                <a:off x="997338" y="3464644"/>
                <a:ext cx="346448" cy="346448"/>
              </a:xfrm>
              <a:prstGeom prst="ellipse">
                <a:avLst/>
              </a:prstGeom>
              <a:gradFill flip="none" rotWithShape="1">
                <a:gsLst>
                  <a:gs pos="0">
                    <a:srgbClr val="C9CBC8"/>
                  </a:gs>
                  <a:gs pos="100000">
                    <a:srgbClr val="FCFCFC"/>
                  </a:gs>
                </a:gsLst>
                <a:lin ang="8100000" scaled="1"/>
                <a:tileRect/>
              </a:gradFill>
              <a:ln w="12700">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淘宝网chenying0907出品 76"/>
              <p:cNvSpPr txBox="1"/>
              <p:nvPr/>
            </p:nvSpPr>
            <p:spPr>
              <a:xfrm>
                <a:off x="1343237" y="3484313"/>
                <a:ext cx="2959024" cy="316713"/>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磁盘分区原理</a:t>
                </a:r>
                <a:endParaRPr lang="zh-CN" altLang="en-US" sz="20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673" y="2149"/>
              <a:ext cx="853" cy="725"/>
            </a:xfrm>
            <a:prstGeom prst="rect">
              <a:avLst/>
            </a:prstGeom>
            <a:noFill/>
          </p:spPr>
          <p:txBody>
            <a:bodyPr wrap="square" rtlCol="0">
              <a:spAutoFit/>
            </a:bodyPr>
            <a:p>
              <a:r>
                <a:rPr lang="en-US" altLang="zh-CN" sz="2400" b="1"/>
                <a:t>2</a:t>
              </a:r>
              <a:r>
                <a:rPr lang="zh-CN" altLang="en-US" sz="2400" b="1"/>
                <a:t>）</a:t>
              </a:r>
              <a:endParaRPr lang="zh-CN" altLang="en-US" sz="2400" b="1"/>
            </a:p>
          </p:txBody>
        </p:sp>
      </p:grpSp>
      <p:sp>
        <p:nvSpPr>
          <p:cNvPr id="6" name="淘宝网chenying0907出品 77"/>
          <p:cNvSpPr txBox="1"/>
          <p:nvPr/>
        </p:nvSpPr>
        <p:spPr>
          <a:xfrm>
            <a:off x="962025" y="5483860"/>
            <a:ext cx="10951210" cy="911860"/>
          </a:xfrm>
          <a:prstGeom prst="rect">
            <a:avLst/>
          </a:prstGeom>
          <a:noFill/>
        </p:spPr>
        <p:txBody>
          <a:bodyPr wrap="square" rtlCol="0">
            <a:spAutoFit/>
          </a:bodyPr>
          <a:p>
            <a:pPr indent="508000" algn="just" defTabSz="448945" eaLnBrk="0" fontAlgn="auto" hangingPunct="0">
              <a:lnSpc>
                <a:spcPts val="3200"/>
              </a:lnSpc>
              <a:spcBef>
                <a:spcPts val="0"/>
              </a:spcBef>
              <a:spcAft>
                <a:spcPts val="0"/>
              </a:spcAft>
              <a:buFontTx/>
              <a:buNone/>
              <a:tabLst>
                <a:tab pos="328295" algn="l"/>
                <a:tab pos="775970" algn="l"/>
                <a:tab pos="1225550" algn="l"/>
                <a:tab pos="1674495" algn="l"/>
                <a:tab pos="2124075" algn="l"/>
                <a:tab pos="2573020" algn="l"/>
                <a:tab pos="3022600" algn="l"/>
                <a:tab pos="3471545" algn="l"/>
                <a:tab pos="3921125" algn="l"/>
                <a:tab pos="4370070" algn="l"/>
                <a:tab pos="4819650" algn="l"/>
                <a:tab pos="5268595" algn="l"/>
                <a:tab pos="5718175" algn="l"/>
                <a:tab pos="6167120" algn="l"/>
                <a:tab pos="6616700" algn="l"/>
                <a:tab pos="7065645" algn="l"/>
                <a:tab pos="7515225" algn="l"/>
                <a:tab pos="7964170" algn="l"/>
                <a:tab pos="8413750" algn="l"/>
                <a:tab pos="8862695" algn="l"/>
                <a:tab pos="9312275" algn="l"/>
              </a:tabLst>
              <a:extLst>
                <a:ext uri="{35155182-B16C-46BC-9424-99874614C6A1}">
                  <wpsdc:indentchars xmlns:wpsdc="http://www.wps.cn/officeDocument/2017/drawingmlCustomData" val="200" checksum="282533468"/>
                </a:ext>
              </a:extLst>
            </a:pPr>
            <a:r>
              <a:rPr lang="zh-CN" altLang="en-US" sz="2000">
                <a:effectLst/>
                <a:latin typeface="微软雅黑" panose="020B0503020204020204" pitchFamily="34" charset="-122"/>
                <a:ea typeface="微软雅黑" panose="020B0503020204020204" pitchFamily="34" charset="-122"/>
              </a:rPr>
              <a:t>超过4个以上的分区只能通过扩展分区实现，扩展分区表的起始地址写入主分区表中，扩展分区表支持无限个逻辑分区。</a:t>
            </a:r>
            <a:endParaRPr lang="zh-CN" altLang="en-US" sz="2000">
              <a:effectLst/>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2" cstate="print"/>
          <a:srcRect/>
          <a:stretch>
            <a:fillRect/>
          </a:stretch>
        </p:blipFill>
        <p:spPr bwMode="auto">
          <a:xfrm>
            <a:off x="2425065" y="1792605"/>
            <a:ext cx="7059703" cy="37440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2" grpId="0" bldLvl="0" animBg="1"/>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2.0"/>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3.2.0"/>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34.xml><?xml version="1.0" encoding="utf-8"?>
<p:tagLst xmlns:p="http://schemas.openxmlformats.org/presentationml/2006/main">
  <p:tag name="PA" val="v3.2.0"/>
</p:tagLst>
</file>

<file path=ppt/tags/tag35.xml><?xml version="1.0" encoding="utf-8"?>
<p:tagLst xmlns:p="http://schemas.openxmlformats.org/presentationml/2006/main">
  <p:tag name="PA" val="v3.2.0"/>
</p:tagLst>
</file>

<file path=ppt/tags/tag36.xml><?xml version="1.0" encoding="utf-8"?>
<p:tagLst xmlns:p="http://schemas.openxmlformats.org/presentationml/2006/main">
  <p:tag name="PA" val="v3.2.0"/>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2.0"/>
</p:tagLst>
</file>

<file path=ppt/tags/tag39.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40.xml><?xml version="1.0" encoding="utf-8"?>
<p:tagLst xmlns:p="http://schemas.openxmlformats.org/presentationml/2006/main">
  <p:tag name="PA" val="v3.2.0"/>
</p:tagLst>
</file>

<file path=ppt/tags/tag41.xml><?xml version="1.0" encoding="utf-8"?>
<p:tagLst xmlns:p="http://schemas.openxmlformats.org/presentationml/2006/main">
  <p:tag name="PA" val="v3.2.0"/>
</p:tagLst>
</file>

<file path=ppt/tags/tag42.xml><?xml version="1.0" encoding="utf-8"?>
<p:tagLst xmlns:p="http://schemas.openxmlformats.org/presentationml/2006/main">
  <p:tag name="PA" val="v3.2.0"/>
</p:tagLst>
</file>

<file path=ppt/tags/tag43.xml><?xml version="1.0" encoding="utf-8"?>
<p:tagLst xmlns:p="http://schemas.openxmlformats.org/presentationml/2006/main">
  <p:tag name="PA" val="v3.2.0"/>
</p:tagLst>
</file>

<file path=ppt/tags/tag44.xml><?xml version="1.0" encoding="utf-8"?>
<p:tagLst xmlns:p="http://schemas.openxmlformats.org/presentationml/2006/main">
  <p:tag name="PA" val="v3.2.0"/>
</p:tagLst>
</file>

<file path=ppt/tags/tag45.xml><?xml version="1.0" encoding="utf-8"?>
<p:tagLst xmlns:p="http://schemas.openxmlformats.org/presentationml/2006/main">
  <p:tag name="PA" val="v3.2.0"/>
</p:tagLst>
</file>

<file path=ppt/tags/tag46.xml><?xml version="1.0" encoding="utf-8"?>
<p:tagLst xmlns:p="http://schemas.openxmlformats.org/presentationml/2006/main">
  <p:tag name="PA" val="v3.2.0"/>
</p:tagLst>
</file>

<file path=ppt/tags/tag47.xml><?xml version="1.0" encoding="utf-8"?>
<p:tagLst xmlns:p="http://schemas.openxmlformats.org/presentationml/2006/main">
  <p:tag name="PA" val="v3.2.0"/>
</p:tagLst>
</file>

<file path=ppt/tags/tag48.xml><?xml version="1.0" encoding="utf-8"?>
<p:tagLst xmlns:p="http://schemas.openxmlformats.org/presentationml/2006/main">
  <p:tag name="PA" val="v3.2.0"/>
</p:tagLst>
</file>

<file path=ppt/tags/tag49.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50.xml><?xml version="1.0" encoding="utf-8"?>
<p:tagLst xmlns:p="http://schemas.openxmlformats.org/presentationml/2006/main">
  <p:tag name="PA" val="v3.2.0"/>
</p:tagLst>
</file>

<file path=ppt/tags/tag51.xml><?xml version="1.0" encoding="utf-8"?>
<p:tagLst xmlns:p="http://schemas.openxmlformats.org/presentationml/2006/main">
  <p:tag name="PA" val="v3.2.0"/>
</p:tagLst>
</file>

<file path=ppt/tags/tag52.xml><?xml version="1.0" encoding="utf-8"?>
<p:tagLst xmlns:p="http://schemas.openxmlformats.org/presentationml/2006/main">
  <p:tag name="PA" val="v3.2.0"/>
</p:tagLst>
</file>

<file path=ppt/tags/tag53.xml><?xml version="1.0" encoding="utf-8"?>
<p:tagLst xmlns:p="http://schemas.openxmlformats.org/presentationml/2006/main">
  <p:tag name="PA" val="v3.2.0"/>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2.0"/>
</p:tagLst>
</file>

<file path=ppt/tags/tag56.xml><?xml version="1.0" encoding="utf-8"?>
<p:tagLst xmlns:p="http://schemas.openxmlformats.org/presentationml/2006/main">
  <p:tag name="PA" val="v3.2.0"/>
</p:tagLst>
</file>

<file path=ppt/tags/tag57.xml><?xml version="1.0" encoding="utf-8"?>
<p:tagLst xmlns:p="http://schemas.openxmlformats.org/presentationml/2006/main">
  <p:tag name="PA" val="v3.2.0"/>
</p:tagLst>
</file>

<file path=ppt/tags/tag58.xml><?xml version="1.0" encoding="utf-8"?>
<p:tagLst xmlns:p="http://schemas.openxmlformats.org/presentationml/2006/main">
  <p:tag name="PA" val="v3.2.0"/>
</p:tagLst>
</file>

<file path=ppt/tags/tag59.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60.xml><?xml version="1.0" encoding="utf-8"?>
<p:tagLst xmlns:p="http://schemas.openxmlformats.org/presentationml/2006/main">
  <p:tag name="PA" val="v3.2.0"/>
</p:tagLst>
</file>

<file path=ppt/tags/tag61.xml><?xml version="1.0" encoding="utf-8"?>
<p:tagLst xmlns:p="http://schemas.openxmlformats.org/presentationml/2006/main">
  <p:tag name="PA" val="v3.2.0"/>
</p:tagLst>
</file>

<file path=ppt/tags/tag62.xml><?xml version="1.0" encoding="utf-8"?>
<p:tagLst xmlns:p="http://schemas.openxmlformats.org/presentationml/2006/main">
  <p:tag name="PA" val="v3.2.0"/>
</p:tagLst>
</file>

<file path=ppt/tags/tag63.xml><?xml version="1.0" encoding="utf-8"?>
<p:tagLst xmlns:p="http://schemas.openxmlformats.org/presentationml/2006/main">
  <p:tag name="PA" val="v3.2.0"/>
</p:tagLst>
</file>

<file path=ppt/tags/tag64.xml><?xml version="1.0" encoding="utf-8"?>
<p:tagLst xmlns:p="http://schemas.openxmlformats.org/presentationml/2006/main">
  <p:tag name="PA" val="v3.2.0"/>
</p:tagLst>
</file>

<file path=ppt/tags/tag65.xml><?xml version="1.0" encoding="utf-8"?>
<p:tagLst xmlns:p="http://schemas.openxmlformats.org/presentationml/2006/main">
  <p:tag name="PA" val="v3.2.0"/>
</p:tagLst>
</file>

<file path=ppt/tags/tag66.xml><?xml version="1.0" encoding="utf-8"?>
<p:tagLst xmlns:p="http://schemas.openxmlformats.org/presentationml/2006/main">
  <p:tag name="PA" val="v3.2.0"/>
</p:tagLst>
</file>

<file path=ppt/tags/tag67.xml><?xml version="1.0" encoding="utf-8"?>
<p:tagLst xmlns:p="http://schemas.openxmlformats.org/presentationml/2006/main">
  <p:tag name="PA" val="v3.2.0"/>
</p:tagLst>
</file>

<file path=ppt/tags/tag68.xml><?xml version="1.0" encoding="utf-8"?>
<p:tagLst xmlns:p="http://schemas.openxmlformats.org/presentationml/2006/main">
  <p:tag name="PA" val="v3.2.0"/>
</p:tagLst>
</file>

<file path=ppt/tags/tag69.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70.xml><?xml version="1.0" encoding="utf-8"?>
<p:tagLst xmlns:p="http://schemas.openxmlformats.org/presentationml/2006/main">
  <p:tag name="PA" val="v3.2.0"/>
</p:tagLst>
</file>

<file path=ppt/tags/tag71.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1_Office 主题">
  <a:themeElements>
    <a:clrScheme name="自定义 3">
      <a:dk1>
        <a:sysClr val="windowText" lastClr="000000"/>
      </a:dk1>
      <a:lt1>
        <a:sysClr val="window" lastClr="FFFFFF"/>
      </a:lt1>
      <a:dk2>
        <a:srgbClr val="242852"/>
      </a:dk2>
      <a:lt2>
        <a:srgbClr val="ACCBF9"/>
      </a:lt2>
      <a:accent1>
        <a:srgbClr val="0070C0"/>
      </a:accent1>
      <a:accent2>
        <a:srgbClr val="00B0F0"/>
      </a:accent2>
      <a:accent3>
        <a:srgbClr val="297FD5"/>
      </a:accent3>
      <a:accent4>
        <a:srgbClr val="00B050"/>
      </a:accent4>
      <a:accent5>
        <a:srgbClr val="92D050"/>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3109</Words>
  <Application>WPS 演示</Application>
  <PresentationFormat>宽屏</PresentationFormat>
  <Paragraphs>411</Paragraphs>
  <Slides>25</Slides>
  <Notes>25</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微软雅黑</vt:lpstr>
      <vt:lpstr>Arial Unicode MS</vt:lpstr>
      <vt:lpstr>Calibri</vt:lpstr>
      <vt:lpstr>Wingdings</vt:lpstr>
      <vt:lpstr>Trebuchet MS</vt:lpstr>
      <vt:lpstr>仿宋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keywords>CHENYING0907</cp:keywords>
  <dc:description>CHENYING0907
</dc:description>
  <dc:subject>CHENYING0907</dc:subject>
  <cp:category>CHENYING0907</cp:category>
  <cp:lastModifiedBy>李力</cp:lastModifiedBy>
  <cp:revision>125</cp:revision>
  <dcterms:created xsi:type="dcterms:W3CDTF">2015-10-15T01:42:00Z</dcterms:created>
  <dcterms:modified xsi:type="dcterms:W3CDTF">2020-04-29T03:46:56Z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