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2"/>
  </p:handoutMasterIdLst>
  <p:sldIdLst>
    <p:sldId id="256" r:id="rId3"/>
    <p:sldId id="4090" r:id="rId5"/>
    <p:sldId id="4110" r:id="rId6"/>
    <p:sldId id="3982" r:id="rId7"/>
    <p:sldId id="4091" r:id="rId8"/>
    <p:sldId id="4087" r:id="rId9"/>
    <p:sldId id="4095" r:id="rId10"/>
    <p:sldId id="4118" r:id="rId11"/>
    <p:sldId id="4124" r:id="rId12"/>
    <p:sldId id="4120" r:id="rId13"/>
    <p:sldId id="4121" r:id="rId14"/>
    <p:sldId id="4123" r:id="rId15"/>
    <p:sldId id="4125" r:id="rId16"/>
    <p:sldId id="4126" r:id="rId17"/>
    <p:sldId id="4127" r:id="rId18"/>
    <p:sldId id="4128" r:id="rId19"/>
    <p:sldId id="4130" r:id="rId20"/>
    <p:sldId id="4131" r:id="rId21"/>
    <p:sldId id="4132" r:id="rId22"/>
    <p:sldId id="4133" r:id="rId23"/>
    <p:sldId id="4134" r:id="rId24"/>
    <p:sldId id="4135" r:id="rId25"/>
    <p:sldId id="4136" r:id="rId26"/>
    <p:sldId id="4137" r:id="rId27"/>
    <p:sldId id="4138" r:id="rId28"/>
    <p:sldId id="4241" r:id="rId29"/>
    <p:sldId id="4139" r:id="rId30"/>
    <p:sldId id="4140" r:id="rId31"/>
    <p:sldId id="4141" r:id="rId32"/>
    <p:sldId id="4142" r:id="rId33"/>
    <p:sldId id="4143" r:id="rId34"/>
    <p:sldId id="4144" r:id="rId35"/>
    <p:sldId id="4145" r:id="rId36"/>
    <p:sldId id="4146" r:id="rId37"/>
    <p:sldId id="4147" r:id="rId38"/>
    <p:sldId id="4158" r:id="rId39"/>
    <p:sldId id="4148" r:id="rId40"/>
    <p:sldId id="4155" r:id="rId41"/>
    <p:sldId id="4129" r:id="rId42"/>
    <p:sldId id="4160" r:id="rId43"/>
    <p:sldId id="4161" r:id="rId44"/>
    <p:sldId id="4156" r:id="rId45"/>
    <p:sldId id="4157" r:id="rId46"/>
    <p:sldId id="4163" r:id="rId47"/>
    <p:sldId id="4162" r:id="rId48"/>
    <p:sldId id="4165" r:id="rId49"/>
    <p:sldId id="4166" r:id="rId50"/>
    <p:sldId id="4168" r:id="rId51"/>
    <p:sldId id="4169" r:id="rId52"/>
    <p:sldId id="4170" r:id="rId53"/>
    <p:sldId id="4171" r:id="rId54"/>
    <p:sldId id="4172" r:id="rId55"/>
    <p:sldId id="4173" r:id="rId56"/>
    <p:sldId id="4174" r:id="rId57"/>
    <p:sldId id="4175" r:id="rId58"/>
    <p:sldId id="4176" r:id="rId59"/>
    <p:sldId id="4177" r:id="rId60"/>
    <p:sldId id="4178" r:id="rId61"/>
    <p:sldId id="4213" r:id="rId62"/>
    <p:sldId id="4179" r:id="rId63"/>
    <p:sldId id="4242" r:id="rId64"/>
    <p:sldId id="4180" r:id="rId65"/>
    <p:sldId id="4183" r:id="rId66"/>
    <p:sldId id="4184" r:id="rId67"/>
    <p:sldId id="4185" r:id="rId68"/>
    <p:sldId id="4191" r:id="rId69"/>
    <p:sldId id="4186" r:id="rId70"/>
    <p:sldId id="4187" r:id="rId71"/>
    <p:sldId id="4188" r:id="rId72"/>
    <p:sldId id="4189" r:id="rId73"/>
    <p:sldId id="4190" r:id="rId74"/>
    <p:sldId id="4192" r:id="rId75"/>
    <p:sldId id="4193" r:id="rId76"/>
    <p:sldId id="4194" r:id="rId77"/>
    <p:sldId id="4195" r:id="rId78"/>
    <p:sldId id="4196" r:id="rId79"/>
    <p:sldId id="4197" r:id="rId80"/>
    <p:sldId id="4181" r:id="rId81"/>
    <p:sldId id="4198" r:id="rId82"/>
    <p:sldId id="4199" r:id="rId83"/>
    <p:sldId id="4200" r:id="rId84"/>
    <p:sldId id="4201" r:id="rId85"/>
    <p:sldId id="4202" r:id="rId86"/>
    <p:sldId id="4203" r:id="rId87"/>
    <p:sldId id="4204" r:id="rId88"/>
    <p:sldId id="4205" r:id="rId89"/>
    <p:sldId id="4206" r:id="rId90"/>
    <p:sldId id="4244" r:id="rId91"/>
  </p:sldIdLst>
  <p:sldSz cx="9144000" cy="5143500" type="screen16x9"/>
  <p:notesSz cx="6858000" cy="9144000"/>
  <p:custDataLst>
    <p:tags r:id="rId9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4"/>
    <p:restoredTop sz="94968"/>
  </p:normalViewPr>
  <p:slideViewPr>
    <p:cSldViewPr snapToGrid="0" showGuides="1">
      <p:cViewPr varScale="1">
        <p:scale>
          <a:sx n="114" d="100"/>
          <a:sy n="114" d="100"/>
        </p:scale>
        <p:origin x="126" y="108"/>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p:scale>
        <a:sx n="66" d="100"/>
        <a:sy n="66" d="100"/>
      </p:scale>
      <p:origin x="0" y="1579"/>
    </p:cViewPr>
  </p:sorter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gs" Target="tags/tag1.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ea typeface="宋体" panose="02010600030101010101" pitchFamily="2" charset="-122"/>
              </a:rPr>
            </a:fld>
            <a:endParaRPr lang="en-US" altLang="zh-CN" sz="1200" dirty="0">
              <a:solidFill>
                <a:srgbClr val="000000"/>
              </a:solidFill>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测试执行按以下步骤进行，即组件测试、集成测试、系统测试、确认测试、验收测试以及回归测试等</a:t>
            </a: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endParaRPr lang="zh-CN" altLang="en-US" dirty="0"/>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endPar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7"/>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13.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0.xml"/><Relationship Id="rId2" Type="http://schemas.openxmlformats.org/officeDocument/2006/relationships/image" Target="../media/image13.png"/><Relationship Id="rId1"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1"/>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1128713" y="1693863"/>
            <a:ext cx="7410450" cy="1462087"/>
          </a:xfrm>
          <a:prstGeom prst="rect">
            <a:avLst/>
          </a:prstGeom>
          <a:noFill/>
          <a:ln w="9525">
            <a:noFill/>
          </a:ln>
        </p:spPr>
        <p:txBody>
          <a:bodyPr lIns="68553" tIns="0" rIns="68553" bIns="34289"/>
          <a:lstStyle>
            <a:lvl1pPr lvl="0">
              <a:buClrTx/>
              <a:buSzTx/>
              <a:buFontTx/>
              <a:defRPr/>
            </a:lvl1pPr>
          </a:lstStyle>
          <a:p>
            <a:pPr lvl="0">
              <a:lnSpc>
                <a:spcPts val="5000"/>
              </a:lnSpc>
              <a:spcBef>
                <a:spcPts val="600"/>
              </a:spcBef>
            </a:pPr>
            <a:r>
              <a:rPr lang="zh-CN" sz="3600" dirty="0">
                <a:solidFill>
                  <a:schemeClr val="tx1"/>
                </a:solidFill>
              </a:rPr>
              <a:t>软件质量保证与测试</a:t>
            </a:r>
            <a:br>
              <a:rPr lang="zh-CN" sz="3600" dirty="0">
                <a:solidFill>
                  <a:schemeClr val="tx1"/>
                </a:solidFill>
              </a:rPr>
            </a:br>
            <a:r>
              <a:rPr lang="zh-CN" altLang="en-US" sz="2800">
                <a:sym typeface="+mn-ea"/>
              </a:rPr>
              <a:t>第6章  软件生命周期中的测试</a:t>
            </a:r>
            <a:br>
              <a:rPr lang="zh-CN" altLang="en-US" sz="2800"/>
            </a:br>
            <a:br>
              <a:rPr lang="zh-CN" altLang="en-US" sz="3600"/>
            </a:b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597025" y="3725863"/>
            <a:ext cx="1879600" cy="1259205"/>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梁艳</a:t>
            </a:r>
            <a:endParaRPr lang="zh-CN" altLang="en-US" sz="1900" b="1" dirty="0">
              <a:latin typeface="宋体" panose="02010600030101010101" pitchFamily="2" charset="-122"/>
              <a:ea typeface="宋体" panose="02010600030101010101" pitchFamily="2" charset="-122"/>
            </a:endParaRPr>
          </a:p>
          <a:p>
            <a:pPr eaLnBrk="1" hangingPunct="1"/>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a:p>
            <a:pPr eaLnBrk="1" hangingPunct="1"/>
            <a:r>
              <a:rPr lang="en-US" altLang="zh-CN" sz="1900" b="1" dirty="0">
                <a:latin typeface="宋体" panose="02010600030101010101" pitchFamily="2" charset="-122"/>
                <a:ea typeface="宋体" panose="02010600030101010101" pitchFamily="2" charset="-122"/>
              </a:rPr>
              <a:t>2021</a:t>
            </a:r>
            <a:r>
              <a:rPr lang="zh-CN" altLang="en-US" sz="1900" b="1" dirty="0">
                <a:latin typeface="宋体" panose="02010600030101010101" pitchFamily="2" charset="-122"/>
                <a:ea typeface="宋体" panose="02010600030101010101" pitchFamily="2" charset="-122"/>
              </a:rPr>
              <a:t>年</a:t>
            </a:r>
            <a:r>
              <a:rPr lang="en-US" altLang="zh-CN" sz="1900" b="1" dirty="0">
                <a:latin typeface="宋体" panose="02010600030101010101" pitchFamily="2" charset="-122"/>
                <a:ea typeface="宋体" panose="02010600030101010101" pitchFamily="2" charset="-122"/>
              </a:rPr>
              <a:t>01</a:t>
            </a:r>
            <a:r>
              <a:rPr lang="zh-CN" altLang="en-US" sz="1900" b="1" dirty="0">
                <a:latin typeface="宋体" panose="02010600030101010101" pitchFamily="2" charset="-122"/>
                <a:ea typeface="宋体" panose="02010600030101010101" pitchFamily="2" charset="-122"/>
              </a:rPr>
              <a:t>月</a:t>
            </a:r>
            <a:endParaRPr lang="zh-CN" altLang="en-US"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软件测试的W模型由Evolutif公司提出，W模型是V模型的发展。</a:t>
            </a:r>
            <a:endParaRPr lang="zh-CN" altLang="en-US" b="0">
              <a:solidFill>
                <a:schemeClr val="tx1"/>
              </a:solidFill>
            </a:endParaRPr>
          </a:p>
          <a:p>
            <a:r>
              <a:rPr lang="zh-CN" altLang="en-US" b="0">
                <a:solidFill>
                  <a:schemeClr val="tx1"/>
                </a:solidFill>
              </a:rPr>
              <a:t>W模型是由两个V模型组成的，一个是开发阶段，一个测试阶段。</a:t>
            </a:r>
            <a:endParaRPr lang="zh-CN" altLang="en-US" b="0">
              <a:solidFill>
                <a:schemeClr val="tx1"/>
              </a:solidFill>
            </a:endParaRPr>
          </a:p>
          <a:p>
            <a:r>
              <a:rPr lang="zh-CN" altLang="en-US" b="0">
                <a:solidFill>
                  <a:schemeClr val="tx1"/>
                </a:solidFill>
              </a:rPr>
              <a:t>在W模型中开发和测试是</a:t>
            </a:r>
            <a:r>
              <a:rPr lang="zh-CN" altLang="en-US">
                <a:solidFill>
                  <a:srgbClr val="0070C0"/>
                </a:solidFill>
              </a:rPr>
              <a:t>并行</a:t>
            </a:r>
            <a:r>
              <a:rPr lang="zh-CN" altLang="en-US" b="0">
                <a:solidFill>
                  <a:schemeClr val="tx1"/>
                </a:solidFill>
              </a:rPr>
              <a:t>的关系。</a:t>
            </a:r>
            <a:endParaRPr lang="zh-CN" altLang="en-US"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6.1.2  W模型</a:t>
            </a:r>
            <a:endParaRPr lang="zh-CN" altLang="en-US">
              <a:sym typeface="+mn-ea"/>
            </a:endParaRPr>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2288" y="4151631"/>
            <a:ext cx="5486400" cy="425054"/>
          </a:xfrm>
        </p:spPr>
        <p:txBody>
          <a:bodyPr/>
          <a:lstStyle/>
          <a:p>
            <a:pPr algn="ctr"/>
            <a:r>
              <a:rPr lang="zh-CN" altLang="en-US" sz="2400"/>
              <a:t>图6.2  W测试模型</a:t>
            </a:r>
            <a:endParaRPr lang="zh-CN" altLang="en-US" sz="2400"/>
          </a:p>
        </p:txBody>
      </p:sp>
      <p:pic>
        <p:nvPicPr>
          <p:cNvPr id="3" name="图片 15"/>
          <p:cNvPicPr>
            <a:picLocks noGrp="1" noChangeAspect="1" noChangeArrowheads="1"/>
          </p:cNvPicPr>
          <p:nvPr>
            <p:ph type="pic" idx="1"/>
          </p:nvPr>
        </p:nvPicPr>
        <p:blipFill>
          <a:blip r:embed="rId1">
            <a:extLst>
              <a:ext uri="{28A0092B-C50C-407E-A947-70E740481C1C}">
                <a14:useLocalDpi xmlns:a14="http://schemas.microsoft.com/office/drawing/2010/main" val="0"/>
              </a:ext>
            </a:extLst>
          </a:blip>
          <a:srcRect/>
          <a:stretch>
            <a:fillRect/>
          </a:stretch>
        </p:blipFill>
        <p:spPr>
          <a:xfrm>
            <a:off x="922020" y="40005"/>
            <a:ext cx="7175500" cy="3952875"/>
          </a:xfrm>
          <a:prstGeom prst="rect">
            <a:avLst/>
          </a:prstGeom>
          <a:noFill/>
          <a:ln>
            <a:noFill/>
          </a:ln>
        </p:spPr>
      </p:pic>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6.1.2  W模型</a:t>
            </a:r>
            <a:endParaRPr lang="zh-CN" altLang="en-US">
              <a:sym typeface="+mn-ea"/>
            </a:endParaRPr>
          </a:p>
        </p:txBody>
      </p:sp>
      <p:sp>
        <p:nvSpPr>
          <p:cNvPr id="8" name="文本占位符 7"/>
          <p:cNvSpPr>
            <a:spLocks noGrp="1"/>
          </p:cNvSpPr>
          <p:nvPr>
            <p:ph type="body" idx="1"/>
          </p:nvPr>
        </p:nvSpPr>
        <p:spPr/>
        <p:txBody>
          <a:bodyPr/>
          <a:lstStyle/>
          <a:p>
            <a:r>
              <a:rPr lang="zh-CN" altLang="en-US" sz="2400">
                <a:solidFill>
                  <a:srgbClr val="0070C0"/>
                </a:solidFill>
                <a:sym typeface="+mn-ea"/>
              </a:rPr>
              <a:t>优点</a:t>
            </a:r>
            <a:endParaRPr lang="zh-CN" altLang="en-US" sz="2400">
              <a:solidFill>
                <a:srgbClr val="0070C0"/>
              </a:solidFill>
              <a:sym typeface="+mn-ea"/>
            </a:endParaRPr>
          </a:p>
        </p:txBody>
      </p:sp>
      <p:sp>
        <p:nvSpPr>
          <p:cNvPr id="9" name="内容占位符 8"/>
          <p:cNvSpPr>
            <a:spLocks noGrp="1"/>
          </p:cNvSpPr>
          <p:nvPr>
            <p:ph sz="half" idx="2"/>
          </p:nvPr>
        </p:nvSpPr>
        <p:spPr/>
        <p:txBody>
          <a:bodyPr/>
          <a:lstStyle/>
          <a:p>
            <a:r>
              <a:rPr lang="zh-CN" altLang="en-US" sz="2000" b="0">
                <a:latin typeface="宋体" panose="02010600030101010101" pitchFamily="2" charset="-122"/>
                <a:ea typeface="宋体" panose="02010600030101010101" pitchFamily="2" charset="-122"/>
              </a:rPr>
              <a:t>测试与开发并行，让测试尽早介入开发环节，使测试尽早发现问题尽早解决。</a:t>
            </a:r>
            <a:endParaRPr lang="zh-CN" altLang="en-US" sz="2000" b="0">
              <a:latin typeface="宋体" panose="02010600030101010101" pitchFamily="2" charset="-122"/>
              <a:ea typeface="宋体" panose="02010600030101010101" pitchFamily="2" charset="-122"/>
            </a:endParaRPr>
          </a:p>
          <a:p>
            <a:r>
              <a:rPr lang="zh-CN" altLang="en-US" sz="2000" b="0">
                <a:latin typeface="宋体" panose="02010600030101010101" pitchFamily="2" charset="-122"/>
                <a:ea typeface="宋体" panose="02010600030101010101" pitchFamily="2" charset="-122"/>
              </a:rPr>
              <a:t>开发阶段的测试有利于及时了解项目的难度、设计结构和代码结构，及早识别测试风险，及早制定应对措施。</a:t>
            </a:r>
            <a:endParaRPr lang="zh-CN" altLang="en-US" sz="2000" b="0">
              <a:latin typeface="宋体" panose="02010600030101010101" pitchFamily="2" charset="-122"/>
              <a:ea typeface="宋体" panose="02010600030101010101" pitchFamily="2" charset="-122"/>
            </a:endParaRPr>
          </a:p>
        </p:txBody>
      </p:sp>
      <p:sp>
        <p:nvSpPr>
          <p:cNvPr id="10" name="文本占位符 9"/>
          <p:cNvSpPr>
            <a:spLocks noGrp="1"/>
          </p:cNvSpPr>
          <p:nvPr>
            <p:ph type="body" sz="quarter" idx="3"/>
          </p:nvPr>
        </p:nvSpPr>
        <p:spPr/>
        <p:txBody>
          <a:bodyPr/>
          <a:lstStyle/>
          <a:p>
            <a:r>
              <a:rPr lang="zh-CN" altLang="en-US" sz="2400">
                <a:solidFill>
                  <a:srgbClr val="0070C0"/>
                </a:solidFill>
              </a:rPr>
              <a:t>缺点</a:t>
            </a:r>
            <a:endParaRPr lang="zh-CN" altLang="en-US" sz="2400">
              <a:solidFill>
                <a:srgbClr val="0070C0"/>
              </a:solidFill>
            </a:endParaRPr>
          </a:p>
        </p:txBody>
      </p:sp>
      <p:sp>
        <p:nvSpPr>
          <p:cNvPr id="11" name="内容占位符 10"/>
          <p:cNvSpPr>
            <a:spLocks noGrp="1"/>
          </p:cNvSpPr>
          <p:nvPr>
            <p:ph sz="quarter" idx="4"/>
          </p:nvPr>
        </p:nvSpPr>
        <p:spPr>
          <a:xfrm>
            <a:off x="4645025" y="1631315"/>
            <a:ext cx="4499610" cy="2963545"/>
          </a:xfrm>
        </p:spPr>
        <p:txBody>
          <a:bodyPr/>
          <a:lstStyle/>
          <a:p>
            <a:r>
              <a:rPr lang="zh-CN" altLang="en-US" sz="2000" b="0">
                <a:latin typeface="宋体" panose="02010600030101010101" pitchFamily="2" charset="-122"/>
                <a:ea typeface="宋体" panose="02010600030101010101" pitchFamily="2" charset="-122"/>
              </a:rPr>
              <a:t>在整个开发阶段，仍然是串行的，上一阶段未完全完成无法进入下一阶段，不支持敏捷模式的开发。</a:t>
            </a:r>
            <a:endParaRPr lang="zh-CN" altLang="en-US" sz="2000" b="0">
              <a:latin typeface="宋体" panose="02010600030101010101" pitchFamily="2" charset="-122"/>
              <a:ea typeface="宋体" panose="02010600030101010101" pitchFamily="2" charset="-122"/>
            </a:endParaRPr>
          </a:p>
          <a:p>
            <a:r>
              <a:rPr lang="zh-CN" altLang="en-US" sz="2000" b="0">
                <a:latin typeface="宋体" panose="02010600030101010101" pitchFamily="2" charset="-122"/>
                <a:ea typeface="宋体" panose="02010600030101010101" pitchFamily="2" charset="-122"/>
              </a:rPr>
              <a:t>开发和测试的线性关系导致需求变更的不便。如果没有文档，根本无法执行W模型。</a:t>
            </a:r>
            <a:endParaRPr lang="zh-CN" altLang="en-US" sz="2000" b="0">
              <a:latin typeface="宋体" panose="02010600030101010101" pitchFamily="2" charset="-122"/>
              <a:ea typeface="宋体" panose="02010600030101010101" pitchFamily="2" charset="-122"/>
            </a:endParaRPr>
          </a:p>
          <a:p>
            <a:r>
              <a:rPr lang="zh-CN" altLang="en-US" sz="2000" b="0">
                <a:latin typeface="宋体" panose="02010600030101010101" pitchFamily="2" charset="-122"/>
                <a:ea typeface="宋体" panose="02010600030101010101" pitchFamily="2" charset="-122"/>
              </a:rPr>
              <a:t>对整个项目组成员的技术要求更高。</a:t>
            </a:r>
            <a:endParaRPr lang="zh-CN" altLang="en-US" sz="2000" b="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H模型中，软件测试过程活动完全独立，贯穿于整个产品的周期，与其他流程并发地进行，某个测试点准备就绪时，就可以从测试准备阶段进行到测试执行阶段。软件测试可以尽早的进行，并且可以根据被测对象的不同而分层次进行。</a:t>
            </a:r>
            <a:endParaRPr lang="zh-CN" altLang="en-US"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6.1.3  H模型</a:t>
            </a:r>
            <a:endParaRPr lang="zh-CN" altLang="en-US">
              <a:sym typeface="+mn-ea"/>
            </a:endParaRPr>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2288" y="4151631"/>
            <a:ext cx="5486400" cy="425054"/>
          </a:xfrm>
        </p:spPr>
        <p:txBody>
          <a:bodyPr/>
          <a:lstStyle/>
          <a:p>
            <a:pPr algn="ctr"/>
            <a:r>
              <a:rPr lang="zh-CN" altLang="en-US" sz="2400"/>
              <a:t>图6.3  H测试模型</a:t>
            </a:r>
            <a:endParaRPr lang="zh-CN" altLang="en-US" sz="2400"/>
          </a:p>
        </p:txBody>
      </p:sp>
      <p:pic>
        <p:nvPicPr>
          <p:cNvPr id="59" name="图片 7"/>
          <p:cNvPicPr>
            <a:picLocks noGrp="1" noChangeAspect="1"/>
          </p:cNvPicPr>
          <p:nvPr>
            <p:ph type="pic" idx="1"/>
          </p:nvPr>
        </p:nvPicPr>
        <p:blipFill>
          <a:blip r:embed="rId1"/>
          <a:stretch>
            <a:fillRect/>
          </a:stretch>
        </p:blipFill>
        <p:spPr>
          <a:xfrm>
            <a:off x="906145" y="593090"/>
            <a:ext cx="7447915" cy="2748915"/>
          </a:xfrm>
          <a:prstGeom prst="rect">
            <a:avLst/>
          </a:prstGeom>
          <a:noFill/>
          <a:ln>
            <a:noFill/>
          </a:ln>
        </p:spPr>
      </p:pic>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6.1.3  H模型</a:t>
            </a:r>
            <a:endParaRPr lang="zh-CN" altLang="en-US">
              <a:sym typeface="+mn-ea"/>
            </a:endParaRPr>
          </a:p>
        </p:txBody>
      </p:sp>
      <p:sp>
        <p:nvSpPr>
          <p:cNvPr id="8" name="文本占位符 7"/>
          <p:cNvSpPr>
            <a:spLocks noGrp="1"/>
          </p:cNvSpPr>
          <p:nvPr>
            <p:ph type="body" idx="1"/>
          </p:nvPr>
        </p:nvSpPr>
        <p:spPr/>
        <p:txBody>
          <a:bodyPr/>
          <a:lstStyle/>
          <a:p>
            <a:r>
              <a:rPr lang="zh-CN" altLang="en-US" sz="2400">
                <a:solidFill>
                  <a:srgbClr val="0070C0"/>
                </a:solidFill>
                <a:sym typeface="+mn-ea"/>
              </a:rPr>
              <a:t>优点</a:t>
            </a:r>
            <a:endParaRPr lang="zh-CN" altLang="en-US" sz="2400">
              <a:solidFill>
                <a:srgbClr val="0070C0"/>
              </a:solidFill>
              <a:sym typeface="+mn-ea"/>
            </a:endParaRPr>
          </a:p>
        </p:txBody>
      </p:sp>
      <p:sp>
        <p:nvSpPr>
          <p:cNvPr id="9" name="内容占位符 8"/>
          <p:cNvSpPr>
            <a:spLocks noGrp="1"/>
          </p:cNvSpPr>
          <p:nvPr>
            <p:ph sz="half" idx="2"/>
          </p:nvPr>
        </p:nvSpPr>
        <p:spPr/>
        <p:txBody>
          <a:bodyPr/>
          <a:lstStyle/>
          <a:p>
            <a:r>
              <a:rPr lang="zh-CN" altLang="en-US" sz="2000" b="0">
                <a:latin typeface="宋体" panose="02010600030101010101" pitchFamily="2" charset="-122"/>
                <a:ea typeface="宋体" panose="02010600030101010101" pitchFamily="2" charset="-122"/>
              </a:rPr>
              <a:t>测试完全独立，贯穿整个生命周期，且与其他流程并发进行；</a:t>
            </a:r>
            <a:endParaRPr lang="zh-CN" altLang="en-US" sz="2000" b="0">
              <a:latin typeface="宋体" panose="02010600030101010101" pitchFamily="2" charset="-122"/>
              <a:ea typeface="宋体" panose="02010600030101010101" pitchFamily="2" charset="-122"/>
            </a:endParaRPr>
          </a:p>
          <a:p>
            <a:r>
              <a:rPr lang="zh-CN" altLang="en-US" sz="2000" b="0">
                <a:latin typeface="宋体" panose="02010600030101010101" pitchFamily="2" charset="-122"/>
                <a:ea typeface="宋体" panose="02010600030101010101" pitchFamily="2" charset="-122"/>
              </a:rPr>
              <a:t>软件测试活动可以尽早准备、尽早执行，具有很强的灵活性；</a:t>
            </a:r>
            <a:endParaRPr lang="zh-CN" altLang="en-US" sz="2000" b="0">
              <a:latin typeface="宋体" panose="02010600030101010101" pitchFamily="2" charset="-122"/>
              <a:ea typeface="宋体" panose="02010600030101010101" pitchFamily="2" charset="-122"/>
            </a:endParaRPr>
          </a:p>
          <a:p>
            <a:r>
              <a:rPr lang="zh-CN" altLang="en-US" sz="2000" b="0">
                <a:latin typeface="宋体" panose="02010600030101010101" pitchFamily="2" charset="-122"/>
                <a:ea typeface="宋体" panose="02010600030101010101" pitchFamily="2" charset="-122"/>
              </a:rPr>
              <a:t>测试可以根据被测对象的不同而分层次、分阶段、分次序的执行，同时也是可以被迭代的。</a:t>
            </a:r>
            <a:endParaRPr lang="zh-CN" altLang="en-US" sz="2000" b="0">
              <a:latin typeface="宋体" panose="02010600030101010101" pitchFamily="2" charset="-122"/>
              <a:ea typeface="宋体" panose="02010600030101010101" pitchFamily="2" charset="-122"/>
            </a:endParaRPr>
          </a:p>
        </p:txBody>
      </p:sp>
      <p:sp>
        <p:nvSpPr>
          <p:cNvPr id="10" name="文本占位符 9"/>
          <p:cNvSpPr>
            <a:spLocks noGrp="1"/>
          </p:cNvSpPr>
          <p:nvPr>
            <p:ph type="body" sz="quarter" idx="3"/>
          </p:nvPr>
        </p:nvSpPr>
        <p:spPr/>
        <p:txBody>
          <a:bodyPr/>
          <a:lstStyle/>
          <a:p>
            <a:r>
              <a:rPr lang="zh-CN" altLang="en-US" sz="2400">
                <a:solidFill>
                  <a:srgbClr val="0070C0"/>
                </a:solidFill>
              </a:rPr>
              <a:t>缺点</a:t>
            </a:r>
            <a:endParaRPr lang="zh-CN" altLang="en-US" sz="2400">
              <a:solidFill>
                <a:srgbClr val="0070C0"/>
              </a:solidFill>
            </a:endParaRPr>
          </a:p>
        </p:txBody>
      </p:sp>
      <p:sp>
        <p:nvSpPr>
          <p:cNvPr id="11" name="内容占位符 10"/>
          <p:cNvSpPr>
            <a:spLocks noGrp="1"/>
          </p:cNvSpPr>
          <p:nvPr>
            <p:ph sz="quarter" idx="4"/>
          </p:nvPr>
        </p:nvSpPr>
        <p:spPr>
          <a:xfrm>
            <a:off x="4645025" y="1631315"/>
            <a:ext cx="4499610" cy="2963545"/>
          </a:xfrm>
        </p:spPr>
        <p:txBody>
          <a:bodyPr/>
          <a:lstStyle/>
          <a:p>
            <a:r>
              <a:rPr lang="zh-CN" altLang="en-US" sz="2000" b="0">
                <a:latin typeface="宋体" panose="02010600030101010101" pitchFamily="2" charset="-122"/>
                <a:ea typeface="宋体" panose="02010600030101010101" pitchFamily="2" charset="-122"/>
              </a:rPr>
              <a:t>测试就绪点分析是困难的；</a:t>
            </a:r>
            <a:endParaRPr lang="zh-CN" altLang="en-US" sz="2000" b="0">
              <a:latin typeface="宋体" panose="02010600030101010101" pitchFamily="2" charset="-122"/>
              <a:ea typeface="宋体" panose="02010600030101010101" pitchFamily="2" charset="-122"/>
            </a:endParaRPr>
          </a:p>
          <a:p>
            <a:r>
              <a:rPr lang="zh-CN" altLang="en-US" sz="2000" b="0">
                <a:latin typeface="宋体" panose="02010600030101010101" pitchFamily="2" charset="-122"/>
                <a:ea typeface="宋体" panose="02010600030101010101" pitchFamily="2" charset="-122"/>
              </a:rPr>
              <a:t>对于整个项目组的人员要求非常高，在很好的规范制度下，大家都能高效的工作，否则容易混乱。</a:t>
            </a:r>
            <a:endParaRPr lang="zh-CN" altLang="en-US" sz="2000" b="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H模型对管理、技能及整个项目组的人员要求都很高。</a:t>
            </a:r>
            <a:endParaRPr lang="zh-CN" altLang="en-US" b="0">
              <a:solidFill>
                <a:schemeClr val="tx1"/>
              </a:solidFill>
            </a:endParaRPr>
          </a:p>
          <a:p>
            <a:pPr lvl="1" algn="l">
              <a:buClrTx/>
              <a:buSzTx/>
              <a:buFontTx/>
            </a:pPr>
            <a:r>
              <a:rPr lang="zh-CN" altLang="en-US" sz="2400" b="0">
                <a:solidFill>
                  <a:schemeClr val="tx1"/>
                </a:solidFill>
                <a:latin typeface="宋体" panose="02010600030101010101" pitchFamily="2" charset="-122"/>
                <a:ea typeface="宋体" panose="02010600030101010101" pitchFamily="2" charset="-122"/>
                <a:cs typeface="宋体" panose="02010600030101010101" pitchFamily="2" charset="-122"/>
              </a:rPr>
              <a:t>管理方面，由于模型很灵活，必须要定义清晰的规则和管理制度，否则测试过程将非常难以管理和控制。</a:t>
            </a:r>
            <a:endParaRPr lang="zh-CN"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2400" b="0">
                <a:solidFill>
                  <a:schemeClr val="tx1"/>
                </a:solidFill>
                <a:latin typeface="宋体" panose="02010600030101010101" pitchFamily="2" charset="-122"/>
                <a:ea typeface="宋体" panose="02010600030101010101" pitchFamily="2" charset="-122"/>
                <a:cs typeface="宋体" panose="02010600030101010101" pitchFamily="2" charset="-122"/>
              </a:rPr>
              <a:t>技能上，H模型要求能够很好的定义每个迭代的规模，不能太大也不能太小。</a:t>
            </a:r>
            <a:endParaRPr lang="zh-CN"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6.1.3  H模型</a:t>
            </a:r>
            <a:endParaRPr lang="zh-CN" altLang="en-US">
              <a:sym typeface="+mn-ea"/>
            </a:endParaRPr>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X模型的基本思想是由Marick 提出的，Robin F Goldsmith引用了Marick 的一些想法并经过重新组织形成了“X模型”。</a:t>
            </a:r>
            <a:endParaRPr lang="zh-CN" altLang="en-US"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6.1.4  X模型</a:t>
            </a:r>
            <a:endParaRPr lang="zh-CN" altLang="en-US">
              <a:sym typeface="+mn-ea"/>
            </a:endParaRPr>
          </a:p>
        </p:txBody>
      </p:sp>
    </p:spTree>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2288" y="4151631"/>
            <a:ext cx="5486400" cy="425054"/>
          </a:xfrm>
        </p:spPr>
        <p:txBody>
          <a:bodyPr/>
          <a:lstStyle/>
          <a:p>
            <a:pPr algn="ctr"/>
            <a:r>
              <a:rPr lang="zh-CN" altLang="en-US" sz="2400"/>
              <a:t>图6.4  X测试模型</a:t>
            </a:r>
            <a:endParaRPr lang="zh-CN" altLang="en-US" sz="2400"/>
          </a:p>
        </p:txBody>
      </p:sp>
      <p:pic>
        <p:nvPicPr>
          <p:cNvPr id="60" name="图片 8"/>
          <p:cNvPicPr>
            <a:picLocks noGrp="1" noChangeAspect="1"/>
          </p:cNvPicPr>
          <p:nvPr>
            <p:ph type="pic" idx="1"/>
          </p:nvPr>
        </p:nvPicPr>
        <p:blipFill>
          <a:blip r:embed="rId1"/>
          <a:stretch>
            <a:fillRect/>
          </a:stretch>
        </p:blipFill>
        <p:spPr>
          <a:xfrm>
            <a:off x="1560830" y="185420"/>
            <a:ext cx="5718810" cy="3787140"/>
          </a:xfrm>
          <a:prstGeom prst="rect">
            <a:avLst/>
          </a:prstGeom>
          <a:noFill/>
          <a:ln>
            <a:noFill/>
          </a:ln>
        </p:spPr>
      </p:pic>
    </p:spTree>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6.1.4  X模型</a:t>
            </a:r>
            <a:br>
              <a:rPr lang="zh-CN" altLang="en-US">
                <a:sym typeface="+mn-ea"/>
              </a:rPr>
            </a:br>
            <a:endParaRPr lang="zh-CN" altLang="en-US">
              <a:sym typeface="+mn-ea"/>
            </a:endParaRPr>
          </a:p>
        </p:txBody>
      </p:sp>
      <p:sp>
        <p:nvSpPr>
          <p:cNvPr id="8" name="文本占位符 7"/>
          <p:cNvSpPr>
            <a:spLocks noGrp="1"/>
          </p:cNvSpPr>
          <p:nvPr>
            <p:ph type="body" idx="1"/>
          </p:nvPr>
        </p:nvSpPr>
        <p:spPr/>
        <p:txBody>
          <a:bodyPr/>
          <a:lstStyle/>
          <a:p>
            <a:r>
              <a:rPr lang="zh-CN" altLang="en-US" sz="2400">
                <a:solidFill>
                  <a:srgbClr val="0070C0"/>
                </a:solidFill>
                <a:sym typeface="+mn-ea"/>
              </a:rPr>
              <a:t>优点</a:t>
            </a:r>
            <a:endParaRPr lang="zh-CN" altLang="en-US" sz="2400">
              <a:solidFill>
                <a:srgbClr val="0070C0"/>
              </a:solidFill>
              <a:sym typeface="+mn-ea"/>
            </a:endParaRPr>
          </a:p>
        </p:txBody>
      </p:sp>
      <p:sp>
        <p:nvSpPr>
          <p:cNvPr id="9" name="内容占位符 8"/>
          <p:cNvSpPr>
            <a:spLocks noGrp="1"/>
          </p:cNvSpPr>
          <p:nvPr>
            <p:ph sz="half" idx="2"/>
          </p:nvPr>
        </p:nvSpPr>
        <p:spPr/>
        <p:txBody>
          <a:bodyPr/>
          <a:lstStyle/>
          <a:p>
            <a:r>
              <a:rPr lang="zh-CN" altLang="en-US" sz="2000" b="0">
                <a:latin typeface="宋体" panose="02010600030101010101" pitchFamily="2" charset="-122"/>
                <a:ea typeface="宋体" panose="02010600030101010101" pitchFamily="2" charset="-122"/>
              </a:rPr>
              <a:t>X模型还引入了探索性测试；</a:t>
            </a:r>
            <a:endParaRPr lang="zh-CN" altLang="en-US" sz="2000" b="0">
              <a:latin typeface="宋体" panose="02010600030101010101" pitchFamily="2" charset="-122"/>
              <a:ea typeface="宋体" panose="02010600030101010101" pitchFamily="2" charset="-122"/>
            </a:endParaRPr>
          </a:p>
          <a:p>
            <a:r>
              <a:rPr lang="zh-CN" altLang="en-US" sz="2000" b="0">
                <a:latin typeface="宋体" panose="02010600030101010101" pitchFamily="2" charset="-122"/>
                <a:ea typeface="宋体" panose="02010600030101010101" pitchFamily="2" charset="-122"/>
              </a:rPr>
              <a:t>呈现了一种动态测试的过程，测试处于一个不断迭代的过程中。</a:t>
            </a:r>
            <a:endParaRPr lang="en-US" altLang="zh-CN" sz="2000" b="0">
              <a:latin typeface="宋体" panose="02010600030101010101" pitchFamily="2" charset="-122"/>
              <a:ea typeface="宋体" panose="02010600030101010101" pitchFamily="2" charset="-122"/>
            </a:endParaRPr>
          </a:p>
        </p:txBody>
      </p:sp>
      <p:sp>
        <p:nvSpPr>
          <p:cNvPr id="10" name="文本占位符 9"/>
          <p:cNvSpPr>
            <a:spLocks noGrp="1"/>
          </p:cNvSpPr>
          <p:nvPr>
            <p:ph type="body" sz="quarter" idx="3"/>
          </p:nvPr>
        </p:nvSpPr>
        <p:spPr/>
        <p:txBody>
          <a:bodyPr/>
          <a:lstStyle/>
          <a:p>
            <a:r>
              <a:rPr lang="zh-CN" altLang="en-US" sz="2400">
                <a:solidFill>
                  <a:srgbClr val="0070C0"/>
                </a:solidFill>
              </a:rPr>
              <a:t>缺点</a:t>
            </a:r>
            <a:endParaRPr lang="zh-CN" altLang="en-US" sz="2400">
              <a:solidFill>
                <a:srgbClr val="0070C0"/>
              </a:solidFill>
            </a:endParaRPr>
          </a:p>
        </p:txBody>
      </p:sp>
      <p:sp>
        <p:nvSpPr>
          <p:cNvPr id="11" name="内容占位符 10"/>
          <p:cNvSpPr>
            <a:spLocks noGrp="1"/>
          </p:cNvSpPr>
          <p:nvPr>
            <p:ph sz="quarter" idx="4"/>
          </p:nvPr>
        </p:nvSpPr>
        <p:spPr>
          <a:xfrm>
            <a:off x="4645025" y="1631315"/>
            <a:ext cx="4499610" cy="2963545"/>
          </a:xfrm>
        </p:spPr>
        <p:txBody>
          <a:bodyPr/>
          <a:lstStyle/>
          <a:p>
            <a:endParaRPr lang="zh-CN" altLang="en-US" sz="2000" b="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a:latin typeface="宋体" panose="02010600030101010101" pitchFamily="2" charset="-122"/>
                <a:ea typeface="宋体" panose="02010600030101010101" pitchFamily="2" charset="-122"/>
                <a:cs typeface="宋体" panose="02010600030101010101" pitchFamily="2" charset="-122"/>
              </a:rPr>
              <a:t>软件开发生命周期模型描述了软件开发项目中每个阶段要开展的活动类型，以及这些活动是如何在逻辑上和时间上相互关联的。有许多不同的软件开发生命周期模型，每个模型都要求使用不同的测试方法。</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无论选择哪种软件开发生命周期模型，测试活动都应在生命周期的早期阶段开始，遵从测试尽早介入的原则。</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title"/>
          </p:nvPr>
        </p:nvSpPr>
        <p:spPr/>
        <p:txBody>
          <a:bodyPr/>
          <a:lstStyle/>
          <a:p>
            <a:r>
              <a:rPr lang="zh-CN" altLang="en-US" sz="2000"/>
              <a:t>第6章  软件生命周期中的测试</a:t>
            </a:r>
            <a:endParaRPr lang="zh-CN" altLang="en-US" sz="2000"/>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前置测试模型是由Robin F Goldsmith等人提出的，是一个将测试和开发紧密结合的模型。</a:t>
            </a:r>
            <a:endParaRPr lang="zh-CN" altLang="en-US"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6.1.5  前置测试模型</a:t>
            </a:r>
            <a:endParaRPr lang="zh-CN" altLang="en-US">
              <a:sym typeface="+mn-ea"/>
            </a:endParaRPr>
          </a:p>
        </p:txBody>
      </p:sp>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前置测试模型的特点</a:t>
            </a:r>
            <a:endParaRPr lang="zh-CN" altLang="en-US" b="0">
              <a:solidFill>
                <a:schemeClr val="tx1"/>
              </a:solidFill>
            </a:endParaRPr>
          </a:p>
          <a:p>
            <a:r>
              <a:rPr lang="zh-CN" altLang="en-US" b="0">
                <a:solidFill>
                  <a:schemeClr val="tx1"/>
                </a:solidFill>
              </a:rPr>
              <a:t>1．开发和测试相结合</a:t>
            </a:r>
            <a:endParaRPr lang="zh-CN" altLang="en-US" b="0">
              <a:solidFill>
                <a:schemeClr val="tx1"/>
              </a:solidFill>
            </a:endParaRPr>
          </a:p>
          <a:p>
            <a:r>
              <a:rPr lang="zh-CN" altLang="en-US" b="0">
                <a:solidFill>
                  <a:schemeClr val="tx1"/>
                </a:solidFill>
              </a:rPr>
              <a:t>2．对每一个交付内容进行测试</a:t>
            </a:r>
            <a:endParaRPr lang="zh-CN" altLang="en-US" b="0">
              <a:solidFill>
                <a:schemeClr val="tx1"/>
              </a:solidFill>
            </a:endParaRPr>
          </a:p>
          <a:p>
            <a:r>
              <a:rPr lang="zh-CN" altLang="en-US" b="0">
                <a:solidFill>
                  <a:schemeClr val="tx1"/>
                </a:solidFill>
              </a:rPr>
              <a:t>3．在设计阶段进行计划和测试设计</a:t>
            </a:r>
            <a:endParaRPr lang="zh-CN" altLang="en-US" b="0">
              <a:solidFill>
                <a:schemeClr val="tx1"/>
              </a:solidFill>
            </a:endParaRPr>
          </a:p>
          <a:p>
            <a:r>
              <a:rPr lang="zh-CN" altLang="en-US" b="0">
                <a:solidFill>
                  <a:schemeClr val="tx1"/>
                </a:solidFill>
              </a:rPr>
              <a:t>4．测试和开发结合在一起</a:t>
            </a:r>
            <a:endParaRPr lang="zh-CN" altLang="en-US" b="0">
              <a:solidFill>
                <a:schemeClr val="tx1"/>
              </a:solidFill>
            </a:endParaRPr>
          </a:p>
          <a:p>
            <a:r>
              <a:rPr lang="zh-CN" altLang="en-US" b="0">
                <a:solidFill>
                  <a:schemeClr val="tx1"/>
                </a:solidFill>
              </a:rPr>
              <a:t>5．让验收测试和技术测试保持相互独立</a:t>
            </a:r>
            <a:endParaRPr lang="zh-CN" altLang="en-US"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6.1.5  前置测试模型</a:t>
            </a:r>
            <a:endParaRPr lang="zh-CN" altLang="en-US">
              <a:sym typeface="+mn-ea"/>
            </a:endParaRPr>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2288" y="4563111"/>
            <a:ext cx="5486400" cy="425054"/>
          </a:xfrm>
        </p:spPr>
        <p:txBody>
          <a:bodyPr/>
          <a:lstStyle/>
          <a:p>
            <a:pPr algn="ctr"/>
            <a:r>
              <a:rPr lang="zh-CN" altLang="en-US" sz="2400"/>
              <a:t>图6.5  前置测试模型</a:t>
            </a:r>
            <a:endParaRPr lang="zh-CN" altLang="en-US" sz="2400"/>
          </a:p>
        </p:txBody>
      </p:sp>
      <p:pic>
        <p:nvPicPr>
          <p:cNvPr id="61" name="图片 9"/>
          <p:cNvPicPr>
            <a:picLocks noGrp="1" noChangeAspect="1"/>
          </p:cNvPicPr>
          <p:nvPr>
            <p:ph type="pic" idx="1"/>
          </p:nvPr>
        </p:nvPicPr>
        <p:blipFill>
          <a:blip r:embed="rId1"/>
          <a:stretch>
            <a:fillRect/>
          </a:stretch>
        </p:blipFill>
        <p:spPr>
          <a:xfrm>
            <a:off x="2102485" y="27305"/>
            <a:ext cx="4839970" cy="4364990"/>
          </a:xfrm>
          <a:prstGeom prst="rect">
            <a:avLst/>
          </a:prstGeom>
          <a:noFill/>
          <a:ln>
            <a:noFill/>
          </a:ln>
        </p:spPr>
      </p:pic>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4090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400589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小  结</a:t>
            </a:r>
            <a:endParaRPr kumimoji="0" lang="zh-CN" altLang="en-US" sz="3000" b="1" kern="0" cap="none" spc="0" normalizeH="0" baseline="0" noProof="0" dirty="0">
              <a:solidFill>
                <a:schemeClr val="tx2"/>
              </a:solidFill>
              <a:latin typeface="+mj-lt"/>
              <a:ea typeface="+mj-ea"/>
              <a:cs typeface="+mj-cs"/>
            </a:endParaRPr>
          </a:p>
        </p:txBody>
      </p:sp>
      <p:sp>
        <p:nvSpPr>
          <p:cNvPr id="3" name="文本占位符 2"/>
          <p:cNvSpPr>
            <a:spLocks noGrp="1"/>
          </p:cNvSpPr>
          <p:nvPr/>
        </p:nvSpPr>
        <p:spPr>
          <a:xfrm>
            <a:off x="1133475" y="1782445"/>
            <a:ext cx="6724015" cy="2009775"/>
          </a:xfrm>
          <a:prstGeom prst="rect">
            <a:avLst/>
          </a:prstGeom>
        </p:spPr>
        <p:txBody>
          <a:bodyPr vert="horz" lIns="68553" tIns="34289" rIns="68553" bIns="34289"/>
          <a:lst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a:lstStyle>
          <a:p>
            <a:r>
              <a:rPr lang="zh-CN" altLang="en-US" sz="2000" b="0"/>
              <a:t>软件测试模型对指导测试工作的进行具有重要的意义，但任何模型都不是完美的。</a:t>
            </a:r>
            <a:endParaRPr lang="zh-CN" altLang="en-US" sz="2000" b="0"/>
          </a:p>
          <a:p>
            <a:r>
              <a:rPr lang="zh-CN" altLang="en-US" sz="2000" b="0"/>
              <a:t>在实际的工作中，我们要灵活地运用各种模型的优点。比如，我们可以在</a:t>
            </a:r>
            <a:r>
              <a:rPr lang="zh-CN" altLang="en-US" sz="2000" b="0">
                <a:solidFill>
                  <a:srgbClr val="0070C0"/>
                </a:solidFill>
              </a:rPr>
              <a:t>W模型</a:t>
            </a:r>
            <a:r>
              <a:rPr lang="zh-CN" altLang="en-US" sz="2000" b="0"/>
              <a:t>的框架下，运用</a:t>
            </a:r>
            <a:r>
              <a:rPr lang="zh-CN" altLang="en-US" sz="2000" b="0">
                <a:solidFill>
                  <a:srgbClr val="0070C0"/>
                </a:solidFill>
              </a:rPr>
              <a:t>H模型</a:t>
            </a:r>
            <a:r>
              <a:rPr lang="zh-CN" altLang="en-US" sz="2000" b="0"/>
              <a:t>的思想进行独立的测试，并同时将测试与开发紧密结合，寻找恰当的</a:t>
            </a:r>
            <a:r>
              <a:rPr lang="zh-CN" altLang="en-US" sz="2000" b="0">
                <a:solidFill>
                  <a:srgbClr val="0070C0"/>
                </a:solidFill>
              </a:rPr>
              <a:t>就绪点</a:t>
            </a:r>
            <a:r>
              <a:rPr lang="zh-CN" altLang="en-US" sz="2000" b="0"/>
              <a:t>开始测试并反复迭代测试，最终保证按期完成预定目标。</a:t>
            </a:r>
            <a:endParaRPr lang="zh-CN" altLang="en-US" sz="2000" b="0"/>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401986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9449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文本占位符 2"/>
          <p:cNvSpPr>
            <a:spLocks noGrp="1"/>
          </p:cNvSpPr>
          <p:nvPr/>
        </p:nvSpPr>
        <p:spPr>
          <a:xfrm>
            <a:off x="1133475" y="1782445"/>
            <a:ext cx="6724015" cy="2009775"/>
          </a:xfrm>
          <a:prstGeom prst="rect">
            <a:avLst/>
          </a:prstGeom>
        </p:spPr>
        <p:txBody>
          <a:bodyPr vert="horz" lIns="68553" tIns="34289" rIns="68553" bIns="34289"/>
          <a:lst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a:lstStyle>
          <a:p>
            <a:r>
              <a:rPr lang="zh-CN" altLang="en-US" sz="2000" b="0">
                <a:solidFill>
                  <a:srgbClr val="0070C0"/>
                </a:solidFill>
              </a:rPr>
              <a:t>V模型</a:t>
            </a:r>
            <a:r>
              <a:rPr lang="zh-CN" altLang="en-US" sz="2000" b="0"/>
              <a:t>明确地标明了测试过程中存在的不同级别，并且清楚地描述了测试阶段和开发过程各阶段的对应关系。W模型是V模型的发展，</a:t>
            </a:r>
            <a:r>
              <a:rPr lang="zh-CN" altLang="en-US" sz="2000" b="0">
                <a:solidFill>
                  <a:srgbClr val="0070C0"/>
                </a:solidFill>
              </a:rPr>
              <a:t>W模型</a:t>
            </a:r>
            <a:r>
              <a:rPr lang="zh-CN" altLang="en-US" sz="2000" b="0"/>
              <a:t>强调测试伴随整个软件开发周期,测试的对象不仅仅是程序，需求、功能和设计同样要测试。W模型和V模型都把软件的开发视为需求、设计、编码等一系列串行的活动，无法支持迭代、自发性以及变更调整。</a:t>
            </a:r>
            <a:endParaRPr lang="zh-CN" altLang="en-US" sz="2000" b="0"/>
          </a:p>
        </p:txBody>
      </p:sp>
      <p:sp>
        <p:nvSpPr>
          <p:cNvPr id="2"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小  结</a:t>
            </a:r>
            <a:endParaRPr kumimoji="0" lang="zh-CN" altLang="en-US" sz="3000" b="1" kern="0" cap="none" spc="0" normalizeH="0" baseline="0" noProof="0" dirty="0">
              <a:solidFill>
                <a:schemeClr val="tx2"/>
              </a:solidFill>
              <a:latin typeface="+mj-lt"/>
              <a:ea typeface="+mj-ea"/>
              <a:cs typeface="+mj-cs"/>
            </a:endParaRPr>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文本占位符 2"/>
          <p:cNvSpPr>
            <a:spLocks noGrp="1"/>
          </p:cNvSpPr>
          <p:nvPr/>
        </p:nvSpPr>
        <p:spPr>
          <a:xfrm>
            <a:off x="1133475" y="1782445"/>
            <a:ext cx="6724015" cy="2009775"/>
          </a:xfrm>
          <a:prstGeom prst="rect">
            <a:avLst/>
          </a:prstGeom>
        </p:spPr>
        <p:txBody>
          <a:bodyPr vert="horz" lIns="68553" tIns="34289" rIns="68553" bIns="34289"/>
          <a:lst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a:lstStyle>
          <a:p>
            <a:r>
              <a:rPr lang="zh-CN" altLang="en-US" sz="2000" b="0">
                <a:solidFill>
                  <a:srgbClr val="0070C0"/>
                </a:solidFill>
              </a:rPr>
              <a:t>H模型</a:t>
            </a:r>
            <a:r>
              <a:rPr lang="zh-CN" altLang="en-US" sz="2000" b="0"/>
              <a:t>中，软件测试过程活动完全独立，贯穿于整个产品的周期，与其他流程并发地进行，某个测试点准备就绪时，就可以从测试准备阶段进行到测试执行阶段。</a:t>
            </a:r>
            <a:r>
              <a:rPr lang="zh-CN" altLang="en-US" sz="2000" b="0">
                <a:solidFill>
                  <a:srgbClr val="0070C0"/>
                </a:solidFill>
              </a:rPr>
              <a:t>X测试模型</a:t>
            </a:r>
            <a:r>
              <a:rPr lang="zh-CN" altLang="en-US" sz="2000" b="0"/>
              <a:t>呈现了一种动态测试的过程，测试处于一个不断迭代的过程中，这更符合企业实际情况。前置测试模型是一个将测试和开发紧密结合的模型。</a:t>
            </a:r>
            <a:endParaRPr lang="zh-CN" altLang="en-US" sz="2000" b="0"/>
          </a:p>
        </p:txBody>
      </p:sp>
      <p:sp>
        <p:nvSpPr>
          <p:cNvPr id="2"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小  结</a:t>
            </a:r>
            <a:endParaRPr kumimoji="0" lang="zh-CN" altLang="en-US" sz="3000" b="1" kern="0" cap="none" spc="0" normalizeH="0" baseline="0" noProof="0" dirty="0">
              <a:solidFill>
                <a:schemeClr val="tx2"/>
              </a:solidFill>
              <a:latin typeface="+mj-lt"/>
              <a:ea typeface="+mj-ea"/>
              <a:cs typeface="+mj-cs"/>
            </a:endParaRPr>
          </a:p>
        </p:txBody>
      </p:sp>
    </p:spTree>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4" y="91588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5009515" y="2312035"/>
            <a:ext cx="3573780" cy="1476375"/>
          </a:xfrm>
          <a:prstGeom prst="rect">
            <a:avLst/>
          </a:prstGeom>
          <a:noFill/>
        </p:spPr>
        <p:txBody>
          <a:bodyPr wrap="none" rtlCol="0" anchor="t">
            <a:spAutoFit/>
          </a:bodyPr>
          <a:p>
            <a:r>
              <a:rPr lang="zh-CN" altLang="en-US" b="1">
                <a:sym typeface="+mn-ea"/>
              </a:rPr>
              <a:t>微助教组卷</a:t>
            </a:r>
            <a:endParaRPr lang="zh-CN" altLang="en-US" b="1">
              <a:sym typeface="+mn-ea"/>
            </a:endParaRPr>
          </a:p>
          <a:p>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软件测试模型</a:t>
            </a:r>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软件测试级别</a:t>
            </a:r>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测试类型和黑盒、白盒技术</a:t>
            </a:r>
            <a:endParaRPr lang="zh-CN" altLang="en-US" b="1">
              <a:sym typeface="+mn-ea"/>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4540" y="106045"/>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a:sym typeface="+mn-ea"/>
              </a:rPr>
              <a:t>6.2  测试级别</a:t>
            </a:r>
            <a:br>
              <a:rPr lang="zh-CN" altLang="en-US"/>
            </a:br>
            <a:endParaRPr lang="zh-CN" altLang="en-US"/>
          </a:p>
        </p:txBody>
      </p:sp>
      <p:sp>
        <p:nvSpPr>
          <p:cNvPr id="9" name="副标题 8"/>
          <p:cNvSpPr>
            <a:spLocks noGrp="1"/>
          </p:cNvSpPr>
          <p:nvPr>
            <p:ph type="subTitle" idx="1"/>
          </p:nvPr>
        </p:nvSpPr>
        <p:spPr/>
        <p:txBody>
          <a:bodyPr/>
          <a:lstStyle/>
          <a:p>
            <a:pPr algn="l"/>
            <a:r>
              <a:rPr lang="zh-CN" altLang="en-US"/>
              <a:t>6.</a:t>
            </a:r>
            <a:r>
              <a:rPr lang="en-US" altLang="zh-CN"/>
              <a:t>2</a:t>
            </a:r>
            <a:r>
              <a:rPr lang="zh-CN" altLang="en-US"/>
              <a:t>.1  组件测试</a:t>
            </a:r>
            <a:endParaRPr lang="zh-CN" altLang="en-US"/>
          </a:p>
          <a:p>
            <a:pPr algn="l"/>
            <a:r>
              <a:rPr lang="zh-CN" altLang="en-US"/>
              <a:t>6.</a:t>
            </a:r>
            <a:r>
              <a:rPr lang="en-US" altLang="zh-CN"/>
              <a:t>2</a:t>
            </a:r>
            <a:r>
              <a:rPr lang="zh-CN" altLang="en-US"/>
              <a:t>.2  集成测试</a:t>
            </a:r>
            <a:endParaRPr lang="zh-CN" altLang="en-US"/>
          </a:p>
          <a:p>
            <a:pPr algn="l"/>
            <a:r>
              <a:rPr lang="zh-CN" altLang="en-US"/>
              <a:t>6.</a:t>
            </a:r>
            <a:r>
              <a:rPr lang="en-US" altLang="zh-CN"/>
              <a:t>2</a:t>
            </a:r>
            <a:r>
              <a:rPr lang="zh-CN" altLang="en-US"/>
              <a:t>.3  系统测试</a:t>
            </a:r>
            <a:endParaRPr lang="zh-CN" altLang="en-US"/>
          </a:p>
        </p:txBody>
      </p:sp>
      <p:sp>
        <p:nvSpPr>
          <p:cNvPr id="2" name="副标题 8"/>
          <p:cNvSpPr>
            <a:spLocks noGrp="1"/>
          </p:cNvSpPr>
          <p:nvPr/>
        </p:nvSpPr>
        <p:spPr>
          <a:xfrm>
            <a:off x="4726305" y="2924810"/>
            <a:ext cx="3491230" cy="1314450"/>
          </a:xfrm>
          <a:prstGeom prst="rect">
            <a:avLst/>
          </a:prstGeom>
        </p:spPr>
        <p:txBody>
          <a:bodyPr lIns="68553" tIns="34289" rIns="68553" bIns="34289"/>
          <a:lstStyle>
            <a:lvl1pPr marL="0" indent="0" algn="ctr" rtl="0" eaLnBrk="0" fontAlgn="base" hangingPunct="0">
              <a:spcBef>
                <a:spcPct val="20000"/>
              </a:spcBef>
              <a:spcAft>
                <a:spcPct val="0"/>
              </a:spcAft>
              <a:buNone/>
              <a:defRPr sz="2400" b="1">
                <a:solidFill>
                  <a:schemeClr val="tx1"/>
                </a:solidFill>
                <a:latin typeface="+mn-lt"/>
                <a:ea typeface="+mn-ea"/>
                <a:cs typeface="+mn-cs"/>
              </a:defRPr>
            </a:lvl1pPr>
            <a:lvl2pPr marL="342900" indent="0" algn="ctr" rtl="0" eaLnBrk="0" fontAlgn="base" hangingPunct="0">
              <a:spcBef>
                <a:spcPct val="20000"/>
              </a:spcBef>
              <a:spcAft>
                <a:spcPct val="0"/>
              </a:spcAft>
              <a:buNone/>
              <a:defRPr sz="2100" b="1">
                <a:solidFill>
                  <a:schemeClr val="tx1"/>
                </a:solidFill>
                <a:latin typeface="+mn-lt"/>
                <a:ea typeface="+mn-ea"/>
              </a:defRPr>
            </a:lvl2pPr>
            <a:lvl3pPr marL="685800" indent="0" algn="ctr" rtl="0" eaLnBrk="0" fontAlgn="base" hangingPunct="0">
              <a:spcBef>
                <a:spcPct val="20000"/>
              </a:spcBef>
              <a:spcAft>
                <a:spcPct val="0"/>
              </a:spcAft>
              <a:buNone/>
              <a:defRPr b="1">
                <a:solidFill>
                  <a:schemeClr val="tx1"/>
                </a:solidFill>
                <a:latin typeface="+mn-lt"/>
                <a:ea typeface="+mn-ea"/>
              </a:defRPr>
            </a:lvl3pPr>
            <a:lvl4pPr marL="1028065" indent="0" algn="ctr" rtl="0" eaLnBrk="0" fontAlgn="base" hangingPunct="0">
              <a:spcBef>
                <a:spcPct val="20000"/>
              </a:spcBef>
              <a:spcAft>
                <a:spcPct val="0"/>
              </a:spcAft>
              <a:buNone/>
              <a:defRPr sz="1500" b="1">
                <a:solidFill>
                  <a:schemeClr val="tx1"/>
                </a:solidFill>
                <a:latin typeface="+mn-lt"/>
                <a:ea typeface="+mn-ea"/>
              </a:defRPr>
            </a:lvl4pPr>
            <a:lvl5pPr marL="1370965" indent="0" algn="ctr" rtl="0" eaLnBrk="0" fontAlgn="base" hangingPunct="0">
              <a:spcBef>
                <a:spcPct val="20000"/>
              </a:spcBef>
              <a:spcAft>
                <a:spcPct val="0"/>
              </a:spcAft>
              <a:buNone/>
              <a:defRPr sz="1500" b="1">
                <a:solidFill>
                  <a:schemeClr val="tx1"/>
                </a:solidFill>
                <a:latin typeface="+mn-lt"/>
                <a:ea typeface="+mn-ea"/>
              </a:defRPr>
            </a:lvl5pPr>
            <a:lvl6pPr marL="1713865" indent="0" algn="ctr" rtl="0" eaLnBrk="0" fontAlgn="base" hangingPunct="0">
              <a:spcBef>
                <a:spcPct val="20000"/>
              </a:spcBef>
              <a:spcAft>
                <a:spcPct val="0"/>
              </a:spcAft>
              <a:buNone/>
              <a:defRPr sz="1500" b="1">
                <a:solidFill>
                  <a:schemeClr val="tx1"/>
                </a:solidFill>
                <a:latin typeface="+mn-lt"/>
                <a:ea typeface="+mn-ea"/>
              </a:defRPr>
            </a:lvl6pPr>
            <a:lvl7pPr marL="2056765" indent="0" algn="ctr" rtl="0" eaLnBrk="0" fontAlgn="base" hangingPunct="0">
              <a:spcBef>
                <a:spcPct val="20000"/>
              </a:spcBef>
              <a:spcAft>
                <a:spcPct val="0"/>
              </a:spcAft>
              <a:buNone/>
              <a:defRPr sz="1500" b="1">
                <a:solidFill>
                  <a:schemeClr val="tx1"/>
                </a:solidFill>
                <a:latin typeface="+mn-lt"/>
                <a:ea typeface="+mn-ea"/>
              </a:defRPr>
            </a:lvl7pPr>
            <a:lvl8pPr marL="2399030" indent="0" algn="ctr" rtl="0" eaLnBrk="0" fontAlgn="base" hangingPunct="0">
              <a:spcBef>
                <a:spcPct val="20000"/>
              </a:spcBef>
              <a:spcAft>
                <a:spcPct val="0"/>
              </a:spcAft>
              <a:buNone/>
              <a:defRPr sz="1500" b="1">
                <a:solidFill>
                  <a:schemeClr val="tx1"/>
                </a:solidFill>
                <a:latin typeface="+mn-lt"/>
                <a:ea typeface="+mn-ea"/>
              </a:defRPr>
            </a:lvl8pPr>
            <a:lvl9pPr marL="2741930" indent="0" algn="ctr" rtl="0" eaLnBrk="0" fontAlgn="base" hangingPunct="0">
              <a:spcBef>
                <a:spcPct val="20000"/>
              </a:spcBef>
              <a:spcAft>
                <a:spcPct val="0"/>
              </a:spcAft>
              <a:buNone/>
              <a:defRPr sz="1500" b="1">
                <a:solidFill>
                  <a:schemeClr val="tx1"/>
                </a:solidFill>
                <a:latin typeface="+mn-lt"/>
                <a:ea typeface="+mn-ea"/>
              </a:defRPr>
            </a:lvl9pPr>
          </a:lstStyle>
          <a:p>
            <a:pPr algn="l"/>
            <a:r>
              <a:rPr lang="zh-CN" altLang="en-US"/>
              <a:t>6.</a:t>
            </a:r>
            <a:r>
              <a:rPr lang="en-US" altLang="zh-CN"/>
              <a:t>2</a:t>
            </a:r>
            <a:r>
              <a:rPr lang="zh-CN" altLang="en-US"/>
              <a:t>.4  验收测试</a:t>
            </a:r>
            <a:endParaRPr lang="zh-CN" altLang="en-US"/>
          </a:p>
          <a:p>
            <a:pPr algn="l"/>
            <a:r>
              <a:rPr lang="zh-CN" altLang="en-US"/>
              <a:t>6.</a:t>
            </a:r>
            <a:r>
              <a:rPr lang="en-US" altLang="zh-CN"/>
              <a:t>2</a:t>
            </a:r>
            <a:r>
              <a:rPr lang="zh-CN" altLang="en-US"/>
              <a:t>.5  案例：四个测试级别的测试</a:t>
            </a:r>
            <a:endParaRPr lang="zh-CN" altLang="en-US"/>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测试级别是一组共同组织和管理的测试活动。</a:t>
            </a:r>
            <a:endParaRPr lang="zh-CN" altLang="en-US" b="0">
              <a:solidFill>
                <a:schemeClr val="tx1"/>
              </a:solidFill>
            </a:endParaRPr>
          </a:p>
          <a:p>
            <a:endParaRPr lang="zh-CN" altLang="en-US" b="0">
              <a:solidFill>
                <a:schemeClr val="tx1"/>
              </a:solidFill>
            </a:endParaRPr>
          </a:p>
          <a:p>
            <a:r>
              <a:rPr lang="zh-CN" altLang="en-US" b="0">
                <a:solidFill>
                  <a:schemeClr val="tx1"/>
                </a:solidFill>
              </a:rPr>
              <a:t>本书中使用的测试级别有：组件测试、集成测试、系统测试和验收测试。</a:t>
            </a:r>
            <a:endParaRPr lang="zh-CN" altLang="en-US" b="0">
              <a:solidFill>
                <a:schemeClr val="tx1"/>
              </a:solidFill>
            </a:endParaRPr>
          </a:p>
          <a:p>
            <a:endParaRPr lang="zh-CN" altLang="en-US" b="0">
              <a:solidFill>
                <a:schemeClr val="tx1"/>
              </a:solidFill>
            </a:endParaRPr>
          </a:p>
          <a:p>
            <a:endParaRPr lang="zh-CN" altLang="en-US"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  测试级别</a:t>
            </a:r>
            <a:endParaRPr lang="zh-CN" altLang="en-US">
              <a:sym typeface="+mn-ea"/>
            </a:endParaRPr>
          </a:p>
        </p:txBody>
      </p:sp>
    </p:spTree>
  </p:cSld>
  <p:clrMapOvr>
    <a:masterClrMapping/>
  </p:clrMapOvr>
  <p:transition spd="med" advTm="5000">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2288" y="4254501"/>
            <a:ext cx="5486400" cy="425054"/>
          </a:xfrm>
        </p:spPr>
        <p:txBody>
          <a:bodyPr/>
          <a:lstStyle/>
          <a:p>
            <a:pPr algn="ctr"/>
            <a:r>
              <a:rPr lang="zh-CN" altLang="en-US" sz="2400"/>
              <a:t>图6.6  测试执行过程</a:t>
            </a:r>
            <a:endParaRPr lang="zh-CN" altLang="en-US" sz="2400"/>
          </a:p>
        </p:txBody>
      </p:sp>
      <p:pic>
        <p:nvPicPr>
          <p:cNvPr id="9" name="图片 9"/>
          <p:cNvPicPr>
            <a:picLocks noChangeAspect="1"/>
          </p:cNvPicPr>
          <p:nvPr>
            <p:ph type="pic" idx="1"/>
          </p:nvPr>
        </p:nvPicPr>
        <p:blipFill>
          <a:blip r:embed="rId1"/>
          <a:stretch>
            <a:fillRect/>
          </a:stretch>
        </p:blipFill>
        <p:spPr>
          <a:xfrm>
            <a:off x="841375" y="763905"/>
            <a:ext cx="7472680" cy="3286760"/>
          </a:xfrm>
          <a:prstGeom prst="rect">
            <a:avLst/>
          </a:prstGeom>
          <a:noFill/>
          <a:ln>
            <a:noFill/>
          </a:ln>
        </p:spPr>
      </p:pic>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a:latin typeface="宋体" panose="02010600030101010101" pitchFamily="2" charset="-122"/>
                <a:ea typeface="宋体" panose="02010600030101010101" pitchFamily="2" charset="-122"/>
                <a:cs typeface="宋体" panose="02010600030101010101" pitchFamily="2" charset="-122"/>
              </a:rPr>
              <a:t>在任何软件开发生命周期模型中，进行良好的测试工作应做到以下几点：</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2000">
                <a:latin typeface="宋体" panose="02010600030101010101" pitchFamily="2" charset="-122"/>
                <a:ea typeface="宋体" panose="02010600030101010101" pitchFamily="2" charset="-122"/>
                <a:cs typeface="宋体" panose="02010600030101010101" pitchFamily="2" charset="-122"/>
              </a:rPr>
              <a:t>每个开发互动会有对应的测试活动。</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2000">
                <a:latin typeface="宋体" panose="02010600030101010101" pitchFamily="2" charset="-122"/>
                <a:ea typeface="宋体" panose="02010600030101010101" pitchFamily="2" charset="-122"/>
                <a:cs typeface="宋体" panose="02010600030101010101" pitchFamily="2" charset="-122"/>
              </a:rPr>
              <a:t>每个测试级别会有对应的特定的测试目标。</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2000">
                <a:latin typeface="宋体" panose="02010600030101010101" pitchFamily="2" charset="-122"/>
                <a:ea typeface="宋体" panose="02010600030101010101" pitchFamily="2" charset="-122"/>
                <a:cs typeface="宋体" panose="02010600030101010101" pitchFamily="2" charset="-122"/>
              </a:rPr>
              <a:t>相应的开发活动期间，对特定的测试级别进行测试分析和设计。</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2000">
                <a:latin typeface="宋体" panose="02010600030101010101" pitchFamily="2" charset="-122"/>
                <a:ea typeface="宋体" panose="02010600030101010101" pitchFamily="2" charset="-122"/>
                <a:cs typeface="宋体" panose="02010600030101010101" pitchFamily="2" charset="-122"/>
              </a:rPr>
              <a:t>测试员参与讨论，易明确和改善需求和设计，并在初稿完成时立即参与工作产品的评审工作。</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title"/>
          </p:nvPr>
        </p:nvSpPr>
        <p:spPr/>
        <p:txBody>
          <a:bodyPr/>
          <a:lstStyle/>
          <a:p>
            <a:r>
              <a:rPr lang="zh-CN" altLang="en-US" sz="2000"/>
              <a:t>第6章  软件生命周期中的测试</a:t>
            </a:r>
            <a:endParaRPr lang="zh-CN" altLang="en-US" sz="2000"/>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rgbClr val="0070C0"/>
                </a:solidFill>
              </a:rPr>
              <a:t>组件测试（Unit Testing）</a:t>
            </a:r>
            <a:r>
              <a:rPr lang="zh-CN" altLang="en-US" b="0">
                <a:solidFill>
                  <a:schemeClr val="tx1"/>
                </a:solidFill>
              </a:rPr>
              <a:t>是指对软件中的最小可测试组件或基本组成组件进行检查和验证。</a:t>
            </a:r>
            <a:endParaRPr lang="zh-CN" altLang="en-US" b="0">
              <a:solidFill>
                <a:schemeClr val="tx1"/>
              </a:solidFill>
            </a:endParaRPr>
          </a:p>
          <a:p>
            <a:r>
              <a:rPr lang="zh-CN" altLang="en-US" b="0">
                <a:solidFill>
                  <a:schemeClr val="tx1"/>
                </a:solidFill>
              </a:rPr>
              <a:t>组件测试可以包括功能、非功能特性和结构特性的测试。</a:t>
            </a:r>
            <a:endParaRPr lang="zh-CN" altLang="en-US" b="0">
              <a:solidFill>
                <a:schemeClr val="tx1"/>
              </a:solidFill>
            </a:endParaRPr>
          </a:p>
          <a:p>
            <a:endParaRPr lang="zh-CN" altLang="en-US"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6.2.1  组件测试</a:t>
            </a:r>
            <a:endParaRPr lang="zh-CN" altLang="en-US">
              <a:sym typeface="+mn-ea"/>
            </a:endParaRPr>
          </a:p>
        </p:txBody>
      </p:sp>
    </p:spTree>
  </p:cSld>
  <p:clrMapOvr>
    <a:masterClrMapping/>
  </p:clrMapOvr>
  <p:transition spd="med" advTm="5000">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辅助测试模块有两种：驱动模块和桩模块。</a:t>
            </a:r>
            <a:endParaRPr lang="zh-CN" altLang="en-US" b="0"/>
          </a:p>
          <a:p>
            <a:pPr marL="0" indent="0">
              <a:buNone/>
            </a:pPr>
            <a:r>
              <a:rPr lang="zh-CN" altLang="en-US" b="0"/>
              <a:t>1．</a:t>
            </a:r>
            <a:r>
              <a:rPr lang="zh-CN" altLang="en-US">
                <a:solidFill>
                  <a:srgbClr val="0070C0"/>
                </a:solidFill>
              </a:rPr>
              <a:t>驱动模块（Drive）</a:t>
            </a:r>
            <a:endParaRPr lang="zh-CN" altLang="en-US" b="0"/>
          </a:p>
          <a:p>
            <a:pPr lvl="1"/>
            <a:r>
              <a:rPr lang="zh-CN" altLang="en-US" sz="2400" b="0">
                <a:latin typeface="宋体" panose="02010600030101010101" pitchFamily="2" charset="-122"/>
                <a:ea typeface="宋体" panose="02010600030101010101" pitchFamily="2" charset="-122"/>
              </a:rPr>
              <a:t>驱动模块用来模拟被测试模块的上一级模块，相当于被测模块的主程序。它接收数据，将相关数据传送给被测模块，启动被测模块，并打印出相应的结果。</a:t>
            </a:r>
            <a:endParaRPr lang="zh-CN" altLang="en-US" sz="2400" b="0">
              <a:latin typeface="宋体" panose="02010600030101010101" pitchFamily="2" charset="-122"/>
              <a:ea typeface="宋体" panose="02010600030101010101" pitchFamily="2" charset="-122"/>
            </a:endParaRPr>
          </a:p>
          <a:p>
            <a:pPr marL="0" indent="0">
              <a:buNone/>
            </a:pPr>
            <a:r>
              <a:rPr lang="zh-CN" altLang="en-US" b="0"/>
              <a:t>2．</a:t>
            </a:r>
            <a:r>
              <a:rPr lang="zh-CN" altLang="en-US">
                <a:solidFill>
                  <a:srgbClr val="0070C0"/>
                </a:solidFill>
              </a:rPr>
              <a:t>桩模块（Stub）</a:t>
            </a:r>
            <a:endParaRPr lang="zh-CN" altLang="en-US" b="0"/>
          </a:p>
          <a:p>
            <a:pPr lvl="1"/>
            <a:r>
              <a:rPr lang="zh-CN" altLang="en-US" sz="2400" b="0">
                <a:latin typeface="宋体" panose="02010600030101010101" pitchFamily="2" charset="-122"/>
                <a:ea typeface="宋体" panose="02010600030101010101" pitchFamily="2" charset="-122"/>
              </a:rPr>
              <a:t>桩模块用来模拟被测模块工作过程中所调用的模块。它们一般只进行很少的数据处理。</a:t>
            </a:r>
            <a:endParaRPr lang="zh-CN" altLang="en-US" sz="2400" b="0">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6.2.1  组件测试</a:t>
            </a:r>
            <a:endParaRPr lang="zh-CN" altLang="en-US">
              <a:sym typeface="+mn-ea"/>
            </a:endParaRPr>
          </a:p>
        </p:txBody>
      </p:sp>
    </p:spTree>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辅助测试模块有两种：驱动模块和桩模块。</a:t>
            </a:r>
            <a:endParaRPr lang="zh-CN" altLang="en-US" b="0">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6.2.1  组件测试</a:t>
            </a:r>
            <a:endParaRPr lang="zh-CN" altLang="en-US">
              <a:sym typeface="+mn-ea"/>
            </a:endParaRPr>
          </a:p>
        </p:txBody>
      </p:sp>
      <p:sp>
        <p:nvSpPr>
          <p:cNvPr id="7" name="标题 6"/>
          <p:cNvSpPr>
            <a:spLocks noGrp="1"/>
          </p:cNvSpPr>
          <p:nvPr/>
        </p:nvSpPr>
        <p:spPr>
          <a:xfrm>
            <a:off x="1792288" y="4545966"/>
            <a:ext cx="5486400" cy="425054"/>
          </a:xfrm>
          <a:prstGeom prst="rect">
            <a:avLst/>
          </a:prstGeom>
        </p:spPr>
        <p:txBody>
          <a:bodyPr lIns="68553" tIns="34289" rIns="68553" bIns="34289" anchor="b"/>
          <a:lstStyle>
            <a:lvl1pPr algn="l" rtl="0" eaLnBrk="0" fontAlgn="base" hangingPunct="0">
              <a:spcBef>
                <a:spcPct val="0"/>
              </a:spcBef>
              <a:spcAft>
                <a:spcPct val="0"/>
              </a:spcAft>
              <a:defRPr sz="15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algn="ctr"/>
            <a:r>
              <a:rPr lang="zh-CN" altLang="en-US" sz="2400"/>
              <a:t>图6.7  组件测试的测试环境</a:t>
            </a:r>
            <a:endParaRPr lang="zh-CN" altLang="en-US" sz="2400"/>
          </a:p>
        </p:txBody>
      </p:sp>
      <p:pic>
        <p:nvPicPr>
          <p:cNvPr id="63" name="图片 11"/>
          <p:cNvPicPr>
            <a:picLocks noChangeAspect="1"/>
          </p:cNvPicPr>
          <p:nvPr/>
        </p:nvPicPr>
        <p:blipFill>
          <a:blip r:embed="rId1"/>
          <a:stretch>
            <a:fillRect/>
          </a:stretch>
        </p:blipFill>
        <p:spPr>
          <a:xfrm>
            <a:off x="1412240" y="1656715"/>
            <a:ext cx="6802755" cy="2889250"/>
          </a:xfrm>
          <a:prstGeom prst="rect">
            <a:avLst/>
          </a:prstGeom>
          <a:noFill/>
          <a:ln>
            <a:noFill/>
          </a:ln>
        </p:spPr>
      </p:pic>
    </p:spTree>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rgbClr val="0070C0"/>
                </a:solidFill>
              </a:rPr>
              <a:t>集成测试</a:t>
            </a:r>
            <a:r>
              <a:rPr lang="zh-CN" altLang="en-US" b="0"/>
              <a:t>是在组件测试的基础上，将所有已通过组件测试的模块按照概要设计的要求组装成子系统或系统，进行集成测试，目的是确保各单元模块组合在一起后能够按既定意图协作运行。</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两种不同级别的集成测试：</a:t>
            </a:r>
            <a:endParaRPr lang="zh-CN" altLang="en-US" b="0"/>
          </a:p>
          <a:p>
            <a:pPr lvl="1"/>
            <a:r>
              <a:rPr lang="zh-CN" altLang="en-US" sz="2400">
                <a:solidFill>
                  <a:srgbClr val="0070C0"/>
                </a:solidFill>
                <a:latin typeface="宋体" panose="02010600030101010101" pitchFamily="2" charset="-122"/>
                <a:ea typeface="宋体" panose="02010600030101010101" pitchFamily="2" charset="-122"/>
              </a:rPr>
              <a:t>组件集成测试</a:t>
            </a:r>
            <a:r>
              <a:rPr lang="zh-CN" altLang="en-US" sz="2400" b="0">
                <a:latin typeface="宋体" panose="02010600030101010101" pitchFamily="2" charset="-122"/>
                <a:ea typeface="宋体" panose="02010600030101010101" pitchFamily="2" charset="-122"/>
              </a:rPr>
              <a:t>，侧重于集成组件之间的交互和接口。</a:t>
            </a:r>
            <a:endParaRPr lang="zh-CN" altLang="en-US" sz="2400" b="0">
              <a:latin typeface="宋体" panose="02010600030101010101" pitchFamily="2" charset="-122"/>
              <a:ea typeface="宋体" panose="02010600030101010101" pitchFamily="2" charset="-122"/>
            </a:endParaRPr>
          </a:p>
          <a:p>
            <a:pPr lvl="1"/>
            <a:r>
              <a:rPr lang="zh-CN" altLang="en-US" sz="2400">
                <a:solidFill>
                  <a:srgbClr val="0070C0"/>
                </a:solidFill>
                <a:latin typeface="宋体" panose="02010600030101010101" pitchFamily="2" charset="-122"/>
                <a:ea typeface="宋体" panose="02010600030101010101" pitchFamily="2" charset="-122"/>
              </a:rPr>
              <a:t>系统集成测试</a:t>
            </a:r>
            <a:r>
              <a:rPr lang="zh-CN" altLang="en-US" sz="2400" b="0">
                <a:latin typeface="宋体" panose="02010600030101010101" pitchFamily="2" charset="-122"/>
                <a:ea typeface="宋体" panose="02010600030101010101" pitchFamily="2" charset="-122"/>
              </a:rPr>
              <a:t>，侧重于系统、软件包和微服务之间的交互和接口。</a:t>
            </a:r>
            <a:endParaRPr lang="zh-CN" altLang="en-US" sz="2400" b="0">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集成测试策略分为非增量式测试和增量式测试两种。</a:t>
            </a:r>
            <a:endParaRPr lang="zh-CN" altLang="en-US" b="0"/>
          </a:p>
          <a:p>
            <a:pPr marL="0" indent="0">
              <a:buNone/>
            </a:pPr>
            <a:r>
              <a:rPr lang="zh-CN" altLang="en-US">
                <a:solidFill>
                  <a:srgbClr val="0070C0"/>
                </a:solidFill>
              </a:rPr>
              <a:t>1．非增量式测试</a:t>
            </a:r>
            <a:endParaRPr lang="zh-CN" altLang="en-US">
              <a:solidFill>
                <a:srgbClr val="0070C0"/>
              </a:solidFill>
            </a:endParaRPr>
          </a:p>
          <a:p>
            <a:pPr marL="0" indent="0">
              <a:buNone/>
            </a:pPr>
            <a:r>
              <a:rPr lang="zh-CN" altLang="en-US">
                <a:solidFill>
                  <a:srgbClr val="0070C0"/>
                </a:solidFill>
              </a:rPr>
              <a:t>2．增量式测试</a:t>
            </a:r>
            <a:endParaRPr lang="zh-CN" altLang="en-US">
              <a:solidFill>
                <a:srgbClr val="0070C0"/>
              </a:solidFill>
            </a:endParaRPr>
          </a:p>
          <a:p>
            <a:pPr marL="342900" lvl="1" indent="0">
              <a:buNone/>
            </a:pPr>
            <a:r>
              <a:rPr lang="zh-CN" altLang="en-US" b="0">
                <a:latin typeface="宋体" panose="02010600030101010101" pitchFamily="2" charset="-122"/>
                <a:ea typeface="宋体" panose="02010600030101010101" pitchFamily="2" charset="-122"/>
              </a:rPr>
              <a:t>（1）自顶向下增量式测试</a:t>
            </a:r>
            <a:endParaRPr lang="zh-CN" altLang="en-US" b="0">
              <a:latin typeface="宋体" panose="02010600030101010101" pitchFamily="2" charset="-122"/>
              <a:ea typeface="宋体" panose="02010600030101010101" pitchFamily="2" charset="-122"/>
            </a:endParaRPr>
          </a:p>
          <a:p>
            <a:pPr marL="1543050" lvl="3" indent="-285750">
              <a:buFont typeface="Arial" panose="020B0604020202020204" pitchFamily="34" charset="0"/>
              <a:buChar char="•"/>
            </a:pPr>
            <a:r>
              <a:rPr lang="zh-CN" altLang="en-US" sz="1800" b="0">
                <a:latin typeface="宋体" panose="02010600030101010101" pitchFamily="2" charset="-122"/>
                <a:ea typeface="宋体" panose="02010600030101010101" pitchFamily="2" charset="-122"/>
              </a:rPr>
              <a:t>深度优先方式的集成</a:t>
            </a:r>
            <a:endParaRPr lang="zh-CN" altLang="en-US" sz="1800" b="0">
              <a:latin typeface="宋体" panose="02010600030101010101" pitchFamily="2" charset="-122"/>
              <a:ea typeface="宋体" panose="02010600030101010101" pitchFamily="2" charset="-122"/>
            </a:endParaRPr>
          </a:p>
          <a:p>
            <a:pPr marL="1543050" lvl="3" indent="-285750">
              <a:buFont typeface="Arial" panose="020B0604020202020204" pitchFamily="34" charset="0"/>
              <a:buChar char="•"/>
            </a:pPr>
            <a:r>
              <a:rPr lang="zh-CN" altLang="en-US" sz="1800" b="0">
                <a:latin typeface="宋体" panose="02010600030101010101" pitchFamily="2" charset="-122"/>
                <a:ea typeface="宋体" panose="02010600030101010101" pitchFamily="2" charset="-122"/>
              </a:rPr>
              <a:t>广度优先方式的集成</a:t>
            </a:r>
            <a:endParaRPr lang="zh-CN" altLang="en-US" sz="1800" b="0">
              <a:latin typeface="宋体" panose="02010600030101010101" pitchFamily="2" charset="-122"/>
              <a:ea typeface="宋体" panose="02010600030101010101" pitchFamily="2" charset="-122"/>
            </a:endParaRPr>
          </a:p>
          <a:p>
            <a:pPr lvl="1">
              <a:buNone/>
            </a:pPr>
            <a:r>
              <a:rPr lang="zh-CN" altLang="en-US" b="0">
                <a:latin typeface="宋体" panose="02010600030101010101" pitchFamily="2" charset="-122"/>
                <a:ea typeface="宋体" panose="02010600030101010101" pitchFamily="2" charset="-122"/>
              </a:rPr>
              <a:t>（2）自底向上增量式测试</a:t>
            </a:r>
            <a:endParaRPr lang="zh-CN" altLang="en-US" b="0">
              <a:latin typeface="宋体" panose="02010600030101010101" pitchFamily="2" charset="-122"/>
              <a:ea typeface="宋体" panose="02010600030101010101" pitchFamily="2" charset="-122"/>
            </a:endParaRPr>
          </a:p>
          <a:p>
            <a:pPr marL="342900" lvl="1" indent="0">
              <a:buNone/>
            </a:pPr>
            <a:r>
              <a:rPr lang="zh-CN" altLang="en-US" b="0">
                <a:latin typeface="宋体" panose="02010600030101010101" pitchFamily="2" charset="-122"/>
                <a:ea typeface="宋体" panose="02010600030101010101" pitchFamily="2" charset="-122"/>
              </a:rPr>
              <a:t>（3）混合增量式测试</a:t>
            </a:r>
            <a:endParaRPr lang="zh-CN" altLang="en-US" b="0">
              <a:latin typeface="宋体" panose="02010600030101010101" pitchFamily="2" charset="-122"/>
              <a:ea typeface="宋体" panose="02010600030101010101" pitchFamily="2" charset="-122"/>
            </a:endParaRPr>
          </a:p>
          <a:p>
            <a:pPr marL="1543050" lvl="3" indent="-285750" algn="l">
              <a:buClrTx/>
              <a:buSzTx/>
              <a:buFont typeface="Arial" panose="020B0604020202020204" pitchFamily="34" charset="0"/>
              <a:buChar char="•"/>
            </a:pPr>
            <a:r>
              <a:rPr lang="zh-CN" altLang="en-US" sz="1800" b="0">
                <a:latin typeface="宋体" panose="02010600030101010101" pitchFamily="2" charset="-122"/>
                <a:ea typeface="宋体" panose="02010600030101010101" pitchFamily="2" charset="-122"/>
                <a:cs typeface="+mn-ea"/>
              </a:rPr>
              <a:t>衍变的自顶向下的增量式测试</a:t>
            </a:r>
            <a:endParaRPr lang="zh-CN" altLang="en-US" sz="1800" b="0">
              <a:latin typeface="宋体" panose="02010600030101010101" pitchFamily="2" charset="-122"/>
              <a:ea typeface="宋体" panose="02010600030101010101" pitchFamily="2" charset="-122"/>
              <a:cs typeface="+mn-ea"/>
            </a:endParaRPr>
          </a:p>
          <a:p>
            <a:pPr marL="1543050" lvl="3" indent="-285750" algn="l">
              <a:buClrTx/>
              <a:buSzTx/>
              <a:buFont typeface="Arial" panose="020B0604020202020204" pitchFamily="34" charset="0"/>
              <a:buChar char="•"/>
            </a:pPr>
            <a:r>
              <a:rPr lang="zh-CN" altLang="en-US" sz="1800" b="0">
                <a:latin typeface="宋体" panose="02010600030101010101" pitchFamily="2" charset="-122"/>
                <a:ea typeface="宋体" panose="02010600030101010101" pitchFamily="2" charset="-122"/>
                <a:cs typeface="+mn-ea"/>
              </a:rPr>
              <a:t>自底向上-自顶向下的增量式测试</a:t>
            </a:r>
            <a:endParaRPr lang="zh-CN" altLang="en-US" sz="18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集成测试策略分为非增量式测试和增量式测试两种。</a:t>
            </a:r>
            <a:endParaRPr lang="zh-CN" altLang="en-US" b="0"/>
          </a:p>
          <a:p>
            <a:pPr marL="0" indent="0">
              <a:buNone/>
            </a:pPr>
            <a:r>
              <a:rPr lang="zh-CN" altLang="en-US">
                <a:solidFill>
                  <a:srgbClr val="0070C0"/>
                </a:solidFill>
              </a:rPr>
              <a:t>1．非增量式测试</a:t>
            </a:r>
            <a:endParaRPr lang="zh-CN" altLang="en-US">
              <a:solidFill>
                <a:srgbClr val="0070C0"/>
              </a:solidFill>
            </a:endParaRPr>
          </a:p>
          <a:p>
            <a:pPr lvl="1"/>
            <a:r>
              <a:rPr lang="zh-CN" altLang="en-US" b="0">
                <a:latin typeface="宋体" panose="02010600030101010101" pitchFamily="2" charset="-122"/>
                <a:ea typeface="宋体" panose="02010600030101010101" pitchFamily="2" charset="-122"/>
              </a:rPr>
              <a:t>非增量式测试是采用一步到位的方法来构建测试的。对所有模块进行个别的组件测试后，按照程序结构图将各模块连接起来，把连接后的程序当作一个整体进行测试。</a:t>
            </a:r>
            <a:endParaRPr lang="zh-CN" altLang="en-US" b="0">
              <a:latin typeface="宋体" panose="02010600030101010101" pitchFamily="2" charset="-122"/>
              <a:ea typeface="宋体" panose="02010600030101010101" pitchFamily="2" charset="-122"/>
            </a:endParaRPr>
          </a:p>
          <a:p>
            <a:pPr marL="0" indent="0">
              <a:buNone/>
            </a:pPr>
            <a:r>
              <a:rPr lang="zh-CN" altLang="en-US">
                <a:solidFill>
                  <a:srgbClr val="0070C0"/>
                </a:solidFill>
              </a:rPr>
              <a:t>2．增量式测试</a:t>
            </a:r>
            <a:endParaRPr lang="zh-CN" altLang="en-US">
              <a:solidFill>
                <a:srgbClr val="0070C0"/>
              </a:solidFill>
            </a:endParaRPr>
          </a:p>
          <a:p>
            <a:pPr lvl="1"/>
            <a:r>
              <a:rPr lang="zh-CN" altLang="en-US" b="0">
                <a:latin typeface="宋体" panose="02010600030101010101" pitchFamily="2" charset="-122"/>
                <a:ea typeface="宋体" panose="02010600030101010101" pitchFamily="2" charset="-122"/>
              </a:rPr>
              <a:t>增量式测试的集成是逐步实现的。逐次将未曾集成测试的模块和已经集成测试的模块（或子系统）结合成程序包，再将这些模块集成为较大系统，在集成的过程中边连接边测试，以发现连接过程中产生的问题。</a:t>
            </a:r>
            <a:endParaRPr lang="zh-CN" altLang="en-US" b="0">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pic>
        <p:nvPicPr>
          <p:cNvPr id="66" name="图片 12"/>
          <p:cNvPicPr>
            <a:picLocks noChangeAspect="1"/>
          </p:cNvPicPr>
          <p:nvPr/>
        </p:nvPicPr>
        <p:blipFill>
          <a:blip r:embed="rId1"/>
          <a:stretch>
            <a:fillRect/>
          </a:stretch>
        </p:blipFill>
        <p:spPr>
          <a:xfrm>
            <a:off x="2997835" y="1108075"/>
            <a:ext cx="3010535" cy="2748280"/>
          </a:xfrm>
          <a:prstGeom prst="rect">
            <a:avLst/>
          </a:prstGeom>
          <a:noFill/>
          <a:ln>
            <a:noFill/>
          </a:ln>
        </p:spPr>
      </p:pic>
      <p:sp>
        <p:nvSpPr>
          <p:cNvPr id="100" name="文本框 99"/>
          <p:cNvSpPr txBox="1"/>
          <p:nvPr/>
        </p:nvSpPr>
        <p:spPr>
          <a:xfrm>
            <a:off x="2032000" y="3864610"/>
            <a:ext cx="5080000" cy="460375"/>
          </a:xfrm>
          <a:prstGeom prst="rect">
            <a:avLst/>
          </a:prstGeom>
          <a:noFill/>
          <a:ln w="9525">
            <a:noFill/>
          </a:ln>
        </p:spPr>
        <p:txBody>
          <a:bodyPr>
            <a:spAutoFit/>
          </a:bodyPr>
          <a:lstStyle/>
          <a:p>
            <a:pPr algn="ctr"/>
            <a:r>
              <a:rPr lang="zh-CN" altLang="en-US" sz="2400" b="1" kern="0">
                <a:solidFill>
                  <a:schemeClr val="tx2"/>
                </a:solidFill>
                <a:latin typeface="+mj-lt"/>
                <a:ea typeface="+mj-ea"/>
                <a:cs typeface="+mj-cs"/>
              </a:rPr>
              <a:t>图6.8  被测程序结构</a:t>
            </a:r>
            <a:endParaRPr lang="zh-CN" altLang="en-US" sz="2400" b="1" kern="0">
              <a:solidFill>
                <a:schemeClr val="tx2"/>
              </a:solidFill>
              <a:latin typeface="+mj-lt"/>
              <a:ea typeface="+mj-ea"/>
              <a:cs typeface="+mj-cs"/>
            </a:endParaRPr>
          </a:p>
        </p:txBody>
      </p:sp>
    </p:spTree>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13"/>
          <p:cNvPicPr>
            <a:picLocks noChangeAspect="1"/>
          </p:cNvPicPr>
          <p:nvPr/>
        </p:nvPicPr>
        <p:blipFill>
          <a:blip r:embed="rId1"/>
          <a:stretch>
            <a:fillRect/>
          </a:stretch>
        </p:blipFill>
        <p:spPr>
          <a:xfrm>
            <a:off x="738505" y="980440"/>
            <a:ext cx="7667625" cy="2389505"/>
          </a:xfrm>
          <a:prstGeom prst="rect">
            <a:avLst/>
          </a:prstGeom>
          <a:noFill/>
          <a:ln>
            <a:noFill/>
          </a:ln>
        </p:spPr>
      </p:pic>
      <p:sp>
        <p:nvSpPr>
          <p:cNvPr id="100" name="文本框 99"/>
          <p:cNvSpPr txBox="1"/>
          <p:nvPr/>
        </p:nvSpPr>
        <p:spPr>
          <a:xfrm>
            <a:off x="2032000" y="3885565"/>
            <a:ext cx="5080000" cy="229870"/>
          </a:xfrm>
          <a:prstGeom prst="rect">
            <a:avLst/>
          </a:prstGeom>
          <a:noFill/>
          <a:ln w="9525">
            <a:noFill/>
          </a:ln>
        </p:spPr>
        <p:txBody>
          <a:bodyPr>
            <a:spAutoFit/>
          </a:bodyPr>
          <a:lstStyle/>
          <a:p>
            <a:pPr lvl="0" algn="ctr">
              <a:buClrTx/>
              <a:buSzTx/>
              <a:buFontTx/>
            </a:pPr>
            <a:r>
              <a:rPr lang="zh-CN" altLang="en-US" sz="2400" b="1" kern="0">
                <a:solidFill>
                  <a:schemeClr val="tx2"/>
                </a:solidFill>
                <a:latin typeface="+mj-lt"/>
                <a:ea typeface="+mj-ea"/>
                <a:cs typeface="+mj-cs"/>
                <a:sym typeface="+mn-ea"/>
              </a:rPr>
              <a:t>图6.9（a）  组件测试示意图</a:t>
            </a:r>
            <a:endParaRPr lang="zh-CN" altLang="en-US" sz="2400" b="1" kern="0">
              <a:solidFill>
                <a:schemeClr val="tx2"/>
              </a:solidFill>
              <a:latin typeface="+mj-lt"/>
              <a:ea typeface="+mj-ea"/>
              <a:cs typeface="+mj-cs"/>
              <a:sym typeface="+mn-ea"/>
            </a:endParaRPr>
          </a:p>
        </p:txBody>
      </p:sp>
    </p:spTree>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 14"/>
          <p:cNvPicPr>
            <a:picLocks noChangeAspect="1"/>
          </p:cNvPicPr>
          <p:nvPr/>
        </p:nvPicPr>
        <p:blipFill>
          <a:blip r:embed="rId1"/>
          <a:stretch>
            <a:fillRect/>
          </a:stretch>
        </p:blipFill>
        <p:spPr>
          <a:xfrm>
            <a:off x="3695700" y="786765"/>
            <a:ext cx="2831465" cy="2585085"/>
          </a:xfrm>
          <a:prstGeom prst="rect">
            <a:avLst/>
          </a:prstGeom>
          <a:noFill/>
          <a:ln>
            <a:noFill/>
          </a:ln>
        </p:spPr>
      </p:pic>
      <p:sp>
        <p:nvSpPr>
          <p:cNvPr id="100" name="文本框 99"/>
          <p:cNvSpPr txBox="1"/>
          <p:nvPr/>
        </p:nvSpPr>
        <p:spPr>
          <a:xfrm>
            <a:off x="2032000" y="3907155"/>
            <a:ext cx="5842000" cy="460375"/>
          </a:xfrm>
          <a:prstGeom prst="rect">
            <a:avLst/>
          </a:prstGeom>
          <a:noFill/>
          <a:ln w="9525">
            <a:noFill/>
          </a:ln>
        </p:spPr>
        <p:txBody>
          <a:bodyPr wrap="square">
            <a:spAutoFit/>
          </a:bodyPr>
          <a:lstStyle/>
          <a:p>
            <a:pPr lvl="0" algn="ctr">
              <a:buClrTx/>
              <a:buSzTx/>
              <a:buFontTx/>
            </a:pPr>
            <a:r>
              <a:rPr lang="zh-CN" altLang="en-US" sz="2400" b="1" kern="0">
                <a:solidFill>
                  <a:schemeClr val="tx2"/>
                </a:solidFill>
                <a:latin typeface="+mj-lt"/>
                <a:ea typeface="+mj-ea"/>
                <a:cs typeface="+mj-cs"/>
                <a:sym typeface="+mn-ea"/>
              </a:rPr>
              <a:t>图6.9（b）  集成测试的</a:t>
            </a:r>
            <a:r>
              <a:rPr lang="zh-CN" altLang="en-US" sz="2400" b="1" kern="0">
                <a:solidFill>
                  <a:srgbClr val="FF0000"/>
                </a:solidFill>
                <a:latin typeface="+mj-lt"/>
                <a:ea typeface="+mj-ea"/>
                <a:cs typeface="+mj-cs"/>
                <a:sym typeface="+mn-ea"/>
              </a:rPr>
              <a:t>非增量</a:t>
            </a:r>
            <a:r>
              <a:rPr lang="zh-CN" altLang="en-US" sz="2400" b="1" kern="0">
                <a:solidFill>
                  <a:schemeClr val="tx2"/>
                </a:solidFill>
                <a:latin typeface="+mj-lt"/>
                <a:ea typeface="+mj-ea"/>
                <a:cs typeface="+mj-cs"/>
                <a:sym typeface="+mn-ea"/>
              </a:rPr>
              <a:t>方式</a:t>
            </a:r>
            <a:endParaRPr lang="zh-CN" altLang="en-US" sz="2400" b="1" kern="0">
              <a:solidFill>
                <a:schemeClr val="tx2"/>
              </a:solidFill>
              <a:latin typeface="+mj-lt"/>
              <a:ea typeface="+mj-ea"/>
              <a:cs typeface="+mj-cs"/>
              <a:sym typeface="+mn-ea"/>
            </a:endParaRPr>
          </a:p>
        </p:txBody>
      </p:sp>
    </p:spTree>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4"/>
          <p:cNvGrpSpPr/>
          <p:nvPr/>
        </p:nvGrpSpPr>
        <p:grpSpPr>
          <a:xfrm>
            <a:off x="2369483" y="1369975"/>
            <a:ext cx="5479117" cy="654815"/>
            <a:chOff x="663000" y="2017123"/>
            <a:chExt cx="5135760" cy="655320"/>
          </a:xfrm>
          <a:solidFill>
            <a:schemeClr val="accent1">
              <a:lumMod val="75000"/>
            </a:schemeClr>
          </a:solidFill>
        </p:grpSpPr>
        <p:grpSp>
          <p:nvGrpSpPr>
            <p:cNvPr id="3" name="组合 43"/>
            <p:cNvGrpSpPr/>
            <p:nvPr/>
          </p:nvGrpSpPr>
          <p:grpSpPr>
            <a:xfrm>
              <a:off x="663000" y="2017123"/>
              <a:ext cx="5135760" cy="655320"/>
              <a:chOff x="663000" y="2017123"/>
              <a:chExt cx="5135760" cy="655320"/>
            </a:xfrm>
            <a:grpFill/>
          </p:grpSpPr>
          <p:sp>
            <p:nvSpPr>
              <p:cNvPr id="9" name="矩形 8"/>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10" name="椭圆 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11" name="椭圆 1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8" name="文本框 75"/>
            <p:cNvSpPr txBox="1"/>
            <p:nvPr/>
          </p:nvSpPr>
          <p:spPr>
            <a:xfrm>
              <a:off x="1271777" y="2175321"/>
              <a:ext cx="4117864" cy="368584"/>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6.1  软件测试模型</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45" name="五角星 44"/>
          <p:cNvSpPr/>
          <p:nvPr/>
        </p:nvSpPr>
        <p:spPr>
          <a:xfrm>
            <a:off x="2468563" y="143510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nvGrpSpPr>
          <p:cNvPr id="4" name="组合 84"/>
          <p:cNvGrpSpPr/>
          <p:nvPr/>
        </p:nvGrpSpPr>
        <p:grpSpPr>
          <a:xfrm>
            <a:off x="2379008" y="2179600"/>
            <a:ext cx="5412441" cy="654815"/>
            <a:chOff x="663000" y="2017123"/>
            <a:chExt cx="5135760" cy="655320"/>
          </a:xfrm>
          <a:solidFill>
            <a:schemeClr val="accent1">
              <a:lumMod val="75000"/>
            </a:schemeClr>
          </a:solidFill>
        </p:grpSpPr>
        <p:grpSp>
          <p:nvGrpSpPr>
            <p:cNvPr id="5" name="组合 43"/>
            <p:cNvGrpSpPr/>
            <p:nvPr/>
          </p:nvGrpSpPr>
          <p:grpSpPr>
            <a:xfrm>
              <a:off x="663000" y="2017123"/>
              <a:ext cx="5135760" cy="655320"/>
              <a:chOff x="663000" y="2017123"/>
              <a:chExt cx="5135760" cy="655320"/>
            </a:xfrm>
            <a:grpFill/>
          </p:grpSpPr>
          <p:sp>
            <p:nvSpPr>
              <p:cNvPr id="55" name="矩形 5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56" name="椭圆 5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57" name="椭圆 5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54" name="文本框 75"/>
            <p:cNvSpPr txBox="1"/>
            <p:nvPr/>
          </p:nvSpPr>
          <p:spPr>
            <a:xfrm>
              <a:off x="1271776" y="2175321"/>
              <a:ext cx="4283460" cy="368584"/>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6.2  测试级别</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8" name="五角星 57"/>
          <p:cNvSpPr/>
          <p:nvPr/>
        </p:nvSpPr>
        <p:spPr>
          <a:xfrm>
            <a:off x="2497138" y="221615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nvGrpSpPr>
          <p:cNvPr id="6" name="组合 84"/>
          <p:cNvGrpSpPr/>
          <p:nvPr/>
        </p:nvGrpSpPr>
        <p:grpSpPr>
          <a:xfrm>
            <a:off x="2350434" y="3036850"/>
            <a:ext cx="5431492" cy="654815"/>
            <a:chOff x="663000" y="2017123"/>
            <a:chExt cx="5135760" cy="655320"/>
          </a:xfrm>
          <a:solidFill>
            <a:schemeClr val="accent1">
              <a:lumMod val="75000"/>
            </a:schemeClr>
          </a:solidFill>
        </p:grpSpPr>
        <p:grpSp>
          <p:nvGrpSpPr>
            <p:cNvPr id="7" name="组合 43"/>
            <p:cNvGrpSpPr/>
            <p:nvPr/>
          </p:nvGrpSpPr>
          <p:grpSpPr>
            <a:xfrm>
              <a:off x="663000" y="2017123"/>
              <a:ext cx="5135760" cy="655320"/>
              <a:chOff x="663000" y="2017123"/>
              <a:chExt cx="5135760" cy="655320"/>
            </a:xfrm>
            <a:grpFill/>
          </p:grpSpPr>
          <p:sp>
            <p:nvSpPr>
              <p:cNvPr id="68" name="矩形 6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69" name="椭圆 6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70" name="椭圆 6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67" name="文本框 75"/>
            <p:cNvSpPr txBox="1"/>
            <p:nvPr/>
          </p:nvSpPr>
          <p:spPr>
            <a:xfrm>
              <a:off x="1271776" y="2175321"/>
              <a:ext cx="4437235" cy="368584"/>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6.3  测试类型</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71" name="五角星 70"/>
          <p:cNvSpPr/>
          <p:nvPr/>
        </p:nvSpPr>
        <p:spPr>
          <a:xfrm>
            <a:off x="2478088" y="3082925"/>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72" name="Oval 19"/>
          <p:cNvSpPr>
            <a:spLocks noChangeArrowheads="1"/>
          </p:cNvSpPr>
          <p:nvPr/>
        </p:nvSpPr>
        <p:spPr bwMode="auto">
          <a:xfrm>
            <a:off x="885825" y="2193925"/>
            <a:ext cx="892175" cy="895350"/>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grpSp>
        <p:nvGrpSpPr>
          <p:cNvPr id="12" name="组合 84"/>
          <p:cNvGrpSpPr/>
          <p:nvPr/>
        </p:nvGrpSpPr>
        <p:grpSpPr>
          <a:xfrm>
            <a:off x="2365674" y="3885210"/>
            <a:ext cx="5431492" cy="654815"/>
            <a:chOff x="663000" y="2017123"/>
            <a:chExt cx="5135760" cy="655320"/>
          </a:xfrm>
          <a:solidFill>
            <a:schemeClr val="accent1">
              <a:lumMod val="75000"/>
            </a:schemeClr>
          </a:solidFill>
        </p:grpSpPr>
        <p:grpSp>
          <p:nvGrpSpPr>
            <p:cNvPr id="13" name="组合 43"/>
            <p:cNvGrpSpPr/>
            <p:nvPr/>
          </p:nvGrpSpPr>
          <p:grpSpPr>
            <a:xfrm>
              <a:off x="663000" y="2017123"/>
              <a:ext cx="5135760" cy="655320"/>
              <a:chOff x="663000" y="2017123"/>
              <a:chExt cx="5135760" cy="655320"/>
            </a:xfrm>
            <a:grpFill/>
          </p:grpSpPr>
          <p:sp>
            <p:nvSpPr>
              <p:cNvPr id="14" name="矩形 13"/>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15" name="椭圆 14"/>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16" name="椭圆 15"/>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17" name="文本框 75"/>
            <p:cNvSpPr txBox="1"/>
            <p:nvPr/>
          </p:nvSpPr>
          <p:spPr>
            <a:xfrm>
              <a:off x="1271776" y="2175321"/>
              <a:ext cx="4437235" cy="368584"/>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6.4  黑盒测试和白盒测试</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8" name="五角星 17"/>
          <p:cNvSpPr/>
          <p:nvPr/>
        </p:nvSpPr>
        <p:spPr>
          <a:xfrm>
            <a:off x="2493328" y="3931285"/>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Tree>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集成测试策略分为非增量式测试和增量式测试两种。</a:t>
            </a:r>
            <a:endParaRPr lang="zh-CN" altLang="en-US" b="0"/>
          </a:p>
          <a:p>
            <a:pPr marL="0" indent="0">
              <a:buNone/>
            </a:pPr>
            <a:r>
              <a:rPr lang="zh-CN" altLang="en-US">
                <a:solidFill>
                  <a:schemeClr val="tx1"/>
                </a:solidFill>
              </a:rPr>
              <a:t>1．非增量式测试</a:t>
            </a:r>
            <a:endParaRPr lang="zh-CN" altLang="en-US">
              <a:solidFill>
                <a:schemeClr val="tx1"/>
              </a:solidFill>
            </a:endParaRPr>
          </a:p>
          <a:p>
            <a:pPr marL="0" indent="0">
              <a:buNone/>
            </a:pPr>
            <a:r>
              <a:rPr lang="zh-CN" altLang="en-US">
                <a:solidFill>
                  <a:schemeClr val="tx1"/>
                </a:solidFill>
              </a:rPr>
              <a:t>2．增量式测试</a:t>
            </a:r>
            <a:endParaRPr lang="zh-CN" altLang="en-US">
              <a:solidFill>
                <a:schemeClr val="tx1"/>
              </a:solidFill>
            </a:endParaRPr>
          </a:p>
          <a:p>
            <a:pPr marL="342900" lvl="1" indent="0">
              <a:buNone/>
            </a:pPr>
            <a:r>
              <a:rPr lang="zh-CN" altLang="en-US" b="0">
                <a:latin typeface="宋体" panose="02010600030101010101" pitchFamily="2" charset="-122"/>
                <a:ea typeface="宋体" panose="02010600030101010101" pitchFamily="2" charset="-122"/>
              </a:rPr>
              <a:t>（1）</a:t>
            </a:r>
            <a:r>
              <a:rPr lang="zh-CN" altLang="en-US">
                <a:solidFill>
                  <a:srgbClr val="0070C0"/>
                </a:solidFill>
                <a:latin typeface="宋体" panose="02010600030101010101" pitchFamily="2" charset="-122"/>
                <a:ea typeface="宋体" panose="02010600030101010101" pitchFamily="2" charset="-122"/>
              </a:rPr>
              <a:t>自顶向下</a:t>
            </a:r>
            <a:r>
              <a:rPr lang="zh-CN" altLang="en-US" b="0">
                <a:latin typeface="宋体" panose="02010600030101010101" pitchFamily="2" charset="-122"/>
                <a:ea typeface="宋体" panose="02010600030101010101" pitchFamily="2" charset="-122"/>
              </a:rPr>
              <a:t>增量式测试</a:t>
            </a:r>
            <a:endParaRPr lang="zh-CN" altLang="en-US" b="0">
              <a:latin typeface="宋体" panose="02010600030101010101" pitchFamily="2" charset="-122"/>
              <a:ea typeface="宋体" panose="02010600030101010101" pitchFamily="2" charset="-122"/>
            </a:endParaRPr>
          </a:p>
          <a:p>
            <a:pPr lvl="1" algn="l" latinLnBrk="0">
              <a:spcBef>
                <a:spcPct val="20000"/>
              </a:spcBef>
              <a:buClrTx/>
              <a:buSzTx/>
              <a:buFontTx/>
            </a:pPr>
            <a:r>
              <a:rPr lang="zh-CN" altLang="en-US" sz="2000" b="0">
                <a:latin typeface="宋体" panose="02010600030101010101" pitchFamily="2" charset="-122"/>
                <a:ea typeface="宋体" panose="02010600030101010101" pitchFamily="2" charset="-122"/>
                <a:cs typeface="+mn-ea"/>
              </a:rPr>
              <a:t>自顶向下增量式测试表示逐步集成和逐步测试是按照结构图自上而下进行的，即模块集成的顺序是首先集成主控模块（主程序），然后依照控制层次结构向下进行集成。</a:t>
            </a:r>
            <a:endParaRPr lang="zh-CN" altLang="en-US" sz="2000" b="0">
              <a:latin typeface="宋体" panose="02010600030101010101" pitchFamily="2" charset="-122"/>
              <a:ea typeface="宋体" panose="02010600030101010101" pitchFamily="2" charset="-122"/>
              <a:cs typeface="+mn-ea"/>
            </a:endParaRPr>
          </a:p>
          <a:p>
            <a:pPr lvl="1" algn="l" latinLnBrk="0">
              <a:spcBef>
                <a:spcPct val="20000"/>
              </a:spcBef>
              <a:buClrTx/>
              <a:buSzTx/>
              <a:buFontTx/>
            </a:pPr>
            <a:r>
              <a:rPr lang="zh-CN" altLang="en-US" sz="2000" b="0">
                <a:latin typeface="宋体" panose="02010600030101010101" pitchFamily="2" charset="-122"/>
                <a:ea typeface="宋体" panose="02010600030101010101" pitchFamily="2" charset="-122"/>
                <a:cs typeface="+mn-ea"/>
              </a:rPr>
              <a:t>从属于主控模块的按深度优先方式或广度优先方式集成到结构中。</a:t>
            </a:r>
            <a:endParaRPr lang="zh-CN" altLang="en-US" sz="2000" b="0">
              <a:latin typeface="宋体" panose="02010600030101010101" pitchFamily="2" charset="-122"/>
              <a:ea typeface="宋体" panose="02010600030101010101" pitchFamily="2" charset="-122"/>
              <a:cs typeface="+mn-ea"/>
            </a:endParaRPr>
          </a:p>
          <a:p>
            <a:pPr marL="342900" lvl="1" indent="0">
              <a:buNone/>
            </a:pP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集成测试策略分为非增量式测试和增量式测试两种。</a:t>
            </a:r>
            <a:endParaRPr lang="zh-CN" altLang="en-US" b="0"/>
          </a:p>
          <a:p>
            <a:pPr marL="0" indent="0">
              <a:buNone/>
            </a:pPr>
            <a:r>
              <a:rPr lang="zh-CN" altLang="en-US">
                <a:solidFill>
                  <a:schemeClr val="tx1"/>
                </a:solidFill>
              </a:rPr>
              <a:t>1．非增量式测试</a:t>
            </a:r>
            <a:endParaRPr lang="zh-CN" altLang="en-US">
              <a:solidFill>
                <a:schemeClr val="tx1"/>
              </a:solidFill>
            </a:endParaRPr>
          </a:p>
          <a:p>
            <a:pPr marL="0" indent="0">
              <a:buNone/>
            </a:pPr>
            <a:r>
              <a:rPr lang="zh-CN" altLang="en-US">
                <a:solidFill>
                  <a:schemeClr val="tx1"/>
                </a:solidFill>
              </a:rPr>
              <a:t>2．增量式测试</a:t>
            </a:r>
            <a:endParaRPr lang="zh-CN" altLang="en-US">
              <a:solidFill>
                <a:schemeClr val="tx1"/>
              </a:solidFill>
            </a:endParaRPr>
          </a:p>
          <a:p>
            <a:pPr marL="342900" lvl="1" indent="0">
              <a:buNone/>
            </a:pPr>
            <a:r>
              <a:rPr lang="zh-CN" altLang="en-US" b="0">
                <a:latin typeface="宋体" panose="02010600030101010101" pitchFamily="2" charset="-122"/>
                <a:ea typeface="宋体" panose="02010600030101010101" pitchFamily="2" charset="-122"/>
              </a:rPr>
              <a:t>（1）自顶向下增量式测试</a:t>
            </a:r>
            <a:endParaRPr lang="zh-CN" altLang="en-US" b="0">
              <a:latin typeface="宋体" panose="02010600030101010101" pitchFamily="2" charset="-122"/>
              <a:ea typeface="宋体" panose="02010600030101010101" pitchFamily="2" charset="-122"/>
            </a:endParaRPr>
          </a:p>
          <a:p>
            <a:pPr lvl="1" algn="l" latinLnBrk="0">
              <a:spcBef>
                <a:spcPct val="20000"/>
              </a:spcBef>
              <a:buClrTx/>
              <a:buSzTx/>
              <a:buFontTx/>
            </a:pPr>
            <a:r>
              <a:rPr lang="zh-CN" altLang="en-US" sz="2000">
                <a:solidFill>
                  <a:srgbClr val="0070C0"/>
                </a:solidFill>
                <a:latin typeface="宋体" panose="02010600030101010101" pitchFamily="2" charset="-122"/>
                <a:ea typeface="宋体" panose="02010600030101010101" pitchFamily="2" charset="-122"/>
                <a:cs typeface="+mn-ea"/>
              </a:rPr>
              <a:t>深度优先</a:t>
            </a:r>
            <a:r>
              <a:rPr lang="zh-CN" altLang="en-US" sz="2000" b="0">
                <a:latin typeface="宋体" panose="02010600030101010101" pitchFamily="2" charset="-122"/>
                <a:ea typeface="宋体" panose="02010600030101010101" pitchFamily="2" charset="-122"/>
                <a:cs typeface="+mn-ea"/>
              </a:rPr>
              <a:t>方式的集成，首先集成在结构中的一个主控路径下的所有模块，主控路径的选择是任意的。</a:t>
            </a:r>
            <a:endParaRPr lang="zh-CN" altLang="en-US" sz="2000" b="0">
              <a:latin typeface="宋体" panose="02010600030101010101" pitchFamily="2" charset="-122"/>
              <a:ea typeface="宋体" panose="02010600030101010101" pitchFamily="2" charset="-122"/>
              <a:cs typeface="+mn-ea"/>
            </a:endParaRPr>
          </a:p>
          <a:p>
            <a:pPr lvl="1" algn="l" latinLnBrk="0">
              <a:spcBef>
                <a:spcPct val="20000"/>
              </a:spcBef>
              <a:buClrTx/>
              <a:buSzTx/>
              <a:buFontTx/>
            </a:pPr>
            <a:r>
              <a:rPr lang="zh-CN" altLang="en-US" sz="2000">
                <a:solidFill>
                  <a:srgbClr val="0070C0"/>
                </a:solidFill>
                <a:latin typeface="宋体" panose="02010600030101010101" pitchFamily="2" charset="-122"/>
                <a:ea typeface="宋体" panose="02010600030101010101" pitchFamily="2" charset="-122"/>
                <a:cs typeface="+mn-ea"/>
              </a:rPr>
              <a:t>广度优先</a:t>
            </a:r>
            <a:r>
              <a:rPr lang="zh-CN" altLang="en-US" sz="2000" b="0">
                <a:latin typeface="宋体" panose="02010600030101010101" pitchFamily="2" charset="-122"/>
                <a:ea typeface="宋体" panose="02010600030101010101" pitchFamily="2" charset="-122"/>
                <a:cs typeface="+mn-ea"/>
              </a:rPr>
              <a:t>方式的集成，首先沿着水平方向，把每一层中所有直接隶属于上一层的模块集成起来，直到底层。</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15"/>
          <p:cNvPicPr>
            <a:picLocks noChangeAspect="1"/>
          </p:cNvPicPr>
          <p:nvPr/>
        </p:nvPicPr>
        <p:blipFill>
          <a:blip r:embed="rId1"/>
          <a:stretch>
            <a:fillRect/>
          </a:stretch>
        </p:blipFill>
        <p:spPr>
          <a:xfrm>
            <a:off x="1565910" y="200660"/>
            <a:ext cx="6012180" cy="4128770"/>
          </a:xfrm>
          <a:prstGeom prst="rect">
            <a:avLst/>
          </a:prstGeom>
          <a:noFill/>
          <a:ln>
            <a:noFill/>
          </a:ln>
        </p:spPr>
      </p:pic>
      <p:sp>
        <p:nvSpPr>
          <p:cNvPr id="100" name="文本框 99"/>
          <p:cNvSpPr txBox="1"/>
          <p:nvPr/>
        </p:nvSpPr>
        <p:spPr>
          <a:xfrm>
            <a:off x="1471930" y="4530725"/>
            <a:ext cx="6106160" cy="460375"/>
          </a:xfrm>
          <a:prstGeom prst="rect">
            <a:avLst/>
          </a:prstGeom>
          <a:noFill/>
          <a:ln w="9525">
            <a:noFill/>
          </a:ln>
        </p:spPr>
        <p:txBody>
          <a:bodyPr wrap="square">
            <a:spAutoFit/>
          </a:bodyPr>
          <a:lstStyle/>
          <a:p>
            <a:pPr lvl="0" algn="ctr">
              <a:buClrTx/>
              <a:buSzTx/>
              <a:buFontTx/>
            </a:pPr>
            <a:r>
              <a:rPr lang="zh-CN" altLang="en-US" sz="2400" b="1" kern="0">
                <a:solidFill>
                  <a:schemeClr val="tx2"/>
                </a:solidFill>
                <a:latin typeface="+mj-lt"/>
                <a:ea typeface="+mj-ea"/>
                <a:cs typeface="+mj-cs"/>
                <a:sym typeface="+mn-ea"/>
              </a:rPr>
              <a:t>图6.10  按照</a:t>
            </a:r>
            <a:r>
              <a:rPr lang="zh-CN" altLang="en-US" sz="2400" b="1" kern="0">
                <a:solidFill>
                  <a:srgbClr val="FF0000"/>
                </a:solidFill>
                <a:latin typeface="+mj-lt"/>
                <a:ea typeface="+mj-ea"/>
                <a:cs typeface="+mj-cs"/>
                <a:sym typeface="+mn-ea"/>
              </a:rPr>
              <a:t>广度优先</a:t>
            </a:r>
            <a:r>
              <a:rPr lang="zh-CN" altLang="en-US" sz="2400" b="1" kern="0">
                <a:solidFill>
                  <a:schemeClr val="tx2"/>
                </a:solidFill>
                <a:latin typeface="+mj-lt"/>
                <a:ea typeface="+mj-ea"/>
                <a:cs typeface="+mj-cs"/>
                <a:sym typeface="+mn-ea"/>
              </a:rPr>
              <a:t>方式进行集成测试</a:t>
            </a:r>
            <a:endParaRPr lang="zh-CN" altLang="en-US" sz="2400" b="1" kern="0">
              <a:solidFill>
                <a:schemeClr val="tx2"/>
              </a:solidFill>
              <a:latin typeface="+mj-lt"/>
              <a:ea typeface="+mj-ea"/>
              <a:cs typeface="+mj-cs"/>
              <a:sym typeface="+mn-ea"/>
            </a:endParaRPr>
          </a:p>
        </p:txBody>
      </p:sp>
    </p:spTree>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图片 70"/>
          <p:cNvPicPr>
            <a:picLocks noChangeAspect="1"/>
          </p:cNvPicPr>
          <p:nvPr/>
        </p:nvPicPr>
        <p:blipFill>
          <a:blip r:embed="rId1"/>
          <a:stretch>
            <a:fillRect/>
          </a:stretch>
        </p:blipFill>
        <p:spPr>
          <a:xfrm>
            <a:off x="1386840" y="63500"/>
            <a:ext cx="5884545" cy="4401185"/>
          </a:xfrm>
          <a:prstGeom prst="rect">
            <a:avLst/>
          </a:prstGeom>
          <a:noFill/>
          <a:ln>
            <a:noFill/>
          </a:ln>
        </p:spPr>
      </p:pic>
      <p:sp>
        <p:nvSpPr>
          <p:cNvPr id="100" name="文本框 99"/>
          <p:cNvSpPr txBox="1"/>
          <p:nvPr/>
        </p:nvSpPr>
        <p:spPr>
          <a:xfrm>
            <a:off x="1410970" y="4545965"/>
            <a:ext cx="5800090" cy="460375"/>
          </a:xfrm>
          <a:prstGeom prst="rect">
            <a:avLst/>
          </a:prstGeom>
          <a:noFill/>
          <a:ln w="9525">
            <a:noFill/>
          </a:ln>
        </p:spPr>
        <p:txBody>
          <a:bodyPr wrap="square">
            <a:spAutoFit/>
          </a:bodyPr>
          <a:lstStyle/>
          <a:p>
            <a:pPr lvl="0" algn="ctr">
              <a:buClrTx/>
              <a:buSzTx/>
              <a:buFontTx/>
            </a:pPr>
            <a:r>
              <a:rPr lang="zh-CN" altLang="en-US" sz="2400" b="1" kern="0">
                <a:solidFill>
                  <a:schemeClr val="tx2"/>
                </a:solidFill>
                <a:latin typeface="+mj-lt"/>
                <a:ea typeface="+mj-ea"/>
                <a:cs typeface="+mj-cs"/>
                <a:sym typeface="+mn-ea"/>
              </a:rPr>
              <a:t>图6.11  按照</a:t>
            </a:r>
            <a:r>
              <a:rPr lang="zh-CN" altLang="en-US" sz="2400" b="1" kern="0">
                <a:solidFill>
                  <a:srgbClr val="FF0000"/>
                </a:solidFill>
                <a:latin typeface="+mj-lt"/>
                <a:ea typeface="+mj-ea"/>
                <a:cs typeface="+mj-cs"/>
                <a:sym typeface="+mn-ea"/>
              </a:rPr>
              <a:t>深度优先</a:t>
            </a:r>
            <a:r>
              <a:rPr lang="zh-CN" altLang="en-US" sz="2400" b="1" kern="0">
                <a:solidFill>
                  <a:schemeClr val="tx2"/>
                </a:solidFill>
                <a:latin typeface="+mj-lt"/>
                <a:ea typeface="+mj-ea"/>
                <a:cs typeface="+mj-cs"/>
                <a:sym typeface="+mn-ea"/>
              </a:rPr>
              <a:t>方式进行集成测试</a:t>
            </a:r>
            <a:endParaRPr lang="zh-CN" altLang="en-US" sz="2400" b="1" kern="0">
              <a:solidFill>
                <a:schemeClr val="tx2"/>
              </a:solidFill>
              <a:latin typeface="+mj-lt"/>
              <a:ea typeface="+mj-ea"/>
              <a:cs typeface="+mj-cs"/>
              <a:sym typeface="+mn-ea"/>
            </a:endParaRPr>
          </a:p>
        </p:txBody>
      </p:sp>
    </p:spTree>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集成测试策略分为非增量式测试和增量式测试两种。</a:t>
            </a:r>
            <a:endParaRPr lang="zh-CN" altLang="en-US" b="0"/>
          </a:p>
          <a:p>
            <a:pPr marL="0" indent="0">
              <a:buNone/>
            </a:pPr>
            <a:r>
              <a:rPr lang="zh-CN" altLang="en-US">
                <a:solidFill>
                  <a:schemeClr val="tx1"/>
                </a:solidFill>
              </a:rPr>
              <a:t>1．非增量式测试</a:t>
            </a:r>
            <a:endParaRPr lang="zh-CN" altLang="en-US">
              <a:solidFill>
                <a:schemeClr val="tx1"/>
              </a:solidFill>
            </a:endParaRPr>
          </a:p>
          <a:p>
            <a:pPr marL="0" indent="0">
              <a:buNone/>
            </a:pPr>
            <a:r>
              <a:rPr lang="zh-CN" altLang="en-US">
                <a:solidFill>
                  <a:schemeClr val="tx1"/>
                </a:solidFill>
              </a:rPr>
              <a:t>2．增量式测试</a:t>
            </a:r>
            <a:endParaRPr lang="zh-CN" altLang="en-US">
              <a:solidFill>
                <a:schemeClr val="tx1"/>
              </a:solidFill>
            </a:endParaRPr>
          </a:p>
          <a:p>
            <a:pPr marL="342900" lvl="1" indent="0">
              <a:buNone/>
            </a:pPr>
            <a:r>
              <a:rPr lang="zh-CN" altLang="en-US" b="0">
                <a:latin typeface="宋体" panose="02010600030101010101" pitchFamily="2" charset="-122"/>
                <a:ea typeface="宋体" panose="02010600030101010101" pitchFamily="2" charset="-122"/>
              </a:rPr>
              <a:t>（1）自顶向下增量式测试</a:t>
            </a:r>
            <a:endParaRPr lang="zh-CN" altLang="en-US" b="0">
              <a:latin typeface="宋体" panose="02010600030101010101" pitchFamily="2" charset="-122"/>
              <a:ea typeface="宋体" panose="02010600030101010101" pitchFamily="2" charset="-122"/>
            </a:endParaRPr>
          </a:p>
          <a:p>
            <a:pPr lvl="1">
              <a:buNone/>
            </a:pPr>
            <a:r>
              <a:rPr lang="zh-CN" altLang="en-US" b="0">
                <a:latin typeface="宋体" panose="02010600030101010101" pitchFamily="2" charset="-122"/>
                <a:ea typeface="宋体" panose="02010600030101010101" pitchFamily="2" charset="-122"/>
              </a:rPr>
              <a:t>（2）</a:t>
            </a:r>
            <a:r>
              <a:rPr lang="zh-CN" altLang="en-US">
                <a:solidFill>
                  <a:srgbClr val="0070C0"/>
                </a:solidFill>
                <a:latin typeface="宋体" panose="02010600030101010101" pitchFamily="2" charset="-122"/>
                <a:ea typeface="宋体" panose="02010600030101010101" pitchFamily="2" charset="-122"/>
              </a:rPr>
              <a:t>自底向上</a:t>
            </a:r>
            <a:r>
              <a:rPr lang="zh-CN" altLang="en-US" b="0">
                <a:latin typeface="宋体" panose="02010600030101010101" pitchFamily="2" charset="-122"/>
                <a:ea typeface="宋体" panose="02010600030101010101" pitchFamily="2" charset="-122"/>
              </a:rPr>
              <a:t>增量式测试</a:t>
            </a:r>
            <a:endParaRPr lang="zh-CN" altLang="en-US" b="0">
              <a:latin typeface="宋体" panose="02010600030101010101" pitchFamily="2" charset="-122"/>
              <a:ea typeface="宋体" panose="02010600030101010101" pitchFamily="2" charset="-122"/>
            </a:endParaRPr>
          </a:p>
          <a:p>
            <a:pPr lvl="1" algn="l">
              <a:buClrTx/>
              <a:buSzTx/>
              <a:buFontTx/>
              <a:buChar char="–"/>
            </a:pPr>
            <a:r>
              <a:rPr lang="zh-CN" altLang="en-US" sz="2000" b="0">
                <a:solidFill>
                  <a:schemeClr val="tx1"/>
                </a:solidFill>
                <a:latin typeface="宋体" panose="02010600030101010101" pitchFamily="2" charset="-122"/>
                <a:ea typeface="宋体" panose="02010600030101010101" pitchFamily="2" charset="-122"/>
                <a:cs typeface="+mn-ea"/>
              </a:rPr>
              <a:t>自底向上增量式测试表示逐步集成和逐步测试的工作是按结构图自下而上进行的，即从程序模块结构的最底层模块开始集成和测试。</a:t>
            </a:r>
            <a:endParaRPr lang="zh-CN" altLang="en-US" sz="2000" b="0">
              <a:solidFill>
                <a:schemeClr val="tx1"/>
              </a:solidFill>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图片 17"/>
          <p:cNvPicPr>
            <a:picLocks noChangeAspect="1"/>
          </p:cNvPicPr>
          <p:nvPr/>
        </p:nvPicPr>
        <p:blipFill>
          <a:blip r:embed="rId1"/>
          <a:stretch>
            <a:fillRect/>
          </a:stretch>
        </p:blipFill>
        <p:spPr>
          <a:xfrm>
            <a:off x="1097915" y="784860"/>
            <a:ext cx="7232650" cy="2512060"/>
          </a:xfrm>
          <a:prstGeom prst="rect">
            <a:avLst/>
          </a:prstGeom>
          <a:noFill/>
          <a:ln>
            <a:noFill/>
          </a:ln>
        </p:spPr>
      </p:pic>
      <p:sp>
        <p:nvSpPr>
          <p:cNvPr id="100" name="文本框 99"/>
          <p:cNvSpPr txBox="1"/>
          <p:nvPr/>
        </p:nvSpPr>
        <p:spPr>
          <a:xfrm>
            <a:off x="2017395" y="4192270"/>
            <a:ext cx="5080000" cy="229870"/>
          </a:xfrm>
          <a:prstGeom prst="rect">
            <a:avLst/>
          </a:prstGeom>
          <a:noFill/>
          <a:ln w="9525">
            <a:noFill/>
          </a:ln>
        </p:spPr>
        <p:txBody>
          <a:bodyPr wrap="square">
            <a:spAutoFit/>
          </a:bodyPr>
          <a:lstStyle/>
          <a:p>
            <a:pPr lvl="0" algn="ctr">
              <a:buClrTx/>
              <a:buSzTx/>
              <a:buFontTx/>
            </a:pPr>
            <a:r>
              <a:rPr lang="zh-CN" altLang="en-US" sz="2400" b="1" kern="0" dirty="0">
                <a:solidFill>
                  <a:schemeClr val="tx2"/>
                </a:solidFill>
                <a:latin typeface="+mj-lt"/>
                <a:ea typeface="+mj-ea"/>
                <a:cs typeface="+mj-cs"/>
                <a:sym typeface="+mn-ea"/>
              </a:rPr>
              <a:t>图6.12  </a:t>
            </a:r>
            <a:r>
              <a:rPr lang="zh-CN" altLang="en-US" sz="2400" b="1" kern="0" dirty="0">
                <a:solidFill>
                  <a:srgbClr val="FF0000"/>
                </a:solidFill>
                <a:latin typeface="+mj-lt"/>
                <a:ea typeface="+mj-ea"/>
                <a:cs typeface="+mj-cs"/>
                <a:sym typeface="+mn-ea"/>
              </a:rPr>
              <a:t>自底向上</a:t>
            </a:r>
            <a:r>
              <a:rPr lang="zh-CN" altLang="en-US" sz="2400" b="1" kern="0" dirty="0">
                <a:solidFill>
                  <a:schemeClr val="tx2"/>
                </a:solidFill>
                <a:latin typeface="+mj-lt"/>
                <a:ea typeface="+mj-ea"/>
                <a:cs typeface="+mj-cs"/>
                <a:sym typeface="+mn-ea"/>
              </a:rPr>
              <a:t>增量式测试</a:t>
            </a:r>
            <a:endParaRPr lang="zh-CN" altLang="en-US" sz="2400" b="1" kern="0" dirty="0">
              <a:solidFill>
                <a:schemeClr val="tx2"/>
              </a:solidFill>
              <a:latin typeface="+mj-lt"/>
              <a:ea typeface="+mj-ea"/>
              <a:cs typeface="+mj-cs"/>
              <a:sym typeface="+mn-ea"/>
            </a:endParaRPr>
          </a:p>
        </p:txBody>
      </p:sp>
    </p:spTree>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集成测试策略分为非增量式测试和增量式测试两种。</a:t>
            </a:r>
            <a:endParaRPr lang="zh-CN" altLang="en-US" b="0"/>
          </a:p>
          <a:p>
            <a:pPr marL="0" indent="0">
              <a:buNone/>
            </a:pPr>
            <a:r>
              <a:rPr lang="zh-CN" altLang="en-US" b="0">
                <a:solidFill>
                  <a:schemeClr val="tx1"/>
                </a:solidFill>
              </a:rPr>
              <a:t>1．非增量式测试</a:t>
            </a:r>
            <a:endParaRPr lang="zh-CN" altLang="en-US" b="0">
              <a:solidFill>
                <a:schemeClr val="tx1"/>
              </a:solidFill>
            </a:endParaRPr>
          </a:p>
          <a:p>
            <a:pPr marL="0" indent="0">
              <a:buNone/>
            </a:pPr>
            <a:r>
              <a:rPr lang="zh-CN" altLang="en-US" b="0">
                <a:solidFill>
                  <a:schemeClr val="tx1"/>
                </a:solidFill>
              </a:rPr>
              <a:t>2．增量式测试</a:t>
            </a:r>
            <a:endParaRPr lang="zh-CN" altLang="en-US" b="0">
              <a:solidFill>
                <a:schemeClr val="tx1"/>
              </a:solidFill>
            </a:endParaRPr>
          </a:p>
          <a:p>
            <a:pPr marL="342900" lvl="1" indent="0">
              <a:buNone/>
            </a:pPr>
            <a:r>
              <a:rPr lang="zh-CN" altLang="en-US" b="0">
                <a:latin typeface="宋体" panose="02010600030101010101" pitchFamily="2" charset="-122"/>
                <a:ea typeface="宋体" panose="02010600030101010101" pitchFamily="2" charset="-122"/>
              </a:rPr>
              <a:t>（1）自顶向下增量式测试</a:t>
            </a:r>
            <a:endParaRPr lang="zh-CN" altLang="en-US" b="0">
              <a:latin typeface="宋体" panose="02010600030101010101" pitchFamily="2" charset="-122"/>
              <a:ea typeface="宋体" panose="02010600030101010101" pitchFamily="2" charset="-122"/>
            </a:endParaRPr>
          </a:p>
          <a:p>
            <a:pPr lvl="1">
              <a:buNone/>
            </a:pPr>
            <a:r>
              <a:rPr lang="zh-CN" altLang="en-US" b="0">
                <a:latin typeface="宋体" panose="02010600030101010101" pitchFamily="2" charset="-122"/>
                <a:ea typeface="宋体" panose="02010600030101010101" pitchFamily="2" charset="-122"/>
              </a:rPr>
              <a:t>（2）自底向上增量式测试</a:t>
            </a:r>
            <a:endParaRPr lang="zh-CN" altLang="en-US" b="0">
              <a:latin typeface="宋体" panose="02010600030101010101" pitchFamily="2" charset="-122"/>
              <a:ea typeface="宋体" panose="02010600030101010101" pitchFamily="2" charset="-122"/>
            </a:endParaRPr>
          </a:p>
          <a:p>
            <a:pPr marL="342900" lvl="1" indent="0">
              <a:buNone/>
            </a:pPr>
            <a:r>
              <a:rPr lang="zh-CN" altLang="en-US" b="0">
                <a:latin typeface="宋体" panose="02010600030101010101" pitchFamily="2" charset="-122"/>
                <a:ea typeface="宋体" panose="02010600030101010101" pitchFamily="2" charset="-122"/>
              </a:rPr>
              <a:t>（3）</a:t>
            </a:r>
            <a:r>
              <a:rPr lang="zh-CN" altLang="en-US">
                <a:solidFill>
                  <a:srgbClr val="0070C0"/>
                </a:solidFill>
                <a:latin typeface="宋体" panose="02010600030101010101" pitchFamily="2" charset="-122"/>
                <a:ea typeface="宋体" panose="02010600030101010101" pitchFamily="2" charset="-122"/>
              </a:rPr>
              <a:t>混合增量式</a:t>
            </a:r>
            <a:r>
              <a:rPr lang="zh-CN" altLang="en-US" b="0">
                <a:latin typeface="宋体" panose="02010600030101010101" pitchFamily="2" charset="-122"/>
                <a:ea typeface="宋体" panose="02010600030101010101" pitchFamily="2" charset="-122"/>
              </a:rPr>
              <a:t>测试</a:t>
            </a:r>
            <a:endParaRPr lang="zh-CN" altLang="en-US" b="0">
              <a:latin typeface="宋体" panose="02010600030101010101" pitchFamily="2" charset="-122"/>
              <a:ea typeface="宋体" panose="02010600030101010101" pitchFamily="2" charset="-122"/>
            </a:endParaRPr>
          </a:p>
          <a:p>
            <a:pPr lvl="1" algn="l">
              <a:buClrTx/>
              <a:buSzTx/>
              <a:buFontTx/>
            </a:pPr>
            <a:r>
              <a:rPr lang="zh-CN" altLang="en-US" sz="2000" b="0">
                <a:latin typeface="宋体" panose="02010600030101010101" pitchFamily="2" charset="-122"/>
                <a:ea typeface="宋体" panose="02010600030101010101" pitchFamily="2" charset="-122"/>
                <a:cs typeface="+mn-ea"/>
              </a:rPr>
              <a:t>混合增量式测试是把自顶向下测试和自底向上测试这两种方式结合起来进行集成和测试的。</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这样可以兼具两者的优点，而摒弃其缺点。</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118875"/>
            <a:ext cx="8229600" cy="3394472"/>
          </a:xfrm>
        </p:spPr>
        <p:txBody>
          <a:bodyPr vert="horz"/>
          <a:lstStyle/>
          <a:p>
            <a:r>
              <a:rPr lang="zh-CN" altLang="en-US" b="0"/>
              <a:t>集成测试策略分为非增量式测试和增量式测试两种。</a:t>
            </a:r>
            <a:endParaRPr lang="zh-CN" altLang="en-US" b="0"/>
          </a:p>
          <a:p>
            <a:pPr marL="0" indent="0">
              <a:buNone/>
            </a:pPr>
            <a:r>
              <a:rPr lang="zh-CN" altLang="en-US" sz="2000" b="0">
                <a:solidFill>
                  <a:schemeClr val="tx1"/>
                </a:solidFill>
              </a:rPr>
              <a:t>1．非增量式测试</a:t>
            </a:r>
            <a:endParaRPr lang="zh-CN" altLang="en-US" sz="2000" b="0">
              <a:solidFill>
                <a:schemeClr val="tx1"/>
              </a:solidFill>
            </a:endParaRPr>
          </a:p>
          <a:p>
            <a:pPr marL="0" indent="0">
              <a:buNone/>
            </a:pPr>
            <a:r>
              <a:rPr lang="zh-CN" altLang="en-US" sz="2000" b="0">
                <a:solidFill>
                  <a:schemeClr val="tx1"/>
                </a:solidFill>
              </a:rPr>
              <a:t>2．增量式测试</a:t>
            </a:r>
            <a:endParaRPr lang="zh-CN" altLang="en-US" sz="2000" b="0">
              <a:solidFill>
                <a:schemeClr val="tx1"/>
              </a:solidFill>
            </a:endParaRPr>
          </a:p>
          <a:p>
            <a:pPr marL="342900" lvl="1" indent="0">
              <a:buNone/>
            </a:pPr>
            <a:r>
              <a:rPr lang="zh-CN" altLang="en-US" sz="1800" b="0">
                <a:latin typeface="宋体" panose="02010600030101010101" pitchFamily="2" charset="-122"/>
                <a:ea typeface="宋体" panose="02010600030101010101" pitchFamily="2" charset="-122"/>
              </a:rPr>
              <a:t>（1）自顶向下增量式测试</a:t>
            </a:r>
            <a:endParaRPr lang="zh-CN" altLang="en-US" sz="1800" b="0">
              <a:latin typeface="宋体" panose="02010600030101010101" pitchFamily="2" charset="-122"/>
              <a:ea typeface="宋体" panose="02010600030101010101" pitchFamily="2" charset="-122"/>
            </a:endParaRPr>
          </a:p>
          <a:p>
            <a:pPr lvl="1">
              <a:buNone/>
            </a:pPr>
            <a:r>
              <a:rPr lang="zh-CN" altLang="en-US" sz="1800" b="0">
                <a:latin typeface="宋体" panose="02010600030101010101" pitchFamily="2" charset="-122"/>
                <a:ea typeface="宋体" panose="02010600030101010101" pitchFamily="2" charset="-122"/>
              </a:rPr>
              <a:t>（2）自底向上增量式测试</a:t>
            </a:r>
            <a:endParaRPr lang="zh-CN" altLang="en-US" sz="1800" b="0">
              <a:latin typeface="宋体" panose="02010600030101010101" pitchFamily="2" charset="-122"/>
              <a:ea typeface="宋体" panose="02010600030101010101" pitchFamily="2" charset="-122"/>
            </a:endParaRPr>
          </a:p>
          <a:p>
            <a:pPr marL="342900" lvl="1" indent="0">
              <a:buNone/>
            </a:pPr>
            <a:r>
              <a:rPr lang="zh-CN" altLang="en-US" sz="1800" b="0">
                <a:latin typeface="宋体" panose="02010600030101010101" pitchFamily="2" charset="-122"/>
                <a:ea typeface="宋体" panose="02010600030101010101" pitchFamily="2" charset="-122"/>
              </a:rPr>
              <a:t>（3）混合增量式测试</a:t>
            </a:r>
            <a:endParaRPr lang="zh-CN" altLang="en-US" sz="1800" b="0">
              <a:latin typeface="宋体" panose="02010600030101010101" pitchFamily="2" charset="-122"/>
              <a:ea typeface="宋体" panose="02010600030101010101" pitchFamily="2" charset="-122"/>
            </a:endParaRPr>
          </a:p>
          <a:p>
            <a:pPr lvl="2" algn="l">
              <a:buClrTx/>
              <a:buSzTx/>
              <a:buFontTx/>
              <a:buChar char="–"/>
            </a:pPr>
            <a:r>
              <a:rPr lang="zh-CN" altLang="en-US" sz="1710">
                <a:solidFill>
                  <a:srgbClr val="0070C0"/>
                </a:solidFill>
                <a:latin typeface="宋体" panose="02010600030101010101" pitchFamily="2" charset="-122"/>
                <a:ea typeface="宋体" panose="02010600030101010101" pitchFamily="2" charset="-122"/>
                <a:cs typeface="+mn-ea"/>
              </a:rPr>
              <a:t>衍变的自顶向下</a:t>
            </a:r>
            <a:r>
              <a:rPr lang="zh-CN" altLang="en-US" sz="1710" b="0">
                <a:latin typeface="宋体" panose="02010600030101010101" pitchFamily="2" charset="-122"/>
                <a:ea typeface="宋体" panose="02010600030101010101" pitchFamily="2" charset="-122"/>
                <a:cs typeface="+mn-ea"/>
              </a:rPr>
              <a:t>的增量式测试，基本思想是强化对输入/输出模块和引入新算法模块的测试，并自底向上集成为功能相对完整且相对独立的子系统，然后由主模块开始自顶向下进行增量式测试。</a:t>
            </a:r>
            <a:endParaRPr lang="zh-CN" altLang="en-US" sz="1710" b="0">
              <a:latin typeface="宋体" panose="02010600030101010101" pitchFamily="2" charset="-122"/>
              <a:ea typeface="宋体" panose="02010600030101010101" pitchFamily="2" charset="-122"/>
              <a:cs typeface="+mn-ea"/>
            </a:endParaRPr>
          </a:p>
          <a:p>
            <a:pPr lvl="2" algn="l">
              <a:buClrTx/>
              <a:buSzTx/>
              <a:buFontTx/>
              <a:buChar char="–"/>
            </a:pPr>
            <a:r>
              <a:rPr lang="zh-CN" altLang="en-US" sz="1710">
                <a:solidFill>
                  <a:srgbClr val="0070C0"/>
                </a:solidFill>
                <a:latin typeface="宋体" panose="02010600030101010101" pitchFamily="2" charset="-122"/>
                <a:ea typeface="宋体" panose="02010600030101010101" pitchFamily="2" charset="-122"/>
                <a:cs typeface="+mn-ea"/>
              </a:rPr>
              <a:t>自底向上-自顶向下</a:t>
            </a:r>
            <a:r>
              <a:rPr lang="zh-CN" altLang="en-US" sz="1710" b="0">
                <a:latin typeface="宋体" panose="02010600030101010101" pitchFamily="2" charset="-122"/>
                <a:ea typeface="宋体" panose="02010600030101010101" pitchFamily="2" charset="-122"/>
                <a:cs typeface="+mn-ea"/>
              </a:rPr>
              <a:t>的增量式测试，首先对含读操作的子系统自底向上直至根节点模块进行集成和测试，然后对含写操作的子系统做自顶向下的集成与测试。</a:t>
            </a:r>
            <a:endParaRPr lang="zh-CN" altLang="en-US" sz="171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6.2.2  集成测试</a:t>
            </a:r>
            <a:endParaRPr lang="zh-CN" altLang="en-US">
              <a:sym typeface="+mn-ea"/>
            </a:endParaRPr>
          </a:p>
        </p:txBody>
      </p:sp>
    </p:spTree>
  </p:cSld>
  <p:clrMapOvr>
    <a:masterClrMapping/>
  </p:clrMapOvr>
  <p:transition spd="med" advTm="5000">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463962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4554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文本占位符 2"/>
          <p:cNvSpPr>
            <a:spLocks noGrp="1"/>
          </p:cNvSpPr>
          <p:nvPr/>
        </p:nvSpPr>
        <p:spPr>
          <a:xfrm>
            <a:off x="1133475" y="1782445"/>
            <a:ext cx="6724015" cy="2686685"/>
          </a:xfrm>
          <a:prstGeom prst="rect">
            <a:avLst/>
          </a:prstGeom>
        </p:spPr>
        <p:txBody>
          <a:bodyPr vert="horz" lIns="68553" tIns="34289" rIns="68553" bIns="34289"/>
          <a:lst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a:lstStyle>
          <a:p>
            <a:r>
              <a:rPr lang="zh-CN" altLang="en-US" sz="2000" b="0">
                <a:solidFill>
                  <a:srgbClr val="0070C0"/>
                </a:solidFill>
              </a:rPr>
              <a:t>非增量式</a:t>
            </a:r>
            <a:r>
              <a:rPr lang="zh-CN" altLang="en-US" sz="2000" b="0"/>
              <a:t>测试的方法是先分散测试，然后集中起来再一次完成集成测试。假如在模块的接口处存在错误，只会在最后的集成测试时才会一下子全暴露出来。</a:t>
            </a:r>
            <a:endParaRPr lang="zh-CN" altLang="en-US" sz="2000" b="0"/>
          </a:p>
          <a:p>
            <a:r>
              <a:rPr lang="zh-CN" altLang="en-US" sz="2000" b="0">
                <a:solidFill>
                  <a:srgbClr val="0070C0"/>
                </a:solidFill>
              </a:rPr>
              <a:t>增量式测试</a:t>
            </a:r>
            <a:r>
              <a:rPr lang="zh-CN" altLang="en-US" sz="2000" b="0"/>
              <a:t>是逐步集成和逐步测试的方法，把可能出现的差错分散暴露出来，便于找出问题并修改。而且一些模块在逐步集成的测试中，得到了多次的考验，因此，可能会取得较好的测试效果。</a:t>
            </a:r>
            <a:endParaRPr lang="zh-CN" altLang="en-US" sz="2000" b="0"/>
          </a:p>
          <a:p>
            <a:r>
              <a:rPr lang="zh-CN" altLang="en-US" sz="2000" b="0"/>
              <a:t>增量式测试要比非增量式测试具有一定的优越性。</a:t>
            </a:r>
            <a:endParaRPr lang="zh-CN" altLang="en-US" sz="2000" b="0"/>
          </a:p>
        </p:txBody>
      </p:sp>
      <p:sp>
        <p:nvSpPr>
          <p:cNvPr id="2"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不同集成测试方法的比较</a:t>
            </a:r>
            <a:endParaRPr kumimoji="0" lang="zh-CN" altLang="en-US" sz="3000" b="1" kern="0" cap="none" spc="0" normalizeH="0" baseline="0" noProof="0" dirty="0">
              <a:solidFill>
                <a:schemeClr val="tx2"/>
              </a:solidFill>
              <a:latin typeface="+mj-lt"/>
              <a:ea typeface="+mj-ea"/>
              <a:cs typeface="+mj-cs"/>
            </a:endParaRPr>
          </a:p>
        </p:txBody>
      </p:sp>
    </p:spTree>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463962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4554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文本占位符 2"/>
          <p:cNvSpPr>
            <a:spLocks noGrp="1"/>
          </p:cNvSpPr>
          <p:nvPr/>
        </p:nvSpPr>
        <p:spPr>
          <a:xfrm>
            <a:off x="1133475" y="1782445"/>
            <a:ext cx="6724015" cy="2686685"/>
          </a:xfrm>
          <a:prstGeom prst="rect">
            <a:avLst/>
          </a:prstGeom>
        </p:spPr>
        <p:txBody>
          <a:bodyPr vert="horz" lIns="68553" tIns="34289" rIns="68553" bIns="34289"/>
          <a:lst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a:lstStyle>
          <a:p>
            <a:r>
              <a:rPr lang="zh-CN" altLang="en-US" sz="2000" b="0">
                <a:solidFill>
                  <a:srgbClr val="0070C0"/>
                </a:solidFill>
              </a:rPr>
              <a:t>自顶向下</a:t>
            </a:r>
            <a:r>
              <a:rPr lang="zh-CN" altLang="en-US" sz="2000" b="0"/>
              <a:t>增量式测试主要</a:t>
            </a:r>
            <a:r>
              <a:rPr lang="zh-CN" altLang="en-US" sz="2000" b="0">
                <a:solidFill>
                  <a:srgbClr val="0070C0"/>
                </a:solidFill>
              </a:rPr>
              <a:t>优点</a:t>
            </a:r>
            <a:r>
              <a:rPr lang="zh-CN" altLang="en-US" sz="2000" b="0"/>
              <a:t>在于它可以自然的做到逐步求精，一开始就能让测试者看到系统的框架。主要</a:t>
            </a:r>
            <a:r>
              <a:rPr lang="zh-CN" altLang="en-US" sz="2000" b="0">
                <a:solidFill>
                  <a:srgbClr val="0070C0"/>
                </a:solidFill>
              </a:rPr>
              <a:t>缺点</a:t>
            </a:r>
            <a:r>
              <a:rPr lang="zh-CN" altLang="en-US" sz="2000" b="0"/>
              <a:t>是需要提供桩模块，并且在输入/输出模块接入系统以前，在桩模块中表示测试数据有一定困难。</a:t>
            </a:r>
            <a:endParaRPr lang="zh-CN" altLang="en-US" sz="2000" b="0"/>
          </a:p>
          <a:p>
            <a:r>
              <a:rPr lang="zh-CN" altLang="en-US" sz="2000" b="0">
                <a:solidFill>
                  <a:srgbClr val="0070C0"/>
                </a:solidFill>
              </a:rPr>
              <a:t>自底向上</a:t>
            </a:r>
            <a:r>
              <a:rPr lang="zh-CN" altLang="en-US" sz="2000" b="0"/>
              <a:t>增量式测试</a:t>
            </a:r>
            <a:r>
              <a:rPr lang="zh-CN" altLang="en-US" sz="2000" b="0">
                <a:solidFill>
                  <a:srgbClr val="0070C0"/>
                </a:solidFill>
              </a:rPr>
              <a:t>优点</a:t>
            </a:r>
            <a:r>
              <a:rPr lang="zh-CN" altLang="en-US" sz="2000" b="0"/>
              <a:t>在于，由于驱动模块模拟了所有调用参数，即使数据流并未构成有向的非环状图，生成测试数据也无困难。主要</a:t>
            </a:r>
            <a:r>
              <a:rPr lang="zh-CN" altLang="en-US" sz="2000" b="0">
                <a:solidFill>
                  <a:srgbClr val="0070C0"/>
                </a:solidFill>
              </a:rPr>
              <a:t>缺点</a:t>
            </a:r>
            <a:r>
              <a:rPr lang="zh-CN" altLang="en-US" sz="2000" b="0"/>
              <a:t>在于，直到最后一个模块被加进去之后才能看到整个程序（系统）的框架。</a:t>
            </a:r>
            <a:endParaRPr lang="zh-CN" altLang="en-US" sz="2000" b="0"/>
          </a:p>
        </p:txBody>
      </p:sp>
      <p:sp>
        <p:nvSpPr>
          <p:cNvPr id="2"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不同集成测试方法的比较</a:t>
            </a:r>
            <a:endParaRPr kumimoji="0" lang="zh-CN" altLang="en-US" sz="3000" b="1" kern="0" cap="none" spc="0" normalizeH="0" baseline="0" noProof="0" dirty="0">
              <a:solidFill>
                <a:schemeClr val="tx2"/>
              </a:solidFill>
              <a:latin typeface="+mj-lt"/>
              <a:ea typeface="+mj-ea"/>
              <a:cs typeface="+mj-cs"/>
            </a:endParaRPr>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a:sym typeface="+mn-ea"/>
              </a:rPr>
              <a:t>6.1  软件测试模型</a:t>
            </a:r>
            <a:br>
              <a:rPr lang="zh-CN" altLang="en-US"/>
            </a:br>
            <a:endParaRPr lang="zh-CN" altLang="en-US"/>
          </a:p>
        </p:txBody>
      </p:sp>
      <p:sp>
        <p:nvSpPr>
          <p:cNvPr id="9" name="副标题 8"/>
          <p:cNvSpPr>
            <a:spLocks noGrp="1"/>
          </p:cNvSpPr>
          <p:nvPr>
            <p:ph type="subTitle" idx="1"/>
          </p:nvPr>
        </p:nvSpPr>
        <p:spPr/>
        <p:txBody>
          <a:bodyPr/>
          <a:lstStyle/>
          <a:p>
            <a:pPr algn="l"/>
            <a:r>
              <a:rPr lang="zh-CN" altLang="en-US"/>
              <a:t>6.1.1  V模型</a:t>
            </a:r>
            <a:endParaRPr lang="zh-CN" altLang="en-US"/>
          </a:p>
          <a:p>
            <a:pPr algn="l"/>
            <a:r>
              <a:rPr lang="zh-CN" altLang="en-US"/>
              <a:t>6.1.2  W模型</a:t>
            </a:r>
            <a:endParaRPr lang="zh-CN" altLang="en-US"/>
          </a:p>
          <a:p>
            <a:pPr algn="l"/>
            <a:r>
              <a:rPr lang="zh-CN" altLang="en-US"/>
              <a:t>6.1.3  H模型</a:t>
            </a:r>
            <a:endParaRPr lang="zh-CN" altLang="en-US"/>
          </a:p>
        </p:txBody>
      </p:sp>
      <p:sp>
        <p:nvSpPr>
          <p:cNvPr id="2" name="副标题 8"/>
          <p:cNvSpPr>
            <a:spLocks noGrp="1"/>
          </p:cNvSpPr>
          <p:nvPr/>
        </p:nvSpPr>
        <p:spPr>
          <a:xfrm>
            <a:off x="4726305" y="2924810"/>
            <a:ext cx="3491230" cy="1314450"/>
          </a:xfrm>
          <a:prstGeom prst="rect">
            <a:avLst/>
          </a:prstGeom>
        </p:spPr>
        <p:txBody>
          <a:bodyPr lIns="68553" tIns="34289" rIns="68553" bIns="34289"/>
          <a:lstStyle>
            <a:lvl1pPr marL="0" indent="0" algn="ctr" rtl="0" eaLnBrk="0" fontAlgn="base" hangingPunct="0">
              <a:spcBef>
                <a:spcPct val="20000"/>
              </a:spcBef>
              <a:spcAft>
                <a:spcPct val="0"/>
              </a:spcAft>
              <a:buNone/>
              <a:defRPr sz="2400" b="1">
                <a:solidFill>
                  <a:schemeClr val="tx1"/>
                </a:solidFill>
                <a:latin typeface="+mn-lt"/>
                <a:ea typeface="+mn-ea"/>
                <a:cs typeface="+mn-cs"/>
              </a:defRPr>
            </a:lvl1pPr>
            <a:lvl2pPr marL="342900" indent="0" algn="ctr" rtl="0" eaLnBrk="0" fontAlgn="base" hangingPunct="0">
              <a:spcBef>
                <a:spcPct val="20000"/>
              </a:spcBef>
              <a:spcAft>
                <a:spcPct val="0"/>
              </a:spcAft>
              <a:buNone/>
              <a:defRPr sz="2100" b="1">
                <a:solidFill>
                  <a:schemeClr val="tx1"/>
                </a:solidFill>
                <a:latin typeface="+mn-lt"/>
                <a:ea typeface="+mn-ea"/>
              </a:defRPr>
            </a:lvl2pPr>
            <a:lvl3pPr marL="685800" indent="0" algn="ctr" rtl="0" eaLnBrk="0" fontAlgn="base" hangingPunct="0">
              <a:spcBef>
                <a:spcPct val="20000"/>
              </a:spcBef>
              <a:spcAft>
                <a:spcPct val="0"/>
              </a:spcAft>
              <a:buNone/>
              <a:defRPr b="1">
                <a:solidFill>
                  <a:schemeClr val="tx1"/>
                </a:solidFill>
                <a:latin typeface="+mn-lt"/>
                <a:ea typeface="+mn-ea"/>
              </a:defRPr>
            </a:lvl3pPr>
            <a:lvl4pPr marL="1028065" indent="0" algn="ctr" rtl="0" eaLnBrk="0" fontAlgn="base" hangingPunct="0">
              <a:spcBef>
                <a:spcPct val="20000"/>
              </a:spcBef>
              <a:spcAft>
                <a:spcPct val="0"/>
              </a:spcAft>
              <a:buNone/>
              <a:defRPr sz="1500" b="1">
                <a:solidFill>
                  <a:schemeClr val="tx1"/>
                </a:solidFill>
                <a:latin typeface="+mn-lt"/>
                <a:ea typeface="+mn-ea"/>
              </a:defRPr>
            </a:lvl4pPr>
            <a:lvl5pPr marL="1370965" indent="0" algn="ctr" rtl="0" eaLnBrk="0" fontAlgn="base" hangingPunct="0">
              <a:spcBef>
                <a:spcPct val="20000"/>
              </a:spcBef>
              <a:spcAft>
                <a:spcPct val="0"/>
              </a:spcAft>
              <a:buNone/>
              <a:defRPr sz="1500" b="1">
                <a:solidFill>
                  <a:schemeClr val="tx1"/>
                </a:solidFill>
                <a:latin typeface="+mn-lt"/>
                <a:ea typeface="+mn-ea"/>
              </a:defRPr>
            </a:lvl5pPr>
            <a:lvl6pPr marL="1713865" indent="0" algn="ctr" rtl="0" eaLnBrk="0" fontAlgn="base" hangingPunct="0">
              <a:spcBef>
                <a:spcPct val="20000"/>
              </a:spcBef>
              <a:spcAft>
                <a:spcPct val="0"/>
              </a:spcAft>
              <a:buNone/>
              <a:defRPr sz="1500" b="1">
                <a:solidFill>
                  <a:schemeClr val="tx1"/>
                </a:solidFill>
                <a:latin typeface="+mn-lt"/>
                <a:ea typeface="+mn-ea"/>
              </a:defRPr>
            </a:lvl6pPr>
            <a:lvl7pPr marL="2056765" indent="0" algn="ctr" rtl="0" eaLnBrk="0" fontAlgn="base" hangingPunct="0">
              <a:spcBef>
                <a:spcPct val="20000"/>
              </a:spcBef>
              <a:spcAft>
                <a:spcPct val="0"/>
              </a:spcAft>
              <a:buNone/>
              <a:defRPr sz="1500" b="1">
                <a:solidFill>
                  <a:schemeClr val="tx1"/>
                </a:solidFill>
                <a:latin typeface="+mn-lt"/>
                <a:ea typeface="+mn-ea"/>
              </a:defRPr>
            </a:lvl7pPr>
            <a:lvl8pPr marL="2399030" indent="0" algn="ctr" rtl="0" eaLnBrk="0" fontAlgn="base" hangingPunct="0">
              <a:spcBef>
                <a:spcPct val="20000"/>
              </a:spcBef>
              <a:spcAft>
                <a:spcPct val="0"/>
              </a:spcAft>
              <a:buNone/>
              <a:defRPr sz="1500" b="1">
                <a:solidFill>
                  <a:schemeClr val="tx1"/>
                </a:solidFill>
                <a:latin typeface="+mn-lt"/>
                <a:ea typeface="+mn-ea"/>
              </a:defRPr>
            </a:lvl8pPr>
            <a:lvl9pPr marL="2741930" indent="0" algn="ctr" rtl="0" eaLnBrk="0" fontAlgn="base" hangingPunct="0">
              <a:spcBef>
                <a:spcPct val="20000"/>
              </a:spcBef>
              <a:spcAft>
                <a:spcPct val="0"/>
              </a:spcAft>
              <a:buNone/>
              <a:defRPr sz="1500" b="1">
                <a:solidFill>
                  <a:schemeClr val="tx1"/>
                </a:solidFill>
                <a:latin typeface="+mn-lt"/>
                <a:ea typeface="+mn-ea"/>
              </a:defRPr>
            </a:lvl9pPr>
          </a:lstStyle>
          <a:p>
            <a:pPr algn="l"/>
            <a:r>
              <a:rPr lang="zh-CN" altLang="en-US"/>
              <a:t>6.1.4  X模型</a:t>
            </a:r>
            <a:endParaRPr lang="zh-CN" altLang="en-US"/>
          </a:p>
          <a:p>
            <a:pPr algn="l"/>
            <a:r>
              <a:rPr lang="zh-CN" altLang="en-US"/>
              <a:t>6.1.5  前置测试模型</a:t>
            </a:r>
            <a:endParaRPr lang="zh-CN" altLang="en-US"/>
          </a:p>
        </p:txBody>
      </p:sp>
    </p:spTree>
  </p:cSld>
  <p:clrMapOvr>
    <a:masterClrMapping/>
  </p:clrMapOvr>
  <p:transition spd="med" advTm="5000">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rgbClr val="0070C0"/>
                </a:solidFill>
              </a:rPr>
              <a:t>系统测试</a:t>
            </a:r>
            <a:r>
              <a:rPr lang="zh-CN" altLang="en-US" b="0"/>
              <a:t>侧重于整个系统或产品的行为和功能，通常会考虑系统可开展的端到端任务和开展这些任务时所展现的非功能行为。</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6.2.3  系统测试</a:t>
            </a:r>
            <a:endParaRPr lang="zh-CN" altLang="en-US">
              <a:sym typeface="+mn-ea"/>
            </a:endParaRPr>
          </a:p>
        </p:txBody>
      </p:sp>
    </p:spTree>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rgbClr val="0070C0"/>
                </a:solidFill>
              </a:rPr>
              <a:t>验收测试</a:t>
            </a:r>
            <a:r>
              <a:rPr lang="zh-CN" altLang="en-US" b="0"/>
              <a:t>是在软件开发结束后，用户对软件产品投入实际应用以前，进行的最后一次质量检验活动。要回答开发的软件产品是否符合预期的各项要求以及用户能否接受的问题。</a:t>
            </a:r>
            <a:endParaRPr lang="zh-CN" altLang="en-US" b="0"/>
          </a:p>
          <a:p>
            <a:r>
              <a:rPr lang="zh-CN" altLang="en-US" b="0"/>
              <a:t>与系统测试类似，验收测试通常侧重于整个系统或产品的行为和功能。</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6.2.4  验收测试</a:t>
            </a:r>
            <a:endParaRPr lang="zh-CN" altLang="en-US">
              <a:sym typeface="+mn-ea"/>
            </a:endParaRPr>
          </a:p>
        </p:txBody>
      </p:sp>
    </p:spTree>
  </p:cSld>
  <p:clrMapOvr>
    <a:masterClrMapping/>
  </p:clrMapOvr>
  <p:transition spd="med" advTm="5000">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t>1．测试依据</a:t>
            </a:r>
            <a:endParaRPr lang="zh-CN" altLang="en-US"/>
          </a:p>
          <a:p>
            <a:r>
              <a:rPr lang="zh-CN" altLang="en-US"/>
              <a:t>2．测试对象</a:t>
            </a:r>
            <a:endParaRPr lang="zh-CN" altLang="en-US"/>
          </a:p>
          <a:p>
            <a:r>
              <a:rPr lang="zh-CN" altLang="en-US"/>
              <a:t>3．典型的缺陷</a:t>
            </a:r>
            <a:endParaRPr lang="zh-CN" altLang="en-US"/>
          </a:p>
          <a:p>
            <a:r>
              <a:rPr lang="zh-CN" altLang="en-US"/>
              <a:t>4．特定的方法和职责</a:t>
            </a:r>
            <a:endParaRPr lang="zh-CN" altLang="en-US"/>
          </a:p>
          <a:p>
            <a:r>
              <a:rPr lang="zh-CN" altLang="en-US"/>
              <a:t>5．验收测试形式</a:t>
            </a:r>
            <a:endParaRPr lang="zh-CN" altLang="en-US"/>
          </a:p>
          <a:p>
            <a:r>
              <a:rPr lang="zh-CN" altLang="en-US"/>
              <a:t>6．验收测试技术</a:t>
            </a:r>
            <a:endParaRPr lang="zh-CN" altLang="en-US"/>
          </a:p>
        </p:txBody>
      </p:sp>
      <p:sp>
        <p:nvSpPr>
          <p:cNvPr id="4" name="标题 3"/>
          <p:cNvSpPr>
            <a:spLocks noGrp="1"/>
          </p:cNvSpPr>
          <p:nvPr>
            <p:ph type="title"/>
          </p:nvPr>
        </p:nvSpPr>
        <p:spPr>
          <a:xfrm>
            <a:off x="457200" y="485872"/>
            <a:ext cx="8229600" cy="292895"/>
          </a:xfrm>
        </p:spPr>
        <p:txBody>
          <a:bodyPr/>
          <a:lstStyle/>
          <a:p>
            <a:r>
              <a:rPr lang="zh-CN" altLang="en-US">
                <a:sym typeface="+mn-ea"/>
              </a:rPr>
              <a:t>6.2.4  验收测试</a:t>
            </a:r>
            <a:endParaRPr lang="zh-CN" altLang="en-US">
              <a:sym typeface="+mn-ea"/>
            </a:endParaRPr>
          </a:p>
        </p:txBody>
      </p:sp>
    </p:spTree>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t>5．验收测试形式</a:t>
            </a:r>
            <a:endParaRPr lang="zh-CN" altLang="en-US"/>
          </a:p>
          <a:p>
            <a:pPr marL="342900" lvl="1" indent="0" algn="l">
              <a:buClrTx/>
              <a:buSzTx/>
              <a:buFontTx/>
              <a:buNone/>
            </a:pPr>
            <a:r>
              <a:rPr lang="zh-CN" altLang="en-US" sz="1800">
                <a:solidFill>
                  <a:schemeClr val="tx1"/>
                </a:solidFill>
                <a:latin typeface="宋体" panose="02010600030101010101" pitchFamily="2" charset="-122"/>
                <a:ea typeface="宋体" panose="02010600030101010101" pitchFamily="2" charset="-122"/>
                <a:cs typeface="+mn-ea"/>
              </a:rPr>
              <a:t>（1）</a:t>
            </a:r>
            <a:r>
              <a:rPr lang="zh-CN" altLang="en-US" sz="1800">
                <a:solidFill>
                  <a:srgbClr val="0070C0"/>
                </a:solidFill>
                <a:latin typeface="宋体" panose="02010600030101010101" pitchFamily="2" charset="-122"/>
                <a:ea typeface="宋体" panose="02010600030101010101" pitchFamily="2" charset="-122"/>
                <a:cs typeface="+mn-ea"/>
              </a:rPr>
              <a:t>用户验收测试</a:t>
            </a:r>
            <a:endParaRPr lang="zh-CN" altLang="en-US" sz="1800">
              <a:solidFill>
                <a:schemeClr val="tx1"/>
              </a:solidFill>
              <a:latin typeface="宋体" panose="02010600030101010101" pitchFamily="2" charset="-122"/>
              <a:ea typeface="宋体" panose="02010600030101010101" pitchFamily="2" charset="-122"/>
              <a:cs typeface="+mn-ea"/>
            </a:endParaRPr>
          </a:p>
          <a:p>
            <a:pPr lvl="2" algn="l">
              <a:buClrTx/>
              <a:buSzTx/>
              <a:buFontTx/>
              <a:buChar char="–"/>
            </a:pPr>
            <a:r>
              <a:rPr lang="zh-CN" altLang="en-US" sz="1600">
                <a:solidFill>
                  <a:schemeClr val="tx1"/>
                </a:solidFill>
                <a:latin typeface="宋体" panose="02010600030101010101" pitchFamily="2" charset="-122"/>
                <a:ea typeface="宋体" panose="02010600030101010101" pitchFamily="2" charset="-122"/>
                <a:cs typeface="+mn-ea"/>
              </a:rPr>
              <a:t>用户对系统的验收测试，通常侧重于验证系统是否适合在真实用户的环境或模型运行的环境中运行。</a:t>
            </a:r>
            <a:endParaRPr lang="zh-CN" altLang="en-US" sz="1600">
              <a:solidFill>
                <a:schemeClr val="tx1"/>
              </a:solidFill>
              <a:latin typeface="宋体" panose="02010600030101010101" pitchFamily="2" charset="-122"/>
              <a:ea typeface="宋体" panose="02010600030101010101" pitchFamily="2" charset="-122"/>
              <a:cs typeface="+mn-ea"/>
            </a:endParaRPr>
          </a:p>
          <a:p>
            <a:pPr marL="342900" lvl="1" indent="0" algn="l">
              <a:buClrTx/>
              <a:buSzTx/>
              <a:buFontTx/>
              <a:buNone/>
            </a:pPr>
            <a:r>
              <a:rPr lang="zh-CN" altLang="en-US" sz="1800">
                <a:solidFill>
                  <a:schemeClr val="tx1"/>
                </a:solidFill>
                <a:latin typeface="宋体" panose="02010600030101010101" pitchFamily="2" charset="-122"/>
                <a:ea typeface="宋体" panose="02010600030101010101" pitchFamily="2" charset="-122"/>
                <a:cs typeface="+mn-ea"/>
              </a:rPr>
              <a:t>（2）</a:t>
            </a:r>
            <a:r>
              <a:rPr lang="zh-CN" altLang="en-US" sz="1800">
                <a:solidFill>
                  <a:srgbClr val="0070C0"/>
                </a:solidFill>
                <a:latin typeface="宋体" panose="02010600030101010101" pitchFamily="2" charset="-122"/>
                <a:ea typeface="宋体" panose="02010600030101010101" pitchFamily="2" charset="-122"/>
                <a:cs typeface="+mn-ea"/>
              </a:rPr>
              <a:t>运行验收测试</a:t>
            </a:r>
            <a:endParaRPr lang="zh-CN" altLang="en-US" sz="1800">
              <a:solidFill>
                <a:schemeClr val="tx1"/>
              </a:solidFill>
              <a:latin typeface="宋体" panose="02010600030101010101" pitchFamily="2" charset="-122"/>
              <a:ea typeface="宋体" panose="02010600030101010101" pitchFamily="2" charset="-122"/>
              <a:cs typeface="+mn-ea"/>
            </a:endParaRPr>
          </a:p>
          <a:p>
            <a:pPr lvl="2" algn="l">
              <a:buClrTx/>
              <a:buSzTx/>
              <a:buFontTx/>
              <a:buChar char="–"/>
            </a:pPr>
            <a:r>
              <a:rPr lang="zh-CN" altLang="en-US" sz="1600">
                <a:solidFill>
                  <a:schemeClr val="tx1"/>
                </a:solidFill>
                <a:latin typeface="宋体" panose="02010600030101010101" pitchFamily="2" charset="-122"/>
                <a:ea typeface="宋体" panose="02010600030101010101" pitchFamily="2" charset="-122"/>
                <a:cs typeface="+mn-ea"/>
              </a:rPr>
              <a:t>操作或系统管理人员对系统的验收测试，通常是在（模拟的）生产环境中进行。</a:t>
            </a:r>
            <a:endParaRPr lang="zh-CN" altLang="en-US" sz="1600">
              <a:solidFill>
                <a:schemeClr val="tx1"/>
              </a:solidFill>
              <a:latin typeface="宋体" panose="02010600030101010101" pitchFamily="2" charset="-122"/>
              <a:ea typeface="宋体" panose="02010600030101010101" pitchFamily="2" charset="-122"/>
              <a:cs typeface="+mn-ea"/>
            </a:endParaRPr>
          </a:p>
          <a:p>
            <a:pPr marL="342900" lvl="1" indent="0" algn="l">
              <a:buClrTx/>
              <a:buSzTx/>
              <a:buFontTx/>
              <a:buNone/>
            </a:pPr>
            <a:r>
              <a:rPr lang="zh-CN" altLang="en-US" sz="1800">
                <a:solidFill>
                  <a:schemeClr val="tx1"/>
                </a:solidFill>
                <a:latin typeface="宋体" panose="02010600030101010101" pitchFamily="2" charset="-122"/>
                <a:ea typeface="宋体" panose="02010600030101010101" pitchFamily="2" charset="-122"/>
                <a:cs typeface="+mn-ea"/>
              </a:rPr>
              <a:t>（3）</a:t>
            </a:r>
            <a:r>
              <a:rPr lang="zh-CN" altLang="en-US" sz="1800">
                <a:solidFill>
                  <a:srgbClr val="0070C0"/>
                </a:solidFill>
                <a:latin typeface="宋体" panose="02010600030101010101" pitchFamily="2" charset="-122"/>
                <a:ea typeface="宋体" panose="02010600030101010101" pitchFamily="2" charset="-122"/>
                <a:cs typeface="+mn-ea"/>
              </a:rPr>
              <a:t>合同和法规验收测试</a:t>
            </a:r>
            <a:endParaRPr lang="zh-CN" altLang="en-US" sz="1800">
              <a:solidFill>
                <a:schemeClr val="tx1"/>
              </a:solidFill>
              <a:latin typeface="宋体" panose="02010600030101010101" pitchFamily="2" charset="-122"/>
              <a:ea typeface="宋体" panose="02010600030101010101" pitchFamily="2" charset="-122"/>
              <a:cs typeface="+mn-ea"/>
            </a:endParaRPr>
          </a:p>
          <a:p>
            <a:pPr lvl="2" algn="l">
              <a:buClrTx/>
              <a:buSzTx/>
              <a:buFontTx/>
              <a:buChar char="–"/>
            </a:pPr>
            <a:r>
              <a:rPr lang="zh-CN" altLang="en-US" sz="1600">
                <a:solidFill>
                  <a:schemeClr val="tx1"/>
                </a:solidFill>
                <a:latin typeface="宋体" panose="02010600030101010101" pitchFamily="2" charset="-122"/>
                <a:ea typeface="宋体" panose="02010600030101010101" pitchFamily="2" charset="-122"/>
                <a:cs typeface="+mn-ea"/>
              </a:rPr>
              <a:t>合同验收测试根据合同中的生产定制软件的验收标准开展。</a:t>
            </a:r>
            <a:endParaRPr lang="zh-CN" altLang="en-US" sz="1600">
              <a:solidFill>
                <a:schemeClr val="tx1"/>
              </a:solidFill>
              <a:latin typeface="宋体" panose="02010600030101010101" pitchFamily="2" charset="-122"/>
              <a:ea typeface="宋体" panose="02010600030101010101" pitchFamily="2" charset="-122"/>
              <a:cs typeface="+mn-ea"/>
            </a:endParaRPr>
          </a:p>
          <a:p>
            <a:pPr lvl="2" algn="l">
              <a:buClrTx/>
              <a:buSzTx/>
              <a:buFontTx/>
              <a:buChar char="–"/>
            </a:pPr>
            <a:r>
              <a:rPr lang="zh-CN" altLang="en-US" sz="1600">
                <a:solidFill>
                  <a:schemeClr val="tx1"/>
                </a:solidFill>
                <a:latin typeface="宋体" panose="02010600030101010101" pitchFamily="2" charset="-122"/>
                <a:ea typeface="宋体" panose="02010600030101010101" pitchFamily="2" charset="-122"/>
                <a:cs typeface="+mn-ea"/>
              </a:rPr>
              <a:t>法规验收测试根据必须遵守的法规开展。</a:t>
            </a:r>
            <a:endParaRPr lang="zh-CN" altLang="en-US" sz="1600">
              <a:solidFill>
                <a:schemeClr val="tx1"/>
              </a:solidFill>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6.2.4  验收测试</a:t>
            </a:r>
            <a:endParaRPr lang="zh-CN" altLang="en-US">
              <a:sym typeface="+mn-ea"/>
            </a:endParaRPr>
          </a:p>
        </p:txBody>
      </p:sp>
    </p:spTree>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t>6．验收测试技术</a:t>
            </a:r>
            <a:endParaRPr lang="zh-CN" altLang="en-US"/>
          </a:p>
          <a:p>
            <a:pPr lvl="1" algn="l">
              <a:buClrTx/>
              <a:buSzTx/>
              <a:buFontTx/>
              <a:buChar char="–"/>
            </a:pPr>
            <a:r>
              <a:rPr lang="zh-CN" altLang="en-US" sz="2325">
                <a:solidFill>
                  <a:srgbClr val="0070C0"/>
                </a:solidFill>
                <a:latin typeface="宋体" panose="02010600030101010101" pitchFamily="2" charset="-122"/>
                <a:ea typeface="宋体" panose="02010600030101010101" pitchFamily="2" charset="-122"/>
                <a:cs typeface="+mn-ea"/>
              </a:rPr>
              <a:t>Alpha 测试</a:t>
            </a:r>
            <a:r>
              <a:rPr lang="zh-CN" altLang="en-US" sz="2325" b="0">
                <a:latin typeface="宋体" panose="02010600030101010101" pitchFamily="2" charset="-122"/>
                <a:ea typeface="宋体" panose="02010600030101010101" pitchFamily="2" charset="-122"/>
                <a:cs typeface="+mn-ea"/>
              </a:rPr>
              <a:t>是在开发组织所在场地进行的测试，由潜在或现有客户、和/或操作人员或独立测试团队执行。</a:t>
            </a:r>
            <a:endParaRPr lang="zh-CN" altLang="en-US" sz="2325" b="0">
              <a:latin typeface="宋体" panose="02010600030101010101" pitchFamily="2" charset="-122"/>
              <a:ea typeface="宋体" panose="02010600030101010101" pitchFamily="2" charset="-122"/>
              <a:cs typeface="+mn-ea"/>
            </a:endParaRPr>
          </a:p>
          <a:p>
            <a:pPr lvl="1" algn="l">
              <a:buClrTx/>
              <a:buSzTx/>
              <a:buFontTx/>
              <a:buChar char="–"/>
            </a:pPr>
            <a:r>
              <a:rPr lang="zh-CN" altLang="en-US" sz="2325">
                <a:solidFill>
                  <a:srgbClr val="0070C0"/>
                </a:solidFill>
                <a:latin typeface="宋体" panose="02010600030101010101" pitchFamily="2" charset="-122"/>
                <a:ea typeface="宋体" panose="02010600030101010101" pitchFamily="2" charset="-122"/>
                <a:cs typeface="+mn-ea"/>
              </a:rPr>
              <a:t>Beta 测试</a:t>
            </a:r>
            <a:r>
              <a:rPr lang="zh-CN" altLang="en-US" sz="2325" b="0">
                <a:latin typeface="宋体" panose="02010600030101010101" pitchFamily="2" charset="-122"/>
                <a:ea typeface="宋体" panose="02010600030101010101" pitchFamily="2" charset="-122"/>
                <a:cs typeface="+mn-ea"/>
              </a:rPr>
              <a:t>是由潜在或现有的客户、和/或操作人员在他们本地执行。</a:t>
            </a:r>
            <a:endParaRPr lang="zh-CN" altLang="en-US" sz="2325" b="0">
              <a:latin typeface="宋体" panose="02010600030101010101" pitchFamily="2" charset="-122"/>
              <a:ea typeface="宋体" panose="02010600030101010101" pitchFamily="2" charset="-122"/>
              <a:cs typeface="+mn-ea"/>
            </a:endParaRPr>
          </a:p>
          <a:p>
            <a:pPr lvl="1" algn="l">
              <a:buClrTx/>
              <a:buSzTx/>
              <a:buFontTx/>
              <a:buChar char="–"/>
            </a:pPr>
            <a:r>
              <a:rPr lang="zh-CN" altLang="en-US" sz="2325" b="0">
                <a:latin typeface="宋体" panose="02010600030101010101" pitchFamily="2" charset="-122"/>
                <a:ea typeface="宋体" panose="02010600030101010101" pitchFamily="2" charset="-122"/>
                <a:cs typeface="+mn-ea"/>
              </a:rPr>
              <a:t>在完成 Alpha 测试后，可以执行 Beta 测试，或之前没有执行过任何 Alpha 测试的情况下执行 Beta 测试。</a:t>
            </a:r>
            <a:endParaRPr lang="zh-CN" altLang="en-US" sz="2325"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6.2.4  验收测试</a:t>
            </a:r>
            <a:endParaRPr lang="zh-CN" altLang="en-US">
              <a:sym typeface="+mn-ea"/>
            </a:endParaRPr>
          </a:p>
        </p:txBody>
      </p:sp>
    </p:spTree>
  </p:cSld>
  <p:clrMapOvr>
    <a:masterClrMapping/>
  </p:clrMapOvr>
  <p:transition spd="med" advTm="5000">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t>1．组件测试</a:t>
            </a:r>
            <a:endParaRPr lang="zh-CN" altLang="en-US"/>
          </a:p>
          <a:p>
            <a:r>
              <a:rPr lang="zh-CN" altLang="en-US"/>
              <a:t>2．集成测试</a:t>
            </a:r>
            <a:endParaRPr lang="zh-CN" altLang="en-US"/>
          </a:p>
          <a:p>
            <a:r>
              <a:rPr lang="zh-CN" altLang="en-US"/>
              <a:t>3．系统测试</a:t>
            </a:r>
            <a:endParaRPr lang="zh-CN" altLang="en-US"/>
          </a:p>
          <a:p>
            <a:r>
              <a:rPr lang="zh-CN" altLang="en-US"/>
              <a:t>4．验收测试</a:t>
            </a:r>
            <a:endParaRPr lang="zh-CN" altLang="en-US"/>
          </a:p>
        </p:txBody>
      </p:sp>
      <p:sp>
        <p:nvSpPr>
          <p:cNvPr id="4" name="标题 3"/>
          <p:cNvSpPr>
            <a:spLocks noGrp="1"/>
          </p:cNvSpPr>
          <p:nvPr>
            <p:ph type="title"/>
          </p:nvPr>
        </p:nvSpPr>
        <p:spPr>
          <a:xfrm>
            <a:off x="457200" y="485872"/>
            <a:ext cx="8229600" cy="292895"/>
          </a:xfrm>
        </p:spPr>
        <p:txBody>
          <a:bodyPr/>
          <a:lstStyle/>
          <a:p>
            <a:r>
              <a:rPr lang="zh-CN" altLang="en-US">
                <a:sym typeface="+mn-ea"/>
              </a:rPr>
              <a:t>6.2.5  案例：四个测试级别的测试</a:t>
            </a:r>
            <a:endParaRPr lang="zh-CN" altLang="en-US">
              <a:sym typeface="+mn-ea"/>
            </a:endParaRPr>
          </a:p>
        </p:txBody>
      </p:sp>
    </p:spTree>
  </p:cSld>
  <p:clrMapOvr>
    <a:masterClrMapping/>
  </p:clrMapOvr>
  <p:transition spd="med" advTm="5000">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t>1．组件测试</a:t>
            </a:r>
            <a:endParaRPr lang="zh-CN" altLang="en-US"/>
          </a:p>
          <a:p>
            <a:pPr marL="0" indent="457200" latinLnBrk="0">
              <a:spcBef>
                <a:spcPts val="0"/>
              </a:spcBef>
              <a:buNone/>
            </a:pPr>
            <a:r>
              <a:rPr lang="zh-CN" altLang="en-US" sz="2000" b="0">
                <a:latin typeface="宋体" panose="02010600030101010101" pitchFamily="2" charset="-122"/>
                <a:ea typeface="宋体" panose="02010600030101010101" pitchFamily="2" charset="-122"/>
              </a:rPr>
              <a:t>组件测试目的在于发现各模块内部可能存在的各种差错，因此需要从程序的内部结构出发设计测试用例，着重考虑以下五个方面：</a:t>
            </a:r>
            <a:endParaRPr lang="zh-CN" altLang="en-US" sz="2000" b="0">
              <a:latin typeface="宋体" panose="02010600030101010101" pitchFamily="2" charset="-122"/>
              <a:ea typeface="宋体" panose="02010600030101010101" pitchFamily="2" charset="-122"/>
            </a:endParaRPr>
          </a:p>
          <a:p>
            <a:pPr lvl="1" algn="l">
              <a:buClrTx/>
              <a:buSzTx/>
              <a:buFontTx/>
            </a:pPr>
            <a:r>
              <a:rPr lang="zh-CN" altLang="en-US" sz="2000" b="0">
                <a:latin typeface="宋体" panose="02010600030101010101" pitchFamily="2" charset="-122"/>
                <a:ea typeface="宋体" panose="02010600030101010101" pitchFamily="2" charset="-122"/>
                <a:cs typeface="+mn-ea"/>
              </a:rPr>
              <a:t>模块接口。</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局部数据结构。</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路径。</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错误处理。</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边界。</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6.2.5  案例：四个测试级别的测试</a:t>
            </a:r>
            <a:endParaRPr lang="zh-CN" altLang="en-US">
              <a:sym typeface="+mn-ea"/>
            </a:endParaRPr>
          </a:p>
        </p:txBody>
      </p:sp>
    </p:spTree>
  </p:cSld>
  <p:clrMapOvr>
    <a:masterClrMapping/>
  </p:clrMapOvr>
  <p:transition spd="med" advTm="5000">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0"/>
            <a:ext cx="8419465" cy="3394710"/>
          </a:xfrm>
        </p:spPr>
        <p:txBody>
          <a:bodyPr vert="horz"/>
          <a:lstStyle/>
          <a:p>
            <a:r>
              <a:rPr lang="zh-CN" altLang="en-US"/>
              <a:t>2．集成测试</a:t>
            </a:r>
            <a:endParaRPr lang="zh-CN" altLang="en-US"/>
          </a:p>
          <a:p>
            <a:pPr marL="0" indent="457200" algn="l">
              <a:spcBef>
                <a:spcPts val="0"/>
              </a:spcBef>
              <a:buClrTx/>
              <a:buSzTx/>
              <a:buFontTx/>
              <a:buNone/>
            </a:pPr>
            <a:r>
              <a:rPr lang="zh-CN" altLang="en-US" sz="2000" b="0">
                <a:latin typeface="宋体" panose="02010600030101010101" pitchFamily="2" charset="-122"/>
                <a:ea typeface="宋体" panose="02010600030101010101" pitchFamily="2" charset="-122"/>
              </a:rPr>
              <a:t>在组件测试的基础上需要将所有的模块按照设计要求组装成系统，这时需要考虑的问题如下：</a:t>
            </a:r>
            <a:endParaRPr lang="zh-CN" altLang="en-US" sz="2000" b="0">
              <a:latin typeface="宋体" panose="02010600030101010101" pitchFamily="2" charset="-122"/>
              <a:ea typeface="宋体" panose="02010600030101010101" pitchFamily="2" charset="-122"/>
            </a:endParaRPr>
          </a:p>
          <a:p>
            <a:pPr lvl="1" algn="l">
              <a:buClrTx/>
              <a:buSzTx/>
              <a:buFontTx/>
            </a:pPr>
            <a:r>
              <a:rPr lang="zh-CN" altLang="en-US" sz="2000" b="0">
                <a:latin typeface="宋体" panose="02010600030101010101" pitchFamily="2" charset="-122"/>
                <a:ea typeface="宋体" panose="02010600030101010101" pitchFamily="2" charset="-122"/>
                <a:cs typeface="+mn-ea"/>
              </a:rPr>
              <a:t>在把各个模块连接起来的时候，穿越模块接口的数据是否会丢失？</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一个模块的功能是否会对另一个模块的功能产生不利的影响？</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各个子功能组合起来，能否达到预期要求的父功能？</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全局数据结构是否有问题？</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组件模块的误差累积起来，是否会放大，</a:t>
            </a:r>
            <a:r>
              <a:rPr lang="en-US" altLang="zh-CN" sz="2000" b="0">
                <a:latin typeface="宋体" panose="02010600030101010101" pitchFamily="2" charset="-122"/>
                <a:ea typeface="宋体" panose="02010600030101010101" pitchFamily="2" charset="-122"/>
                <a:cs typeface="+mn-ea"/>
              </a:rPr>
              <a:t>zu'jia</a:t>
            </a:r>
            <a:r>
              <a:rPr lang="zh-CN" altLang="en-US" sz="2000" b="0">
                <a:latin typeface="宋体" panose="02010600030101010101" pitchFamily="2" charset="-122"/>
                <a:ea typeface="宋体" panose="02010600030101010101" pitchFamily="2" charset="-122"/>
                <a:cs typeface="+mn-ea"/>
              </a:rPr>
              <a:t>进而达到不能接受的程度？</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6.2.5  案例：四个测试级别的测试</a:t>
            </a:r>
            <a:endParaRPr lang="zh-CN" altLang="en-US">
              <a:sym typeface="+mn-ea"/>
            </a:endParaRPr>
          </a:p>
        </p:txBody>
      </p:sp>
    </p:spTree>
  </p:cSld>
  <p:clrMapOvr>
    <a:masterClrMapping/>
  </p:clrMapOvr>
  <p:transition spd="med" advTm="5000">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a:t>3．系统测试</a:t>
            </a:r>
            <a:endParaRPr lang="zh-CN" altLang="en-US"/>
          </a:p>
          <a:p>
            <a:pPr marL="457200" lvl="1" indent="0">
              <a:buNone/>
            </a:pPr>
            <a:r>
              <a:rPr lang="zh-CN" altLang="en-US" b="0"/>
              <a:t>（1）功能测试</a:t>
            </a:r>
            <a:endParaRPr lang="zh-CN" altLang="en-US" b="0"/>
          </a:p>
          <a:p>
            <a:pPr marL="457200" lvl="1" indent="0">
              <a:buNone/>
            </a:pPr>
            <a:r>
              <a:rPr lang="zh-CN" altLang="en-US" b="0"/>
              <a:t>（2）用户界面测试</a:t>
            </a:r>
            <a:endParaRPr lang="zh-CN" altLang="en-US" b="0"/>
          </a:p>
          <a:p>
            <a:pPr marL="457200" lvl="1" indent="0">
              <a:buNone/>
            </a:pPr>
            <a:r>
              <a:rPr lang="zh-CN" altLang="en-US" b="0"/>
              <a:t>（3）性能测试</a:t>
            </a:r>
            <a:endParaRPr lang="zh-CN" altLang="en-US" b="0"/>
          </a:p>
          <a:p>
            <a:pPr marL="457200" lvl="1" indent="0">
              <a:buNone/>
            </a:pPr>
            <a:r>
              <a:rPr lang="zh-CN" altLang="en-US" b="0"/>
              <a:t>（4）兼容性测试</a:t>
            </a:r>
            <a:endParaRPr lang="zh-CN" altLang="en-US" b="0"/>
          </a:p>
          <a:p>
            <a:pPr marL="457200" lvl="1" indent="0">
              <a:buNone/>
            </a:pPr>
            <a:r>
              <a:rPr lang="zh-CN" altLang="en-US" b="0"/>
              <a:t>（5）安全性测试</a:t>
            </a:r>
            <a:endParaRPr lang="zh-CN" altLang="en-US" b="0"/>
          </a:p>
          <a:p>
            <a:pPr marL="457200" lvl="1" indent="0">
              <a:buNone/>
            </a:pPr>
            <a:r>
              <a:rPr lang="zh-CN" altLang="en-US" b="0"/>
              <a:t>（6）配置测试</a:t>
            </a:r>
            <a:endParaRPr lang="zh-CN" altLang="en-US" b="0"/>
          </a:p>
          <a:p>
            <a:pPr marL="457200" lvl="1" indent="0">
              <a:buNone/>
            </a:pPr>
            <a:r>
              <a:rPr lang="zh-CN" altLang="en-US" b="0"/>
              <a:t>（7）回归测试</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6.2.5  案例：四个测试级别的测试</a:t>
            </a:r>
            <a:endParaRPr lang="zh-CN" altLang="en-US">
              <a:sym typeface="+mn-ea"/>
            </a:endParaRPr>
          </a:p>
        </p:txBody>
      </p:sp>
    </p:spTree>
  </p:cSld>
  <p:clrMapOvr>
    <a:masterClrMapping/>
  </p:clrMapOvr>
  <p:transition spd="med" advTm="5000">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orient="vert" idx="1"/>
          </p:nvPr>
        </p:nvSpPr>
        <p:spPr>
          <a:xfrm>
            <a:off x="605155" y="142245"/>
            <a:ext cx="8229600" cy="3394472"/>
          </a:xfrm>
        </p:spPr>
        <p:txBody>
          <a:bodyPr vert="horz"/>
          <a:p>
            <a:pPr marL="0" indent="0" algn="ctr">
              <a:buNone/>
            </a:pPr>
            <a:r>
              <a:rPr lang="zh-CN" altLang="en-US"/>
              <a:t>表6.2  用户界面测试表</a:t>
            </a:r>
            <a:endParaRPr lang="zh-CN" altLang="en-US"/>
          </a:p>
        </p:txBody>
      </p:sp>
      <p:pic>
        <p:nvPicPr>
          <p:cNvPr id="6" name="图片 5"/>
          <p:cNvPicPr>
            <a:picLocks noChangeAspect="1"/>
          </p:cNvPicPr>
          <p:nvPr/>
        </p:nvPicPr>
        <p:blipFill>
          <a:blip r:embed="rId1"/>
          <a:stretch>
            <a:fillRect/>
          </a:stretch>
        </p:blipFill>
        <p:spPr>
          <a:xfrm>
            <a:off x="942975" y="576580"/>
            <a:ext cx="7151370" cy="4452620"/>
          </a:xfrm>
          <a:prstGeom prst="rect">
            <a:avLst/>
          </a:prstGeom>
        </p:spPr>
      </p:pic>
    </p:spTree>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6.1  软件测试模型</a:t>
            </a:r>
            <a:endParaRPr lang="zh-CN" altLang="en-US">
              <a:sym typeface="+mn-ea"/>
            </a:endParaRPr>
          </a:p>
        </p:txBody>
      </p:sp>
      <p:sp>
        <p:nvSpPr>
          <p:cNvPr id="8" name="文本占位符 7"/>
          <p:cNvSpPr>
            <a:spLocks noGrp="1"/>
          </p:cNvSpPr>
          <p:nvPr>
            <p:ph type="body" idx="1"/>
          </p:nvPr>
        </p:nvSpPr>
        <p:spPr/>
        <p:txBody>
          <a:bodyPr/>
          <a:lstStyle/>
          <a:p>
            <a:r>
              <a:rPr lang="zh-CN" altLang="en-US" sz="2400">
                <a:solidFill>
                  <a:srgbClr val="0070C0"/>
                </a:solidFill>
                <a:sym typeface="+mn-ea"/>
              </a:rPr>
              <a:t>软件测试生命周期</a:t>
            </a:r>
            <a:endParaRPr lang="zh-CN" altLang="en-US" sz="2400">
              <a:solidFill>
                <a:srgbClr val="0070C0"/>
              </a:solidFill>
            </a:endParaRPr>
          </a:p>
        </p:txBody>
      </p:sp>
      <p:sp>
        <p:nvSpPr>
          <p:cNvPr id="9" name="内容占位符 8"/>
          <p:cNvSpPr>
            <a:spLocks noGrp="1"/>
          </p:cNvSpPr>
          <p:nvPr>
            <p:ph sz="half" idx="2"/>
          </p:nvPr>
        </p:nvSpPr>
        <p:spPr/>
        <p:txBody>
          <a:bodyPr/>
          <a:lstStyle/>
          <a:p>
            <a:r>
              <a:rPr lang="zh-CN" altLang="en-US" sz="2000" b="0">
                <a:latin typeface="宋体" panose="02010600030101010101" pitchFamily="2" charset="-122"/>
                <a:ea typeface="宋体" panose="02010600030101010101" pitchFamily="2" charset="-122"/>
              </a:rPr>
              <a:t>是指软件从进入测试到退出测试的过程中，所要经历的引入程序错误、通过测试发现错误和清除程序错误的几个阶段。</a:t>
            </a:r>
            <a:endParaRPr lang="zh-CN" altLang="en-US" sz="2000" b="0">
              <a:latin typeface="宋体" panose="02010600030101010101" pitchFamily="2" charset="-122"/>
              <a:ea typeface="宋体" panose="02010600030101010101" pitchFamily="2" charset="-122"/>
            </a:endParaRPr>
          </a:p>
        </p:txBody>
      </p:sp>
      <p:sp>
        <p:nvSpPr>
          <p:cNvPr id="10" name="文本占位符 9"/>
          <p:cNvSpPr>
            <a:spLocks noGrp="1"/>
          </p:cNvSpPr>
          <p:nvPr>
            <p:ph type="body" sz="quarter" idx="3"/>
          </p:nvPr>
        </p:nvSpPr>
        <p:spPr/>
        <p:txBody>
          <a:bodyPr/>
          <a:lstStyle/>
          <a:p>
            <a:r>
              <a:rPr lang="zh-CN" altLang="en-US" sz="2400">
                <a:solidFill>
                  <a:srgbClr val="0070C0"/>
                </a:solidFill>
              </a:rPr>
              <a:t>常见的软件测试模型</a:t>
            </a:r>
            <a:endParaRPr lang="zh-CN" altLang="en-US" sz="2400">
              <a:solidFill>
                <a:srgbClr val="0070C0"/>
              </a:solidFill>
            </a:endParaRPr>
          </a:p>
        </p:txBody>
      </p:sp>
      <p:sp>
        <p:nvSpPr>
          <p:cNvPr id="11" name="内容占位符 10"/>
          <p:cNvSpPr>
            <a:spLocks noGrp="1"/>
          </p:cNvSpPr>
          <p:nvPr>
            <p:ph sz="quarter" idx="4"/>
          </p:nvPr>
        </p:nvSpPr>
        <p:spPr/>
        <p:txBody>
          <a:bodyPr/>
          <a:lstStyle/>
          <a:p>
            <a:r>
              <a:rPr lang="zh-CN" altLang="en-US" sz="2000" b="0">
                <a:latin typeface="宋体" panose="02010600030101010101" pitchFamily="2" charset="-122"/>
                <a:ea typeface="宋体" panose="02010600030101010101" pitchFamily="2" charset="-122"/>
              </a:rPr>
              <a:t>有V 模型、W 模型、H 模型、X 模型和前置测试模型</a:t>
            </a:r>
            <a:endParaRPr lang="zh-CN" altLang="en-US" sz="2000" b="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0"/>
            <a:ext cx="8114030" cy="3394710"/>
          </a:xfrm>
        </p:spPr>
        <p:txBody>
          <a:bodyPr vert="horz"/>
          <a:lstStyle/>
          <a:p>
            <a:r>
              <a:rPr lang="zh-CN" altLang="en-US"/>
              <a:t>4．验收测试</a:t>
            </a:r>
            <a:endParaRPr lang="zh-CN" altLang="en-US"/>
          </a:p>
          <a:p>
            <a:pPr marL="0" indent="457200" algn="l">
              <a:spcBef>
                <a:spcPts val="0"/>
              </a:spcBef>
              <a:buClrTx/>
              <a:buSzTx/>
              <a:buFontTx/>
              <a:buNone/>
            </a:pPr>
            <a:r>
              <a:rPr lang="zh-CN" altLang="en-US" sz="2000" b="0">
                <a:latin typeface="宋体" panose="02010600030101010101" pitchFamily="2" charset="-122"/>
                <a:ea typeface="宋体" panose="02010600030101010101" pitchFamily="2" charset="-122"/>
              </a:rPr>
              <a:t>用户新增或修改内容，以表格的形式逐条记录验收测试的测试项、测试方法、预计结果、实际结果及结论。对用户反馈问题进行确认并记录。</a:t>
            </a:r>
            <a:endParaRPr lang="zh-CN" altLang="en-US" sz="2000" b="0">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6.2.5  案例：四个测试级别的测试</a:t>
            </a:r>
            <a:endParaRPr lang="zh-CN" altLang="en-US">
              <a:sym typeface="+mn-ea"/>
            </a:endParaRPr>
          </a:p>
        </p:txBody>
      </p:sp>
    </p:spTree>
  </p:cSld>
  <p:clrMapOvr>
    <a:masterClrMapping/>
  </p:clrMapOvr>
  <p:transition spd="med" advTm="5000">
    <p:pull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4" y="91588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5009515" y="2312035"/>
            <a:ext cx="3573780" cy="1476375"/>
          </a:xfrm>
          <a:prstGeom prst="rect">
            <a:avLst/>
          </a:prstGeom>
          <a:noFill/>
        </p:spPr>
        <p:txBody>
          <a:bodyPr wrap="none" rtlCol="0" anchor="t">
            <a:spAutoFit/>
          </a:bodyPr>
          <a:p>
            <a:r>
              <a:rPr lang="zh-CN" altLang="en-US" b="1">
                <a:sym typeface="+mn-ea"/>
              </a:rPr>
              <a:t>微助教组卷</a:t>
            </a:r>
            <a:endParaRPr lang="zh-CN" altLang="en-US" b="1">
              <a:sym typeface="+mn-ea"/>
            </a:endParaRPr>
          </a:p>
          <a:p>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软件测试模型</a:t>
            </a:r>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软件测试级别</a:t>
            </a:r>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测试类型和黑盒、白盒技术</a:t>
            </a:r>
            <a:endParaRPr lang="zh-CN" altLang="en-US" b="1">
              <a:sym typeface="+mn-ea"/>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4540" y="106045"/>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a:sym typeface="+mn-ea"/>
              </a:rPr>
              <a:t>6.3  测试类型</a:t>
            </a:r>
            <a:br>
              <a:rPr lang="zh-CN" altLang="en-US"/>
            </a:br>
            <a:endParaRPr lang="zh-CN" altLang="en-US"/>
          </a:p>
        </p:txBody>
      </p:sp>
      <p:sp>
        <p:nvSpPr>
          <p:cNvPr id="9" name="副标题 8"/>
          <p:cNvSpPr>
            <a:spLocks noGrp="1"/>
          </p:cNvSpPr>
          <p:nvPr>
            <p:ph type="subTitle" idx="1"/>
          </p:nvPr>
        </p:nvSpPr>
        <p:spPr/>
        <p:txBody>
          <a:bodyPr/>
          <a:lstStyle/>
          <a:p>
            <a:pPr algn="l"/>
            <a:r>
              <a:rPr lang="zh-CN" altLang="en-US"/>
              <a:t>6.</a:t>
            </a:r>
            <a:r>
              <a:rPr lang="en-US" altLang="zh-CN"/>
              <a:t>3</a:t>
            </a:r>
            <a:r>
              <a:rPr lang="zh-CN" altLang="en-US"/>
              <a:t>.1  功能测试</a:t>
            </a:r>
            <a:endParaRPr lang="zh-CN" altLang="en-US"/>
          </a:p>
          <a:p>
            <a:pPr algn="l"/>
            <a:r>
              <a:rPr lang="zh-CN" altLang="en-US"/>
              <a:t>6.</a:t>
            </a:r>
            <a:r>
              <a:rPr lang="en-US" altLang="zh-CN"/>
              <a:t>3</a:t>
            </a:r>
            <a:r>
              <a:rPr lang="zh-CN" altLang="en-US"/>
              <a:t>.2  性能测试</a:t>
            </a:r>
            <a:endParaRPr lang="zh-CN" altLang="en-US"/>
          </a:p>
          <a:p>
            <a:pPr algn="l"/>
            <a:r>
              <a:rPr lang="zh-CN" altLang="en-US"/>
              <a:t>6.</a:t>
            </a:r>
            <a:r>
              <a:rPr lang="en-US" altLang="zh-CN"/>
              <a:t>3</a:t>
            </a:r>
            <a:r>
              <a:rPr lang="zh-CN" altLang="en-US"/>
              <a:t>.3  自动化测试</a:t>
            </a:r>
            <a:endParaRPr lang="zh-CN" altLang="en-US"/>
          </a:p>
        </p:txBody>
      </p:sp>
      <p:sp>
        <p:nvSpPr>
          <p:cNvPr id="2" name="副标题 8"/>
          <p:cNvSpPr>
            <a:spLocks noGrp="1"/>
          </p:cNvSpPr>
          <p:nvPr/>
        </p:nvSpPr>
        <p:spPr>
          <a:xfrm>
            <a:off x="4726305" y="2924810"/>
            <a:ext cx="3819525" cy="1314450"/>
          </a:xfrm>
          <a:prstGeom prst="rect">
            <a:avLst/>
          </a:prstGeom>
        </p:spPr>
        <p:txBody>
          <a:bodyPr lIns="68553" tIns="34289" rIns="68553" bIns="34289"/>
          <a:lstStyle>
            <a:lvl1pPr marL="0" indent="0" algn="ctr" rtl="0" eaLnBrk="0" fontAlgn="base" hangingPunct="0">
              <a:spcBef>
                <a:spcPct val="20000"/>
              </a:spcBef>
              <a:spcAft>
                <a:spcPct val="0"/>
              </a:spcAft>
              <a:buNone/>
              <a:defRPr sz="2400" b="1">
                <a:solidFill>
                  <a:schemeClr val="tx1"/>
                </a:solidFill>
                <a:latin typeface="+mn-lt"/>
                <a:ea typeface="+mn-ea"/>
                <a:cs typeface="+mn-cs"/>
              </a:defRPr>
            </a:lvl1pPr>
            <a:lvl2pPr marL="342900" indent="0" algn="ctr" rtl="0" eaLnBrk="0" fontAlgn="base" hangingPunct="0">
              <a:spcBef>
                <a:spcPct val="20000"/>
              </a:spcBef>
              <a:spcAft>
                <a:spcPct val="0"/>
              </a:spcAft>
              <a:buNone/>
              <a:defRPr sz="2100" b="1">
                <a:solidFill>
                  <a:schemeClr val="tx1"/>
                </a:solidFill>
                <a:latin typeface="+mn-lt"/>
                <a:ea typeface="+mn-ea"/>
              </a:defRPr>
            </a:lvl2pPr>
            <a:lvl3pPr marL="685800" indent="0" algn="ctr" rtl="0" eaLnBrk="0" fontAlgn="base" hangingPunct="0">
              <a:spcBef>
                <a:spcPct val="20000"/>
              </a:spcBef>
              <a:spcAft>
                <a:spcPct val="0"/>
              </a:spcAft>
              <a:buNone/>
              <a:defRPr b="1">
                <a:solidFill>
                  <a:schemeClr val="tx1"/>
                </a:solidFill>
                <a:latin typeface="+mn-lt"/>
                <a:ea typeface="+mn-ea"/>
              </a:defRPr>
            </a:lvl3pPr>
            <a:lvl4pPr marL="1028065" indent="0" algn="ctr" rtl="0" eaLnBrk="0" fontAlgn="base" hangingPunct="0">
              <a:spcBef>
                <a:spcPct val="20000"/>
              </a:spcBef>
              <a:spcAft>
                <a:spcPct val="0"/>
              </a:spcAft>
              <a:buNone/>
              <a:defRPr sz="1500" b="1">
                <a:solidFill>
                  <a:schemeClr val="tx1"/>
                </a:solidFill>
                <a:latin typeface="+mn-lt"/>
                <a:ea typeface="+mn-ea"/>
              </a:defRPr>
            </a:lvl4pPr>
            <a:lvl5pPr marL="1370965" indent="0" algn="ctr" rtl="0" eaLnBrk="0" fontAlgn="base" hangingPunct="0">
              <a:spcBef>
                <a:spcPct val="20000"/>
              </a:spcBef>
              <a:spcAft>
                <a:spcPct val="0"/>
              </a:spcAft>
              <a:buNone/>
              <a:defRPr sz="1500" b="1">
                <a:solidFill>
                  <a:schemeClr val="tx1"/>
                </a:solidFill>
                <a:latin typeface="+mn-lt"/>
                <a:ea typeface="+mn-ea"/>
              </a:defRPr>
            </a:lvl5pPr>
            <a:lvl6pPr marL="1713865" indent="0" algn="ctr" rtl="0" eaLnBrk="0" fontAlgn="base" hangingPunct="0">
              <a:spcBef>
                <a:spcPct val="20000"/>
              </a:spcBef>
              <a:spcAft>
                <a:spcPct val="0"/>
              </a:spcAft>
              <a:buNone/>
              <a:defRPr sz="1500" b="1">
                <a:solidFill>
                  <a:schemeClr val="tx1"/>
                </a:solidFill>
                <a:latin typeface="+mn-lt"/>
                <a:ea typeface="+mn-ea"/>
              </a:defRPr>
            </a:lvl6pPr>
            <a:lvl7pPr marL="2056765" indent="0" algn="ctr" rtl="0" eaLnBrk="0" fontAlgn="base" hangingPunct="0">
              <a:spcBef>
                <a:spcPct val="20000"/>
              </a:spcBef>
              <a:spcAft>
                <a:spcPct val="0"/>
              </a:spcAft>
              <a:buNone/>
              <a:defRPr sz="1500" b="1">
                <a:solidFill>
                  <a:schemeClr val="tx1"/>
                </a:solidFill>
                <a:latin typeface="+mn-lt"/>
                <a:ea typeface="+mn-ea"/>
              </a:defRPr>
            </a:lvl7pPr>
            <a:lvl8pPr marL="2399030" indent="0" algn="ctr" rtl="0" eaLnBrk="0" fontAlgn="base" hangingPunct="0">
              <a:spcBef>
                <a:spcPct val="20000"/>
              </a:spcBef>
              <a:spcAft>
                <a:spcPct val="0"/>
              </a:spcAft>
              <a:buNone/>
              <a:defRPr sz="1500" b="1">
                <a:solidFill>
                  <a:schemeClr val="tx1"/>
                </a:solidFill>
                <a:latin typeface="+mn-lt"/>
                <a:ea typeface="+mn-ea"/>
              </a:defRPr>
            </a:lvl8pPr>
            <a:lvl9pPr marL="2741930" indent="0" algn="ctr" rtl="0" eaLnBrk="0" fontAlgn="base" hangingPunct="0">
              <a:spcBef>
                <a:spcPct val="20000"/>
              </a:spcBef>
              <a:spcAft>
                <a:spcPct val="0"/>
              </a:spcAft>
              <a:buNone/>
              <a:defRPr sz="1500" b="1">
                <a:solidFill>
                  <a:schemeClr val="tx1"/>
                </a:solidFill>
                <a:latin typeface="+mn-lt"/>
                <a:ea typeface="+mn-ea"/>
              </a:defRPr>
            </a:lvl9pPr>
          </a:lstStyle>
          <a:p>
            <a:pPr algn="l"/>
            <a:r>
              <a:rPr lang="zh-CN" altLang="en-US"/>
              <a:t>6.</a:t>
            </a:r>
            <a:r>
              <a:rPr lang="en-US" altLang="zh-CN"/>
              <a:t>3</a:t>
            </a:r>
            <a:r>
              <a:rPr lang="zh-CN" altLang="en-US"/>
              <a:t>.4  结构测试</a:t>
            </a:r>
            <a:endParaRPr lang="zh-CN" altLang="en-US"/>
          </a:p>
          <a:p>
            <a:pPr algn="l"/>
            <a:r>
              <a:rPr lang="zh-CN" altLang="en-US"/>
              <a:t>6.</a:t>
            </a:r>
            <a:r>
              <a:rPr lang="en-US" altLang="zh-CN"/>
              <a:t>3</a:t>
            </a:r>
            <a:r>
              <a:rPr lang="zh-CN" altLang="en-US"/>
              <a:t>.5  与变更相关的测试</a:t>
            </a:r>
            <a:endParaRPr lang="zh-CN" altLang="en-US"/>
          </a:p>
        </p:txBody>
      </p:sp>
    </p:spTree>
  </p:cSld>
  <p:clrMapOvr>
    <a:masterClrMapping/>
  </p:clrMapOvr>
  <p:transition spd="med" advTm="5000">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a:solidFill>
                  <a:srgbClr val="0070C0"/>
                </a:solidFill>
                <a:effectLst/>
              </a:rPr>
              <a:t>测试类型</a:t>
            </a:r>
            <a:r>
              <a:rPr lang="zh-CN" altLang="en-US" b="0"/>
              <a:t>是一组基于特定测试目标的测试活动，旨在测试软件系统或系统的一部分特定特性。这些目标包括：</a:t>
            </a:r>
            <a:endParaRPr lang="zh-CN" altLang="en-US" b="0"/>
          </a:p>
          <a:p>
            <a:pPr lvl="1" algn="l">
              <a:buClrTx/>
              <a:buSzTx/>
              <a:buFontTx/>
            </a:pPr>
            <a:r>
              <a:rPr lang="zh-CN" altLang="en-US" sz="2000" b="0">
                <a:latin typeface="宋体" panose="02010600030101010101" pitchFamily="2" charset="-122"/>
                <a:ea typeface="宋体" panose="02010600030101010101" pitchFamily="2" charset="-122"/>
                <a:cs typeface="+mn-ea"/>
              </a:rPr>
              <a:t>评估功能质量特性。例如完整性、正确性和适当性。</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评估非功能质量特性。例如可靠性、性能效率、安全性、兼容性和易用性。 </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评估组件或系统的结构或架构是否正确、完整并符合规定。 </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评估变更的影响。例如确认缺陷已得到修复（确认测试）以及寻找因软件或环境变化而导致的不可预料的行为变化（回归测试）。</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6.3  测试类型</a:t>
            </a:r>
            <a:endParaRPr lang="zh-CN" altLang="en-US">
              <a:sym typeface="+mn-ea"/>
            </a:endParaRPr>
          </a:p>
        </p:txBody>
      </p:sp>
    </p:spTree>
  </p:cSld>
  <p:clrMapOvr>
    <a:masterClrMapping/>
  </p:clrMapOvr>
  <p:transition spd="med" advTm="5000">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t>系统的</a:t>
            </a:r>
            <a:r>
              <a:rPr lang="zh-CN" altLang="en-US">
                <a:solidFill>
                  <a:srgbClr val="0070C0"/>
                </a:solidFill>
              </a:rPr>
              <a:t>功能测试</a:t>
            </a:r>
            <a:r>
              <a:rPr lang="zh-CN" altLang="en-US" b="0"/>
              <a:t>包括评估系统应该具备的功能的测试。</a:t>
            </a:r>
            <a:endParaRPr lang="zh-CN" altLang="en-US" b="0"/>
          </a:p>
          <a:p>
            <a:r>
              <a:rPr lang="zh-CN" altLang="en-US" b="0"/>
              <a:t>功能指的是系统应该</a:t>
            </a:r>
            <a:r>
              <a:rPr lang="zh-CN" altLang="en-US">
                <a:solidFill>
                  <a:srgbClr val="0070C0"/>
                </a:solidFill>
              </a:rPr>
              <a:t>做“什么”</a:t>
            </a:r>
            <a:r>
              <a:rPr lang="zh-CN" altLang="en-US" b="0"/>
              <a:t>。</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6.3.1  功能测试</a:t>
            </a:r>
            <a:endParaRPr lang="zh-CN" altLang="en-US">
              <a:sym typeface="+mn-ea"/>
            </a:endParaRPr>
          </a:p>
        </p:txBody>
      </p:sp>
    </p:spTree>
  </p:cSld>
  <p:clrMapOvr>
    <a:masterClrMapping/>
  </p:clrMapOvr>
  <p:transition spd="med" advTm="5000">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a:solidFill>
                  <a:srgbClr val="0070C0"/>
                </a:solidFill>
              </a:rPr>
              <a:t>性能测试</a:t>
            </a:r>
            <a:r>
              <a:rPr lang="zh-CN" altLang="en-US" b="0"/>
              <a:t>是用来评估系统和软件的特性，如易用性、运行效率或安全性。</a:t>
            </a:r>
            <a:endParaRPr lang="zh-CN" altLang="en-US" b="0"/>
          </a:p>
          <a:p>
            <a:r>
              <a:rPr lang="zh-CN" altLang="en-US" b="0"/>
              <a:t>性能测试是测试系统运行的</a:t>
            </a:r>
            <a:r>
              <a:rPr lang="zh-CN" altLang="en-US">
                <a:solidFill>
                  <a:srgbClr val="0070C0"/>
                </a:solidFill>
              </a:rPr>
              <a:t>“表现如何”</a:t>
            </a:r>
            <a:r>
              <a:rPr lang="zh-CN" altLang="en-US" b="0"/>
              <a:t>。</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6.3.2  性能测试</a:t>
            </a:r>
            <a:endParaRPr lang="zh-CN" altLang="en-US">
              <a:sym typeface="+mn-ea"/>
            </a:endParaRPr>
          </a:p>
        </p:txBody>
      </p:sp>
    </p:spTree>
  </p:cSld>
  <p:clrMapOvr>
    <a:masterClrMapping/>
  </p:clrMapOvr>
  <p:transition spd="med" advTm="5000">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t>性能测试的范围很广，可分为常规的性能测试、压力测试、负载测试、可靠性测试、大数据量测试等。</a:t>
            </a:r>
            <a:endParaRPr lang="zh-CN" altLang="en-US" b="0"/>
          </a:p>
          <a:p>
            <a:pPr marL="457200" lvl="1" indent="0">
              <a:buNone/>
            </a:pPr>
            <a:r>
              <a:rPr lang="zh-CN" altLang="en-US" b="0"/>
              <a:t>1．常规性能测试</a:t>
            </a:r>
            <a:endParaRPr lang="zh-CN" altLang="en-US" b="0"/>
          </a:p>
          <a:p>
            <a:pPr marL="457200" lvl="1" indent="0">
              <a:buNone/>
            </a:pPr>
            <a:r>
              <a:rPr lang="zh-CN" altLang="en-US" b="0"/>
              <a:t>2．压力测试（Stress Testing）</a:t>
            </a:r>
            <a:endParaRPr lang="zh-CN" altLang="en-US" b="0"/>
          </a:p>
          <a:p>
            <a:pPr marL="457200" lvl="1" indent="0">
              <a:buNone/>
            </a:pPr>
            <a:r>
              <a:rPr lang="zh-CN" altLang="en-US" b="0"/>
              <a:t>3．负载测试（Load Testing）</a:t>
            </a:r>
            <a:endParaRPr lang="zh-CN" altLang="en-US" b="0"/>
          </a:p>
          <a:p>
            <a:pPr marL="457200" lvl="1" indent="0">
              <a:buNone/>
            </a:pPr>
            <a:r>
              <a:rPr lang="zh-CN" altLang="en-US" b="0"/>
              <a:t>4．可靠性测试（Reliability Testing）</a:t>
            </a:r>
            <a:endParaRPr lang="zh-CN" altLang="en-US" b="0"/>
          </a:p>
          <a:p>
            <a:pPr marL="457200" lvl="1" indent="0">
              <a:buNone/>
            </a:pPr>
            <a:r>
              <a:rPr lang="zh-CN" altLang="en-US" b="0"/>
              <a:t>5．大数据量测试</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6.3.2  性能测试</a:t>
            </a:r>
            <a:endParaRPr lang="zh-CN" altLang="en-US">
              <a:sym typeface="+mn-ea"/>
            </a:endParaRPr>
          </a:p>
        </p:txBody>
      </p:sp>
    </p:spTree>
  </p:cSld>
  <p:clrMapOvr>
    <a:masterClrMapping/>
  </p:clrMapOvr>
  <p:transition spd="med" advTm="5000">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t>性能测试的范围很广，可分为常规的性能测试、压力测试、负载测试、可靠性测试、大数据量测试等。</a:t>
            </a:r>
            <a:endParaRPr lang="zh-CN" altLang="en-US" b="0"/>
          </a:p>
          <a:p>
            <a:pPr marL="457200" lvl="1" indent="0">
              <a:buNone/>
            </a:pPr>
            <a:r>
              <a:rPr lang="zh-CN" altLang="en-US" b="0"/>
              <a:t>1．</a:t>
            </a:r>
            <a:r>
              <a:rPr lang="zh-CN" altLang="en-US">
                <a:solidFill>
                  <a:srgbClr val="0070C0"/>
                </a:solidFill>
              </a:rPr>
              <a:t>常规性能测试</a:t>
            </a:r>
            <a:endParaRPr lang="zh-CN" altLang="en-US" b="0"/>
          </a:p>
          <a:p>
            <a:pPr lvl="1" algn="l">
              <a:buClrTx/>
              <a:buSzTx/>
              <a:buFontTx/>
            </a:pPr>
            <a:r>
              <a:rPr lang="zh-CN" altLang="en-US" sz="2000" b="0">
                <a:latin typeface="宋体" panose="02010600030101010101" pitchFamily="2" charset="-122"/>
                <a:ea typeface="宋体" panose="02010600030101010101" pitchFamily="2" charset="-122"/>
                <a:cs typeface="+mn-ea"/>
              </a:rPr>
              <a:t>常规性能测试是指软件在正常的软硬件环境下运行，不向其施加任何压力的性能测试。这里所说的正常环境一般指用户实际使用的普通环境，并模拟生产运行的业务压力。</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6.3.2  性能测试</a:t>
            </a:r>
            <a:endParaRPr lang="zh-CN" altLang="en-US">
              <a:sym typeface="+mn-ea"/>
            </a:endParaRPr>
          </a:p>
        </p:txBody>
      </p:sp>
    </p:spTree>
  </p:cSld>
  <p:clrMapOvr>
    <a:masterClrMapping/>
  </p:clrMapOvr>
  <p:transition spd="med" advTm="5000">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t>性能测试的范围很广，可分为常规的性能测试、压力测试、负载测试、可靠性测试、大数据量测试等。</a:t>
            </a:r>
            <a:endParaRPr lang="zh-CN" altLang="en-US" b="0"/>
          </a:p>
          <a:p>
            <a:pPr marL="457200" lvl="1" indent="0">
              <a:buNone/>
            </a:pPr>
            <a:r>
              <a:rPr lang="zh-CN" altLang="en-US" b="0"/>
              <a:t>2．</a:t>
            </a:r>
            <a:r>
              <a:rPr lang="zh-CN" altLang="en-US">
                <a:solidFill>
                  <a:srgbClr val="0070C0"/>
                </a:solidFill>
              </a:rPr>
              <a:t>压力测试（Stress Testing）</a:t>
            </a:r>
            <a:endParaRPr lang="zh-CN" altLang="en-US" b="0"/>
          </a:p>
          <a:p>
            <a:pPr lvl="1" algn="l">
              <a:buClrTx/>
              <a:buSzTx/>
              <a:buFontTx/>
            </a:pPr>
            <a:r>
              <a:rPr lang="zh-CN" altLang="en-US" sz="2000" b="0">
                <a:latin typeface="宋体" panose="02010600030101010101" pitchFamily="2" charset="-122"/>
                <a:ea typeface="宋体" panose="02010600030101010101" pitchFamily="2" charset="-122"/>
                <a:cs typeface="+mn-ea"/>
              </a:rPr>
              <a:t>压力测试是指持续不断地给被测系统增加压力，直到被测系统被压垮。</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6.3.2  性能测试</a:t>
            </a:r>
            <a:endParaRPr lang="zh-CN" altLang="en-US">
              <a:sym typeface="+mn-ea"/>
            </a:endParaRPr>
          </a:p>
        </p:txBody>
      </p:sp>
    </p:spTree>
  </p:cSld>
  <p:clrMapOvr>
    <a:masterClrMapping/>
  </p:clrMapOvr>
  <p:transition spd="med" advTm="5000">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t>性能测试的范围很广，可分为常规的性能测试、压力测试、负载测试、可靠性测试、大数据量测试等。</a:t>
            </a:r>
            <a:endParaRPr lang="zh-CN" altLang="en-US" b="0"/>
          </a:p>
          <a:p>
            <a:pPr marL="457200" lvl="1" indent="0">
              <a:buNone/>
            </a:pPr>
            <a:r>
              <a:rPr lang="zh-CN" altLang="en-US" b="0"/>
              <a:t>3．</a:t>
            </a:r>
            <a:r>
              <a:rPr lang="zh-CN" altLang="en-US">
                <a:solidFill>
                  <a:srgbClr val="0070C0"/>
                </a:solidFill>
              </a:rPr>
              <a:t>负载测试（Load Testing）</a:t>
            </a:r>
            <a:endParaRPr lang="zh-CN" altLang="en-US" b="0"/>
          </a:p>
          <a:p>
            <a:pPr lvl="1" algn="l">
              <a:buClrTx/>
              <a:buSzTx/>
              <a:buFontTx/>
            </a:pPr>
            <a:r>
              <a:rPr lang="zh-CN" altLang="en-US" sz="2000" b="0">
                <a:latin typeface="宋体" panose="02010600030101010101" pitchFamily="2" charset="-122"/>
                <a:ea typeface="宋体" panose="02010600030101010101" pitchFamily="2" charset="-122"/>
                <a:cs typeface="+mn-ea"/>
              </a:rPr>
              <a:t>负载测试与压力测试十分相似，通常是让被测系统在其能忍受的压力极限范围内（或临界状态下）连续运行，来测试系统的稳定性。其目的是找到系统的处理极限，为系统调优提供依据。</a:t>
            </a:r>
            <a:endParaRPr lang="zh-CN" altLang="en-US" sz="2000" b="0">
              <a:latin typeface="宋体" panose="02010600030101010101" pitchFamily="2" charset="-122"/>
              <a:ea typeface="宋体" panose="02010600030101010101" pitchFamily="2" charset="-122"/>
              <a:cs typeface="+mn-ea"/>
            </a:endParaRPr>
          </a:p>
          <a:p>
            <a:pPr lvl="1" algn="l">
              <a:buClrTx/>
              <a:buSzTx/>
              <a:buFontTx/>
            </a:pPr>
            <a:r>
              <a:rPr lang="zh-CN" altLang="en-US" sz="2000" b="0">
                <a:latin typeface="宋体" panose="02010600030101010101" pitchFamily="2" charset="-122"/>
                <a:ea typeface="宋体" panose="02010600030101010101" pitchFamily="2" charset="-122"/>
                <a:cs typeface="+mn-ea"/>
              </a:rPr>
              <a:t>负载测试与压力测试的区别在于负载测试侧重于压力持续的时间，而压力测试则更加强调施加压力的大小。</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6.3.2  性能测试</a:t>
            </a:r>
            <a:endParaRPr lang="zh-CN" altLang="en-US">
              <a:sym typeface="+mn-ea"/>
            </a:endParaRPr>
          </a:p>
        </p:txBody>
      </p:sp>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V模型最早是由PaulRook在20世界80年代后期提出的。</a:t>
            </a:r>
            <a:endParaRPr lang="zh-CN" altLang="en-US" b="0">
              <a:solidFill>
                <a:schemeClr val="tx1"/>
              </a:solidFill>
            </a:endParaRPr>
          </a:p>
          <a:p>
            <a:r>
              <a:rPr lang="zh-CN" altLang="en-US" b="0">
                <a:solidFill>
                  <a:schemeClr val="tx1"/>
                </a:solidFill>
              </a:rPr>
              <a:t>V模型是基于</a:t>
            </a:r>
            <a:r>
              <a:rPr lang="zh-CN" altLang="en-US" b="0">
                <a:solidFill>
                  <a:srgbClr val="0070C0"/>
                </a:solidFill>
              </a:rPr>
              <a:t>瀑布模型</a:t>
            </a:r>
            <a:r>
              <a:rPr lang="zh-CN" altLang="en-US" b="0">
                <a:solidFill>
                  <a:schemeClr val="tx1"/>
                </a:solidFill>
              </a:rPr>
              <a:t>的，V模型描述了基本的</a:t>
            </a:r>
            <a:r>
              <a:rPr lang="zh-CN" altLang="en-US">
                <a:solidFill>
                  <a:srgbClr val="0070C0"/>
                </a:solidFill>
              </a:rPr>
              <a:t>开发</a:t>
            </a:r>
            <a:r>
              <a:rPr lang="zh-CN" altLang="en-US" b="0">
                <a:solidFill>
                  <a:schemeClr val="tx1"/>
                </a:solidFill>
              </a:rPr>
              <a:t>过程和</a:t>
            </a:r>
            <a:r>
              <a:rPr lang="zh-CN" altLang="en-US">
                <a:solidFill>
                  <a:srgbClr val="0070C0"/>
                </a:solidFill>
              </a:rPr>
              <a:t>测试</a:t>
            </a:r>
            <a:r>
              <a:rPr lang="zh-CN" altLang="en-US" b="0">
                <a:solidFill>
                  <a:schemeClr val="tx1"/>
                </a:solidFill>
              </a:rPr>
              <a:t>行为。</a:t>
            </a:r>
            <a:endParaRPr lang="zh-CN" altLang="en-US" b="0">
              <a:solidFill>
                <a:schemeClr val="tx1"/>
              </a:solidFill>
            </a:endParaRPr>
          </a:p>
          <a:p>
            <a:r>
              <a:rPr lang="zh-CN" altLang="en-US" b="0">
                <a:solidFill>
                  <a:schemeClr val="tx1"/>
                </a:solidFill>
              </a:rPr>
              <a:t>软件测试的V模型以“编码”为黄金分割线，将整个过程分为开发和测试，并且开发和测试之间是</a:t>
            </a:r>
            <a:r>
              <a:rPr lang="zh-CN" altLang="en-US" b="0">
                <a:solidFill>
                  <a:srgbClr val="0070C0"/>
                </a:solidFill>
              </a:rPr>
              <a:t>串行</a:t>
            </a:r>
            <a:r>
              <a:rPr lang="zh-CN" altLang="en-US" b="0">
                <a:solidFill>
                  <a:schemeClr val="tx1"/>
                </a:solidFill>
              </a:rPr>
              <a:t>的关系。</a:t>
            </a:r>
            <a:endParaRPr lang="zh-CN" altLang="en-US"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6.1.1  V模型</a:t>
            </a:r>
            <a:endParaRPr lang="zh-CN" altLang="en-US">
              <a:sym typeface="+mn-ea"/>
            </a:endParaRPr>
          </a:p>
        </p:txBody>
      </p:sp>
    </p:spTree>
  </p:cSld>
  <p:clrMapOvr>
    <a:masterClrMapping/>
  </p:clrMapOvr>
  <p:transition spd="med" advTm="5000">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t>性能测试的范围很广，可分为常规的性能测试、压力测试、负载测试、可靠性测试、大数据量测试等。</a:t>
            </a:r>
            <a:endParaRPr lang="zh-CN" altLang="en-US" b="0"/>
          </a:p>
          <a:p>
            <a:pPr marL="457200" lvl="1" indent="0">
              <a:buNone/>
            </a:pPr>
            <a:r>
              <a:rPr lang="zh-CN" altLang="en-US" b="0"/>
              <a:t>4．可靠性测试（Reliability Testing）</a:t>
            </a:r>
            <a:endParaRPr lang="zh-CN" altLang="en-US" b="0"/>
          </a:p>
          <a:p>
            <a:pPr lvl="1" algn="l">
              <a:buClrTx/>
              <a:buSzTx/>
              <a:buFontTx/>
            </a:pPr>
            <a:r>
              <a:rPr lang="zh-CN" altLang="en-US" sz="2000" b="0">
                <a:latin typeface="宋体" panose="02010600030101010101" pitchFamily="2" charset="-122"/>
                <a:ea typeface="宋体" panose="02010600030101010101" pitchFamily="2" charset="-122"/>
                <a:cs typeface="+mn-ea"/>
              </a:rPr>
              <a:t>可靠性测试是在给被测系统加载一定业务压力的情况下，使系统运行一段时间，以此来测试系统是否稳定。</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6.3.2  性能测试</a:t>
            </a:r>
            <a:endParaRPr lang="zh-CN" altLang="en-US">
              <a:sym typeface="+mn-ea"/>
            </a:endParaRPr>
          </a:p>
        </p:txBody>
      </p:sp>
    </p:spTree>
  </p:cSld>
  <p:clrMapOvr>
    <a:masterClrMapping/>
  </p:clrMapOvr>
  <p:transition spd="med" advTm="5000">
    <p:pull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t>性能测试的范围很广，可分为常规的性能测试、压力测试、负载测试、可靠性测试、大数据量测试等。</a:t>
            </a:r>
            <a:endParaRPr lang="zh-CN" altLang="en-US" b="0"/>
          </a:p>
          <a:p>
            <a:pPr marL="457200" lvl="1" indent="0">
              <a:buNone/>
            </a:pPr>
            <a:r>
              <a:rPr lang="zh-CN" altLang="en-US" b="0"/>
              <a:t>5．大数据量测试</a:t>
            </a:r>
            <a:endParaRPr lang="zh-CN" altLang="en-US" b="0"/>
          </a:p>
          <a:p>
            <a:pPr lvl="1" algn="l">
              <a:buClrTx/>
              <a:buSzTx/>
              <a:buFontTx/>
            </a:pPr>
            <a:r>
              <a:rPr lang="zh-CN" altLang="en-US" sz="2000" b="0">
                <a:latin typeface="宋体" panose="02010600030101010101" pitchFamily="2" charset="-122"/>
                <a:ea typeface="宋体" panose="02010600030101010101" pitchFamily="2" charset="-122"/>
                <a:cs typeface="+mn-ea"/>
              </a:rPr>
              <a:t>大数据量测试可分为两种：针对某些系统存储、传输、统计、查询等业务进行大数据量的独立数据量测试；与压力测试、负载测试、可靠性测试等并发测试相结合的极限状态下的综合数据量测试。</a:t>
            </a:r>
            <a:endParaRPr lang="zh-CN" altLang="en-US" sz="2000" b="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6.3.2  性能测试</a:t>
            </a:r>
            <a:endParaRPr lang="zh-CN" altLang="en-US">
              <a:sym typeface="+mn-ea"/>
            </a:endParaRPr>
          </a:p>
        </p:txBody>
      </p:sp>
    </p:spTree>
  </p:cSld>
  <p:clrMapOvr>
    <a:masterClrMapping/>
  </p:clrMapOvr>
  <p:transition spd="med" advTm="5000">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a:solidFill>
                  <a:srgbClr val="0070C0"/>
                </a:solidFill>
              </a:rPr>
              <a:t>自动化测试</a:t>
            </a:r>
            <a:r>
              <a:rPr lang="zh-CN" altLang="en-US" b="0"/>
              <a:t>是把以人为驱动的测试行为转化为机器执行的一种过程。</a:t>
            </a:r>
            <a:endParaRPr lang="zh-CN" altLang="en-US" b="0"/>
          </a:p>
          <a:p>
            <a:r>
              <a:rPr lang="zh-CN" altLang="en-US" b="0"/>
              <a:t>通常，在设计了测试用例并通过评审之后，由测试人员根据测试用例中描述的规程一步步执行测试，得到实际结果与期望结果的比较。在此过程中，为了节省人力、时间或硬件资源，提高测试效率，便引入了自动化测试的概念。</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6.3.3  自动化测试</a:t>
            </a:r>
            <a:endParaRPr lang="zh-CN" altLang="en-US">
              <a:sym typeface="+mn-ea"/>
            </a:endParaRPr>
          </a:p>
        </p:txBody>
      </p:sp>
    </p:spTree>
  </p:cSld>
  <p:clrMapOvr>
    <a:masterClrMapping/>
  </p:clrMapOvr>
  <p:transition spd="med" advTm="5000">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t>实施自动化测试之前需要对软件开发过程进行分析，以观察其是否适合使用自动化测试。通常需要同时满足以下条件。</a:t>
            </a:r>
            <a:endParaRPr lang="zh-CN" altLang="en-US" b="0"/>
          </a:p>
          <a:p>
            <a:pPr marL="457200" lvl="1" indent="0">
              <a:buNone/>
            </a:pPr>
            <a:r>
              <a:rPr lang="zh-CN" altLang="en-US" b="0"/>
              <a:t>（1）需求变动不频繁</a:t>
            </a:r>
            <a:endParaRPr lang="zh-CN" altLang="en-US" b="0"/>
          </a:p>
          <a:p>
            <a:pPr marL="457200" lvl="1" indent="0">
              <a:buNone/>
            </a:pPr>
            <a:r>
              <a:rPr lang="zh-CN" altLang="en-US" b="0"/>
              <a:t>（2）项目周期足够长</a:t>
            </a:r>
            <a:endParaRPr lang="zh-CN" altLang="en-US" b="0"/>
          </a:p>
          <a:p>
            <a:pPr marL="457200" lvl="1" indent="0">
              <a:buNone/>
            </a:pPr>
            <a:r>
              <a:rPr lang="zh-CN" altLang="en-US" b="0"/>
              <a:t>（3）自动化测试脚本可重复使用</a:t>
            </a:r>
            <a:endParaRPr lang="zh-CN" altLang="en-US" b="0"/>
          </a:p>
        </p:txBody>
      </p:sp>
      <p:sp>
        <p:nvSpPr>
          <p:cNvPr id="4" name="标题 3"/>
          <p:cNvSpPr>
            <a:spLocks noGrp="1"/>
          </p:cNvSpPr>
          <p:nvPr>
            <p:ph type="title"/>
          </p:nvPr>
        </p:nvSpPr>
        <p:spPr>
          <a:xfrm>
            <a:off x="457200" y="485872"/>
            <a:ext cx="8229600" cy="292895"/>
          </a:xfrm>
        </p:spPr>
        <p:txBody>
          <a:bodyPr/>
          <a:lstStyle/>
          <a:p>
            <a:r>
              <a:rPr lang="zh-CN" altLang="en-US">
                <a:sym typeface="+mn-ea"/>
              </a:rPr>
              <a:t>6.3.3  自动化测试</a:t>
            </a:r>
            <a:endParaRPr lang="zh-CN" altLang="en-US">
              <a:sym typeface="+mn-ea"/>
            </a:endParaRPr>
          </a:p>
        </p:txBody>
      </p:sp>
    </p:spTree>
  </p:cSld>
  <p:clrMapOvr>
    <a:masterClrMapping/>
  </p:clrMapOvr>
  <p:transition spd="med" advTm="5000">
    <p:pull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129035"/>
            <a:ext cx="8229600" cy="3394472"/>
          </a:xfrm>
        </p:spPr>
        <p:txBody>
          <a:bodyPr vert="horz"/>
          <a:lstStyle/>
          <a:p>
            <a:r>
              <a:rPr lang="zh-CN" altLang="en-US" b="0" dirty="0"/>
              <a:t>自动化测试需求分析和框架的搭建，具体如下：</a:t>
            </a:r>
            <a:endParaRPr lang="zh-CN" altLang="en-US" b="0" dirty="0"/>
          </a:p>
          <a:p>
            <a:pPr marL="457200" lvl="1" algn="l">
              <a:buClrTx/>
              <a:buSzTx/>
              <a:buNone/>
            </a:pPr>
            <a:r>
              <a:rPr lang="zh-CN" altLang="en-US" b="0" dirty="0">
                <a:cs typeface="+mn-ea"/>
              </a:rPr>
              <a:t>（1）自动化测试需求分析。</a:t>
            </a:r>
            <a:endParaRPr lang="zh-CN" altLang="en-US" b="0" dirty="0">
              <a:cs typeface="+mn-ea"/>
            </a:endParaRPr>
          </a:p>
          <a:p>
            <a:pPr marL="457200" lvl="1" algn="l">
              <a:buClrTx/>
              <a:buSzTx/>
              <a:buNone/>
            </a:pPr>
            <a:r>
              <a:rPr lang="zh-CN" altLang="en-US" b="0" dirty="0">
                <a:cs typeface="+mn-ea"/>
              </a:rPr>
              <a:t>（2）自动化测试框架的搭建。</a:t>
            </a:r>
            <a:endParaRPr lang="zh-CN" altLang="en-US" b="0" dirty="0">
              <a:cs typeface="+mn-ea"/>
            </a:endParaRPr>
          </a:p>
          <a:p>
            <a:pPr marL="457200" lvl="1" indent="533400" algn="l" latinLnBrk="0">
              <a:spcBef>
                <a:spcPts val="0"/>
              </a:spcBef>
              <a:buClrTx/>
              <a:buSzTx/>
              <a:buNone/>
              <a:extLst>
                <a:ext uri="{35155182-B16C-46BC-9424-99874614C6A1}">
                  <wpsdc:indentchars xmlns:wpsdc="http://www.wps.cn/officeDocument/2017/drawingmlCustomData" val="200" checksum="2370871155"/>
                </a:ext>
              </a:extLst>
            </a:pPr>
            <a:r>
              <a:rPr lang="zh-CN" altLang="en-US" b="0" dirty="0">
                <a:latin typeface="宋体" panose="02010600030101010101" pitchFamily="2" charset="-122"/>
                <a:ea typeface="宋体" panose="02010600030101010101" pitchFamily="2" charset="-122"/>
                <a:cs typeface="+mn-ea"/>
              </a:rPr>
              <a:t>自动化测试框架便像软件架构一般，定义了在使用该套脚本时需要调用哪些文件和结构、调用的过程以及文件结构如何划分。而根据自动化测试用例，我们很容易能够定位出自动化测试框架的典型要素：</a:t>
            </a:r>
            <a:endParaRPr lang="zh-CN" altLang="en-US" b="0" dirty="0">
              <a:latin typeface="宋体" panose="02010600030101010101" pitchFamily="2" charset="-122"/>
              <a:ea typeface="宋体" panose="02010600030101010101" pitchFamily="2" charset="-122"/>
              <a:cs typeface="+mn-ea"/>
            </a:endParaRPr>
          </a:p>
          <a:p>
            <a:pPr lvl="2" algn="l">
              <a:buClrTx/>
              <a:buSzTx/>
              <a:buFontTx/>
              <a:buChar char="–"/>
            </a:pPr>
            <a:r>
              <a:rPr lang="zh-CN" altLang="en-US" sz="1710" b="0" dirty="0">
                <a:latin typeface="宋体" panose="02010600030101010101" pitchFamily="2" charset="-122"/>
                <a:ea typeface="宋体" panose="02010600030101010101" pitchFamily="2" charset="-122"/>
                <a:cs typeface="+mn-ea"/>
              </a:rPr>
              <a:t>公用的对象</a:t>
            </a:r>
            <a:endParaRPr lang="zh-CN" altLang="en-US" sz="1710" b="0" dirty="0">
              <a:latin typeface="宋体" panose="02010600030101010101" pitchFamily="2" charset="-122"/>
              <a:ea typeface="宋体" panose="02010600030101010101" pitchFamily="2" charset="-122"/>
              <a:cs typeface="+mn-ea"/>
            </a:endParaRPr>
          </a:p>
          <a:p>
            <a:pPr lvl="2" algn="l">
              <a:buClrTx/>
              <a:buSzTx/>
              <a:buFontTx/>
              <a:buChar char="–"/>
            </a:pPr>
            <a:r>
              <a:rPr lang="zh-CN" altLang="en-US" sz="1710" b="0" dirty="0">
                <a:latin typeface="宋体" panose="02010600030101010101" pitchFamily="2" charset="-122"/>
                <a:ea typeface="宋体" panose="02010600030101010101" pitchFamily="2" charset="-122"/>
                <a:cs typeface="+mn-ea"/>
              </a:rPr>
              <a:t>公用的环境</a:t>
            </a:r>
            <a:endParaRPr lang="zh-CN" altLang="en-US" sz="1710" b="0" dirty="0">
              <a:latin typeface="宋体" panose="02010600030101010101" pitchFamily="2" charset="-122"/>
              <a:ea typeface="宋体" panose="02010600030101010101" pitchFamily="2" charset="-122"/>
              <a:cs typeface="+mn-ea"/>
            </a:endParaRPr>
          </a:p>
          <a:p>
            <a:pPr lvl="2" algn="l">
              <a:buClrTx/>
              <a:buSzTx/>
              <a:buFontTx/>
              <a:buChar char="–"/>
            </a:pPr>
            <a:r>
              <a:rPr lang="zh-CN" altLang="en-US" sz="1710" b="0" dirty="0">
                <a:latin typeface="宋体" panose="02010600030101010101" pitchFamily="2" charset="-122"/>
                <a:ea typeface="宋体" panose="02010600030101010101" pitchFamily="2" charset="-122"/>
                <a:cs typeface="+mn-ea"/>
              </a:rPr>
              <a:t>公用的方法</a:t>
            </a:r>
            <a:endParaRPr lang="zh-CN" altLang="en-US" sz="1710" b="0" dirty="0">
              <a:latin typeface="宋体" panose="02010600030101010101" pitchFamily="2" charset="-122"/>
              <a:ea typeface="宋体" panose="02010600030101010101" pitchFamily="2" charset="-122"/>
              <a:cs typeface="+mn-ea"/>
            </a:endParaRPr>
          </a:p>
          <a:p>
            <a:pPr lvl="2" algn="l">
              <a:buClrTx/>
              <a:buSzTx/>
              <a:buFontTx/>
              <a:buChar char="–"/>
            </a:pPr>
            <a:r>
              <a:rPr lang="zh-CN" altLang="en-US" sz="1710" b="0" dirty="0">
                <a:latin typeface="宋体" panose="02010600030101010101" pitchFamily="2" charset="-122"/>
                <a:ea typeface="宋体" panose="02010600030101010101" pitchFamily="2" charset="-122"/>
                <a:cs typeface="+mn-ea"/>
              </a:rPr>
              <a:t>测试数据</a:t>
            </a:r>
            <a:endParaRPr lang="zh-CN" altLang="en-US" sz="1710" b="0" dirty="0">
              <a:latin typeface="宋体" panose="02010600030101010101" pitchFamily="2" charset="-122"/>
              <a:ea typeface="宋体" panose="02010600030101010101" pitchFamily="2" charset="-122"/>
              <a:cs typeface="+mn-ea"/>
            </a:endParaRPr>
          </a:p>
          <a:p>
            <a:pPr marL="457200" lvl="1" algn="l">
              <a:buClrTx/>
              <a:buSzTx/>
              <a:buNone/>
            </a:pPr>
            <a:endParaRPr lang="zh-CN" altLang="en-US" b="0" dirty="0">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6.3.3  自动化测试</a:t>
            </a:r>
            <a:endParaRPr lang="zh-CN" altLang="en-US">
              <a:sym typeface="+mn-ea"/>
            </a:endParaRPr>
          </a:p>
        </p:txBody>
      </p:sp>
    </p:spTree>
  </p:cSld>
  <p:clrMapOvr>
    <a:masterClrMapping/>
  </p:clrMapOvr>
  <p:transition spd="med" advTm="5000">
    <p:pull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zh-CN" altLang="en-US">
                <a:sym typeface="+mn-ea"/>
              </a:rPr>
              <a:t>6.3.4  结构测试</a:t>
            </a:r>
            <a:endParaRPr lang="zh-CN" altLang="en-US">
              <a:sym typeface="+mn-ea"/>
            </a:endParaRPr>
          </a:p>
        </p:txBody>
      </p:sp>
      <p:sp>
        <p:nvSpPr>
          <p:cNvPr id="3" name="文本占位符 2"/>
          <p:cNvSpPr>
            <a:spLocks noGrp="1"/>
          </p:cNvSpPr>
          <p:nvPr>
            <p:ph type="body" orient="vert" idx="1"/>
          </p:nvPr>
        </p:nvSpPr>
        <p:spPr>
          <a:xfrm>
            <a:off x="457200" y="1129035"/>
            <a:ext cx="8229600" cy="3394472"/>
          </a:xfrm>
        </p:spPr>
        <p:txBody>
          <a:bodyPr vert="horz"/>
          <a:lstStyle/>
          <a:p>
            <a:r>
              <a:rPr lang="zh-CN" altLang="zh-CN" dirty="0">
                <a:solidFill>
                  <a:srgbClr val="0070C0"/>
                </a:solidFill>
              </a:rPr>
              <a:t>结构测试</a:t>
            </a:r>
            <a:r>
              <a:rPr lang="zh-CN" altLang="zh-CN" b="0" dirty="0" smtClean="0"/>
              <a:t>基于</a:t>
            </a:r>
            <a:r>
              <a:rPr lang="zh-CN" altLang="zh-CN" b="0" dirty="0"/>
              <a:t>系统内部结构或实现来生成测试。内部结构可能包括系统内的代码、架构、工作流和</a:t>
            </a:r>
            <a:r>
              <a:rPr lang="en-US" altLang="zh-CN" b="0" dirty="0"/>
              <a:t>/</a:t>
            </a:r>
            <a:r>
              <a:rPr lang="zh-CN" altLang="zh-CN" b="0" dirty="0"/>
              <a:t>或数据流。</a:t>
            </a:r>
            <a:endParaRPr lang="zh-CN" altLang="en-US" b="0" dirty="0">
              <a:cs typeface="+mn-ea"/>
            </a:endParaRPr>
          </a:p>
        </p:txBody>
      </p:sp>
    </p:spTree>
  </p:cSld>
  <p:clrMapOvr>
    <a:masterClrMapping/>
  </p:clrMapOvr>
  <p:transition spd="med" advTm="5000">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en-US" altLang="zh-CN" dirty="0"/>
              <a:t>6.3.5  </a:t>
            </a:r>
            <a:r>
              <a:rPr lang="zh-CN" altLang="zh-CN" dirty="0"/>
              <a:t>与变更相关的测试</a:t>
            </a:r>
            <a:endParaRPr lang="zh-CN" altLang="zh-CN" dirty="0"/>
          </a:p>
        </p:txBody>
      </p:sp>
      <p:sp>
        <p:nvSpPr>
          <p:cNvPr id="3" name="文本占位符 2"/>
          <p:cNvSpPr>
            <a:spLocks noGrp="1"/>
          </p:cNvSpPr>
          <p:nvPr>
            <p:ph type="body" orient="vert" idx="1"/>
          </p:nvPr>
        </p:nvSpPr>
        <p:spPr>
          <a:xfrm>
            <a:off x="457200" y="1129035"/>
            <a:ext cx="8229600" cy="3394472"/>
          </a:xfrm>
        </p:spPr>
        <p:txBody>
          <a:bodyPr vert="horz"/>
          <a:lstStyle/>
          <a:p>
            <a:r>
              <a:rPr lang="zh-CN" altLang="zh-CN" b="0" dirty="0"/>
              <a:t>当系统变更时，无论是修复缺陷，还是新增或修改功能，都应进行测试，以确认变更已修复缺陷或已实现功能，并且没有造成任何不可预见的不良后果。与变更相关的测试包括</a:t>
            </a:r>
            <a:r>
              <a:rPr lang="zh-CN" altLang="zh-CN" dirty="0">
                <a:solidFill>
                  <a:srgbClr val="0070C0"/>
                </a:solidFill>
              </a:rPr>
              <a:t>确认测试</a:t>
            </a:r>
            <a:r>
              <a:rPr lang="zh-CN" altLang="zh-CN" b="0" dirty="0"/>
              <a:t>和</a:t>
            </a:r>
            <a:r>
              <a:rPr lang="zh-CN" altLang="zh-CN" dirty="0">
                <a:solidFill>
                  <a:srgbClr val="0070C0"/>
                </a:solidFill>
              </a:rPr>
              <a:t>回归测试</a:t>
            </a:r>
            <a:r>
              <a:rPr lang="zh-CN" altLang="zh-CN" b="0" dirty="0"/>
              <a:t>。</a:t>
            </a:r>
            <a:endParaRPr lang="zh-CN" altLang="zh-CN" b="0" dirty="0"/>
          </a:p>
        </p:txBody>
      </p:sp>
    </p:spTree>
  </p:cSld>
  <p:clrMapOvr>
    <a:masterClrMapping/>
  </p:clrMapOvr>
  <p:transition spd="med" advTm="5000">
    <p:pull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en-US" altLang="zh-CN" dirty="0"/>
              <a:t>6.3.5  </a:t>
            </a:r>
            <a:r>
              <a:rPr lang="zh-CN" altLang="zh-CN" dirty="0"/>
              <a:t>与变更相关的测试</a:t>
            </a:r>
            <a:endParaRPr lang="zh-CN" altLang="zh-CN" dirty="0"/>
          </a:p>
        </p:txBody>
      </p:sp>
      <p:sp>
        <p:nvSpPr>
          <p:cNvPr id="3" name="文本占位符 2"/>
          <p:cNvSpPr>
            <a:spLocks noGrp="1"/>
          </p:cNvSpPr>
          <p:nvPr>
            <p:ph type="body" orient="vert" idx="1"/>
          </p:nvPr>
        </p:nvSpPr>
        <p:spPr>
          <a:xfrm>
            <a:off x="457200" y="1129035"/>
            <a:ext cx="8229600" cy="3394472"/>
          </a:xfrm>
        </p:spPr>
        <p:txBody>
          <a:bodyPr vert="horz"/>
          <a:lstStyle/>
          <a:p>
            <a:pPr lvl="0"/>
            <a:r>
              <a:rPr lang="zh-CN" altLang="zh-CN" dirty="0">
                <a:solidFill>
                  <a:srgbClr val="0070C0"/>
                </a:solidFill>
              </a:rPr>
              <a:t>确认测试</a:t>
            </a:r>
            <a:r>
              <a:rPr lang="zh-CN" altLang="zh-CN" dirty="0"/>
              <a:t>。修复缺陷后，应该在软件的最新版本上重新执行之前因该缺陷而导致失败的测试用例</a:t>
            </a:r>
            <a:r>
              <a:rPr lang="zh-CN" altLang="zh-CN" dirty="0" smtClean="0"/>
              <a:t>。</a:t>
            </a:r>
            <a:endParaRPr lang="zh-CN" altLang="zh-CN" dirty="0"/>
          </a:p>
          <a:p>
            <a:pPr lvl="0"/>
            <a:r>
              <a:rPr lang="zh-CN" altLang="zh-CN" dirty="0" smtClean="0">
                <a:solidFill>
                  <a:srgbClr val="0070C0"/>
                </a:solidFill>
              </a:rPr>
              <a:t>回归测试</a:t>
            </a:r>
            <a:r>
              <a:rPr lang="en-US" altLang="zh-CN" dirty="0">
                <a:solidFill>
                  <a:srgbClr val="0070C0"/>
                </a:solidFill>
              </a:rPr>
              <a:t>:</a:t>
            </a:r>
            <a:endParaRPr lang="en-US" altLang="zh-CN" dirty="0" smtClean="0">
              <a:solidFill>
                <a:srgbClr val="0070C0"/>
              </a:solidFill>
            </a:endParaRPr>
          </a:p>
          <a:p>
            <a:pPr lvl="2">
              <a:buFontTx/>
              <a:buChar char="–"/>
            </a:pPr>
            <a:r>
              <a:rPr lang="zh-CN" altLang="zh-CN" b="0" dirty="0">
                <a:latin typeface="宋体" panose="02010600030101010101" pitchFamily="2" charset="-122"/>
                <a:ea typeface="宋体" panose="02010600030101010101" pitchFamily="2" charset="-122"/>
                <a:cs typeface="+mn-ea"/>
              </a:rPr>
              <a:t>部分</a:t>
            </a:r>
            <a:r>
              <a:rPr lang="zh-CN" altLang="zh-CN" b="0" dirty="0">
                <a:latin typeface="宋体" panose="02010600030101010101" pitchFamily="2" charset="-122"/>
                <a:ea typeface="宋体" panose="02010600030101010101" pitchFamily="2" charset="-122"/>
                <a:cs typeface="+mn-ea"/>
              </a:rPr>
              <a:t>代码所做的变更，无论是修复代码，还是其他类型的更改，都可能会意外地影响到除更改代码外的其他部分代码的</a:t>
            </a:r>
            <a:r>
              <a:rPr lang="zh-CN" altLang="zh-CN" b="0" dirty="0">
                <a:latin typeface="宋体" panose="02010600030101010101" pitchFamily="2" charset="-122"/>
                <a:ea typeface="宋体" panose="02010600030101010101" pitchFamily="2" charset="-122"/>
                <a:cs typeface="+mn-ea"/>
              </a:rPr>
              <a:t>行为。</a:t>
            </a:r>
            <a:endParaRPr lang="en-US" altLang="zh-CN" b="0" dirty="0">
              <a:latin typeface="宋体" panose="02010600030101010101" pitchFamily="2" charset="-122"/>
              <a:ea typeface="宋体" panose="02010600030101010101" pitchFamily="2" charset="-122"/>
              <a:cs typeface="+mn-ea"/>
            </a:endParaRPr>
          </a:p>
          <a:p>
            <a:pPr lvl="2">
              <a:buFontTx/>
              <a:buChar char="–"/>
            </a:pPr>
            <a:r>
              <a:rPr lang="zh-CN" altLang="zh-CN" b="0" dirty="0">
                <a:latin typeface="宋体" panose="02010600030101010101" pitchFamily="2" charset="-122"/>
                <a:ea typeface="宋体" panose="02010600030101010101" pitchFamily="2" charset="-122"/>
                <a:cs typeface="+mn-ea"/>
              </a:rPr>
              <a:t>变更</a:t>
            </a:r>
            <a:r>
              <a:rPr lang="zh-CN" altLang="zh-CN" b="0" dirty="0">
                <a:latin typeface="宋体" panose="02010600030101010101" pitchFamily="2" charset="-122"/>
                <a:ea typeface="宋体" panose="02010600030101010101" pitchFamily="2" charset="-122"/>
                <a:cs typeface="+mn-ea"/>
              </a:rPr>
              <a:t>也可能包括环境的变化，例如操作系统或数据库管理系统的新版本。这种意外的副作用被称为回归。回归测试包括运行测试来检测这些意外的副作用。 </a:t>
            </a:r>
            <a:endParaRPr lang="zh-CN" altLang="zh-CN" b="0" dirty="0">
              <a:latin typeface="宋体" panose="02010600030101010101" pitchFamily="2" charset="-122"/>
              <a:ea typeface="宋体" panose="02010600030101010101" pitchFamily="2" charset="-122"/>
              <a:cs typeface="+mn-ea"/>
            </a:endParaRPr>
          </a:p>
        </p:txBody>
      </p:sp>
    </p:spTree>
  </p:cSld>
  <p:clrMapOvr>
    <a:masterClrMapping/>
  </p:clrMapOvr>
  <p:transition spd="med" advTm="5000">
    <p:pull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a:sym typeface="+mn-ea"/>
              </a:rPr>
              <a:t>6.4  黑盒测试和白盒测试</a:t>
            </a:r>
            <a:br>
              <a:rPr lang="zh-CN" altLang="en-US"/>
            </a:br>
            <a:endParaRPr lang="zh-CN" altLang="en-US"/>
          </a:p>
        </p:txBody>
      </p:sp>
      <p:sp>
        <p:nvSpPr>
          <p:cNvPr id="9" name="副标题 8"/>
          <p:cNvSpPr>
            <a:spLocks noGrp="1"/>
          </p:cNvSpPr>
          <p:nvPr>
            <p:ph type="subTitle" idx="1"/>
          </p:nvPr>
        </p:nvSpPr>
        <p:spPr/>
        <p:txBody>
          <a:bodyPr/>
          <a:lstStyle/>
          <a:p>
            <a:pPr algn="l"/>
            <a:r>
              <a:rPr lang="zh-CN" altLang="en-US"/>
              <a:t>6.</a:t>
            </a:r>
            <a:r>
              <a:rPr lang="en-US" altLang="zh-CN"/>
              <a:t>4</a:t>
            </a:r>
            <a:r>
              <a:rPr lang="zh-CN" altLang="en-US"/>
              <a:t>.1  黑盒测试</a:t>
            </a:r>
            <a:endParaRPr lang="zh-CN" altLang="en-US"/>
          </a:p>
          <a:p>
            <a:pPr algn="l"/>
            <a:r>
              <a:rPr lang="zh-CN" altLang="en-US"/>
              <a:t>6.</a:t>
            </a:r>
            <a:r>
              <a:rPr lang="en-US" altLang="zh-CN"/>
              <a:t>4</a:t>
            </a:r>
            <a:r>
              <a:rPr lang="zh-CN" altLang="en-US"/>
              <a:t>.2  白盒测试</a:t>
            </a:r>
            <a:endParaRPr lang="zh-CN" altLang="en-US"/>
          </a:p>
          <a:p>
            <a:pPr algn="l"/>
            <a:r>
              <a:rPr lang="zh-CN" altLang="en-US"/>
              <a:t>6.</a:t>
            </a:r>
            <a:r>
              <a:rPr lang="en-US" altLang="zh-CN"/>
              <a:t>4</a:t>
            </a:r>
            <a:r>
              <a:rPr lang="zh-CN" altLang="en-US"/>
              <a:t>.3  黑盒测试和白盒测试的比较</a:t>
            </a:r>
            <a:endParaRPr lang="zh-CN" altLang="en-US"/>
          </a:p>
        </p:txBody>
      </p:sp>
    </p:spTree>
  </p:cSld>
  <p:clrMapOvr>
    <a:masterClrMapping/>
  </p:clrMapOvr>
  <p:transition spd="med" advTm="5000">
    <p:pull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40676" y="3998838"/>
            <a:ext cx="3815862" cy="830997"/>
          </a:xfrm>
          <a:prstGeom prst="rect">
            <a:avLst/>
          </a:prstGeom>
          <a:noFill/>
          <a:ln w="9525">
            <a:noFill/>
          </a:ln>
        </p:spPr>
        <p:txBody>
          <a:bodyPr wrap="square">
            <a:spAutoFit/>
          </a:bodyPr>
          <a:lstStyle>
            <a:defPPr>
              <a:defRPr lang="zh-CN"/>
            </a:defPPr>
            <a:lvl1pPr algn="ctr">
              <a:buClrTx/>
              <a:buSzTx/>
              <a:buFontTx/>
              <a:defRPr sz="2400" b="1" kern="0">
                <a:solidFill>
                  <a:schemeClr val="tx2"/>
                </a:solidFill>
                <a:latin typeface="+mj-lt"/>
                <a:ea typeface="+mj-ea"/>
                <a:cs typeface="+mj-cs"/>
              </a:defRPr>
            </a:lvl1pPr>
          </a:lstStyle>
          <a:p>
            <a:r>
              <a:rPr lang="zh-CN" altLang="zh-CN" dirty="0"/>
              <a:t>图</a:t>
            </a:r>
            <a:r>
              <a:rPr lang="en-US" altLang="zh-CN" dirty="0"/>
              <a:t> ISO/IEC/IEEE </a:t>
            </a:r>
            <a:r>
              <a:rPr lang="en-US" altLang="zh-CN" dirty="0"/>
              <a:t>29119-4</a:t>
            </a:r>
            <a:r>
              <a:rPr lang="zh-CN" altLang="zh-CN" dirty="0"/>
              <a:t>测试技术</a:t>
            </a:r>
            <a:endParaRPr lang="zh-CN" altLang="zh-CN" dirty="0"/>
          </a:p>
        </p:txBody>
      </p:sp>
      <p:pic>
        <p:nvPicPr>
          <p:cNvPr id="4" name="图片 3"/>
          <p:cNvPicPr/>
          <p:nvPr/>
        </p:nvPicPr>
        <p:blipFill>
          <a:blip r:embed="rId1"/>
          <a:srcRect t="868"/>
          <a:stretch>
            <a:fillRect/>
          </a:stretch>
        </p:blipFill>
        <p:spPr>
          <a:xfrm>
            <a:off x="3956538" y="7470"/>
            <a:ext cx="5187463" cy="5136030"/>
          </a:xfrm>
          <a:prstGeom prst="rect">
            <a:avLst/>
          </a:prstGeom>
          <a:noFill/>
          <a:ln>
            <a:noFill/>
          </a:ln>
        </p:spPr>
      </p:pic>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2288" y="4151631"/>
            <a:ext cx="5486400" cy="425054"/>
          </a:xfrm>
        </p:spPr>
        <p:txBody>
          <a:bodyPr/>
          <a:lstStyle/>
          <a:p>
            <a:pPr algn="ctr"/>
            <a:r>
              <a:rPr lang="zh-CN" altLang="en-US" sz="2400"/>
              <a:t>图6.1  V测试模型</a:t>
            </a:r>
            <a:endParaRPr lang="zh-CN" altLang="en-US" sz="2400"/>
          </a:p>
        </p:txBody>
      </p:sp>
      <p:pic>
        <p:nvPicPr>
          <p:cNvPr id="6" name="图片 6"/>
          <p:cNvPicPr>
            <a:picLocks noChangeAspect="1"/>
          </p:cNvPicPr>
          <p:nvPr/>
        </p:nvPicPr>
        <p:blipFill>
          <a:blip r:embed="rId1"/>
          <a:stretch>
            <a:fillRect/>
          </a:stretch>
        </p:blipFill>
        <p:spPr>
          <a:xfrm>
            <a:off x="1248410" y="550545"/>
            <a:ext cx="6451600" cy="3209925"/>
          </a:xfrm>
          <a:prstGeom prst="rect">
            <a:avLst/>
          </a:prstGeom>
          <a:noFill/>
          <a:ln>
            <a:noFill/>
          </a:ln>
        </p:spPr>
      </p:pic>
    </p:spTree>
  </p:cSld>
  <p:clrMapOvr>
    <a:masterClrMapping/>
  </p:clrMapOvr>
  <p:transition spd="med" advTm="5000">
    <p:pull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en-US" altLang="zh-CN" dirty="0"/>
              <a:t>6.4.1  </a:t>
            </a:r>
            <a:r>
              <a:rPr lang="zh-CN" altLang="zh-CN" dirty="0"/>
              <a:t>黑盒测试</a:t>
            </a:r>
            <a:endParaRPr lang="zh-CN" altLang="zh-CN" dirty="0"/>
          </a:p>
        </p:txBody>
      </p:sp>
      <p:sp>
        <p:nvSpPr>
          <p:cNvPr id="3" name="文本占位符 2"/>
          <p:cNvSpPr>
            <a:spLocks noGrp="1"/>
          </p:cNvSpPr>
          <p:nvPr>
            <p:ph type="body" orient="vert" idx="1"/>
          </p:nvPr>
        </p:nvSpPr>
        <p:spPr>
          <a:xfrm>
            <a:off x="457200" y="1129035"/>
            <a:ext cx="8229600" cy="3394472"/>
          </a:xfrm>
        </p:spPr>
        <p:txBody>
          <a:bodyPr vert="horz"/>
          <a:lstStyle/>
          <a:p>
            <a:r>
              <a:rPr lang="zh-CN" altLang="zh-CN" dirty="0">
                <a:solidFill>
                  <a:srgbClr val="0070C0"/>
                </a:solidFill>
              </a:rPr>
              <a:t>黑盒测试技术</a:t>
            </a:r>
            <a:r>
              <a:rPr lang="zh-CN" altLang="zh-CN" b="0" dirty="0"/>
              <a:t>（也</a:t>
            </a:r>
            <a:r>
              <a:rPr lang="zh-CN" altLang="zh-CN" b="0" dirty="0" smtClean="0"/>
              <a:t>称为</a:t>
            </a:r>
            <a:r>
              <a:rPr lang="zh-CN" altLang="zh-CN" dirty="0">
                <a:solidFill>
                  <a:srgbClr val="0070C0"/>
                </a:solidFill>
              </a:rPr>
              <a:t>基于规范的技术</a:t>
            </a:r>
            <a:r>
              <a:rPr lang="zh-CN" altLang="zh-CN" b="0" dirty="0" smtClean="0"/>
              <a:t>）</a:t>
            </a:r>
            <a:r>
              <a:rPr lang="zh-CN" altLang="zh-CN" b="0" dirty="0"/>
              <a:t>依据需求文档、说明、用例、用户故事或业务流程等测试依据对产品进行分析</a:t>
            </a:r>
            <a:r>
              <a:rPr lang="zh-CN" altLang="zh-CN" b="0" dirty="0" smtClean="0"/>
              <a:t>。</a:t>
            </a:r>
            <a:endParaRPr lang="en-US" altLang="zh-CN" b="0" dirty="0" smtClean="0"/>
          </a:p>
          <a:p>
            <a:r>
              <a:rPr lang="zh-CN" altLang="zh-CN" b="0" dirty="0" smtClean="0"/>
              <a:t>重点</a:t>
            </a:r>
            <a:r>
              <a:rPr lang="zh-CN" altLang="zh-CN" b="0" dirty="0"/>
              <a:t>关注测试对象的输入和输出，而不考虑其内部结构</a:t>
            </a:r>
            <a:r>
              <a:rPr lang="zh-CN" altLang="zh-CN" b="0" dirty="0" smtClean="0"/>
              <a:t>。</a:t>
            </a:r>
            <a:endParaRPr lang="en-US" altLang="zh-CN" b="0" dirty="0" smtClean="0"/>
          </a:p>
          <a:p>
            <a:r>
              <a:rPr lang="zh-CN" altLang="zh-CN" b="0" dirty="0" smtClean="0"/>
              <a:t>它</a:t>
            </a:r>
            <a:r>
              <a:rPr lang="zh-CN" altLang="zh-CN" b="0" dirty="0"/>
              <a:t>是一种从用户观点出发的测试，一般被用来确认软件功能的正确性和可操作性。</a:t>
            </a:r>
            <a:endParaRPr lang="zh-CN" altLang="zh-CN" b="0" dirty="0"/>
          </a:p>
        </p:txBody>
      </p:sp>
    </p:spTree>
  </p:cSld>
  <p:clrMapOvr>
    <a:masterClrMapping/>
  </p:clrMapOvr>
  <p:transition spd="med" advTm="5000">
    <p:pull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en-US" altLang="zh-CN" dirty="0"/>
              <a:t>6.4.1  </a:t>
            </a:r>
            <a:r>
              <a:rPr lang="zh-CN" altLang="zh-CN" dirty="0"/>
              <a:t>黑盒测试</a:t>
            </a:r>
            <a:endParaRPr lang="zh-CN" altLang="zh-CN" dirty="0"/>
          </a:p>
        </p:txBody>
      </p:sp>
      <p:sp>
        <p:nvSpPr>
          <p:cNvPr id="3" name="文本占位符 2"/>
          <p:cNvSpPr>
            <a:spLocks noGrp="1"/>
          </p:cNvSpPr>
          <p:nvPr>
            <p:ph type="body" orient="vert" idx="1"/>
          </p:nvPr>
        </p:nvSpPr>
        <p:spPr>
          <a:xfrm>
            <a:off x="457200" y="1129035"/>
            <a:ext cx="8229600" cy="3394472"/>
          </a:xfrm>
        </p:spPr>
        <p:txBody>
          <a:bodyPr vert="horz"/>
          <a:lstStyle/>
          <a:p>
            <a:r>
              <a:rPr lang="zh-CN" altLang="zh-CN" b="0" dirty="0"/>
              <a:t>黑盒测试的</a:t>
            </a:r>
            <a:r>
              <a:rPr lang="zh-CN" altLang="zh-CN" dirty="0">
                <a:solidFill>
                  <a:srgbClr val="0070C0"/>
                </a:solidFill>
              </a:rPr>
              <a:t>特点</a:t>
            </a:r>
            <a:r>
              <a:rPr lang="zh-CN" altLang="zh-CN" b="0" dirty="0"/>
              <a:t>是黑盒测试与软件的具体实现过程</a:t>
            </a:r>
            <a:r>
              <a:rPr lang="zh-CN" altLang="zh-CN" b="0" dirty="0" smtClean="0"/>
              <a:t>无关</a:t>
            </a:r>
            <a:r>
              <a:rPr lang="zh-CN" altLang="en-US" b="0" dirty="0" smtClean="0"/>
              <a:t>；</a:t>
            </a:r>
            <a:endParaRPr lang="en-US" altLang="zh-CN" b="0" dirty="0" smtClean="0"/>
          </a:p>
          <a:p>
            <a:r>
              <a:rPr lang="zh-CN" altLang="zh-CN" b="0" dirty="0" smtClean="0"/>
              <a:t>在</a:t>
            </a:r>
            <a:r>
              <a:rPr lang="zh-CN" altLang="zh-CN" b="0" dirty="0"/>
              <a:t>软件实现的过程发生变化时，测试用例仍然可以</a:t>
            </a:r>
            <a:r>
              <a:rPr lang="zh-CN" altLang="zh-CN" b="0" dirty="0" smtClean="0"/>
              <a:t>使用</a:t>
            </a:r>
            <a:r>
              <a:rPr lang="zh-CN" altLang="en-US" b="0" dirty="0" smtClean="0"/>
              <a:t>；</a:t>
            </a:r>
            <a:endParaRPr lang="en-US" altLang="zh-CN" b="0" dirty="0" smtClean="0"/>
          </a:p>
          <a:p>
            <a:r>
              <a:rPr lang="zh-CN" altLang="zh-CN" b="0" dirty="0" smtClean="0"/>
              <a:t>黑</a:t>
            </a:r>
            <a:r>
              <a:rPr lang="zh-CN" altLang="zh-CN" b="0" dirty="0"/>
              <a:t>盒测试用例的设计可以和软件实现同时进行，这样能够压缩总的开发时间</a:t>
            </a:r>
            <a:r>
              <a:rPr lang="zh-CN" altLang="zh-CN" b="0" dirty="0" smtClean="0"/>
              <a:t>。</a:t>
            </a:r>
            <a:endParaRPr lang="en-US" altLang="zh-CN" b="0" dirty="0" smtClean="0"/>
          </a:p>
          <a:p>
            <a:endParaRPr lang="en-US" altLang="zh-CN" b="0" dirty="0"/>
          </a:p>
          <a:p>
            <a:r>
              <a:rPr lang="zh-CN" altLang="zh-CN" b="0" dirty="0"/>
              <a:t>主要的</a:t>
            </a:r>
            <a:r>
              <a:rPr lang="zh-CN" altLang="zh-CN" dirty="0">
                <a:solidFill>
                  <a:srgbClr val="0070C0"/>
                </a:solidFill>
              </a:rPr>
              <a:t>黑盒测试方法</a:t>
            </a:r>
            <a:r>
              <a:rPr lang="zh-CN" altLang="zh-CN" b="0" dirty="0"/>
              <a:t>有边界值分析法、等价类划分法、因果图法和决策表法等。</a:t>
            </a:r>
            <a:endParaRPr lang="zh-CN" altLang="zh-CN" b="0" dirty="0"/>
          </a:p>
        </p:txBody>
      </p:sp>
    </p:spTree>
  </p:cSld>
  <p:clrMapOvr>
    <a:masterClrMapping/>
  </p:clrMapOvr>
  <p:transition spd="med" advTm="5000">
    <p:pull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en-US" altLang="zh-CN" dirty="0"/>
              <a:t>6.4.2  </a:t>
            </a:r>
            <a:r>
              <a:rPr lang="zh-CN" altLang="zh-CN" dirty="0"/>
              <a:t>白盒测试</a:t>
            </a:r>
            <a:endParaRPr lang="zh-CN" altLang="zh-CN" dirty="0"/>
          </a:p>
        </p:txBody>
      </p:sp>
      <p:sp>
        <p:nvSpPr>
          <p:cNvPr id="3" name="文本占位符 2"/>
          <p:cNvSpPr>
            <a:spLocks noGrp="1"/>
          </p:cNvSpPr>
          <p:nvPr>
            <p:ph type="body" orient="vert" idx="1"/>
          </p:nvPr>
        </p:nvSpPr>
        <p:spPr>
          <a:xfrm>
            <a:off x="457200" y="1129035"/>
            <a:ext cx="8229600" cy="3394472"/>
          </a:xfrm>
        </p:spPr>
        <p:txBody>
          <a:bodyPr vert="horz"/>
          <a:lstStyle/>
          <a:p>
            <a:r>
              <a:rPr lang="zh-CN" altLang="zh-CN" dirty="0">
                <a:solidFill>
                  <a:srgbClr val="0070C0"/>
                </a:solidFill>
              </a:rPr>
              <a:t>白盒测试技术</a:t>
            </a:r>
            <a:r>
              <a:rPr lang="zh-CN" altLang="zh-CN" b="0" dirty="0"/>
              <a:t>（也称为</a:t>
            </a:r>
            <a:r>
              <a:rPr lang="zh-CN" altLang="zh-CN" dirty="0">
                <a:solidFill>
                  <a:srgbClr val="0070C0"/>
                </a:solidFill>
              </a:rPr>
              <a:t>基于结构的技术</a:t>
            </a:r>
            <a:r>
              <a:rPr lang="zh-CN" altLang="zh-CN" b="0" dirty="0"/>
              <a:t>）基于对架构、详细设计、内部结构或测试对象代码的分析。与黑盒测试技术不同，白盒测试技术关注测试对象的结构和处理过程。一般用来分析程序的内部结构。</a:t>
            </a:r>
            <a:endParaRPr lang="zh-CN" altLang="zh-CN" b="0" dirty="0"/>
          </a:p>
        </p:txBody>
      </p:sp>
    </p:spTree>
  </p:cSld>
  <p:clrMapOvr>
    <a:masterClrMapping/>
  </p:clrMapOvr>
  <p:transition spd="med" advTm="5000">
    <p:pull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en-US" altLang="zh-CN" dirty="0"/>
              <a:t>6.4.2  </a:t>
            </a:r>
            <a:r>
              <a:rPr lang="zh-CN" altLang="zh-CN" dirty="0"/>
              <a:t>白盒测试</a:t>
            </a:r>
            <a:endParaRPr lang="zh-CN" altLang="zh-CN" dirty="0"/>
          </a:p>
        </p:txBody>
      </p:sp>
      <p:sp>
        <p:nvSpPr>
          <p:cNvPr id="3" name="文本占位符 2"/>
          <p:cNvSpPr>
            <a:spLocks noGrp="1"/>
          </p:cNvSpPr>
          <p:nvPr>
            <p:ph type="body" orient="vert" idx="1"/>
          </p:nvPr>
        </p:nvSpPr>
        <p:spPr>
          <a:xfrm>
            <a:off x="457200" y="1129035"/>
            <a:ext cx="8229600" cy="3394472"/>
          </a:xfrm>
        </p:spPr>
        <p:txBody>
          <a:bodyPr vert="horz"/>
          <a:lstStyle/>
          <a:p>
            <a:r>
              <a:rPr lang="zh-CN" altLang="zh-CN" b="0" dirty="0"/>
              <a:t>白盒测试将被测程序看作一个打开的盒子，测试者能够看到被测源程序，可以分析被测程序的内部结构，此时测试的焦点集中在根据其内部结构设计测试用例。白盒测试要求对某些程序的结构特性做到一定程度的覆盖，或者说这种测试是“基于覆盖率的测试”</a:t>
            </a:r>
            <a:r>
              <a:rPr lang="zh-CN" altLang="zh-CN" b="0" dirty="0" smtClean="0"/>
              <a:t>。</a:t>
            </a:r>
            <a:endParaRPr lang="zh-CN" altLang="zh-CN" b="0" dirty="0" smtClean="0"/>
          </a:p>
        </p:txBody>
      </p:sp>
    </p:spTree>
  </p:cSld>
  <p:clrMapOvr>
    <a:masterClrMapping/>
  </p:clrMapOvr>
  <p:transition spd="med" advTm="5000">
    <p:pull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85872"/>
            <a:ext cx="8229600" cy="292895"/>
          </a:xfrm>
        </p:spPr>
        <p:txBody>
          <a:bodyPr/>
          <a:lstStyle/>
          <a:p>
            <a:r>
              <a:rPr lang="en-US" altLang="zh-CN" dirty="0"/>
              <a:t>6.4.2  </a:t>
            </a:r>
            <a:r>
              <a:rPr lang="zh-CN" altLang="zh-CN" dirty="0"/>
              <a:t>白盒测试</a:t>
            </a:r>
            <a:endParaRPr lang="zh-CN" altLang="zh-CN" dirty="0"/>
          </a:p>
        </p:txBody>
      </p:sp>
      <p:sp>
        <p:nvSpPr>
          <p:cNvPr id="3" name="文本占位符 2"/>
          <p:cNvSpPr>
            <a:spLocks noGrp="1"/>
          </p:cNvSpPr>
          <p:nvPr>
            <p:ph type="body" orient="vert" idx="1"/>
          </p:nvPr>
        </p:nvSpPr>
        <p:spPr>
          <a:xfrm>
            <a:off x="457200" y="1129035"/>
            <a:ext cx="8229600" cy="3394472"/>
          </a:xfrm>
        </p:spPr>
        <p:txBody>
          <a:bodyPr vert="horz"/>
          <a:lstStyle/>
          <a:p>
            <a:r>
              <a:rPr lang="zh-CN" altLang="zh-CN" b="0" dirty="0" smtClean="0">
                <a:solidFill>
                  <a:srgbClr val="0070C0"/>
                </a:solidFill>
              </a:rPr>
              <a:t>白盒测试</a:t>
            </a:r>
            <a:r>
              <a:rPr lang="zh-CN" altLang="zh-CN" b="0" dirty="0" smtClean="0"/>
              <a:t>的常用测试</a:t>
            </a:r>
            <a:r>
              <a:rPr lang="zh-CN" altLang="zh-CN" b="0" dirty="0" smtClean="0">
                <a:solidFill>
                  <a:srgbClr val="0070C0"/>
                </a:solidFill>
              </a:rPr>
              <a:t>方法</a:t>
            </a:r>
            <a:r>
              <a:rPr lang="zh-CN" altLang="zh-CN" b="0" dirty="0" smtClean="0"/>
              <a:t>有代码检查法、静态结构分析法、静态质量度量法、</a:t>
            </a:r>
            <a:r>
              <a:rPr lang="en-US" altLang="zh-CN" b="0" dirty="0" smtClean="0"/>
              <a:t>逻辑覆盖</a:t>
            </a:r>
            <a:r>
              <a:rPr lang="zh-CN" altLang="zh-CN" b="0" dirty="0" smtClean="0"/>
              <a:t>法、基本</a:t>
            </a:r>
            <a:r>
              <a:rPr lang="en-US" altLang="zh-CN" b="0" dirty="0" smtClean="0"/>
              <a:t>路径测试</a:t>
            </a:r>
            <a:r>
              <a:rPr lang="zh-CN" altLang="zh-CN" b="0" dirty="0" smtClean="0"/>
              <a:t>法、</a:t>
            </a:r>
            <a:r>
              <a:rPr lang="en-US" altLang="zh-CN" b="0" dirty="0" smtClean="0"/>
              <a:t>域测试</a:t>
            </a:r>
            <a:r>
              <a:rPr lang="zh-CN" altLang="zh-CN" b="0" dirty="0" smtClean="0"/>
              <a:t>、符号测试、</a:t>
            </a:r>
            <a:r>
              <a:rPr lang="en-US" altLang="zh-CN" b="0" dirty="0" smtClean="0"/>
              <a:t>路径覆盖</a:t>
            </a:r>
            <a:r>
              <a:rPr lang="zh-CN" altLang="zh-CN" b="0" dirty="0" smtClean="0"/>
              <a:t>和程序变异等。</a:t>
            </a:r>
            <a:endParaRPr lang="en-US" altLang="zh-CN" b="0" dirty="0" smtClean="0"/>
          </a:p>
          <a:p>
            <a:r>
              <a:rPr lang="zh-CN" altLang="zh-CN" b="0" dirty="0"/>
              <a:t>白盒测试的方法总体上分为静态分析方法和动态分析方法两大类</a:t>
            </a:r>
            <a:r>
              <a:rPr lang="zh-CN" altLang="zh-CN" b="0" dirty="0" smtClean="0"/>
              <a:t>。</a:t>
            </a:r>
            <a:endParaRPr lang="en-US" altLang="zh-CN" b="0" dirty="0" smtClean="0"/>
          </a:p>
          <a:p>
            <a:pPr lvl="2">
              <a:buFontTx/>
              <a:buChar char="–"/>
            </a:pPr>
            <a:r>
              <a:rPr lang="zh-CN" altLang="zh-CN" sz="2000" dirty="0">
                <a:solidFill>
                  <a:srgbClr val="0070C0"/>
                </a:solidFill>
                <a:latin typeface="宋体" panose="02010600030101010101" pitchFamily="2" charset="-122"/>
                <a:ea typeface="宋体" panose="02010600030101010101" pitchFamily="2" charset="-122"/>
                <a:cs typeface="+mn-ea"/>
              </a:rPr>
              <a:t>静态分析</a:t>
            </a:r>
            <a:r>
              <a:rPr lang="zh-CN" altLang="zh-CN" sz="2000" b="0" dirty="0">
                <a:latin typeface="宋体" panose="02010600030101010101" pitchFamily="2" charset="-122"/>
                <a:ea typeface="宋体" panose="02010600030101010101" pitchFamily="2" charset="-122"/>
                <a:cs typeface="+mn-ea"/>
              </a:rPr>
              <a:t>是一种不通过执行程序而进行测试的技术</a:t>
            </a:r>
            <a:r>
              <a:rPr lang="zh-CN" altLang="zh-CN" sz="2000" b="0" dirty="0">
                <a:latin typeface="宋体" panose="02010600030101010101" pitchFamily="2" charset="-122"/>
                <a:ea typeface="宋体" panose="02010600030101010101" pitchFamily="2" charset="-122"/>
                <a:cs typeface="+mn-ea"/>
              </a:rPr>
              <a:t>。</a:t>
            </a:r>
            <a:endParaRPr lang="en-US" altLang="zh-CN" sz="2000" b="0" dirty="0">
              <a:latin typeface="宋体" panose="02010600030101010101" pitchFamily="2" charset="-122"/>
              <a:ea typeface="宋体" panose="02010600030101010101" pitchFamily="2" charset="-122"/>
              <a:cs typeface="+mn-ea"/>
            </a:endParaRPr>
          </a:p>
          <a:p>
            <a:pPr lvl="2">
              <a:buFontTx/>
              <a:buChar char="–"/>
            </a:pPr>
            <a:r>
              <a:rPr lang="zh-CN" altLang="zh-CN" sz="2000" dirty="0">
                <a:solidFill>
                  <a:srgbClr val="0070C0"/>
                </a:solidFill>
                <a:latin typeface="宋体" panose="02010600030101010101" pitchFamily="2" charset="-122"/>
                <a:ea typeface="宋体" panose="02010600030101010101" pitchFamily="2" charset="-122"/>
                <a:cs typeface="+mn-ea"/>
              </a:rPr>
              <a:t>动态分析</a:t>
            </a:r>
            <a:r>
              <a:rPr lang="zh-CN" altLang="zh-CN" sz="2000" b="0" dirty="0">
                <a:latin typeface="宋体" panose="02010600030101010101" pitchFamily="2" charset="-122"/>
                <a:ea typeface="宋体" panose="02010600030101010101" pitchFamily="2" charset="-122"/>
                <a:cs typeface="+mn-ea"/>
              </a:rPr>
              <a:t>是当软件系统在模拟的或真实的环境中执行之前、之中和之后，对软件系统行为的分析</a:t>
            </a:r>
            <a:r>
              <a:rPr lang="zh-CN" altLang="zh-CN" sz="2000" b="0" dirty="0">
                <a:latin typeface="宋体" panose="02010600030101010101" pitchFamily="2" charset="-122"/>
                <a:ea typeface="宋体" panose="02010600030101010101" pitchFamily="2" charset="-122"/>
                <a:cs typeface="+mn-ea"/>
              </a:rPr>
              <a:t>。</a:t>
            </a:r>
            <a:endParaRPr lang="en-US" altLang="zh-CN" sz="2000" b="0" dirty="0">
              <a:latin typeface="宋体" panose="02010600030101010101" pitchFamily="2" charset="-122"/>
              <a:ea typeface="宋体" panose="02010600030101010101" pitchFamily="2" charset="-122"/>
              <a:cs typeface="+mn-ea"/>
            </a:endParaRPr>
          </a:p>
        </p:txBody>
      </p:sp>
    </p:spTree>
  </p:cSld>
  <p:clrMapOvr>
    <a:masterClrMapping/>
  </p:clrMapOvr>
  <p:transition spd="med" advTm="5000">
    <p:pull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38234" y="997899"/>
            <a:ext cx="4984057" cy="461665"/>
          </a:xfrm>
          <a:prstGeom prst="rect">
            <a:avLst/>
          </a:prstGeom>
          <a:noFill/>
          <a:ln w="9525">
            <a:noFill/>
          </a:ln>
        </p:spPr>
        <p:txBody>
          <a:bodyPr wrap="square">
            <a:spAutoFit/>
          </a:bodyPr>
          <a:lstStyle/>
          <a:p>
            <a:pPr algn="ctr"/>
            <a:r>
              <a:rPr lang="zh-CN" altLang="zh-CN" sz="2400" b="1" kern="0" dirty="0">
                <a:solidFill>
                  <a:schemeClr val="tx2"/>
                </a:solidFill>
                <a:latin typeface="+mj-lt"/>
                <a:ea typeface="+mj-ea"/>
                <a:cs typeface="+mj-cs"/>
              </a:rPr>
              <a:t>表</a:t>
            </a:r>
            <a:r>
              <a:rPr lang="en-US" altLang="zh-CN" sz="2400" b="1" kern="0" dirty="0">
                <a:solidFill>
                  <a:schemeClr val="tx2"/>
                </a:solidFill>
                <a:latin typeface="+mj-lt"/>
                <a:ea typeface="+mj-ea"/>
                <a:cs typeface="+mj-cs"/>
              </a:rPr>
              <a:t>6.8  </a:t>
            </a:r>
            <a:r>
              <a:rPr lang="zh-CN" altLang="zh-CN" sz="2400" b="1" kern="0" dirty="0">
                <a:solidFill>
                  <a:schemeClr val="tx2"/>
                </a:solidFill>
                <a:latin typeface="+mj-lt"/>
                <a:ea typeface="+mj-ea"/>
                <a:cs typeface="+mj-cs"/>
              </a:rPr>
              <a:t>黑盒测试和白盒测试的比较</a:t>
            </a:r>
            <a:endParaRPr lang="zh-CN" altLang="zh-CN" sz="2400" b="1" kern="0" dirty="0">
              <a:solidFill>
                <a:schemeClr val="tx2"/>
              </a:solidFill>
              <a:latin typeface="+mj-lt"/>
              <a:ea typeface="+mj-ea"/>
              <a:cs typeface="+mj-cs"/>
            </a:endParaRPr>
          </a:p>
        </p:txBody>
      </p:sp>
      <p:pic>
        <p:nvPicPr>
          <p:cNvPr id="8" name="图片 7"/>
          <p:cNvPicPr>
            <a:picLocks noChangeAspect="1"/>
          </p:cNvPicPr>
          <p:nvPr/>
        </p:nvPicPr>
        <p:blipFill>
          <a:blip r:embed="rId1"/>
          <a:stretch>
            <a:fillRect/>
          </a:stretch>
        </p:blipFill>
        <p:spPr>
          <a:xfrm>
            <a:off x="19050" y="1619250"/>
            <a:ext cx="9105900" cy="1905000"/>
          </a:xfrm>
          <a:prstGeom prst="rect">
            <a:avLst/>
          </a:prstGeom>
        </p:spPr>
      </p:pic>
    </p:spTree>
  </p:cSld>
  <p:clrMapOvr>
    <a:masterClrMapping/>
  </p:clrMapOvr>
  <p:transition spd="med" advTm="5000">
    <p:pull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463962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4554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文本占位符 2"/>
          <p:cNvSpPr>
            <a:spLocks noGrp="1"/>
          </p:cNvSpPr>
          <p:nvPr/>
        </p:nvSpPr>
        <p:spPr>
          <a:xfrm>
            <a:off x="1133475" y="1631443"/>
            <a:ext cx="6724015" cy="2686685"/>
          </a:xfrm>
          <a:prstGeom prst="rect">
            <a:avLst/>
          </a:prstGeom>
        </p:spPr>
        <p:txBody>
          <a:bodyPr vert="horz" lIns="68553" tIns="34289" rIns="68553" bIns="34289"/>
          <a:lst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a:lstStyle>
          <a:p>
            <a:r>
              <a:rPr lang="zh-CN" altLang="zh-CN" sz="2000" b="0" dirty="0"/>
              <a:t>从应用范围来说，建议对稳定运行的大中型系统进行小规模的功能优化或改造过程中使用黑盒测试方法</a:t>
            </a:r>
            <a:r>
              <a:rPr lang="zh-CN" altLang="zh-CN" sz="2000" b="0" dirty="0" smtClean="0"/>
              <a:t>；</a:t>
            </a:r>
            <a:endParaRPr lang="en-US" altLang="zh-CN" sz="2000" b="0" dirty="0" smtClean="0"/>
          </a:p>
          <a:p>
            <a:r>
              <a:rPr lang="zh-CN" altLang="zh-CN" sz="2000" b="0" dirty="0" smtClean="0"/>
              <a:t>对</a:t>
            </a:r>
            <a:r>
              <a:rPr lang="zh-CN" altLang="zh-CN" sz="2000" b="0" dirty="0"/>
              <a:t>复杂度和重要性较低的系统，在时间精力有限的情况下优先选用黑盒测试方法进行测试</a:t>
            </a:r>
            <a:r>
              <a:rPr lang="zh-CN" altLang="zh-CN" sz="2000" b="0" dirty="0" smtClean="0"/>
              <a:t>；</a:t>
            </a:r>
            <a:endParaRPr lang="en-US" altLang="zh-CN" sz="2000" b="0" dirty="0" smtClean="0"/>
          </a:p>
          <a:p>
            <a:r>
              <a:rPr lang="zh-CN" altLang="zh-CN" sz="2000" b="0" dirty="0" smtClean="0"/>
              <a:t>建议</a:t>
            </a:r>
            <a:r>
              <a:rPr lang="zh-CN" altLang="zh-CN" sz="2000" b="0" dirty="0"/>
              <a:t>适当考量测试人员或测试团队专业技术能力以及测试阶段，如在系统功能测试已经完成的前提下，业务方执行的业务验收测试可以使用黑盒测试方法，降低了团队组建成本和测试成本，无需要求业务人员对代码和软件逻辑进行充分学习和掌握。</a:t>
            </a:r>
            <a:endParaRPr lang="zh-CN" altLang="zh-CN" sz="2000" b="0" dirty="0"/>
          </a:p>
        </p:txBody>
      </p:sp>
      <p:sp>
        <p:nvSpPr>
          <p:cNvPr id="2" name="标题 1"/>
          <p:cNvSpPr txBox="1"/>
          <p:nvPr/>
        </p:nvSpPr>
        <p:spPr>
          <a:xfrm>
            <a:off x="447675" y="598488"/>
            <a:ext cx="8229600" cy="293688"/>
          </a:xfrm>
          <a:prstGeom prst="rect">
            <a:avLst/>
          </a:prstGeom>
        </p:spPr>
        <p:txBody>
          <a:bodyPr lIns="91434" tIns="45717" rIns="91434" bIns="45717"/>
          <a:lstStyle/>
          <a:p>
            <a:pPr algn="ctr"/>
            <a:r>
              <a:rPr lang="zh-CN" altLang="zh-CN" sz="3200" b="1" kern="0" dirty="0">
                <a:solidFill>
                  <a:schemeClr val="tx2"/>
                </a:solidFill>
              </a:rPr>
              <a:t>黑盒</a:t>
            </a:r>
            <a:r>
              <a:rPr lang="zh-CN" altLang="zh-CN" sz="3200" b="1" kern="0" dirty="0" smtClean="0">
                <a:solidFill>
                  <a:schemeClr val="tx2"/>
                </a:solidFill>
              </a:rPr>
              <a:t>测试的</a:t>
            </a:r>
            <a:r>
              <a:rPr lang="zh-CN" altLang="en-US" sz="3200" b="1" kern="0" dirty="0" smtClean="0">
                <a:solidFill>
                  <a:schemeClr val="tx2"/>
                </a:solidFill>
              </a:rPr>
              <a:t>应用</a:t>
            </a:r>
            <a:endParaRPr lang="zh-CN" altLang="zh-CN" sz="3200" b="1" kern="0" dirty="0">
              <a:solidFill>
                <a:schemeClr val="tx2"/>
              </a:solidFill>
            </a:endParaRPr>
          </a:p>
        </p:txBody>
      </p:sp>
    </p:spTree>
  </p:cSld>
  <p:clrMapOvr>
    <a:masterClrMapping/>
  </p:clrMapOvr>
  <p:transition spd="med" advTm="5000">
    <p:pull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463962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4554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文本占位符 2"/>
          <p:cNvSpPr>
            <a:spLocks noGrp="1"/>
          </p:cNvSpPr>
          <p:nvPr/>
        </p:nvSpPr>
        <p:spPr>
          <a:xfrm>
            <a:off x="1133475" y="1816001"/>
            <a:ext cx="6724015" cy="2686685"/>
          </a:xfrm>
          <a:prstGeom prst="rect">
            <a:avLst/>
          </a:prstGeom>
        </p:spPr>
        <p:txBody>
          <a:bodyPr vert="horz" lIns="68553" tIns="34289" rIns="68553" bIns="34289"/>
          <a:lst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a:lstStyle>
          <a:p>
            <a:r>
              <a:rPr lang="zh-CN" altLang="zh-CN" sz="2000" b="0" dirty="0"/>
              <a:t>对于新建系统或已有系统新增重要模块时使用白盒测试方法</a:t>
            </a:r>
            <a:r>
              <a:rPr lang="zh-CN" altLang="zh-CN" sz="2000" b="0" dirty="0" smtClean="0"/>
              <a:t>；</a:t>
            </a:r>
            <a:endParaRPr lang="en-US" altLang="zh-CN" sz="2000" b="0" dirty="0" smtClean="0"/>
          </a:p>
          <a:p>
            <a:r>
              <a:rPr lang="zh-CN" altLang="zh-CN" sz="2000" b="0" dirty="0" smtClean="0"/>
              <a:t>对</a:t>
            </a:r>
            <a:r>
              <a:rPr lang="zh-CN" altLang="zh-CN" sz="2000" b="0" dirty="0"/>
              <a:t>重点系统进行架构优化、对公共函数或程序进行改造、对后台或接口内容进行调整时选用白盒测试方法</a:t>
            </a:r>
            <a:r>
              <a:rPr lang="zh-CN" altLang="zh-CN" sz="2000" b="0" dirty="0" smtClean="0"/>
              <a:t>；</a:t>
            </a:r>
            <a:endParaRPr lang="en-US" altLang="zh-CN" sz="2000" b="0" dirty="0" smtClean="0"/>
          </a:p>
          <a:p>
            <a:r>
              <a:rPr lang="zh-CN" altLang="zh-CN" sz="2000" b="0" dirty="0" smtClean="0"/>
              <a:t>建议</a:t>
            </a:r>
            <a:r>
              <a:rPr lang="zh-CN" altLang="zh-CN" sz="2000" b="0" dirty="0"/>
              <a:t>关注测试中的集群现象，对于缺陷或问题集中的功能和模块建议及时由黑盒测试方法改为白盒测试，在缺陷管理过程中及时进行小范围的测试方法调整，同时保证测试效率和测试充分性。</a:t>
            </a:r>
            <a:endParaRPr lang="zh-CN" altLang="zh-CN" sz="1800" b="0" dirty="0"/>
          </a:p>
        </p:txBody>
      </p:sp>
      <p:sp>
        <p:nvSpPr>
          <p:cNvPr id="2" name="标题 1"/>
          <p:cNvSpPr txBox="1"/>
          <p:nvPr/>
        </p:nvSpPr>
        <p:spPr>
          <a:xfrm>
            <a:off x="447675" y="598488"/>
            <a:ext cx="8229600" cy="293688"/>
          </a:xfrm>
          <a:prstGeom prst="rect">
            <a:avLst/>
          </a:prstGeom>
        </p:spPr>
        <p:txBody>
          <a:bodyPr lIns="91434" tIns="45717" rIns="91434" bIns="45717"/>
          <a:lstStyle/>
          <a:p>
            <a:pPr algn="ctr"/>
            <a:r>
              <a:rPr lang="zh-CN" altLang="en-US" sz="3200" b="1" kern="0" dirty="0" smtClean="0">
                <a:solidFill>
                  <a:schemeClr val="tx2"/>
                </a:solidFill>
              </a:rPr>
              <a:t>白盒</a:t>
            </a:r>
            <a:r>
              <a:rPr lang="zh-CN" altLang="zh-CN" sz="3200" b="1" kern="0" dirty="0" smtClean="0">
                <a:solidFill>
                  <a:schemeClr val="tx2"/>
                </a:solidFill>
              </a:rPr>
              <a:t>测试的</a:t>
            </a:r>
            <a:r>
              <a:rPr lang="zh-CN" altLang="en-US" sz="3200" b="1" kern="0" dirty="0" smtClean="0">
                <a:solidFill>
                  <a:schemeClr val="tx2"/>
                </a:solidFill>
              </a:rPr>
              <a:t>应用</a:t>
            </a:r>
            <a:endParaRPr lang="zh-CN" altLang="zh-CN" sz="3200" b="1" kern="0" dirty="0">
              <a:solidFill>
                <a:schemeClr val="tx2"/>
              </a:solidFill>
            </a:endParaRPr>
          </a:p>
        </p:txBody>
      </p:sp>
    </p:spTree>
  </p:cSld>
  <p:clrMapOvr>
    <a:masterClrMapping/>
  </p:clrMapOvr>
  <p:transition spd="med" advTm="5000">
    <p:pull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4" y="91588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5009515" y="2312035"/>
            <a:ext cx="3573780" cy="1476375"/>
          </a:xfrm>
          <a:prstGeom prst="rect">
            <a:avLst/>
          </a:prstGeom>
          <a:noFill/>
        </p:spPr>
        <p:txBody>
          <a:bodyPr wrap="none" rtlCol="0" anchor="t">
            <a:spAutoFit/>
          </a:bodyPr>
          <a:p>
            <a:r>
              <a:rPr lang="zh-CN" altLang="en-US" b="1">
                <a:sym typeface="+mn-ea"/>
              </a:rPr>
              <a:t>微助教组卷</a:t>
            </a:r>
            <a:endParaRPr lang="zh-CN" altLang="en-US" b="1">
              <a:sym typeface="+mn-ea"/>
            </a:endParaRPr>
          </a:p>
          <a:p>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软件测试模型</a:t>
            </a:r>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软件测试级别</a:t>
            </a:r>
            <a:endParaRPr lang="zh-CN" altLang="en-US" b="1">
              <a:sym typeface="+mn-ea"/>
            </a:endParaRPr>
          </a:p>
          <a:p>
            <a:r>
              <a:rPr lang="zh-CN" altLang="en-US" b="1">
                <a:sym typeface="+mn-ea"/>
              </a:rPr>
              <a:t>第</a:t>
            </a:r>
            <a:r>
              <a:rPr lang="en-US" altLang="zh-CN" b="1">
                <a:sym typeface="+mn-ea"/>
              </a:rPr>
              <a:t>6</a:t>
            </a:r>
            <a:r>
              <a:rPr lang="zh-CN" altLang="en-US" b="1">
                <a:sym typeface="+mn-ea"/>
              </a:rPr>
              <a:t>章</a:t>
            </a:r>
            <a:r>
              <a:rPr lang="en-US" altLang="zh-CN" b="1">
                <a:sym typeface="+mn-ea"/>
              </a:rPr>
              <a:t> </a:t>
            </a:r>
            <a:r>
              <a:rPr lang="zh-CN" altLang="en-US" b="1">
                <a:sym typeface="+mn-ea"/>
              </a:rPr>
              <a:t>测试类型和黑盒、白盒技术</a:t>
            </a:r>
            <a:endParaRPr lang="zh-CN" altLang="en-US" b="1">
              <a:sym typeface="+mn-ea"/>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4540" y="106045"/>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6.1.1  V模型</a:t>
            </a:r>
            <a:endParaRPr lang="zh-CN" altLang="en-US">
              <a:sym typeface="+mn-ea"/>
            </a:endParaRPr>
          </a:p>
        </p:txBody>
      </p:sp>
      <p:sp>
        <p:nvSpPr>
          <p:cNvPr id="8" name="文本占位符 7"/>
          <p:cNvSpPr>
            <a:spLocks noGrp="1"/>
          </p:cNvSpPr>
          <p:nvPr>
            <p:ph type="body" idx="1"/>
          </p:nvPr>
        </p:nvSpPr>
        <p:spPr/>
        <p:txBody>
          <a:bodyPr/>
          <a:lstStyle/>
          <a:p>
            <a:r>
              <a:rPr lang="zh-CN" altLang="en-US" sz="2400">
                <a:solidFill>
                  <a:srgbClr val="0070C0"/>
                </a:solidFill>
                <a:sym typeface="+mn-ea"/>
              </a:rPr>
              <a:t>优点</a:t>
            </a:r>
            <a:endParaRPr lang="zh-CN" altLang="en-US" sz="2400">
              <a:solidFill>
                <a:srgbClr val="0070C0"/>
              </a:solidFill>
              <a:sym typeface="+mn-ea"/>
            </a:endParaRPr>
          </a:p>
        </p:txBody>
      </p:sp>
      <p:sp>
        <p:nvSpPr>
          <p:cNvPr id="9" name="内容占位符 8"/>
          <p:cNvSpPr>
            <a:spLocks noGrp="1"/>
          </p:cNvSpPr>
          <p:nvPr>
            <p:ph sz="half" idx="2"/>
          </p:nvPr>
        </p:nvSpPr>
        <p:spPr/>
        <p:txBody>
          <a:bodyPr/>
          <a:lstStyle/>
          <a:p>
            <a:r>
              <a:rPr lang="zh-CN" altLang="en-US" sz="2000" b="0">
                <a:sym typeface="+mn-ea"/>
              </a:rPr>
              <a:t>V模型清楚的标识了开发和测试的各个阶段，每个阶段分工明确，便于整体项目的把控。</a:t>
            </a:r>
            <a:endParaRPr lang="zh-CN" altLang="en-US" sz="2000" b="0">
              <a:latin typeface="宋体" panose="02010600030101010101" pitchFamily="2" charset="-122"/>
              <a:ea typeface="宋体" panose="02010600030101010101" pitchFamily="2" charset="-122"/>
            </a:endParaRPr>
          </a:p>
        </p:txBody>
      </p:sp>
      <p:sp>
        <p:nvSpPr>
          <p:cNvPr id="10" name="文本占位符 9"/>
          <p:cNvSpPr>
            <a:spLocks noGrp="1"/>
          </p:cNvSpPr>
          <p:nvPr>
            <p:ph type="body" sz="quarter" idx="3"/>
          </p:nvPr>
        </p:nvSpPr>
        <p:spPr/>
        <p:txBody>
          <a:bodyPr/>
          <a:lstStyle/>
          <a:p>
            <a:r>
              <a:rPr lang="zh-CN" altLang="en-US" sz="2400">
                <a:solidFill>
                  <a:srgbClr val="0070C0"/>
                </a:solidFill>
              </a:rPr>
              <a:t>缺点</a:t>
            </a:r>
            <a:endParaRPr lang="zh-CN" altLang="en-US" sz="2400">
              <a:solidFill>
                <a:srgbClr val="0070C0"/>
              </a:solidFill>
            </a:endParaRPr>
          </a:p>
        </p:txBody>
      </p:sp>
      <p:sp>
        <p:nvSpPr>
          <p:cNvPr id="11" name="内容占位符 10"/>
          <p:cNvSpPr>
            <a:spLocks noGrp="1"/>
          </p:cNvSpPr>
          <p:nvPr>
            <p:ph sz="quarter" idx="4"/>
          </p:nvPr>
        </p:nvSpPr>
        <p:spPr>
          <a:xfrm>
            <a:off x="4645025" y="1631315"/>
            <a:ext cx="4499610" cy="2963545"/>
          </a:xfrm>
        </p:spPr>
        <p:txBody>
          <a:bodyPr/>
          <a:lstStyle/>
          <a:p>
            <a:r>
              <a:rPr lang="zh-CN" altLang="en-US" sz="2000" b="0">
                <a:sym typeface="+mn-ea"/>
              </a:rPr>
              <a:t>V模型有一个缺点，就是将测试放在整个开发的最后阶段，没有让测试尽早介入开发，没有在需求阶段就引入测试，忽视了测试活动对需求分析、系统设计等开发活动的验证和确认功能。</a:t>
            </a:r>
            <a:endParaRPr lang="zh-CN" altLang="en-US" sz="2000" b="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tags/tag1.xml><?xml version="1.0" encoding="utf-8"?>
<p:tagLst xmlns:p="http://schemas.openxmlformats.org/presentationml/2006/main">
  <p:tag name="KSO_WPP_MARK_KEY" val="c5ba8947-e701-484d-ae55-c20c67a02c69"/>
  <p:tag name="COMMONDATA" val="eyJoZGlkIjoiMmE0YzNjYTgyMGViYTEyNmVjYjVjNzA3ODNmOTg1ZjQifQ=="/>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8905</Words>
  <Application>WPS 演示</Application>
  <PresentationFormat>全屏显示(16:9)</PresentationFormat>
  <Paragraphs>557</Paragraphs>
  <Slides>88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88</vt:i4>
      </vt:variant>
    </vt:vector>
  </HeadingPairs>
  <TitlesOfParts>
    <vt:vector size="98" baseType="lpstr">
      <vt:lpstr>Arial</vt:lpstr>
      <vt:lpstr>宋体</vt:lpstr>
      <vt:lpstr>Wingdings</vt:lpstr>
      <vt:lpstr>等线</vt:lpstr>
      <vt:lpstr>华文行楷</vt:lpstr>
      <vt:lpstr>黑体</vt:lpstr>
      <vt:lpstr>微软雅黑</vt:lpstr>
      <vt:lpstr>Century Gothic</vt:lpstr>
      <vt:lpstr>Arial Unicode MS</vt:lpstr>
      <vt:lpstr>默认设计模板</vt:lpstr>
      <vt:lpstr>软件质量保证与测试 第6章  软件生命周期中的测试   </vt:lpstr>
      <vt:lpstr>第6章  软件生命周期中的测试</vt:lpstr>
      <vt:lpstr>第6章  软件生命周期中的测试</vt:lpstr>
      <vt:lpstr>PowerPoint 演示文稿</vt:lpstr>
      <vt:lpstr>6.1  软件测试模型 </vt:lpstr>
      <vt:lpstr>6.1  软件测试模型</vt:lpstr>
      <vt:lpstr>6.1.1  V模型</vt:lpstr>
      <vt:lpstr>图6.1  V测试模型</vt:lpstr>
      <vt:lpstr>6.1.1  V模型</vt:lpstr>
      <vt:lpstr>6.1.2  W模型</vt:lpstr>
      <vt:lpstr>图6.2  W测试模型</vt:lpstr>
      <vt:lpstr>6.1.2  W模型</vt:lpstr>
      <vt:lpstr>6.1.3  H模型</vt:lpstr>
      <vt:lpstr>图6.3  H测试模型</vt:lpstr>
      <vt:lpstr>6.1.3  H模型</vt:lpstr>
      <vt:lpstr>6.1.3  H模型</vt:lpstr>
      <vt:lpstr>6.1.4  X模型</vt:lpstr>
      <vt:lpstr>图6.4  X测试模型</vt:lpstr>
      <vt:lpstr>6.1.4  X模型 </vt:lpstr>
      <vt:lpstr>6.1.5  前置测试模型</vt:lpstr>
      <vt:lpstr>6.1.5  前置测试模型</vt:lpstr>
      <vt:lpstr>图6.5  前置测试模型</vt:lpstr>
      <vt:lpstr>PowerPoint 演示文稿</vt:lpstr>
      <vt:lpstr>PowerPoint 演示文稿</vt:lpstr>
      <vt:lpstr>PowerPoint 演示文稿</vt:lpstr>
      <vt:lpstr>PowerPoint 演示文稿</vt:lpstr>
      <vt:lpstr>6.2  测试级别 </vt:lpstr>
      <vt:lpstr>6.2  测试级别</vt:lpstr>
      <vt:lpstr>图6.6  测试执行过程</vt:lpstr>
      <vt:lpstr>6.2.1  组件测试</vt:lpstr>
      <vt:lpstr>6.2.1  组件测试</vt:lpstr>
      <vt:lpstr>6.2.1  组件测试</vt:lpstr>
      <vt:lpstr>6.2.2  集成测试</vt:lpstr>
      <vt:lpstr>6.2.2  集成测试</vt:lpstr>
      <vt:lpstr>6.2.2  集成测试</vt:lpstr>
      <vt:lpstr>6.2.2  集成测试</vt:lpstr>
      <vt:lpstr>6.2.2  集成测试</vt:lpstr>
      <vt:lpstr>PowerPoint 演示文稿</vt:lpstr>
      <vt:lpstr>PowerPoint 演示文稿</vt:lpstr>
      <vt:lpstr>6.2.2  集成测试</vt:lpstr>
      <vt:lpstr>6.2.2  集成测试</vt:lpstr>
      <vt:lpstr>PowerPoint 演示文稿</vt:lpstr>
      <vt:lpstr>PowerPoint 演示文稿</vt:lpstr>
      <vt:lpstr>6.2.2  集成测试</vt:lpstr>
      <vt:lpstr>PowerPoint 演示文稿</vt:lpstr>
      <vt:lpstr>6.2.2  集成测试</vt:lpstr>
      <vt:lpstr>6.2.2  集成测试</vt:lpstr>
      <vt:lpstr>PowerPoint 演示文稿</vt:lpstr>
      <vt:lpstr>PowerPoint 演示文稿</vt:lpstr>
      <vt:lpstr>6.2.3  系统测试</vt:lpstr>
      <vt:lpstr>6.2.4  验收测试</vt:lpstr>
      <vt:lpstr>6.2.4  验收测试</vt:lpstr>
      <vt:lpstr>6.2.4  验收测试</vt:lpstr>
      <vt:lpstr>6.2.4  验收测试</vt:lpstr>
      <vt:lpstr>6.2.5  案例：四个测试级别的测试</vt:lpstr>
      <vt:lpstr>6.2.5  案例：四个测试级别的测试</vt:lpstr>
      <vt:lpstr>6.2.5  案例：四个测试级别的测试</vt:lpstr>
      <vt:lpstr>6.2.5  案例：四个测试级别的测试</vt:lpstr>
      <vt:lpstr>PowerPoint 演示文稿</vt:lpstr>
      <vt:lpstr>6.2.5  案例：四个测试级别的测试</vt:lpstr>
      <vt:lpstr>PowerPoint 演示文稿</vt:lpstr>
      <vt:lpstr>6.3  测试类型 </vt:lpstr>
      <vt:lpstr>6.3  测试类型</vt:lpstr>
      <vt:lpstr>6.3.1  功能测试</vt:lpstr>
      <vt:lpstr>6.3.2  性能测试</vt:lpstr>
      <vt:lpstr>6.3.2  性能测试</vt:lpstr>
      <vt:lpstr>6.3.2  性能测试</vt:lpstr>
      <vt:lpstr>6.3.2  性能测试</vt:lpstr>
      <vt:lpstr>6.3.2  性能测试</vt:lpstr>
      <vt:lpstr>6.3.2  性能测试</vt:lpstr>
      <vt:lpstr>6.3.2  性能测试</vt:lpstr>
      <vt:lpstr>6.3.3  自动化测试</vt:lpstr>
      <vt:lpstr>6.3.3  自动化测试</vt:lpstr>
      <vt:lpstr>6.3.3  自动化测试</vt:lpstr>
      <vt:lpstr>6.3.4  结构测试</vt:lpstr>
      <vt:lpstr>6.3.5  与变更相关的测试</vt:lpstr>
      <vt:lpstr>6.3.5  与变更相关的测试</vt:lpstr>
      <vt:lpstr>6.4  黑盒测试和白盒测试 </vt:lpstr>
      <vt:lpstr>PowerPoint 演示文稿</vt:lpstr>
      <vt:lpstr>6.4.1  黑盒测试</vt:lpstr>
      <vt:lpstr>6.4.1  黑盒测试</vt:lpstr>
      <vt:lpstr>6.4.2  白盒测试</vt:lpstr>
      <vt:lpstr>6.4.2  白盒测试</vt:lpstr>
      <vt:lpstr>6.4.2  白盒测试</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玉宇清澄1417363141</cp:lastModifiedBy>
  <cp:revision>1537</cp:revision>
  <dcterms:created xsi:type="dcterms:W3CDTF">2018-03-26T08:36:00Z</dcterms:created>
  <dcterms:modified xsi:type="dcterms:W3CDTF">2022-09-22T23:49:20Z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D90C686692D04BDABFE511FAFFB92628</vt:lpwstr>
  </property>
</Properties>
</file>