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6"/>
  </p:handoutMasterIdLst>
  <p:sldIdLst>
    <p:sldId id="256" r:id="rId3"/>
    <p:sldId id="4277" r:id="rId5"/>
    <p:sldId id="4278" r:id="rId6"/>
    <p:sldId id="4279" r:id="rId7"/>
    <p:sldId id="4280" r:id="rId8"/>
    <p:sldId id="4281" r:id="rId9"/>
    <p:sldId id="4282" r:id="rId10"/>
    <p:sldId id="4283" r:id="rId11"/>
    <p:sldId id="4284" r:id="rId12"/>
    <p:sldId id="4285" r:id="rId13"/>
    <p:sldId id="4286" r:id="rId14"/>
    <p:sldId id="4287" r:id="rId15"/>
    <p:sldId id="4288" r:id="rId16"/>
    <p:sldId id="4289" r:id="rId17"/>
    <p:sldId id="4290" r:id="rId18"/>
    <p:sldId id="4291" r:id="rId19"/>
    <p:sldId id="4292" r:id="rId20"/>
    <p:sldId id="4293" r:id="rId21"/>
    <p:sldId id="4294" r:id="rId22"/>
    <p:sldId id="4295" r:id="rId23"/>
    <p:sldId id="4296" r:id="rId24"/>
    <p:sldId id="4297" r:id="rId25"/>
    <p:sldId id="4298" r:id="rId26"/>
    <p:sldId id="4299" r:id="rId27"/>
    <p:sldId id="4300" r:id="rId28"/>
    <p:sldId id="4301" r:id="rId29"/>
    <p:sldId id="4302" r:id="rId30"/>
    <p:sldId id="4303" r:id="rId31"/>
    <p:sldId id="4304" r:id="rId32"/>
    <p:sldId id="4305" r:id="rId33"/>
    <p:sldId id="4112" r:id="rId34"/>
    <p:sldId id="4158" r:id="rId35"/>
    <p:sldId id="4159" r:id="rId36"/>
    <p:sldId id="4160" r:id="rId37"/>
    <p:sldId id="4161" r:id="rId38"/>
    <p:sldId id="4162" r:id="rId39"/>
    <p:sldId id="4163" r:id="rId40"/>
    <p:sldId id="4164" r:id="rId41"/>
    <p:sldId id="4165" r:id="rId42"/>
    <p:sldId id="4166" r:id="rId43"/>
    <p:sldId id="4167" r:id="rId44"/>
    <p:sldId id="4168" r:id="rId45"/>
    <p:sldId id="4169" r:id="rId46"/>
    <p:sldId id="4170" r:id="rId47"/>
    <p:sldId id="4179" r:id="rId48"/>
    <p:sldId id="4180" r:id="rId49"/>
    <p:sldId id="4181" r:id="rId50"/>
    <p:sldId id="4182" r:id="rId51"/>
    <p:sldId id="4183" r:id="rId52"/>
    <p:sldId id="4184" r:id="rId53"/>
    <p:sldId id="4185" r:id="rId54"/>
    <p:sldId id="4186" r:id="rId55"/>
    <p:sldId id="4187" r:id="rId56"/>
    <p:sldId id="4215" r:id="rId57"/>
    <p:sldId id="4188" r:id="rId58"/>
    <p:sldId id="4189" r:id="rId59"/>
    <p:sldId id="4190" r:id="rId60"/>
    <p:sldId id="4192" r:id="rId61"/>
    <p:sldId id="4193" r:id="rId62"/>
    <p:sldId id="4194" r:id="rId63"/>
    <p:sldId id="4195" r:id="rId64"/>
    <p:sldId id="4245" r:id="rId65"/>
    <p:sldId id="4247" r:id="rId66"/>
    <p:sldId id="4196" r:id="rId67"/>
    <p:sldId id="4198" r:id="rId68"/>
    <p:sldId id="4199" r:id="rId69"/>
    <p:sldId id="4200" r:id="rId70"/>
    <p:sldId id="4201" r:id="rId71"/>
    <p:sldId id="4202" r:id="rId72"/>
    <p:sldId id="4203" r:id="rId73"/>
    <p:sldId id="4204" r:id="rId74"/>
    <p:sldId id="4205" r:id="rId75"/>
    <p:sldId id="4266" r:id="rId76"/>
    <p:sldId id="4206" r:id="rId77"/>
    <p:sldId id="4207" r:id="rId78"/>
    <p:sldId id="4208" r:id="rId79"/>
    <p:sldId id="4209" r:id="rId80"/>
    <p:sldId id="4113" r:id="rId81"/>
    <p:sldId id="4210" r:id="rId82"/>
    <p:sldId id="4211" r:id="rId83"/>
    <p:sldId id="4212" r:id="rId84"/>
    <p:sldId id="4213" r:id="rId85"/>
  </p:sldIdLst>
  <p:sldSz cx="9144000" cy="5143500" type="screen16x9"/>
  <p:notesSz cx="6858000" cy="9144000"/>
  <p:custDataLst>
    <p:tags r:id="rId90"/>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1pPr>
    <a:lvl2pPr marL="336550" lvl="1" indent="1079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2pPr>
    <a:lvl3pPr marL="679450" lvl="2" indent="2222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3pPr>
    <a:lvl4pPr marL="1022350" lvl="3" indent="3365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4pPr>
    <a:lvl5pPr marL="1365250" lvl="4"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5pPr>
    <a:lvl6pPr marL="2286000" lvl="5"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6pPr>
    <a:lvl7pPr marL="2743200" lvl="6"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7pPr>
    <a:lvl8pPr marL="3200400" lvl="7"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8pPr>
    <a:lvl9pPr marL="3657600" lvl="8"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0099"/>
    <a:srgbClr val="33CC33"/>
    <a:srgbClr val="61FF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88" autoAdjust="0"/>
    <p:restoredTop sz="94968"/>
  </p:normalViewPr>
  <p:slideViewPr>
    <p:cSldViewPr snapToGrid="0" showGuides="1">
      <p:cViewPr varScale="1">
        <p:scale>
          <a:sx n="58" d="100"/>
          <a:sy n="58" d="100"/>
        </p:scale>
        <p:origin x="84" y="948"/>
      </p:cViewPr>
      <p:guideLst>
        <p:guide orient="horz" pos="1551"/>
        <p:guide pos="2852"/>
      </p:guideLst>
    </p:cSldViewPr>
  </p:slideViewPr>
  <p:outlineViewPr>
    <p:cViewPr>
      <p:scale>
        <a:sx n="33" d="100"/>
        <a:sy n="33" d="100"/>
      </p:scale>
      <p:origin x="0" y="15120"/>
    </p:cViewPr>
  </p:outlineViewPr>
  <p:notesTextViewPr>
    <p:cViewPr>
      <p:scale>
        <a:sx n="1" d="1"/>
        <a:sy n="1" d="1"/>
      </p:scale>
      <p:origin x="0" y="0"/>
    </p:cViewPr>
  </p:notesTextViewPr>
  <p:sorterViewPr showFormatting="0">
    <p:cViewPr>
      <p:scale>
        <a:sx n="66" d="100"/>
        <a:sy n="66" d="100"/>
      </p:scale>
      <p:origin x="0" y="1579"/>
    </p:cViewPr>
  </p:sorter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gs" Target="tags/tag8.xml"/><Relationship Id="rId9" Type="http://schemas.openxmlformats.org/officeDocument/2006/relationships/slide" Target="slides/slide6.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handoutMaster" Target="handoutMasters/handoutMaster1.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等线" panose="02010600030101010101" pitchFamily="2" charset="-122"/>
                <a:cs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75B92EE-9442-45E9-B32E-38699085914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E333125-9027-4DCF-97A7-0C097ACC54E3}"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Edit Master text styles</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336550" marR="0" lvl="1"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Second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679450" marR="0" lvl="2"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Third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1022350" marR="0" lvl="3"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Fourth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1365250" marR="0" lvl="4"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Fifth level</a:t>
            </a: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1pPr>
    <a:lvl2pPr marL="3365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2pPr>
    <a:lvl3pPr marL="6794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3pPr>
    <a:lvl4pPr marL="10223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4pPr>
    <a:lvl5pPr marL="13652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5pPr>
    <a:lvl6pPr marL="1713865" algn="l" defTabSz="685800" rtl="0" eaLnBrk="1" latinLnBrk="0" hangingPunct="1">
      <a:defRPr sz="900" kern="1200">
        <a:solidFill>
          <a:schemeClr val="tx1"/>
        </a:solidFill>
        <a:latin typeface="+mn-lt"/>
        <a:ea typeface="+mn-ea"/>
        <a:cs typeface="+mn-cs"/>
      </a:defRPr>
    </a:lvl6pPr>
    <a:lvl7pPr marL="2056765" algn="l" defTabSz="685800" rtl="0" eaLnBrk="1" latinLnBrk="0" hangingPunct="1">
      <a:defRPr sz="900" kern="1200">
        <a:solidFill>
          <a:schemeClr val="tx1"/>
        </a:solidFill>
        <a:latin typeface="+mn-lt"/>
        <a:ea typeface="+mn-ea"/>
        <a:cs typeface="+mn-cs"/>
      </a:defRPr>
    </a:lvl7pPr>
    <a:lvl8pPr marL="2399665" algn="l" defTabSz="685800" rtl="0" eaLnBrk="1" latinLnBrk="0" hangingPunct="1">
      <a:defRPr sz="900" kern="1200">
        <a:solidFill>
          <a:schemeClr val="tx1"/>
        </a:solidFill>
        <a:latin typeface="+mn-lt"/>
        <a:ea typeface="+mn-ea"/>
        <a:cs typeface="+mn-cs"/>
      </a:defRPr>
    </a:lvl8pPr>
    <a:lvl9pPr marL="2742565"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a:solidFill>
              <a:srgbClr val="000000">
                <a:alpha val="100000"/>
              </a:srgbClr>
            </a:solidFill>
            <a:miter lim="800000"/>
          </a:ln>
        </p:spPr>
      </p:sp>
      <p:sp>
        <p:nvSpPr>
          <p:cNvPr id="6861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6861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en-US" altLang="zh-CN" sz="1200" dirty="0">
                <a:solidFill>
                  <a:srgbClr val="000000"/>
                </a:solidFill>
                <a:ea typeface="宋体" panose="02010600030101010101" pitchFamily="2" charset="-122"/>
              </a:rPr>
            </a:fld>
            <a:endParaRPr lang="en-US" altLang="zh-CN" sz="1200" dirty="0">
              <a:solidFill>
                <a:srgbClr val="000000"/>
              </a:solidFill>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dirty="0">
                <a:sym typeface="+mn-ea"/>
              </a:rPr>
              <a:t>定义</a:t>
            </a:r>
            <a:r>
              <a:rPr lang="en-US" altLang="zh-CN" dirty="0">
                <a:sym typeface="+mn-ea"/>
              </a:rPr>
              <a:t>-</a:t>
            </a:r>
            <a:r>
              <a:rPr lang="zh-CN" altLang="zh-CN" dirty="0">
                <a:sym typeface="+mn-ea"/>
              </a:rPr>
              <a:t>使用路径</a:t>
            </a:r>
            <a:r>
              <a:rPr lang="zh-CN" altLang="zh-CN" dirty="0">
                <a:solidFill>
                  <a:schemeClr val="accent5">
                    <a:lumMod val="75000"/>
                  </a:schemeClr>
                </a:solidFill>
                <a:sym typeface="+mn-ea"/>
              </a:rPr>
              <a:t>（</a:t>
            </a:r>
            <a:r>
              <a:rPr lang="en-US" altLang="zh-CN" dirty="0">
                <a:solidFill>
                  <a:schemeClr val="accent5">
                    <a:lumMod val="75000"/>
                  </a:schemeClr>
                </a:solidFill>
                <a:sym typeface="+mn-ea"/>
              </a:rPr>
              <a:t>du-path</a:t>
            </a:r>
            <a:r>
              <a:rPr lang="zh-CN" altLang="zh-CN" dirty="0">
                <a:solidFill>
                  <a:schemeClr val="accent5">
                    <a:lumMod val="75000"/>
                  </a:schemeClr>
                </a:solidFill>
                <a:sym typeface="+mn-ea"/>
              </a:rPr>
              <a:t>）</a:t>
            </a:r>
            <a:endParaRPr lang="zh-CN" altLang="zh-CN" dirty="0">
              <a:solidFill>
                <a:schemeClr val="accent5">
                  <a:lumMod val="75000"/>
                </a:schemeClr>
              </a:solidFill>
              <a:sym typeface="+mn-ea"/>
            </a:endParaRPr>
          </a:p>
          <a:p>
            <a:r>
              <a:rPr lang="en-US" altLang="zh-CN"/>
              <a:t>v</a:t>
            </a:r>
            <a:r>
              <a:rPr lang="zh-CN" altLang="en-US"/>
              <a:t>变量的定义节点</a:t>
            </a:r>
            <a:r>
              <a:rPr lang="en-US" altLang="zh-CN"/>
              <a:t>m</a:t>
            </a:r>
            <a:r>
              <a:rPr lang="zh-CN" altLang="en-US"/>
              <a:t>：</a:t>
            </a:r>
            <a:r>
              <a:rPr lang="en-US" altLang="zh-CN"/>
              <a:t>DEF(v,m)</a:t>
            </a:r>
            <a:endParaRPr lang="en-US" altLang="zh-CN"/>
          </a:p>
          <a:p>
            <a:r>
              <a:rPr lang="en-US" altLang="zh-CN"/>
              <a:t>v</a:t>
            </a:r>
            <a:r>
              <a:rPr lang="zh-CN" altLang="en-US"/>
              <a:t>变量的使用节点</a:t>
            </a:r>
            <a:r>
              <a:rPr lang="en-US" altLang="zh-CN"/>
              <a:t>n</a:t>
            </a:r>
            <a:r>
              <a:rPr lang="zh-CN" altLang="en-US"/>
              <a:t>：</a:t>
            </a:r>
            <a:r>
              <a:rPr lang="en-US" altLang="zh-CN"/>
              <a:t>USE(v,n)</a:t>
            </a:r>
            <a:endParaRPr lang="en-US" altLang="zh-CN"/>
          </a:p>
          <a:p>
            <a:r>
              <a:rPr lang="en-US" altLang="zh-CN"/>
              <a:t>du-path</a:t>
            </a:r>
            <a:r>
              <a:rPr lang="zh-CN" altLang="en-US"/>
              <a:t>：</a:t>
            </a:r>
            <a:r>
              <a:rPr lang="en-US" altLang="zh-CN"/>
              <a:t>m</a:t>
            </a:r>
            <a:r>
              <a:rPr lang="zh-CN" altLang="en-US"/>
              <a:t>，</a:t>
            </a:r>
            <a:r>
              <a:rPr lang="en-US" altLang="zh-CN"/>
              <a:t>......</a:t>
            </a:r>
            <a:r>
              <a:rPr lang="zh-CN" altLang="en-US"/>
              <a:t>，</a:t>
            </a:r>
            <a:r>
              <a:rPr lang="en-US" altLang="zh-CN"/>
              <a:t>n</a:t>
            </a:r>
            <a:endParaRPr lang="en-US" altLang="zh-CN"/>
          </a:p>
          <a:p>
            <a:endParaRPr lang="en-US" altLang="zh-CN"/>
          </a:p>
          <a:p>
            <a:r>
              <a:rPr lang="zh-CN" altLang="zh-CN" dirty="0">
                <a:sym typeface="+mn-ea"/>
              </a:rPr>
              <a:t>定义</a:t>
            </a:r>
            <a:r>
              <a:rPr lang="en-US" altLang="zh-CN" dirty="0">
                <a:sym typeface="+mn-ea"/>
              </a:rPr>
              <a:t>-</a:t>
            </a:r>
            <a:r>
              <a:rPr lang="zh-CN" altLang="zh-CN" dirty="0">
                <a:sym typeface="+mn-ea"/>
              </a:rPr>
              <a:t>清除路径</a:t>
            </a:r>
            <a:r>
              <a:rPr lang="zh-CN" altLang="zh-CN" dirty="0">
                <a:solidFill>
                  <a:schemeClr val="accent5">
                    <a:lumMod val="75000"/>
                  </a:schemeClr>
                </a:solidFill>
                <a:sym typeface="+mn-ea"/>
              </a:rPr>
              <a:t>（</a:t>
            </a:r>
            <a:r>
              <a:rPr lang="en-US" altLang="zh-CN" dirty="0">
                <a:solidFill>
                  <a:schemeClr val="accent5">
                    <a:lumMod val="75000"/>
                  </a:schemeClr>
                </a:solidFill>
                <a:sym typeface="+mn-ea"/>
              </a:rPr>
              <a:t>dc-path</a:t>
            </a:r>
            <a:r>
              <a:rPr lang="zh-CN" altLang="zh-CN" dirty="0">
                <a:solidFill>
                  <a:schemeClr val="accent5">
                    <a:lumMod val="75000"/>
                  </a:schemeClr>
                </a:solidFill>
                <a:sym typeface="+mn-ea"/>
              </a:rPr>
              <a:t>）</a:t>
            </a:r>
            <a:endParaRPr lang="en-US" altLang="zh-CN" dirty="0">
              <a:solidFill>
                <a:schemeClr val="accent5">
                  <a:lumMod val="75000"/>
                </a:schemeClr>
              </a:solidFill>
              <a:sym typeface="+mn-ea"/>
            </a:endParaRPr>
          </a:p>
          <a:p>
            <a:r>
              <a:rPr lang="en-US" altLang="zh-CN">
                <a:sym typeface="+mn-ea"/>
              </a:rPr>
              <a:t>v</a:t>
            </a:r>
            <a:r>
              <a:rPr lang="zh-CN" altLang="en-US">
                <a:sym typeface="+mn-ea"/>
              </a:rPr>
              <a:t>变量的定义节点</a:t>
            </a:r>
            <a:r>
              <a:rPr lang="en-US" altLang="zh-CN">
                <a:sym typeface="+mn-ea"/>
              </a:rPr>
              <a:t>m</a:t>
            </a:r>
            <a:r>
              <a:rPr lang="zh-CN" altLang="en-US">
                <a:sym typeface="+mn-ea"/>
              </a:rPr>
              <a:t>：</a:t>
            </a:r>
            <a:r>
              <a:rPr lang="en-US" altLang="zh-CN">
                <a:sym typeface="+mn-ea"/>
              </a:rPr>
              <a:t>DEF(v,m)</a:t>
            </a:r>
            <a:endParaRPr lang="en-US" altLang="zh-CN"/>
          </a:p>
          <a:p>
            <a:r>
              <a:rPr lang="en-US" altLang="zh-CN">
                <a:sym typeface="+mn-ea"/>
              </a:rPr>
              <a:t>v</a:t>
            </a:r>
            <a:r>
              <a:rPr lang="zh-CN" altLang="en-US">
                <a:sym typeface="+mn-ea"/>
              </a:rPr>
              <a:t>变量的使用节点</a:t>
            </a:r>
            <a:r>
              <a:rPr lang="en-US" altLang="zh-CN">
                <a:sym typeface="+mn-ea"/>
              </a:rPr>
              <a:t>n</a:t>
            </a:r>
            <a:r>
              <a:rPr lang="zh-CN" altLang="en-US">
                <a:sym typeface="+mn-ea"/>
              </a:rPr>
              <a:t>：</a:t>
            </a:r>
            <a:r>
              <a:rPr lang="en-US" altLang="zh-CN">
                <a:sym typeface="+mn-ea"/>
              </a:rPr>
              <a:t>USE(v,n)</a:t>
            </a:r>
            <a:endParaRPr lang="en-US" altLang="zh-CN"/>
          </a:p>
          <a:p>
            <a:r>
              <a:rPr lang="en-US" altLang="zh-CN" dirty="0">
                <a:solidFill>
                  <a:schemeClr val="accent5">
                    <a:lumMod val="75000"/>
                  </a:schemeClr>
                </a:solidFill>
                <a:sym typeface="+mn-ea"/>
              </a:rPr>
              <a:t>dc-path</a:t>
            </a:r>
            <a:r>
              <a:rPr lang="zh-CN" altLang="en-US" dirty="0">
                <a:solidFill>
                  <a:schemeClr val="accent5">
                    <a:lumMod val="75000"/>
                  </a:schemeClr>
                </a:solidFill>
                <a:sym typeface="+mn-ea"/>
              </a:rPr>
              <a:t>：</a:t>
            </a:r>
            <a:r>
              <a:rPr lang="en-US" altLang="zh-CN">
                <a:sym typeface="+mn-ea"/>
              </a:rPr>
              <a:t>m</a:t>
            </a:r>
            <a:r>
              <a:rPr lang="zh-CN" altLang="en-US">
                <a:sym typeface="+mn-ea"/>
              </a:rPr>
              <a:t>，</a:t>
            </a:r>
            <a:r>
              <a:rPr lang="en-US" altLang="zh-CN">
                <a:sym typeface="+mn-ea"/>
              </a:rPr>
              <a:t>......</a:t>
            </a:r>
            <a:r>
              <a:rPr lang="zh-CN" altLang="en-US">
                <a:sym typeface="+mn-ea"/>
              </a:rPr>
              <a:t>，</a:t>
            </a:r>
            <a:r>
              <a:rPr lang="en-US" altLang="zh-CN">
                <a:sym typeface="+mn-ea"/>
              </a:rPr>
              <a:t>n——</a:t>
            </a:r>
            <a:r>
              <a:rPr lang="zh-CN" altLang="en-US">
                <a:sym typeface="+mn-ea"/>
              </a:rPr>
              <a:t>路径中没有其他节点是</a:t>
            </a:r>
            <a:r>
              <a:rPr lang="en-US" altLang="zh-CN">
                <a:sym typeface="+mn-ea"/>
              </a:rPr>
              <a:t>v</a:t>
            </a:r>
            <a:r>
              <a:rPr lang="zh-CN" altLang="en-US">
                <a:sym typeface="+mn-ea"/>
              </a:rPr>
              <a:t>的定义节点</a:t>
            </a:r>
            <a:endParaRPr lang="en-US" altLang="zh-CN"/>
          </a:p>
          <a:p>
            <a:endParaRPr lang="en-US" altLang="zh-CN"/>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对变量的定义</a:t>
            </a:r>
            <a:r>
              <a:rPr lang="en-US" altLang="zh-CN"/>
              <a:t>-</a:t>
            </a:r>
            <a:r>
              <a:rPr lang="zh-CN" altLang="en-US"/>
              <a:t>使用路径达到</a:t>
            </a:r>
            <a:r>
              <a:rPr lang="en-US" altLang="zh-CN"/>
              <a:t>100%</a:t>
            </a:r>
            <a:r>
              <a:rPr lang="zh-CN" altLang="en-US"/>
              <a:t>的覆盖。</a:t>
            </a:r>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使用控制流图检测可能终端数据流的不合逻辑的事物：</a:t>
            </a:r>
            <a:endParaRPr lang="zh-CN" altLang="en-US"/>
          </a:p>
          <a:p>
            <a:r>
              <a:rPr lang="zh-CN" altLang="en-US"/>
              <a:t>变量被定义，但从来没有使用；</a:t>
            </a:r>
            <a:r>
              <a:rPr lang="en-US" altLang="zh-CN"/>
              <a:t>——ok</a:t>
            </a:r>
            <a:endParaRPr lang="zh-CN" altLang="en-US"/>
          </a:p>
          <a:p>
            <a:r>
              <a:rPr lang="zh-CN" altLang="en-US"/>
              <a:t>所使用的变量没有被定义；</a:t>
            </a:r>
            <a:r>
              <a:rPr lang="en-US" altLang="zh-CN"/>
              <a:t>——</a:t>
            </a:r>
            <a:r>
              <a:rPr lang="zh-CN" altLang="en-US"/>
              <a:t>语句</a:t>
            </a:r>
            <a:r>
              <a:rPr lang="en-US" altLang="zh-CN"/>
              <a:t>2</a:t>
            </a:r>
            <a:r>
              <a:rPr lang="zh-CN" altLang="en-US"/>
              <a:t>的</a:t>
            </a:r>
            <a:r>
              <a:rPr lang="en-US" altLang="zh-CN"/>
              <a:t>x</a:t>
            </a:r>
            <a:r>
              <a:rPr lang="zh-CN" altLang="en-US"/>
              <a:t>，未定义就使用。语句</a:t>
            </a:r>
            <a:r>
              <a:rPr lang="en-US" altLang="zh-CN"/>
              <a:t>5</a:t>
            </a:r>
            <a:r>
              <a:rPr lang="zh-CN" altLang="en-US"/>
              <a:t>的</a:t>
            </a:r>
            <a:r>
              <a:rPr lang="en-US" altLang="zh-CN"/>
              <a:t>y</a:t>
            </a:r>
            <a:r>
              <a:rPr lang="zh-CN" altLang="en-US"/>
              <a:t>，未定义就使用</a:t>
            </a:r>
            <a:endParaRPr lang="zh-CN" altLang="en-US"/>
          </a:p>
          <a:p>
            <a:r>
              <a:rPr lang="zh-CN" altLang="en-US"/>
              <a:t>变量在使用之前被定义多次；</a:t>
            </a:r>
            <a:r>
              <a:rPr lang="en-US" altLang="zh-CN"/>
              <a:t>——3</a:t>
            </a:r>
            <a:r>
              <a:rPr lang="zh-CN" altLang="en-US"/>
              <a:t>、</a:t>
            </a:r>
            <a:r>
              <a:rPr lang="en-US" altLang="zh-CN"/>
              <a:t>4</a:t>
            </a:r>
            <a:r>
              <a:rPr lang="zh-CN" altLang="en-US"/>
              <a:t>、</a:t>
            </a:r>
            <a:r>
              <a:rPr lang="en-US" altLang="zh-CN"/>
              <a:t>6</a:t>
            </a:r>
            <a:r>
              <a:rPr lang="zh-CN" altLang="en-US"/>
              <a:t>句的</a:t>
            </a:r>
            <a:r>
              <a:rPr lang="en-US" altLang="zh-CN"/>
              <a:t>a</a:t>
            </a:r>
            <a:r>
              <a:rPr lang="zh-CN" altLang="en-US"/>
              <a:t>。</a:t>
            </a:r>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kern="100" dirty="0">
                <a:latin typeface="Times New Roman" panose="02020603050405020304" charset="0"/>
                <a:ea typeface="宋体" panose="02010600030101010101" pitchFamily="2" charset="-122"/>
                <a:cs typeface="Times New Roman" panose="02020603050405020304" charset="0"/>
                <a:sym typeface="+mn-ea"/>
              </a:rPr>
              <a:t>程序</a:t>
            </a:r>
            <a:r>
              <a:rPr lang="en-US" altLang="zh-CN" kern="100" dirty="0">
                <a:latin typeface="Times New Roman" panose="02020603050405020304" charset="0"/>
                <a:ea typeface="宋体" panose="02010600030101010101" pitchFamily="2" charset="-122"/>
                <a:cs typeface="Times New Roman" panose="02020603050405020304" charset="0"/>
                <a:sym typeface="+mn-ea"/>
              </a:rPr>
              <a:t>——P</a:t>
            </a:r>
            <a:endParaRPr lang="en-US" altLang="zh-CN" kern="100" dirty="0">
              <a:latin typeface="Times New Roman" panose="02020603050405020304" charset="0"/>
              <a:ea typeface="宋体" panose="02010600030101010101" pitchFamily="2" charset="-122"/>
              <a:cs typeface="Times New Roman" panose="02020603050405020304" charset="0"/>
              <a:sym typeface="+mn-ea"/>
            </a:endParaRPr>
          </a:p>
          <a:p>
            <a:r>
              <a:rPr lang="zh-CN" altLang="zh-CN" kern="100" dirty="0">
                <a:latin typeface="Times New Roman" panose="02020603050405020304" charset="0"/>
                <a:ea typeface="宋体" panose="02010600030101010101" pitchFamily="2" charset="-122"/>
                <a:cs typeface="Times New Roman" panose="02020603050405020304" charset="0"/>
                <a:sym typeface="+mn-ea"/>
              </a:rPr>
              <a:t>变量集合</a:t>
            </a:r>
            <a:r>
              <a:rPr lang="en-US" altLang="zh-CN" kern="100" dirty="0">
                <a:latin typeface="Times New Roman" panose="02020603050405020304" charset="0"/>
                <a:ea typeface="宋体" panose="02010600030101010101" pitchFamily="2" charset="-122"/>
                <a:cs typeface="Times New Roman" panose="02020603050405020304" charset="0"/>
                <a:sym typeface="+mn-ea"/>
              </a:rPr>
              <a:t>——V</a:t>
            </a:r>
            <a:endParaRPr lang="en-US" altLang="zh-CN" kern="100" dirty="0">
              <a:latin typeface="Times New Roman" panose="02020603050405020304" charset="0"/>
              <a:ea typeface="宋体" panose="02010600030101010101" pitchFamily="2" charset="-122"/>
              <a:cs typeface="Times New Roman" panose="02020603050405020304" charset="0"/>
              <a:sym typeface="+mn-ea"/>
            </a:endParaRPr>
          </a:p>
          <a:p>
            <a:r>
              <a:rPr lang="zh-CN" altLang="zh-CN" kern="100" dirty="0">
                <a:latin typeface="Times New Roman" panose="02020603050405020304" charset="0"/>
                <a:ea typeface="宋体" panose="02010600030101010101" pitchFamily="2" charset="-122"/>
                <a:cs typeface="Times New Roman" panose="02020603050405020304" charset="0"/>
                <a:sym typeface="+mn-ea"/>
              </a:rPr>
              <a:t>程序图</a:t>
            </a:r>
            <a:r>
              <a:rPr lang="en-US" altLang="zh-CN" kern="100" dirty="0">
                <a:latin typeface="Times New Roman" panose="02020603050405020304" charset="0"/>
                <a:ea typeface="宋体" panose="02010600030101010101" pitchFamily="2" charset="-122"/>
                <a:cs typeface="Times New Roman" panose="02020603050405020304" charset="0"/>
                <a:sym typeface="+mn-ea"/>
              </a:rPr>
              <a:t>——</a:t>
            </a:r>
            <a:r>
              <a:rPr lang="en-US" altLang="zh-CN" b="1"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G</a:t>
            </a:r>
            <a:r>
              <a:rPr lang="zh-CN" altLang="zh-CN" b="1"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a:t>
            </a:r>
            <a:r>
              <a:rPr lang="en-US" altLang="zh-CN" b="1"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P</a:t>
            </a:r>
            <a:r>
              <a:rPr lang="zh-CN" altLang="zh-CN" b="1"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a:t>
            </a:r>
            <a:endParaRPr lang="zh-CN" altLang="zh-CN" b="1" kern="100" dirty="0">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r>
              <a:rPr lang="en-US" altLang="zh-CN" kern="100" dirty="0">
                <a:latin typeface="Times New Roman" panose="02020603050405020304" charset="0"/>
                <a:ea typeface="宋体" panose="02010600030101010101" pitchFamily="2" charset="-122"/>
                <a:cs typeface="Times New Roman" panose="02020603050405020304" charset="0"/>
                <a:sym typeface="+mn-ea"/>
              </a:rPr>
              <a:t>V</a:t>
            </a:r>
            <a:r>
              <a:rPr lang="zh-CN" altLang="zh-CN" kern="100" dirty="0">
                <a:latin typeface="Times New Roman" panose="02020603050405020304" charset="0"/>
                <a:ea typeface="宋体" panose="02010600030101010101" pitchFamily="2" charset="-122"/>
                <a:cs typeface="Times New Roman" panose="02020603050405020304" charset="0"/>
                <a:sym typeface="+mn-ea"/>
              </a:rPr>
              <a:t>在</a:t>
            </a:r>
            <a:r>
              <a:rPr lang="en-US" altLang="zh-CN" kern="100" dirty="0">
                <a:latin typeface="Times New Roman" panose="02020603050405020304" charset="0"/>
                <a:ea typeface="宋体" panose="02010600030101010101" pitchFamily="2" charset="-122"/>
                <a:cs typeface="Times New Roman" panose="02020603050405020304" charset="0"/>
                <a:sym typeface="+mn-ea"/>
              </a:rPr>
              <a:t>n</a:t>
            </a:r>
            <a:r>
              <a:rPr lang="zh-CN" altLang="zh-CN" kern="100" dirty="0">
                <a:latin typeface="Times New Roman" panose="02020603050405020304" charset="0"/>
                <a:ea typeface="宋体" panose="02010600030101010101" pitchFamily="2" charset="-122"/>
                <a:cs typeface="Times New Roman" panose="02020603050405020304" charset="0"/>
                <a:sym typeface="+mn-ea"/>
              </a:rPr>
              <a:t>上的一个片</a:t>
            </a:r>
            <a:r>
              <a:rPr lang="en-US" altLang="zh-CN" kern="100" dirty="0">
                <a:latin typeface="Times New Roman" panose="02020603050405020304" charset="0"/>
                <a:ea typeface="宋体" panose="02010600030101010101" pitchFamily="2" charset="-122"/>
                <a:cs typeface="Times New Roman" panose="02020603050405020304" charset="0"/>
                <a:sym typeface="+mn-ea"/>
              </a:rPr>
              <a:t>——</a:t>
            </a:r>
            <a:r>
              <a:rPr lang="en-US" altLang="zh-CN" b="1"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S</a:t>
            </a:r>
            <a:r>
              <a:rPr lang="zh-CN" altLang="zh-CN" b="1"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a:t>
            </a:r>
            <a:r>
              <a:rPr lang="en-US" altLang="zh-CN" b="1"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V</a:t>
            </a:r>
            <a:r>
              <a:rPr lang="zh-CN" altLang="zh-CN" b="1"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a:t>
            </a:r>
            <a:r>
              <a:rPr lang="en-US" altLang="zh-CN" b="1"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n</a:t>
            </a:r>
            <a:r>
              <a:rPr lang="zh-CN" altLang="zh-CN" b="1"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a:t>
            </a:r>
            <a:r>
              <a:rPr lang="en-US" altLang="zh-CN" b="1"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a:t>
            </a:r>
            <a:r>
              <a:rPr lang="zh-CN" altLang="en-US" b="1"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程序</a:t>
            </a:r>
            <a:r>
              <a:rPr lang="en-US" altLang="zh-CN" kern="100" dirty="0">
                <a:latin typeface="Times New Roman" panose="02020603050405020304" charset="0"/>
                <a:ea typeface="宋体" panose="02010600030101010101" pitchFamily="2" charset="-122"/>
                <a:cs typeface="Times New Roman" panose="02020603050405020304" charset="0"/>
                <a:sym typeface="+mn-ea"/>
              </a:rPr>
              <a:t>P</a:t>
            </a:r>
            <a:r>
              <a:rPr lang="zh-CN" altLang="zh-CN" kern="100" dirty="0">
                <a:latin typeface="Times New Roman" panose="02020603050405020304" charset="0"/>
                <a:ea typeface="宋体" panose="02010600030101010101" pitchFamily="2" charset="-122"/>
                <a:cs typeface="Times New Roman" panose="02020603050405020304" charset="0"/>
                <a:sym typeface="+mn-ea"/>
              </a:rPr>
              <a:t>中对变量集合</a:t>
            </a:r>
            <a:r>
              <a:rPr lang="en-US" altLang="zh-CN" kern="100" dirty="0">
                <a:latin typeface="Times New Roman" panose="02020603050405020304" charset="0"/>
                <a:ea typeface="宋体" panose="02010600030101010101" pitchFamily="2" charset="-122"/>
                <a:cs typeface="Times New Roman" panose="02020603050405020304" charset="0"/>
                <a:sym typeface="+mn-ea"/>
              </a:rPr>
              <a:t>V</a:t>
            </a:r>
            <a:r>
              <a:rPr lang="zh-CN" altLang="zh-CN" kern="100" dirty="0">
                <a:latin typeface="Times New Roman" panose="02020603050405020304" charset="0"/>
                <a:ea typeface="宋体" panose="02010600030101010101" pitchFamily="2" charset="-122"/>
                <a:cs typeface="Times New Roman" panose="02020603050405020304" charset="0"/>
                <a:sym typeface="+mn-ea"/>
              </a:rPr>
              <a:t>中的变量值作出“操作”或贡献的所有语句集合</a:t>
            </a:r>
            <a:endParaRPr lang="en-US" altLang="zh-CN"/>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42"/>
            <a:ext cx="7772400" cy="1102519"/>
          </a:xfrm>
          <a:prstGeom prst="rect">
            <a:avLst/>
          </a:prstGeom>
        </p:spPr>
        <p:txBody>
          <a:bodyPr lIns="68553" tIns="34289" rIns="68553" bIns="34289"/>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a:prstGeom prst="rect">
            <a:avLst/>
          </a:prstGeom>
        </p:spPr>
        <p:txBody>
          <a:bodyPr lIns="68553" tIns="34289" rIns="68553" bIns="34289"/>
          <a:lstStyle>
            <a:lvl1pPr marL="0" indent="0" algn="ctr">
              <a:buNone/>
              <a:defRPr/>
            </a:lvl1pPr>
            <a:lvl2pPr marL="342900" indent="0" algn="ctr">
              <a:buNone/>
              <a:defRPr/>
            </a:lvl2pPr>
            <a:lvl3pPr marL="685800" indent="0" algn="ctr">
              <a:buNone/>
              <a:defRPr/>
            </a:lvl3pPr>
            <a:lvl4pPr marL="1028065" indent="0" algn="ctr">
              <a:buNone/>
              <a:defRPr/>
            </a:lvl4pPr>
            <a:lvl5pPr marL="1370965" indent="0" algn="ctr">
              <a:buNone/>
              <a:defRPr/>
            </a:lvl5pPr>
            <a:lvl6pPr marL="1713865" indent="0" algn="ctr">
              <a:buNone/>
              <a:defRPr/>
            </a:lvl6pPr>
            <a:lvl7pPr marL="2056765" indent="0" algn="ctr">
              <a:buNone/>
              <a:defRPr/>
            </a:lvl7pPr>
            <a:lvl8pPr marL="2399030" indent="0" algn="ctr">
              <a:buNone/>
              <a:defRPr/>
            </a:lvl8pPr>
            <a:lvl9pPr marL="274193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100" b="1" i="0" u="none" strike="noStrike" kern="1200" cap="none" spc="0" normalizeH="0" baseline="0" noProof="0">
                <a:ln>
                  <a:noFill/>
                </a:ln>
                <a:solidFill>
                  <a:schemeClr val="tx1"/>
                </a:solidFill>
                <a:effectLst/>
                <a:uLnTx/>
                <a:uFillTx/>
                <a:latin typeface="+mn-lt"/>
                <a:ea typeface="+mn-ea"/>
                <a:cs typeface="+mn-cs"/>
              </a:rPr>
              <a:t>1</a:t>
            </a: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5"/>
            <a:ext cx="8229600" cy="3394472"/>
          </a:xfrm>
          <a:prstGeom prst="rect">
            <a:avLst/>
          </a:prstGeom>
        </p:spPr>
        <p:txBody>
          <a:bodyPr vert="eaVert" lIns="68553" tIns="34289" rIns="68553" bIns="3428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100" b="1" i="0" u="none" strike="noStrike" kern="1200" cap="none" spc="0" normalizeH="0" baseline="0" noProof="0">
                <a:ln>
                  <a:noFill/>
                </a:ln>
                <a:solidFill>
                  <a:schemeClr val="tx1"/>
                </a:solidFill>
                <a:effectLst/>
                <a:uLnTx/>
                <a:uFillTx/>
                <a:latin typeface="+mn-lt"/>
                <a:ea typeface="+mn-ea"/>
                <a:cs typeface="+mn-cs"/>
              </a:rPr>
              <a:t>1</a:t>
            </a: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6"/>
            <a:ext cx="2057400" cy="4388644"/>
          </a:xfrm>
          <a:prstGeom prst="rect">
            <a:avLst/>
          </a:prstGeom>
        </p:spPr>
        <p:txBody>
          <a:bodyPr vert="eaVert" lIns="68553" tIns="34289" rIns="68553" bIns="34289"/>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86"/>
            <a:ext cx="6019800" cy="4388644"/>
          </a:xfrm>
          <a:prstGeom prst="rect">
            <a:avLst/>
          </a:prstGeom>
        </p:spPr>
        <p:txBody>
          <a:bodyPr vert="eaVert" lIns="68553" tIns="34289" rIns="68553" bIns="3428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100" b="1" i="0" u="none" strike="noStrike" kern="1200" cap="none" spc="0" normalizeH="0" baseline="0" noProof="0">
                <a:ln>
                  <a:noFill/>
                </a:ln>
                <a:solidFill>
                  <a:schemeClr val="tx1"/>
                </a:solidFill>
                <a:effectLst/>
                <a:uLnTx/>
                <a:uFillTx/>
                <a:latin typeface="+mn-lt"/>
                <a:ea typeface="+mn-ea"/>
                <a:cs typeface="+mn-cs"/>
              </a:rPr>
              <a:t>1</a:t>
            </a: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bg>
      <p:bgPr>
        <a:solidFill>
          <a:schemeClr val="bg1"/>
        </a:solidFill>
        <a:effectLst/>
      </p:bgPr>
    </p:bg>
    <p:spTree>
      <p:nvGrpSpPr>
        <p:cNvPr id="1" name=""/>
        <p:cNvGrpSpPr/>
        <p:nvPr/>
      </p:nvGrpSpPr>
      <p:grpSpPr>
        <a:xfrm>
          <a:off x="0" y="0"/>
          <a:ext cx="0" cy="0"/>
          <a:chOff x="0" y="0"/>
          <a:chExt cx="0" cy="0"/>
        </a:xfrm>
      </p:grpSpPr>
      <p:grpSp>
        <p:nvGrpSpPr>
          <p:cNvPr id="3075"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zh-CN" altLang="zh-CN" sz="1100" b="1" i="0" u="none" strike="noStrike" kern="1200" cap="none" spc="0" normalizeH="0" baseline="0" noProof="0">
                <a:ln>
                  <a:noFill/>
                </a:ln>
                <a:solidFill>
                  <a:schemeClr val="tx1"/>
                </a:solidFill>
                <a:effectLst/>
                <a:uLnTx/>
                <a:uFillTx/>
                <a:latin typeface="+mn-lt"/>
                <a:ea typeface="+mn-ea"/>
                <a:cs typeface="+mn-cs"/>
              </a:rPr>
              <a:t>1</a:t>
            </a: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标题和内容">
    <p:bg>
      <p:bgPr>
        <a:solidFill>
          <a:schemeClr val="bg1"/>
        </a:solidFill>
        <a:effectLst/>
      </p:bgPr>
    </p:bg>
    <p:spTree>
      <p:nvGrpSpPr>
        <p:cNvPr id="1" name=""/>
        <p:cNvGrpSpPr/>
        <p:nvPr/>
      </p:nvGrpSpPr>
      <p:grpSpPr>
        <a:xfrm>
          <a:off x="0" y="0"/>
          <a:ext cx="0" cy="0"/>
          <a:chOff x="0" y="0"/>
          <a:chExt cx="0" cy="0"/>
        </a:xfrm>
      </p:grpSpPr>
      <p:grpSp>
        <p:nvGrpSpPr>
          <p:cNvPr id="4099"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zh-CN" altLang="zh-CN" sz="1100" b="1" i="0" u="none" strike="noStrike" kern="1200" cap="none" spc="0" normalizeH="0" baseline="0" noProof="0">
                <a:ln>
                  <a:noFill/>
                </a:ln>
                <a:solidFill>
                  <a:schemeClr val="tx1"/>
                </a:solidFill>
                <a:effectLst/>
                <a:uLnTx/>
                <a:uFillTx/>
                <a:latin typeface="+mn-lt"/>
                <a:ea typeface="+mn-ea"/>
                <a:cs typeface="+mn-cs"/>
              </a:rPr>
              <a:t>1</a:t>
            </a: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和内容">
    <p:bg>
      <p:bgPr>
        <a:solidFill>
          <a:schemeClr val="bg1"/>
        </a:solidFill>
        <a:effectLst/>
      </p:bgPr>
    </p:bg>
    <p:spTree>
      <p:nvGrpSpPr>
        <p:cNvPr id="1" name=""/>
        <p:cNvGrpSpPr/>
        <p:nvPr/>
      </p:nvGrpSpPr>
      <p:grpSpPr>
        <a:xfrm>
          <a:off x="0" y="0"/>
          <a:ext cx="0" cy="0"/>
          <a:chOff x="0" y="0"/>
          <a:chExt cx="0" cy="0"/>
        </a:xfrm>
      </p:grpSpPr>
      <p:grpSp>
        <p:nvGrpSpPr>
          <p:cNvPr id="5123"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zh-CN" altLang="zh-CN" sz="1100" b="1" i="0" u="none" strike="noStrike" kern="1200" cap="none" spc="0" normalizeH="0" baseline="0" noProof="0">
                <a:ln>
                  <a:noFill/>
                </a:ln>
                <a:solidFill>
                  <a:schemeClr val="tx1"/>
                </a:solidFill>
                <a:effectLst/>
                <a:uLnTx/>
                <a:uFillTx/>
                <a:latin typeface="+mn-lt"/>
                <a:ea typeface="+mn-ea"/>
                <a:cs typeface="+mn-cs"/>
              </a:rPr>
              <a:t>1</a:t>
            </a: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标题和内容">
    <p:bg>
      <p:bgPr>
        <a:solidFill>
          <a:schemeClr val="bg1"/>
        </a:solidFill>
        <a:effectLst/>
      </p:bgPr>
    </p:bg>
    <p:spTree>
      <p:nvGrpSpPr>
        <p:cNvPr id="1" name=""/>
        <p:cNvGrpSpPr/>
        <p:nvPr/>
      </p:nvGrpSpPr>
      <p:grpSpPr>
        <a:xfrm>
          <a:off x="0" y="0"/>
          <a:ext cx="0" cy="0"/>
          <a:chOff x="0" y="0"/>
          <a:chExt cx="0" cy="0"/>
        </a:xfrm>
      </p:grpSpPr>
      <p:grpSp>
        <p:nvGrpSpPr>
          <p:cNvPr id="614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zh-CN" altLang="zh-CN" sz="1100" b="1" i="0" u="none" strike="noStrike" kern="1200" cap="none" spc="0" normalizeH="0" baseline="0" noProof="0">
                <a:ln>
                  <a:noFill/>
                </a:ln>
                <a:solidFill>
                  <a:schemeClr val="tx1"/>
                </a:solidFill>
                <a:effectLst/>
                <a:uLnTx/>
                <a:uFillTx/>
                <a:latin typeface="+mn-lt"/>
                <a:ea typeface="+mn-ea"/>
                <a:cs typeface="+mn-cs"/>
              </a:rPr>
              <a:t>1</a:t>
            </a: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标题和内容">
    <p:bg>
      <p:bgPr>
        <a:solidFill>
          <a:schemeClr val="bg1"/>
        </a:solidFill>
        <a:effectLst/>
      </p:bgPr>
    </p:bg>
    <p:spTree>
      <p:nvGrpSpPr>
        <p:cNvPr id="1" name=""/>
        <p:cNvGrpSpPr/>
        <p:nvPr/>
      </p:nvGrpSpPr>
      <p:grpSpPr>
        <a:xfrm>
          <a:off x="0" y="0"/>
          <a:ext cx="0" cy="0"/>
          <a:chOff x="0" y="0"/>
          <a:chExt cx="0" cy="0"/>
        </a:xfrm>
      </p:grpSpPr>
      <p:grpSp>
        <p:nvGrpSpPr>
          <p:cNvPr id="717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zh-CN" altLang="zh-CN" sz="1100" b="1" i="0" u="none" strike="noStrike" kern="1200" cap="none" spc="0" normalizeH="0" baseline="0" noProof="0">
                <a:ln>
                  <a:noFill/>
                </a:ln>
                <a:solidFill>
                  <a:schemeClr val="tx1"/>
                </a:solidFill>
                <a:effectLst/>
                <a:uLnTx/>
                <a:uFillTx/>
                <a:latin typeface="+mn-lt"/>
                <a:ea typeface="+mn-ea"/>
                <a:cs typeface="+mn-cs"/>
              </a:rPr>
              <a:t>1</a:t>
            </a: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标题和内容">
    <p:bg>
      <p:bgPr>
        <a:solidFill>
          <a:schemeClr val="bg1"/>
        </a:solidFill>
        <a:effectLst/>
      </p:bgPr>
    </p:bg>
    <p:spTree>
      <p:nvGrpSpPr>
        <p:cNvPr id="1" name=""/>
        <p:cNvGrpSpPr/>
        <p:nvPr/>
      </p:nvGrpSpPr>
      <p:grpSpPr>
        <a:xfrm>
          <a:off x="0" y="0"/>
          <a:ext cx="0" cy="0"/>
          <a:chOff x="0" y="0"/>
          <a:chExt cx="0" cy="0"/>
        </a:xfrm>
      </p:grpSpPr>
      <p:grpSp>
        <p:nvGrpSpPr>
          <p:cNvPr id="8195"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zh-CN" altLang="zh-CN" sz="1100" b="1" i="0" u="none" strike="noStrike" kern="1200" cap="none" spc="0" normalizeH="0" baseline="0" noProof="0">
                <a:ln>
                  <a:noFill/>
                </a:ln>
                <a:solidFill>
                  <a:schemeClr val="tx1"/>
                </a:solidFill>
                <a:effectLst/>
                <a:uLnTx/>
                <a:uFillTx/>
                <a:latin typeface="+mn-lt"/>
                <a:ea typeface="+mn-ea"/>
                <a:cs typeface="+mn-cs"/>
              </a:rPr>
              <a:t>1</a:t>
            </a: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标题和内容">
    <p:bg>
      <p:bgPr>
        <a:solidFill>
          <a:schemeClr val="bg1"/>
        </a:solidFill>
        <a:effectLst/>
      </p:bgPr>
    </p:bg>
    <p:spTree>
      <p:nvGrpSpPr>
        <p:cNvPr id="1" name=""/>
        <p:cNvGrpSpPr/>
        <p:nvPr/>
      </p:nvGrpSpPr>
      <p:grpSpPr>
        <a:xfrm>
          <a:off x="0" y="0"/>
          <a:ext cx="0" cy="0"/>
          <a:chOff x="0" y="0"/>
          <a:chExt cx="0" cy="0"/>
        </a:xfrm>
      </p:grpSpPr>
      <p:grpSp>
        <p:nvGrpSpPr>
          <p:cNvPr id="9219"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zh-CN" altLang="zh-CN" sz="1100" b="1" i="0" u="none" strike="noStrike" kern="1200" cap="none" spc="0" normalizeH="0" baseline="0" noProof="0">
                <a:ln>
                  <a:noFill/>
                </a:ln>
                <a:solidFill>
                  <a:schemeClr val="tx1"/>
                </a:solidFill>
                <a:effectLst/>
                <a:uLnTx/>
                <a:uFillTx/>
                <a:latin typeface="+mn-lt"/>
                <a:ea typeface="+mn-ea"/>
                <a:cs typeface="+mn-cs"/>
              </a:rPr>
              <a:t>1</a:t>
            </a: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标题和内容">
    <p:bg>
      <p:bgPr>
        <a:solidFill>
          <a:schemeClr val="bg1"/>
        </a:solidFill>
        <a:effectLst/>
      </p:bgPr>
    </p:bg>
    <p:spTree>
      <p:nvGrpSpPr>
        <p:cNvPr id="1" name=""/>
        <p:cNvGrpSpPr/>
        <p:nvPr/>
      </p:nvGrpSpPr>
      <p:grpSpPr>
        <a:xfrm>
          <a:off x="0" y="0"/>
          <a:ext cx="0" cy="0"/>
          <a:chOff x="0" y="0"/>
          <a:chExt cx="0" cy="0"/>
        </a:xfrm>
      </p:grpSpPr>
      <p:grpSp>
        <p:nvGrpSpPr>
          <p:cNvPr id="10243"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zh-CN" altLang="zh-CN" sz="1100" b="1" i="0" u="none" strike="noStrike" kern="1200" cap="none" spc="0" normalizeH="0" baseline="0" noProof="0">
                <a:ln>
                  <a:noFill/>
                </a:ln>
                <a:solidFill>
                  <a:schemeClr val="tx1"/>
                </a:solidFill>
                <a:effectLst/>
                <a:uLnTx/>
                <a:uFillTx/>
                <a:latin typeface="+mn-lt"/>
                <a:ea typeface="+mn-ea"/>
                <a:cs typeface="+mn-cs"/>
              </a:rPr>
              <a:t>1</a:t>
            </a: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pic>
        <p:nvPicPr>
          <p:cNvPr id="2051" name="Picture 18" descr="d2"/>
          <p:cNvPicPr>
            <a:picLocks noChangeAspect="1"/>
          </p:cNvPicPr>
          <p:nvPr userDrawn="1"/>
        </p:nvPicPr>
        <p:blipFill>
          <a:blip r:embed="rId2"/>
          <a:srcRect r="46873"/>
          <a:stretch>
            <a:fillRect/>
          </a:stretch>
        </p:blipFill>
        <p:spPr>
          <a:xfrm>
            <a:off x="5113338" y="73025"/>
            <a:ext cx="3984625" cy="647700"/>
          </a:xfrm>
          <a:prstGeom prst="rect">
            <a:avLst/>
          </a:prstGeom>
          <a:noFill/>
          <a:ln w="9525">
            <a:noFill/>
          </a:ln>
        </p:spPr>
      </p:pic>
      <p:pic>
        <p:nvPicPr>
          <p:cNvPr id="2052" name="Picture 18" descr="d2"/>
          <p:cNvPicPr>
            <a:picLocks noChangeAspect="1"/>
          </p:cNvPicPr>
          <p:nvPr userDrawn="1"/>
        </p:nvPicPr>
        <p:blipFill>
          <a:blip r:embed="rId2"/>
          <a:srcRect t="16669" r="91225" b="8324"/>
          <a:stretch>
            <a:fillRect/>
          </a:stretch>
        </p:blipFill>
        <p:spPr>
          <a:xfrm>
            <a:off x="0" y="188913"/>
            <a:ext cx="658813" cy="485775"/>
          </a:xfrm>
          <a:prstGeom prst="rect">
            <a:avLst/>
          </a:prstGeom>
          <a:noFill/>
          <a:ln w="9525">
            <a:noFill/>
          </a:ln>
        </p:spPr>
      </p:pic>
      <p:sp>
        <p:nvSpPr>
          <p:cNvPr id="3" name="内容占位符 2"/>
          <p:cNvSpPr>
            <a:spLocks noGrp="1"/>
          </p:cNvSpPr>
          <p:nvPr>
            <p:ph idx="1"/>
          </p:nvPr>
        </p:nvSpPr>
        <p:spPr>
          <a:xfrm>
            <a:off x="457200" y="951590"/>
            <a:ext cx="8229600" cy="3643057"/>
          </a:xfrm>
          <a:prstGeom prst="rect">
            <a:avLst/>
          </a:prstGeom>
        </p:spPr>
        <p:txBody>
          <a:bodyPr lIns="68553" tIns="34289" rIns="68553" bIns="34289"/>
          <a:lstStyle>
            <a:lvl1pPr>
              <a:defRPr sz="2100" b="0">
                <a:latin typeface="微软雅黑" panose="020B0503020204020204" charset="-122"/>
                <a:ea typeface="微软雅黑" panose="020B0503020204020204" charset="-122"/>
              </a:defRPr>
            </a:lvl1pPr>
            <a:lvl2pPr>
              <a:defRPr sz="1800" b="0">
                <a:latin typeface="微软雅黑" panose="020B0503020204020204" charset="-122"/>
                <a:ea typeface="微软雅黑" panose="020B0503020204020204" charset="-122"/>
              </a:defRPr>
            </a:lvl2pPr>
            <a:lvl3pPr>
              <a:defRPr sz="1500" b="0">
                <a:latin typeface="微软雅黑" panose="020B0503020204020204" charset="-122"/>
                <a:ea typeface="微软雅黑" panose="020B0503020204020204" charset="-122"/>
              </a:defRPr>
            </a:lvl3pPr>
            <a:lvl4pPr>
              <a:defRPr sz="1400" b="0">
                <a:latin typeface="微软雅黑" panose="020B0503020204020204" charset="-122"/>
                <a:ea typeface="微软雅黑" panose="020B0503020204020204" charset="-122"/>
              </a:defRPr>
            </a:lvl4pPr>
            <a:lvl5pPr>
              <a:defRPr sz="1400" b="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 name="标题 1"/>
          <p:cNvSpPr>
            <a:spLocks noGrp="1"/>
          </p:cNvSpPr>
          <p:nvPr>
            <p:ph type="title" hasCustomPrompt="1"/>
          </p:nvPr>
        </p:nvSpPr>
        <p:spPr>
          <a:xfrm>
            <a:off x="737574" y="177843"/>
            <a:ext cx="4212468" cy="486054"/>
          </a:xfrm>
          <a:prstGeom prst="rect">
            <a:avLst/>
          </a:prstGeom>
        </p:spPr>
        <p:txBody>
          <a:bodyPr lIns="68553" tIns="34289" rIns="68553" bIns="34289" anchor="ctr" anchorCtr="0"/>
          <a:lstStyle>
            <a:lvl1pPr algn="l">
              <a:defRPr sz="3000" b="1">
                <a:solidFill>
                  <a:srgbClr val="841484"/>
                </a:solidFill>
              </a:defRPr>
            </a:lvl1pPr>
          </a:lstStyle>
          <a:p>
            <a:r>
              <a:rPr lang="zh-CN" altLang="en-US" dirty="0"/>
              <a:t>单击此处</a:t>
            </a:r>
            <a:endParaRPr lang="zh-CN" altLang="en-US" dirty="0"/>
          </a:p>
        </p:txBody>
      </p:sp>
      <p:sp>
        <p:nvSpPr>
          <p:cNvPr id="7" name="Rectangle 4"/>
          <p:cNvSpPr>
            <a:spLocks noGrp="1" noChangeArrowheads="1"/>
          </p:cNvSpPr>
          <p:nvPr>
            <p:ph type="dt" sz="half" idx="2"/>
          </p:nvPr>
        </p:nvSpPr>
        <p:spPr bwMode="auto">
          <a:xfrm>
            <a:off x="457200" y="4684713"/>
            <a:ext cx="2133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Rectangle 5"/>
          <p:cNvSpPr>
            <a:spLocks noGrp="1" noChangeArrowheads="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100" b="1" i="0" u="none" strike="noStrike" kern="1200" cap="none" spc="0" normalizeH="0" baseline="0" noProof="0">
                <a:ln>
                  <a:noFill/>
                </a:ln>
                <a:solidFill>
                  <a:schemeClr val="tx1"/>
                </a:solidFill>
                <a:effectLst/>
                <a:uLnTx/>
                <a:uFillTx/>
                <a:latin typeface="+mn-lt"/>
                <a:ea typeface="+mn-ea"/>
                <a:cs typeface="+mn-cs"/>
              </a:rPr>
              <a:t>1</a:t>
            </a: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标题和内容">
    <p:bg>
      <p:bgPr>
        <a:solidFill>
          <a:schemeClr val="bg1"/>
        </a:solidFill>
        <a:effectLst/>
      </p:bgPr>
    </p:bg>
    <p:spTree>
      <p:nvGrpSpPr>
        <p:cNvPr id="1" name=""/>
        <p:cNvGrpSpPr/>
        <p:nvPr/>
      </p:nvGrpSpPr>
      <p:grpSpPr>
        <a:xfrm>
          <a:off x="0" y="0"/>
          <a:ext cx="0" cy="0"/>
          <a:chOff x="0" y="0"/>
          <a:chExt cx="0" cy="0"/>
        </a:xfrm>
      </p:grpSpPr>
      <p:grpSp>
        <p:nvGrpSpPr>
          <p:cNvPr id="1126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zh-CN" altLang="zh-CN" sz="1100" b="1" i="0" u="none" strike="noStrike" kern="1200" cap="none" spc="0" normalizeH="0" baseline="0" noProof="0">
                <a:ln>
                  <a:noFill/>
                </a:ln>
                <a:solidFill>
                  <a:schemeClr val="tx1"/>
                </a:solidFill>
                <a:effectLst/>
                <a:uLnTx/>
                <a:uFillTx/>
                <a:latin typeface="+mn-lt"/>
                <a:ea typeface="+mn-ea"/>
                <a:cs typeface="+mn-cs"/>
              </a:rPr>
              <a:t>1</a:t>
            </a: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5_标题和内容">
    <p:bg>
      <p:bgPr>
        <a:solidFill>
          <a:schemeClr val="bg1"/>
        </a:solidFill>
        <a:effectLst/>
      </p:bgPr>
    </p:bg>
    <p:spTree>
      <p:nvGrpSpPr>
        <p:cNvPr id="1" name=""/>
        <p:cNvGrpSpPr/>
        <p:nvPr/>
      </p:nvGrpSpPr>
      <p:grpSpPr>
        <a:xfrm>
          <a:off x="0" y="0"/>
          <a:ext cx="0" cy="0"/>
          <a:chOff x="0" y="0"/>
          <a:chExt cx="0" cy="0"/>
        </a:xfrm>
      </p:grpSpPr>
      <p:grpSp>
        <p:nvGrpSpPr>
          <p:cNvPr id="1229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zh-CN" altLang="zh-CN" sz="1100" b="1" i="0" u="none" strike="noStrike" kern="1200" cap="none" spc="0" normalizeH="0" baseline="0" noProof="0">
                <a:ln>
                  <a:noFill/>
                </a:ln>
                <a:solidFill>
                  <a:schemeClr val="tx1"/>
                </a:solidFill>
                <a:effectLst/>
                <a:uLnTx/>
                <a:uFillTx/>
                <a:latin typeface="+mn-lt"/>
                <a:ea typeface="+mn-ea"/>
                <a:cs typeface="+mn-cs"/>
              </a:rPr>
              <a:t>1</a:t>
            </a: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grpSp>
        <p:nvGrpSpPr>
          <p:cNvPr id="13315" name="组合 6"/>
          <p:cNvGrpSpPr/>
          <p:nvPr userDrawn="1"/>
        </p:nvGrpSpPr>
        <p:grpSpPr>
          <a:xfrm>
            <a:off x="182563" y="0"/>
            <a:ext cx="1768475" cy="960438"/>
            <a:chOff x="3809999" y="1813560"/>
            <a:chExt cx="2356709" cy="1280504"/>
          </a:xfrm>
        </p:grpSpPr>
        <p:grpSp>
          <p:nvGrpSpPr>
            <p:cNvPr id="13316" name="组合 7"/>
            <p:cNvGrpSpPr/>
            <p:nvPr/>
          </p:nvGrpSpPr>
          <p:grpSpPr>
            <a:xfrm>
              <a:off x="3809999" y="1813560"/>
              <a:ext cx="2356709" cy="1280504"/>
              <a:chOff x="3810000" y="1802666"/>
              <a:chExt cx="2377440" cy="1291768"/>
            </a:xfrm>
          </p:grpSpPr>
          <p:sp>
            <p:nvSpPr>
              <p:cNvPr id="9" name="文本框 10"/>
              <p:cNvSpPr txBox="1">
                <a:spLocks noChangeArrowheads="1"/>
              </p:cNvSpPr>
              <p:nvPr/>
            </p:nvSpPr>
            <p:spPr bwMode="auto">
              <a:xfrm>
                <a:off x="3810000" y="1851775"/>
                <a:ext cx="685061" cy="1242659"/>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9</a:t>
                </a:r>
                <a:endParaRPr kumimoji="0" lang="zh-CN" altLang="en-US"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0" name="文本框 11"/>
              <p:cNvSpPr txBox="1">
                <a:spLocks noChangeArrowheads="1"/>
              </p:cNvSpPr>
              <p:nvPr/>
            </p:nvSpPr>
            <p:spPr bwMode="auto">
              <a:xfrm>
                <a:off x="4320061" y="1802666"/>
                <a:ext cx="687195" cy="807088"/>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6</a:t>
                </a:r>
                <a:endParaRPr kumimoji="0" lang="zh-CN" altLang="en-US"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1" name="文本框 12"/>
              <p:cNvSpPr txBox="1">
                <a:spLocks noChangeArrowheads="1"/>
              </p:cNvSpPr>
              <p:nvPr/>
            </p:nvSpPr>
            <p:spPr bwMode="auto">
              <a:xfrm>
                <a:off x="4296586" y="2035398"/>
                <a:ext cx="1890854" cy="992845"/>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a:t>
                </a:r>
                <a:r>
                  <a:rPr kumimoji="0" lang="zh-CN" altLang="en-US"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周年</a:t>
                </a:r>
                <a:endParaRPr kumimoji="0" lang="en-US" altLang="zh-CN"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建党</a:t>
                </a:r>
                <a:endPar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p:txBody>
          </p:sp>
        </p:grpSp>
        <p:sp>
          <p:nvSpPr>
            <p:cNvPr id="7" name="椭圆 6"/>
            <p:cNvSpPr/>
            <p:nvPr/>
          </p:nvSpPr>
          <p:spPr>
            <a:xfrm>
              <a:off x="4051170" y="2226285"/>
              <a:ext cx="230593" cy="2307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3318" name="图片 7"/>
            <p:cNvPicPr>
              <a:picLocks noChangeAspect="1"/>
            </p:cNvPicPr>
            <p:nvPr/>
          </p:nvPicPr>
          <p:blipFill>
            <a:blip r:embed="rId2"/>
            <a:stretch>
              <a:fillRect/>
            </a:stretch>
          </p:blipFill>
          <p:spPr>
            <a:xfrm>
              <a:off x="4033825" y="2201530"/>
              <a:ext cx="221303" cy="220643"/>
            </a:xfrm>
            <a:prstGeom prst="rect">
              <a:avLst/>
            </a:prstGeom>
            <a:noFill/>
            <a:ln w="9525">
              <a:noFill/>
            </a:ln>
          </p:spPr>
        </p:pic>
      </p:gr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100" b="1" i="0" u="none" strike="noStrike" kern="1200" cap="none" spc="0" normalizeH="0" baseline="0" noProof="0">
                <a:ln>
                  <a:noFill/>
                </a:ln>
                <a:solidFill>
                  <a:schemeClr val="tx1"/>
                </a:solidFill>
                <a:effectLst/>
                <a:uLnTx/>
                <a:uFillTx/>
                <a:latin typeface="+mn-lt"/>
                <a:ea typeface="+mn-ea"/>
                <a:cs typeface="+mn-cs"/>
              </a:rPr>
              <a:t>1</a:t>
            </a: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标题幻灯片">
    <p:bg>
      <p:bgPr>
        <a:solidFill>
          <a:schemeClr val="bg1"/>
        </a:solidFill>
        <a:effectLst/>
      </p:bgPr>
    </p:bg>
    <p:spTree>
      <p:nvGrpSpPr>
        <p:cNvPr id="1" name=""/>
        <p:cNvGrpSpPr/>
        <p:nvPr/>
      </p:nvGrpSpPr>
      <p:grpSpPr>
        <a:xfrm>
          <a:off x="0" y="0"/>
          <a:ext cx="0" cy="0"/>
          <a:chOff x="0" y="0"/>
          <a:chExt cx="0" cy="0"/>
        </a:xfrm>
      </p:grpSpPr>
      <p:pic>
        <p:nvPicPr>
          <p:cNvPr id="14339" name="图片 4"/>
          <p:cNvPicPr>
            <a:picLocks noChangeAspect="1"/>
          </p:cNvPicPr>
          <p:nvPr userDrawn="1"/>
        </p:nvPicPr>
        <p:blipFill>
          <a:blip r:embed="rId2"/>
          <a:stretch>
            <a:fillRect/>
          </a:stretch>
        </p:blipFill>
        <p:spPr>
          <a:xfrm>
            <a:off x="1588" y="3175"/>
            <a:ext cx="9140825" cy="5140325"/>
          </a:xfrm>
          <a:prstGeom prst="rect">
            <a:avLst/>
          </a:prstGeom>
          <a:noFill/>
          <a:ln w="9525">
            <a:noFill/>
          </a:ln>
        </p:spPr>
      </p:pic>
      <p:sp>
        <p:nvSpPr>
          <p:cNvPr id="6" name="矩形 5"/>
          <p:cNvSpPr/>
          <p:nvPr/>
        </p:nvSpPr>
        <p:spPr>
          <a:xfrm>
            <a:off x="196850" y="204788"/>
            <a:ext cx="8694738" cy="4711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任意多边形: 形状 7"/>
          <p:cNvSpPr/>
          <p:nvPr/>
        </p:nvSpPr>
        <p:spPr>
          <a:xfrm>
            <a:off x="7996238" y="-65087"/>
            <a:ext cx="1157288" cy="142716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文本框 37"/>
          <p:cNvSpPr txBox="1">
            <a:spLocks noChangeArrowheads="1"/>
          </p:cNvSpPr>
          <p:nvPr/>
        </p:nvSpPr>
        <p:spPr bwMode="auto">
          <a:xfrm>
            <a:off x="4094163" y="203200"/>
            <a:ext cx="1062038" cy="346075"/>
          </a:xfrm>
          <a:prstGeom prst="rect">
            <a:avLst/>
          </a:prstGeom>
          <a:noFill/>
          <a:ln w="9525">
            <a:noFill/>
            <a:miter lim="800000"/>
          </a:ln>
        </p:spPr>
        <p:txBody>
          <a:bodyPr wrap="none" lIns="68538" tIns="34274" rIns="68538" bIns="34274">
            <a:spAutoFit/>
          </a:bodyPr>
          <a:lstStyle/>
          <a:p>
            <a:pPr marL="0" marR="0" lvl="0" indent="0" algn="l" defTabSz="683895"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mn-cs"/>
              </a:rPr>
              <a:t>市场分析</a:t>
            </a:r>
            <a:endParaRPr kumimoji="0" lang="zh-CN" altLang="en-US" sz="1800" b="0"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mn-cs"/>
            </a:endParaRPr>
          </a:p>
        </p:txBody>
      </p:sp>
      <p:cxnSp>
        <p:nvCxnSpPr>
          <p:cNvPr id="9" name="直接连接符 8"/>
          <p:cNvCxnSpPr/>
          <p:nvPr/>
        </p:nvCxnSpPr>
        <p:spPr>
          <a:xfrm>
            <a:off x="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50545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100" b="1" i="0" u="none" strike="noStrike" kern="1200" cap="none" spc="0" normalizeH="0" baseline="0" noProof="0">
                <a:ln>
                  <a:noFill/>
                </a:ln>
                <a:solidFill>
                  <a:schemeClr val="tx1"/>
                </a:solidFill>
                <a:effectLst/>
                <a:uLnTx/>
                <a:uFillTx/>
                <a:latin typeface="+mn-lt"/>
                <a:ea typeface="+mn-ea"/>
                <a:cs typeface="+mn-cs"/>
              </a:rPr>
              <a:t>1</a:t>
            </a: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仅标题">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100" b="1" i="0" u="none" strike="noStrike" kern="1200" cap="none" spc="0" normalizeH="0" baseline="0" noProof="0">
                <a:ln>
                  <a:noFill/>
                </a:ln>
                <a:solidFill>
                  <a:schemeClr val="tx1"/>
                </a:solidFill>
                <a:effectLst/>
                <a:uLnTx/>
                <a:uFillTx/>
                <a:latin typeface="+mn-lt"/>
                <a:ea typeface="+mn-ea"/>
                <a:cs typeface="+mn-cs"/>
              </a:rPr>
              <a:t>1</a:t>
            </a: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涂豆思 首页">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100" b="1" i="0" u="none" strike="noStrike" kern="1200" cap="none" spc="0" normalizeH="0" baseline="0" noProof="0">
                <a:ln>
                  <a:noFill/>
                </a:ln>
                <a:solidFill>
                  <a:schemeClr val="tx1"/>
                </a:solidFill>
                <a:effectLst/>
                <a:uLnTx/>
                <a:uFillTx/>
                <a:latin typeface="+mn-lt"/>
                <a:ea typeface="+mn-ea"/>
                <a:cs typeface="+mn-cs"/>
              </a:rPr>
              <a:t>1</a:t>
            </a: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CFCFC"/>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100" b="1" i="0" u="none" strike="noStrike" kern="1200" cap="none" spc="0" normalizeH="0" baseline="0" noProof="0">
                <a:ln>
                  <a:noFill/>
                </a:ln>
                <a:solidFill>
                  <a:schemeClr val="tx1"/>
                </a:solidFill>
                <a:effectLst/>
                <a:uLnTx/>
                <a:uFillTx/>
                <a:latin typeface="+mn-lt"/>
                <a:ea typeface="+mn-ea"/>
                <a:cs typeface="+mn-cs"/>
              </a:rPr>
              <a:t>1</a:t>
            </a: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82"/>
            <a:ext cx="7772400" cy="1021556"/>
          </a:xfrm>
          <a:prstGeom prst="rect">
            <a:avLst/>
          </a:prstGeom>
        </p:spPr>
        <p:txBody>
          <a:bodyPr lIns="68553" tIns="34289" rIns="68553" bIns="34289"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lIns="68553" tIns="34289" rIns="68553" bIns="34289" anchor="b"/>
          <a:lstStyle>
            <a:lvl1pPr marL="0" indent="0">
              <a:buNone/>
              <a:defRPr sz="1500"/>
            </a:lvl1pPr>
            <a:lvl2pPr marL="342900" indent="0">
              <a:buNone/>
              <a:defRPr sz="1400"/>
            </a:lvl2pPr>
            <a:lvl3pPr marL="685800" indent="0">
              <a:buNone/>
              <a:defRPr sz="1200"/>
            </a:lvl3pPr>
            <a:lvl4pPr marL="1028065" indent="0">
              <a:buNone/>
              <a:defRPr sz="1100"/>
            </a:lvl4pPr>
            <a:lvl5pPr marL="1370965" indent="0">
              <a:buNone/>
              <a:defRPr sz="1100"/>
            </a:lvl5pPr>
            <a:lvl6pPr marL="1713865" indent="0">
              <a:buNone/>
              <a:defRPr sz="1100"/>
            </a:lvl6pPr>
            <a:lvl7pPr marL="2056765" indent="0">
              <a:buNone/>
              <a:defRPr sz="1100"/>
            </a:lvl7pPr>
            <a:lvl8pPr marL="2399030" indent="0">
              <a:buNone/>
              <a:defRPr sz="1100"/>
            </a:lvl8pPr>
            <a:lvl9pPr marL="2741930" indent="0">
              <a:buNone/>
              <a:defRPr sz="11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100" b="1" i="0" u="none" strike="noStrike" kern="1200" cap="none" spc="0" normalizeH="0" baseline="0" noProof="0">
                <a:ln>
                  <a:noFill/>
                </a:ln>
                <a:solidFill>
                  <a:schemeClr val="tx1"/>
                </a:solidFill>
                <a:effectLst/>
                <a:uLnTx/>
                <a:uFillTx/>
                <a:latin typeface="+mn-lt"/>
                <a:ea typeface="+mn-ea"/>
                <a:cs typeface="+mn-cs"/>
              </a:rPr>
              <a:t>1</a:t>
            </a: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457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48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100" b="1" i="0" u="none" strike="noStrike" kern="1200" cap="none" spc="0" normalizeH="0" baseline="0" noProof="0">
                <a:ln>
                  <a:noFill/>
                </a:ln>
                <a:solidFill>
                  <a:schemeClr val="tx1"/>
                </a:solidFill>
                <a:effectLst/>
                <a:uLnTx/>
                <a:uFillTx/>
                <a:latin typeface="+mn-lt"/>
                <a:ea typeface="+mn-ea"/>
                <a:cs typeface="+mn-cs"/>
              </a:rPr>
              <a:t>1</a:t>
            </a: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4" y="472814"/>
            <a:ext cx="8229600" cy="292895"/>
          </a:xfrm>
          <a:prstGeom prst="rect">
            <a:avLst/>
          </a:prstGeom>
        </p:spPr>
        <p:txBody>
          <a:bodyPr lIns="68553" tIns="34289" rIns="68553" bIns="34289"/>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47" y="1151335"/>
            <a:ext cx="4041775"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47" y="1631156"/>
            <a:ext cx="4041775"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100" b="1" i="0" u="none" strike="noStrike" kern="1200" cap="none" spc="0" normalizeH="0" baseline="0" noProof="0">
                <a:ln>
                  <a:noFill/>
                </a:ln>
                <a:solidFill>
                  <a:schemeClr val="tx1"/>
                </a:solidFill>
                <a:effectLst/>
                <a:uLnTx/>
                <a:uFillTx/>
                <a:latin typeface="+mn-lt"/>
                <a:ea typeface="+mn-ea"/>
                <a:cs typeface="+mn-cs"/>
              </a:rPr>
              <a:t>1</a:t>
            </a: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100" b="1" i="0" u="none" strike="noStrike" kern="1200" cap="none" spc="0" normalizeH="0" baseline="0" noProof="0">
                <a:ln>
                  <a:noFill/>
                </a:ln>
                <a:solidFill>
                  <a:schemeClr val="tx1"/>
                </a:solidFill>
                <a:effectLst/>
                <a:uLnTx/>
                <a:uFillTx/>
                <a:latin typeface="+mn-lt"/>
                <a:ea typeface="+mn-ea"/>
                <a:cs typeface="+mn-cs"/>
              </a:rPr>
              <a:t>1</a:t>
            </a: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100" b="1" i="0" u="none" strike="noStrike" kern="1200" cap="none" spc="0" normalizeH="0" baseline="0" noProof="0">
                <a:ln>
                  <a:noFill/>
                </a:ln>
                <a:solidFill>
                  <a:schemeClr val="tx1"/>
                </a:solidFill>
                <a:effectLst/>
                <a:uLnTx/>
                <a:uFillTx/>
                <a:latin typeface="+mn-lt"/>
                <a:ea typeface="+mn-ea"/>
                <a:cs typeface="+mn-cs"/>
              </a:rPr>
              <a:t>1</a:t>
            </a: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a:prstGeom prst="rect">
            <a:avLst/>
          </a:prstGeom>
        </p:spPr>
        <p:txBody>
          <a:bodyPr lIns="68553" tIns="34289" rIns="68553" bIns="34289"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811"/>
            <a:ext cx="5111750" cy="4389835"/>
          </a:xfrm>
          <a:prstGeom prst="rect">
            <a:avLst/>
          </a:prstGeom>
        </p:spPr>
        <p:txBody>
          <a:bodyPr lIns="68553" tIns="34289" rIns="68553" bIns="34289"/>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076328"/>
            <a:ext cx="3008313" cy="351829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100" b="1" i="0" u="none" strike="noStrike" kern="1200" cap="none" spc="0" normalizeH="0" baseline="0" noProof="0">
                <a:ln>
                  <a:noFill/>
                </a:ln>
                <a:solidFill>
                  <a:schemeClr val="tx1"/>
                </a:solidFill>
                <a:effectLst/>
                <a:uLnTx/>
                <a:uFillTx/>
                <a:latin typeface="+mn-lt"/>
                <a:ea typeface="+mn-ea"/>
                <a:cs typeface="+mn-cs"/>
              </a:rPr>
              <a:t>1</a:t>
            </a: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a:prstGeom prst="rect">
            <a:avLst/>
          </a:prstGeom>
        </p:spPr>
        <p:txBody>
          <a:bodyPr lIns="68553" tIns="34289" rIns="68553" bIns="34289"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lIns="68553" tIns="34289" rIns="68553" bIns="34289"/>
          <a:lstStyle>
            <a:lvl1pPr marL="0" indent="0">
              <a:buNone/>
              <a:defRPr sz="2400"/>
            </a:lvl1pPr>
            <a:lvl2pPr marL="342900" indent="0">
              <a:buNone/>
              <a:defRPr sz="2100"/>
            </a:lvl2pPr>
            <a:lvl3pPr marL="685800" indent="0">
              <a:buNone/>
              <a:defRPr sz="1800"/>
            </a:lvl3pPr>
            <a:lvl4pPr marL="1028065" indent="0">
              <a:buNone/>
              <a:defRPr sz="1500"/>
            </a:lvl4pPr>
            <a:lvl5pPr marL="1370965" indent="0">
              <a:buNone/>
              <a:defRPr sz="1500"/>
            </a:lvl5pPr>
            <a:lvl6pPr marL="1713865" indent="0">
              <a:buNone/>
              <a:defRPr sz="1500"/>
            </a:lvl6pPr>
            <a:lvl7pPr marL="2056765" indent="0">
              <a:buNone/>
              <a:defRPr sz="1500"/>
            </a:lvl7pPr>
            <a:lvl8pPr marL="2399030" indent="0">
              <a:buNone/>
              <a:defRPr sz="1500"/>
            </a:lvl8pPr>
            <a:lvl9pPr marL="274193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521"/>
            <a:ext cx="5486400" cy="60364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100" b="1" i="0" u="none" strike="noStrike" kern="1200" cap="none" spc="0" normalizeH="0" baseline="0" noProof="0">
                <a:ln>
                  <a:noFill/>
                </a:ln>
                <a:solidFill>
                  <a:schemeClr val="tx1"/>
                </a:solidFill>
                <a:effectLst/>
                <a:uLnTx/>
                <a:uFillTx/>
                <a:latin typeface="+mn-lt"/>
                <a:ea typeface="+mn-ea"/>
                <a:cs typeface="+mn-cs"/>
              </a:rPr>
              <a:t>1</a:t>
            </a: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image" Target="../media/image4.jpeg"/><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4684713"/>
            <a:ext cx="2133600" cy="357188"/>
          </a:xfrm>
          <a:prstGeom prst="rect">
            <a:avLst/>
          </a:prstGeom>
          <a:noFill/>
          <a:ln w="9525">
            <a:noFill/>
            <a:miter lim="800000"/>
          </a:ln>
        </p:spPr>
        <p:txBody>
          <a:bodyPr vert="horz" wrap="square" lIns="68553" tIns="34289" rIns="68553" bIns="34289" numCol="1" anchor="t" anchorCtr="0" compatLnSpc="1"/>
          <a:lstStyle>
            <a:lvl1pP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124200" y="4684713"/>
            <a:ext cx="2895600" cy="357188"/>
          </a:xfrm>
          <a:prstGeom prst="rect">
            <a:avLst/>
          </a:prstGeom>
          <a:noFill/>
          <a:ln w="9525">
            <a:noFill/>
            <a:miter lim="800000"/>
          </a:ln>
        </p:spPr>
        <p:txBody>
          <a:bodyPr vert="horz" wrap="square" lIns="68553" tIns="34289" rIns="68553" bIns="34289" numCol="1" anchor="t" anchorCtr="0" compatLnSpc="1"/>
          <a:lstStyle>
            <a:lvl1pPr algn="ct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100" b="1" i="0" u="none" strike="noStrike" kern="1200" cap="none" spc="0" normalizeH="0" baseline="0" noProof="0">
                <a:ln>
                  <a:noFill/>
                </a:ln>
                <a:solidFill>
                  <a:schemeClr val="tx1"/>
                </a:solidFill>
                <a:effectLst/>
                <a:uLnTx/>
                <a:uFillTx/>
                <a:latin typeface="+mn-lt"/>
                <a:ea typeface="+mn-ea"/>
                <a:cs typeface="+mn-cs"/>
              </a:rPr>
              <a:t>1</a:t>
            </a: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pic>
        <p:nvPicPr>
          <p:cNvPr id="2" name="Picture 9" descr="000-1"/>
          <p:cNvPicPr>
            <a:picLocks noChangeAspect="1"/>
          </p:cNvPicPr>
          <p:nvPr/>
        </p:nvPicPr>
        <p:blipFill>
          <a:blip r:embed="rId27"/>
          <a:srcRect t="77133"/>
          <a:stretch>
            <a:fillRect/>
          </a:stretch>
        </p:blipFill>
        <p:spPr>
          <a:xfrm>
            <a:off x="0" y="5002213"/>
            <a:ext cx="9153525" cy="1619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med" advTm="5000">
    <p:pull dir="r"/>
  </p:transition>
  <p:hf hdr="0" ftr="0" dt="0"/>
  <p:txStyles>
    <p:title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p:titleStyle>
    <p:bodyStyle>
      <a:lvl1pPr marL="249555" indent="-249555" algn="l" rtl="0" eaLnBrk="0" fontAlgn="base" hangingPunct="0">
        <a:spcBef>
          <a:spcPct val="20000"/>
        </a:spcBef>
        <a:spcAft>
          <a:spcPct val="0"/>
        </a:spcAft>
        <a:buChar char="•"/>
        <a:defRPr sz="2400" b="1">
          <a:solidFill>
            <a:schemeClr val="tx1"/>
          </a:solidFill>
          <a:latin typeface="+mn-lt"/>
          <a:ea typeface="+mn-ea"/>
          <a:cs typeface="+mn-cs"/>
        </a:defRPr>
      </a:lvl1pPr>
      <a:lvl2pPr marL="549275" indent="-206375" algn="l" rtl="0" eaLnBrk="0" fontAlgn="base" hangingPunct="0">
        <a:spcBef>
          <a:spcPct val="20000"/>
        </a:spcBef>
        <a:spcAft>
          <a:spcPct val="0"/>
        </a:spcAft>
        <a:buChar char="–"/>
        <a:defRPr sz="2100" b="1">
          <a:solidFill>
            <a:schemeClr val="tx1"/>
          </a:solidFill>
          <a:latin typeface="+mn-lt"/>
          <a:ea typeface="+mn-ea"/>
        </a:defRPr>
      </a:lvl2pPr>
      <a:lvl3pPr marL="849630" indent="-163830" algn="l" rtl="0" eaLnBrk="0" fontAlgn="base" hangingPunct="0">
        <a:spcBef>
          <a:spcPct val="20000"/>
        </a:spcBef>
        <a:spcAft>
          <a:spcPct val="0"/>
        </a:spcAft>
        <a:buChar char="•"/>
        <a:defRPr b="1">
          <a:solidFill>
            <a:schemeClr val="tx1"/>
          </a:solidFill>
          <a:latin typeface="+mn-lt"/>
          <a:ea typeface="+mn-ea"/>
        </a:defRPr>
      </a:lvl3pPr>
      <a:lvl4pPr marL="1192530" indent="-163830" algn="l" rtl="0" eaLnBrk="0" fontAlgn="base" hangingPunct="0">
        <a:spcBef>
          <a:spcPct val="20000"/>
        </a:spcBef>
        <a:spcAft>
          <a:spcPct val="0"/>
        </a:spcAft>
        <a:buChar char="–"/>
        <a:defRPr sz="1500" b="1">
          <a:solidFill>
            <a:schemeClr val="tx1"/>
          </a:solidFill>
          <a:latin typeface="+mn-lt"/>
          <a:ea typeface="+mn-ea"/>
        </a:defRPr>
      </a:lvl4pPr>
      <a:lvl5pPr marL="1535430" indent="-163830" algn="l" rtl="0" eaLnBrk="0" fontAlgn="base" hangingPunct="0">
        <a:spcBef>
          <a:spcPct val="20000"/>
        </a:spcBef>
        <a:spcAft>
          <a:spcPct val="0"/>
        </a:spcAft>
        <a:buChar char="»"/>
        <a:defRPr sz="1500" b="1">
          <a:solidFill>
            <a:schemeClr val="tx1"/>
          </a:solidFill>
          <a:latin typeface="+mn-lt"/>
          <a:ea typeface="+mn-ea"/>
        </a:defRPr>
      </a:lvl5pPr>
      <a:lvl6pPr marL="1885315" indent="-171450" algn="l" rtl="0" eaLnBrk="0" fontAlgn="base" hangingPunct="0">
        <a:spcBef>
          <a:spcPct val="20000"/>
        </a:spcBef>
        <a:spcAft>
          <a:spcPct val="0"/>
        </a:spcAft>
        <a:buChar char="»"/>
        <a:defRPr sz="1500" b="1">
          <a:solidFill>
            <a:schemeClr val="tx1"/>
          </a:solidFill>
          <a:latin typeface="+mn-lt"/>
          <a:ea typeface="+mn-ea"/>
        </a:defRPr>
      </a:lvl6pPr>
      <a:lvl7pPr marL="2227580" indent="-171450" algn="l" rtl="0" eaLnBrk="0" fontAlgn="base" hangingPunct="0">
        <a:spcBef>
          <a:spcPct val="20000"/>
        </a:spcBef>
        <a:spcAft>
          <a:spcPct val="0"/>
        </a:spcAft>
        <a:buChar char="»"/>
        <a:defRPr sz="1500" b="1">
          <a:solidFill>
            <a:schemeClr val="tx1"/>
          </a:solidFill>
          <a:latin typeface="+mn-lt"/>
          <a:ea typeface="+mn-ea"/>
        </a:defRPr>
      </a:lvl7pPr>
      <a:lvl8pPr marL="2570480" indent="-171450" algn="l" rtl="0" eaLnBrk="0" fontAlgn="base" hangingPunct="0">
        <a:spcBef>
          <a:spcPct val="20000"/>
        </a:spcBef>
        <a:spcAft>
          <a:spcPct val="0"/>
        </a:spcAft>
        <a:buChar char="»"/>
        <a:defRPr sz="1500" b="1">
          <a:solidFill>
            <a:schemeClr val="tx1"/>
          </a:solidFill>
          <a:latin typeface="+mn-lt"/>
          <a:ea typeface="+mn-ea"/>
        </a:defRPr>
      </a:lvl8pPr>
      <a:lvl9pPr marL="2913380" indent="-171450" algn="l" rtl="0" eaLnBrk="0" fontAlgn="base" hangingPunct="0">
        <a:spcBef>
          <a:spcPct val="20000"/>
        </a:spcBef>
        <a:spcAft>
          <a:spcPct val="0"/>
        </a:spcAft>
        <a:buChar char="»"/>
        <a:defRPr sz="1500" b="1">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0.xml"/><Relationship Id="rId3" Type="http://schemas.openxmlformats.org/officeDocument/2006/relationships/image" Target="../media/image8.png"/><Relationship Id="rId2" Type="http://schemas.openxmlformats.org/officeDocument/2006/relationships/tags" Target="../tags/tag1.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0.xml"/><Relationship Id="rId2" Type="http://schemas.openxmlformats.org/officeDocument/2006/relationships/image" Target="../media/image8.png"/><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0.xml"/><Relationship Id="rId2" Type="http://schemas.openxmlformats.org/officeDocument/2006/relationships/image" Target="../media/image11.png"/><Relationship Id="rId1" Type="http://schemas.openxmlformats.org/officeDocument/2006/relationships/tags" Target="../tags/tag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image" Target="../media/image12.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0.xml"/><Relationship Id="rId1" Type="http://schemas.openxmlformats.org/officeDocument/2006/relationships/image" Target="../media/image1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0.xml"/><Relationship Id="rId2" Type="http://schemas.openxmlformats.org/officeDocument/2006/relationships/image" Target="../media/image16.png"/><Relationship Id="rId1" Type="http://schemas.openxmlformats.org/officeDocument/2006/relationships/image" Target="../media/image15.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10.xml"/><Relationship Id="rId2" Type="http://schemas.openxmlformats.org/officeDocument/2006/relationships/image" Target="../media/image10.png"/><Relationship Id="rId1" Type="http://schemas.openxmlformats.org/officeDocument/2006/relationships/image" Target="../media/image1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0.xml"/><Relationship Id="rId1" Type="http://schemas.openxmlformats.org/officeDocument/2006/relationships/image" Target="../media/image17.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10.xml"/><Relationship Id="rId2" Type="http://schemas.openxmlformats.org/officeDocument/2006/relationships/image" Target="../media/image8.png"/><Relationship Id="rId1" Type="http://schemas.openxmlformats.org/officeDocument/2006/relationships/tags" Target="../tags/tag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0.xml"/><Relationship Id="rId1" Type="http://schemas.openxmlformats.org/officeDocument/2006/relationships/image" Target="../media/image18.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6.xml"/><Relationship Id="rId3" Type="http://schemas.openxmlformats.org/officeDocument/2006/relationships/slideLayout" Target="../slideLayouts/slideLayout10.xml"/><Relationship Id="rId2" Type="http://schemas.openxmlformats.org/officeDocument/2006/relationships/image" Target="../media/image8.png"/><Relationship Id="rId1" Type="http://schemas.openxmlformats.org/officeDocument/2006/relationships/tags" Target="../tags/tag5.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0.xml"/><Relationship Id="rId1" Type="http://schemas.openxmlformats.org/officeDocument/2006/relationships/image" Target="../media/image19.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0.xml"/><Relationship Id="rId1" Type="http://schemas.openxmlformats.org/officeDocument/2006/relationships/image" Target="../media/image20.png"/></Relationships>
</file>

<file path=ppt/slides/_rels/slide69.xml.rels><?xml version="1.0" encoding="UTF-8" standalone="yes"?>
<Relationships xmlns="http://schemas.openxmlformats.org/package/2006/relationships"><Relationship Id="rId6" Type="http://schemas.openxmlformats.org/officeDocument/2006/relationships/notesSlide" Target="../notesSlides/notesSlide69.xml"/><Relationship Id="rId5" Type="http://schemas.openxmlformats.org/officeDocument/2006/relationships/slideLayout" Target="../slideLayouts/slideLayout10.xml"/><Relationship Id="rId4" Type="http://schemas.openxmlformats.org/officeDocument/2006/relationships/image" Target="../media/image20.png"/><Relationship Id="rId3" Type="http://schemas.openxmlformats.org/officeDocument/2006/relationships/tags" Target="../tags/tag7.xml"/><Relationship Id="rId2" Type="http://schemas.openxmlformats.org/officeDocument/2006/relationships/image" Target="../media/image21.png"/><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0.xml"/><Relationship Id="rId1" Type="http://schemas.openxmlformats.org/officeDocument/2006/relationships/image" Target="../media/image22.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0.xml"/><Relationship Id="rId1" Type="http://schemas.openxmlformats.org/officeDocument/2006/relationships/image" Target="../media/image23.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0.xml"/><Relationship Id="rId1" Type="http://schemas.openxmlformats.org/officeDocument/2006/relationships/image" Target="../media/image23.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77.xml"/><Relationship Id="rId3" Type="http://schemas.openxmlformats.org/officeDocument/2006/relationships/slideLayout" Target="../slideLayouts/slideLayout10.xml"/><Relationship Id="rId2" Type="http://schemas.openxmlformats.org/officeDocument/2006/relationships/image" Target="../media/image10.png"/><Relationship Id="rId1" Type="http://schemas.openxmlformats.org/officeDocument/2006/relationships/hyperlink" Target="file:///C:\Users\ly\Desktop\&#26696;&#20363;&#65306;&#38745;&#24577;&#32467;&#26500;&#20998;&#26512;&#25216;&#26415;&#30340;&#24212;&#29992;.docx" TargetMode="Externa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8"/>
          <p:cNvPicPr>
            <a:picLocks noChangeAspect="1"/>
          </p:cNvPicPr>
          <p:nvPr/>
        </p:nvPicPr>
        <p:blipFill>
          <a:blip r:embed="rId1"/>
          <a:stretch>
            <a:fillRect/>
          </a:stretch>
        </p:blipFill>
        <p:spPr>
          <a:xfrm>
            <a:off x="4267200" y="0"/>
            <a:ext cx="4876800" cy="5010150"/>
          </a:xfrm>
          <a:prstGeom prst="rect">
            <a:avLst/>
          </a:prstGeom>
          <a:noFill/>
          <a:ln w="9525">
            <a:noFill/>
          </a:ln>
        </p:spPr>
      </p:pic>
      <p:sp>
        <p:nvSpPr>
          <p:cNvPr id="18435" name="Rectangle 11"/>
          <p:cNvSpPr>
            <a:spLocks noGrp="1"/>
          </p:cNvSpPr>
          <p:nvPr>
            <p:ph type="ctrTitle" idx="4294967295"/>
          </p:nvPr>
        </p:nvSpPr>
        <p:spPr>
          <a:xfrm>
            <a:off x="1128713" y="1693863"/>
            <a:ext cx="7410450" cy="1462087"/>
          </a:xfrm>
          <a:prstGeom prst="rect">
            <a:avLst/>
          </a:prstGeom>
          <a:noFill/>
          <a:ln w="9525">
            <a:noFill/>
          </a:ln>
        </p:spPr>
        <p:txBody>
          <a:bodyPr lIns="68553" tIns="0" rIns="68553" bIns="34289"/>
          <a:lstStyle>
            <a:lvl1pPr lvl="0">
              <a:buClrTx/>
              <a:buSzTx/>
              <a:buFontTx/>
              <a:defRPr/>
            </a:lvl1pPr>
          </a:lstStyle>
          <a:p>
            <a:pPr lvl="0">
              <a:lnSpc>
                <a:spcPts val="5000"/>
              </a:lnSpc>
              <a:spcBef>
                <a:spcPts val="600"/>
              </a:spcBef>
            </a:pPr>
            <a:r>
              <a:rPr lang="zh-CN" sz="3600" dirty="0">
                <a:solidFill>
                  <a:schemeClr val="tx1"/>
                </a:solidFill>
              </a:rPr>
              <a:t>软件质量保证与</a:t>
            </a:r>
            <a:r>
              <a:rPr lang="zh-CN" sz="3600" dirty="0" smtClean="0">
                <a:solidFill>
                  <a:schemeClr val="tx1"/>
                </a:solidFill>
              </a:rPr>
              <a:t>测试</a:t>
            </a:r>
            <a:br>
              <a:rPr lang="en-US" altLang="zh-CN" sz="3600" dirty="0" smtClean="0">
                <a:solidFill>
                  <a:schemeClr val="tx1"/>
                </a:solidFill>
              </a:rPr>
            </a:br>
            <a:r>
              <a:rPr lang="zh-CN" altLang="en-US" sz="2800" dirty="0" smtClean="0">
                <a:sym typeface="+mn-ea"/>
              </a:rPr>
              <a:t>第</a:t>
            </a:r>
            <a:r>
              <a:rPr lang="en-US" altLang="zh-CN" sz="2800" dirty="0" smtClean="0">
                <a:sym typeface="+mn-ea"/>
              </a:rPr>
              <a:t>7</a:t>
            </a:r>
            <a:r>
              <a:rPr lang="zh-CN" altLang="en-US" sz="2800" dirty="0" smtClean="0">
                <a:sym typeface="+mn-ea"/>
              </a:rPr>
              <a:t>章  软件静态测试技术</a:t>
            </a:r>
            <a:br>
              <a:rPr lang="en-US" altLang="zh-CN" sz="3600" dirty="0">
                <a:solidFill>
                  <a:schemeClr val="tx1"/>
                </a:solidFill>
                <a:latin typeface="微软雅黑" panose="020B0503020204020204" charset="-122"/>
                <a:ea typeface="微软雅黑" panose="020B0503020204020204" charset="-122"/>
              </a:rPr>
            </a:br>
            <a:endParaRPr lang="zh-CN" altLang="en-US" sz="3600" dirty="0">
              <a:solidFill>
                <a:schemeClr val="tx1"/>
              </a:solidFill>
              <a:latin typeface="微软雅黑" panose="020B0503020204020204" charset="-122"/>
              <a:ea typeface="微软雅黑" panose="020B0503020204020204" charset="-122"/>
            </a:endParaRPr>
          </a:p>
        </p:txBody>
      </p:sp>
      <p:pic>
        <p:nvPicPr>
          <p:cNvPr id="18436"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cxnSp>
        <p:nvCxnSpPr>
          <p:cNvPr id="8" name="直接连接符 7"/>
          <p:cNvCxnSpPr/>
          <p:nvPr/>
        </p:nvCxnSpPr>
        <p:spPr bwMode="auto">
          <a:xfrm>
            <a:off x="1531938" y="4222750"/>
            <a:ext cx="2212975"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18438" name="TextBox 8"/>
          <p:cNvSpPr txBox="1"/>
          <p:nvPr/>
        </p:nvSpPr>
        <p:spPr>
          <a:xfrm>
            <a:off x="1597025" y="3725863"/>
            <a:ext cx="1879600" cy="1259205"/>
          </a:xfrm>
          <a:prstGeom prst="rect">
            <a:avLst/>
          </a:prstGeom>
          <a:noFill/>
          <a:ln w="9525">
            <a:noFill/>
          </a:ln>
        </p:spPr>
        <p:txBody>
          <a:bodyPr wrap="none" lIns="91424" tIns="45712" rIns="91424" bIns="45712">
            <a:spAutoFit/>
          </a:bodyPr>
          <a:lstStyle/>
          <a:p>
            <a:pPr eaLnBrk="1" hangingPunct="1"/>
            <a:r>
              <a:rPr lang="zh-CN" altLang="en-US" sz="1900" b="1" dirty="0">
                <a:latin typeface="宋体" panose="02010600030101010101" pitchFamily="2" charset="-122"/>
                <a:ea typeface="宋体" panose="02010600030101010101" pitchFamily="2" charset="-122"/>
              </a:rPr>
              <a:t>梁艳</a:t>
            </a:r>
            <a:endParaRPr lang="zh-CN" altLang="en-US" sz="1900" b="1" dirty="0">
              <a:latin typeface="宋体" panose="02010600030101010101" pitchFamily="2" charset="-122"/>
              <a:ea typeface="宋体" panose="02010600030101010101" pitchFamily="2" charset="-122"/>
            </a:endParaRPr>
          </a:p>
          <a:p>
            <a:pPr eaLnBrk="1" hangingPunct="1"/>
            <a:endParaRPr lang="en-US" altLang="zh-CN" sz="1900" b="1" dirty="0">
              <a:latin typeface="宋体" panose="02010600030101010101" pitchFamily="2" charset="-122"/>
              <a:ea typeface="宋体" panose="02010600030101010101" pitchFamily="2" charset="-122"/>
            </a:endParaRPr>
          </a:p>
          <a:p>
            <a:pPr eaLnBrk="1" hangingPunct="1"/>
            <a:r>
              <a:rPr lang="zh-CN" altLang="en-US" sz="1900" b="1" dirty="0">
                <a:latin typeface="宋体" panose="02010600030101010101" pitchFamily="2" charset="-122"/>
                <a:ea typeface="宋体" panose="02010600030101010101" pitchFamily="2" charset="-122"/>
              </a:rPr>
              <a:t>清华大学出版社</a:t>
            </a:r>
            <a:endParaRPr lang="en-US" altLang="zh-CN" sz="1900" b="1" dirty="0">
              <a:latin typeface="宋体" panose="02010600030101010101" pitchFamily="2" charset="-122"/>
              <a:ea typeface="宋体" panose="02010600030101010101" pitchFamily="2" charset="-122"/>
            </a:endParaRPr>
          </a:p>
          <a:p>
            <a:pPr eaLnBrk="1" hangingPunct="1"/>
            <a:r>
              <a:rPr lang="en-US" altLang="zh-CN" sz="1900" b="1" dirty="0">
                <a:latin typeface="宋体" panose="02010600030101010101" pitchFamily="2" charset="-122"/>
                <a:ea typeface="宋体" panose="02010600030101010101" pitchFamily="2" charset="-122"/>
              </a:rPr>
              <a:t>2021</a:t>
            </a:r>
            <a:r>
              <a:rPr lang="zh-CN" altLang="en-US" sz="1900" b="1" dirty="0">
                <a:latin typeface="宋体" panose="02010600030101010101" pitchFamily="2" charset="-122"/>
                <a:ea typeface="宋体" panose="02010600030101010101" pitchFamily="2" charset="-122"/>
              </a:rPr>
              <a:t>年</a:t>
            </a:r>
            <a:r>
              <a:rPr lang="en-US" altLang="zh-CN" sz="1900" b="1" dirty="0">
                <a:latin typeface="宋体" panose="02010600030101010101" pitchFamily="2" charset="-122"/>
                <a:ea typeface="宋体" panose="02010600030101010101" pitchFamily="2" charset="-122"/>
              </a:rPr>
              <a:t>01</a:t>
            </a:r>
            <a:r>
              <a:rPr lang="zh-CN" altLang="en-US" sz="1900" b="1" dirty="0">
                <a:latin typeface="宋体" panose="02010600030101010101" pitchFamily="2" charset="-122"/>
                <a:ea typeface="宋体" panose="02010600030101010101" pitchFamily="2" charset="-122"/>
              </a:rPr>
              <a:t>月</a:t>
            </a:r>
            <a:endParaRPr lang="zh-CN" altLang="en-US" sz="1900" b="1" dirty="0">
              <a:latin typeface="宋体" panose="02010600030101010101" pitchFamily="2" charset="-122"/>
              <a:ea typeface="宋体" panose="02010600030101010101" pitchFamily="2" charset="-122"/>
            </a:endParaRPr>
          </a:p>
        </p:txBody>
      </p:sp>
    </p:spTree>
  </p:cSld>
  <p:clrMapOvr>
    <a:masterClrMapping/>
  </p:clrMapOvr>
  <p:transition spd="med" advTm="5000">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200150"/>
            <a:ext cx="8325485" cy="3394710"/>
          </a:xfrm>
        </p:spPr>
        <p:txBody>
          <a:bodyPr vert="horz"/>
          <a:lstStyle/>
          <a:p>
            <a:r>
              <a:rPr lang="zh-CN" altLang="en-US" sz="2400" b="0" dirty="0" smtClean="0">
                <a:solidFill>
                  <a:schemeClr val="tx1"/>
                </a:solidFill>
              </a:rPr>
              <a:t>高效进行静态测试的几点建议策略和方法，如下：</a:t>
            </a:r>
            <a:endParaRPr lang="zh-CN" altLang="en-US" sz="2400" b="0" dirty="0" smtClean="0">
              <a:solidFill>
                <a:schemeClr val="tx1"/>
              </a:solidFill>
            </a:endParaRPr>
          </a:p>
          <a:p>
            <a:pPr marL="457200" lvl="1" indent="0">
              <a:buNone/>
            </a:pPr>
            <a:r>
              <a:rPr lang="zh-CN" altLang="en-US" sz="2400" b="0" dirty="0" smtClean="0">
                <a:solidFill>
                  <a:schemeClr val="tx1"/>
                </a:solidFill>
              </a:rPr>
              <a:t>（1）挑选合适的审查成员</a:t>
            </a:r>
            <a:endParaRPr lang="zh-CN" altLang="en-US" sz="2400" b="0" dirty="0" smtClean="0">
              <a:solidFill>
                <a:schemeClr val="tx1"/>
              </a:solidFill>
            </a:endParaRPr>
          </a:p>
          <a:p>
            <a:pPr marL="457200" lvl="1" indent="0">
              <a:buNone/>
            </a:pPr>
            <a:r>
              <a:rPr lang="zh-CN" altLang="en-US" sz="2400" b="0" dirty="0" smtClean="0">
                <a:solidFill>
                  <a:schemeClr val="tx1"/>
                </a:solidFill>
              </a:rPr>
              <a:t>（2）审查活动前的准备必须充分</a:t>
            </a:r>
            <a:endParaRPr lang="zh-CN" altLang="en-US" sz="2400" b="0" dirty="0" smtClean="0">
              <a:solidFill>
                <a:schemeClr val="tx1"/>
              </a:solidFill>
            </a:endParaRPr>
          </a:p>
          <a:p>
            <a:pPr marL="457200" lvl="1" indent="0">
              <a:buNone/>
            </a:pPr>
            <a:r>
              <a:rPr lang="zh-CN" altLang="en-US" sz="2400" b="0" dirty="0" smtClean="0">
                <a:solidFill>
                  <a:schemeClr val="tx1"/>
                </a:solidFill>
              </a:rPr>
              <a:t>（3）组织和控制好审查会议过程</a:t>
            </a:r>
            <a:endParaRPr lang="zh-CN" altLang="en-US" sz="2400" b="0" dirty="0" smtClean="0">
              <a:solidFill>
                <a:schemeClr val="tx1"/>
              </a:solidFill>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7.1.2  静态测试的过程</a:t>
            </a:r>
            <a:endParaRPr lang="zh-CN" altLang="en-US">
              <a:sym typeface="+mn-ea"/>
            </a:endParaRPr>
          </a:p>
        </p:txBody>
      </p:sp>
    </p:spTree>
  </p:cSld>
  <p:clrMapOvr>
    <a:masterClrMapping/>
  </p:clrMapOvr>
  <p:transition spd="med" advTm="5000">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en-US" altLang="zh-CN" dirty="0"/>
              <a:t>7.2  </a:t>
            </a:r>
            <a:r>
              <a:rPr lang="zh-CN" altLang="zh-CN" dirty="0"/>
              <a:t>评审</a:t>
            </a:r>
            <a:br>
              <a:rPr lang="zh-CN" altLang="zh-CN" dirty="0"/>
            </a:br>
            <a:br>
              <a:rPr lang="zh-CN" altLang="zh-CN" dirty="0"/>
            </a:br>
            <a:br>
              <a:rPr lang="zh-CN" altLang="en-US" dirty="0"/>
            </a:br>
            <a:endParaRPr lang="zh-CN" altLang="en-US" dirty="0"/>
          </a:p>
        </p:txBody>
      </p:sp>
      <p:sp>
        <p:nvSpPr>
          <p:cNvPr id="9" name="副标题 8"/>
          <p:cNvSpPr>
            <a:spLocks noGrp="1"/>
          </p:cNvSpPr>
          <p:nvPr>
            <p:ph type="subTitle" idx="1"/>
          </p:nvPr>
        </p:nvSpPr>
        <p:spPr>
          <a:xfrm>
            <a:off x="1371600" y="2914650"/>
            <a:ext cx="6400800" cy="1314450"/>
          </a:xfrm>
        </p:spPr>
        <p:txBody>
          <a:bodyPr/>
          <a:lstStyle/>
          <a:p>
            <a:pPr algn="l"/>
            <a:r>
              <a:rPr lang="en-US" altLang="zh-CN" dirty="0"/>
              <a:t>7.2.1  </a:t>
            </a:r>
            <a:r>
              <a:rPr lang="zh-CN" altLang="zh-CN" dirty="0"/>
              <a:t>正式评审过程</a:t>
            </a:r>
            <a:endParaRPr lang="zh-CN" altLang="zh-CN" dirty="0"/>
          </a:p>
          <a:p>
            <a:pPr algn="l"/>
            <a:r>
              <a:rPr lang="en-US" altLang="zh-CN" dirty="0"/>
              <a:t>7.2.2  </a:t>
            </a:r>
            <a:r>
              <a:rPr lang="zh-CN" altLang="zh-CN" dirty="0"/>
              <a:t>评审角色和</a:t>
            </a:r>
            <a:r>
              <a:rPr lang="zh-CN" altLang="zh-CN" dirty="0" smtClean="0"/>
              <a:t>职责</a:t>
            </a:r>
            <a:endParaRPr lang="en-US" altLang="zh-CN" dirty="0" smtClean="0"/>
          </a:p>
          <a:p>
            <a:pPr algn="l"/>
            <a:r>
              <a:rPr lang="en-US" altLang="zh-CN" dirty="0"/>
              <a:t>7.2.3  </a:t>
            </a:r>
            <a:r>
              <a:rPr lang="zh-CN" altLang="zh-CN" dirty="0"/>
              <a:t>评审类型</a:t>
            </a:r>
            <a:endParaRPr lang="zh-CN" altLang="zh-CN" dirty="0"/>
          </a:p>
          <a:p>
            <a:pPr algn="l"/>
            <a:endParaRPr lang="zh-CN" altLang="zh-CN" dirty="0"/>
          </a:p>
        </p:txBody>
      </p:sp>
      <p:sp>
        <p:nvSpPr>
          <p:cNvPr id="4" name="副标题 8"/>
          <p:cNvSpPr txBox="1"/>
          <p:nvPr/>
        </p:nvSpPr>
        <p:spPr>
          <a:xfrm>
            <a:off x="5047377" y="2909931"/>
            <a:ext cx="3811951" cy="1314450"/>
          </a:xfrm>
          <a:prstGeom prst="rect">
            <a:avLst/>
          </a:prstGeom>
        </p:spPr>
        <p:txBody>
          <a:bodyPr lIns="68553" tIns="34289" rIns="68553" bIns="34289"/>
          <a:lstStyle>
            <a:lvl1pPr marL="0" indent="0" algn="ctr" rtl="0" eaLnBrk="0" fontAlgn="base" hangingPunct="0">
              <a:spcBef>
                <a:spcPct val="20000"/>
              </a:spcBef>
              <a:spcAft>
                <a:spcPct val="0"/>
              </a:spcAft>
              <a:buNone/>
              <a:defRPr sz="2400" b="1">
                <a:solidFill>
                  <a:schemeClr val="tx1"/>
                </a:solidFill>
                <a:latin typeface="+mn-lt"/>
                <a:ea typeface="+mn-ea"/>
                <a:cs typeface="+mn-cs"/>
              </a:defRPr>
            </a:lvl1pPr>
            <a:lvl2pPr marL="342900" indent="0" algn="ctr" rtl="0" eaLnBrk="0" fontAlgn="base" hangingPunct="0">
              <a:spcBef>
                <a:spcPct val="20000"/>
              </a:spcBef>
              <a:spcAft>
                <a:spcPct val="0"/>
              </a:spcAft>
              <a:buNone/>
              <a:defRPr sz="2100" b="1">
                <a:solidFill>
                  <a:schemeClr val="tx1"/>
                </a:solidFill>
                <a:latin typeface="+mn-lt"/>
                <a:ea typeface="+mn-ea"/>
              </a:defRPr>
            </a:lvl2pPr>
            <a:lvl3pPr marL="685800" indent="0" algn="ctr" rtl="0" eaLnBrk="0" fontAlgn="base" hangingPunct="0">
              <a:spcBef>
                <a:spcPct val="20000"/>
              </a:spcBef>
              <a:spcAft>
                <a:spcPct val="0"/>
              </a:spcAft>
              <a:buNone/>
              <a:defRPr b="1">
                <a:solidFill>
                  <a:schemeClr val="tx1"/>
                </a:solidFill>
                <a:latin typeface="+mn-lt"/>
                <a:ea typeface="+mn-ea"/>
              </a:defRPr>
            </a:lvl3pPr>
            <a:lvl4pPr marL="1028065" indent="0" algn="ctr" rtl="0" eaLnBrk="0" fontAlgn="base" hangingPunct="0">
              <a:spcBef>
                <a:spcPct val="20000"/>
              </a:spcBef>
              <a:spcAft>
                <a:spcPct val="0"/>
              </a:spcAft>
              <a:buNone/>
              <a:defRPr sz="1500" b="1">
                <a:solidFill>
                  <a:schemeClr val="tx1"/>
                </a:solidFill>
                <a:latin typeface="+mn-lt"/>
                <a:ea typeface="+mn-ea"/>
              </a:defRPr>
            </a:lvl4pPr>
            <a:lvl5pPr marL="1370965" indent="0" algn="ctr" rtl="0" eaLnBrk="0" fontAlgn="base" hangingPunct="0">
              <a:spcBef>
                <a:spcPct val="20000"/>
              </a:spcBef>
              <a:spcAft>
                <a:spcPct val="0"/>
              </a:spcAft>
              <a:buNone/>
              <a:defRPr sz="1500" b="1">
                <a:solidFill>
                  <a:schemeClr val="tx1"/>
                </a:solidFill>
                <a:latin typeface="+mn-lt"/>
                <a:ea typeface="+mn-ea"/>
              </a:defRPr>
            </a:lvl5pPr>
            <a:lvl6pPr marL="1713865" indent="0" algn="ctr" rtl="0" eaLnBrk="0" fontAlgn="base" hangingPunct="0">
              <a:spcBef>
                <a:spcPct val="20000"/>
              </a:spcBef>
              <a:spcAft>
                <a:spcPct val="0"/>
              </a:spcAft>
              <a:buNone/>
              <a:defRPr sz="1500" b="1">
                <a:solidFill>
                  <a:schemeClr val="tx1"/>
                </a:solidFill>
                <a:latin typeface="+mn-lt"/>
                <a:ea typeface="+mn-ea"/>
              </a:defRPr>
            </a:lvl6pPr>
            <a:lvl7pPr marL="2056765" indent="0" algn="ctr" rtl="0" eaLnBrk="0" fontAlgn="base" hangingPunct="0">
              <a:spcBef>
                <a:spcPct val="20000"/>
              </a:spcBef>
              <a:spcAft>
                <a:spcPct val="0"/>
              </a:spcAft>
              <a:buNone/>
              <a:defRPr sz="1500" b="1">
                <a:solidFill>
                  <a:schemeClr val="tx1"/>
                </a:solidFill>
                <a:latin typeface="+mn-lt"/>
                <a:ea typeface="+mn-ea"/>
              </a:defRPr>
            </a:lvl7pPr>
            <a:lvl8pPr marL="2399030" indent="0" algn="ctr" rtl="0" eaLnBrk="0" fontAlgn="base" hangingPunct="0">
              <a:spcBef>
                <a:spcPct val="20000"/>
              </a:spcBef>
              <a:spcAft>
                <a:spcPct val="0"/>
              </a:spcAft>
              <a:buNone/>
              <a:defRPr sz="1500" b="1">
                <a:solidFill>
                  <a:schemeClr val="tx1"/>
                </a:solidFill>
                <a:latin typeface="+mn-lt"/>
                <a:ea typeface="+mn-ea"/>
              </a:defRPr>
            </a:lvl8pPr>
            <a:lvl9pPr marL="2741930" indent="0" algn="ctr" rtl="0" eaLnBrk="0" fontAlgn="base" hangingPunct="0">
              <a:spcBef>
                <a:spcPct val="20000"/>
              </a:spcBef>
              <a:spcAft>
                <a:spcPct val="0"/>
              </a:spcAft>
              <a:buNone/>
              <a:defRPr sz="1500" b="1">
                <a:solidFill>
                  <a:schemeClr val="tx1"/>
                </a:solidFill>
                <a:latin typeface="+mn-lt"/>
                <a:ea typeface="+mn-ea"/>
              </a:defRPr>
            </a:lvl9pPr>
          </a:lstStyle>
          <a:p>
            <a:pPr algn="l"/>
            <a:r>
              <a:rPr lang="en-US" altLang="zh-CN" dirty="0"/>
              <a:t>7.2.4  </a:t>
            </a:r>
            <a:r>
              <a:rPr lang="zh-CN" altLang="zh-CN" dirty="0"/>
              <a:t>评审</a:t>
            </a:r>
            <a:r>
              <a:rPr lang="zh-CN" altLang="zh-CN" dirty="0" smtClean="0"/>
              <a:t>技术</a:t>
            </a:r>
            <a:endParaRPr lang="en-US" altLang="zh-CN" dirty="0" smtClean="0"/>
          </a:p>
          <a:p>
            <a:pPr algn="l"/>
            <a:r>
              <a:rPr lang="en-US" altLang="zh-CN" dirty="0" smtClean="0"/>
              <a:t>7.2.5  </a:t>
            </a:r>
            <a:r>
              <a:rPr lang="zh-CN" altLang="zh-CN" dirty="0"/>
              <a:t>支持评审的</a:t>
            </a:r>
            <a:r>
              <a:rPr lang="zh-CN" altLang="zh-CN" dirty="0" smtClean="0"/>
              <a:t>工具</a:t>
            </a:r>
            <a:endParaRPr lang="en-US" altLang="zh-CN" dirty="0" smtClean="0"/>
          </a:p>
          <a:p>
            <a:pPr algn="l"/>
            <a:r>
              <a:rPr lang="en-US" altLang="zh-CN" dirty="0"/>
              <a:t>7.2.6  </a:t>
            </a:r>
            <a:r>
              <a:rPr lang="zh-CN" altLang="zh-CN" dirty="0"/>
              <a:t>评审成功的因素</a:t>
            </a:r>
            <a:endParaRPr lang="zh-CN" altLang="zh-CN" dirty="0"/>
          </a:p>
          <a:p>
            <a:pPr algn="l"/>
            <a:endParaRPr lang="zh-CN" altLang="zh-CN" dirty="0"/>
          </a:p>
          <a:p>
            <a:pPr algn="l"/>
            <a:endParaRPr lang="zh-CN" altLang="zh-CN" kern="0" dirty="0"/>
          </a:p>
        </p:txBody>
      </p:sp>
    </p:spTree>
  </p:cSld>
  <p:clrMapOvr>
    <a:masterClrMapping/>
  </p:clrMapOvr>
  <p:transition spd="med" advTm="5000">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200155"/>
            <a:ext cx="8229600" cy="3394472"/>
          </a:xfrm>
        </p:spPr>
        <p:txBody>
          <a:bodyPr vert="horz"/>
          <a:lstStyle/>
          <a:p>
            <a:r>
              <a:rPr lang="zh-CN" altLang="en-US" b="0">
                <a:solidFill>
                  <a:schemeClr val="accent5">
                    <a:lumMod val="75000"/>
                  </a:schemeClr>
                </a:solidFill>
              </a:rPr>
              <a:t>评审</a:t>
            </a:r>
            <a:r>
              <a:rPr lang="zh-CN" altLang="en-US" b="0">
                <a:solidFill>
                  <a:schemeClr val="tx1"/>
                </a:solidFill>
              </a:rPr>
              <a:t>是通过</a:t>
            </a:r>
            <a:r>
              <a:rPr lang="zh-CN" altLang="en-US" b="0" u="sng">
                <a:solidFill>
                  <a:schemeClr val="tx1"/>
                </a:solidFill>
              </a:rPr>
              <a:t>深入阅读和理解</a:t>
            </a:r>
            <a:r>
              <a:rPr lang="zh-CN" altLang="en-US" b="0">
                <a:solidFill>
                  <a:schemeClr val="tx1"/>
                </a:solidFill>
              </a:rPr>
              <a:t>被检查产品的一种人工分析方式，多用于软件开发周期</a:t>
            </a:r>
            <a:r>
              <a:rPr lang="zh-CN" altLang="en-US" b="0" u="sng">
                <a:solidFill>
                  <a:schemeClr val="tx1"/>
                </a:solidFill>
              </a:rPr>
              <a:t>早期</a:t>
            </a:r>
            <a:r>
              <a:rPr lang="zh-CN" altLang="en-US" b="0">
                <a:solidFill>
                  <a:schemeClr val="tx1"/>
                </a:solidFill>
              </a:rPr>
              <a:t>。评审的关注点依赖于已</a:t>
            </a:r>
            <a:r>
              <a:rPr lang="zh-CN" altLang="en-US" b="0" u="sng">
                <a:solidFill>
                  <a:schemeClr val="tx1"/>
                </a:solidFill>
              </a:rPr>
              <a:t>达成一致的评审目标</a:t>
            </a:r>
            <a:r>
              <a:rPr lang="zh-CN" altLang="en-US" b="0">
                <a:solidFill>
                  <a:schemeClr val="tx1"/>
                </a:solidFill>
              </a:rPr>
              <a:t>。</a:t>
            </a:r>
            <a:endParaRPr lang="zh-CN" altLang="en-US" b="0">
              <a:solidFill>
                <a:schemeClr val="tx1"/>
              </a:solidFill>
            </a:endParaRPr>
          </a:p>
          <a:p>
            <a:r>
              <a:rPr lang="zh-CN" altLang="en-US" b="0">
                <a:solidFill>
                  <a:schemeClr val="tx1"/>
                </a:solidFill>
                <a:latin typeface="宋体" panose="02010600030101010101" pitchFamily="2" charset="-122"/>
                <a:ea typeface="宋体" panose="02010600030101010101" pitchFamily="2" charset="-122"/>
              </a:rPr>
              <a:t>评审有很多优点，包括：</a:t>
            </a:r>
            <a:endParaRPr lang="zh-CN" altLang="en-US" b="0">
              <a:solidFill>
                <a:schemeClr val="tx1"/>
              </a:solidFill>
              <a:latin typeface="宋体" panose="02010600030101010101" pitchFamily="2" charset="-122"/>
              <a:ea typeface="宋体" panose="02010600030101010101" pitchFamily="2" charset="-122"/>
            </a:endParaRPr>
          </a:p>
          <a:p>
            <a:pPr lvl="1"/>
            <a:r>
              <a:rPr lang="zh-CN" altLang="en-US" b="0">
                <a:solidFill>
                  <a:schemeClr val="tx1"/>
                </a:solidFill>
                <a:latin typeface="宋体" panose="02010600030101010101" pitchFamily="2" charset="-122"/>
                <a:ea typeface="宋体" panose="02010600030101010101" pitchFamily="2" charset="-122"/>
              </a:rPr>
              <a:t>覆盖率较高，但增加项目的成本和时间；</a:t>
            </a:r>
            <a:endParaRPr lang="zh-CN" altLang="en-US" b="0">
              <a:solidFill>
                <a:schemeClr val="tx1"/>
              </a:solidFill>
              <a:latin typeface="宋体" panose="02010600030101010101" pitchFamily="2" charset="-122"/>
              <a:ea typeface="宋体" panose="02010600030101010101" pitchFamily="2" charset="-122"/>
            </a:endParaRPr>
          </a:p>
          <a:p>
            <a:pPr lvl="1"/>
            <a:r>
              <a:rPr lang="zh-CN" altLang="en-US" b="0">
                <a:solidFill>
                  <a:schemeClr val="tx1"/>
                </a:solidFill>
                <a:latin typeface="宋体" panose="02010600030101010101" pitchFamily="2" charset="-122"/>
                <a:ea typeface="宋体" panose="02010600030101010101" pitchFamily="2" charset="-122"/>
              </a:rPr>
              <a:t>提高有效性，可降低测试和开发的成本；</a:t>
            </a:r>
            <a:endParaRPr lang="zh-CN" altLang="en-US" b="0">
              <a:solidFill>
                <a:schemeClr val="tx1"/>
              </a:solidFill>
              <a:latin typeface="宋体" panose="02010600030101010101" pitchFamily="2" charset="-122"/>
              <a:ea typeface="宋体" panose="02010600030101010101" pitchFamily="2" charset="-122"/>
            </a:endParaRPr>
          </a:p>
          <a:p>
            <a:pPr lvl="1"/>
            <a:r>
              <a:rPr lang="zh-CN" altLang="en-US" b="0">
                <a:solidFill>
                  <a:schemeClr val="tx1"/>
                </a:solidFill>
                <a:latin typeface="宋体" panose="02010600030101010101" pitchFamily="2" charset="-122"/>
                <a:ea typeface="宋体" panose="02010600030101010101" pitchFamily="2" charset="-122"/>
              </a:rPr>
              <a:t>具有可预测性，动态测试很难预测和管理；</a:t>
            </a:r>
            <a:endParaRPr lang="zh-CN" altLang="en-US" b="0">
              <a:solidFill>
                <a:schemeClr val="tx1"/>
              </a:solidFill>
              <a:latin typeface="宋体" panose="02010600030101010101" pitchFamily="2" charset="-122"/>
              <a:ea typeface="宋体" panose="02010600030101010101" pitchFamily="2" charset="-122"/>
            </a:endParaRPr>
          </a:p>
          <a:p>
            <a:pPr lvl="1"/>
            <a:r>
              <a:rPr lang="zh-CN" altLang="en-US" b="0">
                <a:solidFill>
                  <a:schemeClr val="tx1"/>
                </a:solidFill>
                <a:latin typeface="宋体" panose="02010600030101010101" pitchFamily="2" charset="-122"/>
                <a:ea typeface="宋体" panose="02010600030101010101" pitchFamily="2" charset="-122"/>
              </a:rPr>
              <a:t>实现缺陷预防；</a:t>
            </a:r>
            <a:endParaRPr lang="zh-CN" altLang="en-US" b="0">
              <a:solidFill>
                <a:schemeClr val="tx1"/>
              </a:solidFill>
              <a:latin typeface="宋体" panose="02010600030101010101" pitchFamily="2" charset="-122"/>
              <a:ea typeface="宋体" panose="02010600030101010101" pitchFamily="2" charset="-122"/>
            </a:endParaRPr>
          </a:p>
          <a:p>
            <a:pPr lvl="1"/>
            <a:r>
              <a:rPr lang="zh-CN" altLang="en-US" b="0">
                <a:solidFill>
                  <a:schemeClr val="tx1"/>
                </a:solidFill>
                <a:latin typeface="宋体" panose="02010600030101010101" pitchFamily="2" charset="-122"/>
                <a:ea typeface="宋体" panose="02010600030101010101" pitchFamily="2" charset="-122"/>
              </a:rPr>
              <a:t>达到培训目的。</a:t>
            </a:r>
            <a:endParaRPr lang="zh-CN" altLang="en-US" b="0">
              <a:solidFill>
                <a:schemeClr val="tx1"/>
              </a:solidFill>
              <a:latin typeface="宋体" panose="02010600030101010101" pitchFamily="2" charset="-122"/>
              <a:ea typeface="宋体" panose="02010600030101010101" pitchFamily="2" charset="-122"/>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7.2  评审</a:t>
            </a:r>
            <a:endParaRPr lang="zh-CN" altLang="en-US">
              <a:sym typeface="+mn-ea"/>
            </a:endParaRPr>
          </a:p>
        </p:txBody>
      </p:sp>
    </p:spTree>
  </p:cSld>
  <p:clrMapOvr>
    <a:masterClrMapping/>
  </p:clrMapOvr>
  <p:transition spd="med" advTm="5000">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200155"/>
            <a:ext cx="8229600" cy="3394472"/>
          </a:xfrm>
        </p:spPr>
        <p:txBody>
          <a:bodyPr vert="horz"/>
          <a:lstStyle/>
          <a:p>
            <a:r>
              <a:rPr lang="zh-CN" altLang="en-US" b="0">
                <a:solidFill>
                  <a:schemeClr val="tx1"/>
                </a:solidFill>
              </a:rPr>
              <a:t>评审类型是多样化的，从非正式到正式的评审：</a:t>
            </a:r>
            <a:endParaRPr lang="zh-CN" altLang="en-US" b="0">
              <a:solidFill>
                <a:schemeClr val="tx1"/>
              </a:solidFill>
            </a:endParaRPr>
          </a:p>
          <a:p>
            <a:pPr lvl="1"/>
            <a:r>
              <a:rPr lang="zh-CN" altLang="en-US" b="0" u="sng">
                <a:solidFill>
                  <a:schemeClr val="tx1"/>
                </a:solidFill>
                <a:latin typeface="宋体" panose="02010600030101010101" pitchFamily="2" charset="-122"/>
                <a:ea typeface="宋体" panose="02010600030101010101" pitchFamily="2" charset="-122"/>
                <a:cs typeface="宋体" panose="02010600030101010101" pitchFamily="2" charset="-122"/>
              </a:rPr>
              <a:t>非正式评审</a:t>
            </a:r>
            <a:r>
              <a:rPr lang="zh-CN" altLang="en-US" b="0">
                <a:solidFill>
                  <a:schemeClr val="tx1"/>
                </a:solidFill>
                <a:latin typeface="宋体" panose="02010600030101010101" pitchFamily="2" charset="-122"/>
                <a:ea typeface="宋体" panose="02010600030101010101" pitchFamily="2" charset="-122"/>
                <a:cs typeface="宋体" panose="02010600030101010101" pitchFamily="2" charset="-122"/>
              </a:rPr>
              <a:t>的特点是既不遵守既定的过程，也没有正式的文档化输出。</a:t>
            </a:r>
            <a:endParaRPr lang="zh-CN" altLang="en-US" b="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zh-CN" altLang="en-US" b="0" u="sng">
                <a:solidFill>
                  <a:schemeClr val="tx1"/>
                </a:solidFill>
                <a:latin typeface="宋体" panose="02010600030101010101" pitchFamily="2" charset="-122"/>
                <a:ea typeface="宋体" panose="02010600030101010101" pitchFamily="2" charset="-122"/>
                <a:cs typeface="宋体" panose="02010600030101010101" pitchFamily="2" charset="-122"/>
              </a:rPr>
              <a:t>正式评审</a:t>
            </a:r>
            <a:r>
              <a:rPr lang="zh-CN" altLang="en-US" b="0">
                <a:solidFill>
                  <a:schemeClr val="tx1"/>
                </a:solidFill>
                <a:latin typeface="宋体" panose="02010600030101010101" pitchFamily="2" charset="-122"/>
                <a:ea typeface="宋体" panose="02010600030101010101" pitchFamily="2" charset="-122"/>
                <a:cs typeface="宋体" panose="02010600030101010101" pitchFamily="2" charset="-122"/>
              </a:rPr>
              <a:t>的特点是团队参与、文档化评审结果以及开展评审的文档化过程。</a:t>
            </a:r>
            <a:endParaRPr lang="zh-CN" altLang="en-US" b="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zh-CN" altLang="en-US" b="0">
                <a:solidFill>
                  <a:schemeClr val="tx1"/>
                </a:solidFill>
                <a:latin typeface="宋体" panose="02010600030101010101" pitchFamily="2" charset="-122"/>
                <a:ea typeface="宋体" panose="02010600030101010101" pitchFamily="2" charset="-122"/>
                <a:cs typeface="宋体" panose="02010600030101010101" pitchFamily="2" charset="-122"/>
              </a:rPr>
              <a:t>评审过程的</a:t>
            </a:r>
            <a:r>
              <a:rPr lang="zh-CN" altLang="en-US" b="0" u="sng">
                <a:solidFill>
                  <a:schemeClr val="tx1"/>
                </a:solidFill>
                <a:latin typeface="宋体" panose="02010600030101010101" pitchFamily="2" charset="-122"/>
                <a:ea typeface="宋体" panose="02010600030101010101" pitchFamily="2" charset="-122"/>
                <a:cs typeface="宋体" panose="02010600030101010101" pitchFamily="2" charset="-122"/>
              </a:rPr>
              <a:t>正式程度</a:t>
            </a:r>
            <a:r>
              <a:rPr lang="zh-CN" altLang="en-US" b="0">
                <a:solidFill>
                  <a:schemeClr val="tx1"/>
                </a:solidFill>
                <a:latin typeface="宋体" panose="02010600030101010101" pitchFamily="2" charset="-122"/>
                <a:ea typeface="宋体" panose="02010600030101010101" pitchFamily="2" charset="-122"/>
                <a:cs typeface="宋体" panose="02010600030101010101" pitchFamily="2" charset="-122"/>
              </a:rPr>
              <a:t>与软件开发生命周期模型、开发过程的成熟度、需评审的软件工作产品的复杂性、任何法律或法规要求和/或审计跟踪等</a:t>
            </a:r>
            <a:r>
              <a:rPr lang="zh-CN" altLang="en-US" b="0" u="sng">
                <a:solidFill>
                  <a:schemeClr val="tx1"/>
                </a:solidFill>
                <a:latin typeface="宋体" panose="02010600030101010101" pitchFamily="2" charset="-122"/>
                <a:ea typeface="宋体" panose="02010600030101010101" pitchFamily="2" charset="-122"/>
                <a:cs typeface="宋体" panose="02010600030101010101" pitchFamily="2" charset="-122"/>
              </a:rPr>
              <a:t>因素</a:t>
            </a:r>
            <a:r>
              <a:rPr lang="zh-CN" altLang="en-US" b="0">
                <a:solidFill>
                  <a:schemeClr val="tx1"/>
                </a:solidFill>
                <a:latin typeface="宋体" panose="02010600030101010101" pitchFamily="2" charset="-122"/>
                <a:ea typeface="宋体" panose="02010600030101010101" pitchFamily="2" charset="-122"/>
                <a:cs typeface="宋体" panose="02010600030101010101" pitchFamily="2" charset="-122"/>
              </a:rPr>
              <a:t>有关。</a:t>
            </a:r>
            <a:endParaRPr lang="zh-CN" altLang="en-US" b="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7.2  评审</a:t>
            </a:r>
            <a:endParaRPr lang="zh-CN" altLang="en-US">
              <a:sym typeface="+mn-ea"/>
            </a:endParaRPr>
          </a:p>
        </p:txBody>
      </p:sp>
    </p:spTree>
  </p:cSld>
  <p:clrMapOvr>
    <a:masterClrMapping/>
  </p:clrMapOvr>
  <p:transition spd="med" advTm="5000">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200155"/>
            <a:ext cx="8229600" cy="3394472"/>
          </a:xfrm>
        </p:spPr>
        <p:txBody>
          <a:bodyPr vert="horz"/>
          <a:lstStyle/>
          <a:p>
            <a:r>
              <a:rPr lang="zh-CN" altLang="en-US" b="0">
                <a:solidFill>
                  <a:schemeClr val="tx1"/>
                </a:solidFill>
              </a:rPr>
              <a:t>一个典型的</a:t>
            </a:r>
            <a:r>
              <a:rPr lang="zh-CN" altLang="en-US" b="0">
                <a:solidFill>
                  <a:schemeClr val="accent5">
                    <a:lumMod val="75000"/>
                  </a:schemeClr>
                </a:solidFill>
              </a:rPr>
              <a:t>正式评审过程</a:t>
            </a:r>
            <a:r>
              <a:rPr lang="zh-CN" altLang="en-US" b="0">
                <a:solidFill>
                  <a:schemeClr val="tx1"/>
                </a:solidFill>
              </a:rPr>
              <a:t>由计划、评审启动会、独立评审、事件交流和评审、修正和报告、跟踪等主要阶段构成。</a:t>
            </a:r>
            <a:endParaRPr lang="zh-CN" altLang="en-US" b="0">
              <a:solidFill>
                <a:schemeClr val="tx1"/>
              </a:solidFill>
            </a:endParaRPr>
          </a:p>
          <a:p>
            <a:pPr marL="457200" lvl="1" indent="0">
              <a:buNone/>
            </a:pPr>
            <a:r>
              <a:rPr lang="zh-CN" altLang="en-US" sz="2400" b="0">
                <a:solidFill>
                  <a:schemeClr val="tx1"/>
                </a:solidFill>
              </a:rPr>
              <a:t>1．计划</a:t>
            </a:r>
            <a:endParaRPr lang="zh-CN" altLang="en-US" sz="2400" b="0">
              <a:solidFill>
                <a:schemeClr val="tx1"/>
              </a:solidFill>
            </a:endParaRPr>
          </a:p>
          <a:p>
            <a:pPr marL="457200" lvl="1" indent="0">
              <a:buNone/>
            </a:pPr>
            <a:r>
              <a:rPr lang="zh-CN" altLang="en-US" sz="2400" b="0">
                <a:solidFill>
                  <a:schemeClr val="tx1"/>
                </a:solidFill>
              </a:rPr>
              <a:t>2．评审启动会</a:t>
            </a:r>
            <a:endParaRPr lang="zh-CN" altLang="en-US" sz="2400" b="0">
              <a:solidFill>
                <a:schemeClr val="tx1"/>
              </a:solidFill>
            </a:endParaRPr>
          </a:p>
          <a:p>
            <a:pPr marL="457200" lvl="1" indent="0">
              <a:buNone/>
            </a:pPr>
            <a:r>
              <a:rPr lang="zh-CN" altLang="en-US" sz="2400" b="0">
                <a:solidFill>
                  <a:schemeClr val="tx1"/>
                </a:solidFill>
              </a:rPr>
              <a:t>3．独立评审</a:t>
            </a:r>
            <a:endParaRPr lang="zh-CN" altLang="en-US" sz="2400" b="0">
              <a:solidFill>
                <a:schemeClr val="tx1"/>
              </a:solidFill>
            </a:endParaRPr>
          </a:p>
          <a:p>
            <a:pPr marL="457200" lvl="1" indent="0">
              <a:buNone/>
            </a:pPr>
            <a:r>
              <a:rPr lang="zh-CN" altLang="en-US" sz="2400" b="0">
                <a:solidFill>
                  <a:schemeClr val="tx1"/>
                </a:solidFill>
              </a:rPr>
              <a:t>4．事件交流和分析</a:t>
            </a:r>
            <a:endParaRPr lang="zh-CN" altLang="en-US" sz="2400" b="0">
              <a:solidFill>
                <a:schemeClr val="tx1"/>
              </a:solidFill>
            </a:endParaRPr>
          </a:p>
          <a:p>
            <a:pPr marL="457200" lvl="1" indent="0">
              <a:buNone/>
            </a:pPr>
            <a:r>
              <a:rPr lang="zh-CN" altLang="en-US" sz="2400" b="0">
                <a:solidFill>
                  <a:schemeClr val="tx1"/>
                </a:solidFill>
              </a:rPr>
              <a:t>5．修正和报告</a:t>
            </a:r>
            <a:endParaRPr lang="zh-CN" altLang="en-US" sz="2400" b="0">
              <a:solidFill>
                <a:schemeClr val="tx1"/>
              </a:solidFill>
            </a:endParaRPr>
          </a:p>
          <a:p>
            <a:pPr marL="457200" lvl="1" indent="0">
              <a:buNone/>
            </a:pPr>
            <a:r>
              <a:rPr lang="zh-CN" altLang="en-US" sz="2400" b="0">
                <a:solidFill>
                  <a:schemeClr val="tx1"/>
                </a:solidFill>
              </a:rPr>
              <a:t>6．跟踪</a:t>
            </a:r>
            <a:endParaRPr lang="zh-CN" altLang="en-US" sz="2400" b="0">
              <a:solidFill>
                <a:schemeClr val="tx1"/>
              </a:solidFill>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7.2.1  正式评审过程</a:t>
            </a:r>
            <a:endParaRPr lang="zh-CN" altLang="en-US">
              <a:sym typeface="+mn-ea"/>
            </a:endParaRPr>
          </a:p>
        </p:txBody>
      </p:sp>
    </p:spTree>
  </p:cSld>
  <p:clrMapOvr>
    <a:masterClrMapping/>
  </p:clrMapOvr>
  <p:transition spd="med" advTm="5000">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117030"/>
            <a:ext cx="8229600" cy="3394472"/>
          </a:xfrm>
        </p:spPr>
        <p:txBody>
          <a:bodyPr vert="horz"/>
          <a:lstStyle/>
          <a:p>
            <a:r>
              <a:rPr lang="zh-CN" altLang="en-US" b="0" dirty="0">
                <a:solidFill>
                  <a:schemeClr val="tx1"/>
                </a:solidFill>
              </a:rPr>
              <a:t>在有些评审类型中，一个人可能扮演多个角色，并且每个角色分工也可能因评审类型而异。</a:t>
            </a:r>
            <a:endParaRPr lang="zh-CN" altLang="en-US" b="0" dirty="0">
              <a:solidFill>
                <a:schemeClr val="tx1"/>
              </a:solidFill>
            </a:endParaRPr>
          </a:p>
          <a:p>
            <a:r>
              <a:rPr lang="zh-CN" altLang="en-US" b="0" dirty="0">
                <a:solidFill>
                  <a:schemeClr val="tx1"/>
                </a:solidFill>
              </a:rPr>
              <a:t>典型的</a:t>
            </a:r>
            <a:r>
              <a:rPr lang="zh-CN" altLang="en-US" b="0" dirty="0">
                <a:solidFill>
                  <a:schemeClr val="accent5">
                    <a:lumMod val="75000"/>
                  </a:schemeClr>
                </a:solidFill>
              </a:rPr>
              <a:t>正式评审</a:t>
            </a:r>
            <a:r>
              <a:rPr lang="zh-CN" altLang="en-US" b="0" dirty="0">
                <a:solidFill>
                  <a:schemeClr val="tx1"/>
                </a:solidFill>
              </a:rPr>
              <a:t>主要有下面几种</a:t>
            </a:r>
            <a:r>
              <a:rPr lang="zh-CN" altLang="en-US" b="0" dirty="0">
                <a:solidFill>
                  <a:schemeClr val="accent5">
                    <a:lumMod val="75000"/>
                  </a:schemeClr>
                </a:solidFill>
              </a:rPr>
              <a:t>角色</a:t>
            </a:r>
            <a:r>
              <a:rPr lang="zh-CN" altLang="en-US" b="0" dirty="0">
                <a:solidFill>
                  <a:schemeClr val="tx1"/>
                </a:solidFill>
              </a:rPr>
              <a:t>：</a:t>
            </a:r>
            <a:endParaRPr lang="zh-CN" altLang="en-US" b="0" dirty="0">
              <a:solidFill>
                <a:schemeClr val="tx1"/>
              </a:solidFill>
            </a:endParaRPr>
          </a:p>
          <a:p>
            <a:pPr marL="800100" lvl="2" indent="0">
              <a:buNone/>
            </a:pPr>
            <a:r>
              <a:rPr lang="zh-CN" altLang="en-US" sz="2400" b="0" dirty="0">
                <a:solidFill>
                  <a:schemeClr val="tx1"/>
                </a:solidFill>
              </a:rPr>
              <a:t>1．作者</a:t>
            </a:r>
            <a:endParaRPr lang="zh-CN" altLang="en-US" sz="2400" b="0" dirty="0">
              <a:solidFill>
                <a:schemeClr val="tx1"/>
              </a:solidFill>
            </a:endParaRPr>
          </a:p>
          <a:p>
            <a:pPr marL="800100" lvl="2" indent="0">
              <a:buNone/>
            </a:pPr>
            <a:r>
              <a:rPr lang="zh-CN" altLang="en-US" sz="2400" b="0" dirty="0">
                <a:solidFill>
                  <a:schemeClr val="tx1"/>
                </a:solidFill>
              </a:rPr>
              <a:t>2．管理者</a:t>
            </a:r>
            <a:endParaRPr lang="zh-CN" altLang="en-US" sz="2400" b="0" dirty="0">
              <a:solidFill>
                <a:schemeClr val="tx1"/>
              </a:solidFill>
            </a:endParaRPr>
          </a:p>
          <a:p>
            <a:pPr marL="800100" lvl="2" indent="0">
              <a:buNone/>
            </a:pPr>
            <a:r>
              <a:rPr lang="zh-CN" altLang="en-US" sz="2400" b="0" dirty="0">
                <a:solidFill>
                  <a:schemeClr val="tx1"/>
                </a:solidFill>
              </a:rPr>
              <a:t>3．评审会主持人</a:t>
            </a:r>
            <a:endParaRPr lang="zh-CN" altLang="en-US" sz="2400" b="0" dirty="0">
              <a:solidFill>
                <a:schemeClr val="tx1"/>
              </a:solidFill>
            </a:endParaRPr>
          </a:p>
          <a:p>
            <a:pPr marL="800100" lvl="2" indent="0">
              <a:buNone/>
            </a:pPr>
            <a:r>
              <a:rPr lang="zh-CN" altLang="en-US" sz="2400" b="0" dirty="0">
                <a:solidFill>
                  <a:schemeClr val="tx1"/>
                </a:solidFill>
              </a:rPr>
              <a:t>4．评审组长</a:t>
            </a:r>
            <a:endParaRPr lang="zh-CN" altLang="en-US" sz="2400" b="0" dirty="0">
              <a:solidFill>
                <a:schemeClr val="tx1"/>
              </a:solidFill>
            </a:endParaRPr>
          </a:p>
          <a:p>
            <a:pPr marL="800100" lvl="2" indent="0">
              <a:buNone/>
            </a:pPr>
            <a:r>
              <a:rPr lang="zh-CN" altLang="en-US" sz="2400" b="0" dirty="0">
                <a:solidFill>
                  <a:schemeClr val="tx1"/>
                </a:solidFill>
              </a:rPr>
              <a:t>5．评审员</a:t>
            </a:r>
            <a:endParaRPr lang="zh-CN" altLang="en-US" sz="2400" b="0" dirty="0">
              <a:solidFill>
                <a:schemeClr val="tx1"/>
              </a:solidFill>
            </a:endParaRPr>
          </a:p>
          <a:p>
            <a:pPr marL="800100" lvl="2" indent="0">
              <a:buNone/>
            </a:pPr>
            <a:r>
              <a:rPr lang="zh-CN" altLang="en-US" sz="2400" b="0" dirty="0">
                <a:solidFill>
                  <a:schemeClr val="tx1"/>
                </a:solidFill>
              </a:rPr>
              <a:t>6．记录员</a:t>
            </a:r>
            <a:endParaRPr lang="zh-CN" altLang="en-US" sz="2400" b="0" dirty="0">
              <a:solidFill>
                <a:schemeClr val="tx1"/>
              </a:solidFill>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7.2.2  评审角色和职责</a:t>
            </a:r>
            <a:endParaRPr lang="zh-CN" altLang="en-US">
              <a:sym typeface="+mn-ea"/>
            </a:endParaRPr>
          </a:p>
        </p:txBody>
      </p:sp>
    </p:spTree>
  </p:cSld>
  <p:clrMapOvr>
    <a:masterClrMapping/>
  </p:clrMapOvr>
  <p:transition spd="med" advTm="5000">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0" y="1283970"/>
            <a:ext cx="9168130" cy="2671445"/>
          </a:xfrm>
          <a:prstGeom prst="rect">
            <a:avLst/>
          </a:prstGeom>
        </p:spPr>
      </p:pic>
      <p:sp>
        <p:nvSpPr>
          <p:cNvPr id="100" name="矩形 99"/>
          <p:cNvSpPr/>
          <p:nvPr/>
        </p:nvSpPr>
        <p:spPr>
          <a:xfrm>
            <a:off x="2144395" y="177800"/>
            <a:ext cx="4919980" cy="805815"/>
          </a:xfrm>
          <a:prstGeom prst="rect">
            <a:avLst/>
          </a:prstGeom>
        </p:spPr>
        <p:txBody>
          <a:bodyPr vert="horz" lIns="68553" tIns="34289" rIns="68553" bIns="34289" rtlCol="0" anchor="b">
            <a:normAutofit/>
          </a:bodyPr>
          <a:lstStyle/>
          <a:p>
            <a:pPr lvl="0" algn="ctr">
              <a:buClrTx/>
              <a:buSzTx/>
              <a:buFontTx/>
            </a:pPr>
            <a:r>
              <a:rPr lang="zh-CN" altLang="en-US" sz="2400" b="1" kern="0">
                <a:solidFill>
                  <a:schemeClr val="tx2"/>
                </a:solidFill>
                <a:latin typeface="+mj-lt"/>
                <a:ea typeface="+mj-ea"/>
                <a:cs typeface="+mj-cs"/>
                <a:sym typeface="+mn-ea"/>
              </a:rPr>
              <a:t>表7.1  某项目中和测试紧密相关的5个文档的建议评审员</a:t>
            </a:r>
            <a:endParaRPr lang="zh-CN" altLang="en-US" sz="2400" b="1" kern="0">
              <a:solidFill>
                <a:schemeClr val="tx2"/>
              </a:solidFill>
              <a:latin typeface="+mj-lt"/>
              <a:ea typeface="+mj-ea"/>
              <a:cs typeface="+mj-cs"/>
              <a:sym typeface="+mn-ea"/>
            </a:endParaRPr>
          </a:p>
        </p:txBody>
      </p:sp>
      <p:pic>
        <p:nvPicPr>
          <p:cNvPr id="54273" name="Picture 1"/>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8149590" y="0"/>
            <a:ext cx="994410" cy="852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4273"/>
                                        </p:tgtEl>
                                        <p:attrNameLst>
                                          <p:attrName>style.visibility</p:attrName>
                                        </p:attrNameLst>
                                      </p:cBhvr>
                                      <p:to>
                                        <p:strVal val="visible"/>
                                      </p:to>
                                    </p:set>
                                    <p:animEffect transition="in" filter="fade">
                                      <p:cBhvr>
                                        <p:cTn id="7" dur="1000"/>
                                        <p:tgtEl>
                                          <p:spTgt spid="54273"/>
                                        </p:tgtEl>
                                      </p:cBhvr>
                                    </p:animEffect>
                                    <p:anim calcmode="lin" valueType="num">
                                      <p:cBhvr>
                                        <p:cTn id="8" dur="1000" fill="hold"/>
                                        <p:tgtEl>
                                          <p:spTgt spid="54273"/>
                                        </p:tgtEl>
                                        <p:attrNameLst>
                                          <p:attrName>ppt_x</p:attrName>
                                        </p:attrNameLst>
                                      </p:cBhvr>
                                      <p:tavLst>
                                        <p:tav tm="0">
                                          <p:val>
                                            <p:strVal val="#ppt_x"/>
                                          </p:val>
                                        </p:tav>
                                        <p:tav tm="100000">
                                          <p:val>
                                            <p:strVal val="#ppt_x"/>
                                          </p:val>
                                        </p:tav>
                                      </p:tavLst>
                                    </p:anim>
                                    <p:anim calcmode="lin" valueType="num">
                                      <p:cBhvr>
                                        <p:cTn id="9" dur="1000" fill="hold"/>
                                        <p:tgtEl>
                                          <p:spTgt spid="542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7.2.3  评审类型</a:t>
            </a:r>
            <a:endParaRPr lang="zh-CN" altLang="en-US" sz="3000" b="1" kern="0">
              <a:solidFill>
                <a:schemeClr val="tx2"/>
              </a:solidFill>
              <a:latin typeface="+mj-lt"/>
              <a:ea typeface="+mj-ea"/>
              <a:cs typeface="+mj-cs"/>
              <a:sym typeface="+mn-ea"/>
            </a:endParaRPr>
          </a:p>
        </p:txBody>
      </p:sp>
      <p:sp>
        <p:nvSpPr>
          <p:cNvPr id="2" name="矩形 1"/>
          <p:cNvSpPr/>
          <p:nvPr/>
        </p:nvSpPr>
        <p:spPr>
          <a:xfrm>
            <a:off x="970915" y="983615"/>
            <a:ext cx="7538085" cy="3938270"/>
          </a:xfrm>
          <a:prstGeom prst="rect">
            <a:avLst/>
          </a:prstGeom>
        </p:spPr>
        <p:txBody>
          <a:bodyPr vert="horz" lIns="68553" tIns="34289" rIns="68553" bIns="34289" rtlCol="0">
            <a:normAutofit/>
          </a:bodyPr>
          <a:lstStyle/>
          <a:p>
            <a:pPr lvl="0" algn="l">
              <a:spcBef>
                <a:spcPts val="0"/>
              </a:spcBef>
              <a:buClrTx/>
              <a:buSzTx/>
              <a:buFontTx/>
            </a:pPr>
            <a:r>
              <a:rPr lang="zh-CN" altLang="en-US" sz="2400" kern="0">
                <a:latin typeface="+mn-lt"/>
                <a:ea typeface="+mn-ea"/>
                <a:sym typeface="+mn-ea"/>
              </a:rPr>
              <a:t>评审的主要目的之一是发现缺陷。常见的四种</a:t>
            </a:r>
            <a:r>
              <a:rPr lang="zh-CN" altLang="en-US" sz="2400" kern="0">
                <a:solidFill>
                  <a:srgbClr val="0070C0"/>
                </a:solidFill>
                <a:latin typeface="+mn-lt"/>
                <a:ea typeface="+mn-ea"/>
                <a:sym typeface="+mn-ea"/>
              </a:rPr>
              <a:t>评审类型</a:t>
            </a:r>
            <a:r>
              <a:rPr lang="zh-CN" altLang="en-US" sz="2400" kern="0">
                <a:latin typeface="+mn-lt"/>
                <a:ea typeface="+mn-ea"/>
                <a:sym typeface="+mn-ea"/>
              </a:rPr>
              <a:t>为非正式评审、走查、技术评审和审查。</a:t>
            </a:r>
            <a:endParaRPr lang="zh-CN" altLang="en-US" sz="2400" kern="0">
              <a:latin typeface="+mn-lt"/>
              <a:ea typeface="+mn-ea"/>
              <a:sym typeface="+mn-ea"/>
            </a:endParaRPr>
          </a:p>
          <a:p>
            <a:pPr lvl="1" algn="l">
              <a:spcBef>
                <a:spcPct val="20000"/>
              </a:spcBef>
              <a:buClrTx/>
              <a:buSzTx/>
              <a:buFontTx/>
            </a:pPr>
            <a:r>
              <a:rPr lang="zh-CN" altLang="en-US" sz="2400" kern="0">
                <a:latin typeface="+mn-lt"/>
                <a:ea typeface="+mn-ea"/>
                <a:sym typeface="+mn-ea"/>
              </a:rPr>
              <a:t>1．非正式评审</a:t>
            </a:r>
            <a:endParaRPr lang="zh-CN" altLang="en-US" sz="2400" kern="0">
              <a:latin typeface="+mn-lt"/>
              <a:ea typeface="+mn-ea"/>
              <a:sym typeface="+mn-ea"/>
            </a:endParaRPr>
          </a:p>
          <a:p>
            <a:pPr lvl="1" algn="l">
              <a:spcBef>
                <a:spcPct val="20000"/>
              </a:spcBef>
              <a:buClrTx/>
              <a:buSzTx/>
              <a:buFontTx/>
            </a:pPr>
            <a:r>
              <a:rPr lang="zh-CN" altLang="en-US" sz="2400" kern="0">
                <a:latin typeface="+mn-lt"/>
                <a:ea typeface="+mn-ea"/>
                <a:sym typeface="+mn-ea"/>
              </a:rPr>
              <a:t>2．走查</a:t>
            </a:r>
            <a:endParaRPr lang="zh-CN" altLang="en-US" sz="2400" kern="0">
              <a:latin typeface="+mn-lt"/>
              <a:ea typeface="+mn-ea"/>
              <a:sym typeface="+mn-ea"/>
            </a:endParaRPr>
          </a:p>
          <a:p>
            <a:pPr lvl="1" algn="l">
              <a:spcBef>
                <a:spcPct val="20000"/>
              </a:spcBef>
              <a:buClrTx/>
              <a:buSzTx/>
              <a:buFontTx/>
            </a:pPr>
            <a:r>
              <a:rPr lang="zh-CN" altLang="en-US" sz="2400" kern="0">
                <a:latin typeface="+mn-lt"/>
                <a:ea typeface="+mn-ea"/>
                <a:sym typeface="+mn-ea"/>
              </a:rPr>
              <a:t>3．技术评审</a:t>
            </a:r>
            <a:endParaRPr lang="zh-CN" altLang="en-US" sz="2400" kern="0">
              <a:latin typeface="+mn-lt"/>
              <a:ea typeface="+mn-ea"/>
              <a:sym typeface="+mn-ea"/>
            </a:endParaRPr>
          </a:p>
          <a:p>
            <a:pPr lvl="1" algn="l">
              <a:spcBef>
                <a:spcPct val="20000"/>
              </a:spcBef>
              <a:buClrTx/>
              <a:buSzTx/>
              <a:buFontTx/>
            </a:pPr>
            <a:r>
              <a:rPr lang="zh-CN" altLang="en-US" sz="2400" kern="0">
                <a:latin typeface="+mn-lt"/>
                <a:ea typeface="+mn-ea"/>
                <a:sym typeface="+mn-ea"/>
              </a:rPr>
              <a:t>4．审查 </a:t>
            </a:r>
            <a:endParaRPr lang="zh-CN" altLang="en-US" sz="2400" kern="0">
              <a:latin typeface="+mn-lt"/>
              <a:ea typeface="+mn-ea"/>
              <a:sym typeface="+mn-ea"/>
            </a:endParaRPr>
          </a:p>
        </p:txBody>
      </p:sp>
    </p:spTree>
  </p:cSld>
  <p:clrMapOvr>
    <a:masterClrMapping/>
  </p:clrMapOvr>
  <p:transition spd="med" advTm="5000">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7.2.4  评审技术</a:t>
            </a:r>
            <a:endParaRPr lang="zh-CN" altLang="en-US" sz="3000" b="1" kern="0">
              <a:solidFill>
                <a:schemeClr val="tx2"/>
              </a:solidFill>
              <a:latin typeface="+mj-lt"/>
              <a:ea typeface="+mj-ea"/>
              <a:cs typeface="+mj-cs"/>
              <a:sym typeface="+mn-ea"/>
            </a:endParaRPr>
          </a:p>
        </p:txBody>
      </p:sp>
      <p:sp>
        <p:nvSpPr>
          <p:cNvPr id="2" name="矩形 1"/>
          <p:cNvSpPr/>
          <p:nvPr/>
        </p:nvSpPr>
        <p:spPr>
          <a:xfrm>
            <a:off x="970915" y="983615"/>
            <a:ext cx="7538085" cy="3938270"/>
          </a:xfrm>
          <a:prstGeom prst="rect">
            <a:avLst/>
          </a:prstGeom>
        </p:spPr>
        <p:txBody>
          <a:bodyPr vert="horz" lIns="68553" tIns="34289" rIns="68553" bIns="34289" rtlCol="0">
            <a:normAutofit/>
          </a:bodyPr>
          <a:lstStyle/>
          <a:p>
            <a:pPr lvl="0" algn="l">
              <a:spcBef>
                <a:spcPts val="0"/>
              </a:spcBef>
              <a:buClrTx/>
              <a:buSzTx/>
              <a:buFontTx/>
            </a:pPr>
            <a:r>
              <a:rPr lang="zh-CN" altLang="en-US" sz="2400" kern="0">
                <a:solidFill>
                  <a:srgbClr val="0070C0"/>
                </a:solidFill>
                <a:latin typeface="+mn-lt"/>
                <a:ea typeface="+mn-ea"/>
                <a:sym typeface="+mn-ea"/>
              </a:rPr>
              <a:t>评审技术</a:t>
            </a:r>
            <a:r>
              <a:rPr lang="zh-CN" altLang="en-US" sz="2400" kern="0">
                <a:latin typeface="+mn-lt"/>
                <a:ea typeface="+mn-ea"/>
                <a:sym typeface="+mn-ea"/>
              </a:rPr>
              <a:t>的有效性可能因所使用的评审类型而异。下面介绍不同独立评审技术的应用。</a:t>
            </a:r>
            <a:endParaRPr lang="zh-CN" altLang="en-US" sz="2400" kern="0">
              <a:latin typeface="+mn-lt"/>
              <a:ea typeface="+mn-ea"/>
              <a:sym typeface="+mn-ea"/>
            </a:endParaRPr>
          </a:p>
          <a:p>
            <a:pPr marL="706755" lvl="1" indent="-249555" algn="l">
              <a:spcBef>
                <a:spcPct val="20000"/>
              </a:spcBef>
              <a:buClrTx/>
              <a:buSzTx/>
              <a:buFontTx/>
            </a:pPr>
            <a:r>
              <a:rPr lang="zh-CN" altLang="en-US" sz="2400" kern="0">
                <a:latin typeface="+mn-lt"/>
                <a:ea typeface="+mn-ea"/>
                <a:sym typeface="+mn-ea"/>
              </a:rPr>
              <a:t>1．临时评审 </a:t>
            </a:r>
            <a:endParaRPr lang="zh-CN" altLang="en-US" sz="2400" kern="0">
              <a:latin typeface="+mn-lt"/>
              <a:ea typeface="+mn-ea"/>
              <a:sym typeface="+mn-ea"/>
            </a:endParaRPr>
          </a:p>
          <a:p>
            <a:pPr marL="706755" lvl="1" indent="-249555" algn="l">
              <a:spcBef>
                <a:spcPct val="20000"/>
              </a:spcBef>
              <a:buClrTx/>
              <a:buSzTx/>
              <a:buFontTx/>
            </a:pPr>
            <a:r>
              <a:rPr lang="zh-CN" altLang="en-US" sz="2400" kern="0">
                <a:latin typeface="+mn-lt"/>
                <a:ea typeface="+mn-ea"/>
                <a:sym typeface="+mn-ea"/>
              </a:rPr>
              <a:t>2．基于检查表的评审</a:t>
            </a:r>
            <a:endParaRPr lang="zh-CN" altLang="en-US" sz="2400" kern="0">
              <a:latin typeface="+mn-lt"/>
              <a:ea typeface="+mn-ea"/>
              <a:sym typeface="+mn-ea"/>
            </a:endParaRPr>
          </a:p>
          <a:p>
            <a:pPr marL="706755" lvl="1" indent="-249555" algn="l">
              <a:spcBef>
                <a:spcPct val="20000"/>
              </a:spcBef>
              <a:buClrTx/>
              <a:buSzTx/>
              <a:buFontTx/>
            </a:pPr>
            <a:r>
              <a:rPr lang="zh-CN" altLang="en-US" sz="2400" kern="0">
                <a:latin typeface="+mn-lt"/>
                <a:ea typeface="+mn-ea"/>
                <a:sym typeface="+mn-ea"/>
              </a:rPr>
              <a:t>3．场景和演练的评审 </a:t>
            </a:r>
            <a:endParaRPr lang="zh-CN" altLang="en-US" sz="2400" kern="0">
              <a:latin typeface="+mn-lt"/>
              <a:ea typeface="+mn-ea"/>
              <a:sym typeface="+mn-ea"/>
            </a:endParaRPr>
          </a:p>
          <a:p>
            <a:pPr marL="706755" lvl="1" indent="-249555" algn="l">
              <a:spcBef>
                <a:spcPct val="20000"/>
              </a:spcBef>
              <a:buClrTx/>
              <a:buSzTx/>
              <a:buFontTx/>
            </a:pPr>
            <a:r>
              <a:rPr lang="zh-CN" altLang="en-US" sz="2400" kern="0">
                <a:latin typeface="+mn-lt"/>
                <a:ea typeface="+mn-ea"/>
                <a:sym typeface="+mn-ea"/>
              </a:rPr>
              <a:t>4．基于角色的评审 </a:t>
            </a:r>
            <a:endParaRPr lang="zh-CN" altLang="en-US" sz="2400" kern="0">
              <a:latin typeface="+mn-lt"/>
              <a:ea typeface="+mn-ea"/>
              <a:sym typeface="+mn-ea"/>
            </a:endParaRPr>
          </a:p>
          <a:p>
            <a:pPr marL="706755" lvl="1" indent="-249555" algn="l">
              <a:spcBef>
                <a:spcPct val="20000"/>
              </a:spcBef>
              <a:buClrTx/>
              <a:buSzTx/>
              <a:buFontTx/>
            </a:pPr>
            <a:r>
              <a:rPr lang="zh-CN" altLang="en-US" sz="2400" kern="0">
                <a:latin typeface="+mn-lt"/>
                <a:ea typeface="+mn-ea"/>
                <a:sym typeface="+mn-ea"/>
              </a:rPr>
              <a:t>5．基于视角的评审</a:t>
            </a:r>
            <a:endParaRPr lang="zh-CN" altLang="en-US" sz="2400" kern="0">
              <a:latin typeface="+mn-lt"/>
              <a:ea typeface="+mn-ea"/>
              <a:sym typeface="+mn-ea"/>
            </a:endParaRPr>
          </a:p>
        </p:txBody>
      </p:sp>
    </p:spTree>
  </p:cSld>
  <p:clrMapOvr>
    <a:masterClrMapping/>
  </p:clrMapOvr>
  <p:transition spd="med" advTm="5000">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7.2.5  支持评审的工具</a:t>
            </a:r>
            <a:endParaRPr lang="zh-CN" altLang="en-US" sz="3000" b="1" kern="0">
              <a:solidFill>
                <a:schemeClr val="tx2"/>
              </a:solidFill>
              <a:latin typeface="+mj-lt"/>
              <a:ea typeface="+mj-ea"/>
              <a:cs typeface="+mj-cs"/>
              <a:sym typeface="+mn-ea"/>
            </a:endParaRPr>
          </a:p>
        </p:txBody>
      </p:sp>
      <p:sp>
        <p:nvSpPr>
          <p:cNvPr id="2" name="矩形 1"/>
          <p:cNvSpPr/>
          <p:nvPr/>
        </p:nvSpPr>
        <p:spPr>
          <a:xfrm>
            <a:off x="970915" y="983615"/>
            <a:ext cx="7538085" cy="3938270"/>
          </a:xfrm>
          <a:prstGeom prst="rect">
            <a:avLst/>
          </a:prstGeom>
        </p:spPr>
        <p:txBody>
          <a:bodyPr vert="horz" lIns="68553" tIns="34289" rIns="68553" bIns="34289" rtlCol="0">
            <a:normAutofit/>
          </a:bodyPr>
          <a:lstStyle/>
          <a:p>
            <a:pPr lvl="0" algn="l">
              <a:spcBef>
                <a:spcPts val="0"/>
              </a:spcBef>
              <a:buClrTx/>
              <a:buSzTx/>
              <a:buFontTx/>
            </a:pPr>
            <a:r>
              <a:rPr lang="zh-CN" altLang="en-US" sz="2400" kern="0">
                <a:latin typeface="+mn-lt"/>
                <a:ea typeface="+mn-ea"/>
                <a:sym typeface="+mn-ea"/>
              </a:rPr>
              <a:t>利用评审工具的电子流程，研发人员可以很方便地进行技术评审，并能够自动采集评审过程数据、生成评审意见等。下面介绍几款优秀的评审工具。</a:t>
            </a:r>
            <a:endParaRPr lang="zh-CN" altLang="en-US" sz="2400" kern="0">
              <a:latin typeface="+mn-lt"/>
              <a:ea typeface="+mn-ea"/>
              <a:sym typeface="+mn-ea"/>
            </a:endParaRPr>
          </a:p>
          <a:p>
            <a:pPr marL="706755" lvl="1" indent="-249555" algn="l">
              <a:spcBef>
                <a:spcPct val="20000"/>
              </a:spcBef>
              <a:buClrTx/>
              <a:buSzTx/>
              <a:buFontTx/>
            </a:pPr>
            <a:r>
              <a:rPr lang="zh-CN" altLang="en-US" sz="2400" kern="0">
                <a:latin typeface="+mn-lt"/>
                <a:ea typeface="+mn-ea"/>
                <a:sym typeface="+mn-ea"/>
              </a:rPr>
              <a:t>1．Gerrit</a:t>
            </a:r>
            <a:endParaRPr lang="zh-CN" altLang="en-US" sz="2400" kern="0">
              <a:latin typeface="+mn-lt"/>
              <a:ea typeface="+mn-ea"/>
              <a:sym typeface="+mn-ea"/>
            </a:endParaRPr>
          </a:p>
          <a:p>
            <a:pPr marL="706755" lvl="1" indent="-249555" algn="l">
              <a:spcBef>
                <a:spcPct val="20000"/>
              </a:spcBef>
              <a:buClrTx/>
              <a:buSzTx/>
              <a:buFontTx/>
            </a:pPr>
            <a:r>
              <a:rPr lang="zh-CN" altLang="en-US" sz="2400" kern="0">
                <a:latin typeface="+mn-lt"/>
                <a:ea typeface="+mn-ea"/>
                <a:sym typeface="+mn-ea"/>
              </a:rPr>
              <a:t>2．Review Assistant</a:t>
            </a:r>
            <a:endParaRPr lang="zh-CN" altLang="en-US" sz="2400" kern="0">
              <a:latin typeface="+mn-lt"/>
              <a:ea typeface="+mn-ea"/>
              <a:sym typeface="+mn-ea"/>
            </a:endParaRPr>
          </a:p>
          <a:p>
            <a:pPr marL="706755" lvl="1" indent="-249555" algn="l">
              <a:spcBef>
                <a:spcPct val="20000"/>
              </a:spcBef>
              <a:buClrTx/>
              <a:buSzTx/>
              <a:buFontTx/>
            </a:pPr>
            <a:r>
              <a:rPr lang="zh-CN" altLang="en-US" sz="2400" kern="0">
                <a:latin typeface="+mn-lt"/>
                <a:ea typeface="+mn-ea"/>
                <a:sym typeface="+mn-ea"/>
              </a:rPr>
              <a:t>3．CodeStriker</a:t>
            </a:r>
            <a:endParaRPr lang="zh-CN" altLang="en-US" sz="2400" kern="0">
              <a:latin typeface="+mn-lt"/>
              <a:ea typeface="+mn-ea"/>
              <a:sym typeface="+mn-ea"/>
            </a:endParaRPr>
          </a:p>
          <a:p>
            <a:pPr marL="706755" lvl="1" indent="-249555" algn="l">
              <a:spcBef>
                <a:spcPct val="20000"/>
              </a:spcBef>
              <a:buClrTx/>
              <a:buSzTx/>
              <a:buFontTx/>
            </a:pPr>
            <a:r>
              <a:rPr lang="zh-CN" altLang="en-US" sz="2400" kern="0">
                <a:latin typeface="+mn-lt"/>
                <a:ea typeface="+mn-ea"/>
                <a:sym typeface="+mn-ea"/>
              </a:rPr>
              <a:t>4．Code Review Tool</a:t>
            </a:r>
            <a:endParaRPr lang="zh-CN" altLang="en-US" sz="2400" kern="0">
              <a:latin typeface="+mn-lt"/>
              <a:ea typeface="+mn-ea"/>
              <a:sym typeface="+mn-ea"/>
            </a:endParaRPr>
          </a:p>
          <a:p>
            <a:pPr marL="706755" lvl="1" indent="-249555" algn="l">
              <a:spcBef>
                <a:spcPct val="20000"/>
              </a:spcBef>
              <a:buClrTx/>
              <a:buSzTx/>
              <a:buFontTx/>
            </a:pPr>
            <a:r>
              <a:rPr lang="zh-CN" altLang="en-US" sz="2400" kern="0">
                <a:latin typeface="+mn-lt"/>
                <a:ea typeface="+mn-ea"/>
                <a:sym typeface="+mn-ea"/>
              </a:rPr>
              <a:t>5．Peer Review Plugin</a:t>
            </a:r>
            <a:endParaRPr lang="zh-CN" altLang="en-US" sz="2400" kern="0">
              <a:latin typeface="+mn-lt"/>
              <a:ea typeface="+mn-ea"/>
              <a:sym typeface="+mn-ea"/>
            </a:endParaRPr>
          </a:p>
          <a:p>
            <a:pPr marL="249555" lvl="0" indent="-249555" algn="l">
              <a:spcBef>
                <a:spcPct val="20000"/>
              </a:spcBef>
              <a:buClrTx/>
              <a:buSzTx/>
              <a:buFontTx/>
            </a:pPr>
            <a:endParaRPr lang="zh-CN" altLang="en-US" sz="2400" kern="0">
              <a:latin typeface="+mn-lt"/>
              <a:ea typeface="+mn-ea"/>
              <a:sym typeface="+mn-ea"/>
            </a:endParaRPr>
          </a:p>
          <a:p>
            <a:pPr marL="249555" lvl="0" indent="-249555" algn="l">
              <a:spcBef>
                <a:spcPct val="20000"/>
              </a:spcBef>
              <a:buClrTx/>
              <a:buSzTx/>
              <a:buFontTx/>
            </a:pPr>
            <a:endParaRPr lang="zh-CN" altLang="en-US" sz="2400" kern="0">
              <a:latin typeface="+mn-lt"/>
              <a:ea typeface="+mn-ea"/>
              <a:sym typeface="+mn-ea"/>
            </a:endParaRPr>
          </a:p>
        </p:txBody>
      </p:sp>
    </p:spTree>
  </p:cSld>
  <p:clrMapOvr>
    <a:masterClrMapping/>
  </p:clrMapOvr>
  <p:transition spd="med" advTm="5000">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b="1" dirty="0">
                <a:solidFill>
                  <a:srgbClr val="0070C0"/>
                </a:solidFill>
                <a:latin typeface="宋体" panose="02010600030101010101" pitchFamily="2" charset="-122"/>
                <a:ea typeface="宋体" panose="02010600030101010101" pitchFamily="2" charset="-122"/>
              </a:rPr>
              <a:t>静态测试</a:t>
            </a:r>
            <a:r>
              <a:rPr lang="zh-CN" altLang="zh-CN" dirty="0">
                <a:latin typeface="宋体" panose="02010600030101010101" pitchFamily="2" charset="-122"/>
                <a:ea typeface="宋体" panose="02010600030101010101" pitchFamily="2" charset="-122"/>
              </a:rPr>
              <a:t>是指</a:t>
            </a:r>
            <a:r>
              <a:rPr lang="zh-CN" altLang="zh-CN" u="sng" dirty="0">
                <a:latin typeface="宋体" panose="02010600030101010101" pitchFamily="2" charset="-122"/>
                <a:ea typeface="宋体" panose="02010600030101010101" pitchFamily="2" charset="-122"/>
              </a:rPr>
              <a:t>不运行</a:t>
            </a:r>
            <a:r>
              <a:rPr lang="zh-CN" altLang="zh-CN" dirty="0">
                <a:latin typeface="宋体" panose="02010600030101010101" pitchFamily="2" charset="-122"/>
                <a:ea typeface="宋体" panose="02010600030101010101" pitchFamily="2" charset="-122"/>
              </a:rPr>
              <a:t>被测程序本身，仅通过</a:t>
            </a:r>
            <a:r>
              <a:rPr lang="zh-CN" altLang="zh-CN" u="sng" dirty="0">
                <a:latin typeface="宋体" panose="02010600030101010101" pitchFamily="2" charset="-122"/>
                <a:ea typeface="宋体" panose="02010600030101010101" pitchFamily="2" charset="-122"/>
              </a:rPr>
              <a:t>分析或检查</a:t>
            </a:r>
            <a:r>
              <a:rPr lang="zh-CN" altLang="zh-CN" dirty="0">
                <a:latin typeface="宋体" panose="02010600030101010101" pitchFamily="2" charset="-122"/>
                <a:ea typeface="宋体" panose="02010600030101010101" pitchFamily="2" charset="-122"/>
              </a:rPr>
              <a:t>源程序的语法、结构、过程、接口等来检查程序的正确性。它可以由</a:t>
            </a:r>
            <a:r>
              <a:rPr lang="zh-CN" altLang="zh-CN" u="sng" dirty="0">
                <a:latin typeface="宋体" panose="02010600030101010101" pitchFamily="2" charset="-122"/>
                <a:ea typeface="宋体" panose="02010600030101010101" pitchFamily="2" charset="-122"/>
              </a:rPr>
              <a:t>人工</a:t>
            </a:r>
            <a:r>
              <a:rPr lang="zh-CN" altLang="zh-CN" dirty="0">
                <a:latin typeface="宋体" panose="02010600030101010101" pitchFamily="2" charset="-122"/>
                <a:ea typeface="宋体" panose="02010600030101010101" pitchFamily="2" charset="-122"/>
              </a:rPr>
              <a:t>进行，充分发挥人的逻辑思维优势，也可以借助测试</a:t>
            </a:r>
            <a:r>
              <a:rPr lang="zh-CN" altLang="zh-CN" u="sng" dirty="0">
                <a:latin typeface="宋体" panose="02010600030101010101" pitchFamily="2" charset="-122"/>
                <a:ea typeface="宋体" panose="02010600030101010101" pitchFamily="2" charset="-122"/>
              </a:rPr>
              <a:t>工具</a:t>
            </a:r>
            <a:r>
              <a:rPr lang="zh-CN" altLang="zh-CN" dirty="0">
                <a:latin typeface="宋体" panose="02010600030101010101" pitchFamily="2" charset="-122"/>
                <a:ea typeface="宋体" panose="02010600030101010101" pitchFamily="2" charset="-122"/>
              </a:rPr>
              <a:t>进行。静态测试结果可用于进一步的查错，并为测试用例选取提供指导。</a:t>
            </a:r>
            <a:endParaRPr lang="zh-CN"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静态测试具有</a:t>
            </a:r>
            <a:r>
              <a:rPr lang="zh-CN" altLang="zh-CN" u="sng" dirty="0">
                <a:latin typeface="宋体" panose="02010600030101010101" pitchFamily="2" charset="-122"/>
                <a:ea typeface="宋体" panose="02010600030101010101" pitchFamily="2" charset="-122"/>
              </a:rPr>
              <a:t>发现缺陷早、降低返工成本、覆盖重点和发现缺陷的概率高</a:t>
            </a:r>
            <a:r>
              <a:rPr lang="zh-CN" altLang="zh-CN" dirty="0">
                <a:latin typeface="宋体" panose="02010600030101010101" pitchFamily="2" charset="-122"/>
                <a:ea typeface="宋体" panose="02010600030101010101" pitchFamily="2" charset="-122"/>
              </a:rPr>
              <a:t>等</a:t>
            </a:r>
            <a:r>
              <a:rPr lang="zh-CN" altLang="zh-CN" b="1" dirty="0">
                <a:solidFill>
                  <a:srgbClr val="0070C0"/>
                </a:solidFill>
                <a:latin typeface="宋体" panose="02010600030101010101" pitchFamily="2" charset="-122"/>
                <a:ea typeface="宋体" panose="02010600030101010101" pitchFamily="2" charset="-122"/>
              </a:rPr>
              <a:t>优点</a:t>
            </a:r>
            <a:r>
              <a:rPr lang="zh-CN" altLang="zh-CN" dirty="0">
                <a:latin typeface="宋体" panose="02010600030101010101" pitchFamily="2" charset="-122"/>
                <a:ea typeface="宋体" panose="02010600030101010101" pitchFamily="2" charset="-122"/>
              </a:rPr>
              <a:t>。同时，静态测试的</a:t>
            </a:r>
            <a:r>
              <a:rPr lang="zh-CN" altLang="zh-CN" b="1" dirty="0">
                <a:solidFill>
                  <a:srgbClr val="0070C0"/>
                </a:solidFill>
                <a:latin typeface="宋体" panose="02010600030101010101" pitchFamily="2" charset="-122"/>
                <a:ea typeface="宋体" panose="02010600030101010101" pitchFamily="2" charset="-122"/>
              </a:rPr>
              <a:t>缺点</a:t>
            </a:r>
            <a:r>
              <a:rPr lang="zh-CN" altLang="zh-CN" dirty="0">
                <a:latin typeface="宋体" panose="02010600030101010101" pitchFamily="2" charset="-122"/>
                <a:ea typeface="宋体" panose="02010600030101010101" pitchFamily="2" charset="-122"/>
              </a:rPr>
              <a:t>则是</a:t>
            </a:r>
            <a:r>
              <a:rPr lang="zh-CN" altLang="zh-CN" u="sng" dirty="0">
                <a:latin typeface="宋体" panose="02010600030101010101" pitchFamily="2" charset="-122"/>
                <a:ea typeface="宋体" panose="02010600030101010101" pitchFamily="2" charset="-122"/>
              </a:rPr>
              <a:t>耗时长、不能测试依赖和技术能力要求高</a:t>
            </a:r>
            <a:r>
              <a:rPr lang="zh-CN" altLang="zh-CN" dirty="0">
                <a:latin typeface="宋体" panose="02010600030101010101" pitchFamily="2" charset="-122"/>
                <a:ea typeface="宋体" panose="02010600030101010101" pitchFamily="2" charset="-122"/>
              </a:rPr>
              <a:t>。</a:t>
            </a:r>
            <a:endParaRPr lang="zh-CN" altLang="zh-CN" dirty="0">
              <a:latin typeface="宋体" panose="02010600030101010101" pitchFamily="2" charset="-122"/>
              <a:ea typeface="宋体" panose="02010600030101010101" pitchFamily="2" charset="-122"/>
            </a:endParaRPr>
          </a:p>
        </p:txBody>
      </p:sp>
      <p:sp>
        <p:nvSpPr>
          <p:cNvPr id="3" name="标题 2"/>
          <p:cNvSpPr>
            <a:spLocks noGrp="1"/>
          </p:cNvSpPr>
          <p:nvPr>
            <p:ph type="title"/>
          </p:nvPr>
        </p:nvSpPr>
        <p:spPr/>
        <p:txBody>
          <a:bodyPr/>
          <a:lstStyle/>
          <a:p>
            <a:r>
              <a:rPr lang="zh-CN" altLang="en-US" sz="2400" dirty="0">
                <a:sym typeface="+mn-ea"/>
              </a:rPr>
              <a:t>第</a:t>
            </a:r>
            <a:r>
              <a:rPr lang="en-US" altLang="zh-CN" sz="2400" dirty="0">
                <a:sym typeface="+mn-ea"/>
              </a:rPr>
              <a:t>7</a:t>
            </a:r>
            <a:r>
              <a:rPr lang="zh-CN" altLang="en-US" sz="2400" dirty="0">
                <a:sym typeface="+mn-ea"/>
              </a:rPr>
              <a:t>章  软件静态测试技术</a:t>
            </a:r>
            <a:endParaRPr lang="zh-CN" altLang="en-US" sz="2400" dirty="0"/>
          </a:p>
        </p:txBody>
      </p:sp>
    </p:spTree>
  </p:cSld>
  <p:clrMapOvr>
    <a:masterClrMapping/>
  </p:clrMapOvr>
  <p:transition spd="med" advTm="5000">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7.2.6  评审成功的因素</a:t>
            </a:r>
            <a:endParaRPr lang="zh-CN" altLang="en-US" sz="3000" b="1" kern="0">
              <a:solidFill>
                <a:schemeClr val="tx2"/>
              </a:solidFill>
              <a:latin typeface="+mj-lt"/>
              <a:ea typeface="+mj-ea"/>
              <a:cs typeface="+mj-cs"/>
              <a:sym typeface="+mn-ea"/>
            </a:endParaRPr>
          </a:p>
        </p:txBody>
      </p:sp>
      <p:sp>
        <p:nvSpPr>
          <p:cNvPr id="2" name="矩形 1"/>
          <p:cNvSpPr/>
          <p:nvPr/>
        </p:nvSpPr>
        <p:spPr>
          <a:xfrm>
            <a:off x="970915" y="983615"/>
            <a:ext cx="7538085" cy="3938270"/>
          </a:xfrm>
          <a:prstGeom prst="rect">
            <a:avLst/>
          </a:prstGeom>
        </p:spPr>
        <p:txBody>
          <a:bodyPr vert="horz" lIns="68553" tIns="34289" rIns="68553" bIns="34289" rtlCol="0">
            <a:normAutofit/>
          </a:bodyPr>
          <a:lstStyle/>
          <a:p>
            <a:pPr lvl="0" algn="l">
              <a:spcBef>
                <a:spcPts val="0"/>
              </a:spcBef>
              <a:buClrTx/>
              <a:buSzTx/>
              <a:buFontTx/>
            </a:pPr>
            <a:r>
              <a:rPr lang="zh-CN" altLang="en-US" sz="2400" kern="0">
                <a:latin typeface="+mn-lt"/>
                <a:ea typeface="+mn-ea"/>
                <a:sym typeface="+mn-ea"/>
              </a:rPr>
              <a:t>为了获得成功的评审，必须考虑适当的</a:t>
            </a:r>
            <a:r>
              <a:rPr lang="zh-CN" altLang="en-US" sz="2400" b="1" kern="0">
                <a:solidFill>
                  <a:srgbClr val="0070C0"/>
                </a:solidFill>
                <a:latin typeface="+mn-lt"/>
                <a:ea typeface="+mn-ea"/>
                <a:sym typeface="+mn-ea"/>
              </a:rPr>
              <a:t>评审类型</a:t>
            </a:r>
            <a:r>
              <a:rPr lang="zh-CN" altLang="en-US" sz="2400" kern="0">
                <a:latin typeface="+mn-lt"/>
                <a:ea typeface="+mn-ea"/>
                <a:sym typeface="+mn-ea"/>
              </a:rPr>
              <a:t>和使用的</a:t>
            </a:r>
            <a:r>
              <a:rPr lang="zh-CN" altLang="en-US" sz="2400" b="1" kern="0">
                <a:solidFill>
                  <a:srgbClr val="0070C0"/>
                </a:solidFill>
                <a:latin typeface="+mn-lt"/>
                <a:ea typeface="+mn-ea"/>
                <a:sym typeface="+mn-ea"/>
              </a:rPr>
              <a:t>技术</a:t>
            </a:r>
            <a:r>
              <a:rPr lang="zh-CN" altLang="en-US" sz="2400" kern="0">
                <a:latin typeface="+mn-lt"/>
                <a:ea typeface="+mn-ea"/>
                <a:sym typeface="+mn-ea"/>
              </a:rPr>
              <a:t>。此外，还有许多其他因素会影响评审结果，包括来自</a:t>
            </a:r>
            <a:r>
              <a:rPr lang="zh-CN" altLang="en-US" sz="2400" b="1" u="sng" kern="0">
                <a:solidFill>
                  <a:srgbClr val="0070C0"/>
                </a:solidFill>
                <a:latin typeface="+mn-lt"/>
                <a:ea typeface="+mn-ea"/>
                <a:sym typeface="+mn-ea"/>
              </a:rPr>
              <a:t>组织</a:t>
            </a:r>
            <a:r>
              <a:rPr lang="zh-CN" altLang="en-US" sz="2400" u="sng" kern="0">
                <a:latin typeface="+mn-lt"/>
                <a:ea typeface="+mn-ea"/>
                <a:sym typeface="+mn-ea"/>
              </a:rPr>
              <a:t>层面</a:t>
            </a:r>
            <a:r>
              <a:rPr lang="zh-CN" altLang="en-US" sz="2400" kern="0">
                <a:latin typeface="+mn-lt"/>
                <a:ea typeface="+mn-ea"/>
                <a:sym typeface="+mn-ea"/>
              </a:rPr>
              <a:t>的因素和</a:t>
            </a:r>
            <a:r>
              <a:rPr lang="zh-CN" altLang="en-US" sz="2400" u="sng" kern="0">
                <a:latin typeface="+mn-lt"/>
                <a:ea typeface="+mn-ea"/>
                <a:sym typeface="+mn-ea"/>
              </a:rPr>
              <a:t>与</a:t>
            </a:r>
            <a:r>
              <a:rPr lang="zh-CN" altLang="en-US" sz="2400" b="1" u="sng" kern="0">
                <a:solidFill>
                  <a:srgbClr val="0070C0"/>
                </a:solidFill>
                <a:latin typeface="+mn-lt"/>
                <a:ea typeface="+mn-ea"/>
                <a:sym typeface="+mn-ea"/>
              </a:rPr>
              <a:t>人</a:t>
            </a:r>
            <a:r>
              <a:rPr lang="zh-CN" altLang="en-US" sz="2400" u="sng" kern="0">
                <a:latin typeface="+mn-lt"/>
                <a:ea typeface="+mn-ea"/>
                <a:sym typeface="+mn-ea"/>
              </a:rPr>
              <a:t>相关</a:t>
            </a:r>
            <a:r>
              <a:rPr lang="zh-CN" altLang="en-US" sz="2400" kern="0">
                <a:latin typeface="+mn-lt"/>
                <a:ea typeface="+mn-ea"/>
                <a:sym typeface="+mn-ea"/>
              </a:rPr>
              <a:t>的因素。</a:t>
            </a:r>
            <a:endParaRPr lang="zh-CN" altLang="en-US" sz="2400" kern="0">
              <a:latin typeface="+mn-lt"/>
              <a:ea typeface="+mn-ea"/>
              <a:sym typeface="+mn-ea"/>
            </a:endParaRPr>
          </a:p>
          <a:p>
            <a:pPr marL="249555" lvl="0" indent="-249555" algn="l">
              <a:spcBef>
                <a:spcPct val="20000"/>
              </a:spcBef>
              <a:buClrTx/>
              <a:buSzTx/>
              <a:buFontTx/>
            </a:pPr>
            <a:endParaRPr lang="zh-CN" altLang="en-US" sz="2400" kern="0">
              <a:latin typeface="+mn-lt"/>
              <a:ea typeface="+mn-ea"/>
              <a:sym typeface="+mn-ea"/>
            </a:endParaRPr>
          </a:p>
        </p:txBody>
      </p:sp>
    </p:spTree>
  </p:cSld>
  <p:clrMapOvr>
    <a:masterClrMapping/>
  </p:clrMapOvr>
  <p:transition spd="med" advTm="5000">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7.2.6  评审成功的因素</a:t>
            </a:r>
            <a:endParaRPr lang="zh-CN" altLang="en-US" sz="3000" b="1" kern="0">
              <a:solidFill>
                <a:schemeClr val="tx2"/>
              </a:solidFill>
              <a:latin typeface="+mj-lt"/>
              <a:ea typeface="+mj-ea"/>
              <a:cs typeface="+mj-cs"/>
              <a:sym typeface="+mn-ea"/>
            </a:endParaRPr>
          </a:p>
        </p:txBody>
      </p:sp>
      <p:sp>
        <p:nvSpPr>
          <p:cNvPr id="2" name="矩形 1"/>
          <p:cNvSpPr/>
          <p:nvPr/>
        </p:nvSpPr>
        <p:spPr>
          <a:xfrm>
            <a:off x="970915" y="770255"/>
            <a:ext cx="7538085" cy="3938270"/>
          </a:xfrm>
          <a:prstGeom prst="rect">
            <a:avLst/>
          </a:prstGeom>
        </p:spPr>
        <p:txBody>
          <a:bodyPr vert="horz" lIns="68553" tIns="34289" rIns="68553" bIns="34289" rtlCol="0">
            <a:normAutofit fontScale="92500" lnSpcReduction="10000"/>
          </a:bodyPr>
          <a:lstStyle/>
          <a:p>
            <a:pPr marL="342900" lvl="0" indent="-342900" algn="l">
              <a:spcBef>
                <a:spcPts val="600"/>
              </a:spcBef>
              <a:spcAft>
                <a:spcPts val="600"/>
              </a:spcAft>
              <a:buClrTx/>
              <a:buSzTx/>
              <a:buFont typeface="Arial" panose="020B0604020202020204" pitchFamily="34" charset="0"/>
              <a:buChar char="•"/>
            </a:pPr>
            <a:r>
              <a:rPr lang="zh-CN" altLang="en-US" sz="2400" kern="0">
                <a:solidFill>
                  <a:srgbClr val="0070C0"/>
                </a:solidFill>
                <a:latin typeface="+mn-lt"/>
                <a:ea typeface="+mn-ea"/>
                <a:sym typeface="+mn-ea"/>
              </a:rPr>
              <a:t>组织</a:t>
            </a:r>
            <a:r>
              <a:rPr lang="zh-CN" altLang="en-US" sz="2400" kern="0">
                <a:latin typeface="+mn-lt"/>
                <a:ea typeface="+mn-ea"/>
                <a:sym typeface="+mn-ea"/>
              </a:rPr>
              <a:t>层面上：</a:t>
            </a:r>
            <a:endParaRPr lang="zh-CN" altLang="en-US" sz="2400" kern="0">
              <a:latin typeface="+mn-lt"/>
              <a:ea typeface="+mn-ea"/>
              <a:sym typeface="+mn-ea"/>
            </a:endParaRPr>
          </a:p>
          <a:p>
            <a:pPr marL="549275" lvl="1" indent="-206375" algn="l">
              <a:spcBef>
                <a:spcPts val="600"/>
              </a:spcBef>
              <a:spcAft>
                <a:spcPts val="600"/>
              </a:spcAft>
              <a:buClrTx/>
              <a:buSzTx/>
              <a:buFontTx/>
              <a:buChar char="–"/>
            </a:pPr>
            <a:r>
              <a:rPr lang="zh-CN" altLang="zh-CN" sz="2000" kern="0" dirty="0" smtClean="0">
                <a:latin typeface="宋体" panose="02010600030101010101" pitchFamily="2" charset="-122"/>
                <a:ea typeface="宋体" panose="02010600030101010101" pitchFamily="2" charset="-122"/>
                <a:cs typeface="+mn-ea"/>
                <a:sym typeface="+mn-ea"/>
              </a:rPr>
              <a:t>每次评审都应有</a:t>
            </a:r>
            <a:r>
              <a:rPr lang="zh-CN" altLang="zh-CN" sz="2000" u="sng" kern="0" dirty="0" smtClean="0">
                <a:latin typeface="宋体" panose="02010600030101010101" pitchFamily="2" charset="-122"/>
                <a:ea typeface="宋体" panose="02010600030101010101" pitchFamily="2" charset="-122"/>
                <a:cs typeface="+mn-ea"/>
                <a:sym typeface="+mn-ea"/>
              </a:rPr>
              <a:t>明确的目标</a:t>
            </a:r>
            <a:r>
              <a:rPr lang="zh-CN" altLang="zh-CN" sz="2000" kern="0" dirty="0" smtClean="0">
                <a:latin typeface="宋体" panose="02010600030101010101" pitchFamily="2" charset="-122"/>
                <a:ea typeface="宋体" panose="02010600030101010101" pitchFamily="2" charset="-122"/>
                <a:cs typeface="+mn-ea"/>
                <a:sym typeface="+mn-ea"/>
              </a:rPr>
              <a:t>，在评审计划中明确定义，并将其作为可度量的出口准则；</a:t>
            </a:r>
            <a:endParaRPr lang="zh-CN" altLang="zh-CN" sz="2000" kern="0" dirty="0" smtClean="0">
              <a:latin typeface="宋体" panose="02010600030101010101" pitchFamily="2" charset="-122"/>
              <a:ea typeface="宋体" panose="02010600030101010101" pitchFamily="2" charset="-122"/>
              <a:cs typeface="+mn-ea"/>
              <a:sym typeface="+mn-ea"/>
            </a:endParaRPr>
          </a:p>
          <a:p>
            <a:pPr marL="549275" lvl="1" indent="-206375" algn="l">
              <a:spcBef>
                <a:spcPts val="600"/>
              </a:spcBef>
              <a:spcAft>
                <a:spcPts val="600"/>
              </a:spcAft>
              <a:buClrTx/>
              <a:buSzTx/>
              <a:buFontTx/>
              <a:buChar char="–"/>
            </a:pPr>
            <a:r>
              <a:rPr lang="zh-CN" altLang="zh-CN" sz="2000" kern="0" dirty="0" smtClean="0">
                <a:latin typeface="宋体" panose="02010600030101010101" pitchFamily="2" charset="-122"/>
                <a:ea typeface="宋体" panose="02010600030101010101" pitchFamily="2" charset="-122"/>
                <a:cs typeface="+mn-ea"/>
                <a:sym typeface="+mn-ea"/>
              </a:rPr>
              <a:t>应用的</a:t>
            </a:r>
            <a:r>
              <a:rPr lang="zh-CN" altLang="zh-CN" sz="2000" u="sng" kern="0" dirty="0" smtClean="0">
                <a:latin typeface="宋体" panose="02010600030101010101" pitchFamily="2" charset="-122"/>
                <a:ea typeface="宋体" panose="02010600030101010101" pitchFamily="2" charset="-122"/>
                <a:cs typeface="+mn-ea"/>
                <a:sym typeface="+mn-ea"/>
              </a:rPr>
              <a:t>评审类型</a:t>
            </a:r>
            <a:r>
              <a:rPr lang="zh-CN" altLang="zh-CN" sz="2000" kern="0" dirty="0" smtClean="0">
                <a:latin typeface="宋体" panose="02010600030101010101" pitchFamily="2" charset="-122"/>
                <a:ea typeface="宋体" panose="02010600030101010101" pitchFamily="2" charset="-122"/>
                <a:cs typeface="+mn-ea"/>
                <a:sym typeface="+mn-ea"/>
              </a:rPr>
              <a:t>要适用于要实现的目标，适用于软件工作产品的类型、级别以及参与者；</a:t>
            </a:r>
            <a:endParaRPr lang="zh-CN" altLang="zh-CN" sz="2000" kern="0" dirty="0" smtClean="0">
              <a:latin typeface="宋体" panose="02010600030101010101" pitchFamily="2" charset="-122"/>
              <a:ea typeface="宋体" panose="02010600030101010101" pitchFamily="2" charset="-122"/>
              <a:cs typeface="+mn-ea"/>
              <a:sym typeface="+mn-ea"/>
            </a:endParaRPr>
          </a:p>
          <a:p>
            <a:pPr marL="549275" lvl="1" indent="-206375" algn="l">
              <a:spcBef>
                <a:spcPts val="600"/>
              </a:spcBef>
              <a:spcAft>
                <a:spcPts val="600"/>
              </a:spcAft>
              <a:buClrTx/>
              <a:buSzTx/>
              <a:buFontTx/>
              <a:buChar char="–"/>
            </a:pPr>
            <a:r>
              <a:rPr lang="zh-CN" altLang="zh-CN" sz="2000" kern="0" dirty="0" smtClean="0">
                <a:latin typeface="宋体" panose="02010600030101010101" pitchFamily="2" charset="-122"/>
                <a:ea typeface="宋体" panose="02010600030101010101" pitchFamily="2" charset="-122"/>
                <a:cs typeface="+mn-ea"/>
                <a:sym typeface="+mn-ea"/>
              </a:rPr>
              <a:t>所使用的任何</a:t>
            </a:r>
            <a:r>
              <a:rPr lang="zh-CN" altLang="zh-CN" sz="2000" u="sng" kern="0" dirty="0" smtClean="0">
                <a:latin typeface="宋体" panose="02010600030101010101" pitchFamily="2" charset="-122"/>
                <a:ea typeface="宋体" panose="02010600030101010101" pitchFamily="2" charset="-122"/>
                <a:cs typeface="+mn-ea"/>
                <a:sym typeface="+mn-ea"/>
              </a:rPr>
              <a:t>评审技术</a:t>
            </a:r>
            <a:r>
              <a:rPr lang="zh-CN" altLang="zh-CN" sz="2000" kern="0" dirty="0" smtClean="0">
                <a:latin typeface="宋体" panose="02010600030101010101" pitchFamily="2" charset="-122"/>
                <a:ea typeface="宋体" panose="02010600030101010101" pitchFamily="2" charset="-122"/>
                <a:cs typeface="+mn-ea"/>
                <a:sym typeface="+mn-ea"/>
              </a:rPr>
              <a:t>要适用于在被评审的工作产品中有效的缺陷识别；</a:t>
            </a:r>
            <a:endParaRPr lang="zh-CN" altLang="zh-CN" sz="2000" kern="0" dirty="0" smtClean="0">
              <a:latin typeface="宋体" panose="02010600030101010101" pitchFamily="2" charset="-122"/>
              <a:ea typeface="宋体" panose="02010600030101010101" pitchFamily="2" charset="-122"/>
              <a:cs typeface="+mn-ea"/>
              <a:sym typeface="+mn-ea"/>
            </a:endParaRPr>
          </a:p>
          <a:p>
            <a:pPr marL="549275" lvl="1" indent="-206375" algn="l">
              <a:spcBef>
                <a:spcPts val="600"/>
              </a:spcBef>
              <a:spcAft>
                <a:spcPts val="600"/>
              </a:spcAft>
              <a:buClrTx/>
              <a:buSzTx/>
              <a:buFontTx/>
              <a:buChar char="–"/>
            </a:pPr>
            <a:r>
              <a:rPr lang="zh-CN" altLang="zh-CN" sz="2000" kern="0" dirty="0" smtClean="0">
                <a:latin typeface="宋体" panose="02010600030101010101" pitchFamily="2" charset="-122"/>
                <a:ea typeface="宋体" panose="02010600030101010101" pitchFamily="2" charset="-122"/>
                <a:cs typeface="+mn-ea"/>
                <a:sym typeface="+mn-ea"/>
              </a:rPr>
              <a:t>使用的任何</a:t>
            </a:r>
            <a:r>
              <a:rPr lang="zh-CN" altLang="zh-CN" sz="2000" u="sng" kern="0" dirty="0" smtClean="0">
                <a:latin typeface="宋体" panose="02010600030101010101" pitchFamily="2" charset="-122"/>
                <a:ea typeface="宋体" panose="02010600030101010101" pitchFamily="2" charset="-122"/>
                <a:cs typeface="+mn-ea"/>
                <a:sym typeface="+mn-ea"/>
              </a:rPr>
              <a:t>检查表</a:t>
            </a:r>
            <a:r>
              <a:rPr lang="zh-CN" altLang="zh-CN" sz="2000" kern="0" dirty="0" smtClean="0">
                <a:latin typeface="宋体" panose="02010600030101010101" pitchFamily="2" charset="-122"/>
                <a:ea typeface="宋体" panose="02010600030101010101" pitchFamily="2" charset="-122"/>
                <a:cs typeface="+mn-ea"/>
                <a:sym typeface="+mn-ea"/>
              </a:rPr>
              <a:t>要处理主要风险；</a:t>
            </a:r>
            <a:endParaRPr lang="zh-CN" altLang="zh-CN" sz="2000" kern="0" dirty="0" smtClean="0">
              <a:latin typeface="宋体" panose="02010600030101010101" pitchFamily="2" charset="-122"/>
              <a:ea typeface="宋体" panose="02010600030101010101" pitchFamily="2" charset="-122"/>
              <a:cs typeface="+mn-ea"/>
              <a:sym typeface="+mn-ea"/>
            </a:endParaRPr>
          </a:p>
          <a:p>
            <a:pPr marL="549275" lvl="1" indent="-206375" algn="l">
              <a:spcBef>
                <a:spcPts val="600"/>
              </a:spcBef>
              <a:spcAft>
                <a:spcPts val="600"/>
              </a:spcAft>
              <a:buClrTx/>
              <a:buSzTx/>
              <a:buFontTx/>
              <a:buChar char="–"/>
            </a:pPr>
            <a:r>
              <a:rPr lang="zh-CN" altLang="zh-CN" sz="2000" u="sng" kern="0" dirty="0" smtClean="0">
                <a:latin typeface="宋体" panose="02010600030101010101" pitchFamily="2" charset="-122"/>
                <a:ea typeface="宋体" panose="02010600030101010101" pitchFamily="2" charset="-122"/>
                <a:cs typeface="+mn-ea"/>
                <a:sym typeface="+mn-ea"/>
              </a:rPr>
              <a:t>大型文档以小块形式编写和评审</a:t>
            </a:r>
            <a:r>
              <a:rPr lang="zh-CN" altLang="zh-CN" sz="2000" kern="0" dirty="0" smtClean="0">
                <a:latin typeface="宋体" panose="02010600030101010101" pitchFamily="2" charset="-122"/>
                <a:ea typeface="宋体" panose="02010600030101010101" pitchFamily="2" charset="-122"/>
                <a:cs typeface="+mn-ea"/>
                <a:sym typeface="+mn-ea"/>
              </a:rPr>
              <a:t>，从而通过向作者提供</a:t>
            </a:r>
            <a:r>
              <a:rPr lang="zh-CN" altLang="zh-CN" sz="2000" u="sng" kern="0" dirty="0" smtClean="0">
                <a:latin typeface="宋体" panose="02010600030101010101" pitchFamily="2" charset="-122"/>
                <a:ea typeface="宋体" panose="02010600030101010101" pitchFamily="2" charset="-122"/>
                <a:cs typeface="+mn-ea"/>
                <a:sym typeface="+mn-ea"/>
              </a:rPr>
              <a:t>早期和频繁的缺陷反馈</a:t>
            </a:r>
            <a:r>
              <a:rPr lang="zh-CN" altLang="zh-CN" sz="2000" kern="0" dirty="0" smtClean="0">
                <a:latin typeface="宋体" panose="02010600030101010101" pitchFamily="2" charset="-122"/>
                <a:ea typeface="宋体" panose="02010600030101010101" pitchFamily="2" charset="-122"/>
                <a:cs typeface="+mn-ea"/>
                <a:sym typeface="+mn-ea"/>
              </a:rPr>
              <a:t>来实施质量控制；</a:t>
            </a:r>
            <a:endParaRPr lang="zh-CN" altLang="zh-CN" sz="2000" kern="0" dirty="0" smtClean="0">
              <a:latin typeface="宋体" panose="02010600030101010101" pitchFamily="2" charset="-122"/>
              <a:ea typeface="宋体" panose="02010600030101010101" pitchFamily="2" charset="-122"/>
              <a:cs typeface="+mn-ea"/>
              <a:sym typeface="+mn-ea"/>
            </a:endParaRPr>
          </a:p>
          <a:p>
            <a:pPr marL="549275" lvl="1" indent="-206375" algn="l">
              <a:spcBef>
                <a:spcPts val="600"/>
              </a:spcBef>
              <a:spcAft>
                <a:spcPts val="600"/>
              </a:spcAft>
              <a:buClrTx/>
              <a:buSzTx/>
              <a:buFontTx/>
              <a:buChar char="–"/>
            </a:pPr>
            <a:r>
              <a:rPr lang="zh-CN" altLang="zh-CN" sz="2000" kern="0" dirty="0" smtClean="0">
                <a:latin typeface="宋体" panose="02010600030101010101" pitchFamily="2" charset="-122"/>
                <a:ea typeface="宋体" panose="02010600030101010101" pitchFamily="2" charset="-122"/>
                <a:cs typeface="+mn-ea"/>
                <a:sym typeface="+mn-ea"/>
              </a:rPr>
              <a:t>参与者应有</a:t>
            </a:r>
            <a:r>
              <a:rPr lang="zh-CN" altLang="zh-CN" sz="2000" u="sng" kern="0" dirty="0" smtClean="0">
                <a:latin typeface="宋体" panose="02010600030101010101" pitchFamily="2" charset="-122"/>
                <a:ea typeface="宋体" panose="02010600030101010101" pitchFamily="2" charset="-122"/>
                <a:cs typeface="+mn-ea"/>
                <a:sym typeface="+mn-ea"/>
              </a:rPr>
              <a:t>足够的时间来准备</a:t>
            </a:r>
            <a:r>
              <a:rPr lang="zh-CN" altLang="zh-CN" sz="2000" kern="0" dirty="0" smtClean="0">
                <a:latin typeface="宋体" panose="02010600030101010101" pitchFamily="2" charset="-122"/>
                <a:ea typeface="宋体" panose="02010600030101010101" pitchFamily="2" charset="-122"/>
                <a:cs typeface="+mn-ea"/>
                <a:sym typeface="+mn-ea"/>
              </a:rPr>
              <a:t>。</a:t>
            </a:r>
            <a:endParaRPr lang="zh-CN" altLang="zh-CN" sz="2000" kern="0" dirty="0" smtClean="0">
              <a:latin typeface="宋体" panose="02010600030101010101" pitchFamily="2" charset="-122"/>
              <a:ea typeface="宋体" panose="02010600030101010101" pitchFamily="2" charset="-122"/>
              <a:cs typeface="+mn-ea"/>
              <a:sym typeface="+mn-ea"/>
            </a:endParaRPr>
          </a:p>
        </p:txBody>
      </p:sp>
    </p:spTree>
  </p:cSld>
  <p:clrMapOvr>
    <a:masterClrMapping/>
  </p:clrMapOvr>
  <p:transition spd="med" advTm="5000">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7.2.6  评审成功的因素</a:t>
            </a:r>
            <a:endParaRPr lang="zh-CN" altLang="en-US" sz="3000" b="1" kern="0">
              <a:solidFill>
                <a:schemeClr val="tx2"/>
              </a:solidFill>
              <a:latin typeface="+mj-lt"/>
              <a:ea typeface="+mj-ea"/>
              <a:cs typeface="+mj-cs"/>
              <a:sym typeface="+mn-ea"/>
            </a:endParaRPr>
          </a:p>
        </p:txBody>
      </p:sp>
      <p:sp>
        <p:nvSpPr>
          <p:cNvPr id="2" name="矩形 1"/>
          <p:cNvSpPr/>
          <p:nvPr/>
        </p:nvSpPr>
        <p:spPr>
          <a:xfrm>
            <a:off x="970915" y="983615"/>
            <a:ext cx="7538085" cy="3938270"/>
          </a:xfrm>
          <a:prstGeom prst="rect">
            <a:avLst/>
          </a:prstGeom>
        </p:spPr>
        <p:txBody>
          <a:bodyPr vert="horz" lIns="68553" tIns="34289" rIns="68553" bIns="34289" rtlCol="0">
            <a:normAutofit fontScale="90000" lnSpcReduction="20000"/>
          </a:bodyPr>
          <a:lstStyle/>
          <a:p>
            <a:pPr marL="342900" lvl="0" indent="-342900" algn="l">
              <a:spcBef>
                <a:spcPts val="600"/>
              </a:spcBef>
              <a:spcAft>
                <a:spcPts val="600"/>
              </a:spcAft>
              <a:buClrTx/>
              <a:buSzTx/>
              <a:buFont typeface="Arial" panose="020B0604020202020204" pitchFamily="34" charset="0"/>
              <a:buChar char="•"/>
            </a:pPr>
            <a:r>
              <a:rPr lang="zh-CN" altLang="en-US" sz="2400" kern="0">
                <a:solidFill>
                  <a:schemeClr val="tx1"/>
                </a:solidFill>
                <a:latin typeface="+mn-lt"/>
                <a:ea typeface="+mn-ea"/>
                <a:sym typeface="+mn-ea"/>
              </a:rPr>
              <a:t>与</a:t>
            </a:r>
            <a:r>
              <a:rPr lang="zh-CN" altLang="en-US" sz="2400" b="1" kern="0">
                <a:solidFill>
                  <a:srgbClr val="0070C0"/>
                </a:solidFill>
                <a:latin typeface="+mn-lt"/>
                <a:ea typeface="+mn-ea"/>
                <a:sym typeface="+mn-ea"/>
              </a:rPr>
              <a:t>人</a:t>
            </a:r>
            <a:r>
              <a:rPr lang="zh-CN" altLang="en-US" sz="2400" kern="0">
                <a:solidFill>
                  <a:schemeClr val="tx1"/>
                </a:solidFill>
                <a:latin typeface="+mn-lt"/>
                <a:ea typeface="+mn-ea"/>
                <a:sym typeface="+mn-ea"/>
              </a:rPr>
              <a:t>相关的评审成功因素包括：</a:t>
            </a:r>
            <a:endParaRPr lang="zh-CN" altLang="en-US" sz="2400" kern="0">
              <a:solidFill>
                <a:schemeClr val="tx1"/>
              </a:solidFill>
              <a:latin typeface="+mn-lt"/>
              <a:ea typeface="+mn-ea"/>
              <a:sym typeface="+mn-ea"/>
            </a:endParaRPr>
          </a:p>
          <a:p>
            <a:pPr marL="549275" lvl="1" indent="-206375" algn="l">
              <a:spcBef>
                <a:spcPts val="600"/>
              </a:spcBef>
              <a:spcAft>
                <a:spcPts val="600"/>
              </a:spcAft>
              <a:buClrTx/>
              <a:buSzTx/>
              <a:buFontTx/>
              <a:buChar char="–"/>
            </a:pPr>
            <a:r>
              <a:rPr lang="zh-CN" altLang="zh-CN" sz="2000" u="sng" kern="0" dirty="0" smtClean="0">
                <a:latin typeface="宋体" panose="02010600030101010101" pitchFamily="2" charset="-122"/>
                <a:ea typeface="宋体" panose="02010600030101010101" pitchFamily="2" charset="-122"/>
                <a:cs typeface="+mn-ea"/>
                <a:sym typeface="+mn-ea"/>
              </a:rPr>
              <a:t>合适的人员</a:t>
            </a:r>
            <a:r>
              <a:rPr lang="zh-CN" altLang="zh-CN" sz="2000" kern="0" dirty="0" smtClean="0">
                <a:latin typeface="宋体" panose="02010600030101010101" pitchFamily="2" charset="-122"/>
                <a:ea typeface="宋体" panose="02010600030101010101" pitchFamily="2" charset="-122"/>
                <a:cs typeface="+mn-ea"/>
                <a:sym typeface="+mn-ea"/>
              </a:rPr>
              <a:t>参与以满足评审目标；</a:t>
            </a:r>
            <a:endParaRPr lang="zh-CN" altLang="zh-CN" sz="2000" kern="0" dirty="0" smtClean="0">
              <a:latin typeface="宋体" panose="02010600030101010101" pitchFamily="2" charset="-122"/>
              <a:ea typeface="宋体" panose="02010600030101010101" pitchFamily="2" charset="-122"/>
              <a:cs typeface="+mn-ea"/>
              <a:sym typeface="+mn-ea"/>
            </a:endParaRPr>
          </a:p>
          <a:p>
            <a:pPr marL="549275" lvl="1" indent="-206375" algn="l">
              <a:spcBef>
                <a:spcPts val="600"/>
              </a:spcBef>
              <a:spcAft>
                <a:spcPts val="600"/>
              </a:spcAft>
              <a:buClrTx/>
              <a:buSzTx/>
              <a:buFontTx/>
              <a:buChar char="–"/>
            </a:pPr>
            <a:r>
              <a:rPr lang="zh-CN" altLang="zh-CN" sz="2000" u="sng" kern="0" dirty="0" smtClean="0">
                <a:latin typeface="宋体" panose="02010600030101010101" pitchFamily="2" charset="-122"/>
                <a:ea typeface="宋体" panose="02010600030101010101" pitchFamily="2" charset="-122"/>
                <a:cs typeface="+mn-ea"/>
                <a:sym typeface="+mn-ea"/>
              </a:rPr>
              <a:t>测试员</a:t>
            </a:r>
            <a:r>
              <a:rPr lang="zh-CN" altLang="zh-CN" sz="2000" kern="0" dirty="0" smtClean="0">
                <a:latin typeface="宋体" panose="02010600030101010101" pitchFamily="2" charset="-122"/>
                <a:ea typeface="宋体" panose="02010600030101010101" pitchFamily="2" charset="-122"/>
                <a:cs typeface="+mn-ea"/>
                <a:sym typeface="+mn-ea"/>
              </a:rPr>
              <a:t>参加评审不但有利于提高评审质量，还可以通过评审了解产品，便于其尽早准备更有效的测试；</a:t>
            </a:r>
            <a:endParaRPr lang="zh-CN" altLang="zh-CN" sz="2000" kern="0" dirty="0" smtClean="0">
              <a:latin typeface="宋体" panose="02010600030101010101" pitchFamily="2" charset="-122"/>
              <a:ea typeface="宋体" panose="02010600030101010101" pitchFamily="2" charset="-122"/>
              <a:cs typeface="+mn-ea"/>
              <a:sym typeface="+mn-ea"/>
            </a:endParaRPr>
          </a:p>
          <a:p>
            <a:pPr marL="549275" lvl="1" indent="-206375" algn="l">
              <a:spcBef>
                <a:spcPts val="600"/>
              </a:spcBef>
              <a:spcAft>
                <a:spcPts val="600"/>
              </a:spcAft>
              <a:buClrTx/>
              <a:buSzTx/>
              <a:buFontTx/>
              <a:buChar char="–"/>
            </a:pPr>
            <a:r>
              <a:rPr lang="zh-CN" altLang="zh-CN" sz="2000" kern="0" dirty="0" smtClean="0">
                <a:latin typeface="宋体" panose="02010600030101010101" pitchFamily="2" charset="-122"/>
                <a:ea typeface="宋体" panose="02010600030101010101" pitchFamily="2" charset="-122"/>
                <a:cs typeface="+mn-ea"/>
                <a:sym typeface="+mn-ea"/>
              </a:rPr>
              <a:t>评审应分成</a:t>
            </a:r>
            <a:r>
              <a:rPr lang="zh-CN" altLang="zh-CN" sz="2000" u="sng" kern="0" dirty="0" smtClean="0">
                <a:latin typeface="宋体" panose="02010600030101010101" pitchFamily="2" charset="-122"/>
                <a:ea typeface="宋体" panose="02010600030101010101" pitchFamily="2" charset="-122"/>
                <a:cs typeface="+mn-ea"/>
                <a:sym typeface="+mn-ea"/>
              </a:rPr>
              <a:t>小块任务</a:t>
            </a:r>
            <a:r>
              <a:rPr lang="zh-CN" altLang="zh-CN" sz="2000" kern="0" dirty="0" smtClean="0">
                <a:latin typeface="宋体" panose="02010600030101010101" pitchFamily="2" charset="-122"/>
                <a:ea typeface="宋体" panose="02010600030101010101" pitchFamily="2" charset="-122"/>
                <a:cs typeface="+mn-ea"/>
                <a:sym typeface="+mn-ea"/>
              </a:rPr>
              <a:t>进行，以便评审员在独立评审和/或评审会议期间不会失去注意力；</a:t>
            </a:r>
            <a:endParaRPr lang="zh-CN" altLang="zh-CN" sz="2000" kern="0" dirty="0" smtClean="0">
              <a:latin typeface="宋体" panose="02010600030101010101" pitchFamily="2" charset="-122"/>
              <a:ea typeface="宋体" panose="02010600030101010101" pitchFamily="2" charset="-122"/>
              <a:cs typeface="+mn-ea"/>
              <a:sym typeface="+mn-ea"/>
            </a:endParaRPr>
          </a:p>
          <a:p>
            <a:pPr marL="549275" lvl="1" indent="-206375" algn="l">
              <a:spcBef>
                <a:spcPts val="600"/>
              </a:spcBef>
              <a:spcAft>
                <a:spcPts val="600"/>
              </a:spcAft>
              <a:buClrTx/>
              <a:buSzTx/>
              <a:buFontTx/>
              <a:buChar char="–"/>
            </a:pPr>
            <a:r>
              <a:rPr lang="zh-CN" altLang="zh-CN" sz="2000" kern="0" dirty="0" smtClean="0">
                <a:latin typeface="宋体" panose="02010600030101010101" pitchFamily="2" charset="-122"/>
                <a:ea typeface="宋体" panose="02010600030101010101" pitchFamily="2" charset="-122"/>
                <a:cs typeface="+mn-ea"/>
                <a:sym typeface="+mn-ea"/>
              </a:rPr>
              <a:t>评审应该在</a:t>
            </a:r>
            <a:r>
              <a:rPr lang="zh-CN" altLang="zh-CN" sz="2000" u="sng" kern="0" dirty="0" smtClean="0">
                <a:latin typeface="宋体" panose="02010600030101010101" pitchFamily="2" charset="-122"/>
                <a:ea typeface="宋体" panose="02010600030101010101" pitchFamily="2" charset="-122"/>
                <a:cs typeface="+mn-ea"/>
                <a:sym typeface="+mn-ea"/>
              </a:rPr>
              <a:t>信任的氛围</a:t>
            </a:r>
            <a:r>
              <a:rPr lang="zh-CN" altLang="zh-CN" sz="2000" kern="0" dirty="0" smtClean="0">
                <a:latin typeface="宋体" panose="02010600030101010101" pitchFamily="2" charset="-122"/>
                <a:ea typeface="宋体" panose="02010600030101010101" pitchFamily="2" charset="-122"/>
                <a:cs typeface="+mn-ea"/>
                <a:sym typeface="+mn-ea"/>
              </a:rPr>
              <a:t>中进行，结果不会用于评估参与者，对发现的缺陷持欢迎态度，并客观地处理缺陷；</a:t>
            </a:r>
            <a:endParaRPr lang="zh-CN" altLang="zh-CN" sz="2000" kern="0" dirty="0" smtClean="0">
              <a:latin typeface="宋体" panose="02010600030101010101" pitchFamily="2" charset="-122"/>
              <a:ea typeface="宋体" panose="02010600030101010101" pitchFamily="2" charset="-122"/>
              <a:cs typeface="+mn-ea"/>
              <a:sym typeface="+mn-ea"/>
            </a:endParaRPr>
          </a:p>
          <a:p>
            <a:pPr marL="549275" lvl="1" indent="-206375" algn="l">
              <a:spcBef>
                <a:spcPts val="600"/>
              </a:spcBef>
              <a:spcAft>
                <a:spcPts val="600"/>
              </a:spcAft>
              <a:buClrTx/>
              <a:buSzTx/>
              <a:buFontTx/>
              <a:buChar char="–"/>
            </a:pPr>
            <a:r>
              <a:rPr lang="zh-CN" altLang="zh-CN" sz="2000" u="sng" kern="0" dirty="0" smtClean="0">
                <a:latin typeface="宋体" panose="02010600030101010101" pitchFamily="2" charset="-122"/>
                <a:ea typeface="宋体" panose="02010600030101010101" pitchFamily="2" charset="-122"/>
                <a:cs typeface="+mn-ea"/>
                <a:sym typeface="+mn-ea"/>
              </a:rPr>
              <a:t>管理好评审会议</a:t>
            </a:r>
            <a:r>
              <a:rPr lang="zh-CN" altLang="zh-CN" sz="2000" kern="0" dirty="0" smtClean="0">
                <a:latin typeface="宋体" panose="02010600030101010101" pitchFamily="2" charset="-122"/>
                <a:ea typeface="宋体" panose="02010600030101010101" pitchFamily="2" charset="-122"/>
                <a:cs typeface="+mn-ea"/>
                <a:sym typeface="+mn-ea"/>
              </a:rPr>
              <a:t>，使参与者感受到这是对他们时间的宝贵利用，参与者避免使用可能表示对其他参与者感到无聊、恼怒或敌意的肢体语言和行为；</a:t>
            </a:r>
            <a:endParaRPr lang="zh-CN" altLang="zh-CN" sz="2000" kern="0" dirty="0" smtClean="0">
              <a:latin typeface="宋体" panose="02010600030101010101" pitchFamily="2" charset="-122"/>
              <a:ea typeface="宋体" panose="02010600030101010101" pitchFamily="2" charset="-122"/>
              <a:cs typeface="+mn-ea"/>
              <a:sym typeface="+mn-ea"/>
            </a:endParaRPr>
          </a:p>
          <a:p>
            <a:pPr marL="549275" lvl="1" indent="-206375" algn="l">
              <a:spcBef>
                <a:spcPts val="600"/>
              </a:spcBef>
              <a:spcAft>
                <a:spcPts val="600"/>
              </a:spcAft>
              <a:buClrTx/>
              <a:buSzTx/>
              <a:buFontTx/>
              <a:buChar char="–"/>
            </a:pPr>
            <a:r>
              <a:rPr lang="zh-CN" altLang="zh-CN" sz="2000" kern="0" dirty="0" smtClean="0">
                <a:latin typeface="宋体" panose="02010600030101010101" pitchFamily="2" charset="-122"/>
                <a:ea typeface="宋体" panose="02010600030101010101" pitchFamily="2" charset="-122"/>
                <a:cs typeface="+mn-ea"/>
                <a:sym typeface="+mn-ea"/>
              </a:rPr>
              <a:t>对于审查等较正式的评审类型，提供充分的</a:t>
            </a:r>
            <a:r>
              <a:rPr lang="zh-CN" altLang="zh-CN" sz="2000" u="sng" kern="0" dirty="0" smtClean="0">
                <a:latin typeface="宋体" panose="02010600030101010101" pitchFamily="2" charset="-122"/>
                <a:ea typeface="宋体" panose="02010600030101010101" pitchFamily="2" charset="-122"/>
                <a:cs typeface="+mn-ea"/>
                <a:sym typeface="+mn-ea"/>
              </a:rPr>
              <a:t>培训</a:t>
            </a:r>
            <a:r>
              <a:rPr lang="zh-CN" altLang="zh-CN" sz="2000" kern="0" dirty="0" smtClean="0">
                <a:latin typeface="宋体" panose="02010600030101010101" pitchFamily="2" charset="-122"/>
                <a:ea typeface="宋体" panose="02010600030101010101" pitchFamily="2" charset="-122"/>
                <a:cs typeface="+mn-ea"/>
                <a:sym typeface="+mn-ea"/>
              </a:rPr>
              <a:t>。</a:t>
            </a:r>
            <a:endParaRPr lang="zh-CN" altLang="zh-CN" sz="2000" kern="0" dirty="0" smtClean="0">
              <a:latin typeface="宋体" panose="02010600030101010101" pitchFamily="2" charset="-122"/>
              <a:ea typeface="宋体" panose="02010600030101010101" pitchFamily="2" charset="-122"/>
              <a:cs typeface="+mn-ea"/>
              <a:sym typeface="+mn-ea"/>
            </a:endParaRPr>
          </a:p>
        </p:txBody>
      </p:sp>
    </p:spTree>
  </p:cSld>
  <p:clrMapOvr>
    <a:masterClrMapping/>
  </p:clrMapOvr>
  <p:transition spd="med" advTm="5000">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7.2.6  评审成功的因素</a:t>
            </a:r>
            <a:endParaRPr lang="zh-CN" altLang="en-US" sz="3000" b="1" kern="0">
              <a:solidFill>
                <a:schemeClr val="tx2"/>
              </a:solidFill>
              <a:latin typeface="+mj-lt"/>
              <a:ea typeface="+mj-ea"/>
              <a:cs typeface="+mj-cs"/>
              <a:sym typeface="+mn-ea"/>
            </a:endParaRPr>
          </a:p>
        </p:txBody>
      </p:sp>
      <p:sp>
        <p:nvSpPr>
          <p:cNvPr id="2" name="矩形 1"/>
          <p:cNvSpPr/>
          <p:nvPr/>
        </p:nvSpPr>
        <p:spPr>
          <a:xfrm>
            <a:off x="697865" y="983615"/>
            <a:ext cx="8148320" cy="4159250"/>
          </a:xfrm>
          <a:prstGeom prst="rect">
            <a:avLst/>
          </a:prstGeom>
        </p:spPr>
        <p:txBody>
          <a:bodyPr vert="horz" lIns="68553" tIns="34289" rIns="68553" bIns="34289" rtlCol="0"/>
          <a:lstStyle/>
          <a:p>
            <a:pPr marL="342900" lvl="0" indent="-342900" algn="l">
              <a:spcBef>
                <a:spcPts val="600"/>
              </a:spcBef>
              <a:spcAft>
                <a:spcPts val="600"/>
              </a:spcAft>
              <a:buClrTx/>
              <a:buSzTx/>
              <a:buFont typeface="Arial" panose="020B0604020202020204" pitchFamily="34" charset="0"/>
              <a:buChar char="•"/>
            </a:pPr>
            <a:r>
              <a:rPr lang="zh-CN" altLang="en-US" sz="1800" kern="0">
                <a:latin typeface="+mn-lt"/>
                <a:ea typeface="+mn-ea"/>
                <a:sym typeface="+mn-ea"/>
              </a:rPr>
              <a:t>在项目实践过程中，保证评审的成功和质量还应该</a:t>
            </a:r>
            <a:r>
              <a:rPr lang="zh-CN" altLang="en-US" sz="1800" u="sng" kern="0">
                <a:solidFill>
                  <a:srgbClr val="0070C0"/>
                </a:solidFill>
                <a:latin typeface="+mn-lt"/>
                <a:ea typeface="+mn-ea"/>
                <a:sym typeface="+mn-ea"/>
              </a:rPr>
              <a:t>执行适当频度的复审</a:t>
            </a:r>
            <a:r>
              <a:rPr lang="zh-CN" altLang="en-US" sz="1800" kern="0">
                <a:latin typeface="+mn-lt"/>
                <a:ea typeface="+mn-ea"/>
                <a:sym typeface="+mn-ea"/>
              </a:rPr>
              <a:t>，复审的执行通常关注以下要点：</a:t>
            </a:r>
            <a:endParaRPr lang="zh-CN" altLang="en-US" sz="1800" kern="0">
              <a:latin typeface="+mn-lt"/>
              <a:ea typeface="+mn-ea"/>
              <a:sym typeface="+mn-ea"/>
            </a:endParaRPr>
          </a:p>
          <a:p>
            <a:pPr marL="628650" lvl="1" indent="-285750" algn="l">
              <a:spcBef>
                <a:spcPts val="600"/>
              </a:spcBef>
              <a:spcAft>
                <a:spcPts val="600"/>
              </a:spcAft>
              <a:buClrTx/>
              <a:buSzTx/>
              <a:buFontTx/>
              <a:buChar char="–"/>
            </a:pPr>
            <a:r>
              <a:rPr lang="zh-CN" altLang="zh-CN" sz="1800" u="sng" kern="0" dirty="0" smtClean="0">
                <a:latin typeface="宋体" panose="02010600030101010101" pitchFamily="2" charset="-122"/>
                <a:ea typeface="宋体" panose="02010600030101010101" pitchFamily="2" charset="-122"/>
                <a:cs typeface="+mn-ea"/>
                <a:sym typeface="+mn-ea"/>
              </a:rPr>
              <a:t>复审活动人数控制在</a:t>
            </a:r>
            <a:r>
              <a:rPr lang="zh-CN" altLang="zh-CN" sz="1800" b="1" u="sng" kern="0" dirty="0" smtClean="0">
                <a:solidFill>
                  <a:srgbClr val="0070C0"/>
                </a:solidFill>
                <a:latin typeface="宋体" panose="02010600030101010101" pitchFamily="2" charset="-122"/>
                <a:ea typeface="宋体" panose="02010600030101010101" pitchFamily="2" charset="-122"/>
                <a:cs typeface="+mn-ea"/>
                <a:sym typeface="+mn-ea"/>
              </a:rPr>
              <a:t>3-7</a:t>
            </a:r>
            <a:r>
              <a:rPr lang="zh-CN" altLang="zh-CN" sz="1800" u="sng" kern="0" dirty="0" smtClean="0">
                <a:latin typeface="宋体" panose="02010600030101010101" pitchFamily="2" charset="-122"/>
                <a:ea typeface="宋体" panose="02010600030101010101" pitchFamily="2" charset="-122"/>
                <a:cs typeface="+mn-ea"/>
                <a:sym typeface="+mn-ea"/>
              </a:rPr>
              <a:t>个人</a:t>
            </a:r>
            <a:r>
              <a:rPr lang="zh-CN" altLang="zh-CN" sz="1800" kern="0" dirty="0" smtClean="0">
                <a:latin typeface="宋体" panose="02010600030101010101" pitchFamily="2" charset="-122"/>
                <a:ea typeface="宋体" panose="02010600030101010101" pitchFamily="2" charset="-122"/>
                <a:cs typeface="+mn-ea"/>
                <a:sym typeface="+mn-ea"/>
              </a:rPr>
              <a:t>，</a:t>
            </a:r>
            <a:r>
              <a:rPr lang="zh-CN" altLang="zh-CN" sz="1800" u="sng" kern="0" dirty="0" smtClean="0">
                <a:latin typeface="宋体" panose="02010600030101010101" pitchFamily="2" charset="-122"/>
                <a:ea typeface="宋体" panose="02010600030101010101" pitchFamily="2" charset="-122"/>
                <a:cs typeface="+mn-ea"/>
                <a:sym typeface="+mn-ea"/>
              </a:rPr>
              <a:t>每次复审活动不要超过2小时</a:t>
            </a:r>
            <a:r>
              <a:rPr lang="zh-CN" altLang="zh-CN" sz="1800" kern="0" dirty="0" smtClean="0">
                <a:latin typeface="宋体" panose="02010600030101010101" pitchFamily="2" charset="-122"/>
                <a:ea typeface="宋体" panose="02010600030101010101" pitchFamily="2" charset="-122"/>
                <a:cs typeface="+mn-ea"/>
                <a:sym typeface="+mn-ea"/>
              </a:rPr>
              <a:t>，否则应该进行</a:t>
            </a:r>
            <a:r>
              <a:rPr lang="zh-CN" altLang="zh-CN" sz="1800" u="sng" kern="0" dirty="0" smtClean="0">
                <a:latin typeface="宋体" panose="02010600030101010101" pitchFamily="2" charset="-122"/>
                <a:ea typeface="宋体" panose="02010600030101010101" pitchFamily="2" charset="-122"/>
                <a:cs typeface="+mn-ea"/>
                <a:sym typeface="+mn-ea"/>
              </a:rPr>
              <a:t>功能分解或者形式分解</a:t>
            </a:r>
            <a:r>
              <a:rPr lang="zh-CN" altLang="zh-CN" sz="1800" kern="0" dirty="0" smtClean="0">
                <a:latin typeface="宋体" panose="02010600030101010101" pitchFamily="2" charset="-122"/>
                <a:ea typeface="宋体" panose="02010600030101010101" pitchFamily="2" charset="-122"/>
                <a:cs typeface="+mn-ea"/>
                <a:sym typeface="+mn-ea"/>
              </a:rPr>
              <a:t>。准备充分的复审应在一小时以内完成。</a:t>
            </a:r>
            <a:endParaRPr lang="zh-CN" altLang="zh-CN" sz="1800" kern="0" dirty="0" smtClean="0">
              <a:latin typeface="宋体" panose="02010600030101010101" pitchFamily="2" charset="-122"/>
              <a:ea typeface="宋体" panose="02010600030101010101" pitchFamily="2" charset="-122"/>
              <a:cs typeface="+mn-ea"/>
              <a:sym typeface="+mn-ea"/>
            </a:endParaRPr>
          </a:p>
          <a:p>
            <a:pPr marL="549275" lvl="1" indent="-206375" algn="l">
              <a:spcBef>
                <a:spcPts val="600"/>
              </a:spcBef>
              <a:spcAft>
                <a:spcPts val="600"/>
              </a:spcAft>
              <a:buClrTx/>
              <a:buSzTx/>
              <a:buFontTx/>
              <a:buChar char="–"/>
            </a:pPr>
            <a:r>
              <a:rPr lang="zh-CN" altLang="zh-CN" sz="1800" kern="0" dirty="0" smtClean="0">
                <a:latin typeface="宋体" panose="02010600030101010101" pitchFamily="2" charset="-122"/>
                <a:ea typeface="宋体" panose="02010600030101010101" pitchFamily="2" charset="-122"/>
                <a:cs typeface="+mn-ea"/>
                <a:sym typeface="+mn-ea"/>
              </a:rPr>
              <a:t>依据复审领导对项目组工作进展状况的掌握程度来确定两次</a:t>
            </a:r>
            <a:r>
              <a:rPr lang="zh-CN" altLang="zh-CN" sz="1800" u="sng" kern="0" dirty="0" smtClean="0">
                <a:latin typeface="宋体" panose="02010600030101010101" pitchFamily="2" charset="-122"/>
                <a:ea typeface="宋体" panose="02010600030101010101" pitchFamily="2" charset="-122"/>
                <a:cs typeface="+mn-ea"/>
                <a:sym typeface="+mn-ea"/>
              </a:rPr>
              <a:t>复审</a:t>
            </a:r>
            <a:r>
              <a:rPr lang="zh-CN" altLang="zh-CN" sz="1800" kern="0" dirty="0" smtClean="0">
                <a:latin typeface="宋体" panose="02010600030101010101" pitchFamily="2" charset="-122"/>
                <a:ea typeface="宋体" panose="02010600030101010101" pitchFamily="2" charset="-122"/>
                <a:cs typeface="+mn-ea"/>
                <a:sym typeface="+mn-ea"/>
              </a:rPr>
              <a:t>之间的</a:t>
            </a:r>
            <a:r>
              <a:rPr lang="zh-CN" altLang="zh-CN" sz="1800" u="sng" kern="0" dirty="0" smtClean="0">
                <a:latin typeface="宋体" panose="02010600030101010101" pitchFamily="2" charset="-122"/>
                <a:ea typeface="宋体" panose="02010600030101010101" pitchFamily="2" charset="-122"/>
                <a:cs typeface="+mn-ea"/>
                <a:sym typeface="+mn-ea"/>
              </a:rPr>
              <a:t>时间间隔</a:t>
            </a:r>
            <a:r>
              <a:rPr lang="zh-CN" altLang="zh-CN" sz="1800" kern="0" dirty="0" smtClean="0">
                <a:latin typeface="宋体" panose="02010600030101010101" pitchFamily="2" charset="-122"/>
                <a:ea typeface="宋体" panose="02010600030101010101" pitchFamily="2" charset="-122"/>
                <a:cs typeface="+mn-ea"/>
                <a:sym typeface="+mn-ea"/>
              </a:rPr>
              <a:t>。大多数情况下，这个时间是</a:t>
            </a:r>
            <a:r>
              <a:rPr lang="zh-CN" altLang="zh-CN" sz="1800" u="sng" kern="0" dirty="0" smtClean="0">
                <a:latin typeface="宋体" panose="02010600030101010101" pitchFamily="2" charset="-122"/>
                <a:ea typeface="宋体" panose="02010600030101010101" pitchFamily="2" charset="-122"/>
                <a:cs typeface="+mn-ea"/>
                <a:sym typeface="+mn-ea"/>
              </a:rPr>
              <a:t>2-4个星期</a:t>
            </a:r>
            <a:r>
              <a:rPr lang="zh-CN" altLang="zh-CN" sz="1800" kern="0" dirty="0" smtClean="0">
                <a:latin typeface="宋体" panose="02010600030101010101" pitchFamily="2" charset="-122"/>
                <a:ea typeface="宋体" panose="02010600030101010101" pitchFamily="2" charset="-122"/>
                <a:cs typeface="+mn-ea"/>
                <a:sym typeface="+mn-ea"/>
              </a:rPr>
              <a:t>。</a:t>
            </a:r>
            <a:endParaRPr lang="zh-CN" altLang="zh-CN" sz="1800" kern="0" dirty="0" smtClean="0">
              <a:latin typeface="宋体" panose="02010600030101010101" pitchFamily="2" charset="-122"/>
              <a:ea typeface="宋体" panose="02010600030101010101" pitchFamily="2" charset="-122"/>
              <a:cs typeface="+mn-ea"/>
              <a:sym typeface="+mn-ea"/>
            </a:endParaRPr>
          </a:p>
          <a:p>
            <a:pPr marL="549275" lvl="1" indent="-206375" algn="l">
              <a:spcBef>
                <a:spcPts val="600"/>
              </a:spcBef>
              <a:spcAft>
                <a:spcPts val="600"/>
              </a:spcAft>
              <a:buClrTx/>
              <a:buSzTx/>
              <a:buFontTx/>
              <a:buChar char="–"/>
            </a:pPr>
            <a:r>
              <a:rPr lang="zh-CN" altLang="zh-CN" sz="1800" u="sng" kern="0" dirty="0" smtClean="0">
                <a:latin typeface="宋体" panose="02010600030101010101" pitchFamily="2" charset="-122"/>
                <a:ea typeface="宋体" panose="02010600030101010101" pitchFamily="2" charset="-122"/>
                <a:cs typeface="+mn-ea"/>
                <a:sym typeface="+mn-ea"/>
              </a:rPr>
              <a:t>记录员</a:t>
            </a:r>
            <a:r>
              <a:rPr lang="zh-CN" altLang="zh-CN" sz="1800" kern="0" dirty="0" smtClean="0">
                <a:latin typeface="宋体" panose="02010600030101010101" pitchFamily="2" charset="-122"/>
                <a:ea typeface="宋体" panose="02010600030101010101" pitchFamily="2" charset="-122"/>
                <a:cs typeface="+mn-ea"/>
                <a:sym typeface="+mn-ea"/>
              </a:rPr>
              <a:t>的首要职责是为确保复审报告的准确性提供信息。最好使用活动挂图，投影等方式使得记录员的即时记录信息能被大家同时看到。</a:t>
            </a:r>
            <a:endParaRPr lang="zh-CN" altLang="zh-CN" sz="1800" kern="0" dirty="0" smtClean="0">
              <a:latin typeface="宋体" panose="02010600030101010101" pitchFamily="2" charset="-122"/>
              <a:ea typeface="宋体" panose="02010600030101010101" pitchFamily="2" charset="-122"/>
              <a:cs typeface="+mn-ea"/>
              <a:sym typeface="+mn-ea"/>
            </a:endParaRPr>
          </a:p>
          <a:p>
            <a:pPr marL="549275" lvl="1" indent="-206375" algn="l">
              <a:spcBef>
                <a:spcPts val="600"/>
              </a:spcBef>
              <a:spcAft>
                <a:spcPts val="600"/>
              </a:spcAft>
              <a:buClrTx/>
              <a:buSzTx/>
              <a:buFontTx/>
              <a:buChar char="–"/>
            </a:pPr>
            <a:r>
              <a:rPr lang="zh-CN" altLang="zh-CN" sz="1800" u="sng" kern="0" dirty="0" smtClean="0">
                <a:latin typeface="宋体" panose="02010600030101010101" pitchFamily="2" charset="-122"/>
                <a:ea typeface="宋体" panose="02010600030101010101" pitchFamily="2" charset="-122"/>
                <a:cs typeface="+mn-ea"/>
                <a:sym typeface="+mn-ea"/>
              </a:rPr>
              <a:t>复审领导</a:t>
            </a:r>
            <a:r>
              <a:rPr lang="zh-CN" altLang="zh-CN" sz="1800" kern="0" dirty="0" smtClean="0">
                <a:latin typeface="宋体" panose="02010600030101010101" pitchFamily="2" charset="-122"/>
                <a:ea typeface="宋体" panose="02010600030101010101" pitchFamily="2" charset="-122"/>
                <a:cs typeface="+mn-ea"/>
                <a:sym typeface="+mn-ea"/>
              </a:rPr>
              <a:t>应该有一些技术素质，至少应该精通开发的过程、使用的开发工具、现代的软件方法，特别应该了解复审活动在整个开发过程中的位置。</a:t>
            </a:r>
            <a:endParaRPr lang="zh-CN" altLang="zh-CN" sz="1800" kern="0" dirty="0" smtClean="0">
              <a:latin typeface="宋体" panose="02010600030101010101" pitchFamily="2" charset="-122"/>
              <a:ea typeface="宋体" panose="02010600030101010101" pitchFamily="2" charset="-122"/>
              <a:cs typeface="+mn-ea"/>
              <a:sym typeface="+mn-ea"/>
            </a:endParaRPr>
          </a:p>
          <a:p>
            <a:pPr marL="549275" lvl="1" indent="-206375" algn="l">
              <a:spcBef>
                <a:spcPts val="600"/>
              </a:spcBef>
              <a:spcAft>
                <a:spcPts val="600"/>
              </a:spcAft>
              <a:buClrTx/>
              <a:buSzTx/>
              <a:buFontTx/>
              <a:buChar char="–"/>
            </a:pPr>
            <a:r>
              <a:rPr lang="zh-CN" altLang="zh-CN" sz="1800" kern="0" dirty="0" smtClean="0">
                <a:latin typeface="宋体" panose="02010600030101010101" pitchFamily="2" charset="-122"/>
                <a:ea typeface="宋体" panose="02010600030101010101" pitchFamily="2" charset="-122"/>
                <a:cs typeface="+mn-ea"/>
                <a:sym typeface="+mn-ea"/>
              </a:rPr>
              <a:t>要</a:t>
            </a:r>
            <a:r>
              <a:rPr lang="zh-CN" altLang="zh-CN" sz="1800" u="sng" kern="0" dirty="0" smtClean="0">
                <a:latin typeface="宋体" panose="02010600030101010101" pitchFamily="2" charset="-122"/>
                <a:ea typeface="宋体" panose="02010600030101010101" pitchFamily="2" charset="-122"/>
                <a:cs typeface="+mn-ea"/>
                <a:sym typeface="+mn-ea"/>
              </a:rPr>
              <a:t>尽早分发复审报告</a:t>
            </a:r>
            <a:r>
              <a:rPr lang="zh-CN" altLang="zh-CN" sz="1800" kern="0" dirty="0" smtClean="0">
                <a:latin typeface="宋体" panose="02010600030101010101" pitchFamily="2" charset="-122"/>
                <a:ea typeface="宋体" panose="02010600030101010101" pitchFamily="2" charset="-122"/>
                <a:cs typeface="+mn-ea"/>
                <a:sym typeface="+mn-ea"/>
              </a:rPr>
              <a:t>。让作者决定他们的产品接受复审的时间。</a:t>
            </a:r>
            <a:endParaRPr lang="zh-CN" altLang="zh-CN" sz="1800" kern="0" dirty="0" smtClean="0">
              <a:latin typeface="宋体" panose="02010600030101010101" pitchFamily="2" charset="-122"/>
              <a:ea typeface="宋体" panose="02010600030101010101" pitchFamily="2" charset="-122"/>
              <a:cs typeface="+mn-ea"/>
              <a:sym typeface="+mn-ea"/>
            </a:endParaRPr>
          </a:p>
        </p:txBody>
      </p:sp>
    </p:spTree>
  </p:cSld>
  <p:clrMapOvr>
    <a:masterClrMapping/>
  </p:clrMapOvr>
  <p:transition spd="med" advTm="5000">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en-US" altLang="zh-CN" dirty="0"/>
              <a:t>7.3  </a:t>
            </a:r>
            <a:r>
              <a:rPr lang="zh-CN" altLang="zh-CN" dirty="0"/>
              <a:t>代码检查</a:t>
            </a:r>
            <a:br>
              <a:rPr lang="zh-CN" altLang="zh-CN" dirty="0"/>
            </a:br>
            <a:br>
              <a:rPr lang="zh-CN" altLang="zh-CN" dirty="0"/>
            </a:br>
            <a:br>
              <a:rPr lang="zh-CN" altLang="en-US" dirty="0"/>
            </a:br>
            <a:endParaRPr lang="zh-CN" altLang="en-US" dirty="0"/>
          </a:p>
        </p:txBody>
      </p:sp>
      <p:sp>
        <p:nvSpPr>
          <p:cNvPr id="9" name="副标题 8"/>
          <p:cNvSpPr>
            <a:spLocks noGrp="1"/>
          </p:cNvSpPr>
          <p:nvPr>
            <p:ph type="subTitle" idx="1"/>
          </p:nvPr>
        </p:nvSpPr>
        <p:spPr>
          <a:xfrm>
            <a:off x="1371600" y="2914650"/>
            <a:ext cx="6400800" cy="1314450"/>
          </a:xfrm>
        </p:spPr>
        <p:txBody>
          <a:bodyPr/>
          <a:lstStyle/>
          <a:p>
            <a:pPr algn="l"/>
            <a:r>
              <a:rPr lang="en-US" altLang="zh-CN" dirty="0" smtClean="0"/>
              <a:t>7.3.1  </a:t>
            </a:r>
            <a:r>
              <a:rPr lang="zh-CN" altLang="zh-CN" dirty="0"/>
              <a:t>代码检查</a:t>
            </a:r>
            <a:r>
              <a:rPr lang="zh-CN" altLang="zh-CN" dirty="0" smtClean="0"/>
              <a:t>种类</a:t>
            </a:r>
            <a:endParaRPr lang="en-US" altLang="zh-CN" dirty="0" smtClean="0"/>
          </a:p>
          <a:p>
            <a:pPr algn="l"/>
            <a:r>
              <a:rPr lang="en-US" altLang="zh-CN" dirty="0"/>
              <a:t>7.3.2  </a:t>
            </a:r>
            <a:r>
              <a:rPr lang="zh-CN" altLang="zh-CN" dirty="0"/>
              <a:t>代码审查的过程</a:t>
            </a:r>
            <a:endParaRPr lang="zh-CN" altLang="zh-CN" dirty="0"/>
          </a:p>
          <a:p>
            <a:pPr algn="l"/>
            <a:r>
              <a:rPr lang="en-US" altLang="zh-CN" dirty="0"/>
              <a:t>7.3.3  </a:t>
            </a:r>
            <a:r>
              <a:rPr lang="zh-CN" altLang="zh-CN" dirty="0"/>
              <a:t>高效的代码检查</a:t>
            </a:r>
            <a:endParaRPr lang="zh-CN" altLang="zh-CN" dirty="0"/>
          </a:p>
          <a:p>
            <a:pPr algn="l"/>
            <a:r>
              <a:rPr lang="zh-CN" altLang="zh-CN" dirty="0"/>
              <a:t>案例：代码审查</a:t>
            </a:r>
            <a:endParaRPr lang="zh-CN" altLang="zh-CN" dirty="0"/>
          </a:p>
          <a:p>
            <a:pPr algn="l"/>
            <a:endParaRPr lang="zh-CN" altLang="zh-CN" dirty="0"/>
          </a:p>
        </p:txBody>
      </p:sp>
    </p:spTree>
  </p:cSld>
  <p:clrMapOvr>
    <a:masterClrMapping/>
  </p:clrMapOvr>
  <p:transition spd="med" advTm="5000">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7.3.1  代码检查种类</a:t>
            </a:r>
            <a:endParaRPr lang="zh-CN" altLang="en-US" sz="3000" b="1" kern="0">
              <a:solidFill>
                <a:schemeClr val="tx2"/>
              </a:solidFill>
              <a:latin typeface="+mj-lt"/>
              <a:ea typeface="+mj-ea"/>
              <a:cs typeface="+mj-cs"/>
              <a:sym typeface="+mn-ea"/>
            </a:endParaRPr>
          </a:p>
        </p:txBody>
      </p:sp>
      <p:sp>
        <p:nvSpPr>
          <p:cNvPr id="2" name="矩形 1"/>
          <p:cNvSpPr/>
          <p:nvPr/>
        </p:nvSpPr>
        <p:spPr>
          <a:xfrm>
            <a:off x="970915" y="983615"/>
            <a:ext cx="7538085" cy="3938270"/>
          </a:xfrm>
          <a:prstGeom prst="rect">
            <a:avLst/>
          </a:prstGeom>
        </p:spPr>
        <p:txBody>
          <a:bodyPr vert="horz" lIns="68553" tIns="34289" rIns="68553" bIns="34289" rtlCol="0"/>
          <a:lstStyle/>
          <a:p>
            <a:pPr marL="342900" lvl="0" indent="-342900" algn="l">
              <a:spcBef>
                <a:spcPts val="600"/>
              </a:spcBef>
              <a:spcAft>
                <a:spcPts val="600"/>
              </a:spcAft>
              <a:buClrTx/>
              <a:buSzTx/>
              <a:buFont typeface="Arial" panose="020B0604020202020204" pitchFamily="34" charset="0"/>
              <a:buChar char="•"/>
            </a:pPr>
            <a:r>
              <a:rPr lang="zh-CN" altLang="en-US" sz="2800" kern="0">
                <a:latin typeface="+mn-lt"/>
                <a:ea typeface="+mn-ea"/>
                <a:sym typeface="+mn-ea"/>
              </a:rPr>
              <a:t>通常对代码展开桌面检查、代码审查、代码走查和代码技术评审等多种形式的检查。</a:t>
            </a:r>
            <a:endParaRPr lang="zh-CN" altLang="en-US" sz="2800" kern="0">
              <a:latin typeface="+mn-lt"/>
              <a:ea typeface="+mn-ea"/>
              <a:sym typeface="+mn-ea"/>
            </a:endParaRPr>
          </a:p>
          <a:p>
            <a:pPr lvl="1" algn="l">
              <a:spcBef>
                <a:spcPts val="600"/>
              </a:spcBef>
              <a:spcAft>
                <a:spcPts val="600"/>
              </a:spcAft>
              <a:buClrTx/>
              <a:buSzTx/>
              <a:buFontTx/>
            </a:pPr>
            <a:r>
              <a:rPr lang="zh-CN" altLang="en-US" sz="2400" kern="0">
                <a:latin typeface="+mn-lt"/>
                <a:ea typeface="+mn-ea"/>
                <a:sym typeface="+mn-ea"/>
              </a:rPr>
              <a:t>1．桌面检查（Desk Checking）</a:t>
            </a:r>
            <a:endParaRPr lang="zh-CN" altLang="en-US" sz="2400" kern="0">
              <a:latin typeface="+mn-lt"/>
              <a:ea typeface="+mn-ea"/>
              <a:sym typeface="+mn-ea"/>
            </a:endParaRPr>
          </a:p>
          <a:p>
            <a:pPr lvl="1" algn="l">
              <a:spcBef>
                <a:spcPts val="600"/>
              </a:spcBef>
              <a:spcAft>
                <a:spcPts val="600"/>
              </a:spcAft>
              <a:buClrTx/>
              <a:buSzTx/>
              <a:buFontTx/>
            </a:pPr>
            <a:r>
              <a:rPr lang="zh-CN" altLang="en-US" sz="2400" kern="0">
                <a:latin typeface="+mn-lt"/>
                <a:ea typeface="+mn-ea"/>
                <a:sym typeface="+mn-ea"/>
              </a:rPr>
              <a:t>2．代码审查（Code Reading Review）</a:t>
            </a:r>
            <a:endParaRPr lang="zh-CN" altLang="en-US" sz="2400" kern="0">
              <a:latin typeface="+mn-lt"/>
              <a:ea typeface="+mn-ea"/>
              <a:sym typeface="+mn-ea"/>
            </a:endParaRPr>
          </a:p>
          <a:p>
            <a:pPr lvl="1" algn="l">
              <a:spcBef>
                <a:spcPts val="600"/>
              </a:spcBef>
              <a:spcAft>
                <a:spcPts val="600"/>
              </a:spcAft>
              <a:buClrTx/>
              <a:buSzTx/>
              <a:buFontTx/>
            </a:pPr>
            <a:r>
              <a:rPr lang="zh-CN" altLang="en-US" sz="2400" kern="0">
                <a:latin typeface="+mn-lt"/>
                <a:ea typeface="+mn-ea"/>
                <a:sym typeface="+mn-ea"/>
              </a:rPr>
              <a:t>3．代码走查（Walk throughs）</a:t>
            </a:r>
            <a:endParaRPr lang="zh-CN" altLang="en-US" sz="2400" kern="0">
              <a:latin typeface="+mn-lt"/>
              <a:ea typeface="+mn-ea"/>
              <a:sym typeface="+mn-ea"/>
            </a:endParaRPr>
          </a:p>
          <a:p>
            <a:pPr lvl="1" algn="l">
              <a:spcBef>
                <a:spcPts val="600"/>
              </a:spcBef>
              <a:spcAft>
                <a:spcPts val="600"/>
              </a:spcAft>
              <a:buClrTx/>
              <a:buSzTx/>
              <a:buFontTx/>
            </a:pPr>
            <a:r>
              <a:rPr lang="zh-CN" altLang="en-US" sz="2400" kern="0">
                <a:latin typeface="+mn-lt"/>
                <a:ea typeface="+mn-ea"/>
                <a:sym typeface="+mn-ea"/>
              </a:rPr>
              <a:t>4．技术评审（Review）</a:t>
            </a:r>
            <a:endParaRPr lang="zh-CN" altLang="en-US" sz="2400" kern="0">
              <a:latin typeface="+mn-lt"/>
              <a:ea typeface="+mn-ea"/>
              <a:sym typeface="+mn-ea"/>
            </a:endParaRPr>
          </a:p>
          <a:p>
            <a:pPr marL="249555" lvl="0" indent="-249555" algn="l">
              <a:spcBef>
                <a:spcPts val="600"/>
              </a:spcBef>
              <a:spcAft>
                <a:spcPts val="600"/>
              </a:spcAft>
              <a:buClrTx/>
              <a:buSzTx/>
              <a:buFontTx/>
            </a:pPr>
            <a:endParaRPr lang="zh-CN" altLang="en-US" sz="2400" kern="0">
              <a:latin typeface="+mn-lt"/>
              <a:ea typeface="+mn-ea"/>
              <a:sym typeface="+mn-ea"/>
            </a:endParaRPr>
          </a:p>
        </p:txBody>
      </p:sp>
    </p:spTree>
  </p:cSld>
  <p:clrMapOvr>
    <a:masterClrMapping/>
  </p:clrMapOvr>
  <p:transition spd="med" advTm="5000">
    <p:pull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7.3.2  代码审查的过程</a:t>
            </a:r>
            <a:endParaRPr lang="zh-CN" altLang="en-US" sz="3000" b="1" kern="0">
              <a:solidFill>
                <a:schemeClr val="tx2"/>
              </a:solidFill>
              <a:latin typeface="+mj-lt"/>
              <a:ea typeface="+mj-ea"/>
              <a:cs typeface="+mj-cs"/>
              <a:sym typeface="+mn-ea"/>
            </a:endParaRPr>
          </a:p>
        </p:txBody>
      </p:sp>
      <p:sp>
        <p:nvSpPr>
          <p:cNvPr id="2" name="矩形 1"/>
          <p:cNvSpPr/>
          <p:nvPr/>
        </p:nvSpPr>
        <p:spPr>
          <a:xfrm>
            <a:off x="970915" y="983615"/>
            <a:ext cx="7538085" cy="3505200"/>
          </a:xfrm>
          <a:prstGeom prst="rect">
            <a:avLst/>
          </a:prstGeom>
        </p:spPr>
        <p:txBody>
          <a:bodyPr vert="horz" lIns="68553" tIns="34289" rIns="68553" bIns="34289" rtlCol="0"/>
          <a:lstStyle/>
          <a:p>
            <a:pPr marL="342900" lvl="0" indent="-342900" algn="l">
              <a:spcBef>
                <a:spcPts val="600"/>
              </a:spcBef>
              <a:spcAft>
                <a:spcPts val="600"/>
              </a:spcAft>
              <a:buClrTx/>
              <a:buSzTx/>
              <a:buFont typeface="Arial" panose="020B0604020202020204" pitchFamily="34" charset="0"/>
              <a:buChar char="•"/>
            </a:pPr>
            <a:r>
              <a:rPr lang="zh-CN" altLang="en-US" sz="2400" kern="0">
                <a:latin typeface="+mn-lt"/>
                <a:ea typeface="+mn-ea"/>
                <a:sym typeface="+mn-ea"/>
              </a:rPr>
              <a:t>代码审查通常包括代码审查策划、代码审查实施以及代码审查总结三个阶段。</a:t>
            </a:r>
            <a:endParaRPr lang="zh-CN" altLang="en-US" sz="2400" kern="0">
              <a:latin typeface="+mn-lt"/>
              <a:ea typeface="+mn-ea"/>
              <a:sym typeface="+mn-ea"/>
            </a:endParaRPr>
          </a:p>
          <a:p>
            <a:pPr marL="742950" lvl="1" indent="-285750" algn="l">
              <a:spcBef>
                <a:spcPts val="600"/>
              </a:spcBef>
              <a:spcAft>
                <a:spcPts val="600"/>
              </a:spcAft>
              <a:buClrTx/>
              <a:buSzTx/>
              <a:buFontTx/>
            </a:pPr>
            <a:r>
              <a:rPr lang="zh-CN" altLang="en-US" sz="1800" kern="0">
                <a:latin typeface="+mn-lt"/>
                <a:ea typeface="+mn-ea"/>
                <a:sym typeface="+mn-ea"/>
              </a:rPr>
              <a:t>1．代码审查</a:t>
            </a:r>
            <a:r>
              <a:rPr lang="zh-CN" altLang="en-US" sz="1800" kern="0">
                <a:solidFill>
                  <a:srgbClr val="0070C0"/>
                </a:solidFill>
                <a:latin typeface="+mn-lt"/>
                <a:ea typeface="+mn-ea"/>
                <a:sym typeface="+mn-ea"/>
              </a:rPr>
              <a:t>策划</a:t>
            </a:r>
            <a:r>
              <a:rPr lang="zh-CN" altLang="en-US" sz="1800" kern="0">
                <a:latin typeface="+mn-lt"/>
                <a:ea typeface="+mn-ea"/>
                <a:sym typeface="+mn-ea"/>
              </a:rPr>
              <a:t>阶段</a:t>
            </a:r>
            <a:endParaRPr lang="zh-CN" altLang="en-US" sz="1800" kern="0">
              <a:latin typeface="+mn-lt"/>
              <a:ea typeface="+mn-ea"/>
              <a:sym typeface="+mn-ea"/>
            </a:endParaRPr>
          </a:p>
          <a:p>
            <a:pPr marL="706755" lvl="1" indent="-249555" algn="l">
              <a:spcBef>
                <a:spcPts val="600"/>
              </a:spcBef>
              <a:spcAft>
                <a:spcPts val="600"/>
              </a:spcAft>
              <a:buClrTx/>
              <a:buSzTx/>
              <a:buFontTx/>
            </a:pPr>
            <a:r>
              <a:rPr lang="zh-CN" altLang="en-US" sz="1800" kern="0">
                <a:latin typeface="+mn-lt"/>
                <a:ea typeface="+mn-ea"/>
                <a:sym typeface="+mn-ea"/>
              </a:rPr>
              <a:t>2．代码审查</a:t>
            </a:r>
            <a:r>
              <a:rPr lang="zh-CN" altLang="en-US" sz="1800" kern="0">
                <a:solidFill>
                  <a:srgbClr val="0070C0"/>
                </a:solidFill>
                <a:latin typeface="+mn-lt"/>
                <a:ea typeface="+mn-ea"/>
                <a:sym typeface="+mn-ea"/>
              </a:rPr>
              <a:t>实施</a:t>
            </a:r>
            <a:r>
              <a:rPr lang="zh-CN" altLang="en-US" sz="1800" kern="0">
                <a:latin typeface="+mn-lt"/>
                <a:ea typeface="+mn-ea"/>
                <a:sym typeface="+mn-ea"/>
              </a:rPr>
              <a:t>阶段</a:t>
            </a:r>
            <a:endParaRPr lang="zh-CN" altLang="en-US" sz="1800" kern="0">
              <a:latin typeface="+mn-lt"/>
              <a:ea typeface="+mn-ea"/>
              <a:sym typeface="+mn-ea"/>
            </a:endParaRPr>
          </a:p>
          <a:p>
            <a:pPr marL="1163955" lvl="2" indent="-249555" algn="l">
              <a:spcBef>
                <a:spcPts val="600"/>
              </a:spcBef>
              <a:spcAft>
                <a:spcPts val="600"/>
              </a:spcAft>
              <a:buClrTx/>
              <a:buSzTx/>
              <a:buFontTx/>
            </a:pPr>
            <a:r>
              <a:rPr lang="zh-CN" altLang="en-US" sz="1800" kern="0">
                <a:latin typeface="+mn-lt"/>
                <a:ea typeface="+mn-ea"/>
                <a:sym typeface="+mn-ea"/>
              </a:rPr>
              <a:t>代码讲解</a:t>
            </a:r>
            <a:endParaRPr lang="zh-CN" altLang="en-US" sz="1800" kern="0">
              <a:latin typeface="+mn-lt"/>
              <a:ea typeface="+mn-ea"/>
              <a:sym typeface="+mn-ea"/>
            </a:endParaRPr>
          </a:p>
          <a:p>
            <a:pPr marL="1163955" lvl="2" indent="-249555" algn="l">
              <a:spcBef>
                <a:spcPts val="600"/>
              </a:spcBef>
              <a:spcAft>
                <a:spcPts val="600"/>
              </a:spcAft>
              <a:buClrTx/>
              <a:buSzTx/>
              <a:buFontTx/>
            </a:pPr>
            <a:r>
              <a:rPr lang="zh-CN" altLang="en-US" sz="1800" kern="0">
                <a:latin typeface="+mn-lt"/>
                <a:ea typeface="+mn-ea"/>
                <a:sym typeface="+mn-ea"/>
              </a:rPr>
              <a:t>静态分析</a:t>
            </a:r>
            <a:endParaRPr lang="zh-CN" altLang="en-US" sz="1800" kern="0">
              <a:latin typeface="+mn-lt"/>
              <a:ea typeface="+mn-ea"/>
              <a:sym typeface="+mn-ea"/>
            </a:endParaRPr>
          </a:p>
          <a:p>
            <a:pPr marL="1163955" lvl="2" indent="-249555" algn="l">
              <a:spcBef>
                <a:spcPts val="600"/>
              </a:spcBef>
              <a:spcAft>
                <a:spcPts val="600"/>
              </a:spcAft>
              <a:buClrTx/>
              <a:buSzTx/>
              <a:buFontTx/>
            </a:pPr>
            <a:r>
              <a:rPr lang="zh-CN" altLang="en-US" sz="1800" kern="0">
                <a:latin typeface="+mn-lt"/>
                <a:ea typeface="+mn-ea"/>
                <a:sym typeface="+mn-ea"/>
              </a:rPr>
              <a:t>规则检查</a:t>
            </a:r>
            <a:endParaRPr lang="zh-CN" altLang="en-US" sz="1800" kern="0">
              <a:latin typeface="+mn-lt"/>
              <a:ea typeface="+mn-ea"/>
              <a:sym typeface="+mn-ea"/>
            </a:endParaRPr>
          </a:p>
          <a:p>
            <a:pPr marL="1163955" lvl="2" indent="-249555" algn="l">
              <a:spcBef>
                <a:spcPts val="600"/>
              </a:spcBef>
              <a:spcAft>
                <a:spcPts val="600"/>
              </a:spcAft>
              <a:buClrTx/>
              <a:buSzTx/>
              <a:buFontTx/>
            </a:pPr>
            <a:r>
              <a:rPr lang="zh-CN" altLang="en-US" sz="1800" kern="0">
                <a:latin typeface="+mn-lt"/>
                <a:ea typeface="+mn-ea"/>
                <a:sym typeface="+mn-ea"/>
              </a:rPr>
              <a:t>正式代码审查</a:t>
            </a:r>
            <a:endParaRPr lang="zh-CN" altLang="en-US" sz="1800" kern="0">
              <a:latin typeface="+mn-lt"/>
              <a:ea typeface="+mn-ea"/>
              <a:sym typeface="+mn-ea"/>
            </a:endParaRPr>
          </a:p>
          <a:p>
            <a:pPr marL="706755" lvl="1" indent="-249555" algn="l">
              <a:spcBef>
                <a:spcPts val="600"/>
              </a:spcBef>
              <a:spcAft>
                <a:spcPts val="600"/>
              </a:spcAft>
              <a:buClrTx/>
              <a:buSzTx/>
              <a:buFontTx/>
            </a:pPr>
            <a:r>
              <a:rPr lang="zh-CN" altLang="en-US" sz="1800" kern="0">
                <a:latin typeface="+mn-lt"/>
                <a:ea typeface="+mn-ea"/>
                <a:sym typeface="+mn-ea"/>
              </a:rPr>
              <a:t>3．代码审查</a:t>
            </a:r>
            <a:r>
              <a:rPr lang="zh-CN" altLang="en-US" sz="1800" kern="0">
                <a:solidFill>
                  <a:srgbClr val="0070C0"/>
                </a:solidFill>
                <a:latin typeface="+mn-lt"/>
                <a:ea typeface="+mn-ea"/>
                <a:sym typeface="+mn-ea"/>
              </a:rPr>
              <a:t>总结</a:t>
            </a:r>
            <a:r>
              <a:rPr lang="zh-CN" altLang="en-US" sz="1800" kern="0">
                <a:latin typeface="+mn-lt"/>
                <a:ea typeface="+mn-ea"/>
                <a:sym typeface="+mn-ea"/>
              </a:rPr>
              <a:t>阶段</a:t>
            </a:r>
            <a:endParaRPr lang="zh-CN" altLang="en-US" sz="1800" kern="0">
              <a:latin typeface="+mn-lt"/>
              <a:ea typeface="+mn-ea"/>
              <a:sym typeface="+mn-ea"/>
            </a:endParaRPr>
          </a:p>
          <a:p>
            <a:pPr marL="249555" lvl="0" indent="-249555" algn="l">
              <a:spcBef>
                <a:spcPts val="600"/>
              </a:spcBef>
              <a:spcAft>
                <a:spcPts val="600"/>
              </a:spcAft>
              <a:buClrTx/>
              <a:buSzTx/>
              <a:buFontTx/>
            </a:pPr>
            <a:endParaRPr lang="zh-CN" altLang="en-US" sz="1800" kern="0">
              <a:latin typeface="+mn-lt"/>
              <a:ea typeface="+mn-ea"/>
              <a:sym typeface="+mn-ea"/>
            </a:endParaRPr>
          </a:p>
        </p:txBody>
      </p:sp>
    </p:spTree>
  </p:cSld>
  <p:clrMapOvr>
    <a:masterClrMapping/>
  </p:clrMapOvr>
  <p:transition spd="med" advTm="5000">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7.3.3  高效的代码检查</a:t>
            </a:r>
            <a:endParaRPr lang="zh-CN" altLang="en-US" sz="3000" b="1" kern="0">
              <a:solidFill>
                <a:schemeClr val="tx2"/>
              </a:solidFill>
              <a:latin typeface="+mj-lt"/>
              <a:ea typeface="+mj-ea"/>
              <a:cs typeface="+mj-cs"/>
              <a:sym typeface="+mn-ea"/>
            </a:endParaRPr>
          </a:p>
        </p:txBody>
      </p:sp>
      <p:sp>
        <p:nvSpPr>
          <p:cNvPr id="2" name="矩形 1"/>
          <p:cNvSpPr/>
          <p:nvPr/>
        </p:nvSpPr>
        <p:spPr>
          <a:xfrm>
            <a:off x="970915" y="983615"/>
            <a:ext cx="7314565" cy="3505200"/>
          </a:xfrm>
          <a:prstGeom prst="rect">
            <a:avLst/>
          </a:prstGeom>
        </p:spPr>
        <p:txBody>
          <a:bodyPr vert="horz" lIns="68553" tIns="34289" rIns="68553" bIns="34289" rtlCol="0"/>
          <a:lstStyle/>
          <a:p>
            <a:pPr marL="342900" lvl="0" indent="-342900" algn="l">
              <a:spcBef>
                <a:spcPts val="600"/>
              </a:spcBef>
              <a:spcAft>
                <a:spcPts val="600"/>
              </a:spcAft>
              <a:buClrTx/>
              <a:buSzTx/>
              <a:buFont typeface="Arial" panose="020B0604020202020204" pitchFamily="34" charset="0"/>
              <a:buChar char="•"/>
            </a:pPr>
            <a:r>
              <a:rPr lang="zh-CN" altLang="en-US" sz="2400" kern="0">
                <a:latin typeface="宋体" panose="02010600030101010101" pitchFamily="2" charset="-122"/>
                <a:ea typeface="宋体" panose="02010600030101010101" pitchFamily="2" charset="-122"/>
                <a:sym typeface="+mn-ea"/>
              </a:rPr>
              <a:t>通常代码检查的选择为</a:t>
            </a:r>
            <a:r>
              <a:rPr lang="zh-CN" altLang="en-US" sz="2400" u="sng" kern="0">
                <a:latin typeface="宋体" panose="02010600030101010101" pitchFamily="2" charset="-122"/>
                <a:ea typeface="宋体" panose="02010600030101010101" pitchFamily="2" charset="-122"/>
                <a:sym typeface="+mn-ea"/>
              </a:rPr>
              <a:t>最近一次迭代开发的代码</a:t>
            </a:r>
            <a:r>
              <a:rPr lang="zh-CN" altLang="en-US" sz="2400" kern="0">
                <a:latin typeface="宋体" panose="02010600030101010101" pitchFamily="2" charset="-122"/>
                <a:ea typeface="宋体" panose="02010600030101010101" pitchFamily="2" charset="-122"/>
                <a:sym typeface="+mn-ea"/>
              </a:rPr>
              <a:t>，系统</a:t>
            </a:r>
            <a:r>
              <a:rPr lang="zh-CN" altLang="en-US" sz="2400" u="sng" kern="0">
                <a:latin typeface="宋体" panose="02010600030101010101" pitchFamily="2" charset="-122"/>
                <a:ea typeface="宋体" panose="02010600030101010101" pitchFamily="2" charset="-122"/>
                <a:sym typeface="+mn-ea"/>
              </a:rPr>
              <a:t>关键</a:t>
            </a:r>
            <a:r>
              <a:rPr lang="zh-CN" altLang="en-US" sz="2400" kern="0">
                <a:latin typeface="宋体" panose="02010600030101010101" pitchFamily="2" charset="-122"/>
                <a:ea typeface="宋体" panose="02010600030101010101" pitchFamily="2" charset="-122"/>
                <a:sym typeface="+mn-ea"/>
              </a:rPr>
              <a:t>模块，</a:t>
            </a:r>
            <a:r>
              <a:rPr lang="zh-CN" altLang="en-US" sz="2400" u="sng" kern="0">
                <a:latin typeface="宋体" panose="02010600030101010101" pitchFamily="2" charset="-122"/>
                <a:ea typeface="宋体" panose="02010600030101010101" pitchFamily="2" charset="-122"/>
                <a:sym typeface="+mn-ea"/>
              </a:rPr>
              <a:t>业务较复杂的</a:t>
            </a:r>
            <a:r>
              <a:rPr lang="zh-CN" altLang="en-US" sz="2400" kern="0">
                <a:latin typeface="宋体" panose="02010600030101010101" pitchFamily="2" charset="-122"/>
                <a:ea typeface="宋体" panose="02010600030101010101" pitchFamily="2" charset="-122"/>
                <a:sym typeface="+mn-ea"/>
              </a:rPr>
              <a:t>模块，</a:t>
            </a:r>
            <a:r>
              <a:rPr lang="zh-CN" altLang="en-US" sz="2400" u="sng" kern="0">
                <a:latin typeface="宋体" panose="02010600030101010101" pitchFamily="2" charset="-122"/>
                <a:ea typeface="宋体" panose="02010600030101010101" pitchFamily="2" charset="-122"/>
                <a:sym typeface="+mn-ea"/>
              </a:rPr>
              <a:t>缺陷率较高的</a:t>
            </a:r>
            <a:r>
              <a:rPr lang="zh-CN" altLang="en-US" sz="2400" kern="0">
                <a:latin typeface="宋体" panose="02010600030101010101" pitchFamily="2" charset="-122"/>
                <a:ea typeface="宋体" panose="02010600030101010101" pitchFamily="2" charset="-122"/>
                <a:sym typeface="+mn-ea"/>
              </a:rPr>
              <a:t>模块。</a:t>
            </a:r>
            <a:endParaRPr lang="zh-CN" altLang="en-US" sz="2400" kern="0">
              <a:latin typeface="宋体" panose="02010600030101010101" pitchFamily="2" charset="-122"/>
              <a:ea typeface="宋体" panose="02010600030101010101" pitchFamily="2" charset="-122"/>
              <a:sym typeface="+mn-ea"/>
            </a:endParaRPr>
          </a:p>
          <a:p>
            <a:pPr marL="342900" lvl="0" indent="-342900" algn="l">
              <a:spcBef>
                <a:spcPts val="600"/>
              </a:spcBef>
              <a:spcAft>
                <a:spcPts val="600"/>
              </a:spcAft>
              <a:buClrTx/>
              <a:buSzTx/>
              <a:buFont typeface="Arial" panose="020B0604020202020204" pitchFamily="34" charset="0"/>
              <a:buChar char="•"/>
            </a:pPr>
            <a:r>
              <a:rPr lang="zh-CN" altLang="en-US" sz="2400" kern="0">
                <a:latin typeface="宋体" panose="02010600030101010101" pitchFamily="2" charset="-122"/>
                <a:ea typeface="宋体" panose="02010600030101010101" pitchFamily="2" charset="-122"/>
                <a:sym typeface="+mn-ea"/>
              </a:rPr>
              <a:t>要想成功进行代码检查，还有一个关键点是要</a:t>
            </a:r>
            <a:r>
              <a:rPr lang="zh-CN" altLang="en-US" sz="2400" u="sng" kern="0">
                <a:latin typeface="宋体" panose="02010600030101010101" pitchFamily="2" charset="-122"/>
                <a:ea typeface="宋体" panose="02010600030101010101" pitchFamily="2" charset="-122"/>
                <a:sym typeface="+mn-ea"/>
              </a:rPr>
              <a:t>限定审查规则和审查量</a:t>
            </a:r>
            <a:r>
              <a:rPr lang="zh-CN" altLang="en-US" sz="2400" kern="0">
                <a:latin typeface="宋体" panose="02010600030101010101" pitchFamily="2" charset="-122"/>
                <a:ea typeface="宋体" panose="02010600030101010101" pitchFamily="2" charset="-122"/>
                <a:sym typeface="+mn-ea"/>
              </a:rPr>
              <a:t>。通常推荐程序员和其团队从小的有限审查开始，先修复各种常见问题。</a:t>
            </a:r>
            <a:endParaRPr lang="zh-CN" altLang="en-US" sz="2400" kern="0">
              <a:latin typeface="宋体" panose="02010600030101010101" pitchFamily="2" charset="-122"/>
              <a:ea typeface="宋体" panose="02010600030101010101" pitchFamily="2" charset="-122"/>
              <a:sym typeface="+mn-ea"/>
            </a:endParaRPr>
          </a:p>
        </p:txBody>
      </p:sp>
    </p:spTree>
  </p:cSld>
  <p:clrMapOvr>
    <a:masterClrMapping/>
  </p:clrMapOvr>
  <p:transition spd="med" advTm="5000">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0" y="2025650"/>
            <a:ext cx="2211070" cy="501015"/>
          </a:xfrm>
          <a:prstGeom prst="rect">
            <a:avLst/>
          </a:prstGeom>
        </p:spPr>
        <p:txBody>
          <a:bodyPr vert="horz" lIns="68553" tIns="34289" rIns="68553" bIns="34289" rtlCol="0" anchor="t"/>
          <a:lstStyle/>
          <a:p>
            <a:pPr lvl="0" algn="ctr">
              <a:buClrTx/>
              <a:buSzTx/>
              <a:buFontTx/>
            </a:pPr>
            <a:r>
              <a:rPr lang="zh-CN" altLang="en-US" sz="2000" b="1" kern="0">
                <a:solidFill>
                  <a:schemeClr val="tx2"/>
                </a:solidFill>
                <a:latin typeface="+mj-lt"/>
                <a:ea typeface="+mj-ea"/>
                <a:cs typeface="+mj-cs"/>
                <a:sym typeface="+mn-ea"/>
              </a:rPr>
              <a:t>表7.3  </a:t>
            </a:r>
            <a:endParaRPr lang="zh-CN" altLang="en-US" sz="2000" b="1" kern="0">
              <a:solidFill>
                <a:schemeClr val="tx2"/>
              </a:solidFill>
              <a:latin typeface="+mj-lt"/>
              <a:ea typeface="+mj-ea"/>
              <a:cs typeface="+mj-cs"/>
              <a:sym typeface="+mn-ea"/>
            </a:endParaRPr>
          </a:p>
          <a:p>
            <a:pPr lvl="0" algn="ctr">
              <a:buClrTx/>
              <a:buSzTx/>
              <a:buFontTx/>
            </a:pPr>
            <a:r>
              <a:rPr lang="zh-CN" altLang="en-US" sz="2000" b="1" kern="0">
                <a:solidFill>
                  <a:schemeClr val="tx2"/>
                </a:solidFill>
                <a:latin typeface="+mj-lt"/>
                <a:ea typeface="+mj-ea"/>
                <a:cs typeface="+mj-cs"/>
                <a:sym typeface="+mn-ea"/>
              </a:rPr>
              <a:t>代码检查基本原则</a:t>
            </a:r>
            <a:endParaRPr lang="zh-CN" altLang="en-US" sz="2000" b="1" kern="0">
              <a:solidFill>
                <a:schemeClr val="tx2"/>
              </a:solidFill>
              <a:latin typeface="+mj-lt"/>
              <a:ea typeface="+mj-ea"/>
              <a:cs typeface="+mj-cs"/>
              <a:sym typeface="+mn-ea"/>
            </a:endParaRPr>
          </a:p>
        </p:txBody>
      </p:sp>
      <p:pic>
        <p:nvPicPr>
          <p:cNvPr id="3" name="图片 2"/>
          <p:cNvPicPr>
            <a:picLocks noChangeAspect="1"/>
          </p:cNvPicPr>
          <p:nvPr/>
        </p:nvPicPr>
        <p:blipFill>
          <a:blip r:embed="rId1"/>
          <a:stretch>
            <a:fillRect/>
          </a:stretch>
        </p:blipFill>
        <p:spPr>
          <a:xfrm>
            <a:off x="2211070" y="0"/>
            <a:ext cx="6932930" cy="5144135"/>
          </a:xfrm>
          <a:prstGeom prst="rect">
            <a:avLst/>
          </a:prstGeom>
        </p:spPr>
      </p:pic>
    </p:spTree>
  </p:cSld>
  <p:clrMapOvr>
    <a:masterClrMapping/>
  </p:clrMapOvr>
  <p:transition spd="med" advTm="5000">
    <p:pull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高效代码审查的十个经验</a:t>
            </a:r>
            <a:endParaRPr lang="zh-CN" altLang="en-US" sz="3000" b="1" kern="0">
              <a:solidFill>
                <a:schemeClr val="tx2"/>
              </a:solidFill>
              <a:latin typeface="+mj-lt"/>
              <a:ea typeface="+mj-ea"/>
              <a:cs typeface="+mj-cs"/>
              <a:sym typeface="+mn-ea"/>
            </a:endParaRPr>
          </a:p>
        </p:txBody>
      </p:sp>
      <p:sp>
        <p:nvSpPr>
          <p:cNvPr id="2" name="矩形 1"/>
          <p:cNvSpPr/>
          <p:nvPr/>
        </p:nvSpPr>
        <p:spPr>
          <a:xfrm>
            <a:off x="970915" y="793115"/>
            <a:ext cx="7538085" cy="3505200"/>
          </a:xfrm>
          <a:prstGeom prst="rect">
            <a:avLst/>
          </a:prstGeom>
        </p:spPr>
        <p:txBody>
          <a:bodyPr vert="horz" lIns="68553" tIns="34289" rIns="68553" bIns="34289" rtlCol="0"/>
          <a:lstStyle/>
          <a:p>
            <a:pPr marL="249555" lvl="0" indent="-249555" algn="l">
              <a:spcBef>
                <a:spcPts val="600"/>
              </a:spcBef>
              <a:spcAft>
                <a:spcPts val="600"/>
              </a:spcAft>
              <a:buClrTx/>
              <a:buSzTx/>
              <a:buFontTx/>
            </a:pPr>
            <a:r>
              <a:rPr lang="zh-CN" altLang="en-US" sz="1800" kern="0">
                <a:latin typeface="宋体" panose="02010600030101010101" pitchFamily="2" charset="-122"/>
                <a:ea typeface="宋体" panose="02010600030101010101" pitchFamily="2" charset="-122"/>
                <a:sym typeface="+mn-ea"/>
              </a:rPr>
              <a:t>1．代码审查要求团队有良好的文化</a:t>
            </a:r>
            <a:endParaRPr lang="zh-CN" altLang="en-US" sz="1800" kern="0">
              <a:latin typeface="宋体" panose="02010600030101010101" pitchFamily="2" charset="-122"/>
              <a:ea typeface="宋体" panose="02010600030101010101" pitchFamily="2" charset="-122"/>
              <a:sym typeface="+mn-ea"/>
            </a:endParaRPr>
          </a:p>
          <a:p>
            <a:pPr marL="249555" lvl="0" indent="-249555" algn="l">
              <a:spcBef>
                <a:spcPts val="600"/>
              </a:spcBef>
              <a:spcAft>
                <a:spcPts val="600"/>
              </a:spcAft>
              <a:buClrTx/>
              <a:buSzTx/>
              <a:buFontTx/>
            </a:pPr>
            <a:r>
              <a:rPr lang="zh-CN" altLang="en-US" sz="1800" kern="0">
                <a:latin typeface="宋体" panose="02010600030101010101" pitchFamily="2" charset="-122"/>
                <a:ea typeface="宋体" panose="02010600030101010101" pitchFamily="2" charset="-122"/>
                <a:sym typeface="+mn-ea"/>
              </a:rPr>
              <a:t>2．谨慎的使用审查中问题的发现率作为考评标准</a:t>
            </a:r>
            <a:endParaRPr lang="zh-CN" altLang="en-US" sz="1800" kern="0">
              <a:latin typeface="宋体" panose="02010600030101010101" pitchFamily="2" charset="-122"/>
              <a:ea typeface="宋体" panose="02010600030101010101" pitchFamily="2" charset="-122"/>
              <a:sym typeface="+mn-ea"/>
            </a:endParaRPr>
          </a:p>
          <a:p>
            <a:pPr marL="249555" lvl="0" indent="-249555" algn="l">
              <a:spcBef>
                <a:spcPts val="600"/>
              </a:spcBef>
              <a:spcAft>
                <a:spcPts val="600"/>
              </a:spcAft>
              <a:buClrTx/>
              <a:buSzTx/>
              <a:buFontTx/>
            </a:pPr>
            <a:r>
              <a:rPr lang="zh-CN" altLang="en-US" sz="1800" kern="0">
                <a:latin typeface="宋体" panose="02010600030101010101" pitchFamily="2" charset="-122"/>
                <a:ea typeface="宋体" panose="02010600030101010101" pitchFamily="2" charset="-122"/>
                <a:sym typeface="+mn-ea"/>
              </a:rPr>
              <a:t>3．控制每次审查的代码数量</a:t>
            </a:r>
            <a:endParaRPr lang="zh-CN" altLang="en-US" sz="1800" kern="0">
              <a:latin typeface="宋体" panose="02010600030101010101" pitchFamily="2" charset="-122"/>
              <a:ea typeface="宋体" panose="02010600030101010101" pitchFamily="2" charset="-122"/>
              <a:sym typeface="+mn-ea"/>
            </a:endParaRPr>
          </a:p>
          <a:p>
            <a:pPr marL="249555" lvl="0" indent="-249555" algn="l">
              <a:spcBef>
                <a:spcPts val="600"/>
              </a:spcBef>
              <a:spcAft>
                <a:spcPts val="600"/>
              </a:spcAft>
              <a:buClrTx/>
              <a:buSzTx/>
              <a:buFontTx/>
            </a:pPr>
            <a:r>
              <a:rPr lang="zh-CN" altLang="en-US" sz="1800" kern="0">
                <a:latin typeface="宋体" panose="02010600030101010101" pitchFamily="2" charset="-122"/>
                <a:ea typeface="宋体" panose="02010600030101010101" pitchFamily="2" charset="-122"/>
                <a:sym typeface="+mn-ea"/>
              </a:rPr>
              <a:t>4．带着问题进行审查</a:t>
            </a:r>
            <a:endParaRPr lang="zh-CN" altLang="en-US" sz="1800" kern="0">
              <a:latin typeface="宋体" panose="02010600030101010101" pitchFamily="2" charset="-122"/>
              <a:ea typeface="宋体" panose="02010600030101010101" pitchFamily="2" charset="-122"/>
              <a:sym typeface="+mn-ea"/>
            </a:endParaRPr>
          </a:p>
          <a:p>
            <a:pPr marL="249555" lvl="0" indent="-249555" algn="l">
              <a:spcBef>
                <a:spcPts val="600"/>
              </a:spcBef>
              <a:spcAft>
                <a:spcPts val="600"/>
              </a:spcAft>
              <a:buClrTx/>
              <a:buSzTx/>
              <a:buFontTx/>
            </a:pPr>
            <a:r>
              <a:rPr lang="zh-CN" altLang="en-US" sz="1800" kern="0">
                <a:latin typeface="宋体" panose="02010600030101010101" pitchFamily="2" charset="-122"/>
                <a:ea typeface="宋体" panose="02010600030101010101" pitchFamily="2" charset="-122"/>
                <a:sym typeface="+mn-ea"/>
              </a:rPr>
              <a:t>5．所有的问题和修改，必须由原作者进行确认</a:t>
            </a:r>
            <a:endParaRPr lang="zh-CN" altLang="en-US" sz="1800" kern="0">
              <a:latin typeface="宋体" panose="02010600030101010101" pitchFamily="2" charset="-122"/>
              <a:ea typeface="宋体" panose="02010600030101010101" pitchFamily="2" charset="-122"/>
              <a:sym typeface="+mn-ea"/>
            </a:endParaRPr>
          </a:p>
          <a:p>
            <a:pPr marL="249555" lvl="0" indent="-249555" algn="l">
              <a:spcBef>
                <a:spcPts val="600"/>
              </a:spcBef>
              <a:spcAft>
                <a:spcPts val="600"/>
              </a:spcAft>
              <a:buClrTx/>
              <a:buSzTx/>
              <a:buFontTx/>
            </a:pPr>
            <a:r>
              <a:rPr lang="zh-CN" altLang="en-US" sz="1800" kern="0">
                <a:latin typeface="宋体" panose="02010600030101010101" pitchFamily="2" charset="-122"/>
                <a:ea typeface="宋体" panose="02010600030101010101" pitchFamily="2" charset="-122"/>
                <a:sym typeface="+mn-ea"/>
              </a:rPr>
              <a:t>6．利用代码审查激活个体“能动性”</a:t>
            </a:r>
            <a:endParaRPr lang="zh-CN" altLang="en-US" sz="1800" kern="0">
              <a:latin typeface="宋体" panose="02010600030101010101" pitchFamily="2" charset="-122"/>
              <a:ea typeface="宋体" panose="02010600030101010101" pitchFamily="2" charset="-122"/>
              <a:sym typeface="+mn-ea"/>
            </a:endParaRPr>
          </a:p>
          <a:p>
            <a:pPr marL="249555" lvl="0" indent="-249555" algn="l">
              <a:spcBef>
                <a:spcPts val="600"/>
              </a:spcBef>
              <a:spcAft>
                <a:spcPts val="600"/>
              </a:spcAft>
              <a:buClrTx/>
              <a:buSzTx/>
              <a:buFontTx/>
            </a:pPr>
            <a:r>
              <a:rPr lang="zh-CN" altLang="en-US" sz="1800" kern="0">
                <a:latin typeface="宋体" panose="02010600030101010101" pitchFamily="2" charset="-122"/>
                <a:ea typeface="宋体" panose="02010600030101010101" pitchFamily="2" charset="-122"/>
                <a:sym typeface="+mn-ea"/>
              </a:rPr>
              <a:t>7．提倡非正式、轻松环境下的代码审查</a:t>
            </a:r>
            <a:endParaRPr lang="zh-CN" altLang="en-US" sz="1800" kern="0">
              <a:latin typeface="宋体" panose="02010600030101010101" pitchFamily="2" charset="-122"/>
              <a:ea typeface="宋体" panose="02010600030101010101" pitchFamily="2" charset="-122"/>
              <a:sym typeface="+mn-ea"/>
            </a:endParaRPr>
          </a:p>
          <a:p>
            <a:pPr marL="249555" lvl="0" indent="-249555" algn="l">
              <a:spcBef>
                <a:spcPts val="600"/>
              </a:spcBef>
              <a:spcAft>
                <a:spcPts val="600"/>
              </a:spcAft>
              <a:buClrTx/>
              <a:buSzTx/>
              <a:buFontTx/>
            </a:pPr>
            <a:r>
              <a:rPr lang="zh-CN" altLang="en-US" sz="1800" kern="0">
                <a:latin typeface="宋体" panose="02010600030101010101" pitchFamily="2" charset="-122"/>
                <a:ea typeface="宋体" panose="02010600030101010101" pitchFamily="2" charset="-122"/>
                <a:sym typeface="+mn-ea"/>
              </a:rPr>
              <a:t>8．提交代码前自我审查，添加代码说明</a:t>
            </a:r>
            <a:endParaRPr lang="zh-CN" altLang="en-US" sz="1800" kern="0">
              <a:latin typeface="宋体" panose="02010600030101010101" pitchFamily="2" charset="-122"/>
              <a:ea typeface="宋体" panose="02010600030101010101" pitchFamily="2" charset="-122"/>
              <a:sym typeface="+mn-ea"/>
            </a:endParaRPr>
          </a:p>
          <a:p>
            <a:pPr marL="249555" lvl="0" indent="-249555" algn="l">
              <a:spcBef>
                <a:spcPts val="600"/>
              </a:spcBef>
              <a:spcAft>
                <a:spcPts val="600"/>
              </a:spcAft>
              <a:buClrTx/>
              <a:buSzTx/>
              <a:buFontTx/>
            </a:pPr>
            <a:r>
              <a:rPr lang="zh-CN" altLang="en-US" sz="1800" kern="0">
                <a:latin typeface="宋体" panose="02010600030101010101" pitchFamily="2" charset="-122"/>
                <a:ea typeface="宋体" panose="02010600030101010101" pitchFamily="2" charset="-122"/>
                <a:sym typeface="+mn-ea"/>
              </a:rPr>
              <a:t>9．编码时记录笔记可以有效的提高问题发现率</a:t>
            </a:r>
            <a:endParaRPr lang="zh-CN" altLang="en-US" sz="1800" kern="0">
              <a:latin typeface="宋体" panose="02010600030101010101" pitchFamily="2" charset="-122"/>
              <a:ea typeface="宋体" panose="02010600030101010101" pitchFamily="2" charset="-122"/>
              <a:sym typeface="+mn-ea"/>
            </a:endParaRPr>
          </a:p>
          <a:p>
            <a:pPr marL="249555" lvl="0" indent="-249555" algn="l">
              <a:spcBef>
                <a:spcPts val="600"/>
              </a:spcBef>
              <a:spcAft>
                <a:spcPts val="600"/>
              </a:spcAft>
              <a:buClrTx/>
              <a:buSzTx/>
              <a:buFontTx/>
            </a:pPr>
            <a:r>
              <a:rPr lang="zh-CN" altLang="en-US" sz="1800" kern="0">
                <a:latin typeface="宋体" panose="02010600030101010101" pitchFamily="2" charset="-122"/>
                <a:ea typeface="宋体" panose="02010600030101010101" pitchFamily="2" charset="-122"/>
                <a:sym typeface="+mn-ea"/>
              </a:rPr>
              <a:t>10．使用好的工具进行轻量级的代码审查</a:t>
            </a:r>
            <a:endParaRPr lang="zh-CN" altLang="en-US" sz="1800" kern="0">
              <a:latin typeface="宋体" panose="02010600030101010101" pitchFamily="2" charset="-122"/>
              <a:ea typeface="宋体" panose="02010600030101010101" pitchFamily="2" charset="-122"/>
              <a:sym typeface="+mn-ea"/>
            </a:endParaRPr>
          </a:p>
          <a:p>
            <a:pPr marL="249555" lvl="0" indent="-249555" algn="l">
              <a:spcBef>
                <a:spcPts val="600"/>
              </a:spcBef>
              <a:spcAft>
                <a:spcPts val="600"/>
              </a:spcAft>
              <a:buClrTx/>
              <a:buSzTx/>
              <a:buFontTx/>
            </a:pPr>
            <a:endParaRPr lang="zh-CN" altLang="en-US" sz="1800" kern="0">
              <a:latin typeface="宋体" panose="02010600030101010101" pitchFamily="2" charset="-122"/>
              <a:ea typeface="宋体" panose="02010600030101010101" pitchFamily="2" charset="-122"/>
              <a:sym typeface="+mn-ea"/>
            </a:endParaRPr>
          </a:p>
        </p:txBody>
      </p:sp>
    </p:spTree>
  </p:cSld>
  <p:clrMapOvr>
    <a:masterClrMapping/>
  </p:clrMapOvr>
  <p:transition spd="med" advTm="5000">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u="sng" dirty="0">
                <a:latin typeface="宋体" panose="02010600030101010101" pitchFamily="2" charset="-122"/>
                <a:ea typeface="宋体" panose="02010600030101010101" pitchFamily="2" charset="-122"/>
              </a:rPr>
              <a:t>静态测试技术包括</a:t>
            </a:r>
            <a:r>
              <a:rPr lang="zh-CN" altLang="zh-CN" b="1" u="sng" dirty="0">
                <a:solidFill>
                  <a:srgbClr val="0070C0"/>
                </a:solidFill>
                <a:latin typeface="宋体" panose="02010600030101010101" pitchFamily="2" charset="-122"/>
                <a:ea typeface="宋体" panose="02010600030101010101" pitchFamily="2" charset="-122"/>
              </a:rPr>
              <a:t>评审</a:t>
            </a:r>
            <a:r>
              <a:rPr lang="zh-CN" altLang="zh-CN" u="sng" dirty="0">
                <a:latin typeface="宋体" panose="02010600030101010101" pitchFamily="2" charset="-122"/>
                <a:ea typeface="宋体" panose="02010600030101010101" pitchFamily="2" charset="-122"/>
              </a:rPr>
              <a:t>和</a:t>
            </a:r>
            <a:r>
              <a:rPr lang="zh-CN" altLang="zh-CN" b="1" u="sng" dirty="0">
                <a:solidFill>
                  <a:srgbClr val="0070C0"/>
                </a:solidFill>
                <a:latin typeface="宋体" panose="02010600030101010101" pitchFamily="2" charset="-122"/>
                <a:ea typeface="宋体" panose="02010600030101010101" pitchFamily="2" charset="-122"/>
              </a:rPr>
              <a:t>静态分析</a:t>
            </a:r>
            <a:r>
              <a:rPr lang="zh-CN" altLang="zh-CN" u="sng" dirty="0">
                <a:latin typeface="宋体" panose="02010600030101010101" pitchFamily="2" charset="-122"/>
                <a:ea typeface="宋体" panose="02010600030101010101" pitchFamily="2" charset="-122"/>
              </a:rPr>
              <a:t>技术</a:t>
            </a:r>
            <a:r>
              <a:rPr lang="zh-CN" altLang="zh-CN" dirty="0">
                <a:latin typeface="宋体" panose="02010600030101010101" pitchFamily="2" charset="-122"/>
                <a:ea typeface="宋体" panose="02010600030101010101" pitchFamily="2" charset="-122"/>
              </a:rPr>
              <a:t>，同时，可运用适当的</a:t>
            </a:r>
            <a:r>
              <a:rPr lang="zh-CN" altLang="zh-CN" b="1" dirty="0">
                <a:solidFill>
                  <a:srgbClr val="0070C0"/>
                </a:solidFill>
                <a:latin typeface="宋体" panose="02010600030101010101" pitchFamily="2" charset="-122"/>
                <a:ea typeface="宋体" panose="02010600030101010101" pitchFamily="2" charset="-122"/>
              </a:rPr>
              <a:t>静态测试工具</a:t>
            </a:r>
            <a:r>
              <a:rPr lang="zh-CN" altLang="zh-CN"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lvl="1"/>
            <a:r>
              <a:rPr lang="zh-CN" altLang="zh-CN" b="1" dirty="0" smtClean="0">
                <a:solidFill>
                  <a:schemeClr val="accent5">
                    <a:lumMod val="75000"/>
                  </a:schemeClr>
                </a:solidFill>
                <a:latin typeface="宋体" panose="02010600030101010101" pitchFamily="2" charset="-122"/>
                <a:ea typeface="宋体" panose="02010600030101010101" pitchFamily="2" charset="-122"/>
              </a:rPr>
              <a:t>评审</a:t>
            </a:r>
            <a:r>
              <a:rPr lang="zh-CN" altLang="zh-CN" dirty="0">
                <a:latin typeface="宋体" panose="02010600030101010101" pitchFamily="2" charset="-122"/>
                <a:ea typeface="宋体" panose="02010600030101010101" pitchFamily="2" charset="-122"/>
              </a:rPr>
              <a:t>可应用于任何软件工作产品，参与者通过阅读设计文档、报告理解产品并找出缺陷</a:t>
            </a:r>
            <a:r>
              <a:rPr lang="zh-CN" altLang="zh-CN"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lvl="1"/>
            <a:r>
              <a:rPr lang="zh-CN" altLang="zh-CN" b="1" dirty="0" smtClean="0">
                <a:solidFill>
                  <a:schemeClr val="accent5">
                    <a:lumMod val="75000"/>
                  </a:schemeClr>
                </a:solidFill>
                <a:latin typeface="宋体" panose="02010600030101010101" pitchFamily="2" charset="-122"/>
                <a:ea typeface="宋体" panose="02010600030101010101" pitchFamily="2" charset="-122"/>
              </a:rPr>
              <a:t>静态分析</a:t>
            </a:r>
            <a:r>
              <a:rPr lang="zh-CN" altLang="zh-CN" dirty="0">
                <a:latin typeface="宋体" panose="02010600030101010101" pitchFamily="2" charset="-122"/>
                <a:ea typeface="宋体" panose="02010600030101010101" pitchFamily="2" charset="-122"/>
              </a:rPr>
              <a:t>技术可有效地应用于具有规范结构（如代码或模型）的任何软件工作产品</a:t>
            </a:r>
            <a:r>
              <a:rPr lang="zh-CN" altLang="zh-CN"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lvl="1"/>
            <a:r>
              <a:rPr lang="zh-CN" altLang="zh-CN" dirty="0" smtClean="0">
                <a:latin typeface="宋体" panose="02010600030101010101" pitchFamily="2" charset="-122"/>
                <a:ea typeface="宋体" panose="02010600030101010101" pitchFamily="2" charset="-122"/>
              </a:rPr>
              <a:t>可</a:t>
            </a:r>
            <a:r>
              <a:rPr lang="zh-CN" altLang="zh-CN" dirty="0">
                <a:latin typeface="宋体" panose="02010600030101010101" pitchFamily="2" charset="-122"/>
                <a:ea typeface="宋体" panose="02010600030101010101" pitchFamily="2" charset="-122"/>
              </a:rPr>
              <a:t>运用适当的</a:t>
            </a:r>
            <a:r>
              <a:rPr lang="zh-CN" altLang="zh-CN" b="1" dirty="0">
                <a:solidFill>
                  <a:schemeClr val="accent5">
                    <a:lumMod val="75000"/>
                  </a:schemeClr>
                </a:solidFill>
                <a:latin typeface="宋体" panose="02010600030101010101" pitchFamily="2" charset="-122"/>
                <a:ea typeface="宋体" panose="02010600030101010101" pitchFamily="2" charset="-122"/>
              </a:rPr>
              <a:t>静态测试工具</a:t>
            </a:r>
            <a:r>
              <a:rPr lang="zh-CN" altLang="zh-CN" dirty="0">
                <a:latin typeface="宋体" panose="02010600030101010101" pitchFamily="2" charset="-122"/>
                <a:ea typeface="宋体" panose="02010600030101010101" pitchFamily="2" charset="-122"/>
              </a:rPr>
              <a:t>，甚至可借助工具评估自然语言编写的工作产品，如检查需求文档的拼写、语法和可读性。</a:t>
            </a:r>
            <a:endParaRPr lang="zh-CN" altLang="zh-CN" dirty="0">
              <a:latin typeface="宋体" panose="02010600030101010101" pitchFamily="2" charset="-122"/>
              <a:ea typeface="宋体" panose="02010600030101010101" pitchFamily="2" charset="-122"/>
            </a:endParaRPr>
          </a:p>
        </p:txBody>
      </p:sp>
      <p:sp>
        <p:nvSpPr>
          <p:cNvPr id="3" name="标题 2"/>
          <p:cNvSpPr>
            <a:spLocks noGrp="1"/>
          </p:cNvSpPr>
          <p:nvPr>
            <p:ph type="title"/>
          </p:nvPr>
        </p:nvSpPr>
        <p:spPr/>
        <p:txBody>
          <a:bodyPr/>
          <a:lstStyle/>
          <a:p>
            <a:r>
              <a:rPr lang="zh-CN" altLang="en-US" sz="2400" dirty="0">
                <a:sym typeface="+mn-ea"/>
              </a:rPr>
              <a:t>第</a:t>
            </a:r>
            <a:r>
              <a:rPr lang="en-US" altLang="zh-CN" sz="2400" dirty="0">
                <a:sym typeface="+mn-ea"/>
              </a:rPr>
              <a:t>7</a:t>
            </a:r>
            <a:r>
              <a:rPr lang="zh-CN" altLang="en-US" sz="2400" dirty="0">
                <a:sym typeface="+mn-ea"/>
              </a:rPr>
              <a:t>章  软件静态测试技术</a:t>
            </a:r>
            <a:endParaRPr lang="zh-CN" altLang="en-US" sz="2400" dirty="0"/>
          </a:p>
        </p:txBody>
      </p:sp>
    </p:spTree>
  </p:cSld>
  <p:clrMapOvr>
    <a:masterClrMapping/>
  </p:clrMapOvr>
  <p:transition spd="med" advTm="5000">
    <p:pull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7.3.4  案例：代码审查</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858520" y="983615"/>
            <a:ext cx="7779385" cy="829945"/>
          </a:xfrm>
          <a:prstGeom prst="rect">
            <a:avLst/>
          </a:prstGeom>
          <a:noFill/>
          <a:ln w="9525">
            <a:noFill/>
          </a:ln>
        </p:spPr>
        <p:txBody>
          <a:bodyPr wrap="square">
            <a:spAutoFit/>
          </a:bodyPr>
          <a:lstStyle/>
          <a:p>
            <a:r>
              <a:rPr lang="zh-CN" sz="2400">
                <a:latin typeface="Times New Roman" panose="02020603050405020304" charset="0"/>
                <a:ea typeface="宋体" panose="02010600030101010101" pitchFamily="2" charset="-122"/>
              </a:rPr>
              <a:t>一个公司信息技术中心网站技术部的代码审查规范及代码审查表示例。</a:t>
            </a:r>
            <a:endParaRPr lang="en-US" altLang="zh-CN" sz="2400">
              <a:latin typeface="Times New Roman" panose="02020603050405020304" charset="0"/>
              <a:ea typeface="宋体" panose="02010600030101010101" pitchFamily="2" charset="-122"/>
            </a:endParaRPr>
          </a:p>
        </p:txBody>
      </p:sp>
      <p:pic>
        <p:nvPicPr>
          <p:cNvPr id="54273" name="Picture 1"/>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8149590" y="0"/>
            <a:ext cx="994410" cy="852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a:off x="954405" y="2585720"/>
            <a:ext cx="4572000" cy="368300"/>
          </a:xfrm>
          <a:prstGeom prst="rect">
            <a:avLst/>
          </a:prstGeom>
          <a:noFill/>
        </p:spPr>
        <p:txBody>
          <a:bodyPr wrap="square" rtlCol="0" anchor="t">
            <a:spAutoFit/>
          </a:bodyPr>
          <a:p>
            <a:r>
              <a:rPr lang="zh-CN" altLang="en-US"/>
              <a:t>7.3.4案例：代码审查规范及代码审查表.pdf</a:t>
            </a:r>
            <a:endParaRPr lang="zh-CN" altLang="en-US"/>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4273"/>
                                        </p:tgtEl>
                                        <p:attrNameLst>
                                          <p:attrName>style.visibility</p:attrName>
                                        </p:attrNameLst>
                                      </p:cBhvr>
                                      <p:to>
                                        <p:strVal val="visible"/>
                                      </p:to>
                                    </p:set>
                                    <p:animEffect transition="in" filter="fade">
                                      <p:cBhvr>
                                        <p:cTn id="7" dur="1000"/>
                                        <p:tgtEl>
                                          <p:spTgt spid="54273"/>
                                        </p:tgtEl>
                                      </p:cBhvr>
                                    </p:animEffect>
                                    <p:anim calcmode="lin" valueType="num">
                                      <p:cBhvr>
                                        <p:cTn id="8" dur="1000" fill="hold"/>
                                        <p:tgtEl>
                                          <p:spTgt spid="54273"/>
                                        </p:tgtEl>
                                        <p:attrNameLst>
                                          <p:attrName>ppt_x</p:attrName>
                                        </p:attrNameLst>
                                      </p:cBhvr>
                                      <p:tavLst>
                                        <p:tav tm="0">
                                          <p:val>
                                            <p:strVal val="#ppt_x"/>
                                          </p:val>
                                        </p:tav>
                                        <p:tav tm="100000">
                                          <p:val>
                                            <p:strVal val="#ppt_x"/>
                                          </p:val>
                                        </p:tav>
                                      </p:tavLst>
                                    </p:anim>
                                    <p:anim calcmode="lin" valueType="num">
                                      <p:cBhvr>
                                        <p:cTn id="9" dur="1000" fill="hold"/>
                                        <p:tgtEl>
                                          <p:spTgt spid="542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en-US" altLang="zh-CN" dirty="0"/>
              <a:t>7.4  </a:t>
            </a:r>
            <a:r>
              <a:rPr lang="zh-CN" altLang="zh-CN" dirty="0"/>
              <a:t>静态结构分析与工具支持</a:t>
            </a:r>
            <a:br>
              <a:rPr lang="zh-CN" altLang="zh-CN" dirty="0"/>
            </a:br>
            <a:br>
              <a:rPr lang="zh-CN" altLang="en-US" dirty="0"/>
            </a:br>
            <a:endParaRPr lang="zh-CN" altLang="en-US" dirty="0"/>
          </a:p>
        </p:txBody>
      </p:sp>
      <p:sp>
        <p:nvSpPr>
          <p:cNvPr id="9" name="副标题 8"/>
          <p:cNvSpPr>
            <a:spLocks noGrp="1"/>
          </p:cNvSpPr>
          <p:nvPr>
            <p:ph type="subTitle" idx="1"/>
          </p:nvPr>
        </p:nvSpPr>
        <p:spPr>
          <a:xfrm>
            <a:off x="1371600" y="2591304"/>
            <a:ext cx="6400800" cy="1314450"/>
          </a:xfrm>
        </p:spPr>
        <p:txBody>
          <a:bodyPr/>
          <a:lstStyle/>
          <a:p>
            <a:pPr algn="l"/>
            <a:r>
              <a:rPr lang="en-US" altLang="zh-CN" dirty="0"/>
              <a:t>7.4.1  </a:t>
            </a:r>
            <a:r>
              <a:rPr lang="zh-CN" altLang="zh-CN" dirty="0"/>
              <a:t>静态分析工具</a:t>
            </a:r>
            <a:endParaRPr lang="zh-CN" altLang="zh-CN" dirty="0"/>
          </a:p>
          <a:p>
            <a:pPr algn="l"/>
            <a:r>
              <a:rPr lang="en-US" altLang="zh-CN" dirty="0"/>
              <a:t>7.4.2  </a:t>
            </a:r>
            <a:r>
              <a:rPr lang="zh-CN" altLang="zh-CN" dirty="0"/>
              <a:t>规范标志一致性</a:t>
            </a:r>
            <a:endParaRPr lang="zh-CN" altLang="zh-CN" dirty="0"/>
          </a:p>
          <a:p>
            <a:pPr algn="l"/>
            <a:r>
              <a:rPr lang="en-US" altLang="zh-CN" dirty="0">
                <a:solidFill>
                  <a:srgbClr val="00B0F0"/>
                </a:solidFill>
              </a:rPr>
              <a:t>7.4.3  </a:t>
            </a:r>
            <a:r>
              <a:rPr lang="zh-CN" altLang="zh-CN" dirty="0">
                <a:solidFill>
                  <a:srgbClr val="00B0F0"/>
                </a:solidFill>
              </a:rPr>
              <a:t>控制流分析</a:t>
            </a:r>
            <a:endParaRPr lang="zh-CN" altLang="zh-CN" dirty="0">
              <a:solidFill>
                <a:srgbClr val="00B0F0"/>
              </a:solidFill>
            </a:endParaRPr>
          </a:p>
          <a:p>
            <a:pPr algn="l"/>
            <a:r>
              <a:rPr lang="en-US" altLang="zh-CN" dirty="0">
                <a:solidFill>
                  <a:srgbClr val="00B0F0"/>
                </a:solidFill>
              </a:rPr>
              <a:t>7.4.4  </a:t>
            </a:r>
            <a:r>
              <a:rPr lang="zh-CN" altLang="zh-CN" dirty="0">
                <a:solidFill>
                  <a:srgbClr val="00B0F0"/>
                </a:solidFill>
              </a:rPr>
              <a:t>数据流分析</a:t>
            </a:r>
            <a:endParaRPr lang="zh-CN" altLang="zh-CN" dirty="0">
              <a:solidFill>
                <a:srgbClr val="00B0F0"/>
              </a:solidFill>
            </a:endParaRPr>
          </a:p>
          <a:p>
            <a:pPr algn="l"/>
            <a:r>
              <a:rPr lang="en-US" altLang="zh-CN" dirty="0"/>
              <a:t>7.4.5  </a:t>
            </a:r>
            <a:r>
              <a:rPr lang="zh-CN" altLang="zh-CN" dirty="0"/>
              <a:t>案例：静态结构分析技术的应用</a:t>
            </a:r>
            <a:endParaRPr lang="zh-CN" altLang="zh-CN" dirty="0"/>
          </a:p>
          <a:p>
            <a:pPr algn="l"/>
            <a:endParaRPr lang="zh-CN" altLang="zh-CN" dirty="0"/>
          </a:p>
        </p:txBody>
      </p:sp>
    </p:spTree>
  </p:cSld>
  <p:clrMapOvr>
    <a:masterClrMapping/>
  </p:clrMapOvr>
  <p:transition spd="med" advTm="5000">
    <p:pull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fontScale="90000"/>
          </a:bodyPr>
          <a:lstStyle/>
          <a:p>
            <a:pPr lvl="0" algn="ctr">
              <a:buClrTx/>
              <a:buSzTx/>
              <a:buFontTx/>
            </a:pPr>
            <a:r>
              <a:rPr lang="zh-CN" altLang="en-US" sz="3000" b="1" kern="0">
                <a:solidFill>
                  <a:schemeClr val="tx2"/>
                </a:solidFill>
                <a:latin typeface="+mj-lt"/>
                <a:ea typeface="+mj-ea"/>
                <a:cs typeface="+mj-cs"/>
                <a:sym typeface="+mn-ea"/>
              </a:rPr>
              <a:t>7.4  静态结构分析与工具支持</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858520" y="983615"/>
            <a:ext cx="7779385" cy="1938020"/>
          </a:xfrm>
          <a:prstGeom prst="rect">
            <a:avLst/>
          </a:prstGeom>
          <a:noFill/>
          <a:ln w="9525">
            <a:noFill/>
          </a:ln>
        </p:spPr>
        <p:txBody>
          <a:bodyPr wrap="square">
            <a:spAutoFit/>
          </a:bodyPr>
          <a:lstStyle/>
          <a:p>
            <a:pPr marL="342900" indent="-342900" algn="l">
              <a:spcBef>
                <a:spcPts val="600"/>
              </a:spcBef>
              <a:spcAft>
                <a:spcPts val="600"/>
              </a:spcAft>
              <a:buClrTx/>
              <a:buSzTx/>
              <a:buFont typeface="Arial" panose="020B0604020202020204" pitchFamily="34" charset="0"/>
              <a:buChar char="•"/>
            </a:pPr>
            <a:r>
              <a:rPr lang="zh-CN" altLang="en-US" sz="2400" kern="0">
                <a:solidFill>
                  <a:srgbClr val="0070C0"/>
                </a:solidFill>
                <a:latin typeface="+mn-lt"/>
                <a:ea typeface="+mn-ea"/>
              </a:rPr>
              <a:t>静态分析（Program Static Analysis）</a:t>
            </a:r>
            <a:r>
              <a:rPr lang="zh-CN" altLang="en-US" sz="2400" kern="0">
                <a:latin typeface="+mn-lt"/>
                <a:ea typeface="+mn-ea"/>
              </a:rPr>
              <a:t>是指在不运行代码的方式下，通过词法分析、语法分析、控制流分析、数据流分析等技术对程序代码进行扫描，来预测代码执行的结果，验证代码是否满足规范性、安全性、可靠性、可维护性等指标的一种静态测试技术。</a:t>
            </a:r>
            <a:endParaRPr lang="zh-CN" altLang="en-US" sz="2400" kern="0">
              <a:latin typeface="+mn-lt"/>
              <a:ea typeface="+mn-ea"/>
            </a:endParaRPr>
          </a:p>
        </p:txBody>
      </p:sp>
    </p:spTree>
  </p:cSld>
  <p:clrMapOvr>
    <a:masterClrMapping/>
  </p:clrMapOvr>
  <p:transition spd="med" advTm="5000">
    <p:pull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fontScale="90000"/>
          </a:bodyPr>
          <a:lstStyle/>
          <a:p>
            <a:pPr lvl="0" algn="ctr">
              <a:buClrTx/>
              <a:buSzTx/>
              <a:buFontTx/>
            </a:pPr>
            <a:r>
              <a:rPr lang="zh-CN" altLang="en-US" sz="3000" b="1" kern="0">
                <a:solidFill>
                  <a:schemeClr val="tx2"/>
                </a:solidFill>
                <a:latin typeface="+mj-lt"/>
                <a:ea typeface="+mj-ea"/>
                <a:cs typeface="+mj-cs"/>
                <a:sym typeface="+mn-ea"/>
              </a:rPr>
              <a:t>7.4  静态结构分析与工具支持</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858520" y="983615"/>
            <a:ext cx="7779385" cy="2399665"/>
          </a:xfrm>
          <a:prstGeom prst="rect">
            <a:avLst/>
          </a:prstGeom>
          <a:noFill/>
          <a:ln w="9525">
            <a:noFill/>
          </a:ln>
        </p:spPr>
        <p:txBody>
          <a:bodyPr wrap="square">
            <a:spAutoFit/>
          </a:bodyPr>
          <a:lstStyle/>
          <a:p>
            <a:pPr marL="342900" indent="-342900" algn="l">
              <a:spcBef>
                <a:spcPts val="600"/>
              </a:spcBef>
              <a:spcAft>
                <a:spcPts val="600"/>
              </a:spcAft>
              <a:buClrTx/>
              <a:buSzTx/>
              <a:buFont typeface="Arial" panose="020B0604020202020204" pitchFamily="34" charset="0"/>
              <a:buChar char="•"/>
            </a:pPr>
            <a:r>
              <a:rPr lang="zh-CN" altLang="en-US" sz="2400" kern="0">
                <a:solidFill>
                  <a:schemeClr val="tx1"/>
                </a:solidFill>
                <a:latin typeface="+mn-lt"/>
                <a:ea typeface="+mn-ea"/>
              </a:rPr>
              <a:t>静态分析具有“不实际执行程序，执行速度快，误报率高”等几个特点。</a:t>
            </a:r>
            <a:endParaRPr lang="zh-CN" altLang="en-US" sz="2400" kern="0">
              <a:solidFill>
                <a:schemeClr val="tx1"/>
              </a:solidFill>
              <a:latin typeface="+mn-lt"/>
              <a:ea typeface="+mn-ea"/>
            </a:endParaRPr>
          </a:p>
          <a:p>
            <a:pPr marL="549275" lvl="1" indent="-206375" algn="l">
              <a:spcBef>
                <a:spcPts val="600"/>
              </a:spcBef>
              <a:spcAft>
                <a:spcPts val="600"/>
              </a:spcAft>
              <a:buClrTx/>
              <a:buSzTx/>
              <a:buFontTx/>
              <a:buChar char="–"/>
            </a:pPr>
            <a:r>
              <a:rPr lang="zh-CN" altLang="zh-CN" sz="2400" kern="0" dirty="0" smtClean="0">
                <a:solidFill>
                  <a:schemeClr val="tx1"/>
                </a:solidFill>
                <a:latin typeface="宋体" panose="02010600030101010101" pitchFamily="2" charset="-122"/>
                <a:ea typeface="宋体" panose="02010600030101010101" pitchFamily="2" charset="-122"/>
                <a:cs typeface="+mn-ea"/>
              </a:rPr>
              <a:t>不实际执行程序。</a:t>
            </a:r>
            <a:endParaRPr lang="zh-CN" altLang="zh-CN" sz="2400" kern="0" dirty="0" smtClean="0">
              <a:solidFill>
                <a:schemeClr val="tx1"/>
              </a:solidFill>
              <a:latin typeface="宋体" panose="02010600030101010101" pitchFamily="2" charset="-122"/>
              <a:ea typeface="宋体" panose="02010600030101010101" pitchFamily="2" charset="-122"/>
              <a:cs typeface="+mn-ea"/>
            </a:endParaRPr>
          </a:p>
          <a:p>
            <a:pPr marL="549275" lvl="1" indent="-206375" algn="l">
              <a:spcBef>
                <a:spcPts val="600"/>
              </a:spcBef>
              <a:spcAft>
                <a:spcPts val="600"/>
              </a:spcAft>
              <a:buClrTx/>
              <a:buSzTx/>
              <a:buFontTx/>
              <a:buChar char="–"/>
            </a:pPr>
            <a:r>
              <a:rPr lang="zh-CN" altLang="zh-CN" sz="2400" kern="0" dirty="0" smtClean="0">
                <a:solidFill>
                  <a:schemeClr val="tx1"/>
                </a:solidFill>
                <a:latin typeface="宋体" panose="02010600030101010101" pitchFamily="2" charset="-122"/>
                <a:ea typeface="宋体" panose="02010600030101010101" pitchFamily="2" charset="-122"/>
                <a:cs typeface="+mn-ea"/>
              </a:rPr>
              <a:t>执行速度快、效率高。</a:t>
            </a:r>
            <a:endParaRPr lang="zh-CN" altLang="zh-CN" sz="2400" kern="0" dirty="0" smtClean="0">
              <a:solidFill>
                <a:schemeClr val="tx1"/>
              </a:solidFill>
              <a:latin typeface="宋体" panose="02010600030101010101" pitchFamily="2" charset="-122"/>
              <a:ea typeface="宋体" panose="02010600030101010101" pitchFamily="2" charset="-122"/>
              <a:cs typeface="+mn-ea"/>
            </a:endParaRPr>
          </a:p>
          <a:p>
            <a:pPr marL="549275" lvl="1" indent="-206375" algn="l">
              <a:spcBef>
                <a:spcPts val="600"/>
              </a:spcBef>
              <a:spcAft>
                <a:spcPts val="600"/>
              </a:spcAft>
              <a:buClrTx/>
              <a:buSzTx/>
              <a:buFontTx/>
              <a:buChar char="–"/>
            </a:pPr>
            <a:r>
              <a:rPr lang="zh-CN" altLang="zh-CN" sz="2400" kern="0" dirty="0" smtClean="0">
                <a:solidFill>
                  <a:schemeClr val="tx1"/>
                </a:solidFill>
                <a:latin typeface="宋体" panose="02010600030101010101" pitchFamily="2" charset="-122"/>
                <a:ea typeface="宋体" panose="02010600030101010101" pitchFamily="2" charset="-122"/>
                <a:cs typeface="+mn-ea"/>
              </a:rPr>
              <a:t>误报率较高。</a:t>
            </a:r>
            <a:endParaRPr lang="zh-CN" altLang="zh-CN" sz="2400" kern="0" dirty="0" smtClean="0">
              <a:solidFill>
                <a:schemeClr val="tx1"/>
              </a:solidFill>
              <a:latin typeface="宋体" panose="02010600030101010101" pitchFamily="2" charset="-122"/>
              <a:ea typeface="宋体" panose="02010600030101010101" pitchFamily="2" charset="-122"/>
              <a:cs typeface="+mn-ea"/>
            </a:endParaRPr>
          </a:p>
        </p:txBody>
      </p:sp>
    </p:spTree>
  </p:cSld>
  <p:clrMapOvr>
    <a:masterClrMapping/>
  </p:clrMapOvr>
  <p:transition spd="med" advTm="5000">
    <p:pull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fontScale="90000"/>
          </a:bodyPr>
          <a:lstStyle/>
          <a:p>
            <a:pPr lvl="0" algn="ctr">
              <a:buClrTx/>
              <a:buSzTx/>
              <a:buFontTx/>
            </a:pPr>
            <a:r>
              <a:rPr lang="zh-CN" altLang="en-US" sz="3000" b="1" kern="0">
                <a:solidFill>
                  <a:schemeClr val="tx2"/>
                </a:solidFill>
                <a:latin typeface="+mj-lt"/>
                <a:ea typeface="+mj-ea"/>
                <a:cs typeface="+mj-cs"/>
                <a:sym typeface="+mn-ea"/>
              </a:rPr>
              <a:t>7.4  静态结构分析与工具支持</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858520" y="983615"/>
            <a:ext cx="7779385" cy="3599815"/>
          </a:xfrm>
          <a:prstGeom prst="rect">
            <a:avLst/>
          </a:prstGeom>
          <a:noFill/>
          <a:ln w="9525">
            <a:noFill/>
          </a:ln>
        </p:spPr>
        <p:txBody>
          <a:bodyPr wrap="square">
            <a:spAutoFit/>
          </a:bodyPr>
          <a:lstStyle/>
          <a:p>
            <a:pPr marL="342900" indent="-342900" algn="l">
              <a:spcBef>
                <a:spcPts val="600"/>
              </a:spcBef>
              <a:spcAft>
                <a:spcPts val="600"/>
              </a:spcAft>
              <a:buClrTx/>
              <a:buSzTx/>
              <a:buFont typeface="Arial" panose="020B0604020202020204" pitchFamily="34" charset="0"/>
              <a:buChar char="•"/>
            </a:pPr>
            <a:r>
              <a:rPr lang="zh-CN" altLang="en-US" sz="2400" kern="0">
                <a:solidFill>
                  <a:schemeClr val="tx1"/>
                </a:solidFill>
                <a:latin typeface="+mn-lt"/>
                <a:ea typeface="+mn-ea"/>
              </a:rPr>
              <a:t>常用的静态分析技术包括词法分析、语法分析、抽象语法树分析、语义分析、控制流分析和数据流分析：</a:t>
            </a:r>
            <a:endParaRPr lang="zh-CN" altLang="en-US" sz="2400" kern="0">
              <a:solidFill>
                <a:schemeClr val="tx1"/>
              </a:solidFill>
              <a:latin typeface="+mn-lt"/>
              <a:ea typeface="+mn-ea"/>
            </a:endParaRPr>
          </a:p>
          <a:p>
            <a:pPr marL="1006475" lvl="2" indent="-206375" algn="l">
              <a:lnSpc>
                <a:spcPct val="100000"/>
              </a:lnSpc>
              <a:spcBef>
                <a:spcPts val="600"/>
              </a:spcBef>
              <a:spcAft>
                <a:spcPts val="600"/>
              </a:spcAft>
              <a:buClrTx/>
              <a:buSzTx/>
              <a:buFontTx/>
              <a:buChar char="–"/>
            </a:pPr>
            <a:r>
              <a:rPr lang="zh-CN" altLang="zh-CN" sz="2000" kern="0" dirty="0" smtClean="0">
                <a:solidFill>
                  <a:schemeClr val="tx1"/>
                </a:solidFill>
                <a:latin typeface="宋体" panose="02010600030101010101" pitchFamily="2" charset="-122"/>
                <a:ea typeface="宋体" panose="02010600030101010101" pitchFamily="2" charset="-122"/>
                <a:cs typeface="+mn-ea"/>
              </a:rPr>
              <a:t>词法分析</a:t>
            </a:r>
            <a:endParaRPr lang="zh-CN" altLang="zh-CN" sz="2000" kern="0" dirty="0" smtClean="0">
              <a:solidFill>
                <a:schemeClr val="tx1"/>
              </a:solidFill>
              <a:latin typeface="宋体" panose="02010600030101010101" pitchFamily="2" charset="-122"/>
              <a:ea typeface="宋体" panose="02010600030101010101" pitchFamily="2" charset="-122"/>
              <a:cs typeface="+mn-ea"/>
            </a:endParaRPr>
          </a:p>
          <a:p>
            <a:pPr marL="1006475" lvl="2" indent="-206375" algn="l">
              <a:lnSpc>
                <a:spcPct val="100000"/>
              </a:lnSpc>
              <a:spcBef>
                <a:spcPts val="600"/>
              </a:spcBef>
              <a:spcAft>
                <a:spcPts val="600"/>
              </a:spcAft>
              <a:buClrTx/>
              <a:buSzTx/>
              <a:buFontTx/>
              <a:buChar char="–"/>
            </a:pPr>
            <a:r>
              <a:rPr lang="zh-CN" altLang="zh-CN" sz="2000" kern="0" dirty="0" smtClean="0">
                <a:solidFill>
                  <a:schemeClr val="tx1"/>
                </a:solidFill>
                <a:latin typeface="宋体" panose="02010600030101010101" pitchFamily="2" charset="-122"/>
                <a:ea typeface="宋体" panose="02010600030101010101" pitchFamily="2" charset="-122"/>
                <a:cs typeface="+mn-ea"/>
              </a:rPr>
              <a:t>语法分析</a:t>
            </a:r>
            <a:endParaRPr lang="zh-CN" altLang="zh-CN" sz="2000" kern="0" dirty="0" smtClean="0">
              <a:solidFill>
                <a:schemeClr val="tx1"/>
              </a:solidFill>
              <a:latin typeface="宋体" panose="02010600030101010101" pitchFamily="2" charset="-122"/>
              <a:ea typeface="宋体" panose="02010600030101010101" pitchFamily="2" charset="-122"/>
              <a:cs typeface="+mn-ea"/>
            </a:endParaRPr>
          </a:p>
          <a:p>
            <a:pPr marL="1006475" lvl="2" indent="-206375" algn="l">
              <a:lnSpc>
                <a:spcPct val="100000"/>
              </a:lnSpc>
              <a:spcBef>
                <a:spcPts val="600"/>
              </a:spcBef>
              <a:spcAft>
                <a:spcPts val="600"/>
              </a:spcAft>
              <a:buClrTx/>
              <a:buSzTx/>
              <a:buFontTx/>
              <a:buChar char="–"/>
            </a:pPr>
            <a:r>
              <a:rPr lang="zh-CN" altLang="zh-CN" sz="2000" kern="0" dirty="0" smtClean="0">
                <a:solidFill>
                  <a:schemeClr val="tx1"/>
                </a:solidFill>
                <a:latin typeface="宋体" panose="02010600030101010101" pitchFamily="2" charset="-122"/>
                <a:ea typeface="宋体" panose="02010600030101010101" pitchFamily="2" charset="-122"/>
                <a:cs typeface="+mn-ea"/>
              </a:rPr>
              <a:t>抽象语法树分析</a:t>
            </a:r>
            <a:endParaRPr lang="zh-CN" altLang="zh-CN" sz="2000" kern="0" dirty="0" smtClean="0">
              <a:solidFill>
                <a:schemeClr val="tx1"/>
              </a:solidFill>
              <a:latin typeface="宋体" panose="02010600030101010101" pitchFamily="2" charset="-122"/>
              <a:ea typeface="宋体" panose="02010600030101010101" pitchFamily="2" charset="-122"/>
              <a:cs typeface="+mn-ea"/>
            </a:endParaRPr>
          </a:p>
          <a:p>
            <a:pPr marL="1006475" lvl="2" indent="-206375" algn="l">
              <a:lnSpc>
                <a:spcPct val="100000"/>
              </a:lnSpc>
              <a:spcBef>
                <a:spcPts val="600"/>
              </a:spcBef>
              <a:spcAft>
                <a:spcPts val="600"/>
              </a:spcAft>
              <a:buClrTx/>
              <a:buSzTx/>
              <a:buFontTx/>
              <a:buChar char="–"/>
            </a:pPr>
            <a:r>
              <a:rPr lang="zh-CN" altLang="zh-CN" sz="2000" kern="0" dirty="0" smtClean="0">
                <a:solidFill>
                  <a:schemeClr val="tx1"/>
                </a:solidFill>
                <a:latin typeface="宋体" panose="02010600030101010101" pitchFamily="2" charset="-122"/>
                <a:ea typeface="宋体" panose="02010600030101010101" pitchFamily="2" charset="-122"/>
                <a:cs typeface="+mn-ea"/>
              </a:rPr>
              <a:t>语义分析</a:t>
            </a:r>
            <a:endParaRPr lang="zh-CN" altLang="zh-CN" sz="2000" kern="0" dirty="0" smtClean="0">
              <a:solidFill>
                <a:schemeClr val="tx1"/>
              </a:solidFill>
              <a:latin typeface="宋体" panose="02010600030101010101" pitchFamily="2" charset="-122"/>
              <a:ea typeface="宋体" panose="02010600030101010101" pitchFamily="2" charset="-122"/>
              <a:cs typeface="+mn-ea"/>
            </a:endParaRPr>
          </a:p>
          <a:p>
            <a:pPr marL="1006475" lvl="2" indent="-206375" algn="l">
              <a:lnSpc>
                <a:spcPct val="100000"/>
              </a:lnSpc>
              <a:spcBef>
                <a:spcPts val="600"/>
              </a:spcBef>
              <a:spcAft>
                <a:spcPts val="600"/>
              </a:spcAft>
              <a:buClrTx/>
              <a:buSzTx/>
              <a:buFontTx/>
              <a:buChar char="–"/>
            </a:pPr>
            <a:r>
              <a:rPr lang="zh-CN" altLang="zh-CN" sz="2000" kern="0" dirty="0" smtClean="0">
                <a:solidFill>
                  <a:schemeClr val="tx1"/>
                </a:solidFill>
                <a:latin typeface="宋体" panose="02010600030101010101" pitchFamily="2" charset="-122"/>
                <a:ea typeface="宋体" panose="02010600030101010101" pitchFamily="2" charset="-122"/>
                <a:cs typeface="+mn-ea"/>
              </a:rPr>
              <a:t>控制流分析</a:t>
            </a:r>
            <a:endParaRPr lang="zh-CN" altLang="zh-CN" sz="2000" kern="0" dirty="0" smtClean="0">
              <a:solidFill>
                <a:schemeClr val="tx1"/>
              </a:solidFill>
              <a:latin typeface="宋体" panose="02010600030101010101" pitchFamily="2" charset="-122"/>
              <a:ea typeface="宋体" panose="02010600030101010101" pitchFamily="2" charset="-122"/>
              <a:cs typeface="+mn-ea"/>
            </a:endParaRPr>
          </a:p>
          <a:p>
            <a:pPr marL="1006475" lvl="2" indent="-206375" algn="l">
              <a:lnSpc>
                <a:spcPct val="100000"/>
              </a:lnSpc>
              <a:spcBef>
                <a:spcPts val="600"/>
              </a:spcBef>
              <a:spcAft>
                <a:spcPts val="600"/>
              </a:spcAft>
              <a:buClrTx/>
              <a:buSzTx/>
              <a:buFontTx/>
              <a:buChar char="–"/>
            </a:pPr>
            <a:r>
              <a:rPr lang="zh-CN" altLang="zh-CN" sz="2000" kern="0" dirty="0" smtClean="0">
                <a:solidFill>
                  <a:schemeClr val="tx1"/>
                </a:solidFill>
                <a:latin typeface="宋体" panose="02010600030101010101" pitchFamily="2" charset="-122"/>
                <a:ea typeface="宋体" panose="02010600030101010101" pitchFamily="2" charset="-122"/>
                <a:cs typeface="+mn-ea"/>
              </a:rPr>
              <a:t>数据流分析</a:t>
            </a:r>
            <a:endParaRPr lang="zh-CN" altLang="zh-CN" sz="2000" kern="0" dirty="0" smtClean="0">
              <a:solidFill>
                <a:schemeClr val="tx1"/>
              </a:solidFill>
              <a:latin typeface="宋体" panose="02010600030101010101" pitchFamily="2" charset="-122"/>
              <a:ea typeface="宋体" panose="02010600030101010101" pitchFamily="2" charset="-122"/>
              <a:cs typeface="+mn-ea"/>
            </a:endParaRPr>
          </a:p>
        </p:txBody>
      </p:sp>
    </p:spTree>
  </p:cSld>
  <p:clrMapOvr>
    <a:masterClrMapping/>
  </p:clrMapOvr>
  <p:transition spd="med" advTm="5000">
    <p:pull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fontScale="90000"/>
          </a:bodyPr>
          <a:lstStyle/>
          <a:p>
            <a:pPr lvl="0" algn="ctr">
              <a:buClrTx/>
              <a:buSzTx/>
              <a:buFontTx/>
            </a:pPr>
            <a:r>
              <a:rPr lang="zh-CN" altLang="en-US" sz="3000" b="1" kern="0">
                <a:solidFill>
                  <a:schemeClr val="tx2"/>
                </a:solidFill>
                <a:latin typeface="+mj-lt"/>
                <a:ea typeface="+mj-ea"/>
                <a:cs typeface="+mj-cs"/>
                <a:sym typeface="+mn-ea"/>
              </a:rPr>
              <a:t>7.4  静态结构分析与工具支持</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858520" y="983615"/>
            <a:ext cx="7779385" cy="2214880"/>
          </a:xfrm>
          <a:prstGeom prst="rect">
            <a:avLst/>
          </a:prstGeom>
          <a:noFill/>
          <a:ln w="9525">
            <a:noFill/>
          </a:ln>
        </p:spPr>
        <p:txBody>
          <a:bodyPr wrap="square">
            <a:spAutoFit/>
          </a:bodyPr>
          <a:lstStyle/>
          <a:p>
            <a:pPr marL="342900" indent="-342900" algn="l">
              <a:spcBef>
                <a:spcPts val="600"/>
              </a:spcBef>
              <a:spcAft>
                <a:spcPts val="600"/>
              </a:spcAft>
              <a:buClrTx/>
              <a:buSzTx/>
              <a:buFont typeface="Arial" panose="020B0604020202020204" pitchFamily="34" charset="0"/>
              <a:buChar char="•"/>
            </a:pPr>
            <a:r>
              <a:rPr lang="zh-CN" altLang="en-US" sz="2400" kern="0">
                <a:solidFill>
                  <a:schemeClr val="tx1"/>
                </a:solidFill>
                <a:latin typeface="+mn-lt"/>
                <a:ea typeface="+mn-ea"/>
              </a:rPr>
              <a:t>在静态分析初期，通常使用静态分析工具对程序代码执行规范性检查，然后再进行代码静态结构分析：</a:t>
            </a:r>
            <a:endParaRPr lang="zh-CN" altLang="en-US" sz="2400" kern="0">
              <a:solidFill>
                <a:schemeClr val="tx1"/>
              </a:solidFill>
              <a:latin typeface="+mn-lt"/>
              <a:ea typeface="+mn-ea"/>
            </a:endParaRPr>
          </a:p>
          <a:p>
            <a:pPr marL="1006475" lvl="2" indent="-206375" algn="l">
              <a:spcBef>
                <a:spcPts val="600"/>
              </a:spcBef>
              <a:spcAft>
                <a:spcPts val="600"/>
              </a:spcAft>
              <a:buClrTx/>
              <a:buSzTx/>
              <a:buFontTx/>
              <a:buChar char="–"/>
            </a:pPr>
            <a:r>
              <a:rPr lang="zh-CN" altLang="zh-CN" sz="2000" kern="0" dirty="0" smtClean="0">
                <a:solidFill>
                  <a:schemeClr val="tx1"/>
                </a:solidFill>
                <a:latin typeface="宋体" panose="02010600030101010101" pitchFamily="2" charset="-122"/>
                <a:ea typeface="宋体" panose="02010600030101010101" pitchFamily="2" charset="-122"/>
                <a:cs typeface="+mn-ea"/>
              </a:rPr>
              <a:t>规范性检查</a:t>
            </a:r>
            <a:endParaRPr lang="zh-CN" altLang="zh-CN" sz="2000" kern="0" dirty="0" smtClean="0">
              <a:solidFill>
                <a:schemeClr val="tx1"/>
              </a:solidFill>
              <a:latin typeface="宋体" panose="02010600030101010101" pitchFamily="2" charset="-122"/>
              <a:ea typeface="宋体" panose="02010600030101010101" pitchFamily="2" charset="-122"/>
              <a:cs typeface="+mn-ea"/>
            </a:endParaRPr>
          </a:p>
          <a:p>
            <a:pPr marL="1006475" lvl="2" indent="-206375" algn="l">
              <a:spcBef>
                <a:spcPts val="600"/>
              </a:spcBef>
              <a:spcAft>
                <a:spcPts val="600"/>
              </a:spcAft>
              <a:buClrTx/>
              <a:buSzTx/>
              <a:buFontTx/>
              <a:buChar char="–"/>
            </a:pPr>
            <a:r>
              <a:rPr lang="zh-CN" altLang="zh-CN" sz="2000" kern="0" dirty="0" smtClean="0">
                <a:solidFill>
                  <a:schemeClr val="tx1"/>
                </a:solidFill>
                <a:latin typeface="宋体" panose="02010600030101010101" pitchFamily="2" charset="-122"/>
                <a:ea typeface="宋体" panose="02010600030101010101" pitchFamily="2" charset="-122"/>
                <a:cs typeface="+mn-ea"/>
              </a:rPr>
              <a:t>代码结构检查</a:t>
            </a:r>
            <a:endParaRPr lang="zh-CN" altLang="zh-CN" sz="2000" kern="0" dirty="0" smtClean="0">
              <a:solidFill>
                <a:schemeClr val="tx1"/>
              </a:solidFill>
              <a:latin typeface="宋体" panose="02010600030101010101" pitchFamily="2" charset="-122"/>
              <a:ea typeface="宋体" panose="02010600030101010101" pitchFamily="2" charset="-122"/>
              <a:cs typeface="+mn-ea"/>
            </a:endParaRPr>
          </a:p>
          <a:p>
            <a:pPr marL="1006475" lvl="2" indent="-206375" algn="l">
              <a:spcBef>
                <a:spcPts val="600"/>
              </a:spcBef>
              <a:spcAft>
                <a:spcPts val="600"/>
              </a:spcAft>
              <a:buClrTx/>
              <a:buSzTx/>
              <a:buFontTx/>
              <a:buChar char="–"/>
            </a:pPr>
            <a:r>
              <a:rPr lang="zh-CN" altLang="zh-CN" sz="2000" kern="0" dirty="0" smtClean="0">
                <a:solidFill>
                  <a:schemeClr val="tx1"/>
                </a:solidFill>
                <a:latin typeface="宋体" panose="02010600030101010101" pitchFamily="2" charset="-122"/>
                <a:ea typeface="宋体" panose="02010600030101010101" pitchFamily="2" charset="-122"/>
                <a:cs typeface="+mn-ea"/>
              </a:rPr>
              <a:t>逻辑检查</a:t>
            </a:r>
            <a:endParaRPr lang="zh-CN" altLang="zh-CN" sz="2000" kern="0" dirty="0" smtClean="0">
              <a:solidFill>
                <a:schemeClr val="tx1"/>
              </a:solidFill>
              <a:latin typeface="宋体" panose="02010600030101010101" pitchFamily="2" charset="-122"/>
              <a:ea typeface="宋体" panose="02010600030101010101" pitchFamily="2" charset="-122"/>
              <a:cs typeface="+mn-ea"/>
            </a:endParaRPr>
          </a:p>
        </p:txBody>
      </p:sp>
    </p:spTree>
  </p:cSld>
  <p:clrMapOvr>
    <a:masterClrMapping/>
  </p:clrMapOvr>
  <p:transition spd="med" advTm="5000">
    <p:pull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7.4.1  静态分析工具</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858520" y="904240"/>
            <a:ext cx="7829550" cy="3507740"/>
          </a:xfrm>
          <a:prstGeom prst="rect">
            <a:avLst/>
          </a:prstGeom>
          <a:noFill/>
          <a:ln w="9525">
            <a:noFill/>
          </a:ln>
        </p:spPr>
        <p:txBody>
          <a:bodyPr wrap="square">
            <a:spAutoFit/>
          </a:bodyPr>
          <a:lstStyle/>
          <a:p>
            <a:pPr algn="l">
              <a:spcBef>
                <a:spcPts val="600"/>
              </a:spcBef>
              <a:spcAft>
                <a:spcPts val="600"/>
              </a:spcAft>
              <a:buClrTx/>
              <a:buSzTx/>
              <a:buFont typeface="Arial" panose="020B0604020202020204" pitchFamily="34" charset="0"/>
            </a:pPr>
            <a:r>
              <a:rPr lang="zh-CN" altLang="en-US" sz="2400" kern="0">
                <a:solidFill>
                  <a:schemeClr val="tx1"/>
                </a:solidFill>
                <a:latin typeface="+mn-lt"/>
                <a:ea typeface="+mn-ea"/>
              </a:rPr>
              <a:t>支持静态测试的工具，主要包括支持评审的工具、代码审查工具和静态分析工具。</a:t>
            </a:r>
            <a:endParaRPr lang="zh-CN" altLang="en-US" sz="2400" kern="0">
              <a:solidFill>
                <a:schemeClr val="tx1"/>
              </a:solidFill>
              <a:latin typeface="+mn-lt"/>
              <a:ea typeface="+mn-ea"/>
            </a:endParaRPr>
          </a:p>
          <a:p>
            <a:pPr marL="549275" lvl="1" indent="-206375" algn="l">
              <a:spcBef>
                <a:spcPts val="600"/>
              </a:spcBef>
              <a:spcAft>
                <a:spcPts val="600"/>
              </a:spcAft>
              <a:buClrTx/>
              <a:buSzTx/>
              <a:buFontTx/>
              <a:buChar char="–"/>
            </a:pPr>
            <a:r>
              <a:rPr lang="zh-CN" altLang="zh-CN" sz="1800" kern="0" dirty="0" smtClean="0">
                <a:solidFill>
                  <a:schemeClr val="tx1"/>
                </a:solidFill>
                <a:latin typeface="宋体" panose="02010600030101010101" pitchFamily="2" charset="-122"/>
                <a:ea typeface="宋体" panose="02010600030101010101" pitchFamily="2" charset="-122"/>
                <a:cs typeface="+mn-ea"/>
              </a:rPr>
              <a:t>支持评审的工具，研发人员可以利用评审工具的电子流程很方便地进行技术评审，并能够自动采集评审过程数据、生成评审意见等。</a:t>
            </a:r>
            <a:endParaRPr lang="zh-CN" altLang="zh-CN" sz="1800" kern="0" dirty="0" smtClean="0">
              <a:solidFill>
                <a:schemeClr val="tx1"/>
              </a:solidFill>
              <a:latin typeface="宋体" panose="02010600030101010101" pitchFamily="2" charset="-122"/>
              <a:ea typeface="宋体" panose="02010600030101010101" pitchFamily="2" charset="-122"/>
              <a:cs typeface="+mn-ea"/>
            </a:endParaRPr>
          </a:p>
          <a:p>
            <a:pPr marL="549275" lvl="1" indent="-206375" algn="l">
              <a:spcBef>
                <a:spcPts val="600"/>
              </a:spcBef>
              <a:spcAft>
                <a:spcPts val="600"/>
              </a:spcAft>
              <a:buClrTx/>
              <a:buSzTx/>
              <a:buFontTx/>
              <a:buChar char="–"/>
            </a:pPr>
            <a:r>
              <a:rPr lang="zh-CN" altLang="zh-CN" sz="1800" kern="0" dirty="0" smtClean="0">
                <a:solidFill>
                  <a:schemeClr val="tx1"/>
                </a:solidFill>
                <a:latin typeface="宋体" panose="02010600030101010101" pitchFamily="2" charset="-122"/>
                <a:ea typeface="宋体" panose="02010600030101010101" pitchFamily="2" charset="-122"/>
                <a:cs typeface="+mn-ea"/>
              </a:rPr>
              <a:t>代码审查工具，主要指对源代码进行的代码规范性（变量和常量的定义、类定义、数据引用、计算和数值、循环和分支、输入和输出、注释等）和代码结构（循环和分支、输入和输出、模块接口、错误处理）的自动审查。</a:t>
            </a:r>
            <a:endParaRPr lang="zh-CN" altLang="zh-CN" sz="1800" kern="0" dirty="0" smtClean="0">
              <a:solidFill>
                <a:schemeClr val="tx1"/>
              </a:solidFill>
              <a:latin typeface="宋体" panose="02010600030101010101" pitchFamily="2" charset="-122"/>
              <a:ea typeface="宋体" panose="02010600030101010101" pitchFamily="2" charset="-122"/>
              <a:cs typeface="+mn-ea"/>
            </a:endParaRPr>
          </a:p>
          <a:p>
            <a:pPr marL="549275" lvl="1" indent="-206375" algn="l">
              <a:spcBef>
                <a:spcPts val="600"/>
              </a:spcBef>
              <a:spcAft>
                <a:spcPts val="600"/>
              </a:spcAft>
              <a:buClrTx/>
              <a:buSzTx/>
              <a:buFontTx/>
              <a:buChar char="–"/>
            </a:pPr>
            <a:r>
              <a:rPr lang="zh-CN" altLang="zh-CN" sz="1800" kern="0" dirty="0" smtClean="0">
                <a:solidFill>
                  <a:schemeClr val="tx1"/>
                </a:solidFill>
                <a:latin typeface="宋体" panose="02010600030101010101" pitchFamily="2" charset="-122"/>
                <a:ea typeface="宋体" panose="02010600030101010101" pitchFamily="2" charset="-122"/>
                <a:cs typeface="+mn-ea"/>
              </a:rPr>
              <a:t>静态结构分析工具，重点支持对源程序进行的词法分析、语法分析、控制流分析、数据流分析等的自动分析。</a:t>
            </a:r>
            <a:endParaRPr lang="zh-CN" altLang="zh-CN" sz="1800" kern="0" dirty="0" smtClean="0">
              <a:solidFill>
                <a:schemeClr val="tx1"/>
              </a:solidFill>
              <a:latin typeface="宋体" panose="02010600030101010101" pitchFamily="2" charset="-122"/>
              <a:ea typeface="宋体" panose="02010600030101010101" pitchFamily="2" charset="-122"/>
              <a:cs typeface="+mn-ea"/>
            </a:endParaRPr>
          </a:p>
        </p:txBody>
      </p:sp>
    </p:spTree>
  </p:cSld>
  <p:clrMapOvr>
    <a:masterClrMapping/>
  </p:clrMapOvr>
  <p:transition spd="med" advTm="5000">
    <p:pull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静态分析工具的功能对比</a:t>
            </a:r>
            <a:endParaRPr lang="zh-CN" altLang="en-US" sz="3000" b="1" kern="0">
              <a:solidFill>
                <a:schemeClr val="tx2"/>
              </a:solidFill>
              <a:latin typeface="+mj-lt"/>
              <a:ea typeface="+mj-ea"/>
              <a:cs typeface="+mj-cs"/>
              <a:sym typeface="+mn-ea"/>
            </a:endParaRPr>
          </a:p>
        </p:txBody>
      </p:sp>
      <p:sp>
        <p:nvSpPr>
          <p:cNvPr id="2" name="文本框 1"/>
          <p:cNvSpPr txBox="1"/>
          <p:nvPr/>
        </p:nvSpPr>
        <p:spPr>
          <a:xfrm>
            <a:off x="601345" y="983615"/>
            <a:ext cx="8036560" cy="1568450"/>
          </a:xfrm>
          <a:prstGeom prst="rect">
            <a:avLst/>
          </a:prstGeom>
          <a:noFill/>
          <a:ln w="9525">
            <a:noFill/>
          </a:ln>
        </p:spPr>
        <p:txBody>
          <a:bodyPr wrap="square">
            <a:spAutoFit/>
          </a:bodyPr>
          <a:lstStyle/>
          <a:p>
            <a:pPr algn="l">
              <a:spcBef>
                <a:spcPts val="600"/>
              </a:spcBef>
              <a:spcAft>
                <a:spcPts val="600"/>
              </a:spcAft>
              <a:buClrTx/>
              <a:buSzTx/>
              <a:buFont typeface="Arial" panose="020B0604020202020204" pitchFamily="34" charset="0"/>
            </a:pPr>
            <a:r>
              <a:rPr lang="zh-CN" altLang="en-US" sz="2400" kern="0">
                <a:latin typeface="+mn-lt"/>
                <a:ea typeface="+mn-ea"/>
              </a:rPr>
              <a:t>以Coverity、Klocwork和C++test三种工具为例，从功能、规则可扩展性、支持语言、精确性、分析深度、分析广度、与IDE（Integrated Development Environment，集成开发环境）的集成和执行效率等方面进行对比。</a:t>
            </a:r>
            <a:endParaRPr lang="zh-CN" altLang="en-US" sz="2400" kern="0">
              <a:latin typeface="+mn-lt"/>
              <a:ea typeface="+mn-ea"/>
            </a:endParaRPr>
          </a:p>
        </p:txBody>
      </p:sp>
    </p:spTree>
  </p:cSld>
  <p:clrMapOvr>
    <a:masterClrMapping/>
  </p:clrMapOvr>
  <p:transition spd="med" advTm="5000">
    <p:pull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fontScale="90000"/>
          </a:bodyPr>
          <a:lstStyle/>
          <a:p>
            <a:pPr lvl="0" algn="ctr">
              <a:buClrTx/>
              <a:buSzTx/>
              <a:buFontTx/>
            </a:pPr>
            <a:r>
              <a:rPr lang="zh-CN" altLang="en-US" sz="3000" b="1" kern="0">
                <a:solidFill>
                  <a:schemeClr val="tx2"/>
                </a:solidFill>
                <a:latin typeface="+mj-lt"/>
                <a:ea typeface="+mj-ea"/>
                <a:cs typeface="+mj-cs"/>
                <a:sym typeface="+mn-ea"/>
              </a:rPr>
              <a:t>支持不同语言的静态分析工具</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890905" y="983615"/>
            <a:ext cx="7571105" cy="1198880"/>
          </a:xfrm>
          <a:prstGeom prst="rect">
            <a:avLst/>
          </a:prstGeom>
          <a:noFill/>
          <a:ln w="9525">
            <a:noFill/>
          </a:ln>
        </p:spPr>
        <p:txBody>
          <a:bodyPr wrap="square">
            <a:spAutoFit/>
          </a:bodyPr>
          <a:lstStyle/>
          <a:p>
            <a:pPr lvl="0" algn="l">
              <a:spcBef>
                <a:spcPts val="600"/>
              </a:spcBef>
              <a:spcAft>
                <a:spcPts val="600"/>
              </a:spcAft>
              <a:buClrTx/>
              <a:buSzTx/>
              <a:buFont typeface="Arial" panose="020B0604020202020204" pitchFamily="34" charset="0"/>
            </a:pPr>
            <a:r>
              <a:rPr lang="zh-CN" altLang="en-US" sz="2400" kern="0">
                <a:latin typeface="+mn-lt"/>
                <a:ea typeface="+mn-ea"/>
                <a:sym typeface="+mn-ea"/>
              </a:rPr>
              <a:t>从支持的语言角度，对.NET、C和C++、JAVA、JavaScript、Objective C和Objective C++、Perl、Python等语言都有相应的代码审查和分析工具。</a:t>
            </a:r>
            <a:endParaRPr lang="zh-CN" altLang="en-US" sz="2400" kern="0">
              <a:latin typeface="+mn-lt"/>
              <a:ea typeface="+mn-ea"/>
              <a:sym typeface="+mn-ea"/>
            </a:endParaRPr>
          </a:p>
        </p:txBody>
      </p:sp>
    </p:spTree>
  </p:cSld>
  <p:clrMapOvr>
    <a:masterClrMapping/>
  </p:clrMapOvr>
  <p:transition spd="med" advTm="5000">
    <p:pull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7.4.2  规范标志一致性</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890905" y="983615"/>
            <a:ext cx="7571105" cy="2461260"/>
          </a:xfrm>
          <a:prstGeom prst="rect">
            <a:avLst/>
          </a:prstGeom>
          <a:noFill/>
          <a:ln w="9525">
            <a:noFill/>
          </a:ln>
        </p:spPr>
        <p:txBody>
          <a:bodyPr wrap="square">
            <a:spAutoFit/>
          </a:bodyPr>
          <a:lstStyle/>
          <a:p>
            <a:pPr lvl="0" algn="l">
              <a:spcBef>
                <a:spcPts val="600"/>
              </a:spcBef>
              <a:spcAft>
                <a:spcPts val="600"/>
              </a:spcAft>
              <a:buClrTx/>
              <a:buSzTx/>
              <a:buFont typeface="Arial" panose="020B0604020202020204" pitchFamily="34" charset="0"/>
            </a:pPr>
            <a:r>
              <a:rPr lang="zh-CN" altLang="en-US" sz="2400" kern="0">
                <a:solidFill>
                  <a:srgbClr val="0070C0"/>
                </a:solidFill>
                <a:latin typeface="+mn-lt"/>
                <a:ea typeface="+mn-ea"/>
                <a:sym typeface="+mn-ea"/>
              </a:rPr>
              <a:t>编码规范</a:t>
            </a:r>
            <a:r>
              <a:rPr lang="zh-CN" altLang="en-US" sz="2400" kern="0">
                <a:latin typeface="+mn-lt"/>
                <a:ea typeface="+mn-ea"/>
                <a:sym typeface="+mn-ea"/>
              </a:rPr>
              <a:t>是程序编写过程中必须遵循的规则，是开发人员编写代码的指导性规范，其中会详细规定代码的语法规则、语法格式等，是在遵守编程语言的语法规则的基础，对编码规范性提出的进一步要求。</a:t>
            </a:r>
            <a:endParaRPr lang="zh-CN" altLang="en-US" sz="2400" kern="0">
              <a:latin typeface="+mn-lt"/>
              <a:ea typeface="+mn-ea"/>
              <a:sym typeface="+mn-ea"/>
            </a:endParaRPr>
          </a:p>
          <a:p>
            <a:pPr lvl="0" algn="l">
              <a:spcBef>
                <a:spcPts val="600"/>
              </a:spcBef>
              <a:spcAft>
                <a:spcPts val="600"/>
              </a:spcAft>
              <a:buClrTx/>
              <a:buSzTx/>
              <a:buFont typeface="Arial" panose="020B0604020202020204" pitchFamily="34" charset="0"/>
            </a:pPr>
            <a:r>
              <a:rPr lang="zh-CN" altLang="en-US" sz="2400" kern="0">
                <a:latin typeface="+mn-lt"/>
                <a:ea typeface="+mn-ea"/>
                <a:sym typeface="+mn-ea"/>
              </a:rPr>
              <a:t>在遵守各种语言语法规则的基础上，各个公司开发部门都制定了详尽的编码规范。</a:t>
            </a:r>
            <a:endParaRPr lang="zh-CN" altLang="en-US" sz="2400" kern="0">
              <a:latin typeface="+mn-lt"/>
              <a:ea typeface="+mn-ea"/>
              <a:sym typeface="+mn-ea"/>
            </a:endParaRPr>
          </a:p>
        </p:txBody>
      </p:sp>
    </p:spTree>
  </p:cSld>
  <p:clrMapOvr>
    <a:masterClrMapping/>
  </p:clrMapOvr>
  <p:transition spd="med" advTm="5000">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4"/>
          <p:cNvGrpSpPr/>
          <p:nvPr/>
        </p:nvGrpSpPr>
        <p:grpSpPr>
          <a:xfrm>
            <a:off x="2369483" y="807912"/>
            <a:ext cx="5479117" cy="654815"/>
            <a:chOff x="663000" y="2017123"/>
            <a:chExt cx="5135760" cy="655320"/>
          </a:xfrm>
          <a:solidFill>
            <a:schemeClr val="accent1">
              <a:lumMod val="75000"/>
            </a:schemeClr>
          </a:solidFill>
        </p:grpSpPr>
        <p:grpSp>
          <p:nvGrpSpPr>
            <p:cNvPr id="3" name="组合 43"/>
            <p:cNvGrpSpPr/>
            <p:nvPr/>
          </p:nvGrpSpPr>
          <p:grpSpPr>
            <a:xfrm>
              <a:off x="663000" y="2017123"/>
              <a:ext cx="5135760" cy="655320"/>
              <a:chOff x="663000" y="2017123"/>
              <a:chExt cx="5135760" cy="655320"/>
            </a:xfrm>
            <a:grpFill/>
          </p:grpSpPr>
          <p:sp>
            <p:nvSpPr>
              <p:cNvPr id="9" name="矩形 8"/>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10" name="椭圆 9"/>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11" name="椭圆 10"/>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grpSp>
        <p:sp>
          <p:nvSpPr>
            <p:cNvPr id="8" name="文本框 75"/>
            <p:cNvSpPr txBox="1"/>
            <p:nvPr/>
          </p:nvSpPr>
          <p:spPr>
            <a:xfrm>
              <a:off x="1271777" y="2175321"/>
              <a:ext cx="4117864" cy="369617"/>
            </a:xfrm>
            <a:prstGeom prst="rect">
              <a:avLst/>
            </a:prstGeom>
            <a:grpFill/>
          </p:spPr>
          <p:txBody>
            <a:bodyPr>
              <a:spAutoFit/>
            </a:bodyPr>
            <a:lstStyle/>
            <a:p>
              <a:r>
                <a:rPr lang="en-US" altLang="zh-CN" b="1" dirty="0">
                  <a:solidFill>
                    <a:schemeClr val="bg1"/>
                  </a:solidFill>
                </a:rPr>
                <a:t>7.1  </a:t>
              </a:r>
              <a:r>
                <a:rPr lang="zh-CN" altLang="zh-CN" b="1" dirty="0">
                  <a:solidFill>
                    <a:schemeClr val="bg1"/>
                  </a:solidFill>
                </a:rPr>
                <a:t>静态测试和测试过程</a:t>
              </a:r>
              <a:endParaRPr lang="zh-CN" altLang="zh-CN" b="1" dirty="0">
                <a:solidFill>
                  <a:schemeClr val="bg1"/>
                </a:solidFill>
              </a:endParaRPr>
            </a:p>
          </p:txBody>
        </p:sp>
      </p:grpSp>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45" name="五角星 44"/>
          <p:cNvSpPr/>
          <p:nvPr/>
        </p:nvSpPr>
        <p:spPr>
          <a:xfrm>
            <a:off x="2468563" y="873037"/>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grpSp>
        <p:nvGrpSpPr>
          <p:cNvPr id="4" name="组合 84"/>
          <p:cNvGrpSpPr/>
          <p:nvPr/>
        </p:nvGrpSpPr>
        <p:grpSpPr>
          <a:xfrm>
            <a:off x="2379008" y="1617537"/>
            <a:ext cx="5412441" cy="654815"/>
            <a:chOff x="663000" y="2017123"/>
            <a:chExt cx="5135760" cy="655320"/>
          </a:xfrm>
          <a:solidFill>
            <a:schemeClr val="accent1">
              <a:lumMod val="75000"/>
            </a:schemeClr>
          </a:solidFill>
        </p:grpSpPr>
        <p:grpSp>
          <p:nvGrpSpPr>
            <p:cNvPr id="5" name="组合 43"/>
            <p:cNvGrpSpPr/>
            <p:nvPr/>
          </p:nvGrpSpPr>
          <p:grpSpPr>
            <a:xfrm>
              <a:off x="663000" y="2017123"/>
              <a:ext cx="5135760" cy="655320"/>
              <a:chOff x="663000" y="2017123"/>
              <a:chExt cx="5135760" cy="655320"/>
            </a:xfrm>
            <a:grpFill/>
          </p:grpSpPr>
          <p:sp>
            <p:nvSpPr>
              <p:cNvPr id="55" name="矩形 54"/>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56" name="椭圆 55"/>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57" name="椭圆 56"/>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grpSp>
        <p:sp>
          <p:nvSpPr>
            <p:cNvPr id="54" name="文本框 75"/>
            <p:cNvSpPr txBox="1"/>
            <p:nvPr/>
          </p:nvSpPr>
          <p:spPr>
            <a:xfrm>
              <a:off x="1271776" y="2175321"/>
              <a:ext cx="4283460" cy="369617"/>
            </a:xfrm>
            <a:prstGeom prst="rect">
              <a:avLst/>
            </a:prstGeom>
            <a:grpFill/>
          </p:spPr>
          <p:txBody>
            <a:bodyPr>
              <a:spAutoFit/>
            </a:bodyPr>
            <a:lstStyle>
              <a:defPPr>
                <a:defRPr lang="zh-CN"/>
              </a:defPPr>
              <a:lvl1pPr>
                <a:defRPr b="1">
                  <a:solidFill>
                    <a:schemeClr val="bg1"/>
                  </a:solidFill>
                </a:defRPr>
              </a:lvl1pPr>
            </a:lstStyle>
            <a:p>
              <a:r>
                <a:rPr lang="en-US" altLang="zh-CN" dirty="0"/>
                <a:t>7.2  </a:t>
              </a:r>
              <a:r>
                <a:rPr lang="zh-CN" altLang="zh-CN" dirty="0"/>
                <a:t>评审</a:t>
              </a:r>
              <a:endParaRPr lang="zh-CN" altLang="zh-CN" dirty="0"/>
            </a:p>
          </p:txBody>
        </p:sp>
      </p:grpSp>
      <p:sp>
        <p:nvSpPr>
          <p:cNvPr id="58" name="五角星 57"/>
          <p:cNvSpPr/>
          <p:nvPr/>
        </p:nvSpPr>
        <p:spPr>
          <a:xfrm>
            <a:off x="2497138" y="1654087"/>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grpSp>
        <p:nvGrpSpPr>
          <p:cNvPr id="6" name="组合 84"/>
          <p:cNvGrpSpPr/>
          <p:nvPr/>
        </p:nvGrpSpPr>
        <p:grpSpPr>
          <a:xfrm>
            <a:off x="2350434" y="2474787"/>
            <a:ext cx="5431492" cy="654815"/>
            <a:chOff x="663000" y="2017123"/>
            <a:chExt cx="5135760" cy="655320"/>
          </a:xfrm>
          <a:solidFill>
            <a:schemeClr val="accent1">
              <a:lumMod val="75000"/>
            </a:schemeClr>
          </a:solidFill>
        </p:grpSpPr>
        <p:grpSp>
          <p:nvGrpSpPr>
            <p:cNvPr id="7" name="组合 43"/>
            <p:cNvGrpSpPr/>
            <p:nvPr/>
          </p:nvGrpSpPr>
          <p:grpSpPr>
            <a:xfrm>
              <a:off x="663000" y="2017123"/>
              <a:ext cx="5135760" cy="655320"/>
              <a:chOff x="663000" y="2017123"/>
              <a:chExt cx="5135760" cy="655320"/>
            </a:xfrm>
            <a:grpFill/>
          </p:grpSpPr>
          <p:sp>
            <p:nvSpPr>
              <p:cNvPr id="68" name="矩形 67"/>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69" name="椭圆 68"/>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70" name="椭圆 69"/>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grpSp>
        <p:sp>
          <p:nvSpPr>
            <p:cNvPr id="67" name="文本框 75"/>
            <p:cNvSpPr txBox="1"/>
            <p:nvPr/>
          </p:nvSpPr>
          <p:spPr>
            <a:xfrm>
              <a:off x="1271776" y="2175321"/>
              <a:ext cx="4437235" cy="369617"/>
            </a:xfrm>
            <a:prstGeom prst="rect">
              <a:avLst/>
            </a:prstGeom>
            <a:grpFill/>
          </p:spPr>
          <p:txBody>
            <a:bodyPr>
              <a:spAutoFit/>
            </a:bodyPr>
            <a:lstStyle/>
            <a:p>
              <a:r>
                <a:rPr lang="en-US" altLang="zh-CN" b="1" dirty="0">
                  <a:solidFill>
                    <a:schemeClr val="bg1"/>
                  </a:solidFill>
                </a:rPr>
                <a:t>7.3  </a:t>
              </a:r>
              <a:r>
                <a:rPr lang="zh-CN" altLang="zh-CN" b="1" dirty="0">
                  <a:solidFill>
                    <a:schemeClr val="bg1"/>
                  </a:solidFill>
                </a:rPr>
                <a:t>代码检查</a:t>
              </a:r>
              <a:endParaRPr lang="zh-CN" altLang="zh-CN" b="1" dirty="0">
                <a:solidFill>
                  <a:schemeClr val="bg1"/>
                </a:solidFill>
              </a:endParaRPr>
            </a:p>
          </p:txBody>
        </p:sp>
      </p:grpSp>
      <p:sp>
        <p:nvSpPr>
          <p:cNvPr id="71" name="五角星 70"/>
          <p:cNvSpPr/>
          <p:nvPr/>
        </p:nvSpPr>
        <p:spPr>
          <a:xfrm>
            <a:off x="2478088" y="2520862"/>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72" name="Oval 19"/>
          <p:cNvSpPr>
            <a:spLocks noChangeArrowheads="1"/>
          </p:cNvSpPr>
          <p:nvPr/>
        </p:nvSpPr>
        <p:spPr bwMode="auto">
          <a:xfrm>
            <a:off x="885825" y="2193925"/>
            <a:ext cx="892175" cy="895350"/>
          </a:xfrm>
          <a:prstGeom prst="ellipse">
            <a:avLst/>
          </a:prstGeom>
          <a:solidFill>
            <a:schemeClr val="accent1">
              <a:lumMod val="75000"/>
            </a:schemeClr>
          </a:solidFill>
          <a:ln w="63500">
            <a:solidFill>
              <a:schemeClr val="bg1"/>
            </a:solidFill>
            <a:round/>
          </a:ln>
          <a:effectLst>
            <a:outerShdw blurRad="127000" dist="38100" dir="5400000" algn="ctr" rotWithShape="0">
              <a:prstClr val="black">
                <a:alpha val="40000"/>
              </a:prstClr>
            </a:outerShdw>
          </a:effectLst>
        </p:spPr>
        <p:txBody>
          <a:bodyPr lIns="62110" tIns="31058" rIns="62110" bIns="31058"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等线" panose="02010600030101010101" pitchFamily="2" charset="-122"/>
                <a:sym typeface="+mn-lt"/>
              </a:rPr>
              <a:t>目录</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等线" panose="02010600030101010101" pitchFamily="2" charset="-122"/>
              <a:sym typeface="+mn-lt"/>
            </a:endParaRPr>
          </a:p>
        </p:txBody>
      </p:sp>
      <p:grpSp>
        <p:nvGrpSpPr>
          <p:cNvPr id="25" name="组合 84"/>
          <p:cNvGrpSpPr/>
          <p:nvPr/>
        </p:nvGrpSpPr>
        <p:grpSpPr>
          <a:xfrm>
            <a:off x="2360221" y="3357030"/>
            <a:ext cx="5431492" cy="654815"/>
            <a:chOff x="663000" y="2017123"/>
            <a:chExt cx="5135760" cy="655320"/>
          </a:xfrm>
          <a:solidFill>
            <a:schemeClr val="accent1">
              <a:lumMod val="75000"/>
            </a:schemeClr>
          </a:solidFill>
        </p:grpSpPr>
        <p:grpSp>
          <p:nvGrpSpPr>
            <p:cNvPr id="26" name="组合 43"/>
            <p:cNvGrpSpPr/>
            <p:nvPr/>
          </p:nvGrpSpPr>
          <p:grpSpPr>
            <a:xfrm>
              <a:off x="663000" y="2017123"/>
              <a:ext cx="5135760" cy="655320"/>
              <a:chOff x="663000" y="2017123"/>
              <a:chExt cx="5135760" cy="655320"/>
            </a:xfrm>
            <a:grpFill/>
          </p:grpSpPr>
          <p:sp>
            <p:nvSpPr>
              <p:cNvPr id="28" name="矩形 27"/>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29" name="椭圆 28"/>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30" name="椭圆 29"/>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grpSp>
        <p:sp>
          <p:nvSpPr>
            <p:cNvPr id="27" name="文本框 75"/>
            <p:cNvSpPr txBox="1"/>
            <p:nvPr/>
          </p:nvSpPr>
          <p:spPr>
            <a:xfrm>
              <a:off x="1271776" y="2175321"/>
              <a:ext cx="4437235" cy="369617"/>
            </a:xfrm>
            <a:prstGeom prst="rect">
              <a:avLst/>
            </a:prstGeom>
            <a:grpFill/>
          </p:spPr>
          <p:txBody>
            <a:bodyPr>
              <a:spAutoFit/>
            </a:bodyPr>
            <a:lstStyle>
              <a:defPPr>
                <a:defRPr lang="zh-CN"/>
              </a:defPPr>
              <a:lvl1pPr>
                <a:defRPr b="1">
                  <a:solidFill>
                    <a:schemeClr val="bg1"/>
                  </a:solidFill>
                </a:defRPr>
              </a:lvl1pPr>
            </a:lstStyle>
            <a:p>
              <a:r>
                <a:rPr lang="en-US" altLang="zh-CN" dirty="0"/>
                <a:t>7.4  </a:t>
              </a:r>
              <a:r>
                <a:rPr lang="zh-CN" altLang="zh-CN" dirty="0"/>
                <a:t>静态结构分析与工具支持</a:t>
              </a:r>
              <a:endParaRPr lang="zh-CN" altLang="zh-CN" dirty="0"/>
            </a:p>
          </p:txBody>
        </p:sp>
      </p:grpSp>
      <p:sp>
        <p:nvSpPr>
          <p:cNvPr id="31" name="五角星 30"/>
          <p:cNvSpPr/>
          <p:nvPr/>
        </p:nvSpPr>
        <p:spPr>
          <a:xfrm>
            <a:off x="2487875" y="3403105"/>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grpSp>
        <p:nvGrpSpPr>
          <p:cNvPr id="32" name="组合 84"/>
          <p:cNvGrpSpPr/>
          <p:nvPr/>
        </p:nvGrpSpPr>
        <p:grpSpPr>
          <a:xfrm>
            <a:off x="2361619" y="4172161"/>
            <a:ext cx="5431492" cy="654815"/>
            <a:chOff x="663000" y="2017123"/>
            <a:chExt cx="5135760" cy="655320"/>
          </a:xfrm>
          <a:solidFill>
            <a:schemeClr val="accent1">
              <a:lumMod val="75000"/>
            </a:schemeClr>
          </a:solidFill>
        </p:grpSpPr>
        <p:grpSp>
          <p:nvGrpSpPr>
            <p:cNvPr id="33" name="组合 43"/>
            <p:cNvGrpSpPr/>
            <p:nvPr/>
          </p:nvGrpSpPr>
          <p:grpSpPr>
            <a:xfrm>
              <a:off x="663000" y="2017123"/>
              <a:ext cx="5135760" cy="655320"/>
              <a:chOff x="663000" y="2017123"/>
              <a:chExt cx="5135760" cy="655320"/>
            </a:xfrm>
            <a:grpFill/>
          </p:grpSpPr>
          <p:sp>
            <p:nvSpPr>
              <p:cNvPr id="35" name="矩形 34"/>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36" name="椭圆 35"/>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37" name="椭圆 36"/>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grpSp>
        <p:sp>
          <p:nvSpPr>
            <p:cNvPr id="34" name="文本框 75"/>
            <p:cNvSpPr txBox="1"/>
            <p:nvPr/>
          </p:nvSpPr>
          <p:spPr>
            <a:xfrm>
              <a:off x="1271776" y="2175321"/>
              <a:ext cx="4437235" cy="369617"/>
            </a:xfrm>
            <a:prstGeom prst="rect">
              <a:avLst/>
            </a:prstGeom>
            <a:grpFill/>
          </p:spPr>
          <p:txBody>
            <a:bodyPr>
              <a:spAutoFit/>
            </a:bodyPr>
            <a:lstStyle>
              <a:defPPr>
                <a:defRPr lang="zh-CN"/>
              </a:defPPr>
              <a:lvl1pPr>
                <a:defRPr b="1">
                  <a:solidFill>
                    <a:schemeClr val="bg1"/>
                  </a:solidFill>
                </a:defRPr>
              </a:lvl1pPr>
            </a:lstStyle>
            <a:p>
              <a:r>
                <a:rPr lang="en-US" altLang="zh-CN" dirty="0"/>
                <a:t>7.5  </a:t>
              </a:r>
              <a:r>
                <a:rPr lang="zh-CN" altLang="zh-CN" dirty="0"/>
                <a:t>软件静态质量度量</a:t>
              </a:r>
              <a:endParaRPr lang="zh-CN" altLang="zh-CN" dirty="0"/>
            </a:p>
          </p:txBody>
        </p:sp>
      </p:grpSp>
      <p:sp>
        <p:nvSpPr>
          <p:cNvPr id="38" name="五角星 37"/>
          <p:cNvSpPr/>
          <p:nvPr/>
        </p:nvSpPr>
        <p:spPr>
          <a:xfrm>
            <a:off x="2489273" y="4218236"/>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Tree>
  </p:cSld>
  <p:clrMapOvr>
    <a:masterClrMapping/>
  </p:clrMapOvr>
  <p:transition spd="med" advTm="5000">
    <p:pull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7.4.3  控制流分析</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890905" y="983615"/>
            <a:ext cx="7348220" cy="1198880"/>
          </a:xfrm>
          <a:prstGeom prst="rect">
            <a:avLst/>
          </a:prstGeom>
          <a:noFill/>
          <a:ln w="9525">
            <a:noFill/>
          </a:ln>
        </p:spPr>
        <p:txBody>
          <a:bodyPr wrap="square">
            <a:spAutoFit/>
          </a:bodyPr>
          <a:lstStyle/>
          <a:p>
            <a:pPr lvl="0" algn="l">
              <a:spcBef>
                <a:spcPts val="600"/>
              </a:spcBef>
              <a:spcAft>
                <a:spcPts val="600"/>
              </a:spcAft>
              <a:buClrTx/>
              <a:buSzTx/>
              <a:buFont typeface="Arial" panose="020B0604020202020204" pitchFamily="34" charset="0"/>
            </a:pPr>
            <a:r>
              <a:rPr lang="zh-CN" altLang="en-US" sz="2400" kern="0">
                <a:latin typeface="+mn-lt"/>
                <a:ea typeface="+mn-ea"/>
                <a:sym typeface="+mn-ea"/>
              </a:rPr>
              <a:t>静态分析除了能够检查指定程序中存在的错误和安全漏洞以外，同时还能够将其思想加入到代码编译器中，用于程序的优化。</a:t>
            </a:r>
            <a:endParaRPr lang="zh-CN" altLang="en-US" sz="2400" kern="0">
              <a:latin typeface="+mn-lt"/>
              <a:ea typeface="+mn-ea"/>
              <a:sym typeface="+mn-ea"/>
            </a:endParaRPr>
          </a:p>
        </p:txBody>
      </p:sp>
      <p:pic>
        <p:nvPicPr>
          <p:cNvPr id="2" name="图片 1"/>
          <p:cNvPicPr>
            <a:picLocks noChangeAspect="1"/>
          </p:cNvPicPr>
          <p:nvPr/>
        </p:nvPicPr>
        <p:blipFill>
          <a:blip r:embed="rId1"/>
          <a:stretch>
            <a:fillRect/>
          </a:stretch>
        </p:blipFill>
        <p:spPr>
          <a:xfrm>
            <a:off x="7966710" y="0"/>
            <a:ext cx="1177290" cy="846455"/>
          </a:xfrm>
          <a:prstGeom prst="rect">
            <a:avLst/>
          </a:prstGeom>
        </p:spPr>
      </p:pic>
    </p:spTree>
  </p:cSld>
  <p:clrMapOvr>
    <a:masterClrMapping/>
  </p:clrMapOvr>
  <p:transition spd="med" advTm="5000">
    <p:pull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7.4.3  控制流分析</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890905" y="983615"/>
            <a:ext cx="7747000" cy="3291840"/>
          </a:xfrm>
          <a:prstGeom prst="rect">
            <a:avLst/>
          </a:prstGeom>
          <a:noFill/>
          <a:ln w="9525">
            <a:noFill/>
          </a:ln>
        </p:spPr>
        <p:txBody>
          <a:bodyPr wrap="square">
            <a:spAutoFit/>
          </a:bodyPr>
          <a:lstStyle/>
          <a:p>
            <a:pPr lvl="0" algn="l">
              <a:spcBef>
                <a:spcPts val="600"/>
              </a:spcBef>
              <a:spcAft>
                <a:spcPts val="600"/>
              </a:spcAft>
              <a:buClrTx/>
              <a:buSzTx/>
              <a:buFont typeface="Arial" panose="020B0604020202020204" pitchFamily="34" charset="0"/>
            </a:pPr>
            <a:r>
              <a:rPr lang="zh-CN" altLang="en-US" sz="2400" kern="0">
                <a:latin typeface="+mn-lt"/>
                <a:ea typeface="+mn-ea"/>
                <a:sym typeface="+mn-ea"/>
              </a:rPr>
              <a:t>流分析技术从大体上分类，分为控制流分析和数据流分析：</a:t>
            </a:r>
            <a:endParaRPr lang="zh-CN" altLang="en-US" sz="2400" kern="0">
              <a:latin typeface="+mn-lt"/>
              <a:ea typeface="+mn-ea"/>
              <a:sym typeface="+mn-ea"/>
            </a:endParaRPr>
          </a:p>
          <a:p>
            <a:pPr marL="549275" lvl="1" indent="-206375" algn="l">
              <a:spcBef>
                <a:spcPts val="600"/>
              </a:spcBef>
              <a:spcAft>
                <a:spcPts val="600"/>
              </a:spcAft>
              <a:buClrTx/>
              <a:buSzTx/>
              <a:buFontTx/>
              <a:buChar char="–"/>
            </a:pPr>
            <a:r>
              <a:rPr lang="zh-CN" altLang="zh-CN" sz="2000" kern="0" dirty="0" smtClean="0">
                <a:latin typeface="宋体" panose="02010600030101010101" pitchFamily="2" charset="-122"/>
                <a:ea typeface="宋体" panose="02010600030101010101" pitchFamily="2" charset="-122"/>
                <a:cs typeface="+mn-ea"/>
                <a:sym typeface="+mn-ea"/>
              </a:rPr>
              <a:t>控制流分析是一类用于分析</a:t>
            </a:r>
            <a:r>
              <a:rPr lang="zh-CN" altLang="zh-CN" sz="2000" kern="0" dirty="0" smtClean="0">
                <a:solidFill>
                  <a:schemeClr val="tx1"/>
                </a:solidFill>
                <a:latin typeface="宋体" panose="02010600030101010101" pitchFamily="2" charset="-122"/>
                <a:ea typeface="宋体" panose="02010600030101010101" pitchFamily="2" charset="-122"/>
                <a:cs typeface="+mn-ea"/>
                <a:sym typeface="+mn-ea"/>
              </a:rPr>
              <a:t>程序控制流结构</a:t>
            </a:r>
            <a:r>
              <a:rPr lang="zh-CN" altLang="zh-CN" sz="2000" kern="0" dirty="0" smtClean="0">
                <a:latin typeface="宋体" panose="02010600030101010101" pitchFamily="2" charset="-122"/>
                <a:ea typeface="宋体" panose="02010600030101010101" pitchFamily="2" charset="-122"/>
                <a:cs typeface="+mn-ea"/>
                <a:sym typeface="+mn-ea"/>
              </a:rPr>
              <a:t>的静态分析技术，目的在于生成程序的</a:t>
            </a:r>
            <a:r>
              <a:rPr lang="zh-CN" altLang="zh-CN" sz="2000" u="sng" kern="0" dirty="0" smtClean="0">
                <a:solidFill>
                  <a:srgbClr val="0070C0"/>
                </a:solidFill>
                <a:latin typeface="宋体" panose="02010600030101010101" pitchFamily="2" charset="-122"/>
                <a:ea typeface="宋体" panose="02010600030101010101" pitchFamily="2" charset="-122"/>
                <a:cs typeface="+mn-ea"/>
                <a:sym typeface="+mn-ea"/>
              </a:rPr>
              <a:t>控制流图</a:t>
            </a:r>
            <a:r>
              <a:rPr lang="zh-CN" altLang="zh-CN" sz="2000" kern="0" dirty="0" smtClean="0">
                <a:latin typeface="宋体" panose="02010600030101010101" pitchFamily="2" charset="-122"/>
                <a:ea typeface="宋体" panose="02010600030101010101" pitchFamily="2" charset="-122"/>
                <a:cs typeface="+mn-ea"/>
                <a:sym typeface="+mn-ea"/>
              </a:rPr>
              <a:t>，在编译器设计、程序分析、程序理解等领域都有重要应用。对程序的控制流分析是对源程序或者源程序的中间表示形式的直接操作，形成控制流图。</a:t>
            </a:r>
            <a:endParaRPr lang="zh-CN" altLang="zh-CN" sz="2000" kern="0" dirty="0" smtClean="0">
              <a:latin typeface="宋体" panose="02010600030101010101" pitchFamily="2" charset="-122"/>
              <a:ea typeface="宋体" panose="02010600030101010101" pitchFamily="2" charset="-122"/>
              <a:cs typeface="+mn-ea"/>
              <a:sym typeface="+mn-ea"/>
            </a:endParaRPr>
          </a:p>
          <a:p>
            <a:pPr marL="549275" lvl="1" indent="-206375" algn="l">
              <a:spcBef>
                <a:spcPts val="600"/>
              </a:spcBef>
              <a:spcAft>
                <a:spcPts val="600"/>
              </a:spcAft>
              <a:buClrTx/>
              <a:buSzTx/>
              <a:buFontTx/>
              <a:buChar char="–"/>
            </a:pPr>
            <a:r>
              <a:rPr lang="zh-CN" altLang="zh-CN" sz="2000" kern="0" dirty="0" smtClean="0">
                <a:latin typeface="宋体" panose="02010600030101010101" pitchFamily="2" charset="-122"/>
                <a:ea typeface="宋体" panose="02010600030101010101" pitchFamily="2" charset="-122"/>
                <a:cs typeface="+mn-ea"/>
                <a:sym typeface="+mn-ea"/>
              </a:rPr>
              <a:t>数据流分析是在控制流分析后得出的控制流图的基础上，将程序中的包含</a:t>
            </a:r>
            <a:r>
              <a:rPr lang="zh-CN" altLang="zh-CN" sz="2000" u="sng" kern="0" dirty="0" smtClean="0">
                <a:solidFill>
                  <a:schemeClr val="accent5">
                    <a:lumMod val="75000"/>
                  </a:schemeClr>
                </a:solidFill>
                <a:latin typeface="宋体" panose="02010600030101010101" pitchFamily="2" charset="-122"/>
                <a:ea typeface="宋体" panose="02010600030101010101" pitchFamily="2" charset="-122"/>
                <a:cs typeface="+mn-ea"/>
                <a:sym typeface="+mn-ea"/>
              </a:rPr>
              <a:t>数据的变量</a:t>
            </a:r>
            <a:r>
              <a:rPr lang="zh-CN" altLang="zh-CN" sz="2000" kern="0" dirty="0" smtClean="0">
                <a:latin typeface="宋体" panose="02010600030101010101" pitchFamily="2" charset="-122"/>
                <a:ea typeface="宋体" panose="02010600030101010101" pitchFamily="2" charset="-122"/>
                <a:cs typeface="+mn-ea"/>
                <a:sym typeface="+mn-ea"/>
              </a:rPr>
              <a:t>沿着控制流图的路径，进行</a:t>
            </a:r>
            <a:r>
              <a:rPr lang="zh-CN" altLang="zh-CN" sz="2000" kern="0" dirty="0" smtClean="0">
                <a:solidFill>
                  <a:schemeClr val="accent5">
                    <a:lumMod val="75000"/>
                  </a:schemeClr>
                </a:solidFill>
                <a:latin typeface="宋体" panose="02010600030101010101" pitchFamily="2" charset="-122"/>
                <a:ea typeface="宋体" panose="02010600030101010101" pitchFamily="2" charset="-122"/>
                <a:cs typeface="+mn-ea"/>
                <a:sym typeface="+mn-ea"/>
              </a:rPr>
              <a:t>赋值</a:t>
            </a:r>
            <a:r>
              <a:rPr lang="zh-CN" altLang="zh-CN" sz="2000" kern="0" dirty="0" smtClean="0">
                <a:latin typeface="宋体" panose="02010600030101010101" pitchFamily="2" charset="-122"/>
                <a:ea typeface="宋体" panose="02010600030101010101" pitchFamily="2" charset="-122"/>
                <a:cs typeface="+mn-ea"/>
                <a:sym typeface="+mn-ea"/>
              </a:rPr>
              <a:t>和</a:t>
            </a:r>
            <a:r>
              <a:rPr lang="zh-CN" altLang="zh-CN" sz="2000" kern="0" dirty="0" smtClean="0">
                <a:solidFill>
                  <a:schemeClr val="accent5">
                    <a:lumMod val="75000"/>
                  </a:schemeClr>
                </a:solidFill>
                <a:latin typeface="宋体" panose="02010600030101010101" pitchFamily="2" charset="-122"/>
                <a:ea typeface="宋体" panose="02010600030101010101" pitchFamily="2" charset="-122"/>
                <a:cs typeface="+mn-ea"/>
                <a:sym typeface="+mn-ea"/>
              </a:rPr>
              <a:t>传递</a:t>
            </a:r>
            <a:r>
              <a:rPr lang="zh-CN" altLang="zh-CN" sz="2000" kern="0" dirty="0" smtClean="0">
                <a:latin typeface="宋体" panose="02010600030101010101" pitchFamily="2" charset="-122"/>
                <a:ea typeface="宋体" panose="02010600030101010101" pitchFamily="2" charset="-122"/>
                <a:cs typeface="+mn-ea"/>
                <a:sym typeface="+mn-ea"/>
              </a:rPr>
              <a:t>，直至程序完成，变量</a:t>
            </a:r>
            <a:r>
              <a:rPr lang="zh-CN" altLang="zh-CN" sz="2000" kern="0" dirty="0" smtClean="0">
                <a:solidFill>
                  <a:schemeClr val="accent5">
                    <a:lumMod val="75000"/>
                  </a:schemeClr>
                </a:solidFill>
                <a:latin typeface="宋体" panose="02010600030101010101" pitchFamily="2" charset="-122"/>
                <a:ea typeface="宋体" panose="02010600030101010101" pitchFamily="2" charset="-122"/>
                <a:cs typeface="+mn-ea"/>
                <a:sym typeface="+mn-ea"/>
              </a:rPr>
              <a:t>回收</a:t>
            </a:r>
            <a:r>
              <a:rPr lang="zh-CN" altLang="zh-CN" sz="2000" kern="0" dirty="0" smtClean="0">
                <a:latin typeface="宋体" panose="02010600030101010101" pitchFamily="2" charset="-122"/>
                <a:ea typeface="宋体" panose="02010600030101010101" pitchFamily="2" charset="-122"/>
                <a:cs typeface="+mn-ea"/>
                <a:sym typeface="+mn-ea"/>
              </a:rPr>
              <a:t>或者未被回收。</a:t>
            </a:r>
            <a:endParaRPr lang="zh-CN" altLang="zh-CN" sz="2000" kern="0" dirty="0" smtClean="0">
              <a:latin typeface="宋体" panose="02010600030101010101" pitchFamily="2" charset="-122"/>
              <a:ea typeface="宋体" panose="02010600030101010101" pitchFamily="2" charset="-122"/>
              <a:cs typeface="+mn-ea"/>
              <a:sym typeface="+mn-ea"/>
            </a:endParaRPr>
          </a:p>
        </p:txBody>
      </p:sp>
    </p:spTree>
  </p:cSld>
  <p:clrMapOvr>
    <a:masterClrMapping/>
  </p:clrMapOvr>
  <p:transition spd="med" advTm="5000">
    <p:pull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7.4.3  控制流分析</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890905" y="983615"/>
            <a:ext cx="7747000" cy="829945"/>
          </a:xfrm>
          <a:prstGeom prst="rect">
            <a:avLst/>
          </a:prstGeom>
          <a:noFill/>
          <a:ln w="9525">
            <a:noFill/>
          </a:ln>
        </p:spPr>
        <p:txBody>
          <a:bodyPr wrap="square">
            <a:spAutoFit/>
          </a:bodyPr>
          <a:lstStyle/>
          <a:p>
            <a:pPr lvl="0" algn="l">
              <a:spcBef>
                <a:spcPts val="600"/>
              </a:spcBef>
              <a:spcAft>
                <a:spcPts val="600"/>
              </a:spcAft>
              <a:buClrTx/>
              <a:buSzTx/>
              <a:buFont typeface="Arial" panose="020B0604020202020204" pitchFamily="34" charset="0"/>
            </a:pPr>
            <a:r>
              <a:rPr lang="zh-CN" altLang="en-US" sz="2400" kern="0">
                <a:latin typeface="+mn-lt"/>
                <a:ea typeface="+mn-ea"/>
                <a:sym typeface="+mn-ea"/>
              </a:rPr>
              <a:t>控制流分析（Control flow analysis）简称CFA，是一种确认程序控制流程的静态代码分析技术。</a:t>
            </a:r>
            <a:endParaRPr lang="zh-CN" altLang="en-US" sz="2400" kern="0">
              <a:latin typeface="+mn-lt"/>
              <a:ea typeface="+mn-ea"/>
              <a:sym typeface="+mn-ea"/>
            </a:endParaRPr>
          </a:p>
        </p:txBody>
      </p:sp>
    </p:spTree>
  </p:cSld>
  <p:clrMapOvr>
    <a:masterClrMapping/>
  </p:clrMapOvr>
  <p:transition spd="med" advTm="5000">
    <p:pull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7.4.3  控制流分析</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890905" y="983615"/>
            <a:ext cx="7747000" cy="2306955"/>
          </a:xfrm>
          <a:prstGeom prst="rect">
            <a:avLst/>
          </a:prstGeom>
          <a:noFill/>
          <a:ln w="9525">
            <a:noFill/>
          </a:ln>
        </p:spPr>
        <p:txBody>
          <a:bodyPr wrap="square">
            <a:spAutoFit/>
          </a:bodyPr>
          <a:lstStyle/>
          <a:p>
            <a:pPr marL="249555" lvl="0" indent="-249555" algn="l">
              <a:spcBef>
                <a:spcPts val="600"/>
              </a:spcBef>
              <a:spcAft>
                <a:spcPts val="600"/>
              </a:spcAft>
              <a:buClrTx/>
              <a:buSzTx/>
              <a:buFontTx/>
            </a:pPr>
            <a:r>
              <a:rPr lang="zh-CN" altLang="en-US" sz="2400" kern="0">
                <a:latin typeface="+mn-lt"/>
                <a:ea typeface="+mn-ea"/>
                <a:sym typeface="+mn-ea"/>
              </a:rPr>
              <a:t>1．程序控制流分析</a:t>
            </a:r>
            <a:endParaRPr lang="zh-CN" altLang="en-US" sz="2400" kern="0">
              <a:latin typeface="+mn-lt"/>
              <a:ea typeface="+mn-ea"/>
              <a:sym typeface="+mn-ea"/>
            </a:endParaRPr>
          </a:p>
          <a:p>
            <a:pPr marL="249555" lvl="0" indent="508000" algn="l">
              <a:spcBef>
                <a:spcPts val="600"/>
              </a:spcBef>
              <a:spcAft>
                <a:spcPts val="600"/>
              </a:spcAft>
              <a:buClrTx/>
              <a:buSzTx/>
              <a:buFontTx/>
              <a:extLst>
                <a:ext uri="{35155182-B16C-46BC-9424-99874614C6A1}">
                  <wpsdc:indentchars xmlns:wpsdc="http://www.wps.cn/officeDocument/2017/drawingmlCustomData" val="200" checksum="282533468"/>
                </a:ext>
              </a:extLst>
            </a:pPr>
            <a:r>
              <a:rPr lang="zh-CN" altLang="en-US" sz="2000" kern="0">
                <a:latin typeface="宋体" panose="02010600030101010101" pitchFamily="2" charset="-122"/>
                <a:ea typeface="宋体" panose="02010600030101010101" pitchFamily="2" charset="-122"/>
                <a:sym typeface="+mn-ea"/>
              </a:rPr>
              <a:t>程序控制流是指程序（组件或单元）或系统中的一系列顺序发生的事件或路径。测试对象的控制流，通常通过控制流图来直观的表达。</a:t>
            </a:r>
            <a:endParaRPr lang="zh-CN" altLang="en-US" sz="2000" kern="0">
              <a:latin typeface="宋体" panose="02010600030101010101" pitchFamily="2" charset="-122"/>
              <a:ea typeface="宋体" panose="02010600030101010101" pitchFamily="2" charset="-122"/>
              <a:sym typeface="+mn-ea"/>
            </a:endParaRPr>
          </a:p>
          <a:p>
            <a:pPr marL="249555" lvl="0" indent="508000" algn="l">
              <a:spcBef>
                <a:spcPts val="600"/>
              </a:spcBef>
              <a:spcAft>
                <a:spcPts val="600"/>
              </a:spcAft>
              <a:buClrTx/>
              <a:buSzTx/>
              <a:buFontTx/>
              <a:extLst>
                <a:ext uri="{35155182-B16C-46BC-9424-99874614C6A1}">
                  <wpsdc:indentchars xmlns:wpsdc="http://www.wps.cn/officeDocument/2017/drawingmlCustomData" val="200" checksum="282533468"/>
                </a:ext>
              </a:extLst>
            </a:pPr>
            <a:r>
              <a:rPr lang="zh-CN" altLang="en-US" sz="2000" kern="0">
                <a:latin typeface="宋体" panose="02010600030101010101" pitchFamily="2" charset="-122"/>
                <a:ea typeface="宋体" panose="02010600030101010101" pitchFamily="2" charset="-122"/>
                <a:sym typeface="+mn-ea"/>
              </a:rPr>
              <a:t>控制流分析从程序的特点上看，可以将其看作两个大类：过程内的控制流分析和过程间的控制流分析。</a:t>
            </a:r>
            <a:endParaRPr lang="zh-CN" altLang="en-US" sz="2000" kern="0">
              <a:latin typeface="宋体" panose="02010600030101010101" pitchFamily="2" charset="-122"/>
              <a:ea typeface="宋体" panose="02010600030101010101" pitchFamily="2" charset="-122"/>
              <a:sym typeface="+mn-ea"/>
            </a:endParaRPr>
          </a:p>
        </p:txBody>
      </p:sp>
    </p:spTree>
  </p:cSld>
  <p:clrMapOvr>
    <a:masterClrMapping/>
  </p:clrMapOvr>
  <p:transition spd="med" advTm="5000">
    <p:pull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7.4.3  控制流分析</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890905" y="983615"/>
            <a:ext cx="7747000" cy="1768475"/>
          </a:xfrm>
          <a:prstGeom prst="rect">
            <a:avLst/>
          </a:prstGeom>
          <a:noFill/>
          <a:ln w="9525">
            <a:noFill/>
          </a:ln>
        </p:spPr>
        <p:txBody>
          <a:bodyPr wrap="square">
            <a:spAutoFit/>
          </a:bodyPr>
          <a:lstStyle/>
          <a:p>
            <a:pPr lvl="0" algn="l">
              <a:spcBef>
                <a:spcPct val="20000"/>
              </a:spcBef>
              <a:buClrTx/>
              <a:buSzTx/>
              <a:buFontTx/>
            </a:pPr>
            <a:r>
              <a:rPr lang="zh-CN" altLang="en-US" sz="2400" kern="0">
                <a:latin typeface="+mn-lt"/>
                <a:ea typeface="+mn-ea"/>
                <a:sym typeface="+mn-ea"/>
              </a:rPr>
              <a:t>2．程序控制流图</a:t>
            </a:r>
            <a:endParaRPr lang="zh-CN" altLang="en-US" sz="2400" kern="0">
              <a:latin typeface="+mn-lt"/>
              <a:ea typeface="+mn-ea"/>
              <a:sym typeface="+mn-ea"/>
            </a:endParaRPr>
          </a:p>
          <a:p>
            <a:pPr marL="249555" lvl="0" indent="508000" algn="l">
              <a:spcBef>
                <a:spcPts val="600"/>
              </a:spcBef>
              <a:spcAft>
                <a:spcPts val="600"/>
              </a:spcAft>
              <a:buClrTx/>
              <a:buSzTx/>
              <a:buFontTx/>
              <a:buNone/>
              <a:extLst>
                <a:ext uri="{35155182-B16C-46BC-9424-99874614C6A1}">
                  <wpsdc:indentchars xmlns:wpsdc="http://www.wps.cn/officeDocument/2017/drawingmlCustomData" val="200" checksum="282533468"/>
                </a:ext>
              </a:extLst>
            </a:pPr>
            <a:r>
              <a:rPr lang="zh-CN" altLang="en-US" sz="2000" b="1" kern="0">
                <a:solidFill>
                  <a:srgbClr val="0070C0"/>
                </a:solidFill>
                <a:latin typeface="宋体" panose="02010600030101010101" pitchFamily="2" charset="-122"/>
                <a:ea typeface="宋体" panose="02010600030101010101" pitchFamily="2" charset="-122"/>
                <a:sym typeface="+mn-ea"/>
              </a:rPr>
              <a:t>控制流图（Control Flow Graph，CFG）</a:t>
            </a:r>
            <a:r>
              <a:rPr lang="zh-CN" altLang="en-US" sz="2000" kern="0">
                <a:latin typeface="宋体" panose="02010600030101010101" pitchFamily="2" charset="-122"/>
                <a:ea typeface="宋体" panose="02010600030101010101" pitchFamily="2" charset="-122"/>
                <a:sym typeface="+mn-ea"/>
              </a:rPr>
              <a:t>也叫控制流程图，是一个过程或程序的抽象表现，是用在编译器中的一个抽象数据结构，由编译器在内部维护，代表了一个程序执行过程中会遍历到的所有路径。</a:t>
            </a:r>
            <a:endParaRPr lang="zh-CN" altLang="en-US" sz="2000" kern="0">
              <a:latin typeface="宋体" panose="02010600030101010101" pitchFamily="2" charset="-122"/>
              <a:ea typeface="宋体" panose="02010600030101010101" pitchFamily="2" charset="-122"/>
              <a:sym typeface="+mn-ea"/>
            </a:endParaRPr>
          </a:p>
        </p:txBody>
      </p:sp>
    </p:spTree>
  </p:cSld>
  <p:clrMapOvr>
    <a:masterClrMapping/>
  </p:clrMapOvr>
  <p:transition spd="med" advTm="5000">
    <p:pull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7.4.3  控制流分析</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890905" y="790575"/>
            <a:ext cx="7859395" cy="4067175"/>
          </a:xfrm>
          <a:prstGeom prst="rect">
            <a:avLst/>
          </a:prstGeom>
          <a:noFill/>
          <a:ln w="9525">
            <a:noFill/>
          </a:ln>
        </p:spPr>
        <p:txBody>
          <a:bodyPr wrap="square">
            <a:spAutoFit/>
          </a:bodyPr>
          <a:lstStyle/>
          <a:p>
            <a:pPr lvl="0" algn="l">
              <a:spcBef>
                <a:spcPct val="20000"/>
              </a:spcBef>
              <a:buClrTx/>
              <a:buSzTx/>
              <a:buFontTx/>
            </a:pPr>
            <a:r>
              <a:rPr lang="zh-CN" altLang="en-US" sz="2400" kern="0">
                <a:latin typeface="+mn-lt"/>
                <a:ea typeface="+mn-ea"/>
                <a:sym typeface="+mn-ea"/>
              </a:rPr>
              <a:t>2．程序控制流图</a:t>
            </a:r>
            <a:endParaRPr lang="zh-CN" altLang="en-US" sz="2400" kern="0">
              <a:latin typeface="+mn-lt"/>
              <a:ea typeface="+mn-ea"/>
              <a:sym typeface="+mn-ea"/>
            </a:endParaRPr>
          </a:p>
          <a:p>
            <a:pPr marL="249555" lvl="0" indent="508000" algn="l">
              <a:spcBef>
                <a:spcPts val="600"/>
              </a:spcBef>
              <a:spcAft>
                <a:spcPts val="600"/>
              </a:spcAft>
              <a:buClrTx/>
              <a:buSzTx/>
              <a:buFontTx/>
              <a:buNone/>
              <a:extLst>
                <a:ext uri="{35155182-B16C-46BC-9424-99874614C6A1}">
                  <wpsdc:indentchars xmlns:wpsdc="http://www.wps.cn/officeDocument/2017/drawingmlCustomData" val="200" checksum="282533468"/>
                </a:ext>
              </a:extLst>
            </a:pPr>
            <a:r>
              <a:rPr lang="zh-CN" altLang="en-US" sz="2000" kern="0">
                <a:latin typeface="宋体" panose="02010600030101010101" pitchFamily="2" charset="-122"/>
                <a:ea typeface="宋体" panose="02010600030101010101" pitchFamily="2" charset="-122"/>
                <a:sym typeface="+mn-ea"/>
              </a:rPr>
              <a:t>控制流图是程序结构的反映，描绘了测试对象的程序逻辑控制结构。控制流图由过程块、决策点、控制流线和汇聚点4个元素构成。</a:t>
            </a:r>
            <a:endParaRPr lang="zh-CN" altLang="en-US" sz="2000" kern="0">
              <a:latin typeface="宋体" panose="02010600030101010101" pitchFamily="2" charset="-122"/>
              <a:ea typeface="宋体" panose="02010600030101010101" pitchFamily="2" charset="-122"/>
              <a:sym typeface="+mn-ea"/>
            </a:endParaRPr>
          </a:p>
          <a:p>
            <a:pPr marL="549275" lvl="1" indent="-206375" algn="l">
              <a:lnSpc>
                <a:spcPct val="90000"/>
              </a:lnSpc>
              <a:spcBef>
                <a:spcPts val="600"/>
              </a:spcBef>
              <a:spcAft>
                <a:spcPts val="600"/>
              </a:spcAft>
              <a:buClrTx/>
              <a:buSzTx/>
              <a:buFontTx/>
              <a:buChar char="–"/>
            </a:pPr>
            <a:r>
              <a:rPr lang="zh-CN" altLang="zh-CN" sz="1600" b="1" kern="0" dirty="0" smtClean="0">
                <a:solidFill>
                  <a:srgbClr val="00B0F0"/>
                </a:solidFill>
                <a:latin typeface="宋体" panose="02010600030101010101" pitchFamily="2" charset="-122"/>
                <a:ea typeface="宋体" panose="02010600030101010101" pitchFamily="2" charset="-122"/>
                <a:cs typeface="+mn-ea"/>
                <a:sym typeface="+mn-ea"/>
              </a:rPr>
              <a:t>过程块</a:t>
            </a:r>
            <a:r>
              <a:rPr lang="zh-CN" altLang="zh-CN" sz="1600" kern="0" dirty="0" smtClean="0">
                <a:latin typeface="宋体" panose="02010600030101010101" pitchFamily="2" charset="-122"/>
                <a:ea typeface="宋体" panose="02010600030101010101" pitchFamily="2" charset="-122"/>
                <a:cs typeface="+mn-ea"/>
                <a:sym typeface="+mn-ea"/>
              </a:rPr>
              <a:t>（也称</a:t>
            </a:r>
            <a:r>
              <a:rPr lang="zh-CN" altLang="zh-CN" sz="1600" b="1" kern="0" dirty="0" smtClean="0">
                <a:solidFill>
                  <a:srgbClr val="00B0F0"/>
                </a:solidFill>
                <a:latin typeface="宋体" panose="02010600030101010101" pitchFamily="2" charset="-122"/>
                <a:ea typeface="宋体" panose="02010600030101010101" pitchFamily="2" charset="-122"/>
                <a:cs typeface="+mn-ea"/>
                <a:sym typeface="+mn-ea"/>
              </a:rPr>
              <a:t>结点</a:t>
            </a:r>
            <a:r>
              <a:rPr lang="zh-CN" altLang="zh-CN" sz="1600" kern="0" dirty="0" smtClean="0">
                <a:latin typeface="宋体" panose="02010600030101010101" pitchFamily="2" charset="-122"/>
                <a:ea typeface="宋体" panose="02010600030101010101" pitchFamily="2" charset="-122"/>
                <a:cs typeface="+mn-ea"/>
                <a:sym typeface="+mn-ea"/>
              </a:rPr>
              <a:t>），是从开始到结束按照顺序执行的一系列程序语句或代码，除了在开始处没有其他入口可进入。同样，在结束处没有其他出口可离开过程块（结点）。</a:t>
            </a:r>
            <a:endParaRPr lang="zh-CN" altLang="zh-CN" sz="1600" kern="0" dirty="0" smtClean="0">
              <a:latin typeface="宋体" panose="02010600030101010101" pitchFamily="2" charset="-122"/>
              <a:ea typeface="宋体" panose="02010600030101010101" pitchFamily="2" charset="-122"/>
              <a:cs typeface="+mn-ea"/>
              <a:sym typeface="+mn-ea"/>
            </a:endParaRPr>
          </a:p>
          <a:p>
            <a:pPr marL="549275" lvl="1" indent="-206375" algn="l">
              <a:lnSpc>
                <a:spcPct val="90000"/>
              </a:lnSpc>
              <a:spcBef>
                <a:spcPts val="600"/>
              </a:spcBef>
              <a:spcAft>
                <a:spcPts val="600"/>
              </a:spcAft>
              <a:buClrTx/>
              <a:buSzTx/>
              <a:buFontTx/>
              <a:buChar char="–"/>
            </a:pPr>
            <a:r>
              <a:rPr lang="zh-CN" altLang="zh-CN" sz="1600" b="1" kern="0" dirty="0" smtClean="0">
                <a:solidFill>
                  <a:srgbClr val="00B0F0"/>
                </a:solidFill>
                <a:latin typeface="宋体" panose="02010600030101010101" pitchFamily="2" charset="-122"/>
                <a:ea typeface="宋体" panose="02010600030101010101" pitchFamily="2" charset="-122"/>
                <a:cs typeface="+mn-ea"/>
                <a:sym typeface="+mn-ea"/>
              </a:rPr>
              <a:t>决策点</a:t>
            </a:r>
            <a:r>
              <a:rPr lang="zh-CN" altLang="zh-CN" sz="1600" kern="0" dirty="0" smtClean="0">
                <a:latin typeface="宋体" panose="02010600030101010101" pitchFamily="2" charset="-122"/>
                <a:ea typeface="宋体" panose="02010600030101010101" pitchFamily="2" charset="-122"/>
                <a:cs typeface="+mn-ea"/>
                <a:sym typeface="+mn-ea"/>
              </a:rPr>
              <a:t>，指的是测试对象中的一个点，在此点上控制流线选择的方向发生变化。决策点一般是以分支形式存在。决策点是以一个圆圈、一个入口和多个出口点表示的。包含条件的结点称为</a:t>
            </a:r>
            <a:r>
              <a:rPr lang="zh-CN" altLang="zh-CN" sz="1600" b="1" kern="0" dirty="0" smtClean="0">
                <a:solidFill>
                  <a:srgbClr val="00B0F0"/>
                </a:solidFill>
                <a:latin typeface="宋体" panose="02010600030101010101" pitchFamily="2" charset="-122"/>
                <a:ea typeface="宋体" panose="02010600030101010101" pitchFamily="2" charset="-122"/>
                <a:cs typeface="+mn-ea"/>
                <a:sym typeface="+mn-ea"/>
              </a:rPr>
              <a:t>判定结点</a:t>
            </a:r>
            <a:r>
              <a:rPr lang="zh-CN" altLang="zh-CN" sz="1600" kern="0" dirty="0" smtClean="0">
                <a:latin typeface="宋体" panose="02010600030101010101" pitchFamily="2" charset="-122"/>
                <a:ea typeface="宋体" panose="02010600030101010101" pitchFamily="2" charset="-122"/>
                <a:cs typeface="+mn-ea"/>
                <a:sym typeface="+mn-ea"/>
              </a:rPr>
              <a:t>。</a:t>
            </a:r>
            <a:endParaRPr lang="zh-CN" altLang="zh-CN" sz="1600" kern="0" dirty="0" smtClean="0">
              <a:latin typeface="宋体" panose="02010600030101010101" pitchFamily="2" charset="-122"/>
              <a:ea typeface="宋体" panose="02010600030101010101" pitchFamily="2" charset="-122"/>
              <a:cs typeface="+mn-ea"/>
              <a:sym typeface="+mn-ea"/>
            </a:endParaRPr>
          </a:p>
          <a:p>
            <a:pPr marL="549275" lvl="1" indent="-206375" algn="l">
              <a:lnSpc>
                <a:spcPct val="90000"/>
              </a:lnSpc>
              <a:spcBef>
                <a:spcPts val="600"/>
              </a:spcBef>
              <a:spcAft>
                <a:spcPts val="600"/>
              </a:spcAft>
              <a:buClrTx/>
              <a:buSzTx/>
              <a:buFontTx/>
              <a:buChar char="–"/>
            </a:pPr>
            <a:r>
              <a:rPr lang="zh-CN" altLang="zh-CN" sz="1600" b="1" kern="0" dirty="0" smtClean="0">
                <a:solidFill>
                  <a:srgbClr val="00B0F0"/>
                </a:solidFill>
                <a:latin typeface="宋体" panose="02010600030101010101" pitchFamily="2" charset="-122"/>
                <a:ea typeface="宋体" panose="02010600030101010101" pitchFamily="2" charset="-122"/>
                <a:cs typeface="+mn-ea"/>
                <a:sym typeface="+mn-ea"/>
              </a:rPr>
              <a:t>汇聚点</a:t>
            </a:r>
            <a:r>
              <a:rPr lang="zh-CN" altLang="zh-CN" sz="1600" kern="0" dirty="0" smtClean="0">
                <a:latin typeface="宋体" panose="02010600030101010101" pitchFamily="2" charset="-122"/>
                <a:ea typeface="宋体" panose="02010600030101010101" pitchFamily="2" charset="-122"/>
                <a:cs typeface="+mn-ea"/>
                <a:sym typeface="+mn-ea"/>
              </a:rPr>
              <a:t>，指测试对象中的一个点，但与决策点相反，在汇聚点上不同流的选择方向在此汇聚。</a:t>
            </a:r>
            <a:endParaRPr lang="zh-CN" altLang="zh-CN" sz="1600" kern="0" dirty="0" smtClean="0">
              <a:latin typeface="宋体" panose="02010600030101010101" pitchFamily="2" charset="-122"/>
              <a:ea typeface="宋体" panose="02010600030101010101" pitchFamily="2" charset="-122"/>
              <a:cs typeface="+mn-ea"/>
              <a:sym typeface="+mn-ea"/>
            </a:endParaRPr>
          </a:p>
          <a:p>
            <a:pPr marL="549275" lvl="1" indent="-206375" algn="l">
              <a:lnSpc>
                <a:spcPct val="90000"/>
              </a:lnSpc>
              <a:spcBef>
                <a:spcPts val="600"/>
              </a:spcBef>
              <a:spcAft>
                <a:spcPts val="600"/>
              </a:spcAft>
              <a:buClrTx/>
              <a:buSzTx/>
              <a:buFontTx/>
              <a:buChar char="–"/>
            </a:pPr>
            <a:r>
              <a:rPr lang="zh-CN" altLang="zh-CN" sz="1600" b="1" kern="0" dirty="0" smtClean="0">
                <a:solidFill>
                  <a:srgbClr val="00B0F0"/>
                </a:solidFill>
                <a:latin typeface="宋体" panose="02010600030101010101" pitchFamily="2" charset="-122"/>
                <a:ea typeface="宋体" panose="02010600030101010101" pitchFamily="2" charset="-122"/>
                <a:cs typeface="+mn-ea"/>
                <a:sym typeface="+mn-ea"/>
              </a:rPr>
              <a:t>域</a:t>
            </a:r>
            <a:r>
              <a:rPr lang="zh-CN" altLang="zh-CN" sz="1600" kern="0" dirty="0" smtClean="0">
                <a:latin typeface="宋体" panose="02010600030101010101" pitchFamily="2" charset="-122"/>
                <a:ea typeface="宋体" panose="02010600030101010101" pitchFamily="2" charset="-122"/>
                <a:cs typeface="+mn-ea"/>
                <a:sym typeface="+mn-ea"/>
              </a:rPr>
              <a:t>，由边和结点限定的区域称为域。</a:t>
            </a:r>
            <a:endParaRPr lang="zh-CN" altLang="zh-CN" sz="1600" kern="0" dirty="0" smtClean="0">
              <a:latin typeface="宋体" panose="02010600030101010101" pitchFamily="2" charset="-122"/>
              <a:ea typeface="宋体" panose="02010600030101010101" pitchFamily="2" charset="-122"/>
              <a:cs typeface="+mn-ea"/>
              <a:sym typeface="+mn-ea"/>
            </a:endParaRPr>
          </a:p>
        </p:txBody>
      </p:sp>
    </p:spTree>
  </p:cSld>
  <p:clrMapOvr>
    <a:masterClrMapping/>
  </p:clrMapOvr>
  <p:transition spd="med" advTm="5000">
    <p:pull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7.4.3  控制流分析</a:t>
            </a:r>
            <a:endParaRPr lang="zh-CN" altLang="en-US" sz="3000" b="1" kern="0">
              <a:solidFill>
                <a:schemeClr val="tx2"/>
              </a:solidFill>
              <a:latin typeface="+mj-lt"/>
              <a:ea typeface="+mj-ea"/>
              <a:cs typeface="+mj-cs"/>
              <a:sym typeface="+mn-ea"/>
            </a:endParaRPr>
          </a:p>
        </p:txBody>
      </p:sp>
      <p:pic>
        <p:nvPicPr>
          <p:cNvPr id="97" name="图片 3"/>
          <p:cNvPicPr>
            <a:picLocks noChangeAspect="1"/>
          </p:cNvPicPr>
          <p:nvPr>
            <p:custDataLst>
              <p:tags r:id="rId1"/>
            </p:custDataLst>
          </p:nvPr>
        </p:nvPicPr>
        <p:blipFill>
          <a:blip r:embed="rId2"/>
          <a:srcRect l="554"/>
          <a:stretch>
            <a:fillRect/>
          </a:stretch>
        </p:blipFill>
        <p:spPr>
          <a:xfrm>
            <a:off x="1312545" y="774700"/>
            <a:ext cx="7013575" cy="2912745"/>
          </a:xfrm>
          <a:prstGeom prst="rect">
            <a:avLst/>
          </a:prstGeom>
          <a:noFill/>
          <a:ln>
            <a:noFill/>
          </a:ln>
        </p:spPr>
      </p:pic>
      <p:sp>
        <p:nvSpPr>
          <p:cNvPr id="2" name="矩形 1"/>
          <p:cNvSpPr/>
          <p:nvPr/>
        </p:nvSpPr>
        <p:spPr>
          <a:xfrm>
            <a:off x="2144395" y="4186555"/>
            <a:ext cx="5080000" cy="482600"/>
          </a:xfrm>
          <a:prstGeom prst="rect">
            <a:avLst/>
          </a:prstGeom>
        </p:spPr>
        <p:txBody>
          <a:bodyPr vert="horz" lIns="68553" tIns="34289" rIns="68553" bIns="34289" rtlCol="0" anchor="t">
            <a:normAutofit fontScale="97500" lnSpcReduction="10000"/>
          </a:bodyPr>
          <a:lstStyle/>
          <a:p>
            <a:pPr lvl="0" algn="ctr">
              <a:buClrTx/>
              <a:buSzTx/>
              <a:buFontTx/>
            </a:pPr>
            <a:r>
              <a:rPr lang="zh-CN" altLang="en-US" sz="3000" b="1" kern="0">
                <a:solidFill>
                  <a:schemeClr val="tx2"/>
                </a:solidFill>
                <a:latin typeface="+mj-lt"/>
                <a:ea typeface="+mj-ea"/>
                <a:cs typeface="+mj-cs"/>
                <a:sym typeface="+mn-ea"/>
              </a:rPr>
              <a:t>图7.1  控制流图的图形元素</a:t>
            </a:r>
            <a:endParaRPr lang="zh-CN" altLang="en-US" sz="3000" b="1" kern="0">
              <a:solidFill>
                <a:schemeClr val="tx2"/>
              </a:solidFill>
              <a:latin typeface="+mj-lt"/>
              <a:ea typeface="+mj-ea"/>
              <a:cs typeface="+mj-cs"/>
              <a:sym typeface="+mn-ea"/>
            </a:endParaRPr>
          </a:p>
        </p:txBody>
      </p:sp>
    </p:spTree>
  </p:cSld>
  <p:clrMapOvr>
    <a:masterClrMapping/>
  </p:clrMapOvr>
  <p:transition spd="med" advTm="5000">
    <p:pull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7.4.3  控制流分析</a:t>
            </a:r>
            <a:endParaRPr lang="zh-CN" altLang="en-US" sz="3000" b="1" kern="0">
              <a:solidFill>
                <a:schemeClr val="tx2"/>
              </a:solidFill>
              <a:latin typeface="+mj-lt"/>
              <a:ea typeface="+mj-ea"/>
              <a:cs typeface="+mj-cs"/>
              <a:sym typeface="+mn-ea"/>
            </a:endParaRPr>
          </a:p>
        </p:txBody>
      </p:sp>
      <p:pic>
        <p:nvPicPr>
          <p:cNvPr id="46" name="图片 6"/>
          <p:cNvPicPr>
            <a:picLocks noChangeAspect="1"/>
          </p:cNvPicPr>
          <p:nvPr/>
        </p:nvPicPr>
        <p:blipFill>
          <a:blip r:embed="rId1"/>
          <a:stretch>
            <a:fillRect/>
          </a:stretch>
        </p:blipFill>
        <p:spPr>
          <a:xfrm>
            <a:off x="1414780" y="871855"/>
            <a:ext cx="6028690" cy="2998470"/>
          </a:xfrm>
          <a:prstGeom prst="rect">
            <a:avLst/>
          </a:prstGeom>
          <a:noFill/>
          <a:ln>
            <a:noFill/>
          </a:ln>
        </p:spPr>
      </p:pic>
      <p:sp>
        <p:nvSpPr>
          <p:cNvPr id="3" name="文本框 2"/>
          <p:cNvSpPr txBox="1"/>
          <p:nvPr/>
        </p:nvSpPr>
        <p:spPr>
          <a:xfrm>
            <a:off x="2060575" y="4074160"/>
            <a:ext cx="6970395" cy="337185"/>
          </a:xfrm>
          <a:prstGeom prst="rect">
            <a:avLst/>
          </a:prstGeom>
          <a:noFill/>
          <a:ln w="9525">
            <a:noFill/>
          </a:ln>
        </p:spPr>
        <p:txBody>
          <a:bodyPr wrap="square">
            <a:spAutoFit/>
          </a:bodyPr>
          <a:lstStyle/>
          <a:p>
            <a:r>
              <a:rPr lang="zh-CN" sz="1600" b="1">
                <a:solidFill>
                  <a:schemeClr val="tx1"/>
                </a:solidFill>
                <a:latin typeface="宋体" panose="02010600030101010101" pitchFamily="2" charset="-122"/>
                <a:ea typeface="等线" panose="02010600030101010101" pitchFamily="2" charset="-122"/>
              </a:rPr>
              <a:t>（</a:t>
            </a:r>
            <a:r>
              <a:rPr lang="en-US" sz="1600" b="1">
                <a:solidFill>
                  <a:schemeClr val="tx1"/>
                </a:solidFill>
                <a:latin typeface="宋体" panose="02010600030101010101" pitchFamily="2" charset="-122"/>
                <a:cs typeface="Times New Roman" panose="02020603050405020304" charset="0"/>
              </a:rPr>
              <a:t>a</a:t>
            </a:r>
            <a:r>
              <a:rPr lang="zh-CN" sz="1600" b="1">
                <a:solidFill>
                  <a:schemeClr val="tx1"/>
                </a:solidFill>
                <a:latin typeface="宋体" panose="02010600030101010101" pitchFamily="2" charset="-122"/>
                <a:ea typeface="等线" panose="02010600030101010101" pitchFamily="2" charset="-122"/>
              </a:rPr>
              <a:t>）流程图           　　     （</a:t>
            </a:r>
            <a:r>
              <a:rPr lang="en-US" sz="1600" b="1">
                <a:solidFill>
                  <a:schemeClr val="tx1"/>
                </a:solidFill>
                <a:latin typeface="宋体" panose="02010600030101010101" pitchFamily="2" charset="-122"/>
              </a:rPr>
              <a:t>b</a:t>
            </a:r>
            <a:r>
              <a:rPr lang="zh-CN" sz="1600" b="1">
                <a:solidFill>
                  <a:schemeClr val="tx1"/>
                </a:solidFill>
                <a:latin typeface="宋体" panose="02010600030101010101" pitchFamily="2" charset="-122"/>
                <a:ea typeface="等线" panose="02010600030101010101" pitchFamily="2" charset="-122"/>
              </a:rPr>
              <a:t>）流程图（</a:t>
            </a:r>
            <a:r>
              <a:rPr lang="en-US" sz="1600" b="1">
                <a:solidFill>
                  <a:schemeClr val="tx1"/>
                </a:solidFill>
                <a:latin typeface="宋体" panose="02010600030101010101" pitchFamily="2" charset="-122"/>
              </a:rPr>
              <a:t>a</a:t>
            </a:r>
            <a:r>
              <a:rPr lang="zh-CN" sz="1600" b="1">
                <a:solidFill>
                  <a:schemeClr val="tx1"/>
                </a:solidFill>
                <a:latin typeface="宋体" panose="02010600030101010101" pitchFamily="2" charset="-122"/>
                <a:ea typeface="等线" panose="02010600030101010101" pitchFamily="2" charset="-122"/>
              </a:rPr>
              <a:t>）对应的控制流图</a:t>
            </a:r>
            <a:endParaRPr lang="zh-CN" altLang="en-US" sz="1600" b="1">
              <a:solidFill>
                <a:schemeClr val="tx1"/>
              </a:solidFill>
              <a:latin typeface="宋体" panose="02010600030101010101" pitchFamily="2" charset="-122"/>
              <a:ea typeface="等线" panose="02010600030101010101" pitchFamily="2" charset="-122"/>
            </a:endParaRPr>
          </a:p>
        </p:txBody>
      </p:sp>
      <p:sp>
        <p:nvSpPr>
          <p:cNvPr id="4" name="文本框 3"/>
          <p:cNvSpPr txBox="1"/>
          <p:nvPr/>
        </p:nvSpPr>
        <p:spPr>
          <a:xfrm>
            <a:off x="2268855" y="4548505"/>
            <a:ext cx="5080000" cy="398780"/>
          </a:xfrm>
          <a:prstGeom prst="rect">
            <a:avLst/>
          </a:prstGeom>
          <a:noFill/>
          <a:ln w="9525">
            <a:noFill/>
          </a:ln>
        </p:spPr>
        <p:txBody>
          <a:bodyPr>
            <a:spAutoFit/>
          </a:bodyPr>
          <a:lstStyle/>
          <a:p>
            <a:pPr algn="ctr"/>
            <a:r>
              <a:rPr lang="zh-CN" sz="2000" b="1">
                <a:solidFill>
                  <a:srgbClr val="990099"/>
                </a:solidFill>
                <a:ea typeface="宋体" panose="02010600030101010101" pitchFamily="2" charset="-122"/>
              </a:rPr>
              <a:t>图7.2  拆分复合条件的控制流图</a:t>
            </a:r>
            <a:endParaRPr lang="zh-CN" altLang="en-US" sz="2000" b="1">
              <a:solidFill>
                <a:srgbClr val="990099"/>
              </a:solidFill>
              <a:ea typeface="宋体" panose="02010600030101010101" pitchFamily="2" charset="-122"/>
            </a:endParaRPr>
          </a:p>
        </p:txBody>
      </p:sp>
      <p:sp>
        <p:nvSpPr>
          <p:cNvPr id="2" name="矩形 1"/>
          <p:cNvSpPr/>
          <p:nvPr/>
        </p:nvSpPr>
        <p:spPr>
          <a:xfrm>
            <a:off x="4944110" y="1153160"/>
            <a:ext cx="3208020" cy="2598420"/>
          </a:xfrm>
          <a:prstGeom prst="rect">
            <a:avLst/>
          </a:prstGeom>
          <a:solidFill>
            <a:schemeClr val="bg1"/>
          </a:solidFill>
        </p:spPr>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grpId="0" nodeType="clickEffect">
                                  <p:stCondLst>
                                    <p:cond delay="0"/>
                                  </p:stCondLst>
                                  <p:childTnLst>
                                    <p:anim calcmode="lin" valueType="num">
                                      <p:cBhvr additive="base">
                                        <p:cTn id="6" dur="500"/>
                                        <p:tgtEl>
                                          <p:spTgt spid="2"/>
                                        </p:tgtEl>
                                        <p:attrNameLst>
                                          <p:attrName>ppt_y</p:attrName>
                                        </p:attrNameLst>
                                      </p:cBhvr>
                                      <p:tavLst>
                                        <p:tav tm="0">
                                          <p:val>
                                            <p:strVal val="#ppt_y"/>
                                          </p:val>
                                        </p:tav>
                                        <p:tav tm="100000">
                                          <p:val>
                                            <p:strVal val="#ppt_y+#ppt_h*1.125000"/>
                                          </p:val>
                                        </p:tav>
                                      </p:tavLst>
                                    </p:anim>
                                    <p:animEffect transition="out" filter="wipe(down)">
                                      <p:cBhvr>
                                        <p:cTn id="7" dur="500"/>
                                        <p:tgtEl>
                                          <p:spTgt spid="2"/>
                                        </p:tgtEl>
                                      </p:cBhvr>
                                    </p:animEffect>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7.4.3  控制流分析</a:t>
            </a:r>
            <a:endParaRPr lang="zh-CN" altLang="en-US" sz="3000" b="1" kern="0">
              <a:solidFill>
                <a:schemeClr val="tx2"/>
              </a:solidFill>
              <a:latin typeface="+mj-lt"/>
              <a:ea typeface="+mj-ea"/>
              <a:cs typeface="+mj-cs"/>
              <a:sym typeface="+mn-ea"/>
            </a:endParaRPr>
          </a:p>
        </p:txBody>
      </p:sp>
      <p:sp>
        <p:nvSpPr>
          <p:cNvPr id="2" name="文本框 1"/>
          <p:cNvSpPr txBox="1"/>
          <p:nvPr/>
        </p:nvSpPr>
        <p:spPr>
          <a:xfrm>
            <a:off x="2199640" y="3937000"/>
            <a:ext cx="6944995" cy="368300"/>
          </a:xfrm>
          <a:prstGeom prst="rect">
            <a:avLst/>
          </a:prstGeom>
          <a:noFill/>
          <a:ln w="9525">
            <a:noFill/>
          </a:ln>
        </p:spPr>
        <p:txBody>
          <a:bodyPr wrap="square">
            <a:spAutoFit/>
          </a:bodyPr>
          <a:lstStyle/>
          <a:p>
            <a:r>
              <a:rPr lang="zh-CN" sz="1800" b="1">
                <a:solidFill>
                  <a:schemeClr val="tx1"/>
                </a:solidFill>
                <a:latin typeface="宋体" panose="02010600030101010101" pitchFamily="2" charset="-122"/>
                <a:ea typeface="等线" panose="02010600030101010101" pitchFamily="2" charset="-122"/>
              </a:rPr>
              <a:t>（</a:t>
            </a:r>
            <a:r>
              <a:rPr lang="en-US" sz="1800" b="1">
                <a:solidFill>
                  <a:schemeClr val="tx1"/>
                </a:solidFill>
                <a:latin typeface="宋体" panose="02010600030101010101" pitchFamily="2" charset="-122"/>
                <a:cs typeface="Times New Roman" panose="02020603050405020304" charset="0"/>
              </a:rPr>
              <a:t>c</a:t>
            </a:r>
            <a:r>
              <a:rPr lang="zh-CN" sz="1800" b="1">
                <a:solidFill>
                  <a:schemeClr val="tx1"/>
                </a:solidFill>
                <a:latin typeface="宋体" panose="02010600030101010101" pitchFamily="2" charset="-122"/>
                <a:ea typeface="等线" panose="02010600030101010101" pitchFamily="2" charset="-122"/>
              </a:rPr>
              <a:t>）详细流程图        　 （</a:t>
            </a:r>
            <a:r>
              <a:rPr lang="en-US" sz="1800" b="1">
                <a:solidFill>
                  <a:schemeClr val="tx1"/>
                </a:solidFill>
                <a:latin typeface="宋体" panose="02010600030101010101" pitchFamily="2" charset="-122"/>
              </a:rPr>
              <a:t>d</a:t>
            </a:r>
            <a:r>
              <a:rPr lang="zh-CN" sz="1800" b="1">
                <a:solidFill>
                  <a:schemeClr val="tx1"/>
                </a:solidFill>
                <a:latin typeface="宋体" panose="02010600030101010101" pitchFamily="2" charset="-122"/>
                <a:ea typeface="等线" panose="02010600030101010101" pitchFamily="2" charset="-122"/>
              </a:rPr>
              <a:t>）流程图（</a:t>
            </a:r>
            <a:r>
              <a:rPr lang="en-US" sz="1800" b="1">
                <a:solidFill>
                  <a:schemeClr val="tx1"/>
                </a:solidFill>
                <a:latin typeface="宋体" panose="02010600030101010101" pitchFamily="2" charset="-122"/>
              </a:rPr>
              <a:t>c</a:t>
            </a:r>
            <a:r>
              <a:rPr lang="zh-CN" sz="1800" b="1">
                <a:solidFill>
                  <a:schemeClr val="tx1"/>
                </a:solidFill>
                <a:latin typeface="宋体" panose="02010600030101010101" pitchFamily="2" charset="-122"/>
                <a:ea typeface="等线" panose="02010600030101010101" pitchFamily="2" charset="-122"/>
              </a:rPr>
              <a:t>）对应的控制流图</a:t>
            </a:r>
            <a:endParaRPr lang="zh-CN" altLang="en-US" sz="1800" b="1">
              <a:solidFill>
                <a:schemeClr val="tx1"/>
              </a:solidFill>
              <a:latin typeface="宋体" panose="02010600030101010101" pitchFamily="2" charset="-122"/>
              <a:ea typeface="等线" panose="02010600030101010101" pitchFamily="2" charset="-122"/>
            </a:endParaRPr>
          </a:p>
        </p:txBody>
      </p:sp>
      <p:sp>
        <p:nvSpPr>
          <p:cNvPr id="4" name="文本框 3"/>
          <p:cNvSpPr txBox="1"/>
          <p:nvPr/>
        </p:nvSpPr>
        <p:spPr>
          <a:xfrm>
            <a:off x="2268855" y="4548505"/>
            <a:ext cx="5080000" cy="398780"/>
          </a:xfrm>
          <a:prstGeom prst="rect">
            <a:avLst/>
          </a:prstGeom>
          <a:noFill/>
          <a:ln w="9525">
            <a:noFill/>
          </a:ln>
        </p:spPr>
        <p:txBody>
          <a:bodyPr>
            <a:spAutoFit/>
          </a:bodyPr>
          <a:lstStyle/>
          <a:p>
            <a:pPr algn="ctr"/>
            <a:r>
              <a:rPr lang="zh-CN" sz="2000" b="1">
                <a:solidFill>
                  <a:srgbClr val="990099"/>
                </a:solidFill>
                <a:ea typeface="宋体" panose="02010600030101010101" pitchFamily="2" charset="-122"/>
              </a:rPr>
              <a:t>图7.2  拆分复合条件的控制流图</a:t>
            </a:r>
            <a:endParaRPr lang="zh-CN" altLang="en-US" sz="2000" b="1">
              <a:solidFill>
                <a:srgbClr val="990099"/>
              </a:solidFill>
              <a:ea typeface="宋体" panose="02010600030101010101" pitchFamily="2" charset="-122"/>
            </a:endParaRPr>
          </a:p>
        </p:txBody>
      </p:sp>
      <p:pic>
        <p:nvPicPr>
          <p:cNvPr id="76" name="图片 18"/>
          <p:cNvPicPr>
            <a:picLocks noChangeAspect="1"/>
          </p:cNvPicPr>
          <p:nvPr/>
        </p:nvPicPr>
        <p:blipFill>
          <a:blip r:embed="rId1"/>
          <a:stretch>
            <a:fillRect/>
          </a:stretch>
        </p:blipFill>
        <p:spPr>
          <a:xfrm>
            <a:off x="2144395" y="896620"/>
            <a:ext cx="5525770" cy="2769235"/>
          </a:xfrm>
          <a:prstGeom prst="rect">
            <a:avLst/>
          </a:prstGeom>
          <a:noFill/>
          <a:ln>
            <a:noFill/>
          </a:ln>
        </p:spPr>
      </p:pic>
      <p:sp>
        <p:nvSpPr>
          <p:cNvPr id="3" name="矩形 2"/>
          <p:cNvSpPr/>
          <p:nvPr/>
        </p:nvSpPr>
        <p:spPr>
          <a:xfrm>
            <a:off x="5181600" y="1149350"/>
            <a:ext cx="2895600" cy="2339340"/>
          </a:xfrm>
          <a:prstGeom prst="rect">
            <a:avLst/>
          </a:prstGeom>
          <a:solidFill>
            <a:schemeClr val="bg1"/>
          </a:solidFill>
        </p:spPr>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grpId="0" nodeType="clickEffect">
                                  <p:stCondLst>
                                    <p:cond delay="0"/>
                                  </p:stCondLst>
                                  <p:childTnLst>
                                    <p:anim calcmode="lin" valueType="num">
                                      <p:cBhvr additive="base">
                                        <p:cTn id="6" dur="500"/>
                                        <p:tgtEl>
                                          <p:spTgt spid="3"/>
                                        </p:tgtEl>
                                        <p:attrNameLst>
                                          <p:attrName>ppt_y</p:attrName>
                                        </p:attrNameLst>
                                      </p:cBhvr>
                                      <p:tavLst>
                                        <p:tav tm="0">
                                          <p:val>
                                            <p:strVal val="#ppt_y"/>
                                          </p:val>
                                        </p:tav>
                                        <p:tav tm="100000">
                                          <p:val>
                                            <p:strVal val="#ppt_y+#ppt_h*1.125000"/>
                                          </p:val>
                                        </p:tav>
                                      </p:tavLst>
                                    </p:anim>
                                    <p:animEffect transition="out" filter="wipe(down)">
                                      <p:cBhvr>
                                        <p:cTn id="7" dur="500"/>
                                        <p:tgtEl>
                                          <p:spTgt spid="3"/>
                                        </p:tgtEl>
                                      </p:cBhvr>
                                    </p:animEffect>
                                    <p:set>
                                      <p:cBhvr>
                                        <p:cTn id="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2954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7.4.3  控制流分析</a:t>
            </a:r>
            <a:endParaRPr lang="zh-CN" altLang="en-US" sz="3000" b="1" kern="0">
              <a:solidFill>
                <a:schemeClr val="tx2"/>
              </a:solidFill>
              <a:latin typeface="+mj-lt"/>
              <a:ea typeface="+mj-ea"/>
              <a:cs typeface="+mj-cs"/>
              <a:sym typeface="+mn-ea"/>
            </a:endParaRPr>
          </a:p>
        </p:txBody>
      </p:sp>
      <p:sp>
        <p:nvSpPr>
          <p:cNvPr id="4" name="文本框 3"/>
          <p:cNvSpPr txBox="1"/>
          <p:nvPr/>
        </p:nvSpPr>
        <p:spPr>
          <a:xfrm>
            <a:off x="2268855" y="4568190"/>
            <a:ext cx="5080000" cy="398780"/>
          </a:xfrm>
          <a:prstGeom prst="rect">
            <a:avLst/>
          </a:prstGeom>
          <a:noFill/>
          <a:ln w="9525">
            <a:noFill/>
          </a:ln>
        </p:spPr>
        <p:txBody>
          <a:bodyPr>
            <a:spAutoFit/>
          </a:bodyPr>
          <a:lstStyle/>
          <a:p>
            <a:pPr algn="ctr"/>
            <a:r>
              <a:rPr lang="zh-CN" sz="2000" b="1">
                <a:solidFill>
                  <a:srgbClr val="990099"/>
                </a:solidFill>
                <a:ea typeface="宋体" panose="02010600030101010101" pitchFamily="2" charset="-122"/>
              </a:rPr>
              <a:t>7.3  程序控制流图</a:t>
            </a:r>
            <a:endParaRPr lang="zh-CN" sz="2000" b="1">
              <a:solidFill>
                <a:srgbClr val="990099"/>
              </a:solidFill>
              <a:ea typeface="宋体" panose="02010600030101010101" pitchFamily="2" charset="-122"/>
            </a:endParaRPr>
          </a:p>
        </p:txBody>
      </p:sp>
      <p:sp>
        <p:nvSpPr>
          <p:cNvPr id="3" name="文本框 2"/>
          <p:cNvSpPr txBox="1"/>
          <p:nvPr/>
        </p:nvSpPr>
        <p:spPr>
          <a:xfrm>
            <a:off x="1743075" y="4271645"/>
            <a:ext cx="6447790" cy="398780"/>
          </a:xfrm>
          <a:prstGeom prst="rect">
            <a:avLst/>
          </a:prstGeom>
          <a:noFill/>
          <a:ln w="9525">
            <a:noFill/>
          </a:ln>
        </p:spPr>
        <p:txBody>
          <a:bodyPr wrap="square">
            <a:spAutoFit/>
          </a:bodyPr>
          <a:lstStyle/>
          <a:p>
            <a:r>
              <a:rPr lang="zh-CN" sz="2000">
                <a:latin typeface="宋体" panose="02010600030101010101" pitchFamily="2" charset="-122"/>
                <a:ea typeface="等线" panose="02010600030101010101" pitchFamily="2" charset="-122"/>
              </a:rPr>
              <a:t>（</a:t>
            </a:r>
            <a:r>
              <a:rPr lang="en-US" sz="2000">
                <a:latin typeface="宋体" panose="02010600030101010101" pitchFamily="2" charset="-122"/>
                <a:cs typeface="Times New Roman" panose="02020603050405020304" charset="0"/>
              </a:rPr>
              <a:t>a</a:t>
            </a:r>
            <a:r>
              <a:rPr lang="zh-CN" sz="2000">
                <a:latin typeface="宋体" panose="02010600030101010101" pitchFamily="2" charset="-122"/>
                <a:ea typeface="等线" panose="02010600030101010101" pitchFamily="2" charset="-122"/>
              </a:rPr>
              <a:t>）程序流程图           （</a:t>
            </a:r>
            <a:r>
              <a:rPr lang="en-US" sz="2000">
                <a:latin typeface="宋体" panose="02010600030101010101" pitchFamily="2" charset="-122"/>
              </a:rPr>
              <a:t>b</a:t>
            </a:r>
            <a:r>
              <a:rPr lang="zh-CN" sz="2000">
                <a:latin typeface="宋体" panose="02010600030101010101" pitchFamily="2" charset="-122"/>
                <a:ea typeface="等线" panose="02010600030101010101" pitchFamily="2" charset="-122"/>
              </a:rPr>
              <a:t>）程序控制流图</a:t>
            </a:r>
            <a:endParaRPr lang="zh-CN" altLang="en-US" sz="2000">
              <a:latin typeface="宋体" panose="02010600030101010101" pitchFamily="2" charset="-122"/>
              <a:ea typeface="等线" panose="02010600030101010101" pitchFamily="2" charset="-122"/>
            </a:endParaRPr>
          </a:p>
        </p:txBody>
      </p:sp>
      <p:pic>
        <p:nvPicPr>
          <p:cNvPr id="2" name="图片 2"/>
          <p:cNvPicPr>
            <a:picLocks noChangeAspect="1"/>
          </p:cNvPicPr>
          <p:nvPr/>
        </p:nvPicPr>
        <p:blipFill>
          <a:blip r:embed="rId1"/>
          <a:stretch>
            <a:fillRect/>
          </a:stretch>
        </p:blipFill>
        <p:spPr>
          <a:xfrm>
            <a:off x="1934845" y="690880"/>
            <a:ext cx="5274310" cy="3609340"/>
          </a:xfrm>
          <a:prstGeom prst="rect">
            <a:avLst/>
          </a:prstGeom>
          <a:noFill/>
          <a:ln>
            <a:noFill/>
          </a:ln>
        </p:spPr>
      </p:pic>
      <p:sp>
        <p:nvSpPr>
          <p:cNvPr id="5" name="矩形 4"/>
          <p:cNvSpPr/>
          <p:nvPr/>
        </p:nvSpPr>
        <p:spPr>
          <a:xfrm>
            <a:off x="4678680" y="675640"/>
            <a:ext cx="3009900" cy="3969385"/>
          </a:xfrm>
          <a:prstGeom prst="rect">
            <a:avLst/>
          </a:prstGeom>
          <a:solidFill>
            <a:schemeClr val="bg1"/>
          </a:solidFill>
        </p:spPr>
        <p:txBody>
          <a:bodyPr wrap="square">
            <a:spAutoFit/>
          </a:bodyPr>
          <a:p>
            <a:endParaRPr lang="en-US" altLang="zh-CN" sz="2000" dirty="0" smtClean="0">
              <a:solidFill>
                <a:srgbClr val="800080"/>
              </a:solidFill>
              <a:latin typeface="华文行楷" panose="02010800040101010101" pitchFamily="2" charset="-122"/>
              <a:ea typeface="华文行楷" panose="02010800040101010101" pitchFamily="2" charset="-122"/>
            </a:endParaRPr>
          </a:p>
          <a:p>
            <a:endParaRPr lang="en-US" altLang="zh-CN" sz="2000" dirty="0" smtClean="0">
              <a:solidFill>
                <a:srgbClr val="800080"/>
              </a:solidFill>
              <a:latin typeface="华文行楷" panose="02010800040101010101" pitchFamily="2" charset="-122"/>
              <a:ea typeface="华文行楷" panose="02010800040101010101" pitchFamily="2" charset="-122"/>
            </a:endParaRPr>
          </a:p>
          <a:p>
            <a:endParaRPr lang="en-US" altLang="zh-CN" sz="2000" dirty="0" smtClean="0">
              <a:solidFill>
                <a:srgbClr val="800080"/>
              </a:solidFill>
              <a:latin typeface="华文行楷" panose="02010800040101010101" pitchFamily="2" charset="-122"/>
              <a:ea typeface="华文行楷" panose="02010800040101010101" pitchFamily="2" charset="-122"/>
            </a:endParaRPr>
          </a:p>
          <a:p>
            <a:endParaRPr lang="en-US" altLang="zh-CN" sz="2000" dirty="0" smtClean="0">
              <a:solidFill>
                <a:srgbClr val="800080"/>
              </a:solidFill>
              <a:latin typeface="华文行楷" panose="02010800040101010101" pitchFamily="2" charset="-122"/>
              <a:ea typeface="华文行楷" panose="02010800040101010101" pitchFamily="2" charset="-122"/>
            </a:endParaRPr>
          </a:p>
          <a:p>
            <a:endParaRPr lang="en-US" altLang="zh-CN" sz="2000" dirty="0" smtClean="0">
              <a:solidFill>
                <a:srgbClr val="800080"/>
              </a:solidFill>
              <a:latin typeface="华文行楷" panose="02010800040101010101" pitchFamily="2" charset="-122"/>
              <a:ea typeface="华文行楷" panose="02010800040101010101" pitchFamily="2" charset="-122"/>
            </a:endParaRPr>
          </a:p>
          <a:p>
            <a:r>
              <a:rPr lang="en-US" altLang="zh-CN" sz="2400" dirty="0" smtClean="0">
                <a:solidFill>
                  <a:srgbClr val="800080"/>
                </a:solidFill>
                <a:latin typeface="华文行楷" panose="02010800040101010101" pitchFamily="2" charset="-122"/>
                <a:ea typeface="华文行楷" panose="02010800040101010101" pitchFamily="2" charset="-122"/>
              </a:rPr>
              <a:t>1.</a:t>
            </a:r>
            <a:r>
              <a:rPr lang="zh-CN" altLang="en-US" sz="2400" dirty="0" smtClean="0">
                <a:solidFill>
                  <a:srgbClr val="800080"/>
                </a:solidFill>
                <a:latin typeface="华文行楷" panose="02010800040101010101" pitchFamily="2" charset="-122"/>
                <a:ea typeface="华文行楷" panose="02010800040101010101" pitchFamily="2" charset="-122"/>
              </a:rPr>
              <a:t>绘制程序控制流图</a:t>
            </a:r>
            <a:endParaRPr lang="zh-CN" altLang="en-US" sz="2400" dirty="0" smtClean="0">
              <a:solidFill>
                <a:srgbClr val="800080"/>
              </a:solidFill>
              <a:latin typeface="华文行楷" panose="02010800040101010101" pitchFamily="2" charset="-122"/>
              <a:ea typeface="华文行楷" panose="02010800040101010101" pitchFamily="2" charset="-122"/>
            </a:endParaRPr>
          </a:p>
          <a:p>
            <a:r>
              <a:rPr lang="en-US" altLang="zh-CN" sz="2400" dirty="0" smtClean="0">
                <a:solidFill>
                  <a:srgbClr val="800080"/>
                </a:solidFill>
                <a:latin typeface="华文行楷" panose="02010800040101010101" pitchFamily="2" charset="-122"/>
                <a:ea typeface="华文行楷" panose="02010800040101010101" pitchFamily="2" charset="-122"/>
              </a:rPr>
              <a:t>2.</a:t>
            </a:r>
            <a:r>
              <a:rPr lang="zh-CN" altLang="en-US" sz="2400" dirty="0" smtClean="0">
                <a:solidFill>
                  <a:srgbClr val="800080"/>
                </a:solidFill>
                <a:latin typeface="华文行楷" panose="02010800040101010101" pitchFamily="2" charset="-122"/>
                <a:ea typeface="华文行楷" panose="02010800040101010101" pitchFamily="2" charset="-122"/>
              </a:rPr>
              <a:t>边</a:t>
            </a:r>
            <a:endParaRPr lang="zh-CN" altLang="en-US" sz="2400" dirty="0" smtClean="0">
              <a:solidFill>
                <a:srgbClr val="800080"/>
              </a:solidFill>
              <a:latin typeface="华文行楷" panose="02010800040101010101" pitchFamily="2" charset="-122"/>
              <a:ea typeface="华文行楷" panose="02010800040101010101" pitchFamily="2" charset="-122"/>
            </a:endParaRPr>
          </a:p>
          <a:p>
            <a:r>
              <a:rPr lang="en-US" altLang="zh-CN" sz="2400" dirty="0" smtClean="0">
                <a:solidFill>
                  <a:srgbClr val="800080"/>
                </a:solidFill>
                <a:latin typeface="华文行楷" panose="02010800040101010101" pitchFamily="2" charset="-122"/>
                <a:ea typeface="华文行楷" panose="02010800040101010101" pitchFamily="2" charset="-122"/>
              </a:rPr>
              <a:t>3.</a:t>
            </a:r>
            <a:r>
              <a:rPr lang="zh-CN" altLang="en-US" sz="2400" dirty="0" smtClean="0">
                <a:solidFill>
                  <a:srgbClr val="800080"/>
                </a:solidFill>
                <a:latin typeface="华文行楷" panose="02010800040101010101" pitchFamily="2" charset="-122"/>
                <a:ea typeface="华文行楷" panose="02010800040101010101" pitchFamily="2" charset="-122"/>
              </a:rPr>
              <a:t>域</a:t>
            </a:r>
            <a:endParaRPr lang="zh-CN" altLang="en-US" sz="2400" dirty="0" smtClean="0">
              <a:solidFill>
                <a:srgbClr val="800080"/>
              </a:solidFill>
              <a:latin typeface="华文行楷" panose="02010800040101010101" pitchFamily="2" charset="-122"/>
              <a:ea typeface="华文行楷" panose="02010800040101010101" pitchFamily="2" charset="-122"/>
            </a:endParaRPr>
          </a:p>
          <a:p>
            <a:endParaRPr lang="zh-CN" altLang="en-US" sz="2000" dirty="0" smtClean="0">
              <a:solidFill>
                <a:srgbClr val="800080"/>
              </a:solidFill>
              <a:latin typeface="华文行楷" panose="02010800040101010101" pitchFamily="2" charset="-122"/>
              <a:ea typeface="华文行楷" panose="02010800040101010101" pitchFamily="2" charset="-122"/>
            </a:endParaRPr>
          </a:p>
          <a:p>
            <a:endParaRPr lang="zh-CN" altLang="en-US" sz="2000" dirty="0" smtClean="0">
              <a:solidFill>
                <a:srgbClr val="800080"/>
              </a:solidFill>
              <a:latin typeface="华文行楷" panose="02010800040101010101" pitchFamily="2" charset="-122"/>
              <a:ea typeface="华文行楷" panose="02010800040101010101" pitchFamily="2" charset="-122"/>
            </a:endParaRPr>
          </a:p>
          <a:p>
            <a:endParaRPr lang="zh-CN" altLang="en-US" sz="2000" dirty="0" smtClean="0">
              <a:solidFill>
                <a:srgbClr val="800080"/>
              </a:solidFill>
              <a:latin typeface="华文行楷" panose="02010800040101010101" pitchFamily="2" charset="-122"/>
              <a:ea typeface="华文行楷" panose="02010800040101010101" pitchFamily="2" charset="-122"/>
            </a:endParaRPr>
          </a:p>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grpId="0" nodeType="clickEffect">
                                  <p:stCondLst>
                                    <p:cond delay="0"/>
                                  </p:stCondLst>
                                  <p:childTnLst>
                                    <p:anim calcmode="lin" valueType="num">
                                      <p:cBhvr additive="base">
                                        <p:cTn id="6" dur="500"/>
                                        <p:tgtEl>
                                          <p:spTgt spid="5"/>
                                        </p:tgtEl>
                                        <p:attrNameLst>
                                          <p:attrName>ppt_y</p:attrName>
                                        </p:attrNameLst>
                                      </p:cBhvr>
                                      <p:tavLst>
                                        <p:tav tm="0">
                                          <p:val>
                                            <p:strVal val="#ppt_y"/>
                                          </p:val>
                                        </p:tav>
                                        <p:tav tm="100000">
                                          <p:val>
                                            <p:strVal val="#ppt_y+#ppt_h*1.125000"/>
                                          </p:val>
                                        </p:tav>
                                      </p:tavLst>
                                    </p:anim>
                                    <p:animEffect transition="out" filter="wipe(down)">
                                      <p:cBhvr>
                                        <p:cTn id="7" dur="500"/>
                                        <p:tgtEl>
                                          <p:spTgt spid="5"/>
                                        </p:tgtEl>
                                      </p:cBhvr>
                                    </p:animEffect>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en-US" altLang="zh-CN" dirty="0"/>
              <a:t>7.1  </a:t>
            </a:r>
            <a:r>
              <a:rPr lang="zh-CN" altLang="zh-CN" dirty="0"/>
              <a:t>静态测试和测试过程</a:t>
            </a:r>
            <a:br>
              <a:rPr lang="zh-CN" altLang="zh-CN" dirty="0"/>
            </a:br>
            <a:br>
              <a:rPr lang="zh-CN" altLang="en-US" dirty="0"/>
            </a:br>
            <a:endParaRPr lang="zh-CN" altLang="en-US" dirty="0"/>
          </a:p>
        </p:txBody>
      </p:sp>
      <p:sp>
        <p:nvSpPr>
          <p:cNvPr id="9" name="副标题 8"/>
          <p:cNvSpPr>
            <a:spLocks noGrp="1"/>
          </p:cNvSpPr>
          <p:nvPr>
            <p:ph type="subTitle" idx="1"/>
          </p:nvPr>
        </p:nvSpPr>
        <p:spPr/>
        <p:txBody>
          <a:bodyPr/>
          <a:lstStyle/>
          <a:p>
            <a:pPr algn="l"/>
            <a:r>
              <a:rPr lang="en-US" altLang="zh-CN" dirty="0"/>
              <a:t>7.1.1  </a:t>
            </a:r>
            <a:r>
              <a:rPr lang="zh-CN" altLang="zh-CN" dirty="0"/>
              <a:t>静态测试的基本内容</a:t>
            </a:r>
            <a:endParaRPr lang="zh-CN" altLang="zh-CN" dirty="0"/>
          </a:p>
          <a:p>
            <a:pPr algn="l"/>
            <a:r>
              <a:rPr lang="en-US" altLang="zh-CN" dirty="0"/>
              <a:t>7.1.2  </a:t>
            </a:r>
            <a:r>
              <a:rPr lang="zh-CN" altLang="zh-CN" dirty="0"/>
              <a:t>静态测试的过程</a:t>
            </a:r>
            <a:endParaRPr lang="zh-CN" altLang="zh-CN" dirty="0"/>
          </a:p>
        </p:txBody>
      </p:sp>
    </p:spTree>
  </p:cSld>
  <p:clrMapOvr>
    <a:masterClrMapping/>
  </p:clrMapOvr>
  <p:transition spd="med" advTm="5000">
    <p:pull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2954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7.4.3  控制流分析</a:t>
            </a:r>
            <a:endParaRPr lang="zh-CN" altLang="en-US" sz="3000" b="1" kern="0">
              <a:solidFill>
                <a:schemeClr val="tx2"/>
              </a:solidFill>
              <a:latin typeface="+mj-lt"/>
              <a:ea typeface="+mj-ea"/>
              <a:cs typeface="+mj-cs"/>
              <a:sym typeface="+mn-ea"/>
            </a:endParaRPr>
          </a:p>
        </p:txBody>
      </p:sp>
      <p:sp>
        <p:nvSpPr>
          <p:cNvPr id="4" name="文本框 3"/>
          <p:cNvSpPr txBox="1"/>
          <p:nvPr/>
        </p:nvSpPr>
        <p:spPr>
          <a:xfrm>
            <a:off x="2268855" y="4542790"/>
            <a:ext cx="5080000" cy="398780"/>
          </a:xfrm>
          <a:prstGeom prst="rect">
            <a:avLst/>
          </a:prstGeom>
          <a:noFill/>
          <a:ln w="9525">
            <a:noFill/>
          </a:ln>
        </p:spPr>
        <p:txBody>
          <a:bodyPr>
            <a:spAutoFit/>
          </a:bodyPr>
          <a:lstStyle/>
          <a:p>
            <a:pPr algn="ctr"/>
            <a:r>
              <a:rPr lang="zh-CN" sz="2000" b="1">
                <a:solidFill>
                  <a:srgbClr val="990099"/>
                </a:solidFill>
                <a:ea typeface="宋体" panose="02010600030101010101" pitchFamily="2" charset="-122"/>
              </a:rPr>
              <a:t>图7.4  控制流图矩阵</a:t>
            </a:r>
            <a:endParaRPr lang="zh-CN" sz="2000" b="1">
              <a:solidFill>
                <a:srgbClr val="990099"/>
              </a:solidFill>
              <a:ea typeface="宋体" panose="02010600030101010101" pitchFamily="2" charset="-122"/>
            </a:endParaRPr>
          </a:p>
        </p:txBody>
      </p:sp>
      <p:sp>
        <p:nvSpPr>
          <p:cNvPr id="3" name="文本框 2"/>
          <p:cNvSpPr txBox="1"/>
          <p:nvPr/>
        </p:nvSpPr>
        <p:spPr>
          <a:xfrm>
            <a:off x="1584960" y="4251960"/>
            <a:ext cx="6447790" cy="398780"/>
          </a:xfrm>
          <a:prstGeom prst="rect">
            <a:avLst/>
          </a:prstGeom>
          <a:noFill/>
          <a:ln w="9525">
            <a:noFill/>
          </a:ln>
        </p:spPr>
        <p:txBody>
          <a:bodyPr wrap="square">
            <a:spAutoFit/>
          </a:bodyPr>
          <a:lstStyle/>
          <a:p>
            <a:r>
              <a:rPr sz="2000">
                <a:latin typeface="宋体" panose="02010600030101010101" pitchFamily="2" charset="-122"/>
              </a:rPr>
              <a:t>（a）控制流图</a:t>
            </a:r>
            <a:r>
              <a:rPr lang="zh-CN" sz="2000">
                <a:latin typeface="宋体" panose="02010600030101010101" pitchFamily="2" charset="-122"/>
                <a:ea typeface="等线" panose="02010600030101010101" pitchFamily="2" charset="-122"/>
              </a:rPr>
              <a:t>             </a:t>
            </a:r>
            <a:r>
              <a:rPr sz="2000">
                <a:latin typeface="宋体" panose="02010600030101010101" pitchFamily="2" charset="-122"/>
              </a:rPr>
              <a:t>（b）控制流图矩阵</a:t>
            </a:r>
            <a:endParaRPr sz="2000">
              <a:latin typeface="宋体" panose="02010600030101010101" pitchFamily="2" charset="-122"/>
            </a:endParaRPr>
          </a:p>
        </p:txBody>
      </p:sp>
      <p:pic>
        <p:nvPicPr>
          <p:cNvPr id="50" name="图片 10"/>
          <p:cNvPicPr>
            <a:picLocks noChangeAspect="1"/>
          </p:cNvPicPr>
          <p:nvPr/>
        </p:nvPicPr>
        <p:blipFill>
          <a:blip r:embed="rId1"/>
          <a:stretch>
            <a:fillRect/>
          </a:stretch>
        </p:blipFill>
        <p:spPr>
          <a:xfrm>
            <a:off x="743585" y="1791335"/>
            <a:ext cx="4098290" cy="1784350"/>
          </a:xfrm>
          <a:prstGeom prst="rect">
            <a:avLst/>
          </a:prstGeom>
          <a:noFill/>
          <a:ln>
            <a:noFill/>
          </a:ln>
        </p:spPr>
      </p:pic>
      <p:pic>
        <p:nvPicPr>
          <p:cNvPr id="13" name="图片 20"/>
          <p:cNvPicPr>
            <a:picLocks noChangeAspect="1"/>
          </p:cNvPicPr>
          <p:nvPr/>
        </p:nvPicPr>
        <p:blipFill>
          <a:blip r:embed="rId2"/>
          <a:stretch>
            <a:fillRect/>
          </a:stretch>
        </p:blipFill>
        <p:spPr>
          <a:xfrm>
            <a:off x="4953635" y="1273810"/>
            <a:ext cx="2680335" cy="2697480"/>
          </a:xfrm>
          <a:prstGeom prst="rect">
            <a:avLst/>
          </a:prstGeom>
          <a:noFill/>
          <a:ln>
            <a:noFill/>
          </a:ln>
        </p:spPr>
      </p:pic>
      <p:sp>
        <p:nvSpPr>
          <p:cNvPr id="2" name="矩形 1"/>
          <p:cNvSpPr/>
          <p:nvPr/>
        </p:nvSpPr>
        <p:spPr>
          <a:xfrm>
            <a:off x="6073140" y="1918970"/>
            <a:ext cx="441960" cy="396240"/>
          </a:xfrm>
          <a:prstGeom prst="rect">
            <a:avLst/>
          </a:prstGeom>
          <a:solidFill>
            <a:schemeClr val="bg1"/>
          </a:solidFill>
        </p:spPr>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5" name="矩形 4"/>
          <p:cNvSpPr/>
          <p:nvPr/>
        </p:nvSpPr>
        <p:spPr>
          <a:xfrm>
            <a:off x="6599555" y="2432050"/>
            <a:ext cx="441960" cy="396240"/>
          </a:xfrm>
          <a:prstGeom prst="rect">
            <a:avLst/>
          </a:prstGeom>
          <a:solidFill>
            <a:schemeClr val="bg1"/>
          </a:solidFill>
        </p:spPr>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6" name="矩形 5"/>
          <p:cNvSpPr/>
          <p:nvPr/>
        </p:nvSpPr>
        <p:spPr>
          <a:xfrm>
            <a:off x="7106920" y="2960370"/>
            <a:ext cx="441960" cy="396240"/>
          </a:xfrm>
          <a:prstGeom prst="rect">
            <a:avLst/>
          </a:prstGeom>
          <a:solidFill>
            <a:schemeClr val="bg1"/>
          </a:solidFill>
        </p:spPr>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7" name="矩形 6"/>
          <p:cNvSpPr/>
          <p:nvPr/>
        </p:nvSpPr>
        <p:spPr>
          <a:xfrm>
            <a:off x="5570220" y="3478530"/>
            <a:ext cx="441960" cy="396240"/>
          </a:xfrm>
          <a:prstGeom prst="rect">
            <a:avLst/>
          </a:prstGeom>
          <a:solidFill>
            <a:schemeClr val="bg1"/>
          </a:solidFill>
        </p:spPr>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grpId="0" nodeType="clickEffect">
                                  <p:stCondLst>
                                    <p:cond delay="0"/>
                                  </p:stCondLst>
                                  <p:childTnLst>
                                    <p:anim calcmode="lin" valueType="num">
                                      <p:cBhvr additive="base">
                                        <p:cTn id="6" dur="500"/>
                                        <p:tgtEl>
                                          <p:spTgt spid="2"/>
                                        </p:tgtEl>
                                        <p:attrNameLst>
                                          <p:attrName>ppt_y</p:attrName>
                                        </p:attrNameLst>
                                      </p:cBhvr>
                                      <p:tavLst>
                                        <p:tav tm="0">
                                          <p:val>
                                            <p:strVal val="#ppt_y"/>
                                          </p:val>
                                        </p:tav>
                                        <p:tav tm="100000">
                                          <p:val>
                                            <p:strVal val="#ppt_y+#ppt_h*1.125000"/>
                                          </p:val>
                                        </p:tav>
                                      </p:tavLst>
                                    </p:anim>
                                    <p:animEffect transition="out" filter="wipe(down)">
                                      <p:cBhvr>
                                        <p:cTn id="7" dur="500"/>
                                        <p:tgtEl>
                                          <p:spTgt spid="2"/>
                                        </p:tgtEl>
                                      </p:cBhvr>
                                    </p:animEffect>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2" presetClass="exit" presetSubtype="4" fill="hold" grpId="0" nodeType="clickEffect">
                                  <p:stCondLst>
                                    <p:cond delay="0"/>
                                  </p:stCondLst>
                                  <p:childTnLst>
                                    <p:anim calcmode="lin" valueType="num">
                                      <p:cBhvr additive="base">
                                        <p:cTn id="12" dur="500"/>
                                        <p:tgtEl>
                                          <p:spTgt spid="5"/>
                                        </p:tgtEl>
                                        <p:attrNameLst>
                                          <p:attrName>ppt_y</p:attrName>
                                        </p:attrNameLst>
                                      </p:cBhvr>
                                      <p:tavLst>
                                        <p:tav tm="0">
                                          <p:val>
                                            <p:strVal val="#ppt_y"/>
                                          </p:val>
                                        </p:tav>
                                        <p:tav tm="100000">
                                          <p:val>
                                            <p:strVal val="#ppt_y+#ppt_h*1.125000"/>
                                          </p:val>
                                        </p:tav>
                                      </p:tavLst>
                                    </p:anim>
                                    <p:animEffect transition="out" filter="wipe(down)">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2" presetClass="exit" presetSubtype="4" fill="hold" grpId="0" nodeType="clickEffect">
                                  <p:stCondLst>
                                    <p:cond delay="0"/>
                                  </p:stCondLst>
                                  <p:childTnLst>
                                    <p:anim calcmode="lin" valueType="num">
                                      <p:cBhvr additive="base">
                                        <p:cTn id="18" dur="500"/>
                                        <p:tgtEl>
                                          <p:spTgt spid="6"/>
                                        </p:tgtEl>
                                        <p:attrNameLst>
                                          <p:attrName>ppt_y</p:attrName>
                                        </p:attrNameLst>
                                      </p:cBhvr>
                                      <p:tavLst>
                                        <p:tav tm="0">
                                          <p:val>
                                            <p:strVal val="#ppt_y"/>
                                          </p:val>
                                        </p:tav>
                                        <p:tav tm="100000">
                                          <p:val>
                                            <p:strVal val="#ppt_y+#ppt_h*1.125000"/>
                                          </p:val>
                                        </p:tav>
                                      </p:tavLst>
                                    </p:anim>
                                    <p:animEffect transition="out" filter="wipe(down)">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2" presetClass="exit" presetSubtype="4" fill="hold" grpId="0" nodeType="clickEffect">
                                  <p:stCondLst>
                                    <p:cond delay="0"/>
                                  </p:stCondLst>
                                  <p:childTnLst>
                                    <p:anim calcmode="lin" valueType="num">
                                      <p:cBhvr additive="base">
                                        <p:cTn id="24" dur="500"/>
                                        <p:tgtEl>
                                          <p:spTgt spid="7"/>
                                        </p:tgtEl>
                                        <p:attrNameLst>
                                          <p:attrName>ppt_y</p:attrName>
                                        </p:attrNameLst>
                                      </p:cBhvr>
                                      <p:tavLst>
                                        <p:tav tm="0">
                                          <p:val>
                                            <p:strVal val="#ppt_y"/>
                                          </p:val>
                                        </p:tav>
                                        <p:tav tm="100000">
                                          <p:val>
                                            <p:strVal val="#ppt_y+#ppt_h*1.125000"/>
                                          </p:val>
                                        </p:tav>
                                      </p:tavLst>
                                    </p:anim>
                                    <p:animEffect transition="out" filter="wipe(down)">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7.4.3  控制流分析</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2751455" y="790575"/>
            <a:ext cx="6271260" cy="4233545"/>
          </a:xfrm>
          <a:prstGeom prst="rect">
            <a:avLst/>
          </a:prstGeom>
          <a:noFill/>
          <a:ln w="9525">
            <a:noFill/>
          </a:ln>
        </p:spPr>
        <p:txBody>
          <a:bodyPr wrap="square">
            <a:spAutoFit/>
          </a:bodyPr>
          <a:lstStyle/>
          <a:p>
            <a:pPr lvl="0" algn="l">
              <a:spcBef>
                <a:spcPct val="20000"/>
              </a:spcBef>
              <a:buClrTx/>
              <a:buSzTx/>
              <a:buFontTx/>
            </a:pPr>
            <a:r>
              <a:rPr lang="zh-CN" altLang="en-US" sz="2400" kern="0">
                <a:latin typeface="+mn-lt"/>
                <a:ea typeface="+mn-ea"/>
                <a:sym typeface="+mn-ea"/>
              </a:rPr>
              <a:t>3．控制流分析的测试运用</a:t>
            </a:r>
            <a:endParaRPr lang="zh-CN" altLang="en-US" sz="2400" kern="0">
              <a:latin typeface="+mn-lt"/>
              <a:ea typeface="+mn-ea"/>
              <a:sym typeface="+mn-ea"/>
            </a:endParaRPr>
          </a:p>
          <a:p>
            <a:pPr lvl="0" algn="l">
              <a:spcBef>
                <a:spcPct val="20000"/>
              </a:spcBef>
              <a:buClrTx/>
              <a:buSzTx/>
              <a:buFontTx/>
            </a:pPr>
            <a:r>
              <a:rPr lang="zh-CN" altLang="en-US" sz="2000" kern="0">
                <a:latin typeface="宋体" panose="02010600030101010101" pitchFamily="2" charset="-122"/>
                <a:ea typeface="宋体" panose="02010600030101010101" pitchFamily="2" charset="-122"/>
                <a:sym typeface="+mn-ea"/>
              </a:rPr>
              <a:t>（1）</a:t>
            </a:r>
            <a:r>
              <a:rPr lang="zh-CN" altLang="en-US" sz="2000" b="1" kern="0">
                <a:solidFill>
                  <a:srgbClr val="0070C0"/>
                </a:solidFill>
                <a:latin typeface="宋体" panose="02010600030101010101" pitchFamily="2" charset="-122"/>
                <a:ea typeface="宋体" panose="02010600030101010101" pitchFamily="2" charset="-122"/>
                <a:sym typeface="+mn-ea"/>
              </a:rPr>
              <a:t>独立程序路径</a:t>
            </a:r>
            <a:r>
              <a:rPr lang="zh-CN" altLang="en-US" sz="2000" kern="0">
                <a:latin typeface="宋体" panose="02010600030101010101" pitchFamily="2" charset="-122"/>
                <a:ea typeface="宋体" panose="02010600030101010101" pitchFamily="2" charset="-122"/>
                <a:sym typeface="+mn-ea"/>
              </a:rPr>
              <a:t>和</a:t>
            </a:r>
            <a:r>
              <a:rPr lang="zh-CN" altLang="en-US" sz="2000" b="1" kern="0">
                <a:solidFill>
                  <a:srgbClr val="0070C0"/>
                </a:solidFill>
                <a:latin typeface="宋体" panose="02010600030101010101" pitchFamily="2" charset="-122"/>
                <a:ea typeface="宋体" panose="02010600030101010101" pitchFamily="2" charset="-122"/>
                <a:sym typeface="+mn-ea"/>
              </a:rPr>
              <a:t>基本路径集合</a:t>
            </a:r>
            <a:endParaRPr lang="zh-CN" altLang="en-US" sz="2000" kern="0">
              <a:latin typeface="宋体" panose="02010600030101010101" pitchFamily="2" charset="-122"/>
              <a:ea typeface="宋体" panose="02010600030101010101" pitchFamily="2" charset="-122"/>
              <a:sym typeface="+mn-ea"/>
            </a:endParaRPr>
          </a:p>
          <a:p>
            <a:pPr marL="549275" lvl="1" indent="-206375" algn="l">
              <a:lnSpc>
                <a:spcPct val="90000"/>
              </a:lnSpc>
              <a:spcBef>
                <a:spcPts val="600"/>
              </a:spcBef>
              <a:spcAft>
                <a:spcPts val="600"/>
              </a:spcAft>
              <a:buClrTx/>
              <a:buSzTx/>
              <a:buFontTx/>
              <a:buChar char="–"/>
            </a:pPr>
            <a:r>
              <a:rPr lang="zh-CN" altLang="zh-CN" sz="1800" b="1" u="sng" kern="0" dirty="0" smtClean="0">
                <a:solidFill>
                  <a:schemeClr val="accent5">
                    <a:lumMod val="75000"/>
                  </a:schemeClr>
                </a:solidFill>
                <a:latin typeface="宋体" panose="02010600030101010101" pitchFamily="2" charset="-122"/>
                <a:ea typeface="宋体" panose="02010600030101010101" pitchFamily="2" charset="-122"/>
                <a:cs typeface="+mn-ea"/>
                <a:sym typeface="+mn-ea"/>
              </a:rPr>
              <a:t>独立路径</a:t>
            </a:r>
            <a:r>
              <a:rPr lang="zh-CN" altLang="zh-CN" sz="1800" kern="0" dirty="0" smtClean="0">
                <a:latin typeface="宋体" panose="02010600030101010101" pitchFamily="2" charset="-122"/>
                <a:ea typeface="宋体" panose="02010600030101010101" pitchFamily="2" charset="-122"/>
                <a:cs typeface="+mn-ea"/>
                <a:sym typeface="+mn-ea"/>
              </a:rPr>
              <a:t>是任何贯穿程序的、至少引入一组新语句（处理语句或条件语句）的路径。</a:t>
            </a:r>
            <a:endParaRPr lang="zh-CN" altLang="zh-CN" sz="1800" kern="0" dirty="0" smtClean="0">
              <a:latin typeface="宋体" panose="02010600030101010101" pitchFamily="2" charset="-122"/>
              <a:ea typeface="宋体" panose="02010600030101010101" pitchFamily="2" charset="-122"/>
              <a:cs typeface="+mn-ea"/>
              <a:sym typeface="+mn-ea"/>
            </a:endParaRPr>
          </a:p>
          <a:p>
            <a:pPr marL="549275" lvl="1" indent="-206375" algn="l">
              <a:lnSpc>
                <a:spcPct val="90000"/>
              </a:lnSpc>
              <a:spcBef>
                <a:spcPts val="600"/>
              </a:spcBef>
              <a:spcAft>
                <a:spcPts val="600"/>
              </a:spcAft>
              <a:buClrTx/>
              <a:buSzTx/>
              <a:buFontTx/>
              <a:buChar char="–"/>
            </a:pPr>
            <a:r>
              <a:rPr lang="zh-CN" altLang="zh-CN" sz="1800" kern="0" dirty="0" smtClean="0">
                <a:latin typeface="宋体" panose="02010600030101010101" pitchFamily="2" charset="-122"/>
                <a:ea typeface="宋体" panose="02010600030101010101" pitchFamily="2" charset="-122"/>
                <a:cs typeface="+mn-ea"/>
                <a:sym typeface="+mn-ea"/>
              </a:rPr>
              <a:t>图7.3（b）所示的程序控制流图的一组</a:t>
            </a:r>
            <a:r>
              <a:rPr lang="zh-CN" altLang="zh-CN" sz="1800" kern="0" dirty="0" smtClean="0">
                <a:solidFill>
                  <a:schemeClr val="tx1"/>
                </a:solidFill>
                <a:latin typeface="宋体" panose="02010600030101010101" pitchFamily="2" charset="-122"/>
                <a:ea typeface="宋体" panose="02010600030101010101" pitchFamily="2" charset="-122"/>
                <a:cs typeface="+mn-ea"/>
                <a:sym typeface="+mn-ea"/>
              </a:rPr>
              <a:t>独立路径</a:t>
            </a:r>
            <a:r>
              <a:rPr lang="zh-CN" altLang="zh-CN" sz="1800" kern="0" dirty="0" smtClean="0">
                <a:latin typeface="宋体" panose="02010600030101010101" pitchFamily="2" charset="-122"/>
                <a:ea typeface="宋体" panose="02010600030101010101" pitchFamily="2" charset="-122"/>
                <a:cs typeface="+mn-ea"/>
                <a:sym typeface="+mn-ea"/>
              </a:rPr>
              <a:t>如下：</a:t>
            </a:r>
            <a:endParaRPr lang="zh-CN" altLang="zh-CN" sz="1800" kern="0" dirty="0" smtClean="0">
              <a:latin typeface="宋体" panose="02010600030101010101" pitchFamily="2" charset="-122"/>
              <a:ea typeface="宋体" panose="02010600030101010101" pitchFamily="2" charset="-122"/>
              <a:cs typeface="+mn-ea"/>
              <a:sym typeface="+mn-ea"/>
            </a:endParaRPr>
          </a:p>
          <a:p>
            <a:pPr marL="1479550" lvl="3" indent="-342900" algn="l">
              <a:spcBef>
                <a:spcPct val="20000"/>
              </a:spcBef>
              <a:buClrTx/>
              <a:buSzTx/>
              <a:buFont typeface="Arial" panose="020B0604020202020204" pitchFamily="34" charset="0"/>
              <a:buChar char="•"/>
            </a:pPr>
            <a:r>
              <a:rPr lang="zh-CN" altLang="en-US" sz="1800" kern="0">
                <a:latin typeface="宋体" panose="02010600030101010101" pitchFamily="2" charset="-122"/>
                <a:ea typeface="宋体" panose="02010600030101010101" pitchFamily="2" charset="-122"/>
                <a:sym typeface="+mn-ea"/>
              </a:rPr>
              <a:t>路径1 ：1-10</a:t>
            </a:r>
            <a:endParaRPr lang="zh-CN" altLang="en-US" sz="1800" kern="0">
              <a:latin typeface="宋体" panose="02010600030101010101" pitchFamily="2" charset="-122"/>
              <a:ea typeface="宋体" panose="02010600030101010101" pitchFamily="2" charset="-122"/>
              <a:sym typeface="+mn-ea"/>
            </a:endParaRPr>
          </a:p>
          <a:p>
            <a:pPr marL="1479550" lvl="3" indent="-342900" algn="l">
              <a:spcBef>
                <a:spcPct val="20000"/>
              </a:spcBef>
              <a:buClrTx/>
              <a:buSzTx/>
              <a:buFont typeface="Arial" panose="020B0604020202020204" pitchFamily="34" charset="0"/>
              <a:buChar char="•"/>
            </a:pPr>
            <a:r>
              <a:rPr lang="zh-CN" altLang="en-US" sz="1800" kern="0">
                <a:latin typeface="宋体" panose="02010600030101010101" pitchFamily="2" charset="-122"/>
                <a:ea typeface="宋体" panose="02010600030101010101" pitchFamily="2" charset="-122"/>
                <a:sym typeface="+mn-ea"/>
              </a:rPr>
              <a:t>路径2 ：1-2-3-4-5-9-1-10</a:t>
            </a:r>
            <a:endParaRPr lang="zh-CN" altLang="en-US" sz="1800" kern="0">
              <a:latin typeface="宋体" panose="02010600030101010101" pitchFamily="2" charset="-122"/>
              <a:ea typeface="宋体" panose="02010600030101010101" pitchFamily="2" charset="-122"/>
              <a:sym typeface="+mn-ea"/>
            </a:endParaRPr>
          </a:p>
          <a:p>
            <a:pPr marL="1479550" lvl="3" indent="-342900" algn="l">
              <a:spcBef>
                <a:spcPct val="20000"/>
              </a:spcBef>
              <a:buClrTx/>
              <a:buSzTx/>
              <a:buFont typeface="Arial" panose="020B0604020202020204" pitchFamily="34" charset="0"/>
              <a:buChar char="•"/>
            </a:pPr>
            <a:r>
              <a:rPr lang="zh-CN" altLang="en-US" sz="1800" kern="0">
                <a:latin typeface="宋体" panose="02010600030101010101" pitchFamily="2" charset="-122"/>
                <a:ea typeface="宋体" panose="02010600030101010101" pitchFamily="2" charset="-122"/>
                <a:sym typeface="+mn-ea"/>
              </a:rPr>
              <a:t>路径3 ：1-2-3-6-8-9-1-10</a:t>
            </a:r>
            <a:endParaRPr lang="zh-CN" altLang="en-US" sz="1800" kern="0">
              <a:latin typeface="宋体" panose="02010600030101010101" pitchFamily="2" charset="-122"/>
              <a:ea typeface="宋体" panose="02010600030101010101" pitchFamily="2" charset="-122"/>
              <a:sym typeface="+mn-ea"/>
            </a:endParaRPr>
          </a:p>
          <a:p>
            <a:pPr marL="1479550" lvl="3" indent="-342900" algn="l">
              <a:spcBef>
                <a:spcPct val="20000"/>
              </a:spcBef>
              <a:buClrTx/>
              <a:buSzTx/>
              <a:buFont typeface="Arial" panose="020B0604020202020204" pitchFamily="34" charset="0"/>
              <a:buChar char="•"/>
            </a:pPr>
            <a:r>
              <a:rPr lang="zh-CN" altLang="en-US" sz="1800" kern="0">
                <a:latin typeface="宋体" panose="02010600030101010101" pitchFamily="2" charset="-122"/>
                <a:ea typeface="宋体" panose="02010600030101010101" pitchFamily="2" charset="-122"/>
                <a:sym typeface="+mn-ea"/>
              </a:rPr>
              <a:t>路径4 ：1-2-3-6-7-9-1-10</a:t>
            </a:r>
            <a:endParaRPr lang="zh-CN" altLang="en-US" sz="1800" kern="0">
              <a:latin typeface="宋体" panose="02010600030101010101" pitchFamily="2" charset="-122"/>
              <a:ea typeface="宋体" panose="02010600030101010101" pitchFamily="2" charset="-122"/>
              <a:sym typeface="+mn-ea"/>
            </a:endParaRPr>
          </a:p>
          <a:p>
            <a:pPr marL="549275" lvl="1" indent="-206375" algn="l">
              <a:lnSpc>
                <a:spcPct val="90000"/>
              </a:lnSpc>
              <a:spcBef>
                <a:spcPts val="600"/>
              </a:spcBef>
              <a:spcAft>
                <a:spcPts val="600"/>
              </a:spcAft>
              <a:buClrTx/>
              <a:buSzTx/>
              <a:buFontTx/>
              <a:buChar char="–"/>
            </a:pPr>
            <a:r>
              <a:rPr lang="zh-CN" altLang="zh-CN" sz="1800" kern="0" dirty="0" smtClean="0">
                <a:latin typeface="宋体" panose="02010600030101010101" pitchFamily="2" charset="-122"/>
                <a:ea typeface="宋体" panose="02010600030101010101" pitchFamily="2" charset="-122"/>
                <a:cs typeface="+mn-ea"/>
                <a:sym typeface="+mn-ea"/>
              </a:rPr>
              <a:t>路径1、2、3、4构成流图的基本路径集合（称为</a:t>
            </a:r>
            <a:r>
              <a:rPr lang="zh-CN" altLang="zh-CN" sz="1800" b="1" kern="0" dirty="0" smtClean="0">
                <a:solidFill>
                  <a:srgbClr val="0070C0"/>
                </a:solidFill>
                <a:latin typeface="宋体" panose="02010600030101010101" pitchFamily="2" charset="-122"/>
                <a:ea typeface="宋体" panose="02010600030101010101" pitchFamily="2" charset="-122"/>
                <a:cs typeface="+mn-ea"/>
                <a:sym typeface="+mn-ea"/>
              </a:rPr>
              <a:t>基本集合</a:t>
            </a:r>
            <a:r>
              <a:rPr lang="zh-CN" altLang="zh-CN" sz="1800" kern="0" dirty="0" smtClean="0">
                <a:latin typeface="宋体" panose="02010600030101010101" pitchFamily="2" charset="-122"/>
                <a:ea typeface="宋体" panose="02010600030101010101" pitchFamily="2" charset="-122"/>
                <a:cs typeface="+mn-ea"/>
                <a:sym typeface="+mn-ea"/>
              </a:rPr>
              <a:t>）。</a:t>
            </a:r>
            <a:endParaRPr lang="zh-CN" altLang="zh-CN" sz="1800" kern="0" dirty="0" smtClean="0">
              <a:latin typeface="宋体" panose="02010600030101010101" pitchFamily="2" charset="-122"/>
              <a:ea typeface="宋体" panose="02010600030101010101" pitchFamily="2" charset="-122"/>
              <a:cs typeface="+mn-ea"/>
              <a:sym typeface="+mn-ea"/>
            </a:endParaRPr>
          </a:p>
          <a:p>
            <a:pPr lvl="0" algn="l">
              <a:spcBef>
                <a:spcPct val="20000"/>
              </a:spcBef>
              <a:buClrTx/>
              <a:buSzTx/>
              <a:buFontTx/>
            </a:pPr>
            <a:endParaRPr lang="zh-CN" altLang="en-US" sz="2000" kern="0">
              <a:latin typeface="宋体" panose="02010600030101010101" pitchFamily="2" charset="-122"/>
              <a:ea typeface="宋体" panose="02010600030101010101" pitchFamily="2" charset="-122"/>
              <a:sym typeface="+mn-ea"/>
            </a:endParaRPr>
          </a:p>
        </p:txBody>
      </p:sp>
      <p:pic>
        <p:nvPicPr>
          <p:cNvPr id="4" name="图片 3"/>
          <p:cNvPicPr>
            <a:picLocks noChangeAspect="1"/>
          </p:cNvPicPr>
          <p:nvPr/>
        </p:nvPicPr>
        <p:blipFill>
          <a:blip r:embed="rId1"/>
          <a:stretch>
            <a:fillRect/>
          </a:stretch>
        </p:blipFill>
        <p:spPr>
          <a:xfrm>
            <a:off x="41275" y="602615"/>
            <a:ext cx="2766060" cy="4061460"/>
          </a:xfrm>
          <a:prstGeom prst="rect">
            <a:avLst/>
          </a:prstGeom>
        </p:spPr>
      </p:pic>
      <p:pic>
        <p:nvPicPr>
          <p:cNvPr id="2" name="图片 1"/>
          <p:cNvPicPr>
            <a:picLocks noChangeAspect="1"/>
          </p:cNvPicPr>
          <p:nvPr/>
        </p:nvPicPr>
        <p:blipFill>
          <a:blip r:embed="rId2"/>
          <a:stretch>
            <a:fillRect/>
          </a:stretch>
        </p:blipFill>
        <p:spPr>
          <a:xfrm>
            <a:off x="7966710" y="0"/>
            <a:ext cx="1177290" cy="846455"/>
          </a:xfrm>
          <a:prstGeom prst="rect">
            <a:avLst/>
          </a:prstGeom>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7.4.3  控制流分析</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641985" y="836295"/>
            <a:ext cx="7859395" cy="3950970"/>
          </a:xfrm>
          <a:prstGeom prst="rect">
            <a:avLst/>
          </a:prstGeom>
          <a:noFill/>
          <a:ln w="9525">
            <a:noFill/>
          </a:ln>
        </p:spPr>
        <p:txBody>
          <a:bodyPr wrap="square">
            <a:spAutoFit/>
          </a:bodyPr>
          <a:lstStyle/>
          <a:p>
            <a:pPr lvl="0" algn="l">
              <a:spcBef>
                <a:spcPct val="20000"/>
              </a:spcBef>
              <a:buClrTx/>
              <a:buSzTx/>
              <a:buFontTx/>
            </a:pPr>
            <a:r>
              <a:rPr lang="zh-CN" altLang="en-US" sz="2400" kern="0">
                <a:latin typeface="+mn-lt"/>
                <a:ea typeface="+mn-ea"/>
                <a:sym typeface="+mn-ea"/>
              </a:rPr>
              <a:t>3．控制流分析的测试运用</a:t>
            </a:r>
            <a:endParaRPr lang="zh-CN" altLang="en-US" sz="2400" kern="0">
              <a:latin typeface="+mn-lt"/>
              <a:ea typeface="+mn-ea"/>
              <a:sym typeface="+mn-ea"/>
            </a:endParaRPr>
          </a:p>
          <a:p>
            <a:pPr lvl="0" algn="l">
              <a:spcBef>
                <a:spcPct val="20000"/>
              </a:spcBef>
              <a:buClrTx/>
              <a:buSzTx/>
              <a:buFontTx/>
            </a:pPr>
            <a:r>
              <a:rPr lang="zh-CN" altLang="en-US" sz="2000" kern="0">
                <a:latin typeface="宋体" panose="02010600030101010101" pitchFamily="2" charset="-122"/>
                <a:ea typeface="宋体" panose="02010600030101010101" pitchFamily="2" charset="-122"/>
                <a:sym typeface="+mn-ea"/>
              </a:rPr>
              <a:t>（2）控制流分析的测试运用</a:t>
            </a:r>
            <a:endParaRPr lang="zh-CN" altLang="en-US" sz="2000" kern="0">
              <a:latin typeface="宋体" panose="02010600030101010101" pitchFamily="2" charset="-122"/>
              <a:ea typeface="宋体" panose="02010600030101010101" pitchFamily="2" charset="-122"/>
              <a:sym typeface="+mn-ea"/>
            </a:endParaRPr>
          </a:p>
          <a:p>
            <a:pPr marL="549275" lvl="1" indent="-206375" algn="l">
              <a:lnSpc>
                <a:spcPct val="90000"/>
              </a:lnSpc>
              <a:spcBef>
                <a:spcPts val="600"/>
              </a:spcBef>
              <a:spcAft>
                <a:spcPts val="600"/>
              </a:spcAft>
              <a:buClrTx/>
              <a:buSzTx/>
              <a:buFontTx/>
              <a:buChar char="–"/>
            </a:pPr>
            <a:r>
              <a:rPr lang="zh-CN" altLang="zh-CN" sz="1800" kern="0" dirty="0" smtClean="0">
                <a:latin typeface="宋体" panose="02010600030101010101" pitchFamily="2" charset="-122"/>
                <a:ea typeface="宋体" panose="02010600030101010101" pitchFamily="2" charset="-122"/>
                <a:cs typeface="+mn-ea"/>
                <a:sym typeface="+mn-ea"/>
              </a:rPr>
              <a:t>常常使用</a:t>
            </a:r>
            <a:r>
              <a:rPr lang="zh-CN" altLang="zh-CN" sz="1800" b="1" kern="0" dirty="0" smtClean="0">
                <a:solidFill>
                  <a:srgbClr val="0070C0"/>
                </a:solidFill>
                <a:latin typeface="宋体" panose="02010600030101010101" pitchFamily="2" charset="-122"/>
                <a:ea typeface="宋体" panose="02010600030101010101" pitchFamily="2" charset="-122"/>
                <a:cs typeface="+mn-ea"/>
                <a:sym typeface="+mn-ea"/>
              </a:rPr>
              <a:t>环形复杂度</a:t>
            </a:r>
            <a:r>
              <a:rPr lang="zh-CN" altLang="zh-CN" sz="1800" kern="0" dirty="0" smtClean="0">
                <a:latin typeface="宋体" panose="02010600030101010101" pitchFamily="2" charset="-122"/>
                <a:ea typeface="宋体" panose="02010600030101010101" pitchFamily="2" charset="-122"/>
                <a:cs typeface="+mn-ea"/>
                <a:sym typeface="+mn-ea"/>
              </a:rPr>
              <a:t>来度量软件复杂度，环形复杂度</a:t>
            </a:r>
            <a:r>
              <a:rPr lang="zh-CN" altLang="zh-CN" sz="1800" u="sng" kern="0" dirty="0" smtClean="0">
                <a:latin typeface="宋体" panose="02010600030101010101" pitchFamily="2" charset="-122"/>
                <a:ea typeface="宋体" panose="02010600030101010101" pitchFamily="2" charset="-122"/>
                <a:cs typeface="+mn-ea"/>
                <a:sym typeface="+mn-ea"/>
              </a:rPr>
              <a:t>值越大，则程序复杂度越高</a:t>
            </a:r>
            <a:r>
              <a:rPr lang="zh-CN" altLang="zh-CN" sz="1800" kern="0" dirty="0" smtClean="0">
                <a:latin typeface="宋体" panose="02010600030101010101" pitchFamily="2" charset="-122"/>
                <a:ea typeface="宋体" panose="02010600030101010101" pitchFamily="2" charset="-122"/>
                <a:cs typeface="+mn-ea"/>
                <a:sym typeface="+mn-ea"/>
              </a:rPr>
              <a:t>。</a:t>
            </a:r>
            <a:endParaRPr lang="zh-CN" altLang="zh-CN" sz="1800" kern="0" dirty="0" smtClean="0">
              <a:latin typeface="宋体" panose="02010600030101010101" pitchFamily="2" charset="-122"/>
              <a:ea typeface="宋体" panose="02010600030101010101" pitchFamily="2" charset="-122"/>
              <a:cs typeface="+mn-ea"/>
              <a:sym typeface="+mn-ea"/>
            </a:endParaRPr>
          </a:p>
          <a:p>
            <a:pPr marL="549275" lvl="1" indent="-206375" algn="l">
              <a:lnSpc>
                <a:spcPct val="90000"/>
              </a:lnSpc>
              <a:spcBef>
                <a:spcPts val="600"/>
              </a:spcBef>
              <a:spcAft>
                <a:spcPts val="600"/>
              </a:spcAft>
              <a:buClrTx/>
              <a:buSzTx/>
              <a:buFontTx/>
              <a:buChar char="–"/>
            </a:pPr>
            <a:r>
              <a:rPr lang="zh-CN" altLang="zh-CN" sz="1800" kern="0" dirty="0" smtClean="0">
                <a:latin typeface="宋体" panose="02010600030101010101" pitchFamily="2" charset="-122"/>
                <a:ea typeface="宋体" panose="02010600030101010101" pitchFamily="2" charset="-122"/>
                <a:cs typeface="+mn-ea"/>
                <a:sym typeface="+mn-ea"/>
              </a:rPr>
              <a:t>环形复杂性（或称圈复杂性）是一种软件度量，它为程序的逻辑复杂性提供了一个量化测度。当测试运用基本路径测试方法时，环形复杂性的值定义了程序基本集合中的独立路径数，并提供了保证所有语句至少执行一次所需测试数量的上限。</a:t>
            </a:r>
            <a:endParaRPr lang="zh-CN" altLang="zh-CN" sz="1800" kern="0" dirty="0" smtClean="0">
              <a:latin typeface="宋体" panose="02010600030101010101" pitchFamily="2" charset="-122"/>
              <a:ea typeface="宋体" panose="02010600030101010101" pitchFamily="2" charset="-122"/>
              <a:cs typeface="+mn-ea"/>
              <a:sym typeface="+mn-ea"/>
            </a:endParaRPr>
          </a:p>
          <a:p>
            <a:pPr marL="549275" lvl="1" indent="-206375" algn="l">
              <a:lnSpc>
                <a:spcPct val="90000"/>
              </a:lnSpc>
              <a:spcBef>
                <a:spcPts val="600"/>
              </a:spcBef>
              <a:spcAft>
                <a:spcPts val="600"/>
              </a:spcAft>
              <a:buClrTx/>
              <a:buSzTx/>
              <a:buFontTx/>
              <a:buChar char="–"/>
            </a:pPr>
            <a:r>
              <a:rPr lang="zh-CN" altLang="zh-CN" sz="1800" kern="0" dirty="0" smtClean="0">
                <a:latin typeface="宋体" panose="02010600030101010101" pitchFamily="2" charset="-122"/>
                <a:ea typeface="宋体" panose="02010600030101010101" pitchFamily="2" charset="-122"/>
                <a:cs typeface="+mn-ea"/>
                <a:sym typeface="+mn-ea"/>
              </a:rPr>
              <a:t>环形复杂度，记录为</a:t>
            </a:r>
            <a:r>
              <a:rPr lang="zh-CN" altLang="zh-CN" sz="1800" b="1" kern="0" dirty="0" smtClean="0">
                <a:solidFill>
                  <a:srgbClr val="0070C0"/>
                </a:solidFill>
                <a:latin typeface="宋体" panose="02010600030101010101" pitchFamily="2" charset="-122"/>
                <a:ea typeface="宋体" panose="02010600030101010101" pitchFamily="2" charset="-122"/>
                <a:cs typeface="+mn-ea"/>
                <a:sym typeface="+mn-ea"/>
              </a:rPr>
              <a:t>V（G）</a:t>
            </a:r>
            <a:r>
              <a:rPr lang="zh-CN" altLang="zh-CN" sz="1800" kern="0" dirty="0" smtClean="0">
                <a:latin typeface="宋体" panose="02010600030101010101" pitchFamily="2" charset="-122"/>
                <a:ea typeface="宋体" panose="02010600030101010101" pitchFamily="2" charset="-122"/>
                <a:cs typeface="+mn-ea"/>
                <a:sym typeface="+mn-ea"/>
              </a:rPr>
              <a:t>，它用来衡量一个程序模块所包含的判定结构的复杂程度，数量上表现为独立路径的条数，即合理地预防错误所需测试的最少路径条数，</a:t>
            </a:r>
            <a:r>
              <a:rPr lang="zh-CN" altLang="zh-CN" sz="1800" u="sng" kern="0" dirty="0" smtClean="0">
                <a:latin typeface="宋体" panose="02010600030101010101" pitchFamily="2" charset="-122"/>
                <a:ea typeface="宋体" panose="02010600030101010101" pitchFamily="2" charset="-122"/>
                <a:cs typeface="+mn-ea"/>
                <a:sym typeface="+mn-ea"/>
              </a:rPr>
              <a:t>圈复杂度大的程序</a:t>
            </a:r>
            <a:r>
              <a:rPr lang="zh-CN" altLang="zh-CN" sz="1800" kern="0" dirty="0" smtClean="0">
                <a:latin typeface="宋体" panose="02010600030101010101" pitchFamily="2" charset="-122"/>
                <a:ea typeface="宋体" panose="02010600030101010101" pitchFamily="2" charset="-122"/>
                <a:cs typeface="+mn-ea"/>
                <a:sym typeface="+mn-ea"/>
              </a:rPr>
              <a:t>，说明其</a:t>
            </a:r>
            <a:r>
              <a:rPr lang="zh-CN" altLang="zh-CN" sz="1800" u="sng" kern="0" dirty="0" smtClean="0">
                <a:latin typeface="宋体" panose="02010600030101010101" pitchFamily="2" charset="-122"/>
                <a:ea typeface="宋体" panose="02010600030101010101" pitchFamily="2" charset="-122"/>
                <a:cs typeface="+mn-ea"/>
                <a:sym typeface="+mn-ea"/>
              </a:rPr>
              <a:t>代码可能质量低</a:t>
            </a:r>
            <a:r>
              <a:rPr lang="zh-CN" altLang="zh-CN" sz="1800" kern="0" dirty="0" smtClean="0">
                <a:latin typeface="宋体" panose="02010600030101010101" pitchFamily="2" charset="-122"/>
                <a:ea typeface="宋体" panose="02010600030101010101" pitchFamily="2" charset="-122"/>
                <a:cs typeface="+mn-ea"/>
                <a:sym typeface="+mn-ea"/>
              </a:rPr>
              <a:t>且</a:t>
            </a:r>
            <a:r>
              <a:rPr lang="zh-CN" altLang="zh-CN" sz="1800" u="sng" kern="0" dirty="0" smtClean="0">
                <a:latin typeface="宋体" panose="02010600030101010101" pitchFamily="2" charset="-122"/>
                <a:ea typeface="宋体" panose="02010600030101010101" pitchFamily="2" charset="-122"/>
                <a:cs typeface="+mn-ea"/>
                <a:sym typeface="+mn-ea"/>
              </a:rPr>
              <a:t>难于测试和维</a:t>
            </a:r>
            <a:r>
              <a:rPr lang="zh-CN" altLang="zh-CN" sz="1800" kern="0" dirty="0" smtClean="0">
                <a:latin typeface="宋体" panose="02010600030101010101" pitchFamily="2" charset="-122"/>
                <a:ea typeface="宋体" panose="02010600030101010101" pitchFamily="2" charset="-122"/>
                <a:cs typeface="+mn-ea"/>
                <a:sym typeface="+mn-ea"/>
              </a:rPr>
              <a:t>护。经验表明，程序可能存在的Bug数和圈复杂度有着很大的相关性。</a:t>
            </a:r>
            <a:endParaRPr lang="zh-CN" altLang="zh-CN" sz="1800" kern="0" dirty="0" smtClean="0">
              <a:latin typeface="宋体" panose="02010600030101010101" pitchFamily="2" charset="-122"/>
              <a:ea typeface="宋体" panose="02010600030101010101" pitchFamily="2" charset="-122"/>
              <a:cs typeface="+mn-ea"/>
              <a:sym typeface="+mn-ea"/>
            </a:endParaRPr>
          </a:p>
        </p:txBody>
      </p:sp>
    </p:spTree>
  </p:cSld>
  <p:clrMapOvr>
    <a:masterClrMapping/>
  </p:clrMapOvr>
  <p:transition spd="med" advTm="5000">
    <p:pull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7.4.3  控制流分析</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890905" y="790575"/>
            <a:ext cx="7225030" cy="4069080"/>
          </a:xfrm>
          <a:prstGeom prst="rect">
            <a:avLst/>
          </a:prstGeom>
          <a:noFill/>
          <a:ln w="9525">
            <a:noFill/>
          </a:ln>
        </p:spPr>
        <p:txBody>
          <a:bodyPr wrap="square">
            <a:spAutoFit/>
          </a:bodyPr>
          <a:lstStyle/>
          <a:p>
            <a:pPr lvl="0" algn="l">
              <a:spcBef>
                <a:spcPct val="20000"/>
              </a:spcBef>
              <a:buClrTx/>
              <a:buSzTx/>
              <a:buFontTx/>
            </a:pPr>
            <a:r>
              <a:rPr lang="zh-CN" altLang="en-US" sz="2400" kern="0">
                <a:latin typeface="+mn-lt"/>
                <a:ea typeface="+mn-ea"/>
                <a:sym typeface="+mn-ea"/>
              </a:rPr>
              <a:t>3．控制流分析的测试运用</a:t>
            </a:r>
            <a:endParaRPr lang="zh-CN" altLang="en-US" sz="2400" kern="0">
              <a:latin typeface="+mn-lt"/>
              <a:ea typeface="+mn-ea"/>
              <a:sym typeface="+mn-ea"/>
            </a:endParaRPr>
          </a:p>
          <a:p>
            <a:pPr lvl="0" algn="l">
              <a:spcBef>
                <a:spcPct val="20000"/>
              </a:spcBef>
              <a:buClrTx/>
              <a:buSzTx/>
              <a:buFontTx/>
            </a:pPr>
            <a:r>
              <a:rPr lang="zh-CN" altLang="en-US" sz="2000" kern="0">
                <a:latin typeface="宋体" panose="02010600030101010101" pitchFamily="2" charset="-122"/>
                <a:ea typeface="宋体" panose="02010600030101010101" pitchFamily="2" charset="-122"/>
                <a:sym typeface="+mn-ea"/>
              </a:rPr>
              <a:t>（2）控制流分析的测试运用</a:t>
            </a:r>
            <a:endParaRPr lang="zh-CN" altLang="en-US" sz="2000" kern="0">
              <a:latin typeface="宋体" panose="02010600030101010101" pitchFamily="2" charset="-122"/>
              <a:ea typeface="宋体" panose="02010600030101010101" pitchFamily="2" charset="-122"/>
              <a:sym typeface="+mn-ea"/>
            </a:endParaRPr>
          </a:p>
          <a:p>
            <a:pPr marL="549275" lvl="1" indent="-206375" algn="l">
              <a:lnSpc>
                <a:spcPct val="90000"/>
              </a:lnSpc>
              <a:spcBef>
                <a:spcPts val="600"/>
              </a:spcBef>
              <a:spcAft>
                <a:spcPts val="600"/>
              </a:spcAft>
              <a:buClrTx/>
              <a:buSzTx/>
              <a:buFontTx/>
              <a:buChar char="–"/>
            </a:pPr>
            <a:r>
              <a:rPr lang="zh-CN" altLang="zh-CN" sz="1800" kern="0" dirty="0" smtClean="0">
                <a:latin typeface="宋体" panose="02010600030101010101" pitchFamily="2" charset="-122"/>
                <a:ea typeface="宋体" panose="02010600030101010101" pitchFamily="2" charset="-122"/>
                <a:cs typeface="+mn-ea"/>
                <a:sym typeface="+mn-ea"/>
              </a:rPr>
              <a:t>环形复杂度的计算公式为：</a:t>
            </a:r>
            <a:endParaRPr lang="zh-CN" altLang="zh-CN" sz="1800" kern="0" dirty="0" smtClean="0">
              <a:latin typeface="宋体" panose="02010600030101010101" pitchFamily="2" charset="-122"/>
              <a:ea typeface="宋体" panose="02010600030101010101" pitchFamily="2" charset="-122"/>
              <a:cs typeface="+mn-ea"/>
              <a:sym typeface="+mn-ea"/>
            </a:endParaRPr>
          </a:p>
          <a:p>
            <a:pPr marL="800100" lvl="2" indent="0" algn="l">
              <a:lnSpc>
                <a:spcPct val="90000"/>
              </a:lnSpc>
              <a:spcBef>
                <a:spcPts val="600"/>
              </a:spcBef>
              <a:spcAft>
                <a:spcPts val="600"/>
              </a:spcAft>
              <a:buClrTx/>
              <a:buSzTx/>
              <a:buFontTx/>
            </a:pPr>
            <a:r>
              <a:rPr lang="zh-CN" altLang="zh-CN" sz="1800" b="1" kern="0" dirty="0" smtClean="0">
                <a:solidFill>
                  <a:srgbClr val="0070C0"/>
                </a:solidFill>
                <a:latin typeface="宋体" panose="02010600030101010101" pitchFamily="2" charset="-122"/>
                <a:ea typeface="宋体" panose="02010600030101010101" pitchFamily="2" charset="-122"/>
                <a:cs typeface="+mn-ea"/>
                <a:sym typeface="+mn-ea"/>
              </a:rPr>
              <a:t>V（G）= E-N+2</a:t>
            </a:r>
            <a:endParaRPr lang="zh-CN" altLang="zh-CN" sz="1800" b="1" kern="0" dirty="0" smtClean="0">
              <a:solidFill>
                <a:srgbClr val="0070C0"/>
              </a:solidFill>
              <a:latin typeface="宋体" panose="02010600030101010101" pitchFamily="2" charset="-122"/>
              <a:ea typeface="宋体" panose="02010600030101010101" pitchFamily="2" charset="-122"/>
              <a:cs typeface="+mn-ea"/>
              <a:sym typeface="+mn-ea"/>
            </a:endParaRPr>
          </a:p>
          <a:p>
            <a:pPr marL="1006475" lvl="2" indent="-206375" algn="l">
              <a:lnSpc>
                <a:spcPct val="90000"/>
              </a:lnSpc>
              <a:spcBef>
                <a:spcPts val="600"/>
              </a:spcBef>
              <a:spcAft>
                <a:spcPts val="600"/>
              </a:spcAft>
              <a:buClrTx/>
              <a:buSzTx/>
              <a:buFontTx/>
              <a:buChar char="–"/>
            </a:pPr>
            <a:r>
              <a:rPr lang="zh-CN" altLang="zh-CN" sz="1800" kern="0" dirty="0" smtClean="0">
                <a:latin typeface="宋体" panose="02010600030101010101" pitchFamily="2" charset="-122"/>
                <a:ea typeface="宋体" panose="02010600030101010101" pitchFamily="2" charset="-122"/>
                <a:cs typeface="+mn-ea"/>
                <a:sym typeface="+mn-ea"/>
              </a:rPr>
              <a:t>E表示控制流图中边的数量</a:t>
            </a:r>
            <a:endParaRPr lang="zh-CN" altLang="zh-CN" sz="1800" kern="0" dirty="0" smtClean="0">
              <a:latin typeface="宋体" panose="02010600030101010101" pitchFamily="2" charset="-122"/>
              <a:ea typeface="宋体" panose="02010600030101010101" pitchFamily="2" charset="-122"/>
              <a:cs typeface="+mn-ea"/>
              <a:sym typeface="+mn-ea"/>
            </a:endParaRPr>
          </a:p>
          <a:p>
            <a:pPr marL="1006475" lvl="2" indent="-206375" algn="l">
              <a:lnSpc>
                <a:spcPct val="90000"/>
              </a:lnSpc>
              <a:spcBef>
                <a:spcPts val="600"/>
              </a:spcBef>
              <a:spcAft>
                <a:spcPts val="600"/>
              </a:spcAft>
              <a:buClrTx/>
              <a:buSzTx/>
              <a:buFontTx/>
              <a:buChar char="–"/>
            </a:pPr>
            <a:r>
              <a:rPr lang="zh-CN" altLang="zh-CN" sz="1800" kern="0" dirty="0" smtClean="0">
                <a:latin typeface="宋体" panose="02010600030101010101" pitchFamily="2" charset="-122"/>
                <a:ea typeface="宋体" panose="02010600030101010101" pitchFamily="2" charset="-122"/>
                <a:cs typeface="+mn-ea"/>
                <a:sym typeface="+mn-ea"/>
              </a:rPr>
              <a:t>N表示控制流图中结点的数量</a:t>
            </a:r>
            <a:endParaRPr lang="zh-CN" altLang="zh-CN" sz="1800" kern="0" dirty="0" smtClean="0">
              <a:latin typeface="宋体" panose="02010600030101010101" pitchFamily="2" charset="-122"/>
              <a:ea typeface="宋体" panose="02010600030101010101" pitchFamily="2" charset="-122"/>
              <a:cs typeface="+mn-ea"/>
              <a:sym typeface="+mn-ea"/>
            </a:endParaRPr>
          </a:p>
          <a:p>
            <a:pPr marL="800100" lvl="2" indent="0" algn="l">
              <a:lnSpc>
                <a:spcPct val="90000"/>
              </a:lnSpc>
              <a:spcBef>
                <a:spcPts val="600"/>
              </a:spcBef>
              <a:spcAft>
                <a:spcPts val="600"/>
              </a:spcAft>
              <a:buClrTx/>
              <a:buSzTx/>
              <a:buFontTx/>
            </a:pPr>
            <a:r>
              <a:rPr lang="zh-CN" altLang="zh-CN" sz="1800" b="1" kern="0" dirty="0" smtClean="0">
                <a:solidFill>
                  <a:srgbClr val="0070C0"/>
                </a:solidFill>
                <a:latin typeface="宋体" panose="02010600030101010101" pitchFamily="2" charset="-122"/>
                <a:ea typeface="宋体" panose="02010600030101010101" pitchFamily="2" charset="-122"/>
                <a:cs typeface="+mn-ea"/>
                <a:sym typeface="+mn-ea"/>
              </a:rPr>
              <a:t>V（G） = 区域数 = 判定节点数+1</a:t>
            </a:r>
            <a:endParaRPr lang="zh-CN" altLang="zh-CN" sz="1800" b="1" kern="0" dirty="0" smtClean="0">
              <a:solidFill>
                <a:srgbClr val="0070C0"/>
              </a:solidFill>
              <a:latin typeface="宋体" panose="02010600030101010101" pitchFamily="2" charset="-122"/>
              <a:ea typeface="宋体" panose="02010600030101010101" pitchFamily="2" charset="-122"/>
              <a:cs typeface="+mn-ea"/>
              <a:sym typeface="+mn-ea"/>
            </a:endParaRPr>
          </a:p>
          <a:p>
            <a:pPr marL="1006475" lvl="2" indent="-206375" algn="l">
              <a:lnSpc>
                <a:spcPct val="90000"/>
              </a:lnSpc>
              <a:spcBef>
                <a:spcPts val="600"/>
              </a:spcBef>
              <a:spcAft>
                <a:spcPts val="600"/>
              </a:spcAft>
              <a:buClrTx/>
              <a:buSzTx/>
              <a:buFontTx/>
              <a:buChar char="–"/>
            </a:pPr>
            <a:r>
              <a:rPr lang="zh-CN" altLang="zh-CN" sz="1800" kern="0" dirty="0" smtClean="0">
                <a:latin typeface="宋体" panose="02010600030101010101" pitchFamily="2" charset="-122"/>
                <a:ea typeface="宋体" panose="02010600030101010101" pitchFamily="2" charset="-122"/>
                <a:cs typeface="+mn-ea"/>
                <a:sym typeface="+mn-ea"/>
              </a:rPr>
              <a:t>圈复杂度所反映的是“判定条件”的数量，所以圈复杂度实际上就是等于判定节点（决策点）的数量再加上1，也即控制流图的区域数。</a:t>
            </a:r>
            <a:endParaRPr lang="zh-CN" altLang="zh-CN" sz="1800" kern="0" dirty="0" smtClean="0">
              <a:latin typeface="宋体" panose="02010600030101010101" pitchFamily="2" charset="-122"/>
              <a:ea typeface="宋体" panose="02010600030101010101" pitchFamily="2" charset="-122"/>
              <a:cs typeface="+mn-ea"/>
              <a:sym typeface="+mn-ea"/>
            </a:endParaRPr>
          </a:p>
          <a:p>
            <a:pPr marL="800100" lvl="2" indent="0" algn="l">
              <a:lnSpc>
                <a:spcPct val="90000"/>
              </a:lnSpc>
              <a:spcBef>
                <a:spcPts val="600"/>
              </a:spcBef>
              <a:spcAft>
                <a:spcPts val="600"/>
              </a:spcAft>
              <a:buClrTx/>
              <a:buSzTx/>
              <a:buFontTx/>
            </a:pPr>
            <a:r>
              <a:rPr lang="zh-CN" altLang="zh-CN" sz="1800" b="1" kern="0" dirty="0" smtClean="0">
                <a:solidFill>
                  <a:srgbClr val="0070C0"/>
                </a:solidFill>
                <a:latin typeface="宋体" panose="02010600030101010101" pitchFamily="2" charset="-122"/>
                <a:ea typeface="宋体" panose="02010600030101010101" pitchFamily="2" charset="-122"/>
                <a:cs typeface="+mn-ea"/>
                <a:sym typeface="+mn-ea"/>
              </a:rPr>
              <a:t>V（G）= 区域数</a:t>
            </a:r>
            <a:endParaRPr lang="zh-CN" altLang="zh-CN" sz="1800" b="1" kern="0" dirty="0" smtClean="0">
              <a:solidFill>
                <a:srgbClr val="0070C0"/>
              </a:solidFill>
              <a:latin typeface="宋体" panose="02010600030101010101" pitchFamily="2" charset="-122"/>
              <a:ea typeface="宋体" panose="02010600030101010101" pitchFamily="2" charset="-122"/>
              <a:cs typeface="+mn-ea"/>
              <a:sym typeface="+mn-ea"/>
            </a:endParaRPr>
          </a:p>
        </p:txBody>
      </p:sp>
    </p:spTree>
  </p:cSld>
  <p:clrMapOvr>
    <a:masterClrMapping/>
  </p:clrMapOvr>
  <p:transition spd="med" advTm="5000">
    <p:pull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7.4.3  控制流分析</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3494405" y="917575"/>
            <a:ext cx="5521325" cy="2766060"/>
          </a:xfrm>
          <a:prstGeom prst="rect">
            <a:avLst/>
          </a:prstGeom>
          <a:noFill/>
          <a:ln w="9525">
            <a:noFill/>
          </a:ln>
        </p:spPr>
        <p:txBody>
          <a:bodyPr wrap="square">
            <a:spAutoFit/>
          </a:bodyPr>
          <a:lstStyle/>
          <a:p>
            <a:pPr lvl="0" algn="l">
              <a:spcBef>
                <a:spcPct val="20000"/>
              </a:spcBef>
              <a:buClrTx/>
              <a:buSzTx/>
              <a:buFontTx/>
            </a:pPr>
            <a:r>
              <a:rPr lang="zh-CN" altLang="en-US" sz="2400" kern="0">
                <a:latin typeface="+mn-lt"/>
                <a:ea typeface="+mn-ea"/>
                <a:sym typeface="+mn-ea"/>
              </a:rPr>
              <a:t>3．控制流分析的测试运用</a:t>
            </a:r>
            <a:endParaRPr lang="zh-CN" altLang="en-US" sz="2400" kern="0">
              <a:latin typeface="+mn-lt"/>
              <a:ea typeface="+mn-ea"/>
              <a:sym typeface="+mn-ea"/>
            </a:endParaRPr>
          </a:p>
          <a:p>
            <a:pPr lvl="0" algn="l">
              <a:spcBef>
                <a:spcPct val="20000"/>
              </a:spcBef>
              <a:buClrTx/>
              <a:buSzTx/>
              <a:buFontTx/>
            </a:pPr>
            <a:r>
              <a:rPr lang="zh-CN" altLang="en-US" sz="2000" kern="0">
                <a:latin typeface="宋体" panose="02010600030101010101" pitchFamily="2" charset="-122"/>
                <a:ea typeface="宋体" panose="02010600030101010101" pitchFamily="2" charset="-122"/>
                <a:sym typeface="+mn-ea"/>
              </a:rPr>
              <a:t>（2）控制流分析的测试运用</a:t>
            </a:r>
            <a:endParaRPr lang="zh-CN" altLang="en-US" sz="2000" kern="0">
              <a:latin typeface="宋体" panose="02010600030101010101" pitchFamily="2" charset="-122"/>
              <a:ea typeface="宋体" panose="02010600030101010101" pitchFamily="2" charset="-122"/>
              <a:sym typeface="+mn-ea"/>
            </a:endParaRPr>
          </a:p>
          <a:p>
            <a:pPr marL="549275" lvl="1" indent="-206375" algn="l">
              <a:lnSpc>
                <a:spcPct val="90000"/>
              </a:lnSpc>
              <a:spcBef>
                <a:spcPts val="600"/>
              </a:spcBef>
              <a:spcAft>
                <a:spcPts val="600"/>
              </a:spcAft>
              <a:buClrTx/>
              <a:buSzTx/>
              <a:buFontTx/>
              <a:buChar char="–"/>
            </a:pPr>
            <a:r>
              <a:rPr lang="zh-CN" altLang="zh-CN" sz="1800" kern="0" dirty="0" smtClean="0">
                <a:latin typeface="宋体" panose="02010600030101010101" pitchFamily="2" charset="-122"/>
                <a:ea typeface="宋体" panose="02010600030101010101" pitchFamily="2" charset="-122"/>
                <a:cs typeface="+mn-ea"/>
                <a:sym typeface="+mn-ea"/>
              </a:rPr>
              <a:t>环形复杂度的计算：</a:t>
            </a:r>
            <a:endParaRPr lang="zh-CN" altLang="zh-CN" sz="1800" kern="0" dirty="0" smtClean="0">
              <a:latin typeface="宋体" panose="02010600030101010101" pitchFamily="2" charset="-122"/>
              <a:ea typeface="宋体" panose="02010600030101010101" pitchFamily="2" charset="-122"/>
              <a:cs typeface="+mn-ea"/>
              <a:sym typeface="+mn-ea"/>
            </a:endParaRPr>
          </a:p>
          <a:p>
            <a:pPr marL="800100" lvl="2" indent="0" algn="l">
              <a:lnSpc>
                <a:spcPct val="90000"/>
              </a:lnSpc>
              <a:spcBef>
                <a:spcPts val="600"/>
              </a:spcBef>
              <a:spcAft>
                <a:spcPts val="600"/>
              </a:spcAft>
              <a:buClrTx/>
              <a:buSzTx/>
              <a:buFontTx/>
            </a:pPr>
            <a:r>
              <a:rPr lang="zh-CN" altLang="zh-CN" sz="1800" b="1" kern="0" dirty="0" smtClean="0">
                <a:solidFill>
                  <a:srgbClr val="0070C0"/>
                </a:solidFill>
                <a:latin typeface="宋体" panose="02010600030101010101" pitchFamily="2" charset="-122"/>
                <a:ea typeface="宋体" panose="02010600030101010101" pitchFamily="2" charset="-122"/>
                <a:cs typeface="+mn-ea"/>
                <a:sym typeface="+mn-ea"/>
              </a:rPr>
              <a:t>V（G）= E-N+2 </a:t>
            </a:r>
            <a:r>
              <a:rPr lang="en-US" altLang="zh-CN" sz="1800" b="1" kern="0" dirty="0" smtClean="0">
                <a:solidFill>
                  <a:srgbClr val="0070C0"/>
                </a:solidFill>
                <a:latin typeface="宋体" panose="02010600030101010101" pitchFamily="2" charset="-122"/>
                <a:ea typeface="宋体" panose="02010600030101010101" pitchFamily="2" charset="-122"/>
                <a:cs typeface="+mn-ea"/>
                <a:sym typeface="+mn-ea"/>
              </a:rPr>
              <a:t>= 11-9+2 = 4</a:t>
            </a:r>
            <a:endParaRPr lang="zh-CN" altLang="zh-CN" sz="1800" b="1" kern="0" dirty="0" smtClean="0">
              <a:solidFill>
                <a:srgbClr val="0070C0"/>
              </a:solidFill>
              <a:latin typeface="宋体" panose="02010600030101010101" pitchFamily="2" charset="-122"/>
              <a:ea typeface="宋体" panose="02010600030101010101" pitchFamily="2" charset="-122"/>
              <a:cs typeface="+mn-ea"/>
              <a:sym typeface="+mn-ea"/>
            </a:endParaRPr>
          </a:p>
          <a:p>
            <a:pPr marL="800100" lvl="2" indent="0" algn="l">
              <a:lnSpc>
                <a:spcPct val="90000"/>
              </a:lnSpc>
              <a:spcBef>
                <a:spcPts val="600"/>
              </a:spcBef>
              <a:spcAft>
                <a:spcPts val="600"/>
              </a:spcAft>
              <a:buClrTx/>
              <a:buSzTx/>
              <a:buFontTx/>
            </a:pPr>
            <a:r>
              <a:rPr lang="zh-CN" altLang="zh-CN" sz="1800" b="1" kern="0" dirty="0" smtClean="0">
                <a:solidFill>
                  <a:srgbClr val="0070C0"/>
                </a:solidFill>
                <a:latin typeface="宋体" panose="02010600030101010101" pitchFamily="2" charset="-122"/>
                <a:ea typeface="宋体" panose="02010600030101010101" pitchFamily="2" charset="-122"/>
                <a:cs typeface="+mn-ea"/>
                <a:sym typeface="+mn-ea"/>
              </a:rPr>
              <a:t>V（G） = 区域数 = 判定节点数+1 </a:t>
            </a:r>
            <a:r>
              <a:rPr lang="en-US" altLang="zh-CN" sz="1800" b="1" kern="0" dirty="0" smtClean="0">
                <a:solidFill>
                  <a:srgbClr val="0070C0"/>
                </a:solidFill>
                <a:latin typeface="宋体" panose="02010600030101010101" pitchFamily="2" charset="-122"/>
                <a:ea typeface="宋体" panose="02010600030101010101" pitchFamily="2" charset="-122"/>
                <a:cs typeface="+mn-ea"/>
                <a:sym typeface="+mn-ea"/>
              </a:rPr>
              <a:t>=3+1 = 4</a:t>
            </a:r>
            <a:endParaRPr lang="en-US" altLang="zh-CN" sz="1800" b="1" kern="0" dirty="0" smtClean="0">
              <a:solidFill>
                <a:srgbClr val="0070C0"/>
              </a:solidFill>
              <a:latin typeface="宋体" panose="02010600030101010101" pitchFamily="2" charset="-122"/>
              <a:ea typeface="宋体" panose="02010600030101010101" pitchFamily="2" charset="-122"/>
              <a:cs typeface="+mn-ea"/>
              <a:sym typeface="+mn-ea"/>
            </a:endParaRPr>
          </a:p>
          <a:p>
            <a:pPr marL="800100" lvl="2" indent="0" algn="l">
              <a:lnSpc>
                <a:spcPct val="90000"/>
              </a:lnSpc>
              <a:spcBef>
                <a:spcPts val="600"/>
              </a:spcBef>
              <a:spcAft>
                <a:spcPts val="600"/>
              </a:spcAft>
              <a:buClrTx/>
              <a:buSzTx/>
              <a:buFontTx/>
            </a:pPr>
            <a:r>
              <a:rPr lang="zh-CN" altLang="zh-CN" sz="1800" b="1" kern="0" dirty="0" smtClean="0">
                <a:solidFill>
                  <a:srgbClr val="0070C0"/>
                </a:solidFill>
                <a:latin typeface="宋体" panose="02010600030101010101" pitchFamily="2" charset="-122"/>
                <a:ea typeface="宋体" panose="02010600030101010101" pitchFamily="2" charset="-122"/>
                <a:cs typeface="+mn-ea"/>
                <a:sym typeface="+mn-ea"/>
              </a:rPr>
              <a:t>V（G）= 区域数 = 4</a:t>
            </a:r>
            <a:endParaRPr lang="zh-CN" altLang="zh-CN" sz="1800" b="1" kern="0" dirty="0" smtClean="0">
              <a:solidFill>
                <a:srgbClr val="0070C0"/>
              </a:solidFill>
              <a:latin typeface="宋体" panose="02010600030101010101" pitchFamily="2" charset="-122"/>
              <a:ea typeface="宋体" panose="02010600030101010101" pitchFamily="2" charset="-122"/>
              <a:cs typeface="+mn-ea"/>
              <a:sym typeface="+mn-ea"/>
            </a:endParaRPr>
          </a:p>
          <a:p>
            <a:pPr marL="1006475" lvl="2" indent="-206375" algn="l">
              <a:lnSpc>
                <a:spcPct val="90000"/>
              </a:lnSpc>
              <a:spcBef>
                <a:spcPts val="600"/>
              </a:spcBef>
              <a:spcAft>
                <a:spcPts val="600"/>
              </a:spcAft>
              <a:buClrTx/>
              <a:buSzTx/>
              <a:buFontTx/>
              <a:buChar char="–"/>
            </a:pPr>
            <a:endParaRPr lang="en-US" altLang="zh-CN" sz="1800" kern="0" dirty="0" smtClean="0">
              <a:latin typeface="宋体" panose="02010600030101010101" pitchFamily="2" charset="-122"/>
              <a:ea typeface="宋体" panose="02010600030101010101" pitchFamily="2" charset="-122"/>
              <a:cs typeface="+mn-ea"/>
              <a:sym typeface="+mn-ea"/>
            </a:endParaRPr>
          </a:p>
        </p:txBody>
      </p:sp>
      <p:pic>
        <p:nvPicPr>
          <p:cNvPr id="4" name="图片 3"/>
          <p:cNvPicPr>
            <a:picLocks noChangeAspect="1"/>
          </p:cNvPicPr>
          <p:nvPr/>
        </p:nvPicPr>
        <p:blipFill>
          <a:blip r:embed="rId1"/>
          <a:stretch>
            <a:fillRect/>
          </a:stretch>
        </p:blipFill>
        <p:spPr>
          <a:xfrm>
            <a:off x="41275" y="602615"/>
            <a:ext cx="2766060" cy="4061460"/>
          </a:xfrm>
          <a:prstGeom prst="rect">
            <a:avLst/>
          </a:prstGeom>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7.4.3  控制流分析</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890905" y="790575"/>
            <a:ext cx="7225030" cy="1922145"/>
          </a:xfrm>
          <a:prstGeom prst="rect">
            <a:avLst/>
          </a:prstGeom>
          <a:noFill/>
          <a:ln w="9525">
            <a:noFill/>
          </a:ln>
        </p:spPr>
        <p:txBody>
          <a:bodyPr wrap="square">
            <a:spAutoFit/>
          </a:bodyPr>
          <a:lstStyle/>
          <a:p>
            <a:pPr lvl="0" algn="l">
              <a:spcBef>
                <a:spcPct val="20000"/>
              </a:spcBef>
              <a:buClrTx/>
              <a:buSzTx/>
              <a:buFontTx/>
            </a:pPr>
            <a:r>
              <a:rPr lang="zh-CN" altLang="en-US" sz="2400" kern="0" dirty="0">
                <a:latin typeface="+mn-lt"/>
                <a:ea typeface="+mn-ea"/>
                <a:sym typeface="+mn-ea"/>
              </a:rPr>
              <a:t>4．程序结构的基本要求</a:t>
            </a:r>
            <a:endParaRPr lang="zh-CN" altLang="en-US" sz="2400" kern="0" dirty="0">
              <a:latin typeface="+mn-lt"/>
              <a:ea typeface="+mn-ea"/>
              <a:sym typeface="+mn-ea"/>
            </a:endParaRPr>
          </a:p>
          <a:p>
            <a:pPr marL="549275" lvl="1" indent="-206375" algn="l">
              <a:lnSpc>
                <a:spcPct val="90000"/>
              </a:lnSpc>
              <a:spcBef>
                <a:spcPts val="600"/>
              </a:spcBef>
              <a:spcAft>
                <a:spcPts val="600"/>
              </a:spcAft>
              <a:buClrTx/>
              <a:buSzTx/>
              <a:buFontTx/>
              <a:buChar char="–"/>
            </a:pPr>
            <a:r>
              <a:rPr lang="zh-CN" altLang="zh-CN" sz="2000" kern="0" dirty="0" smtClean="0">
                <a:latin typeface="宋体" panose="02010600030101010101" pitchFamily="2" charset="-122"/>
                <a:ea typeface="宋体" panose="02010600030101010101" pitchFamily="2" charset="-122"/>
                <a:cs typeface="+mn-ea"/>
                <a:sym typeface="+mn-ea"/>
              </a:rPr>
              <a:t>运用静态结构分析技术——控制流分析，先对测试对象的</a:t>
            </a:r>
            <a:r>
              <a:rPr lang="zh-CN" altLang="zh-CN" sz="2000" b="1" kern="0" dirty="0" smtClean="0">
                <a:solidFill>
                  <a:schemeClr val="accent5">
                    <a:lumMod val="75000"/>
                  </a:schemeClr>
                </a:solidFill>
                <a:latin typeface="宋体" panose="02010600030101010101" pitchFamily="2" charset="-122"/>
                <a:ea typeface="宋体" panose="02010600030101010101" pitchFamily="2" charset="-122"/>
                <a:cs typeface="+mn-ea"/>
                <a:sym typeface="+mn-ea"/>
              </a:rPr>
              <a:t>程序代码</a:t>
            </a:r>
            <a:r>
              <a:rPr lang="zh-CN" altLang="zh-CN" sz="2000" kern="0" dirty="0" smtClean="0">
                <a:latin typeface="宋体" panose="02010600030101010101" pitchFamily="2" charset="-122"/>
                <a:ea typeface="宋体" panose="02010600030101010101" pitchFamily="2" charset="-122"/>
                <a:cs typeface="+mn-ea"/>
                <a:sym typeface="+mn-ea"/>
              </a:rPr>
              <a:t>绘制</a:t>
            </a:r>
            <a:r>
              <a:rPr lang="zh-CN" altLang="zh-CN" sz="2000" b="1" kern="0" dirty="0" smtClean="0">
                <a:solidFill>
                  <a:schemeClr val="accent5">
                    <a:lumMod val="75000"/>
                  </a:schemeClr>
                </a:solidFill>
                <a:latin typeface="宋体" panose="02010600030101010101" pitchFamily="2" charset="-122"/>
                <a:ea typeface="宋体" panose="02010600030101010101" pitchFamily="2" charset="-122"/>
                <a:cs typeface="+mn-ea"/>
                <a:sym typeface="+mn-ea"/>
              </a:rPr>
              <a:t>程序流程</a:t>
            </a:r>
            <a:r>
              <a:rPr lang="zh-CN" altLang="zh-CN" sz="2000" kern="0" dirty="0" smtClean="0">
                <a:latin typeface="宋体" panose="02010600030101010101" pitchFamily="2" charset="-122"/>
                <a:ea typeface="宋体" panose="02010600030101010101" pitchFamily="2" charset="-122"/>
                <a:cs typeface="+mn-ea"/>
                <a:sym typeface="+mn-ea"/>
              </a:rPr>
              <a:t>图，然后将程序流程图转换为对应的</a:t>
            </a:r>
            <a:r>
              <a:rPr lang="zh-CN" altLang="zh-CN" sz="2000" b="1" kern="0" dirty="0" smtClean="0">
                <a:solidFill>
                  <a:schemeClr val="accent5">
                    <a:lumMod val="75000"/>
                  </a:schemeClr>
                </a:solidFill>
                <a:latin typeface="宋体" panose="02010600030101010101" pitchFamily="2" charset="-122"/>
                <a:ea typeface="宋体" panose="02010600030101010101" pitchFamily="2" charset="-122"/>
                <a:cs typeface="+mn-ea"/>
                <a:sym typeface="+mn-ea"/>
              </a:rPr>
              <a:t>程序控制流图</a:t>
            </a:r>
            <a:r>
              <a:rPr lang="zh-CN" altLang="zh-CN" sz="2000" kern="0" dirty="0" smtClean="0">
                <a:latin typeface="宋体" panose="02010600030101010101" pitchFamily="2" charset="-122"/>
                <a:ea typeface="宋体" panose="02010600030101010101" pitchFamily="2" charset="-122"/>
                <a:cs typeface="+mn-ea"/>
                <a:sym typeface="+mn-ea"/>
              </a:rPr>
              <a:t>，依据控制流图识别</a:t>
            </a:r>
            <a:r>
              <a:rPr lang="zh-CN" altLang="zh-CN" sz="2000" b="1" kern="0" dirty="0" smtClean="0">
                <a:solidFill>
                  <a:schemeClr val="accent5">
                    <a:lumMod val="75000"/>
                  </a:schemeClr>
                </a:solidFill>
                <a:effectLst/>
                <a:latin typeface="宋体" panose="02010600030101010101" pitchFamily="2" charset="-122"/>
                <a:ea typeface="宋体" panose="02010600030101010101" pitchFamily="2" charset="-122"/>
                <a:cs typeface="+mn-ea"/>
                <a:sym typeface="+mn-ea"/>
              </a:rPr>
              <a:t>独立程序路径</a:t>
            </a:r>
            <a:r>
              <a:rPr lang="zh-CN" altLang="zh-CN" sz="2000" kern="0" dirty="0" smtClean="0">
                <a:latin typeface="宋体" panose="02010600030101010101" pitchFamily="2" charset="-122"/>
                <a:ea typeface="宋体" panose="02010600030101010101" pitchFamily="2" charset="-122"/>
                <a:cs typeface="+mn-ea"/>
                <a:sym typeface="+mn-ea"/>
              </a:rPr>
              <a:t>、编写</a:t>
            </a:r>
            <a:r>
              <a:rPr lang="zh-CN" altLang="zh-CN" sz="2000" b="1" kern="0" dirty="0" smtClean="0">
                <a:solidFill>
                  <a:schemeClr val="accent5">
                    <a:lumMod val="75000"/>
                  </a:schemeClr>
                </a:solidFill>
                <a:latin typeface="宋体" panose="02010600030101010101" pitchFamily="2" charset="-122"/>
                <a:ea typeface="宋体" panose="02010600030101010101" pitchFamily="2" charset="-122"/>
                <a:cs typeface="+mn-ea"/>
                <a:sym typeface="+mn-ea"/>
              </a:rPr>
              <a:t>测试用例</a:t>
            </a:r>
            <a:r>
              <a:rPr lang="zh-CN" altLang="zh-CN" sz="2000" kern="0" dirty="0" smtClean="0">
                <a:latin typeface="宋体" panose="02010600030101010101" pitchFamily="2" charset="-122"/>
                <a:ea typeface="宋体" panose="02010600030101010101" pitchFamily="2" charset="-122"/>
                <a:cs typeface="+mn-ea"/>
                <a:sym typeface="+mn-ea"/>
              </a:rPr>
              <a:t>检测程序缺陷，并计算</a:t>
            </a:r>
            <a:r>
              <a:rPr lang="zh-CN" altLang="zh-CN" sz="2000" b="1" kern="0" dirty="0" smtClean="0">
                <a:solidFill>
                  <a:schemeClr val="accent5">
                    <a:lumMod val="75000"/>
                  </a:schemeClr>
                </a:solidFill>
                <a:latin typeface="宋体" panose="02010600030101010101" pitchFamily="2" charset="-122"/>
                <a:ea typeface="宋体" panose="02010600030101010101" pitchFamily="2" charset="-122"/>
                <a:cs typeface="+mn-ea"/>
                <a:sym typeface="+mn-ea"/>
              </a:rPr>
              <a:t>环形复杂度</a:t>
            </a:r>
            <a:r>
              <a:rPr lang="zh-CN" altLang="zh-CN" sz="2000" kern="0" dirty="0" smtClean="0">
                <a:latin typeface="宋体" panose="02010600030101010101" pitchFamily="2" charset="-122"/>
                <a:ea typeface="宋体" panose="02010600030101010101" pitchFamily="2" charset="-122"/>
                <a:cs typeface="+mn-ea"/>
                <a:sym typeface="+mn-ea"/>
              </a:rPr>
              <a:t>对测试对象的结构复杂性进行度量</a:t>
            </a:r>
            <a:r>
              <a:rPr lang="zh-CN" altLang="zh-CN" sz="2000" kern="0" dirty="0" smtClean="0">
                <a:latin typeface="宋体" panose="02010600030101010101" pitchFamily="2" charset="-122"/>
                <a:ea typeface="宋体" panose="02010600030101010101" pitchFamily="2" charset="-122"/>
                <a:cs typeface="+mn-ea"/>
                <a:sym typeface="+mn-ea"/>
              </a:rPr>
              <a:t>。</a:t>
            </a:r>
            <a:endParaRPr lang="zh-CN" altLang="zh-CN" sz="2000" kern="0" dirty="0" smtClean="0">
              <a:latin typeface="宋体" panose="02010600030101010101" pitchFamily="2" charset="-122"/>
              <a:ea typeface="宋体" panose="02010600030101010101" pitchFamily="2" charset="-122"/>
              <a:cs typeface="+mn-ea"/>
              <a:sym typeface="+mn-ea"/>
            </a:endParaRPr>
          </a:p>
        </p:txBody>
      </p:sp>
      <p:sp>
        <p:nvSpPr>
          <p:cNvPr id="2" name="文本框 1"/>
          <p:cNvSpPr txBox="1"/>
          <p:nvPr/>
        </p:nvSpPr>
        <p:spPr>
          <a:xfrm>
            <a:off x="1539240" y="3055620"/>
            <a:ext cx="6331585" cy="368300"/>
          </a:xfrm>
          <a:prstGeom prst="rect">
            <a:avLst/>
          </a:prstGeom>
          <a:noFill/>
        </p:spPr>
        <p:txBody>
          <a:bodyPr wrap="square" rtlCol="0" anchor="t">
            <a:spAutoFit/>
          </a:bodyPr>
          <a:p>
            <a:r>
              <a:rPr lang="zh-CN" altLang="en-US"/>
              <a:t>程序代码</a:t>
            </a:r>
            <a:r>
              <a:rPr lang="en-US" altLang="zh-CN"/>
              <a:t>              </a:t>
            </a:r>
            <a:r>
              <a:rPr lang="zh-CN" altLang="en-US"/>
              <a:t>程序流程图</a:t>
            </a:r>
            <a:r>
              <a:rPr lang="en-US" altLang="zh-CN"/>
              <a:t>            </a:t>
            </a:r>
            <a:r>
              <a:rPr lang="zh-CN" altLang="en-US"/>
              <a:t>程序控制流图</a:t>
            </a:r>
            <a:endParaRPr lang="zh-CN" altLang="en-US"/>
          </a:p>
        </p:txBody>
      </p:sp>
      <p:sp>
        <p:nvSpPr>
          <p:cNvPr id="4" name="文本框 3"/>
          <p:cNvSpPr txBox="1"/>
          <p:nvPr/>
        </p:nvSpPr>
        <p:spPr>
          <a:xfrm>
            <a:off x="5311140" y="3972560"/>
            <a:ext cx="1959610" cy="922020"/>
          </a:xfrm>
          <a:prstGeom prst="rect">
            <a:avLst/>
          </a:prstGeom>
          <a:noFill/>
        </p:spPr>
        <p:txBody>
          <a:bodyPr wrap="square" rtlCol="0" anchor="t">
            <a:spAutoFit/>
          </a:bodyPr>
          <a:p>
            <a:r>
              <a:rPr lang="zh-CN" altLang="en-US"/>
              <a:t>独立程序路径</a:t>
            </a:r>
            <a:endParaRPr lang="zh-CN" altLang="en-US"/>
          </a:p>
          <a:p>
            <a:r>
              <a:rPr lang="zh-CN" altLang="en-US"/>
              <a:t>测试用例</a:t>
            </a:r>
            <a:endParaRPr lang="zh-CN" altLang="en-US"/>
          </a:p>
          <a:p>
            <a:r>
              <a:rPr lang="zh-CN" altLang="en-US"/>
              <a:t>计算环形复杂度</a:t>
            </a:r>
            <a:endParaRPr lang="zh-CN" altLang="en-US"/>
          </a:p>
        </p:txBody>
      </p:sp>
      <p:sp>
        <p:nvSpPr>
          <p:cNvPr id="5" name="右箭头 4"/>
          <p:cNvSpPr/>
          <p:nvPr/>
        </p:nvSpPr>
        <p:spPr>
          <a:xfrm>
            <a:off x="2724785" y="3175000"/>
            <a:ext cx="541020" cy="129540"/>
          </a:xfrm>
          <a:prstGeom prst="rightArrow">
            <a:avLst/>
          </a:prstGeom>
          <a:solidFill>
            <a:schemeClr val="accent1"/>
          </a:solidFill>
        </p:spPr>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6" name="右箭头 5"/>
          <p:cNvSpPr/>
          <p:nvPr/>
        </p:nvSpPr>
        <p:spPr>
          <a:xfrm>
            <a:off x="4680585" y="3175000"/>
            <a:ext cx="541020" cy="129540"/>
          </a:xfrm>
          <a:prstGeom prst="rightArrow">
            <a:avLst/>
          </a:prstGeom>
          <a:solidFill>
            <a:schemeClr val="accent1"/>
          </a:solidFill>
        </p:spPr>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7" name="下箭头 6"/>
          <p:cNvSpPr/>
          <p:nvPr/>
        </p:nvSpPr>
        <p:spPr>
          <a:xfrm>
            <a:off x="5795645" y="3378200"/>
            <a:ext cx="160020" cy="518160"/>
          </a:xfrm>
          <a:prstGeom prst="downArrow">
            <a:avLst/>
          </a:prstGeom>
          <a:solidFill>
            <a:schemeClr val="accent1"/>
          </a:solidFill>
        </p:spPr>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Tree>
  </p:cSld>
  <p:clrMapOvr>
    <a:masterClrMapping/>
  </p:clrMapOvr>
  <p:transition spd="med" advTm="5000">
    <p:pull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7.4.4  数据流分析</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871855" y="983615"/>
            <a:ext cx="7268210" cy="1291590"/>
          </a:xfrm>
          <a:prstGeom prst="rect">
            <a:avLst/>
          </a:prstGeom>
          <a:noFill/>
          <a:ln w="9525">
            <a:noFill/>
          </a:ln>
        </p:spPr>
        <p:txBody>
          <a:bodyPr wrap="square">
            <a:spAutoFit/>
          </a:bodyPr>
          <a:lstStyle/>
          <a:p>
            <a:pPr lvl="0">
              <a:lnSpc>
                <a:spcPct val="130000"/>
              </a:lnSpc>
              <a:spcBef>
                <a:spcPct val="20000"/>
              </a:spcBef>
            </a:pPr>
            <a:r>
              <a:rPr lang="zh-CN" altLang="zh-CN" sz="2000" b="1" dirty="0">
                <a:solidFill>
                  <a:srgbClr val="0070C0"/>
                </a:solidFill>
              </a:rPr>
              <a:t>数据流分析</a:t>
            </a:r>
            <a:r>
              <a:rPr lang="zh-CN" altLang="zh-CN" sz="2000" dirty="0"/>
              <a:t>是一项</a:t>
            </a:r>
            <a:r>
              <a:rPr lang="zh-CN" altLang="zh-CN" sz="2000" u="sng" dirty="0"/>
              <a:t>编译</a:t>
            </a:r>
            <a:r>
              <a:rPr lang="zh-CN" altLang="zh-CN" sz="2000" dirty="0"/>
              <a:t>时使用的技术，它能从程序代码中收集程序的语义信息，并通过代数的方法在编译时确定变量的定义和使用</a:t>
            </a:r>
            <a:r>
              <a:rPr lang="zh-CN" altLang="zh-CN" sz="2000" dirty="0" smtClean="0"/>
              <a:t>。</a:t>
            </a:r>
            <a:endParaRPr lang="en-US" altLang="zh-CN" sz="2000" dirty="0" smtClean="0"/>
          </a:p>
        </p:txBody>
      </p:sp>
      <p:pic>
        <p:nvPicPr>
          <p:cNvPr id="54273" name="Picture 1"/>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8149590" y="0"/>
            <a:ext cx="994410" cy="852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4273"/>
                                        </p:tgtEl>
                                        <p:attrNameLst>
                                          <p:attrName>style.visibility</p:attrName>
                                        </p:attrNameLst>
                                      </p:cBhvr>
                                      <p:to>
                                        <p:strVal val="visible"/>
                                      </p:to>
                                    </p:set>
                                    <p:animEffect transition="in" filter="fade">
                                      <p:cBhvr>
                                        <p:cTn id="7" dur="1000"/>
                                        <p:tgtEl>
                                          <p:spTgt spid="54273"/>
                                        </p:tgtEl>
                                      </p:cBhvr>
                                    </p:animEffect>
                                    <p:anim calcmode="lin" valueType="num">
                                      <p:cBhvr>
                                        <p:cTn id="8" dur="1000" fill="hold"/>
                                        <p:tgtEl>
                                          <p:spTgt spid="54273"/>
                                        </p:tgtEl>
                                        <p:attrNameLst>
                                          <p:attrName>ppt_x</p:attrName>
                                        </p:attrNameLst>
                                      </p:cBhvr>
                                      <p:tavLst>
                                        <p:tav tm="0">
                                          <p:val>
                                            <p:strVal val="#ppt_x"/>
                                          </p:val>
                                        </p:tav>
                                        <p:tav tm="100000">
                                          <p:val>
                                            <p:strVal val="#ppt_x"/>
                                          </p:val>
                                        </p:tav>
                                      </p:tavLst>
                                    </p:anim>
                                    <p:anim calcmode="lin" valueType="num">
                                      <p:cBhvr>
                                        <p:cTn id="9" dur="1000" fill="hold"/>
                                        <p:tgtEl>
                                          <p:spTgt spid="542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7.4.4  数据流分析</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890904" y="790575"/>
            <a:ext cx="7465695" cy="2934970"/>
          </a:xfrm>
          <a:prstGeom prst="rect">
            <a:avLst/>
          </a:prstGeom>
          <a:noFill/>
          <a:ln w="9525">
            <a:noFill/>
          </a:ln>
        </p:spPr>
        <p:txBody>
          <a:bodyPr wrap="square">
            <a:spAutoFit/>
          </a:bodyPr>
          <a:lstStyle/>
          <a:p>
            <a:pPr lvl="0">
              <a:spcBef>
                <a:spcPct val="20000"/>
              </a:spcBef>
            </a:pPr>
            <a:r>
              <a:rPr lang="en-US" altLang="zh-CN" sz="2000" b="1" dirty="0"/>
              <a:t>1</a:t>
            </a:r>
            <a:r>
              <a:rPr lang="zh-CN" altLang="zh-CN" sz="2000" b="1" dirty="0"/>
              <a:t>．数据流分析的相关</a:t>
            </a:r>
            <a:r>
              <a:rPr lang="zh-CN" altLang="zh-CN" sz="2000" b="1" dirty="0" smtClean="0"/>
              <a:t>概念</a:t>
            </a:r>
            <a:endParaRPr lang="zh-CN" altLang="zh-CN" sz="2000" b="1" dirty="0" smtClean="0"/>
          </a:p>
          <a:p>
            <a:pPr lvl="0">
              <a:spcBef>
                <a:spcPct val="20000"/>
              </a:spcBef>
            </a:pPr>
            <a:endParaRPr lang="en-US" altLang="zh-CN" sz="2000" b="1" dirty="0" smtClean="0"/>
          </a:p>
          <a:p>
            <a:pPr lvl="0">
              <a:spcBef>
                <a:spcPct val="20000"/>
              </a:spcBef>
            </a:pPr>
            <a:r>
              <a:rPr lang="zh-CN" altLang="zh-CN" sz="2000" b="1" dirty="0">
                <a:solidFill>
                  <a:srgbClr val="0070C0"/>
                </a:solidFill>
              </a:rPr>
              <a:t>数据流</a:t>
            </a:r>
            <a:r>
              <a:rPr lang="zh-CN" altLang="zh-CN" sz="2000" dirty="0"/>
              <a:t>指的是数据对象的顺序和可能状态的抽象表示</a:t>
            </a:r>
            <a:r>
              <a:rPr lang="zh-CN" altLang="zh-CN" sz="2000" dirty="0" smtClean="0"/>
              <a:t>。</a:t>
            </a:r>
            <a:endParaRPr lang="en-US" altLang="zh-CN" sz="2000" dirty="0" smtClean="0"/>
          </a:p>
          <a:p>
            <a:pPr lvl="0">
              <a:spcBef>
                <a:spcPct val="20000"/>
              </a:spcBef>
            </a:pPr>
            <a:r>
              <a:rPr lang="zh-CN" altLang="zh-CN" sz="2000" b="1" dirty="0" smtClean="0">
                <a:solidFill>
                  <a:srgbClr val="0070C0"/>
                </a:solidFill>
              </a:rPr>
              <a:t>数据</a:t>
            </a:r>
            <a:r>
              <a:rPr lang="zh-CN" altLang="zh-CN" sz="2000" b="1" dirty="0">
                <a:solidFill>
                  <a:srgbClr val="0070C0"/>
                </a:solidFill>
              </a:rPr>
              <a:t>对象</a:t>
            </a:r>
            <a:r>
              <a:rPr lang="zh-CN" altLang="zh-CN" sz="2000" dirty="0"/>
              <a:t>的状态可以是创建</a:t>
            </a:r>
            <a:r>
              <a:rPr lang="en-US" altLang="zh-CN" sz="2000" dirty="0"/>
              <a:t>/</a:t>
            </a:r>
            <a:r>
              <a:rPr lang="zh-CN" altLang="zh-CN" sz="2000" dirty="0"/>
              <a:t>定义（</a:t>
            </a:r>
            <a:r>
              <a:rPr lang="en-US" altLang="zh-CN" sz="2000" dirty="0"/>
              <a:t>Creation/Defined</a:t>
            </a:r>
            <a:r>
              <a:rPr lang="zh-CN" altLang="zh-CN" sz="2000" dirty="0"/>
              <a:t>）、使用（</a:t>
            </a:r>
            <a:r>
              <a:rPr lang="en-US" altLang="zh-CN" sz="2000" dirty="0"/>
              <a:t>Use</a:t>
            </a:r>
            <a:r>
              <a:rPr lang="zh-CN" altLang="zh-CN" sz="2000" dirty="0"/>
              <a:t>）和清除</a:t>
            </a:r>
            <a:r>
              <a:rPr lang="en-US" altLang="zh-CN" sz="2000" dirty="0"/>
              <a:t>/</a:t>
            </a:r>
            <a:r>
              <a:rPr lang="zh-CN" altLang="zh-CN" sz="2000" dirty="0"/>
              <a:t>销毁（</a:t>
            </a:r>
            <a:r>
              <a:rPr lang="en-US" altLang="zh-CN" sz="2000" dirty="0"/>
              <a:t>Killed/Destruction</a:t>
            </a:r>
            <a:r>
              <a:rPr lang="zh-CN" altLang="zh-CN" sz="2000" dirty="0"/>
              <a:t>）</a:t>
            </a:r>
            <a:r>
              <a:rPr lang="zh-CN" altLang="zh-CN" sz="2000" dirty="0" smtClean="0"/>
              <a:t>。</a:t>
            </a:r>
            <a:endParaRPr lang="en-US" altLang="zh-CN" sz="2000" dirty="0" smtClean="0"/>
          </a:p>
          <a:p>
            <a:pPr>
              <a:spcBef>
                <a:spcPct val="20000"/>
              </a:spcBef>
            </a:pPr>
            <a:r>
              <a:rPr lang="zh-CN" altLang="zh-CN" sz="2000" dirty="0"/>
              <a:t>数据流测试用作路径测试的“真实性检查”，包括</a:t>
            </a:r>
            <a:r>
              <a:rPr lang="zh-CN" altLang="zh-CN" sz="2000" u="sng" dirty="0"/>
              <a:t>“定义</a:t>
            </a:r>
            <a:r>
              <a:rPr lang="en-US" altLang="zh-CN" sz="2000" u="sng" dirty="0"/>
              <a:t>/</a:t>
            </a:r>
            <a:r>
              <a:rPr lang="zh-CN" altLang="zh-CN" sz="2000" u="sng" dirty="0"/>
              <a:t>使用”测试</a:t>
            </a:r>
            <a:r>
              <a:rPr lang="zh-CN" altLang="zh-CN" sz="2000" dirty="0"/>
              <a:t>和</a:t>
            </a:r>
            <a:r>
              <a:rPr lang="zh-CN" altLang="zh-CN" sz="2000" u="sng" dirty="0"/>
              <a:t>“基于程序片”的测试</a:t>
            </a:r>
            <a:r>
              <a:rPr lang="zh-CN" altLang="zh-CN" sz="2000" dirty="0"/>
              <a:t>两种形式</a:t>
            </a:r>
            <a:r>
              <a:rPr lang="zh-CN" altLang="zh-CN" sz="2000" dirty="0" smtClean="0"/>
              <a:t>。</a:t>
            </a:r>
            <a:endParaRPr lang="en-US" altLang="zh-CN" sz="2000" dirty="0" smtClean="0"/>
          </a:p>
          <a:p>
            <a:pPr lvl="0">
              <a:spcBef>
                <a:spcPct val="20000"/>
              </a:spcBef>
            </a:pPr>
            <a:endParaRPr lang="en-US" altLang="zh-CN" sz="2400" dirty="0" smtClean="0"/>
          </a:p>
        </p:txBody>
      </p:sp>
    </p:spTree>
  </p:cSld>
  <p:clrMapOvr>
    <a:masterClrMapping/>
  </p:clrMapOvr>
  <p:transition spd="med" advTm="5000">
    <p:pull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7.4.4  数据流分析</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357505" y="889000"/>
            <a:ext cx="5377815" cy="3501390"/>
          </a:xfrm>
          <a:prstGeom prst="rect">
            <a:avLst/>
          </a:prstGeom>
          <a:noFill/>
          <a:ln w="9525">
            <a:noFill/>
          </a:ln>
        </p:spPr>
        <p:txBody>
          <a:bodyPr wrap="square">
            <a:spAutoFit/>
          </a:bodyPr>
          <a:lstStyle/>
          <a:p>
            <a:pPr lvl="0">
              <a:spcBef>
                <a:spcPct val="20000"/>
              </a:spcBef>
            </a:pPr>
            <a:r>
              <a:rPr lang="en-US" altLang="zh-CN" sz="2400" b="1" dirty="0" smtClean="0"/>
              <a:t>2</a:t>
            </a:r>
            <a:r>
              <a:rPr lang="zh-CN" altLang="zh-CN" sz="2400" b="1" dirty="0"/>
              <a:t>．定义</a:t>
            </a:r>
            <a:r>
              <a:rPr lang="en-US" altLang="zh-CN" sz="2400" b="1" dirty="0"/>
              <a:t>/</a:t>
            </a:r>
            <a:r>
              <a:rPr lang="zh-CN" altLang="zh-CN" sz="2400" b="1" dirty="0"/>
              <a:t>使用</a:t>
            </a:r>
            <a:r>
              <a:rPr lang="zh-CN" altLang="zh-CN" sz="2400" b="1" dirty="0" smtClean="0"/>
              <a:t>测试</a:t>
            </a:r>
            <a:endParaRPr lang="en-US" altLang="zh-CN" sz="2400" b="1" dirty="0" smtClean="0"/>
          </a:p>
          <a:p>
            <a:pPr marL="285750" lvl="0" indent="-285750">
              <a:spcBef>
                <a:spcPct val="20000"/>
              </a:spcBef>
              <a:buFont typeface="Wingdings" panose="05000000000000000000" pitchFamily="2" charset="2"/>
              <a:buChar char="l"/>
            </a:pPr>
            <a:r>
              <a:rPr lang="zh-CN" altLang="zh-CN" sz="2400" dirty="0"/>
              <a:t>定义节点</a:t>
            </a:r>
            <a:r>
              <a:rPr lang="zh-CN" altLang="zh-CN" sz="2400" b="1" dirty="0">
                <a:solidFill>
                  <a:schemeClr val="accent5">
                    <a:lumMod val="75000"/>
                  </a:schemeClr>
                </a:solidFill>
              </a:rPr>
              <a:t>（</a:t>
            </a:r>
            <a:r>
              <a:rPr lang="en-US" altLang="zh-CN" sz="2400" b="1" dirty="0">
                <a:solidFill>
                  <a:schemeClr val="accent5">
                    <a:lumMod val="75000"/>
                  </a:schemeClr>
                </a:solidFill>
              </a:rPr>
              <a:t>DEF</a:t>
            </a:r>
            <a:r>
              <a:rPr lang="zh-CN" altLang="zh-CN" sz="2400" b="1" dirty="0">
                <a:solidFill>
                  <a:schemeClr val="accent5">
                    <a:lumMod val="75000"/>
                  </a:schemeClr>
                </a:solidFill>
              </a:rPr>
              <a:t>（</a:t>
            </a:r>
            <a:r>
              <a:rPr lang="en-US" altLang="zh-CN" sz="2400" b="1" dirty="0">
                <a:solidFill>
                  <a:schemeClr val="accent5">
                    <a:lumMod val="75000"/>
                  </a:schemeClr>
                </a:solidFill>
              </a:rPr>
              <a:t>v</a:t>
            </a:r>
            <a:r>
              <a:rPr lang="zh-CN" altLang="zh-CN" sz="2400" b="1" dirty="0">
                <a:solidFill>
                  <a:schemeClr val="accent5">
                    <a:lumMod val="75000"/>
                  </a:schemeClr>
                </a:solidFill>
              </a:rPr>
              <a:t>，</a:t>
            </a:r>
            <a:r>
              <a:rPr lang="en-US" altLang="zh-CN" sz="2400" b="1" dirty="0">
                <a:solidFill>
                  <a:schemeClr val="accent5">
                    <a:lumMod val="75000"/>
                  </a:schemeClr>
                </a:solidFill>
              </a:rPr>
              <a:t>n</a:t>
            </a:r>
            <a:r>
              <a:rPr lang="zh-CN" altLang="zh-CN" sz="2400" b="1" dirty="0">
                <a:solidFill>
                  <a:schemeClr val="accent5">
                    <a:lumMod val="75000"/>
                  </a:schemeClr>
                </a:solidFill>
              </a:rPr>
              <a:t>））</a:t>
            </a:r>
            <a:endParaRPr lang="zh-CN" altLang="zh-CN" sz="2400" b="1" dirty="0">
              <a:solidFill>
                <a:schemeClr val="accent5">
                  <a:lumMod val="75000"/>
                </a:schemeClr>
              </a:solidFill>
            </a:endParaRPr>
          </a:p>
          <a:p>
            <a:pPr marL="285750" lvl="0" indent="-285750">
              <a:spcBef>
                <a:spcPct val="20000"/>
              </a:spcBef>
              <a:buFont typeface="Wingdings" panose="05000000000000000000" pitchFamily="2" charset="2"/>
              <a:buChar char="l"/>
            </a:pPr>
            <a:endParaRPr lang="zh-CN" altLang="zh-CN" sz="2400" dirty="0"/>
          </a:p>
          <a:p>
            <a:pPr indent="360045"/>
            <a:r>
              <a:rPr lang="zh-CN" altLang="zh-CN" sz="2000" dirty="0"/>
              <a:t>节点</a:t>
            </a:r>
            <a:r>
              <a:rPr lang="en-US" altLang="zh-CN" sz="2000" dirty="0"/>
              <a:t>n</a:t>
            </a:r>
            <a:r>
              <a:rPr lang="zh-CN" altLang="zh-CN" sz="2000" dirty="0"/>
              <a:t>∈</a:t>
            </a:r>
            <a:r>
              <a:rPr lang="en-US" altLang="zh-CN" sz="2000" dirty="0"/>
              <a:t>G</a:t>
            </a:r>
            <a:r>
              <a:rPr lang="zh-CN" altLang="zh-CN" sz="2000" dirty="0"/>
              <a:t>（</a:t>
            </a:r>
            <a:r>
              <a:rPr lang="en-US" altLang="zh-CN" sz="2000" dirty="0"/>
              <a:t>P</a:t>
            </a:r>
            <a:r>
              <a:rPr lang="zh-CN" altLang="zh-CN" sz="2000" dirty="0"/>
              <a:t>）是变量</a:t>
            </a:r>
            <a:r>
              <a:rPr lang="en-US" altLang="zh-CN" sz="2000" dirty="0"/>
              <a:t>v</a:t>
            </a:r>
            <a:r>
              <a:rPr lang="zh-CN" altLang="zh-CN" sz="2000" dirty="0"/>
              <a:t>∈</a:t>
            </a:r>
            <a:r>
              <a:rPr lang="en-US" altLang="zh-CN" sz="2000" dirty="0"/>
              <a:t>V</a:t>
            </a:r>
            <a:r>
              <a:rPr lang="zh-CN" altLang="zh-CN" sz="2000" dirty="0"/>
              <a:t>的定义节点，当且仅当</a:t>
            </a:r>
            <a:r>
              <a:rPr lang="zh-CN" altLang="zh-CN" sz="2000" u="sng" dirty="0"/>
              <a:t>变量</a:t>
            </a:r>
            <a:r>
              <a:rPr lang="en-US" altLang="zh-CN" sz="2000" u="sng" dirty="0"/>
              <a:t>V</a:t>
            </a:r>
            <a:r>
              <a:rPr lang="zh-CN" altLang="zh-CN" sz="2000" u="sng" dirty="0"/>
              <a:t>的值由对应节点</a:t>
            </a:r>
            <a:r>
              <a:rPr lang="en-US" altLang="zh-CN" sz="2000" u="sng" dirty="0"/>
              <a:t>n</a:t>
            </a:r>
            <a:r>
              <a:rPr lang="zh-CN" altLang="zh-CN" sz="2000" u="sng" dirty="0"/>
              <a:t>的语句片段处</a:t>
            </a:r>
            <a:r>
              <a:rPr lang="zh-CN" altLang="zh-CN" sz="2000" u="sng" dirty="0">
                <a:solidFill>
                  <a:schemeClr val="accent5">
                    <a:lumMod val="75000"/>
                  </a:schemeClr>
                </a:solidFill>
              </a:rPr>
              <a:t>定义</a:t>
            </a:r>
            <a:r>
              <a:rPr lang="zh-CN" altLang="zh-CN" sz="2000" dirty="0"/>
              <a:t>。</a:t>
            </a:r>
            <a:endParaRPr lang="zh-CN" altLang="zh-CN" sz="2000" dirty="0"/>
          </a:p>
          <a:p>
            <a:pPr indent="360045"/>
            <a:r>
              <a:rPr lang="zh-CN" altLang="zh-CN" sz="2000" dirty="0"/>
              <a:t>如果执行了定义这种语句的节点，那么与该变量关联的存储单元的内容就会</a:t>
            </a:r>
            <a:r>
              <a:rPr lang="zh-CN" altLang="zh-CN" sz="2000" b="1" dirty="0">
                <a:solidFill>
                  <a:srgbClr val="FF0000"/>
                </a:solidFill>
              </a:rPr>
              <a:t>改变</a:t>
            </a:r>
            <a:r>
              <a:rPr lang="zh-CN" altLang="zh-CN" sz="2000" dirty="0"/>
              <a:t>。</a:t>
            </a:r>
            <a:endParaRPr lang="zh-CN" altLang="zh-CN" sz="2000" dirty="0"/>
          </a:p>
          <a:p>
            <a:pPr indent="360045"/>
            <a:r>
              <a:rPr lang="zh-CN" altLang="zh-CN" sz="2000" dirty="0">
                <a:sym typeface="+mn-ea"/>
              </a:rPr>
              <a:t>节点定义的实例：</a:t>
            </a:r>
            <a:r>
              <a:rPr lang="zh-CN" altLang="zh-CN" sz="2000" u="sng" dirty="0">
                <a:sym typeface="+mn-ea"/>
              </a:rPr>
              <a:t>输入、赋值、循环语句、过程调用</a:t>
            </a:r>
            <a:r>
              <a:rPr lang="zh-CN" altLang="zh-CN" sz="2000" dirty="0">
                <a:sym typeface="+mn-ea"/>
              </a:rPr>
              <a:t>。</a:t>
            </a:r>
            <a:endParaRPr lang="zh-CN" altLang="zh-CN" sz="2000" dirty="0"/>
          </a:p>
        </p:txBody>
      </p:sp>
      <p:sp>
        <p:nvSpPr>
          <p:cNvPr id="2" name="文本框 1"/>
          <p:cNvSpPr txBox="1"/>
          <p:nvPr/>
        </p:nvSpPr>
        <p:spPr>
          <a:xfrm>
            <a:off x="5781675" y="1679575"/>
            <a:ext cx="3333750" cy="3138170"/>
          </a:xfrm>
          <a:prstGeom prst="rect">
            <a:avLst/>
          </a:prstGeom>
          <a:noFill/>
          <a:ln w="9525">
            <a:solidFill>
              <a:schemeClr val="accent1"/>
            </a:solidFill>
          </a:ln>
        </p:spPr>
        <p:txBody>
          <a:bodyPr wrap="square">
            <a:spAutoFit/>
          </a:bodyPr>
          <a:p>
            <a:r>
              <a:rPr lang="en-US" altLang="zh-CN" sz="1800" dirty="0"/>
              <a:t>1  a=5；       </a:t>
            </a:r>
            <a:endParaRPr lang="en-US" altLang="zh-CN" sz="1800" dirty="0"/>
          </a:p>
          <a:p>
            <a:r>
              <a:rPr lang="en-US" altLang="zh-CN" sz="1800" dirty="0"/>
              <a:t>2  a=b-1；</a:t>
            </a:r>
            <a:endParaRPr lang="en-US" altLang="zh-CN" sz="1800" dirty="0"/>
          </a:p>
          <a:p>
            <a:r>
              <a:rPr lang="en-US" altLang="zh-CN" sz="1800" dirty="0">
                <a:sym typeface="+mn-ea"/>
              </a:rPr>
              <a:t>3  long Add(</a:t>
            </a:r>
            <a:r>
              <a:rPr lang="en-US" altLang="zh-CN" sz="1800" dirty="0" err="1">
                <a:sym typeface="+mn-ea"/>
              </a:rPr>
              <a:t>int</a:t>
            </a:r>
            <a:r>
              <a:rPr lang="en-US" altLang="zh-CN" sz="1800" dirty="0">
                <a:sym typeface="+mn-ea"/>
              </a:rPr>
              <a:t> a</a:t>
            </a:r>
            <a:r>
              <a:rPr lang="zh-CN" altLang="zh-CN" sz="1800" dirty="0">
                <a:sym typeface="+mn-ea"/>
              </a:rPr>
              <a:t>，</a:t>
            </a:r>
            <a:r>
              <a:rPr lang="en-US" altLang="zh-CN" sz="1800" dirty="0" err="1">
                <a:sym typeface="+mn-ea"/>
              </a:rPr>
              <a:t>int</a:t>
            </a:r>
            <a:r>
              <a:rPr lang="en-US" altLang="zh-CN" sz="1800" dirty="0">
                <a:sym typeface="+mn-ea"/>
              </a:rPr>
              <a:t> b</a:t>
            </a:r>
            <a:r>
              <a:rPr lang="zh-CN" altLang="zh-CN" sz="1800" dirty="0">
                <a:sym typeface="+mn-ea"/>
              </a:rPr>
              <a:t>，</a:t>
            </a:r>
            <a:r>
              <a:rPr lang="en-US" altLang="zh-CN" sz="1800" dirty="0" err="1">
                <a:sym typeface="+mn-ea"/>
              </a:rPr>
              <a:t>int</a:t>
            </a:r>
            <a:r>
              <a:rPr lang="en-US" altLang="zh-CN" sz="1800" dirty="0">
                <a:sym typeface="+mn-ea"/>
              </a:rPr>
              <a:t> c )</a:t>
            </a:r>
            <a:endParaRPr lang="en-US" altLang="zh-CN" sz="1800" dirty="0"/>
          </a:p>
          <a:p>
            <a:r>
              <a:rPr lang="en-US" altLang="zh-CN" sz="1800" dirty="0">
                <a:sym typeface="+mn-ea"/>
              </a:rPr>
              <a:t>DEF（1）= {a}</a:t>
            </a:r>
            <a:endParaRPr lang="en-US" altLang="zh-CN" sz="1800" dirty="0">
              <a:sym typeface="+mn-ea"/>
            </a:endParaRPr>
          </a:p>
          <a:p>
            <a:r>
              <a:rPr lang="en-US" altLang="zh-CN" sz="1800" dirty="0">
                <a:sym typeface="+mn-ea"/>
              </a:rPr>
              <a:t>DEF</a:t>
            </a:r>
            <a:r>
              <a:rPr lang="zh-CN" altLang="en-US" sz="1800" dirty="0">
                <a:sym typeface="+mn-ea"/>
              </a:rPr>
              <a:t>（</a:t>
            </a:r>
            <a:r>
              <a:rPr lang="en-US" altLang="zh-CN" sz="1800" dirty="0">
                <a:sym typeface="+mn-ea"/>
              </a:rPr>
              <a:t>a</a:t>
            </a:r>
            <a:r>
              <a:rPr lang="zh-CN" altLang="en-US" sz="1800" dirty="0">
                <a:sym typeface="+mn-ea"/>
              </a:rPr>
              <a:t>，</a:t>
            </a:r>
            <a:r>
              <a:rPr lang="en-US" altLang="zh-CN" sz="1800" dirty="0">
                <a:sym typeface="+mn-ea"/>
              </a:rPr>
              <a:t>1</a:t>
            </a:r>
            <a:r>
              <a:rPr lang="en-US" altLang="zh-CN" sz="1800" dirty="0">
                <a:sym typeface="+mn-ea"/>
              </a:rPr>
              <a:t>）</a:t>
            </a:r>
            <a:endParaRPr lang="en-US" altLang="zh-CN" sz="1800" dirty="0">
              <a:sym typeface="+mn-ea"/>
            </a:endParaRPr>
          </a:p>
          <a:p>
            <a:r>
              <a:rPr lang="en-US" altLang="zh-CN" sz="1800" dirty="0">
                <a:sym typeface="+mn-ea"/>
              </a:rPr>
              <a:t>DEF（2）= {a}</a:t>
            </a:r>
            <a:endParaRPr lang="en-US" altLang="zh-CN" sz="1800" dirty="0">
              <a:sym typeface="+mn-ea"/>
            </a:endParaRPr>
          </a:p>
          <a:p>
            <a:r>
              <a:rPr lang="en-US" altLang="zh-CN" sz="1800" dirty="0">
                <a:sym typeface="+mn-ea"/>
              </a:rPr>
              <a:t>DEF</a:t>
            </a:r>
            <a:r>
              <a:rPr lang="zh-CN" altLang="en-US" sz="1800" dirty="0">
                <a:sym typeface="+mn-ea"/>
              </a:rPr>
              <a:t>（</a:t>
            </a:r>
            <a:r>
              <a:rPr lang="en-US" altLang="zh-CN" sz="1800" dirty="0">
                <a:sym typeface="+mn-ea"/>
              </a:rPr>
              <a:t>a</a:t>
            </a:r>
            <a:r>
              <a:rPr lang="zh-CN" altLang="en-US" sz="1800" dirty="0">
                <a:sym typeface="+mn-ea"/>
              </a:rPr>
              <a:t>，</a:t>
            </a:r>
            <a:r>
              <a:rPr lang="en-US" altLang="zh-CN" sz="1800" dirty="0">
                <a:sym typeface="+mn-ea"/>
              </a:rPr>
              <a:t>2</a:t>
            </a:r>
            <a:r>
              <a:rPr lang="en-US" altLang="zh-CN" sz="1800" dirty="0">
                <a:sym typeface="+mn-ea"/>
              </a:rPr>
              <a:t>）</a:t>
            </a:r>
            <a:endParaRPr lang="zh-CN" altLang="en-US" sz="1800" dirty="0">
              <a:sym typeface="+mn-ea"/>
            </a:endParaRPr>
          </a:p>
          <a:p>
            <a:r>
              <a:rPr lang="en-US" altLang="zh-CN" sz="1800" dirty="0">
                <a:sym typeface="+mn-ea"/>
              </a:rPr>
              <a:t>DEF（3）= {a</a:t>
            </a:r>
            <a:r>
              <a:rPr lang="zh-CN" altLang="en-US" sz="1800" dirty="0">
                <a:sym typeface="+mn-ea"/>
              </a:rPr>
              <a:t>，</a:t>
            </a:r>
            <a:r>
              <a:rPr lang="en-US" altLang="zh-CN" sz="1800" dirty="0">
                <a:sym typeface="+mn-ea"/>
              </a:rPr>
              <a:t>b</a:t>
            </a:r>
            <a:r>
              <a:rPr lang="zh-CN" altLang="en-US" sz="1800" dirty="0">
                <a:sym typeface="+mn-ea"/>
              </a:rPr>
              <a:t>，</a:t>
            </a:r>
            <a:r>
              <a:rPr lang="en-US" altLang="zh-CN" sz="1800" dirty="0">
                <a:sym typeface="+mn-ea"/>
              </a:rPr>
              <a:t>c}</a:t>
            </a:r>
            <a:endParaRPr lang="en-US" altLang="zh-CN" sz="1800" dirty="0">
              <a:sym typeface="+mn-ea"/>
            </a:endParaRPr>
          </a:p>
          <a:p>
            <a:r>
              <a:rPr lang="en-US" altLang="zh-CN" sz="1800" dirty="0">
                <a:sym typeface="+mn-ea"/>
              </a:rPr>
              <a:t>DEF</a:t>
            </a:r>
            <a:r>
              <a:rPr lang="zh-CN" altLang="en-US" sz="1800" dirty="0">
                <a:sym typeface="+mn-ea"/>
              </a:rPr>
              <a:t>（</a:t>
            </a:r>
            <a:r>
              <a:rPr lang="en-US" altLang="zh-CN" sz="1800" dirty="0">
                <a:sym typeface="+mn-ea"/>
              </a:rPr>
              <a:t>a</a:t>
            </a:r>
            <a:r>
              <a:rPr lang="zh-CN" altLang="en-US" sz="1800" dirty="0">
                <a:sym typeface="+mn-ea"/>
              </a:rPr>
              <a:t>，</a:t>
            </a:r>
            <a:r>
              <a:rPr lang="en-US" altLang="zh-CN" sz="1800" dirty="0">
                <a:sym typeface="+mn-ea"/>
              </a:rPr>
              <a:t>3</a:t>
            </a:r>
            <a:r>
              <a:rPr lang="en-US" altLang="zh-CN" sz="1800" dirty="0">
                <a:sym typeface="+mn-ea"/>
              </a:rPr>
              <a:t>）</a:t>
            </a:r>
            <a:endParaRPr lang="zh-CN" altLang="en-US" sz="1800" dirty="0">
              <a:sym typeface="+mn-ea"/>
            </a:endParaRPr>
          </a:p>
          <a:p>
            <a:r>
              <a:rPr lang="en-US" altLang="zh-CN" sz="1800" dirty="0">
                <a:sym typeface="+mn-ea"/>
              </a:rPr>
              <a:t>DEF</a:t>
            </a:r>
            <a:r>
              <a:rPr lang="zh-CN" altLang="en-US" sz="1800" dirty="0">
                <a:sym typeface="+mn-ea"/>
              </a:rPr>
              <a:t>（</a:t>
            </a:r>
            <a:r>
              <a:rPr lang="en-US" altLang="zh-CN" sz="1800" dirty="0">
                <a:sym typeface="+mn-ea"/>
              </a:rPr>
              <a:t>b</a:t>
            </a:r>
            <a:r>
              <a:rPr lang="zh-CN" altLang="en-US" sz="1800" dirty="0">
                <a:sym typeface="+mn-ea"/>
              </a:rPr>
              <a:t>，</a:t>
            </a:r>
            <a:r>
              <a:rPr lang="en-US" altLang="zh-CN" sz="1800" dirty="0">
                <a:sym typeface="+mn-ea"/>
              </a:rPr>
              <a:t>3</a:t>
            </a:r>
            <a:r>
              <a:rPr lang="en-US" altLang="zh-CN" sz="1800" dirty="0">
                <a:sym typeface="+mn-ea"/>
              </a:rPr>
              <a:t>）</a:t>
            </a:r>
            <a:endParaRPr lang="zh-CN" altLang="en-US" sz="1800" dirty="0">
              <a:sym typeface="+mn-ea"/>
            </a:endParaRPr>
          </a:p>
          <a:p>
            <a:r>
              <a:rPr lang="en-US" altLang="zh-CN" sz="1800" dirty="0">
                <a:sym typeface="+mn-ea"/>
              </a:rPr>
              <a:t>DEF</a:t>
            </a:r>
            <a:r>
              <a:rPr lang="zh-CN" altLang="en-US" sz="1800" dirty="0">
                <a:sym typeface="+mn-ea"/>
              </a:rPr>
              <a:t>（</a:t>
            </a:r>
            <a:r>
              <a:rPr lang="en-US" altLang="zh-CN" sz="1800" dirty="0">
                <a:sym typeface="+mn-ea"/>
              </a:rPr>
              <a:t>c</a:t>
            </a:r>
            <a:r>
              <a:rPr lang="zh-CN" altLang="en-US" sz="1800" dirty="0">
                <a:sym typeface="+mn-ea"/>
              </a:rPr>
              <a:t>，</a:t>
            </a:r>
            <a:r>
              <a:rPr lang="en-US" altLang="zh-CN" sz="1800" dirty="0">
                <a:sym typeface="+mn-ea"/>
              </a:rPr>
              <a:t>3</a:t>
            </a:r>
            <a:r>
              <a:rPr lang="en-US" altLang="zh-CN" sz="1800" dirty="0">
                <a:sym typeface="+mn-ea"/>
              </a:rPr>
              <a:t>）</a:t>
            </a:r>
            <a:endParaRPr lang="zh-CN" altLang="en-US" sz="1800" dirty="0">
              <a:sym typeface="+mn-ea"/>
            </a:endParaRP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7.4.4  数据流分析</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418465" y="843915"/>
            <a:ext cx="5301615" cy="2750185"/>
          </a:xfrm>
          <a:prstGeom prst="rect">
            <a:avLst/>
          </a:prstGeom>
          <a:noFill/>
          <a:ln w="9525">
            <a:noFill/>
          </a:ln>
        </p:spPr>
        <p:txBody>
          <a:bodyPr wrap="square">
            <a:spAutoFit/>
          </a:bodyPr>
          <a:lstStyle/>
          <a:p>
            <a:pPr lvl="0">
              <a:spcBef>
                <a:spcPct val="20000"/>
              </a:spcBef>
            </a:pPr>
            <a:r>
              <a:rPr lang="en-US" altLang="zh-CN" sz="2400" b="1" dirty="0" smtClean="0"/>
              <a:t>2</a:t>
            </a:r>
            <a:r>
              <a:rPr lang="zh-CN" altLang="zh-CN" sz="2400" b="1" dirty="0"/>
              <a:t>．定义</a:t>
            </a:r>
            <a:r>
              <a:rPr lang="en-US" altLang="zh-CN" sz="2400" b="1" dirty="0"/>
              <a:t>/</a:t>
            </a:r>
            <a:r>
              <a:rPr lang="zh-CN" altLang="zh-CN" sz="2400" b="1" dirty="0"/>
              <a:t>使用</a:t>
            </a:r>
            <a:r>
              <a:rPr lang="zh-CN" altLang="zh-CN" sz="2400" b="1" dirty="0" smtClean="0"/>
              <a:t>测试</a:t>
            </a:r>
            <a:endParaRPr lang="en-US" altLang="zh-CN" sz="2400" dirty="0"/>
          </a:p>
          <a:p>
            <a:pPr marL="285750" indent="-285750">
              <a:spcBef>
                <a:spcPct val="20000"/>
              </a:spcBef>
              <a:buFont typeface="Wingdings" panose="05000000000000000000" pitchFamily="2" charset="2"/>
              <a:buChar char="l"/>
            </a:pPr>
            <a:r>
              <a:rPr lang="zh-CN" altLang="zh-CN" sz="2400" dirty="0"/>
              <a:t>使用节点</a:t>
            </a:r>
            <a:r>
              <a:rPr lang="zh-CN" altLang="zh-CN" sz="2400" b="1" dirty="0">
                <a:solidFill>
                  <a:schemeClr val="accent5">
                    <a:lumMod val="75000"/>
                  </a:schemeClr>
                </a:solidFill>
              </a:rPr>
              <a:t>（</a:t>
            </a:r>
            <a:r>
              <a:rPr lang="en-US" altLang="zh-CN" sz="2400" b="1" dirty="0">
                <a:solidFill>
                  <a:schemeClr val="accent5">
                    <a:lumMod val="75000"/>
                  </a:schemeClr>
                </a:solidFill>
              </a:rPr>
              <a:t>USE</a:t>
            </a:r>
            <a:r>
              <a:rPr lang="zh-CN" altLang="zh-CN" sz="2400" b="1" dirty="0">
                <a:solidFill>
                  <a:schemeClr val="accent5">
                    <a:lumMod val="75000"/>
                  </a:schemeClr>
                </a:solidFill>
              </a:rPr>
              <a:t>（</a:t>
            </a:r>
            <a:r>
              <a:rPr lang="en-US" altLang="zh-CN" sz="2400" b="1" dirty="0">
                <a:solidFill>
                  <a:schemeClr val="accent5">
                    <a:lumMod val="75000"/>
                  </a:schemeClr>
                </a:solidFill>
              </a:rPr>
              <a:t>v</a:t>
            </a:r>
            <a:r>
              <a:rPr lang="zh-CN" altLang="zh-CN" sz="2400" b="1" dirty="0">
                <a:solidFill>
                  <a:schemeClr val="accent5">
                    <a:lumMod val="75000"/>
                  </a:schemeClr>
                </a:solidFill>
              </a:rPr>
              <a:t>，</a:t>
            </a:r>
            <a:r>
              <a:rPr lang="en-US" altLang="zh-CN" sz="2400" b="1" dirty="0">
                <a:solidFill>
                  <a:schemeClr val="accent5">
                    <a:lumMod val="75000"/>
                  </a:schemeClr>
                </a:solidFill>
              </a:rPr>
              <a:t>n</a:t>
            </a:r>
            <a:r>
              <a:rPr lang="zh-CN" altLang="zh-CN" sz="2400" b="1" dirty="0">
                <a:solidFill>
                  <a:schemeClr val="accent5">
                    <a:lumMod val="75000"/>
                  </a:schemeClr>
                </a:solidFill>
              </a:rPr>
              <a:t>））</a:t>
            </a:r>
            <a:endParaRPr lang="zh-CN" altLang="zh-CN" sz="2400" dirty="0"/>
          </a:p>
          <a:p>
            <a:pPr indent="360045"/>
            <a:r>
              <a:rPr lang="zh-CN" altLang="zh-CN" sz="2000" dirty="0"/>
              <a:t>节点</a:t>
            </a:r>
            <a:r>
              <a:rPr lang="en-US" altLang="zh-CN" sz="2000" dirty="0"/>
              <a:t>n</a:t>
            </a:r>
            <a:r>
              <a:rPr lang="zh-CN" altLang="zh-CN" sz="2000" dirty="0"/>
              <a:t>是变量</a:t>
            </a:r>
            <a:r>
              <a:rPr lang="en-US" altLang="zh-CN" sz="2000" dirty="0"/>
              <a:t>V</a:t>
            </a:r>
            <a:r>
              <a:rPr lang="zh-CN" altLang="zh-CN" sz="2000" dirty="0"/>
              <a:t>的使用节点，当且仅当</a:t>
            </a:r>
            <a:r>
              <a:rPr lang="zh-CN" altLang="zh-CN" sz="2000" u="sng" dirty="0"/>
              <a:t>变量</a:t>
            </a:r>
            <a:r>
              <a:rPr lang="en-US" altLang="zh-CN" sz="2000" u="sng" dirty="0"/>
              <a:t>V</a:t>
            </a:r>
            <a:r>
              <a:rPr lang="zh-CN" altLang="zh-CN" sz="2000" u="sng" dirty="0"/>
              <a:t>的值在对应节点</a:t>
            </a:r>
            <a:r>
              <a:rPr lang="en-US" altLang="zh-CN" sz="2000" u="sng" dirty="0"/>
              <a:t>n</a:t>
            </a:r>
            <a:r>
              <a:rPr lang="zh-CN" altLang="zh-CN" sz="2000" u="sng" dirty="0"/>
              <a:t>的语句片段处</a:t>
            </a:r>
            <a:r>
              <a:rPr lang="zh-CN" altLang="zh-CN" sz="2000" u="sng" dirty="0">
                <a:solidFill>
                  <a:schemeClr val="accent5">
                    <a:lumMod val="75000"/>
                  </a:schemeClr>
                </a:solidFill>
              </a:rPr>
              <a:t>使用</a:t>
            </a:r>
            <a:r>
              <a:rPr lang="zh-CN" altLang="zh-CN" sz="2000" dirty="0"/>
              <a:t>。</a:t>
            </a:r>
            <a:endParaRPr lang="zh-CN" altLang="zh-CN" sz="2000" dirty="0"/>
          </a:p>
          <a:p>
            <a:pPr indent="360045"/>
            <a:r>
              <a:rPr lang="zh-CN" altLang="zh-CN" sz="2000" dirty="0"/>
              <a:t>如果执行对应这种语句的节点，那么与该变量关联的存储单元的内容就保持</a:t>
            </a:r>
            <a:r>
              <a:rPr lang="zh-CN" altLang="zh-CN" sz="2000" b="1" dirty="0">
                <a:solidFill>
                  <a:srgbClr val="FF0000"/>
                </a:solidFill>
              </a:rPr>
              <a:t>不变</a:t>
            </a:r>
            <a:r>
              <a:rPr lang="zh-CN" altLang="zh-CN" sz="2000" dirty="0"/>
              <a:t>。</a:t>
            </a:r>
            <a:endParaRPr lang="zh-CN" altLang="zh-CN" sz="2000" dirty="0"/>
          </a:p>
          <a:p>
            <a:pPr indent="360045"/>
            <a:r>
              <a:rPr lang="zh-CN" altLang="zh-CN" sz="2000" dirty="0">
                <a:sym typeface="+mn-ea"/>
              </a:rPr>
              <a:t>使用节点语句实例：</a:t>
            </a:r>
            <a:r>
              <a:rPr lang="zh-CN" altLang="zh-CN" sz="2000" u="sng" dirty="0">
                <a:sym typeface="+mn-ea"/>
              </a:rPr>
              <a:t>输入、赋值、条件、循环控制语句、过程调用</a:t>
            </a:r>
            <a:r>
              <a:rPr lang="zh-CN" altLang="zh-CN" sz="2000" dirty="0">
                <a:sym typeface="+mn-ea"/>
              </a:rPr>
              <a:t>。</a:t>
            </a:r>
            <a:endParaRPr lang="zh-CN" altLang="zh-CN" sz="2000" dirty="0"/>
          </a:p>
        </p:txBody>
      </p:sp>
      <p:sp>
        <p:nvSpPr>
          <p:cNvPr id="5" name="文本框 4"/>
          <p:cNvSpPr txBox="1"/>
          <p:nvPr/>
        </p:nvSpPr>
        <p:spPr>
          <a:xfrm>
            <a:off x="6187440" y="1527175"/>
            <a:ext cx="2095500" cy="1753235"/>
          </a:xfrm>
          <a:prstGeom prst="rect">
            <a:avLst/>
          </a:prstGeom>
          <a:noFill/>
          <a:ln>
            <a:solidFill>
              <a:schemeClr val="accent1"/>
            </a:solidFill>
          </a:ln>
        </p:spPr>
        <p:txBody>
          <a:bodyPr wrap="square" rtlCol="0" anchor="t">
            <a:spAutoFit/>
          </a:bodyPr>
          <a:p>
            <a:r>
              <a:rPr lang="zh-CN" altLang="en-US"/>
              <a:t>1  a = b；</a:t>
            </a:r>
            <a:endParaRPr lang="zh-CN" altLang="en-US"/>
          </a:p>
          <a:p>
            <a:r>
              <a:rPr lang="zh-CN" altLang="en-US"/>
              <a:t>2  a =a+b；</a:t>
            </a:r>
            <a:endParaRPr lang="zh-CN" altLang="en-US"/>
          </a:p>
          <a:p>
            <a:r>
              <a:rPr lang="zh-CN" altLang="en-US"/>
              <a:t>DEF（1）= {a}</a:t>
            </a:r>
            <a:endParaRPr lang="zh-CN" altLang="en-US"/>
          </a:p>
          <a:p>
            <a:r>
              <a:rPr lang="zh-CN" altLang="en-US"/>
              <a:t>USE（1）= {b}</a:t>
            </a:r>
            <a:endParaRPr lang="zh-CN" altLang="en-US"/>
          </a:p>
          <a:p>
            <a:r>
              <a:rPr lang="zh-CN" altLang="en-US"/>
              <a:t>DEF（2）= {a}</a:t>
            </a:r>
            <a:endParaRPr lang="zh-CN" altLang="en-US"/>
          </a:p>
          <a:p>
            <a:r>
              <a:rPr lang="zh-CN" altLang="en-US"/>
              <a:t>USE（2）= {a,b}</a:t>
            </a:r>
            <a:endParaRPr lang="zh-CN" altLang="en-US"/>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zh-CN" dirty="0"/>
              <a:t>静态测试与动态</a:t>
            </a:r>
            <a:r>
              <a:rPr lang="zh-CN" altLang="zh-CN" dirty="0" smtClean="0"/>
              <a:t>测试</a:t>
            </a:r>
            <a:endParaRPr lang="zh-CN" altLang="en-US" dirty="0"/>
          </a:p>
        </p:txBody>
      </p:sp>
      <p:sp>
        <p:nvSpPr>
          <p:cNvPr id="8" name="文本占位符 7"/>
          <p:cNvSpPr>
            <a:spLocks noGrp="1"/>
          </p:cNvSpPr>
          <p:nvPr>
            <p:ph type="body" idx="1"/>
          </p:nvPr>
        </p:nvSpPr>
        <p:spPr/>
        <p:txBody>
          <a:bodyPr/>
          <a:lstStyle/>
          <a:p>
            <a:r>
              <a:rPr lang="zh-CN" altLang="en-US" sz="2400" dirty="0" smtClean="0">
                <a:solidFill>
                  <a:srgbClr val="0070C0"/>
                </a:solidFill>
              </a:rPr>
              <a:t>相同及联系</a:t>
            </a:r>
            <a:endParaRPr lang="zh-CN" altLang="en-US" sz="2400" dirty="0">
              <a:solidFill>
                <a:srgbClr val="0070C0"/>
              </a:solidFill>
            </a:endParaRPr>
          </a:p>
        </p:txBody>
      </p:sp>
      <p:sp>
        <p:nvSpPr>
          <p:cNvPr id="9" name="内容占位符 8"/>
          <p:cNvSpPr>
            <a:spLocks noGrp="1"/>
          </p:cNvSpPr>
          <p:nvPr>
            <p:ph sz="half" idx="2"/>
          </p:nvPr>
        </p:nvSpPr>
        <p:spPr/>
        <p:txBody>
          <a:bodyPr/>
          <a:lstStyle/>
          <a:p>
            <a:r>
              <a:rPr lang="zh-CN" altLang="zh-CN" b="0" dirty="0"/>
              <a:t>具有相同的目标，提供对软件工作产品质量的评估并尽早识别缺陷</a:t>
            </a:r>
            <a:r>
              <a:rPr lang="zh-CN" altLang="zh-CN" b="0" dirty="0" smtClean="0"/>
              <a:t>。</a:t>
            </a:r>
            <a:endParaRPr lang="en-US" altLang="zh-CN" b="0" dirty="0" smtClean="0"/>
          </a:p>
          <a:p>
            <a:r>
              <a:rPr lang="zh-CN" altLang="zh-CN" b="0" dirty="0" smtClean="0"/>
              <a:t>静态</a:t>
            </a:r>
            <a:r>
              <a:rPr lang="zh-CN" altLang="zh-CN" b="0" dirty="0"/>
              <a:t>和动态测试通过发现不同类型的缺陷</a:t>
            </a:r>
            <a:r>
              <a:rPr lang="zh-CN" altLang="zh-CN" b="0" u="sng" dirty="0">
                <a:solidFill>
                  <a:schemeClr val="accent5">
                    <a:lumMod val="75000"/>
                  </a:schemeClr>
                </a:solidFill>
              </a:rPr>
              <a:t>相互补充</a:t>
            </a:r>
            <a:r>
              <a:rPr lang="zh-CN" altLang="zh-CN" b="0" dirty="0"/>
              <a:t>。</a:t>
            </a:r>
            <a:endParaRPr lang="zh-CN" altLang="en-US" sz="2000" b="0" dirty="0">
              <a:latin typeface="宋体" panose="02010600030101010101" pitchFamily="2" charset="-122"/>
              <a:ea typeface="宋体" panose="02010600030101010101" pitchFamily="2" charset="-122"/>
            </a:endParaRPr>
          </a:p>
        </p:txBody>
      </p:sp>
      <p:sp>
        <p:nvSpPr>
          <p:cNvPr id="10" name="文本占位符 9"/>
          <p:cNvSpPr>
            <a:spLocks noGrp="1"/>
          </p:cNvSpPr>
          <p:nvPr>
            <p:ph type="body" sz="quarter" idx="3"/>
          </p:nvPr>
        </p:nvSpPr>
        <p:spPr/>
        <p:txBody>
          <a:bodyPr/>
          <a:lstStyle/>
          <a:p>
            <a:r>
              <a:rPr lang="zh-CN" altLang="en-US" sz="2400" dirty="0" smtClean="0">
                <a:solidFill>
                  <a:srgbClr val="0070C0"/>
                </a:solidFill>
              </a:rPr>
              <a:t>不同</a:t>
            </a:r>
            <a:endParaRPr lang="zh-CN" altLang="en-US" sz="2400" dirty="0">
              <a:solidFill>
                <a:srgbClr val="0070C0"/>
              </a:solidFill>
            </a:endParaRPr>
          </a:p>
        </p:txBody>
      </p:sp>
      <p:sp>
        <p:nvSpPr>
          <p:cNvPr id="11" name="内容占位符 10"/>
          <p:cNvSpPr>
            <a:spLocks noGrp="1"/>
          </p:cNvSpPr>
          <p:nvPr>
            <p:ph sz="quarter" idx="4"/>
          </p:nvPr>
        </p:nvSpPr>
        <p:spPr>
          <a:xfrm>
            <a:off x="4497705" y="1631315"/>
            <a:ext cx="4646295" cy="3172460"/>
          </a:xfrm>
        </p:spPr>
        <p:txBody>
          <a:bodyPr/>
          <a:lstStyle/>
          <a:p>
            <a:r>
              <a:rPr lang="zh-CN" altLang="zh-CN" sz="1600" b="0" dirty="0"/>
              <a:t>静态测试依赖于软件工作产品的手动检查（即评审），或工具驱动的代码或其他软件工作产品的评估（即静态分析）</a:t>
            </a:r>
            <a:r>
              <a:rPr lang="zh-CN" altLang="zh-CN" sz="1600" b="0" dirty="0" smtClean="0"/>
              <a:t>。</a:t>
            </a:r>
            <a:endParaRPr lang="en-US" altLang="zh-CN" sz="1600" b="0" dirty="0" smtClean="0"/>
          </a:p>
          <a:p>
            <a:r>
              <a:rPr lang="zh-CN" altLang="zh-CN" sz="1600" b="0" dirty="0"/>
              <a:t>静态测试与动态测试的一个重要区别就是</a:t>
            </a:r>
            <a:r>
              <a:rPr lang="zh-CN" altLang="zh-CN" sz="1600" b="0" u="sng" dirty="0">
                <a:solidFill>
                  <a:schemeClr val="accent5">
                    <a:lumMod val="75000"/>
                  </a:schemeClr>
                </a:solidFill>
              </a:rPr>
              <a:t>是否需要运行被测程序</a:t>
            </a:r>
            <a:r>
              <a:rPr lang="zh-CN" altLang="zh-CN" sz="1600" b="0" dirty="0"/>
              <a:t>，静态测试直接发现软件工作产品中的缺陷，而动态测试是在运行软件时识别由缺陷引起的失效</a:t>
            </a:r>
            <a:r>
              <a:rPr lang="zh-CN" altLang="zh-CN" sz="1600" b="0" dirty="0" smtClean="0"/>
              <a:t>。</a:t>
            </a:r>
            <a:endParaRPr lang="en-US" altLang="zh-CN" sz="1600" b="0" dirty="0" smtClean="0"/>
          </a:p>
          <a:p>
            <a:r>
              <a:rPr lang="zh-CN" altLang="zh-CN" sz="1600" b="0" dirty="0" smtClean="0"/>
              <a:t>静态</a:t>
            </a:r>
            <a:r>
              <a:rPr lang="zh-CN" altLang="zh-CN" sz="1600" b="0" dirty="0"/>
              <a:t>测试可用于提高软件工作产品的</a:t>
            </a:r>
            <a:r>
              <a:rPr lang="zh-CN" altLang="zh-CN" sz="1600" b="0" u="sng" dirty="0">
                <a:solidFill>
                  <a:schemeClr val="accent5">
                    <a:lumMod val="75000"/>
                  </a:schemeClr>
                </a:solidFill>
              </a:rPr>
              <a:t>一致性和内部质量</a:t>
            </a:r>
            <a:r>
              <a:rPr lang="zh-CN" altLang="zh-CN" sz="1600" b="0" dirty="0"/>
              <a:t>，而动态测试通常侧重于</a:t>
            </a:r>
            <a:r>
              <a:rPr lang="zh-CN" altLang="zh-CN" sz="1600" b="0" u="sng" dirty="0">
                <a:solidFill>
                  <a:schemeClr val="accent5">
                    <a:lumMod val="75000"/>
                  </a:schemeClr>
                </a:solidFill>
              </a:rPr>
              <a:t>外部可见行为</a:t>
            </a:r>
            <a:r>
              <a:rPr lang="zh-CN" altLang="zh-CN" sz="1600" b="0" dirty="0" smtClean="0"/>
              <a:t>。</a:t>
            </a:r>
            <a:endParaRPr lang="en-US" altLang="zh-CN" sz="1600" b="0" dirty="0" smtClean="0"/>
          </a:p>
          <a:p>
            <a:r>
              <a:rPr lang="zh-CN" altLang="zh-CN" sz="1600" b="0" dirty="0"/>
              <a:t>与动态测试相比，通过静态测试可以</a:t>
            </a:r>
            <a:r>
              <a:rPr lang="zh-CN" altLang="zh-CN" sz="1600" b="0" u="sng" dirty="0">
                <a:solidFill>
                  <a:schemeClr val="accent5">
                    <a:lumMod val="75000"/>
                  </a:schemeClr>
                </a:solidFill>
              </a:rPr>
              <a:t>更早期更经济</a:t>
            </a:r>
            <a:r>
              <a:rPr lang="zh-CN" altLang="zh-CN" sz="1600" b="0" dirty="0"/>
              <a:t>的发现和修复一些典型的缺陷。</a:t>
            </a:r>
            <a:endParaRPr lang="zh-CN" altLang="zh-CN" sz="1600" b="0" dirty="0"/>
          </a:p>
        </p:txBody>
      </p:sp>
    </p:spTree>
  </p:cSld>
  <p:clrMapOvr>
    <a:masterClrMapping/>
  </p:clrMapOvr>
  <p:transition spd="med" advTm="5000">
    <p:pull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7.4.4  数据流分析</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296545" y="874395"/>
            <a:ext cx="5139690" cy="3265805"/>
          </a:xfrm>
          <a:prstGeom prst="rect">
            <a:avLst/>
          </a:prstGeom>
          <a:noFill/>
          <a:ln w="9525">
            <a:noFill/>
          </a:ln>
        </p:spPr>
        <p:txBody>
          <a:bodyPr wrap="square">
            <a:spAutoFit/>
          </a:bodyPr>
          <a:lstStyle/>
          <a:p>
            <a:pPr>
              <a:spcBef>
                <a:spcPct val="20000"/>
              </a:spcBef>
            </a:pPr>
            <a:r>
              <a:rPr lang="en-US" altLang="zh-CN" sz="2400" b="1" dirty="0" smtClean="0"/>
              <a:t>2</a:t>
            </a:r>
            <a:r>
              <a:rPr lang="zh-CN" altLang="zh-CN" sz="2400" b="1" dirty="0"/>
              <a:t>．定义</a:t>
            </a:r>
            <a:r>
              <a:rPr lang="en-US" altLang="zh-CN" sz="2400" b="1" dirty="0"/>
              <a:t>/</a:t>
            </a:r>
            <a:r>
              <a:rPr lang="zh-CN" altLang="zh-CN" sz="2400" b="1" dirty="0"/>
              <a:t>使用</a:t>
            </a:r>
            <a:r>
              <a:rPr lang="zh-CN" altLang="zh-CN" sz="2400" b="1" dirty="0" smtClean="0"/>
              <a:t>测试</a:t>
            </a:r>
            <a:endParaRPr lang="en-US" altLang="zh-CN" sz="2400" b="1" dirty="0" smtClean="0"/>
          </a:p>
          <a:p>
            <a:pPr marL="285750" indent="-285750">
              <a:spcBef>
                <a:spcPct val="20000"/>
              </a:spcBef>
              <a:buFont typeface="Wingdings" panose="05000000000000000000" pitchFamily="2" charset="2"/>
              <a:buChar char="l"/>
            </a:pPr>
            <a:endParaRPr lang="en-US" altLang="zh-CN" sz="2400" dirty="0"/>
          </a:p>
          <a:p>
            <a:pPr marL="285750" indent="-285750">
              <a:spcBef>
                <a:spcPct val="20000"/>
              </a:spcBef>
              <a:buFont typeface="Wingdings" panose="05000000000000000000" pitchFamily="2" charset="2"/>
              <a:buChar char="l"/>
            </a:pPr>
            <a:r>
              <a:rPr lang="zh-CN" altLang="zh-CN" sz="2000" dirty="0"/>
              <a:t>谓词使用</a:t>
            </a:r>
            <a:r>
              <a:rPr lang="zh-CN" altLang="zh-CN" sz="2000" dirty="0">
                <a:solidFill>
                  <a:schemeClr val="accent5">
                    <a:lumMod val="75000"/>
                  </a:schemeClr>
                </a:solidFill>
              </a:rPr>
              <a:t>（</a:t>
            </a:r>
            <a:r>
              <a:rPr lang="en-US" altLang="zh-CN" sz="2000" dirty="0">
                <a:solidFill>
                  <a:schemeClr val="accent5">
                    <a:lumMod val="75000"/>
                  </a:schemeClr>
                </a:solidFill>
              </a:rPr>
              <a:t>P-use</a:t>
            </a:r>
            <a:r>
              <a:rPr lang="zh-CN" altLang="zh-CN" sz="2000" dirty="0">
                <a:solidFill>
                  <a:schemeClr val="accent5">
                    <a:lumMod val="75000"/>
                  </a:schemeClr>
                </a:solidFill>
              </a:rPr>
              <a:t>）</a:t>
            </a:r>
            <a:r>
              <a:rPr lang="zh-CN" altLang="zh-CN" sz="2000" dirty="0"/>
              <a:t>和计算使用</a:t>
            </a:r>
            <a:r>
              <a:rPr lang="zh-CN" altLang="zh-CN" sz="2000" dirty="0">
                <a:solidFill>
                  <a:schemeClr val="accent5">
                    <a:lumMod val="75000"/>
                  </a:schemeClr>
                </a:solidFill>
              </a:rPr>
              <a:t>（</a:t>
            </a:r>
            <a:r>
              <a:rPr lang="en-US" altLang="zh-CN" sz="2000" dirty="0">
                <a:solidFill>
                  <a:schemeClr val="accent5">
                    <a:lumMod val="75000"/>
                  </a:schemeClr>
                </a:solidFill>
              </a:rPr>
              <a:t>C-use</a:t>
            </a:r>
            <a:r>
              <a:rPr lang="zh-CN" altLang="zh-CN" sz="2000" dirty="0">
                <a:solidFill>
                  <a:schemeClr val="accent5">
                    <a:lumMod val="75000"/>
                  </a:schemeClr>
                </a:solidFill>
              </a:rPr>
              <a:t>）</a:t>
            </a:r>
            <a:endParaRPr lang="zh-CN" altLang="zh-CN" sz="2000" dirty="0">
              <a:solidFill>
                <a:schemeClr val="accent5">
                  <a:lumMod val="75000"/>
                </a:schemeClr>
              </a:solidFill>
            </a:endParaRPr>
          </a:p>
          <a:p>
            <a:pPr marL="285750" indent="-285750">
              <a:spcBef>
                <a:spcPct val="20000"/>
              </a:spcBef>
              <a:buFont typeface="Wingdings" panose="05000000000000000000" pitchFamily="2" charset="2"/>
              <a:buChar char="l"/>
            </a:pPr>
            <a:endParaRPr lang="zh-CN" altLang="zh-CN" sz="1800" dirty="0"/>
          </a:p>
          <a:p>
            <a:pPr indent="360045">
              <a:lnSpc>
                <a:spcPct val="120000"/>
              </a:lnSpc>
            </a:pPr>
            <a:r>
              <a:rPr lang="zh-CN" altLang="zh-CN" sz="1800" dirty="0"/>
              <a:t>使用节点</a:t>
            </a:r>
            <a:r>
              <a:rPr lang="en-US" altLang="zh-CN" sz="1800" dirty="0"/>
              <a:t>USE</a:t>
            </a:r>
            <a:r>
              <a:rPr lang="zh-CN" altLang="zh-CN" sz="1800" dirty="0"/>
              <a:t>（</a:t>
            </a:r>
            <a:r>
              <a:rPr lang="en-US" altLang="zh-CN" sz="1800" dirty="0"/>
              <a:t>v</a:t>
            </a:r>
            <a:r>
              <a:rPr lang="zh-CN" altLang="zh-CN" sz="1800" dirty="0"/>
              <a:t>，</a:t>
            </a:r>
            <a:r>
              <a:rPr lang="en-US" altLang="zh-CN" sz="1800" dirty="0"/>
              <a:t>n</a:t>
            </a:r>
            <a:r>
              <a:rPr lang="zh-CN" altLang="zh-CN" sz="1800" dirty="0"/>
              <a:t>）是一个谓词使用，当且仅当语句</a:t>
            </a:r>
            <a:r>
              <a:rPr lang="en-US" altLang="zh-CN" sz="1800" dirty="0"/>
              <a:t>n</a:t>
            </a:r>
            <a:r>
              <a:rPr lang="zh-CN" altLang="zh-CN" sz="1800" dirty="0"/>
              <a:t>是谓词语句（</a:t>
            </a:r>
            <a:r>
              <a:rPr lang="zh-CN" altLang="zh-CN" sz="1800" u="sng" dirty="0"/>
              <a:t>条件判断语句中</a:t>
            </a:r>
            <a:r>
              <a:rPr lang="zh-CN" altLang="zh-CN" sz="1800" dirty="0"/>
              <a:t>），记为</a:t>
            </a:r>
            <a:r>
              <a:rPr lang="en-US" altLang="zh-CN" sz="1800" dirty="0"/>
              <a:t>P-use</a:t>
            </a:r>
            <a:r>
              <a:rPr lang="zh-CN" altLang="zh-CN" sz="1800" dirty="0"/>
              <a:t>；</a:t>
            </a:r>
            <a:endParaRPr lang="zh-CN" altLang="zh-CN" sz="1800" dirty="0"/>
          </a:p>
          <a:p>
            <a:pPr indent="360045">
              <a:lnSpc>
                <a:spcPct val="120000"/>
              </a:lnSpc>
            </a:pPr>
            <a:r>
              <a:rPr lang="zh-CN" altLang="zh-CN" sz="1800" dirty="0"/>
              <a:t>否则，</a:t>
            </a:r>
            <a:r>
              <a:rPr lang="en-US" altLang="zh-CN" sz="1800" dirty="0"/>
              <a:t>USE</a:t>
            </a:r>
            <a:r>
              <a:rPr lang="zh-CN" altLang="zh-CN" sz="1800" dirty="0"/>
              <a:t>（</a:t>
            </a:r>
            <a:r>
              <a:rPr lang="en-US" altLang="zh-CN" sz="1800" dirty="0"/>
              <a:t>v</a:t>
            </a:r>
            <a:r>
              <a:rPr lang="zh-CN" altLang="zh-CN" sz="1800" dirty="0"/>
              <a:t>，</a:t>
            </a:r>
            <a:r>
              <a:rPr lang="en-US" altLang="zh-CN" sz="1800" dirty="0"/>
              <a:t>n</a:t>
            </a:r>
            <a:r>
              <a:rPr lang="zh-CN" altLang="zh-CN" sz="1800" dirty="0"/>
              <a:t>）是计算使用（</a:t>
            </a:r>
            <a:r>
              <a:rPr lang="zh-CN" altLang="zh-CN" sz="1800" u="sng" dirty="0"/>
              <a:t>计算表达式中</a:t>
            </a:r>
            <a:r>
              <a:rPr lang="zh-CN" altLang="zh-CN" sz="1800" dirty="0"/>
              <a:t>），记为</a:t>
            </a:r>
            <a:r>
              <a:rPr lang="en-US" altLang="zh-CN" sz="1800" dirty="0"/>
              <a:t>C-use</a:t>
            </a:r>
            <a:r>
              <a:rPr lang="zh-CN" altLang="zh-CN" sz="1800" dirty="0"/>
              <a:t>。</a:t>
            </a:r>
            <a:endParaRPr lang="zh-CN" altLang="zh-CN" sz="1800" dirty="0"/>
          </a:p>
        </p:txBody>
      </p:sp>
      <p:sp>
        <p:nvSpPr>
          <p:cNvPr id="2" name="文本框 1"/>
          <p:cNvSpPr txBox="1"/>
          <p:nvPr/>
        </p:nvSpPr>
        <p:spPr>
          <a:xfrm>
            <a:off x="6015355" y="1031875"/>
            <a:ext cx="2985770" cy="3415030"/>
          </a:xfrm>
          <a:prstGeom prst="rect">
            <a:avLst/>
          </a:prstGeom>
          <a:noFill/>
          <a:ln w="9525">
            <a:solidFill>
              <a:schemeClr val="accent1"/>
            </a:solidFill>
          </a:ln>
        </p:spPr>
        <p:txBody>
          <a:bodyPr wrap="square">
            <a:spAutoFit/>
          </a:bodyPr>
          <a:p>
            <a:r>
              <a:rPr lang="en-US" altLang="zh-CN" sz="1800" dirty="0"/>
              <a:t>1  a=5;             </a:t>
            </a:r>
            <a:endParaRPr lang="en-US" altLang="zh-CN" sz="1800" dirty="0"/>
          </a:p>
          <a:p>
            <a:r>
              <a:rPr lang="en-US" altLang="zh-CN" sz="1800" dirty="0"/>
              <a:t>2  if(c) ;</a:t>
            </a:r>
            <a:endParaRPr lang="zh-CN" altLang="zh-CN" sz="1800" dirty="0"/>
          </a:p>
          <a:p>
            <a:r>
              <a:rPr lang="en-US" altLang="zh-CN" sz="1800" dirty="0"/>
              <a:t>3  b=a*a;    </a:t>
            </a:r>
            <a:endParaRPr lang="en-US" altLang="zh-CN" sz="1800" dirty="0"/>
          </a:p>
          <a:p>
            <a:r>
              <a:rPr lang="en-US" altLang="zh-CN" sz="1800" dirty="0"/>
              <a:t>4  a=a+b;</a:t>
            </a:r>
            <a:endParaRPr lang="zh-CN" altLang="zh-CN" sz="1800" dirty="0"/>
          </a:p>
          <a:p>
            <a:r>
              <a:rPr lang="en-US" altLang="zh-CN" sz="1800" dirty="0"/>
              <a:t>5  print(a)</a:t>
            </a:r>
            <a:r>
              <a:rPr lang="zh-CN" altLang="zh-CN" sz="1800" dirty="0"/>
              <a:t>；</a:t>
            </a:r>
            <a:r>
              <a:rPr lang="en-US" altLang="zh-CN" sz="1800" dirty="0"/>
              <a:t>    </a:t>
            </a:r>
            <a:endParaRPr lang="en-US" altLang="zh-CN" sz="1800" dirty="0"/>
          </a:p>
          <a:p>
            <a:r>
              <a:rPr lang="zh-CN" altLang="en-US" sz="1800">
                <a:sym typeface="+mn-ea"/>
              </a:rPr>
              <a:t>DEF（1）= {a}</a:t>
            </a:r>
            <a:endParaRPr lang="zh-CN" altLang="en-US" sz="1800"/>
          </a:p>
          <a:p>
            <a:r>
              <a:rPr lang="zh-CN" altLang="en-US" sz="1800">
                <a:sym typeface="+mn-ea"/>
              </a:rPr>
              <a:t>USE（</a:t>
            </a:r>
            <a:r>
              <a:rPr lang="en-US" altLang="zh-CN" sz="1800">
                <a:sym typeface="+mn-ea"/>
              </a:rPr>
              <a:t>2</a:t>
            </a:r>
            <a:r>
              <a:rPr lang="zh-CN" altLang="en-US" sz="1800">
                <a:sym typeface="+mn-ea"/>
              </a:rPr>
              <a:t>）= {</a:t>
            </a:r>
            <a:r>
              <a:rPr lang="en-US" altLang="zh-CN" sz="1800">
                <a:sym typeface="+mn-ea"/>
              </a:rPr>
              <a:t>c</a:t>
            </a:r>
            <a:r>
              <a:rPr lang="zh-CN" altLang="en-US" sz="1800">
                <a:sym typeface="+mn-ea"/>
              </a:rPr>
              <a:t>}</a:t>
            </a:r>
            <a:r>
              <a:rPr lang="en-US" altLang="zh-CN" sz="1800">
                <a:sym typeface="+mn-ea"/>
              </a:rPr>
              <a:t>——</a:t>
            </a:r>
            <a:r>
              <a:rPr lang="en-US" altLang="zh-CN" sz="1800" dirty="0">
                <a:solidFill>
                  <a:schemeClr val="accent5">
                    <a:lumMod val="75000"/>
                  </a:schemeClr>
                </a:solidFill>
                <a:sym typeface="+mn-ea"/>
              </a:rPr>
              <a:t>P-use</a:t>
            </a:r>
            <a:endParaRPr lang="zh-CN" altLang="en-US" sz="1800"/>
          </a:p>
          <a:p>
            <a:r>
              <a:rPr lang="zh-CN" altLang="en-US" sz="1800">
                <a:sym typeface="+mn-ea"/>
              </a:rPr>
              <a:t>DEF（</a:t>
            </a:r>
            <a:r>
              <a:rPr lang="en-US" altLang="zh-CN" sz="1800">
                <a:sym typeface="+mn-ea"/>
              </a:rPr>
              <a:t>3</a:t>
            </a:r>
            <a:r>
              <a:rPr lang="zh-CN" altLang="en-US" sz="1800">
                <a:sym typeface="+mn-ea"/>
              </a:rPr>
              <a:t>）= {</a:t>
            </a:r>
            <a:r>
              <a:rPr lang="en-US" altLang="zh-CN" sz="1800">
                <a:sym typeface="+mn-ea"/>
              </a:rPr>
              <a:t>b</a:t>
            </a:r>
            <a:r>
              <a:rPr lang="zh-CN" altLang="en-US" sz="1800">
                <a:sym typeface="+mn-ea"/>
              </a:rPr>
              <a:t>}</a:t>
            </a:r>
            <a:endParaRPr lang="zh-CN" altLang="en-US" sz="1800"/>
          </a:p>
          <a:p>
            <a:r>
              <a:rPr lang="zh-CN" altLang="en-US" sz="1800">
                <a:sym typeface="+mn-ea"/>
              </a:rPr>
              <a:t>USE（</a:t>
            </a:r>
            <a:r>
              <a:rPr lang="en-US" altLang="zh-CN" sz="1800">
                <a:sym typeface="+mn-ea"/>
              </a:rPr>
              <a:t>3</a:t>
            </a:r>
            <a:r>
              <a:rPr lang="zh-CN" altLang="en-US" sz="1800">
                <a:sym typeface="+mn-ea"/>
              </a:rPr>
              <a:t>）= {a}</a:t>
            </a:r>
            <a:r>
              <a:rPr lang="en-US" altLang="zh-CN" sz="1800">
                <a:sym typeface="+mn-ea"/>
              </a:rPr>
              <a:t>——</a:t>
            </a:r>
            <a:r>
              <a:rPr lang="en-US" altLang="zh-CN" sz="1800" dirty="0">
                <a:solidFill>
                  <a:schemeClr val="accent5">
                    <a:lumMod val="75000"/>
                  </a:schemeClr>
                </a:solidFill>
                <a:sym typeface="+mn-ea"/>
              </a:rPr>
              <a:t>C-use</a:t>
            </a:r>
            <a:endParaRPr lang="en-US" altLang="zh-CN" sz="1800" dirty="0">
              <a:sym typeface="+mn-ea"/>
            </a:endParaRPr>
          </a:p>
          <a:p>
            <a:r>
              <a:rPr lang="zh-CN" altLang="en-US" sz="1800">
                <a:sym typeface="+mn-ea"/>
              </a:rPr>
              <a:t>DEF（</a:t>
            </a:r>
            <a:r>
              <a:rPr lang="en-US" altLang="zh-CN" sz="1800">
                <a:sym typeface="+mn-ea"/>
              </a:rPr>
              <a:t>4</a:t>
            </a:r>
            <a:r>
              <a:rPr lang="zh-CN" altLang="en-US" sz="1800">
                <a:sym typeface="+mn-ea"/>
              </a:rPr>
              <a:t>）= {</a:t>
            </a:r>
            <a:r>
              <a:rPr lang="en-US" altLang="zh-CN" sz="1800">
                <a:sym typeface="+mn-ea"/>
              </a:rPr>
              <a:t>a</a:t>
            </a:r>
            <a:r>
              <a:rPr lang="zh-CN" altLang="en-US" sz="1800">
                <a:sym typeface="+mn-ea"/>
              </a:rPr>
              <a:t>}</a:t>
            </a:r>
            <a:endParaRPr lang="zh-CN" altLang="en-US" sz="1800"/>
          </a:p>
          <a:p>
            <a:r>
              <a:rPr lang="zh-CN" altLang="en-US" sz="1800">
                <a:sym typeface="+mn-ea"/>
              </a:rPr>
              <a:t>USE（</a:t>
            </a:r>
            <a:r>
              <a:rPr lang="en-US" altLang="zh-CN" sz="1800">
                <a:sym typeface="+mn-ea"/>
              </a:rPr>
              <a:t>4</a:t>
            </a:r>
            <a:r>
              <a:rPr lang="zh-CN" altLang="en-US" sz="1800">
                <a:sym typeface="+mn-ea"/>
              </a:rPr>
              <a:t>）= {a</a:t>
            </a:r>
            <a:r>
              <a:rPr lang="en-US" altLang="zh-CN" sz="1800">
                <a:sym typeface="+mn-ea"/>
              </a:rPr>
              <a:t>,b</a:t>
            </a:r>
            <a:r>
              <a:rPr lang="zh-CN" altLang="en-US" sz="1800">
                <a:sym typeface="+mn-ea"/>
              </a:rPr>
              <a:t>}</a:t>
            </a:r>
            <a:r>
              <a:rPr lang="en-US" altLang="zh-CN" sz="1800">
                <a:sym typeface="+mn-ea"/>
              </a:rPr>
              <a:t>——</a:t>
            </a:r>
            <a:r>
              <a:rPr lang="en-US" altLang="zh-CN" sz="1800" dirty="0">
                <a:solidFill>
                  <a:schemeClr val="accent5">
                    <a:lumMod val="75000"/>
                  </a:schemeClr>
                </a:solidFill>
                <a:sym typeface="+mn-ea"/>
              </a:rPr>
              <a:t>C-use</a:t>
            </a:r>
            <a:endParaRPr lang="en-US" altLang="zh-CN" sz="1800" dirty="0">
              <a:solidFill>
                <a:schemeClr val="accent5">
                  <a:lumMod val="75000"/>
                </a:schemeClr>
              </a:solidFill>
              <a:sym typeface="+mn-ea"/>
            </a:endParaRPr>
          </a:p>
          <a:p>
            <a:r>
              <a:rPr lang="zh-CN" altLang="en-US" sz="1800">
                <a:sym typeface="+mn-ea"/>
              </a:rPr>
              <a:t>USE（</a:t>
            </a:r>
            <a:r>
              <a:rPr lang="en-US" altLang="zh-CN" sz="1800">
                <a:sym typeface="+mn-ea"/>
              </a:rPr>
              <a:t>5</a:t>
            </a:r>
            <a:r>
              <a:rPr lang="zh-CN" altLang="en-US" sz="1800">
                <a:sym typeface="+mn-ea"/>
              </a:rPr>
              <a:t>）= {a}</a:t>
            </a:r>
            <a:r>
              <a:rPr lang="en-US" altLang="zh-CN" sz="1800">
                <a:sym typeface="+mn-ea"/>
              </a:rPr>
              <a:t>——</a:t>
            </a:r>
            <a:r>
              <a:rPr lang="en-US" altLang="zh-CN" sz="1800" dirty="0">
                <a:solidFill>
                  <a:schemeClr val="accent5">
                    <a:lumMod val="75000"/>
                  </a:schemeClr>
                </a:solidFill>
                <a:sym typeface="+mn-ea"/>
              </a:rPr>
              <a:t>C-use</a:t>
            </a:r>
            <a:endParaRPr lang="zh-CN" altLang="en-US" sz="1800" dirty="0"/>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7.4.4  数据流分析</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875664" y="798195"/>
            <a:ext cx="7937212" cy="3943985"/>
          </a:xfrm>
          <a:prstGeom prst="rect">
            <a:avLst/>
          </a:prstGeom>
          <a:noFill/>
          <a:ln w="9525">
            <a:noFill/>
          </a:ln>
        </p:spPr>
        <p:txBody>
          <a:bodyPr wrap="square">
            <a:spAutoFit/>
          </a:bodyPr>
          <a:lstStyle/>
          <a:p>
            <a:pPr lvl="0">
              <a:spcBef>
                <a:spcPct val="20000"/>
              </a:spcBef>
            </a:pPr>
            <a:r>
              <a:rPr lang="en-US" altLang="zh-CN" sz="2400" b="1" dirty="0" smtClean="0"/>
              <a:t>2</a:t>
            </a:r>
            <a:r>
              <a:rPr lang="zh-CN" altLang="zh-CN" sz="2400" b="1" dirty="0"/>
              <a:t>．定义</a:t>
            </a:r>
            <a:r>
              <a:rPr lang="en-US" altLang="zh-CN" sz="2400" b="1" dirty="0"/>
              <a:t>/</a:t>
            </a:r>
            <a:r>
              <a:rPr lang="zh-CN" altLang="zh-CN" sz="2400" b="1" dirty="0"/>
              <a:t>使用</a:t>
            </a:r>
            <a:r>
              <a:rPr lang="zh-CN" altLang="zh-CN" sz="2400" b="1" dirty="0" smtClean="0"/>
              <a:t>测试</a:t>
            </a:r>
            <a:endParaRPr lang="en-US" altLang="zh-CN" sz="2400" b="1" dirty="0" smtClean="0"/>
          </a:p>
          <a:p>
            <a:pPr>
              <a:spcBef>
                <a:spcPct val="20000"/>
              </a:spcBef>
            </a:pPr>
            <a:endParaRPr lang="en-US" altLang="zh-CN" sz="2400" dirty="0"/>
          </a:p>
          <a:p>
            <a:pPr marL="285750" indent="-285750">
              <a:spcBef>
                <a:spcPct val="20000"/>
              </a:spcBef>
              <a:buFont typeface="Wingdings" panose="05000000000000000000" pitchFamily="2" charset="2"/>
              <a:buChar char="l"/>
            </a:pPr>
            <a:r>
              <a:rPr lang="zh-CN" altLang="zh-CN" sz="2400" dirty="0"/>
              <a:t>定义</a:t>
            </a:r>
            <a:r>
              <a:rPr lang="en-US" altLang="zh-CN" sz="2400" dirty="0"/>
              <a:t>-</a:t>
            </a:r>
            <a:r>
              <a:rPr lang="zh-CN" altLang="zh-CN" sz="2400" dirty="0"/>
              <a:t>使用路径</a:t>
            </a:r>
            <a:r>
              <a:rPr lang="zh-CN" altLang="zh-CN" sz="2400" dirty="0">
                <a:solidFill>
                  <a:schemeClr val="accent5">
                    <a:lumMod val="75000"/>
                  </a:schemeClr>
                </a:solidFill>
              </a:rPr>
              <a:t>（</a:t>
            </a:r>
            <a:r>
              <a:rPr lang="en-US" altLang="zh-CN" sz="2400" dirty="0">
                <a:solidFill>
                  <a:schemeClr val="accent5">
                    <a:lumMod val="75000"/>
                  </a:schemeClr>
                </a:solidFill>
              </a:rPr>
              <a:t>du-path</a:t>
            </a:r>
            <a:r>
              <a:rPr lang="zh-CN" altLang="zh-CN" sz="2400" dirty="0">
                <a:solidFill>
                  <a:schemeClr val="accent5">
                    <a:lumMod val="75000"/>
                  </a:schemeClr>
                </a:solidFill>
              </a:rPr>
              <a:t>）</a:t>
            </a:r>
            <a:r>
              <a:rPr lang="zh-CN" altLang="zh-CN" sz="2400" dirty="0"/>
              <a:t>和定义</a:t>
            </a:r>
            <a:r>
              <a:rPr lang="en-US" altLang="zh-CN" sz="2400" dirty="0"/>
              <a:t>-</a:t>
            </a:r>
            <a:r>
              <a:rPr lang="zh-CN" altLang="zh-CN" sz="2400" dirty="0"/>
              <a:t>清除路径</a:t>
            </a:r>
            <a:r>
              <a:rPr lang="zh-CN" altLang="zh-CN" sz="2400" dirty="0">
                <a:solidFill>
                  <a:schemeClr val="accent5">
                    <a:lumMod val="75000"/>
                  </a:schemeClr>
                </a:solidFill>
              </a:rPr>
              <a:t>（</a:t>
            </a:r>
            <a:r>
              <a:rPr lang="en-US" altLang="zh-CN" sz="2400" dirty="0">
                <a:solidFill>
                  <a:schemeClr val="accent5">
                    <a:lumMod val="75000"/>
                  </a:schemeClr>
                </a:solidFill>
              </a:rPr>
              <a:t>dc-path</a:t>
            </a:r>
            <a:r>
              <a:rPr lang="zh-CN" altLang="zh-CN" sz="2400" dirty="0">
                <a:solidFill>
                  <a:schemeClr val="accent5">
                    <a:lumMod val="75000"/>
                  </a:schemeClr>
                </a:solidFill>
              </a:rPr>
              <a:t>）</a:t>
            </a:r>
            <a:endParaRPr lang="zh-CN" altLang="zh-CN" sz="2400" dirty="0">
              <a:solidFill>
                <a:schemeClr val="accent5">
                  <a:lumMod val="75000"/>
                </a:schemeClr>
              </a:solidFill>
            </a:endParaRPr>
          </a:p>
          <a:p>
            <a:pPr marL="285750" indent="-285750">
              <a:spcBef>
                <a:spcPct val="20000"/>
              </a:spcBef>
              <a:buFont typeface="Wingdings" panose="05000000000000000000" pitchFamily="2" charset="2"/>
              <a:buChar char="l"/>
            </a:pPr>
            <a:endParaRPr lang="zh-CN" altLang="zh-CN" sz="2400" dirty="0"/>
          </a:p>
          <a:p>
            <a:pPr indent="360045"/>
            <a:r>
              <a:rPr lang="zh-CN" altLang="zh-CN" sz="2000" dirty="0"/>
              <a:t>关于变量</a:t>
            </a:r>
            <a:r>
              <a:rPr lang="en-US" altLang="zh-CN" sz="2000" dirty="0"/>
              <a:t>V</a:t>
            </a:r>
            <a:r>
              <a:rPr lang="zh-CN" altLang="zh-CN" sz="2000" dirty="0"/>
              <a:t>的定义</a:t>
            </a:r>
            <a:r>
              <a:rPr lang="en-US" altLang="zh-CN" sz="2000" dirty="0"/>
              <a:t>-</a:t>
            </a:r>
            <a:r>
              <a:rPr lang="zh-CN" altLang="zh-CN" sz="2000" dirty="0"/>
              <a:t>使用路径是</a:t>
            </a:r>
            <a:r>
              <a:rPr lang="en-US" altLang="zh-CN" sz="2000" dirty="0"/>
              <a:t>PATHS</a:t>
            </a:r>
            <a:r>
              <a:rPr lang="zh-CN" altLang="zh-CN" sz="2000" dirty="0"/>
              <a:t>（</a:t>
            </a:r>
            <a:r>
              <a:rPr lang="en-US" altLang="zh-CN" sz="2000" dirty="0"/>
              <a:t>P</a:t>
            </a:r>
            <a:r>
              <a:rPr lang="zh-CN" altLang="zh-CN" sz="2000" dirty="0"/>
              <a:t>）中的路径，使得对某个</a:t>
            </a:r>
            <a:r>
              <a:rPr lang="en-US" altLang="zh-CN" sz="2000" dirty="0"/>
              <a:t>v</a:t>
            </a:r>
            <a:r>
              <a:rPr lang="zh-CN" altLang="zh-CN" sz="2000" dirty="0"/>
              <a:t>∈</a:t>
            </a:r>
            <a:r>
              <a:rPr lang="en-US" altLang="zh-CN" sz="2000" dirty="0"/>
              <a:t>V</a:t>
            </a:r>
            <a:r>
              <a:rPr lang="zh-CN" altLang="zh-CN" sz="2000" dirty="0"/>
              <a:t>，存在</a:t>
            </a:r>
            <a:r>
              <a:rPr lang="zh-CN" altLang="zh-CN" sz="2000" u="sng" dirty="0">
                <a:solidFill>
                  <a:schemeClr val="accent5">
                    <a:lumMod val="75000"/>
                  </a:schemeClr>
                </a:solidFill>
              </a:rPr>
              <a:t>定义和使用</a:t>
            </a:r>
            <a:r>
              <a:rPr lang="zh-CN" altLang="zh-CN" sz="2000" dirty="0"/>
              <a:t>节点</a:t>
            </a:r>
            <a:r>
              <a:rPr lang="en-US" altLang="zh-CN" sz="2000" dirty="0"/>
              <a:t>DEF</a:t>
            </a:r>
            <a:r>
              <a:rPr lang="zh-CN" altLang="zh-CN" sz="2000" dirty="0"/>
              <a:t>（</a:t>
            </a:r>
            <a:r>
              <a:rPr lang="en-US" altLang="zh-CN" sz="2000" dirty="0"/>
              <a:t>v</a:t>
            </a:r>
            <a:r>
              <a:rPr lang="zh-CN" altLang="zh-CN" sz="2000" dirty="0"/>
              <a:t>，</a:t>
            </a:r>
            <a:r>
              <a:rPr lang="en-US" altLang="zh-CN" sz="2000" dirty="0"/>
              <a:t>m</a:t>
            </a:r>
            <a:r>
              <a:rPr lang="zh-CN" altLang="zh-CN" sz="2000" dirty="0"/>
              <a:t>）和</a:t>
            </a:r>
            <a:r>
              <a:rPr lang="en-US" altLang="zh-CN" sz="2000" dirty="0"/>
              <a:t>USE</a:t>
            </a:r>
            <a:r>
              <a:rPr lang="zh-CN" altLang="zh-CN" sz="2000" dirty="0"/>
              <a:t>（</a:t>
            </a:r>
            <a:r>
              <a:rPr lang="en-US" altLang="zh-CN" sz="2000" dirty="0"/>
              <a:t>v</a:t>
            </a:r>
            <a:r>
              <a:rPr lang="zh-CN" altLang="zh-CN" sz="2000" dirty="0"/>
              <a:t>，</a:t>
            </a:r>
            <a:r>
              <a:rPr lang="en-US" altLang="zh-CN" sz="2000" dirty="0"/>
              <a:t>n</a:t>
            </a:r>
            <a:r>
              <a:rPr lang="zh-CN" altLang="zh-CN" sz="2000" dirty="0"/>
              <a:t>），使得</a:t>
            </a:r>
            <a:r>
              <a:rPr lang="en-US" altLang="zh-CN" sz="2000" dirty="0"/>
              <a:t>m</a:t>
            </a:r>
            <a:r>
              <a:rPr lang="zh-CN" altLang="zh-CN" sz="2000" dirty="0"/>
              <a:t>和</a:t>
            </a:r>
            <a:r>
              <a:rPr lang="en-US" altLang="zh-CN" sz="2000" dirty="0"/>
              <a:t>n</a:t>
            </a:r>
            <a:r>
              <a:rPr lang="zh-CN" altLang="zh-CN" sz="2000" dirty="0"/>
              <a:t>是该路径的</a:t>
            </a:r>
            <a:r>
              <a:rPr lang="zh-CN" altLang="zh-CN" sz="2000" u="sng" dirty="0"/>
              <a:t>最初和最终节点</a:t>
            </a:r>
            <a:r>
              <a:rPr lang="zh-CN" altLang="zh-CN" sz="2000" dirty="0"/>
              <a:t>。</a:t>
            </a:r>
            <a:endParaRPr lang="zh-CN" altLang="zh-CN" sz="2000" dirty="0"/>
          </a:p>
          <a:p>
            <a:pPr indent="360045"/>
            <a:endParaRPr lang="zh-CN" altLang="zh-CN" sz="2000" dirty="0"/>
          </a:p>
          <a:p>
            <a:pPr indent="360045"/>
            <a:r>
              <a:rPr lang="zh-CN" altLang="zh-CN" sz="2000" dirty="0"/>
              <a:t>关于变量</a:t>
            </a:r>
            <a:r>
              <a:rPr lang="en-US" altLang="zh-CN" sz="2000" dirty="0"/>
              <a:t>V</a:t>
            </a:r>
            <a:r>
              <a:rPr lang="zh-CN" altLang="zh-CN" sz="2000" dirty="0"/>
              <a:t>的定义</a:t>
            </a:r>
            <a:r>
              <a:rPr lang="en-US" altLang="zh-CN" sz="2000" dirty="0"/>
              <a:t>-</a:t>
            </a:r>
            <a:r>
              <a:rPr lang="zh-CN" altLang="zh-CN" sz="2000" dirty="0"/>
              <a:t>清除路径是具有最初和最终节点</a:t>
            </a:r>
            <a:r>
              <a:rPr lang="en-US" altLang="zh-CN" sz="2000" dirty="0"/>
              <a:t>DEF</a:t>
            </a:r>
            <a:r>
              <a:rPr lang="zh-CN" altLang="zh-CN" sz="2000" dirty="0"/>
              <a:t>（</a:t>
            </a:r>
            <a:r>
              <a:rPr lang="en-US" altLang="zh-CN" sz="2000" dirty="0"/>
              <a:t>v</a:t>
            </a:r>
            <a:r>
              <a:rPr lang="zh-CN" altLang="zh-CN" sz="2000" dirty="0"/>
              <a:t>，</a:t>
            </a:r>
            <a:r>
              <a:rPr lang="en-US" altLang="zh-CN" sz="2000" dirty="0"/>
              <a:t>m</a:t>
            </a:r>
            <a:r>
              <a:rPr lang="zh-CN" altLang="zh-CN" sz="2000" dirty="0"/>
              <a:t>）和</a:t>
            </a:r>
            <a:r>
              <a:rPr lang="en-US" altLang="zh-CN" sz="2000" dirty="0"/>
              <a:t>USE</a:t>
            </a:r>
            <a:r>
              <a:rPr lang="zh-CN" altLang="zh-CN" sz="2000" dirty="0"/>
              <a:t>（</a:t>
            </a:r>
            <a:r>
              <a:rPr lang="en-US" altLang="zh-CN" sz="2000" dirty="0"/>
              <a:t>v</a:t>
            </a:r>
            <a:r>
              <a:rPr lang="zh-CN" altLang="zh-CN" sz="2000" dirty="0"/>
              <a:t>，</a:t>
            </a:r>
            <a:r>
              <a:rPr lang="en-US" altLang="zh-CN" sz="2000" dirty="0"/>
              <a:t>n</a:t>
            </a:r>
            <a:r>
              <a:rPr lang="zh-CN" altLang="zh-CN" sz="2000" dirty="0"/>
              <a:t>）的</a:t>
            </a:r>
            <a:r>
              <a:rPr lang="en-US" altLang="zh-CN" sz="2000" dirty="0"/>
              <a:t>PATH</a:t>
            </a:r>
            <a:r>
              <a:rPr lang="zh-CN" altLang="zh-CN" sz="2000" dirty="0"/>
              <a:t>（</a:t>
            </a:r>
            <a:r>
              <a:rPr lang="en-US" altLang="zh-CN" sz="2000" dirty="0"/>
              <a:t>P</a:t>
            </a:r>
            <a:r>
              <a:rPr lang="zh-CN" altLang="zh-CN" sz="2000" dirty="0"/>
              <a:t>）中的路径，使得</a:t>
            </a:r>
            <a:r>
              <a:rPr lang="zh-CN" altLang="zh-CN" sz="2000" u="sng" dirty="0"/>
              <a:t>该路径中没有其他节点是</a:t>
            </a:r>
            <a:r>
              <a:rPr lang="en-US" altLang="zh-CN" sz="2000" u="sng" dirty="0"/>
              <a:t>V</a:t>
            </a:r>
            <a:r>
              <a:rPr lang="zh-CN" altLang="zh-CN" sz="2000" u="sng" dirty="0"/>
              <a:t>的定义节点</a:t>
            </a:r>
            <a:r>
              <a:rPr lang="zh-CN" altLang="zh-CN" sz="2000" dirty="0"/>
              <a:t>。</a:t>
            </a:r>
            <a:endParaRPr lang="zh-CN" altLang="zh-CN" sz="2000" dirty="0"/>
          </a:p>
        </p:txBody>
      </p:sp>
    </p:spTree>
  </p:cSld>
  <p:clrMapOvr>
    <a:masterClrMapping/>
  </p:clrMapOvr>
  <p:transition spd="med" advTm="5000">
    <p:pull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7.4.4  数据流分析</a:t>
            </a:r>
            <a:endParaRPr lang="zh-CN" altLang="en-US" sz="3000" b="1" kern="0">
              <a:solidFill>
                <a:schemeClr val="tx2"/>
              </a:solidFill>
              <a:latin typeface="+mj-lt"/>
              <a:ea typeface="+mj-ea"/>
              <a:cs typeface="+mj-cs"/>
              <a:sym typeface="+mn-ea"/>
            </a:endParaRPr>
          </a:p>
        </p:txBody>
      </p:sp>
      <p:sp>
        <p:nvSpPr>
          <p:cNvPr id="2" name="文本框 1"/>
          <p:cNvSpPr txBox="1"/>
          <p:nvPr/>
        </p:nvSpPr>
        <p:spPr>
          <a:xfrm>
            <a:off x="692785" y="1888490"/>
            <a:ext cx="1941830" cy="2553335"/>
          </a:xfrm>
          <a:prstGeom prst="rect">
            <a:avLst/>
          </a:prstGeom>
          <a:noFill/>
          <a:ln w="9525">
            <a:solidFill>
              <a:schemeClr val="accent1"/>
            </a:solidFill>
          </a:ln>
        </p:spPr>
        <p:txBody>
          <a:bodyPr wrap="square">
            <a:spAutoFit/>
          </a:bodyPr>
          <a:p>
            <a:r>
              <a:rPr lang="en-US" altLang="zh-CN" sz="2000" dirty="0"/>
              <a:t>1  a=5</a:t>
            </a:r>
            <a:r>
              <a:rPr lang="zh-CN" altLang="zh-CN" sz="2000" dirty="0"/>
              <a:t>；</a:t>
            </a:r>
            <a:r>
              <a:rPr lang="en-US" altLang="zh-CN" sz="2000" dirty="0"/>
              <a:t>              </a:t>
            </a:r>
            <a:endParaRPr lang="zh-CN" altLang="zh-CN" sz="2000" dirty="0"/>
          </a:p>
          <a:p>
            <a:r>
              <a:rPr lang="en-US" altLang="zh-CN" sz="2000" dirty="0"/>
              <a:t>2  While(C1) {</a:t>
            </a:r>
            <a:endParaRPr lang="zh-CN" altLang="zh-CN" sz="2000" dirty="0"/>
          </a:p>
          <a:p>
            <a:r>
              <a:rPr lang="en-US" altLang="zh-CN" sz="2000" dirty="0"/>
              <a:t>3     if(C2) {</a:t>
            </a:r>
            <a:endParaRPr lang="zh-CN" altLang="zh-CN" sz="2000" dirty="0"/>
          </a:p>
          <a:p>
            <a:r>
              <a:rPr lang="en-US" altLang="zh-CN" sz="2000" dirty="0"/>
              <a:t>4        b=a*a</a:t>
            </a:r>
            <a:r>
              <a:rPr lang="zh-CN" altLang="zh-CN" sz="2000" dirty="0"/>
              <a:t>；</a:t>
            </a:r>
            <a:r>
              <a:rPr lang="en-US" altLang="zh-CN" sz="2000" dirty="0"/>
              <a:t>    </a:t>
            </a:r>
            <a:endParaRPr lang="en-US" altLang="zh-CN" sz="2000" dirty="0"/>
          </a:p>
          <a:p>
            <a:r>
              <a:rPr lang="en-US" altLang="zh-CN" sz="2000" dirty="0"/>
              <a:t>5        a=a-1</a:t>
            </a:r>
            <a:r>
              <a:rPr lang="zh-CN" altLang="zh-CN" sz="2000" dirty="0"/>
              <a:t>；</a:t>
            </a:r>
            <a:r>
              <a:rPr lang="en-US" altLang="zh-CN" sz="2000" dirty="0"/>
              <a:t>    </a:t>
            </a:r>
            <a:endParaRPr lang="zh-CN" altLang="zh-CN" sz="2000" dirty="0"/>
          </a:p>
          <a:p>
            <a:r>
              <a:rPr lang="en-US" altLang="zh-CN" sz="2000" dirty="0"/>
              <a:t>6     }</a:t>
            </a:r>
            <a:endParaRPr lang="zh-CN" altLang="zh-CN" sz="2000" dirty="0"/>
          </a:p>
          <a:p>
            <a:r>
              <a:rPr lang="en-US" altLang="zh-CN" sz="2000" dirty="0"/>
              <a:t>7     print(a)</a:t>
            </a:r>
            <a:r>
              <a:rPr lang="zh-CN" altLang="zh-CN" sz="2000" dirty="0"/>
              <a:t>；</a:t>
            </a:r>
            <a:r>
              <a:rPr lang="en-US" altLang="zh-CN" sz="2000" dirty="0"/>
              <a:t>     </a:t>
            </a:r>
            <a:endParaRPr lang="zh-CN" altLang="zh-CN" sz="2000" dirty="0"/>
          </a:p>
          <a:p>
            <a:r>
              <a:rPr lang="en-US" altLang="zh-CN" sz="2000" dirty="0"/>
              <a:t>8  }</a:t>
            </a:r>
            <a:endParaRPr lang="zh-CN" altLang="zh-CN" sz="2000" dirty="0"/>
          </a:p>
        </p:txBody>
      </p:sp>
      <p:sp>
        <p:nvSpPr>
          <p:cNvPr id="4" name="文本框 3"/>
          <p:cNvSpPr txBox="1"/>
          <p:nvPr/>
        </p:nvSpPr>
        <p:spPr>
          <a:xfrm>
            <a:off x="3025140" y="1780540"/>
            <a:ext cx="4602480" cy="368300"/>
          </a:xfrm>
          <a:prstGeom prst="rect">
            <a:avLst/>
          </a:prstGeom>
          <a:noFill/>
        </p:spPr>
        <p:txBody>
          <a:bodyPr wrap="none" rtlCol="0" anchor="t">
            <a:spAutoFit/>
          </a:bodyPr>
          <a:p>
            <a:pPr algn="l"/>
            <a:r>
              <a:rPr lang="zh-CN" altLang="zh-CN" kern="100" dirty="0">
                <a:latin typeface="Times New Roman" panose="02020603050405020304" charset="0"/>
                <a:ea typeface="宋体" panose="02010600030101010101" pitchFamily="2" charset="-122"/>
                <a:cs typeface="Times New Roman" panose="02020603050405020304" charset="0"/>
                <a:sym typeface="+mn-ea"/>
              </a:rPr>
              <a:t>（</a:t>
            </a:r>
            <a:r>
              <a:rPr lang="en-US" altLang="zh-CN" kern="100" dirty="0">
                <a:latin typeface="Times New Roman" panose="02020603050405020304" charset="0"/>
                <a:ea typeface="宋体" panose="02010600030101010101" pitchFamily="2" charset="-122"/>
                <a:cs typeface="Times New Roman" panose="02020603050405020304" charset="0"/>
                <a:sym typeface="+mn-ea"/>
              </a:rPr>
              <a:t>1</a:t>
            </a:r>
            <a:r>
              <a:rPr lang="zh-CN" altLang="zh-CN" kern="100" dirty="0">
                <a:latin typeface="Times New Roman" panose="02020603050405020304" charset="0"/>
                <a:ea typeface="宋体" panose="02010600030101010101" pitchFamily="2" charset="-122"/>
                <a:cs typeface="Times New Roman" panose="02020603050405020304" charset="0"/>
                <a:sym typeface="+mn-ea"/>
              </a:rPr>
              <a:t>）写出变量</a:t>
            </a:r>
            <a:r>
              <a:rPr lang="en-US" altLang="zh-CN" kern="100" dirty="0">
                <a:latin typeface="Times New Roman" panose="02020603050405020304" charset="0"/>
                <a:ea typeface="宋体" panose="02010600030101010101" pitchFamily="2" charset="-122"/>
                <a:sym typeface="+mn-ea"/>
              </a:rPr>
              <a:t>a</a:t>
            </a:r>
            <a:r>
              <a:rPr lang="zh-CN" altLang="zh-CN" kern="100" dirty="0">
                <a:latin typeface="Times New Roman" panose="02020603050405020304" charset="0"/>
                <a:ea typeface="宋体" panose="02010600030101010101" pitchFamily="2" charset="-122"/>
                <a:cs typeface="Times New Roman" panose="02020603050405020304" charset="0"/>
                <a:sym typeface="+mn-ea"/>
              </a:rPr>
              <a:t>的</a:t>
            </a:r>
            <a:r>
              <a:rPr lang="zh-CN" altLang="zh-CN" kern="100" dirty="0">
                <a:solidFill>
                  <a:schemeClr val="accent5">
                    <a:lumMod val="75000"/>
                  </a:schemeClr>
                </a:solidFill>
                <a:latin typeface="Times New Roman" panose="02020603050405020304" charset="0"/>
                <a:ea typeface="宋体" panose="02010600030101010101" pitchFamily="2" charset="-122"/>
                <a:cs typeface="Times New Roman" panose="02020603050405020304" charset="0"/>
                <a:sym typeface="+mn-ea"/>
              </a:rPr>
              <a:t>定义</a:t>
            </a:r>
            <a:r>
              <a:rPr lang="en-US" altLang="zh-CN" kern="100" dirty="0">
                <a:solidFill>
                  <a:schemeClr val="accent5">
                    <a:lumMod val="75000"/>
                  </a:schemeClr>
                </a:solidFill>
                <a:latin typeface="Times New Roman" panose="02020603050405020304" charset="0"/>
                <a:ea typeface="宋体" panose="02010600030101010101" pitchFamily="2" charset="-122"/>
                <a:sym typeface="+mn-ea"/>
              </a:rPr>
              <a:t>-</a:t>
            </a:r>
            <a:r>
              <a:rPr lang="zh-CN" altLang="zh-CN" kern="100" dirty="0">
                <a:solidFill>
                  <a:schemeClr val="accent5">
                    <a:lumMod val="75000"/>
                  </a:schemeClr>
                </a:solidFill>
                <a:latin typeface="Times New Roman" panose="02020603050405020304" charset="0"/>
                <a:ea typeface="宋体" panose="02010600030101010101" pitchFamily="2" charset="-122"/>
                <a:cs typeface="Times New Roman" panose="02020603050405020304" charset="0"/>
                <a:sym typeface="+mn-ea"/>
              </a:rPr>
              <a:t>使用路径（</a:t>
            </a:r>
            <a:r>
              <a:rPr lang="en-US" altLang="zh-CN" kern="100" dirty="0">
                <a:solidFill>
                  <a:schemeClr val="accent5">
                    <a:lumMod val="75000"/>
                  </a:schemeClr>
                </a:solidFill>
                <a:latin typeface="Times New Roman" panose="02020603050405020304" charset="0"/>
                <a:ea typeface="宋体" panose="02010600030101010101" pitchFamily="2" charset="-122"/>
                <a:sym typeface="+mn-ea"/>
              </a:rPr>
              <a:t>du-path</a:t>
            </a:r>
            <a:r>
              <a:rPr lang="zh-CN" altLang="zh-CN" kern="100" dirty="0">
                <a:solidFill>
                  <a:schemeClr val="accent5">
                    <a:lumMod val="75000"/>
                  </a:schemeClr>
                </a:solidFill>
                <a:latin typeface="Times New Roman" panose="02020603050405020304" charset="0"/>
                <a:ea typeface="宋体" panose="02010600030101010101" pitchFamily="2" charset="-122"/>
                <a:cs typeface="Times New Roman" panose="02020603050405020304" charset="0"/>
                <a:sym typeface="+mn-ea"/>
              </a:rPr>
              <a:t>）</a:t>
            </a:r>
            <a:endParaRPr lang="zh-CN" altLang="en-US"/>
          </a:p>
        </p:txBody>
      </p:sp>
      <p:sp>
        <p:nvSpPr>
          <p:cNvPr id="5" name="文本框 4"/>
          <p:cNvSpPr txBox="1"/>
          <p:nvPr/>
        </p:nvSpPr>
        <p:spPr>
          <a:xfrm>
            <a:off x="3180080" y="2279650"/>
            <a:ext cx="1752600" cy="583565"/>
          </a:xfrm>
          <a:prstGeom prst="rect">
            <a:avLst/>
          </a:prstGeom>
          <a:noFill/>
        </p:spPr>
        <p:txBody>
          <a:bodyPr wrap="square" rtlCol="0" anchor="t">
            <a:spAutoFit/>
          </a:bodyPr>
          <a:p>
            <a:pPr algn="l">
              <a:buClrTx/>
              <a:buSzTx/>
              <a:buNone/>
            </a:pPr>
            <a:r>
              <a:rPr lang="zh-CN" altLang="en-US" sz="1600">
                <a:sym typeface="+mn-ea"/>
              </a:rPr>
              <a:t>DEF（1）= {a}              </a:t>
            </a:r>
            <a:endParaRPr lang="zh-CN" altLang="en-US" sz="1600">
              <a:sym typeface="+mn-ea"/>
            </a:endParaRPr>
          </a:p>
          <a:p>
            <a:pPr algn="l">
              <a:buClrTx/>
              <a:buSzTx/>
              <a:buNone/>
            </a:pPr>
            <a:r>
              <a:rPr lang="zh-CN" altLang="en-US" sz="1600">
                <a:sym typeface="+mn-ea"/>
              </a:rPr>
              <a:t>DEF（</a:t>
            </a:r>
            <a:r>
              <a:rPr lang="zh-CN" altLang="en-US" sz="1600">
                <a:sym typeface="+mn-ea"/>
              </a:rPr>
              <a:t>5）= {a}</a:t>
            </a:r>
            <a:r>
              <a:rPr lang="en-US" altLang="zh-CN" sz="1600">
                <a:sym typeface="+mn-ea"/>
              </a:rPr>
              <a:t>              </a:t>
            </a:r>
            <a:endParaRPr lang="en-US" altLang="zh-CN" sz="1600" kern="100" dirty="0">
              <a:solidFill>
                <a:schemeClr val="accent5">
                  <a:lumMod val="75000"/>
                </a:schemeClr>
              </a:solidFill>
              <a:latin typeface="Times New Roman" panose="02020603050405020304" charset="0"/>
              <a:ea typeface="宋体" panose="02010600030101010101" pitchFamily="2" charset="-122"/>
              <a:sym typeface="+mn-ea"/>
            </a:endParaRPr>
          </a:p>
        </p:txBody>
      </p:sp>
      <p:sp>
        <p:nvSpPr>
          <p:cNvPr id="7" name="文本框 6"/>
          <p:cNvSpPr txBox="1"/>
          <p:nvPr/>
        </p:nvSpPr>
        <p:spPr>
          <a:xfrm>
            <a:off x="6790690" y="2249170"/>
            <a:ext cx="2353310" cy="1198880"/>
          </a:xfrm>
          <a:prstGeom prst="rect">
            <a:avLst/>
          </a:prstGeom>
          <a:noFill/>
        </p:spPr>
        <p:txBody>
          <a:bodyPr wrap="square" rtlCol="0" anchor="t">
            <a:spAutoFit/>
          </a:bodyPr>
          <a:p>
            <a:pPr algn="l"/>
            <a:r>
              <a:rPr lang="en-US" altLang="zh-CN" kern="100" dirty="0">
                <a:latin typeface="Times New Roman" panose="02020603050405020304" charset="0"/>
                <a:ea typeface="宋体" panose="02010600030101010101" pitchFamily="2" charset="-122"/>
                <a:sym typeface="+mn-ea"/>
              </a:rPr>
              <a:t>du-path</a:t>
            </a:r>
            <a:r>
              <a:rPr lang="zh-CN" altLang="en-US" kern="100" dirty="0">
                <a:latin typeface="Times New Roman" panose="02020603050405020304" charset="0"/>
                <a:ea typeface="宋体" panose="02010600030101010101" pitchFamily="2" charset="-122"/>
                <a:sym typeface="+mn-ea"/>
              </a:rPr>
              <a:t>：</a:t>
            </a:r>
            <a:r>
              <a:rPr lang="en-US" altLang="zh-CN" kern="100" dirty="0">
                <a:solidFill>
                  <a:schemeClr val="accent5">
                    <a:lumMod val="75000"/>
                  </a:schemeClr>
                </a:solidFill>
                <a:latin typeface="Times New Roman" panose="02020603050405020304" charset="0"/>
                <a:ea typeface="宋体" panose="02010600030101010101" pitchFamily="2" charset="-122"/>
                <a:sym typeface="+mn-ea"/>
              </a:rPr>
              <a:t>1</a:t>
            </a:r>
            <a:r>
              <a:rPr lang="en-US" altLang="zh-CN" kern="100" dirty="0">
                <a:latin typeface="Times New Roman" panose="02020603050405020304" charset="0"/>
                <a:ea typeface="宋体" panose="02010600030101010101" pitchFamily="2" charset="-122"/>
                <a:sym typeface="+mn-ea"/>
              </a:rPr>
              <a:t>,2,3,</a:t>
            </a:r>
            <a:r>
              <a:rPr lang="en-US" altLang="zh-CN" kern="100" dirty="0">
                <a:solidFill>
                  <a:schemeClr val="accent5">
                    <a:lumMod val="75000"/>
                  </a:schemeClr>
                </a:solidFill>
                <a:latin typeface="Times New Roman" panose="02020603050405020304" charset="0"/>
                <a:ea typeface="宋体" panose="02010600030101010101" pitchFamily="2" charset="-122"/>
                <a:sym typeface="+mn-ea"/>
              </a:rPr>
              <a:t>4</a:t>
            </a:r>
            <a:endParaRPr lang="en-US" altLang="zh-CN" kern="100" dirty="0">
              <a:solidFill>
                <a:schemeClr val="accent5">
                  <a:lumMod val="75000"/>
                </a:schemeClr>
              </a:solidFill>
              <a:latin typeface="Times New Roman" panose="02020603050405020304" charset="0"/>
              <a:ea typeface="宋体" panose="02010600030101010101" pitchFamily="2" charset="-122"/>
              <a:sym typeface="+mn-ea"/>
            </a:endParaRPr>
          </a:p>
          <a:p>
            <a:pPr algn="l"/>
            <a:r>
              <a:rPr lang="en-US" altLang="zh-CN" kern="100" dirty="0">
                <a:solidFill>
                  <a:schemeClr val="accent5">
                    <a:lumMod val="75000"/>
                  </a:schemeClr>
                </a:solidFill>
                <a:latin typeface="Times New Roman" panose="02020603050405020304" charset="0"/>
                <a:ea typeface="宋体" panose="02010600030101010101" pitchFamily="2" charset="-122"/>
                <a:sym typeface="+mn-ea"/>
              </a:rPr>
              <a:t>                1</a:t>
            </a:r>
            <a:r>
              <a:rPr lang="en-US" altLang="zh-CN" kern="100" dirty="0">
                <a:latin typeface="Times New Roman" panose="02020603050405020304" charset="0"/>
                <a:ea typeface="宋体" panose="02010600030101010101" pitchFamily="2" charset="-122"/>
                <a:sym typeface="+mn-ea"/>
              </a:rPr>
              <a:t>,2,3,4,</a:t>
            </a:r>
            <a:r>
              <a:rPr lang="en-US" altLang="zh-CN" kern="100" dirty="0">
                <a:solidFill>
                  <a:schemeClr val="accent5">
                    <a:lumMod val="75000"/>
                  </a:schemeClr>
                </a:solidFill>
                <a:latin typeface="Times New Roman" panose="02020603050405020304" charset="0"/>
                <a:ea typeface="宋体" panose="02010600030101010101" pitchFamily="2" charset="-122"/>
                <a:sym typeface="+mn-ea"/>
              </a:rPr>
              <a:t>5</a:t>
            </a:r>
            <a:endParaRPr lang="en-US" altLang="zh-CN" kern="100" dirty="0">
              <a:solidFill>
                <a:schemeClr val="accent5">
                  <a:lumMod val="75000"/>
                </a:schemeClr>
              </a:solidFill>
              <a:latin typeface="Times New Roman" panose="02020603050405020304" charset="0"/>
              <a:ea typeface="宋体" panose="02010600030101010101" pitchFamily="2" charset="-122"/>
              <a:sym typeface="+mn-ea"/>
            </a:endParaRPr>
          </a:p>
          <a:p>
            <a:pPr algn="l"/>
            <a:r>
              <a:rPr lang="en-US" altLang="zh-CN" kern="100" dirty="0">
                <a:solidFill>
                  <a:schemeClr val="accent5">
                    <a:lumMod val="75000"/>
                  </a:schemeClr>
                </a:solidFill>
                <a:latin typeface="Times New Roman" panose="02020603050405020304" charset="0"/>
                <a:ea typeface="宋体" panose="02010600030101010101" pitchFamily="2" charset="-122"/>
                <a:sym typeface="+mn-ea"/>
              </a:rPr>
              <a:t>                1</a:t>
            </a:r>
            <a:r>
              <a:rPr lang="en-US" altLang="zh-CN" kern="100" dirty="0">
                <a:latin typeface="Times New Roman" panose="02020603050405020304" charset="0"/>
                <a:ea typeface="宋体" panose="02010600030101010101" pitchFamily="2" charset="-122"/>
                <a:sym typeface="+mn-ea"/>
              </a:rPr>
              <a:t>,2,3,4,5,6,</a:t>
            </a:r>
            <a:r>
              <a:rPr lang="en-US" altLang="zh-CN" kern="100" dirty="0">
                <a:solidFill>
                  <a:schemeClr val="accent5">
                    <a:lumMod val="75000"/>
                  </a:schemeClr>
                </a:solidFill>
                <a:latin typeface="Times New Roman" panose="02020603050405020304" charset="0"/>
                <a:ea typeface="宋体" panose="02010600030101010101" pitchFamily="2" charset="-122"/>
                <a:sym typeface="+mn-ea"/>
              </a:rPr>
              <a:t>7</a:t>
            </a:r>
            <a:endParaRPr lang="en-US" altLang="zh-CN" kern="100" dirty="0">
              <a:solidFill>
                <a:schemeClr val="accent5">
                  <a:lumMod val="75000"/>
                </a:schemeClr>
              </a:solidFill>
              <a:latin typeface="Times New Roman" panose="02020603050405020304" charset="0"/>
              <a:ea typeface="宋体" panose="02010600030101010101" pitchFamily="2" charset="-122"/>
              <a:sym typeface="+mn-ea"/>
            </a:endParaRPr>
          </a:p>
          <a:p>
            <a:pPr algn="l"/>
            <a:r>
              <a:rPr lang="en-US" altLang="zh-CN" kern="100" dirty="0">
                <a:solidFill>
                  <a:schemeClr val="accent5">
                    <a:lumMod val="75000"/>
                  </a:schemeClr>
                </a:solidFill>
                <a:latin typeface="Times New Roman" panose="02020603050405020304" charset="0"/>
                <a:ea typeface="宋体" panose="02010600030101010101" pitchFamily="2" charset="-122"/>
                <a:sym typeface="+mn-ea"/>
              </a:rPr>
              <a:t>                5</a:t>
            </a:r>
            <a:r>
              <a:rPr lang="en-US" altLang="zh-CN" kern="100" dirty="0">
                <a:latin typeface="Times New Roman" panose="02020603050405020304" charset="0"/>
                <a:ea typeface="宋体" panose="02010600030101010101" pitchFamily="2" charset="-122"/>
                <a:sym typeface="+mn-ea"/>
              </a:rPr>
              <a:t>,6,</a:t>
            </a:r>
            <a:r>
              <a:rPr lang="en-US" altLang="zh-CN" kern="100" dirty="0">
                <a:solidFill>
                  <a:schemeClr val="accent5">
                    <a:lumMod val="75000"/>
                  </a:schemeClr>
                </a:solidFill>
                <a:latin typeface="Times New Roman" panose="02020603050405020304" charset="0"/>
                <a:ea typeface="宋体" panose="02010600030101010101" pitchFamily="2" charset="-122"/>
                <a:sym typeface="+mn-ea"/>
              </a:rPr>
              <a:t>7</a:t>
            </a:r>
            <a:endParaRPr lang="zh-CN" altLang="en-US"/>
          </a:p>
        </p:txBody>
      </p:sp>
      <p:sp>
        <p:nvSpPr>
          <p:cNvPr id="8" name="文本框 7"/>
          <p:cNvSpPr txBox="1"/>
          <p:nvPr/>
        </p:nvSpPr>
        <p:spPr>
          <a:xfrm>
            <a:off x="6789420" y="2248535"/>
            <a:ext cx="2353310" cy="1198880"/>
          </a:xfrm>
          <a:prstGeom prst="rect">
            <a:avLst/>
          </a:prstGeom>
          <a:noFill/>
        </p:spPr>
        <p:txBody>
          <a:bodyPr wrap="square" rtlCol="0" anchor="t">
            <a:spAutoFit/>
          </a:bodyPr>
          <a:p>
            <a:pPr algn="l"/>
            <a:r>
              <a:rPr lang="en-US" altLang="zh-CN" kern="100" dirty="0">
                <a:latin typeface="Times New Roman" panose="02020603050405020304" charset="0"/>
                <a:ea typeface="宋体" panose="02010600030101010101" pitchFamily="2" charset="-122"/>
                <a:sym typeface="+mn-ea"/>
              </a:rPr>
              <a:t>du-path</a:t>
            </a:r>
            <a:r>
              <a:rPr lang="zh-CN" altLang="en-US" kern="100" dirty="0">
                <a:latin typeface="Times New Roman" panose="02020603050405020304" charset="0"/>
                <a:ea typeface="宋体" panose="02010600030101010101" pitchFamily="2" charset="-122"/>
                <a:sym typeface="+mn-ea"/>
              </a:rPr>
              <a:t>：</a:t>
            </a:r>
            <a:r>
              <a:rPr lang="en-US" altLang="zh-CN" kern="100" dirty="0">
                <a:solidFill>
                  <a:schemeClr val="accent5">
                    <a:lumMod val="75000"/>
                  </a:schemeClr>
                </a:solidFill>
                <a:latin typeface="Times New Roman" panose="02020603050405020304" charset="0"/>
                <a:ea typeface="宋体" panose="02010600030101010101" pitchFamily="2" charset="-122"/>
                <a:sym typeface="+mn-ea"/>
              </a:rPr>
              <a:t>1</a:t>
            </a:r>
            <a:r>
              <a:rPr lang="en-US" altLang="zh-CN" kern="100" dirty="0">
                <a:latin typeface="Times New Roman" panose="02020603050405020304" charset="0"/>
                <a:ea typeface="宋体" panose="02010600030101010101" pitchFamily="2" charset="-122"/>
                <a:sym typeface="+mn-ea"/>
              </a:rPr>
              <a:t>,2,3,</a:t>
            </a:r>
            <a:r>
              <a:rPr lang="en-US" altLang="zh-CN" kern="100" dirty="0">
                <a:solidFill>
                  <a:schemeClr val="accent5">
                    <a:lumMod val="75000"/>
                  </a:schemeClr>
                </a:solidFill>
                <a:latin typeface="Times New Roman" panose="02020603050405020304" charset="0"/>
                <a:ea typeface="宋体" panose="02010600030101010101" pitchFamily="2" charset="-122"/>
                <a:sym typeface="+mn-ea"/>
              </a:rPr>
              <a:t>4</a:t>
            </a:r>
            <a:endParaRPr lang="en-US" altLang="zh-CN" kern="100" dirty="0">
              <a:solidFill>
                <a:schemeClr val="accent5">
                  <a:lumMod val="75000"/>
                </a:schemeClr>
              </a:solidFill>
              <a:latin typeface="Times New Roman" panose="02020603050405020304" charset="0"/>
              <a:ea typeface="宋体" panose="02010600030101010101" pitchFamily="2" charset="-122"/>
              <a:sym typeface="+mn-ea"/>
            </a:endParaRPr>
          </a:p>
          <a:p>
            <a:pPr algn="l"/>
            <a:r>
              <a:rPr lang="en-US" altLang="zh-CN" kern="100" dirty="0">
                <a:solidFill>
                  <a:schemeClr val="accent5">
                    <a:lumMod val="75000"/>
                  </a:schemeClr>
                </a:solidFill>
                <a:latin typeface="Times New Roman" panose="02020603050405020304" charset="0"/>
                <a:ea typeface="宋体" panose="02010600030101010101" pitchFamily="2" charset="-122"/>
                <a:sym typeface="+mn-ea"/>
              </a:rPr>
              <a:t>                1</a:t>
            </a:r>
            <a:r>
              <a:rPr lang="en-US" altLang="zh-CN" kern="100" dirty="0">
                <a:latin typeface="Times New Roman" panose="02020603050405020304" charset="0"/>
                <a:ea typeface="宋体" panose="02010600030101010101" pitchFamily="2" charset="-122"/>
                <a:sym typeface="+mn-ea"/>
              </a:rPr>
              <a:t>,2,3,4,</a:t>
            </a:r>
            <a:r>
              <a:rPr lang="en-US" altLang="zh-CN" kern="100" dirty="0">
                <a:solidFill>
                  <a:srgbClr val="FF0000"/>
                </a:solidFill>
                <a:latin typeface="Times New Roman" panose="02020603050405020304" charset="0"/>
                <a:ea typeface="宋体" panose="02010600030101010101" pitchFamily="2" charset="-122"/>
                <a:sym typeface="+mn-ea"/>
              </a:rPr>
              <a:t>5</a:t>
            </a:r>
            <a:endParaRPr lang="en-US" altLang="zh-CN" kern="100" dirty="0">
              <a:solidFill>
                <a:schemeClr val="accent5">
                  <a:lumMod val="75000"/>
                </a:schemeClr>
              </a:solidFill>
              <a:latin typeface="Times New Roman" panose="02020603050405020304" charset="0"/>
              <a:ea typeface="宋体" panose="02010600030101010101" pitchFamily="2" charset="-122"/>
              <a:sym typeface="+mn-ea"/>
            </a:endParaRPr>
          </a:p>
          <a:p>
            <a:pPr algn="l"/>
            <a:r>
              <a:rPr lang="en-US" altLang="zh-CN" kern="100" dirty="0">
                <a:solidFill>
                  <a:schemeClr val="accent5">
                    <a:lumMod val="75000"/>
                  </a:schemeClr>
                </a:solidFill>
                <a:latin typeface="Times New Roman" panose="02020603050405020304" charset="0"/>
                <a:ea typeface="宋体" panose="02010600030101010101" pitchFamily="2" charset="-122"/>
                <a:sym typeface="+mn-ea"/>
              </a:rPr>
              <a:t>                1</a:t>
            </a:r>
            <a:r>
              <a:rPr lang="en-US" altLang="zh-CN" kern="100" dirty="0">
                <a:latin typeface="Times New Roman" panose="02020603050405020304" charset="0"/>
                <a:ea typeface="宋体" panose="02010600030101010101" pitchFamily="2" charset="-122"/>
                <a:sym typeface="+mn-ea"/>
              </a:rPr>
              <a:t>,2,3,4,</a:t>
            </a:r>
            <a:r>
              <a:rPr lang="en-US" altLang="zh-CN" kern="100" dirty="0">
                <a:solidFill>
                  <a:srgbClr val="FF0000"/>
                </a:solidFill>
                <a:latin typeface="Times New Roman" panose="02020603050405020304" charset="0"/>
                <a:ea typeface="宋体" panose="02010600030101010101" pitchFamily="2" charset="-122"/>
                <a:sym typeface="+mn-ea"/>
              </a:rPr>
              <a:t>5</a:t>
            </a:r>
            <a:r>
              <a:rPr lang="en-US" altLang="zh-CN" kern="100" dirty="0">
                <a:latin typeface="Times New Roman" panose="02020603050405020304" charset="0"/>
                <a:ea typeface="宋体" panose="02010600030101010101" pitchFamily="2" charset="-122"/>
                <a:sym typeface="+mn-ea"/>
              </a:rPr>
              <a:t>,6,</a:t>
            </a:r>
            <a:r>
              <a:rPr lang="en-US" altLang="zh-CN" kern="100" dirty="0">
                <a:solidFill>
                  <a:schemeClr val="accent5">
                    <a:lumMod val="75000"/>
                  </a:schemeClr>
                </a:solidFill>
                <a:latin typeface="Times New Roman" panose="02020603050405020304" charset="0"/>
                <a:ea typeface="宋体" panose="02010600030101010101" pitchFamily="2" charset="-122"/>
                <a:sym typeface="+mn-ea"/>
              </a:rPr>
              <a:t>7</a:t>
            </a:r>
            <a:endParaRPr lang="en-US" altLang="zh-CN" kern="100" dirty="0">
              <a:solidFill>
                <a:schemeClr val="accent5">
                  <a:lumMod val="75000"/>
                </a:schemeClr>
              </a:solidFill>
              <a:latin typeface="Times New Roman" panose="02020603050405020304" charset="0"/>
              <a:ea typeface="宋体" panose="02010600030101010101" pitchFamily="2" charset="-122"/>
              <a:sym typeface="+mn-ea"/>
            </a:endParaRPr>
          </a:p>
          <a:p>
            <a:pPr algn="l"/>
            <a:r>
              <a:rPr lang="en-US" altLang="zh-CN" kern="100" dirty="0">
                <a:solidFill>
                  <a:schemeClr val="accent5">
                    <a:lumMod val="75000"/>
                  </a:schemeClr>
                </a:solidFill>
                <a:latin typeface="Times New Roman" panose="02020603050405020304" charset="0"/>
                <a:ea typeface="宋体" panose="02010600030101010101" pitchFamily="2" charset="-122"/>
                <a:sym typeface="+mn-ea"/>
              </a:rPr>
              <a:t>                5</a:t>
            </a:r>
            <a:r>
              <a:rPr lang="en-US" altLang="zh-CN" kern="100" dirty="0">
                <a:latin typeface="Times New Roman" panose="02020603050405020304" charset="0"/>
                <a:ea typeface="宋体" panose="02010600030101010101" pitchFamily="2" charset="-122"/>
                <a:sym typeface="+mn-ea"/>
              </a:rPr>
              <a:t>,6,</a:t>
            </a:r>
            <a:r>
              <a:rPr lang="en-US" altLang="zh-CN" kern="100" dirty="0">
                <a:solidFill>
                  <a:schemeClr val="accent5">
                    <a:lumMod val="75000"/>
                  </a:schemeClr>
                </a:solidFill>
                <a:latin typeface="Times New Roman" panose="02020603050405020304" charset="0"/>
                <a:ea typeface="宋体" panose="02010600030101010101" pitchFamily="2" charset="-122"/>
                <a:sym typeface="+mn-ea"/>
              </a:rPr>
              <a:t>7</a:t>
            </a:r>
            <a:endParaRPr lang="zh-CN" altLang="en-US"/>
          </a:p>
        </p:txBody>
      </p:sp>
      <p:sp>
        <p:nvSpPr>
          <p:cNvPr id="9" name="文本框 8"/>
          <p:cNvSpPr txBox="1"/>
          <p:nvPr/>
        </p:nvSpPr>
        <p:spPr>
          <a:xfrm>
            <a:off x="692784" y="683895"/>
            <a:ext cx="7937212" cy="903605"/>
          </a:xfrm>
          <a:prstGeom prst="rect">
            <a:avLst/>
          </a:prstGeom>
          <a:noFill/>
          <a:ln w="9525">
            <a:noFill/>
          </a:ln>
        </p:spPr>
        <p:txBody>
          <a:bodyPr wrap="square">
            <a:spAutoFit/>
          </a:bodyPr>
          <a:p>
            <a:pPr lvl="0">
              <a:spcBef>
                <a:spcPct val="20000"/>
              </a:spcBef>
            </a:pPr>
            <a:r>
              <a:rPr lang="en-US" altLang="zh-CN" sz="2400" b="1" dirty="0" smtClean="0"/>
              <a:t>2</a:t>
            </a:r>
            <a:r>
              <a:rPr lang="zh-CN" altLang="zh-CN" sz="2400" b="1" dirty="0"/>
              <a:t>．定义</a:t>
            </a:r>
            <a:r>
              <a:rPr lang="en-US" altLang="zh-CN" sz="2400" b="1" dirty="0"/>
              <a:t>/</a:t>
            </a:r>
            <a:r>
              <a:rPr lang="zh-CN" altLang="zh-CN" sz="2400" b="1" dirty="0"/>
              <a:t>使用</a:t>
            </a:r>
            <a:r>
              <a:rPr lang="zh-CN" altLang="zh-CN" sz="2400" b="1" dirty="0" smtClean="0"/>
              <a:t>测试</a:t>
            </a:r>
            <a:endParaRPr lang="en-US" altLang="zh-CN" sz="2400" dirty="0"/>
          </a:p>
          <a:p>
            <a:pPr marL="285750" indent="-285750">
              <a:spcBef>
                <a:spcPct val="20000"/>
              </a:spcBef>
              <a:buFont typeface="Wingdings" panose="05000000000000000000" pitchFamily="2" charset="2"/>
              <a:buChar char="l"/>
            </a:pPr>
            <a:r>
              <a:rPr lang="zh-CN" altLang="zh-CN" sz="2400" dirty="0"/>
              <a:t>定义</a:t>
            </a:r>
            <a:r>
              <a:rPr lang="en-US" altLang="zh-CN" sz="2400" dirty="0"/>
              <a:t>-</a:t>
            </a:r>
            <a:r>
              <a:rPr lang="zh-CN" altLang="zh-CN" sz="2400" dirty="0"/>
              <a:t>使用路径</a:t>
            </a:r>
            <a:r>
              <a:rPr lang="zh-CN" altLang="zh-CN" sz="2400" dirty="0">
                <a:solidFill>
                  <a:schemeClr val="accent5">
                    <a:lumMod val="75000"/>
                  </a:schemeClr>
                </a:solidFill>
              </a:rPr>
              <a:t>（</a:t>
            </a:r>
            <a:r>
              <a:rPr lang="en-US" altLang="zh-CN" sz="2400" dirty="0">
                <a:solidFill>
                  <a:schemeClr val="accent5">
                    <a:lumMod val="75000"/>
                  </a:schemeClr>
                </a:solidFill>
              </a:rPr>
              <a:t>du-path</a:t>
            </a:r>
            <a:r>
              <a:rPr lang="zh-CN" altLang="zh-CN" sz="2400" dirty="0">
                <a:solidFill>
                  <a:schemeClr val="accent5">
                    <a:lumMod val="75000"/>
                  </a:schemeClr>
                </a:solidFill>
              </a:rPr>
              <a:t>）</a:t>
            </a:r>
            <a:r>
              <a:rPr lang="zh-CN" altLang="zh-CN" sz="2400" dirty="0"/>
              <a:t>和定义</a:t>
            </a:r>
            <a:r>
              <a:rPr lang="en-US" altLang="zh-CN" sz="2400" dirty="0"/>
              <a:t>-</a:t>
            </a:r>
            <a:r>
              <a:rPr lang="zh-CN" altLang="zh-CN" sz="2400" dirty="0"/>
              <a:t>清除路径</a:t>
            </a:r>
            <a:r>
              <a:rPr lang="zh-CN" altLang="zh-CN" sz="2400" dirty="0">
                <a:solidFill>
                  <a:schemeClr val="accent5">
                    <a:lumMod val="75000"/>
                  </a:schemeClr>
                </a:solidFill>
              </a:rPr>
              <a:t>（</a:t>
            </a:r>
            <a:r>
              <a:rPr lang="en-US" altLang="zh-CN" sz="2400" dirty="0">
                <a:solidFill>
                  <a:schemeClr val="accent5">
                    <a:lumMod val="75000"/>
                  </a:schemeClr>
                </a:solidFill>
              </a:rPr>
              <a:t>dc-path</a:t>
            </a:r>
            <a:r>
              <a:rPr lang="zh-CN" altLang="zh-CN" sz="2400" dirty="0">
                <a:solidFill>
                  <a:schemeClr val="accent5">
                    <a:lumMod val="75000"/>
                  </a:schemeClr>
                </a:solidFill>
              </a:rPr>
              <a:t>）</a:t>
            </a:r>
            <a:endParaRPr lang="zh-CN" altLang="zh-CN" sz="2000" dirty="0"/>
          </a:p>
        </p:txBody>
      </p:sp>
      <p:sp>
        <p:nvSpPr>
          <p:cNvPr id="10" name="文本框 9"/>
          <p:cNvSpPr txBox="1"/>
          <p:nvPr/>
        </p:nvSpPr>
        <p:spPr>
          <a:xfrm>
            <a:off x="5079365" y="3987800"/>
            <a:ext cx="2538095" cy="645160"/>
          </a:xfrm>
          <a:prstGeom prst="rect">
            <a:avLst/>
          </a:prstGeom>
          <a:noFill/>
        </p:spPr>
        <p:txBody>
          <a:bodyPr wrap="square" rtlCol="0" anchor="t">
            <a:spAutoFit/>
          </a:bodyPr>
          <a:p>
            <a:pPr algn="l"/>
            <a:r>
              <a:rPr lang="en-US" altLang="zh-CN" kern="100" dirty="0">
                <a:latin typeface="Times New Roman" panose="02020603050405020304" charset="0"/>
                <a:ea typeface="宋体" panose="02010600030101010101" pitchFamily="2" charset="-122"/>
                <a:sym typeface="+mn-ea"/>
              </a:rPr>
              <a:t>dc-path</a:t>
            </a:r>
            <a:r>
              <a:rPr lang="zh-CN" altLang="en-US" kern="100" dirty="0">
                <a:latin typeface="Times New Roman" panose="02020603050405020304" charset="0"/>
                <a:ea typeface="宋体" panose="02010600030101010101" pitchFamily="2" charset="-122"/>
                <a:sym typeface="+mn-ea"/>
              </a:rPr>
              <a:t>：</a:t>
            </a:r>
            <a:r>
              <a:rPr lang="en-US" altLang="zh-CN" kern="100" dirty="0">
                <a:solidFill>
                  <a:schemeClr val="accent5">
                    <a:lumMod val="75000"/>
                  </a:schemeClr>
                </a:solidFill>
                <a:latin typeface="Times New Roman" panose="02020603050405020304" charset="0"/>
                <a:ea typeface="宋体" panose="02010600030101010101" pitchFamily="2" charset="-122"/>
                <a:sym typeface="+mn-ea"/>
              </a:rPr>
              <a:t>1</a:t>
            </a:r>
            <a:r>
              <a:rPr lang="en-US" altLang="zh-CN" kern="100" dirty="0">
                <a:latin typeface="Times New Roman" panose="02020603050405020304" charset="0"/>
                <a:ea typeface="宋体" panose="02010600030101010101" pitchFamily="2" charset="-122"/>
                <a:sym typeface="+mn-ea"/>
              </a:rPr>
              <a:t>,2,3,</a:t>
            </a:r>
            <a:r>
              <a:rPr lang="en-US" altLang="zh-CN" kern="100" dirty="0">
                <a:solidFill>
                  <a:schemeClr val="accent5">
                    <a:lumMod val="75000"/>
                  </a:schemeClr>
                </a:solidFill>
                <a:latin typeface="Times New Roman" panose="02020603050405020304" charset="0"/>
                <a:ea typeface="宋体" panose="02010600030101010101" pitchFamily="2" charset="-122"/>
                <a:sym typeface="+mn-ea"/>
              </a:rPr>
              <a:t>4</a:t>
            </a:r>
            <a:endParaRPr lang="en-US" altLang="zh-CN" kern="100" dirty="0">
              <a:solidFill>
                <a:schemeClr val="accent5">
                  <a:lumMod val="75000"/>
                </a:schemeClr>
              </a:solidFill>
              <a:latin typeface="Times New Roman" panose="02020603050405020304" charset="0"/>
              <a:ea typeface="宋体" panose="02010600030101010101" pitchFamily="2" charset="-122"/>
              <a:sym typeface="+mn-ea"/>
            </a:endParaRPr>
          </a:p>
          <a:p>
            <a:pPr algn="l"/>
            <a:r>
              <a:rPr lang="en-US" altLang="zh-CN" kern="100" dirty="0">
                <a:solidFill>
                  <a:schemeClr val="accent5">
                    <a:lumMod val="75000"/>
                  </a:schemeClr>
                </a:solidFill>
                <a:latin typeface="Times New Roman" panose="02020603050405020304" charset="0"/>
                <a:ea typeface="宋体" panose="02010600030101010101" pitchFamily="2" charset="-122"/>
                <a:sym typeface="+mn-ea"/>
              </a:rPr>
              <a:t>                5</a:t>
            </a:r>
            <a:r>
              <a:rPr lang="en-US" altLang="zh-CN" kern="100" dirty="0">
                <a:latin typeface="Times New Roman" panose="02020603050405020304" charset="0"/>
                <a:ea typeface="宋体" panose="02010600030101010101" pitchFamily="2" charset="-122"/>
                <a:sym typeface="+mn-ea"/>
              </a:rPr>
              <a:t>,6,</a:t>
            </a:r>
            <a:r>
              <a:rPr lang="en-US" altLang="zh-CN" kern="100" dirty="0">
                <a:solidFill>
                  <a:schemeClr val="accent5">
                    <a:lumMod val="75000"/>
                  </a:schemeClr>
                </a:solidFill>
                <a:latin typeface="Times New Roman" panose="02020603050405020304" charset="0"/>
                <a:ea typeface="宋体" panose="02010600030101010101" pitchFamily="2" charset="-122"/>
                <a:sym typeface="+mn-ea"/>
              </a:rPr>
              <a:t>7</a:t>
            </a:r>
            <a:endParaRPr lang="zh-CN" altLang="en-US"/>
          </a:p>
        </p:txBody>
      </p:sp>
      <p:sp>
        <p:nvSpPr>
          <p:cNvPr id="11" name="文本框 10"/>
          <p:cNvSpPr txBox="1"/>
          <p:nvPr/>
        </p:nvSpPr>
        <p:spPr>
          <a:xfrm>
            <a:off x="5038090" y="2279650"/>
            <a:ext cx="1752600" cy="829945"/>
          </a:xfrm>
          <a:prstGeom prst="rect">
            <a:avLst/>
          </a:prstGeom>
          <a:noFill/>
        </p:spPr>
        <p:txBody>
          <a:bodyPr wrap="square" rtlCol="0" anchor="t">
            <a:spAutoFit/>
          </a:bodyPr>
          <a:p>
            <a:pPr algn="l"/>
            <a:r>
              <a:rPr lang="zh-CN" altLang="en-US" sz="1600">
                <a:sym typeface="+mn-ea"/>
              </a:rPr>
              <a:t>USE（</a:t>
            </a:r>
            <a:r>
              <a:rPr lang="en-US" altLang="zh-CN" sz="1600">
                <a:sym typeface="+mn-ea"/>
              </a:rPr>
              <a:t>4</a:t>
            </a:r>
            <a:r>
              <a:rPr lang="zh-CN" altLang="en-US" sz="1600">
                <a:sym typeface="+mn-ea"/>
              </a:rPr>
              <a:t>）= {</a:t>
            </a:r>
            <a:r>
              <a:rPr lang="en-US" altLang="zh-CN" sz="1600">
                <a:sym typeface="+mn-ea"/>
              </a:rPr>
              <a:t>a</a:t>
            </a:r>
            <a:r>
              <a:rPr lang="zh-CN" altLang="en-US" sz="1600">
                <a:sym typeface="+mn-ea"/>
              </a:rPr>
              <a:t>}</a:t>
            </a:r>
            <a:endParaRPr lang="zh-CN" altLang="en-US" sz="1600">
              <a:sym typeface="+mn-ea"/>
            </a:endParaRPr>
          </a:p>
          <a:p>
            <a:pPr algn="l"/>
            <a:r>
              <a:rPr lang="zh-CN" altLang="en-US" sz="1600">
                <a:sym typeface="+mn-ea"/>
              </a:rPr>
              <a:t>USE（</a:t>
            </a:r>
            <a:r>
              <a:rPr lang="en-US" altLang="zh-CN" sz="1600">
                <a:sym typeface="+mn-ea"/>
              </a:rPr>
              <a:t>5</a:t>
            </a:r>
            <a:r>
              <a:rPr lang="zh-CN" altLang="en-US" sz="1600">
                <a:sym typeface="+mn-ea"/>
              </a:rPr>
              <a:t>）= {</a:t>
            </a:r>
            <a:r>
              <a:rPr lang="en-US" altLang="zh-CN" sz="1600">
                <a:sym typeface="+mn-ea"/>
              </a:rPr>
              <a:t>a</a:t>
            </a:r>
            <a:r>
              <a:rPr lang="zh-CN" altLang="en-US" sz="1600">
                <a:sym typeface="+mn-ea"/>
              </a:rPr>
              <a:t>}</a:t>
            </a:r>
            <a:endParaRPr lang="zh-CN" altLang="en-US" sz="1600">
              <a:sym typeface="+mn-ea"/>
            </a:endParaRPr>
          </a:p>
          <a:p>
            <a:pPr algn="l"/>
            <a:r>
              <a:rPr lang="zh-CN" altLang="en-US" sz="1600">
                <a:sym typeface="+mn-ea"/>
              </a:rPr>
              <a:t>USE（</a:t>
            </a:r>
            <a:r>
              <a:rPr lang="en-US" altLang="zh-CN" sz="1600">
                <a:sym typeface="+mn-ea"/>
              </a:rPr>
              <a:t>7</a:t>
            </a:r>
            <a:r>
              <a:rPr lang="zh-CN" altLang="en-US" sz="1600">
                <a:sym typeface="+mn-ea"/>
              </a:rPr>
              <a:t>）= {</a:t>
            </a:r>
            <a:r>
              <a:rPr lang="en-US" altLang="zh-CN" sz="1600">
                <a:sym typeface="+mn-ea"/>
              </a:rPr>
              <a:t>a</a:t>
            </a:r>
            <a:r>
              <a:rPr lang="zh-CN" altLang="en-US" sz="1600">
                <a:sym typeface="+mn-ea"/>
              </a:rPr>
              <a:t>}</a:t>
            </a:r>
            <a:endParaRPr lang="zh-CN" altLang="en-US" sz="1600" kern="100" dirty="0">
              <a:solidFill>
                <a:schemeClr val="accent5">
                  <a:lumMod val="75000"/>
                </a:schemeClr>
              </a:solidFill>
              <a:latin typeface="Times New Roman" panose="02020603050405020304" charset="0"/>
              <a:ea typeface="宋体" panose="02010600030101010101" pitchFamily="2" charset="-122"/>
              <a:sym typeface="+mn-ea"/>
            </a:endParaRPr>
          </a:p>
        </p:txBody>
      </p:sp>
      <p:sp>
        <p:nvSpPr>
          <p:cNvPr id="12" name="文本框 11"/>
          <p:cNvSpPr txBox="1"/>
          <p:nvPr/>
        </p:nvSpPr>
        <p:spPr>
          <a:xfrm>
            <a:off x="3081020" y="3425190"/>
            <a:ext cx="4589780" cy="368300"/>
          </a:xfrm>
          <a:prstGeom prst="rect">
            <a:avLst/>
          </a:prstGeom>
          <a:noFill/>
        </p:spPr>
        <p:txBody>
          <a:bodyPr wrap="none" rtlCol="0" anchor="t">
            <a:spAutoFit/>
          </a:bodyPr>
          <a:p>
            <a:pPr algn="l"/>
            <a:r>
              <a:rPr lang="zh-CN" altLang="zh-CN" kern="100" dirty="0">
                <a:latin typeface="Times New Roman" panose="02020603050405020304" charset="0"/>
                <a:ea typeface="宋体" panose="02010600030101010101" pitchFamily="2" charset="-122"/>
                <a:cs typeface="Times New Roman" panose="02020603050405020304" charset="0"/>
                <a:sym typeface="+mn-ea"/>
              </a:rPr>
              <a:t>（</a:t>
            </a:r>
            <a:r>
              <a:rPr lang="en-US" altLang="zh-CN" kern="100" dirty="0">
                <a:latin typeface="Times New Roman" panose="02020603050405020304" charset="0"/>
                <a:ea typeface="宋体" panose="02010600030101010101" pitchFamily="2" charset="-122"/>
                <a:cs typeface="Times New Roman" panose="02020603050405020304" charset="0"/>
                <a:sym typeface="+mn-ea"/>
              </a:rPr>
              <a:t>2</a:t>
            </a:r>
            <a:r>
              <a:rPr lang="zh-CN" altLang="zh-CN" kern="100" dirty="0">
                <a:latin typeface="Times New Roman" panose="02020603050405020304" charset="0"/>
                <a:ea typeface="宋体" panose="02010600030101010101" pitchFamily="2" charset="-122"/>
                <a:cs typeface="Times New Roman" panose="02020603050405020304" charset="0"/>
                <a:sym typeface="+mn-ea"/>
              </a:rPr>
              <a:t>）写出变量</a:t>
            </a:r>
            <a:r>
              <a:rPr lang="en-US" altLang="zh-CN" kern="100" dirty="0">
                <a:latin typeface="Times New Roman" panose="02020603050405020304" charset="0"/>
                <a:ea typeface="宋体" panose="02010600030101010101" pitchFamily="2" charset="-122"/>
                <a:sym typeface="+mn-ea"/>
              </a:rPr>
              <a:t>a</a:t>
            </a:r>
            <a:r>
              <a:rPr lang="zh-CN" altLang="zh-CN" kern="100" dirty="0">
                <a:latin typeface="Times New Roman" panose="02020603050405020304" charset="0"/>
                <a:ea typeface="宋体" panose="02010600030101010101" pitchFamily="2" charset="-122"/>
                <a:cs typeface="Times New Roman" panose="02020603050405020304" charset="0"/>
                <a:sym typeface="+mn-ea"/>
              </a:rPr>
              <a:t>的</a:t>
            </a:r>
            <a:r>
              <a:rPr lang="zh-CN" altLang="zh-CN" kern="100" dirty="0">
                <a:solidFill>
                  <a:schemeClr val="accent5">
                    <a:lumMod val="75000"/>
                  </a:schemeClr>
                </a:solidFill>
                <a:latin typeface="Times New Roman" panose="02020603050405020304" charset="0"/>
                <a:ea typeface="宋体" panose="02010600030101010101" pitchFamily="2" charset="-122"/>
                <a:cs typeface="Times New Roman" panose="02020603050405020304" charset="0"/>
                <a:sym typeface="+mn-ea"/>
              </a:rPr>
              <a:t>定义</a:t>
            </a:r>
            <a:r>
              <a:rPr lang="en-US" altLang="zh-CN" kern="100" dirty="0">
                <a:solidFill>
                  <a:schemeClr val="accent5">
                    <a:lumMod val="75000"/>
                  </a:schemeClr>
                </a:solidFill>
                <a:latin typeface="Times New Roman" panose="02020603050405020304" charset="0"/>
                <a:ea typeface="宋体" panose="02010600030101010101" pitchFamily="2" charset="-122"/>
                <a:sym typeface="+mn-ea"/>
              </a:rPr>
              <a:t>-</a:t>
            </a:r>
            <a:r>
              <a:rPr lang="zh-CN" altLang="zh-CN" kern="100" dirty="0">
                <a:solidFill>
                  <a:schemeClr val="accent5">
                    <a:lumMod val="75000"/>
                  </a:schemeClr>
                </a:solidFill>
                <a:latin typeface="Times New Roman" panose="02020603050405020304" charset="0"/>
                <a:ea typeface="宋体" panose="02010600030101010101" pitchFamily="2" charset="-122"/>
                <a:cs typeface="Times New Roman" panose="02020603050405020304" charset="0"/>
                <a:sym typeface="+mn-ea"/>
              </a:rPr>
              <a:t>清除</a:t>
            </a:r>
            <a:r>
              <a:rPr lang="zh-CN" altLang="zh-CN" kern="100" dirty="0">
                <a:solidFill>
                  <a:schemeClr val="accent5">
                    <a:lumMod val="75000"/>
                  </a:schemeClr>
                </a:solidFill>
                <a:latin typeface="Times New Roman" panose="02020603050405020304" charset="0"/>
                <a:ea typeface="宋体" panose="02010600030101010101" pitchFamily="2" charset="-122"/>
                <a:cs typeface="Times New Roman" panose="02020603050405020304" charset="0"/>
                <a:sym typeface="+mn-ea"/>
              </a:rPr>
              <a:t>路径（</a:t>
            </a:r>
            <a:r>
              <a:rPr lang="en-US" altLang="zh-CN" kern="100" dirty="0">
                <a:solidFill>
                  <a:schemeClr val="accent5">
                    <a:lumMod val="75000"/>
                  </a:schemeClr>
                </a:solidFill>
                <a:latin typeface="Times New Roman" panose="02020603050405020304" charset="0"/>
                <a:ea typeface="宋体" panose="02010600030101010101" pitchFamily="2" charset="-122"/>
                <a:sym typeface="+mn-ea"/>
              </a:rPr>
              <a:t>dc-path</a:t>
            </a:r>
            <a:r>
              <a:rPr lang="zh-CN" altLang="zh-CN" kern="100" dirty="0">
                <a:solidFill>
                  <a:schemeClr val="accent5">
                    <a:lumMod val="75000"/>
                  </a:schemeClr>
                </a:solidFill>
                <a:latin typeface="Times New Roman" panose="02020603050405020304" charset="0"/>
                <a:ea typeface="宋体" panose="02010600030101010101" pitchFamily="2" charset="-122"/>
                <a:cs typeface="Times New Roman" panose="02020603050405020304" charset="0"/>
                <a:sym typeface="+mn-ea"/>
              </a:rPr>
              <a:t>）</a:t>
            </a:r>
            <a:endParaRPr lang="zh-CN" altLang="en-US"/>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7" grpId="0"/>
      <p:bldP spid="8" grpId="0"/>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44395" y="177800"/>
            <a:ext cx="4919980" cy="805815"/>
          </a:xfrm>
          <a:prstGeom prst="rect">
            <a:avLst/>
          </a:prstGeom>
        </p:spPr>
        <p:txBody>
          <a:bodyPr vert="horz" lIns="68553" tIns="34289" rIns="68553" bIns="34289" rtlCol="0" anchor="t">
            <a:normAutofit/>
          </a:bodyPr>
          <a:lstStyle/>
          <a:p>
            <a:pPr lvl="0" algn="ctr">
              <a:buClrTx/>
              <a:buSzTx/>
              <a:buFontTx/>
            </a:pPr>
            <a:r>
              <a:rPr lang="zh-CN" altLang="en-US" sz="3000" b="1" kern="0">
                <a:solidFill>
                  <a:schemeClr val="tx2"/>
                </a:solidFill>
                <a:latin typeface="+mj-lt"/>
                <a:ea typeface="+mj-ea"/>
                <a:cs typeface="+mj-cs"/>
                <a:sym typeface="+mn-ea"/>
              </a:rPr>
              <a:t>7.4.4  数据流分析</a:t>
            </a:r>
            <a:endParaRPr lang="zh-CN" altLang="en-US" sz="3000" b="1" kern="0">
              <a:solidFill>
                <a:schemeClr val="tx2"/>
              </a:solidFill>
              <a:latin typeface="+mj-lt"/>
              <a:ea typeface="+mj-ea"/>
              <a:cs typeface="+mj-cs"/>
              <a:sym typeface="+mn-ea"/>
            </a:endParaRPr>
          </a:p>
        </p:txBody>
      </p:sp>
      <p:sp>
        <p:nvSpPr>
          <p:cNvPr id="3" name="文本框 2"/>
          <p:cNvSpPr txBox="1"/>
          <p:nvPr/>
        </p:nvSpPr>
        <p:spPr>
          <a:xfrm>
            <a:off x="890904" y="790575"/>
            <a:ext cx="7465695" cy="3808730"/>
          </a:xfrm>
          <a:prstGeom prst="rect">
            <a:avLst/>
          </a:prstGeom>
          <a:noFill/>
          <a:ln w="9525">
            <a:noFill/>
          </a:ln>
        </p:spPr>
        <p:txBody>
          <a:bodyPr wrap="square">
            <a:spAutoFit/>
          </a:bodyPr>
          <a:lstStyle/>
          <a:p>
            <a:pPr lvl="0">
              <a:spcBef>
                <a:spcPct val="20000"/>
              </a:spcBef>
            </a:pPr>
            <a:r>
              <a:rPr lang="en-US" altLang="zh-CN" sz="2400" b="1" dirty="0" smtClean="0"/>
              <a:t>2</a:t>
            </a:r>
            <a:r>
              <a:rPr lang="zh-CN" altLang="zh-CN" sz="2400" b="1" dirty="0"/>
              <a:t>．定义</a:t>
            </a:r>
            <a:r>
              <a:rPr lang="en-US" altLang="zh-CN" sz="2400" b="1" dirty="0"/>
              <a:t>/</a:t>
            </a:r>
            <a:r>
              <a:rPr lang="zh-CN" altLang="zh-CN" sz="2400" b="1" dirty="0"/>
              <a:t>使用</a:t>
            </a:r>
            <a:r>
              <a:rPr lang="zh-CN" altLang="zh-CN" sz="2400" b="1" dirty="0" smtClean="0"/>
              <a:t>测试</a:t>
            </a:r>
            <a:endParaRPr lang="en-US" altLang="zh-CN" sz="2400" b="1" dirty="0" smtClean="0"/>
          </a:p>
          <a:p>
            <a:pPr lvl="0">
              <a:spcBef>
                <a:spcPct val="20000"/>
              </a:spcBef>
            </a:pPr>
            <a:endParaRPr lang="en-US" altLang="zh-CN" sz="2400" b="1" dirty="0" smtClean="0"/>
          </a:p>
          <a:p>
            <a:pPr marL="285750" indent="-285750">
              <a:spcBef>
                <a:spcPct val="20000"/>
              </a:spcBef>
              <a:buFont typeface="Wingdings" panose="05000000000000000000" pitchFamily="2" charset="2"/>
              <a:buChar char="l"/>
            </a:pPr>
            <a:r>
              <a:rPr lang="zh-CN" altLang="zh-CN" sz="2400" dirty="0"/>
              <a:t>程序数据流图</a:t>
            </a:r>
            <a:endParaRPr lang="zh-CN" altLang="zh-CN" sz="2400" dirty="0"/>
          </a:p>
          <a:p>
            <a:pPr indent="360045"/>
            <a:r>
              <a:rPr lang="zh-CN" altLang="zh-CN" sz="2000" dirty="0"/>
              <a:t>程序数据流图的构造方式同控制流图，</a:t>
            </a:r>
            <a:r>
              <a:rPr lang="zh-CN" altLang="zh-CN" sz="2000" b="1" dirty="0">
                <a:solidFill>
                  <a:schemeClr val="accent5">
                    <a:lumMod val="75000"/>
                  </a:schemeClr>
                </a:solidFill>
              </a:rPr>
              <a:t>节点</a:t>
            </a:r>
            <a:r>
              <a:rPr lang="zh-CN" altLang="zh-CN" sz="2000" dirty="0"/>
              <a:t>是语句或语句的一部分，</a:t>
            </a:r>
            <a:r>
              <a:rPr lang="zh-CN" altLang="zh-CN" sz="2000" b="1" dirty="0">
                <a:solidFill>
                  <a:schemeClr val="accent5">
                    <a:lumMod val="75000"/>
                  </a:schemeClr>
                </a:solidFill>
              </a:rPr>
              <a:t>边</a:t>
            </a:r>
            <a:r>
              <a:rPr lang="zh-CN" altLang="zh-CN" sz="2000" dirty="0"/>
              <a:t>表示语句的控制流程；</a:t>
            </a:r>
            <a:r>
              <a:rPr lang="zh-CN" altLang="zh-CN" sz="2000" dirty="0">
                <a:solidFill>
                  <a:schemeClr val="accent5">
                    <a:lumMod val="75000"/>
                  </a:schemeClr>
                </a:solidFill>
              </a:rPr>
              <a:t>单出口</a:t>
            </a:r>
            <a:r>
              <a:rPr lang="zh-CN" altLang="zh-CN" sz="2000" dirty="0"/>
              <a:t>，且</a:t>
            </a:r>
            <a:r>
              <a:rPr lang="zh-CN" altLang="zh-CN" sz="2000" b="1" dirty="0">
                <a:solidFill>
                  <a:schemeClr val="accent5">
                    <a:lumMod val="75000"/>
                  </a:schemeClr>
                </a:solidFill>
              </a:rPr>
              <a:t>不允许从某个节点到其自身的边</a:t>
            </a:r>
            <a:r>
              <a:rPr lang="zh-CN" altLang="zh-CN" sz="2000" dirty="0"/>
              <a:t>。其中：</a:t>
            </a:r>
            <a:endParaRPr lang="zh-CN" altLang="zh-CN" sz="2000" dirty="0"/>
          </a:p>
          <a:p>
            <a:pPr indent="360045"/>
            <a:endParaRPr lang="zh-CN" altLang="zh-CN" sz="2000" dirty="0"/>
          </a:p>
          <a:p>
            <a:pPr lvl="1"/>
            <a:r>
              <a:rPr lang="en-US" altLang="zh-CN" sz="2000" dirty="0">
                <a:solidFill>
                  <a:schemeClr val="accent5">
                    <a:lumMod val="75000"/>
                  </a:schemeClr>
                </a:solidFill>
                <a:sym typeface="+mn-ea"/>
              </a:rPr>
              <a:t>P</a:t>
            </a:r>
            <a:r>
              <a:rPr lang="zh-CN" altLang="zh-CN" sz="2000" dirty="0">
                <a:sym typeface="+mn-ea"/>
              </a:rPr>
              <a:t>代表程序；</a:t>
            </a:r>
            <a:endParaRPr lang="en-US" altLang="zh-CN" sz="2000" dirty="0">
              <a:solidFill>
                <a:schemeClr val="accent5">
                  <a:lumMod val="75000"/>
                </a:schemeClr>
              </a:solidFill>
            </a:endParaRPr>
          </a:p>
          <a:p>
            <a:pPr lvl="1"/>
            <a:r>
              <a:rPr lang="en-US" altLang="zh-CN" sz="2000" dirty="0">
                <a:solidFill>
                  <a:schemeClr val="accent5">
                    <a:lumMod val="75000"/>
                  </a:schemeClr>
                </a:solidFill>
              </a:rPr>
              <a:t>G</a:t>
            </a:r>
            <a:r>
              <a:rPr lang="zh-CN" altLang="zh-CN" sz="2000" dirty="0">
                <a:solidFill>
                  <a:schemeClr val="accent5">
                    <a:lumMod val="75000"/>
                  </a:schemeClr>
                </a:solidFill>
              </a:rPr>
              <a:t>（</a:t>
            </a:r>
            <a:r>
              <a:rPr lang="en-US" altLang="zh-CN" sz="2000" dirty="0">
                <a:solidFill>
                  <a:schemeClr val="accent5">
                    <a:lumMod val="75000"/>
                  </a:schemeClr>
                </a:solidFill>
              </a:rPr>
              <a:t>P</a:t>
            </a:r>
            <a:r>
              <a:rPr lang="zh-CN" altLang="zh-CN" sz="2000" dirty="0">
                <a:solidFill>
                  <a:schemeClr val="accent5">
                    <a:lumMod val="75000"/>
                  </a:schemeClr>
                </a:solidFill>
              </a:rPr>
              <a:t>）</a:t>
            </a:r>
            <a:r>
              <a:rPr lang="zh-CN" altLang="zh-CN" sz="2000" dirty="0"/>
              <a:t>为程序数据流图；</a:t>
            </a:r>
            <a:endParaRPr lang="zh-CN" altLang="zh-CN" sz="2000" dirty="0"/>
          </a:p>
          <a:p>
            <a:pPr lvl="1"/>
            <a:r>
              <a:rPr lang="en-US" altLang="zh-CN" sz="2000" dirty="0">
                <a:solidFill>
                  <a:schemeClr val="accent5">
                    <a:lumMod val="75000"/>
                  </a:schemeClr>
                </a:solidFill>
              </a:rPr>
              <a:t>V</a:t>
            </a:r>
            <a:r>
              <a:rPr lang="zh-CN" altLang="zh-CN" sz="2000" dirty="0"/>
              <a:t>表示一组程序变量，即变量集合；</a:t>
            </a:r>
            <a:endParaRPr lang="zh-CN" altLang="zh-CN" sz="2000" dirty="0"/>
          </a:p>
          <a:p>
            <a:pPr lvl="1"/>
            <a:r>
              <a:rPr lang="en-US" altLang="zh-CN" sz="2000" dirty="0">
                <a:solidFill>
                  <a:schemeClr val="tx1"/>
                </a:solidFill>
              </a:rPr>
              <a:t>P</a:t>
            </a:r>
            <a:r>
              <a:rPr lang="zh-CN" altLang="zh-CN" sz="2000" dirty="0"/>
              <a:t>的所有路径集合为</a:t>
            </a:r>
            <a:r>
              <a:rPr lang="en-US" altLang="zh-CN" sz="2000" dirty="0">
                <a:solidFill>
                  <a:schemeClr val="accent5">
                    <a:lumMod val="75000"/>
                  </a:schemeClr>
                </a:solidFill>
              </a:rPr>
              <a:t>PATH</a:t>
            </a:r>
            <a:r>
              <a:rPr lang="zh-CN" altLang="zh-CN" sz="2000" dirty="0">
                <a:solidFill>
                  <a:schemeClr val="accent5">
                    <a:lumMod val="75000"/>
                  </a:schemeClr>
                </a:solidFill>
              </a:rPr>
              <a:t>（</a:t>
            </a:r>
            <a:r>
              <a:rPr lang="en-US" altLang="zh-CN" sz="2000" dirty="0">
                <a:solidFill>
                  <a:schemeClr val="accent5">
                    <a:lumMod val="75000"/>
                  </a:schemeClr>
                </a:solidFill>
              </a:rPr>
              <a:t>P</a:t>
            </a:r>
            <a:r>
              <a:rPr lang="zh-CN" altLang="zh-CN" sz="2000" dirty="0">
                <a:solidFill>
                  <a:schemeClr val="accent5">
                    <a:lumMod val="75000"/>
                  </a:schemeClr>
                </a:solidFill>
              </a:rPr>
              <a:t>）</a:t>
            </a:r>
            <a:r>
              <a:rPr lang="zh-CN" altLang="zh-CN" sz="2000" dirty="0" smtClean="0"/>
              <a:t>。</a:t>
            </a:r>
            <a:endParaRPr lang="zh-CN" altLang="zh-CN" sz="2000" dirty="0"/>
          </a:p>
        </p:txBody>
      </p:sp>
    </p:spTree>
  </p:cSld>
  <p:clrMapOvr>
    <a:masterClrMapping/>
  </p:clrMapOvr>
  <p:transition spd="med" advTm="5000">
    <p:pull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66000" y="266008"/>
            <a:ext cx="3490191" cy="805815"/>
          </a:xfrm>
          <a:prstGeom prst="rect">
            <a:avLst/>
          </a:prstGeom>
        </p:spPr>
        <p:txBody>
          <a:bodyPr vert="horz" lIns="68553" tIns="34289" rIns="68553" bIns="34289" rtlCol="0" anchor="t">
            <a:normAutofit/>
          </a:bodyPr>
          <a:lstStyle/>
          <a:p>
            <a:pPr lvl="0" algn="ctr">
              <a:buClrTx/>
              <a:buSzTx/>
              <a:buFontTx/>
            </a:pPr>
            <a:r>
              <a:rPr lang="zh-CN" altLang="en-US" sz="3000" b="1" kern="0" dirty="0">
                <a:solidFill>
                  <a:schemeClr val="tx2"/>
                </a:solidFill>
                <a:latin typeface="+mj-lt"/>
                <a:ea typeface="+mj-ea"/>
                <a:cs typeface="+mj-cs"/>
                <a:sym typeface="+mn-ea"/>
              </a:rPr>
              <a:t>7.4.4  数据流分析</a:t>
            </a:r>
            <a:endParaRPr lang="zh-CN" altLang="en-US" sz="3000" b="1" kern="0" dirty="0">
              <a:solidFill>
                <a:schemeClr val="tx2"/>
              </a:solidFill>
              <a:latin typeface="+mj-lt"/>
              <a:ea typeface="+mj-ea"/>
              <a:cs typeface="+mj-cs"/>
              <a:sym typeface="+mn-ea"/>
            </a:endParaRPr>
          </a:p>
        </p:txBody>
      </p:sp>
      <p:sp>
        <p:nvSpPr>
          <p:cNvPr id="3" name="文本框 2"/>
          <p:cNvSpPr txBox="1"/>
          <p:nvPr/>
        </p:nvSpPr>
        <p:spPr>
          <a:xfrm>
            <a:off x="558165" y="1322705"/>
            <a:ext cx="2736215" cy="2430145"/>
          </a:xfrm>
          <a:prstGeom prst="rect">
            <a:avLst/>
          </a:prstGeom>
          <a:noFill/>
          <a:ln w="9525">
            <a:noFill/>
          </a:ln>
        </p:spPr>
        <p:txBody>
          <a:bodyPr wrap="square">
            <a:spAutoFit/>
          </a:bodyPr>
          <a:lstStyle/>
          <a:p>
            <a:r>
              <a:rPr lang="en-US" altLang="zh-CN" sz="2400" b="1" dirty="0"/>
              <a:t>3</a:t>
            </a:r>
            <a:r>
              <a:rPr lang="zh-CN" altLang="zh-CN" sz="2400" b="1" dirty="0"/>
              <a:t>．定义</a:t>
            </a:r>
            <a:r>
              <a:rPr lang="en-US" altLang="zh-CN" sz="2400" b="1" dirty="0"/>
              <a:t>-</a:t>
            </a:r>
            <a:r>
              <a:rPr lang="zh-CN" altLang="zh-CN" sz="2400" b="1" dirty="0"/>
              <a:t>使用路径测试覆盖指标</a:t>
            </a:r>
            <a:endParaRPr lang="zh-CN" altLang="zh-CN" sz="2400" dirty="0"/>
          </a:p>
          <a:p>
            <a:pPr>
              <a:spcBef>
                <a:spcPct val="20000"/>
              </a:spcBef>
            </a:pPr>
            <a:r>
              <a:rPr lang="en-US" altLang="zh-CN" sz="2000" dirty="0" err="1">
                <a:solidFill>
                  <a:schemeClr val="accent5">
                    <a:lumMod val="75000"/>
                  </a:schemeClr>
                </a:solidFill>
              </a:rPr>
              <a:t>Rapps-Weyuker</a:t>
            </a:r>
            <a:r>
              <a:rPr lang="zh-CN" altLang="zh-CN" sz="2000" dirty="0">
                <a:solidFill>
                  <a:schemeClr val="accent5">
                    <a:lumMod val="75000"/>
                  </a:schemeClr>
                </a:solidFill>
              </a:rPr>
              <a:t>数据流覆盖指标</a:t>
            </a:r>
            <a:r>
              <a:rPr lang="zh-CN" altLang="zh-CN" sz="2000" dirty="0"/>
              <a:t>，即</a:t>
            </a:r>
            <a:r>
              <a:rPr lang="en-US" altLang="zh-CN" sz="2000" dirty="0" err="1"/>
              <a:t>Rapps</a:t>
            </a:r>
            <a:r>
              <a:rPr lang="zh-CN" altLang="zh-CN" sz="2000" dirty="0"/>
              <a:t>和</a:t>
            </a:r>
            <a:r>
              <a:rPr lang="en-US" altLang="zh-CN" sz="2000" dirty="0" err="1"/>
              <a:t>Weyuker</a:t>
            </a:r>
            <a:r>
              <a:rPr lang="zh-CN" altLang="zh-CN" sz="2000" dirty="0"/>
              <a:t>所定义的一组基于数据流的测试路径覆盖指标。</a:t>
            </a:r>
            <a:endParaRPr lang="zh-CN" altLang="zh-CN" sz="2800" dirty="0"/>
          </a:p>
        </p:txBody>
      </p:sp>
      <p:pic>
        <p:nvPicPr>
          <p:cNvPr id="4" name="图片 3"/>
          <p:cNvPicPr/>
          <p:nvPr/>
        </p:nvPicPr>
        <p:blipFill>
          <a:blip r:embed="rId1"/>
          <a:stretch>
            <a:fillRect/>
          </a:stretch>
        </p:blipFill>
        <p:spPr>
          <a:xfrm>
            <a:off x="3823854" y="32120"/>
            <a:ext cx="5337522" cy="5111379"/>
          </a:xfrm>
          <a:prstGeom prst="rect">
            <a:avLst/>
          </a:prstGeom>
          <a:noFill/>
          <a:ln>
            <a:noFill/>
          </a:ln>
        </p:spPr>
      </p:pic>
      <p:sp>
        <p:nvSpPr>
          <p:cNvPr id="2" name="文本框 1"/>
          <p:cNvSpPr txBox="1"/>
          <p:nvPr/>
        </p:nvSpPr>
        <p:spPr>
          <a:xfrm>
            <a:off x="879475" y="4721225"/>
            <a:ext cx="2876550" cy="306705"/>
          </a:xfrm>
          <a:prstGeom prst="rect">
            <a:avLst/>
          </a:prstGeom>
          <a:noFill/>
          <a:ln w="9525">
            <a:noFill/>
          </a:ln>
        </p:spPr>
        <p:txBody>
          <a:bodyPr wrap="square">
            <a:spAutoFit/>
          </a:bodyPr>
          <a:p>
            <a:pPr algn="r"/>
            <a:r>
              <a:rPr lang="zh-CN" sz="1400">
                <a:latin typeface="宋体" panose="02010600030101010101" pitchFamily="2" charset="-122"/>
                <a:ea typeface="等线" panose="02010600030101010101" pitchFamily="2" charset="-122"/>
              </a:rPr>
              <a:t>数据流覆盖层次结构图</a:t>
            </a:r>
            <a:endParaRPr lang="zh-CN" altLang="en-US" sz="1400">
              <a:latin typeface="宋体" panose="02010600030101010101" pitchFamily="2" charset="-122"/>
              <a:ea typeface="等线" panose="02010600030101010101" pitchFamily="2" charset="-122"/>
            </a:endParaRPr>
          </a:p>
        </p:txBody>
      </p:sp>
    </p:spTree>
  </p:cSld>
  <p:clrMapOvr>
    <a:masterClrMapping/>
  </p:clrMapOvr>
  <p:transition spd="med" advTm="5000">
    <p:pull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909447" y="249382"/>
            <a:ext cx="3490191" cy="805815"/>
          </a:xfrm>
          <a:prstGeom prst="rect">
            <a:avLst/>
          </a:prstGeom>
        </p:spPr>
        <p:txBody>
          <a:bodyPr vert="horz" lIns="68553" tIns="34289" rIns="68553" bIns="34289" rtlCol="0" anchor="t">
            <a:normAutofit/>
          </a:bodyPr>
          <a:lstStyle/>
          <a:p>
            <a:pPr lvl="0" algn="ctr">
              <a:buClrTx/>
              <a:buSzTx/>
              <a:buFontTx/>
            </a:pPr>
            <a:r>
              <a:rPr lang="zh-CN" altLang="en-US" sz="3000" b="1" kern="0" smtClean="0">
                <a:solidFill>
                  <a:schemeClr val="tx2"/>
                </a:solidFill>
                <a:latin typeface="+mj-lt"/>
                <a:ea typeface="+mj-ea"/>
                <a:cs typeface="+mj-cs"/>
                <a:sym typeface="+mn-ea"/>
              </a:rPr>
              <a:t>7.4.4  数据流分析</a:t>
            </a:r>
            <a:endParaRPr lang="zh-CN" altLang="en-US" sz="3000" b="1" kern="0" dirty="0">
              <a:solidFill>
                <a:schemeClr val="tx2"/>
              </a:solidFill>
              <a:latin typeface="+mj-lt"/>
              <a:ea typeface="+mj-ea"/>
              <a:cs typeface="+mj-cs"/>
              <a:sym typeface="+mn-ea"/>
            </a:endParaRPr>
          </a:p>
        </p:txBody>
      </p:sp>
      <p:sp>
        <p:nvSpPr>
          <p:cNvPr id="5" name="文本框 4"/>
          <p:cNvSpPr txBox="1"/>
          <p:nvPr/>
        </p:nvSpPr>
        <p:spPr>
          <a:xfrm>
            <a:off x="685936" y="1417109"/>
            <a:ext cx="7937212" cy="1631216"/>
          </a:xfrm>
          <a:prstGeom prst="rect">
            <a:avLst/>
          </a:prstGeom>
          <a:noFill/>
          <a:ln w="9525">
            <a:noFill/>
          </a:ln>
        </p:spPr>
        <p:txBody>
          <a:bodyPr wrap="square">
            <a:spAutoFit/>
          </a:bodyPr>
          <a:lstStyle/>
          <a:p>
            <a:pPr marL="342900" lvl="0" indent="-342900">
              <a:buFont typeface="Arial" panose="020B0604020202020204" pitchFamily="34" charset="0"/>
              <a:buChar char="•"/>
            </a:pPr>
            <a:r>
              <a:rPr lang="zh-CN" altLang="zh-CN" sz="2000" dirty="0"/>
              <a:t>全定义覆盖</a:t>
            </a:r>
            <a:r>
              <a:rPr lang="zh-CN" altLang="zh-CN" sz="2000" dirty="0" smtClean="0"/>
              <a:t>准则</a:t>
            </a:r>
            <a:endParaRPr lang="en-US" altLang="zh-CN" sz="2000" dirty="0" smtClean="0"/>
          </a:p>
          <a:p>
            <a:pPr marL="342900" indent="-342900">
              <a:buFont typeface="Arial" panose="020B0604020202020204" pitchFamily="34" charset="0"/>
              <a:buChar char="•"/>
            </a:pPr>
            <a:r>
              <a:rPr lang="zh-CN" altLang="zh-CN" sz="2000" dirty="0"/>
              <a:t>全使用覆盖准则</a:t>
            </a:r>
            <a:endParaRPr lang="zh-CN" altLang="zh-CN" sz="2000" dirty="0"/>
          </a:p>
          <a:p>
            <a:pPr marL="342900" indent="-342900">
              <a:buFont typeface="Arial" panose="020B0604020202020204" pitchFamily="34" charset="0"/>
              <a:buChar char="•"/>
            </a:pPr>
            <a:r>
              <a:rPr lang="zh-CN" altLang="zh-CN" sz="2000" dirty="0"/>
              <a:t>全谓词使用</a:t>
            </a:r>
            <a:r>
              <a:rPr lang="en-US" altLang="zh-CN" sz="2000" dirty="0"/>
              <a:t>/</a:t>
            </a:r>
            <a:r>
              <a:rPr lang="zh-CN" altLang="zh-CN" sz="2000" dirty="0"/>
              <a:t>部分计算使用覆盖准则</a:t>
            </a:r>
            <a:endParaRPr lang="zh-CN" altLang="zh-CN" sz="2000" dirty="0"/>
          </a:p>
          <a:p>
            <a:pPr marL="342900" indent="-342900">
              <a:buFont typeface="Arial" panose="020B0604020202020204" pitchFamily="34" charset="0"/>
              <a:buChar char="•"/>
            </a:pPr>
            <a:r>
              <a:rPr lang="zh-CN" altLang="zh-CN" sz="2000" dirty="0"/>
              <a:t>全计算使用</a:t>
            </a:r>
            <a:r>
              <a:rPr lang="en-US" altLang="zh-CN" sz="2000" dirty="0"/>
              <a:t>/</a:t>
            </a:r>
            <a:r>
              <a:rPr lang="zh-CN" altLang="zh-CN" sz="2000" dirty="0"/>
              <a:t>部分谓词使用覆盖准则</a:t>
            </a:r>
            <a:endParaRPr lang="zh-CN" altLang="zh-CN" sz="2000" dirty="0"/>
          </a:p>
          <a:p>
            <a:pPr marL="342900" indent="-342900">
              <a:buFont typeface="Arial" panose="020B0604020202020204" pitchFamily="34" charset="0"/>
              <a:buChar char="•"/>
            </a:pPr>
            <a:r>
              <a:rPr lang="zh-CN" altLang="zh-CN" sz="2000" dirty="0"/>
              <a:t>全定义</a:t>
            </a:r>
            <a:r>
              <a:rPr lang="en-US" altLang="zh-CN" sz="2000" dirty="0"/>
              <a:t>-</a:t>
            </a:r>
            <a:r>
              <a:rPr lang="zh-CN" altLang="zh-CN" sz="2000" dirty="0"/>
              <a:t>使用路径覆盖</a:t>
            </a:r>
            <a:r>
              <a:rPr lang="zh-CN" altLang="zh-CN" sz="2000" dirty="0" smtClean="0"/>
              <a:t>准则</a:t>
            </a:r>
            <a:endParaRPr lang="zh-CN" altLang="zh-CN" sz="2000" dirty="0"/>
          </a:p>
        </p:txBody>
      </p:sp>
    </p:spTree>
  </p:cSld>
  <p:clrMapOvr>
    <a:masterClrMapping/>
  </p:clrMapOvr>
  <p:transition spd="med" advTm="5000">
    <p:pull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536824" y="177800"/>
            <a:ext cx="4919980" cy="805815"/>
          </a:xfrm>
          <a:prstGeom prst="rect">
            <a:avLst/>
          </a:prstGeom>
        </p:spPr>
        <p:txBody>
          <a:bodyPr vert="horz" lIns="68553" tIns="34289" rIns="68553" bIns="34289" rtlCol="0" anchor="t">
            <a:normAutofit/>
          </a:bodyPr>
          <a:lstStyle/>
          <a:p>
            <a:pPr lvl="0">
              <a:spcBef>
                <a:spcPct val="20000"/>
              </a:spcBef>
            </a:pPr>
            <a:r>
              <a:rPr lang="en-US" altLang="zh-CN" sz="3200" b="1" dirty="0">
                <a:solidFill>
                  <a:srgbClr val="7030A0"/>
                </a:solidFill>
              </a:rPr>
              <a:t>4</a:t>
            </a:r>
            <a:r>
              <a:rPr lang="zh-CN" altLang="zh-CN" sz="3200" b="1" dirty="0">
                <a:solidFill>
                  <a:srgbClr val="7030A0"/>
                </a:solidFill>
              </a:rPr>
              <a:t>．</a:t>
            </a:r>
            <a:r>
              <a:rPr lang="zh-CN" altLang="zh-CN" sz="3200" b="1" dirty="0" smtClean="0">
                <a:solidFill>
                  <a:srgbClr val="7030A0"/>
                </a:solidFill>
              </a:rPr>
              <a:t>定义</a:t>
            </a:r>
            <a:r>
              <a:rPr lang="en-US" altLang="zh-CN" sz="3200" b="1" dirty="0">
                <a:solidFill>
                  <a:srgbClr val="7030A0"/>
                </a:solidFill>
              </a:rPr>
              <a:t>/</a:t>
            </a:r>
            <a:r>
              <a:rPr lang="zh-CN" altLang="zh-CN" sz="3200" b="1" dirty="0">
                <a:solidFill>
                  <a:srgbClr val="7030A0"/>
                </a:solidFill>
              </a:rPr>
              <a:t>使用测试的例子</a:t>
            </a:r>
            <a:endParaRPr lang="en-US" altLang="zh-CN" sz="4000" dirty="0">
              <a:solidFill>
                <a:srgbClr val="7030A0"/>
              </a:solidFill>
            </a:endParaRPr>
          </a:p>
        </p:txBody>
      </p:sp>
      <p:sp>
        <p:nvSpPr>
          <p:cNvPr id="3" name="文本框 2"/>
          <p:cNvSpPr txBox="1"/>
          <p:nvPr/>
        </p:nvSpPr>
        <p:spPr>
          <a:xfrm>
            <a:off x="852804" y="2037894"/>
            <a:ext cx="3762376" cy="2553335"/>
          </a:xfrm>
          <a:prstGeom prst="rect">
            <a:avLst/>
          </a:prstGeom>
          <a:noFill/>
          <a:ln w="9525">
            <a:solidFill>
              <a:schemeClr val="accent1"/>
            </a:solidFill>
          </a:ln>
        </p:spPr>
        <p:txBody>
          <a:bodyPr wrap="square">
            <a:spAutoFit/>
          </a:bodyPr>
          <a:lstStyle/>
          <a:p>
            <a:r>
              <a:rPr lang="en-US" altLang="zh-CN" sz="2000" dirty="0"/>
              <a:t>1  a=5</a:t>
            </a:r>
            <a:r>
              <a:rPr lang="zh-CN" altLang="zh-CN" sz="2000" dirty="0"/>
              <a:t>；</a:t>
            </a:r>
            <a:r>
              <a:rPr lang="en-US" altLang="zh-CN" sz="2000" dirty="0"/>
              <a:t>              //</a:t>
            </a:r>
            <a:r>
              <a:rPr lang="zh-CN" altLang="zh-CN" sz="2000" dirty="0"/>
              <a:t>定义</a:t>
            </a:r>
            <a:r>
              <a:rPr lang="en-US" altLang="zh-CN" sz="2000" dirty="0"/>
              <a:t>a</a:t>
            </a:r>
            <a:endParaRPr lang="zh-CN" altLang="zh-CN" sz="2000" dirty="0"/>
          </a:p>
          <a:p>
            <a:r>
              <a:rPr lang="en-US" altLang="zh-CN" sz="2000" dirty="0"/>
              <a:t>2  While(C1) {</a:t>
            </a:r>
            <a:endParaRPr lang="zh-CN" altLang="zh-CN" sz="2000" dirty="0"/>
          </a:p>
          <a:p>
            <a:r>
              <a:rPr lang="en-US" altLang="zh-CN" sz="2000" dirty="0"/>
              <a:t>3     if(C2) {</a:t>
            </a:r>
            <a:endParaRPr lang="zh-CN" altLang="zh-CN" sz="2000" dirty="0"/>
          </a:p>
          <a:p>
            <a:r>
              <a:rPr lang="en-US" altLang="zh-CN" sz="2000" dirty="0"/>
              <a:t>4        b=a*a</a:t>
            </a:r>
            <a:r>
              <a:rPr lang="zh-CN" altLang="zh-CN" sz="2000" dirty="0"/>
              <a:t>；</a:t>
            </a:r>
            <a:r>
              <a:rPr lang="en-US" altLang="zh-CN" sz="2000" dirty="0"/>
              <a:t>    //</a:t>
            </a:r>
            <a:r>
              <a:rPr lang="zh-CN" altLang="zh-CN" sz="2000" dirty="0"/>
              <a:t>使用</a:t>
            </a:r>
            <a:r>
              <a:rPr lang="en-US" altLang="zh-CN" sz="2000" dirty="0"/>
              <a:t>a</a:t>
            </a:r>
            <a:endParaRPr lang="zh-CN" altLang="zh-CN" sz="2000" dirty="0"/>
          </a:p>
          <a:p>
            <a:r>
              <a:rPr lang="en-US" altLang="zh-CN" sz="2000" dirty="0"/>
              <a:t>5        a=a-1</a:t>
            </a:r>
            <a:r>
              <a:rPr lang="zh-CN" altLang="zh-CN" sz="2000" dirty="0"/>
              <a:t>；</a:t>
            </a:r>
            <a:r>
              <a:rPr lang="en-US" altLang="zh-CN" sz="2000" dirty="0"/>
              <a:t>    //</a:t>
            </a:r>
            <a:r>
              <a:rPr lang="zh-CN" altLang="zh-CN" sz="2000" dirty="0"/>
              <a:t>定义且使用</a:t>
            </a:r>
            <a:r>
              <a:rPr lang="en-US" altLang="zh-CN" sz="2000" dirty="0"/>
              <a:t>a</a:t>
            </a:r>
            <a:endParaRPr lang="zh-CN" altLang="zh-CN" sz="2000" dirty="0"/>
          </a:p>
          <a:p>
            <a:r>
              <a:rPr lang="en-US" altLang="zh-CN" sz="2000" dirty="0"/>
              <a:t>6     }</a:t>
            </a:r>
            <a:endParaRPr lang="zh-CN" altLang="zh-CN" sz="2000" dirty="0"/>
          </a:p>
          <a:p>
            <a:r>
              <a:rPr lang="en-US" altLang="zh-CN" sz="2000" dirty="0"/>
              <a:t>7     print(a)</a:t>
            </a:r>
            <a:r>
              <a:rPr lang="zh-CN" altLang="zh-CN" sz="2000" dirty="0"/>
              <a:t>；</a:t>
            </a:r>
            <a:r>
              <a:rPr lang="en-US" altLang="zh-CN" sz="2000" dirty="0"/>
              <a:t>     //</a:t>
            </a:r>
            <a:r>
              <a:rPr lang="zh-CN" altLang="zh-CN" sz="2000" dirty="0"/>
              <a:t>使用</a:t>
            </a:r>
            <a:r>
              <a:rPr lang="en-US" altLang="zh-CN" sz="2000" dirty="0"/>
              <a:t>a</a:t>
            </a:r>
            <a:endParaRPr lang="zh-CN" altLang="zh-CN" sz="2000" dirty="0"/>
          </a:p>
          <a:p>
            <a:r>
              <a:rPr lang="en-US" altLang="zh-CN" sz="2000" dirty="0"/>
              <a:t>8  }</a:t>
            </a:r>
            <a:endParaRPr lang="zh-CN" altLang="zh-CN" sz="2000" dirty="0"/>
          </a:p>
        </p:txBody>
      </p:sp>
      <p:sp>
        <p:nvSpPr>
          <p:cNvPr id="2" name="矩形 1"/>
          <p:cNvSpPr/>
          <p:nvPr/>
        </p:nvSpPr>
        <p:spPr>
          <a:xfrm>
            <a:off x="711833" y="838835"/>
            <a:ext cx="7721081" cy="1076325"/>
          </a:xfrm>
          <a:prstGeom prst="rect">
            <a:avLst/>
          </a:prstGeom>
        </p:spPr>
        <p:txBody>
          <a:bodyPr wrap="square">
            <a:spAutoFit/>
          </a:bodyPr>
          <a:lstStyle/>
          <a:p>
            <a:r>
              <a:rPr lang="zh-CN" altLang="zh-CN" sz="2400" kern="100" dirty="0">
                <a:latin typeface="Times New Roman" panose="02020603050405020304" charset="0"/>
                <a:ea typeface="宋体" panose="02010600030101010101" pitchFamily="2" charset="-122"/>
                <a:cs typeface="Times New Roman" panose="02020603050405020304" charset="0"/>
              </a:rPr>
              <a:t>例</a:t>
            </a:r>
            <a:r>
              <a:rPr lang="en-US" altLang="zh-CN" sz="2400" kern="100" dirty="0">
                <a:latin typeface="Times New Roman" panose="02020603050405020304" charset="0"/>
                <a:ea typeface="宋体" panose="02010600030101010101" pitchFamily="2" charset="-122"/>
              </a:rPr>
              <a:t>7.2</a:t>
            </a:r>
            <a:endParaRPr lang="en-US" altLang="zh-CN" sz="2400" kern="100" dirty="0">
              <a:latin typeface="Times New Roman" panose="02020603050405020304" charset="0"/>
              <a:ea typeface="宋体" panose="02010600030101010101" pitchFamily="2" charset="-122"/>
            </a:endParaRPr>
          </a:p>
          <a:p>
            <a:pPr lvl="1"/>
            <a:r>
              <a:rPr lang="zh-CN" altLang="zh-CN" sz="2000" kern="100" dirty="0">
                <a:latin typeface="Times New Roman" panose="02020603050405020304" charset="0"/>
                <a:ea typeface="宋体" panose="02010600030101010101" pitchFamily="2" charset="-122"/>
                <a:cs typeface="Times New Roman" panose="02020603050405020304" charset="0"/>
              </a:rPr>
              <a:t>某片段程序如下，对其进行数据流分析，写出变量</a:t>
            </a:r>
            <a:r>
              <a:rPr lang="en-US" altLang="zh-CN" sz="2000" kern="100" dirty="0">
                <a:latin typeface="Times New Roman" panose="02020603050405020304" charset="0"/>
                <a:ea typeface="宋体" panose="02010600030101010101" pitchFamily="2" charset="-122"/>
              </a:rPr>
              <a:t>a</a:t>
            </a:r>
            <a:r>
              <a:rPr lang="zh-CN" altLang="zh-CN" sz="2000" kern="100" dirty="0">
                <a:latin typeface="Times New Roman" panose="02020603050405020304" charset="0"/>
                <a:ea typeface="宋体" panose="02010600030101010101" pitchFamily="2" charset="-122"/>
                <a:cs typeface="Times New Roman" panose="02020603050405020304" charset="0"/>
              </a:rPr>
              <a:t>的</a:t>
            </a:r>
            <a:r>
              <a:rPr lang="zh-CN" altLang="zh-CN" sz="2000" kern="100" dirty="0">
                <a:solidFill>
                  <a:schemeClr val="accent5">
                    <a:lumMod val="75000"/>
                  </a:schemeClr>
                </a:solidFill>
                <a:latin typeface="Times New Roman" panose="02020603050405020304" charset="0"/>
                <a:ea typeface="宋体" panose="02010600030101010101" pitchFamily="2" charset="-122"/>
                <a:cs typeface="Times New Roman" panose="02020603050405020304" charset="0"/>
              </a:rPr>
              <a:t>定义</a:t>
            </a:r>
            <a:r>
              <a:rPr lang="en-US" altLang="zh-CN" sz="2000" kern="100" dirty="0">
                <a:solidFill>
                  <a:schemeClr val="accent5">
                    <a:lumMod val="75000"/>
                  </a:schemeClr>
                </a:solidFill>
                <a:latin typeface="Times New Roman" panose="02020603050405020304" charset="0"/>
                <a:ea typeface="宋体" panose="02010600030101010101" pitchFamily="2" charset="-122"/>
              </a:rPr>
              <a:t>-</a:t>
            </a:r>
            <a:r>
              <a:rPr lang="zh-CN" altLang="zh-CN" sz="2000" kern="100" dirty="0">
                <a:solidFill>
                  <a:schemeClr val="accent5">
                    <a:lumMod val="75000"/>
                  </a:schemeClr>
                </a:solidFill>
                <a:latin typeface="Times New Roman" panose="02020603050405020304" charset="0"/>
                <a:ea typeface="宋体" panose="02010600030101010101" pitchFamily="2" charset="-122"/>
                <a:cs typeface="Times New Roman" panose="02020603050405020304" charset="0"/>
              </a:rPr>
              <a:t>使用路径（</a:t>
            </a:r>
            <a:r>
              <a:rPr lang="en-US" altLang="zh-CN" sz="2000" kern="100" dirty="0">
                <a:solidFill>
                  <a:schemeClr val="accent5">
                    <a:lumMod val="75000"/>
                  </a:schemeClr>
                </a:solidFill>
                <a:latin typeface="Times New Roman" panose="02020603050405020304" charset="0"/>
                <a:ea typeface="宋体" panose="02010600030101010101" pitchFamily="2" charset="-122"/>
              </a:rPr>
              <a:t>du-path</a:t>
            </a:r>
            <a:r>
              <a:rPr lang="zh-CN" altLang="zh-CN" sz="2000" kern="100" dirty="0">
                <a:solidFill>
                  <a:schemeClr val="accent5">
                    <a:lumMod val="75000"/>
                  </a:schemeClr>
                </a:solidFill>
                <a:latin typeface="Times New Roman" panose="02020603050405020304" charset="0"/>
                <a:ea typeface="宋体" panose="02010600030101010101" pitchFamily="2" charset="-122"/>
                <a:cs typeface="Times New Roman" panose="02020603050405020304" charset="0"/>
              </a:rPr>
              <a:t>）</a:t>
            </a:r>
            <a:r>
              <a:rPr lang="zh-CN" altLang="zh-CN" sz="2000" kern="100" dirty="0">
                <a:latin typeface="Times New Roman" panose="02020603050405020304" charset="0"/>
                <a:ea typeface="宋体" panose="02010600030101010101" pitchFamily="2" charset="-122"/>
                <a:cs typeface="Times New Roman" panose="02020603050405020304" charset="0"/>
              </a:rPr>
              <a:t>，并判断是否为</a:t>
            </a:r>
            <a:r>
              <a:rPr lang="zh-CN" altLang="zh-CN" sz="2000" kern="100" dirty="0">
                <a:solidFill>
                  <a:schemeClr val="accent5">
                    <a:lumMod val="75000"/>
                  </a:schemeClr>
                </a:solidFill>
                <a:latin typeface="Times New Roman" panose="02020603050405020304" charset="0"/>
                <a:ea typeface="宋体" panose="02010600030101010101" pitchFamily="2" charset="-122"/>
                <a:cs typeface="Times New Roman" panose="02020603050405020304" charset="0"/>
              </a:rPr>
              <a:t>定义</a:t>
            </a:r>
            <a:r>
              <a:rPr lang="en-US" altLang="zh-CN" sz="2000" kern="100" dirty="0">
                <a:solidFill>
                  <a:schemeClr val="accent5">
                    <a:lumMod val="75000"/>
                  </a:schemeClr>
                </a:solidFill>
                <a:latin typeface="Times New Roman" panose="02020603050405020304" charset="0"/>
                <a:ea typeface="宋体" panose="02010600030101010101" pitchFamily="2" charset="-122"/>
              </a:rPr>
              <a:t>-</a:t>
            </a:r>
            <a:r>
              <a:rPr lang="zh-CN" altLang="zh-CN" sz="2000" kern="100" dirty="0">
                <a:solidFill>
                  <a:schemeClr val="accent5">
                    <a:lumMod val="75000"/>
                  </a:schemeClr>
                </a:solidFill>
                <a:latin typeface="Times New Roman" panose="02020603050405020304" charset="0"/>
                <a:ea typeface="宋体" panose="02010600030101010101" pitchFamily="2" charset="-122"/>
                <a:cs typeface="Times New Roman" panose="02020603050405020304" charset="0"/>
              </a:rPr>
              <a:t>清除路径（</a:t>
            </a:r>
            <a:r>
              <a:rPr lang="en-US" altLang="zh-CN" sz="2000" kern="100" dirty="0">
                <a:solidFill>
                  <a:schemeClr val="accent5">
                    <a:lumMod val="75000"/>
                  </a:schemeClr>
                </a:solidFill>
                <a:latin typeface="Times New Roman" panose="02020603050405020304" charset="0"/>
                <a:ea typeface="宋体" panose="02010600030101010101" pitchFamily="2" charset="-122"/>
              </a:rPr>
              <a:t>du-path</a:t>
            </a:r>
            <a:r>
              <a:rPr lang="zh-CN" altLang="zh-CN" sz="2000" kern="100" dirty="0">
                <a:solidFill>
                  <a:schemeClr val="accent5">
                    <a:lumMod val="75000"/>
                  </a:schemeClr>
                </a:solidFill>
                <a:latin typeface="Times New Roman" panose="02020603050405020304" charset="0"/>
                <a:ea typeface="宋体" panose="02010600030101010101" pitchFamily="2" charset="-122"/>
                <a:cs typeface="Times New Roman" panose="02020603050405020304" charset="0"/>
              </a:rPr>
              <a:t>）</a:t>
            </a:r>
            <a:r>
              <a:rPr lang="zh-CN" altLang="zh-CN" sz="2000" kern="100" dirty="0">
                <a:latin typeface="Times New Roman" panose="02020603050405020304" charset="0"/>
                <a:ea typeface="宋体" panose="02010600030101010101" pitchFamily="2" charset="-122"/>
                <a:cs typeface="Times New Roman" panose="02020603050405020304" charset="0"/>
              </a:rPr>
              <a:t>。</a:t>
            </a:r>
            <a:endParaRPr lang="zh-CN" altLang="zh-CN" sz="2000" kern="100" dirty="0">
              <a:latin typeface="Times New Roman" panose="02020603050405020304" charset="0"/>
              <a:ea typeface="宋体" panose="02010600030101010101" pitchFamily="2" charset="-122"/>
              <a:cs typeface="Times New Roman" panose="02020603050405020304" charset="0"/>
            </a:endParaRPr>
          </a:p>
        </p:txBody>
      </p:sp>
      <p:sp>
        <p:nvSpPr>
          <p:cNvPr id="4" name="文本框 3"/>
          <p:cNvSpPr txBox="1"/>
          <p:nvPr/>
        </p:nvSpPr>
        <p:spPr>
          <a:xfrm>
            <a:off x="2019300" y="4668520"/>
            <a:ext cx="1198880" cy="398780"/>
          </a:xfrm>
          <a:prstGeom prst="rect">
            <a:avLst/>
          </a:prstGeom>
          <a:noFill/>
        </p:spPr>
        <p:txBody>
          <a:bodyPr wrap="none" rtlCol="0" anchor="t">
            <a:spAutoFit/>
          </a:bodyPr>
          <a:p>
            <a:r>
              <a:rPr lang="zh-CN" altLang="zh-CN" sz="2000" b="1" dirty="0">
                <a:solidFill>
                  <a:srgbClr val="7030A0"/>
                </a:solidFill>
                <a:sym typeface="+mn-ea"/>
              </a:rPr>
              <a:t>程序片段</a:t>
            </a:r>
            <a:endParaRPr lang="en-US" altLang="zh-CN" kern="100" dirty="0">
              <a:latin typeface="Times New Roman" panose="02020603050405020304" charset="0"/>
              <a:ea typeface="宋体" panose="02010600030101010101" pitchFamily="2" charset="-122"/>
              <a:cs typeface="Times New Roman" panose="02020603050405020304" charset="0"/>
              <a:sym typeface="+mn-ea"/>
            </a:endParaRPr>
          </a:p>
        </p:txBody>
      </p:sp>
      <p:pic>
        <p:nvPicPr>
          <p:cNvPr id="54273" name="Picture 1"/>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8149590" y="0"/>
            <a:ext cx="994410" cy="852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4273"/>
                                        </p:tgtEl>
                                        <p:attrNameLst>
                                          <p:attrName>style.visibility</p:attrName>
                                        </p:attrNameLst>
                                      </p:cBhvr>
                                      <p:to>
                                        <p:strVal val="visible"/>
                                      </p:to>
                                    </p:set>
                                    <p:animEffect transition="in" filter="fade">
                                      <p:cBhvr>
                                        <p:cTn id="7" dur="1000"/>
                                        <p:tgtEl>
                                          <p:spTgt spid="54273"/>
                                        </p:tgtEl>
                                      </p:cBhvr>
                                    </p:animEffect>
                                    <p:anim calcmode="lin" valueType="num">
                                      <p:cBhvr>
                                        <p:cTn id="8" dur="1000" fill="hold"/>
                                        <p:tgtEl>
                                          <p:spTgt spid="54273"/>
                                        </p:tgtEl>
                                        <p:attrNameLst>
                                          <p:attrName>ppt_x</p:attrName>
                                        </p:attrNameLst>
                                      </p:cBhvr>
                                      <p:tavLst>
                                        <p:tav tm="0">
                                          <p:val>
                                            <p:strVal val="#ppt_x"/>
                                          </p:val>
                                        </p:tav>
                                        <p:tav tm="100000">
                                          <p:val>
                                            <p:strVal val="#ppt_x"/>
                                          </p:val>
                                        </p:tav>
                                      </p:tavLst>
                                    </p:anim>
                                    <p:anim calcmode="lin" valueType="num">
                                      <p:cBhvr>
                                        <p:cTn id="9" dur="1000" fill="hold"/>
                                        <p:tgtEl>
                                          <p:spTgt spid="542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5"/>
          <p:cNvPicPr>
            <a:picLocks noChangeAspect="1"/>
          </p:cNvPicPr>
          <p:nvPr/>
        </p:nvPicPr>
        <p:blipFill>
          <a:blip r:embed="rId1"/>
          <a:stretch>
            <a:fillRect/>
          </a:stretch>
        </p:blipFill>
        <p:spPr>
          <a:xfrm>
            <a:off x="7166610" y="9525"/>
            <a:ext cx="1977390" cy="4926965"/>
          </a:xfrm>
          <a:prstGeom prst="rect">
            <a:avLst/>
          </a:prstGeom>
          <a:noFill/>
          <a:ln>
            <a:noFill/>
          </a:ln>
        </p:spPr>
      </p:pic>
      <p:sp>
        <p:nvSpPr>
          <p:cNvPr id="4" name="文本框 3"/>
          <p:cNvSpPr txBox="1"/>
          <p:nvPr/>
        </p:nvSpPr>
        <p:spPr>
          <a:xfrm>
            <a:off x="5648325" y="261620"/>
            <a:ext cx="2283460" cy="398780"/>
          </a:xfrm>
          <a:prstGeom prst="rect">
            <a:avLst/>
          </a:prstGeom>
          <a:noFill/>
        </p:spPr>
        <p:txBody>
          <a:bodyPr wrap="none" rtlCol="0" anchor="t">
            <a:spAutoFit/>
          </a:bodyPr>
          <a:p>
            <a:pPr indent="266700" algn="ctr">
              <a:spcAft>
                <a:spcPts val="0"/>
              </a:spcAft>
            </a:pPr>
            <a:r>
              <a:rPr lang="en-US" altLang="zh-CN" sz="2000" b="1" dirty="0">
                <a:solidFill>
                  <a:srgbClr val="7030A0"/>
                </a:solidFill>
                <a:sym typeface="+mn-ea"/>
              </a:rPr>
              <a:t>(1)</a:t>
            </a:r>
            <a:r>
              <a:rPr lang="zh-CN" altLang="zh-CN" sz="2000" b="1" dirty="0">
                <a:solidFill>
                  <a:srgbClr val="7030A0"/>
                </a:solidFill>
                <a:sym typeface="+mn-ea"/>
              </a:rPr>
              <a:t>程序数据流图</a:t>
            </a:r>
            <a:endParaRPr lang="zh-CN" altLang="zh-CN" sz="2000" b="1" dirty="0">
              <a:solidFill>
                <a:srgbClr val="7030A0"/>
              </a:solidFill>
              <a:sym typeface="+mn-ea"/>
            </a:endParaRPr>
          </a:p>
        </p:txBody>
      </p:sp>
      <p:sp>
        <p:nvSpPr>
          <p:cNvPr id="6" name="文本框 5"/>
          <p:cNvSpPr txBox="1"/>
          <p:nvPr/>
        </p:nvSpPr>
        <p:spPr>
          <a:xfrm>
            <a:off x="540384" y="1295579"/>
            <a:ext cx="3762376" cy="2553335"/>
          </a:xfrm>
          <a:prstGeom prst="rect">
            <a:avLst/>
          </a:prstGeom>
          <a:noFill/>
          <a:ln w="9525">
            <a:solidFill>
              <a:schemeClr val="accent1"/>
            </a:solidFill>
          </a:ln>
        </p:spPr>
        <p:txBody>
          <a:bodyPr wrap="square">
            <a:spAutoFit/>
          </a:bodyPr>
          <a:p>
            <a:r>
              <a:rPr lang="en-US" altLang="zh-CN" sz="2000" dirty="0"/>
              <a:t>1  a=5</a:t>
            </a:r>
            <a:r>
              <a:rPr lang="zh-CN" altLang="zh-CN" sz="2000" dirty="0"/>
              <a:t>；</a:t>
            </a:r>
            <a:r>
              <a:rPr lang="en-US" altLang="zh-CN" sz="2000" dirty="0"/>
              <a:t>              //</a:t>
            </a:r>
            <a:r>
              <a:rPr lang="zh-CN" altLang="zh-CN" sz="2000" dirty="0"/>
              <a:t>定义</a:t>
            </a:r>
            <a:r>
              <a:rPr lang="en-US" altLang="zh-CN" sz="2000" dirty="0"/>
              <a:t>a</a:t>
            </a:r>
            <a:endParaRPr lang="zh-CN" altLang="zh-CN" sz="2000" dirty="0"/>
          </a:p>
          <a:p>
            <a:r>
              <a:rPr lang="en-US" altLang="zh-CN" sz="2000" dirty="0"/>
              <a:t>2  While(C1) {</a:t>
            </a:r>
            <a:endParaRPr lang="zh-CN" altLang="zh-CN" sz="2000" dirty="0"/>
          </a:p>
          <a:p>
            <a:r>
              <a:rPr lang="en-US" altLang="zh-CN" sz="2000" dirty="0"/>
              <a:t>3     if(C2) {</a:t>
            </a:r>
            <a:endParaRPr lang="zh-CN" altLang="zh-CN" sz="2000" dirty="0"/>
          </a:p>
          <a:p>
            <a:r>
              <a:rPr lang="en-US" altLang="zh-CN" sz="2000" dirty="0"/>
              <a:t>4        b=a*a</a:t>
            </a:r>
            <a:r>
              <a:rPr lang="zh-CN" altLang="zh-CN" sz="2000" dirty="0"/>
              <a:t>；</a:t>
            </a:r>
            <a:r>
              <a:rPr lang="en-US" altLang="zh-CN" sz="2000" dirty="0"/>
              <a:t>    //</a:t>
            </a:r>
            <a:r>
              <a:rPr lang="zh-CN" altLang="zh-CN" sz="2000" dirty="0"/>
              <a:t>使用</a:t>
            </a:r>
            <a:r>
              <a:rPr lang="en-US" altLang="zh-CN" sz="2000" dirty="0"/>
              <a:t>a</a:t>
            </a:r>
            <a:endParaRPr lang="zh-CN" altLang="zh-CN" sz="2000" dirty="0"/>
          </a:p>
          <a:p>
            <a:r>
              <a:rPr lang="en-US" altLang="zh-CN" sz="2000" dirty="0"/>
              <a:t>5        a=a-1</a:t>
            </a:r>
            <a:r>
              <a:rPr lang="zh-CN" altLang="zh-CN" sz="2000" dirty="0"/>
              <a:t>；</a:t>
            </a:r>
            <a:r>
              <a:rPr lang="en-US" altLang="zh-CN" sz="2000" dirty="0"/>
              <a:t>    //</a:t>
            </a:r>
            <a:r>
              <a:rPr lang="zh-CN" altLang="zh-CN" sz="2000" dirty="0"/>
              <a:t>定义且使用</a:t>
            </a:r>
            <a:r>
              <a:rPr lang="en-US" altLang="zh-CN" sz="2000" dirty="0"/>
              <a:t>a</a:t>
            </a:r>
            <a:endParaRPr lang="zh-CN" altLang="zh-CN" sz="2000" dirty="0"/>
          </a:p>
          <a:p>
            <a:r>
              <a:rPr lang="en-US" altLang="zh-CN" sz="2000" dirty="0"/>
              <a:t>6     }</a:t>
            </a:r>
            <a:endParaRPr lang="zh-CN" altLang="zh-CN" sz="2000" dirty="0"/>
          </a:p>
          <a:p>
            <a:r>
              <a:rPr lang="en-US" altLang="zh-CN" sz="2000" dirty="0"/>
              <a:t>7     print(a)</a:t>
            </a:r>
            <a:r>
              <a:rPr lang="zh-CN" altLang="zh-CN" sz="2000" dirty="0"/>
              <a:t>；</a:t>
            </a:r>
            <a:r>
              <a:rPr lang="en-US" altLang="zh-CN" sz="2000" dirty="0"/>
              <a:t>     //</a:t>
            </a:r>
            <a:r>
              <a:rPr lang="zh-CN" altLang="zh-CN" sz="2000" dirty="0"/>
              <a:t>使用</a:t>
            </a:r>
            <a:r>
              <a:rPr lang="en-US" altLang="zh-CN" sz="2000" dirty="0"/>
              <a:t>a</a:t>
            </a:r>
            <a:endParaRPr lang="zh-CN" altLang="zh-CN" sz="2000" dirty="0"/>
          </a:p>
          <a:p>
            <a:r>
              <a:rPr lang="en-US" altLang="zh-CN" sz="2000" dirty="0"/>
              <a:t>8  }</a:t>
            </a:r>
            <a:endParaRPr lang="zh-CN" altLang="zh-CN" sz="2000" dirty="0"/>
          </a:p>
        </p:txBody>
      </p:sp>
      <p:cxnSp>
        <p:nvCxnSpPr>
          <p:cNvPr id="7" name="直接连接符 6"/>
          <p:cNvCxnSpPr/>
          <p:nvPr/>
        </p:nvCxnSpPr>
        <p:spPr>
          <a:xfrm>
            <a:off x="5861685" y="2540"/>
            <a:ext cx="22860" cy="5120640"/>
          </a:xfrm>
          <a:prstGeom prst="line">
            <a:avLst/>
          </a:prstGeom>
          <a:solidFill>
            <a:schemeClr val="accent1"/>
          </a:solidFill>
          <a:ln w="15875" cap="flat" cmpd="sng" algn="ctr">
            <a:solidFill>
              <a:schemeClr val="tx1"/>
            </a:solidFill>
            <a:prstDash val="solid"/>
            <a:round/>
            <a:headEnd type="none" w="med" len="med"/>
            <a:tailEnd type="none" w="med" len="med"/>
          </a:ln>
        </p:spPr>
      </p:cxnSp>
      <p:sp>
        <p:nvSpPr>
          <p:cNvPr id="2" name="矩形 1"/>
          <p:cNvSpPr/>
          <p:nvPr/>
        </p:nvSpPr>
        <p:spPr>
          <a:xfrm>
            <a:off x="5679691" y="4613967"/>
            <a:ext cx="2650490" cy="398780"/>
          </a:xfrm>
          <a:prstGeom prst="rect">
            <a:avLst/>
          </a:prstGeom>
        </p:spPr>
        <p:txBody>
          <a:bodyPr wrap="none">
            <a:spAutoFit/>
          </a:bodyPr>
          <a:lstStyle/>
          <a:p>
            <a:pPr indent="266700" algn="ctr">
              <a:spcAft>
                <a:spcPts val="0"/>
              </a:spcAft>
            </a:pPr>
            <a:r>
              <a:rPr lang="zh-CN" altLang="zh-CN" sz="2000" b="1" dirty="0">
                <a:solidFill>
                  <a:srgbClr val="7030A0"/>
                </a:solidFill>
              </a:rPr>
              <a:t>图</a:t>
            </a:r>
            <a:r>
              <a:rPr lang="en-US" altLang="zh-CN" sz="2000" b="1" dirty="0">
                <a:solidFill>
                  <a:srgbClr val="7030A0"/>
                </a:solidFill>
              </a:rPr>
              <a:t>7.6 </a:t>
            </a:r>
            <a:r>
              <a:rPr lang="zh-CN" altLang="zh-CN" sz="2000" b="1" dirty="0">
                <a:solidFill>
                  <a:srgbClr val="7030A0"/>
                </a:solidFill>
              </a:rPr>
              <a:t>程序数据流图</a:t>
            </a:r>
            <a:endParaRPr lang="zh-CN" altLang="zh-CN" sz="2000" b="1" dirty="0">
              <a:solidFill>
                <a:srgbClr val="7030A0"/>
              </a:solidFill>
            </a:endParaRPr>
          </a:p>
        </p:txBody>
      </p:sp>
      <p:sp>
        <p:nvSpPr>
          <p:cNvPr id="8" name="文本框 7"/>
          <p:cNvSpPr txBox="1"/>
          <p:nvPr/>
        </p:nvSpPr>
        <p:spPr>
          <a:xfrm>
            <a:off x="1668780" y="3848735"/>
            <a:ext cx="1198880" cy="398780"/>
          </a:xfrm>
          <a:prstGeom prst="rect">
            <a:avLst/>
          </a:prstGeom>
          <a:noFill/>
        </p:spPr>
        <p:txBody>
          <a:bodyPr wrap="none" rtlCol="0" anchor="t">
            <a:spAutoFit/>
          </a:bodyPr>
          <a:p>
            <a:r>
              <a:rPr lang="zh-CN" altLang="zh-CN" sz="2000" b="1" dirty="0">
                <a:solidFill>
                  <a:srgbClr val="7030A0"/>
                </a:solidFill>
                <a:sym typeface="+mn-ea"/>
              </a:rPr>
              <a:t>程序片段</a:t>
            </a:r>
            <a:endParaRPr lang="en-US" altLang="zh-CN" kern="100" dirty="0">
              <a:latin typeface="Times New Roman" panose="02020603050405020304" charset="0"/>
              <a:ea typeface="宋体" panose="02010600030101010101" pitchFamily="2" charset="-122"/>
              <a:cs typeface="Times New Roman" panose="02020603050405020304" charset="0"/>
              <a:sym typeface="+mn-ea"/>
            </a:endParaRP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2566" y="1995232"/>
            <a:ext cx="3192780" cy="460375"/>
          </a:xfrm>
          <a:prstGeom prst="rect">
            <a:avLst/>
          </a:prstGeom>
        </p:spPr>
        <p:txBody>
          <a:bodyPr wrap="none">
            <a:spAutoFit/>
          </a:bodyPr>
          <a:lstStyle/>
          <a:p>
            <a:pPr indent="266700" algn="ctr">
              <a:spcAft>
                <a:spcPts val="0"/>
              </a:spcAft>
            </a:pPr>
            <a:r>
              <a:rPr lang="zh-CN" altLang="zh-CN" sz="2400" b="1" dirty="0">
                <a:solidFill>
                  <a:srgbClr val="7030A0"/>
                </a:solidFill>
              </a:rPr>
              <a:t>表</a:t>
            </a:r>
            <a:r>
              <a:rPr lang="en-US" altLang="zh-CN" sz="2400" b="1" dirty="0">
                <a:solidFill>
                  <a:srgbClr val="7030A0"/>
                </a:solidFill>
              </a:rPr>
              <a:t>7.7 </a:t>
            </a:r>
            <a:r>
              <a:rPr lang="zh-CN" altLang="zh-CN" sz="2400" b="1" dirty="0">
                <a:solidFill>
                  <a:srgbClr val="7030A0"/>
                </a:solidFill>
              </a:rPr>
              <a:t>定义</a:t>
            </a:r>
            <a:r>
              <a:rPr lang="en-US" altLang="zh-CN" sz="2400" b="1" dirty="0">
                <a:solidFill>
                  <a:srgbClr val="7030A0"/>
                </a:solidFill>
              </a:rPr>
              <a:t>-</a:t>
            </a:r>
            <a:r>
              <a:rPr lang="zh-CN" altLang="zh-CN" sz="2400" b="1" dirty="0">
                <a:solidFill>
                  <a:srgbClr val="7030A0"/>
                </a:solidFill>
              </a:rPr>
              <a:t>使用节点</a:t>
            </a:r>
            <a:endParaRPr lang="zh-CN" altLang="zh-CN" sz="2400" b="1" dirty="0">
              <a:solidFill>
                <a:srgbClr val="7030A0"/>
              </a:solidFill>
            </a:endParaRPr>
          </a:p>
        </p:txBody>
      </p:sp>
      <p:pic>
        <p:nvPicPr>
          <p:cNvPr id="6" name="图片 5"/>
          <p:cNvPicPr>
            <a:picLocks noChangeAspect="1"/>
          </p:cNvPicPr>
          <p:nvPr/>
        </p:nvPicPr>
        <p:blipFill>
          <a:blip r:embed="rId1"/>
          <a:stretch>
            <a:fillRect/>
          </a:stretch>
        </p:blipFill>
        <p:spPr>
          <a:xfrm>
            <a:off x="5276215" y="2360295"/>
            <a:ext cx="3802380" cy="1651635"/>
          </a:xfrm>
          <a:prstGeom prst="rect">
            <a:avLst/>
          </a:prstGeom>
        </p:spPr>
      </p:pic>
      <p:sp>
        <p:nvSpPr>
          <p:cNvPr id="2" name="文本框 1"/>
          <p:cNvSpPr txBox="1"/>
          <p:nvPr/>
        </p:nvSpPr>
        <p:spPr>
          <a:xfrm>
            <a:off x="487044" y="1295579"/>
            <a:ext cx="3762376" cy="2553335"/>
          </a:xfrm>
          <a:prstGeom prst="rect">
            <a:avLst/>
          </a:prstGeom>
          <a:noFill/>
          <a:ln w="9525">
            <a:solidFill>
              <a:schemeClr val="accent1"/>
            </a:solidFill>
          </a:ln>
        </p:spPr>
        <p:txBody>
          <a:bodyPr wrap="square">
            <a:spAutoFit/>
          </a:bodyPr>
          <a:p>
            <a:r>
              <a:rPr lang="en-US" altLang="zh-CN" sz="2000" dirty="0"/>
              <a:t>1  a=5</a:t>
            </a:r>
            <a:r>
              <a:rPr lang="zh-CN" altLang="zh-CN" sz="2000" dirty="0"/>
              <a:t>；</a:t>
            </a:r>
            <a:r>
              <a:rPr lang="en-US" altLang="zh-CN" sz="2000" dirty="0"/>
              <a:t>              //</a:t>
            </a:r>
            <a:r>
              <a:rPr lang="zh-CN" altLang="zh-CN" sz="2000" dirty="0"/>
              <a:t>定义</a:t>
            </a:r>
            <a:r>
              <a:rPr lang="en-US" altLang="zh-CN" sz="2000" dirty="0"/>
              <a:t>a</a:t>
            </a:r>
            <a:endParaRPr lang="zh-CN" altLang="zh-CN" sz="2000" dirty="0"/>
          </a:p>
          <a:p>
            <a:r>
              <a:rPr lang="en-US" altLang="zh-CN" sz="2000" dirty="0"/>
              <a:t>2  While(C1) {</a:t>
            </a:r>
            <a:endParaRPr lang="zh-CN" altLang="zh-CN" sz="2000" dirty="0"/>
          </a:p>
          <a:p>
            <a:r>
              <a:rPr lang="en-US" altLang="zh-CN" sz="2000" dirty="0"/>
              <a:t>3     if(C2) {</a:t>
            </a:r>
            <a:endParaRPr lang="zh-CN" altLang="zh-CN" sz="2000" dirty="0"/>
          </a:p>
          <a:p>
            <a:r>
              <a:rPr lang="en-US" altLang="zh-CN" sz="2000" dirty="0"/>
              <a:t>4        b=a*a</a:t>
            </a:r>
            <a:r>
              <a:rPr lang="zh-CN" altLang="zh-CN" sz="2000" dirty="0"/>
              <a:t>；</a:t>
            </a:r>
            <a:r>
              <a:rPr lang="en-US" altLang="zh-CN" sz="2000" dirty="0"/>
              <a:t>    //</a:t>
            </a:r>
            <a:r>
              <a:rPr lang="zh-CN" altLang="zh-CN" sz="2000" dirty="0"/>
              <a:t>使用</a:t>
            </a:r>
            <a:r>
              <a:rPr lang="en-US" altLang="zh-CN" sz="2000" dirty="0"/>
              <a:t>a</a:t>
            </a:r>
            <a:endParaRPr lang="zh-CN" altLang="zh-CN" sz="2000" dirty="0"/>
          </a:p>
          <a:p>
            <a:r>
              <a:rPr lang="en-US" altLang="zh-CN" sz="2000" dirty="0"/>
              <a:t>5        a=a-1</a:t>
            </a:r>
            <a:r>
              <a:rPr lang="zh-CN" altLang="zh-CN" sz="2000" dirty="0"/>
              <a:t>；</a:t>
            </a:r>
            <a:r>
              <a:rPr lang="en-US" altLang="zh-CN" sz="2000" dirty="0"/>
              <a:t>    //</a:t>
            </a:r>
            <a:r>
              <a:rPr lang="zh-CN" altLang="zh-CN" sz="2000" dirty="0"/>
              <a:t>定义且使用</a:t>
            </a:r>
            <a:r>
              <a:rPr lang="en-US" altLang="zh-CN" sz="2000" dirty="0"/>
              <a:t>a</a:t>
            </a:r>
            <a:endParaRPr lang="zh-CN" altLang="zh-CN" sz="2000" dirty="0"/>
          </a:p>
          <a:p>
            <a:r>
              <a:rPr lang="en-US" altLang="zh-CN" sz="2000" dirty="0"/>
              <a:t>6     }</a:t>
            </a:r>
            <a:endParaRPr lang="zh-CN" altLang="zh-CN" sz="2000" dirty="0"/>
          </a:p>
          <a:p>
            <a:r>
              <a:rPr lang="en-US" altLang="zh-CN" sz="2000" dirty="0"/>
              <a:t>7     print(a)</a:t>
            </a:r>
            <a:r>
              <a:rPr lang="zh-CN" altLang="zh-CN" sz="2000" dirty="0"/>
              <a:t>；</a:t>
            </a:r>
            <a:r>
              <a:rPr lang="en-US" altLang="zh-CN" sz="2000" dirty="0"/>
              <a:t>     //</a:t>
            </a:r>
            <a:r>
              <a:rPr lang="zh-CN" altLang="zh-CN" sz="2000" dirty="0"/>
              <a:t>使用</a:t>
            </a:r>
            <a:r>
              <a:rPr lang="en-US" altLang="zh-CN" sz="2000" dirty="0"/>
              <a:t>a</a:t>
            </a:r>
            <a:endParaRPr lang="zh-CN" altLang="zh-CN" sz="2000" dirty="0"/>
          </a:p>
          <a:p>
            <a:r>
              <a:rPr lang="en-US" altLang="zh-CN" sz="2000" dirty="0"/>
              <a:t>8  }</a:t>
            </a:r>
            <a:endParaRPr lang="zh-CN" altLang="zh-CN" sz="2000" dirty="0"/>
          </a:p>
        </p:txBody>
      </p:sp>
      <p:sp>
        <p:nvSpPr>
          <p:cNvPr id="4" name="文本框 3"/>
          <p:cNvSpPr txBox="1"/>
          <p:nvPr/>
        </p:nvSpPr>
        <p:spPr>
          <a:xfrm>
            <a:off x="1769110" y="3848735"/>
            <a:ext cx="1198880" cy="398780"/>
          </a:xfrm>
          <a:prstGeom prst="rect">
            <a:avLst/>
          </a:prstGeom>
          <a:noFill/>
        </p:spPr>
        <p:txBody>
          <a:bodyPr wrap="none" rtlCol="0" anchor="t">
            <a:spAutoFit/>
          </a:bodyPr>
          <a:p>
            <a:r>
              <a:rPr lang="zh-CN" altLang="zh-CN" sz="2000" b="1" dirty="0">
                <a:solidFill>
                  <a:srgbClr val="7030A0"/>
                </a:solidFill>
                <a:sym typeface="+mn-ea"/>
              </a:rPr>
              <a:t>程序片段</a:t>
            </a:r>
            <a:endParaRPr lang="en-US" altLang="zh-CN" kern="100" dirty="0">
              <a:latin typeface="Times New Roman" panose="02020603050405020304" charset="0"/>
              <a:ea typeface="宋体" panose="02010600030101010101" pitchFamily="2" charset="-122"/>
              <a:cs typeface="Times New Roman" panose="02020603050405020304" charset="0"/>
              <a:sym typeface="+mn-ea"/>
            </a:endParaRPr>
          </a:p>
        </p:txBody>
      </p:sp>
      <p:cxnSp>
        <p:nvCxnSpPr>
          <p:cNvPr id="7" name="直接连接符 6"/>
          <p:cNvCxnSpPr/>
          <p:nvPr/>
        </p:nvCxnSpPr>
        <p:spPr>
          <a:xfrm>
            <a:off x="5014595" y="12065"/>
            <a:ext cx="22860" cy="5120640"/>
          </a:xfrm>
          <a:prstGeom prst="line">
            <a:avLst/>
          </a:prstGeom>
          <a:solidFill>
            <a:schemeClr val="accent1"/>
          </a:solidFill>
          <a:ln w="15875" cap="flat" cmpd="sng" algn="ctr">
            <a:solidFill>
              <a:schemeClr val="tx1"/>
            </a:solidFill>
            <a:prstDash val="solid"/>
            <a:round/>
            <a:headEnd type="none" w="med" len="med"/>
            <a:tailEnd type="none" w="med" len="med"/>
          </a:ln>
        </p:spPr>
      </p:cxnSp>
      <p:sp>
        <p:nvSpPr>
          <p:cNvPr id="5" name="矩形 4"/>
          <p:cNvSpPr/>
          <p:nvPr/>
        </p:nvSpPr>
        <p:spPr>
          <a:xfrm>
            <a:off x="5373343" y="222947"/>
            <a:ext cx="3159125" cy="460375"/>
          </a:xfrm>
          <a:prstGeom prst="rect">
            <a:avLst/>
          </a:prstGeom>
        </p:spPr>
        <p:txBody>
          <a:bodyPr wrap="none">
            <a:spAutoFit/>
          </a:bodyPr>
          <a:p>
            <a:pPr indent="266700" algn="ctr">
              <a:spcAft>
                <a:spcPts val="0"/>
              </a:spcAft>
            </a:pPr>
            <a:r>
              <a:rPr lang="zh-CN" sz="2400" b="1" dirty="0">
                <a:solidFill>
                  <a:srgbClr val="7030A0"/>
                </a:solidFill>
              </a:rPr>
              <a:t>（</a:t>
            </a:r>
            <a:r>
              <a:rPr lang="en-US" altLang="zh-CN" sz="2400" b="1" dirty="0">
                <a:solidFill>
                  <a:srgbClr val="7030A0"/>
                </a:solidFill>
              </a:rPr>
              <a:t>2</a:t>
            </a:r>
            <a:r>
              <a:rPr lang="zh-CN" sz="2400" b="1" dirty="0">
                <a:solidFill>
                  <a:srgbClr val="7030A0"/>
                </a:solidFill>
              </a:rPr>
              <a:t>）</a:t>
            </a:r>
            <a:r>
              <a:rPr lang="zh-CN" altLang="zh-CN" sz="2400" b="1" dirty="0">
                <a:solidFill>
                  <a:srgbClr val="7030A0"/>
                </a:solidFill>
              </a:rPr>
              <a:t>定义</a:t>
            </a:r>
            <a:r>
              <a:rPr lang="en-US" altLang="zh-CN" sz="2400" b="1" dirty="0">
                <a:solidFill>
                  <a:srgbClr val="7030A0"/>
                </a:solidFill>
              </a:rPr>
              <a:t>-</a:t>
            </a:r>
            <a:r>
              <a:rPr lang="zh-CN" altLang="zh-CN" sz="2400" b="1" dirty="0">
                <a:solidFill>
                  <a:srgbClr val="7030A0"/>
                </a:solidFill>
              </a:rPr>
              <a:t>使用节点</a:t>
            </a:r>
            <a:endParaRPr lang="zh-CN" altLang="zh-CN" sz="2400" b="1" dirty="0">
              <a:solidFill>
                <a:srgbClr val="7030A0"/>
              </a:solidFill>
            </a:endParaRP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15538" y="2790252"/>
            <a:ext cx="3637915" cy="398780"/>
          </a:xfrm>
          <a:prstGeom prst="rect">
            <a:avLst/>
          </a:prstGeom>
        </p:spPr>
        <p:txBody>
          <a:bodyPr wrap="none">
            <a:spAutoFit/>
          </a:bodyPr>
          <a:lstStyle/>
          <a:p>
            <a:pPr indent="266700" algn="ctr">
              <a:spcAft>
                <a:spcPts val="0"/>
              </a:spcAft>
            </a:pPr>
            <a:r>
              <a:rPr lang="zh-CN" altLang="zh-CN" sz="2000" b="1" dirty="0">
                <a:solidFill>
                  <a:srgbClr val="7030A0"/>
                </a:solidFill>
              </a:rPr>
              <a:t>表</a:t>
            </a:r>
            <a:r>
              <a:rPr lang="en-US" altLang="zh-CN" sz="2000" b="1" dirty="0">
                <a:solidFill>
                  <a:srgbClr val="7030A0"/>
                </a:solidFill>
              </a:rPr>
              <a:t>7.8 </a:t>
            </a:r>
            <a:r>
              <a:rPr lang="zh-CN" altLang="zh-CN" sz="2000" b="1" dirty="0">
                <a:solidFill>
                  <a:srgbClr val="7030A0"/>
                </a:solidFill>
              </a:rPr>
              <a:t>变量</a:t>
            </a:r>
            <a:r>
              <a:rPr lang="en-US" altLang="zh-CN" sz="2000" b="1" dirty="0">
                <a:solidFill>
                  <a:srgbClr val="7030A0"/>
                </a:solidFill>
              </a:rPr>
              <a:t>a</a:t>
            </a:r>
            <a:r>
              <a:rPr lang="zh-CN" altLang="zh-CN" sz="2000" b="1" dirty="0">
                <a:solidFill>
                  <a:srgbClr val="7030A0"/>
                </a:solidFill>
              </a:rPr>
              <a:t>的定义</a:t>
            </a:r>
            <a:r>
              <a:rPr lang="en-US" altLang="zh-CN" sz="2000" b="1" dirty="0">
                <a:solidFill>
                  <a:srgbClr val="7030A0"/>
                </a:solidFill>
              </a:rPr>
              <a:t>-</a:t>
            </a:r>
            <a:r>
              <a:rPr lang="zh-CN" altLang="zh-CN" sz="2000" b="1" dirty="0">
                <a:solidFill>
                  <a:srgbClr val="7030A0"/>
                </a:solidFill>
              </a:rPr>
              <a:t>使用路径</a:t>
            </a:r>
            <a:endParaRPr lang="zh-CN" altLang="zh-CN" sz="2000" b="1" dirty="0">
              <a:solidFill>
                <a:srgbClr val="7030A0"/>
              </a:solidFill>
            </a:endParaRPr>
          </a:p>
        </p:txBody>
      </p:sp>
      <p:pic>
        <p:nvPicPr>
          <p:cNvPr id="2" name="图片 1"/>
          <p:cNvPicPr>
            <a:picLocks noChangeAspect="1"/>
          </p:cNvPicPr>
          <p:nvPr>
            <p:custDataLst>
              <p:tags r:id="rId1"/>
            </p:custDataLst>
          </p:nvPr>
        </p:nvPicPr>
        <p:blipFill>
          <a:blip r:embed="rId2"/>
          <a:stretch>
            <a:fillRect/>
          </a:stretch>
        </p:blipFill>
        <p:spPr>
          <a:xfrm>
            <a:off x="1062355" y="3148330"/>
            <a:ext cx="6897370" cy="2010410"/>
          </a:xfrm>
          <a:prstGeom prst="rect">
            <a:avLst/>
          </a:prstGeom>
        </p:spPr>
      </p:pic>
      <p:sp>
        <p:nvSpPr>
          <p:cNvPr id="4" name="矩形 3"/>
          <p:cNvSpPr/>
          <p:nvPr/>
        </p:nvSpPr>
        <p:spPr>
          <a:xfrm>
            <a:off x="4853913" y="244537"/>
            <a:ext cx="2734945" cy="398780"/>
          </a:xfrm>
          <a:prstGeom prst="rect">
            <a:avLst/>
          </a:prstGeom>
        </p:spPr>
        <p:txBody>
          <a:bodyPr wrap="none">
            <a:spAutoFit/>
          </a:bodyPr>
          <a:p>
            <a:pPr indent="266700" algn="ctr">
              <a:spcAft>
                <a:spcPts val="0"/>
              </a:spcAft>
            </a:pPr>
            <a:r>
              <a:rPr lang="zh-CN" altLang="zh-CN" sz="2000" b="1" dirty="0">
                <a:solidFill>
                  <a:srgbClr val="7030A0"/>
                </a:solidFill>
              </a:rPr>
              <a:t>表</a:t>
            </a:r>
            <a:r>
              <a:rPr lang="en-US" altLang="zh-CN" sz="2000" b="1" dirty="0">
                <a:solidFill>
                  <a:srgbClr val="7030A0"/>
                </a:solidFill>
              </a:rPr>
              <a:t>7.7 </a:t>
            </a:r>
            <a:r>
              <a:rPr lang="zh-CN" altLang="zh-CN" sz="2000" b="1" dirty="0">
                <a:solidFill>
                  <a:srgbClr val="7030A0"/>
                </a:solidFill>
              </a:rPr>
              <a:t>定义</a:t>
            </a:r>
            <a:r>
              <a:rPr lang="en-US" altLang="zh-CN" sz="2000" b="1" dirty="0">
                <a:solidFill>
                  <a:srgbClr val="7030A0"/>
                </a:solidFill>
              </a:rPr>
              <a:t>-</a:t>
            </a:r>
            <a:r>
              <a:rPr lang="zh-CN" altLang="zh-CN" sz="2000" b="1" dirty="0">
                <a:solidFill>
                  <a:srgbClr val="7030A0"/>
                </a:solidFill>
              </a:rPr>
              <a:t>使用节点</a:t>
            </a:r>
            <a:endParaRPr lang="zh-CN" altLang="zh-CN" sz="2000" b="1" dirty="0">
              <a:solidFill>
                <a:srgbClr val="7030A0"/>
              </a:solidFill>
            </a:endParaRPr>
          </a:p>
        </p:txBody>
      </p:sp>
      <p:pic>
        <p:nvPicPr>
          <p:cNvPr id="6" name="图片 5"/>
          <p:cNvPicPr>
            <a:picLocks noChangeAspect="1"/>
          </p:cNvPicPr>
          <p:nvPr>
            <p:custDataLst>
              <p:tags r:id="rId3"/>
            </p:custDataLst>
          </p:nvPr>
        </p:nvPicPr>
        <p:blipFill>
          <a:blip r:embed="rId4"/>
          <a:stretch>
            <a:fillRect/>
          </a:stretch>
        </p:blipFill>
        <p:spPr>
          <a:xfrm>
            <a:off x="4860925" y="637540"/>
            <a:ext cx="3273425" cy="1421765"/>
          </a:xfrm>
          <a:prstGeom prst="rect">
            <a:avLst/>
          </a:prstGeom>
        </p:spPr>
      </p:pic>
      <p:sp>
        <p:nvSpPr>
          <p:cNvPr id="5" name="文本框 4"/>
          <p:cNvSpPr txBox="1"/>
          <p:nvPr/>
        </p:nvSpPr>
        <p:spPr>
          <a:xfrm>
            <a:off x="1162685" y="176530"/>
            <a:ext cx="3039110" cy="1814830"/>
          </a:xfrm>
          <a:prstGeom prst="rect">
            <a:avLst/>
          </a:prstGeom>
          <a:noFill/>
          <a:ln w="9525">
            <a:solidFill>
              <a:schemeClr val="accent1"/>
            </a:solidFill>
          </a:ln>
        </p:spPr>
        <p:txBody>
          <a:bodyPr wrap="square">
            <a:spAutoFit/>
          </a:bodyPr>
          <a:p>
            <a:r>
              <a:rPr lang="en-US" altLang="zh-CN" sz="1400" dirty="0"/>
              <a:t>1  a=5</a:t>
            </a:r>
            <a:r>
              <a:rPr lang="zh-CN" altLang="zh-CN" sz="1400" dirty="0"/>
              <a:t>；</a:t>
            </a:r>
            <a:r>
              <a:rPr lang="en-US" altLang="zh-CN" sz="1400" dirty="0"/>
              <a:t>              //</a:t>
            </a:r>
            <a:r>
              <a:rPr lang="zh-CN" altLang="zh-CN" sz="1400" dirty="0"/>
              <a:t>定义</a:t>
            </a:r>
            <a:r>
              <a:rPr lang="en-US" altLang="zh-CN" sz="1400" dirty="0"/>
              <a:t>a</a:t>
            </a:r>
            <a:endParaRPr lang="zh-CN" altLang="zh-CN" sz="1400" dirty="0"/>
          </a:p>
          <a:p>
            <a:r>
              <a:rPr lang="en-US" altLang="zh-CN" sz="1400" dirty="0"/>
              <a:t>2  While(C1) {</a:t>
            </a:r>
            <a:endParaRPr lang="zh-CN" altLang="zh-CN" sz="1400" dirty="0"/>
          </a:p>
          <a:p>
            <a:r>
              <a:rPr lang="en-US" altLang="zh-CN" sz="1400" dirty="0"/>
              <a:t>3     if(C2) {</a:t>
            </a:r>
            <a:endParaRPr lang="zh-CN" altLang="zh-CN" sz="1400" dirty="0"/>
          </a:p>
          <a:p>
            <a:r>
              <a:rPr lang="en-US" altLang="zh-CN" sz="1400" dirty="0"/>
              <a:t>4        b=a*a</a:t>
            </a:r>
            <a:r>
              <a:rPr lang="zh-CN" altLang="zh-CN" sz="1400" dirty="0"/>
              <a:t>；</a:t>
            </a:r>
            <a:r>
              <a:rPr lang="en-US" altLang="zh-CN" sz="1400" dirty="0"/>
              <a:t>    //</a:t>
            </a:r>
            <a:r>
              <a:rPr lang="zh-CN" altLang="zh-CN" sz="1400" dirty="0"/>
              <a:t>使用</a:t>
            </a:r>
            <a:r>
              <a:rPr lang="en-US" altLang="zh-CN" sz="1400" dirty="0"/>
              <a:t>a</a:t>
            </a:r>
            <a:endParaRPr lang="zh-CN" altLang="zh-CN" sz="1400" dirty="0"/>
          </a:p>
          <a:p>
            <a:r>
              <a:rPr lang="en-US" altLang="zh-CN" sz="1400" dirty="0"/>
              <a:t>5        a=a-1</a:t>
            </a:r>
            <a:r>
              <a:rPr lang="zh-CN" altLang="zh-CN" sz="1400" dirty="0"/>
              <a:t>；</a:t>
            </a:r>
            <a:r>
              <a:rPr lang="en-US" altLang="zh-CN" sz="1400" dirty="0"/>
              <a:t>    //</a:t>
            </a:r>
            <a:r>
              <a:rPr lang="zh-CN" altLang="zh-CN" sz="1400" dirty="0"/>
              <a:t>定义且使用</a:t>
            </a:r>
            <a:r>
              <a:rPr lang="en-US" altLang="zh-CN" sz="1400" dirty="0"/>
              <a:t>a</a:t>
            </a:r>
            <a:endParaRPr lang="zh-CN" altLang="zh-CN" sz="1400" dirty="0"/>
          </a:p>
          <a:p>
            <a:r>
              <a:rPr lang="en-US" altLang="zh-CN" sz="1400" dirty="0"/>
              <a:t>6     }</a:t>
            </a:r>
            <a:endParaRPr lang="zh-CN" altLang="zh-CN" sz="1400" dirty="0"/>
          </a:p>
          <a:p>
            <a:r>
              <a:rPr lang="en-US" altLang="zh-CN" sz="1400" dirty="0"/>
              <a:t>7     print(a)</a:t>
            </a:r>
            <a:r>
              <a:rPr lang="zh-CN" altLang="zh-CN" sz="1400" dirty="0"/>
              <a:t>；</a:t>
            </a:r>
            <a:r>
              <a:rPr lang="en-US" altLang="zh-CN" sz="1400" dirty="0"/>
              <a:t>     //</a:t>
            </a:r>
            <a:r>
              <a:rPr lang="zh-CN" altLang="zh-CN" sz="1400" dirty="0"/>
              <a:t>使用</a:t>
            </a:r>
            <a:r>
              <a:rPr lang="en-US" altLang="zh-CN" sz="1400" dirty="0"/>
              <a:t>a</a:t>
            </a:r>
            <a:endParaRPr lang="zh-CN" altLang="zh-CN" sz="1400" dirty="0"/>
          </a:p>
          <a:p>
            <a:r>
              <a:rPr lang="en-US" altLang="zh-CN" sz="1400" dirty="0"/>
              <a:t>8  }</a:t>
            </a:r>
            <a:endParaRPr lang="en-US" altLang="zh-CN" sz="1400" dirty="0"/>
          </a:p>
        </p:txBody>
      </p:sp>
      <p:cxnSp>
        <p:nvCxnSpPr>
          <p:cNvPr id="9" name="直接连接符 8"/>
          <p:cNvCxnSpPr/>
          <p:nvPr/>
        </p:nvCxnSpPr>
        <p:spPr>
          <a:xfrm>
            <a:off x="0" y="2226310"/>
            <a:ext cx="9138920" cy="0"/>
          </a:xfrm>
          <a:prstGeom prst="line">
            <a:avLst/>
          </a:prstGeom>
          <a:solidFill>
            <a:schemeClr val="accent1"/>
          </a:solidFill>
          <a:ln w="15875" cap="flat" cmpd="sng" algn="ctr">
            <a:solidFill>
              <a:schemeClr val="tx1"/>
            </a:solidFill>
            <a:prstDash val="solid"/>
            <a:round/>
            <a:headEnd type="none" w="med" len="med"/>
            <a:tailEnd type="none" w="med" len="med"/>
          </a:ln>
        </p:spPr>
      </p:cxnSp>
      <p:sp>
        <p:nvSpPr>
          <p:cNvPr id="10" name="文本框 9"/>
          <p:cNvSpPr txBox="1"/>
          <p:nvPr/>
        </p:nvSpPr>
        <p:spPr>
          <a:xfrm>
            <a:off x="43815" y="2324100"/>
            <a:ext cx="4157980" cy="368300"/>
          </a:xfrm>
          <a:prstGeom prst="rect">
            <a:avLst/>
          </a:prstGeom>
          <a:noFill/>
        </p:spPr>
        <p:txBody>
          <a:bodyPr wrap="none" rtlCol="0" anchor="t">
            <a:spAutoFit/>
          </a:bodyPr>
          <a:p>
            <a:pPr indent="266700" algn="ctr">
              <a:spcAft>
                <a:spcPts val="0"/>
              </a:spcAft>
            </a:pPr>
            <a:r>
              <a:rPr lang="zh-CN" altLang="zh-CN" b="1" dirty="0">
                <a:solidFill>
                  <a:srgbClr val="7030A0"/>
                </a:solidFill>
                <a:sym typeface="+mn-ea"/>
              </a:rPr>
              <a:t>（</a:t>
            </a:r>
            <a:r>
              <a:rPr lang="en-US" altLang="zh-CN" b="1" dirty="0">
                <a:solidFill>
                  <a:srgbClr val="7030A0"/>
                </a:solidFill>
                <a:sym typeface="+mn-ea"/>
              </a:rPr>
              <a:t>3</a:t>
            </a:r>
            <a:r>
              <a:rPr lang="zh-CN" altLang="zh-CN" b="1" dirty="0">
                <a:solidFill>
                  <a:srgbClr val="7030A0"/>
                </a:solidFill>
                <a:sym typeface="+mn-ea"/>
              </a:rPr>
              <a:t>）定义</a:t>
            </a:r>
            <a:r>
              <a:rPr lang="en-US" altLang="zh-CN" b="1" dirty="0">
                <a:solidFill>
                  <a:srgbClr val="7030A0"/>
                </a:solidFill>
                <a:sym typeface="+mn-ea"/>
              </a:rPr>
              <a:t>-</a:t>
            </a:r>
            <a:r>
              <a:rPr lang="zh-CN" altLang="zh-CN" b="1" dirty="0">
                <a:solidFill>
                  <a:srgbClr val="7030A0"/>
                </a:solidFill>
                <a:sym typeface="+mn-ea"/>
              </a:rPr>
              <a:t>使用路径和定义</a:t>
            </a:r>
            <a:r>
              <a:rPr lang="en-US" altLang="zh-CN" b="1" dirty="0">
                <a:solidFill>
                  <a:srgbClr val="7030A0"/>
                </a:solidFill>
                <a:sym typeface="+mn-ea"/>
              </a:rPr>
              <a:t>-</a:t>
            </a:r>
            <a:r>
              <a:rPr lang="zh-CN" altLang="en-US" b="1" dirty="0">
                <a:solidFill>
                  <a:srgbClr val="7030A0"/>
                </a:solidFill>
                <a:sym typeface="+mn-ea"/>
              </a:rPr>
              <a:t>清除路径</a:t>
            </a:r>
            <a:endParaRPr lang="zh-CN" altLang="en-US" b="1" dirty="0">
              <a:solidFill>
                <a:srgbClr val="7030A0"/>
              </a:solidFill>
              <a:sym typeface="+mn-ea"/>
            </a:endParaRPr>
          </a:p>
        </p:txBody>
      </p:sp>
      <p:sp>
        <p:nvSpPr>
          <p:cNvPr id="11" name="矩形 10"/>
          <p:cNvSpPr/>
          <p:nvPr/>
        </p:nvSpPr>
        <p:spPr>
          <a:xfrm>
            <a:off x="1988185" y="3667760"/>
            <a:ext cx="970280" cy="1311275"/>
          </a:xfrm>
          <a:prstGeom prst="rect">
            <a:avLst/>
          </a:prstGeom>
          <a:solidFill>
            <a:schemeClr val="bg1"/>
          </a:solidFill>
        </p:spPr>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13" name="矩形 12"/>
          <p:cNvSpPr/>
          <p:nvPr/>
        </p:nvSpPr>
        <p:spPr>
          <a:xfrm>
            <a:off x="4528185" y="3620135"/>
            <a:ext cx="1327785" cy="1322070"/>
          </a:xfrm>
          <a:prstGeom prst="rect">
            <a:avLst/>
          </a:prstGeom>
          <a:solidFill>
            <a:schemeClr val="bg1"/>
          </a:solidFill>
        </p:spPr>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a:p>
            <a:endParaRPr lang="zh-CN" altLang="en-US" sz="2000" dirty="0" smtClean="0">
              <a:solidFill>
                <a:srgbClr val="800080"/>
              </a:solidFill>
              <a:latin typeface="华文行楷" panose="02010800040101010101" pitchFamily="2" charset="-122"/>
              <a:ea typeface="华文行楷" panose="02010800040101010101" pitchFamily="2" charset="-122"/>
            </a:endParaRPr>
          </a:p>
          <a:p>
            <a:endParaRPr lang="zh-CN" altLang="en-US" sz="2000" dirty="0" smtClean="0">
              <a:solidFill>
                <a:srgbClr val="800080"/>
              </a:solidFill>
              <a:latin typeface="华文行楷" panose="02010800040101010101" pitchFamily="2" charset="-122"/>
              <a:ea typeface="华文行楷" panose="02010800040101010101" pitchFamily="2" charset="-122"/>
            </a:endParaRPr>
          </a:p>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14" name="矩形 13"/>
          <p:cNvSpPr/>
          <p:nvPr/>
        </p:nvSpPr>
        <p:spPr>
          <a:xfrm>
            <a:off x="6344920" y="3625850"/>
            <a:ext cx="970280" cy="1311275"/>
          </a:xfrm>
          <a:prstGeom prst="rect">
            <a:avLst/>
          </a:prstGeom>
          <a:solidFill>
            <a:schemeClr val="bg1"/>
          </a:solidFill>
        </p:spPr>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15" name="文本框 14"/>
          <p:cNvSpPr txBox="1"/>
          <p:nvPr/>
        </p:nvSpPr>
        <p:spPr>
          <a:xfrm>
            <a:off x="1988185" y="1827530"/>
            <a:ext cx="1198880" cy="398780"/>
          </a:xfrm>
          <a:prstGeom prst="rect">
            <a:avLst/>
          </a:prstGeom>
          <a:noFill/>
        </p:spPr>
        <p:txBody>
          <a:bodyPr wrap="none" rtlCol="0" anchor="t">
            <a:spAutoFit/>
          </a:bodyPr>
          <a:p>
            <a:r>
              <a:rPr lang="zh-CN" altLang="zh-CN" sz="2000" b="1" dirty="0">
                <a:solidFill>
                  <a:srgbClr val="7030A0"/>
                </a:solidFill>
                <a:sym typeface="+mn-ea"/>
              </a:rPr>
              <a:t>程序片段</a:t>
            </a:r>
            <a:endParaRPr lang="en-US" altLang="zh-CN" kern="100" dirty="0">
              <a:latin typeface="Times New Roman" panose="02020603050405020304" charset="0"/>
              <a:ea typeface="宋体" panose="02010600030101010101" pitchFamily="2" charset="-122"/>
              <a:cs typeface="Times New Roman" panose="02020603050405020304" charset="0"/>
              <a:sym typeface="+mn-ea"/>
            </a:endParaRP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grpId="0" nodeType="clickEffect">
                                  <p:stCondLst>
                                    <p:cond delay="0"/>
                                  </p:stCondLst>
                                  <p:childTnLst>
                                    <p:anim calcmode="lin" valueType="num">
                                      <p:cBhvr additive="base">
                                        <p:cTn id="6" dur="500"/>
                                        <p:tgtEl>
                                          <p:spTgt spid="11"/>
                                        </p:tgtEl>
                                        <p:attrNameLst>
                                          <p:attrName>ppt_y</p:attrName>
                                        </p:attrNameLst>
                                      </p:cBhvr>
                                      <p:tavLst>
                                        <p:tav tm="0">
                                          <p:val>
                                            <p:strVal val="#ppt_y"/>
                                          </p:val>
                                        </p:tav>
                                        <p:tav tm="100000">
                                          <p:val>
                                            <p:strVal val="#ppt_y+#ppt_h*1.125000"/>
                                          </p:val>
                                        </p:tav>
                                      </p:tavLst>
                                    </p:anim>
                                    <p:animEffect transition="out" filter="wipe(down)">
                                      <p:cBhvr>
                                        <p:cTn id="7" dur="500"/>
                                        <p:tgtEl>
                                          <p:spTgt spid="11"/>
                                        </p:tgtEl>
                                      </p:cBhvr>
                                    </p:animEffect>
                                    <p:set>
                                      <p:cBhvr>
                                        <p:cTn id="8" dur="1" fill="hold">
                                          <p:stCondLst>
                                            <p:cond delay="499"/>
                                          </p:stCondLst>
                                        </p:cTn>
                                        <p:tgtEl>
                                          <p:spTgt spid="1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2" presetClass="exit" presetSubtype="4" fill="hold" grpId="0" nodeType="clickEffect">
                                  <p:stCondLst>
                                    <p:cond delay="0"/>
                                  </p:stCondLst>
                                  <p:childTnLst>
                                    <p:anim calcmode="lin" valueType="num">
                                      <p:cBhvr additive="base">
                                        <p:cTn id="12" dur="500"/>
                                        <p:tgtEl>
                                          <p:spTgt spid="13"/>
                                        </p:tgtEl>
                                        <p:attrNameLst>
                                          <p:attrName>ppt_y</p:attrName>
                                        </p:attrNameLst>
                                      </p:cBhvr>
                                      <p:tavLst>
                                        <p:tav tm="0">
                                          <p:val>
                                            <p:strVal val="#ppt_y"/>
                                          </p:val>
                                        </p:tav>
                                        <p:tav tm="100000">
                                          <p:val>
                                            <p:strVal val="#ppt_y+#ppt_h*1.125000"/>
                                          </p:val>
                                        </p:tav>
                                      </p:tavLst>
                                    </p:anim>
                                    <p:animEffect transition="out" filter="wipe(down)">
                                      <p:cBhvr>
                                        <p:cTn id="13" dur="500"/>
                                        <p:tgtEl>
                                          <p:spTgt spid="13"/>
                                        </p:tgtEl>
                                      </p:cBhvr>
                                    </p:animEffect>
                                    <p:set>
                                      <p:cBhvr>
                                        <p:cTn id="14" dur="1" fill="hold">
                                          <p:stCondLst>
                                            <p:cond delay="499"/>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2" presetClass="exit" presetSubtype="4" fill="hold" grpId="0" nodeType="clickEffect">
                                  <p:stCondLst>
                                    <p:cond delay="0"/>
                                  </p:stCondLst>
                                  <p:childTnLst>
                                    <p:anim calcmode="lin" valueType="num">
                                      <p:cBhvr additive="base">
                                        <p:cTn id="18" dur="500"/>
                                        <p:tgtEl>
                                          <p:spTgt spid="14"/>
                                        </p:tgtEl>
                                        <p:attrNameLst>
                                          <p:attrName>ppt_y</p:attrName>
                                        </p:attrNameLst>
                                      </p:cBhvr>
                                      <p:tavLst>
                                        <p:tav tm="0">
                                          <p:val>
                                            <p:strVal val="#ppt_y"/>
                                          </p:val>
                                        </p:tav>
                                        <p:tav tm="100000">
                                          <p:val>
                                            <p:strVal val="#ppt_y+#ppt_h*1.125000"/>
                                          </p:val>
                                        </p:tav>
                                      </p:tavLst>
                                    </p:anim>
                                    <p:animEffect transition="out" filter="wipe(down)">
                                      <p:cBhvr>
                                        <p:cTn id="19" dur="500"/>
                                        <p:tgtEl>
                                          <p:spTgt spid="14"/>
                                        </p:tgtEl>
                                      </p:cBhvr>
                                    </p:animEffect>
                                    <p:set>
                                      <p:cBhvr>
                                        <p:cTn id="2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sz="2400" dirty="0" smtClean="0">
                <a:solidFill>
                  <a:srgbClr val="0070C0"/>
                </a:solidFill>
              </a:rPr>
              <a:t>静态测试的好处：</a:t>
            </a:r>
            <a:endParaRPr lang="zh-CN" altLang="en-US" sz="2400" dirty="0" smtClean="0">
              <a:solidFill>
                <a:srgbClr val="0070C0"/>
              </a:solidFill>
            </a:endParaRPr>
          </a:p>
          <a:p>
            <a:pPr lvl="1" algn="l">
              <a:buClrTx/>
              <a:buSzTx/>
              <a:buFontTx/>
            </a:pPr>
            <a:r>
              <a:rPr lang="zh-CN" altLang="zh-CN" sz="1800" b="0" dirty="0" smtClean="0">
                <a:latin typeface="宋体" panose="02010600030101010101" pitchFamily="2" charset="-122"/>
                <a:ea typeface="宋体" panose="02010600030101010101" pitchFamily="2" charset="-122"/>
                <a:cs typeface="+mn-ea"/>
              </a:rPr>
              <a:t>降低开发和测试的成本及时间。</a:t>
            </a:r>
            <a:endParaRPr lang="zh-CN" altLang="zh-CN" sz="1800" b="0" dirty="0" smtClean="0">
              <a:latin typeface="宋体" panose="02010600030101010101" pitchFamily="2" charset="-122"/>
              <a:ea typeface="宋体" panose="02010600030101010101" pitchFamily="2" charset="-122"/>
              <a:cs typeface="+mn-ea"/>
            </a:endParaRPr>
          </a:p>
          <a:p>
            <a:pPr lvl="1" algn="l">
              <a:buClrTx/>
              <a:buSzTx/>
              <a:buFontTx/>
            </a:pPr>
            <a:r>
              <a:rPr lang="zh-CN" altLang="zh-CN" sz="1800" b="0" dirty="0" smtClean="0">
                <a:latin typeface="宋体" panose="02010600030101010101" pitchFamily="2" charset="-122"/>
                <a:ea typeface="宋体" panose="02010600030101010101" pitchFamily="2" charset="-122"/>
                <a:cs typeface="+mn-ea"/>
              </a:rPr>
              <a:t>通过发现需求中的不一致、含糊不清、矛盾、遗漏、不准确和冗余来防止设计或编码缺陷；</a:t>
            </a:r>
            <a:endParaRPr lang="zh-CN" altLang="zh-CN" sz="1800" b="0" dirty="0" smtClean="0">
              <a:latin typeface="宋体" panose="02010600030101010101" pitchFamily="2" charset="-122"/>
              <a:ea typeface="宋体" panose="02010600030101010101" pitchFamily="2" charset="-122"/>
              <a:cs typeface="+mn-ea"/>
            </a:endParaRPr>
          </a:p>
          <a:p>
            <a:pPr lvl="1" algn="l">
              <a:buClrTx/>
              <a:buSzTx/>
              <a:buFontTx/>
            </a:pPr>
            <a:r>
              <a:rPr lang="zh-CN" altLang="zh-CN" sz="1800" b="0" dirty="0" smtClean="0">
                <a:latin typeface="宋体" panose="02010600030101010101" pitchFamily="2" charset="-122"/>
                <a:ea typeface="宋体" panose="02010600030101010101" pitchFamily="2" charset="-122"/>
                <a:cs typeface="+mn-ea"/>
              </a:rPr>
              <a:t>由于改进的设计、更易于维护的代码，提高开发效率；</a:t>
            </a:r>
            <a:endParaRPr lang="zh-CN" altLang="zh-CN" sz="1800" b="0" dirty="0" smtClean="0">
              <a:latin typeface="宋体" panose="02010600030101010101" pitchFamily="2" charset="-122"/>
              <a:ea typeface="宋体" panose="02010600030101010101" pitchFamily="2" charset="-122"/>
              <a:cs typeface="+mn-ea"/>
            </a:endParaRPr>
          </a:p>
          <a:p>
            <a:pPr lvl="1" algn="l">
              <a:buClrTx/>
              <a:buSzTx/>
              <a:buFontTx/>
            </a:pPr>
            <a:r>
              <a:rPr lang="zh-CN" altLang="zh-CN" sz="1800" b="0" dirty="0" smtClean="0">
                <a:latin typeface="宋体" panose="02010600030101010101" pitchFamily="2" charset="-122"/>
                <a:ea typeface="宋体" panose="02010600030101010101" pitchFamily="2" charset="-122"/>
                <a:cs typeface="+mn-ea"/>
              </a:rPr>
              <a:t>在动态测试执行之前，更高效地检测和修复缺陷，识别动态测试不易发现的缺陷；</a:t>
            </a:r>
            <a:endParaRPr lang="zh-CN" altLang="zh-CN" sz="1800" b="0" dirty="0" smtClean="0">
              <a:latin typeface="宋体" panose="02010600030101010101" pitchFamily="2" charset="-122"/>
              <a:ea typeface="宋体" panose="02010600030101010101" pitchFamily="2" charset="-122"/>
              <a:cs typeface="+mn-ea"/>
            </a:endParaRPr>
          </a:p>
          <a:p>
            <a:pPr lvl="1" algn="l">
              <a:buClrTx/>
              <a:buSzTx/>
              <a:buFontTx/>
            </a:pPr>
            <a:r>
              <a:rPr lang="zh-CN" altLang="zh-CN" sz="1800" b="0" dirty="0" smtClean="0">
                <a:latin typeface="宋体" panose="02010600030101010101" pitchFamily="2" charset="-122"/>
                <a:ea typeface="宋体" panose="02010600030101010101" pitchFamily="2" charset="-122"/>
                <a:cs typeface="+mn-ea"/>
              </a:rPr>
              <a:t>减少在软件开发生命周期后期或上线运营后失效，从而降低了软件在整个生命周期内的总的质量成本；</a:t>
            </a:r>
            <a:endParaRPr lang="zh-CN" altLang="zh-CN" sz="1800" b="0" dirty="0" smtClean="0">
              <a:latin typeface="宋体" panose="02010600030101010101" pitchFamily="2" charset="-122"/>
              <a:ea typeface="宋体" panose="02010600030101010101" pitchFamily="2" charset="-122"/>
              <a:cs typeface="+mn-ea"/>
            </a:endParaRPr>
          </a:p>
          <a:p>
            <a:pPr lvl="1" algn="l">
              <a:buClrTx/>
              <a:buSzTx/>
              <a:buFontTx/>
            </a:pPr>
            <a:r>
              <a:rPr lang="zh-CN" altLang="zh-CN" sz="1800" b="0" dirty="0" smtClean="0">
                <a:latin typeface="宋体" panose="02010600030101010101" pitchFamily="2" charset="-122"/>
                <a:ea typeface="宋体" panose="02010600030101010101" pitchFamily="2" charset="-122"/>
                <a:cs typeface="+mn-ea"/>
              </a:rPr>
              <a:t>在参与评审过程中改善团队成员之间的沟通质量。</a:t>
            </a:r>
            <a:endParaRPr lang="zh-CN" altLang="zh-CN" sz="1800" b="0" dirty="0" smtClean="0">
              <a:latin typeface="宋体" panose="02010600030101010101" pitchFamily="2" charset="-122"/>
              <a:ea typeface="宋体" panose="02010600030101010101" pitchFamily="2" charset="-122"/>
              <a:cs typeface="+mn-ea"/>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7.1  静态测试和测试过程</a:t>
            </a:r>
            <a:endParaRPr lang="zh-CN" altLang="en-US">
              <a:sym typeface="+mn-ea"/>
            </a:endParaRPr>
          </a:p>
        </p:txBody>
      </p:sp>
    </p:spTree>
  </p:cSld>
  <p:clrMapOvr>
    <a:masterClrMapping/>
  </p:clrMapOvr>
  <p:transition spd="med" advTm="5000">
    <p:pull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726285" y="177800"/>
            <a:ext cx="4919980" cy="805815"/>
          </a:xfrm>
          <a:prstGeom prst="rect">
            <a:avLst/>
          </a:prstGeom>
        </p:spPr>
        <p:txBody>
          <a:bodyPr vert="horz" lIns="68553" tIns="34289" rIns="68553" bIns="34289" rtlCol="0" anchor="t">
            <a:normAutofit/>
          </a:bodyPr>
          <a:lstStyle/>
          <a:p>
            <a:pPr lvl="0">
              <a:spcBef>
                <a:spcPct val="20000"/>
              </a:spcBef>
            </a:pPr>
            <a:r>
              <a:rPr lang="en-US" altLang="zh-CN" sz="3200" b="1" dirty="0">
                <a:solidFill>
                  <a:srgbClr val="7030A0"/>
                </a:solidFill>
              </a:rPr>
              <a:t>4</a:t>
            </a:r>
            <a:r>
              <a:rPr lang="zh-CN" altLang="zh-CN" sz="3200" b="1" dirty="0">
                <a:solidFill>
                  <a:srgbClr val="7030A0"/>
                </a:solidFill>
              </a:rPr>
              <a:t>．</a:t>
            </a:r>
            <a:r>
              <a:rPr lang="zh-CN" altLang="zh-CN" sz="3200" b="1" dirty="0" smtClean="0">
                <a:solidFill>
                  <a:srgbClr val="7030A0"/>
                </a:solidFill>
              </a:rPr>
              <a:t>定义</a:t>
            </a:r>
            <a:r>
              <a:rPr lang="en-US" altLang="zh-CN" sz="3200" b="1" dirty="0">
                <a:solidFill>
                  <a:srgbClr val="7030A0"/>
                </a:solidFill>
              </a:rPr>
              <a:t>/</a:t>
            </a:r>
            <a:r>
              <a:rPr lang="zh-CN" altLang="zh-CN" sz="3200" b="1" dirty="0">
                <a:solidFill>
                  <a:srgbClr val="7030A0"/>
                </a:solidFill>
              </a:rPr>
              <a:t>使用测试的例子</a:t>
            </a:r>
            <a:endParaRPr lang="en-US" altLang="zh-CN" sz="4000" dirty="0">
              <a:solidFill>
                <a:srgbClr val="7030A0"/>
              </a:solidFill>
            </a:endParaRPr>
          </a:p>
        </p:txBody>
      </p:sp>
      <p:sp>
        <p:nvSpPr>
          <p:cNvPr id="3" name="文本框 2"/>
          <p:cNvSpPr txBox="1"/>
          <p:nvPr/>
        </p:nvSpPr>
        <p:spPr>
          <a:xfrm>
            <a:off x="4069030" y="831215"/>
            <a:ext cx="4495743" cy="4092575"/>
          </a:xfrm>
          <a:prstGeom prst="rect">
            <a:avLst/>
          </a:prstGeom>
          <a:noFill/>
          <a:ln w="9525">
            <a:solidFill>
              <a:schemeClr val="accent1"/>
            </a:solidFill>
          </a:ln>
        </p:spPr>
        <p:txBody>
          <a:bodyPr wrap="square">
            <a:spAutoFit/>
          </a:bodyPr>
          <a:lstStyle/>
          <a:p>
            <a:r>
              <a:rPr lang="zh-CN" altLang="zh-CN" sz="2000" dirty="0"/>
              <a:t>程序代码如下：</a:t>
            </a:r>
            <a:endParaRPr lang="zh-CN" altLang="zh-CN" sz="2000" dirty="0"/>
          </a:p>
          <a:p>
            <a:r>
              <a:rPr lang="en-US" altLang="zh-CN" sz="2000" dirty="0"/>
              <a:t>1  long Add(</a:t>
            </a:r>
            <a:r>
              <a:rPr lang="en-US" altLang="zh-CN" sz="2000" dirty="0" err="1"/>
              <a:t>int</a:t>
            </a:r>
            <a:r>
              <a:rPr lang="en-US" altLang="zh-CN" sz="2000" dirty="0"/>
              <a:t> a</a:t>
            </a:r>
            <a:r>
              <a:rPr lang="zh-CN" altLang="zh-CN" sz="2000" dirty="0"/>
              <a:t>，</a:t>
            </a:r>
            <a:r>
              <a:rPr lang="en-US" altLang="zh-CN" sz="2000" dirty="0" err="1"/>
              <a:t>int</a:t>
            </a:r>
            <a:r>
              <a:rPr lang="en-US" altLang="zh-CN" sz="2000" dirty="0"/>
              <a:t> b</a:t>
            </a:r>
            <a:r>
              <a:rPr lang="zh-CN" altLang="zh-CN" sz="2000" dirty="0"/>
              <a:t>，</a:t>
            </a:r>
            <a:r>
              <a:rPr lang="en-US" altLang="zh-CN" sz="2000" dirty="0" err="1"/>
              <a:t>int</a:t>
            </a:r>
            <a:r>
              <a:rPr lang="en-US" altLang="zh-CN" sz="2000" dirty="0"/>
              <a:t> c ) </a:t>
            </a:r>
            <a:endParaRPr lang="zh-CN" altLang="zh-CN" sz="2000" dirty="0"/>
          </a:p>
          <a:p>
            <a:r>
              <a:rPr lang="en-US" altLang="zh-CN" sz="2000" dirty="0"/>
              <a:t>2  {  a=</a:t>
            </a:r>
            <a:r>
              <a:rPr lang="en-US" altLang="zh-CN" sz="2000" dirty="0" err="1"/>
              <a:t>x+a</a:t>
            </a:r>
            <a:r>
              <a:rPr lang="zh-CN" altLang="zh-CN" sz="2000" dirty="0"/>
              <a:t>； </a:t>
            </a:r>
            <a:endParaRPr lang="zh-CN" altLang="zh-CN" sz="2000" dirty="0"/>
          </a:p>
          <a:p>
            <a:r>
              <a:rPr lang="en-US" altLang="zh-CN" sz="2000" dirty="0"/>
              <a:t>3     while(a&lt;1000</a:t>
            </a:r>
            <a:r>
              <a:rPr lang="en-US" altLang="zh-CN" sz="2000" dirty="0" smtClean="0"/>
              <a:t>) { </a:t>
            </a:r>
            <a:endParaRPr lang="zh-CN" altLang="zh-CN" sz="2000" dirty="0"/>
          </a:p>
          <a:p>
            <a:r>
              <a:rPr lang="en-US" altLang="zh-CN" sz="2000" dirty="0"/>
              <a:t>4	if(b&lt;10||a&gt;5</a:t>
            </a:r>
            <a:r>
              <a:rPr lang="en-US" altLang="zh-CN" sz="2000" dirty="0" smtClean="0"/>
              <a:t>) { </a:t>
            </a:r>
            <a:endParaRPr lang="zh-CN" altLang="zh-CN" sz="2000" dirty="0"/>
          </a:p>
          <a:p>
            <a:r>
              <a:rPr lang="en-US" altLang="zh-CN" sz="2000" dirty="0"/>
              <a:t>5	    x=</a:t>
            </a:r>
            <a:r>
              <a:rPr lang="en-US" altLang="zh-CN" sz="2000" dirty="0" err="1"/>
              <a:t>y+b</a:t>
            </a:r>
            <a:r>
              <a:rPr lang="zh-CN" altLang="zh-CN" sz="2000" dirty="0"/>
              <a:t>；</a:t>
            </a:r>
            <a:endParaRPr lang="zh-CN" altLang="zh-CN" sz="2000" dirty="0"/>
          </a:p>
          <a:p>
            <a:pPr lvl="2"/>
            <a:r>
              <a:rPr lang="en-US" altLang="zh-CN" sz="2000" dirty="0" smtClean="0"/>
              <a:t>}  </a:t>
            </a:r>
            <a:endParaRPr lang="zh-CN" altLang="zh-CN" sz="2000" dirty="0"/>
          </a:p>
          <a:p>
            <a:r>
              <a:rPr lang="en-US" altLang="zh-CN" sz="2000" dirty="0" smtClean="0"/>
              <a:t>             else</a:t>
            </a:r>
            <a:r>
              <a:rPr lang="en-US" altLang="zh-CN" sz="2000" dirty="0"/>
              <a:t>{ </a:t>
            </a:r>
            <a:endParaRPr lang="zh-CN" altLang="zh-CN" sz="2000" dirty="0"/>
          </a:p>
          <a:p>
            <a:r>
              <a:rPr lang="en-US" altLang="zh-CN" sz="2000" dirty="0"/>
              <a:t>6               y=</a:t>
            </a:r>
            <a:r>
              <a:rPr lang="en-US" altLang="zh-CN" sz="2000" dirty="0" err="1"/>
              <a:t>y+a</a:t>
            </a:r>
            <a:r>
              <a:rPr lang="zh-CN" altLang="zh-CN" sz="2000" dirty="0"/>
              <a:t>；</a:t>
            </a:r>
            <a:endParaRPr lang="zh-CN" altLang="zh-CN" sz="2000" dirty="0"/>
          </a:p>
          <a:p>
            <a:r>
              <a:rPr lang="en-US" altLang="zh-CN" sz="2000" dirty="0" smtClean="0"/>
              <a:t>             } </a:t>
            </a:r>
            <a:endParaRPr lang="zh-CN" altLang="zh-CN" sz="2000" dirty="0"/>
          </a:p>
          <a:p>
            <a:r>
              <a:rPr lang="en-US" altLang="zh-CN" sz="2000" dirty="0"/>
              <a:t>7           y=</a:t>
            </a:r>
            <a:r>
              <a:rPr lang="en-US" altLang="zh-CN" sz="2000" dirty="0" err="1"/>
              <a:t>x+y</a:t>
            </a:r>
            <a:r>
              <a:rPr lang="zh-CN" altLang="zh-CN" sz="2000" dirty="0"/>
              <a:t>； </a:t>
            </a:r>
            <a:endParaRPr lang="zh-CN" altLang="zh-CN" sz="2000" dirty="0"/>
          </a:p>
          <a:p>
            <a:r>
              <a:rPr lang="en-US" altLang="zh-CN" sz="2000" dirty="0" smtClean="0"/>
              <a:t>        } </a:t>
            </a:r>
            <a:endParaRPr lang="zh-CN" altLang="zh-CN" sz="2000" dirty="0"/>
          </a:p>
          <a:p>
            <a:r>
              <a:rPr lang="en-US" altLang="zh-CN" sz="2000" dirty="0"/>
              <a:t>8      return c</a:t>
            </a:r>
            <a:r>
              <a:rPr lang="zh-CN" altLang="zh-CN" sz="2000" dirty="0"/>
              <a:t>；</a:t>
            </a:r>
            <a:r>
              <a:rPr lang="en-US" altLang="zh-CN" sz="2000" dirty="0"/>
              <a:t>} </a:t>
            </a:r>
            <a:endParaRPr lang="zh-CN" altLang="zh-CN" sz="2000" dirty="0"/>
          </a:p>
        </p:txBody>
      </p:sp>
      <p:sp>
        <p:nvSpPr>
          <p:cNvPr id="2" name="矩形 1"/>
          <p:cNvSpPr/>
          <p:nvPr/>
        </p:nvSpPr>
        <p:spPr>
          <a:xfrm>
            <a:off x="540327" y="1249623"/>
            <a:ext cx="2801100" cy="830997"/>
          </a:xfrm>
          <a:prstGeom prst="rect">
            <a:avLst/>
          </a:prstGeom>
        </p:spPr>
        <p:txBody>
          <a:bodyPr wrap="square">
            <a:spAutoFit/>
          </a:bodyPr>
          <a:lstStyle/>
          <a:p>
            <a:r>
              <a:rPr lang="zh-CN" altLang="zh-CN" sz="2400" dirty="0"/>
              <a:t>例</a:t>
            </a:r>
            <a:r>
              <a:rPr lang="en-US" altLang="zh-CN" sz="2400" dirty="0"/>
              <a:t>7.3 </a:t>
            </a:r>
            <a:r>
              <a:rPr lang="zh-CN" altLang="zh-CN" sz="2400" dirty="0"/>
              <a:t>对下列程序进行数据流分析。</a:t>
            </a:r>
            <a:r>
              <a:rPr lang="en-US" altLang="zh-CN" sz="2400" dirty="0"/>
              <a:t> </a:t>
            </a:r>
            <a:endParaRPr lang="zh-CN" altLang="zh-CN" sz="2400" dirty="0"/>
          </a:p>
        </p:txBody>
      </p:sp>
      <p:sp>
        <p:nvSpPr>
          <p:cNvPr id="4" name="文本框 3"/>
          <p:cNvSpPr txBox="1"/>
          <p:nvPr/>
        </p:nvSpPr>
        <p:spPr>
          <a:xfrm>
            <a:off x="6099175" y="4681855"/>
            <a:ext cx="1198880" cy="398780"/>
          </a:xfrm>
          <a:prstGeom prst="rect">
            <a:avLst/>
          </a:prstGeom>
          <a:noFill/>
        </p:spPr>
        <p:txBody>
          <a:bodyPr wrap="none" rtlCol="0" anchor="t">
            <a:spAutoFit/>
          </a:bodyPr>
          <a:p>
            <a:r>
              <a:rPr lang="zh-CN" altLang="zh-CN" sz="2000" b="1" dirty="0">
                <a:solidFill>
                  <a:srgbClr val="7030A0"/>
                </a:solidFill>
                <a:sym typeface="+mn-ea"/>
              </a:rPr>
              <a:t>程序片段</a:t>
            </a:r>
            <a:endParaRPr lang="en-US" altLang="zh-CN" kern="100" dirty="0">
              <a:latin typeface="Times New Roman" panose="02020603050405020304" charset="0"/>
              <a:ea typeface="宋体" panose="02010600030101010101" pitchFamily="2" charset="-122"/>
              <a:cs typeface="Times New Roman" panose="02020603050405020304" charset="0"/>
              <a:sym typeface="+mn-ea"/>
            </a:endParaRPr>
          </a:p>
        </p:txBody>
      </p:sp>
    </p:spTree>
  </p:cSld>
  <p:clrMapOvr>
    <a:masterClrMapping/>
  </p:clrMapOvr>
  <p:transition spd="med" advTm="5000">
    <p:pull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1"/>
          <a:stretch>
            <a:fillRect/>
          </a:stretch>
        </p:blipFill>
        <p:spPr>
          <a:xfrm>
            <a:off x="6281420" y="560705"/>
            <a:ext cx="2315845" cy="4051300"/>
          </a:xfrm>
          <a:prstGeom prst="rect">
            <a:avLst/>
          </a:prstGeom>
          <a:noFill/>
          <a:ln>
            <a:noFill/>
          </a:ln>
        </p:spPr>
      </p:pic>
      <p:sp>
        <p:nvSpPr>
          <p:cNvPr id="4" name="矩形 3"/>
          <p:cNvSpPr/>
          <p:nvPr/>
        </p:nvSpPr>
        <p:spPr>
          <a:xfrm>
            <a:off x="5724857" y="4612198"/>
            <a:ext cx="3429145" cy="461665"/>
          </a:xfrm>
          <a:prstGeom prst="rect">
            <a:avLst/>
          </a:prstGeom>
        </p:spPr>
        <p:txBody>
          <a:bodyPr wrap="none">
            <a:spAutoFit/>
          </a:bodyPr>
          <a:lstStyle/>
          <a:p>
            <a:pPr indent="266700" algn="ctr">
              <a:spcAft>
                <a:spcPts val="0"/>
              </a:spcAft>
            </a:pPr>
            <a:r>
              <a:rPr lang="zh-CN" altLang="zh-CN" sz="2400" b="1" dirty="0" smtClean="0">
                <a:solidFill>
                  <a:srgbClr val="7030A0"/>
                </a:solidFill>
              </a:rPr>
              <a:t>图</a:t>
            </a:r>
            <a:r>
              <a:rPr lang="en-US" altLang="zh-CN" sz="2400" b="1" dirty="0" smtClean="0">
                <a:solidFill>
                  <a:srgbClr val="7030A0"/>
                </a:solidFill>
              </a:rPr>
              <a:t>7.7 </a:t>
            </a:r>
            <a:r>
              <a:rPr lang="zh-CN" altLang="zh-CN" sz="2400" b="1" dirty="0" smtClean="0">
                <a:solidFill>
                  <a:srgbClr val="7030A0"/>
                </a:solidFill>
              </a:rPr>
              <a:t>程序的数据流图</a:t>
            </a:r>
            <a:endParaRPr lang="zh-CN" altLang="zh-CN" sz="2400" b="1" dirty="0">
              <a:solidFill>
                <a:srgbClr val="7030A0"/>
              </a:solidFill>
            </a:endParaRPr>
          </a:p>
        </p:txBody>
      </p:sp>
      <p:sp>
        <p:nvSpPr>
          <p:cNvPr id="2" name="文本框 1"/>
          <p:cNvSpPr txBox="1"/>
          <p:nvPr/>
        </p:nvSpPr>
        <p:spPr>
          <a:xfrm>
            <a:off x="1831340" y="4564380"/>
            <a:ext cx="1198880" cy="398780"/>
          </a:xfrm>
          <a:prstGeom prst="rect">
            <a:avLst/>
          </a:prstGeom>
          <a:noFill/>
        </p:spPr>
        <p:txBody>
          <a:bodyPr wrap="none" rtlCol="0" anchor="t">
            <a:spAutoFit/>
          </a:bodyPr>
          <a:p>
            <a:r>
              <a:rPr lang="zh-CN" altLang="zh-CN" sz="2000" b="1" dirty="0">
                <a:solidFill>
                  <a:srgbClr val="7030A0"/>
                </a:solidFill>
                <a:sym typeface="+mn-ea"/>
              </a:rPr>
              <a:t>程序片段</a:t>
            </a:r>
            <a:endParaRPr lang="en-US" altLang="zh-CN" kern="100" dirty="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05385" y="471805"/>
            <a:ext cx="4495743" cy="4092575"/>
          </a:xfrm>
          <a:prstGeom prst="rect">
            <a:avLst/>
          </a:prstGeom>
          <a:noFill/>
          <a:ln w="9525">
            <a:solidFill>
              <a:schemeClr val="accent1"/>
            </a:solidFill>
          </a:ln>
        </p:spPr>
        <p:txBody>
          <a:bodyPr wrap="square">
            <a:spAutoFit/>
          </a:bodyPr>
          <a:p>
            <a:r>
              <a:rPr lang="zh-CN" altLang="zh-CN" sz="2000" dirty="0"/>
              <a:t>程序代码如下：</a:t>
            </a:r>
            <a:endParaRPr lang="zh-CN" altLang="zh-CN" sz="2000" dirty="0"/>
          </a:p>
          <a:p>
            <a:r>
              <a:rPr lang="en-US" altLang="zh-CN" sz="2000" dirty="0"/>
              <a:t>1  long Add(</a:t>
            </a:r>
            <a:r>
              <a:rPr lang="en-US" altLang="zh-CN" sz="2000" dirty="0" err="1"/>
              <a:t>int</a:t>
            </a:r>
            <a:r>
              <a:rPr lang="en-US" altLang="zh-CN" sz="2000" dirty="0"/>
              <a:t> a</a:t>
            </a:r>
            <a:r>
              <a:rPr lang="zh-CN" altLang="zh-CN" sz="2000" dirty="0"/>
              <a:t>，</a:t>
            </a:r>
            <a:r>
              <a:rPr lang="en-US" altLang="zh-CN" sz="2000" dirty="0" err="1"/>
              <a:t>int</a:t>
            </a:r>
            <a:r>
              <a:rPr lang="en-US" altLang="zh-CN" sz="2000" dirty="0"/>
              <a:t> b</a:t>
            </a:r>
            <a:r>
              <a:rPr lang="zh-CN" altLang="zh-CN" sz="2000" dirty="0"/>
              <a:t>，</a:t>
            </a:r>
            <a:r>
              <a:rPr lang="en-US" altLang="zh-CN" sz="2000" dirty="0" err="1"/>
              <a:t>int</a:t>
            </a:r>
            <a:r>
              <a:rPr lang="en-US" altLang="zh-CN" sz="2000" dirty="0"/>
              <a:t> c ) </a:t>
            </a:r>
            <a:endParaRPr lang="zh-CN" altLang="zh-CN" sz="2000" dirty="0"/>
          </a:p>
          <a:p>
            <a:r>
              <a:rPr lang="en-US" altLang="zh-CN" sz="2000" dirty="0"/>
              <a:t>2  {  a=</a:t>
            </a:r>
            <a:r>
              <a:rPr lang="en-US" altLang="zh-CN" sz="2000" dirty="0" err="1"/>
              <a:t>x+a</a:t>
            </a:r>
            <a:r>
              <a:rPr lang="zh-CN" altLang="zh-CN" sz="2000" dirty="0"/>
              <a:t>； </a:t>
            </a:r>
            <a:endParaRPr lang="zh-CN" altLang="zh-CN" sz="2000" dirty="0"/>
          </a:p>
          <a:p>
            <a:r>
              <a:rPr lang="en-US" altLang="zh-CN" sz="2000" dirty="0"/>
              <a:t>3     while(a&lt;1000</a:t>
            </a:r>
            <a:r>
              <a:rPr lang="en-US" altLang="zh-CN" sz="2000" dirty="0" smtClean="0"/>
              <a:t>) { </a:t>
            </a:r>
            <a:endParaRPr lang="zh-CN" altLang="zh-CN" sz="2000" dirty="0"/>
          </a:p>
          <a:p>
            <a:r>
              <a:rPr lang="en-US" altLang="zh-CN" sz="2000" dirty="0"/>
              <a:t>4	if(b&lt;10||a&gt;5</a:t>
            </a:r>
            <a:r>
              <a:rPr lang="en-US" altLang="zh-CN" sz="2000" dirty="0" smtClean="0"/>
              <a:t>) { </a:t>
            </a:r>
            <a:endParaRPr lang="zh-CN" altLang="zh-CN" sz="2000" dirty="0"/>
          </a:p>
          <a:p>
            <a:r>
              <a:rPr lang="en-US" altLang="zh-CN" sz="2000" dirty="0"/>
              <a:t>5	    x=</a:t>
            </a:r>
            <a:r>
              <a:rPr lang="en-US" altLang="zh-CN" sz="2000" dirty="0" err="1"/>
              <a:t>y+b</a:t>
            </a:r>
            <a:r>
              <a:rPr lang="zh-CN" altLang="zh-CN" sz="2000" dirty="0"/>
              <a:t>；</a:t>
            </a:r>
            <a:endParaRPr lang="zh-CN" altLang="zh-CN" sz="2000" dirty="0"/>
          </a:p>
          <a:p>
            <a:pPr lvl="2"/>
            <a:r>
              <a:rPr lang="en-US" altLang="zh-CN" sz="2000" dirty="0" smtClean="0"/>
              <a:t>}  </a:t>
            </a:r>
            <a:endParaRPr lang="zh-CN" altLang="zh-CN" sz="2000" dirty="0"/>
          </a:p>
          <a:p>
            <a:r>
              <a:rPr lang="en-US" altLang="zh-CN" sz="2000" dirty="0" smtClean="0"/>
              <a:t>             else</a:t>
            </a:r>
            <a:r>
              <a:rPr lang="en-US" altLang="zh-CN" sz="2000" dirty="0"/>
              <a:t>{ </a:t>
            </a:r>
            <a:endParaRPr lang="zh-CN" altLang="zh-CN" sz="2000" dirty="0"/>
          </a:p>
          <a:p>
            <a:r>
              <a:rPr lang="en-US" altLang="zh-CN" sz="2000" dirty="0"/>
              <a:t>6               y=</a:t>
            </a:r>
            <a:r>
              <a:rPr lang="en-US" altLang="zh-CN" sz="2000" dirty="0" err="1"/>
              <a:t>y+a</a:t>
            </a:r>
            <a:r>
              <a:rPr lang="zh-CN" altLang="zh-CN" sz="2000" dirty="0"/>
              <a:t>；</a:t>
            </a:r>
            <a:endParaRPr lang="zh-CN" altLang="zh-CN" sz="2000" dirty="0"/>
          </a:p>
          <a:p>
            <a:r>
              <a:rPr lang="en-US" altLang="zh-CN" sz="2000" dirty="0" smtClean="0"/>
              <a:t>             } </a:t>
            </a:r>
            <a:endParaRPr lang="zh-CN" altLang="zh-CN" sz="2000" dirty="0"/>
          </a:p>
          <a:p>
            <a:r>
              <a:rPr lang="en-US" altLang="zh-CN" sz="2000" dirty="0"/>
              <a:t>7           y=</a:t>
            </a:r>
            <a:r>
              <a:rPr lang="en-US" altLang="zh-CN" sz="2000" dirty="0" err="1"/>
              <a:t>x+y</a:t>
            </a:r>
            <a:r>
              <a:rPr lang="zh-CN" altLang="zh-CN" sz="2000" dirty="0"/>
              <a:t>； </a:t>
            </a:r>
            <a:endParaRPr lang="zh-CN" altLang="zh-CN" sz="2000" dirty="0"/>
          </a:p>
          <a:p>
            <a:r>
              <a:rPr lang="en-US" altLang="zh-CN" sz="2000" dirty="0" smtClean="0"/>
              <a:t>        } </a:t>
            </a:r>
            <a:endParaRPr lang="zh-CN" altLang="zh-CN" sz="2000" dirty="0"/>
          </a:p>
          <a:p>
            <a:r>
              <a:rPr lang="en-US" altLang="zh-CN" sz="2000" dirty="0"/>
              <a:t>8      return c</a:t>
            </a:r>
            <a:r>
              <a:rPr lang="zh-CN" altLang="zh-CN" sz="2000" dirty="0"/>
              <a:t>；</a:t>
            </a:r>
            <a:r>
              <a:rPr lang="en-US" altLang="zh-CN" sz="2000" dirty="0"/>
              <a:t>} </a:t>
            </a:r>
            <a:endParaRPr lang="zh-CN" altLang="zh-CN" sz="2000" dirty="0"/>
          </a:p>
        </p:txBody>
      </p:sp>
      <p:cxnSp>
        <p:nvCxnSpPr>
          <p:cNvPr id="7" name="直接连接符 6"/>
          <p:cNvCxnSpPr/>
          <p:nvPr/>
        </p:nvCxnSpPr>
        <p:spPr>
          <a:xfrm>
            <a:off x="5254625" y="0"/>
            <a:ext cx="6350" cy="5156835"/>
          </a:xfrm>
          <a:prstGeom prst="line">
            <a:avLst/>
          </a:prstGeom>
          <a:solidFill>
            <a:schemeClr val="accent1"/>
          </a:solidFill>
          <a:ln w="15875" cap="flat" cmpd="sng" algn="ctr">
            <a:solidFill>
              <a:schemeClr val="tx1"/>
            </a:solidFill>
            <a:prstDash val="solid"/>
            <a:round/>
            <a:headEnd type="none" w="med" len="med"/>
            <a:tailEnd type="none" w="med" len="med"/>
          </a:ln>
        </p:spPr>
      </p:cxnSp>
      <p:sp>
        <p:nvSpPr>
          <p:cNvPr id="8" name="文本框 7"/>
          <p:cNvSpPr txBox="1"/>
          <p:nvPr/>
        </p:nvSpPr>
        <p:spPr>
          <a:xfrm>
            <a:off x="6152515" y="58420"/>
            <a:ext cx="2367280" cy="368300"/>
          </a:xfrm>
          <a:prstGeom prst="rect">
            <a:avLst/>
          </a:prstGeom>
          <a:noFill/>
        </p:spPr>
        <p:txBody>
          <a:bodyPr wrap="none" rtlCol="0" anchor="t">
            <a:spAutoFit/>
          </a:bodyPr>
          <a:p>
            <a:r>
              <a:rPr lang="zh-CN" altLang="zh-CN" b="1" dirty="0" smtClean="0">
                <a:solidFill>
                  <a:srgbClr val="7030A0"/>
                </a:solidFill>
                <a:sym typeface="+mn-ea"/>
              </a:rPr>
              <a:t>（</a:t>
            </a:r>
            <a:r>
              <a:rPr lang="en-US" altLang="zh-CN" b="1" dirty="0" smtClean="0">
                <a:solidFill>
                  <a:srgbClr val="7030A0"/>
                </a:solidFill>
                <a:sym typeface="+mn-ea"/>
              </a:rPr>
              <a:t>1</a:t>
            </a:r>
            <a:r>
              <a:rPr lang="zh-CN" altLang="zh-CN" b="1" dirty="0" smtClean="0">
                <a:solidFill>
                  <a:srgbClr val="7030A0"/>
                </a:solidFill>
                <a:sym typeface="+mn-ea"/>
              </a:rPr>
              <a:t>）程序的数据流图</a:t>
            </a:r>
            <a:endParaRPr lang="zh-CN" altLang="en-US"/>
          </a:p>
        </p:txBody>
      </p:sp>
    </p:spTree>
  </p:cSld>
  <p:clrMapOvr>
    <a:masterClrMapping/>
  </p:clrMapOvr>
  <p:transition spd="med" advTm="5000">
    <p:pull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864614" y="957060"/>
            <a:ext cx="2887980" cy="368300"/>
          </a:xfrm>
          <a:prstGeom prst="rect">
            <a:avLst/>
          </a:prstGeom>
        </p:spPr>
        <p:txBody>
          <a:bodyPr wrap="none">
            <a:spAutoFit/>
          </a:bodyPr>
          <a:lstStyle/>
          <a:p>
            <a:pPr indent="266700" algn="ctr">
              <a:spcAft>
                <a:spcPts val="0"/>
              </a:spcAft>
            </a:pPr>
            <a:r>
              <a:rPr lang="zh-CN" altLang="zh-CN" sz="1800" b="1" dirty="0">
                <a:solidFill>
                  <a:srgbClr val="7030A0"/>
                </a:solidFill>
              </a:rPr>
              <a:t>表</a:t>
            </a:r>
            <a:r>
              <a:rPr lang="en-US" altLang="zh-CN" sz="1800" b="1" dirty="0">
                <a:solidFill>
                  <a:srgbClr val="7030A0"/>
                </a:solidFill>
              </a:rPr>
              <a:t>7.9 </a:t>
            </a:r>
            <a:r>
              <a:rPr lang="zh-CN" altLang="zh-CN" sz="1800" b="1" dirty="0">
                <a:solidFill>
                  <a:srgbClr val="7030A0"/>
                </a:solidFill>
              </a:rPr>
              <a:t>变量的定义和使用</a:t>
            </a:r>
            <a:endParaRPr lang="zh-CN" altLang="zh-CN" sz="1800" b="1" dirty="0">
              <a:solidFill>
                <a:srgbClr val="7030A0"/>
              </a:solidFill>
            </a:endParaRPr>
          </a:p>
        </p:txBody>
      </p:sp>
      <p:pic>
        <p:nvPicPr>
          <p:cNvPr id="2" name="图片 1"/>
          <p:cNvPicPr>
            <a:picLocks noChangeAspect="1"/>
          </p:cNvPicPr>
          <p:nvPr/>
        </p:nvPicPr>
        <p:blipFill>
          <a:blip r:embed="rId1"/>
          <a:stretch>
            <a:fillRect/>
          </a:stretch>
        </p:blipFill>
        <p:spPr>
          <a:xfrm>
            <a:off x="5532120" y="1325245"/>
            <a:ext cx="3387090" cy="3481705"/>
          </a:xfrm>
          <a:prstGeom prst="rect">
            <a:avLst/>
          </a:prstGeom>
        </p:spPr>
      </p:pic>
      <p:sp>
        <p:nvSpPr>
          <p:cNvPr id="3" name="文本框 2"/>
          <p:cNvSpPr txBox="1"/>
          <p:nvPr/>
        </p:nvSpPr>
        <p:spPr>
          <a:xfrm>
            <a:off x="1831340" y="4564380"/>
            <a:ext cx="1198880" cy="398780"/>
          </a:xfrm>
          <a:prstGeom prst="rect">
            <a:avLst/>
          </a:prstGeom>
          <a:noFill/>
        </p:spPr>
        <p:txBody>
          <a:bodyPr wrap="none" rtlCol="0" anchor="t">
            <a:spAutoFit/>
          </a:bodyPr>
          <a:p>
            <a:r>
              <a:rPr lang="zh-CN" altLang="zh-CN" sz="2000" b="1" dirty="0">
                <a:solidFill>
                  <a:srgbClr val="7030A0"/>
                </a:solidFill>
                <a:sym typeface="+mn-ea"/>
              </a:rPr>
              <a:t>程序片段</a:t>
            </a:r>
            <a:endParaRPr lang="en-US" altLang="zh-CN" kern="100" dirty="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05385" y="471805"/>
            <a:ext cx="4495743" cy="4092575"/>
          </a:xfrm>
          <a:prstGeom prst="rect">
            <a:avLst/>
          </a:prstGeom>
          <a:noFill/>
          <a:ln w="9525">
            <a:solidFill>
              <a:schemeClr val="accent1"/>
            </a:solidFill>
          </a:ln>
        </p:spPr>
        <p:txBody>
          <a:bodyPr wrap="square">
            <a:spAutoFit/>
          </a:bodyPr>
          <a:p>
            <a:r>
              <a:rPr lang="zh-CN" altLang="zh-CN" sz="2000" dirty="0"/>
              <a:t>程序代码如下：</a:t>
            </a:r>
            <a:endParaRPr lang="zh-CN" altLang="zh-CN" sz="2000" dirty="0"/>
          </a:p>
          <a:p>
            <a:r>
              <a:rPr lang="en-US" altLang="zh-CN" sz="2000" dirty="0"/>
              <a:t>1  long Add(</a:t>
            </a:r>
            <a:r>
              <a:rPr lang="en-US" altLang="zh-CN" sz="2000" dirty="0" err="1"/>
              <a:t>int</a:t>
            </a:r>
            <a:r>
              <a:rPr lang="en-US" altLang="zh-CN" sz="2000" dirty="0"/>
              <a:t> a</a:t>
            </a:r>
            <a:r>
              <a:rPr lang="zh-CN" altLang="zh-CN" sz="2000" dirty="0"/>
              <a:t>，</a:t>
            </a:r>
            <a:r>
              <a:rPr lang="en-US" altLang="zh-CN" sz="2000" dirty="0" err="1"/>
              <a:t>int</a:t>
            </a:r>
            <a:r>
              <a:rPr lang="en-US" altLang="zh-CN" sz="2000" dirty="0"/>
              <a:t> b</a:t>
            </a:r>
            <a:r>
              <a:rPr lang="zh-CN" altLang="zh-CN" sz="2000" dirty="0"/>
              <a:t>，</a:t>
            </a:r>
            <a:r>
              <a:rPr lang="en-US" altLang="zh-CN" sz="2000" dirty="0" err="1"/>
              <a:t>int</a:t>
            </a:r>
            <a:r>
              <a:rPr lang="en-US" altLang="zh-CN" sz="2000" dirty="0"/>
              <a:t> c ) </a:t>
            </a:r>
            <a:endParaRPr lang="zh-CN" altLang="zh-CN" sz="2000" dirty="0"/>
          </a:p>
          <a:p>
            <a:r>
              <a:rPr lang="en-US" altLang="zh-CN" sz="2000" dirty="0"/>
              <a:t>2  {  a=</a:t>
            </a:r>
            <a:r>
              <a:rPr lang="en-US" altLang="zh-CN" sz="2000" dirty="0" err="1"/>
              <a:t>x+a</a:t>
            </a:r>
            <a:r>
              <a:rPr lang="zh-CN" altLang="zh-CN" sz="2000" dirty="0"/>
              <a:t>； </a:t>
            </a:r>
            <a:endParaRPr lang="zh-CN" altLang="zh-CN" sz="2000" dirty="0"/>
          </a:p>
          <a:p>
            <a:r>
              <a:rPr lang="en-US" altLang="zh-CN" sz="2000" dirty="0"/>
              <a:t>3     while(a&lt;1000</a:t>
            </a:r>
            <a:r>
              <a:rPr lang="en-US" altLang="zh-CN" sz="2000" dirty="0" smtClean="0"/>
              <a:t>) { </a:t>
            </a:r>
            <a:endParaRPr lang="zh-CN" altLang="zh-CN" sz="2000" dirty="0"/>
          </a:p>
          <a:p>
            <a:r>
              <a:rPr lang="en-US" altLang="zh-CN" sz="2000" dirty="0"/>
              <a:t>4	if(b&lt;10||a&gt;5</a:t>
            </a:r>
            <a:r>
              <a:rPr lang="en-US" altLang="zh-CN" sz="2000" dirty="0" smtClean="0"/>
              <a:t>) { </a:t>
            </a:r>
            <a:endParaRPr lang="zh-CN" altLang="zh-CN" sz="2000" dirty="0"/>
          </a:p>
          <a:p>
            <a:r>
              <a:rPr lang="en-US" altLang="zh-CN" sz="2000" dirty="0"/>
              <a:t>5	    x=</a:t>
            </a:r>
            <a:r>
              <a:rPr lang="en-US" altLang="zh-CN" sz="2000" dirty="0" err="1"/>
              <a:t>y+b</a:t>
            </a:r>
            <a:r>
              <a:rPr lang="zh-CN" altLang="zh-CN" sz="2000" dirty="0"/>
              <a:t>；</a:t>
            </a:r>
            <a:endParaRPr lang="zh-CN" altLang="zh-CN" sz="2000" dirty="0"/>
          </a:p>
          <a:p>
            <a:pPr lvl="2"/>
            <a:r>
              <a:rPr lang="en-US" altLang="zh-CN" sz="2000" dirty="0" smtClean="0"/>
              <a:t>}  </a:t>
            </a:r>
            <a:endParaRPr lang="zh-CN" altLang="zh-CN" sz="2000" dirty="0"/>
          </a:p>
          <a:p>
            <a:r>
              <a:rPr lang="en-US" altLang="zh-CN" sz="2000" dirty="0" smtClean="0"/>
              <a:t>             else</a:t>
            </a:r>
            <a:r>
              <a:rPr lang="en-US" altLang="zh-CN" sz="2000" dirty="0"/>
              <a:t>{ </a:t>
            </a:r>
            <a:endParaRPr lang="zh-CN" altLang="zh-CN" sz="2000" dirty="0"/>
          </a:p>
          <a:p>
            <a:r>
              <a:rPr lang="en-US" altLang="zh-CN" sz="2000" dirty="0"/>
              <a:t>6               y=</a:t>
            </a:r>
            <a:r>
              <a:rPr lang="en-US" altLang="zh-CN" sz="2000" dirty="0" err="1"/>
              <a:t>y+a</a:t>
            </a:r>
            <a:r>
              <a:rPr lang="zh-CN" altLang="zh-CN" sz="2000" dirty="0"/>
              <a:t>；</a:t>
            </a:r>
            <a:endParaRPr lang="zh-CN" altLang="zh-CN" sz="2000" dirty="0"/>
          </a:p>
          <a:p>
            <a:r>
              <a:rPr lang="en-US" altLang="zh-CN" sz="2000" dirty="0" smtClean="0"/>
              <a:t>             } </a:t>
            </a:r>
            <a:endParaRPr lang="zh-CN" altLang="zh-CN" sz="2000" dirty="0"/>
          </a:p>
          <a:p>
            <a:r>
              <a:rPr lang="en-US" altLang="zh-CN" sz="2000" dirty="0"/>
              <a:t>7           y=</a:t>
            </a:r>
            <a:r>
              <a:rPr lang="en-US" altLang="zh-CN" sz="2000" dirty="0" err="1"/>
              <a:t>x+y</a:t>
            </a:r>
            <a:r>
              <a:rPr lang="zh-CN" altLang="zh-CN" sz="2000" dirty="0"/>
              <a:t>； </a:t>
            </a:r>
            <a:endParaRPr lang="zh-CN" altLang="zh-CN" sz="2000" dirty="0"/>
          </a:p>
          <a:p>
            <a:r>
              <a:rPr lang="en-US" altLang="zh-CN" sz="2000" dirty="0" smtClean="0"/>
              <a:t>        } </a:t>
            </a:r>
            <a:endParaRPr lang="zh-CN" altLang="zh-CN" sz="2000" dirty="0"/>
          </a:p>
          <a:p>
            <a:r>
              <a:rPr lang="en-US" altLang="zh-CN" sz="2000" dirty="0"/>
              <a:t>8      return c</a:t>
            </a:r>
            <a:r>
              <a:rPr lang="zh-CN" altLang="zh-CN" sz="2000" dirty="0"/>
              <a:t>；</a:t>
            </a:r>
            <a:r>
              <a:rPr lang="en-US" altLang="zh-CN" sz="2000" dirty="0"/>
              <a:t>} </a:t>
            </a:r>
            <a:endParaRPr lang="zh-CN" altLang="zh-CN" sz="2000" dirty="0"/>
          </a:p>
        </p:txBody>
      </p:sp>
      <p:cxnSp>
        <p:nvCxnSpPr>
          <p:cNvPr id="7" name="直接连接符 6"/>
          <p:cNvCxnSpPr/>
          <p:nvPr/>
        </p:nvCxnSpPr>
        <p:spPr>
          <a:xfrm>
            <a:off x="5254625" y="0"/>
            <a:ext cx="6350" cy="5156835"/>
          </a:xfrm>
          <a:prstGeom prst="line">
            <a:avLst/>
          </a:prstGeom>
          <a:solidFill>
            <a:schemeClr val="accent1"/>
          </a:solidFill>
          <a:ln w="15875" cap="flat" cmpd="sng" algn="ctr">
            <a:solidFill>
              <a:schemeClr val="tx1"/>
            </a:solidFill>
            <a:prstDash val="solid"/>
            <a:round/>
            <a:headEnd type="none" w="med" len="med"/>
            <a:tailEnd type="none" w="med" len="med"/>
          </a:ln>
        </p:spPr>
      </p:cxnSp>
      <p:sp>
        <p:nvSpPr>
          <p:cNvPr id="5" name="矩形 4"/>
          <p:cNvSpPr/>
          <p:nvPr/>
        </p:nvSpPr>
        <p:spPr>
          <a:xfrm>
            <a:off x="5743329" y="181725"/>
            <a:ext cx="3130550" cy="398780"/>
          </a:xfrm>
          <a:prstGeom prst="rect">
            <a:avLst/>
          </a:prstGeom>
        </p:spPr>
        <p:txBody>
          <a:bodyPr wrap="none">
            <a:spAutoFit/>
          </a:bodyPr>
          <a:p>
            <a:pPr indent="266700" algn="ctr">
              <a:spcAft>
                <a:spcPts val="0"/>
              </a:spcAft>
            </a:pPr>
            <a:r>
              <a:rPr lang="zh-CN" sz="2000" b="1" dirty="0">
                <a:solidFill>
                  <a:srgbClr val="7030A0"/>
                </a:solidFill>
              </a:rPr>
              <a:t>（</a:t>
            </a:r>
            <a:r>
              <a:rPr lang="en-US" altLang="zh-CN" sz="2000" b="1" dirty="0">
                <a:solidFill>
                  <a:srgbClr val="7030A0"/>
                </a:solidFill>
              </a:rPr>
              <a:t>2</a:t>
            </a:r>
            <a:r>
              <a:rPr lang="zh-CN" sz="2000" b="1" dirty="0">
                <a:solidFill>
                  <a:srgbClr val="7030A0"/>
                </a:solidFill>
              </a:rPr>
              <a:t>）</a:t>
            </a:r>
            <a:r>
              <a:rPr lang="zh-CN" altLang="zh-CN" sz="2000" b="1" dirty="0">
                <a:solidFill>
                  <a:srgbClr val="7030A0"/>
                </a:solidFill>
              </a:rPr>
              <a:t>变量的定义和使用</a:t>
            </a:r>
            <a:endParaRPr lang="zh-CN" altLang="zh-CN" sz="2000" b="1" dirty="0">
              <a:solidFill>
                <a:srgbClr val="7030A0"/>
              </a:solidFill>
            </a:endParaRPr>
          </a:p>
        </p:txBody>
      </p:sp>
      <p:sp>
        <p:nvSpPr>
          <p:cNvPr id="8" name="矩形 7"/>
          <p:cNvSpPr/>
          <p:nvPr/>
        </p:nvSpPr>
        <p:spPr>
          <a:xfrm>
            <a:off x="-387985" y="4521835"/>
            <a:ext cx="914400" cy="914400"/>
          </a:xfrm>
          <a:prstGeom prst="rect">
            <a:avLst/>
          </a:prstGeom>
        </p:spPr>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Tree>
  </p:cSld>
  <p:clrMapOvr>
    <a:masterClrMapping/>
  </p:clrMapOvr>
  <p:transition spd="med" advTm="5000">
    <p:pull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57359" y="696710"/>
            <a:ext cx="2887980" cy="368300"/>
          </a:xfrm>
          <a:prstGeom prst="rect">
            <a:avLst/>
          </a:prstGeom>
        </p:spPr>
        <p:txBody>
          <a:bodyPr wrap="none">
            <a:spAutoFit/>
          </a:bodyPr>
          <a:lstStyle/>
          <a:p>
            <a:pPr indent="266700" algn="ctr">
              <a:spcAft>
                <a:spcPts val="0"/>
              </a:spcAft>
            </a:pPr>
            <a:r>
              <a:rPr lang="zh-CN" altLang="zh-CN" sz="1800" b="1" dirty="0">
                <a:solidFill>
                  <a:srgbClr val="7030A0"/>
                </a:solidFill>
              </a:rPr>
              <a:t>表</a:t>
            </a:r>
            <a:r>
              <a:rPr lang="en-US" altLang="zh-CN" sz="1800" b="1" dirty="0">
                <a:solidFill>
                  <a:srgbClr val="7030A0"/>
                </a:solidFill>
              </a:rPr>
              <a:t>7.9 </a:t>
            </a:r>
            <a:r>
              <a:rPr lang="zh-CN" altLang="zh-CN" sz="1800" b="1" dirty="0">
                <a:solidFill>
                  <a:srgbClr val="7030A0"/>
                </a:solidFill>
              </a:rPr>
              <a:t>变量的定义和使用</a:t>
            </a:r>
            <a:endParaRPr lang="zh-CN" altLang="zh-CN" sz="1800" b="1" dirty="0">
              <a:solidFill>
                <a:srgbClr val="7030A0"/>
              </a:solidFill>
            </a:endParaRPr>
          </a:p>
        </p:txBody>
      </p:sp>
      <p:pic>
        <p:nvPicPr>
          <p:cNvPr id="2" name="图片 1"/>
          <p:cNvPicPr>
            <a:picLocks noChangeAspect="1"/>
          </p:cNvPicPr>
          <p:nvPr/>
        </p:nvPicPr>
        <p:blipFill>
          <a:blip r:embed="rId1"/>
          <a:stretch>
            <a:fillRect/>
          </a:stretch>
        </p:blipFill>
        <p:spPr>
          <a:xfrm>
            <a:off x="824865" y="1064895"/>
            <a:ext cx="3387090" cy="3481705"/>
          </a:xfrm>
          <a:prstGeom prst="rect">
            <a:avLst/>
          </a:prstGeom>
        </p:spPr>
      </p:pic>
      <p:cxnSp>
        <p:nvCxnSpPr>
          <p:cNvPr id="7" name="直接连接符 6"/>
          <p:cNvCxnSpPr/>
          <p:nvPr/>
        </p:nvCxnSpPr>
        <p:spPr>
          <a:xfrm>
            <a:off x="5254625" y="0"/>
            <a:ext cx="6350" cy="5156835"/>
          </a:xfrm>
          <a:prstGeom prst="line">
            <a:avLst/>
          </a:prstGeom>
          <a:solidFill>
            <a:schemeClr val="accent1"/>
          </a:solidFill>
          <a:ln w="15875" cap="flat" cmpd="sng" algn="ctr">
            <a:solidFill>
              <a:schemeClr val="tx1"/>
            </a:solidFill>
            <a:prstDash val="solid"/>
            <a:round/>
            <a:headEnd type="none" w="med" len="med"/>
            <a:tailEnd type="none" w="med" len="med"/>
          </a:ln>
        </p:spPr>
      </p:cxnSp>
      <p:sp>
        <p:nvSpPr>
          <p:cNvPr id="5" name="矩形 4"/>
          <p:cNvSpPr/>
          <p:nvPr/>
        </p:nvSpPr>
        <p:spPr>
          <a:xfrm>
            <a:off x="5515999" y="231890"/>
            <a:ext cx="3130550" cy="398780"/>
          </a:xfrm>
          <a:prstGeom prst="rect">
            <a:avLst/>
          </a:prstGeom>
        </p:spPr>
        <p:txBody>
          <a:bodyPr wrap="none">
            <a:spAutoFit/>
          </a:bodyPr>
          <a:p>
            <a:pPr indent="266700" algn="ctr">
              <a:spcAft>
                <a:spcPts val="0"/>
              </a:spcAft>
            </a:pPr>
            <a:r>
              <a:rPr lang="zh-CN" sz="2000" b="1" dirty="0">
                <a:solidFill>
                  <a:srgbClr val="7030A0"/>
                </a:solidFill>
              </a:rPr>
              <a:t>（</a:t>
            </a:r>
            <a:r>
              <a:rPr lang="en-US" altLang="zh-CN" sz="2000" b="1" dirty="0">
                <a:solidFill>
                  <a:srgbClr val="7030A0"/>
                </a:solidFill>
              </a:rPr>
              <a:t>3</a:t>
            </a:r>
            <a:r>
              <a:rPr lang="zh-CN" sz="2000" b="1" dirty="0">
                <a:solidFill>
                  <a:srgbClr val="7030A0"/>
                </a:solidFill>
              </a:rPr>
              <a:t>）</a:t>
            </a:r>
            <a:r>
              <a:rPr lang="zh-CN" altLang="zh-CN" sz="2000" b="1" dirty="0">
                <a:solidFill>
                  <a:srgbClr val="7030A0"/>
                </a:solidFill>
              </a:rPr>
              <a:t>变量的数据流分析</a:t>
            </a:r>
            <a:endParaRPr lang="zh-CN" altLang="zh-CN" sz="2000" b="1" dirty="0">
              <a:solidFill>
                <a:srgbClr val="7030A0"/>
              </a:solidFill>
            </a:endParaRPr>
          </a:p>
        </p:txBody>
      </p:sp>
      <p:sp>
        <p:nvSpPr>
          <p:cNvPr id="8" name="矩形 7"/>
          <p:cNvSpPr/>
          <p:nvPr/>
        </p:nvSpPr>
        <p:spPr>
          <a:xfrm>
            <a:off x="-387985" y="4521835"/>
            <a:ext cx="914400" cy="914400"/>
          </a:xfrm>
          <a:prstGeom prst="rect">
            <a:avLst/>
          </a:prstGeom>
        </p:spPr>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9" name="文本框 8"/>
          <p:cNvSpPr txBox="1"/>
          <p:nvPr/>
        </p:nvSpPr>
        <p:spPr>
          <a:xfrm>
            <a:off x="5516245" y="1771015"/>
            <a:ext cx="3491230" cy="922020"/>
          </a:xfrm>
          <a:prstGeom prst="rect">
            <a:avLst/>
          </a:prstGeom>
          <a:noFill/>
        </p:spPr>
        <p:txBody>
          <a:bodyPr wrap="square" rtlCol="0" anchor="t">
            <a:spAutoFit/>
          </a:bodyPr>
          <a:p>
            <a:r>
              <a:rPr lang="zh-CN" altLang="en-US">
                <a:sym typeface="+mn-ea"/>
              </a:rPr>
              <a:t>变量被定义，但从来没有使用；</a:t>
            </a:r>
            <a:endParaRPr lang="zh-CN" altLang="en-US">
              <a:sym typeface="+mn-ea"/>
            </a:endParaRPr>
          </a:p>
          <a:p>
            <a:r>
              <a:rPr lang="zh-CN" altLang="en-US">
                <a:sym typeface="+mn-ea"/>
              </a:rPr>
              <a:t>所使用的变量</a:t>
            </a:r>
            <a:r>
              <a:rPr lang="zh-CN" altLang="en-US">
                <a:solidFill>
                  <a:srgbClr val="FF0000"/>
                </a:solidFill>
                <a:sym typeface="+mn-ea"/>
              </a:rPr>
              <a:t>没有被定义</a:t>
            </a:r>
            <a:r>
              <a:rPr lang="zh-CN" altLang="en-US">
                <a:sym typeface="+mn-ea"/>
              </a:rPr>
              <a:t>；</a:t>
            </a:r>
            <a:endParaRPr lang="zh-CN" altLang="en-US">
              <a:sym typeface="+mn-ea"/>
            </a:endParaRPr>
          </a:p>
          <a:p>
            <a:r>
              <a:rPr lang="zh-CN" altLang="en-US">
                <a:sym typeface="+mn-ea"/>
              </a:rPr>
              <a:t>变量在使用之前被</a:t>
            </a:r>
            <a:r>
              <a:rPr lang="zh-CN" altLang="en-US">
                <a:solidFill>
                  <a:srgbClr val="00B0F0"/>
                </a:solidFill>
                <a:sym typeface="+mn-ea"/>
              </a:rPr>
              <a:t>定义多次</a:t>
            </a:r>
            <a:r>
              <a:rPr lang="zh-CN" altLang="en-US">
                <a:sym typeface="+mn-ea"/>
              </a:rPr>
              <a:t>；</a:t>
            </a:r>
            <a:endParaRPr lang="zh-CN" altLang="en-US"/>
          </a:p>
        </p:txBody>
      </p:sp>
      <p:sp>
        <p:nvSpPr>
          <p:cNvPr id="10" name="矩形 9"/>
          <p:cNvSpPr/>
          <p:nvPr/>
        </p:nvSpPr>
        <p:spPr>
          <a:xfrm>
            <a:off x="2918460" y="1979930"/>
            <a:ext cx="218440" cy="234950"/>
          </a:xfrm>
          <a:prstGeom prst="rect">
            <a:avLst/>
          </a:prstGeom>
          <a:ln w="19050">
            <a:solidFill>
              <a:srgbClr val="FF0000"/>
            </a:solidFill>
          </a:ln>
        </p:spPr>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11" name="矩形 10"/>
          <p:cNvSpPr/>
          <p:nvPr/>
        </p:nvSpPr>
        <p:spPr>
          <a:xfrm>
            <a:off x="2938145" y="3097530"/>
            <a:ext cx="218440" cy="234950"/>
          </a:xfrm>
          <a:prstGeom prst="rect">
            <a:avLst/>
          </a:prstGeom>
          <a:ln w="19050">
            <a:solidFill>
              <a:srgbClr val="FF0000"/>
            </a:solidFill>
          </a:ln>
        </p:spPr>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12" name="矩形 11"/>
          <p:cNvSpPr/>
          <p:nvPr/>
        </p:nvSpPr>
        <p:spPr>
          <a:xfrm>
            <a:off x="2933065" y="3455670"/>
            <a:ext cx="218440" cy="234950"/>
          </a:xfrm>
          <a:prstGeom prst="rect">
            <a:avLst/>
          </a:prstGeom>
          <a:ln w="19050">
            <a:solidFill>
              <a:srgbClr val="FF0000"/>
            </a:solidFill>
          </a:ln>
        </p:spPr>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13" name="椭圆 12"/>
          <p:cNvSpPr/>
          <p:nvPr/>
        </p:nvSpPr>
        <p:spPr>
          <a:xfrm>
            <a:off x="2918460" y="2331720"/>
            <a:ext cx="243205" cy="260350"/>
          </a:xfrm>
          <a:prstGeom prst="ellipse">
            <a:avLst/>
          </a:prstGeom>
          <a:noFill/>
        </p:spPr>
        <p:style>
          <a:lnRef idx="2">
            <a:schemeClr val="accent5"/>
          </a:lnRef>
          <a:fillRef idx="1">
            <a:schemeClr val="lt1"/>
          </a:fillRef>
          <a:effectRef idx="0">
            <a:schemeClr val="accent5"/>
          </a:effectRef>
          <a:fontRef idx="minor">
            <a:schemeClr val="dk1"/>
          </a:fontRef>
        </p:style>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14" name="椭圆 13"/>
          <p:cNvSpPr/>
          <p:nvPr/>
        </p:nvSpPr>
        <p:spPr>
          <a:xfrm>
            <a:off x="2905760" y="2685415"/>
            <a:ext cx="243205" cy="260350"/>
          </a:xfrm>
          <a:prstGeom prst="ellipse">
            <a:avLst/>
          </a:prstGeom>
          <a:noFill/>
        </p:spPr>
        <p:style>
          <a:lnRef idx="2">
            <a:schemeClr val="accent5"/>
          </a:lnRef>
          <a:fillRef idx="1">
            <a:schemeClr val="lt1"/>
          </a:fillRef>
          <a:effectRef idx="0">
            <a:schemeClr val="accent5"/>
          </a:effectRef>
          <a:fontRef idx="minor">
            <a:schemeClr val="dk1"/>
          </a:fontRef>
        </p:style>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16" name="椭圆 15"/>
          <p:cNvSpPr/>
          <p:nvPr/>
        </p:nvSpPr>
        <p:spPr>
          <a:xfrm>
            <a:off x="3228975" y="3442970"/>
            <a:ext cx="243205" cy="260350"/>
          </a:xfrm>
          <a:prstGeom prst="ellipse">
            <a:avLst/>
          </a:prstGeom>
          <a:noFill/>
        </p:spPr>
        <p:style>
          <a:lnRef idx="2">
            <a:schemeClr val="accent5"/>
          </a:lnRef>
          <a:fillRef idx="1">
            <a:schemeClr val="lt1"/>
          </a:fillRef>
          <a:effectRef idx="0">
            <a:schemeClr val="accent5"/>
          </a:effectRef>
          <a:fontRef idx="minor">
            <a:schemeClr val="dk1"/>
          </a:fontRef>
        </p:style>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bldLvl="0" animBg="1"/>
      <p:bldP spid="12" grpId="0" bldLvl="0" animBg="1"/>
      <p:bldP spid="13" grpId="0" animBg="1"/>
      <p:bldP spid="14" grpId="0" animBg="1"/>
      <p:bldP spid="1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626533" y="294178"/>
            <a:ext cx="4919980" cy="805815"/>
          </a:xfrm>
          <a:prstGeom prst="rect">
            <a:avLst/>
          </a:prstGeom>
        </p:spPr>
        <p:txBody>
          <a:bodyPr vert="horz" lIns="68553" tIns="34289" rIns="68553" bIns="34289" rtlCol="0" anchor="t">
            <a:normAutofit/>
          </a:bodyPr>
          <a:lstStyle/>
          <a:p>
            <a:pPr>
              <a:spcBef>
                <a:spcPct val="20000"/>
              </a:spcBef>
            </a:pPr>
            <a:r>
              <a:rPr lang="en-US" altLang="zh-CN" sz="3200" b="1" dirty="0">
                <a:solidFill>
                  <a:srgbClr val="7030A0"/>
                </a:solidFill>
              </a:rPr>
              <a:t>5</a:t>
            </a:r>
            <a:r>
              <a:rPr lang="zh-CN" altLang="zh-CN" sz="3200" b="1" dirty="0">
                <a:solidFill>
                  <a:srgbClr val="7030A0"/>
                </a:solidFill>
              </a:rPr>
              <a:t>．基于程序片的测试</a:t>
            </a:r>
            <a:endParaRPr lang="zh-CN" altLang="zh-CN" sz="3200" b="1" dirty="0">
              <a:solidFill>
                <a:srgbClr val="7030A0"/>
              </a:solidFill>
            </a:endParaRPr>
          </a:p>
        </p:txBody>
      </p:sp>
      <p:sp>
        <p:nvSpPr>
          <p:cNvPr id="3" name="矩形 2"/>
          <p:cNvSpPr/>
          <p:nvPr/>
        </p:nvSpPr>
        <p:spPr>
          <a:xfrm>
            <a:off x="753532" y="1234355"/>
            <a:ext cx="7780867" cy="2308324"/>
          </a:xfrm>
          <a:prstGeom prst="rect">
            <a:avLst/>
          </a:prstGeom>
        </p:spPr>
        <p:txBody>
          <a:bodyPr wrap="square">
            <a:spAutoFit/>
          </a:bodyPr>
          <a:lstStyle/>
          <a:p>
            <a:pPr indent="360045" algn="just">
              <a:spcAft>
                <a:spcPts val="0"/>
              </a:spcAft>
            </a:pPr>
            <a:r>
              <a:rPr lang="zh-CN" altLang="zh-CN" sz="2400" kern="100" dirty="0">
                <a:latin typeface="Times New Roman" panose="02020603050405020304" charset="0"/>
                <a:ea typeface="宋体" panose="02010600030101010101" pitchFamily="2" charset="-122"/>
                <a:cs typeface="Times New Roman" panose="02020603050405020304" charset="0"/>
              </a:rPr>
              <a:t>基于程序片的测试，其基本思想是把程序分成具有某种（功能）含义的组件，保留程序中和所关心的变量</a:t>
            </a:r>
            <a:r>
              <a:rPr lang="en-US" altLang="zh-CN" sz="2400" kern="100" dirty="0">
                <a:latin typeface="Times New Roman" panose="02020603050405020304" charset="0"/>
                <a:ea typeface="宋体" panose="02010600030101010101" pitchFamily="2" charset="-122"/>
                <a:cs typeface="Times New Roman" panose="02020603050405020304" charset="0"/>
              </a:rPr>
              <a:t>v</a:t>
            </a:r>
            <a:r>
              <a:rPr lang="zh-CN" altLang="zh-CN" sz="2400" kern="100" dirty="0">
                <a:latin typeface="Times New Roman" panose="02020603050405020304" charset="0"/>
                <a:ea typeface="宋体" panose="02010600030101010101" pitchFamily="2" charset="-122"/>
                <a:cs typeface="Times New Roman" panose="02020603050405020304" charset="0"/>
              </a:rPr>
              <a:t>相关的语句，排除无关的内容，能更准确地描述要测试的程序部分。</a:t>
            </a:r>
            <a:endParaRPr lang="zh-CN" altLang="zh-CN" sz="2400" kern="100" dirty="0">
              <a:latin typeface="等线" panose="02010600030101010101" pitchFamily="2" charset="-122"/>
              <a:cs typeface="Times New Roman" panose="02020603050405020304" charset="0"/>
            </a:endParaRPr>
          </a:p>
          <a:p>
            <a:pPr indent="360045" algn="just">
              <a:spcAft>
                <a:spcPts val="0"/>
              </a:spcAft>
            </a:pPr>
            <a:r>
              <a:rPr lang="zh-CN" altLang="zh-CN" sz="2400" kern="100" dirty="0">
                <a:latin typeface="Times New Roman" panose="02020603050405020304" charset="0"/>
                <a:ea typeface="宋体" panose="02010600030101010101" pitchFamily="2" charset="-122"/>
                <a:cs typeface="Times New Roman" panose="02020603050405020304" charset="0"/>
              </a:rPr>
              <a:t>程序片是确定或影响某变量在程序某点上的取值的一组程序语句。</a:t>
            </a:r>
            <a:endParaRPr lang="zh-CN" altLang="zh-CN" sz="2400" kern="100" dirty="0">
              <a:latin typeface="等线" panose="02010600030101010101" pitchFamily="2" charset="-122"/>
              <a:cs typeface="Times New Roman" panose="02020603050405020304" charset="0"/>
            </a:endParaRPr>
          </a:p>
        </p:txBody>
      </p:sp>
    </p:spTree>
  </p:cSld>
  <p:clrMapOvr>
    <a:masterClrMapping/>
  </p:clrMapOvr>
  <p:transition spd="med" advTm="5000">
    <p:pull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626533" y="294178"/>
            <a:ext cx="4919980" cy="805815"/>
          </a:xfrm>
          <a:prstGeom prst="rect">
            <a:avLst/>
          </a:prstGeom>
        </p:spPr>
        <p:txBody>
          <a:bodyPr vert="horz" lIns="68553" tIns="34289" rIns="68553" bIns="34289" rtlCol="0" anchor="t">
            <a:normAutofit/>
          </a:bodyPr>
          <a:lstStyle/>
          <a:p>
            <a:pPr>
              <a:spcBef>
                <a:spcPct val="20000"/>
              </a:spcBef>
            </a:pPr>
            <a:r>
              <a:rPr lang="en-US" altLang="zh-CN" sz="3200" b="1" dirty="0">
                <a:solidFill>
                  <a:srgbClr val="7030A0"/>
                </a:solidFill>
              </a:rPr>
              <a:t>5</a:t>
            </a:r>
            <a:r>
              <a:rPr lang="zh-CN" altLang="zh-CN" sz="3200" b="1" dirty="0">
                <a:solidFill>
                  <a:srgbClr val="7030A0"/>
                </a:solidFill>
              </a:rPr>
              <a:t>．基于程序片的测试</a:t>
            </a:r>
            <a:endParaRPr lang="zh-CN" altLang="zh-CN" sz="3200" b="1" dirty="0">
              <a:solidFill>
                <a:srgbClr val="7030A0"/>
              </a:solidFill>
            </a:endParaRPr>
          </a:p>
        </p:txBody>
      </p:sp>
      <p:sp>
        <p:nvSpPr>
          <p:cNvPr id="3" name="矩形 2"/>
          <p:cNvSpPr/>
          <p:nvPr/>
        </p:nvSpPr>
        <p:spPr>
          <a:xfrm>
            <a:off x="753532" y="1234355"/>
            <a:ext cx="7780867" cy="2677656"/>
          </a:xfrm>
          <a:prstGeom prst="rect">
            <a:avLst/>
          </a:prstGeom>
        </p:spPr>
        <p:txBody>
          <a:bodyPr wrap="square">
            <a:spAutoFit/>
          </a:bodyPr>
          <a:lstStyle/>
          <a:p>
            <a:pPr indent="360045" algn="just">
              <a:spcAft>
                <a:spcPts val="0"/>
              </a:spcAft>
            </a:pPr>
            <a:r>
              <a:rPr lang="zh-CN" altLang="zh-CN" sz="2400" kern="100" dirty="0">
                <a:latin typeface="Times New Roman" panose="02020603050405020304" charset="0"/>
                <a:ea typeface="宋体" panose="02010600030101010101" pitchFamily="2" charset="-122"/>
                <a:cs typeface="Times New Roman" panose="02020603050405020304" charset="0"/>
              </a:rPr>
              <a:t>给定一个程序</a:t>
            </a:r>
            <a:r>
              <a:rPr lang="en-US" altLang="zh-CN" sz="2400" kern="100" dirty="0">
                <a:latin typeface="Times New Roman" panose="02020603050405020304" charset="0"/>
                <a:ea typeface="宋体" panose="02010600030101010101" pitchFamily="2" charset="-122"/>
                <a:cs typeface="Times New Roman" panose="02020603050405020304" charset="0"/>
              </a:rPr>
              <a:t>P</a:t>
            </a:r>
            <a:r>
              <a:rPr lang="zh-CN" altLang="zh-CN" sz="2400" kern="100" dirty="0">
                <a:latin typeface="Times New Roman" panose="02020603050405020304" charset="0"/>
                <a:ea typeface="宋体" panose="02010600030101010101" pitchFamily="2" charset="-122"/>
                <a:cs typeface="Times New Roman" panose="02020603050405020304" charset="0"/>
              </a:rPr>
              <a:t>和</a:t>
            </a:r>
            <a:r>
              <a:rPr lang="en-US" altLang="zh-CN" sz="2400" kern="100" dirty="0">
                <a:latin typeface="Times New Roman" panose="02020603050405020304" charset="0"/>
                <a:ea typeface="宋体" panose="02010600030101010101" pitchFamily="2" charset="-122"/>
                <a:cs typeface="Times New Roman" panose="02020603050405020304" charset="0"/>
              </a:rPr>
              <a:t>P</a:t>
            </a:r>
            <a:r>
              <a:rPr lang="zh-CN" altLang="zh-CN" sz="2400" kern="100" dirty="0">
                <a:latin typeface="Times New Roman" panose="02020603050405020304" charset="0"/>
                <a:ea typeface="宋体" panose="02010600030101010101" pitchFamily="2" charset="-122"/>
                <a:cs typeface="Times New Roman" panose="02020603050405020304" charset="0"/>
              </a:rPr>
              <a:t>中的一个变量集合</a:t>
            </a:r>
            <a:r>
              <a:rPr lang="en-US" altLang="zh-CN" sz="2400" kern="100" dirty="0">
                <a:latin typeface="Times New Roman" panose="02020603050405020304" charset="0"/>
                <a:ea typeface="宋体" panose="02010600030101010101" pitchFamily="2" charset="-122"/>
                <a:cs typeface="Times New Roman" panose="02020603050405020304" charset="0"/>
              </a:rPr>
              <a:t>V</a:t>
            </a:r>
            <a:r>
              <a:rPr lang="zh-CN" altLang="zh-CN" sz="2400" kern="100" dirty="0">
                <a:latin typeface="Times New Roman" panose="02020603050405020304" charset="0"/>
                <a:ea typeface="宋体" panose="02010600030101010101" pitchFamily="2" charset="-122"/>
                <a:cs typeface="Times New Roman" panose="02020603050405020304" charset="0"/>
              </a:rPr>
              <a:t>，</a:t>
            </a:r>
            <a:r>
              <a:rPr lang="en-US" altLang="zh-CN" sz="2400" kern="100" dirty="0">
                <a:latin typeface="Times New Roman" panose="02020603050405020304" charset="0"/>
                <a:ea typeface="宋体" panose="02010600030101010101" pitchFamily="2" charset="-122"/>
                <a:cs typeface="Times New Roman" panose="02020603050405020304" charset="0"/>
              </a:rPr>
              <a:t>V</a:t>
            </a:r>
            <a:r>
              <a:rPr lang="zh-CN" altLang="zh-CN" sz="2400" kern="100" dirty="0">
                <a:latin typeface="Times New Roman" panose="02020603050405020304" charset="0"/>
                <a:ea typeface="宋体" panose="02010600030101010101" pitchFamily="2" charset="-122"/>
                <a:cs typeface="Times New Roman" panose="02020603050405020304" charset="0"/>
              </a:rPr>
              <a:t>在</a:t>
            </a:r>
            <a:r>
              <a:rPr lang="en-US" altLang="zh-CN" sz="2400" kern="100" dirty="0">
                <a:latin typeface="Times New Roman" panose="02020603050405020304" charset="0"/>
                <a:ea typeface="宋体" panose="02010600030101010101" pitchFamily="2" charset="-122"/>
                <a:cs typeface="Times New Roman" panose="02020603050405020304" charset="0"/>
              </a:rPr>
              <a:t>n</a:t>
            </a:r>
            <a:r>
              <a:rPr lang="zh-CN" altLang="zh-CN" sz="2400" kern="100" dirty="0">
                <a:latin typeface="Times New Roman" panose="02020603050405020304" charset="0"/>
                <a:ea typeface="宋体" panose="02010600030101010101" pitchFamily="2" charset="-122"/>
                <a:cs typeface="Times New Roman" panose="02020603050405020304" charset="0"/>
              </a:rPr>
              <a:t>上的一个片，记做</a:t>
            </a:r>
            <a:r>
              <a:rPr lang="en-US" altLang="zh-CN" sz="2400" b="1" kern="100" dirty="0">
                <a:solidFill>
                  <a:srgbClr val="0070C0"/>
                </a:solidFill>
                <a:latin typeface="Times New Roman" panose="02020603050405020304" charset="0"/>
                <a:ea typeface="宋体" panose="02010600030101010101" pitchFamily="2" charset="-122"/>
                <a:cs typeface="Times New Roman" panose="02020603050405020304" charset="0"/>
              </a:rPr>
              <a:t>S</a:t>
            </a:r>
            <a:r>
              <a:rPr lang="zh-CN" altLang="zh-CN" sz="2400" b="1" kern="100" dirty="0">
                <a:solidFill>
                  <a:srgbClr val="0070C0"/>
                </a:solidFill>
                <a:latin typeface="Times New Roman" panose="02020603050405020304" charset="0"/>
                <a:ea typeface="宋体" panose="02010600030101010101" pitchFamily="2" charset="-122"/>
                <a:cs typeface="Times New Roman" panose="02020603050405020304" charset="0"/>
              </a:rPr>
              <a:t>（</a:t>
            </a:r>
            <a:r>
              <a:rPr lang="en-US" altLang="zh-CN" sz="2400" b="1" kern="100" dirty="0">
                <a:solidFill>
                  <a:srgbClr val="0070C0"/>
                </a:solidFill>
                <a:latin typeface="Times New Roman" panose="02020603050405020304" charset="0"/>
                <a:ea typeface="宋体" panose="02010600030101010101" pitchFamily="2" charset="-122"/>
                <a:cs typeface="Times New Roman" panose="02020603050405020304" charset="0"/>
              </a:rPr>
              <a:t>V</a:t>
            </a:r>
            <a:r>
              <a:rPr lang="zh-CN" altLang="zh-CN" sz="2400" b="1" kern="100" dirty="0">
                <a:solidFill>
                  <a:srgbClr val="0070C0"/>
                </a:solidFill>
                <a:latin typeface="Times New Roman" panose="02020603050405020304" charset="0"/>
                <a:ea typeface="宋体" panose="02010600030101010101" pitchFamily="2" charset="-122"/>
                <a:cs typeface="Times New Roman" panose="02020603050405020304" charset="0"/>
              </a:rPr>
              <a:t>，</a:t>
            </a:r>
            <a:r>
              <a:rPr lang="en-US" altLang="zh-CN" sz="2400" b="1" kern="100" dirty="0">
                <a:solidFill>
                  <a:srgbClr val="0070C0"/>
                </a:solidFill>
                <a:latin typeface="Times New Roman" panose="02020603050405020304" charset="0"/>
                <a:ea typeface="宋体" panose="02010600030101010101" pitchFamily="2" charset="-122"/>
                <a:cs typeface="Times New Roman" panose="02020603050405020304" charset="0"/>
              </a:rPr>
              <a:t>n</a:t>
            </a:r>
            <a:r>
              <a:rPr lang="zh-CN" altLang="zh-CN" sz="2400" b="1" kern="100" dirty="0">
                <a:solidFill>
                  <a:srgbClr val="0070C0"/>
                </a:solidFill>
                <a:latin typeface="Times New Roman" panose="02020603050405020304" charset="0"/>
                <a:ea typeface="宋体" panose="02010600030101010101" pitchFamily="2" charset="-122"/>
                <a:cs typeface="Times New Roman" panose="02020603050405020304" charset="0"/>
              </a:rPr>
              <a:t>）</a:t>
            </a:r>
            <a:r>
              <a:rPr lang="zh-CN" altLang="zh-CN" sz="2400" kern="100" dirty="0">
                <a:latin typeface="Times New Roman" panose="02020603050405020304" charset="0"/>
                <a:ea typeface="宋体" panose="02010600030101010101" pitchFamily="2" charset="-122"/>
                <a:cs typeface="Times New Roman" panose="02020603050405020304" charset="0"/>
              </a:rPr>
              <a:t>，是</a:t>
            </a:r>
            <a:r>
              <a:rPr lang="en-US" altLang="zh-CN" sz="2400" kern="100" dirty="0">
                <a:latin typeface="Times New Roman" panose="02020603050405020304" charset="0"/>
                <a:ea typeface="宋体" panose="02010600030101010101" pitchFamily="2" charset="-122"/>
                <a:cs typeface="Times New Roman" panose="02020603050405020304" charset="0"/>
              </a:rPr>
              <a:t>P</a:t>
            </a:r>
            <a:r>
              <a:rPr lang="zh-CN" altLang="zh-CN" sz="2400" kern="100" dirty="0">
                <a:latin typeface="Times New Roman" panose="02020603050405020304" charset="0"/>
                <a:ea typeface="宋体" panose="02010600030101010101" pitchFamily="2" charset="-122"/>
                <a:cs typeface="Times New Roman" panose="02020603050405020304" charset="0"/>
              </a:rPr>
              <a:t>中对</a:t>
            </a:r>
            <a:r>
              <a:rPr lang="en-US" altLang="zh-CN" sz="2400" kern="100" dirty="0">
                <a:latin typeface="Times New Roman" panose="02020603050405020304" charset="0"/>
                <a:ea typeface="宋体" panose="02010600030101010101" pitchFamily="2" charset="-122"/>
                <a:cs typeface="Times New Roman" panose="02020603050405020304" charset="0"/>
              </a:rPr>
              <a:t>V</a:t>
            </a:r>
            <a:r>
              <a:rPr lang="zh-CN" altLang="zh-CN" sz="2400" kern="100" dirty="0">
                <a:latin typeface="Times New Roman" panose="02020603050405020304" charset="0"/>
                <a:ea typeface="宋体" panose="02010600030101010101" pitchFamily="2" charset="-122"/>
                <a:cs typeface="Times New Roman" panose="02020603050405020304" charset="0"/>
              </a:rPr>
              <a:t>中的变量值作出“操作”的所有语句集合。</a:t>
            </a:r>
            <a:endParaRPr lang="zh-CN" altLang="zh-CN" sz="2400" kern="100" dirty="0">
              <a:latin typeface="Times New Roman" panose="02020603050405020304" charset="0"/>
              <a:ea typeface="宋体" panose="02010600030101010101" pitchFamily="2" charset="-122"/>
              <a:cs typeface="Times New Roman" panose="02020603050405020304" charset="0"/>
            </a:endParaRPr>
          </a:p>
          <a:p>
            <a:pPr indent="360045" algn="just">
              <a:spcAft>
                <a:spcPts val="0"/>
              </a:spcAft>
            </a:pPr>
            <a:r>
              <a:rPr lang="zh-CN" altLang="zh-CN" sz="2400" kern="100" dirty="0">
                <a:latin typeface="Times New Roman" panose="02020603050405020304" charset="0"/>
                <a:ea typeface="宋体" panose="02010600030101010101" pitchFamily="2" charset="-122"/>
                <a:cs typeface="Times New Roman" panose="02020603050405020304" charset="0"/>
              </a:rPr>
              <a:t>给定一个程序</a:t>
            </a:r>
            <a:r>
              <a:rPr lang="en-US" altLang="zh-CN" sz="2400" kern="100" dirty="0">
                <a:latin typeface="Times New Roman" panose="02020603050405020304" charset="0"/>
                <a:ea typeface="宋体" panose="02010600030101010101" pitchFamily="2" charset="-122"/>
                <a:cs typeface="Times New Roman" panose="02020603050405020304" charset="0"/>
              </a:rPr>
              <a:t>P</a:t>
            </a:r>
            <a:r>
              <a:rPr lang="zh-CN" altLang="zh-CN" sz="2400" kern="100" dirty="0">
                <a:latin typeface="Times New Roman" panose="02020603050405020304" charset="0"/>
                <a:ea typeface="宋体" panose="02010600030101010101" pitchFamily="2" charset="-122"/>
                <a:cs typeface="Times New Roman" panose="02020603050405020304" charset="0"/>
              </a:rPr>
              <a:t>和一个给出语句及语句片段编号的程序图</a:t>
            </a:r>
            <a:r>
              <a:rPr lang="en-US" altLang="zh-CN" sz="2400" b="1" kern="100" dirty="0">
                <a:solidFill>
                  <a:srgbClr val="0070C0"/>
                </a:solidFill>
                <a:latin typeface="Times New Roman" panose="02020603050405020304" charset="0"/>
                <a:ea typeface="宋体" panose="02010600030101010101" pitchFamily="2" charset="-122"/>
                <a:cs typeface="Times New Roman" panose="02020603050405020304" charset="0"/>
              </a:rPr>
              <a:t>G</a:t>
            </a:r>
            <a:r>
              <a:rPr lang="zh-CN" altLang="zh-CN" sz="2400" b="1" kern="100" dirty="0">
                <a:solidFill>
                  <a:srgbClr val="0070C0"/>
                </a:solidFill>
                <a:latin typeface="Times New Roman" panose="02020603050405020304" charset="0"/>
                <a:ea typeface="宋体" panose="02010600030101010101" pitchFamily="2" charset="-122"/>
                <a:cs typeface="Times New Roman" panose="02020603050405020304" charset="0"/>
              </a:rPr>
              <a:t>（</a:t>
            </a:r>
            <a:r>
              <a:rPr lang="en-US" altLang="zh-CN" sz="2400" b="1" kern="100" dirty="0">
                <a:solidFill>
                  <a:srgbClr val="0070C0"/>
                </a:solidFill>
                <a:latin typeface="Times New Roman" panose="02020603050405020304" charset="0"/>
                <a:ea typeface="宋体" panose="02010600030101010101" pitchFamily="2" charset="-122"/>
                <a:cs typeface="Times New Roman" panose="02020603050405020304" charset="0"/>
              </a:rPr>
              <a:t>P</a:t>
            </a:r>
            <a:r>
              <a:rPr lang="zh-CN" altLang="zh-CN" sz="2400" b="1" kern="100" dirty="0">
                <a:solidFill>
                  <a:srgbClr val="0070C0"/>
                </a:solidFill>
                <a:latin typeface="Times New Roman" panose="02020603050405020304" charset="0"/>
                <a:ea typeface="宋体" panose="02010600030101010101" pitchFamily="2" charset="-122"/>
                <a:cs typeface="Times New Roman" panose="02020603050405020304" charset="0"/>
              </a:rPr>
              <a:t>）</a:t>
            </a:r>
            <a:r>
              <a:rPr lang="zh-CN" altLang="zh-CN" sz="2400" kern="100" dirty="0">
                <a:latin typeface="Times New Roman" panose="02020603050405020304" charset="0"/>
                <a:ea typeface="宋体" panose="02010600030101010101" pitchFamily="2" charset="-122"/>
                <a:cs typeface="Times New Roman" panose="02020603050405020304" charset="0"/>
              </a:rPr>
              <a:t>，以及</a:t>
            </a:r>
            <a:r>
              <a:rPr lang="en-US" altLang="zh-CN" sz="2400" kern="100" dirty="0">
                <a:latin typeface="Times New Roman" panose="02020603050405020304" charset="0"/>
                <a:ea typeface="宋体" panose="02010600030101010101" pitchFamily="2" charset="-122"/>
                <a:cs typeface="Times New Roman" panose="02020603050405020304" charset="0"/>
              </a:rPr>
              <a:t>P</a:t>
            </a:r>
            <a:r>
              <a:rPr lang="zh-CN" altLang="zh-CN" sz="2400" kern="100" dirty="0">
                <a:latin typeface="Times New Roman" panose="02020603050405020304" charset="0"/>
                <a:ea typeface="宋体" panose="02010600030101010101" pitchFamily="2" charset="-122"/>
                <a:cs typeface="Times New Roman" panose="02020603050405020304" charset="0"/>
              </a:rPr>
              <a:t>中的一个变量集合</a:t>
            </a:r>
            <a:r>
              <a:rPr lang="en-US" altLang="zh-CN" sz="2400" kern="100" dirty="0">
                <a:latin typeface="Times New Roman" panose="02020603050405020304" charset="0"/>
                <a:ea typeface="宋体" panose="02010600030101010101" pitchFamily="2" charset="-122"/>
                <a:cs typeface="Times New Roman" panose="02020603050405020304" charset="0"/>
              </a:rPr>
              <a:t>V</a:t>
            </a:r>
            <a:r>
              <a:rPr lang="zh-CN" altLang="zh-CN" sz="2400" kern="100" dirty="0">
                <a:latin typeface="Times New Roman" panose="02020603050405020304" charset="0"/>
                <a:ea typeface="宋体" panose="02010600030101010101" pitchFamily="2" charset="-122"/>
                <a:cs typeface="Times New Roman" panose="02020603050405020304" charset="0"/>
              </a:rPr>
              <a:t>，</a:t>
            </a:r>
            <a:r>
              <a:rPr lang="en-US" altLang="zh-CN" sz="2400" kern="100" dirty="0">
                <a:latin typeface="Times New Roman" panose="02020603050405020304" charset="0"/>
                <a:ea typeface="宋体" panose="02010600030101010101" pitchFamily="2" charset="-122"/>
                <a:cs typeface="Times New Roman" panose="02020603050405020304" charset="0"/>
              </a:rPr>
              <a:t>V</a:t>
            </a:r>
            <a:r>
              <a:rPr lang="zh-CN" altLang="zh-CN" sz="2400" kern="100" dirty="0">
                <a:latin typeface="Times New Roman" panose="02020603050405020304" charset="0"/>
                <a:ea typeface="宋体" panose="02010600030101010101" pitchFamily="2" charset="-122"/>
                <a:cs typeface="Times New Roman" panose="02020603050405020304" charset="0"/>
              </a:rPr>
              <a:t>在</a:t>
            </a:r>
            <a:r>
              <a:rPr lang="en-US" altLang="zh-CN" sz="2400" kern="100" dirty="0">
                <a:latin typeface="Times New Roman" panose="02020603050405020304" charset="0"/>
                <a:ea typeface="宋体" panose="02010600030101010101" pitchFamily="2" charset="-122"/>
                <a:cs typeface="Times New Roman" panose="02020603050405020304" charset="0"/>
              </a:rPr>
              <a:t>n</a:t>
            </a:r>
            <a:r>
              <a:rPr lang="zh-CN" altLang="zh-CN" sz="2400" kern="100" dirty="0">
                <a:latin typeface="Times New Roman" panose="02020603050405020304" charset="0"/>
                <a:ea typeface="宋体" panose="02010600030101010101" pitchFamily="2" charset="-122"/>
                <a:cs typeface="Times New Roman" panose="02020603050405020304" charset="0"/>
              </a:rPr>
              <a:t>上的一个片，记做</a:t>
            </a:r>
            <a:r>
              <a:rPr lang="en-US" altLang="zh-CN" sz="2400" b="1" kern="100" dirty="0">
                <a:solidFill>
                  <a:srgbClr val="0070C0"/>
                </a:solidFill>
                <a:latin typeface="Times New Roman" panose="02020603050405020304" charset="0"/>
                <a:ea typeface="宋体" panose="02010600030101010101" pitchFamily="2" charset="-122"/>
                <a:cs typeface="Times New Roman" panose="02020603050405020304" charset="0"/>
              </a:rPr>
              <a:t>S</a:t>
            </a:r>
            <a:r>
              <a:rPr lang="zh-CN" altLang="zh-CN" sz="2400" b="1" kern="100" dirty="0">
                <a:solidFill>
                  <a:srgbClr val="0070C0"/>
                </a:solidFill>
                <a:latin typeface="Times New Roman" panose="02020603050405020304" charset="0"/>
                <a:ea typeface="宋体" panose="02010600030101010101" pitchFamily="2" charset="-122"/>
                <a:cs typeface="Times New Roman" panose="02020603050405020304" charset="0"/>
              </a:rPr>
              <a:t>（</a:t>
            </a:r>
            <a:r>
              <a:rPr lang="en-US" altLang="zh-CN" sz="2400" b="1" kern="100" dirty="0">
                <a:solidFill>
                  <a:srgbClr val="0070C0"/>
                </a:solidFill>
                <a:latin typeface="Times New Roman" panose="02020603050405020304" charset="0"/>
                <a:ea typeface="宋体" panose="02010600030101010101" pitchFamily="2" charset="-122"/>
                <a:cs typeface="Times New Roman" panose="02020603050405020304" charset="0"/>
              </a:rPr>
              <a:t>V</a:t>
            </a:r>
            <a:r>
              <a:rPr lang="zh-CN" altLang="zh-CN" sz="2400" b="1" kern="100" dirty="0">
                <a:solidFill>
                  <a:srgbClr val="0070C0"/>
                </a:solidFill>
                <a:latin typeface="Times New Roman" panose="02020603050405020304" charset="0"/>
                <a:ea typeface="宋体" panose="02010600030101010101" pitchFamily="2" charset="-122"/>
                <a:cs typeface="Times New Roman" panose="02020603050405020304" charset="0"/>
              </a:rPr>
              <a:t>，</a:t>
            </a:r>
            <a:r>
              <a:rPr lang="en-US" altLang="zh-CN" sz="2400" b="1" kern="100" dirty="0">
                <a:solidFill>
                  <a:srgbClr val="0070C0"/>
                </a:solidFill>
                <a:latin typeface="Times New Roman" panose="02020603050405020304" charset="0"/>
                <a:ea typeface="宋体" panose="02010600030101010101" pitchFamily="2" charset="-122"/>
                <a:cs typeface="Times New Roman" panose="02020603050405020304" charset="0"/>
              </a:rPr>
              <a:t>n</a:t>
            </a:r>
            <a:r>
              <a:rPr lang="zh-CN" altLang="zh-CN" sz="2400" b="1" kern="100" dirty="0">
                <a:solidFill>
                  <a:srgbClr val="0070C0"/>
                </a:solidFill>
                <a:latin typeface="Times New Roman" panose="02020603050405020304" charset="0"/>
                <a:ea typeface="宋体" panose="02010600030101010101" pitchFamily="2" charset="-122"/>
                <a:cs typeface="Times New Roman" panose="02020603050405020304" charset="0"/>
              </a:rPr>
              <a:t>）</a:t>
            </a:r>
            <a:r>
              <a:rPr lang="zh-CN" altLang="zh-CN" sz="2400" kern="100" dirty="0">
                <a:latin typeface="Times New Roman" panose="02020603050405020304" charset="0"/>
                <a:ea typeface="宋体" panose="02010600030101010101" pitchFamily="2" charset="-122"/>
                <a:cs typeface="Times New Roman" panose="02020603050405020304" charset="0"/>
              </a:rPr>
              <a:t>，是</a:t>
            </a:r>
            <a:r>
              <a:rPr lang="en-US" altLang="zh-CN" sz="2400" kern="100" dirty="0">
                <a:latin typeface="Times New Roman" panose="02020603050405020304" charset="0"/>
                <a:ea typeface="宋体" panose="02010600030101010101" pitchFamily="2" charset="-122"/>
                <a:cs typeface="Times New Roman" panose="02020603050405020304" charset="0"/>
              </a:rPr>
              <a:t>P</a:t>
            </a:r>
            <a:r>
              <a:rPr lang="zh-CN" altLang="zh-CN" sz="2400" kern="100" dirty="0">
                <a:latin typeface="Times New Roman" panose="02020603050405020304" charset="0"/>
                <a:ea typeface="宋体" panose="02010600030101010101" pitchFamily="2" charset="-122"/>
                <a:cs typeface="Times New Roman" panose="02020603050405020304" charset="0"/>
              </a:rPr>
              <a:t>中对</a:t>
            </a:r>
            <a:r>
              <a:rPr lang="en-US" altLang="zh-CN" sz="2400" kern="100" dirty="0">
                <a:latin typeface="Times New Roman" panose="02020603050405020304" charset="0"/>
                <a:ea typeface="宋体" panose="02010600030101010101" pitchFamily="2" charset="-122"/>
                <a:cs typeface="Times New Roman" panose="02020603050405020304" charset="0"/>
              </a:rPr>
              <a:t>V</a:t>
            </a:r>
            <a:r>
              <a:rPr lang="zh-CN" altLang="zh-CN" sz="2400" kern="100" dirty="0">
                <a:latin typeface="Times New Roman" panose="02020603050405020304" charset="0"/>
                <a:ea typeface="宋体" panose="02010600030101010101" pitchFamily="2" charset="-122"/>
                <a:cs typeface="Times New Roman" panose="02020603050405020304" charset="0"/>
              </a:rPr>
              <a:t>中的变量值作出贡献的所有语句片段编号的集合。</a:t>
            </a:r>
            <a:endParaRPr lang="zh-CN" altLang="zh-CN" sz="2400" kern="100" dirty="0">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1894205" y="4128135"/>
            <a:ext cx="5080000" cy="460375"/>
          </a:xfrm>
          <a:prstGeom prst="rect">
            <a:avLst/>
          </a:prstGeom>
          <a:noFill/>
          <a:ln w="9525">
            <a:noFill/>
          </a:ln>
        </p:spPr>
        <p:txBody>
          <a:bodyPr>
            <a:spAutoFit/>
          </a:bodyPr>
          <a:p>
            <a:r>
              <a:rPr lang="zh-CN" sz="2400">
                <a:latin typeface="Times New Roman" panose="02020603050405020304" charset="0"/>
                <a:ea typeface="宋体" panose="02010600030101010101" pitchFamily="2" charset="-122"/>
              </a:rPr>
              <a:t>例如，</a:t>
            </a:r>
            <a:r>
              <a:rPr lang="en-US" sz="2400">
                <a:latin typeface="Times New Roman" panose="02020603050405020304" charset="0"/>
              </a:rPr>
              <a:t>a = a+b+c</a:t>
            </a:r>
            <a:endParaRPr lang="en-US" altLang="en-US" sz="2400">
              <a:latin typeface="Times New Roman" panose="02020603050405020304" charset="0"/>
            </a:endParaRPr>
          </a:p>
        </p:txBody>
      </p:sp>
    </p:spTree>
  </p:cSld>
  <p:clrMapOvr>
    <a:masterClrMapping/>
  </p:clrMapOvr>
  <p:transition spd="med" advTm="5000">
    <p:pull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626533" y="294178"/>
            <a:ext cx="4919980" cy="805815"/>
          </a:xfrm>
          <a:prstGeom prst="rect">
            <a:avLst/>
          </a:prstGeom>
        </p:spPr>
        <p:txBody>
          <a:bodyPr vert="horz" lIns="68553" tIns="34289" rIns="68553" bIns="34289" rtlCol="0" anchor="t">
            <a:normAutofit/>
          </a:bodyPr>
          <a:lstStyle/>
          <a:p>
            <a:pPr>
              <a:spcBef>
                <a:spcPct val="20000"/>
              </a:spcBef>
            </a:pPr>
            <a:r>
              <a:rPr lang="en-US" altLang="zh-CN" sz="3200" b="1" dirty="0">
                <a:solidFill>
                  <a:srgbClr val="7030A0"/>
                </a:solidFill>
              </a:rPr>
              <a:t>6</a:t>
            </a:r>
            <a:r>
              <a:rPr lang="zh-CN" altLang="zh-CN" sz="3200" b="1" dirty="0">
                <a:solidFill>
                  <a:srgbClr val="7030A0"/>
                </a:solidFill>
              </a:rPr>
              <a:t>．数据流分析总结</a:t>
            </a:r>
            <a:endParaRPr lang="zh-CN" altLang="zh-CN" sz="3200" b="1" dirty="0">
              <a:solidFill>
                <a:srgbClr val="7030A0"/>
              </a:solidFill>
            </a:endParaRPr>
          </a:p>
        </p:txBody>
      </p:sp>
      <p:sp>
        <p:nvSpPr>
          <p:cNvPr id="2" name="矩形 1"/>
          <p:cNvSpPr/>
          <p:nvPr/>
        </p:nvSpPr>
        <p:spPr>
          <a:xfrm>
            <a:off x="772795" y="1099820"/>
            <a:ext cx="7725410" cy="1198880"/>
          </a:xfrm>
          <a:prstGeom prst="rect">
            <a:avLst/>
          </a:prstGeom>
        </p:spPr>
        <p:txBody>
          <a:bodyPr wrap="square">
            <a:spAutoFit/>
          </a:bodyPr>
          <a:lstStyle/>
          <a:p>
            <a:pPr lvl="0" indent="360045" algn="just">
              <a:spcAft>
                <a:spcPts val="0"/>
              </a:spcAft>
              <a:buClrTx/>
              <a:buSzTx/>
              <a:buFontTx/>
            </a:pPr>
            <a:r>
              <a:rPr lang="zh-CN" altLang="zh-CN" sz="2400" b="1"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控制流分析</a:t>
            </a:r>
            <a:r>
              <a:rPr lang="zh-CN" altLang="zh-CN" sz="2400" kern="100" dirty="0">
                <a:latin typeface="Times New Roman" panose="02020603050405020304" charset="0"/>
                <a:ea typeface="宋体" panose="02010600030101010101" pitchFamily="2" charset="-122"/>
                <a:cs typeface="Times New Roman" panose="02020603050405020304" charset="0"/>
                <a:sym typeface="+mn-ea"/>
              </a:rPr>
              <a:t>跟踪程序可能</a:t>
            </a:r>
            <a:r>
              <a:rPr lang="zh-CN" altLang="zh-CN" sz="2400" u="sng" kern="100" dirty="0">
                <a:latin typeface="Times New Roman" panose="02020603050405020304" charset="0"/>
                <a:ea typeface="宋体" panose="02010600030101010101" pitchFamily="2" charset="-122"/>
                <a:cs typeface="Times New Roman" panose="02020603050405020304" charset="0"/>
                <a:sym typeface="+mn-ea"/>
              </a:rPr>
              <a:t>执行的路径</a:t>
            </a:r>
            <a:r>
              <a:rPr lang="zh-CN" altLang="zh-CN" sz="2400" kern="100" dirty="0">
                <a:latin typeface="Times New Roman" panose="02020603050405020304" charset="0"/>
                <a:ea typeface="宋体" panose="02010600030101010101" pitchFamily="2" charset="-122"/>
                <a:cs typeface="Times New Roman" panose="02020603050405020304" charset="0"/>
                <a:sym typeface="+mn-ea"/>
              </a:rPr>
              <a:t>；</a:t>
            </a:r>
            <a:endParaRPr lang="zh-CN" altLang="zh-CN" sz="2400" kern="100" dirty="0">
              <a:latin typeface="Times New Roman" panose="02020603050405020304" charset="0"/>
              <a:ea typeface="宋体" panose="02010600030101010101" pitchFamily="2" charset="-122"/>
              <a:cs typeface="Times New Roman" panose="02020603050405020304" charset="0"/>
              <a:sym typeface="+mn-ea"/>
            </a:endParaRPr>
          </a:p>
          <a:p>
            <a:pPr lvl="0" indent="360045" algn="just">
              <a:spcAft>
                <a:spcPts val="0"/>
              </a:spcAft>
              <a:buClrTx/>
              <a:buSzTx/>
              <a:buFontTx/>
            </a:pPr>
            <a:r>
              <a:rPr lang="zh-CN" altLang="zh-CN" sz="2400" b="1"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数据流分析</a:t>
            </a:r>
            <a:r>
              <a:rPr lang="zh-CN" altLang="zh-CN" sz="2400" kern="100" dirty="0">
                <a:latin typeface="Times New Roman" panose="02020603050405020304" charset="0"/>
                <a:ea typeface="宋体" panose="02010600030101010101" pitchFamily="2" charset="-122"/>
                <a:cs typeface="Times New Roman" panose="02020603050405020304" charset="0"/>
                <a:sym typeface="+mn-ea"/>
              </a:rPr>
              <a:t>沿着可能的控制流路径跟踪</a:t>
            </a:r>
            <a:r>
              <a:rPr lang="zh-CN" altLang="zh-CN" sz="2400" u="sng" kern="100" dirty="0">
                <a:latin typeface="Times New Roman" panose="02020603050405020304" charset="0"/>
                <a:ea typeface="宋体" panose="02010600030101010101" pitchFamily="2" charset="-122"/>
                <a:cs typeface="Times New Roman" panose="02020603050405020304" charset="0"/>
                <a:sym typeface="+mn-ea"/>
              </a:rPr>
              <a:t>数据</a:t>
            </a:r>
            <a:r>
              <a:rPr lang="zh-CN" altLang="zh-CN" sz="2400" kern="100" dirty="0">
                <a:latin typeface="Times New Roman" panose="02020603050405020304" charset="0"/>
                <a:ea typeface="宋体" panose="02010600030101010101" pitchFamily="2" charset="-122"/>
                <a:cs typeface="Times New Roman" panose="02020603050405020304" charset="0"/>
                <a:sym typeface="+mn-ea"/>
              </a:rPr>
              <a:t>可能的</a:t>
            </a:r>
            <a:r>
              <a:rPr lang="zh-CN" altLang="zh-CN" sz="2400" u="sng" kern="100" dirty="0">
                <a:latin typeface="Times New Roman" panose="02020603050405020304" charset="0"/>
                <a:ea typeface="宋体" panose="02010600030101010101" pitchFamily="2" charset="-122"/>
                <a:cs typeface="Times New Roman" panose="02020603050405020304" charset="0"/>
                <a:sym typeface="+mn-ea"/>
              </a:rPr>
              <a:t>定义和使用</a:t>
            </a:r>
            <a:r>
              <a:rPr lang="zh-CN" altLang="zh-CN" sz="2400" kern="100" dirty="0">
                <a:latin typeface="Times New Roman" panose="02020603050405020304" charset="0"/>
                <a:ea typeface="宋体" panose="02010600030101010101" pitchFamily="2" charset="-122"/>
                <a:cs typeface="Times New Roman" panose="02020603050405020304" charset="0"/>
                <a:sym typeface="+mn-ea"/>
              </a:rPr>
              <a:t>，并收集有关特定数据项属性的信息。</a:t>
            </a:r>
            <a:endParaRPr lang="zh-CN" altLang="zh-CN" sz="2400" kern="100" dirty="0">
              <a:latin typeface="Times New Roman" panose="02020603050405020304" charset="0"/>
              <a:ea typeface="宋体" panose="02010600030101010101" pitchFamily="2" charset="-122"/>
              <a:cs typeface="Times New Roman" panose="02020603050405020304" charset="0"/>
              <a:sym typeface="+mn-ea"/>
            </a:endParaRPr>
          </a:p>
        </p:txBody>
      </p:sp>
    </p:spTree>
  </p:cSld>
  <p:clrMapOvr>
    <a:masterClrMapping/>
  </p:clrMapOvr>
  <p:transition spd="med" advTm="5000">
    <p:pull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161019" y="144549"/>
            <a:ext cx="5553191" cy="805815"/>
          </a:xfrm>
          <a:prstGeom prst="rect">
            <a:avLst/>
          </a:prstGeom>
        </p:spPr>
        <p:txBody>
          <a:bodyPr vert="horz" lIns="68553" tIns="34289" rIns="68553" bIns="34289" rtlCol="0" anchor="t">
            <a:normAutofit fontScale="92500"/>
          </a:bodyPr>
          <a:lstStyle/>
          <a:p>
            <a:pPr>
              <a:spcBef>
                <a:spcPct val="20000"/>
              </a:spcBef>
            </a:pPr>
            <a:r>
              <a:rPr lang="zh-CN" altLang="zh-CN" sz="3200" b="1" dirty="0">
                <a:solidFill>
                  <a:srgbClr val="7030A0"/>
                </a:solidFill>
              </a:rPr>
              <a:t>案例：静态结构分析技术的应用</a:t>
            </a:r>
            <a:endParaRPr lang="zh-CN" altLang="zh-CN" sz="3200" b="1" dirty="0">
              <a:solidFill>
                <a:srgbClr val="7030A0"/>
              </a:solidFill>
            </a:endParaRPr>
          </a:p>
        </p:txBody>
      </p:sp>
      <p:sp>
        <p:nvSpPr>
          <p:cNvPr id="2" name="矩形 1"/>
          <p:cNvSpPr/>
          <p:nvPr/>
        </p:nvSpPr>
        <p:spPr>
          <a:xfrm>
            <a:off x="443218" y="943196"/>
            <a:ext cx="7270992" cy="4431983"/>
          </a:xfrm>
          <a:prstGeom prst="rect">
            <a:avLst/>
          </a:prstGeom>
        </p:spPr>
        <p:txBody>
          <a:bodyPr wrap="square">
            <a:spAutoFit/>
          </a:bodyPr>
          <a:lstStyle/>
          <a:p>
            <a:pPr algn="just">
              <a:lnSpc>
                <a:spcPct val="150000"/>
              </a:lnSpc>
              <a:spcAft>
                <a:spcPts val="0"/>
              </a:spcAft>
            </a:pPr>
            <a:r>
              <a:rPr lang="zh-CN" altLang="zh-CN" sz="2400" b="1" kern="100" dirty="0">
                <a:latin typeface="等线" panose="02010600030101010101" pitchFamily="2" charset="-122"/>
                <a:ea typeface="宋体" panose="02010600030101010101" pitchFamily="2" charset="-122"/>
                <a:cs typeface="Times New Roman" panose="02020603050405020304" charset="0"/>
              </a:rPr>
              <a:t>【问题描述】</a:t>
            </a:r>
            <a:r>
              <a:rPr lang="zh-CN" altLang="zh-CN" sz="2400" b="1" kern="100" dirty="0">
                <a:latin typeface="等线" panose="02010600030101010101" pitchFamily="2" charset="-122"/>
                <a:ea typeface="宋体" panose="02010600030101010101" pitchFamily="2" charset="-122"/>
                <a:cs typeface="Times New Roman" panose="02020603050405020304" charset="0"/>
                <a:hlinkClick r:id="rId1" action="ppaction://hlinkfile"/>
              </a:rPr>
              <a:t>研究生招生</a:t>
            </a:r>
            <a:r>
              <a:rPr lang="zh-CN" altLang="zh-CN" sz="2400" b="1" kern="100" dirty="0" smtClean="0">
                <a:latin typeface="等线" panose="02010600030101010101" pitchFamily="2" charset="-122"/>
                <a:ea typeface="宋体" panose="02010600030101010101" pitchFamily="2" charset="-122"/>
                <a:cs typeface="Times New Roman" panose="02020603050405020304" charset="0"/>
                <a:hlinkClick r:id="rId1" action="ppaction://hlinkfile"/>
              </a:rPr>
              <a:t>问题</a:t>
            </a:r>
            <a:endParaRPr lang="en-US" altLang="zh-CN" sz="2400" b="1" kern="100" dirty="0" smtClean="0">
              <a:latin typeface="等线" panose="02010600030101010101" pitchFamily="2" charset="-122"/>
              <a:ea typeface="宋体" panose="02010600030101010101" pitchFamily="2" charset="-122"/>
              <a:cs typeface="Times New Roman" panose="02020603050405020304" charset="0"/>
            </a:endParaRPr>
          </a:p>
          <a:p>
            <a:pPr algn="just">
              <a:lnSpc>
                <a:spcPct val="150000"/>
              </a:lnSpc>
              <a:spcAft>
                <a:spcPts val="0"/>
              </a:spcAft>
            </a:pPr>
            <a:r>
              <a:rPr lang="zh-CN" altLang="zh-CN" sz="2400" b="1" kern="100" dirty="0">
                <a:latin typeface="等线" panose="02010600030101010101" pitchFamily="2" charset="-122"/>
                <a:ea typeface="宋体" panose="02010600030101010101" pitchFamily="2" charset="-122"/>
                <a:cs typeface="Times New Roman" panose="02020603050405020304" charset="0"/>
              </a:rPr>
              <a:t>【要求】</a:t>
            </a:r>
            <a:endParaRPr lang="zh-CN" altLang="zh-CN" sz="2400" b="1" kern="100" dirty="0">
              <a:latin typeface="等线" panose="02010600030101010101" pitchFamily="2" charset="-122"/>
              <a:ea typeface="宋体" panose="02010600030101010101" pitchFamily="2" charset="-122"/>
              <a:cs typeface="Times New Roman" panose="02020603050405020304" charset="0"/>
            </a:endParaRPr>
          </a:p>
          <a:p>
            <a:pPr algn="just">
              <a:lnSpc>
                <a:spcPct val="150000"/>
              </a:lnSpc>
              <a:spcAft>
                <a:spcPts val="0"/>
              </a:spcAft>
            </a:pPr>
            <a:r>
              <a:rPr lang="zh-CN" altLang="zh-CN" sz="2400" b="1" kern="100" dirty="0">
                <a:latin typeface="等线" panose="02010600030101010101" pitchFamily="2" charset="-122"/>
                <a:ea typeface="宋体" panose="02010600030101010101" pitchFamily="2" charset="-122"/>
                <a:cs typeface="Times New Roman" panose="02020603050405020304" charset="0"/>
              </a:rPr>
              <a:t>【解决问题】</a:t>
            </a:r>
            <a:endParaRPr lang="zh-CN" altLang="zh-CN" sz="2400" b="1" kern="100" dirty="0">
              <a:latin typeface="等线" panose="02010600030101010101" pitchFamily="2" charset="-122"/>
              <a:ea typeface="宋体" panose="02010600030101010101" pitchFamily="2" charset="-122"/>
              <a:cs typeface="Times New Roman" panose="02020603050405020304" charset="0"/>
            </a:endParaRPr>
          </a:p>
          <a:p>
            <a:pPr lvl="2" algn="just">
              <a:spcAft>
                <a:spcPts val="0"/>
              </a:spcAft>
            </a:pPr>
            <a:r>
              <a:rPr lang="en-US" altLang="zh-CN" sz="2400" b="1" kern="100" dirty="0">
                <a:latin typeface="等线" panose="02010600030101010101" pitchFamily="2" charset="-122"/>
                <a:ea typeface="宋体" panose="02010600030101010101" pitchFamily="2" charset="-122"/>
                <a:cs typeface="Times New Roman" panose="02020603050405020304" charset="0"/>
              </a:rPr>
              <a:t>  1</a:t>
            </a:r>
            <a:r>
              <a:rPr lang="zh-CN" altLang="zh-CN" sz="2400" b="1" kern="100" dirty="0">
                <a:latin typeface="等线" panose="02010600030101010101" pitchFamily="2" charset="-122"/>
                <a:ea typeface="宋体" panose="02010600030101010101" pitchFamily="2" charset="-122"/>
                <a:cs typeface="Times New Roman" panose="02020603050405020304" charset="0"/>
              </a:rPr>
              <a:t>．</a:t>
            </a:r>
            <a:r>
              <a:rPr lang="zh-CN" altLang="zh-CN" sz="2400" b="1" kern="100" dirty="0">
                <a:latin typeface="等线" panose="02010600030101010101" pitchFamily="2" charset="-122"/>
                <a:ea typeface="宋体" panose="02010600030101010101" pitchFamily="2" charset="-122"/>
                <a:cs typeface="Times New Roman" panose="02020603050405020304" charset="0"/>
              </a:rPr>
              <a:t>设计程序</a:t>
            </a:r>
            <a:endParaRPr lang="en-US" altLang="zh-CN" sz="2400" b="1" kern="100" dirty="0">
              <a:latin typeface="等线" panose="02010600030101010101" pitchFamily="2" charset="-122"/>
              <a:ea typeface="宋体" panose="02010600030101010101" pitchFamily="2" charset="-122"/>
              <a:cs typeface="Times New Roman" panose="02020603050405020304" charset="0"/>
            </a:endParaRPr>
          </a:p>
          <a:p>
            <a:pPr lvl="2" algn="just">
              <a:spcAft>
                <a:spcPts val="0"/>
              </a:spcAft>
            </a:pPr>
            <a:r>
              <a:rPr lang="en-US" altLang="zh-CN" sz="2400" b="1" kern="100" dirty="0" smtClean="0">
                <a:latin typeface="等线" panose="02010600030101010101" pitchFamily="2" charset="-122"/>
                <a:ea typeface="宋体" panose="02010600030101010101" pitchFamily="2" charset="-122"/>
                <a:cs typeface="Times New Roman" panose="02020603050405020304" charset="0"/>
              </a:rPr>
              <a:t>  2</a:t>
            </a:r>
            <a:r>
              <a:rPr lang="zh-CN" altLang="zh-CN" sz="2400" b="1" kern="100" dirty="0">
                <a:latin typeface="等线" panose="02010600030101010101" pitchFamily="2" charset="-122"/>
                <a:ea typeface="宋体" panose="02010600030101010101" pitchFamily="2" charset="-122"/>
                <a:cs typeface="Times New Roman" panose="02020603050405020304" charset="0"/>
              </a:rPr>
              <a:t>．绘制程序</a:t>
            </a:r>
            <a:r>
              <a:rPr lang="zh-CN" altLang="zh-CN" sz="2400" b="1" kern="100" dirty="0" smtClean="0">
                <a:latin typeface="等线" panose="02010600030101010101" pitchFamily="2" charset="-122"/>
                <a:ea typeface="宋体" panose="02010600030101010101" pitchFamily="2" charset="-122"/>
                <a:cs typeface="Times New Roman" panose="02020603050405020304" charset="0"/>
              </a:rPr>
              <a:t>流程图</a:t>
            </a:r>
            <a:endParaRPr lang="en-US" altLang="zh-CN" sz="2400" b="1" kern="100" dirty="0" smtClean="0">
              <a:latin typeface="等线" panose="02010600030101010101" pitchFamily="2" charset="-122"/>
              <a:ea typeface="宋体" panose="02010600030101010101" pitchFamily="2" charset="-122"/>
              <a:cs typeface="Times New Roman" panose="02020603050405020304" charset="0"/>
            </a:endParaRPr>
          </a:p>
          <a:p>
            <a:pPr lvl="2" algn="just">
              <a:spcAft>
                <a:spcPts val="0"/>
              </a:spcAft>
            </a:pPr>
            <a:r>
              <a:rPr lang="en-US" altLang="zh-CN" sz="2400" b="1" kern="100" dirty="0" smtClean="0">
                <a:latin typeface="等线" panose="02010600030101010101" pitchFamily="2" charset="-122"/>
                <a:ea typeface="宋体" panose="02010600030101010101" pitchFamily="2" charset="-122"/>
                <a:cs typeface="Times New Roman" panose="02020603050405020304" charset="0"/>
              </a:rPr>
              <a:t>  3</a:t>
            </a:r>
            <a:r>
              <a:rPr lang="zh-CN" altLang="zh-CN" sz="2400" b="1" kern="100" dirty="0">
                <a:latin typeface="等线" panose="02010600030101010101" pitchFamily="2" charset="-122"/>
                <a:ea typeface="宋体" panose="02010600030101010101" pitchFamily="2" charset="-122"/>
                <a:cs typeface="Times New Roman" panose="02020603050405020304" charset="0"/>
              </a:rPr>
              <a:t>．绘制程序控制流</a:t>
            </a:r>
            <a:r>
              <a:rPr lang="zh-CN" altLang="zh-CN" sz="2400" b="1" kern="100" dirty="0">
                <a:latin typeface="等线" panose="02010600030101010101" pitchFamily="2" charset="-122"/>
                <a:ea typeface="宋体" panose="02010600030101010101" pitchFamily="2" charset="-122"/>
                <a:cs typeface="Times New Roman" panose="02020603050405020304" charset="0"/>
              </a:rPr>
              <a:t>图</a:t>
            </a:r>
            <a:endParaRPr lang="en-US" altLang="zh-CN" sz="2400" b="1" kern="100" dirty="0">
              <a:latin typeface="等线" panose="02010600030101010101" pitchFamily="2" charset="-122"/>
              <a:ea typeface="宋体" panose="02010600030101010101" pitchFamily="2" charset="-122"/>
              <a:cs typeface="Times New Roman" panose="02020603050405020304" charset="0"/>
            </a:endParaRPr>
          </a:p>
          <a:p>
            <a:pPr lvl="2" algn="just">
              <a:spcAft>
                <a:spcPts val="0"/>
              </a:spcAft>
            </a:pPr>
            <a:r>
              <a:rPr lang="en-US" altLang="zh-CN" sz="2400" b="1" kern="100" dirty="0" smtClean="0">
                <a:latin typeface="等线" panose="02010600030101010101" pitchFamily="2" charset="-122"/>
                <a:ea typeface="宋体" panose="02010600030101010101" pitchFamily="2" charset="-122"/>
                <a:cs typeface="Times New Roman" panose="02020603050405020304" charset="0"/>
              </a:rPr>
              <a:t>  4</a:t>
            </a:r>
            <a:r>
              <a:rPr lang="zh-CN" altLang="zh-CN" sz="2400" b="1" kern="100" dirty="0">
                <a:latin typeface="等线" panose="02010600030101010101" pitchFamily="2" charset="-122"/>
                <a:ea typeface="宋体" panose="02010600030101010101" pitchFamily="2" charset="-122"/>
                <a:cs typeface="Times New Roman" panose="02020603050405020304" charset="0"/>
              </a:rPr>
              <a:t>．计算环形复杂度</a:t>
            </a:r>
            <a:endParaRPr lang="zh-CN" altLang="zh-CN" sz="2400" b="1" kern="100" dirty="0">
              <a:latin typeface="等线" panose="02010600030101010101" pitchFamily="2" charset="-122"/>
              <a:ea typeface="宋体" panose="02010600030101010101" pitchFamily="2" charset="-122"/>
              <a:cs typeface="Times New Roman" panose="02020603050405020304" charset="0"/>
            </a:endParaRPr>
          </a:p>
          <a:p>
            <a:pPr lvl="2" algn="just">
              <a:spcAft>
                <a:spcPts val="0"/>
              </a:spcAft>
            </a:pPr>
            <a:r>
              <a:rPr lang="en-US" altLang="zh-CN" sz="2400" b="1" kern="100" dirty="0" smtClean="0">
                <a:latin typeface="等线" panose="02010600030101010101" pitchFamily="2" charset="-122"/>
                <a:ea typeface="宋体" panose="02010600030101010101" pitchFamily="2" charset="-122"/>
                <a:cs typeface="Times New Roman" panose="02020603050405020304" charset="0"/>
              </a:rPr>
              <a:t>  5</a:t>
            </a:r>
            <a:r>
              <a:rPr lang="zh-CN" altLang="zh-CN" sz="2400" b="1" kern="100" dirty="0">
                <a:latin typeface="等线" panose="02010600030101010101" pitchFamily="2" charset="-122"/>
                <a:ea typeface="宋体" panose="02010600030101010101" pitchFamily="2" charset="-122"/>
                <a:cs typeface="Times New Roman" panose="02020603050405020304" charset="0"/>
              </a:rPr>
              <a:t>．计算独立路径</a:t>
            </a:r>
            <a:r>
              <a:rPr lang="zh-CN" altLang="zh-CN" sz="2400" b="1" kern="100" dirty="0" smtClean="0">
                <a:latin typeface="等线" panose="02010600030101010101" pitchFamily="2" charset="-122"/>
                <a:ea typeface="宋体" panose="02010600030101010101" pitchFamily="2" charset="-122"/>
                <a:cs typeface="Times New Roman" panose="02020603050405020304" charset="0"/>
              </a:rPr>
              <a:t>集合</a:t>
            </a:r>
            <a:endParaRPr lang="en-US" altLang="zh-CN" sz="2400" b="1" kern="100" dirty="0" smtClean="0">
              <a:latin typeface="等线" panose="02010600030101010101" pitchFamily="2" charset="-122"/>
              <a:ea typeface="宋体" panose="02010600030101010101" pitchFamily="2" charset="-122"/>
              <a:cs typeface="Times New Roman" panose="02020603050405020304" charset="0"/>
            </a:endParaRPr>
          </a:p>
          <a:p>
            <a:pPr lvl="2" algn="just">
              <a:spcAft>
                <a:spcPts val="0"/>
              </a:spcAft>
            </a:pPr>
            <a:r>
              <a:rPr lang="en-US" altLang="zh-CN" sz="2400" b="1" kern="100" dirty="0" smtClean="0">
                <a:latin typeface="等线" panose="02010600030101010101" pitchFamily="2" charset="-122"/>
                <a:ea typeface="宋体" panose="02010600030101010101" pitchFamily="2" charset="-122"/>
                <a:cs typeface="Times New Roman" panose="02020603050405020304" charset="0"/>
              </a:rPr>
              <a:t>  6</a:t>
            </a:r>
            <a:r>
              <a:rPr lang="zh-CN" altLang="zh-CN" sz="2400" b="1" kern="100" dirty="0">
                <a:latin typeface="等线" panose="02010600030101010101" pitchFamily="2" charset="-122"/>
                <a:ea typeface="宋体" panose="02010600030101010101" pitchFamily="2" charset="-122"/>
                <a:cs typeface="Times New Roman" panose="02020603050405020304" charset="0"/>
              </a:rPr>
              <a:t>．设计测试用例</a:t>
            </a:r>
            <a:endParaRPr lang="zh-CN" altLang="zh-CN" sz="2400" b="1" kern="100" dirty="0">
              <a:latin typeface="等线" panose="02010600030101010101" pitchFamily="2" charset="-122"/>
              <a:ea typeface="宋体" panose="02010600030101010101" pitchFamily="2" charset="-122"/>
              <a:cs typeface="Times New Roman" panose="02020603050405020304" charset="0"/>
            </a:endParaRPr>
          </a:p>
          <a:p>
            <a:pPr lvl="2" algn="just">
              <a:lnSpc>
                <a:spcPct val="150000"/>
              </a:lnSpc>
              <a:spcAft>
                <a:spcPts val="0"/>
              </a:spcAft>
            </a:pPr>
            <a:endParaRPr lang="zh-CN" altLang="zh-CN" sz="2000" b="1" kern="100" dirty="0">
              <a:latin typeface="等线" panose="02010600030101010101" pitchFamily="2" charset="-122"/>
              <a:ea typeface="宋体" panose="02010600030101010101" pitchFamily="2" charset="-122"/>
              <a:cs typeface="Times New Roman" panose="02020603050405020304" charset="0"/>
            </a:endParaRPr>
          </a:p>
        </p:txBody>
      </p:sp>
      <p:pic>
        <p:nvPicPr>
          <p:cNvPr id="3" name="图片 2"/>
          <p:cNvPicPr>
            <a:picLocks noChangeAspect="1"/>
          </p:cNvPicPr>
          <p:nvPr/>
        </p:nvPicPr>
        <p:blipFill>
          <a:blip r:embed="rId2"/>
          <a:stretch>
            <a:fillRect/>
          </a:stretch>
        </p:blipFill>
        <p:spPr>
          <a:xfrm>
            <a:off x="7966710" y="0"/>
            <a:ext cx="1177290" cy="846455"/>
          </a:xfrm>
          <a:prstGeom prst="rect">
            <a:avLst/>
          </a:prstGeom>
        </p:spPr>
      </p:pic>
    </p:spTree>
  </p:cSld>
  <p:clrMapOvr>
    <a:masterClrMapping/>
  </p:clrMapOvr>
  <p:transition spd="med" advTm="5000">
    <p:pull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en-US" altLang="zh-CN" dirty="0"/>
              <a:t>7.5  </a:t>
            </a:r>
            <a:r>
              <a:rPr lang="zh-CN" altLang="zh-CN" dirty="0"/>
              <a:t>软件静态质量度量</a:t>
            </a:r>
            <a:br>
              <a:rPr lang="zh-CN" altLang="zh-CN" dirty="0"/>
            </a:br>
            <a:br>
              <a:rPr lang="zh-CN" altLang="zh-CN" dirty="0"/>
            </a:br>
            <a:br>
              <a:rPr lang="zh-CN" altLang="en-US" dirty="0"/>
            </a:br>
            <a:endParaRPr lang="zh-CN" altLang="en-US" dirty="0"/>
          </a:p>
        </p:txBody>
      </p:sp>
    </p:spTree>
  </p:cSld>
  <p:clrMapOvr>
    <a:masterClrMapping/>
  </p:clrMapOvr>
  <p:transition spd="med" advTm="5000">
    <p:pull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868680" y="217930"/>
            <a:ext cx="7772400" cy="1102519"/>
          </a:xfrm>
        </p:spPr>
        <p:txBody>
          <a:bodyPr/>
          <a:lstStyle/>
          <a:p>
            <a:r>
              <a:rPr lang="en-US" altLang="zh-CN" dirty="0"/>
              <a:t>7.5  </a:t>
            </a:r>
            <a:r>
              <a:rPr lang="zh-CN" altLang="zh-CN" dirty="0"/>
              <a:t>软件静态质量度量</a:t>
            </a:r>
            <a:br>
              <a:rPr lang="zh-CN" altLang="zh-CN" dirty="0"/>
            </a:br>
            <a:br>
              <a:rPr lang="zh-CN" altLang="zh-CN" dirty="0"/>
            </a:br>
            <a:br>
              <a:rPr lang="zh-CN" altLang="en-US" dirty="0"/>
            </a:br>
            <a:endParaRPr lang="zh-CN" altLang="en-US" dirty="0"/>
          </a:p>
        </p:txBody>
      </p:sp>
      <p:sp>
        <p:nvSpPr>
          <p:cNvPr id="2" name="副标题 1"/>
          <p:cNvSpPr>
            <a:spLocks noGrp="1"/>
          </p:cNvSpPr>
          <p:nvPr>
            <p:ph type="subTitle" idx="1"/>
          </p:nvPr>
        </p:nvSpPr>
        <p:spPr>
          <a:xfrm>
            <a:off x="868680" y="1102475"/>
            <a:ext cx="7772400" cy="1740478"/>
          </a:xfrm>
        </p:spPr>
        <p:txBody>
          <a:bodyPr/>
          <a:lstStyle/>
          <a:p>
            <a:pPr indent="360045" algn="just">
              <a:spcBef>
                <a:spcPct val="0"/>
              </a:spcBef>
              <a:spcAft>
                <a:spcPts val="0"/>
              </a:spcAft>
            </a:pPr>
            <a:r>
              <a:rPr lang="en-US" altLang="zh-CN" b="0" kern="100" dirty="0">
                <a:latin typeface="Times New Roman" panose="02020603050405020304" charset="0"/>
                <a:ea typeface="宋体" panose="02010600030101010101" pitchFamily="2" charset="-122"/>
                <a:cs typeface="Times New Roman" panose="02020603050405020304" charset="0"/>
              </a:rPr>
              <a:t>软件</a:t>
            </a:r>
            <a:r>
              <a:rPr lang="zh-CN" altLang="zh-CN" b="0" kern="100" dirty="0">
                <a:latin typeface="Times New Roman" panose="02020603050405020304" charset="0"/>
                <a:ea typeface="宋体" panose="02010600030101010101" pitchFamily="2" charset="-122"/>
                <a:cs typeface="Times New Roman" panose="02020603050405020304" charset="0"/>
              </a:rPr>
              <a:t>的</a:t>
            </a:r>
            <a:r>
              <a:rPr lang="zh-CN" altLang="zh-CN" kern="100" dirty="0">
                <a:solidFill>
                  <a:schemeClr val="accent5">
                    <a:lumMod val="75000"/>
                  </a:schemeClr>
                </a:solidFill>
                <a:latin typeface="Times New Roman" panose="02020603050405020304" charset="0"/>
                <a:ea typeface="宋体" panose="02010600030101010101" pitchFamily="2" charset="-122"/>
                <a:cs typeface="Times New Roman" panose="02020603050405020304" charset="0"/>
              </a:rPr>
              <a:t>质量</a:t>
            </a:r>
            <a:r>
              <a:rPr lang="zh-CN" altLang="zh-CN" b="0" kern="100" dirty="0">
                <a:latin typeface="Times New Roman" panose="02020603050405020304" charset="0"/>
                <a:ea typeface="宋体" panose="02010600030101010101" pitchFamily="2" charset="-122"/>
                <a:cs typeface="Times New Roman" panose="02020603050405020304" charset="0"/>
              </a:rPr>
              <a:t>用以下几个方面来衡量，即：</a:t>
            </a:r>
            <a:endParaRPr lang="zh-CN" altLang="zh-CN" b="0" kern="100" dirty="0">
              <a:latin typeface="Times New Roman" panose="02020603050405020304" charset="0"/>
              <a:ea typeface="宋体" panose="02010600030101010101" pitchFamily="2" charset="-122"/>
              <a:cs typeface="Times New Roman" panose="02020603050405020304" charset="0"/>
            </a:endParaRPr>
          </a:p>
          <a:p>
            <a:pPr marL="800100" lvl="1" indent="-342900" algn="just">
              <a:spcBef>
                <a:spcPct val="0"/>
              </a:spcBef>
              <a:spcAft>
                <a:spcPts val="0"/>
              </a:spcAft>
              <a:buFont typeface="Arial" panose="020B0604020202020204" pitchFamily="34" charset="0"/>
              <a:buChar char="•"/>
            </a:pPr>
            <a:r>
              <a:rPr lang="zh-CN" altLang="zh-CN" b="0" kern="100" dirty="0">
                <a:latin typeface="Times New Roman" panose="02020603050405020304" charset="0"/>
                <a:ea typeface="宋体" panose="02010600030101010101" pitchFamily="2" charset="-122"/>
                <a:cs typeface="Times New Roman" panose="02020603050405020304" charset="0"/>
              </a:rPr>
              <a:t>功能性（</a:t>
            </a:r>
            <a:r>
              <a:rPr lang="en-US" altLang="zh-CN" b="0" kern="100" dirty="0">
                <a:latin typeface="Times New Roman" panose="02020603050405020304" charset="0"/>
                <a:ea typeface="宋体" panose="02010600030101010101" pitchFamily="2" charset="-122"/>
                <a:cs typeface="Times New Roman" panose="02020603050405020304" charset="0"/>
              </a:rPr>
              <a:t>Functionality</a:t>
            </a:r>
            <a:r>
              <a:rPr lang="zh-CN" altLang="zh-CN" b="0" kern="100" dirty="0">
                <a:latin typeface="Times New Roman" panose="02020603050405020304" charset="0"/>
                <a:ea typeface="宋体" panose="02010600030101010101" pitchFamily="2" charset="-122"/>
                <a:cs typeface="Times New Roman" panose="02020603050405020304" charset="0"/>
              </a:rPr>
              <a:t>）</a:t>
            </a:r>
            <a:endParaRPr lang="zh-CN" altLang="zh-CN" b="0" kern="100" dirty="0">
              <a:latin typeface="Times New Roman" panose="02020603050405020304" charset="0"/>
              <a:ea typeface="宋体" panose="02010600030101010101" pitchFamily="2" charset="-122"/>
              <a:cs typeface="Times New Roman" panose="02020603050405020304" charset="0"/>
            </a:endParaRPr>
          </a:p>
          <a:p>
            <a:pPr marL="800100" lvl="1" indent="-342900" algn="just">
              <a:spcBef>
                <a:spcPct val="0"/>
              </a:spcBef>
              <a:spcAft>
                <a:spcPts val="0"/>
              </a:spcAft>
              <a:buFont typeface="Arial" panose="020B0604020202020204" pitchFamily="34" charset="0"/>
              <a:buChar char="•"/>
            </a:pPr>
            <a:r>
              <a:rPr lang="zh-CN" altLang="zh-CN" b="0" kern="100" dirty="0">
                <a:latin typeface="Times New Roman" panose="02020603050405020304" charset="0"/>
                <a:ea typeface="宋体" panose="02010600030101010101" pitchFamily="2" charset="-122"/>
                <a:cs typeface="Times New Roman" panose="02020603050405020304" charset="0"/>
              </a:rPr>
              <a:t>可靠性（</a:t>
            </a:r>
            <a:r>
              <a:rPr lang="en-US" altLang="zh-CN" b="0" kern="100" dirty="0">
                <a:latin typeface="Times New Roman" panose="02020603050405020304" charset="0"/>
                <a:ea typeface="宋体" panose="02010600030101010101" pitchFamily="2" charset="-122"/>
                <a:cs typeface="Times New Roman" panose="02020603050405020304" charset="0"/>
              </a:rPr>
              <a:t>Reliability</a:t>
            </a:r>
            <a:r>
              <a:rPr lang="zh-CN" altLang="zh-CN" b="0" kern="100" dirty="0">
                <a:latin typeface="Times New Roman" panose="02020603050405020304" charset="0"/>
                <a:ea typeface="宋体" panose="02010600030101010101" pitchFamily="2" charset="-122"/>
                <a:cs typeface="Times New Roman" panose="02020603050405020304" charset="0"/>
              </a:rPr>
              <a:t>）</a:t>
            </a:r>
            <a:endParaRPr lang="zh-CN" altLang="zh-CN" b="0" kern="100" dirty="0">
              <a:latin typeface="Times New Roman" panose="02020603050405020304" charset="0"/>
              <a:ea typeface="宋体" panose="02010600030101010101" pitchFamily="2" charset="-122"/>
              <a:cs typeface="Times New Roman" panose="02020603050405020304" charset="0"/>
            </a:endParaRPr>
          </a:p>
          <a:p>
            <a:pPr marL="800100" lvl="1" indent="-342900" algn="just">
              <a:spcBef>
                <a:spcPct val="0"/>
              </a:spcBef>
              <a:spcAft>
                <a:spcPts val="0"/>
              </a:spcAft>
              <a:buFont typeface="Arial" panose="020B0604020202020204" pitchFamily="34" charset="0"/>
              <a:buChar char="•"/>
            </a:pPr>
            <a:r>
              <a:rPr lang="zh-CN" altLang="zh-CN" b="0" kern="100" dirty="0">
                <a:latin typeface="Times New Roman" panose="02020603050405020304" charset="0"/>
                <a:ea typeface="宋体" panose="02010600030101010101" pitchFamily="2" charset="-122"/>
                <a:cs typeface="Times New Roman" panose="02020603050405020304" charset="0"/>
              </a:rPr>
              <a:t>可用性（</a:t>
            </a:r>
            <a:r>
              <a:rPr lang="en-US" altLang="zh-CN" b="0" kern="100" dirty="0">
                <a:latin typeface="Times New Roman" panose="02020603050405020304" charset="0"/>
                <a:ea typeface="宋体" panose="02010600030101010101" pitchFamily="2" charset="-122"/>
                <a:cs typeface="Times New Roman" panose="02020603050405020304" charset="0"/>
              </a:rPr>
              <a:t>Usability</a:t>
            </a:r>
            <a:r>
              <a:rPr lang="zh-CN" altLang="zh-CN" b="0" kern="100" dirty="0">
                <a:latin typeface="Times New Roman" panose="02020603050405020304" charset="0"/>
                <a:ea typeface="宋体" panose="02010600030101010101" pitchFamily="2" charset="-122"/>
                <a:cs typeface="Times New Roman" panose="02020603050405020304" charset="0"/>
              </a:rPr>
              <a:t>）</a:t>
            </a:r>
            <a:endParaRPr lang="zh-CN" altLang="zh-CN" b="0" kern="100" dirty="0">
              <a:latin typeface="Times New Roman" panose="02020603050405020304" charset="0"/>
              <a:ea typeface="宋体" panose="02010600030101010101" pitchFamily="2" charset="-122"/>
              <a:cs typeface="Times New Roman" panose="02020603050405020304" charset="0"/>
            </a:endParaRPr>
          </a:p>
          <a:p>
            <a:pPr marL="800100" lvl="1" indent="-342900" algn="just">
              <a:spcBef>
                <a:spcPct val="0"/>
              </a:spcBef>
              <a:spcAft>
                <a:spcPts val="0"/>
              </a:spcAft>
              <a:buFont typeface="Arial" panose="020B0604020202020204" pitchFamily="34" charset="0"/>
              <a:buChar char="•"/>
            </a:pPr>
            <a:r>
              <a:rPr lang="zh-CN" altLang="zh-CN" b="0" kern="100" dirty="0">
                <a:latin typeface="Times New Roman" panose="02020603050405020304" charset="0"/>
                <a:ea typeface="宋体" panose="02010600030101010101" pitchFamily="2" charset="-122"/>
                <a:cs typeface="Times New Roman" panose="02020603050405020304" charset="0"/>
              </a:rPr>
              <a:t>有效性（</a:t>
            </a:r>
            <a:r>
              <a:rPr lang="en-US" altLang="zh-CN" b="0" kern="100" dirty="0">
                <a:latin typeface="Times New Roman" panose="02020603050405020304" charset="0"/>
                <a:ea typeface="宋体" panose="02010600030101010101" pitchFamily="2" charset="-122"/>
                <a:cs typeface="Times New Roman" panose="02020603050405020304" charset="0"/>
              </a:rPr>
              <a:t>Efficiency</a:t>
            </a:r>
            <a:r>
              <a:rPr lang="zh-CN" altLang="zh-CN" b="0" kern="100" dirty="0">
                <a:latin typeface="Times New Roman" panose="02020603050405020304" charset="0"/>
                <a:ea typeface="宋体" panose="02010600030101010101" pitchFamily="2" charset="-122"/>
                <a:cs typeface="Times New Roman" panose="02020603050405020304" charset="0"/>
              </a:rPr>
              <a:t>）</a:t>
            </a:r>
            <a:endParaRPr lang="zh-CN" altLang="zh-CN" b="0" kern="100" dirty="0">
              <a:latin typeface="Times New Roman" panose="02020603050405020304" charset="0"/>
              <a:ea typeface="宋体" panose="02010600030101010101" pitchFamily="2" charset="-122"/>
              <a:cs typeface="Times New Roman" panose="02020603050405020304" charset="0"/>
            </a:endParaRPr>
          </a:p>
          <a:p>
            <a:pPr marL="800100" lvl="1" indent="-342900" algn="just">
              <a:spcBef>
                <a:spcPct val="0"/>
              </a:spcBef>
              <a:spcAft>
                <a:spcPts val="0"/>
              </a:spcAft>
              <a:buFont typeface="Arial" panose="020B0604020202020204" pitchFamily="34" charset="0"/>
              <a:buChar char="•"/>
            </a:pPr>
            <a:r>
              <a:rPr lang="zh-CN" altLang="zh-CN" b="0" u="sng" kern="100" dirty="0">
                <a:latin typeface="Times New Roman" panose="02020603050405020304" charset="0"/>
                <a:ea typeface="宋体" panose="02010600030101010101" pitchFamily="2" charset="-122"/>
                <a:cs typeface="Times New Roman" panose="02020603050405020304" charset="0"/>
              </a:rPr>
              <a:t>可</a:t>
            </a:r>
            <a:r>
              <a:rPr lang="en-US" altLang="zh-CN" b="0" u="sng" kern="100" dirty="0">
                <a:latin typeface="Times New Roman" panose="02020603050405020304" charset="0"/>
                <a:ea typeface="宋体" panose="02010600030101010101" pitchFamily="2" charset="-122"/>
                <a:cs typeface="Times New Roman" panose="02020603050405020304" charset="0"/>
              </a:rPr>
              <a:t>维护</a:t>
            </a:r>
            <a:r>
              <a:rPr lang="zh-CN" altLang="zh-CN" b="0" u="sng" kern="100" dirty="0">
                <a:latin typeface="Times New Roman" panose="02020603050405020304" charset="0"/>
                <a:ea typeface="宋体" panose="02010600030101010101" pitchFamily="2" charset="-122"/>
                <a:cs typeface="Times New Roman" panose="02020603050405020304" charset="0"/>
              </a:rPr>
              <a:t>性（</a:t>
            </a:r>
            <a:r>
              <a:rPr lang="en-US" altLang="zh-CN" b="0" u="sng" kern="100" dirty="0">
                <a:latin typeface="Times New Roman" panose="02020603050405020304" charset="0"/>
                <a:ea typeface="宋体" panose="02010600030101010101" pitchFamily="2" charset="-122"/>
                <a:cs typeface="Times New Roman" panose="02020603050405020304" charset="0"/>
              </a:rPr>
              <a:t>Maintainability</a:t>
            </a:r>
            <a:r>
              <a:rPr lang="zh-CN" altLang="zh-CN" b="0" u="sng" kern="100" dirty="0">
                <a:latin typeface="Times New Roman" panose="02020603050405020304" charset="0"/>
                <a:ea typeface="宋体" panose="02010600030101010101" pitchFamily="2" charset="-122"/>
                <a:cs typeface="Times New Roman" panose="02020603050405020304" charset="0"/>
              </a:rPr>
              <a:t>）</a:t>
            </a:r>
            <a:endParaRPr lang="zh-CN" altLang="zh-CN" b="0" kern="100" dirty="0">
              <a:latin typeface="Times New Roman" panose="02020603050405020304" charset="0"/>
              <a:ea typeface="宋体" panose="02010600030101010101" pitchFamily="2" charset="-122"/>
              <a:cs typeface="Times New Roman" panose="02020603050405020304" charset="0"/>
            </a:endParaRPr>
          </a:p>
          <a:p>
            <a:pPr marL="800100" lvl="1" indent="-342900" algn="just">
              <a:spcBef>
                <a:spcPct val="0"/>
              </a:spcBef>
              <a:spcAft>
                <a:spcPts val="0"/>
              </a:spcAft>
              <a:buFont typeface="Arial" panose="020B0604020202020204" pitchFamily="34" charset="0"/>
              <a:buChar char="•"/>
            </a:pPr>
            <a:r>
              <a:rPr lang="zh-CN" altLang="zh-CN" b="0" kern="100" dirty="0">
                <a:latin typeface="Times New Roman" panose="02020603050405020304" charset="0"/>
                <a:ea typeface="宋体" panose="02010600030101010101" pitchFamily="2" charset="-122"/>
                <a:cs typeface="Times New Roman" panose="02020603050405020304" charset="0"/>
              </a:rPr>
              <a:t>可</a:t>
            </a:r>
            <a:r>
              <a:rPr lang="en-US" altLang="zh-CN" b="0" kern="100" dirty="0">
                <a:latin typeface="Times New Roman" panose="02020603050405020304" charset="0"/>
                <a:ea typeface="宋体" panose="02010600030101010101" pitchFamily="2" charset="-122"/>
                <a:cs typeface="Times New Roman" panose="02020603050405020304" charset="0"/>
              </a:rPr>
              <a:t>移植</a:t>
            </a:r>
            <a:r>
              <a:rPr lang="zh-CN" altLang="zh-CN" b="0" kern="100" dirty="0">
                <a:latin typeface="Times New Roman" panose="02020603050405020304" charset="0"/>
                <a:ea typeface="宋体" panose="02010600030101010101" pitchFamily="2" charset="-122"/>
                <a:cs typeface="Times New Roman" panose="02020603050405020304" charset="0"/>
              </a:rPr>
              <a:t>性（</a:t>
            </a:r>
            <a:r>
              <a:rPr lang="en-US" altLang="zh-CN" b="0" kern="100" dirty="0">
                <a:latin typeface="Times New Roman" panose="02020603050405020304" charset="0"/>
                <a:ea typeface="宋体" panose="02010600030101010101" pitchFamily="2" charset="-122"/>
                <a:cs typeface="Times New Roman" panose="02020603050405020304" charset="0"/>
              </a:rPr>
              <a:t>Portability</a:t>
            </a:r>
            <a:r>
              <a:rPr lang="zh-CN" altLang="zh-CN" b="0" kern="100" dirty="0">
                <a:latin typeface="Times New Roman" panose="02020603050405020304" charset="0"/>
                <a:ea typeface="宋体" panose="02010600030101010101" pitchFamily="2" charset="-122"/>
                <a:cs typeface="Times New Roman" panose="02020603050405020304" charset="0"/>
              </a:rPr>
              <a:t>）</a:t>
            </a:r>
            <a:endParaRPr lang="zh-CN" altLang="en-US" b="0" kern="100" dirty="0">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p:transition spd="med" advTm="5000">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200150"/>
            <a:ext cx="8328660" cy="3394710"/>
          </a:xfrm>
        </p:spPr>
        <p:txBody>
          <a:bodyPr vert="horz"/>
          <a:lstStyle/>
          <a:p>
            <a:r>
              <a:rPr lang="zh-CN" altLang="en-US" sz="2400" b="0" dirty="0" smtClean="0">
                <a:solidFill>
                  <a:schemeClr val="tx1"/>
                </a:solidFill>
              </a:rPr>
              <a:t>静态测试主要包括各阶段的评审、代码检查、静态结构分析、软件静态质量度量等，用于对被测程序进行特性分析。</a:t>
            </a:r>
            <a:endParaRPr lang="zh-CN" altLang="en-US" sz="2400" b="0" dirty="0" smtClean="0">
              <a:solidFill>
                <a:schemeClr val="tx1"/>
              </a:solidFill>
            </a:endParaRPr>
          </a:p>
          <a:p>
            <a:pPr marL="457200" lvl="1" indent="0">
              <a:buNone/>
            </a:pPr>
            <a:r>
              <a:rPr lang="zh-CN" altLang="en-US" sz="2400" b="0" u="sng" dirty="0" smtClean="0">
                <a:solidFill>
                  <a:schemeClr val="tx1"/>
                </a:solidFill>
              </a:rPr>
              <a:t>1．评审</a:t>
            </a:r>
            <a:endParaRPr lang="zh-CN" altLang="en-US" sz="2400" b="0" u="sng" dirty="0" smtClean="0">
              <a:solidFill>
                <a:schemeClr val="tx1"/>
              </a:solidFill>
            </a:endParaRPr>
          </a:p>
          <a:p>
            <a:pPr marL="457200" lvl="1" indent="0">
              <a:buNone/>
            </a:pPr>
            <a:r>
              <a:rPr lang="zh-CN" altLang="en-US" sz="2400" b="0" u="sng" dirty="0" smtClean="0">
                <a:solidFill>
                  <a:schemeClr val="tx1"/>
                </a:solidFill>
              </a:rPr>
              <a:t>2．代码检查</a:t>
            </a:r>
            <a:endParaRPr lang="zh-CN" altLang="en-US" sz="2400" b="0" u="sng" dirty="0" smtClean="0">
              <a:solidFill>
                <a:schemeClr val="tx1"/>
              </a:solidFill>
            </a:endParaRPr>
          </a:p>
          <a:p>
            <a:pPr marL="457200" lvl="1" indent="0">
              <a:buNone/>
            </a:pPr>
            <a:r>
              <a:rPr lang="zh-CN" altLang="en-US" sz="2400" b="0" u="sng" dirty="0" smtClean="0">
                <a:solidFill>
                  <a:schemeClr val="tx1"/>
                </a:solidFill>
              </a:rPr>
              <a:t>3．静态结构分析</a:t>
            </a:r>
            <a:endParaRPr lang="zh-CN" altLang="en-US" sz="2400" b="0" u="sng" dirty="0" smtClean="0">
              <a:solidFill>
                <a:schemeClr val="tx1"/>
              </a:solidFill>
            </a:endParaRPr>
          </a:p>
          <a:p>
            <a:pPr marL="457200" lvl="1" indent="0">
              <a:buNone/>
            </a:pPr>
            <a:r>
              <a:rPr lang="zh-CN" altLang="en-US" sz="2400" b="0" u="sng" dirty="0" smtClean="0">
                <a:solidFill>
                  <a:schemeClr val="tx1"/>
                </a:solidFill>
              </a:rPr>
              <a:t>4．软件静态质量度量</a:t>
            </a:r>
            <a:endParaRPr lang="zh-CN" altLang="en-US" sz="2400" b="0" u="sng" dirty="0" smtClean="0">
              <a:solidFill>
                <a:schemeClr val="tx1"/>
              </a:solidFill>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7.1.1  静态测试的基本内容</a:t>
            </a:r>
            <a:endParaRPr lang="zh-CN" altLang="en-US">
              <a:sym typeface="+mn-ea"/>
            </a:endParaRPr>
          </a:p>
        </p:txBody>
      </p:sp>
    </p:spTree>
  </p:cSld>
  <p:clrMapOvr>
    <a:masterClrMapping/>
  </p:clrMapOvr>
  <p:transition spd="med" advTm="5000">
    <p:pull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868680" y="217930"/>
            <a:ext cx="7772400" cy="1102519"/>
          </a:xfrm>
        </p:spPr>
        <p:txBody>
          <a:bodyPr/>
          <a:lstStyle/>
          <a:p>
            <a:r>
              <a:rPr lang="en-US" altLang="zh-CN" dirty="0"/>
              <a:t>7.5  </a:t>
            </a:r>
            <a:r>
              <a:rPr lang="zh-CN" altLang="zh-CN" dirty="0"/>
              <a:t>软件静态质量度量</a:t>
            </a:r>
            <a:br>
              <a:rPr lang="zh-CN" altLang="zh-CN" dirty="0"/>
            </a:br>
            <a:br>
              <a:rPr lang="zh-CN" altLang="zh-CN" dirty="0"/>
            </a:br>
            <a:br>
              <a:rPr lang="zh-CN" altLang="en-US" dirty="0"/>
            </a:br>
            <a:endParaRPr lang="zh-CN" altLang="en-US" dirty="0"/>
          </a:p>
        </p:txBody>
      </p:sp>
      <p:sp>
        <p:nvSpPr>
          <p:cNvPr id="2" name="副标题 1"/>
          <p:cNvSpPr>
            <a:spLocks noGrp="1"/>
          </p:cNvSpPr>
          <p:nvPr>
            <p:ph type="subTitle" idx="1"/>
          </p:nvPr>
        </p:nvSpPr>
        <p:spPr>
          <a:xfrm>
            <a:off x="868680" y="970395"/>
            <a:ext cx="7410796" cy="1740478"/>
          </a:xfrm>
        </p:spPr>
        <p:txBody>
          <a:bodyPr/>
          <a:lstStyle/>
          <a:p>
            <a:pPr algn="just" latinLnBrk="0">
              <a:spcBef>
                <a:spcPct val="0"/>
              </a:spcBef>
              <a:spcAft>
                <a:spcPts val="0"/>
              </a:spcAft>
            </a:pPr>
            <a:r>
              <a:rPr lang="zh-CN" altLang="zh-CN" b="0" dirty="0">
                <a:latin typeface="宋体" panose="02010600030101010101" pitchFamily="2" charset="-122"/>
                <a:ea typeface="宋体" panose="02010600030101010101" pitchFamily="2" charset="-122"/>
              </a:rPr>
              <a:t>要衡量</a:t>
            </a:r>
            <a:r>
              <a:rPr lang="en-US" altLang="zh-CN" b="0" dirty="0">
                <a:latin typeface="宋体" panose="02010600030101010101" pitchFamily="2" charset="-122"/>
                <a:ea typeface="宋体" panose="02010600030101010101" pitchFamily="2" charset="-122"/>
              </a:rPr>
              <a:t>软件</a:t>
            </a:r>
            <a:r>
              <a:rPr lang="zh-CN" altLang="zh-CN" b="0" dirty="0">
                <a:latin typeface="宋体" panose="02010600030101010101" pitchFamily="2" charset="-122"/>
                <a:ea typeface="宋体" panose="02010600030101010101" pitchFamily="2" charset="-122"/>
              </a:rPr>
              <a:t>的</a:t>
            </a:r>
            <a:r>
              <a:rPr lang="zh-CN" altLang="zh-CN" b="0" dirty="0">
                <a:solidFill>
                  <a:schemeClr val="accent5">
                    <a:lumMod val="75000"/>
                  </a:schemeClr>
                </a:solidFill>
                <a:latin typeface="宋体" panose="02010600030101010101" pitchFamily="2" charset="-122"/>
                <a:ea typeface="宋体" panose="02010600030101010101" pitchFamily="2" charset="-122"/>
              </a:rPr>
              <a:t>可</a:t>
            </a:r>
            <a:r>
              <a:rPr lang="en-US" altLang="zh-CN" b="0" dirty="0">
                <a:solidFill>
                  <a:schemeClr val="accent5">
                    <a:lumMod val="75000"/>
                  </a:schemeClr>
                </a:solidFill>
                <a:latin typeface="宋体" panose="02010600030101010101" pitchFamily="2" charset="-122"/>
                <a:ea typeface="宋体" panose="02010600030101010101" pitchFamily="2" charset="-122"/>
              </a:rPr>
              <a:t>维护</a:t>
            </a:r>
            <a:r>
              <a:rPr lang="zh-CN" altLang="zh-CN" b="0" dirty="0">
                <a:solidFill>
                  <a:schemeClr val="accent5">
                    <a:lumMod val="75000"/>
                  </a:schemeClr>
                </a:solidFill>
                <a:latin typeface="宋体" panose="02010600030101010101" pitchFamily="2" charset="-122"/>
                <a:ea typeface="宋体" panose="02010600030101010101" pitchFamily="2" charset="-122"/>
              </a:rPr>
              <a:t>性</a:t>
            </a:r>
            <a:r>
              <a:rPr lang="zh-CN" altLang="zh-CN" b="0" dirty="0">
                <a:latin typeface="宋体" panose="02010600030101010101" pitchFamily="2" charset="-122"/>
                <a:ea typeface="宋体" panose="02010600030101010101" pitchFamily="2" charset="-122"/>
              </a:rPr>
              <a:t>，可以从四个方面去度量：</a:t>
            </a:r>
            <a:endParaRPr lang="zh-CN" altLang="zh-CN" b="0" dirty="0">
              <a:latin typeface="宋体" panose="02010600030101010101" pitchFamily="2" charset="-122"/>
              <a:ea typeface="宋体" panose="02010600030101010101" pitchFamily="2" charset="-122"/>
            </a:endParaRPr>
          </a:p>
          <a:p>
            <a:pPr marL="800100" lvl="1" indent="-342900" algn="just">
              <a:spcBef>
                <a:spcPct val="0"/>
              </a:spcBef>
              <a:spcAft>
                <a:spcPts val="0"/>
              </a:spcAft>
              <a:buFont typeface="Arial" panose="020B0604020202020204" pitchFamily="34" charset="0"/>
              <a:buChar char="•"/>
            </a:pPr>
            <a:r>
              <a:rPr lang="zh-CN" altLang="zh-CN" b="0" dirty="0">
                <a:latin typeface="宋体" panose="02010600030101010101" pitchFamily="2" charset="-122"/>
                <a:ea typeface="宋体" panose="02010600030101010101" pitchFamily="2" charset="-122"/>
              </a:rPr>
              <a:t>可分析性（</a:t>
            </a:r>
            <a:r>
              <a:rPr lang="en-US" altLang="zh-CN" b="0" dirty="0">
                <a:latin typeface="宋体" panose="02010600030101010101" pitchFamily="2" charset="-122"/>
                <a:ea typeface="宋体" panose="02010600030101010101" pitchFamily="2" charset="-122"/>
              </a:rPr>
              <a:t>Analyzability</a:t>
            </a:r>
            <a:r>
              <a:rPr lang="zh-CN" altLang="zh-CN" b="0" dirty="0">
                <a:latin typeface="宋体" panose="02010600030101010101" pitchFamily="2" charset="-122"/>
                <a:ea typeface="宋体" panose="02010600030101010101" pitchFamily="2" charset="-122"/>
              </a:rPr>
              <a:t>）</a:t>
            </a:r>
            <a:endParaRPr lang="zh-CN" altLang="zh-CN" b="0" dirty="0">
              <a:latin typeface="宋体" panose="02010600030101010101" pitchFamily="2" charset="-122"/>
              <a:ea typeface="宋体" panose="02010600030101010101" pitchFamily="2" charset="-122"/>
            </a:endParaRPr>
          </a:p>
          <a:p>
            <a:pPr marL="800100" lvl="1" indent="-342900" algn="just">
              <a:spcBef>
                <a:spcPct val="0"/>
              </a:spcBef>
              <a:spcAft>
                <a:spcPts val="0"/>
              </a:spcAft>
              <a:buFont typeface="Arial" panose="020B0604020202020204" pitchFamily="34" charset="0"/>
              <a:buChar char="•"/>
            </a:pPr>
            <a:r>
              <a:rPr lang="zh-CN" altLang="zh-CN" b="0" dirty="0">
                <a:latin typeface="宋体" panose="02010600030101010101" pitchFamily="2" charset="-122"/>
                <a:ea typeface="宋体" panose="02010600030101010101" pitchFamily="2" charset="-122"/>
              </a:rPr>
              <a:t>可改变性（</a:t>
            </a:r>
            <a:r>
              <a:rPr lang="en-US" altLang="zh-CN" b="0" dirty="0">
                <a:latin typeface="宋体" panose="02010600030101010101" pitchFamily="2" charset="-122"/>
                <a:ea typeface="宋体" panose="02010600030101010101" pitchFamily="2" charset="-122"/>
              </a:rPr>
              <a:t>Changeability</a:t>
            </a:r>
            <a:r>
              <a:rPr lang="zh-CN" altLang="zh-CN" b="0" dirty="0">
                <a:latin typeface="宋体" panose="02010600030101010101" pitchFamily="2" charset="-122"/>
                <a:ea typeface="宋体" panose="02010600030101010101" pitchFamily="2" charset="-122"/>
              </a:rPr>
              <a:t>）</a:t>
            </a:r>
            <a:endParaRPr lang="zh-CN" altLang="zh-CN" b="0" dirty="0">
              <a:latin typeface="宋体" panose="02010600030101010101" pitchFamily="2" charset="-122"/>
              <a:ea typeface="宋体" panose="02010600030101010101" pitchFamily="2" charset="-122"/>
            </a:endParaRPr>
          </a:p>
          <a:p>
            <a:pPr marL="800100" lvl="1" indent="-342900" algn="just">
              <a:spcBef>
                <a:spcPct val="0"/>
              </a:spcBef>
              <a:spcAft>
                <a:spcPts val="0"/>
              </a:spcAft>
              <a:buFont typeface="Arial" panose="020B0604020202020204" pitchFamily="34" charset="0"/>
              <a:buChar char="•"/>
            </a:pPr>
            <a:r>
              <a:rPr lang="zh-CN" altLang="zh-CN" b="0" dirty="0">
                <a:latin typeface="宋体" panose="02010600030101010101" pitchFamily="2" charset="-122"/>
                <a:ea typeface="宋体" panose="02010600030101010101" pitchFamily="2" charset="-122"/>
              </a:rPr>
              <a:t>稳定性（</a:t>
            </a:r>
            <a:r>
              <a:rPr lang="en-US" altLang="zh-CN" b="0" dirty="0">
                <a:latin typeface="宋体" panose="02010600030101010101" pitchFamily="2" charset="-122"/>
                <a:ea typeface="宋体" panose="02010600030101010101" pitchFamily="2" charset="-122"/>
              </a:rPr>
              <a:t>Stability</a:t>
            </a:r>
            <a:r>
              <a:rPr lang="zh-CN" altLang="zh-CN" b="0" dirty="0">
                <a:latin typeface="宋体" panose="02010600030101010101" pitchFamily="2" charset="-122"/>
                <a:ea typeface="宋体" panose="02010600030101010101" pitchFamily="2" charset="-122"/>
              </a:rPr>
              <a:t>）</a:t>
            </a:r>
            <a:endParaRPr lang="zh-CN" altLang="zh-CN" b="0" dirty="0">
              <a:latin typeface="宋体" panose="02010600030101010101" pitchFamily="2" charset="-122"/>
              <a:ea typeface="宋体" panose="02010600030101010101" pitchFamily="2" charset="-122"/>
            </a:endParaRPr>
          </a:p>
          <a:p>
            <a:pPr marL="800100" lvl="1" indent="-342900" algn="just">
              <a:spcBef>
                <a:spcPct val="0"/>
              </a:spcBef>
              <a:spcAft>
                <a:spcPts val="0"/>
              </a:spcAft>
              <a:buFont typeface="Arial" panose="020B0604020202020204" pitchFamily="34" charset="0"/>
              <a:buChar char="•"/>
            </a:pPr>
            <a:r>
              <a:rPr lang="en-US" altLang="zh-CN" b="0" u="sng" dirty="0">
                <a:latin typeface="宋体" panose="02010600030101010101" pitchFamily="2" charset="-122"/>
                <a:ea typeface="宋体" panose="02010600030101010101" pitchFamily="2" charset="-122"/>
              </a:rPr>
              <a:t>可测试性</a:t>
            </a:r>
            <a:r>
              <a:rPr lang="zh-CN" altLang="zh-CN" b="0" u="sng" dirty="0">
                <a:latin typeface="宋体" panose="02010600030101010101" pitchFamily="2" charset="-122"/>
                <a:ea typeface="宋体" panose="02010600030101010101" pitchFamily="2" charset="-122"/>
              </a:rPr>
              <a:t>（</a:t>
            </a:r>
            <a:r>
              <a:rPr lang="en-US" altLang="zh-CN" b="0" u="sng" dirty="0">
                <a:latin typeface="宋体" panose="02010600030101010101" pitchFamily="2" charset="-122"/>
                <a:ea typeface="宋体" panose="02010600030101010101" pitchFamily="2" charset="-122"/>
              </a:rPr>
              <a:t>Testability</a:t>
            </a:r>
            <a:r>
              <a:rPr lang="zh-CN" altLang="zh-CN" b="0" u="sng" dirty="0">
                <a:latin typeface="宋体" panose="02010600030101010101" pitchFamily="2" charset="-122"/>
                <a:ea typeface="宋体" panose="02010600030101010101" pitchFamily="2" charset="-122"/>
              </a:rPr>
              <a:t>）</a:t>
            </a:r>
            <a:endParaRPr lang="zh-CN" altLang="zh-CN" b="0" u="sng" dirty="0">
              <a:latin typeface="宋体" panose="02010600030101010101" pitchFamily="2" charset="-122"/>
              <a:ea typeface="宋体" panose="02010600030101010101" pitchFamily="2" charset="-122"/>
            </a:endParaRPr>
          </a:p>
          <a:p>
            <a:pPr marL="800100" lvl="1" indent="-342900" algn="just">
              <a:spcBef>
                <a:spcPct val="0"/>
              </a:spcBef>
              <a:spcAft>
                <a:spcPts val="0"/>
              </a:spcAft>
              <a:buFont typeface="Arial" panose="020B0604020202020204" pitchFamily="34" charset="0"/>
              <a:buChar char="•"/>
            </a:pPr>
            <a:endParaRPr lang="en-US" altLang="zh-CN" b="0" dirty="0" smtClean="0">
              <a:latin typeface="宋体" panose="02010600030101010101" pitchFamily="2" charset="-122"/>
              <a:ea typeface="宋体" panose="02010600030101010101" pitchFamily="2" charset="-122"/>
            </a:endParaRPr>
          </a:p>
          <a:p>
            <a:pPr algn="just" latinLnBrk="0">
              <a:spcBef>
                <a:spcPct val="0"/>
              </a:spcBef>
              <a:spcAft>
                <a:spcPts val="0"/>
              </a:spcAft>
            </a:pPr>
            <a:r>
              <a:rPr lang="zh-CN" altLang="zh-CN" b="0" dirty="0" smtClean="0">
                <a:latin typeface="宋体" panose="02010600030101010101" pitchFamily="2" charset="-122"/>
                <a:ea typeface="宋体" panose="02010600030101010101" pitchFamily="2" charset="-122"/>
              </a:rPr>
              <a:t>具体</a:t>
            </a:r>
            <a:r>
              <a:rPr lang="zh-CN" altLang="zh-CN" b="0" dirty="0">
                <a:latin typeface="宋体" panose="02010600030101010101" pitchFamily="2" charset="-122"/>
                <a:ea typeface="宋体" panose="02010600030101010101" pitchFamily="2" charset="-122"/>
              </a:rPr>
              <a:t>到</a:t>
            </a:r>
            <a:r>
              <a:rPr lang="en-US" altLang="zh-CN" b="0" dirty="0">
                <a:latin typeface="宋体" panose="02010600030101010101" pitchFamily="2" charset="-122"/>
                <a:ea typeface="宋体" panose="02010600030101010101" pitchFamily="2" charset="-122"/>
              </a:rPr>
              <a:t>软件</a:t>
            </a:r>
            <a:r>
              <a:rPr lang="zh-CN" altLang="zh-CN" b="0" dirty="0">
                <a:latin typeface="宋体" panose="02010600030101010101" pitchFamily="2" charset="-122"/>
                <a:ea typeface="宋体" panose="02010600030101010101" pitchFamily="2" charset="-122"/>
              </a:rPr>
              <a:t>的</a:t>
            </a:r>
            <a:r>
              <a:rPr lang="en-US" altLang="zh-CN" b="0" dirty="0">
                <a:solidFill>
                  <a:schemeClr val="accent5">
                    <a:lumMod val="75000"/>
                  </a:schemeClr>
                </a:solidFill>
                <a:latin typeface="宋体" panose="02010600030101010101" pitchFamily="2" charset="-122"/>
                <a:ea typeface="宋体" panose="02010600030101010101" pitchFamily="2" charset="-122"/>
              </a:rPr>
              <a:t>可测试性</a:t>
            </a:r>
            <a:r>
              <a:rPr lang="zh-CN" altLang="zh-CN" b="0" dirty="0">
                <a:latin typeface="宋体" panose="02010600030101010101" pitchFamily="2" charset="-122"/>
                <a:ea typeface="宋体" panose="02010600030101010101" pitchFamily="2" charset="-122"/>
              </a:rPr>
              <a:t>怎么去衡量，又可以从三个度量元去考虑：</a:t>
            </a:r>
            <a:endParaRPr lang="zh-CN" altLang="zh-CN" b="0" dirty="0">
              <a:latin typeface="宋体" panose="02010600030101010101" pitchFamily="2" charset="-122"/>
              <a:ea typeface="宋体" panose="02010600030101010101" pitchFamily="2" charset="-122"/>
            </a:endParaRPr>
          </a:p>
          <a:p>
            <a:pPr marL="800100" lvl="1" indent="-342900" algn="just" latinLnBrk="0">
              <a:spcAft>
                <a:spcPts val="0"/>
              </a:spcAft>
              <a:buClrTx/>
              <a:buSzTx/>
              <a:buFont typeface="Arial" panose="020B0604020202020204" pitchFamily="34" charset="0"/>
              <a:buChar char="•"/>
            </a:pPr>
            <a:r>
              <a:rPr lang="zh-CN" altLang="zh-CN" b="0" dirty="0">
                <a:latin typeface="宋体" panose="02010600030101010101" pitchFamily="2" charset="-122"/>
                <a:ea typeface="宋体" panose="02010600030101010101" pitchFamily="2" charset="-122"/>
                <a:cs typeface="+mn-ea"/>
              </a:rPr>
              <a:t>圈复杂度</a:t>
            </a:r>
            <a:endParaRPr lang="zh-CN" altLang="zh-CN" b="0" dirty="0">
              <a:latin typeface="宋体" panose="02010600030101010101" pitchFamily="2" charset="-122"/>
              <a:ea typeface="宋体" panose="02010600030101010101" pitchFamily="2" charset="-122"/>
              <a:cs typeface="+mn-ea"/>
            </a:endParaRPr>
          </a:p>
          <a:p>
            <a:pPr marL="800100" lvl="1" indent="-342900" algn="just" latinLnBrk="0">
              <a:spcAft>
                <a:spcPts val="0"/>
              </a:spcAft>
              <a:buClrTx/>
              <a:buSzTx/>
              <a:buFont typeface="Arial" panose="020B0604020202020204" pitchFamily="34" charset="0"/>
              <a:buChar char="•"/>
            </a:pPr>
            <a:r>
              <a:rPr lang="zh-CN" altLang="zh-CN" b="0" dirty="0">
                <a:latin typeface="宋体" panose="02010600030101010101" pitchFamily="2" charset="-122"/>
                <a:ea typeface="宋体" panose="02010600030101010101" pitchFamily="2" charset="-122"/>
                <a:cs typeface="+mn-ea"/>
              </a:rPr>
              <a:t>输入</a:t>
            </a:r>
            <a:r>
              <a:rPr lang="zh-CN" altLang="zh-CN" b="0" dirty="0">
                <a:latin typeface="宋体" panose="02010600030101010101" pitchFamily="2" charset="-122"/>
                <a:ea typeface="宋体" panose="02010600030101010101" pitchFamily="2" charset="-122"/>
                <a:cs typeface="+mn-ea"/>
                <a:sym typeface="+mn-ea"/>
              </a:rPr>
              <a:t>的个数</a:t>
            </a:r>
            <a:endParaRPr lang="zh-CN" altLang="zh-CN" b="0" dirty="0">
              <a:latin typeface="宋体" panose="02010600030101010101" pitchFamily="2" charset="-122"/>
              <a:ea typeface="宋体" panose="02010600030101010101" pitchFamily="2" charset="-122"/>
              <a:cs typeface="+mn-ea"/>
            </a:endParaRPr>
          </a:p>
          <a:p>
            <a:pPr marL="800100" lvl="1" indent="-342900" algn="just" latinLnBrk="0">
              <a:spcAft>
                <a:spcPts val="0"/>
              </a:spcAft>
              <a:buClrTx/>
              <a:buSzTx/>
              <a:buFont typeface="Arial" panose="020B0604020202020204" pitchFamily="34" charset="0"/>
              <a:buChar char="•"/>
            </a:pPr>
            <a:r>
              <a:rPr lang="zh-CN" altLang="zh-CN" b="0" dirty="0">
                <a:latin typeface="宋体" panose="02010600030101010101" pitchFamily="2" charset="-122"/>
                <a:ea typeface="宋体" panose="02010600030101010101" pitchFamily="2" charset="-122"/>
                <a:cs typeface="+mn-ea"/>
              </a:rPr>
              <a:t>输出的个数</a:t>
            </a:r>
            <a:endParaRPr lang="zh-CN" altLang="zh-CN" b="0" dirty="0">
              <a:latin typeface="宋体" panose="02010600030101010101" pitchFamily="2" charset="-122"/>
              <a:ea typeface="宋体" panose="02010600030101010101" pitchFamily="2" charset="-122"/>
              <a:cs typeface="+mn-ea"/>
            </a:endParaRPr>
          </a:p>
        </p:txBody>
      </p:sp>
    </p:spTree>
  </p:cSld>
  <p:clrMapOvr>
    <a:masterClrMapping/>
  </p:clrMapOvr>
  <p:transition spd="med" advTm="5000">
    <p:pull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868680" y="217930"/>
            <a:ext cx="7772400" cy="1102519"/>
          </a:xfrm>
        </p:spPr>
        <p:txBody>
          <a:bodyPr/>
          <a:lstStyle/>
          <a:p>
            <a:r>
              <a:rPr lang="en-US" altLang="zh-CN" dirty="0"/>
              <a:t>7.5  </a:t>
            </a:r>
            <a:r>
              <a:rPr lang="zh-CN" altLang="zh-CN" dirty="0"/>
              <a:t>软件静态质量度量</a:t>
            </a:r>
            <a:br>
              <a:rPr lang="zh-CN" altLang="zh-CN" dirty="0"/>
            </a:br>
            <a:br>
              <a:rPr lang="zh-CN" altLang="zh-CN" dirty="0"/>
            </a:br>
            <a:br>
              <a:rPr lang="zh-CN" altLang="en-US" dirty="0"/>
            </a:br>
            <a:endParaRPr lang="zh-CN" altLang="en-US" dirty="0"/>
          </a:p>
        </p:txBody>
      </p:sp>
      <p:sp>
        <p:nvSpPr>
          <p:cNvPr id="2" name="副标题 1"/>
          <p:cNvSpPr>
            <a:spLocks noGrp="1"/>
          </p:cNvSpPr>
          <p:nvPr>
            <p:ph type="subTitle" idx="1"/>
          </p:nvPr>
        </p:nvSpPr>
        <p:spPr>
          <a:xfrm>
            <a:off x="868680" y="1102475"/>
            <a:ext cx="7410796" cy="3004012"/>
          </a:xfrm>
        </p:spPr>
        <p:txBody>
          <a:bodyPr/>
          <a:lstStyle/>
          <a:p>
            <a:pPr indent="360045" algn="l"/>
            <a:r>
              <a:rPr lang="zh-CN" altLang="zh-CN" b="0" dirty="0"/>
              <a:t>这里以</a:t>
            </a:r>
            <a:r>
              <a:rPr lang="en-US" altLang="zh-CN" b="0" dirty="0"/>
              <a:t>Testbed</a:t>
            </a:r>
            <a:r>
              <a:rPr lang="zh-CN" altLang="zh-CN" b="0" dirty="0"/>
              <a:t>工具为例，说明</a:t>
            </a:r>
            <a:r>
              <a:rPr lang="en-US" altLang="zh-CN" b="0" dirty="0"/>
              <a:t>Testbed</a:t>
            </a:r>
            <a:r>
              <a:rPr lang="zh-CN" altLang="zh-CN" b="0" dirty="0"/>
              <a:t>工具对软件静态质量度量的支持：</a:t>
            </a:r>
            <a:endParaRPr lang="zh-CN" altLang="zh-CN" b="0" dirty="0"/>
          </a:p>
          <a:p>
            <a:pPr lvl="2" algn="l"/>
            <a:r>
              <a:rPr lang="en-US" altLang="zh-CN" sz="2000" b="0" dirty="0"/>
              <a:t>1</a:t>
            </a:r>
            <a:r>
              <a:rPr lang="zh-CN" altLang="zh-CN" sz="2000" b="0" dirty="0"/>
              <a:t>．编程</a:t>
            </a:r>
            <a:r>
              <a:rPr lang="zh-CN" altLang="zh-CN" sz="2000" b="0" dirty="0" smtClean="0"/>
              <a:t>标准</a:t>
            </a:r>
            <a:endParaRPr lang="en-US" altLang="zh-CN" sz="2000" b="0" dirty="0" smtClean="0"/>
          </a:p>
          <a:p>
            <a:pPr lvl="2" algn="l"/>
            <a:r>
              <a:rPr lang="en-US" altLang="zh-CN" sz="2000" b="0" dirty="0"/>
              <a:t>2</a:t>
            </a:r>
            <a:r>
              <a:rPr lang="zh-CN" altLang="zh-CN" sz="2000" b="0" dirty="0"/>
              <a:t>．静态</a:t>
            </a:r>
            <a:r>
              <a:rPr lang="zh-CN" altLang="zh-CN" sz="2000" b="0" dirty="0" smtClean="0"/>
              <a:t>数据流分析</a:t>
            </a:r>
            <a:endParaRPr lang="en-US" altLang="zh-CN" sz="2000" b="0" dirty="0" smtClean="0"/>
          </a:p>
          <a:p>
            <a:pPr lvl="2" algn="l"/>
            <a:r>
              <a:rPr lang="en-US" altLang="zh-CN" sz="2000" b="0" dirty="0"/>
              <a:t>3</a:t>
            </a:r>
            <a:r>
              <a:rPr lang="zh-CN" altLang="zh-CN" sz="2000" b="0" dirty="0"/>
              <a:t>．信息流分析</a:t>
            </a:r>
            <a:endParaRPr lang="zh-CN" altLang="zh-CN" sz="2000" b="0" dirty="0"/>
          </a:p>
          <a:p>
            <a:pPr lvl="2" algn="l"/>
            <a:r>
              <a:rPr lang="en-US" altLang="zh-CN" sz="2000" b="0" dirty="0"/>
              <a:t>4</a:t>
            </a:r>
            <a:r>
              <a:rPr lang="zh-CN" altLang="zh-CN" sz="2000" b="0" dirty="0"/>
              <a:t>．软件度量分析、质量标准验证 </a:t>
            </a:r>
            <a:endParaRPr lang="zh-CN" altLang="zh-CN" sz="2000" b="0" dirty="0"/>
          </a:p>
        </p:txBody>
      </p:sp>
    </p:spTree>
  </p:cSld>
  <p:clrMapOvr>
    <a:masterClrMapping/>
  </p:clrMapOvr>
  <p:transition spd="med" advTm="5000">
    <p:pull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868680" y="217930"/>
            <a:ext cx="7772400" cy="1102519"/>
          </a:xfrm>
        </p:spPr>
        <p:txBody>
          <a:bodyPr/>
          <a:lstStyle/>
          <a:p>
            <a:r>
              <a:rPr lang="en-US" altLang="zh-CN" dirty="0"/>
              <a:t>7.5  </a:t>
            </a:r>
            <a:r>
              <a:rPr lang="zh-CN" altLang="zh-CN" dirty="0"/>
              <a:t>软件静态质量度量</a:t>
            </a:r>
            <a:br>
              <a:rPr lang="zh-CN" altLang="zh-CN" dirty="0"/>
            </a:br>
            <a:br>
              <a:rPr lang="zh-CN" altLang="zh-CN" dirty="0"/>
            </a:br>
            <a:br>
              <a:rPr lang="zh-CN" altLang="en-US" dirty="0"/>
            </a:br>
            <a:endParaRPr lang="zh-CN" altLang="en-US" dirty="0"/>
          </a:p>
        </p:txBody>
      </p:sp>
      <p:sp>
        <p:nvSpPr>
          <p:cNvPr id="2" name="副标题 1"/>
          <p:cNvSpPr>
            <a:spLocks noGrp="1"/>
          </p:cNvSpPr>
          <p:nvPr>
            <p:ph type="subTitle" idx="1"/>
          </p:nvPr>
        </p:nvSpPr>
        <p:spPr>
          <a:xfrm>
            <a:off x="868679" y="1102475"/>
            <a:ext cx="7626927" cy="3004012"/>
          </a:xfrm>
        </p:spPr>
        <p:txBody>
          <a:bodyPr/>
          <a:lstStyle/>
          <a:p>
            <a:pPr indent="360045" algn="l"/>
            <a:r>
              <a:rPr lang="en-US" altLang="zh-CN" b="0" dirty="0">
                <a:latin typeface="宋体" panose="02010600030101010101" pitchFamily="2" charset="-122"/>
                <a:ea typeface="宋体" panose="02010600030101010101" pitchFamily="2" charset="-122"/>
              </a:rPr>
              <a:t>Testbed</a:t>
            </a:r>
            <a:r>
              <a:rPr lang="zh-CN" altLang="zh-CN" b="0" dirty="0">
                <a:latin typeface="宋体" panose="02010600030101010101" pitchFamily="2" charset="-122"/>
                <a:ea typeface="宋体" panose="02010600030101010101" pitchFamily="2" charset="-122"/>
              </a:rPr>
              <a:t>支持下列主要软件度量元分析：</a:t>
            </a:r>
            <a:endParaRPr lang="zh-CN" altLang="zh-CN" b="0" dirty="0">
              <a:latin typeface="宋体" panose="02010600030101010101" pitchFamily="2" charset="-122"/>
              <a:ea typeface="宋体" panose="02010600030101010101" pitchFamily="2" charset="-122"/>
            </a:endParaRPr>
          </a:p>
          <a:p>
            <a:pPr marL="971550" lvl="2" indent="-285750" algn="l">
              <a:buFont typeface="Arial" panose="020B0604020202020204" pitchFamily="34" charset="0"/>
              <a:buChar char="•"/>
            </a:pPr>
            <a:r>
              <a:rPr lang="zh-CN" altLang="zh-CN" b="0" dirty="0">
                <a:latin typeface="宋体" panose="02010600030101010101" pitchFamily="2" charset="-122"/>
                <a:ea typeface="宋体" panose="02010600030101010101" pitchFamily="2" charset="-122"/>
              </a:rPr>
              <a:t>控制流结点度量（</a:t>
            </a:r>
            <a:r>
              <a:rPr lang="en-US" altLang="zh-CN" b="0" dirty="0">
                <a:latin typeface="宋体" panose="02010600030101010101" pitchFamily="2" charset="-122"/>
                <a:ea typeface="宋体" panose="02010600030101010101" pitchFamily="2" charset="-122"/>
              </a:rPr>
              <a:t>Control Flow Knots</a:t>
            </a:r>
            <a:r>
              <a:rPr lang="zh-CN" altLang="zh-CN" b="0" dirty="0">
                <a:latin typeface="宋体" panose="02010600030101010101" pitchFamily="2" charset="-122"/>
                <a:ea typeface="宋体" panose="02010600030101010101" pitchFamily="2" charset="-122"/>
              </a:rPr>
              <a:t>）；</a:t>
            </a:r>
            <a:endParaRPr lang="zh-CN" altLang="zh-CN" b="0" dirty="0">
              <a:latin typeface="宋体" panose="02010600030101010101" pitchFamily="2" charset="-122"/>
              <a:ea typeface="宋体" panose="02010600030101010101" pitchFamily="2" charset="-122"/>
            </a:endParaRPr>
          </a:p>
          <a:p>
            <a:pPr marL="971550" lvl="2" indent="-285750" algn="l">
              <a:buFont typeface="Arial" panose="020B0604020202020204" pitchFamily="34" charset="0"/>
              <a:buChar char="•"/>
            </a:pPr>
            <a:r>
              <a:rPr lang="en-US" altLang="zh-CN" b="0" dirty="0">
                <a:latin typeface="宋体" panose="02010600030101010101" pitchFamily="2" charset="-122"/>
                <a:ea typeface="宋体" panose="02010600030101010101" pitchFamily="2" charset="-122"/>
              </a:rPr>
              <a:t>LCSAJ </a:t>
            </a:r>
            <a:r>
              <a:rPr lang="zh-CN" altLang="zh-CN" b="0" dirty="0">
                <a:latin typeface="宋体" panose="02010600030101010101" pitchFamily="2" charset="-122"/>
                <a:ea typeface="宋体" panose="02010600030101010101" pitchFamily="2" charset="-122"/>
              </a:rPr>
              <a:t>密度度量（</a:t>
            </a:r>
            <a:r>
              <a:rPr lang="en-US" altLang="zh-CN" b="0" dirty="0">
                <a:latin typeface="宋体" panose="02010600030101010101" pitchFamily="2" charset="-122"/>
                <a:ea typeface="宋体" panose="02010600030101010101" pitchFamily="2" charset="-122"/>
              </a:rPr>
              <a:t>LCSAJ Density</a:t>
            </a:r>
            <a:r>
              <a:rPr lang="zh-CN" altLang="zh-CN" b="0" dirty="0">
                <a:latin typeface="宋体" panose="02010600030101010101" pitchFamily="2" charset="-122"/>
                <a:ea typeface="宋体" panose="02010600030101010101" pitchFamily="2" charset="-122"/>
              </a:rPr>
              <a:t>）；</a:t>
            </a:r>
            <a:endParaRPr lang="zh-CN" altLang="zh-CN" b="0" dirty="0">
              <a:latin typeface="宋体" panose="02010600030101010101" pitchFamily="2" charset="-122"/>
              <a:ea typeface="宋体" panose="02010600030101010101" pitchFamily="2" charset="-122"/>
            </a:endParaRPr>
          </a:p>
          <a:p>
            <a:pPr marL="971550" lvl="2" indent="-285750" algn="l">
              <a:buFont typeface="Arial" panose="020B0604020202020204" pitchFamily="34" charset="0"/>
              <a:buChar char="•"/>
            </a:pPr>
            <a:r>
              <a:rPr lang="zh-CN" altLang="zh-CN" b="0" dirty="0">
                <a:latin typeface="宋体" panose="02010600030101010101" pitchFamily="2" charset="-122"/>
                <a:ea typeface="宋体" panose="02010600030101010101" pitchFamily="2" charset="-122"/>
              </a:rPr>
              <a:t>扇入</a:t>
            </a:r>
            <a:r>
              <a:rPr lang="en-US" altLang="zh-CN" b="0" dirty="0">
                <a:latin typeface="宋体" panose="02010600030101010101" pitchFamily="2" charset="-122"/>
                <a:ea typeface="宋体" panose="02010600030101010101" pitchFamily="2" charset="-122"/>
              </a:rPr>
              <a:t>/</a:t>
            </a:r>
            <a:r>
              <a:rPr lang="zh-CN" altLang="zh-CN" b="0" dirty="0">
                <a:latin typeface="宋体" panose="02010600030101010101" pitchFamily="2" charset="-122"/>
                <a:ea typeface="宋体" panose="02010600030101010101" pitchFamily="2" charset="-122"/>
              </a:rPr>
              <a:t>扇出度量；</a:t>
            </a:r>
            <a:endParaRPr lang="zh-CN" altLang="zh-CN" b="0" dirty="0">
              <a:latin typeface="宋体" panose="02010600030101010101" pitchFamily="2" charset="-122"/>
              <a:ea typeface="宋体" panose="02010600030101010101" pitchFamily="2" charset="-122"/>
            </a:endParaRPr>
          </a:p>
          <a:p>
            <a:pPr marL="971550" lvl="2" indent="-285750" algn="l">
              <a:buFont typeface="Arial" panose="020B0604020202020204" pitchFamily="34" charset="0"/>
              <a:buChar char="•"/>
            </a:pPr>
            <a:r>
              <a:rPr lang="zh-CN" altLang="zh-CN" b="0" dirty="0">
                <a:latin typeface="宋体" panose="02010600030101010101" pitchFamily="2" charset="-122"/>
                <a:ea typeface="宋体" panose="02010600030101010101" pitchFamily="2" charset="-122"/>
              </a:rPr>
              <a:t>循环深度度量；</a:t>
            </a:r>
            <a:endParaRPr lang="zh-CN" altLang="zh-CN" b="0" dirty="0">
              <a:latin typeface="宋体" panose="02010600030101010101" pitchFamily="2" charset="-122"/>
              <a:ea typeface="宋体" panose="02010600030101010101" pitchFamily="2" charset="-122"/>
            </a:endParaRPr>
          </a:p>
          <a:p>
            <a:pPr marL="971550" lvl="2" indent="-285750" algn="l">
              <a:buFont typeface="Arial" panose="020B0604020202020204" pitchFamily="34" charset="0"/>
              <a:buChar char="•"/>
            </a:pPr>
            <a:r>
              <a:rPr lang="en-US" altLang="zh-CN" b="0" dirty="0">
                <a:latin typeface="宋体" panose="02010600030101010101" pitchFamily="2" charset="-122"/>
                <a:ea typeface="宋体" panose="02010600030101010101" pitchFamily="2" charset="-122"/>
              </a:rPr>
              <a:t>McCabe </a:t>
            </a:r>
            <a:r>
              <a:rPr lang="zh-CN" altLang="zh-CN" b="0" dirty="0">
                <a:latin typeface="宋体" panose="02010600030101010101" pitchFamily="2" charset="-122"/>
                <a:ea typeface="宋体" panose="02010600030101010101" pitchFamily="2" charset="-122"/>
              </a:rPr>
              <a:t>圈复杂度；</a:t>
            </a:r>
            <a:endParaRPr lang="zh-CN" altLang="zh-CN" b="0" dirty="0">
              <a:latin typeface="宋体" panose="02010600030101010101" pitchFamily="2" charset="-122"/>
              <a:ea typeface="宋体" panose="02010600030101010101" pitchFamily="2" charset="-122"/>
            </a:endParaRPr>
          </a:p>
          <a:p>
            <a:pPr marL="971550" lvl="2" indent="-285750" algn="l">
              <a:buFont typeface="Arial" panose="020B0604020202020204" pitchFamily="34" charset="0"/>
              <a:buChar char="•"/>
            </a:pPr>
            <a:r>
              <a:rPr lang="en-US" altLang="zh-CN" b="0" dirty="0">
                <a:latin typeface="宋体" panose="02010600030101010101" pitchFamily="2" charset="-122"/>
                <a:ea typeface="宋体" panose="02010600030101010101" pitchFamily="2" charset="-122"/>
              </a:rPr>
              <a:t>Halstead </a:t>
            </a:r>
            <a:r>
              <a:rPr lang="zh-CN" altLang="zh-CN" b="0" dirty="0">
                <a:latin typeface="宋体" panose="02010600030101010101" pitchFamily="2" charset="-122"/>
                <a:ea typeface="宋体" panose="02010600030101010101" pitchFamily="2" charset="-122"/>
              </a:rPr>
              <a:t>软件科学度量；</a:t>
            </a:r>
            <a:endParaRPr lang="zh-CN" altLang="zh-CN" b="0" dirty="0">
              <a:latin typeface="宋体" panose="02010600030101010101" pitchFamily="2" charset="-122"/>
              <a:ea typeface="宋体" panose="02010600030101010101" pitchFamily="2" charset="-122"/>
            </a:endParaRPr>
          </a:p>
          <a:p>
            <a:pPr marL="971550" lvl="2" indent="-285750" algn="l">
              <a:buFont typeface="Arial" panose="020B0604020202020204" pitchFamily="34" charset="0"/>
              <a:buChar char="•"/>
            </a:pPr>
            <a:r>
              <a:rPr lang="en-US" altLang="zh-CN" b="0" dirty="0">
                <a:latin typeface="宋体" panose="02010600030101010101" pitchFamily="2" charset="-122"/>
                <a:ea typeface="宋体" panose="02010600030101010101" pitchFamily="2" charset="-122"/>
              </a:rPr>
              <a:t>McCabe Essential</a:t>
            </a:r>
            <a:r>
              <a:rPr lang="zh-CN" altLang="zh-CN" b="0" dirty="0">
                <a:latin typeface="宋体" panose="02010600030101010101" pitchFamily="2" charset="-122"/>
                <a:ea typeface="宋体" panose="02010600030101010101" pitchFamily="2" charset="-122"/>
              </a:rPr>
              <a:t>复杂度；</a:t>
            </a:r>
            <a:endParaRPr lang="zh-CN" altLang="zh-CN" b="0" dirty="0">
              <a:latin typeface="宋体" panose="02010600030101010101" pitchFamily="2" charset="-122"/>
              <a:ea typeface="宋体" panose="02010600030101010101" pitchFamily="2" charset="-122"/>
            </a:endParaRPr>
          </a:p>
          <a:p>
            <a:pPr marL="971550" lvl="2" indent="-285750" algn="l">
              <a:buFont typeface="Arial" panose="020B0604020202020204" pitchFamily="34" charset="0"/>
              <a:buChar char="•"/>
            </a:pPr>
            <a:r>
              <a:rPr lang="zh-CN" altLang="zh-CN" b="0" dirty="0">
                <a:latin typeface="宋体" panose="02010600030101010101" pitchFamily="2" charset="-122"/>
                <a:ea typeface="宋体" panose="02010600030101010101" pitchFamily="2" charset="-122"/>
              </a:rPr>
              <a:t>注释行度量；</a:t>
            </a:r>
            <a:endParaRPr lang="zh-CN" altLang="zh-CN" b="0" dirty="0">
              <a:latin typeface="宋体" panose="02010600030101010101" pitchFamily="2" charset="-122"/>
              <a:ea typeface="宋体" panose="02010600030101010101" pitchFamily="2" charset="-122"/>
            </a:endParaRPr>
          </a:p>
          <a:p>
            <a:pPr marL="971550" lvl="2" indent="-285750" algn="l">
              <a:buFont typeface="Arial" panose="020B0604020202020204" pitchFamily="34" charset="0"/>
              <a:buChar char="•"/>
            </a:pPr>
            <a:r>
              <a:rPr lang="zh-CN" altLang="zh-CN" b="0" dirty="0">
                <a:latin typeface="宋体" panose="02010600030101010101" pitchFamily="2" charset="-122"/>
                <a:ea typeface="宋体" panose="02010600030101010101" pitchFamily="2" charset="-122"/>
              </a:rPr>
              <a:t>代码可达性度量；</a:t>
            </a:r>
            <a:endParaRPr lang="zh-CN" altLang="zh-CN" b="0" dirty="0">
              <a:latin typeface="宋体" panose="02010600030101010101" pitchFamily="2" charset="-122"/>
              <a:ea typeface="宋体" panose="02010600030101010101" pitchFamily="2" charset="-122"/>
            </a:endParaRPr>
          </a:p>
          <a:p>
            <a:pPr marL="971550" lvl="2" indent="-285750" algn="l">
              <a:buFont typeface="Arial" panose="020B0604020202020204" pitchFamily="34" charset="0"/>
              <a:buChar char="•"/>
            </a:pPr>
            <a:r>
              <a:rPr lang="zh-CN" altLang="zh-CN" b="0" dirty="0">
                <a:latin typeface="宋体" panose="02010600030101010101" pitchFamily="2" charset="-122"/>
                <a:ea typeface="宋体" panose="02010600030101010101" pitchFamily="2" charset="-122"/>
              </a:rPr>
              <a:t>等等。 </a:t>
            </a:r>
            <a:endParaRPr lang="zh-CN" altLang="zh-CN" b="0" dirty="0">
              <a:latin typeface="宋体" panose="02010600030101010101" pitchFamily="2" charset="-122"/>
              <a:ea typeface="宋体" panose="02010600030101010101" pitchFamily="2" charset="-122"/>
            </a:endParaRPr>
          </a:p>
        </p:txBody>
      </p:sp>
    </p:spTree>
  </p:cSld>
  <p:clrMapOvr>
    <a:masterClrMapping/>
  </p:clrMapOvr>
  <p:transition spd="med" advTm="5000">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200150"/>
            <a:ext cx="8325485" cy="3394710"/>
          </a:xfrm>
        </p:spPr>
        <p:txBody>
          <a:bodyPr vert="horz"/>
          <a:lstStyle/>
          <a:p>
            <a:r>
              <a:rPr lang="zh-CN" altLang="en-US" sz="2400" b="0" dirty="0" smtClean="0">
                <a:solidFill>
                  <a:schemeClr val="tx1"/>
                </a:solidFill>
              </a:rPr>
              <a:t>理论上，静态测试应从项目立项即开始测试，然后始终贯穿整个项目。</a:t>
            </a:r>
            <a:endParaRPr lang="zh-CN" altLang="en-US" sz="2400" b="0" dirty="0" smtClean="0">
              <a:solidFill>
                <a:schemeClr val="tx1"/>
              </a:solidFill>
            </a:endParaRPr>
          </a:p>
          <a:p>
            <a:pPr marL="457200" lvl="1" indent="0">
              <a:buNone/>
            </a:pPr>
            <a:r>
              <a:rPr lang="zh-CN" altLang="en-US" sz="2100" b="0" dirty="0" smtClean="0">
                <a:solidFill>
                  <a:schemeClr val="tx1"/>
                </a:solidFill>
              </a:rPr>
              <a:t>1．熟悉业务流程和背景</a:t>
            </a:r>
            <a:endParaRPr lang="zh-CN" altLang="en-US" sz="2100" b="0" dirty="0" smtClean="0">
              <a:solidFill>
                <a:schemeClr val="tx1"/>
              </a:solidFill>
            </a:endParaRPr>
          </a:p>
          <a:p>
            <a:pPr lvl="2"/>
            <a:r>
              <a:rPr lang="zh-CN" altLang="en-US" sz="1800" b="0" dirty="0" smtClean="0">
                <a:solidFill>
                  <a:schemeClr val="tx1"/>
                </a:solidFill>
                <a:latin typeface="宋体" panose="02010600030101010101" pitchFamily="2" charset="-122"/>
                <a:ea typeface="宋体" panose="02010600030101010101" pitchFamily="2" charset="-122"/>
              </a:rPr>
              <a:t>测试人员要对测试系统的业务流程有一定的认识和基础，这样测试才能更加全面和深入的进行；</a:t>
            </a:r>
            <a:endParaRPr lang="zh-CN" altLang="en-US" sz="1800" b="0" dirty="0" smtClean="0">
              <a:solidFill>
                <a:schemeClr val="tx1"/>
              </a:solidFill>
              <a:latin typeface="宋体" panose="02010600030101010101" pitchFamily="2" charset="-122"/>
              <a:ea typeface="宋体" panose="02010600030101010101" pitchFamily="2" charset="-122"/>
            </a:endParaRPr>
          </a:p>
          <a:p>
            <a:pPr lvl="2"/>
            <a:r>
              <a:rPr lang="zh-CN" altLang="en-US" sz="1800" b="0" dirty="0" smtClean="0">
                <a:solidFill>
                  <a:schemeClr val="tx1"/>
                </a:solidFill>
                <a:latin typeface="宋体" panose="02010600030101010101" pitchFamily="2" charset="-122"/>
                <a:ea typeface="宋体" panose="02010600030101010101" pitchFamily="2" charset="-122"/>
              </a:rPr>
              <a:t>对于静态测试内容的业务背景和总体设计的了解也是非常重要的。</a:t>
            </a:r>
            <a:endParaRPr lang="zh-CN" altLang="en-US" sz="1800" b="0" dirty="0" smtClean="0">
              <a:solidFill>
                <a:schemeClr val="tx1"/>
              </a:solidFill>
              <a:latin typeface="宋体" panose="02010600030101010101" pitchFamily="2" charset="-122"/>
              <a:ea typeface="宋体" panose="02010600030101010101" pitchFamily="2" charset="-122"/>
            </a:endParaRPr>
          </a:p>
          <a:p>
            <a:pPr marL="457200" lvl="1" indent="0">
              <a:buNone/>
            </a:pPr>
            <a:r>
              <a:rPr lang="zh-CN" altLang="en-US" sz="2100" b="0" dirty="0" smtClean="0">
                <a:solidFill>
                  <a:schemeClr val="tx1"/>
                </a:solidFill>
              </a:rPr>
              <a:t>2．准备好产品说明书</a:t>
            </a:r>
            <a:endParaRPr lang="zh-CN" altLang="en-US" sz="2100" b="0" dirty="0" smtClean="0">
              <a:solidFill>
                <a:schemeClr val="tx1"/>
              </a:solidFill>
            </a:endParaRPr>
          </a:p>
          <a:p>
            <a:pPr marL="457200" lvl="1" indent="0">
              <a:buNone/>
            </a:pPr>
            <a:r>
              <a:rPr lang="zh-CN" altLang="en-US" sz="2100" b="0" dirty="0" smtClean="0">
                <a:solidFill>
                  <a:schemeClr val="tx1"/>
                </a:solidFill>
              </a:rPr>
              <a:t>3．审查和测试同类软件</a:t>
            </a:r>
            <a:endParaRPr lang="zh-CN" altLang="en-US" sz="2100" b="0" dirty="0" smtClean="0">
              <a:solidFill>
                <a:schemeClr val="tx1"/>
              </a:solidFill>
            </a:endParaRPr>
          </a:p>
          <a:p>
            <a:endParaRPr lang="zh-CN" altLang="en-US" sz="2400" b="0" dirty="0" smtClean="0">
              <a:solidFill>
                <a:schemeClr val="tx1"/>
              </a:solidFill>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7.1.2  静态测试的过程</a:t>
            </a:r>
            <a:endParaRPr lang="zh-CN" altLang="en-US">
              <a:sym typeface="+mn-ea"/>
            </a:endParaRPr>
          </a:p>
        </p:txBody>
      </p:sp>
    </p:spTree>
  </p:cSld>
  <p:clrMapOvr>
    <a:masterClrMapping/>
  </p:clrMapOvr>
  <p:transition spd="med" advTm="5000">
    <p:pull dir="r"/>
  </p:transition>
</p:sld>
</file>

<file path=ppt/tags/tag1.xml><?xml version="1.0" encoding="utf-8"?>
<p:tagLst xmlns:p="http://schemas.openxmlformats.org/presentationml/2006/main">
  <p:tag name="KSO_WM_UNIT_PLACING_PICTURE_USER_VIEWPORT" val="{&quot;height&quot;:4004,&quot;width&quot;:5338}"/>
</p:tagLst>
</file>

<file path=ppt/tags/tag2.xml><?xml version="1.0" encoding="utf-8"?>
<p:tagLst xmlns:p="http://schemas.openxmlformats.org/presentationml/2006/main">
  <p:tag name="KSO_WM_UNIT_PLACING_PICTURE_USER_VIEWPORT" val="{&quot;height&quot;:4004,&quot;width&quot;:5338}"/>
</p:tagLst>
</file>

<file path=ppt/tags/tag3.xml><?xml version="1.0" encoding="utf-8"?>
<p:tagLst xmlns:p="http://schemas.openxmlformats.org/presentationml/2006/main">
  <p:tag name="KSO_WM_UNIT_PLACING_PICTURE_USER_VIEWPORT" val="{&quot;height&quot;:3427,&quot;width&quot;:8253}"/>
</p:tagLst>
</file>

<file path=ppt/tags/tag4.xml><?xml version="1.0" encoding="utf-8"?>
<p:tagLst xmlns:p="http://schemas.openxmlformats.org/presentationml/2006/main">
  <p:tag name="KSO_WM_UNIT_PLACING_PICTURE_USER_VIEWPORT" val="{&quot;height&quot;:4004,&quot;width&quot;:5338}"/>
</p:tagLst>
</file>

<file path=ppt/tags/tag5.xml><?xml version="1.0" encoding="utf-8"?>
<p:tagLst xmlns:p="http://schemas.openxmlformats.org/presentationml/2006/main">
  <p:tag name="KSO_WM_UNIT_PLACING_PICTURE_USER_VIEWPORT" val="{&quot;height&quot;:4004,&quot;width&quot;:5338}"/>
</p:tagLst>
</file>

<file path=ppt/tags/tag6.xml><?xml version="1.0" encoding="utf-8"?>
<p:tagLst xmlns:p="http://schemas.openxmlformats.org/presentationml/2006/main">
  <p:tag name="KSO_WM_UNIT_PLACING_PICTURE_USER_VIEWPORT" val="{&quot;height&quot;:3166,&quot;width&quot;:10862}"/>
</p:tagLst>
</file>

<file path=ppt/tags/tag7.xml><?xml version="1.0" encoding="utf-8"?>
<p:tagLst xmlns:p="http://schemas.openxmlformats.org/presentationml/2006/main">
  <p:tag name="KSO_WM_UNIT_PLACING_PICTURE_USER_VIEWPORT" val="{&quot;height&quot;:3254.592125984252,&quot;width&quot;:7494.35748031496}"/>
</p:tagLst>
</file>

<file path=ppt/tags/tag8.xml><?xml version="1.0" encoding="utf-8"?>
<p:tagLst xmlns:p="http://schemas.openxmlformats.org/presentationml/2006/main">
  <p:tag name="KSO_WPP_MARK_KEY" val="fff96c08-f558-4fcf-9ba6-2278d7837d26"/>
  <p:tag name="COMMONDATA" val="eyJoZGlkIjoiMmE0YzNjYTgyMGViYTEyNmVjYjVjNzA3ODNmOTg1ZjQifQ=="/>
</p:tagLst>
</file>

<file path=ppt/theme/theme1.xml><?xml version="1.0" encoding="utf-8"?>
<a:theme xmlns:a="http://schemas.openxmlformats.org/drawingml/2006/main" name="默认设计模板">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默认设计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2000" dirty="0" smtClean="0">
            <a:solidFill>
              <a:srgbClr val="800080"/>
            </a:solidFill>
            <a:latin typeface="华文行楷" panose="02010800040101010101" pitchFamily="2" charset="-122"/>
            <a:ea typeface="华文行楷" panose="020108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11678</Words>
  <Application>WPS 演示</Application>
  <PresentationFormat>全屏显示(16:9)</PresentationFormat>
  <Paragraphs>800</Paragraphs>
  <Slides>82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82</vt:i4>
      </vt:variant>
    </vt:vector>
  </HeadingPairs>
  <TitlesOfParts>
    <vt:vector size="93" baseType="lpstr">
      <vt:lpstr>Arial</vt:lpstr>
      <vt:lpstr>宋体</vt:lpstr>
      <vt:lpstr>Wingdings</vt:lpstr>
      <vt:lpstr>等线</vt:lpstr>
      <vt:lpstr>华文行楷</vt:lpstr>
      <vt:lpstr>黑体</vt:lpstr>
      <vt:lpstr>微软雅黑</vt:lpstr>
      <vt:lpstr>Century Gothic</vt:lpstr>
      <vt:lpstr>Arial Unicode MS</vt:lpstr>
      <vt:lpstr>Times New Roman</vt:lpstr>
      <vt:lpstr>默认设计模板</vt:lpstr>
      <vt:lpstr>软件质量保证与测试 第7章  软件静态测试技术 </vt:lpstr>
      <vt:lpstr>第7章  软件静态测试技术</vt:lpstr>
      <vt:lpstr>第7章  软件静态测试技术</vt:lpstr>
      <vt:lpstr>PowerPoint 演示文稿</vt:lpstr>
      <vt:lpstr>7.1  静态测试和测试过程  </vt:lpstr>
      <vt:lpstr>静态测试与动态测试</vt:lpstr>
      <vt:lpstr>7.1  静态测试和测试过程</vt:lpstr>
      <vt:lpstr>7.1.1  静态测试的基本内容</vt:lpstr>
      <vt:lpstr>7.1.2  静态测试的过程</vt:lpstr>
      <vt:lpstr>7.1.2  静态测试的过程</vt:lpstr>
      <vt:lpstr>7.2  评审   </vt:lpstr>
      <vt:lpstr>7.2  评审</vt:lpstr>
      <vt:lpstr>7.2  评审</vt:lpstr>
      <vt:lpstr>7.2.1  正式评审过程</vt:lpstr>
      <vt:lpstr>7.2.2  评审角色和职责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7.3  代码检查   </vt:lpstr>
      <vt:lpstr>PowerPoint 演示文稿</vt:lpstr>
      <vt:lpstr>PowerPoint 演示文稿</vt:lpstr>
      <vt:lpstr>PowerPoint 演示文稿</vt:lpstr>
      <vt:lpstr>PowerPoint 演示文稿</vt:lpstr>
      <vt:lpstr>PowerPoint 演示文稿</vt:lpstr>
      <vt:lpstr>PowerPoint 演示文稿</vt:lpstr>
      <vt:lpstr>7.4  静态结构分析与工具支持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7.5  软件静态质量度量   </vt:lpstr>
      <vt:lpstr>7.5  软件静态质量度量   </vt:lpstr>
      <vt:lpstr>7.5  软件静态质量度量   </vt:lpstr>
      <vt:lpstr>7.5  软件静态质量度量   </vt:lpstr>
      <vt:lpstr>7.5  软件静态质量度量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关于出版企业转型融合的思考及实践</dc:title>
  <dc:creator>曹国兴</dc:creator>
  <cp:lastModifiedBy>玉宇清澄1417363141</cp:lastModifiedBy>
  <cp:revision>1587</cp:revision>
  <dcterms:created xsi:type="dcterms:W3CDTF">2018-03-26T08:36:00Z</dcterms:created>
  <dcterms:modified xsi:type="dcterms:W3CDTF">2022-10-08T03:11:50Z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732AEF33BFBB4C468B03E2380859A089</vt:lpwstr>
  </property>
</Properties>
</file>