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0"/>
  </p:handoutMasterIdLst>
  <p:sldIdLst>
    <p:sldId id="256" r:id="rId3"/>
    <p:sldId id="4087" r:id="rId5"/>
    <p:sldId id="4169" r:id="rId6"/>
    <p:sldId id="4248" r:id="rId7"/>
    <p:sldId id="4170" r:id="rId8"/>
    <p:sldId id="4588" r:id="rId9"/>
    <p:sldId id="4249" r:id="rId10"/>
    <p:sldId id="4250" r:id="rId11"/>
    <p:sldId id="4251" r:id="rId12"/>
    <p:sldId id="4252" r:id="rId13"/>
    <p:sldId id="4253" r:id="rId14"/>
    <p:sldId id="4254" r:id="rId15"/>
    <p:sldId id="4255" r:id="rId16"/>
    <p:sldId id="4256" r:id="rId17"/>
    <p:sldId id="4257" r:id="rId18"/>
    <p:sldId id="4258" r:id="rId19"/>
    <p:sldId id="4259" r:id="rId20"/>
    <p:sldId id="4260" r:id="rId21"/>
    <p:sldId id="4261" r:id="rId22"/>
    <p:sldId id="4262" r:id="rId23"/>
    <p:sldId id="4263" r:id="rId24"/>
    <p:sldId id="4264" r:id="rId25"/>
    <p:sldId id="4265" r:id="rId26"/>
    <p:sldId id="4266" r:id="rId27"/>
    <p:sldId id="4267" r:id="rId28"/>
    <p:sldId id="4268" r:id="rId29"/>
    <p:sldId id="4269" r:id="rId30"/>
    <p:sldId id="4270" r:id="rId31"/>
    <p:sldId id="4272" r:id="rId32"/>
    <p:sldId id="4589" r:id="rId33"/>
    <p:sldId id="4271" r:id="rId34"/>
    <p:sldId id="4273" r:id="rId35"/>
    <p:sldId id="4274" r:id="rId36"/>
    <p:sldId id="4275" r:id="rId37"/>
    <p:sldId id="4276" r:id="rId38"/>
    <p:sldId id="4277" r:id="rId39"/>
    <p:sldId id="4278" r:id="rId40"/>
    <p:sldId id="4279" r:id="rId41"/>
    <p:sldId id="4280" r:id="rId42"/>
    <p:sldId id="4281" r:id="rId43"/>
    <p:sldId id="4282" r:id="rId44"/>
    <p:sldId id="4283" r:id="rId45"/>
    <p:sldId id="4810" r:id="rId46"/>
    <p:sldId id="4284" r:id="rId47"/>
    <p:sldId id="4285" r:id="rId48"/>
    <p:sldId id="4286" r:id="rId49"/>
    <p:sldId id="4287" r:id="rId50"/>
    <p:sldId id="4289" r:id="rId51"/>
    <p:sldId id="4290" r:id="rId52"/>
    <p:sldId id="4291" r:id="rId53"/>
    <p:sldId id="4292" r:id="rId54"/>
    <p:sldId id="4293" r:id="rId55"/>
    <p:sldId id="4294" r:id="rId56"/>
    <p:sldId id="4295" r:id="rId57"/>
    <p:sldId id="4296" r:id="rId58"/>
    <p:sldId id="4297" r:id="rId59"/>
    <p:sldId id="4298" r:id="rId60"/>
    <p:sldId id="4299" r:id="rId61"/>
    <p:sldId id="4300" r:id="rId62"/>
    <p:sldId id="4301" r:id="rId63"/>
    <p:sldId id="4303" r:id="rId64"/>
    <p:sldId id="4302" r:id="rId65"/>
    <p:sldId id="4304" r:id="rId66"/>
    <p:sldId id="4305" r:id="rId67"/>
    <p:sldId id="4811" r:id="rId68"/>
    <p:sldId id="4306" r:id="rId69"/>
    <p:sldId id="4307" r:id="rId70"/>
    <p:sldId id="4308" r:id="rId71"/>
    <p:sldId id="4309" r:id="rId72"/>
    <p:sldId id="4310" r:id="rId73"/>
    <p:sldId id="4311" r:id="rId74"/>
    <p:sldId id="4312" r:id="rId75"/>
    <p:sldId id="4313" r:id="rId76"/>
    <p:sldId id="4314" r:id="rId77"/>
    <p:sldId id="4315" r:id="rId78"/>
    <p:sldId id="4316" r:id="rId79"/>
    <p:sldId id="4317" r:id="rId80"/>
    <p:sldId id="4318" r:id="rId81"/>
    <p:sldId id="4319" r:id="rId82"/>
    <p:sldId id="4320" r:id="rId83"/>
    <p:sldId id="4321" r:id="rId84"/>
    <p:sldId id="4322" r:id="rId85"/>
    <p:sldId id="4323" r:id="rId86"/>
    <p:sldId id="4324" r:id="rId87"/>
    <p:sldId id="4325" r:id="rId88"/>
    <p:sldId id="4326" r:id="rId89"/>
    <p:sldId id="4327" r:id="rId90"/>
    <p:sldId id="4329" r:id="rId91"/>
    <p:sldId id="4328" r:id="rId92"/>
    <p:sldId id="4331" r:id="rId93"/>
    <p:sldId id="4333" r:id="rId94"/>
    <p:sldId id="4812" r:id="rId95"/>
    <p:sldId id="4332" r:id="rId96"/>
    <p:sldId id="4334" r:id="rId97"/>
    <p:sldId id="4335" r:id="rId98"/>
    <p:sldId id="4337" r:id="rId99"/>
    <p:sldId id="4336" r:id="rId100"/>
    <p:sldId id="4813" r:id="rId101"/>
    <p:sldId id="4338" r:id="rId102"/>
    <p:sldId id="4339" r:id="rId103"/>
    <p:sldId id="4340" r:id="rId104"/>
    <p:sldId id="4341" r:id="rId105"/>
    <p:sldId id="4342" r:id="rId106"/>
    <p:sldId id="4343" r:id="rId107"/>
    <p:sldId id="4344" r:id="rId108"/>
    <p:sldId id="4345" r:id="rId109"/>
    <p:sldId id="4346" r:id="rId110"/>
    <p:sldId id="4347" r:id="rId111"/>
    <p:sldId id="4348" r:id="rId112"/>
    <p:sldId id="4466" r:id="rId113"/>
    <p:sldId id="4465" r:id="rId114"/>
    <p:sldId id="4467" r:id="rId115"/>
    <p:sldId id="4468" r:id="rId116"/>
    <p:sldId id="4469" r:id="rId117"/>
    <p:sldId id="4470" r:id="rId118"/>
    <p:sldId id="4349" r:id="rId119"/>
    <p:sldId id="4814" r:id="rId120"/>
    <p:sldId id="4350" r:id="rId121"/>
    <p:sldId id="4815" r:id="rId122"/>
    <p:sldId id="4352" r:id="rId123"/>
    <p:sldId id="4351" r:id="rId124"/>
    <p:sldId id="4353" r:id="rId125"/>
    <p:sldId id="4354" r:id="rId126"/>
    <p:sldId id="4355" r:id="rId127"/>
    <p:sldId id="4356" r:id="rId128"/>
    <p:sldId id="4357" r:id="rId129"/>
    <p:sldId id="4358" r:id="rId130"/>
    <p:sldId id="4359" r:id="rId131"/>
    <p:sldId id="4360" r:id="rId132"/>
    <p:sldId id="4361" r:id="rId133"/>
    <p:sldId id="4362" r:id="rId134"/>
    <p:sldId id="4363" r:id="rId135"/>
    <p:sldId id="4364" r:id="rId136"/>
    <p:sldId id="4365" r:id="rId137"/>
    <p:sldId id="4366" r:id="rId138"/>
    <p:sldId id="4367" r:id="rId139"/>
    <p:sldId id="4368" r:id="rId140"/>
    <p:sldId id="4370" r:id="rId141"/>
    <p:sldId id="4369" r:id="rId142"/>
    <p:sldId id="4371" r:id="rId143"/>
    <p:sldId id="4372" r:id="rId144"/>
    <p:sldId id="4373" r:id="rId145"/>
    <p:sldId id="4816" r:id="rId146"/>
    <p:sldId id="4374" r:id="rId147"/>
    <p:sldId id="4375" r:id="rId148"/>
    <p:sldId id="4376" r:id="rId149"/>
    <p:sldId id="4377" r:id="rId150"/>
    <p:sldId id="4378" r:id="rId151"/>
    <p:sldId id="4380" r:id="rId152"/>
    <p:sldId id="4379" r:id="rId153"/>
    <p:sldId id="4382" r:id="rId154"/>
    <p:sldId id="4383" r:id="rId155"/>
    <p:sldId id="4384" r:id="rId156"/>
    <p:sldId id="4385" r:id="rId157"/>
    <p:sldId id="4386" r:id="rId158"/>
    <p:sldId id="4387" r:id="rId159"/>
    <p:sldId id="4388" r:id="rId160"/>
    <p:sldId id="4389" r:id="rId161"/>
    <p:sldId id="4390" r:id="rId162"/>
    <p:sldId id="4391" r:id="rId163"/>
    <p:sldId id="4392" r:id="rId164"/>
    <p:sldId id="4393" r:id="rId165"/>
    <p:sldId id="4394" r:id="rId166"/>
    <p:sldId id="4817" r:id="rId167"/>
    <p:sldId id="4395" r:id="rId168"/>
    <p:sldId id="4396" r:id="rId169"/>
    <p:sldId id="4397" r:id="rId170"/>
    <p:sldId id="4398" r:id="rId171"/>
    <p:sldId id="4399" r:id="rId172"/>
    <p:sldId id="4400" r:id="rId173"/>
    <p:sldId id="4401" r:id="rId174"/>
    <p:sldId id="4402" r:id="rId175"/>
    <p:sldId id="4404" r:id="rId176"/>
    <p:sldId id="4403" r:id="rId177"/>
    <p:sldId id="4405" r:id="rId178"/>
    <p:sldId id="4406" r:id="rId179"/>
    <p:sldId id="4407" r:id="rId180"/>
    <p:sldId id="4408" r:id="rId181"/>
    <p:sldId id="4409" r:id="rId182"/>
    <p:sldId id="4410" r:id="rId183"/>
    <p:sldId id="4411" r:id="rId184"/>
    <p:sldId id="4412" r:id="rId185"/>
    <p:sldId id="4413" r:id="rId186"/>
    <p:sldId id="4414" r:id="rId187"/>
    <p:sldId id="4415" r:id="rId188"/>
    <p:sldId id="4417" r:id="rId189"/>
    <p:sldId id="4416" r:id="rId190"/>
    <p:sldId id="4418" r:id="rId191"/>
    <p:sldId id="4419" r:id="rId192"/>
    <p:sldId id="4420" r:id="rId193"/>
    <p:sldId id="4421" r:id="rId194"/>
    <p:sldId id="4422" r:id="rId195"/>
    <p:sldId id="4423" r:id="rId196"/>
    <p:sldId id="4424" r:id="rId197"/>
    <p:sldId id="4425" r:id="rId198"/>
    <p:sldId id="4426" r:id="rId199"/>
    <p:sldId id="4427" r:id="rId200"/>
    <p:sldId id="4429" r:id="rId201"/>
    <p:sldId id="4430" r:id="rId202"/>
    <p:sldId id="4428" r:id="rId203"/>
    <p:sldId id="4431" r:id="rId204"/>
    <p:sldId id="4432" r:id="rId205"/>
    <p:sldId id="4433" r:id="rId206"/>
    <p:sldId id="4434" r:id="rId207"/>
    <p:sldId id="4435" r:id="rId208"/>
    <p:sldId id="4818" r:id="rId209"/>
    <p:sldId id="4436" r:id="rId210"/>
    <p:sldId id="4437" r:id="rId211"/>
    <p:sldId id="4438" r:id="rId212"/>
    <p:sldId id="4439" r:id="rId213"/>
    <p:sldId id="4440" r:id="rId214"/>
    <p:sldId id="4441" r:id="rId215"/>
    <p:sldId id="4442" r:id="rId216"/>
    <p:sldId id="4443" r:id="rId217"/>
    <p:sldId id="4444" r:id="rId218"/>
    <p:sldId id="4445" r:id="rId219"/>
    <p:sldId id="4446" r:id="rId220"/>
    <p:sldId id="4447" r:id="rId221"/>
    <p:sldId id="4448" r:id="rId222"/>
    <p:sldId id="4449" r:id="rId223"/>
    <p:sldId id="4450" r:id="rId224"/>
    <p:sldId id="4451" r:id="rId225"/>
    <p:sldId id="4452" r:id="rId226"/>
    <p:sldId id="4819" r:id="rId227"/>
    <p:sldId id="4453" r:id="rId228"/>
    <p:sldId id="4454" r:id="rId229"/>
    <p:sldId id="4455" r:id="rId230"/>
    <p:sldId id="4456" r:id="rId231"/>
    <p:sldId id="4457" r:id="rId232"/>
    <p:sldId id="4458" r:id="rId233"/>
    <p:sldId id="4459" r:id="rId234"/>
    <p:sldId id="4460" r:id="rId235"/>
    <p:sldId id="4461" r:id="rId236"/>
    <p:sldId id="4462" r:id="rId237"/>
    <p:sldId id="4463" r:id="rId238"/>
    <p:sldId id="4464" r:id="rId239"/>
  </p:sldIdLst>
  <p:sldSz cx="9144000" cy="5143500" type="screen16x9"/>
  <p:notesSz cx="6858000" cy="9144000"/>
  <p:custDataLst>
    <p:tags r:id="rId244"/>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51" autoAdjust="0"/>
    <p:restoredTop sz="95244" autoAdjust="0"/>
  </p:normalViewPr>
  <p:slideViewPr>
    <p:cSldViewPr snapToGrid="0" showGuides="1">
      <p:cViewPr varScale="1">
        <p:scale>
          <a:sx n="114" d="100"/>
          <a:sy n="114" d="100"/>
        </p:scale>
        <p:origin x="158"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varScale="1">
      <p:scale>
        <a:sx n="100" d="100"/>
        <a:sy n="100" d="100"/>
      </p:scale>
      <p:origin x="0" y="-2125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4" Type="http://schemas.openxmlformats.org/officeDocument/2006/relationships/tags" Target="tags/tag4.xml"/><Relationship Id="rId243" Type="http://schemas.openxmlformats.org/officeDocument/2006/relationships/tableStyles" Target="tableStyles.xml"/><Relationship Id="rId242" Type="http://schemas.openxmlformats.org/officeDocument/2006/relationships/viewProps" Target="viewProps.xml"/><Relationship Id="rId241" Type="http://schemas.openxmlformats.org/officeDocument/2006/relationships/presProps" Target="presProps.xml"/><Relationship Id="rId240" Type="http://schemas.openxmlformats.org/officeDocument/2006/relationships/handoutMaster" Target="handoutMasters/handoutMaster1.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2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2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2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2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2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2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2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2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2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2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2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2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2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2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2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2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2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2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8.xml"/></Relationships>
</file>

<file path=ppt/notesSlides/_rels/notesSlide2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2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2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2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2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3" name="灯片编号占位符 2"/>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软件测试根据测试需求可将策略与方法分成两大测试策略：黑盒测试与白盒测试。</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基于经验（直觉的）的测试用例设计方法是系统化测试的补充，能发现运用系统化方法测试不能或没有发现的一些缺陷或错误。</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基于缺陷的测试设计技术是以发现的缺陷类型为基础，根据已知的缺陷类型来系统地获取测试用例的技术。</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这一章我们将重点介绍这几类常用的软件测试设计技术。</a:t>
            </a:r>
            <a:endParaRPr lang="en-US"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2060"/>
                </a:solidFill>
                <a:latin typeface="微软雅黑" panose="020B0503020204020204" pitchFamily="34" charset="-122"/>
                <a:ea typeface="微软雅黑" panose="020B0503020204020204" pitchFamily="34" charset="-122"/>
                <a:sym typeface="+mn-ea"/>
              </a:rPr>
              <a:t>多数情况下是从输入域划分等价类，但并非不能从被测程序输出域反过来定义等价类。事实上，对三角形问题是最简单划分法。</a:t>
            </a:r>
            <a:endParaRPr lang="zh-CN"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6.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6.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0.xml.rels><?xml version="1.0" encoding="UTF-8" standalone="yes"?>
<Relationships xmlns="http://schemas.openxmlformats.org/package/2006/relationships"><Relationship Id="rId5" Type="http://schemas.openxmlformats.org/officeDocument/2006/relationships/notesSlide" Target="../notesSlides/notesSlide190.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oleObject" Target="../embeddings/oleObject4.bin"/></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4" Type="http://schemas.openxmlformats.org/officeDocument/2006/relationships/notesSlide" Target="../notesSlides/notesSlide196.xml"/><Relationship Id="rId3" Type="http://schemas.openxmlformats.org/officeDocument/2006/relationships/slideLayout" Target="../slideLayouts/slideLayout7.xml"/><Relationship Id="rId2" Type="http://schemas.openxmlformats.org/officeDocument/2006/relationships/image" Target="../media/image23.emf"/><Relationship Id="rId1" Type="http://schemas.openxmlformats.org/officeDocument/2006/relationships/image" Target="../media/image22.emf"/></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98.xml"/><Relationship Id="rId2" Type="http://schemas.openxmlformats.org/officeDocument/2006/relationships/slideLayout" Target="../slideLayouts/slideLayout7.xml"/><Relationship Id="rId1" Type="http://schemas.openxmlformats.org/officeDocument/2006/relationships/image" Target="../media/image24.emf"/></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200.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201.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20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220.xml"/><Relationship Id="rId2" Type="http://schemas.openxmlformats.org/officeDocument/2006/relationships/slideLayout" Target="../slideLayouts/slideLayout7.xml"/><Relationship Id="rId1" Type="http://schemas.openxmlformats.org/officeDocument/2006/relationships/image" Target="../media/image27.emf"/></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22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3.xml.rels><?xml version="1.0" encoding="UTF-8" standalone="yes"?>
<Relationships xmlns="http://schemas.openxmlformats.org/package/2006/relationships"><Relationship Id="rId6" Type="http://schemas.openxmlformats.org/officeDocument/2006/relationships/notesSlide" Target="../notesSlides/notesSlide93.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6.emf"/><Relationship Id="rId2" Type="http://schemas.openxmlformats.org/officeDocument/2006/relationships/oleObject" Target="../embeddings/oleObject3.bin"/><Relationship Id="rId1"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426402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等价类划分可有两种不同的情况：有效等价类和无效等价类。</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有效等价类</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对于程序的需求规格说明来说是</a:t>
            </a:r>
            <a:r>
              <a:rPr lang="zh-CN" altLang="zh-CN" sz="2000" u="sng" dirty="0">
                <a:solidFill>
                  <a:srgbClr val="002060"/>
                </a:solidFill>
                <a:latin typeface="微软雅黑" panose="020B0503020204020204" pitchFamily="34" charset="-122"/>
                <a:ea typeface="微软雅黑" panose="020B0503020204020204" pitchFamily="34" charset="-122"/>
              </a:rPr>
              <a:t>合理的</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有意义的输入数据</a:t>
            </a:r>
            <a:r>
              <a:rPr lang="zh-CN" altLang="zh-CN" sz="2000" dirty="0">
                <a:solidFill>
                  <a:srgbClr val="002060"/>
                </a:solidFill>
                <a:latin typeface="微软雅黑" panose="020B0503020204020204" pitchFamily="34" charset="-122"/>
                <a:ea typeface="微软雅黑" panose="020B0503020204020204" pitchFamily="34" charset="-122"/>
              </a:rPr>
              <a:t>构成的集合。利用有效等价类可检验程序是否实现了规格说明中所规定的功能和性能（</a:t>
            </a:r>
            <a:r>
              <a:rPr lang="zh-CN" altLang="zh-CN" sz="2000" u="sng" dirty="0">
                <a:solidFill>
                  <a:schemeClr val="accent5">
                    <a:lumMod val="75000"/>
                  </a:schemeClr>
                </a:solidFill>
                <a:latin typeface="微软雅黑" panose="020B0503020204020204" pitchFamily="34" charset="-122"/>
                <a:ea typeface="微软雅黑" panose="020B0503020204020204" pitchFamily="34" charset="-122"/>
              </a:rPr>
              <a:t>确认过程</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无效等价类</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对于程序的需求规格说明来说是</a:t>
            </a:r>
            <a:r>
              <a:rPr lang="zh-CN" altLang="zh-CN" sz="2000" u="sng" dirty="0">
                <a:solidFill>
                  <a:srgbClr val="002060"/>
                </a:solidFill>
                <a:latin typeface="微软雅黑" panose="020B0503020204020204" pitchFamily="34" charset="-122"/>
                <a:ea typeface="微软雅黑" panose="020B0503020204020204" pitchFamily="34" charset="-122"/>
              </a:rPr>
              <a:t>不合理的</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无意义的输入数据</a:t>
            </a:r>
            <a:r>
              <a:rPr lang="zh-CN" altLang="zh-CN" sz="2000" dirty="0">
                <a:solidFill>
                  <a:srgbClr val="002060"/>
                </a:solidFill>
                <a:latin typeface="微软雅黑" panose="020B0503020204020204" pitchFamily="34" charset="-122"/>
                <a:ea typeface="微软雅黑" panose="020B0503020204020204" pitchFamily="34" charset="-122"/>
              </a:rPr>
              <a:t>构成的集合。利用无效等价类可检验程序对于无效数据的异常处理能力（</a:t>
            </a:r>
            <a:r>
              <a:rPr lang="zh-CN" altLang="zh-CN" sz="2000" u="sng" dirty="0">
                <a:solidFill>
                  <a:schemeClr val="accent5">
                    <a:lumMod val="75000"/>
                  </a:schemeClr>
                </a:solidFill>
                <a:latin typeface="微软雅黑" panose="020B0503020204020204" pitchFamily="34" charset="-122"/>
                <a:ea typeface="微软雅黑" panose="020B0503020204020204" pitchFamily="34" charset="-122"/>
              </a:rPr>
              <a:t>检验过程</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用户故事通常的格式为：作为一个</a:t>
            </a:r>
            <a:r>
              <a:rPr lang="en-US" altLang="zh-CN" dirty="0">
                <a:solidFill>
                  <a:srgbClr val="002060"/>
                </a:solidFill>
                <a:latin typeface="微软雅黑" panose="020B0503020204020204" pitchFamily="34" charset="-122"/>
                <a:ea typeface="微软雅黑" panose="020B0503020204020204" pitchFamily="34" charset="-122"/>
              </a:rPr>
              <a:t>&lt;</a:t>
            </a:r>
            <a:r>
              <a:rPr lang="zh-CN" altLang="zh-CN" dirty="0">
                <a:solidFill>
                  <a:srgbClr val="002060"/>
                </a:solidFill>
                <a:latin typeface="微软雅黑" panose="020B0503020204020204" pitchFamily="34" charset="-122"/>
                <a:ea typeface="微软雅黑" panose="020B0503020204020204" pitchFamily="34" charset="-122"/>
              </a:rPr>
              <a:t>角色</a:t>
            </a:r>
            <a:r>
              <a:rPr lang="en-US" altLang="zh-CN" dirty="0">
                <a:solidFill>
                  <a:srgbClr val="002060"/>
                </a:solidFill>
                <a:latin typeface="微软雅黑" panose="020B0503020204020204" pitchFamily="34" charset="-122"/>
                <a:ea typeface="微软雅黑" panose="020B0503020204020204" pitchFamily="34" charset="-122"/>
              </a:rPr>
              <a:t>&gt;</a:t>
            </a:r>
            <a:r>
              <a:rPr lang="zh-CN" altLang="zh-CN" dirty="0">
                <a:solidFill>
                  <a:srgbClr val="002060"/>
                </a:solidFill>
                <a:latin typeface="微软雅黑" panose="020B0503020204020204" pitchFamily="34" charset="-122"/>
                <a:ea typeface="微软雅黑" panose="020B0503020204020204" pitchFamily="34" charset="-122"/>
              </a:rPr>
              <a:t>， 我想要</a:t>
            </a:r>
            <a:r>
              <a:rPr lang="en-US" altLang="zh-CN" dirty="0">
                <a:solidFill>
                  <a:srgbClr val="002060"/>
                </a:solidFill>
                <a:latin typeface="微软雅黑" panose="020B0503020204020204" pitchFamily="34" charset="-122"/>
                <a:ea typeface="微软雅黑" panose="020B0503020204020204" pitchFamily="34" charset="-122"/>
              </a:rPr>
              <a:t>&lt;</a:t>
            </a:r>
            <a:r>
              <a:rPr lang="zh-CN" altLang="zh-CN" dirty="0">
                <a:solidFill>
                  <a:srgbClr val="002060"/>
                </a:solidFill>
                <a:latin typeface="微软雅黑" panose="020B0503020204020204" pitchFamily="34" charset="-122"/>
                <a:ea typeface="微软雅黑" panose="020B0503020204020204" pitchFamily="34" charset="-122"/>
              </a:rPr>
              <a:t>功能</a:t>
            </a:r>
            <a:r>
              <a:rPr lang="en-US" altLang="zh-CN" dirty="0">
                <a:solidFill>
                  <a:srgbClr val="002060"/>
                </a:solidFill>
                <a:latin typeface="微软雅黑" panose="020B0503020204020204" pitchFamily="34" charset="-122"/>
                <a:ea typeface="微软雅黑" panose="020B0503020204020204" pitchFamily="34" charset="-122"/>
              </a:rPr>
              <a:t>&gt;</a:t>
            </a:r>
            <a:r>
              <a:rPr lang="zh-CN" altLang="zh-CN" dirty="0">
                <a:solidFill>
                  <a:srgbClr val="002060"/>
                </a:solidFill>
                <a:latin typeface="微软雅黑" panose="020B0503020204020204" pitchFamily="34" charset="-122"/>
                <a:ea typeface="微软雅黑" panose="020B0503020204020204" pitchFamily="34" charset="-122"/>
              </a:rPr>
              <a:t>， 以便于</a:t>
            </a:r>
            <a:r>
              <a:rPr lang="en-US" altLang="zh-CN" dirty="0">
                <a:solidFill>
                  <a:srgbClr val="002060"/>
                </a:solidFill>
                <a:latin typeface="微软雅黑" panose="020B0503020204020204" pitchFamily="34" charset="-122"/>
                <a:ea typeface="微软雅黑" panose="020B0503020204020204" pitchFamily="34" charset="-122"/>
              </a:rPr>
              <a:t>&lt;</a:t>
            </a:r>
            <a:r>
              <a:rPr lang="zh-CN" altLang="zh-CN" dirty="0">
                <a:solidFill>
                  <a:srgbClr val="002060"/>
                </a:solidFill>
                <a:latin typeface="微软雅黑" panose="020B0503020204020204" pitchFamily="34" charset="-122"/>
                <a:ea typeface="微软雅黑" panose="020B0503020204020204" pitchFamily="34" charset="-122"/>
              </a:rPr>
              <a:t>商业价值</a:t>
            </a:r>
            <a:r>
              <a:rPr lang="en-US" altLang="zh-CN" dirty="0">
                <a:solidFill>
                  <a:srgbClr val="002060"/>
                </a:solidFill>
                <a:latin typeface="微软雅黑" panose="020B0503020204020204" pitchFamily="34" charset="-122"/>
                <a:ea typeface="微软雅黑" panose="020B0503020204020204" pitchFamily="34" charset="-122"/>
              </a:rPr>
              <a:t>&gt;</a:t>
            </a:r>
            <a:r>
              <a:rPr lang="zh-CN" altLang="zh-CN" dirty="0">
                <a:solidFill>
                  <a:srgbClr val="002060"/>
                </a:solidFill>
                <a:latin typeface="微软雅黑" panose="020B0503020204020204" pitchFamily="34" charset="-122"/>
                <a:ea typeface="微软雅黑" panose="020B0503020204020204" pitchFamily="34" charset="-122"/>
              </a:rPr>
              <a:t>。一个好的用户故事就包括了这三个要素：</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角色：使用者；</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功能：需要完成什么样的功能；</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价值：为什么需要这个功能，这个功能带来什么样的价值。</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两个例子：</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作为招聘网站注册用户，我想要查看最近</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天发布的招聘信息，以便于我看到最新的招聘信息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作为一个网站管理员，我想要统计每天有多少人访问了我的网站，以便于我的赞助商了解我的网站会给他们带来什么收益。</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41503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r>
              <a:rPr lang="en-US" altLang="zh-CN" sz="2400" b="1" dirty="0">
                <a:solidFill>
                  <a:srgbClr val="002060"/>
                </a:solidFill>
                <a:latin typeface="微软雅黑" panose="020B0503020204020204" pitchFamily="34" charset="-122"/>
                <a:ea typeface="微软雅黑" panose="020B0503020204020204" pitchFamily="34" charset="-122"/>
              </a:rPr>
              <a:t> -- </a:t>
            </a:r>
            <a:r>
              <a:rPr lang="en-US" altLang="zh-CN" sz="2400" dirty="0">
                <a:solidFill>
                  <a:srgbClr val="002060"/>
                </a:solidFill>
                <a:latin typeface="微软雅黑" panose="020B0503020204020204" pitchFamily="34" charset="-122"/>
                <a:ea typeface="微软雅黑" panose="020B0503020204020204" pitchFamily="34" charset="-122"/>
              </a:rPr>
              <a:t>3C</a:t>
            </a:r>
            <a:r>
              <a:rPr lang="zh-CN" altLang="zh-CN" sz="2400" dirty="0">
                <a:solidFill>
                  <a:srgbClr val="002060"/>
                </a:solidFill>
                <a:latin typeface="微软雅黑" panose="020B0503020204020204" pitchFamily="34" charset="-122"/>
                <a:ea typeface="微软雅黑" panose="020B0503020204020204" pitchFamily="34" charset="-122"/>
              </a:rPr>
              <a:t>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u="sng" dirty="0">
                <a:solidFill>
                  <a:srgbClr val="002060"/>
                </a:solidFill>
                <a:latin typeface="微软雅黑" panose="020B0503020204020204" pitchFamily="34" charset="-122"/>
                <a:ea typeface="微软雅黑" panose="020B0503020204020204" pitchFamily="34" charset="-122"/>
              </a:rPr>
              <a:t>用户故事遵循</a:t>
            </a:r>
            <a:r>
              <a:rPr lang="en-US" altLang="zh-CN" sz="2000" u="sng" dirty="0">
                <a:solidFill>
                  <a:srgbClr val="00B0F0"/>
                </a:solidFill>
                <a:latin typeface="微软雅黑" panose="020B0503020204020204" pitchFamily="34" charset="-122"/>
                <a:ea typeface="微软雅黑" panose="020B0503020204020204" pitchFamily="34" charset="-122"/>
              </a:rPr>
              <a:t>3C</a:t>
            </a:r>
            <a:r>
              <a:rPr lang="zh-CN" altLang="zh-CN" sz="2000" u="sng" dirty="0">
                <a:solidFill>
                  <a:srgbClr val="00B0F0"/>
                </a:solidFill>
                <a:latin typeface="微软雅黑" panose="020B0503020204020204" pitchFamily="34" charset="-122"/>
                <a:ea typeface="微软雅黑" panose="020B0503020204020204" pitchFamily="34" charset="-122"/>
              </a:rPr>
              <a:t>原则</a:t>
            </a:r>
            <a:r>
              <a:rPr lang="zh-CN" altLang="zh-CN" sz="2000" u="sng" dirty="0">
                <a:solidFill>
                  <a:srgbClr val="002060"/>
                </a:solidFill>
                <a:latin typeface="微软雅黑" panose="020B0503020204020204" pitchFamily="34" charset="-122"/>
                <a:ea typeface="微软雅黑" panose="020B0503020204020204" pitchFamily="34" charset="-122"/>
              </a:rPr>
              <a:t>：卡片（</a:t>
            </a:r>
            <a:r>
              <a:rPr lang="en-US" altLang="zh-CN" sz="2000" u="sng" dirty="0">
                <a:solidFill>
                  <a:srgbClr val="002060"/>
                </a:solidFill>
                <a:latin typeface="微软雅黑" panose="020B0503020204020204" pitchFamily="34" charset="-122"/>
                <a:ea typeface="微软雅黑" panose="020B0503020204020204" pitchFamily="34" charset="-122"/>
              </a:rPr>
              <a:t>Card</a:t>
            </a:r>
            <a:r>
              <a:rPr lang="zh-CN" altLang="zh-CN" sz="2000" u="sng" dirty="0">
                <a:solidFill>
                  <a:srgbClr val="002060"/>
                </a:solidFill>
                <a:latin typeface="微软雅黑" panose="020B0503020204020204" pitchFamily="34" charset="-122"/>
                <a:ea typeface="微软雅黑" panose="020B0503020204020204" pitchFamily="34" charset="-122"/>
              </a:rPr>
              <a:t>）、会话（</a:t>
            </a:r>
            <a:r>
              <a:rPr lang="en-US" altLang="zh-CN" sz="2000" u="sng" dirty="0">
                <a:solidFill>
                  <a:srgbClr val="002060"/>
                </a:solidFill>
                <a:latin typeface="微软雅黑" panose="020B0503020204020204" pitchFamily="34" charset="-122"/>
                <a:ea typeface="微软雅黑" panose="020B0503020204020204" pitchFamily="34" charset="-122"/>
              </a:rPr>
              <a:t>Conversation</a:t>
            </a:r>
            <a:r>
              <a:rPr lang="zh-CN" altLang="zh-CN" sz="2000" u="sng" dirty="0">
                <a:solidFill>
                  <a:srgbClr val="002060"/>
                </a:solidFill>
                <a:latin typeface="微软雅黑" panose="020B0503020204020204" pitchFamily="34" charset="-122"/>
                <a:ea typeface="微软雅黑" panose="020B0503020204020204" pitchFamily="34" charset="-122"/>
              </a:rPr>
              <a:t>）和确认（</a:t>
            </a:r>
            <a:r>
              <a:rPr lang="en-US" altLang="zh-CN" sz="2000" u="sng" dirty="0">
                <a:solidFill>
                  <a:srgbClr val="002060"/>
                </a:solidFill>
                <a:latin typeface="微软雅黑" panose="020B0503020204020204" pitchFamily="34" charset="-122"/>
                <a:ea typeface="微软雅黑" panose="020B0503020204020204" pitchFamily="34" charset="-122"/>
              </a:rPr>
              <a:t>Confirmation</a:t>
            </a:r>
            <a:r>
              <a:rPr lang="zh-CN" altLang="zh-CN" sz="2000" u="sng"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，用户故事的</a:t>
            </a:r>
            <a:r>
              <a:rPr lang="en-US" altLang="zh-CN" sz="2000" dirty="0">
                <a:solidFill>
                  <a:srgbClr val="002060"/>
                </a:solidFill>
                <a:latin typeface="微软雅黑" panose="020B0503020204020204" pitchFamily="34" charset="-122"/>
                <a:ea typeface="微软雅黑" panose="020B0503020204020204" pitchFamily="34" charset="-122"/>
              </a:rPr>
              <a:t>3C</a:t>
            </a:r>
            <a:r>
              <a:rPr lang="zh-CN" altLang="zh-CN" sz="2000" dirty="0">
                <a:solidFill>
                  <a:srgbClr val="002060"/>
                </a:solidFill>
                <a:latin typeface="微软雅黑" panose="020B0503020204020204" pitchFamily="34" charset="-122"/>
                <a:ea typeface="微软雅黑" panose="020B0503020204020204" pitchFamily="34" charset="-122"/>
              </a:rPr>
              <a:t>原则由</a:t>
            </a:r>
            <a:r>
              <a:rPr lang="en-US" altLang="zh-CN" sz="2000" dirty="0">
                <a:solidFill>
                  <a:srgbClr val="002060"/>
                </a:solidFill>
                <a:latin typeface="微软雅黑" panose="020B0503020204020204" pitchFamily="34" charset="-122"/>
                <a:ea typeface="微软雅黑" panose="020B0503020204020204" pitchFamily="34" charset="-122"/>
              </a:rPr>
              <a:t>Ron Jeffries</a:t>
            </a:r>
            <a:r>
              <a:rPr lang="zh-CN" altLang="zh-CN" sz="2000" dirty="0">
                <a:solidFill>
                  <a:srgbClr val="002060"/>
                </a:solidFill>
                <a:latin typeface="微软雅黑" panose="020B0503020204020204" pitchFamily="34" charset="-122"/>
                <a:ea typeface="微软雅黑" panose="020B0503020204020204" pitchFamily="34" charset="-122"/>
              </a:rPr>
              <a:t>在</a:t>
            </a:r>
            <a:r>
              <a:rPr lang="en-US" altLang="zh-CN" sz="2000" dirty="0">
                <a:solidFill>
                  <a:srgbClr val="002060"/>
                </a:solidFill>
                <a:latin typeface="微软雅黑" panose="020B0503020204020204" pitchFamily="34" charset="-122"/>
                <a:ea typeface="微软雅黑" panose="020B0503020204020204" pitchFamily="34" charset="-122"/>
              </a:rPr>
              <a:t>2001</a:t>
            </a:r>
            <a:r>
              <a:rPr lang="zh-CN" altLang="zh-CN" sz="2000" dirty="0">
                <a:solidFill>
                  <a:srgbClr val="002060"/>
                </a:solidFill>
                <a:latin typeface="微软雅黑" panose="020B0503020204020204" pitchFamily="34" charset="-122"/>
                <a:ea typeface="微软雅黑" panose="020B0503020204020204" pitchFamily="34" charset="-122"/>
              </a:rPr>
              <a:t>年提出，直到今天仍被奉为用户故事的基本原则。</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卡片（</a:t>
            </a:r>
            <a:r>
              <a:rPr lang="en-US" altLang="zh-CN" sz="2000" dirty="0">
                <a:solidFill>
                  <a:srgbClr val="00B0F0"/>
                </a:solidFill>
                <a:latin typeface="微软雅黑" panose="020B0503020204020204" pitchFamily="34" charset="-122"/>
                <a:ea typeface="微软雅黑" panose="020B0503020204020204" pitchFamily="34" charset="-122"/>
              </a:rPr>
              <a:t>Card</a:t>
            </a:r>
            <a:r>
              <a:rPr lang="zh-CN" altLang="zh-CN" sz="2000" dirty="0">
                <a:solidFill>
                  <a:srgbClr val="00B0F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：卡片是用来描述用户故事的物理介质。卡片描述了需求，紧急性，期望的开发和测试周期，以及故事的验收准则。由于将要用于产品待办列表中，用户故事描述应尽可能地精确。</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888244"/>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r>
              <a:rPr lang="en-US" altLang="zh-CN" sz="2400" b="1" dirty="0">
                <a:solidFill>
                  <a:srgbClr val="002060"/>
                </a:solidFill>
                <a:latin typeface="微软雅黑" panose="020B0503020204020204" pitchFamily="34" charset="-122"/>
                <a:ea typeface="微软雅黑" panose="020B0503020204020204" pitchFamily="34" charset="-122"/>
              </a:rPr>
              <a:t> -- </a:t>
            </a:r>
            <a:r>
              <a:rPr lang="en-US" altLang="zh-CN" sz="2400" dirty="0">
                <a:solidFill>
                  <a:srgbClr val="002060"/>
                </a:solidFill>
                <a:latin typeface="微软雅黑" panose="020B0503020204020204" pitchFamily="34" charset="-122"/>
                <a:ea typeface="微软雅黑" panose="020B0503020204020204" pitchFamily="34" charset="-122"/>
              </a:rPr>
              <a:t>3C</a:t>
            </a:r>
            <a:r>
              <a:rPr lang="zh-CN" altLang="zh-CN" sz="2400" dirty="0">
                <a:solidFill>
                  <a:srgbClr val="002060"/>
                </a:solidFill>
                <a:latin typeface="微软雅黑" panose="020B0503020204020204" pitchFamily="34" charset="-122"/>
                <a:ea typeface="微软雅黑" panose="020B0503020204020204" pitchFamily="34" charset="-122"/>
              </a:rPr>
              <a:t>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B0F0"/>
                </a:solidFill>
                <a:latin typeface="微软雅黑" panose="020B0503020204020204" pitchFamily="34" charset="-122"/>
                <a:ea typeface="微软雅黑" panose="020B0503020204020204" pitchFamily="34" charset="-122"/>
              </a:rPr>
              <a:t>对话（</a:t>
            </a:r>
            <a:r>
              <a:rPr lang="en-US" altLang="zh-CN" dirty="0">
                <a:solidFill>
                  <a:srgbClr val="00B0F0"/>
                </a:solidFill>
                <a:latin typeface="微软雅黑" panose="020B0503020204020204" pitchFamily="34" charset="-122"/>
                <a:ea typeface="微软雅黑" panose="020B0503020204020204" pitchFamily="34" charset="-122"/>
              </a:rPr>
              <a:t>Conversation</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对话解释了软件将会如何使用。对话可以是书面的或口头的。测试人员拥有与开发人员和业务代表不同的观点，可以为交换想法、观点和经验带来有价值的输入。对话始于发布计划阶段，并一直持续到用户故事被排入开发进程中。</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B0F0"/>
                </a:solidFill>
                <a:latin typeface="微软雅黑" panose="020B0503020204020204" pitchFamily="34" charset="-122"/>
                <a:ea typeface="微软雅黑" panose="020B0503020204020204" pitchFamily="34" charset="-122"/>
              </a:rPr>
              <a:t>确认（</a:t>
            </a:r>
            <a:r>
              <a:rPr lang="en-US" altLang="zh-CN" dirty="0">
                <a:solidFill>
                  <a:srgbClr val="00B0F0"/>
                </a:solidFill>
                <a:latin typeface="微软雅黑" panose="020B0503020204020204" pitchFamily="34" charset="-122"/>
                <a:ea typeface="微软雅黑" panose="020B0503020204020204" pitchFamily="34" charset="-122"/>
              </a:rPr>
              <a:t>Confirmation</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在对话中讨论的验收准则被用于确认用户故事的完成。这些验收准则可能跨越多个用户故事。正向和逆向的测试应该被用于覆盖验收准则。在确认过程中，各类参与者扮演测试人员的角色。这可能包括开发人员，也包括关注性能、安全性、互操作性以及其它质量特性的专家。为了确认一个用户故事的完成，已定义的验收准则应该被测试，并显示是被满足的。</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290028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户故事应该很清晰地体现对用户或客户的价值，最好的做法是让客户团队来编写故事。客户团队应包括能确定软件最终用户需求的人，可能包括测试者，产品管理者，真实用户和交互设计师。因为他们处于描述需求的最佳位置，也因为随后他们需要和开发者一同设计出故事细节并确定故事优先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151528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r>
              <a:rPr lang="en-US" altLang="zh-CN" sz="2400" b="1" dirty="0">
                <a:solidFill>
                  <a:srgbClr val="002060"/>
                </a:solidFill>
                <a:latin typeface="微软雅黑" panose="020B0503020204020204" pitchFamily="34" charset="-122"/>
                <a:ea typeface="微软雅黑" panose="020B0503020204020204" pitchFamily="34" charset="-122"/>
              </a:rPr>
              <a:t> -- INVEST</a:t>
            </a:r>
            <a:r>
              <a:rPr lang="zh-CN" altLang="zh-CN" sz="2400" dirty="0">
                <a:solidFill>
                  <a:srgbClr val="002060"/>
                </a:solidFill>
                <a:latin typeface="微软雅黑" panose="020B0503020204020204" pitchFamily="34" charset="-122"/>
                <a:ea typeface="微软雅黑" panose="020B0503020204020204" pitchFamily="34" charset="-122"/>
              </a:rPr>
              <a:t>特征</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为了构造好的用户故事，我们关注六个特征。一个优秀的故事应该具备以下特点，如图所示。</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pic>
        <p:nvPicPr>
          <p:cNvPr id="9" name="图片 8"/>
          <p:cNvPicPr/>
          <p:nvPr/>
        </p:nvPicPr>
        <p:blipFill>
          <a:blip r:embed="rId2"/>
          <a:srcRect/>
          <a:stretch>
            <a:fillRect/>
          </a:stretch>
        </p:blipFill>
        <p:spPr>
          <a:xfrm>
            <a:off x="2913735" y="2147125"/>
            <a:ext cx="5235182" cy="2836037"/>
          </a:xfrm>
          <a:prstGeom prst="rect">
            <a:avLst/>
          </a:prstGeom>
          <a:noFill/>
          <a:ln w="9525">
            <a:noFill/>
            <a:miter lim="800000"/>
            <a:headEnd/>
            <a:tailEnd/>
          </a:ln>
        </p:spPr>
      </p:pic>
    </p:spTree>
  </p:cSld>
  <p:clrMapOvr>
    <a:masterClrMapping/>
  </p:clrMapOvr>
  <p:transition spd="med" advTm="5000">
    <p:pull dir="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r>
              <a:rPr lang="en-US" altLang="zh-CN" sz="2400" b="1" dirty="0">
                <a:solidFill>
                  <a:srgbClr val="002060"/>
                </a:solidFill>
                <a:latin typeface="微软雅黑" panose="020B0503020204020204" pitchFamily="34" charset="-122"/>
                <a:ea typeface="微软雅黑" panose="020B0503020204020204" pitchFamily="34" charset="-122"/>
              </a:rPr>
              <a:t> -- INVEST</a:t>
            </a:r>
            <a:r>
              <a:rPr lang="zh-CN" altLang="zh-CN" sz="2400" dirty="0">
                <a:solidFill>
                  <a:srgbClr val="002060"/>
                </a:solidFill>
                <a:latin typeface="微软雅黑" panose="020B0503020204020204" pitchFamily="34" charset="-122"/>
                <a:ea typeface="微软雅黑" panose="020B0503020204020204" pitchFamily="34" charset="-122"/>
              </a:rPr>
              <a:t>特征</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独立的（</a:t>
            </a:r>
            <a:r>
              <a:rPr lang="en-US" altLang="zh-CN" dirty="0">
                <a:solidFill>
                  <a:srgbClr val="00B0F0"/>
                </a:solidFill>
                <a:latin typeface="微软雅黑" panose="020B0503020204020204" pitchFamily="34" charset="-122"/>
                <a:ea typeface="微软雅黑" panose="020B0503020204020204" pitchFamily="34" charset="-122"/>
              </a:rPr>
              <a:t>Independent</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：尽量避免故事间的相互依赖。在对故事排列优先级时，或者使用故事做计划时，故事间的相互依赖会导致工作量估算变得更加困难。可以通过两种方法来减少依赖性：</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将相互依赖的故事合并成一个大的、独立的故事；</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用一个不同的方式去分割故事。</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可讨论的（</a:t>
            </a:r>
            <a:r>
              <a:rPr lang="en-US" altLang="zh-CN" dirty="0">
                <a:solidFill>
                  <a:srgbClr val="00B0F0"/>
                </a:solidFill>
                <a:latin typeface="微软雅黑" panose="020B0503020204020204" pitchFamily="34" charset="-122"/>
                <a:ea typeface="微软雅黑" panose="020B0503020204020204" pitchFamily="34" charset="-122"/>
              </a:rPr>
              <a:t>Negotiable</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故事卡是功能的简短描述，细节将在客户团队和开发团队的讨论中产生。故事卡的作用是提醒开发人员和客户进行关于需求的对话，它并不是具体的需求本事。一个用户故事卡带有了太多的细节，实际上限制了和用户的沟通。</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090398"/>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r>
              <a:rPr lang="en-US" altLang="zh-CN" sz="2400" b="1" dirty="0">
                <a:solidFill>
                  <a:srgbClr val="002060"/>
                </a:solidFill>
                <a:latin typeface="微软雅黑" panose="020B0503020204020204" pitchFamily="34" charset="-122"/>
                <a:ea typeface="微软雅黑" panose="020B0503020204020204" pitchFamily="34" charset="-122"/>
              </a:rPr>
              <a:t> -- INVEST</a:t>
            </a:r>
            <a:r>
              <a:rPr lang="zh-CN" altLang="zh-CN" sz="2400" dirty="0">
                <a:solidFill>
                  <a:srgbClr val="002060"/>
                </a:solidFill>
                <a:latin typeface="微软雅黑" panose="020B0503020204020204" pitchFamily="34" charset="-122"/>
                <a:ea typeface="微软雅黑" panose="020B0503020204020204" pitchFamily="34" charset="-122"/>
              </a:rPr>
              <a:t>特征</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）对用户或客户</a:t>
            </a:r>
            <a:r>
              <a:rPr lang="zh-CN" altLang="zh-CN" dirty="0">
                <a:solidFill>
                  <a:srgbClr val="00B0F0"/>
                </a:solidFill>
                <a:latin typeface="微软雅黑" panose="020B0503020204020204" pitchFamily="34" charset="-122"/>
                <a:ea typeface="微软雅黑" panose="020B0503020204020204" pitchFamily="34" charset="-122"/>
              </a:rPr>
              <a:t>有价值的（</a:t>
            </a:r>
            <a:r>
              <a:rPr lang="en-US" altLang="zh-CN" dirty="0">
                <a:solidFill>
                  <a:srgbClr val="00B0F0"/>
                </a:solidFill>
                <a:latin typeface="微软雅黑" panose="020B0503020204020204" pitchFamily="34" charset="-122"/>
                <a:ea typeface="微软雅黑" panose="020B0503020204020204" pitchFamily="34" charset="-122"/>
              </a:rPr>
              <a:t>Valuable</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：用户故事应该很清晰地体现对用户或客户的价值，最好的做法是让客户编写故事。一旦一个客户意识到这是一个用户故事并不是一个契约而且可以进行协商的时候，他们将非常乐意写下故事。</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可估算的（</a:t>
            </a:r>
            <a:r>
              <a:rPr lang="en-US" altLang="zh-CN" dirty="0">
                <a:solidFill>
                  <a:srgbClr val="00B0F0"/>
                </a:solidFill>
                <a:latin typeface="微软雅黑" panose="020B0503020204020204" pitchFamily="34" charset="-122"/>
                <a:ea typeface="微软雅黑" panose="020B0503020204020204" pitchFamily="34" charset="-122"/>
              </a:rPr>
              <a:t>Estimable</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：开发团队需要去估计一个用户故事以便确定优先级，工作量，安排计划。但是让开发者难以估计故事的问题可能来自：开发人员缺少领域知识；开发人员缺少技术知识；故事太大了。</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090398"/>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r>
              <a:rPr lang="en-US" altLang="zh-CN" sz="2400" b="1" dirty="0">
                <a:solidFill>
                  <a:srgbClr val="002060"/>
                </a:solidFill>
                <a:latin typeface="微软雅黑" panose="020B0503020204020204" pitchFamily="34" charset="-122"/>
                <a:ea typeface="微软雅黑" panose="020B0503020204020204" pitchFamily="34" charset="-122"/>
              </a:rPr>
              <a:t> -- INVEST</a:t>
            </a:r>
            <a:r>
              <a:rPr lang="zh-CN" altLang="zh-CN" sz="2400" dirty="0">
                <a:solidFill>
                  <a:srgbClr val="002060"/>
                </a:solidFill>
                <a:latin typeface="微软雅黑" panose="020B0503020204020204" pitchFamily="34" charset="-122"/>
                <a:ea typeface="微软雅黑" panose="020B0503020204020204" pitchFamily="34" charset="-122"/>
              </a:rPr>
              <a:t>特征</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小的（</a:t>
            </a:r>
            <a:r>
              <a:rPr lang="en-US" altLang="zh-CN" dirty="0">
                <a:solidFill>
                  <a:srgbClr val="00B0F0"/>
                </a:solidFill>
                <a:latin typeface="微软雅黑" panose="020B0503020204020204" pitchFamily="34" charset="-122"/>
                <a:ea typeface="微软雅黑" panose="020B0503020204020204" pitchFamily="34" charset="-122"/>
              </a:rPr>
              <a:t>Small</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：一个好的故事在工作量上要尽量小，最好不要超过</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个理想人</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天的工作量，至少要确保的是在一个迭代或</a:t>
            </a:r>
            <a:r>
              <a:rPr lang="en-US" altLang="zh-CN" dirty="0">
                <a:solidFill>
                  <a:srgbClr val="002060"/>
                </a:solidFill>
                <a:latin typeface="微软雅黑" panose="020B0503020204020204" pitchFamily="34" charset="-122"/>
                <a:ea typeface="微软雅黑" panose="020B0503020204020204" pitchFamily="34" charset="-122"/>
              </a:rPr>
              <a:t>Sprint</a:t>
            </a:r>
            <a:r>
              <a:rPr lang="zh-CN" altLang="zh-CN" dirty="0">
                <a:solidFill>
                  <a:srgbClr val="002060"/>
                </a:solidFill>
                <a:latin typeface="微软雅黑" panose="020B0503020204020204" pitchFamily="34" charset="-122"/>
                <a:ea typeface="微软雅黑" panose="020B0503020204020204" pitchFamily="34" charset="-122"/>
              </a:rPr>
              <a:t>中能够完成。用户故事越大，在安排计划，工作量估算等方面的风险就会越大。</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6</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可测试的（</a:t>
            </a:r>
            <a:r>
              <a:rPr lang="en-US" altLang="zh-CN" dirty="0">
                <a:solidFill>
                  <a:srgbClr val="00B0F0"/>
                </a:solidFill>
                <a:latin typeface="微软雅黑" panose="020B0503020204020204" pitchFamily="34" charset="-122"/>
                <a:ea typeface="微软雅黑" panose="020B0503020204020204" pitchFamily="34" charset="-122"/>
              </a:rPr>
              <a:t>Testable</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：故事必须是可测试的。成功通过测试可以证明开发人员正确地实现了故事。如果一个用户故事不能够测试，那么你就无法知道它什么时候可以完成。一个不可测试的用户故事例子：用户必须觉得软件很好用。</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55346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用户故事主要用于敏捷和类似迭代和增量的环境。它们用于功能测试和非功能测试。用于所有级别的测试，期望开发人员在交付代码给下一级测试（例如，集成测试，性能测试）之前向测试团队成员演示为用户故事实现的功能。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该技术的</a:t>
            </a:r>
            <a:r>
              <a:rPr lang="zh-CN" altLang="zh-CN" dirty="0">
                <a:solidFill>
                  <a:srgbClr val="00B0F0"/>
                </a:solidFill>
                <a:latin typeface="微软雅黑" panose="020B0503020204020204" pitchFamily="34" charset="-122"/>
                <a:ea typeface="微软雅黑" panose="020B0503020204020204" pitchFamily="34" charset="-122"/>
              </a:rPr>
              <a:t>局限性</a:t>
            </a:r>
            <a:r>
              <a:rPr lang="zh-CN" altLang="zh-CN" dirty="0">
                <a:solidFill>
                  <a:srgbClr val="002060"/>
                </a:solidFill>
                <a:latin typeface="微软雅黑" panose="020B0503020204020204" pitchFamily="34" charset="-122"/>
                <a:ea typeface="微软雅黑" panose="020B0503020204020204" pitchFamily="34" charset="-122"/>
              </a:rPr>
              <a:t>在于因为故事是功能的小增量，有可能要求有驱动程序和桩，以实现交付的功能件测试。这通常需要编程能力和使用有助于测试的工具，比如</a:t>
            </a:r>
            <a:r>
              <a:rPr lang="en-US" altLang="zh-CN" dirty="0">
                <a:solidFill>
                  <a:srgbClr val="002060"/>
                </a:solidFill>
                <a:latin typeface="微软雅黑" panose="020B0503020204020204" pitchFamily="34" charset="-122"/>
                <a:ea typeface="微软雅黑" panose="020B0503020204020204" pitchFamily="34" charset="-122"/>
              </a:rPr>
              <a:t>API</a:t>
            </a:r>
            <a:r>
              <a:rPr lang="zh-CN" altLang="zh-CN" dirty="0">
                <a:solidFill>
                  <a:srgbClr val="002060"/>
                </a:solidFill>
                <a:latin typeface="微软雅黑" panose="020B0503020204020204" pitchFamily="34" charset="-122"/>
                <a:ea typeface="微软雅黑" panose="020B0503020204020204" pitchFamily="34" charset="-122"/>
              </a:rPr>
              <a:t>测试工具。</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用户故事的最低覆盖为</a:t>
            </a:r>
            <a:r>
              <a:rPr lang="zh-CN" altLang="zh-CN" u="sng" dirty="0">
                <a:solidFill>
                  <a:srgbClr val="002060"/>
                </a:solidFill>
                <a:latin typeface="微软雅黑" panose="020B0503020204020204" pitchFamily="34" charset="-122"/>
                <a:ea typeface="微软雅黑" panose="020B0503020204020204" pitchFamily="34" charset="-122"/>
              </a:rPr>
              <a:t>验证每个定义的验收标准都已满足</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225940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该技术</a:t>
            </a:r>
            <a:r>
              <a:rPr lang="zh-CN" altLang="zh-CN" dirty="0">
                <a:solidFill>
                  <a:srgbClr val="00B0F0"/>
                </a:solidFill>
                <a:latin typeface="微软雅黑" panose="020B0503020204020204" pitchFamily="34" charset="-122"/>
                <a:ea typeface="微软雅黑" panose="020B0503020204020204" pitchFamily="34" charset="-122"/>
              </a:rPr>
              <a:t>发现的缺陷类型</a:t>
            </a:r>
            <a:r>
              <a:rPr lang="zh-CN" altLang="zh-CN" dirty="0">
                <a:solidFill>
                  <a:srgbClr val="002060"/>
                </a:solidFill>
                <a:latin typeface="微软雅黑" panose="020B0503020204020204" pitchFamily="34" charset="-122"/>
                <a:ea typeface="微软雅黑" panose="020B0503020204020204" pitchFamily="34" charset="-122"/>
              </a:rPr>
              <a:t>通常是该软件没有提供指定功能的功能性缺陷。也可能在新故事与已经存在的功能集成时出现问题。因为故事可以独立开发，所以可能会发现性能、接口和错误处理的问题。对测试</a:t>
            </a:r>
            <a:r>
              <a:rPr lang="zh-CN" altLang="en-US" dirty="0">
                <a:solidFill>
                  <a:srgbClr val="002060"/>
                </a:solidFill>
                <a:latin typeface="微软雅黑" panose="020B0503020204020204" pitchFamily="34" charset="-122"/>
                <a:ea typeface="微软雅黑" panose="020B0503020204020204" pitchFamily="34" charset="-122"/>
              </a:rPr>
              <a:t>人员</a:t>
            </a:r>
            <a:r>
              <a:rPr lang="zh-CN" altLang="zh-CN" dirty="0">
                <a:solidFill>
                  <a:srgbClr val="002060"/>
                </a:solidFill>
                <a:latin typeface="微软雅黑" panose="020B0503020204020204" pitchFamily="34" charset="-122"/>
                <a:ea typeface="微软雅黑" panose="020B0503020204020204" pitchFamily="34" charset="-122"/>
              </a:rPr>
              <a:t>而言执行个体的功能测试和随时进行新故事发布的集成测试是非常重要的。</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2239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10000"/>
              </a:spcBef>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输入条件指定是在一个</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连续范围的值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两个无效等价类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例如，某参数值输入值的有效范围：</a:t>
            </a:r>
            <a:r>
              <a:rPr lang="en-US" altLang="zh-CN" dirty="0">
                <a:solidFill>
                  <a:srgbClr val="002060"/>
                </a:solidFill>
                <a:latin typeface="微软雅黑" panose="020B0503020204020204" pitchFamily="34" charset="-122"/>
                <a:ea typeface="微软雅黑" panose="020B0503020204020204" pitchFamily="34" charset="-122"/>
              </a:rPr>
              <a:t>3000.00~8500.00</a:t>
            </a:r>
            <a:r>
              <a:rPr lang="zh-CN" altLang="zh-CN" dirty="0">
                <a:solidFill>
                  <a:srgbClr val="002060"/>
                </a:solidFill>
                <a:latin typeface="微软雅黑" panose="020B0503020204020204" pitchFamily="34" charset="-122"/>
                <a:ea typeface="微软雅黑" panose="020B0503020204020204" pitchFamily="34" charset="-122"/>
              </a:rPr>
              <a:t>（精确到小数点后两位）</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2"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a:t>
            </a:r>
            <a:r>
              <a:rPr lang="en-US" altLang="zh-CN" dirty="0">
                <a:solidFill>
                  <a:srgbClr val="002060"/>
                </a:solidFill>
                <a:latin typeface="微软雅黑" panose="020B0503020204020204" pitchFamily="34" charset="-122"/>
                <a:ea typeface="微软雅黑" panose="020B0503020204020204" pitchFamily="34" charset="-122"/>
              </a:rPr>
              <a:t>{3000.00 &lt; = </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&lt; = 8500.00}</a:t>
            </a:r>
            <a:endParaRPr lang="zh-CN" altLang="zh-CN" dirty="0">
              <a:solidFill>
                <a:srgbClr val="002060"/>
              </a:solidFill>
              <a:latin typeface="微软雅黑" panose="020B0503020204020204" pitchFamily="34" charset="-122"/>
              <a:ea typeface="微软雅黑" panose="020B0503020204020204" pitchFamily="34" charset="-122"/>
            </a:endParaRPr>
          </a:p>
          <a:p>
            <a:pPr lvl="2"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两个无效等价类：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&lt; 3000.00}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&gt; 8500.00}</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a:xfrm>
            <a:off x="2319616" y="2733362"/>
            <a:ext cx="4417360" cy="1030579"/>
          </a:xfrm>
          <a:prstGeom prst="rect">
            <a:avLst/>
          </a:prstGeom>
          <a:noFill/>
          <a:ln>
            <a:noFill/>
          </a:ln>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452310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许多测试实践都可以应用于各种开发项目（无论它们是否是敏捷的）中，以开发出高质量的产品。这些实践包括：提前设计测试以体现正确的用户行为，专注于早期的缺陷预防、发现和消除，确保在合适的时间、合适的测试级别上执行合适的测试类型。敏捷实践者们早期努力将这些最佳测试实践引入到项目中。而敏捷项目中的测试人员在指导人们在整个软件研发生命周期中应用这些最佳实践上扮演着重要的角色。</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u="sng" dirty="0">
                <a:solidFill>
                  <a:srgbClr val="002060"/>
                </a:solidFill>
                <a:latin typeface="微软雅黑" panose="020B0503020204020204" pitchFamily="34" charset="-122"/>
                <a:ea typeface="微软雅黑" panose="020B0503020204020204" pitchFamily="34" charset="-122"/>
              </a:rPr>
              <a:t>测试驱动开发、验收测试驱动开发和行为驱动开发</a:t>
            </a:r>
            <a:r>
              <a:rPr lang="zh-CN" altLang="zh-CN" dirty="0">
                <a:solidFill>
                  <a:srgbClr val="002060"/>
                </a:solidFill>
                <a:latin typeface="微软雅黑" panose="020B0503020204020204" pitchFamily="34" charset="-122"/>
                <a:ea typeface="微软雅黑" panose="020B0503020204020204" pitchFamily="34" charset="-122"/>
              </a:rPr>
              <a:t>是敏捷团队中常用的三种互补的方法，可以在不同的测试级别中使用。</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9405" y="228600"/>
            <a:ext cx="8408390" cy="5151538"/>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测试驱动开发</a:t>
            </a:r>
            <a:endParaRPr lang="zh-CN" altLang="zh-CN" dirty="0">
              <a:solidFill>
                <a:srgbClr val="002060"/>
              </a:solidFill>
              <a:latin typeface="微软雅黑" panose="020B0503020204020204" pitchFamily="34" charset="-122"/>
              <a:ea typeface="微软雅黑" panose="020B0503020204020204" pitchFamily="34" charset="-122"/>
            </a:endParaRPr>
          </a:p>
          <a:p>
            <a:pPr lvl="0" indent="266700" algn="just">
              <a:lnSpc>
                <a:spcPct val="130000"/>
              </a:lnSpc>
            </a:pPr>
            <a:r>
              <a:rPr lang="zh-CN" altLang="zh-CN" dirty="0">
                <a:solidFill>
                  <a:srgbClr val="00B0F0"/>
                </a:solidFill>
                <a:latin typeface="微软雅黑" panose="020B0503020204020204" pitchFamily="34" charset="-122"/>
                <a:ea typeface="微软雅黑" panose="020B0503020204020204" pitchFamily="34" charset="-122"/>
              </a:rPr>
              <a:t>测试驱动开发（</a:t>
            </a:r>
            <a:r>
              <a:rPr lang="en-US" altLang="zh-CN" dirty="0">
                <a:solidFill>
                  <a:srgbClr val="00B0F0"/>
                </a:solidFill>
                <a:latin typeface="微软雅黑" panose="020B0503020204020204" pitchFamily="34" charset="-122"/>
                <a:ea typeface="微软雅黑" panose="020B0503020204020204" pitchFamily="34" charset="-122"/>
              </a:rPr>
              <a:t>TDD</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使用自动化测试用例来指导和验证开发代码。</a:t>
            </a:r>
            <a:r>
              <a:rPr lang="en-US" altLang="zh-CN" dirty="0">
                <a:solidFill>
                  <a:srgbClr val="002060"/>
                </a:solidFill>
                <a:latin typeface="微软雅黑" panose="020B0503020204020204" pitchFamily="34" charset="-122"/>
                <a:ea typeface="微软雅黑" panose="020B0503020204020204" pitchFamily="34" charset="-122"/>
              </a:rPr>
              <a:t>TDD</a:t>
            </a:r>
            <a:r>
              <a:rPr lang="zh-CN" altLang="zh-CN" dirty="0">
                <a:solidFill>
                  <a:srgbClr val="002060"/>
                </a:solidFill>
                <a:latin typeface="微软雅黑" panose="020B0503020204020204" pitchFamily="34" charset="-122"/>
                <a:ea typeface="微软雅黑" panose="020B0503020204020204" pitchFamily="34" charset="-122"/>
              </a:rPr>
              <a:t>过程包含下列活动：</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新增一个测试（成生测试用例并自动化），用于描述在代码内的某一小片段所期望的功能（程序设计的思路）；</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此时因为相应的业务代码还没有编写，测试无法通过；</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编写业务代码并运行测试直到测试通过；</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在测试通过后，如果代码又有变更，例如对业务代码进行重构，则需再次运行测试以确保变更后的代码仍然可以通过测试；</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对代码内的下一小片段继续执行上述过程，需要运行之前的测试（回归测试）以及新加入的测试。</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617" y="336177"/>
            <a:ext cx="8408390" cy="4043543"/>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验收测试驱动开发</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dirty="0">
                <a:solidFill>
                  <a:srgbClr val="00B0F0"/>
                </a:solidFill>
                <a:latin typeface="微软雅黑" panose="020B0503020204020204" pitchFamily="34" charset="-122"/>
                <a:ea typeface="微软雅黑" panose="020B0503020204020204" pitchFamily="34" charset="-122"/>
              </a:rPr>
              <a:t>验收测试驱动开发（</a:t>
            </a:r>
            <a:r>
              <a:rPr lang="en-US" altLang="zh-CN" dirty="0">
                <a:solidFill>
                  <a:srgbClr val="00B0F0"/>
                </a:solidFill>
                <a:latin typeface="微软雅黑" panose="020B0503020204020204" pitchFamily="34" charset="-122"/>
                <a:ea typeface="微软雅黑" panose="020B0503020204020204" pitchFamily="34" charset="-122"/>
              </a:rPr>
              <a:t>ATDD</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，是一种在用户故事的创建阶段就设定验收准则和测试的技术。</a:t>
            </a:r>
            <a:r>
              <a:rPr lang="en-US" altLang="zh-CN" dirty="0">
                <a:solidFill>
                  <a:srgbClr val="002060"/>
                </a:solidFill>
                <a:latin typeface="微软雅黑" panose="020B0503020204020204" pitchFamily="34" charset="-122"/>
                <a:ea typeface="微软雅黑" panose="020B0503020204020204" pitchFamily="34" charset="-122"/>
              </a:rPr>
              <a:t>ATDD </a:t>
            </a:r>
            <a:r>
              <a:rPr lang="zh-CN" altLang="zh-CN" dirty="0">
                <a:solidFill>
                  <a:srgbClr val="002060"/>
                </a:solidFill>
                <a:latin typeface="微软雅黑" panose="020B0503020204020204" pitchFamily="34" charset="-122"/>
                <a:ea typeface="微软雅黑" panose="020B0503020204020204" pitchFamily="34" charset="-122"/>
              </a:rPr>
              <a:t>强调协作，各个干系人（开发、测试、业务代表等）不仅要理解软件组件应该有何种行为，而且要理解如何做才能确保可以通过验收。</a:t>
            </a:r>
            <a:r>
              <a:rPr lang="en-US" altLang="zh-CN" dirty="0">
                <a:solidFill>
                  <a:srgbClr val="002060"/>
                </a:solidFill>
                <a:latin typeface="微软雅黑" panose="020B0503020204020204" pitchFamily="34" charset="-122"/>
                <a:ea typeface="微软雅黑" panose="020B0503020204020204" pitchFamily="34" charset="-122"/>
              </a:rPr>
              <a:t>ATDD </a:t>
            </a:r>
            <a:r>
              <a:rPr lang="zh-CN" altLang="zh-CN" dirty="0">
                <a:solidFill>
                  <a:srgbClr val="002060"/>
                </a:solidFill>
                <a:latin typeface="微软雅黑" panose="020B0503020204020204" pitchFamily="34" charset="-122"/>
                <a:ea typeface="微软雅黑" panose="020B0503020204020204" pitchFamily="34" charset="-122"/>
              </a:rPr>
              <a:t>为回归测试创建了可重用的测试。</a:t>
            </a:r>
            <a:r>
              <a:rPr lang="en-US" altLang="zh-CN" dirty="0">
                <a:solidFill>
                  <a:srgbClr val="002060"/>
                </a:solidFill>
                <a:latin typeface="微软雅黑" panose="020B0503020204020204" pitchFamily="34" charset="-122"/>
                <a:ea typeface="微软雅黑" panose="020B0503020204020204" pitchFamily="34" charset="-122"/>
              </a:rPr>
              <a:t>ATDD </a:t>
            </a:r>
            <a:r>
              <a:rPr lang="zh-CN" altLang="zh-CN" dirty="0">
                <a:solidFill>
                  <a:srgbClr val="002060"/>
                </a:solidFill>
                <a:latin typeface="微软雅黑" panose="020B0503020204020204" pitchFamily="34" charset="-122"/>
                <a:ea typeface="微软雅黑" panose="020B0503020204020204" pitchFamily="34" charset="-122"/>
              </a:rPr>
              <a:t>需要使用一系列工具以支持测试创建和执行，而持续集成工具是其中最常用的。这些工具可以在数据和应用服务层之间搭建桥梁，从而允许在系统和验收级别上执行测试。</a:t>
            </a:r>
            <a:r>
              <a:rPr lang="en-US" altLang="zh-CN" dirty="0">
                <a:solidFill>
                  <a:srgbClr val="002060"/>
                </a:solidFill>
                <a:latin typeface="微软雅黑" panose="020B0503020204020204" pitchFamily="34" charset="-122"/>
                <a:ea typeface="微软雅黑" panose="020B0503020204020204" pitchFamily="34" charset="-122"/>
              </a:rPr>
              <a:t>ATDD </a:t>
            </a:r>
            <a:r>
              <a:rPr lang="zh-CN" altLang="zh-CN" dirty="0">
                <a:solidFill>
                  <a:srgbClr val="002060"/>
                </a:solidFill>
                <a:latin typeface="微软雅黑" panose="020B0503020204020204" pitchFamily="34" charset="-122"/>
                <a:ea typeface="微软雅黑" panose="020B0503020204020204" pitchFamily="34" charset="-122"/>
              </a:rPr>
              <a:t>允许对缺陷进行快速修正及对修正的特性进行验证。可以帮助确认特性实现是否符合验收准则。</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67805" y="174812"/>
            <a:ext cx="8408390" cy="5290038"/>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验收测试驱动开发</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验收测试驱动开发是一种测试优先的方法。测试用例在实施用户故事之前就已经创建。测试用例由包括开发人员、测试人员和业务代表在内的敏捷团队创建，可以是手工测试用例也可以是自动化测试用例。第一步是开展一个由开发人员、测试人员和业务代表一起参与分析、讨论和撰写的规格说明研讨会。任何在用户故事中不完整、不清楚或者错误的地方都会在这个过程中得到修复。下一步是创建测试。这一活动可以由团队一起完成或者由测试人员单独完成。在任何情况下，测试都应该由一个独立的个人，如业务代表来确认。这里的测试是描述用户故事中特性的例子。这些例子会帮助团队正确地实施用户故事。由于例子和测试是相同的，二者经常可以互换使用。这项工作从基本的例子和开放的问题开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67805" y="457200"/>
            <a:ext cx="8408390" cy="3628044"/>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验收测试驱动开发</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般而言第一次测试都是正向测试，在没有意外或错误条件下确认正确的行为，比较活动执行的顺序是否如期望的那样进行。在正向路径测试完成后，团队应该撰写逆向测试并且覆盖非功能属性（如性能和易用性）。测试须以干系人都能理解的方式表述，包含以自然语言表达的语句，这些语句应该包括必要的前提条件，和任何可能的输入和相关输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18373" y="295835"/>
            <a:ext cx="8507254" cy="4606774"/>
          </a:xfrm>
          <a:prstGeom prst="rect">
            <a:avLst/>
          </a:prstGeom>
          <a:noFill/>
        </p:spPr>
        <p:txBody>
          <a:bodyPr wrap="square">
            <a:spAutoFit/>
          </a:bodyPr>
          <a:lstStyle/>
          <a:p>
            <a:pPr algn="just">
              <a:lnSpc>
                <a:spcPct val="13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indent="266700" algn="just">
              <a:lnSpc>
                <a:spcPct val="130000"/>
              </a:lnSpc>
            </a:pPr>
            <a:r>
              <a:rPr lang="en-US" altLang="zh-CN" dirty="0">
                <a:solidFill>
                  <a:srgbClr val="002060"/>
                </a:solidFill>
                <a:latin typeface="微软雅黑" panose="020B0503020204020204" pitchFamily="34" charset="-122"/>
                <a:ea typeface="微软雅黑" panose="020B0503020204020204" pitchFamily="34" charset="-122"/>
              </a:rPr>
              <a:t>3. BDD </a:t>
            </a:r>
            <a:r>
              <a:rPr lang="zh-CN" altLang="zh-CN" dirty="0">
                <a:solidFill>
                  <a:srgbClr val="002060"/>
                </a:solidFill>
                <a:latin typeface="微软雅黑" panose="020B0503020204020204" pitchFamily="34" charset="-122"/>
                <a:ea typeface="微软雅黑" panose="020B0503020204020204" pitchFamily="34" charset="-122"/>
              </a:rPr>
              <a:t>行为驱动开发</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dirty="0">
                <a:solidFill>
                  <a:srgbClr val="00B0F0"/>
                </a:solidFill>
                <a:latin typeface="微软雅黑" panose="020B0503020204020204" pitchFamily="34" charset="-122"/>
                <a:ea typeface="微软雅黑" panose="020B0503020204020204" pitchFamily="34" charset="-122"/>
              </a:rPr>
              <a:t>行为驱动开发（</a:t>
            </a:r>
            <a:r>
              <a:rPr lang="en-US" altLang="zh-CN" dirty="0">
                <a:solidFill>
                  <a:srgbClr val="00B0F0"/>
                </a:solidFill>
                <a:latin typeface="微软雅黑" panose="020B0503020204020204" pitchFamily="34" charset="-122"/>
                <a:ea typeface="微软雅黑" panose="020B0503020204020204" pitchFamily="34" charset="-122"/>
              </a:rPr>
              <a:t>BDD</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使开发人员聚焦于测试软件行为是否符合预期。由于测试是以软件行为的形式展示出来的，测试对于团队成员和其他干系人来说更容易。</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dirty="0">
                <a:solidFill>
                  <a:srgbClr val="002060"/>
                </a:solidFill>
                <a:latin typeface="微软雅黑" panose="020B0503020204020204" pitchFamily="34" charset="-122"/>
                <a:ea typeface="微软雅黑" panose="020B0503020204020204" pitchFamily="34" charset="-122"/>
              </a:rPr>
              <a:t>典型的</a:t>
            </a:r>
            <a:r>
              <a:rPr lang="en-US" altLang="zh-CN" dirty="0">
                <a:solidFill>
                  <a:srgbClr val="002060"/>
                </a:solidFill>
                <a:latin typeface="微软雅黑" panose="020B0503020204020204" pitchFamily="34" charset="-122"/>
                <a:ea typeface="微软雅黑" panose="020B0503020204020204" pitchFamily="34" charset="-122"/>
              </a:rPr>
              <a:t>BDD </a:t>
            </a:r>
            <a:r>
              <a:rPr lang="zh-CN" altLang="zh-CN" dirty="0">
                <a:solidFill>
                  <a:srgbClr val="002060"/>
                </a:solidFill>
                <a:latin typeface="微软雅黑" panose="020B0503020204020204" pitchFamily="34" charset="-122"/>
                <a:ea typeface="微软雅黑" panose="020B0503020204020204" pitchFamily="34" charset="-122"/>
              </a:rPr>
              <a:t>框架将验收准则用</a:t>
            </a:r>
            <a:r>
              <a:rPr lang="en-US" altLang="zh-CN" dirty="0">
                <a:solidFill>
                  <a:srgbClr val="002060"/>
                </a:solidFill>
                <a:latin typeface="微软雅黑" panose="020B0503020204020204" pitchFamily="34" charset="-122"/>
                <a:ea typeface="微软雅黑" panose="020B0503020204020204" pitchFamily="34" charset="-122"/>
              </a:rPr>
              <a:t>given/when/then </a:t>
            </a:r>
            <a:r>
              <a:rPr lang="zh-CN" altLang="zh-CN" dirty="0">
                <a:solidFill>
                  <a:srgbClr val="002060"/>
                </a:solidFill>
                <a:latin typeface="微软雅黑" panose="020B0503020204020204" pitchFamily="34" charset="-122"/>
                <a:ea typeface="微软雅黑" panose="020B0503020204020204" pitchFamily="34" charset="-122"/>
              </a:rPr>
              <a:t>的格式表示：</a:t>
            </a: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30000"/>
              </a:lnSpc>
              <a:buFont typeface="Arial" panose="020B0604020202020204" pitchFamily="34" charset="0"/>
              <a:buChar char="•"/>
            </a:pPr>
            <a:r>
              <a:rPr lang="en-US" altLang="zh-CN" dirty="0">
                <a:solidFill>
                  <a:srgbClr val="002060"/>
                </a:solidFill>
                <a:latin typeface="微软雅黑" panose="020B0503020204020204" pitchFamily="34" charset="-122"/>
                <a:ea typeface="微软雅黑" panose="020B0503020204020204" pitchFamily="34" charset="-122"/>
              </a:rPr>
              <a:t>Given</a:t>
            </a:r>
            <a:r>
              <a:rPr lang="zh-CN" altLang="zh-CN" dirty="0">
                <a:solidFill>
                  <a:srgbClr val="002060"/>
                </a:solidFill>
                <a:latin typeface="微软雅黑" panose="020B0503020204020204" pitchFamily="34" charset="-122"/>
                <a:ea typeface="微软雅黑" panose="020B0503020204020204" pitchFamily="34" charset="-122"/>
              </a:rPr>
              <a:t>（给定）某些初始上下文，</a:t>
            </a: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30000"/>
              </a:lnSpc>
              <a:buFont typeface="Arial" panose="020B0604020202020204" pitchFamily="34" charset="0"/>
              <a:buChar char="•"/>
            </a:pPr>
            <a:r>
              <a:rPr lang="en-US" altLang="zh-CN" dirty="0">
                <a:solidFill>
                  <a:srgbClr val="002060"/>
                </a:solidFill>
                <a:latin typeface="微软雅黑" panose="020B0503020204020204" pitchFamily="34" charset="-122"/>
                <a:ea typeface="微软雅黑" panose="020B0503020204020204" pitchFamily="34" charset="-122"/>
              </a:rPr>
              <a:t>When</a:t>
            </a:r>
            <a:r>
              <a:rPr lang="zh-CN" altLang="zh-CN" dirty="0">
                <a:solidFill>
                  <a:srgbClr val="002060"/>
                </a:solidFill>
                <a:latin typeface="微软雅黑" panose="020B0503020204020204" pitchFamily="34" charset="-122"/>
                <a:ea typeface="微软雅黑" panose="020B0503020204020204" pitchFamily="34" charset="-122"/>
              </a:rPr>
              <a:t>（当）一个事件发生，</a:t>
            </a: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30000"/>
              </a:lnSpc>
              <a:buFont typeface="Arial" panose="020B0604020202020204" pitchFamily="34" charset="0"/>
              <a:buChar char="•"/>
            </a:pPr>
            <a:r>
              <a:rPr lang="en-US" altLang="zh-CN" dirty="0">
                <a:solidFill>
                  <a:srgbClr val="002060"/>
                </a:solidFill>
                <a:latin typeface="微软雅黑" panose="020B0503020204020204" pitchFamily="34" charset="-122"/>
                <a:ea typeface="微软雅黑" panose="020B0503020204020204" pitchFamily="34" charset="-122"/>
              </a:rPr>
              <a:t>Then</a:t>
            </a:r>
            <a:r>
              <a:rPr lang="zh-CN" altLang="zh-CN" dirty="0">
                <a:solidFill>
                  <a:srgbClr val="002060"/>
                </a:solidFill>
                <a:latin typeface="微软雅黑" panose="020B0503020204020204" pitchFamily="34" charset="-122"/>
                <a:ea typeface="微软雅黑" panose="020B0503020204020204" pitchFamily="34" charset="-122"/>
              </a:rPr>
              <a:t>（则）确保某些输出。</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dirty="0">
                <a:solidFill>
                  <a:srgbClr val="002060"/>
                </a:solidFill>
                <a:latin typeface="微软雅黑" panose="020B0503020204020204" pitchFamily="34" charset="-122"/>
                <a:ea typeface="微软雅黑" panose="020B0503020204020204" pitchFamily="34" charset="-122"/>
              </a:rPr>
              <a:t>基于这样的需求，</a:t>
            </a:r>
            <a:r>
              <a:rPr lang="en-US" altLang="zh-CN" dirty="0">
                <a:solidFill>
                  <a:srgbClr val="002060"/>
                </a:solidFill>
                <a:latin typeface="微软雅黑" panose="020B0503020204020204" pitchFamily="34" charset="-122"/>
                <a:ea typeface="微软雅黑" panose="020B0503020204020204" pitchFamily="34" charset="-122"/>
              </a:rPr>
              <a:t>BDD </a:t>
            </a:r>
            <a:r>
              <a:rPr lang="zh-CN" altLang="zh-CN" dirty="0">
                <a:solidFill>
                  <a:srgbClr val="002060"/>
                </a:solidFill>
                <a:latin typeface="微软雅黑" panose="020B0503020204020204" pitchFamily="34" charset="-122"/>
                <a:ea typeface="微软雅黑" panose="020B0503020204020204" pitchFamily="34" charset="-122"/>
              </a:rPr>
              <a:t>框架可以帮助开发人员生成测试代码。</a:t>
            </a:r>
            <a:r>
              <a:rPr lang="en-US" altLang="zh-CN" dirty="0">
                <a:solidFill>
                  <a:srgbClr val="002060"/>
                </a:solidFill>
                <a:latin typeface="微软雅黑" panose="020B0503020204020204" pitchFamily="34" charset="-122"/>
                <a:ea typeface="微软雅黑" panose="020B0503020204020204" pitchFamily="34" charset="-122"/>
              </a:rPr>
              <a:t>BDD </a:t>
            </a:r>
            <a:r>
              <a:rPr lang="zh-CN" altLang="zh-CN" dirty="0">
                <a:solidFill>
                  <a:srgbClr val="002060"/>
                </a:solidFill>
                <a:latin typeface="微软雅黑" panose="020B0503020204020204" pitchFamily="34" charset="-122"/>
                <a:ea typeface="微软雅黑" panose="020B0503020204020204" pitchFamily="34" charset="-122"/>
              </a:rPr>
              <a:t>框架帮助开发人员与其他干系人（包括测试人员）有效协作，从而能够针对业务需求定义精确的组件测试。</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3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67945" y="2058385"/>
            <a:ext cx="8408390" cy="645160"/>
          </a:xfrm>
          <a:prstGeom prst="rect">
            <a:avLst/>
          </a:prstGeom>
          <a:noFill/>
        </p:spPr>
        <p:txBody>
          <a:bodyPr wrap="square">
            <a:spAutoFit/>
          </a:bodyPr>
          <a:lstStyle/>
          <a:p>
            <a:pPr algn="ct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8.1.7  </a:t>
            </a:r>
            <a:r>
              <a:rPr lang="zh-CN" altLang="zh-CN" sz="2400" b="1" dirty="0">
                <a:solidFill>
                  <a:srgbClr val="002060"/>
                </a:solidFill>
                <a:latin typeface="微软雅黑" panose="020B0503020204020204" pitchFamily="34" charset="-122"/>
                <a:ea typeface="微软雅黑" panose="020B0503020204020204" pitchFamily="34" charset="-122"/>
              </a:rPr>
              <a:t>黑盒测试技术的比较与选择</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13817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8.1.7  </a:t>
            </a:r>
            <a:r>
              <a:rPr lang="zh-CN" altLang="zh-CN" sz="2400" b="1" dirty="0">
                <a:solidFill>
                  <a:srgbClr val="002060"/>
                </a:solidFill>
                <a:latin typeface="微软雅黑" panose="020B0503020204020204" pitchFamily="34" charset="-122"/>
                <a:ea typeface="微软雅黑" panose="020B0503020204020204" pitchFamily="34" charset="-122"/>
              </a:rPr>
              <a:t>黑盒测试技术的比较与选择</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几种常用的黑盒测试方法选择的综合策略</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首先进行</a:t>
            </a:r>
            <a:r>
              <a:rPr lang="zh-CN" altLang="zh-CN" dirty="0">
                <a:solidFill>
                  <a:srgbClr val="00B0F0"/>
                </a:solidFill>
                <a:latin typeface="微软雅黑" panose="020B0503020204020204" pitchFamily="34" charset="-122"/>
                <a:ea typeface="微软雅黑" panose="020B0503020204020204" pitchFamily="34" charset="-122"/>
              </a:rPr>
              <a:t>等价类划分</a:t>
            </a:r>
            <a:r>
              <a:rPr lang="zh-CN" altLang="zh-CN" dirty="0">
                <a:solidFill>
                  <a:srgbClr val="002060"/>
                </a:solidFill>
                <a:latin typeface="微软雅黑" panose="020B0503020204020204" pitchFamily="34" charset="-122"/>
                <a:ea typeface="微软雅黑" panose="020B0503020204020204" pitchFamily="34" charset="-122"/>
              </a:rPr>
              <a:t>，包括输入条件和输出条件的等价划分，将无限测试变成有限测试，这是减少工作量和提高测试效率最有效的方法。</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在任何情况下都</a:t>
            </a:r>
            <a:r>
              <a:rPr lang="zh-CN" altLang="zh-CN" dirty="0">
                <a:solidFill>
                  <a:srgbClr val="00B0F0"/>
                </a:solidFill>
                <a:latin typeface="微软雅黑" panose="020B0503020204020204" pitchFamily="34" charset="-122"/>
                <a:ea typeface="微软雅黑" panose="020B0503020204020204" pitchFamily="34" charset="-122"/>
              </a:rPr>
              <a:t>必须</a:t>
            </a:r>
            <a:r>
              <a:rPr lang="zh-CN" altLang="zh-CN" dirty="0">
                <a:solidFill>
                  <a:srgbClr val="002060"/>
                </a:solidFill>
                <a:latin typeface="微软雅黑" panose="020B0503020204020204" pitchFamily="34" charset="-122"/>
                <a:ea typeface="微软雅黑" panose="020B0503020204020204" pitchFamily="34" charset="-122"/>
              </a:rPr>
              <a:t>使用</a:t>
            </a:r>
            <a:r>
              <a:rPr lang="zh-CN" altLang="zh-CN" dirty="0">
                <a:solidFill>
                  <a:srgbClr val="00B0F0"/>
                </a:solidFill>
                <a:latin typeface="微软雅黑" panose="020B0503020204020204" pitchFamily="34" charset="-122"/>
                <a:ea typeface="微软雅黑" panose="020B0503020204020204" pitchFamily="34" charset="-122"/>
              </a:rPr>
              <a:t>边界值</a:t>
            </a:r>
            <a:r>
              <a:rPr lang="zh-CN" altLang="zh-CN" dirty="0">
                <a:solidFill>
                  <a:srgbClr val="002060"/>
                </a:solidFill>
                <a:latin typeface="微软雅黑" panose="020B0503020204020204" pitchFamily="34" charset="-122"/>
                <a:ea typeface="微软雅黑" panose="020B0503020204020204" pitchFamily="34" charset="-122"/>
              </a:rPr>
              <a:t>分析方法。经验表明，用这种方法设计出的测试用例发现程序错误的能力最强。</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如果功能说明中</a:t>
            </a:r>
            <a:r>
              <a:rPr lang="zh-CN" altLang="zh-CN" u="sng" dirty="0">
                <a:solidFill>
                  <a:srgbClr val="002060"/>
                </a:solidFill>
                <a:latin typeface="微软雅黑" panose="020B0503020204020204" pitchFamily="34" charset="-122"/>
                <a:ea typeface="微软雅黑" panose="020B0503020204020204" pitchFamily="34" charset="-122"/>
              </a:rPr>
              <a:t>含有输入条件的组合</a:t>
            </a:r>
            <a:r>
              <a:rPr lang="zh-CN" altLang="zh-CN" dirty="0">
                <a:solidFill>
                  <a:srgbClr val="002060"/>
                </a:solidFill>
                <a:latin typeface="微软雅黑" panose="020B0503020204020204" pitchFamily="34" charset="-122"/>
                <a:ea typeface="微软雅黑" panose="020B0503020204020204" pitchFamily="34" charset="-122"/>
              </a:rPr>
              <a:t>情况，则一开始就可选用</a:t>
            </a:r>
            <a:r>
              <a:rPr lang="zh-CN" altLang="zh-CN" dirty="0">
                <a:solidFill>
                  <a:srgbClr val="00B0F0"/>
                </a:solidFill>
                <a:latin typeface="微软雅黑" panose="020B0503020204020204" pitchFamily="34" charset="-122"/>
                <a:ea typeface="微软雅黑" panose="020B0503020204020204" pitchFamily="34" charset="-122"/>
              </a:rPr>
              <a:t>判定表</a:t>
            </a:r>
            <a:r>
              <a:rPr lang="zh-CN" altLang="zh-CN" dirty="0">
                <a:solidFill>
                  <a:srgbClr val="002060"/>
                </a:solidFill>
                <a:latin typeface="微软雅黑" panose="020B0503020204020204" pitchFamily="34" charset="-122"/>
                <a:ea typeface="微软雅黑" panose="020B0503020204020204" pitchFamily="34" charset="-122"/>
              </a:rPr>
              <a:t>法。</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8.1.7  </a:t>
            </a:r>
            <a:r>
              <a:rPr lang="zh-CN" altLang="zh-CN" sz="2400" b="1" dirty="0">
                <a:solidFill>
                  <a:srgbClr val="002060"/>
                </a:solidFill>
                <a:latin typeface="微软雅黑" panose="020B0503020204020204" pitchFamily="34" charset="-122"/>
                <a:ea typeface="微软雅黑" panose="020B0503020204020204" pitchFamily="34" charset="-122"/>
              </a:rPr>
              <a:t>黑盒测试技术的比较与选择</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几种常用的黑盒测试方法选择的综合策略</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如果测试对象输出结果或行为方式不仅要受当前输入数据的影响，同时还与测试对象的当前运行执行情况或其之前的事件、或之前输入数据有关，则需要采用</a:t>
            </a:r>
            <a:r>
              <a:rPr lang="zh-CN" altLang="zh-CN" dirty="0">
                <a:solidFill>
                  <a:srgbClr val="00B0F0"/>
                </a:solidFill>
                <a:latin typeface="微软雅黑" panose="020B0503020204020204" pitchFamily="34" charset="-122"/>
                <a:ea typeface="微软雅黑" panose="020B0503020204020204" pitchFamily="34" charset="-122"/>
              </a:rPr>
              <a:t>基于状态的</a:t>
            </a:r>
            <a:r>
              <a:rPr lang="zh-CN" altLang="zh-CN" dirty="0">
                <a:solidFill>
                  <a:srgbClr val="002060"/>
                </a:solidFill>
                <a:latin typeface="微软雅黑" panose="020B0503020204020204" pitchFamily="34" charset="-122"/>
                <a:ea typeface="微软雅黑" panose="020B0503020204020204" pitchFamily="34" charset="-122"/>
              </a:rPr>
              <a:t>测试方法。</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对于业务流清晰的系统，可以利用</a:t>
            </a:r>
            <a:r>
              <a:rPr lang="zh-CN" altLang="zh-CN" dirty="0">
                <a:solidFill>
                  <a:srgbClr val="00B0F0"/>
                </a:solidFill>
                <a:latin typeface="微软雅黑" panose="020B0503020204020204" pitchFamily="34" charset="-122"/>
                <a:ea typeface="微软雅黑" panose="020B0503020204020204" pitchFamily="34" charset="-122"/>
              </a:rPr>
              <a:t>用例</a:t>
            </a:r>
            <a:r>
              <a:rPr lang="en-US"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场景法</a:t>
            </a:r>
            <a:r>
              <a:rPr lang="zh-CN" altLang="zh-CN" dirty="0">
                <a:solidFill>
                  <a:srgbClr val="002060"/>
                </a:solidFill>
                <a:latin typeface="微软雅黑" panose="020B0503020204020204" pitchFamily="34" charset="-122"/>
                <a:ea typeface="微软雅黑" panose="020B0503020204020204" pitchFamily="34" charset="-122"/>
              </a:rPr>
              <a:t>贯穿整个测试案例过程，在用例中综合使用各种测试方法。</a:t>
            </a:r>
            <a:endParaRPr lang="zh-CN" altLang="zh-CN"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对照程序逻辑，检查已设计出的测试用例的逻辑覆盖程度。如果没有达到要求的覆盖标准，应当再补充足够的测试用例。</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rgbClr val="FFFF00"/>
                  </a:solidFill>
                  <a:latin typeface="微软雅黑" panose="020B0503020204020204" pitchFamily="34" charset="-122"/>
                  <a:ea typeface="微软雅黑" panose="020B0503020204020204" pitchFamily="34" charset="-122"/>
                  <a:cs typeface="+mn-ea"/>
                </a:rPr>
                <a:t>于缺陷的测试技术</a:t>
              </a:r>
              <a:endParaRPr lang="zh-CN" altLang="zh-CN" sz="2000" b="1" dirty="0">
                <a:solidFill>
                  <a:srgbClr val="FFFF00"/>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89509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输入条件指定的是在一个</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离散（不连续的）范围</a:t>
            </a:r>
            <a:r>
              <a:rPr lang="zh-CN" altLang="zh-CN" dirty="0">
                <a:solidFill>
                  <a:srgbClr val="002060"/>
                </a:solidFill>
                <a:latin typeface="微软雅黑" panose="020B0503020204020204" pitchFamily="34" charset="-122"/>
                <a:ea typeface="微软雅黑" panose="020B0503020204020204" pitchFamily="34" charset="-122"/>
              </a:rPr>
              <a:t>的可允许的离散值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两个无效等价类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例如，某个保险程序的某项输入数据是</a:t>
            </a:r>
            <a:r>
              <a:rPr lang="en-US" altLang="zh-CN" dirty="0">
                <a:solidFill>
                  <a:srgbClr val="002060"/>
                </a:solidFill>
                <a:latin typeface="微软雅黑" panose="020B0503020204020204" pitchFamily="34" charset="-122"/>
                <a:ea typeface="微软雅黑" panose="020B0503020204020204" pitchFamily="34" charset="-122"/>
              </a:rPr>
              <a:t>18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70</a:t>
            </a:r>
            <a:r>
              <a:rPr lang="zh-CN" altLang="zh-CN" dirty="0">
                <a:solidFill>
                  <a:srgbClr val="002060"/>
                </a:solidFill>
                <a:latin typeface="微软雅黑" panose="020B0503020204020204" pitchFamily="34" charset="-122"/>
                <a:ea typeface="微软雅黑" panose="020B0503020204020204" pitchFamily="34" charset="-122"/>
              </a:rPr>
              <a:t>的整数值，则可做如下划分。</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3"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 </a:t>
            </a:r>
            <a:r>
              <a:rPr lang="en-US" altLang="zh-CN" dirty="0">
                <a:solidFill>
                  <a:srgbClr val="002060"/>
                </a:solidFill>
                <a:latin typeface="微软雅黑" panose="020B0503020204020204" pitchFamily="34" charset="-122"/>
                <a:ea typeface="微软雅黑" panose="020B0503020204020204" pitchFamily="34" charset="-122"/>
              </a:rPr>
              <a:t>{18 &lt; = </a:t>
            </a:r>
            <a:r>
              <a:rPr lang="zh-CN" altLang="zh-CN" dirty="0">
                <a:solidFill>
                  <a:srgbClr val="002060"/>
                </a:solidFill>
                <a:latin typeface="微软雅黑" panose="020B0503020204020204" pitchFamily="34" charset="-122"/>
                <a:ea typeface="微软雅黑" panose="020B0503020204020204" pitchFamily="34" charset="-122"/>
              </a:rPr>
              <a:t>数据值 </a:t>
            </a:r>
            <a:r>
              <a:rPr lang="en-US" altLang="zh-CN" dirty="0">
                <a:solidFill>
                  <a:srgbClr val="002060"/>
                </a:solidFill>
                <a:latin typeface="微软雅黑" panose="020B0503020204020204" pitchFamily="34" charset="-122"/>
                <a:ea typeface="微软雅黑" panose="020B0503020204020204" pitchFamily="34" charset="-122"/>
              </a:rPr>
              <a:t>&lt; = 70}</a:t>
            </a:r>
            <a:endParaRPr lang="zh-CN" altLang="zh-CN" dirty="0">
              <a:solidFill>
                <a:srgbClr val="002060"/>
              </a:solidFill>
              <a:latin typeface="微软雅黑" panose="020B0503020204020204" pitchFamily="34" charset="-122"/>
              <a:ea typeface="微软雅黑" panose="020B0503020204020204" pitchFamily="34" charset="-122"/>
            </a:endParaRPr>
          </a:p>
          <a:p>
            <a:pPr lvl="3"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两个无效等价类： </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数据值</a:t>
            </a:r>
            <a:r>
              <a:rPr lang="en-US" altLang="zh-CN" dirty="0">
                <a:solidFill>
                  <a:srgbClr val="002060"/>
                </a:solidFill>
                <a:latin typeface="微软雅黑" panose="020B0503020204020204" pitchFamily="34" charset="-122"/>
                <a:ea typeface="微软雅黑" panose="020B0503020204020204" pitchFamily="34" charset="-122"/>
              </a:rPr>
              <a:t>&lt;18}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数据值</a:t>
            </a:r>
            <a:r>
              <a:rPr lang="en-US" altLang="zh-CN" dirty="0">
                <a:solidFill>
                  <a:srgbClr val="002060"/>
                </a:solidFill>
                <a:latin typeface="微软雅黑" panose="020B0503020204020204" pitchFamily="34" charset="-122"/>
                <a:ea typeface="微软雅黑" panose="020B0503020204020204" pitchFamily="34" charset="-122"/>
              </a:rPr>
              <a:t>&gt;70}</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2712720" y="3219450"/>
            <a:ext cx="3928745" cy="887730"/>
          </a:xfrm>
          <a:prstGeom prst="rect">
            <a:avLst/>
          </a:prstGeom>
          <a:noFill/>
          <a:ln>
            <a:noFill/>
          </a:ln>
        </p:spPr>
      </p:pic>
    </p:spTree>
  </p:cSld>
  <p:clrMapOvr>
    <a:masterClrMapping/>
  </p:clrMapOvr>
  <p:transition spd="med" advTm="5000">
    <p:pull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922020"/>
          </a:xfrm>
          <a:prstGeom prst="rect">
            <a:avLst/>
          </a:prstGeom>
          <a:noFill/>
        </p:spPr>
        <p:txBody>
          <a:bodyPr wrap="square">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基于缺陷的测试设计技术是以发现的缺陷类型为基础，根据已知的缺陷类型来系统地获取测试用例的技术。</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Tree>
  </p:cSld>
  <p:clrMapOvr>
    <a:masterClrMapping/>
  </p:clrMapOvr>
  <p:transition spd="med" advTm="5000">
    <p:pull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4199890"/>
          </a:xfrm>
          <a:prstGeom prst="rect">
            <a:avLst/>
          </a:prstGeom>
          <a:noFill/>
        </p:spPr>
        <p:txBody>
          <a:bodyPr wrap="square">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软件缺陷包含以下这些属性：</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sym typeface="+mn-ea"/>
              </a:rPr>
              <a:t>缺陷标识（</a:t>
            </a:r>
            <a:r>
              <a:rPr lang="en-US" altLang="zh-CN" sz="1600" dirty="0">
                <a:solidFill>
                  <a:srgbClr val="00B0F0"/>
                </a:solidFill>
                <a:latin typeface="微软雅黑" panose="020B0503020204020204" pitchFamily="34" charset="-122"/>
                <a:ea typeface="微软雅黑" panose="020B0503020204020204" pitchFamily="34" charset="-122"/>
                <a:sym typeface="+mn-ea"/>
              </a:rPr>
              <a:t>Identifier</a:t>
            </a:r>
            <a:r>
              <a:rPr lang="zh-CN" altLang="zh-CN" sz="1600" dirty="0">
                <a:solidFill>
                  <a:srgbClr val="00B0F0"/>
                </a:solidFill>
                <a:latin typeface="微软雅黑" panose="020B0503020204020204" pitchFamily="34" charset="-122"/>
                <a:ea typeface="微软雅黑" panose="020B0503020204020204" pitchFamily="34" charset="-122"/>
                <a:sym typeface="+mn-ea"/>
              </a:rPr>
              <a:t>）</a:t>
            </a:r>
            <a:r>
              <a:rPr lang="zh-CN" altLang="zh-CN" sz="1600" dirty="0">
                <a:solidFill>
                  <a:srgbClr val="002060"/>
                </a:solidFill>
                <a:latin typeface="微软雅黑" panose="020B0503020204020204" pitchFamily="34" charset="-122"/>
                <a:ea typeface="微软雅黑" panose="020B0503020204020204" pitchFamily="34" charset="-122"/>
                <a:sym typeface="+mn-ea"/>
              </a:rPr>
              <a:t>：标记某个缺陷的一组符号。每个缺陷必须有一个唯一的标识；</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sym typeface="+mn-ea"/>
              </a:rPr>
              <a:t>缺陷类型（</a:t>
            </a:r>
            <a:r>
              <a:rPr lang="en-US" altLang="zh-CN" sz="1600" dirty="0">
                <a:solidFill>
                  <a:srgbClr val="00B0F0"/>
                </a:solidFill>
                <a:latin typeface="微软雅黑" panose="020B0503020204020204" pitchFamily="34" charset="-122"/>
                <a:ea typeface="微软雅黑" panose="020B0503020204020204" pitchFamily="34" charset="-122"/>
                <a:sym typeface="+mn-ea"/>
              </a:rPr>
              <a:t>Type</a:t>
            </a:r>
            <a:r>
              <a:rPr lang="zh-CN" altLang="zh-CN" sz="1600" dirty="0">
                <a:solidFill>
                  <a:srgbClr val="00B0F0"/>
                </a:solidFill>
                <a:latin typeface="微软雅黑" panose="020B0503020204020204" pitchFamily="34" charset="-122"/>
                <a:ea typeface="微软雅黑" panose="020B0503020204020204" pitchFamily="34" charset="-122"/>
                <a:sym typeface="+mn-ea"/>
              </a:rPr>
              <a:t>）</a:t>
            </a:r>
            <a:r>
              <a:rPr lang="zh-CN" altLang="zh-CN" sz="1600" dirty="0">
                <a:solidFill>
                  <a:srgbClr val="002060"/>
                </a:solidFill>
                <a:latin typeface="微软雅黑" panose="020B0503020204020204" pitchFamily="34" charset="-122"/>
                <a:ea typeface="微软雅黑" panose="020B0503020204020204" pitchFamily="34" charset="-122"/>
                <a:sym typeface="+mn-ea"/>
              </a:rPr>
              <a:t>：根据缺陷自然属性划分的缺陷种类，一般包括功能缺陷、用户界面缺陷、文档缺陷、软件配置缺陷、性能缺陷、系统</a:t>
            </a:r>
            <a:r>
              <a:rPr lang="en-US" altLang="zh-CN" sz="1600" dirty="0">
                <a:solidFill>
                  <a:srgbClr val="002060"/>
                </a:solidFill>
                <a:latin typeface="微软雅黑" panose="020B0503020204020204" pitchFamily="34" charset="-122"/>
                <a:ea typeface="微软雅黑" panose="020B0503020204020204" pitchFamily="34" charset="-122"/>
                <a:sym typeface="+mn-ea"/>
              </a:rPr>
              <a:t>/</a:t>
            </a:r>
            <a:r>
              <a:rPr lang="zh-CN" altLang="zh-CN" sz="1600" dirty="0">
                <a:solidFill>
                  <a:srgbClr val="002060"/>
                </a:solidFill>
                <a:latin typeface="微软雅黑" panose="020B0503020204020204" pitchFamily="34" charset="-122"/>
                <a:ea typeface="微软雅黑" panose="020B0503020204020204" pitchFamily="34" charset="-122"/>
                <a:sym typeface="+mn-ea"/>
              </a:rPr>
              <a:t>模块接口缺陷等；</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sym typeface="+mn-ea"/>
              </a:rPr>
              <a:t>缺陷严重程度（</a:t>
            </a:r>
            <a:r>
              <a:rPr lang="en-US" altLang="zh-CN" sz="1600" dirty="0">
                <a:solidFill>
                  <a:srgbClr val="00B0F0"/>
                </a:solidFill>
                <a:latin typeface="微软雅黑" panose="020B0503020204020204" pitchFamily="34" charset="-122"/>
                <a:ea typeface="微软雅黑" panose="020B0503020204020204" pitchFamily="34" charset="-122"/>
                <a:sym typeface="+mn-ea"/>
              </a:rPr>
              <a:t>Severity</a:t>
            </a:r>
            <a:r>
              <a:rPr lang="zh-CN" altLang="zh-CN" sz="1600" dirty="0">
                <a:solidFill>
                  <a:srgbClr val="00B0F0"/>
                </a:solidFill>
                <a:latin typeface="微软雅黑" panose="020B0503020204020204" pitchFamily="34" charset="-122"/>
                <a:ea typeface="微软雅黑" panose="020B0503020204020204" pitchFamily="34" charset="-122"/>
                <a:sym typeface="+mn-ea"/>
              </a:rPr>
              <a:t>）</a:t>
            </a:r>
            <a:r>
              <a:rPr lang="zh-CN" altLang="zh-CN" sz="1600" dirty="0">
                <a:solidFill>
                  <a:srgbClr val="002060"/>
                </a:solidFill>
                <a:latin typeface="微软雅黑" panose="020B0503020204020204" pitchFamily="34" charset="-122"/>
                <a:ea typeface="微软雅黑" panose="020B0503020204020204" pitchFamily="34" charset="-122"/>
                <a:sym typeface="+mn-ea"/>
              </a:rPr>
              <a:t>：因缺陷引起的故障对软件产品的影响程度；</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rPr>
              <a:t>缺陷优先级（</a:t>
            </a:r>
            <a:r>
              <a:rPr lang="en-US" altLang="zh-CN" sz="1600" dirty="0">
                <a:solidFill>
                  <a:srgbClr val="00B0F0"/>
                </a:solidFill>
                <a:latin typeface="微软雅黑" panose="020B0503020204020204" pitchFamily="34" charset="-122"/>
                <a:ea typeface="微软雅黑" panose="020B0503020204020204" pitchFamily="34" charset="-122"/>
              </a:rPr>
              <a:t>Priority</a:t>
            </a:r>
            <a:r>
              <a:rPr lang="zh-CN" altLang="zh-CN" sz="1600" dirty="0">
                <a:solidFill>
                  <a:srgbClr val="00B0F0"/>
                </a:solidFill>
                <a:latin typeface="微软雅黑" panose="020B0503020204020204" pitchFamily="34" charset="-122"/>
                <a:ea typeface="微软雅黑" panose="020B0503020204020204" pitchFamily="34" charset="-122"/>
              </a:rPr>
              <a:t>）</a:t>
            </a:r>
            <a:r>
              <a:rPr lang="zh-CN" altLang="zh-CN" sz="1600" dirty="0">
                <a:solidFill>
                  <a:srgbClr val="002060"/>
                </a:solidFill>
                <a:latin typeface="微软雅黑" panose="020B0503020204020204" pitchFamily="34" charset="-122"/>
                <a:ea typeface="微软雅黑" panose="020B0503020204020204" pitchFamily="34" charset="-122"/>
              </a:rPr>
              <a:t>：缺陷必须被修复的紧急程度；</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rPr>
              <a:t>缺陷状态（</a:t>
            </a:r>
            <a:r>
              <a:rPr lang="en-US" altLang="zh-CN" sz="1600" dirty="0">
                <a:solidFill>
                  <a:srgbClr val="00B0F0"/>
                </a:solidFill>
                <a:latin typeface="微软雅黑" panose="020B0503020204020204" pitchFamily="34" charset="-122"/>
                <a:ea typeface="微软雅黑" panose="020B0503020204020204" pitchFamily="34" charset="-122"/>
              </a:rPr>
              <a:t>Status</a:t>
            </a:r>
            <a:r>
              <a:rPr lang="zh-CN" altLang="zh-CN" sz="1600" dirty="0">
                <a:solidFill>
                  <a:srgbClr val="00B0F0"/>
                </a:solidFill>
                <a:latin typeface="微软雅黑" panose="020B0503020204020204" pitchFamily="34" charset="-122"/>
                <a:ea typeface="微软雅黑" panose="020B0503020204020204" pitchFamily="34" charset="-122"/>
              </a:rPr>
              <a:t>）</a:t>
            </a:r>
            <a:r>
              <a:rPr lang="zh-CN" altLang="zh-CN" sz="1600" dirty="0">
                <a:solidFill>
                  <a:schemeClr val="tx1"/>
                </a:solidFill>
                <a:latin typeface="微软雅黑" panose="020B0503020204020204" pitchFamily="34" charset="-122"/>
                <a:ea typeface="微软雅黑" panose="020B0503020204020204" pitchFamily="34" charset="-122"/>
              </a:rPr>
              <a:t>：</a:t>
            </a:r>
            <a:r>
              <a:rPr lang="zh-CN" altLang="zh-CN" sz="1600" dirty="0">
                <a:solidFill>
                  <a:srgbClr val="002060"/>
                </a:solidFill>
                <a:latin typeface="微软雅黑" panose="020B0503020204020204" pitchFamily="34" charset="-122"/>
                <a:ea typeface="微软雅黑" panose="020B0503020204020204" pitchFamily="34" charset="-122"/>
              </a:rPr>
              <a:t>缺陷通过一个跟踪修复过程的进展情况；</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rPr>
              <a:t>缺陷起源（</a:t>
            </a:r>
            <a:r>
              <a:rPr lang="en-US" altLang="zh-CN" sz="1600" dirty="0">
                <a:solidFill>
                  <a:srgbClr val="00B0F0"/>
                </a:solidFill>
                <a:latin typeface="微软雅黑" panose="020B0503020204020204" pitchFamily="34" charset="-122"/>
                <a:ea typeface="微软雅黑" panose="020B0503020204020204" pitchFamily="34" charset="-122"/>
              </a:rPr>
              <a:t>Origin</a:t>
            </a:r>
            <a:r>
              <a:rPr lang="zh-CN" altLang="zh-CN" sz="1600" dirty="0">
                <a:solidFill>
                  <a:srgbClr val="00B0F0"/>
                </a:solidFill>
                <a:latin typeface="微软雅黑" panose="020B0503020204020204" pitchFamily="34" charset="-122"/>
                <a:ea typeface="微软雅黑" panose="020B0503020204020204" pitchFamily="34" charset="-122"/>
              </a:rPr>
              <a:t>）</a:t>
            </a:r>
            <a:r>
              <a:rPr lang="zh-CN" altLang="zh-CN" sz="1600" dirty="0">
                <a:solidFill>
                  <a:srgbClr val="002060"/>
                </a:solidFill>
                <a:latin typeface="微软雅黑" panose="020B0503020204020204" pitchFamily="34" charset="-122"/>
                <a:ea typeface="微软雅黑" panose="020B0503020204020204" pitchFamily="34" charset="-122"/>
              </a:rPr>
              <a:t>：缺陷引起的故障或事件第一次被检测到的阶段；</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rPr>
              <a:t>缺陷来源（</a:t>
            </a:r>
            <a:r>
              <a:rPr lang="en-US" altLang="zh-CN" sz="1600" dirty="0">
                <a:solidFill>
                  <a:srgbClr val="00B0F0"/>
                </a:solidFill>
                <a:latin typeface="微软雅黑" panose="020B0503020204020204" pitchFamily="34" charset="-122"/>
                <a:ea typeface="微软雅黑" panose="020B0503020204020204" pitchFamily="34" charset="-122"/>
              </a:rPr>
              <a:t>Source</a:t>
            </a:r>
            <a:r>
              <a:rPr lang="zh-CN" altLang="zh-CN" sz="1600" dirty="0">
                <a:solidFill>
                  <a:srgbClr val="00B0F0"/>
                </a:solidFill>
                <a:latin typeface="微软雅黑" panose="020B0503020204020204" pitchFamily="34" charset="-122"/>
                <a:ea typeface="微软雅黑" panose="020B0503020204020204" pitchFamily="34" charset="-122"/>
              </a:rPr>
              <a:t>）</a:t>
            </a:r>
            <a:r>
              <a:rPr lang="zh-CN" altLang="zh-CN" sz="1600" dirty="0">
                <a:solidFill>
                  <a:srgbClr val="002060"/>
                </a:solidFill>
                <a:latin typeface="微软雅黑" panose="020B0503020204020204" pitchFamily="34" charset="-122"/>
                <a:ea typeface="微软雅黑" panose="020B0503020204020204" pitchFamily="34" charset="-122"/>
              </a:rPr>
              <a:t>：引起缺陷的起因；</a:t>
            </a:r>
            <a:endParaRPr lang="zh-CN" altLang="zh-CN" sz="1600"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sz="1600" dirty="0">
                <a:solidFill>
                  <a:srgbClr val="00B0F0"/>
                </a:solidFill>
                <a:latin typeface="微软雅黑" panose="020B0503020204020204" pitchFamily="34" charset="-122"/>
                <a:ea typeface="微软雅黑" panose="020B0503020204020204" pitchFamily="34" charset="-122"/>
              </a:rPr>
              <a:t>缺陷根源（</a:t>
            </a:r>
            <a:r>
              <a:rPr lang="en-US" altLang="zh-CN" sz="1600" dirty="0">
                <a:solidFill>
                  <a:srgbClr val="00B0F0"/>
                </a:solidFill>
                <a:latin typeface="微软雅黑" panose="020B0503020204020204" pitchFamily="34" charset="-122"/>
                <a:ea typeface="微软雅黑" panose="020B0503020204020204" pitchFamily="34" charset="-122"/>
              </a:rPr>
              <a:t>Root Cause</a:t>
            </a:r>
            <a:r>
              <a:rPr lang="zh-CN" altLang="zh-CN" sz="1600" dirty="0">
                <a:solidFill>
                  <a:srgbClr val="00B0F0"/>
                </a:solidFill>
                <a:latin typeface="微软雅黑" panose="020B0503020204020204" pitchFamily="34" charset="-122"/>
                <a:ea typeface="微软雅黑" panose="020B0503020204020204" pitchFamily="34" charset="-122"/>
              </a:rPr>
              <a:t>）</a:t>
            </a:r>
            <a:r>
              <a:rPr lang="zh-CN" altLang="zh-CN" sz="1600" dirty="0">
                <a:solidFill>
                  <a:srgbClr val="002060"/>
                </a:solidFill>
                <a:latin typeface="微软雅黑" panose="020B0503020204020204" pitchFamily="34" charset="-122"/>
                <a:ea typeface="微软雅黑" panose="020B0503020204020204" pitchFamily="34" charset="-122"/>
              </a:rPr>
              <a:t>：发生错误的根本因素。</a:t>
            </a:r>
            <a:endParaRPr lang="zh-CN" altLang="zh-CN" sz="16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sz="16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Tree>
  </p:cSld>
  <p:clrMapOvr>
    <a:masterClrMapping/>
  </p:clrMapOvr>
  <p:transition spd="med" advTm="5000">
    <p:pull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4523105"/>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与基于规格说明的测试，即从规格说明导出测试用例的技术不同，基于缺陷的测试根据缺陷分类（也可以是分类列表）导出测试用例，而这个分类也许和要测试的软件本身完全无关。分类可以包括缺陷类型、根源、失效症状和其他缺陷相关数据等清单。</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基于缺陷的测试也可以</a:t>
            </a:r>
            <a:r>
              <a:rPr lang="zh-CN" altLang="zh-CN" u="sng" dirty="0">
                <a:solidFill>
                  <a:srgbClr val="002060"/>
                </a:solidFill>
                <a:latin typeface="微软雅黑" panose="020B0503020204020204" pitchFamily="34" charset="-122"/>
                <a:ea typeface="微软雅黑" panose="020B0503020204020204" pitchFamily="34" charset="-122"/>
              </a:rPr>
              <a:t>把识别的风险和风险场景清单</a:t>
            </a:r>
            <a:r>
              <a:rPr lang="zh-CN" altLang="zh-CN" dirty="0">
                <a:solidFill>
                  <a:srgbClr val="002060"/>
                </a:solidFill>
                <a:latin typeface="微软雅黑" panose="020B0503020204020204" pitchFamily="34" charset="-122"/>
                <a:ea typeface="微软雅黑" panose="020B0503020204020204" pitchFamily="34" charset="-122"/>
              </a:rPr>
              <a:t>作为测试的基础。该测试技术允许测试人员针对特定的缺陷类型，也可以通过对已知和常见的特定类型缺陷的分类系统地测试。测试人员运用分类数据决定测试目标，找出特定类型的缺陷。如果缺陷存在，测试人员生成能触发失效的测试用例和测试条件。</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Tree>
  </p:cSld>
  <p:clrMapOvr>
    <a:masterClrMapping/>
  </p:clrMapOvr>
  <p:transition spd="med" advTm="5000">
    <p:pull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graphicFrame>
        <p:nvGraphicFramePr>
          <p:cNvPr id="5" name="表格 4"/>
          <p:cNvGraphicFramePr>
            <a:graphicFrameLocks noGrp="1"/>
          </p:cNvGraphicFramePr>
          <p:nvPr/>
        </p:nvGraphicFramePr>
        <p:xfrm>
          <a:off x="672728" y="179107"/>
          <a:ext cx="7987180" cy="4663440"/>
        </p:xfrm>
        <a:graphic>
          <a:graphicData uri="http://schemas.openxmlformats.org/drawingml/2006/table">
            <a:tbl>
              <a:tblPr firstRow="1" firstCol="1" bandRow="1">
                <a:tableStyleId>{5C22544A-7EE6-4342-B048-85BDC9FD1C3A}</a:tableStyleId>
              </a:tblPr>
              <a:tblGrid>
                <a:gridCol w="2628526"/>
                <a:gridCol w="5358654"/>
              </a:tblGrid>
              <a:tr h="273251">
                <a:tc>
                  <a:txBody>
                    <a:bodyPr/>
                    <a:lstStyle/>
                    <a:p>
                      <a:pPr algn="just"/>
                      <a:r>
                        <a:rPr lang="zh-CN" sz="1500" kern="100">
                          <a:effectLst/>
                          <a:latin typeface="微软雅黑" panose="020B0503020204020204" pitchFamily="34" charset="-122"/>
                          <a:ea typeface="微软雅黑" panose="020B0503020204020204" pitchFamily="34" charset="-122"/>
                        </a:rPr>
                        <a:t>缺陷类型</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indent="229235" algn="just"/>
                      <a:r>
                        <a:rPr lang="zh-CN" sz="1500" kern="100">
                          <a:effectLst/>
                          <a:latin typeface="微软雅黑" panose="020B0503020204020204" pitchFamily="34" charset="-122"/>
                          <a:ea typeface="微软雅黑" panose="020B0503020204020204" pitchFamily="34" charset="-122"/>
                        </a:rPr>
                        <a:t>描述</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F- Function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a:effectLst/>
                          <a:latin typeface="微软雅黑" panose="020B0503020204020204" pitchFamily="34" charset="-122"/>
                          <a:ea typeface="微软雅黑" panose="020B0503020204020204" pitchFamily="34" charset="-122"/>
                        </a:rPr>
                        <a:t>影响了重要的特性、用户界面、产品接口、硬件结构接口和全局数据结构。并且设计文档需要正式的变更。如逻辑，指针，循环，递归，功能等缺陷。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A- Assignment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a:effectLst/>
                          <a:latin typeface="微软雅黑" panose="020B0503020204020204" pitchFamily="34" charset="-122"/>
                          <a:ea typeface="微软雅黑" panose="020B0503020204020204" pitchFamily="34" charset="-122"/>
                        </a:rPr>
                        <a:t>需要修改少量代码，如初始化或控制块。如声明、重复命名，范围、限定等缺陷。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I- Interface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dirty="0">
                          <a:effectLst/>
                          <a:latin typeface="微软雅黑" panose="020B0503020204020204" pitchFamily="34" charset="-122"/>
                          <a:ea typeface="微软雅黑" panose="020B0503020204020204" pitchFamily="34" charset="-122"/>
                        </a:rPr>
                        <a:t>与其他</a:t>
                      </a:r>
                      <a:r>
                        <a:rPr lang="en-US" sz="1500" u="none" strike="noStrike" kern="100" dirty="0" err="1">
                          <a:effectLst/>
                          <a:latin typeface="微软雅黑" panose="020B0503020204020204" pitchFamily="34" charset="-122"/>
                          <a:ea typeface="微软雅黑" panose="020B0503020204020204" pitchFamily="34" charset="-122"/>
                        </a:rPr>
                        <a:t>组件</a:t>
                      </a:r>
                      <a:r>
                        <a:rPr lang="zh-CN" sz="1500" kern="100" dirty="0">
                          <a:effectLst/>
                          <a:latin typeface="微软雅黑" panose="020B0503020204020204" pitchFamily="34" charset="-122"/>
                          <a:ea typeface="微软雅黑" panose="020B0503020204020204" pitchFamily="34" charset="-122"/>
                        </a:rPr>
                        <a:t>、模块或设备驱动</a:t>
                      </a:r>
                      <a:r>
                        <a:rPr lang="en-US" sz="1500" u="none" strike="noStrike" kern="100" dirty="0" err="1">
                          <a:effectLst/>
                          <a:latin typeface="微软雅黑" panose="020B0503020204020204" pitchFamily="34" charset="-122"/>
                          <a:ea typeface="微软雅黑" panose="020B0503020204020204" pitchFamily="34" charset="-122"/>
                        </a:rPr>
                        <a:t>程序</a:t>
                      </a:r>
                      <a:r>
                        <a:rPr lang="zh-CN" sz="1500" kern="100" dirty="0">
                          <a:effectLst/>
                          <a:latin typeface="微软雅黑" panose="020B0503020204020204" pitchFamily="34" charset="-122"/>
                          <a:ea typeface="微软雅黑" panose="020B0503020204020204" pitchFamily="34" charset="-122"/>
                        </a:rPr>
                        <a:t>、调用参数、控制块或参数列表相互影响的缺陷。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C- Checking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a:effectLst/>
                          <a:latin typeface="微软雅黑" panose="020B0503020204020204" pitchFamily="34" charset="-122"/>
                          <a:ea typeface="微软雅黑" panose="020B0503020204020204" pitchFamily="34" charset="-122"/>
                        </a:rPr>
                        <a:t>提示的错误信息，不适当的数据验证等缺陷。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B -Build/package/merge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dirty="0">
                          <a:effectLst/>
                          <a:latin typeface="微软雅黑" panose="020B0503020204020204" pitchFamily="34" charset="-122"/>
                          <a:ea typeface="微软雅黑" panose="020B0503020204020204" pitchFamily="34" charset="-122"/>
                        </a:rPr>
                        <a:t>由于配置库、变更管理或</a:t>
                      </a:r>
                      <a:r>
                        <a:rPr lang="en-US" sz="1500" u="none" strike="noStrike" kern="100" dirty="0" err="1">
                          <a:effectLst/>
                          <a:latin typeface="微软雅黑" panose="020B0503020204020204" pitchFamily="34" charset="-122"/>
                          <a:ea typeface="微软雅黑" panose="020B0503020204020204" pitchFamily="34" charset="-122"/>
                        </a:rPr>
                        <a:t>版本控制</a:t>
                      </a:r>
                      <a:r>
                        <a:rPr lang="zh-CN" sz="1500" kern="100" dirty="0">
                          <a:effectLst/>
                          <a:latin typeface="微软雅黑" panose="020B0503020204020204" pitchFamily="34" charset="-122"/>
                          <a:ea typeface="微软雅黑" panose="020B0503020204020204" pitchFamily="34" charset="-122"/>
                        </a:rPr>
                        <a:t>引起的错误。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D- Documentation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l"/>
                      <a:r>
                        <a:rPr lang="zh-CN" sz="1500" kern="100">
                          <a:effectLst/>
                          <a:latin typeface="微软雅黑" panose="020B0503020204020204" pitchFamily="34" charset="-122"/>
                          <a:ea typeface="微软雅黑" panose="020B0503020204020204" pitchFamily="34" charset="-122"/>
                        </a:rPr>
                        <a:t>影响发布和维护，包括注释。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G- Algorithm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a:effectLst/>
                          <a:latin typeface="微软雅黑" panose="020B0503020204020204" pitchFamily="34" charset="-122"/>
                          <a:ea typeface="微软雅黑" panose="020B0503020204020204" pitchFamily="34" charset="-122"/>
                        </a:rPr>
                        <a:t>算法错误。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U-User Interface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en-US" sz="1500" u="none" strike="noStrike" kern="100" dirty="0" err="1">
                          <a:effectLst/>
                          <a:latin typeface="微软雅黑" panose="020B0503020204020204" pitchFamily="34" charset="-122"/>
                          <a:ea typeface="微软雅黑" panose="020B0503020204020204" pitchFamily="34" charset="-122"/>
                        </a:rPr>
                        <a:t>人机交互</a:t>
                      </a:r>
                      <a:r>
                        <a:rPr lang="zh-CN" sz="1500" kern="100" dirty="0">
                          <a:effectLst/>
                          <a:latin typeface="微软雅黑" panose="020B0503020204020204" pitchFamily="34" charset="-122"/>
                          <a:ea typeface="微软雅黑" panose="020B0503020204020204" pitchFamily="34" charset="-122"/>
                        </a:rPr>
                        <a:t>特性：屏幕格式，确认用户输入，功能有效性，页面排版等方面的缺陷。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P-Performance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a:effectLst/>
                          <a:latin typeface="微软雅黑" panose="020B0503020204020204" pitchFamily="34" charset="-122"/>
                          <a:ea typeface="微软雅黑" panose="020B0503020204020204" pitchFamily="34" charset="-122"/>
                        </a:rPr>
                        <a:t>不满足系统可测量的属性值，如：执行时间，事务处理速率等。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500" kern="100">
                          <a:effectLst/>
                          <a:latin typeface="微软雅黑" panose="020B0503020204020204" pitchFamily="34" charset="-122"/>
                          <a:ea typeface="微软雅黑" panose="020B0503020204020204" pitchFamily="34" charset="-122"/>
                        </a:rPr>
                        <a:t>N-Norms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500" kern="100" dirty="0">
                          <a:effectLst/>
                          <a:latin typeface="微软雅黑" panose="020B0503020204020204" pitchFamily="34" charset="-122"/>
                          <a:ea typeface="微软雅黑" panose="020B0503020204020204" pitchFamily="34" charset="-122"/>
                        </a:rPr>
                        <a:t>不符合各种标准的要求，如编码标准、设计符号等。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p:spTree>
  </p:cSld>
  <p:clrMapOvr>
    <a:masterClrMapping/>
  </p:clrMapOvr>
  <p:transition spd="med" advTm="5000">
    <p:pull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1278815" y="1210022"/>
          <a:ext cx="7071808" cy="3718539"/>
        </p:xfrm>
        <a:graphic>
          <a:graphicData uri="http://schemas.openxmlformats.org/drawingml/2006/table">
            <a:tbl>
              <a:tblPr firstRow="1" firstCol="1" bandRow="1">
                <a:tableStyleId>{5C22544A-7EE6-4342-B048-85BDC9FD1C3A}</a:tableStyleId>
              </a:tblPr>
              <a:tblGrid>
                <a:gridCol w="1639197"/>
                <a:gridCol w="5432611"/>
              </a:tblGrid>
              <a:tr h="609579">
                <a:tc>
                  <a:txBody>
                    <a:bodyPr/>
                    <a:lstStyle/>
                    <a:p>
                      <a:pPr algn="just"/>
                      <a:r>
                        <a:rPr lang="zh-CN" sz="1800" kern="100">
                          <a:effectLst/>
                        </a:rPr>
                        <a:t>缺陷严重等级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1800" kern="100">
                          <a:effectLst/>
                        </a:rPr>
                        <a:t>描述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r>
              <a:tr h="609579">
                <a:tc>
                  <a:txBody>
                    <a:bodyPr/>
                    <a:lstStyle/>
                    <a:p>
                      <a:pPr algn="just"/>
                      <a:r>
                        <a:rPr lang="en-US" sz="1800" kern="100">
                          <a:effectLst/>
                        </a:rPr>
                        <a:t>Critical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1800" kern="100">
                          <a:effectLst/>
                        </a:rPr>
                        <a:t>不能执行正常工作功能或重要功能。或危及人身安全。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r>
              <a:tr h="870827">
                <a:tc>
                  <a:txBody>
                    <a:bodyPr/>
                    <a:lstStyle/>
                    <a:p>
                      <a:pPr algn="just"/>
                      <a:r>
                        <a:rPr lang="en-US" sz="1800" kern="100">
                          <a:effectLst/>
                        </a:rPr>
                        <a:t>Major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1800" kern="100">
                          <a:effectLst/>
                        </a:rPr>
                        <a:t>严重地影响系统要求或基本功能的实现，且没有办法更正。（重新安装或重新启动该软件不属于更正办法）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r>
              <a:tr h="870827">
                <a:tc>
                  <a:txBody>
                    <a:bodyPr/>
                    <a:lstStyle/>
                    <a:p>
                      <a:pPr algn="just"/>
                      <a:r>
                        <a:rPr lang="en-US" sz="1800" kern="100">
                          <a:effectLst/>
                        </a:rPr>
                        <a:t>Minor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1800" kern="100">
                          <a:effectLst/>
                        </a:rPr>
                        <a:t>严重地影响系统要求或基本功能的实现，但存在合理的更正办法。（重新安装或重新启动该软件不属于更正办法）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r>
              <a:tr h="609579">
                <a:tc>
                  <a:txBody>
                    <a:bodyPr/>
                    <a:lstStyle/>
                    <a:p>
                      <a:pPr algn="just"/>
                      <a:r>
                        <a:rPr lang="en-US" sz="1800" kern="100">
                          <a:effectLst/>
                        </a:rPr>
                        <a:t>Cosmetic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algn="just"/>
                      <a:r>
                        <a:rPr lang="zh-CN" sz="1800" kern="100" dirty="0">
                          <a:effectLst/>
                        </a:rPr>
                        <a:t>使操作者不方便或遇到麻烦，但它不影响执行工作功能或重要功能。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tr>
            </a:tbl>
          </a:graphicData>
        </a:graphic>
      </p:graphicFrame>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Tree>
  </p:cSld>
  <p:clrMapOvr>
    <a:masterClrMapping/>
  </p:clrMapOvr>
  <p:transition spd="med" advTm="5000">
    <p:pull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graphicFrame>
        <p:nvGraphicFramePr>
          <p:cNvPr id="5" name="表格 4"/>
          <p:cNvGraphicFramePr>
            <a:graphicFrameLocks noGrp="1"/>
          </p:cNvGraphicFramePr>
          <p:nvPr/>
        </p:nvGraphicFramePr>
        <p:xfrm>
          <a:off x="705972" y="1949824"/>
          <a:ext cx="8135470" cy="2285916"/>
        </p:xfrm>
        <a:graphic>
          <a:graphicData uri="http://schemas.openxmlformats.org/drawingml/2006/table">
            <a:tbl>
              <a:tblPr firstRow="1" firstCol="1" bandRow="1">
                <a:tableStyleId>{5C22544A-7EE6-4342-B048-85BDC9FD1C3A}</a:tableStyleId>
              </a:tblPr>
              <a:tblGrid>
                <a:gridCol w="2792929"/>
                <a:gridCol w="5342541"/>
              </a:tblGrid>
              <a:tr h="415621">
                <a:tc>
                  <a:txBody>
                    <a:bodyPr/>
                    <a:lstStyle/>
                    <a:p>
                      <a:pPr algn="just"/>
                      <a:r>
                        <a:rPr lang="zh-CN" sz="1800" kern="100">
                          <a:effectLst/>
                          <a:latin typeface="微软雅黑" panose="020B0503020204020204" pitchFamily="34" charset="-122"/>
                          <a:ea typeface="微软雅黑" panose="020B0503020204020204" pitchFamily="34" charset="-122"/>
                        </a:rPr>
                        <a:t>缺陷优先级</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描述</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727337">
                <a:tc>
                  <a:txBody>
                    <a:bodyPr/>
                    <a:lstStyle/>
                    <a:p>
                      <a:pPr algn="just"/>
                      <a:r>
                        <a:rPr lang="en-US" sz="1800" kern="100" dirty="0">
                          <a:effectLst/>
                          <a:latin typeface="微软雅黑" panose="020B0503020204020204" pitchFamily="34" charset="-122"/>
                          <a:ea typeface="微软雅黑" panose="020B0503020204020204" pitchFamily="34" charset="-122"/>
                        </a:rPr>
                        <a:t>Resolve Immediately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缺陷必须被立即解决。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727337">
                <a:tc>
                  <a:txBody>
                    <a:bodyPr/>
                    <a:lstStyle/>
                    <a:p>
                      <a:pPr algn="just"/>
                      <a:r>
                        <a:rPr lang="en-US" sz="1800" kern="100">
                          <a:effectLst/>
                          <a:latin typeface="微软雅黑" panose="020B0503020204020204" pitchFamily="34" charset="-122"/>
                          <a:ea typeface="微软雅黑" panose="020B0503020204020204" pitchFamily="34" charset="-122"/>
                        </a:rPr>
                        <a:t>Normal Queue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缺陷需要正常排队等待修复或列入软件发布清单。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415621">
                <a:tc>
                  <a:txBody>
                    <a:bodyPr/>
                    <a:lstStyle/>
                    <a:p>
                      <a:pPr algn="just"/>
                      <a:r>
                        <a:rPr lang="en-US" sz="1800" kern="100">
                          <a:effectLst/>
                          <a:latin typeface="微软雅黑" panose="020B0503020204020204" pitchFamily="34" charset="-122"/>
                          <a:ea typeface="微软雅黑" panose="020B0503020204020204" pitchFamily="34" charset="-122"/>
                        </a:rPr>
                        <a:t>Not Urgent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缺陷可以在方便时被纠正。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p:sp>
        <p:nvSpPr>
          <p:cNvPr id="10" name="文本框 9"/>
          <p:cNvSpPr txBox="1"/>
          <p:nvPr/>
        </p:nvSpPr>
        <p:spPr>
          <a:xfrm>
            <a:off x="324411" y="1119630"/>
            <a:ext cx="4575362" cy="581057"/>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24410" y="1119630"/>
            <a:ext cx="7938807" cy="3505896"/>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缺陷严重性和缺陷优先级</a:t>
            </a:r>
            <a:r>
              <a:rPr lang="zh-CN" altLang="zh-CN" dirty="0">
                <a:solidFill>
                  <a:srgbClr val="002060"/>
                </a:solidFill>
                <a:latin typeface="微软雅黑" panose="020B0503020204020204" pitchFamily="34" charset="-122"/>
                <a:ea typeface="微软雅黑" panose="020B0503020204020204" pitchFamily="34" charset="-122"/>
              </a:rPr>
              <a:t>是表征软件缺陷的两个重要因素，它影响软件缺陷的统计结果和修正缺陷的优先顺序，特别在软件测试的后期，将影响软件是否能够按期发布。</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严重性</a:t>
            </a:r>
            <a:r>
              <a:rPr lang="zh-CN" altLang="zh-CN" dirty="0">
                <a:solidFill>
                  <a:srgbClr val="002060"/>
                </a:solidFill>
                <a:latin typeface="微软雅黑" panose="020B0503020204020204" pitchFamily="34" charset="-122"/>
                <a:ea typeface="微软雅黑" panose="020B0503020204020204" pitchFamily="34" charset="-122"/>
              </a:rPr>
              <a:t>是软件缺陷对软件质量的破坏程度，反应其对产品和用户的影响，即此软件缺陷的存在将对软件的功能和性能产生怎样的影响。在软件测试中，软件缺陷的严重性的判断应该从软件最终用户的观点做出判断，即判断缺陷的严重性要为用户考虑，考虑缺陷对用户使用造成的恶劣后果的严重性。</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24410" y="1119630"/>
            <a:ext cx="7938807" cy="3090398"/>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优先级</a:t>
            </a:r>
            <a:r>
              <a:rPr lang="zh-CN" altLang="zh-CN" dirty="0">
                <a:solidFill>
                  <a:srgbClr val="002060"/>
                </a:solidFill>
                <a:latin typeface="微软雅黑" panose="020B0503020204020204" pitchFamily="34" charset="-122"/>
                <a:ea typeface="微软雅黑" panose="020B0503020204020204" pitchFamily="34" charset="-122"/>
              </a:rPr>
              <a:t>表示修复缺陷的重要程度和应该何时修复，是表示处理和修正软件缺陷的先后顺序的指标，即哪些缺陷需要优先修正，哪些缺陷可以稍后修正。确定软件缺陷优先级，更多的是站在软件开发工程师的角度考虑问题，因为缺陷的修正顺序是个复杂的过程，有些不是纯粹的技术问题，而且开发人员更熟悉软件代码，能够比测试工程师更清楚修正缺陷的难度和风险。</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44581" y="905669"/>
            <a:ext cx="8167407" cy="3882390"/>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dirty="0">
                <a:solidFill>
                  <a:srgbClr val="002060"/>
                </a:solidFill>
                <a:latin typeface="微软雅黑" panose="020B0503020204020204" pitchFamily="34" charset="-122"/>
                <a:ea typeface="微软雅黑" panose="020B0503020204020204" pitchFamily="34" charset="-122"/>
              </a:rPr>
              <a:t>正确处理缺陷的严重性和优先级不是件非常容易的事情，对于经验不很丰富的开发人员经常会发生如下的情形：</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u="sng" dirty="0">
                <a:solidFill>
                  <a:srgbClr val="002060"/>
                </a:solidFill>
                <a:latin typeface="微软雅黑" panose="020B0503020204020204" pitchFamily="34" charset="-122"/>
                <a:ea typeface="微软雅黑" panose="020B0503020204020204" pitchFamily="34" charset="-122"/>
              </a:rPr>
              <a:t>将比较轻微的缺陷报告成较高级别的缺陷和高优先级，夸大缺陷的严重程度</a:t>
            </a:r>
            <a:r>
              <a:rPr lang="zh-CN" altLang="zh-CN" dirty="0">
                <a:solidFill>
                  <a:srgbClr val="002060"/>
                </a:solidFill>
                <a:latin typeface="微软雅黑" panose="020B0503020204020204" pitchFamily="34" charset="-122"/>
                <a:ea typeface="微软雅黑" panose="020B0503020204020204" pitchFamily="34" charset="-122"/>
              </a:rPr>
              <a:t>，经常给人“狼来了”的错觉，将影响软件质量的正确评估，也耗费开发人员辨别和处理缺陷的时间。</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u="sng" dirty="0">
                <a:solidFill>
                  <a:srgbClr val="002060"/>
                </a:solidFill>
                <a:latin typeface="微软雅黑" panose="020B0503020204020204" pitchFamily="34" charset="-122"/>
                <a:ea typeface="微软雅黑" panose="020B0503020204020204" pitchFamily="34" charset="-122"/>
              </a:rPr>
              <a:t>将很严重的缺陷报告成轻微缺陷和低优先级，可能掩盖了很多严重的缺陷。</a:t>
            </a:r>
            <a:r>
              <a:rPr lang="zh-CN" altLang="zh-CN" dirty="0">
                <a:solidFill>
                  <a:srgbClr val="002060"/>
                </a:solidFill>
                <a:latin typeface="微软雅黑" panose="020B0503020204020204" pitchFamily="34" charset="-122"/>
                <a:ea typeface="微软雅黑" panose="020B0503020204020204" pitchFamily="34" charset="-122"/>
              </a:rPr>
              <a:t>如果在项目发布前，发现还有很多由于不正确分配优先级造成的严重缺陷，将需要投入很多人力和时间进行修正，影响软件的正常发布。或者这些严重的缺陷成了漏网之鱼，随软件一起发布出去，影响软件的质量和用户的使用信心。</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418540" y="1089025"/>
            <a:ext cx="8167407" cy="3090398"/>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对于缺陷的严重性，如果分为</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级，则可以参考下面的方法确定：</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非常严重缺陷，例如，软件的意外退出甚至操作系统崩溃，造成数据丢失。</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较严重的缺陷，例如，软件的某个菜单不起作用或产生错误的结果；</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软件一般缺陷，例如，本地化软件的某些字符没有翻译或者翻译不准确；</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软件界面的细微缺陷，例如，某个控件没有对齐，某个标点符号丢失等。</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89509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输入条件规定了输入值的</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集合</a:t>
            </a:r>
            <a:r>
              <a:rPr lang="zh-CN" altLang="zh-CN" dirty="0">
                <a:solidFill>
                  <a:srgbClr val="002060"/>
                </a:solidFill>
                <a:latin typeface="微软雅黑" panose="020B0503020204020204" pitchFamily="34" charset="-122"/>
                <a:ea typeface="微软雅黑" panose="020B0503020204020204" pitchFamily="34" charset="-122"/>
              </a:rPr>
              <a:t>或规定了</a:t>
            </a:r>
            <a:r>
              <a:rPr lang="zh-CN" altLang="zh-CN" dirty="0">
                <a:solidFill>
                  <a:schemeClr val="tx1"/>
                </a:solidFill>
                <a:latin typeface="微软雅黑" panose="020B0503020204020204" pitchFamily="34" charset="-122"/>
                <a:ea typeface="微软雅黑" panose="020B0503020204020204" pitchFamily="34" charset="-122"/>
              </a:rPr>
              <a:t>“必须如何”</a:t>
            </a:r>
            <a:r>
              <a:rPr lang="zh-CN" altLang="zh-CN" dirty="0">
                <a:solidFill>
                  <a:srgbClr val="002060"/>
                </a:solidFill>
                <a:latin typeface="微软雅黑" panose="020B0503020204020204" pitchFamily="34" charset="-122"/>
                <a:ea typeface="微软雅黑" panose="020B0503020204020204" pitchFamily="34" charset="-122"/>
              </a:rPr>
              <a:t>的条件情形下</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则可划分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一个有效等价类和一个无效等价类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例如，购买汽车的客户（申请者）必须是个人身份。</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4"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个人</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3"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一个</a:t>
            </a:r>
            <a:r>
              <a:rPr lang="zh-CN" altLang="zh-CN" dirty="0">
                <a:solidFill>
                  <a:srgbClr val="002060"/>
                </a:solidFill>
                <a:latin typeface="微软雅黑" panose="020B0503020204020204" pitchFamily="34" charset="-122"/>
                <a:ea typeface="微软雅黑" panose="020B0503020204020204" pitchFamily="34" charset="-122"/>
              </a:rPr>
              <a:t>无效类：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公司，房屋，</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，其他</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a:xfrm>
            <a:off x="2513965" y="3158490"/>
            <a:ext cx="3446145" cy="751840"/>
          </a:xfrm>
          <a:prstGeom prst="rect">
            <a:avLst/>
          </a:prstGeom>
          <a:noFill/>
          <a:ln>
            <a:noFill/>
          </a:ln>
        </p:spPr>
      </p:pic>
    </p:spTree>
  </p:cSld>
  <p:clrMapOvr>
    <a:masterClrMapping/>
  </p:clrMapOvr>
  <p:transition spd="med" advTm="5000">
    <p:pull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2259401"/>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对于缺陷的优先性，如果分为</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级，则可以参考下面的方法确定：</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高优先级，例如，软件主要功能错误或者造成软件崩溃，数据丢失的缺陷。</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一般优先级，例如，影响软件功能和性能的一般缺陷；</a:t>
            </a: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低优先级，例如，对软件的质量影响轻微或出现几率很低的缺陷。</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581057"/>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268505" y="1837998"/>
          <a:ext cx="6974541" cy="2268734"/>
        </p:xfrm>
        <a:graphic>
          <a:graphicData uri="http://schemas.openxmlformats.org/drawingml/2006/table">
            <a:tbl>
              <a:tblPr firstRow="1" firstCol="1" bandRow="1">
                <a:tableStyleId>{5C22544A-7EE6-4342-B048-85BDC9FD1C3A}</a:tableStyleId>
              </a:tblPr>
              <a:tblGrid>
                <a:gridCol w="1859059"/>
                <a:gridCol w="5115482"/>
              </a:tblGrid>
              <a:tr h="364192">
                <a:tc>
                  <a:txBody>
                    <a:bodyPr/>
                    <a:lstStyle/>
                    <a:p>
                      <a:pPr algn="just"/>
                      <a:r>
                        <a:rPr lang="zh-CN" sz="1800" kern="100">
                          <a:effectLst/>
                          <a:latin typeface="微软雅黑" panose="020B0503020204020204" pitchFamily="34" charset="-122"/>
                          <a:ea typeface="微软雅黑" panose="020B0503020204020204" pitchFamily="34" charset="-122"/>
                        </a:rPr>
                        <a:t>缺陷状态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描述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364192">
                <a:tc>
                  <a:txBody>
                    <a:bodyPr/>
                    <a:lstStyle/>
                    <a:p>
                      <a:pPr algn="just"/>
                      <a:r>
                        <a:rPr lang="en-US" sz="1800" kern="100">
                          <a:effectLst/>
                          <a:latin typeface="微软雅黑" panose="020B0503020204020204" pitchFamily="34" charset="-122"/>
                          <a:ea typeface="微软雅黑" panose="020B0503020204020204" pitchFamily="34" charset="-122"/>
                        </a:rPr>
                        <a:t>Submitted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已提交的缺陷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364192">
                <a:tc>
                  <a:txBody>
                    <a:bodyPr/>
                    <a:lstStyle/>
                    <a:p>
                      <a:pPr algn="just"/>
                      <a:r>
                        <a:rPr lang="en-US" sz="1800" kern="100">
                          <a:effectLst/>
                          <a:latin typeface="微软雅黑" panose="020B0503020204020204" pitchFamily="34" charset="-122"/>
                          <a:ea typeface="微软雅黑" panose="020B0503020204020204" pitchFamily="34" charset="-122"/>
                        </a:rPr>
                        <a:t>Open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确认“提交的缺陷”，等待处理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439934">
                <a:tc>
                  <a:txBody>
                    <a:bodyPr/>
                    <a:lstStyle/>
                    <a:p>
                      <a:pPr algn="just"/>
                      <a:r>
                        <a:rPr lang="en-US" sz="1800" kern="100">
                          <a:effectLst/>
                          <a:latin typeface="微软雅黑" panose="020B0503020204020204" pitchFamily="34" charset="-122"/>
                          <a:ea typeface="微软雅黑" panose="020B0503020204020204" pitchFamily="34" charset="-122"/>
                        </a:rPr>
                        <a:t>Rejected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拒绝“提交的缺陷”，不需要修复或不是缺陷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364192">
                <a:tc>
                  <a:txBody>
                    <a:bodyPr/>
                    <a:lstStyle/>
                    <a:p>
                      <a:pPr algn="just"/>
                      <a:r>
                        <a:rPr lang="en-US" sz="1800" kern="100">
                          <a:effectLst/>
                          <a:latin typeface="微软雅黑" panose="020B0503020204020204" pitchFamily="34" charset="-122"/>
                          <a:ea typeface="微软雅黑" panose="020B0503020204020204" pitchFamily="34" charset="-122"/>
                        </a:rPr>
                        <a:t>Resolved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缺陷被修复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364192">
                <a:tc>
                  <a:txBody>
                    <a:bodyPr/>
                    <a:lstStyle/>
                    <a:p>
                      <a:pPr algn="just"/>
                      <a:r>
                        <a:rPr lang="en-US" sz="1800" kern="100">
                          <a:effectLst/>
                          <a:latin typeface="微软雅黑" panose="020B0503020204020204" pitchFamily="34" charset="-122"/>
                          <a:ea typeface="微软雅黑" panose="020B0503020204020204" pitchFamily="34" charset="-122"/>
                        </a:rPr>
                        <a:t>Closed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确认被修复的缺陷，将其关闭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p:spTree>
  </p:cSld>
  <p:clrMapOvr>
    <a:masterClrMapping/>
  </p:clrMapOvr>
  <p:transition spd="med" advTm="5000">
    <p:pull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581057"/>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160929" y="1859915"/>
          <a:ext cx="5410200" cy="2194560"/>
        </p:xfrm>
        <a:graphic>
          <a:graphicData uri="http://schemas.openxmlformats.org/drawingml/2006/table">
            <a:tbl>
              <a:tblPr firstRow="1" firstCol="1" bandRow="1">
                <a:tableStyleId>{5C22544A-7EE6-4342-B048-85BDC9FD1C3A}</a:tableStyleId>
              </a:tblPr>
              <a:tblGrid>
                <a:gridCol w="2235200"/>
                <a:gridCol w="3175000"/>
              </a:tblGrid>
              <a:tr h="228600">
                <a:tc>
                  <a:txBody>
                    <a:bodyPr/>
                    <a:lstStyle/>
                    <a:p>
                      <a:pPr algn="just"/>
                      <a:r>
                        <a:rPr lang="zh-CN" sz="1800" kern="100" dirty="0">
                          <a:effectLst/>
                          <a:latin typeface="微软雅黑" panose="020B0503020204020204" pitchFamily="34" charset="-122"/>
                          <a:ea typeface="微软雅黑" panose="020B0503020204020204" pitchFamily="34" charset="-122"/>
                        </a:rPr>
                        <a:t>缺陷</a:t>
                      </a:r>
                      <a:r>
                        <a:rPr lang="zh-CN" altLang="zh-CN" sz="1800" b="1" kern="100" dirty="0">
                          <a:solidFill>
                            <a:schemeClr val="lt1"/>
                          </a:solidFill>
                          <a:effectLst/>
                          <a:latin typeface="微软雅黑" panose="020B0503020204020204" pitchFamily="34" charset="-122"/>
                          <a:ea typeface="微软雅黑" panose="020B0503020204020204" pitchFamily="34" charset="-122"/>
                          <a:cs typeface="+mn-cs"/>
                        </a:rPr>
                        <a:t>发现阶段</a:t>
                      </a:r>
                      <a:endParaRPr lang="zh-CN" altLang="en-US" sz="1800" b="1" kern="100" dirty="0">
                        <a:solidFill>
                          <a:schemeClr val="lt1"/>
                        </a:solidFill>
                        <a:effectLst/>
                        <a:latin typeface="微软雅黑" panose="020B0503020204020204" pitchFamily="34" charset="-122"/>
                        <a:ea typeface="微软雅黑" panose="020B0503020204020204" pitchFamily="34" charset="-122"/>
                        <a:cs typeface="+mn-cs"/>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描述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Requirement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在</a:t>
                      </a:r>
                      <a:r>
                        <a:rPr lang="en-US" sz="1800" u="none" strike="noStrike" kern="100" dirty="0" err="1">
                          <a:effectLst/>
                          <a:latin typeface="微软雅黑" panose="020B0503020204020204" pitchFamily="34" charset="-122"/>
                          <a:ea typeface="微软雅黑" panose="020B0503020204020204" pitchFamily="34" charset="-122"/>
                        </a:rPr>
                        <a:t>需求</a:t>
                      </a:r>
                      <a:r>
                        <a:rPr lang="zh-CN" sz="1800" kern="100" dirty="0">
                          <a:effectLst/>
                          <a:latin typeface="微软雅黑" panose="020B0503020204020204" pitchFamily="34" charset="-122"/>
                          <a:ea typeface="微软雅黑" panose="020B0503020204020204" pitchFamily="34" charset="-122"/>
                        </a:rPr>
                        <a:t>阶段发现的缺陷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u="none" strike="noStrike" kern="100" dirty="0">
                          <a:effectLst/>
                          <a:latin typeface="微软雅黑" panose="020B0503020204020204" pitchFamily="34" charset="-122"/>
                          <a:ea typeface="微软雅黑" panose="020B0503020204020204" pitchFamily="34" charset="-122"/>
                        </a:rPr>
                        <a:t>Architecture</a:t>
                      </a:r>
                      <a:r>
                        <a:rPr lang="en-US" sz="1800" kern="100" dirty="0">
                          <a:effectLst/>
                          <a:latin typeface="微软雅黑" panose="020B0503020204020204" pitchFamily="34" charset="-122"/>
                          <a:ea typeface="微软雅黑" panose="020B0503020204020204" pitchFamily="34" charset="-122"/>
                        </a:rPr>
                        <a:t>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在架构阶段发现的缺陷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Design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在设计阶段发现的缺陷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Code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在编码阶段发现的缺陷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Test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在测试阶段发现的缺陷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p:spTree>
  </p:cSld>
  <p:clrMapOvr>
    <a:masterClrMapping/>
  </p:clrMapOvr>
  <p:transition spd="med" advTm="5000">
    <p:pull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581057"/>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660525" y="1903698"/>
          <a:ext cx="5410200" cy="2560320"/>
        </p:xfrm>
        <a:graphic>
          <a:graphicData uri="http://schemas.openxmlformats.org/drawingml/2006/table">
            <a:tbl>
              <a:tblPr firstRow="1" firstCol="1" bandRow="1">
                <a:tableStyleId>{5C22544A-7EE6-4342-B048-85BDC9FD1C3A}</a:tableStyleId>
              </a:tblPr>
              <a:tblGrid>
                <a:gridCol w="2235200"/>
                <a:gridCol w="3175000"/>
              </a:tblGrid>
              <a:tr h="228600">
                <a:tc>
                  <a:txBody>
                    <a:bodyPr/>
                    <a:lstStyle/>
                    <a:p>
                      <a:pPr algn="just"/>
                      <a:r>
                        <a:rPr lang="zh-CN" sz="1800" kern="100">
                          <a:effectLst/>
                          <a:latin typeface="微软雅黑" panose="020B0503020204020204" pitchFamily="34" charset="-122"/>
                          <a:ea typeface="微软雅黑" panose="020B0503020204020204" pitchFamily="34" charset="-122"/>
                        </a:rPr>
                        <a:t>缺陷来源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描述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Requirement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由于需求的问题引起的缺陷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Architecture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由于架构的问题引起的缺陷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Design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由于设计的问题引起的缺陷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Code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由于编码的问题引起的缺陷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Test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由于测试的问题引起的缺陷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en-US" sz="1800" kern="100">
                          <a:effectLst/>
                          <a:latin typeface="微软雅黑" panose="020B0503020204020204" pitchFamily="34" charset="-122"/>
                          <a:ea typeface="微软雅黑" panose="020B0503020204020204" pitchFamily="34" charset="-122"/>
                        </a:rPr>
                        <a:t>Integration </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由于集成的问题引起的缺陷 </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p:spTree>
  </p:cSld>
  <p:clrMapOvr>
    <a:masterClrMapping/>
  </p:clrMapOvr>
  <p:transition spd="med" advTm="5000">
    <p:pull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581057"/>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640509" y="1886217"/>
          <a:ext cx="7891650" cy="2377440"/>
        </p:xfrm>
        <a:graphic>
          <a:graphicData uri="http://schemas.openxmlformats.org/drawingml/2006/table">
            <a:tbl>
              <a:tblPr firstRow="1" firstCol="1" bandRow="1">
                <a:tableStyleId>{5C22544A-7EE6-4342-B048-85BDC9FD1C3A}</a:tableStyleId>
              </a:tblPr>
              <a:tblGrid>
                <a:gridCol w="2158554"/>
                <a:gridCol w="5733096"/>
              </a:tblGrid>
              <a:tr h="228600">
                <a:tc>
                  <a:txBody>
                    <a:bodyPr/>
                    <a:lstStyle/>
                    <a:p>
                      <a:pPr algn="just"/>
                      <a:r>
                        <a:rPr lang="zh-CN" sz="1800" kern="100">
                          <a:effectLst/>
                          <a:latin typeface="微软雅黑" panose="020B0503020204020204" pitchFamily="34" charset="-122"/>
                          <a:ea typeface="微软雅黑" panose="020B0503020204020204" pitchFamily="34" charset="-122"/>
                        </a:rPr>
                        <a:t>缺陷原因</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indent="229235" algn="just"/>
                      <a:r>
                        <a:rPr lang="zh-CN" sz="1800" kern="100">
                          <a:effectLst/>
                          <a:latin typeface="微软雅黑" panose="020B0503020204020204" pitchFamily="34" charset="-122"/>
                          <a:ea typeface="微软雅黑" panose="020B0503020204020204" pitchFamily="34" charset="-122"/>
                        </a:rPr>
                        <a:t>描述</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zh-CN" sz="1800" kern="100">
                          <a:effectLst/>
                          <a:latin typeface="微软雅黑" panose="020B0503020204020204" pitchFamily="34" charset="-122"/>
                          <a:ea typeface="微软雅黑" panose="020B0503020204020204" pitchFamily="34" charset="-122"/>
                        </a:rPr>
                        <a:t>目标</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错误的范围，误解了目标，超越能力的目标等；</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zh-CN" sz="1800" kern="100">
                          <a:effectLst/>
                          <a:latin typeface="微软雅黑" panose="020B0503020204020204" pitchFamily="34" charset="-122"/>
                          <a:ea typeface="微软雅黑" panose="020B0503020204020204" pitchFamily="34" charset="-122"/>
                        </a:rPr>
                        <a:t>过程、工具和方法</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无效的需求收集过程，过时的风险管理过程，不适用的项目管理方法，没有估算规程，无效的变更控制过程等。</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zh-CN" sz="1800" kern="100" dirty="0">
                          <a:effectLst/>
                          <a:latin typeface="微软雅黑" panose="020B0503020204020204" pitchFamily="34" charset="-122"/>
                          <a:ea typeface="微软雅黑" panose="020B0503020204020204" pitchFamily="34" charset="-122"/>
                        </a:rPr>
                        <a:t>人</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a:effectLst/>
                          <a:latin typeface="微软雅黑" panose="020B0503020204020204" pitchFamily="34" charset="-122"/>
                          <a:ea typeface="微软雅黑" panose="020B0503020204020204" pitchFamily="34" charset="-122"/>
                        </a:rPr>
                        <a:t>项目团队职责交叉，缺乏培训。没有经验的项目团队，缺乏士气和动机不纯等。</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r h="228600">
                <a:tc>
                  <a:txBody>
                    <a:bodyPr/>
                    <a:lstStyle/>
                    <a:p>
                      <a:pPr algn="just"/>
                      <a:r>
                        <a:rPr lang="zh-CN" sz="1800" kern="100">
                          <a:effectLst/>
                          <a:latin typeface="微软雅黑" panose="020B0503020204020204" pitchFamily="34" charset="-122"/>
                          <a:ea typeface="微软雅黑" panose="020B0503020204020204" pitchFamily="34" charset="-122"/>
                        </a:rPr>
                        <a:t>缺乏组织和通讯</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just"/>
                      <a:r>
                        <a:rPr lang="zh-CN" sz="1800" kern="100" dirty="0">
                          <a:effectLst/>
                          <a:latin typeface="微软雅黑" panose="020B0503020204020204" pitchFamily="34" charset="-122"/>
                          <a:ea typeface="微软雅黑" panose="020B0503020204020204" pitchFamily="34" charset="-122"/>
                        </a:rPr>
                        <a:t>缺乏用户参与，职责不明确，管理失败等。</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p:spTree>
  </p:cSld>
  <p:clrMapOvr>
    <a:masterClrMapping/>
  </p:clrMapOvr>
  <p:transition spd="med" advTm="5000">
    <p:pull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992855"/>
            <a:ext cx="8167407" cy="4459041"/>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缺陷的测试可以用于任何测试级别，通常用于系统测试居多。对不同类型的软件有标准的缺陷分类。这种与产品类型无关的测试有助于利用工业标准知识获得特定的测试。坚持使用工业标准分类，就可以对所有项目，甚至是在整个组织内对缺陷有关的度量进行跟踪。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基于缺陷的测试</a:t>
            </a:r>
            <a:r>
              <a:rPr lang="zh-CN" altLang="zh-CN" dirty="0">
                <a:solidFill>
                  <a:srgbClr val="00B0F0"/>
                </a:solidFill>
                <a:latin typeface="微软雅黑" panose="020B0503020204020204" pitchFamily="34" charset="-122"/>
                <a:ea typeface="微软雅黑" panose="020B0503020204020204" pitchFamily="34" charset="-122"/>
              </a:rPr>
              <a:t>局限性</a:t>
            </a:r>
            <a:r>
              <a:rPr lang="zh-CN" altLang="zh-CN" dirty="0">
                <a:solidFill>
                  <a:srgbClr val="002060"/>
                </a:solidFill>
                <a:latin typeface="微软雅黑" panose="020B0503020204020204" pitchFamily="34" charset="-122"/>
                <a:ea typeface="微软雅黑" panose="020B0503020204020204" pitchFamily="34" charset="-122"/>
              </a:rPr>
              <a:t>在于存在多个</a:t>
            </a:r>
            <a:r>
              <a:rPr lang="zh-CN" altLang="zh-CN" dirty="0">
                <a:solidFill>
                  <a:srgbClr val="00B0F0"/>
                </a:solidFill>
                <a:latin typeface="微软雅黑" panose="020B0503020204020204" pitchFamily="34" charset="-122"/>
                <a:ea typeface="微软雅黑" panose="020B0503020204020204" pitchFamily="34" charset="-122"/>
              </a:rPr>
              <a:t>缺陷分类</a:t>
            </a:r>
            <a:r>
              <a:rPr lang="zh-CN" altLang="zh-CN" dirty="0">
                <a:solidFill>
                  <a:srgbClr val="002060"/>
                </a:solidFill>
                <a:latin typeface="微软雅黑" panose="020B0503020204020204" pitchFamily="34" charset="-122"/>
                <a:ea typeface="微软雅黑" panose="020B0503020204020204" pitchFamily="34" charset="-122"/>
              </a:rPr>
              <a:t>，但也许只是关注某类测试，比如易用性。重要的是要采用已有的适合被测软件的分类法。新的创新软件有可能没有现成的分类法。有些组织对可能的或常见的缺陷有自己的分类法。不管采用什么分类法，重要的是在开始测试之前定义期望的覆盖。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4043543"/>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zh-CN" sz="2400" b="1" dirty="0">
                <a:solidFill>
                  <a:srgbClr val="002060"/>
                </a:solidFill>
                <a:latin typeface="微软雅黑" panose="020B0503020204020204" pitchFamily="34" charset="-122"/>
                <a:ea typeface="微软雅黑" panose="020B0503020204020204" pitchFamily="34" charset="-122"/>
              </a:rPr>
              <a:t>基于缺陷的技术</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缺陷的技术也提供覆盖准则，以决定测试是否可以结束。作为比较特殊的技术，基于缺陷技术相比基于规格说明的技术，其覆盖准则的系统性要弱一些。它先给出覆盖通则，而具体覆盖的界限如何定才有意义则要酌情而定。覆盖准则并不意味整个测试集已完成，仅仅指所考虑的缺陷已不需要做基于此技术的任何测试。</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该方法发现的缺陷类型通常取决于所使用的分类法。如果采用用户界面类，大多数发现的缺陷可能与用户界面相关，但在具体测试中可以发现其它缺陷。</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3090398"/>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8.2.2  </a:t>
            </a:r>
            <a:r>
              <a:rPr lang="zh-CN" altLang="zh-CN" sz="2400" b="1" dirty="0">
                <a:solidFill>
                  <a:srgbClr val="002060"/>
                </a:solidFill>
                <a:latin typeface="微软雅黑" panose="020B0503020204020204" pitchFamily="34" charset="-122"/>
                <a:ea typeface="微软雅黑" panose="020B0503020204020204" pitchFamily="34" charset="-122"/>
              </a:rPr>
              <a:t>缺陷分类法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缺陷分类法</a:t>
            </a:r>
            <a:r>
              <a:rPr lang="zh-CN" altLang="zh-CN" dirty="0">
                <a:solidFill>
                  <a:srgbClr val="002060"/>
                </a:solidFill>
                <a:latin typeface="微软雅黑" panose="020B0503020204020204" pitchFamily="34" charset="-122"/>
                <a:ea typeface="微软雅黑" panose="020B0503020204020204" pitchFamily="34" charset="-122"/>
              </a:rPr>
              <a:t>是分类的缺陷类型列表。这些列表可以很通用，作为高层次的指南，也可以是非常具体的。例如，一个用户界面缺陷的分类可能包含通用项如功能、错误处理、图形显示和性能。详细分类包括了所有可能的用户界面对象（特别是图形用户界面）的列表，并可以指定这些对象有哪些不当处理</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）文本字段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）日期字段 </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3921395"/>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8.2.2  </a:t>
            </a:r>
            <a:r>
              <a:rPr lang="zh-CN" altLang="zh-CN" sz="2400" b="1" dirty="0">
                <a:solidFill>
                  <a:srgbClr val="002060"/>
                </a:solidFill>
                <a:latin typeface="微软雅黑" panose="020B0503020204020204" pitchFamily="34" charset="-122"/>
                <a:ea typeface="微软雅黑" panose="020B0503020204020204" pitchFamily="34" charset="-122"/>
              </a:rPr>
              <a:t>缺陷分类法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）文本字段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不接受有效数据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接受无效数据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未验证输入长度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未检出特殊字符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用户的错误消息不够详细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用户无法纠正错误数据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规则不适用</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3505896"/>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8.2.2  </a:t>
            </a:r>
            <a:r>
              <a:rPr lang="zh-CN" altLang="zh-CN" sz="2400" b="1" dirty="0">
                <a:solidFill>
                  <a:srgbClr val="002060"/>
                </a:solidFill>
                <a:latin typeface="微软雅黑" panose="020B0503020204020204" pitchFamily="34" charset="-122"/>
                <a:ea typeface="微软雅黑" panose="020B0503020204020204" pitchFamily="34" charset="-122"/>
              </a:rPr>
              <a:t>缺陷分类法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）日期字段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不接受有效日期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没拒绝无效日期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未验证日期范围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精密数据处理不正确（例如，</a:t>
            </a:r>
            <a:r>
              <a:rPr lang="en-US" altLang="zh-CN" dirty="0" err="1">
                <a:solidFill>
                  <a:srgbClr val="002060"/>
                </a:solidFill>
                <a:latin typeface="微软雅黑" panose="020B0503020204020204" pitchFamily="34" charset="-122"/>
                <a:ea typeface="微软雅黑" panose="020B0503020204020204" pitchFamily="34" charset="-122"/>
              </a:rPr>
              <a:t>hh:mm:ss</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用户无法纠正错误数据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规则不适用（例如，结束日期必须大于起始日期） </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33514" y="1043808"/>
            <a:ext cx="8556697" cy="272288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输入条件为一个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布尔量</a:t>
            </a:r>
            <a:r>
              <a:rPr lang="zh-CN" altLang="zh-CN" dirty="0">
                <a:solidFill>
                  <a:srgbClr val="002060"/>
                </a:solidFill>
                <a:latin typeface="微软雅黑" panose="020B0503020204020204" pitchFamily="34" charset="-122"/>
                <a:ea typeface="微软雅黑" panose="020B0503020204020204" pitchFamily="34" charset="-122"/>
              </a:rPr>
              <a:t>的情况下可确定</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u="sng" dirty="0">
                <a:solidFill>
                  <a:srgbClr val="002060"/>
                </a:solidFill>
                <a:latin typeface="微软雅黑" panose="020B0503020204020204" pitchFamily="34" charset="-122"/>
                <a:ea typeface="微软雅黑" panose="020B0503020204020204" pitchFamily="34" charset="-122"/>
              </a:rPr>
              <a:t>和</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例如，程序输入条件</a:t>
            </a:r>
            <a:r>
              <a:rPr lang="en-US" altLang="zh-CN" dirty="0">
                <a:solidFill>
                  <a:srgbClr val="002060"/>
                </a:solidFill>
                <a:latin typeface="微软雅黑" panose="020B0503020204020204" pitchFamily="34" charset="-122"/>
                <a:ea typeface="微软雅黑" panose="020B0503020204020204" pitchFamily="34" charset="-122"/>
              </a:rPr>
              <a:t>x</a:t>
            </a:r>
            <a:r>
              <a:rPr lang="zh-CN" altLang="zh-CN" dirty="0">
                <a:solidFill>
                  <a:srgbClr val="002060"/>
                </a:solidFill>
                <a:latin typeface="微软雅黑" panose="020B0503020204020204" pitchFamily="34" charset="-122"/>
                <a:ea typeface="微软雅黑" panose="020B0503020204020204" pitchFamily="34" charset="-122"/>
              </a:rPr>
              <a:t>为</a:t>
            </a:r>
            <a:r>
              <a:rPr lang="en-US" altLang="zh-CN" dirty="0">
                <a:solidFill>
                  <a:srgbClr val="002060"/>
                </a:solidFill>
                <a:latin typeface="微软雅黑" panose="020B0503020204020204" pitchFamily="34" charset="-122"/>
                <a:ea typeface="微软雅黑" panose="020B0503020204020204" pitchFamily="34" charset="-122"/>
              </a:rPr>
              <a:t>BOOL</a:t>
            </a:r>
            <a:r>
              <a:rPr lang="zh-CN" altLang="zh-CN" dirty="0">
                <a:solidFill>
                  <a:srgbClr val="002060"/>
                </a:solidFill>
                <a:latin typeface="微软雅黑" panose="020B0503020204020204" pitchFamily="34" charset="-122"/>
                <a:ea typeface="微软雅黑" panose="020B0503020204020204" pitchFamily="34" charset="-122"/>
              </a:rPr>
              <a:t>型数据，则</a:t>
            </a:r>
            <a:endParaRPr lang="zh-CN" altLang="zh-CN" dirty="0">
              <a:solidFill>
                <a:srgbClr val="002060"/>
              </a:solidFill>
              <a:latin typeface="微软雅黑" panose="020B0503020204020204" pitchFamily="34" charset="-122"/>
              <a:ea typeface="微软雅黑" panose="020B0503020204020204" pitchFamily="34" charset="-122"/>
            </a:endParaRPr>
          </a:p>
          <a:p>
            <a:pPr lvl="3"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a:t>
            </a:r>
            <a:r>
              <a:rPr lang="en-US" altLang="zh-CN" dirty="0">
                <a:solidFill>
                  <a:srgbClr val="002060"/>
                </a:solidFill>
                <a:latin typeface="微软雅黑" panose="020B0503020204020204" pitchFamily="34" charset="-122"/>
                <a:ea typeface="微软雅黑" panose="020B0503020204020204" pitchFamily="34" charset="-122"/>
              </a:rPr>
              <a:t>x=true </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 x=false;</a:t>
            </a:r>
            <a:endParaRPr lang="zh-CN" altLang="zh-CN" dirty="0">
              <a:solidFill>
                <a:srgbClr val="002060"/>
              </a:solidFill>
              <a:latin typeface="微软雅黑" panose="020B0503020204020204" pitchFamily="34" charset="-122"/>
              <a:ea typeface="微软雅黑" panose="020B0503020204020204" pitchFamily="34" charset="-122"/>
            </a:endParaRPr>
          </a:p>
          <a:p>
            <a:pPr lvl="3"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一个无效等价类：除了</a:t>
            </a:r>
            <a:r>
              <a:rPr lang="en-US" altLang="zh-CN" dirty="0">
                <a:solidFill>
                  <a:srgbClr val="002060"/>
                </a:solidFill>
                <a:latin typeface="微软雅黑" panose="020B0503020204020204" pitchFamily="34" charset="-122"/>
                <a:ea typeface="微软雅黑" panose="020B0503020204020204" pitchFamily="34" charset="-122"/>
              </a:rPr>
              <a:t>true</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false</a:t>
            </a:r>
            <a:r>
              <a:rPr lang="zh-CN" altLang="zh-CN" dirty="0">
                <a:solidFill>
                  <a:srgbClr val="002060"/>
                </a:solidFill>
                <a:latin typeface="微软雅黑" panose="020B0503020204020204" pitchFamily="34" charset="-122"/>
                <a:ea typeface="微软雅黑" panose="020B0503020204020204" pitchFamily="34" charset="-122"/>
              </a:rPr>
              <a:t>之外的值。</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2674899"/>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8.2.2  </a:t>
            </a:r>
            <a:r>
              <a:rPr lang="zh-CN" altLang="zh-CN" sz="2400" b="1" dirty="0">
                <a:solidFill>
                  <a:srgbClr val="002060"/>
                </a:solidFill>
                <a:latin typeface="微软雅黑" panose="020B0503020204020204" pitchFamily="34" charset="-122"/>
                <a:ea typeface="微软雅黑" panose="020B0503020204020204" pitchFamily="34" charset="-122"/>
              </a:rPr>
              <a:t>缺陷分类法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有许多缺陷分类，从可以</a:t>
            </a:r>
            <a:r>
              <a:rPr lang="zh-CN" altLang="zh-CN" dirty="0">
                <a:solidFill>
                  <a:srgbClr val="FF0000"/>
                </a:solidFill>
                <a:latin typeface="微软雅黑" panose="020B0503020204020204" pitchFamily="34" charset="-122"/>
                <a:ea typeface="微软雅黑" panose="020B0503020204020204" pitchFamily="34" charset="-122"/>
              </a:rPr>
              <a:t>购买到的</a:t>
            </a:r>
            <a:r>
              <a:rPr lang="zh-CN" altLang="zh-CN" dirty="0">
                <a:solidFill>
                  <a:srgbClr val="002060"/>
                </a:solidFill>
                <a:latin typeface="微软雅黑" panose="020B0503020204020204" pitchFamily="34" charset="-122"/>
                <a:ea typeface="微软雅黑" panose="020B0503020204020204" pitchFamily="34" charset="-122"/>
              </a:rPr>
              <a:t>正式分类到那些由各种组织为特定目的而设计的分类。内部开发的缺陷分类，也可用于针对特定组织内的常见缺陷。当创建一个新的缺陷分类，或为客户定制一个缺陷分类时，首先确定目标或分类的目的很重要。例如，我们的目标可能是识别已在生产系统中发现的用户界面问题或识别输入字段处理的相关问题。 </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167407" cy="2259401"/>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8.2.2  </a:t>
            </a:r>
            <a:r>
              <a:rPr lang="zh-CN" altLang="zh-CN" sz="2400" b="1" dirty="0">
                <a:solidFill>
                  <a:srgbClr val="002060"/>
                </a:solidFill>
                <a:latin typeface="微软雅黑" panose="020B0503020204020204" pitchFamily="34" charset="-122"/>
                <a:ea typeface="微软雅黑" panose="020B0503020204020204" pitchFamily="34" charset="-122"/>
              </a:rPr>
              <a:t>缺陷分类法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创建一个分类的步骤：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创建目标，并确定所需的详细级别；</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选择一个给定的分类作为基础；</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定义在组织内部和</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或从外部实践中经历过的值和共同的缺陷。</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8.2  </a:t>
            </a:r>
            <a:r>
              <a:rPr lang="zh-CN" altLang="zh-CN" kern="0" dirty="0"/>
              <a:t>基于缺陷的测试技术</a:t>
            </a:r>
            <a:endParaRPr lang="zh-CN" altLang="en-US" kern="0" dirty="0"/>
          </a:p>
        </p:txBody>
      </p:sp>
      <p:sp>
        <p:nvSpPr>
          <p:cNvPr id="10" name="文本框 9"/>
          <p:cNvSpPr txBox="1"/>
          <p:nvPr/>
        </p:nvSpPr>
        <p:spPr>
          <a:xfrm>
            <a:off x="364752" y="1089025"/>
            <a:ext cx="8227919" cy="2674899"/>
          </a:xfrm>
          <a:prstGeom prst="rect">
            <a:avLst/>
          </a:prstGeom>
          <a:noFill/>
        </p:spPr>
        <p:txBody>
          <a:bodyPr wrap="square">
            <a:spAutoFit/>
          </a:bodyPr>
          <a:lstStyle/>
          <a:p>
            <a:pPr indent="266700"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8.2.2  </a:t>
            </a:r>
            <a:r>
              <a:rPr lang="zh-CN" altLang="zh-CN" sz="2400" b="1" dirty="0">
                <a:solidFill>
                  <a:srgbClr val="002060"/>
                </a:solidFill>
                <a:latin typeface="微软雅黑" panose="020B0503020204020204" pitchFamily="34" charset="-122"/>
                <a:ea typeface="微软雅黑" panose="020B0503020204020204" pitchFamily="34" charset="-122"/>
              </a:rPr>
              <a:t>缺陷分类法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分类越详细，开发和维护它的时间也就越多，但它会带来测试结果的高复用性。详细分类可以是有冗余的，这让测试团队能够分解测试但不损失信息或覆盖。 一旦选择了适当的分类，就可以用来生成测试条件和测试用例。以风险为基础的分类，可以帮助测试把重点放在一个特定的风险领域。</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分类也可用于非功能性测试，例如，易用性、性能等。</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zh-CN"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364752" y="1089025"/>
            <a:ext cx="8449795" cy="3830955"/>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基于经验的测试利用测试人员的</a:t>
            </a:r>
            <a:r>
              <a:rPr lang="zh-CN" altLang="zh-CN" u="sng" dirty="0">
                <a:solidFill>
                  <a:srgbClr val="002060"/>
                </a:solidFill>
                <a:latin typeface="微软雅黑" panose="020B0503020204020204" pitchFamily="34" charset="-122"/>
                <a:ea typeface="微软雅黑" panose="020B0503020204020204" pitchFamily="34" charset="-122"/>
              </a:rPr>
              <a:t>技能和直觉</a:t>
            </a:r>
            <a:r>
              <a:rPr lang="zh-CN" altLang="zh-CN" dirty="0">
                <a:solidFill>
                  <a:srgbClr val="002060"/>
                </a:solidFill>
                <a:latin typeface="微软雅黑" panose="020B0503020204020204" pitchFamily="34" charset="-122"/>
                <a:ea typeface="微软雅黑" panose="020B0503020204020204" pitchFamily="34" charset="-122"/>
              </a:rPr>
              <a:t>，以及他在类似应用程序或技术方面的经验。这些测试能有效地发现缺陷，但不像其他技术那样适用于实现特定的测试覆盖率或生成可重复使用的测试程序。</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系统文件质量很差，测试时间被严格限制或测试团队对被测系统的了解非常深入专业的情况下，基于经验的测试相对于结构化的方法而言是一个很好的选择。基于经验的测试可能不适用于需要详细测试文档、重复性高或能够准确评估测试覆盖率的测试。 </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当使用</a:t>
            </a:r>
            <a:r>
              <a:rPr lang="zh-CN" altLang="zh-CN" u="sng" dirty="0">
                <a:solidFill>
                  <a:srgbClr val="002060"/>
                </a:solidFill>
                <a:latin typeface="微软雅黑" panose="020B0503020204020204" pitchFamily="34" charset="-122"/>
                <a:ea typeface="微软雅黑" panose="020B0503020204020204" pitchFamily="34" charset="-122"/>
              </a:rPr>
              <a:t>启发式方法</a:t>
            </a:r>
            <a:r>
              <a:rPr lang="zh-CN" altLang="zh-CN" dirty="0">
                <a:solidFill>
                  <a:srgbClr val="002060"/>
                </a:solidFill>
                <a:latin typeface="微软雅黑" panose="020B0503020204020204" pitchFamily="34" charset="-122"/>
                <a:ea typeface="微软雅黑" panose="020B0503020204020204" pitchFamily="34" charset="-122"/>
              </a:rPr>
              <a:t>时，测试人员通常使用基于经验的测试，而且测试方法不是预先计划的，更多是对事件的反应。此外，执行和评价几乎是同步进行的并发任务。</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364752" y="1089025"/>
            <a:ext cx="8227919" cy="2536400"/>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经验的测试技术利用开发人员、测试员和用户的产品经验来设计、实施和执行测试。这类技术通常与黑盒测试技术和白盒测试技术相结合。在应用基于经验的测试技术时，测试用例来自测试人员的技能和直觉，以及他们在类似应用和技术方面的经验。这些技术有助于识别其他更系统化的技术难以识别的测试。根据测试人员的方法和经验，该技术可以实现的覆盖率和有效性会</a:t>
            </a:r>
            <a:r>
              <a:rPr lang="en-US" altLang="zh-CN" dirty="0" err="1">
                <a:solidFill>
                  <a:srgbClr val="002060"/>
                </a:solidFill>
                <a:latin typeface="微软雅黑" panose="020B0503020204020204" pitchFamily="34" charset="-122"/>
                <a:ea typeface="微软雅黑" panose="020B0503020204020204" pitchFamily="34" charset="-122"/>
              </a:rPr>
              <a:t>截然不同</a:t>
            </a:r>
            <a:r>
              <a:rPr lang="zh-CN" altLang="zh-CN" dirty="0">
                <a:solidFill>
                  <a:srgbClr val="002060"/>
                </a:solidFill>
                <a:latin typeface="微软雅黑" panose="020B0503020204020204" pitchFamily="34" charset="-122"/>
                <a:ea typeface="微软雅黑" panose="020B0503020204020204" pitchFamily="34" charset="-122"/>
              </a:rPr>
              <a:t>。这些技术难以评估覆盖率，也难以度量。</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257968"/>
            <a:ext cx="8227919" cy="2168525"/>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基于经验的测试技术的共同特征是：</a:t>
            </a:r>
            <a:r>
              <a:rPr lang="zh-CN" altLang="zh-CN" u="sng" dirty="0">
                <a:solidFill>
                  <a:srgbClr val="002060"/>
                </a:solidFill>
                <a:latin typeface="微软雅黑" panose="020B0503020204020204" pitchFamily="34" charset="-122"/>
                <a:ea typeface="微软雅黑" panose="020B0503020204020204" pitchFamily="34" charset="-122"/>
              </a:rPr>
              <a:t>测试条件、测试用例和测试数据的获取</a:t>
            </a:r>
            <a:r>
              <a:rPr lang="zh-CN" altLang="zh-CN" dirty="0">
                <a:solidFill>
                  <a:srgbClr val="002060"/>
                </a:solidFill>
                <a:latin typeface="微软雅黑" panose="020B0503020204020204" pitchFamily="34" charset="-122"/>
                <a:ea typeface="微软雅黑" panose="020B0503020204020204" pitchFamily="34" charset="-122"/>
              </a:rPr>
              <a:t>源自测试依据，可能包括测试员、开发人员、用户和其他干系人的知识和经验。知识和经验包括</a:t>
            </a:r>
            <a:r>
              <a:rPr lang="zh-CN" altLang="zh-CN" u="sng" dirty="0">
                <a:solidFill>
                  <a:srgbClr val="002060"/>
                </a:solidFill>
                <a:latin typeface="微软雅黑" panose="020B0503020204020204" pitchFamily="34" charset="-122"/>
                <a:ea typeface="微软雅黑" panose="020B0503020204020204" pitchFamily="34" charset="-122"/>
              </a:rPr>
              <a:t>软件的预期使用、它的环境、可能的缺陷以及这些缺陷的分布</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常用的基于经验的技术将在本章节讨论。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58040" y="1010182"/>
            <a:ext cx="8227919" cy="3969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错误推测法是指在</a:t>
            </a:r>
            <a:r>
              <a:rPr lang="en-US" altLang="zh-CN" dirty="0" err="1">
                <a:solidFill>
                  <a:srgbClr val="002060"/>
                </a:solidFill>
                <a:latin typeface="微软雅黑" panose="020B0503020204020204" pitchFamily="34" charset="-122"/>
                <a:ea typeface="微软雅黑" panose="020B0503020204020204" pitchFamily="34" charset="-122"/>
              </a:rPr>
              <a:t>测试</a:t>
            </a:r>
            <a:r>
              <a:rPr lang="zh-CN" altLang="zh-CN" dirty="0">
                <a:solidFill>
                  <a:srgbClr val="002060"/>
                </a:solidFill>
                <a:latin typeface="微软雅黑" panose="020B0503020204020204" pitchFamily="34" charset="-122"/>
                <a:ea typeface="微软雅黑" panose="020B0503020204020204" pitchFamily="34" charset="-122"/>
              </a:rPr>
              <a:t>时，人们可以根据经验或直觉推测程序中可能存在的各种错误，从而有针对性地编写检查这些</a:t>
            </a:r>
            <a:r>
              <a:rPr lang="en-US" altLang="zh-CN" dirty="0" err="1">
                <a:solidFill>
                  <a:srgbClr val="002060"/>
                </a:solidFill>
                <a:latin typeface="微软雅黑" panose="020B0503020204020204" pitchFamily="34" charset="-122"/>
                <a:ea typeface="微软雅黑" panose="020B0503020204020204" pitchFamily="34" charset="-122"/>
              </a:rPr>
              <a:t>错误</a:t>
            </a:r>
            <a:r>
              <a:rPr lang="zh-CN" altLang="zh-CN" dirty="0">
                <a:solidFill>
                  <a:srgbClr val="002060"/>
                </a:solidFill>
                <a:latin typeface="微软雅黑" panose="020B0503020204020204" pitchFamily="34" charset="-122"/>
                <a:ea typeface="微软雅黑" panose="020B0503020204020204" pitchFamily="34" charset="-122"/>
              </a:rPr>
              <a:t>的测试用例的方法。</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错误推测方法的基本思想</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列举出程序中</a:t>
            </a:r>
            <a:r>
              <a:rPr lang="zh-CN" altLang="zh-CN" u="sng" dirty="0">
                <a:solidFill>
                  <a:srgbClr val="002060"/>
                </a:solidFill>
                <a:latin typeface="微软雅黑" panose="020B0503020204020204" pitchFamily="34" charset="-122"/>
                <a:ea typeface="微软雅黑" panose="020B0503020204020204" pitchFamily="34" charset="-122"/>
              </a:rPr>
              <a:t>所有可能有的错误和容易发生错误的特殊情况</a:t>
            </a:r>
            <a:r>
              <a:rPr lang="zh-CN" altLang="zh-CN" dirty="0">
                <a:solidFill>
                  <a:srgbClr val="002060"/>
                </a:solidFill>
                <a:latin typeface="微软雅黑" panose="020B0503020204020204" pitchFamily="34" charset="-122"/>
                <a:ea typeface="微软雅黑" panose="020B0503020204020204" pitchFamily="34" charset="-122"/>
              </a:rPr>
              <a:t>，根据</a:t>
            </a:r>
            <a:r>
              <a:rPr lang="zh-CN" altLang="en-US" dirty="0">
                <a:solidFill>
                  <a:srgbClr val="002060"/>
                </a:solidFill>
                <a:latin typeface="微软雅黑" panose="020B0503020204020204" pitchFamily="34" charset="-122"/>
                <a:ea typeface="微软雅黑" panose="020B0503020204020204" pitchFamily="34" charset="-122"/>
              </a:rPr>
              <a:t>它</a:t>
            </a:r>
            <a:r>
              <a:rPr lang="zh-CN" altLang="zh-CN" dirty="0">
                <a:solidFill>
                  <a:srgbClr val="002060"/>
                </a:solidFill>
                <a:latin typeface="微软雅黑" panose="020B0503020204020204" pitchFamily="34" charset="-122"/>
                <a:ea typeface="微软雅黑" panose="020B0503020204020204" pitchFamily="34" charset="-122"/>
              </a:rPr>
              <a:t>们选择测试用例。例如，在组件测试时曾列出的许多在模块中常见的错误</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以前产品测试中曾经发现的错误等，这些就是经验的总结。还有，输入数据和输出数据为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的情况。输入表格为空格或输入表格只有一行。这些都是容易发生错误的情况。可选择这些情况下的例子作为测试用例。总之，就是进行错误的操作。</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257968"/>
            <a:ext cx="8227919"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错误推测法的要素共有</a:t>
            </a:r>
            <a:r>
              <a:rPr lang="zh-CN" altLang="zh-CN" dirty="0">
                <a:solidFill>
                  <a:srgbClr val="00B0F0"/>
                </a:solidFill>
                <a:latin typeface="微软雅黑" panose="020B0503020204020204" pitchFamily="34" charset="-122"/>
                <a:ea typeface="微软雅黑" panose="020B0503020204020204" pitchFamily="34" charset="-122"/>
              </a:rPr>
              <a:t>三点</a:t>
            </a:r>
            <a:r>
              <a:rPr lang="zh-CN" altLang="zh-CN" dirty="0">
                <a:solidFill>
                  <a:srgbClr val="002060"/>
                </a:solidFill>
                <a:latin typeface="微软雅黑" panose="020B0503020204020204" pitchFamily="34" charset="-122"/>
                <a:ea typeface="微软雅黑" panose="020B0503020204020204" pitchFamily="34" charset="-122"/>
              </a:rPr>
              <a:t>，分别为：</a:t>
            </a:r>
            <a:r>
              <a:rPr lang="zh-CN" altLang="zh-CN" dirty="0">
                <a:solidFill>
                  <a:srgbClr val="00B0F0"/>
                </a:solidFill>
                <a:latin typeface="微软雅黑" panose="020B0503020204020204" pitchFamily="34" charset="-122"/>
                <a:ea typeface="微软雅黑" panose="020B0503020204020204" pitchFamily="34" charset="-122"/>
              </a:rPr>
              <a:t>经验、知识、直觉</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rgbClr val="002060"/>
                </a:solidFill>
                <a:latin typeface="微软雅黑" panose="020B0503020204020204" pitchFamily="34" charset="-122"/>
                <a:ea typeface="微软雅黑" panose="020B0503020204020204" pitchFamily="34" charset="-122"/>
              </a:rPr>
              <a:t>该方法的</a:t>
            </a:r>
            <a:r>
              <a:rPr lang="zh-CN" altLang="zh-CN" dirty="0">
                <a:solidFill>
                  <a:srgbClr val="002060"/>
                </a:solidFill>
                <a:latin typeface="微软雅黑" panose="020B0503020204020204" pitchFamily="34" charset="-122"/>
                <a:ea typeface="微软雅黑" panose="020B0503020204020204" pitchFamily="34" charset="-122"/>
              </a:rPr>
              <a:t>使用提炼出</a:t>
            </a:r>
            <a:r>
              <a:rPr lang="zh-CN" altLang="zh-CN" dirty="0">
                <a:solidFill>
                  <a:srgbClr val="00B0F0"/>
                </a:solidFill>
                <a:latin typeface="微软雅黑" panose="020B0503020204020204" pitchFamily="34" charset="-122"/>
                <a:ea typeface="微软雅黑" panose="020B0503020204020204" pitchFamily="34" charset="-122"/>
              </a:rPr>
              <a:t>两点</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列举出程序中所有可能有的错误和容易发生错误的特殊情况；</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根据错误的特殊情况选择测试用例。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例如， 输入数据和输出数据为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的情况；输入表格为空格或输入表格只有一行。这些都是容易发生错误的情况。可选择这些情况下的例子作为测试用例。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例如，测试</a:t>
            </a:r>
            <a:r>
              <a:rPr lang="zh-CN" altLang="zh-CN" dirty="0">
                <a:solidFill>
                  <a:srgbClr val="00B0F0"/>
                </a:solidFill>
                <a:latin typeface="微软雅黑" panose="020B0503020204020204" pitchFamily="34" charset="-122"/>
                <a:ea typeface="微软雅黑" panose="020B0503020204020204" pitchFamily="34" charset="-122"/>
              </a:rPr>
              <a:t>手机终端的通话功能</a:t>
            </a:r>
            <a:r>
              <a:rPr lang="zh-CN" altLang="zh-CN" dirty="0">
                <a:solidFill>
                  <a:srgbClr val="002060"/>
                </a:solidFill>
                <a:latin typeface="微软雅黑" panose="020B0503020204020204" pitchFamily="34" charset="-122"/>
                <a:ea typeface="微软雅黑" panose="020B0503020204020204" pitchFamily="34" charset="-122"/>
              </a:rPr>
              <a:t>，可设计各种通话失败的情况来补充测试用例：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无</a:t>
            </a:r>
            <a:r>
              <a:rPr lang="en-US" altLang="zh-CN" dirty="0">
                <a:solidFill>
                  <a:srgbClr val="002060"/>
                </a:solidFill>
                <a:latin typeface="微软雅黑" panose="020B0503020204020204" pitchFamily="34" charset="-122"/>
                <a:ea typeface="微软雅黑" panose="020B0503020204020204" pitchFamily="34" charset="-122"/>
              </a:rPr>
              <a:t>SIM </a:t>
            </a:r>
            <a:r>
              <a:rPr lang="zh-CN" altLang="zh-CN" dirty="0">
                <a:solidFill>
                  <a:srgbClr val="002060"/>
                </a:solidFill>
                <a:latin typeface="微软雅黑" panose="020B0503020204020204" pitchFamily="34" charset="-122"/>
                <a:ea typeface="微软雅黑" panose="020B0503020204020204" pitchFamily="34" charset="-122"/>
              </a:rPr>
              <a:t>卡插入时进行呼出（非紧急呼叫）；</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插入已欠费</a:t>
            </a:r>
            <a:r>
              <a:rPr lang="en-US" altLang="zh-CN" dirty="0">
                <a:solidFill>
                  <a:srgbClr val="002060"/>
                </a:solidFill>
                <a:latin typeface="微软雅黑" panose="020B0503020204020204" pitchFamily="34" charset="-122"/>
                <a:ea typeface="微软雅黑" panose="020B0503020204020204" pitchFamily="34" charset="-122"/>
              </a:rPr>
              <a:t>SIM</a:t>
            </a:r>
            <a:r>
              <a:rPr lang="zh-CN" altLang="zh-CN" dirty="0">
                <a:solidFill>
                  <a:srgbClr val="002060"/>
                </a:solidFill>
                <a:latin typeface="微软雅黑" panose="020B0503020204020204" pitchFamily="34" charset="-122"/>
                <a:ea typeface="微软雅黑" panose="020B0503020204020204" pitchFamily="34" charset="-122"/>
              </a:rPr>
              <a:t>卡进行呼出；</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射频器件损坏或无信号区域插入有效</a:t>
            </a:r>
            <a:r>
              <a:rPr lang="en-US" altLang="zh-CN" dirty="0">
                <a:solidFill>
                  <a:srgbClr val="002060"/>
                </a:solidFill>
                <a:latin typeface="微软雅黑" panose="020B0503020204020204" pitchFamily="34" charset="-122"/>
                <a:ea typeface="微软雅黑" panose="020B0503020204020204" pitchFamily="34" charset="-122"/>
              </a:rPr>
              <a:t>SIM</a:t>
            </a:r>
            <a:r>
              <a:rPr lang="zh-CN" altLang="zh-CN" dirty="0">
                <a:solidFill>
                  <a:srgbClr val="002060"/>
                </a:solidFill>
                <a:latin typeface="微软雅黑" panose="020B0503020204020204" pitchFamily="34" charset="-122"/>
                <a:ea typeface="微软雅黑" panose="020B0503020204020204" pitchFamily="34" charset="-122"/>
              </a:rPr>
              <a:t>卡呼出；</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网络正常，插入有效</a:t>
            </a:r>
            <a:r>
              <a:rPr lang="en-US" altLang="zh-CN" dirty="0">
                <a:solidFill>
                  <a:srgbClr val="002060"/>
                </a:solidFill>
                <a:latin typeface="微软雅黑" panose="020B0503020204020204" pitchFamily="34" charset="-122"/>
                <a:ea typeface="微软雅黑" panose="020B0503020204020204" pitchFamily="34" charset="-122"/>
              </a:rPr>
              <a:t>SIM</a:t>
            </a:r>
            <a:r>
              <a:rPr lang="zh-CN" altLang="zh-CN" dirty="0">
                <a:solidFill>
                  <a:srgbClr val="002060"/>
                </a:solidFill>
                <a:latin typeface="微软雅黑" panose="020B0503020204020204" pitchFamily="34" charset="-122"/>
                <a:ea typeface="微软雅黑" panose="020B0503020204020204" pitchFamily="34" charset="-122"/>
              </a:rPr>
              <a:t>卡，呼出无效号码（如</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888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333333</a:t>
            </a:r>
            <a:r>
              <a:rPr lang="zh-CN" altLang="zh-CN" dirty="0">
                <a:solidFill>
                  <a:srgbClr val="002060"/>
                </a:solidFill>
                <a:latin typeface="微软雅黑" panose="020B0503020204020204" pitchFamily="34" charset="-122"/>
                <a:ea typeface="微软雅黑" panose="020B0503020204020204" pitchFamily="34" charset="-122"/>
              </a:rPr>
              <a:t>、不输入任何号码等）；</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网络正常，插入有效</a:t>
            </a:r>
            <a:r>
              <a:rPr lang="en-US" altLang="zh-CN" dirty="0">
                <a:solidFill>
                  <a:srgbClr val="002060"/>
                </a:solidFill>
                <a:latin typeface="微软雅黑" panose="020B0503020204020204" pitchFamily="34" charset="-122"/>
                <a:ea typeface="微软雅黑" panose="020B0503020204020204" pitchFamily="34" charset="-122"/>
              </a:rPr>
              <a:t>SIM</a:t>
            </a:r>
            <a:r>
              <a:rPr lang="zh-CN" altLang="zh-CN" dirty="0">
                <a:solidFill>
                  <a:srgbClr val="002060"/>
                </a:solidFill>
                <a:latin typeface="微软雅黑" panose="020B0503020204020204" pitchFamily="34" charset="-122"/>
                <a:ea typeface="微软雅黑" panose="020B0503020204020204" pitchFamily="34" charset="-122"/>
              </a:rPr>
              <a:t>卡，使用</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快速拨号</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功能呼出设置无效号码的数字。</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33513" y="1182793"/>
            <a:ext cx="8233969" cy="306387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在规定了输入数据的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一组值</a:t>
            </a:r>
            <a:r>
              <a:rPr lang="zh-CN" altLang="zh-CN" dirty="0">
                <a:solidFill>
                  <a:srgbClr val="002060"/>
                </a:solidFill>
                <a:latin typeface="微软雅黑" panose="020B0503020204020204" pitchFamily="34" charset="-122"/>
                <a:ea typeface="微软雅黑" panose="020B0503020204020204" pitchFamily="34" charset="-122"/>
              </a:rPr>
              <a:t>（假定</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个）并要对每一输入值进行分别处理的情形下，可确立</a:t>
            </a:r>
            <a:r>
              <a:rPr lang="en-US" altLang="zh-CN" u="sng" dirty="0">
                <a:solidFill>
                  <a:schemeClr val="accent5">
                    <a:lumMod val="75000"/>
                  </a:schemeClr>
                </a:solidFill>
                <a:latin typeface="微软雅黑" panose="020B0503020204020204" pitchFamily="34" charset="-122"/>
                <a:ea typeface="微软雅黑" panose="020B0503020204020204" pitchFamily="34" charset="-122"/>
              </a:rPr>
              <a:t>N</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个有效等价类</a:t>
            </a:r>
            <a:r>
              <a:rPr lang="zh-CN" altLang="zh-CN" u="sng"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例如，交通工具的类型必须是公共汽车、卡车、出租车、火车或摩托车，则</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个有效等价类：公共汽车、卡车、出租车、火车、摩托车</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一个无效等价类：除此之外的，如拖车。</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例如，测试一个对</a:t>
            </a:r>
            <a:r>
              <a:rPr lang="zh-CN" altLang="zh-CN" dirty="0">
                <a:solidFill>
                  <a:srgbClr val="00B0F0"/>
                </a:solidFill>
                <a:latin typeface="微软雅黑" panose="020B0503020204020204" pitchFamily="34" charset="-122"/>
                <a:ea typeface="微软雅黑" panose="020B0503020204020204" pitchFamily="34" charset="-122"/>
              </a:rPr>
              <a:t>线性表</a:t>
            </a:r>
            <a:r>
              <a:rPr lang="zh-CN" altLang="zh-CN" dirty="0">
                <a:solidFill>
                  <a:srgbClr val="002060"/>
                </a:solidFill>
                <a:latin typeface="微软雅黑" panose="020B0503020204020204" pitchFamily="34" charset="-122"/>
                <a:ea typeface="微软雅黑" panose="020B0503020204020204" pitchFamily="34" charset="-122"/>
              </a:rPr>
              <a:t>（比如数组）进行</a:t>
            </a:r>
            <a:r>
              <a:rPr lang="zh-CN" altLang="zh-CN" dirty="0">
                <a:solidFill>
                  <a:srgbClr val="00B0F0"/>
                </a:solidFill>
                <a:latin typeface="微软雅黑" panose="020B0503020204020204" pitchFamily="34" charset="-122"/>
                <a:ea typeface="微软雅黑" panose="020B0503020204020204" pitchFamily="34" charset="-122"/>
              </a:rPr>
              <a:t>排序</a:t>
            </a:r>
            <a:r>
              <a:rPr lang="zh-CN" altLang="zh-CN" dirty="0">
                <a:solidFill>
                  <a:srgbClr val="002060"/>
                </a:solidFill>
                <a:latin typeface="微软雅黑" panose="020B0503020204020204" pitchFamily="34" charset="-122"/>
                <a:ea typeface="微软雅黑" panose="020B0503020204020204" pitchFamily="34" charset="-122"/>
              </a:rPr>
              <a:t>的程序，可推测列出以下几项需要特别测试的情况：</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输入的线性表为空表；</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表中只含有一个元素；</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输入表中所有元素已排好序；</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输入表已按逆序排好；</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输入表中部分或全部元素相同。</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经验是错误推测法的一个重要要素，即带有主观性，这就决定了错误猜测法的优缺点。</a:t>
            </a:r>
            <a:r>
              <a:rPr lang="zh-CN" altLang="zh-CN" dirty="0">
                <a:solidFill>
                  <a:srgbClr val="00B0F0"/>
                </a:solidFill>
                <a:latin typeface="微软雅黑" panose="020B0503020204020204" pitchFamily="34" charset="-122"/>
                <a:ea typeface="微软雅黑" panose="020B0503020204020204" pitchFamily="34" charset="-122"/>
              </a:rPr>
              <a:t>优点</a:t>
            </a:r>
            <a:r>
              <a:rPr lang="zh-CN" altLang="zh-CN" dirty="0">
                <a:solidFill>
                  <a:srgbClr val="002060"/>
                </a:solidFill>
                <a:latin typeface="微软雅黑" panose="020B0503020204020204" pitchFamily="34" charset="-122"/>
                <a:ea typeface="微软雅黑" panose="020B0503020204020204" pitchFamily="34" charset="-122"/>
              </a:rPr>
              <a:t>包括：</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充分发挥人的直觉和经验；</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集思广益；</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方便使用；</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 </a:t>
            </a:r>
            <a:r>
              <a:rPr lang="zh-CN" altLang="zh-CN" dirty="0">
                <a:solidFill>
                  <a:srgbClr val="002060"/>
                </a:solidFill>
                <a:latin typeface="微软雅黑" panose="020B0503020204020204" pitchFamily="34" charset="-122"/>
                <a:ea typeface="微软雅黑" panose="020B0503020204020204" pitchFamily="34" charset="-122"/>
              </a:rPr>
              <a:t>快速容易切入。</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79052" y="925653"/>
            <a:ext cx="8436348" cy="4336893"/>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该方法的</a:t>
            </a:r>
            <a:r>
              <a:rPr lang="zh-CN" altLang="zh-CN" dirty="0">
                <a:solidFill>
                  <a:srgbClr val="00B0F0"/>
                </a:solidFill>
                <a:latin typeface="微软雅黑" panose="020B0503020204020204" pitchFamily="34" charset="-122"/>
                <a:ea typeface="微软雅黑" panose="020B0503020204020204" pitchFamily="34" charset="-122"/>
              </a:rPr>
              <a:t>缺点</a:t>
            </a:r>
            <a:r>
              <a:rPr lang="zh-CN" altLang="zh-CN" dirty="0">
                <a:solidFill>
                  <a:srgbClr val="002060"/>
                </a:solidFill>
                <a:latin typeface="微软雅黑" panose="020B0503020204020204" pitchFamily="34" charset="-122"/>
                <a:ea typeface="微软雅黑" panose="020B0503020204020204" pitchFamily="34" charset="-122"/>
              </a:rPr>
              <a:t>包括：</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难以计算测试的覆盖率；</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可能丢失大量未知的区域；</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带有主观性且难以复制。</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使用错误推测法时，测试人员运用经验来猜测代码在设计和开发中可能出现的潜在错误。当识别了预期的错误以后，测试人员选出最好的方法来诱发缺陷。例如，如果测试人员预计该软件在无效的密码输入时将出现失效，测试将被设计成输入各种不同的值来验证密码字段错误是否存在并形成导致测试运行时产生失效的缺陷。</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267489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除了作为测试技术，错误推测法也可以用在</a:t>
            </a:r>
            <a:r>
              <a:rPr lang="zh-CN" altLang="zh-CN" dirty="0">
                <a:solidFill>
                  <a:srgbClr val="00B0F0"/>
                </a:solidFill>
                <a:latin typeface="微软雅黑" panose="020B0503020204020204" pitchFamily="34" charset="-122"/>
                <a:ea typeface="微软雅黑" panose="020B0503020204020204" pitchFamily="34" charset="-122"/>
              </a:rPr>
              <a:t>风险分析</a:t>
            </a:r>
            <a:r>
              <a:rPr lang="zh-CN" altLang="zh-CN" dirty="0">
                <a:solidFill>
                  <a:srgbClr val="002060"/>
                </a:solidFill>
                <a:latin typeface="微软雅黑" panose="020B0503020204020204" pitchFamily="34" charset="-122"/>
                <a:ea typeface="微软雅黑" panose="020B0503020204020204" pitchFamily="34" charset="-122"/>
              </a:rPr>
              <a:t>上，以确定潜在的失效模式。</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错误推测法主要用于集成和系统测试，但可以用于任何测试级别。这种技术经常与其他技术一起使用以扩大现有测试用例的范围。错误推测法也可以在新版本发布后，在执行更严格的测试和脚本测试之前使用，用以有效地检测常见的失误和错误。清单和分类有助于指导测试。</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438467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8.3.1  </a:t>
            </a:r>
            <a:r>
              <a:rPr lang="zh-CN" altLang="zh-CN" sz="2400" b="1" dirty="0">
                <a:solidFill>
                  <a:srgbClr val="002060"/>
                </a:solidFill>
                <a:latin typeface="微软雅黑" panose="020B0503020204020204" pitchFamily="34" charset="-122"/>
                <a:ea typeface="微软雅黑" panose="020B0503020204020204" pitchFamily="34" charset="-122"/>
              </a:rPr>
              <a:t>错误推测法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该技术的局限主要在于覆盖率难以评估，很大程度上依赖于测试人员的能力和经验。这种方法最好由</a:t>
            </a:r>
            <a:r>
              <a:rPr lang="zh-CN" altLang="zh-CN" u="sng" dirty="0">
                <a:solidFill>
                  <a:srgbClr val="002060"/>
                </a:solidFill>
                <a:latin typeface="微软雅黑" panose="020B0503020204020204" pitchFamily="34" charset="-122"/>
                <a:ea typeface="微软雅黑" panose="020B0503020204020204" pitchFamily="34" charset="-122"/>
              </a:rPr>
              <a:t>经验丰富、熟悉被测试代码常见缺陷类型</a:t>
            </a:r>
            <a:r>
              <a:rPr lang="zh-CN" altLang="zh-CN" dirty="0">
                <a:solidFill>
                  <a:srgbClr val="002060"/>
                </a:solidFill>
                <a:latin typeface="微软雅黑" panose="020B0503020204020204" pitchFamily="34" charset="-122"/>
                <a:ea typeface="微软雅黑" panose="020B0503020204020204" pitchFamily="34" charset="-122"/>
              </a:rPr>
              <a:t>的测试人员来使用。错误推测法很常用，但经常没有记录，因此可能不如其他形式的测试有利于重现。</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当使用分类法时，覆盖由适当的数据故障和缺陷类型来决定。没有分类的话，覆盖率受限于测试人员的经验知识以及可用的测试时间。这种技术的错误发现量将取决于测试人员能否把握好问题区域。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该技术发现的典型缺陷通常在测试人员定义的特定分类或</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猜测</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中，而这些缺陷用基于规格说明的测试方法可能不会被发现。</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225940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8.3.2  </a:t>
            </a:r>
            <a:r>
              <a:rPr lang="zh-CN" altLang="zh-CN" sz="2400" b="1" dirty="0">
                <a:solidFill>
                  <a:srgbClr val="002060"/>
                </a:solidFill>
                <a:latin typeface="微软雅黑" panose="020B0503020204020204" pitchFamily="34" charset="-122"/>
                <a:ea typeface="微软雅黑" panose="020B0503020204020204" pitchFamily="34" charset="-122"/>
              </a:rPr>
              <a:t>基于检查表测试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采用基于检查表的检测技术时，经验丰富的测试人员使用一个高层次的、广义的检查清单，罗列针对产品验证需要注意的、检查的或提醒的事项，或验证产品的规则或标准。这些清单的建立基于一系列标准、经验和其他因素。</a:t>
            </a:r>
            <a:r>
              <a:rPr lang="zh-CN" altLang="zh-CN" dirty="0">
                <a:solidFill>
                  <a:srgbClr val="00B0F0"/>
                </a:solidFill>
                <a:latin typeface="微软雅黑" panose="020B0503020204020204" pitchFamily="34" charset="-122"/>
                <a:ea typeface="微软雅黑" panose="020B0503020204020204" pitchFamily="34" charset="-122"/>
              </a:rPr>
              <a:t>用户界面</a:t>
            </a:r>
            <a:r>
              <a:rPr lang="zh-CN" altLang="zh-CN" dirty="0">
                <a:solidFill>
                  <a:srgbClr val="002060"/>
                </a:solidFill>
                <a:latin typeface="微软雅黑" panose="020B0503020204020204" pitchFamily="34" charset="-122"/>
                <a:ea typeface="微软雅黑" panose="020B0503020204020204" pitchFamily="34" charset="-122"/>
              </a:rPr>
              <a:t>标准检查表作为测试应用程序的基础，是基于检查表测试的一个例子。</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272288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8.3.2  </a:t>
            </a:r>
            <a:r>
              <a:rPr lang="zh-CN" altLang="zh-CN" sz="2400" b="1" dirty="0">
                <a:solidFill>
                  <a:srgbClr val="002060"/>
                </a:solidFill>
                <a:latin typeface="微软雅黑" panose="020B0503020204020204" pitchFamily="34" charset="-122"/>
                <a:ea typeface="微软雅黑" panose="020B0503020204020204" pitchFamily="34" charset="-122"/>
              </a:rPr>
              <a:t>基于检查表测试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基于检查表的测试中，测试人员设计、实现和执行测试，以覆盖检查表中的测试条件。作为分析的一部分，测试人员创建一个新的检查表或扩展现有的检查表，但测试人员也可以不加修改地使用现有的检查表。这样的检查表可以建立在经验、了解什么对用户是重要的，或者理解软件为什么以及如何失败的基础之上。</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505946" y="1062800"/>
            <a:ext cx="8436348"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8.3.2  </a:t>
            </a:r>
            <a:r>
              <a:rPr lang="zh-CN" altLang="zh-CN" sz="2400" b="1" dirty="0">
                <a:solidFill>
                  <a:srgbClr val="002060"/>
                </a:solidFill>
                <a:latin typeface="微软雅黑" panose="020B0503020204020204" pitchFamily="34" charset="-122"/>
                <a:ea typeface="微软雅黑" panose="020B0503020204020204" pitchFamily="34" charset="-122"/>
              </a:rPr>
              <a:t>基于检查表测试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人员可以创建检查表以支持各种测试类型，包括功能测试和非功能测试。在缺乏详细测试用例的情况下，基于检查表的测试可以提供指南和一定程度的一致性。由于这些是概要性的检查表，实际测试中可能会出现一些变化，从而扩大覆盖率，但降低重复性。</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一个熟悉被测软件或熟悉检查表覆盖的领域并具有经验丰富的测试团队在项目中采用基于检查表的测试是非常有效的。因为检查表是高层次的，而且往往缺乏通用测试用例和测试过程中的具体步骤，测试人员的知识可以用来填补空白。</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45434" y="992855"/>
            <a:ext cx="8436348"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8.3.2  </a:t>
            </a:r>
            <a:r>
              <a:rPr lang="zh-CN" altLang="zh-CN" sz="2400" b="1" dirty="0">
                <a:solidFill>
                  <a:srgbClr val="002060"/>
                </a:solidFill>
                <a:latin typeface="微软雅黑" panose="020B0503020204020204" pitchFamily="34" charset="-122"/>
                <a:ea typeface="微软雅黑" panose="020B0503020204020204" pitchFamily="34" charset="-122"/>
              </a:rPr>
              <a:t>基于检查表测试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检查表可用于任何级别的测试。也可用于</a:t>
            </a:r>
            <a:r>
              <a:rPr lang="zh-CN" altLang="zh-CN" dirty="0">
                <a:solidFill>
                  <a:srgbClr val="00B0F0"/>
                </a:solidFill>
                <a:latin typeface="微软雅黑" panose="020B0503020204020204" pitchFamily="34" charset="-122"/>
                <a:ea typeface="微软雅黑" panose="020B0503020204020204" pitchFamily="34" charset="-122"/>
              </a:rPr>
              <a:t>回归测试和冒烟测试</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其</a:t>
            </a:r>
            <a:r>
              <a:rPr lang="zh-CN" altLang="zh-CN" dirty="0">
                <a:solidFill>
                  <a:srgbClr val="00B0F0"/>
                </a:solidFill>
                <a:latin typeface="微软雅黑" panose="020B0503020204020204" pitchFamily="34" charset="-122"/>
                <a:ea typeface="微软雅黑" panose="020B0503020204020204" pitchFamily="34" charset="-122"/>
              </a:rPr>
              <a:t>局限性</a:t>
            </a:r>
            <a:r>
              <a:rPr lang="zh-CN" altLang="zh-CN" dirty="0">
                <a:solidFill>
                  <a:srgbClr val="002060"/>
                </a:solidFill>
                <a:latin typeface="微软雅黑" panose="020B0503020204020204" pitchFamily="34" charset="-122"/>
                <a:ea typeface="微软雅黑" panose="020B0503020204020204" pitchFamily="34" charset="-122"/>
              </a:rPr>
              <a:t>在于高级别检查表的特性可能会影响测试结果的重复性。不同测试人员对检查表的理解有可能不一样，从而完成检查事项的方式也不一样。即使使用相同的检查表，也可能会导致不同的结果。这可能会导致覆盖面更广，但重复性有时会被牺牲。检查表也可能导致对达到的覆盖水平过于自信，然而实际上基于检查表的测试很大程度上有赖于测试人员的判断。</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45434" y="992855"/>
            <a:ext cx="8436348"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8.3.2  </a:t>
            </a:r>
            <a:r>
              <a:rPr lang="zh-CN" altLang="zh-CN" sz="2400" b="1" dirty="0">
                <a:solidFill>
                  <a:srgbClr val="002060"/>
                </a:solidFill>
                <a:latin typeface="微软雅黑" panose="020B0503020204020204" pitchFamily="34" charset="-122"/>
                <a:ea typeface="微软雅黑" panose="020B0503020204020204" pitchFamily="34" charset="-122"/>
              </a:rPr>
              <a:t>基于检查表测试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检查表可以从更详细的测试用例中导出，往往随着时间的推移越来越大。</a:t>
            </a:r>
            <a:r>
              <a:rPr lang="zh-CN" altLang="zh-CN" dirty="0">
                <a:solidFill>
                  <a:srgbClr val="00B0F0"/>
                </a:solidFill>
                <a:latin typeface="微软雅黑" panose="020B0503020204020204" pitchFamily="34" charset="-122"/>
                <a:ea typeface="微软雅黑" panose="020B0503020204020204" pitchFamily="34" charset="-122"/>
              </a:rPr>
              <a:t>检查表需要维护</a:t>
            </a:r>
            <a:r>
              <a:rPr lang="zh-CN" altLang="zh-CN" dirty="0">
                <a:solidFill>
                  <a:srgbClr val="002060"/>
                </a:solidFill>
                <a:latin typeface="微软雅黑" panose="020B0503020204020204" pitchFamily="34" charset="-122"/>
                <a:ea typeface="微软雅黑" panose="020B0503020204020204" pitchFamily="34" charset="-122"/>
              </a:rPr>
              <a:t>以确保该清单覆盖了被测试软件的重要方面。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其覆盖率与检查表一样，但因为检查表比较抽象，会因执行检查表的测试人员而出现不同的结果。 缺陷类型用这种方法发现的典型缺陷包括通过数据的改变、顺序内步骤的变化或工作流程变更而引起的失效。由于在测试过程中允许组合新的测试数据和流程，使用检查表可以帮助测试保持新鲜度。</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740" y="1113790"/>
            <a:ext cx="7823835" cy="347916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规定了输入数据必须遵守</a:t>
            </a:r>
            <a:r>
              <a:rPr lang="zh-CN" altLang="zh-CN" dirty="0">
                <a:solidFill>
                  <a:schemeClr val="accent5">
                    <a:lumMod val="75000"/>
                  </a:schemeClr>
                </a:solidFill>
                <a:latin typeface="微软雅黑" panose="020B0503020204020204" pitchFamily="34" charset="-122"/>
                <a:ea typeface="微软雅黑" panose="020B0503020204020204" pitchFamily="34" charset="-122"/>
              </a:rPr>
              <a:t>某规则</a:t>
            </a:r>
            <a:r>
              <a:rPr lang="zh-CN" altLang="zh-CN" dirty="0">
                <a:solidFill>
                  <a:srgbClr val="002060"/>
                </a:solidFill>
                <a:latin typeface="微软雅黑" panose="020B0503020204020204" pitchFamily="34" charset="-122"/>
                <a:ea typeface="微软雅黑" panose="020B0503020204020204" pitchFamily="34" charset="-122"/>
              </a:rPr>
              <a:t>情形下可确立</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一个有效等价类（符合规则）及若干个无效等价类（违反规则）</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lvl="1"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例如，在某个输入条件说明了一个必须成立的情况（如输入数据必须是数字）下，则：</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一个有效等价类：输入数据为数字</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一个无效等价类：输入数据为非数字</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45434" y="992855"/>
            <a:ext cx="8436348"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8.3.3  </a:t>
            </a:r>
            <a:r>
              <a:rPr lang="zh-CN" altLang="zh-CN" sz="2400" b="1" dirty="0">
                <a:solidFill>
                  <a:srgbClr val="002060"/>
                </a:solidFill>
                <a:latin typeface="微软雅黑" panose="020B0503020204020204" pitchFamily="34" charset="-122"/>
                <a:ea typeface="微软雅黑" panose="020B0503020204020204" pitchFamily="34" charset="-122"/>
              </a:rPr>
              <a:t>探索性测试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探索性测试在测试执行期间</a:t>
            </a:r>
            <a:r>
              <a:rPr lang="zh-CN" altLang="zh-CN" dirty="0">
                <a:solidFill>
                  <a:srgbClr val="00B0F0"/>
                </a:solidFill>
                <a:latin typeface="微软雅黑" panose="020B0503020204020204" pitchFamily="34" charset="-122"/>
                <a:ea typeface="微软雅黑" panose="020B0503020204020204" pitchFamily="34" charset="-122"/>
              </a:rPr>
              <a:t>动态地</a:t>
            </a:r>
            <a:r>
              <a:rPr lang="zh-CN" altLang="zh-CN" dirty="0">
                <a:solidFill>
                  <a:srgbClr val="002060"/>
                </a:solidFill>
                <a:latin typeface="微软雅黑" panose="020B0503020204020204" pitchFamily="34" charset="-122"/>
                <a:ea typeface="微软雅黑" panose="020B0503020204020204" pitchFamily="34" charset="-122"/>
              </a:rPr>
              <a:t>设计、执行、记录和评估非正式的（不是预先定义的）测试。测试结果用于更多的了解组件或系统，并为可能需要更多测试的区域创建测试。探索性测试有时使用基于会话的测试来构建活动。</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在基于会话的测试中，探索性测试在规定的时间内进行，测试人员使用包含测试目标的测试章程来指导测试。测试人员可使用测试会话表记录所采取的步骤和发现。</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探索性测试的特点是测试人员边学习有关的产品和它的缺陷，边计划、设计和执行测试，并报告结果。测试人员在执行过程中动态调整测试目标并准备少量文档。</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45434" y="992855"/>
            <a:ext cx="8436348"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8.3.3  </a:t>
            </a:r>
            <a:r>
              <a:rPr lang="zh-CN" altLang="zh-CN" sz="2400" b="1" dirty="0">
                <a:solidFill>
                  <a:srgbClr val="002060"/>
                </a:solidFill>
                <a:latin typeface="微软雅黑" panose="020B0503020204020204" pitchFamily="34" charset="-122"/>
                <a:ea typeface="微软雅黑" panose="020B0503020204020204" pitchFamily="34" charset="-122"/>
              </a:rPr>
              <a:t>探索性测试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探索性测试在规格说明很少或不充分或测试时间压力大的情况下是非常有用的。探索性测试是其他更正式测试技术的有益补充。</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探索测性测试主要特征是测试用例执行结果会影响后续测试用例的设计与执行；需要为测试构建虚拟模型。良好的探索性测试是有计划的、互动的和创造性的。</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rgbClr val="002060"/>
                </a:solidFill>
                <a:latin typeface="微软雅黑" panose="020B0503020204020204" pitchFamily="34" charset="-122"/>
                <a:ea typeface="微软雅黑" panose="020B0503020204020204" pitchFamily="34" charset="-122"/>
              </a:rPr>
              <a:t>该</a:t>
            </a:r>
            <a:r>
              <a:rPr lang="zh-CN" altLang="zh-CN" dirty="0">
                <a:solidFill>
                  <a:srgbClr val="002060"/>
                </a:solidFill>
                <a:latin typeface="微软雅黑" panose="020B0503020204020204" pitchFamily="34" charset="-122"/>
                <a:ea typeface="微软雅黑" panose="020B0503020204020204" pitchFamily="34" charset="-122"/>
              </a:rPr>
              <a:t>技术只需要少量的有关被测系统的文档，通常使用在没有文档或文档不适用于其他测试技术的时候。探索性测试常作为其他测试技术的补充或作为开发额外测试用例的基础。</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45434" y="992855"/>
            <a:ext cx="8436348"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8.3.3  </a:t>
            </a:r>
            <a:r>
              <a:rPr lang="zh-CN" altLang="zh-CN" sz="2400" b="1" dirty="0">
                <a:solidFill>
                  <a:srgbClr val="002060"/>
                </a:solidFill>
                <a:latin typeface="微软雅黑" panose="020B0503020204020204" pitchFamily="34" charset="-122"/>
                <a:ea typeface="微软雅黑" panose="020B0503020204020204" pitchFamily="34" charset="-122"/>
              </a:rPr>
              <a:t>探索性测试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其</a:t>
            </a:r>
            <a:r>
              <a:rPr lang="zh-CN" altLang="zh-CN" dirty="0">
                <a:solidFill>
                  <a:srgbClr val="00B0F0"/>
                </a:solidFill>
                <a:latin typeface="微软雅黑" panose="020B0503020204020204" pitchFamily="34" charset="-122"/>
                <a:ea typeface="微软雅黑" panose="020B0503020204020204" pitchFamily="34" charset="-122"/>
              </a:rPr>
              <a:t>局限性</a:t>
            </a:r>
            <a:r>
              <a:rPr lang="zh-CN" altLang="zh-CN" dirty="0">
                <a:solidFill>
                  <a:srgbClr val="002060"/>
                </a:solidFill>
                <a:latin typeface="微软雅黑" panose="020B0503020204020204" pitchFamily="34" charset="-122"/>
                <a:ea typeface="微软雅黑" panose="020B0503020204020204" pitchFamily="34" charset="-122"/>
              </a:rPr>
              <a:t>在于探索性测试很难管理和安排时间表。覆盖率是零星的，可重复性差。在测试会话中使用章程指定覆盖区域，使用时间盒（</a:t>
            </a:r>
            <a:r>
              <a:rPr lang="en-US" altLang="zh-CN" dirty="0">
                <a:solidFill>
                  <a:srgbClr val="002060"/>
                </a:solidFill>
                <a:latin typeface="微软雅黑" panose="020B0503020204020204" pitchFamily="34" charset="-122"/>
                <a:ea typeface="微软雅黑" panose="020B0503020204020204" pitchFamily="34" charset="-122"/>
              </a:rPr>
              <a:t>time-boxing</a:t>
            </a:r>
            <a:r>
              <a:rPr lang="zh-CN" altLang="zh-CN" dirty="0">
                <a:solidFill>
                  <a:srgbClr val="002060"/>
                </a:solidFill>
                <a:latin typeface="微软雅黑" panose="020B0503020204020204" pitchFamily="34" charset="-122"/>
                <a:ea typeface="微软雅黑" panose="020B0503020204020204" pitchFamily="34" charset="-122"/>
              </a:rPr>
              <a:t>）规定测试所允许的时间，是一个用于管理探索性测试的方法。在测试会话或一系列会话结束时，测试经理可能会举行一次汇报会，收集测试结果，并决定下次测试会话的章程。汇报会不适合大型测试团队或大型项目。</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另一个困难是在测试管理系统中准确地跟踪探索性会话，有时创建测试用例其实就是探索性会话，这允许对分配给探索性测试的时间和计划的测试覆盖与其它测试工作量一起进行跟踪。</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2319616" y="415924"/>
            <a:ext cx="5103160"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8.3  </a:t>
            </a:r>
            <a:r>
              <a:rPr lang="zh-CN" altLang="zh-CN" kern="0" dirty="0"/>
              <a:t>基于经验的测试技术</a:t>
            </a:r>
            <a:endParaRPr lang="zh-CN" altLang="en-US" kern="0" dirty="0"/>
          </a:p>
        </p:txBody>
      </p:sp>
      <p:sp>
        <p:nvSpPr>
          <p:cNvPr id="10" name="文本框 9"/>
          <p:cNvSpPr txBox="1"/>
          <p:nvPr/>
        </p:nvSpPr>
        <p:spPr>
          <a:xfrm>
            <a:off x="445434" y="992855"/>
            <a:ext cx="8436348" cy="355346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8.3.3  </a:t>
            </a:r>
            <a:r>
              <a:rPr lang="zh-CN" altLang="zh-CN" sz="2400" b="1" dirty="0">
                <a:solidFill>
                  <a:srgbClr val="002060"/>
                </a:solidFill>
                <a:latin typeface="微软雅黑" panose="020B0503020204020204" pitchFamily="34" charset="-122"/>
                <a:ea typeface="微软雅黑" panose="020B0503020204020204" pitchFamily="34" charset="-122"/>
              </a:rPr>
              <a:t>探索性测试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探索性测试的</a:t>
            </a:r>
            <a:r>
              <a:rPr lang="zh-CN" altLang="zh-CN" u="sng" dirty="0">
                <a:solidFill>
                  <a:srgbClr val="002060"/>
                </a:solidFill>
                <a:latin typeface="微软雅黑" panose="020B0503020204020204" pitchFamily="34" charset="-122"/>
                <a:ea typeface="微软雅黑" panose="020B0503020204020204" pitchFamily="34" charset="-122"/>
              </a:rPr>
              <a:t>可重复性较差</a:t>
            </a:r>
            <a:r>
              <a:rPr lang="zh-CN" altLang="zh-CN" dirty="0">
                <a:solidFill>
                  <a:srgbClr val="002060"/>
                </a:solidFill>
                <a:latin typeface="微软雅黑" panose="020B0503020204020204" pitchFamily="34" charset="-122"/>
                <a:ea typeface="微软雅黑" panose="020B0503020204020204" pitchFamily="34" charset="-122"/>
              </a:rPr>
              <a:t>，这也导致发生问题时，需要记录步骤来重现失效。</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技术创建章程指定任务、目标和交付，然后计划试探性会话以实现这些目标。章程也可以确定测试的重点，什么是测试会话的范围，哪些资源应致力于完成计划的测试。会话可以用来把重点放在特定的缺陷类型和无需形式化脚本就可以测试的其他潜在问题区域。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探索性测试中发现的典型缺陷是脚本化功能测试所遗漏的场景问题，功能边界之间的问题和与工作流程相关的问题，有时也能发现性能和安全问题。</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zh-CN"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zh-CN" altLang="zh-CN" sz="2000" b="1" i="0" u="none" strike="noStrike" kern="1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445434" y="992855"/>
            <a:ext cx="8436348" cy="1702389"/>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白盒测试技术（也称为结构的或基于结构的技术）基于对架构、详细设计、内部结构或测试对象代码的分析来产生或选择测试用例。</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与黑盒测试技术不同，白盒测试技术关注在测试对象的结构和处理过程。白盒测试是基于测试对象的内部结构的测试技术</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1"/>
          <a:srcRect/>
          <a:stretch>
            <a:fillRect/>
          </a:stretch>
        </p:blipFill>
        <p:spPr>
          <a:xfrm>
            <a:off x="2199994" y="2869685"/>
            <a:ext cx="4779029" cy="1971246"/>
          </a:xfrm>
          <a:prstGeom prst="rect">
            <a:avLst/>
          </a:prstGeom>
          <a:noFill/>
          <a:ln w="9525">
            <a:noFill/>
            <a:miter lim="800000"/>
            <a:headEnd/>
            <a:tailEnd/>
          </a:ln>
        </p:spPr>
      </p:pic>
    </p:spTree>
  </p:cSld>
  <p:clrMapOvr>
    <a:masterClrMapping/>
  </p:clrMapOvr>
  <p:transition spd="med" advTm="5000">
    <p:pull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472328" y="1187837"/>
            <a:ext cx="8301878" cy="2951898"/>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白盒测试技术的共同特点包括：测试条件、测试用例和测试数据的获取源自测试依据，可能包括代码、软件架构、详细设计或有关软件结构的任何信息资源；覆盖度量的依据是所选的结构（例如代码或接口）中已测试的项；说明通常作为确定测试用例预期结果的依据。</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软件开发及测试人员使用白盒测试方法</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对程序模块的所有独立的执行</a:t>
            </a:r>
            <a:r>
              <a:rPr lang="zh-CN" altLang="zh-CN" dirty="0">
                <a:solidFill>
                  <a:srgbClr val="00B0F0"/>
                </a:solidFill>
                <a:latin typeface="微软雅黑" panose="020B0503020204020204" pitchFamily="34" charset="-122"/>
                <a:ea typeface="微软雅黑" panose="020B0503020204020204" pitchFamily="34" charset="-122"/>
              </a:rPr>
              <a:t>路径</a:t>
            </a:r>
            <a:r>
              <a:rPr lang="zh-CN" altLang="zh-CN" dirty="0">
                <a:solidFill>
                  <a:srgbClr val="002060"/>
                </a:solidFill>
                <a:latin typeface="微软雅黑" panose="020B0503020204020204" pitchFamily="34" charset="-122"/>
                <a:ea typeface="微软雅黑" panose="020B0503020204020204" pitchFamily="34" charset="-122"/>
              </a:rPr>
              <a:t>至少测试一次；对所有的</a:t>
            </a:r>
            <a:r>
              <a:rPr lang="zh-CN" altLang="zh-CN" dirty="0">
                <a:solidFill>
                  <a:srgbClr val="00B0F0"/>
                </a:solidFill>
                <a:latin typeface="微软雅黑" panose="020B0503020204020204" pitchFamily="34" charset="-122"/>
                <a:ea typeface="微软雅黑" panose="020B0503020204020204" pitchFamily="34" charset="-122"/>
              </a:rPr>
              <a:t>逻辑判定</a:t>
            </a:r>
            <a:r>
              <a:rPr lang="zh-CN" altLang="zh-CN" dirty="0">
                <a:solidFill>
                  <a:srgbClr val="002060"/>
                </a:solidFill>
                <a:latin typeface="微软雅黑" panose="020B0503020204020204" pitchFamily="34" charset="-122"/>
                <a:ea typeface="微软雅黑" panose="020B0503020204020204" pitchFamily="34" charset="-122"/>
              </a:rPr>
              <a:t>，取“真”与取“假”的两种情况都至少测试一次；在循环的</a:t>
            </a:r>
            <a:r>
              <a:rPr lang="zh-CN" altLang="zh-CN" dirty="0">
                <a:solidFill>
                  <a:srgbClr val="00B0F0"/>
                </a:solidFill>
                <a:latin typeface="微软雅黑" panose="020B0503020204020204" pitchFamily="34" charset="-122"/>
                <a:ea typeface="微软雅黑" panose="020B0503020204020204" pitchFamily="34" charset="-122"/>
              </a:rPr>
              <a:t>边界</a:t>
            </a:r>
            <a:r>
              <a:rPr lang="zh-CN" altLang="zh-CN" dirty="0">
                <a:solidFill>
                  <a:srgbClr val="002060"/>
                </a:solidFill>
                <a:latin typeface="微软雅黑" panose="020B0503020204020204" pitchFamily="34" charset="-122"/>
                <a:ea typeface="微软雅黑" panose="020B0503020204020204" pitchFamily="34" charset="-122"/>
              </a:rPr>
              <a:t>和运行界限内执行循环体；测试内部数据结构的有效性等。</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33692" y="1089025"/>
            <a:ext cx="8039661" cy="336739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白盒测试的实施步骤如下：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测试计划阶段：根据需求说明书，制定测试进度。</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测试设计阶段：依据程序设计说明书，按照一定规范化的方法进行软件结构划分和设计测试用例。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测试执行阶段：输入测试用例，得到测试结果。</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测试总结阶段：对比测试的结果和代码的预期结果，分析错误原因，找到并解决错误。</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白盒测试技术可以应用在所有测试级别。</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33692" y="1089025"/>
            <a:ext cx="8039661" cy="355346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8.4.1  </a:t>
            </a:r>
            <a:r>
              <a:rPr lang="zh-CN" altLang="zh-CN" sz="2400" b="1" dirty="0">
                <a:solidFill>
                  <a:srgbClr val="002060"/>
                </a:solidFill>
                <a:latin typeface="微软雅黑" panose="020B0503020204020204" pitchFamily="34" charset="-122"/>
                <a:ea typeface="微软雅黑" panose="020B0503020204020204" pitchFamily="34" charset="-122"/>
              </a:rPr>
              <a:t>语句覆盖及其覆盖率</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语句覆盖（</a:t>
            </a:r>
            <a:r>
              <a:rPr lang="en-US" altLang="zh-CN" dirty="0">
                <a:solidFill>
                  <a:srgbClr val="00B0F0"/>
                </a:solidFill>
                <a:latin typeface="微软雅黑" panose="020B0503020204020204" pitchFamily="34" charset="-122"/>
                <a:ea typeface="微软雅黑" panose="020B0503020204020204" pitchFamily="34" charset="-122"/>
              </a:rPr>
              <a:t>Statement Coverage</a:t>
            </a:r>
            <a:r>
              <a:rPr lang="zh-CN"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的测试目标是运行若干测试用例，使被测试的程序的</a:t>
            </a:r>
            <a:r>
              <a:rPr lang="zh-CN" altLang="zh-CN" u="sng" dirty="0">
                <a:solidFill>
                  <a:srgbClr val="002060"/>
                </a:solidFill>
                <a:latin typeface="微软雅黑" panose="020B0503020204020204" pitchFamily="34" charset="-122"/>
                <a:ea typeface="微软雅黑" panose="020B0503020204020204" pitchFamily="34" charset="-122"/>
              </a:rPr>
              <a:t>每一条可执行语句至少执行一次</a:t>
            </a:r>
            <a:r>
              <a:rPr lang="zh-CN" altLang="zh-CN" dirty="0">
                <a:solidFill>
                  <a:srgbClr val="002060"/>
                </a:solidFill>
                <a:latin typeface="微软雅黑" panose="020B0503020204020204" pitchFamily="34" charset="-122"/>
                <a:ea typeface="微软雅黑" panose="020B0503020204020204" pitchFamily="34" charset="-122"/>
              </a:rPr>
              <a:t>。这里所谓</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若干个</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，自然是越少越好。测试主要集中在测试对象语句上。用例执行需满足事先定义的最小数目或所有语句。如要求覆盖所有语句而有些语句任何测试用例都无法覆盖，则出现</a:t>
            </a:r>
            <a:r>
              <a:rPr lang="zh-CN" altLang="zh-CN" dirty="0">
                <a:solidFill>
                  <a:srgbClr val="FF0000"/>
                </a:solidFill>
                <a:latin typeface="微软雅黑" panose="020B0503020204020204" pitchFamily="34" charset="-122"/>
                <a:ea typeface="微软雅黑" panose="020B0503020204020204" pitchFamily="34" charset="-122"/>
              </a:rPr>
              <a:t>不可达</a:t>
            </a:r>
            <a:r>
              <a:rPr lang="zh-CN" altLang="zh-CN" dirty="0">
                <a:solidFill>
                  <a:srgbClr val="002060"/>
                </a:solidFill>
                <a:latin typeface="微软雅黑" panose="020B0503020204020204" pitchFamily="34" charset="-122"/>
                <a:ea typeface="微软雅黑" panose="020B0503020204020204" pitchFamily="34" charset="-122"/>
              </a:rPr>
              <a:t>代码语句覆盖第一步是将源代码转换为控制流图。</a:t>
            </a:r>
            <a:r>
              <a:rPr lang="zh-CN" altLang="zh-CN" u="sng" dirty="0">
                <a:solidFill>
                  <a:srgbClr val="002060"/>
                </a:solidFill>
                <a:latin typeface="微软雅黑" panose="020B0503020204020204" pitchFamily="34" charset="-122"/>
                <a:ea typeface="微软雅黑" panose="020B0503020204020204" pitchFamily="34" charset="-122"/>
              </a:rPr>
              <a:t>控制流图中</a:t>
            </a:r>
            <a:r>
              <a:rPr lang="zh-CN" altLang="zh-CN" u="sng" dirty="0">
                <a:solidFill>
                  <a:srgbClr val="FF0000"/>
                </a:solidFill>
                <a:latin typeface="微软雅黑" panose="020B0503020204020204" pitchFamily="34" charset="-122"/>
                <a:ea typeface="微软雅黑" panose="020B0503020204020204" pitchFamily="34" charset="-122"/>
              </a:rPr>
              <a:t>节点</a:t>
            </a:r>
            <a:r>
              <a:rPr lang="zh-CN" altLang="zh-CN" u="sng" dirty="0">
                <a:solidFill>
                  <a:srgbClr val="002060"/>
                </a:solidFill>
                <a:latin typeface="微软雅黑" panose="020B0503020204020204" pitchFamily="34" charset="-122"/>
                <a:ea typeface="微软雅黑" panose="020B0503020204020204" pitchFamily="34" charset="-122"/>
              </a:rPr>
              <a:t>是覆盖关注点</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33692" y="1089025"/>
            <a:ext cx="8039661" cy="35058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8.4.1  </a:t>
            </a:r>
            <a:r>
              <a:rPr lang="zh-CN" altLang="zh-CN" sz="2400" b="1" dirty="0">
                <a:solidFill>
                  <a:srgbClr val="002060"/>
                </a:solidFill>
                <a:latin typeface="微软雅黑" panose="020B0503020204020204" pitchFamily="34" charset="-122"/>
                <a:ea typeface="微软雅黑" panose="020B0503020204020204" pitchFamily="34" charset="-122"/>
              </a:rPr>
              <a:t>语句覆盖及其覆盖率</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选择足够的测试用例，使程序中每个可执行语句至少执行一次。说明示例程序如下：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if  ((A&gt;1) AND (B=0))  then 	X=X/A</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If  ((A=2) OR (X&gt;1))   then     X=X+1</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其中</a:t>
            </a:r>
            <a:r>
              <a:rPr lang="en-US" altLang="zh-CN" dirty="0">
                <a:solidFill>
                  <a:srgbClr val="002060"/>
                </a:solidFill>
                <a:latin typeface="微软雅黑" panose="020B0503020204020204" pitchFamily="34" charset="-122"/>
                <a:ea typeface="微软雅黑" panose="020B0503020204020204" pitchFamily="34" charset="-122"/>
              </a:rPr>
              <a:t>AND</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OR</a:t>
            </a:r>
            <a:r>
              <a:rPr lang="zh-CN" altLang="zh-CN" dirty="0">
                <a:solidFill>
                  <a:srgbClr val="002060"/>
                </a:solidFill>
                <a:latin typeface="微软雅黑" panose="020B0503020204020204" pitchFamily="34" charset="-122"/>
                <a:ea typeface="微软雅黑" panose="020B0503020204020204" pitchFamily="34" charset="-122"/>
              </a:rPr>
              <a:t>为逻辑运算符。</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程序流程图和控制流图如图所示，图中控制流图边用 </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D</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E </a:t>
            </a:r>
            <a:r>
              <a:rPr lang="zh-CN" altLang="zh-CN" dirty="0">
                <a:solidFill>
                  <a:srgbClr val="002060"/>
                </a:solidFill>
                <a:latin typeface="微软雅黑" panose="020B0503020204020204" pitchFamily="34" charset="-122"/>
                <a:ea typeface="微软雅黑" panose="020B0503020204020204" pitchFamily="34" charset="-122"/>
              </a:rPr>
              <a:t>表示。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347916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等价类划分原则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按照数值集合划分。如规格说明规定了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输入值的集合</a:t>
            </a:r>
            <a:r>
              <a:rPr lang="zh-CN" altLang="zh-CN" dirty="0">
                <a:solidFill>
                  <a:srgbClr val="002060"/>
                </a:solidFill>
                <a:latin typeface="微软雅黑" panose="020B0503020204020204" pitchFamily="34" charset="-122"/>
                <a:ea typeface="微软雅黑" panose="020B0503020204020204" pitchFamily="34" charset="-122"/>
              </a:rPr>
              <a:t>，则可确定</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一个有效等价类（该集合有效值之内）</a:t>
            </a:r>
            <a:r>
              <a:rPr lang="zh-CN" altLang="zh-CN" dirty="0">
                <a:solidFill>
                  <a:srgbClr val="002060"/>
                </a:solidFill>
                <a:latin typeface="微软雅黑" panose="020B0503020204020204" pitchFamily="34" charset="-122"/>
                <a:ea typeface="微软雅黑" panose="020B0503020204020204" pitchFamily="34" charset="-122"/>
              </a:rPr>
              <a:t>和</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一个无效等价类（该集合有效值之外）</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例如，若要求“标识符应以字母开头”，则</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rPr>
              <a:t>一个</a:t>
            </a:r>
            <a:r>
              <a:rPr lang="zh-CN" altLang="zh-CN" dirty="0">
                <a:solidFill>
                  <a:srgbClr val="002060"/>
                </a:solidFill>
                <a:latin typeface="微软雅黑" panose="020B0503020204020204" pitchFamily="34" charset="-122"/>
                <a:ea typeface="微软雅黑" panose="020B0503020204020204" pitchFamily="34" charset="-122"/>
                <a:sym typeface="+mn-ea"/>
              </a:rPr>
              <a:t>有效等价类：</a:t>
            </a:r>
            <a:r>
              <a:rPr lang="zh-CN" altLang="zh-CN" dirty="0">
                <a:solidFill>
                  <a:srgbClr val="002060"/>
                </a:solidFill>
                <a:latin typeface="微软雅黑" panose="020B0503020204020204" pitchFamily="34" charset="-122"/>
                <a:ea typeface="微软雅黑" panose="020B0503020204020204" pitchFamily="34" charset="-122"/>
              </a:rPr>
              <a:t>“以字母开头”</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sym typeface="+mn-ea"/>
              </a:rPr>
              <a:t>一个无效等价类</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“以非字母开头”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pic>
        <p:nvPicPr>
          <p:cNvPr id="8" name="图片 7"/>
          <p:cNvPicPr/>
          <p:nvPr/>
        </p:nvPicPr>
        <p:blipFill>
          <a:blip r:embed="rId1">
            <a:extLst>
              <a:ext uri="{28A0092B-C50C-407E-A947-70E740481C1C}">
                <a14:useLocalDpi xmlns:a14="http://schemas.microsoft.com/office/drawing/2010/main" val="0"/>
              </a:ext>
            </a:extLst>
          </a:blip>
          <a:srcRect/>
          <a:stretch>
            <a:fillRect/>
          </a:stretch>
        </p:blipFill>
        <p:spPr>
          <a:xfrm>
            <a:off x="5065007" y="950038"/>
            <a:ext cx="3671076" cy="2772709"/>
          </a:xfrm>
          <a:prstGeom prst="rect">
            <a:avLst/>
          </a:prstGeom>
          <a:noFill/>
          <a:ln>
            <a:noFill/>
          </a:ln>
        </p:spPr>
      </p:pic>
      <p:sp>
        <p:nvSpPr>
          <p:cNvPr id="11" name="文本框 10"/>
          <p:cNvSpPr txBox="1"/>
          <p:nvPr/>
        </p:nvSpPr>
        <p:spPr>
          <a:xfrm>
            <a:off x="604725" y="3724671"/>
            <a:ext cx="8176204" cy="1337945"/>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设计一个能通过路径 </a:t>
            </a:r>
            <a:r>
              <a:rPr lang="en-US" altLang="zh-CN" dirty="0" err="1">
                <a:solidFill>
                  <a:srgbClr val="002060"/>
                </a:solidFill>
                <a:latin typeface="微软雅黑" panose="020B0503020204020204" pitchFamily="34" charset="-122"/>
                <a:ea typeface="微软雅黑" panose="020B0503020204020204" pitchFamily="34" charset="-122"/>
              </a:rPr>
              <a:t>acef</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的测试路径即可实现语句覆盖。</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 </a:t>
            </a:r>
            <a:r>
              <a:rPr lang="en-US" altLang="zh-CN" dirty="0">
                <a:solidFill>
                  <a:srgbClr val="002060"/>
                </a:solidFill>
                <a:latin typeface="微软雅黑" panose="020B0503020204020204" pitchFamily="34" charset="-122"/>
                <a:ea typeface="微软雅黑" panose="020B0503020204020204" pitchFamily="34" charset="-122"/>
              </a:rPr>
              <a:t>A=2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X=3 </a:t>
            </a:r>
            <a:r>
              <a:rPr lang="zh-CN" altLang="zh-CN" dirty="0">
                <a:solidFill>
                  <a:srgbClr val="002060"/>
                </a:solidFill>
                <a:latin typeface="微软雅黑" panose="020B0503020204020204" pitchFamily="34" charset="-122"/>
                <a:ea typeface="微软雅黑" panose="020B0503020204020204" pitchFamily="34" charset="-122"/>
              </a:rPr>
              <a:t>时，程序按流程图上路径 </a:t>
            </a:r>
            <a:r>
              <a:rPr lang="en-US" altLang="zh-CN" dirty="0">
                <a:solidFill>
                  <a:srgbClr val="002060"/>
                </a:solidFill>
                <a:latin typeface="微软雅黑" panose="020B0503020204020204" pitchFamily="34" charset="-122"/>
                <a:ea typeface="微软雅黑" panose="020B0503020204020204" pitchFamily="34" charset="-122"/>
              </a:rPr>
              <a:t>ace</a:t>
            </a:r>
            <a:r>
              <a:rPr lang="zh-CN" altLang="zh-CN" dirty="0">
                <a:solidFill>
                  <a:srgbClr val="002060"/>
                </a:solidFill>
                <a:latin typeface="微软雅黑" panose="020B0503020204020204" pitchFamily="34" charset="-122"/>
                <a:ea typeface="微软雅黑" panose="020B0503020204020204" pitchFamily="34" charset="-122"/>
              </a:rPr>
              <a:t>（流图上路径</a:t>
            </a:r>
            <a:r>
              <a:rPr lang="en-US" altLang="zh-CN" dirty="0">
                <a:solidFill>
                  <a:srgbClr val="002060"/>
                </a:solidFill>
                <a:latin typeface="微软雅黑" panose="020B0503020204020204" pitchFamily="34" charset="-122"/>
                <a:ea typeface="微软雅黑" panose="020B0503020204020204" pitchFamily="34" charset="-122"/>
              </a:rPr>
              <a:t>BCEF</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1-2-3-4-5</a:t>
            </a:r>
            <a:r>
              <a:rPr lang="zh-CN" altLang="zh-CN" dirty="0">
                <a:solidFill>
                  <a:srgbClr val="002060"/>
                </a:solidFill>
                <a:latin typeface="微软雅黑" panose="020B0503020204020204" pitchFamily="34" charset="-122"/>
                <a:ea typeface="微软雅黑" panose="020B0503020204020204" pitchFamily="34" charset="-122"/>
              </a:rPr>
              <a:t>）执行，即程序段中</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语句均得到执行，完成语句覆盖。</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18820" y="1417320"/>
            <a:ext cx="2822575" cy="1753235"/>
          </a:xfrm>
          <a:prstGeom prst="rect">
            <a:avLst/>
          </a:prstGeom>
          <a:noFill/>
        </p:spPr>
        <p:txBody>
          <a:bodyPr wrap="square" rtlCol="0" anchor="t">
            <a:spAutoFit/>
          </a:bodyPr>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1   if ((A&gt;1) AND (B=0))  </a:t>
            </a:r>
            <a:endParaRPr lang="en-US"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2       then  X=X/A</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3   if ((A=2) OR (X&gt;1))     </a:t>
            </a:r>
            <a:endParaRPr lang="en-US"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4       then  X=X+1</a:t>
            </a:r>
            <a:endParaRPr lang="en-US" altLang="zh-CN" dirty="0">
              <a:solidFill>
                <a:srgbClr val="00206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advTm="5000">
    <p:pull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33692" y="1089025"/>
            <a:ext cx="8039661" cy="101290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8.4.1  </a:t>
            </a:r>
            <a:r>
              <a:rPr lang="zh-CN" altLang="zh-CN" sz="2400" b="1" dirty="0">
                <a:solidFill>
                  <a:srgbClr val="002060"/>
                </a:solidFill>
                <a:latin typeface="微软雅黑" panose="020B0503020204020204" pitchFamily="34" charset="-122"/>
                <a:ea typeface="微软雅黑" panose="020B0503020204020204" pitchFamily="34" charset="-122"/>
              </a:rPr>
              <a:t>语句覆盖及其覆盖率</a:t>
            </a:r>
            <a:endParaRPr lang="zh-CN"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34365" y="1774825"/>
            <a:ext cx="7875905" cy="3415030"/>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语句覆盖可保证程序中</a:t>
            </a:r>
            <a:r>
              <a:rPr lang="zh-CN" altLang="zh-CN" u="sng" dirty="0">
                <a:solidFill>
                  <a:srgbClr val="002060"/>
                </a:solidFill>
                <a:latin typeface="微软雅黑" panose="020B0503020204020204" pitchFamily="34" charset="-122"/>
                <a:ea typeface="微软雅黑" panose="020B0503020204020204" pitchFamily="34" charset="-122"/>
              </a:rPr>
              <a:t>每语句都得到执行但并不能全面检验每个语句</a:t>
            </a:r>
            <a:r>
              <a:rPr lang="zh-CN" altLang="zh-CN" dirty="0">
                <a:solidFill>
                  <a:srgbClr val="002060"/>
                </a:solidFill>
                <a:latin typeface="微软雅黑" panose="020B0503020204020204" pitchFamily="34" charset="-122"/>
                <a:ea typeface="微软雅黑" panose="020B0503020204020204" pitchFamily="34" charset="-122"/>
              </a:rPr>
              <a:t>，即它并非一种充分检验方法。</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当程序段中两个判定逻辑运算存在问题时，如第一个判定运算符</a:t>
            </a:r>
            <a:r>
              <a:rPr lang="en-US" altLang="zh-CN" dirty="0">
                <a:solidFill>
                  <a:srgbClr val="002060"/>
                </a:solidFill>
                <a:latin typeface="微软雅黑" panose="020B0503020204020204" pitchFamily="34" charset="-122"/>
                <a:ea typeface="微软雅黑" panose="020B0503020204020204" pitchFamily="34" charset="-122"/>
              </a:rPr>
              <a:t>“AND”</a:t>
            </a:r>
            <a:r>
              <a:rPr lang="zh-CN" altLang="zh-CN" dirty="0">
                <a:solidFill>
                  <a:srgbClr val="002060"/>
                </a:solidFill>
                <a:latin typeface="微软雅黑" panose="020B0503020204020204" pitchFamily="34" charset="-122"/>
                <a:ea typeface="微软雅黑" panose="020B0503020204020204" pitchFamily="34" charset="-122"/>
              </a:rPr>
              <a:t>错写成运算符“</a:t>
            </a:r>
            <a:r>
              <a:rPr lang="en-US" altLang="zh-CN" dirty="0">
                <a:solidFill>
                  <a:srgbClr val="002060"/>
                </a:solidFill>
                <a:latin typeface="微软雅黑" panose="020B0503020204020204" pitchFamily="34" charset="-122"/>
                <a:ea typeface="微软雅黑" panose="020B0503020204020204" pitchFamily="34" charset="-122"/>
              </a:rPr>
              <a:t>OR”</a:t>
            </a:r>
            <a:r>
              <a:rPr lang="zh-CN" altLang="zh-CN" dirty="0">
                <a:solidFill>
                  <a:srgbClr val="002060"/>
                </a:solidFill>
                <a:latin typeface="微软雅黑" panose="020B0503020204020204" pitchFamily="34" charset="-122"/>
                <a:ea typeface="微软雅黑" panose="020B0503020204020204" pitchFamily="34" charset="-122"/>
              </a:rPr>
              <a:t>，这时仍使用该测试用例，则程序仍按流程图上路径</a:t>
            </a:r>
            <a:r>
              <a:rPr lang="en-US" altLang="zh-CN" dirty="0">
                <a:solidFill>
                  <a:srgbClr val="002060"/>
                </a:solidFill>
                <a:latin typeface="微软雅黑" panose="020B0503020204020204" pitchFamily="34" charset="-122"/>
                <a:ea typeface="微软雅黑" panose="020B0503020204020204" pitchFamily="34" charset="-122"/>
              </a:rPr>
              <a:t>ace</a:t>
            </a:r>
            <a:r>
              <a:rPr lang="zh-CN" altLang="zh-CN" dirty="0">
                <a:solidFill>
                  <a:srgbClr val="002060"/>
                </a:solidFill>
                <a:latin typeface="微软雅黑" panose="020B0503020204020204" pitchFamily="34" charset="-122"/>
                <a:ea typeface="微软雅黑" panose="020B0503020204020204" pitchFamily="34" charset="-122"/>
              </a:rPr>
              <a:t>执行；当第二个条件语句中 </a:t>
            </a:r>
            <a:r>
              <a:rPr lang="en-US" altLang="zh-CN" dirty="0">
                <a:solidFill>
                  <a:srgbClr val="002060"/>
                </a:solidFill>
                <a:latin typeface="微软雅黑" panose="020B0503020204020204" pitchFamily="34" charset="-122"/>
                <a:ea typeface="微软雅黑" panose="020B0503020204020204" pitchFamily="34" charset="-122"/>
              </a:rPr>
              <a:t>X&gt;1</a:t>
            </a:r>
            <a:r>
              <a:rPr lang="zh-CN" altLang="zh-CN" dirty="0">
                <a:solidFill>
                  <a:srgbClr val="002060"/>
                </a:solidFill>
                <a:latin typeface="微软雅黑" panose="020B0503020204020204" pitchFamily="34" charset="-122"/>
                <a:ea typeface="微软雅黑" panose="020B0503020204020204" pitchFamily="34" charset="-122"/>
              </a:rPr>
              <a:t>误写成 </a:t>
            </a:r>
            <a:r>
              <a:rPr lang="en-US" altLang="zh-CN" dirty="0">
                <a:solidFill>
                  <a:srgbClr val="002060"/>
                </a:solidFill>
                <a:latin typeface="微软雅黑" panose="020B0503020204020204" pitchFamily="34" charset="-122"/>
                <a:ea typeface="微软雅黑" panose="020B0503020204020204" pitchFamily="34" charset="-122"/>
              </a:rPr>
              <a:t>X&gt;0 </a:t>
            </a:r>
            <a:r>
              <a:rPr lang="zh-CN" altLang="zh-CN" dirty="0">
                <a:solidFill>
                  <a:srgbClr val="002060"/>
                </a:solidFill>
                <a:latin typeface="微软雅黑" panose="020B0503020204020204" pitchFamily="34" charset="-122"/>
                <a:ea typeface="微软雅黑" panose="020B0503020204020204" pitchFamily="34" charset="-122"/>
              </a:rPr>
              <a:t>时，上述测试用例也不能发现该错误。</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语句覆盖也称</a:t>
            </a:r>
            <a:r>
              <a:rPr lang="en-US" altLang="zh-CN" dirty="0">
                <a:solidFill>
                  <a:srgbClr val="FF0000"/>
                </a:solidFill>
                <a:latin typeface="微软雅黑" panose="020B0503020204020204" pitchFamily="34" charset="-122"/>
                <a:ea typeface="微软雅黑" panose="020B0503020204020204" pitchFamily="34" charset="-122"/>
              </a:rPr>
              <a:t>C0</a:t>
            </a:r>
            <a:r>
              <a:rPr lang="zh-CN" altLang="zh-CN" dirty="0">
                <a:solidFill>
                  <a:srgbClr val="FF0000"/>
                </a:solidFill>
                <a:latin typeface="微软雅黑" panose="020B0503020204020204" pitchFamily="34" charset="-122"/>
                <a:ea typeface="微软雅黑" panose="020B0503020204020204" pitchFamily="34" charset="-122"/>
              </a:rPr>
              <a:t>覆盖</a:t>
            </a:r>
            <a:r>
              <a:rPr lang="zh-CN" altLang="zh-CN" dirty="0">
                <a:solidFill>
                  <a:srgbClr val="002060"/>
                </a:solidFill>
                <a:latin typeface="微软雅黑" panose="020B0503020204020204" pitchFamily="34" charset="-122"/>
                <a:ea typeface="微软雅黑" panose="020B0503020204020204" pitchFamily="34" charset="-122"/>
              </a:rPr>
              <a:t>，是</a:t>
            </a:r>
            <a:r>
              <a:rPr lang="zh-CN" altLang="zh-CN" dirty="0">
                <a:solidFill>
                  <a:srgbClr val="FF0000"/>
                </a:solidFill>
                <a:latin typeface="微软雅黑" panose="020B0503020204020204" pitchFamily="34" charset="-122"/>
                <a:ea typeface="微软雅黑" panose="020B0503020204020204" pitchFamily="34" charset="-122"/>
              </a:rPr>
              <a:t>较弱的覆盖准则</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039661"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8.4.1  </a:t>
            </a:r>
            <a:r>
              <a:rPr lang="zh-CN" altLang="zh-CN" sz="2400" b="1" dirty="0">
                <a:solidFill>
                  <a:srgbClr val="002060"/>
                </a:solidFill>
                <a:latin typeface="微软雅黑" panose="020B0503020204020204" pitchFamily="34" charset="-122"/>
                <a:ea typeface="微软雅黑" panose="020B0503020204020204" pitchFamily="34" charset="-122"/>
              </a:rPr>
              <a:t>语句覆盖及其覆盖率</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小结</a:t>
            </a:r>
            <a:endParaRPr lang="zh-CN" altLang="zh-CN" sz="2400" dirty="0">
              <a:solidFill>
                <a:srgbClr val="0020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54050" y="1670050"/>
            <a:ext cx="7852410" cy="2584450"/>
          </a:xfrm>
          <a:prstGeom prst="rect">
            <a:avLst/>
          </a:prstGeom>
          <a:noFill/>
        </p:spPr>
        <p:txBody>
          <a:bodyPr wrap="square">
            <a:spAutoFit/>
          </a:bodyPr>
          <a:lstStyle/>
          <a:p>
            <a:pPr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优点</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很直观地从代码中得到测试用例，无需细分每条判定表达式。</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缺点</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对于隐藏的条件和可能到达的隐式分支是无法测试的。它只运行一次，而不考虑其他情况。</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测试完成准则定义：满足语句覆盖率。覆盖率以测试执行的语句数除以测试对象中可执行语句的总数来衡量，通常以百分比表示。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语句覆盖率</a:t>
            </a:r>
            <a:r>
              <a:rPr lang="en-US"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（被执行语句的数量</a:t>
            </a:r>
            <a:r>
              <a:rPr lang="en-US" altLang="zh-CN" dirty="0">
                <a:solidFill>
                  <a:srgbClr val="00B0F0"/>
                </a:solidFill>
                <a:latin typeface="微软雅黑" panose="020B0503020204020204" pitchFamily="34" charset="-122"/>
                <a:ea typeface="微软雅黑" panose="020B0503020204020204" pitchFamily="34" charset="-122"/>
              </a:rPr>
              <a:t>/</a:t>
            </a:r>
            <a:r>
              <a:rPr lang="zh-CN" altLang="zh-CN" dirty="0">
                <a:solidFill>
                  <a:srgbClr val="00B0F0"/>
                </a:solidFill>
                <a:latin typeface="微软雅黑" panose="020B0503020204020204" pitchFamily="34" charset="-122"/>
                <a:ea typeface="微软雅黑" panose="020B0503020204020204" pitchFamily="34" charset="-122"/>
              </a:rPr>
              <a:t>所有语句数量）×</a:t>
            </a:r>
            <a:r>
              <a:rPr lang="en-US" altLang="zh-CN" dirty="0">
                <a:solidFill>
                  <a:srgbClr val="00B0F0"/>
                </a:solidFill>
                <a:latin typeface="微软雅黑" panose="020B0503020204020204" pitchFamily="34" charset="-122"/>
                <a:ea typeface="微软雅黑" panose="020B0503020204020204" pitchFamily="34" charset="-122"/>
              </a:rPr>
              <a:t>100% </a:t>
            </a:r>
            <a:endParaRPr lang="en-US" altLang="zh-CN"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039661"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9930" y="1635125"/>
            <a:ext cx="7696835" cy="2999740"/>
          </a:xfrm>
          <a:prstGeom prst="rect">
            <a:avLst/>
          </a:prstGeom>
          <a:noFill/>
        </p:spPr>
        <p:txBody>
          <a:bodyPr wrap="square">
            <a:spAutoFit/>
          </a:bodyPr>
          <a:lstStyle/>
          <a:p>
            <a:pPr algn="just">
              <a:lnSpc>
                <a:spcPct val="150000"/>
              </a:lnSpc>
            </a:pPr>
            <a:r>
              <a:rPr lang="zh-CN" altLang="zh-CN" dirty="0">
                <a:solidFill>
                  <a:srgbClr val="00B0F0"/>
                </a:solidFill>
                <a:latin typeface="微软雅黑" panose="020B0503020204020204" pitchFamily="34" charset="-122"/>
                <a:ea typeface="微软雅黑" panose="020B0503020204020204" pitchFamily="34" charset="-122"/>
              </a:rPr>
              <a:t>判定覆盖</a:t>
            </a:r>
            <a:r>
              <a:rPr lang="zh-CN" altLang="zh-CN" dirty="0">
                <a:solidFill>
                  <a:srgbClr val="002060"/>
                </a:solidFill>
                <a:latin typeface="微软雅黑" panose="020B0503020204020204" pitchFamily="34" charset="-122"/>
                <a:ea typeface="微软雅黑" panose="020B0503020204020204" pitchFamily="34" charset="-122"/>
              </a:rPr>
              <a:t>（又称为</a:t>
            </a:r>
            <a:r>
              <a:rPr lang="zh-CN" altLang="zh-CN" dirty="0">
                <a:solidFill>
                  <a:srgbClr val="00B0F0"/>
                </a:solidFill>
                <a:latin typeface="微软雅黑" panose="020B0503020204020204" pitchFamily="34" charset="-122"/>
                <a:ea typeface="微软雅黑" panose="020B0503020204020204" pitchFamily="34" charset="-122"/>
              </a:rPr>
              <a:t>分支覆盖</a:t>
            </a:r>
            <a:r>
              <a:rPr lang="zh-CN" altLang="zh-CN" dirty="0">
                <a:solidFill>
                  <a:srgbClr val="002060"/>
                </a:solidFill>
                <a:latin typeface="微软雅黑" panose="020B0503020204020204" pitchFamily="34" charset="-122"/>
                <a:ea typeface="微软雅黑" panose="020B0503020204020204" pitchFamily="34" charset="-122"/>
              </a:rPr>
              <a:t>）测试基于判定结果执行的代码。要做到这一点，测试用例遵循从</a:t>
            </a:r>
            <a:r>
              <a:rPr lang="zh-CN" altLang="zh-CN" dirty="0">
                <a:solidFill>
                  <a:srgbClr val="00B0F0"/>
                </a:solidFill>
                <a:latin typeface="微软雅黑" panose="020B0503020204020204" pitchFamily="34" charset="-122"/>
                <a:ea typeface="微软雅黑" panose="020B0503020204020204" pitchFamily="34" charset="-122"/>
              </a:rPr>
              <a:t>判定点</a:t>
            </a:r>
            <a:r>
              <a:rPr lang="zh-CN" altLang="zh-CN" dirty="0">
                <a:solidFill>
                  <a:srgbClr val="002060"/>
                </a:solidFill>
                <a:latin typeface="微软雅黑" panose="020B0503020204020204" pitchFamily="34" charset="-122"/>
                <a:ea typeface="微软雅黑" panose="020B0503020204020204" pitchFamily="34" charset="-122"/>
              </a:rPr>
              <a:t>触发的控制流</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例如：对于</a:t>
            </a:r>
            <a:r>
              <a:rPr lang="en-US" altLang="zh-CN" dirty="0">
                <a:solidFill>
                  <a:srgbClr val="002060"/>
                </a:solidFill>
                <a:latin typeface="微软雅黑" panose="020B0503020204020204" pitchFamily="34" charset="-122"/>
                <a:ea typeface="微软雅黑" panose="020B0503020204020204" pitchFamily="34" charset="-122"/>
              </a:rPr>
              <a:t>IF</a:t>
            </a:r>
            <a:r>
              <a:rPr lang="zh-CN" altLang="zh-CN" dirty="0">
                <a:solidFill>
                  <a:srgbClr val="002060"/>
                </a:solidFill>
                <a:latin typeface="微软雅黑" panose="020B0503020204020204" pitchFamily="34" charset="-122"/>
                <a:ea typeface="微软雅黑" panose="020B0503020204020204" pitchFamily="34" charset="-122"/>
              </a:rPr>
              <a:t>语句，一个用于真的结果，一个用于假的结果；对于一个</a:t>
            </a:r>
            <a:r>
              <a:rPr lang="en-US" altLang="zh-CN" dirty="0">
                <a:solidFill>
                  <a:srgbClr val="002060"/>
                </a:solidFill>
                <a:latin typeface="微软雅黑" panose="020B0503020204020204" pitchFamily="34" charset="-122"/>
                <a:ea typeface="微软雅黑" panose="020B0503020204020204" pitchFamily="34" charset="-122"/>
              </a:rPr>
              <a:t>CASE</a:t>
            </a:r>
            <a:r>
              <a:rPr lang="zh-CN" altLang="zh-CN" dirty="0">
                <a:solidFill>
                  <a:srgbClr val="002060"/>
                </a:solidFill>
                <a:latin typeface="微软雅黑" panose="020B0503020204020204" pitchFamily="34" charset="-122"/>
                <a:ea typeface="微软雅黑" panose="020B0503020204020204" pitchFamily="34" charset="-122"/>
              </a:rPr>
              <a:t>语句，所有可能的结果都需要测试用例，包括默认结果）。</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u="sng" dirty="0">
                <a:solidFill>
                  <a:srgbClr val="002060"/>
                </a:solidFill>
                <a:latin typeface="微软雅黑" panose="020B0503020204020204" pitchFamily="34" charset="-122"/>
                <a:ea typeface="微软雅黑" panose="020B0503020204020204" pitchFamily="34" charset="-122"/>
              </a:rPr>
              <a:t>分支覆盖是比语句覆盖强的覆盖测试</a:t>
            </a:r>
            <a:r>
              <a:rPr lang="zh-CN" altLang="zh-CN" dirty="0">
                <a:solidFill>
                  <a:srgbClr val="002060"/>
                </a:solidFill>
                <a:latin typeface="微软雅黑" panose="020B0503020204020204" pitchFamily="34" charset="-122"/>
                <a:ea typeface="微软雅黑" panose="020B0503020204020204" pitchFamily="34" charset="-122"/>
              </a:rPr>
              <a:t>。通过执行测试用例，使程序每个判定至少都获得一次“真”值和“假”值，即要使程序中每个取“真”分支和取“假”分支至少均经历一次。</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039661"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11840" y="1757115"/>
            <a:ext cx="8123705" cy="2120902"/>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对示例，设计两测试用例，使通过路径 </a:t>
            </a:r>
            <a:r>
              <a:rPr lang="en-US" altLang="zh-CN" dirty="0">
                <a:solidFill>
                  <a:srgbClr val="002060"/>
                </a:solidFill>
                <a:latin typeface="微软雅黑" panose="020B0503020204020204" pitchFamily="34" charset="-122"/>
                <a:ea typeface="微软雅黑" panose="020B0503020204020204" pitchFamily="34" charset="-122"/>
              </a:rPr>
              <a:t>ace </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err="1">
                <a:solidFill>
                  <a:srgbClr val="002060"/>
                </a:solidFill>
                <a:latin typeface="微软雅黑" panose="020B0503020204020204" pitchFamily="34" charset="-122"/>
                <a:ea typeface="微软雅黑" panose="020B0503020204020204" pitchFamily="34" charset="-122"/>
              </a:rPr>
              <a:t>abd</a:t>
            </a:r>
            <a:r>
              <a:rPr lang="zh-CN" altLang="zh-CN" dirty="0">
                <a:solidFill>
                  <a:srgbClr val="002060"/>
                </a:solidFill>
                <a:latin typeface="微软雅黑" panose="020B0503020204020204" pitchFamily="34" charset="-122"/>
                <a:ea typeface="微软雅黑" panose="020B0503020204020204" pitchFamily="34" charset="-122"/>
              </a:rPr>
              <a:t>（流图上路径</a:t>
            </a:r>
            <a:r>
              <a:rPr lang="en-US" altLang="zh-CN" dirty="0">
                <a:solidFill>
                  <a:srgbClr val="002060"/>
                </a:solidFill>
                <a:latin typeface="微软雅黑" panose="020B0503020204020204" pitchFamily="34" charset="-122"/>
                <a:ea typeface="微软雅黑" panose="020B0503020204020204" pitchFamily="34" charset="-122"/>
              </a:rPr>
              <a:t>AD</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1-3-5</a:t>
            </a:r>
            <a:r>
              <a:rPr lang="zh-CN" altLang="zh-CN" dirty="0">
                <a:solidFill>
                  <a:srgbClr val="002060"/>
                </a:solidFill>
                <a:latin typeface="微软雅黑" panose="020B0503020204020204" pitchFamily="34" charset="-122"/>
                <a:ea typeface="微软雅黑" panose="020B0503020204020204" pitchFamily="34" charset="-122"/>
              </a:rPr>
              <a:t>），或通过路径 </a:t>
            </a:r>
            <a:r>
              <a:rPr lang="en-US" altLang="zh-CN" dirty="0" err="1">
                <a:solidFill>
                  <a:srgbClr val="002060"/>
                </a:solidFill>
                <a:latin typeface="微软雅黑" panose="020B0503020204020204" pitchFamily="34" charset="-122"/>
                <a:ea typeface="微软雅黑" panose="020B0503020204020204" pitchFamily="34" charset="-122"/>
              </a:rPr>
              <a:t>acd</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BCD</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1-2-3-5</a:t>
            </a:r>
            <a:r>
              <a:rPr lang="zh-CN" altLang="zh-CN" dirty="0">
                <a:solidFill>
                  <a:srgbClr val="002060"/>
                </a:solidFill>
                <a:latin typeface="微软雅黑" panose="020B0503020204020204" pitchFamily="34" charset="-122"/>
                <a:ea typeface="微软雅黑" panose="020B0503020204020204" pitchFamily="34" charset="-122"/>
              </a:rPr>
              <a:t>）及 </a:t>
            </a:r>
            <a:r>
              <a:rPr lang="en-US" altLang="zh-CN" dirty="0" err="1">
                <a:solidFill>
                  <a:srgbClr val="002060"/>
                </a:solidFill>
                <a:latin typeface="微软雅黑" panose="020B0503020204020204" pitchFamily="34" charset="-122"/>
                <a:ea typeface="微软雅黑" panose="020B0503020204020204" pitchFamily="34" charset="-122"/>
              </a:rPr>
              <a:t>abe</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AEF </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1-3-4-5</a:t>
            </a:r>
            <a:r>
              <a:rPr lang="zh-CN" altLang="zh-CN" dirty="0">
                <a:solidFill>
                  <a:srgbClr val="002060"/>
                </a:solidFill>
                <a:latin typeface="微软雅黑" panose="020B0503020204020204" pitchFamily="34" charset="-122"/>
                <a:ea typeface="微软雅黑" panose="020B0503020204020204" pitchFamily="34" charset="-122"/>
              </a:rPr>
              <a:t>），即可达分支覆盖标准。</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若选用的两组测试用例如表</a:t>
            </a:r>
            <a:r>
              <a:rPr lang="en-US" altLang="zh-CN" dirty="0">
                <a:solidFill>
                  <a:srgbClr val="002060"/>
                </a:solidFill>
                <a:latin typeface="微软雅黑" panose="020B0503020204020204" pitchFamily="34" charset="-122"/>
                <a:ea typeface="微软雅黑" panose="020B0503020204020204" pitchFamily="34" charset="-122"/>
              </a:rPr>
              <a:t>8.20</a:t>
            </a:r>
            <a:r>
              <a:rPr lang="zh-CN" altLang="zh-CN" dirty="0">
                <a:solidFill>
                  <a:srgbClr val="002060"/>
                </a:solidFill>
                <a:latin typeface="微软雅黑" panose="020B0503020204020204" pitchFamily="34" charset="-122"/>
                <a:ea typeface="微软雅黑" panose="020B0503020204020204" pitchFamily="34" charset="-122"/>
              </a:rPr>
              <a:t>所示，则可分别执行路径</a:t>
            </a:r>
            <a:r>
              <a:rPr lang="en-US" altLang="zh-CN" dirty="0">
                <a:solidFill>
                  <a:srgbClr val="002060"/>
                </a:solidFill>
                <a:latin typeface="微软雅黑" panose="020B0503020204020204" pitchFamily="34" charset="-122"/>
                <a:ea typeface="微软雅黑" panose="020B0503020204020204" pitchFamily="34" charset="-122"/>
              </a:rPr>
              <a:t>ace</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err="1">
                <a:solidFill>
                  <a:srgbClr val="002060"/>
                </a:solidFill>
                <a:latin typeface="微软雅黑" panose="020B0503020204020204" pitchFamily="34" charset="-122"/>
                <a:ea typeface="微软雅黑" panose="020B0503020204020204" pitchFamily="34" charset="-122"/>
              </a:rPr>
              <a:t>abd</a:t>
            </a:r>
            <a:r>
              <a:rPr lang="zh-CN" altLang="zh-CN" dirty="0">
                <a:solidFill>
                  <a:srgbClr val="002060"/>
                </a:solidFill>
                <a:latin typeface="微软雅黑" panose="020B0503020204020204" pitchFamily="34" charset="-122"/>
                <a:ea typeface="微软雅黑" panose="020B0503020204020204" pitchFamily="34" charset="-122"/>
              </a:rPr>
              <a:t>，使两判断</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分支 </a:t>
            </a:r>
            <a:r>
              <a:rPr lang="en-US" altLang="zh-CN" dirty="0">
                <a:solidFill>
                  <a:srgbClr val="002060"/>
                </a:solidFill>
                <a:latin typeface="微软雅黑" panose="020B0503020204020204" pitchFamily="34" charset="-122"/>
                <a:ea typeface="微软雅黑" panose="020B0503020204020204" pitchFamily="34" charset="-122"/>
              </a:rPr>
              <a:t>c</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e </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d </a:t>
            </a:r>
            <a:r>
              <a:rPr lang="zh-CN" altLang="zh-CN" dirty="0">
                <a:solidFill>
                  <a:srgbClr val="002060"/>
                </a:solidFill>
                <a:latin typeface="微软雅黑" panose="020B0503020204020204" pitchFamily="34" charset="-122"/>
                <a:ea typeface="微软雅黑" panose="020B0503020204020204" pitchFamily="34" charset="-122"/>
              </a:rPr>
              <a:t>分别得到覆盖。 </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039661"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28673" y="1963120"/>
          <a:ext cx="7674069" cy="1869057"/>
        </p:xfrm>
        <a:graphic>
          <a:graphicData uri="http://schemas.openxmlformats.org/drawingml/2006/table">
            <a:tbl>
              <a:tblPr firstRow="1" firstCol="1" bandRow="1">
                <a:tableStyleId>{5C22544A-7EE6-4342-B048-85BDC9FD1C3A}</a:tableStyleId>
              </a:tblPr>
              <a:tblGrid>
                <a:gridCol w="1418112"/>
                <a:gridCol w="1131273"/>
                <a:gridCol w="1938176"/>
                <a:gridCol w="1768396"/>
                <a:gridCol w="1418112"/>
              </a:tblGrid>
              <a:tr h="623019">
                <a:tc>
                  <a:txBody>
                    <a:bodyPr/>
                    <a:lstStyle/>
                    <a:p>
                      <a:pPr algn="just"/>
                      <a:r>
                        <a:rPr lang="zh-CN" sz="1800" kern="100">
                          <a:effectLst/>
                        </a:rPr>
                        <a:t>测试用例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dirty="0">
                          <a:effectLst/>
                        </a:rPr>
                        <a:t>A</a:t>
                      </a:r>
                      <a:r>
                        <a:rPr lang="zh-CN" sz="1800" kern="100" dirty="0">
                          <a:effectLst/>
                        </a:rPr>
                        <a:t>，</a:t>
                      </a:r>
                      <a:r>
                        <a:rPr lang="en-US" sz="1800" kern="100" dirty="0">
                          <a:effectLst/>
                        </a:rPr>
                        <a:t>B</a:t>
                      </a:r>
                      <a:r>
                        <a:rPr lang="zh-CN" sz="1800" kern="100" dirty="0">
                          <a:effectLst/>
                        </a:rPr>
                        <a:t>，</a:t>
                      </a:r>
                      <a:r>
                        <a:rPr lang="en-US" sz="1800" kern="100" dirty="0">
                          <a:effectLst/>
                        </a:rPr>
                        <a:t>X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a:effectLst/>
                        </a:rPr>
                        <a:t>(A&gt;1)AND(B=0)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a:effectLst/>
                        </a:rPr>
                        <a:t>(A=2)OR(X&gt;1)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zh-CN" sz="1800" kern="100">
                          <a:effectLst/>
                        </a:rPr>
                        <a:t>执行路径</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r>
              <a:tr h="623019">
                <a:tc>
                  <a:txBody>
                    <a:bodyPr/>
                    <a:lstStyle/>
                    <a:p>
                      <a:pPr algn="just"/>
                      <a:r>
                        <a:rPr lang="zh-CN" sz="1800" kern="100">
                          <a:effectLst/>
                        </a:rPr>
                        <a:t>测试用例</a:t>
                      </a:r>
                      <a:r>
                        <a:rPr lang="en-US" sz="1800" kern="100">
                          <a:effectLst/>
                        </a:rPr>
                        <a:t>1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a:effectLst/>
                        </a:rPr>
                        <a:t>2  0  3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zh-CN" sz="1800" kern="100">
                          <a:effectLst/>
                        </a:rPr>
                        <a:t>真（</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zh-CN" sz="1800" kern="100">
                          <a:effectLst/>
                        </a:rPr>
                        <a:t>真（</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a:effectLst/>
                        </a:rPr>
                        <a:t>ace (BCEF)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r>
              <a:tr h="623019">
                <a:tc>
                  <a:txBody>
                    <a:bodyPr/>
                    <a:lstStyle/>
                    <a:p>
                      <a:pPr algn="just"/>
                      <a:r>
                        <a:rPr lang="zh-CN" sz="1800" kern="100">
                          <a:effectLst/>
                        </a:rPr>
                        <a:t>测试用例</a:t>
                      </a:r>
                      <a:r>
                        <a:rPr lang="en-US" sz="1800" kern="100">
                          <a:effectLst/>
                        </a:rPr>
                        <a:t>2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a:effectLst/>
                        </a:rPr>
                        <a:t>1  0  1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zh-CN" sz="1800" kern="100" dirty="0">
                          <a:effectLst/>
                        </a:rPr>
                        <a:t>假（</a:t>
                      </a:r>
                      <a:r>
                        <a:rPr lang="en-US" sz="1800" kern="100" dirty="0">
                          <a:effectLst/>
                        </a:rPr>
                        <a:t>-T</a:t>
                      </a:r>
                      <a:r>
                        <a:rPr lang="zh-CN" sz="1800" kern="100" dirty="0">
                          <a:effectLst/>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zh-CN" sz="1800" kern="100">
                          <a:effectLst/>
                        </a:rPr>
                        <a:t>假（</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c>
                  <a:txBody>
                    <a:bodyPr/>
                    <a:lstStyle/>
                    <a:p>
                      <a:pPr algn="just"/>
                      <a:r>
                        <a:rPr lang="en-US" sz="1800" kern="100" dirty="0" err="1">
                          <a:effectLst/>
                        </a:rPr>
                        <a:t>abd</a:t>
                      </a:r>
                      <a:r>
                        <a:rPr lang="en-US" sz="1800" kern="100" dirty="0">
                          <a:effectLst/>
                        </a:rPr>
                        <a:t> (AD)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5715" marB="0" anchor="ctr"/>
                </a:tc>
              </a:tr>
            </a:tbl>
          </a:graphicData>
        </a:graphic>
      </p:graphicFrame>
    </p:spTree>
  </p:cSld>
  <p:clrMapOvr>
    <a:masterClrMapping/>
  </p:clrMapOvr>
  <p:transition spd="med" advTm="5000">
    <p:pull dir="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039661" cy="1843903"/>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另一种情形：若选用的两组测试用例如表所示，则可分别执行流程图上路径 </a:t>
            </a:r>
            <a:r>
              <a:rPr lang="en-US" altLang="zh-CN" dirty="0">
                <a:solidFill>
                  <a:srgbClr val="002060"/>
                </a:solidFill>
                <a:latin typeface="微软雅黑" panose="020B0503020204020204" pitchFamily="34" charset="-122"/>
                <a:ea typeface="微软雅黑" panose="020B0503020204020204" pitchFamily="34" charset="-122"/>
              </a:rPr>
              <a:t>ace</a:t>
            </a:r>
            <a:r>
              <a:rPr lang="zh-CN" altLang="zh-CN" dirty="0">
                <a:solidFill>
                  <a:srgbClr val="002060"/>
                </a:solidFill>
                <a:latin typeface="微软雅黑" panose="020B0503020204020204" pitchFamily="34" charset="-122"/>
                <a:ea typeface="微软雅黑" panose="020B0503020204020204" pitchFamily="34" charset="-122"/>
              </a:rPr>
              <a:t>（流图路径</a:t>
            </a:r>
            <a:r>
              <a:rPr lang="en-US" altLang="zh-CN" dirty="0">
                <a:solidFill>
                  <a:srgbClr val="002060"/>
                </a:solidFill>
                <a:latin typeface="微软雅黑" panose="020B0503020204020204" pitchFamily="34" charset="-122"/>
                <a:ea typeface="微软雅黑" panose="020B0503020204020204" pitchFamily="34" charset="-122"/>
              </a:rPr>
              <a:t>BCD</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1-2-3-5</a:t>
            </a:r>
            <a:r>
              <a:rPr lang="zh-CN" altLang="zh-CN" dirty="0">
                <a:solidFill>
                  <a:srgbClr val="002060"/>
                </a:solidFill>
                <a:latin typeface="微软雅黑" panose="020B0503020204020204" pitchFamily="34" charset="-122"/>
                <a:ea typeface="微软雅黑" panose="020B0503020204020204" pitchFamily="34" charset="-122"/>
              </a:rPr>
              <a:t>）及 </a:t>
            </a:r>
            <a:r>
              <a:rPr lang="en-US" altLang="zh-CN" dirty="0" err="1">
                <a:solidFill>
                  <a:srgbClr val="002060"/>
                </a:solidFill>
                <a:latin typeface="微软雅黑" panose="020B0503020204020204" pitchFamily="34" charset="-122"/>
                <a:ea typeface="微软雅黑" panose="020B0503020204020204" pitchFamily="34" charset="-122"/>
              </a:rPr>
              <a:t>abe</a:t>
            </a:r>
            <a:r>
              <a:rPr lang="zh-CN" altLang="zh-CN" dirty="0">
                <a:solidFill>
                  <a:srgbClr val="002060"/>
                </a:solidFill>
                <a:latin typeface="微软雅黑" panose="020B0503020204020204" pitchFamily="34" charset="-122"/>
                <a:ea typeface="微软雅黑" panose="020B0503020204020204" pitchFamily="34" charset="-122"/>
              </a:rPr>
              <a:t>（流图上</a:t>
            </a:r>
            <a:r>
              <a:rPr lang="en-US" altLang="zh-CN" dirty="0">
                <a:solidFill>
                  <a:srgbClr val="002060"/>
                </a:solidFill>
                <a:latin typeface="微软雅黑" panose="020B0503020204020204" pitchFamily="34" charset="-122"/>
                <a:ea typeface="微软雅黑" panose="020B0503020204020204" pitchFamily="34" charset="-122"/>
              </a:rPr>
              <a:t>AEF</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1-3-4-5</a:t>
            </a:r>
            <a:r>
              <a:rPr lang="zh-CN" altLang="zh-CN" dirty="0">
                <a:solidFill>
                  <a:srgbClr val="002060"/>
                </a:solidFill>
                <a:latin typeface="微软雅黑" panose="020B0503020204020204" pitchFamily="34" charset="-122"/>
                <a:ea typeface="微软雅黑" panose="020B0503020204020204" pitchFamily="34" charset="-122"/>
              </a:rPr>
              <a:t>），可达到对</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个分支覆盖</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837919" y="3010395"/>
          <a:ext cx="7700964" cy="1547238"/>
        </p:xfrm>
        <a:graphic>
          <a:graphicData uri="http://schemas.openxmlformats.org/drawingml/2006/table">
            <a:tbl>
              <a:tblPr firstRow="1" firstCol="1" bandRow="1">
                <a:tableStyleId>{5C22544A-7EE6-4342-B048-85BDC9FD1C3A}</a:tableStyleId>
              </a:tblPr>
              <a:tblGrid>
                <a:gridCol w="1355943"/>
                <a:gridCol w="1085446"/>
                <a:gridCol w="1951383"/>
                <a:gridCol w="1795826"/>
                <a:gridCol w="1512366"/>
              </a:tblGrid>
              <a:tr h="563652">
                <a:tc>
                  <a:txBody>
                    <a:bodyPr/>
                    <a:lstStyle/>
                    <a:p>
                      <a:pPr algn="just"/>
                      <a:r>
                        <a:rPr lang="zh-CN" sz="1800" kern="100">
                          <a:effectLst/>
                        </a:rPr>
                        <a:t>测试用例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dirty="0">
                          <a:effectLst/>
                        </a:rPr>
                        <a:t>A</a:t>
                      </a:r>
                      <a:r>
                        <a:rPr lang="zh-CN" sz="1800" kern="100" dirty="0">
                          <a:effectLst/>
                        </a:rPr>
                        <a:t>，</a:t>
                      </a:r>
                      <a:r>
                        <a:rPr lang="en-US" sz="1800" kern="100" dirty="0">
                          <a:effectLst/>
                        </a:rPr>
                        <a:t>B</a:t>
                      </a:r>
                      <a:r>
                        <a:rPr lang="zh-CN" sz="1800" kern="100" dirty="0">
                          <a:effectLst/>
                        </a:rPr>
                        <a:t>，</a:t>
                      </a:r>
                      <a:r>
                        <a:rPr lang="en-US" sz="1800" kern="100" dirty="0">
                          <a:effectLst/>
                        </a:rPr>
                        <a:t>X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a:effectLst/>
                        </a:rPr>
                        <a:t>(A&gt;1) AND (B=0)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a:effectLst/>
                        </a:rPr>
                        <a:t>(A=2) OR (X&gt;1)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800" kern="100" dirty="0">
                          <a:effectLst/>
                        </a:rPr>
                        <a:t>执行路径</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r>
              <a:tr h="491793">
                <a:tc>
                  <a:txBody>
                    <a:bodyPr/>
                    <a:lstStyle/>
                    <a:p>
                      <a:pPr algn="just"/>
                      <a:r>
                        <a:rPr lang="zh-CN" sz="1800" kern="100">
                          <a:effectLst/>
                        </a:rPr>
                        <a:t>测试用例</a:t>
                      </a:r>
                      <a:r>
                        <a:rPr lang="en-US" sz="1800" kern="100">
                          <a:effectLst/>
                        </a:rPr>
                        <a:t>3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a:effectLst/>
                        </a:rPr>
                        <a:t>3  0  3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800" kern="100">
                          <a:effectLst/>
                        </a:rPr>
                        <a:t>真（</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800" kern="100">
                          <a:effectLst/>
                        </a:rPr>
                        <a:t>假（</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a:effectLst/>
                        </a:rPr>
                        <a:t>acd</a:t>
                      </a:r>
                      <a:r>
                        <a:rPr lang="zh-CN" sz="1800" kern="100">
                          <a:effectLst/>
                        </a:rPr>
                        <a:t>（</a:t>
                      </a:r>
                      <a:r>
                        <a:rPr lang="en-US" sz="1800" kern="100">
                          <a:effectLst/>
                        </a:rPr>
                        <a:t>BCD</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r>
              <a:tr h="491793">
                <a:tc>
                  <a:txBody>
                    <a:bodyPr/>
                    <a:lstStyle/>
                    <a:p>
                      <a:pPr algn="just"/>
                      <a:r>
                        <a:rPr lang="zh-CN" sz="1800" kern="100">
                          <a:effectLst/>
                        </a:rPr>
                        <a:t>测试用例</a:t>
                      </a:r>
                      <a:r>
                        <a:rPr lang="en-US" sz="1800" kern="100">
                          <a:effectLst/>
                        </a:rPr>
                        <a:t>4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a:effectLst/>
                        </a:rPr>
                        <a:t>2  1  1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800" kern="100">
                          <a:effectLst/>
                        </a:rPr>
                        <a:t>假（</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800" kern="100">
                          <a:effectLst/>
                        </a:rPr>
                        <a:t>真（</a:t>
                      </a:r>
                      <a:r>
                        <a:rPr lang="en-US" sz="1800" kern="100">
                          <a:effectLst/>
                        </a:rPr>
                        <a:t>T</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800" kern="100" dirty="0" err="1">
                          <a:effectLst/>
                        </a:rPr>
                        <a:t>abe</a:t>
                      </a:r>
                      <a:r>
                        <a:rPr lang="zh-CN" sz="1800" kern="100" dirty="0">
                          <a:effectLst/>
                        </a:rPr>
                        <a:t>（</a:t>
                      </a:r>
                      <a:r>
                        <a:rPr lang="en-US" sz="1800" kern="100" dirty="0">
                          <a:effectLst/>
                        </a:rPr>
                        <a:t>AEF</a:t>
                      </a:r>
                      <a:r>
                        <a:rPr lang="zh-CN" sz="1800" kern="100" dirty="0">
                          <a:effectLst/>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r>
            </a:tbl>
          </a:graphicData>
        </a:graphic>
      </p:graphicFrame>
    </p:spTree>
  </p:cSld>
  <p:clrMapOvr>
    <a:masterClrMapping/>
  </p:clrMapOvr>
  <p:transition spd="med" advTm="5000">
    <p:pull dir="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039661" cy="272288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两组测试用例在满足判定覆盖同时还完成语句覆盖，</a:t>
            </a:r>
            <a:r>
              <a:rPr lang="zh-CN" altLang="zh-CN" u="sng" dirty="0">
                <a:solidFill>
                  <a:srgbClr val="002060"/>
                </a:solidFill>
                <a:latin typeface="微软雅黑" panose="020B0503020204020204" pitchFamily="34" charset="-122"/>
                <a:ea typeface="微软雅黑" panose="020B0503020204020204" pitchFamily="34" charset="-122"/>
              </a:rPr>
              <a:t>判定覆盖比语句覆盖更强</a:t>
            </a:r>
            <a:r>
              <a:rPr lang="zh-CN" altLang="zh-CN" dirty="0">
                <a:solidFill>
                  <a:srgbClr val="002060"/>
                </a:solidFill>
                <a:latin typeface="微软雅黑" panose="020B0503020204020204" pitchFamily="34" charset="-122"/>
                <a:ea typeface="微软雅黑" panose="020B0503020204020204" pitchFamily="34" charset="-122"/>
              </a:rPr>
              <a:t>。可发现在空分支中遗漏语句。</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分支覆盖可保证</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语句覆盖，反之不然。但此时仍存在一问题，即如程序段中第</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个判定条件 </a:t>
            </a:r>
            <a:r>
              <a:rPr lang="en-US" altLang="zh-CN" dirty="0">
                <a:solidFill>
                  <a:srgbClr val="002060"/>
                </a:solidFill>
                <a:latin typeface="微软雅黑" panose="020B0503020204020204" pitchFamily="34" charset="-122"/>
                <a:ea typeface="微软雅黑" panose="020B0503020204020204" pitchFamily="34" charset="-122"/>
              </a:rPr>
              <a:t>X&gt;1</a:t>
            </a:r>
            <a:r>
              <a:rPr lang="zh-CN" altLang="zh-CN" dirty="0">
                <a:solidFill>
                  <a:srgbClr val="002060"/>
                </a:solidFill>
                <a:latin typeface="微软雅黑" panose="020B0503020204020204" pitchFamily="34" charset="-122"/>
                <a:ea typeface="微软雅黑" panose="020B0503020204020204" pitchFamily="34" charset="-122"/>
              </a:rPr>
              <a:t>误写为 </a:t>
            </a:r>
            <a:r>
              <a:rPr lang="en-US" altLang="zh-CN" dirty="0">
                <a:solidFill>
                  <a:srgbClr val="002060"/>
                </a:solidFill>
                <a:latin typeface="微软雅黑" panose="020B0503020204020204" pitchFamily="34" charset="-122"/>
                <a:ea typeface="微软雅黑" panose="020B0503020204020204" pitchFamily="34" charset="-122"/>
              </a:rPr>
              <a:t>X&lt;1</a:t>
            </a:r>
            <a:r>
              <a:rPr lang="zh-CN" altLang="zh-CN" dirty="0">
                <a:solidFill>
                  <a:srgbClr val="002060"/>
                </a:solidFill>
                <a:latin typeface="微软雅黑" panose="020B0503020204020204" pitchFamily="34" charset="-122"/>
                <a:ea typeface="微软雅黑" panose="020B0503020204020204" pitchFamily="34" charset="-122"/>
              </a:rPr>
              <a:t>，执行测试用例</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（执行路径 </a:t>
            </a:r>
            <a:r>
              <a:rPr lang="en-US" altLang="zh-CN" dirty="0" err="1">
                <a:solidFill>
                  <a:srgbClr val="002060"/>
                </a:solidFill>
                <a:latin typeface="微软雅黑" panose="020B0503020204020204" pitchFamily="34" charset="-122"/>
                <a:ea typeface="微软雅黑" panose="020B0503020204020204" pitchFamily="34" charset="-122"/>
              </a:rPr>
              <a:t>abe</a:t>
            </a:r>
            <a:r>
              <a:rPr lang="zh-CN" altLang="zh-CN" dirty="0">
                <a:solidFill>
                  <a:srgbClr val="002060"/>
                </a:solidFill>
                <a:latin typeface="微软雅黑" panose="020B0503020204020204" pitchFamily="34" charset="-122"/>
                <a:ea typeface="微软雅黑" panose="020B0503020204020204" pitchFamily="34" charset="-122"/>
              </a:rPr>
              <a:t>）并不影响其结果。这表明仅满足判定覆盖仍无法确定判断内部条件错误。</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116757" cy="225940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当实现</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的语句覆盖时，它确保代码中的所有可执行语句至少已测试过一次，但无法保证所有判定逻辑都已测试过。语句测试提供的覆盖率通常小于判定测试。当达到</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的判定覆盖率时，便会执行所有的判定结果，包括测试真的结果和假的结果，即使没有明确的假的语句（例如：没有</a:t>
            </a:r>
            <a:r>
              <a:rPr lang="en-US" altLang="zh-CN" dirty="0">
                <a:solidFill>
                  <a:srgbClr val="002060"/>
                </a:solidFill>
                <a:latin typeface="微软雅黑" panose="020B0503020204020204" pitchFamily="34" charset="-122"/>
                <a:ea typeface="微软雅黑" panose="020B0503020204020204" pitchFamily="34" charset="-122"/>
              </a:rPr>
              <a:t>ELSE</a:t>
            </a:r>
            <a:r>
              <a:rPr lang="zh-CN" altLang="zh-CN" dirty="0">
                <a:solidFill>
                  <a:srgbClr val="002060"/>
                </a:solidFill>
                <a:latin typeface="微软雅黑" panose="020B0503020204020204" pitchFamily="34" charset="-122"/>
                <a:ea typeface="微软雅黑" panose="020B0503020204020204" pitchFamily="34" charset="-122"/>
              </a:rPr>
              <a:t>的</a:t>
            </a:r>
            <a:r>
              <a:rPr lang="en-US" altLang="zh-CN" dirty="0">
                <a:solidFill>
                  <a:srgbClr val="002060"/>
                </a:solidFill>
                <a:latin typeface="微软雅黑" panose="020B0503020204020204" pitchFamily="34" charset="-122"/>
                <a:ea typeface="微软雅黑" panose="020B0503020204020204" pitchFamily="34" charset="-122"/>
              </a:rPr>
              <a:t>IF</a:t>
            </a:r>
            <a:r>
              <a:rPr lang="zh-CN" altLang="zh-CN" dirty="0">
                <a:solidFill>
                  <a:srgbClr val="002060"/>
                </a:solidFill>
                <a:latin typeface="微软雅黑" panose="020B0503020204020204" pitchFamily="34" charset="-122"/>
                <a:ea typeface="微软雅黑" panose="020B0503020204020204" pitchFamily="34" charset="-122"/>
              </a:rPr>
              <a:t>语句）。</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231057" cy="267489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语句覆盖有助于发现代码中其他测试没有执行到的缺陷。判定覆盖有助于发现代码中的缺陷，在这些缺陷中，其他测试没有同时覆盖判定为真和假的情况。达到</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的判定覆盖可以保证达到</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的语句覆盖（反之则不然）。分支覆盖具有更有效的覆盖准则。要求测试每个判定的结果，如</a:t>
            </a:r>
            <a:r>
              <a:rPr lang="en-US" altLang="zh-CN" dirty="0">
                <a:solidFill>
                  <a:srgbClr val="002060"/>
                </a:solidFill>
                <a:latin typeface="微软雅黑" panose="020B0503020204020204" pitchFamily="34" charset="-122"/>
                <a:ea typeface="微软雅黑" panose="020B0503020204020204" pitchFamily="34" charset="-122"/>
              </a:rPr>
              <a:t>IF</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CASE</a:t>
            </a:r>
            <a:r>
              <a:rPr lang="zh-CN" altLang="zh-CN" dirty="0">
                <a:solidFill>
                  <a:srgbClr val="002060"/>
                </a:solidFill>
                <a:latin typeface="微软雅黑" panose="020B0503020204020204" pitchFamily="34" charset="-122"/>
                <a:ea typeface="微软雅黑" panose="020B0503020204020204" pitchFamily="34" charset="-122"/>
              </a:rPr>
              <a:t>语句中的所有可能。控制流图边是分支覆盖关注点。分支覆盖又称判定覆盖，也称</a:t>
            </a:r>
            <a:r>
              <a:rPr lang="en-US" altLang="zh-CN" dirty="0">
                <a:solidFill>
                  <a:srgbClr val="FF0000"/>
                </a:solidFill>
                <a:latin typeface="微软雅黑" panose="020B0503020204020204" pitchFamily="34" charset="-122"/>
                <a:ea typeface="微软雅黑" panose="020B0503020204020204" pitchFamily="34" charset="-122"/>
              </a:rPr>
              <a:t>C1</a:t>
            </a:r>
            <a:r>
              <a:rPr lang="zh-CN" altLang="zh-CN" dirty="0">
                <a:solidFill>
                  <a:srgbClr val="FF0000"/>
                </a:solidFill>
                <a:latin typeface="微软雅黑" panose="020B0503020204020204" pitchFamily="34" charset="-122"/>
                <a:ea typeface="微软雅黑" panose="020B0503020204020204" pitchFamily="34" charset="-122"/>
              </a:rPr>
              <a:t>覆盖</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393062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en-US" sz="2400" b="1" dirty="0">
                <a:solidFill>
                  <a:srgbClr val="002060"/>
                </a:solidFill>
                <a:latin typeface="微软雅黑" panose="020B0503020204020204" pitchFamily="34" charset="-122"/>
                <a:ea typeface="微软雅黑" panose="020B0503020204020204" pitchFamily="34" charset="-122"/>
              </a:rPr>
              <a:t>注意事项</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利用对等区间划分选择测试用例为每一等价类规定唯一</a:t>
            </a:r>
            <a:r>
              <a:rPr lang="zh-CN" altLang="zh-CN" dirty="0">
                <a:solidFill>
                  <a:schemeClr val="accent5">
                    <a:lumMod val="75000"/>
                  </a:schemeClr>
                </a:solidFill>
                <a:latin typeface="微软雅黑" panose="020B0503020204020204" pitchFamily="34" charset="-122"/>
                <a:ea typeface="微软雅黑" panose="020B0503020204020204" pitchFamily="34" charset="-122"/>
              </a:rPr>
              <a:t>编号</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设计一个新的测试用例使其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尽可能多地覆盖</a:t>
            </a:r>
            <a:r>
              <a:rPr lang="zh-CN" altLang="zh-CN" dirty="0">
                <a:solidFill>
                  <a:srgbClr val="002060"/>
                </a:solidFill>
                <a:latin typeface="微软雅黑" panose="020B0503020204020204" pitchFamily="34" charset="-122"/>
                <a:ea typeface="微软雅黑" panose="020B0503020204020204" pitchFamily="34" charset="-122"/>
              </a:rPr>
              <a:t>尚未覆盖的有效等价类；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重复这一步骤直到所有有效等价类都被覆盖为止；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设计一新的测试用例，使其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仅覆盖一个无效等价类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，重复这一步骤直到所有无效等价类都被覆盖为止；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等价类划分通过识别多个相等的输入条件极大降低测试用例数量；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en-US" dirty="0">
                <a:solidFill>
                  <a:srgbClr val="002060"/>
                </a:solidFill>
                <a:latin typeface="微软雅黑" panose="020B0503020204020204" pitchFamily="34" charset="-122"/>
                <a:ea typeface="微软雅黑" panose="020B0503020204020204" pitchFamily="34" charset="-122"/>
              </a:rPr>
              <a:t>该方</a:t>
            </a:r>
            <a:r>
              <a:rPr lang="zh-CN" altLang="zh-CN" dirty="0">
                <a:solidFill>
                  <a:srgbClr val="002060"/>
                </a:solidFill>
                <a:latin typeface="微软雅黑" panose="020B0503020204020204" pitchFamily="34" charset="-122"/>
                <a:ea typeface="微软雅黑" panose="020B0503020204020204" pitchFamily="34" charset="-122"/>
              </a:rPr>
              <a:t>法测试用例均为</a:t>
            </a:r>
            <a:r>
              <a:rPr lang="zh-CN" altLang="zh-CN" dirty="0">
                <a:solidFill>
                  <a:schemeClr val="accent5">
                    <a:lumMod val="75000"/>
                  </a:schemeClr>
                </a:solidFill>
                <a:latin typeface="微软雅黑" panose="020B0503020204020204" pitchFamily="34" charset="-122"/>
                <a:ea typeface="微软雅黑" panose="020B0503020204020204" pitchFamily="34" charset="-122"/>
              </a:rPr>
              <a:t>单输入条件</a:t>
            </a:r>
            <a:r>
              <a:rPr lang="zh-CN" altLang="zh-CN" dirty="0">
                <a:solidFill>
                  <a:srgbClr val="002060"/>
                </a:solidFill>
                <a:latin typeface="微软雅黑" panose="020B0503020204020204" pitchFamily="34" charset="-122"/>
                <a:ea typeface="微软雅黑" panose="020B0503020204020204" pitchFamily="34" charset="-122"/>
              </a:rPr>
              <a:t>不能解决输入条件出现组合时测试的情形；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确知已划分的等价类中各元素在处理中的方式不同时</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应将该等价类划分为</a:t>
            </a:r>
            <a:r>
              <a:rPr lang="zh-CN" altLang="zh-CN" dirty="0">
                <a:solidFill>
                  <a:schemeClr val="accent5">
                    <a:lumMod val="75000"/>
                  </a:schemeClr>
                </a:solidFill>
                <a:latin typeface="微软雅黑" panose="020B0503020204020204" pitchFamily="34" charset="-122"/>
                <a:ea typeface="微软雅黑" panose="020B0503020204020204" pitchFamily="34" charset="-122"/>
              </a:rPr>
              <a:t>更小等价类</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231057"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8.4.2  </a:t>
            </a:r>
            <a:r>
              <a:rPr lang="zh-CN" altLang="zh-CN" sz="2400" b="1" dirty="0">
                <a:solidFill>
                  <a:srgbClr val="002060"/>
                </a:solidFill>
                <a:latin typeface="微软雅黑" panose="020B0503020204020204" pitchFamily="34" charset="-122"/>
                <a:ea typeface="微软雅黑" panose="020B0503020204020204" pitchFamily="34" charset="-122"/>
              </a:rPr>
              <a:t>判定覆盖及其覆盖率</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优点</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判定覆盖是比语句覆盖更强的测试能力，比语句覆盖要多几乎一倍的测试路径。它无需细分每个判定就可以得到测试用例。</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缺点</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大部分的判定语句是由多个逻辑条件组合而成，若仅仅判断其最终结果，而忽略每个条件的取值必然会遗漏部分的测试路径。</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判定覆盖更为广泛含义：使每个判定获得每种可能的结果至少一次。测试完成准则定义：每个分支分别对待，对分支的组合没有特别的要求。</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覆盖率是通过测试执行的判定结果的数量除以测试对象中判定结果的总数来测量，通常以百分比表示。</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231057"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8.4.3  </a:t>
            </a:r>
            <a:r>
              <a:rPr lang="zh-CN" altLang="zh-CN" sz="2400" b="1" dirty="0">
                <a:solidFill>
                  <a:srgbClr val="002060"/>
                </a:solidFill>
                <a:latin typeface="微软雅黑" panose="020B0503020204020204" pitchFamily="34" charset="-122"/>
                <a:ea typeface="微软雅黑" panose="020B0503020204020204" pitchFamily="34" charset="-122"/>
              </a:rPr>
              <a:t>条件覆盖及其覆盖率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判定是由逻辑运算符连接的几个条件确定的，则测试中需考虑条件复杂性、条件组合时的不同需求和相应测试强度。</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）分支条件测试</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运行被测程序使程序中每个判断的每个条件所有可能值至少执行一次，并每个可能的判断结果也至少执行一次，即要求各个判断的所有可能的条件取值组合至少执行一次。</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分支条件测试目标是每个原子条件都需取到“真”、“假”两值。在测试对象源代码中，一个条件可包含多个原子条件。</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231057" cy="101290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8.4.3  </a:t>
            </a:r>
            <a:r>
              <a:rPr lang="zh-CN" altLang="zh-CN" sz="2400" b="1" dirty="0">
                <a:solidFill>
                  <a:srgbClr val="002060"/>
                </a:solidFill>
                <a:latin typeface="微软雅黑" panose="020B0503020204020204" pitchFamily="34" charset="-122"/>
                <a:ea typeface="微软雅黑" panose="020B0503020204020204" pitchFamily="34" charset="-122"/>
              </a:rPr>
              <a:t>条件覆盖及其覆盖率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示例程序若采用测试用例</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，就可达到分支条件测试，如表所示。</a:t>
            </a:r>
            <a:endParaRPr lang="zh-CN" altLang="zh-CN"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354610" y="2337844"/>
          <a:ext cx="8591270" cy="1997901"/>
        </p:xfrm>
        <a:graphic>
          <a:graphicData uri="http://schemas.openxmlformats.org/drawingml/2006/table">
            <a:tbl>
              <a:tblPr firstRow="1" firstCol="1" bandRow="1">
                <a:tableStyleId>{5C22544A-7EE6-4342-B048-85BDC9FD1C3A}</a:tableStyleId>
              </a:tblPr>
              <a:tblGrid>
                <a:gridCol w="1379965"/>
                <a:gridCol w="871465"/>
                <a:gridCol w="990600"/>
                <a:gridCol w="2004060"/>
                <a:gridCol w="1539240"/>
                <a:gridCol w="1805940"/>
              </a:tblGrid>
              <a:tr h="665967">
                <a:tc>
                  <a:txBody>
                    <a:bodyPr/>
                    <a:lstStyle/>
                    <a:p>
                      <a:pPr algn="just"/>
                      <a:r>
                        <a:rPr lang="zh-CN" sz="1600" kern="100">
                          <a:effectLst/>
                        </a:rPr>
                        <a:t>测试用例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dirty="0">
                          <a:effectLst/>
                        </a:rPr>
                        <a:t>A</a:t>
                      </a:r>
                      <a:r>
                        <a:rPr lang="zh-CN" sz="1600" kern="100" dirty="0">
                          <a:effectLst/>
                        </a:rPr>
                        <a:t>，</a:t>
                      </a:r>
                      <a:r>
                        <a:rPr lang="en-US" sz="1600" kern="100" dirty="0">
                          <a:effectLst/>
                        </a:rPr>
                        <a:t>B</a:t>
                      </a:r>
                      <a:r>
                        <a:rPr lang="zh-CN" sz="1600" kern="100" dirty="0">
                          <a:effectLst/>
                        </a:rPr>
                        <a:t>，</a:t>
                      </a:r>
                      <a:r>
                        <a:rPr lang="en-US" sz="1600" kern="100" dirty="0">
                          <a:effectLst/>
                        </a:rPr>
                        <a:t>X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600" kern="100">
                          <a:effectLst/>
                        </a:rPr>
                        <a:t>执行路径</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600" kern="100">
                          <a:effectLst/>
                        </a:rPr>
                        <a:t>覆盖条件</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(A&gt;1)AND(B=0)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(A=2)OR(X&gt;1)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r>
              <a:tr h="665967">
                <a:tc>
                  <a:txBody>
                    <a:bodyPr/>
                    <a:lstStyle/>
                    <a:p>
                      <a:pPr algn="just"/>
                      <a:r>
                        <a:rPr lang="zh-CN" sz="1600" kern="100">
                          <a:effectLst/>
                        </a:rPr>
                        <a:t>测试用例</a:t>
                      </a:r>
                      <a:r>
                        <a:rPr lang="en-US" sz="1600" kern="100">
                          <a:effectLst/>
                        </a:rPr>
                        <a:t>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2 0 3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ace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T1</a:t>
                      </a:r>
                      <a:r>
                        <a:rPr lang="zh-CN" sz="1600" kern="100">
                          <a:effectLst/>
                        </a:rPr>
                        <a:t>，</a:t>
                      </a:r>
                      <a:r>
                        <a:rPr lang="en-US" sz="1600" kern="100">
                          <a:effectLst/>
                        </a:rPr>
                        <a:t>T2</a:t>
                      </a:r>
                      <a:r>
                        <a:rPr lang="zh-CN" sz="1600" kern="100">
                          <a:effectLst/>
                        </a:rPr>
                        <a:t>，</a:t>
                      </a:r>
                      <a:r>
                        <a:rPr lang="en-US" sz="1600" kern="100">
                          <a:effectLst/>
                        </a:rPr>
                        <a:t>T3</a:t>
                      </a:r>
                      <a:r>
                        <a:rPr lang="zh-CN" sz="1600" kern="100">
                          <a:effectLst/>
                        </a:rPr>
                        <a:t>，</a:t>
                      </a:r>
                      <a:r>
                        <a:rPr lang="en-US" sz="1600" kern="100">
                          <a:effectLst/>
                        </a:rPr>
                        <a:t>T4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600" kern="100">
                          <a:effectLst/>
                        </a:rPr>
                        <a:t>真（</a:t>
                      </a:r>
                      <a:r>
                        <a:rPr lang="en-US" sz="1600" kern="100">
                          <a:effectLst/>
                        </a:rPr>
                        <a:t>T</a:t>
                      </a:r>
                      <a:r>
                        <a:rPr lang="zh-CN"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600" kern="100">
                          <a:effectLst/>
                        </a:rPr>
                        <a:t>真（</a:t>
                      </a:r>
                      <a:r>
                        <a:rPr lang="en-US" sz="1600" kern="100">
                          <a:effectLst/>
                        </a:rPr>
                        <a:t>T</a:t>
                      </a:r>
                      <a:r>
                        <a:rPr lang="zh-CN"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r>
              <a:tr h="665967">
                <a:tc>
                  <a:txBody>
                    <a:bodyPr/>
                    <a:lstStyle/>
                    <a:p>
                      <a:pPr algn="just"/>
                      <a:r>
                        <a:rPr lang="zh-CN" sz="1600" kern="100">
                          <a:effectLst/>
                        </a:rPr>
                        <a:t>测试用例</a:t>
                      </a:r>
                      <a:r>
                        <a:rPr lang="en-US" sz="1600" kern="100">
                          <a:effectLst/>
                        </a:rPr>
                        <a:t>5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1 1 1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abd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en-US" sz="1600" kern="100">
                          <a:effectLst/>
                        </a:rPr>
                        <a:t>-T1</a:t>
                      </a:r>
                      <a:r>
                        <a:rPr lang="zh-CN" sz="1600" kern="100">
                          <a:effectLst/>
                        </a:rPr>
                        <a:t>，</a:t>
                      </a:r>
                      <a:r>
                        <a:rPr lang="en-US" sz="1600" kern="100">
                          <a:effectLst/>
                        </a:rPr>
                        <a:t>-T2</a:t>
                      </a:r>
                      <a:r>
                        <a:rPr lang="zh-CN" sz="1600" kern="100">
                          <a:effectLst/>
                        </a:rPr>
                        <a:t>，</a:t>
                      </a:r>
                      <a:r>
                        <a:rPr lang="en-US" sz="1600" kern="100">
                          <a:effectLst/>
                        </a:rPr>
                        <a:t>-T3</a:t>
                      </a:r>
                      <a:r>
                        <a:rPr lang="zh-CN" sz="1600" kern="100">
                          <a:effectLst/>
                        </a:rPr>
                        <a:t>，</a:t>
                      </a:r>
                      <a:r>
                        <a:rPr lang="en-US" sz="1600" kern="100">
                          <a:effectLst/>
                        </a:rPr>
                        <a:t>-T4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600" kern="100">
                          <a:effectLst/>
                        </a:rPr>
                        <a:t>假（</a:t>
                      </a:r>
                      <a:r>
                        <a:rPr lang="en-US" sz="1600" kern="100">
                          <a:effectLst/>
                        </a:rPr>
                        <a:t>-T</a:t>
                      </a:r>
                      <a:r>
                        <a:rPr lang="zh-CN"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c>
                  <a:txBody>
                    <a:bodyPr/>
                    <a:lstStyle/>
                    <a:p>
                      <a:pPr algn="just"/>
                      <a:r>
                        <a:rPr lang="zh-CN" sz="1600" kern="100" dirty="0">
                          <a:effectLst/>
                        </a:rPr>
                        <a:t>假（</a:t>
                      </a:r>
                      <a:r>
                        <a:rPr lang="en-US" sz="1600" kern="100" dirty="0">
                          <a:effectLst/>
                        </a:rPr>
                        <a:t>-T</a:t>
                      </a:r>
                      <a:r>
                        <a:rPr lang="zh-CN" sz="1600" kern="10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nchor="ctr"/>
                </a:tc>
              </a:tr>
            </a:tbl>
          </a:graphicData>
        </a:graphic>
      </p:graphicFrame>
    </p:spTree>
  </p:cSld>
  <p:clrMapOvr>
    <a:masterClrMapping/>
  </p:clrMapOvr>
  <p:transition spd="med" advTm="5000">
    <p:pull dir="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592903" y="1080770"/>
            <a:ext cx="8307257" cy="267489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8.4.3  </a:t>
            </a:r>
            <a:r>
              <a:rPr lang="zh-CN" altLang="zh-CN" sz="2400" b="1" dirty="0">
                <a:solidFill>
                  <a:srgbClr val="002060"/>
                </a:solidFill>
                <a:latin typeface="微软雅黑" panose="020B0503020204020204" pitchFamily="34" charset="-122"/>
                <a:ea typeface="微软雅黑" panose="020B0503020204020204" pitchFamily="34" charset="-122"/>
              </a:rPr>
              <a:t>条件覆盖及其覆盖率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）条件组合覆盖</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在极少数情况下，可能需要测试所有可能的判定内所包含的真</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假数值组合。这种穷尽级别的测试被称作条件组合覆盖，也称为</a:t>
            </a:r>
            <a:r>
              <a:rPr lang="en-US" altLang="zh-CN" dirty="0">
                <a:solidFill>
                  <a:srgbClr val="002060"/>
                </a:solidFill>
                <a:latin typeface="微软雅黑" panose="020B0503020204020204" pitchFamily="34" charset="-122"/>
                <a:ea typeface="微软雅黑" panose="020B0503020204020204" pitchFamily="34" charset="-122"/>
              </a:rPr>
              <a:t>C2</a:t>
            </a:r>
            <a:r>
              <a:rPr lang="zh-CN" altLang="zh-CN" dirty="0">
                <a:solidFill>
                  <a:srgbClr val="002060"/>
                </a:solidFill>
                <a:latin typeface="微软雅黑" panose="020B0503020204020204" pitchFamily="34" charset="-122"/>
                <a:ea typeface="微软雅黑" panose="020B0503020204020204" pitchFamily="34" charset="-122"/>
              </a:rPr>
              <a:t>覆盖。所需的测试数目依赖于判定语句中的原子条件个数，同时该测试数目可以由计算</a:t>
            </a:r>
            <a:r>
              <a:rPr lang="en-US" altLang="zh-CN" dirty="0">
                <a:solidFill>
                  <a:srgbClr val="002060"/>
                </a:solidFill>
                <a:latin typeface="微软雅黑" panose="020B0503020204020204" pitchFamily="34" charset="-122"/>
                <a:ea typeface="微软雅黑" panose="020B0503020204020204" pitchFamily="34" charset="-122"/>
              </a:rPr>
              <a:t>2n</a:t>
            </a:r>
            <a:r>
              <a:rPr lang="zh-CN" altLang="zh-CN" dirty="0">
                <a:solidFill>
                  <a:srgbClr val="002060"/>
                </a:solidFill>
                <a:latin typeface="微软雅黑" panose="020B0503020204020204" pitchFamily="34" charset="-122"/>
                <a:ea typeface="微软雅黑" panose="020B0503020204020204" pitchFamily="34" charset="-122"/>
              </a:rPr>
              <a:t>来确定，</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是未重叠的原子条件个数。运用之前提及的相同例子，需要以下测试来实现条件组合覆盖。</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53863" y="1089025"/>
            <a:ext cx="8231057"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8.4.3  </a:t>
            </a:r>
            <a:r>
              <a:rPr lang="zh-CN" altLang="zh-CN" sz="2400" b="1" dirty="0">
                <a:solidFill>
                  <a:srgbClr val="002060"/>
                </a:solidFill>
                <a:latin typeface="微软雅黑" panose="020B0503020204020204" pitchFamily="34" charset="-122"/>
                <a:ea typeface="微软雅黑" panose="020B0503020204020204" pitchFamily="34" charset="-122"/>
              </a:rPr>
              <a:t>条件覆盖及其覆盖率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）条件组合覆盖</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这种测试技术历来被用于测试嵌入式软件，因为这种软件需要确保其很长一段时间内的运行稳定可靠和不崩溃（例如：电话交换机期望能持续正常运行</a:t>
            </a:r>
            <a:r>
              <a:rPr lang="en-US" altLang="zh-CN" dirty="0">
                <a:solidFill>
                  <a:srgbClr val="002060"/>
                </a:solidFill>
                <a:latin typeface="微软雅黑" panose="020B0503020204020204" pitchFamily="34" charset="-122"/>
                <a:ea typeface="微软雅黑" panose="020B0503020204020204" pitchFamily="34" charset="-122"/>
              </a:rPr>
              <a:t>30</a:t>
            </a:r>
            <a:r>
              <a:rPr lang="zh-CN" altLang="zh-CN" dirty="0">
                <a:solidFill>
                  <a:srgbClr val="002060"/>
                </a:solidFill>
                <a:latin typeface="微软雅黑" panose="020B0503020204020204" pitchFamily="34" charset="-122"/>
                <a:ea typeface="微软雅黑" panose="020B0503020204020204" pitchFamily="34" charset="-122"/>
              </a:rPr>
              <a:t>年）。</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该方法局限性在于因为测试用例的数目可以直接通过包含了所有原子条件的真值表计算得出，所以能容易地确定这个级别的覆盖。并且这种方法所需的测试用例的绝对数量非常庞大。</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下面我们比较了白盒测试中常用的几种技术语句覆盖、分支覆盖、条件组合覆盖的特点，如表所示。</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31003" y="854629"/>
            <a:ext cx="823105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8.4.3  </a:t>
            </a:r>
            <a:r>
              <a:rPr lang="zh-CN" altLang="zh-CN" sz="2400" b="1" dirty="0">
                <a:solidFill>
                  <a:srgbClr val="002060"/>
                </a:solidFill>
                <a:latin typeface="微软雅黑" panose="020B0503020204020204" pitchFamily="34" charset="-122"/>
                <a:ea typeface="微软雅黑" panose="020B0503020204020204" pitchFamily="34" charset="-122"/>
              </a:rPr>
              <a:t>条件覆盖及其覆盖率</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16469" y="1486454"/>
          <a:ext cx="7321691" cy="3405705"/>
        </p:xfrm>
        <a:graphic>
          <a:graphicData uri="http://schemas.openxmlformats.org/drawingml/2006/table">
            <a:tbl>
              <a:tblPr firstRow="1" firstCol="1" bandRow="1">
                <a:tableStyleId>{5C22544A-7EE6-4342-B048-85BDC9FD1C3A}</a:tableStyleId>
              </a:tblPr>
              <a:tblGrid>
                <a:gridCol w="517821"/>
                <a:gridCol w="883130"/>
                <a:gridCol w="3642360"/>
                <a:gridCol w="2278380"/>
              </a:tblGrid>
              <a:tr h="512178">
                <a:tc gridSpan="2">
                  <a:txBody>
                    <a:bodyPr/>
                    <a:lstStyle/>
                    <a:p>
                      <a:pPr algn="just"/>
                      <a:r>
                        <a:rPr lang="zh-CN" sz="1600" kern="100">
                          <a:effectLst/>
                        </a:rPr>
                        <a:t>覆盖率层次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hMerge="1">
                  <a:tcPr/>
                </a:tc>
                <a:tc>
                  <a:txBody>
                    <a:bodyPr/>
                    <a:lstStyle/>
                    <a:p>
                      <a:pPr algn="just"/>
                      <a:r>
                        <a:rPr lang="zh-CN" sz="1600" kern="100" dirty="0">
                          <a:effectLst/>
                        </a:rPr>
                        <a:t>测试数据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测试用例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r>
              <a:tr h="920461">
                <a:tc>
                  <a:txBody>
                    <a:bodyPr/>
                    <a:lstStyle/>
                    <a:p>
                      <a:pPr algn="just"/>
                      <a:r>
                        <a:rPr lang="en-US" sz="1600" kern="100">
                          <a:effectLst/>
                        </a:rPr>
                        <a:t>C2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条件组合覆盖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提供所有输入项目可能发生的排列组合候选数据，保证覆盖率层次</a:t>
                      </a:r>
                      <a:r>
                        <a:rPr lang="en-US" sz="1600" kern="100">
                          <a:effectLst/>
                        </a:rPr>
                        <a:t>2</a:t>
                      </a:r>
                      <a:r>
                        <a:rPr lang="zh-CN" sz="1600" kern="100">
                          <a:effectLst/>
                        </a:rPr>
                        <a:t>的测试强度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所有条件的可能组合至少覆盖一次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r>
              <a:tr h="825680">
                <a:tc>
                  <a:txBody>
                    <a:bodyPr/>
                    <a:lstStyle/>
                    <a:p>
                      <a:pPr algn="just"/>
                      <a:r>
                        <a:rPr lang="en-US" sz="1600" kern="100">
                          <a:effectLst/>
                        </a:rPr>
                        <a:t>C1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分支覆盖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考虑两项间相互影响的基础上，提供每个输入项的可能发生的候选数据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每个分支的</a:t>
                      </a:r>
                      <a:r>
                        <a:rPr lang="en-US" sz="1600" kern="100">
                          <a:effectLst/>
                        </a:rPr>
                        <a:t>TRUE/FALSE</a:t>
                      </a:r>
                      <a:r>
                        <a:rPr lang="zh-CN" sz="1600" kern="100">
                          <a:effectLst/>
                        </a:rPr>
                        <a:t>至少覆盖一次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r>
              <a:tr h="1147386">
                <a:tc>
                  <a:txBody>
                    <a:bodyPr/>
                    <a:lstStyle/>
                    <a:p>
                      <a:pPr algn="just"/>
                      <a:r>
                        <a:rPr lang="en-US" sz="1600" kern="100">
                          <a:effectLst/>
                        </a:rPr>
                        <a:t>C0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语句覆盖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a:effectLst/>
                        </a:rPr>
                        <a:t>每个输入项目的可能发生的数据保证最低限度的覆盖， 不考虑与其他项目的相互影响，只保证自己的输入可能候补值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c>
                  <a:txBody>
                    <a:bodyPr/>
                    <a:lstStyle/>
                    <a:p>
                      <a:pPr algn="just"/>
                      <a:r>
                        <a:rPr lang="zh-CN" sz="1600" kern="100" dirty="0">
                          <a:effectLst/>
                        </a:rPr>
                        <a:t>每条语句都被执行；</a:t>
                      </a:r>
                      <a:r>
                        <a:rPr lang="en-US" sz="1600" kern="100" dirty="0">
                          <a:effectLst/>
                        </a:rPr>
                        <a:t>TRUE/FALSE</a:t>
                      </a:r>
                      <a:r>
                        <a:rPr lang="zh-CN" sz="1600" kern="100" dirty="0">
                          <a:effectLst/>
                        </a:rPr>
                        <a:t>的某个执行即可</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255" marR="8255" marT="8255" marB="0" anchor="ctr"/>
                </a:tc>
              </a:tr>
            </a:tbl>
          </a:graphicData>
        </a:graphic>
      </p:graphicFrame>
    </p:spTree>
  </p:cSld>
  <p:clrMapOvr>
    <a:masterClrMapping/>
  </p:clrMapOvr>
  <p:transition spd="med" advTm="5000">
    <p:pull dir="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231057"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虽然有的覆盖准则提到经历路径这一问题，但并未涉及路径的覆盖。路径能否被全面覆盖是测试重要问题。因程序要得到正确结果就必须能保证程序总是沿着特定路径顺利执行。当程序中每条路径都经受检验才能使程序受到全面检验。任何有关路径分析的测试都可称路径测试。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路径测试是从程序入口开始执行所经历各语句的完整过程。它基于结构的测试，完成路径测试的理想状况是做到路径完全被覆盖。对较简单程序实现完全路径测试可行，但对程序中出现较多判定和较多循环则路径数目将会急剧增加，可能为一庞大数字，测试覆盖这样多的路径有时无法实现。</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469518"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为解决该问题需把覆盖路径数量压缩到一定限度，如对程序中循环体只执行一次。路径覆盖目的是设计足够多测试用例要求遍历测试对象的所有不同路径。</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逻辑路径测试是一种穷举路径的测试方法。软件系统通常贯穿程序路径数量很大，即使其每条路径都经测试，仍可能存在缺陷或错误。原因如下：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穷举路径测试无法检查出程序是否违反设计规范，即程序本身是否是错误的。</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穷举路径测试不能查出因遗漏路径而导致的程序出错。</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穷举路径测试发现不了与数据相关的错误情形。</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851983" y="1089025"/>
            <a:ext cx="8469518" cy="267489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路径测试须遵循以下原则才能达测试目的：</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保证一个模块中的所有独立路径至少被测试过一次。</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所有逻辑值均需测试真（</a:t>
            </a:r>
            <a:r>
              <a:rPr lang="en-US" altLang="zh-CN" dirty="0">
                <a:solidFill>
                  <a:srgbClr val="002060"/>
                </a:solidFill>
                <a:latin typeface="微软雅黑" panose="020B0503020204020204" pitchFamily="34" charset="-122"/>
                <a:ea typeface="微软雅黑" panose="020B0503020204020204" pitchFamily="34" charset="-122"/>
              </a:rPr>
              <a:t>True</a:t>
            </a:r>
            <a:r>
              <a:rPr lang="zh-CN" altLang="zh-CN" dirty="0">
                <a:solidFill>
                  <a:srgbClr val="002060"/>
                </a:solidFill>
                <a:latin typeface="微软雅黑" panose="020B0503020204020204" pitchFamily="34" charset="-122"/>
                <a:ea typeface="微软雅黑" panose="020B0503020204020204" pitchFamily="34" charset="-122"/>
              </a:rPr>
              <a:t>）、假（</a:t>
            </a:r>
            <a:r>
              <a:rPr lang="en-US" altLang="zh-CN" dirty="0">
                <a:solidFill>
                  <a:srgbClr val="002060"/>
                </a:solidFill>
                <a:latin typeface="微软雅黑" panose="020B0503020204020204" pitchFamily="34" charset="-122"/>
                <a:ea typeface="微软雅黑" panose="020B0503020204020204" pitchFamily="34" charset="-122"/>
              </a:rPr>
              <a:t>False</a:t>
            </a:r>
            <a:r>
              <a:rPr lang="zh-CN" altLang="zh-CN" dirty="0">
                <a:solidFill>
                  <a:srgbClr val="002060"/>
                </a:solidFill>
                <a:latin typeface="微软雅黑" panose="020B0503020204020204" pitchFamily="34" charset="-122"/>
                <a:ea typeface="微软雅黑" panose="020B0503020204020204" pitchFamily="34" charset="-122"/>
              </a:rPr>
              <a:t>）两种情况。</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测试将检查程序的内部数据结构，并保证其结构的有效性；</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在取值的上下边界处，即在可操作范围内运行所有的循环。</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005595" cy="39213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为满足路径覆盖须首先确定具体路径及路径个数。下面给出路径更为概括的表示方法及路径计算。定义如下规则：</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）弧</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相乘，表示为</a:t>
            </a:r>
            <a:r>
              <a:rPr lang="en-US" altLang="zh-CN" dirty="0">
                <a:solidFill>
                  <a:srgbClr val="002060"/>
                </a:solidFill>
                <a:latin typeface="微软雅黑" panose="020B0503020204020204" pitchFamily="34" charset="-122"/>
                <a:ea typeface="微软雅黑" panose="020B0503020204020204" pitchFamily="34" charset="-122"/>
              </a:rPr>
              <a:t>ab</a:t>
            </a:r>
            <a:r>
              <a:rPr lang="zh-CN" altLang="zh-CN" dirty="0">
                <a:solidFill>
                  <a:srgbClr val="002060"/>
                </a:solidFill>
                <a:latin typeface="微软雅黑" panose="020B0503020204020204" pitchFamily="34" charset="-122"/>
                <a:ea typeface="微软雅黑" panose="020B0503020204020204" pitchFamily="34" charset="-122"/>
              </a:rPr>
              <a:t>。表明路径先经历弧</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，再经历弧</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，弧</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和弧</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先后相接。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）弧</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和弧</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相加，表示为 </a:t>
            </a:r>
            <a:r>
              <a:rPr lang="en-US" altLang="zh-CN" dirty="0" err="1">
                <a:solidFill>
                  <a:srgbClr val="002060"/>
                </a:solidFill>
                <a:latin typeface="微软雅黑" panose="020B0503020204020204" pitchFamily="34" charset="-122"/>
                <a:ea typeface="微软雅黑" panose="020B0503020204020204" pitchFamily="34" charset="-122"/>
              </a:rPr>
              <a:t>a+b</a:t>
            </a:r>
            <a:r>
              <a:rPr lang="zh-CN" altLang="zh-CN" dirty="0">
                <a:solidFill>
                  <a:srgbClr val="002060"/>
                </a:solidFill>
                <a:latin typeface="微软雅黑" panose="020B0503020204020204" pitchFamily="34" charset="-122"/>
                <a:ea typeface="微软雅黑" panose="020B0503020204020204" pitchFamily="34" charset="-122"/>
              </a:rPr>
              <a:t>。表明两弧“或”关系，是并行路径。在图中，节点</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和节点</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有两弧相连（弧</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和弧</a:t>
            </a:r>
            <a:r>
              <a:rPr lang="en-US" altLang="zh-CN" dirty="0">
                <a:solidFill>
                  <a:srgbClr val="002060"/>
                </a:solidFill>
                <a:latin typeface="微软雅黑" panose="020B0503020204020204" pitchFamily="34" charset="-122"/>
                <a:ea typeface="微软雅黑" panose="020B0503020204020204" pitchFamily="34" charset="-122"/>
              </a:rPr>
              <a:t>c</a:t>
            </a:r>
            <a:r>
              <a:rPr lang="zh-CN" altLang="zh-CN" dirty="0">
                <a:solidFill>
                  <a:srgbClr val="002060"/>
                </a:solidFill>
                <a:latin typeface="微软雅黑" panose="020B0503020204020204" pitchFamily="34" charset="-122"/>
                <a:ea typeface="微软雅黑" panose="020B0503020204020204" pitchFamily="34" charset="-122"/>
              </a:rPr>
              <a:t>）是并行的；弧</a:t>
            </a:r>
            <a:r>
              <a:rPr lang="en-US" altLang="zh-CN" dirty="0">
                <a:solidFill>
                  <a:srgbClr val="002060"/>
                </a:solidFill>
                <a:latin typeface="微软雅黑" panose="020B0503020204020204" pitchFamily="34" charset="-122"/>
                <a:ea typeface="微软雅黑" panose="020B0503020204020204" pitchFamily="34" charset="-122"/>
              </a:rPr>
              <a:t>d</a:t>
            </a:r>
            <a:r>
              <a:rPr lang="zh-CN" altLang="zh-CN" dirty="0">
                <a:solidFill>
                  <a:srgbClr val="002060"/>
                </a:solidFill>
                <a:latin typeface="微软雅黑" panose="020B0503020204020204" pitchFamily="34" charset="-122"/>
                <a:ea typeface="微软雅黑" panose="020B0503020204020204" pitchFamily="34" charset="-122"/>
              </a:rPr>
              <a:t>和弧</a:t>
            </a:r>
            <a:r>
              <a:rPr lang="en-US" altLang="zh-CN" dirty="0">
                <a:solidFill>
                  <a:srgbClr val="002060"/>
                </a:solidFill>
                <a:latin typeface="微软雅黑" panose="020B0503020204020204" pitchFamily="34" charset="-122"/>
                <a:ea typeface="微软雅黑" panose="020B0503020204020204" pitchFamily="34" charset="-122"/>
              </a:rPr>
              <a:t>e </a:t>
            </a:r>
            <a:r>
              <a:rPr lang="zh-CN" altLang="zh-CN" dirty="0">
                <a:solidFill>
                  <a:srgbClr val="002060"/>
                </a:solidFill>
                <a:latin typeface="微软雅黑" panose="020B0503020204020204" pitchFamily="34" charset="-122"/>
                <a:ea typeface="微软雅黑" panose="020B0503020204020204" pitchFamily="34" charset="-122"/>
              </a:rPr>
              <a:t>也为并行。控制流中，共</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条路经（</a:t>
            </a:r>
            <a:r>
              <a:rPr lang="en-US" altLang="zh-CN" dirty="0" err="1">
                <a:solidFill>
                  <a:srgbClr val="002060"/>
                </a:solidFill>
                <a:latin typeface="微软雅黑" panose="020B0503020204020204" pitchFamily="34" charset="-122"/>
                <a:ea typeface="微软雅黑" panose="020B0503020204020204" pitchFamily="34" charset="-122"/>
              </a:rPr>
              <a:t>abdf</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abef</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acdf</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acef</a:t>
            </a:r>
            <a:r>
              <a:rPr lang="zh-CN" altLang="zh-CN" dirty="0">
                <a:solidFill>
                  <a:srgbClr val="002060"/>
                </a:solidFill>
                <a:latin typeface="微软雅黑" panose="020B0503020204020204" pitchFamily="34" charset="-122"/>
                <a:ea typeface="微软雅黑" panose="020B0503020204020204" pitchFamily="34" charset="-122"/>
              </a:rPr>
              <a:t>），可用加法连接，得整个路径：</a:t>
            </a:r>
            <a:r>
              <a:rPr lang="en-US" altLang="zh-CN" dirty="0" err="1">
                <a:solidFill>
                  <a:srgbClr val="002060"/>
                </a:solidFill>
                <a:latin typeface="微软雅黑" panose="020B0503020204020204" pitchFamily="34" charset="-122"/>
                <a:ea typeface="微软雅黑" panose="020B0503020204020204" pitchFamily="34" charset="-122"/>
              </a:rPr>
              <a:t>abdf+abef+acdf+acef</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289560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20000"/>
              </a:lnSpc>
              <a:defRPr/>
            </a:pPr>
            <a:r>
              <a:rPr lang="zh-CN" altLang="zh-CN" dirty="0">
                <a:solidFill>
                  <a:srgbClr val="002060"/>
                </a:solidFill>
                <a:latin typeface="微软雅黑" panose="020B0503020204020204" pitchFamily="34" charset="-122"/>
                <a:ea typeface="微软雅黑" panose="020B0503020204020204" pitchFamily="34" charset="-122"/>
              </a:rPr>
              <a:t>设计测试用例时，要同时考虑这两种等价类。因为，软件不仅要能接收合理的数据，也要能经受意外的考验。这样的测试才能确保软件具有更高的可靠性。等价类测试分</a:t>
            </a:r>
            <a:r>
              <a:rPr lang="zh-CN" altLang="zh-CN" dirty="0">
                <a:solidFill>
                  <a:schemeClr val="accent5">
                    <a:lumMod val="75000"/>
                  </a:schemeClr>
                </a:solidFill>
                <a:latin typeface="微软雅黑" panose="020B0503020204020204" pitchFamily="34" charset="-122"/>
                <a:ea typeface="微软雅黑" panose="020B0503020204020204" pitchFamily="34" charset="-122"/>
              </a:rPr>
              <a:t>标准等价类测试</a:t>
            </a:r>
            <a:r>
              <a:rPr lang="zh-CN" altLang="zh-CN" dirty="0">
                <a:solidFill>
                  <a:srgbClr val="002060"/>
                </a:solidFill>
                <a:latin typeface="微软雅黑" panose="020B0503020204020204" pitchFamily="34" charset="-122"/>
                <a:ea typeface="微软雅黑" panose="020B0503020204020204" pitchFamily="34" charset="-122"/>
              </a:rPr>
              <a:t>和</a:t>
            </a:r>
            <a:r>
              <a:rPr lang="zh-CN" altLang="zh-CN" dirty="0">
                <a:solidFill>
                  <a:schemeClr val="accent5">
                    <a:lumMod val="75000"/>
                  </a:schemeClr>
                </a:solidFill>
                <a:latin typeface="微软雅黑" panose="020B0503020204020204" pitchFamily="34" charset="-122"/>
                <a:ea typeface="微软雅黑" panose="020B0503020204020204" pitchFamily="34" charset="-122"/>
              </a:rPr>
              <a:t>健壮等价类测试</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现以两输入变量</a:t>
            </a: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 </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程序 </a:t>
            </a:r>
            <a:r>
              <a:rPr lang="en-US" altLang="zh-CN" dirty="0">
                <a:solidFill>
                  <a:srgbClr val="002060"/>
                </a:solidFill>
                <a:latin typeface="微软雅黑" panose="020B0503020204020204" pitchFamily="34" charset="-122"/>
                <a:ea typeface="微软雅黑" panose="020B0503020204020204" pitchFamily="34" charset="-122"/>
              </a:rPr>
              <a:t>F </a:t>
            </a:r>
            <a:r>
              <a:rPr lang="zh-CN" altLang="zh-CN" dirty="0">
                <a:solidFill>
                  <a:srgbClr val="002060"/>
                </a:solidFill>
                <a:latin typeface="微软雅黑" panose="020B0503020204020204" pitchFamily="34" charset="-122"/>
                <a:ea typeface="微软雅黑" panose="020B0503020204020204" pitchFamily="34" charset="-122"/>
              </a:rPr>
              <a:t>为例说明。</a:t>
            </a: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现定义</a:t>
            </a: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x2</a:t>
            </a:r>
            <a:r>
              <a:rPr lang="zh-CN" altLang="zh-CN" dirty="0">
                <a:solidFill>
                  <a:srgbClr val="002060"/>
                </a:solidFill>
                <a:latin typeface="微软雅黑" panose="020B0503020204020204" pitchFamily="34" charset="-122"/>
                <a:ea typeface="微软雅黑" panose="020B0503020204020204" pitchFamily="34" charset="-122"/>
              </a:rPr>
              <a:t>范围取值：</a:t>
            </a:r>
            <a:r>
              <a:rPr lang="en-US" altLang="zh-CN" dirty="0">
                <a:solidFill>
                  <a:srgbClr val="002060"/>
                </a:solidFill>
                <a:latin typeface="微软雅黑" panose="020B0503020204020204" pitchFamily="34" charset="-122"/>
                <a:ea typeface="微软雅黑" panose="020B0503020204020204" pitchFamily="34" charset="-122"/>
              </a:rPr>
              <a:t>a≤x1≤d</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e≤x2≤g</a:t>
            </a: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charset="0"/>
              <a:buChar char="Ø"/>
              <a:defRPr/>
            </a:pP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a:t>
            </a:r>
            <a:r>
              <a:rPr lang="zh-CN" altLang="zh-CN" dirty="0">
                <a:solidFill>
                  <a:srgbClr val="002060"/>
                </a:solidFill>
                <a:latin typeface="微软雅黑" panose="020B0503020204020204" pitchFamily="34" charset="-122"/>
                <a:ea typeface="微软雅黑" panose="020B0503020204020204" pitchFamily="34" charset="-122"/>
              </a:rPr>
              <a:t>无效等价类分别为：</a:t>
            </a:r>
            <a:r>
              <a:rPr lang="en-US" altLang="zh-CN" dirty="0">
                <a:solidFill>
                  <a:srgbClr val="002060"/>
                </a:solidFill>
                <a:latin typeface="微软雅黑" panose="020B0503020204020204" pitchFamily="34" charset="-122"/>
                <a:ea typeface="微软雅黑" panose="020B0503020204020204" pitchFamily="34" charset="-122"/>
              </a:rPr>
              <a:t>x1&lt;a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x1&gt;d </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x2&lt;e</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x2&gt;g</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6918960" y="1278603"/>
          <a:ext cx="1950032" cy="3581077"/>
        </p:xfrm>
        <a:graphic>
          <a:graphicData uri="http://schemas.openxmlformats.org/presentationml/2006/ole">
            <mc:AlternateContent xmlns:mc="http://schemas.openxmlformats.org/markup-compatibility/2006">
              <mc:Choice xmlns:v="urn:schemas-microsoft-com:vml" Requires="v">
                <p:oleObj spid="_x0000_s5" name="Visio" r:id="rId1" imgW="706120" imgH="1308100" progId="Visio.Drawing.11">
                  <p:embed/>
                </p:oleObj>
              </mc:Choice>
              <mc:Fallback>
                <p:oleObj name="Visio" r:id="rId1" imgW="706120" imgH="13081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960" y="1278603"/>
                        <a:ext cx="1950032" cy="3581077"/>
                      </a:xfrm>
                      <a:prstGeom prst="rect">
                        <a:avLst/>
                      </a:prstGeom>
                      <a:noFill/>
                    </p:spPr>
                  </p:pic>
                </p:oleObj>
              </mc:Fallback>
            </mc:AlternateContent>
          </a:graphicData>
        </a:graphic>
      </p:graphicFrame>
      <p:sp>
        <p:nvSpPr>
          <p:cNvPr id="13" name="文本框 12"/>
          <p:cNvSpPr txBox="1"/>
          <p:nvPr/>
        </p:nvSpPr>
        <p:spPr>
          <a:xfrm>
            <a:off x="425991" y="1500470"/>
            <a:ext cx="6492969" cy="336739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）在路径表达式中，将所有弧均以数值</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代替，再进行表达式的相乘和相加运算，最后得到数值为该程序路径数。程序中所含路径数和程序复杂程度直接关联，即程序越复杂其所包含路径数就越多。</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路径测试包括识别贯穿于代码中的路径，然后创建相关测试来覆盖这些路径。原则上，测试每一条贯穿于系统的独特路径都是非常有用的。然而，在任何重要系统中，由于代码中存在循环而使得测试用例的数目会变得非常庞大</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25991" y="1500470"/>
            <a:ext cx="8162477" cy="336739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尽管如此，如果将无限循环的问题放置一边，实行路径测试还是现实的。为了应用这种技术，建议沿着软件模块的入口到出口的尽可能多的路径去创建测试用例。为了简化这个可能复杂的任务，可以通过使用以下流程来系统化地实现路径测试：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）先挑选从入口到出口最简单的、有意义的功能的路径。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挑选每条额外的路径作为之前路径的微小变异。对于每个后续的测试，每个路径中尽可能只改变一个分支。尽可能优先选择短的路径而不是长的路径。尽可能优先选择那些更有意义的功能路径，而不是无意义的功能路径</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25991" y="1500470"/>
            <a:ext cx="8283669" cy="2120902"/>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）仅仅当要求满足覆盖率的时候，挑选那些无意义的功能路径。这样的路径可能是不相关的且应该受到质疑的。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）运用直觉来选择路径（也就是说，哪条路径是最可能被执行到的）。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注意，使用这种策略，可能会重复执行某些路径段。这个策略的关键点是代码中每个可能的分支至少测试过一次，也可能多次。 </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8622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25991" y="1500470"/>
            <a:ext cx="8283669" cy="336739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优点</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路径覆盖是经常要用到的测试覆盖方法，它比普通的判定覆盖准则和条件覆盖准则覆盖率都要高。该方法适用于局部路径测试，如上述定义，往往会使用在安全关键软件中。这对本章中介绍的其它方法是一个很好的补充，因为它着眼于贯穿软件的路径而不仅仅是单个的判定。</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局限性</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虽然有可能使用控制流程图来确定路径，在现实中还是需要利用工具对复杂模块的路径进行计算。该方法创建足够的测试来覆盖所有路径（不考虑循环），这也已经保证达到了语句和分支覆盖。与分支测试相比较，路径测试仅增加相对少的测试数目，却提供了更彻底的测试。</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10908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8.4.4   </a:t>
            </a:r>
            <a:r>
              <a:rPr lang="zh-CN" altLang="zh-CN" sz="2400" b="1" dirty="0">
                <a:solidFill>
                  <a:srgbClr val="002060"/>
                </a:solidFill>
                <a:latin typeface="微软雅黑" panose="020B0503020204020204" pitchFamily="34" charset="-122"/>
                <a:ea typeface="微软雅黑" panose="020B0503020204020204" pitchFamily="34" charset="-122"/>
              </a:rPr>
              <a:t>路径测试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25991" y="1729070"/>
            <a:ext cx="8283669" cy="1289905"/>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缺点</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路径覆盖不一定能保证条件的所有组合都覆盖。由于路径覆盖需要对所有可能的路径进行测试（包括循环、条件组合、分支选择等），那么需要设计大量、复杂的测试用例，使得工作量呈指数级增长。</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10" name="文本框 9"/>
          <p:cNvSpPr txBox="1"/>
          <p:nvPr/>
        </p:nvSpPr>
        <p:spPr>
          <a:xfrm>
            <a:off x="600523" y="10908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8.4.5   </a:t>
            </a:r>
            <a:r>
              <a:rPr lang="zh-CN" altLang="zh-CN" sz="2400" b="1" dirty="0">
                <a:solidFill>
                  <a:srgbClr val="002060"/>
                </a:solidFill>
                <a:latin typeface="微软雅黑" panose="020B0503020204020204" pitchFamily="34" charset="-122"/>
                <a:ea typeface="微软雅黑" panose="020B0503020204020204" pitchFamily="34" charset="-122"/>
              </a:rPr>
              <a:t>基本路径测试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25991" y="1729070"/>
            <a:ext cx="8337009" cy="2120902"/>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实践中，一个不太复杂的程序，其路径可能都是一个庞大的数字，要在测试中覆盖所有的路径是不现实的。所以，只得把覆盖的路径数压缩到一定限度内。基本路径测试就是这样一种测试方法，它在程序控制流图的基础上，通过分析控制构造的环形复杂性，导出基本可执行路径集合，从而设计测试用例的方法。设计出的测试用例要保证在测试中程序的每一个可执行语句至少执行一次。</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03495" y="1017513"/>
            <a:ext cx="8337009" cy="2120902"/>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如图所示，程序流程图用来描述程序控制结构，可将流程图映射到一个相应的流图（假设流程图的菱形决定框中不包含复合条件）。在控制流图中，每一个圆，称为流图的结点，代表一个或多个语句。一个处理方框序列和一个菱形决策框可被映射为一个结点。流图中的箭头，称为边或连接，代表控制流，类似于流程图中的箭头。</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6146"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0460" y="2676391"/>
            <a:ext cx="2163763" cy="23399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360" y="2783186"/>
            <a:ext cx="2354263" cy="2247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03495" y="1017513"/>
            <a:ext cx="8337009" cy="3782895"/>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基本路径测试具体方法如下：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对复杂性程度高的程序做到覆盖所有路径是不可能的。根据前面所说独立路径概念，某一程序独立路径是指从程序入口到程序出口的多次执行中，每次至少有一个语句集是新的或未被重复的。若用流图描述，独立路径就是在从入口进入流图后，至少走过一个弧。</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在不能做到覆盖所有路径前提下，如某一程序每个独立路径都被测试过，可以认为程序中每个语句都被检验了，即达到语句覆盖，这种测试即通常所说基本路径测试方法。</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从基本集导出的测试用例保证对程序中每条执行语句至少执行一次。 </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403495" y="971794"/>
            <a:ext cx="4168505" cy="3782895"/>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基本路径测试用例设计步骤如下：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绘制程序控制流图</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通过分析环形复杂性，计算圈复杂度，导出程序基本路径集合中的独立路径条数，这是确定程序中每个可执行语句至少执行一次所必须的测试用例数目的上界。给定流图的圈复杂度</a:t>
            </a:r>
            <a:r>
              <a:rPr lang="en-US" altLang="zh-CN" dirty="0">
                <a:solidFill>
                  <a:srgbClr val="002060"/>
                </a:solidFill>
                <a:latin typeface="微软雅黑" panose="020B0503020204020204" pitchFamily="34" charset="-122"/>
                <a:ea typeface="微软雅黑" panose="020B0503020204020204" pitchFamily="34" charset="-122"/>
              </a:rPr>
              <a:t>V</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G</a:t>
            </a:r>
            <a:r>
              <a:rPr lang="zh-CN" altLang="zh-CN" dirty="0">
                <a:solidFill>
                  <a:srgbClr val="002060"/>
                </a:solidFill>
                <a:latin typeface="微软雅黑" panose="020B0503020204020204" pitchFamily="34" charset="-122"/>
                <a:ea typeface="微软雅黑" panose="020B0503020204020204" pitchFamily="34" charset="-122"/>
              </a:rPr>
              <a:t>），定义为</a:t>
            </a:r>
            <a:r>
              <a:rPr lang="en-US" altLang="zh-CN" dirty="0">
                <a:solidFill>
                  <a:srgbClr val="002060"/>
                </a:solidFill>
                <a:latin typeface="微软雅黑" panose="020B0503020204020204" pitchFamily="34" charset="-122"/>
                <a:ea typeface="微软雅黑" panose="020B0503020204020204" pitchFamily="34" charset="-122"/>
              </a:rPr>
              <a:t>V</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G</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P + 1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P</a:t>
            </a:r>
            <a:r>
              <a:rPr lang="zh-CN" altLang="zh-CN" dirty="0">
                <a:solidFill>
                  <a:srgbClr val="002060"/>
                </a:solidFill>
                <a:latin typeface="微软雅黑" panose="020B0503020204020204" pitchFamily="34" charset="-122"/>
                <a:ea typeface="微软雅黑" panose="020B0503020204020204" pitchFamily="34" charset="-122"/>
              </a:rPr>
              <a:t>是流图</a:t>
            </a:r>
            <a:r>
              <a:rPr lang="en-US" altLang="zh-CN" dirty="0">
                <a:solidFill>
                  <a:srgbClr val="002060"/>
                </a:solidFill>
                <a:latin typeface="微软雅黑" panose="020B0503020204020204" pitchFamily="34" charset="-122"/>
                <a:ea typeface="微软雅黑" panose="020B0503020204020204" pitchFamily="34" charset="-122"/>
              </a:rPr>
              <a:t>G</a:t>
            </a:r>
            <a:r>
              <a:rPr lang="zh-CN" altLang="zh-CN" dirty="0">
                <a:solidFill>
                  <a:srgbClr val="002060"/>
                </a:solidFill>
                <a:latin typeface="微软雅黑" panose="020B0503020204020204" pitchFamily="34" charset="-122"/>
                <a:ea typeface="微软雅黑" panose="020B0503020204020204" pitchFamily="34" charset="-122"/>
              </a:rPr>
              <a:t>中判断结点的个数，如图所示。</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p:cNvPicPr/>
          <p:nvPr/>
        </p:nvPicPr>
        <p:blipFill>
          <a:blip r:embed="rId1"/>
          <a:srcRect/>
          <a:stretch>
            <a:fillRect/>
          </a:stretch>
        </p:blipFill>
        <p:spPr>
          <a:xfrm>
            <a:off x="5078915" y="1387248"/>
            <a:ext cx="3661590" cy="3129748"/>
          </a:xfrm>
          <a:prstGeom prst="rect">
            <a:avLst/>
          </a:prstGeom>
          <a:noFill/>
          <a:ln w="9525">
            <a:noFill/>
            <a:miter lim="800000"/>
            <a:headEnd/>
            <a:tailEnd/>
          </a:ln>
        </p:spPr>
      </p:pic>
    </p:spTree>
  </p:cSld>
  <p:clrMapOvr>
    <a:masterClrMapping/>
  </p:clrMapOvr>
  <p:transition spd="med" advTm="5000">
    <p:pull dir="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582249" y="1719048"/>
            <a:ext cx="8266117" cy="1705403"/>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基本路径测试用例设计步骤如下：</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导出测试用例：根据环形复杂性和程序结构设计用例数据输入和预期结果。</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 </a:t>
            </a:r>
            <a:r>
              <a:rPr lang="zh-CN" altLang="zh-CN" dirty="0">
                <a:solidFill>
                  <a:srgbClr val="002060"/>
                </a:solidFill>
                <a:latin typeface="微软雅黑" panose="020B0503020204020204" pitchFamily="34" charset="-122"/>
                <a:ea typeface="微软雅黑" panose="020B0503020204020204" pitchFamily="34" charset="-122"/>
              </a:rPr>
              <a:t>准备测试用例：确保基本路径集中的每一条路径的执行。</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600523" y="1090849"/>
            <a:ext cx="8162477" cy="58105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8.4.5   </a:t>
            </a:r>
            <a:r>
              <a:rPr lang="zh-CN" altLang="zh-CN" sz="2400" b="1" dirty="0">
                <a:solidFill>
                  <a:srgbClr val="002060"/>
                </a:solidFill>
                <a:latin typeface="微软雅黑" panose="020B0503020204020204" pitchFamily="34" charset="-122"/>
                <a:ea typeface="微软雅黑" panose="020B0503020204020204" pitchFamily="34" charset="-122"/>
              </a:rPr>
              <a:t>基本路径测试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1037149"/>
            <a:ext cx="8556697" cy="289560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2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chemeClr val="accent5">
                    <a:lumMod val="75000"/>
                  </a:schemeClr>
                </a:solidFill>
                <a:latin typeface="微软雅黑" panose="020B0503020204020204" pitchFamily="34" charset="-122"/>
                <a:ea typeface="微软雅黑" panose="020B0503020204020204" pitchFamily="34" charset="-122"/>
              </a:rPr>
              <a:t>标准等价类测试</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不考虑无效数据值</a:t>
            </a:r>
            <a:r>
              <a:rPr lang="zh-CN" altLang="zh-CN" dirty="0">
                <a:solidFill>
                  <a:srgbClr val="002060"/>
                </a:solidFill>
                <a:latin typeface="微软雅黑" panose="020B0503020204020204" pitchFamily="34" charset="-122"/>
                <a:ea typeface="微软雅黑" panose="020B0503020204020204" pitchFamily="34" charset="-122"/>
              </a:rPr>
              <a:t>，测试用例使用每个等价类中的某一个值（如</a:t>
            </a:r>
            <a:r>
              <a:rPr lang="zh-CN" altLang="en-US" dirty="0">
                <a:solidFill>
                  <a:srgbClr val="002060"/>
                </a:solidFill>
                <a:latin typeface="微软雅黑" panose="020B0503020204020204" pitchFamily="34" charset="-122"/>
                <a:ea typeface="微软雅黑" panose="020B0503020204020204" pitchFamily="34" charset="-122"/>
              </a:rPr>
              <a:t>左</a:t>
            </a:r>
            <a:r>
              <a:rPr lang="zh-CN" altLang="zh-CN" dirty="0">
                <a:solidFill>
                  <a:srgbClr val="002060"/>
                </a:solidFill>
                <a:latin typeface="微软雅黑" panose="020B0503020204020204" pitchFamily="34" charset="-122"/>
                <a:ea typeface="微软雅黑" panose="020B0503020204020204" pitchFamily="34" charset="-122"/>
              </a:rPr>
              <a:t>图所示）。通常标准等价类测试用例数量和最大等价类中元素数目相等。</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chemeClr val="accent5">
                    <a:lumMod val="75000"/>
                  </a:schemeClr>
                </a:solidFill>
                <a:latin typeface="微软雅黑" panose="020B0503020204020204" pitchFamily="34" charset="-122"/>
                <a:ea typeface="微软雅黑" panose="020B0503020204020204" pitchFamily="34" charset="-122"/>
              </a:rPr>
              <a:t>健壮等价类测试</a:t>
            </a:r>
            <a:r>
              <a:rPr lang="zh-CN" altLang="zh-CN" dirty="0">
                <a:solidFill>
                  <a:srgbClr val="002060"/>
                </a:solidFill>
                <a:latin typeface="微软雅黑" panose="020B0503020204020204" pitchFamily="34" charset="-122"/>
                <a:ea typeface="微软雅黑" panose="020B0503020204020204" pitchFamily="34" charset="-122"/>
              </a:rPr>
              <a:t>：主要出发点是不仅关注等价类，同时也关注无效等价类。对有效输入，测试用例从每个有效等价类中取一个值；对无效输入，测试用例取一个无效值，其他值均取有效值（如</a:t>
            </a:r>
            <a:r>
              <a:rPr lang="zh-CN" altLang="en-US" dirty="0">
                <a:solidFill>
                  <a:srgbClr val="002060"/>
                </a:solidFill>
                <a:latin typeface="微软雅黑" panose="020B0503020204020204" pitchFamily="34" charset="-122"/>
                <a:ea typeface="微软雅黑" panose="020B0503020204020204" pitchFamily="34" charset="-122"/>
              </a:rPr>
              <a:t>右</a:t>
            </a:r>
            <a:r>
              <a:rPr lang="zh-CN" altLang="zh-CN" dirty="0">
                <a:solidFill>
                  <a:srgbClr val="002060"/>
                </a:solidFill>
                <a:latin typeface="微软雅黑" panose="020B0503020204020204" pitchFamily="34" charset="-122"/>
                <a:ea typeface="微软雅黑" panose="020B0503020204020204" pitchFamily="34" charset="-122"/>
              </a:rPr>
              <a:t>图所示）。健壮等价类测试需注意，规格说明往往没有定义无效测试用例的期望输出应该是什么。因此，需定义这些测试用例的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期望值</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6" name="图片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96481"/>
            <a:ext cx="2103438" cy="12874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26" y="3634754"/>
            <a:ext cx="2079625" cy="133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09752" y="1229150"/>
            <a:ext cx="4079128" cy="2951898"/>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8.10</a:t>
            </a:r>
            <a:r>
              <a:rPr lang="zh-CN" altLang="zh-CN" dirty="0">
                <a:solidFill>
                  <a:srgbClr val="002060"/>
                </a:solidFill>
                <a:latin typeface="微软雅黑" panose="020B0503020204020204" pitchFamily="34" charset="-122"/>
                <a:ea typeface="微软雅黑" panose="020B0503020204020204" pitchFamily="34" charset="-122"/>
              </a:rPr>
              <a:t>】利用基本路径测试方法测试下面的程序。</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请画出流图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计算环路复杂度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写出测试路径、设计测试用例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10" name="图片 9"/>
          <p:cNvPicPr>
            <a:picLocks noChangeAspect="1"/>
          </p:cNvPicPr>
          <p:nvPr/>
        </p:nvPicPr>
        <p:blipFill>
          <a:blip r:embed="rId1"/>
          <a:stretch>
            <a:fillRect/>
          </a:stretch>
        </p:blipFill>
        <p:spPr>
          <a:xfrm>
            <a:off x="4967002" y="1355136"/>
            <a:ext cx="2636956" cy="3625142"/>
          </a:xfrm>
          <a:prstGeom prst="rect">
            <a:avLst/>
          </a:prstGeom>
        </p:spPr>
      </p:pic>
    </p:spTree>
  </p:cSld>
  <p:clrMapOvr>
    <a:masterClrMapping/>
  </p:clrMapOvr>
  <p:transition spd="med" advTm="5000">
    <p:pull dir="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56384" y="1003965"/>
            <a:ext cx="4079128" cy="4613892"/>
          </a:xfrm>
          <a:prstGeom prst="rect">
            <a:avLst/>
          </a:prstGeom>
          <a:noFill/>
        </p:spPr>
        <p:txBody>
          <a:bodyPr wrap="square">
            <a:spAutoFit/>
          </a:bodyPr>
          <a:lstStyle/>
          <a:p>
            <a:pPr marL="342900" indent="-342900" algn="just">
              <a:lnSpc>
                <a:spcPct val="150000"/>
              </a:lnSpc>
              <a:buAutoNum type="arabicPeriod"/>
            </a:pPr>
            <a:r>
              <a:rPr lang="zh-CN" altLang="zh-CN" dirty="0">
                <a:solidFill>
                  <a:srgbClr val="002060"/>
                </a:solidFill>
                <a:latin typeface="微软雅黑" panose="020B0503020204020204" pitchFamily="34" charset="-122"/>
                <a:ea typeface="微软雅黑" panose="020B0503020204020204" pitchFamily="34" charset="-122"/>
              </a:rPr>
              <a:t>流图如图所示。</a:t>
            </a:r>
            <a:endParaRPr lang="en-US" altLang="zh-CN"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endParaRPr lang="en-US" altLang="zh-CN"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endParaRPr lang="en-US" altLang="zh-CN"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endParaRPr lang="en-US" altLang="zh-CN"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计算环路复杂度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r>
              <a:rPr lang="en-US" altLang="zh-CN" dirty="0">
                <a:solidFill>
                  <a:srgbClr val="002060"/>
                </a:solidFill>
                <a:latin typeface="微软雅黑" panose="020B0503020204020204" pitchFamily="34" charset="-122"/>
                <a:ea typeface="微软雅黑" panose="020B0503020204020204" pitchFamily="34" charset="-122"/>
              </a:rPr>
              <a:t>V(G)=3+1=4</a:t>
            </a:r>
            <a:endParaRPr lang="zh-CN" altLang="zh-CN" dirty="0">
              <a:solidFill>
                <a:srgbClr val="002060"/>
              </a:solidFill>
              <a:latin typeface="微软雅黑" panose="020B0503020204020204" pitchFamily="34" charset="-122"/>
              <a:ea typeface="微软雅黑" panose="020B0503020204020204" pitchFamily="34" charset="-122"/>
            </a:endParaRPr>
          </a:p>
          <a:p>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12" name="图片 11"/>
          <p:cNvPicPr/>
          <p:nvPr/>
        </p:nvPicPr>
        <p:blipFill>
          <a:blip r:embed="rId1">
            <a:extLst>
              <a:ext uri="{28A0092B-C50C-407E-A947-70E740481C1C}">
                <a14:useLocalDpi xmlns:a14="http://schemas.microsoft.com/office/drawing/2010/main" val="0"/>
              </a:ext>
            </a:extLst>
          </a:blip>
          <a:srcRect/>
          <a:stretch>
            <a:fillRect/>
          </a:stretch>
        </p:blipFill>
        <p:spPr>
          <a:xfrm>
            <a:off x="3151505" y="1166495"/>
            <a:ext cx="2840990" cy="2359660"/>
          </a:xfrm>
          <a:prstGeom prst="rect">
            <a:avLst/>
          </a:prstGeom>
          <a:noFill/>
        </p:spPr>
      </p:pic>
    </p:spTree>
  </p:cSld>
  <p:clrMapOvr>
    <a:masterClrMapping/>
  </p:clrMapOvr>
  <p:transition spd="med" advTm="5000">
    <p:pull dir="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70135" y="1074811"/>
            <a:ext cx="4079128" cy="1151405"/>
          </a:xfrm>
          <a:prstGeom prst="rect">
            <a:avLst/>
          </a:prstGeom>
          <a:noFill/>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测试路径及测试用例如表所示。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nvGraphicFramePr>
        <p:xfrm>
          <a:off x="1479824" y="1776236"/>
          <a:ext cx="6538877" cy="1835610"/>
        </p:xfrm>
        <a:graphic>
          <a:graphicData uri="http://schemas.openxmlformats.org/drawingml/2006/table">
            <a:tbl>
              <a:tblPr firstRow="1" firstCol="1" bandRow="1">
                <a:tableStyleId>{5C22544A-7EE6-4342-B048-85BDC9FD1C3A}</a:tableStyleId>
              </a:tblPr>
              <a:tblGrid>
                <a:gridCol w="1878421"/>
                <a:gridCol w="1937097"/>
                <a:gridCol w="2723359"/>
              </a:tblGrid>
              <a:tr h="367122">
                <a:tc>
                  <a:txBody>
                    <a:bodyPr/>
                    <a:lstStyle/>
                    <a:p>
                      <a:pPr algn="just"/>
                      <a:r>
                        <a:rPr lang="zh-CN" sz="2000" kern="100">
                          <a:effectLst/>
                        </a:rPr>
                        <a:t>测试用例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i</a:t>
                      </a:r>
                      <a:r>
                        <a:rPr lang="zh-CN" sz="2000" kern="100">
                          <a:effectLst/>
                        </a:rPr>
                        <a:t>，</a:t>
                      </a:r>
                      <a:r>
                        <a:rPr lang="en-US" sz="2000" kern="100">
                          <a:effectLst/>
                        </a:rPr>
                        <a:t>j</a:t>
                      </a:r>
                      <a:r>
                        <a:rPr lang="zh-CN" sz="2000" kern="100">
                          <a:effectLst/>
                        </a:rPr>
                        <a:t>，</a:t>
                      </a:r>
                      <a:r>
                        <a:rPr lang="en-US" sz="2000" kern="100">
                          <a:effectLst/>
                        </a:rPr>
                        <a:t>k</a:t>
                      </a:r>
                      <a:r>
                        <a:rPr lang="zh-CN" sz="2000" kern="100">
                          <a:effectLst/>
                        </a:rPr>
                        <a:t>，</a:t>
                      </a:r>
                      <a:r>
                        <a:rPr lang="en-US" sz="2000" kern="100">
                          <a:effectLst/>
                        </a:rPr>
                        <a:t>m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zh-CN" sz="2000" kern="100">
                          <a:effectLst/>
                        </a:rPr>
                        <a:t>执行路径</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r>
              <a:tr h="367122">
                <a:tc>
                  <a:txBody>
                    <a:bodyPr/>
                    <a:lstStyle/>
                    <a:p>
                      <a:pPr algn="just"/>
                      <a:r>
                        <a:rPr lang="zh-CN" sz="2000" kern="100">
                          <a:effectLst/>
                        </a:rPr>
                        <a:t>测试用例</a:t>
                      </a:r>
                      <a:r>
                        <a:rPr lang="en-US" sz="2000" kern="100">
                          <a:effectLst/>
                        </a:rPr>
                        <a:t>1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10</a:t>
                      </a:r>
                      <a:r>
                        <a:rPr lang="zh-CN" sz="2000" kern="100">
                          <a:effectLst/>
                        </a:rPr>
                        <a:t>，</a:t>
                      </a:r>
                      <a:r>
                        <a:rPr lang="en-US" sz="2000" kern="100">
                          <a:effectLst/>
                        </a:rPr>
                        <a:t>6</a:t>
                      </a:r>
                      <a:r>
                        <a:rPr lang="zh-CN" sz="2000" kern="100">
                          <a:effectLst/>
                        </a:rPr>
                        <a:t>，</a:t>
                      </a:r>
                      <a:r>
                        <a:rPr lang="en-US" sz="2000" kern="100">
                          <a:effectLst/>
                        </a:rPr>
                        <a:t>6</a:t>
                      </a:r>
                      <a:r>
                        <a:rPr lang="zh-CN" sz="2000" kern="100">
                          <a:effectLst/>
                        </a:rPr>
                        <a:t>，</a:t>
                      </a:r>
                      <a:r>
                        <a:rPr lang="en-US" sz="2000" kern="100">
                          <a:effectLst/>
                        </a:rPr>
                        <a:t>6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2</a:t>
                      </a:r>
                      <a:r>
                        <a:rPr lang="zh-CN" sz="2000" kern="100">
                          <a:effectLst/>
                        </a:rPr>
                        <a:t>、</a:t>
                      </a:r>
                      <a:r>
                        <a:rPr lang="en-US" sz="2000" kern="100">
                          <a:effectLst/>
                        </a:rPr>
                        <a:t>17</a:t>
                      </a:r>
                      <a:r>
                        <a:rPr lang="zh-CN" sz="2000" kern="100">
                          <a:effectLst/>
                        </a:rPr>
                        <a:t>、</a:t>
                      </a:r>
                      <a:r>
                        <a:rPr lang="en-US" sz="2000" kern="100">
                          <a:effectLst/>
                        </a:rPr>
                        <a:t>18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r>
              <a:tr h="367122">
                <a:tc>
                  <a:txBody>
                    <a:bodyPr/>
                    <a:lstStyle/>
                    <a:p>
                      <a:pPr algn="just"/>
                      <a:r>
                        <a:rPr lang="zh-CN" sz="2000" kern="100">
                          <a:effectLst/>
                        </a:rPr>
                        <a:t>测试用例</a:t>
                      </a:r>
                      <a:r>
                        <a:rPr lang="en-US" sz="2000" kern="100">
                          <a:effectLst/>
                        </a:rPr>
                        <a:t>2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8</a:t>
                      </a:r>
                      <a:r>
                        <a:rPr lang="zh-CN" sz="2000" kern="100">
                          <a:effectLst/>
                        </a:rPr>
                        <a:t>，</a:t>
                      </a:r>
                      <a:r>
                        <a:rPr lang="en-US" sz="2000" kern="100">
                          <a:effectLst/>
                        </a:rPr>
                        <a:t>6</a:t>
                      </a:r>
                      <a:r>
                        <a:rPr lang="zh-CN" sz="2000" kern="100">
                          <a:effectLst/>
                        </a:rPr>
                        <a:t>，</a:t>
                      </a:r>
                      <a:r>
                        <a:rPr lang="en-US" sz="2000" kern="100">
                          <a:effectLst/>
                        </a:rPr>
                        <a:t>8</a:t>
                      </a:r>
                      <a:r>
                        <a:rPr lang="zh-CN" sz="2000" kern="100">
                          <a:effectLst/>
                        </a:rPr>
                        <a:t>，</a:t>
                      </a:r>
                      <a:r>
                        <a:rPr lang="en-US" sz="2000" kern="100">
                          <a:effectLst/>
                        </a:rPr>
                        <a:t>4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2</a:t>
                      </a:r>
                      <a:r>
                        <a:rPr lang="zh-CN" sz="2000" kern="100">
                          <a:effectLst/>
                        </a:rPr>
                        <a:t>、</a:t>
                      </a:r>
                      <a:r>
                        <a:rPr lang="en-US" sz="2000" kern="100">
                          <a:effectLst/>
                        </a:rPr>
                        <a:t>4</a:t>
                      </a:r>
                      <a:r>
                        <a:rPr lang="zh-CN" sz="2000" kern="100">
                          <a:effectLst/>
                        </a:rPr>
                        <a:t>、</a:t>
                      </a:r>
                      <a:r>
                        <a:rPr lang="en-US" sz="2000" kern="100">
                          <a:effectLst/>
                        </a:rPr>
                        <a:t>6</a:t>
                      </a:r>
                      <a:r>
                        <a:rPr lang="zh-CN" sz="2000" kern="100">
                          <a:effectLst/>
                        </a:rPr>
                        <a:t>、</a:t>
                      </a:r>
                      <a:r>
                        <a:rPr lang="en-US" sz="2000" kern="100">
                          <a:effectLst/>
                        </a:rPr>
                        <a:t>18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r>
              <a:tr h="367122">
                <a:tc>
                  <a:txBody>
                    <a:bodyPr/>
                    <a:lstStyle/>
                    <a:p>
                      <a:pPr algn="just"/>
                      <a:r>
                        <a:rPr lang="zh-CN" sz="2000" kern="100">
                          <a:effectLst/>
                        </a:rPr>
                        <a:t>测试用例</a:t>
                      </a:r>
                      <a:r>
                        <a:rPr lang="en-US" sz="2000" kern="100">
                          <a:effectLst/>
                        </a:rPr>
                        <a:t>3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6</a:t>
                      </a:r>
                      <a:r>
                        <a:rPr lang="zh-CN" sz="2000" kern="100">
                          <a:effectLst/>
                        </a:rPr>
                        <a:t>，</a:t>
                      </a:r>
                      <a:r>
                        <a:rPr lang="en-US" sz="2000" kern="100">
                          <a:effectLst/>
                        </a:rPr>
                        <a:t>6</a:t>
                      </a:r>
                      <a:r>
                        <a:rPr lang="zh-CN" sz="2000" kern="100">
                          <a:effectLst/>
                        </a:rPr>
                        <a:t>，</a:t>
                      </a:r>
                      <a:r>
                        <a:rPr lang="en-US" sz="2000" kern="100">
                          <a:effectLst/>
                        </a:rPr>
                        <a:t>10</a:t>
                      </a:r>
                      <a:r>
                        <a:rPr lang="zh-CN" sz="2000" kern="100">
                          <a:effectLst/>
                        </a:rPr>
                        <a:t>，</a:t>
                      </a:r>
                      <a:r>
                        <a:rPr lang="en-US" sz="2000" kern="100">
                          <a:effectLst/>
                        </a:rPr>
                        <a:t>4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2</a:t>
                      </a:r>
                      <a:r>
                        <a:rPr lang="zh-CN" sz="2000" kern="100">
                          <a:effectLst/>
                        </a:rPr>
                        <a:t>、</a:t>
                      </a:r>
                      <a:r>
                        <a:rPr lang="en-US" sz="2000" kern="100">
                          <a:effectLst/>
                        </a:rPr>
                        <a:t>4</a:t>
                      </a:r>
                      <a:r>
                        <a:rPr lang="zh-CN" sz="2000" kern="100">
                          <a:effectLst/>
                        </a:rPr>
                        <a:t>、</a:t>
                      </a:r>
                      <a:r>
                        <a:rPr lang="en-US" sz="2000" kern="100">
                          <a:effectLst/>
                        </a:rPr>
                        <a:t>9</a:t>
                      </a:r>
                      <a:r>
                        <a:rPr lang="zh-CN" sz="2000" kern="100">
                          <a:effectLst/>
                        </a:rPr>
                        <a:t>、</a:t>
                      </a:r>
                      <a:r>
                        <a:rPr lang="en-US" sz="2000" kern="100">
                          <a:effectLst/>
                        </a:rPr>
                        <a:t>11</a:t>
                      </a:r>
                      <a:r>
                        <a:rPr lang="zh-CN" sz="2000" kern="100">
                          <a:effectLst/>
                        </a:rPr>
                        <a:t>、</a:t>
                      </a:r>
                      <a:r>
                        <a:rPr lang="en-US" sz="2000" kern="100">
                          <a:effectLst/>
                        </a:rPr>
                        <a:t>18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r>
              <a:tr h="367122">
                <a:tc>
                  <a:txBody>
                    <a:bodyPr/>
                    <a:lstStyle/>
                    <a:p>
                      <a:pPr algn="just"/>
                      <a:r>
                        <a:rPr lang="zh-CN" sz="2000" kern="100">
                          <a:effectLst/>
                        </a:rPr>
                        <a:t>测试用例</a:t>
                      </a:r>
                      <a:r>
                        <a:rPr lang="en-US" sz="2000" kern="100">
                          <a:effectLst/>
                        </a:rPr>
                        <a:t>4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a:effectLst/>
                        </a:rPr>
                        <a:t>8</a:t>
                      </a:r>
                      <a:r>
                        <a:rPr lang="zh-CN" sz="2000" kern="100">
                          <a:effectLst/>
                        </a:rPr>
                        <a:t>，</a:t>
                      </a:r>
                      <a:r>
                        <a:rPr lang="en-US" sz="2000" kern="100">
                          <a:effectLst/>
                        </a:rPr>
                        <a:t>5</a:t>
                      </a:r>
                      <a:r>
                        <a:rPr lang="zh-CN" sz="2000" kern="100">
                          <a:effectLst/>
                        </a:rPr>
                        <a:t>，</a:t>
                      </a:r>
                      <a:r>
                        <a:rPr lang="en-US" sz="2000" kern="100">
                          <a:effectLst/>
                        </a:rPr>
                        <a:t>10</a:t>
                      </a:r>
                      <a:r>
                        <a:rPr lang="zh-CN" sz="2000" kern="100">
                          <a:effectLst/>
                        </a:rPr>
                        <a:t>，</a:t>
                      </a:r>
                      <a:r>
                        <a:rPr lang="en-US" sz="2000" kern="100">
                          <a:effectLst/>
                        </a:rPr>
                        <a:t>2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c>
                  <a:txBody>
                    <a:bodyPr/>
                    <a:lstStyle/>
                    <a:p>
                      <a:pPr algn="just"/>
                      <a:r>
                        <a:rPr lang="en-US" sz="2000" kern="100" dirty="0">
                          <a:effectLst/>
                        </a:rPr>
                        <a:t>2</a:t>
                      </a:r>
                      <a:r>
                        <a:rPr lang="zh-CN" sz="2000" kern="100" dirty="0">
                          <a:effectLst/>
                        </a:rPr>
                        <a:t>、</a:t>
                      </a:r>
                      <a:r>
                        <a:rPr lang="en-US" sz="2000" kern="100" dirty="0">
                          <a:effectLst/>
                        </a:rPr>
                        <a:t>4</a:t>
                      </a:r>
                      <a:r>
                        <a:rPr lang="zh-CN" sz="2000" kern="100" dirty="0">
                          <a:effectLst/>
                        </a:rPr>
                        <a:t>、</a:t>
                      </a:r>
                      <a:r>
                        <a:rPr lang="en-US" sz="2000" kern="100" dirty="0">
                          <a:effectLst/>
                        </a:rPr>
                        <a:t>9</a:t>
                      </a:r>
                      <a:r>
                        <a:rPr lang="zh-CN" sz="2000" kern="100" dirty="0">
                          <a:effectLst/>
                        </a:rPr>
                        <a:t>、</a:t>
                      </a:r>
                      <a:r>
                        <a:rPr lang="en-US" sz="2000" kern="100" dirty="0">
                          <a:effectLst/>
                        </a:rPr>
                        <a:t>14</a:t>
                      </a:r>
                      <a:r>
                        <a:rPr lang="zh-CN" sz="2000" kern="100" dirty="0">
                          <a:effectLst/>
                        </a:rPr>
                        <a:t>、</a:t>
                      </a:r>
                      <a:r>
                        <a:rPr lang="en-US" sz="2000" kern="100" dirty="0">
                          <a:effectLst/>
                        </a:rPr>
                        <a:t>18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6350" marB="0"/>
                </a:tc>
              </a:tr>
            </a:tbl>
          </a:graphicData>
        </a:graphic>
      </p:graphicFrame>
    </p:spTree>
  </p:cSld>
  <p:clrMapOvr>
    <a:masterClrMapping/>
  </p:clrMapOvr>
  <p:transition spd="med" advTm="5000">
    <p:pull dir="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780435" y="905669"/>
            <a:ext cx="7825683" cy="3628044"/>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8.4.6  </a:t>
            </a:r>
            <a:r>
              <a:rPr lang="zh-CN" altLang="zh-CN" sz="2400" b="1" dirty="0">
                <a:solidFill>
                  <a:srgbClr val="002060"/>
                </a:solidFill>
                <a:latin typeface="微软雅黑" panose="020B0503020204020204" pitchFamily="34" charset="-122"/>
                <a:ea typeface="微软雅黑" panose="020B0503020204020204" pitchFamily="34" charset="-122"/>
              </a:rPr>
              <a:t>几种常用覆盖的比较</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语句覆盖：在测试时，首先设计若干个测试用例，然后运行被测程序，使程序中的每个语句至少执行一次；语句覆盖的测试可能给人们一种心理的满足，以为每个语句都经历过，似乎可以放心了；实际上，语句覆盖在测试被测试程序中，除去对检查不可执行语句有一定作用外，并没有排除被测程序包含错误的风险；必须看到，被测程序并非语句的无序堆积，语句之间的确存在着许多有机的联系。</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sz="2400"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70134" y="1074811"/>
            <a:ext cx="7825683" cy="3212546"/>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8.4.6  </a:t>
            </a:r>
            <a:r>
              <a:rPr lang="zh-CN" altLang="zh-CN" sz="2400" b="1" dirty="0">
                <a:solidFill>
                  <a:srgbClr val="002060"/>
                </a:solidFill>
                <a:latin typeface="微软雅黑" panose="020B0503020204020204" pitchFamily="34" charset="-122"/>
                <a:ea typeface="微软雅黑" panose="020B0503020204020204" pitchFamily="34" charset="-122"/>
              </a:rPr>
              <a:t>几种常用覆盖的比较</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判定覆盖（分支覆盖）：设计若干测试用例，运行被测程序，使得程序中每个判断的取真分支和取假分支至少经历一次，即判断的真假值均曾被满足；同样，只作到判定覆盖仍无法确定判断内部条件的错误。</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条件覆盖：设计若干测试用例，执行被测程序以后，要使每个判断中每个条件的可能取值至少满足一次；但覆盖了条件的测试用例不一定覆盖了分支。</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sz="2400"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8.4  </a:t>
            </a:r>
            <a:r>
              <a:rPr lang="zh-CN" altLang="zh-CN" kern="0" dirty="0"/>
              <a:t>白盒测试技术（基于结构的测试技术）</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067466" cy="4043543"/>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8.4.6  </a:t>
            </a:r>
            <a:r>
              <a:rPr lang="zh-CN" altLang="zh-CN" sz="2400" b="1" dirty="0">
                <a:solidFill>
                  <a:srgbClr val="002060"/>
                </a:solidFill>
                <a:latin typeface="微软雅黑" panose="020B0503020204020204" pitchFamily="34" charset="-122"/>
                <a:ea typeface="微软雅黑" panose="020B0503020204020204" pitchFamily="34" charset="-122"/>
              </a:rPr>
              <a:t>几种常用覆盖的比较</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判定—条件覆盖：设计足够的测试用例，使得判断中每个条件的所有可能至少出现一次，并且每个判断本身的判定结果也至少出现一次；不过忽略了路径覆盖的问题，而路径能否全面覆盖在软件测试中是个重要问题，因为程序要取得正确的结果，就必须消除遇到的各种障碍，沿着特定的路径顺利执行。如果程序中的每一条路径都得到考验，才能说程序受到了全面检验。</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路径覆盖：设计足够多的测试用例，要求覆盖程序中所有可能的路径；许多情况路径数是个庞大的数字，要全部覆盖是无法实现的；即使都覆盖到了，仍然不能保证被测程序的正确性。</a:t>
            </a:r>
            <a:endParaRPr lang="zh-CN" altLang="zh-CN" sz="2400"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zh-CN"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zh-CN" altLang="zh-CN" sz="20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72674" y="1268637"/>
            <a:ext cx="8067466" cy="2120902"/>
          </a:xfrm>
          <a:prstGeom prst="rect">
            <a:avLst/>
          </a:prstGeom>
          <a:noFill/>
        </p:spPr>
        <p:txBody>
          <a:bodyPr wrap="square">
            <a:spAutoFit/>
          </a:bodyPr>
          <a:lstStyle/>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基于模型的测试（</a:t>
            </a:r>
            <a:r>
              <a:rPr lang="en-US" altLang="zh-CN" dirty="0">
                <a:solidFill>
                  <a:srgbClr val="002060"/>
                </a:solidFill>
                <a:latin typeface="微软雅黑" panose="020B0503020204020204" pitchFamily="34" charset="-122"/>
                <a:ea typeface="微软雅黑" panose="020B0503020204020204" pitchFamily="34" charset="-122"/>
              </a:rPr>
              <a:t>Model-Based Testing</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是一种根据模型来设计测试的高级的测试方法。基于模型的测试方法将被测试对象的某个方面用模型来描述，利用模型的信息产生测试用例和脚本，可自动执行生成的用例和脚本。基于模型的测试支持并拓展了传统测试设计技术，比如我们熟悉的等价类划分、边界值分析、决策表、状态转换测试和用例测试等传统测试设计技术。</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212246" cy="3367397"/>
          </a:xfrm>
          <a:prstGeom prst="rect">
            <a:avLst/>
          </a:prstGeom>
          <a:noFill/>
        </p:spPr>
        <p:txBody>
          <a:bodyPr wrap="square">
            <a:spAutoFit/>
          </a:bodyPr>
          <a:lstStyle/>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基于模型的测试的基本思想</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通过以下内容提高测试设计和测试实现活动的质量和效率</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基于项目的测试目标设计一个综合的</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模型。通常这个综合的</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模型是利用工具完成的。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将模型作为一种测试设计规格说明提供给测试工程师。这时模型应该包含高度格式化和详细的信息，这样才能保证能从模型自动导出测试用例。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模型以及它的工件应该是与组织的过程紧密结合的，也应该与方法、技术环境、工具，以及任何特定的生命周期过程紧密结合。</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212246" cy="4043543"/>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8.5.1 </a:t>
            </a:r>
            <a:r>
              <a:rPr lang="zh-CN" altLang="zh-CN" sz="2400" b="1" dirty="0">
                <a:solidFill>
                  <a:srgbClr val="002060"/>
                </a:solidFill>
                <a:latin typeface="微软雅黑" panose="020B0503020204020204" pitchFamily="34" charset="-122"/>
                <a:ea typeface="微软雅黑" panose="020B0503020204020204" pitchFamily="34" charset="-122"/>
              </a:rPr>
              <a:t>将</a:t>
            </a:r>
            <a:r>
              <a:rPr lang="en-US" altLang="zh-CN" sz="2400" b="1" dirty="0">
                <a:solidFill>
                  <a:srgbClr val="002060"/>
                </a:solidFill>
                <a:latin typeface="微软雅黑" panose="020B0503020204020204" pitchFamily="34" charset="-122"/>
                <a:ea typeface="微软雅黑" panose="020B0503020204020204" pitchFamily="34" charset="-122"/>
              </a:rPr>
              <a:t>MBT</a:t>
            </a:r>
            <a:r>
              <a:rPr lang="zh-CN" altLang="zh-CN" sz="2400" b="1" dirty="0">
                <a:solidFill>
                  <a:srgbClr val="002060"/>
                </a:solidFill>
                <a:latin typeface="微软雅黑" panose="020B0503020204020204" pitchFamily="34" charset="-122"/>
                <a:ea typeface="微软雅黑" panose="020B0503020204020204" pitchFamily="34" charset="-122"/>
              </a:rPr>
              <a:t>集成到软件开发生命周期</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对于软件开发生命周期模型，</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种主要的分类：顺序模型，例如</a:t>
            </a:r>
            <a:r>
              <a:rPr lang="en-US" altLang="zh-CN" dirty="0">
                <a:solidFill>
                  <a:srgbClr val="002060"/>
                </a:solidFill>
                <a:latin typeface="微软雅黑" panose="020B0503020204020204" pitchFamily="34" charset="-122"/>
                <a:ea typeface="微软雅黑" panose="020B0503020204020204" pitchFamily="34" charset="-122"/>
              </a:rPr>
              <a:t>V-</a:t>
            </a:r>
            <a:r>
              <a:rPr lang="zh-CN" altLang="zh-CN" dirty="0">
                <a:solidFill>
                  <a:srgbClr val="002060"/>
                </a:solidFill>
                <a:latin typeface="微软雅黑" panose="020B0503020204020204" pitchFamily="34" charset="-122"/>
                <a:ea typeface="微软雅黑" panose="020B0503020204020204" pitchFamily="34" charset="-122"/>
              </a:rPr>
              <a:t>模型；迭代</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增量模型，例如敏捷开发模型。</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在这两类模型中，</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都应该从根本上与项目的测试目标相适应，这样，使用</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的优势才能在实现测试目标中体现出来。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在构建软件开发生命周期时会有很多不同方式的组织架构，在测试过程中采用</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方法时需要根据不同情况适当的调整。例如，根据项目的测试目的，</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在一个项目中可能专注于验收测试，而在另一个项目中可能专注于自动化系统测试。</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1037149"/>
            <a:ext cx="8556697" cy="272288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等价类划分法将被测对象的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输入、输出</a:t>
            </a:r>
            <a:r>
              <a:rPr lang="zh-CN" altLang="zh-CN" dirty="0">
                <a:solidFill>
                  <a:srgbClr val="002060"/>
                </a:solidFill>
                <a:latin typeface="微软雅黑" panose="020B0503020204020204" pitchFamily="34" charset="-122"/>
                <a:ea typeface="微软雅黑" panose="020B0503020204020204" pitchFamily="34" charset="-122"/>
              </a:rPr>
              <a:t>划分成一些区间，对一个特定区间的任何值均为等价。形成测试区间的数据不只是函数或过程参数，程序可访问的全局变量、系统资源等。这些变量或资源可以时间形式存在的数据或以状态形式存在的输入、输出序列。等价类划分法假定位于单个区间的所有值对测试均为对等，</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每区间的每一个值均设计一个测试用例</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17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212246" cy="2797048"/>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8.5.1 </a:t>
            </a:r>
            <a:r>
              <a:rPr lang="zh-CN" altLang="zh-CN" sz="2400" b="1" dirty="0">
                <a:solidFill>
                  <a:srgbClr val="002060"/>
                </a:solidFill>
                <a:latin typeface="微软雅黑" panose="020B0503020204020204" pitchFamily="34" charset="-122"/>
                <a:ea typeface="微软雅黑" panose="020B0503020204020204" pitchFamily="34" charset="-122"/>
              </a:rPr>
              <a:t>将</a:t>
            </a:r>
            <a:r>
              <a:rPr lang="en-US" altLang="zh-CN" sz="2400" b="1" dirty="0">
                <a:solidFill>
                  <a:srgbClr val="002060"/>
                </a:solidFill>
                <a:latin typeface="微软雅黑" panose="020B0503020204020204" pitchFamily="34" charset="-122"/>
                <a:ea typeface="微软雅黑" panose="020B0503020204020204" pitchFamily="34" charset="-122"/>
              </a:rPr>
              <a:t>MBT</a:t>
            </a:r>
            <a:r>
              <a:rPr lang="zh-CN" altLang="zh-CN" sz="2400" b="1" dirty="0">
                <a:solidFill>
                  <a:srgbClr val="002060"/>
                </a:solidFill>
                <a:latin typeface="微软雅黑" panose="020B0503020204020204" pitchFamily="34" charset="-122"/>
                <a:ea typeface="微软雅黑" panose="020B0503020204020204" pitchFamily="34" charset="-122"/>
              </a:rPr>
              <a:t>集成到软件开发生命周期</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对于顺序软件开发生命周期还是迭代软件开发生命周期都适用：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测试级别</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由于</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能对复杂的功能需求和预期行为进行抽象，</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通常会用在较高测试级别（集成测试、系统测试、验收测试）。</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偶尔也被用于组件测试。但是有的</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方法是基于解析代码注释的技术，就可以被用组件测试。</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212246" cy="4043543"/>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8.5.1 </a:t>
            </a:r>
            <a:r>
              <a:rPr lang="zh-CN" altLang="zh-CN" sz="2400" b="1" dirty="0">
                <a:solidFill>
                  <a:srgbClr val="002060"/>
                </a:solidFill>
                <a:latin typeface="微软雅黑" panose="020B0503020204020204" pitchFamily="34" charset="-122"/>
                <a:ea typeface="微软雅黑" panose="020B0503020204020204" pitchFamily="34" charset="-122"/>
              </a:rPr>
              <a:t>将</a:t>
            </a:r>
            <a:r>
              <a:rPr lang="en-US" altLang="zh-CN" sz="2400" b="1" dirty="0">
                <a:solidFill>
                  <a:srgbClr val="002060"/>
                </a:solidFill>
                <a:latin typeface="微软雅黑" panose="020B0503020204020204" pitchFamily="34" charset="-122"/>
                <a:ea typeface="微软雅黑" panose="020B0503020204020204" pitchFamily="34" charset="-122"/>
              </a:rPr>
              <a:t>MBT</a:t>
            </a:r>
            <a:r>
              <a:rPr lang="zh-CN" altLang="zh-CN" sz="2400" b="1" dirty="0">
                <a:solidFill>
                  <a:srgbClr val="002060"/>
                </a:solidFill>
                <a:latin typeface="微软雅黑" panose="020B0503020204020204" pitchFamily="34" charset="-122"/>
                <a:ea typeface="微软雅黑" panose="020B0503020204020204" pitchFamily="34" charset="-122"/>
              </a:rPr>
              <a:t>集成到软件开发生命周期</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测试类型</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模型可以描述系统的预期行为和</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或系统的环境。因此，</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主要使用在功能测试中。增强的或专用的</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模型可以用于非功能测试。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测试工程师通常负责</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模型，但是也可以选择跟其他人员共享</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模型。例如，模型（或其他部分）可以分享给非技术的利益相关者，他们可以用于确认并验证需求。开发人员出于自动化的目的可能对模型感兴趣，特别是当在持续集成中使用</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模型导出的自动化脚本时，这些导出的自动化脚本可以对持续集成提供早期的、持续的反馈。</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212246" cy="4375942"/>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8.5.1 </a:t>
            </a:r>
            <a:r>
              <a:rPr lang="zh-CN" altLang="zh-CN" sz="2400" b="1" dirty="0">
                <a:solidFill>
                  <a:srgbClr val="002060"/>
                </a:solidFill>
                <a:latin typeface="微软雅黑" panose="020B0503020204020204" pitchFamily="34" charset="-122"/>
                <a:ea typeface="微软雅黑" panose="020B0503020204020204" pitchFamily="34" charset="-122"/>
              </a:rPr>
              <a:t>将</a:t>
            </a:r>
            <a:r>
              <a:rPr lang="en-US" altLang="zh-CN" sz="2400" b="1" dirty="0">
                <a:solidFill>
                  <a:srgbClr val="002060"/>
                </a:solidFill>
                <a:latin typeface="微软雅黑" panose="020B0503020204020204" pitchFamily="34" charset="-122"/>
                <a:ea typeface="微软雅黑" panose="020B0503020204020204" pitchFamily="34" charset="-122"/>
              </a:rPr>
              <a:t>MBT</a:t>
            </a:r>
            <a:r>
              <a:rPr lang="zh-CN" altLang="zh-CN" sz="2400" b="1" dirty="0">
                <a:solidFill>
                  <a:srgbClr val="002060"/>
                </a:solidFill>
                <a:latin typeface="微软雅黑" panose="020B0503020204020204" pitchFamily="34" charset="-122"/>
                <a:ea typeface="微软雅黑" panose="020B0503020204020204" pitchFamily="34" charset="-122"/>
              </a:rPr>
              <a:t>集成到软件开发生命周期</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在顺序的软件开发生命周期中，</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的特别活动包括：通过对风险评估，考虑相关的项目环境和测试目标，将基于模型的测试作为项目测试策略的一部分进行集成，包括从需求到</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模型元素的追溯性信息。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在项目中尽早实施</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建模：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激励利益相关者的沟通。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使得能在早期发现不清晰的、不完整的和不一致的需求。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适应测试计划的活动和角色包括：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新的测试件的元素（例如，</a:t>
            </a:r>
            <a:r>
              <a:rPr lang="en-US" altLang="zh-CN" dirty="0">
                <a:solidFill>
                  <a:srgbClr val="002060"/>
                </a:solidFill>
                <a:latin typeface="微软雅黑" panose="020B0503020204020204" pitchFamily="34" charset="-122"/>
                <a:ea typeface="微软雅黑" panose="020B0503020204020204" pitchFamily="34" charset="-122"/>
              </a:rPr>
              <a:t> MBT</a:t>
            </a:r>
            <a:r>
              <a:rPr lang="zh-CN" altLang="zh-CN" dirty="0">
                <a:solidFill>
                  <a:srgbClr val="002060"/>
                </a:solidFill>
                <a:latin typeface="微软雅黑" panose="020B0503020204020204" pitchFamily="34" charset="-122"/>
                <a:ea typeface="微软雅黑" panose="020B0503020204020204" pitchFamily="34" charset="-122"/>
              </a:rPr>
              <a:t>模型、测试选择准则）。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30000"/>
              </a:lnSpc>
              <a:buFont typeface="Arial" panose="020B0604020202020204" pitchFamily="34" charset="0"/>
              <a:buChar char="•"/>
            </a:pP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活动的进展报告。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212246" cy="3505896"/>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8.5.2  MBT</a:t>
            </a:r>
            <a:r>
              <a:rPr lang="zh-CN" altLang="zh-CN" sz="2400" b="1" dirty="0">
                <a:solidFill>
                  <a:srgbClr val="002060"/>
                </a:solidFill>
                <a:latin typeface="微软雅黑" panose="020B0503020204020204" pitchFamily="34" charset="-122"/>
                <a:ea typeface="微软雅黑" panose="020B0503020204020204" pitchFamily="34" charset="-122"/>
              </a:rPr>
              <a:t>建</a:t>
            </a:r>
            <a:r>
              <a:rPr lang="zh-CN" altLang="en-US" sz="2400" b="1" dirty="0">
                <a:solidFill>
                  <a:srgbClr val="002060"/>
                </a:solidFill>
                <a:latin typeface="微软雅黑" panose="020B0503020204020204" pitchFamily="34" charset="-122"/>
                <a:ea typeface="微软雅黑" panose="020B0503020204020204" pitchFamily="34" charset="-122"/>
              </a:rPr>
              <a:t>模</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在测试相关活动中，</a:t>
            </a:r>
            <a:r>
              <a:rPr lang="en-US" altLang="zh-CN" dirty="0">
                <a:solidFill>
                  <a:srgbClr val="002060"/>
                </a:solidFill>
                <a:latin typeface="微软雅黑" panose="020B0503020204020204" pitchFamily="34" charset="-122"/>
                <a:ea typeface="微软雅黑" panose="020B0503020204020204" pitchFamily="34" charset="-122"/>
              </a:rPr>
              <a:t> MBT</a:t>
            </a:r>
            <a:r>
              <a:rPr lang="zh-CN" altLang="zh-CN" dirty="0">
                <a:solidFill>
                  <a:srgbClr val="002060"/>
                </a:solidFill>
                <a:latin typeface="微软雅黑" panose="020B0503020204020204" pitchFamily="34" charset="-122"/>
                <a:ea typeface="微软雅黑" panose="020B0503020204020204" pitchFamily="34" charset="-122"/>
              </a:rPr>
              <a:t>模型非常适合用来描述需要测试什么，适合用于利益相关者之间的沟通，适合用来总结测试设计相关的所有信息。模型也能在一定程度上适用于测试管理活动。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开发一个</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模型的目标是生成或识别出测试用例。</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模型应该为此后的测试用例生成提供必要的信息，例如，可以根据项目测试目标选择合理的测试用例，允许生成测试结果参照物，并且能支持需求和生成的测试用例的双向追溯。</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80294" y="1003524"/>
            <a:ext cx="8326546" cy="3852145"/>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8.5.2  MBT</a:t>
            </a:r>
            <a:r>
              <a:rPr lang="zh-CN" altLang="zh-CN" sz="2400" b="1" dirty="0">
                <a:solidFill>
                  <a:srgbClr val="002060"/>
                </a:solidFill>
                <a:latin typeface="微软雅黑" panose="020B0503020204020204" pitchFamily="34" charset="-122"/>
                <a:ea typeface="微软雅黑" panose="020B0503020204020204" pitchFamily="34" charset="-122"/>
              </a:rPr>
              <a:t>建</a:t>
            </a:r>
            <a:r>
              <a:rPr lang="zh-CN" altLang="en-US" sz="2400" b="1" dirty="0">
                <a:solidFill>
                  <a:srgbClr val="002060"/>
                </a:solidFill>
                <a:latin typeface="微软雅黑" panose="020B0503020204020204" pitchFamily="34" charset="-122"/>
                <a:ea typeface="微软雅黑" panose="020B0503020204020204" pitchFamily="34" charset="-122"/>
              </a:rPr>
              <a:t>模</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下面我们考虑三种典型的模型。</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系统模型：系统模型描述了将要被实现的系统。根据该模型生成的测试用例可以检查系统是否与模型一致。系统模型的例子有用于面向对象系统的类图，或描述系统反应的状态和状态转换的状态图（可参照</a:t>
            </a:r>
            <a:r>
              <a:rPr lang="en-US" altLang="zh-CN" dirty="0">
                <a:solidFill>
                  <a:srgbClr val="002060"/>
                </a:solidFill>
                <a:latin typeface="微软雅黑" panose="020B0503020204020204" pitchFamily="34" charset="-122"/>
                <a:ea typeface="微软雅黑" panose="020B0503020204020204" pitchFamily="34" charset="-122"/>
              </a:rPr>
              <a:t>8.1.4</a:t>
            </a:r>
            <a:r>
              <a:rPr lang="zh-CN" altLang="zh-CN" dirty="0">
                <a:solidFill>
                  <a:srgbClr val="002060"/>
                </a:solidFill>
                <a:latin typeface="微软雅黑" panose="020B0503020204020204" pitchFamily="34" charset="-122"/>
                <a:ea typeface="微软雅黑" panose="020B0503020204020204" pitchFamily="34" charset="-122"/>
              </a:rPr>
              <a:t>节 基于状态的测试）。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环境模型</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使用模型：环境模型描述了系统的环境。环境模型的例子包括马尔可夫链模型（</a:t>
            </a:r>
            <a:r>
              <a:rPr lang="en-US" altLang="zh-CN" dirty="0">
                <a:solidFill>
                  <a:srgbClr val="002060"/>
                </a:solidFill>
                <a:latin typeface="微软雅黑" panose="020B0503020204020204" pitchFamily="34" charset="-122"/>
                <a:ea typeface="微软雅黑" panose="020B0503020204020204" pitchFamily="34" charset="-122"/>
              </a:rPr>
              <a:t>Markov chain models</a:t>
            </a:r>
            <a:r>
              <a:rPr lang="zh-CN" altLang="zh-CN" dirty="0">
                <a:solidFill>
                  <a:srgbClr val="002060"/>
                </a:solidFill>
                <a:latin typeface="微软雅黑" panose="020B0503020204020204" pitchFamily="34" charset="-122"/>
                <a:ea typeface="微软雅黑" panose="020B0503020204020204" pitchFamily="34" charset="-122"/>
              </a:rPr>
              <a:t>），该模型描述了期望的系统使用模式。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测试模型：测试模型是一种（一个或多个）测试用例的模型。典型的测试模型包括测试对象的预期行为以及对测试对象的评价。测试模型的例子有（抽象）测试用例描述或用图形表述测试规程。</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
          <p:cNvSpPr txBox="1">
            <a:spLocks noChangeArrowheads="1"/>
          </p:cNvSpPr>
          <p:nvPr/>
        </p:nvSpPr>
        <p:spPr>
          <a:xfrm>
            <a:off x="1194266" y="351612"/>
            <a:ext cx="7411852" cy="651912"/>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8.5  </a:t>
            </a:r>
            <a:r>
              <a:rPr lang="zh-CN" altLang="zh-CN" kern="0" dirty="0"/>
              <a:t>基于模型的测试</a:t>
            </a:r>
            <a:endParaRPr lang="zh-CN" altLang="en-US" kern="0" dirty="0"/>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57434" y="905669"/>
            <a:ext cx="8326546" cy="3505896"/>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8.5.2  MBT</a:t>
            </a:r>
            <a:r>
              <a:rPr lang="zh-CN" altLang="zh-CN" sz="2400" b="1" dirty="0">
                <a:solidFill>
                  <a:srgbClr val="002060"/>
                </a:solidFill>
                <a:latin typeface="微软雅黑" panose="020B0503020204020204" pitchFamily="34" charset="-122"/>
                <a:ea typeface="微软雅黑" panose="020B0503020204020204" pitchFamily="34" charset="-122"/>
              </a:rPr>
              <a:t>建</a:t>
            </a:r>
            <a:r>
              <a:rPr lang="zh-CN" altLang="en-US" sz="2400" b="1" dirty="0">
                <a:solidFill>
                  <a:srgbClr val="002060"/>
                </a:solidFill>
                <a:latin typeface="微软雅黑" panose="020B0503020204020204" pitchFamily="34" charset="-122"/>
                <a:ea typeface="微软雅黑" panose="020B0503020204020204" pitchFamily="34" charset="-122"/>
              </a:rPr>
              <a:t>模</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模型通常会综合几个或全部的这些主题。例如，一个</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模型可以描述测试对象，包括数据元素和在一个给定的环境中测试对象的使用方式。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模型的关注点可以是结构、行为，或者综合这两个方面：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结构模型描述了静态结构。结构模型的例子有类图和接口规格说明或针对数据建模的分类树。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行为模型描述了动态交互。行为模型的例子包括活动图或描述活动和工作流的业务处理模型，以及描述系统输入输出的状态图。</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554437" y="228600"/>
            <a:ext cx="8326546" cy="2259401"/>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8.5.2  MBT</a:t>
            </a:r>
            <a:r>
              <a:rPr lang="zh-CN" altLang="zh-CN" sz="2400" b="1" dirty="0">
                <a:solidFill>
                  <a:srgbClr val="002060"/>
                </a:solidFill>
                <a:latin typeface="微软雅黑" panose="020B0503020204020204" pitchFamily="34" charset="-122"/>
                <a:ea typeface="微软雅黑" panose="020B0503020204020204" pitchFamily="34" charset="-122"/>
              </a:rPr>
              <a:t>建</a:t>
            </a:r>
            <a:r>
              <a:rPr lang="zh-CN" altLang="en-US" sz="2400" b="1" dirty="0">
                <a:solidFill>
                  <a:srgbClr val="002060"/>
                </a:solidFill>
                <a:latin typeface="微软雅黑" panose="020B0503020204020204" pitchFamily="34" charset="-122"/>
                <a:ea typeface="微软雅黑" panose="020B0503020204020204" pitchFamily="34" charset="-122"/>
              </a:rPr>
              <a:t>模</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模型通常结合了结构方面（例如，描述测试对象接口）和行为方面（例如，测试对象的期望行为）。当开发一个</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模型时，重要的是要考虑到测试目标。因为测试目标将会决定模型的主题和关注点。在表中，可以看到测试目标和针对测试目标的所应具有合适的模型特征。</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nvGraphicFramePr>
        <p:xfrm>
          <a:off x="664799" y="2550161"/>
          <a:ext cx="7926624" cy="2235237"/>
        </p:xfrm>
        <a:graphic>
          <a:graphicData uri="http://schemas.openxmlformats.org/drawingml/2006/table">
            <a:tbl>
              <a:tblPr firstRow="1" firstCol="1" bandRow="1">
                <a:tableStyleId>{5C22544A-7EE6-4342-B048-85BDC9FD1C3A}</a:tableStyleId>
              </a:tblPr>
              <a:tblGrid>
                <a:gridCol w="2908981"/>
                <a:gridCol w="3276600"/>
                <a:gridCol w="770911"/>
                <a:gridCol w="970132"/>
              </a:tblGrid>
              <a:tr h="248360">
                <a:tc>
                  <a:txBody>
                    <a:bodyPr/>
                    <a:lstStyle/>
                    <a:p>
                      <a:pPr algn="just"/>
                      <a:r>
                        <a:rPr lang="zh-CN" sz="1600" kern="100">
                          <a:effectLst/>
                        </a:rPr>
                        <a:t>测试目标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模型例子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主题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关注点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96719">
                <a:tc>
                  <a:txBody>
                    <a:bodyPr/>
                    <a:lstStyle/>
                    <a:p>
                      <a:pPr algn="just"/>
                      <a:r>
                        <a:rPr lang="zh-CN" sz="1600" kern="100">
                          <a:effectLst/>
                        </a:rPr>
                        <a:t>验证是否正确地实现了业务工作流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一个描述工作流的业务处理模型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系统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行为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96719">
                <a:tc>
                  <a:txBody>
                    <a:bodyPr/>
                    <a:lstStyle/>
                    <a:p>
                      <a:pPr algn="just"/>
                      <a:r>
                        <a:rPr lang="zh-CN" sz="1600" kern="100">
                          <a:effectLst/>
                        </a:rPr>
                        <a:t>验证在特定的状态下，系统是否按要求给出了正确的反应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一个</a:t>
                      </a:r>
                      <a:r>
                        <a:rPr lang="en-US" sz="1600" kern="100">
                          <a:effectLst/>
                        </a:rPr>
                        <a:t>UML</a:t>
                      </a:r>
                      <a:r>
                        <a:rPr lang="zh-CN" sz="1600" kern="100">
                          <a:effectLst/>
                        </a:rPr>
                        <a:t>（统一建模语言）状态机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系统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行为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48360">
                <a:tc>
                  <a:txBody>
                    <a:bodyPr/>
                    <a:lstStyle/>
                    <a:p>
                      <a:pPr algn="just"/>
                      <a:r>
                        <a:rPr lang="zh-CN" sz="1600" kern="100">
                          <a:effectLst/>
                        </a:rPr>
                        <a:t>验证接口的可用性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用来描述接口结构（结构模型）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系统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结构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96719">
                <a:tc>
                  <a:txBody>
                    <a:bodyPr/>
                    <a:lstStyle/>
                    <a:p>
                      <a:pPr algn="just"/>
                      <a:r>
                        <a:rPr lang="zh-CN" sz="1600" kern="100">
                          <a:effectLst/>
                        </a:rPr>
                        <a:t>测试对象的功能符合用户所期望的使用方式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一个用来描述用户行为的使用模型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环境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行为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48360">
                <a:tc>
                  <a:txBody>
                    <a:bodyPr/>
                    <a:lstStyle/>
                    <a:p>
                      <a:pPr algn="just"/>
                      <a:r>
                        <a:rPr lang="zh-CN" sz="1600" kern="100">
                          <a:effectLst/>
                        </a:rPr>
                        <a:t>验证系统的配置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一个使用分类树的数据模型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数据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结构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592537" y="593377"/>
            <a:ext cx="8326546" cy="3505896"/>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模型是通过建模语言来展示的。建模语言通过以下几种方式来定义：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根据概念（也称为抽象语法，经常是用文字描述的形式。但是有时候也会用元模型来定义）。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根据语法 （也称为具体语法，经常根据语法规则来定义）。</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根据语义 （通常根据静态和动态语义来定义）。</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图形化建模语言通过图形来表现模型。例如类图、时序图或者</a:t>
            </a:r>
            <a:r>
              <a:rPr lang="en-US" altLang="zh-CN" dirty="0">
                <a:solidFill>
                  <a:srgbClr val="002060"/>
                </a:solidFill>
                <a:latin typeface="微软雅黑" panose="020B0503020204020204" pitchFamily="34" charset="-122"/>
                <a:ea typeface="微软雅黑" panose="020B0503020204020204" pitchFamily="34" charset="-122"/>
              </a:rPr>
              <a:t>UML</a:t>
            </a:r>
            <a:r>
              <a:rPr lang="zh-CN" altLang="zh-CN" dirty="0">
                <a:solidFill>
                  <a:srgbClr val="002060"/>
                </a:solidFill>
                <a:latin typeface="微软雅黑" panose="020B0503020204020204" pitchFamily="34" charset="-122"/>
                <a:ea typeface="微软雅黑" panose="020B0503020204020204" pitchFamily="34" charset="-122"/>
              </a:rPr>
              <a:t>里面的状态机图。 有很多种建模语言能用于构建</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模型。</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546817" y="381000"/>
            <a:ext cx="8326546" cy="4336893"/>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为了选择好的适合目的的语言，需要了解不同</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建模语言的主要特征： </a:t>
            </a:r>
            <a:endParaRPr lang="zh-CN" altLang="zh-CN" dirty="0">
              <a:solidFill>
                <a:srgbClr val="002060"/>
              </a:solidFill>
              <a:latin typeface="微软雅黑" panose="020B0503020204020204" pitchFamily="34" charset="-122"/>
              <a:ea typeface="微软雅黑" panose="020B0503020204020204" pitchFamily="34" charset="-122"/>
            </a:endParaRPr>
          </a:p>
          <a:p>
            <a:pPr lvl="0">
              <a:lnSpc>
                <a:spcPct val="150000"/>
              </a:lnSpc>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建模概念</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不同的建模语言支持的概念集是不同的。根据测试目标的不同，模型可以展示结构信息（例如，架构、组件、软件接口），数据信息（例如，软件中被动对象的格式和语义）或者行为信息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例如，场景、交互、对软件中活动的对象的执行</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形式化</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一个建模语言的形式化程度可以从有限的形式化到完全形式化。后者是最严格的，可以让模型能进行全面分析；而前者往往更具有可操作性。至少，一个建模语言应该有一个正式的语法（例如，包括结构化文本或结构化表）。它也可以有一个正式定义的语义。</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546817" y="381000"/>
            <a:ext cx="8326546" cy="3921395"/>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为了选择好的适合目的的语言，需要了解不同</a:t>
            </a:r>
            <a:r>
              <a:rPr lang="en-US" altLang="zh-CN" dirty="0">
                <a:solidFill>
                  <a:srgbClr val="002060"/>
                </a:solidFill>
                <a:latin typeface="微软雅黑" panose="020B0503020204020204" pitchFamily="34" charset="-122"/>
                <a:ea typeface="微软雅黑" panose="020B0503020204020204" pitchFamily="34" charset="-122"/>
              </a:rPr>
              <a:t>MBT</a:t>
            </a:r>
            <a:r>
              <a:rPr lang="zh-CN" altLang="zh-CN" dirty="0">
                <a:solidFill>
                  <a:srgbClr val="002060"/>
                </a:solidFill>
                <a:latin typeface="微软雅黑" panose="020B0503020204020204" pitchFamily="34" charset="-122"/>
                <a:ea typeface="微软雅黑" panose="020B0503020204020204" pitchFamily="34" charset="-122"/>
              </a:rPr>
              <a:t>建模语言的主要特征：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描述形式</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建模语言可以使用不同的描述形式，可以从文字到图形形式，也可以二者结合。图形方式通常更方便用户使用并且易懂；而文字形式通常更易于工具的使用，可以高效的编写和维护。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建模语言的分类包括： </a:t>
            </a:r>
            <a:endParaRPr lang="zh-CN" altLang="zh-CN" dirty="0">
              <a:solidFill>
                <a:srgbClr val="002060"/>
              </a:solidFill>
              <a:latin typeface="微软雅黑" panose="020B0503020204020204" pitchFamily="34" charset="-122"/>
              <a:ea typeface="微软雅黑" panose="020B0503020204020204" pitchFamily="34" charset="-122"/>
            </a:endParaRPr>
          </a:p>
          <a:p>
            <a:pPr lvl="0">
              <a:lnSpc>
                <a:spcPct val="150000"/>
              </a:lnSpc>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针对结构模型的建模语言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这类建模语言支持对软件的结构化元素的定义和说明，例如对接口、组件和层级结构的定义和说明。结构化建模语言的例子有</a:t>
            </a:r>
            <a:r>
              <a:rPr lang="en-US" altLang="zh-CN" dirty="0">
                <a:solidFill>
                  <a:srgbClr val="002060"/>
                </a:solidFill>
                <a:latin typeface="微软雅黑" panose="020B0503020204020204" pitchFamily="34" charset="-122"/>
                <a:ea typeface="微软雅黑" panose="020B0503020204020204" pitchFamily="34" charset="-122"/>
              </a:rPr>
              <a:t>UML</a:t>
            </a:r>
            <a:r>
              <a:rPr lang="zh-CN" altLang="zh-CN" dirty="0">
                <a:solidFill>
                  <a:srgbClr val="002060"/>
                </a:solidFill>
                <a:latin typeface="微软雅黑" panose="020B0503020204020204" pitchFamily="34" charset="-122"/>
                <a:ea typeface="微软雅黑" panose="020B0503020204020204" pitchFamily="34" charset="-122"/>
              </a:rPr>
              <a:t>构件图。</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267489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8.1</a:t>
            </a:r>
            <a:r>
              <a:rPr lang="zh-CN" altLang="zh-CN" dirty="0">
                <a:solidFill>
                  <a:srgbClr val="002060"/>
                </a:solidFill>
                <a:latin typeface="微软雅黑" panose="020B0503020204020204" pitchFamily="34" charset="-122"/>
                <a:ea typeface="微软雅黑" panose="020B0503020204020204" pitchFamily="34" charset="-122"/>
              </a:rPr>
              <a:t>】计算平方根函数的测试用例区间，有</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个输入区间和</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个输出区间。可用</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个测试用例来测试</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个区间，如表所示。</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测试用例</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：输入</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，返回</a:t>
            </a: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区间 </a:t>
            </a:r>
            <a:r>
              <a:rPr lang="en-US" altLang="zh-CN" dirty="0">
                <a:solidFill>
                  <a:srgbClr val="002060"/>
                </a:solidFill>
                <a:latin typeface="微软雅黑" panose="020B0503020204020204" pitchFamily="34" charset="-122"/>
                <a:ea typeface="微软雅黑" panose="020B0503020204020204" pitchFamily="34" charset="-122"/>
              </a:rPr>
              <a:t>ii</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a</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测试用例</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：输入－</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，返回</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，输出“</a:t>
            </a:r>
            <a:r>
              <a:rPr lang="en-US" altLang="zh-CN" dirty="0">
                <a:solidFill>
                  <a:srgbClr val="002060"/>
                </a:solidFill>
                <a:latin typeface="微软雅黑" panose="020B0503020204020204" pitchFamily="34" charset="-122"/>
                <a:ea typeface="微软雅黑" panose="020B0503020204020204" pitchFamily="34" charset="-122"/>
              </a:rPr>
              <a:t>Square root error - illegal negative input”  //</a:t>
            </a:r>
            <a:r>
              <a:rPr lang="zh-CN" altLang="zh-CN" dirty="0">
                <a:solidFill>
                  <a:srgbClr val="002060"/>
                </a:solidFill>
                <a:latin typeface="微软雅黑" panose="020B0503020204020204" pitchFamily="34" charset="-122"/>
                <a:ea typeface="微软雅黑" panose="020B0503020204020204" pitchFamily="34" charset="-122"/>
              </a:rPr>
              <a:t>区间 </a:t>
            </a:r>
            <a:r>
              <a:rPr lang="en-US" altLang="zh-CN" dirty="0" err="1">
                <a:solidFill>
                  <a:srgbClr val="002060"/>
                </a:solidFill>
                <a:latin typeface="微软雅黑" panose="020B0503020204020204" pitchFamily="34" charset="-122"/>
                <a:ea typeface="微软雅黑" panose="020B0503020204020204" pitchFamily="34" charset="-122"/>
              </a:rPr>
              <a:t>i</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b</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17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1844675" y="3643644"/>
          <a:ext cx="6102536" cy="1226817"/>
        </p:xfrm>
        <a:graphic>
          <a:graphicData uri="http://schemas.openxmlformats.org/drawingml/2006/table">
            <a:tbl>
              <a:tblPr firstRow="1" firstCol="1" bandRow="1">
                <a:tableStyleId>{5C22544A-7EE6-4342-B048-85BDC9FD1C3A}</a:tableStyleId>
              </a:tblPr>
              <a:tblGrid>
                <a:gridCol w="1197803"/>
                <a:gridCol w="1834545"/>
                <a:gridCol w="1085736"/>
                <a:gridCol w="1984452"/>
              </a:tblGrid>
              <a:tr h="408939">
                <a:tc gridSpan="2">
                  <a:txBody>
                    <a:bodyPr/>
                    <a:lstStyle/>
                    <a:p>
                      <a:pPr algn="ctr"/>
                      <a:r>
                        <a:rPr lang="zh-CN" sz="1800" kern="100" dirty="0">
                          <a:effectLst/>
                          <a:latin typeface="微软雅黑" panose="020B0503020204020204" pitchFamily="34" charset="-122"/>
                          <a:ea typeface="微软雅黑" panose="020B0503020204020204" pitchFamily="34" charset="-122"/>
                        </a:rPr>
                        <a:t>输入分区</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hMerge="1">
                  <a:tcPr/>
                </a:tc>
                <a:tc gridSpan="2">
                  <a:txBody>
                    <a:bodyPr/>
                    <a:lstStyle/>
                    <a:p>
                      <a:pPr algn="ctr"/>
                      <a:r>
                        <a:rPr lang="zh-CN" sz="1800" kern="100">
                          <a:effectLst/>
                          <a:latin typeface="微软雅黑" panose="020B0503020204020204" pitchFamily="34" charset="-122"/>
                          <a:ea typeface="微软雅黑" panose="020B0503020204020204" pitchFamily="34" charset="-122"/>
                        </a:rPr>
                        <a:t>输出分区</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hMerge="1">
                  <a:tcPr/>
                </a:tc>
              </a:tr>
              <a:tr h="408939">
                <a:tc>
                  <a:txBody>
                    <a:bodyPr/>
                    <a:lstStyle/>
                    <a:p>
                      <a:pPr algn="ctr"/>
                      <a:r>
                        <a:rPr lang="en-US" sz="1800" kern="100">
                          <a:effectLst/>
                          <a:latin typeface="微软雅黑" panose="020B0503020204020204" pitchFamily="34" charset="-122"/>
                          <a:ea typeface="微软雅黑" panose="020B0503020204020204" pitchFamily="34" charset="-122"/>
                        </a:rPr>
                        <a:t>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&lt;0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a</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&gt;0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408939">
                <a:tc>
                  <a:txBody>
                    <a:bodyPr/>
                    <a:lstStyle/>
                    <a:p>
                      <a:pPr algn="ctr"/>
                      <a:r>
                        <a:rPr lang="en-US" sz="1800" kern="100">
                          <a:effectLst/>
                          <a:latin typeface="微软雅黑" panose="020B0503020204020204" pitchFamily="34" charset="-122"/>
                          <a:ea typeface="微软雅黑" panose="020B0503020204020204" pitchFamily="34" charset="-122"/>
                        </a:rPr>
                        <a:t>ii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&gt;=0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b</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dirty="0">
                          <a:effectLst/>
                          <a:latin typeface="微软雅黑" panose="020B0503020204020204" pitchFamily="34" charset="-122"/>
                          <a:ea typeface="微软雅黑" panose="020B0503020204020204" pitchFamily="34" charset="-122"/>
                        </a:rPr>
                        <a:t>Error</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spTree>
  </p:cSld>
  <p:clrMapOvr>
    <a:masterClrMapping/>
  </p:clrMapOvr>
  <p:transition spd="med" advTm="5000">
    <p:pull dir="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546818" y="381000"/>
            <a:ext cx="4709666" cy="4336893"/>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nSpc>
                <a:spcPct val="150000"/>
              </a:lnSpc>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针对数据模型的建模语言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这类建模语言支持对数据类型和值的定义和说明。数据模型的建模语言的例子包括</a:t>
            </a:r>
            <a:r>
              <a:rPr lang="en-US" altLang="zh-CN" dirty="0">
                <a:solidFill>
                  <a:srgbClr val="002060"/>
                </a:solidFill>
                <a:latin typeface="微软雅黑" panose="020B0503020204020204" pitchFamily="34" charset="-122"/>
                <a:ea typeface="微软雅黑" panose="020B0503020204020204" pitchFamily="34" charset="-122"/>
              </a:rPr>
              <a:t>UML</a:t>
            </a:r>
            <a:r>
              <a:rPr lang="zh-CN" altLang="zh-CN" dirty="0">
                <a:solidFill>
                  <a:srgbClr val="002060"/>
                </a:solidFill>
                <a:latin typeface="微软雅黑" panose="020B0503020204020204" pitchFamily="34" charset="-122"/>
                <a:ea typeface="微软雅黑" panose="020B0503020204020204" pitchFamily="34" charset="-122"/>
              </a:rPr>
              <a:t>类图和值的定义和说明。 </a:t>
            </a:r>
            <a:endParaRPr lang="zh-CN" altLang="zh-CN" dirty="0">
              <a:solidFill>
                <a:srgbClr val="002060"/>
              </a:solidFill>
              <a:latin typeface="微软雅黑" panose="020B0503020204020204" pitchFamily="34" charset="-122"/>
              <a:ea typeface="微软雅黑" panose="020B0503020204020204" pitchFamily="34" charset="-122"/>
            </a:endParaRPr>
          </a:p>
          <a:p>
            <a:pPr lvl="0">
              <a:lnSpc>
                <a:spcPct val="150000"/>
              </a:lnSpc>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针对行为模型的建模语言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这一类的建模语言支持事件、行动、反应和</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或软件交互的定义和说明。这类建模语言的例子包括</a:t>
            </a:r>
            <a:r>
              <a:rPr lang="en-US" altLang="zh-CN" dirty="0">
                <a:solidFill>
                  <a:srgbClr val="002060"/>
                </a:solidFill>
                <a:latin typeface="微软雅黑" panose="020B0503020204020204" pitchFamily="34" charset="-122"/>
                <a:ea typeface="微软雅黑" panose="020B0503020204020204" pitchFamily="34" charset="-122"/>
              </a:rPr>
              <a:t>UML</a:t>
            </a:r>
            <a:r>
              <a:rPr lang="zh-CN" altLang="zh-CN" dirty="0">
                <a:solidFill>
                  <a:srgbClr val="002060"/>
                </a:solidFill>
                <a:latin typeface="微软雅黑" panose="020B0503020204020204" pitchFamily="34" charset="-122"/>
                <a:ea typeface="微软雅黑" panose="020B0503020204020204" pitchFamily="34" charset="-122"/>
              </a:rPr>
              <a:t>活动图或交互图，状态机或业务过程建模符号，如图所示。</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10" name="Picture 4"/>
          <p:cNvPicPr/>
          <p:nvPr/>
        </p:nvPicPr>
        <p:blipFill>
          <a:blip r:embed="rId1">
            <a:extLst>
              <a:ext uri="{28A0092B-C50C-407E-A947-70E740481C1C}">
                <a14:useLocalDpi xmlns:a14="http://schemas.microsoft.com/office/drawing/2010/main" val="0"/>
              </a:ext>
            </a:extLst>
          </a:blip>
          <a:srcRect/>
          <a:stretch>
            <a:fillRect/>
          </a:stretch>
        </p:blipFill>
        <p:spPr>
          <a:xfrm>
            <a:off x="5330443" y="1036542"/>
            <a:ext cx="3739597" cy="3512596"/>
          </a:xfrm>
          <a:prstGeom prst="rect">
            <a:avLst/>
          </a:prstGeom>
          <a:noFill/>
          <a:ln>
            <a:noFill/>
          </a:ln>
        </p:spPr>
      </p:pic>
    </p:spTree>
  </p:cSld>
  <p:clrMapOvr>
    <a:masterClrMapping/>
  </p:clrMapOvr>
  <p:transition spd="med" advTm="5000">
    <p:pull dir="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3090398"/>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集成语言 </a:t>
            </a:r>
            <a:endPar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通常情况下，建模语言不局限于某个方面，而是为多个方面提供概念。一个例子是</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UML</a:t>
            </a: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本身，这些不同的图可以通过组合来表示软件的不同方面。</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MBT</a:t>
            </a: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建模语言的选择与初始的项目目标紧密相关，考虑此项目开发和需测试的软件，同样还涉及到正在开发的软件的系统属性。在综合考虑后，就能得到一系列的建模语言准则。</a:t>
            </a:r>
            <a:endPar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3505896"/>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集成语言 </a:t>
            </a:r>
            <a:endPar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在基于相关系统特有属性的基础上评估这些准则，接受一些需要的准则：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状态图来描述一个控制</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命令行形式的测试对象的期望行为。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活动图来描述一个信息系统端对端测试的工作流。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决策表和因果图来描述系统测试的业务规则。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时序模型来描述在与时序有关的测试用例中测试对象的反应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特征模型来描述软件产品线环境中的变化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3505896"/>
          </a:xfrm>
          <a:prstGeom prst="rect">
            <a:avLst/>
          </a:prstGeom>
          <a:noFill/>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8.5.3  </a:t>
            </a:r>
            <a:r>
              <a:rPr lang="zh-CN" altLang="zh-CN" sz="2400" b="1" dirty="0">
                <a:solidFill>
                  <a:srgbClr val="002060"/>
                </a:solidFill>
                <a:latin typeface="微软雅黑" panose="020B0503020204020204" pitchFamily="34" charset="-122"/>
                <a:ea typeface="微软雅黑" panose="020B0503020204020204" pitchFamily="34" charset="-122"/>
              </a:rPr>
              <a:t>建模语言</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集成语言 </a:t>
            </a:r>
            <a:endParaRPr lang="zh-CN" altLang="zh-CN"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另外建模语言与项目目标之间的关系更多的例子还包括：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对于人身财产安全性关键</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(safety-critical)</a:t>
            </a: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和信息安全性关键</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(security-critical)</a:t>
            </a: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软件进行认证的非功能性要求，一般需要把软件需求与代码和测试用例连接起来。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对于为了审计和认证而进行过程文档化的非功能性要求，需要模型支持方便文档化的注释。 </a:t>
            </a:r>
            <a:endParaRPr lang="zh-CN"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zh-CN"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zh-CN" altLang="zh-CN" sz="2000" b="1" i="0" u="none" strike="noStrike" kern="1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216706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8.6 </a:t>
            </a:r>
            <a:r>
              <a:rPr lang="zh-CN" altLang="zh-CN" sz="3000" b="1" kern="0" dirty="0">
                <a:solidFill>
                  <a:schemeClr val="tx2"/>
                </a:solidFill>
                <a:latin typeface="+mj-lt"/>
                <a:ea typeface="+mj-ea"/>
                <a:cs typeface="+mj-cs"/>
              </a:rPr>
              <a:t>测试用例设计案例</a:t>
            </a:r>
            <a:endParaRPr lang="en-US" altLang="zh-CN" sz="3000" b="1" kern="0" dirty="0">
              <a:solidFill>
                <a:schemeClr val="tx2"/>
              </a:solidFill>
              <a:latin typeface="+mj-lt"/>
              <a:ea typeface="+mj-ea"/>
              <a:cs typeface="+mj-cs"/>
            </a:endParaRPr>
          </a:p>
          <a:p>
            <a:pPr indent="266700" algn="just">
              <a:lnSpc>
                <a:spcPct val="150000"/>
              </a:lnSpc>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某软件公司的带薪年假计算方法如下：职工在该公司累计工作不满</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年的，年休假为</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天；已满</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年不满</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年的，年休假为</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天；已满</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年不满</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年的，年休假为</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天；已满</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年的，年休假为</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天。根据员工的不同服务年限来计算年假，可得到四个有效等价类和三个无效等价类如下，如表所示。</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nvGraphicFramePr>
        <p:xfrm>
          <a:off x="1090294" y="2497133"/>
          <a:ext cx="7108826" cy="2547923"/>
        </p:xfrm>
        <a:graphic>
          <a:graphicData uri="http://schemas.openxmlformats.org/drawingml/2006/table">
            <a:tbl>
              <a:tblPr firstRow="1" firstCol="1" bandRow="1">
                <a:tableStyleId>{5C22544A-7EE6-4342-B048-85BDC9FD1C3A}</a:tableStyleId>
              </a:tblPr>
              <a:tblGrid>
                <a:gridCol w="1649087"/>
                <a:gridCol w="5459739"/>
              </a:tblGrid>
              <a:tr h="332863">
                <a:tc>
                  <a:txBody>
                    <a:bodyPr/>
                    <a:lstStyle/>
                    <a:p>
                      <a:pPr algn="just"/>
                      <a:r>
                        <a:rPr lang="zh-CN" sz="1400" kern="100">
                          <a:effectLst/>
                        </a:rPr>
                        <a:t>程序参数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0" marR="82550" marT="53975" marB="53975"/>
                </a:tc>
                <a:tc>
                  <a:txBody>
                    <a:bodyPr/>
                    <a:lstStyle/>
                    <a:p>
                      <a:pPr algn="just"/>
                      <a:r>
                        <a:rPr lang="zh-CN" sz="1400" kern="100" dirty="0">
                          <a:effectLst/>
                        </a:rPr>
                        <a:t>等价类</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2550" marR="82550" marT="53975" marB="53975"/>
                </a:tc>
              </a:tr>
              <a:tr h="1216989">
                <a:tc rowSpan="2">
                  <a:txBody>
                    <a:bodyPr/>
                    <a:lstStyle/>
                    <a:p>
                      <a:pPr algn="just"/>
                      <a:r>
                        <a:rPr lang="zh-CN" sz="1400" kern="100">
                          <a:effectLst/>
                        </a:rPr>
                        <a:t>员工服务年限</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0" marR="82550" marT="53975" marB="53975"/>
                </a:tc>
                <a:tc>
                  <a:txBody>
                    <a:bodyPr/>
                    <a:lstStyle/>
                    <a:p>
                      <a:pPr algn="just"/>
                      <a:r>
                        <a:rPr lang="zh-CN" sz="1400" kern="100">
                          <a:effectLst/>
                        </a:rPr>
                        <a:t>有效等价类：</a:t>
                      </a:r>
                      <a:endParaRPr lang="zh-CN" sz="1400" kern="100">
                        <a:effectLst/>
                      </a:endParaRPr>
                    </a:p>
                    <a:p>
                      <a:pPr algn="just"/>
                      <a:r>
                        <a:rPr lang="en-US" sz="1400" kern="100">
                          <a:effectLst/>
                        </a:rPr>
                        <a:t>0 &lt; x &lt; 3</a:t>
                      </a:r>
                      <a:endParaRPr lang="zh-CN" sz="1400" kern="100">
                        <a:effectLst/>
                      </a:endParaRPr>
                    </a:p>
                    <a:p>
                      <a:pPr algn="just"/>
                      <a:r>
                        <a:rPr lang="en-US" sz="1400" kern="100">
                          <a:effectLst/>
                        </a:rPr>
                        <a:t>3 &lt;= x &lt; 5</a:t>
                      </a:r>
                      <a:endParaRPr lang="zh-CN" sz="1400" kern="100">
                        <a:effectLst/>
                      </a:endParaRPr>
                    </a:p>
                    <a:p>
                      <a:pPr algn="just"/>
                      <a:r>
                        <a:rPr lang="en-US" sz="1400" kern="100">
                          <a:effectLst/>
                        </a:rPr>
                        <a:t>5 &lt;= x &lt; 10</a:t>
                      </a:r>
                      <a:endParaRPr lang="zh-CN" sz="1400" kern="100">
                        <a:effectLst/>
                      </a:endParaRPr>
                    </a:p>
                    <a:p>
                      <a:pPr algn="just"/>
                      <a:r>
                        <a:rPr lang="en-US" sz="1400" kern="100">
                          <a:effectLst/>
                        </a:rPr>
                        <a:t>10 &lt;= x &lt; 60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82550" marR="82550" marT="53975" marB="53975"/>
                </a:tc>
              </a:tr>
              <a:tr h="998071">
                <a:tc vMerge="1">
                  <a:tcPr/>
                </a:tc>
                <a:tc>
                  <a:txBody>
                    <a:bodyPr/>
                    <a:lstStyle/>
                    <a:p>
                      <a:pPr algn="just"/>
                      <a:r>
                        <a:rPr lang="zh-CN" sz="1400" kern="100" dirty="0">
                          <a:effectLst/>
                        </a:rPr>
                        <a:t>无效等价类：</a:t>
                      </a:r>
                      <a:endParaRPr lang="zh-CN" sz="1400" kern="100" dirty="0">
                        <a:effectLst/>
                      </a:endParaRPr>
                    </a:p>
                    <a:p>
                      <a:pPr algn="just"/>
                      <a:r>
                        <a:rPr lang="en-US" sz="1400" kern="100" dirty="0">
                          <a:effectLst/>
                        </a:rPr>
                        <a:t>x &lt;= 0:</a:t>
                      </a:r>
                      <a:r>
                        <a:rPr lang="zh-CN" sz="1400" kern="100" dirty="0">
                          <a:effectLst/>
                        </a:rPr>
                        <a:t>员工在公司的服务年限不可能是负值或</a:t>
                      </a:r>
                      <a:r>
                        <a:rPr lang="en-US" sz="1400" kern="100" dirty="0">
                          <a:effectLst/>
                        </a:rPr>
                        <a:t>0</a:t>
                      </a:r>
                      <a:endParaRPr lang="zh-CN" sz="1400" kern="100" dirty="0">
                        <a:effectLst/>
                      </a:endParaRPr>
                    </a:p>
                    <a:p>
                      <a:pPr algn="just"/>
                      <a:r>
                        <a:rPr lang="en-US" sz="1400" kern="100" dirty="0">
                          <a:effectLst/>
                        </a:rPr>
                        <a:t>x &gt;= 60:</a:t>
                      </a:r>
                      <a:r>
                        <a:rPr lang="zh-CN" sz="1400" kern="100" dirty="0">
                          <a:effectLst/>
                        </a:rPr>
                        <a:t>在该公司服务年限大于</a:t>
                      </a:r>
                      <a:r>
                        <a:rPr lang="en-US" sz="1400" kern="100" dirty="0">
                          <a:effectLst/>
                        </a:rPr>
                        <a:t>60</a:t>
                      </a:r>
                      <a:r>
                        <a:rPr lang="zh-CN" sz="1400" kern="100" dirty="0">
                          <a:effectLst/>
                        </a:rPr>
                        <a:t>是不可能的</a:t>
                      </a:r>
                      <a:endParaRPr lang="zh-CN" sz="1400" kern="100" dirty="0">
                        <a:effectLst/>
                      </a:endParaRPr>
                    </a:p>
                    <a:p>
                      <a:pPr algn="just"/>
                      <a:r>
                        <a:rPr lang="en-US" sz="1400" kern="100" dirty="0" err="1">
                          <a:effectLst/>
                        </a:rPr>
                        <a:t>NaN</a:t>
                      </a:r>
                      <a:r>
                        <a:rPr lang="zh-CN" sz="1400" kern="100" dirty="0">
                          <a:effectLst/>
                        </a:rPr>
                        <a:t>：员工在公司的服务年限不可能是非数值</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2550" marR="82550" marT="53975" marB="53975"/>
                </a:tc>
              </a:tr>
            </a:tbl>
          </a:graphicData>
        </a:graphic>
      </p:graphicFrame>
    </p:spTree>
  </p:cSld>
  <p:clrMapOvr>
    <a:masterClrMapping/>
  </p:clrMapOvr>
  <p:transition spd="med" advTm="5000">
    <p:pull dir="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138223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8.6 </a:t>
            </a:r>
            <a:r>
              <a:rPr lang="zh-CN" altLang="zh-CN" sz="3000" b="1" kern="0" dirty="0">
                <a:solidFill>
                  <a:schemeClr val="tx2"/>
                </a:solidFill>
                <a:latin typeface="+mj-lt"/>
                <a:ea typeface="+mj-ea"/>
                <a:cs typeface="+mj-cs"/>
              </a:rPr>
              <a:t>测试用例设计案例</a:t>
            </a:r>
            <a:endParaRPr lang="en-US" altLang="zh-CN" sz="3000" b="1" kern="0" dirty="0">
              <a:solidFill>
                <a:schemeClr val="tx2"/>
              </a:solidFill>
              <a:latin typeface="+mj-lt"/>
              <a:ea typeface="+mj-ea"/>
              <a:cs typeface="+mj-cs"/>
            </a:endParaRPr>
          </a:p>
          <a:p>
            <a:pPr algn="ctr" eaLnBrk="1" hangingPunct="1"/>
            <a:endParaRPr lang="en-US" altLang="zh-CN" sz="3000" b="1" kern="0" dirty="0">
              <a:solidFill>
                <a:schemeClr val="tx2"/>
              </a:solidFill>
              <a:latin typeface="+mj-lt"/>
              <a:ea typeface="+mj-ea"/>
              <a:cs typeface="+mj-cs"/>
            </a:endParaRPr>
          </a:p>
          <a:p>
            <a:pPr indent="266700" algn="just">
              <a:lnSpc>
                <a:spcPct val="150000"/>
              </a:lnSpc>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结合等价类划分法和边界值分析法，设计测试用例如表所示。</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9" name="表格 8"/>
          <p:cNvGraphicFramePr>
            <a:graphicFrameLocks noGrp="1"/>
          </p:cNvGraphicFramePr>
          <p:nvPr/>
        </p:nvGraphicFramePr>
        <p:xfrm>
          <a:off x="1340484" y="1989141"/>
          <a:ext cx="6820535" cy="2468880"/>
        </p:xfrm>
        <a:graphic>
          <a:graphicData uri="http://schemas.openxmlformats.org/drawingml/2006/table">
            <a:tbl>
              <a:tblPr firstRow="1" firstCol="1" bandRow="1">
                <a:tableStyleId>{5C22544A-7EE6-4342-B048-85BDC9FD1C3A}</a:tableStyleId>
              </a:tblPr>
              <a:tblGrid>
                <a:gridCol w="1447823"/>
                <a:gridCol w="1475035"/>
                <a:gridCol w="3897677"/>
              </a:tblGrid>
              <a:tr h="0">
                <a:tc>
                  <a:txBody>
                    <a:bodyPr/>
                    <a:lstStyle/>
                    <a:p>
                      <a:pPr algn="just"/>
                      <a:r>
                        <a:rPr lang="zh-CN" sz="1800" kern="100">
                          <a:effectLst/>
                        </a:rPr>
                        <a:t>测试用例编号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输入数据</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期望输出</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0.5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12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16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20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工作年限应为非负数值，请重新输入</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60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工作年限过长，请重新输入</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r>
                        <a:rPr lang="en-US" sz="1800" kern="100">
                          <a:effectLst/>
                        </a:rPr>
                        <a:t>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abc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dirty="0">
                          <a:effectLst/>
                        </a:rPr>
                        <a:t>工作年限应为非负数值，请重新输入</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8.6 </a:t>
            </a:r>
            <a:r>
              <a:rPr lang="zh-CN" altLang="zh-CN" sz="3000" b="1" kern="0" dirty="0">
                <a:solidFill>
                  <a:schemeClr val="tx2"/>
                </a:solidFill>
                <a:latin typeface="+mj-lt"/>
                <a:ea typeface="+mj-ea"/>
                <a:cs typeface="+mj-cs"/>
              </a:rPr>
              <a:t>测试用例设计案例</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467719" y="1053790"/>
            <a:ext cx="8485782" cy="3367397"/>
          </a:xfrm>
          <a:prstGeom prst="rect">
            <a:avLst/>
          </a:prstGeom>
          <a:noFill/>
        </p:spPr>
        <p:txBody>
          <a:bodyPr wrap="square">
            <a:spAutoFit/>
          </a:bodyPr>
          <a:lstStyle/>
          <a:p>
            <a:pPr indent="266700" algn="just">
              <a:lnSpc>
                <a:spcPct val="150000"/>
              </a:lnSpc>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在测试用例设计时，可以采用如下的综合策略：</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根据需求规格说明书使用等价类划分方法设计基本的测试用例； </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输入或输出数据优先考虑采用边界值分析方法，该方法发现程序错误能力较强；</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对照程序逻辑，检查已设计出的测试用例的逻辑覆盖程度，如果没有达到要求的覆盖标准，应当再补充足够的测试用例；</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如果需求规格说明中含有输入条件的组合情况，则一开始就可选用决策表法。</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根据实际经验列出可能的错误或易出错的情况，多考虑异常场景的测试用例，如除数为零、空表、负数值的开方、程序逻辑内的非正常操作等情况。</a:t>
            </a:r>
            <a:endParaRPr lang="zh-CN"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8.6 </a:t>
            </a:r>
            <a:r>
              <a:rPr lang="zh-CN" altLang="zh-CN" sz="3000" b="1" kern="0" dirty="0">
                <a:solidFill>
                  <a:schemeClr val="tx2"/>
                </a:solidFill>
                <a:latin typeface="+mj-lt"/>
                <a:ea typeface="+mj-ea"/>
                <a:cs typeface="+mj-cs"/>
              </a:rPr>
              <a:t>测试用例设计案例</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877749" y="1298147"/>
            <a:ext cx="7388502" cy="1884618"/>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后期优化测试用例时，可对测试用例进行分解与合并；并总结之前项目经验并吸取教训，持续改进测试用例；在测试时还可以利用发散思维构造测试用例，重点考虑边界值、非法输入及异常场景。</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877749" y="1298147"/>
            <a:ext cx="7388502" cy="2807948"/>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测试设计技术的选择基于很多因素，包括下列因素：组件或系统的类型、组件或系统复杂性、法律法规标准、客户或合同的需求、风险级别、风险类型、测试目标、可用的文档、测试人员的知识和技能、可用的工具、时间和预算、软件开发生命周期模型、软件期望的使用方式、以前测试组件或系统所使用测试技术的经验、在组件或系统中期望发现的缺陷类型等。</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50589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等价类划分测试用例设计步骤如下：</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chemeClr val="accent5">
                    <a:lumMod val="75000"/>
                  </a:schemeClr>
                </a:solidFill>
                <a:latin typeface="微软雅黑" panose="020B0503020204020204" pitchFamily="34" charset="-122"/>
                <a:ea typeface="微软雅黑" panose="020B0503020204020204" pitchFamily="34" charset="-122"/>
              </a:rPr>
              <a:t>划分等价类</a:t>
            </a:r>
            <a:r>
              <a:rPr lang="zh-CN" altLang="zh-CN" dirty="0">
                <a:solidFill>
                  <a:srgbClr val="002060"/>
                </a:solidFill>
                <a:latin typeface="微软雅黑" panose="020B0503020204020204" pitchFamily="34" charset="-122"/>
                <a:ea typeface="微软雅黑" panose="020B0503020204020204" pitchFamily="34" charset="-122"/>
              </a:rPr>
              <a:t>后，</a:t>
            </a:r>
            <a:r>
              <a:rPr lang="zh-CN" altLang="zh-CN" dirty="0">
                <a:solidFill>
                  <a:schemeClr val="accent5">
                    <a:lumMod val="75000"/>
                  </a:schemeClr>
                </a:solidFill>
                <a:latin typeface="微软雅黑" panose="020B0503020204020204" pitchFamily="34" charset="-122"/>
                <a:ea typeface="微软雅黑" panose="020B0503020204020204" pitchFamily="34" charset="-122"/>
              </a:rPr>
              <a:t>建立等价类表</a:t>
            </a:r>
            <a:r>
              <a:rPr lang="zh-CN" altLang="zh-CN" dirty="0">
                <a:solidFill>
                  <a:srgbClr val="002060"/>
                </a:solidFill>
                <a:latin typeface="微软雅黑" panose="020B0503020204020204" pitchFamily="34" charset="-122"/>
                <a:ea typeface="微软雅黑" panose="020B0503020204020204" pitchFamily="34" charset="-122"/>
              </a:rPr>
              <a:t>，并为每一个等价类规定一个唯一的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编号</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设计一个测试用例，使其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尽可能多</a:t>
            </a:r>
            <a:r>
              <a:rPr lang="zh-CN" altLang="zh-CN" dirty="0">
                <a:solidFill>
                  <a:srgbClr val="002060"/>
                </a:solidFill>
                <a:latin typeface="微软雅黑" panose="020B0503020204020204" pitchFamily="34" charset="-122"/>
                <a:ea typeface="微软雅黑" panose="020B0503020204020204" pitchFamily="34" charset="-122"/>
              </a:rPr>
              <a:t>地覆盖尚未被覆盖地</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有效等价类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，重复这一步骤，直到所有的有效等价类都被覆盖为止；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设计一个新的测试用例，使其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仅覆盖一个</a:t>
            </a:r>
            <a:r>
              <a:rPr lang="zh-CN" altLang="zh-CN" dirty="0">
                <a:solidFill>
                  <a:srgbClr val="002060"/>
                </a:solidFill>
                <a:latin typeface="微软雅黑" panose="020B0503020204020204" pitchFamily="34" charset="-122"/>
                <a:ea typeface="微软雅黑" panose="020B0503020204020204" pitchFamily="34" charset="-122"/>
              </a:rPr>
              <a:t>尚未被覆盖的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无效等价类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，重复这一步骤，直到所有的无效等价类都被覆盖为止。（因为用单个测试用例覆盖无效等价类，是因为某些特定的输入错误会屏蔽或取代其他输入错误检查）。</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17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877749" y="1224558"/>
            <a:ext cx="7388502" cy="3269613"/>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有些技术更适用于特定的环境和测试级别，而有些则适用于所有的测试级别。在创建测试用例时，测试员通常使用测试技术的组合来实现测试工作的最佳结果。 在测试分析、测试设计和测试实施活动中使用测试技术的范围，可以从非常非正式（很少甚至没有文档）到非常正式。适当的正式程度取决于测试周境，包括测试和开发过程的成熟度、时间限制、安全或合规要求、相关人员的知识和技能、以及所遵循的软件开发生命周期模型。</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877749" y="1298147"/>
            <a:ext cx="7388502" cy="3269613"/>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基于缺陷和经验的技术需要将有关缺陷知识和其他测试经验应用到目标测试中，以提高缺陷发现率。形式从没有预先计划的快速测试到有计划的测试会话到脚本化的测试。在下列情况下有特别的价值： 无规格说明、被测系统文档质量很差、没有足够的时间允许设计和创建测试、测试人员有丰富的领域和</a:t>
            </a:r>
            <a:r>
              <a:rPr lang="en-US"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或专业知识和经验、多样化脚本测试以最大限度地提高测试覆盖率、对操作失效进行分析等。</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877749" y="1298147"/>
            <a:ext cx="7388502" cy="2807948"/>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基于缺陷和经验的测试与基于规格说明的技术结合使用非常有用，因为通过其它测试技术可以弥补测试覆盖中的弱点。正如基于规格说明的技术，没有哪一个技术完美到可以适用所有情况。重要的是测试人员要了解每种技术的优缺点，并能考虑项目类型、进度、获取的信息、测试人员的技能和其他可以影响选择的因素，选择最好的技术或技术组合。</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877749" y="1298147"/>
            <a:ext cx="7388502" cy="2346283"/>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基于结构技术的选择是根据被测试系统的实际情况决定应达到的基于结构测试的覆盖级别。越重要的系统越需要高级别的覆盖。一般情况下，所需的覆盖级别越高，也需要更多的时间和资源来达到该覆盖级别。通常，测试人员应该根据被测软件系统的实际情况来选择基于结构的测试方法。</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960658" y="992345"/>
            <a:ext cx="7388502" cy="3731278"/>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本章介绍了测试设计技术，解决不同测试领域的问题。</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．黑盒测试技术主要有等价类划分法、边界值分析法、决策表法、状态转换法等。各种测试方法可满足不同特征的测试对象的测试需求。 </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．白盒测试技术主要解决程序覆盖问题和路径遍历问题。根据被测对象与所选技术确定测试强度。语句覆盖、分支覆盖是覆盖测试最低标准，更强覆盖需要应用更强测试，如条件测试、条件组合测试等。</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960658" y="992345"/>
            <a:ext cx="7388502" cy="3731278"/>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本章介绍了测试设计技术，解决不同测试领域的问题。</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白盒测试允许观察“盒子”内部，不像黒盒测试那样把系统理解为一个“内部不可见的盒子”，不需要明白内部结构。为了完整的测试一个软件，这两种测试都是不可或缺的。一个产品在其概念分析阶段直到最后交付给用户期间往往要经过多种测试。</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．路径能否被全面覆盖是测试重要问题。路径完全覆盖是测试理想状况，但很多情况下不可能实现。路径覆盖目的是设计足够测试用例为测试代表达到覆盖程序所有可能路径。</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73959"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4"/>
          <p:cNvSpPr>
            <a:spLocks noChangeArrowheads="1"/>
          </p:cNvSpPr>
          <p:nvPr/>
        </p:nvSpPr>
        <p:spPr bwMode="auto">
          <a:xfrm>
            <a:off x="3749040" y="1552761"/>
            <a:ext cx="13275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3" name="文本框 12"/>
          <p:cNvSpPr txBox="1"/>
          <p:nvPr/>
        </p:nvSpPr>
        <p:spPr>
          <a:xfrm>
            <a:off x="623018" y="335280"/>
            <a:ext cx="8063782" cy="553998"/>
          </a:xfrm>
          <a:prstGeom prst="rect">
            <a:avLst/>
          </a:prstGeom>
          <a:noFill/>
        </p:spPr>
        <p:txBody>
          <a:bodyPr wrap="square">
            <a:spAutoFit/>
          </a:bodyPr>
          <a:lstStyle/>
          <a:p>
            <a:pPr algn="ctr" eaLnBrk="1" hangingPunct="1"/>
            <a:r>
              <a:rPr lang="en-US" altLang="zh-CN" sz="3000" b="1" kern="0" dirty="0">
                <a:solidFill>
                  <a:schemeClr val="tx2"/>
                </a:solidFill>
                <a:latin typeface="+mj-lt"/>
                <a:ea typeface="+mj-ea"/>
                <a:cs typeface="+mj-cs"/>
              </a:rPr>
              <a:t>8.7 </a:t>
            </a:r>
            <a:r>
              <a:rPr lang="zh-CN" altLang="zh-CN" sz="3000" b="1" kern="0" dirty="0">
                <a:solidFill>
                  <a:schemeClr val="tx2"/>
                </a:solidFill>
                <a:latin typeface="+mj-lt"/>
                <a:ea typeface="+mj-ea"/>
                <a:cs typeface="+mj-cs"/>
              </a:rPr>
              <a:t>小结：选择合适的测试设计技术</a:t>
            </a:r>
            <a:endParaRPr lang="en-US" altLang="zh-CN" sz="3000" b="1" kern="0" dirty="0">
              <a:solidFill>
                <a:schemeClr val="tx2"/>
              </a:solidFill>
              <a:latin typeface="+mj-lt"/>
              <a:ea typeface="+mj-ea"/>
              <a:cs typeface="+mj-cs"/>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文本框 11"/>
          <p:cNvSpPr txBox="1"/>
          <p:nvPr/>
        </p:nvSpPr>
        <p:spPr>
          <a:xfrm>
            <a:off x="960658" y="1113178"/>
            <a:ext cx="7388502" cy="2807948"/>
          </a:xfrm>
          <a:prstGeom prst="rect">
            <a:avLst/>
          </a:prstGeom>
          <a:noFill/>
        </p:spPr>
        <p:txBody>
          <a:bodyPr wrap="square">
            <a:spAutoFit/>
          </a:bodyPr>
          <a:lstStyle/>
          <a:p>
            <a:pPr indent="266700" algn="just">
              <a:lnSpc>
                <a:spcPct val="150000"/>
              </a:lnSpc>
            </a:pP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本章介绍了测试设计技术，解决不同测试领域的问题。</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．软件失效的严重程度和预期的风险能够指导测试技术的选择和测试强度的确定。 </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．应该明确测试对象的类型，根据测试对象选择合适的测试技术。测试对象本身特征预测是测试技术首选问题。行业标准与法规也会要求使用特定测试技术与覆盖准则。</a:t>
            </a:r>
            <a:endParaRPr lang="zh-CN" altLang="zh-CN" sz="20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96205" y="917626"/>
            <a:ext cx="8556697" cy="374650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8.2</a:t>
            </a:r>
            <a:r>
              <a:rPr lang="zh-CN" altLang="zh-CN" dirty="0">
                <a:solidFill>
                  <a:srgbClr val="002060"/>
                </a:solidFill>
                <a:latin typeface="微软雅黑" panose="020B0503020204020204" pitchFamily="34" charset="-122"/>
                <a:ea typeface="微软雅黑" panose="020B0503020204020204" pitchFamily="34" charset="-122"/>
              </a:rPr>
              <a:t>】对三角形组成问题程序进行测试设计，采用等价类划分法。 </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输入条件：</a:t>
            </a:r>
            <a:endParaRPr lang="zh-CN" altLang="zh-CN" dirty="0">
              <a:solidFill>
                <a:srgbClr val="002060"/>
              </a:solidFill>
              <a:latin typeface="微软雅黑" panose="020B0503020204020204" pitchFamily="34" charset="-122"/>
              <a:ea typeface="微软雅黑" panose="020B0503020204020204" pitchFamily="34" charset="-122"/>
            </a:endParaRPr>
          </a:p>
          <a:p>
            <a:pPr marL="742950" lvl="1" indent="-285750" eaLnBrk="1" hangingPunct="1">
              <a:lnSpc>
                <a:spcPct val="150000"/>
              </a:lnSpc>
              <a:spcBef>
                <a:spcPct val="10000"/>
              </a:spcBef>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三个边长数（设定在</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之间的整数），两边之和必须大于第三边。</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分析：</a:t>
            </a:r>
            <a:endParaRPr lang="zh-CN" altLang="zh-CN" dirty="0">
              <a:solidFill>
                <a:srgbClr val="002060"/>
              </a:solidFill>
              <a:latin typeface="微软雅黑" panose="020B0503020204020204" pitchFamily="34" charset="-122"/>
              <a:ea typeface="微软雅黑" panose="020B0503020204020204" pitchFamily="34" charset="-122"/>
            </a:endParaRPr>
          </a:p>
          <a:p>
            <a:pPr marL="742950" lvl="1" indent="-285750" eaLnBrk="1" hangingPunct="1">
              <a:lnSpc>
                <a:spcPct val="150000"/>
              </a:lnSpc>
              <a:spcBef>
                <a:spcPct val="10000"/>
              </a:spcBef>
              <a:buFont typeface="Arial" panose="020B0604020202020204" pitchFamily="34" charset="0"/>
              <a:buChar char="•"/>
              <a:defRPr/>
            </a:pPr>
            <a:r>
              <a:rPr lang="zh-CN" altLang="zh-CN" sz="1800" dirty="0">
                <a:solidFill>
                  <a:srgbClr val="002060"/>
                </a:solidFill>
                <a:latin typeface="微软雅黑" panose="020B0503020204020204" pitchFamily="34" charset="-122"/>
                <a:ea typeface="微软雅黑" panose="020B0503020204020204" pitchFamily="34" charset="-122"/>
              </a:rPr>
              <a:t>三角形组成有四种可能的情形（输出）：等边/等腰/一般三角形及不能组成</a:t>
            </a:r>
            <a:endParaRPr lang="zh-CN" altLang="zh-CN" sz="1800" dirty="0">
              <a:solidFill>
                <a:srgbClr val="002060"/>
              </a:solidFill>
              <a:latin typeface="微软雅黑" panose="020B0503020204020204" pitchFamily="34" charset="-122"/>
              <a:ea typeface="微软雅黑" panose="020B0503020204020204" pitchFamily="34" charset="-122"/>
            </a:endParaRPr>
          </a:p>
          <a:p>
            <a:pPr marL="742950" lvl="1" indent="-285750" eaLnBrk="1" hangingPunct="1">
              <a:lnSpc>
                <a:spcPct val="150000"/>
              </a:lnSpc>
              <a:spcBef>
                <a:spcPct val="10000"/>
              </a:spcBef>
              <a:buFont typeface="Arial" panose="020B0604020202020204" pitchFamily="34" charset="0"/>
              <a:buChar char="•"/>
              <a:defRPr/>
            </a:pPr>
            <a:endParaRPr lang="zh-CN" altLang="zh-CN" sz="1800" dirty="0">
              <a:solidFill>
                <a:srgbClr val="002060"/>
              </a:solidFill>
              <a:latin typeface="微软雅黑" panose="020B0503020204020204" pitchFamily="34" charset="-122"/>
              <a:ea typeface="微软雅黑" panose="020B0503020204020204" pitchFamily="34" charset="-122"/>
            </a:endParaRPr>
          </a:p>
          <a:p>
            <a:pPr lvl="0" eaLnBrk="1" hangingPunct="1">
              <a:lnSpc>
                <a:spcPct val="150000"/>
              </a:lnSpc>
              <a:spcBef>
                <a:spcPct val="10000"/>
              </a:spcBef>
              <a:buFont typeface="Arial" panose="020B0604020202020204" pitchFamily="34" charset="0"/>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434340" y="4096385"/>
            <a:ext cx="8480425" cy="506730"/>
          </a:xfrm>
          <a:prstGeom prst="rect">
            <a:avLst/>
          </a:prstGeom>
          <a:noFill/>
          <a:ln>
            <a:solidFill>
              <a:schemeClr val="accent1"/>
            </a:solidFill>
          </a:ln>
        </p:spPr>
        <p:txBody>
          <a:bodyPr wrap="none" rtlCol="0" anchor="t">
            <a:spAutoFit/>
          </a:bodyPr>
          <a:p>
            <a:pPr lvl="0" eaLnBrk="1" hangingPunct="1">
              <a:lnSpc>
                <a:spcPct val="150000"/>
              </a:lnSpc>
              <a:spcBef>
                <a:spcPct val="10000"/>
              </a:spcBef>
              <a:buFont typeface="Arial" panose="020B0604020202020204" pitchFamily="34" charset="0"/>
              <a:defRPr/>
            </a:pPr>
            <a:r>
              <a:rPr lang="zh-CN" altLang="zh-CN" dirty="0">
                <a:solidFill>
                  <a:srgbClr val="002060"/>
                </a:solidFill>
                <a:latin typeface="微软雅黑" panose="020B0503020204020204" pitchFamily="34" charset="-122"/>
                <a:ea typeface="微软雅黑" panose="020B0503020204020204" pitchFamily="34" charset="-122"/>
                <a:sym typeface="+mn-ea"/>
              </a:rPr>
              <a:t>多数情况下是从</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输入域</a:t>
            </a:r>
            <a:r>
              <a:rPr lang="zh-CN" altLang="zh-CN" dirty="0">
                <a:solidFill>
                  <a:srgbClr val="002060"/>
                </a:solidFill>
                <a:latin typeface="微软雅黑" panose="020B0503020204020204" pitchFamily="34" charset="-122"/>
                <a:ea typeface="微软雅黑" panose="020B0503020204020204" pitchFamily="34" charset="-122"/>
                <a:sym typeface="+mn-ea"/>
              </a:rPr>
              <a:t>划分等价类，也可以从被测程序</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输出域</a:t>
            </a:r>
            <a:r>
              <a:rPr lang="zh-CN" altLang="zh-CN" dirty="0">
                <a:solidFill>
                  <a:srgbClr val="002060"/>
                </a:solidFill>
                <a:latin typeface="微软雅黑" panose="020B0503020204020204" pitchFamily="34" charset="-122"/>
                <a:ea typeface="微软雅黑" panose="020B0503020204020204" pitchFamily="34" charset="-122"/>
                <a:sym typeface="+mn-ea"/>
              </a:rPr>
              <a:t>反过来定义等价类。</a:t>
            </a:r>
            <a:r>
              <a:rPr lang="zh-CN" altLang="zh-CN" dirty="0">
                <a:solidFill>
                  <a:srgbClr val="002060"/>
                </a:solidFill>
                <a:latin typeface="微软雅黑" panose="020B0503020204020204" pitchFamily="34" charset="-122"/>
                <a:ea typeface="微软雅黑" panose="020B0503020204020204" pitchFamily="34" charset="-122"/>
                <a:sym typeface="+mn-ea"/>
              </a:rPr>
              <a:t> </a:t>
            </a:r>
            <a:endParaRPr lang="zh-CN" altLang="en-US"/>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16547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8.2</a:t>
            </a:r>
            <a:r>
              <a:rPr lang="zh-CN" altLang="zh-CN" dirty="0">
                <a:solidFill>
                  <a:srgbClr val="002060"/>
                </a:solidFill>
                <a:latin typeface="微软雅黑" panose="020B0503020204020204" pitchFamily="34" charset="-122"/>
                <a:ea typeface="微软雅黑" panose="020B0503020204020204" pitchFamily="34" charset="-122"/>
              </a:rPr>
              <a:t>】对三角形组成问题程序进行测试设计，采用等价类划分法。 </a:t>
            </a:r>
            <a:endParaRPr lang="en-US"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确定下列</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输出</a:t>
            </a:r>
            <a:r>
              <a:rPr lang="zh-CN" altLang="zh-CN" dirty="0">
                <a:solidFill>
                  <a:srgbClr val="002060"/>
                </a:solidFill>
                <a:latin typeface="微软雅黑" panose="020B0503020204020204" pitchFamily="34" charset="-122"/>
                <a:ea typeface="微软雅黑" panose="020B0503020204020204" pitchFamily="34" charset="-122"/>
              </a:rPr>
              <a:t>（值域）等价类 </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R1={&lt;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的等边三角形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R2={&lt;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的等腰三角形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R3={&lt;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的一般三角形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R4={&lt;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不能组成三角形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3785196" y="571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0495" y="508051"/>
            <a:ext cx="855669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三角形组成问题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2266950" y="1163311"/>
          <a:ext cx="5905501" cy="1602740"/>
        </p:xfrm>
        <a:graphic>
          <a:graphicData uri="http://schemas.openxmlformats.org/drawingml/2006/table">
            <a:tbl>
              <a:tblPr firstRow="1" firstCol="1" bandRow="1">
                <a:tableStyleId>{5C22544A-7EE6-4342-B048-85BDC9FD1C3A}</a:tableStyleId>
              </a:tblPr>
              <a:tblGrid>
                <a:gridCol w="1261110"/>
                <a:gridCol w="701040"/>
                <a:gridCol w="670560"/>
                <a:gridCol w="678180"/>
                <a:gridCol w="2594611"/>
              </a:tblGrid>
              <a:tr h="330200">
                <a:tc>
                  <a:txBody>
                    <a:bodyPr/>
                    <a:lstStyle/>
                    <a:p>
                      <a:pPr algn="ctr">
                        <a:lnSpc>
                          <a:spcPct val="13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a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b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c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zh-CN" sz="1600" kern="100" dirty="0">
                          <a:effectLst/>
                          <a:latin typeface="微软雅黑" panose="020B0503020204020204" pitchFamily="34" charset="-122"/>
                          <a:ea typeface="微软雅黑" panose="020B0503020204020204" pitchFamily="34" charset="-122"/>
                        </a:rPr>
                        <a:t>预期输出</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983989">
                <a:tc>
                  <a:txBody>
                    <a:bodyPr/>
                    <a:lstStyle/>
                    <a:p>
                      <a:pPr algn="ctr">
                        <a:lnSpc>
                          <a:spcPct val="130000"/>
                        </a:lnSpc>
                      </a:pPr>
                      <a:r>
                        <a:rPr lang="en-US" sz="1600" kern="100" dirty="0">
                          <a:effectLst/>
                          <a:latin typeface="微软雅黑" panose="020B0503020204020204" pitchFamily="34" charset="-122"/>
                          <a:ea typeface="微软雅黑" panose="020B0503020204020204" pitchFamily="34" charset="-122"/>
                        </a:rPr>
                        <a:t>Test 1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Test2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Test3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Test4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dirty="0">
                          <a:effectLst/>
                          <a:latin typeface="微软雅黑" panose="020B0503020204020204" pitchFamily="34" charset="-122"/>
                          <a:ea typeface="微软雅黑" panose="020B0503020204020204" pitchFamily="34" charset="-122"/>
                        </a:rPr>
                        <a:t>10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10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3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4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4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2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zh-CN" sz="1600" kern="100" dirty="0">
                          <a:effectLst/>
                          <a:latin typeface="微软雅黑" panose="020B0503020204020204" pitchFamily="34" charset="-122"/>
                          <a:ea typeface="微软雅黑" panose="020B0503020204020204" pitchFamily="34" charset="-122"/>
                        </a:rPr>
                        <a:t>等边三角形</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zh-CN" sz="1600" kern="100" dirty="0">
                          <a:effectLst/>
                          <a:latin typeface="微软雅黑" panose="020B0503020204020204" pitchFamily="34" charset="-122"/>
                          <a:ea typeface="微软雅黑" panose="020B0503020204020204" pitchFamily="34" charset="-122"/>
                        </a:rPr>
                        <a:t>等腰三角形</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zh-CN" sz="1600" kern="100" dirty="0">
                          <a:effectLst/>
                          <a:latin typeface="微软雅黑" panose="020B0503020204020204" pitchFamily="34" charset="-122"/>
                          <a:ea typeface="微软雅黑" panose="020B0503020204020204" pitchFamily="34" charset="-122"/>
                        </a:rPr>
                        <a:t>一般三角形</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graphicFrame>
        <p:nvGraphicFramePr>
          <p:cNvPr id="6" name="表格 5"/>
          <p:cNvGraphicFramePr>
            <a:graphicFrameLocks noGrp="1"/>
          </p:cNvGraphicFramePr>
          <p:nvPr>
            <p:custDataLst>
              <p:tags r:id="rId3"/>
            </p:custDataLst>
          </p:nvPr>
        </p:nvGraphicFramePr>
        <p:xfrm>
          <a:off x="2266950" y="3008312"/>
          <a:ext cx="5905500" cy="1960880"/>
        </p:xfrm>
        <a:graphic>
          <a:graphicData uri="http://schemas.openxmlformats.org/drawingml/2006/table">
            <a:tbl>
              <a:tblPr firstRow="1" firstCol="1" bandRow="1">
                <a:tableStyleId>{5C22544A-7EE6-4342-B048-85BDC9FD1C3A}</a:tableStyleId>
              </a:tblPr>
              <a:tblGrid>
                <a:gridCol w="1257300"/>
                <a:gridCol w="685800"/>
                <a:gridCol w="685800"/>
                <a:gridCol w="685800"/>
                <a:gridCol w="2590800"/>
              </a:tblGrid>
              <a:tr h="205105">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a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b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c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1578610">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 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Test2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Test3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Test4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Test6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Test7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7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一般三角形</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a</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b</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a</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b</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sp>
        <p:nvSpPr>
          <p:cNvPr id="12" name="文本框 11"/>
          <p:cNvSpPr txBox="1"/>
          <p:nvPr/>
        </p:nvSpPr>
        <p:spPr>
          <a:xfrm>
            <a:off x="862965" y="1947698"/>
            <a:ext cx="4575810" cy="369332"/>
          </a:xfrm>
          <a:prstGeom prst="rect">
            <a:avLst/>
          </a:prstGeom>
          <a:noFill/>
        </p:spPr>
        <p:txBody>
          <a:bodyPr wrap="square">
            <a:spAutoFit/>
          </a:bodyPr>
          <a:lstStyle/>
          <a:p>
            <a:r>
              <a:rPr lang="zh-CN" altLang="zh-CN" dirty="0">
                <a:solidFill>
                  <a:srgbClr val="002060"/>
                </a:solidFill>
                <a:latin typeface="微软雅黑" panose="020B0503020204020204" pitchFamily="34" charset="-122"/>
                <a:ea typeface="微软雅黑" panose="020B0503020204020204" pitchFamily="34" charset="-122"/>
              </a:rPr>
              <a:t>标准等价类</a:t>
            </a:r>
            <a:endParaRPr lang="zh-CN" altLang="en-US" dirty="0"/>
          </a:p>
        </p:txBody>
      </p:sp>
      <p:sp>
        <p:nvSpPr>
          <p:cNvPr id="14" name="文本框 13"/>
          <p:cNvSpPr txBox="1"/>
          <p:nvPr/>
        </p:nvSpPr>
        <p:spPr>
          <a:xfrm>
            <a:off x="862965" y="3720899"/>
            <a:ext cx="4575810" cy="369332"/>
          </a:xfrm>
          <a:prstGeom prst="rect">
            <a:avLst/>
          </a:prstGeom>
          <a:noFill/>
        </p:spPr>
        <p:txBody>
          <a:bodyPr wrap="square">
            <a:spAutoFit/>
          </a:bodyPr>
          <a:lstStyle/>
          <a:p>
            <a:r>
              <a:rPr lang="zh-CN" altLang="zh-CN" dirty="0">
                <a:solidFill>
                  <a:srgbClr val="002060"/>
                </a:solidFill>
                <a:latin typeface="微软雅黑" panose="020B0503020204020204" pitchFamily="34" charset="-122"/>
                <a:ea typeface="微软雅黑" panose="020B0503020204020204" pitchFamily="34" charset="-122"/>
              </a:rPr>
              <a:t>健壮等价类</a:t>
            </a:r>
            <a:endParaRPr lang="zh-CN" altLang="en-US" dirty="0"/>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2125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en-US" altLang="zh-CN" sz="24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en-US" dirty="0">
                <a:solidFill>
                  <a:srgbClr val="002060"/>
                </a:solidFill>
                <a:latin typeface="微软雅黑" panose="020B0503020204020204" pitchFamily="34" charset="-122"/>
                <a:ea typeface="微软雅黑" panose="020B0503020204020204" pitchFamily="34" charset="-122"/>
              </a:rPr>
              <a:t>该</a:t>
            </a:r>
            <a:r>
              <a:rPr lang="zh-CN" altLang="zh-CN" dirty="0">
                <a:solidFill>
                  <a:srgbClr val="002060"/>
                </a:solidFill>
                <a:latin typeface="微软雅黑" panose="020B0503020204020204" pitchFamily="34" charset="-122"/>
                <a:ea typeface="微软雅黑" panose="020B0503020204020204" pitchFamily="34" charset="-122"/>
              </a:rPr>
              <a:t>技术可以用于</a:t>
            </a:r>
            <a:r>
              <a:rPr lang="zh-CN" altLang="zh-CN" dirty="0">
                <a:solidFill>
                  <a:schemeClr val="accent5">
                    <a:lumMod val="75000"/>
                  </a:schemeClr>
                </a:solidFill>
                <a:latin typeface="微软雅黑" panose="020B0503020204020204" pitchFamily="34" charset="-122"/>
                <a:ea typeface="微软雅黑" panose="020B0503020204020204" pitchFamily="34" charset="-122"/>
              </a:rPr>
              <a:t>任何测试级别</a:t>
            </a:r>
            <a:r>
              <a:rPr lang="zh-CN" altLang="zh-CN" dirty="0">
                <a:solidFill>
                  <a:srgbClr val="002060"/>
                </a:solidFill>
                <a:latin typeface="微软雅黑" panose="020B0503020204020204" pitchFamily="34" charset="-122"/>
                <a:ea typeface="微软雅黑" panose="020B0503020204020204" pitchFamily="34" charset="-122"/>
              </a:rPr>
              <a:t>，当程序会采用同样方式处理待测数据集合中的任何一个数据，而这些数据是相互独立的时候尤其适用。也可简单划分有效等价类的和无效等价类（数据对被测软件来说是无效的）。</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en-US" dirty="0">
                <a:solidFill>
                  <a:srgbClr val="002060"/>
                </a:solidFill>
                <a:latin typeface="微软雅黑" panose="020B0503020204020204" pitchFamily="34" charset="-122"/>
                <a:ea typeface="微软雅黑" panose="020B0503020204020204" pitchFamily="34" charset="-122"/>
              </a:rPr>
              <a:t>该</a:t>
            </a:r>
            <a:r>
              <a:rPr lang="zh-CN" altLang="zh-CN" dirty="0">
                <a:solidFill>
                  <a:srgbClr val="002060"/>
                </a:solidFill>
                <a:latin typeface="微软雅黑" panose="020B0503020204020204" pitchFamily="34" charset="-122"/>
                <a:ea typeface="微软雅黑" panose="020B0503020204020204" pitchFamily="34" charset="-122"/>
              </a:rPr>
              <a:t>技术与</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边界值分析</a:t>
            </a:r>
            <a:r>
              <a:rPr lang="zh-CN" altLang="zh-CN" dirty="0">
                <a:solidFill>
                  <a:srgbClr val="002060"/>
                </a:solidFill>
                <a:latin typeface="微软雅黑" panose="020B0503020204020204" pitchFamily="34" charset="-122"/>
                <a:ea typeface="微软雅黑" panose="020B0503020204020204" pitchFamily="34" charset="-122"/>
              </a:rPr>
              <a:t>结合，测试数据扩展包含等价类的边界值之后威力更强。</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en-US" dirty="0">
                <a:solidFill>
                  <a:srgbClr val="002060"/>
                </a:solidFill>
                <a:latin typeface="微软雅黑" panose="020B0503020204020204" pitchFamily="34" charset="-122"/>
                <a:ea typeface="微软雅黑" panose="020B0503020204020204" pitchFamily="34" charset="-122"/>
              </a:rPr>
              <a:t>该</a:t>
            </a:r>
            <a:r>
              <a:rPr lang="zh-CN" altLang="zh-CN" dirty="0">
                <a:solidFill>
                  <a:srgbClr val="002060"/>
                </a:solidFill>
                <a:latin typeface="微软雅黑" panose="020B0503020204020204" pitchFamily="34" charset="-122"/>
                <a:ea typeface="微软雅黑" panose="020B0503020204020204" pitchFamily="34" charset="-122"/>
              </a:rPr>
              <a:t>技术普遍用于</a:t>
            </a:r>
            <a:r>
              <a:rPr lang="zh-CN" altLang="zh-CN" dirty="0">
                <a:solidFill>
                  <a:schemeClr val="accent5">
                    <a:lumMod val="75000"/>
                  </a:schemeClr>
                </a:solidFill>
                <a:latin typeface="微软雅黑" panose="020B0503020204020204" pitchFamily="34" charset="-122"/>
                <a:ea typeface="微软雅黑" panose="020B0503020204020204" pitchFamily="34" charset="-122"/>
              </a:rPr>
              <a:t>新版本或新发布的冒烟测试</a:t>
            </a:r>
            <a:r>
              <a:rPr lang="zh-CN" altLang="zh-CN" dirty="0">
                <a:solidFill>
                  <a:srgbClr val="002060"/>
                </a:solidFill>
                <a:latin typeface="微软雅黑" panose="020B0503020204020204" pitchFamily="34" charset="-122"/>
                <a:ea typeface="微软雅黑" panose="020B0503020204020204" pitchFamily="34" charset="-122"/>
              </a:rPr>
              <a:t>，因为它可以快速确定基本功能是否工作。</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331343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en-US" altLang="zh-CN" sz="24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该技术的覆盖率等于有被测代表值的等价类个数除以总的识别出的等价类个数。测试前定义覆盖率作为测试活动是否充分标准及测试执行后判断测试强度是否达到要求的一个指标。</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覆盖率决定测试完备性。测试同一等价类的多个代表值不会增加测试覆盖率。</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u="sng" dirty="0">
                <a:solidFill>
                  <a:schemeClr val="accent5">
                    <a:lumMod val="75000"/>
                  </a:schemeClr>
                </a:solidFill>
                <a:latin typeface="微软雅黑" panose="020B0503020204020204" pitchFamily="34" charset="-122"/>
                <a:ea typeface="微软雅黑" panose="020B0503020204020204" pitchFamily="34" charset="-122"/>
              </a:rPr>
              <a:t>等价类划分覆盖率</a:t>
            </a:r>
            <a:r>
              <a:rPr lang="en-US" altLang="zh-CN" u="sng"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（执行的等价类数量</a:t>
            </a:r>
            <a:r>
              <a:rPr lang="en-US" altLang="zh-CN" u="sng"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总共划分确定的等价类数量）×</a:t>
            </a:r>
            <a:r>
              <a:rPr lang="en-US" altLang="zh-CN" u="sng" dirty="0">
                <a:solidFill>
                  <a:srgbClr val="002060"/>
                </a:solidFill>
                <a:latin typeface="微软雅黑" panose="020B0503020204020204" pitchFamily="34" charset="-122"/>
                <a:ea typeface="微软雅黑" panose="020B0503020204020204" pitchFamily="34" charset="-122"/>
              </a:rPr>
              <a:t>100%</a:t>
            </a:r>
            <a:endParaRPr lang="zh-CN" altLang="zh-CN"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en-US" altLang="zh-CN" sz="2400" b="1" u="sng"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93970" y="2491806"/>
            <a:ext cx="8556697" cy="645160"/>
          </a:xfrm>
          <a:prstGeom prst="rect">
            <a:avLst/>
          </a:prstGeom>
          <a:noFill/>
        </p:spPr>
        <p:txBody>
          <a:bodyPr wrap="square">
            <a:spAutoFit/>
          </a:bodyPr>
          <a:lstStyle/>
          <a:p>
            <a:pPr algn="ct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1"/>
          <a:srcRect/>
          <a:stretch>
            <a:fillRect/>
          </a:stretch>
        </p:blipFill>
        <p:spPr>
          <a:xfrm>
            <a:off x="3687532" y="2812918"/>
            <a:ext cx="4493942" cy="2106691"/>
          </a:xfrm>
          <a:prstGeom prst="rect">
            <a:avLst/>
          </a:prstGeom>
          <a:noFill/>
          <a:ln w="9525">
            <a:noFill/>
            <a:miter lim="800000"/>
            <a:headEnd/>
            <a:tailEnd/>
          </a:ln>
        </p:spPr>
      </p:pic>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185209" y="501781"/>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70625" cy="1884618"/>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黑盒测试技术（也称为基于规格说明的技术）基于对测试依据的分析（例如：正式需求文档、说明、用例、用户故事或业务流程）。这些技术适用于功能和非功能测试。黑盒测试技术关注在测试对象的输入和输出，而不考虑其内部结构。</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369252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边界值分析法就是对</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输入或输出的边界值</a:t>
            </a:r>
            <a:r>
              <a:rPr lang="zh-CN" altLang="zh-CN" dirty="0">
                <a:solidFill>
                  <a:srgbClr val="002060"/>
                </a:solidFill>
                <a:latin typeface="微软雅黑" panose="020B0503020204020204" pitchFamily="34" charset="-122"/>
                <a:ea typeface="微软雅黑" panose="020B0503020204020204" pitchFamily="34" charset="-122"/>
              </a:rPr>
              <a:t>进行测试的一种</a:t>
            </a:r>
            <a:r>
              <a:rPr lang="en-US" altLang="zh-CN" dirty="0" err="1">
                <a:solidFill>
                  <a:srgbClr val="002060"/>
                </a:solidFill>
                <a:latin typeface="微软雅黑" panose="020B0503020204020204" pitchFamily="34" charset="-122"/>
                <a:ea typeface="微软雅黑" panose="020B0503020204020204" pitchFamily="34" charset="-122"/>
              </a:rPr>
              <a:t>黑盒测试</a:t>
            </a:r>
            <a:r>
              <a:rPr lang="zh-CN" altLang="zh-CN" dirty="0">
                <a:solidFill>
                  <a:srgbClr val="002060"/>
                </a:solidFill>
                <a:latin typeface="微软雅黑" panose="020B0503020204020204" pitchFamily="34" charset="-122"/>
                <a:ea typeface="微软雅黑" panose="020B0503020204020204" pitchFamily="34" charset="-122"/>
              </a:rPr>
              <a:t>方法，主要用于测试有序等价类边界上的数据。有两种边界值分析法：</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chemeClr val="accent5">
                    <a:lumMod val="75000"/>
                  </a:schemeClr>
                </a:solidFill>
                <a:latin typeface="微软雅黑" panose="020B0503020204020204" pitchFamily="34" charset="-122"/>
                <a:ea typeface="微软雅黑" panose="020B0503020204020204" pitchFamily="34" charset="-122"/>
              </a:rPr>
              <a:t>二值测试法</a:t>
            </a:r>
            <a:r>
              <a:rPr lang="zh-CN" altLang="zh-CN" dirty="0">
                <a:solidFill>
                  <a:srgbClr val="002060"/>
                </a:solidFill>
                <a:latin typeface="微软雅黑" panose="020B0503020204020204" pitchFamily="34" charset="-122"/>
                <a:ea typeface="微软雅黑" panose="020B0503020204020204" pitchFamily="34" charset="-122"/>
              </a:rPr>
              <a:t>：取一个边界值（正好在边界上的值），一个刚刚超过边界的值（可能的最小增幅）。例如，如果等价类的值域是</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到</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，步长是</a:t>
            </a:r>
            <a:r>
              <a:rPr lang="en-US" altLang="zh-CN" dirty="0">
                <a:solidFill>
                  <a:srgbClr val="002060"/>
                </a:solidFill>
                <a:latin typeface="微软雅黑" panose="020B0503020204020204" pitchFamily="34" charset="-122"/>
                <a:ea typeface="微软雅黑" panose="020B0503020204020204" pitchFamily="34" charset="-122"/>
              </a:rPr>
              <a:t>0.5</a:t>
            </a:r>
            <a:r>
              <a:rPr lang="zh-CN" altLang="zh-CN" dirty="0">
                <a:solidFill>
                  <a:srgbClr val="002060"/>
                </a:solidFill>
                <a:latin typeface="微软雅黑" panose="020B0503020204020204" pitchFamily="34" charset="-122"/>
                <a:ea typeface="微软雅黑" panose="020B0503020204020204" pitchFamily="34" charset="-122"/>
              </a:rPr>
              <a:t>，上界的边界值为</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10.5</a:t>
            </a:r>
            <a:r>
              <a:rPr lang="zh-CN" altLang="zh-CN" dirty="0">
                <a:solidFill>
                  <a:srgbClr val="002060"/>
                </a:solidFill>
                <a:latin typeface="微软雅黑" panose="020B0503020204020204" pitchFamily="34" charset="-122"/>
                <a:ea typeface="微软雅黑" panose="020B0503020204020204" pitchFamily="34" charset="-122"/>
              </a:rPr>
              <a:t>，下界的边界值为</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0.5</a:t>
            </a:r>
            <a:r>
              <a:rPr lang="zh-CN" altLang="zh-CN" dirty="0">
                <a:solidFill>
                  <a:srgbClr val="002060"/>
                </a:solidFill>
                <a:latin typeface="微软雅黑" panose="020B0503020204020204" pitchFamily="34" charset="-122"/>
                <a:ea typeface="微软雅黑" panose="020B0503020204020204" pitchFamily="34" charset="-122"/>
              </a:rPr>
              <a:t>。边界定义为等价类值域的最大值和最小值；</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chemeClr val="accent5">
                    <a:lumMod val="75000"/>
                  </a:schemeClr>
                </a:solidFill>
                <a:latin typeface="微软雅黑" panose="020B0503020204020204" pitchFamily="34" charset="-122"/>
                <a:ea typeface="微软雅黑" panose="020B0503020204020204" pitchFamily="34" charset="-122"/>
              </a:rPr>
              <a:t>三值测试法</a:t>
            </a:r>
            <a:r>
              <a:rPr lang="zh-CN" altLang="zh-CN" dirty="0">
                <a:solidFill>
                  <a:srgbClr val="002060"/>
                </a:solidFill>
                <a:latin typeface="微软雅黑" panose="020B0503020204020204" pitchFamily="34" charset="-122"/>
                <a:ea typeface="微软雅黑" panose="020B0503020204020204" pitchFamily="34" charset="-122"/>
              </a:rPr>
              <a:t>：取一个不超过边界、一个在边界上、一个超过边界的值。在上面的例子中，上界为</a:t>
            </a:r>
            <a:r>
              <a:rPr lang="en-US" altLang="zh-CN" dirty="0">
                <a:solidFill>
                  <a:srgbClr val="002060"/>
                </a:solidFill>
                <a:latin typeface="微软雅黑" panose="020B0503020204020204" pitchFamily="34" charset="-122"/>
                <a:ea typeface="微软雅黑" panose="020B0503020204020204" pitchFamily="34" charset="-122"/>
              </a:rPr>
              <a:t>9.5</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10.5</a:t>
            </a:r>
            <a:r>
              <a:rPr lang="zh-CN" altLang="zh-CN" dirty="0">
                <a:solidFill>
                  <a:srgbClr val="002060"/>
                </a:solidFill>
                <a:latin typeface="微软雅黑" panose="020B0503020204020204" pitchFamily="34" charset="-122"/>
                <a:ea typeface="微软雅黑" panose="020B0503020204020204" pitchFamily="34" charset="-122"/>
              </a:rPr>
              <a:t>，下界为：</a:t>
            </a:r>
            <a:r>
              <a:rPr lang="en-US" altLang="zh-CN" dirty="0">
                <a:solidFill>
                  <a:srgbClr val="002060"/>
                </a:solidFill>
                <a:latin typeface="微软雅黑" panose="020B0503020204020204" pitchFamily="34" charset="-122"/>
                <a:ea typeface="微软雅黑" panose="020B0503020204020204" pitchFamily="34" charset="-122"/>
              </a:rPr>
              <a:t>1.5</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0.5</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244538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采用二值还是三值测试法取决于被测项的风险大小。</a:t>
            </a:r>
            <a:r>
              <a:rPr lang="zh-CN" altLang="zh-CN" u="sng" dirty="0">
                <a:solidFill>
                  <a:srgbClr val="002060"/>
                </a:solidFill>
                <a:latin typeface="微软雅黑" panose="020B0503020204020204" pitchFamily="34" charset="-122"/>
                <a:ea typeface="微软雅黑" panose="020B0503020204020204" pitchFamily="34" charset="-122"/>
              </a:rPr>
              <a:t>风险高的采用三值测试法</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通常边界值分析法是作为</a:t>
            </a:r>
            <a:r>
              <a:rPr lang="en-US" altLang="zh-CN" dirty="0" err="1">
                <a:solidFill>
                  <a:srgbClr val="002060"/>
                </a:solidFill>
                <a:latin typeface="微软雅黑" panose="020B0503020204020204" pitchFamily="34" charset="-122"/>
                <a:ea typeface="微软雅黑" panose="020B0503020204020204" pitchFamily="34" charset="-122"/>
              </a:rPr>
              <a:t>等价类</a:t>
            </a:r>
            <a:r>
              <a:rPr lang="zh-CN" altLang="zh-CN" dirty="0">
                <a:solidFill>
                  <a:srgbClr val="002060"/>
                </a:solidFill>
                <a:latin typeface="微软雅黑" panose="020B0503020204020204" pitchFamily="34" charset="-122"/>
                <a:ea typeface="微软雅黑" panose="020B0503020204020204" pitchFamily="34" charset="-122"/>
              </a:rPr>
              <a:t>划分法的补充，</a:t>
            </a:r>
            <a:r>
              <a:rPr lang="en-US" altLang="zh-CN" dirty="0" err="1">
                <a:solidFill>
                  <a:srgbClr val="002060"/>
                </a:solidFill>
                <a:latin typeface="微软雅黑" panose="020B0503020204020204" pitchFamily="34" charset="-122"/>
                <a:ea typeface="微软雅黑" panose="020B0503020204020204" pitchFamily="34" charset="-122"/>
              </a:rPr>
              <a:t>测试用例</a:t>
            </a:r>
            <a:r>
              <a:rPr lang="zh-CN" altLang="zh-CN" dirty="0">
                <a:solidFill>
                  <a:srgbClr val="002060"/>
                </a:solidFill>
                <a:latin typeface="微软雅黑" panose="020B0503020204020204" pitchFamily="34" charset="-122"/>
                <a:ea typeface="微软雅黑" panose="020B0503020204020204" pitchFamily="34" charset="-122"/>
              </a:rPr>
              <a:t>来自等价类的边界。</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测试经验告诉我们，大量的错误是发生在输入或输出范围的边界上，而不是发生在输入输出范围的内部。针对各种边界情况设计</a:t>
            </a:r>
            <a:r>
              <a:rPr lang="en-US" altLang="zh-CN" dirty="0" err="1">
                <a:solidFill>
                  <a:srgbClr val="002060"/>
                </a:solidFill>
                <a:latin typeface="微软雅黑" panose="020B0503020204020204" pitchFamily="34" charset="-122"/>
                <a:ea typeface="微软雅黑" panose="020B0503020204020204" pitchFamily="34" charset="-122"/>
              </a:rPr>
              <a:t>测试用例</a:t>
            </a:r>
            <a:r>
              <a:rPr lang="zh-CN" altLang="zh-CN" dirty="0">
                <a:solidFill>
                  <a:srgbClr val="002060"/>
                </a:solidFill>
                <a:latin typeface="微软雅黑" panose="020B0503020204020204" pitchFamily="34" charset="-122"/>
                <a:ea typeface="微软雅黑" panose="020B0503020204020204" pitchFamily="34" charset="-122"/>
              </a:rPr>
              <a:t>，可以查出更多的错误。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441287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设计测试用例原则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如果输入条件规定了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值的范围</a:t>
            </a:r>
            <a:r>
              <a:rPr lang="zh-CN" altLang="zh-CN" dirty="0">
                <a:solidFill>
                  <a:srgbClr val="002060"/>
                </a:solidFill>
                <a:latin typeface="微软雅黑" panose="020B0503020204020204" pitchFamily="34" charset="-122"/>
                <a:ea typeface="微软雅黑" panose="020B0503020204020204" pitchFamily="34" charset="-122"/>
              </a:rPr>
              <a:t>，则应取刚达到这个范围的边界的值，以及刚刚超越这个范围边界的值作为测试输入数据。</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如果输入条件规定了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值的个数</a:t>
            </a:r>
            <a:r>
              <a:rPr lang="zh-CN" altLang="zh-CN" dirty="0">
                <a:solidFill>
                  <a:srgbClr val="002060"/>
                </a:solidFill>
                <a:latin typeface="微软雅黑" panose="020B0503020204020204" pitchFamily="34" charset="-122"/>
                <a:ea typeface="微软雅黑" panose="020B0503020204020204" pitchFamily="34" charset="-122"/>
              </a:rPr>
              <a:t>，则用最大个数、最小个数、比最小个数少</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、比最大个数多</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的数作为测试数据。</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如果规格说明给出的输入域或输出域是</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有序集合</a:t>
            </a:r>
            <a:r>
              <a:rPr lang="zh-CN" altLang="zh-CN" dirty="0">
                <a:solidFill>
                  <a:srgbClr val="002060"/>
                </a:solidFill>
                <a:latin typeface="微软雅黑" panose="020B0503020204020204" pitchFamily="34" charset="-122"/>
                <a:ea typeface="微软雅黑" panose="020B0503020204020204" pitchFamily="34" charset="-122"/>
              </a:rPr>
              <a:t>，则应选取集合的第一个元素和最后一个元素作为测试用例。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如果程序中使用了一个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内部数据结构</a:t>
            </a:r>
            <a:r>
              <a:rPr lang="zh-CN" altLang="zh-CN" dirty="0">
                <a:solidFill>
                  <a:srgbClr val="002060"/>
                </a:solidFill>
                <a:latin typeface="微软雅黑" panose="020B0503020204020204" pitchFamily="34" charset="-122"/>
                <a:ea typeface="微软雅黑" panose="020B0503020204020204" pitchFamily="34" charset="-122"/>
              </a:rPr>
              <a:t>，则应当选择这个内部数据结构边界上的值作为测试用例。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分析规格说明，找出</a:t>
            </a:r>
            <a:r>
              <a:rPr lang="zh-CN" altLang="zh-CN" dirty="0">
                <a:solidFill>
                  <a:srgbClr val="0070C0"/>
                </a:solidFill>
                <a:latin typeface="微软雅黑" panose="020B0503020204020204" pitchFamily="34" charset="-122"/>
                <a:ea typeface="微软雅黑" panose="020B0503020204020204" pitchFamily="34" charset="-122"/>
              </a:rPr>
              <a:t>其他</a:t>
            </a:r>
            <a:r>
              <a:rPr lang="zh-CN" altLang="zh-CN" dirty="0">
                <a:solidFill>
                  <a:srgbClr val="002060"/>
                </a:solidFill>
                <a:latin typeface="微软雅黑" panose="020B0503020204020204" pitchFamily="34" charset="-122"/>
                <a:ea typeface="微软雅黑" panose="020B0503020204020204" pitchFamily="34" charset="-122"/>
              </a:rPr>
              <a:t>可能的边界条件。</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6690" y="908116"/>
            <a:ext cx="8556697" cy="384873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8.3</a:t>
            </a:r>
            <a:r>
              <a:rPr lang="zh-CN" altLang="zh-CN" dirty="0">
                <a:solidFill>
                  <a:srgbClr val="002060"/>
                </a:solidFill>
                <a:latin typeface="微软雅黑" panose="020B0503020204020204" pitchFamily="34" charset="-122"/>
                <a:ea typeface="微软雅黑" panose="020B0503020204020204" pitchFamily="34" charset="-122"/>
              </a:rPr>
              <a:t>】设计平方根函数程序的测试用例。 </a:t>
            </a:r>
            <a:endParaRPr lang="zh-CN" altLang="zh-CN" dirty="0">
              <a:solidFill>
                <a:srgbClr val="002060"/>
              </a:solidFill>
              <a:latin typeface="微软雅黑" panose="020B0503020204020204" pitchFamily="34" charset="-122"/>
              <a:ea typeface="微软雅黑" panose="020B0503020204020204" pitchFamily="34" charset="-122"/>
            </a:endParaRPr>
          </a:p>
          <a:p>
            <a:pPr lvl="1"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输入等价区间为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），划分等价类：</a:t>
            </a:r>
            <a:endParaRPr lang="en-US"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一个有效等价类，有效区间为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一个无效等价类，无效区间为（</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lvl="1"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可取 </a:t>
            </a:r>
            <a:r>
              <a:rPr lang="en-US" altLang="zh-CN" dirty="0">
                <a:solidFill>
                  <a:srgbClr val="002060"/>
                </a:solidFill>
                <a:latin typeface="微软雅黑" panose="020B0503020204020204" pitchFamily="34" charset="-122"/>
                <a:ea typeface="微软雅黑" panose="020B0503020204020204" pitchFamily="34" charset="-122"/>
              </a:rPr>
              <a:t>x=1.8 </a:t>
            </a:r>
            <a:r>
              <a:rPr lang="zh-CN" altLang="zh-CN" dirty="0">
                <a:solidFill>
                  <a:srgbClr val="002060"/>
                </a:solidFill>
                <a:latin typeface="微软雅黑" panose="020B0503020204020204" pitchFamily="34" charset="-122"/>
                <a:ea typeface="微软雅黑" panose="020B0503020204020204" pitchFamily="34" charset="-122"/>
              </a:rPr>
              <a:t>及 </a:t>
            </a:r>
            <a:r>
              <a:rPr lang="en-US" altLang="zh-CN" dirty="0">
                <a:solidFill>
                  <a:srgbClr val="002060"/>
                </a:solidFill>
                <a:latin typeface="微软雅黑" panose="020B0503020204020204" pitchFamily="34" charset="-122"/>
                <a:ea typeface="微软雅黑" panose="020B0503020204020204" pitchFamily="34" charset="-122"/>
              </a:rPr>
              <a:t>x= </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0.2 </a:t>
            </a:r>
            <a:r>
              <a:rPr lang="zh-CN" altLang="zh-CN" dirty="0">
                <a:solidFill>
                  <a:srgbClr val="002060"/>
                </a:solidFill>
                <a:latin typeface="微软雅黑" panose="020B0503020204020204" pitchFamily="34" charset="-122"/>
                <a:ea typeface="微软雅黑" panose="020B0503020204020204" pitchFamily="34" charset="-122"/>
              </a:rPr>
              <a:t>进行</a:t>
            </a:r>
            <a:r>
              <a:rPr lang="zh-CN" altLang="zh-CN" dirty="0">
                <a:solidFill>
                  <a:srgbClr val="0070C0"/>
                </a:solidFill>
                <a:latin typeface="微软雅黑" panose="020B0503020204020204" pitchFamily="34" charset="-122"/>
                <a:ea typeface="微软雅黑" panose="020B0503020204020204" pitchFamily="34" charset="-122"/>
              </a:rPr>
              <a:t>等价类</a:t>
            </a:r>
            <a:r>
              <a:rPr lang="zh-CN" altLang="zh-CN" dirty="0">
                <a:solidFill>
                  <a:srgbClr val="002060"/>
                </a:solidFill>
                <a:latin typeface="微软雅黑" panose="020B0503020204020204" pitchFamily="34" charset="-122"/>
                <a:ea typeface="微软雅黑" panose="020B0503020204020204" pitchFamily="34" charset="-122"/>
              </a:rPr>
              <a:t>测试，</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边界值为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，以 </a:t>
            </a:r>
            <a:r>
              <a:rPr lang="en-US" altLang="zh-CN" dirty="0">
                <a:solidFill>
                  <a:srgbClr val="002060"/>
                </a:solidFill>
                <a:latin typeface="微软雅黑" panose="020B0503020204020204" pitchFamily="34" charset="-122"/>
                <a:ea typeface="微软雅黑" panose="020B0503020204020204" pitchFamily="34" charset="-122"/>
              </a:rPr>
              <a:t>x=0 </a:t>
            </a:r>
            <a:r>
              <a:rPr lang="zh-CN" altLang="zh-CN" dirty="0">
                <a:solidFill>
                  <a:srgbClr val="002060"/>
                </a:solidFill>
                <a:latin typeface="微软雅黑" panose="020B0503020204020204" pitchFamily="34" charset="-122"/>
                <a:ea typeface="微软雅黑" panose="020B0503020204020204" pitchFamily="34" charset="-122"/>
              </a:rPr>
              <a:t>进行</a:t>
            </a:r>
            <a:r>
              <a:rPr lang="zh-CN" altLang="zh-CN" dirty="0">
                <a:solidFill>
                  <a:srgbClr val="0070C0"/>
                </a:solidFill>
                <a:latin typeface="微软雅黑" panose="020B0503020204020204" pitchFamily="34" charset="-122"/>
                <a:ea typeface="微软雅黑" panose="020B0503020204020204" pitchFamily="34" charset="-122"/>
              </a:rPr>
              <a:t>边界值</a:t>
            </a:r>
            <a:r>
              <a:rPr lang="zh-CN" altLang="zh-CN" dirty="0">
                <a:solidFill>
                  <a:srgbClr val="002060"/>
                </a:solidFill>
                <a:latin typeface="微软雅黑" panose="020B0503020204020204" pitchFamily="34" charset="-122"/>
                <a:ea typeface="微软雅黑" panose="020B0503020204020204" pitchFamily="34" charset="-122"/>
              </a:rPr>
              <a:t>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8317" y="434828"/>
            <a:ext cx="8556697" cy="87440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8.4</a:t>
            </a:r>
            <a:r>
              <a:rPr lang="zh-CN" altLang="zh-CN" dirty="0">
                <a:solidFill>
                  <a:srgbClr val="002060"/>
                </a:solidFill>
                <a:latin typeface="微软雅黑" panose="020B0503020204020204" pitchFamily="34" charset="-122"/>
                <a:ea typeface="微软雅黑" panose="020B0503020204020204" pitchFamily="34" charset="-122"/>
              </a:rPr>
              <a:t>】三角形组成问题描述中，要求边长为正整数，其输入域边界下限值为</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，上限值为</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。其中 </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99</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为边界值。</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1244040" y="1310098"/>
          <a:ext cx="6905252" cy="3536052"/>
        </p:xfrm>
        <a:graphic>
          <a:graphicData uri="http://schemas.openxmlformats.org/drawingml/2006/table">
            <a:tbl>
              <a:tblPr firstRow="1" firstCol="1" bandRow="1">
                <a:tableStyleId>{5C22544A-7EE6-4342-B048-85BDC9FD1C3A}</a:tableStyleId>
              </a:tblPr>
              <a:tblGrid>
                <a:gridCol w="1047426"/>
                <a:gridCol w="1020439"/>
                <a:gridCol w="869482"/>
                <a:gridCol w="870325"/>
                <a:gridCol w="3097580"/>
              </a:tblGrid>
              <a:tr h="300355">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dirty="0">
                          <a:effectLst/>
                          <a:latin typeface="微软雅黑" panose="020B0503020204020204" pitchFamily="34" charset="-122"/>
                          <a:ea typeface="微软雅黑" panose="020B0503020204020204" pitchFamily="34" charset="-122"/>
                        </a:rPr>
                        <a:t>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a:effectLst/>
                          <a:latin typeface="微软雅黑" panose="020B0503020204020204" pitchFamily="34" charset="-122"/>
                          <a:ea typeface="微软雅黑" panose="020B0503020204020204" pitchFamily="34" charset="-122"/>
                        </a:rPr>
                        <a:t>b</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a:effectLst/>
                          <a:latin typeface="微软雅黑" panose="020B0503020204020204" pitchFamily="34" charset="-122"/>
                          <a:ea typeface="微软雅黑" panose="020B0503020204020204" pitchFamily="34" charset="-122"/>
                        </a:rPr>
                        <a:t>c</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803275" algn="just">
                        <a:lnSpc>
                          <a:spcPct val="110000"/>
                        </a:lnSpc>
                      </a:pP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 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等边三角形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273050">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just">
                        <a:lnSpc>
                          <a:spcPct val="110000"/>
                        </a:lnSpc>
                        <a:tabLst>
                          <a:tab pos="315595" algn="ctr"/>
                        </a:tabLst>
                      </a:pPr>
                      <a:r>
                        <a:rPr lang="en-US" sz="1600" kern="100" dirty="0">
                          <a:effectLst/>
                          <a:latin typeface="微软雅黑" panose="020B0503020204020204" pitchFamily="34" charset="-122"/>
                          <a:ea typeface="微软雅黑" panose="020B0503020204020204" pitchFamily="34" charset="-122"/>
                        </a:rPr>
                        <a:t>	    50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99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100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99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100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非三角形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99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100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dirty="0">
                          <a:effectLst/>
                          <a:latin typeface="微软雅黑" panose="020B0503020204020204" pitchFamily="34" charset="-122"/>
                          <a:ea typeface="微软雅黑" panose="020B0503020204020204" pitchFamily="34" charset="-122"/>
                        </a:rPr>
                        <a:t>50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bl>
          </a:graphicData>
        </a:graphic>
      </p:graphicFrame>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272288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8.5</a:t>
            </a:r>
            <a:r>
              <a:rPr lang="zh-CN" altLang="zh-CN" dirty="0">
                <a:solidFill>
                  <a:srgbClr val="002060"/>
                </a:solidFill>
                <a:latin typeface="微软雅黑" panose="020B0503020204020204" pitchFamily="34" charset="-122"/>
                <a:ea typeface="微软雅黑" panose="020B0503020204020204" pitchFamily="34" charset="-122"/>
              </a:rPr>
              <a:t>】在</a:t>
            </a:r>
            <a:r>
              <a:rPr lang="en-US" altLang="zh-CN" dirty="0" err="1">
                <a:solidFill>
                  <a:srgbClr val="002060"/>
                </a:solidFill>
                <a:latin typeface="微软雅黑" panose="020B0503020204020204" pitchFamily="34" charset="-122"/>
                <a:ea typeface="微软雅黑" panose="020B0503020204020204" pitchFamily="34" charset="-122"/>
              </a:rPr>
              <a:t>NextDate</a:t>
            </a:r>
            <a:r>
              <a:rPr lang="zh-CN" altLang="zh-CN" dirty="0">
                <a:solidFill>
                  <a:srgbClr val="002060"/>
                </a:solidFill>
                <a:latin typeface="微软雅黑" panose="020B0503020204020204" pitchFamily="34" charset="-122"/>
                <a:ea typeface="微软雅黑" panose="020B0503020204020204" pitchFamily="34" charset="-122"/>
              </a:rPr>
              <a:t>函数中，规定了变量</a:t>
            </a:r>
            <a:r>
              <a:rPr lang="en-US" altLang="zh-CN" dirty="0">
                <a:solidFill>
                  <a:srgbClr val="002060"/>
                </a:solidFill>
                <a:latin typeface="微软雅黑" panose="020B0503020204020204" pitchFamily="34" charset="-122"/>
                <a:ea typeface="微软雅黑" panose="020B0503020204020204" pitchFamily="34" charset="-122"/>
              </a:rPr>
              <a:t>month</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day</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year</a:t>
            </a:r>
            <a:r>
              <a:rPr lang="zh-CN" altLang="zh-CN" dirty="0">
                <a:solidFill>
                  <a:srgbClr val="002060"/>
                </a:solidFill>
                <a:latin typeface="微软雅黑" panose="020B0503020204020204" pitchFamily="34" charset="-122"/>
                <a:ea typeface="微软雅黑" panose="020B0503020204020204" pitchFamily="34" charset="-122"/>
              </a:rPr>
              <a:t>，其相应的取值范围为：</a:t>
            </a:r>
            <a:r>
              <a:rPr lang="en-US" altLang="zh-CN" dirty="0">
                <a:solidFill>
                  <a:srgbClr val="002060"/>
                </a:solidFill>
                <a:latin typeface="微软雅黑" panose="020B0503020204020204" pitchFamily="34" charset="-122"/>
                <a:ea typeface="微软雅黑" panose="020B0503020204020204" pitchFamily="34" charset="-122"/>
              </a:rPr>
              <a:t>1 ≤month≤ 12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1 ≤day≤ 31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2012 ≤year≤ 2050</a:t>
            </a:r>
            <a:r>
              <a:rPr lang="zh-CN" altLang="zh-CN" dirty="0">
                <a:solidFill>
                  <a:srgbClr val="002060"/>
                </a:solidFill>
                <a:latin typeface="微软雅黑" panose="020B0503020204020204" pitchFamily="34" charset="-122"/>
                <a:ea typeface="微软雅黑" panose="020B0503020204020204" pitchFamily="34" charset="-122"/>
              </a:rPr>
              <a:t>，其中</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year</a:t>
            </a:r>
            <a:r>
              <a:rPr lang="zh-CN" altLang="zh-CN" dirty="0">
                <a:solidFill>
                  <a:srgbClr val="002060"/>
                </a:solidFill>
                <a:latin typeface="微软雅黑" panose="020B0503020204020204" pitchFamily="34" charset="-122"/>
                <a:ea typeface="微软雅黑" panose="020B0503020204020204" pitchFamily="34" charset="-122"/>
                <a:sym typeface="+mn-ea"/>
              </a:rPr>
              <a:t>边界值：</a:t>
            </a:r>
            <a:r>
              <a:rPr lang="en-US" altLang="zh-CN" dirty="0">
                <a:solidFill>
                  <a:srgbClr val="002060"/>
                </a:solidFill>
                <a:latin typeface="微软雅黑" panose="020B0503020204020204" pitchFamily="34" charset="-122"/>
                <a:ea typeface="微软雅黑" panose="020B0503020204020204" pitchFamily="34" charset="-122"/>
              </a:rPr>
              <a:t>2011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2012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2013</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2049</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2050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2051</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mouth</a:t>
            </a:r>
            <a:r>
              <a:rPr lang="zh-CN" altLang="zh-CN" dirty="0">
                <a:solidFill>
                  <a:srgbClr val="002060"/>
                </a:solidFill>
                <a:latin typeface="微软雅黑" panose="020B0503020204020204" pitchFamily="34" charset="-122"/>
                <a:ea typeface="微软雅黑" panose="020B0503020204020204" pitchFamily="34" charset="-122"/>
                <a:sym typeface="+mn-ea"/>
              </a:rPr>
              <a:t>边界值：</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13</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day</a:t>
            </a:r>
            <a:r>
              <a:rPr lang="zh-CN" altLang="zh-CN" dirty="0">
                <a:solidFill>
                  <a:srgbClr val="002060"/>
                </a:solidFill>
                <a:latin typeface="微软雅黑" panose="020B0503020204020204" pitchFamily="34" charset="-122"/>
                <a:ea typeface="微软雅黑" panose="020B0503020204020204" pitchFamily="34" charset="-122"/>
                <a:sym typeface="+mn-ea"/>
              </a:rPr>
              <a:t>边界值：</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32 </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894645" y="160338"/>
          <a:ext cx="7171829" cy="4683560"/>
        </p:xfrm>
        <a:graphic>
          <a:graphicData uri="http://schemas.openxmlformats.org/drawingml/2006/table">
            <a:tbl>
              <a:tblPr firstRow="1" firstCol="1" bandRow="1">
                <a:tableStyleId>{5C22544A-7EE6-4342-B048-85BDC9FD1C3A}</a:tableStyleId>
              </a:tblPr>
              <a:tblGrid>
                <a:gridCol w="1365736"/>
                <a:gridCol w="1290242"/>
                <a:gridCol w="1290242"/>
                <a:gridCol w="1201883"/>
                <a:gridCol w="2023726"/>
              </a:tblGrid>
              <a:tr h="221105">
                <a:tc>
                  <a:txBody>
                    <a:bodyPr/>
                    <a:lstStyle/>
                    <a:p>
                      <a:pPr algn="ctr"/>
                      <a:r>
                        <a:rPr lang="zh-CN" sz="1500" kern="100">
                          <a:effectLst/>
                          <a:latin typeface="微软雅黑" panose="020B0503020204020204" pitchFamily="34" charset="-122"/>
                          <a:ea typeface="微软雅黑" panose="020B0503020204020204" pitchFamily="34" charset="-122"/>
                        </a:rPr>
                        <a:t>测试用例</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Month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day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year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a:effectLst/>
                          <a:latin typeface="微软雅黑" panose="020B0503020204020204" pitchFamily="34" charset="-122"/>
                          <a:ea typeface="微软雅黑" panose="020B0503020204020204" pitchFamily="34" charset="-122"/>
                        </a:rPr>
                        <a:t>预期输出</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0">
                <a:tc>
                  <a:txBody>
                    <a:bodyPr/>
                    <a:lstStyle/>
                    <a:p>
                      <a:pPr algn="ctr"/>
                      <a:r>
                        <a:rPr lang="en-US" sz="1500" kern="100">
                          <a:effectLst/>
                          <a:latin typeface="微软雅黑" panose="020B0503020204020204" pitchFamily="34" charset="-122"/>
                          <a:ea typeface="微软雅黑" panose="020B0503020204020204" pitchFamily="34" charset="-122"/>
                        </a:rPr>
                        <a:t>Test 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2011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a:effectLst/>
                          <a:latin typeface="微软雅黑" panose="020B0503020204020204" pitchFamily="34" charset="-122"/>
                          <a:ea typeface="微软雅黑" panose="020B0503020204020204" pitchFamily="34" charset="-122"/>
                        </a:rPr>
                        <a:t>输入年份超界</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500" kern="100">
                          <a:effectLst/>
                          <a:latin typeface="微软雅黑" panose="020B0503020204020204" pitchFamily="34" charset="-122"/>
                          <a:ea typeface="微软雅黑" panose="020B0503020204020204" pitchFamily="34" charset="-122"/>
                        </a:rPr>
                        <a:t>Test2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2012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2012</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6</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16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500" kern="100">
                          <a:effectLst/>
                          <a:latin typeface="微软雅黑" panose="020B0503020204020204" pitchFamily="34" charset="-122"/>
                          <a:ea typeface="微软雅黑" panose="020B0503020204020204" pitchFamily="34" charset="-122"/>
                        </a:rPr>
                        <a:t>Test3</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2013</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2013</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6</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16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500" kern="100">
                          <a:effectLst/>
                          <a:latin typeface="微软雅黑" panose="020B0503020204020204" pitchFamily="34" charset="-122"/>
                          <a:ea typeface="微软雅黑" panose="020B0503020204020204" pitchFamily="34" charset="-122"/>
                        </a:rPr>
                        <a:t>Test4</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28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2020</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2020.2.29</a:t>
                      </a:r>
                      <a:r>
                        <a:rPr lang="zh-CN" sz="1500" kern="100">
                          <a:effectLst/>
                          <a:latin typeface="微软雅黑" panose="020B0503020204020204" pitchFamily="34" charset="-122"/>
                          <a:ea typeface="微软雅黑" panose="020B0503020204020204" pitchFamily="34" charset="-122"/>
                        </a:rPr>
                        <a:t>（闰年）</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500" kern="100">
                          <a:effectLst/>
                          <a:latin typeface="微软雅黑" panose="020B0503020204020204" pitchFamily="34" charset="-122"/>
                          <a:ea typeface="微软雅黑" panose="020B0503020204020204" pitchFamily="34" charset="-122"/>
                        </a:rPr>
                        <a:t>Test5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2049</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2049</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6</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16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500" kern="100">
                          <a:effectLst/>
                          <a:latin typeface="微软雅黑" panose="020B0503020204020204" pitchFamily="34" charset="-122"/>
                          <a:ea typeface="微软雅黑" panose="020B0503020204020204" pitchFamily="34" charset="-122"/>
                        </a:rPr>
                        <a:t>Test6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2050</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2050</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6</a:t>
                      </a: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16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500" kern="100">
                          <a:effectLst/>
                          <a:latin typeface="微软雅黑" panose="020B0503020204020204" pitchFamily="34" charset="-122"/>
                          <a:ea typeface="微软雅黑" panose="020B0503020204020204" pitchFamily="34" charset="-122"/>
                        </a:rPr>
                        <a:t>Test7</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2051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a:effectLst/>
                          <a:latin typeface="微软雅黑" panose="020B0503020204020204" pitchFamily="34" charset="-122"/>
                          <a:ea typeface="微软雅黑" panose="020B0503020204020204" pitchFamily="34" charset="-122"/>
                        </a:rPr>
                        <a:t>输入年份超界</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74450">
                <a:tc>
                  <a:txBody>
                    <a:bodyPr/>
                    <a:lstStyle/>
                    <a:p>
                      <a:pPr algn="ctr"/>
                      <a:r>
                        <a:rPr lang="en-US" sz="1500" kern="100">
                          <a:effectLst/>
                          <a:latin typeface="微软雅黑" panose="020B0503020204020204" pitchFamily="34" charset="-122"/>
                          <a:ea typeface="微软雅黑" panose="020B0503020204020204" pitchFamily="34" charset="-122"/>
                        </a:rPr>
                        <a:t>Test8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a:effectLst/>
                          <a:latin typeface="微软雅黑" panose="020B0503020204020204" pitchFamily="34" charset="-122"/>
                          <a:ea typeface="微软雅黑" panose="020B0503020204020204" pitchFamily="34" charset="-122"/>
                        </a:rPr>
                        <a:t>−</a:t>
                      </a:r>
                      <a:r>
                        <a:rPr lang="en-US" sz="1500" kern="100">
                          <a:effectLst/>
                          <a:latin typeface="微软雅黑" panose="020B0503020204020204" pitchFamily="34" charset="-122"/>
                          <a:ea typeface="微软雅黑" panose="020B0503020204020204" pitchFamily="34" charset="-122"/>
                        </a:rPr>
                        <a:t>1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day</a:t>
                      </a:r>
                      <a:r>
                        <a:rPr lang="zh-CN" sz="1500" kern="100">
                          <a:effectLst/>
                          <a:latin typeface="微软雅黑" panose="020B0503020204020204" pitchFamily="34" charset="-122"/>
                          <a:ea typeface="微软雅黑" panose="020B0503020204020204" pitchFamily="34" charset="-122"/>
                        </a:rPr>
                        <a:t>超出</a:t>
                      </a:r>
                      <a:r>
                        <a:rPr lang="en-US" sz="1500" kern="100">
                          <a:effectLst/>
                          <a:latin typeface="微软雅黑" panose="020B0503020204020204" pitchFamily="34" charset="-122"/>
                          <a:ea typeface="微软雅黑" panose="020B0503020204020204" pitchFamily="34" charset="-122"/>
                        </a:rPr>
                        <a:t>[1…31]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98792">
                <a:tc>
                  <a:txBody>
                    <a:bodyPr/>
                    <a:lstStyle/>
                    <a:p>
                      <a:pPr algn="ctr"/>
                      <a:r>
                        <a:rPr lang="en-US" sz="1500" kern="100">
                          <a:effectLst/>
                          <a:latin typeface="微软雅黑" panose="020B0503020204020204" pitchFamily="34" charset="-122"/>
                          <a:ea typeface="微软雅黑" panose="020B0503020204020204" pitchFamily="34" charset="-122"/>
                        </a:rPr>
                        <a:t>Test9</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29</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2019</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a:effectLst/>
                          <a:latin typeface="微软雅黑" panose="020B0503020204020204" pitchFamily="34" charset="-122"/>
                          <a:ea typeface="微软雅黑" panose="020B0503020204020204" pitchFamily="34" charset="-122"/>
                        </a:rPr>
                        <a:t>输入日期超界</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201327">
                <a:tc>
                  <a:txBody>
                    <a:bodyPr/>
                    <a:lstStyle/>
                    <a:p>
                      <a:pPr algn="ctr"/>
                      <a:r>
                        <a:rPr lang="en-US" sz="1500" kern="100">
                          <a:effectLst/>
                          <a:latin typeface="微软雅黑" panose="020B0503020204020204" pitchFamily="34" charset="-122"/>
                          <a:ea typeface="微软雅黑" panose="020B0503020204020204" pitchFamily="34" charset="-122"/>
                        </a:rPr>
                        <a:t>Test10</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2021.6.3</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97777">
                <a:tc>
                  <a:txBody>
                    <a:bodyPr/>
                    <a:lstStyle/>
                    <a:p>
                      <a:pPr algn="ctr"/>
                      <a:r>
                        <a:rPr lang="en-US" sz="1500" kern="100">
                          <a:effectLst/>
                          <a:latin typeface="微软雅黑" panose="020B0503020204020204" pitchFamily="34" charset="-122"/>
                          <a:ea typeface="微软雅黑" panose="020B0503020204020204" pitchFamily="34" charset="-122"/>
                        </a:rPr>
                        <a:t>Test11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30</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2021.7.1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8809">
                <a:tc>
                  <a:txBody>
                    <a:bodyPr/>
                    <a:lstStyle/>
                    <a:p>
                      <a:pPr algn="ctr"/>
                      <a:r>
                        <a:rPr lang="en-US" sz="1500" kern="100">
                          <a:effectLst/>
                          <a:latin typeface="微软雅黑" panose="020B0503020204020204" pitchFamily="34" charset="-122"/>
                          <a:ea typeface="微软雅黑" panose="020B0503020204020204" pitchFamily="34" charset="-122"/>
                        </a:rPr>
                        <a:t>Test12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6</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31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a:effectLst/>
                          <a:latin typeface="微软雅黑" panose="020B0503020204020204" pitchFamily="34" charset="-122"/>
                          <a:ea typeface="微软雅黑" panose="020B0503020204020204" pitchFamily="34" charset="-122"/>
                        </a:rPr>
                        <a:t>输入日期超界</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74450">
                <a:tc>
                  <a:txBody>
                    <a:bodyPr/>
                    <a:lstStyle/>
                    <a:p>
                      <a:pPr algn="ctr"/>
                      <a:r>
                        <a:rPr lang="en-US" sz="1500" kern="100">
                          <a:effectLst/>
                          <a:latin typeface="微软雅黑" panose="020B0503020204020204" pitchFamily="34" charset="-122"/>
                          <a:ea typeface="微软雅黑" panose="020B0503020204020204" pitchFamily="34" charset="-122"/>
                        </a:rPr>
                        <a:t>Test13</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7</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32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day</a:t>
                      </a:r>
                      <a:r>
                        <a:rPr lang="zh-CN" sz="1500" kern="100">
                          <a:effectLst/>
                          <a:latin typeface="微软雅黑" panose="020B0503020204020204" pitchFamily="34" charset="-122"/>
                          <a:ea typeface="微软雅黑" panose="020B0503020204020204" pitchFamily="34" charset="-122"/>
                        </a:rPr>
                        <a:t>超出</a:t>
                      </a:r>
                      <a:r>
                        <a:rPr lang="en-US" sz="1500" kern="100">
                          <a:effectLst/>
                          <a:latin typeface="微软雅黑" panose="020B0503020204020204" pitchFamily="34" charset="-122"/>
                          <a:ea typeface="微软雅黑" panose="020B0503020204020204" pitchFamily="34" charset="-122"/>
                        </a:rPr>
                        <a:t>[1…31]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0">
                <a:tc>
                  <a:txBody>
                    <a:bodyPr/>
                    <a:lstStyle/>
                    <a:p>
                      <a:pPr algn="ctr"/>
                      <a:r>
                        <a:rPr lang="en-US" sz="1500" kern="100" dirty="0">
                          <a:effectLst/>
                          <a:latin typeface="微软雅黑" panose="020B0503020204020204" pitchFamily="34" charset="-122"/>
                          <a:ea typeface="微软雅黑" panose="020B0503020204020204" pitchFamily="34" charset="-122"/>
                        </a:rPr>
                        <a:t>Test14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500" kern="100" dirty="0">
                          <a:effectLst/>
                          <a:latin typeface="微软雅黑" panose="020B0503020204020204" pitchFamily="34" charset="-122"/>
                          <a:ea typeface="微软雅黑" panose="020B0503020204020204" pitchFamily="34" charset="-122"/>
                        </a:rPr>
                        <a:t>−</a:t>
                      </a:r>
                      <a:r>
                        <a:rPr lang="en-US" sz="1500" kern="100" dirty="0">
                          <a:effectLst/>
                          <a:latin typeface="微软雅黑" panose="020B0503020204020204" pitchFamily="34" charset="-122"/>
                          <a:ea typeface="微软雅黑" panose="020B0503020204020204" pitchFamily="34" charset="-122"/>
                        </a:rPr>
                        <a:t>1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dirty="0">
                          <a:effectLst/>
                          <a:latin typeface="微软雅黑" panose="020B0503020204020204" pitchFamily="34" charset="-122"/>
                          <a:ea typeface="微软雅黑" panose="020B0503020204020204" pitchFamily="34" charset="-122"/>
                        </a:rPr>
                        <a:t>15 </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dirty="0">
                          <a:effectLst/>
                          <a:latin typeface="微软雅黑" panose="020B0503020204020204" pitchFamily="34" charset="-122"/>
                          <a:ea typeface="微软雅黑" panose="020B0503020204020204" pitchFamily="34" charset="-122"/>
                        </a:rPr>
                        <a:t>2021</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dirty="0">
                          <a:effectLst/>
                          <a:latin typeface="微软雅黑" panose="020B0503020204020204" pitchFamily="34" charset="-122"/>
                          <a:ea typeface="微软雅黑" panose="020B0503020204020204" pitchFamily="34" charset="-122"/>
                        </a:rPr>
                        <a:t>month</a:t>
                      </a:r>
                      <a:r>
                        <a:rPr lang="zh-CN" sz="1500" kern="100" dirty="0">
                          <a:effectLst/>
                          <a:latin typeface="微软雅黑" panose="020B0503020204020204" pitchFamily="34" charset="-122"/>
                          <a:ea typeface="微软雅黑" panose="020B0503020204020204" pitchFamily="34" charset="-122"/>
                        </a:rPr>
                        <a:t>超出</a:t>
                      </a:r>
                      <a:r>
                        <a:rPr lang="en-US" sz="1500" kern="100" dirty="0">
                          <a:effectLst/>
                          <a:latin typeface="微软雅黑" panose="020B0503020204020204" pitchFamily="34" charset="-122"/>
                          <a:ea typeface="微软雅黑" panose="020B0503020204020204" pitchFamily="34" charset="-122"/>
                        </a:rPr>
                        <a:t>[1…12]</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500" kern="100">
                          <a:effectLst/>
                          <a:latin typeface="微软雅黑" panose="020B0503020204020204" pitchFamily="34" charset="-122"/>
                          <a:ea typeface="微软雅黑" panose="020B0503020204020204" pitchFamily="34" charset="-122"/>
                        </a:rPr>
                        <a:t>Test15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27</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2021.2.28</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500" kern="100">
                          <a:effectLst/>
                          <a:latin typeface="微软雅黑" panose="020B0503020204020204" pitchFamily="34" charset="-122"/>
                          <a:ea typeface="微软雅黑" panose="020B0503020204020204" pitchFamily="34" charset="-122"/>
                        </a:rPr>
                        <a:t>Test16 </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28</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2021.3.1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500" kern="100">
                          <a:effectLst/>
                          <a:latin typeface="微软雅黑" panose="020B0503020204020204" pitchFamily="34" charset="-122"/>
                          <a:ea typeface="微软雅黑" panose="020B0503020204020204" pitchFamily="34" charset="-122"/>
                        </a:rPr>
                        <a:t>Test17</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30</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2021.12.31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500" kern="100">
                          <a:effectLst/>
                          <a:latin typeface="微软雅黑" panose="020B0503020204020204" pitchFamily="34" charset="-122"/>
                          <a:ea typeface="微软雅黑" panose="020B0503020204020204" pitchFamily="34" charset="-122"/>
                        </a:rPr>
                        <a:t>Test18</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12</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31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2022.1.1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500" kern="100">
                          <a:effectLst/>
                          <a:latin typeface="微软雅黑" panose="020B0503020204020204" pitchFamily="34" charset="-122"/>
                          <a:ea typeface="微软雅黑" panose="020B0503020204020204" pitchFamily="34" charset="-122"/>
                        </a:rPr>
                        <a:t>Test19</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13</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15</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a:effectLst/>
                          <a:latin typeface="微软雅黑" panose="020B0503020204020204" pitchFamily="34" charset="-122"/>
                          <a:ea typeface="微软雅黑" panose="020B0503020204020204" pitchFamily="34" charset="-122"/>
                        </a:rPr>
                        <a:t>2021</a:t>
                      </a:r>
                      <a:endParaRPr lang="zh-CN" sz="15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500" kern="100" dirty="0">
                          <a:effectLst/>
                          <a:latin typeface="微软雅黑" panose="020B0503020204020204" pitchFamily="34" charset="-122"/>
                          <a:ea typeface="微软雅黑" panose="020B0503020204020204" pitchFamily="34" charset="-122"/>
                        </a:rPr>
                        <a:t>month</a:t>
                      </a:r>
                      <a:r>
                        <a:rPr lang="zh-CN" sz="1500" kern="100" dirty="0">
                          <a:effectLst/>
                          <a:latin typeface="微软雅黑" panose="020B0503020204020204" pitchFamily="34" charset="-122"/>
                          <a:ea typeface="微软雅黑" panose="020B0503020204020204" pitchFamily="34" charset="-122"/>
                        </a:rPr>
                        <a:t>超出</a:t>
                      </a:r>
                      <a:r>
                        <a:rPr lang="en-US" sz="1500" kern="100" dirty="0">
                          <a:effectLst/>
                          <a:latin typeface="微软雅黑" panose="020B0503020204020204" pitchFamily="34" charset="-122"/>
                          <a:ea typeface="微软雅黑" panose="020B0503020204020204" pitchFamily="34" charset="-122"/>
                        </a:rPr>
                        <a:t>[1…12]</a:t>
                      </a:r>
                      <a:endParaRPr 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bl>
          </a:graphicData>
        </a:graphic>
      </p:graphicFrame>
    </p:spTree>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249174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边界值分析法与等价类划分的</a:t>
            </a:r>
            <a:r>
              <a:rPr lang="zh-CN" altLang="zh-CN" sz="2000" dirty="0">
                <a:solidFill>
                  <a:srgbClr val="00B0F0"/>
                </a:solidFill>
                <a:latin typeface="微软雅黑" panose="020B0503020204020204" pitchFamily="34" charset="-122"/>
                <a:ea typeface="微软雅黑" panose="020B0503020204020204" pitchFamily="34" charset="-122"/>
              </a:rPr>
              <a:t>区别</a:t>
            </a:r>
            <a:r>
              <a:rPr lang="zh-CN" altLang="zh-CN" sz="2000" dirty="0">
                <a:solidFill>
                  <a:srgbClr val="002060"/>
                </a:solidFill>
                <a:latin typeface="微软雅黑" panose="020B0503020204020204" pitchFamily="34" charset="-122"/>
                <a:ea typeface="微软雅黑" panose="020B0503020204020204" pitchFamily="34" charset="-122"/>
              </a:rPr>
              <a:t>在于：边界值分析不是从某</a:t>
            </a:r>
            <a:r>
              <a:rPr lang="en-US" altLang="zh-CN" sz="2000" dirty="0" err="1">
                <a:solidFill>
                  <a:srgbClr val="002060"/>
                </a:solidFill>
                <a:latin typeface="微软雅黑" panose="020B0503020204020204" pitchFamily="34" charset="-122"/>
                <a:ea typeface="微软雅黑" panose="020B0503020204020204" pitchFamily="34" charset="-122"/>
              </a:rPr>
              <a:t>等价类</a:t>
            </a:r>
            <a:r>
              <a:rPr lang="zh-CN" altLang="zh-CN" sz="2000" dirty="0">
                <a:solidFill>
                  <a:srgbClr val="002060"/>
                </a:solidFill>
                <a:latin typeface="微软雅黑" panose="020B0503020204020204" pitchFamily="34" charset="-122"/>
                <a:ea typeface="微软雅黑" panose="020B0503020204020204" pitchFamily="34" charset="-122"/>
              </a:rPr>
              <a:t>中随便挑一个作为代表，而是使</a:t>
            </a:r>
            <a:r>
              <a:rPr lang="zh-CN" altLang="zh-CN" sz="2000" u="sng" dirty="0">
                <a:solidFill>
                  <a:srgbClr val="002060"/>
                </a:solidFill>
                <a:latin typeface="微软雅黑" panose="020B0503020204020204" pitchFamily="34" charset="-122"/>
                <a:ea typeface="微软雅黑" panose="020B0503020204020204" pitchFamily="34" charset="-122"/>
              </a:rPr>
              <a:t>这个等价类的</a:t>
            </a:r>
            <a:r>
              <a:rPr lang="zh-CN" altLang="zh-CN" sz="2000" u="sng" dirty="0">
                <a:solidFill>
                  <a:srgbClr val="00B0F0"/>
                </a:solidFill>
                <a:latin typeface="微软雅黑" panose="020B0503020204020204" pitchFamily="34" charset="-122"/>
                <a:ea typeface="微软雅黑" panose="020B0503020204020204" pitchFamily="34" charset="-122"/>
              </a:rPr>
              <a:t>每个边界</a:t>
            </a:r>
            <a:r>
              <a:rPr lang="zh-CN" altLang="zh-CN" sz="2000" u="sng" dirty="0">
                <a:solidFill>
                  <a:srgbClr val="002060"/>
                </a:solidFill>
                <a:latin typeface="微软雅黑" panose="020B0503020204020204" pitchFamily="34" charset="-122"/>
                <a:ea typeface="微软雅黑" panose="020B0503020204020204" pitchFamily="34" charset="-122"/>
              </a:rPr>
              <a:t>都要作为测试条件</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该技术可用于任何级别的测试，尤其适用于</a:t>
            </a:r>
            <a:r>
              <a:rPr lang="zh-CN" altLang="zh-CN" sz="2000" dirty="0">
                <a:solidFill>
                  <a:srgbClr val="00B0F0"/>
                </a:solidFill>
                <a:latin typeface="微软雅黑" panose="020B0503020204020204" pitchFamily="34" charset="-122"/>
                <a:ea typeface="微软雅黑" panose="020B0503020204020204" pitchFamily="34" charset="-122"/>
              </a:rPr>
              <a:t>有序</a:t>
            </a:r>
            <a:r>
              <a:rPr lang="zh-CN" altLang="zh-CN" sz="2000" dirty="0">
                <a:solidFill>
                  <a:srgbClr val="002060"/>
                </a:solidFill>
                <a:latin typeface="微软雅黑" panose="020B0503020204020204" pitchFamily="34" charset="-122"/>
                <a:ea typeface="微软雅黑" panose="020B0503020204020204" pitchFamily="34" charset="-122"/>
              </a:rPr>
              <a:t>的等价类。要求有序是因为要求在边界上和略超过于边界。</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除了数字范围之外，边界值分析可以用于：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非数值变量的数值特性（如，长度）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循环（包括在用例中的循环）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存储的数据结构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物理对象（包括内存）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由时间确定的活动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428527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只要有数据输出的场景都可以使用边界值分析法，一般边界值分析法和等价类划分法一起使用，形成一套互补的测试方案。找到有效数据和无效数据的分界点（最大值、最小值），对该分界点以及两边的值分别单独进行测试。边界值本质上属于等价类的范畴，但是需要单独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由于该技术的精确性取决于等价类划分的精确性，它的局限和困难与等价类相仿。测试</a:t>
            </a:r>
            <a:r>
              <a:rPr lang="zh-CN" altLang="en-US" sz="2000" dirty="0">
                <a:solidFill>
                  <a:srgbClr val="002060"/>
                </a:solidFill>
                <a:latin typeface="微软雅黑" panose="020B0503020204020204" pitchFamily="34" charset="-122"/>
                <a:ea typeface="微软雅黑" panose="020B0503020204020204" pitchFamily="34" charset="-122"/>
              </a:rPr>
              <a:t>人员</a:t>
            </a:r>
            <a:r>
              <a:rPr lang="zh-CN" altLang="zh-CN" sz="2000" dirty="0">
                <a:solidFill>
                  <a:srgbClr val="002060"/>
                </a:solidFill>
                <a:latin typeface="微软雅黑" panose="020B0503020204020204" pitchFamily="34" charset="-122"/>
                <a:ea typeface="微软雅黑" panose="020B0503020204020204" pitchFamily="34" charset="-122"/>
              </a:rPr>
              <a:t>必须注意有效数据和无效数据的增幅以便于精确地定义测试数据。</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044015" y="675743"/>
            <a:ext cx="7745659"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687" y="1470068"/>
            <a:ext cx="8170625" cy="3269613"/>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黑盒测试试图发现这些类型的错误：功能错误或遗漏、界面错误、数据结构或外部数据库访问错误、性能错误、初始化和终止错误。</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黑盒测试技术的共同特点包括：</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测试条件、测试用例和测试数据的获取源自测试依据，可能包括软件需求、说明、用例和用户故事；</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测试用例可用于检查需求和需求实现之间的差距及来自需求的偏差；</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覆盖度量的依据是已测试的项和应用到测试依据的技术。</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优化测试用例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u="sng" dirty="0">
                <a:solidFill>
                  <a:srgbClr val="002060"/>
                </a:solidFill>
                <a:latin typeface="微软雅黑" panose="020B0503020204020204" pitchFamily="34" charset="-122"/>
                <a:ea typeface="微软雅黑" panose="020B0503020204020204" pitchFamily="34" charset="-122"/>
              </a:rPr>
              <a:t>不同控件的</a:t>
            </a:r>
            <a:r>
              <a:rPr lang="zh-CN" altLang="zh-CN" sz="2000" u="sng" dirty="0">
                <a:solidFill>
                  <a:srgbClr val="00B0F0"/>
                </a:solidFill>
                <a:latin typeface="微软雅黑" panose="020B0503020204020204" pitchFamily="34" charset="-122"/>
                <a:ea typeface="微软雅黑" panose="020B0503020204020204" pitchFamily="34" charset="-122"/>
              </a:rPr>
              <a:t>有效等价类或边界值</a:t>
            </a:r>
            <a:r>
              <a:rPr lang="zh-CN" altLang="zh-CN" sz="2000" u="sng" dirty="0">
                <a:solidFill>
                  <a:srgbClr val="002060"/>
                </a:solidFill>
                <a:latin typeface="微软雅黑" panose="020B0503020204020204" pitchFamily="34" charset="-122"/>
                <a:ea typeface="微软雅黑" panose="020B0503020204020204" pitchFamily="34" charset="-122"/>
              </a:rPr>
              <a:t>，可以尽可能多的在</a:t>
            </a:r>
            <a:r>
              <a:rPr lang="zh-CN" altLang="zh-CN" sz="2000" u="sng" dirty="0">
                <a:solidFill>
                  <a:srgbClr val="00B0F0"/>
                </a:solidFill>
                <a:latin typeface="微软雅黑" panose="020B0503020204020204" pitchFamily="34" charset="-122"/>
                <a:ea typeface="微软雅黑" panose="020B0503020204020204" pitchFamily="34" charset="-122"/>
              </a:rPr>
              <a:t>同一条</a:t>
            </a:r>
            <a:r>
              <a:rPr lang="zh-CN" altLang="zh-CN" sz="2000" u="sng" dirty="0">
                <a:solidFill>
                  <a:srgbClr val="002060"/>
                </a:solidFill>
                <a:latin typeface="微软雅黑" panose="020B0503020204020204" pitchFamily="34" charset="-122"/>
                <a:ea typeface="微软雅黑" panose="020B0503020204020204" pitchFamily="34" charset="-122"/>
              </a:rPr>
              <a:t>测试用例测试</a:t>
            </a:r>
            <a:r>
              <a:rPr lang="zh-CN" altLang="zh-CN" sz="2000" dirty="0">
                <a:solidFill>
                  <a:srgbClr val="002060"/>
                </a:solidFill>
                <a:latin typeface="微软雅黑" panose="020B0503020204020204" pitchFamily="34" charset="-122"/>
                <a:ea typeface="微软雅黑" panose="020B0503020204020204" pitchFamily="34" charset="-122"/>
              </a:rPr>
              <a:t>。不同控件的有效等价类或边界值可以组合以减少测试用例的数量。 </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．在一条测试用例中，开始的时候只测试一个控件的无效等价类或边界值，</a:t>
            </a:r>
            <a:r>
              <a:rPr lang="zh-CN" altLang="zh-CN" sz="2000" u="sng" dirty="0">
                <a:solidFill>
                  <a:srgbClr val="002060"/>
                </a:solidFill>
                <a:latin typeface="微软雅黑" panose="020B0503020204020204" pitchFamily="34" charset="-122"/>
                <a:ea typeface="微软雅黑" panose="020B0503020204020204" pitchFamily="34" charset="-122"/>
              </a:rPr>
              <a:t>无效等价类不能组合</a:t>
            </a:r>
            <a:r>
              <a:rPr lang="zh-CN" altLang="zh-CN" sz="2000" dirty="0">
                <a:solidFill>
                  <a:srgbClr val="002060"/>
                </a:solidFill>
                <a:latin typeface="微软雅黑" panose="020B0503020204020204" pitchFamily="34" charset="-122"/>
                <a:ea typeface="微软雅黑" panose="020B0503020204020204" pitchFamily="34" charset="-122"/>
              </a:rPr>
              <a:t>，避免缺陷屏蔽现象发生。最后考虑不同控件间的无效等价类的组合，在测试极端情况下系统的稳定性。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93650" y="507290"/>
            <a:ext cx="8556697" cy="1323439"/>
          </a:xfrm>
          <a:prstGeom prst="rect">
            <a:avLst/>
          </a:prstGeom>
          <a:noFill/>
        </p:spPr>
        <p:txBody>
          <a:bodyPr wrap="square">
            <a:spAutoFit/>
          </a:bodyPr>
          <a:lstStyle/>
          <a:p>
            <a:pPr indent="266700" algn="just"/>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】某商业银行的房屋贷款规定，房屋抵押贷款的额度限制范围为</a:t>
            </a:r>
            <a:r>
              <a:rPr lang="en-US" altLang="zh-CN" sz="2000" dirty="0">
                <a:solidFill>
                  <a:srgbClr val="002060"/>
                </a:solidFill>
                <a:latin typeface="微软雅黑" panose="020B0503020204020204" pitchFamily="34" charset="-122"/>
                <a:ea typeface="微软雅黑" panose="020B0503020204020204" pitchFamily="34" charset="-122"/>
              </a:rPr>
              <a:t>500000.00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5000000.00/</a:t>
            </a:r>
            <a:r>
              <a:rPr lang="zh-CN" altLang="zh-CN" sz="2000" dirty="0">
                <a:solidFill>
                  <a:srgbClr val="002060"/>
                </a:solidFill>
                <a:latin typeface="微软雅黑" panose="020B0503020204020204" pitchFamily="34" charset="-122"/>
                <a:ea typeface="微软雅黑" panose="020B0503020204020204" pitchFamily="34" charset="-122"/>
              </a:rPr>
              <a:t>每笔；出售房屋数量</a:t>
            </a:r>
            <a:r>
              <a:rPr lang="en-US" altLang="zh-CN" sz="2000" dirty="0">
                <a:solidFill>
                  <a:srgbClr val="002060"/>
                </a:solidFill>
                <a:latin typeface="微软雅黑" panose="020B0503020204020204" pitchFamily="34" charset="-122"/>
                <a:ea typeface="微软雅黑" panose="020B0503020204020204" pitchFamily="34" charset="-122"/>
              </a:rPr>
              <a:t>200</a:t>
            </a:r>
            <a:r>
              <a:rPr lang="zh-CN" altLang="zh-CN" sz="2000" dirty="0">
                <a:solidFill>
                  <a:srgbClr val="002060"/>
                </a:solidFill>
                <a:latin typeface="微软雅黑" panose="020B0503020204020204" pitchFamily="34" charset="-122"/>
                <a:ea typeface="微软雅黑" panose="020B0503020204020204" pitchFamily="34" charset="-122"/>
              </a:rPr>
              <a:t>套，编号为</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200</a:t>
            </a:r>
            <a:r>
              <a:rPr lang="zh-CN" altLang="zh-CN" sz="2000" dirty="0">
                <a:solidFill>
                  <a:srgbClr val="002060"/>
                </a:solidFill>
                <a:latin typeface="微软雅黑" panose="020B0503020204020204" pitchFamily="34" charset="-122"/>
                <a:ea typeface="微软雅黑" panose="020B0503020204020204" pitchFamily="34" charset="-122"/>
              </a:rPr>
              <a:t>；可购买的房屋类型为别墅、塔楼、单身公寓；客户贷款必须以个人身份办理。现用等价类</a:t>
            </a:r>
            <a:r>
              <a:rPr lang="zh-CN" altLang="en-US"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002060"/>
                </a:solidFill>
                <a:latin typeface="微软雅黑" panose="020B0503020204020204" pitchFamily="34" charset="-122"/>
                <a:ea typeface="微软雅黑" panose="020B0503020204020204" pitchFamily="34" charset="-122"/>
              </a:rPr>
              <a:t>边界值方法设计该程序测试用例。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585939" y="1800835"/>
          <a:ext cx="7972120" cy="3299020"/>
        </p:xfrm>
        <a:graphic>
          <a:graphicData uri="http://schemas.openxmlformats.org/drawingml/2006/table">
            <a:tbl>
              <a:tblPr firstRow="1" firstCol="1" bandRow="1">
                <a:tableStyleId>{5C22544A-7EE6-4342-B048-85BDC9FD1C3A}</a:tableStyleId>
              </a:tblPr>
              <a:tblGrid>
                <a:gridCol w="1147810"/>
                <a:gridCol w="1364862"/>
                <a:gridCol w="1364862"/>
                <a:gridCol w="1364862"/>
                <a:gridCol w="1364862"/>
                <a:gridCol w="1364862"/>
              </a:tblGrid>
              <a:tr h="133156">
                <a:tc>
                  <a:txBody>
                    <a:bodyPr/>
                    <a:lstStyle/>
                    <a:p>
                      <a:pPr algn="ct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ctr"/>
                      <a:r>
                        <a:rPr lang="zh-CN" sz="1600" kern="100">
                          <a:effectLst/>
                          <a:latin typeface="微软雅黑" panose="020B0503020204020204" pitchFamily="34" charset="-122"/>
                          <a:ea typeface="微软雅黑" panose="020B0503020204020204" pitchFamily="34" charset="-122"/>
                        </a:rPr>
                        <a:t>贷款金额</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房屋编号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房屋类型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just"/>
                      <a:r>
                        <a:rPr lang="zh-CN" sz="1600" kern="100">
                          <a:effectLst/>
                          <a:latin typeface="微软雅黑" panose="020B0503020204020204" pitchFamily="34" charset="-122"/>
                          <a:ea typeface="微软雅黑" panose="020B0503020204020204" pitchFamily="34" charset="-122"/>
                        </a:rPr>
                        <a:t>贷款客户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ctr"/>
                      <a:r>
                        <a:rPr lang="zh-CN" sz="1600" kern="100">
                          <a:effectLst/>
                          <a:latin typeface="微软雅黑" panose="020B0503020204020204" pitchFamily="34" charset="-122"/>
                          <a:ea typeface="微软雅黑" panose="020B0503020204020204" pitchFamily="34" charset="-122"/>
                        </a:rPr>
                        <a:t>备注</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tc>
              </a:tr>
              <a:tr h="525224">
                <a:tc>
                  <a:txBody>
                    <a:bodyPr/>
                    <a:lstStyle/>
                    <a:p>
                      <a:pPr algn="ct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5000000.00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别墅</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刘宁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rowSpan="3">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zh-CN" sz="1600" kern="100" dirty="0">
                          <a:effectLst/>
                          <a:latin typeface="微软雅黑" panose="020B0503020204020204" pitchFamily="34" charset="-122"/>
                          <a:ea typeface="微软雅黑" panose="020B0503020204020204" pitchFamily="34" charset="-122"/>
                        </a:rPr>
                        <a:t>有效等价类测试用例</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1600" dirty="0">
                        <a:latin typeface="微软雅黑" panose="020B0503020204020204" pitchFamily="34" charset="-122"/>
                        <a:ea typeface="微软雅黑" panose="020B0503020204020204" pitchFamily="34" charset="-122"/>
                      </a:endParaRPr>
                    </a:p>
                  </a:txBody>
                  <a:tcPr marL="16644" marR="16644" marT="0" marB="0"/>
                </a:tc>
              </a:tr>
              <a:tr h="332889">
                <a:tc>
                  <a:txBody>
                    <a:bodyPr/>
                    <a:lstStyle/>
                    <a:p>
                      <a:pPr algn="ct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500000.00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张祥</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850000.00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塔楼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李芳、顾宇</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5000000.01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别墅</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张译</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rowSpan="6">
                  <a:txBody>
                    <a:bodyPr/>
                    <a:lstStyle/>
                    <a:p>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无效等价类测试用例</a:t>
                      </a:r>
                      <a:endParaRPr lang="zh-CN" altLang="en-US" sz="1600" dirty="0">
                        <a:latin typeface="微软雅黑" panose="020B0503020204020204" pitchFamily="34" charset="-122"/>
                        <a:ea typeface="微软雅黑" panose="020B0503020204020204" pitchFamily="34" charset="-122"/>
                      </a:endParaRPr>
                    </a:p>
                  </a:txBody>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499999.99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王征</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4500000.00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别墅</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刘宁</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1000000.00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张祥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1250000.00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商铺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李芳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500000.00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吉祥商贸公司</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bl>
          </a:graphicData>
        </a:graphic>
      </p:graphicFrame>
    </p:spTree>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该技术的覆盖率等于测试的边界条件总数除以识别的边界条件总数（二值测试法或三值测试法）。这就提供了边界测试的覆盖百分率。</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边界值覆盖率</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（执行的边界值数量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总的边界值数量）×</a:t>
            </a:r>
            <a:r>
              <a:rPr lang="en-US" altLang="zh-CN" sz="2000" dirty="0">
                <a:solidFill>
                  <a:srgbClr val="002060"/>
                </a:solidFill>
                <a:latin typeface="微软雅黑" panose="020B0503020204020204" pitchFamily="34" charset="-122"/>
                <a:ea typeface="微软雅黑" panose="020B0503020204020204" pitchFamily="34" charset="-122"/>
              </a:rPr>
              <a:t>100%</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边界值分析总能发现边界的位移或遗漏，也可能会发现额外的边界情况。这种技术可用于发现处理边界值，尤其是小于和大于逻辑错误（即位移）的缺陷。它也可以用来寻找非功能性缺陷，例如负载限制的容差（如，系统支持</a:t>
            </a:r>
            <a:r>
              <a:rPr lang="en-US" altLang="zh-CN" sz="2000" dirty="0">
                <a:solidFill>
                  <a:srgbClr val="002060"/>
                </a:solidFill>
                <a:latin typeface="微软雅黑" panose="020B0503020204020204" pitchFamily="34" charset="-122"/>
                <a:ea typeface="微软雅黑" panose="020B0503020204020204" pitchFamily="34" charset="-122"/>
              </a:rPr>
              <a:t>10000</a:t>
            </a:r>
            <a:r>
              <a:rPr lang="zh-CN" altLang="zh-CN" sz="2000" dirty="0">
                <a:solidFill>
                  <a:srgbClr val="002060"/>
                </a:solidFill>
                <a:latin typeface="微软雅黑" panose="020B0503020204020204" pitchFamily="34" charset="-122"/>
                <a:ea typeface="微软雅黑" panose="020B0503020204020204" pitchFamily="34" charset="-122"/>
              </a:rPr>
              <a:t>个并发用户）。</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72695" y="2099310"/>
            <a:ext cx="8598890" cy="645160"/>
          </a:xfrm>
          <a:prstGeom prst="rect">
            <a:avLst/>
          </a:prstGeom>
          <a:noFill/>
        </p:spPr>
        <p:txBody>
          <a:bodyPr wrap="square">
            <a:spAutoFit/>
          </a:bodyPr>
          <a:lstStyle/>
          <a:p>
            <a:pPr algn="ct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决策表</a:t>
            </a:r>
            <a:r>
              <a:rPr lang="zh-CN" altLang="zh-CN" sz="2000" dirty="0">
                <a:solidFill>
                  <a:srgbClr val="002060"/>
                </a:solidFill>
                <a:latin typeface="微软雅黑" panose="020B0503020204020204" pitchFamily="34" charset="-122"/>
                <a:ea typeface="微软雅黑" panose="020B0503020204020204" pitchFamily="34" charset="-122"/>
              </a:rPr>
              <a:t>，也叫</a:t>
            </a:r>
            <a:r>
              <a:rPr lang="zh-CN" altLang="zh-CN" sz="2000" dirty="0">
                <a:solidFill>
                  <a:srgbClr val="00B0F0"/>
                </a:solidFill>
                <a:latin typeface="微软雅黑" panose="020B0503020204020204" pitchFamily="34" charset="-122"/>
                <a:ea typeface="微软雅黑" panose="020B0503020204020204" pitchFamily="34" charset="-122"/>
              </a:rPr>
              <a:t>判定表</a:t>
            </a:r>
            <a:r>
              <a:rPr lang="zh-CN" altLang="zh-CN" sz="2000" dirty="0">
                <a:solidFill>
                  <a:srgbClr val="002060"/>
                </a:solidFill>
                <a:latin typeface="微软雅黑" panose="020B0503020204020204" pitchFamily="34" charset="-122"/>
                <a:ea typeface="微软雅黑" panose="020B0503020204020204" pitchFamily="34" charset="-122"/>
              </a:rPr>
              <a:t>。在所有的功能性测试方法中，基于决策表的测试方法被认为是最严格的，因为决策表具有逻辑严格性。</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决策表是用来测试组合条件之间的相互作用。决策表提供了一个明确的方法来测试验证所有相关条件组合和验证被测软件所有可能组合的操作。决策表测试的目标是确保</a:t>
            </a:r>
            <a:r>
              <a:rPr lang="zh-CN" altLang="zh-CN" sz="2000" u="sng" dirty="0">
                <a:solidFill>
                  <a:srgbClr val="002060"/>
                </a:solidFill>
                <a:latin typeface="微软雅黑" panose="020B0503020204020204" pitchFamily="34" charset="-122"/>
                <a:ea typeface="微软雅黑" panose="020B0503020204020204" pitchFamily="34" charset="-122"/>
              </a:rPr>
              <a:t>每个条件、关系和约束</a:t>
            </a:r>
            <a:r>
              <a:rPr lang="zh-CN" altLang="zh-CN" sz="2000" dirty="0">
                <a:solidFill>
                  <a:srgbClr val="002060"/>
                </a:solidFill>
                <a:latin typeface="微软雅黑" panose="020B0503020204020204" pitchFamily="34" charset="-122"/>
                <a:ea typeface="微软雅黑" panose="020B0503020204020204" pitchFamily="34" charset="-122"/>
              </a:rPr>
              <a:t>的组合被测试到。</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当试图测试每个可能的组合时，决策表可能会变得非常庞大。智能地将所有可能组合减少到真正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感兴趣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的组合，这种方法被称为</a:t>
            </a:r>
            <a:r>
              <a:rPr lang="zh-CN" altLang="zh-CN" sz="2000" dirty="0">
                <a:solidFill>
                  <a:srgbClr val="00B0F0"/>
                </a:solidFill>
                <a:latin typeface="微软雅黑" panose="020B0503020204020204" pitchFamily="34" charset="-122"/>
                <a:ea typeface="微软雅黑" panose="020B0503020204020204" pitchFamily="34" charset="-122"/>
              </a:rPr>
              <a:t>精简的决策表测试</a:t>
            </a:r>
            <a:r>
              <a:rPr lang="zh-CN" altLang="zh-CN" sz="2000" dirty="0">
                <a:solidFill>
                  <a:srgbClr val="002060"/>
                </a:solidFill>
                <a:latin typeface="微软雅黑" panose="020B0503020204020204" pitchFamily="34" charset="-122"/>
                <a:ea typeface="微软雅黑" panose="020B0503020204020204" pitchFamily="34" charset="-122"/>
              </a:rPr>
              <a:t>。使用这种技术时，为生成不同的输出可以通过移除与结果不相关的那些条件来减少组合，</a:t>
            </a:r>
            <a:r>
              <a:rPr lang="zh-CN" altLang="zh-CN" sz="2000" u="sng" dirty="0">
                <a:solidFill>
                  <a:srgbClr val="002060"/>
                </a:solidFill>
                <a:latin typeface="微软雅黑" panose="020B0503020204020204" pitchFamily="34" charset="-122"/>
                <a:ea typeface="微软雅黑" panose="020B0503020204020204" pitchFamily="34" charset="-122"/>
              </a:rPr>
              <a:t>冗余的测试或不可能出现的那些条件组合的测试已被删除</a:t>
            </a:r>
            <a:r>
              <a:rPr lang="zh-CN" altLang="zh-CN" sz="2000" dirty="0">
                <a:solidFill>
                  <a:srgbClr val="002060"/>
                </a:solidFill>
                <a:latin typeface="微软雅黑" panose="020B0503020204020204" pitchFamily="34" charset="-122"/>
                <a:ea typeface="微软雅黑" panose="020B0503020204020204" pitchFamily="34" charset="-122"/>
              </a:rPr>
              <a:t>， 留下的是那些会产生不同输出的组合。</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90028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是分析和表达多逻辑条件下执行不同操作的情况的工具。在程序设计发展的初期，决策表就已被用作编写程序的辅助工具了。它可以把复杂的逻辑关系和多种条件组合的情况表达得比较明确。方便程序员无需知道背后复杂的逻辑关系就能看出动作对应的状态。</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387667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决策表一直被用来表示和分析复杂逻辑关系。决策表很</a:t>
            </a:r>
            <a:r>
              <a:rPr lang="zh-CN" altLang="zh-CN" sz="2000" u="sng" dirty="0">
                <a:solidFill>
                  <a:srgbClr val="002060"/>
                </a:solidFill>
                <a:latin typeface="微软雅黑" panose="020B0503020204020204" pitchFamily="34" charset="-122"/>
                <a:ea typeface="微软雅黑" panose="020B0503020204020204" pitchFamily="34" charset="-122"/>
              </a:rPr>
              <a:t>适合描述不同条件集合下采取行动的若干组合的情况</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u="sng" dirty="0">
                <a:solidFill>
                  <a:srgbClr val="002060"/>
                </a:solidFill>
                <a:latin typeface="微软雅黑" panose="020B0503020204020204" pitchFamily="34" charset="-122"/>
                <a:ea typeface="微软雅黑" panose="020B0503020204020204" pitchFamily="34" charset="-122"/>
              </a:rPr>
              <a:t>决策表有四个部分：</a:t>
            </a:r>
            <a:r>
              <a:rPr lang="zh-CN" altLang="zh-CN" sz="2000" u="sng" dirty="0">
                <a:solidFill>
                  <a:srgbClr val="00B0F0"/>
                </a:solidFill>
                <a:latin typeface="微软雅黑" panose="020B0503020204020204" pitchFamily="34" charset="-122"/>
                <a:ea typeface="微软雅黑" panose="020B0503020204020204" pitchFamily="34" charset="-122"/>
              </a:rPr>
              <a:t>桩部分、条目部分、条件部分、行动部分</a:t>
            </a:r>
            <a:r>
              <a:rPr lang="zh-CN" altLang="zh-CN" sz="2000" u="sng"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决策表的条件是真值表，保证能够考虑了所有可能的条件组合。使用决策表标识测试用例，能够保证一种完备的测试。为了使用决策表标识测试用例，我们把条件解释为</a:t>
            </a:r>
            <a:r>
              <a:rPr lang="zh-CN" altLang="zh-CN" sz="2000" u="sng" dirty="0">
                <a:solidFill>
                  <a:srgbClr val="002060"/>
                </a:solidFill>
                <a:latin typeface="微软雅黑" panose="020B0503020204020204" pitchFamily="34" charset="-122"/>
                <a:ea typeface="微软雅黑" panose="020B0503020204020204" pitchFamily="34" charset="-122"/>
              </a:rPr>
              <a:t>输入</a:t>
            </a:r>
            <a:r>
              <a:rPr lang="zh-CN" altLang="zh-CN" sz="2000" dirty="0">
                <a:solidFill>
                  <a:srgbClr val="002060"/>
                </a:solidFill>
                <a:latin typeface="微软雅黑" panose="020B0503020204020204" pitchFamily="34" charset="-122"/>
                <a:ea typeface="微软雅黑" panose="020B0503020204020204" pitchFamily="34" charset="-122"/>
              </a:rPr>
              <a:t>，把行动解释为</a:t>
            </a:r>
            <a:r>
              <a:rPr lang="zh-CN" altLang="zh-CN" sz="2000" u="sng" dirty="0">
                <a:solidFill>
                  <a:srgbClr val="002060"/>
                </a:solidFill>
                <a:latin typeface="微软雅黑" panose="020B0503020204020204" pitchFamily="34" charset="-122"/>
                <a:ea typeface="微软雅黑" panose="020B0503020204020204" pitchFamily="34" charset="-122"/>
              </a:rPr>
              <a:t>输出</a:t>
            </a:r>
            <a:r>
              <a:rPr lang="zh-CN" altLang="zh-CN" sz="2000" dirty="0">
                <a:solidFill>
                  <a:srgbClr val="002060"/>
                </a:solidFill>
                <a:latin typeface="微软雅黑" panose="020B0503020204020204" pitchFamily="34" charset="-122"/>
                <a:ea typeface="微软雅黑" panose="020B0503020204020204" pitchFamily="34" charset="-122"/>
              </a:rPr>
              <a:t>。决策表是说明性的，给出的条件没有特别的顺序，而且所选择的行动发生时也没有任何特定顺序。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72555" y="596517"/>
            <a:ext cx="8598890" cy="2122805"/>
          </a:xfrm>
          <a:prstGeom prst="rect">
            <a:avLst/>
          </a:prstGeom>
          <a:noFill/>
        </p:spPr>
        <p:txBody>
          <a:bodyPr wrap="square">
            <a:spAutoFit/>
          </a:bodyPr>
          <a:lstStyle/>
          <a:p>
            <a:pPr indent="266700" algn="just">
              <a:lnSpc>
                <a:spcPct val="110000"/>
              </a:lnSpc>
            </a:pPr>
            <a:r>
              <a:rPr lang="zh-CN" altLang="zh-CN" sz="2000" dirty="0">
                <a:solidFill>
                  <a:srgbClr val="002060"/>
                </a:solidFill>
                <a:latin typeface="微软雅黑" panose="020B0503020204020204" pitchFamily="34" charset="-122"/>
                <a:ea typeface="微软雅黑" panose="020B0503020204020204" pitchFamily="34" charset="-122"/>
              </a:rPr>
              <a:t>决策表通常由</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个部分组成。</a:t>
            </a:r>
            <a:endParaRPr lang="en-US"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条件桩：列出问题的所有条件</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位于表的左上角部分。</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1" indent="-342900">
              <a:lnSpc>
                <a:spcPct val="110000"/>
              </a:lnSpc>
              <a:buClr>
                <a:srgbClr val="000000"/>
              </a:buClr>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动作桩：列出问题规定可能采取的操作</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位于表的左下角部分。</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条件项：列出针对所列条件的真假值，位于表的右上角部分。</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动作项：列出在条件项的各种取值情况下应采取的动作，表的右下角。</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1039813" y="2452870"/>
          <a:ext cx="6896734" cy="2466792"/>
        </p:xfrm>
        <a:graphic>
          <a:graphicData uri="http://schemas.openxmlformats.org/drawingml/2006/table">
            <a:tbl>
              <a:tblPr firstRow="1" firstCol="1" bandRow="1">
                <a:tableStyleId>{5C22544A-7EE6-4342-B048-85BDC9FD1C3A}</a:tableStyleId>
              </a:tblPr>
              <a:tblGrid>
                <a:gridCol w="1149186"/>
                <a:gridCol w="1149186"/>
                <a:gridCol w="1149186"/>
                <a:gridCol w="1149186"/>
                <a:gridCol w="1149995"/>
                <a:gridCol w="1149995"/>
              </a:tblGrid>
              <a:tr h="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动作项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动作项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遵循的规则如下：任何一个条件组合的特定取值及其相应要执行的操作。在决策表中贯穿条件项和动作项的一列就是一条规则。显然，决策表中列出多少组条件取值，就有多少规则，条件项和动作项就有多少列。</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决策表中将任何一个条件组合的特定取值及相应要执行的动作称为</a:t>
            </a:r>
            <a:r>
              <a:rPr lang="zh-CN" altLang="zh-CN" sz="2000" dirty="0">
                <a:solidFill>
                  <a:srgbClr val="00B0F0"/>
                </a:solidFill>
                <a:latin typeface="微软雅黑" panose="020B0503020204020204" pitchFamily="34" charset="-122"/>
                <a:ea typeface="微软雅黑" panose="020B0503020204020204" pitchFamily="34" charset="-122"/>
              </a:rPr>
              <a:t>规则</a:t>
            </a:r>
            <a:r>
              <a:rPr lang="zh-CN" altLang="zh-CN" sz="2000" dirty="0">
                <a:solidFill>
                  <a:srgbClr val="002060"/>
                </a:solidFill>
                <a:latin typeface="微软雅黑" panose="020B0503020204020204" pitchFamily="34" charset="-122"/>
                <a:ea typeface="微软雅黑" panose="020B0503020204020204" pitchFamily="34" charset="-122"/>
              </a:rPr>
              <a:t>，表中贯穿条件项和动作项的一列为一条规则。判定表中列出多少组合条件的取值，就产生多少条规则。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6588" y="2426714"/>
            <a:ext cx="8161802" cy="570865"/>
          </a:xfrm>
          <a:prstGeom prst="rect">
            <a:avLst/>
          </a:prstGeom>
          <a:noFill/>
        </p:spPr>
        <p:txBody>
          <a:bodyPr wrap="square">
            <a:spAutoFit/>
          </a:bodyPr>
          <a:lstStyle/>
          <a:p>
            <a:pPr algn="ct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zh-CN" altLang="zh-CN"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Equivalence Class Testing</a:t>
            </a:r>
            <a:r>
              <a:rPr lang="zh-CN" altLang="zh-CN" sz="24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3808222"/>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建立决策表步骤</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）确定规则个数。</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）如</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个条件，每个条件有两种取值（</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Y</a:t>
            </a:r>
            <a:r>
              <a:rPr lang="zh-CN" altLang="zh-CN" sz="2000" dirty="0">
                <a:solidFill>
                  <a:srgbClr val="002060"/>
                </a:solidFill>
                <a:latin typeface="微软雅黑" panose="020B0503020204020204" pitchFamily="34" charset="-122"/>
                <a:ea typeface="微软雅黑" panose="020B0503020204020204" pitchFamily="34" charset="-122"/>
              </a:rPr>
              <a:t>），将产生</a:t>
            </a:r>
            <a:r>
              <a:rPr lang="en-US" altLang="zh-CN" sz="1800" kern="100" dirty="0">
                <a:effectLst/>
                <a:latin typeface="等线" panose="02010600030101010101" pitchFamily="2" charset="-122"/>
                <a:cs typeface="Times New Roman" panose="02020603050405020304" pitchFamily="18" charset="0"/>
              </a:rPr>
              <a:t>2</a:t>
            </a:r>
            <a:r>
              <a:rPr lang="en-US" altLang="zh-CN" sz="1800" kern="100" baseline="30000" dirty="0">
                <a:effectLst/>
                <a:latin typeface="等线" panose="02010600030101010101" pitchFamily="2" charset="-122"/>
                <a:cs typeface="Times New Roman" panose="02020603050405020304" pitchFamily="18" charset="0"/>
              </a:rPr>
              <a:t>n</a:t>
            </a:r>
            <a:r>
              <a:rPr lang="zh-CN" altLang="zh-CN" sz="2000" dirty="0">
                <a:solidFill>
                  <a:srgbClr val="002060"/>
                </a:solidFill>
                <a:latin typeface="微软雅黑" panose="020B0503020204020204" pitchFamily="34" charset="-122"/>
                <a:ea typeface="微软雅黑" panose="020B0503020204020204" pitchFamily="34" charset="-122"/>
              </a:rPr>
              <a:t>种规则。</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）列出所有的条件桩和动作桩。</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）填入条件项。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）填入动作项。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）得到初始决策表。</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）化简决策表。对初始决策表合并相似规则，得简化决策表，减少了列数量。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159671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graphicFrame>
        <p:nvGraphicFramePr>
          <p:cNvPr id="6" name="表格 5"/>
          <p:cNvGraphicFramePr>
            <a:graphicFrameLocks noGrp="1"/>
          </p:cNvGraphicFramePr>
          <p:nvPr/>
        </p:nvGraphicFramePr>
        <p:xfrm>
          <a:off x="628650" y="2249018"/>
          <a:ext cx="7886700" cy="2478558"/>
        </p:xfrm>
        <a:graphic>
          <a:graphicData uri="http://schemas.openxmlformats.org/drawingml/2006/table">
            <a:tbl>
              <a:tblPr firstRow="1" firstCol="1" bandRow="1">
                <a:tableStyleId>{5C22544A-7EE6-4342-B048-85BDC9FD1C3A}</a:tableStyleId>
              </a:tblPr>
              <a:tblGrid>
                <a:gridCol w="1230630"/>
                <a:gridCol w="807720"/>
                <a:gridCol w="693420"/>
                <a:gridCol w="773430"/>
                <a:gridCol w="876300"/>
                <a:gridCol w="876300"/>
                <a:gridCol w="876300"/>
                <a:gridCol w="876300"/>
                <a:gridCol w="876300"/>
              </a:tblGrid>
              <a:tr h="354079">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598890" cy="501303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条件（桩）：</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动作（桩）：</a:t>
            </a:r>
            <a:r>
              <a:rPr lang="en-US" altLang="zh-CN" sz="2000" dirty="0">
                <a:solidFill>
                  <a:srgbClr val="002060"/>
                </a:solidFill>
                <a:latin typeface="微软雅黑" panose="020B0503020204020204" pitchFamily="34" charset="-122"/>
                <a:ea typeface="微软雅黑" panose="020B0503020204020204" pitchFamily="34" charset="-122"/>
              </a:rPr>
              <a:t>a1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a2</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a3</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规则</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：若</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都为真，则采取动作</a:t>
            </a:r>
            <a:r>
              <a:rPr lang="en-US" altLang="zh-CN" sz="2000" dirty="0">
                <a:solidFill>
                  <a:srgbClr val="002060"/>
                </a:solidFill>
                <a:latin typeface="微软雅黑" panose="020B0503020204020204" pitchFamily="34" charset="-122"/>
                <a:ea typeface="微软雅黑" panose="020B0503020204020204" pitchFamily="34" charset="-122"/>
              </a:rPr>
              <a:t>a1</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a2</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规则</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：若</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都为真，</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为假，则采取动作</a:t>
            </a:r>
            <a:r>
              <a:rPr lang="en-US" altLang="zh-CN" sz="2000" dirty="0">
                <a:solidFill>
                  <a:srgbClr val="002060"/>
                </a:solidFill>
                <a:latin typeface="微软雅黑" panose="020B0503020204020204" pitchFamily="34" charset="-122"/>
                <a:ea typeface="微软雅黑" panose="020B0503020204020204" pitchFamily="34" charset="-122"/>
              </a:rPr>
              <a:t>a1</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a3</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规则</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：若</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为真、</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为假、</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为真或为假，均采取动作</a:t>
            </a:r>
            <a:r>
              <a:rPr lang="en-US" altLang="zh-CN" sz="2000" dirty="0">
                <a:solidFill>
                  <a:srgbClr val="002060"/>
                </a:solidFill>
                <a:latin typeface="微软雅黑" panose="020B0503020204020204" pitchFamily="34" charset="-122"/>
                <a:ea typeface="微软雅黑" panose="020B0503020204020204" pitchFamily="34" charset="-122"/>
              </a:rPr>
              <a:t>a4</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规则</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：若</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为假，</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为真，则采用动作</a:t>
            </a:r>
            <a:r>
              <a:rPr lang="en-US" altLang="zh-CN" sz="2000" dirty="0">
                <a:solidFill>
                  <a:srgbClr val="002060"/>
                </a:solidFill>
                <a:latin typeface="微软雅黑" panose="020B0503020204020204" pitchFamily="34" charset="-122"/>
                <a:ea typeface="微软雅黑" panose="020B0503020204020204" pitchFamily="34" charset="-122"/>
              </a:rPr>
              <a:t>a2</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a3</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规则</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：若</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为假，</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为真，则采用动作</a:t>
            </a:r>
            <a:r>
              <a:rPr lang="en-US" altLang="zh-CN" sz="2000" dirty="0">
                <a:solidFill>
                  <a:srgbClr val="002060"/>
                </a:solidFill>
                <a:latin typeface="微软雅黑" panose="020B0503020204020204" pitchFamily="34" charset="-122"/>
                <a:ea typeface="微软雅黑" panose="020B0503020204020204" pitchFamily="34" charset="-122"/>
              </a:rPr>
              <a:t>a2</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sz="2000" dirty="0">
                <a:solidFill>
                  <a:srgbClr val="002060"/>
                </a:solidFill>
                <a:latin typeface="微软雅黑" panose="020B0503020204020204" pitchFamily="34" charset="-122"/>
                <a:ea typeface="微软雅黑" panose="020B0503020204020204" pitchFamily="34" charset="-122"/>
              </a:rPr>
              <a:t>规则</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8</a:t>
            </a:r>
            <a:r>
              <a:rPr lang="zh-CN" altLang="zh-CN" sz="2000" dirty="0">
                <a:solidFill>
                  <a:srgbClr val="002060"/>
                </a:solidFill>
                <a:latin typeface="微软雅黑" panose="020B0503020204020204" pitchFamily="34" charset="-122"/>
                <a:ea typeface="微软雅黑" panose="020B0503020204020204" pitchFamily="34" charset="-122"/>
              </a:rPr>
              <a:t>：若</a:t>
            </a:r>
            <a:r>
              <a:rPr lang="en-US" altLang="zh-CN" sz="2000" dirty="0">
                <a:solidFill>
                  <a:srgbClr val="002060"/>
                </a:solidFill>
                <a:latin typeface="微软雅黑" panose="020B0503020204020204" pitchFamily="34" charset="-122"/>
                <a:ea typeface="微软雅黑" panose="020B0503020204020204" pitchFamily="34" charset="-122"/>
              </a:rPr>
              <a:t>c1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c2</a:t>
            </a:r>
            <a:r>
              <a:rPr lang="zh-CN" altLang="zh-CN" sz="2000" dirty="0">
                <a:solidFill>
                  <a:srgbClr val="002060"/>
                </a:solidFill>
                <a:latin typeface="微软雅黑" panose="020B0503020204020204" pitchFamily="34" charset="-122"/>
                <a:ea typeface="微软雅黑" panose="020B0503020204020204" pitchFamily="34" charset="-122"/>
              </a:rPr>
              <a:t>为假、</a:t>
            </a:r>
            <a:r>
              <a:rPr lang="en-US" altLang="zh-CN" sz="2000" dirty="0">
                <a:solidFill>
                  <a:srgbClr val="002060"/>
                </a:solidFill>
                <a:latin typeface="微软雅黑" panose="020B0503020204020204" pitchFamily="34" charset="-122"/>
                <a:ea typeface="微软雅黑" panose="020B0503020204020204" pitchFamily="34" charset="-122"/>
              </a:rPr>
              <a:t>c3</a:t>
            </a:r>
            <a:r>
              <a:rPr lang="zh-CN" altLang="zh-CN" sz="2000" dirty="0">
                <a:solidFill>
                  <a:srgbClr val="002060"/>
                </a:solidFill>
                <a:latin typeface="微软雅黑" panose="020B0503020204020204" pitchFamily="34" charset="-122"/>
                <a:ea typeface="微软雅黑" panose="020B0503020204020204" pitchFamily="34" charset="-122"/>
              </a:rPr>
              <a:t>为真或为假，均采取动作</a:t>
            </a:r>
            <a:r>
              <a:rPr lang="en-US" altLang="zh-CN" sz="2000" dirty="0">
                <a:solidFill>
                  <a:srgbClr val="002060"/>
                </a:solidFill>
                <a:latin typeface="微软雅黑" panose="020B0503020204020204" pitchFamily="34" charset="-122"/>
                <a:ea typeface="微软雅黑" panose="020B0503020204020204" pitchFamily="34" charset="-122"/>
              </a:rPr>
              <a:t>a4</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44337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条规则动作项一致，条件项中前</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条件取值一致，第</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条件取值不同，表明前</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条件分别取真、假值时，无论第</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条件取何值都执行同一操作，这</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条规则合并，第</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条件项用“</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标识，示与取值无关（无关条件）。类似，规则</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8</a:t>
            </a:r>
            <a:r>
              <a:rPr lang="zh-CN" altLang="zh-CN" sz="2000" dirty="0">
                <a:solidFill>
                  <a:srgbClr val="002060"/>
                </a:solidFill>
                <a:latin typeface="微软雅黑" panose="020B0503020204020204" pitchFamily="34" charset="-122"/>
                <a:ea typeface="微软雅黑" panose="020B0503020204020204" pitchFamily="34" charset="-122"/>
              </a:rPr>
              <a:t>合并。得到化简后的决策表如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表所示。</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159671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graphicFrame>
        <p:nvGraphicFramePr>
          <p:cNvPr id="5" name="表格 4"/>
          <p:cNvGraphicFramePr>
            <a:graphicFrameLocks noGrp="1"/>
          </p:cNvGraphicFramePr>
          <p:nvPr/>
        </p:nvGraphicFramePr>
        <p:xfrm>
          <a:off x="916929" y="2093102"/>
          <a:ext cx="7310141" cy="2710508"/>
        </p:xfrm>
        <a:graphic>
          <a:graphicData uri="http://schemas.openxmlformats.org/drawingml/2006/table">
            <a:tbl>
              <a:tblPr firstRow="1" firstCol="1" bandRow="1">
                <a:tableStyleId>{5C22544A-7EE6-4342-B048-85BDC9FD1C3A}</a:tableStyleId>
              </a:tblPr>
              <a:tblGrid>
                <a:gridCol w="1049943"/>
                <a:gridCol w="1049943"/>
                <a:gridCol w="1049943"/>
                <a:gridCol w="1061094"/>
                <a:gridCol w="1032787"/>
                <a:gridCol w="1015631"/>
                <a:gridCol w="1050800"/>
              </a:tblGrid>
              <a:tr h="387215">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243861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8.7</a:t>
            </a:r>
            <a:r>
              <a:rPr lang="zh-CN" altLang="zh-CN" sz="2000" dirty="0">
                <a:solidFill>
                  <a:srgbClr val="002060"/>
                </a:solidFill>
                <a:latin typeface="微软雅黑" panose="020B0503020204020204" pitchFamily="34" charset="-122"/>
                <a:ea typeface="微软雅黑" panose="020B0503020204020204" pitchFamily="34" charset="-122"/>
              </a:rPr>
              <a:t>】某图书馆应用系统中软件的一张阅读指南决策表（这类表在互联网应用系统中很多）。读者对表中问题给予回答，若回答为肯定，标注</a:t>
            </a:r>
            <a:r>
              <a:rPr lang="en-US" altLang="zh-CN" sz="2000" dirty="0">
                <a:solidFill>
                  <a:srgbClr val="002060"/>
                </a:solidFill>
                <a:latin typeface="微软雅黑" panose="020B0503020204020204" pitchFamily="34" charset="-122"/>
                <a:ea typeface="微软雅黑" panose="020B0503020204020204" pitchFamily="34" charset="-122"/>
              </a:rPr>
              <a:t>“Y”</a:t>
            </a:r>
            <a:r>
              <a:rPr lang="zh-CN" altLang="zh-CN" sz="2000" dirty="0">
                <a:solidFill>
                  <a:srgbClr val="002060"/>
                </a:solidFill>
                <a:latin typeface="微软雅黑" panose="020B0503020204020204" pitchFamily="34" charset="-122"/>
                <a:ea typeface="微软雅黑" panose="020B0503020204020204" pitchFamily="34" charset="-122"/>
              </a:rPr>
              <a:t>（程序取真值）；若回答为否定，标注</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（程序取假值）。阅读建议在动作域中列出。原始决策表及化简后的决策表如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所示。</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38100" y="86677"/>
            <a:ext cx="3429000" cy="422275"/>
          </a:xfrm>
          <a:prstGeom prst="rect">
            <a:avLst/>
          </a:prstGeom>
          <a:noFill/>
          <a:ln w="9525">
            <a:noFill/>
          </a:ln>
        </p:spPr>
      </p:pic>
      <p:sp>
        <p:nvSpPr>
          <p:cNvPr id="28" name="Text Box 3"/>
          <p:cNvSpPr txBox="1">
            <a:spLocks noChangeArrowheads="1"/>
          </p:cNvSpPr>
          <p:nvPr/>
        </p:nvSpPr>
        <p:spPr bwMode="auto">
          <a:xfrm>
            <a:off x="1660525" y="72231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600" b="0">
              <a:solidFill>
                <a:schemeClr val="tx1"/>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593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0" y="4875798"/>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0" y="593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01015" y="592557"/>
          <a:ext cx="8141970" cy="2099817"/>
        </p:xfrm>
        <a:graphic>
          <a:graphicData uri="http://schemas.openxmlformats.org/drawingml/2006/table">
            <a:tbl>
              <a:tblPr firstRow="1" firstCol="1" bandRow="1">
                <a:tableStyleId>{5C22544A-7EE6-4342-B048-85BDC9FD1C3A}</a:tableStyleId>
              </a:tblPr>
              <a:tblGrid>
                <a:gridCol w="2141220"/>
                <a:gridCol w="739140"/>
                <a:gridCol w="708660"/>
                <a:gridCol w="710097"/>
                <a:gridCol w="825997"/>
                <a:gridCol w="763064"/>
                <a:gridCol w="786664"/>
                <a:gridCol w="739464"/>
                <a:gridCol w="727664"/>
              </a:tblGrid>
              <a:tr h="392937">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 </a:t>
                      </a:r>
                      <a:endParaRPr lang="zh-CN" sz="160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：感觉疲倦吗？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：感兴趣吗？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：感觉糊涂吗？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：重读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：继续</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：跳下一章</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4</a:t>
                      </a:r>
                      <a:r>
                        <a:rPr lang="zh-CN" sz="1600" kern="100">
                          <a:effectLst/>
                          <a:latin typeface="微软雅黑" panose="020B0503020204020204" pitchFamily="34" charset="-122"/>
                          <a:ea typeface="微软雅黑" panose="020B0503020204020204" pitchFamily="34" charset="-122"/>
                        </a:rPr>
                        <a:t>：休息</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graphicFrame>
        <p:nvGraphicFramePr>
          <p:cNvPr id="7" name="表格 6"/>
          <p:cNvGraphicFramePr>
            <a:graphicFrameLocks noGrp="1"/>
          </p:cNvGraphicFramePr>
          <p:nvPr/>
        </p:nvGraphicFramePr>
        <p:xfrm>
          <a:off x="2003742" y="2925190"/>
          <a:ext cx="6639243" cy="2029587"/>
        </p:xfrm>
        <a:graphic>
          <a:graphicData uri="http://schemas.openxmlformats.org/drawingml/2006/table">
            <a:tbl>
              <a:tblPr firstRow="1" firstCol="1" bandRow="1">
                <a:tableStyleId>{5C22544A-7EE6-4342-B048-85BDC9FD1C3A}</a:tableStyleId>
              </a:tblPr>
              <a:tblGrid>
                <a:gridCol w="2288386"/>
                <a:gridCol w="1109398"/>
                <a:gridCol w="1000475"/>
                <a:gridCol w="919792"/>
                <a:gridCol w="1321192"/>
              </a:tblGrid>
              <a:tr h="0">
                <a:tc>
                  <a:txBody>
                    <a:bodyPr/>
                    <a:lstStyle/>
                    <a:p>
                      <a:pPr algn="l">
                        <a:lnSpc>
                          <a:spcPct val="150000"/>
                        </a:lnSpc>
                      </a:pPr>
                      <a:r>
                        <a:rPr lang="en-US" sz="1600" kern="100">
                          <a:effectLst/>
                          <a:latin typeface="微软雅黑" panose="020B0503020204020204" pitchFamily="34" charset="-122"/>
                          <a:ea typeface="微软雅黑" panose="020B0503020204020204" pitchFamily="34" charset="-122"/>
                        </a:rPr>
                        <a:t> </a:t>
                      </a:r>
                      <a:endParaRPr lang="zh-CN" sz="160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：感觉疲倦吗？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：感兴趣吗？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：感觉糊涂吗？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：重读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：继续</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：跳下一章</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4</a:t>
                      </a:r>
                      <a:r>
                        <a:rPr lang="zh-CN" sz="1600" kern="100">
                          <a:effectLst/>
                          <a:latin typeface="微软雅黑" panose="020B0503020204020204" pitchFamily="34" charset="-122"/>
                          <a:ea typeface="微软雅黑" panose="020B0503020204020204" pitchFamily="34" charset="-122"/>
                        </a:rPr>
                        <a:t>：休息</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13" name="文本框 12"/>
          <p:cNvSpPr txBox="1"/>
          <p:nvPr/>
        </p:nvSpPr>
        <p:spPr>
          <a:xfrm>
            <a:off x="3941445" y="213211"/>
            <a:ext cx="4575810" cy="400110"/>
          </a:xfrm>
          <a:prstGeom prst="rect">
            <a:avLst/>
          </a:prstGeom>
          <a:noFill/>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原始决策表</a:t>
            </a:r>
            <a:endParaRPr lang="zh-CN" altLang="en-US" sz="2000" b="1" dirty="0"/>
          </a:p>
        </p:txBody>
      </p:sp>
      <p:sp>
        <p:nvSpPr>
          <p:cNvPr id="15" name="文本框 14"/>
          <p:cNvSpPr txBox="1"/>
          <p:nvPr/>
        </p:nvSpPr>
        <p:spPr>
          <a:xfrm>
            <a:off x="445770" y="3570651"/>
            <a:ext cx="4575810" cy="400110"/>
          </a:xfrm>
          <a:prstGeom prst="rect">
            <a:avLst/>
          </a:prstGeom>
          <a:noFill/>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简</a:t>
            </a:r>
            <a:r>
              <a:rPr lang="zh-CN" altLang="en-US" sz="2000" b="1" dirty="0">
                <a:solidFill>
                  <a:srgbClr val="002060"/>
                </a:solidFill>
                <a:latin typeface="微软雅黑" panose="020B0503020204020204" pitchFamily="34" charset="-122"/>
                <a:ea typeface="微软雅黑" panose="020B0503020204020204" pitchFamily="34" charset="-122"/>
              </a:rPr>
              <a:t>化</a:t>
            </a:r>
            <a:r>
              <a:rPr lang="zh-CN" altLang="zh-CN" sz="2000" b="1" dirty="0">
                <a:solidFill>
                  <a:srgbClr val="002060"/>
                </a:solidFill>
                <a:latin typeface="微软雅黑" panose="020B0503020204020204" pitchFamily="34" charset="-122"/>
                <a:ea typeface="微软雅黑" panose="020B0503020204020204" pitchFamily="34" charset="-122"/>
              </a:rPr>
              <a:t>决策表</a:t>
            </a:r>
            <a:endParaRPr lang="zh-CN" altLang="en-US" sz="2000" b="1" dirty="0"/>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91770" y="1091280"/>
            <a:ext cx="8416010" cy="249174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决策表突出</a:t>
            </a:r>
            <a:r>
              <a:rPr lang="zh-CN" altLang="zh-CN" sz="2000" dirty="0">
                <a:solidFill>
                  <a:srgbClr val="00B0F0"/>
                </a:solidFill>
                <a:latin typeface="微软雅黑" panose="020B0503020204020204" pitchFamily="34" charset="-122"/>
                <a:ea typeface="微软雅黑" panose="020B0503020204020204" pitchFamily="34" charset="-122"/>
              </a:rPr>
              <a:t>优点</a:t>
            </a:r>
            <a:r>
              <a:rPr lang="zh-CN" altLang="zh-CN" sz="2000" dirty="0">
                <a:solidFill>
                  <a:srgbClr val="002060"/>
                </a:solidFill>
                <a:latin typeface="微软雅黑" panose="020B0503020204020204" pitchFamily="34" charset="-122"/>
                <a:ea typeface="微软雅黑" panose="020B0503020204020204" pitchFamily="34" charset="-122"/>
              </a:rPr>
              <a:t>：能把复杂问题按照各种可能的情况全部列举出来，简明并避免遗漏。利用决策表能设计出完整测试用例集合，把条件理解为输入，动作理解为输出，降低设计难度并减少测试用例冗余。 </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8.8</a:t>
            </a:r>
            <a:r>
              <a:rPr lang="zh-CN" altLang="zh-CN" sz="2000" dirty="0">
                <a:solidFill>
                  <a:srgbClr val="002060"/>
                </a:solidFill>
                <a:latin typeface="微软雅黑" panose="020B0503020204020204" pitchFamily="34" charset="-122"/>
                <a:ea typeface="微软雅黑" panose="020B0503020204020204" pitchFamily="34" charset="-122"/>
              </a:rPr>
              <a:t>】以三角形组成问题构造决策表并设计测试用例。</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）确定规则个数。决策表有</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个条件，每个条件可取两个值，故有</a:t>
            </a:r>
            <a:r>
              <a:rPr lang="en-US" altLang="zh-CN" sz="1800" kern="100" dirty="0">
                <a:effectLst/>
                <a:latin typeface="等线" panose="02010600030101010101" pitchFamily="2" charset="-122"/>
                <a:cs typeface="Times New Roman" panose="02020603050405020304" pitchFamily="18" charset="0"/>
              </a:rPr>
              <a:t>2</a:t>
            </a:r>
            <a:r>
              <a:rPr lang="en-US" altLang="zh-CN" sz="1800" kern="100" baseline="30000" dirty="0">
                <a:effectLst/>
                <a:latin typeface="等线" panose="02010600030101010101" pitchFamily="2" charset="-122"/>
                <a:cs typeface="Times New Roman" panose="02020603050405020304" pitchFamily="18" charset="0"/>
              </a:rPr>
              <a:t>4</a:t>
            </a:r>
            <a:r>
              <a:rPr lang="en-US" altLang="zh-CN" sz="2000" dirty="0">
                <a:solidFill>
                  <a:srgbClr val="002060"/>
                </a:solidFill>
                <a:latin typeface="微软雅黑" panose="020B0503020204020204" pitchFamily="34" charset="-122"/>
                <a:ea typeface="微软雅黑" panose="020B0503020204020204" pitchFamily="34" charset="-122"/>
              </a:rPr>
              <a:t> =16</a:t>
            </a:r>
            <a:r>
              <a:rPr lang="zh-CN" altLang="zh-CN" sz="2000" dirty="0">
                <a:solidFill>
                  <a:srgbClr val="002060"/>
                </a:solidFill>
                <a:latin typeface="微软雅黑" panose="020B0503020204020204" pitchFamily="34" charset="-122"/>
                <a:ea typeface="微软雅黑" panose="020B0503020204020204" pitchFamily="34" charset="-122"/>
              </a:rPr>
              <a:t>种规则。</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）列出所有的条件桩和动作桩。</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）填入输入项与填入动作项。</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）得到初始决策表并化简，得三角形组成问题决策表</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1053622"/>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8.8</a:t>
            </a:r>
            <a:r>
              <a:rPr lang="zh-CN" altLang="zh-CN" sz="2000" dirty="0">
                <a:solidFill>
                  <a:srgbClr val="002060"/>
                </a:solidFill>
                <a:latin typeface="微软雅黑" panose="020B0503020204020204" pitchFamily="34" charset="-122"/>
                <a:ea typeface="微软雅黑" panose="020B0503020204020204" pitchFamily="34" charset="-122"/>
              </a:rPr>
              <a:t>】以三角形组成问题构造决策表并设计测试用例。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293370" y="588646"/>
          <a:ext cx="8557260" cy="4289412"/>
        </p:xfrm>
        <a:graphic>
          <a:graphicData uri="http://schemas.openxmlformats.org/drawingml/2006/table">
            <a:tbl>
              <a:tblPr firstRow="1" firstCol="1" bandRow="1">
                <a:tableStyleId>{5C22544A-7EE6-4342-B048-85BDC9FD1C3A}</a:tableStyleId>
              </a:tblPr>
              <a:tblGrid>
                <a:gridCol w="1434478"/>
                <a:gridCol w="587020"/>
                <a:gridCol w="545680"/>
                <a:gridCol w="855726"/>
                <a:gridCol w="855726"/>
                <a:gridCol w="855726"/>
                <a:gridCol w="855726"/>
                <a:gridCol w="855726"/>
                <a:gridCol w="855726"/>
                <a:gridCol w="855726"/>
              </a:tblGrid>
              <a:tr h="484413">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8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9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10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11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dirty="0">
                          <a:effectLst/>
                          <a:latin typeface="微软雅黑" panose="020B0503020204020204" pitchFamily="34" charset="-122"/>
                          <a:ea typeface="微软雅黑" panose="020B0503020204020204" pitchFamily="34" charset="-122"/>
                        </a:rPr>
                        <a:t>规则</a:t>
                      </a:r>
                      <a:r>
                        <a:rPr lang="en-US" sz="1400" kern="100" dirty="0">
                          <a:effectLst/>
                          <a:latin typeface="微软雅黑" panose="020B0503020204020204" pitchFamily="34" charset="-122"/>
                          <a:ea typeface="微软雅黑" panose="020B0503020204020204" pitchFamily="34" charset="-122"/>
                        </a:rPr>
                        <a:t>12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13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14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15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16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763920">
                <a:tc>
                  <a:txBody>
                    <a:bodyPr/>
                    <a:lstStyle/>
                    <a:p>
                      <a:pPr algn="ctr"/>
                      <a:r>
                        <a:rPr lang="zh-CN" sz="1400" kern="100">
                          <a:effectLst/>
                          <a:latin typeface="微软雅黑" panose="020B0503020204020204" pitchFamily="34" charset="-122"/>
                          <a:ea typeface="微软雅黑" panose="020B0503020204020204" pitchFamily="34" charset="-122"/>
                        </a:rPr>
                        <a:t>条 件：</a:t>
                      </a:r>
                      <a:endParaRPr lang="zh-CN" sz="1400" kern="100">
                        <a:effectLst/>
                        <a:latin typeface="微软雅黑" panose="020B0503020204020204" pitchFamily="34" charset="-122"/>
                        <a:ea typeface="微软雅黑" panose="020B0503020204020204" pitchFamily="34" charset="-122"/>
                      </a:endParaRPr>
                    </a:p>
                    <a:p>
                      <a:pPr algn="ctr"/>
                      <a:r>
                        <a:rPr lang="en-US" sz="1400" kern="100">
                          <a:effectLst/>
                          <a:latin typeface="微软雅黑" panose="020B0503020204020204" pitchFamily="34" charset="-122"/>
                          <a:ea typeface="微软雅黑" panose="020B0503020204020204" pitchFamily="34" charset="-122"/>
                        </a:rPr>
                        <a:t>c1: a</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b</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c</a:t>
                      </a:r>
                      <a:r>
                        <a:rPr lang="zh-CN" sz="1400" kern="100">
                          <a:effectLst/>
                          <a:latin typeface="微软雅黑" panose="020B0503020204020204" pitchFamily="34" charset="-122"/>
                          <a:ea typeface="微软雅黑" panose="020B0503020204020204" pitchFamily="34" charset="-122"/>
                        </a:rPr>
                        <a:t>构成三角形？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N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c2:a=b?</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c3:a=c?</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dirty="0">
                          <a:effectLst/>
                          <a:latin typeface="微软雅黑" panose="020B0503020204020204" pitchFamily="34" charset="-122"/>
                          <a:ea typeface="微软雅黑" panose="020B0503020204020204" pitchFamily="34" charset="-122"/>
                        </a:rPr>
                        <a:t>Y</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c4:b=c?</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0861">
                <a:tc>
                  <a:txBody>
                    <a:bodyPr/>
                    <a:lstStyle/>
                    <a:p>
                      <a:pPr algn="ctr"/>
                      <a:r>
                        <a:rPr lang="zh-CN" sz="1400" kern="100" dirty="0">
                          <a:effectLst/>
                          <a:latin typeface="微软雅黑" panose="020B0503020204020204" pitchFamily="34" charset="-122"/>
                          <a:ea typeface="微软雅黑" panose="020B0503020204020204" pitchFamily="34" charset="-122"/>
                        </a:rPr>
                        <a:t>动 作：</a:t>
                      </a:r>
                      <a:endParaRPr lang="zh-CN" sz="1400" kern="100" dirty="0">
                        <a:effectLst/>
                        <a:latin typeface="微软雅黑" panose="020B0503020204020204" pitchFamily="34" charset="-122"/>
                        <a:ea typeface="微软雅黑" panose="020B0503020204020204" pitchFamily="34" charset="-122"/>
                      </a:endParaRPr>
                    </a:p>
                    <a:p>
                      <a:pPr algn="ctr"/>
                      <a:r>
                        <a:rPr lang="en-US" sz="1400" kern="100" dirty="0">
                          <a:effectLst/>
                          <a:latin typeface="微软雅黑" panose="020B0503020204020204" pitchFamily="34" charset="-122"/>
                          <a:ea typeface="微软雅黑" panose="020B0503020204020204" pitchFamily="34" charset="-122"/>
                        </a:rPr>
                        <a:t>a1:</a:t>
                      </a:r>
                      <a:r>
                        <a:rPr lang="zh-CN" sz="1400" kern="100" dirty="0">
                          <a:effectLst/>
                          <a:latin typeface="微软雅黑" panose="020B0503020204020204" pitchFamily="34" charset="-122"/>
                          <a:ea typeface="微软雅黑" panose="020B0503020204020204" pitchFamily="34" charset="-122"/>
                        </a:rPr>
                        <a:t>非三角形</a:t>
                      </a: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1472">
                <a:tc>
                  <a:txBody>
                    <a:bodyPr/>
                    <a:lstStyle/>
                    <a:p>
                      <a:pPr algn="ctr"/>
                      <a:r>
                        <a:rPr lang="en-US" sz="1400" kern="100">
                          <a:effectLst/>
                          <a:latin typeface="微软雅黑" panose="020B0503020204020204" pitchFamily="34" charset="-122"/>
                          <a:ea typeface="微软雅黑" panose="020B0503020204020204" pitchFamily="34" charset="-122"/>
                        </a:rPr>
                        <a:t>a2:</a:t>
                      </a:r>
                      <a:r>
                        <a:rPr lang="zh-CN" sz="1400" kern="100">
                          <a:effectLst/>
                          <a:latin typeface="微软雅黑" panose="020B0503020204020204" pitchFamily="34" charset="-122"/>
                          <a:ea typeface="微软雅黑" panose="020B0503020204020204" pitchFamily="34" charset="-122"/>
                        </a:rPr>
                        <a:t>一般三角形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1472">
                <a:tc>
                  <a:txBody>
                    <a:bodyPr/>
                    <a:lstStyle/>
                    <a:p>
                      <a:pPr algn="ctr"/>
                      <a:r>
                        <a:rPr lang="en-US" sz="1400" kern="100">
                          <a:effectLst/>
                          <a:latin typeface="微软雅黑" panose="020B0503020204020204" pitchFamily="34" charset="-122"/>
                          <a:ea typeface="微软雅黑" panose="020B0503020204020204" pitchFamily="34" charset="-122"/>
                        </a:rPr>
                        <a:t>a3:</a:t>
                      </a:r>
                      <a:r>
                        <a:rPr lang="zh-CN" sz="1400" kern="100">
                          <a:effectLst/>
                          <a:latin typeface="微软雅黑" panose="020B0503020204020204" pitchFamily="34" charset="-122"/>
                          <a:ea typeface="微软雅黑" panose="020B0503020204020204" pitchFamily="34" charset="-122"/>
                        </a:rPr>
                        <a:t>等腰三角形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469867">
                <a:tc>
                  <a:txBody>
                    <a:bodyPr/>
                    <a:lstStyle/>
                    <a:p>
                      <a:pPr algn="ctr"/>
                      <a:r>
                        <a:rPr lang="en-US" sz="1400" kern="100">
                          <a:effectLst/>
                          <a:latin typeface="微软雅黑" panose="020B0503020204020204" pitchFamily="34" charset="-122"/>
                          <a:ea typeface="微软雅黑" panose="020B0503020204020204" pitchFamily="34" charset="-122"/>
                        </a:rPr>
                        <a:t>a4:</a:t>
                      </a:r>
                      <a:r>
                        <a:rPr lang="zh-CN" sz="1400" kern="100">
                          <a:effectLst/>
                          <a:latin typeface="微软雅黑" panose="020B0503020204020204" pitchFamily="34" charset="-122"/>
                          <a:ea typeface="微软雅黑" panose="020B0503020204020204" pitchFamily="34" charset="-122"/>
                        </a:rPr>
                        <a:t>等边三角形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60338">
                <a:tc>
                  <a:txBody>
                    <a:bodyPr/>
                    <a:lstStyle/>
                    <a:p>
                      <a:pPr algn="ctr"/>
                      <a:r>
                        <a:rPr lang="en-US" sz="1400" kern="100">
                          <a:effectLst/>
                          <a:latin typeface="微软雅黑" panose="020B0503020204020204" pitchFamily="34" charset="-122"/>
                          <a:ea typeface="微软雅黑" panose="020B0503020204020204" pitchFamily="34" charset="-122"/>
                        </a:rPr>
                        <a:t>a5:</a:t>
                      </a:r>
                      <a:r>
                        <a:rPr lang="zh-CN" sz="1400" kern="100">
                          <a:effectLst/>
                          <a:latin typeface="微软雅黑" panose="020B0503020204020204" pitchFamily="34" charset="-122"/>
                          <a:ea typeface="微软雅黑" panose="020B0503020204020204" pitchFamily="34" charset="-122"/>
                        </a:rPr>
                        <a:t>不可能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bl>
          </a:graphicData>
        </a:graphic>
      </p:graphicFrame>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380238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zh-CN" altLang="zh-CN"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Equivalence Class Testing</a:t>
            </a:r>
            <a:r>
              <a:rPr lang="zh-CN" altLang="zh-CN" sz="2400" dirty="0">
                <a:solidFill>
                  <a:srgbClr val="002060"/>
                </a:solidFill>
                <a:latin typeface="微软雅黑" panose="020B0503020204020204" pitchFamily="34" charset="-122"/>
                <a:ea typeface="微软雅黑" panose="020B0503020204020204" pitchFamily="34" charset="-122"/>
              </a:rPr>
              <a:t>）</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等价类划分法是一种典型的黑盒测试方法。该方法根据程序功能规格说明进行测试用例设计并对输入和输出做不同对待与处理。</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等价类测试方法是把所有可能的输入数据，即程序的</a:t>
            </a:r>
            <a:r>
              <a:rPr lang="zh-CN" altLang="zh-CN" sz="2000" u="sng" dirty="0">
                <a:solidFill>
                  <a:srgbClr val="002060"/>
                </a:solidFill>
                <a:latin typeface="微软雅黑" panose="020B0503020204020204" pitchFamily="34" charset="-122"/>
                <a:ea typeface="微软雅黑" panose="020B0503020204020204" pitchFamily="34" charset="-122"/>
              </a:rPr>
              <a:t>输入域划分成若干部分</a:t>
            </a:r>
            <a:r>
              <a:rPr lang="zh-CN" altLang="zh-CN" sz="2000" dirty="0">
                <a:solidFill>
                  <a:srgbClr val="002060"/>
                </a:solidFill>
                <a:latin typeface="微软雅黑" panose="020B0503020204020204" pitchFamily="34" charset="-122"/>
                <a:ea typeface="微软雅黑" panose="020B0503020204020204" pitchFamily="34" charset="-122"/>
              </a:rPr>
              <a:t>，然后</a:t>
            </a:r>
            <a:r>
              <a:rPr lang="zh-CN" altLang="zh-CN" sz="2000" u="sng" dirty="0">
                <a:solidFill>
                  <a:srgbClr val="002060"/>
                </a:solidFill>
                <a:latin typeface="微软雅黑" panose="020B0503020204020204" pitchFamily="34" charset="-122"/>
                <a:ea typeface="微软雅黑" panose="020B0503020204020204" pitchFamily="34" charset="-122"/>
              </a:rPr>
              <a:t>从每一部分中选取少数有代表性的数据</a:t>
            </a:r>
            <a:r>
              <a:rPr lang="zh-CN" altLang="zh-CN" sz="2000" dirty="0">
                <a:solidFill>
                  <a:srgbClr val="002060"/>
                </a:solidFill>
                <a:latin typeface="微软雅黑" panose="020B0503020204020204" pitchFamily="34" charset="-122"/>
                <a:ea typeface="微软雅黑" panose="020B0503020204020204" pitchFamily="34" charset="-122"/>
              </a:rPr>
              <a:t>作为测试用例。</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使用等价类划分方法设计测试用例要经历</a:t>
            </a: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划分等价类</a:t>
            </a:r>
            <a:r>
              <a:rPr lang="zh-CN" altLang="zh-CN" sz="2000" dirty="0">
                <a:solidFill>
                  <a:srgbClr val="002060"/>
                </a:solidFill>
                <a:latin typeface="微软雅黑" panose="020B0503020204020204" pitchFamily="34" charset="-122"/>
                <a:ea typeface="微软雅黑" panose="020B0503020204020204" pitchFamily="34" charset="-122"/>
              </a:rPr>
              <a:t>（列出等价类表）和</a:t>
            </a: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选取测试用例</a:t>
            </a:r>
            <a:r>
              <a:rPr lang="zh-CN" altLang="zh-CN" sz="2000" dirty="0">
                <a:solidFill>
                  <a:srgbClr val="002060"/>
                </a:solidFill>
                <a:latin typeface="微软雅黑" panose="020B0503020204020204" pitchFamily="34" charset="-122"/>
                <a:ea typeface="微软雅黑" panose="020B0503020204020204" pitchFamily="34" charset="-122"/>
              </a:rPr>
              <a:t>两步，将不能穷举的测试过程合理分类，从而保证设计出来的测试用例具有</a:t>
            </a:r>
            <a:r>
              <a:rPr lang="zh-CN" altLang="zh-CN" sz="2000" u="sng" dirty="0">
                <a:solidFill>
                  <a:srgbClr val="002060"/>
                </a:solidFill>
                <a:latin typeface="微软雅黑" panose="020B0503020204020204" pitchFamily="34" charset="-122"/>
                <a:ea typeface="微软雅黑" panose="020B0503020204020204" pitchFamily="34" charset="-122"/>
              </a:rPr>
              <a:t>完整性和代表性</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03965"/>
            <a:ext cx="841601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决策表一般适用于集成、系统和验收测试级别。根据代码的不同，如果组件是负责一组决策逻辑时，此技术也可用于这类组件的组件测试。当需求定义采用流程图和业务规则表时，特别适合使用这种技术。</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也是需求定义的一种技术，有些需求规格规范说明已经采用了这种形式。即便需求不是以流程图或决策表描述，条件组合可能用叙述的方式表达。重要的是在设计决策表时应该考虑所有的条件组合包括那些没有写明但确实存在的条件组合。</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41503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为了设计一个有效的决策表，测试人员必须能够获得在规范或测试准则内所有条件组合的期望结果。只有当所有参与交互的条件都考虑到了，决策表才成为一个好的测试设计工具。 </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决策表的</a:t>
            </a:r>
            <a:r>
              <a:rPr lang="zh-CN" altLang="zh-CN" sz="2000" dirty="0">
                <a:solidFill>
                  <a:srgbClr val="00B0F0"/>
                </a:solidFill>
                <a:latin typeface="微软雅黑" panose="020B0503020204020204" pitchFamily="34" charset="-122"/>
                <a:ea typeface="微软雅黑" panose="020B0503020204020204" pitchFamily="34" charset="-122"/>
              </a:rPr>
              <a:t>局限</a:t>
            </a:r>
            <a:r>
              <a:rPr lang="zh-CN" altLang="zh-CN" sz="2000" dirty="0">
                <a:solidFill>
                  <a:srgbClr val="002060"/>
                </a:solidFill>
                <a:latin typeface="微软雅黑" panose="020B0503020204020204" pitchFamily="34" charset="-122"/>
                <a:ea typeface="微软雅黑" panose="020B0503020204020204" pitchFamily="34" charset="-122"/>
              </a:rPr>
              <a:t>在于：找出所有参与交互的条件具有挑战性，尤其当需求定义不完善，或者根本不存在时。准备了一组条件但发现期待的结果还是未知，这样的例子并不少见。</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假定所有可能的条件组合都记录在列中，并且不存在复合条件，则决策表的</a:t>
            </a:r>
            <a:r>
              <a:rPr lang="zh-CN" altLang="zh-CN" sz="2000" u="sng" dirty="0">
                <a:solidFill>
                  <a:srgbClr val="002060"/>
                </a:solidFill>
                <a:latin typeface="微软雅黑" panose="020B0503020204020204" pitchFamily="34" charset="-122"/>
                <a:ea typeface="微软雅黑" panose="020B0503020204020204" pitchFamily="34" charset="-122"/>
              </a:rPr>
              <a:t>最小测试覆盖</a:t>
            </a:r>
            <a:r>
              <a:rPr lang="zh-CN" altLang="zh-CN" sz="2000" dirty="0">
                <a:solidFill>
                  <a:srgbClr val="002060"/>
                </a:solidFill>
                <a:latin typeface="微软雅黑" panose="020B0503020204020204" pitchFamily="34" charset="-122"/>
                <a:ea typeface="微软雅黑" panose="020B0503020204020204" pitchFamily="34" charset="-122"/>
              </a:rPr>
              <a:t>是</a:t>
            </a:r>
            <a:r>
              <a:rPr lang="zh-CN" altLang="zh-CN" sz="2000" u="sng" dirty="0">
                <a:solidFill>
                  <a:srgbClr val="002060"/>
                </a:solidFill>
                <a:latin typeface="微软雅黑" panose="020B0503020204020204" pitchFamily="34" charset="-122"/>
                <a:ea typeface="微软雅黑" panose="020B0503020204020204" pitchFamily="34" charset="-122"/>
              </a:rPr>
              <a:t>每列有一个测试用例</a:t>
            </a:r>
            <a:r>
              <a:rPr lang="zh-CN" altLang="zh-CN" sz="2000" dirty="0">
                <a:solidFill>
                  <a:srgbClr val="002060"/>
                </a:solidFill>
                <a:latin typeface="微软雅黑" panose="020B0503020204020204" pitchFamily="34" charset="-122"/>
                <a:ea typeface="微软雅黑" panose="020B0503020204020204" pitchFamily="34" charset="-122"/>
              </a:rPr>
              <a:t>。从决策表导出测试用例时，考虑应该测试的边界条件也很重要。这些边界条件可能会导致对需要充分测试的软件增加一定数量的测试用例。充分的</a:t>
            </a:r>
            <a:r>
              <a:rPr lang="zh-CN" altLang="zh-CN" sz="2000" u="sng" dirty="0">
                <a:solidFill>
                  <a:srgbClr val="002060"/>
                </a:solidFill>
                <a:latin typeface="微软雅黑" panose="020B0503020204020204" pitchFamily="34" charset="-122"/>
                <a:ea typeface="微软雅黑" panose="020B0503020204020204" pitchFamily="34" charset="-122"/>
              </a:rPr>
              <a:t>边界值分析、等价类划分</a:t>
            </a:r>
            <a:r>
              <a:rPr lang="zh-CN" altLang="zh-CN" sz="2000" dirty="0">
                <a:solidFill>
                  <a:srgbClr val="002060"/>
                </a:solidFill>
                <a:latin typeface="微软雅黑" panose="020B0503020204020204" pitchFamily="34" charset="-122"/>
                <a:ea typeface="微软雅黑" panose="020B0503020204020204" pitchFamily="34" charset="-122"/>
              </a:rPr>
              <a:t>是与</a:t>
            </a:r>
            <a:r>
              <a:rPr lang="zh-CN" altLang="zh-CN" sz="2000" u="sng" dirty="0">
                <a:solidFill>
                  <a:srgbClr val="002060"/>
                </a:solidFill>
                <a:latin typeface="微软雅黑" panose="020B0503020204020204" pitchFamily="34" charset="-122"/>
                <a:ea typeface="微软雅黑" panose="020B0503020204020204" pitchFamily="34" charset="-122"/>
              </a:rPr>
              <a:t>决策表</a:t>
            </a:r>
            <a:r>
              <a:rPr lang="zh-CN" altLang="zh-CN" sz="2000" dirty="0">
                <a:solidFill>
                  <a:srgbClr val="002060"/>
                </a:solidFill>
                <a:latin typeface="微软雅黑" panose="020B0503020204020204" pitchFamily="34" charset="-122"/>
                <a:ea typeface="微软雅黑" panose="020B0503020204020204" pitchFamily="34" charset="-122"/>
              </a:rPr>
              <a:t>技术相互补充的</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249174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决策表能发现的</a:t>
            </a:r>
            <a:r>
              <a:rPr lang="zh-CN" altLang="zh-CN" sz="2000" dirty="0">
                <a:solidFill>
                  <a:srgbClr val="00B0F0"/>
                </a:solidFill>
                <a:latin typeface="微软雅黑" panose="020B0503020204020204" pitchFamily="34" charset="-122"/>
                <a:ea typeface="微软雅黑" panose="020B0503020204020204" pitchFamily="34" charset="-122"/>
              </a:rPr>
              <a:t>典型缺陷</a:t>
            </a:r>
            <a:r>
              <a:rPr lang="zh-CN" altLang="zh-CN" sz="2000" dirty="0">
                <a:solidFill>
                  <a:srgbClr val="002060"/>
                </a:solidFill>
                <a:latin typeface="微软雅黑" panose="020B0503020204020204" pitchFamily="34" charset="-122"/>
                <a:ea typeface="微软雅黑" panose="020B0503020204020204" pitchFamily="34" charset="-122"/>
              </a:rPr>
              <a:t>包括对特定条件组合不正确的处理</a:t>
            </a:r>
            <a:r>
              <a:rPr lang="zh-CN" altLang="zh-CN" sz="2000" u="sng" dirty="0">
                <a:solidFill>
                  <a:srgbClr val="002060"/>
                </a:solidFill>
                <a:latin typeface="微软雅黑" panose="020B0503020204020204" pitchFamily="34" charset="-122"/>
                <a:ea typeface="微软雅黑" panose="020B0503020204020204" pitchFamily="34" charset="-122"/>
              </a:rPr>
              <a:t>导致意想不到的结果</a:t>
            </a:r>
            <a:r>
              <a:rPr lang="zh-CN" altLang="zh-CN" sz="2000" dirty="0">
                <a:solidFill>
                  <a:srgbClr val="002060"/>
                </a:solidFill>
                <a:latin typeface="微软雅黑" panose="020B0503020204020204" pitchFamily="34" charset="-122"/>
                <a:ea typeface="微软雅黑" panose="020B0503020204020204" pitchFamily="34" charset="-122"/>
              </a:rPr>
              <a:t>。在建立决策表的时候，可以发现在</a:t>
            </a:r>
            <a:r>
              <a:rPr lang="zh-CN" altLang="zh-CN" sz="2000" u="sng" dirty="0">
                <a:solidFill>
                  <a:srgbClr val="002060"/>
                </a:solidFill>
                <a:latin typeface="微软雅黑" panose="020B0503020204020204" pitchFamily="34" charset="-122"/>
                <a:ea typeface="微软雅黑" panose="020B0503020204020204" pitchFamily="34" charset="-122"/>
              </a:rPr>
              <a:t>规格规范说明中的缺陷</a:t>
            </a:r>
            <a:r>
              <a:rPr lang="zh-CN" altLang="zh-CN" sz="2000" dirty="0">
                <a:solidFill>
                  <a:srgbClr val="002060"/>
                </a:solidFill>
                <a:latin typeface="微软雅黑" panose="020B0503020204020204" pitchFamily="34" charset="-122"/>
                <a:ea typeface="微软雅黑" panose="020B0503020204020204" pitchFamily="34" charset="-122"/>
              </a:rPr>
              <a:t>。最常见的缺陷是</a:t>
            </a:r>
            <a:r>
              <a:rPr lang="zh-CN" altLang="zh-CN" sz="2000" u="sng" dirty="0">
                <a:solidFill>
                  <a:srgbClr val="002060"/>
                </a:solidFill>
                <a:latin typeface="微软雅黑" panose="020B0503020204020204" pitchFamily="34" charset="-122"/>
                <a:ea typeface="微软雅黑" panose="020B0503020204020204" pitchFamily="34" charset="-122"/>
              </a:rPr>
              <a:t>遗漏</a:t>
            </a:r>
            <a:r>
              <a:rPr lang="zh-CN" altLang="zh-CN" sz="2000" dirty="0">
                <a:solidFill>
                  <a:srgbClr val="002060"/>
                </a:solidFill>
                <a:latin typeface="微软雅黑" panose="020B0503020204020204" pitchFamily="34" charset="-122"/>
                <a:ea typeface="微软雅黑" panose="020B0503020204020204" pitchFamily="34" charset="-122"/>
              </a:rPr>
              <a:t>（没有有关在特定情况下应该如何反应的信息）</a:t>
            </a:r>
            <a:r>
              <a:rPr lang="zh-CN" altLang="zh-CN" sz="2000" u="sng" dirty="0">
                <a:solidFill>
                  <a:srgbClr val="002060"/>
                </a:solidFill>
                <a:latin typeface="微软雅黑" panose="020B0503020204020204" pitchFamily="34" charset="-122"/>
                <a:ea typeface="微软雅黑" panose="020B0503020204020204" pitchFamily="34" charset="-122"/>
              </a:rPr>
              <a:t>和矛盾</a:t>
            </a:r>
            <a:r>
              <a:rPr lang="zh-CN" altLang="zh-CN" sz="2000" dirty="0">
                <a:solidFill>
                  <a:srgbClr val="002060"/>
                </a:solidFill>
                <a:latin typeface="微软雅黑" panose="020B0503020204020204" pitchFamily="34" charset="-122"/>
                <a:ea typeface="微软雅黑" panose="020B0503020204020204" pitchFamily="34" charset="-122"/>
              </a:rPr>
              <a:t>。测试也能发现某些条件组合没有处理或处理不当。</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437760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B0F0"/>
                </a:solidFill>
                <a:latin typeface="微软雅黑" panose="020B0503020204020204" pitchFamily="34" charset="-122"/>
                <a:ea typeface="微软雅黑" panose="020B0503020204020204" pitchFamily="34" charset="-122"/>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）适于以下特征的应用程序：</a:t>
            </a:r>
            <a:r>
              <a:rPr lang="en-US" altLang="zh-CN" dirty="0">
                <a:solidFill>
                  <a:srgbClr val="002060"/>
                </a:solidFill>
                <a:latin typeface="微软雅黑" panose="020B0503020204020204" pitchFamily="34" charset="-122"/>
                <a:ea typeface="微软雅黑" panose="020B0503020204020204" pitchFamily="34" charset="-122"/>
              </a:rPr>
              <a:t>if-then-else</a:t>
            </a:r>
            <a:r>
              <a:rPr lang="zh-CN" altLang="zh-CN" dirty="0">
                <a:solidFill>
                  <a:srgbClr val="002060"/>
                </a:solidFill>
                <a:latin typeface="微软雅黑" panose="020B0503020204020204" pitchFamily="34" charset="-122"/>
                <a:ea typeface="微软雅黑" panose="020B0503020204020204" pitchFamily="34" charset="-122"/>
              </a:rPr>
              <a:t>逻辑关系突出；输入变量间存在逻辑关系；涉及输入变量子集的计算；输入与输出间存在因果关系。</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）适于使用决策表设计测试用例的情况：规格说明以决策表形式给出，或较容易转换为决策表；条件</a:t>
            </a:r>
            <a:r>
              <a:rPr lang="zh-CN" altLang="en-US" dirty="0">
                <a:solidFill>
                  <a:srgbClr val="002060"/>
                </a:solidFill>
                <a:latin typeface="微软雅黑" panose="020B0503020204020204" pitchFamily="34" charset="-122"/>
                <a:ea typeface="微软雅黑" panose="020B0503020204020204" pitchFamily="34" charset="-122"/>
              </a:rPr>
              <a:t>或</a:t>
            </a:r>
            <a:r>
              <a:rPr lang="zh-CN" altLang="zh-CN" dirty="0">
                <a:solidFill>
                  <a:srgbClr val="002060"/>
                </a:solidFill>
                <a:latin typeface="微软雅黑" panose="020B0503020204020204" pitchFamily="34" charset="-122"/>
                <a:ea typeface="微软雅黑" panose="020B0503020204020204" pitchFamily="34" charset="-122"/>
              </a:rPr>
              <a:t>规则的排列顺序不会也不应影响执行的操作；当某一规则的条件已经满足并确定要执行的操作后，不必检验别的规则；如果某一规则的条件要执行多个操作任务，则这些操作的执行顺序无关紧要。</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）当决策表规模较大时，若有</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个判定的条件，每个条件取了真、假值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在决策表中就会有</a:t>
            </a:r>
            <a:r>
              <a:rPr lang="en-US" altLang="zh-CN" sz="1800" kern="100" dirty="0">
                <a:solidFill>
                  <a:srgbClr val="00B0F0"/>
                </a:solidFill>
                <a:effectLst/>
                <a:latin typeface="等线" panose="02010600030101010101" pitchFamily="2" charset="-122"/>
                <a:cs typeface="Times New Roman" panose="02020603050405020304" pitchFamily="18" charset="0"/>
              </a:rPr>
              <a:t>2</a:t>
            </a:r>
            <a:r>
              <a:rPr lang="en-US" altLang="zh-CN" sz="1800" kern="100" baseline="30000" dirty="0">
                <a:solidFill>
                  <a:srgbClr val="00B0F0"/>
                </a:solidFill>
                <a:effectLst/>
                <a:latin typeface="等线" panose="02010600030101010101" pitchFamily="2" charset="-122"/>
                <a:cs typeface="Times New Roman" panose="02020603050405020304" pitchFamily="18" charset="0"/>
              </a:rPr>
              <a:t>n</a:t>
            </a:r>
            <a:r>
              <a:rPr lang="zh-CN" altLang="zh-CN" dirty="0">
                <a:solidFill>
                  <a:srgbClr val="002060"/>
                </a:solidFill>
                <a:latin typeface="微软雅黑" panose="020B0503020204020204" pitchFamily="34" charset="-122"/>
                <a:ea typeface="微软雅黑" panose="020B0503020204020204" pitchFamily="34" charset="-122"/>
              </a:rPr>
              <a:t>个规则产生。此时，可通过扩展条目决策表（条件使用等价类）、代数简化表的方法，将大表“分解”为小表，以减小决策表的规模，有利于简化设计测试用例。</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00330" y="2249372"/>
            <a:ext cx="8446490" cy="645160"/>
          </a:xfrm>
          <a:prstGeom prst="rect">
            <a:avLst/>
          </a:prstGeom>
          <a:noFill/>
        </p:spPr>
        <p:txBody>
          <a:bodyPr wrap="square">
            <a:spAutoFit/>
          </a:bodyPr>
          <a:lstStyle/>
          <a:p>
            <a:pPr algn="ct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8910" y="949527"/>
            <a:ext cx="8446490" cy="387667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在很多情况下测试对象输出结果或行为方式不仅要受当前输入数据的影响，同时还与测试对象的当前运行执行情况或其之前的事件、或之前输入数据有关。为说明这些关系引入</a:t>
            </a:r>
            <a:r>
              <a:rPr lang="zh-CN" altLang="zh-CN" sz="2000" dirty="0">
                <a:solidFill>
                  <a:schemeClr val="tx1"/>
                </a:solidFill>
                <a:latin typeface="微软雅黑" panose="020B0503020204020204" pitchFamily="34" charset="-122"/>
                <a:ea typeface="微软雅黑" panose="020B0503020204020204" pitchFamily="34" charset="-122"/>
              </a:rPr>
              <a:t>状态图</a:t>
            </a:r>
            <a:r>
              <a:rPr lang="zh-CN" altLang="zh-CN" sz="2000" dirty="0">
                <a:solidFill>
                  <a:srgbClr val="002060"/>
                </a:solidFill>
                <a:latin typeface="微软雅黑" panose="020B0503020204020204" pitchFamily="34" charset="-122"/>
                <a:ea typeface="微软雅黑" panose="020B0503020204020204" pitchFamily="34" charset="-122"/>
              </a:rPr>
              <a:t>概念。</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状态机</a:t>
            </a:r>
            <a:r>
              <a:rPr lang="zh-CN" altLang="zh-CN" sz="2000" dirty="0">
                <a:solidFill>
                  <a:srgbClr val="002060"/>
                </a:solidFill>
                <a:latin typeface="微软雅黑" panose="020B0503020204020204" pitchFamily="34" charset="-122"/>
                <a:ea typeface="微软雅黑" panose="020B0503020204020204" pitchFamily="34" charset="-122"/>
              </a:rPr>
              <a:t>是一种概念机器（如程序、逻辑电路等），其中状态数量和输入信号有限且固定。</a:t>
            </a:r>
            <a:r>
              <a:rPr lang="zh-CN" altLang="zh-CN" sz="2000" u="sng" dirty="0">
                <a:solidFill>
                  <a:srgbClr val="002060"/>
                </a:solidFill>
                <a:latin typeface="微软雅黑" panose="020B0503020204020204" pitchFamily="34" charset="-122"/>
                <a:ea typeface="微软雅黑" panose="020B0503020204020204" pitchFamily="34" charset="-122"/>
              </a:rPr>
              <a:t>一个</a:t>
            </a:r>
            <a:r>
              <a:rPr lang="zh-CN" altLang="zh-CN" sz="2000" u="sng" dirty="0">
                <a:solidFill>
                  <a:srgbClr val="00B0F0"/>
                </a:solidFill>
                <a:latin typeface="微软雅黑" panose="020B0503020204020204" pitchFamily="34" charset="-122"/>
                <a:ea typeface="微软雅黑" panose="020B0503020204020204" pitchFamily="34" charset="-122"/>
              </a:rPr>
              <a:t>有限状态机</a:t>
            </a:r>
            <a:r>
              <a:rPr lang="zh-CN" altLang="zh-CN" sz="2000" u="sng" dirty="0">
                <a:solidFill>
                  <a:srgbClr val="002060"/>
                </a:solidFill>
                <a:latin typeface="微软雅黑" panose="020B0503020204020204" pitchFamily="34" charset="-122"/>
                <a:ea typeface="微软雅黑" panose="020B0503020204020204" pitchFamily="34" charset="-122"/>
              </a:rPr>
              <a:t>由</a:t>
            </a:r>
            <a:r>
              <a:rPr lang="zh-CN" altLang="zh-CN" sz="2000" u="sng" dirty="0">
                <a:solidFill>
                  <a:srgbClr val="00B0F0"/>
                </a:solidFill>
                <a:latin typeface="微软雅黑" panose="020B0503020204020204" pitchFamily="34" charset="-122"/>
                <a:ea typeface="微软雅黑" panose="020B0503020204020204" pitchFamily="34" charset="-122"/>
              </a:rPr>
              <a:t>状态、转换、输入和输出</a:t>
            </a:r>
            <a:r>
              <a:rPr lang="zh-CN" altLang="zh-CN" sz="2000" u="sng" dirty="0">
                <a:solidFill>
                  <a:srgbClr val="002060"/>
                </a:solidFill>
                <a:latin typeface="微软雅黑" panose="020B0503020204020204" pitchFamily="34" charset="-122"/>
                <a:ea typeface="微软雅黑" panose="020B0503020204020204" pitchFamily="34" charset="-122"/>
              </a:rPr>
              <a:t>组成</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状态图</a:t>
            </a:r>
            <a:r>
              <a:rPr lang="zh-CN" altLang="zh-CN" sz="2000" dirty="0">
                <a:solidFill>
                  <a:srgbClr val="002060"/>
                </a:solidFill>
                <a:latin typeface="微软雅黑" panose="020B0503020204020204" pitchFamily="34" charset="-122"/>
                <a:ea typeface="微软雅黑" panose="020B0503020204020204" pitchFamily="34" charset="-122"/>
              </a:rPr>
              <a:t>表示了一个系统所拥有的</a:t>
            </a:r>
            <a:r>
              <a:rPr lang="zh-CN" altLang="zh-CN" sz="2000" u="sng" dirty="0">
                <a:solidFill>
                  <a:srgbClr val="002060"/>
                </a:solidFill>
                <a:latin typeface="微软雅黑" panose="020B0503020204020204" pitchFamily="34" charset="-122"/>
                <a:ea typeface="微软雅黑" panose="020B0503020204020204" pitchFamily="34" charset="-122"/>
              </a:rPr>
              <a:t>初始状态、历史状态、当前状态及下一状态</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显示从一个状态转换为另一个状态的事件或状况。</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状态转换图</a:t>
            </a:r>
            <a:r>
              <a:rPr lang="zh-CN" altLang="zh-CN" sz="2000" dirty="0">
                <a:solidFill>
                  <a:srgbClr val="002060"/>
                </a:solidFill>
                <a:latin typeface="微软雅黑" panose="020B0503020204020204" pitchFamily="34" charset="-122"/>
                <a:ea typeface="微软雅黑" panose="020B0503020204020204" pitchFamily="34" charset="-122"/>
              </a:rPr>
              <a:t>也称功能图分析，是以功能图模型的方式表示程序的功能说明。功能图模型由状态转换图和逻辑功能模型所构成，可表示一个功能的实现顺序或变化的状态，能很好发现并调整有效操作（输入数据）的序列，有利于发现及调整测试用例顺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特别是在软件更新或软件形式修改后，需获得相应标准文档较困难时，采用状态转换图能清晰、准确表达。在状态转换图中，由输入数据和当前状态决定输出数据及后续状态。</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状态图通常由状态转换（迁移）图和布尔函数（逻辑关系）组成。状态图用状态与迁移来描述。一个状态指出了数据输入的位置（或时间），迁移则指明状态的改变，同时依靠判定表或因果图表示的逻辑功能。 </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下面通过</a:t>
            </a:r>
            <a:r>
              <a:rPr lang="zh-CN" altLang="zh-CN" sz="2000" dirty="0">
                <a:solidFill>
                  <a:srgbClr val="00B0F0"/>
                </a:solidFill>
                <a:latin typeface="微软雅黑" panose="020B0503020204020204" pitchFamily="34" charset="-122"/>
                <a:ea typeface="微软雅黑" panose="020B0503020204020204" pitchFamily="34" charset="-122"/>
              </a:rPr>
              <a:t>堆栈</a:t>
            </a:r>
            <a:r>
              <a:rPr lang="zh-CN" altLang="zh-CN" sz="2000" dirty="0">
                <a:solidFill>
                  <a:srgbClr val="002060"/>
                </a:solidFill>
                <a:latin typeface="微软雅黑" panose="020B0503020204020204" pitchFamily="34" charset="-122"/>
                <a:ea typeface="微软雅黑" panose="020B0503020204020204" pitchFamily="34" charset="-122"/>
              </a:rPr>
              <a:t>的实例说明状态转换图的几种不同状态：</a:t>
            </a:r>
            <a:r>
              <a:rPr lang="zh-CN" altLang="zh-CN" sz="2000" u="sng" dirty="0">
                <a:solidFill>
                  <a:srgbClr val="002060"/>
                </a:solidFill>
                <a:latin typeface="微软雅黑" panose="020B0503020204020204" pitchFamily="34" charset="-122"/>
                <a:ea typeface="微软雅黑" panose="020B0503020204020204" pitchFamily="34" charset="-122"/>
              </a:rPr>
              <a:t>初始状态、空状态（</a:t>
            </a:r>
            <a:r>
              <a:rPr lang="en-US" altLang="zh-CN" sz="2000" u="sng" dirty="0">
                <a:solidFill>
                  <a:srgbClr val="002060"/>
                </a:solidFill>
                <a:latin typeface="微软雅黑" panose="020B0503020204020204" pitchFamily="34" charset="-122"/>
                <a:ea typeface="微软雅黑" panose="020B0503020204020204" pitchFamily="34" charset="-122"/>
              </a:rPr>
              <a:t>empty</a:t>
            </a:r>
            <a:r>
              <a:rPr lang="zh-CN" altLang="zh-CN" sz="2000" u="sng" dirty="0">
                <a:solidFill>
                  <a:srgbClr val="002060"/>
                </a:solidFill>
                <a:latin typeface="微软雅黑" panose="020B0503020204020204" pitchFamily="34" charset="-122"/>
                <a:ea typeface="微软雅黑" panose="020B0503020204020204" pitchFamily="34" charset="-122"/>
              </a:rPr>
              <a:t>）、非空状态（</a:t>
            </a:r>
            <a:r>
              <a:rPr lang="en-US" altLang="zh-CN" sz="2000" u="sng" dirty="0">
                <a:solidFill>
                  <a:srgbClr val="002060"/>
                </a:solidFill>
                <a:latin typeface="微软雅黑" panose="020B0503020204020204" pitchFamily="34" charset="-122"/>
                <a:ea typeface="微软雅黑" panose="020B0503020204020204" pitchFamily="34" charset="-122"/>
              </a:rPr>
              <a:t>filled</a:t>
            </a:r>
            <a:r>
              <a:rPr lang="zh-CN" altLang="zh-CN" sz="2000" u="sng" dirty="0">
                <a:solidFill>
                  <a:srgbClr val="002060"/>
                </a:solidFill>
                <a:latin typeface="微软雅黑" panose="020B0503020204020204" pitchFamily="34" charset="-122"/>
                <a:ea typeface="微软雅黑" panose="020B0503020204020204" pitchFamily="34" charset="-122"/>
              </a:rPr>
              <a:t>）、满状态（</a:t>
            </a:r>
            <a:r>
              <a:rPr lang="en-US" altLang="zh-CN" sz="2000" u="sng" dirty="0">
                <a:solidFill>
                  <a:srgbClr val="002060"/>
                </a:solidFill>
                <a:latin typeface="微软雅黑" panose="020B0503020204020204" pitchFamily="34" charset="-122"/>
                <a:ea typeface="微软雅黑" panose="020B0503020204020204" pitchFamily="34" charset="-122"/>
              </a:rPr>
              <a:t>full</a:t>
            </a:r>
            <a:r>
              <a:rPr lang="zh-CN" altLang="zh-CN" sz="2000" u="sng" dirty="0">
                <a:solidFill>
                  <a:srgbClr val="002060"/>
                </a:solidFill>
                <a:latin typeface="微软雅黑" panose="020B0503020204020204" pitchFamily="34" charset="-122"/>
                <a:ea typeface="微软雅黑" panose="020B0503020204020204" pitchFamily="34" charset="-122"/>
              </a:rPr>
              <a:t>）、结束状态</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2491740" y="14376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0" y="98424"/>
          <a:ext cx="8515518" cy="4946643"/>
        </p:xfrm>
        <a:graphic>
          <a:graphicData uri="http://schemas.openxmlformats.org/presentationml/2006/ole">
            <mc:AlternateContent xmlns:mc="http://schemas.openxmlformats.org/markup-compatibility/2006">
              <mc:Choice xmlns:v="urn:schemas-microsoft-com:vml" Requires="v">
                <p:oleObj spid="_x0000_s7" name="Visio" r:id="rId1" imgW="6591935" imgH="3785235" progId="Visio.Drawing.11">
                  <p:embed/>
                </p:oleObj>
              </mc:Choice>
              <mc:Fallback>
                <p:oleObj name="Visio" r:id="rId1" imgW="6591935" imgH="378523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424"/>
                        <a:ext cx="8515518" cy="4946643"/>
                      </a:xfrm>
                      <a:prstGeom prst="rect">
                        <a:avLst/>
                      </a:prstGeom>
                      <a:noFill/>
                    </p:spPr>
                  </p:pic>
                </p:oleObj>
              </mc:Fallback>
            </mc:AlternateContent>
          </a:graphicData>
        </a:graphic>
      </p:graphicFrame>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287909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划分可以大大降低测试用例个数，有效地处理测试软件的输入、输出、内部值和时间相关值。划分用来创建等价类（通常称作等价类划分），等价类划分将数据分成不同的组，软件会用相同的方式处理同组内的任何数据。</a:t>
            </a:r>
            <a:r>
              <a:rPr lang="zh-CN" altLang="zh-CN" sz="2000" u="sng" dirty="0">
                <a:solidFill>
                  <a:srgbClr val="002060"/>
                </a:solidFill>
                <a:latin typeface="微软雅黑" panose="020B0503020204020204" pitchFamily="34" charset="-122"/>
                <a:ea typeface="微软雅黑" panose="020B0503020204020204" pitchFamily="34" charset="-122"/>
              </a:rPr>
              <a:t>假定要覆盖同一等价类中的所有数据，只需从这些数据中选取一个代表值</a:t>
            </a:r>
            <a:r>
              <a:rPr lang="zh-CN" altLang="zh-CN" sz="2000" dirty="0">
                <a:solidFill>
                  <a:srgbClr val="002060"/>
                </a:solidFill>
                <a:latin typeface="微软雅黑" panose="020B0503020204020204" pitchFamily="34" charset="-122"/>
                <a:ea typeface="微软雅黑" panose="020B0503020204020204" pitchFamily="34" charset="-122"/>
              </a:rPr>
              <a:t>。这种技术可发现在处理不同数据时的功能缺陷。</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当程序系统因历史原因（执行进程）而导致不同状态表现时，就需要应用状态转换测试法进行测试。应用状态转换测试法，其测试对象可为一个</a:t>
            </a:r>
            <a:r>
              <a:rPr lang="zh-CN" altLang="zh-CN" sz="2000" u="sng" dirty="0">
                <a:solidFill>
                  <a:srgbClr val="002060"/>
                </a:solidFill>
                <a:latin typeface="微软雅黑" panose="020B0503020204020204" pitchFamily="34" charset="-122"/>
                <a:ea typeface="微软雅黑" panose="020B0503020204020204" pitchFamily="34" charset="-122"/>
              </a:rPr>
              <a:t>具有不同系统状态</a:t>
            </a:r>
            <a:r>
              <a:rPr lang="zh-CN" altLang="zh-CN" sz="2000" dirty="0">
                <a:solidFill>
                  <a:srgbClr val="002060"/>
                </a:solidFill>
                <a:latin typeface="微软雅黑" panose="020B0503020204020204" pitchFamily="34" charset="-122"/>
                <a:ea typeface="微软雅黑" panose="020B0503020204020204" pitchFamily="34" charset="-122"/>
              </a:rPr>
              <a:t>的完整系统，或面向对象系统中具有不同状态的类。被测对象可由初始状态转化到其他的不同状态，通常由</a:t>
            </a:r>
            <a:r>
              <a:rPr lang="zh-CN" altLang="zh-CN" sz="2000" u="sng" dirty="0">
                <a:solidFill>
                  <a:srgbClr val="002060"/>
                </a:solidFill>
                <a:latin typeface="微软雅黑" panose="020B0503020204020204" pitchFamily="34" charset="-122"/>
                <a:ea typeface="微软雅黑" panose="020B0503020204020204" pitchFamily="34" charset="-122"/>
              </a:rPr>
              <a:t>事件驱动</a:t>
            </a:r>
            <a:r>
              <a:rPr lang="zh-CN" altLang="zh-CN" sz="2000" dirty="0">
                <a:solidFill>
                  <a:srgbClr val="002060"/>
                </a:solidFill>
                <a:latin typeface="微软雅黑" panose="020B0503020204020204" pitchFamily="34" charset="-122"/>
                <a:ea typeface="微软雅黑" panose="020B0503020204020204" pitchFamily="34" charset="-122"/>
              </a:rPr>
              <a:t>。事件可以是一个函数的调用或某种操作。</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根据堆栈操作的规则说明，可定义堆栈在什么样的状态下调用什么样的程序函数（</a:t>
            </a:r>
            <a:r>
              <a:rPr lang="en-US" altLang="zh-CN" sz="2000" dirty="0">
                <a:solidFill>
                  <a:srgbClr val="002060"/>
                </a:solidFill>
                <a:latin typeface="微软雅黑" panose="020B0503020204020204" pitchFamily="34" charset="-122"/>
                <a:ea typeface="微软雅黑" panose="020B0503020204020204" pitchFamily="34" charset="-122"/>
              </a:rPr>
              <a:t>push</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pop</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top</a:t>
            </a:r>
            <a:r>
              <a:rPr lang="zh-CN" altLang="zh-CN" sz="2000" dirty="0">
                <a:solidFill>
                  <a:srgbClr val="002060"/>
                </a:solidFill>
                <a:latin typeface="微软雅黑" panose="020B0503020204020204" pitchFamily="34" charset="-122"/>
                <a:ea typeface="微软雅黑" panose="020B0503020204020204" pitchFamily="34" charset="-122"/>
              </a:rPr>
              <a:t>等），同时也必须明确当一个元素加入到状态为“</a:t>
            </a:r>
            <a:r>
              <a:rPr lang="en-US" altLang="zh-CN" sz="2000" dirty="0">
                <a:solidFill>
                  <a:srgbClr val="002060"/>
                </a:solidFill>
                <a:latin typeface="微软雅黑" panose="020B0503020204020204" pitchFamily="34" charset="-122"/>
                <a:ea typeface="微软雅黑" panose="020B0503020204020204" pitchFamily="34" charset="-122"/>
              </a:rPr>
              <a:t>full” </a:t>
            </a:r>
            <a:r>
              <a:rPr lang="zh-CN" altLang="zh-CN" sz="2000" dirty="0">
                <a:solidFill>
                  <a:srgbClr val="002060"/>
                </a:solidFill>
                <a:latin typeface="微软雅黑" panose="020B0503020204020204" pitchFamily="34" charset="-122"/>
                <a:ea typeface="微软雅黑" panose="020B0503020204020204" pitchFamily="34" charset="-122"/>
              </a:rPr>
              <a:t>的堆栈中时，堆栈将如何进行（</a:t>
            </a:r>
            <a:r>
              <a:rPr lang="en-US" altLang="zh-CN" sz="2000" dirty="0">
                <a:solidFill>
                  <a:srgbClr val="002060"/>
                </a:solidFill>
                <a:latin typeface="微软雅黑" panose="020B0503020204020204" pitchFamily="34" charset="-122"/>
                <a:ea typeface="微软雅黑" panose="020B0503020204020204" pitchFamily="34" charset="-122"/>
              </a:rPr>
              <a:t>push</a:t>
            </a:r>
            <a:r>
              <a:rPr lang="zh-CN" altLang="zh-CN" sz="2000" dirty="0">
                <a:solidFill>
                  <a:srgbClr val="002060"/>
                </a:solidFill>
                <a:latin typeface="微软雅黑" panose="020B0503020204020204" pitchFamily="34" charset="-122"/>
                <a:ea typeface="微软雅黑" panose="020B0503020204020204" pitchFamily="34" charset="-122"/>
              </a:rPr>
              <a:t>）处理。此时，函数功能一定是与处于“</a:t>
            </a:r>
            <a:r>
              <a:rPr lang="en-US" altLang="zh-CN" sz="2000" dirty="0">
                <a:solidFill>
                  <a:srgbClr val="002060"/>
                </a:solidFill>
                <a:latin typeface="微软雅黑" panose="020B0503020204020204" pitchFamily="34" charset="-122"/>
                <a:ea typeface="微软雅黑" panose="020B0503020204020204" pitchFamily="34" charset="-122"/>
              </a:rPr>
              <a:t>filled” </a:t>
            </a:r>
            <a:r>
              <a:rPr lang="zh-CN" altLang="zh-CN" sz="2000" dirty="0">
                <a:solidFill>
                  <a:srgbClr val="002060"/>
                </a:solidFill>
                <a:latin typeface="微软雅黑" panose="020B0503020204020204" pitchFamily="34" charset="-122"/>
                <a:ea typeface="微软雅黑" panose="020B0503020204020204" pitchFamily="34" charset="-122"/>
              </a:rPr>
              <a:t>状态时不一样。程序须能根据堆栈状态提供不同功能。测试时被测试对象状态起决定性作用。如，测试堆栈可接受字符串（</a:t>
            </a:r>
            <a:r>
              <a:rPr lang="en-US" altLang="zh-CN" sz="2000" dirty="0">
                <a:solidFill>
                  <a:srgbClr val="002060"/>
                </a:solidFill>
                <a:latin typeface="微软雅黑" panose="020B0503020204020204" pitchFamily="34" charset="-122"/>
                <a:ea typeface="微软雅黑" panose="020B0503020204020204" pitchFamily="34" charset="-122"/>
              </a:rPr>
              <a:t>string</a:t>
            </a:r>
            <a:r>
              <a:rPr lang="zh-CN" altLang="zh-CN" sz="2000" dirty="0">
                <a:solidFill>
                  <a:srgbClr val="002060"/>
                </a:solidFill>
                <a:latin typeface="微软雅黑" panose="020B0503020204020204" pitchFamily="34" charset="-122"/>
                <a:ea typeface="微软雅黑" panose="020B0503020204020204" pitchFamily="34" charset="-122"/>
              </a:rPr>
              <a:t>）类型。下面是一个测试用例。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前置条件：堆栈初始化。其状态为</a:t>
            </a:r>
            <a:r>
              <a:rPr lang="en-US" altLang="zh-CN" sz="2000" dirty="0">
                <a:solidFill>
                  <a:srgbClr val="002060"/>
                </a:solidFill>
                <a:latin typeface="微软雅黑" panose="020B0503020204020204" pitchFamily="34" charset="-122"/>
                <a:ea typeface="微软雅黑" panose="020B0503020204020204" pitchFamily="34" charset="-122"/>
              </a:rPr>
              <a:t>empty</a:t>
            </a:r>
            <a:r>
              <a:rPr lang="zh-CN" altLang="zh-CN" sz="2000" dirty="0">
                <a:solidFill>
                  <a:srgbClr val="002060"/>
                </a:solidFill>
                <a:latin typeface="微软雅黑" panose="020B0503020204020204" pitchFamily="34" charset="-122"/>
                <a:ea typeface="微软雅黑" panose="020B0503020204020204" pitchFamily="34" charset="-122"/>
              </a:rPr>
              <a:t>（空状态）。</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输入：</a:t>
            </a:r>
            <a:r>
              <a:rPr lang="en-US" altLang="zh-CN" sz="2000" dirty="0">
                <a:solidFill>
                  <a:srgbClr val="002060"/>
                </a:solidFill>
                <a:latin typeface="微软雅黑" panose="020B0503020204020204" pitchFamily="34" charset="-122"/>
                <a:ea typeface="微软雅黑" panose="020B0503020204020204" pitchFamily="34" charset="-122"/>
              </a:rPr>
              <a:t>push</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hello”</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期望结果：堆栈中已有“</a:t>
            </a:r>
            <a:r>
              <a:rPr lang="en-US" altLang="zh-CN" sz="2000" dirty="0">
                <a:solidFill>
                  <a:srgbClr val="002060"/>
                </a:solidFill>
                <a:latin typeface="微软雅黑" panose="020B0503020204020204" pitchFamily="34" charset="-122"/>
                <a:ea typeface="微软雅黑" panose="020B0503020204020204" pitchFamily="34" charset="-122"/>
              </a:rPr>
              <a:t>hello”</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后置条件：堆栈的状态已变为</a:t>
            </a:r>
            <a:r>
              <a:rPr lang="en-US" altLang="zh-CN" sz="2000" dirty="0">
                <a:solidFill>
                  <a:srgbClr val="002060"/>
                </a:solidFill>
                <a:latin typeface="微软雅黑" panose="020B0503020204020204" pitchFamily="34" charset="-122"/>
                <a:ea typeface="微软雅黑" panose="020B0503020204020204" pitchFamily="34" charset="-122"/>
              </a:rPr>
              <a:t>filled</a:t>
            </a:r>
            <a:r>
              <a:rPr lang="zh-CN" altLang="zh-CN" sz="2000" dirty="0">
                <a:solidFill>
                  <a:srgbClr val="002060"/>
                </a:solidFill>
                <a:latin typeface="微软雅黑" panose="020B0503020204020204" pitchFamily="34" charset="-122"/>
                <a:ea typeface="微软雅黑" panose="020B0503020204020204" pitchFamily="34" charset="-122"/>
              </a:rPr>
              <a:t>（非空状态）。</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注意：此例没有考虑堆栈的其他一些功能（如显示堆栈最大高度值、当前高度值等），因为这些调用并不改变堆栈状态。</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131948"/>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应用状态转换法进行测试用例设计一般分为</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个步骤：</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）将状态图转换为状态树。</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）依据状态树进行测试用例设计。 </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其中第一步中状态转换图转换为转换树的规则如下：</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）将初始状态或开始状态转换作为状态树的</a:t>
            </a:r>
            <a:r>
              <a:rPr lang="zh-CN" altLang="zh-CN" dirty="0">
                <a:solidFill>
                  <a:srgbClr val="00B0F0"/>
                </a:solidFill>
                <a:latin typeface="微软雅黑" panose="020B0503020204020204" pitchFamily="34" charset="-122"/>
                <a:ea typeface="微软雅黑" panose="020B0503020204020204" pitchFamily="34" charset="-122"/>
              </a:rPr>
              <a:t>根</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）从开始状态出发到任意一个可达状态的每个可能的转换，转换树都包含了从根出发到达一个代表此状态的下一个后续状态的节点的</a:t>
            </a:r>
            <a:r>
              <a:rPr lang="zh-CN" altLang="zh-CN" dirty="0">
                <a:solidFill>
                  <a:srgbClr val="00B0F0"/>
                </a:solidFill>
                <a:latin typeface="微软雅黑" panose="020B0503020204020204" pitchFamily="34" charset="-122"/>
                <a:ea typeface="微软雅黑" panose="020B0503020204020204" pitchFamily="34" charset="-122"/>
              </a:rPr>
              <a:t>分支</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）对转换树中每个叶节点（新增节点），重复（</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），直到满足下面两个结束条件之一为止。</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① </a:t>
            </a:r>
            <a:r>
              <a:rPr lang="zh-CN" altLang="zh-CN" sz="2000" dirty="0">
                <a:solidFill>
                  <a:srgbClr val="002060"/>
                </a:solidFill>
                <a:latin typeface="微软雅黑" panose="020B0503020204020204" pitchFamily="34" charset="-122"/>
                <a:ea typeface="微软雅黑" panose="020B0503020204020204" pitchFamily="34" charset="-122"/>
              </a:rPr>
              <a:t>与叶节点相关的状态已出现过一次从初始状态对应于状态图中的一遍循环，即根到叶节点的连接上。</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② </a:t>
            </a:r>
            <a:r>
              <a:rPr lang="zh-CN" altLang="zh-CN" sz="2000" dirty="0">
                <a:solidFill>
                  <a:srgbClr val="002060"/>
                </a:solidFill>
                <a:latin typeface="微软雅黑" panose="020B0503020204020204" pitchFamily="34" charset="-122"/>
                <a:ea typeface="微软雅黑" panose="020B0503020204020204" pitchFamily="34" charset="-122"/>
              </a:rPr>
              <a:t>结束条件与叶节点相关的状态是结束状态，并无更多状态转换需要考虑。在状态转换时，需覆盖所有的状态，包含状态转换图中的所有转换。</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243861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在堆栈的实例中，由状态图得到状态转换树，如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图所示。从根到叶节点总共有</a:t>
            </a:r>
            <a:r>
              <a:rPr lang="en-US" altLang="zh-CN" sz="2000" dirty="0">
                <a:solidFill>
                  <a:srgbClr val="002060"/>
                </a:solidFill>
                <a:latin typeface="微软雅黑" panose="020B0503020204020204" pitchFamily="34" charset="-122"/>
                <a:ea typeface="微软雅黑" panose="020B0503020204020204" pitchFamily="34" charset="-122"/>
              </a:rPr>
              <a:t>8</a:t>
            </a:r>
            <a:r>
              <a:rPr lang="zh-CN" altLang="zh-CN" sz="2000" dirty="0">
                <a:solidFill>
                  <a:srgbClr val="002060"/>
                </a:solidFill>
                <a:latin typeface="微软雅黑" panose="020B0503020204020204" pitchFamily="34" charset="-122"/>
                <a:ea typeface="微软雅黑" panose="020B0503020204020204" pitchFamily="34" charset="-122"/>
              </a:rPr>
              <a:t>条不同路径；每条路径可设计为一个测试用例，即一系列函数调用。每个状态至少都到达过一次，每个函数根据状态转换的规则说明在相关状态中被调用。</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98220" y="125552"/>
            <a:ext cx="1388186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998220" y="125553"/>
          <a:ext cx="7147560" cy="4820447"/>
        </p:xfrm>
        <a:graphic>
          <a:graphicData uri="http://schemas.openxmlformats.org/presentationml/2006/ole">
            <mc:AlternateContent xmlns:mc="http://schemas.openxmlformats.org/markup-compatibility/2006">
              <mc:Choice xmlns:v="urn:schemas-microsoft-com:vml" Requires="v">
                <p:oleObj spid="_x0000_s4" name="Visio" r:id="rId1" imgW="5544185" imgH="3726815" progId="Visio.Drawing.11">
                  <p:embed/>
                </p:oleObj>
              </mc:Choice>
              <mc:Fallback>
                <p:oleObj name="Visio" r:id="rId1" imgW="5544185" imgH="372681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 y="125553"/>
                        <a:ext cx="7147560" cy="4820447"/>
                      </a:xfrm>
                      <a:prstGeom prst="rect">
                        <a:avLst/>
                      </a:prstGeom>
                      <a:noFill/>
                    </p:spPr>
                  </p:pic>
                </p:oleObj>
              </mc:Fallback>
            </mc:AlternateContent>
          </a:graphicData>
        </a:graphic>
      </p:graphicFrame>
    </p:spTree>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使用状态图（树）设计测试用例应注意如下事项：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40005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）在设计基于状态图（树）的测试用例时应考虑信息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① 测试对象的初始状态（组件或系统）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② 测试对象的输入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③ 期望输出或期望行为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④ 期望的结束状态 </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40005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使用状态图（树）设计测试用例应注意如下事项：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40005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）在测试用例针对每个期望的状态转换时需定义内容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① 状态转换之前的状态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② 触发状态转换的所有触发事件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③ 在状态转换时触发的期望反应 </a:t>
            </a:r>
            <a:endParaRPr lang="zh-CN" altLang="zh-CN" sz="2000" dirty="0">
              <a:solidFill>
                <a:srgbClr val="002060"/>
              </a:solidFill>
              <a:latin typeface="微软雅黑" panose="020B0503020204020204" pitchFamily="34" charset="-122"/>
              <a:ea typeface="微软雅黑" panose="020B0503020204020204" pitchFamily="34" charset="-122"/>
            </a:endParaRPr>
          </a:p>
          <a:p>
            <a:pPr marL="400050"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④ 接下来的期望状态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使用状态图（树）设计测试用例应注意如下事项：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为设计所需测试用例可将有限状态机（状态图）转换为包含特定转换序列的转换树。将可能具有无限多状态序列的循环状态，转换为不含循环的相应数目的状态转换树。</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依据上述原则该实例共</a:t>
            </a:r>
            <a:r>
              <a:rPr lang="en-US" altLang="zh-CN" sz="2000" dirty="0">
                <a:solidFill>
                  <a:srgbClr val="002060"/>
                </a:solidFill>
                <a:latin typeface="微软雅黑" panose="020B0503020204020204" pitchFamily="34" charset="-122"/>
                <a:ea typeface="微软雅黑" panose="020B0503020204020204" pitchFamily="34" charset="-122"/>
              </a:rPr>
              <a:t>8</a:t>
            </a:r>
            <a:r>
              <a:rPr lang="zh-CN" altLang="zh-CN" sz="2000" dirty="0">
                <a:solidFill>
                  <a:srgbClr val="002060"/>
                </a:solidFill>
                <a:latin typeface="微软雅黑" panose="020B0503020204020204" pitchFamily="34" charset="-122"/>
                <a:ea typeface="微软雅黑" panose="020B0503020204020204" pitchFamily="34" charset="-122"/>
              </a:rPr>
              <a:t>条不同路径，据此设计</a:t>
            </a:r>
            <a:r>
              <a:rPr lang="en-US" altLang="zh-CN" sz="2000" dirty="0">
                <a:solidFill>
                  <a:srgbClr val="002060"/>
                </a:solidFill>
                <a:latin typeface="微软雅黑" panose="020B0503020204020204" pitchFamily="34" charset="-122"/>
                <a:ea typeface="微软雅黑" panose="020B0503020204020204" pitchFamily="34" charset="-122"/>
              </a:rPr>
              <a:t>8</a:t>
            </a:r>
            <a:r>
              <a:rPr lang="zh-CN" altLang="zh-CN" sz="2000" dirty="0">
                <a:solidFill>
                  <a:srgbClr val="002060"/>
                </a:solidFill>
                <a:latin typeface="微软雅黑" panose="020B0503020204020204" pitchFamily="34" charset="-122"/>
                <a:ea typeface="微软雅黑" panose="020B0503020204020204" pitchFamily="34" charset="-122"/>
              </a:rPr>
              <a:t>个测试用例，调用和执行</a:t>
            </a:r>
            <a:r>
              <a:rPr lang="en-US" altLang="zh-CN" sz="2000" dirty="0">
                <a:solidFill>
                  <a:srgbClr val="002060"/>
                </a:solidFill>
                <a:latin typeface="微软雅黑" panose="020B0503020204020204" pitchFamily="34" charset="-122"/>
                <a:ea typeface="微软雅黑" panose="020B0503020204020204" pitchFamily="34" charset="-122"/>
              </a:rPr>
              <a:t>8</a:t>
            </a:r>
            <a:r>
              <a:rPr lang="zh-CN" altLang="zh-CN" sz="2000" dirty="0">
                <a:solidFill>
                  <a:srgbClr val="002060"/>
                </a:solidFill>
                <a:latin typeface="微软雅黑" panose="020B0503020204020204" pitchFamily="34" charset="-122"/>
                <a:ea typeface="微软雅黑" panose="020B0503020204020204" pitchFamily="34" charset="-122"/>
              </a:rPr>
              <a:t>个函数。</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287909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等价区间：若 </a:t>
            </a:r>
            <a:r>
              <a:rPr lang="en-US" altLang="zh-CN" sz="2000" dirty="0">
                <a:solidFill>
                  <a:srgbClr val="002060"/>
                </a:solidFill>
                <a:latin typeface="微软雅黑" panose="020B0503020204020204" pitchFamily="34" charset="-122"/>
                <a:ea typeface="微软雅黑" panose="020B0503020204020204" pitchFamily="34" charset="-122"/>
              </a:rPr>
              <a:t>(A</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B) </a:t>
            </a:r>
            <a:r>
              <a:rPr lang="zh-CN" altLang="zh-CN" sz="2000" dirty="0">
                <a:solidFill>
                  <a:srgbClr val="002060"/>
                </a:solidFill>
                <a:latin typeface="微软雅黑" panose="020B0503020204020204" pitchFamily="34" charset="-122"/>
                <a:ea typeface="微软雅黑" panose="020B0503020204020204" pitchFamily="34" charset="-122"/>
              </a:rPr>
              <a:t>是命题 </a:t>
            </a:r>
            <a:r>
              <a:rPr lang="en-US" altLang="zh-CN" sz="2000" dirty="0">
                <a:solidFill>
                  <a:srgbClr val="002060"/>
                </a:solidFill>
                <a:latin typeface="微软雅黑" panose="020B0503020204020204" pitchFamily="34" charset="-122"/>
                <a:ea typeface="微软雅黑" panose="020B0503020204020204" pitchFamily="34" charset="-122"/>
              </a:rPr>
              <a:t>f(x) </a:t>
            </a:r>
            <a:r>
              <a:rPr lang="zh-CN" altLang="zh-CN" sz="2000" dirty="0">
                <a:solidFill>
                  <a:srgbClr val="002060"/>
                </a:solidFill>
                <a:latin typeface="微软雅黑" panose="020B0503020204020204" pitchFamily="34" charset="-122"/>
                <a:ea typeface="微软雅黑" panose="020B0503020204020204" pitchFamily="34" charset="-122"/>
              </a:rPr>
              <a:t>的一个等价区间，在 </a:t>
            </a:r>
            <a:r>
              <a:rPr lang="en-US" altLang="zh-CN" sz="2000" dirty="0">
                <a:solidFill>
                  <a:srgbClr val="002060"/>
                </a:solidFill>
                <a:latin typeface="微软雅黑" panose="020B0503020204020204" pitchFamily="34" charset="-122"/>
                <a:ea typeface="微软雅黑" panose="020B0503020204020204" pitchFamily="34" charset="-122"/>
              </a:rPr>
              <a:t>(A</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B) </a:t>
            </a:r>
            <a:r>
              <a:rPr lang="zh-CN" altLang="zh-CN" sz="2000" dirty="0">
                <a:solidFill>
                  <a:srgbClr val="002060"/>
                </a:solidFill>
                <a:latin typeface="微软雅黑" panose="020B0503020204020204" pitchFamily="34" charset="-122"/>
                <a:ea typeface="微软雅黑" panose="020B0503020204020204" pitchFamily="34" charset="-122"/>
              </a:rPr>
              <a:t>中任意取</a:t>
            </a:r>
            <a:r>
              <a:rPr lang="en-US" altLang="zh-CN" sz="2000" dirty="0">
                <a:solidFill>
                  <a:srgbClr val="002060"/>
                </a:solidFill>
                <a:latin typeface="微软雅黑" panose="020B0503020204020204" pitchFamily="34" charset="-122"/>
                <a:ea typeface="微软雅黑" panose="020B0503020204020204" pitchFamily="34" charset="-122"/>
              </a:rPr>
              <a:t>xi </a:t>
            </a:r>
            <a:r>
              <a:rPr lang="zh-CN" altLang="zh-CN" sz="2000" dirty="0">
                <a:solidFill>
                  <a:srgbClr val="002060"/>
                </a:solidFill>
                <a:latin typeface="微软雅黑" panose="020B0503020204020204" pitchFamily="34" charset="-122"/>
                <a:ea typeface="微软雅黑" panose="020B0503020204020204" pitchFamily="34" charset="-122"/>
              </a:rPr>
              <a:t>进行测试。如果 </a:t>
            </a:r>
            <a:r>
              <a:rPr lang="en-US" altLang="zh-CN" sz="2000" dirty="0">
                <a:solidFill>
                  <a:srgbClr val="002060"/>
                </a:solidFill>
                <a:latin typeface="微软雅黑" panose="020B0503020204020204" pitchFamily="34" charset="-122"/>
                <a:ea typeface="微软雅黑" panose="020B0503020204020204" pitchFamily="34" charset="-122"/>
              </a:rPr>
              <a:t>f(xi) </a:t>
            </a:r>
            <a:r>
              <a:rPr lang="zh-CN" altLang="zh-CN" sz="2000" dirty="0">
                <a:solidFill>
                  <a:srgbClr val="002060"/>
                </a:solidFill>
                <a:latin typeface="微软雅黑" panose="020B0503020204020204" pitchFamily="34" charset="-122"/>
                <a:ea typeface="微软雅黑" panose="020B0503020204020204" pitchFamily="34" charset="-122"/>
              </a:rPr>
              <a:t>错误，那么 </a:t>
            </a:r>
            <a:r>
              <a:rPr lang="en-US" altLang="zh-CN" sz="2000" dirty="0">
                <a:solidFill>
                  <a:srgbClr val="002060"/>
                </a:solidFill>
                <a:latin typeface="微软雅黑" panose="020B0503020204020204" pitchFamily="34" charset="-122"/>
                <a:ea typeface="微软雅黑" panose="020B0503020204020204" pitchFamily="34" charset="-122"/>
              </a:rPr>
              <a:t>f(x) </a:t>
            </a:r>
            <a:r>
              <a:rPr lang="zh-CN" altLang="zh-CN" sz="2000" dirty="0">
                <a:solidFill>
                  <a:srgbClr val="002060"/>
                </a:solidFill>
                <a:latin typeface="微软雅黑" panose="020B0503020204020204" pitchFamily="34" charset="-122"/>
                <a:ea typeface="微软雅黑" panose="020B0503020204020204" pitchFamily="34" charset="-122"/>
              </a:rPr>
              <a:t>在整个 </a:t>
            </a:r>
            <a:r>
              <a:rPr lang="en-US" altLang="zh-CN" sz="2000" dirty="0">
                <a:solidFill>
                  <a:srgbClr val="002060"/>
                </a:solidFill>
                <a:latin typeface="微软雅黑" panose="020B0503020204020204" pitchFamily="34" charset="-122"/>
                <a:ea typeface="微软雅黑" panose="020B0503020204020204" pitchFamily="34" charset="-122"/>
              </a:rPr>
              <a:t>(A</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B) </a:t>
            </a:r>
            <a:r>
              <a:rPr lang="zh-CN" altLang="zh-CN" sz="2000" dirty="0">
                <a:solidFill>
                  <a:srgbClr val="002060"/>
                </a:solidFill>
                <a:latin typeface="微软雅黑" panose="020B0503020204020204" pitchFamily="34" charset="-122"/>
                <a:ea typeface="微软雅黑" panose="020B0503020204020204" pitchFamily="34" charset="-122"/>
              </a:rPr>
              <a:t>区间都将出错；如果 </a:t>
            </a:r>
            <a:r>
              <a:rPr lang="en-US" altLang="zh-CN" sz="2000" dirty="0">
                <a:solidFill>
                  <a:srgbClr val="002060"/>
                </a:solidFill>
                <a:latin typeface="微软雅黑" panose="020B0503020204020204" pitchFamily="34" charset="-122"/>
                <a:ea typeface="微软雅黑" panose="020B0503020204020204" pitchFamily="34" charset="-122"/>
              </a:rPr>
              <a:t>f(xi) </a:t>
            </a:r>
            <a:r>
              <a:rPr lang="zh-CN" altLang="zh-CN" sz="2000" dirty="0">
                <a:solidFill>
                  <a:srgbClr val="002060"/>
                </a:solidFill>
                <a:latin typeface="微软雅黑" panose="020B0503020204020204" pitchFamily="34" charset="-122"/>
                <a:ea typeface="微软雅黑" panose="020B0503020204020204" pitchFamily="34" charset="-122"/>
              </a:rPr>
              <a:t>正确，那么 </a:t>
            </a:r>
            <a:r>
              <a:rPr lang="en-US" altLang="zh-CN" sz="2000" dirty="0">
                <a:solidFill>
                  <a:srgbClr val="002060"/>
                </a:solidFill>
                <a:latin typeface="微软雅黑" panose="020B0503020204020204" pitchFamily="34" charset="-122"/>
                <a:ea typeface="微软雅黑" panose="020B0503020204020204" pitchFamily="34" charset="-122"/>
              </a:rPr>
              <a:t>f(x) </a:t>
            </a:r>
            <a:r>
              <a:rPr lang="zh-CN" altLang="zh-CN" sz="2000" dirty="0">
                <a:solidFill>
                  <a:srgbClr val="002060"/>
                </a:solidFill>
                <a:latin typeface="微软雅黑" panose="020B0503020204020204" pitchFamily="34" charset="-122"/>
                <a:ea typeface="微软雅黑" panose="020B0503020204020204" pitchFamily="34" charset="-122"/>
              </a:rPr>
              <a:t>在整个</a:t>
            </a:r>
            <a:r>
              <a:rPr lang="en-US" altLang="zh-CN" sz="2000" dirty="0">
                <a:solidFill>
                  <a:srgbClr val="002060"/>
                </a:solidFill>
                <a:latin typeface="微软雅黑" panose="020B0503020204020204" pitchFamily="34" charset="-122"/>
                <a:ea typeface="微软雅黑" panose="020B0503020204020204" pitchFamily="34" charset="-122"/>
              </a:rPr>
              <a:t>(A</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B) </a:t>
            </a:r>
            <a:r>
              <a:rPr lang="zh-CN" altLang="zh-CN" sz="2000" dirty="0">
                <a:solidFill>
                  <a:srgbClr val="002060"/>
                </a:solidFill>
                <a:latin typeface="微软雅黑" panose="020B0503020204020204" pitchFamily="34" charset="-122"/>
                <a:ea typeface="微软雅黑" panose="020B0503020204020204" pitchFamily="34" charset="-122"/>
              </a:rPr>
              <a:t>区间都将正确。</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据此原则而设计的测试方法称</a:t>
            </a: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等价测试</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等价类划分法技术基础是等价测试原理</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使用状态图（树）设计测试用例应注意如下事项：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）测试完成准则</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定义测试强度和测试准则：每个状态至少到达过一次；每个状态至少执行过一次。每个状态及与此状态相关函数至少执行一遍。对测试对象描述期望行为与实际行为比较。</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）状态转换法的测试应用价值</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状态转换法适合进行系统性测试，如</a:t>
            </a:r>
            <a:r>
              <a:rPr lang="en-US" altLang="zh-CN" sz="2000" dirty="0">
                <a:solidFill>
                  <a:srgbClr val="002060"/>
                </a:solidFill>
                <a:latin typeface="微软雅黑" panose="020B0503020204020204" pitchFamily="34" charset="-122"/>
                <a:ea typeface="微软雅黑" panose="020B0503020204020204" pitchFamily="34" charset="-122"/>
              </a:rPr>
              <a:t>GUI</a:t>
            </a:r>
            <a:r>
              <a:rPr lang="zh-CN" altLang="zh-CN" sz="2000" dirty="0">
                <a:solidFill>
                  <a:srgbClr val="002060"/>
                </a:solidFill>
                <a:latin typeface="微软雅黑" panose="020B0503020204020204" pitchFamily="34" charset="-122"/>
                <a:ea typeface="微软雅黑" panose="020B0503020204020204" pitchFamily="34" charset="-122"/>
              </a:rPr>
              <a:t>的各种测试。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3493490" cy="243861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8.9</a:t>
            </a:r>
            <a:r>
              <a:rPr lang="zh-CN" altLang="zh-CN" sz="2000" dirty="0">
                <a:solidFill>
                  <a:srgbClr val="002060"/>
                </a:solidFill>
                <a:latin typeface="微软雅黑" panose="020B0503020204020204" pitchFamily="34" charset="-122"/>
                <a:ea typeface="微软雅黑" panose="020B0503020204020204" pitchFamily="34" charset="-122"/>
              </a:rPr>
              <a:t>】一项订单预订、生成、支付、提交票据过程的程序测试。其状态转换图如图所示。设计该程序测试用例。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pic>
        <p:nvPicPr>
          <p:cNvPr id="9" name="图片 8"/>
          <p:cNvPicPr/>
          <p:nvPr/>
        </p:nvPicPr>
        <p:blipFill>
          <a:blip r:embed="rId2" cstate="email">
            <a:extLst>
              <a:ext uri="{28A0092B-C50C-407E-A947-70E740481C1C}">
                <a14:useLocalDpi xmlns:a14="http://schemas.microsoft.com/office/drawing/2010/main" val="0"/>
              </a:ext>
            </a:extLst>
          </a:blip>
          <a:srcRect/>
          <a:stretch>
            <a:fillRect/>
          </a:stretch>
        </p:blipFill>
        <p:spPr>
          <a:xfrm>
            <a:off x="4242294" y="1351009"/>
            <a:ext cx="4425176" cy="3376567"/>
          </a:xfrm>
          <a:prstGeom prst="rect">
            <a:avLst/>
          </a:prstGeom>
          <a:noFill/>
          <a:ln>
            <a:noFill/>
          </a:ln>
          <a:effectLst/>
        </p:spPr>
      </p:pic>
    </p:spTree>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7791170" cy="4008277"/>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订单预订、生成、支付、提交票据过程的状态转换图。通过分析可得</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条不同路径。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第</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条：起始（根）→生成订单→支付→打印票据→提交票据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调用函数（操作）：生成预订、付款、打印票据</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票据、提供票据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第</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条：起始（根）→生成订单→客户取消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调用函数（操作）：生成预订、取消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第</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条：起始（根）→生成订单→支付→客户取消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调用函数（操作）：生成预订、付款、取消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第</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条：起始（根）→生成订单→支付→打印票据→客户取消</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调用函数（操作）：生成预订、付款、打印票据、取消</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退还</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r>
              <a:rPr lang="zh-CN" altLang="zh-CN" dirty="0">
                <a:solidFill>
                  <a:srgbClr val="002060"/>
                </a:solidFill>
                <a:latin typeface="微软雅黑" panose="020B0503020204020204" pitchFamily="34" charset="-122"/>
                <a:ea typeface="微软雅黑" panose="020B0503020204020204" pitchFamily="34" charset="-122"/>
              </a:rPr>
              <a:t>因此设计</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个测试用例并执行测试。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7791170" cy="290028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测试用于测试软件通过有效或无效的转换进入和退出定义的状态的能力。事件引起软件从一个状态转移到另一个状态并执行相应的行动。事件可以是满足某些影响转换路径的条件。例如，用有效用户名和密码组合的登录事件与用无效密码组合的登录事件引起的转换是不同的</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779117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状态转换可以用显示所有状态间有效转换的</a:t>
            </a:r>
            <a:r>
              <a:rPr lang="zh-CN" altLang="zh-CN" sz="2000" dirty="0">
                <a:solidFill>
                  <a:srgbClr val="00B0F0"/>
                </a:solidFill>
                <a:latin typeface="微软雅黑" panose="020B0503020204020204" pitchFamily="34" charset="-122"/>
                <a:ea typeface="微软雅黑" panose="020B0503020204020204" pitchFamily="34" charset="-122"/>
              </a:rPr>
              <a:t>状态转换图</a:t>
            </a:r>
            <a:r>
              <a:rPr lang="zh-CN" altLang="zh-CN" sz="2000" dirty="0">
                <a:solidFill>
                  <a:srgbClr val="002060"/>
                </a:solidFill>
                <a:latin typeface="微软雅黑" panose="020B0503020204020204" pitchFamily="34" charset="-122"/>
                <a:ea typeface="微软雅黑" panose="020B0503020204020204" pitchFamily="34" charset="-122"/>
              </a:rPr>
              <a:t>来追踪，也可以用显示所有有效和无效转换的</a:t>
            </a:r>
            <a:r>
              <a:rPr lang="zh-CN" altLang="zh-CN" sz="2000" dirty="0">
                <a:solidFill>
                  <a:srgbClr val="00B0F0"/>
                </a:solidFill>
                <a:latin typeface="微软雅黑" panose="020B0503020204020204" pitchFamily="34" charset="-122"/>
                <a:ea typeface="微软雅黑" panose="020B0503020204020204" pitchFamily="34" charset="-122"/>
              </a:rPr>
              <a:t>状态转换表</a:t>
            </a:r>
            <a:r>
              <a:rPr lang="zh-CN" altLang="zh-CN" sz="2000" dirty="0">
                <a:solidFill>
                  <a:srgbClr val="002060"/>
                </a:solidFill>
                <a:latin typeface="微软雅黑" panose="020B0503020204020204" pitchFamily="34" charset="-122"/>
                <a:ea typeface="微软雅黑" panose="020B0503020204020204" pitchFamily="34" charset="-122"/>
              </a:rPr>
              <a:t>来跟踪。组件或系统会对同一个事件有不同的反应，依赖于当前条件或以前的历史（例如：自系统初始化以来发生的事件）。以往的历史可以用状态的概念来概括。</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290028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图显示了可能的软件状态，以及软件如何进入、退出和状态之间的转换。转换是由事件（例如：用户在字段中输入数值）触发的。该事件触发了一个转换。如果同一事件可以触发来自相同状态的两个或多个不同的转换，则该事件可能由一个守护条件所限制。状态的改变可能触发软件采取行动（例如输出计算或错误信息）。</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状态转换测试用于测试有定义的状态和引起状态转换的事件（比如变化的屏幕）的软件，可以用于任一个测试级别。嵌入式软件、</a:t>
            </a:r>
            <a:r>
              <a:rPr lang="en-US" altLang="zh-CN" sz="2000" dirty="0">
                <a:solidFill>
                  <a:srgbClr val="002060"/>
                </a:solidFill>
                <a:latin typeface="微软雅黑" panose="020B0503020204020204" pitchFamily="34" charset="-122"/>
                <a:ea typeface="微软雅黑" panose="020B0503020204020204" pitchFamily="34" charset="-122"/>
              </a:rPr>
              <a:t>web</a:t>
            </a:r>
            <a:r>
              <a:rPr lang="zh-CN" altLang="zh-CN" sz="2000" dirty="0">
                <a:solidFill>
                  <a:srgbClr val="002060"/>
                </a:solidFill>
                <a:latin typeface="微软雅黑" panose="020B0503020204020204" pitchFamily="34" charset="-122"/>
                <a:ea typeface="微软雅黑" panose="020B0503020204020204" pitchFamily="34" charset="-122"/>
              </a:rPr>
              <a:t>软件和任何类型的状态转换软件都是这类测试技术的理想候选对象。控制系统，比如交通信号控制系统，也是这类测试的理想对象。</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状态转换图通常只显示有效的转换，同时排除无效的转换。设计的测试可以是覆盖一个典型的状态序列，执行所有的状态，执行每一个转换，执行特定的转换序列，或者测试无效的转换。</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82361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状态转换测试可以用于基于菜单的应用，并在嵌入式软件行业中得到广泛应用。该技术也适用于</a:t>
            </a:r>
            <a:r>
              <a:rPr lang="en-US" altLang="zh-CN" sz="2000" dirty="0" err="1">
                <a:solidFill>
                  <a:srgbClr val="002060"/>
                </a:solidFill>
                <a:latin typeface="微软雅黑" panose="020B0503020204020204" pitchFamily="34" charset="-122"/>
                <a:ea typeface="微软雅黑" panose="020B0503020204020204" pitchFamily="34" charset="-122"/>
              </a:rPr>
              <a:t>模拟</a:t>
            </a:r>
            <a:r>
              <a:rPr lang="zh-CN" altLang="zh-CN" sz="2000" dirty="0">
                <a:solidFill>
                  <a:srgbClr val="002060"/>
                </a:solidFill>
                <a:latin typeface="微软雅黑" panose="020B0503020204020204" pitchFamily="34" charset="-122"/>
                <a:ea typeface="微软雅黑" panose="020B0503020204020204" pitchFamily="34" charset="-122"/>
              </a:rPr>
              <a:t>具有特定状态的业务场景或测试屏幕导航。状态的概念是抽象的——它可能表示几行代码或整个业务流程。</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定义状态表或状态图时确定状态往往是最困难的部分。当软件有一个用户界面，为用户显示的各种画面经常被用来定义状态。嵌入式软件，状态可能会依赖于硬件所处的状态。除了状态本身，状态转换测试的基本单位是单个转换，也为</a:t>
            </a:r>
            <a:r>
              <a:rPr lang="en-US" altLang="zh-CN" sz="2000" dirty="0">
                <a:solidFill>
                  <a:srgbClr val="002060"/>
                </a:solidFill>
                <a:latin typeface="微软雅黑" panose="020B0503020204020204" pitchFamily="34" charset="-122"/>
                <a:ea typeface="微软雅黑" panose="020B0503020204020204" pitchFamily="34" charset="-122"/>
              </a:rPr>
              <a:t>0-</a:t>
            </a:r>
            <a:r>
              <a:rPr lang="zh-CN" altLang="zh-CN" sz="2000" dirty="0">
                <a:solidFill>
                  <a:srgbClr val="002060"/>
                </a:solidFill>
                <a:latin typeface="微软雅黑" panose="020B0503020204020204" pitchFamily="34" charset="-122"/>
                <a:ea typeface="微软雅黑" panose="020B0503020204020204" pitchFamily="34" charset="-122"/>
              </a:rPr>
              <a:t>切换。</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243861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简单测试所有转换，会发现一些状态转换缺陷，通过测试转换序列可以发现更多的缺陷。连续两次转换的序列被称为</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切换，连续三次转换序列是</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切换，等等。这些转换有时也被命名为</a:t>
            </a:r>
            <a:r>
              <a:rPr lang="en-US" altLang="zh-CN" sz="2000" dirty="0">
                <a:solidFill>
                  <a:srgbClr val="002060"/>
                </a:solidFill>
                <a:latin typeface="微软雅黑" panose="020B0503020204020204" pitchFamily="34" charset="-122"/>
                <a:ea typeface="微软雅黑" panose="020B0503020204020204" pitchFamily="34" charset="-122"/>
              </a:rPr>
              <a:t>N-1</a:t>
            </a:r>
            <a:r>
              <a:rPr lang="zh-CN" altLang="zh-CN" sz="2000" dirty="0">
                <a:solidFill>
                  <a:srgbClr val="002060"/>
                </a:solidFill>
                <a:latin typeface="微软雅黑" panose="020B0503020204020204" pitchFamily="34" charset="-122"/>
                <a:ea typeface="微软雅黑" panose="020B0503020204020204" pitchFamily="34" charset="-122"/>
              </a:rPr>
              <a:t>切换，其中</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代表将走过的转换数目。例如，一个单一的转换（</a:t>
            </a:r>
            <a:r>
              <a:rPr lang="en-US" altLang="zh-CN" sz="2000" dirty="0">
                <a:solidFill>
                  <a:srgbClr val="002060"/>
                </a:solidFill>
                <a:latin typeface="微软雅黑" panose="020B0503020204020204" pitchFamily="34" charset="-122"/>
                <a:ea typeface="微软雅黑" panose="020B0503020204020204" pitchFamily="34" charset="-122"/>
              </a:rPr>
              <a:t>0-</a:t>
            </a:r>
            <a:r>
              <a:rPr lang="zh-CN" altLang="zh-CN" sz="2000" dirty="0">
                <a:solidFill>
                  <a:srgbClr val="002060"/>
                </a:solidFill>
                <a:latin typeface="微软雅黑" panose="020B0503020204020204" pitchFamily="34" charset="-122"/>
                <a:ea typeface="微软雅黑" panose="020B0503020204020204" pitchFamily="34" charset="-122"/>
              </a:rPr>
              <a:t>切换），描述为一个</a:t>
            </a:r>
            <a:r>
              <a:rPr lang="en-US" altLang="zh-CN" sz="2000" dirty="0">
                <a:solidFill>
                  <a:srgbClr val="002060"/>
                </a:solidFill>
                <a:latin typeface="微软雅黑" panose="020B0503020204020204" pitchFamily="34" charset="-122"/>
                <a:ea typeface="微软雅黑" panose="020B0503020204020204" pitchFamily="34" charset="-122"/>
              </a:rPr>
              <a:t>1-1</a:t>
            </a:r>
            <a:r>
              <a:rPr lang="zh-CN" altLang="zh-CN" sz="2000" dirty="0">
                <a:solidFill>
                  <a:srgbClr val="002060"/>
                </a:solidFill>
                <a:latin typeface="微软雅黑" panose="020B0503020204020204" pitchFamily="34" charset="-122"/>
                <a:ea typeface="微软雅黑" panose="020B0503020204020204" pitchFamily="34" charset="-122"/>
              </a:rPr>
              <a:t>切换。</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41503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相对与其他类型的测试技术而言，这个技术的测试覆盖率分层次。可接受的最低覆盖率是</a:t>
            </a:r>
            <a:r>
              <a:rPr lang="zh-CN" altLang="zh-CN" sz="2000" u="sng" dirty="0">
                <a:solidFill>
                  <a:srgbClr val="002060"/>
                </a:solidFill>
                <a:latin typeface="微软雅黑" panose="020B0503020204020204" pitchFamily="34" charset="-122"/>
                <a:ea typeface="微软雅黑" panose="020B0503020204020204" pitchFamily="34" charset="-122"/>
              </a:rPr>
              <a:t>到过每个状态和遍历每一个转换</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100</a:t>
            </a:r>
            <a:r>
              <a:rPr lang="zh-CN" altLang="zh-CN" sz="2000" dirty="0">
                <a:solidFill>
                  <a:srgbClr val="002060"/>
                </a:solidFill>
                <a:latin typeface="微软雅黑" panose="020B0503020204020204" pitchFamily="34" charset="-122"/>
                <a:ea typeface="微软雅黑" panose="020B0503020204020204" pitchFamily="34" charset="-122"/>
              </a:rPr>
              <a:t>％的转换覆盖（又称</a:t>
            </a:r>
            <a:r>
              <a:rPr lang="en-US" altLang="zh-CN" sz="2000" dirty="0">
                <a:solidFill>
                  <a:srgbClr val="002060"/>
                </a:solidFill>
                <a:latin typeface="微软雅黑" panose="020B0503020204020204" pitchFamily="34" charset="-122"/>
                <a:ea typeface="微软雅黑" panose="020B0503020204020204" pitchFamily="34" charset="-122"/>
              </a:rPr>
              <a:t>100</a:t>
            </a:r>
            <a:r>
              <a:rPr lang="zh-CN" altLang="zh-CN" sz="2000" dirty="0">
                <a:solidFill>
                  <a:srgbClr val="002060"/>
                </a:solidFill>
                <a:latin typeface="微软雅黑" panose="020B0503020204020204" pitchFamily="34" charset="-122"/>
                <a:ea typeface="微软雅黑" panose="020B0503020204020204" pitchFamily="34" charset="-122"/>
              </a:rPr>
              <a:t>％的</a:t>
            </a:r>
            <a:r>
              <a:rPr lang="en-US" altLang="zh-CN" sz="2000" dirty="0">
                <a:solidFill>
                  <a:srgbClr val="002060"/>
                </a:solidFill>
                <a:latin typeface="微软雅黑" panose="020B0503020204020204" pitchFamily="34" charset="-122"/>
                <a:ea typeface="微软雅黑" panose="020B0503020204020204" pitchFamily="34" charset="-122"/>
              </a:rPr>
              <a:t>0-</a:t>
            </a:r>
            <a:r>
              <a:rPr lang="zh-CN" altLang="zh-CN" sz="2000" dirty="0">
                <a:solidFill>
                  <a:srgbClr val="002060"/>
                </a:solidFill>
                <a:latin typeface="微软雅黑" panose="020B0503020204020204" pitchFamily="34" charset="-122"/>
                <a:ea typeface="微软雅黑" panose="020B0503020204020204" pitchFamily="34" charset="-122"/>
              </a:rPr>
              <a:t>切换覆盖或</a:t>
            </a:r>
            <a:r>
              <a:rPr lang="en-US" altLang="zh-CN" sz="2000" dirty="0">
                <a:solidFill>
                  <a:srgbClr val="002060"/>
                </a:solidFill>
                <a:latin typeface="微软雅黑" panose="020B0503020204020204" pitchFamily="34" charset="-122"/>
                <a:ea typeface="微软雅黑" panose="020B0503020204020204" pitchFamily="34" charset="-122"/>
              </a:rPr>
              <a:t>100</a:t>
            </a:r>
            <a:r>
              <a:rPr lang="zh-CN" altLang="zh-CN" sz="2000" dirty="0">
                <a:solidFill>
                  <a:srgbClr val="002060"/>
                </a:solidFill>
                <a:latin typeface="微软雅黑" panose="020B0503020204020204" pitchFamily="34" charset="-122"/>
                <a:ea typeface="微软雅黑" panose="020B0503020204020204" pitchFamily="34" charset="-122"/>
              </a:rPr>
              <a:t>％的逻辑分支覆盖）将保证访问了每个状态和遍历每个状态转换，除非系统设计或状态转换模型（图或表）有缺陷。根据状态和转换之间的关系，它可能需要不止一次穿越一些转换以执行一次其他转换。</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4220643"/>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等价类划分法把程序输入域划分为若干部分，然后从每个部分中选取少量代表性数据作为测试用例（数据），而每一测试数据对于揭露程序中的缺陷或错误均为等效</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合理假定：采用等价类中的某任意值进行测试，就等同于用该类中所有值的测试，即如果某等价类中的一个测试用例检测出了缺陷或错误，那么这一等价类中的其他测试用例也能发现同样问题。反之，如某一等价类中没有一个测试用例能够检测出缺陷或错误，则这类中的其他测试用例也不会检测出问题</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应用等价类划分测试可大幅减少测试用例数量，事半功倍，并能满足测试充分性，取得完备测试结果。</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2900281"/>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8.1.4  </a:t>
            </a:r>
            <a:r>
              <a:rPr lang="zh-CN" altLang="zh-CN" sz="2400" b="1" dirty="0">
                <a:solidFill>
                  <a:srgbClr val="002060"/>
                </a:solidFill>
                <a:latin typeface="微软雅黑" panose="020B0503020204020204" pitchFamily="34" charset="-122"/>
                <a:ea typeface="微软雅黑" panose="020B0503020204020204" pitchFamily="34" charset="-122"/>
              </a:rPr>
              <a:t>基于状态的测试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该技术</a:t>
            </a:r>
            <a:r>
              <a:rPr lang="zh-CN" altLang="zh-CN" sz="2000" dirty="0">
                <a:solidFill>
                  <a:srgbClr val="00B0F0"/>
                </a:solidFill>
                <a:latin typeface="微软雅黑" panose="020B0503020204020204" pitchFamily="34" charset="-122"/>
                <a:ea typeface="微软雅黑" panose="020B0503020204020204" pitchFamily="34" charset="-122"/>
              </a:rPr>
              <a:t>发现的典型缺陷</a:t>
            </a:r>
            <a:r>
              <a:rPr lang="zh-CN" altLang="zh-CN" sz="2000" dirty="0">
                <a:solidFill>
                  <a:srgbClr val="002060"/>
                </a:solidFill>
                <a:latin typeface="微软雅黑" panose="020B0503020204020204" pitchFamily="34" charset="-122"/>
                <a:ea typeface="微软雅黑" panose="020B0503020204020204" pitchFamily="34" charset="-122"/>
              </a:rPr>
              <a:t>包括在目前状态不正确的处理，这可能是以前的状态处理不正确的或不支持的转换、没有出口的状态、所需的状态与转换不存在等情况所引起的结果。在创建状态机模型时可能发现在规格说明文档中的缺陷。此种技术可以发现的缺陷中最常见的类型是遗漏（没有提供在某些情况下应该发生什么的信息）和矛盾。</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26035" y="2359375"/>
            <a:ext cx="8408390" cy="645160"/>
          </a:xfrm>
          <a:prstGeom prst="rect">
            <a:avLst/>
          </a:prstGeom>
          <a:noFill/>
        </p:spPr>
        <p:txBody>
          <a:bodyPr wrap="square">
            <a:spAutoFit/>
          </a:bodyPr>
          <a:lstStyle/>
          <a:p>
            <a:pPr algn="ct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8.1.5  </a:t>
            </a:r>
            <a:r>
              <a:rPr lang="zh-CN" altLang="zh-CN" sz="2400" b="1" dirty="0">
                <a:solidFill>
                  <a:srgbClr val="002060"/>
                </a:solidFill>
                <a:latin typeface="微软雅黑" panose="020B0503020204020204" pitchFamily="34" charset="-122"/>
                <a:ea typeface="微软雅黑" panose="020B0503020204020204" pitchFamily="34" charset="-122"/>
              </a:rPr>
              <a:t>基于用例的测试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72409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8.1.5  </a:t>
            </a:r>
            <a:r>
              <a:rPr lang="zh-CN" altLang="zh-CN" sz="2400" b="1" dirty="0">
                <a:solidFill>
                  <a:srgbClr val="002060"/>
                </a:solidFill>
                <a:latin typeface="微软雅黑" panose="020B0503020204020204" pitchFamily="34" charset="-122"/>
                <a:ea typeface="微软雅黑" panose="020B0503020204020204" pitchFamily="34" charset="-122"/>
              </a:rPr>
              <a:t>基于用例的测试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r>
              <a:rPr lang="zh-CN" altLang="zh-CN" sz="2000" dirty="0">
                <a:solidFill>
                  <a:srgbClr val="00B0F0"/>
                </a:solidFill>
                <a:latin typeface="微软雅黑" panose="020B0503020204020204" pitchFamily="34" charset="-122"/>
                <a:ea typeface="微软雅黑" panose="020B0503020204020204" pitchFamily="34" charset="-122"/>
              </a:rPr>
              <a:t>用例测试</a:t>
            </a:r>
            <a:r>
              <a:rPr lang="zh-CN" altLang="zh-CN" sz="2000" dirty="0">
                <a:solidFill>
                  <a:srgbClr val="002060"/>
                </a:solidFill>
                <a:latin typeface="微软雅黑" panose="020B0503020204020204" pitchFamily="34" charset="-122"/>
                <a:ea typeface="微软雅黑" panose="020B0503020204020204" pitchFamily="34" charset="-122"/>
              </a:rPr>
              <a:t>是指模拟系统行为提供事务性的、基于场景的测试。用例定义了参与者和系统之间为达到某种目的进行的互动。</a:t>
            </a:r>
            <a:r>
              <a:rPr lang="zh-CN" altLang="zh-CN" sz="2000" dirty="0">
                <a:solidFill>
                  <a:srgbClr val="00B0F0"/>
                </a:solidFill>
                <a:latin typeface="微软雅黑" panose="020B0503020204020204" pitchFamily="34" charset="-122"/>
                <a:ea typeface="微软雅黑" panose="020B0503020204020204" pitchFamily="34" charset="-122"/>
              </a:rPr>
              <a:t>参与者</a:t>
            </a:r>
            <a:r>
              <a:rPr lang="zh-CN" altLang="zh-CN" sz="2000" dirty="0">
                <a:solidFill>
                  <a:srgbClr val="002060"/>
                </a:solidFill>
                <a:latin typeface="微软雅黑" panose="020B0503020204020204" pitchFamily="34" charset="-122"/>
                <a:ea typeface="微软雅黑" panose="020B0503020204020204" pitchFamily="34" charset="-122"/>
              </a:rPr>
              <a:t>可以是用户也可以是外部系统。测试可以从用例中推导出来，用例是用来设计软件项之间交互的一种特殊方式，包含了用例所代表的软件功能的需求。用例关联了参与者（用户、外部硬件或其他组件或系统）和对象（用例所应用的组件或系统）。</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r>
              <a:rPr lang="zh-CN" altLang="zh-CN" sz="2000" dirty="0">
                <a:solidFill>
                  <a:srgbClr val="002060"/>
                </a:solidFill>
                <a:latin typeface="微软雅黑" panose="020B0503020204020204" pitchFamily="34" charset="-122"/>
                <a:ea typeface="微软雅黑" panose="020B0503020204020204" pitchFamily="34" charset="-122"/>
              </a:rPr>
              <a:t>每个用例描述了对象可以与一个或多个参与者协作执行的一些行为。只要合适，用例可以用交互和活动来描述，也可以用前置条件、后置条件和自然语言来描述。参与者与对象之间的交互可能会触发对象状态的改变。交互也可以通过工作流、活动图或业务流程模型的图形表示。</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08009" y="624354"/>
            <a:ext cx="4363991" cy="4401205"/>
          </a:xfrm>
          <a:prstGeom prst="rect">
            <a:avLst/>
          </a:prstGeom>
          <a:noFill/>
        </p:spPr>
        <p:txBody>
          <a:bodyPr wrap="square">
            <a:spAutoFit/>
          </a:bodyPr>
          <a:lstStyle/>
          <a:p>
            <a:pPr indent="266700" algn="just"/>
            <a:r>
              <a:rPr lang="zh-CN" altLang="zh-CN" sz="2000" dirty="0">
                <a:solidFill>
                  <a:srgbClr val="002060"/>
                </a:solidFill>
                <a:latin typeface="微软雅黑" panose="020B0503020204020204" pitchFamily="34" charset="-122"/>
                <a:ea typeface="微软雅黑" panose="020B0503020204020204" pitchFamily="34" charset="-122"/>
              </a:rPr>
              <a:t>如图所示是用户使用银行</a:t>
            </a:r>
            <a:r>
              <a:rPr lang="en-US" altLang="zh-CN" sz="2000" dirty="0">
                <a:solidFill>
                  <a:srgbClr val="002060"/>
                </a:solidFill>
                <a:latin typeface="微软雅黑" panose="020B0503020204020204" pitchFamily="34" charset="-122"/>
                <a:ea typeface="微软雅黑" panose="020B0503020204020204" pitchFamily="34" charset="-122"/>
              </a:rPr>
              <a:t>ATM</a:t>
            </a:r>
            <a:r>
              <a:rPr lang="zh-CN" altLang="zh-CN" sz="2000" dirty="0">
                <a:solidFill>
                  <a:srgbClr val="002060"/>
                </a:solidFill>
                <a:latin typeface="微软雅黑" panose="020B0503020204020204" pitchFamily="34" charset="-122"/>
                <a:ea typeface="微软雅黑" panose="020B0503020204020204" pitchFamily="34" charset="-122"/>
              </a:rPr>
              <a:t>机器取钱的用例图。这个例子中与用户相关的用例是“取钱”，“请求输入</a:t>
            </a:r>
            <a:r>
              <a:rPr lang="en-US" altLang="zh-CN" sz="2000" dirty="0">
                <a:solidFill>
                  <a:srgbClr val="002060"/>
                </a:solidFill>
                <a:latin typeface="微软雅黑" panose="020B0503020204020204" pitchFamily="34" charset="-122"/>
                <a:ea typeface="微软雅黑" panose="020B0503020204020204" pitchFamily="34" charset="-122"/>
              </a:rPr>
              <a:t>PIN</a:t>
            </a:r>
            <a:r>
              <a:rPr lang="zh-CN" altLang="zh-CN" sz="2000" dirty="0">
                <a:solidFill>
                  <a:srgbClr val="002060"/>
                </a:solidFill>
                <a:latin typeface="微软雅黑" panose="020B0503020204020204" pitchFamily="34" charset="-122"/>
                <a:ea typeface="微软雅黑" panose="020B0503020204020204" pitchFamily="34" charset="-122"/>
              </a:rPr>
              <a:t>”和“吞卡”，系统内的用例用椭圆来表示。用例之间可以是包含关系，也可以是扩展关系。用例“取钱”与用例“请求输入</a:t>
            </a:r>
            <a:r>
              <a:rPr lang="en-US" altLang="zh-CN" sz="2000" dirty="0">
                <a:solidFill>
                  <a:srgbClr val="002060"/>
                </a:solidFill>
                <a:latin typeface="微软雅黑" panose="020B0503020204020204" pitchFamily="34" charset="-122"/>
                <a:ea typeface="微软雅黑" panose="020B0503020204020204" pitchFamily="34" charset="-122"/>
              </a:rPr>
              <a:t>PIN</a:t>
            </a:r>
            <a:r>
              <a:rPr lang="zh-CN" altLang="zh-CN" sz="2000" dirty="0">
                <a:solidFill>
                  <a:srgbClr val="002060"/>
                </a:solidFill>
                <a:latin typeface="微软雅黑" panose="020B0503020204020204" pitchFamily="34" charset="-122"/>
                <a:ea typeface="微软雅黑" panose="020B0503020204020204" pitchFamily="34" charset="-122"/>
              </a:rPr>
              <a:t>”是包含关系，用例“取钱”包含用例“请求输入</a:t>
            </a:r>
            <a:r>
              <a:rPr lang="en-US" altLang="zh-CN" sz="2000" dirty="0">
                <a:solidFill>
                  <a:srgbClr val="002060"/>
                </a:solidFill>
                <a:latin typeface="微软雅黑" panose="020B0503020204020204" pitchFamily="34" charset="-122"/>
                <a:ea typeface="微软雅黑" panose="020B0503020204020204" pitchFamily="34" charset="-122"/>
              </a:rPr>
              <a:t>PIN</a:t>
            </a:r>
            <a:r>
              <a:rPr lang="zh-CN" altLang="zh-CN" sz="2000" dirty="0">
                <a:solidFill>
                  <a:srgbClr val="002060"/>
                </a:solidFill>
                <a:latin typeface="微软雅黑" panose="020B0503020204020204" pitchFamily="34" charset="-122"/>
                <a:ea typeface="微软雅黑" panose="020B0503020204020204" pitchFamily="34" charset="-122"/>
              </a:rPr>
              <a:t>”，它们必须共同组合才能完成一个完整功能。而用例“请求输入</a:t>
            </a:r>
            <a:r>
              <a:rPr lang="en-US" altLang="zh-CN" sz="2000" dirty="0">
                <a:solidFill>
                  <a:srgbClr val="002060"/>
                </a:solidFill>
                <a:latin typeface="微软雅黑" panose="020B0503020204020204" pitchFamily="34" charset="-122"/>
                <a:ea typeface="微软雅黑" panose="020B0503020204020204" pitchFamily="34" charset="-122"/>
              </a:rPr>
              <a:t>PIN</a:t>
            </a:r>
            <a:r>
              <a:rPr lang="zh-CN" altLang="zh-CN" sz="2000" dirty="0">
                <a:solidFill>
                  <a:srgbClr val="002060"/>
                </a:solidFill>
                <a:latin typeface="微软雅黑" panose="020B0503020204020204" pitchFamily="34" charset="-122"/>
                <a:ea typeface="微软雅黑" panose="020B0503020204020204" pitchFamily="34" charset="-122"/>
              </a:rPr>
              <a:t>”与用例“吞卡”是扩展关系，用例“吞卡”是用例“请求输入</a:t>
            </a:r>
            <a:r>
              <a:rPr lang="en-US" altLang="zh-CN" sz="2000" dirty="0">
                <a:solidFill>
                  <a:srgbClr val="002060"/>
                </a:solidFill>
                <a:latin typeface="微软雅黑" panose="020B0503020204020204" pitchFamily="34" charset="-122"/>
                <a:ea typeface="微软雅黑" panose="020B0503020204020204" pitchFamily="34" charset="-122"/>
              </a:rPr>
              <a:t>PIN</a:t>
            </a:r>
            <a:r>
              <a:rPr lang="zh-CN" altLang="zh-CN" sz="2000" dirty="0">
                <a:solidFill>
                  <a:srgbClr val="002060"/>
                </a:solidFill>
                <a:latin typeface="微软雅黑" panose="020B0503020204020204" pitchFamily="34" charset="-122"/>
                <a:ea typeface="微软雅黑" panose="020B0503020204020204" pitchFamily="34" charset="-122"/>
              </a:rPr>
              <a:t>”的扩展，而扩展的用例不一定发生是可选的。</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507626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4672851" y="1492912"/>
          <a:ext cx="4339937" cy="3085802"/>
        </p:xfrm>
        <a:graphic>
          <a:graphicData uri="http://schemas.openxmlformats.org/presentationml/2006/ole">
            <mc:AlternateContent xmlns:mc="http://schemas.openxmlformats.org/markup-compatibility/2006">
              <mc:Choice xmlns:v="urn:schemas-microsoft-com:vml" Requires="v">
                <p:oleObj spid="_x0000_s7" name="Visio" r:id="rId2" imgW="4062730" imgH="2899410" progId="Visio.Drawing.11">
                  <p:embed/>
                </p:oleObj>
              </mc:Choice>
              <mc:Fallback>
                <p:oleObj name="Visio" r:id="rId2" imgW="4062730" imgH="289941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851" y="1492912"/>
                        <a:ext cx="4339937" cy="3085802"/>
                      </a:xfrm>
                      <a:prstGeom prst="rect">
                        <a:avLst/>
                      </a:prstGeom>
                      <a:noFill/>
                    </p:spPr>
                  </p:pic>
                </p:oleObj>
              </mc:Fallback>
            </mc:AlternateContent>
          </a:graphicData>
        </a:graphic>
      </p:graphicFrame>
    </p:spTree>
  </p:cSld>
  <p:clrMapOvr>
    <a:masterClrMapping/>
  </p:clrMapOvr>
  <p:transition spd="med" advTm="5000">
    <p:pull dir="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87667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8.1.5  </a:t>
            </a:r>
            <a:r>
              <a:rPr lang="zh-CN" altLang="zh-CN" sz="2400" b="1" dirty="0">
                <a:solidFill>
                  <a:srgbClr val="002060"/>
                </a:solidFill>
                <a:latin typeface="微软雅黑" panose="020B0503020204020204" pitchFamily="34" charset="-122"/>
                <a:ea typeface="微软雅黑" panose="020B0503020204020204" pitchFamily="34" charset="-122"/>
              </a:rPr>
              <a:t>基于用例的测试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用例测试一般被用于</a:t>
            </a:r>
            <a:r>
              <a:rPr lang="zh-CN" altLang="zh-CN" sz="2000" u="sng" dirty="0">
                <a:solidFill>
                  <a:srgbClr val="002060"/>
                </a:solidFill>
                <a:latin typeface="微软雅黑" panose="020B0503020204020204" pitchFamily="34" charset="-122"/>
                <a:ea typeface="微软雅黑" panose="020B0503020204020204" pitchFamily="34" charset="-122"/>
              </a:rPr>
              <a:t>系统测试</a:t>
            </a:r>
            <a:r>
              <a:rPr lang="zh-CN" altLang="zh-CN" sz="2000" dirty="0">
                <a:solidFill>
                  <a:srgbClr val="002060"/>
                </a:solidFill>
                <a:latin typeface="微软雅黑" panose="020B0503020204020204" pitchFamily="34" charset="-122"/>
                <a:ea typeface="微软雅黑" panose="020B0503020204020204" pitchFamily="34" charset="-122"/>
              </a:rPr>
              <a:t>和</a:t>
            </a:r>
            <a:r>
              <a:rPr lang="zh-CN" altLang="zh-CN" sz="2000" u="sng" dirty="0">
                <a:solidFill>
                  <a:srgbClr val="002060"/>
                </a:solidFill>
                <a:latin typeface="微软雅黑" panose="020B0503020204020204" pitchFamily="34" charset="-122"/>
                <a:ea typeface="微软雅黑" panose="020B0503020204020204" pitchFamily="34" charset="-122"/>
              </a:rPr>
              <a:t>验收测试</a:t>
            </a:r>
            <a:r>
              <a:rPr lang="zh-CN" altLang="zh-CN" sz="2000" dirty="0">
                <a:solidFill>
                  <a:srgbClr val="002060"/>
                </a:solidFill>
                <a:latin typeface="微软雅黑" panose="020B0503020204020204" pitchFamily="34" charset="-122"/>
                <a:ea typeface="微软雅黑" panose="020B0503020204020204" pitchFamily="34" charset="-122"/>
              </a:rPr>
              <a:t>级别。视集成水平高低也可以被用于集成测试，视组件的行为甚至也可以被用于组件测试。用例测试常作为性能测试的基础，因为它更接近系统的真实使用。用例中描述的场景有可能会被分配给虚拟用户来生成系统实际的负载。</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用例必须与真实使用相吻合才能保证测试的有效性。这类信息应该来自用户或用户代表。用例如果不精确的反映实际用户的行为就降低了用例的价值。精确定义不同的替代路径（流）对测试的覆盖率很重要。</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8.1.5  </a:t>
            </a:r>
            <a:r>
              <a:rPr lang="zh-CN" altLang="zh-CN" sz="2400" b="1" dirty="0">
                <a:solidFill>
                  <a:srgbClr val="002060"/>
                </a:solidFill>
                <a:latin typeface="微软雅黑" panose="020B0503020204020204" pitchFamily="34" charset="-122"/>
                <a:ea typeface="微软雅黑" panose="020B0503020204020204" pitchFamily="34" charset="-122"/>
              </a:rPr>
              <a:t>基于用例的测试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例可以作为指导书，但不是完整的测试定义，因为它不能提供所有需求的清晰定义。在其它建模过程中用例也是非常用的，比如从用例描述到画出流程图、从用例描述到改善测试的正确性以及对用例本身的验证。</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例包括其基本行为的可能变化，包括异常行为和错误处理（系统对编程、应用和通信错误的响应和恢复，例如：触发错误消息）。设计的测试是为了验证已定义的行为（基本的、异常的或替代的，以及错误处理）。</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250" y="993140"/>
            <a:ext cx="4759325" cy="286131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8.1.5  </a:t>
            </a:r>
            <a:r>
              <a:rPr lang="zh-CN" altLang="zh-CN" sz="2400" b="1" dirty="0">
                <a:solidFill>
                  <a:srgbClr val="002060"/>
                </a:solidFill>
                <a:latin typeface="微软雅黑" panose="020B0503020204020204" pitchFamily="34" charset="-122"/>
                <a:ea typeface="微软雅黑" panose="020B0503020204020204" pitchFamily="34" charset="-122"/>
              </a:rPr>
              <a:t>基于用例的测试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用例的最小覆盖为：</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每个基本流（正向）一个测试用例</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每个备选流一个测试用例</a:t>
            </a:r>
            <a:endParaRPr lang="zh-CN" altLang="zh-CN" sz="2000" dirty="0">
              <a:solidFill>
                <a:srgbClr val="00206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charset="0"/>
              <a:buChar char="Ø"/>
            </a:pPr>
            <a:r>
              <a:rPr lang="zh-CN" altLang="zh-CN" sz="1800" dirty="0">
                <a:solidFill>
                  <a:srgbClr val="002060"/>
                </a:solidFill>
                <a:latin typeface="微软雅黑" panose="020B0503020204020204" pitchFamily="34" charset="-122"/>
                <a:ea typeface="微软雅黑" panose="020B0503020204020204" pitchFamily="34" charset="-122"/>
              </a:rPr>
              <a:t>备选流包括例外和失效路径</a:t>
            </a:r>
            <a:endParaRPr lang="zh-CN" altLang="zh-CN" sz="1800" dirty="0">
              <a:solidFill>
                <a:srgbClr val="00206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charset="0"/>
              <a:buChar char="Ø"/>
            </a:pPr>
            <a:r>
              <a:rPr lang="zh-CN" altLang="zh-CN" sz="1800" dirty="0">
                <a:solidFill>
                  <a:srgbClr val="002060"/>
                </a:solidFill>
                <a:latin typeface="微软雅黑" panose="020B0503020204020204" pitchFamily="34" charset="-122"/>
                <a:ea typeface="微软雅黑" panose="020B0503020204020204" pitchFamily="34" charset="-122"/>
              </a:rPr>
              <a:t>备选流有时也表示为基本流的扩展</a:t>
            </a:r>
            <a:endParaRPr lang="zh-CN" altLang="zh-CN" sz="18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4993340" y="1465041"/>
            <a:ext cx="3471584" cy="3187636"/>
          </a:xfrm>
          <a:prstGeom prst="rect">
            <a:avLst/>
          </a:prstGeom>
          <a:noFill/>
          <a:ln>
            <a:noFill/>
          </a:ln>
        </p:spPr>
      </p:pic>
    </p:spTree>
  </p:cSld>
  <p:clrMapOvr>
    <a:masterClrMapping/>
  </p:clrMapOvr>
  <p:transition spd="med" advTm="5000">
    <p:pull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249174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8.1.5  </a:t>
            </a:r>
            <a:r>
              <a:rPr lang="zh-CN" altLang="zh-CN" sz="2400" b="1" dirty="0">
                <a:solidFill>
                  <a:srgbClr val="002060"/>
                </a:solidFill>
                <a:latin typeface="微软雅黑" panose="020B0503020204020204" pitchFamily="34" charset="-122"/>
                <a:ea typeface="微软雅黑" panose="020B0503020204020204" pitchFamily="34" charset="-122"/>
              </a:rPr>
              <a:t>基于用例的测试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覆盖率百分比为</a:t>
            </a:r>
            <a:r>
              <a:rPr lang="zh-CN" altLang="zh-CN" sz="2000" u="sng" dirty="0">
                <a:solidFill>
                  <a:srgbClr val="002060"/>
                </a:solidFill>
                <a:latin typeface="微软雅黑" panose="020B0503020204020204" pitchFamily="34" charset="-122"/>
                <a:ea typeface="微软雅黑" panose="020B0503020204020204" pitchFamily="34" charset="-122"/>
              </a:rPr>
              <a:t>测试的路径</a:t>
            </a:r>
            <a:r>
              <a:rPr lang="zh-CN" altLang="zh-CN" sz="2000" dirty="0">
                <a:solidFill>
                  <a:srgbClr val="002060"/>
                </a:solidFill>
                <a:latin typeface="微软雅黑" panose="020B0503020204020204" pitchFamily="34" charset="-122"/>
                <a:ea typeface="微软雅黑" panose="020B0503020204020204" pitchFamily="34" charset="-122"/>
              </a:rPr>
              <a:t>除以</a:t>
            </a:r>
            <a:r>
              <a:rPr lang="zh-CN" altLang="zh-CN" sz="2000" u="sng" dirty="0">
                <a:solidFill>
                  <a:srgbClr val="002060"/>
                </a:solidFill>
                <a:latin typeface="微软雅黑" panose="020B0503020204020204" pitchFamily="34" charset="-122"/>
                <a:ea typeface="微软雅黑" panose="020B0503020204020204" pitchFamily="34" charset="-122"/>
              </a:rPr>
              <a:t>基本流和备选流的和</a:t>
            </a:r>
            <a:r>
              <a:rPr lang="zh-CN" altLang="zh-CN" sz="2000" dirty="0">
                <a:solidFill>
                  <a:srgbClr val="002060"/>
                </a:solidFill>
                <a:latin typeface="微软雅黑" panose="020B0503020204020204" pitchFamily="34" charset="-122"/>
                <a:ea typeface="微软雅黑" panose="020B0503020204020204" pitchFamily="34" charset="-122"/>
              </a:rPr>
              <a:t>。覆盖范围可以用已测试的用例行为除以总的用例行为进行测量，通常以百分比表示</a:t>
            </a:r>
            <a:r>
              <a:rPr lang="zh-CN" altLang="zh-CN" sz="1800" kern="100" dirty="0">
                <a:effectLst/>
                <a:ea typeface="宋体" panose="02010600030101010101" pitchFamily="2" charset="-122"/>
                <a:cs typeface="Times New Roman" panose="02020603050405020304" pitchFamily="18" charset="0"/>
              </a:rPr>
              <a:t>。</a:t>
            </a:r>
            <a:endParaRPr lang="en-US" altLang="zh-CN" sz="1800" kern="100" dirty="0">
              <a:effectLst/>
              <a:ea typeface="宋体" panose="02010600030101010101" pitchFamily="2" charset="-122"/>
              <a:cs typeface="Times New Roman" panose="02020603050405020304" pitchFamily="18" charset="0"/>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该技术</a:t>
            </a:r>
            <a:r>
              <a:rPr lang="zh-CN" altLang="zh-CN" sz="2000" dirty="0">
                <a:solidFill>
                  <a:srgbClr val="00B0F0"/>
                </a:solidFill>
                <a:latin typeface="微软雅黑" panose="020B0503020204020204" pitchFamily="34" charset="-122"/>
                <a:ea typeface="微软雅黑" panose="020B0503020204020204" pitchFamily="34" charset="-122"/>
              </a:rPr>
              <a:t>发现的缺陷</a:t>
            </a:r>
            <a:r>
              <a:rPr lang="zh-CN" altLang="zh-CN" sz="2000" dirty="0">
                <a:solidFill>
                  <a:srgbClr val="002060"/>
                </a:solidFill>
                <a:latin typeface="微软雅黑" panose="020B0503020204020204" pitchFamily="34" charset="-122"/>
                <a:ea typeface="微软雅黑" panose="020B0503020204020204" pitchFamily="34" charset="-122"/>
              </a:rPr>
              <a:t>包括定义的场景处理不当、错过的备选流处理、现有条件下处理不正确或处理不恰当或不正确的错误报告。</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4935" y="2290160"/>
            <a:ext cx="8408390" cy="645160"/>
          </a:xfrm>
          <a:prstGeom prst="rect">
            <a:avLst/>
          </a:prstGeom>
          <a:noFill/>
        </p:spPr>
        <p:txBody>
          <a:bodyPr wrap="square">
            <a:spAutoFit/>
          </a:bodyPr>
          <a:lstStyle/>
          <a:p>
            <a:pPr algn="ct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08390" cy="341503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8.1.6  </a:t>
            </a:r>
            <a:r>
              <a:rPr lang="zh-CN" altLang="zh-CN" sz="2400" b="1" dirty="0">
                <a:solidFill>
                  <a:srgbClr val="002060"/>
                </a:solidFill>
                <a:latin typeface="微软雅黑" panose="020B0503020204020204" pitchFamily="34" charset="-122"/>
                <a:ea typeface="微软雅黑" panose="020B0503020204020204" pitchFamily="34" charset="-122"/>
              </a:rPr>
              <a:t>基于用户故事（敏捷开发）的测试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在一些敏捷方法中，如</a:t>
            </a:r>
            <a:r>
              <a:rPr lang="en-US" altLang="zh-CN" sz="2000" dirty="0">
                <a:solidFill>
                  <a:srgbClr val="002060"/>
                </a:solidFill>
                <a:latin typeface="微软雅黑" panose="020B0503020204020204" pitchFamily="34" charset="-122"/>
                <a:ea typeface="微软雅黑" panose="020B0503020204020204" pitchFamily="34" charset="-122"/>
              </a:rPr>
              <a:t>Scrum</a:t>
            </a:r>
            <a:r>
              <a:rPr lang="zh-CN" altLang="zh-CN" sz="2000" dirty="0">
                <a:solidFill>
                  <a:srgbClr val="002060"/>
                </a:solidFill>
                <a:latin typeface="微软雅黑" panose="020B0503020204020204" pitchFamily="34" charset="-122"/>
                <a:ea typeface="微软雅黑" panose="020B0503020204020204" pitchFamily="34" charset="-122"/>
              </a:rPr>
              <a:t>，需求是以</a:t>
            </a:r>
            <a:r>
              <a:rPr lang="zh-CN" altLang="zh-CN" sz="2000" u="sng" dirty="0">
                <a:solidFill>
                  <a:schemeClr val="tx1"/>
                </a:solidFill>
                <a:latin typeface="微软雅黑" panose="020B0503020204020204" pitchFamily="34" charset="-122"/>
                <a:ea typeface="微软雅黑" panose="020B0503020204020204" pitchFamily="34" charset="-122"/>
              </a:rPr>
              <a:t>用户故事</a:t>
            </a:r>
            <a:r>
              <a:rPr lang="zh-CN" altLang="zh-CN" sz="2000" dirty="0">
                <a:solidFill>
                  <a:srgbClr val="002060"/>
                </a:solidFill>
                <a:latin typeface="微软雅黑" panose="020B0503020204020204" pitchFamily="34" charset="-122"/>
                <a:ea typeface="微软雅黑" panose="020B0503020204020204" pitchFamily="34" charset="-122"/>
              </a:rPr>
              <a:t>的形式呈现，主要描述在一个迭代中可以设计、开发、测试和演示的小的功能单元。</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用户故事（</a:t>
            </a:r>
            <a:r>
              <a:rPr lang="en-US" altLang="zh-CN" sz="2000" dirty="0">
                <a:solidFill>
                  <a:srgbClr val="00B0F0"/>
                </a:solidFill>
                <a:latin typeface="微软雅黑" panose="020B0503020204020204" pitchFamily="34" charset="-122"/>
                <a:ea typeface="微软雅黑" panose="020B0503020204020204" pitchFamily="34" charset="-122"/>
              </a:rPr>
              <a:t>user story</a:t>
            </a:r>
            <a:r>
              <a:rPr lang="zh-CN" altLang="zh-CN" sz="2000" dirty="0">
                <a:solidFill>
                  <a:srgbClr val="00B0F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包括要实现的功能描述、非功能性标准以及用户故事完成所必须满足的验收标准。用户故事是一个用来确认用户和用户需求的简短描述，作为什么用户，希望如何，这样做的目的或者价值何在。用户故事在软件研发中又被描述为需求。</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tags/tag1.xml><?xml version="1.0" encoding="utf-8"?>
<p:tagLst xmlns:p="http://schemas.openxmlformats.org/presentationml/2006/main">
  <p:tag name="KSO_WM_UNIT_TABLE_BEAUTIFY" val="smartTable{21cbbc9f-6661-42b3-a6da-f65060c2e6a1}"/>
</p:tagLst>
</file>

<file path=ppt/tags/tag2.xml><?xml version="1.0" encoding="utf-8"?>
<p:tagLst xmlns:p="http://schemas.openxmlformats.org/presentationml/2006/main">
  <p:tag name="KSO_WM_UNIT_TABLE_BEAUTIFY" val="smartTable{c8458f09-97b2-42cc-a6e0-d7a6ecf8e317}"/>
</p:tagLst>
</file>

<file path=ppt/tags/tag3.xml><?xml version="1.0" encoding="utf-8"?>
<p:tagLst xmlns:p="http://schemas.openxmlformats.org/presentationml/2006/main">
  <p:tag name="KSO_WM_UNIT_TABLE_BEAUTIFY" val="smartTable{a37ed6ab-437e-47b5-a30d-ae8799be2a91}"/>
</p:tagLst>
</file>

<file path=ppt/tags/tag4.xml><?xml version="1.0" encoding="utf-8"?>
<p:tagLst xmlns:p="http://schemas.openxmlformats.org/presentationml/2006/main">
  <p:tag name="COMMONDATA" val="eyJoZGlkIjoiMmE0YzNjYTgyMGViYTEyNmVjYjVjNzA3ODNmOTg1ZjQifQ=="/>
  <p:tag name="KSO_WPP_MARK_KEY" val="69ab6462-6022-4ab6-9693-00beb7e38082"/>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45577</Words>
  <Application>WPS 演示</Application>
  <PresentationFormat>全屏显示(16:9)</PresentationFormat>
  <Paragraphs>3546</Paragraphs>
  <Slides>236</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236</vt:i4>
      </vt:variant>
    </vt:vector>
  </HeadingPairs>
  <TitlesOfParts>
    <vt:vector size="252" baseType="lpstr">
      <vt:lpstr>Arial</vt:lpstr>
      <vt:lpstr>宋体</vt:lpstr>
      <vt:lpstr>Wingdings</vt:lpstr>
      <vt:lpstr>等线</vt:lpstr>
      <vt:lpstr>华文行楷</vt:lpstr>
      <vt:lpstr>黑体</vt:lpstr>
      <vt:lpstr>微软雅黑</vt:lpstr>
      <vt:lpstr>Century Gothic</vt:lpstr>
      <vt:lpstr>Times New Roman</vt:lpstr>
      <vt:lpstr>Arial Unicode MS</vt:lpstr>
      <vt:lpstr>Wingdings</vt:lpstr>
      <vt:lpstr>默认设计模板</vt:lpstr>
      <vt:lpstr>Visio.Drawing.11</vt:lpstr>
      <vt:lpstr>Visio.Drawing.11</vt:lpstr>
      <vt:lpstr>Visio.Drawing.11</vt:lpstr>
      <vt:lpstr>Visio.Drawing.11</vt:lpstr>
      <vt:lpstr>   软件质量保证与测试            ——原理、技术与实践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1634</cp:revision>
  <dcterms:created xsi:type="dcterms:W3CDTF">2018-03-26T08:36:00Z</dcterms:created>
  <dcterms:modified xsi:type="dcterms:W3CDTF">2022-10-24T15:16:32Z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E27AFA69177D42FBAF32C4E27DE7E91D</vt:lpwstr>
  </property>
</Properties>
</file>