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8"/>
  </p:handoutMasterIdLst>
  <p:sldIdLst>
    <p:sldId id="256" r:id="rId3"/>
    <p:sldId id="4087" r:id="rId5"/>
    <p:sldId id="4169" r:id="rId6"/>
    <p:sldId id="5005" r:id="rId7"/>
    <p:sldId id="4588" r:id="rId8"/>
    <p:sldId id="4252" r:id="rId9"/>
    <p:sldId id="4253" r:id="rId10"/>
    <p:sldId id="4254" r:id="rId11"/>
    <p:sldId id="4256" r:id="rId12"/>
    <p:sldId id="4255" r:id="rId13"/>
    <p:sldId id="5123" r:id="rId14"/>
    <p:sldId id="4257" r:id="rId15"/>
    <p:sldId id="4258" r:id="rId16"/>
    <p:sldId id="5122" r:id="rId17"/>
    <p:sldId id="5124" r:id="rId18"/>
    <p:sldId id="5128" r:id="rId19"/>
    <p:sldId id="4264" r:id="rId20"/>
    <p:sldId id="5129" r:id="rId21"/>
    <p:sldId id="5130" r:id="rId22"/>
    <p:sldId id="4266" r:id="rId23"/>
    <p:sldId id="4267" r:id="rId24"/>
    <p:sldId id="4268" r:id="rId25"/>
    <p:sldId id="5127" r:id="rId26"/>
    <p:sldId id="4270" r:id="rId27"/>
    <p:sldId id="5126" r:id="rId28"/>
    <p:sldId id="5132" r:id="rId29"/>
    <p:sldId id="4589" r:id="rId30"/>
    <p:sldId id="5135" r:id="rId31"/>
    <p:sldId id="4273" r:id="rId32"/>
    <p:sldId id="4274" r:id="rId33"/>
    <p:sldId id="4275" r:id="rId34"/>
    <p:sldId id="4276" r:id="rId35"/>
    <p:sldId id="4277" r:id="rId36"/>
    <p:sldId id="4281" r:id="rId37"/>
    <p:sldId id="4282" r:id="rId38"/>
    <p:sldId id="4279" r:id="rId39"/>
    <p:sldId id="4283" r:id="rId40"/>
    <p:sldId id="5133" r:id="rId41"/>
    <p:sldId id="5134" r:id="rId42"/>
    <p:sldId id="4284" r:id="rId43"/>
    <p:sldId id="4289" r:id="rId44"/>
    <p:sldId id="5223" r:id="rId45"/>
    <p:sldId id="4291" r:id="rId46"/>
    <p:sldId id="4292" r:id="rId47"/>
    <p:sldId id="4295" r:id="rId48"/>
    <p:sldId id="4296" r:id="rId49"/>
    <p:sldId id="4297" r:id="rId50"/>
    <p:sldId id="4299" r:id="rId51"/>
    <p:sldId id="4300" r:id="rId52"/>
    <p:sldId id="4298" r:id="rId53"/>
    <p:sldId id="4305" r:id="rId54"/>
    <p:sldId id="5224" r:id="rId55"/>
    <p:sldId id="5225" r:id="rId56"/>
    <p:sldId id="5226" r:id="rId57"/>
  </p:sldIdLst>
  <p:sldSz cx="9144000" cy="5143500" type="screen16x9"/>
  <p:notesSz cx="6858000" cy="9144000"/>
  <p:custDataLst>
    <p:tags r:id="rId6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51" autoAdjust="0"/>
    <p:restoredTop sz="95244" autoAdjust="0"/>
  </p:normalViewPr>
  <p:slideViewPr>
    <p:cSldViewPr snapToGrid="0" showGuides="1">
      <p:cViewPr varScale="1">
        <p:scale>
          <a:sx n="114" d="100"/>
          <a:sy n="114" d="100"/>
        </p:scale>
        <p:origin x="158"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varScale="1">
      <p:scale>
        <a:sx n="100" d="100"/>
        <a:sy n="100" d="100"/>
      </p:scale>
      <p:origin x="0" y="-21250"/>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1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endPar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3" name="灯片编号占位符 2"/>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002060"/>
                </a:solidFill>
                <a:latin typeface="微软雅黑" panose="020B0503020204020204" pitchFamily="34" charset="-122"/>
                <a:ea typeface="微软雅黑" panose="020B0503020204020204" pitchFamily="34" charset="-122"/>
                <a:sym typeface="+mn-ea"/>
              </a:rPr>
              <a:t>多数情况下是从输入域划分等价类，但并非不能从被测程序输出域反过来定义等价类。事实上，对三角形问题是最简单划分法。</a:t>
            </a:r>
            <a:endParaRPr lang="zh-CN"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软件测试根据测试需求可将策略与方法分成两大测试策略：黑盒测试与白盒测试。</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基于缺陷的测试设计技术是以发现的缺陷类型为基础，根据已知的缺陷类型来系统地获取测试用例的技术。</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基于经验（直觉的）的测试用例设计方法是系统化测试的补充，能发现运用系统化方法测试不能或没有发现的一些缺陷或错误。</a:t>
            </a:r>
            <a:endParaRPr lang="en-US"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这一章我们将重点介绍这几类常用的软件测试设计技术。</a:t>
            </a:r>
            <a:endParaRPr lang="en-US"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该技术的覆盖率等于有被测代表值的等价类个数除以总的识别出的等价类个数。测试前定义覆盖率作为测试活动是否充分标准及测试执行后判断测试强度是否达到要求的一个指标。</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覆盖率决定测试完备性。测试同一等价类的多个代表值不会增加测试覆盖率。</a:t>
            </a:r>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决策表很</a:t>
            </a:r>
            <a:r>
              <a:rPr lang="zh-CN" altLang="zh-CN" u="sng" dirty="0">
                <a:solidFill>
                  <a:srgbClr val="002060"/>
                </a:solidFill>
                <a:latin typeface="微软雅黑" panose="020B0503020204020204" pitchFamily="34" charset="-122"/>
                <a:ea typeface="微软雅黑" panose="020B0503020204020204" pitchFamily="34" charset="-122"/>
                <a:sym typeface="+mn-ea"/>
              </a:rPr>
              <a:t>适合描述不同条件集合下采取行动的若干组合的情况</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en-US"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决策表的条件是真值表，保证能够考虑了所有可能的条件组合。</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使用决策表标识测试用例，能够保证一种完备的测试。</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indent="266700"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【例</a:t>
            </a:r>
            <a:r>
              <a:rPr lang="en-US" altLang="zh-CN" dirty="0">
                <a:solidFill>
                  <a:srgbClr val="002060"/>
                </a:solidFill>
                <a:latin typeface="微软雅黑" panose="020B0503020204020204" pitchFamily="34" charset="-122"/>
                <a:ea typeface="微软雅黑" panose="020B0503020204020204" pitchFamily="34" charset="-122"/>
                <a:sym typeface="+mn-ea"/>
              </a:rPr>
              <a:t>8.6</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zh-CN" altLang="en-US" dirty="0">
                <a:solidFill>
                  <a:srgbClr val="002060"/>
                </a:solidFill>
                <a:latin typeface="微软雅黑" panose="020B0503020204020204" pitchFamily="34" charset="-122"/>
                <a:ea typeface="微软雅黑" panose="020B0503020204020204" pitchFamily="34" charset="-122"/>
                <a:sym typeface="+mn-ea"/>
              </a:rPr>
              <a:t>下</a:t>
            </a:r>
            <a:r>
              <a:rPr lang="zh-CN" altLang="zh-CN" dirty="0">
                <a:solidFill>
                  <a:srgbClr val="002060"/>
                </a:solidFill>
                <a:latin typeface="微软雅黑" panose="020B0503020204020204" pitchFamily="34" charset="-122"/>
                <a:ea typeface="微软雅黑" panose="020B0503020204020204" pitchFamily="34" charset="-122"/>
                <a:sym typeface="+mn-ea"/>
              </a:rPr>
              <a:t>表是一个原始决策表，现对它进行组成的分析。</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条件（桩）：</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动作（桩）：</a:t>
            </a:r>
            <a:r>
              <a:rPr lang="en-US" altLang="zh-CN" dirty="0">
                <a:solidFill>
                  <a:srgbClr val="002060"/>
                </a:solidFill>
                <a:latin typeface="微软雅黑" panose="020B0503020204020204" pitchFamily="34" charset="-122"/>
                <a:ea typeface="微软雅黑" panose="020B0503020204020204" pitchFamily="34" charset="-122"/>
                <a:sym typeface="+mn-ea"/>
              </a:rPr>
              <a:t>a1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a2</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a3</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1</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都为真，则采取动作</a:t>
            </a:r>
            <a:r>
              <a:rPr lang="en-US" altLang="zh-CN" dirty="0">
                <a:solidFill>
                  <a:srgbClr val="002060"/>
                </a:solidFill>
                <a:latin typeface="微软雅黑" panose="020B0503020204020204" pitchFamily="34" charset="-122"/>
                <a:ea typeface="微软雅黑" panose="020B0503020204020204" pitchFamily="34" charset="-122"/>
                <a:sym typeface="+mn-ea"/>
              </a:rPr>
              <a:t>a1</a:t>
            </a:r>
            <a:r>
              <a:rPr lang="zh-CN" altLang="zh-CN" dirty="0">
                <a:solidFill>
                  <a:srgbClr val="002060"/>
                </a:solidFill>
                <a:latin typeface="微软雅黑" panose="020B0503020204020204" pitchFamily="34" charset="-122"/>
                <a:ea typeface="微软雅黑" panose="020B0503020204020204" pitchFamily="34" charset="-122"/>
                <a:sym typeface="+mn-ea"/>
              </a:rPr>
              <a:t>和</a:t>
            </a:r>
            <a:r>
              <a:rPr lang="en-US" altLang="zh-CN" dirty="0">
                <a:solidFill>
                  <a:srgbClr val="002060"/>
                </a:solidFill>
                <a:latin typeface="微软雅黑" panose="020B0503020204020204" pitchFamily="34" charset="-122"/>
                <a:ea typeface="微软雅黑" panose="020B0503020204020204" pitchFamily="34" charset="-122"/>
                <a:sym typeface="+mn-ea"/>
              </a:rPr>
              <a:t>a2</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2</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都为真，</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为假，则采取动作</a:t>
            </a:r>
            <a:r>
              <a:rPr lang="en-US" altLang="zh-CN" dirty="0">
                <a:solidFill>
                  <a:srgbClr val="002060"/>
                </a:solidFill>
                <a:latin typeface="微软雅黑" panose="020B0503020204020204" pitchFamily="34" charset="-122"/>
                <a:ea typeface="微软雅黑" panose="020B0503020204020204" pitchFamily="34" charset="-122"/>
                <a:sym typeface="+mn-ea"/>
              </a:rPr>
              <a:t>a1</a:t>
            </a:r>
            <a:r>
              <a:rPr lang="zh-CN" altLang="zh-CN" dirty="0">
                <a:solidFill>
                  <a:srgbClr val="002060"/>
                </a:solidFill>
                <a:latin typeface="微软雅黑" panose="020B0503020204020204" pitchFamily="34" charset="-122"/>
                <a:ea typeface="微软雅黑" panose="020B0503020204020204" pitchFamily="34" charset="-122"/>
                <a:sym typeface="+mn-ea"/>
              </a:rPr>
              <a:t>和</a:t>
            </a:r>
            <a:r>
              <a:rPr lang="en-US" altLang="zh-CN" dirty="0">
                <a:solidFill>
                  <a:srgbClr val="002060"/>
                </a:solidFill>
                <a:latin typeface="微软雅黑" panose="020B0503020204020204" pitchFamily="34" charset="-122"/>
                <a:ea typeface="微软雅黑" panose="020B0503020204020204" pitchFamily="34" charset="-122"/>
                <a:sym typeface="+mn-ea"/>
              </a:rPr>
              <a:t>a3</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4</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为真、</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为假、</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为真或为假，均采取动作</a:t>
            </a:r>
            <a:r>
              <a:rPr lang="en-US" altLang="zh-CN" dirty="0">
                <a:solidFill>
                  <a:srgbClr val="002060"/>
                </a:solidFill>
                <a:latin typeface="微软雅黑" panose="020B0503020204020204" pitchFamily="34" charset="-122"/>
                <a:ea typeface="微软雅黑" panose="020B0503020204020204" pitchFamily="34" charset="-122"/>
                <a:sym typeface="+mn-ea"/>
              </a:rPr>
              <a:t>a4</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5</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为假，</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为真，则采用动作</a:t>
            </a:r>
            <a:r>
              <a:rPr lang="en-US" altLang="zh-CN" dirty="0">
                <a:solidFill>
                  <a:srgbClr val="002060"/>
                </a:solidFill>
                <a:latin typeface="微软雅黑" panose="020B0503020204020204" pitchFamily="34" charset="-122"/>
                <a:ea typeface="微软雅黑" panose="020B0503020204020204" pitchFamily="34" charset="-122"/>
                <a:sym typeface="+mn-ea"/>
              </a:rPr>
              <a:t>a2</a:t>
            </a:r>
            <a:r>
              <a:rPr lang="zh-CN" altLang="zh-CN" dirty="0">
                <a:solidFill>
                  <a:srgbClr val="002060"/>
                </a:solidFill>
                <a:latin typeface="微软雅黑" panose="020B0503020204020204" pitchFamily="34" charset="-122"/>
                <a:ea typeface="微软雅黑" panose="020B0503020204020204" pitchFamily="34" charset="-122"/>
                <a:sym typeface="+mn-ea"/>
              </a:rPr>
              <a:t>和</a:t>
            </a:r>
            <a:r>
              <a:rPr lang="en-US" altLang="zh-CN" dirty="0">
                <a:solidFill>
                  <a:srgbClr val="002060"/>
                </a:solidFill>
                <a:latin typeface="微软雅黑" panose="020B0503020204020204" pitchFamily="34" charset="-122"/>
                <a:ea typeface="微软雅黑" panose="020B0503020204020204" pitchFamily="34" charset="-122"/>
                <a:sym typeface="+mn-ea"/>
              </a:rPr>
              <a:t>a3</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6</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为假，</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为真，则采用动作</a:t>
            </a:r>
            <a:r>
              <a:rPr lang="en-US" altLang="zh-CN" dirty="0">
                <a:solidFill>
                  <a:srgbClr val="002060"/>
                </a:solidFill>
                <a:latin typeface="微软雅黑" panose="020B0503020204020204" pitchFamily="34" charset="-122"/>
                <a:ea typeface="微软雅黑" panose="020B0503020204020204" pitchFamily="34" charset="-122"/>
                <a:sym typeface="+mn-ea"/>
              </a:rPr>
              <a:t>a2</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r>
              <a:rPr lang="zh-CN" altLang="zh-CN" dirty="0">
                <a:solidFill>
                  <a:srgbClr val="002060"/>
                </a:solidFill>
                <a:latin typeface="微软雅黑" panose="020B0503020204020204" pitchFamily="34" charset="-122"/>
                <a:ea typeface="微软雅黑" panose="020B0503020204020204" pitchFamily="34" charset="-122"/>
                <a:sym typeface="+mn-ea"/>
              </a:rPr>
              <a:t>规则</a:t>
            </a:r>
            <a:r>
              <a:rPr lang="en-US" altLang="zh-CN" dirty="0">
                <a:solidFill>
                  <a:srgbClr val="002060"/>
                </a:solidFill>
                <a:latin typeface="微软雅黑" panose="020B0503020204020204" pitchFamily="34" charset="-122"/>
                <a:ea typeface="微软雅黑" panose="020B0503020204020204" pitchFamily="34" charset="-122"/>
                <a:sym typeface="+mn-ea"/>
              </a:rPr>
              <a:t>7</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8</a:t>
            </a:r>
            <a:r>
              <a:rPr lang="zh-CN" altLang="zh-CN" dirty="0">
                <a:solidFill>
                  <a:srgbClr val="002060"/>
                </a:solidFill>
                <a:latin typeface="微软雅黑" panose="020B0503020204020204" pitchFamily="34" charset="-122"/>
                <a:ea typeface="微软雅黑" panose="020B0503020204020204" pitchFamily="34" charset="-122"/>
                <a:sym typeface="+mn-ea"/>
              </a:rPr>
              <a:t>：若</a:t>
            </a:r>
            <a:r>
              <a:rPr lang="en-US" altLang="zh-CN" dirty="0">
                <a:solidFill>
                  <a:srgbClr val="002060"/>
                </a:solidFill>
                <a:latin typeface="微软雅黑" panose="020B0503020204020204" pitchFamily="34" charset="-122"/>
                <a:ea typeface="微软雅黑" panose="020B0503020204020204" pitchFamily="34" charset="-122"/>
                <a:sym typeface="+mn-ea"/>
              </a:rPr>
              <a:t>c1</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c2</a:t>
            </a:r>
            <a:r>
              <a:rPr lang="zh-CN" altLang="zh-CN" dirty="0">
                <a:solidFill>
                  <a:srgbClr val="002060"/>
                </a:solidFill>
                <a:latin typeface="微软雅黑" panose="020B0503020204020204" pitchFamily="34" charset="-122"/>
                <a:ea typeface="微软雅黑" panose="020B0503020204020204" pitchFamily="34" charset="-122"/>
                <a:sym typeface="+mn-ea"/>
              </a:rPr>
              <a:t>为假、</a:t>
            </a:r>
            <a:r>
              <a:rPr lang="en-US" altLang="zh-CN" dirty="0">
                <a:solidFill>
                  <a:srgbClr val="002060"/>
                </a:solidFill>
                <a:latin typeface="微软雅黑" panose="020B0503020204020204" pitchFamily="34" charset="-122"/>
                <a:ea typeface="微软雅黑" panose="020B0503020204020204" pitchFamily="34" charset="-122"/>
                <a:sym typeface="+mn-ea"/>
              </a:rPr>
              <a:t>c3</a:t>
            </a:r>
            <a:r>
              <a:rPr lang="zh-CN" altLang="zh-CN" dirty="0">
                <a:solidFill>
                  <a:srgbClr val="002060"/>
                </a:solidFill>
                <a:latin typeface="微软雅黑" panose="020B0503020204020204" pitchFamily="34" charset="-122"/>
                <a:ea typeface="微软雅黑" panose="020B0503020204020204" pitchFamily="34" charset="-122"/>
                <a:sym typeface="+mn-ea"/>
              </a:rPr>
              <a:t>为真或为假，均采取动作</a:t>
            </a:r>
            <a:r>
              <a:rPr lang="en-US" altLang="zh-CN" dirty="0">
                <a:solidFill>
                  <a:srgbClr val="002060"/>
                </a:solidFill>
                <a:latin typeface="微软雅黑" panose="020B0503020204020204" pitchFamily="34" charset="-122"/>
                <a:ea typeface="微软雅黑" panose="020B0503020204020204" pitchFamily="34" charset="-122"/>
                <a:sym typeface="+mn-ea"/>
              </a:rPr>
              <a:t>a4</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2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【例</a:t>
            </a:r>
            <a:r>
              <a:rPr lang="en-US" altLang="zh-CN" dirty="0">
                <a:solidFill>
                  <a:srgbClr val="002060"/>
                </a:solidFill>
                <a:latin typeface="微软雅黑" panose="020B0503020204020204" pitchFamily="34" charset="-122"/>
                <a:ea typeface="微软雅黑" panose="020B0503020204020204" pitchFamily="34" charset="-122"/>
                <a:sym typeface="+mn-ea"/>
              </a:rPr>
              <a:t>8.6</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zh-CN" altLang="en-US" dirty="0">
                <a:solidFill>
                  <a:srgbClr val="002060"/>
                </a:solidFill>
                <a:latin typeface="微软雅黑" panose="020B0503020204020204" pitchFamily="34" charset="-122"/>
                <a:ea typeface="微软雅黑" panose="020B0503020204020204" pitchFamily="34" charset="-122"/>
                <a:sym typeface="+mn-ea"/>
              </a:rPr>
              <a:t>下</a:t>
            </a:r>
            <a:r>
              <a:rPr lang="zh-CN" altLang="zh-CN" dirty="0">
                <a:solidFill>
                  <a:srgbClr val="002060"/>
                </a:solidFill>
                <a:latin typeface="微软雅黑" panose="020B0503020204020204" pitchFamily="34" charset="-122"/>
                <a:ea typeface="微软雅黑" panose="020B0503020204020204" pitchFamily="34" charset="-122"/>
                <a:sym typeface="+mn-ea"/>
              </a:rPr>
              <a:t>表是一个原始决策表，现对它进行组成的分析。</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第</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4</a:t>
            </a:r>
            <a:r>
              <a:rPr lang="zh-CN" altLang="zh-CN" dirty="0">
                <a:solidFill>
                  <a:srgbClr val="002060"/>
                </a:solidFill>
                <a:latin typeface="微软雅黑" panose="020B0503020204020204" pitchFamily="34" charset="-122"/>
                <a:ea typeface="微软雅黑" panose="020B0503020204020204" pitchFamily="34" charset="-122"/>
                <a:sym typeface="+mn-ea"/>
              </a:rPr>
              <a:t>条规则动作项一致，条件项中前</a:t>
            </a:r>
            <a:r>
              <a:rPr lang="en-US" altLang="zh-CN" dirty="0">
                <a:solidFill>
                  <a:srgbClr val="002060"/>
                </a:solidFill>
                <a:latin typeface="微软雅黑" panose="020B0503020204020204" pitchFamily="34" charset="-122"/>
                <a:ea typeface="微软雅黑" panose="020B0503020204020204" pitchFamily="34" charset="-122"/>
                <a:sym typeface="+mn-ea"/>
              </a:rPr>
              <a:t>2</a:t>
            </a:r>
            <a:r>
              <a:rPr lang="zh-CN" altLang="zh-CN" dirty="0">
                <a:solidFill>
                  <a:srgbClr val="002060"/>
                </a:solidFill>
                <a:latin typeface="微软雅黑" panose="020B0503020204020204" pitchFamily="34" charset="-122"/>
                <a:ea typeface="微软雅黑" panose="020B0503020204020204" pitchFamily="34" charset="-122"/>
                <a:sym typeface="+mn-ea"/>
              </a:rPr>
              <a:t>条件取值一致，第</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条件取值不同，表明前</a:t>
            </a:r>
            <a:r>
              <a:rPr lang="en-US" altLang="zh-CN" dirty="0">
                <a:solidFill>
                  <a:srgbClr val="002060"/>
                </a:solidFill>
                <a:latin typeface="微软雅黑" panose="020B0503020204020204" pitchFamily="34" charset="-122"/>
                <a:ea typeface="微软雅黑" panose="020B0503020204020204" pitchFamily="34" charset="-122"/>
                <a:sym typeface="+mn-ea"/>
              </a:rPr>
              <a:t>2</a:t>
            </a:r>
            <a:r>
              <a:rPr lang="zh-CN" altLang="zh-CN" dirty="0">
                <a:solidFill>
                  <a:srgbClr val="002060"/>
                </a:solidFill>
                <a:latin typeface="微软雅黑" panose="020B0503020204020204" pitchFamily="34" charset="-122"/>
                <a:ea typeface="微软雅黑" panose="020B0503020204020204" pitchFamily="34" charset="-122"/>
                <a:sym typeface="+mn-ea"/>
              </a:rPr>
              <a:t>条件分别取真、假值时，无论第</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条件取何值都执行同一操作，这</a:t>
            </a:r>
            <a:r>
              <a:rPr lang="en-US" altLang="zh-CN" dirty="0">
                <a:solidFill>
                  <a:srgbClr val="002060"/>
                </a:solidFill>
                <a:latin typeface="微软雅黑" panose="020B0503020204020204" pitchFamily="34" charset="-122"/>
                <a:ea typeface="微软雅黑" panose="020B0503020204020204" pitchFamily="34" charset="-122"/>
                <a:sym typeface="+mn-ea"/>
              </a:rPr>
              <a:t>2</a:t>
            </a:r>
            <a:r>
              <a:rPr lang="zh-CN" altLang="zh-CN" dirty="0">
                <a:solidFill>
                  <a:srgbClr val="002060"/>
                </a:solidFill>
                <a:latin typeface="微软雅黑" panose="020B0503020204020204" pitchFamily="34" charset="-122"/>
                <a:ea typeface="微软雅黑" panose="020B0503020204020204" pitchFamily="34" charset="-122"/>
                <a:sym typeface="+mn-ea"/>
              </a:rPr>
              <a:t>条规则合并，第</a:t>
            </a:r>
            <a:r>
              <a:rPr lang="en-US" altLang="zh-CN" dirty="0">
                <a:solidFill>
                  <a:srgbClr val="002060"/>
                </a:solidFill>
                <a:latin typeface="微软雅黑" panose="020B0503020204020204" pitchFamily="34" charset="-122"/>
                <a:ea typeface="微软雅黑" panose="020B0503020204020204" pitchFamily="34" charset="-122"/>
                <a:sym typeface="+mn-ea"/>
              </a:rPr>
              <a:t>3</a:t>
            </a:r>
            <a:r>
              <a:rPr lang="zh-CN" altLang="zh-CN" dirty="0">
                <a:solidFill>
                  <a:srgbClr val="002060"/>
                </a:solidFill>
                <a:latin typeface="微软雅黑" panose="020B0503020204020204" pitchFamily="34" charset="-122"/>
                <a:ea typeface="微软雅黑" panose="020B0503020204020204" pitchFamily="34" charset="-122"/>
                <a:sym typeface="+mn-ea"/>
              </a:rPr>
              <a:t>条件项用“</a:t>
            </a:r>
            <a:r>
              <a:rPr lang="en-US" altLang="zh-CN"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sym typeface="+mn-ea"/>
              </a:rPr>
              <a:t>标识，示与取值无关（无关条件）。</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类似，规则</a:t>
            </a:r>
            <a:r>
              <a:rPr lang="en-US" altLang="zh-CN" dirty="0">
                <a:solidFill>
                  <a:srgbClr val="002060"/>
                </a:solidFill>
                <a:latin typeface="微软雅黑" panose="020B0503020204020204" pitchFamily="34" charset="-122"/>
                <a:ea typeface="微软雅黑" panose="020B0503020204020204" pitchFamily="34" charset="-122"/>
                <a:sym typeface="+mn-ea"/>
              </a:rPr>
              <a:t>7</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8</a:t>
            </a:r>
            <a:r>
              <a:rPr lang="zh-CN" altLang="zh-CN" dirty="0">
                <a:solidFill>
                  <a:srgbClr val="002060"/>
                </a:solidFill>
                <a:latin typeface="微软雅黑" panose="020B0503020204020204" pitchFamily="34" charset="-122"/>
                <a:ea typeface="微软雅黑" panose="020B0503020204020204" pitchFamily="34" charset="-122"/>
                <a:sym typeface="+mn-ea"/>
              </a:rPr>
              <a:t>合并。</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得到化简后的决策表如</a:t>
            </a:r>
            <a:r>
              <a:rPr lang="zh-CN" altLang="en-US" dirty="0">
                <a:solidFill>
                  <a:srgbClr val="002060"/>
                </a:solidFill>
                <a:latin typeface="微软雅黑" panose="020B0503020204020204" pitchFamily="34" charset="-122"/>
                <a:ea typeface="微软雅黑" panose="020B0503020204020204" pitchFamily="34" charset="-122"/>
                <a:sym typeface="+mn-ea"/>
              </a:rPr>
              <a:t>下</a:t>
            </a:r>
            <a:r>
              <a:rPr lang="zh-CN" altLang="zh-CN" dirty="0">
                <a:solidFill>
                  <a:srgbClr val="002060"/>
                </a:solidFill>
                <a:latin typeface="微软雅黑" panose="020B0503020204020204" pitchFamily="34" charset="-122"/>
                <a:ea typeface="微软雅黑" panose="020B0503020204020204" pitchFamily="34" charset="-122"/>
                <a:sym typeface="+mn-ea"/>
              </a:rPr>
              <a:t>表所示。</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pPr>
            <a:endParaRPr lang="zh-CN"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dirty="0">
                <a:solidFill>
                  <a:srgbClr val="002060"/>
                </a:solidFill>
                <a:latin typeface="微软雅黑" panose="020B0503020204020204" pitchFamily="34" charset="-122"/>
                <a:ea typeface="微软雅黑" panose="020B0503020204020204" pitchFamily="34" charset="-122"/>
                <a:sym typeface="+mn-ea"/>
              </a:rPr>
              <a:t>等价类划分法是一种典型的黑盒测试方法。该方法根据程序功能规格说明进行测试用例设计并对输入和输出做不同对待与处理。</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endParaRPr lang="zh-CN" altLang="zh-CN" dirty="0">
              <a:solidFill>
                <a:srgbClr val="002060"/>
              </a:solidFill>
              <a:latin typeface="微软雅黑" panose="020B0503020204020204" pitchFamily="34" charset="-122"/>
              <a:ea typeface="微软雅黑" panose="020B0503020204020204" pitchFamily="34" charset="-122"/>
              <a:sym typeface="+mn-ea"/>
            </a:endParaRPr>
          </a:p>
          <a:p>
            <a:r>
              <a:rPr lang="zh-CN" altLang="zh-CN" dirty="0">
                <a:solidFill>
                  <a:srgbClr val="002060"/>
                </a:solidFill>
                <a:latin typeface="微软雅黑" panose="020B0503020204020204" pitchFamily="34" charset="-122"/>
                <a:ea typeface="微软雅黑" panose="020B0503020204020204" pitchFamily="34" charset="-122"/>
                <a:sym typeface="+mn-ea"/>
              </a:rPr>
              <a:t>将不能穷举的测试过程合理分类，从而保证设计出来的测试用例具有</a:t>
            </a:r>
            <a:r>
              <a:rPr lang="zh-CN" altLang="zh-CN" u="sng" dirty="0">
                <a:solidFill>
                  <a:srgbClr val="002060"/>
                </a:solidFill>
                <a:latin typeface="微软雅黑" panose="020B0503020204020204" pitchFamily="34" charset="-122"/>
                <a:ea typeface="微软雅黑" panose="020B0503020204020204" pitchFamily="34" charset="-122"/>
                <a:sym typeface="+mn-ea"/>
              </a:rPr>
              <a:t>完整性和代表性</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endParaRPr lang="en-US" altLang="zh-CN" dirty="0">
              <a:solidFill>
                <a:srgbClr val="002060"/>
              </a:solidFill>
              <a:latin typeface="微软雅黑" panose="020B0503020204020204" pitchFamily="34" charset="-122"/>
              <a:ea typeface="微软雅黑" panose="020B0503020204020204" pitchFamily="34" charset="-122"/>
            </a:endParaRPr>
          </a:p>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6" name="灯片编号占位符 5"/>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endParaRPr lang="zh-CN" altLang="en-US" dirty="0"/>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endPar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endPar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image" Target="../media/image4.jpeg"/><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7"/>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1"/>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625769" y="1033981"/>
            <a:ext cx="8149635" cy="2091944"/>
          </a:xfrm>
          <a:prstGeom prst="rect">
            <a:avLst/>
          </a:prstGeom>
          <a:noFill/>
          <a:ln w="9525">
            <a:noFill/>
          </a:ln>
        </p:spPr>
        <p:txBody>
          <a:bodyPr lIns="68553" tIns="0" rIns="68553" bIns="34289"/>
          <a:lstStyle>
            <a:lvl1pPr lvl="0">
              <a:buClrTx/>
              <a:buSzTx/>
              <a:buFontTx/>
              <a:defRPr/>
            </a:lvl1pPr>
          </a:lstStyle>
          <a:p>
            <a:pPr lvl="0" algn="l">
              <a:lnSpc>
                <a:spcPts val="5000"/>
              </a:lnSpc>
              <a:spcBef>
                <a:spcPts val="600"/>
              </a:spcBef>
            </a:pPr>
            <a:r>
              <a:rPr lang="zh-CN" altLang="en-US" sz="3600" dirty="0">
                <a:solidFill>
                  <a:schemeClr val="tx1"/>
                </a:solidFill>
              </a:rPr>
              <a:t>   软件质量保证与测试</a:t>
            </a:r>
            <a:br>
              <a:rPr lang="en-US" altLang="zh-CN" sz="3600" dirty="0">
                <a:solidFill>
                  <a:schemeClr val="tx1"/>
                </a:solidFill>
              </a:rPr>
            </a:br>
            <a:r>
              <a:rPr lang="en-US" altLang="zh-CN" sz="3600" dirty="0">
                <a:solidFill>
                  <a:schemeClr val="tx1"/>
                </a:solidFill>
              </a:rPr>
              <a:t>           ——</a:t>
            </a:r>
            <a:r>
              <a:rPr lang="zh-CN" altLang="en-US" sz="3600" dirty="0">
                <a:solidFill>
                  <a:schemeClr val="tx1"/>
                </a:solidFill>
              </a:rPr>
              <a:t>原理、技术与实践</a:t>
            </a:r>
            <a:br>
              <a:rPr lang="en-US" altLang="zh-CN" sz="3600" dirty="0">
                <a:solidFill>
                  <a:schemeClr val="tx1"/>
                </a:solidFill>
              </a:rPr>
            </a:br>
            <a:r>
              <a:rPr lang="en-US" altLang="zh-CN" sz="3600" dirty="0">
                <a:solidFill>
                  <a:schemeClr val="tx1"/>
                </a:solidFill>
              </a:rPr>
              <a:t>      </a:t>
            </a: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370197" y="3591816"/>
            <a:ext cx="3007522" cy="969480"/>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主编   董  昕</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副主编 董瑞志 梁艳 王杰</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449" y="970470"/>
            <a:ext cx="8556697" cy="3969385"/>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2</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输入条件规定了输入值的</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集合</a:t>
            </a:r>
            <a:r>
              <a:rPr lang="zh-CN" altLang="zh-CN" dirty="0">
                <a:solidFill>
                  <a:srgbClr val="002060"/>
                </a:solidFill>
                <a:latin typeface="微软雅黑" panose="020B0503020204020204" pitchFamily="34" charset="-122"/>
                <a:ea typeface="微软雅黑" panose="020B0503020204020204" pitchFamily="34" charset="-122"/>
              </a:rPr>
              <a:t>或规定了</a:t>
            </a:r>
            <a:r>
              <a:rPr lang="zh-CN" altLang="zh-CN" dirty="0">
                <a:solidFill>
                  <a:schemeClr val="tx1"/>
                </a:solidFill>
                <a:latin typeface="微软雅黑" panose="020B0503020204020204" pitchFamily="34" charset="-122"/>
                <a:ea typeface="微软雅黑" panose="020B0503020204020204" pitchFamily="34" charset="-122"/>
              </a:rPr>
              <a:t>“必须如何”</a:t>
            </a:r>
            <a:r>
              <a:rPr lang="zh-CN" altLang="zh-CN" dirty="0">
                <a:solidFill>
                  <a:srgbClr val="002060"/>
                </a:solidFill>
                <a:latin typeface="微软雅黑" panose="020B0503020204020204" pitchFamily="34" charset="-122"/>
                <a:ea typeface="微软雅黑" panose="020B0503020204020204" pitchFamily="34" charset="-122"/>
              </a:rPr>
              <a:t>的条件情形下</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则可划分</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一个有效等价类和一个无效等价类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例如，购买汽车的客户（申请者）必须是个人身份。</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lvl="4"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一个有效类：</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个人</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3"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    </a:t>
            </a:r>
            <a:r>
              <a:rPr lang="zh-CN" altLang="en-US" dirty="0">
                <a:solidFill>
                  <a:srgbClr val="002060"/>
                </a:solidFill>
                <a:latin typeface="微软雅黑" panose="020B0503020204020204" pitchFamily="34" charset="-122"/>
                <a:ea typeface="微软雅黑" panose="020B0503020204020204" pitchFamily="34" charset="-122"/>
              </a:rPr>
              <a:t>一个</a:t>
            </a:r>
            <a:r>
              <a:rPr lang="zh-CN" altLang="zh-CN" dirty="0">
                <a:solidFill>
                  <a:srgbClr val="002060"/>
                </a:solidFill>
                <a:latin typeface="微软雅黑" panose="020B0503020204020204" pitchFamily="34" charset="-122"/>
                <a:ea typeface="微软雅黑" panose="020B0503020204020204" pitchFamily="34" charset="-122"/>
              </a:rPr>
              <a:t>无效类：</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公司，房屋，</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，其他</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a:xfrm>
            <a:off x="2513965" y="3158490"/>
            <a:ext cx="3446145" cy="751840"/>
          </a:xfrm>
          <a:prstGeom prst="rect">
            <a:avLst/>
          </a:prstGeom>
          <a:noFill/>
          <a:ln>
            <a:noFill/>
          </a:ln>
        </p:spPr>
      </p:pic>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555" y="1113692"/>
            <a:ext cx="8556697" cy="3553460"/>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2</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按照数值集合划分。如规格说明规定了</a:t>
            </a:r>
            <a:r>
              <a:rPr lang="zh-CN" altLang="zh-CN" dirty="0">
                <a:solidFill>
                  <a:schemeClr val="accent5">
                    <a:lumMod val="75000"/>
                  </a:schemeClr>
                </a:solidFill>
                <a:latin typeface="微软雅黑" panose="020B0503020204020204" pitchFamily="34" charset="-122"/>
                <a:ea typeface="微软雅黑" panose="020B0503020204020204" pitchFamily="34" charset="-122"/>
              </a:rPr>
              <a:t>输入值的集合</a:t>
            </a:r>
            <a:r>
              <a:rPr lang="zh-CN" altLang="zh-CN" dirty="0">
                <a:solidFill>
                  <a:srgbClr val="002060"/>
                </a:solidFill>
                <a:latin typeface="微软雅黑" panose="020B0503020204020204" pitchFamily="34" charset="-122"/>
                <a:ea typeface="微软雅黑" panose="020B0503020204020204" pitchFamily="34" charset="-122"/>
              </a:rPr>
              <a:t>，则可确定</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一个有效等价类（该集合有效值之内）</a:t>
            </a:r>
            <a:r>
              <a:rPr lang="zh-CN" altLang="zh-CN" dirty="0">
                <a:solidFill>
                  <a:srgbClr val="002060"/>
                </a:solidFill>
                <a:latin typeface="微软雅黑" panose="020B0503020204020204" pitchFamily="34" charset="-122"/>
                <a:ea typeface="微软雅黑" panose="020B0503020204020204" pitchFamily="34" charset="-122"/>
              </a:rPr>
              <a:t>和</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一个无效等价类（该集合有效值之外）</a:t>
            </a:r>
            <a:endParaRPr lang="en-US"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例如，若要求“标识符应以字母开头”，则</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buFont typeface="Wingdings" panose="05000000000000000000" charset="0"/>
              <a:defRPr/>
            </a:pPr>
            <a:r>
              <a:rPr lang="zh-CN" altLang="zh-CN" dirty="0">
                <a:solidFill>
                  <a:srgbClr val="002060"/>
                </a:solidFill>
                <a:latin typeface="微软雅黑" panose="020B0503020204020204" pitchFamily="34" charset="-122"/>
                <a:ea typeface="微软雅黑" panose="020B0503020204020204" pitchFamily="34" charset="-122"/>
              </a:rPr>
              <a:t>一个</a:t>
            </a:r>
            <a:r>
              <a:rPr lang="zh-CN" altLang="zh-CN" dirty="0">
                <a:solidFill>
                  <a:srgbClr val="002060"/>
                </a:solidFill>
                <a:latin typeface="微软雅黑" panose="020B0503020204020204" pitchFamily="34" charset="-122"/>
                <a:ea typeface="微软雅黑" panose="020B0503020204020204" pitchFamily="34" charset="-122"/>
                <a:sym typeface="+mn-ea"/>
              </a:rPr>
              <a:t>有效等价类：</a:t>
            </a:r>
            <a:r>
              <a:rPr lang="zh-CN" altLang="zh-CN" dirty="0">
                <a:solidFill>
                  <a:srgbClr val="002060"/>
                </a:solidFill>
                <a:latin typeface="微软雅黑" panose="020B0503020204020204" pitchFamily="34" charset="-122"/>
                <a:ea typeface="微软雅黑" panose="020B0503020204020204" pitchFamily="34" charset="-122"/>
              </a:rPr>
              <a:t>“以字母开头”</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buFont typeface="Wingdings" panose="05000000000000000000" charset="0"/>
              <a:defRPr/>
            </a:pPr>
            <a:r>
              <a:rPr lang="zh-CN" altLang="zh-CN" dirty="0">
                <a:solidFill>
                  <a:srgbClr val="002060"/>
                </a:solidFill>
                <a:latin typeface="微软雅黑" panose="020B0503020204020204" pitchFamily="34" charset="-122"/>
                <a:ea typeface="微软雅黑" panose="020B0503020204020204" pitchFamily="34" charset="-122"/>
                <a:sym typeface="+mn-ea"/>
              </a:rPr>
              <a:t>一个无效等价类</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“以非字母开头”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33513" y="1182793"/>
            <a:ext cx="8233969" cy="3138170"/>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3</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在规定了输入数据的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一组值</a:t>
            </a:r>
            <a:r>
              <a:rPr lang="zh-CN" altLang="zh-CN" dirty="0">
                <a:solidFill>
                  <a:srgbClr val="002060"/>
                </a:solidFill>
                <a:latin typeface="微软雅黑" panose="020B0503020204020204" pitchFamily="34" charset="-122"/>
                <a:ea typeface="微软雅黑" panose="020B0503020204020204" pitchFamily="34" charset="-122"/>
              </a:rPr>
              <a:t>（假定</a:t>
            </a: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个）并要对每一输入值进行分别处理的情形下，可确立</a:t>
            </a:r>
            <a:r>
              <a:rPr lang="en-US" altLang="zh-CN" u="sng" dirty="0">
                <a:solidFill>
                  <a:schemeClr val="accent5">
                    <a:lumMod val="75000"/>
                  </a:schemeClr>
                </a:solidFill>
                <a:latin typeface="微软雅黑" panose="020B0503020204020204" pitchFamily="34" charset="-122"/>
                <a:ea typeface="微软雅黑" panose="020B0503020204020204" pitchFamily="34" charset="-122"/>
              </a:rPr>
              <a:t>N</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个有效等价类</a:t>
            </a:r>
            <a:r>
              <a:rPr lang="zh-CN" altLang="zh-CN" u="sng" dirty="0">
                <a:solidFill>
                  <a:srgbClr val="002060"/>
                </a:solidFill>
                <a:latin typeface="微软雅黑" panose="020B0503020204020204" pitchFamily="34" charset="-122"/>
                <a:ea typeface="微软雅黑" panose="020B0503020204020204" pitchFamily="34" charset="-122"/>
              </a:rPr>
              <a:t>及</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例如，交通工具的类型必须是公共汽车、卡车、出租车、火车或摩托车，则</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defRPr/>
            </a:pP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个有效等价类：公共汽车、卡车、出租车、火车、摩托车</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一个无效等价类：除此之外的，如拖车。</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740" y="1113790"/>
            <a:ext cx="7823835" cy="3553460"/>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4</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规定了输入数据必须遵守</a:t>
            </a:r>
            <a:r>
              <a:rPr lang="zh-CN" altLang="zh-CN" dirty="0">
                <a:solidFill>
                  <a:schemeClr val="accent5">
                    <a:lumMod val="75000"/>
                  </a:schemeClr>
                </a:solidFill>
                <a:latin typeface="微软雅黑" panose="020B0503020204020204" pitchFamily="34" charset="-122"/>
                <a:ea typeface="微软雅黑" panose="020B0503020204020204" pitchFamily="34" charset="-122"/>
              </a:rPr>
              <a:t>某规则（</a:t>
            </a:r>
            <a:r>
              <a:rPr lang="en-US" altLang="zh-CN" dirty="0">
                <a:solidFill>
                  <a:schemeClr val="accent5">
                    <a:lumMod val="75000"/>
                  </a:schemeClr>
                </a:solidFill>
                <a:latin typeface="微软雅黑" panose="020B0503020204020204" pitchFamily="34" charset="-122"/>
                <a:ea typeface="微软雅黑" panose="020B0503020204020204" pitchFamily="34" charset="-122"/>
              </a:rPr>
              <a:t>n</a:t>
            </a:r>
            <a:r>
              <a:rPr lang="zh-CN" altLang="en-US" dirty="0">
                <a:solidFill>
                  <a:schemeClr val="accent5">
                    <a:lumMod val="75000"/>
                  </a:schemeClr>
                </a:solidFill>
                <a:latin typeface="微软雅黑" panose="020B0503020204020204" pitchFamily="34" charset="-122"/>
                <a:ea typeface="微软雅黑" panose="020B0503020204020204" pitchFamily="34" charset="-122"/>
              </a:rPr>
              <a:t>个</a:t>
            </a:r>
            <a:r>
              <a:rPr lang="zh-CN" altLang="zh-CN" dirty="0">
                <a:solidFill>
                  <a:schemeClr val="accent5">
                    <a:lumMod val="75000"/>
                  </a:schemeClr>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情形下可确立</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一个有效等价类（符合规则）及若干个无效等价类（违反规则）</a:t>
            </a:r>
            <a:r>
              <a:rPr lang="zh-CN" altLang="zh-CN" dirty="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a:p>
            <a:pPr lvl="1"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例如，在某个输入条件说明了一个必须成立的情况（如输入数据必须是数字）下，则：</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一个有效等价类：输入数据为数字</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一个无效等价类：输入数据为非数字</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740" y="1039495"/>
            <a:ext cx="7823835" cy="3969385"/>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4</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sym typeface="+mn-ea"/>
              </a:rPr>
              <a:t>规定了输入数据必须遵守</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某规则（</a:t>
            </a:r>
            <a:r>
              <a:rPr lang="en-US" altLang="zh-CN" dirty="0">
                <a:solidFill>
                  <a:schemeClr val="accent5">
                    <a:lumMod val="75000"/>
                  </a:schemeClr>
                </a:solidFill>
                <a:latin typeface="微软雅黑" panose="020B0503020204020204" pitchFamily="34" charset="-122"/>
                <a:ea typeface="微软雅黑" panose="020B0503020204020204" pitchFamily="34" charset="-122"/>
                <a:sym typeface="+mn-ea"/>
              </a:rPr>
              <a:t>n</a:t>
            </a:r>
            <a:r>
              <a:rPr lang="zh-CN" altLang="en-US" dirty="0">
                <a:solidFill>
                  <a:schemeClr val="accent5">
                    <a:lumMod val="75000"/>
                  </a:schemeClr>
                </a:solidFill>
                <a:latin typeface="微软雅黑" panose="020B0503020204020204" pitchFamily="34" charset="-122"/>
                <a:ea typeface="微软雅黑" panose="020B0503020204020204" pitchFamily="34" charset="-122"/>
                <a:sym typeface="+mn-ea"/>
              </a:rPr>
              <a:t>个</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sym typeface="+mn-ea"/>
              </a:rPr>
              <a:t>情形下可确立</a:t>
            </a:r>
            <a:r>
              <a:rPr lang="zh-CN" altLang="zh-CN" u="sng" dirty="0">
                <a:solidFill>
                  <a:schemeClr val="accent5">
                    <a:lumMod val="75000"/>
                  </a:schemeClr>
                </a:solidFill>
                <a:latin typeface="微软雅黑" panose="020B0503020204020204" pitchFamily="34" charset="-122"/>
                <a:ea typeface="微软雅黑" panose="020B0503020204020204" pitchFamily="34" charset="-122"/>
                <a:sym typeface="+mn-ea"/>
              </a:rPr>
              <a:t>一个有效等价类（符合规则）及若干个无效等价类（违反规则）</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lvl="1"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50000"/>
              </a:lnSpc>
              <a:buClrTx/>
              <a:buSzTx/>
              <a:buFont typeface="Wingdings" panose="05000000000000000000" charset="0"/>
              <a:buChar char="Ø"/>
              <a:defRPr/>
            </a:pPr>
            <a:r>
              <a:rPr lang="zh-CN" altLang="zh-CN" sz="1800" dirty="0">
                <a:solidFill>
                  <a:srgbClr val="002060"/>
                </a:solidFill>
                <a:latin typeface="微软雅黑" panose="020B0503020204020204" pitchFamily="34" charset="-122"/>
                <a:ea typeface="微软雅黑" panose="020B0503020204020204" pitchFamily="34" charset="-122"/>
                <a:sym typeface="+mn-ea"/>
              </a:rPr>
              <a:t>例如，系统密码必须由字母开头，包含特殊字符，最少8位，则</a:t>
            </a:r>
            <a:endParaRPr lang="zh-CN" altLang="zh-CN" sz="1800" dirty="0">
              <a:solidFill>
                <a:srgbClr val="002060"/>
              </a:solidFill>
              <a:latin typeface="微软雅黑" panose="020B0503020204020204" pitchFamily="34" charset="-122"/>
              <a:ea typeface="微软雅黑" panose="020B0503020204020204" pitchFamily="34" charset="-122"/>
            </a:endParaRPr>
          </a:p>
          <a:p>
            <a:pPr lvl="2">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1</a:t>
            </a:r>
            <a:r>
              <a:rPr lang="zh-CN" altLang="en-US" dirty="0">
                <a:solidFill>
                  <a:srgbClr val="002060"/>
                </a:solidFill>
                <a:latin typeface="微软雅黑" panose="020B0503020204020204" pitchFamily="34" charset="-122"/>
                <a:ea typeface="微软雅黑" panose="020B0503020204020204" pitchFamily="34" charset="-122"/>
                <a:sym typeface="+mn-ea"/>
              </a:rPr>
              <a:t>个有效等价类：符合全部规则</a:t>
            </a:r>
            <a:endParaRPr lang="en-US" altLang="zh-CN" dirty="0">
              <a:solidFill>
                <a:srgbClr val="002060"/>
              </a:solidFill>
              <a:latin typeface="微软雅黑" panose="020B0503020204020204" pitchFamily="34" charset="-122"/>
              <a:ea typeface="微软雅黑" panose="020B0503020204020204" pitchFamily="34" charset="-122"/>
            </a:endParaRPr>
          </a:p>
          <a:p>
            <a:pPr lvl="2">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n</a:t>
            </a:r>
            <a:r>
              <a:rPr lang="zh-CN" altLang="en-US" dirty="0">
                <a:solidFill>
                  <a:srgbClr val="002060"/>
                </a:solidFill>
                <a:latin typeface="微软雅黑" panose="020B0503020204020204" pitchFamily="34" charset="-122"/>
                <a:ea typeface="微软雅黑" panose="020B0503020204020204" pitchFamily="34" charset="-122"/>
                <a:sym typeface="+mn-ea"/>
              </a:rPr>
              <a:t>个无效等价类：非字母开头的密码</a:t>
            </a:r>
            <a:endParaRPr lang="en-US" altLang="zh-CN" dirty="0">
              <a:solidFill>
                <a:srgbClr val="002060"/>
              </a:solidFill>
              <a:latin typeface="微软雅黑" panose="020B0503020204020204" pitchFamily="34" charset="-122"/>
              <a:ea typeface="微软雅黑" panose="020B0503020204020204" pitchFamily="34" charset="-122"/>
            </a:endParaRPr>
          </a:p>
          <a:p>
            <a:pPr lvl="2">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 	            </a:t>
            </a:r>
            <a:r>
              <a:rPr lang="zh-CN" altLang="en-US" dirty="0">
                <a:solidFill>
                  <a:srgbClr val="002060"/>
                </a:solidFill>
                <a:latin typeface="微软雅黑" panose="020B0503020204020204" pitchFamily="34" charset="-122"/>
                <a:ea typeface="微软雅黑" panose="020B0503020204020204" pitchFamily="34" charset="-122"/>
                <a:sym typeface="+mn-ea"/>
              </a:rPr>
              <a:t>不包含特殊字符的密码</a:t>
            </a:r>
            <a:endParaRPr lang="en-US" altLang="zh-CN" dirty="0">
              <a:solidFill>
                <a:srgbClr val="002060"/>
              </a:solidFill>
              <a:latin typeface="微软雅黑" panose="020B0503020204020204" pitchFamily="34" charset="-122"/>
              <a:ea typeface="微软雅黑" panose="020B0503020204020204" pitchFamily="34" charset="-122"/>
            </a:endParaRPr>
          </a:p>
          <a:p>
            <a:pPr lvl="2">
              <a:lnSpc>
                <a:spcPct val="150000"/>
              </a:lnSpc>
            </a:pPr>
            <a:r>
              <a:rPr lang="en-US" altLang="zh-CN" dirty="0">
                <a:solidFill>
                  <a:srgbClr val="002060"/>
                </a:solidFill>
                <a:latin typeface="微软雅黑" panose="020B0503020204020204" pitchFamily="34" charset="-122"/>
                <a:ea typeface="微软雅黑" panose="020B0503020204020204" pitchFamily="34" charset="-122"/>
                <a:sym typeface="+mn-ea"/>
              </a:rPr>
              <a:t>                          </a:t>
            </a:r>
            <a:r>
              <a:rPr lang="zh-CN" altLang="en-US" dirty="0">
                <a:solidFill>
                  <a:srgbClr val="002060"/>
                </a:solidFill>
                <a:latin typeface="微软雅黑" panose="020B0503020204020204" pitchFamily="34" charset="-122"/>
                <a:ea typeface="微软雅黑" panose="020B0503020204020204" pitchFamily="34" charset="-122"/>
                <a:sym typeface="+mn-ea"/>
              </a:rPr>
              <a:t>长度小于</a:t>
            </a:r>
            <a:r>
              <a:rPr lang="en-US" altLang="zh-CN" dirty="0">
                <a:solidFill>
                  <a:srgbClr val="002060"/>
                </a:solidFill>
                <a:latin typeface="微软雅黑" panose="020B0503020204020204" pitchFamily="34" charset="-122"/>
                <a:ea typeface="微软雅黑" panose="020B0503020204020204" pitchFamily="34" charset="-122"/>
                <a:sym typeface="+mn-ea"/>
              </a:rPr>
              <a:t>8</a:t>
            </a:r>
            <a:r>
              <a:rPr lang="zh-CN" altLang="en-US" dirty="0">
                <a:solidFill>
                  <a:srgbClr val="002060"/>
                </a:solidFill>
                <a:latin typeface="微软雅黑" panose="020B0503020204020204" pitchFamily="34" charset="-122"/>
                <a:ea typeface="微软雅黑" panose="020B0503020204020204" pitchFamily="34" charset="-122"/>
                <a:sym typeface="+mn-ea"/>
              </a:rPr>
              <a:t>的密码</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88010" y="1295400"/>
            <a:ext cx="8219440" cy="3138170"/>
          </a:xfrm>
          <a:prstGeom prst="rect">
            <a:avLst/>
          </a:prstGeom>
          <a:noFill/>
        </p:spPr>
        <p:txBody>
          <a:bodyPr wrap="square">
            <a:spAutoFit/>
          </a:bodyPr>
          <a:lstStyle/>
          <a:p>
            <a:pPr algn="just">
              <a:lnSpc>
                <a:spcPct val="150000"/>
              </a:lnSpc>
              <a:buClrTx/>
              <a:buSzTx/>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rPr>
              <a:t>划分原则</a:t>
            </a:r>
            <a:r>
              <a:rPr lang="en-US" altLang="zh-CN" sz="2400" dirty="0">
                <a:solidFill>
                  <a:srgbClr val="FF0000"/>
                </a:solidFill>
                <a:latin typeface="微软雅黑" panose="020B0503020204020204" pitchFamily="34" charset="-122"/>
                <a:ea typeface="微软雅黑" panose="020B0503020204020204" pitchFamily="34" charset="-122"/>
              </a:rPr>
              <a:t>5</a:t>
            </a:r>
            <a:endParaRPr lang="zh-CN" altLang="en-US"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在已划分的等价类中，</a:t>
            </a:r>
            <a:r>
              <a:rPr lang="zh-CN" altLang="en-US" sz="1800">
                <a:solidFill>
                  <a:srgbClr val="002060"/>
                </a:solidFill>
                <a:latin typeface="微软雅黑" panose="020B0503020204020204" pitchFamily="34" charset="-122"/>
                <a:ea typeface="微软雅黑" panose="020B0503020204020204" pitchFamily="34" charset="-122"/>
              </a:rPr>
              <a:t>软件处理某个</a:t>
            </a:r>
            <a:r>
              <a:rPr lang="zh-CN" altLang="en-US" sz="1800" dirty="0">
                <a:solidFill>
                  <a:srgbClr val="002060"/>
                </a:solidFill>
                <a:latin typeface="微软雅黑" panose="020B0503020204020204" pitchFamily="34" charset="-122"/>
                <a:ea typeface="微软雅黑" panose="020B0503020204020204" pitchFamily="34" charset="-122"/>
              </a:rPr>
              <a:t>元素方法不同，则应继续</a:t>
            </a:r>
            <a:r>
              <a:rPr lang="zh-CN" altLang="en-US" sz="1800" u="sng" dirty="0">
                <a:solidFill>
                  <a:srgbClr val="0070C0"/>
                </a:solidFill>
                <a:latin typeface="微软雅黑" panose="020B0503020204020204" pitchFamily="34" charset="-122"/>
                <a:ea typeface="微软雅黑" panose="020B0503020204020204" pitchFamily="34" charset="-122"/>
              </a:rPr>
              <a:t>细分</a:t>
            </a:r>
            <a:r>
              <a:rPr lang="zh-CN" altLang="en-US" sz="1800" dirty="0">
                <a:solidFill>
                  <a:srgbClr val="002060"/>
                </a:solidFill>
                <a:latin typeface="微软雅黑" panose="020B0503020204020204" pitchFamily="34" charset="-122"/>
                <a:ea typeface="微软雅黑" panose="020B0503020204020204" pitchFamily="34" charset="-122"/>
              </a:rPr>
              <a:t>划分等价类。</a:t>
            </a:r>
            <a:endParaRPr lang="en-US" altLang="zh-CN" sz="1800" dirty="0">
              <a:solidFill>
                <a:srgbClr val="002060"/>
              </a:solidFill>
              <a:latin typeface="微软雅黑" panose="020B0503020204020204" pitchFamily="34" charset="-122"/>
              <a:ea typeface="微软雅黑" panose="020B0503020204020204" pitchFamily="34" charset="-122"/>
            </a:endParaRPr>
          </a:p>
          <a:p>
            <a:pPr>
              <a:lnSpc>
                <a:spcPct val="150000"/>
              </a:lnSpc>
            </a:pPr>
            <a:endParaRPr lang="zh-CN" altLang="en-US" sz="18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例如：</a:t>
            </a:r>
            <a:endParaRPr lang="zh-CN" altLang="en-US" sz="1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800" dirty="0">
                <a:solidFill>
                  <a:srgbClr val="002060"/>
                </a:solidFill>
                <a:latin typeface="微软雅黑" panose="020B0503020204020204" pitchFamily="34" charset="-122"/>
                <a:ea typeface="微软雅黑" panose="020B0503020204020204" pitchFamily="34" charset="-122"/>
              </a:rPr>
              <a:t>三角形初步划分等价类为：三角形、非三角形</a:t>
            </a:r>
            <a:endParaRPr lang="en-US" altLang="zh-CN" sz="1800" dirty="0">
              <a:solidFill>
                <a:srgbClr val="002060"/>
              </a:solidFill>
              <a:latin typeface="微软雅黑" panose="020B0503020204020204" pitchFamily="34" charset="-122"/>
              <a:ea typeface="微软雅黑" panose="020B0503020204020204" pitchFamily="34" charset="-122"/>
            </a:endParaRPr>
          </a:p>
          <a:p>
            <a:pPr marL="342900" lvl="0" indent="-342900">
              <a:lnSpc>
                <a:spcPct val="150000"/>
              </a:lnSpc>
              <a:buAutoNum type="arabicPeriod"/>
            </a:pPr>
            <a:r>
              <a:rPr lang="zh-CN" altLang="en-US" sz="1800" dirty="0">
                <a:solidFill>
                  <a:srgbClr val="002060"/>
                </a:solidFill>
                <a:latin typeface="微软雅黑" panose="020B0503020204020204" pitchFamily="34" charset="-122"/>
                <a:ea typeface="微软雅黑" panose="020B0503020204020204" pitchFamily="34" charset="-122"/>
              </a:rPr>
              <a:t>三角形还可细分为：</a:t>
            </a:r>
            <a:endParaRPr lang="en-US" altLang="zh-CN" sz="1800" dirty="0">
              <a:solidFill>
                <a:srgbClr val="002060"/>
              </a:solidFill>
              <a:latin typeface="微软雅黑" panose="020B0503020204020204" pitchFamily="34" charset="-122"/>
              <a:ea typeface="微软雅黑" panose="020B0503020204020204" pitchFamily="34" charset="-122"/>
            </a:endParaRPr>
          </a:p>
          <a:p>
            <a:pPr lvl="1">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等边三角形、等腰三角形、非等边三角形</a:t>
            </a:r>
            <a:endParaRPr lang="en-US" altLang="zh-CN" sz="1800" dirty="0">
              <a:solidFill>
                <a:srgbClr val="002060"/>
              </a:solidFill>
              <a:latin typeface="微软雅黑" panose="020B0503020204020204" pitchFamily="34" charset="-122"/>
              <a:ea typeface="微软雅黑" panose="020B0503020204020204" pitchFamily="34" charset="-122"/>
            </a:endParaRPr>
          </a:p>
        </p:txBody>
      </p:sp>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313817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等价类划分测试用例设计步骤如下：</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a:t>
            </a:r>
            <a:r>
              <a:rPr lang="zh-CN" altLang="zh-CN" dirty="0">
                <a:solidFill>
                  <a:schemeClr val="accent5">
                    <a:lumMod val="75000"/>
                  </a:schemeClr>
                </a:solidFill>
                <a:latin typeface="微软雅黑" panose="020B0503020204020204" pitchFamily="34" charset="-122"/>
                <a:ea typeface="微软雅黑" panose="020B0503020204020204" pitchFamily="34" charset="-122"/>
              </a:rPr>
              <a:t>划分等价类</a:t>
            </a:r>
            <a:r>
              <a:rPr lang="zh-CN" altLang="zh-CN" dirty="0">
                <a:solidFill>
                  <a:srgbClr val="002060"/>
                </a:solidFill>
                <a:latin typeface="微软雅黑" panose="020B0503020204020204" pitchFamily="34" charset="-122"/>
                <a:ea typeface="微软雅黑" panose="020B0503020204020204" pitchFamily="34" charset="-122"/>
              </a:rPr>
              <a:t>后，</a:t>
            </a:r>
            <a:r>
              <a:rPr lang="zh-CN" altLang="zh-CN" dirty="0">
                <a:solidFill>
                  <a:schemeClr val="accent5">
                    <a:lumMod val="75000"/>
                  </a:schemeClr>
                </a:solidFill>
                <a:latin typeface="微软雅黑" panose="020B0503020204020204" pitchFamily="34" charset="-122"/>
                <a:ea typeface="微软雅黑" panose="020B0503020204020204" pitchFamily="34" charset="-122"/>
              </a:rPr>
              <a:t>建立等价类表</a:t>
            </a:r>
            <a:r>
              <a:rPr lang="zh-CN" altLang="zh-CN" dirty="0">
                <a:solidFill>
                  <a:srgbClr val="002060"/>
                </a:solidFill>
                <a:latin typeface="微软雅黑" panose="020B0503020204020204" pitchFamily="34" charset="-122"/>
                <a:ea typeface="微软雅黑" panose="020B0503020204020204" pitchFamily="34" charset="-122"/>
              </a:rPr>
              <a:t>，并为每一个等价类规定一个唯一的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编号</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设计一个测试用例，使其</a:t>
            </a:r>
            <a:r>
              <a:rPr lang="zh-CN" altLang="zh-CN" dirty="0">
                <a:solidFill>
                  <a:schemeClr val="accent5">
                    <a:lumMod val="75000"/>
                  </a:schemeClr>
                </a:solidFill>
                <a:latin typeface="微软雅黑" panose="020B0503020204020204" pitchFamily="34" charset="-122"/>
                <a:ea typeface="微软雅黑" panose="020B0503020204020204" pitchFamily="34" charset="-122"/>
              </a:rPr>
              <a:t>尽可能多</a:t>
            </a:r>
            <a:r>
              <a:rPr lang="zh-CN" altLang="zh-CN" dirty="0">
                <a:solidFill>
                  <a:srgbClr val="002060"/>
                </a:solidFill>
                <a:latin typeface="微软雅黑" panose="020B0503020204020204" pitchFamily="34" charset="-122"/>
                <a:ea typeface="微软雅黑" panose="020B0503020204020204" pitchFamily="34" charset="-122"/>
              </a:rPr>
              <a:t>地覆盖尚未被覆盖地</a:t>
            </a:r>
            <a:r>
              <a:rPr lang="zh-CN" altLang="zh-CN" dirty="0">
                <a:solidFill>
                  <a:schemeClr val="accent5">
                    <a:lumMod val="75000"/>
                  </a:schemeClr>
                </a:solidFill>
                <a:latin typeface="微软雅黑" panose="020B0503020204020204" pitchFamily="34" charset="-122"/>
                <a:ea typeface="微软雅黑" panose="020B0503020204020204" pitchFamily="34" charset="-122"/>
              </a:rPr>
              <a:t>有效等价类</a:t>
            </a:r>
            <a:r>
              <a:rPr lang="zh-CN" altLang="zh-CN" dirty="0">
                <a:solidFill>
                  <a:srgbClr val="002060"/>
                </a:solidFill>
                <a:latin typeface="微软雅黑" panose="020B0503020204020204" pitchFamily="34" charset="-122"/>
                <a:ea typeface="微软雅黑" panose="020B0503020204020204" pitchFamily="34" charset="-122"/>
              </a:rPr>
              <a:t>，重复这一步骤，直到所有的有效等价类都被覆盖为止；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设计一个新的测试用例，使其</a:t>
            </a:r>
            <a:r>
              <a:rPr lang="zh-CN" altLang="zh-CN" dirty="0">
                <a:solidFill>
                  <a:schemeClr val="accent5">
                    <a:lumMod val="75000"/>
                  </a:schemeClr>
                </a:solidFill>
                <a:latin typeface="微软雅黑" panose="020B0503020204020204" pitchFamily="34" charset="-122"/>
                <a:ea typeface="微软雅黑" panose="020B0503020204020204" pitchFamily="34" charset="-122"/>
              </a:rPr>
              <a:t>仅覆盖一个</a:t>
            </a:r>
            <a:r>
              <a:rPr lang="zh-CN" altLang="zh-CN" dirty="0">
                <a:solidFill>
                  <a:srgbClr val="002060"/>
                </a:solidFill>
                <a:latin typeface="微软雅黑" panose="020B0503020204020204" pitchFamily="34" charset="-122"/>
                <a:ea typeface="微软雅黑" panose="020B0503020204020204" pitchFamily="34" charset="-122"/>
              </a:rPr>
              <a:t>尚未被覆盖的</a:t>
            </a:r>
            <a:r>
              <a:rPr lang="zh-CN" altLang="zh-CN" dirty="0">
                <a:solidFill>
                  <a:schemeClr val="accent5">
                    <a:lumMod val="75000"/>
                  </a:schemeClr>
                </a:solidFill>
                <a:latin typeface="微软雅黑" panose="020B0503020204020204" pitchFamily="34" charset="-122"/>
                <a:ea typeface="微软雅黑" panose="020B0503020204020204" pitchFamily="34" charset="-122"/>
              </a:rPr>
              <a:t>无效等价类</a:t>
            </a:r>
            <a:r>
              <a:rPr lang="zh-CN" altLang="zh-CN" dirty="0">
                <a:solidFill>
                  <a:srgbClr val="002060"/>
                </a:solidFill>
                <a:latin typeface="微软雅黑" panose="020B0503020204020204" pitchFamily="34" charset="-122"/>
                <a:ea typeface="微软雅黑" panose="020B0503020204020204" pitchFamily="34" charset="-122"/>
              </a:rPr>
              <a:t>，重复这一步骤，直到所有的无效等价类都被覆盖为止。</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4"/>
          <p:cNvSpPr>
            <a:spLocks noChangeArrowheads="1"/>
          </p:cNvSpPr>
          <p:nvPr/>
        </p:nvSpPr>
        <p:spPr bwMode="auto">
          <a:xfrm>
            <a:off x="0" y="174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267489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8.1</a:t>
            </a:r>
            <a:r>
              <a:rPr lang="zh-CN" altLang="zh-CN" dirty="0">
                <a:solidFill>
                  <a:srgbClr val="002060"/>
                </a:solidFill>
                <a:latin typeface="微软雅黑" panose="020B0503020204020204" pitchFamily="34" charset="-122"/>
                <a:ea typeface="微软雅黑" panose="020B0503020204020204" pitchFamily="34" charset="-122"/>
              </a:rPr>
              <a:t>】计算平方根函数的测试用例区间，有</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个输入区间和</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个输出区间。可用</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个测试用例来测试</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个区间，如表所示。</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测试用例</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：输入</a:t>
            </a:r>
            <a:r>
              <a:rPr lang="en-US" altLang="zh-CN" dirty="0">
                <a:solidFill>
                  <a:srgbClr val="002060"/>
                </a:solidFill>
                <a:latin typeface="微软雅黑" panose="020B0503020204020204" pitchFamily="34" charset="-122"/>
                <a:ea typeface="微软雅黑" panose="020B0503020204020204" pitchFamily="34" charset="-122"/>
              </a:rPr>
              <a:t>4</a:t>
            </a:r>
            <a:r>
              <a:rPr lang="zh-CN" altLang="zh-CN" dirty="0">
                <a:solidFill>
                  <a:srgbClr val="002060"/>
                </a:solidFill>
                <a:latin typeface="微软雅黑" panose="020B0503020204020204" pitchFamily="34" charset="-122"/>
                <a:ea typeface="微软雅黑" panose="020B0503020204020204" pitchFamily="34" charset="-122"/>
              </a:rPr>
              <a:t>，返回</a:t>
            </a:r>
            <a:r>
              <a:rPr lang="en-US" altLang="zh-CN" dirty="0">
                <a:solidFill>
                  <a:srgbClr val="002060"/>
                </a:solidFill>
                <a:latin typeface="微软雅黑" panose="020B0503020204020204" pitchFamily="34" charset="-122"/>
                <a:ea typeface="微软雅黑" panose="020B0503020204020204" pitchFamily="34" charset="-122"/>
              </a:rPr>
              <a:t>2     //</a:t>
            </a:r>
            <a:r>
              <a:rPr lang="zh-CN" altLang="zh-CN" dirty="0">
                <a:solidFill>
                  <a:srgbClr val="002060"/>
                </a:solidFill>
                <a:latin typeface="微软雅黑" panose="020B0503020204020204" pitchFamily="34" charset="-122"/>
                <a:ea typeface="微软雅黑" panose="020B0503020204020204" pitchFamily="34" charset="-122"/>
              </a:rPr>
              <a:t>区间 </a:t>
            </a:r>
            <a:r>
              <a:rPr lang="en-US" altLang="zh-CN" dirty="0">
                <a:solidFill>
                  <a:srgbClr val="002060"/>
                </a:solidFill>
                <a:latin typeface="微软雅黑" panose="020B0503020204020204" pitchFamily="34" charset="-122"/>
                <a:ea typeface="微软雅黑" panose="020B0503020204020204" pitchFamily="34" charset="-122"/>
              </a:rPr>
              <a:t>ii</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a</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测试用例</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：输入－</a:t>
            </a:r>
            <a:r>
              <a:rPr lang="en-US" altLang="zh-CN" dirty="0">
                <a:solidFill>
                  <a:srgbClr val="002060"/>
                </a:solidFill>
                <a:latin typeface="微软雅黑" panose="020B0503020204020204" pitchFamily="34" charset="-122"/>
                <a:ea typeface="微软雅黑" panose="020B0503020204020204" pitchFamily="34" charset="-122"/>
              </a:rPr>
              <a:t>10</a:t>
            </a:r>
            <a:r>
              <a:rPr lang="zh-CN" altLang="zh-CN" dirty="0">
                <a:solidFill>
                  <a:srgbClr val="002060"/>
                </a:solidFill>
                <a:latin typeface="微软雅黑" panose="020B0503020204020204" pitchFamily="34" charset="-122"/>
                <a:ea typeface="微软雅黑" panose="020B0503020204020204" pitchFamily="34" charset="-122"/>
              </a:rPr>
              <a:t>，返回</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，输出“</a:t>
            </a:r>
            <a:r>
              <a:rPr lang="en-US" altLang="zh-CN" dirty="0">
                <a:solidFill>
                  <a:srgbClr val="002060"/>
                </a:solidFill>
                <a:latin typeface="微软雅黑" panose="020B0503020204020204" pitchFamily="34" charset="-122"/>
                <a:ea typeface="微软雅黑" panose="020B0503020204020204" pitchFamily="34" charset="-122"/>
              </a:rPr>
              <a:t>Square root error - illegal negative input”  //</a:t>
            </a:r>
            <a:r>
              <a:rPr lang="zh-CN" altLang="zh-CN" dirty="0">
                <a:solidFill>
                  <a:srgbClr val="002060"/>
                </a:solidFill>
                <a:latin typeface="微软雅黑" panose="020B0503020204020204" pitchFamily="34" charset="-122"/>
                <a:ea typeface="微软雅黑" panose="020B0503020204020204" pitchFamily="34" charset="-122"/>
              </a:rPr>
              <a:t>区间 </a:t>
            </a:r>
            <a:r>
              <a:rPr lang="en-US" altLang="zh-CN" dirty="0" err="1">
                <a:solidFill>
                  <a:srgbClr val="002060"/>
                </a:solidFill>
                <a:latin typeface="微软雅黑" panose="020B0503020204020204" pitchFamily="34" charset="-122"/>
                <a:ea typeface="微软雅黑" panose="020B0503020204020204" pitchFamily="34" charset="-122"/>
              </a:rPr>
              <a:t>i</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b</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1844675" y="3643644"/>
          <a:ext cx="6102536" cy="1226817"/>
        </p:xfrm>
        <a:graphic>
          <a:graphicData uri="http://schemas.openxmlformats.org/drawingml/2006/table">
            <a:tbl>
              <a:tblPr firstRow="1" firstCol="1" bandRow="1">
                <a:tableStyleId>{5C22544A-7EE6-4342-B048-85BDC9FD1C3A}</a:tableStyleId>
              </a:tblPr>
              <a:tblGrid>
                <a:gridCol w="1197803"/>
                <a:gridCol w="1834545"/>
                <a:gridCol w="1085736"/>
                <a:gridCol w="1984452"/>
              </a:tblGrid>
              <a:tr h="408939">
                <a:tc gridSpan="2">
                  <a:txBody>
                    <a:bodyPr/>
                    <a:lstStyle/>
                    <a:p>
                      <a:pPr algn="ctr"/>
                      <a:r>
                        <a:rPr lang="zh-CN" sz="1800" kern="100" dirty="0">
                          <a:effectLst/>
                          <a:latin typeface="微软雅黑" panose="020B0503020204020204" pitchFamily="34" charset="-122"/>
                          <a:ea typeface="微软雅黑" panose="020B0503020204020204" pitchFamily="34" charset="-122"/>
                        </a:rPr>
                        <a:t>输入分区</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hMerge="1">
                  <a:tcPr/>
                </a:tc>
                <a:tc gridSpan="2">
                  <a:txBody>
                    <a:bodyPr/>
                    <a:lstStyle/>
                    <a:p>
                      <a:pPr algn="ctr"/>
                      <a:r>
                        <a:rPr lang="zh-CN" sz="1800" kern="100">
                          <a:effectLst/>
                          <a:latin typeface="微软雅黑" panose="020B0503020204020204" pitchFamily="34" charset="-122"/>
                          <a:ea typeface="微软雅黑" panose="020B0503020204020204" pitchFamily="34" charset="-122"/>
                        </a:rPr>
                        <a:t>输出分区</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hMerge="1">
                  <a:tcPr/>
                </a:tc>
              </a:tr>
              <a:tr h="408939">
                <a:tc>
                  <a:txBody>
                    <a:bodyPr/>
                    <a:lstStyle/>
                    <a:p>
                      <a:pPr algn="ctr"/>
                      <a:r>
                        <a:rPr lang="en-US" sz="1800" kern="100">
                          <a:effectLst/>
                          <a:latin typeface="微软雅黑" panose="020B0503020204020204" pitchFamily="34" charset="-122"/>
                          <a:ea typeface="微软雅黑" panose="020B0503020204020204" pitchFamily="34" charset="-122"/>
                        </a:rPr>
                        <a:t>i</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&lt;0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a</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&gt;0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r h="408939">
                <a:tc>
                  <a:txBody>
                    <a:bodyPr/>
                    <a:lstStyle/>
                    <a:p>
                      <a:pPr algn="ctr"/>
                      <a:r>
                        <a:rPr lang="en-US" sz="1800" kern="100">
                          <a:effectLst/>
                          <a:latin typeface="微软雅黑" panose="020B0503020204020204" pitchFamily="34" charset="-122"/>
                          <a:ea typeface="微软雅黑" panose="020B0503020204020204" pitchFamily="34" charset="-122"/>
                        </a:rPr>
                        <a:t>ii</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&gt;=0</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a:effectLst/>
                          <a:latin typeface="微软雅黑" panose="020B0503020204020204" pitchFamily="34" charset="-122"/>
                          <a:ea typeface="微软雅黑" panose="020B0503020204020204" pitchFamily="34" charset="-122"/>
                        </a:rPr>
                        <a:t>b</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r>
                        <a:rPr lang="en-US" sz="1800" kern="100" dirty="0">
                          <a:effectLst/>
                          <a:latin typeface="微软雅黑" panose="020B0503020204020204" pitchFamily="34" charset="-122"/>
                          <a:ea typeface="微软雅黑" panose="020B0503020204020204" pitchFamily="34" charset="-122"/>
                        </a:rPr>
                        <a:t>Error</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bl>
          </a:graphicData>
        </a:graphic>
      </p:graphicFrame>
    </p:spTree>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420" y="1036955"/>
            <a:ext cx="8335010" cy="250698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4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chemeClr val="accent5">
                    <a:lumMod val="75000"/>
                  </a:schemeClr>
                </a:solidFill>
                <a:latin typeface="微软雅黑" panose="020B0503020204020204" pitchFamily="34" charset="-122"/>
                <a:ea typeface="微软雅黑" panose="020B0503020204020204" pitchFamily="34" charset="-122"/>
              </a:rPr>
              <a:t>标准等价类测试</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u="sng" dirty="0">
                <a:solidFill>
                  <a:srgbClr val="002060"/>
                </a:solidFill>
                <a:latin typeface="微软雅黑" panose="020B0503020204020204" pitchFamily="34" charset="-122"/>
                <a:ea typeface="微软雅黑" panose="020B0503020204020204" pitchFamily="34" charset="-122"/>
              </a:rPr>
              <a:t>不考虑无效数据值</a:t>
            </a:r>
            <a:r>
              <a:rPr lang="zh-CN" altLang="zh-CN" dirty="0">
                <a:solidFill>
                  <a:srgbClr val="002060"/>
                </a:solidFill>
                <a:latin typeface="微软雅黑" panose="020B0503020204020204" pitchFamily="34" charset="-122"/>
                <a:ea typeface="微软雅黑" panose="020B0503020204020204" pitchFamily="34" charset="-122"/>
              </a:rPr>
              <a:t>，测试用例使用每个等价类中的某一个值。通常标准等价类测试用例数量和最大等价类中元素数目相等。</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40000"/>
              </a:lnSpc>
              <a:defRPr/>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chemeClr val="accent5">
                    <a:lumMod val="75000"/>
                  </a:schemeClr>
                </a:solidFill>
                <a:latin typeface="微软雅黑" panose="020B0503020204020204" pitchFamily="34" charset="-122"/>
                <a:ea typeface="微软雅黑" panose="020B0503020204020204" pitchFamily="34" charset="-122"/>
              </a:rPr>
              <a:t>健壮等价类测试</a:t>
            </a:r>
            <a:r>
              <a:rPr lang="zh-CN" altLang="zh-CN" dirty="0">
                <a:solidFill>
                  <a:srgbClr val="002060"/>
                </a:solidFill>
                <a:latin typeface="微软雅黑" panose="020B0503020204020204" pitchFamily="34" charset="-122"/>
                <a:ea typeface="微软雅黑" panose="020B0503020204020204" pitchFamily="34" charset="-122"/>
              </a:rPr>
              <a:t>：主要出发点是不仅关注等价类，同时也关注无效等价类。</a:t>
            </a:r>
            <a:endParaRPr lang="zh-CN" altLang="zh-CN" dirty="0">
              <a:solidFill>
                <a:srgbClr val="002060"/>
              </a:solidFill>
              <a:latin typeface="微软雅黑" panose="020B0503020204020204" pitchFamily="34" charset="-122"/>
              <a:ea typeface="微软雅黑" panose="020B0503020204020204" pitchFamily="34" charset="-122"/>
            </a:endParaRPr>
          </a:p>
          <a:p>
            <a:pPr marL="1079500" lvl="2" indent="-285750" algn="just">
              <a:lnSpc>
                <a:spcPct val="14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对有效输入，测试用例从每个有效等价类中取一个值；</a:t>
            </a:r>
            <a:endParaRPr lang="zh-CN" altLang="zh-CN" dirty="0">
              <a:solidFill>
                <a:srgbClr val="002060"/>
              </a:solidFill>
              <a:latin typeface="微软雅黑" panose="020B0503020204020204" pitchFamily="34" charset="-122"/>
              <a:ea typeface="微软雅黑" panose="020B0503020204020204" pitchFamily="34" charset="-122"/>
            </a:endParaRPr>
          </a:p>
          <a:p>
            <a:pPr marL="1079500" lvl="2" indent="-285750" algn="just">
              <a:lnSpc>
                <a:spcPct val="14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对无效输入，测试用例取一个无效值，其他值均取有效值。</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59555" y="1113692"/>
            <a:ext cx="8556697" cy="206502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20000"/>
              </a:lnSpc>
              <a:buFont typeface="Wingdings" panose="05000000000000000000" charset="0"/>
              <a:defRPr/>
            </a:pP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40000"/>
              </a:lnSpc>
              <a:buFont typeface="Wingdings" panose="05000000000000000000" charset="0"/>
              <a:defRPr/>
            </a:pPr>
            <a:r>
              <a:rPr lang="zh-CN" altLang="zh-CN" dirty="0">
                <a:solidFill>
                  <a:srgbClr val="002060"/>
                </a:solidFill>
                <a:latin typeface="微软雅黑" panose="020B0503020204020204" pitchFamily="34" charset="-122"/>
                <a:ea typeface="微软雅黑" panose="020B0503020204020204" pitchFamily="34" charset="-122"/>
              </a:rPr>
              <a:t>现以两输入变量</a:t>
            </a:r>
            <a:r>
              <a:rPr lang="en-US" altLang="zh-CN" dirty="0">
                <a:solidFill>
                  <a:srgbClr val="002060"/>
                </a:solidFill>
                <a:latin typeface="微软雅黑" panose="020B0503020204020204" pitchFamily="34" charset="-122"/>
                <a:ea typeface="微软雅黑" panose="020B0503020204020204" pitchFamily="34" charset="-122"/>
              </a:rPr>
              <a:t>x1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x2 </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程序 </a:t>
            </a:r>
            <a:r>
              <a:rPr lang="en-US" altLang="zh-CN" dirty="0">
                <a:solidFill>
                  <a:srgbClr val="002060"/>
                </a:solidFill>
                <a:latin typeface="微软雅黑" panose="020B0503020204020204" pitchFamily="34" charset="-122"/>
                <a:ea typeface="微软雅黑" panose="020B0503020204020204" pitchFamily="34" charset="-122"/>
              </a:rPr>
              <a:t>F </a:t>
            </a:r>
            <a:r>
              <a:rPr lang="zh-CN" altLang="zh-CN" dirty="0">
                <a:solidFill>
                  <a:srgbClr val="002060"/>
                </a:solidFill>
                <a:latin typeface="微软雅黑" panose="020B0503020204020204" pitchFamily="34" charset="-122"/>
                <a:ea typeface="微软雅黑" panose="020B0503020204020204" pitchFamily="34" charset="-122"/>
              </a:rPr>
              <a:t>为例说明。</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4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现定义</a:t>
            </a:r>
            <a:r>
              <a:rPr lang="en-US" altLang="zh-CN" dirty="0">
                <a:solidFill>
                  <a:srgbClr val="002060"/>
                </a:solidFill>
                <a:latin typeface="微软雅黑" panose="020B0503020204020204" pitchFamily="34" charset="-122"/>
                <a:ea typeface="微软雅黑" panose="020B0503020204020204" pitchFamily="34" charset="-122"/>
              </a:rPr>
              <a:t>x1</a:t>
            </a:r>
            <a:r>
              <a:rPr lang="zh-CN" altLang="zh-CN" dirty="0">
                <a:solidFill>
                  <a:srgbClr val="002060"/>
                </a:solidFill>
                <a:latin typeface="微软雅黑" panose="020B0503020204020204" pitchFamily="34" charset="-122"/>
                <a:ea typeface="微软雅黑" panose="020B0503020204020204" pitchFamily="34" charset="-122"/>
              </a:rPr>
              <a:t>和 </a:t>
            </a:r>
            <a:r>
              <a:rPr lang="en-US" altLang="zh-CN" dirty="0">
                <a:solidFill>
                  <a:srgbClr val="002060"/>
                </a:solidFill>
                <a:latin typeface="微软雅黑" panose="020B0503020204020204" pitchFamily="34" charset="-122"/>
                <a:ea typeface="微软雅黑" panose="020B0503020204020204" pitchFamily="34" charset="-122"/>
              </a:rPr>
              <a:t>x2</a:t>
            </a:r>
            <a:r>
              <a:rPr lang="zh-CN" altLang="zh-CN" dirty="0">
                <a:solidFill>
                  <a:srgbClr val="002060"/>
                </a:solidFill>
                <a:latin typeface="微软雅黑" panose="020B0503020204020204" pitchFamily="34" charset="-122"/>
                <a:ea typeface="微软雅黑" panose="020B0503020204020204" pitchFamily="34" charset="-122"/>
              </a:rPr>
              <a:t>范围取值：</a:t>
            </a:r>
            <a:r>
              <a:rPr lang="en-US" altLang="zh-CN" dirty="0">
                <a:solidFill>
                  <a:srgbClr val="002060"/>
                </a:solidFill>
                <a:latin typeface="微软雅黑" panose="020B0503020204020204" pitchFamily="34" charset="-122"/>
                <a:ea typeface="微软雅黑" panose="020B0503020204020204" pitchFamily="34" charset="-122"/>
              </a:rPr>
              <a:t>a≤x1≤d</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e≤x2≤g</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40000"/>
              </a:lnSpc>
              <a:buFont typeface="Arial" panose="020B0604020202020204" pitchFamily="34" charset="0"/>
              <a:buChar char="•"/>
              <a:defRPr/>
            </a:pPr>
            <a:r>
              <a:rPr lang="en-US" altLang="zh-CN" dirty="0">
                <a:solidFill>
                  <a:srgbClr val="002060"/>
                </a:solidFill>
                <a:latin typeface="微软雅黑" panose="020B0503020204020204" pitchFamily="34" charset="-122"/>
                <a:ea typeface="微软雅黑" panose="020B0503020204020204" pitchFamily="34" charset="-122"/>
              </a:rPr>
              <a:t>x1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x2</a:t>
            </a:r>
            <a:r>
              <a:rPr lang="zh-CN" altLang="zh-CN" dirty="0">
                <a:solidFill>
                  <a:srgbClr val="002060"/>
                </a:solidFill>
                <a:latin typeface="微软雅黑" panose="020B0503020204020204" pitchFamily="34" charset="-122"/>
                <a:ea typeface="微软雅黑" panose="020B0503020204020204" pitchFamily="34" charset="-122"/>
              </a:rPr>
              <a:t>无效等价类分别为：</a:t>
            </a:r>
            <a:r>
              <a:rPr lang="en-US" altLang="zh-CN" dirty="0">
                <a:solidFill>
                  <a:srgbClr val="002060"/>
                </a:solidFill>
                <a:latin typeface="微软雅黑" panose="020B0503020204020204" pitchFamily="34" charset="-122"/>
                <a:ea typeface="微软雅黑" panose="020B0503020204020204" pitchFamily="34" charset="-122"/>
              </a:rPr>
              <a:t>x1&lt;a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x1&gt;d </a:t>
            </a:r>
            <a:r>
              <a:rPr lang="zh-CN" altLang="zh-CN" dirty="0">
                <a:solidFill>
                  <a:srgbClr val="002060"/>
                </a:solidFill>
                <a:latin typeface="微软雅黑" panose="020B0503020204020204" pitchFamily="34" charset="-122"/>
                <a:ea typeface="微软雅黑" panose="020B0503020204020204" pitchFamily="34" charset="-122"/>
              </a:rPr>
              <a:t>和 </a:t>
            </a:r>
            <a:r>
              <a:rPr lang="en-US" altLang="zh-CN" dirty="0">
                <a:solidFill>
                  <a:srgbClr val="002060"/>
                </a:solidFill>
                <a:latin typeface="微软雅黑" panose="020B0503020204020204" pitchFamily="34" charset="-122"/>
                <a:ea typeface="微软雅黑" panose="020B0503020204020204" pitchFamily="34" charset="-122"/>
              </a:rPr>
              <a:t>x2&lt;e</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x2&gt;g</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26" name="图片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5" y="3299301"/>
            <a:ext cx="2103438" cy="1287463"/>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656" y="3203589"/>
            <a:ext cx="2079625" cy="13335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712595" y="4631690"/>
            <a:ext cx="1798955" cy="368300"/>
          </a:xfrm>
          <a:prstGeom prst="rect">
            <a:avLst/>
          </a:prstGeom>
          <a:noFill/>
        </p:spPr>
        <p:txBody>
          <a:bodyPr wrap="square" rtlCol="0" anchor="t">
            <a:spAutoFit/>
          </a:bodyPr>
          <a:p>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标准等价类测试</a:t>
            </a:r>
            <a:endPar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384165" y="4631690"/>
            <a:ext cx="1850390" cy="368300"/>
          </a:xfrm>
          <a:prstGeom prst="rect">
            <a:avLst/>
          </a:prstGeom>
          <a:noFill/>
        </p:spPr>
        <p:txBody>
          <a:bodyPr wrap="square" rtlCol="0" anchor="t">
            <a:spAutoFit/>
          </a:bodyPr>
          <a:p>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健壮等价类测试</a:t>
            </a:r>
            <a:endPar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3"/>
          <p:cNvGrpSpPr/>
          <p:nvPr/>
        </p:nvGrpSpPr>
        <p:grpSpPr>
          <a:xfrm>
            <a:off x="2369484" y="896416"/>
            <a:ext cx="5298474" cy="578994"/>
            <a:chOff x="663000" y="2017123"/>
            <a:chExt cx="5135760" cy="655320"/>
          </a:xfrm>
          <a:solidFill>
            <a:schemeClr val="accent1">
              <a:lumMod val="75000"/>
            </a:schemeClr>
          </a:solidFill>
        </p:grpSpPr>
        <p:sp>
          <p:nvSpPr>
            <p:cNvPr id="5" name="矩形 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p:cNvSpPr txBox="1"/>
          <p:nvPr/>
        </p:nvSpPr>
        <p:spPr>
          <a:xfrm>
            <a:off x="2973124" y="908610"/>
            <a:ext cx="3773055" cy="552715"/>
          </a:xfrm>
          <a:prstGeom prst="rect">
            <a:avLst/>
          </a:prstGeom>
          <a:solidFill>
            <a:schemeClr val="accent1">
              <a:lumMod val="75000"/>
            </a:schemeClr>
          </a:solidFill>
        </p:spPr>
        <p:txBody>
          <a:bodyPr wrap="square">
            <a:spAutoFit/>
          </a:bodyPr>
          <a:lstStyle/>
          <a:p>
            <a:pPr>
              <a:lnSpc>
                <a:spcPct val="173000"/>
              </a:lnSpc>
              <a:spcBef>
                <a:spcPts val="1200"/>
              </a:spcBef>
              <a:spcAft>
                <a:spcPts val="1200"/>
              </a:spcAft>
            </a:pPr>
            <a:r>
              <a:rPr lang="en-US"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8.1  </a:t>
            </a:r>
            <a:r>
              <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rPr>
              <a:t>黑盒测试技术</a:t>
            </a:r>
            <a:endParaRPr lang="zh-CN" altLang="zh-CN" sz="2000" b="1" kern="100" dirty="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9" name="五角星 44"/>
          <p:cNvSpPr/>
          <p:nvPr/>
        </p:nvSpPr>
        <p:spPr>
          <a:xfrm>
            <a:off x="2468563" y="93726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p:cNvGrpSpPr/>
          <p:nvPr/>
        </p:nvGrpSpPr>
        <p:grpSpPr>
          <a:xfrm>
            <a:off x="2350434" y="1552837"/>
            <a:ext cx="5355625" cy="512797"/>
            <a:chOff x="663000" y="2017123"/>
            <a:chExt cx="5135760" cy="655321"/>
          </a:xfrm>
          <a:solidFill>
            <a:schemeClr val="accent1">
              <a:lumMod val="75000"/>
            </a:schemeClr>
          </a:solidFill>
        </p:grpSpPr>
        <p:grpSp>
          <p:nvGrpSpPr>
            <p:cNvPr id="11" name="组合 43"/>
            <p:cNvGrpSpPr/>
            <p:nvPr/>
          </p:nvGrpSpPr>
          <p:grpSpPr>
            <a:xfrm>
              <a:off x="663000" y="2017123"/>
              <a:ext cx="5135760" cy="655321"/>
              <a:chOff x="663000" y="2017123"/>
              <a:chExt cx="5135760" cy="655321"/>
            </a:xfrm>
            <a:grpFill/>
          </p:grpSpPr>
          <p:sp>
            <p:nvSpPr>
              <p:cNvPr id="13" name="矩形 12"/>
              <p:cNvSpPr/>
              <p:nvPr/>
            </p:nvSpPr>
            <p:spPr>
              <a:xfrm>
                <a:off x="990600" y="2017124"/>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p:cNvSpPr txBox="1"/>
            <p:nvPr/>
          </p:nvSpPr>
          <p:spPr>
            <a:xfrm>
              <a:off x="1231515" y="2174444"/>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8.2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a:t>
              </a:r>
              <a:r>
                <a:rPr lang="zh-CN" altLang="zh-CN" sz="2000" b="1" dirty="0">
                  <a:solidFill>
                    <a:schemeClr val="bg1"/>
                  </a:solidFill>
                  <a:latin typeface="微软雅黑" panose="020B0503020204020204" pitchFamily="34" charset="-122"/>
                  <a:ea typeface="微软雅黑" panose="020B0503020204020204" pitchFamily="34" charset="-122"/>
                  <a:cs typeface="+mn-ea"/>
                </a:rPr>
                <a:t>于缺陷的测试技术</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6" name="五角星 57"/>
          <p:cNvSpPr/>
          <p:nvPr/>
        </p:nvSpPr>
        <p:spPr>
          <a:xfrm>
            <a:off x="2475151" y="1537838"/>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p:cNvGrpSpPr/>
          <p:nvPr/>
        </p:nvGrpSpPr>
        <p:grpSpPr>
          <a:xfrm>
            <a:off x="2331383" y="2132044"/>
            <a:ext cx="5374676" cy="547920"/>
            <a:chOff x="663000" y="2017123"/>
            <a:chExt cx="5135760" cy="655320"/>
          </a:xfrm>
          <a:solidFill>
            <a:schemeClr val="accent1">
              <a:lumMod val="75000"/>
            </a:schemeClr>
          </a:solidFill>
        </p:grpSpPr>
        <p:grpSp>
          <p:nvGrpSpPr>
            <p:cNvPr id="18" name="组合 43"/>
            <p:cNvGrpSpPr/>
            <p:nvPr/>
          </p:nvGrpSpPr>
          <p:grpSpPr>
            <a:xfrm>
              <a:off x="663000" y="2017123"/>
              <a:ext cx="5135760" cy="655320"/>
              <a:chOff x="663000" y="2017123"/>
              <a:chExt cx="5135760" cy="655320"/>
            </a:xfrm>
            <a:grpFill/>
          </p:grpSpPr>
          <p:sp>
            <p:nvSpPr>
              <p:cNvPr id="20" name="矩形 19"/>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8.3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基于经验的测试技术</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3" name="五角星 70"/>
          <p:cNvSpPr/>
          <p:nvPr/>
        </p:nvSpPr>
        <p:spPr>
          <a:xfrm>
            <a:off x="2468563" y="2168146"/>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endParaRPr>
          </a:p>
        </p:txBody>
      </p:sp>
      <p:sp>
        <p:nvSpPr>
          <p:cNvPr id="25" name="Rectangle 2"/>
          <p:cNvSpPr txBox="1">
            <a:spLocks noChangeArrowheads="1"/>
          </p:cNvSpPr>
          <p:nvPr/>
        </p:nvSpPr>
        <p:spPr>
          <a:xfrm>
            <a:off x="2143683" y="341855"/>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8</a:t>
            </a:r>
            <a:r>
              <a:rPr lang="zh-CN" altLang="zh-CN" kern="0" dirty="0"/>
              <a:t>章</a:t>
            </a:r>
            <a:r>
              <a:rPr lang="en-US" altLang="zh-CN" sz="1800" kern="100" dirty="0">
                <a:effectLst/>
                <a:latin typeface="Times New Roman" panose="02020603050405020304" pitchFamily="18" charset="0"/>
                <a:ea typeface="宋体" panose="02010600030101010101" pitchFamily="2" charset="-122"/>
              </a:rPr>
              <a:t>  </a:t>
            </a:r>
            <a:r>
              <a:rPr lang="zh-CN" altLang="zh-CN" kern="0" dirty="0"/>
              <a:t>软件测试设计技术</a:t>
            </a:r>
            <a:endParaRPr lang="zh-CN" altLang="en-US" kern="0" dirty="0"/>
          </a:p>
        </p:txBody>
      </p:sp>
      <p:grpSp>
        <p:nvGrpSpPr>
          <p:cNvPr id="26" name="组合 84"/>
          <p:cNvGrpSpPr/>
          <p:nvPr/>
        </p:nvGrpSpPr>
        <p:grpSpPr>
          <a:xfrm>
            <a:off x="2331382" y="2744865"/>
            <a:ext cx="5337568" cy="520700"/>
            <a:chOff x="663000" y="2017123"/>
            <a:chExt cx="5135760" cy="665267"/>
          </a:xfrm>
          <a:solidFill>
            <a:schemeClr val="accent1">
              <a:lumMod val="75000"/>
            </a:schemeClr>
          </a:solidFill>
        </p:grpSpPr>
        <p:grpSp>
          <p:nvGrpSpPr>
            <p:cNvPr id="27" name="组合 43"/>
            <p:cNvGrpSpPr/>
            <p:nvPr/>
          </p:nvGrpSpPr>
          <p:grpSpPr>
            <a:xfrm>
              <a:off x="663000" y="2017123"/>
              <a:ext cx="5135760" cy="665267"/>
              <a:chOff x="663000" y="2017123"/>
              <a:chExt cx="5135760" cy="665267"/>
            </a:xfrm>
            <a:grpFill/>
          </p:grpSpPr>
          <p:sp>
            <p:nvSpPr>
              <p:cNvPr id="29" name="矩形 28"/>
              <p:cNvSpPr/>
              <p:nvPr/>
            </p:nvSpPr>
            <p:spPr>
              <a:xfrm>
                <a:off x="983829" y="2027070"/>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白盒测试技术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五角星 70"/>
          <p:cNvSpPr/>
          <p:nvPr/>
        </p:nvSpPr>
        <p:spPr>
          <a:xfrm>
            <a:off x="2422676" y="2738421"/>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33" name="组合 84"/>
          <p:cNvGrpSpPr/>
          <p:nvPr/>
        </p:nvGrpSpPr>
        <p:grpSpPr>
          <a:xfrm>
            <a:off x="2312330" y="3328859"/>
            <a:ext cx="5355627" cy="541421"/>
            <a:chOff x="663000" y="2017123"/>
            <a:chExt cx="5148702" cy="667930"/>
          </a:xfrm>
          <a:solidFill>
            <a:schemeClr val="accent1">
              <a:lumMod val="75000"/>
            </a:schemeClr>
          </a:solidFill>
        </p:grpSpPr>
        <p:grpSp>
          <p:nvGrpSpPr>
            <p:cNvPr id="34" name="组合 43"/>
            <p:cNvGrpSpPr/>
            <p:nvPr/>
          </p:nvGrpSpPr>
          <p:grpSpPr>
            <a:xfrm>
              <a:off x="663000" y="2017123"/>
              <a:ext cx="5148702" cy="667930"/>
              <a:chOff x="663000" y="2017123"/>
              <a:chExt cx="5148702" cy="667930"/>
            </a:xfrm>
            <a:grpFill/>
          </p:grpSpPr>
          <p:sp>
            <p:nvSpPr>
              <p:cNvPr id="36" name="矩形 35"/>
              <p:cNvSpPr/>
              <p:nvPr/>
            </p:nvSpPr>
            <p:spPr>
              <a:xfrm>
                <a:off x="978527" y="202973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椭圆 36"/>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椭圆 37"/>
              <p:cNvSpPr/>
              <p:nvPr/>
            </p:nvSpPr>
            <p:spPr>
              <a:xfrm>
                <a:off x="5156502"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5" name="文本框 75"/>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8.5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基于模型的测试</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9" name="组合 84"/>
          <p:cNvGrpSpPr/>
          <p:nvPr/>
        </p:nvGrpSpPr>
        <p:grpSpPr>
          <a:xfrm>
            <a:off x="2350434" y="3940621"/>
            <a:ext cx="5317524" cy="491386"/>
            <a:chOff x="663000" y="2017123"/>
            <a:chExt cx="5135760" cy="655320"/>
          </a:xfrm>
          <a:solidFill>
            <a:schemeClr val="accent1">
              <a:lumMod val="75000"/>
            </a:schemeClr>
          </a:solidFill>
        </p:grpSpPr>
        <p:grpSp>
          <p:nvGrpSpPr>
            <p:cNvPr id="40" name="组合 43"/>
            <p:cNvGrpSpPr/>
            <p:nvPr/>
          </p:nvGrpSpPr>
          <p:grpSpPr>
            <a:xfrm>
              <a:off x="663000" y="2017123"/>
              <a:ext cx="5135760" cy="655320"/>
              <a:chOff x="663000" y="2017123"/>
              <a:chExt cx="5135760" cy="655320"/>
            </a:xfrm>
            <a:grpFill/>
          </p:grpSpPr>
          <p:sp>
            <p:nvSpPr>
              <p:cNvPr id="42" name="矩形 41"/>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3" name="椭圆 42"/>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4" name="椭圆 43"/>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1" name="文本框 75"/>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8.6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测试用例设计案例</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5" name="组合 84"/>
          <p:cNvGrpSpPr/>
          <p:nvPr/>
        </p:nvGrpSpPr>
        <p:grpSpPr>
          <a:xfrm>
            <a:off x="2366068" y="4502258"/>
            <a:ext cx="5339991" cy="483400"/>
            <a:chOff x="663000" y="2017123"/>
            <a:chExt cx="5135760" cy="655320"/>
          </a:xfrm>
          <a:solidFill>
            <a:schemeClr val="accent1">
              <a:lumMod val="75000"/>
            </a:schemeClr>
          </a:solidFill>
        </p:grpSpPr>
        <p:grpSp>
          <p:nvGrpSpPr>
            <p:cNvPr id="46" name="组合 43"/>
            <p:cNvGrpSpPr/>
            <p:nvPr/>
          </p:nvGrpSpPr>
          <p:grpSpPr>
            <a:xfrm>
              <a:off x="663000" y="2017123"/>
              <a:ext cx="5135760" cy="655320"/>
              <a:chOff x="663000" y="2017123"/>
              <a:chExt cx="5135760" cy="655320"/>
            </a:xfrm>
            <a:grpFill/>
          </p:grpSpPr>
          <p:sp>
            <p:nvSpPr>
              <p:cNvPr id="48" name="矩形 47"/>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椭圆 48"/>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0" name="椭圆 49"/>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7" name="文本框 75"/>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8.7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小结：选择合适的测试设计技术</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1" name="五角星 70"/>
          <p:cNvSpPr/>
          <p:nvPr/>
        </p:nvSpPr>
        <p:spPr>
          <a:xfrm>
            <a:off x="2406245" y="3346254"/>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五角星 70"/>
          <p:cNvSpPr/>
          <p:nvPr/>
        </p:nvSpPr>
        <p:spPr>
          <a:xfrm>
            <a:off x="2712318" y="4358285"/>
            <a:ext cx="509588" cy="520700"/>
          </a:xfrm>
          <a:prstGeom prst="star5">
            <a:avLst>
              <a:gd name="adj" fmla="val 0"/>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3" name="五角星 70"/>
          <p:cNvSpPr/>
          <p:nvPr/>
        </p:nvSpPr>
        <p:spPr>
          <a:xfrm>
            <a:off x="2452669" y="3929699"/>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4" name="五角星 70"/>
          <p:cNvSpPr/>
          <p:nvPr/>
        </p:nvSpPr>
        <p:spPr>
          <a:xfrm>
            <a:off x="2493860" y="4483563"/>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96205" y="917626"/>
            <a:ext cx="8556697" cy="374650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8.2</a:t>
            </a:r>
            <a:r>
              <a:rPr lang="zh-CN" altLang="zh-CN" dirty="0">
                <a:solidFill>
                  <a:srgbClr val="002060"/>
                </a:solidFill>
                <a:latin typeface="微软雅黑" panose="020B0503020204020204" pitchFamily="34" charset="-122"/>
                <a:ea typeface="微软雅黑" panose="020B0503020204020204" pitchFamily="34" charset="-122"/>
              </a:rPr>
              <a:t>】对三角形组成问题程序进行测试设计，采用等价类划分法。 </a:t>
            </a:r>
            <a:endParaRPr lang="en-US"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输入条件：</a:t>
            </a:r>
            <a:endParaRPr lang="zh-CN" altLang="zh-CN" dirty="0">
              <a:solidFill>
                <a:srgbClr val="002060"/>
              </a:solidFill>
              <a:latin typeface="微软雅黑" panose="020B0503020204020204" pitchFamily="34" charset="-122"/>
              <a:ea typeface="微软雅黑" panose="020B0503020204020204" pitchFamily="34" charset="-122"/>
            </a:endParaRPr>
          </a:p>
          <a:p>
            <a:pPr marL="742950" lvl="1" indent="-285750" eaLnBrk="1" hangingPunct="1">
              <a:lnSpc>
                <a:spcPct val="150000"/>
              </a:lnSpc>
              <a:spcBef>
                <a:spcPct val="10000"/>
              </a:spcBef>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三个边长数（设定在</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之间的整数），两边之和必须大于第三边。</a:t>
            </a:r>
            <a:endParaRPr lang="zh-CN" altLang="zh-CN"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分析：</a:t>
            </a:r>
            <a:endParaRPr lang="zh-CN" altLang="zh-CN" dirty="0">
              <a:solidFill>
                <a:srgbClr val="002060"/>
              </a:solidFill>
              <a:latin typeface="微软雅黑" panose="020B0503020204020204" pitchFamily="34" charset="-122"/>
              <a:ea typeface="微软雅黑" panose="020B0503020204020204" pitchFamily="34" charset="-122"/>
            </a:endParaRPr>
          </a:p>
          <a:p>
            <a:pPr marL="742950" lvl="1" indent="-285750" eaLnBrk="1" hangingPunct="1">
              <a:lnSpc>
                <a:spcPct val="150000"/>
              </a:lnSpc>
              <a:spcBef>
                <a:spcPct val="10000"/>
              </a:spcBef>
              <a:buFont typeface="Arial" panose="020B0604020202020204" pitchFamily="34" charset="0"/>
              <a:buChar char="•"/>
              <a:defRPr/>
            </a:pPr>
            <a:r>
              <a:rPr lang="zh-CN" altLang="zh-CN" sz="1800" dirty="0">
                <a:solidFill>
                  <a:srgbClr val="002060"/>
                </a:solidFill>
                <a:latin typeface="微软雅黑" panose="020B0503020204020204" pitchFamily="34" charset="-122"/>
                <a:ea typeface="微软雅黑" panose="020B0503020204020204" pitchFamily="34" charset="-122"/>
              </a:rPr>
              <a:t>三角形组成有四种可能的情形（输出）：等边/等腰/一般三角形及不能组成</a:t>
            </a:r>
            <a:endParaRPr lang="zh-CN" altLang="zh-CN" sz="1800" dirty="0">
              <a:solidFill>
                <a:srgbClr val="002060"/>
              </a:solidFill>
              <a:latin typeface="微软雅黑" panose="020B0503020204020204" pitchFamily="34" charset="-122"/>
              <a:ea typeface="微软雅黑" panose="020B0503020204020204" pitchFamily="34" charset="-122"/>
            </a:endParaRPr>
          </a:p>
          <a:p>
            <a:pPr marL="742950" lvl="1" indent="-285750" eaLnBrk="1" hangingPunct="1">
              <a:lnSpc>
                <a:spcPct val="150000"/>
              </a:lnSpc>
              <a:spcBef>
                <a:spcPct val="10000"/>
              </a:spcBef>
              <a:buFont typeface="Arial" panose="020B0604020202020204" pitchFamily="34" charset="0"/>
              <a:buChar char="•"/>
              <a:defRPr/>
            </a:pPr>
            <a:endParaRPr lang="zh-CN" altLang="zh-CN" sz="1800" dirty="0">
              <a:solidFill>
                <a:srgbClr val="002060"/>
              </a:solidFill>
              <a:latin typeface="微软雅黑" panose="020B0503020204020204" pitchFamily="34" charset="-122"/>
              <a:ea typeface="微软雅黑" panose="020B0503020204020204" pitchFamily="34" charset="-122"/>
            </a:endParaRPr>
          </a:p>
          <a:p>
            <a:pPr lvl="0" eaLnBrk="1" hangingPunct="1">
              <a:lnSpc>
                <a:spcPct val="150000"/>
              </a:lnSpc>
              <a:spcBef>
                <a:spcPct val="10000"/>
              </a:spcBef>
              <a:buFont typeface="Arial" panose="020B0604020202020204" pitchFamily="34" charset="0"/>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434340" y="4096385"/>
            <a:ext cx="8480425" cy="506730"/>
          </a:xfrm>
          <a:prstGeom prst="rect">
            <a:avLst/>
          </a:prstGeom>
          <a:noFill/>
          <a:ln>
            <a:solidFill>
              <a:schemeClr val="accent1"/>
            </a:solidFill>
          </a:ln>
        </p:spPr>
        <p:txBody>
          <a:bodyPr wrap="none" rtlCol="0" anchor="t">
            <a:spAutoFit/>
          </a:bodyPr>
          <a:p>
            <a:pPr lvl="0" eaLnBrk="1" hangingPunct="1">
              <a:lnSpc>
                <a:spcPct val="150000"/>
              </a:lnSpc>
              <a:spcBef>
                <a:spcPct val="10000"/>
              </a:spcBef>
              <a:buFont typeface="Arial" panose="020B0604020202020204" pitchFamily="34" charset="0"/>
              <a:defRPr/>
            </a:pPr>
            <a:r>
              <a:rPr lang="zh-CN" altLang="zh-CN" dirty="0">
                <a:solidFill>
                  <a:srgbClr val="002060"/>
                </a:solidFill>
                <a:latin typeface="微软雅黑" panose="020B0503020204020204" pitchFamily="34" charset="-122"/>
                <a:ea typeface="微软雅黑" panose="020B0503020204020204" pitchFamily="34" charset="-122"/>
                <a:sym typeface="+mn-ea"/>
              </a:rPr>
              <a:t>多数情况下是从</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输入域</a:t>
            </a:r>
            <a:r>
              <a:rPr lang="zh-CN" altLang="zh-CN" dirty="0">
                <a:solidFill>
                  <a:srgbClr val="002060"/>
                </a:solidFill>
                <a:latin typeface="微软雅黑" panose="020B0503020204020204" pitchFamily="34" charset="-122"/>
                <a:ea typeface="微软雅黑" panose="020B0503020204020204" pitchFamily="34" charset="-122"/>
                <a:sym typeface="+mn-ea"/>
              </a:rPr>
              <a:t>划分等价类，也可以从被测程序</a:t>
            </a:r>
            <a:r>
              <a:rPr lang="zh-CN" altLang="zh-CN" u="sng" dirty="0">
                <a:solidFill>
                  <a:schemeClr val="accent5">
                    <a:lumMod val="75000"/>
                  </a:schemeClr>
                </a:solidFill>
                <a:latin typeface="微软雅黑" panose="020B0503020204020204" pitchFamily="34" charset="-122"/>
                <a:ea typeface="微软雅黑" panose="020B0503020204020204" pitchFamily="34" charset="-122"/>
                <a:sym typeface="+mn-ea"/>
              </a:rPr>
              <a:t>输出域</a:t>
            </a:r>
            <a:r>
              <a:rPr lang="zh-CN" altLang="zh-CN" dirty="0">
                <a:solidFill>
                  <a:srgbClr val="002060"/>
                </a:solidFill>
                <a:latin typeface="微软雅黑" panose="020B0503020204020204" pitchFamily="34" charset="-122"/>
                <a:ea typeface="微软雅黑" panose="020B0503020204020204" pitchFamily="34" charset="-122"/>
                <a:sym typeface="+mn-ea"/>
              </a:rPr>
              <a:t>反过来定义等价类。</a:t>
            </a:r>
            <a:r>
              <a:rPr lang="zh-CN" altLang="zh-CN" dirty="0">
                <a:solidFill>
                  <a:srgbClr val="002060"/>
                </a:solidFill>
                <a:latin typeface="微软雅黑" panose="020B0503020204020204" pitchFamily="34" charset="-122"/>
                <a:ea typeface="微软雅黑" panose="020B0503020204020204" pitchFamily="34" charset="-122"/>
                <a:sym typeface="+mn-ea"/>
              </a:rPr>
              <a:t> </a:t>
            </a:r>
            <a:endParaRPr lang="zh-CN" altLang="en-US"/>
          </a:p>
        </p:txBody>
      </p:sp>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9385" y="926516"/>
            <a:ext cx="8556697" cy="316547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8.2</a:t>
            </a:r>
            <a:r>
              <a:rPr lang="zh-CN" altLang="zh-CN" dirty="0">
                <a:solidFill>
                  <a:srgbClr val="002060"/>
                </a:solidFill>
                <a:latin typeface="微软雅黑" panose="020B0503020204020204" pitchFamily="34" charset="-122"/>
                <a:ea typeface="微软雅黑" panose="020B0503020204020204" pitchFamily="34" charset="-122"/>
              </a:rPr>
              <a:t>】对三角形组成问题程序进行测试设计，采用等价类划分法。 </a:t>
            </a:r>
            <a:endParaRPr lang="en-US"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确定下列</a:t>
            </a:r>
            <a:r>
              <a:rPr lang="zh-CN" altLang="zh-CN" dirty="0">
                <a:solidFill>
                  <a:schemeClr val="accent5">
                    <a:lumMod val="75000"/>
                  </a:schemeClr>
                </a:solidFill>
                <a:latin typeface="微软雅黑" panose="020B0503020204020204" pitchFamily="34" charset="-122"/>
                <a:ea typeface="微软雅黑" panose="020B0503020204020204" pitchFamily="34" charset="-122"/>
              </a:rPr>
              <a:t>输出</a:t>
            </a:r>
            <a:r>
              <a:rPr lang="zh-CN" altLang="zh-CN" dirty="0">
                <a:solidFill>
                  <a:srgbClr val="002060"/>
                </a:solidFill>
                <a:latin typeface="微软雅黑" panose="020B0503020204020204" pitchFamily="34" charset="-122"/>
                <a:ea typeface="微软雅黑" panose="020B0503020204020204" pitchFamily="34" charset="-122"/>
              </a:rPr>
              <a:t>（值域）等价类 </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R1={&lt;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的等边三角形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R2={&lt;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的等腰三角形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R3={&lt;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的一般三角形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lvl="2" indent="26670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R4={&lt; 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c&gt;</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rPr>
              <a:t>边为</a:t>
            </a:r>
            <a:r>
              <a:rPr lang="en-US" altLang="zh-CN" dirty="0">
                <a:solidFill>
                  <a:srgbClr val="002060"/>
                </a:solidFill>
                <a:latin typeface="微软雅黑" panose="020B0503020204020204" pitchFamily="34" charset="-122"/>
                <a:ea typeface="微软雅黑" panose="020B0503020204020204" pitchFamily="34" charset="-122"/>
              </a:rPr>
              <a:t>a</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b</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c </a:t>
            </a:r>
            <a:r>
              <a:rPr lang="zh-CN" altLang="zh-CN" dirty="0">
                <a:solidFill>
                  <a:srgbClr val="002060"/>
                </a:solidFill>
                <a:latin typeface="微软雅黑" panose="020B0503020204020204" pitchFamily="34" charset="-122"/>
                <a:ea typeface="微软雅黑" panose="020B0503020204020204" pitchFamily="34" charset="-122"/>
              </a:rPr>
              <a:t>不能组成三角形</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3785196" y="571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0495" y="508051"/>
            <a:ext cx="855669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三角形组成问题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2"/>
            </p:custDataLst>
          </p:nvPr>
        </p:nvGraphicFramePr>
        <p:xfrm>
          <a:off x="2266950" y="1163311"/>
          <a:ext cx="5905501" cy="1602740"/>
        </p:xfrm>
        <a:graphic>
          <a:graphicData uri="http://schemas.openxmlformats.org/drawingml/2006/table">
            <a:tbl>
              <a:tblPr firstRow="1" firstCol="1" bandRow="1">
                <a:tableStyleId>{5C22544A-7EE6-4342-B048-85BDC9FD1C3A}</a:tableStyleId>
              </a:tblPr>
              <a:tblGrid>
                <a:gridCol w="1261110"/>
                <a:gridCol w="701040"/>
                <a:gridCol w="670560"/>
                <a:gridCol w="678180"/>
                <a:gridCol w="2594611"/>
              </a:tblGrid>
              <a:tr h="330200">
                <a:tc>
                  <a:txBody>
                    <a:bodyPr/>
                    <a:lstStyle/>
                    <a:p>
                      <a:pPr algn="ctr">
                        <a:lnSpc>
                          <a:spcPct val="130000"/>
                        </a:lnSpc>
                      </a:pP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a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b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c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zh-CN" sz="1600" kern="100" dirty="0">
                          <a:effectLst/>
                          <a:latin typeface="微软雅黑" panose="020B0503020204020204" pitchFamily="34" charset="-122"/>
                          <a:ea typeface="微软雅黑" panose="020B0503020204020204" pitchFamily="34" charset="-122"/>
                        </a:rPr>
                        <a:t>预期输出</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r h="983989">
                <a:tc>
                  <a:txBody>
                    <a:bodyPr/>
                    <a:lstStyle/>
                    <a:p>
                      <a:pPr algn="ctr">
                        <a:lnSpc>
                          <a:spcPct val="130000"/>
                        </a:lnSpc>
                      </a:pPr>
                      <a:r>
                        <a:rPr lang="en-US" sz="1600" kern="100" dirty="0">
                          <a:effectLst/>
                          <a:latin typeface="微软雅黑" panose="020B0503020204020204" pitchFamily="34" charset="-122"/>
                          <a:ea typeface="微软雅黑" panose="020B0503020204020204" pitchFamily="34" charset="-122"/>
                        </a:rPr>
                        <a:t>Test 1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Test2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Test3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Test4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dirty="0">
                          <a:effectLst/>
                          <a:latin typeface="微软雅黑" panose="020B0503020204020204" pitchFamily="34" charset="-122"/>
                          <a:ea typeface="微软雅黑" panose="020B0503020204020204" pitchFamily="34" charset="-122"/>
                        </a:rPr>
                        <a:t>10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10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3 </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en-US" sz="1600" kern="100" dirty="0">
                          <a:effectLst/>
                          <a:latin typeface="微软雅黑" panose="020B0503020204020204" pitchFamily="34" charset="-122"/>
                          <a:ea typeface="微软雅黑" panose="020B0503020204020204" pitchFamily="34" charset="-122"/>
                        </a:rPr>
                        <a:t>4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10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10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4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en-US" sz="1600" kern="100">
                          <a:effectLst/>
                          <a:latin typeface="微软雅黑" panose="020B0503020204020204" pitchFamily="34" charset="-122"/>
                          <a:ea typeface="微软雅黑" panose="020B0503020204020204" pitchFamily="34" charset="-122"/>
                        </a:rPr>
                        <a:t>10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30000"/>
                        </a:lnSpc>
                      </a:pPr>
                      <a:r>
                        <a:rPr lang="en-US" sz="1600" kern="100">
                          <a:effectLst/>
                          <a:latin typeface="微软雅黑" panose="020B0503020204020204" pitchFamily="34" charset="-122"/>
                          <a:ea typeface="微软雅黑" panose="020B0503020204020204" pitchFamily="34" charset="-122"/>
                        </a:rPr>
                        <a:t>2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30000"/>
                        </a:lnSpc>
                      </a:pPr>
                      <a:r>
                        <a:rPr lang="zh-CN" sz="1600" kern="100" dirty="0">
                          <a:effectLst/>
                          <a:latin typeface="微软雅黑" panose="020B0503020204020204" pitchFamily="34" charset="-122"/>
                          <a:ea typeface="微软雅黑" panose="020B0503020204020204" pitchFamily="34" charset="-122"/>
                        </a:rPr>
                        <a:t>等边三角形</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zh-CN" sz="1600" kern="100" dirty="0">
                          <a:effectLst/>
                          <a:latin typeface="微软雅黑" panose="020B0503020204020204" pitchFamily="34" charset="-122"/>
                          <a:ea typeface="微软雅黑" panose="020B0503020204020204" pitchFamily="34" charset="-122"/>
                        </a:rPr>
                        <a:t>等腰三角形</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zh-CN" sz="1600" kern="100" dirty="0">
                          <a:effectLst/>
                          <a:latin typeface="微软雅黑" panose="020B0503020204020204" pitchFamily="34" charset="-122"/>
                          <a:ea typeface="微软雅黑" panose="020B0503020204020204" pitchFamily="34" charset="-122"/>
                        </a:rPr>
                        <a:t>一般三角形</a:t>
                      </a:r>
                      <a:endParaRPr lang="zh-CN" sz="1600" kern="100" dirty="0">
                        <a:effectLst/>
                        <a:latin typeface="微软雅黑" panose="020B0503020204020204" pitchFamily="34" charset="-122"/>
                        <a:ea typeface="微软雅黑" panose="020B0503020204020204" pitchFamily="34" charset="-122"/>
                      </a:endParaRPr>
                    </a:p>
                    <a:p>
                      <a:pPr algn="ctr">
                        <a:lnSpc>
                          <a:spcPct val="130000"/>
                        </a:lnSpc>
                      </a:pPr>
                      <a:r>
                        <a:rPr lang="zh-CN" sz="1600" kern="100" dirty="0">
                          <a:effectLst/>
                          <a:latin typeface="微软雅黑" panose="020B0503020204020204" pitchFamily="34" charset="-122"/>
                          <a:ea typeface="微软雅黑" panose="020B0503020204020204" pitchFamily="34" charset="-122"/>
                        </a:rPr>
                        <a:t>非三角形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bl>
          </a:graphicData>
        </a:graphic>
      </p:graphicFrame>
      <p:graphicFrame>
        <p:nvGraphicFramePr>
          <p:cNvPr id="6" name="表格 5"/>
          <p:cNvGraphicFramePr>
            <a:graphicFrameLocks noGrp="1"/>
          </p:cNvGraphicFramePr>
          <p:nvPr>
            <p:custDataLst>
              <p:tags r:id="rId3"/>
            </p:custDataLst>
          </p:nvPr>
        </p:nvGraphicFramePr>
        <p:xfrm>
          <a:off x="2266950" y="3008312"/>
          <a:ext cx="5905500" cy="1960880"/>
        </p:xfrm>
        <a:graphic>
          <a:graphicData uri="http://schemas.openxmlformats.org/drawingml/2006/table">
            <a:tbl>
              <a:tblPr firstRow="1" firstCol="1" bandRow="1">
                <a:tableStyleId>{5C22544A-7EE6-4342-B048-85BDC9FD1C3A}</a:tableStyleId>
              </a:tblPr>
              <a:tblGrid>
                <a:gridCol w="1257300"/>
                <a:gridCol w="685800"/>
                <a:gridCol w="685800"/>
                <a:gridCol w="685800"/>
                <a:gridCol w="2590800"/>
              </a:tblGrid>
              <a:tr h="205105">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a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b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c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预期输出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r h="1578610">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 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Test2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Test3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Test4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Test6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Test7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101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101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7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5 </a:t>
                      </a:r>
                      <a:endParaRPr lang="zh-CN" sz="1600" kern="100">
                        <a:effectLst/>
                        <a:latin typeface="微软雅黑" panose="020B0503020204020204" pitchFamily="34" charset="-122"/>
                        <a:ea typeface="微软雅黑" panose="020B0503020204020204" pitchFamily="34" charset="-122"/>
                      </a:endParaRPr>
                    </a:p>
                    <a:p>
                      <a:pPr algn="ctr">
                        <a:lnSpc>
                          <a:spcPct val="110000"/>
                        </a:lnSpc>
                      </a:pPr>
                      <a:r>
                        <a:rPr lang="en-US" sz="1600" kern="100">
                          <a:effectLst/>
                          <a:latin typeface="微软雅黑" panose="020B0503020204020204" pitchFamily="34" charset="-122"/>
                          <a:ea typeface="微软雅黑" panose="020B0503020204020204" pitchFamily="34" charset="-122"/>
                        </a:rPr>
                        <a:t>101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c>
                  <a:txBody>
                    <a:bodyPr/>
                    <a:lstStyle/>
                    <a:p>
                      <a:pPr algn="ctr">
                        <a:lnSpc>
                          <a:spcPct val="110000"/>
                        </a:lnSpc>
                      </a:pPr>
                      <a:r>
                        <a:rPr lang="zh-CN" sz="1600" kern="100" dirty="0">
                          <a:effectLst/>
                          <a:latin typeface="微软雅黑" panose="020B0503020204020204" pitchFamily="34" charset="-122"/>
                          <a:ea typeface="微软雅黑" panose="020B0503020204020204" pitchFamily="34" charset="-122"/>
                        </a:rPr>
                        <a:t>一般三角形</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a</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b</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c</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a</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b</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endParaRPr>
                    </a:p>
                    <a:p>
                      <a:pPr algn="ctr">
                        <a:lnSpc>
                          <a:spcPct val="110000"/>
                        </a:lnSpc>
                      </a:pPr>
                      <a:r>
                        <a:rPr lang="en-US" sz="1600" kern="100" dirty="0">
                          <a:effectLst/>
                          <a:latin typeface="微软雅黑" panose="020B0503020204020204" pitchFamily="34" charset="-122"/>
                          <a:ea typeface="微软雅黑" panose="020B0503020204020204" pitchFamily="34" charset="-122"/>
                        </a:rPr>
                        <a:t>c</a:t>
                      </a:r>
                      <a:r>
                        <a:rPr lang="zh-CN" sz="1600" kern="100" dirty="0">
                          <a:effectLst/>
                          <a:latin typeface="微软雅黑" panose="020B0503020204020204" pitchFamily="34" charset="-122"/>
                          <a:ea typeface="微软雅黑" panose="020B0503020204020204" pitchFamily="34" charset="-122"/>
                        </a:rPr>
                        <a:t>值超出输入值定义域</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nchor="ctr"/>
                </a:tc>
              </a:tr>
            </a:tbl>
          </a:graphicData>
        </a:graphic>
      </p:graphicFrame>
      <p:sp>
        <p:nvSpPr>
          <p:cNvPr id="12" name="文本框 11"/>
          <p:cNvSpPr txBox="1"/>
          <p:nvPr/>
        </p:nvSpPr>
        <p:spPr>
          <a:xfrm>
            <a:off x="862965" y="1947698"/>
            <a:ext cx="4575810" cy="369332"/>
          </a:xfrm>
          <a:prstGeom prst="rect">
            <a:avLst/>
          </a:prstGeom>
          <a:noFill/>
        </p:spPr>
        <p:txBody>
          <a:bodyPr wrap="square">
            <a:spAutoFit/>
          </a:bodyPr>
          <a:lstStyle/>
          <a:p>
            <a:r>
              <a:rPr lang="zh-CN" altLang="zh-CN" dirty="0">
                <a:solidFill>
                  <a:srgbClr val="002060"/>
                </a:solidFill>
                <a:latin typeface="微软雅黑" panose="020B0503020204020204" pitchFamily="34" charset="-122"/>
                <a:ea typeface="微软雅黑" panose="020B0503020204020204" pitchFamily="34" charset="-122"/>
              </a:rPr>
              <a:t>标准等价类</a:t>
            </a:r>
            <a:endParaRPr lang="zh-CN" altLang="en-US" dirty="0"/>
          </a:p>
        </p:txBody>
      </p:sp>
      <p:sp>
        <p:nvSpPr>
          <p:cNvPr id="14" name="文本框 13"/>
          <p:cNvSpPr txBox="1"/>
          <p:nvPr/>
        </p:nvSpPr>
        <p:spPr>
          <a:xfrm>
            <a:off x="862965" y="3720899"/>
            <a:ext cx="4575810" cy="369332"/>
          </a:xfrm>
          <a:prstGeom prst="rect">
            <a:avLst/>
          </a:prstGeom>
          <a:noFill/>
        </p:spPr>
        <p:txBody>
          <a:bodyPr wrap="square">
            <a:spAutoFit/>
          </a:bodyPr>
          <a:lstStyle/>
          <a:p>
            <a:r>
              <a:rPr lang="zh-CN" altLang="zh-CN" dirty="0">
                <a:solidFill>
                  <a:srgbClr val="002060"/>
                </a:solidFill>
                <a:latin typeface="微软雅黑" panose="020B0503020204020204" pitchFamily="34" charset="-122"/>
                <a:ea typeface="微软雅黑" panose="020B0503020204020204" pitchFamily="34" charset="-122"/>
              </a:rPr>
              <a:t>健壮等价类</a:t>
            </a:r>
            <a:endParaRPr lang="zh-CN" altLang="en-US" dirty="0"/>
          </a:p>
        </p:txBody>
      </p:sp>
    </p:spTree>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23215" y="1113790"/>
            <a:ext cx="7899400" cy="286893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en-US" sz="2400" b="1" dirty="0">
                <a:solidFill>
                  <a:srgbClr val="002060"/>
                </a:solidFill>
                <a:latin typeface="微软雅黑" panose="020B0503020204020204" pitchFamily="34" charset="-122"/>
                <a:ea typeface="微软雅黑" panose="020B0503020204020204" pitchFamily="34" charset="-122"/>
              </a:rPr>
              <a:t>注意事项</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70000"/>
              </a:lnSpc>
              <a:buFont typeface="Arial" panose="020B0604020202020204" pitchFamily="34" charset="0"/>
              <a:buChar char="•"/>
              <a:defRPr/>
            </a:pPr>
            <a:r>
              <a:rPr lang="zh-CN" altLang="zh-CN" dirty="0">
                <a:solidFill>
                  <a:srgbClr val="FF0000"/>
                </a:solidFill>
                <a:latin typeface="微软雅黑" panose="020B0503020204020204" pitchFamily="34" charset="-122"/>
                <a:ea typeface="微软雅黑" panose="020B0503020204020204" pitchFamily="34" charset="-122"/>
              </a:rPr>
              <a:t>优点</a:t>
            </a:r>
            <a:r>
              <a:rPr lang="zh-CN" altLang="zh-CN" dirty="0">
                <a:solidFill>
                  <a:srgbClr val="002060"/>
                </a:solidFill>
                <a:latin typeface="微软雅黑" panose="020B0503020204020204" pitchFamily="34" charset="-122"/>
                <a:ea typeface="微软雅黑" panose="020B0503020204020204" pitchFamily="34" charset="-122"/>
              </a:rPr>
              <a:t>：等价类划分通过识别多个相等的输入条件</a:t>
            </a:r>
            <a:r>
              <a:rPr lang="zh-CN" altLang="zh-CN" u="sng" dirty="0">
                <a:solidFill>
                  <a:srgbClr val="002060"/>
                </a:solidFill>
                <a:latin typeface="微软雅黑" panose="020B0503020204020204" pitchFamily="34" charset="-122"/>
                <a:ea typeface="微软雅黑" panose="020B0503020204020204" pitchFamily="34" charset="-122"/>
              </a:rPr>
              <a:t>极大降低测试用例数量</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7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局限</a:t>
            </a:r>
            <a:r>
              <a:rPr lang="zh-CN" altLang="en-US" dirty="0">
                <a:solidFill>
                  <a:srgbClr val="002060"/>
                </a:solidFill>
                <a:latin typeface="微软雅黑" panose="020B0503020204020204" pitchFamily="34" charset="-122"/>
                <a:ea typeface="微软雅黑" panose="020B0503020204020204" pitchFamily="34" charset="-122"/>
              </a:rPr>
              <a:t>：该方</a:t>
            </a:r>
            <a:r>
              <a:rPr lang="zh-CN" altLang="zh-CN" dirty="0">
                <a:solidFill>
                  <a:srgbClr val="002060"/>
                </a:solidFill>
                <a:latin typeface="微软雅黑" panose="020B0503020204020204" pitchFamily="34" charset="-122"/>
                <a:ea typeface="微软雅黑" panose="020B0503020204020204" pitchFamily="34" charset="-122"/>
              </a:rPr>
              <a:t>法测试用例均为</a:t>
            </a:r>
            <a:r>
              <a:rPr lang="zh-CN" altLang="zh-CN" dirty="0">
                <a:solidFill>
                  <a:schemeClr val="accent5">
                    <a:lumMod val="75000"/>
                  </a:schemeClr>
                </a:solidFill>
                <a:latin typeface="微软雅黑" panose="020B0503020204020204" pitchFamily="34" charset="-122"/>
                <a:ea typeface="微软雅黑" panose="020B0503020204020204" pitchFamily="34" charset="-122"/>
              </a:rPr>
              <a:t>单输入条件</a:t>
            </a:r>
            <a:r>
              <a:rPr lang="zh-CN" altLang="zh-CN" dirty="0">
                <a:solidFill>
                  <a:srgbClr val="002060"/>
                </a:solidFill>
                <a:latin typeface="微软雅黑" panose="020B0503020204020204" pitchFamily="34" charset="-122"/>
                <a:ea typeface="微软雅黑" panose="020B0503020204020204" pitchFamily="34" charset="-122"/>
              </a:rPr>
              <a:t>不能解决输入条件出现组合时测试的情形； </a:t>
            </a:r>
            <a:r>
              <a:rPr lang="zh-CN" altLang="zh-CN" dirty="0">
                <a:solidFill>
                  <a:srgbClr val="002060"/>
                </a:solidFill>
                <a:latin typeface="微软雅黑" panose="020B0503020204020204" pitchFamily="34" charset="-122"/>
                <a:ea typeface="微软雅黑" panose="020B0503020204020204" pitchFamily="34" charset="-122"/>
                <a:sym typeface="+mn-ea"/>
              </a:rPr>
              <a:t>确知已划分的等价类中各元素在处理中的方式不同时</a:t>
            </a:r>
            <a:r>
              <a:rPr lang="zh-CN" altLang="en-US" dirty="0">
                <a:solidFill>
                  <a:srgbClr val="002060"/>
                </a:solidFill>
                <a:latin typeface="微软雅黑" panose="020B0503020204020204" pitchFamily="34" charset="-122"/>
                <a:ea typeface="微软雅黑" panose="020B0503020204020204" pitchFamily="34" charset="-122"/>
                <a:sym typeface="+mn-ea"/>
              </a:rPr>
              <a:t>，</a:t>
            </a:r>
            <a:r>
              <a:rPr lang="zh-CN" altLang="zh-CN" dirty="0">
                <a:solidFill>
                  <a:srgbClr val="002060"/>
                </a:solidFill>
                <a:latin typeface="微软雅黑" panose="020B0503020204020204" pitchFamily="34" charset="-122"/>
                <a:ea typeface="微软雅黑" panose="020B0503020204020204" pitchFamily="34" charset="-122"/>
                <a:sym typeface="+mn-ea"/>
              </a:rPr>
              <a:t>应将该等价类划分为</a:t>
            </a:r>
            <a:r>
              <a:rPr lang="zh-CN" altLang="zh-CN" dirty="0">
                <a:solidFill>
                  <a:schemeClr val="accent5">
                    <a:lumMod val="75000"/>
                  </a:schemeClr>
                </a:solidFill>
                <a:latin typeface="微软雅黑" panose="020B0503020204020204" pitchFamily="34" charset="-122"/>
                <a:ea typeface="微软雅黑" panose="020B0503020204020204" pitchFamily="34" charset="-122"/>
                <a:sym typeface="+mn-ea"/>
              </a:rPr>
              <a:t>更小等价类</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342328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u="sng" dirty="0">
                <a:solidFill>
                  <a:schemeClr val="accent5">
                    <a:lumMod val="75000"/>
                  </a:schemeClr>
                </a:solidFill>
                <a:latin typeface="微软雅黑" panose="020B0503020204020204" pitchFamily="34" charset="-122"/>
                <a:ea typeface="微软雅黑" panose="020B0503020204020204" pitchFamily="34" charset="-122"/>
              </a:rPr>
              <a:t>等价类划分覆盖率</a:t>
            </a:r>
            <a:r>
              <a:rPr lang="en-US" altLang="zh-CN" u="sng" dirty="0">
                <a:solidFill>
                  <a:srgbClr val="002060"/>
                </a:solidFill>
                <a:latin typeface="微软雅黑" panose="020B0503020204020204" pitchFamily="34" charset="-122"/>
                <a:ea typeface="微软雅黑" panose="020B0503020204020204" pitchFamily="34" charset="-122"/>
              </a:rPr>
              <a:t>=</a:t>
            </a:r>
            <a:r>
              <a:rPr lang="zh-CN" altLang="zh-CN" u="sng" dirty="0">
                <a:solidFill>
                  <a:srgbClr val="002060"/>
                </a:solidFill>
                <a:latin typeface="微软雅黑" panose="020B0503020204020204" pitchFamily="34" charset="-122"/>
                <a:ea typeface="微软雅黑" panose="020B0503020204020204" pitchFamily="34" charset="-122"/>
              </a:rPr>
              <a:t>（执行的等价类数量</a:t>
            </a:r>
            <a:r>
              <a:rPr lang="en-US" altLang="zh-CN" u="sng" dirty="0">
                <a:solidFill>
                  <a:srgbClr val="002060"/>
                </a:solidFill>
                <a:latin typeface="微软雅黑" panose="020B0503020204020204" pitchFamily="34" charset="-122"/>
                <a:ea typeface="微软雅黑" panose="020B0503020204020204" pitchFamily="34" charset="-122"/>
              </a:rPr>
              <a:t>/</a:t>
            </a:r>
            <a:r>
              <a:rPr lang="zh-CN" altLang="zh-CN" u="sng" dirty="0">
                <a:solidFill>
                  <a:srgbClr val="002060"/>
                </a:solidFill>
                <a:latin typeface="微软雅黑" panose="020B0503020204020204" pitchFamily="34" charset="-122"/>
                <a:ea typeface="微软雅黑" panose="020B0503020204020204" pitchFamily="34" charset="-122"/>
              </a:rPr>
              <a:t>总共划分确定的等价类数量）×</a:t>
            </a:r>
            <a:r>
              <a:rPr lang="en-US" altLang="zh-CN" u="sng" dirty="0">
                <a:solidFill>
                  <a:srgbClr val="002060"/>
                </a:solidFill>
                <a:latin typeface="微软雅黑" panose="020B0503020204020204" pitchFamily="34" charset="-122"/>
                <a:ea typeface="微软雅黑" panose="020B0503020204020204" pitchFamily="34" charset="-122"/>
              </a:rPr>
              <a:t>100%</a:t>
            </a:r>
            <a:endParaRPr lang="zh-CN" altLang="zh-CN" u="sng"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en-US" sz="1800" b="1" u="sng"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en-US" sz="1800" b="1" dirty="0">
                <a:solidFill>
                  <a:srgbClr val="002060"/>
                </a:solidFill>
                <a:latin typeface="微软雅黑" panose="020B0503020204020204" pitchFamily="34" charset="-122"/>
                <a:ea typeface="微软雅黑" panose="020B0503020204020204" pitchFamily="34" charset="-122"/>
              </a:rPr>
              <a:t>应用：</a:t>
            </a:r>
            <a:endParaRPr lang="zh-CN" altLang="en-US" sz="1800" b="1" dirty="0">
              <a:solidFill>
                <a:srgbClr val="002060"/>
              </a:solidFill>
              <a:latin typeface="微软雅黑" panose="020B0503020204020204" pitchFamily="34" charset="-122"/>
              <a:ea typeface="微软雅黑" panose="020B0503020204020204" pitchFamily="34" charset="-122"/>
            </a:endParaRPr>
          </a:p>
          <a:p>
            <a:pPr marL="285750" indent="-285750" eaLnBrk="1" hangingPunct="1">
              <a:lnSpc>
                <a:spcPct val="150000"/>
              </a:lnSpc>
              <a:spcBef>
                <a:spcPct val="10000"/>
              </a:spcBef>
              <a:buFont typeface="Arial" panose="020B0604020202020204" pitchFamily="34" charset="0"/>
              <a:buChar char="•"/>
              <a:defRPr/>
            </a:pPr>
            <a:r>
              <a:rPr lang="zh-CN" altLang="zh-CN" sz="1800" dirty="0">
                <a:solidFill>
                  <a:srgbClr val="002060"/>
                </a:solidFill>
                <a:latin typeface="微软雅黑" panose="020B0503020204020204" pitchFamily="34" charset="-122"/>
                <a:ea typeface="微软雅黑" panose="020B0503020204020204" pitchFamily="34" charset="-122"/>
                <a:sym typeface="+mn-ea"/>
              </a:rPr>
              <a:t>普遍用于</a:t>
            </a:r>
            <a:r>
              <a:rPr lang="zh-CN" altLang="zh-CN" sz="1800" dirty="0">
                <a:solidFill>
                  <a:schemeClr val="accent5">
                    <a:lumMod val="75000"/>
                  </a:schemeClr>
                </a:solidFill>
                <a:latin typeface="微软雅黑" panose="020B0503020204020204" pitchFamily="34" charset="-122"/>
                <a:ea typeface="微软雅黑" panose="020B0503020204020204" pitchFamily="34" charset="-122"/>
                <a:sym typeface="+mn-ea"/>
              </a:rPr>
              <a:t>新版本或新发布的冒烟测试</a:t>
            </a:r>
            <a:r>
              <a:rPr lang="zh-CN" altLang="zh-CN" sz="1800" dirty="0">
                <a:solidFill>
                  <a:srgbClr val="002060"/>
                </a:solidFill>
                <a:latin typeface="微软雅黑" panose="020B0503020204020204" pitchFamily="34" charset="-122"/>
                <a:ea typeface="微软雅黑" panose="020B0503020204020204" pitchFamily="34" charset="-122"/>
                <a:sym typeface="+mn-ea"/>
              </a:rPr>
              <a:t>，因为它可以快速确定基本功能是否工作。</a:t>
            </a:r>
            <a:endParaRPr lang="zh-CN" altLang="zh-CN" sz="1800" dirty="0">
              <a:solidFill>
                <a:srgbClr val="002060"/>
              </a:solidFill>
              <a:latin typeface="微软雅黑" panose="020B0503020204020204" pitchFamily="34" charset="-122"/>
              <a:ea typeface="微软雅黑" panose="020B0503020204020204" pitchFamily="34" charset="-122"/>
              <a:sym typeface="+mn-ea"/>
            </a:endParaRPr>
          </a:p>
          <a:p>
            <a:pPr marL="285750" indent="-285750" eaLnBrk="1" hangingPunct="1">
              <a:lnSpc>
                <a:spcPct val="150000"/>
              </a:lnSpc>
              <a:spcBef>
                <a:spcPct val="10000"/>
              </a:spcBef>
              <a:buFont typeface="Arial" panose="020B0604020202020204" pitchFamily="34" charset="0"/>
              <a:buChar char="•"/>
              <a:defRPr/>
            </a:pPr>
            <a:r>
              <a:rPr lang="zh-CN" altLang="en-US" sz="1800" dirty="0">
                <a:solidFill>
                  <a:srgbClr val="002060"/>
                </a:solidFill>
                <a:latin typeface="微软雅黑" panose="020B0503020204020204" pitchFamily="34" charset="-122"/>
                <a:ea typeface="微软雅黑" panose="020B0503020204020204" pitchFamily="34" charset="-122"/>
                <a:sym typeface="+mn-ea"/>
              </a:rPr>
              <a:t>该</a:t>
            </a:r>
            <a:r>
              <a:rPr lang="zh-CN" altLang="zh-CN" sz="1800" dirty="0">
                <a:solidFill>
                  <a:srgbClr val="002060"/>
                </a:solidFill>
                <a:latin typeface="微软雅黑" panose="020B0503020204020204" pitchFamily="34" charset="-122"/>
                <a:ea typeface="微软雅黑" panose="020B0503020204020204" pitchFamily="34" charset="-122"/>
                <a:sym typeface="+mn-ea"/>
              </a:rPr>
              <a:t>技术与</a:t>
            </a:r>
            <a:r>
              <a:rPr lang="zh-CN" altLang="zh-CN" sz="1800" dirty="0">
                <a:solidFill>
                  <a:schemeClr val="accent5">
                    <a:lumMod val="75000"/>
                  </a:schemeClr>
                </a:solidFill>
                <a:latin typeface="微软雅黑" panose="020B0503020204020204" pitchFamily="34" charset="-122"/>
                <a:ea typeface="微软雅黑" panose="020B0503020204020204" pitchFamily="34" charset="-122"/>
                <a:sym typeface="+mn-ea"/>
              </a:rPr>
              <a:t>边界值分析</a:t>
            </a:r>
            <a:r>
              <a:rPr lang="zh-CN" altLang="zh-CN" sz="1800" dirty="0">
                <a:solidFill>
                  <a:srgbClr val="002060"/>
                </a:solidFill>
                <a:latin typeface="微软雅黑" panose="020B0503020204020204" pitchFamily="34" charset="-122"/>
                <a:ea typeface="微软雅黑" panose="020B0503020204020204" pitchFamily="34" charset="-122"/>
                <a:sym typeface="+mn-ea"/>
              </a:rPr>
              <a:t>结合，测试数据扩展包含等价类的边界值之后威力更强。</a:t>
            </a:r>
            <a:endParaRPr lang="zh-CN" altLang="en-US" sz="2400" b="1" u="sng"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en-US" sz="2400" b="1" u="sng"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89593" y="135"/>
            <a:ext cx="7462610" cy="1135789"/>
          </a:xfrm>
          <a:prstGeom prst="rect">
            <a:avLst/>
          </a:prstGeom>
        </p:spPr>
      </p:pic>
      <p:pic>
        <p:nvPicPr>
          <p:cNvPr id="5" name="图片 4"/>
          <p:cNvPicPr>
            <a:picLocks noChangeAspect="1"/>
          </p:cNvPicPr>
          <p:nvPr/>
        </p:nvPicPr>
        <p:blipFill>
          <a:blip r:embed="rId2"/>
          <a:stretch>
            <a:fillRect/>
          </a:stretch>
        </p:blipFill>
        <p:spPr>
          <a:xfrm>
            <a:off x="1988185" y="1211580"/>
            <a:ext cx="5727700" cy="3801110"/>
          </a:xfrm>
          <a:prstGeom prst="rect">
            <a:avLst/>
          </a:prstGeom>
        </p:spPr>
      </p:pic>
      <p:pic>
        <p:nvPicPr>
          <p:cNvPr id="333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 y="1694180"/>
            <a:ext cx="1637665" cy="255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33828"/>
                                        </p:tgtEl>
                                        <p:attrNameLst>
                                          <p:attrName>style.visibility</p:attrName>
                                        </p:attrNameLst>
                                      </p:cBhvr>
                                      <p:to>
                                        <p:strVal val="visible"/>
                                      </p:to>
                                    </p:set>
                                    <p:animEffect transition="in" filter="strips(downRight)">
                                      <p:cBhvr>
                                        <p:cTn id="7" dur="500"/>
                                        <p:tgtEl>
                                          <p:spTgt spid="33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161480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边界值分析法就是对</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输入或输出的边界值</a:t>
            </a:r>
            <a:r>
              <a:rPr lang="zh-CN" altLang="zh-CN" dirty="0">
                <a:solidFill>
                  <a:srgbClr val="002060"/>
                </a:solidFill>
                <a:latin typeface="微软雅黑" panose="020B0503020204020204" pitchFamily="34" charset="-122"/>
                <a:ea typeface="微软雅黑" panose="020B0503020204020204" pitchFamily="34" charset="-122"/>
              </a:rPr>
              <a:t>进行测试的一种</a:t>
            </a:r>
            <a:r>
              <a:rPr lang="en-US" altLang="zh-CN" dirty="0" err="1">
                <a:solidFill>
                  <a:srgbClr val="002060"/>
                </a:solidFill>
                <a:latin typeface="微软雅黑" panose="020B0503020204020204" pitchFamily="34" charset="-122"/>
                <a:ea typeface="微软雅黑" panose="020B0503020204020204" pitchFamily="34" charset="-122"/>
              </a:rPr>
              <a:t>黑盒测试</a:t>
            </a:r>
            <a:r>
              <a:rPr lang="zh-CN" altLang="zh-CN" dirty="0">
                <a:solidFill>
                  <a:srgbClr val="002060"/>
                </a:solidFill>
                <a:latin typeface="微软雅黑" panose="020B0503020204020204" pitchFamily="34" charset="-122"/>
                <a:ea typeface="微软雅黑" panose="020B0503020204020204" pitchFamily="34" charset="-122"/>
              </a:rPr>
              <a:t>方法，主要用于测试</a:t>
            </a:r>
            <a:r>
              <a:rPr lang="zh-CN" altLang="zh-CN" dirty="0">
                <a:solidFill>
                  <a:srgbClr val="FF0000"/>
                </a:solidFill>
                <a:latin typeface="微软雅黑" panose="020B0503020204020204" pitchFamily="34" charset="-122"/>
                <a:ea typeface="微软雅黑" panose="020B0503020204020204" pitchFamily="34" charset="-122"/>
              </a:rPr>
              <a:t>有序</a:t>
            </a:r>
            <a:r>
              <a:rPr lang="zh-CN" altLang="zh-CN" dirty="0">
                <a:solidFill>
                  <a:srgbClr val="002060"/>
                </a:solidFill>
                <a:latin typeface="微软雅黑" panose="020B0503020204020204" pitchFamily="34" charset="-122"/>
                <a:ea typeface="微软雅黑" panose="020B0503020204020204" pitchFamily="34" charset="-122"/>
              </a:rPr>
              <a:t>等价类边界上的数据。</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470535" y="2905125"/>
            <a:ext cx="8202930" cy="1337945"/>
          </a:xfrm>
          <a:prstGeom prst="rect">
            <a:avLst/>
          </a:prstGeom>
          <a:noFill/>
        </p:spPr>
        <p:txBody>
          <a:bodyPr wrap="square" rtlCol="0">
            <a:spAutoFit/>
          </a:bodyPr>
          <a:p>
            <a:pPr>
              <a:lnSpc>
                <a:spcPct val="150000"/>
              </a:lnSpc>
            </a:pPr>
            <a:r>
              <a:rPr lang="zh-CN" altLang="en-US" sz="1800" dirty="0">
                <a:solidFill>
                  <a:srgbClr val="002060"/>
                </a:solidFill>
                <a:latin typeface="微软雅黑" panose="020B0503020204020204" pitchFamily="34" charset="-122"/>
                <a:ea typeface="微软雅黑" panose="020B0503020204020204" pitchFamily="34" charset="-122"/>
              </a:rPr>
              <a:t>边界值分析法：</a:t>
            </a:r>
            <a:endParaRPr lang="zh-CN" altLang="en-US" sz="1800"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b="0" i="0" u="none" strike="noStrike" baseline="0" dirty="0">
                <a:solidFill>
                  <a:srgbClr val="002060"/>
                </a:solidFill>
                <a:latin typeface="微软雅黑" panose="020B0503020204020204" pitchFamily="34" charset="-122"/>
                <a:ea typeface="微软雅黑" panose="020B0503020204020204" pitchFamily="34" charset="-122"/>
              </a:rPr>
              <a:t>等价类划分的扩展，仅适用于等价类是有序的、由数字或顺序数据组成。   </a:t>
            </a:r>
            <a:endParaRPr lang="en-US" altLang="zh-CN" sz="1800" b="0" i="0" u="none" strike="noStrike" baseline="0"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800" b="0" i="0" u="none" strike="noStrike" baseline="0" dirty="0">
                <a:solidFill>
                  <a:srgbClr val="002060"/>
                </a:solidFill>
                <a:latin typeface="微软雅黑" panose="020B0503020204020204" pitchFamily="34" charset="-122"/>
                <a:ea typeface="微软雅黑" panose="020B0503020204020204" pitchFamily="34" charset="-122"/>
              </a:rPr>
              <a:t>等价类的最小和最大值（或第一和最后的值）是其边界值。 </a:t>
            </a:r>
            <a:endParaRPr lang="zh-CN" altLang="en-US" sz="1800" b="0" i="0" u="none" strike="noStrike" baseline="0" dirty="0">
              <a:solidFill>
                <a:srgbClr val="002060"/>
              </a:solidFill>
              <a:latin typeface="微软雅黑" panose="020B0503020204020204" pitchFamily="34" charset="-122"/>
              <a:ea typeface="微软雅黑" panose="020B0503020204020204" pitchFamily="34" charset="-122"/>
            </a:endParaRPr>
          </a:p>
        </p:txBody>
      </p:sp>
      <p:pic>
        <p:nvPicPr>
          <p:cNvPr id="142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2405" cy="109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fade">
                                      <p:cBhvr>
                                        <p:cTn id="7" dur="1000"/>
                                        <p:tgtEl>
                                          <p:spTgt spid="142338"/>
                                        </p:tgtEl>
                                      </p:cBhvr>
                                    </p:animEffect>
                                    <p:anim calcmode="lin" valueType="num">
                                      <p:cBhvr>
                                        <p:cTn id="8" dur="1000" fill="hold"/>
                                        <p:tgtEl>
                                          <p:spTgt spid="142338"/>
                                        </p:tgtEl>
                                        <p:attrNameLst>
                                          <p:attrName>ppt_x</p:attrName>
                                        </p:attrNameLst>
                                      </p:cBhvr>
                                      <p:tavLst>
                                        <p:tav tm="0">
                                          <p:val>
                                            <p:strVal val="#ppt_x"/>
                                          </p:val>
                                        </p:tav>
                                        <p:tav tm="100000">
                                          <p:val>
                                            <p:strVal val="#ppt_x"/>
                                          </p:val>
                                        </p:tav>
                                      </p:tavLst>
                                    </p:anim>
                                    <p:anim calcmode="lin" valueType="num">
                                      <p:cBhvr>
                                        <p:cTn id="9" dur="1000" fill="hold"/>
                                        <p:tgtEl>
                                          <p:spTgt spid="142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244538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有两种边界值分析法：</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chemeClr val="accent5">
                    <a:lumMod val="75000"/>
                  </a:schemeClr>
                </a:solidFill>
                <a:latin typeface="微软雅黑" panose="020B0503020204020204" pitchFamily="34" charset="-122"/>
                <a:ea typeface="微软雅黑" panose="020B0503020204020204" pitchFamily="34" charset="-122"/>
              </a:rPr>
              <a:t>二值测试法</a:t>
            </a:r>
            <a:r>
              <a:rPr lang="zh-CN" altLang="zh-CN" dirty="0">
                <a:solidFill>
                  <a:srgbClr val="002060"/>
                </a:solidFill>
                <a:latin typeface="微软雅黑" panose="020B0503020204020204" pitchFamily="34" charset="-122"/>
                <a:ea typeface="微软雅黑" panose="020B0503020204020204" pitchFamily="34" charset="-122"/>
              </a:rPr>
              <a:t>：取一个边界值（正好在边界上的值），一个刚刚超过边界的值（可能的最小增幅）。</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dirty="0">
                <a:solidFill>
                  <a:schemeClr val="accent5">
                    <a:lumMod val="75000"/>
                  </a:schemeClr>
                </a:solidFill>
                <a:latin typeface="微软雅黑" panose="020B0503020204020204" pitchFamily="34" charset="-122"/>
                <a:ea typeface="微软雅黑" panose="020B0503020204020204" pitchFamily="34" charset="-122"/>
              </a:rPr>
              <a:t>三值测试法</a:t>
            </a:r>
            <a:r>
              <a:rPr lang="zh-CN" altLang="zh-CN" dirty="0">
                <a:solidFill>
                  <a:srgbClr val="002060"/>
                </a:solidFill>
                <a:latin typeface="微软雅黑" panose="020B0503020204020204" pitchFamily="34" charset="-122"/>
                <a:ea typeface="微软雅黑" panose="020B0503020204020204" pitchFamily="34" charset="-122"/>
              </a:rPr>
              <a:t>：取一个不超过边界、一个在边界上、一个超过边界的值。</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1154430" y="3747770"/>
            <a:ext cx="5855970" cy="1170305"/>
          </a:xfrm>
          <a:prstGeom prst="rect">
            <a:avLst/>
          </a:prstGeom>
          <a:noFill/>
        </p:spPr>
        <p:txBody>
          <a:bodyPr wrap="square" rtlCol="0" anchor="t">
            <a:spAutoFit/>
          </a:bodyPr>
          <a:p>
            <a:pPr marL="285750" indent="-285750">
              <a:lnSpc>
                <a:spcPct val="130000"/>
              </a:lnSpc>
              <a:buFont typeface="Wingdings" panose="05000000000000000000" charset="0"/>
              <a:buChar char="Ø"/>
            </a:pPr>
            <a:r>
              <a:rPr lang="zh-CN" altLang="en-US"/>
              <a:t>例如，等价类的值域是1到10，步长是0.5</a:t>
            </a:r>
            <a:endParaRPr lang="zh-CN" altLang="en-US"/>
          </a:p>
          <a:p>
            <a:pPr>
              <a:lnSpc>
                <a:spcPct val="130000"/>
              </a:lnSpc>
              <a:buFont typeface="Wingdings" panose="05000000000000000000" charset="0"/>
            </a:pPr>
            <a:r>
              <a:rPr lang="zh-CN" altLang="en-US"/>
              <a:t>二值测试法：</a:t>
            </a:r>
            <a:endParaRPr lang="zh-CN" altLang="en-US"/>
          </a:p>
          <a:p>
            <a:pPr>
              <a:lnSpc>
                <a:spcPct val="130000"/>
              </a:lnSpc>
              <a:buFont typeface="Wingdings" panose="05000000000000000000" charset="0"/>
            </a:pPr>
            <a:r>
              <a:rPr lang="zh-CN" altLang="en-US"/>
              <a:t>三值测试法：</a:t>
            </a:r>
            <a:endParaRPr lang="zh-CN" altLang="en-US"/>
          </a:p>
        </p:txBody>
      </p:sp>
      <p:sp>
        <p:nvSpPr>
          <p:cNvPr id="6" name="文本框 5"/>
          <p:cNvSpPr txBox="1"/>
          <p:nvPr/>
        </p:nvSpPr>
        <p:spPr>
          <a:xfrm>
            <a:off x="2623185" y="4156710"/>
            <a:ext cx="5264785" cy="700405"/>
          </a:xfrm>
          <a:prstGeom prst="rect">
            <a:avLst/>
          </a:prstGeom>
          <a:noFill/>
        </p:spPr>
        <p:txBody>
          <a:bodyPr wrap="square" rtlCol="0" anchor="t">
            <a:spAutoFit/>
          </a:bodyPr>
          <a:p>
            <a:pPr>
              <a:lnSpc>
                <a:spcPct val="110000"/>
              </a:lnSpc>
            </a:pPr>
            <a:r>
              <a:rPr lang="zh-CN" altLang="en-US"/>
              <a:t>上界的边界值为10和10.5，下界的边界值为1和0.5</a:t>
            </a:r>
            <a:endParaRPr lang="zh-CN" altLang="en-US"/>
          </a:p>
          <a:p>
            <a:pPr>
              <a:lnSpc>
                <a:spcPct val="110000"/>
              </a:lnSpc>
            </a:pPr>
            <a:r>
              <a:rPr lang="zh-CN" altLang="en-US"/>
              <a:t>上界为9.5、10和10.5，下界为：1.5、1和0.5</a:t>
            </a:r>
            <a:endParaRPr lang="zh-CN" altLang="en-US"/>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2339" y="457772"/>
            <a:ext cx="4001678" cy="506730"/>
          </a:xfrm>
          <a:prstGeom prst="rect">
            <a:avLst/>
          </a:prstGeom>
          <a:noFill/>
        </p:spPr>
        <p:txBody>
          <a:bodyPr wrap="square" rtlCol="0">
            <a:spAutoFit/>
          </a:bodyPr>
          <a:lstStyle/>
          <a:p>
            <a:r>
              <a:rPr lang="zh-CN" altLang="en-US" sz="2700" dirty="0">
                <a:solidFill>
                  <a:srgbClr val="002060"/>
                </a:solidFill>
                <a:latin typeface="微软雅黑" panose="020B0503020204020204" pitchFamily="34" charset="-122"/>
                <a:ea typeface="微软雅黑" panose="020B0503020204020204" pitchFamily="34" charset="-122"/>
              </a:rPr>
              <a:t>边界值分析法</a:t>
            </a:r>
            <a:endParaRPr lang="zh-CN" altLang="en-US" sz="27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2339" y="1213467"/>
            <a:ext cx="7482070" cy="506730"/>
          </a:xfrm>
          <a:prstGeom prst="rect">
            <a:avLst/>
          </a:prstGeom>
          <a:noFill/>
        </p:spPr>
        <p:txBody>
          <a:bodyPr wrap="square" rtlCol="0">
            <a:spAutoFit/>
          </a:bodyPr>
          <a:lstStyle/>
          <a:p>
            <a:pPr>
              <a:lnSpc>
                <a:spcPct val="150000"/>
              </a:lnSpc>
            </a:pPr>
            <a:r>
              <a:rPr lang="zh-CN" altLang="en-US" sz="1800" b="0" i="0" u="none" strike="noStrike" baseline="0" dirty="0">
                <a:solidFill>
                  <a:srgbClr val="002060"/>
                </a:solidFill>
                <a:latin typeface="黑体" panose="02010609060101010101" pitchFamily="49" charset="-122"/>
                <a:ea typeface="黑体" panose="02010609060101010101" pitchFamily="49" charset="-122"/>
              </a:rPr>
              <a:t>为什么有了二值边界值方法，还要三值边界值方法？</a:t>
            </a:r>
            <a:endParaRPr lang="en-US" altLang="zh-CN" sz="1800" b="0" i="0" u="none" strike="noStrike" baseline="0" dirty="0">
              <a:solidFill>
                <a:srgbClr val="002060"/>
              </a:solidFill>
              <a:latin typeface="黑体" panose="02010609060101010101" pitchFamily="49" charset="-122"/>
              <a:ea typeface="黑体" panose="02010609060101010101" pitchFamily="49" charset="-122"/>
            </a:endParaRPr>
          </a:p>
        </p:txBody>
      </p:sp>
      <p:sp>
        <p:nvSpPr>
          <p:cNvPr id="2" name="文本框 1"/>
          <p:cNvSpPr txBox="1"/>
          <p:nvPr/>
        </p:nvSpPr>
        <p:spPr>
          <a:xfrm>
            <a:off x="922655" y="1892935"/>
            <a:ext cx="5542280" cy="2416175"/>
          </a:xfrm>
          <a:prstGeom prst="rect">
            <a:avLst/>
          </a:prstGeom>
          <a:noFill/>
          <a:ln>
            <a:solidFill>
              <a:schemeClr val="accent1"/>
            </a:solidFill>
          </a:ln>
        </p:spPr>
        <p:txBody>
          <a:bodyPr wrap="square" rtlCol="0" anchor="t">
            <a:spAutoFit/>
          </a:bodyPr>
          <a:p>
            <a:pPr marL="285750" indent="-285750">
              <a:lnSpc>
                <a:spcPct val="12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通常在使用二值边界值方法后，已经能发现很多边界值的问题。</a:t>
            </a:r>
            <a:endParaRPr lang="en-US" altLang="zh-CN" sz="1800" b="0" i="0" u="none" strike="noStrike" baseline="0" dirty="0">
              <a:solidFill>
                <a:srgbClr val="002060"/>
              </a:solidFill>
              <a:latin typeface="黑体" panose="02010609060101010101" pitchFamily="49" charset="-122"/>
              <a:ea typeface="黑体" panose="02010609060101010101" pitchFamily="49" charset="-122"/>
            </a:endParaRPr>
          </a:p>
          <a:p>
            <a:pPr marL="285750" indent="-285750">
              <a:lnSpc>
                <a:spcPct val="12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有些边界值问题二值边界值测试方法无法发现，使用三值边界值测试法能够发现。</a:t>
            </a:r>
            <a:endParaRPr lang="en-US" altLang="zh-CN" sz="1800" b="0" i="0" u="none" strike="noStrike" baseline="0" dirty="0">
              <a:solidFill>
                <a:srgbClr val="002060"/>
              </a:solidFill>
              <a:latin typeface="黑体" panose="02010609060101010101" pitchFamily="49" charset="-122"/>
              <a:ea typeface="黑体" panose="02010609060101010101" pitchFamily="49" charset="-122"/>
            </a:endParaRPr>
          </a:p>
          <a:p>
            <a:pPr marL="285750" indent="-285750">
              <a:lnSpc>
                <a:spcPct val="12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三值边界值测试法消耗比二值边界值法</a:t>
            </a:r>
            <a:r>
              <a:rPr lang="zh-CN" altLang="en-US" sz="1800" dirty="0">
                <a:solidFill>
                  <a:srgbClr val="FF0000"/>
                </a:solidFill>
                <a:latin typeface="黑体" panose="02010609060101010101" pitchFamily="49" charset="-122"/>
                <a:ea typeface="黑体" panose="02010609060101010101" pitchFamily="49" charset="-122"/>
                <a:sym typeface="+mn-ea"/>
              </a:rPr>
              <a:t>更多的资源</a:t>
            </a:r>
            <a:r>
              <a:rPr lang="zh-CN" altLang="en-US" sz="1800" dirty="0">
                <a:solidFill>
                  <a:srgbClr val="002060"/>
                </a:solidFill>
                <a:latin typeface="黑体" panose="02010609060101010101" pitchFamily="49" charset="-122"/>
                <a:ea typeface="黑体" panose="02010609060101010101" pitchFamily="49" charset="-122"/>
                <a:sym typeface="+mn-ea"/>
              </a:rPr>
              <a:t>（例如要设计和执行更多的测试用例）。权衡手上的资源以及被测对象的重要性（风险分析）。</a:t>
            </a:r>
            <a:endParaRPr lang="zh-CN" altLang="en-US" sz="1800" dirty="0">
              <a:solidFill>
                <a:srgbClr val="002060"/>
              </a:solidFill>
              <a:latin typeface="黑体" panose="02010609060101010101" pitchFamily="49" charset="-122"/>
              <a:ea typeface="黑体" panose="02010609060101010101" pitchFamily="49" charset="-122"/>
              <a:sym typeface="+mn-ea"/>
            </a:endParaRPr>
          </a:p>
        </p:txBody>
      </p:sp>
      <p:pic>
        <p:nvPicPr>
          <p:cNvPr id="342021" name="Picture 5"/>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7025005" y="1496060"/>
            <a:ext cx="168846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31765" y="1063691"/>
            <a:ext cx="8556697" cy="400240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70C0"/>
                </a:solidFill>
                <a:latin typeface="微软雅黑" panose="020B0503020204020204" pitchFamily="34" charset="-122"/>
                <a:ea typeface="微软雅黑" panose="020B0503020204020204" pitchFamily="34" charset="-122"/>
              </a:rPr>
              <a:t>设计测试用例原则</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如果输入条件规定了</a:t>
            </a:r>
            <a:r>
              <a:rPr lang="zh-CN" altLang="zh-CN" dirty="0">
                <a:solidFill>
                  <a:schemeClr val="accent5">
                    <a:lumMod val="75000"/>
                  </a:schemeClr>
                </a:solidFill>
                <a:latin typeface="微软雅黑" panose="020B0503020204020204" pitchFamily="34" charset="-122"/>
                <a:ea typeface="微软雅黑" panose="020B0503020204020204" pitchFamily="34" charset="-122"/>
              </a:rPr>
              <a:t>值的范围</a:t>
            </a:r>
            <a:r>
              <a:rPr lang="zh-CN" altLang="zh-CN" dirty="0">
                <a:solidFill>
                  <a:srgbClr val="002060"/>
                </a:solidFill>
                <a:latin typeface="微软雅黑" panose="020B0503020204020204" pitchFamily="34" charset="-122"/>
                <a:ea typeface="微软雅黑" panose="020B0503020204020204" pitchFamily="34" charset="-122"/>
              </a:rPr>
              <a:t>，则应取刚达到这个范围的边界的值，以及刚刚超越这个范围边界的值作为测试输入数据。</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如果输入条件规定了</a:t>
            </a:r>
            <a:r>
              <a:rPr lang="zh-CN" altLang="zh-CN" dirty="0">
                <a:solidFill>
                  <a:schemeClr val="accent5">
                    <a:lumMod val="75000"/>
                  </a:schemeClr>
                </a:solidFill>
                <a:latin typeface="微软雅黑" panose="020B0503020204020204" pitchFamily="34" charset="-122"/>
                <a:ea typeface="微软雅黑" panose="020B0503020204020204" pitchFamily="34" charset="-122"/>
              </a:rPr>
              <a:t>值的个数</a:t>
            </a:r>
            <a:r>
              <a:rPr lang="zh-CN" altLang="zh-CN" dirty="0">
                <a:solidFill>
                  <a:srgbClr val="002060"/>
                </a:solidFill>
                <a:latin typeface="微软雅黑" panose="020B0503020204020204" pitchFamily="34" charset="-122"/>
                <a:ea typeface="微软雅黑" panose="020B0503020204020204" pitchFamily="34" charset="-122"/>
              </a:rPr>
              <a:t>，则用最大个数、最小个数、比最小个数少</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、比最大个数多</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的数作为测试数据。</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如果规格说明给出的输入域或输出域是</a:t>
            </a:r>
            <a:r>
              <a:rPr lang="zh-CN" altLang="zh-CN" dirty="0">
                <a:solidFill>
                  <a:schemeClr val="accent5">
                    <a:lumMod val="75000"/>
                  </a:schemeClr>
                </a:solidFill>
                <a:latin typeface="微软雅黑" panose="020B0503020204020204" pitchFamily="34" charset="-122"/>
                <a:ea typeface="微软雅黑" panose="020B0503020204020204" pitchFamily="34" charset="-122"/>
              </a:rPr>
              <a:t>有序集合</a:t>
            </a:r>
            <a:r>
              <a:rPr lang="zh-CN" altLang="zh-CN" dirty="0">
                <a:solidFill>
                  <a:srgbClr val="002060"/>
                </a:solidFill>
                <a:latin typeface="微软雅黑" panose="020B0503020204020204" pitchFamily="34" charset="-122"/>
                <a:ea typeface="微软雅黑" panose="020B0503020204020204" pitchFamily="34" charset="-122"/>
              </a:rPr>
              <a:t>，则应选取集合的第一个元素和最后一个元素作为测试用例。</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如果程序中使用了一个</a:t>
            </a:r>
            <a:r>
              <a:rPr lang="zh-CN" altLang="zh-CN" dirty="0">
                <a:solidFill>
                  <a:schemeClr val="accent5">
                    <a:lumMod val="75000"/>
                  </a:schemeClr>
                </a:solidFill>
                <a:latin typeface="微软雅黑" panose="020B0503020204020204" pitchFamily="34" charset="-122"/>
                <a:ea typeface="微软雅黑" panose="020B0503020204020204" pitchFamily="34" charset="-122"/>
              </a:rPr>
              <a:t>内部数据结构</a:t>
            </a:r>
            <a:r>
              <a:rPr lang="zh-CN" altLang="zh-CN" dirty="0">
                <a:solidFill>
                  <a:srgbClr val="002060"/>
                </a:solidFill>
                <a:latin typeface="微软雅黑" panose="020B0503020204020204" pitchFamily="34" charset="-122"/>
                <a:ea typeface="微软雅黑" panose="020B0503020204020204" pitchFamily="34" charset="-122"/>
              </a:rPr>
              <a:t>，则应当选择这个内部数据结构边界上的值作为测试用例。</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30000"/>
              </a:lnSpc>
              <a:buFont typeface="Arial" panose="020B0604020202020204" pitchFamily="34" charset="0"/>
              <a:buChar char="•"/>
            </a:pPr>
            <a:r>
              <a:rPr lang="zh-CN" altLang="zh-CN" dirty="0">
                <a:solidFill>
                  <a:srgbClr val="002060"/>
                </a:solidFill>
                <a:latin typeface="微软雅黑" panose="020B0503020204020204" pitchFamily="34" charset="-122"/>
                <a:ea typeface="微软雅黑" panose="020B0503020204020204" pitchFamily="34" charset="-122"/>
              </a:rPr>
              <a:t>分析规格说明，找出</a:t>
            </a:r>
            <a:r>
              <a:rPr lang="zh-CN" altLang="zh-CN" dirty="0">
                <a:solidFill>
                  <a:srgbClr val="0070C0"/>
                </a:solidFill>
                <a:latin typeface="微软雅黑" panose="020B0503020204020204" pitchFamily="34" charset="-122"/>
                <a:ea typeface="微软雅黑" panose="020B0503020204020204" pitchFamily="34" charset="-122"/>
              </a:rPr>
              <a:t>其他</a:t>
            </a:r>
            <a:r>
              <a:rPr lang="zh-CN" altLang="zh-CN" dirty="0">
                <a:solidFill>
                  <a:srgbClr val="002060"/>
                </a:solidFill>
                <a:latin typeface="微软雅黑" panose="020B0503020204020204" pitchFamily="34" charset="-122"/>
                <a:ea typeface="微软雅黑" panose="020B0503020204020204" pitchFamily="34" charset="-122"/>
              </a:rPr>
              <a:t>可能的边界条件。</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p:nvPr/>
        </p:nvPicPr>
        <p:blipFill>
          <a:blip r:embed="rId1"/>
          <a:srcRect/>
          <a:stretch>
            <a:fillRect/>
          </a:stretch>
        </p:blipFill>
        <p:spPr>
          <a:xfrm>
            <a:off x="3687532" y="2812918"/>
            <a:ext cx="4493942" cy="2106691"/>
          </a:xfrm>
          <a:prstGeom prst="rect">
            <a:avLst/>
          </a:prstGeom>
          <a:noFill/>
          <a:ln w="9525">
            <a:noFill/>
            <a:miter lim="800000"/>
            <a:headEnd/>
            <a:tailEnd/>
          </a:ln>
        </p:spPr>
      </p:pic>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1185209" y="501781"/>
            <a:ext cx="7851215" cy="587237"/>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黑盒测试技术（基于规格说明的测试技术）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70625" cy="1938020"/>
          </a:xfrm>
          <a:prstGeom prst="rect">
            <a:avLst/>
          </a:prstGeom>
          <a:noFill/>
        </p:spPr>
        <p:txBody>
          <a:bodyPr wrap="square">
            <a:spAutoFit/>
          </a:bodyPr>
          <a:lstStyle/>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黑盒测试技术（也称为</a:t>
            </a:r>
            <a:r>
              <a:rPr lang="zh-CN" altLang="zh-CN" sz="2000" dirty="0">
                <a:solidFill>
                  <a:srgbClr val="0070C0"/>
                </a:solidFill>
                <a:latin typeface="微软雅黑" panose="020B0503020204020204" pitchFamily="34" charset="-122"/>
                <a:ea typeface="微软雅黑" panose="020B0503020204020204" pitchFamily="34" charset="-122"/>
              </a:rPr>
              <a:t>基于规格说明的技术</a:t>
            </a:r>
            <a:r>
              <a:rPr lang="zh-CN" altLang="zh-CN" sz="2000" dirty="0">
                <a:solidFill>
                  <a:srgbClr val="002060"/>
                </a:solidFill>
                <a:latin typeface="微软雅黑" panose="020B0503020204020204" pitchFamily="34" charset="-122"/>
                <a:ea typeface="微软雅黑" panose="020B0503020204020204" pitchFamily="34" charset="-122"/>
              </a:rPr>
              <a:t>）基于对测试依据的分析（例如：正式需求文档、说明、用例、用户故事或业务流程）。这些技术适用于功能和非功能测试。黑盒测试技术关注在测试对象的</a:t>
            </a:r>
            <a:r>
              <a:rPr lang="zh-CN" altLang="zh-CN" sz="2000" dirty="0">
                <a:solidFill>
                  <a:srgbClr val="0070C0"/>
                </a:solidFill>
                <a:latin typeface="微软雅黑" panose="020B0503020204020204" pitchFamily="34" charset="-122"/>
                <a:ea typeface="微软雅黑" panose="020B0503020204020204" pitchFamily="34" charset="-122"/>
              </a:rPr>
              <a:t>输入和输出</a:t>
            </a:r>
            <a:r>
              <a:rPr lang="zh-CN" altLang="zh-CN" sz="2000" dirty="0">
                <a:solidFill>
                  <a:srgbClr val="002060"/>
                </a:solidFill>
                <a:latin typeface="微软雅黑" panose="020B0503020204020204" pitchFamily="34" charset="-122"/>
                <a:ea typeface="微软雅黑" panose="020B0503020204020204" pitchFamily="34" charset="-122"/>
              </a:rPr>
              <a:t>，而</a:t>
            </a:r>
            <a:r>
              <a:rPr lang="zh-CN" altLang="zh-CN" sz="2000" u="sng" dirty="0">
                <a:solidFill>
                  <a:srgbClr val="002060"/>
                </a:solidFill>
                <a:latin typeface="微软雅黑" panose="020B0503020204020204" pitchFamily="34" charset="-122"/>
                <a:ea typeface="微软雅黑" panose="020B0503020204020204" pitchFamily="34" charset="-122"/>
              </a:rPr>
              <a:t>不考虑其内部结构</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66690" y="908116"/>
            <a:ext cx="8556697" cy="3276600"/>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8.3</a:t>
            </a:r>
            <a:r>
              <a:rPr lang="zh-CN" altLang="zh-CN" dirty="0">
                <a:solidFill>
                  <a:srgbClr val="002060"/>
                </a:solidFill>
                <a:latin typeface="微软雅黑" panose="020B0503020204020204" pitchFamily="34" charset="-122"/>
                <a:ea typeface="微软雅黑" panose="020B0503020204020204" pitchFamily="34" charset="-122"/>
              </a:rPr>
              <a:t>】设计平方根函数程序的测试用例。 </a:t>
            </a:r>
            <a:endParaRPr lang="zh-CN" altLang="zh-CN" dirty="0">
              <a:solidFill>
                <a:srgbClr val="002060"/>
              </a:solidFill>
              <a:latin typeface="微软雅黑" panose="020B0503020204020204" pitchFamily="34" charset="-122"/>
              <a:ea typeface="微软雅黑" panose="020B0503020204020204" pitchFamily="34" charset="-122"/>
            </a:endParaRPr>
          </a:p>
          <a:p>
            <a:pPr lvl="1"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输入等价区间为</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），划分等价类：</a:t>
            </a:r>
            <a:endParaRPr lang="en-US"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一个有效等价类，有效区间为</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一个无效等价类，无效区间为（</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0</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sym typeface="+mn-ea"/>
            </a:endParaRPr>
          </a:p>
          <a:p>
            <a:pPr marL="457200" lvl="3"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边界值为</a:t>
            </a:r>
            <a:r>
              <a:rPr lang="en-US" altLang="zh-CN" dirty="0">
                <a:solidFill>
                  <a:srgbClr val="002060"/>
                </a:solidFill>
                <a:latin typeface="微软雅黑" panose="020B0503020204020204" pitchFamily="34" charset="-122"/>
                <a:ea typeface="微软雅黑" panose="020B0503020204020204" pitchFamily="34" charset="-122"/>
                <a:sym typeface="+mn-ea"/>
              </a:rPr>
              <a:t>0</a:t>
            </a:r>
            <a:r>
              <a:rPr lang="zh-CN" altLang="zh-CN" dirty="0">
                <a:solidFill>
                  <a:srgbClr val="002060"/>
                </a:solidFill>
                <a:latin typeface="微软雅黑" panose="020B0503020204020204" pitchFamily="34" charset="-122"/>
                <a:ea typeface="微软雅黑" panose="020B0503020204020204" pitchFamily="34" charset="-122"/>
                <a:sym typeface="+mn-ea"/>
              </a:rPr>
              <a:t>，以 </a:t>
            </a:r>
            <a:r>
              <a:rPr lang="en-US" altLang="zh-CN" dirty="0">
                <a:solidFill>
                  <a:srgbClr val="002060"/>
                </a:solidFill>
                <a:latin typeface="微软雅黑" panose="020B0503020204020204" pitchFamily="34" charset="-122"/>
                <a:ea typeface="微软雅黑" panose="020B0503020204020204" pitchFamily="34" charset="-122"/>
                <a:sym typeface="+mn-ea"/>
              </a:rPr>
              <a:t>x=0 </a:t>
            </a:r>
            <a:r>
              <a:rPr lang="zh-CN" altLang="zh-CN" dirty="0">
                <a:solidFill>
                  <a:srgbClr val="002060"/>
                </a:solidFill>
                <a:latin typeface="微软雅黑" panose="020B0503020204020204" pitchFamily="34" charset="-122"/>
                <a:ea typeface="微软雅黑" panose="020B0503020204020204" pitchFamily="34" charset="-122"/>
                <a:sym typeface="+mn-ea"/>
              </a:rPr>
              <a:t>进行</a:t>
            </a:r>
            <a:r>
              <a:rPr lang="zh-CN" altLang="zh-CN" dirty="0">
                <a:solidFill>
                  <a:srgbClr val="0070C0"/>
                </a:solidFill>
                <a:latin typeface="微软雅黑" panose="020B0503020204020204" pitchFamily="34" charset="-122"/>
                <a:ea typeface="微软雅黑" panose="020B0503020204020204" pitchFamily="34" charset="-122"/>
                <a:sym typeface="+mn-ea"/>
              </a:rPr>
              <a:t>边界值</a:t>
            </a:r>
            <a:r>
              <a:rPr lang="zh-CN" altLang="zh-CN" dirty="0">
                <a:solidFill>
                  <a:srgbClr val="002060"/>
                </a:solidFill>
                <a:latin typeface="微软雅黑" panose="020B0503020204020204" pitchFamily="34" charset="-122"/>
                <a:ea typeface="微软雅黑" panose="020B0503020204020204" pitchFamily="34" charset="-122"/>
                <a:sym typeface="+mn-ea"/>
              </a:rPr>
              <a:t>的测试。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文本框 4"/>
          <p:cNvSpPr txBox="1"/>
          <p:nvPr/>
        </p:nvSpPr>
        <p:spPr>
          <a:xfrm>
            <a:off x="1057275" y="4041140"/>
            <a:ext cx="4895215" cy="506730"/>
          </a:xfrm>
          <a:prstGeom prst="rect">
            <a:avLst/>
          </a:prstGeom>
          <a:noFill/>
        </p:spPr>
        <p:txBody>
          <a:bodyPr wrap="square" rtlCol="0" anchor="t">
            <a:spAutoFit/>
          </a:bodyPr>
          <a:p>
            <a:pPr marL="0" lvl="2"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可取 </a:t>
            </a:r>
            <a:r>
              <a:rPr lang="en-US" altLang="zh-CN" dirty="0">
                <a:solidFill>
                  <a:srgbClr val="002060"/>
                </a:solidFill>
                <a:latin typeface="微软雅黑" panose="020B0503020204020204" pitchFamily="34" charset="-122"/>
                <a:ea typeface="微软雅黑" panose="020B0503020204020204" pitchFamily="34" charset="-122"/>
                <a:sym typeface="+mn-ea"/>
              </a:rPr>
              <a:t>x=1.8 </a:t>
            </a:r>
            <a:r>
              <a:rPr lang="zh-CN" altLang="zh-CN" dirty="0">
                <a:solidFill>
                  <a:srgbClr val="002060"/>
                </a:solidFill>
                <a:latin typeface="微软雅黑" panose="020B0503020204020204" pitchFamily="34" charset="-122"/>
                <a:ea typeface="微软雅黑" panose="020B0503020204020204" pitchFamily="34" charset="-122"/>
                <a:sym typeface="+mn-ea"/>
              </a:rPr>
              <a:t>及 </a:t>
            </a:r>
            <a:r>
              <a:rPr lang="en-US" altLang="zh-CN" dirty="0">
                <a:solidFill>
                  <a:srgbClr val="002060"/>
                </a:solidFill>
                <a:latin typeface="微软雅黑" panose="020B0503020204020204" pitchFamily="34" charset="-122"/>
                <a:ea typeface="微软雅黑" panose="020B0503020204020204" pitchFamily="34" charset="-122"/>
                <a:sym typeface="+mn-ea"/>
              </a:rPr>
              <a:t>x= </a:t>
            </a:r>
            <a:r>
              <a:rPr lang="zh-CN" altLang="zh-CN" dirty="0">
                <a:solidFill>
                  <a:srgbClr val="002060"/>
                </a:solidFill>
                <a:latin typeface="微软雅黑" panose="020B0503020204020204" pitchFamily="34" charset="-122"/>
                <a:ea typeface="微软雅黑" panose="020B0503020204020204" pitchFamily="34" charset="-122"/>
                <a:sym typeface="+mn-ea"/>
              </a:rPr>
              <a:t>−</a:t>
            </a:r>
            <a:r>
              <a:rPr lang="en-US" altLang="zh-CN" dirty="0">
                <a:solidFill>
                  <a:srgbClr val="002060"/>
                </a:solidFill>
                <a:latin typeface="微软雅黑" panose="020B0503020204020204" pitchFamily="34" charset="-122"/>
                <a:ea typeface="微软雅黑" panose="020B0503020204020204" pitchFamily="34" charset="-122"/>
                <a:sym typeface="+mn-ea"/>
              </a:rPr>
              <a:t>0.2 </a:t>
            </a:r>
            <a:r>
              <a:rPr lang="zh-CN" altLang="zh-CN" dirty="0">
                <a:solidFill>
                  <a:srgbClr val="002060"/>
                </a:solidFill>
                <a:latin typeface="微软雅黑" panose="020B0503020204020204" pitchFamily="34" charset="-122"/>
                <a:ea typeface="微软雅黑" panose="020B0503020204020204" pitchFamily="34" charset="-122"/>
                <a:sym typeface="+mn-ea"/>
              </a:rPr>
              <a:t>进行</a:t>
            </a:r>
            <a:r>
              <a:rPr lang="zh-CN" altLang="zh-CN" dirty="0">
                <a:solidFill>
                  <a:srgbClr val="0070C0"/>
                </a:solidFill>
                <a:latin typeface="微软雅黑" panose="020B0503020204020204" pitchFamily="34" charset="-122"/>
                <a:ea typeface="微软雅黑" panose="020B0503020204020204" pitchFamily="34" charset="-122"/>
                <a:sym typeface="+mn-ea"/>
              </a:rPr>
              <a:t>等价类</a:t>
            </a:r>
            <a:r>
              <a:rPr lang="zh-CN" altLang="zh-CN" dirty="0">
                <a:solidFill>
                  <a:srgbClr val="002060"/>
                </a:solidFill>
                <a:latin typeface="微软雅黑" panose="020B0503020204020204" pitchFamily="34" charset="-122"/>
                <a:ea typeface="微软雅黑" panose="020B0503020204020204" pitchFamily="34" charset="-122"/>
                <a:sym typeface="+mn-ea"/>
              </a:rPr>
              <a:t>测试。</a:t>
            </a:r>
            <a:endParaRPr lang="zh-CN" altLang="zh-CN" dirty="0">
              <a:solidFill>
                <a:srgbClr val="00206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8317" y="434828"/>
            <a:ext cx="8556697" cy="874407"/>
          </a:xfrm>
          <a:prstGeom prst="rect">
            <a:avLst/>
          </a:prstGeom>
          <a:noFill/>
        </p:spPr>
        <p:txBody>
          <a:bodyPr wrap="square">
            <a:spAutoFit/>
          </a:bodyPr>
          <a:lstStyle/>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8.4</a:t>
            </a:r>
            <a:r>
              <a:rPr lang="zh-CN" altLang="zh-CN" dirty="0">
                <a:solidFill>
                  <a:srgbClr val="002060"/>
                </a:solidFill>
                <a:latin typeface="微软雅黑" panose="020B0503020204020204" pitchFamily="34" charset="-122"/>
                <a:ea typeface="微软雅黑" panose="020B0503020204020204" pitchFamily="34" charset="-122"/>
              </a:rPr>
              <a:t>】三角形组成问题描述中，要求边长为正整数，其输入域边界下限值为</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，上限值为</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。其中 </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99</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100</a:t>
            </a:r>
            <a:r>
              <a:rPr lang="zh-CN" altLang="zh-CN" dirty="0">
                <a:solidFill>
                  <a:srgbClr val="002060"/>
                </a:solidFill>
                <a:latin typeface="微软雅黑" panose="020B0503020204020204" pitchFamily="34" charset="-122"/>
                <a:ea typeface="微软雅黑" panose="020B0503020204020204" pitchFamily="34" charset="-122"/>
              </a:rPr>
              <a:t>为边界值。</a:t>
            </a: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2"/>
            </p:custDataLst>
          </p:nvPr>
        </p:nvGraphicFramePr>
        <p:xfrm>
          <a:off x="1244040" y="1310098"/>
          <a:ext cx="6905252" cy="3536052"/>
        </p:xfrm>
        <a:graphic>
          <a:graphicData uri="http://schemas.openxmlformats.org/drawingml/2006/table">
            <a:tbl>
              <a:tblPr firstRow="1" firstCol="1" bandRow="1">
                <a:tableStyleId>{5C22544A-7EE6-4342-B048-85BDC9FD1C3A}</a:tableStyleId>
              </a:tblPr>
              <a:tblGrid>
                <a:gridCol w="1047426"/>
                <a:gridCol w="1020439"/>
                <a:gridCol w="869482"/>
                <a:gridCol w="870325"/>
                <a:gridCol w="3097580"/>
              </a:tblGrid>
              <a:tr h="300355">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229235" algn="just">
                        <a:lnSpc>
                          <a:spcPct val="110000"/>
                        </a:lnSpc>
                      </a:pPr>
                      <a:r>
                        <a:rPr lang="en-US" sz="1600" kern="100" dirty="0">
                          <a:effectLst/>
                          <a:latin typeface="微软雅黑" panose="020B0503020204020204" pitchFamily="34" charset="-122"/>
                          <a:ea typeface="微软雅黑" panose="020B0503020204020204" pitchFamily="34" charset="-122"/>
                        </a:rPr>
                        <a:t>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229235" algn="just">
                        <a:lnSpc>
                          <a:spcPct val="110000"/>
                        </a:lnSpc>
                      </a:pPr>
                      <a:r>
                        <a:rPr lang="en-US" sz="1600" kern="100">
                          <a:effectLst/>
                          <a:latin typeface="微软雅黑" panose="020B0503020204020204" pitchFamily="34" charset="-122"/>
                          <a:ea typeface="微软雅黑" panose="020B0503020204020204" pitchFamily="34" charset="-122"/>
                        </a:rPr>
                        <a:t>b</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229235" algn="just">
                        <a:lnSpc>
                          <a:spcPct val="110000"/>
                        </a:lnSpc>
                      </a:pPr>
                      <a:r>
                        <a:rPr lang="en-US" sz="1600" kern="100">
                          <a:effectLst/>
                          <a:latin typeface="微软雅黑" panose="020B0503020204020204" pitchFamily="34" charset="-122"/>
                          <a:ea typeface="微软雅黑" panose="020B0503020204020204" pitchFamily="34" charset="-122"/>
                        </a:rPr>
                        <a:t>c</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indent="803275" algn="just">
                        <a:lnSpc>
                          <a:spcPct val="110000"/>
                        </a:lnSpc>
                      </a:pPr>
                      <a:r>
                        <a:rPr lang="zh-CN" sz="1600" kern="100">
                          <a:effectLst/>
                          <a:latin typeface="微软雅黑" panose="020B0503020204020204" pitchFamily="34" charset="-122"/>
                          <a:ea typeface="微软雅黑" panose="020B0503020204020204" pitchFamily="34" charset="-122"/>
                        </a:rPr>
                        <a:t>预期输出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 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等边三角形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273050">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just">
                        <a:lnSpc>
                          <a:spcPct val="110000"/>
                        </a:lnSpc>
                        <a:tabLst>
                          <a:tab pos="315595" algn="ctr"/>
                        </a:tabLst>
                      </a:pPr>
                      <a:r>
                        <a:rPr lang="en-US" sz="1600" kern="100" dirty="0">
                          <a:effectLst/>
                          <a:latin typeface="微软雅黑" panose="020B0503020204020204" pitchFamily="34" charset="-122"/>
                          <a:ea typeface="微软雅黑" panose="020B0503020204020204" pitchFamily="34" charset="-122"/>
                        </a:rPr>
                        <a:t>	    50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99</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100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dirty="0">
                          <a:effectLst/>
                          <a:latin typeface="微软雅黑" panose="020B0503020204020204" pitchFamily="34" charset="-122"/>
                          <a:ea typeface="微软雅黑" panose="020B0503020204020204" pitchFamily="34" charset="-122"/>
                        </a:rPr>
                        <a:t>非三角形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99</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100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非三角形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60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99</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a:effectLst/>
                          <a:latin typeface="微软雅黑" panose="020B0503020204020204" pitchFamily="34" charset="-122"/>
                          <a:ea typeface="微软雅黑" panose="020B0503020204020204" pitchFamily="34" charset="-122"/>
                        </a:rPr>
                        <a:t>等腰三角形</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r h="185761">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Test13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solidFill>
                            <a:srgbClr val="FF0000"/>
                          </a:solidFill>
                          <a:effectLst/>
                          <a:latin typeface="微软雅黑" panose="020B0503020204020204" pitchFamily="34" charset="-122"/>
                          <a:ea typeface="微软雅黑" panose="020B0503020204020204" pitchFamily="34" charset="-122"/>
                        </a:rPr>
                        <a:t>100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dirty="0">
                          <a:effectLst/>
                          <a:latin typeface="微软雅黑" panose="020B0503020204020204" pitchFamily="34" charset="-122"/>
                          <a:ea typeface="微软雅黑" panose="020B0503020204020204" pitchFamily="34" charset="-122"/>
                        </a:rPr>
                        <a:t>50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en-US" sz="1600" kern="100">
                          <a:effectLst/>
                          <a:latin typeface="微软雅黑" panose="020B0503020204020204" pitchFamily="34" charset="-122"/>
                          <a:ea typeface="微软雅黑" panose="020B0503020204020204" pitchFamily="34" charset="-122"/>
                        </a:rPr>
                        <a:t>50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c>
                  <a:txBody>
                    <a:bodyPr/>
                    <a:lstStyle/>
                    <a:p>
                      <a:pPr algn="ctr">
                        <a:lnSpc>
                          <a:spcPct val="110000"/>
                        </a:lnSpc>
                      </a:pPr>
                      <a:r>
                        <a:rPr lang="zh-CN" sz="1600" kern="100" dirty="0">
                          <a:effectLst/>
                          <a:latin typeface="微软雅黑" panose="020B0503020204020204" pitchFamily="34" charset="-122"/>
                          <a:ea typeface="微软雅黑" panose="020B0503020204020204" pitchFamily="34" charset="-122"/>
                        </a:rPr>
                        <a:t>非三角形</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5080" marB="0"/>
                </a:tc>
              </a:tr>
            </a:tbl>
          </a:graphicData>
        </a:graphic>
      </p:graphicFrame>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290" y="1089025"/>
            <a:ext cx="8008620" cy="272288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【例</a:t>
            </a:r>
            <a:r>
              <a:rPr lang="en-US" altLang="zh-CN" dirty="0">
                <a:solidFill>
                  <a:srgbClr val="002060"/>
                </a:solidFill>
                <a:latin typeface="微软雅黑" panose="020B0503020204020204" pitchFamily="34" charset="-122"/>
                <a:ea typeface="微软雅黑" panose="020B0503020204020204" pitchFamily="34" charset="-122"/>
              </a:rPr>
              <a:t>8.5</a:t>
            </a:r>
            <a:r>
              <a:rPr lang="zh-CN" altLang="zh-CN" dirty="0">
                <a:solidFill>
                  <a:srgbClr val="002060"/>
                </a:solidFill>
                <a:latin typeface="微软雅黑" panose="020B0503020204020204" pitchFamily="34" charset="-122"/>
                <a:ea typeface="微软雅黑" panose="020B0503020204020204" pitchFamily="34" charset="-122"/>
              </a:rPr>
              <a:t>】在</a:t>
            </a:r>
            <a:r>
              <a:rPr lang="en-US" altLang="zh-CN" dirty="0" err="1">
                <a:solidFill>
                  <a:srgbClr val="002060"/>
                </a:solidFill>
                <a:latin typeface="微软雅黑" panose="020B0503020204020204" pitchFamily="34" charset="-122"/>
                <a:ea typeface="微软雅黑" panose="020B0503020204020204" pitchFamily="34" charset="-122"/>
              </a:rPr>
              <a:t>NextDate</a:t>
            </a:r>
            <a:r>
              <a:rPr lang="zh-CN" altLang="zh-CN" dirty="0">
                <a:solidFill>
                  <a:srgbClr val="002060"/>
                </a:solidFill>
                <a:latin typeface="微软雅黑" panose="020B0503020204020204" pitchFamily="34" charset="-122"/>
                <a:ea typeface="微软雅黑" panose="020B0503020204020204" pitchFamily="34" charset="-122"/>
              </a:rPr>
              <a:t>函数中，规定了变量</a:t>
            </a:r>
            <a:r>
              <a:rPr lang="en-US" altLang="zh-CN" dirty="0">
                <a:solidFill>
                  <a:srgbClr val="002060"/>
                </a:solidFill>
                <a:latin typeface="微软雅黑" panose="020B0503020204020204" pitchFamily="34" charset="-122"/>
                <a:ea typeface="微软雅黑" panose="020B0503020204020204" pitchFamily="34" charset="-122"/>
              </a:rPr>
              <a:t>month</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day</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year</a:t>
            </a:r>
            <a:r>
              <a:rPr lang="zh-CN" altLang="zh-CN" dirty="0">
                <a:solidFill>
                  <a:srgbClr val="002060"/>
                </a:solidFill>
                <a:latin typeface="微软雅黑" panose="020B0503020204020204" pitchFamily="34" charset="-122"/>
                <a:ea typeface="微软雅黑" panose="020B0503020204020204" pitchFamily="34" charset="-122"/>
              </a:rPr>
              <a:t>，其相应的取值范围为：</a:t>
            </a:r>
            <a:endParaRPr lang="zh-CN" altLang="zh-CN" dirty="0">
              <a:solidFill>
                <a:srgbClr val="002060"/>
              </a:solidFill>
              <a:latin typeface="微软雅黑" panose="020B0503020204020204" pitchFamily="34" charset="-122"/>
              <a:ea typeface="微软雅黑" panose="020B0503020204020204" pitchFamily="34" charset="-122"/>
            </a:endParaRPr>
          </a:p>
          <a:p>
            <a:pPr algn="ct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1 ≤month≤ 12</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1 ≤day≤ 31</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2012 ≤year≤ 2050</a:t>
            </a:r>
            <a:r>
              <a:rPr lang="zh-CN" altLang="zh-CN" dirty="0">
                <a:solidFill>
                  <a:srgbClr val="002060"/>
                </a:solidFill>
                <a:latin typeface="微软雅黑" panose="020B0503020204020204" pitchFamily="34" charset="-122"/>
                <a:ea typeface="微软雅黑" panose="020B0503020204020204" pitchFamily="34" charset="-122"/>
              </a:rPr>
              <a:t>，</a:t>
            </a:r>
            <a:endParaRPr lang="zh-CN" altLang="zh-CN"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rPr>
              <a:t>其中</a:t>
            </a:r>
            <a:endParaRPr lang="zh-CN" altLang="zh-CN" dirty="0">
              <a:solidFill>
                <a:srgbClr val="002060"/>
              </a:solidFill>
              <a:latin typeface="微软雅黑" panose="020B0503020204020204" pitchFamily="34" charset="-122"/>
              <a:ea typeface="微软雅黑" panose="020B0503020204020204" pitchFamily="34" charset="-122"/>
            </a:endParaRPr>
          </a:p>
          <a:p>
            <a:pPr lvl="2" algn="just">
              <a:lnSpc>
                <a:spcPct val="150000"/>
              </a:lnSpc>
            </a:pPr>
            <a:endParaRPr lang="en-US"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7" name="文本框 6"/>
          <p:cNvSpPr txBox="1"/>
          <p:nvPr/>
        </p:nvSpPr>
        <p:spPr>
          <a:xfrm>
            <a:off x="1154430" y="3443605"/>
            <a:ext cx="7117080" cy="368300"/>
          </a:xfrm>
          <a:prstGeom prst="rect">
            <a:avLst/>
          </a:prstGeom>
          <a:noFill/>
        </p:spPr>
        <p:txBody>
          <a:bodyPr wrap="square" rtlCol="0" anchor="t">
            <a:spAutoFit/>
          </a:bodyPr>
          <a:p>
            <a:r>
              <a:rPr lang="zh-CN" altLang="en-US"/>
              <a:t>year边界值：2011、2012、2013、2049、2050、2051；</a:t>
            </a:r>
            <a:endParaRPr lang="zh-CN" altLang="en-US"/>
          </a:p>
        </p:txBody>
      </p:sp>
      <p:sp>
        <p:nvSpPr>
          <p:cNvPr id="8" name="文本框 7"/>
          <p:cNvSpPr txBox="1"/>
          <p:nvPr/>
        </p:nvSpPr>
        <p:spPr>
          <a:xfrm>
            <a:off x="1154430" y="3940810"/>
            <a:ext cx="4572000" cy="368300"/>
          </a:xfrm>
          <a:prstGeom prst="rect">
            <a:avLst/>
          </a:prstGeom>
          <a:noFill/>
        </p:spPr>
        <p:txBody>
          <a:bodyPr wrap="square" rtlCol="0" anchor="t">
            <a:spAutoFit/>
          </a:bodyPr>
          <a:p>
            <a:r>
              <a:rPr lang="zh-CN" altLang="en-US"/>
              <a:t>mouth边界值：−1、1、2、11、12、13；</a:t>
            </a:r>
            <a:endParaRPr lang="zh-CN" altLang="en-US"/>
          </a:p>
        </p:txBody>
      </p:sp>
      <p:sp>
        <p:nvSpPr>
          <p:cNvPr id="9" name="文本框 8"/>
          <p:cNvSpPr txBox="1"/>
          <p:nvPr/>
        </p:nvSpPr>
        <p:spPr>
          <a:xfrm>
            <a:off x="1154430" y="4443730"/>
            <a:ext cx="4572000" cy="368300"/>
          </a:xfrm>
          <a:prstGeom prst="rect">
            <a:avLst/>
          </a:prstGeom>
          <a:noFill/>
        </p:spPr>
        <p:txBody>
          <a:bodyPr wrap="square" rtlCol="0" anchor="t">
            <a:spAutoFit/>
          </a:bodyPr>
          <a:p>
            <a:r>
              <a:rPr lang="zh-CN" altLang="en-US"/>
              <a:t>day边界值：−1、1、2、30、31、32 。</a:t>
            </a:r>
            <a:endParaRPr lang="zh-CN" altLang="en-US"/>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2"/>
            </p:custDataLst>
          </p:nvPr>
        </p:nvGraphicFramePr>
        <p:xfrm>
          <a:off x="1460430" y="84138"/>
          <a:ext cx="7171829" cy="4683560"/>
        </p:xfrm>
        <a:graphic>
          <a:graphicData uri="http://schemas.openxmlformats.org/drawingml/2006/table">
            <a:tbl>
              <a:tblPr firstRow="1" firstCol="1" bandRow="1">
                <a:tableStyleId>{5C22544A-7EE6-4342-B048-85BDC9FD1C3A}</a:tableStyleId>
              </a:tblPr>
              <a:tblGrid>
                <a:gridCol w="1365736"/>
                <a:gridCol w="1290242"/>
                <a:gridCol w="1290242"/>
                <a:gridCol w="1201883"/>
                <a:gridCol w="2023726"/>
              </a:tblGrid>
              <a:tr h="234315">
                <a:tc>
                  <a:txBody>
                    <a:bodyPr/>
                    <a:lstStyle/>
                    <a:p>
                      <a:pPr algn="ct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Month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day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year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预期输出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0">
                <a:tc>
                  <a:txBody>
                    <a:bodyPr/>
                    <a:lstStyle/>
                    <a:p>
                      <a:pPr algn="ctr"/>
                      <a:r>
                        <a:rPr lang="en-US" sz="1600" kern="100">
                          <a:effectLst/>
                          <a:latin typeface="微软雅黑" panose="020B0503020204020204" pitchFamily="34" charset="-122"/>
                          <a:ea typeface="微软雅黑" panose="020B0503020204020204" pitchFamily="34" charset="-122"/>
                        </a:rPr>
                        <a:t>Test 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2011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输入年份超界</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2012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2012</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6</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Test3</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2013</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2013</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6</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Test4</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0070C0"/>
                          </a:solidFill>
                          <a:effectLst/>
                          <a:latin typeface="微软雅黑" panose="020B0503020204020204" pitchFamily="34" charset="-122"/>
                          <a:ea typeface="微软雅黑" panose="020B0503020204020204" pitchFamily="34" charset="-122"/>
                        </a:rPr>
                        <a:t>28</a:t>
                      </a:r>
                      <a:r>
                        <a:rPr lang="en-US" sz="1600" kern="100">
                          <a:effectLst/>
                          <a:latin typeface="微软雅黑" panose="020B0503020204020204" pitchFamily="34" charset="-122"/>
                          <a:ea typeface="微软雅黑" panose="020B0503020204020204" pitchFamily="34" charset="-122"/>
                        </a:rPr>
                        <a:t>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2020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2020.2.29</a:t>
                      </a:r>
                      <a:r>
                        <a:rPr lang="zh-CN" sz="1600" kern="100">
                          <a:effectLst/>
                          <a:latin typeface="微软雅黑" panose="020B0503020204020204" pitchFamily="34" charset="-122"/>
                          <a:ea typeface="微软雅黑" panose="020B0503020204020204" pitchFamily="34" charset="-122"/>
                        </a:rPr>
                        <a:t>（闰年）</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2049</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2049</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6</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2050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2050</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6</a:t>
                      </a:r>
                      <a:r>
                        <a:rPr lang="zh-CN" sz="1600" kern="100">
                          <a:effectLst/>
                          <a:latin typeface="微软雅黑" panose="020B0503020204020204" pitchFamily="34" charset="-122"/>
                          <a:ea typeface="微软雅黑" panose="020B0503020204020204" pitchFamily="34" charset="-122"/>
                        </a:rPr>
                        <a:t>．</a:t>
                      </a:r>
                      <a:r>
                        <a:rPr lang="en-US" sz="1600" kern="100">
                          <a:effectLst/>
                          <a:latin typeface="微软雅黑" panose="020B0503020204020204" pitchFamily="34" charset="-122"/>
                          <a:ea typeface="微软雅黑" panose="020B0503020204020204" pitchFamily="34" charset="-122"/>
                        </a:rPr>
                        <a:t>16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9823">
                <a:tc>
                  <a:txBody>
                    <a:bodyPr/>
                    <a:lstStyle/>
                    <a:p>
                      <a:pPr algn="ctr"/>
                      <a:r>
                        <a:rPr lang="en-US" sz="1600" kern="100">
                          <a:effectLst/>
                          <a:latin typeface="微软雅黑" panose="020B0503020204020204" pitchFamily="34" charset="-122"/>
                          <a:ea typeface="微软雅黑" panose="020B0503020204020204" pitchFamily="34" charset="-122"/>
                        </a:rPr>
                        <a:t>Test7</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2051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输入年份超界</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74450">
                <a:tc>
                  <a:txBody>
                    <a:bodyPr/>
                    <a:lstStyle/>
                    <a:p>
                      <a:pPr algn="ctr"/>
                      <a:r>
                        <a:rPr lang="en-US" sz="1600" kern="100">
                          <a:effectLst/>
                          <a:latin typeface="微软雅黑" panose="020B0503020204020204" pitchFamily="34" charset="-122"/>
                          <a:ea typeface="微软雅黑" panose="020B0503020204020204" pitchFamily="34" charset="-122"/>
                        </a:rPr>
                        <a:t>Test8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solidFill>
                            <a:srgbClr val="FF0000"/>
                          </a:solidFill>
                          <a:effectLst/>
                          <a:latin typeface="微软雅黑" panose="020B0503020204020204" pitchFamily="34" charset="-122"/>
                          <a:ea typeface="微软雅黑" panose="020B0503020204020204" pitchFamily="34" charset="-122"/>
                        </a:rPr>
                        <a:t>−</a:t>
                      </a:r>
                      <a:r>
                        <a:rPr lang="en-US" sz="1600" kern="100">
                          <a:solidFill>
                            <a:srgbClr val="FF0000"/>
                          </a:solidFill>
                          <a:effectLst/>
                          <a:latin typeface="微软雅黑" panose="020B0503020204020204" pitchFamily="34" charset="-122"/>
                          <a:ea typeface="微软雅黑" panose="020B0503020204020204" pitchFamily="34" charset="-122"/>
                        </a:rPr>
                        <a:t>1</a:t>
                      </a:r>
                      <a:r>
                        <a:rPr lang="en-US" sz="1600" kern="100">
                          <a:effectLst/>
                          <a:latin typeface="微软雅黑" panose="020B0503020204020204" pitchFamily="34" charset="-122"/>
                          <a:ea typeface="微软雅黑" panose="020B0503020204020204" pitchFamily="34" charset="-122"/>
                        </a:rPr>
                        <a:t>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day</a:t>
                      </a:r>
                      <a:r>
                        <a:rPr lang="zh-CN" sz="1600" kern="100">
                          <a:effectLst/>
                          <a:latin typeface="微软雅黑" panose="020B0503020204020204" pitchFamily="34" charset="-122"/>
                          <a:ea typeface="微软雅黑" panose="020B0503020204020204" pitchFamily="34" charset="-122"/>
                        </a:rPr>
                        <a:t>超出</a:t>
                      </a:r>
                      <a:r>
                        <a:rPr lang="en-US" sz="1600" kern="100">
                          <a:effectLst/>
                          <a:latin typeface="微软雅黑" panose="020B0503020204020204" pitchFamily="34" charset="-122"/>
                          <a:ea typeface="微软雅黑" panose="020B0503020204020204" pitchFamily="34" charset="-122"/>
                        </a:rPr>
                        <a:t>[1…31]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98792">
                <a:tc>
                  <a:txBody>
                    <a:bodyPr/>
                    <a:lstStyle/>
                    <a:p>
                      <a:pPr algn="ctr"/>
                      <a:r>
                        <a:rPr lang="en-US" sz="1600" kern="100">
                          <a:effectLst/>
                          <a:latin typeface="微软雅黑" panose="020B0503020204020204" pitchFamily="34" charset="-122"/>
                          <a:ea typeface="微软雅黑" panose="020B0503020204020204" pitchFamily="34" charset="-122"/>
                        </a:rPr>
                        <a:t>Test9</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0070C0"/>
                          </a:solidFill>
                          <a:effectLst/>
                          <a:latin typeface="微软雅黑" panose="020B0503020204020204" pitchFamily="34" charset="-122"/>
                          <a:ea typeface="微软雅黑" panose="020B0503020204020204" pitchFamily="34" charset="-122"/>
                        </a:rPr>
                        <a:t>29</a:t>
                      </a:r>
                      <a:endParaRPr lang="en-US" sz="1600" kern="100">
                        <a:solidFill>
                          <a:srgbClr val="0070C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2019</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输入日期超界</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201327">
                <a:tc>
                  <a:txBody>
                    <a:bodyPr/>
                    <a:lstStyle/>
                    <a:p>
                      <a:pPr algn="ctr"/>
                      <a:r>
                        <a:rPr lang="en-US" sz="1600" kern="100">
                          <a:effectLst/>
                          <a:latin typeface="微软雅黑" panose="020B0503020204020204" pitchFamily="34" charset="-122"/>
                          <a:ea typeface="微软雅黑" panose="020B0503020204020204" pitchFamily="34" charset="-122"/>
                        </a:rPr>
                        <a:t>Test10</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2021.6.3</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97777">
                <a:tc>
                  <a:txBody>
                    <a:bodyPr/>
                    <a:lstStyle/>
                    <a:p>
                      <a:pPr algn="ctr"/>
                      <a:r>
                        <a:rPr lang="en-US" sz="1600" kern="100">
                          <a:effectLst/>
                          <a:latin typeface="微软雅黑" panose="020B0503020204020204" pitchFamily="34" charset="-122"/>
                          <a:ea typeface="微软雅黑" panose="020B0503020204020204" pitchFamily="34" charset="-122"/>
                        </a:rPr>
                        <a:t>Test11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30</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2021.7.1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28809">
                <a:tc>
                  <a:txBody>
                    <a:bodyPr/>
                    <a:lstStyle/>
                    <a:p>
                      <a:pPr algn="ctr"/>
                      <a:r>
                        <a:rPr lang="en-US" sz="1600" kern="100">
                          <a:effectLst/>
                          <a:latin typeface="微软雅黑" panose="020B0503020204020204" pitchFamily="34" charset="-122"/>
                          <a:ea typeface="微软雅黑" panose="020B0503020204020204" pitchFamily="34" charset="-122"/>
                        </a:rPr>
                        <a:t>Test12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31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a:effectLst/>
                          <a:latin typeface="微软雅黑" panose="020B0503020204020204" pitchFamily="34" charset="-122"/>
                          <a:ea typeface="微软雅黑" panose="020B0503020204020204" pitchFamily="34" charset="-122"/>
                        </a:rPr>
                        <a:t>输入日期超界</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74450">
                <a:tc>
                  <a:txBody>
                    <a:bodyPr/>
                    <a:lstStyle/>
                    <a:p>
                      <a:pPr algn="ctr"/>
                      <a:r>
                        <a:rPr lang="en-US" sz="1600" kern="100">
                          <a:effectLst/>
                          <a:latin typeface="微软雅黑" panose="020B0503020204020204" pitchFamily="34" charset="-122"/>
                          <a:ea typeface="微软雅黑" panose="020B0503020204020204" pitchFamily="34" charset="-122"/>
                        </a:rPr>
                        <a:t>Test13</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7</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32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day</a:t>
                      </a:r>
                      <a:r>
                        <a:rPr lang="zh-CN" sz="1600" kern="100">
                          <a:effectLst/>
                          <a:latin typeface="微软雅黑" panose="020B0503020204020204" pitchFamily="34" charset="-122"/>
                          <a:ea typeface="微软雅黑" panose="020B0503020204020204" pitchFamily="34" charset="-122"/>
                        </a:rPr>
                        <a:t>超出</a:t>
                      </a:r>
                      <a:r>
                        <a:rPr lang="en-US" sz="1600" kern="100">
                          <a:effectLst/>
                          <a:latin typeface="微软雅黑" panose="020B0503020204020204" pitchFamily="34" charset="-122"/>
                          <a:ea typeface="微软雅黑" panose="020B0503020204020204" pitchFamily="34" charset="-122"/>
                        </a:rPr>
                        <a:t>[1…31]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0">
                <a:tc>
                  <a:txBody>
                    <a:bodyPr/>
                    <a:lstStyle/>
                    <a:p>
                      <a:pPr algn="ctr"/>
                      <a:r>
                        <a:rPr lang="en-US" sz="1600" kern="100" dirty="0">
                          <a:effectLst/>
                          <a:latin typeface="微软雅黑" panose="020B0503020204020204" pitchFamily="34" charset="-122"/>
                          <a:ea typeface="微软雅黑" panose="020B0503020204020204" pitchFamily="34" charset="-122"/>
                        </a:rPr>
                        <a:t>Test14 </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zh-CN" sz="1600" kern="100" dirty="0">
                          <a:solidFill>
                            <a:srgbClr val="FF0000"/>
                          </a:solidFill>
                          <a:effectLst/>
                          <a:latin typeface="微软雅黑" panose="020B0503020204020204" pitchFamily="34" charset="-122"/>
                          <a:ea typeface="微软雅黑" panose="020B0503020204020204" pitchFamily="34" charset="-122"/>
                        </a:rPr>
                        <a:t>−</a:t>
                      </a:r>
                      <a:r>
                        <a:rPr lang="en-US" sz="1600" kern="100" dirty="0">
                          <a:solidFill>
                            <a:srgbClr val="FF0000"/>
                          </a:solidFill>
                          <a:effectLst/>
                          <a:latin typeface="微软雅黑" panose="020B0503020204020204" pitchFamily="34" charset="-122"/>
                          <a:ea typeface="微软雅黑" panose="020B0503020204020204" pitchFamily="34" charset="-122"/>
                        </a:rPr>
                        <a:t>1</a:t>
                      </a:r>
                      <a:r>
                        <a:rPr lang="en-US" sz="1600" kern="100" dirty="0">
                          <a:effectLst/>
                          <a:latin typeface="微软雅黑" panose="020B0503020204020204" pitchFamily="34" charset="-122"/>
                          <a:ea typeface="微软雅黑" panose="020B0503020204020204" pitchFamily="34" charset="-122"/>
                        </a:rPr>
                        <a:t> </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dirty="0">
                          <a:effectLst/>
                          <a:latin typeface="微软雅黑" panose="020B0503020204020204" pitchFamily="34" charset="-122"/>
                          <a:ea typeface="微软雅黑" panose="020B0503020204020204" pitchFamily="34" charset="-122"/>
                        </a:rPr>
                        <a:t>15 </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dirty="0">
                          <a:effectLst/>
                          <a:latin typeface="微软雅黑" panose="020B0503020204020204" pitchFamily="34" charset="-122"/>
                          <a:ea typeface="微软雅黑" panose="020B0503020204020204" pitchFamily="34" charset="-122"/>
                        </a:rPr>
                        <a:t>2021</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dirty="0">
                          <a:effectLst/>
                          <a:latin typeface="微软雅黑" panose="020B0503020204020204" pitchFamily="34" charset="-122"/>
                          <a:ea typeface="微软雅黑" panose="020B0503020204020204" pitchFamily="34" charset="-122"/>
                        </a:rPr>
                        <a:t>month</a:t>
                      </a:r>
                      <a:r>
                        <a:rPr lang="zh-CN" sz="1600" kern="100" dirty="0">
                          <a:effectLst/>
                          <a:latin typeface="微软雅黑" panose="020B0503020204020204" pitchFamily="34" charset="-122"/>
                          <a:ea typeface="微软雅黑" panose="020B0503020204020204" pitchFamily="34" charset="-122"/>
                        </a:rPr>
                        <a:t>超出</a:t>
                      </a:r>
                      <a:r>
                        <a:rPr lang="en-US" sz="1600" kern="100" dirty="0">
                          <a:effectLst/>
                          <a:latin typeface="微软雅黑" panose="020B0503020204020204" pitchFamily="34" charset="-122"/>
                          <a:ea typeface="微软雅黑" panose="020B0503020204020204" pitchFamily="34" charset="-122"/>
                        </a:rPr>
                        <a:t>[1…12]</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00B0F0"/>
                          </a:solidFill>
                          <a:effectLst/>
                          <a:latin typeface="微软雅黑" panose="020B0503020204020204" pitchFamily="34" charset="-122"/>
                          <a:ea typeface="微软雅黑" panose="020B0503020204020204" pitchFamily="34" charset="-122"/>
                        </a:rPr>
                        <a:t>27</a:t>
                      </a:r>
                      <a:endParaRPr lang="en-US" sz="1600" kern="10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2021.2.28</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Test16 </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28</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2021.3.1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Test17</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12</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30</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2021.12.31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Test18</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12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31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2022.1.1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r h="169379">
                <a:tc>
                  <a:txBody>
                    <a:bodyPr/>
                    <a:lstStyle/>
                    <a:p>
                      <a:pPr algn="ctr"/>
                      <a:r>
                        <a:rPr lang="en-US" sz="1600" kern="100">
                          <a:effectLst/>
                          <a:latin typeface="微软雅黑" panose="020B0503020204020204" pitchFamily="34" charset="-122"/>
                          <a:ea typeface="微软雅黑" panose="020B0503020204020204" pitchFamily="34" charset="-122"/>
                        </a:rPr>
                        <a:t>Test19</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13</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15</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a:effectLst/>
                          <a:latin typeface="微软雅黑" panose="020B0503020204020204" pitchFamily="34" charset="-122"/>
                          <a:ea typeface="微软雅黑" panose="020B0503020204020204" pitchFamily="34" charset="-122"/>
                        </a:rPr>
                        <a:t>2021</a:t>
                      </a:r>
                      <a:endParaRPr lang="en-US"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c>
                  <a:txBody>
                    <a:bodyPr/>
                    <a:lstStyle/>
                    <a:p>
                      <a:pPr algn="ctr"/>
                      <a:r>
                        <a:rPr lang="en-US" sz="1600" kern="100" dirty="0">
                          <a:effectLst/>
                          <a:latin typeface="微软雅黑" panose="020B0503020204020204" pitchFamily="34" charset="-122"/>
                          <a:ea typeface="微软雅黑" panose="020B0503020204020204" pitchFamily="34" charset="-122"/>
                        </a:rPr>
                        <a:t>month</a:t>
                      </a:r>
                      <a:r>
                        <a:rPr lang="zh-CN" sz="1600" kern="100" dirty="0">
                          <a:effectLst/>
                          <a:latin typeface="微软雅黑" panose="020B0503020204020204" pitchFamily="34" charset="-122"/>
                          <a:ea typeface="微软雅黑" panose="020B0503020204020204" pitchFamily="34" charset="-122"/>
                        </a:rPr>
                        <a:t>超出</a:t>
                      </a:r>
                      <a:r>
                        <a:rPr lang="en-US" sz="1600" kern="100" dirty="0">
                          <a:effectLst/>
                          <a:latin typeface="微软雅黑" panose="020B0503020204020204" pitchFamily="34" charset="-122"/>
                          <a:ea typeface="微软雅黑" panose="020B0503020204020204" pitchFamily="34" charset="-122"/>
                        </a:rPr>
                        <a:t>[1…12]</a:t>
                      </a:r>
                      <a:endPar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4769" marR="54769" marT="5578" marB="0"/>
                </a:tc>
              </a:tr>
            </a:tbl>
          </a:graphicData>
        </a:graphic>
      </p:graphicFrame>
    </p:spTree>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56697"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优化测试用例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u="sng" dirty="0">
                <a:solidFill>
                  <a:srgbClr val="002060"/>
                </a:solidFill>
                <a:latin typeface="微软雅黑" panose="020B0503020204020204" pitchFamily="34" charset="-122"/>
                <a:ea typeface="微软雅黑" panose="020B0503020204020204" pitchFamily="34" charset="-122"/>
              </a:rPr>
              <a:t>不同控件的</a:t>
            </a:r>
            <a:r>
              <a:rPr lang="zh-CN" altLang="zh-CN" sz="2000" u="sng" dirty="0">
                <a:solidFill>
                  <a:srgbClr val="00B0F0"/>
                </a:solidFill>
                <a:latin typeface="微软雅黑" panose="020B0503020204020204" pitchFamily="34" charset="-122"/>
                <a:ea typeface="微软雅黑" panose="020B0503020204020204" pitchFamily="34" charset="-122"/>
              </a:rPr>
              <a:t>有效等价类或边界值</a:t>
            </a:r>
            <a:r>
              <a:rPr lang="zh-CN" altLang="zh-CN" sz="2000" u="sng" dirty="0">
                <a:solidFill>
                  <a:srgbClr val="002060"/>
                </a:solidFill>
                <a:latin typeface="微软雅黑" panose="020B0503020204020204" pitchFamily="34" charset="-122"/>
                <a:ea typeface="微软雅黑" panose="020B0503020204020204" pitchFamily="34" charset="-122"/>
              </a:rPr>
              <a:t>，可以尽可能多的在</a:t>
            </a:r>
            <a:r>
              <a:rPr lang="zh-CN" altLang="zh-CN" sz="2000" u="sng" dirty="0">
                <a:solidFill>
                  <a:srgbClr val="00B0F0"/>
                </a:solidFill>
                <a:latin typeface="微软雅黑" panose="020B0503020204020204" pitchFamily="34" charset="-122"/>
                <a:ea typeface="微软雅黑" panose="020B0503020204020204" pitchFamily="34" charset="-122"/>
              </a:rPr>
              <a:t>同一条</a:t>
            </a:r>
            <a:r>
              <a:rPr lang="zh-CN" altLang="zh-CN" sz="2000" u="sng" dirty="0">
                <a:solidFill>
                  <a:srgbClr val="002060"/>
                </a:solidFill>
                <a:latin typeface="微软雅黑" panose="020B0503020204020204" pitchFamily="34" charset="-122"/>
                <a:ea typeface="微软雅黑" panose="020B0503020204020204" pitchFamily="34" charset="-122"/>
              </a:rPr>
              <a:t>测试用例测试</a:t>
            </a:r>
            <a:r>
              <a:rPr lang="zh-CN" altLang="zh-CN" sz="2000" dirty="0">
                <a:solidFill>
                  <a:srgbClr val="002060"/>
                </a:solidFill>
                <a:latin typeface="微软雅黑" panose="020B0503020204020204" pitchFamily="34" charset="-122"/>
                <a:ea typeface="微软雅黑" panose="020B0503020204020204" pitchFamily="34" charset="-122"/>
              </a:rPr>
              <a:t>。不同控件的有效等价类或边界值可以组合以减少测试用例的数量。 </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．在一条测试用例中，开始的时候只测试一个控件的无效等价类或边界值，</a:t>
            </a:r>
            <a:r>
              <a:rPr lang="zh-CN" altLang="zh-CN" sz="2000" u="sng" dirty="0">
                <a:solidFill>
                  <a:srgbClr val="00B0F0"/>
                </a:solidFill>
                <a:latin typeface="微软雅黑" panose="020B0503020204020204" pitchFamily="34" charset="-122"/>
                <a:ea typeface="微软雅黑" panose="020B0503020204020204" pitchFamily="34" charset="-122"/>
              </a:rPr>
              <a:t>无效等价类不能组合</a:t>
            </a:r>
            <a:r>
              <a:rPr lang="zh-CN" altLang="zh-CN" sz="2000" dirty="0">
                <a:solidFill>
                  <a:srgbClr val="002060"/>
                </a:solidFill>
                <a:latin typeface="微软雅黑" panose="020B0503020204020204" pitchFamily="34" charset="-122"/>
                <a:ea typeface="微软雅黑" panose="020B0503020204020204" pitchFamily="34" charset="-122"/>
              </a:rPr>
              <a:t>，避免缺陷屏蔽现象发生。最后考虑不同控件间的无效等价类的组合，在测试极端情况下系统的稳定性。</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93650" y="507290"/>
            <a:ext cx="8556697" cy="1323439"/>
          </a:xfrm>
          <a:prstGeom prst="rect">
            <a:avLst/>
          </a:prstGeom>
          <a:noFill/>
        </p:spPr>
        <p:txBody>
          <a:bodyPr wrap="square">
            <a:spAutoFit/>
          </a:bodyPr>
          <a:lstStyle/>
          <a:p>
            <a:pPr indent="266700" algn="just"/>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】某商业银行的房屋贷款规定，房屋抵押贷款的额度限制范围为</a:t>
            </a:r>
            <a:r>
              <a:rPr lang="en-US" altLang="zh-CN" sz="2000" dirty="0">
                <a:solidFill>
                  <a:srgbClr val="002060"/>
                </a:solidFill>
                <a:latin typeface="微软雅黑" panose="020B0503020204020204" pitchFamily="34" charset="-122"/>
                <a:ea typeface="微软雅黑" panose="020B0503020204020204" pitchFamily="34" charset="-122"/>
              </a:rPr>
              <a:t>500000.00</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5000000.00/</a:t>
            </a:r>
            <a:r>
              <a:rPr lang="zh-CN" altLang="zh-CN" sz="2000" dirty="0">
                <a:solidFill>
                  <a:srgbClr val="002060"/>
                </a:solidFill>
                <a:latin typeface="微软雅黑" panose="020B0503020204020204" pitchFamily="34" charset="-122"/>
                <a:ea typeface="微软雅黑" panose="020B0503020204020204" pitchFamily="34" charset="-122"/>
              </a:rPr>
              <a:t>每笔；出售房屋数量</a:t>
            </a:r>
            <a:r>
              <a:rPr lang="en-US" altLang="zh-CN" sz="2000" dirty="0">
                <a:solidFill>
                  <a:srgbClr val="002060"/>
                </a:solidFill>
                <a:latin typeface="微软雅黑" panose="020B0503020204020204" pitchFamily="34" charset="-122"/>
                <a:ea typeface="微软雅黑" panose="020B0503020204020204" pitchFamily="34" charset="-122"/>
              </a:rPr>
              <a:t>200</a:t>
            </a:r>
            <a:r>
              <a:rPr lang="zh-CN" altLang="zh-CN" sz="2000" dirty="0">
                <a:solidFill>
                  <a:srgbClr val="002060"/>
                </a:solidFill>
                <a:latin typeface="微软雅黑" panose="020B0503020204020204" pitchFamily="34" charset="-122"/>
                <a:ea typeface="微软雅黑" panose="020B0503020204020204" pitchFamily="34" charset="-122"/>
              </a:rPr>
              <a:t>套，编号为</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200</a:t>
            </a:r>
            <a:r>
              <a:rPr lang="zh-CN" altLang="zh-CN" sz="2000" dirty="0">
                <a:solidFill>
                  <a:srgbClr val="002060"/>
                </a:solidFill>
                <a:latin typeface="微软雅黑" panose="020B0503020204020204" pitchFamily="34" charset="-122"/>
                <a:ea typeface="微软雅黑" panose="020B0503020204020204" pitchFamily="34" charset="-122"/>
              </a:rPr>
              <a:t>；可购买的房屋类型为别墅、塔楼、单身公寓；客户贷款必须以</a:t>
            </a:r>
            <a:r>
              <a:rPr lang="zh-CN" altLang="zh-CN" sz="2000" dirty="0">
                <a:solidFill>
                  <a:srgbClr val="00B0F0"/>
                </a:solidFill>
                <a:latin typeface="微软雅黑" panose="020B0503020204020204" pitchFamily="34" charset="-122"/>
                <a:ea typeface="微软雅黑" panose="020B0503020204020204" pitchFamily="34" charset="-122"/>
              </a:rPr>
              <a:t>个人</a:t>
            </a:r>
            <a:r>
              <a:rPr lang="zh-CN" altLang="zh-CN" sz="2000" dirty="0">
                <a:solidFill>
                  <a:srgbClr val="002060"/>
                </a:solidFill>
                <a:latin typeface="微软雅黑" panose="020B0503020204020204" pitchFamily="34" charset="-122"/>
                <a:ea typeface="微软雅黑" panose="020B0503020204020204" pitchFamily="34" charset="-122"/>
              </a:rPr>
              <a:t>身份办理。现用等价类</a:t>
            </a:r>
            <a:r>
              <a:rPr lang="zh-CN" altLang="en-US" sz="2000" dirty="0">
                <a:solidFill>
                  <a:srgbClr val="002060"/>
                </a:solidFill>
                <a:latin typeface="微软雅黑" panose="020B0503020204020204" pitchFamily="34" charset="-122"/>
                <a:ea typeface="微软雅黑" panose="020B0503020204020204" pitchFamily="34" charset="-122"/>
              </a:rPr>
              <a:t>和</a:t>
            </a:r>
            <a:r>
              <a:rPr lang="zh-CN" altLang="zh-CN" sz="2000" dirty="0">
                <a:solidFill>
                  <a:srgbClr val="002060"/>
                </a:solidFill>
                <a:latin typeface="微软雅黑" panose="020B0503020204020204" pitchFamily="34" charset="-122"/>
                <a:ea typeface="微软雅黑" panose="020B0503020204020204" pitchFamily="34" charset="-122"/>
              </a:rPr>
              <a:t>边界值方法设计该程序测试用例。</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custDataLst>
              <p:tags r:id="rId2"/>
            </p:custDataLst>
          </p:nvPr>
        </p:nvGraphicFramePr>
        <p:xfrm>
          <a:off x="585939" y="1800835"/>
          <a:ext cx="7972425" cy="3106420"/>
        </p:xfrm>
        <a:graphic>
          <a:graphicData uri="http://schemas.openxmlformats.org/drawingml/2006/table">
            <a:tbl>
              <a:tblPr firstRow="1" firstCol="1" bandRow="1">
                <a:tableStyleId>{5C22544A-7EE6-4342-B048-85BDC9FD1C3A}</a:tableStyleId>
              </a:tblPr>
              <a:tblGrid>
                <a:gridCol w="1147810"/>
                <a:gridCol w="1364862"/>
                <a:gridCol w="1364862"/>
                <a:gridCol w="1364862"/>
                <a:gridCol w="1364862"/>
                <a:gridCol w="1364862"/>
              </a:tblGrid>
              <a:tr h="133156">
                <a:tc>
                  <a:txBody>
                    <a:bodyPr/>
                    <a:lstStyle/>
                    <a:p>
                      <a:pPr algn="ctr"/>
                      <a:r>
                        <a:rPr lang="zh-CN" sz="1600" kern="100">
                          <a:effectLst/>
                          <a:latin typeface="微软雅黑" panose="020B0503020204020204" pitchFamily="34" charset="-122"/>
                          <a:ea typeface="微软雅黑" panose="020B0503020204020204" pitchFamily="34" charset="-122"/>
                        </a:rPr>
                        <a:t>测试用例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indent="229235" algn="ctr"/>
                      <a:r>
                        <a:rPr lang="zh-CN" sz="1600" kern="100">
                          <a:effectLst/>
                          <a:latin typeface="微软雅黑" panose="020B0503020204020204" pitchFamily="34" charset="-122"/>
                          <a:ea typeface="微软雅黑" panose="020B0503020204020204" pitchFamily="34" charset="-122"/>
                        </a:rPr>
                        <a:t>贷款金额</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房屋编号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房屋类型</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indent="229235" algn="just"/>
                      <a:r>
                        <a:rPr lang="zh-CN" sz="1600" kern="100">
                          <a:effectLst/>
                          <a:latin typeface="微软雅黑" panose="020B0503020204020204" pitchFamily="34" charset="-122"/>
                          <a:ea typeface="微软雅黑" panose="020B0503020204020204" pitchFamily="34" charset="-122"/>
                        </a:rPr>
                        <a:t>贷款客户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indent="229235" algn="ctr"/>
                      <a:r>
                        <a:rPr lang="zh-CN" sz="1600" kern="100">
                          <a:effectLst/>
                          <a:latin typeface="微软雅黑" panose="020B0503020204020204" pitchFamily="34" charset="-122"/>
                          <a:ea typeface="微软雅黑" panose="020B0503020204020204" pitchFamily="34" charset="-122"/>
                        </a:rPr>
                        <a:t>备注</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tc>
              </a:tr>
              <a:tr h="332740">
                <a:tc>
                  <a:txBody>
                    <a:bodyPr/>
                    <a:lstStyle/>
                    <a:p>
                      <a:pPr algn="ct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5000000.00 </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dirty="0">
                          <a:solidFill>
                            <a:srgbClr val="FF0000"/>
                          </a:solidFill>
                          <a:effectLst/>
                          <a:latin typeface="微软雅黑" panose="020B0503020204020204" pitchFamily="34" charset="-122"/>
                          <a:ea typeface="微软雅黑" panose="020B0503020204020204" pitchFamily="34" charset="-122"/>
                        </a:rPr>
                        <a:t>1</a:t>
                      </a:r>
                      <a:endParaRPr lang="en-US"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solidFill>
                            <a:srgbClr val="FF0000"/>
                          </a:solidFill>
                          <a:effectLst/>
                          <a:latin typeface="微软雅黑" panose="020B0503020204020204" pitchFamily="34" charset="-122"/>
                          <a:ea typeface="微软雅黑" panose="020B0503020204020204" pitchFamily="34" charset="-122"/>
                        </a:rPr>
                        <a:t>别墅</a:t>
                      </a:r>
                      <a:endParaRPr lang="zh-CN"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刘宁</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rowSpan="3">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zh-CN" altLang="zh-CN" sz="1600" kern="100" dirty="0">
                          <a:effectLst/>
                          <a:latin typeface="微软雅黑" panose="020B0503020204020204" pitchFamily="34" charset="-122"/>
                          <a:ea typeface="微软雅黑" panose="020B0503020204020204" pitchFamily="34" charset="-122"/>
                        </a:rPr>
                        <a:t>有效等价类测试用例</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1600" dirty="0">
                        <a:latin typeface="微软雅黑" panose="020B0503020204020204" pitchFamily="34" charset="-122"/>
                        <a:ea typeface="微软雅黑" panose="020B0503020204020204" pitchFamily="34" charset="-122"/>
                      </a:endParaRPr>
                    </a:p>
                  </a:txBody>
                  <a:tcPr marL="16644" marR="16644" marT="0" marB="0"/>
                </a:tc>
              </a:tr>
              <a:tr h="332889">
                <a:tc>
                  <a:txBody>
                    <a:bodyPr/>
                    <a:lstStyle/>
                    <a:p>
                      <a:pPr algn="ct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500000.00 </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20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solidFill>
                            <a:srgbClr val="FF0000"/>
                          </a:solidFill>
                          <a:effectLst/>
                          <a:latin typeface="微软雅黑" panose="020B0503020204020204" pitchFamily="34" charset="-122"/>
                          <a:ea typeface="微软雅黑" panose="020B0503020204020204" pitchFamily="34" charset="-122"/>
                        </a:rPr>
                        <a:t>单身公寓</a:t>
                      </a:r>
                      <a:endParaRPr lang="zh-CN"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solidFill>
                            <a:srgbClr val="FF0000"/>
                          </a:solidFill>
                          <a:effectLst/>
                          <a:latin typeface="微软雅黑" panose="020B0503020204020204" pitchFamily="34" charset="-122"/>
                          <a:ea typeface="微软雅黑" panose="020B0503020204020204" pitchFamily="34" charset="-122"/>
                        </a:rPr>
                        <a:t>张祥</a:t>
                      </a:r>
                      <a:endParaRPr lang="zh-CN"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850000.00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solidFill>
                            <a:srgbClr val="FF0000"/>
                          </a:solidFill>
                          <a:effectLst/>
                          <a:latin typeface="微软雅黑" panose="020B0503020204020204" pitchFamily="34" charset="-122"/>
                          <a:ea typeface="微软雅黑" panose="020B0503020204020204" pitchFamily="34" charset="-122"/>
                        </a:rPr>
                        <a:t>塔楼</a:t>
                      </a:r>
                      <a:endParaRPr lang="zh-CN"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solidFill>
                            <a:srgbClr val="FF0000"/>
                          </a:solidFill>
                          <a:effectLst/>
                          <a:latin typeface="微软雅黑" panose="020B0503020204020204" pitchFamily="34" charset="-122"/>
                          <a:ea typeface="微软雅黑" panose="020B0503020204020204" pitchFamily="34" charset="-122"/>
                        </a:rPr>
                        <a:t>李芳、顾宇</a:t>
                      </a:r>
                      <a:endParaRPr lang="zh-CN" sz="16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332889">
                <a:tc>
                  <a:txBody>
                    <a:bodyPr/>
                    <a:lstStyle/>
                    <a:p>
                      <a:pPr algn="ctr"/>
                      <a:r>
                        <a:rPr lang="en-US" sz="1600" kern="10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5000000.01</a:t>
                      </a: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别墅</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张译</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rowSpan="6">
                  <a:txBody>
                    <a:bodyPr/>
                    <a:lstStyle/>
                    <a:p>
                      <a:r>
                        <a:rPr lang="zh-CN" altLang="zh-CN" sz="1600" kern="1200" dirty="0">
                          <a:solidFill>
                            <a:schemeClr val="dk1"/>
                          </a:solidFill>
                          <a:effectLst/>
                          <a:latin typeface="微软雅黑" panose="020B0503020204020204" pitchFamily="34" charset="-122"/>
                          <a:ea typeface="微软雅黑" panose="020B0503020204020204" pitchFamily="34" charset="-122"/>
                          <a:cs typeface="+mn-cs"/>
                        </a:rPr>
                        <a:t>无效等价类测试用例</a:t>
                      </a:r>
                      <a:endParaRPr lang="zh-CN" altLang="en-US" sz="1600" dirty="0">
                        <a:latin typeface="微软雅黑" panose="020B0503020204020204" pitchFamily="34" charset="-122"/>
                        <a:ea typeface="微软雅黑" panose="020B0503020204020204" pitchFamily="34" charset="-122"/>
                      </a:endParaRPr>
                    </a:p>
                  </a:txBody>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499999.99 </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王征</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4500000.00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solidFill>
                            <a:srgbClr val="00B0F0"/>
                          </a:solidFill>
                          <a:effectLst/>
                          <a:latin typeface="微软雅黑" panose="020B0503020204020204" pitchFamily="34" charset="-122"/>
                          <a:ea typeface="微软雅黑" panose="020B0503020204020204" pitchFamily="34" charset="-122"/>
                        </a:rPr>
                        <a:t>0</a:t>
                      </a:r>
                      <a:endParaRPr lang="en-US" sz="1600" kern="10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别墅</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刘宁</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332889">
                <a:tc>
                  <a:txBody>
                    <a:bodyPr/>
                    <a:lstStyle/>
                    <a:p>
                      <a:pPr algn="ctr"/>
                      <a:r>
                        <a:rPr lang="en-US" sz="1600" kern="100">
                          <a:effectLst/>
                          <a:latin typeface="微软雅黑" panose="020B0503020204020204" pitchFamily="34" charset="-122"/>
                          <a:ea typeface="微软雅黑" panose="020B0503020204020204" pitchFamily="34" charset="-122"/>
                        </a:rPr>
                        <a: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1000000.00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solidFill>
                            <a:srgbClr val="FF0000"/>
                          </a:solidFill>
                          <a:effectLst/>
                          <a:latin typeface="微软雅黑" panose="020B0503020204020204" pitchFamily="34" charset="-122"/>
                          <a:ea typeface="微软雅黑" panose="020B0503020204020204" pitchFamily="34" charset="-122"/>
                        </a:rPr>
                        <a:t>201</a:t>
                      </a:r>
                      <a:endParaRPr lang="en-US" sz="1600" kern="10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张祥</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332889">
                <a:tc>
                  <a:txBody>
                    <a:bodyPr/>
                    <a:lstStyle/>
                    <a:p>
                      <a:pPr algn="ct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1250000.00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商铺</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李芳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r h="299600">
                <a:tc>
                  <a:txBody>
                    <a:bodyPr/>
                    <a:lstStyle/>
                    <a:p>
                      <a:pPr algn="ctr"/>
                      <a:r>
                        <a:rPr lang="en-US" sz="1600" kern="100">
                          <a:effectLst/>
                          <a:latin typeface="微软雅黑" panose="020B0503020204020204" pitchFamily="34" charset="-122"/>
                          <a:ea typeface="微软雅黑" panose="020B0503020204020204" pitchFamily="34" charset="-122"/>
                        </a:rPr>
                        <a:t>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500000.00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r>
                        <a:rPr lang="en-US" sz="1600" kern="100">
                          <a:effectLst/>
                          <a:latin typeface="微软雅黑" panose="020B0503020204020204" pitchFamily="34" charset="-122"/>
                          <a:ea typeface="微软雅黑" panose="020B0503020204020204" pitchFamily="34" charset="-122"/>
                        </a:rPr>
                        <a:t>20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a:effectLst/>
                          <a:latin typeface="微软雅黑" panose="020B0503020204020204" pitchFamily="34" charset="-122"/>
                          <a:ea typeface="微软雅黑" panose="020B0503020204020204" pitchFamily="34" charset="-122"/>
                        </a:rPr>
                        <a:t>单身公寓</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a:txBody>
                    <a:bodyPr/>
                    <a:lstStyle/>
                    <a:p>
                      <a:pPr algn="ctr"/>
                      <a:r>
                        <a:rPr lang="zh-CN" sz="1600" kern="100" dirty="0">
                          <a:effectLst/>
                          <a:latin typeface="微软雅黑" panose="020B0503020204020204" pitchFamily="34" charset="-122"/>
                          <a:ea typeface="微软雅黑" panose="020B0503020204020204" pitchFamily="34" charset="-122"/>
                        </a:rPr>
                        <a:t>吉祥商贸公司</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6644" marR="16644" marT="0" marB="0" anchor="ctr"/>
                </a:tc>
                <a:tc vMerge="1">
                  <a:tcPr marL="22193" marR="22193" marT="11096" marB="11096"/>
                </a:tc>
              </a:tr>
            </a:tbl>
          </a:graphicData>
        </a:graphic>
      </p:graphicFrame>
    </p:spTree>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56697" cy="341503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u="sng" dirty="0">
                <a:solidFill>
                  <a:srgbClr val="002060"/>
                </a:solidFill>
                <a:latin typeface="微软雅黑" panose="020B0503020204020204" pitchFamily="34" charset="-122"/>
                <a:ea typeface="微软雅黑" panose="020B0503020204020204" pitchFamily="34" charset="-122"/>
              </a:rPr>
              <a:t>除了数字范围之外</a:t>
            </a:r>
            <a:r>
              <a:rPr lang="zh-CN" altLang="zh-CN" sz="2000" dirty="0">
                <a:solidFill>
                  <a:srgbClr val="002060"/>
                </a:solidFill>
                <a:latin typeface="微软雅黑" panose="020B0503020204020204" pitchFamily="34" charset="-122"/>
                <a:ea typeface="微软雅黑" panose="020B0503020204020204" pitchFamily="34" charset="-122"/>
              </a:rPr>
              <a:t>，边界值分析可以用于：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非数值变量的数值特性（如，长度）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循环（包括在用例中的循环）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存储的数据结构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物理对象（包括内存） </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由时间确定的活动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20300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8.1.2</a:t>
            </a:r>
            <a:r>
              <a:rPr lang="en-US" altLang="zh-CN" sz="2400" kern="100" dirty="0">
                <a:effectLst/>
                <a:latin typeface="Arial" panose="020B0604020202020204" pitchFamily="34" charset="0"/>
                <a:ea typeface="等线" panose="02010600030101010101" pitchFamily="2" charset="-122"/>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边界值分析法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该技术的覆盖率等于测试的边界条件总数除以识别的边界条件总数（二值测试法或三值测试法）。这就提供了边界测试的覆盖百分率。</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边界值覆盖率</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（执行的边界值数量</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总的边界值数量）×</a:t>
            </a:r>
            <a:r>
              <a:rPr lang="en-US" altLang="zh-CN" sz="2000" dirty="0">
                <a:solidFill>
                  <a:srgbClr val="002060"/>
                </a:solidFill>
                <a:latin typeface="微软雅黑" panose="020B0503020204020204" pitchFamily="34" charset="-122"/>
                <a:ea typeface="微软雅黑" panose="020B0503020204020204" pitchFamily="34" charset="-122"/>
              </a:rPr>
              <a:t>100%</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45863" y="491580"/>
            <a:ext cx="7641848" cy="4155073"/>
          </a:xfrm>
          <a:prstGeom prst="rect">
            <a:avLst/>
          </a:prstGeom>
        </p:spPr>
      </p:pic>
      <p:sp>
        <p:nvSpPr>
          <p:cNvPr id="5" name="文本框 4"/>
          <p:cNvSpPr txBox="1"/>
          <p:nvPr/>
        </p:nvSpPr>
        <p:spPr>
          <a:xfrm>
            <a:off x="5711825" y="2148205"/>
            <a:ext cx="681990" cy="306705"/>
          </a:xfrm>
          <a:prstGeom prst="rect">
            <a:avLst/>
          </a:prstGeom>
          <a:noFill/>
        </p:spPr>
        <p:txBody>
          <a:bodyPr wrap="square" rtlCol="0">
            <a:spAutoFit/>
          </a:bodyPr>
          <a:lstStyle/>
          <a:p>
            <a:r>
              <a:rPr lang="zh-CN" altLang="en-US" sz="1400" b="1" dirty="0">
                <a:solidFill>
                  <a:srgbClr val="0070C0"/>
                </a:solidFill>
              </a:rPr>
              <a:t>有效</a:t>
            </a:r>
            <a:endParaRPr lang="zh-CN" altLang="en-US" sz="1400" b="1" dirty="0">
              <a:solidFill>
                <a:srgbClr val="0070C0"/>
              </a:solidFill>
            </a:endParaRPr>
          </a:p>
        </p:txBody>
      </p:sp>
      <p:sp>
        <p:nvSpPr>
          <p:cNvPr id="6" name="文本框 5"/>
          <p:cNvSpPr txBox="1"/>
          <p:nvPr/>
        </p:nvSpPr>
        <p:spPr>
          <a:xfrm>
            <a:off x="6715760" y="2174875"/>
            <a:ext cx="892175" cy="291465"/>
          </a:xfrm>
          <a:prstGeom prst="rect">
            <a:avLst/>
          </a:prstGeom>
          <a:noFill/>
        </p:spPr>
        <p:txBody>
          <a:bodyPr wrap="square" rtlCol="0">
            <a:spAutoFit/>
          </a:bodyPr>
          <a:lstStyle/>
          <a:p>
            <a:r>
              <a:rPr lang="zh-CN" altLang="en-US" sz="2000" b="1" baseline="30000" dirty="0">
                <a:solidFill>
                  <a:srgbClr val="0070C0"/>
                </a:solidFill>
              </a:rPr>
              <a:t>有效</a:t>
            </a:r>
            <a:endParaRPr lang="zh-CN" altLang="en-US" sz="2000" b="1" baseline="30000" dirty="0">
              <a:solidFill>
                <a:srgbClr val="0070C0"/>
              </a:solidFill>
            </a:endParaRPr>
          </a:p>
        </p:txBody>
      </p:sp>
      <p:sp>
        <p:nvSpPr>
          <p:cNvPr id="8" name="文本框 7"/>
          <p:cNvSpPr txBox="1"/>
          <p:nvPr/>
        </p:nvSpPr>
        <p:spPr>
          <a:xfrm>
            <a:off x="7069455" y="2591435"/>
            <a:ext cx="730250" cy="306705"/>
          </a:xfrm>
          <a:prstGeom prst="rect">
            <a:avLst/>
          </a:prstGeom>
          <a:noFill/>
        </p:spPr>
        <p:txBody>
          <a:bodyPr wrap="square" rtlCol="0">
            <a:spAutoFit/>
          </a:bodyPr>
          <a:lstStyle/>
          <a:p>
            <a:r>
              <a:rPr lang="zh-CN" altLang="en-US" sz="1400" b="1" dirty="0">
                <a:solidFill>
                  <a:srgbClr val="FF0000"/>
                </a:solidFill>
              </a:rPr>
              <a:t>无效</a:t>
            </a:r>
            <a:endParaRPr lang="zh-CN" altLang="en-US" sz="1400" b="1" dirty="0">
              <a:solidFill>
                <a:srgbClr val="FF0000"/>
              </a:solidFill>
            </a:endParaRPr>
          </a:p>
        </p:txBody>
      </p:sp>
      <p:sp>
        <p:nvSpPr>
          <p:cNvPr id="9" name="文本框 8"/>
          <p:cNvSpPr txBox="1"/>
          <p:nvPr/>
        </p:nvSpPr>
        <p:spPr>
          <a:xfrm>
            <a:off x="7299960" y="2326005"/>
            <a:ext cx="1844040" cy="306705"/>
          </a:xfrm>
          <a:prstGeom prst="rect">
            <a:avLst/>
          </a:prstGeom>
          <a:noFill/>
        </p:spPr>
        <p:txBody>
          <a:bodyPr wrap="square">
            <a:spAutoFit/>
          </a:bodyPr>
          <a:lstStyle/>
          <a:p>
            <a:r>
              <a:rPr lang="zh-CN" altLang="en-US" sz="1400" b="1" dirty="0">
                <a:solidFill>
                  <a:srgbClr val="00B050"/>
                </a:solidFill>
              </a:rPr>
              <a:t>边界点是有效的点</a:t>
            </a:r>
            <a:endParaRPr lang="zh-CN" altLang="en-US" sz="1400" b="1" dirty="0">
              <a:solidFill>
                <a:srgbClr val="00B050"/>
              </a:solidFill>
            </a:endParaRPr>
          </a:p>
        </p:txBody>
      </p:sp>
      <p:sp>
        <p:nvSpPr>
          <p:cNvPr id="10" name="文本框 9"/>
          <p:cNvSpPr txBox="1"/>
          <p:nvPr/>
        </p:nvSpPr>
        <p:spPr>
          <a:xfrm>
            <a:off x="7593478" y="2687947"/>
            <a:ext cx="1378681" cy="506730"/>
          </a:xfrm>
          <a:prstGeom prst="rect">
            <a:avLst/>
          </a:prstGeom>
          <a:noFill/>
        </p:spPr>
        <p:txBody>
          <a:bodyPr wrap="square">
            <a:spAutoFit/>
          </a:bodyPr>
          <a:lstStyle/>
          <a:p>
            <a:r>
              <a:rPr lang="zh-CN" altLang="en-US" sz="1350" b="1" dirty="0">
                <a:solidFill>
                  <a:srgbClr val="00B050"/>
                </a:solidFill>
              </a:rPr>
              <a:t>取值恰比边界值略小或略大</a:t>
            </a:r>
            <a:endParaRPr lang="zh-CN" altLang="en-US" sz="100" b="1" dirty="0">
              <a:solidFill>
                <a:srgbClr val="00B050"/>
              </a:solidFill>
            </a:endParaRPr>
          </a:p>
        </p:txBody>
      </p:sp>
      <p:sp>
        <p:nvSpPr>
          <p:cNvPr id="14" name="文本框 13"/>
          <p:cNvSpPr txBox="1"/>
          <p:nvPr/>
        </p:nvSpPr>
        <p:spPr>
          <a:xfrm>
            <a:off x="6238217" y="3102407"/>
            <a:ext cx="669892" cy="299085"/>
          </a:xfrm>
          <a:prstGeom prst="rect">
            <a:avLst/>
          </a:prstGeom>
          <a:noFill/>
        </p:spPr>
        <p:txBody>
          <a:bodyPr wrap="square">
            <a:spAutoFit/>
          </a:bodyPr>
          <a:lstStyle/>
          <a:p>
            <a:r>
              <a:rPr lang="zh-CN" altLang="en-US" sz="1350" b="1" dirty="0">
                <a:solidFill>
                  <a:srgbClr val="0070C0"/>
                </a:solidFill>
              </a:rPr>
              <a:t>略大</a:t>
            </a:r>
            <a:endParaRPr lang="zh-CN" altLang="en-US" sz="100" dirty="0">
              <a:solidFill>
                <a:srgbClr val="0070C0"/>
              </a:solidFill>
            </a:endParaRPr>
          </a:p>
        </p:txBody>
      </p:sp>
      <p:sp>
        <p:nvSpPr>
          <p:cNvPr id="15" name="文本框 14"/>
          <p:cNvSpPr txBox="1"/>
          <p:nvPr/>
        </p:nvSpPr>
        <p:spPr>
          <a:xfrm>
            <a:off x="6728017" y="3102523"/>
            <a:ext cx="669892" cy="299085"/>
          </a:xfrm>
          <a:prstGeom prst="rect">
            <a:avLst/>
          </a:prstGeom>
          <a:noFill/>
        </p:spPr>
        <p:txBody>
          <a:bodyPr wrap="square">
            <a:spAutoFit/>
          </a:bodyPr>
          <a:lstStyle/>
          <a:p>
            <a:r>
              <a:rPr lang="zh-CN" altLang="en-US" sz="1350" b="1" dirty="0">
                <a:solidFill>
                  <a:srgbClr val="FF0000"/>
                </a:solidFill>
              </a:rPr>
              <a:t>略小</a:t>
            </a:r>
            <a:endParaRPr lang="zh-CN" altLang="en-US" sz="100" dirty="0">
              <a:solidFill>
                <a:srgbClr val="FF0000"/>
              </a:solidFill>
            </a:endParaRPr>
          </a:p>
        </p:txBody>
      </p:sp>
      <p:sp>
        <p:nvSpPr>
          <p:cNvPr id="16" name="文本框 15"/>
          <p:cNvSpPr txBox="1"/>
          <p:nvPr/>
        </p:nvSpPr>
        <p:spPr>
          <a:xfrm>
            <a:off x="5711190" y="2591435"/>
            <a:ext cx="852805" cy="306705"/>
          </a:xfrm>
          <a:prstGeom prst="rect">
            <a:avLst/>
          </a:prstGeom>
          <a:noFill/>
        </p:spPr>
        <p:txBody>
          <a:bodyPr wrap="square" rtlCol="0">
            <a:spAutoFit/>
          </a:bodyPr>
          <a:lstStyle/>
          <a:p>
            <a:r>
              <a:rPr lang="zh-CN" altLang="en-US" sz="1400" b="1" dirty="0">
                <a:solidFill>
                  <a:srgbClr val="FF0000"/>
                </a:solidFill>
              </a:rPr>
              <a:t>无效</a:t>
            </a:r>
            <a:endParaRPr lang="zh-CN" altLang="en-US" sz="1400" b="1" dirty="0">
              <a:solidFill>
                <a:srgbClr val="FF0000"/>
              </a:solidFill>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4" grpId="0"/>
      <p:bldP spid="15"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22339" y="630886"/>
            <a:ext cx="4001678" cy="506730"/>
          </a:xfrm>
          <a:prstGeom prst="rect">
            <a:avLst/>
          </a:prstGeom>
          <a:noFill/>
        </p:spPr>
        <p:txBody>
          <a:bodyPr wrap="square" rtlCol="0">
            <a:spAutoFit/>
          </a:bodyPr>
          <a:lstStyle/>
          <a:p>
            <a:r>
              <a:rPr lang="zh-CN" altLang="en-US" sz="2700" dirty="0">
                <a:solidFill>
                  <a:srgbClr val="002060"/>
                </a:solidFill>
                <a:latin typeface="微软雅黑" panose="020B0503020204020204" pitchFamily="34" charset="-122"/>
                <a:ea typeface="微软雅黑" panose="020B0503020204020204" pitchFamily="34" charset="-122"/>
              </a:rPr>
              <a:t>边界值分析法</a:t>
            </a:r>
            <a:endParaRPr lang="zh-CN" altLang="en-US" sz="2700"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22655" y="1409700"/>
            <a:ext cx="6015990" cy="506730"/>
          </a:xfrm>
          <a:prstGeom prst="rect">
            <a:avLst/>
          </a:prstGeom>
          <a:noFill/>
        </p:spPr>
        <p:txBody>
          <a:bodyPr wrap="square" rtlCol="0">
            <a:spAutoFit/>
          </a:bodyPr>
          <a:lstStyle/>
          <a:p>
            <a:pPr>
              <a:lnSpc>
                <a:spcPct val="150000"/>
              </a:lnSpc>
            </a:pPr>
            <a:r>
              <a:rPr lang="zh-CN" altLang="en-US" sz="1800" b="0" i="0" u="none" strike="noStrike" baseline="0" dirty="0">
                <a:solidFill>
                  <a:srgbClr val="002060"/>
                </a:solidFill>
                <a:latin typeface="黑体" panose="02010609060101010101" pitchFamily="49" charset="-122"/>
                <a:ea typeface="黑体" panose="02010609060101010101" pitchFamily="49" charset="-122"/>
              </a:rPr>
              <a:t>为什么用了等价类后还要用边界值？</a:t>
            </a:r>
            <a:endParaRPr lang="en-US" altLang="zh-CN" sz="1800" dirty="0">
              <a:solidFill>
                <a:srgbClr val="002060"/>
              </a:solidFill>
              <a:latin typeface="黑体" panose="02010609060101010101" pitchFamily="49" charset="-122"/>
              <a:ea typeface="黑体" panose="02010609060101010101" pitchFamily="49" charset="-122"/>
            </a:endParaRPr>
          </a:p>
        </p:txBody>
      </p:sp>
      <p:sp>
        <p:nvSpPr>
          <p:cNvPr id="2" name="文本框 1"/>
          <p:cNvSpPr txBox="1"/>
          <p:nvPr/>
        </p:nvSpPr>
        <p:spPr>
          <a:xfrm>
            <a:off x="922655" y="2091055"/>
            <a:ext cx="6015990" cy="2609215"/>
          </a:xfrm>
          <a:prstGeom prst="rect">
            <a:avLst/>
          </a:prstGeom>
          <a:noFill/>
          <a:ln>
            <a:solidFill>
              <a:schemeClr val="accent1"/>
            </a:solidFill>
          </a:ln>
        </p:spPr>
        <p:txBody>
          <a:bodyPr wrap="square" rtlCol="0" anchor="t">
            <a:spAutoFit/>
          </a:bodyPr>
          <a:p>
            <a:pPr marL="285750" indent="-285750">
              <a:lnSpc>
                <a:spcPct val="13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划分等价类后，选择等价类内的值（等价类的代表值）测试，往往有很多选择可能，原则上</a:t>
            </a:r>
            <a:r>
              <a:rPr lang="zh-CN" altLang="en-US" sz="1800" dirty="0">
                <a:solidFill>
                  <a:srgbClr val="00B0F0"/>
                </a:solidFill>
                <a:latin typeface="黑体" panose="02010609060101010101" pitchFamily="49" charset="-122"/>
                <a:ea typeface="黑体" panose="02010609060101010101" pitchFamily="49" charset="-122"/>
                <a:sym typeface="+mn-ea"/>
              </a:rPr>
              <a:t>等价类内</a:t>
            </a:r>
            <a:r>
              <a:rPr lang="zh-CN" altLang="en-US" sz="1800" dirty="0">
                <a:solidFill>
                  <a:srgbClr val="002060"/>
                </a:solidFill>
                <a:latin typeface="黑体" panose="02010609060101010101" pitchFamily="49" charset="-122"/>
                <a:ea typeface="黑体" panose="02010609060101010101" pitchFamily="49" charset="-122"/>
                <a:sym typeface="+mn-ea"/>
              </a:rPr>
              <a:t>的所有值都可以作为代表值来测试。</a:t>
            </a:r>
            <a:endParaRPr lang="en-US" altLang="zh-CN" sz="1800" b="0" i="0" u="none" strike="noStrike" baseline="0" dirty="0">
              <a:solidFill>
                <a:srgbClr val="002060"/>
              </a:solidFill>
              <a:latin typeface="黑体" panose="02010609060101010101" pitchFamily="49" charset="-122"/>
              <a:ea typeface="黑体" panose="02010609060101010101" pitchFamily="49" charset="-122"/>
            </a:endParaRPr>
          </a:p>
          <a:p>
            <a:pPr marL="285750" indent="-285750">
              <a:lnSpc>
                <a:spcPct val="130000"/>
              </a:lnSpc>
              <a:buFont typeface="Arial" panose="020B0604020202020204" pitchFamily="34" charset="0"/>
              <a:buChar char="•"/>
            </a:pPr>
            <a:r>
              <a:rPr lang="zh-CN" altLang="en-US" sz="1800" dirty="0">
                <a:solidFill>
                  <a:srgbClr val="002060"/>
                </a:solidFill>
                <a:latin typeface="黑体" panose="02010609060101010101" pitchFamily="49" charset="-122"/>
                <a:ea typeface="黑体" panose="02010609060101010101" pitchFamily="49" charset="-122"/>
                <a:sym typeface="+mn-ea"/>
              </a:rPr>
              <a:t>如果用</a:t>
            </a:r>
            <a:r>
              <a:rPr lang="zh-CN" altLang="en-US" sz="1800" dirty="0">
                <a:solidFill>
                  <a:srgbClr val="00B0F0"/>
                </a:solidFill>
                <a:latin typeface="黑体" panose="02010609060101010101" pitchFamily="49" charset="-122"/>
                <a:ea typeface="黑体" panose="02010609060101010101" pitchFamily="49" charset="-122"/>
                <a:sym typeface="+mn-ea"/>
              </a:rPr>
              <a:t>边界值</a:t>
            </a:r>
            <a:r>
              <a:rPr lang="zh-CN" altLang="en-US" sz="1800" dirty="0">
                <a:solidFill>
                  <a:srgbClr val="002060"/>
                </a:solidFill>
                <a:latin typeface="黑体" panose="02010609060101010101" pitchFamily="49" charset="-122"/>
                <a:ea typeface="黑体" panose="02010609060101010101" pitchFamily="49" charset="-122"/>
                <a:sym typeface="+mn-ea"/>
              </a:rPr>
              <a:t>对等价类进行补充，则可以提高测试的有效性和效率，因为往往在边界上会有较多错误，</a:t>
            </a:r>
            <a:r>
              <a:rPr lang="zh-CN" altLang="en-US" sz="1800" u="sng" dirty="0">
                <a:solidFill>
                  <a:srgbClr val="002060"/>
                </a:solidFill>
                <a:latin typeface="黑体" panose="02010609060101010101" pitchFamily="49" charset="-122"/>
                <a:ea typeface="黑体" panose="02010609060101010101" pitchFamily="49" charset="-122"/>
                <a:sym typeface="+mn-ea"/>
              </a:rPr>
              <a:t>组合等价类和边界值方法</a:t>
            </a:r>
            <a:r>
              <a:rPr lang="zh-CN" altLang="en-US" sz="1800" dirty="0">
                <a:solidFill>
                  <a:srgbClr val="002060"/>
                </a:solidFill>
                <a:latin typeface="黑体" panose="02010609060101010101" pitchFamily="49" charset="-122"/>
                <a:ea typeface="黑体" panose="02010609060101010101" pitchFamily="49" charset="-122"/>
                <a:sym typeface="+mn-ea"/>
              </a:rPr>
              <a:t>就能发现更多错误。当然，等价类和边界值方法也可单独使用。</a:t>
            </a:r>
            <a:endParaRPr lang="zh-CN" altLang="en-US" sz="1800" dirty="0">
              <a:solidFill>
                <a:srgbClr val="002060"/>
              </a:solidFill>
              <a:latin typeface="黑体" panose="02010609060101010101" pitchFamily="49" charset="-122"/>
              <a:ea typeface="黑体" panose="02010609060101010101" pitchFamily="49" charset="-122"/>
              <a:sym typeface="+mn-ea"/>
            </a:endParaRPr>
          </a:p>
        </p:txBody>
      </p:sp>
      <p:pic>
        <p:nvPicPr>
          <p:cNvPr id="342021" name="Picture 5"/>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7025005" y="1496060"/>
            <a:ext cx="168846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53820" y="1463675"/>
            <a:ext cx="5863590" cy="3046095"/>
          </a:xfrm>
          <a:prstGeom prst="rect">
            <a:avLst/>
          </a:prstGeom>
          <a:noFill/>
        </p:spPr>
        <p:txBody>
          <a:bodyPr wrap="square" rtlCol="0" anchor="t">
            <a:spAutoFit/>
          </a:bodyPr>
          <a:p>
            <a:r>
              <a:rPr lang="zh-CN" altLang="en-US" sz="2400"/>
              <a:t>8.1.1</a:t>
            </a:r>
            <a:r>
              <a:rPr lang="en-US" altLang="zh-CN" sz="2400"/>
              <a:t>  </a:t>
            </a:r>
            <a:r>
              <a:rPr lang="zh-CN" altLang="en-US" sz="2400"/>
              <a:t>等价类划分法</a:t>
            </a:r>
            <a:endParaRPr lang="zh-CN" altLang="en-US" sz="2400"/>
          </a:p>
          <a:p>
            <a:r>
              <a:rPr lang="zh-CN" altLang="en-US" sz="2400"/>
              <a:t>8.1.2</a:t>
            </a:r>
            <a:r>
              <a:rPr lang="en-US" altLang="zh-CN" sz="2400"/>
              <a:t>  </a:t>
            </a:r>
            <a:r>
              <a:rPr lang="zh-CN" altLang="en-US" sz="2400"/>
              <a:t>边界值分析法</a:t>
            </a:r>
            <a:endParaRPr lang="zh-CN" altLang="en-US" sz="2400"/>
          </a:p>
          <a:p>
            <a:r>
              <a:rPr lang="zh-CN" altLang="en-US" sz="2400"/>
              <a:t>8.1.3</a:t>
            </a:r>
            <a:r>
              <a:rPr lang="en-US" altLang="zh-CN" sz="2400"/>
              <a:t>  </a:t>
            </a:r>
            <a:r>
              <a:rPr lang="zh-CN" altLang="en-US" sz="2400"/>
              <a:t>决策表测试</a:t>
            </a:r>
            <a:endParaRPr lang="zh-CN" altLang="en-US" sz="2400"/>
          </a:p>
          <a:p>
            <a:r>
              <a:rPr lang="zh-CN" altLang="en-US" sz="2400"/>
              <a:t>8.1.4</a:t>
            </a:r>
            <a:r>
              <a:rPr lang="en-US" altLang="zh-CN" sz="2400"/>
              <a:t>  </a:t>
            </a:r>
            <a:r>
              <a:rPr lang="zh-CN" altLang="en-US" sz="2400"/>
              <a:t>基于状态的测试</a:t>
            </a:r>
            <a:endParaRPr lang="zh-CN" altLang="en-US" sz="2400"/>
          </a:p>
          <a:p>
            <a:r>
              <a:rPr lang="zh-CN" altLang="en-US" sz="2400"/>
              <a:t>8.1.5</a:t>
            </a:r>
            <a:r>
              <a:rPr lang="en-US" altLang="zh-CN" sz="2400"/>
              <a:t>  </a:t>
            </a:r>
            <a:r>
              <a:rPr lang="zh-CN" altLang="en-US" sz="2400"/>
              <a:t>基于用例的测试</a:t>
            </a:r>
            <a:endParaRPr lang="zh-CN" altLang="en-US" sz="2400"/>
          </a:p>
          <a:p>
            <a:r>
              <a:rPr lang="zh-CN" altLang="en-US" sz="2400"/>
              <a:t>8.1.6</a:t>
            </a:r>
            <a:r>
              <a:rPr lang="en-US" altLang="zh-CN" sz="2400"/>
              <a:t>  </a:t>
            </a:r>
            <a:r>
              <a:rPr lang="zh-CN" altLang="en-US" sz="2400"/>
              <a:t>基于用户故事(敏捷开发)的测试</a:t>
            </a:r>
            <a:endParaRPr lang="zh-CN" altLang="en-US" sz="2400"/>
          </a:p>
          <a:p>
            <a:endParaRPr lang="zh-CN" altLang="en-US" sz="2400"/>
          </a:p>
          <a:p>
            <a:r>
              <a:rPr lang="zh-CN" altLang="en-US" sz="2400"/>
              <a:t>8.1.7</a:t>
            </a:r>
            <a:r>
              <a:rPr lang="en-US" altLang="zh-CN" sz="2400"/>
              <a:t>  </a:t>
            </a:r>
            <a:r>
              <a:rPr lang="zh-CN" altLang="en-US" sz="2400"/>
              <a:t>黑盒测试技术的比较与选择</a:t>
            </a:r>
            <a:endParaRPr lang="zh-CN" altLang="en-US" sz="2400"/>
          </a:p>
        </p:txBody>
      </p:sp>
      <p:sp>
        <p:nvSpPr>
          <p:cNvPr id="27" name="Rectangle 2"/>
          <p:cNvSpPr txBox="1">
            <a:spLocks noChangeArrowheads="1"/>
          </p:cNvSpPr>
          <p:nvPr/>
        </p:nvSpPr>
        <p:spPr>
          <a:xfrm>
            <a:off x="748964" y="431296"/>
            <a:ext cx="7851215" cy="587237"/>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黑盒测试技术（基于规格说明的测试技术）</a:t>
            </a:r>
            <a:endParaRPr lang="zh-CN" altLang="en-US" kern="0" dirty="0"/>
          </a:p>
        </p:txBody>
      </p:sp>
      <p:sp>
        <p:nvSpPr>
          <p:cNvPr id="3" name="五角星 2"/>
          <p:cNvSpPr/>
          <p:nvPr/>
        </p:nvSpPr>
        <p:spPr>
          <a:xfrm>
            <a:off x="956310" y="1536065"/>
            <a:ext cx="397510" cy="248285"/>
          </a:xfrm>
          <a:prstGeom prst="star5">
            <a:avLst/>
          </a:prstGeom>
          <a:solidFill>
            <a:srgbClr val="FF0000"/>
          </a:solidFill>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4" name="五角星 3"/>
          <p:cNvSpPr/>
          <p:nvPr/>
        </p:nvSpPr>
        <p:spPr>
          <a:xfrm>
            <a:off x="956310" y="1898650"/>
            <a:ext cx="397510" cy="248285"/>
          </a:xfrm>
          <a:prstGeom prst="star5">
            <a:avLst/>
          </a:prstGeom>
          <a:solidFill>
            <a:srgbClr val="FF0000"/>
          </a:solidFill>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5" name="五角星 4"/>
          <p:cNvSpPr/>
          <p:nvPr/>
        </p:nvSpPr>
        <p:spPr>
          <a:xfrm>
            <a:off x="956310" y="2268220"/>
            <a:ext cx="397510" cy="248285"/>
          </a:xfrm>
          <a:prstGeom prst="star5">
            <a:avLst/>
          </a:prstGeom>
          <a:solidFill>
            <a:srgbClr val="FF0000"/>
          </a:solidFill>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B0F0"/>
                </a:solidFill>
                <a:latin typeface="微软雅黑" panose="020B0503020204020204" pitchFamily="34" charset="-122"/>
                <a:ea typeface="微软雅黑" panose="020B0503020204020204" pitchFamily="34" charset="-122"/>
              </a:rPr>
              <a:t>决策表</a:t>
            </a:r>
            <a:r>
              <a:rPr lang="zh-CN" altLang="zh-CN" sz="2000" dirty="0">
                <a:solidFill>
                  <a:srgbClr val="002060"/>
                </a:solidFill>
                <a:latin typeface="微软雅黑" panose="020B0503020204020204" pitchFamily="34" charset="-122"/>
                <a:ea typeface="微软雅黑" panose="020B0503020204020204" pitchFamily="34" charset="-122"/>
              </a:rPr>
              <a:t>，也叫</a:t>
            </a:r>
            <a:r>
              <a:rPr lang="zh-CN" altLang="zh-CN" sz="2000" dirty="0">
                <a:solidFill>
                  <a:srgbClr val="00B0F0"/>
                </a:solidFill>
                <a:latin typeface="微软雅黑" panose="020B0503020204020204" pitchFamily="34" charset="-122"/>
                <a:ea typeface="微软雅黑" panose="020B0503020204020204" pitchFamily="34" charset="-122"/>
              </a:rPr>
              <a:t>判定表</a:t>
            </a:r>
            <a:r>
              <a:rPr lang="zh-CN" altLang="zh-CN" sz="2000" dirty="0">
                <a:solidFill>
                  <a:srgbClr val="002060"/>
                </a:solidFill>
                <a:latin typeface="微软雅黑" panose="020B0503020204020204" pitchFamily="34" charset="-122"/>
                <a:ea typeface="微软雅黑" panose="020B0503020204020204" pitchFamily="34" charset="-122"/>
              </a:rPr>
              <a:t>。在所有的功能性测试方法中，基于决策表的测试方法被认为是</a:t>
            </a:r>
            <a:r>
              <a:rPr lang="zh-CN" altLang="zh-CN" sz="2000" u="sng" dirty="0">
                <a:solidFill>
                  <a:srgbClr val="002060"/>
                </a:solidFill>
                <a:latin typeface="微软雅黑" panose="020B0503020204020204" pitchFamily="34" charset="-122"/>
                <a:ea typeface="微软雅黑" panose="020B0503020204020204" pitchFamily="34" charset="-122"/>
              </a:rPr>
              <a:t>最严格的</a:t>
            </a:r>
            <a:r>
              <a:rPr lang="zh-CN" altLang="zh-CN" sz="2000" dirty="0">
                <a:solidFill>
                  <a:srgbClr val="002060"/>
                </a:solidFill>
                <a:latin typeface="微软雅黑" panose="020B0503020204020204" pitchFamily="34" charset="-122"/>
                <a:ea typeface="微软雅黑" panose="020B0503020204020204" pitchFamily="34" charset="-122"/>
              </a:rPr>
              <a:t>，因为决策表具有</a:t>
            </a:r>
            <a:r>
              <a:rPr lang="zh-CN" altLang="zh-CN" sz="2000" u="sng" dirty="0">
                <a:solidFill>
                  <a:srgbClr val="002060"/>
                </a:solidFill>
                <a:latin typeface="微软雅黑" panose="020B0503020204020204" pitchFamily="34" charset="-122"/>
                <a:ea typeface="微软雅黑" panose="020B0503020204020204" pitchFamily="34" charset="-122"/>
              </a:rPr>
              <a:t>逻辑严格性</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决策表是用来测试组合条件之间的相互作用。决策表提供了一个明确的方法来测试验证所有相关条件组合和验证被测软件所有可能组合的操作。决策表测试的目标是确保</a:t>
            </a:r>
            <a:r>
              <a:rPr lang="zh-CN" altLang="zh-CN" sz="2000" u="sng" dirty="0">
                <a:solidFill>
                  <a:srgbClr val="002060"/>
                </a:solidFill>
                <a:latin typeface="微软雅黑" panose="020B0503020204020204" pitchFamily="34" charset="-122"/>
                <a:ea typeface="微软雅黑" panose="020B0503020204020204" pitchFamily="34" charset="-122"/>
              </a:rPr>
              <a:t>每个条件、关系和约束</a:t>
            </a:r>
            <a:r>
              <a:rPr lang="zh-CN" altLang="zh-CN" sz="2000" dirty="0">
                <a:solidFill>
                  <a:srgbClr val="002060"/>
                </a:solidFill>
                <a:latin typeface="微软雅黑" panose="020B0503020204020204" pitchFamily="34" charset="-122"/>
                <a:ea typeface="微软雅黑" panose="020B0503020204020204" pitchFamily="34" charset="-122"/>
              </a:rPr>
              <a:t>的组合被测试到。</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pic>
        <p:nvPicPr>
          <p:cNvPr id="142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2405" cy="109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fade">
                                      <p:cBhvr>
                                        <p:cTn id="7" dur="1000"/>
                                        <p:tgtEl>
                                          <p:spTgt spid="142338"/>
                                        </p:tgtEl>
                                      </p:cBhvr>
                                    </p:animEffect>
                                    <p:anim calcmode="lin" valueType="num">
                                      <p:cBhvr>
                                        <p:cTn id="8" dur="1000" fill="hold"/>
                                        <p:tgtEl>
                                          <p:spTgt spid="142338"/>
                                        </p:tgtEl>
                                        <p:attrNameLst>
                                          <p:attrName>ppt_x</p:attrName>
                                        </p:attrNameLst>
                                      </p:cBhvr>
                                      <p:tavLst>
                                        <p:tav tm="0">
                                          <p:val>
                                            <p:strVal val="#ppt_x"/>
                                          </p:val>
                                        </p:tav>
                                        <p:tav tm="100000">
                                          <p:val>
                                            <p:strVal val="#ppt_x"/>
                                          </p:val>
                                        </p:tav>
                                      </p:tavLst>
                                    </p:anim>
                                    <p:anim calcmode="lin" valueType="num">
                                      <p:cBhvr>
                                        <p:cTn id="9" dur="1000" fill="hold"/>
                                        <p:tgtEl>
                                          <p:spTgt spid="142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272555" y="596517"/>
            <a:ext cx="8598890" cy="2122805"/>
          </a:xfrm>
          <a:prstGeom prst="rect">
            <a:avLst/>
          </a:prstGeom>
          <a:noFill/>
        </p:spPr>
        <p:txBody>
          <a:bodyPr wrap="square">
            <a:spAutoFit/>
          </a:bodyPr>
          <a:lstStyle/>
          <a:p>
            <a:pPr indent="266700" algn="just">
              <a:lnSpc>
                <a:spcPct val="110000"/>
              </a:lnSpc>
            </a:pPr>
            <a:r>
              <a:rPr lang="zh-CN" altLang="zh-CN" sz="2000" dirty="0">
                <a:solidFill>
                  <a:srgbClr val="002060"/>
                </a:solidFill>
                <a:latin typeface="微软雅黑" panose="020B0503020204020204" pitchFamily="34" charset="-122"/>
                <a:ea typeface="微软雅黑" panose="020B0503020204020204" pitchFamily="34" charset="-122"/>
              </a:rPr>
              <a:t>决策表通常由</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个部分组成。</a:t>
            </a:r>
            <a:endParaRPr lang="en-US" altLang="zh-CN" sz="2000" dirty="0">
              <a:solidFill>
                <a:srgbClr val="002060"/>
              </a:solidFill>
              <a:latin typeface="微软雅黑" panose="020B0503020204020204" pitchFamily="34" charset="-122"/>
              <a:ea typeface="微软雅黑" panose="020B0503020204020204" pitchFamily="34" charset="-122"/>
            </a:endParaRPr>
          </a:p>
          <a:p>
            <a:pPr marL="342900" lvl="1" indent="-342900" algn="just">
              <a:lnSpc>
                <a:spcPct val="110000"/>
              </a:lnSpc>
              <a:buClr>
                <a:srgbClr val="000000"/>
              </a:buClr>
              <a:buFont typeface="Arial" panose="020B0604020202020204" pitchFamily="34" charset="0"/>
              <a:buChar cha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条件桩</a:t>
            </a:r>
            <a:r>
              <a:rPr lang="zh-CN" altLang="zh-CN" sz="2000" dirty="0">
                <a:solidFill>
                  <a:srgbClr val="002060"/>
                </a:solidFill>
                <a:latin typeface="微软雅黑" panose="020B0503020204020204" pitchFamily="34" charset="-122"/>
                <a:ea typeface="微软雅黑" panose="020B0503020204020204" pitchFamily="34" charset="-122"/>
              </a:rPr>
              <a:t>：列出问题的所有条件</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位于表的左上角部分。</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1" indent="-342900">
              <a:lnSpc>
                <a:spcPct val="110000"/>
              </a:lnSpc>
              <a:buClr>
                <a:srgbClr val="000000"/>
              </a:buClr>
              <a:buFont typeface="Arial" panose="020B0604020202020204" pitchFamily="34" charset="0"/>
              <a:buChar cha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动作桩</a:t>
            </a:r>
            <a:r>
              <a:rPr lang="zh-CN" altLang="zh-CN" sz="2000" dirty="0">
                <a:solidFill>
                  <a:srgbClr val="002060"/>
                </a:solidFill>
                <a:latin typeface="微软雅黑" panose="020B0503020204020204" pitchFamily="34" charset="-122"/>
                <a:ea typeface="微软雅黑" panose="020B0503020204020204" pitchFamily="34" charset="-122"/>
              </a:rPr>
              <a:t>：列出问题规定可能采取的操作</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位于表的左下角部分。</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1" indent="-342900" algn="just">
              <a:lnSpc>
                <a:spcPct val="110000"/>
              </a:lnSpc>
              <a:buClr>
                <a:srgbClr val="000000"/>
              </a:buClr>
              <a:buFont typeface="Arial" panose="020B0604020202020204" pitchFamily="34" charset="0"/>
              <a:buChar cha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条件项</a:t>
            </a:r>
            <a:r>
              <a:rPr lang="zh-CN" altLang="zh-CN" sz="2000" dirty="0">
                <a:solidFill>
                  <a:srgbClr val="002060"/>
                </a:solidFill>
                <a:latin typeface="微软雅黑" panose="020B0503020204020204" pitchFamily="34" charset="-122"/>
                <a:ea typeface="微软雅黑" panose="020B0503020204020204" pitchFamily="34" charset="-122"/>
              </a:rPr>
              <a:t>：列出针对所列条件的真假值，位于表的右上角部分。</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1" indent="-342900" algn="just">
              <a:lnSpc>
                <a:spcPct val="110000"/>
              </a:lnSpc>
              <a:buClr>
                <a:srgbClr val="000000"/>
              </a:buClr>
              <a:buFont typeface="Arial" panose="020B0604020202020204" pitchFamily="34" charset="0"/>
              <a:buChar cha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动作项</a:t>
            </a:r>
            <a:r>
              <a:rPr lang="zh-CN" altLang="zh-CN" sz="2000" dirty="0">
                <a:solidFill>
                  <a:srgbClr val="002060"/>
                </a:solidFill>
                <a:latin typeface="微软雅黑" panose="020B0503020204020204" pitchFamily="34" charset="-122"/>
                <a:ea typeface="微软雅黑" panose="020B0503020204020204" pitchFamily="34" charset="-122"/>
              </a:rPr>
              <a:t>：列出在条件项的各种取值情况下应采取的动作，表的右下角。</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1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2"/>
            </p:custDataLst>
          </p:nvPr>
        </p:nvGraphicFramePr>
        <p:xfrm>
          <a:off x="1039813" y="2452870"/>
          <a:ext cx="6896734" cy="2466792"/>
        </p:xfrm>
        <a:graphic>
          <a:graphicData uri="http://schemas.openxmlformats.org/drawingml/2006/table">
            <a:tbl>
              <a:tblPr firstRow="1" firstCol="1" bandRow="1">
                <a:tableStyleId>{5C22544A-7EE6-4342-B048-85BDC9FD1C3A}</a:tableStyleId>
              </a:tblPr>
              <a:tblGrid>
                <a:gridCol w="1149186"/>
                <a:gridCol w="1149186"/>
                <a:gridCol w="1149186"/>
                <a:gridCol w="1149186"/>
                <a:gridCol w="1149995"/>
                <a:gridCol w="1149995"/>
              </a:tblGrid>
              <a:tr h="0">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动作项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动作项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6" name="矩形 5"/>
          <p:cNvSpPr/>
          <p:nvPr/>
        </p:nvSpPr>
        <p:spPr>
          <a:xfrm>
            <a:off x="1009015" y="2417445"/>
            <a:ext cx="1226185" cy="1397000"/>
          </a:xfrm>
          <a:prstGeom prst="rect">
            <a:avLst/>
          </a:prstGeom>
          <a:ln w="25400">
            <a:solidFill>
              <a:srgbClr val="FF0000"/>
            </a:solidFill>
          </a:ln>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7" name="矩形 6"/>
          <p:cNvSpPr/>
          <p:nvPr/>
        </p:nvSpPr>
        <p:spPr>
          <a:xfrm>
            <a:off x="1009015" y="3814445"/>
            <a:ext cx="1226185" cy="1165860"/>
          </a:xfrm>
          <a:prstGeom prst="rect">
            <a:avLst/>
          </a:prstGeom>
          <a:ln w="25400">
            <a:solidFill>
              <a:srgbClr val="FF0000"/>
            </a:solidFill>
          </a:ln>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8" name="矩形 7"/>
          <p:cNvSpPr/>
          <p:nvPr/>
        </p:nvSpPr>
        <p:spPr>
          <a:xfrm>
            <a:off x="2235200" y="2417445"/>
            <a:ext cx="5779135" cy="1386205"/>
          </a:xfrm>
          <a:prstGeom prst="rect">
            <a:avLst/>
          </a:prstGeom>
          <a:ln w="25400">
            <a:solidFill>
              <a:srgbClr val="FF0000"/>
            </a:solidFill>
          </a:ln>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9" name="矩形 8"/>
          <p:cNvSpPr/>
          <p:nvPr/>
        </p:nvSpPr>
        <p:spPr>
          <a:xfrm>
            <a:off x="2235200" y="3814445"/>
            <a:ext cx="5779770" cy="1165860"/>
          </a:xfrm>
          <a:prstGeom prst="rect">
            <a:avLst/>
          </a:prstGeom>
          <a:ln w="25400">
            <a:solidFill>
              <a:srgbClr val="FF0000"/>
            </a:solidFill>
          </a:ln>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0" name="文本框 9"/>
          <p:cNvSpPr txBox="1"/>
          <p:nvPr/>
        </p:nvSpPr>
        <p:spPr>
          <a:xfrm>
            <a:off x="272415" y="2858135"/>
            <a:ext cx="643255" cy="368300"/>
          </a:xfrm>
          <a:prstGeom prst="rect">
            <a:avLst/>
          </a:prstGeom>
          <a:noFill/>
        </p:spPr>
        <p:txBody>
          <a:bodyPr wrap="square" rtlCol="0" anchor="t">
            <a:spAutoFit/>
          </a:bodyPr>
          <a:p>
            <a:r>
              <a:rPr lang="zh-CN" altLang="zh-CN" dirty="0">
                <a:solidFill>
                  <a:srgbClr val="FF0000"/>
                </a:solidFill>
                <a:latin typeface="微软雅黑" panose="020B0503020204020204" pitchFamily="34" charset="-122"/>
                <a:ea typeface="微软雅黑" panose="020B0503020204020204" pitchFamily="34" charset="-122"/>
                <a:sym typeface="+mn-ea"/>
              </a:rPr>
              <a:t>输入</a:t>
            </a:r>
            <a:endParaRPr lang="zh-CN" altLang="zh-CN" dirty="0">
              <a:solidFill>
                <a:srgbClr val="FF0000"/>
              </a:solidFill>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272415" y="4213225"/>
            <a:ext cx="643255" cy="368300"/>
          </a:xfrm>
          <a:prstGeom prst="rect">
            <a:avLst/>
          </a:prstGeom>
          <a:noFill/>
        </p:spPr>
        <p:txBody>
          <a:bodyPr wrap="square" rtlCol="0" anchor="t">
            <a:spAutoFit/>
          </a:bodyPr>
          <a:p>
            <a:r>
              <a:rPr lang="zh-CN" altLang="zh-CN" dirty="0">
                <a:solidFill>
                  <a:srgbClr val="FF0000"/>
                </a:solidFill>
                <a:latin typeface="微软雅黑" panose="020B0503020204020204" pitchFamily="34" charset="-122"/>
                <a:ea typeface="微软雅黑" panose="020B0503020204020204" pitchFamily="34" charset="-122"/>
                <a:sym typeface="+mn-ea"/>
              </a:rPr>
              <a:t>输出</a:t>
            </a:r>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624205" y="722630"/>
            <a:ext cx="7589520" cy="1106805"/>
          </a:xfrm>
          <a:prstGeom prst="rect">
            <a:avLst/>
          </a:prstGeom>
          <a:noFill/>
        </p:spPr>
        <p:txBody>
          <a:bodyPr wrap="square">
            <a:spAutoFit/>
          </a:bodyPr>
          <a:lstStyle/>
          <a:p>
            <a:pPr marL="342900" indent="-342900" algn="just">
              <a:lnSpc>
                <a:spcPct val="11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sym typeface="+mn-ea"/>
              </a:rPr>
              <a:t>在决策表中贯穿条件项和动作项的一列就是一条</a:t>
            </a:r>
            <a:r>
              <a:rPr lang="zh-CN" altLang="zh-CN" sz="2000" dirty="0">
                <a:solidFill>
                  <a:schemeClr val="accent5">
                    <a:lumMod val="75000"/>
                  </a:schemeClr>
                </a:solidFill>
                <a:latin typeface="微软雅黑" panose="020B0503020204020204" pitchFamily="34" charset="-122"/>
                <a:ea typeface="微软雅黑" panose="020B0503020204020204" pitchFamily="34" charset="-122"/>
                <a:sym typeface="+mn-ea"/>
              </a:rPr>
              <a:t>规则</a:t>
            </a:r>
            <a:r>
              <a:rPr lang="zh-CN" altLang="zh-CN" sz="2000" dirty="0">
                <a:solidFill>
                  <a:srgbClr val="002060"/>
                </a:solidFill>
                <a:latin typeface="微软雅黑" panose="020B0503020204020204" pitchFamily="34" charset="-122"/>
                <a:ea typeface="微软雅黑" panose="020B0503020204020204" pitchFamily="34" charset="-122"/>
                <a:sym typeface="+mn-ea"/>
              </a:rPr>
              <a:t>。</a:t>
            </a:r>
            <a:endParaRPr lang="zh-CN" altLang="zh-CN" sz="2000" dirty="0">
              <a:solidFill>
                <a:srgbClr val="002060"/>
              </a:solidFill>
              <a:latin typeface="微软雅黑" panose="020B0503020204020204" pitchFamily="34" charset="-122"/>
              <a:ea typeface="微软雅黑" panose="020B0503020204020204" pitchFamily="34" charset="-122"/>
              <a:sym typeface="+mn-ea"/>
            </a:endParaRPr>
          </a:p>
          <a:p>
            <a:pPr marL="342900" indent="-342900" algn="just">
              <a:lnSpc>
                <a:spcPct val="11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sym typeface="+mn-ea"/>
              </a:rPr>
              <a:t>决策表中列出多少组条件取值，就有多少规则，条件项和动作项就有多少列。</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2"/>
            </p:custDataLst>
          </p:nvPr>
        </p:nvGraphicFramePr>
        <p:xfrm>
          <a:off x="1039813" y="1891530"/>
          <a:ext cx="6896735" cy="2466340"/>
        </p:xfrm>
        <a:graphic>
          <a:graphicData uri="http://schemas.openxmlformats.org/drawingml/2006/table">
            <a:tbl>
              <a:tblPr firstRow="1" firstCol="1" bandRow="1">
                <a:tableStyleId>{5C22544A-7EE6-4342-B048-85BDC9FD1C3A}</a:tableStyleId>
              </a:tblPr>
              <a:tblGrid>
                <a:gridCol w="1149186"/>
                <a:gridCol w="1149186"/>
                <a:gridCol w="1149186"/>
                <a:gridCol w="1149186"/>
                <a:gridCol w="1149995"/>
                <a:gridCol w="1149995"/>
              </a:tblGrid>
              <a:tr h="0">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495">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条件项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动作项</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7786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动作项</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9" name="矩形 8"/>
          <p:cNvSpPr/>
          <p:nvPr/>
        </p:nvSpPr>
        <p:spPr>
          <a:xfrm>
            <a:off x="2235200" y="1848485"/>
            <a:ext cx="5779770" cy="359410"/>
          </a:xfrm>
          <a:prstGeom prst="rect">
            <a:avLst/>
          </a:prstGeom>
          <a:ln w="25400">
            <a:solidFill>
              <a:srgbClr val="FF0000"/>
            </a:solidFill>
          </a:ln>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0" name="矩形 9"/>
          <p:cNvSpPr/>
          <p:nvPr/>
        </p:nvSpPr>
        <p:spPr>
          <a:xfrm>
            <a:off x="2213610" y="1835785"/>
            <a:ext cx="1113155" cy="2573655"/>
          </a:xfrm>
          <a:prstGeom prst="rect">
            <a:avLst/>
          </a:prstGeom>
          <a:ln w="25400">
            <a:solidFill>
              <a:srgbClr val="FF0000"/>
            </a:solidFill>
          </a:ln>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11" name="文本框 10"/>
          <p:cNvSpPr txBox="1"/>
          <p:nvPr/>
        </p:nvSpPr>
        <p:spPr>
          <a:xfrm>
            <a:off x="-635" y="4420235"/>
            <a:ext cx="9145270" cy="506730"/>
          </a:xfrm>
          <a:prstGeom prst="rect">
            <a:avLst/>
          </a:prstGeom>
          <a:noFill/>
        </p:spPr>
        <p:txBody>
          <a:bodyPr wrap="square" rtlCol="0" anchor="t">
            <a:spAutoFit/>
          </a:bodyPr>
          <a:p>
            <a:pPr indent="266700" algn="just">
              <a:lnSpc>
                <a:spcPct val="150000"/>
              </a:lnSpc>
            </a:pPr>
            <a:r>
              <a:rPr lang="zh-CN" altLang="zh-CN" dirty="0">
                <a:solidFill>
                  <a:srgbClr val="002060"/>
                </a:solidFill>
                <a:latin typeface="微软雅黑" panose="020B0503020204020204" pitchFamily="34" charset="-122"/>
                <a:ea typeface="微软雅黑" panose="020B0503020204020204" pitchFamily="34" charset="-122"/>
                <a:sym typeface="+mn-ea"/>
              </a:rPr>
              <a:t>决策表给出的条件</a:t>
            </a:r>
            <a:r>
              <a:rPr lang="zh-CN" altLang="zh-CN" u="sng" dirty="0">
                <a:solidFill>
                  <a:srgbClr val="002060"/>
                </a:solidFill>
                <a:latin typeface="微软雅黑" panose="020B0503020204020204" pitchFamily="34" charset="-122"/>
                <a:ea typeface="微软雅黑" panose="020B0503020204020204" pitchFamily="34" charset="-122"/>
                <a:sym typeface="+mn-ea"/>
              </a:rPr>
              <a:t>没有特别的顺序</a:t>
            </a:r>
            <a:r>
              <a:rPr lang="zh-CN" altLang="zh-CN" dirty="0">
                <a:solidFill>
                  <a:srgbClr val="002060"/>
                </a:solidFill>
                <a:latin typeface="微软雅黑" panose="020B0503020204020204" pitchFamily="34" charset="-122"/>
                <a:ea typeface="微软雅黑" panose="020B0503020204020204" pitchFamily="34" charset="-122"/>
                <a:sym typeface="+mn-ea"/>
              </a:rPr>
              <a:t>，而且所选择的行动发生时也</a:t>
            </a:r>
            <a:r>
              <a:rPr lang="zh-CN" altLang="zh-CN" u="sng" dirty="0">
                <a:solidFill>
                  <a:srgbClr val="002060"/>
                </a:solidFill>
                <a:latin typeface="微软雅黑" panose="020B0503020204020204" pitchFamily="34" charset="-122"/>
                <a:ea typeface="微软雅黑" panose="020B0503020204020204" pitchFamily="34" charset="-122"/>
                <a:sym typeface="+mn-ea"/>
              </a:rPr>
              <a:t>没有任何特定顺序</a:t>
            </a:r>
            <a:r>
              <a:rPr lang="zh-CN" altLang="zh-CN" dirty="0">
                <a:solidFill>
                  <a:srgbClr val="002060"/>
                </a:solidFill>
                <a:latin typeface="微软雅黑" panose="020B0503020204020204" pitchFamily="34" charset="-122"/>
                <a:ea typeface="微软雅黑" panose="020B0503020204020204" pitchFamily="34" charset="-122"/>
                <a:sym typeface="+mn-ea"/>
              </a:rPr>
              <a:t>。</a:t>
            </a:r>
            <a:endParaRPr lang="zh-CN" altLang="zh-CN" dirty="0">
              <a:solidFill>
                <a:srgbClr val="002060"/>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384619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建立决策表步骤</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）确定规则个数。</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）如</a:t>
            </a:r>
            <a:r>
              <a:rPr lang="en-US" altLang="zh-CN" sz="2000" dirty="0">
                <a:solidFill>
                  <a:srgbClr val="002060"/>
                </a:solidFill>
                <a:latin typeface="微软雅黑" panose="020B0503020204020204" pitchFamily="34" charset="-122"/>
                <a:ea typeface="微软雅黑" panose="020B0503020204020204" pitchFamily="34" charset="-122"/>
              </a:rPr>
              <a:t>n</a:t>
            </a:r>
            <a:r>
              <a:rPr lang="zh-CN" altLang="zh-CN" sz="2000" dirty="0">
                <a:solidFill>
                  <a:srgbClr val="002060"/>
                </a:solidFill>
                <a:latin typeface="微软雅黑" panose="020B0503020204020204" pitchFamily="34" charset="-122"/>
                <a:ea typeface="微软雅黑" panose="020B0503020204020204" pitchFamily="34" charset="-122"/>
              </a:rPr>
              <a:t>个条件，每个条件有两种取值（</a:t>
            </a:r>
            <a:r>
              <a:rPr lang="en-US" altLang="zh-CN" sz="2000" dirty="0">
                <a:solidFill>
                  <a:srgbClr val="002060"/>
                </a:solidFill>
                <a:latin typeface="微软雅黑" panose="020B0503020204020204" pitchFamily="34" charset="-122"/>
                <a:ea typeface="微软雅黑" panose="020B0503020204020204" pitchFamily="34" charset="-122"/>
              </a:rPr>
              <a:t>N</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Y</a:t>
            </a:r>
            <a:r>
              <a:rPr lang="zh-CN" altLang="zh-CN" sz="2000" dirty="0">
                <a:solidFill>
                  <a:srgbClr val="002060"/>
                </a:solidFill>
                <a:latin typeface="微软雅黑" panose="020B0503020204020204" pitchFamily="34" charset="-122"/>
                <a:ea typeface="微软雅黑" panose="020B0503020204020204" pitchFamily="34" charset="-122"/>
              </a:rPr>
              <a:t>），将产生</a:t>
            </a:r>
            <a:r>
              <a:rPr lang="en-US" altLang="zh-CN" sz="1800" kern="100" dirty="0">
                <a:effectLst/>
                <a:latin typeface="等线" panose="02010600030101010101" pitchFamily="2" charset="-122"/>
                <a:cs typeface="Times New Roman" panose="02020603050405020304" pitchFamily="18" charset="0"/>
              </a:rPr>
              <a:t>2</a:t>
            </a:r>
            <a:r>
              <a:rPr lang="en-US" altLang="zh-CN" sz="1800" kern="100" baseline="30000" dirty="0">
                <a:effectLst/>
                <a:latin typeface="等线" panose="02010600030101010101" pitchFamily="2" charset="-122"/>
                <a:cs typeface="Times New Roman" panose="02020603050405020304" pitchFamily="18" charset="0"/>
              </a:rPr>
              <a:t>n</a:t>
            </a:r>
            <a:r>
              <a:rPr lang="zh-CN" altLang="zh-CN" sz="2000" dirty="0">
                <a:solidFill>
                  <a:srgbClr val="002060"/>
                </a:solidFill>
                <a:latin typeface="微软雅黑" panose="020B0503020204020204" pitchFamily="34" charset="-122"/>
                <a:ea typeface="微软雅黑" panose="020B0503020204020204" pitchFamily="34" charset="-122"/>
              </a:rPr>
              <a:t>种规则。</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）列出所有的条件桩和动作桩。</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）填入条件项。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）填入动作项。</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）得到初始决策表。</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7</a:t>
            </a:r>
            <a:r>
              <a:rPr lang="zh-CN" altLang="zh-CN" sz="2000" dirty="0">
                <a:solidFill>
                  <a:srgbClr val="002060"/>
                </a:solidFill>
                <a:latin typeface="微软雅黑" panose="020B0503020204020204" pitchFamily="34" charset="-122"/>
                <a:ea typeface="微软雅黑" panose="020B0503020204020204" pitchFamily="34" charset="-122"/>
              </a:rPr>
              <a:t>）化简决策表。对初始决策表</a:t>
            </a:r>
            <a:r>
              <a:rPr lang="zh-CN" altLang="zh-CN" sz="2000" u="sng" dirty="0">
                <a:solidFill>
                  <a:srgbClr val="002060"/>
                </a:solidFill>
                <a:latin typeface="微软雅黑" panose="020B0503020204020204" pitchFamily="34" charset="-122"/>
                <a:ea typeface="微软雅黑" panose="020B0503020204020204" pitchFamily="34" charset="-122"/>
              </a:rPr>
              <a:t>合并相似规则</a:t>
            </a:r>
            <a:r>
              <a:rPr lang="zh-CN" altLang="zh-CN" sz="2000" dirty="0">
                <a:solidFill>
                  <a:srgbClr val="002060"/>
                </a:solidFill>
                <a:latin typeface="微软雅黑" panose="020B0503020204020204" pitchFamily="34" charset="-122"/>
                <a:ea typeface="微软雅黑" panose="020B0503020204020204" pitchFamily="34" charset="-122"/>
              </a:rPr>
              <a:t>，得简化决策表，减少了列数量。</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15570" y="1089025"/>
            <a:ext cx="8598890" cy="159671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表是一个原始决策表，现对它进行组成的分析。</a:t>
            </a:r>
            <a:endParaRPr lang="zh-CN"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graphicFrame>
        <p:nvGraphicFramePr>
          <p:cNvPr id="6" name="表格 5"/>
          <p:cNvGraphicFramePr>
            <a:graphicFrameLocks noGrp="1"/>
          </p:cNvGraphicFramePr>
          <p:nvPr>
            <p:custDataLst>
              <p:tags r:id="rId2"/>
            </p:custDataLst>
          </p:nvPr>
        </p:nvGraphicFramePr>
        <p:xfrm>
          <a:off x="628650" y="2249018"/>
          <a:ext cx="7886700" cy="2478558"/>
        </p:xfrm>
        <a:graphic>
          <a:graphicData uri="http://schemas.openxmlformats.org/drawingml/2006/table">
            <a:tbl>
              <a:tblPr firstRow="1" firstCol="1" bandRow="1">
                <a:tableStyleId>{5C22544A-7EE6-4342-B048-85BDC9FD1C3A}</a:tableStyleId>
              </a:tblPr>
              <a:tblGrid>
                <a:gridCol w="1230630"/>
                <a:gridCol w="807720"/>
                <a:gridCol w="693420"/>
                <a:gridCol w="773430"/>
                <a:gridCol w="876300"/>
                <a:gridCol w="876300"/>
                <a:gridCol w="876300"/>
                <a:gridCol w="876300"/>
                <a:gridCol w="876300"/>
              </a:tblGrid>
              <a:tr h="354079">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03497">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5" name="文本框 4"/>
          <p:cNvSpPr txBox="1"/>
          <p:nvPr/>
        </p:nvSpPr>
        <p:spPr>
          <a:xfrm>
            <a:off x="6341110" y="993140"/>
            <a:ext cx="2458085" cy="583565"/>
          </a:xfrm>
          <a:prstGeom prst="rect">
            <a:avLst/>
          </a:prstGeom>
          <a:noFill/>
          <a:ln>
            <a:solidFill>
              <a:schemeClr val="accent1"/>
            </a:solidFill>
          </a:ln>
        </p:spPr>
        <p:txBody>
          <a:bodyPr wrap="square" rtlCol="0" anchor="t">
            <a:spAutoFit/>
          </a:bodyPr>
          <a:p>
            <a:r>
              <a:rPr lang="en-US" altLang="zh-CN" sz="3200" dirty="0">
                <a:solidFill>
                  <a:srgbClr val="002060"/>
                </a:solidFill>
                <a:latin typeface="微软雅黑" panose="020B0503020204020204" pitchFamily="34" charset="-122"/>
                <a:ea typeface="微软雅黑" panose="020B0503020204020204" pitchFamily="34" charset="-122"/>
                <a:sym typeface="+mn-ea"/>
              </a:rPr>
              <a:t>2</a:t>
            </a:r>
            <a:r>
              <a:rPr lang="en-US" altLang="zh-CN" sz="3200" baseline="30000" dirty="0">
                <a:solidFill>
                  <a:srgbClr val="002060"/>
                </a:solidFill>
                <a:uFillTx/>
                <a:latin typeface="微软雅黑" panose="020B0503020204020204" pitchFamily="34" charset="-122"/>
                <a:ea typeface="微软雅黑" panose="020B0503020204020204" pitchFamily="34" charset="-122"/>
                <a:sym typeface="+mn-ea"/>
              </a:rPr>
              <a:t>n </a:t>
            </a:r>
            <a:r>
              <a:rPr lang="en-US" altLang="zh-CN" sz="3200" dirty="0">
                <a:solidFill>
                  <a:srgbClr val="002060"/>
                </a:solidFill>
                <a:uFillTx/>
                <a:latin typeface="微软雅黑" panose="020B0503020204020204" pitchFamily="34" charset="-122"/>
                <a:ea typeface="微软雅黑" panose="020B0503020204020204" pitchFamily="34" charset="-122"/>
                <a:sym typeface="+mn-ea"/>
              </a:rPr>
              <a:t>= 2</a:t>
            </a:r>
            <a:r>
              <a:rPr lang="en-US" altLang="zh-CN" sz="3200" baseline="30000" dirty="0">
                <a:solidFill>
                  <a:srgbClr val="002060"/>
                </a:solidFill>
                <a:uFillTx/>
                <a:latin typeface="微软雅黑" panose="020B0503020204020204" pitchFamily="34" charset="-122"/>
                <a:ea typeface="微软雅黑" panose="020B0503020204020204" pitchFamily="34" charset="-122"/>
                <a:sym typeface="+mn-ea"/>
              </a:rPr>
              <a:t>3</a:t>
            </a:r>
            <a:r>
              <a:rPr lang="en-US" altLang="zh-CN" sz="3200" dirty="0">
                <a:solidFill>
                  <a:srgbClr val="002060"/>
                </a:solidFill>
                <a:uFillTx/>
                <a:latin typeface="微软雅黑" panose="020B0503020204020204" pitchFamily="34" charset="-122"/>
                <a:ea typeface="微软雅黑" panose="020B0503020204020204" pitchFamily="34" charset="-122"/>
                <a:sym typeface="+mn-ea"/>
              </a:rPr>
              <a:t> = 8</a:t>
            </a:r>
            <a:endParaRPr lang="en-US" altLang="zh-CN" sz="3200" dirty="0">
              <a:solidFill>
                <a:srgbClr val="002060"/>
              </a:solidFill>
              <a:uFillTx/>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3343275" y="2109470"/>
            <a:ext cx="1758315" cy="1428750"/>
          </a:xfrm>
          <a:prstGeom prst="rect">
            <a:avLst/>
          </a:prstGeom>
          <a:ln>
            <a:solidFill>
              <a:srgbClr val="FF0000"/>
            </a:solidFill>
          </a:ln>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8" name="矩形 7"/>
          <p:cNvSpPr/>
          <p:nvPr/>
        </p:nvSpPr>
        <p:spPr>
          <a:xfrm>
            <a:off x="6757035" y="2112645"/>
            <a:ext cx="1758315" cy="1428750"/>
          </a:xfrm>
          <a:prstGeom prst="rect">
            <a:avLst/>
          </a:prstGeom>
          <a:ln>
            <a:solidFill>
              <a:srgbClr val="FF0000"/>
            </a:solidFill>
          </a:ln>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ldLvl="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388265" y="992855"/>
            <a:ext cx="8416010" cy="1596719"/>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8.6</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表是一个原始决策表，现对它进行组成的分析。</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graphicFrame>
        <p:nvGraphicFramePr>
          <p:cNvPr id="5" name="表格 4"/>
          <p:cNvGraphicFramePr>
            <a:graphicFrameLocks noGrp="1"/>
          </p:cNvGraphicFramePr>
          <p:nvPr>
            <p:custDataLst>
              <p:tags r:id="rId2"/>
            </p:custDataLst>
          </p:nvPr>
        </p:nvGraphicFramePr>
        <p:xfrm>
          <a:off x="916929" y="2093102"/>
          <a:ext cx="7310141" cy="2710643"/>
        </p:xfrm>
        <a:graphic>
          <a:graphicData uri="http://schemas.openxmlformats.org/drawingml/2006/table">
            <a:tbl>
              <a:tblPr firstRow="1" firstCol="1" bandRow="1">
                <a:tableStyleId>{5C22544A-7EE6-4342-B048-85BDC9FD1C3A}</a:tableStyleId>
              </a:tblPr>
              <a:tblGrid>
                <a:gridCol w="1049943"/>
                <a:gridCol w="1049943"/>
                <a:gridCol w="1049943"/>
                <a:gridCol w="1061094"/>
                <a:gridCol w="1032787"/>
                <a:gridCol w="1015631"/>
                <a:gridCol w="1050800"/>
              </a:tblGrid>
              <a:tr h="387350">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solidFill>
                            <a:srgbClr val="FFFF00"/>
                          </a:solidFill>
                          <a:effectLst/>
                          <a:latin typeface="微软雅黑" panose="020B0503020204020204" pitchFamily="34" charset="-122"/>
                          <a:ea typeface="微软雅黑" panose="020B0503020204020204" pitchFamily="34" charset="-122"/>
                        </a:rPr>
                        <a:t>规则</a:t>
                      </a:r>
                      <a:r>
                        <a:rPr lang="en-US" sz="1600" kern="100">
                          <a:solidFill>
                            <a:srgbClr val="FFFF00"/>
                          </a:solidFill>
                          <a:effectLst/>
                          <a:latin typeface="微软雅黑" panose="020B0503020204020204" pitchFamily="34" charset="-122"/>
                          <a:ea typeface="微软雅黑" panose="020B0503020204020204" pitchFamily="34" charset="-122"/>
                        </a:rPr>
                        <a:t>3-4</a:t>
                      </a:r>
                      <a:endParaRPr lang="en-US" sz="1600" kern="10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solidFill>
                            <a:srgbClr val="FFFF00"/>
                          </a:solidFill>
                          <a:effectLst/>
                          <a:latin typeface="微软雅黑" panose="020B0503020204020204" pitchFamily="34" charset="-122"/>
                          <a:ea typeface="微软雅黑" panose="020B0503020204020204" pitchFamily="34" charset="-122"/>
                        </a:rPr>
                        <a:t>规则</a:t>
                      </a:r>
                      <a:r>
                        <a:rPr lang="en-US" sz="1600" kern="100">
                          <a:solidFill>
                            <a:srgbClr val="FFFF00"/>
                          </a:solidFill>
                          <a:effectLst/>
                          <a:latin typeface="微软雅黑" panose="020B0503020204020204" pitchFamily="34" charset="-122"/>
                          <a:ea typeface="微软雅黑" panose="020B0503020204020204" pitchFamily="34" charset="-122"/>
                        </a:rPr>
                        <a:t>7-8</a:t>
                      </a:r>
                      <a:endParaRPr lang="en-US" sz="1600" kern="100">
                        <a:solidFill>
                          <a:srgbClr val="FFFF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条件桩</a:t>
                      </a:r>
                      <a:r>
                        <a:rPr lang="en-US" sz="1600" kern="100">
                          <a:effectLst/>
                          <a:latin typeface="微软雅黑" panose="020B0503020204020204" pitchFamily="34" charset="-122"/>
                          <a:ea typeface="微软雅黑" panose="020B0503020204020204" pitchFamily="34" charset="-122"/>
                        </a:rPr>
                        <a:t>C3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solidFill>
                            <a:schemeClr val="tx1"/>
                          </a:solidFill>
                          <a:effectLst/>
                          <a:latin typeface="微软雅黑" panose="020B0503020204020204" pitchFamily="34" charset="-122"/>
                          <a:ea typeface="微软雅黑" panose="020B0503020204020204" pitchFamily="34" charset="-122"/>
                        </a:rPr>
                        <a:t>-</a:t>
                      </a:r>
                      <a:endParaRPr lang="en-US" sz="1600"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331899">
                <a:tc>
                  <a:txBody>
                    <a:bodyPr/>
                    <a:lstStyle/>
                    <a:p>
                      <a:pPr algn="ctr"/>
                      <a:r>
                        <a:rPr lang="zh-CN" sz="1600" kern="100">
                          <a:effectLst/>
                          <a:latin typeface="微软雅黑" panose="020B0503020204020204" pitchFamily="34" charset="-122"/>
                          <a:ea typeface="微软雅黑" panose="020B0503020204020204" pitchFamily="34" charset="-122"/>
                        </a:rPr>
                        <a:t>动作桩</a:t>
                      </a:r>
                      <a:r>
                        <a:rPr lang="en-US" sz="1600" kern="100">
                          <a:effectLst/>
                          <a:latin typeface="微软雅黑" panose="020B0503020204020204" pitchFamily="34" charset="-122"/>
                          <a:ea typeface="微软雅黑" panose="020B0503020204020204" pitchFamily="34" charset="-122"/>
                        </a:rPr>
                        <a:t>a4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7" name="矩形 6"/>
          <p:cNvSpPr/>
          <p:nvPr/>
        </p:nvSpPr>
        <p:spPr>
          <a:xfrm>
            <a:off x="4090035" y="2036445"/>
            <a:ext cx="1011555" cy="1438275"/>
          </a:xfrm>
          <a:prstGeom prst="rect">
            <a:avLst/>
          </a:prstGeom>
          <a:ln>
            <a:solidFill>
              <a:srgbClr val="FF0000"/>
            </a:solidFill>
          </a:ln>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6" name="矩形 5"/>
          <p:cNvSpPr/>
          <p:nvPr/>
        </p:nvSpPr>
        <p:spPr>
          <a:xfrm>
            <a:off x="7134225" y="2036445"/>
            <a:ext cx="1176020" cy="1438275"/>
          </a:xfrm>
          <a:prstGeom prst="rect">
            <a:avLst/>
          </a:prstGeom>
          <a:ln>
            <a:solidFill>
              <a:srgbClr val="FF0000"/>
            </a:solidFill>
          </a:ln>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327660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8.7</a:t>
            </a:r>
            <a:r>
              <a:rPr lang="zh-CN" altLang="zh-CN" sz="2000" dirty="0">
                <a:solidFill>
                  <a:srgbClr val="002060"/>
                </a:solidFill>
                <a:latin typeface="微软雅黑" panose="020B0503020204020204" pitchFamily="34" charset="-122"/>
                <a:ea typeface="微软雅黑" panose="020B0503020204020204" pitchFamily="34" charset="-122"/>
              </a:rPr>
              <a:t>】某图书馆应用系统中软件的一张阅读指南决策表（这类表在互联网应用系统中很多）。</a:t>
            </a:r>
            <a:endParaRPr lang="zh-CN" altLang="zh-CN" sz="2000"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50000"/>
              </a:lnSpc>
              <a:buFont typeface="Arial" panose="020B0604020202020204" pitchFamily="34" charset="0"/>
              <a:buChar char="•"/>
            </a:pPr>
            <a:r>
              <a:rPr lang="zh-CN" altLang="zh-CN" sz="1800" dirty="0">
                <a:solidFill>
                  <a:srgbClr val="002060"/>
                </a:solidFill>
                <a:latin typeface="微软雅黑" panose="020B0503020204020204" pitchFamily="34" charset="-122"/>
                <a:ea typeface="微软雅黑" panose="020B0503020204020204" pitchFamily="34" charset="-122"/>
              </a:rPr>
              <a:t>读者对表中问题给予回答，若回答为肯定，标注</a:t>
            </a:r>
            <a:r>
              <a:rPr lang="en-US" altLang="zh-CN" sz="1800" dirty="0">
                <a:solidFill>
                  <a:srgbClr val="002060"/>
                </a:solidFill>
                <a:latin typeface="微软雅黑" panose="020B0503020204020204" pitchFamily="34" charset="-122"/>
                <a:ea typeface="微软雅黑" panose="020B0503020204020204" pitchFamily="34" charset="-122"/>
              </a:rPr>
              <a:t>“Y”</a:t>
            </a:r>
            <a:r>
              <a:rPr lang="zh-CN" altLang="zh-CN" sz="1800" dirty="0">
                <a:solidFill>
                  <a:srgbClr val="002060"/>
                </a:solidFill>
                <a:latin typeface="微软雅黑" panose="020B0503020204020204" pitchFamily="34" charset="-122"/>
                <a:ea typeface="微软雅黑" panose="020B0503020204020204" pitchFamily="34" charset="-122"/>
              </a:rPr>
              <a:t>（程序取真值）；</a:t>
            </a:r>
            <a:endParaRPr lang="zh-CN" altLang="zh-CN" sz="1800"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50000"/>
              </a:lnSpc>
              <a:buFont typeface="Arial" panose="020B0604020202020204" pitchFamily="34" charset="0"/>
              <a:buChar char="•"/>
            </a:pPr>
            <a:r>
              <a:rPr lang="zh-CN" altLang="zh-CN" sz="1800" dirty="0">
                <a:solidFill>
                  <a:srgbClr val="002060"/>
                </a:solidFill>
                <a:latin typeface="微软雅黑" panose="020B0503020204020204" pitchFamily="34" charset="-122"/>
                <a:ea typeface="微软雅黑" panose="020B0503020204020204" pitchFamily="34" charset="-122"/>
              </a:rPr>
              <a:t>若回答为否定，标注</a:t>
            </a:r>
            <a:r>
              <a:rPr lang="en-US" altLang="zh-CN" sz="1800" dirty="0">
                <a:solidFill>
                  <a:srgbClr val="002060"/>
                </a:solidFill>
                <a:latin typeface="微软雅黑" panose="020B0503020204020204" pitchFamily="34" charset="-122"/>
                <a:ea typeface="微软雅黑" panose="020B0503020204020204" pitchFamily="34" charset="-122"/>
              </a:rPr>
              <a:t>“N”</a:t>
            </a:r>
            <a:r>
              <a:rPr lang="zh-CN" altLang="zh-CN" sz="1800" dirty="0">
                <a:solidFill>
                  <a:srgbClr val="002060"/>
                </a:solidFill>
                <a:latin typeface="微软雅黑" panose="020B0503020204020204" pitchFamily="34" charset="-122"/>
                <a:ea typeface="微软雅黑" panose="020B0503020204020204" pitchFamily="34" charset="-122"/>
              </a:rPr>
              <a:t>（程序取假值）。</a:t>
            </a:r>
            <a:endParaRPr lang="zh-CN" altLang="zh-CN" sz="1800" dirty="0">
              <a:solidFill>
                <a:srgbClr val="002060"/>
              </a:solidFill>
              <a:latin typeface="微软雅黑" panose="020B0503020204020204" pitchFamily="34" charset="-122"/>
              <a:ea typeface="微软雅黑" panose="020B0503020204020204" pitchFamily="34" charset="-122"/>
            </a:endParaRPr>
          </a:p>
          <a:p>
            <a:pPr marL="622300" lvl="1" indent="-285750" algn="just">
              <a:lnSpc>
                <a:spcPct val="150000"/>
              </a:lnSpc>
              <a:buFont typeface="Arial" panose="020B0604020202020204" pitchFamily="34" charset="0"/>
              <a:buChar char="•"/>
            </a:pPr>
            <a:r>
              <a:rPr lang="zh-CN" altLang="zh-CN" sz="1800" dirty="0">
                <a:solidFill>
                  <a:srgbClr val="002060"/>
                </a:solidFill>
                <a:latin typeface="微软雅黑" panose="020B0503020204020204" pitchFamily="34" charset="-122"/>
                <a:ea typeface="微软雅黑" panose="020B0503020204020204" pitchFamily="34" charset="-122"/>
              </a:rPr>
              <a:t>阅读建议在动作域中列出。</a:t>
            </a:r>
            <a:endParaRPr lang="zh-CN" altLang="zh-CN" sz="18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原始决策表及化简后的决策表如</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所示。</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38100" y="86677"/>
            <a:ext cx="3429000" cy="422275"/>
          </a:xfrm>
          <a:prstGeom prst="rect">
            <a:avLst/>
          </a:prstGeom>
          <a:noFill/>
          <a:ln w="9525">
            <a:noFill/>
          </a:ln>
        </p:spPr>
      </p:pic>
      <p:sp>
        <p:nvSpPr>
          <p:cNvPr id="28" name="Text Box 3"/>
          <p:cNvSpPr txBox="1">
            <a:spLocks noChangeArrowheads="1"/>
          </p:cNvSpPr>
          <p:nvPr/>
        </p:nvSpPr>
        <p:spPr bwMode="auto">
          <a:xfrm>
            <a:off x="1660525" y="72231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600" b="0">
              <a:solidFill>
                <a:schemeClr val="tx1"/>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593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600">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a:off x="0" y="4875798"/>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600">
              <a:latin typeface="微软雅黑" panose="020B0503020204020204" pitchFamily="34" charset="-122"/>
              <a:ea typeface="微软雅黑" panose="020B0503020204020204" pitchFamily="34" charset="-122"/>
            </a:endParaRPr>
          </a:p>
        </p:txBody>
      </p:sp>
      <p:sp>
        <p:nvSpPr>
          <p:cNvPr id="4" name="Rectangle 3"/>
          <p:cNvSpPr>
            <a:spLocks noChangeArrowheads="1"/>
          </p:cNvSpPr>
          <p:nvPr/>
        </p:nvSpPr>
        <p:spPr bwMode="auto">
          <a:xfrm>
            <a:off x="0" y="5932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sz="160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custDataLst>
              <p:tags r:id="rId2"/>
            </p:custDataLst>
          </p:nvPr>
        </p:nvGraphicFramePr>
        <p:xfrm>
          <a:off x="501015" y="592557"/>
          <a:ext cx="8141970" cy="2099817"/>
        </p:xfrm>
        <a:graphic>
          <a:graphicData uri="http://schemas.openxmlformats.org/drawingml/2006/table">
            <a:tbl>
              <a:tblPr firstRow="1" firstCol="1" bandRow="1">
                <a:tableStyleId>{5C22544A-7EE6-4342-B048-85BDC9FD1C3A}</a:tableStyleId>
              </a:tblPr>
              <a:tblGrid>
                <a:gridCol w="2141220"/>
                <a:gridCol w="739140"/>
                <a:gridCol w="708660"/>
                <a:gridCol w="710097"/>
                <a:gridCol w="825997"/>
                <a:gridCol w="763064"/>
                <a:gridCol w="786664"/>
                <a:gridCol w="739464"/>
                <a:gridCol w="727664"/>
              </a:tblGrid>
              <a:tr h="392937">
                <a:tc>
                  <a:txBody>
                    <a:bodyPr/>
                    <a:lstStyle/>
                    <a:p>
                      <a:pPr algn="ctr">
                        <a:lnSpc>
                          <a:spcPct val="150000"/>
                        </a:lnSpc>
                      </a:pPr>
                      <a:r>
                        <a:rPr lang="en-US" sz="1600" kern="100">
                          <a:effectLst/>
                          <a:latin typeface="微软雅黑" panose="020B0503020204020204" pitchFamily="34" charset="-122"/>
                          <a:ea typeface="微软雅黑" panose="020B0503020204020204" pitchFamily="34" charset="-122"/>
                        </a:rPr>
                        <a:t> </a:t>
                      </a:r>
                      <a:endParaRPr lang="zh-CN" sz="160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dirty="0">
                          <a:effectLst/>
                          <a:latin typeface="微软雅黑" panose="020B0503020204020204" pitchFamily="34" charset="-122"/>
                          <a:ea typeface="微软雅黑" panose="020B0503020204020204" pitchFamily="34" charset="-122"/>
                        </a:rPr>
                        <a:t>规则</a:t>
                      </a:r>
                      <a:r>
                        <a:rPr lang="en-US" sz="1600" kern="100" dirty="0">
                          <a:effectLst/>
                          <a:latin typeface="微软雅黑" panose="020B0503020204020204" pitchFamily="34" charset="-122"/>
                          <a:ea typeface="微软雅黑" panose="020B0503020204020204" pitchFamily="34" charset="-122"/>
                        </a:rPr>
                        <a:t>4</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：感觉疲倦吗？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：感兴趣吗？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：感觉糊涂吗？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：重读</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：继续</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：跳下一章</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237712">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4</a:t>
                      </a:r>
                      <a:r>
                        <a:rPr lang="zh-CN" sz="1600" kern="100">
                          <a:effectLst/>
                          <a:latin typeface="微软雅黑" panose="020B0503020204020204" pitchFamily="34" charset="-122"/>
                          <a:ea typeface="微软雅黑" panose="020B0503020204020204" pitchFamily="34" charset="-122"/>
                        </a:rPr>
                        <a:t>：休息</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graphicFrame>
        <p:nvGraphicFramePr>
          <p:cNvPr id="7" name="表格 6"/>
          <p:cNvGraphicFramePr>
            <a:graphicFrameLocks noGrp="1"/>
          </p:cNvGraphicFramePr>
          <p:nvPr/>
        </p:nvGraphicFramePr>
        <p:xfrm>
          <a:off x="2003742" y="2925190"/>
          <a:ext cx="6639243" cy="2029587"/>
        </p:xfrm>
        <a:graphic>
          <a:graphicData uri="http://schemas.openxmlformats.org/drawingml/2006/table">
            <a:tbl>
              <a:tblPr firstRow="1" firstCol="1" bandRow="1">
                <a:tableStyleId>{5C22544A-7EE6-4342-B048-85BDC9FD1C3A}</a:tableStyleId>
              </a:tblPr>
              <a:tblGrid>
                <a:gridCol w="2288386"/>
                <a:gridCol w="1109398"/>
                <a:gridCol w="1000475"/>
                <a:gridCol w="919792"/>
                <a:gridCol w="1321192"/>
              </a:tblGrid>
              <a:tr h="0">
                <a:tc>
                  <a:txBody>
                    <a:bodyPr/>
                    <a:lstStyle/>
                    <a:p>
                      <a:pPr algn="l">
                        <a:lnSpc>
                          <a:spcPct val="150000"/>
                        </a:lnSpc>
                      </a:pPr>
                      <a:r>
                        <a:rPr lang="en-US" sz="1600" kern="100">
                          <a:effectLst/>
                          <a:latin typeface="微软雅黑" panose="020B0503020204020204" pitchFamily="34" charset="-122"/>
                          <a:ea typeface="微软雅黑" panose="020B0503020204020204" pitchFamily="34" charset="-122"/>
                        </a:rPr>
                        <a:t> </a:t>
                      </a:r>
                      <a:endParaRPr lang="zh-CN" sz="1600">
                        <a:solidFill>
                          <a:srgbClr val="000000"/>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1-4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1600" kern="100">
                          <a:effectLst/>
                          <a:latin typeface="微软雅黑" panose="020B0503020204020204" pitchFamily="34" charset="-122"/>
                          <a:ea typeface="微软雅黑" panose="020B0503020204020204" pitchFamily="34" charset="-122"/>
                        </a:rPr>
                        <a:t>规则</a:t>
                      </a:r>
                      <a:r>
                        <a:rPr lang="en-US" sz="1600" kern="100">
                          <a:effectLst/>
                          <a:latin typeface="微软雅黑" panose="020B0503020204020204" pitchFamily="34" charset="-122"/>
                          <a:ea typeface="微软雅黑" panose="020B0503020204020204" pitchFamily="34" charset="-122"/>
                        </a:rPr>
                        <a:t>7-8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：感觉疲倦吗？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：感兴趣吗？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条件</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：感觉糊涂吗？</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N</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Y</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1</a:t>
                      </a:r>
                      <a:r>
                        <a:rPr lang="zh-CN" sz="1600" kern="100">
                          <a:effectLst/>
                          <a:latin typeface="微软雅黑" panose="020B0503020204020204" pitchFamily="34" charset="-122"/>
                          <a:ea typeface="微软雅黑" panose="020B0503020204020204" pitchFamily="34" charset="-122"/>
                        </a:rPr>
                        <a:t>：重读</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2</a:t>
                      </a:r>
                      <a:r>
                        <a:rPr lang="zh-CN" sz="1600" kern="100">
                          <a:effectLst/>
                          <a:latin typeface="微软雅黑" panose="020B0503020204020204" pitchFamily="34" charset="-122"/>
                          <a:ea typeface="微软雅黑" panose="020B0503020204020204" pitchFamily="34" charset="-122"/>
                        </a:rPr>
                        <a:t>：继续</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3</a:t>
                      </a:r>
                      <a:r>
                        <a:rPr lang="zh-CN" sz="1600" kern="100">
                          <a:effectLst/>
                          <a:latin typeface="微软雅黑" panose="020B0503020204020204" pitchFamily="34" charset="-122"/>
                          <a:ea typeface="微软雅黑" panose="020B0503020204020204" pitchFamily="34" charset="-122"/>
                        </a:rPr>
                        <a:t>：跳下一章</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zh-CN" sz="1600" kern="100">
                          <a:effectLst/>
                          <a:latin typeface="微软雅黑" panose="020B0503020204020204" pitchFamily="34" charset="-122"/>
                          <a:ea typeface="微软雅黑" panose="020B0503020204020204" pitchFamily="34" charset="-122"/>
                        </a:rPr>
                        <a:t>动作</a:t>
                      </a:r>
                      <a:r>
                        <a:rPr lang="en-US" sz="1600" kern="100">
                          <a:effectLst/>
                          <a:latin typeface="微软雅黑" panose="020B0503020204020204" pitchFamily="34" charset="-122"/>
                          <a:ea typeface="微软雅黑" panose="020B0503020204020204" pitchFamily="34" charset="-122"/>
                        </a:rPr>
                        <a:t>4</a:t>
                      </a:r>
                      <a:r>
                        <a:rPr lang="zh-CN" sz="1600" kern="100">
                          <a:effectLst/>
                          <a:latin typeface="微软雅黑" panose="020B0503020204020204" pitchFamily="34" charset="-122"/>
                          <a:ea typeface="微软雅黑" panose="020B0503020204020204" pitchFamily="34" charset="-122"/>
                        </a:rPr>
                        <a:t>：休息</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a:effectLst/>
                          <a:latin typeface="微软雅黑" panose="020B0503020204020204" pitchFamily="34" charset="-122"/>
                          <a:ea typeface="微软雅黑" panose="020B0503020204020204" pitchFamily="34" charset="-122"/>
                        </a:rPr>
                        <a:t> </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13" name="文本框 12"/>
          <p:cNvSpPr txBox="1"/>
          <p:nvPr/>
        </p:nvSpPr>
        <p:spPr>
          <a:xfrm>
            <a:off x="3941445" y="213211"/>
            <a:ext cx="4575810" cy="400110"/>
          </a:xfrm>
          <a:prstGeom prst="rect">
            <a:avLst/>
          </a:prstGeom>
          <a:noFill/>
        </p:spPr>
        <p:txBody>
          <a:bodyPr wrap="square">
            <a:spAutoFit/>
          </a:bodyPr>
          <a:lstStyle/>
          <a:p>
            <a:r>
              <a:rPr lang="zh-CN" altLang="zh-CN" sz="2000" b="1" dirty="0">
                <a:solidFill>
                  <a:srgbClr val="002060"/>
                </a:solidFill>
                <a:latin typeface="微软雅黑" panose="020B0503020204020204" pitchFamily="34" charset="-122"/>
                <a:ea typeface="微软雅黑" panose="020B0503020204020204" pitchFamily="34" charset="-122"/>
              </a:rPr>
              <a:t>原始决策表</a:t>
            </a:r>
            <a:endParaRPr lang="zh-CN" altLang="en-US" sz="2000" b="1" dirty="0"/>
          </a:p>
        </p:txBody>
      </p:sp>
      <p:sp>
        <p:nvSpPr>
          <p:cNvPr id="15" name="文本框 14"/>
          <p:cNvSpPr txBox="1"/>
          <p:nvPr/>
        </p:nvSpPr>
        <p:spPr>
          <a:xfrm>
            <a:off x="445770" y="3570651"/>
            <a:ext cx="4575810" cy="400110"/>
          </a:xfrm>
          <a:prstGeom prst="rect">
            <a:avLst/>
          </a:prstGeom>
          <a:noFill/>
        </p:spPr>
        <p:txBody>
          <a:bodyPr wrap="square">
            <a:spAutoFit/>
          </a:bodyPr>
          <a:lstStyle/>
          <a:p>
            <a:r>
              <a:rPr lang="zh-CN" altLang="zh-CN" sz="2000" b="1" dirty="0">
                <a:solidFill>
                  <a:srgbClr val="002060"/>
                </a:solidFill>
                <a:latin typeface="微软雅黑" panose="020B0503020204020204" pitchFamily="34" charset="-122"/>
                <a:ea typeface="微软雅黑" panose="020B0503020204020204" pitchFamily="34" charset="-122"/>
              </a:rPr>
              <a:t>简</a:t>
            </a:r>
            <a:r>
              <a:rPr lang="zh-CN" altLang="en-US" sz="2000" b="1" dirty="0">
                <a:solidFill>
                  <a:srgbClr val="002060"/>
                </a:solidFill>
                <a:latin typeface="微软雅黑" panose="020B0503020204020204" pitchFamily="34" charset="-122"/>
                <a:ea typeface="微软雅黑" panose="020B0503020204020204" pitchFamily="34" charset="-122"/>
              </a:rPr>
              <a:t>化</a:t>
            </a:r>
            <a:r>
              <a:rPr lang="zh-CN" altLang="zh-CN" sz="2000" b="1" dirty="0">
                <a:solidFill>
                  <a:srgbClr val="002060"/>
                </a:solidFill>
                <a:latin typeface="微软雅黑" panose="020B0503020204020204" pitchFamily="34" charset="-122"/>
                <a:ea typeface="微软雅黑" panose="020B0503020204020204" pitchFamily="34" charset="-122"/>
              </a:rPr>
              <a:t>决策表</a:t>
            </a:r>
            <a:endParaRPr lang="zh-CN" altLang="en-US" sz="2000" b="1" dirty="0"/>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3361946"/>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8.8</a:t>
            </a:r>
            <a:r>
              <a:rPr lang="zh-CN" altLang="zh-CN" sz="2000" dirty="0">
                <a:solidFill>
                  <a:srgbClr val="002060"/>
                </a:solidFill>
                <a:latin typeface="微软雅黑" panose="020B0503020204020204" pitchFamily="34" charset="-122"/>
                <a:ea typeface="微软雅黑" panose="020B0503020204020204" pitchFamily="34" charset="-122"/>
              </a:rPr>
              <a:t>】以三角形组成问题构造决策表并设计测试用例。</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）确定规则个数。决策表有</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个条件，每个条件可取两个值，故有</a:t>
            </a:r>
            <a:r>
              <a:rPr lang="en-US" altLang="zh-CN" sz="1800" kern="100" dirty="0">
                <a:effectLst/>
                <a:latin typeface="等线" panose="02010600030101010101" pitchFamily="2" charset="-122"/>
                <a:cs typeface="Times New Roman" panose="02020603050405020304" pitchFamily="18" charset="0"/>
              </a:rPr>
              <a:t>2</a:t>
            </a:r>
            <a:r>
              <a:rPr lang="en-US" altLang="zh-CN" sz="1800" kern="100" baseline="30000" dirty="0">
                <a:effectLst/>
                <a:latin typeface="等线" panose="02010600030101010101" pitchFamily="2" charset="-122"/>
                <a:cs typeface="Times New Roman" panose="02020603050405020304" pitchFamily="18" charset="0"/>
              </a:rPr>
              <a:t>4</a:t>
            </a:r>
            <a:r>
              <a:rPr lang="en-US" altLang="zh-CN" sz="2000" dirty="0">
                <a:solidFill>
                  <a:srgbClr val="002060"/>
                </a:solidFill>
                <a:latin typeface="微软雅黑" panose="020B0503020204020204" pitchFamily="34" charset="-122"/>
                <a:ea typeface="微软雅黑" panose="020B0503020204020204" pitchFamily="34" charset="-122"/>
              </a:rPr>
              <a:t> =16</a:t>
            </a:r>
            <a:r>
              <a:rPr lang="zh-CN" altLang="zh-CN" sz="2000" dirty="0">
                <a:solidFill>
                  <a:srgbClr val="002060"/>
                </a:solidFill>
                <a:latin typeface="微软雅黑" panose="020B0503020204020204" pitchFamily="34" charset="-122"/>
                <a:ea typeface="微软雅黑" panose="020B0503020204020204" pitchFamily="34" charset="-122"/>
              </a:rPr>
              <a:t>种规则。</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）列出所有的条件桩和动作桩。</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）填入输入项与填入动作项。</a:t>
            </a:r>
            <a:endParaRPr lang="zh-CN"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）得到初始决策表并化简，得三角形组成问题决策表</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16010" cy="1053622"/>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【例</a:t>
            </a:r>
            <a:r>
              <a:rPr lang="en-US" altLang="zh-CN" sz="2000" dirty="0">
                <a:solidFill>
                  <a:srgbClr val="002060"/>
                </a:solidFill>
                <a:latin typeface="微软雅黑" panose="020B0503020204020204" pitchFamily="34" charset="-122"/>
                <a:ea typeface="微软雅黑" panose="020B0503020204020204" pitchFamily="34" charset="-122"/>
              </a:rPr>
              <a:t>8.8</a:t>
            </a:r>
            <a:r>
              <a:rPr lang="zh-CN" altLang="zh-CN" sz="2000" dirty="0">
                <a:solidFill>
                  <a:srgbClr val="002060"/>
                </a:solidFill>
                <a:latin typeface="微软雅黑" panose="020B0503020204020204" pitchFamily="34" charset="-122"/>
                <a:ea typeface="微软雅黑" panose="020B0503020204020204" pitchFamily="34" charset="-122"/>
              </a:rPr>
              <a:t>】以三角形组成问题构造决策表并设计测试用例。</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custDataLst>
              <p:tags r:id="rId2"/>
            </p:custDataLst>
          </p:nvPr>
        </p:nvGraphicFramePr>
        <p:xfrm>
          <a:off x="293370" y="588646"/>
          <a:ext cx="8557260" cy="4289412"/>
        </p:xfrm>
        <a:graphic>
          <a:graphicData uri="http://schemas.openxmlformats.org/drawingml/2006/table">
            <a:tbl>
              <a:tblPr firstRow="1" firstCol="1" bandRow="1">
                <a:tableStyleId>{5C22544A-7EE6-4342-B048-85BDC9FD1C3A}</a:tableStyleId>
              </a:tblPr>
              <a:tblGrid>
                <a:gridCol w="1434478"/>
                <a:gridCol w="587020"/>
                <a:gridCol w="545680"/>
                <a:gridCol w="855726"/>
                <a:gridCol w="855726"/>
                <a:gridCol w="855726"/>
                <a:gridCol w="855726"/>
                <a:gridCol w="855726"/>
                <a:gridCol w="855726"/>
                <a:gridCol w="855726"/>
              </a:tblGrid>
              <a:tr h="484413">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8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9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10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11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dirty="0">
                          <a:effectLst/>
                          <a:latin typeface="微软雅黑" panose="020B0503020204020204" pitchFamily="34" charset="-122"/>
                          <a:ea typeface="微软雅黑" panose="020B0503020204020204" pitchFamily="34" charset="-122"/>
                        </a:rPr>
                        <a:t>规则</a:t>
                      </a:r>
                      <a:r>
                        <a:rPr lang="en-US" sz="1400" kern="100" dirty="0">
                          <a:effectLst/>
                          <a:latin typeface="微软雅黑" panose="020B0503020204020204" pitchFamily="34" charset="-122"/>
                          <a:ea typeface="微软雅黑" panose="020B0503020204020204" pitchFamily="34" charset="-122"/>
                        </a:rPr>
                        <a:t>12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13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14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15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zh-CN" sz="1400" kern="100">
                          <a:effectLst/>
                          <a:latin typeface="微软雅黑" panose="020B0503020204020204" pitchFamily="34" charset="-122"/>
                          <a:ea typeface="微软雅黑" panose="020B0503020204020204" pitchFamily="34" charset="-122"/>
                        </a:rPr>
                        <a:t>规则</a:t>
                      </a:r>
                      <a:r>
                        <a:rPr lang="en-US" sz="1400" kern="100">
                          <a:effectLst/>
                          <a:latin typeface="微软雅黑" panose="020B0503020204020204" pitchFamily="34" charset="-122"/>
                          <a:ea typeface="微软雅黑" panose="020B0503020204020204" pitchFamily="34" charset="-122"/>
                        </a:rPr>
                        <a:t>16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763920">
                <a:tc>
                  <a:txBody>
                    <a:bodyPr/>
                    <a:lstStyle/>
                    <a:p>
                      <a:pPr algn="ctr"/>
                      <a:r>
                        <a:rPr lang="zh-CN" sz="1400" kern="100">
                          <a:effectLst/>
                          <a:latin typeface="微软雅黑" panose="020B0503020204020204" pitchFamily="34" charset="-122"/>
                          <a:ea typeface="微软雅黑" panose="020B0503020204020204" pitchFamily="34" charset="-122"/>
                        </a:rPr>
                        <a:t>条 件：</a:t>
                      </a:r>
                      <a:endParaRPr lang="zh-CN" sz="1400" kern="100">
                        <a:effectLst/>
                        <a:latin typeface="微软雅黑" panose="020B0503020204020204" pitchFamily="34" charset="-122"/>
                        <a:ea typeface="微软雅黑" panose="020B0503020204020204" pitchFamily="34" charset="-122"/>
                      </a:endParaRPr>
                    </a:p>
                    <a:p>
                      <a:pPr algn="ctr"/>
                      <a:r>
                        <a:rPr lang="en-US" sz="1400" kern="100">
                          <a:effectLst/>
                          <a:latin typeface="微软雅黑" panose="020B0503020204020204" pitchFamily="34" charset="-122"/>
                          <a:ea typeface="微软雅黑" panose="020B0503020204020204" pitchFamily="34" charset="-122"/>
                        </a:rPr>
                        <a:t>c1: a</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b</a:t>
                      </a:r>
                      <a:r>
                        <a:rPr lang="zh-CN" sz="1400" kern="100">
                          <a:effectLst/>
                          <a:latin typeface="微软雅黑" panose="020B0503020204020204" pitchFamily="34" charset="-122"/>
                          <a:ea typeface="微软雅黑" panose="020B0503020204020204" pitchFamily="34" charset="-122"/>
                        </a:rPr>
                        <a:t>，</a:t>
                      </a:r>
                      <a:r>
                        <a:rPr lang="en-US" sz="1400" kern="100">
                          <a:effectLst/>
                          <a:latin typeface="微软雅黑" panose="020B0503020204020204" pitchFamily="34" charset="-122"/>
                          <a:ea typeface="微软雅黑" panose="020B0503020204020204" pitchFamily="34" charset="-122"/>
                        </a:rPr>
                        <a:t>c</a:t>
                      </a:r>
                      <a:r>
                        <a:rPr lang="zh-CN" sz="1400" kern="100">
                          <a:effectLst/>
                          <a:latin typeface="微软雅黑" panose="020B0503020204020204" pitchFamily="34" charset="-122"/>
                          <a:ea typeface="微软雅黑" panose="020B0503020204020204" pitchFamily="34" charset="-122"/>
                        </a:rPr>
                        <a:t>构成三角形？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N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59023">
                <a:tc>
                  <a:txBody>
                    <a:bodyPr/>
                    <a:lstStyle/>
                    <a:p>
                      <a:pPr algn="ctr"/>
                      <a:r>
                        <a:rPr lang="en-US" sz="1400" kern="100">
                          <a:effectLst/>
                          <a:latin typeface="微软雅黑" panose="020B0503020204020204" pitchFamily="34" charset="-122"/>
                          <a:ea typeface="微软雅黑" panose="020B0503020204020204" pitchFamily="34" charset="-122"/>
                        </a:rPr>
                        <a:t>c2:a=b?</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59023">
                <a:tc>
                  <a:txBody>
                    <a:bodyPr/>
                    <a:lstStyle/>
                    <a:p>
                      <a:pPr algn="ctr"/>
                      <a:r>
                        <a:rPr lang="en-US" sz="1400" kern="100">
                          <a:effectLst/>
                          <a:latin typeface="微软雅黑" panose="020B0503020204020204" pitchFamily="34" charset="-122"/>
                          <a:ea typeface="微软雅黑" panose="020B0503020204020204" pitchFamily="34" charset="-122"/>
                        </a:rPr>
                        <a:t>c3:a=c?</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dirty="0">
                          <a:effectLst/>
                          <a:latin typeface="微软雅黑" panose="020B0503020204020204" pitchFamily="34" charset="-122"/>
                          <a:ea typeface="微软雅黑" panose="020B0503020204020204" pitchFamily="34" charset="-122"/>
                        </a:rPr>
                        <a:t>Y</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59023">
                <a:tc>
                  <a:txBody>
                    <a:bodyPr/>
                    <a:lstStyle/>
                    <a:p>
                      <a:pPr algn="ctr"/>
                      <a:r>
                        <a:rPr lang="en-US" sz="1400" kern="100">
                          <a:effectLst/>
                          <a:latin typeface="微软雅黑" panose="020B0503020204020204" pitchFamily="34" charset="-122"/>
                          <a:ea typeface="微软雅黑" panose="020B0503020204020204" pitchFamily="34" charset="-122"/>
                        </a:rPr>
                        <a:t>c4:b=c?</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Y</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N</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510861">
                <a:tc>
                  <a:txBody>
                    <a:bodyPr/>
                    <a:lstStyle/>
                    <a:p>
                      <a:pPr algn="ctr"/>
                      <a:r>
                        <a:rPr lang="zh-CN" sz="1400" kern="100" dirty="0">
                          <a:effectLst/>
                          <a:latin typeface="微软雅黑" panose="020B0503020204020204" pitchFamily="34" charset="-122"/>
                          <a:ea typeface="微软雅黑" panose="020B0503020204020204" pitchFamily="34" charset="-122"/>
                        </a:rPr>
                        <a:t>动 作：</a:t>
                      </a:r>
                      <a:endParaRPr lang="zh-CN" sz="1400" kern="100" dirty="0">
                        <a:effectLst/>
                        <a:latin typeface="微软雅黑" panose="020B0503020204020204" pitchFamily="34" charset="-122"/>
                        <a:ea typeface="微软雅黑" panose="020B0503020204020204" pitchFamily="34" charset="-122"/>
                      </a:endParaRPr>
                    </a:p>
                    <a:p>
                      <a:pPr algn="ctr"/>
                      <a:r>
                        <a:rPr lang="en-US" sz="1400" kern="100" dirty="0">
                          <a:effectLst/>
                          <a:latin typeface="微软雅黑" panose="020B0503020204020204" pitchFamily="34" charset="-122"/>
                          <a:ea typeface="微软雅黑" panose="020B0503020204020204" pitchFamily="34" charset="-122"/>
                        </a:rPr>
                        <a:t>a1:</a:t>
                      </a:r>
                      <a:r>
                        <a:rPr lang="zh-CN" sz="1400" kern="100" dirty="0">
                          <a:effectLst/>
                          <a:latin typeface="微软雅黑" panose="020B0503020204020204" pitchFamily="34" charset="-122"/>
                          <a:ea typeface="微软雅黑" panose="020B0503020204020204" pitchFamily="34" charset="-122"/>
                        </a:rPr>
                        <a:t>非三角形</a:t>
                      </a: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511472">
                <a:tc>
                  <a:txBody>
                    <a:bodyPr/>
                    <a:lstStyle/>
                    <a:p>
                      <a:pPr algn="ctr"/>
                      <a:r>
                        <a:rPr lang="en-US" sz="1400" kern="100">
                          <a:effectLst/>
                          <a:latin typeface="微软雅黑" panose="020B0503020204020204" pitchFamily="34" charset="-122"/>
                          <a:ea typeface="微软雅黑" panose="020B0503020204020204" pitchFamily="34" charset="-122"/>
                        </a:rPr>
                        <a:t>a2:</a:t>
                      </a:r>
                      <a:r>
                        <a:rPr lang="zh-CN" sz="1400" kern="100">
                          <a:effectLst/>
                          <a:latin typeface="微软雅黑" panose="020B0503020204020204" pitchFamily="34" charset="-122"/>
                          <a:ea typeface="微软雅黑" panose="020B0503020204020204" pitchFamily="34" charset="-122"/>
                        </a:rPr>
                        <a:t>一般三角形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511472">
                <a:tc>
                  <a:txBody>
                    <a:bodyPr/>
                    <a:lstStyle/>
                    <a:p>
                      <a:pPr algn="ctr"/>
                      <a:r>
                        <a:rPr lang="en-US" sz="1400" kern="100">
                          <a:effectLst/>
                          <a:latin typeface="微软雅黑" panose="020B0503020204020204" pitchFamily="34" charset="-122"/>
                          <a:ea typeface="微软雅黑" panose="020B0503020204020204" pitchFamily="34" charset="-122"/>
                        </a:rPr>
                        <a:t>a3:</a:t>
                      </a:r>
                      <a:r>
                        <a:rPr lang="zh-CN" sz="1400" kern="100">
                          <a:effectLst/>
                          <a:latin typeface="微软雅黑" panose="020B0503020204020204" pitchFamily="34" charset="-122"/>
                          <a:ea typeface="微软雅黑" panose="020B0503020204020204" pitchFamily="34" charset="-122"/>
                        </a:rPr>
                        <a:t>等腰三角形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469867">
                <a:tc>
                  <a:txBody>
                    <a:bodyPr/>
                    <a:lstStyle/>
                    <a:p>
                      <a:pPr algn="ctr"/>
                      <a:r>
                        <a:rPr lang="en-US" sz="1400" kern="100">
                          <a:effectLst/>
                          <a:latin typeface="微软雅黑" panose="020B0503020204020204" pitchFamily="34" charset="-122"/>
                          <a:ea typeface="微软雅黑" panose="020B0503020204020204" pitchFamily="34" charset="-122"/>
                        </a:rPr>
                        <a:t>a4:</a:t>
                      </a:r>
                      <a:r>
                        <a:rPr lang="zh-CN" sz="1400" kern="100">
                          <a:effectLst/>
                          <a:latin typeface="微软雅黑" panose="020B0503020204020204" pitchFamily="34" charset="-122"/>
                          <a:ea typeface="微软雅黑" panose="020B0503020204020204" pitchFamily="34" charset="-122"/>
                        </a:rPr>
                        <a:t>等边三角形</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r h="260338">
                <a:tc>
                  <a:txBody>
                    <a:bodyPr/>
                    <a:lstStyle/>
                    <a:p>
                      <a:pPr algn="ctr"/>
                      <a:r>
                        <a:rPr lang="en-US" sz="1400" kern="100">
                          <a:effectLst/>
                          <a:latin typeface="微软雅黑" panose="020B0503020204020204" pitchFamily="34" charset="-122"/>
                          <a:ea typeface="微软雅黑" panose="020B0503020204020204" pitchFamily="34" charset="-122"/>
                        </a:rPr>
                        <a:t>a5:</a:t>
                      </a:r>
                      <a:r>
                        <a:rPr lang="zh-CN" sz="1400" kern="100">
                          <a:effectLst/>
                          <a:latin typeface="微软雅黑" panose="020B0503020204020204" pitchFamily="34" charset="-122"/>
                          <a:ea typeface="微软雅黑" panose="020B0503020204020204" pitchFamily="34" charset="-122"/>
                        </a:rPr>
                        <a:t>不可能</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a:effectLst/>
                          <a:latin typeface="微软雅黑" panose="020B0503020204020204" pitchFamily="34" charset="-122"/>
                          <a:ea typeface="微软雅黑" panose="020B0503020204020204" pitchFamily="34" charset="-122"/>
                        </a:rPr>
                        <a:t> </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c>
                  <a:txBody>
                    <a:bodyPr/>
                    <a:lstStyle/>
                    <a:p>
                      <a:pPr algn="ctr"/>
                      <a:r>
                        <a:rPr lang="en-US" sz="1400" kern="100" dirty="0">
                          <a:effectLst/>
                          <a:latin typeface="微软雅黑" panose="020B0503020204020204" pitchFamily="34" charset="-122"/>
                          <a:ea typeface="微软雅黑" panose="020B0503020204020204" pitchFamily="34" charset="-122"/>
                        </a:rPr>
                        <a:t> </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6350" marB="0" anchor="ctr"/>
                </a:tc>
              </a:tr>
            </a:tbl>
          </a:graphicData>
        </a:graphic>
      </p:graphicFrame>
      <p:sp>
        <p:nvSpPr>
          <p:cNvPr id="6" name="矩形 5"/>
          <p:cNvSpPr/>
          <p:nvPr/>
        </p:nvSpPr>
        <p:spPr>
          <a:xfrm>
            <a:off x="3043555" y="4539615"/>
            <a:ext cx="3016885" cy="387985"/>
          </a:xfrm>
          <a:prstGeom prst="rect">
            <a:avLst/>
          </a:prstGeom>
          <a:ln>
            <a:solidFill>
              <a:srgbClr val="FF0000"/>
            </a:solidFill>
          </a:ln>
        </p:spPr>
        <p:txBody>
          <a:bodyPr wrap="square">
            <a:sp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2879090"/>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r>
              <a:rPr lang="zh-CN" altLang="zh-CN" sz="2400" dirty="0">
                <a:solidFill>
                  <a:srgbClr val="002060"/>
                </a:solidFill>
                <a:latin typeface="微软雅黑" panose="020B0503020204020204" pitchFamily="34" charset="-122"/>
                <a:ea typeface="微软雅黑" panose="020B0503020204020204" pitchFamily="34" charset="-122"/>
              </a:rPr>
              <a:t>（</a:t>
            </a:r>
            <a:r>
              <a:rPr lang="en-US" altLang="zh-CN" sz="2400" dirty="0">
                <a:solidFill>
                  <a:srgbClr val="002060"/>
                </a:solidFill>
                <a:latin typeface="微软雅黑" panose="020B0503020204020204" pitchFamily="34" charset="-122"/>
                <a:ea typeface="微软雅黑" panose="020B0503020204020204" pitchFamily="34" charset="-122"/>
              </a:rPr>
              <a:t>Equivalence Class Testing</a:t>
            </a:r>
            <a:r>
              <a:rPr lang="zh-CN" altLang="zh-CN" sz="2400" dirty="0">
                <a:solidFill>
                  <a:srgbClr val="002060"/>
                </a:solidFill>
                <a:latin typeface="微软雅黑" panose="020B0503020204020204" pitchFamily="34" charset="-122"/>
                <a:ea typeface="微软雅黑" panose="020B0503020204020204" pitchFamily="34" charset="-122"/>
              </a:rPr>
              <a:t>）</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等价类测试方法是把所有可能的输入数据，即程序的</a:t>
            </a:r>
            <a:r>
              <a:rPr lang="zh-CN" altLang="zh-CN" sz="2000" u="sng" dirty="0">
                <a:solidFill>
                  <a:srgbClr val="00B0F0"/>
                </a:solidFill>
                <a:latin typeface="微软雅黑" panose="020B0503020204020204" pitchFamily="34" charset="-122"/>
                <a:ea typeface="微软雅黑" panose="020B0503020204020204" pitchFamily="34" charset="-122"/>
              </a:rPr>
              <a:t>输入域</a:t>
            </a:r>
            <a:r>
              <a:rPr lang="zh-CN" altLang="zh-CN" sz="2000" u="sng" dirty="0">
                <a:solidFill>
                  <a:srgbClr val="002060"/>
                </a:solidFill>
                <a:latin typeface="微软雅黑" panose="020B0503020204020204" pitchFamily="34" charset="-122"/>
                <a:ea typeface="微软雅黑" panose="020B0503020204020204" pitchFamily="34" charset="-122"/>
              </a:rPr>
              <a:t>划分成若干部分</a:t>
            </a:r>
            <a:r>
              <a:rPr lang="zh-CN" altLang="zh-CN" sz="2000" dirty="0">
                <a:solidFill>
                  <a:srgbClr val="002060"/>
                </a:solidFill>
                <a:latin typeface="微软雅黑" panose="020B0503020204020204" pitchFamily="34" charset="-122"/>
                <a:ea typeface="微软雅黑" panose="020B0503020204020204" pitchFamily="34" charset="-122"/>
              </a:rPr>
              <a:t>，然后</a:t>
            </a:r>
            <a:r>
              <a:rPr lang="zh-CN" altLang="zh-CN" sz="2000" u="sng" dirty="0">
                <a:solidFill>
                  <a:srgbClr val="002060"/>
                </a:solidFill>
                <a:latin typeface="微软雅黑" panose="020B0503020204020204" pitchFamily="34" charset="-122"/>
                <a:ea typeface="微软雅黑" panose="020B0503020204020204" pitchFamily="34" charset="-122"/>
              </a:rPr>
              <a:t>从每一部分中选取少数有代表性的数据</a:t>
            </a:r>
            <a:r>
              <a:rPr lang="zh-CN" altLang="zh-CN" sz="2000" dirty="0">
                <a:solidFill>
                  <a:srgbClr val="002060"/>
                </a:solidFill>
                <a:latin typeface="微软雅黑" panose="020B0503020204020204" pitchFamily="34" charset="-122"/>
                <a:ea typeface="微软雅黑" panose="020B0503020204020204" pitchFamily="34" charset="-122"/>
              </a:rPr>
              <a:t>作为测试用例。</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使用等价类划分方法设计测试用例步骤：</a:t>
            </a:r>
            <a:endParaRPr lang="zh-CN" altLang="zh-CN" sz="2000" dirty="0">
              <a:solidFill>
                <a:srgbClr val="002060"/>
              </a:solidFill>
              <a:latin typeface="微软雅黑" panose="020B0503020204020204" pitchFamily="34" charset="-122"/>
              <a:ea typeface="微软雅黑" panose="020B0503020204020204" pitchFamily="34" charset="-122"/>
            </a:endParaRPr>
          </a:p>
          <a:p>
            <a:pPr marL="800100" lvl="1" indent="-342900" algn="just">
              <a:lnSpc>
                <a:spcPct val="150000"/>
              </a:lnSpc>
              <a:buFont typeface="Arial" panose="020B0604020202020204" pitchFamily="34" charset="0"/>
              <a:buChar char="•"/>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划分等价类</a:t>
            </a:r>
            <a:r>
              <a:rPr lang="zh-CN" altLang="zh-CN" sz="2000" dirty="0">
                <a:solidFill>
                  <a:srgbClr val="002060"/>
                </a:solidFill>
                <a:latin typeface="微软雅黑" panose="020B0503020204020204" pitchFamily="34" charset="-122"/>
                <a:ea typeface="微软雅黑" panose="020B0503020204020204" pitchFamily="34" charset="-122"/>
              </a:rPr>
              <a:t>（列出等价类表）</a:t>
            </a:r>
            <a:endParaRPr lang="zh-CN" altLang="zh-CN" sz="2000" dirty="0">
              <a:solidFill>
                <a:srgbClr val="002060"/>
              </a:solidFill>
              <a:latin typeface="微软雅黑" panose="020B0503020204020204" pitchFamily="34" charset="-122"/>
              <a:ea typeface="微软雅黑" panose="020B0503020204020204" pitchFamily="34" charset="-122"/>
            </a:endParaRPr>
          </a:p>
          <a:p>
            <a:pPr marL="800100" lvl="1" indent="-342900" algn="just">
              <a:lnSpc>
                <a:spcPct val="150000"/>
              </a:lnSpc>
              <a:buFont typeface="Arial" panose="020B0604020202020204" pitchFamily="34" charset="0"/>
              <a:buChar char="•"/>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选取测试用例</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42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325" y="0"/>
            <a:ext cx="1462405" cy="109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fade">
                                      <p:cBhvr>
                                        <p:cTn id="7" dur="1000"/>
                                        <p:tgtEl>
                                          <p:spTgt spid="142338"/>
                                        </p:tgtEl>
                                      </p:cBhvr>
                                    </p:animEffect>
                                    <p:anim calcmode="lin" valueType="num">
                                      <p:cBhvr>
                                        <p:cTn id="8" dur="1000" fill="hold"/>
                                        <p:tgtEl>
                                          <p:spTgt spid="142338"/>
                                        </p:tgtEl>
                                        <p:attrNameLst>
                                          <p:attrName>ppt_x</p:attrName>
                                        </p:attrNameLst>
                                      </p:cBhvr>
                                      <p:tavLst>
                                        <p:tav tm="0">
                                          <p:val>
                                            <p:strVal val="#ppt_x"/>
                                          </p:val>
                                        </p:tav>
                                        <p:tav tm="100000">
                                          <p:val>
                                            <p:strVal val="#ppt_x"/>
                                          </p:val>
                                        </p:tav>
                                      </p:tavLst>
                                    </p:anim>
                                    <p:anim calcmode="lin" valueType="num">
                                      <p:cBhvr>
                                        <p:cTn id="9" dur="1000" fill="hold"/>
                                        <p:tgtEl>
                                          <p:spTgt spid="142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91770" y="1091280"/>
            <a:ext cx="8416010" cy="2953385"/>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r>
              <a:rPr lang="en-US" altLang="zh-CN" sz="2400" b="1" dirty="0">
                <a:solidFill>
                  <a:srgbClr val="002060"/>
                </a:solidFill>
                <a:latin typeface="微软雅黑" panose="020B0503020204020204" pitchFamily="34" charset="-122"/>
                <a:ea typeface="微软雅黑" panose="020B0503020204020204" pitchFamily="34" charset="-122"/>
                <a:sym typeface="+mn-ea"/>
              </a:rPr>
              <a:t>--</a:t>
            </a:r>
            <a:r>
              <a:rPr lang="zh-CN" altLang="zh-CN" sz="2400" dirty="0">
                <a:solidFill>
                  <a:srgbClr val="00B0F0"/>
                </a:solidFill>
                <a:latin typeface="微软雅黑" panose="020B0503020204020204" pitchFamily="34" charset="-122"/>
                <a:ea typeface="微软雅黑" panose="020B0503020204020204" pitchFamily="34" charset="-122"/>
                <a:sym typeface="+mn-ea"/>
              </a:rPr>
              <a:t>小结</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决策表突出</a:t>
            </a:r>
            <a:r>
              <a:rPr lang="zh-CN" altLang="zh-CN" sz="2000" dirty="0">
                <a:solidFill>
                  <a:srgbClr val="00B0F0"/>
                </a:solidFill>
                <a:latin typeface="微软雅黑" panose="020B0503020204020204" pitchFamily="34" charset="-122"/>
                <a:ea typeface="微软雅黑" panose="020B0503020204020204" pitchFamily="34" charset="-122"/>
              </a:rPr>
              <a:t>优点</a:t>
            </a:r>
            <a:r>
              <a:rPr lang="zh-CN" altLang="zh-CN" sz="2000" dirty="0">
                <a:solidFill>
                  <a:srgbClr val="002060"/>
                </a:solidFill>
                <a:latin typeface="微软雅黑" panose="020B0503020204020204" pitchFamily="34" charset="-122"/>
                <a:ea typeface="微软雅黑" panose="020B0503020204020204" pitchFamily="34" charset="-122"/>
              </a:rPr>
              <a:t>：利用决策表能设计出完整测试用例集合，把条件理解为输入，动作理解为输出，降低设计难度并减少测试用例冗余。</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sym typeface="+mn-ea"/>
              </a:rPr>
              <a:t>决策表的</a:t>
            </a:r>
            <a:r>
              <a:rPr lang="zh-CN" altLang="zh-CN" sz="2000" dirty="0">
                <a:solidFill>
                  <a:srgbClr val="00B0F0"/>
                </a:solidFill>
                <a:latin typeface="微软雅黑" panose="020B0503020204020204" pitchFamily="34" charset="-122"/>
                <a:ea typeface="微软雅黑" panose="020B0503020204020204" pitchFamily="34" charset="-122"/>
                <a:sym typeface="+mn-ea"/>
              </a:rPr>
              <a:t>局限</a:t>
            </a:r>
            <a:r>
              <a:rPr lang="zh-CN" altLang="zh-CN" sz="2000" dirty="0">
                <a:solidFill>
                  <a:srgbClr val="002060"/>
                </a:solidFill>
                <a:latin typeface="微软雅黑" panose="020B0503020204020204" pitchFamily="34" charset="-122"/>
                <a:ea typeface="微软雅黑" panose="020B0503020204020204" pitchFamily="34" charset="-122"/>
                <a:sym typeface="+mn-ea"/>
              </a:rPr>
              <a:t>在于：找出所有参与交互的条件具有挑战性，尤其当需求定义不完善，或者根本不存在时。</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266700">
              <a:lnSpc>
                <a:spcPct val="150000"/>
              </a:lnSpc>
            </a:pP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76530" y="992855"/>
            <a:ext cx="8446490" cy="3671570"/>
          </a:xfrm>
          <a:prstGeom prst="rect">
            <a:avLst/>
          </a:prstGeom>
          <a:noFill/>
        </p:spPr>
        <p:txBody>
          <a:bodyPr wrap="square">
            <a:spAutoFit/>
          </a:bodyPr>
          <a:lstStyle/>
          <a:p>
            <a:pPr algn="just">
              <a:lnSpc>
                <a:spcPct val="150000"/>
              </a:lnSpc>
            </a:pPr>
            <a:r>
              <a:rPr lang="en-US" altLang="zh-CN" sz="2400" b="1" dirty="0">
                <a:solidFill>
                  <a:srgbClr val="002060"/>
                </a:solidFill>
                <a:latin typeface="微软雅黑" panose="020B0503020204020204" pitchFamily="34" charset="-122"/>
                <a:ea typeface="微软雅黑" panose="020B0503020204020204" pitchFamily="34" charset="-122"/>
              </a:rPr>
              <a:t>8.1.3  </a:t>
            </a:r>
            <a:r>
              <a:rPr lang="zh-CN" altLang="zh-CN" sz="2400" b="1" dirty="0">
                <a:solidFill>
                  <a:srgbClr val="002060"/>
                </a:solidFill>
                <a:latin typeface="微软雅黑" panose="020B0503020204020204" pitchFamily="34" charset="-122"/>
                <a:ea typeface="微软雅黑" panose="020B0503020204020204" pitchFamily="34" charset="-122"/>
              </a:rPr>
              <a:t>决策表测试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B0F0"/>
                </a:solidFill>
                <a:latin typeface="微软雅黑" panose="020B0503020204020204" pitchFamily="34" charset="-122"/>
                <a:ea typeface="微软雅黑" panose="020B0503020204020204" pitchFamily="34" charset="-122"/>
              </a:rPr>
              <a:t>小结</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1</a:t>
            </a:r>
            <a:r>
              <a:rPr lang="zh-CN" altLang="zh-CN" dirty="0">
                <a:solidFill>
                  <a:srgbClr val="002060"/>
                </a:solidFill>
                <a:latin typeface="微软雅黑" panose="020B0503020204020204" pitchFamily="34" charset="-122"/>
                <a:ea typeface="微软雅黑" panose="020B0503020204020204" pitchFamily="34" charset="-122"/>
              </a:rPr>
              <a:t>）适于以下特征的应用程序：</a:t>
            </a:r>
            <a:r>
              <a:rPr lang="en-US" altLang="zh-CN" dirty="0">
                <a:solidFill>
                  <a:srgbClr val="002060"/>
                </a:solidFill>
                <a:latin typeface="微软雅黑" panose="020B0503020204020204" pitchFamily="34" charset="-122"/>
                <a:ea typeface="微软雅黑" panose="020B0503020204020204" pitchFamily="34" charset="-122"/>
              </a:rPr>
              <a:t>if-then-else</a:t>
            </a:r>
            <a:r>
              <a:rPr lang="zh-CN" altLang="zh-CN" dirty="0">
                <a:solidFill>
                  <a:srgbClr val="002060"/>
                </a:solidFill>
                <a:latin typeface="微软雅黑" panose="020B0503020204020204" pitchFamily="34" charset="-122"/>
                <a:ea typeface="微软雅黑" panose="020B0503020204020204" pitchFamily="34" charset="-122"/>
              </a:rPr>
              <a:t>逻辑关系突出；输入变量间存在逻辑关系；涉及输入变量子集的计算；输入与输出间存在因果关系。</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endParaRPr lang="zh-CN" altLang="zh-CN"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2</a:t>
            </a:r>
            <a:r>
              <a:rPr lang="zh-CN" altLang="zh-CN" dirty="0">
                <a:solidFill>
                  <a:srgbClr val="002060"/>
                </a:solidFill>
                <a:latin typeface="微软雅黑" panose="020B0503020204020204" pitchFamily="34" charset="-122"/>
                <a:ea typeface="微软雅黑" panose="020B0503020204020204" pitchFamily="34" charset="-122"/>
              </a:rPr>
              <a:t>）适于使用决策表设计测试用例的情况：规格说明以决策表形式给出，或较容易转换为决策表；</a:t>
            </a:r>
            <a:r>
              <a:rPr lang="zh-CN" altLang="zh-CN" u="sng" dirty="0">
                <a:solidFill>
                  <a:srgbClr val="002060"/>
                </a:solidFill>
                <a:latin typeface="微软雅黑" panose="020B0503020204020204" pitchFamily="34" charset="-122"/>
                <a:ea typeface="微软雅黑" panose="020B0503020204020204" pitchFamily="34" charset="-122"/>
              </a:rPr>
              <a:t>条件</a:t>
            </a:r>
            <a:r>
              <a:rPr lang="zh-CN" altLang="en-US" u="sng" dirty="0">
                <a:solidFill>
                  <a:srgbClr val="002060"/>
                </a:solidFill>
                <a:latin typeface="微软雅黑" panose="020B0503020204020204" pitchFamily="34" charset="-122"/>
                <a:ea typeface="微软雅黑" panose="020B0503020204020204" pitchFamily="34" charset="-122"/>
              </a:rPr>
              <a:t>或</a:t>
            </a:r>
            <a:r>
              <a:rPr lang="zh-CN" altLang="zh-CN" u="sng" dirty="0">
                <a:solidFill>
                  <a:srgbClr val="002060"/>
                </a:solidFill>
                <a:latin typeface="微软雅黑" panose="020B0503020204020204" pitchFamily="34" charset="-122"/>
                <a:ea typeface="微软雅黑" panose="020B0503020204020204" pitchFamily="34" charset="-122"/>
              </a:rPr>
              <a:t>规则的排列顺序</a:t>
            </a:r>
            <a:r>
              <a:rPr lang="zh-CN" altLang="zh-CN" dirty="0">
                <a:solidFill>
                  <a:srgbClr val="002060"/>
                </a:solidFill>
                <a:latin typeface="微软雅黑" panose="020B0503020204020204" pitchFamily="34" charset="-122"/>
                <a:ea typeface="微软雅黑" panose="020B0503020204020204" pitchFamily="34" charset="-122"/>
              </a:rPr>
              <a:t>不会也不应影响执行的操作；。。。</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endParaRPr lang="zh-CN" altLang="zh-CN" dirty="0">
              <a:solidFill>
                <a:srgbClr val="002060"/>
              </a:solidFill>
              <a:latin typeface="微软雅黑" panose="020B0503020204020204" pitchFamily="34" charset="-122"/>
              <a:ea typeface="微软雅黑" panose="020B0503020204020204" pitchFamily="34" charset="-122"/>
            </a:endParaRPr>
          </a:p>
          <a:p>
            <a:pPr indent="266700">
              <a:lnSpc>
                <a:spcPct val="120000"/>
              </a:lnSpc>
            </a:pP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3</a:t>
            </a:r>
            <a:r>
              <a:rPr lang="zh-CN" altLang="zh-CN" dirty="0">
                <a:solidFill>
                  <a:srgbClr val="002060"/>
                </a:solidFill>
                <a:latin typeface="微软雅黑" panose="020B0503020204020204" pitchFamily="34" charset="-122"/>
                <a:ea typeface="微软雅黑" panose="020B0503020204020204" pitchFamily="34" charset="-122"/>
              </a:rPr>
              <a:t>）当决策表规模较大时，若有</a:t>
            </a:r>
            <a:r>
              <a:rPr lang="en-US" altLang="zh-CN" dirty="0">
                <a:solidFill>
                  <a:srgbClr val="002060"/>
                </a:solidFill>
                <a:latin typeface="微软雅黑" panose="020B0503020204020204" pitchFamily="34" charset="-122"/>
                <a:ea typeface="微软雅黑" panose="020B0503020204020204" pitchFamily="34" charset="-122"/>
              </a:rPr>
              <a:t>n</a:t>
            </a:r>
            <a:r>
              <a:rPr lang="zh-CN" altLang="zh-CN" dirty="0">
                <a:solidFill>
                  <a:srgbClr val="002060"/>
                </a:solidFill>
                <a:latin typeface="微软雅黑" panose="020B0503020204020204" pitchFamily="34" charset="-122"/>
                <a:ea typeface="微软雅黑" panose="020B0503020204020204" pitchFamily="34" charset="-122"/>
              </a:rPr>
              <a:t>个判定的条件，每个条件取了真、假值</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在决策表中就会有</a:t>
            </a:r>
            <a:r>
              <a:rPr lang="en-US" altLang="zh-CN" sz="1800" kern="100" dirty="0">
                <a:solidFill>
                  <a:srgbClr val="00B0F0"/>
                </a:solidFill>
                <a:effectLst/>
                <a:latin typeface="等线" panose="02010600030101010101" pitchFamily="2" charset="-122"/>
                <a:cs typeface="Times New Roman" panose="02020603050405020304" pitchFamily="18" charset="0"/>
              </a:rPr>
              <a:t>2</a:t>
            </a:r>
            <a:r>
              <a:rPr lang="en-US" altLang="zh-CN" sz="1800" kern="100" baseline="30000" dirty="0">
                <a:solidFill>
                  <a:srgbClr val="00B0F0"/>
                </a:solidFill>
                <a:effectLst/>
                <a:latin typeface="等线" panose="02010600030101010101" pitchFamily="2" charset="-122"/>
                <a:cs typeface="Times New Roman" panose="02020603050405020304" pitchFamily="18" charset="0"/>
              </a:rPr>
              <a:t>n</a:t>
            </a:r>
            <a:r>
              <a:rPr lang="zh-CN" altLang="zh-CN" dirty="0">
                <a:solidFill>
                  <a:srgbClr val="002060"/>
                </a:solidFill>
                <a:latin typeface="微软雅黑" panose="020B0503020204020204" pitchFamily="34" charset="-122"/>
                <a:ea typeface="微软雅黑" panose="020B0503020204020204" pitchFamily="34" charset="-122"/>
              </a:rPr>
              <a:t>个规则产生。此时，可通过扩展条目决策表（条件使用等价类）、代数简化表的方法，将大表“分解”为小表。</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Tree>
  </p:cSld>
  <p:clrMapOvr>
    <a:masterClrMapping/>
  </p:clrMapOvr>
  <p:transition spd="med" advTm="5000">
    <p:pull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985520" y="1004570"/>
            <a:ext cx="7291070" cy="3996690"/>
          </a:xfrm>
          <a:prstGeom prst="rect">
            <a:avLst/>
          </a:prstGeom>
        </p:spPr>
      </p:pic>
      <p:pic>
        <p:nvPicPr>
          <p:cNvPr id="10" name="图片 9"/>
          <p:cNvPicPr>
            <a:picLocks noChangeAspect="1"/>
          </p:cNvPicPr>
          <p:nvPr/>
        </p:nvPicPr>
        <p:blipFill>
          <a:blip r:embed="rId2"/>
          <a:stretch>
            <a:fillRect/>
          </a:stretch>
        </p:blipFill>
        <p:spPr>
          <a:xfrm>
            <a:off x="815012" y="169033"/>
            <a:ext cx="7515225" cy="835819"/>
          </a:xfrm>
          <a:prstGeom prst="rect">
            <a:avLst/>
          </a:prstGeom>
        </p:spPr>
      </p:pic>
    </p:spTree>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53820" y="1463675"/>
            <a:ext cx="5863590" cy="2676525"/>
          </a:xfrm>
          <a:prstGeom prst="rect">
            <a:avLst/>
          </a:prstGeom>
          <a:noFill/>
        </p:spPr>
        <p:txBody>
          <a:bodyPr wrap="square" rtlCol="0" anchor="t">
            <a:spAutoFit/>
          </a:bodyPr>
          <a:p>
            <a:r>
              <a:rPr lang="zh-CN" altLang="en-US" sz="2400"/>
              <a:t>8.1.1</a:t>
            </a:r>
            <a:r>
              <a:rPr lang="en-US" altLang="zh-CN" sz="2400"/>
              <a:t>  </a:t>
            </a:r>
            <a:r>
              <a:rPr lang="zh-CN" altLang="en-US" sz="2400"/>
              <a:t>等价类划分法</a:t>
            </a:r>
            <a:endParaRPr lang="zh-CN" altLang="en-US" sz="2400"/>
          </a:p>
          <a:p>
            <a:r>
              <a:rPr lang="zh-CN" altLang="en-US" sz="2400"/>
              <a:t>8.1.2</a:t>
            </a:r>
            <a:r>
              <a:rPr lang="en-US" altLang="zh-CN" sz="2400"/>
              <a:t>  </a:t>
            </a:r>
            <a:r>
              <a:rPr lang="zh-CN" altLang="en-US" sz="2400"/>
              <a:t>边界值分析法</a:t>
            </a:r>
            <a:endParaRPr lang="zh-CN" altLang="en-US" sz="2400"/>
          </a:p>
          <a:p>
            <a:r>
              <a:rPr lang="zh-CN" altLang="en-US" sz="2400"/>
              <a:t>8.1.3</a:t>
            </a:r>
            <a:r>
              <a:rPr lang="en-US" altLang="zh-CN" sz="2400"/>
              <a:t>  </a:t>
            </a:r>
            <a:r>
              <a:rPr lang="zh-CN" altLang="en-US" sz="2400"/>
              <a:t>决策表测试</a:t>
            </a:r>
            <a:endParaRPr lang="zh-CN" altLang="en-US" sz="2400"/>
          </a:p>
          <a:p>
            <a:r>
              <a:rPr lang="zh-CN" altLang="en-US" sz="2400"/>
              <a:t>8.1.4</a:t>
            </a:r>
            <a:r>
              <a:rPr lang="en-US" altLang="zh-CN" sz="2400"/>
              <a:t>  </a:t>
            </a:r>
            <a:r>
              <a:rPr lang="zh-CN" altLang="en-US" sz="2400"/>
              <a:t>基于状态的测试</a:t>
            </a:r>
            <a:endParaRPr lang="zh-CN" altLang="en-US" sz="2400"/>
          </a:p>
          <a:p>
            <a:r>
              <a:rPr lang="zh-CN" altLang="en-US" sz="2400"/>
              <a:t>8.1.5</a:t>
            </a:r>
            <a:r>
              <a:rPr lang="en-US" altLang="zh-CN" sz="2400"/>
              <a:t>  </a:t>
            </a:r>
            <a:r>
              <a:rPr lang="zh-CN" altLang="en-US" sz="2400"/>
              <a:t>基于用例的测试</a:t>
            </a:r>
            <a:endParaRPr lang="zh-CN" altLang="en-US" sz="2400"/>
          </a:p>
          <a:p>
            <a:r>
              <a:rPr lang="zh-CN" altLang="en-US" sz="2400"/>
              <a:t>8.1.6</a:t>
            </a:r>
            <a:r>
              <a:rPr lang="en-US" altLang="zh-CN" sz="2400"/>
              <a:t>  </a:t>
            </a:r>
            <a:r>
              <a:rPr lang="zh-CN" altLang="en-US" sz="2400"/>
              <a:t>基于用户故事(敏捷开发)的测试</a:t>
            </a:r>
            <a:endParaRPr lang="zh-CN" altLang="en-US" sz="2400"/>
          </a:p>
          <a:p>
            <a:r>
              <a:rPr lang="zh-CN" altLang="en-US" sz="2400"/>
              <a:t>8.1.7</a:t>
            </a:r>
            <a:r>
              <a:rPr lang="en-US" altLang="zh-CN" sz="2400"/>
              <a:t>  </a:t>
            </a:r>
            <a:r>
              <a:rPr lang="zh-CN" altLang="en-US" sz="2400"/>
              <a:t>黑盒测试技术的比较与选择</a:t>
            </a:r>
            <a:endParaRPr lang="zh-CN" altLang="en-US" sz="2400"/>
          </a:p>
        </p:txBody>
      </p:sp>
      <p:sp>
        <p:nvSpPr>
          <p:cNvPr id="27" name="Rectangle 2"/>
          <p:cNvSpPr txBox="1">
            <a:spLocks noChangeArrowheads="1"/>
          </p:cNvSpPr>
          <p:nvPr/>
        </p:nvSpPr>
        <p:spPr>
          <a:xfrm>
            <a:off x="748964" y="431296"/>
            <a:ext cx="7851215" cy="587237"/>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黑盒测试技术（基于规格说明的测试技术）</a:t>
            </a:r>
            <a:endParaRPr lang="zh-CN" altLang="en-US" kern="0" dirty="0"/>
          </a:p>
        </p:txBody>
      </p:sp>
      <p:sp>
        <p:nvSpPr>
          <p:cNvPr id="3" name="五角星 2"/>
          <p:cNvSpPr/>
          <p:nvPr/>
        </p:nvSpPr>
        <p:spPr>
          <a:xfrm>
            <a:off x="956310" y="1536065"/>
            <a:ext cx="397510" cy="248285"/>
          </a:xfrm>
          <a:prstGeom prst="star5">
            <a:avLst/>
          </a:prstGeom>
          <a:solidFill>
            <a:srgbClr val="FF0000"/>
          </a:solidFill>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4" name="五角星 3"/>
          <p:cNvSpPr/>
          <p:nvPr/>
        </p:nvSpPr>
        <p:spPr>
          <a:xfrm>
            <a:off x="956310" y="1898650"/>
            <a:ext cx="397510" cy="248285"/>
          </a:xfrm>
          <a:prstGeom prst="star5">
            <a:avLst/>
          </a:prstGeom>
          <a:solidFill>
            <a:srgbClr val="FF0000"/>
          </a:solidFill>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
        <p:nvSpPr>
          <p:cNvPr id="5" name="五角星 4"/>
          <p:cNvSpPr/>
          <p:nvPr/>
        </p:nvSpPr>
        <p:spPr>
          <a:xfrm>
            <a:off x="956310" y="2268220"/>
            <a:ext cx="397510" cy="248285"/>
          </a:xfrm>
          <a:prstGeom prst="star5">
            <a:avLst/>
          </a:prstGeom>
          <a:solidFill>
            <a:srgbClr val="FF0000"/>
          </a:solidFill>
        </p:spPr>
        <p:txBody>
          <a:bodyPr wrap="square">
            <a:noAutofit/>
          </a:bodyPr>
          <a:p>
            <a:endParaRPr lang="zh-CN" altLang="en-US" sz="2000" dirty="0" smtClean="0">
              <a:solidFill>
                <a:srgbClr val="800080"/>
              </a:solidFill>
              <a:latin typeface="华文行楷" panose="02010800040101010101" pitchFamily="2" charset="-122"/>
              <a:ea typeface="华文行楷" panose="02010800040101010101" pitchFamily="2" charset="-122"/>
            </a:endParaRPr>
          </a:p>
        </p:txBody>
      </p:sp>
    </p:spTree>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2655" y="2479675"/>
            <a:ext cx="6015990" cy="1170305"/>
          </a:xfrm>
          <a:prstGeom prst="rect">
            <a:avLst/>
          </a:prstGeom>
          <a:noFill/>
          <a:ln>
            <a:solidFill>
              <a:schemeClr val="accent1"/>
            </a:solidFill>
          </a:ln>
        </p:spPr>
        <p:txBody>
          <a:bodyPr wrap="square" rtlCol="0" anchor="t">
            <a:spAutoFit/>
          </a:bodyPr>
          <a:p>
            <a:pPr marL="285750" indent="-285750">
              <a:lnSpc>
                <a:spcPct val="130000"/>
              </a:lnSpc>
              <a:buFont typeface="Arial" panose="020B0604020202020204" pitchFamily="34" charset="0"/>
              <a:buChar char="•"/>
            </a:pPr>
            <a:r>
              <a:rPr lang="en-US" sz="1800" dirty="0">
                <a:solidFill>
                  <a:srgbClr val="002060"/>
                </a:solidFill>
                <a:latin typeface="黑体" panose="02010609060101010101" pitchFamily="49" charset="-122"/>
                <a:ea typeface="黑体" panose="02010609060101010101" pitchFamily="49" charset="-122"/>
                <a:sym typeface="+mn-ea"/>
              </a:rPr>
              <a:t>1</a:t>
            </a:r>
            <a:r>
              <a:rPr lang="zh-CN" altLang="en-US" sz="1800" dirty="0">
                <a:solidFill>
                  <a:srgbClr val="002060"/>
                </a:solidFill>
                <a:latin typeface="黑体" panose="02010609060101010101" pitchFamily="49" charset="-122"/>
                <a:ea typeface="黑体" panose="02010609060101010101" pitchFamily="49" charset="-122"/>
                <a:sym typeface="+mn-ea"/>
              </a:rPr>
              <a:t>、测试技术基本思想</a:t>
            </a:r>
            <a:endParaRPr lang="zh-CN" altLang="en-US" sz="1800" dirty="0">
              <a:solidFill>
                <a:srgbClr val="002060"/>
              </a:solidFill>
              <a:latin typeface="黑体" panose="02010609060101010101" pitchFamily="49" charset="-122"/>
              <a:ea typeface="黑体" panose="02010609060101010101" pitchFamily="49" charset="-122"/>
              <a:sym typeface="+mn-ea"/>
            </a:endParaRPr>
          </a:p>
          <a:p>
            <a:pPr marL="285750" indent="-285750">
              <a:lnSpc>
                <a:spcPct val="130000"/>
              </a:lnSpc>
              <a:buFont typeface="Arial" panose="020B0604020202020204" pitchFamily="34" charset="0"/>
              <a:buChar char="•"/>
            </a:pPr>
            <a:r>
              <a:rPr lang="en-US" altLang="zh-CN" sz="1800" dirty="0">
                <a:solidFill>
                  <a:srgbClr val="002060"/>
                </a:solidFill>
                <a:latin typeface="黑体" panose="02010609060101010101" pitchFamily="49" charset="-122"/>
                <a:ea typeface="黑体" panose="02010609060101010101" pitchFamily="49" charset="-122"/>
                <a:sym typeface="+mn-ea"/>
              </a:rPr>
              <a:t>2</a:t>
            </a:r>
            <a:r>
              <a:rPr lang="zh-CN" altLang="en-US" sz="1800" dirty="0">
                <a:solidFill>
                  <a:srgbClr val="002060"/>
                </a:solidFill>
                <a:latin typeface="黑体" panose="02010609060101010101" pitchFamily="49" charset="-122"/>
                <a:ea typeface="黑体" panose="02010609060101010101" pitchFamily="49" charset="-122"/>
                <a:sym typeface="+mn-ea"/>
              </a:rPr>
              <a:t>、例子</a:t>
            </a:r>
            <a:endParaRPr lang="zh-CN" altLang="en-US" sz="1800" dirty="0">
              <a:solidFill>
                <a:srgbClr val="002060"/>
              </a:solidFill>
              <a:latin typeface="黑体" panose="02010609060101010101" pitchFamily="49" charset="-122"/>
              <a:ea typeface="黑体" panose="02010609060101010101" pitchFamily="49" charset="-122"/>
              <a:sym typeface="+mn-ea"/>
            </a:endParaRPr>
          </a:p>
          <a:p>
            <a:pPr marL="285750" indent="-285750">
              <a:lnSpc>
                <a:spcPct val="130000"/>
              </a:lnSpc>
              <a:buFont typeface="Arial" panose="020B0604020202020204" pitchFamily="34" charset="0"/>
              <a:buChar char="•"/>
            </a:pPr>
            <a:r>
              <a:rPr lang="en-US" altLang="zh-CN" sz="1800" dirty="0">
                <a:solidFill>
                  <a:srgbClr val="002060"/>
                </a:solidFill>
                <a:latin typeface="黑体" panose="02010609060101010101" pitchFamily="49" charset="-122"/>
                <a:ea typeface="黑体" panose="02010609060101010101" pitchFamily="49" charset="-122"/>
                <a:sym typeface="+mn-ea"/>
              </a:rPr>
              <a:t>3</a:t>
            </a:r>
            <a:r>
              <a:rPr lang="zh-CN" altLang="en-US" sz="1800" dirty="0">
                <a:solidFill>
                  <a:srgbClr val="002060"/>
                </a:solidFill>
                <a:latin typeface="黑体" panose="02010609060101010101" pitchFamily="49" charset="-122"/>
                <a:ea typeface="黑体" panose="02010609060101010101" pitchFamily="49" charset="-122"/>
                <a:sym typeface="+mn-ea"/>
              </a:rPr>
              <a:t>、测试技术的优、缺点及应用</a:t>
            </a:r>
            <a:endParaRPr lang="zh-CN" altLang="en-US" sz="1800" dirty="0">
              <a:solidFill>
                <a:srgbClr val="002060"/>
              </a:solidFill>
              <a:latin typeface="黑体" panose="02010609060101010101" pitchFamily="49" charset="-122"/>
              <a:ea typeface="黑体" panose="02010609060101010101" pitchFamily="49" charset="-122"/>
              <a:sym typeface="+mn-ea"/>
            </a:endParaRPr>
          </a:p>
        </p:txBody>
      </p:sp>
      <p:pic>
        <p:nvPicPr>
          <p:cNvPr id="342021" name="Picture 5"/>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7025005" y="1496060"/>
            <a:ext cx="168846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922655" y="1265555"/>
            <a:ext cx="6015990" cy="1014730"/>
          </a:xfrm>
          <a:prstGeom prst="rect">
            <a:avLst/>
          </a:prstGeom>
          <a:noFill/>
        </p:spPr>
        <p:txBody>
          <a:bodyPr wrap="square" rtlCol="0" anchor="t">
            <a:spAutoFit/>
          </a:bodyPr>
          <a:p>
            <a:r>
              <a:rPr lang="zh-CN" altLang="en-US" sz="2000">
                <a:sym typeface="+mn-ea"/>
              </a:rPr>
              <a:t>8.1.4</a:t>
            </a:r>
            <a:r>
              <a:rPr lang="en-US" altLang="zh-CN" sz="2000">
                <a:sym typeface="+mn-ea"/>
              </a:rPr>
              <a:t>  </a:t>
            </a:r>
            <a:r>
              <a:rPr lang="zh-CN" altLang="en-US" sz="2000">
                <a:sym typeface="+mn-ea"/>
              </a:rPr>
              <a:t>基于状态的测试</a:t>
            </a:r>
            <a:endParaRPr lang="zh-CN" altLang="en-US" sz="2000"/>
          </a:p>
          <a:p>
            <a:r>
              <a:rPr lang="zh-CN" altLang="en-US" sz="2000">
                <a:sym typeface="+mn-ea"/>
              </a:rPr>
              <a:t>8.1.5</a:t>
            </a:r>
            <a:r>
              <a:rPr lang="en-US" altLang="zh-CN" sz="2000">
                <a:sym typeface="+mn-ea"/>
              </a:rPr>
              <a:t>  </a:t>
            </a:r>
            <a:r>
              <a:rPr lang="zh-CN" altLang="en-US" sz="2000">
                <a:sym typeface="+mn-ea"/>
              </a:rPr>
              <a:t>基于用例的测试</a:t>
            </a:r>
            <a:endParaRPr lang="zh-CN" altLang="en-US" sz="2000"/>
          </a:p>
          <a:p>
            <a:r>
              <a:rPr lang="zh-CN" altLang="en-US" sz="2000">
                <a:sym typeface="+mn-ea"/>
              </a:rPr>
              <a:t>8.1.6</a:t>
            </a:r>
            <a:r>
              <a:rPr lang="en-US" altLang="zh-CN" sz="2000">
                <a:sym typeface="+mn-ea"/>
              </a:rPr>
              <a:t>  </a:t>
            </a:r>
            <a:r>
              <a:rPr lang="zh-CN" altLang="en-US" sz="2000">
                <a:sym typeface="+mn-ea"/>
              </a:rPr>
              <a:t>基于用户故事(敏捷开发)的测试</a:t>
            </a:r>
            <a:endParaRPr lang="zh-CN" altLang="en-US" sz="2000">
              <a:sym typeface="+mn-ea"/>
            </a:endParaRPr>
          </a:p>
        </p:txBody>
      </p:sp>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40238" y="1053209"/>
            <a:ext cx="8161802" cy="4264025"/>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8.1.1 </a:t>
            </a:r>
            <a:r>
              <a:rPr lang="zh-CN" altLang="zh-CN" sz="2400" b="1" dirty="0">
                <a:solidFill>
                  <a:srgbClr val="002060"/>
                </a:solidFill>
                <a:latin typeface="微软雅黑" panose="020B0503020204020204" pitchFamily="34" charset="-122"/>
                <a:ea typeface="微软雅黑" panose="020B0503020204020204" pitchFamily="34" charset="-122"/>
              </a:rPr>
              <a:t>等价类划分法</a:t>
            </a:r>
            <a:endParaRPr lang="zh-CN"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等价类划分可有两种不同的情况：有效等价类和无效等价类。</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有效等价类</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对于程序的需求规格说明来说是</a:t>
            </a:r>
            <a:r>
              <a:rPr lang="zh-CN" altLang="zh-CN" sz="2000" u="sng" dirty="0">
                <a:solidFill>
                  <a:srgbClr val="002060"/>
                </a:solidFill>
                <a:latin typeface="微软雅黑" panose="020B0503020204020204" pitchFamily="34" charset="-122"/>
                <a:ea typeface="微软雅黑" panose="020B0503020204020204" pitchFamily="34" charset="-122"/>
              </a:rPr>
              <a:t>合理的</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u="sng" dirty="0">
                <a:solidFill>
                  <a:srgbClr val="002060"/>
                </a:solidFill>
                <a:latin typeface="微软雅黑" panose="020B0503020204020204" pitchFamily="34" charset="-122"/>
                <a:ea typeface="微软雅黑" panose="020B0503020204020204" pitchFamily="34" charset="-122"/>
              </a:rPr>
              <a:t>有意义的输入数据</a:t>
            </a:r>
            <a:r>
              <a:rPr lang="zh-CN" altLang="zh-CN" sz="2000" dirty="0">
                <a:solidFill>
                  <a:srgbClr val="002060"/>
                </a:solidFill>
                <a:latin typeface="微软雅黑" panose="020B0503020204020204" pitchFamily="34" charset="-122"/>
                <a:ea typeface="微软雅黑" panose="020B0503020204020204" pitchFamily="34" charset="-122"/>
              </a:rPr>
              <a:t>构成的集合。利用有效等价类可检验程序是否实现了规格说明中所规定的功能和性能（</a:t>
            </a:r>
            <a:r>
              <a:rPr lang="zh-CN" altLang="zh-CN" sz="2000" u="sng" dirty="0">
                <a:solidFill>
                  <a:schemeClr val="accent5">
                    <a:lumMod val="75000"/>
                  </a:schemeClr>
                </a:solidFill>
                <a:latin typeface="微软雅黑" panose="020B0503020204020204" pitchFamily="34" charset="-122"/>
                <a:ea typeface="微软雅黑" panose="020B0503020204020204" pitchFamily="34" charset="-122"/>
              </a:rPr>
              <a:t>确认过程</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r>
              <a:rPr lang="zh-CN" altLang="zh-CN" sz="2000" dirty="0">
                <a:solidFill>
                  <a:schemeClr val="accent5">
                    <a:lumMod val="75000"/>
                  </a:schemeClr>
                </a:solidFill>
                <a:latin typeface="微软雅黑" panose="020B0503020204020204" pitchFamily="34" charset="-122"/>
                <a:ea typeface="微软雅黑" panose="020B0503020204020204" pitchFamily="34" charset="-122"/>
              </a:rPr>
              <a:t>无效等价类</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对于程序的需求规格说明来说是</a:t>
            </a:r>
            <a:r>
              <a:rPr lang="zh-CN" altLang="zh-CN" sz="2000" u="sng" dirty="0">
                <a:solidFill>
                  <a:srgbClr val="002060"/>
                </a:solidFill>
                <a:latin typeface="微软雅黑" panose="020B0503020204020204" pitchFamily="34" charset="-122"/>
                <a:ea typeface="微软雅黑" panose="020B0503020204020204" pitchFamily="34" charset="-122"/>
              </a:rPr>
              <a:t>不合理的</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u="sng" dirty="0">
                <a:solidFill>
                  <a:srgbClr val="002060"/>
                </a:solidFill>
                <a:latin typeface="微软雅黑" panose="020B0503020204020204" pitchFamily="34" charset="-122"/>
                <a:ea typeface="微软雅黑" panose="020B0503020204020204" pitchFamily="34" charset="-122"/>
              </a:rPr>
              <a:t>无意义的输入数据</a:t>
            </a:r>
            <a:r>
              <a:rPr lang="zh-CN" altLang="zh-CN" sz="2000" dirty="0">
                <a:solidFill>
                  <a:srgbClr val="002060"/>
                </a:solidFill>
                <a:latin typeface="微软雅黑" panose="020B0503020204020204" pitchFamily="34" charset="-122"/>
                <a:ea typeface="微软雅黑" panose="020B0503020204020204" pitchFamily="34" charset="-122"/>
              </a:rPr>
              <a:t>构成的集合。利用无效等价类可检验程序对于无效数据的异常处理能力（</a:t>
            </a:r>
            <a:r>
              <a:rPr lang="zh-CN" altLang="zh-CN" sz="2000" u="sng" dirty="0">
                <a:solidFill>
                  <a:schemeClr val="accent5">
                    <a:lumMod val="75000"/>
                  </a:schemeClr>
                </a:solidFill>
                <a:latin typeface="微软雅黑" panose="020B0503020204020204" pitchFamily="34" charset="-122"/>
                <a:ea typeface="微软雅黑" panose="020B0503020204020204" pitchFamily="34" charset="-122"/>
              </a:rPr>
              <a:t>检验过程</a:t>
            </a:r>
            <a:r>
              <a:rPr lang="zh-CN"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449" y="970470"/>
            <a:ext cx="8556697" cy="3996690"/>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1</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10000"/>
              </a:spcBef>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输入条件指定是在一个</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连续范围的值</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则划分</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a:t>
            </a:r>
            <a:r>
              <a:rPr lang="zh-CN" altLang="zh-CN" dirty="0">
                <a:solidFill>
                  <a:srgbClr val="002060"/>
                </a:solidFill>
                <a:latin typeface="微软雅黑" panose="020B0503020204020204" pitchFamily="34" charset="-122"/>
                <a:ea typeface="微软雅黑" panose="020B0503020204020204" pitchFamily="34" charset="-122"/>
              </a:rPr>
              <a:t>及</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两个无效等价类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例如，某参数值输入值的有效范围：</a:t>
            </a:r>
            <a:r>
              <a:rPr lang="en-US" altLang="zh-CN" dirty="0">
                <a:solidFill>
                  <a:srgbClr val="002060"/>
                </a:solidFill>
                <a:latin typeface="微软雅黑" panose="020B0503020204020204" pitchFamily="34" charset="-122"/>
                <a:ea typeface="微软雅黑" panose="020B0503020204020204" pitchFamily="34" charset="-122"/>
              </a:rPr>
              <a:t>3000.00~8500.00</a:t>
            </a:r>
            <a:r>
              <a:rPr lang="zh-CN" altLang="zh-CN" dirty="0">
                <a:solidFill>
                  <a:srgbClr val="002060"/>
                </a:solidFill>
                <a:latin typeface="微软雅黑" panose="020B0503020204020204" pitchFamily="34" charset="-122"/>
                <a:ea typeface="微软雅黑" panose="020B0503020204020204" pitchFamily="34" charset="-122"/>
              </a:rPr>
              <a:t>（精确到小数点后两位）</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lvl="2"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a:t>
            </a:r>
            <a:r>
              <a:rPr lang="en-US" altLang="zh-CN" dirty="0">
                <a:solidFill>
                  <a:srgbClr val="002060"/>
                </a:solidFill>
                <a:latin typeface="微软雅黑" panose="020B0503020204020204" pitchFamily="34" charset="-122"/>
                <a:ea typeface="微软雅黑" panose="020B0503020204020204" pitchFamily="34" charset="-122"/>
              </a:rPr>
              <a:t>{3000.00 &lt; = </a:t>
            </a:r>
            <a:r>
              <a:rPr lang="zh-CN" altLang="zh-CN" dirty="0">
                <a:solidFill>
                  <a:srgbClr val="002060"/>
                </a:solidFill>
                <a:latin typeface="微软雅黑" panose="020B0503020204020204" pitchFamily="34" charset="-122"/>
                <a:ea typeface="微软雅黑" panose="020B0503020204020204" pitchFamily="34" charset="-122"/>
              </a:rPr>
              <a:t>参数值 </a:t>
            </a:r>
            <a:r>
              <a:rPr lang="en-US" altLang="zh-CN" dirty="0">
                <a:solidFill>
                  <a:srgbClr val="002060"/>
                </a:solidFill>
                <a:latin typeface="微软雅黑" panose="020B0503020204020204" pitchFamily="34" charset="-122"/>
                <a:ea typeface="微软雅黑" panose="020B0503020204020204" pitchFamily="34" charset="-122"/>
              </a:rPr>
              <a:t>&lt; = 8500.00}</a:t>
            </a:r>
            <a:endParaRPr lang="zh-CN" altLang="zh-CN" dirty="0">
              <a:solidFill>
                <a:srgbClr val="002060"/>
              </a:solidFill>
              <a:latin typeface="微软雅黑" panose="020B0503020204020204" pitchFamily="34" charset="-122"/>
              <a:ea typeface="微软雅黑" panose="020B0503020204020204" pitchFamily="34" charset="-122"/>
            </a:endParaRPr>
          </a:p>
          <a:p>
            <a:pPr lvl="2"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两个无效等价类：</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参数值 </a:t>
            </a:r>
            <a:r>
              <a:rPr lang="en-US" altLang="zh-CN" dirty="0">
                <a:solidFill>
                  <a:srgbClr val="002060"/>
                </a:solidFill>
                <a:latin typeface="微软雅黑" panose="020B0503020204020204" pitchFamily="34" charset="-122"/>
                <a:ea typeface="微软雅黑" panose="020B0503020204020204" pitchFamily="34" charset="-122"/>
              </a:rPr>
              <a:t>&lt; 3000.00}</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参数值 </a:t>
            </a:r>
            <a:r>
              <a:rPr lang="en-US" altLang="zh-CN" dirty="0">
                <a:solidFill>
                  <a:srgbClr val="002060"/>
                </a:solidFill>
                <a:latin typeface="微软雅黑" panose="020B0503020204020204" pitchFamily="34" charset="-122"/>
                <a:ea typeface="微软雅黑" panose="020B0503020204020204" pitchFamily="34" charset="-122"/>
              </a:rPr>
              <a:t>&gt; 8500.00}</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a:xfrm>
            <a:off x="2319616" y="2904812"/>
            <a:ext cx="4417360" cy="1030579"/>
          </a:xfrm>
          <a:prstGeom prst="rect">
            <a:avLst/>
          </a:prstGeom>
          <a:noFill/>
          <a:ln>
            <a:noFill/>
          </a:ln>
        </p:spPr>
      </p:pic>
    </p:spTree>
  </p:cSld>
  <p:clrMapOvr>
    <a:masterClrMapping/>
  </p:clrMapOvr>
  <p:transition spd="med"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486449" y="970470"/>
            <a:ext cx="8556697" cy="3969385"/>
          </a:xfrm>
          <a:prstGeom prst="rect">
            <a:avLst/>
          </a:prstGeom>
          <a:noFill/>
        </p:spPr>
        <p:txBody>
          <a:bodyPr wrap="square">
            <a:spAutoFit/>
          </a:bodyPr>
          <a:lstStyle/>
          <a:p>
            <a:pPr lvl="0" algn="just">
              <a:lnSpc>
                <a:spcPct val="150000"/>
              </a:lnSpc>
              <a:buFont typeface="Arial" panose="020B0604020202020204" pitchFamily="34" charset="0"/>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1</a:t>
            </a:r>
            <a:endParaRPr lang="en-US" altLang="zh-CN" sz="2400" dirty="0">
              <a:solidFill>
                <a:srgbClr val="FF000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输入条件指定的是在一个</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离散（不连续的）范围</a:t>
            </a:r>
            <a:r>
              <a:rPr lang="zh-CN" altLang="zh-CN" dirty="0">
                <a:solidFill>
                  <a:srgbClr val="002060"/>
                </a:solidFill>
                <a:latin typeface="微软雅黑" panose="020B0503020204020204" pitchFamily="34" charset="-122"/>
                <a:ea typeface="微软雅黑" panose="020B0503020204020204" pitchFamily="34" charset="-122"/>
              </a:rPr>
              <a:t>的可允许的离散值</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则划分</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a:t>
            </a:r>
            <a:r>
              <a:rPr lang="zh-CN" altLang="zh-CN" dirty="0">
                <a:solidFill>
                  <a:srgbClr val="002060"/>
                </a:solidFill>
                <a:latin typeface="微软雅黑" panose="020B0503020204020204" pitchFamily="34" charset="-122"/>
                <a:ea typeface="微软雅黑" panose="020B0503020204020204" pitchFamily="34" charset="-122"/>
              </a:rPr>
              <a:t>及</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两个无效等价类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例如，某个保险程序的某项输入数据是</a:t>
            </a:r>
            <a:r>
              <a:rPr lang="en-US" altLang="zh-CN" dirty="0">
                <a:solidFill>
                  <a:srgbClr val="002060"/>
                </a:solidFill>
                <a:latin typeface="微软雅黑" panose="020B0503020204020204" pitchFamily="34" charset="-122"/>
                <a:ea typeface="微软雅黑" panose="020B0503020204020204" pitchFamily="34" charset="-122"/>
              </a:rPr>
              <a:t>18</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70</a:t>
            </a:r>
            <a:r>
              <a:rPr lang="zh-CN" altLang="zh-CN" dirty="0">
                <a:solidFill>
                  <a:srgbClr val="002060"/>
                </a:solidFill>
                <a:latin typeface="微软雅黑" panose="020B0503020204020204" pitchFamily="34" charset="-122"/>
                <a:ea typeface="微软雅黑" panose="020B0503020204020204" pitchFamily="34" charset="-122"/>
              </a:rPr>
              <a:t>的整数值，则可做如下划分。</a:t>
            </a: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lvl="3"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 </a:t>
            </a:r>
            <a:r>
              <a:rPr lang="en-US" altLang="zh-CN" dirty="0">
                <a:solidFill>
                  <a:srgbClr val="002060"/>
                </a:solidFill>
                <a:latin typeface="微软雅黑" panose="020B0503020204020204" pitchFamily="34" charset="-122"/>
                <a:ea typeface="微软雅黑" panose="020B0503020204020204" pitchFamily="34" charset="-122"/>
              </a:rPr>
              <a:t>{18 &lt; = </a:t>
            </a:r>
            <a:r>
              <a:rPr lang="zh-CN" altLang="zh-CN" dirty="0">
                <a:solidFill>
                  <a:srgbClr val="002060"/>
                </a:solidFill>
                <a:latin typeface="微软雅黑" panose="020B0503020204020204" pitchFamily="34" charset="-122"/>
                <a:ea typeface="微软雅黑" panose="020B0503020204020204" pitchFamily="34" charset="-122"/>
              </a:rPr>
              <a:t>数据值 </a:t>
            </a:r>
            <a:r>
              <a:rPr lang="en-US" altLang="zh-CN" dirty="0">
                <a:solidFill>
                  <a:srgbClr val="002060"/>
                </a:solidFill>
                <a:latin typeface="微软雅黑" panose="020B0503020204020204" pitchFamily="34" charset="-122"/>
                <a:ea typeface="微软雅黑" panose="020B0503020204020204" pitchFamily="34" charset="-122"/>
              </a:rPr>
              <a:t>&lt; = 70}</a:t>
            </a:r>
            <a:endParaRPr lang="zh-CN" altLang="zh-CN" dirty="0">
              <a:solidFill>
                <a:srgbClr val="002060"/>
              </a:solidFill>
              <a:latin typeface="微软雅黑" panose="020B0503020204020204" pitchFamily="34" charset="-122"/>
              <a:ea typeface="微软雅黑" panose="020B0503020204020204" pitchFamily="34" charset="-122"/>
            </a:endParaRPr>
          </a:p>
          <a:p>
            <a:pPr lvl="3" indent="3048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两个无效等价类： </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数据值</a:t>
            </a:r>
            <a:r>
              <a:rPr lang="en-US" altLang="zh-CN" dirty="0">
                <a:solidFill>
                  <a:srgbClr val="002060"/>
                </a:solidFill>
                <a:latin typeface="微软雅黑" panose="020B0503020204020204" pitchFamily="34" charset="-122"/>
                <a:ea typeface="微软雅黑" panose="020B0503020204020204" pitchFamily="34" charset="-122"/>
              </a:rPr>
              <a:t>&lt;18}</a:t>
            </a:r>
            <a:r>
              <a:rPr lang="zh-CN" altLang="zh-CN"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数据值</a:t>
            </a:r>
            <a:r>
              <a:rPr lang="en-US" altLang="zh-CN" dirty="0">
                <a:solidFill>
                  <a:srgbClr val="002060"/>
                </a:solidFill>
                <a:latin typeface="微软雅黑" panose="020B0503020204020204" pitchFamily="34" charset="-122"/>
                <a:ea typeface="微软雅黑" panose="020B0503020204020204" pitchFamily="34" charset="-122"/>
              </a:rPr>
              <a:t>&gt;70}</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a:xfrm>
            <a:off x="2712720" y="3219450"/>
            <a:ext cx="3928745" cy="887730"/>
          </a:xfrm>
          <a:prstGeom prst="rect">
            <a:avLst/>
          </a:prstGeom>
          <a:noFill/>
          <a:ln>
            <a:noFill/>
          </a:ln>
        </p:spPr>
      </p:pic>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1"/>
          <a:stretch>
            <a:fillRect/>
          </a:stretch>
        </p:blipFill>
        <p:spPr>
          <a:xfrm>
            <a:off x="0" y="160338"/>
            <a:ext cx="3429000" cy="422275"/>
          </a:xfrm>
          <a:prstGeom prst="rect">
            <a:avLst/>
          </a:prstGeom>
          <a:noFill/>
          <a:ln w="9525">
            <a:noFill/>
          </a:ln>
        </p:spPr>
      </p:pic>
      <p:sp>
        <p:nvSpPr>
          <p:cNvPr id="27" name="Rectangle 2"/>
          <p:cNvSpPr txBox="1">
            <a:spLocks noChangeArrowheads="1"/>
          </p:cNvSpPr>
          <p:nvPr/>
        </p:nvSpPr>
        <p:spPr>
          <a:xfrm>
            <a:off x="2319616" y="415924"/>
            <a:ext cx="4134523" cy="576931"/>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8.1 </a:t>
            </a:r>
            <a:r>
              <a:rPr lang="zh-CN" altLang="zh-CN" kern="0" dirty="0"/>
              <a:t>黑盒测试技术</a:t>
            </a:r>
            <a:endParaRPr lang="zh-CN" altLang="en-US" kern="0" dirty="0"/>
          </a:p>
        </p:txBody>
      </p:sp>
      <p:sp>
        <p:nvSpPr>
          <p:cNvPr id="2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p:cNvSpPr txBox="1"/>
          <p:nvPr/>
        </p:nvSpPr>
        <p:spPr>
          <a:xfrm>
            <a:off x="533514" y="1043808"/>
            <a:ext cx="8556697" cy="2722880"/>
          </a:xfrm>
          <a:prstGeom prst="rect">
            <a:avLst/>
          </a:prstGeom>
          <a:noFill/>
        </p:spPr>
        <p:txBody>
          <a:bodyPr wrap="square">
            <a:spAutoFit/>
          </a:bodyPr>
          <a:lstStyle/>
          <a:p>
            <a:pPr lvl="0" algn="just">
              <a:lnSpc>
                <a:spcPct val="150000"/>
              </a:lnSpc>
              <a:buFont typeface="Wingdings" panose="05000000000000000000" pitchFamily="2" charset="2"/>
              <a:defRPr/>
            </a:pPr>
            <a:r>
              <a:rPr lang="zh-CN" altLang="en-US" sz="2400" dirty="0">
                <a:solidFill>
                  <a:srgbClr val="FF0000"/>
                </a:solidFill>
                <a:latin typeface="微软雅黑" panose="020B0503020204020204" pitchFamily="34" charset="-122"/>
                <a:ea typeface="微软雅黑" panose="020B0503020204020204" pitchFamily="34" charset="-122"/>
                <a:sym typeface="+mn-ea"/>
              </a:rPr>
              <a:t>划分原则</a:t>
            </a:r>
            <a:r>
              <a:rPr lang="en-US" altLang="zh-CN" sz="2400" dirty="0">
                <a:solidFill>
                  <a:srgbClr val="FF0000"/>
                </a:solidFill>
                <a:latin typeface="微软雅黑" panose="020B0503020204020204" pitchFamily="34" charset="-122"/>
                <a:ea typeface="微软雅黑" panose="020B0503020204020204" pitchFamily="34" charset="-122"/>
                <a:sym typeface="+mn-ea"/>
              </a:rPr>
              <a:t>2</a:t>
            </a:r>
            <a:endParaRPr lang="en-US" altLang="zh-CN" sz="2400" dirty="0">
              <a:solidFill>
                <a:srgbClr val="FF0000"/>
              </a:solidFill>
              <a:latin typeface="微软雅黑" panose="020B0503020204020204" pitchFamily="34" charset="-122"/>
              <a:ea typeface="微软雅黑" panose="020B0503020204020204" pitchFamily="34" charset="-122"/>
            </a:endParaRPr>
          </a:p>
          <a:p>
            <a:pPr marL="342900" lvl="0" indent="-342900" algn="just">
              <a:lnSpc>
                <a:spcPct val="150000"/>
              </a:lnSpc>
              <a:buFont typeface="Wingdings" panose="05000000000000000000" pitchFamily="2" charset="2"/>
              <a:buChar char=""/>
              <a:defRPr/>
            </a:pPr>
            <a:r>
              <a:rPr lang="zh-CN" altLang="zh-CN" dirty="0">
                <a:solidFill>
                  <a:srgbClr val="002060"/>
                </a:solidFill>
                <a:latin typeface="微软雅黑" panose="020B0503020204020204" pitchFamily="34" charset="-122"/>
                <a:ea typeface="微软雅黑" panose="020B0503020204020204" pitchFamily="34" charset="-122"/>
              </a:rPr>
              <a:t>输入条件为一个</a:t>
            </a:r>
            <a:r>
              <a:rPr lang="zh-CN" altLang="zh-CN" dirty="0">
                <a:solidFill>
                  <a:schemeClr val="accent5">
                    <a:lumMod val="75000"/>
                  </a:schemeClr>
                </a:solidFill>
                <a:latin typeface="微软雅黑" panose="020B0503020204020204" pitchFamily="34" charset="-122"/>
                <a:ea typeface="微软雅黑" panose="020B0503020204020204" pitchFamily="34" charset="-122"/>
              </a:rPr>
              <a:t>布尔量</a:t>
            </a:r>
            <a:r>
              <a:rPr lang="zh-CN" altLang="zh-CN" dirty="0">
                <a:solidFill>
                  <a:srgbClr val="002060"/>
                </a:solidFill>
                <a:latin typeface="微软雅黑" panose="020B0503020204020204" pitchFamily="34" charset="-122"/>
                <a:ea typeface="微软雅黑" panose="020B0503020204020204" pitchFamily="34" charset="-122"/>
              </a:rPr>
              <a:t>的情况下可确定</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一个有效等价类</a:t>
            </a:r>
            <a:r>
              <a:rPr lang="zh-CN" altLang="zh-CN" u="sng" dirty="0">
                <a:solidFill>
                  <a:srgbClr val="002060"/>
                </a:solidFill>
                <a:latin typeface="微软雅黑" panose="020B0503020204020204" pitchFamily="34" charset="-122"/>
                <a:ea typeface="微软雅黑" panose="020B0503020204020204" pitchFamily="34" charset="-122"/>
              </a:rPr>
              <a:t>和</a:t>
            </a:r>
            <a:r>
              <a:rPr lang="zh-CN" altLang="zh-CN" u="sng" dirty="0">
                <a:solidFill>
                  <a:schemeClr val="accent5">
                    <a:lumMod val="75000"/>
                  </a:schemeClr>
                </a:solidFill>
                <a:latin typeface="微软雅黑" panose="020B0503020204020204" pitchFamily="34" charset="-122"/>
                <a:ea typeface="微软雅黑" panose="020B0503020204020204" pitchFamily="34" charset="-122"/>
              </a:rPr>
              <a:t>一个无效等价类</a:t>
            </a:r>
            <a:r>
              <a:rPr lang="zh-CN" altLang="zh-CN" dirty="0">
                <a:solidFill>
                  <a:srgbClr val="002060"/>
                </a:solidFill>
                <a:latin typeface="微软雅黑" panose="020B0503020204020204" pitchFamily="34" charset="-122"/>
                <a:ea typeface="微软雅黑" panose="020B0503020204020204" pitchFamily="34" charset="-122"/>
              </a:rPr>
              <a:t> </a:t>
            </a:r>
            <a:endParaRPr lang="zh-CN" altLang="zh-CN" dirty="0">
              <a:solidFill>
                <a:srgbClr val="002060"/>
              </a:solidFill>
              <a:latin typeface="微软雅黑" panose="020B0503020204020204" pitchFamily="34" charset="-122"/>
              <a:ea typeface="微软雅黑" panose="020B0503020204020204" pitchFamily="34" charset="-122"/>
            </a:endParaRPr>
          </a:p>
          <a:p>
            <a:pPr indent="266700" algn="just">
              <a:lnSpc>
                <a:spcPct val="150000"/>
              </a:lnSpc>
              <a:defRPr/>
            </a:pPr>
            <a:endParaRPr lang="zh-CN" altLang="zh-CN" dirty="0">
              <a:solidFill>
                <a:srgbClr val="002060"/>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charset="0"/>
              <a:buChar char="Ø"/>
              <a:defRPr/>
            </a:pPr>
            <a:r>
              <a:rPr lang="zh-CN" altLang="zh-CN" dirty="0">
                <a:solidFill>
                  <a:srgbClr val="002060"/>
                </a:solidFill>
                <a:latin typeface="微软雅黑" panose="020B0503020204020204" pitchFamily="34" charset="-122"/>
                <a:ea typeface="微软雅黑" panose="020B0503020204020204" pitchFamily="34" charset="-122"/>
              </a:rPr>
              <a:t>例如，程序输入条件</a:t>
            </a:r>
            <a:r>
              <a:rPr lang="en-US" altLang="zh-CN" dirty="0">
                <a:solidFill>
                  <a:srgbClr val="002060"/>
                </a:solidFill>
                <a:latin typeface="微软雅黑" panose="020B0503020204020204" pitchFamily="34" charset="-122"/>
                <a:ea typeface="微软雅黑" panose="020B0503020204020204" pitchFamily="34" charset="-122"/>
              </a:rPr>
              <a:t>x</a:t>
            </a:r>
            <a:r>
              <a:rPr lang="zh-CN" altLang="zh-CN" dirty="0">
                <a:solidFill>
                  <a:srgbClr val="002060"/>
                </a:solidFill>
                <a:latin typeface="微软雅黑" panose="020B0503020204020204" pitchFamily="34" charset="-122"/>
                <a:ea typeface="微软雅黑" panose="020B0503020204020204" pitchFamily="34" charset="-122"/>
              </a:rPr>
              <a:t>为</a:t>
            </a:r>
            <a:r>
              <a:rPr lang="en-US" altLang="zh-CN" dirty="0">
                <a:solidFill>
                  <a:srgbClr val="002060"/>
                </a:solidFill>
                <a:latin typeface="微软雅黑" panose="020B0503020204020204" pitchFamily="34" charset="-122"/>
                <a:ea typeface="微软雅黑" panose="020B0503020204020204" pitchFamily="34" charset="-122"/>
              </a:rPr>
              <a:t>BOOL</a:t>
            </a:r>
            <a:r>
              <a:rPr lang="zh-CN" altLang="zh-CN" dirty="0">
                <a:solidFill>
                  <a:srgbClr val="002060"/>
                </a:solidFill>
                <a:latin typeface="微软雅黑" panose="020B0503020204020204" pitchFamily="34" charset="-122"/>
                <a:ea typeface="微软雅黑" panose="020B0503020204020204" pitchFamily="34" charset="-122"/>
              </a:rPr>
              <a:t>型数据，则</a:t>
            </a:r>
            <a:endParaRPr lang="zh-CN" altLang="zh-CN" dirty="0">
              <a:solidFill>
                <a:srgbClr val="002060"/>
              </a:solidFill>
              <a:latin typeface="微软雅黑" panose="020B0503020204020204" pitchFamily="34" charset="-122"/>
              <a:ea typeface="微软雅黑" panose="020B0503020204020204" pitchFamily="34" charset="-122"/>
            </a:endParaRPr>
          </a:p>
          <a:p>
            <a:pPr lvl="3"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一个有效等价类：</a:t>
            </a:r>
            <a:r>
              <a:rPr lang="en-US" altLang="zh-CN" dirty="0">
                <a:solidFill>
                  <a:srgbClr val="002060"/>
                </a:solidFill>
                <a:latin typeface="微软雅黑" panose="020B0503020204020204" pitchFamily="34" charset="-122"/>
                <a:ea typeface="微软雅黑" panose="020B0503020204020204" pitchFamily="34" charset="-122"/>
              </a:rPr>
              <a:t>x=true </a:t>
            </a:r>
            <a:r>
              <a:rPr lang="zh-CN" altLang="zh-CN" dirty="0">
                <a:solidFill>
                  <a:srgbClr val="002060"/>
                </a:solidFill>
                <a:latin typeface="微软雅黑" panose="020B0503020204020204" pitchFamily="34" charset="-122"/>
                <a:ea typeface="微软雅黑" panose="020B0503020204020204" pitchFamily="34" charset="-122"/>
              </a:rPr>
              <a:t>或</a:t>
            </a:r>
            <a:r>
              <a:rPr lang="en-US" altLang="zh-CN" dirty="0">
                <a:solidFill>
                  <a:srgbClr val="002060"/>
                </a:solidFill>
                <a:latin typeface="微软雅黑" panose="020B0503020204020204" pitchFamily="34" charset="-122"/>
                <a:ea typeface="微软雅黑" panose="020B0503020204020204" pitchFamily="34" charset="-122"/>
              </a:rPr>
              <a:t> x=false;</a:t>
            </a:r>
            <a:endParaRPr lang="zh-CN" altLang="zh-CN" dirty="0">
              <a:solidFill>
                <a:srgbClr val="002060"/>
              </a:solidFill>
              <a:latin typeface="微软雅黑" panose="020B0503020204020204" pitchFamily="34" charset="-122"/>
              <a:ea typeface="微软雅黑" panose="020B0503020204020204" pitchFamily="34" charset="-122"/>
            </a:endParaRPr>
          </a:p>
          <a:p>
            <a:pPr lvl="3" indent="266700" algn="just">
              <a:lnSpc>
                <a:spcPct val="150000"/>
              </a:lnSpc>
              <a:defRPr/>
            </a:pPr>
            <a:r>
              <a:rPr lang="zh-CN" altLang="zh-CN" dirty="0">
                <a:solidFill>
                  <a:srgbClr val="002060"/>
                </a:solidFill>
                <a:latin typeface="微软雅黑" panose="020B0503020204020204" pitchFamily="34" charset="-122"/>
                <a:ea typeface="微软雅黑" panose="020B0503020204020204" pitchFamily="34" charset="-122"/>
              </a:rPr>
              <a:t>一个无效等价类：除了</a:t>
            </a:r>
            <a:r>
              <a:rPr lang="en-US" altLang="zh-CN" dirty="0">
                <a:solidFill>
                  <a:srgbClr val="002060"/>
                </a:solidFill>
                <a:latin typeface="微软雅黑" panose="020B0503020204020204" pitchFamily="34" charset="-122"/>
                <a:ea typeface="微软雅黑" panose="020B0503020204020204" pitchFamily="34" charset="-122"/>
              </a:rPr>
              <a:t>true</a:t>
            </a:r>
            <a:r>
              <a:rPr lang="zh-CN" altLang="zh-CN" dirty="0">
                <a:solidFill>
                  <a:srgbClr val="002060"/>
                </a:solidFill>
                <a:latin typeface="微软雅黑" panose="020B0503020204020204" pitchFamily="34" charset="-122"/>
                <a:ea typeface="微软雅黑" panose="020B0503020204020204" pitchFamily="34" charset="-122"/>
              </a:rPr>
              <a:t>和</a:t>
            </a:r>
            <a:r>
              <a:rPr lang="en-US" altLang="zh-CN" dirty="0">
                <a:solidFill>
                  <a:srgbClr val="002060"/>
                </a:solidFill>
                <a:latin typeface="微软雅黑" panose="020B0503020204020204" pitchFamily="34" charset="-122"/>
                <a:ea typeface="微软雅黑" panose="020B0503020204020204" pitchFamily="34" charset="-122"/>
              </a:rPr>
              <a:t>false</a:t>
            </a:r>
            <a:r>
              <a:rPr lang="zh-CN" altLang="zh-CN" dirty="0">
                <a:solidFill>
                  <a:srgbClr val="002060"/>
                </a:solidFill>
                <a:latin typeface="微软雅黑" panose="020B0503020204020204" pitchFamily="34" charset="-122"/>
                <a:ea typeface="微软雅黑" panose="020B0503020204020204" pitchFamily="34" charset="-122"/>
              </a:rPr>
              <a:t>之外的值。</a:t>
            </a:r>
            <a:endParaRPr lang="zh-CN" altLang="zh-CN" dirty="0">
              <a:solidFill>
                <a:srgbClr val="002060"/>
              </a:solidFill>
              <a:latin typeface="微软雅黑" panose="020B0503020204020204" pitchFamily="34" charset="-122"/>
              <a:ea typeface="微软雅黑" panose="020B0503020204020204" pitchFamily="34" charset="-122"/>
            </a:endParaRPr>
          </a:p>
        </p:txBody>
      </p:sp>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4"/>
          <p:cNvSpPr>
            <a:spLocks noChangeArrowheads="1"/>
          </p:cNvSpPr>
          <p:nvPr/>
        </p:nvSpPr>
        <p:spPr bwMode="auto">
          <a:xfrm>
            <a:off x="0" y="5045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med" advTm="5000">
    <p:pull dir="r"/>
  </p:transition>
</p:sld>
</file>

<file path=ppt/tags/tag1.xml><?xml version="1.0" encoding="utf-8"?>
<p:tagLst xmlns:p="http://schemas.openxmlformats.org/presentationml/2006/main">
  <p:tag name="KSO_WM_UNIT_TABLE_BEAUTIFY" val="smartTable{21cbbc9f-6661-42b3-a6da-f65060c2e6a1}"/>
</p:tagLst>
</file>

<file path=ppt/tags/tag10.xml><?xml version="1.0" encoding="utf-8"?>
<p:tagLst xmlns:p="http://schemas.openxmlformats.org/presentationml/2006/main">
  <p:tag name="KSO_WM_UNIT_TABLE_BEAUTIFY" val="smartTable{653c31b9-25b8-40ca-9d2f-2f510ee0468d}"/>
</p:tagLst>
</file>

<file path=ppt/tags/tag11.xml><?xml version="1.0" encoding="utf-8"?>
<p:tagLst xmlns:p="http://schemas.openxmlformats.org/presentationml/2006/main">
  <p:tag name="KSO_WM_UNIT_TABLE_BEAUTIFY" val="smartTable{63c1cb63-d6d3-43db-ab16-7f95faf5e083}"/>
</p:tagLst>
</file>

<file path=ppt/tags/tag12.xml><?xml version="1.0" encoding="utf-8"?>
<p:tagLst xmlns:p="http://schemas.openxmlformats.org/presentationml/2006/main">
  <p:tag name="KSO_WM_UNIT_TABLE_BEAUTIFY" val="smartTable{6efbe6eb-7166-4a37-a8ad-287d8ee650f8}"/>
</p:tagLst>
</file>

<file path=ppt/tags/tag13.xml><?xml version="1.0" encoding="utf-8"?>
<p:tagLst xmlns:p="http://schemas.openxmlformats.org/presentationml/2006/main">
  <p:tag name="KSO_WM_UNIT_TABLE_BEAUTIFY" val="smartTable{4cdeeec0-82ef-4874-a857-94ed1af67fe5}"/>
</p:tagLst>
</file>

<file path=ppt/tags/tag14.xml><?xml version="1.0" encoding="utf-8"?>
<p:tagLst xmlns:p="http://schemas.openxmlformats.org/presentationml/2006/main">
  <p:tag name="KSO_WM_UNIT_PLACING_PICTURE_USER_VIEWPORT" val="{&quot;height&quot;:6999.157480314961,&quot;width&quot;:4629.650393700787}"/>
</p:tagLst>
</file>

<file path=ppt/tags/tag15.xml><?xml version="1.0" encoding="utf-8"?>
<p:tagLst xmlns:p="http://schemas.openxmlformats.org/presentationml/2006/main">
  <p:tag name="COMMONDATA" val="eyJoZGlkIjoiMmE0YzNjYTgyMGViYTEyNmVjYjVjNzA3ODNmOTg1ZjQifQ=="/>
  <p:tag name="KSO_WPP_MARK_KEY" val="69ab6462-6022-4ab6-9693-00beb7e38082"/>
</p:tagLst>
</file>

<file path=ppt/tags/tag2.xml><?xml version="1.0" encoding="utf-8"?>
<p:tagLst xmlns:p="http://schemas.openxmlformats.org/presentationml/2006/main">
  <p:tag name="KSO_WM_UNIT_TABLE_BEAUTIFY" val="smartTable{c8458f09-97b2-42cc-a6e0-d7a6ecf8e317}"/>
</p:tagLst>
</file>

<file path=ppt/tags/tag3.xml><?xml version="1.0" encoding="utf-8"?>
<p:tagLst xmlns:p="http://schemas.openxmlformats.org/presentationml/2006/main">
  <p:tag name="KSO_WM_UNIT_PLACING_PICTURE_USER_VIEWPORT" val="{&quot;height&quot;:6999.157480314961,&quot;width&quot;:4629.650393700787}"/>
</p:tagLst>
</file>

<file path=ppt/tags/tag4.xml><?xml version="1.0" encoding="utf-8"?>
<p:tagLst xmlns:p="http://schemas.openxmlformats.org/presentationml/2006/main">
  <p:tag name="KSO_WM_UNIT_TABLE_BEAUTIFY" val="smartTable{a37ed6ab-437e-47b5-a30d-ae8799be2a91}"/>
</p:tagLst>
</file>

<file path=ppt/tags/tag5.xml><?xml version="1.0" encoding="utf-8"?>
<p:tagLst xmlns:p="http://schemas.openxmlformats.org/presentationml/2006/main">
  <p:tag name="KSO_WM_UNIT_TABLE_BEAUTIFY" val="smartTable{6018fd09-a7bb-4e4b-8a51-c5e36cebc878}"/>
</p:tagLst>
</file>

<file path=ppt/tags/tag6.xml><?xml version="1.0" encoding="utf-8"?>
<p:tagLst xmlns:p="http://schemas.openxmlformats.org/presentationml/2006/main">
  <p:tag name="KSO_WM_UNIT_TABLE_BEAUTIFY" val="smartTable{f274b8e5-7e6d-4884-8bc5-811952ad0a49}"/>
</p:tagLst>
</file>

<file path=ppt/tags/tag7.xml><?xml version="1.0" encoding="utf-8"?>
<p:tagLst xmlns:p="http://schemas.openxmlformats.org/presentationml/2006/main">
  <p:tag name="KSO_WM_UNIT_PLACING_PICTURE_USER_VIEWPORT" val="{&quot;height&quot;:6999.157480314961,&quot;width&quot;:4629.650393700787}"/>
</p:tagLst>
</file>

<file path=ppt/tags/tag8.xml><?xml version="1.0" encoding="utf-8"?>
<p:tagLst xmlns:p="http://schemas.openxmlformats.org/presentationml/2006/main">
  <p:tag name="KSO_WM_UNIT_TABLE_BEAUTIFY" val="smartTable{d376e1ef-d74b-4c98-8d43-640df067cee5}"/>
</p:tagLst>
</file>

<file path=ppt/tags/tag9.xml><?xml version="1.0" encoding="utf-8"?>
<p:tagLst xmlns:p="http://schemas.openxmlformats.org/presentationml/2006/main">
  <p:tag name="KSO_WM_UNIT_TABLE_BEAUTIFY" val="smartTable{d376e1ef-d74b-4c98-8d43-640df067cee5}"/>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8957</Words>
  <Application>WPS 演示</Application>
  <PresentationFormat>全屏显示(16:9)</PresentationFormat>
  <Paragraphs>1923</Paragraphs>
  <Slides>54</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54</vt:i4>
      </vt:variant>
    </vt:vector>
  </HeadingPairs>
  <TitlesOfParts>
    <vt:vector size="66" baseType="lpstr">
      <vt:lpstr>Arial</vt:lpstr>
      <vt:lpstr>宋体</vt:lpstr>
      <vt:lpstr>Wingdings</vt:lpstr>
      <vt:lpstr>等线</vt:lpstr>
      <vt:lpstr>华文行楷</vt:lpstr>
      <vt:lpstr>黑体</vt:lpstr>
      <vt:lpstr>微软雅黑</vt:lpstr>
      <vt:lpstr>Century Gothic</vt:lpstr>
      <vt:lpstr>Times New Roman</vt:lpstr>
      <vt:lpstr>Wingdings</vt:lpstr>
      <vt:lpstr>Arial Unicode MS</vt:lpstr>
      <vt:lpstr>默认设计模板</vt:lpstr>
      <vt:lpstr>   软件质量保证与测试            ——原理、技术与实践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玉宇清澄1417363141</cp:lastModifiedBy>
  <cp:revision>1658</cp:revision>
  <dcterms:created xsi:type="dcterms:W3CDTF">2018-03-26T08:36:00Z</dcterms:created>
  <dcterms:modified xsi:type="dcterms:W3CDTF">2022-10-27T03:06:16Z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E27AFA69177D42FBAF32C4E27DE7E91D</vt:lpwstr>
  </property>
</Properties>
</file>