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304" r:id="rId6"/>
    <p:sldId id="461" r:id="rId7"/>
    <p:sldId id="462" r:id="rId8"/>
    <p:sldId id="463" r:id="rId9"/>
    <p:sldId id="502" r:id="rId10"/>
    <p:sldId id="269" r:id="rId11"/>
    <p:sldId id="503" r:id="rId12"/>
    <p:sldId id="504" r:id="rId13"/>
    <p:sldId id="273" r:id="rId14"/>
    <p:sldId id="274" r:id="rId15"/>
    <p:sldId id="275" r:id="rId16"/>
    <p:sldId id="272" r:id="rId17"/>
    <p:sldId id="355" r:id="rId18"/>
    <p:sldId id="356" r:id="rId19"/>
    <p:sldId id="353" r:id="rId20"/>
    <p:sldId id="354" r:id="rId21"/>
    <p:sldId id="381" r:id="rId22"/>
    <p:sldId id="404" r:id="rId23"/>
    <p:sldId id="277" r:id="rId24"/>
    <p:sldId id="285" r:id="rId25"/>
    <p:sldId id="333" r:id="rId26"/>
    <p:sldId id="543" r:id="rId27"/>
    <p:sldId id="279" r:id="rId28"/>
    <p:sldId id="280" r:id="rId29"/>
    <p:sldId id="281" r:id="rId30"/>
    <p:sldId id="283" r:id="rId31"/>
    <p:sldId id="286" r:id="rId32"/>
    <p:sldId id="568" r:id="rId33"/>
    <p:sldId id="287" r:id="rId34"/>
    <p:sldId id="288" r:id="rId35"/>
    <p:sldId id="289" r:id="rId36"/>
    <p:sldId id="588" r:id="rId37"/>
    <p:sldId id="431" r:id="rId38"/>
    <p:sldId id="446" r:id="rId39"/>
    <p:sldId id="290" r:id="rId40"/>
    <p:sldId id="291" r:id="rId41"/>
    <p:sldId id="292" r:id="rId42"/>
    <p:sldId id="293" r:id="rId43"/>
    <p:sldId id="296" r:id="rId44"/>
    <p:sldId id="298" r:id="rId45"/>
    <p:sldId id="299" r:id="rId46"/>
    <p:sldId id="300" r:id="rId47"/>
    <p:sldId id="301" r:id="rId48"/>
    <p:sldId id="302" r:id="rId49"/>
    <p:sldId id="427" r:id="rId50"/>
    <p:sldId id="428" r:id="rId51"/>
    <p:sldId id="303" r:id="rId52"/>
    <p:sldId id="430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9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0FFD-537E-4752-BC6F-9C7179D68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1A05-44E6-4781-8104-C84D21B9FE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26DC7-2BED-41A5-BF55-AD0F647E911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98EB93-EEF1-4F32-86CC-A8845ACB01E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502183-8F99-452D-A18B-A891B7396EA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/>
            <a:endParaRPr lang="zh-CN" altLang="zh-CN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487E1E-3336-42A2-B74E-2FCDA57F993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081420-4F87-4A9F-9448-EE7D444948F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23FBC-EB22-4222-862B-5E65C2975FC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23FBC-EB22-4222-862B-5E65C2975FC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23FBC-EB22-4222-862B-5E65C2975FC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549E4B-1A68-40EF-BDF5-2912968A8FF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BFDC3B-90AA-4E88-B583-69B6B68FFF9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46939F-EA4F-4BEB-ABFA-A591BD67A63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44AC05-9B2B-493F-A8A6-93340F30274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FB918D-6387-4F7A-B1C4-AC4418BB01B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FB918D-6387-4F7A-B1C4-AC4418BB01B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23408-D06B-4401-9BCE-C0A422FBA2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26DC7-2BED-41A5-BF55-AD0F647E911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A8CE45-DFEF-4B45-B022-0955CD9B0BB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9726D5-79D0-4F3F-9692-FFB897CCD1C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9726D5-79D0-4F3F-9692-FFB897CCD1C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3E65EC-B49A-4FC4-8422-E0AE77447A2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1BAB7-8E7E-43AF-986B-65D624D55BA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E7A84-5E54-4E93-B01B-44AA75C3BED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B5E397-C78C-4FB9-8CB0-29D8032A55C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250808-ABAC-441E-A205-6C927D87347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D300A8-7C9B-4EE3-9735-51A41C0510D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F29563-B776-4F50-91F5-727AB648E4C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081420-4F87-4A9F-9448-EE7D444948F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005AE-CD34-4C81-8C60-6F57A484E55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E9781-5ECF-40F8-AAEC-F528253EDFD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B8C36F-FC05-4246-8AB7-DF8ADD62AD9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B5EA3-8555-4938-8E61-4BA60D205EA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EC5F17-49C2-4298-B8B5-D3587E6AEB6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88F3E9-6B9C-4E37-BA9C-C192E130B50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B0655-3C1A-442D-8BEF-3BDFCC0359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B0655-3C1A-442D-8BEF-3BDFCC0359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B0655-3C1A-442D-8BEF-3BDFCC0359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D3041-5B3A-460F-B739-1578607F29E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9855" y="665480"/>
            <a:ext cx="8803005" cy="322008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集合</a:t>
            </a: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</a:t>
            </a: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增删改查</a:t>
            </a: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endParaRPr lang="zh-CN" altLang="en-US" b="1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57480" y="155575"/>
            <a:ext cx="8229600" cy="87503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8115" y="1031240"/>
            <a:ext cx="8528685" cy="5423535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zh-CN" sz="2300" kern="1200" dirty="0" smtClean="0"/>
              <a:t>List </a:t>
            </a:r>
            <a:r>
              <a:rPr lang="zh-CN" altLang="en-US" sz="2300" kern="1200" dirty="0" smtClean="0"/>
              <a:t>子类的特点：</a:t>
            </a:r>
            <a:endParaRPr lang="zh-CN" altLang="en-US" sz="23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</a:t>
            </a:r>
            <a:r>
              <a:rPr lang="en-US" altLang="zh-CN" sz="1600" kern="1200" dirty="0" smtClean="0"/>
              <a:t>ArrayList </a:t>
            </a:r>
            <a:r>
              <a:rPr lang="zh-CN" altLang="en-US" sz="1600" kern="1200" dirty="0" smtClean="0"/>
              <a:t>：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底层数据结构是数组，查询快，增删慢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线程不安全， 效率高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</a:t>
            </a:r>
            <a:r>
              <a:rPr lang="en-US" altLang="zh-CN" sz="1600" kern="1200" dirty="0" smtClean="0"/>
              <a:t>Vector </a:t>
            </a:r>
            <a:r>
              <a:rPr lang="zh-CN" altLang="en-US" sz="1600" kern="1200" dirty="0" smtClean="0"/>
              <a:t>：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 底层数据结构是数组，查询快，增删慢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 线程安全，效率高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</a:t>
            </a:r>
            <a:r>
              <a:rPr lang="en-US" altLang="zh-CN" sz="1600" kern="1200" dirty="0" smtClean="0"/>
              <a:t>LinkedList</a:t>
            </a:r>
            <a:r>
              <a:rPr lang="zh-CN" altLang="en-US" sz="1600" kern="1200" dirty="0" smtClean="0"/>
              <a:t>：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  底层数据结构是链表，查询慢，增删快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  线程不安全，效率高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List </a:t>
            </a:r>
            <a:r>
              <a:rPr lang="zh-CN" altLang="en-US" sz="1600" kern="1200" dirty="0" smtClean="0"/>
              <a:t>有三个儿子</a:t>
            </a:r>
            <a:r>
              <a:rPr lang="en-US" altLang="zh-CN" sz="1600" kern="1200" dirty="0" smtClean="0"/>
              <a:t>, </a:t>
            </a:r>
            <a:r>
              <a:rPr lang="zh-CN" altLang="en-US" sz="1600" kern="1200" dirty="0" smtClean="0"/>
              <a:t>我们到底使用谁？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要安全吗？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要： </a:t>
            </a:r>
            <a:r>
              <a:rPr lang="en-US" altLang="zh-CN" sz="1600" kern="1200" dirty="0" smtClean="0"/>
              <a:t>Vector ,</a:t>
            </a:r>
            <a:r>
              <a:rPr lang="zh-CN" altLang="en-US" sz="1600" kern="1200" dirty="0" smtClean="0"/>
              <a:t>即使安全，我们也不用这个，有更好的类替代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不要，</a:t>
            </a:r>
            <a:r>
              <a:rPr lang="en-US" altLang="zh-CN" sz="1600" kern="1200" dirty="0" smtClean="0"/>
              <a:t>ArrayList </a:t>
            </a:r>
            <a:r>
              <a:rPr lang="zh-CN" altLang="en-US" sz="1600" kern="1200" dirty="0" smtClean="0"/>
              <a:t>或者 </a:t>
            </a:r>
            <a:r>
              <a:rPr lang="en-US" altLang="zh-CN" sz="1600" kern="1200" dirty="0" smtClean="0"/>
              <a:t>ListedList </a:t>
            </a:r>
            <a:endParaRPr lang="en-US" altLang="zh-CN" sz="1600" kern="1200" dirty="0" smtClean="0"/>
          </a:p>
          <a:p>
            <a:pPr marL="537210" lvl="1" indent="0">
              <a:buNone/>
              <a:defRPr/>
            </a:pPr>
            <a:r>
              <a:rPr lang="en-US" altLang="zh-CN" sz="1600" kern="1200" dirty="0" smtClean="0"/>
              <a:t>       </a:t>
            </a:r>
            <a:r>
              <a:rPr lang="zh-CN" altLang="en-US" sz="1600" kern="1200" dirty="0" smtClean="0"/>
              <a:t>查询多：</a:t>
            </a:r>
            <a:r>
              <a:rPr lang="en-US" altLang="zh-CN" sz="1600" kern="1200" dirty="0" smtClean="0"/>
              <a:t>ArrayList</a:t>
            </a:r>
            <a:endParaRPr lang="zh-CN" altLang="en-US" sz="1600" kern="1200" dirty="0" smtClean="0"/>
          </a:p>
          <a:p>
            <a:pPr marL="537210" lvl="1" indent="0">
              <a:buNone/>
              <a:defRPr/>
            </a:pPr>
            <a:r>
              <a:rPr lang="zh-CN" altLang="en-US" sz="1600" kern="1200" dirty="0" smtClean="0"/>
              <a:t>       增删多：</a:t>
            </a:r>
            <a:r>
              <a:rPr lang="en-US" altLang="zh-CN" sz="1600" kern="1200" dirty="0" smtClean="0"/>
              <a:t>LinkedList</a:t>
            </a:r>
            <a:endParaRPr lang="en-US" altLang="zh-CN" sz="1600" kern="1200" dirty="0" smtClean="0"/>
          </a:p>
          <a:p>
            <a:pPr marL="537210" lvl="1" indent="0">
              <a:buNone/>
              <a:defRPr/>
            </a:pPr>
            <a:r>
              <a:rPr lang="en-US" altLang="zh-CN" sz="1600" kern="1200" dirty="0" smtClean="0"/>
              <a:t>   </a:t>
            </a:r>
            <a:r>
              <a:rPr lang="zh-CN" altLang="en-US" sz="1600" kern="1200" dirty="0" smtClean="0"/>
              <a:t>如果你什么都不懂，就用</a:t>
            </a:r>
            <a:r>
              <a:rPr lang="en-US" altLang="zh-CN" sz="1600" kern="1200" dirty="0" smtClean="0"/>
              <a:t>ArrayList</a:t>
            </a:r>
            <a:endParaRPr lang="en-US" altLang="zh-CN" sz="16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-237490" y="100330"/>
            <a:ext cx="7646670" cy="927100"/>
          </a:xfrm>
        </p:spPr>
        <p:txBody>
          <a:bodyPr/>
          <a:lstStyle/>
          <a:p>
            <a:r>
              <a:rPr lang="en-US" altLang="zh-CN" sz="3600" b="1" dirty="0" err="1" smtClean="0"/>
              <a:t>ArrayList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78155" y="793115"/>
            <a:ext cx="8187690" cy="6161405"/>
          </a:xfrm>
        </p:spPr>
        <p:txBody>
          <a:bodyPr>
            <a:normAutofit fontScale="80000"/>
          </a:bodyPr>
          <a:lstStyle/>
          <a:p>
            <a:pPr>
              <a:defRPr/>
            </a:pPr>
            <a:r>
              <a:rPr lang="en-US" altLang="zh-CN" sz="2800" kern="1200" dirty="0" err="1" smtClean="0">
                <a:solidFill>
                  <a:srgbClr val="FFFF00"/>
                </a:solidFill>
              </a:rPr>
              <a:t>ArrayList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类概述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特点：</a:t>
            </a:r>
            <a:endParaRPr lang="zh-CN" altLang="en-US" sz="242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有序：存储顺序和取出顺序一致</a:t>
            </a:r>
            <a:endParaRPr lang="zh-CN" altLang="en-US" sz="223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有下标：</a:t>
            </a:r>
            <a:endParaRPr lang="zh-CN" altLang="en-US" sz="223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可以存放重复数据：</a:t>
            </a:r>
            <a:endParaRPr lang="en-US" altLang="zh-CN" sz="223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底层数据结构是数组，查询快，增删慢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线程不安全，效率高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 smtClean="0">
                <a:solidFill>
                  <a:srgbClr val="FFFF00"/>
                </a:solidFill>
              </a:rPr>
              <a:t>ArrayList</a:t>
            </a:r>
            <a:r>
              <a:rPr lang="zh-CN" altLang="en-US" sz="2800" kern="1200" dirty="0" err="1" smtClean="0">
                <a:solidFill>
                  <a:srgbClr val="FFFF00"/>
                </a:solidFill>
              </a:rPr>
              <a:t>常用方法：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300" kern="1200" dirty="0" smtClean="0">
                <a:solidFill>
                  <a:srgbClr val="FFFF00"/>
                </a:solidFill>
              </a:rPr>
              <a:t>E  get(int index) 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120" kern="1200" dirty="0" smtClean="0">
                <a:solidFill>
                  <a:srgbClr val="FFFF00"/>
                </a:solidFill>
              </a:rPr>
              <a:t>返回此列表中指定位置的元素。</a:t>
            </a:r>
            <a:endParaRPr lang="en-US" altLang="zh-CN" sz="212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295" kern="1200" dirty="0" smtClean="0">
                <a:solidFill>
                  <a:srgbClr val="FFFF00"/>
                </a:solidFill>
              </a:rPr>
              <a:t>int  size() </a:t>
            </a:r>
            <a:endParaRPr lang="en-US" altLang="zh-CN" sz="229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115" kern="1200" dirty="0" smtClean="0">
                <a:solidFill>
                  <a:srgbClr val="FFFF00"/>
                </a:solidFill>
              </a:rPr>
              <a:t>返回此列表中的元素数。   </a:t>
            </a:r>
            <a:endParaRPr lang="en-US" altLang="zh-CN" sz="211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290" kern="1200" dirty="0" smtClean="0">
                <a:solidFill>
                  <a:srgbClr val="FFFF00"/>
                </a:solidFill>
              </a:rPr>
              <a:t>E remove(int index) </a:t>
            </a:r>
            <a:endParaRPr lang="en-US" altLang="zh-CN" sz="229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110" kern="1200" dirty="0" smtClean="0">
                <a:solidFill>
                  <a:srgbClr val="FFFF00"/>
                </a:solidFill>
              </a:rPr>
              <a:t>删除该列表中指定位置的元素。 </a:t>
            </a:r>
            <a:endParaRPr lang="en-US" altLang="zh-CN" sz="211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290" kern="1200" dirty="0" smtClean="0">
                <a:solidFill>
                  <a:srgbClr val="FFFF00"/>
                </a:solidFill>
              </a:rPr>
              <a:t>E set(int index, E element) </a:t>
            </a:r>
            <a:endParaRPr lang="en-US" altLang="zh-CN" sz="229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110" kern="1200" dirty="0" smtClean="0">
                <a:solidFill>
                  <a:srgbClr val="FFFF00"/>
                </a:solidFill>
              </a:rPr>
              <a:t>用指定的元素替换此列表中指定位置的元素。</a:t>
            </a:r>
            <a:endParaRPr lang="en-US" altLang="zh-CN" sz="211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280" kern="1200" dirty="0" smtClean="0">
                <a:solidFill>
                  <a:srgbClr val="FFFF00"/>
                </a:solidFill>
              </a:rPr>
              <a:t>void add(int index, E element) </a:t>
            </a:r>
            <a:endParaRPr lang="en-US" altLang="zh-CN" sz="228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100" kern="1200" dirty="0" smtClean="0">
                <a:solidFill>
                  <a:srgbClr val="FFFF00"/>
                </a:solidFill>
              </a:rPr>
              <a:t>在此列表中的指定位置插入指定的元素。  </a:t>
            </a:r>
            <a:endParaRPr lang="en-US" altLang="zh-CN" sz="21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5885" y="180340"/>
            <a:ext cx="8229600" cy="887730"/>
          </a:xfrm>
        </p:spPr>
        <p:txBody>
          <a:bodyPr/>
          <a:lstStyle/>
          <a:p>
            <a:r>
              <a:rPr lang="en-US" altLang="zh-CN" sz="3600" b="1" dirty="0" smtClean="0"/>
              <a:t>Vector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680" y="1068070"/>
            <a:ext cx="8453120" cy="5572760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Vector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底层数据结构是数组，查询快，增删慢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线程安全，效率低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57785" y="80010"/>
            <a:ext cx="8229600" cy="788670"/>
          </a:xfrm>
        </p:spPr>
        <p:txBody>
          <a:bodyPr/>
          <a:lstStyle/>
          <a:p>
            <a:r>
              <a:rPr lang="en-US" altLang="zh-CN" sz="3600" b="1" dirty="0" err="1" smtClean="0"/>
              <a:t>LinkedList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82880" y="955675"/>
            <a:ext cx="8503920" cy="5499100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LinkedList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底层</a:t>
            </a:r>
            <a:r>
              <a:rPr lang="zh-CN" altLang="en-US" sz="2300" kern="1200" dirty="0" smtClean="0"/>
              <a:t>数据结构是链表，查询慢，增删快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线程不安全，效率高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 err="1"/>
              <a:t>LinkedList</a:t>
            </a:r>
            <a:r>
              <a:rPr lang="zh-CN" altLang="en-US" sz="2800" kern="1200" dirty="0" smtClean="0"/>
              <a:t>类</a:t>
            </a:r>
            <a:r>
              <a:rPr lang="zh-CN" altLang="en-US" sz="2800" kern="1200" dirty="0"/>
              <a:t>特有功能</a:t>
            </a:r>
            <a:endParaRPr lang="en-US" altLang="zh-CN" sz="2800" kern="1200" dirty="0"/>
          </a:p>
          <a:p>
            <a:pPr lvl="1">
              <a:defRPr/>
            </a:pPr>
            <a:r>
              <a:rPr lang="en-US" altLang="zh-CN" sz="2300" kern="1200" dirty="0"/>
              <a:t>public void </a:t>
            </a:r>
            <a:r>
              <a:rPr lang="en-US" altLang="zh-CN" sz="2300" kern="1200" dirty="0" err="1"/>
              <a:t>addFirst</a:t>
            </a:r>
            <a:r>
              <a:rPr lang="en-US" altLang="zh-CN" sz="2300" kern="1200" dirty="0"/>
              <a:t>(E </a:t>
            </a:r>
            <a:r>
              <a:rPr lang="en-US" altLang="zh-CN" sz="2300" kern="1200" dirty="0" smtClean="0"/>
              <a:t>e)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 smtClean="0"/>
              <a:t>addLast</a:t>
            </a:r>
            <a:r>
              <a:rPr lang="en-US" altLang="zh-CN" sz="2300" kern="1200" dirty="0" smtClean="0"/>
              <a:t>(E </a:t>
            </a:r>
            <a:r>
              <a:rPr lang="en-US" altLang="zh-CN" sz="2300" kern="1200" dirty="0"/>
              <a:t>e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/>
              <a:t>public E </a:t>
            </a:r>
            <a:r>
              <a:rPr lang="en-US" altLang="zh-CN" sz="2300" kern="1200" dirty="0" err="1"/>
              <a:t>getFirst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/>
              <a:t>getLast</a:t>
            </a:r>
            <a:r>
              <a:rPr lang="en-US" altLang="zh-CN" sz="2300" kern="1200" dirty="0" smtClean="0"/>
              <a:t>()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removeLast</a:t>
            </a:r>
            <a:r>
              <a:rPr lang="en-US" altLang="zh-CN" sz="2300" kern="1200" dirty="0" smtClean="0"/>
              <a:t>()</a:t>
            </a:r>
            <a:endParaRPr lang="en-US" altLang="zh-CN" sz="23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  <a:p>
            <a:pPr>
              <a:defRPr/>
            </a:pP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83185" y="155575"/>
            <a:ext cx="8229600" cy="924560"/>
          </a:xfrm>
        </p:spPr>
        <p:txBody>
          <a:bodyPr/>
          <a:lstStyle/>
          <a:p>
            <a:r>
              <a:rPr lang="zh-CN" altLang="en-US" sz="3600" b="1" smtClean="0"/>
              <a:t>常见数据结构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20345" y="1080770"/>
            <a:ext cx="8466455" cy="5374005"/>
          </a:xfrm>
        </p:spPr>
        <p:txBody>
          <a:bodyPr/>
          <a:lstStyle/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概念：存储数据的结构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栈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:</a:t>
            </a:r>
            <a:r>
              <a:rPr lang="zh-CN" altLang="zh-CN" sz="2800" kern="1200" dirty="0" smtClean="0">
                <a:solidFill>
                  <a:srgbClr val="FFFF00"/>
                </a:solidFill>
              </a:rPr>
              <a:t>先进后出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队列：先进先出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数组：有下标，查询快，增删慢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链表：无下标，查询慢，增删快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当前地址</a:t>
            </a:r>
            <a:endParaRPr lang="zh-CN" altLang="en-US" sz="242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目标地址</a:t>
            </a:r>
            <a:endParaRPr lang="en-US" altLang="zh-CN" sz="2425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树：小的在左边，大的在右边，相等不添加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>
                <a:solidFill>
                  <a:srgbClr val="FFFF00"/>
                </a:solidFill>
              </a:rPr>
              <a:t>哈希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表：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key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value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形式</a:t>
            </a:r>
            <a:endParaRPr lang="zh-CN" altLang="en-US" sz="28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631825"/>
            <a:ext cx="8517255" cy="559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669925"/>
            <a:ext cx="8399780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290195"/>
            <a:ext cx="8213725" cy="627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501015"/>
            <a:ext cx="8932545" cy="524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476885"/>
            <a:ext cx="8722360" cy="600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3815" y="86995"/>
            <a:ext cx="8229600" cy="844550"/>
          </a:xfrm>
        </p:spPr>
        <p:txBody>
          <a:bodyPr/>
          <a:lstStyle/>
          <a:p>
            <a:r>
              <a:rPr lang="zh-CN" altLang="en-US" smtClean="0"/>
              <a:t>集合类概述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46685" y="931545"/>
            <a:ext cx="8540115" cy="55232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800" smtClean="0"/>
              <a:t>为什么出现集合？</a:t>
            </a:r>
            <a:endParaRPr lang="zh-CN" altLang="zh-CN" sz="2800" smtClean="0"/>
          </a:p>
          <a:p>
            <a:pPr lvl="1" eaLnBrk="1" hangingPunct="1">
              <a:buSzPct val="180000"/>
            </a:pPr>
            <a:r>
              <a:rPr lang="zh-CN" altLang="zh-CN" sz="2300" smtClean="0"/>
              <a:t>面向对象语言对事物的体现都是以对象的形式，所以为了方便对多个对象的操作，</a:t>
            </a:r>
            <a:r>
              <a:rPr lang="en-US" altLang="zh-CN" sz="2300" smtClean="0"/>
              <a:t>Java</a:t>
            </a:r>
            <a:r>
              <a:rPr lang="zh-CN" altLang="en-US" sz="2300" smtClean="0"/>
              <a:t>就提供了集合类</a:t>
            </a:r>
            <a:r>
              <a:rPr lang="zh-CN" altLang="zh-CN" sz="2300" smtClean="0"/>
              <a:t>。</a:t>
            </a:r>
            <a:endParaRPr lang="zh-CN" altLang="zh-CN" sz="2300" smtClean="0"/>
          </a:p>
          <a:p>
            <a:pPr lvl="1" eaLnBrk="1" hangingPunct="1">
              <a:buSzPct val="180000"/>
            </a:pPr>
            <a:endParaRPr lang="zh-CN" altLang="zh-CN" sz="2300" smtClean="0"/>
          </a:p>
          <a:p>
            <a:pPr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集合类的特点 （容器，保存数据）</a:t>
            </a:r>
            <a:endParaRPr lang="zh-CN" altLang="zh-CN" sz="265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只用于存储引用数据类型 ，基本书类型</a:t>
            </a:r>
            <a:endParaRPr lang="zh-CN" altLang="zh-CN" sz="2650" smtClean="0">
              <a:solidFill>
                <a:srgbClr val="FFFF00"/>
              </a:solidFill>
              <a:sym typeface="+mn-ea"/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可以存储不同类型的引用数据类型</a:t>
            </a:r>
            <a:endParaRPr lang="zh-CN" altLang="zh-CN" sz="2650" smtClean="0">
              <a:solidFill>
                <a:srgbClr val="FFFF00"/>
              </a:solidFill>
              <a:sym typeface="+mn-ea"/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长度是可变的</a:t>
            </a:r>
            <a:endParaRPr lang="zh-CN" altLang="zh-CN" sz="2650" smtClean="0">
              <a:solidFill>
                <a:srgbClr val="FFFF00"/>
              </a:solidFill>
            </a:endParaRPr>
          </a:p>
          <a:p>
            <a:pPr lvl="0" eaLnBrk="1" hangingPunct="1">
              <a:buSzPct val="180000"/>
            </a:pPr>
            <a:endParaRPr lang="zh-CN" altLang="zh-CN" sz="2650" smtClean="0"/>
          </a:p>
          <a:p>
            <a:pPr eaLnBrk="1" hangingPunct="1"/>
            <a:r>
              <a:rPr lang="zh-CN" altLang="zh-CN" sz="2800" smtClean="0">
                <a:solidFill>
                  <a:srgbClr val="FFFF00"/>
                </a:solidFill>
              </a:rPr>
              <a:t>数组和集合同是容器，有何不同？</a:t>
            </a:r>
            <a:endParaRPr lang="zh-CN" altLang="zh-CN" sz="2425" smtClean="0">
              <a:solidFill>
                <a:srgbClr val="FFFF00"/>
              </a:solidFill>
            </a:endParaRPr>
          </a:p>
          <a:p>
            <a:pPr lvl="1" eaLnBrk="1" hangingPunct="1">
              <a:buSzPct val="180000"/>
            </a:pPr>
            <a:r>
              <a:rPr lang="zh-CN" altLang="zh-CN" sz="2300" smtClean="0">
                <a:solidFill>
                  <a:srgbClr val="FFFF00"/>
                </a:solidFill>
                <a:sym typeface="+mn-ea"/>
              </a:rPr>
              <a:t>数组：</a:t>
            </a:r>
            <a:endParaRPr lang="zh-CN" altLang="zh-CN" sz="2300" smtClean="0">
              <a:solidFill>
                <a:srgbClr val="FFFF00"/>
              </a:solidFill>
              <a:sym typeface="+mn-ea"/>
            </a:endParaRPr>
          </a:p>
          <a:p>
            <a:pPr lvl="2" eaLnBrk="1" hangingPunct="1">
              <a:buSzPct val="180000"/>
            </a:pPr>
            <a:r>
              <a:rPr lang="zh-CN" altLang="zh-CN" sz="2120" smtClean="0">
                <a:solidFill>
                  <a:srgbClr val="FFFF00"/>
                </a:solidFill>
                <a:sym typeface="+mn-ea"/>
              </a:rPr>
              <a:t>只可以存储一种数据类型</a:t>
            </a:r>
            <a:endParaRPr lang="zh-CN" altLang="zh-CN" sz="2120" smtClean="0">
              <a:solidFill>
                <a:srgbClr val="FFFF00"/>
              </a:solidFill>
              <a:sym typeface="+mn-ea"/>
            </a:endParaRPr>
          </a:p>
          <a:p>
            <a:pPr lvl="2" eaLnBrk="1" hangingPunct="1">
              <a:buSzPct val="180000"/>
            </a:pPr>
            <a:r>
              <a:rPr lang="zh-CN" altLang="zh-CN" sz="2120" smtClean="0">
                <a:solidFill>
                  <a:srgbClr val="FFFF00"/>
                </a:solidFill>
              </a:rPr>
              <a:t>长度是固定</a:t>
            </a:r>
            <a:endParaRPr lang="zh-CN" altLang="zh-CN" sz="212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430530"/>
            <a:ext cx="8681720" cy="5833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0955" y="5715"/>
            <a:ext cx="8229600" cy="81280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集合练习</a:t>
            </a:r>
            <a:r>
              <a:rPr lang="en-US" altLang="zh-CN" sz="3600" b="1" smtClean="0"/>
              <a:t>1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045" y="943610"/>
            <a:ext cx="8229600" cy="5635625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ArrayList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去除集合中字符串的重复值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字符串的内容相同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2">
              <a:defRPr/>
            </a:pPr>
            <a:r>
              <a:rPr lang="zh-CN" altLang="zh-CN" sz="2120" kern="1200" dirty="0" smtClean="0"/>
              <a:t>创建一个新的集合</a:t>
            </a:r>
            <a:endParaRPr lang="zh-CN" altLang="zh-CN" sz="2120" kern="1200" dirty="0" smtClean="0"/>
          </a:p>
          <a:p>
            <a:pPr lvl="2">
              <a:defRPr/>
            </a:pPr>
            <a:r>
              <a:rPr lang="zh-CN" altLang="en-US" sz="2120" kern="1200" dirty="0" smtClean="0"/>
              <a:t>双层</a:t>
            </a:r>
            <a:r>
              <a:rPr lang="en-US" altLang="zh-CN" sz="2120" kern="1200" dirty="0" smtClean="0"/>
              <a:t>for</a:t>
            </a:r>
            <a:r>
              <a:rPr lang="zh-CN" altLang="en-US" sz="2120" kern="1200" dirty="0" smtClean="0"/>
              <a:t>循环</a:t>
            </a:r>
            <a:endParaRPr lang="zh-CN" altLang="en-US" sz="2120" kern="1200" dirty="0" smtClean="0"/>
          </a:p>
          <a:p>
            <a:pPr lvl="2">
              <a:defRPr/>
            </a:pPr>
            <a:endParaRPr lang="en-US" altLang="zh-CN" sz="212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去除集合中自定义对象的重复值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对象的成员变量值都相同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320" y="67945"/>
            <a:ext cx="8229600" cy="82550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集合练习</a:t>
            </a:r>
            <a:r>
              <a:rPr lang="en-US" altLang="zh-CN" sz="3600" b="1" smtClean="0"/>
              <a:t>2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049655"/>
            <a:ext cx="8329295" cy="54051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kern="1200" dirty="0" smtClean="0"/>
              <a:t>登录注册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zh-CN" altLang="en-US" sz="2425" kern="1200" dirty="0" smtClean="0"/>
              <a:t>注销</a:t>
            </a:r>
            <a:endParaRPr lang="zh-CN" altLang="en-US" sz="2425" kern="1200" dirty="0" smtClean="0"/>
          </a:p>
          <a:p>
            <a:pPr lvl="1">
              <a:defRPr/>
            </a:pPr>
            <a:r>
              <a:rPr lang="zh-CN" altLang="en-US" sz="2425" kern="1200" dirty="0" smtClean="0"/>
              <a:t>退出</a:t>
            </a:r>
            <a:endParaRPr lang="zh-CN" altLang="en-US" sz="2425" kern="1200" dirty="0" smtClean="0"/>
          </a:p>
          <a:p>
            <a:pPr lvl="1">
              <a:defRPr/>
            </a:pPr>
            <a:r>
              <a:rPr lang="zh-CN" altLang="en-US" sz="2425" kern="1200" dirty="0" smtClean="0"/>
              <a:t>验证码（字母版）</a:t>
            </a:r>
            <a:endParaRPr lang="zh-CN" altLang="en-US" sz="2800" kern="12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320" y="67945"/>
            <a:ext cx="8229600" cy="825500"/>
          </a:xfrm>
        </p:spPr>
        <p:txBody>
          <a:bodyPr/>
          <a:lstStyle/>
          <a:p>
            <a:r>
              <a:rPr lang="zh-CN" altLang="en-US" sz="3600" b="1" smtClean="0"/>
              <a:t>补充</a:t>
            </a:r>
            <a:endParaRPr lang="zh-CN" altLang="en-US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193165"/>
            <a:ext cx="8329295" cy="526161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800" dirty="0">
                <a:sym typeface="+mn-ea"/>
              </a:rPr>
              <a:t>增强</a:t>
            </a:r>
            <a:r>
              <a:rPr lang="en-US" altLang="zh-CN" sz="2800" dirty="0">
                <a:sym typeface="+mn-ea"/>
              </a:rPr>
              <a:t>For</a:t>
            </a:r>
            <a:r>
              <a:rPr lang="zh-CN" altLang="en-US" sz="2800" dirty="0">
                <a:sym typeface="+mn-ea"/>
              </a:rPr>
              <a:t>的底层是</a:t>
            </a:r>
            <a:r>
              <a:rPr lang="en-US" altLang="zh-CN" sz="2800" dirty="0">
                <a:sym typeface="+mn-ea"/>
              </a:rPr>
              <a:t>iterator</a:t>
            </a:r>
            <a:endParaRPr lang="en-US" altLang="zh-CN" sz="2800" kern="1200" dirty="0"/>
          </a:p>
          <a:p>
            <a:pPr>
              <a:defRPr/>
            </a:pPr>
            <a:r>
              <a:rPr lang="en-US" altLang="zh-CN" sz="2800" dirty="0">
                <a:sym typeface="+mn-ea"/>
              </a:rPr>
              <a:t>iterator</a:t>
            </a:r>
            <a:r>
              <a:rPr lang="zh-CN" altLang="en-US" sz="2800" dirty="0">
                <a:sym typeface="+mn-ea"/>
              </a:rPr>
              <a:t>中</a:t>
            </a:r>
            <a:r>
              <a:rPr lang="zh-CN" altLang="zh-CN" sz="2800" dirty="0">
                <a:sym typeface="+mn-ea"/>
              </a:rPr>
              <a:t>不可以改变集合的长度</a:t>
            </a:r>
            <a:endParaRPr lang="zh-CN" altLang="zh-CN" sz="2800" kern="1200" dirty="0"/>
          </a:p>
          <a:p>
            <a:pPr>
              <a:defRPr/>
            </a:pPr>
            <a:r>
              <a:rPr lang="zh-CN" altLang="en-US" sz="2800" dirty="0">
                <a:sym typeface="+mn-ea"/>
              </a:rPr>
              <a:t>集合嵌套：集合中放入集合</a:t>
            </a:r>
            <a:endParaRPr lang="zh-CN" altLang="en-US" sz="2800" kern="12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320" y="67945"/>
            <a:ext cx="8229600" cy="825500"/>
          </a:xfrm>
        </p:spPr>
        <p:txBody>
          <a:bodyPr/>
          <a:lstStyle/>
          <a:p>
            <a:r>
              <a:rPr lang="zh-CN" altLang="en-US" sz="3600" b="1" smtClean="0"/>
              <a:t>泛型的引入</a:t>
            </a:r>
            <a:endParaRPr lang="zh-CN" altLang="en-US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193165"/>
            <a:ext cx="8329295" cy="5261610"/>
          </a:xfrm>
        </p:spPr>
        <p:txBody>
          <a:bodyPr>
            <a:normAutofit lnSpcReduction="10000"/>
          </a:bodyPr>
          <a:lstStyle/>
          <a:p>
            <a:pPr marL="64135" indent="0">
              <a:buNone/>
              <a:defRPr/>
            </a:pPr>
            <a:endParaRPr lang="zh-CN" altLang="en-US" sz="2800" kern="12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8575" y="99695"/>
            <a:ext cx="8229600" cy="771525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泛型概述</a:t>
            </a:r>
            <a:r>
              <a:rPr lang="zh-CN" altLang="en-US" sz="2800" b="1" smtClean="0"/>
              <a:t>（</a:t>
            </a:r>
            <a:r>
              <a:rPr lang="zh-CN" altLang="zh-CN" sz="2800" dirty="0" smtClean="0">
                <a:sym typeface="+mn-ea"/>
              </a:rPr>
              <a:t>JDK1.5以后出现的机制）</a:t>
            </a:r>
            <a:endParaRPr lang="zh-CN" altLang="zh-CN" sz="2800" b="1" dirty="0" smtClean="0">
              <a:sym typeface="+mn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7810" y="871220"/>
            <a:ext cx="8428990" cy="5596255"/>
          </a:xfrm>
        </p:spPr>
        <p:txBody>
          <a:bodyPr>
            <a:normAutofit fontScale="90000" lnSpcReduction="10000"/>
          </a:bodyPr>
          <a:lstStyle/>
          <a:p>
            <a:pPr eaLnBrk="1" hangingPunct="1"/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：概述</a:t>
            </a:r>
            <a:endParaRPr lang="zh-CN" altLang="en-US" sz="2800" dirty="0" smtClean="0">
              <a:sym typeface="+mn-ea"/>
            </a:endParaRPr>
          </a:p>
          <a:p>
            <a:pPr lvl="1" eaLnBrk="1" hangingPunct="1"/>
            <a:r>
              <a:rPr lang="zh-CN" altLang="en-US" sz="2425" dirty="0" smtClean="0">
                <a:sym typeface="+mn-ea"/>
              </a:rPr>
              <a:t>泛型是一种特殊的类型，它把指定类型的工</a:t>
            </a:r>
            <a:r>
              <a:rPr lang="zh-CN" altLang="en-US" sz="2425" dirty="0" smtClean="0">
                <a:solidFill>
                  <a:schemeClr val="tx1"/>
                </a:solidFill>
                <a:sym typeface="+mn-ea"/>
              </a:rPr>
              <a:t>作推迟到客户端代码声明并实例化类或方法的时候进行。也</a:t>
            </a:r>
            <a:r>
              <a:rPr lang="zh-CN" altLang="en-US" sz="2425" dirty="0" smtClean="0">
                <a:sym typeface="+mn-ea"/>
              </a:rPr>
              <a:t>被称为参数化类型，</a:t>
            </a:r>
            <a:r>
              <a:rPr lang="zh-CN" altLang="en-US" sz="2425" dirty="0" smtClean="0">
                <a:solidFill>
                  <a:srgbClr val="FFFF00"/>
                </a:solidFill>
                <a:sym typeface="+mn-ea"/>
              </a:rPr>
              <a:t>可以把类型当作参数一样传递过来</a:t>
            </a:r>
            <a:r>
              <a:rPr lang="zh-CN" altLang="en-US" sz="2425" dirty="0" smtClean="0">
                <a:sym typeface="+mn-ea"/>
              </a:rPr>
              <a:t>，在传递过来之前我不明确，但是在使用的时候我就用明确了。</a:t>
            </a:r>
            <a:r>
              <a:rPr lang="zh-CN" altLang="en-US" sz="2425" dirty="0" smtClean="0">
                <a:solidFill>
                  <a:srgbClr val="FFFF00"/>
                </a:solidFill>
                <a:sym typeface="+mn-ea"/>
              </a:rPr>
              <a:t>泛型类型一定是引用数据类型</a:t>
            </a:r>
            <a:endParaRPr lang="en-US" altLang="zh-CN" sz="2425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sym typeface="+mn-ea"/>
              </a:rPr>
              <a:t>：泛型的好处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A: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提高了程序的安全性</a:t>
            </a:r>
            <a:endParaRPr lang="zh-CN" altLang="zh-CN" sz="2425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B: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将运行期遇到的问题转移到了编译期</a:t>
            </a:r>
            <a:endParaRPr lang="zh-CN" altLang="zh-CN" sz="2425" dirty="0" smtClean="0">
              <a:solidFill>
                <a:srgbClr val="FFFF00"/>
              </a:solidFill>
              <a:sym typeface="+mn-ea"/>
            </a:endParaRPr>
          </a:p>
          <a:p>
            <a:pPr lvl="2" eaLnBrk="1" hangingPunct="1"/>
            <a:r>
              <a:rPr lang="zh-CN" altLang="zh-CN" sz="2235" dirty="0" smtClean="0">
                <a:solidFill>
                  <a:srgbClr val="FFFF00"/>
                </a:solidFill>
              </a:rPr>
              <a:t>集合存储数据的时候</a:t>
            </a:r>
            <a:endParaRPr lang="zh-CN" altLang="zh-CN" sz="2235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C: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省去了类型强转的麻烦</a:t>
            </a:r>
            <a:endParaRPr lang="zh-CN" altLang="zh-CN" sz="2425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为什么会有泛型呢</a:t>
            </a:r>
            <a:r>
              <a:rPr lang="en-US" altLang="zh-CN" sz="2800" dirty="0" smtClean="0"/>
              <a:t>?</a:t>
            </a:r>
            <a:endParaRPr lang="en-US" altLang="zh-CN" sz="2300" dirty="0" smtClean="0"/>
          </a:p>
          <a:p>
            <a:pPr lvl="1" eaLnBrk="1" hangingPunct="1">
              <a:defRPr/>
            </a:pPr>
            <a:r>
              <a:rPr lang="zh-CN" altLang="en-US" sz="2300" dirty="0" smtClean="0"/>
              <a:t>早期的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类型可以接收任意的对象类型，但是在实际的使用中，会有类型转换的问题。也就存在这隐患，所以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提供了泛型来解决这个安全问题。</a:t>
            </a:r>
            <a:endParaRPr lang="zh-CN" altLang="zh-CN" sz="23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175260"/>
            <a:ext cx="8229600" cy="730250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泛型应用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4460" y="785495"/>
            <a:ext cx="8562340" cy="5859780"/>
          </a:xfrm>
        </p:spPr>
        <p:txBody>
          <a:bodyPr>
            <a:normAutofit fontScale="90000" lnSpcReduction="20000"/>
          </a:bodyPr>
          <a:lstStyle/>
          <a:p>
            <a:pPr marL="64135" indent="0">
              <a:buNone/>
              <a:defRPr/>
            </a:pPr>
            <a:endParaRPr lang="zh-CN" altLang="en-US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通常占位标识：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en-US" altLang="zh-CN" sz="2425" kern="1200" dirty="0" smtClean="0"/>
              <a:t>T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tager</a:t>
            </a:r>
            <a:r>
              <a:rPr lang="zh-CN" altLang="zh-CN" sz="2425" kern="1200" dirty="0" smtClean="0"/>
              <a:t>（标签）</a:t>
            </a:r>
            <a:r>
              <a:rPr lang="en-US" altLang="zh-CN" sz="2425" kern="1200" dirty="0" smtClean="0"/>
              <a:t> S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source</a:t>
            </a:r>
            <a:r>
              <a:rPr lang="zh-CN" altLang="en-US" sz="2425" kern="1200" dirty="0" smtClean="0"/>
              <a:t>（来源）</a:t>
            </a:r>
            <a:r>
              <a:rPr lang="en-US" altLang="zh-CN" sz="2425" kern="1200" dirty="0" smtClean="0"/>
              <a:t> E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element</a:t>
            </a:r>
            <a:r>
              <a:rPr lang="zh-CN" altLang="en-US" sz="2425" kern="1200" dirty="0" smtClean="0"/>
              <a:t>（要素）</a:t>
            </a:r>
            <a:endParaRPr lang="zh-CN" altLang="en-US" sz="2425" kern="1200" dirty="0" smtClean="0"/>
          </a:p>
          <a:p>
            <a:pPr lvl="1">
              <a:defRPr/>
            </a:pPr>
            <a:endParaRPr lang="zh-CN" altLang="en-US" sz="2425" kern="1200" dirty="0" smtClean="0"/>
          </a:p>
          <a:p>
            <a:pPr>
              <a:defRPr/>
            </a:pPr>
            <a:r>
              <a:rPr lang="zh-CN" altLang="en-US" sz="2800" kern="1200" dirty="0" smtClean="0"/>
              <a:t>泛型类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把泛型定义在类上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class 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1,…&gt;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注意</a:t>
            </a:r>
            <a:r>
              <a:rPr lang="en-US" altLang="zh-CN" sz="2300" kern="1200" dirty="0" smtClean="0"/>
              <a:t>:</a:t>
            </a:r>
            <a:r>
              <a:rPr lang="zh-CN" altLang="en-US" sz="2300" kern="1200" dirty="0" smtClean="0"/>
              <a:t>泛型类型必须是引用类型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型方法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把泛型定义在方法上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&gt; </a:t>
            </a:r>
            <a:r>
              <a:rPr lang="zh-CN" altLang="en-US" sz="2300" kern="1200" dirty="0" smtClean="0"/>
              <a:t>返回类型 方法名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  </a:t>
            </a:r>
            <a:r>
              <a:rPr lang="zh-CN" altLang="en-US" sz="2300" dirty="0" smtClean="0">
                <a:sym typeface="+mn-ea"/>
              </a:rPr>
              <a:t>泛型名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在传入时为什么要用</a:t>
            </a:r>
            <a:r>
              <a:rPr lang="en-US" altLang="zh-CN" sz="2300" kern="1200" dirty="0" smtClean="0"/>
              <a:t>T</a:t>
            </a:r>
            <a:r>
              <a:rPr lang="zh-CN" altLang="en-US" sz="2300" kern="1200" dirty="0" smtClean="0"/>
              <a:t>？直接写</a:t>
            </a:r>
            <a:r>
              <a:rPr lang="en-US" altLang="zh-CN" sz="2300" kern="1200" dirty="0" smtClean="0"/>
              <a:t>object</a:t>
            </a:r>
            <a:r>
              <a:rPr lang="zh-CN" altLang="en-US" sz="2300" kern="1200" dirty="0" smtClean="0"/>
              <a:t>不是就可以了？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295" kern="1200" dirty="0" smtClean="0"/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型接口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把泛型定义在接口上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 interface </a:t>
            </a:r>
            <a:r>
              <a:rPr lang="zh-CN" altLang="en-US" sz="2300" kern="1200" dirty="0" smtClean="0"/>
              <a:t>接口名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1…&gt;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32715" y="154305"/>
            <a:ext cx="8229600" cy="838835"/>
          </a:xfrm>
        </p:spPr>
        <p:txBody>
          <a:bodyPr/>
          <a:lstStyle/>
          <a:p>
            <a:r>
              <a:rPr lang="zh-CN" altLang="en-US" sz="3600" b="1" smtClean="0"/>
              <a:t>泛型高级</a:t>
            </a:r>
            <a:r>
              <a:rPr lang="en-US" altLang="zh-CN" sz="3600" b="1" smtClean="0"/>
              <a:t>(</a:t>
            </a:r>
            <a:r>
              <a:rPr lang="zh-CN" altLang="en-US" sz="3600" b="1" smtClean="0"/>
              <a:t>通配符</a:t>
            </a:r>
            <a:r>
              <a:rPr lang="en-US" altLang="zh-CN" sz="3600" b="1" smtClean="0"/>
              <a:t>)</a:t>
            </a:r>
            <a:endParaRPr lang="en-US" altLang="zh-CN" sz="3600" b="1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32715" y="1097915"/>
            <a:ext cx="8554085" cy="5356860"/>
          </a:xfrm>
        </p:spPr>
        <p:txBody>
          <a:bodyPr/>
          <a:lstStyle/>
          <a:p>
            <a:r>
              <a:rPr lang="zh-CN" altLang="en-US" sz="2800" dirty="0" smtClean="0"/>
              <a:t>泛型通配符&lt;?&gt;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任意类型，如果没有明确，那么就是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以及任意的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类了</a:t>
            </a:r>
            <a:endParaRPr lang="zh-CN" altLang="en-US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? extends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向下限定，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及其子类</a:t>
            </a:r>
            <a:endParaRPr lang="zh-CN" altLang="en-US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? super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向上限定，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及其父类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185" y="154940"/>
            <a:ext cx="8229600" cy="913130"/>
          </a:xfrm>
        </p:spPr>
        <p:txBody>
          <a:bodyPr/>
          <a:lstStyle/>
          <a:p>
            <a:r>
              <a:rPr lang="zh-CN" altLang="en-US" sz="3600" b="1" smtClean="0"/>
              <a:t>静态导入概述及使用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067435"/>
            <a:ext cx="8329295" cy="5387340"/>
          </a:xfrm>
        </p:spPr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静态导入概述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格式：</a:t>
            </a:r>
            <a:r>
              <a:rPr lang="en-US" altLang="zh-CN" sz="2300" kern="1200" dirty="0" smtClean="0"/>
              <a:t>import static </a:t>
            </a:r>
            <a:r>
              <a:rPr lang="zh-CN" altLang="en-US" sz="2300" kern="1200" dirty="0" smtClean="0"/>
              <a:t>包名</a:t>
            </a:r>
            <a:r>
              <a:rPr lang="en-US" altLang="zh-CN" sz="2300" kern="1200" dirty="0" smtClean="0"/>
              <a:t>….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.</a:t>
            </a:r>
            <a:r>
              <a:rPr lang="zh-CN" altLang="en-US" sz="2300" kern="1200" dirty="0" smtClean="0"/>
              <a:t>方法名</a:t>
            </a:r>
            <a:r>
              <a:rPr lang="en-US" altLang="zh-CN" sz="2300" kern="1200" dirty="0" smtClean="0"/>
              <a:t>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可以直接导入到方法的级别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 smtClean="0"/>
              <a:t>注意事项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方法必须是静态的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如果有多个同名的静态方法，容易不知道使用谁</a:t>
            </a:r>
            <a:r>
              <a:rPr lang="en-US" altLang="zh-CN" sz="2300" kern="1200" dirty="0" smtClean="0"/>
              <a:t>?</a:t>
            </a:r>
            <a:r>
              <a:rPr lang="zh-CN" altLang="en-US" sz="2300" kern="1200" dirty="0" smtClean="0"/>
              <a:t>这个时候要使用，必须加前缀。由此可见，意义不大，所以一般不用，但是要能看懂。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82880" y="204470"/>
            <a:ext cx="8229600" cy="887730"/>
          </a:xfrm>
        </p:spPr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62575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en-US" altLang="zh-CN" sz="2800" kern="1200" dirty="0" smtClean="0"/>
              <a:t>Set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一个不包含重复元素的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 smtClean="0"/>
              <a:t>。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添加进Set集合中的元素所在的类一定要重写equals() 和 hashCode()。要求重写equals() 和 hashCode()方法保持一致。</a:t>
            </a: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 smtClean="0"/>
          </a:p>
          <a:p>
            <a:pPr lvl="0">
              <a:defRPr/>
            </a:pPr>
            <a:r>
              <a:rPr lang="zh-CN" altLang="zh-CN" sz="2650" kern="1200" dirty="0" smtClean="0"/>
              <a:t>特点</a:t>
            </a:r>
            <a:endParaRPr lang="zh-CN" altLang="zh-CN" sz="2650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不包含重复的数据</a:t>
            </a:r>
            <a:endParaRPr lang="zh-CN" altLang="en-US" sz="2295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无序</a:t>
            </a:r>
            <a:r>
              <a:rPr lang="en-US" altLang="zh-CN" sz="2295" kern="1200" dirty="0" smtClean="0"/>
              <a:t>(</a:t>
            </a:r>
            <a:r>
              <a:rPr lang="zh-CN" altLang="zh-CN" sz="2295" kern="1200" dirty="0" smtClean="0"/>
              <a:t>存储顺序和取出不一致</a:t>
            </a:r>
            <a:r>
              <a:rPr lang="en-US" altLang="zh-CN" sz="2295" kern="1200" dirty="0" smtClean="0"/>
              <a:t>)</a:t>
            </a:r>
            <a:endParaRPr lang="zh-CN" altLang="en-US" sz="2295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没有下标</a:t>
            </a:r>
            <a:endParaRPr lang="zh-CN" altLang="en-US" sz="2295" kern="1200" dirty="0" smtClean="0"/>
          </a:p>
          <a:p>
            <a:pPr lvl="1">
              <a:defRPr/>
            </a:pPr>
            <a:endParaRPr lang="en-US" altLang="zh-CN" sz="2295" kern="1200" dirty="0" smtClean="0"/>
          </a:p>
          <a:p>
            <a:pPr>
              <a:defRPr/>
            </a:pPr>
            <a:r>
              <a:rPr lang="en-US" altLang="zh-CN" sz="2800" kern="1200" dirty="0"/>
              <a:t>Set</a:t>
            </a:r>
            <a:r>
              <a:rPr lang="zh-CN" altLang="en-US" sz="2800" kern="1200" dirty="0" smtClean="0"/>
              <a:t>案例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存储自定义对象并遍历</a:t>
            </a: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33985" y="104775"/>
            <a:ext cx="8229600" cy="913130"/>
          </a:xfrm>
        </p:spPr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pic>
        <p:nvPicPr>
          <p:cNvPr id="17412" name="Picture 3" descr="java集合类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715" y="1017905"/>
            <a:ext cx="8878570" cy="569976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82880" y="204470"/>
            <a:ext cx="8229600" cy="887730"/>
          </a:xfrm>
        </p:spPr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62575"/>
          </a:xfrm>
        </p:spPr>
        <p:txBody>
          <a:bodyPr>
            <a:normAutofit lnSpcReduction="20000"/>
          </a:bodyPr>
          <a:lstStyle/>
          <a:p>
            <a:pPr marL="537210" lvl="1" indent="0">
              <a:buNone/>
              <a:defRPr/>
            </a:pPr>
            <a:r>
              <a:rPr lang="zh-CN" altLang="en-US" sz="1800" kern="1200" dirty="0" smtClean="0"/>
              <a:t>问题： 为什么存储字符串的时候，字符串内容相同只存储了一个？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通过源码的分析，我们知道这个方法底层依赖两个方法， </a:t>
            </a:r>
            <a:r>
              <a:rPr lang="en-US" altLang="zh-CN" sz="1800" kern="1200" dirty="0" smtClean="0"/>
              <a:t>hashCode</a:t>
            </a:r>
            <a:r>
              <a:rPr lang="zh-CN" altLang="en-US" sz="1800" kern="1200" dirty="0" smtClean="0"/>
              <a:t>（） 和</a:t>
            </a:r>
            <a:r>
              <a:rPr lang="en-US" altLang="zh-CN" sz="1800" kern="1200" dirty="0" smtClean="0"/>
              <a:t>equals()</a:t>
            </a:r>
            <a:endParaRPr lang="en-US" altLang="zh-CN" sz="1800" kern="1200" dirty="0" smtClean="0"/>
          </a:p>
          <a:p>
            <a:pPr marL="537210" lvl="1" indent="0">
              <a:buNone/>
              <a:defRPr/>
            </a:pP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按照方法的步骤来说：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    先看</a:t>
            </a:r>
            <a:r>
              <a:rPr lang="en-US" altLang="zh-CN" sz="1800" kern="1200" dirty="0" smtClean="0"/>
              <a:t>hashCode() </a:t>
            </a:r>
            <a:r>
              <a:rPr lang="zh-CN" altLang="en-US" sz="1800" kern="1200" dirty="0" smtClean="0"/>
              <a:t>值是否相同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      相同：继续走</a:t>
            </a:r>
            <a:r>
              <a:rPr lang="en-US" altLang="zh-CN" sz="1800" kern="1200" dirty="0" smtClean="0"/>
              <a:t>equals() </a:t>
            </a:r>
            <a:r>
              <a:rPr lang="zh-CN" altLang="en-US" sz="1800" kern="1200" dirty="0" smtClean="0"/>
              <a:t>方法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          返回</a:t>
            </a:r>
            <a:r>
              <a:rPr lang="en-US" altLang="zh-CN" sz="1800" kern="1200" dirty="0" smtClean="0"/>
              <a:t>true</a:t>
            </a:r>
            <a:r>
              <a:rPr lang="zh-CN" altLang="en-US" sz="1800" kern="1200" dirty="0" smtClean="0"/>
              <a:t>： 说明元素重复，就不添加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          返回</a:t>
            </a:r>
            <a:r>
              <a:rPr lang="en-US" altLang="zh-CN" sz="1800" kern="1200" dirty="0" smtClean="0"/>
              <a:t>false</a:t>
            </a:r>
            <a:r>
              <a:rPr lang="zh-CN" altLang="en-US" sz="1800" kern="1200" dirty="0" smtClean="0"/>
              <a:t>： 说明元素不重复，就添加集合中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      不同： 就直接把元素添加到集合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如果类没有重写这两个方法，默认使用</a:t>
            </a:r>
            <a:r>
              <a:rPr lang="en-US" altLang="zh-CN" sz="1800" kern="1200" dirty="0" smtClean="0"/>
              <a:t>Object</a:t>
            </a:r>
            <a:r>
              <a:rPr lang="zh-CN" altLang="en-US" sz="1800" kern="1200" dirty="0" smtClean="0"/>
              <a:t>类的</a:t>
            </a:r>
            <a:r>
              <a:rPr lang="en-US" altLang="zh-CN" sz="1800" kern="1200" dirty="0" smtClean="0"/>
              <a:t>hashCode() </a:t>
            </a:r>
            <a:r>
              <a:rPr lang="zh-CN" altLang="en-US" sz="1800" kern="1200" dirty="0" smtClean="0"/>
              <a:t>和</a:t>
            </a:r>
            <a:r>
              <a:rPr lang="en-US" altLang="zh-CN" sz="1800" kern="1200" dirty="0" smtClean="0"/>
              <a:t>equals</a:t>
            </a:r>
            <a:r>
              <a:rPr lang="zh-CN" altLang="en-US" sz="1800" kern="1200" dirty="0" smtClean="0"/>
              <a:t>（）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endParaRPr lang="zh-CN" altLang="en-US" sz="1800" kern="1200" dirty="0" smtClean="0"/>
          </a:p>
          <a:p>
            <a:pPr marL="537210" lvl="1" indent="0">
              <a:buNone/>
              <a:defRPr/>
            </a:pPr>
            <a:r>
              <a:rPr lang="zh-CN" altLang="en-US" sz="1800" kern="1200" dirty="0" smtClean="0"/>
              <a:t>而</a:t>
            </a:r>
            <a:r>
              <a:rPr lang="en-US" altLang="zh-CN" sz="1800" kern="1200" dirty="0" smtClean="0"/>
              <a:t>String</a:t>
            </a:r>
            <a:r>
              <a:rPr lang="zh-CN" altLang="en-US" sz="1800" kern="1200" dirty="0" smtClean="0"/>
              <a:t>类重写了</a:t>
            </a:r>
            <a:r>
              <a:rPr lang="en-US" altLang="zh-CN" sz="1800" kern="1200" dirty="0" smtClean="0"/>
              <a:t>hashCode() </a:t>
            </a:r>
            <a:r>
              <a:rPr lang="zh-CN" altLang="en-US" sz="1800" kern="1200" dirty="0" smtClean="0"/>
              <a:t>和</a:t>
            </a:r>
            <a:r>
              <a:rPr lang="en-US" altLang="zh-CN" sz="1800" kern="1200" dirty="0" smtClean="0"/>
              <a:t>equals() </a:t>
            </a:r>
            <a:r>
              <a:rPr lang="zh-CN" altLang="en-US" sz="1800" kern="1200" dirty="0" smtClean="0"/>
              <a:t>方法，所以在添加</a:t>
            </a:r>
            <a:r>
              <a:rPr lang="en-US" altLang="zh-CN" sz="1800" kern="1200" dirty="0" smtClean="0"/>
              <a:t>String</a:t>
            </a:r>
            <a:r>
              <a:rPr lang="zh-CN" altLang="en-US" sz="1800" kern="1200" dirty="0" smtClean="0"/>
              <a:t>类的时候，它就能把相同的字符串去除掉，但是如果是我们自己定义的类？</a:t>
            </a:r>
            <a:endParaRPr lang="zh-CN" altLang="en-US" sz="1800" kern="1200" dirty="0" smtClean="0"/>
          </a:p>
          <a:p>
            <a:pPr marL="537210" lvl="1" indent="0">
              <a:buNone/>
              <a:defRPr/>
            </a:pPr>
            <a:endParaRPr lang="zh-CN" altLang="en-US" sz="2300" kern="1200" dirty="0" smtClean="0"/>
          </a:p>
          <a:p>
            <a:pPr marL="537210" lvl="1" indent="0">
              <a:buNone/>
              <a:defRPr/>
            </a:pPr>
            <a:endParaRPr lang="zh-CN" altLang="en-US" sz="2300" kern="1200" dirty="0" smtClean="0"/>
          </a:p>
          <a:p>
            <a:pPr marL="537210" lvl="1" indent="0">
              <a:buNone/>
              <a:defRPr/>
            </a:pPr>
            <a:endParaRPr lang="zh-CN" altLang="en-US" sz="2300" kern="1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170180" y="179070"/>
            <a:ext cx="8229600" cy="838835"/>
          </a:xfrm>
        </p:spPr>
        <p:txBody>
          <a:bodyPr/>
          <a:lstStyle/>
          <a:p>
            <a:r>
              <a:rPr lang="en-US" altLang="zh-CN" sz="3600" b="1" smtClean="0"/>
              <a:t>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246505"/>
            <a:ext cx="8229600" cy="5208270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en-US" altLang="zh-CN" sz="2800" dirty="0" err="1"/>
              <a:t>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不包含重复的数据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无序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没有下标</a:t>
            </a:r>
            <a:endParaRPr lang="zh-CN" altLang="en-US" sz="2300" dirty="0" smtClean="0">
              <a:sym typeface="+mn-ea"/>
            </a:endParaRPr>
          </a:p>
          <a:p>
            <a:pPr marL="537210" lvl="1" indent="0">
              <a:buNone/>
              <a:defRPr/>
            </a:pP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>
                <a:solidFill>
                  <a:srgbClr val="FFFF00"/>
                </a:solidFill>
              </a:rPr>
              <a:t>HashSet</a:t>
            </a:r>
            <a:r>
              <a:rPr lang="zh-CN" altLang="en-US" sz="2800" dirty="0" smtClean="0">
                <a:solidFill>
                  <a:srgbClr val="FFFF00"/>
                </a:solidFill>
              </a:rPr>
              <a:t>如何保证元素唯一性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dirty="0" smtClean="0">
                <a:solidFill>
                  <a:srgbClr val="FFFF00"/>
                </a:solidFill>
              </a:rPr>
              <a:t>底层是</a:t>
            </a:r>
            <a:r>
              <a:rPr lang="en-US" altLang="zh-CN" sz="2425" dirty="0" smtClean="0">
                <a:solidFill>
                  <a:srgbClr val="FFFF00"/>
                </a:solidFill>
              </a:rPr>
              <a:t>HashMap</a:t>
            </a:r>
            <a:endParaRPr lang="en-US" altLang="zh-CN" sz="2425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底层数据结构是哈希表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>
                <a:solidFill>
                  <a:srgbClr val="FFFF00"/>
                </a:solidFill>
              </a:rPr>
              <a:t>哈希</a:t>
            </a:r>
            <a:r>
              <a:rPr lang="zh-CN" altLang="en-US" sz="2300" kern="1200" dirty="0" smtClean="0">
                <a:solidFill>
                  <a:srgbClr val="FFFF00"/>
                </a:solidFill>
              </a:rPr>
              <a:t>表依赖于哈希值存储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添加功能底层依赖两个方法：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1900" kern="12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 </a:t>
            </a:r>
            <a:r>
              <a:rPr lang="en-US" altLang="zh-CN" sz="1900" kern="1200" dirty="0" err="1" smtClean="0">
                <a:solidFill>
                  <a:srgbClr val="FFFF00"/>
                </a:solidFill>
              </a:rPr>
              <a:t>hashCode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()//</a:t>
            </a:r>
            <a:r>
              <a:rPr lang="zh-CN" altLang="en-US" sz="1900" kern="1200" dirty="0" smtClean="0">
                <a:solidFill>
                  <a:srgbClr val="FFFF00"/>
                </a:solidFill>
              </a:rPr>
              <a:t>保证无序</a:t>
            </a:r>
            <a:endParaRPr lang="en-US" altLang="zh-CN" sz="19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1900" kern="1200" dirty="0" err="1" smtClean="0">
                <a:solidFill>
                  <a:srgbClr val="FFFF00"/>
                </a:solidFill>
              </a:rPr>
              <a:t>boolean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 equals(Object </a:t>
            </a:r>
            <a:r>
              <a:rPr lang="en-US" altLang="zh-CN" sz="1900" kern="1200" dirty="0" err="1" smtClean="0">
                <a:solidFill>
                  <a:srgbClr val="FFFF00"/>
                </a:solidFill>
              </a:rPr>
              <a:t>obj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)//</a:t>
            </a:r>
            <a:r>
              <a:rPr lang="zh-CN" altLang="en-US" sz="1900" kern="1200" dirty="0" smtClean="0">
                <a:solidFill>
                  <a:srgbClr val="FFFF00"/>
                </a:solidFill>
              </a:rPr>
              <a:t>保证唯一</a:t>
            </a:r>
            <a:endParaRPr lang="en-US" altLang="zh-CN" sz="1900" kern="1200" dirty="0">
              <a:solidFill>
                <a:srgbClr val="FFFF00"/>
              </a:solidFill>
            </a:endParaRPr>
          </a:p>
          <a:p>
            <a:pPr lvl="1">
              <a:defRPr/>
            </a:pPr>
            <a:endParaRPr lang="en-US" altLang="zh-CN" sz="19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3045" y="116840"/>
            <a:ext cx="8229600" cy="713740"/>
          </a:xfrm>
        </p:spPr>
        <p:txBody>
          <a:bodyPr/>
          <a:lstStyle/>
          <a:p>
            <a:r>
              <a:rPr lang="en-US" altLang="zh-CN" sz="3600" b="1" smtClean="0"/>
              <a:t>LinkedHashSet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535686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LinkedHashSet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zh-CN" altLang="en-US" sz="2800" dirty="0" smtClean="0"/>
          </a:p>
          <a:p>
            <a:pPr lvl="1">
              <a:defRPr/>
            </a:pPr>
            <a:r>
              <a:rPr lang="zh-CN" altLang="en-US" sz="2425" dirty="0" smtClean="0"/>
              <a:t>底层结构</a:t>
            </a:r>
            <a:endParaRPr lang="zh-CN" altLang="en-US" sz="2425" dirty="0" smtClean="0"/>
          </a:p>
          <a:p>
            <a:pPr lvl="2">
              <a:defRPr/>
            </a:pPr>
            <a:r>
              <a:rPr lang="zh-CN" altLang="en-US" sz="2235" dirty="0" smtClean="0"/>
              <a:t>哈希表：保证唯一</a:t>
            </a:r>
            <a:endParaRPr lang="zh-CN" altLang="en-US" sz="2235" dirty="0" smtClean="0"/>
          </a:p>
          <a:p>
            <a:pPr lvl="2">
              <a:defRPr/>
            </a:pPr>
            <a:r>
              <a:rPr lang="zh-CN" altLang="en-US" sz="2235" dirty="0" smtClean="0"/>
              <a:t>链表：保证有序</a:t>
            </a:r>
            <a:endParaRPr lang="en-US" altLang="zh-CN" sz="2235" dirty="0" smtClean="0"/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元素有序唯一</a:t>
            </a:r>
            <a:endParaRPr lang="en-US" altLang="zh-CN" sz="23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5580" y="192405"/>
            <a:ext cx="8229600" cy="800100"/>
          </a:xfrm>
        </p:spPr>
        <p:txBody>
          <a:bodyPr/>
          <a:lstStyle/>
          <a:p>
            <a:r>
              <a:rPr lang="en-US" altLang="zh-CN" sz="3600" b="1" smtClean="0"/>
              <a:t>TreeSet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0370" y="1210310"/>
            <a:ext cx="8266430" cy="524446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TreeSet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zh-CN" altLang="en-US" sz="2800" dirty="0" smtClean="0"/>
          </a:p>
          <a:p>
            <a:pPr>
              <a:defRPr/>
            </a:pPr>
            <a:r>
              <a:rPr lang="zh-CN" altLang="en-US" sz="2800" dirty="0" smtClean="0"/>
              <a:t>  </a:t>
            </a:r>
            <a:r>
              <a:rPr lang="zh-CN" altLang="en-US" sz="2000" dirty="0" smtClean="0"/>
              <a:t>可以按照添加进集合中的元素的指定属性进行排序）</a:t>
            </a:r>
            <a:endParaRPr lang="zh-CN" altLang="en-US" sz="2800" dirty="0" smtClean="0"/>
          </a:p>
          <a:p>
            <a:pPr lvl="1">
              <a:defRPr/>
            </a:pPr>
            <a:r>
              <a:rPr lang="zh-CN" altLang="en-US" sz="2300" kern="1200" dirty="0"/>
              <a:t>使用元素的自然顺序对元素进行</a:t>
            </a:r>
            <a:r>
              <a:rPr lang="zh-CN" altLang="en-US" sz="2300" kern="1200" dirty="0" smtClean="0"/>
              <a:t>排序（</a:t>
            </a:r>
            <a:r>
              <a:rPr lang="zh-CN" altLang="en-US" sz="2300" kern="1200" dirty="0" smtClean="0">
                <a:solidFill>
                  <a:srgbClr val="FFFF00"/>
                </a:solidFill>
              </a:rPr>
              <a:t>无序</a:t>
            </a:r>
            <a:r>
              <a:rPr lang="zh-CN" altLang="en-US" sz="2300" kern="1200" dirty="0" smtClean="0"/>
              <a:t>）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或者</a:t>
            </a:r>
            <a:r>
              <a:rPr lang="zh-CN" altLang="en-US" sz="2300" kern="1200" dirty="0"/>
              <a:t>根据创建 </a:t>
            </a:r>
            <a:r>
              <a:rPr lang="en-US" altLang="zh-CN" sz="2300" kern="1200" dirty="0"/>
              <a:t>set </a:t>
            </a:r>
            <a:r>
              <a:rPr lang="zh-CN" altLang="en-US" sz="2300" kern="1200" dirty="0"/>
              <a:t>时提供的 </a:t>
            </a:r>
            <a:r>
              <a:rPr lang="en-US" altLang="zh-CN" sz="2300" kern="1200" dirty="0"/>
              <a:t>Comparator </a:t>
            </a:r>
            <a:r>
              <a:rPr lang="zh-CN" altLang="en-US" sz="2300" kern="1200" dirty="0"/>
              <a:t>进行</a:t>
            </a:r>
            <a:r>
              <a:rPr lang="zh-CN" altLang="en-US" sz="2300" kern="1200" dirty="0" smtClean="0"/>
              <a:t>排序</a:t>
            </a:r>
            <a:endParaRPr lang="en-US" altLang="zh-CN" sz="2300" kern="1200" dirty="0" smtClean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err="1" smtClean="0"/>
              <a:t>TreeSet</a:t>
            </a:r>
            <a:r>
              <a:rPr lang="zh-CN" altLang="en-US" sz="2800" dirty="0" smtClean="0"/>
              <a:t>是如何保证元素的排序和唯一性的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底层数据结构是红黑树</a:t>
            </a:r>
            <a:r>
              <a:rPr lang="en-US" altLang="zh-CN" sz="2300" dirty="0" smtClean="0"/>
              <a:t>(</a:t>
            </a:r>
            <a:r>
              <a:rPr lang="zh-CN" altLang="en-US" sz="2300" dirty="0"/>
              <a:t>红黑树是一种自平衡的二叉树</a:t>
            </a:r>
            <a:r>
              <a:rPr lang="en-US" altLang="zh-CN" sz="2300" dirty="0" smtClean="0"/>
              <a:t>)</a:t>
            </a:r>
            <a:endParaRPr lang="en-US" altLang="zh-CN" sz="2300" dirty="0" smtClean="0"/>
          </a:p>
          <a:p>
            <a:pPr lvl="1">
              <a:defRPr/>
            </a:pPr>
            <a:endParaRPr lang="en-US" altLang="zh-CN" sz="2300" dirty="0" smtClean="0"/>
          </a:p>
          <a:p>
            <a:pPr lvl="1">
              <a:defRPr/>
            </a:pPr>
            <a:endParaRPr lang="en-US" altLang="zh-CN" sz="23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5580" y="192405"/>
            <a:ext cx="8229600" cy="800100"/>
          </a:xfrm>
        </p:spPr>
        <p:txBody>
          <a:bodyPr/>
          <a:lstStyle/>
          <a:p>
            <a:r>
              <a:rPr lang="en-US" altLang="zh-CN" sz="3600" b="1" smtClean="0"/>
              <a:t>TreeSet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0370" y="1210310"/>
            <a:ext cx="8266430" cy="5244465"/>
          </a:xfrm>
        </p:spPr>
        <p:txBody>
          <a:bodyPr/>
          <a:lstStyle/>
          <a:p>
            <a:pPr lvl="1">
              <a:defRPr/>
            </a:pPr>
            <a:r>
              <a:rPr lang="zh-CN" altLang="en-US" sz="2300" dirty="0" smtClean="0"/>
              <a:t>真正的比较是依赖于元素的</a:t>
            </a:r>
            <a:r>
              <a:rPr lang="en-US" altLang="zh-CN" sz="2300" dirty="0" smtClean="0"/>
              <a:t>compareTo() </a:t>
            </a:r>
            <a:r>
              <a:rPr lang="zh-CN" altLang="en-US" sz="2300" dirty="0" smtClean="0"/>
              <a:t>方法，而这个方法是定义在</a:t>
            </a:r>
            <a:r>
              <a:rPr lang="en-US" altLang="zh-CN" sz="2300" dirty="0" smtClean="0"/>
              <a:t>Comparable </a:t>
            </a:r>
            <a:r>
              <a:rPr lang="zh-CN" altLang="en-US" sz="2300" dirty="0" smtClean="0"/>
              <a:t>里面的。所以，你要重写该方法，就必须实现</a:t>
            </a:r>
            <a:r>
              <a:rPr lang="en-US" altLang="zh-CN" sz="2300" dirty="0" smtClean="0"/>
              <a:t>Comparable </a:t>
            </a:r>
            <a:r>
              <a:rPr lang="zh-CN" altLang="en-US" sz="2300" dirty="0" smtClean="0"/>
              <a:t>接口。这个接口表示的就是自然排序。</a:t>
            </a:r>
            <a:endParaRPr lang="en-US" altLang="zh-CN" sz="2300" dirty="0" smtClean="0"/>
          </a:p>
          <a:p>
            <a:pPr lvl="1">
              <a:defRPr/>
            </a:pPr>
            <a:endParaRPr lang="en-US" altLang="zh-CN" sz="23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TreeSet 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775"/>
            <a:ext cx="8228965" cy="4744085"/>
          </a:xfrm>
        </p:spPr>
        <p:txBody>
          <a:bodyPr>
            <a:noAutofit/>
          </a:bodyPr>
          <a:p>
            <a:pPr marL="64135" indent="0">
              <a:buNone/>
            </a:pPr>
            <a:r>
              <a:rPr lang="zh-CN" altLang="en-US" sz="1600"/>
              <a:t>两种排序方式：自然排序：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        ①要求添加进TreeSet中的元素所在的类implements Comparable接口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        ②重写compareTo(Object obj)，在此方法内指明按照元素的哪个属性进行排序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	③向TreeSet中添加元素即可。若不实现此接口，会报运行时异常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 定制排序：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①创建一个实现Comparator接口的实现类的对象。在实现类中重写Comparator的compare(Object o1,Object o2)方法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②在此compare()方法中指明按照元素所在类的哪个属性进行排序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③将此实现Comparator接口的实现类的对象作为形参传递给TreeSet的构造器中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								</a:t>
            </a:r>
            <a:endParaRPr lang="zh-CN" altLang="en-US" sz="1600"/>
          </a:p>
          <a:p>
            <a:pPr marL="64135" indent="0">
              <a:buNone/>
            </a:pPr>
            <a:r>
              <a:rPr lang="zh-CN" altLang="en-US" sz="1600"/>
              <a:t>④向TreeSet中添加元素即可。若不实现此接口，会报运行时异常</a:t>
            </a:r>
            <a:endParaRPr lang="zh-CN" altLang="en-US" sz="1600"/>
          </a:p>
          <a:p>
            <a:pPr marL="64135" indent="0">
              <a:buNone/>
            </a:pPr>
            <a:endParaRPr lang="zh-CN" altLang="en-US" sz="1600"/>
          </a:p>
          <a:p>
            <a:pPr marL="64135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要求重写的compareTo()或者compare()方法与equals()和hashCode()方法保持一致。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当两个对象进行比较时，返回0代表它们相等；返回值&lt;0（如例子中返回-1）代表this排在被比较对象之前；反之代表在被比较对象之后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33350" y="241935"/>
            <a:ext cx="8229600" cy="900430"/>
          </a:xfrm>
        </p:spPr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集合练习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7810" y="1142365"/>
            <a:ext cx="8428990" cy="5312410"/>
          </a:xfrm>
        </p:spPr>
        <p:txBody>
          <a:bodyPr/>
          <a:lstStyle/>
          <a:p>
            <a:pPr marL="64135" indent="0">
              <a:buNone/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键盘录入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个学生信息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语文成绩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数学成绩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英语成绩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按照总分从高到低输出到控制台</a:t>
            </a:r>
            <a:endParaRPr lang="en-US" altLang="zh-CN" sz="2800" dirty="0" smtClean="0"/>
          </a:p>
          <a:p>
            <a:pPr>
              <a:defRPr/>
            </a:pPr>
            <a:endParaRPr lang="zh-CN" altLang="en-US" sz="1800" kern="1200" dirty="0"/>
          </a:p>
          <a:p>
            <a:pPr lvl="1">
              <a:defRPr/>
            </a:pP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3655" y="62230"/>
            <a:ext cx="8229600" cy="763270"/>
          </a:xfrm>
        </p:spPr>
        <p:txBody>
          <a:bodyPr/>
          <a:lstStyle/>
          <a:p>
            <a:r>
              <a:rPr lang="en-US" altLang="zh-CN" sz="3600" b="1" smtClean="0"/>
              <a:t>Collection</a:t>
            </a:r>
            <a:r>
              <a:rPr lang="zh-CN" altLang="en-US" sz="3600" b="1" smtClean="0"/>
              <a:t>集合总结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07645" y="824865"/>
            <a:ext cx="8479155" cy="58661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</a:rPr>
              <a:t>Collection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List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ArrayList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</a:rPr>
              <a:t>底层是数组，有下标，查询快，增删慢，线程不安全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Vector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底层是数组，有下标，查询快，增删慢，线程安全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>
                <a:solidFill>
                  <a:srgbClr val="FFFF00"/>
                </a:solidFill>
              </a:rPr>
              <a:t>LinkedList</a:t>
            </a:r>
            <a:endParaRPr lang="en-US" altLang="zh-CN" sz="2000" kern="1200" dirty="0" err="1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底层是链表，有下标，查询慢，增删快，线程不安全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Set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HashSet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底层是哈希表，无下标，确保唯一性</a:t>
            </a:r>
            <a:endParaRPr lang="zh-CN" altLang="en-US" sz="2000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TreeSet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</a:rPr>
              <a:t>底层是红黑树，无下标，确保唯一性</a:t>
            </a:r>
            <a:endParaRPr lang="zh-CN" altLang="en-US" sz="2000" kern="1200" dirty="0" err="1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LinkedHashSet</a:t>
            </a:r>
            <a:endParaRPr lang="en-US" altLang="zh-CN" sz="2000" dirty="0" err="1">
              <a:solidFill>
                <a:srgbClr val="FFFF00"/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  <a:sym typeface="+mn-ea"/>
              </a:rPr>
              <a:t>底层是链表和哈希表，有下标，确保唯一性</a:t>
            </a:r>
            <a:endParaRPr lang="zh-CN" altLang="en-US" sz="2000" kern="1200" dirty="0" err="1" smtClean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182880" y="142240"/>
            <a:ext cx="8229600" cy="813435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82880" y="1036955"/>
            <a:ext cx="8503920" cy="561784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/>
              <a:t>接口</a:t>
            </a:r>
            <a:r>
              <a:rPr lang="zh-CN" altLang="en-US" sz="2800" dirty="0" smtClean="0"/>
              <a:t>概述</a:t>
            </a:r>
            <a:endParaRPr lang="zh-CN" altLang="en-US" sz="2800" dirty="0" smtClean="0"/>
          </a:p>
          <a:p>
            <a:pPr lvl="1">
              <a:defRPr/>
            </a:pPr>
            <a:r>
              <a:rPr lang="en-US" altLang="zh-CN" sz="2425" dirty="0" smtClean="0"/>
              <a:t>Key,Value</a:t>
            </a:r>
            <a:r>
              <a:rPr lang="zh-CN" altLang="en-US" sz="2425" dirty="0" smtClean="0"/>
              <a:t>形式：一个</a:t>
            </a:r>
            <a:r>
              <a:rPr lang="en-US" altLang="zh-CN" sz="2425" dirty="0" smtClean="0"/>
              <a:t>Key</a:t>
            </a:r>
            <a:r>
              <a:rPr lang="zh-CN" altLang="en-US" sz="2425" dirty="0" smtClean="0"/>
              <a:t>对应一个</a:t>
            </a:r>
            <a:r>
              <a:rPr lang="en-US" altLang="zh-CN" sz="2425" dirty="0" smtClean="0"/>
              <a:t>Value</a:t>
            </a:r>
            <a:endParaRPr lang="en-US" altLang="zh-CN" sz="2425" dirty="0" smtClean="0"/>
          </a:p>
          <a:p>
            <a:pPr lvl="1">
              <a:defRPr/>
            </a:pPr>
            <a:r>
              <a:rPr lang="en-US" altLang="zh-CN" sz="2425" dirty="0" smtClean="0"/>
              <a:t>Key</a:t>
            </a:r>
            <a:r>
              <a:rPr lang="zh-CN" altLang="en-US" sz="2425" dirty="0" smtClean="0"/>
              <a:t>不能重复</a:t>
            </a:r>
            <a:endParaRPr lang="zh-CN" altLang="en-US" sz="2425" dirty="0" smtClean="0"/>
          </a:p>
          <a:p>
            <a:pPr lvl="1">
              <a:defRPr/>
            </a:pPr>
            <a:endParaRPr lang="en-US" altLang="zh-CN" sz="2425" dirty="0" smtClean="0"/>
          </a:p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 smtClean="0"/>
              <a:t>接口和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接口的不同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是双列的；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是单列的</a:t>
            </a: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的</a:t>
            </a:r>
            <a:r>
              <a:rPr lang="en-US" altLang="zh-CN" sz="2300" kern="1200" dirty="0" smtClean="0"/>
              <a:t>key</a:t>
            </a:r>
            <a:r>
              <a:rPr lang="zh-CN" altLang="en-US" sz="2300" kern="1200" dirty="0" smtClean="0"/>
              <a:t>唯一；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的子体系</a:t>
            </a:r>
            <a:r>
              <a:rPr lang="en-US" altLang="zh-CN" sz="2300" kern="1200" dirty="0" smtClean="0"/>
              <a:t>Set</a:t>
            </a:r>
            <a:r>
              <a:rPr lang="zh-CN" altLang="zh-CN" sz="2300" kern="1200" dirty="0" smtClean="0"/>
              <a:t>也</a:t>
            </a:r>
            <a:r>
              <a:rPr lang="zh-CN" altLang="en-US" sz="2300" kern="1200" dirty="0" smtClean="0"/>
              <a:t>是唯一的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集合的数据结构值针对键有效，跟值无关；</a:t>
            </a:r>
            <a:r>
              <a:rPr lang="en-US" altLang="zh-CN" sz="2490" kern="1200" dirty="0" smtClean="0"/>
              <a:t>Collection</a:t>
            </a:r>
            <a:r>
              <a:rPr lang="zh-CN" altLang="en-US" sz="2490" kern="1200" dirty="0" smtClean="0"/>
              <a:t>集合的数据结构是针对值有效</a:t>
            </a:r>
            <a:endParaRPr lang="zh-CN" altLang="en-US" sz="249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3815" y="86995"/>
            <a:ext cx="8229600" cy="844550"/>
          </a:xfrm>
        </p:spPr>
        <p:txBody>
          <a:bodyPr/>
          <a:lstStyle/>
          <a:p>
            <a:r>
              <a:rPr lang="zh-CN" altLang="en-US" smtClean="0"/>
              <a:t>集合类概述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46685" y="931545"/>
            <a:ext cx="8540115" cy="55232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120" smtClean="0">
                <a:solidFill>
                  <a:srgbClr val="FFFF00"/>
                </a:solidFill>
              </a:rPr>
              <a:t>Java </a:t>
            </a:r>
            <a:r>
              <a:rPr lang="zh-CN" altLang="en-US" sz="2120" smtClean="0">
                <a:solidFill>
                  <a:srgbClr val="FFFF00"/>
                </a:solidFill>
              </a:rPr>
              <a:t>提供多种集合类，而它们的数据结构不同。但是它们有共性的内容</a:t>
            </a:r>
            <a:r>
              <a:rPr lang="en-US" altLang="zh-CN" sz="2120" smtClean="0">
                <a:solidFill>
                  <a:srgbClr val="FFFF00"/>
                </a:solidFill>
              </a:rPr>
              <a:t>(</a:t>
            </a:r>
            <a:r>
              <a:rPr lang="zh-CN" altLang="en-US" sz="2120" smtClean="0">
                <a:solidFill>
                  <a:srgbClr val="FFFF00"/>
                </a:solidFill>
              </a:rPr>
              <a:t>存储，获取，判断等</a:t>
            </a:r>
            <a:r>
              <a:rPr lang="en-US" altLang="zh-CN" sz="2120" smtClean="0">
                <a:solidFill>
                  <a:srgbClr val="FFFF00"/>
                </a:solidFill>
              </a:rPr>
              <a:t>)</a:t>
            </a:r>
            <a:r>
              <a:rPr lang="zh-CN" altLang="en-US" sz="2120" smtClean="0">
                <a:solidFill>
                  <a:srgbClr val="FFFF00"/>
                </a:solidFill>
              </a:rPr>
              <a:t>，通过不断的向上提取，我们就能够得到一个集合的继承体系结构图。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这个体系的老大是：</a:t>
            </a:r>
            <a:r>
              <a:rPr lang="en-US" altLang="zh-CN" sz="2120" smtClean="0">
                <a:solidFill>
                  <a:srgbClr val="FFFF00"/>
                </a:solidFill>
              </a:rPr>
              <a:t>Collection</a:t>
            </a:r>
            <a:r>
              <a:rPr lang="zh-CN" altLang="en-US" sz="2120" smtClean="0">
                <a:solidFill>
                  <a:srgbClr val="FFFF00"/>
                </a:solidFill>
              </a:rPr>
              <a:t>。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分析 ： 从具体到抽象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实现 </a:t>
            </a:r>
            <a:r>
              <a:rPr lang="en-US" altLang="zh-CN" sz="2120" smtClean="0">
                <a:solidFill>
                  <a:srgbClr val="FFFF00"/>
                </a:solidFill>
              </a:rPr>
              <a:t>:  </a:t>
            </a:r>
            <a:r>
              <a:rPr lang="zh-CN" altLang="en-US" sz="2120" smtClean="0">
                <a:solidFill>
                  <a:srgbClr val="FFFF00"/>
                </a:solidFill>
              </a:rPr>
              <a:t>从抽象到具体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使用 ：  使用具体的。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接口： 一些公用方法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120" smtClean="0">
                <a:solidFill>
                  <a:srgbClr val="FFFF00"/>
                </a:solidFill>
              </a:rPr>
              <a:t> 子类： 特有的方法，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z="212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58115" y="179705"/>
            <a:ext cx="8229600" cy="850900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82905" y="1029970"/>
            <a:ext cx="8303895" cy="55860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 put(K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key,V</a:t>
            </a:r>
            <a:r>
              <a:rPr lang="en-US" altLang="zh-CN" sz="2800" kern="1200" dirty="0">
                <a:solidFill>
                  <a:srgbClr val="FFFF00"/>
                </a:solidFill>
              </a:rPr>
              <a:t> value)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V get(Object key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 remove(Object key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void clear()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size()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containsKey</a:t>
            </a:r>
            <a:r>
              <a:rPr lang="en-US" altLang="zh-CN" sz="2800" kern="1200" dirty="0">
                <a:solidFill>
                  <a:srgbClr val="FFFF00"/>
                </a:solidFill>
              </a:rPr>
              <a:t>(Object key)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containsValue</a:t>
            </a:r>
            <a:r>
              <a:rPr lang="en-US" altLang="zh-CN" sz="2800" kern="1200" dirty="0">
                <a:solidFill>
                  <a:srgbClr val="FFFF00"/>
                </a:solidFill>
              </a:rPr>
              <a:t>(Object value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isEmpty</a:t>
            </a:r>
            <a:r>
              <a:rPr lang="en-US" altLang="zh-CN" sz="2800" kern="1200" dirty="0">
                <a:solidFill>
                  <a:srgbClr val="FFFF00"/>
                </a:solidFill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Set&lt;K&gt; 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keySet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Collection&lt;V&gt; values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Set&lt;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Map.Entry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&lt;K,V&gt;&gt; 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entrySet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altLang="zh-CN" sz="28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195580" y="142875"/>
            <a:ext cx="8229600" cy="762635"/>
          </a:xfrm>
        </p:spPr>
        <p:txBody>
          <a:bodyPr/>
          <a:lstStyle/>
          <a:p>
            <a:r>
              <a:rPr lang="en-US" altLang="zh-CN" sz="3600" b="1" smtClean="0"/>
              <a:t>HashMap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44805" y="1110615"/>
            <a:ext cx="8341995" cy="534416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HashMap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键是哈希表结构，可以保证键的唯一性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允许null的值和null键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err="1" smtClean="0"/>
              <a:t>HashMap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Integer,String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String,Student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20345" y="154305"/>
            <a:ext cx="8229600" cy="950595"/>
          </a:xfrm>
        </p:spPr>
        <p:txBody>
          <a:bodyPr/>
          <a:lstStyle/>
          <a:p>
            <a:r>
              <a:rPr lang="en-US" altLang="zh-CN" sz="3600" b="1" smtClean="0"/>
              <a:t>TreeMap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334770"/>
            <a:ext cx="8329295" cy="512000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类概述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kern="1200" dirty="0"/>
              <a:t>键</a:t>
            </a:r>
            <a:r>
              <a:rPr lang="zh-CN" altLang="en-US" sz="2300" kern="1200" dirty="0" smtClean="0"/>
              <a:t>是红黑树结构，</a:t>
            </a:r>
            <a:r>
              <a:rPr lang="zh-CN" altLang="en-US" sz="2300" kern="1200" dirty="0"/>
              <a:t>可以保证键</a:t>
            </a:r>
            <a:r>
              <a:rPr lang="zh-CN" altLang="en-US" sz="2300" kern="1200" dirty="0" smtClean="0"/>
              <a:t>的排序和唯一性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 smtClean="0"/>
              <a:t>TreeMap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err="1" smtClean="0"/>
              <a:t>TreeMap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/>
              <a:t>&gt;</a:t>
            </a: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220345" y="154940"/>
            <a:ext cx="8229600" cy="763270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集合案例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7975" y="1059815"/>
            <a:ext cx="8378825" cy="5394960"/>
          </a:xfrm>
        </p:spPr>
        <p:txBody>
          <a:bodyPr/>
          <a:lstStyle/>
          <a:p>
            <a:pPr marL="64135" indent="0">
              <a:buNone/>
              <a:defRPr/>
            </a:pP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集合的嵌套遍历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ArrayList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ArrayList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220345" y="142875"/>
            <a:ext cx="8229600" cy="812800"/>
          </a:xfrm>
        </p:spPr>
        <p:txBody>
          <a:bodyPr/>
          <a:lstStyle/>
          <a:p>
            <a:r>
              <a:rPr lang="zh-CN" altLang="en-US" sz="3600" b="1" smtClean="0"/>
              <a:t>面试题</a:t>
            </a:r>
            <a:r>
              <a:rPr lang="en-US" altLang="zh-CN" sz="3600" b="1" smtClean="0"/>
              <a:t>	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20345" y="956310"/>
            <a:ext cx="8466455" cy="5498465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HashMap</a:t>
            </a:r>
            <a:r>
              <a:rPr lang="zh-CN" altLang="en-US" sz="2800" kern="1200" dirty="0" smtClean="0"/>
              <a:t>和</a:t>
            </a:r>
            <a:r>
              <a:rPr lang="en-US" altLang="zh-CN" sz="2800" kern="1200" dirty="0" err="1" smtClean="0"/>
              <a:t>Hashtable</a:t>
            </a:r>
            <a:r>
              <a:rPr lang="zh-CN" altLang="en-US" sz="2800" kern="1200" dirty="0" smtClean="0"/>
              <a:t>的区别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en-US" altLang="zh-CN" sz="2425" dirty="0" err="1" smtClean="0">
                <a:sym typeface="+mn-ea"/>
              </a:rPr>
              <a:t>HashMap:</a:t>
            </a:r>
            <a:r>
              <a:rPr lang="zh-CN" altLang="zh-CN" sz="2425" dirty="0" err="1" smtClean="0">
                <a:sym typeface="+mn-ea"/>
              </a:rPr>
              <a:t>线程不安全，允许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键和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值</a:t>
            </a:r>
            <a:endParaRPr lang="en-US" altLang="zh-CN" sz="2425" dirty="0" err="1" smtClean="0">
              <a:sym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ym typeface="+mn-ea"/>
              </a:rPr>
              <a:t>Hashtable:</a:t>
            </a:r>
            <a:r>
              <a:rPr lang="zh-CN" altLang="zh-CN" sz="2425" dirty="0" err="1" smtClean="0">
                <a:sym typeface="+mn-ea"/>
              </a:rPr>
              <a:t>线程安全，不允许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键和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值</a:t>
            </a:r>
            <a:endParaRPr lang="en-US" altLang="zh-CN" sz="2425" kern="1200" dirty="0" smtClean="0"/>
          </a:p>
          <a:p>
            <a:pPr>
              <a:defRPr/>
            </a:pPr>
            <a:r>
              <a:rPr lang="en-US" altLang="zh-CN" sz="2800" kern="1200" dirty="0" err="1" smtClean="0"/>
              <a:t>List,Set,Map</a:t>
            </a:r>
            <a:r>
              <a:rPr lang="zh-CN" altLang="en-US" sz="2800" kern="1200" dirty="0" smtClean="0"/>
              <a:t>等接口是否都继承自</a:t>
            </a:r>
            <a:r>
              <a:rPr lang="en-US" altLang="zh-CN" sz="2800" kern="1200" dirty="0" smtClean="0"/>
              <a:t>Map</a:t>
            </a:r>
            <a:r>
              <a:rPr lang="zh-CN" altLang="en-US" sz="2800" kern="1200" dirty="0" smtClean="0"/>
              <a:t>接口</a:t>
            </a:r>
            <a:r>
              <a:rPr lang="en-US" altLang="zh-CN" sz="2800" kern="1200" dirty="0" smtClean="0"/>
              <a:t>?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你常见的集合类有哪些，都有什么方法</a:t>
            </a:r>
            <a:endParaRPr lang="zh-CN" altLang="en-US" sz="2800" kern="1200" dirty="0" smtClean="0"/>
          </a:p>
          <a:p>
            <a:pPr>
              <a:defRPr/>
            </a:pPr>
            <a:endParaRPr lang="zh-CN" altLang="en-US" sz="2800" kern="1200" dirty="0" smtClean="0"/>
          </a:p>
          <a:p>
            <a:pPr lvl="0"/>
            <a:r>
              <a:rPr lang="zh-CN" altLang="en-US" sz="2800" smtClean="0">
                <a:sym typeface="+mn-ea"/>
              </a:rPr>
              <a:t>什么时候使用哪种集合</a:t>
            </a:r>
            <a:endParaRPr lang="en-US" altLang="zh-CN" sz="2800" smtClean="0"/>
          </a:p>
          <a:p>
            <a:pPr lvl="1"/>
            <a:r>
              <a:rPr lang="zh-CN" altLang="zh-CN" sz="2800" smtClean="0">
                <a:sym typeface="+mn-ea"/>
              </a:rPr>
              <a:t>一般情况下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zh-CN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ArrayList</a:t>
            </a:r>
            <a:endParaRPr lang="en-US" altLang="zh-CN" sz="2800" smtClean="0"/>
          </a:p>
          <a:p>
            <a:pPr lvl="1"/>
            <a:r>
              <a:rPr lang="zh-CN" altLang="en-US" sz="2800" smtClean="0">
                <a:sym typeface="+mn-ea"/>
              </a:rPr>
              <a:t>有映射关系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HashMap</a:t>
            </a:r>
            <a:endParaRPr lang="en-US" altLang="zh-CN" sz="2800" smtClean="0"/>
          </a:p>
          <a:p>
            <a:pPr lvl="1"/>
            <a:r>
              <a:rPr lang="zh-CN" altLang="en-US" sz="2800" smtClean="0">
                <a:sym typeface="+mn-ea"/>
              </a:rPr>
              <a:t>不允许重复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HashSet</a:t>
            </a:r>
            <a:endParaRPr lang="en-US" altLang="zh-CN" sz="28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82880" y="128905"/>
            <a:ext cx="8229600" cy="901065"/>
          </a:xfrm>
        </p:spPr>
        <p:txBody>
          <a:bodyPr/>
          <a:lstStyle/>
          <a:p>
            <a:r>
              <a:rPr lang="en-US" altLang="zh-CN" sz="3600" b="1" smtClean="0"/>
              <a:t>Collections</a:t>
            </a:r>
            <a:r>
              <a:rPr lang="zh-CN" altLang="en-US" sz="3600" b="1" smtClean="0"/>
              <a:t>类概述和成员方法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1755" y="1029970"/>
            <a:ext cx="9001760" cy="5424805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类概述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针对集合操作的工具类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成员方法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dirty="0" smtClean="0"/>
              <a:t>public static &lt;T&gt; void sort(List&lt;T&gt; list) </a:t>
            </a:r>
            <a:r>
              <a:rPr lang="zh-CN" altLang="en-US" sz="2300" dirty="0" smtClean="0"/>
              <a:t>：排序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/>
              <a:t>static &lt;T&gt; 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 </a:t>
            </a:r>
            <a:r>
              <a:rPr lang="en-US" altLang="zh-CN" sz="2300" dirty="0" err="1" smtClean="0"/>
              <a:t>binarySearch</a:t>
            </a:r>
            <a:r>
              <a:rPr lang="en-US" altLang="zh-CN" sz="2300" dirty="0" smtClean="0"/>
              <a:t>(List&lt;?&gt; </a:t>
            </a:r>
            <a:r>
              <a:rPr lang="en-US" altLang="zh-CN" sz="2300" dirty="0" err="1"/>
              <a:t>list,T</a:t>
            </a:r>
            <a:r>
              <a:rPr lang="en-US" altLang="zh-CN" sz="2300" dirty="0"/>
              <a:t> key</a:t>
            </a:r>
            <a:r>
              <a:rPr lang="en-US" altLang="zh-CN" sz="2300" dirty="0" smtClean="0"/>
              <a:t>) </a:t>
            </a:r>
            <a:r>
              <a:rPr lang="zh-CN" altLang="en-US" sz="2300" dirty="0" smtClean="0"/>
              <a:t>：根据元素找下标</a:t>
            </a:r>
            <a:endParaRPr lang="en-US" altLang="zh-CN" sz="2300" dirty="0" smtClean="0"/>
          </a:p>
          <a:p>
            <a:pPr lvl="1">
              <a:defRPr/>
            </a:pPr>
            <a:r>
              <a:rPr lang="fr-FR" altLang="zh-CN" sz="2300" dirty="0"/>
              <a:t>public static &lt;T&gt; T </a:t>
            </a:r>
            <a:r>
              <a:rPr lang="fr-FR" altLang="zh-CN" sz="2300" dirty="0" smtClean="0"/>
              <a:t>max(Collection&lt;?&gt; </a:t>
            </a:r>
            <a:r>
              <a:rPr lang="fr-FR" altLang="zh-CN" sz="2300" dirty="0"/>
              <a:t>coll</a:t>
            </a:r>
            <a:r>
              <a:rPr lang="fr-FR" altLang="zh-CN" sz="2300" dirty="0" smtClean="0"/>
              <a:t>) </a:t>
            </a:r>
            <a:r>
              <a:rPr lang="zh-CN" altLang="fr-FR" sz="2300" dirty="0" smtClean="0"/>
              <a:t>：最大值</a:t>
            </a:r>
            <a:endParaRPr lang="fr-FR" altLang="zh-CN" sz="2300" dirty="0" smtClean="0"/>
          </a:p>
          <a:p>
            <a:pPr lvl="1">
              <a:defRPr/>
            </a:pPr>
            <a:r>
              <a:rPr lang="en-US" altLang="zh-CN" sz="2300" dirty="0"/>
              <a:t>public static void </a:t>
            </a:r>
            <a:r>
              <a:rPr lang="en-US" altLang="zh-CN" sz="2300" dirty="0" smtClean="0"/>
              <a:t>reverse(List&lt;</a:t>
            </a:r>
            <a:r>
              <a:rPr lang="en-US" altLang="zh-CN" sz="2300" dirty="0"/>
              <a:t>?</a:t>
            </a:r>
            <a:r>
              <a:rPr lang="en-US" altLang="zh-CN" sz="2300" dirty="0" smtClean="0"/>
              <a:t>&gt; </a:t>
            </a:r>
            <a:r>
              <a:rPr lang="en-US" altLang="zh-CN" sz="2300" dirty="0"/>
              <a:t>list</a:t>
            </a:r>
            <a:r>
              <a:rPr lang="en-US" altLang="zh-CN" sz="2300" dirty="0" smtClean="0"/>
              <a:t>) </a:t>
            </a:r>
            <a:r>
              <a:rPr lang="zh-CN" altLang="en-US" sz="2300" dirty="0" smtClean="0"/>
              <a:t>：反转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/>
              <a:t>public static void shuffle(List&lt;?&gt; list) </a:t>
            </a:r>
            <a:r>
              <a:rPr lang="zh-CN" altLang="en-US" sz="2300" dirty="0"/>
              <a:t>：洗牌</a:t>
            </a:r>
            <a:endParaRPr lang="zh-CN" altLang="en-US" sz="23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58115" y="154305"/>
            <a:ext cx="8229600" cy="850900"/>
          </a:xfrm>
        </p:spPr>
        <p:txBody>
          <a:bodyPr/>
          <a:lstStyle/>
          <a:p>
            <a:r>
              <a:rPr lang="zh-CN" altLang="en-US" sz="3600" b="1" smtClean="0"/>
              <a:t>集合补讲</a:t>
            </a:r>
            <a:endParaRPr lang="zh-CN" altLang="en-US" sz="3600" b="1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333375" y="1005205"/>
            <a:ext cx="8353425" cy="53778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smtClean="0">
                <a:sym typeface="+mn-ea"/>
              </a:rPr>
              <a:t>比较器的两种实现</a:t>
            </a:r>
            <a:endParaRPr lang="zh-CN" altLang="en-US" sz="2400" smtClean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80" smtClean="0">
                <a:sym typeface="+mn-ea"/>
              </a:rPr>
              <a:t>实现</a:t>
            </a:r>
            <a:r>
              <a:rPr lang="en-US" altLang="zh-CN" sz="2080" smtClean="0">
                <a:sym typeface="+mn-ea"/>
              </a:rPr>
              <a:t>comparable</a:t>
            </a:r>
            <a:endParaRPr lang="en-US" altLang="zh-CN" sz="2080" smtClean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80" smtClean="0">
                <a:sym typeface="+mn-ea"/>
              </a:rPr>
              <a:t>实现</a:t>
            </a:r>
            <a:r>
              <a:rPr lang="en-US" altLang="zh-CN" sz="2080" smtClean="0">
                <a:sym typeface="+mn-ea"/>
              </a:rPr>
              <a:t>comparator</a:t>
            </a:r>
            <a:endParaRPr lang="en-US" altLang="zh-CN" sz="2080" smtClean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980" smtClean="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Debug的作用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/>
          <a:lstStyle/>
          <a:p>
            <a:r>
              <a:rPr lang="en-US" altLang="zh-CN" sz="2800" smtClean="0"/>
              <a:t>(1)调试程序</a:t>
            </a:r>
            <a:endParaRPr lang="en-US" altLang="zh-CN" sz="2800" smtClean="0"/>
          </a:p>
          <a:p>
            <a:r>
              <a:rPr lang="en-US" altLang="zh-CN" sz="2800" smtClean="0"/>
              <a:t>(2)查看程序执行流程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查看流程的步骤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>
            <a:normAutofit fontScale="70000"/>
          </a:bodyPr>
          <a:lstStyle/>
          <a:p>
            <a:r>
              <a:rPr lang="en-US" altLang="zh-CN" sz="2800" smtClean="0"/>
              <a:t>(1)什么是断点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①就是一个标记，从哪里开始</a:t>
            </a:r>
            <a:endParaRPr lang="en-US" altLang="zh-CN" sz="2425" smtClean="0"/>
          </a:p>
          <a:p>
            <a:r>
              <a:rPr lang="en-US" altLang="zh-CN" sz="2800" smtClean="0"/>
              <a:t>(2)如何设置断点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①代码左侧双击</a:t>
            </a:r>
            <a:endParaRPr lang="en-US" altLang="zh-CN" sz="2425" smtClean="0"/>
          </a:p>
          <a:p>
            <a:r>
              <a:rPr lang="en-US" altLang="zh-CN" sz="2800" smtClean="0"/>
              <a:t>(3)在哪里设置断点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①随便,</a:t>
            </a:r>
            <a:r>
              <a:rPr lang="zh-CN" altLang="en-US" sz="2425" smtClean="0"/>
              <a:t>只不过刚开始学习的时候我们经常在开头设置</a:t>
            </a:r>
            <a:endParaRPr lang="en-US" altLang="zh-CN" sz="2425" smtClean="0"/>
          </a:p>
          <a:p>
            <a:r>
              <a:rPr lang="en-US" altLang="zh-CN" sz="2800" smtClean="0"/>
              <a:t>(4)如何运行设置断点后的程序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①Debug运行</a:t>
            </a:r>
            <a:endParaRPr lang="en-US" altLang="zh-CN" sz="2425" smtClean="0"/>
          </a:p>
          <a:p>
            <a:r>
              <a:rPr lang="en-US" altLang="zh-CN" sz="2800" smtClean="0"/>
              <a:t>(5)看哪些地方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①Debug：断点测试的地方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②Variables：查看程序的变量变化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③被查看的源文件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④Console：控制台</a:t>
            </a:r>
            <a:endParaRPr lang="en-US" altLang="zh-CN" sz="2425" smtClean="0"/>
          </a:p>
          <a:p>
            <a:r>
              <a:rPr lang="en-US" altLang="zh-CN" sz="2800" smtClean="0"/>
              <a:t>(6)如何去除断点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①再次双击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②Breakpoints </a:t>
            </a:r>
            <a:endParaRPr lang="en-US" altLang="zh-CN" sz="2425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15975"/>
          </a:xfrm>
        </p:spPr>
        <p:txBody>
          <a:bodyPr/>
          <a:lstStyle/>
          <a:p>
            <a:r>
              <a:rPr lang="zh-CN" altLang="en-US" sz="3600" b="1" smtClean="0"/>
              <a:t>图书管理系统</a:t>
            </a:r>
            <a:endParaRPr lang="zh-CN" altLang="en-US" sz="3600" b="1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5556885"/>
          </a:xfrm>
        </p:spPr>
        <p:txBody>
          <a:bodyPr>
            <a:normAutofit lnSpcReduction="20000"/>
          </a:bodyPr>
          <a:lstStyle/>
          <a:p>
            <a:pPr marL="64135" indent="0">
              <a:buNone/>
            </a:pPr>
            <a:r>
              <a:rPr lang="en-US" altLang="zh-CN" sz="2300" smtClean="0"/>
              <a:t>   </a:t>
            </a:r>
            <a:r>
              <a:rPr lang="zh-CN" altLang="en-US" sz="2300" smtClean="0"/>
              <a:t>登录、注册</a:t>
            </a:r>
            <a:endParaRPr lang="zh-CN" altLang="en-US" sz="2300" smtClean="0"/>
          </a:p>
          <a:p>
            <a:endParaRPr lang="zh-CN" altLang="en-US" sz="2300" smtClean="0"/>
          </a:p>
          <a:p>
            <a:r>
              <a:rPr lang="zh-CN" altLang="en-US" sz="2300" smtClean="0">
                <a:sym typeface="+mn-ea"/>
              </a:rPr>
              <a:t>权限：普通用户、管理员</a:t>
            </a:r>
            <a:endParaRPr lang="zh-CN" altLang="en-US" sz="2300" smtClean="0"/>
          </a:p>
          <a:p>
            <a:endParaRPr lang="zh-CN" altLang="en-US" sz="2300" smtClean="0"/>
          </a:p>
          <a:p>
            <a:r>
              <a:rPr lang="zh-CN" altLang="en-US" sz="2300" smtClean="0"/>
              <a:t>普通用户：</a:t>
            </a:r>
            <a:endParaRPr lang="zh-CN" altLang="en-US" sz="2300" smtClean="0"/>
          </a:p>
          <a:p>
            <a:pPr lvl="1"/>
            <a:r>
              <a:rPr lang="zh-CN" altLang="en-US" sz="1990" smtClean="0">
                <a:sym typeface="+mn-ea"/>
              </a:rPr>
              <a:t>查看所有图书</a:t>
            </a:r>
            <a:endParaRPr lang="zh-CN" altLang="en-US" sz="1990" smtClean="0">
              <a:sym typeface="+mn-ea"/>
            </a:endParaRPr>
          </a:p>
          <a:p>
            <a:pPr lvl="1"/>
            <a:r>
              <a:rPr lang="zh-CN" altLang="en-US" sz="1990" smtClean="0"/>
              <a:t>查询某本图书信息</a:t>
            </a:r>
            <a:endParaRPr lang="zh-CN" altLang="en-US" sz="1580" smtClean="0"/>
          </a:p>
          <a:p>
            <a:pPr lvl="1"/>
            <a:r>
              <a:rPr lang="zh-CN" altLang="en-US" sz="1990" smtClean="0"/>
              <a:t>购买图书</a:t>
            </a:r>
            <a:endParaRPr lang="zh-CN" altLang="en-US" sz="1990" smtClean="0"/>
          </a:p>
          <a:p>
            <a:pPr marL="537210" lvl="1" indent="0">
              <a:buNone/>
            </a:pPr>
            <a:endParaRPr lang="zh-CN" altLang="en-US" sz="1990" smtClean="0"/>
          </a:p>
          <a:p>
            <a:pPr lvl="0"/>
            <a:r>
              <a:rPr lang="zh-CN" altLang="en-US" sz="2295" smtClean="0"/>
              <a:t>管理员：</a:t>
            </a:r>
            <a:endParaRPr lang="zh-CN" altLang="en-US" sz="2295" smtClean="0"/>
          </a:p>
          <a:p>
            <a:pPr lvl="1"/>
            <a:r>
              <a:rPr lang="zh-CN" altLang="en-US" sz="1985" smtClean="0"/>
              <a:t>添加图书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删除图书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修改图书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根据书籍名称查看图书信息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查看所有图书</a:t>
            </a:r>
            <a:endParaRPr lang="zh-CN" altLang="en-US" sz="1985" smtClean="0"/>
          </a:p>
          <a:p>
            <a:pPr marL="537210" lvl="1" indent="0">
              <a:buNone/>
            </a:pPr>
            <a:endParaRPr lang="zh-CN" altLang="en-US" sz="1985" smtClean="0"/>
          </a:p>
          <a:p>
            <a:pPr lvl="0"/>
            <a:endParaRPr lang="zh-CN" altLang="en-US" sz="2400" smtClean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70510" y="154305"/>
            <a:ext cx="8229600" cy="1012825"/>
          </a:xfrm>
        </p:spPr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521460"/>
            <a:ext cx="8229600" cy="4933315"/>
          </a:xfrm>
        </p:spPr>
        <p:txBody>
          <a:bodyPr>
            <a:normAutofit fontScale="90000" lnSpcReduction="20000"/>
          </a:bodyPr>
          <a:lstStyle/>
          <a:p>
            <a:pPr>
              <a:defRPr/>
            </a:pPr>
            <a:r>
              <a:rPr lang="en-US" altLang="zh-CN" sz="2000" kern="1200" dirty="0" smtClean="0"/>
              <a:t>Collection</a:t>
            </a:r>
            <a:r>
              <a:rPr lang="zh-CN" altLang="en-US" sz="2000" kern="1200" dirty="0" smtClean="0"/>
              <a:t>接口概述</a:t>
            </a:r>
            <a:endParaRPr lang="en-US" altLang="zh-CN" sz="2000" kern="1200" dirty="0" smtClean="0"/>
          </a:p>
          <a:p>
            <a:pPr lvl="1">
              <a:defRPr/>
            </a:pPr>
            <a:r>
              <a:rPr lang="en-US" altLang="zh-CN" sz="1800" kern="1200" dirty="0"/>
              <a:t>Collection </a:t>
            </a:r>
            <a:r>
              <a:rPr lang="zh-CN" altLang="zh-CN" sz="1800" kern="1200" dirty="0"/>
              <a:t>是</a:t>
            </a:r>
            <a:r>
              <a:rPr lang="zh-CN" altLang="en-US" sz="1800" kern="1200" dirty="0" smtClean="0"/>
              <a:t>结构中</a:t>
            </a:r>
            <a:r>
              <a:rPr lang="zh-CN" altLang="en-US" sz="1800" kern="1200" dirty="0"/>
              <a:t>的根接口。</a:t>
            </a:r>
            <a:r>
              <a:rPr lang="en-US" altLang="zh-CN" sz="1800" kern="1200" dirty="0"/>
              <a:t>Collection </a:t>
            </a:r>
            <a:r>
              <a:rPr lang="zh-CN" altLang="en-US" sz="1800" kern="1200" dirty="0"/>
              <a:t>表示一组对象，这些对象也称为 </a:t>
            </a:r>
            <a:r>
              <a:rPr lang="en-US" altLang="zh-CN" sz="1800" kern="1200" dirty="0"/>
              <a:t>collection </a:t>
            </a:r>
            <a:r>
              <a:rPr lang="zh-CN" altLang="en-US" sz="1800" kern="1200" dirty="0"/>
              <a:t>的元素。一些 </a:t>
            </a:r>
            <a:r>
              <a:rPr lang="en-US" altLang="zh-CN" sz="1800" kern="1200" dirty="0"/>
              <a:t>collection </a:t>
            </a:r>
            <a:r>
              <a:rPr lang="zh-CN" altLang="en-US" sz="1800" kern="1200" dirty="0"/>
              <a:t>允许有重复的元素，而另一些则不允许。一些 </a:t>
            </a:r>
            <a:r>
              <a:rPr lang="en-US" altLang="zh-CN" sz="1800" kern="1200" dirty="0"/>
              <a:t>collection </a:t>
            </a:r>
            <a:r>
              <a:rPr lang="zh-CN" altLang="en-US" sz="1800" kern="1200" dirty="0"/>
              <a:t>是有序的，而另一些则是无序的。</a:t>
            </a:r>
            <a:endParaRPr lang="zh-CN" altLang="en-US" sz="1800" kern="1200" dirty="0"/>
          </a:p>
          <a:p>
            <a:pPr lvl="1">
              <a:defRPr/>
            </a:pPr>
            <a:r>
              <a:rPr lang="en-US" altLang="zh-CN" sz="1400" kern="1200" dirty="0" smtClean="0"/>
              <a:t>1.</a:t>
            </a:r>
            <a:r>
              <a:rPr lang="zh-CN" altLang="en-US" sz="1400" kern="1200" dirty="0" smtClean="0"/>
              <a:t>添加功能：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boolean add(Object obj) : </a:t>
            </a:r>
            <a:r>
              <a:rPr lang="zh-CN" altLang="en-US" sz="1400" kern="1200" dirty="0" smtClean="0"/>
              <a:t>添加一个元素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boolean addAll(Collection c) </a:t>
            </a:r>
            <a:r>
              <a:rPr lang="zh-CN" altLang="en-US" sz="1400" kern="1200" dirty="0" smtClean="0"/>
              <a:t>添加一个集合到集合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删除功能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void clear() </a:t>
            </a:r>
            <a:r>
              <a:rPr lang="zh-CN" altLang="en-US" sz="1400" kern="1200" dirty="0" smtClean="0"/>
              <a:t>： 移除所有元素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boolean remove(Object 0) </a:t>
            </a:r>
            <a:r>
              <a:rPr lang="zh-CN" altLang="en-US" sz="1400" kern="1200" dirty="0" smtClean="0"/>
              <a:t>移除一个元素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boolean  removeAll(Collection c) : </a:t>
            </a:r>
            <a:r>
              <a:rPr lang="zh-CN" altLang="en-US" sz="1400" kern="1200" dirty="0" smtClean="0"/>
              <a:t>移除一个集合的元素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判断功能：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 </a:t>
            </a:r>
            <a:r>
              <a:rPr lang="en-US" altLang="zh-CN" sz="1400" kern="1200" dirty="0" smtClean="0"/>
              <a:t>boolean contains(Object o) </a:t>
            </a:r>
            <a:r>
              <a:rPr lang="zh-CN" altLang="en-US" sz="1400" kern="1200" dirty="0" smtClean="0"/>
              <a:t>判断集合中是否包含指定元素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 </a:t>
            </a:r>
            <a:r>
              <a:rPr lang="en-US" altLang="zh-CN" sz="1400" kern="1200" dirty="0" smtClean="0"/>
              <a:t>boolean containsAll(Collection c) : </a:t>
            </a:r>
            <a:r>
              <a:rPr lang="zh-CN" altLang="en-US" sz="1400" kern="1200" dirty="0" smtClean="0"/>
              <a:t>判断集合中是否包含指定的集合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 </a:t>
            </a:r>
            <a:r>
              <a:rPr lang="en-US" altLang="zh-CN" sz="1400" kern="1200" dirty="0" smtClean="0"/>
              <a:t>boolean isEmpty(); </a:t>
            </a:r>
            <a:r>
              <a:rPr lang="zh-CN" altLang="en-US" sz="1400" kern="1200" dirty="0" smtClean="0"/>
              <a:t>判断集合是否为空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获取功能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 </a:t>
            </a:r>
            <a:r>
              <a:rPr lang="en-US" altLang="zh-CN" sz="1400" kern="1200" dirty="0" smtClean="0"/>
              <a:t>Iterator iterator() </a:t>
            </a:r>
            <a:r>
              <a:rPr lang="zh-CN" altLang="en-US" sz="1400" kern="1200" dirty="0" smtClean="0"/>
              <a:t>获取迭代器，遍历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长度功能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 </a:t>
            </a:r>
            <a:r>
              <a:rPr lang="en-US" altLang="zh-CN" sz="1400" kern="1200" dirty="0" smtClean="0"/>
              <a:t>int size() 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交集功能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en-US" altLang="zh-CN" sz="1400" kern="1200" dirty="0" smtClean="0"/>
              <a:t>boolean retainAll(Collection c) : </a:t>
            </a:r>
            <a:r>
              <a:rPr lang="zh-CN" altLang="en-US" sz="1400" kern="1200" dirty="0" smtClean="0"/>
              <a:t>两个集合的元素</a:t>
            </a:r>
            <a:endParaRPr lang="zh-CN" altLang="en-US" sz="1400" kern="1200" dirty="0" smtClean="0"/>
          </a:p>
          <a:p>
            <a:pPr lvl="1">
              <a:defRPr/>
            </a:pPr>
            <a:r>
              <a:rPr lang="zh-CN" altLang="en-US" sz="1400" kern="1200" dirty="0" smtClean="0"/>
              <a:t>假设有两个集合</a:t>
            </a:r>
            <a:r>
              <a:rPr lang="en-US" altLang="zh-CN" sz="1400" kern="1200" dirty="0" smtClean="0"/>
              <a:t>A </a:t>
            </a:r>
            <a:r>
              <a:rPr lang="zh-CN" altLang="en-US" sz="1400" kern="1200" dirty="0" smtClean="0"/>
              <a:t>，</a:t>
            </a:r>
            <a:r>
              <a:rPr lang="en-US" altLang="zh-CN" sz="1400" kern="1200" dirty="0" smtClean="0"/>
              <a:t>B </a:t>
            </a:r>
            <a:r>
              <a:rPr lang="zh-CN" altLang="en-US" sz="1400" kern="1200" dirty="0" smtClean="0"/>
              <a:t>。 </a:t>
            </a:r>
            <a:r>
              <a:rPr lang="en-US" altLang="zh-CN" sz="1400" kern="1200" dirty="0" smtClean="0"/>
              <a:t>A </a:t>
            </a:r>
            <a:r>
              <a:rPr lang="zh-CN" altLang="en-US" sz="1400" kern="1200" dirty="0" smtClean="0"/>
              <a:t>对</a:t>
            </a:r>
            <a:r>
              <a:rPr lang="en-US" altLang="zh-CN" sz="1400" kern="1200" dirty="0" smtClean="0"/>
              <a:t>B </a:t>
            </a:r>
            <a:r>
              <a:rPr lang="zh-CN" altLang="en-US" sz="1400" kern="1200" dirty="0" smtClean="0"/>
              <a:t>做交集，最终的结果保存在</a:t>
            </a:r>
            <a:r>
              <a:rPr lang="en-US" altLang="zh-CN" sz="1400" kern="1200" dirty="0" smtClean="0"/>
              <a:t>A </a:t>
            </a:r>
            <a:r>
              <a:rPr lang="zh-CN" altLang="en-US" sz="1400" kern="1200" dirty="0" smtClean="0"/>
              <a:t>中，</a:t>
            </a:r>
            <a:r>
              <a:rPr lang="en-US" altLang="zh-CN" sz="1400" kern="1200" dirty="0" smtClean="0"/>
              <a:t>B </a:t>
            </a:r>
            <a:r>
              <a:rPr lang="zh-CN" altLang="en-US" sz="1400" kern="1200" dirty="0" smtClean="0"/>
              <a:t>不变，返回值，表示的是</a:t>
            </a:r>
            <a:r>
              <a:rPr lang="en-US" altLang="zh-CN" sz="1400" kern="1200" dirty="0" smtClean="0"/>
              <a:t>A</a:t>
            </a:r>
            <a:r>
              <a:rPr lang="zh-CN" altLang="en-US" sz="1400" kern="1200" dirty="0" smtClean="0"/>
              <a:t>是否发生改变。</a:t>
            </a:r>
            <a:endParaRPr lang="zh-CN" altLang="en-US" sz="14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Properties</a:t>
            </a:r>
            <a:r>
              <a:rPr lang="zh-CN" altLang="en-US" sz="3600" b="1" smtClean="0"/>
              <a:t>集合</a:t>
            </a:r>
            <a:endParaRPr lang="en-US" altLang="zh-CN" sz="3600" b="1" smtClean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概述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作为</a:t>
            </a:r>
            <a:r>
              <a:rPr lang="en-US" altLang="zh-CN" sz="2800" smtClean="0"/>
              <a:t>Map</a:t>
            </a:r>
            <a:r>
              <a:rPr lang="zh-CN" altLang="en-US" sz="2800" smtClean="0"/>
              <a:t>集合的使用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的特殊功能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public Object setProperty(String key,String value)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String getProperty(String key)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Set&lt;String&gt; stringPropertyNames()</a:t>
            </a:r>
            <a:endParaRPr lang="en-US" altLang="zh-CN" sz="2300" smtClean="0"/>
          </a:p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和</a:t>
            </a:r>
            <a:r>
              <a:rPr lang="en-US" altLang="zh-CN" sz="2800" smtClean="0"/>
              <a:t>IO</a:t>
            </a:r>
            <a:r>
              <a:rPr lang="zh-CN" altLang="en-US" sz="2800" smtClean="0"/>
              <a:t>流的结合使用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public void load(Reader reader)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void store(Writer writer,String comments)</a:t>
            </a:r>
            <a:endParaRPr lang="en-US" altLang="zh-CN" sz="23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335"/>
            <a:ext cx="5053965" cy="982345"/>
          </a:xfrm>
        </p:spPr>
        <p:txBody>
          <a:bodyPr/>
          <a:p>
            <a:r>
              <a:rPr lang="zh-CN" altLang="en-US"/>
              <a:t>练习题：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6995"/>
            <a:ext cx="8229600" cy="5097780"/>
          </a:xfrm>
        </p:spPr>
        <p:txBody>
          <a:bodyPr>
            <a:normAutofit lnSpcReduction="10000"/>
          </a:bodyPr>
          <a:p>
            <a:r>
              <a:rPr lang="zh-CN" altLang="en-US" sz="1400"/>
              <a:t>练习题</a:t>
            </a:r>
            <a:r>
              <a:rPr lang="en-US" altLang="zh-CN" sz="1400"/>
              <a:t>1</a:t>
            </a:r>
            <a:r>
              <a:rPr lang="zh-CN" altLang="en-US" sz="1400"/>
              <a:t>：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用集合存储</a:t>
            </a:r>
            <a:r>
              <a:rPr lang="en-US" altLang="zh-CN" sz="1400"/>
              <a:t>5 </a:t>
            </a:r>
            <a:r>
              <a:rPr lang="zh-CN" altLang="en-US" sz="1400"/>
              <a:t>个学生对象。并把学生对象进行遍历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分析：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A</a:t>
            </a:r>
            <a:r>
              <a:rPr lang="zh-CN" altLang="en-US" sz="1400"/>
              <a:t>： 创建学生类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B:  </a:t>
            </a:r>
            <a:r>
              <a:rPr lang="zh-CN" altLang="en-US" sz="1400"/>
              <a:t>创建集合对象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C</a:t>
            </a:r>
            <a:r>
              <a:rPr lang="zh-CN" altLang="en-US" sz="1400"/>
              <a:t>： 创建学生对象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D</a:t>
            </a:r>
            <a:r>
              <a:rPr lang="zh-CN" altLang="en-US" sz="1400"/>
              <a:t>： 把学生添加到集合中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E</a:t>
            </a:r>
            <a:r>
              <a:rPr lang="zh-CN" altLang="en-US" sz="1400"/>
              <a:t>： 把集合转成数组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F</a:t>
            </a:r>
            <a:r>
              <a:rPr lang="zh-CN" altLang="en-US" sz="1400"/>
              <a:t>： 遍历数组</a:t>
            </a:r>
            <a:endParaRPr lang="zh-CN" altLang="en-US" sz="1400"/>
          </a:p>
          <a:p>
            <a:pPr marL="64135" indent="0">
              <a:buNone/>
            </a:pPr>
            <a:endParaRPr lang="zh-CN" altLang="en-US" sz="1400"/>
          </a:p>
          <a:p>
            <a:pPr marL="64135" indent="0">
              <a:buNone/>
            </a:pPr>
            <a:r>
              <a:rPr lang="en-US" altLang="zh-CN" sz="1400"/>
              <a:t>Iterator iterator()</a:t>
            </a:r>
            <a:endParaRPr lang="en-US" altLang="zh-CN" sz="1400"/>
          </a:p>
          <a:p>
            <a:pPr marL="64135" indent="0">
              <a:buNone/>
            </a:pPr>
            <a:r>
              <a:rPr lang="en-US" altLang="zh-CN" sz="1400"/>
              <a:t>   </a:t>
            </a:r>
            <a:r>
              <a:rPr lang="zh-CN" altLang="en-US" sz="1400"/>
              <a:t>迭代器，是遍历集合的一种方式，迭代器是依赖于集合而存在的。</a:t>
            </a:r>
            <a:endParaRPr lang="zh-CN" altLang="en-US" sz="1400"/>
          </a:p>
          <a:p>
            <a:pPr marL="64135" indent="0">
              <a:buNone/>
            </a:pP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集合使用的步骤：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</a:t>
            </a:r>
            <a:r>
              <a:rPr lang="en-US" altLang="zh-CN" sz="1400"/>
              <a:t>A: </a:t>
            </a:r>
            <a:r>
              <a:rPr lang="zh-CN" altLang="en-US" sz="1400"/>
              <a:t>创建集合对象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</a:t>
            </a:r>
            <a:r>
              <a:rPr lang="en-US" altLang="zh-CN" sz="1400"/>
              <a:t>B</a:t>
            </a:r>
            <a:r>
              <a:rPr lang="zh-CN" altLang="en-US" sz="1400"/>
              <a:t>：创建元素对象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</a:t>
            </a:r>
            <a:r>
              <a:rPr lang="en-US" altLang="zh-CN" sz="1400"/>
              <a:t>C</a:t>
            </a:r>
            <a:r>
              <a:rPr lang="zh-CN" altLang="en-US" sz="1400"/>
              <a:t>：把元素添加到集合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</a:t>
            </a:r>
            <a:r>
              <a:rPr lang="en-US" altLang="zh-CN" sz="1400"/>
              <a:t>D: </a:t>
            </a:r>
            <a:r>
              <a:rPr lang="zh-CN" altLang="en-US" sz="1400"/>
              <a:t>遍历集合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    </a:t>
            </a:r>
            <a:r>
              <a:rPr lang="en-US" altLang="zh-CN" sz="1400"/>
              <a:t>a</a:t>
            </a:r>
            <a:r>
              <a:rPr lang="zh-CN" altLang="en-US" sz="1400"/>
              <a:t>： 通过集合对象获迭代器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    </a:t>
            </a:r>
            <a:r>
              <a:rPr lang="en-US" altLang="zh-CN" sz="1400"/>
              <a:t>b</a:t>
            </a:r>
            <a:r>
              <a:rPr lang="zh-CN" altLang="en-US" sz="1400"/>
              <a:t>： 通过迭代器对象的</a:t>
            </a:r>
            <a:r>
              <a:rPr lang="en-US" altLang="zh-CN" sz="1400"/>
              <a:t>hasNext() </a:t>
            </a:r>
            <a:r>
              <a:rPr lang="zh-CN" altLang="en-US" sz="1400"/>
              <a:t>方法判断是否有元素</a:t>
            </a:r>
            <a:endParaRPr lang="zh-CN" altLang="en-US" sz="1400"/>
          </a:p>
          <a:p>
            <a:pPr marL="64135" indent="0">
              <a:buNone/>
            </a:pPr>
            <a:r>
              <a:rPr lang="zh-CN" altLang="en-US" sz="1400"/>
              <a:t>         </a:t>
            </a:r>
            <a:r>
              <a:rPr lang="en-US" altLang="zh-CN" sz="1400"/>
              <a:t>c:  </a:t>
            </a:r>
            <a:r>
              <a:rPr lang="zh-CN" altLang="en-US" sz="1400"/>
              <a:t>通过迭代器对象的</a:t>
            </a:r>
            <a:r>
              <a:rPr lang="en-US" altLang="zh-CN" sz="1400"/>
              <a:t>next() </a:t>
            </a:r>
            <a:r>
              <a:rPr lang="zh-CN" altLang="en-US" sz="1400"/>
              <a:t>方法获取元素，并且移动到下一个元素</a:t>
            </a:r>
            <a:r>
              <a:rPr lang="zh-CN" altLang="en-US" sz="1800"/>
              <a:t>  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335"/>
            <a:ext cx="5053965" cy="982345"/>
          </a:xfrm>
        </p:spPr>
        <p:txBody>
          <a:bodyPr/>
          <a:p>
            <a:r>
              <a:rPr lang="zh-CN" altLang="en-US"/>
              <a:t>练习题：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6995"/>
            <a:ext cx="8229600" cy="5097780"/>
          </a:xfrm>
        </p:spPr>
        <p:txBody>
          <a:bodyPr>
            <a:normAutofit lnSpcReduction="10000"/>
          </a:bodyPr>
          <a:p>
            <a:r>
              <a:rPr lang="zh-CN" altLang="en-US" sz="1800"/>
              <a:t>用集合的思路，来完成一个，对学生类的存储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57480" y="155575"/>
            <a:ext cx="8229600" cy="87503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8115" y="1031240"/>
            <a:ext cx="8528685" cy="54235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800" kern="1200" dirty="0" smtClean="0"/>
              <a:t>List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有序的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/>
              <a:t>（也称为序列）。此接口的用户可以对列表中每个元素的插入位置进行精确地控制。用户可以根据元素的整数索引（在列表中的位置）访问元素，并搜索列表中的元素</a:t>
            </a:r>
            <a:r>
              <a:rPr lang="zh-CN" altLang="en-US" sz="2300" kern="1200" dirty="0" smtClean="0"/>
              <a:t>。</a:t>
            </a:r>
            <a:endParaRPr lang="zh-CN" altLang="en-US" sz="2300" kern="1200" dirty="0" smtClean="0"/>
          </a:p>
          <a:p>
            <a:pPr marL="537210" lvl="1" indent="0">
              <a:buNone/>
              <a:defRPr/>
            </a:pPr>
            <a:r>
              <a:rPr lang="zh-CN" altLang="en-US" sz="2300" kern="1200" dirty="0" smtClean="0"/>
              <a:t>特点： 有序（存储和取出的元素一致），可重复</a:t>
            </a: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 smtClean="0"/>
          </a:p>
          <a:p>
            <a:pPr lvl="0">
              <a:defRPr/>
            </a:pPr>
            <a:r>
              <a:rPr lang="en-US" altLang="zh-CN" sz="2650" kern="1200" dirty="0">
                <a:solidFill>
                  <a:srgbClr val="FFFF00"/>
                </a:solidFill>
              </a:rPr>
              <a:t>for</a:t>
            </a:r>
            <a:r>
              <a:rPr lang="zh-CN" altLang="en-US" sz="2650" kern="1200" dirty="0">
                <a:solidFill>
                  <a:srgbClr val="FFFF00"/>
                </a:solidFill>
              </a:rPr>
              <a:t>循环和迭代器的区别</a:t>
            </a:r>
            <a:endParaRPr lang="zh-CN" altLang="en-US" sz="2650" kern="1200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295" kern="1200" dirty="0">
                <a:solidFill>
                  <a:srgbClr val="FFFF00"/>
                </a:solidFill>
              </a:rPr>
              <a:t>迭代器不可以在内部进行增删的操作</a:t>
            </a:r>
            <a:endParaRPr lang="zh-CN" altLang="en-US" sz="2295" kern="1200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295" kern="1200" dirty="0">
                <a:solidFill>
                  <a:srgbClr val="FFFF00"/>
                </a:solidFill>
              </a:rPr>
              <a:t>for</a:t>
            </a:r>
            <a:r>
              <a:rPr lang="zh-CN" altLang="en-US" sz="2295" kern="1200" dirty="0">
                <a:solidFill>
                  <a:srgbClr val="FFFF00"/>
                </a:solidFill>
              </a:rPr>
              <a:t>循环是可以的</a:t>
            </a:r>
            <a:endParaRPr lang="zh-CN" altLang="en-US" sz="2295" kern="1200" dirty="0">
              <a:solidFill>
                <a:srgbClr val="FFFF00"/>
              </a:solidFill>
            </a:endParaRPr>
          </a:p>
          <a:p>
            <a:pPr lvl="1">
              <a:defRPr/>
            </a:pPr>
            <a:endParaRPr lang="zh-CN" altLang="en-US" sz="2295" kern="1200" dirty="0"/>
          </a:p>
          <a:p>
            <a:pPr marL="537210" lvl="1" indent="0">
              <a:buNone/>
              <a:defRPr/>
            </a:pPr>
            <a:r>
              <a:rPr lang="en-US" altLang="zh-CN" sz="2300" kern="1200" dirty="0"/>
              <a:t>	</a:t>
            </a:r>
            <a:endParaRPr lang="en-US" altLang="zh-CN" sz="2300" kern="1200" dirty="0"/>
          </a:p>
          <a:p>
            <a:pPr marL="64135" indent="0">
              <a:buNone/>
              <a:defRPr/>
            </a:pP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57480" y="155575"/>
            <a:ext cx="8229600" cy="87503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8115" y="1031240"/>
            <a:ext cx="8528685" cy="5423535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zh-CN" sz="2295" kern="1200" dirty="0"/>
              <a:t>List </a:t>
            </a:r>
            <a:r>
              <a:rPr lang="zh-CN" altLang="en-US" sz="2295" kern="1200" dirty="0"/>
              <a:t>集合的特有功能：</a:t>
            </a:r>
            <a:endParaRPr lang="zh-CN" altLang="en-US" sz="2295" kern="1200" dirty="0"/>
          </a:p>
          <a:p>
            <a:pPr marL="537210" lvl="1" indent="0">
              <a:buNone/>
              <a:defRPr/>
            </a:pPr>
            <a:r>
              <a:rPr lang="en-US" altLang="zh-CN" sz="2300" kern="1200" dirty="0"/>
              <a:t>  A: </a:t>
            </a:r>
            <a:r>
              <a:rPr lang="zh-CN" altLang="en-US" sz="2300" kern="1200" dirty="0"/>
              <a:t>添加功能： 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  </a:t>
            </a:r>
            <a:r>
              <a:rPr lang="en-US" altLang="zh-CN" sz="2300" kern="1200" dirty="0"/>
              <a:t>void add(int index,Object element); </a:t>
            </a:r>
            <a:r>
              <a:rPr lang="zh-CN" altLang="en-US" sz="2300" kern="1200" dirty="0"/>
              <a:t>在指定位置添加元素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</a:t>
            </a:r>
            <a:r>
              <a:rPr lang="en-US" altLang="zh-CN" sz="2300" kern="1200" dirty="0"/>
              <a:t>B: </a:t>
            </a:r>
            <a:r>
              <a:rPr lang="zh-CN" altLang="en-US" sz="2300" kern="1200" dirty="0"/>
              <a:t>获取功能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  </a:t>
            </a:r>
            <a:r>
              <a:rPr lang="en-US" altLang="zh-CN" sz="2300" kern="1200" dirty="0"/>
              <a:t>Object get(int index) </a:t>
            </a:r>
            <a:r>
              <a:rPr lang="zh-CN" altLang="en-US" sz="2300" kern="1200" dirty="0"/>
              <a:t>获取指定位置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</a:t>
            </a:r>
            <a:r>
              <a:rPr lang="en-US" altLang="zh-CN" sz="2300" kern="1200" dirty="0"/>
              <a:t>C</a:t>
            </a:r>
            <a:r>
              <a:rPr lang="zh-CN" altLang="en-US" sz="2300" kern="1200" dirty="0"/>
              <a:t>： 删除功能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  </a:t>
            </a:r>
            <a:r>
              <a:rPr lang="en-US" altLang="zh-CN" sz="2300" kern="1200" dirty="0"/>
              <a:t>Object remove(int index) :</a:t>
            </a:r>
            <a:r>
              <a:rPr lang="zh-CN" altLang="en-US" sz="2300" kern="1200" dirty="0"/>
              <a:t>返回被删除的元素</a:t>
            </a:r>
            <a:endParaRPr lang="en-US" altLang="zh-CN" sz="2300" kern="1200" dirty="0"/>
          </a:p>
          <a:p>
            <a:pPr marL="537210" lvl="1" indent="0">
              <a:buNone/>
              <a:defRPr/>
            </a:pPr>
            <a:r>
              <a:rPr lang="en-US" altLang="zh-CN" sz="2300" kern="1200" dirty="0"/>
              <a:t>  D: </a:t>
            </a:r>
            <a:r>
              <a:rPr lang="zh-CN" altLang="en-US" sz="2300" kern="1200" dirty="0"/>
              <a:t>修改功能</a:t>
            </a:r>
            <a:endParaRPr lang="zh-CN" altLang="en-US" sz="2300" kern="1200" dirty="0"/>
          </a:p>
          <a:p>
            <a:pPr marL="537210" lvl="1" indent="0">
              <a:buNone/>
              <a:defRPr/>
            </a:pPr>
            <a:r>
              <a:rPr lang="zh-CN" altLang="en-US" sz="2300" kern="1200" dirty="0"/>
              <a:t>    </a:t>
            </a:r>
            <a:r>
              <a:rPr lang="en-US" altLang="zh-CN" sz="2300" kern="1200" dirty="0"/>
              <a:t>Object set(int index,Object element) : </a:t>
            </a:r>
            <a:r>
              <a:rPr lang="zh-CN" altLang="en-US" sz="2300" kern="1200" dirty="0"/>
              <a:t>根据索引修改元素，返回被修改的元素</a:t>
            </a:r>
            <a:endParaRPr lang="en-US" altLang="zh-CN" sz="2300" kern="1200" dirty="0"/>
          </a:p>
          <a:p>
            <a:pPr marL="537210" lvl="1" indent="0">
              <a:buNone/>
              <a:defRPr/>
            </a:pP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smtClean="0"/>
              <a:t>List </a:t>
            </a:r>
            <a:r>
              <a:rPr lang="zh-CN" altLang="en-US" sz="2300" kern="1200" dirty="0" smtClean="0"/>
              <a:t>接口特有的遍历功能。</a:t>
            </a:r>
            <a:endParaRPr lang="zh-CN" altLang="en-US" sz="23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7099</Words>
  <Application>WPS 演示</Application>
  <PresentationFormat>全屏显示(4:3)</PresentationFormat>
  <Paragraphs>551</Paragraphs>
  <Slides>50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Wingdings 2</vt:lpstr>
      <vt:lpstr>Verdana</vt:lpstr>
      <vt:lpstr>华文新魏</vt:lpstr>
      <vt:lpstr>Calibri</vt:lpstr>
      <vt:lpstr>Times New Roman</vt:lpstr>
      <vt:lpstr>Century Gothic</vt:lpstr>
      <vt:lpstr>微软雅黑</vt:lpstr>
      <vt:lpstr>Arial Unicode MS</vt:lpstr>
      <vt:lpstr>幼圆</vt:lpstr>
      <vt:lpstr>活力</vt:lpstr>
      <vt:lpstr>集合 java的  增删改查   </vt:lpstr>
      <vt:lpstr>集合类概述</vt:lpstr>
      <vt:lpstr>本章内容</vt:lpstr>
      <vt:lpstr>集合类概述</vt:lpstr>
      <vt:lpstr>Collection接口概述</vt:lpstr>
      <vt:lpstr>练习题：</vt:lpstr>
      <vt:lpstr>练习题：</vt:lpstr>
      <vt:lpstr>List接口概述</vt:lpstr>
      <vt:lpstr>List接口概述</vt:lpstr>
      <vt:lpstr>List接口概述</vt:lpstr>
      <vt:lpstr>ArrayList类概述及使用</vt:lpstr>
      <vt:lpstr>Vector类概述及使用</vt:lpstr>
      <vt:lpstr>LinkedList类概述及使用</vt:lpstr>
      <vt:lpstr>常见数据结构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List集合练习1</vt:lpstr>
      <vt:lpstr>List集合练习2</vt:lpstr>
      <vt:lpstr>补充</vt:lpstr>
      <vt:lpstr>泛型的引入</vt:lpstr>
      <vt:lpstr>泛型概述（JDK1.5以后出现的机制）</vt:lpstr>
      <vt:lpstr>泛型应用</vt:lpstr>
      <vt:lpstr>泛型高级(通配符)</vt:lpstr>
      <vt:lpstr>静态导入概述及使用</vt:lpstr>
      <vt:lpstr>Set接口概述</vt:lpstr>
      <vt:lpstr>Set接口概述</vt:lpstr>
      <vt:lpstr>HashSet类概述</vt:lpstr>
      <vt:lpstr>LinkedHashSet类概述</vt:lpstr>
      <vt:lpstr>TreeSet类概述</vt:lpstr>
      <vt:lpstr>TreeSet类概述</vt:lpstr>
      <vt:lpstr>TreeSet 排序</vt:lpstr>
      <vt:lpstr>set</vt:lpstr>
      <vt:lpstr>Set集合练习</vt:lpstr>
      <vt:lpstr>Collection集合总结</vt:lpstr>
      <vt:lpstr>Map接口概述</vt:lpstr>
      <vt:lpstr>Map接口成员方法</vt:lpstr>
      <vt:lpstr>HashMap类概述</vt:lpstr>
      <vt:lpstr>TreeMap类概述</vt:lpstr>
      <vt:lpstr>Map集合案例</vt:lpstr>
      <vt:lpstr>面试题	</vt:lpstr>
      <vt:lpstr>Collections类概述和成员方法</vt:lpstr>
      <vt:lpstr>集合补讲</vt:lpstr>
      <vt:lpstr>Debug的作用</vt:lpstr>
      <vt:lpstr>查看流程的步骤</vt:lpstr>
      <vt:lpstr>图书管理系统</vt:lpstr>
      <vt:lpstr>Properties集合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API-常用类</dc:title>
  <dc:creator>CliveLyn</dc:creator>
  <cp:lastModifiedBy>Mechrevo</cp:lastModifiedBy>
  <cp:revision>288</cp:revision>
  <dcterms:created xsi:type="dcterms:W3CDTF">2016-10-23T18:02:00Z</dcterms:created>
  <dcterms:modified xsi:type="dcterms:W3CDTF">2020-11-25T12:57:08Z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