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67" r:id="rId6"/>
    <p:sldId id="258" r:id="rId7"/>
    <p:sldId id="264" r:id="rId8"/>
    <p:sldId id="266" r:id="rId9"/>
    <p:sldId id="271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8C9"/>
    <a:srgbClr val="4887D3"/>
    <a:srgbClr val="BFD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387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禅和道这两个字含义极其丰富，有宗教方面的含义，也有文化层面的含义。禅道项目管理软件取其文化含义，期望通过这两个字来传达我们对管理的理解和思考。</a:t>
            </a:r>
            <a:endParaRPr lang="zh-CN" altLang="en-US"/>
          </a:p>
          <a:p>
            <a:r>
              <a:rPr lang="zh-CN" altLang="en-US"/>
              <a:t>英文里面的禅为Zen，道为Tao，所以我们软件的英文名字为zentao。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禅道管理软件中，核心的三种角色：产品经理、研发团队和测试团队</a:t>
            </a:r>
            <a:endParaRPr lang="zh-CN" altLang="en-US"/>
          </a:p>
          <a:p>
            <a:r>
              <a:rPr lang="zh-CN" altLang="en-US"/>
              <a:t>这三者之间通过需求进行协作，实现了研发管理中的三权分立。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产品经理整理需求</a:t>
            </a:r>
            <a:endParaRPr lang="zh-CN" altLang="en-US"/>
          </a:p>
          <a:p>
            <a:r>
              <a:rPr lang="zh-CN" altLang="en-US"/>
              <a:t>研发团队实现任务</a:t>
            </a:r>
            <a:endParaRPr lang="zh-CN" altLang="en-US"/>
          </a:p>
          <a:p>
            <a:r>
              <a:rPr lang="zh-CN" altLang="en-US"/>
              <a:t>测试团队则保障质量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hyperlink" Target="https://cdn.easycorp.cn/web/data/upload/201206/7088d0ded014f21fa225bb2e156df4af.jp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11505" y="2543175"/>
            <a:ext cx="24180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800">
                <a:solidFill>
                  <a:schemeClr val="accent3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禅道</a:t>
            </a:r>
            <a:endParaRPr lang="zh-CN" altLang="en-US" sz="8800">
              <a:solidFill>
                <a:schemeClr val="accent3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2080895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chemeClr val="accent3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Zentao</a:t>
            </a:r>
            <a:endParaRPr lang="en-US" altLang="zh-CN" sz="3200">
              <a:solidFill>
                <a:schemeClr val="accent3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6782435" y="1449070"/>
            <a:ext cx="6858635" cy="39604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6824345" y="237490"/>
            <a:ext cx="5605145" cy="5131435"/>
          </a:xfrm>
          <a:prstGeom prst="triangle">
            <a:avLst>
              <a:gd name="adj" fmla="val 7538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7171055" y="4300220"/>
            <a:ext cx="4912360" cy="2557780"/>
          </a:xfrm>
          <a:prstGeom prst="triangle">
            <a:avLst>
              <a:gd name="adj" fmla="val 3999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1697990" y="0"/>
            <a:ext cx="10298430" cy="1505585"/>
          </a:xfrm>
          <a:prstGeom prst="triangle">
            <a:avLst>
              <a:gd name="adj" fmla="val 5642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626485" y="4418965"/>
            <a:ext cx="656590" cy="65659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pic>
        <p:nvPicPr>
          <p:cNvPr id="18" name="图片 17" descr="363246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754755" y="4547235"/>
            <a:ext cx="399415" cy="3994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95275" y="19050"/>
            <a:ext cx="3243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禅道项目管理三权分立</a:t>
            </a:r>
            <a:endParaRPr lang="zh-CN" altLang="en-US" sz="2400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pic>
        <p:nvPicPr>
          <p:cNvPr id="2" name="图片 1" descr="禅道三权分立图">
            <a:hlinkClick r:id="rId1"/>
          </p:cNvPr>
          <p:cNvPicPr>
            <a:picLocks noChangeAspect="1"/>
          </p:cNvPicPr>
          <p:nvPr/>
        </p:nvPicPr>
        <p:blipFill>
          <a:blip r:embed="rId2"/>
          <a:srcRect t="24078"/>
          <a:stretch>
            <a:fillRect/>
          </a:stretch>
        </p:blipFill>
        <p:spPr>
          <a:xfrm>
            <a:off x="0" y="548005"/>
            <a:ext cx="8716645" cy="57619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8760460" y="1988820"/>
            <a:ext cx="3431540" cy="28022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40000"/>
              </a:lnSpc>
            </a:pPr>
            <a:r>
              <a:rPr lang="zh-CN" sz="1800" b="1">
                <a:solidFill>
                  <a:srgbClr val="333333"/>
                </a:solidFill>
                <a:ea typeface="宋体" panose="02010600030101010101" pitchFamily="2" charset="-122"/>
              </a:rPr>
              <a:t>基本流程如下：1. 产品经理创建</a:t>
            </a:r>
            <a:r>
              <a:rPr lang="zh-CN" sz="1800" b="1">
                <a:solidFill>
                  <a:srgbClr val="00B0F0"/>
                </a:solidFill>
                <a:ea typeface="宋体" panose="02010600030101010101" pitchFamily="2" charset="-122"/>
              </a:rPr>
              <a:t>产品</a:t>
            </a:r>
            <a:r>
              <a:rPr lang="zh-CN" sz="1800" b="1">
                <a:solidFill>
                  <a:srgbClr val="333333"/>
                </a:solidFill>
                <a:ea typeface="宋体" panose="02010600030101010101" pitchFamily="2" charset="-122"/>
              </a:rPr>
              <a:t>2. 产品经理创建</a:t>
            </a:r>
            <a:r>
              <a:rPr lang="zh-CN" sz="1800" b="1">
                <a:solidFill>
                  <a:srgbClr val="00B0F0"/>
                </a:solidFill>
                <a:ea typeface="宋体" panose="02010600030101010101" pitchFamily="2" charset="-122"/>
              </a:rPr>
              <a:t>需求</a:t>
            </a:r>
            <a:r>
              <a:rPr lang="zh-CN" sz="1800" b="1">
                <a:solidFill>
                  <a:srgbClr val="333333"/>
                </a:solidFill>
                <a:ea typeface="宋体" panose="02010600030101010101" pitchFamily="2" charset="-122"/>
              </a:rPr>
              <a:t>3. 项目经理创建</a:t>
            </a:r>
            <a:r>
              <a:rPr lang="zh-CN" sz="1800" b="1">
                <a:solidFill>
                  <a:srgbClr val="00B0F0"/>
                </a:solidFill>
                <a:ea typeface="宋体" panose="02010600030101010101" pitchFamily="2" charset="-122"/>
              </a:rPr>
              <a:t>项目</a:t>
            </a:r>
            <a:r>
              <a:rPr lang="zh-CN" sz="1800" b="1">
                <a:solidFill>
                  <a:srgbClr val="333333"/>
                </a:solidFill>
                <a:ea typeface="宋体" panose="02010600030101010101" pitchFamily="2" charset="-122"/>
              </a:rPr>
              <a:t>4. 项目经理确定项目要做的</a:t>
            </a:r>
            <a:r>
              <a:rPr lang="zh-CN" sz="1800" b="1">
                <a:solidFill>
                  <a:srgbClr val="00B0F0"/>
                </a:solidFill>
                <a:ea typeface="宋体" panose="02010600030101010101" pitchFamily="2" charset="-122"/>
              </a:rPr>
              <a:t>需求</a:t>
            </a:r>
            <a:r>
              <a:rPr lang="zh-CN" sz="1800" b="1">
                <a:solidFill>
                  <a:srgbClr val="333333"/>
                </a:solidFill>
                <a:ea typeface="宋体" panose="02010600030101010101" pitchFamily="2" charset="-122"/>
              </a:rPr>
              <a:t>5. 项目经理分解</a:t>
            </a:r>
            <a:r>
              <a:rPr lang="zh-CN" sz="1800" b="1">
                <a:solidFill>
                  <a:srgbClr val="00B0F0"/>
                </a:solidFill>
                <a:ea typeface="宋体" panose="02010600030101010101" pitchFamily="2" charset="-122"/>
              </a:rPr>
              <a:t>任务</a:t>
            </a:r>
            <a:r>
              <a:rPr lang="zh-CN" sz="1800" b="1">
                <a:solidFill>
                  <a:srgbClr val="333333"/>
                </a:solidFill>
                <a:ea typeface="宋体" panose="02010600030101010101" pitchFamily="2" charset="-122"/>
              </a:rPr>
              <a:t>，指派到人6. 测试人员</a:t>
            </a:r>
            <a:r>
              <a:rPr lang="zh-CN" sz="1800" b="1">
                <a:solidFill>
                  <a:srgbClr val="00B0F0"/>
                </a:solidFill>
                <a:ea typeface="宋体" panose="02010600030101010101" pitchFamily="2" charset="-122"/>
              </a:rPr>
              <a:t>测试</a:t>
            </a:r>
            <a:r>
              <a:rPr lang="zh-CN" sz="1800" b="1">
                <a:solidFill>
                  <a:srgbClr val="333333"/>
                </a:solidFill>
                <a:ea typeface="宋体" panose="02010600030101010101" pitchFamily="2" charset="-122"/>
              </a:rPr>
              <a:t>，提交</a:t>
            </a:r>
            <a:r>
              <a:rPr lang="zh-CN" sz="1800" b="1">
                <a:solidFill>
                  <a:srgbClr val="00B0F0"/>
                </a:solidFill>
                <a:ea typeface="宋体" panose="02010600030101010101" pitchFamily="2" charset="-122"/>
              </a:rPr>
              <a:t>bug</a:t>
            </a:r>
            <a:endParaRPr lang="zh-CN" altLang="en-US" sz="1800" b="1">
              <a:solidFill>
                <a:srgbClr val="00B0F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95275" y="19050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角色</a:t>
            </a:r>
            <a:endParaRPr lang="zh-CN" altLang="en-US" sz="2400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" y="980440"/>
            <a:ext cx="11940540" cy="40881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5425" y="19050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禅道使用流程</a:t>
            </a:r>
            <a:endParaRPr lang="en-US" altLang="zh-CN" sz="2400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pic>
        <p:nvPicPr>
          <p:cNvPr id="8" name="图片 7" descr="禅道使用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1405" y="0"/>
            <a:ext cx="5862320" cy="68580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8760460" y="1988820"/>
            <a:ext cx="3431540" cy="28022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40000"/>
              </a:lnSpc>
            </a:pPr>
            <a:r>
              <a:rPr lang="zh-CN" sz="1800" b="1">
                <a:solidFill>
                  <a:srgbClr val="333333"/>
                </a:solidFill>
                <a:ea typeface="宋体" panose="02010600030101010101" pitchFamily="2" charset="-122"/>
              </a:rPr>
              <a:t>基本流程如下：1. 产品经理创建</a:t>
            </a:r>
            <a:r>
              <a:rPr lang="zh-CN" sz="1800" b="1">
                <a:solidFill>
                  <a:srgbClr val="00B0F0"/>
                </a:solidFill>
                <a:ea typeface="宋体" panose="02010600030101010101" pitchFamily="2" charset="-122"/>
              </a:rPr>
              <a:t>产品</a:t>
            </a:r>
            <a:r>
              <a:rPr lang="zh-CN" sz="1800" b="1">
                <a:solidFill>
                  <a:srgbClr val="333333"/>
                </a:solidFill>
                <a:ea typeface="宋体" panose="02010600030101010101" pitchFamily="2" charset="-122"/>
              </a:rPr>
              <a:t>2. 产品经理创建</a:t>
            </a:r>
            <a:r>
              <a:rPr lang="zh-CN" sz="1800" b="1">
                <a:solidFill>
                  <a:srgbClr val="00B0F0"/>
                </a:solidFill>
                <a:ea typeface="宋体" panose="02010600030101010101" pitchFamily="2" charset="-122"/>
              </a:rPr>
              <a:t>需求</a:t>
            </a:r>
            <a:r>
              <a:rPr lang="zh-CN" sz="1800" b="1">
                <a:solidFill>
                  <a:srgbClr val="333333"/>
                </a:solidFill>
                <a:ea typeface="宋体" panose="02010600030101010101" pitchFamily="2" charset="-122"/>
              </a:rPr>
              <a:t>3. 项目经理创建</a:t>
            </a:r>
            <a:r>
              <a:rPr lang="zh-CN" sz="1800" b="1">
                <a:solidFill>
                  <a:srgbClr val="00B0F0"/>
                </a:solidFill>
                <a:ea typeface="宋体" panose="02010600030101010101" pitchFamily="2" charset="-122"/>
              </a:rPr>
              <a:t>项目</a:t>
            </a:r>
            <a:r>
              <a:rPr lang="zh-CN" sz="1800" b="1">
                <a:solidFill>
                  <a:srgbClr val="333333"/>
                </a:solidFill>
                <a:ea typeface="宋体" panose="02010600030101010101" pitchFamily="2" charset="-122"/>
              </a:rPr>
              <a:t>4. 项目经理确定项目要做的</a:t>
            </a:r>
            <a:r>
              <a:rPr lang="zh-CN" sz="1800" b="1">
                <a:solidFill>
                  <a:srgbClr val="00B0F0"/>
                </a:solidFill>
                <a:ea typeface="宋体" panose="02010600030101010101" pitchFamily="2" charset="-122"/>
              </a:rPr>
              <a:t>需求</a:t>
            </a:r>
            <a:r>
              <a:rPr lang="zh-CN" sz="1800" b="1">
                <a:solidFill>
                  <a:srgbClr val="333333"/>
                </a:solidFill>
                <a:ea typeface="宋体" panose="02010600030101010101" pitchFamily="2" charset="-122"/>
              </a:rPr>
              <a:t>5. 项目经理分解</a:t>
            </a:r>
            <a:r>
              <a:rPr lang="zh-CN" sz="1800" b="1">
                <a:solidFill>
                  <a:srgbClr val="00B0F0"/>
                </a:solidFill>
                <a:ea typeface="宋体" panose="02010600030101010101" pitchFamily="2" charset="-122"/>
              </a:rPr>
              <a:t>任务</a:t>
            </a:r>
            <a:r>
              <a:rPr lang="zh-CN" sz="1800" b="1">
                <a:solidFill>
                  <a:srgbClr val="333333"/>
                </a:solidFill>
                <a:ea typeface="宋体" panose="02010600030101010101" pitchFamily="2" charset="-122"/>
              </a:rPr>
              <a:t>，指派到人6. 测试人员</a:t>
            </a:r>
            <a:r>
              <a:rPr lang="zh-CN" sz="1800" b="1">
                <a:solidFill>
                  <a:srgbClr val="00B0F0"/>
                </a:solidFill>
                <a:ea typeface="宋体" panose="02010600030101010101" pitchFamily="2" charset="-122"/>
              </a:rPr>
              <a:t>测试</a:t>
            </a:r>
            <a:r>
              <a:rPr lang="zh-CN" sz="1800" b="1">
                <a:solidFill>
                  <a:srgbClr val="333333"/>
                </a:solidFill>
                <a:ea typeface="宋体" panose="02010600030101010101" pitchFamily="2" charset="-122"/>
              </a:rPr>
              <a:t>，提交</a:t>
            </a:r>
            <a:r>
              <a:rPr lang="zh-CN" sz="1800" b="1">
                <a:solidFill>
                  <a:srgbClr val="00B0F0"/>
                </a:solidFill>
                <a:ea typeface="宋体" panose="02010600030101010101" pitchFamily="2" charset="-122"/>
              </a:rPr>
              <a:t>bug</a:t>
            </a:r>
            <a:endParaRPr lang="zh-CN" altLang="en-US" sz="1800" b="1">
              <a:solidFill>
                <a:srgbClr val="00B0F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等腰三角形 5"/>
          <p:cNvSpPr/>
          <p:nvPr/>
        </p:nvSpPr>
        <p:spPr>
          <a:xfrm rot="5400000" flipH="1">
            <a:off x="-1449070" y="1449070"/>
            <a:ext cx="6858635" cy="39604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5400000" flipH="1">
            <a:off x="-236855" y="236855"/>
            <a:ext cx="5605145" cy="5131435"/>
          </a:xfrm>
          <a:prstGeom prst="triangle">
            <a:avLst>
              <a:gd name="adj" fmla="val 7538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flipH="1">
            <a:off x="109855" y="4300855"/>
            <a:ext cx="4912360" cy="2557780"/>
          </a:xfrm>
          <a:prstGeom prst="triangle">
            <a:avLst>
              <a:gd name="adj" fmla="val 3999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 flipH="1">
            <a:off x="170815" y="0"/>
            <a:ext cx="10298430" cy="1505585"/>
          </a:xfrm>
          <a:prstGeom prst="triangle">
            <a:avLst>
              <a:gd name="adj" fmla="val 5474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2780" y="2292985"/>
            <a:ext cx="6278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8000">
                <a:solidFill>
                  <a:schemeClr val="accent3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Start Zentao</a:t>
            </a:r>
            <a:endParaRPr lang="en-US" sz="8000">
              <a:solidFill>
                <a:schemeClr val="accent3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51855" y="4004945"/>
            <a:ext cx="5212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solidFill>
                  <a:schemeClr val="accent3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禅道自身项目的管理</a:t>
            </a:r>
            <a:endParaRPr lang="zh-CN" altLang="en-US" sz="4400">
              <a:solidFill>
                <a:schemeClr val="accent3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465" y="4135120"/>
            <a:ext cx="58039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等腰三角形 5"/>
          <p:cNvSpPr/>
          <p:nvPr/>
        </p:nvSpPr>
        <p:spPr>
          <a:xfrm rot="5400000" flipH="1">
            <a:off x="-1449070" y="1449070"/>
            <a:ext cx="6858635" cy="39604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5400000" flipH="1">
            <a:off x="-236855" y="236855"/>
            <a:ext cx="5605145" cy="5131435"/>
          </a:xfrm>
          <a:prstGeom prst="triangle">
            <a:avLst>
              <a:gd name="adj" fmla="val 7538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flipH="1">
            <a:off x="109855" y="4300855"/>
            <a:ext cx="4912360" cy="2557780"/>
          </a:xfrm>
          <a:prstGeom prst="triangle">
            <a:avLst>
              <a:gd name="adj" fmla="val 3999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 flipH="1">
            <a:off x="170815" y="0"/>
            <a:ext cx="10298430" cy="1505585"/>
          </a:xfrm>
          <a:prstGeom prst="triangle">
            <a:avLst>
              <a:gd name="adj" fmla="val 5474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2780" y="2292985"/>
            <a:ext cx="6278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8000">
                <a:solidFill>
                  <a:schemeClr val="accent3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Start Zentao</a:t>
            </a:r>
            <a:endParaRPr lang="en-US" sz="8000">
              <a:solidFill>
                <a:schemeClr val="accent3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51855" y="4004945"/>
            <a:ext cx="5212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solidFill>
                  <a:schemeClr val="accent3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禅道项目管理的实践</a:t>
            </a:r>
            <a:endParaRPr lang="zh-CN" altLang="en-US" sz="4400">
              <a:solidFill>
                <a:schemeClr val="accent3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465" y="4135120"/>
            <a:ext cx="58039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jb3VudCI6NSwiaGRpZCI6IjZhNmU5MWZmYTg3YzI2ZThkYmNkZTQxYzg1OGFjNDY4IiwidXNlckNvdW50Ijo1fQ=="/>
</p:tagLst>
</file>

<file path=ppt/theme/theme1.xml><?xml version="1.0" encoding="utf-8"?>
<a:theme xmlns:a="http://schemas.openxmlformats.org/drawingml/2006/main" name="默认设计模板">
  <a:themeElements>
    <a:clrScheme name="水天一色">
      <a:dk1>
        <a:srgbClr val="000000"/>
      </a:dk1>
      <a:lt1>
        <a:srgbClr val="FFFFFF"/>
      </a:lt1>
      <a:dk2>
        <a:srgbClr val="D0D9E8"/>
      </a:dk2>
      <a:lt2>
        <a:srgbClr val="B6CDE8"/>
      </a:lt2>
      <a:accent1>
        <a:srgbClr val="94B9E5"/>
      </a:accent1>
      <a:accent2>
        <a:srgbClr val="6C99DA"/>
      </a:accent2>
      <a:accent3>
        <a:srgbClr val="4F78C9"/>
      </a:accent3>
      <a:accent4>
        <a:srgbClr val="3B539D"/>
      </a:accent4>
      <a:accent5>
        <a:srgbClr val="273677"/>
      </a:accent5>
      <a:accent6>
        <a:srgbClr val="212A4D"/>
      </a:accent6>
      <a:hlink>
        <a:srgbClr val="866054"/>
      </a:hlink>
      <a:folHlink>
        <a:srgbClr val="422F28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水天一色">
      <a:dk1>
        <a:srgbClr val="000000"/>
      </a:dk1>
      <a:lt1>
        <a:srgbClr val="FFFFFF"/>
      </a:lt1>
      <a:dk2>
        <a:srgbClr val="D0D9E8"/>
      </a:dk2>
      <a:lt2>
        <a:srgbClr val="B6CDE8"/>
      </a:lt2>
      <a:accent1>
        <a:srgbClr val="94B9E5"/>
      </a:accent1>
      <a:accent2>
        <a:srgbClr val="6C99DA"/>
      </a:accent2>
      <a:accent3>
        <a:srgbClr val="4F78C9"/>
      </a:accent3>
      <a:accent4>
        <a:srgbClr val="3B539D"/>
      </a:accent4>
      <a:accent5>
        <a:srgbClr val="273677"/>
      </a:accent5>
      <a:accent6>
        <a:srgbClr val="212A4D"/>
      </a:accent6>
      <a:hlink>
        <a:srgbClr val="866054"/>
      </a:hlink>
      <a:folHlink>
        <a:srgbClr val="422F28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WPS 演示</Application>
  <PresentationFormat/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思源黑体 CN Heavy</vt:lpstr>
      <vt:lpstr>黑体</vt:lpstr>
      <vt:lpstr>思源黑体 CN Regular</vt:lpstr>
      <vt:lpstr>Calibri Light</vt:lpstr>
      <vt:lpstr>微软雅黑</vt:lpstr>
      <vt:lpstr>Arial Unicode MS</vt:lpstr>
      <vt:lpstr>Calibri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86181</dc:creator>
  <cp:lastModifiedBy>玉宇清澄1417363141</cp:lastModifiedBy>
  <cp:revision>8</cp:revision>
  <dcterms:created xsi:type="dcterms:W3CDTF">2020-02-21T12:21:00Z</dcterms:created>
  <dcterms:modified xsi:type="dcterms:W3CDTF">2022-09-14T10:38:41Z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KSOTemplateUUID">
    <vt:lpwstr>v1.0_mb_FR4vU9H+zFkmatbzijbVsg==</vt:lpwstr>
  </property>
  <property fmtid="{D5CDD505-2E9C-101B-9397-08002B2CF9AE}" pid="4" name="ICV">
    <vt:lpwstr>4900CAAED99F483F99B973B74B8922FD</vt:lpwstr>
  </property>
</Properties>
</file>