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61" r:id="rId4"/>
    <p:sldId id="305" r:id="rId5"/>
    <p:sldId id="306" r:id="rId6"/>
    <p:sldId id="296" r:id="rId7"/>
    <p:sldId id="303" r:id="rId8"/>
    <p:sldId id="304" r:id="rId9"/>
    <p:sldId id="297" r:id="rId10"/>
    <p:sldId id="298" r:id="rId11"/>
    <p:sldId id="299" r:id="rId12"/>
    <p:sldId id="300" r:id="rId13"/>
    <p:sldId id="302" r:id="rId14"/>
    <p:sldId id="280" r:id="rId15"/>
    <p:sldId id="26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FFFFFF"/>
    <a:srgbClr val="35B558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17" y="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BAB35-1ED9-4B13-8412-F9B04E0DAD21}" type="datetimeFigureOut">
              <a:rPr lang="zh-CN" altLang="en-US" smtClean="0"/>
              <a:t>2020-03-25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50736-BECA-4026-863B-F9C70A956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11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0736-BECA-4026-863B-F9C70A9563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94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0736-BECA-4026-863B-F9C70A95636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491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0736-BECA-4026-863B-F9C70A95636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085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0736-BECA-4026-863B-F9C70A9563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702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0736-BECA-4026-863B-F9C70A9563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054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0736-BECA-4026-863B-F9C70A9563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833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0736-BECA-4026-863B-F9C70A9563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258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0736-BECA-4026-863B-F9C70A9563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827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0736-BECA-4026-863B-F9C70A9563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339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0736-BECA-4026-863B-F9C70A9563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416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0736-BECA-4026-863B-F9C70A95636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89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2020-03-25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8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2020-03-25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29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2020-03-25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83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2020-03-25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61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2020-03-25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90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2020-03-25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42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2020-03-25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00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2020-03-25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1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2020-03-25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37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2020-03-25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19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2020-03-25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61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5FC3F-24F3-41AF-B3D7-802DB81FDAC0}" type="datetimeFigureOut">
              <a:rPr lang="zh-CN" altLang="en-US" smtClean="0"/>
              <a:pPr/>
              <a:t>2020-03-25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6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547446"/>
            <a:ext cx="12191999" cy="3699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73143" y="2719677"/>
            <a:ext cx="7045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err="1"/>
              <a:t>jQuery</a:t>
            </a:r>
            <a:r>
              <a:rPr lang="zh-CN" altLang="en-US" sz="6000" b="1" dirty="0"/>
              <a:t>开发基础教程</a:t>
            </a:r>
          </a:p>
        </p:txBody>
      </p:sp>
    </p:spTree>
    <p:extLst>
      <p:ext uri="{BB962C8B-B14F-4D97-AF65-F5344CB8AC3E}">
        <p14:creationId xmlns:p14="http://schemas.microsoft.com/office/powerpoint/2010/main" val="373174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dirty="0"/>
              <a:t> </a:t>
            </a:r>
            <a:r>
              <a:rPr lang="en-US" altLang="zh-CN" sz="3200" dirty="0" err="1"/>
              <a:t>jQuery</a:t>
            </a:r>
            <a:r>
              <a:rPr lang="zh-CN" altLang="en-US" sz="3200" dirty="0"/>
              <a:t>对象</a:t>
            </a:r>
            <a:endParaRPr lang="en-US" altLang="zh-CN" sz="3200" dirty="0"/>
          </a:p>
          <a:p>
            <a:pPr marL="0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sz="3200" dirty="0"/>
              <a:t>   </a:t>
            </a:r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）</a:t>
            </a:r>
            <a:r>
              <a:rPr lang="en-US" altLang="zh-CN" dirty="0" err="1"/>
              <a:t>jQuery</a:t>
            </a:r>
            <a:r>
              <a:rPr lang="zh-CN" altLang="zh-CN" dirty="0"/>
              <a:t>对象就是通过</a:t>
            </a:r>
            <a:r>
              <a:rPr lang="en-US" altLang="zh-CN" dirty="0" err="1"/>
              <a:t>jQuery</a:t>
            </a:r>
            <a:r>
              <a:rPr lang="zh-CN" altLang="zh-CN" dirty="0"/>
              <a:t>包装</a:t>
            </a:r>
            <a:r>
              <a:rPr lang="en-US" altLang="zh-CN" dirty="0"/>
              <a:t>DOM</a:t>
            </a:r>
            <a:r>
              <a:rPr lang="zh-CN" altLang="zh-CN" dirty="0"/>
              <a:t>对象后产生的对象。</a:t>
            </a:r>
            <a:endParaRPr lang="en-US" altLang="zh-CN" dirty="0"/>
          </a:p>
          <a:p>
            <a:pPr marL="0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dirty="0"/>
              <a:t>   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dirty="0">
                <a:solidFill>
                  <a:srgbClr val="FF0000"/>
                </a:solidFill>
              </a:rPr>
              <a:t>$(“#test”).html(); //jQuery</a:t>
            </a:r>
            <a:r>
              <a:rPr lang="zh-CN" altLang="en-US" dirty="0">
                <a:solidFill>
                  <a:srgbClr val="FF0000"/>
                </a:solidFill>
              </a:rPr>
              <a:t>对象用</a:t>
            </a:r>
            <a:r>
              <a:rPr lang="en-US" altLang="zh-CN" dirty="0">
                <a:solidFill>
                  <a:srgbClr val="FF0000"/>
                </a:solidFill>
              </a:rPr>
              <a:t>jQuery</a:t>
            </a:r>
            <a:r>
              <a:rPr lang="zh-CN" altLang="en-US" dirty="0">
                <a:solidFill>
                  <a:srgbClr val="FF0000"/>
                </a:solidFill>
              </a:rPr>
              <a:t>的属性和方法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dirty="0">
                <a:solidFill>
                  <a:srgbClr val="FF0000"/>
                </a:solidFill>
              </a:rPr>
              <a:t>   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dirty="0" err="1">
                <a:solidFill>
                  <a:srgbClr val="FF0000"/>
                </a:solidFill>
              </a:rPr>
              <a:t>document.getElementById</a:t>
            </a:r>
            <a:r>
              <a:rPr lang="en-US" altLang="zh-CN" dirty="0">
                <a:solidFill>
                  <a:srgbClr val="FF0000"/>
                </a:solidFill>
              </a:rPr>
              <a:t>(“test”).</a:t>
            </a:r>
            <a:r>
              <a:rPr lang="en-US" altLang="zh-CN" dirty="0" err="1">
                <a:solidFill>
                  <a:srgbClr val="FF0000"/>
                </a:solidFill>
              </a:rPr>
              <a:t>innerHTML</a:t>
            </a:r>
            <a:r>
              <a:rPr lang="en-US" altLang="zh-CN" dirty="0">
                <a:solidFill>
                  <a:srgbClr val="FF0000"/>
                </a:solidFill>
              </a:rPr>
              <a:t>;// DOM</a:t>
            </a:r>
            <a:r>
              <a:rPr lang="zh-CN" altLang="en-US" dirty="0">
                <a:solidFill>
                  <a:srgbClr val="FF0000"/>
                </a:solidFill>
              </a:rPr>
              <a:t>对象用</a:t>
            </a:r>
            <a:r>
              <a:rPr lang="en-US" altLang="zh-CN" dirty="0">
                <a:solidFill>
                  <a:srgbClr val="FF0000"/>
                </a:solidFill>
              </a:rPr>
              <a:t>DOM</a:t>
            </a:r>
            <a:r>
              <a:rPr lang="zh-CN" altLang="en-US" dirty="0">
                <a:solidFill>
                  <a:srgbClr val="FF0000"/>
                </a:solidFill>
              </a:rPr>
              <a:t>的属性和方法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</a:rPr>
              <a:t>2.3 </a:t>
            </a:r>
            <a:r>
              <a:rPr lang="en-US" altLang="zh-CN" sz="4000" b="1" dirty="0" err="1">
                <a:solidFill>
                  <a:srgbClr val="0070C0"/>
                </a:solidFill>
              </a:rPr>
              <a:t>jQuery</a:t>
            </a:r>
            <a:r>
              <a:rPr lang="zh-CN" altLang="en-US" sz="4000" b="1" dirty="0">
                <a:solidFill>
                  <a:srgbClr val="0070C0"/>
                </a:solidFill>
              </a:rPr>
              <a:t>对象和</a:t>
            </a:r>
            <a:r>
              <a:rPr lang="en-US" altLang="zh-CN" sz="4000" b="1" dirty="0">
                <a:solidFill>
                  <a:srgbClr val="0070C0"/>
                </a:solidFill>
              </a:rPr>
              <a:t>DOM</a:t>
            </a:r>
            <a:r>
              <a:rPr lang="zh-CN" altLang="en-US" sz="4000" b="1" dirty="0">
                <a:solidFill>
                  <a:srgbClr val="0070C0"/>
                </a:solidFill>
              </a:rPr>
              <a:t>对象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289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</a:rPr>
              <a:t>第</a:t>
            </a:r>
            <a:r>
              <a:rPr lang="en-US" altLang="zh-CN" sz="2800" dirty="0">
                <a:solidFill>
                  <a:srgbClr val="FFFFFF"/>
                </a:solidFill>
              </a:rPr>
              <a:t>2</a:t>
            </a:r>
            <a:r>
              <a:rPr lang="zh-CN" altLang="en-US" sz="2800" dirty="0">
                <a:solidFill>
                  <a:srgbClr val="FFFFFF"/>
                </a:solidFill>
              </a:rPr>
              <a:t>章 初始</a:t>
            </a:r>
            <a:r>
              <a:rPr lang="en-US" altLang="zh-CN" sz="2800" dirty="0" err="1">
                <a:solidFill>
                  <a:srgbClr val="FFFFFF"/>
                </a:solidFill>
              </a:rPr>
              <a:t>jQuery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2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FFFF"/>
                </a:solidFill>
              </a:rPr>
              <a:t>jQuery</a:t>
            </a:r>
            <a:r>
              <a:rPr lang="zh-CN" altLang="en-US" b="1" dirty="0">
                <a:solidFill>
                  <a:srgbClr val="FFFFFF"/>
                </a:solidFill>
              </a:rPr>
              <a:t>开发基础教程</a:t>
            </a:r>
          </a:p>
        </p:txBody>
      </p:sp>
    </p:spTree>
    <p:extLst>
      <p:ext uri="{BB962C8B-B14F-4D97-AF65-F5344CB8AC3E}">
        <p14:creationId xmlns:p14="http://schemas.microsoft.com/office/powerpoint/2010/main" val="73170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dirty="0"/>
              <a:t> </a:t>
            </a:r>
            <a:r>
              <a:rPr lang="en-US" altLang="zh-CN" sz="3200" dirty="0" err="1"/>
              <a:t>jQuery</a:t>
            </a:r>
            <a:r>
              <a:rPr lang="zh-CN" altLang="en-US" sz="3200" dirty="0"/>
              <a:t>对象转换成</a:t>
            </a:r>
            <a:r>
              <a:rPr lang="en-US" altLang="zh-CN" sz="3200" dirty="0"/>
              <a:t>DOM</a:t>
            </a:r>
            <a:r>
              <a:rPr lang="zh-CN" altLang="en-US" sz="3200" dirty="0"/>
              <a:t>对象</a:t>
            </a:r>
            <a:endParaRPr lang="en-US" altLang="zh-CN" sz="3200" dirty="0"/>
          </a:p>
          <a:p>
            <a:pPr marL="0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</a:rPr>
              <a:t>2.3 </a:t>
            </a:r>
            <a:r>
              <a:rPr lang="en-US" altLang="zh-CN" sz="4000" b="1" dirty="0" err="1">
                <a:solidFill>
                  <a:srgbClr val="0070C0"/>
                </a:solidFill>
              </a:rPr>
              <a:t>jQuery</a:t>
            </a:r>
            <a:r>
              <a:rPr lang="zh-CN" altLang="en-US" sz="4000" b="1" dirty="0">
                <a:solidFill>
                  <a:srgbClr val="0070C0"/>
                </a:solidFill>
              </a:rPr>
              <a:t>对象和</a:t>
            </a:r>
            <a:r>
              <a:rPr lang="en-US" altLang="zh-CN" sz="4000" b="1" dirty="0">
                <a:solidFill>
                  <a:srgbClr val="0070C0"/>
                </a:solidFill>
              </a:rPr>
              <a:t>DOM</a:t>
            </a:r>
            <a:r>
              <a:rPr lang="zh-CN" altLang="en-US" sz="4000" b="1" dirty="0">
                <a:solidFill>
                  <a:srgbClr val="0070C0"/>
                </a:solidFill>
              </a:rPr>
              <a:t>对象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289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</a:rPr>
              <a:t>第</a:t>
            </a:r>
            <a:r>
              <a:rPr lang="en-US" altLang="zh-CN" sz="2800" dirty="0">
                <a:solidFill>
                  <a:srgbClr val="FFFFFF"/>
                </a:solidFill>
              </a:rPr>
              <a:t>2</a:t>
            </a:r>
            <a:r>
              <a:rPr lang="zh-CN" altLang="en-US" sz="2800" dirty="0">
                <a:solidFill>
                  <a:srgbClr val="FFFFFF"/>
                </a:solidFill>
              </a:rPr>
              <a:t>章 初始</a:t>
            </a:r>
            <a:r>
              <a:rPr lang="en-US" altLang="zh-CN" sz="2800" dirty="0" err="1">
                <a:solidFill>
                  <a:srgbClr val="FFFFFF"/>
                </a:solidFill>
              </a:rPr>
              <a:t>jQuery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2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FFFF"/>
                </a:solidFill>
              </a:rPr>
              <a:t>jQuery</a:t>
            </a:r>
            <a:r>
              <a:rPr lang="zh-CN" altLang="en-US" b="1" dirty="0">
                <a:solidFill>
                  <a:srgbClr val="FFFFFF"/>
                </a:solidFill>
              </a:rPr>
              <a:t>开发基础教程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27" y="2487920"/>
            <a:ext cx="7244416" cy="406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dirty="0"/>
              <a:t> DOM</a:t>
            </a:r>
            <a:r>
              <a:rPr lang="zh-CN" altLang="en-US" sz="3200" dirty="0"/>
              <a:t>对象转换成</a:t>
            </a:r>
            <a:r>
              <a:rPr lang="en-US" altLang="zh-CN" sz="3200" dirty="0" err="1"/>
              <a:t>jQuery</a:t>
            </a:r>
            <a:r>
              <a:rPr lang="zh-CN" altLang="en-US" sz="3200" dirty="0"/>
              <a:t>对象</a:t>
            </a:r>
            <a:endParaRPr lang="en-US" altLang="zh-CN" sz="3200" dirty="0"/>
          </a:p>
          <a:p>
            <a:pPr marL="0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</a:rPr>
              <a:t>2.3 </a:t>
            </a:r>
            <a:r>
              <a:rPr lang="en-US" altLang="zh-CN" sz="4000" b="1" dirty="0" err="1">
                <a:solidFill>
                  <a:srgbClr val="0070C0"/>
                </a:solidFill>
              </a:rPr>
              <a:t>jQuery</a:t>
            </a:r>
            <a:r>
              <a:rPr lang="zh-CN" altLang="en-US" sz="4000" b="1" dirty="0">
                <a:solidFill>
                  <a:srgbClr val="0070C0"/>
                </a:solidFill>
              </a:rPr>
              <a:t>对象和</a:t>
            </a:r>
            <a:r>
              <a:rPr lang="en-US" altLang="zh-CN" sz="4000" b="1" dirty="0">
                <a:solidFill>
                  <a:srgbClr val="0070C0"/>
                </a:solidFill>
              </a:rPr>
              <a:t>DOM</a:t>
            </a:r>
            <a:r>
              <a:rPr lang="zh-CN" altLang="en-US" sz="4000" b="1" dirty="0">
                <a:solidFill>
                  <a:srgbClr val="0070C0"/>
                </a:solidFill>
              </a:rPr>
              <a:t>对象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289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</a:rPr>
              <a:t>第</a:t>
            </a:r>
            <a:r>
              <a:rPr lang="en-US" altLang="zh-CN" sz="2800" dirty="0">
                <a:solidFill>
                  <a:srgbClr val="FFFFFF"/>
                </a:solidFill>
              </a:rPr>
              <a:t>2</a:t>
            </a:r>
            <a:r>
              <a:rPr lang="zh-CN" altLang="en-US" sz="2800" dirty="0">
                <a:solidFill>
                  <a:srgbClr val="FFFFFF"/>
                </a:solidFill>
              </a:rPr>
              <a:t>章 初始</a:t>
            </a:r>
            <a:r>
              <a:rPr lang="en-US" altLang="zh-CN" sz="2800" dirty="0" err="1">
                <a:solidFill>
                  <a:srgbClr val="FFFFFF"/>
                </a:solidFill>
              </a:rPr>
              <a:t>jQuery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2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FFFF"/>
                </a:solidFill>
              </a:rPr>
              <a:t>jQuery</a:t>
            </a:r>
            <a:r>
              <a:rPr lang="zh-CN" altLang="en-US" b="1" dirty="0">
                <a:solidFill>
                  <a:srgbClr val="FFFFFF"/>
                </a:solidFill>
              </a:rPr>
              <a:t>开发基础教程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21" y="2575638"/>
            <a:ext cx="8930364" cy="315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7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dirty="0"/>
              <a:t> </a:t>
            </a:r>
            <a:r>
              <a:rPr lang="zh-CN" altLang="en-US" sz="3200" dirty="0"/>
              <a:t>插件的使用</a:t>
            </a:r>
            <a:endParaRPr lang="en-US" altLang="zh-CN" sz="3200" dirty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dirty="0"/>
              <a:t> </a:t>
            </a:r>
            <a:r>
              <a:rPr lang="zh-CN" altLang="en-US" sz="3200" dirty="0"/>
              <a:t>流行的插件</a:t>
            </a:r>
            <a:endParaRPr lang="en-US" altLang="zh-CN" sz="3200" dirty="0"/>
          </a:p>
          <a:p>
            <a:pPr lvl="1"/>
            <a:r>
              <a:rPr lang="en-US" altLang="zh-CN" dirty="0"/>
              <a:t>Validate----</a:t>
            </a:r>
            <a:r>
              <a:rPr lang="zh-CN" altLang="en-US" dirty="0"/>
              <a:t>为表单提供了强大的验证功能</a:t>
            </a:r>
            <a:endParaRPr lang="zh-CN" altLang="zh-CN" dirty="0"/>
          </a:p>
          <a:p>
            <a:pPr lvl="1"/>
            <a:r>
              <a:rPr lang="en-US" altLang="zh-CN" dirty="0" err="1"/>
              <a:t>Treeview</a:t>
            </a:r>
            <a:r>
              <a:rPr lang="en-US" altLang="zh-CN" dirty="0"/>
              <a:t>----</a:t>
            </a:r>
            <a:r>
              <a:rPr lang="zh-CN" altLang="en-US" dirty="0"/>
              <a:t>无序灵活的可折叠的树形菜单</a:t>
            </a:r>
            <a:endParaRPr lang="zh-CN" altLang="zh-CN" dirty="0"/>
          </a:p>
          <a:p>
            <a:pPr lvl="1"/>
            <a:r>
              <a:rPr lang="en-US" altLang="zh-CN" dirty="0" err="1"/>
              <a:t>Uploadify</a:t>
            </a:r>
            <a:r>
              <a:rPr lang="en-US" altLang="zh-CN" dirty="0"/>
              <a:t>----</a:t>
            </a:r>
            <a:r>
              <a:rPr lang="zh-CN" altLang="en-US" dirty="0"/>
              <a:t>文件上传插件</a:t>
            </a:r>
          </a:p>
          <a:p>
            <a:pPr lvl="1"/>
            <a:r>
              <a:rPr lang="en-US" altLang="zh-CN" dirty="0" err="1"/>
              <a:t>Echarts</a:t>
            </a:r>
            <a:r>
              <a:rPr lang="en-US" altLang="zh-CN" dirty="0"/>
              <a:t>----</a:t>
            </a:r>
            <a:r>
              <a:rPr lang="zh-CN" altLang="en-US" dirty="0"/>
              <a:t>强大的图表处理</a:t>
            </a:r>
            <a:endParaRPr lang="en-US" altLang="zh-CN" dirty="0"/>
          </a:p>
          <a:p>
            <a:pPr lvl="1"/>
            <a:r>
              <a:rPr lang="en-US" altLang="zh-CN" dirty="0"/>
              <a:t>Pagination----</a:t>
            </a:r>
            <a:r>
              <a:rPr lang="zh-CN" altLang="zh-CN" dirty="0"/>
              <a:t>数据分页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</a:rPr>
              <a:t>2.4 jQuery</a:t>
            </a:r>
            <a:r>
              <a:rPr lang="zh-CN" altLang="en-US" sz="4000" b="1" dirty="0">
                <a:solidFill>
                  <a:srgbClr val="0070C0"/>
                </a:solidFill>
              </a:rPr>
              <a:t>插件简介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289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</a:rPr>
              <a:t>第</a:t>
            </a:r>
            <a:r>
              <a:rPr lang="en-US" altLang="zh-CN" sz="2800" dirty="0">
                <a:solidFill>
                  <a:srgbClr val="FFFFFF"/>
                </a:solidFill>
              </a:rPr>
              <a:t>2</a:t>
            </a:r>
            <a:r>
              <a:rPr lang="zh-CN" altLang="en-US" sz="2800" dirty="0">
                <a:solidFill>
                  <a:srgbClr val="FFFFFF"/>
                </a:solidFill>
              </a:rPr>
              <a:t>章 初始</a:t>
            </a:r>
            <a:r>
              <a:rPr lang="en-US" altLang="zh-CN" sz="2800" dirty="0" err="1">
                <a:solidFill>
                  <a:srgbClr val="FFFFFF"/>
                </a:solidFill>
              </a:rPr>
              <a:t>jQuery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2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FFFF"/>
                </a:solidFill>
              </a:rPr>
              <a:t>jQuery</a:t>
            </a:r>
            <a:r>
              <a:rPr lang="zh-CN" altLang="en-US" b="1" dirty="0">
                <a:solidFill>
                  <a:srgbClr val="FFFFFF"/>
                </a:solidFill>
              </a:rPr>
              <a:t>开发基础教程</a:t>
            </a: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835" y="1690689"/>
            <a:ext cx="3262312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237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 err="1"/>
              <a:t>jQuery</a:t>
            </a:r>
            <a:r>
              <a:rPr lang="zh-CN" altLang="en-US" dirty="0"/>
              <a:t>概述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 err="1"/>
              <a:t>jQuery</a:t>
            </a:r>
            <a:r>
              <a:rPr lang="zh-CN" altLang="en-US" dirty="0"/>
              <a:t>下载与配置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 err="1"/>
              <a:t>jQuery</a:t>
            </a:r>
            <a:r>
              <a:rPr lang="zh-CN" altLang="en-US" dirty="0"/>
              <a:t>对象和</a:t>
            </a:r>
            <a:r>
              <a:rPr lang="en-US" altLang="zh-CN" dirty="0"/>
              <a:t>DOM</a:t>
            </a:r>
            <a:r>
              <a:rPr lang="zh-CN" altLang="en-US" dirty="0"/>
              <a:t>对象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 err="1"/>
              <a:t>jQuery</a:t>
            </a:r>
            <a:r>
              <a:rPr lang="zh-CN" altLang="en-US" dirty="0"/>
              <a:t>插件简介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</a:rPr>
              <a:t>总结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289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</a:rPr>
              <a:t>第</a:t>
            </a:r>
            <a:r>
              <a:rPr lang="en-US" altLang="zh-CN" sz="2800" dirty="0">
                <a:solidFill>
                  <a:srgbClr val="FFFFFF"/>
                </a:solidFill>
              </a:rPr>
              <a:t>2</a:t>
            </a:r>
            <a:r>
              <a:rPr lang="zh-CN" altLang="en-US" sz="2800" dirty="0">
                <a:solidFill>
                  <a:srgbClr val="FFFFFF"/>
                </a:solidFill>
              </a:rPr>
              <a:t>章 初始</a:t>
            </a:r>
            <a:r>
              <a:rPr lang="en-US" altLang="zh-CN" sz="2800" dirty="0" err="1">
                <a:solidFill>
                  <a:srgbClr val="FFFFFF"/>
                </a:solidFill>
              </a:rPr>
              <a:t>jQuery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2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FFFF"/>
                </a:solidFill>
              </a:rPr>
              <a:t>jQuery</a:t>
            </a:r>
            <a:r>
              <a:rPr lang="zh-CN" altLang="en-US" b="1" dirty="0">
                <a:solidFill>
                  <a:srgbClr val="FFFFFF"/>
                </a:solidFill>
              </a:rPr>
              <a:t>开发基础教程</a:t>
            </a:r>
          </a:p>
        </p:txBody>
      </p:sp>
    </p:spTree>
    <p:extLst>
      <p:ext uri="{BB962C8B-B14F-4D97-AF65-F5344CB8AC3E}">
        <p14:creationId xmlns:p14="http://schemas.microsoft.com/office/powerpoint/2010/main" val="148634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547446"/>
            <a:ext cx="12191999" cy="3699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629128" y="2562868"/>
            <a:ext cx="469872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i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8800" i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09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3012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</a:rPr>
              <a:t>第</a:t>
            </a:r>
            <a:r>
              <a:rPr lang="en-US" altLang="zh-CN" sz="2800" b="1" dirty="0">
                <a:solidFill>
                  <a:srgbClr val="FFFFFF"/>
                </a:solidFill>
              </a:rPr>
              <a:t>2</a:t>
            </a:r>
            <a:r>
              <a:rPr lang="zh-CN" altLang="en-US" sz="2800" b="1" dirty="0">
                <a:solidFill>
                  <a:srgbClr val="FFFFFF"/>
                </a:solidFill>
              </a:rPr>
              <a:t>章  初始</a:t>
            </a:r>
            <a:r>
              <a:rPr lang="en-US" altLang="zh-CN" sz="2800" b="1" dirty="0" err="1">
                <a:solidFill>
                  <a:srgbClr val="FFFFFF"/>
                </a:solidFill>
              </a:rPr>
              <a:t>jQuery</a:t>
            </a:r>
            <a:endParaRPr lang="zh-CN" altLang="en-US" sz="2800" b="1" dirty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49855" y="1435100"/>
            <a:ext cx="287337" cy="7413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11" name="文本占位符 3"/>
          <p:cNvSpPr txBox="1">
            <a:spLocks noChangeArrowheads="1"/>
          </p:cNvSpPr>
          <p:nvPr/>
        </p:nvSpPr>
        <p:spPr bwMode="auto">
          <a:xfrm>
            <a:off x="5342005" y="1458913"/>
            <a:ext cx="51911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2.1 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jQuery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12" name="矩形 2"/>
          <p:cNvSpPr/>
          <p:nvPr/>
        </p:nvSpPr>
        <p:spPr>
          <a:xfrm>
            <a:off x="4649855" y="2672711"/>
            <a:ext cx="287337" cy="7413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占位符 3"/>
          <p:cNvSpPr txBox="1">
            <a:spLocks noChangeArrowheads="1"/>
          </p:cNvSpPr>
          <p:nvPr/>
        </p:nvSpPr>
        <p:spPr bwMode="auto">
          <a:xfrm>
            <a:off x="5343592" y="2682875"/>
            <a:ext cx="576568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2.2 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jQuery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下载与配置</a:t>
            </a:r>
          </a:p>
        </p:txBody>
      </p:sp>
      <p:sp>
        <p:nvSpPr>
          <p:cNvPr id="14" name="矩形 2"/>
          <p:cNvSpPr/>
          <p:nvPr/>
        </p:nvSpPr>
        <p:spPr>
          <a:xfrm>
            <a:off x="4649855" y="3883025"/>
            <a:ext cx="287337" cy="7413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文本占位符 3"/>
          <p:cNvSpPr txBox="1">
            <a:spLocks noChangeArrowheads="1"/>
          </p:cNvSpPr>
          <p:nvPr/>
        </p:nvSpPr>
        <p:spPr bwMode="auto">
          <a:xfrm>
            <a:off x="5356292" y="3906838"/>
            <a:ext cx="64754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2.3 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jQuery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对象与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Dom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16" name="矩形 15"/>
          <p:cNvSpPr/>
          <p:nvPr/>
        </p:nvSpPr>
        <p:spPr>
          <a:xfrm>
            <a:off x="5189605" y="4510088"/>
            <a:ext cx="6316662" cy="42862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矩形 6"/>
          <p:cNvSpPr/>
          <p:nvPr/>
        </p:nvSpPr>
        <p:spPr>
          <a:xfrm>
            <a:off x="5189605" y="3286125"/>
            <a:ext cx="6316662" cy="42863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矩形 6"/>
          <p:cNvSpPr/>
          <p:nvPr/>
        </p:nvSpPr>
        <p:spPr>
          <a:xfrm>
            <a:off x="5176905" y="2049463"/>
            <a:ext cx="6316662" cy="42862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矩形 2"/>
          <p:cNvSpPr/>
          <p:nvPr/>
        </p:nvSpPr>
        <p:spPr>
          <a:xfrm>
            <a:off x="4640330" y="5106988"/>
            <a:ext cx="287337" cy="7413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文本占位符 3"/>
          <p:cNvSpPr txBox="1">
            <a:spLocks noChangeArrowheads="1"/>
          </p:cNvSpPr>
          <p:nvPr/>
        </p:nvSpPr>
        <p:spPr bwMode="auto">
          <a:xfrm>
            <a:off x="5346767" y="5130800"/>
            <a:ext cx="662892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2.4 jQuery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插件简介</a:t>
            </a:r>
          </a:p>
        </p:txBody>
      </p:sp>
      <p:sp>
        <p:nvSpPr>
          <p:cNvPr id="21" name="矩形 20"/>
          <p:cNvSpPr/>
          <p:nvPr/>
        </p:nvSpPr>
        <p:spPr>
          <a:xfrm>
            <a:off x="5180080" y="5734050"/>
            <a:ext cx="6316662" cy="42863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84568" y="1878859"/>
            <a:ext cx="2922611" cy="2929407"/>
            <a:chOff x="1447837" y="1842818"/>
            <a:chExt cx="3904228" cy="3913307"/>
          </a:xfrm>
        </p:grpSpPr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3394279" y="1846063"/>
              <a:ext cx="1948062" cy="2151021"/>
            </a:xfrm>
            <a:custGeom>
              <a:avLst/>
              <a:gdLst>
                <a:gd name="T0" fmla="*/ 1606 w 3207"/>
                <a:gd name="T1" fmla="*/ 3189 h 3541"/>
                <a:gd name="T2" fmla="*/ 2390 w 3207"/>
                <a:gd name="T3" fmla="*/ 3541 h 3541"/>
                <a:gd name="T4" fmla="*/ 3206 w 3207"/>
                <a:gd name="T5" fmla="*/ 2917 h 3541"/>
                <a:gd name="T6" fmla="*/ 3207 w 3207"/>
                <a:gd name="T7" fmla="*/ 2918 h 3541"/>
                <a:gd name="T8" fmla="*/ 6 w 3207"/>
                <a:gd name="T9" fmla="*/ 5 h 3541"/>
                <a:gd name="T10" fmla="*/ 3 w 3207"/>
                <a:gd name="T11" fmla="*/ 0 h 3541"/>
                <a:gd name="T12" fmla="*/ 6 w 3207"/>
                <a:gd name="T13" fmla="*/ 5 h 3541"/>
                <a:gd name="T14" fmla="*/ 598 w 3207"/>
                <a:gd name="T15" fmla="*/ 805 h 3541"/>
                <a:gd name="T16" fmla="*/ 230 w 3207"/>
                <a:gd name="T17" fmla="*/ 1621 h 3541"/>
                <a:gd name="T18" fmla="*/ 231 w 3207"/>
                <a:gd name="T19" fmla="*/ 1625 h 3541"/>
                <a:gd name="T20" fmla="*/ 1606 w 3207"/>
                <a:gd name="T21" fmla="*/ 3189 h 3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7" h="3541">
                  <a:moveTo>
                    <a:pt x="1606" y="3189"/>
                  </a:moveTo>
                  <a:lnTo>
                    <a:pt x="2390" y="3541"/>
                  </a:lnTo>
                  <a:lnTo>
                    <a:pt x="3206" y="2917"/>
                  </a:lnTo>
                  <a:lnTo>
                    <a:pt x="3207" y="2918"/>
                  </a:lnTo>
                  <a:cubicBezTo>
                    <a:pt x="3055" y="1282"/>
                    <a:pt x="1679" y="0"/>
                    <a:pt x="6" y="5"/>
                  </a:cubicBezTo>
                  <a:lnTo>
                    <a:pt x="3" y="0"/>
                  </a:lnTo>
                  <a:cubicBezTo>
                    <a:pt x="2" y="0"/>
                    <a:pt x="0" y="0"/>
                    <a:pt x="6" y="5"/>
                  </a:cubicBezTo>
                  <a:lnTo>
                    <a:pt x="598" y="805"/>
                  </a:lnTo>
                  <a:lnTo>
                    <a:pt x="230" y="1621"/>
                  </a:lnTo>
                  <a:lnTo>
                    <a:pt x="231" y="1625"/>
                  </a:lnTo>
                  <a:cubicBezTo>
                    <a:pt x="1000" y="1734"/>
                    <a:pt x="1594" y="2388"/>
                    <a:pt x="1606" y="3189"/>
                  </a:cubicBezTo>
                  <a:close/>
                </a:path>
              </a:pathLst>
            </a:custGeom>
            <a:solidFill>
              <a:srgbClr val="1A8ABC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1455928" y="1842818"/>
              <a:ext cx="2152268" cy="1948555"/>
            </a:xfrm>
            <a:custGeom>
              <a:avLst/>
              <a:gdLst>
                <a:gd name="T0" fmla="*/ 1625 w 3541"/>
                <a:gd name="T1" fmla="*/ 2978 h 3207"/>
                <a:gd name="T2" fmla="*/ 3189 w 3541"/>
                <a:gd name="T3" fmla="*/ 1591 h 3207"/>
                <a:gd name="T4" fmla="*/ 3541 w 3541"/>
                <a:gd name="T5" fmla="*/ 823 h 3207"/>
                <a:gd name="T6" fmla="*/ 2917 w 3541"/>
                <a:gd name="T7" fmla="*/ 7 h 3207"/>
                <a:gd name="T8" fmla="*/ 2916 w 3541"/>
                <a:gd name="T9" fmla="*/ 0 h 3207"/>
                <a:gd name="T10" fmla="*/ 5 w 3541"/>
                <a:gd name="T11" fmla="*/ 3207 h 3207"/>
                <a:gd name="T12" fmla="*/ 0 w 3541"/>
                <a:gd name="T13" fmla="*/ 3205 h 3207"/>
                <a:gd name="T14" fmla="*/ 5 w 3541"/>
                <a:gd name="T15" fmla="*/ 3207 h 3207"/>
                <a:gd name="T16" fmla="*/ 805 w 3541"/>
                <a:gd name="T17" fmla="*/ 2599 h 3207"/>
                <a:gd name="T18" fmla="*/ 1621 w 3541"/>
                <a:gd name="T19" fmla="*/ 2983 h 3207"/>
                <a:gd name="T20" fmla="*/ 1625 w 3541"/>
                <a:gd name="T21" fmla="*/ 2978 h 3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41" h="3207">
                  <a:moveTo>
                    <a:pt x="1625" y="2978"/>
                  </a:moveTo>
                  <a:cubicBezTo>
                    <a:pt x="1734" y="2207"/>
                    <a:pt x="2388" y="1612"/>
                    <a:pt x="3189" y="1591"/>
                  </a:cubicBezTo>
                  <a:lnTo>
                    <a:pt x="3541" y="823"/>
                  </a:lnTo>
                  <a:lnTo>
                    <a:pt x="2917" y="7"/>
                  </a:lnTo>
                  <a:lnTo>
                    <a:pt x="2916" y="0"/>
                  </a:lnTo>
                  <a:cubicBezTo>
                    <a:pt x="1281" y="152"/>
                    <a:pt x="0" y="1529"/>
                    <a:pt x="5" y="3207"/>
                  </a:cubicBezTo>
                  <a:lnTo>
                    <a:pt x="0" y="3205"/>
                  </a:lnTo>
                  <a:cubicBezTo>
                    <a:pt x="0" y="3206"/>
                    <a:pt x="0" y="3207"/>
                    <a:pt x="5" y="3207"/>
                  </a:cubicBezTo>
                  <a:lnTo>
                    <a:pt x="805" y="2599"/>
                  </a:lnTo>
                  <a:lnTo>
                    <a:pt x="1621" y="2983"/>
                  </a:lnTo>
                  <a:lnTo>
                    <a:pt x="1625" y="2978"/>
                  </a:lnTo>
                  <a:close/>
                </a:path>
              </a:pathLst>
            </a:custGeom>
            <a:solidFill>
              <a:srgbClr val="FFC000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1447837" y="3608342"/>
              <a:ext cx="1949683" cy="2147783"/>
            </a:xfrm>
            <a:custGeom>
              <a:avLst/>
              <a:gdLst>
                <a:gd name="T0" fmla="*/ 2976 w 3207"/>
                <a:gd name="T1" fmla="*/ 1912 h 3537"/>
                <a:gd name="T2" fmla="*/ 1591 w 3207"/>
                <a:gd name="T3" fmla="*/ 352 h 3537"/>
                <a:gd name="T4" fmla="*/ 823 w 3207"/>
                <a:gd name="T5" fmla="*/ 0 h 3537"/>
                <a:gd name="T6" fmla="*/ 7 w 3207"/>
                <a:gd name="T7" fmla="*/ 624 h 3537"/>
                <a:gd name="T8" fmla="*/ 0 w 3207"/>
                <a:gd name="T9" fmla="*/ 619 h 3537"/>
                <a:gd name="T10" fmla="*/ 3207 w 3207"/>
                <a:gd name="T11" fmla="*/ 3536 h 3537"/>
                <a:gd name="T12" fmla="*/ 3204 w 3207"/>
                <a:gd name="T13" fmla="*/ 3537 h 3537"/>
                <a:gd name="T14" fmla="*/ 3207 w 3207"/>
                <a:gd name="T15" fmla="*/ 3536 h 3537"/>
                <a:gd name="T16" fmla="*/ 2599 w 3207"/>
                <a:gd name="T17" fmla="*/ 2736 h 3537"/>
                <a:gd name="T18" fmla="*/ 2983 w 3207"/>
                <a:gd name="T19" fmla="*/ 1904 h 3537"/>
                <a:gd name="T20" fmla="*/ 2976 w 3207"/>
                <a:gd name="T21" fmla="*/ 1912 h 3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7" h="3537">
                  <a:moveTo>
                    <a:pt x="2976" y="1912"/>
                  </a:moveTo>
                  <a:cubicBezTo>
                    <a:pt x="2207" y="1803"/>
                    <a:pt x="1613" y="1150"/>
                    <a:pt x="1591" y="352"/>
                  </a:cubicBezTo>
                  <a:lnTo>
                    <a:pt x="823" y="0"/>
                  </a:lnTo>
                  <a:lnTo>
                    <a:pt x="7" y="624"/>
                  </a:lnTo>
                  <a:lnTo>
                    <a:pt x="0" y="619"/>
                  </a:lnTo>
                  <a:cubicBezTo>
                    <a:pt x="152" y="2256"/>
                    <a:pt x="1528" y="3537"/>
                    <a:pt x="3207" y="3536"/>
                  </a:cubicBezTo>
                  <a:lnTo>
                    <a:pt x="3204" y="3537"/>
                  </a:lnTo>
                  <a:cubicBezTo>
                    <a:pt x="3205" y="3537"/>
                    <a:pt x="3206" y="3537"/>
                    <a:pt x="3207" y="3536"/>
                  </a:cubicBezTo>
                  <a:lnTo>
                    <a:pt x="2599" y="2736"/>
                  </a:lnTo>
                  <a:lnTo>
                    <a:pt x="2983" y="1904"/>
                  </a:lnTo>
                  <a:lnTo>
                    <a:pt x="2976" y="1912"/>
                  </a:lnTo>
                  <a:close/>
                </a:path>
              </a:pathLst>
            </a:custGeom>
            <a:solidFill>
              <a:srgbClr val="960096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auto">
            <a:xfrm>
              <a:off x="3203038" y="3799474"/>
              <a:ext cx="2149027" cy="1948555"/>
            </a:xfrm>
            <a:custGeom>
              <a:avLst/>
              <a:gdLst>
                <a:gd name="T0" fmla="*/ 1910 w 3536"/>
                <a:gd name="T1" fmla="*/ 230 h 3207"/>
                <a:gd name="T2" fmla="*/ 352 w 3536"/>
                <a:gd name="T3" fmla="*/ 1604 h 3207"/>
                <a:gd name="T4" fmla="*/ 0 w 3536"/>
                <a:gd name="T5" fmla="*/ 2388 h 3207"/>
                <a:gd name="T6" fmla="*/ 624 w 3536"/>
                <a:gd name="T7" fmla="*/ 3204 h 3207"/>
                <a:gd name="T8" fmla="*/ 618 w 3536"/>
                <a:gd name="T9" fmla="*/ 3207 h 3207"/>
                <a:gd name="T10" fmla="*/ 3536 w 3536"/>
                <a:gd name="T11" fmla="*/ 4 h 3207"/>
                <a:gd name="T12" fmla="*/ 3534 w 3536"/>
                <a:gd name="T13" fmla="*/ 2 h 3207"/>
                <a:gd name="T14" fmla="*/ 3536 w 3536"/>
                <a:gd name="T15" fmla="*/ 4 h 3207"/>
                <a:gd name="T16" fmla="*/ 2736 w 3536"/>
                <a:gd name="T17" fmla="*/ 596 h 3207"/>
                <a:gd name="T18" fmla="*/ 1904 w 3536"/>
                <a:gd name="T19" fmla="*/ 228 h 3207"/>
                <a:gd name="T20" fmla="*/ 1910 w 3536"/>
                <a:gd name="T21" fmla="*/ 230 h 3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36" h="3207">
                  <a:moveTo>
                    <a:pt x="1910" y="230"/>
                  </a:moveTo>
                  <a:cubicBezTo>
                    <a:pt x="1801" y="1000"/>
                    <a:pt x="1147" y="1595"/>
                    <a:pt x="352" y="1604"/>
                  </a:cubicBezTo>
                  <a:lnTo>
                    <a:pt x="0" y="2388"/>
                  </a:lnTo>
                  <a:lnTo>
                    <a:pt x="624" y="3204"/>
                  </a:lnTo>
                  <a:lnTo>
                    <a:pt x="618" y="3207"/>
                  </a:lnTo>
                  <a:cubicBezTo>
                    <a:pt x="2254" y="3055"/>
                    <a:pt x="3534" y="1678"/>
                    <a:pt x="3536" y="4"/>
                  </a:cubicBezTo>
                  <a:lnTo>
                    <a:pt x="3534" y="2"/>
                  </a:lnTo>
                  <a:cubicBezTo>
                    <a:pt x="3534" y="1"/>
                    <a:pt x="3534" y="0"/>
                    <a:pt x="3536" y="4"/>
                  </a:cubicBezTo>
                  <a:lnTo>
                    <a:pt x="2736" y="596"/>
                  </a:lnTo>
                  <a:lnTo>
                    <a:pt x="1904" y="228"/>
                  </a:lnTo>
                  <a:lnTo>
                    <a:pt x="1910" y="230"/>
                  </a:lnTo>
                  <a:close/>
                </a:path>
              </a:pathLst>
            </a:custGeom>
            <a:solidFill>
              <a:srgbClr val="92D050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7" name="椭圆 26"/>
            <p:cNvSpPr/>
            <p:nvPr/>
          </p:nvSpPr>
          <p:spPr>
            <a:xfrm>
              <a:off x="2648504" y="3028183"/>
              <a:ext cx="1527186" cy="1526391"/>
            </a:xfrm>
            <a:prstGeom prst="ellipse">
              <a:avLst/>
            </a:prstGeom>
            <a:solidFill>
              <a:srgbClr val="F5F5F5"/>
            </a:solidFill>
            <a:ln w="22225">
              <a:gradFill flip="none" rotWithShape="1">
                <a:gsLst>
                  <a:gs pos="39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889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2962826" y="3411536"/>
              <a:ext cx="898539" cy="658587"/>
            </a:xfrm>
            <a:custGeom>
              <a:avLst/>
              <a:gdLst/>
              <a:ahLst/>
              <a:cxnLst/>
              <a:rect l="l" t="t" r="r" b="b"/>
              <a:pathLst>
                <a:path w="898071" h="658586">
                  <a:moveTo>
                    <a:pt x="359228" y="0"/>
                  </a:moveTo>
                  <a:cubicBezTo>
                    <a:pt x="407874" y="0"/>
                    <a:pt x="452388" y="13565"/>
                    <a:pt x="492770" y="40694"/>
                  </a:cubicBezTo>
                  <a:cubicBezTo>
                    <a:pt x="533152" y="67824"/>
                    <a:pt x="562542" y="103840"/>
                    <a:pt x="580939" y="148744"/>
                  </a:cubicBezTo>
                  <a:cubicBezTo>
                    <a:pt x="603080" y="129410"/>
                    <a:pt x="628962" y="119743"/>
                    <a:pt x="658585" y="119743"/>
                  </a:cubicBezTo>
                  <a:cubicBezTo>
                    <a:pt x="691640" y="119743"/>
                    <a:pt x="719860" y="131437"/>
                    <a:pt x="743247" y="154824"/>
                  </a:cubicBezTo>
                  <a:cubicBezTo>
                    <a:pt x="766634" y="178212"/>
                    <a:pt x="778328" y="206432"/>
                    <a:pt x="778328" y="239486"/>
                  </a:cubicBezTo>
                  <a:cubicBezTo>
                    <a:pt x="778328" y="263185"/>
                    <a:pt x="771936" y="284702"/>
                    <a:pt x="759151" y="304035"/>
                  </a:cubicBezTo>
                  <a:cubicBezTo>
                    <a:pt x="799689" y="313702"/>
                    <a:pt x="832977" y="334828"/>
                    <a:pt x="859014" y="367415"/>
                  </a:cubicBezTo>
                  <a:cubicBezTo>
                    <a:pt x="885053" y="400001"/>
                    <a:pt x="898071" y="437186"/>
                    <a:pt x="898071" y="478972"/>
                  </a:cubicBezTo>
                  <a:cubicBezTo>
                    <a:pt x="898071" y="528553"/>
                    <a:pt x="880530" y="570884"/>
                    <a:pt x="845449" y="605965"/>
                  </a:cubicBezTo>
                  <a:cubicBezTo>
                    <a:pt x="810369" y="641046"/>
                    <a:pt x="768038" y="658586"/>
                    <a:pt x="718456" y="658586"/>
                  </a:cubicBezTo>
                  <a:lnTo>
                    <a:pt x="209550" y="658586"/>
                  </a:lnTo>
                  <a:cubicBezTo>
                    <a:pt x="151861" y="658586"/>
                    <a:pt x="102514" y="638083"/>
                    <a:pt x="61508" y="597078"/>
                  </a:cubicBezTo>
                  <a:cubicBezTo>
                    <a:pt x="20503" y="556072"/>
                    <a:pt x="0" y="506725"/>
                    <a:pt x="0" y="449036"/>
                  </a:cubicBezTo>
                  <a:cubicBezTo>
                    <a:pt x="0" y="408498"/>
                    <a:pt x="10914" y="371079"/>
                    <a:pt x="32742" y="336777"/>
                  </a:cubicBezTo>
                  <a:cubicBezTo>
                    <a:pt x="54570" y="302476"/>
                    <a:pt x="83882" y="276750"/>
                    <a:pt x="120678" y="259599"/>
                  </a:cubicBezTo>
                  <a:cubicBezTo>
                    <a:pt x="120055" y="250244"/>
                    <a:pt x="119742" y="243540"/>
                    <a:pt x="119742" y="239486"/>
                  </a:cubicBezTo>
                  <a:cubicBezTo>
                    <a:pt x="119742" y="173378"/>
                    <a:pt x="143129" y="116937"/>
                    <a:pt x="189904" y="70162"/>
                  </a:cubicBezTo>
                  <a:cubicBezTo>
                    <a:pt x="236679" y="23388"/>
                    <a:pt x="293121" y="0"/>
                    <a:pt x="359228" y="0"/>
                  </a:cubicBezTo>
                  <a:close/>
                  <a:moveTo>
                    <a:pt x="419100" y="164647"/>
                  </a:moveTo>
                  <a:cubicBezTo>
                    <a:pt x="414734" y="164647"/>
                    <a:pt x="411148" y="166050"/>
                    <a:pt x="408341" y="168857"/>
                  </a:cubicBezTo>
                  <a:lnTo>
                    <a:pt x="244163" y="333035"/>
                  </a:lnTo>
                  <a:cubicBezTo>
                    <a:pt x="241045" y="336777"/>
                    <a:pt x="239485" y="340519"/>
                    <a:pt x="239485" y="344261"/>
                  </a:cubicBezTo>
                  <a:cubicBezTo>
                    <a:pt x="239485" y="348627"/>
                    <a:pt x="240889" y="352213"/>
                    <a:pt x="243695" y="355019"/>
                  </a:cubicBezTo>
                  <a:cubicBezTo>
                    <a:pt x="246502" y="357826"/>
                    <a:pt x="250088" y="359229"/>
                    <a:pt x="254453" y="359229"/>
                  </a:cubicBezTo>
                  <a:lnTo>
                    <a:pt x="359228" y="359229"/>
                  </a:lnTo>
                  <a:lnTo>
                    <a:pt x="359228" y="523875"/>
                  </a:lnTo>
                  <a:cubicBezTo>
                    <a:pt x="359228" y="527929"/>
                    <a:pt x="360710" y="531437"/>
                    <a:pt x="363672" y="534400"/>
                  </a:cubicBezTo>
                  <a:cubicBezTo>
                    <a:pt x="366634" y="537362"/>
                    <a:pt x="370142" y="538843"/>
                    <a:pt x="374196" y="538843"/>
                  </a:cubicBezTo>
                  <a:lnTo>
                    <a:pt x="464003" y="538843"/>
                  </a:lnTo>
                  <a:cubicBezTo>
                    <a:pt x="468057" y="538843"/>
                    <a:pt x="471566" y="537362"/>
                    <a:pt x="474527" y="534400"/>
                  </a:cubicBezTo>
                  <a:cubicBezTo>
                    <a:pt x="477490" y="531437"/>
                    <a:pt x="478971" y="527929"/>
                    <a:pt x="478971" y="523875"/>
                  </a:cubicBezTo>
                  <a:lnTo>
                    <a:pt x="478971" y="359229"/>
                  </a:lnTo>
                  <a:lnTo>
                    <a:pt x="583746" y="359229"/>
                  </a:lnTo>
                  <a:cubicBezTo>
                    <a:pt x="587801" y="359229"/>
                    <a:pt x="591308" y="357748"/>
                    <a:pt x="594270" y="354785"/>
                  </a:cubicBezTo>
                  <a:cubicBezTo>
                    <a:pt x="597233" y="351823"/>
                    <a:pt x="598714" y="348315"/>
                    <a:pt x="598714" y="344261"/>
                  </a:cubicBezTo>
                  <a:cubicBezTo>
                    <a:pt x="598714" y="339896"/>
                    <a:pt x="597310" y="336309"/>
                    <a:pt x="594504" y="333503"/>
                  </a:cubicBezTo>
                  <a:lnTo>
                    <a:pt x="429858" y="168857"/>
                  </a:lnTo>
                  <a:cubicBezTo>
                    <a:pt x="427051" y="166050"/>
                    <a:pt x="423465" y="164647"/>
                    <a:pt x="419100" y="16464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8750412" y="6338625"/>
            <a:ext cx="22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FFFF"/>
                </a:solidFill>
              </a:rPr>
              <a:t>jQuery</a:t>
            </a:r>
            <a:r>
              <a:rPr lang="zh-CN" altLang="en-US" b="1" dirty="0">
                <a:solidFill>
                  <a:srgbClr val="FFFFFF"/>
                </a:solidFill>
              </a:rPr>
              <a:t>开发基础教程</a:t>
            </a:r>
          </a:p>
        </p:txBody>
      </p:sp>
    </p:spTree>
    <p:extLst>
      <p:ext uri="{BB962C8B-B14F-4D97-AF65-F5344CB8AC3E}">
        <p14:creationId xmlns:p14="http://schemas.microsoft.com/office/powerpoint/2010/main" val="185842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/>
      <p:bldP spid="12" grpId="0" bldLvl="0" animBg="1"/>
      <p:bldP spid="13" grpId="0"/>
      <p:bldP spid="14" grpId="0" bldLvl="0" animBg="1"/>
      <p:bldP spid="15" grpId="0"/>
      <p:bldP spid="16" grpId="0" bldLvl="0" animBg="1"/>
      <p:bldP spid="17" grpId="0" bldLvl="0" animBg="1"/>
      <p:bldP spid="18" grpId="0" bldLvl="0" animBg="1"/>
      <p:bldP spid="19" grpId="0" bldLvl="0" animBg="1"/>
      <p:bldP spid="20" grpId="0"/>
      <p:bldP spid="2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dirty="0"/>
              <a:t> </a:t>
            </a:r>
            <a:r>
              <a:rPr lang="en-US" altLang="zh-CN" dirty="0"/>
              <a:t>JavaScript </a:t>
            </a:r>
            <a:r>
              <a:rPr lang="zh-CN" altLang="en-US" dirty="0"/>
              <a:t>的弊端</a:t>
            </a:r>
            <a:endParaRPr lang="en-US" altLang="zh-CN" dirty="0"/>
          </a:p>
          <a:p>
            <a:pPr lvl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JavaScript</a:t>
            </a:r>
            <a:r>
              <a:rPr lang="zh-CN" altLang="en-US" dirty="0"/>
              <a:t>对于不同厂商的浏览器中不能够进行兼容性的开发，甚至对于同一厂商不同版本的浏览器都无法兼容。这是使用</a:t>
            </a:r>
            <a:r>
              <a:rPr lang="en-US" altLang="zh-CN" dirty="0"/>
              <a:t>JavaScript</a:t>
            </a:r>
            <a:r>
              <a:rPr lang="zh-CN" altLang="en-US" dirty="0"/>
              <a:t>的一大弊端。</a:t>
            </a:r>
          </a:p>
          <a:p>
            <a:pPr lvl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对于开发人员而言，</a:t>
            </a:r>
            <a:r>
              <a:rPr lang="en-US" altLang="zh-CN" dirty="0"/>
              <a:t>JavaScript</a:t>
            </a:r>
            <a:r>
              <a:rPr lang="zh-CN" altLang="en-US" dirty="0"/>
              <a:t>复杂的文档对象模型加重了代码的繁琐程度，都成为</a:t>
            </a:r>
            <a:r>
              <a:rPr lang="en-US" altLang="zh-CN" dirty="0"/>
              <a:t>JavaScript</a:t>
            </a:r>
            <a:r>
              <a:rPr lang="zh-CN" altLang="en-US" dirty="0"/>
              <a:t>阻碍</a:t>
            </a:r>
            <a:r>
              <a:rPr lang="en-US" altLang="zh-CN" dirty="0"/>
              <a:t>Web</a:t>
            </a:r>
            <a:r>
              <a:rPr lang="zh-CN" altLang="en-US" dirty="0"/>
              <a:t>开发的重要弊端。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</a:rPr>
              <a:t>2.1 </a:t>
            </a:r>
            <a:r>
              <a:rPr lang="en-US" altLang="zh-CN" sz="4000" b="1" dirty="0" err="1">
                <a:solidFill>
                  <a:srgbClr val="0070C0"/>
                </a:solidFill>
              </a:rPr>
              <a:t>jQuery</a:t>
            </a:r>
            <a:r>
              <a:rPr lang="zh-CN" altLang="en-US" sz="4000" b="1" dirty="0">
                <a:solidFill>
                  <a:srgbClr val="0070C0"/>
                </a:solidFill>
              </a:rPr>
              <a:t>概述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289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</a:rPr>
              <a:t>第</a:t>
            </a:r>
            <a:r>
              <a:rPr lang="en-US" altLang="zh-CN" sz="2800" dirty="0">
                <a:solidFill>
                  <a:srgbClr val="FFFFFF"/>
                </a:solidFill>
              </a:rPr>
              <a:t>2</a:t>
            </a:r>
            <a:r>
              <a:rPr lang="zh-CN" altLang="en-US" sz="2800" dirty="0">
                <a:solidFill>
                  <a:srgbClr val="FFFFFF"/>
                </a:solidFill>
              </a:rPr>
              <a:t>章 初始</a:t>
            </a:r>
            <a:r>
              <a:rPr lang="en-US" altLang="zh-CN" sz="2800" dirty="0" err="1">
                <a:solidFill>
                  <a:srgbClr val="FFFFFF"/>
                </a:solidFill>
              </a:rPr>
              <a:t>jQuery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2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FFFF"/>
                </a:solidFill>
              </a:rPr>
              <a:t>jQuery</a:t>
            </a:r>
            <a:r>
              <a:rPr lang="zh-CN" altLang="en-US" b="1" dirty="0">
                <a:solidFill>
                  <a:srgbClr val="FFFFFF"/>
                </a:solidFill>
              </a:rPr>
              <a:t>开发基础教程</a:t>
            </a:r>
          </a:p>
        </p:txBody>
      </p:sp>
    </p:spTree>
    <p:extLst>
      <p:ext uri="{BB962C8B-B14F-4D97-AF65-F5344CB8AC3E}">
        <p14:creationId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jQuery</a:t>
            </a:r>
            <a:r>
              <a:rPr lang="zh-CN" altLang="en-US" dirty="0"/>
              <a:t>的特点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000" dirty="0"/>
              <a:t>随着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、</a:t>
            </a:r>
            <a:r>
              <a:rPr lang="en-US" altLang="zh-CN" sz="2000" dirty="0"/>
              <a:t>CSS</a:t>
            </a:r>
            <a:r>
              <a:rPr lang="zh-CN" altLang="en-US" sz="2000" dirty="0"/>
              <a:t>、</a:t>
            </a:r>
            <a:r>
              <a:rPr lang="en-US" altLang="zh-CN" sz="2000" dirty="0"/>
              <a:t>Ajax</a:t>
            </a:r>
            <a:r>
              <a:rPr lang="zh-CN" altLang="en-US" sz="2000" dirty="0"/>
              <a:t>等技术的不断进步，越来越多的开发者将一个又一个丰富多彩的程序功能进行封装，供其他人可以调用这些封装好的程序组件（框架），这其中就包括了我们要学习的</a:t>
            </a:r>
            <a:r>
              <a:rPr lang="en-US" altLang="zh-CN" sz="2000" dirty="0"/>
              <a:t>jQuery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457200" lvl="1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sz="2000" dirty="0"/>
              <a:t>jQuery</a:t>
            </a:r>
            <a:r>
              <a:rPr lang="zh-CN" altLang="en-US" sz="2000" dirty="0"/>
              <a:t>的特点：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2000" dirty="0"/>
              <a:t>jQuery</a:t>
            </a:r>
            <a:r>
              <a:rPr lang="zh-CN" altLang="en-US" sz="2000" dirty="0"/>
              <a:t>理念：写的更少，做得更多（</a:t>
            </a:r>
            <a:r>
              <a:rPr lang="en-US" altLang="zh-CN" sz="2000" dirty="0"/>
              <a:t>Write less, Do more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zh-CN" sz="2000" dirty="0"/>
              <a:t>jQuery 极大地简化了 JavaScript 编程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000" dirty="0"/>
              <a:t>支持各种主流浏览器，包括</a:t>
            </a:r>
            <a:r>
              <a:rPr lang="en-US" altLang="zh-CN" sz="2000" dirty="0"/>
              <a:t>IE6</a:t>
            </a:r>
            <a:r>
              <a:rPr lang="zh-CN" altLang="en-US" sz="2000" dirty="0"/>
              <a:t>以上，</a:t>
            </a:r>
            <a:r>
              <a:rPr lang="en-US" altLang="zh-CN" sz="2000" dirty="0"/>
              <a:t>FireFox2</a:t>
            </a:r>
            <a:r>
              <a:rPr lang="zh-CN" altLang="en-US" sz="2000" dirty="0"/>
              <a:t>以上，</a:t>
            </a:r>
            <a:r>
              <a:rPr lang="en-US" altLang="zh-CN" sz="2000" dirty="0"/>
              <a:t>Safari2</a:t>
            </a:r>
            <a:r>
              <a:rPr lang="zh-CN" altLang="en-US" sz="2000" dirty="0"/>
              <a:t>以上和</a:t>
            </a:r>
            <a:r>
              <a:rPr lang="en-US" altLang="zh-CN" sz="2000" dirty="0"/>
              <a:t>Opera9</a:t>
            </a:r>
            <a:r>
              <a:rPr lang="zh-CN" altLang="en-US" sz="2000" dirty="0"/>
              <a:t>以上的版本。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000" dirty="0"/>
              <a:t>以强大的</a:t>
            </a:r>
            <a:r>
              <a:rPr lang="en-US" altLang="zh-CN" sz="2000" dirty="0"/>
              <a:t>CSS</a:t>
            </a:r>
            <a:r>
              <a:rPr lang="zh-CN" altLang="en-US" sz="2000" dirty="0"/>
              <a:t>选择器为基础，几乎所有的操作都先使用选择器查找</a:t>
            </a:r>
            <a:r>
              <a:rPr lang="en-US" altLang="zh-CN" sz="2000" dirty="0"/>
              <a:t>DOM</a:t>
            </a:r>
            <a:r>
              <a:rPr lang="zh-CN" altLang="en-US" sz="2000" dirty="0"/>
              <a:t>对象，然后对其进行各种操作。</a:t>
            </a:r>
          </a:p>
          <a:p>
            <a:pPr marL="457200" lvl="1" indent="0">
              <a:buNone/>
            </a:pPr>
            <a:endParaRPr lang="zh-CN" altLang="en-US" sz="2000" dirty="0"/>
          </a:p>
          <a:p>
            <a:pPr marL="457200" lvl="1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</a:rPr>
              <a:t>2.1 </a:t>
            </a:r>
            <a:r>
              <a:rPr lang="en-US" altLang="zh-CN" sz="4000" b="1" dirty="0" err="1">
                <a:solidFill>
                  <a:srgbClr val="0070C0"/>
                </a:solidFill>
              </a:rPr>
              <a:t>jQuery</a:t>
            </a:r>
            <a:r>
              <a:rPr lang="zh-CN" altLang="en-US" sz="4000" b="1" dirty="0">
                <a:solidFill>
                  <a:srgbClr val="0070C0"/>
                </a:solidFill>
              </a:rPr>
              <a:t>概述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289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</a:rPr>
              <a:t>第</a:t>
            </a:r>
            <a:r>
              <a:rPr lang="en-US" altLang="zh-CN" sz="2800" dirty="0">
                <a:solidFill>
                  <a:srgbClr val="FFFFFF"/>
                </a:solidFill>
              </a:rPr>
              <a:t>2</a:t>
            </a:r>
            <a:r>
              <a:rPr lang="zh-CN" altLang="en-US" sz="2800" dirty="0">
                <a:solidFill>
                  <a:srgbClr val="FFFFFF"/>
                </a:solidFill>
              </a:rPr>
              <a:t>章 初始</a:t>
            </a:r>
            <a:r>
              <a:rPr lang="en-US" altLang="zh-CN" sz="2800" dirty="0" err="1">
                <a:solidFill>
                  <a:srgbClr val="FFFFFF"/>
                </a:solidFill>
              </a:rPr>
              <a:t>jQuery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2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FFFF"/>
                </a:solidFill>
              </a:rPr>
              <a:t>jQuery</a:t>
            </a:r>
            <a:r>
              <a:rPr lang="zh-CN" altLang="en-US" b="1" dirty="0">
                <a:solidFill>
                  <a:srgbClr val="FFFFFF"/>
                </a:solidFill>
              </a:rPr>
              <a:t>开发基础教程</a:t>
            </a:r>
          </a:p>
        </p:txBody>
      </p:sp>
    </p:spTree>
    <p:extLst>
      <p:ext uri="{BB962C8B-B14F-4D97-AF65-F5344CB8AC3E}">
        <p14:creationId xmlns:p14="http://schemas.microsoft.com/office/powerpoint/2010/main" val="383112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jQuery</a:t>
            </a:r>
            <a:r>
              <a:rPr lang="zh-CN" altLang="en-US" dirty="0"/>
              <a:t>的版本</a:t>
            </a:r>
            <a:endParaRPr lang="en-US" altLang="zh-CN" dirty="0"/>
          </a:p>
          <a:p>
            <a:pPr marL="457200" lvl="1" indent="0">
              <a:lnSpc>
                <a:spcPct val="10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sz="2000" dirty="0"/>
              <a:t>jQuery</a:t>
            </a:r>
            <a:r>
              <a:rPr lang="zh-CN" altLang="en-US" sz="2000" dirty="0"/>
              <a:t>的版本发展经历了</a:t>
            </a:r>
            <a:r>
              <a:rPr lang="en-US" altLang="zh-CN" sz="2000" dirty="0"/>
              <a:t>jQuery1.X</a:t>
            </a:r>
            <a:r>
              <a:rPr lang="zh-CN" altLang="en-US" sz="2000" dirty="0"/>
              <a:t>和</a:t>
            </a:r>
            <a:r>
              <a:rPr lang="en-US" altLang="zh-CN" sz="2000" dirty="0"/>
              <a:t>jQuery2.X</a:t>
            </a:r>
            <a:r>
              <a:rPr lang="zh-CN" altLang="en-US" sz="2000" dirty="0"/>
              <a:t>，目前最新的版本是</a:t>
            </a:r>
            <a:r>
              <a:rPr lang="en-US" altLang="zh-CN" sz="2000" dirty="0"/>
              <a:t>jQuery3.4.1</a:t>
            </a:r>
            <a:r>
              <a:rPr lang="zh-CN" altLang="en-US" sz="2000" dirty="0"/>
              <a:t>，目前市面上对于</a:t>
            </a:r>
            <a:r>
              <a:rPr lang="en-US" altLang="zh-CN" sz="2000" dirty="0"/>
              <a:t>jQuery1.X</a:t>
            </a:r>
            <a:r>
              <a:rPr lang="zh-CN" altLang="en-US" sz="2000" dirty="0"/>
              <a:t>和</a:t>
            </a:r>
            <a:r>
              <a:rPr lang="en-US" altLang="zh-CN" sz="2000" dirty="0"/>
              <a:t>jQuery2.X</a:t>
            </a:r>
            <a:r>
              <a:rPr lang="zh-CN" altLang="en-US" sz="2000" dirty="0"/>
              <a:t>的使用仍存在。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谁在使用</a:t>
            </a:r>
            <a:r>
              <a:rPr lang="en-US" altLang="zh-CN" dirty="0"/>
              <a:t>jQuery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</a:rPr>
              <a:t>2.1 </a:t>
            </a:r>
            <a:r>
              <a:rPr lang="en-US" altLang="zh-CN" sz="4000" b="1" dirty="0" err="1">
                <a:solidFill>
                  <a:srgbClr val="0070C0"/>
                </a:solidFill>
              </a:rPr>
              <a:t>jQuery</a:t>
            </a:r>
            <a:r>
              <a:rPr lang="zh-CN" altLang="en-US" sz="4000" b="1" dirty="0">
                <a:solidFill>
                  <a:srgbClr val="0070C0"/>
                </a:solidFill>
              </a:rPr>
              <a:t>概述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289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</a:rPr>
              <a:t>第</a:t>
            </a:r>
            <a:r>
              <a:rPr lang="en-US" altLang="zh-CN" sz="2800" dirty="0">
                <a:solidFill>
                  <a:srgbClr val="FFFFFF"/>
                </a:solidFill>
              </a:rPr>
              <a:t>2</a:t>
            </a:r>
            <a:r>
              <a:rPr lang="zh-CN" altLang="en-US" sz="2800" dirty="0">
                <a:solidFill>
                  <a:srgbClr val="FFFFFF"/>
                </a:solidFill>
              </a:rPr>
              <a:t>章 初始</a:t>
            </a:r>
            <a:r>
              <a:rPr lang="en-US" altLang="zh-CN" sz="2800" dirty="0" err="1">
                <a:solidFill>
                  <a:srgbClr val="FFFFFF"/>
                </a:solidFill>
              </a:rPr>
              <a:t>jQuery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2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FFFF"/>
                </a:solidFill>
              </a:rPr>
              <a:t>jQuery</a:t>
            </a:r>
            <a:r>
              <a:rPr lang="zh-CN" altLang="en-US" b="1" dirty="0">
                <a:solidFill>
                  <a:srgbClr val="FFFFFF"/>
                </a:solidFill>
              </a:rPr>
              <a:t>开发基础教程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C25CFF5-5B15-4739-94D0-63DB6455B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8243" y="3087208"/>
            <a:ext cx="5971069" cy="2975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492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dirty="0"/>
              <a:t> </a:t>
            </a:r>
            <a:r>
              <a:rPr lang="zh-CN" altLang="en-US" sz="3200" dirty="0"/>
              <a:t>下载</a:t>
            </a:r>
            <a:r>
              <a:rPr lang="en-US" altLang="zh-CN" dirty="0"/>
              <a:t>jQuery</a:t>
            </a:r>
          </a:p>
          <a:p>
            <a:pPr marL="457200" lvl="1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dirty="0">
                <a:hlinkClick r:id="rId3"/>
              </a:rPr>
              <a:t>   https://jquery.com/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 </a:t>
            </a:r>
            <a:r>
              <a:rPr lang="zh-CN" altLang="en-US" dirty="0"/>
              <a:t>配置</a:t>
            </a:r>
            <a:r>
              <a:rPr lang="en-US" altLang="zh-CN" dirty="0"/>
              <a:t>jQuery</a:t>
            </a:r>
          </a:p>
          <a:p>
            <a:pPr marL="0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dirty="0"/>
              <a:t>     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 </a:t>
            </a:r>
            <a:r>
              <a:rPr lang="zh-CN" altLang="en-US" dirty="0"/>
              <a:t>我的第一个</a:t>
            </a:r>
            <a:r>
              <a:rPr lang="en-US" altLang="zh-CN" dirty="0" err="1"/>
              <a:t>jQuery</a:t>
            </a:r>
            <a:r>
              <a:rPr lang="zh-CN" altLang="en-US" dirty="0"/>
              <a:t>脚本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</a:rPr>
              <a:t>2.2 </a:t>
            </a:r>
            <a:r>
              <a:rPr lang="en-US" altLang="zh-CN" sz="4000" b="1" dirty="0" err="1">
                <a:solidFill>
                  <a:srgbClr val="0070C0"/>
                </a:solidFill>
              </a:rPr>
              <a:t>jQuery</a:t>
            </a:r>
            <a:r>
              <a:rPr lang="zh-CN" altLang="en-US" sz="4000" b="1" dirty="0">
                <a:solidFill>
                  <a:srgbClr val="0070C0"/>
                </a:solidFill>
              </a:rPr>
              <a:t>下载与配置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289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</a:rPr>
              <a:t>第</a:t>
            </a:r>
            <a:r>
              <a:rPr lang="en-US" altLang="zh-CN" sz="2800" dirty="0">
                <a:solidFill>
                  <a:srgbClr val="FFFFFF"/>
                </a:solidFill>
              </a:rPr>
              <a:t>2</a:t>
            </a:r>
            <a:r>
              <a:rPr lang="zh-CN" altLang="en-US" sz="2800" dirty="0">
                <a:solidFill>
                  <a:srgbClr val="FFFFFF"/>
                </a:solidFill>
              </a:rPr>
              <a:t>章 初始</a:t>
            </a:r>
            <a:r>
              <a:rPr lang="en-US" altLang="zh-CN" sz="2800" dirty="0" err="1">
                <a:solidFill>
                  <a:srgbClr val="FFFFFF"/>
                </a:solidFill>
              </a:rPr>
              <a:t>jQuery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2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FFFF"/>
                </a:solidFill>
              </a:rPr>
              <a:t>jQuery</a:t>
            </a:r>
            <a:r>
              <a:rPr lang="zh-CN" altLang="en-US" b="1" dirty="0">
                <a:solidFill>
                  <a:srgbClr val="FFFFFF"/>
                </a:solidFill>
              </a:rPr>
              <a:t>开发基础教程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BAB02B7-3A6D-43FF-B704-E25B3645B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58" y="4002514"/>
            <a:ext cx="7652298" cy="64633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</a:rPr>
              <a:t>&lt;script type="text/javascript" src="jquery.js"&gt;&lt;/script&gt;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&lt;/head&gt;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59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i="1" dirty="0"/>
              <a:t>&lt;script type="text/</a:t>
            </a:r>
            <a:r>
              <a:rPr lang="en-US" altLang="zh-CN" i="1" dirty="0" err="1"/>
              <a:t>javascript</a:t>
            </a:r>
            <a:r>
              <a:rPr lang="en-US" altLang="zh-CN" i="1" dirty="0"/>
              <a:t>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i="1" dirty="0"/>
              <a:t>   $(document).ready(function(){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i="1" dirty="0"/>
              <a:t>    //</a:t>
            </a:r>
            <a:r>
              <a:rPr lang="zh-CN" altLang="en-US" i="1" dirty="0"/>
              <a:t>通过符号</a:t>
            </a:r>
            <a:r>
              <a:rPr lang="en-US" altLang="zh-CN" i="1" dirty="0"/>
              <a:t>$</a:t>
            </a:r>
            <a:r>
              <a:rPr lang="zh-CN" altLang="en-US" i="1" dirty="0"/>
              <a:t>选择</a:t>
            </a:r>
            <a:r>
              <a:rPr lang="en-US" altLang="zh-CN" i="1" dirty="0"/>
              <a:t>document</a:t>
            </a:r>
            <a:r>
              <a:rPr lang="zh-CN" altLang="en-US" i="1" dirty="0"/>
              <a:t>元素对象，然后调用</a:t>
            </a:r>
            <a:r>
              <a:rPr lang="en-US" altLang="zh-CN" i="1" dirty="0"/>
              <a:t>ready()</a:t>
            </a:r>
            <a:r>
              <a:rPr lang="zh-CN" altLang="en-US" i="1" dirty="0"/>
              <a:t>方法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i="1" dirty="0"/>
              <a:t>     </a:t>
            </a:r>
            <a:r>
              <a:rPr lang="en-US" altLang="zh-CN" i="1" dirty="0"/>
              <a:t>alert('</a:t>
            </a:r>
            <a:r>
              <a:rPr lang="zh-CN" altLang="en-US" i="1" dirty="0"/>
              <a:t>我是</a:t>
            </a:r>
            <a:r>
              <a:rPr lang="en-US" altLang="zh-CN" i="1" dirty="0"/>
              <a:t>jQuery</a:t>
            </a:r>
            <a:r>
              <a:rPr lang="zh-CN" altLang="en-US" i="1" dirty="0"/>
              <a:t>方法</a:t>
            </a:r>
            <a:r>
              <a:rPr lang="en-US" altLang="zh-CN" i="1" dirty="0"/>
              <a:t>');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i="1" dirty="0"/>
              <a:t>   });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$(function(){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  // </a:t>
            </a:r>
            <a:r>
              <a:rPr lang="zh-CN" altLang="en-US" dirty="0"/>
              <a:t>开始写 </a:t>
            </a:r>
            <a:r>
              <a:rPr lang="en-US" altLang="zh-CN" dirty="0"/>
              <a:t>jQuery </a:t>
            </a:r>
            <a:r>
              <a:rPr lang="zh-CN" altLang="en-US" dirty="0"/>
              <a:t>代码</a:t>
            </a:r>
            <a:r>
              <a:rPr lang="en-US" altLang="zh-CN" dirty="0"/>
              <a:t>...</a:t>
            </a:r>
            <a:r>
              <a:rPr lang="zh-CN" altLang="en-US" dirty="0"/>
              <a:t> </a:t>
            </a:r>
            <a:r>
              <a:rPr lang="en-US" altLang="zh-CN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);</a:t>
            </a:r>
            <a:endParaRPr lang="en-US" altLang="zh-CN" i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i="1" dirty="0"/>
              <a:t>&lt;/script&gt;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</a:rPr>
              <a:t>2.2 </a:t>
            </a:r>
            <a:r>
              <a:rPr lang="en-US" altLang="zh-CN" sz="4000" b="1" dirty="0" err="1">
                <a:solidFill>
                  <a:srgbClr val="0070C0"/>
                </a:solidFill>
              </a:rPr>
              <a:t>jQuery</a:t>
            </a:r>
            <a:r>
              <a:rPr lang="zh-CN" altLang="en-US" sz="4000" b="1" dirty="0">
                <a:solidFill>
                  <a:srgbClr val="0070C0"/>
                </a:solidFill>
              </a:rPr>
              <a:t>下载与配置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289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</a:rPr>
              <a:t>第</a:t>
            </a:r>
            <a:r>
              <a:rPr lang="en-US" altLang="zh-CN" sz="2800" dirty="0">
                <a:solidFill>
                  <a:srgbClr val="FFFFFF"/>
                </a:solidFill>
              </a:rPr>
              <a:t>2</a:t>
            </a:r>
            <a:r>
              <a:rPr lang="zh-CN" altLang="en-US" sz="2800" dirty="0">
                <a:solidFill>
                  <a:srgbClr val="FFFFFF"/>
                </a:solidFill>
              </a:rPr>
              <a:t>章 初始</a:t>
            </a:r>
            <a:r>
              <a:rPr lang="en-US" altLang="zh-CN" sz="2800" dirty="0" err="1">
                <a:solidFill>
                  <a:srgbClr val="FFFFFF"/>
                </a:solidFill>
              </a:rPr>
              <a:t>jQuery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2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FFFF"/>
                </a:solidFill>
              </a:rPr>
              <a:t>jQuery</a:t>
            </a:r>
            <a:r>
              <a:rPr lang="zh-CN" altLang="en-US" b="1" dirty="0">
                <a:solidFill>
                  <a:srgbClr val="FFFFFF"/>
                </a:solidFill>
              </a:rPr>
              <a:t>开发基础教程</a:t>
            </a:r>
          </a:p>
        </p:txBody>
      </p:sp>
    </p:spTree>
    <p:extLst>
      <p:ext uri="{BB962C8B-B14F-4D97-AF65-F5344CB8AC3E}">
        <p14:creationId xmlns:p14="http://schemas.microsoft.com/office/powerpoint/2010/main" val="29434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9"/>
            <a:ext cx="11844338" cy="1590828"/>
          </a:xfrm>
          <a:ln>
            <a:solidFill>
              <a:srgbClr val="35B558"/>
            </a:solidFill>
          </a:ln>
        </p:spPr>
        <p:txBody>
          <a:bodyPr/>
          <a:lstStyle/>
          <a:p>
            <a:r>
              <a:rPr lang="zh-CN" altLang="zh-CN" dirty="0"/>
              <a:t>以下两句代码的作用是类似的：</a:t>
            </a:r>
          </a:p>
          <a:p>
            <a:pPr marL="0" indent="0">
              <a:buNone/>
            </a:pPr>
            <a:r>
              <a:rPr lang="en-US" altLang="zh-CN" dirty="0" err="1"/>
              <a:t>window.onload</a:t>
            </a:r>
            <a:r>
              <a:rPr lang="en-US" altLang="zh-CN" dirty="0"/>
              <a:t> = function(){}; //JavaScript</a:t>
            </a:r>
            <a:r>
              <a:rPr lang="zh-CN" altLang="zh-CN" dirty="0"/>
              <a:t>等待加载</a:t>
            </a:r>
          </a:p>
          <a:p>
            <a:pPr marL="0" indent="0">
              <a:buNone/>
            </a:pPr>
            <a:r>
              <a:rPr lang="en-US" altLang="zh-CN" dirty="0"/>
              <a:t>$(document).ready(function(){}; //jQuery</a:t>
            </a:r>
            <a:r>
              <a:rPr lang="zh-CN" altLang="zh-CN" dirty="0"/>
              <a:t>等待加载</a:t>
            </a:r>
            <a:endParaRPr lang="en-US" altLang="zh-CN" i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</a:rPr>
              <a:t>2.2 </a:t>
            </a:r>
            <a:r>
              <a:rPr lang="en-US" altLang="zh-CN" sz="4000" b="1" dirty="0" err="1">
                <a:solidFill>
                  <a:srgbClr val="0070C0"/>
                </a:solidFill>
              </a:rPr>
              <a:t>jQuery</a:t>
            </a:r>
            <a:r>
              <a:rPr lang="zh-CN" altLang="en-US" sz="4000" b="1" dirty="0">
                <a:solidFill>
                  <a:srgbClr val="0070C0"/>
                </a:solidFill>
              </a:rPr>
              <a:t>下载与配置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289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</a:rPr>
              <a:t>第</a:t>
            </a:r>
            <a:r>
              <a:rPr lang="en-US" altLang="zh-CN" sz="2800" dirty="0">
                <a:solidFill>
                  <a:srgbClr val="FFFFFF"/>
                </a:solidFill>
              </a:rPr>
              <a:t>2</a:t>
            </a:r>
            <a:r>
              <a:rPr lang="zh-CN" altLang="en-US" sz="2800" dirty="0">
                <a:solidFill>
                  <a:srgbClr val="FFFFFF"/>
                </a:solidFill>
              </a:rPr>
              <a:t>章 初始</a:t>
            </a:r>
            <a:r>
              <a:rPr lang="en-US" altLang="zh-CN" sz="2800" dirty="0" err="1">
                <a:solidFill>
                  <a:srgbClr val="FFFFFF"/>
                </a:solidFill>
              </a:rPr>
              <a:t>jQuery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2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FFFF"/>
                </a:solidFill>
              </a:rPr>
              <a:t>jQuery</a:t>
            </a:r>
            <a:r>
              <a:rPr lang="zh-CN" altLang="en-US" b="1" dirty="0">
                <a:solidFill>
                  <a:srgbClr val="FFFFFF"/>
                </a:solidFill>
              </a:rPr>
              <a:t>开发基础教程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871BD67-B224-4FE0-B82D-B326B9246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475833"/>
              </p:ext>
            </p:extLst>
          </p:nvPr>
        </p:nvGraphicFramePr>
        <p:xfrm>
          <a:off x="1484370" y="3505038"/>
          <a:ext cx="8588777" cy="2342697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240658">
                  <a:extLst>
                    <a:ext uri="{9D8B030D-6E8A-4147-A177-3AD203B41FA5}">
                      <a16:colId xmlns:a16="http://schemas.microsoft.com/office/drawing/2014/main" val="3776296746"/>
                    </a:ext>
                  </a:extLst>
                </a:gridCol>
                <a:gridCol w="3880665">
                  <a:extLst>
                    <a:ext uri="{9D8B030D-6E8A-4147-A177-3AD203B41FA5}">
                      <a16:colId xmlns:a16="http://schemas.microsoft.com/office/drawing/2014/main" val="3378535043"/>
                    </a:ext>
                  </a:extLst>
                </a:gridCol>
                <a:gridCol w="3467454">
                  <a:extLst>
                    <a:ext uri="{9D8B030D-6E8A-4147-A177-3AD203B41FA5}">
                      <a16:colId xmlns:a16="http://schemas.microsoft.com/office/drawing/2014/main" val="4291889851"/>
                    </a:ext>
                  </a:extLst>
                </a:gridCol>
              </a:tblGrid>
              <a:tr h="329074">
                <a:tc>
                  <a:txBody>
                    <a:bodyPr/>
                    <a:lstStyle/>
                    <a:p>
                      <a:pPr indent="2667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">
                          <a:effectLst/>
                        </a:rPr>
                        <a:t>对比</a:t>
                      </a:r>
                      <a:endParaRPr lang="zh-CN" sz="1400" kern="100">
                        <a:effectLst/>
                        <a:latin typeface="方正兰亭纤黑简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>
                          <a:effectLst/>
                        </a:rPr>
                        <a:t>window.onload</a:t>
                      </a:r>
                      <a:endParaRPr lang="zh-CN" sz="1400" kern="100">
                        <a:effectLst/>
                        <a:latin typeface="方正兰亭纤黑简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>
                          <a:effectLst/>
                        </a:rPr>
                        <a:t>$(document).ready()</a:t>
                      </a:r>
                      <a:endParaRPr lang="zh-CN" sz="1400" kern="100">
                        <a:effectLst/>
                        <a:latin typeface="方正兰亭纤黑简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2935474"/>
                  </a:ext>
                </a:extLst>
              </a:tr>
              <a:tr h="658149">
                <a:tc>
                  <a:txBody>
                    <a:bodyPr/>
                    <a:lstStyle/>
                    <a:p>
                      <a:pPr indent="2667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执行时机</a:t>
                      </a:r>
                      <a:endParaRPr lang="zh-CN" sz="1400" kern="100" dirty="0">
                        <a:effectLst/>
                        <a:latin typeface="方正兰亭纤黑简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">
                          <a:effectLst/>
                        </a:rPr>
                        <a:t>必须等待网页全部加载完毕（包括图片等）才执行包裹代码</a:t>
                      </a:r>
                      <a:endParaRPr lang="zh-CN" sz="1400" kern="100">
                        <a:effectLst/>
                        <a:latin typeface="方正兰亭纤黑简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">
                          <a:effectLst/>
                        </a:rPr>
                        <a:t>只需要网页中</a:t>
                      </a:r>
                      <a:r>
                        <a:rPr lang="en-US" sz="1400" kern="100">
                          <a:effectLst/>
                        </a:rPr>
                        <a:t>DOM</a:t>
                      </a:r>
                      <a:r>
                        <a:rPr lang="zh-CN" sz="1400" kern="100">
                          <a:effectLst/>
                        </a:rPr>
                        <a:t>结构加载完毕，就能执行包裹代码</a:t>
                      </a:r>
                      <a:endParaRPr lang="zh-CN" sz="1400" kern="100">
                        <a:effectLst/>
                        <a:latin typeface="方正兰亭纤黑简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8701062"/>
                  </a:ext>
                </a:extLst>
              </a:tr>
              <a:tr h="658149">
                <a:tc>
                  <a:txBody>
                    <a:bodyPr/>
                    <a:lstStyle/>
                    <a:p>
                      <a:pPr indent="2667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">
                          <a:effectLst/>
                        </a:rPr>
                        <a:t>编写次数</a:t>
                      </a:r>
                      <a:endParaRPr lang="zh-CN" sz="1400" kern="100">
                        <a:effectLst/>
                        <a:latin typeface="方正兰亭纤黑简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">
                          <a:effectLst/>
                        </a:rPr>
                        <a:t>只能编写</a:t>
                      </a:r>
                      <a:r>
                        <a:rPr lang="en-US" sz="1400" kern="100">
                          <a:effectLst/>
                        </a:rPr>
                        <a:t>1</a:t>
                      </a:r>
                      <a:r>
                        <a:rPr lang="zh-CN" sz="1400" kern="100">
                          <a:effectLst/>
                        </a:rPr>
                        <a:t>次，若编写第</a:t>
                      </a:r>
                      <a:r>
                        <a:rPr lang="en-US" sz="1400" kern="100">
                          <a:effectLst/>
                        </a:rPr>
                        <a:t>2</a:t>
                      </a:r>
                      <a:r>
                        <a:rPr lang="zh-CN" sz="1400" kern="100">
                          <a:effectLst/>
                        </a:rPr>
                        <a:t>次，那么第</a:t>
                      </a:r>
                      <a:r>
                        <a:rPr lang="en-US" sz="1400" kern="100">
                          <a:effectLst/>
                        </a:rPr>
                        <a:t>1</a:t>
                      </a:r>
                      <a:r>
                        <a:rPr lang="zh-CN" sz="1400" kern="100">
                          <a:effectLst/>
                        </a:rPr>
                        <a:t>次将被覆盖</a:t>
                      </a:r>
                      <a:endParaRPr lang="zh-CN" sz="1400" kern="100">
                        <a:effectLst/>
                        <a:latin typeface="方正兰亭纤黑简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">
                          <a:effectLst/>
                        </a:rPr>
                        <a:t>可编写多次，编写</a:t>
                      </a:r>
                      <a:r>
                        <a:rPr lang="en-US" sz="1400" kern="100">
                          <a:effectLst/>
                        </a:rPr>
                        <a:t>n</a:t>
                      </a:r>
                      <a:r>
                        <a:rPr lang="zh-CN" sz="1400" kern="100">
                          <a:effectLst/>
                        </a:rPr>
                        <a:t>次都不会被覆盖掉</a:t>
                      </a:r>
                      <a:endParaRPr lang="zh-CN" sz="1400" kern="100">
                        <a:effectLst/>
                        <a:latin typeface="方正兰亭纤黑简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1953813"/>
                  </a:ext>
                </a:extLst>
              </a:tr>
              <a:tr h="697325">
                <a:tc>
                  <a:txBody>
                    <a:bodyPr/>
                    <a:lstStyle/>
                    <a:p>
                      <a:pPr indent="2667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">
                          <a:effectLst/>
                        </a:rPr>
                        <a:t>简写方案</a:t>
                      </a:r>
                      <a:endParaRPr lang="zh-CN" sz="1400" kern="100">
                        <a:effectLst/>
                        <a:latin typeface="方正兰亭纤黑简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">
                          <a:effectLst/>
                        </a:rPr>
                        <a:t>无</a:t>
                      </a:r>
                      <a:endParaRPr lang="zh-CN" sz="1400" kern="100">
                        <a:effectLst/>
                        <a:latin typeface="方正兰亭纤黑简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 dirty="0">
                          <a:effectLst/>
                        </a:rPr>
                        <a:t>$(function(){</a:t>
                      </a:r>
                      <a:endParaRPr lang="zh-CN" sz="1400" kern="100" dirty="0">
                        <a:effectLst/>
                      </a:endParaRPr>
                    </a:p>
                    <a:p>
                      <a:pPr indent="2667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 dirty="0">
                          <a:effectLst/>
                        </a:rPr>
                        <a:t>})</a:t>
                      </a:r>
                      <a:endParaRPr lang="zh-CN" sz="1400" kern="100" dirty="0">
                        <a:effectLst/>
                        <a:latin typeface="方正兰亭纤黑简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4008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dirty="0"/>
              <a:t> DOM</a:t>
            </a:r>
            <a:r>
              <a:rPr lang="zh-CN" altLang="en-US" sz="3200" dirty="0"/>
              <a:t>对象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</a:rPr>
              <a:t>2.3 </a:t>
            </a:r>
            <a:r>
              <a:rPr lang="en-US" altLang="zh-CN" sz="4000" b="1" dirty="0" err="1">
                <a:solidFill>
                  <a:srgbClr val="0070C0"/>
                </a:solidFill>
              </a:rPr>
              <a:t>jQuery</a:t>
            </a:r>
            <a:r>
              <a:rPr lang="zh-CN" altLang="en-US" sz="4000" b="1" dirty="0">
                <a:solidFill>
                  <a:srgbClr val="0070C0"/>
                </a:solidFill>
              </a:rPr>
              <a:t>对象和</a:t>
            </a:r>
            <a:r>
              <a:rPr lang="en-US" altLang="zh-CN" sz="4000" b="1" dirty="0">
                <a:solidFill>
                  <a:srgbClr val="0070C0"/>
                </a:solidFill>
              </a:rPr>
              <a:t>DOM</a:t>
            </a:r>
            <a:r>
              <a:rPr lang="zh-CN" altLang="en-US" sz="4000" b="1" dirty="0">
                <a:solidFill>
                  <a:srgbClr val="0070C0"/>
                </a:solidFill>
              </a:rPr>
              <a:t>对象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289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</a:rPr>
              <a:t>第</a:t>
            </a:r>
            <a:r>
              <a:rPr lang="en-US" altLang="zh-CN" sz="2800" dirty="0">
                <a:solidFill>
                  <a:srgbClr val="FFFFFF"/>
                </a:solidFill>
              </a:rPr>
              <a:t>2</a:t>
            </a:r>
            <a:r>
              <a:rPr lang="zh-CN" altLang="en-US" sz="2800" dirty="0">
                <a:solidFill>
                  <a:srgbClr val="FFFFFF"/>
                </a:solidFill>
              </a:rPr>
              <a:t>章 初始</a:t>
            </a:r>
            <a:r>
              <a:rPr lang="en-US" altLang="zh-CN" sz="2800" dirty="0" err="1">
                <a:solidFill>
                  <a:srgbClr val="FFFFFF"/>
                </a:solidFill>
              </a:rPr>
              <a:t>jQuery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2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FFFF"/>
                </a:solidFill>
              </a:rPr>
              <a:t>jQuery</a:t>
            </a:r>
            <a:r>
              <a:rPr lang="zh-CN" altLang="en-US" b="1" dirty="0">
                <a:solidFill>
                  <a:srgbClr val="FFFFFF"/>
                </a:solidFill>
              </a:rPr>
              <a:t>开发基础教程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62" y="2475690"/>
            <a:ext cx="3774432" cy="3429810"/>
          </a:xfrm>
          <a:prstGeom prst="rect">
            <a:avLst/>
          </a:prstGeom>
        </p:spPr>
      </p:pic>
      <p:pic>
        <p:nvPicPr>
          <p:cNvPr id="2050" name="Picture 2" descr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863" y="1987781"/>
            <a:ext cx="5284622" cy="376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79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</TotalTime>
  <Words>803</Words>
  <Application>Microsoft Office PowerPoint</Application>
  <PresentationFormat>宽屏</PresentationFormat>
  <Paragraphs>119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方正兰亭纤黑简体</vt:lpstr>
      <vt:lpstr>微软雅黑</vt:lpstr>
      <vt:lpstr>Arial</vt:lpstr>
      <vt:lpstr>Calibri</vt:lpstr>
      <vt:lpstr>Calibri Light</vt:lpstr>
      <vt:lpstr>Consolas</vt:lpstr>
      <vt:lpstr>Wingdings</vt:lpstr>
      <vt:lpstr>Office 主题</vt:lpstr>
      <vt:lpstr>PowerPoint 演示文稿</vt:lpstr>
      <vt:lpstr>PowerPoint 演示文稿</vt:lpstr>
      <vt:lpstr>2.1 jQuery概述</vt:lpstr>
      <vt:lpstr>2.1 jQuery概述</vt:lpstr>
      <vt:lpstr>2.1 jQuery概述</vt:lpstr>
      <vt:lpstr>2.2 jQuery下载与配置</vt:lpstr>
      <vt:lpstr>2.2 jQuery下载与配置</vt:lpstr>
      <vt:lpstr>2.2 jQuery下载与配置</vt:lpstr>
      <vt:lpstr>2.3 jQuery对象和DOM对象</vt:lpstr>
      <vt:lpstr>2.3 jQuery对象和DOM对象</vt:lpstr>
      <vt:lpstr>2.3 jQuery对象和DOM对象</vt:lpstr>
      <vt:lpstr>2.3 jQuery对象和DOM对象</vt:lpstr>
      <vt:lpstr>2.4 jQuery插件简介</vt:lpstr>
      <vt:lpstr>总结</vt:lpstr>
      <vt:lpstr>PowerPoint 演示文稿</vt:lpstr>
    </vt:vector>
  </TitlesOfParts>
  <Company>sichang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NTKO</dc:creator>
  <cp:lastModifiedBy>张 玮</cp:lastModifiedBy>
  <cp:revision>355</cp:revision>
  <dcterms:created xsi:type="dcterms:W3CDTF">2017-05-20T06:07:49Z</dcterms:created>
  <dcterms:modified xsi:type="dcterms:W3CDTF">2020-03-25T03:32:05Z</dcterms:modified>
</cp:coreProperties>
</file>