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17" r:id="rId5"/>
    <p:sldId id="275" r:id="rId6"/>
    <p:sldId id="276" r:id="rId7"/>
    <p:sldId id="277" r:id="rId8"/>
    <p:sldId id="278" r:id="rId9"/>
    <p:sldId id="279" r:id="rId10"/>
    <p:sldId id="280" r:id="rId11"/>
    <p:sldId id="432" r:id="rId12"/>
    <p:sldId id="283" r:id="rId13"/>
    <p:sldId id="284" r:id="rId14"/>
    <p:sldId id="285" r:id="rId15"/>
    <p:sldId id="370" r:id="rId16"/>
    <p:sldId id="371" r:id="rId17"/>
    <p:sldId id="286" r:id="rId18"/>
    <p:sldId id="287" r:id="rId19"/>
    <p:sldId id="288" r:id="rId20"/>
    <p:sldId id="293" r:id="rId21"/>
    <p:sldId id="292" r:id="rId22"/>
    <p:sldId id="401" r:id="rId23"/>
    <p:sldId id="402" r:id="rId24"/>
    <p:sldId id="423" r:id="rId25"/>
    <p:sldId id="404" r:id="rId26"/>
    <p:sldId id="31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84" autoAdjust="0"/>
  </p:normalViewPr>
  <p:slideViewPr>
    <p:cSldViewPr>
      <p:cViewPr varScale="1">
        <p:scale>
          <a:sx n="33" d="100"/>
          <a:sy n="33" d="100"/>
        </p:scale>
        <p:origin x="-152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30FFD-537E-4752-BC6F-9C7179D684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71A05-44E6-4781-8104-C84D21B9FE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EACA0A9-297E-431B-9C8C-E9EA0563050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C0F8F26-B3B0-4D4D-8F86-FB445DE06F7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9BDAC3F-CB4C-472C-8652-64246EAC12A8}"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D679720-6834-4FD6-A60A-81D3FBC8E4AB}"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06F3BED-895D-4F34-98C1-8331AEB84AC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15E3B2B-2A69-4082-B7EB-9792D2418573}"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E8019D6-0E1E-4F39-8B39-4BC2263199E7}"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819ADAE-96C2-4667-9251-3C2FBFD70E2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D6D4710-1AED-4E8A-9E0D-A48E82D11D6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5279821-C3D5-4AF3-844A-32C689A6FB8C}"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7BC103B-4A73-43DB-BC67-E1CC76519157}"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DEACA0A9-297E-431B-9C8C-E9EA0563050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64D8D2E3-56B5-4A05-948A-D85BBFC6F1A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A880B3E-5330-4384-9792-891A75AAA663}"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8D6690F-F5CA-4160-96FB-2AB57DA6D64D}"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3EE4B61-CBFE-4939-94CC-C68E74DA7CF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lvl="1"/>
            <a:endParaRPr lang="en-US" altLang="zh-CN" smtClean="0"/>
          </a:p>
        </p:txBody>
      </p:sp>
      <p:sp>
        <p:nvSpPr>
          <p:cNvPr id="136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1D20A22-C9EB-4379-AF7C-B2B915F3CD88}"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marL="0" lvl="1"/>
            <a:endParaRPr lang="en-US" altLang="zh-CN" sz="2300"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D129AEE-48F3-412E-B63E-F5E83FFFF58F}"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B9D09BB-459F-4A38-83FC-FBAAF8932E82}"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B54EF5A5-2796-49DE-A8F5-403ED5A0615F}"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4B61AF8-6A1D-4612-9BA5-89F92EFF5BB6}"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753EBB1A-867F-4A62-B5EF-A4B6B0029BDB}"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F88322F-4632-4BC2-8D39-D47E657F053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5C0F8F26-B3B0-4D4D-8F86-FB445DE06F7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C913308-F349-4B6D-A68A-DD1791B4A57B}"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ctrTitle"/>
          </p:nvPr>
        </p:nvSpPr>
        <p:spPr>
          <a:xfrm>
            <a:off x="3284220" y="2887980"/>
            <a:ext cx="2155190" cy="1368425"/>
          </a:xfrm>
          <a:noFill/>
        </p:spPr>
        <p:txBody>
          <a:bodyPr lIns="92075" tIns="46038" rIns="92075" bIns="46038" anchorCtr="0">
            <a:normAutofit/>
          </a:bodyPr>
          <a:p>
            <a:pPr eaLnBrk="1" hangingPunct="1"/>
            <a:r>
              <a:rPr lang="en-US" altLang="zh-CN" sz="4800" b="1" i="0" dirty="0" smtClean="0">
                <a:latin typeface="华文新魏" pitchFamily="2" charset="-122"/>
                <a:ea typeface="华文新魏" pitchFamily="2" charset="-122"/>
              </a:rPr>
              <a:t>IO</a:t>
            </a:r>
            <a:r>
              <a:rPr lang="zh-CN" altLang="en-US" sz="4800" b="1" i="0" dirty="0" smtClean="0">
                <a:latin typeface="华文新魏" pitchFamily="2" charset="-122"/>
                <a:ea typeface="华文新魏" pitchFamily="2" charset="-122"/>
              </a:rPr>
              <a:t>流</a:t>
            </a:r>
            <a:endParaRPr lang="zh-CN" altLang="en-US" sz="4800" b="1" i="0" dirty="0" smtClean="0">
              <a:latin typeface="华文新魏" pitchFamily="2" charset="-122"/>
              <a:ea typeface="华文新魏"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95250" y="142875"/>
            <a:ext cx="8229600" cy="837565"/>
          </a:xfrm>
        </p:spPr>
        <p:txBody>
          <a:bodyPr/>
          <a:lstStyle/>
          <a:p>
            <a:r>
              <a:rPr lang="zh-CN" altLang="en-US" sz="3600" b="1" smtClean="0"/>
              <a:t>流</a:t>
            </a:r>
            <a:endParaRPr lang="en-US" altLang="zh-CN" sz="3600" b="1" smtClean="0"/>
          </a:p>
        </p:txBody>
      </p:sp>
      <p:pic>
        <p:nvPicPr>
          <p:cNvPr id="2" name="内容占位符 1"/>
          <p:cNvPicPr>
            <a:picLocks noChangeAspect="1"/>
          </p:cNvPicPr>
          <p:nvPr>
            <p:ph idx="1"/>
          </p:nvPr>
        </p:nvPicPr>
        <p:blipFill>
          <a:blip r:embed="rId1"/>
          <a:stretch>
            <a:fillRect/>
          </a:stretch>
        </p:blipFill>
        <p:spPr>
          <a:xfrm>
            <a:off x="182880" y="980440"/>
            <a:ext cx="8778240" cy="4768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57200" y="145415"/>
            <a:ext cx="8229600" cy="652780"/>
          </a:xfrm>
        </p:spPr>
        <p:txBody>
          <a:bodyPr>
            <a:normAutofit fontScale="90000"/>
          </a:bodyPr>
          <a:lstStyle/>
          <a:p>
            <a:r>
              <a:rPr lang="en-US" altLang="zh-CN" sz="3600" b="1" smtClean="0"/>
              <a:t>IO</a:t>
            </a:r>
            <a:r>
              <a:rPr lang="zh-CN" altLang="en-US" sz="3600" b="1" smtClean="0"/>
              <a:t>流</a:t>
            </a:r>
            <a:endParaRPr lang="en-US" altLang="zh-CN" sz="3600" b="1" smtClean="0"/>
          </a:p>
        </p:txBody>
      </p:sp>
      <p:sp>
        <p:nvSpPr>
          <p:cNvPr id="17411" name="内容占位符 2"/>
          <p:cNvSpPr>
            <a:spLocks noGrp="1"/>
          </p:cNvSpPr>
          <p:nvPr>
            <p:ph idx="1"/>
          </p:nvPr>
        </p:nvSpPr>
        <p:spPr>
          <a:xfrm>
            <a:off x="457200" y="798195"/>
            <a:ext cx="8229600" cy="5656580"/>
          </a:xfrm>
        </p:spPr>
        <p:txBody>
          <a:bodyPr>
            <a:normAutofit lnSpcReduction="20000"/>
          </a:bodyPr>
          <a:lstStyle/>
          <a:p>
            <a:pPr marL="64135" indent="0">
              <a:buNone/>
              <a:defRPr/>
            </a:pPr>
            <a:endParaRPr lang="zh-CN" altLang="en-US" sz="2800" kern="1200" dirty="0" smtClean="0">
              <a:solidFill>
                <a:srgbClr val="FFFF00"/>
              </a:solidFill>
            </a:endParaRPr>
          </a:p>
          <a:p>
            <a:pPr>
              <a:defRPr/>
            </a:pPr>
            <a:r>
              <a:rPr lang="zh-CN" altLang="en-US" sz="2800" kern="1200" dirty="0" smtClean="0">
                <a:solidFill>
                  <a:srgbClr val="FFFF00"/>
                </a:solidFill>
              </a:rPr>
              <a:t>按照数据流向</a:t>
            </a:r>
            <a:endParaRPr lang="en-US" altLang="zh-CN" sz="2800" kern="1200" dirty="0" smtClean="0">
              <a:solidFill>
                <a:srgbClr val="FFFF00"/>
              </a:solidFill>
            </a:endParaRPr>
          </a:p>
          <a:p>
            <a:pPr lvl="1">
              <a:defRPr/>
            </a:pPr>
            <a:r>
              <a:rPr lang="zh-CN" altLang="en-US" sz="2300" kern="1200" dirty="0" smtClean="0">
                <a:solidFill>
                  <a:srgbClr val="FFFF00"/>
                </a:solidFill>
              </a:rPr>
              <a:t>输入流</a:t>
            </a:r>
            <a:r>
              <a:rPr lang="en-US" altLang="zh-CN" sz="2300" kern="1200" dirty="0" smtClean="0">
                <a:solidFill>
                  <a:srgbClr val="FFFF00"/>
                </a:solidFill>
              </a:rPr>
              <a:t>	input</a:t>
            </a:r>
            <a:r>
              <a:rPr lang="zh-CN" altLang="en-US" sz="2300" kern="1200" dirty="0" smtClean="0">
                <a:solidFill>
                  <a:srgbClr val="FFFF00"/>
                </a:solidFill>
              </a:rPr>
              <a:t>：</a:t>
            </a:r>
            <a:r>
              <a:rPr lang="zh-CN" altLang="en-US" sz="2300" kern="1200" dirty="0" smtClean="0">
                <a:solidFill>
                  <a:srgbClr val="FFFF00"/>
                </a:solidFill>
              </a:rPr>
              <a:t>读入数据</a:t>
            </a:r>
            <a:endParaRPr lang="en-US" altLang="zh-CN" sz="2300" kern="1200" dirty="0">
              <a:solidFill>
                <a:srgbClr val="FFFF00"/>
              </a:solidFill>
            </a:endParaRPr>
          </a:p>
          <a:p>
            <a:pPr lvl="1">
              <a:defRPr/>
            </a:pPr>
            <a:r>
              <a:rPr lang="zh-CN" altLang="en-US" sz="2300" kern="1200" dirty="0" smtClean="0">
                <a:solidFill>
                  <a:srgbClr val="FFFF00"/>
                </a:solidFill>
              </a:rPr>
              <a:t>输出流</a:t>
            </a:r>
            <a:r>
              <a:rPr lang="en-US" altLang="zh-CN" sz="2300" kern="1200" dirty="0" smtClean="0">
                <a:solidFill>
                  <a:srgbClr val="FFFF00"/>
                </a:solidFill>
              </a:rPr>
              <a:t>	output</a:t>
            </a:r>
            <a:r>
              <a:rPr lang="zh-CN" altLang="en-US" sz="2300" kern="1200" dirty="0" smtClean="0">
                <a:solidFill>
                  <a:srgbClr val="FFFF00"/>
                </a:solidFill>
              </a:rPr>
              <a:t>：</a:t>
            </a:r>
            <a:r>
              <a:rPr lang="zh-CN" altLang="en-US" sz="2300" kern="1200" dirty="0" smtClean="0">
                <a:solidFill>
                  <a:srgbClr val="FFFF00"/>
                </a:solidFill>
              </a:rPr>
              <a:t>写出数据</a:t>
            </a:r>
            <a:endParaRPr lang="zh-CN" altLang="en-US" sz="2300" kern="1200" dirty="0" smtClean="0">
              <a:solidFill>
                <a:srgbClr val="FFFF00"/>
              </a:solidFill>
            </a:endParaRPr>
          </a:p>
          <a:p>
            <a:pPr lvl="1">
              <a:defRPr/>
            </a:pPr>
            <a:endParaRPr lang="en-US" altLang="zh-CN" sz="1900" kern="1200" dirty="0" smtClean="0">
              <a:solidFill>
                <a:srgbClr val="FFFF00"/>
              </a:solidFill>
            </a:endParaRPr>
          </a:p>
          <a:p>
            <a:pPr>
              <a:defRPr/>
            </a:pPr>
            <a:r>
              <a:rPr lang="zh-CN" altLang="en-US" sz="2800" kern="1200" dirty="0" smtClean="0">
                <a:solidFill>
                  <a:srgbClr val="FFFF00"/>
                </a:solidFill>
              </a:rPr>
              <a:t>按照数据类型</a:t>
            </a:r>
            <a:endParaRPr lang="en-US" altLang="zh-CN" sz="2800" kern="1200" dirty="0" smtClean="0">
              <a:solidFill>
                <a:srgbClr val="FFFF00"/>
              </a:solidFill>
            </a:endParaRPr>
          </a:p>
          <a:p>
            <a:pPr lvl="1">
              <a:defRPr/>
            </a:pPr>
            <a:r>
              <a:rPr lang="zh-CN" altLang="en-US" sz="2300" kern="1200" dirty="0" smtClean="0">
                <a:solidFill>
                  <a:srgbClr val="FFFF00"/>
                </a:solidFill>
              </a:rPr>
              <a:t>字节流</a:t>
            </a:r>
            <a:endParaRPr lang="en-US" altLang="zh-CN" sz="2300" kern="1200" dirty="0" smtClean="0">
              <a:solidFill>
                <a:srgbClr val="FFFF00"/>
              </a:solidFill>
            </a:endParaRPr>
          </a:p>
          <a:p>
            <a:pPr lvl="1">
              <a:defRPr/>
            </a:pPr>
            <a:r>
              <a:rPr lang="zh-CN" altLang="en-US" sz="2300" kern="1200" dirty="0" smtClean="0">
                <a:solidFill>
                  <a:srgbClr val="FFFF00"/>
                </a:solidFill>
              </a:rPr>
              <a:t>字符流</a:t>
            </a:r>
            <a:endParaRPr lang="en-US" altLang="zh-CN" sz="2300" kern="1200" dirty="0" smtClean="0">
              <a:solidFill>
                <a:srgbClr val="FFFF00"/>
              </a:solidFill>
            </a:endParaRPr>
          </a:p>
          <a:p>
            <a:pPr lvl="1">
              <a:lnSpc>
                <a:spcPct val="150000"/>
              </a:lnSpc>
              <a:defRPr/>
            </a:pPr>
            <a:r>
              <a:rPr lang="zh-CN" altLang="en-US" sz="2300" kern="1200" dirty="0" smtClean="0">
                <a:solidFill>
                  <a:srgbClr val="FFFF00"/>
                </a:solidFill>
              </a:rPr>
              <a:t>什么情况下使用哪种流呢</a:t>
            </a:r>
            <a:r>
              <a:rPr lang="en-US" altLang="zh-CN" sz="2300" kern="1200" dirty="0" smtClean="0">
                <a:solidFill>
                  <a:srgbClr val="FFFF00"/>
                </a:solidFill>
              </a:rPr>
              <a:t>?</a:t>
            </a:r>
            <a:endParaRPr lang="en-US" altLang="zh-CN" sz="2300" kern="1200" dirty="0" smtClean="0">
              <a:solidFill>
                <a:srgbClr val="FFFF00"/>
              </a:solidFill>
            </a:endParaRPr>
          </a:p>
          <a:p>
            <a:pPr lvl="2">
              <a:lnSpc>
                <a:spcPct val="150000"/>
              </a:lnSpc>
              <a:defRPr/>
            </a:pPr>
            <a:r>
              <a:rPr lang="zh-CN" altLang="en-US" sz="1900" kern="1200" dirty="0" smtClean="0">
                <a:solidFill>
                  <a:srgbClr val="FFFF00"/>
                </a:solidFill>
              </a:rPr>
              <a:t>如果数据所在的文件通过</a:t>
            </a:r>
            <a:r>
              <a:rPr lang="en-US" altLang="zh-CN" sz="1900" kern="1200" dirty="0" smtClean="0">
                <a:solidFill>
                  <a:srgbClr val="FFFF00"/>
                </a:solidFill>
              </a:rPr>
              <a:t>windows</a:t>
            </a:r>
            <a:r>
              <a:rPr lang="zh-CN" altLang="en-US" sz="1900" kern="1200" dirty="0" smtClean="0">
                <a:solidFill>
                  <a:srgbClr val="FFFF00"/>
                </a:solidFill>
              </a:rPr>
              <a:t>自带的记事本打开并能读懂里面的内容，就用字符流。读不懂就用</a:t>
            </a:r>
            <a:r>
              <a:rPr lang="zh-CN" altLang="en-US" sz="1900" kern="1200" dirty="0" smtClean="0">
                <a:solidFill>
                  <a:srgbClr val="FFFF00"/>
                </a:solidFill>
              </a:rPr>
              <a:t>字节流。</a:t>
            </a:r>
            <a:endParaRPr lang="en-US" altLang="zh-CN" sz="1900" kern="1200" dirty="0" smtClean="0">
              <a:solidFill>
                <a:srgbClr val="FFFF00"/>
              </a:solidFill>
            </a:endParaRPr>
          </a:p>
          <a:p>
            <a:pPr lvl="2">
              <a:lnSpc>
                <a:spcPct val="150000"/>
              </a:lnSpc>
              <a:defRPr/>
            </a:pPr>
            <a:r>
              <a:rPr lang="zh-CN" altLang="en-US" sz="1900" kern="1200" dirty="0" smtClean="0">
                <a:solidFill>
                  <a:srgbClr val="FFFF00"/>
                </a:solidFill>
              </a:rPr>
              <a:t>如果你不知道用什么流，就用字节流</a:t>
            </a:r>
            <a:endParaRPr lang="zh-CN" altLang="en-US" sz="1900" kern="1200" dirty="0" smtClean="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57785" y="128905"/>
            <a:ext cx="8229600" cy="788670"/>
          </a:xfrm>
        </p:spPr>
        <p:txBody>
          <a:bodyPr/>
          <a:lstStyle/>
          <a:p>
            <a:r>
              <a:rPr lang="en-US" altLang="zh-CN" sz="3600" b="1" smtClean="0"/>
              <a:t>IO</a:t>
            </a:r>
            <a:r>
              <a:rPr lang="zh-CN" altLang="en-US" sz="3600" b="1" smtClean="0"/>
              <a:t>流常用基类</a:t>
            </a:r>
            <a:endParaRPr lang="en-US" altLang="zh-CN" sz="3600" b="1" smtClean="0"/>
          </a:p>
        </p:txBody>
      </p:sp>
      <p:sp>
        <p:nvSpPr>
          <p:cNvPr id="44035" name="内容占位符 2"/>
          <p:cNvSpPr>
            <a:spLocks noGrp="1"/>
          </p:cNvSpPr>
          <p:nvPr>
            <p:ph idx="1"/>
          </p:nvPr>
        </p:nvSpPr>
        <p:spPr>
          <a:xfrm>
            <a:off x="194945" y="1048385"/>
            <a:ext cx="8491855" cy="5406390"/>
          </a:xfrm>
        </p:spPr>
        <p:txBody>
          <a:bodyPr/>
          <a:lstStyle/>
          <a:p>
            <a:pPr eaLnBrk="1" hangingPunct="1"/>
            <a:r>
              <a:rPr lang="zh-CN" altLang="en-US" sz="2800" smtClean="0"/>
              <a:t>字节流的抽象基类：</a:t>
            </a:r>
            <a:endParaRPr lang="zh-CN" altLang="en-US" sz="2800" smtClean="0"/>
          </a:p>
          <a:p>
            <a:pPr lvl="1" eaLnBrk="1" hangingPunct="1"/>
            <a:r>
              <a:rPr lang="zh-CN" altLang="en-US" sz="2300" smtClean="0"/>
              <a:t>InputStream ，OutputStream。</a:t>
            </a:r>
            <a:endParaRPr lang="zh-CN" altLang="en-US" sz="2300" smtClean="0"/>
          </a:p>
          <a:p>
            <a:pPr eaLnBrk="1" hangingPunct="1"/>
            <a:r>
              <a:rPr lang="zh-CN" altLang="en-US" sz="2800" smtClean="0"/>
              <a:t>字符流的抽象基类：</a:t>
            </a:r>
            <a:endParaRPr lang="zh-CN" altLang="en-US" sz="2800" smtClean="0"/>
          </a:p>
          <a:p>
            <a:pPr lvl="1" eaLnBrk="1" hangingPunct="1"/>
            <a:r>
              <a:rPr lang="zh-CN" altLang="en-US" sz="2300" smtClean="0"/>
              <a:t>Reader ， Writer。</a:t>
            </a:r>
            <a:endParaRPr lang="zh-CN" altLang="en-US" sz="2300" smtClean="0"/>
          </a:p>
          <a:p>
            <a:pPr eaLnBrk="1" hangingPunct="1"/>
            <a:r>
              <a:rPr lang="zh-CN" altLang="en-US" sz="2800" smtClean="0"/>
              <a:t>注：由这四个类派生出来的子类名称都是以其父类名作为子类名的后缀。</a:t>
            </a:r>
            <a:endParaRPr lang="zh-CN" altLang="en-US" sz="2800" smtClean="0"/>
          </a:p>
          <a:p>
            <a:pPr lvl="1" eaLnBrk="1" hangingPunct="1"/>
            <a:r>
              <a:rPr lang="zh-CN" altLang="en-US" sz="2300" smtClean="0"/>
              <a:t>如：</a:t>
            </a:r>
            <a:endParaRPr lang="zh-CN" altLang="en-US" sz="2300" smtClean="0"/>
          </a:p>
          <a:p>
            <a:pPr lvl="2" eaLnBrk="1" hangingPunct="1"/>
            <a:r>
              <a:rPr lang="zh-CN" altLang="en-US" sz="2120" smtClean="0"/>
              <a:t>InputStream的子类</a:t>
            </a:r>
            <a:r>
              <a:rPr lang="zh-CN" altLang="en-US" sz="2120" smtClean="0">
                <a:solidFill>
                  <a:srgbClr val="FFFF00"/>
                </a:solidFill>
              </a:rPr>
              <a:t>FileInputStream（文件字节输入流</a:t>
            </a:r>
            <a:r>
              <a:rPr lang="zh-CN" altLang="en-US" sz="2120" smtClean="0">
                <a:solidFill>
                  <a:srgbClr val="FFFF00"/>
                </a:solidFill>
              </a:rPr>
              <a:t>）</a:t>
            </a:r>
            <a:endParaRPr lang="zh-CN" altLang="en-US" sz="2120" smtClean="0"/>
          </a:p>
          <a:p>
            <a:pPr lvl="1" eaLnBrk="1" hangingPunct="1"/>
            <a:r>
              <a:rPr lang="zh-CN" altLang="en-US" sz="2300" smtClean="0"/>
              <a:t>如：Reader的子类</a:t>
            </a:r>
            <a:r>
              <a:rPr lang="zh-CN" altLang="en-US" sz="2300" smtClean="0">
                <a:solidFill>
                  <a:srgbClr val="FFFF00"/>
                </a:solidFill>
              </a:rPr>
              <a:t>FileReader（文件字符输入流</a:t>
            </a:r>
            <a:r>
              <a:rPr lang="zh-CN" altLang="en-US" sz="2300" smtClean="0">
                <a:solidFill>
                  <a:srgbClr val="FFFF00"/>
                </a:solidFill>
              </a:rPr>
              <a:t>）</a:t>
            </a:r>
            <a:endParaRPr lang="zh-CN" altLang="en-US" sz="23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58115" y="92710"/>
            <a:ext cx="8229600" cy="750570"/>
          </a:xfrm>
        </p:spPr>
        <p:txBody>
          <a:bodyPr/>
          <a:lstStyle/>
          <a:p>
            <a:r>
              <a:rPr lang="zh-CN" altLang="en-US" sz="3600" b="1" smtClean="0"/>
              <a:t>字节流读取数据</a:t>
            </a:r>
            <a:endParaRPr lang="en-US" altLang="zh-CN" sz="3600" b="1" smtClean="0"/>
          </a:p>
        </p:txBody>
      </p:sp>
      <p:sp>
        <p:nvSpPr>
          <p:cNvPr id="17411" name="内容占位符 2"/>
          <p:cNvSpPr>
            <a:spLocks noGrp="1"/>
          </p:cNvSpPr>
          <p:nvPr>
            <p:ph idx="1"/>
          </p:nvPr>
        </p:nvSpPr>
        <p:spPr>
          <a:xfrm>
            <a:off x="457200" y="948690"/>
            <a:ext cx="8229600" cy="5506085"/>
          </a:xfrm>
        </p:spPr>
        <p:txBody>
          <a:bodyPr/>
          <a:lstStyle/>
          <a:p>
            <a:pPr eaLnBrk="1" hangingPunct="1">
              <a:defRPr/>
            </a:pPr>
            <a:r>
              <a:rPr lang="en-US" altLang="zh-CN" sz="2800" dirty="0" err="1" smtClean="0"/>
              <a:t>InputStream</a:t>
            </a:r>
            <a:endParaRPr lang="en-US" altLang="zh-CN" sz="2800" dirty="0" smtClean="0"/>
          </a:p>
          <a:p>
            <a:pPr lvl="1" eaLnBrk="1" hangingPunct="1">
              <a:defRPr/>
            </a:pPr>
            <a:r>
              <a:rPr lang="en-US" altLang="zh-CN" sz="2300" dirty="0" err="1" smtClean="0"/>
              <a:t>FileInputStream</a:t>
            </a:r>
            <a:endParaRPr lang="en-US" altLang="zh-CN" sz="2300" dirty="0" smtClean="0"/>
          </a:p>
          <a:p>
            <a:pPr eaLnBrk="1" hangingPunct="1">
              <a:defRPr/>
            </a:pPr>
            <a:r>
              <a:rPr lang="zh-CN" altLang="en-US" sz="2800" dirty="0" smtClean="0"/>
              <a:t>把写在文件中的数据读取出来显示在控制台</a:t>
            </a:r>
            <a:endParaRPr lang="zh-CN" altLang="en-US" sz="2800" dirty="0" smtClean="0"/>
          </a:p>
          <a:p>
            <a:pPr eaLnBrk="1" hangingPunct="1">
              <a:defRPr/>
            </a:pPr>
            <a:endParaRPr lang="en-US" altLang="zh-CN" sz="2800" dirty="0" smtClean="0"/>
          </a:p>
          <a:p>
            <a:pPr eaLnBrk="1" hangingPunct="1">
              <a:defRPr/>
            </a:pPr>
            <a:r>
              <a:rPr lang="en-US" altLang="zh-CN" sz="2800" dirty="0" err="1" smtClean="0"/>
              <a:t>FileInputStream</a:t>
            </a:r>
            <a:r>
              <a:rPr lang="zh-CN" altLang="en-US" sz="2800" dirty="0" smtClean="0"/>
              <a:t>的构造方法</a:t>
            </a:r>
            <a:endParaRPr lang="en-US" altLang="zh-CN" sz="2800" dirty="0" smtClean="0"/>
          </a:p>
          <a:p>
            <a:pPr lvl="1" eaLnBrk="1" hangingPunct="1">
              <a:defRPr/>
            </a:pPr>
            <a:r>
              <a:rPr lang="en-US" altLang="zh-CN" sz="2300" dirty="0" err="1" smtClean="0"/>
              <a:t>FileInputStream</a:t>
            </a:r>
            <a:r>
              <a:rPr lang="en-US" altLang="zh-CN" sz="2300" dirty="0" smtClean="0"/>
              <a:t>(File file)</a:t>
            </a:r>
            <a:endParaRPr lang="en-US" altLang="zh-CN" sz="2300" dirty="0" smtClean="0"/>
          </a:p>
          <a:p>
            <a:pPr lvl="1" eaLnBrk="1" hangingPunct="1">
              <a:defRPr/>
            </a:pPr>
            <a:r>
              <a:rPr lang="en-US" altLang="zh-CN" sz="2300" dirty="0" err="1" smtClean="0"/>
              <a:t>FileInputStream</a:t>
            </a:r>
            <a:r>
              <a:rPr lang="en-US" altLang="zh-CN" sz="2300" dirty="0" smtClean="0"/>
              <a:t>(String name)</a:t>
            </a:r>
            <a:endParaRPr lang="en-US" altLang="zh-CN" sz="2300" dirty="0" smtClean="0"/>
          </a:p>
          <a:p>
            <a:pPr eaLnBrk="1" hangingPunct="1">
              <a:defRPr/>
            </a:pPr>
            <a:endParaRPr lang="en-US" altLang="zh-CN" sz="2300" dirty="0" smtClean="0"/>
          </a:p>
          <a:p>
            <a:pPr marL="0" indent="0" eaLnBrk="1" hangingPunct="1">
              <a:buFont typeface="Wingdings" panose="05000000000000000000" pitchFamily="2" charset="2"/>
              <a:buNone/>
              <a:defRPr/>
            </a:pPr>
            <a:endParaRPr lang="en-US" altLang="zh-CN" sz="1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70485" y="103505"/>
            <a:ext cx="8229600" cy="608330"/>
          </a:xfrm>
        </p:spPr>
        <p:txBody>
          <a:bodyPr>
            <a:normAutofit fontScale="90000"/>
          </a:bodyPr>
          <a:lstStyle/>
          <a:p>
            <a:r>
              <a:rPr lang="zh-CN" altLang="en-US" sz="3600" b="1" smtClean="0"/>
              <a:t>字节流读取数据两种方式</a:t>
            </a:r>
            <a:endParaRPr lang="en-US" altLang="zh-CN" sz="3600" b="1" smtClean="0"/>
          </a:p>
        </p:txBody>
      </p:sp>
      <p:sp>
        <p:nvSpPr>
          <p:cNvPr id="50179" name="内容占位符 2"/>
          <p:cNvSpPr>
            <a:spLocks noGrp="1"/>
          </p:cNvSpPr>
          <p:nvPr>
            <p:ph idx="1"/>
          </p:nvPr>
        </p:nvSpPr>
        <p:spPr>
          <a:xfrm>
            <a:off x="232410" y="711835"/>
            <a:ext cx="8454390" cy="5842000"/>
          </a:xfrm>
        </p:spPr>
        <p:txBody>
          <a:bodyPr>
            <a:normAutofit lnSpcReduction="10000"/>
          </a:bodyPr>
          <a:lstStyle/>
          <a:p>
            <a:pPr eaLnBrk="1" hangingPunct="1">
              <a:defRPr/>
            </a:pPr>
            <a:r>
              <a:rPr lang="en-US" altLang="zh-CN" sz="2000" dirty="0" err="1" smtClean="0">
                <a:sym typeface="+mn-ea"/>
              </a:rPr>
              <a:t>FileInputStream</a:t>
            </a:r>
            <a:r>
              <a:rPr lang="zh-CN" altLang="en-US" sz="2000" dirty="0" smtClean="0">
                <a:sym typeface="+mn-ea"/>
              </a:rPr>
              <a:t>的成员方法</a:t>
            </a:r>
            <a:endParaRPr lang="en-US" altLang="zh-CN" sz="2000" dirty="0" smtClean="0"/>
          </a:p>
          <a:p>
            <a:pPr lvl="1" eaLnBrk="1" hangingPunct="1">
              <a:defRPr/>
            </a:pPr>
            <a:r>
              <a:rPr lang="en-US" altLang="zh-CN" sz="2000" dirty="0" smtClean="0">
                <a:solidFill>
                  <a:srgbClr val="FFFF00"/>
                </a:solidFill>
                <a:sym typeface="+mn-ea"/>
              </a:rPr>
              <a:t>public </a:t>
            </a:r>
            <a:r>
              <a:rPr lang="en-US" altLang="zh-CN" sz="2000" dirty="0" err="1" smtClean="0">
                <a:solidFill>
                  <a:srgbClr val="FFFF00"/>
                </a:solidFill>
                <a:sym typeface="+mn-ea"/>
              </a:rPr>
              <a:t>int</a:t>
            </a:r>
            <a:r>
              <a:rPr lang="en-US" altLang="zh-CN" sz="2000" dirty="0" smtClean="0">
                <a:solidFill>
                  <a:srgbClr val="FFFF00"/>
                </a:solidFill>
                <a:sym typeface="+mn-ea"/>
              </a:rPr>
              <a:t> read()</a:t>
            </a:r>
            <a:endParaRPr lang="en-US" altLang="zh-CN" sz="2000" dirty="0" smtClean="0">
              <a:sym typeface="+mn-ea"/>
            </a:endParaRPr>
          </a:p>
          <a:p>
            <a:pPr lvl="2" eaLnBrk="1" hangingPunct="1">
              <a:defRPr/>
            </a:pPr>
            <a:r>
              <a:rPr lang="zh-CN" altLang="en-US" sz="2000" smtClean="0">
                <a:sym typeface="+mn-ea"/>
              </a:rPr>
              <a:t>一个字节一个字节读取</a:t>
            </a:r>
            <a:endParaRPr lang="en-US" altLang="zh-CN" sz="2000" dirty="0" smtClean="0"/>
          </a:p>
          <a:p>
            <a:pPr lvl="1" eaLnBrk="1" hangingPunct="1">
              <a:defRPr/>
            </a:pPr>
            <a:r>
              <a:rPr lang="en-US" altLang="zh-CN" sz="2000" dirty="0" smtClean="0">
                <a:solidFill>
                  <a:srgbClr val="FFFF00"/>
                </a:solidFill>
                <a:sym typeface="+mn-ea"/>
              </a:rPr>
              <a:t>public </a:t>
            </a:r>
            <a:r>
              <a:rPr lang="en-US" altLang="zh-CN" sz="2000" dirty="0" err="1" smtClean="0">
                <a:solidFill>
                  <a:srgbClr val="FFFF00"/>
                </a:solidFill>
                <a:sym typeface="+mn-ea"/>
              </a:rPr>
              <a:t>int</a:t>
            </a:r>
            <a:r>
              <a:rPr lang="en-US" altLang="zh-CN" sz="2000" dirty="0" smtClean="0">
                <a:solidFill>
                  <a:srgbClr val="FFFF00"/>
                </a:solidFill>
                <a:sym typeface="+mn-ea"/>
              </a:rPr>
              <a:t> read(byte[] b)</a:t>
            </a:r>
            <a:endParaRPr lang="en-US" altLang="zh-CN" sz="2000" smtClean="0"/>
          </a:p>
          <a:p>
            <a:pPr lvl="2" eaLnBrk="1" hangingPunct="1"/>
            <a:r>
              <a:rPr lang="zh-CN" altLang="en-US" sz="2000" smtClean="0"/>
              <a:t>一次读取一个字节数组</a:t>
            </a:r>
            <a:endParaRPr lang="en-US" altLang="zh-CN" sz="1800" smtClean="0"/>
          </a:p>
          <a:p>
            <a:pPr lvl="2" eaLnBrk="1" hangingPunct="1"/>
            <a:r>
              <a:rPr lang="en-US" altLang="zh-CN" sz="2000" dirty="0" err="1" smtClean="0"/>
              <a:t>每次可以读取多个数据，提高了操作效率</a:t>
            </a:r>
            <a:endParaRPr lang="en-US" altLang="zh-CN" sz="2000" dirty="0" err="1" smtClean="0"/>
          </a:p>
          <a:p>
            <a:pPr lvl="2" eaLnBrk="1" hangingPunct="1"/>
            <a:endParaRPr lang="en-US" altLang="zh-CN" sz="2000" dirty="0" err="1" smtClean="0"/>
          </a:p>
          <a:p>
            <a:pPr lvl="2" eaLnBrk="1" hangingPunct="1"/>
            <a:endParaRPr lang="en-US" altLang="zh-CN" sz="2000" dirty="0" err="1" smtClean="0"/>
          </a:p>
          <a:p>
            <a:pPr lvl="2" eaLnBrk="1" hangingPunct="1"/>
            <a:endParaRPr lang="en-US" altLang="zh-CN" sz="2000" dirty="0" err="1" smtClean="0"/>
          </a:p>
          <a:p>
            <a:pPr lvl="2" eaLnBrk="1" hangingPunct="1"/>
            <a:endParaRPr lang="en-US" altLang="zh-CN" sz="2000" dirty="0" err="1" smtClean="0"/>
          </a:p>
          <a:p>
            <a:pPr lvl="2" eaLnBrk="1" hangingPunct="1"/>
            <a:endParaRPr lang="en-US" altLang="zh-CN" sz="2000" dirty="0" err="1" smtClean="0"/>
          </a:p>
          <a:p>
            <a:pPr lvl="2" eaLnBrk="1" hangingPunct="1"/>
            <a:endParaRPr lang="en-US" altLang="zh-CN" sz="2000" dirty="0" err="1" smtClean="0"/>
          </a:p>
          <a:p>
            <a:pPr lvl="2" eaLnBrk="1" hangingPunct="1"/>
            <a:endParaRPr lang="en-US" altLang="zh-CN" sz="2000" dirty="0" err="1" smtClean="0"/>
          </a:p>
          <a:p>
            <a:pPr lvl="2" eaLnBrk="1" hangingPunct="1"/>
            <a:endParaRPr lang="en-US" altLang="zh-CN" sz="2000" dirty="0" err="1" smtClean="0"/>
          </a:p>
          <a:p>
            <a:pPr lvl="1" eaLnBrk="1" hangingPunct="1"/>
            <a:r>
              <a:rPr lang="en-US" altLang="zh-CN" sz="2000" smtClean="0">
                <a:solidFill>
                  <a:srgbClr val="FFFF00"/>
                </a:solidFill>
                <a:sym typeface="+mn-ea"/>
              </a:rPr>
              <a:t>void close() </a:t>
            </a:r>
            <a:endParaRPr lang="en-US" altLang="zh-CN" sz="2000" smtClean="0">
              <a:solidFill>
                <a:srgbClr val="FFFF00"/>
              </a:solidFill>
              <a:sym typeface="+mn-ea"/>
            </a:endParaRPr>
          </a:p>
          <a:p>
            <a:pPr lvl="2" eaLnBrk="1" hangingPunct="1"/>
            <a:r>
              <a:rPr lang="en-US" altLang="zh-CN" sz="2000" dirty="0" err="1" smtClean="0"/>
              <a:t>关闭此文件输</a:t>
            </a:r>
            <a:r>
              <a:rPr lang="zh-CN" altLang="zh-CN" sz="2000" dirty="0" err="1" smtClean="0"/>
              <a:t>入</a:t>
            </a:r>
            <a:r>
              <a:rPr lang="en-US" altLang="zh-CN" sz="2000" dirty="0" err="1" smtClean="0"/>
              <a:t>流并释放与此流相关联的任何系统资源。</a:t>
            </a:r>
            <a:endParaRPr lang="en-US" altLang="zh-CN" sz="2000" dirty="0" err="1" smtClean="0"/>
          </a:p>
        </p:txBody>
      </p:sp>
      <p:pic>
        <p:nvPicPr>
          <p:cNvPr id="2" name="图片 1"/>
          <p:cNvPicPr>
            <a:picLocks noChangeAspect="1"/>
          </p:cNvPicPr>
          <p:nvPr>
            <p:custDataLst>
              <p:tags r:id="rId1"/>
            </p:custDataLst>
          </p:nvPr>
        </p:nvPicPr>
        <p:blipFill>
          <a:blip r:embed="rId2"/>
          <a:stretch>
            <a:fillRect/>
          </a:stretch>
        </p:blipFill>
        <p:spPr>
          <a:xfrm>
            <a:off x="463550" y="2868295"/>
            <a:ext cx="8216900" cy="2207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3185" y="45720"/>
            <a:ext cx="8603615" cy="899160"/>
          </a:xfrm>
        </p:spPr>
        <p:txBody>
          <a:bodyPr/>
          <a:lstStyle/>
          <a:p>
            <a:r>
              <a:rPr lang="zh-CN" altLang="en-US" sz="3600" b="1" smtClean="0"/>
              <a:t>字节流写数据</a:t>
            </a:r>
            <a:endParaRPr lang="en-US" altLang="zh-CN" sz="3600" b="1" smtClean="0"/>
          </a:p>
        </p:txBody>
      </p:sp>
      <p:sp>
        <p:nvSpPr>
          <p:cNvPr id="45059" name="内容占位符 2"/>
          <p:cNvSpPr>
            <a:spLocks noGrp="1"/>
          </p:cNvSpPr>
          <p:nvPr>
            <p:ph idx="1"/>
          </p:nvPr>
        </p:nvSpPr>
        <p:spPr>
          <a:xfrm>
            <a:off x="457200" y="944880"/>
            <a:ext cx="8229600" cy="5509895"/>
          </a:xfrm>
        </p:spPr>
        <p:txBody>
          <a:bodyPr>
            <a:normAutofit/>
          </a:bodyPr>
          <a:lstStyle/>
          <a:p>
            <a:pPr eaLnBrk="1" hangingPunct="1"/>
            <a:r>
              <a:rPr lang="en-US" altLang="zh-CN" sz="2800" smtClean="0"/>
              <a:t>OutputStream</a:t>
            </a:r>
            <a:endParaRPr lang="en-US" altLang="zh-CN" sz="2800" smtClean="0"/>
          </a:p>
          <a:p>
            <a:pPr lvl="1" eaLnBrk="1" hangingPunct="1"/>
            <a:r>
              <a:rPr lang="en-US" altLang="zh-CN" sz="2300" smtClean="0"/>
              <a:t>FileOutputStream</a:t>
            </a:r>
            <a:endParaRPr lang="en-US" altLang="zh-CN" sz="2300" smtClean="0"/>
          </a:p>
          <a:p>
            <a:pPr lvl="1" eaLnBrk="1" hangingPunct="1"/>
            <a:endParaRPr lang="en-US" altLang="zh-CN" sz="2300" smtClean="0"/>
          </a:p>
          <a:p>
            <a:pPr lvl="0" eaLnBrk="1" hangingPunct="1"/>
            <a:r>
              <a:rPr lang="zh-CN" altLang="en-US" sz="2800" smtClean="0"/>
              <a:t>练习：</a:t>
            </a:r>
            <a:endParaRPr lang="en-US" altLang="zh-CN" sz="2650" smtClean="0"/>
          </a:p>
          <a:p>
            <a:pPr lvl="1" eaLnBrk="1" hangingPunct="1"/>
            <a:r>
              <a:rPr lang="zh-CN" altLang="en-US" sz="2425" smtClean="0"/>
              <a:t>往一个文本文件中写一句话：</a:t>
            </a:r>
            <a:r>
              <a:rPr lang="en-US" altLang="zh-CN" sz="2425" smtClean="0"/>
              <a:t>”helloworld”</a:t>
            </a:r>
            <a:endParaRPr lang="en-US" altLang="zh-CN" sz="2425" smtClean="0"/>
          </a:p>
          <a:p>
            <a:pPr lvl="1" eaLnBrk="1" hangingPunct="1"/>
            <a:endParaRPr lang="en-US" altLang="zh-CN" sz="2300" smtClean="0"/>
          </a:p>
          <a:p>
            <a:pPr eaLnBrk="1" hangingPunct="1"/>
            <a:r>
              <a:rPr lang="en-US" altLang="zh-CN" sz="2800" smtClean="0"/>
              <a:t>FileOutputStream</a:t>
            </a:r>
            <a:r>
              <a:rPr lang="zh-CN" altLang="en-US" sz="2800" smtClean="0"/>
              <a:t>的构造方法</a:t>
            </a:r>
            <a:endParaRPr lang="en-US" altLang="zh-CN" sz="2800" smtClean="0"/>
          </a:p>
          <a:p>
            <a:pPr lvl="1" eaLnBrk="1" hangingPunct="1"/>
            <a:r>
              <a:rPr lang="en-US" altLang="zh-CN" sz="2300" smtClean="0">
                <a:solidFill>
                  <a:srgbClr val="FFFF00"/>
                </a:solidFill>
              </a:rPr>
              <a:t>FileOutputStream(File file)</a:t>
            </a:r>
            <a:endParaRPr lang="en-US" altLang="zh-CN" sz="2300" smtClean="0"/>
          </a:p>
          <a:p>
            <a:pPr lvl="1" eaLnBrk="1" hangingPunct="1"/>
            <a:r>
              <a:rPr lang="en-US" altLang="zh-CN" sz="2300" smtClean="0"/>
              <a:t>FileOutputStream(File file, boolean append) </a:t>
            </a:r>
            <a:endParaRPr lang="en-US" altLang="zh-CN" sz="2300" smtClean="0"/>
          </a:p>
          <a:p>
            <a:pPr lvl="2" eaLnBrk="1" hangingPunct="1"/>
            <a:r>
              <a:rPr lang="zh-CN" altLang="en-US" sz="2120" smtClean="0"/>
              <a:t>路径、结尾是否继续添加</a:t>
            </a:r>
            <a:endParaRPr lang="en-US" altLang="zh-CN" sz="2120" smtClean="0"/>
          </a:p>
          <a:p>
            <a:pPr lvl="1" eaLnBrk="1" hangingPunct="1"/>
            <a:r>
              <a:rPr lang="en-US" altLang="zh-CN" sz="2300" smtClean="0">
                <a:solidFill>
                  <a:srgbClr val="FFFF00"/>
                </a:solidFill>
              </a:rPr>
              <a:t>FileOutputStream(String name)</a:t>
            </a:r>
            <a:endParaRPr lang="en-US" altLang="zh-CN" sz="2300" smtClean="0">
              <a:solidFill>
                <a:srgbClr val="FFFF00"/>
              </a:solidFill>
            </a:endParaRPr>
          </a:p>
          <a:p>
            <a:pPr lvl="1" eaLnBrk="1" hangingPunct="1"/>
            <a:r>
              <a:rPr lang="en-US" altLang="zh-CN" sz="2300" smtClean="0"/>
              <a:t>FileOutputStream(String name, boolean append) </a:t>
            </a:r>
            <a:endParaRPr lang="en-US" altLang="zh-CN" sz="23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33655" y="104775"/>
            <a:ext cx="8229600" cy="850900"/>
          </a:xfrm>
        </p:spPr>
        <p:txBody>
          <a:bodyPr/>
          <a:lstStyle/>
          <a:p>
            <a:r>
              <a:rPr lang="zh-CN" altLang="en-US" sz="3600" b="1" smtClean="0"/>
              <a:t>字节流写数据的方式</a:t>
            </a:r>
            <a:endParaRPr lang="en-US" altLang="zh-CN" sz="3600" b="1" smtClean="0"/>
          </a:p>
        </p:txBody>
      </p:sp>
      <p:sp>
        <p:nvSpPr>
          <p:cNvPr id="46083" name="内容占位符 2"/>
          <p:cNvSpPr>
            <a:spLocks noGrp="1"/>
          </p:cNvSpPr>
          <p:nvPr>
            <p:ph idx="1"/>
          </p:nvPr>
        </p:nvSpPr>
        <p:spPr>
          <a:xfrm>
            <a:off x="233680" y="1184910"/>
            <a:ext cx="8453120" cy="5269865"/>
          </a:xfrm>
        </p:spPr>
        <p:txBody>
          <a:bodyPr/>
          <a:lstStyle/>
          <a:p>
            <a:pPr eaLnBrk="1" hangingPunct="1"/>
            <a:r>
              <a:rPr lang="en-US" altLang="zh-CN" sz="2800" smtClean="0">
                <a:solidFill>
                  <a:srgbClr val="FFFF00"/>
                </a:solidFill>
              </a:rPr>
              <a:t>public void write(int b)</a:t>
            </a:r>
            <a:endParaRPr lang="en-US" altLang="zh-CN" sz="2800" smtClean="0">
              <a:solidFill>
                <a:srgbClr val="FFFF00"/>
              </a:solidFill>
            </a:endParaRPr>
          </a:p>
          <a:p>
            <a:pPr eaLnBrk="1" hangingPunct="1"/>
            <a:r>
              <a:rPr lang="en-US" altLang="zh-CN" sz="2800" smtClean="0">
                <a:solidFill>
                  <a:srgbClr val="FFFF00"/>
                </a:solidFill>
              </a:rPr>
              <a:t>public void write(byte[] b)</a:t>
            </a:r>
            <a:endParaRPr lang="en-US" altLang="zh-CN" sz="2800" smtClean="0">
              <a:solidFill>
                <a:srgbClr val="FFFF00"/>
              </a:solidFill>
            </a:endParaRPr>
          </a:p>
          <a:p>
            <a:pPr eaLnBrk="1" hangingPunct="1"/>
            <a:r>
              <a:rPr lang="en-US" altLang="zh-CN" sz="2800" smtClean="0">
                <a:solidFill>
                  <a:srgbClr val="FFFF00"/>
                </a:solidFill>
              </a:rPr>
              <a:t>public void write(byte[] b,int off,int len)</a:t>
            </a:r>
            <a:endParaRPr lang="en-US" altLang="zh-CN" sz="2800" smtClean="0">
              <a:solidFill>
                <a:srgbClr val="FFFF00"/>
              </a:solidFill>
            </a:endParaRPr>
          </a:p>
          <a:p>
            <a:pPr eaLnBrk="1" hangingPunct="1"/>
            <a:r>
              <a:rPr lang="en-US" altLang="zh-CN" sz="2800" smtClean="0">
                <a:solidFill>
                  <a:srgbClr val="FFFF00"/>
                </a:solidFill>
              </a:rPr>
              <a:t>void close() </a:t>
            </a:r>
            <a:endParaRPr lang="en-US" altLang="zh-CN" sz="2800" smtClean="0"/>
          </a:p>
          <a:p>
            <a:pPr eaLnBrk="1" hangingPunct="1"/>
            <a:endParaRPr lang="en-US" altLang="zh-CN" sz="28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3810" y="130175"/>
            <a:ext cx="8229600" cy="812800"/>
          </a:xfrm>
        </p:spPr>
        <p:txBody>
          <a:bodyPr/>
          <a:lstStyle/>
          <a:p>
            <a:r>
              <a:rPr lang="zh-CN" altLang="en-US" sz="3600" b="1" smtClean="0"/>
              <a:t>字节流写数据常见问题</a:t>
            </a:r>
            <a:endParaRPr lang="en-US" altLang="zh-CN" sz="3600" b="1" smtClean="0"/>
          </a:p>
        </p:txBody>
      </p:sp>
      <p:sp>
        <p:nvSpPr>
          <p:cNvPr id="47107" name="内容占位符 2"/>
          <p:cNvSpPr>
            <a:spLocks noGrp="1"/>
          </p:cNvSpPr>
          <p:nvPr>
            <p:ph idx="1"/>
          </p:nvPr>
        </p:nvSpPr>
        <p:spPr>
          <a:xfrm>
            <a:off x="457200" y="1085215"/>
            <a:ext cx="8229600" cy="5369560"/>
          </a:xfrm>
        </p:spPr>
        <p:txBody>
          <a:bodyPr/>
          <a:lstStyle/>
          <a:p>
            <a:pPr eaLnBrk="1" hangingPunct="1"/>
            <a:r>
              <a:rPr lang="zh-CN" altLang="en-US" sz="2800" smtClean="0"/>
              <a:t>数据写成功后，为什么要</a:t>
            </a:r>
            <a:r>
              <a:rPr lang="en-US" altLang="zh-CN" sz="2800" smtClean="0"/>
              <a:t>close()?</a:t>
            </a:r>
            <a:endParaRPr lang="en-US" altLang="zh-CN" sz="2800" smtClean="0"/>
          </a:p>
          <a:p>
            <a:pPr lvl="1" eaLnBrk="1" hangingPunct="1"/>
            <a:r>
              <a:rPr lang="zh-CN" altLang="en-US" sz="2425" smtClean="0"/>
              <a:t>减少内存消耗</a:t>
            </a:r>
            <a:endParaRPr lang="en-US" altLang="zh-CN" sz="2425" smtClean="0"/>
          </a:p>
          <a:p>
            <a:pPr eaLnBrk="1" hangingPunct="1"/>
            <a:r>
              <a:rPr lang="zh-CN" altLang="en-US" sz="2800" smtClean="0"/>
              <a:t>如何实现数据的空格、换行？</a:t>
            </a:r>
            <a:endParaRPr lang="zh-CN" altLang="en-US" sz="2800" smtClean="0"/>
          </a:p>
          <a:p>
            <a:pPr lvl="1" eaLnBrk="1" hangingPunct="1"/>
            <a:r>
              <a:rPr lang="en-US" altLang="zh-CN" sz="1935" smtClean="0"/>
              <a:t>\t</a:t>
            </a:r>
            <a:r>
              <a:rPr lang="zh-CN" altLang="en-US" sz="1935" smtClean="0"/>
              <a:t>：空格</a:t>
            </a:r>
            <a:endParaRPr lang="en-US" altLang="zh-CN" sz="1935" smtClean="0"/>
          </a:p>
          <a:p>
            <a:pPr lvl="1" eaLnBrk="1" hangingPunct="1"/>
            <a:r>
              <a:rPr lang="en-US" altLang="zh-CN" sz="1935" smtClean="0"/>
              <a:t>\n</a:t>
            </a:r>
            <a:r>
              <a:rPr lang="zh-CN" altLang="en-US" sz="1935" smtClean="0"/>
              <a:t>：换行</a:t>
            </a:r>
            <a:endParaRPr lang="en-US" altLang="zh-CN" sz="1935" smtClean="0"/>
          </a:p>
          <a:p>
            <a:pPr eaLnBrk="1" hangingPunct="1"/>
            <a:r>
              <a:rPr lang="zh-CN" altLang="en-US" sz="2800" smtClean="0"/>
              <a:t>如何实现数据的追加写入</a:t>
            </a:r>
            <a:r>
              <a:rPr lang="en-US" altLang="zh-CN" sz="2800" smtClean="0"/>
              <a:t>?</a:t>
            </a:r>
            <a:endParaRPr lang="en-US" altLang="zh-CN" sz="2800" smtClean="0"/>
          </a:p>
          <a:p>
            <a:pPr lvl="1" eaLnBrk="1" hangingPunct="1"/>
            <a:r>
              <a:rPr lang="zh-CN" altLang="en-US" sz="2425" smtClean="0"/>
              <a:t>在添加第二个参数</a:t>
            </a:r>
            <a:r>
              <a:rPr lang="en-US" altLang="zh-CN" sz="2425" smtClean="0"/>
              <a:t>true</a:t>
            </a:r>
            <a:endParaRPr lang="en-US" altLang="zh-CN" sz="2425"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141605"/>
            <a:ext cx="8229600" cy="663575"/>
          </a:xfrm>
        </p:spPr>
        <p:txBody>
          <a:bodyPr/>
          <a:lstStyle/>
          <a:p>
            <a:r>
              <a:rPr lang="zh-CN" altLang="en-US" sz="3600" b="1" smtClean="0"/>
              <a:t>字节缓冲流</a:t>
            </a:r>
            <a:endParaRPr lang="en-US" altLang="zh-CN" sz="3600" b="1" smtClean="0"/>
          </a:p>
        </p:txBody>
      </p:sp>
      <p:sp>
        <p:nvSpPr>
          <p:cNvPr id="52227" name="内容占位符 2"/>
          <p:cNvSpPr>
            <a:spLocks noGrp="1"/>
          </p:cNvSpPr>
          <p:nvPr>
            <p:ph idx="1"/>
          </p:nvPr>
        </p:nvSpPr>
        <p:spPr>
          <a:xfrm>
            <a:off x="457200" y="1001395"/>
            <a:ext cx="8229600" cy="5453380"/>
          </a:xfrm>
        </p:spPr>
        <p:txBody>
          <a:bodyPr>
            <a:normAutofit lnSpcReduction="20000"/>
          </a:bodyPr>
          <a:lstStyle/>
          <a:p>
            <a:pPr eaLnBrk="1" hangingPunct="1"/>
            <a:r>
              <a:rPr lang="zh-CN" altLang="en-US" sz="2800" smtClean="0"/>
              <a:t>字节流一次读写一个数组的速度明显比一次读写一个字节的速度快很多，这是加入了数组这样的缓冲区效果，</a:t>
            </a:r>
            <a:r>
              <a:rPr lang="en-US" altLang="zh-CN" sz="2800" smtClean="0"/>
              <a:t>java</a:t>
            </a:r>
            <a:r>
              <a:rPr lang="zh-CN" altLang="en-US" sz="2800" smtClean="0"/>
              <a:t>本身在设计的时候，也考虑到了这样的设计思想</a:t>
            </a:r>
            <a:r>
              <a:rPr lang="en-US" altLang="zh-CN" sz="2800" smtClean="0">
                <a:solidFill>
                  <a:srgbClr val="FFFF00"/>
                </a:solidFill>
              </a:rPr>
              <a:t>(</a:t>
            </a:r>
            <a:r>
              <a:rPr lang="zh-CN" altLang="en-US" sz="2800" smtClean="0">
                <a:solidFill>
                  <a:srgbClr val="FFFF00"/>
                </a:solidFill>
              </a:rPr>
              <a:t>装饰者</a:t>
            </a:r>
            <a:r>
              <a:rPr lang="zh-CN" altLang="en-US" sz="2800" smtClean="0">
                <a:solidFill>
                  <a:srgbClr val="FFFF00"/>
                </a:solidFill>
              </a:rPr>
              <a:t>设计模式</a:t>
            </a:r>
            <a:r>
              <a:rPr lang="en-US" altLang="zh-CN" sz="2800" smtClean="0">
                <a:solidFill>
                  <a:srgbClr val="FFFF00"/>
                </a:solidFill>
              </a:rPr>
              <a:t>)</a:t>
            </a:r>
            <a:r>
              <a:rPr lang="zh-CN" altLang="en-US" sz="2800" smtClean="0"/>
              <a:t>，所以提供了字节缓冲流</a:t>
            </a:r>
            <a:endParaRPr lang="zh-CN" altLang="en-US" sz="2800" smtClean="0"/>
          </a:p>
          <a:p>
            <a:pPr eaLnBrk="1" hangingPunct="1"/>
            <a:endParaRPr lang="en-US" altLang="zh-CN" sz="2800" smtClean="0"/>
          </a:p>
          <a:p>
            <a:pPr eaLnBrk="1" hangingPunct="1"/>
            <a:r>
              <a:rPr lang="zh-CN" altLang="en-US" sz="2800" smtClean="0"/>
              <a:t>字节缓冲输出流</a:t>
            </a:r>
            <a:endParaRPr lang="en-US" altLang="zh-CN" sz="2800" smtClean="0"/>
          </a:p>
          <a:p>
            <a:pPr lvl="1" eaLnBrk="1" hangingPunct="1"/>
            <a:r>
              <a:rPr lang="en-US" altLang="zh-CN" sz="2300" smtClean="0"/>
              <a:t>BufferedOutputStream</a:t>
            </a:r>
            <a:endParaRPr lang="en-US" altLang="zh-CN" sz="2300" smtClean="0"/>
          </a:p>
          <a:p>
            <a:pPr eaLnBrk="1" hangingPunct="1"/>
            <a:r>
              <a:rPr lang="zh-CN" altLang="en-US" sz="2800" smtClean="0"/>
              <a:t>字节缓冲输入流</a:t>
            </a:r>
            <a:endParaRPr lang="en-US" altLang="zh-CN" sz="2800" smtClean="0"/>
          </a:p>
          <a:p>
            <a:pPr lvl="1" eaLnBrk="1" hangingPunct="1"/>
            <a:r>
              <a:rPr lang="en-US" altLang="zh-CN" sz="2300" smtClean="0"/>
              <a:t>BufferedInputStream</a:t>
            </a:r>
            <a:endParaRPr lang="en-US" altLang="zh-CN" sz="2300" smtClean="0"/>
          </a:p>
          <a:p>
            <a:pPr lvl="0" eaLnBrk="1" hangingPunct="1"/>
            <a:r>
              <a:rPr lang="zh-CN" altLang="en-US" sz="2650" smtClean="0"/>
              <a:t>特别的成员方法</a:t>
            </a:r>
            <a:endParaRPr lang="zh-CN" altLang="en-US" sz="2650" smtClean="0"/>
          </a:p>
          <a:p>
            <a:pPr lvl="1" eaLnBrk="1" hangingPunct="1"/>
            <a:r>
              <a:rPr lang="zh-CN" altLang="en-US" sz="2295" smtClean="0"/>
              <a:t>flush() </a:t>
            </a:r>
            <a:endParaRPr lang="zh-CN" altLang="en-US" sz="2295" smtClean="0"/>
          </a:p>
          <a:p>
            <a:pPr lvl="2" eaLnBrk="1" hangingPunct="1"/>
            <a:r>
              <a:rPr lang="zh-CN" altLang="en-US" sz="2115" smtClean="0"/>
              <a:t>刷新缓冲输出流。</a:t>
            </a:r>
            <a:endParaRPr lang="zh-CN" altLang="en-US" sz="2115"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57785" y="229235"/>
            <a:ext cx="8229600" cy="963295"/>
          </a:xfrm>
        </p:spPr>
        <p:txBody>
          <a:bodyPr/>
          <a:lstStyle/>
          <a:p>
            <a:r>
              <a:rPr lang="zh-CN" altLang="en-US" sz="3600" b="1" smtClean="0"/>
              <a:t>字节流复制数据练习</a:t>
            </a:r>
            <a:endParaRPr lang="en-US" altLang="zh-CN" sz="3600" b="1" smtClean="0"/>
          </a:p>
        </p:txBody>
      </p:sp>
      <p:sp>
        <p:nvSpPr>
          <p:cNvPr id="51203" name="内容占位符 2"/>
          <p:cNvSpPr>
            <a:spLocks noGrp="1"/>
          </p:cNvSpPr>
          <p:nvPr>
            <p:ph idx="1"/>
          </p:nvPr>
        </p:nvSpPr>
        <p:spPr>
          <a:xfrm>
            <a:off x="295910" y="1334770"/>
            <a:ext cx="8390890" cy="5120005"/>
          </a:xfrm>
        </p:spPr>
        <p:txBody>
          <a:bodyPr/>
          <a:lstStyle/>
          <a:p>
            <a:pPr eaLnBrk="1" hangingPunct="1"/>
            <a:r>
              <a:rPr lang="zh-CN" altLang="en-US" sz="2800" smtClean="0"/>
              <a:t>把</a:t>
            </a:r>
            <a:r>
              <a:rPr lang="en-US" altLang="zh-CN" sz="2800" smtClean="0"/>
              <a:t>c:\\a.txt</a:t>
            </a:r>
            <a:r>
              <a:rPr lang="zh-CN" altLang="en-US" sz="2800" smtClean="0"/>
              <a:t>内容复制到</a:t>
            </a:r>
            <a:r>
              <a:rPr lang="en-US" altLang="zh-CN" sz="2800" smtClean="0"/>
              <a:t>d:\\b.txt</a:t>
            </a:r>
            <a:r>
              <a:rPr lang="zh-CN" altLang="en-US" sz="2800" smtClean="0"/>
              <a:t>中</a:t>
            </a:r>
            <a:endParaRPr lang="en-US" altLang="zh-CN" sz="2800" smtClean="0"/>
          </a:p>
          <a:p>
            <a:pPr eaLnBrk="1" hangingPunct="1"/>
            <a:r>
              <a:rPr lang="zh-CN" altLang="en-US" sz="2800" smtClean="0"/>
              <a:t>把</a:t>
            </a:r>
            <a:r>
              <a:rPr lang="en-US" altLang="zh-CN" sz="2800" smtClean="0"/>
              <a:t>e:\\java1.jpg</a:t>
            </a:r>
            <a:r>
              <a:rPr lang="zh-CN" altLang="en-US" sz="2800" smtClean="0"/>
              <a:t>内容复制到当前项目目录下的</a:t>
            </a:r>
            <a:r>
              <a:rPr lang="en-US" altLang="zh-CN" sz="2800" smtClean="0"/>
              <a:t>mn.jpg</a:t>
            </a:r>
            <a:r>
              <a:rPr lang="zh-CN" altLang="en-US" sz="2800" smtClean="0"/>
              <a:t>中</a:t>
            </a:r>
            <a:endParaRPr lang="en-US" altLang="zh-CN" sz="2800" smtClean="0"/>
          </a:p>
          <a:p>
            <a:pPr eaLnBrk="1" hangingPunct="1"/>
            <a:r>
              <a:rPr lang="zh-CN" altLang="en-US" sz="2800" smtClean="0"/>
              <a:t>把</a:t>
            </a:r>
            <a:r>
              <a:rPr lang="en-US" altLang="zh-CN" sz="2800" smtClean="0"/>
              <a:t>e:\\vedio.wmv</a:t>
            </a:r>
            <a:r>
              <a:rPr lang="zh-CN" altLang="en-US" sz="2800" smtClean="0"/>
              <a:t>复制到当前项目目录下的</a:t>
            </a:r>
            <a:r>
              <a:rPr lang="en-US" altLang="zh-CN" sz="2800" smtClean="0"/>
              <a:t>copy.mp4</a:t>
            </a:r>
            <a:r>
              <a:rPr lang="zh-CN" altLang="en-US" sz="2800" smtClean="0"/>
              <a:t>中</a:t>
            </a:r>
            <a:endParaRPr lang="zh-CN" altLang="en-US" sz="2800" smtClean="0"/>
          </a:p>
          <a:p>
            <a:pPr eaLnBrk="1" hangingPunct="1"/>
            <a:endParaRPr lang="en-US" altLang="zh-CN" sz="2800" smtClean="0"/>
          </a:p>
          <a:p>
            <a:pPr eaLnBrk="1" hangingPunct="1"/>
            <a:r>
              <a:rPr lang="zh-CN" altLang="en-US" sz="2800" smtClean="0"/>
              <a:t>用字节、字节数组、缓冲流三种方式实现，</a:t>
            </a:r>
            <a:r>
              <a:rPr lang="zh-CN" altLang="en-US" sz="2800" smtClean="0"/>
              <a:t>比较三种方式的效率</a:t>
            </a:r>
            <a:endParaRPr lang="zh-CN" altLang="en-US" sz="28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45415" y="167640"/>
            <a:ext cx="8229600" cy="887730"/>
          </a:xfrm>
        </p:spPr>
        <p:txBody>
          <a:bodyPr/>
          <a:lstStyle/>
          <a:p>
            <a:r>
              <a:rPr lang="zh-CN" altLang="en-US" smtClean="0"/>
              <a:t>本章内容</a:t>
            </a:r>
            <a:endParaRPr lang="zh-CN" altLang="en-US" smtClean="0"/>
          </a:p>
        </p:txBody>
      </p:sp>
      <p:sp>
        <p:nvSpPr>
          <p:cNvPr id="17412" name="内容占位符 1"/>
          <p:cNvSpPr>
            <a:spLocks noGrp="1"/>
          </p:cNvSpPr>
          <p:nvPr>
            <p:ph idx="1"/>
          </p:nvPr>
        </p:nvSpPr>
        <p:spPr>
          <a:xfrm>
            <a:off x="457200" y="1252855"/>
            <a:ext cx="8229600" cy="5201920"/>
          </a:xfrm>
        </p:spPr>
        <p:txBody>
          <a:bodyPr/>
          <a:lstStyle/>
          <a:p>
            <a:r>
              <a:rPr lang="en-US" altLang="zh-CN" dirty="0" smtClean="0"/>
              <a:t>File</a:t>
            </a:r>
            <a:endParaRPr lang="en-US" altLang="zh-CN" dirty="0" smtClean="0"/>
          </a:p>
          <a:p>
            <a:r>
              <a:rPr lang="zh-CN" altLang="en-US" dirty="0" smtClean="0"/>
              <a:t>递归</a:t>
            </a:r>
            <a:endParaRPr lang="en-US" altLang="zh-CN" dirty="0" smtClean="0"/>
          </a:p>
          <a:p>
            <a:r>
              <a:rPr lang="zh-CN" altLang="en-US" dirty="0" smtClean="0"/>
              <a:t>字节流</a:t>
            </a:r>
            <a:endParaRPr lang="en-US" altLang="zh-CN" dirty="0" smtClean="0"/>
          </a:p>
          <a:p>
            <a:r>
              <a:rPr lang="zh-CN" altLang="en-US" dirty="0" smtClean="0"/>
              <a:t>字符流</a:t>
            </a:r>
            <a:endParaRPr lang="en-US" altLang="zh-CN" dirty="0" smtClean="0"/>
          </a:p>
          <a:p>
            <a:r>
              <a:rPr lang="zh-CN" altLang="en-US" dirty="0" smtClean="0"/>
              <a:t>其他流</a:t>
            </a:r>
            <a:endParaRPr lang="zh-CN"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145415" y="130175"/>
            <a:ext cx="8229600" cy="962660"/>
          </a:xfrm>
        </p:spPr>
        <p:txBody>
          <a:bodyPr/>
          <a:lstStyle/>
          <a:p>
            <a:r>
              <a:rPr lang="en-US" altLang="zh-CN" sz="3600" b="1" smtClean="0"/>
              <a:t>FileWriter</a:t>
            </a:r>
            <a:r>
              <a:rPr lang="zh-CN" altLang="en-US" sz="3600" b="1" smtClean="0"/>
              <a:t>和</a:t>
            </a:r>
            <a:r>
              <a:rPr lang="en-US" altLang="zh-CN" sz="3600" b="1" smtClean="0"/>
              <a:t>FileReader</a:t>
            </a:r>
            <a:endParaRPr lang="en-US" altLang="zh-CN" sz="3600" b="1" smtClean="0"/>
          </a:p>
        </p:txBody>
      </p:sp>
      <p:sp>
        <p:nvSpPr>
          <p:cNvPr id="62467" name="内容占位符 2"/>
          <p:cNvSpPr>
            <a:spLocks noGrp="1"/>
          </p:cNvSpPr>
          <p:nvPr>
            <p:ph idx="1"/>
          </p:nvPr>
        </p:nvSpPr>
        <p:spPr>
          <a:xfrm>
            <a:off x="457200" y="1092835"/>
            <a:ext cx="8229600" cy="5361940"/>
          </a:xfrm>
        </p:spPr>
        <p:txBody>
          <a:bodyPr/>
          <a:lstStyle/>
          <a:p>
            <a:pPr eaLnBrk="1" hangingPunct="1"/>
            <a:endParaRPr lang="en-US" altLang="zh-CN" sz="2800" smtClean="0"/>
          </a:p>
          <a:p>
            <a:pPr eaLnBrk="1" hangingPunct="1"/>
            <a:r>
              <a:rPr lang="en-US" altLang="zh-CN" sz="2800" smtClean="0"/>
              <a:t>FileWriter</a:t>
            </a:r>
            <a:r>
              <a:rPr lang="zh-CN" altLang="en-US" sz="2800" smtClean="0"/>
              <a:t>写出</a:t>
            </a:r>
            <a:r>
              <a:rPr lang="zh-CN" altLang="en-US" sz="2800" smtClean="0"/>
              <a:t>数据</a:t>
            </a:r>
            <a:endParaRPr lang="en-US" altLang="zh-CN" sz="2800" smtClean="0"/>
          </a:p>
          <a:p>
            <a:pPr eaLnBrk="1" hangingPunct="1"/>
            <a:r>
              <a:rPr lang="en-US" altLang="zh-CN" sz="2800" smtClean="0"/>
              <a:t>FileReader</a:t>
            </a:r>
            <a:r>
              <a:rPr lang="zh-CN" altLang="en-US" sz="2800" smtClean="0"/>
              <a:t>读取数据</a:t>
            </a:r>
            <a:endParaRPr lang="en-US" altLang="zh-CN" sz="2800" smtClean="0"/>
          </a:p>
          <a:p>
            <a:pPr eaLnBrk="1" hangingPunct="1"/>
            <a:r>
              <a:rPr lang="en-US" altLang="zh-CN" sz="2800" smtClean="0"/>
              <a:t>FileWriter</a:t>
            </a:r>
            <a:r>
              <a:rPr lang="zh-CN" altLang="en-US" sz="2800" smtClean="0"/>
              <a:t>和</a:t>
            </a:r>
            <a:r>
              <a:rPr lang="en-US" altLang="zh-CN" sz="2800" smtClean="0"/>
              <a:t>FileReader</a:t>
            </a:r>
            <a:r>
              <a:rPr lang="zh-CN" altLang="en-US" sz="2800" smtClean="0"/>
              <a:t>实现文本文件的复制</a:t>
            </a:r>
            <a:endParaRPr lang="en-US" altLang="zh-CN" sz="28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08585" y="167005"/>
            <a:ext cx="8229600" cy="788670"/>
          </a:xfrm>
        </p:spPr>
        <p:txBody>
          <a:bodyPr/>
          <a:lstStyle/>
          <a:p>
            <a:r>
              <a:rPr lang="zh-CN" altLang="en-US" sz="3600" b="1" smtClean="0"/>
              <a:t>字符缓冲流</a:t>
            </a:r>
            <a:endParaRPr lang="en-US" altLang="zh-CN" sz="3600" b="1" smtClean="0"/>
          </a:p>
        </p:txBody>
      </p:sp>
      <p:sp>
        <p:nvSpPr>
          <p:cNvPr id="63491" name="内容占位符 2"/>
          <p:cNvSpPr>
            <a:spLocks noGrp="1"/>
          </p:cNvSpPr>
          <p:nvPr>
            <p:ph idx="1"/>
          </p:nvPr>
        </p:nvSpPr>
        <p:spPr>
          <a:xfrm>
            <a:off x="220345" y="1158240"/>
            <a:ext cx="8466455" cy="5296535"/>
          </a:xfrm>
        </p:spPr>
        <p:txBody>
          <a:bodyPr/>
          <a:lstStyle/>
          <a:p>
            <a:pPr eaLnBrk="1" hangingPunct="1"/>
            <a:r>
              <a:rPr lang="en-US" altLang="zh-CN" sz="2800" smtClean="0"/>
              <a:t>BufferedWriter</a:t>
            </a:r>
            <a:r>
              <a:rPr lang="zh-CN" altLang="en-US" sz="2800" smtClean="0"/>
              <a:t>基本用法</a:t>
            </a:r>
            <a:endParaRPr lang="en-US" altLang="zh-CN" sz="2800" smtClean="0"/>
          </a:p>
          <a:p>
            <a:pPr eaLnBrk="1" hangingPunct="1"/>
            <a:r>
              <a:rPr lang="en-US" altLang="zh-CN" sz="2800" smtClean="0"/>
              <a:t>BufferedReader</a:t>
            </a:r>
            <a:r>
              <a:rPr lang="zh-CN" altLang="en-US" sz="2800" smtClean="0"/>
              <a:t>基本用法</a:t>
            </a:r>
            <a:endParaRPr lang="en-US" altLang="zh-CN" sz="2800" smtClean="0"/>
          </a:p>
          <a:p>
            <a:pPr eaLnBrk="1" hangingPunct="1"/>
            <a:r>
              <a:rPr lang="zh-CN" altLang="en-US" sz="2800" smtClean="0"/>
              <a:t>字符缓冲流复制文本文件</a:t>
            </a:r>
            <a:endParaRPr lang="en-US" altLang="zh-CN" sz="2800" smtClean="0"/>
          </a:p>
          <a:p>
            <a:pPr eaLnBrk="1" hangingPunct="1"/>
            <a:r>
              <a:rPr lang="zh-CN" altLang="en-US" sz="2800" smtClean="0"/>
              <a:t>特殊功能</a:t>
            </a:r>
            <a:endParaRPr lang="en-US" altLang="zh-CN" sz="2800" smtClean="0"/>
          </a:p>
          <a:p>
            <a:pPr lvl="1" eaLnBrk="1" hangingPunct="1"/>
            <a:r>
              <a:rPr lang="en-US" altLang="zh-CN" sz="2300" smtClean="0"/>
              <a:t>BufferedWriter</a:t>
            </a:r>
            <a:endParaRPr lang="en-US" altLang="zh-CN" sz="2300" smtClean="0"/>
          </a:p>
          <a:p>
            <a:pPr lvl="2" eaLnBrk="1" hangingPunct="1"/>
            <a:r>
              <a:rPr lang="en-US" altLang="zh-CN" sz="1900" smtClean="0"/>
              <a:t>void newLine()</a:t>
            </a:r>
            <a:endParaRPr lang="en-US" altLang="zh-CN" sz="1900" smtClean="0"/>
          </a:p>
          <a:p>
            <a:pPr lvl="1" eaLnBrk="1" hangingPunct="1"/>
            <a:r>
              <a:rPr lang="en-US" altLang="zh-CN" sz="2300" smtClean="0"/>
              <a:t>BufferedReader</a:t>
            </a:r>
            <a:endParaRPr lang="en-US" altLang="zh-CN" sz="2300" smtClean="0"/>
          </a:p>
          <a:p>
            <a:pPr lvl="2" eaLnBrk="1" hangingPunct="1"/>
            <a:r>
              <a:rPr lang="en-US" altLang="zh-CN" sz="1900" smtClean="0"/>
              <a:t>String readLine()</a:t>
            </a:r>
            <a:endParaRPr lang="en-US" altLang="zh-CN" sz="1900" smtClean="0"/>
          </a:p>
          <a:p>
            <a:pPr eaLnBrk="1" hangingPunct="1"/>
            <a:r>
              <a:rPr lang="zh-CN" altLang="en-US" sz="2800" smtClean="0"/>
              <a:t>字符缓冲流特殊功能复制文本文件</a:t>
            </a:r>
            <a:endParaRPr lang="en-US" altLang="zh-CN"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71120" y="166370"/>
            <a:ext cx="8229600" cy="901065"/>
          </a:xfrm>
        </p:spPr>
        <p:txBody>
          <a:bodyPr/>
          <a:lstStyle/>
          <a:p>
            <a:r>
              <a:rPr lang="zh-CN" altLang="en-US" sz="3600" b="1" smtClean="0"/>
              <a:t>序列化流</a:t>
            </a:r>
            <a:endParaRPr lang="en-US" altLang="zh-CN" sz="3600" b="1" smtClean="0"/>
          </a:p>
        </p:txBody>
      </p:sp>
      <p:sp>
        <p:nvSpPr>
          <p:cNvPr id="17411" name="内容占位符 2"/>
          <p:cNvSpPr>
            <a:spLocks noGrp="1"/>
          </p:cNvSpPr>
          <p:nvPr>
            <p:ph idx="1"/>
          </p:nvPr>
        </p:nvSpPr>
        <p:spPr>
          <a:xfrm>
            <a:off x="282575" y="1310005"/>
            <a:ext cx="8404225" cy="5294630"/>
          </a:xfrm>
        </p:spPr>
        <p:txBody>
          <a:bodyPr/>
          <a:lstStyle/>
          <a:p>
            <a:pPr eaLnBrk="1" hangingPunct="1">
              <a:defRPr/>
            </a:pPr>
            <a:r>
              <a:rPr lang="zh-CN" altLang="en-US" sz="2000" dirty="0" smtClean="0"/>
              <a:t>序列化流</a:t>
            </a:r>
            <a:r>
              <a:rPr lang="en-US" altLang="zh-CN" sz="2000" dirty="0" smtClean="0"/>
              <a:t>:</a:t>
            </a:r>
            <a:r>
              <a:rPr lang="zh-CN" altLang="en-US" sz="2000" dirty="0" smtClean="0"/>
              <a:t>将对象存储到硬盘</a:t>
            </a:r>
            <a:r>
              <a:rPr lang="en-US" altLang="zh-CN" sz="2000" dirty="0" smtClean="0"/>
              <a:t>(</a:t>
            </a:r>
            <a:r>
              <a:rPr lang="zh-CN" altLang="en-US" sz="2000" dirty="0" smtClean="0"/>
              <a:t>文件</a:t>
            </a:r>
            <a:r>
              <a:rPr lang="en-US" altLang="zh-CN" sz="2000" dirty="0" smtClean="0"/>
              <a:t>)</a:t>
            </a:r>
            <a:r>
              <a:rPr lang="zh-CN" altLang="en-US" sz="2000" dirty="0" smtClean="0"/>
              <a:t>当中</a:t>
            </a:r>
            <a:endParaRPr lang="en-US" altLang="zh-CN" sz="2000" dirty="0" smtClean="0"/>
          </a:p>
          <a:p>
            <a:pPr lvl="1" eaLnBrk="1" hangingPunct="1">
              <a:defRPr/>
            </a:pPr>
            <a:r>
              <a:rPr lang="en-US" altLang="zh-CN" sz="2000" dirty="0" err="1" smtClean="0"/>
              <a:t>ObjectOutputStream</a:t>
            </a:r>
            <a:endParaRPr lang="en-US" altLang="zh-CN" sz="2000" dirty="0" err="1" smtClean="0"/>
          </a:p>
          <a:p>
            <a:pPr marL="537210" lvl="1" indent="0" eaLnBrk="1" hangingPunct="1">
              <a:buNone/>
              <a:defRPr/>
            </a:pPr>
            <a:endParaRPr lang="en-US" altLang="zh-CN" sz="2000" dirty="0" smtClean="0"/>
          </a:p>
          <a:p>
            <a:pPr eaLnBrk="1" hangingPunct="1">
              <a:defRPr/>
            </a:pPr>
            <a:r>
              <a:rPr lang="zh-CN" altLang="en-US" sz="2000" dirty="0" smtClean="0"/>
              <a:t>反序列化流：读取硬盘</a:t>
            </a:r>
            <a:r>
              <a:rPr lang="en-US" altLang="zh-CN" sz="2000" dirty="0" smtClean="0"/>
              <a:t>(</a:t>
            </a:r>
            <a:r>
              <a:rPr lang="zh-CN" altLang="en-US" sz="2000" dirty="0" smtClean="0"/>
              <a:t>文件</a:t>
            </a:r>
            <a:r>
              <a:rPr lang="en-US" altLang="zh-CN" sz="2000" dirty="0" smtClean="0"/>
              <a:t>)</a:t>
            </a:r>
            <a:r>
              <a:rPr lang="zh-CN" altLang="en-US" sz="2000" dirty="0" smtClean="0"/>
              <a:t>中的对象</a:t>
            </a:r>
            <a:endParaRPr lang="en-US" altLang="zh-CN" sz="2000" dirty="0" smtClean="0"/>
          </a:p>
          <a:p>
            <a:pPr lvl="1" eaLnBrk="1" hangingPunct="1">
              <a:defRPr/>
            </a:pPr>
            <a:r>
              <a:rPr lang="en-US" altLang="zh-CN" sz="2000" dirty="0" err="1" smtClean="0"/>
              <a:t>ObjectInputStream</a:t>
            </a:r>
            <a:endParaRPr lang="en-US" altLang="zh-CN" sz="2000" dirty="0" smtClean="0"/>
          </a:p>
          <a:p>
            <a:pPr eaLnBrk="1" hangingPunct="1">
              <a:defRPr/>
            </a:pPr>
            <a:endParaRPr lang="en-US" altLang="zh-CN" sz="2000" dirty="0" smtClean="0"/>
          </a:p>
          <a:p>
            <a:pPr eaLnBrk="1" hangingPunct="1">
              <a:defRPr/>
            </a:pPr>
            <a:r>
              <a:rPr lang="zh-CN" altLang="en-US" sz="2000" dirty="0" smtClean="0"/>
              <a:t>成员方法</a:t>
            </a:r>
            <a:endParaRPr lang="zh-CN" altLang="en-US" sz="2000" dirty="0" smtClean="0"/>
          </a:p>
          <a:p>
            <a:pPr lvl="1" eaLnBrk="1" hangingPunct="1">
              <a:defRPr/>
            </a:pPr>
            <a:r>
              <a:rPr lang="en-US" altLang="zh-CN" sz="2000" dirty="0" smtClean="0"/>
              <a:t>Object readObject() </a:t>
            </a:r>
            <a:endParaRPr lang="en-US" altLang="zh-CN" sz="2000" dirty="0" smtClean="0"/>
          </a:p>
          <a:p>
            <a:pPr lvl="2" eaLnBrk="1" hangingPunct="1">
              <a:defRPr/>
            </a:pPr>
            <a:r>
              <a:rPr lang="en-US" altLang="zh-CN" sz="1800" dirty="0" smtClean="0"/>
              <a:t>从ObjectInputStream读取一个对象。</a:t>
            </a:r>
            <a:endParaRPr lang="en-US" altLang="zh-CN" sz="1800" dirty="0" smtClean="0"/>
          </a:p>
          <a:p>
            <a:pPr lvl="1" eaLnBrk="1" hangingPunct="1">
              <a:defRPr/>
            </a:pPr>
            <a:r>
              <a:rPr lang="en-US" altLang="zh-CN" sz="2000" dirty="0" smtClean="0"/>
              <a:t>void writeObject(Object obj) </a:t>
            </a:r>
            <a:endParaRPr lang="en-US" altLang="zh-CN" sz="2000" dirty="0" smtClean="0"/>
          </a:p>
          <a:p>
            <a:pPr lvl="2" eaLnBrk="1" hangingPunct="1">
              <a:defRPr/>
            </a:pPr>
            <a:r>
              <a:rPr lang="en-US" altLang="zh-CN" sz="1800" dirty="0" smtClean="0"/>
              <a:t>将指定的对象写入ObjectOutputStream。</a:t>
            </a:r>
            <a:endParaRPr lang="en-US" altLang="zh-CN" sz="1800" dirty="0" smtClean="0"/>
          </a:p>
          <a:p>
            <a:pPr lvl="0" eaLnBrk="1" hangingPunct="1">
              <a:defRPr/>
            </a:pPr>
            <a:r>
              <a:rPr lang="en-US" altLang="zh-CN" sz="2400" dirty="0" smtClean="0">
                <a:solidFill>
                  <a:srgbClr val="FFFF00"/>
                </a:solidFill>
              </a:rPr>
              <a:t>java.io.NotSerializableException</a:t>
            </a:r>
            <a:endParaRPr lang="en-US" altLang="zh-CN" sz="2400" dirty="0" smtClean="0">
              <a:solidFill>
                <a:srgbClr val="FFFF00"/>
              </a:solidFill>
            </a:endParaRPr>
          </a:p>
          <a:p>
            <a:pPr lvl="1" eaLnBrk="1" hangingPunct="1">
              <a:defRPr/>
            </a:pPr>
            <a:r>
              <a:rPr lang="zh-CN" altLang="en-US" sz="2080" dirty="0" smtClean="0">
                <a:solidFill>
                  <a:srgbClr val="FFFF00"/>
                </a:solidFill>
              </a:rPr>
              <a:t>解决：对应的对象实现Serializable接口</a:t>
            </a:r>
            <a:endParaRPr lang="zh-CN" altLang="en-US" sz="2080" dirty="0" smtClean="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120650" y="142875"/>
            <a:ext cx="8229600" cy="788035"/>
          </a:xfrm>
        </p:spPr>
        <p:txBody>
          <a:bodyPr>
            <a:normAutofit/>
          </a:bodyPr>
          <a:lstStyle/>
          <a:p>
            <a:r>
              <a:rPr lang="en-US" altLang="zh-CN" sz="3600" b="1" smtClean="0"/>
              <a:t>IO</a:t>
            </a:r>
            <a:r>
              <a:rPr lang="zh-CN" altLang="en-US" sz="3600" b="1" smtClean="0"/>
              <a:t>流练习</a:t>
            </a:r>
            <a:endParaRPr lang="en-US" altLang="zh-CN" sz="3600" b="1" smtClean="0"/>
          </a:p>
        </p:txBody>
      </p:sp>
      <p:sp>
        <p:nvSpPr>
          <p:cNvPr id="65539" name="内容占位符 2"/>
          <p:cNvSpPr>
            <a:spLocks noGrp="1"/>
          </p:cNvSpPr>
          <p:nvPr>
            <p:ph idx="1"/>
          </p:nvPr>
        </p:nvSpPr>
        <p:spPr>
          <a:xfrm>
            <a:off x="295910" y="1085850"/>
            <a:ext cx="8390890" cy="5368925"/>
          </a:xfrm>
        </p:spPr>
        <p:txBody>
          <a:bodyPr/>
          <a:lstStyle/>
          <a:p>
            <a:pPr eaLnBrk="1" hangingPunct="1"/>
            <a:r>
              <a:rPr lang="zh-CN" altLang="en-US" sz="2500" smtClean="0"/>
              <a:t>复制文本文件（字符流）</a:t>
            </a:r>
            <a:endParaRPr lang="en-US" altLang="zh-CN" sz="2500" smtClean="0"/>
          </a:p>
          <a:p>
            <a:pPr eaLnBrk="1" hangingPunct="1"/>
            <a:r>
              <a:rPr lang="zh-CN" altLang="en-US" sz="2500" smtClean="0"/>
              <a:t>复制图片（字节流）</a:t>
            </a:r>
            <a:endParaRPr lang="en-US" altLang="zh-CN" sz="2500" smtClean="0"/>
          </a:p>
          <a:p>
            <a:pPr eaLnBrk="1" hangingPunct="1"/>
            <a:r>
              <a:rPr lang="zh-CN" altLang="en-US" sz="2500" smtClean="0"/>
              <a:t>把</a:t>
            </a:r>
            <a:r>
              <a:rPr lang="en-US" altLang="zh-CN" sz="2500" smtClean="0"/>
              <a:t>ArrayList</a:t>
            </a:r>
            <a:r>
              <a:rPr lang="zh-CN" altLang="en-US" sz="2500" smtClean="0"/>
              <a:t>集合中的字符串数据存储到文本文件</a:t>
            </a:r>
            <a:endParaRPr lang="en-US" altLang="zh-CN" sz="2500" smtClean="0"/>
          </a:p>
          <a:p>
            <a:pPr eaLnBrk="1" hangingPunct="1"/>
            <a:r>
              <a:rPr lang="zh-CN" altLang="en-US" sz="2500" smtClean="0"/>
              <a:t>从文本文件中读取数据</a:t>
            </a:r>
            <a:r>
              <a:rPr lang="en-US" altLang="zh-CN" sz="2500" smtClean="0"/>
              <a:t>(</a:t>
            </a:r>
            <a:r>
              <a:rPr lang="zh-CN" altLang="en-US" sz="2500" smtClean="0"/>
              <a:t>每一行为一个字符串数据</a:t>
            </a:r>
            <a:r>
              <a:rPr lang="en-US" altLang="zh-CN" sz="2500" smtClean="0"/>
              <a:t>)</a:t>
            </a:r>
            <a:r>
              <a:rPr lang="zh-CN" altLang="en-US" sz="2500" smtClean="0"/>
              <a:t>到集合中，并遍历集合</a:t>
            </a:r>
            <a:endParaRPr lang="en-US" altLang="zh-CN" sz="2500" smtClean="0"/>
          </a:p>
          <a:p>
            <a:pPr eaLnBrk="1" hangingPunct="1"/>
            <a:r>
              <a:rPr lang="zh-CN" altLang="en-US" sz="2500" smtClean="0"/>
              <a:t>复制单级文件夹</a:t>
            </a:r>
            <a:endParaRPr lang="en-US" altLang="zh-CN" sz="2500" smtClean="0"/>
          </a:p>
          <a:p>
            <a:pPr eaLnBrk="1" hangingPunct="1"/>
            <a:r>
              <a:rPr lang="zh-CN" altLang="en-US" sz="2500" smtClean="0"/>
              <a:t>复制多级文件夹</a:t>
            </a:r>
            <a:endParaRPr lang="en-US" altLang="zh-CN" sz="2500" smtClean="0"/>
          </a:p>
          <a:p>
            <a:pPr eaLnBrk="1" hangingPunct="1"/>
            <a:r>
              <a:rPr lang="zh-CN" altLang="en-US" sz="2500" smtClean="0"/>
              <a:t>键盘录入</a:t>
            </a:r>
            <a:r>
              <a:rPr lang="en-US" altLang="zh-CN" sz="2500" smtClean="0"/>
              <a:t>5</a:t>
            </a:r>
            <a:r>
              <a:rPr lang="zh-CN" altLang="en-US" sz="2500" smtClean="0"/>
              <a:t>个学生信息</a:t>
            </a:r>
            <a:r>
              <a:rPr lang="en-US" altLang="zh-CN" sz="2500" smtClean="0"/>
              <a:t>(</a:t>
            </a:r>
            <a:r>
              <a:rPr lang="zh-CN" altLang="en-US" sz="2500" smtClean="0"/>
              <a:t>姓名</a:t>
            </a:r>
            <a:r>
              <a:rPr lang="en-US" altLang="zh-CN" sz="2500" smtClean="0"/>
              <a:t>,</a:t>
            </a:r>
            <a:r>
              <a:rPr lang="zh-CN" altLang="en-US" sz="2500" smtClean="0"/>
              <a:t>语文成绩</a:t>
            </a:r>
            <a:r>
              <a:rPr lang="en-US" altLang="zh-CN" sz="2500" smtClean="0"/>
              <a:t>,</a:t>
            </a:r>
            <a:r>
              <a:rPr lang="zh-CN" altLang="en-US" sz="2500" smtClean="0"/>
              <a:t>数学成绩</a:t>
            </a:r>
            <a:r>
              <a:rPr lang="en-US" altLang="zh-CN" sz="2500" smtClean="0"/>
              <a:t>,</a:t>
            </a:r>
            <a:r>
              <a:rPr lang="zh-CN" altLang="en-US" sz="2500" smtClean="0"/>
              <a:t>英语成绩</a:t>
            </a:r>
            <a:r>
              <a:rPr lang="en-US" altLang="zh-CN" sz="2500" smtClean="0"/>
              <a:t>),</a:t>
            </a:r>
            <a:r>
              <a:rPr lang="zh-CN" altLang="en-US" sz="2500" smtClean="0"/>
              <a:t>按照总分从高到低存入文本文件，之后再打印到控制台</a:t>
            </a:r>
            <a:endParaRPr lang="en-US" altLang="zh-CN" sz="25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247650" y="294005"/>
            <a:ext cx="8229600" cy="843915"/>
          </a:xfrm>
        </p:spPr>
        <p:txBody>
          <a:bodyPr/>
          <a:lstStyle/>
          <a:p>
            <a:r>
              <a:rPr lang="en-US" altLang="zh-CN" sz="3600" b="1" smtClean="0"/>
              <a:t>NIO</a:t>
            </a:r>
            <a:r>
              <a:rPr lang="zh-CN" altLang="en-US" sz="3600" b="1" smtClean="0"/>
              <a:t>包下的</a:t>
            </a:r>
            <a:r>
              <a:rPr lang="en-US" altLang="zh-CN" sz="3600" b="1" smtClean="0"/>
              <a:t>IO</a:t>
            </a:r>
            <a:r>
              <a:rPr lang="zh-CN" altLang="en-US" sz="3600" b="1" smtClean="0"/>
              <a:t>流</a:t>
            </a:r>
            <a:endParaRPr lang="en-US" altLang="zh-CN" sz="3600" b="1" smtClean="0"/>
          </a:p>
        </p:txBody>
      </p:sp>
      <p:sp>
        <p:nvSpPr>
          <p:cNvPr id="75779" name="内容占位符 2"/>
          <p:cNvSpPr>
            <a:spLocks noGrp="1"/>
          </p:cNvSpPr>
          <p:nvPr>
            <p:ph idx="1"/>
          </p:nvPr>
        </p:nvSpPr>
        <p:spPr>
          <a:xfrm>
            <a:off x="457200" y="1209040"/>
            <a:ext cx="8229600" cy="5245735"/>
          </a:xfrm>
        </p:spPr>
        <p:txBody>
          <a:bodyPr/>
          <a:lstStyle/>
          <a:p>
            <a:pPr eaLnBrk="1" hangingPunct="1"/>
            <a:r>
              <a:rPr lang="en-US" altLang="zh-CN" sz="2800" smtClean="0"/>
              <a:t>NIO</a:t>
            </a:r>
            <a:r>
              <a:rPr lang="zh-CN" altLang="en-US" sz="2800" smtClean="0"/>
              <a:t>其实就是新</a:t>
            </a:r>
            <a:r>
              <a:rPr lang="en-US" altLang="zh-CN" sz="2800" smtClean="0"/>
              <a:t>IO</a:t>
            </a:r>
            <a:r>
              <a:rPr lang="zh-CN" altLang="en-US" sz="2800" smtClean="0"/>
              <a:t>的意思。</a:t>
            </a:r>
            <a:endParaRPr lang="en-US" altLang="zh-CN" sz="2800" smtClean="0"/>
          </a:p>
          <a:p>
            <a:pPr lvl="1" eaLnBrk="1" hangingPunct="1"/>
            <a:r>
              <a:rPr lang="en-US" altLang="zh-CN" sz="2300" smtClean="0"/>
              <a:t>JDK4</a:t>
            </a:r>
            <a:r>
              <a:rPr lang="zh-CN" altLang="en-US" sz="2300" smtClean="0"/>
              <a:t>出现</a:t>
            </a:r>
            <a:r>
              <a:rPr lang="en-US" altLang="zh-CN" sz="2300" smtClean="0"/>
              <a:t>NIO</a:t>
            </a:r>
            <a:r>
              <a:rPr lang="zh-CN" altLang="en-US" sz="2300" smtClean="0"/>
              <a:t>。新</a:t>
            </a:r>
            <a:r>
              <a:rPr lang="en-US" altLang="zh-CN" sz="2300" smtClean="0"/>
              <a:t>IO</a:t>
            </a:r>
            <a:r>
              <a:rPr lang="zh-CN" altLang="en-US" sz="2300" smtClean="0"/>
              <a:t>和传统的</a:t>
            </a:r>
            <a:r>
              <a:rPr lang="en-US" altLang="zh-CN" sz="2300" smtClean="0"/>
              <a:t>IO</a:t>
            </a:r>
            <a:r>
              <a:rPr lang="zh-CN" altLang="en-US" sz="2300" smtClean="0"/>
              <a:t>有相同的目的，都是用于进行输入输出的，但新</a:t>
            </a:r>
            <a:r>
              <a:rPr lang="en-US" altLang="zh-CN" sz="2300" smtClean="0"/>
              <a:t>IO</a:t>
            </a:r>
            <a:r>
              <a:rPr lang="zh-CN" altLang="en-US" sz="2300" smtClean="0"/>
              <a:t>使用了不同的方式来处理输入输出，采用内存映射文件的方式，将文件或者文件的一段区域映射到内存中，就可以像访问内存一样的来访问文件了，这种方式效率比旧</a:t>
            </a:r>
            <a:r>
              <a:rPr lang="en-US" altLang="zh-CN" sz="2300" smtClean="0"/>
              <a:t>IO</a:t>
            </a:r>
            <a:r>
              <a:rPr lang="zh-CN" altLang="en-US" sz="2300" smtClean="0"/>
              <a:t>要高很多，但是目前好多地方我们看到的还是旧</a:t>
            </a:r>
            <a:r>
              <a:rPr lang="en-US" altLang="zh-CN" sz="2300" smtClean="0"/>
              <a:t>IO</a:t>
            </a:r>
            <a:r>
              <a:rPr lang="zh-CN" altLang="en-US" sz="2300" smtClean="0"/>
              <a:t>的引用，所以我们仍以旧</a:t>
            </a:r>
            <a:r>
              <a:rPr lang="en-US" altLang="zh-CN" sz="2300" smtClean="0"/>
              <a:t>IO</a:t>
            </a:r>
            <a:r>
              <a:rPr lang="zh-CN" altLang="en-US" sz="2300" smtClean="0"/>
              <a:t>为主，知道</a:t>
            </a:r>
            <a:r>
              <a:rPr lang="en-US" altLang="zh-CN" sz="2300" smtClean="0"/>
              <a:t>NIO</a:t>
            </a:r>
            <a:r>
              <a:rPr lang="zh-CN" altLang="en-US" sz="2300" smtClean="0"/>
              <a:t>即可。</a:t>
            </a:r>
            <a:endParaRPr lang="en-US" altLang="zh-CN" sz="2300" smtClean="0"/>
          </a:p>
          <a:p>
            <a:pPr lvl="1" eaLnBrk="1" hangingPunct="1"/>
            <a:r>
              <a:rPr lang="en-US" altLang="zh-CN" sz="2300" smtClean="0"/>
              <a:t>JDK7</a:t>
            </a:r>
            <a:r>
              <a:rPr lang="zh-CN" altLang="en-US" sz="2300" smtClean="0"/>
              <a:t>的</a:t>
            </a:r>
            <a:r>
              <a:rPr lang="en-US" altLang="zh-CN" sz="2300" smtClean="0"/>
              <a:t>IO</a:t>
            </a:r>
            <a:r>
              <a:rPr lang="zh-CN" altLang="en-US" sz="2300" smtClean="0"/>
              <a:t>改进</a:t>
            </a:r>
            <a:r>
              <a:rPr lang="en-US" altLang="zh-CN" sz="2300" smtClean="0"/>
              <a:t>(</a:t>
            </a:r>
            <a:r>
              <a:rPr lang="zh-CN" altLang="en-US" sz="2300" smtClean="0"/>
              <a:t>写一个案例</a:t>
            </a:r>
            <a:r>
              <a:rPr lang="en-US" altLang="zh-CN" sz="2300" smtClean="0"/>
              <a:t>)</a:t>
            </a:r>
            <a:endParaRPr lang="en-US" altLang="zh-CN" sz="2300" smtClean="0"/>
          </a:p>
          <a:p>
            <a:pPr lvl="2" eaLnBrk="1" hangingPunct="1"/>
            <a:r>
              <a:rPr lang="en-US" altLang="zh-CN" sz="1900" smtClean="0"/>
              <a:t>Path</a:t>
            </a:r>
            <a:endParaRPr lang="en-US" altLang="zh-CN" sz="1900" smtClean="0"/>
          </a:p>
          <a:p>
            <a:pPr lvl="2" eaLnBrk="1" hangingPunct="1"/>
            <a:r>
              <a:rPr lang="en-US" altLang="zh-CN" sz="1900" smtClean="0"/>
              <a:t>Paths</a:t>
            </a:r>
            <a:endParaRPr lang="en-US" altLang="zh-CN" sz="1900" smtClean="0"/>
          </a:p>
          <a:p>
            <a:pPr lvl="2" eaLnBrk="1" hangingPunct="1"/>
            <a:r>
              <a:rPr lang="en-US" altLang="zh-CN" sz="1900" smtClean="0"/>
              <a:t>Files</a:t>
            </a:r>
            <a:endParaRPr lang="en-US" altLang="zh-CN" sz="19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58115" y="179070"/>
            <a:ext cx="8229600" cy="913130"/>
          </a:xfrm>
        </p:spPr>
        <p:txBody>
          <a:bodyPr/>
          <a:lstStyle/>
          <a:p>
            <a:pPr>
              <a:defRPr/>
            </a:pPr>
            <a:r>
              <a:rPr lang="en-US" altLang="zh-CN" sz="3600" kern="1200" dirty="0" smtClean="0"/>
              <a:t>File</a:t>
            </a:r>
            <a:r>
              <a:rPr lang="zh-CN" altLang="en-US" sz="3600" kern="1200" dirty="0" smtClean="0"/>
              <a:t>类概述和构造方法</a:t>
            </a:r>
            <a:endParaRPr lang="en-US" altLang="zh-CN" sz="3600" b="1" dirty="0" smtClean="0"/>
          </a:p>
        </p:txBody>
      </p:sp>
      <p:sp>
        <p:nvSpPr>
          <p:cNvPr id="17411" name="内容占位符 2"/>
          <p:cNvSpPr>
            <a:spLocks noGrp="1"/>
          </p:cNvSpPr>
          <p:nvPr>
            <p:ph idx="1"/>
          </p:nvPr>
        </p:nvSpPr>
        <p:spPr>
          <a:xfrm>
            <a:off x="307975" y="1092200"/>
            <a:ext cx="8378825" cy="5362575"/>
          </a:xfrm>
        </p:spPr>
        <p:txBody>
          <a:bodyPr/>
          <a:lstStyle/>
          <a:p>
            <a:pPr>
              <a:defRPr/>
            </a:pPr>
            <a:r>
              <a:rPr lang="en-US" altLang="zh-CN" sz="2800" kern="1200" dirty="0" smtClean="0"/>
              <a:t>File</a:t>
            </a:r>
            <a:r>
              <a:rPr lang="zh-CN" altLang="en-US" sz="2800" kern="1200" dirty="0" smtClean="0"/>
              <a:t>类的概述</a:t>
            </a:r>
            <a:endParaRPr lang="en-US" altLang="zh-CN" sz="2800" kern="1200" dirty="0" smtClean="0"/>
          </a:p>
          <a:p>
            <a:pPr lvl="1">
              <a:defRPr/>
            </a:pPr>
            <a:r>
              <a:rPr lang="zh-CN" altLang="en-US" sz="2300" dirty="0">
                <a:solidFill>
                  <a:srgbClr val="FFFF00"/>
                </a:solidFill>
              </a:rPr>
              <a:t>文件和目录</a:t>
            </a:r>
            <a:r>
              <a:rPr lang="en-US" altLang="zh-CN" sz="2300" dirty="0">
                <a:solidFill>
                  <a:srgbClr val="FFFF00"/>
                </a:solidFill>
              </a:rPr>
              <a:t>(</a:t>
            </a:r>
            <a:r>
              <a:rPr lang="zh-CN" altLang="en-US" sz="2300" dirty="0">
                <a:solidFill>
                  <a:srgbClr val="FFFF00"/>
                </a:solidFill>
              </a:rPr>
              <a:t>文件夹</a:t>
            </a:r>
            <a:r>
              <a:rPr lang="en-US" altLang="zh-CN" sz="2300" dirty="0">
                <a:solidFill>
                  <a:srgbClr val="FFFF00"/>
                </a:solidFill>
              </a:rPr>
              <a:t>)</a:t>
            </a:r>
            <a:r>
              <a:rPr lang="zh-CN" altLang="en-US" sz="2300" dirty="0"/>
              <a:t>路径名的抽象表示形式</a:t>
            </a:r>
            <a:endParaRPr lang="en-US" altLang="zh-CN" sz="2300" kern="1200" dirty="0" smtClean="0"/>
          </a:p>
          <a:p>
            <a:pPr>
              <a:defRPr/>
            </a:pPr>
            <a:r>
              <a:rPr lang="zh-CN" altLang="en-US" sz="2800" kern="1200" dirty="0" smtClean="0">
                <a:solidFill>
                  <a:srgbClr val="FFFF00"/>
                </a:solidFill>
              </a:rPr>
              <a:t>正斜杠</a:t>
            </a:r>
            <a:r>
              <a:rPr lang="en-US" altLang="zh-CN" sz="2800" kern="1200" dirty="0" smtClean="0">
                <a:solidFill>
                  <a:srgbClr val="FFFF00"/>
                </a:solidFill>
              </a:rPr>
              <a:t>:</a:t>
            </a:r>
            <a:endParaRPr lang="en-US" altLang="zh-CN" sz="2800" kern="1200" dirty="0" smtClean="0">
              <a:solidFill>
                <a:srgbClr val="FFFF00"/>
              </a:solidFill>
            </a:endParaRPr>
          </a:p>
          <a:p>
            <a:pPr lvl="1">
              <a:defRPr/>
            </a:pPr>
            <a:r>
              <a:rPr lang="zh-CN" altLang="en-US" sz="2425" kern="1200" dirty="0" smtClean="0">
                <a:solidFill>
                  <a:srgbClr val="FFFF00"/>
                </a:solidFill>
              </a:rPr>
              <a:t>右上到左下</a:t>
            </a:r>
            <a:r>
              <a:rPr lang="en-US" altLang="zh-CN" sz="2425" kern="1200" dirty="0" smtClean="0">
                <a:solidFill>
                  <a:srgbClr val="FFFF00"/>
                </a:solidFill>
              </a:rPr>
              <a:t>/,</a:t>
            </a:r>
            <a:r>
              <a:rPr lang="zh-CN" altLang="en-US" sz="2425" kern="1200" dirty="0" smtClean="0">
                <a:solidFill>
                  <a:srgbClr val="FFFF00"/>
                </a:solidFill>
              </a:rPr>
              <a:t>多用于绝对路径</a:t>
            </a:r>
            <a:endParaRPr lang="en-US" altLang="zh-CN" sz="2425" kern="1200" dirty="0" smtClean="0">
              <a:solidFill>
                <a:srgbClr val="FFFF00"/>
              </a:solidFill>
            </a:endParaRPr>
          </a:p>
          <a:p>
            <a:pPr>
              <a:defRPr/>
            </a:pPr>
            <a:r>
              <a:rPr lang="zh-CN" altLang="en-US" sz="2800" kern="1200" dirty="0" smtClean="0">
                <a:solidFill>
                  <a:srgbClr val="FFFF00"/>
                </a:solidFill>
              </a:rPr>
              <a:t>反斜杠：</a:t>
            </a:r>
            <a:endParaRPr lang="zh-CN" altLang="en-US" sz="2800" kern="1200" dirty="0" smtClean="0">
              <a:solidFill>
                <a:srgbClr val="FFFF00"/>
              </a:solidFill>
            </a:endParaRPr>
          </a:p>
          <a:p>
            <a:pPr lvl="1">
              <a:defRPr/>
            </a:pPr>
            <a:r>
              <a:rPr lang="zh-CN" altLang="en-US" sz="2425" kern="1200" dirty="0" smtClean="0">
                <a:solidFill>
                  <a:srgbClr val="FFFF00"/>
                </a:solidFill>
              </a:rPr>
              <a:t>左上到右下</a:t>
            </a:r>
            <a:r>
              <a:rPr lang="en-US" altLang="zh-CN" sz="2425" kern="1200" dirty="0" smtClean="0">
                <a:solidFill>
                  <a:srgbClr val="FFFF00"/>
                </a:solidFill>
              </a:rPr>
              <a:t>\</a:t>
            </a:r>
            <a:r>
              <a:rPr lang="zh-CN" altLang="en-US" sz="2425" kern="1200" dirty="0" smtClean="0">
                <a:solidFill>
                  <a:srgbClr val="FFFF00"/>
                </a:solidFill>
              </a:rPr>
              <a:t>，多用于相对路径和转义符</a:t>
            </a:r>
            <a:endParaRPr lang="zh-CN" altLang="en-US" sz="2425" kern="1200" dirty="0" smtClean="0">
              <a:solidFill>
                <a:srgbClr val="FFFF00"/>
              </a:solidFill>
            </a:endParaRPr>
          </a:p>
          <a:p>
            <a:pPr>
              <a:defRPr/>
            </a:pPr>
            <a:endParaRPr lang="zh-CN" altLang="en-US" sz="2800" kern="1200" dirty="0" smtClean="0"/>
          </a:p>
          <a:p>
            <a:pPr>
              <a:defRPr/>
            </a:pPr>
            <a:r>
              <a:rPr lang="zh-CN" altLang="en-US" sz="2800" kern="1200" dirty="0" smtClean="0"/>
              <a:t>构造方法</a:t>
            </a:r>
            <a:endParaRPr lang="en-US" altLang="zh-CN" sz="2800" kern="1200" dirty="0" smtClean="0"/>
          </a:p>
          <a:p>
            <a:pPr lvl="1">
              <a:defRPr/>
            </a:pPr>
            <a:r>
              <a:rPr lang="en-US" altLang="zh-CN" sz="2300" kern="1200" dirty="0"/>
              <a:t>public File(String pathname</a:t>
            </a:r>
            <a:r>
              <a:rPr lang="en-US" altLang="zh-CN" sz="2300" kern="1200" dirty="0" smtClean="0"/>
              <a:t>)</a:t>
            </a:r>
            <a:endParaRPr lang="en-US" altLang="zh-CN" sz="2300" kern="1200" dirty="0" smtClean="0"/>
          </a:p>
          <a:p>
            <a:pPr lvl="1">
              <a:defRPr/>
            </a:pPr>
            <a:r>
              <a:rPr lang="en-US" altLang="zh-CN" sz="2300" kern="1200" dirty="0"/>
              <a:t>public File(String </a:t>
            </a:r>
            <a:r>
              <a:rPr lang="en-US" altLang="zh-CN" sz="2300" kern="1200" dirty="0" err="1"/>
              <a:t>parent,String</a:t>
            </a:r>
            <a:r>
              <a:rPr lang="en-US" altLang="zh-CN" sz="2300" kern="1200" dirty="0"/>
              <a:t> child</a:t>
            </a:r>
            <a:r>
              <a:rPr lang="en-US" altLang="zh-CN" sz="2300" kern="1200" dirty="0" smtClean="0"/>
              <a:t>)</a:t>
            </a:r>
            <a:endParaRPr lang="en-US" altLang="zh-CN" sz="2300" kern="1200" dirty="0" smtClean="0"/>
          </a:p>
          <a:p>
            <a:pPr lvl="1">
              <a:defRPr/>
            </a:pPr>
            <a:r>
              <a:rPr lang="en-US" altLang="zh-CN" sz="2300" kern="1200" dirty="0"/>
              <a:t>public File(File </a:t>
            </a:r>
            <a:r>
              <a:rPr lang="en-US" altLang="zh-CN" sz="2300" kern="1200" dirty="0" err="1"/>
              <a:t>parent,String</a:t>
            </a:r>
            <a:r>
              <a:rPr lang="en-US" altLang="zh-CN" sz="2300" kern="1200" dirty="0"/>
              <a:t> child)</a:t>
            </a:r>
            <a:endParaRPr lang="en-US" altLang="zh-CN" sz="2300" kern="1200" dirty="0" smtClean="0"/>
          </a:p>
          <a:p>
            <a:pPr>
              <a:defRPr/>
            </a:pPr>
            <a:endParaRPr lang="en-US" altLang="zh-CN" sz="2800" kern="1200" dirty="0" smtClean="0"/>
          </a:p>
          <a:p>
            <a:pPr>
              <a:defRPr/>
            </a:pPr>
            <a:endParaRPr lang="en-US" altLang="zh-CN" sz="2800" kern="1200" dirty="0" smtClean="0"/>
          </a:p>
          <a:p>
            <a:pPr>
              <a:defRPr/>
            </a:pPr>
            <a:endParaRPr lang="en-US" altLang="zh-CN" sz="2800" kern="1200" dirty="0"/>
          </a:p>
          <a:p>
            <a:pPr>
              <a:defRPr/>
            </a:pPr>
            <a:endParaRPr lang="en-US" altLang="zh-CN" sz="2800" kern="1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29210" y="17780"/>
            <a:ext cx="8229600" cy="788670"/>
          </a:xfrm>
        </p:spPr>
        <p:txBody>
          <a:bodyPr/>
          <a:lstStyle/>
          <a:p>
            <a:r>
              <a:rPr lang="en-US" altLang="zh-CN" sz="3600" b="1" smtClean="0"/>
              <a:t>File</a:t>
            </a:r>
            <a:r>
              <a:rPr lang="zh-CN" altLang="en-US" sz="3600" b="1" smtClean="0"/>
              <a:t>类的成员方法</a:t>
            </a:r>
            <a:endParaRPr lang="en-US" altLang="zh-CN" sz="3600" b="1" smtClean="0"/>
          </a:p>
        </p:txBody>
      </p:sp>
      <p:sp>
        <p:nvSpPr>
          <p:cNvPr id="17411" name="内容占位符 2"/>
          <p:cNvSpPr>
            <a:spLocks noGrp="1"/>
          </p:cNvSpPr>
          <p:nvPr>
            <p:ph idx="1"/>
          </p:nvPr>
        </p:nvSpPr>
        <p:spPr>
          <a:xfrm>
            <a:off x="457200" y="806450"/>
            <a:ext cx="8229600" cy="5648325"/>
          </a:xfrm>
        </p:spPr>
        <p:txBody>
          <a:bodyPr>
            <a:normAutofit lnSpcReduction="20000"/>
          </a:bodyPr>
          <a:lstStyle/>
          <a:p>
            <a:pPr>
              <a:defRPr/>
            </a:pPr>
            <a:r>
              <a:rPr lang="zh-CN" altLang="en-US" sz="2800" kern="1200" dirty="0" smtClean="0">
                <a:solidFill>
                  <a:srgbClr val="FFFF00"/>
                </a:solidFill>
              </a:rPr>
              <a:t>创建功能</a:t>
            </a:r>
            <a:endParaRPr lang="en-US" altLang="zh-CN" sz="2800" kern="1200" dirty="0" smtClean="0">
              <a:solidFill>
                <a:srgbClr val="FFFF00"/>
              </a:solidFill>
            </a:endParaRPr>
          </a:p>
          <a:p>
            <a:pPr lvl="1">
              <a:defRPr/>
            </a:pPr>
            <a:r>
              <a:rPr lang="en-US" altLang="zh-CN" sz="2300" kern="1200" dirty="0">
                <a:solidFill>
                  <a:srgbClr val="FFFF00"/>
                </a:solidFill>
              </a:rPr>
              <a:t>public </a:t>
            </a:r>
            <a:r>
              <a:rPr lang="en-US" altLang="zh-CN" sz="2300" kern="1200" dirty="0" err="1">
                <a:solidFill>
                  <a:srgbClr val="FFFF00"/>
                </a:solidFill>
              </a:rPr>
              <a:t>boolean</a:t>
            </a:r>
            <a:r>
              <a:rPr lang="en-US" altLang="zh-CN" sz="2300" kern="1200" dirty="0">
                <a:solidFill>
                  <a:srgbClr val="FFFF00"/>
                </a:solidFill>
              </a:rPr>
              <a:t> </a:t>
            </a:r>
            <a:r>
              <a:rPr lang="en-US" altLang="zh-CN" sz="2300" kern="1200" dirty="0" err="1">
                <a:solidFill>
                  <a:srgbClr val="FFFF00"/>
                </a:solidFill>
              </a:rPr>
              <a:t>createNewFile</a:t>
            </a:r>
            <a:r>
              <a:rPr lang="en-US" altLang="zh-CN" sz="2300" kern="1200" dirty="0">
                <a:solidFill>
                  <a:srgbClr val="FFFF00"/>
                </a:solidFill>
              </a:rPr>
              <a:t>()</a:t>
            </a:r>
            <a:endParaRPr lang="en-US" altLang="zh-CN" sz="2300" kern="1200" dirty="0">
              <a:solidFill>
                <a:srgbClr val="FFFF00"/>
              </a:solidFill>
            </a:endParaRPr>
          </a:p>
          <a:p>
            <a:pPr lvl="2">
              <a:defRPr/>
            </a:pPr>
            <a:r>
              <a:rPr lang="zh-CN" altLang="en-US" sz="2120" kern="1200" dirty="0">
                <a:solidFill>
                  <a:srgbClr val="FFFF00"/>
                </a:solidFill>
              </a:rPr>
              <a:t>创建一个文件</a:t>
            </a:r>
            <a:endParaRPr lang="en-US" altLang="zh-CN" sz="2120" kern="1200" dirty="0">
              <a:solidFill>
                <a:srgbClr val="FFFF00"/>
              </a:solidFill>
            </a:endParaRPr>
          </a:p>
          <a:p>
            <a:pPr lvl="1">
              <a:defRPr/>
            </a:pPr>
            <a:r>
              <a:rPr lang="en-US" altLang="zh-CN" sz="2300" kern="1200" dirty="0">
                <a:solidFill>
                  <a:srgbClr val="FFFF00"/>
                </a:solidFill>
              </a:rPr>
              <a:t>public </a:t>
            </a:r>
            <a:r>
              <a:rPr lang="en-US" altLang="zh-CN" sz="2300" kern="1200" dirty="0" err="1">
                <a:solidFill>
                  <a:srgbClr val="FFFF00"/>
                </a:solidFill>
              </a:rPr>
              <a:t>boolean</a:t>
            </a:r>
            <a:r>
              <a:rPr lang="en-US" altLang="zh-CN" sz="2300" kern="1200" dirty="0">
                <a:solidFill>
                  <a:srgbClr val="FFFF00"/>
                </a:solidFill>
              </a:rPr>
              <a:t> </a:t>
            </a:r>
            <a:r>
              <a:rPr lang="en-US" altLang="zh-CN" sz="2300" kern="1200" dirty="0" err="1">
                <a:solidFill>
                  <a:srgbClr val="FFFF00"/>
                </a:solidFill>
              </a:rPr>
              <a:t>mkdir</a:t>
            </a:r>
            <a:r>
              <a:rPr lang="en-US" altLang="zh-CN" sz="2300" kern="1200" dirty="0" smtClean="0">
                <a:solidFill>
                  <a:srgbClr val="FFFF00"/>
                </a:solidFill>
              </a:rPr>
              <a:t>()</a:t>
            </a:r>
            <a:endParaRPr lang="en-US" altLang="zh-CN" sz="2300" kern="1200" dirty="0" smtClean="0">
              <a:solidFill>
                <a:srgbClr val="FFFF00"/>
              </a:solidFill>
            </a:endParaRPr>
          </a:p>
          <a:p>
            <a:pPr lvl="2">
              <a:defRPr/>
            </a:pPr>
            <a:r>
              <a:rPr lang="zh-CN" altLang="en-US" sz="2120" kern="1200" dirty="0" smtClean="0">
                <a:solidFill>
                  <a:srgbClr val="FFFF00"/>
                </a:solidFill>
              </a:rPr>
              <a:t>创建单级目录（创建目录）</a:t>
            </a:r>
            <a:endParaRPr lang="en-US" altLang="zh-CN" sz="2120" kern="1200" dirty="0" smtClean="0">
              <a:solidFill>
                <a:srgbClr val="FFFF00"/>
              </a:solidFill>
            </a:endParaRPr>
          </a:p>
          <a:p>
            <a:pPr lvl="1">
              <a:defRPr/>
            </a:pPr>
            <a:r>
              <a:rPr lang="en-US" altLang="zh-CN" sz="2300" kern="1200" dirty="0">
                <a:solidFill>
                  <a:srgbClr val="FFFF00"/>
                </a:solidFill>
              </a:rPr>
              <a:t>public </a:t>
            </a:r>
            <a:r>
              <a:rPr lang="en-US" altLang="zh-CN" sz="2300" kern="1200" dirty="0" err="1">
                <a:solidFill>
                  <a:srgbClr val="FFFF00"/>
                </a:solidFill>
              </a:rPr>
              <a:t>boolean</a:t>
            </a:r>
            <a:r>
              <a:rPr lang="en-US" altLang="zh-CN" sz="2300" kern="1200" dirty="0">
                <a:solidFill>
                  <a:srgbClr val="FFFF00"/>
                </a:solidFill>
              </a:rPr>
              <a:t> </a:t>
            </a:r>
            <a:r>
              <a:rPr lang="en-US" altLang="zh-CN" sz="2300" kern="1200" dirty="0" err="1">
                <a:solidFill>
                  <a:srgbClr val="FFFF00"/>
                </a:solidFill>
              </a:rPr>
              <a:t>mkdirs</a:t>
            </a:r>
            <a:r>
              <a:rPr lang="en-US" altLang="zh-CN" sz="2300" kern="1200" dirty="0">
                <a:solidFill>
                  <a:srgbClr val="FFFF00"/>
                </a:solidFill>
              </a:rPr>
              <a:t>()</a:t>
            </a:r>
            <a:endParaRPr lang="en-US" altLang="zh-CN" sz="2300" kern="1200" dirty="0">
              <a:solidFill>
                <a:srgbClr val="FFFF00"/>
              </a:solidFill>
            </a:endParaRPr>
          </a:p>
          <a:p>
            <a:pPr lvl="2">
              <a:defRPr/>
            </a:pPr>
            <a:r>
              <a:rPr lang="zh-CN" altLang="en-US" sz="2120" kern="1200" dirty="0">
                <a:solidFill>
                  <a:srgbClr val="FFFF00"/>
                </a:solidFill>
              </a:rPr>
              <a:t>创建多级目录</a:t>
            </a:r>
            <a:endParaRPr lang="zh-CN" altLang="en-US" sz="2120" kern="1200" dirty="0">
              <a:solidFill>
                <a:srgbClr val="FFFF00"/>
              </a:solidFill>
            </a:endParaRPr>
          </a:p>
          <a:p>
            <a:pPr lvl="2">
              <a:defRPr/>
            </a:pPr>
            <a:endParaRPr lang="en-US" altLang="zh-CN" sz="2120" kern="1200" dirty="0" smtClean="0">
              <a:solidFill>
                <a:srgbClr val="FFFF00"/>
              </a:solidFill>
            </a:endParaRPr>
          </a:p>
          <a:p>
            <a:pPr>
              <a:defRPr/>
            </a:pPr>
            <a:r>
              <a:rPr lang="zh-CN" altLang="en-US" sz="2800" kern="1200" dirty="0" smtClean="0">
                <a:solidFill>
                  <a:srgbClr val="FFFF00"/>
                </a:solidFill>
              </a:rPr>
              <a:t>删除功能</a:t>
            </a:r>
            <a:endParaRPr lang="en-US" altLang="zh-CN" sz="2800" kern="1200" dirty="0" smtClean="0">
              <a:solidFill>
                <a:srgbClr val="FFFF00"/>
              </a:solidFill>
            </a:endParaRPr>
          </a:p>
          <a:p>
            <a:pPr lvl="1">
              <a:defRPr/>
            </a:pPr>
            <a:r>
              <a:rPr lang="en-US" altLang="zh-CN" sz="2300" kern="1200" dirty="0">
                <a:solidFill>
                  <a:srgbClr val="FFFF00"/>
                </a:solidFill>
              </a:rPr>
              <a:t>public </a:t>
            </a:r>
            <a:r>
              <a:rPr lang="en-US" altLang="zh-CN" sz="2300" kern="1200" dirty="0" err="1">
                <a:solidFill>
                  <a:srgbClr val="FFFF00"/>
                </a:solidFill>
              </a:rPr>
              <a:t>boolean</a:t>
            </a:r>
            <a:r>
              <a:rPr lang="en-US" altLang="zh-CN" sz="2300" kern="1200" dirty="0">
                <a:solidFill>
                  <a:srgbClr val="FFFF00"/>
                </a:solidFill>
              </a:rPr>
              <a:t> delete()</a:t>
            </a:r>
            <a:endParaRPr lang="en-US" altLang="zh-CN" sz="2300" kern="1200" dirty="0">
              <a:solidFill>
                <a:srgbClr val="FFFF00"/>
              </a:solidFill>
            </a:endParaRPr>
          </a:p>
          <a:p>
            <a:pPr lvl="2">
              <a:defRPr/>
            </a:pPr>
            <a:r>
              <a:rPr lang="zh-CN" altLang="en-US" sz="2120" kern="1200" dirty="0">
                <a:solidFill>
                  <a:srgbClr val="FFFF00"/>
                </a:solidFill>
              </a:rPr>
              <a:t>不会放入回收站</a:t>
            </a:r>
            <a:endParaRPr lang="zh-CN" altLang="en-US" sz="2120" kern="1200" dirty="0">
              <a:solidFill>
                <a:srgbClr val="FFFF00"/>
              </a:solidFill>
            </a:endParaRPr>
          </a:p>
          <a:p>
            <a:pPr lvl="2">
              <a:defRPr/>
            </a:pPr>
            <a:r>
              <a:rPr lang="zh-CN" altLang="en-US" sz="2120" kern="1200" dirty="0">
                <a:solidFill>
                  <a:srgbClr val="FFFF00"/>
                </a:solidFill>
              </a:rPr>
              <a:t>只能删除空目录</a:t>
            </a:r>
            <a:endParaRPr lang="zh-CN" altLang="en-US" sz="2120" kern="1200" dirty="0">
              <a:solidFill>
                <a:srgbClr val="FFFF00"/>
              </a:solidFill>
            </a:endParaRPr>
          </a:p>
          <a:p>
            <a:pPr lvl="2">
              <a:defRPr/>
            </a:pPr>
            <a:endParaRPr lang="en-US" altLang="zh-CN" sz="2120" kern="1200" dirty="0" smtClean="0">
              <a:solidFill>
                <a:srgbClr val="FFFF00"/>
              </a:solidFill>
            </a:endParaRPr>
          </a:p>
          <a:p>
            <a:pPr>
              <a:defRPr/>
            </a:pPr>
            <a:r>
              <a:rPr lang="zh-CN" altLang="en-US" sz="2800" kern="1200" dirty="0" smtClean="0">
                <a:solidFill>
                  <a:schemeClr val="tx1"/>
                </a:solidFill>
              </a:rPr>
              <a:t>重命名功能</a:t>
            </a:r>
            <a:endParaRPr lang="en-US" altLang="zh-CN" sz="2800" kern="1200" dirty="0" smtClean="0">
              <a:solidFill>
                <a:schemeClr val="tx1"/>
              </a:solidFill>
            </a:endParaRPr>
          </a:p>
          <a:p>
            <a:pPr lvl="1">
              <a:defRPr/>
            </a:pPr>
            <a:r>
              <a:rPr lang="en-US" altLang="zh-CN" sz="2300" kern="1200" dirty="0">
                <a:solidFill>
                  <a:schemeClr val="tx1"/>
                </a:solidFill>
              </a:rPr>
              <a:t>public </a:t>
            </a:r>
            <a:r>
              <a:rPr lang="en-US" altLang="zh-CN" sz="2300" kern="1200" dirty="0" err="1">
                <a:solidFill>
                  <a:schemeClr val="tx1"/>
                </a:solidFill>
              </a:rPr>
              <a:t>boolean</a:t>
            </a:r>
            <a:r>
              <a:rPr lang="en-US" altLang="zh-CN" sz="2300" kern="1200" dirty="0">
                <a:solidFill>
                  <a:schemeClr val="tx1"/>
                </a:solidFill>
              </a:rPr>
              <a:t> </a:t>
            </a:r>
            <a:r>
              <a:rPr lang="en-US" altLang="zh-CN" sz="2300" kern="1200" dirty="0" err="1">
                <a:solidFill>
                  <a:schemeClr val="tx1"/>
                </a:solidFill>
              </a:rPr>
              <a:t>renameTo</a:t>
            </a:r>
            <a:r>
              <a:rPr lang="en-US" altLang="zh-CN" sz="2300" kern="1200" dirty="0">
                <a:solidFill>
                  <a:schemeClr val="tx1"/>
                </a:solidFill>
              </a:rPr>
              <a:t>(File </a:t>
            </a:r>
            <a:r>
              <a:rPr lang="en-US" altLang="zh-CN" sz="2300" kern="1200" dirty="0" err="1">
                <a:solidFill>
                  <a:schemeClr val="tx1"/>
                </a:solidFill>
              </a:rPr>
              <a:t>dest</a:t>
            </a:r>
            <a:r>
              <a:rPr lang="en-US" altLang="zh-CN" sz="2300" kern="1200" dirty="0">
                <a:solidFill>
                  <a:schemeClr val="tx1"/>
                </a:solidFill>
              </a:rPr>
              <a:t>)</a:t>
            </a:r>
            <a:endParaRPr lang="en-US" altLang="zh-CN" sz="2300" kern="12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57200" y="31750"/>
            <a:ext cx="8229600" cy="899160"/>
          </a:xfrm>
        </p:spPr>
        <p:txBody>
          <a:bodyPr/>
          <a:lstStyle/>
          <a:p>
            <a:r>
              <a:rPr lang="en-US" altLang="zh-CN" sz="3600" b="1" smtClean="0"/>
              <a:t>File</a:t>
            </a:r>
            <a:r>
              <a:rPr lang="zh-CN" altLang="en-US" sz="3600" b="1" smtClean="0"/>
              <a:t>类的成员方法</a:t>
            </a:r>
            <a:endParaRPr lang="en-US" altLang="zh-CN" sz="3600" b="1" smtClean="0"/>
          </a:p>
        </p:txBody>
      </p:sp>
      <p:sp>
        <p:nvSpPr>
          <p:cNvPr id="17411" name="内容占位符 2"/>
          <p:cNvSpPr>
            <a:spLocks noGrp="1"/>
          </p:cNvSpPr>
          <p:nvPr>
            <p:ph idx="1"/>
          </p:nvPr>
        </p:nvSpPr>
        <p:spPr>
          <a:xfrm>
            <a:off x="457200" y="930275"/>
            <a:ext cx="8229600" cy="5524500"/>
          </a:xfrm>
        </p:spPr>
        <p:txBody>
          <a:bodyPr>
            <a:normAutofit/>
          </a:bodyPr>
          <a:lstStyle/>
          <a:p>
            <a:pPr>
              <a:defRPr/>
            </a:pPr>
            <a:r>
              <a:rPr lang="zh-CN" altLang="en-US" sz="2800" kern="1200" dirty="0" smtClean="0"/>
              <a:t>判断功能</a:t>
            </a:r>
            <a:endParaRPr lang="en-US" altLang="zh-CN" sz="2800" kern="1200" dirty="0" smtClean="0"/>
          </a:p>
          <a:p>
            <a:pPr lvl="1">
              <a:defRPr/>
            </a:pPr>
            <a:r>
              <a:rPr lang="en-US" altLang="zh-CN" sz="2300" kern="1200" dirty="0">
                <a:solidFill>
                  <a:srgbClr val="FFFF00"/>
                </a:solidFill>
              </a:rPr>
              <a:t>public </a:t>
            </a:r>
            <a:r>
              <a:rPr lang="en-US" altLang="zh-CN" sz="2300" kern="1200" dirty="0" err="1">
                <a:solidFill>
                  <a:srgbClr val="FFFF00"/>
                </a:solidFill>
              </a:rPr>
              <a:t>boolean</a:t>
            </a:r>
            <a:r>
              <a:rPr lang="en-US" altLang="zh-CN" sz="2300" kern="1200" dirty="0">
                <a:solidFill>
                  <a:srgbClr val="FFFF00"/>
                </a:solidFill>
              </a:rPr>
              <a:t> </a:t>
            </a:r>
            <a:r>
              <a:rPr lang="en-US" altLang="zh-CN" sz="2300" kern="1200" dirty="0" err="1">
                <a:solidFill>
                  <a:srgbClr val="FFFF00"/>
                </a:solidFill>
              </a:rPr>
              <a:t>isDirectory</a:t>
            </a:r>
            <a:r>
              <a:rPr lang="en-US" altLang="zh-CN" sz="2300" kern="1200" dirty="0" smtClean="0">
                <a:solidFill>
                  <a:srgbClr val="FFFF00"/>
                </a:solidFill>
              </a:rPr>
              <a:t>()</a:t>
            </a:r>
            <a:endParaRPr lang="en-US" altLang="zh-CN" sz="2300" kern="1200" dirty="0" smtClean="0">
              <a:solidFill>
                <a:srgbClr val="FFFF00"/>
              </a:solidFill>
            </a:endParaRPr>
          </a:p>
          <a:p>
            <a:pPr lvl="2">
              <a:defRPr/>
            </a:pPr>
            <a:r>
              <a:rPr lang="zh-CN" altLang="en-US" sz="2120" kern="1200" dirty="0" smtClean="0">
                <a:solidFill>
                  <a:srgbClr val="FFFF00"/>
                </a:solidFill>
              </a:rPr>
              <a:t>是否是目录</a:t>
            </a:r>
            <a:endParaRPr lang="en-US" altLang="zh-CN" sz="2120" kern="1200" dirty="0" smtClean="0">
              <a:solidFill>
                <a:srgbClr val="FFFF00"/>
              </a:solidFill>
            </a:endParaRPr>
          </a:p>
          <a:p>
            <a:pPr lvl="1">
              <a:defRPr/>
            </a:pPr>
            <a:r>
              <a:rPr lang="en-US" altLang="zh-CN" sz="2300" kern="1200" dirty="0">
                <a:solidFill>
                  <a:srgbClr val="FFFF00"/>
                </a:solidFill>
              </a:rPr>
              <a:t>public </a:t>
            </a:r>
            <a:r>
              <a:rPr lang="en-US" altLang="zh-CN" sz="2300" kern="1200" dirty="0" err="1">
                <a:solidFill>
                  <a:srgbClr val="FFFF00"/>
                </a:solidFill>
              </a:rPr>
              <a:t>boolean</a:t>
            </a:r>
            <a:r>
              <a:rPr lang="en-US" altLang="zh-CN" sz="2300" kern="1200" dirty="0">
                <a:solidFill>
                  <a:srgbClr val="FFFF00"/>
                </a:solidFill>
              </a:rPr>
              <a:t> </a:t>
            </a:r>
            <a:r>
              <a:rPr lang="en-US" altLang="zh-CN" sz="2300" kern="1200" dirty="0" err="1">
                <a:solidFill>
                  <a:srgbClr val="FFFF00"/>
                </a:solidFill>
              </a:rPr>
              <a:t>isFile</a:t>
            </a:r>
            <a:r>
              <a:rPr lang="en-US" altLang="zh-CN" sz="2300" kern="1200" dirty="0" smtClean="0">
                <a:solidFill>
                  <a:srgbClr val="FFFF00"/>
                </a:solidFill>
              </a:rPr>
              <a:t>()</a:t>
            </a:r>
            <a:endParaRPr lang="en-US" altLang="zh-CN" sz="2300" kern="1200" dirty="0" smtClean="0">
              <a:solidFill>
                <a:srgbClr val="FFFF00"/>
              </a:solidFill>
            </a:endParaRPr>
          </a:p>
          <a:p>
            <a:pPr lvl="2">
              <a:defRPr/>
            </a:pPr>
            <a:r>
              <a:rPr lang="zh-CN" altLang="en-US" sz="2120" kern="1200" dirty="0" smtClean="0">
                <a:solidFill>
                  <a:srgbClr val="FFFF00"/>
                </a:solidFill>
              </a:rPr>
              <a:t>是否是文件</a:t>
            </a:r>
            <a:endParaRPr lang="en-US" altLang="zh-CN" sz="2120" kern="1200" dirty="0" smtClean="0">
              <a:solidFill>
                <a:srgbClr val="FFFF00"/>
              </a:solidFill>
            </a:endParaRPr>
          </a:p>
          <a:p>
            <a:pPr lvl="1">
              <a:defRPr/>
            </a:pPr>
            <a:r>
              <a:rPr lang="en-US" altLang="zh-CN" sz="2300" kern="1200" dirty="0">
                <a:solidFill>
                  <a:srgbClr val="FFFF00"/>
                </a:solidFill>
              </a:rPr>
              <a:t>public </a:t>
            </a:r>
            <a:r>
              <a:rPr lang="en-US" altLang="zh-CN" sz="2300" kern="1200" dirty="0" err="1">
                <a:solidFill>
                  <a:srgbClr val="FFFF00"/>
                </a:solidFill>
              </a:rPr>
              <a:t>boolean</a:t>
            </a:r>
            <a:r>
              <a:rPr lang="en-US" altLang="zh-CN" sz="2300" kern="1200" dirty="0">
                <a:solidFill>
                  <a:srgbClr val="FFFF00"/>
                </a:solidFill>
              </a:rPr>
              <a:t> exists</a:t>
            </a:r>
            <a:r>
              <a:rPr lang="en-US" altLang="zh-CN" sz="2300" kern="1200" dirty="0" smtClean="0">
                <a:solidFill>
                  <a:srgbClr val="FFFF00"/>
                </a:solidFill>
              </a:rPr>
              <a:t>()</a:t>
            </a:r>
            <a:endParaRPr lang="en-US" altLang="zh-CN" sz="2300" kern="1200" dirty="0" smtClean="0">
              <a:solidFill>
                <a:srgbClr val="FFFF00"/>
              </a:solidFill>
            </a:endParaRPr>
          </a:p>
          <a:p>
            <a:pPr lvl="2">
              <a:defRPr/>
            </a:pPr>
            <a:r>
              <a:rPr lang="zh-CN" altLang="en-US" sz="2120" kern="1200" dirty="0" smtClean="0">
                <a:solidFill>
                  <a:srgbClr val="FFFF00"/>
                </a:solidFill>
              </a:rPr>
              <a:t>是否是存在</a:t>
            </a:r>
            <a:endParaRPr lang="en-US" altLang="zh-CN" sz="2120" kern="1200" dirty="0" smtClean="0">
              <a:solidFill>
                <a:srgbClr val="FFFF00"/>
              </a:solidFill>
            </a:endParaRPr>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canRead</a:t>
            </a:r>
            <a:r>
              <a:rPr lang="en-US" altLang="zh-CN" sz="2300" kern="1200" dirty="0"/>
              <a:t>()</a:t>
            </a:r>
            <a:endParaRPr lang="en-US" altLang="zh-CN" sz="2300" kern="1200" dirty="0"/>
          </a:p>
          <a:p>
            <a:pPr lvl="2">
              <a:defRPr/>
            </a:pPr>
            <a:r>
              <a:rPr lang="zh-CN" altLang="en-US" sz="2120" kern="1200" dirty="0"/>
              <a:t>是否可读</a:t>
            </a:r>
            <a:endParaRPr lang="en-US" altLang="zh-CN" sz="2120" kern="1200" dirty="0"/>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canWrite</a:t>
            </a:r>
            <a:r>
              <a:rPr lang="en-US" altLang="zh-CN" sz="2300" kern="1200" dirty="0"/>
              <a:t>()</a:t>
            </a:r>
            <a:endParaRPr lang="en-US" altLang="zh-CN" sz="2300" kern="1200" dirty="0"/>
          </a:p>
          <a:p>
            <a:pPr lvl="2">
              <a:defRPr/>
            </a:pPr>
            <a:r>
              <a:rPr lang="zh-CN" altLang="en-US" sz="2120" kern="1200" dirty="0"/>
              <a:t>是否可写</a:t>
            </a:r>
            <a:endParaRPr lang="en-US" altLang="zh-CN" sz="2120" kern="1200" dirty="0"/>
          </a:p>
          <a:p>
            <a:pPr lvl="1">
              <a:defRPr/>
            </a:pPr>
            <a:r>
              <a:rPr lang="en-US" altLang="zh-CN" sz="2300" kern="1200" dirty="0"/>
              <a:t>public </a:t>
            </a:r>
            <a:r>
              <a:rPr lang="en-US" altLang="zh-CN" sz="2300" kern="1200" dirty="0" err="1"/>
              <a:t>boolean</a:t>
            </a:r>
            <a:r>
              <a:rPr lang="en-US" altLang="zh-CN" sz="2300" kern="1200" dirty="0"/>
              <a:t> </a:t>
            </a:r>
            <a:r>
              <a:rPr lang="en-US" altLang="zh-CN" sz="2300" kern="1200" dirty="0" err="1"/>
              <a:t>isHidden</a:t>
            </a:r>
            <a:r>
              <a:rPr lang="en-US" altLang="zh-CN" sz="2300" kern="1200" dirty="0" smtClean="0"/>
              <a:t>()</a:t>
            </a:r>
            <a:endParaRPr lang="en-US" altLang="zh-CN" sz="2300" kern="1200" dirty="0" smtClean="0"/>
          </a:p>
          <a:p>
            <a:pPr lvl="2">
              <a:defRPr/>
            </a:pPr>
            <a:r>
              <a:rPr lang="zh-CN" altLang="en-US" sz="2120" kern="1200" dirty="0" smtClean="0"/>
              <a:t>是否隐藏</a:t>
            </a:r>
            <a:endParaRPr lang="zh-CN" altLang="en-US" sz="2120" kern="1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82575" y="180340"/>
            <a:ext cx="8229600" cy="787400"/>
          </a:xfrm>
        </p:spPr>
        <p:txBody>
          <a:bodyPr/>
          <a:lstStyle/>
          <a:p>
            <a:r>
              <a:rPr lang="en-US" altLang="zh-CN" sz="3600" b="1" smtClean="0"/>
              <a:t>File</a:t>
            </a:r>
            <a:r>
              <a:rPr lang="zh-CN" altLang="en-US" sz="3600" b="1" smtClean="0"/>
              <a:t>类的成员方法</a:t>
            </a:r>
            <a:endParaRPr lang="en-US" altLang="zh-CN" sz="3600" b="1" smtClean="0"/>
          </a:p>
        </p:txBody>
      </p:sp>
      <p:sp>
        <p:nvSpPr>
          <p:cNvPr id="17411" name="内容占位符 2"/>
          <p:cNvSpPr>
            <a:spLocks noGrp="1"/>
          </p:cNvSpPr>
          <p:nvPr>
            <p:ph idx="1"/>
          </p:nvPr>
        </p:nvSpPr>
        <p:spPr>
          <a:xfrm>
            <a:off x="457200" y="1160145"/>
            <a:ext cx="8229600" cy="5294630"/>
          </a:xfrm>
        </p:spPr>
        <p:txBody>
          <a:bodyPr/>
          <a:lstStyle/>
          <a:p>
            <a:pPr>
              <a:defRPr/>
            </a:pPr>
            <a:r>
              <a:rPr lang="zh-CN" altLang="en-US" sz="2800" kern="1200" dirty="0" smtClean="0"/>
              <a:t>基本获取功能</a:t>
            </a:r>
            <a:endParaRPr lang="en-US" altLang="zh-CN" sz="2800" kern="1200" dirty="0" smtClean="0"/>
          </a:p>
          <a:p>
            <a:pPr lvl="1">
              <a:defRPr/>
            </a:pPr>
            <a:r>
              <a:rPr lang="en-US" altLang="zh-CN" sz="2295" kern="1200" dirty="0">
                <a:solidFill>
                  <a:srgbClr val="FFFF00"/>
                </a:solidFill>
              </a:rPr>
              <a:t>public String </a:t>
            </a:r>
            <a:r>
              <a:rPr lang="en-US" altLang="zh-CN" sz="2295" kern="1200" dirty="0" err="1">
                <a:solidFill>
                  <a:srgbClr val="FFFF00"/>
                </a:solidFill>
              </a:rPr>
              <a:t>getAbsolutePath</a:t>
            </a:r>
            <a:r>
              <a:rPr lang="en-US" altLang="zh-CN" sz="2295" kern="1200" dirty="0">
                <a:solidFill>
                  <a:srgbClr val="FFFF00"/>
                </a:solidFill>
              </a:rPr>
              <a:t>()//</a:t>
            </a:r>
            <a:r>
              <a:rPr lang="zh-CN" altLang="en-US" sz="2295" kern="1200" dirty="0">
                <a:solidFill>
                  <a:srgbClr val="FFFF00"/>
                </a:solidFill>
              </a:rPr>
              <a:t>绝对路径</a:t>
            </a:r>
            <a:endParaRPr lang="en-US" altLang="zh-CN" sz="2295" kern="1200" dirty="0">
              <a:solidFill>
                <a:srgbClr val="FFFF00"/>
              </a:solidFill>
            </a:endParaRPr>
          </a:p>
          <a:p>
            <a:pPr lvl="1">
              <a:defRPr/>
            </a:pPr>
            <a:r>
              <a:rPr lang="en-US" altLang="zh-CN" sz="2295" kern="1200" dirty="0">
                <a:solidFill>
                  <a:srgbClr val="FFFF00"/>
                </a:solidFill>
              </a:rPr>
              <a:t>public String </a:t>
            </a:r>
            <a:r>
              <a:rPr lang="en-US" altLang="zh-CN" sz="2295" kern="1200" dirty="0" err="1">
                <a:solidFill>
                  <a:srgbClr val="FFFF00"/>
                </a:solidFill>
              </a:rPr>
              <a:t>getPath</a:t>
            </a:r>
            <a:r>
              <a:rPr lang="en-US" altLang="zh-CN" sz="2295" kern="1200" dirty="0">
                <a:solidFill>
                  <a:srgbClr val="FFFF00"/>
                </a:solidFill>
              </a:rPr>
              <a:t>()//</a:t>
            </a:r>
            <a:r>
              <a:rPr lang="zh-CN" altLang="en-US" sz="2295" kern="1200" dirty="0">
                <a:solidFill>
                  <a:srgbClr val="FFFF00"/>
                </a:solidFill>
              </a:rPr>
              <a:t>相对路径</a:t>
            </a:r>
            <a:endParaRPr lang="en-US" altLang="zh-CN" sz="2295" kern="1200" dirty="0">
              <a:solidFill>
                <a:srgbClr val="FFFF00"/>
              </a:solidFill>
            </a:endParaRPr>
          </a:p>
          <a:p>
            <a:pPr lvl="1">
              <a:defRPr/>
            </a:pPr>
            <a:r>
              <a:rPr lang="en-US" altLang="zh-CN" sz="2295" kern="1200" dirty="0">
                <a:solidFill>
                  <a:srgbClr val="FFFF00"/>
                </a:solidFill>
              </a:rPr>
              <a:t>public String </a:t>
            </a:r>
            <a:r>
              <a:rPr lang="en-US" altLang="zh-CN" sz="2295" kern="1200" dirty="0" err="1">
                <a:solidFill>
                  <a:srgbClr val="FFFF00"/>
                </a:solidFill>
              </a:rPr>
              <a:t>getName</a:t>
            </a:r>
            <a:r>
              <a:rPr lang="en-US" altLang="zh-CN" sz="2295" kern="1200" dirty="0">
                <a:solidFill>
                  <a:srgbClr val="FFFF00"/>
                </a:solidFill>
              </a:rPr>
              <a:t>()</a:t>
            </a:r>
            <a:endParaRPr lang="en-US" altLang="zh-CN" sz="2295" kern="1200" dirty="0">
              <a:solidFill>
                <a:srgbClr val="FFFF00"/>
              </a:solidFill>
            </a:endParaRPr>
          </a:p>
          <a:p>
            <a:pPr lvl="1">
              <a:defRPr/>
            </a:pPr>
            <a:r>
              <a:rPr lang="en-US" altLang="zh-CN" sz="2295" kern="1200" dirty="0"/>
              <a:t>public long length()</a:t>
            </a:r>
            <a:endParaRPr lang="en-US" altLang="zh-CN" sz="2295" kern="1200" dirty="0"/>
          </a:p>
          <a:p>
            <a:pPr lvl="2">
              <a:defRPr/>
            </a:pPr>
            <a:r>
              <a:rPr lang="zh-CN" altLang="en-US" sz="2115" kern="1200" dirty="0"/>
              <a:t>文件的字节数</a:t>
            </a:r>
            <a:endParaRPr lang="en-US" altLang="zh-CN" sz="2115" kern="1200" dirty="0"/>
          </a:p>
          <a:p>
            <a:pPr lvl="1">
              <a:defRPr/>
            </a:pPr>
            <a:r>
              <a:rPr lang="en-US" altLang="zh-CN" sz="2295" kern="1200" dirty="0"/>
              <a:t>public long </a:t>
            </a:r>
            <a:r>
              <a:rPr lang="en-US" altLang="zh-CN" sz="2295" dirty="0" err="1">
                <a:sym typeface="+mn-ea"/>
              </a:rPr>
              <a:t>lastModified</a:t>
            </a:r>
            <a:r>
              <a:rPr lang="en-US" altLang="zh-CN" sz="2295" kern="1200" dirty="0" smtClean="0"/>
              <a:t>()</a:t>
            </a:r>
            <a:endParaRPr lang="en-US" altLang="zh-CN" sz="2295" kern="1200" dirty="0" smtClean="0"/>
          </a:p>
          <a:p>
            <a:pPr lvl="2">
              <a:defRPr/>
            </a:pPr>
            <a:r>
              <a:rPr lang="zh-CN" altLang="en-US" sz="2115" kern="1200" dirty="0" smtClean="0"/>
              <a:t>获取上次修改的时间</a:t>
            </a:r>
            <a:endParaRPr lang="en-US" altLang="zh-CN" sz="2115" kern="1200" dirty="0" smtClean="0"/>
          </a:p>
          <a:p>
            <a:pPr lvl="1">
              <a:defRPr/>
            </a:pPr>
            <a:endParaRPr lang="en-US" altLang="zh-CN" sz="2295" kern="1200" dirty="0" smtClean="0"/>
          </a:p>
          <a:p>
            <a:pPr lvl="0">
              <a:defRPr/>
            </a:pPr>
            <a:r>
              <a:rPr lang="zh-CN" altLang="en-US" sz="2795" kern="1200" dirty="0" smtClean="0"/>
              <a:t>高级获取</a:t>
            </a:r>
            <a:r>
              <a:rPr lang="zh-CN" altLang="en-US" sz="2795" kern="1200" dirty="0"/>
              <a:t>功能</a:t>
            </a:r>
            <a:endParaRPr lang="en-US" altLang="zh-CN" sz="2795" kern="1200" dirty="0"/>
          </a:p>
          <a:p>
            <a:pPr lvl="1">
              <a:defRPr/>
            </a:pPr>
            <a:r>
              <a:rPr lang="en-US" altLang="zh-CN" sz="2295" kern="1200" dirty="0">
                <a:solidFill>
                  <a:srgbClr val="FFFF00"/>
                </a:solidFill>
              </a:rPr>
              <a:t>public String[] list()</a:t>
            </a:r>
            <a:endParaRPr lang="en-US" altLang="zh-CN" sz="2295" kern="1200" dirty="0">
              <a:solidFill>
                <a:srgbClr val="FFFF00"/>
              </a:solidFill>
            </a:endParaRPr>
          </a:p>
          <a:p>
            <a:pPr lvl="1">
              <a:defRPr/>
            </a:pPr>
            <a:r>
              <a:rPr lang="en-US" altLang="zh-CN" sz="2295" kern="1200" dirty="0">
                <a:solidFill>
                  <a:srgbClr val="FFFF00"/>
                </a:solidFill>
              </a:rPr>
              <a:t>public File[] </a:t>
            </a:r>
            <a:r>
              <a:rPr lang="en-US" altLang="zh-CN" sz="2295" kern="1200" dirty="0" err="1">
                <a:solidFill>
                  <a:srgbClr val="FFFF00"/>
                </a:solidFill>
              </a:rPr>
              <a:t>listFiles</a:t>
            </a:r>
            <a:r>
              <a:rPr lang="en-US" altLang="zh-CN" sz="2295" kern="1200" dirty="0">
                <a:solidFill>
                  <a:srgbClr val="FFFF00"/>
                </a:solidFill>
              </a:rPr>
              <a:t>()</a:t>
            </a:r>
            <a:endParaRPr lang="en-US" altLang="zh-CN" sz="2295" kern="1200"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57810" y="129540"/>
            <a:ext cx="8229600" cy="850900"/>
          </a:xfrm>
        </p:spPr>
        <p:txBody>
          <a:bodyPr/>
          <a:lstStyle/>
          <a:p>
            <a:r>
              <a:rPr lang="en-US" altLang="zh-CN" sz="3600" b="1" smtClean="0"/>
              <a:t>File</a:t>
            </a:r>
            <a:r>
              <a:rPr lang="zh-CN" altLang="en-US" sz="3600" b="1" smtClean="0"/>
              <a:t>类练习</a:t>
            </a:r>
            <a:endParaRPr lang="en-US" altLang="zh-CN" sz="3600" b="1" smtClean="0"/>
          </a:p>
        </p:txBody>
      </p:sp>
      <p:sp>
        <p:nvSpPr>
          <p:cNvPr id="17411" name="内容占位符 2"/>
          <p:cNvSpPr>
            <a:spLocks noGrp="1"/>
          </p:cNvSpPr>
          <p:nvPr>
            <p:ph idx="1"/>
          </p:nvPr>
        </p:nvSpPr>
        <p:spPr>
          <a:xfrm>
            <a:off x="457200" y="1223645"/>
            <a:ext cx="8229600" cy="5231130"/>
          </a:xfrm>
        </p:spPr>
        <p:txBody>
          <a:bodyPr/>
          <a:lstStyle/>
          <a:p>
            <a:pPr>
              <a:defRPr/>
            </a:pPr>
            <a:r>
              <a:rPr sz="2400" kern="1200" dirty="0" smtClean="0"/>
              <a:t>输出某目录下所有后缀名为.java的文件</a:t>
            </a:r>
            <a:r>
              <a:rPr lang="zh-CN" sz="2400" kern="1200" dirty="0" smtClean="0"/>
              <a:t>名称</a:t>
            </a:r>
            <a:endParaRPr sz="2400" kern="1200" dirty="0" smtClean="0"/>
          </a:p>
          <a:p>
            <a:pPr>
              <a:defRPr/>
            </a:pPr>
            <a:endParaRPr lang="zh-CN" altLang="en-US" sz="2400" kern="1200" dirty="0" smtClean="0"/>
          </a:p>
          <a:p>
            <a:pPr lvl="1">
              <a:defRPr/>
            </a:pPr>
            <a:r>
              <a:rPr lang="en-US" altLang="zh-CN" sz="2400" kern="1200" dirty="0" smtClean="0"/>
              <a:t>public boolean endsWith(String suffix)</a:t>
            </a:r>
            <a:endParaRPr lang="en-US" altLang="zh-CN" sz="2400" kern="1200" dirty="0" smtClean="0"/>
          </a:p>
          <a:p>
            <a:pPr lvl="2">
              <a:defRPr/>
            </a:pPr>
            <a:r>
              <a:rPr lang="en-US" altLang="zh-CN" sz="2400" kern="1200" dirty="0" smtClean="0"/>
              <a:t>测试此字符串是否以指定的后缀结尾。 </a:t>
            </a:r>
            <a:endParaRPr lang="en-US" altLang="zh-CN" sz="2400" kern="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45415" y="130175"/>
            <a:ext cx="8541385" cy="706120"/>
          </a:xfrm>
        </p:spPr>
        <p:txBody>
          <a:bodyPr/>
          <a:lstStyle/>
          <a:p>
            <a:r>
              <a:rPr lang="zh-CN" altLang="en-US" sz="3600" b="1" smtClean="0"/>
              <a:t>递归</a:t>
            </a:r>
            <a:endParaRPr lang="en-US" altLang="zh-CN" sz="3600" b="1" smtClean="0"/>
          </a:p>
        </p:txBody>
      </p:sp>
      <p:sp>
        <p:nvSpPr>
          <p:cNvPr id="17411" name="内容占位符 2"/>
          <p:cNvSpPr>
            <a:spLocks noGrp="1"/>
          </p:cNvSpPr>
          <p:nvPr>
            <p:ph idx="1"/>
          </p:nvPr>
        </p:nvSpPr>
        <p:spPr>
          <a:xfrm>
            <a:off x="457200" y="972820"/>
            <a:ext cx="8229600" cy="5481955"/>
          </a:xfrm>
        </p:spPr>
        <p:txBody>
          <a:bodyPr/>
          <a:lstStyle/>
          <a:p>
            <a:pPr>
              <a:defRPr/>
            </a:pPr>
            <a:r>
              <a:rPr lang="zh-CN" altLang="en-US" sz="2800" kern="1200" dirty="0" smtClean="0"/>
              <a:t>递归</a:t>
            </a:r>
            <a:endParaRPr lang="en-US" altLang="zh-CN" sz="2800" kern="1200" dirty="0" smtClean="0"/>
          </a:p>
          <a:p>
            <a:pPr lvl="1">
              <a:defRPr/>
            </a:pPr>
            <a:r>
              <a:rPr lang="zh-CN" altLang="en-US" sz="2300" kern="1200" dirty="0" smtClean="0"/>
              <a:t>方法中调用方法本身的现象</a:t>
            </a:r>
            <a:endParaRPr lang="zh-CN" altLang="en-US" sz="2300" kern="1200" dirty="0" smtClean="0"/>
          </a:p>
          <a:p>
            <a:pPr lvl="1">
              <a:defRPr/>
            </a:pPr>
            <a:endParaRPr lang="en-US" altLang="zh-CN" sz="2300" kern="1200" dirty="0" smtClean="0"/>
          </a:p>
          <a:p>
            <a:pPr>
              <a:defRPr/>
            </a:pPr>
            <a:r>
              <a:rPr lang="zh-CN" altLang="en-US" sz="2800" kern="1200" dirty="0" smtClean="0"/>
              <a:t>递归注意</a:t>
            </a:r>
            <a:endParaRPr lang="en-US" altLang="zh-CN" sz="2800" kern="1200" dirty="0"/>
          </a:p>
          <a:p>
            <a:pPr lvl="1">
              <a:defRPr/>
            </a:pPr>
            <a:r>
              <a:rPr lang="zh-CN" altLang="en-US" sz="2300" kern="1200" dirty="0" smtClean="0">
                <a:solidFill>
                  <a:schemeClr val="tx1"/>
                </a:solidFill>
              </a:rPr>
              <a:t>要有出口，否则就是死递归</a:t>
            </a:r>
            <a:endParaRPr lang="en-US" altLang="zh-CN" sz="2300" kern="1200" dirty="0" smtClean="0">
              <a:solidFill>
                <a:schemeClr val="tx1"/>
              </a:solidFill>
            </a:endParaRPr>
          </a:p>
          <a:p>
            <a:pPr lvl="1">
              <a:defRPr/>
            </a:pPr>
            <a:r>
              <a:rPr lang="zh-CN" altLang="en-US" sz="2300" kern="1200" dirty="0" smtClean="0">
                <a:solidFill>
                  <a:schemeClr val="tx1"/>
                </a:solidFill>
              </a:rPr>
              <a:t>次数不能太多，否则就内存溢出</a:t>
            </a:r>
            <a:endParaRPr lang="en-US" altLang="zh-CN" sz="2300" kern="1200" dirty="0" smtClean="0">
              <a:solidFill>
                <a:schemeClr val="tx1"/>
              </a:solidFill>
            </a:endParaRPr>
          </a:p>
          <a:p>
            <a:pPr lvl="1">
              <a:defRPr/>
            </a:pPr>
            <a:r>
              <a:rPr lang="zh-CN" altLang="en-US" sz="2300" kern="1200" dirty="0" smtClean="0">
                <a:solidFill>
                  <a:schemeClr val="tx1"/>
                </a:solidFill>
              </a:rPr>
              <a:t>构造方法不能递归使用</a:t>
            </a:r>
            <a:endParaRPr lang="zh-CN" altLang="en-US" sz="2300" kern="1200" dirty="0" smtClean="0">
              <a:solidFill>
                <a:schemeClr val="tx1"/>
              </a:solidFill>
            </a:endParaRPr>
          </a:p>
          <a:p>
            <a:pPr marL="537210" lvl="1" indent="0">
              <a:buNone/>
              <a:defRPr/>
            </a:pPr>
            <a:endParaRPr lang="zh-CN" altLang="en-US" sz="2300" kern="1200" dirty="0" smtClean="0">
              <a:solidFill>
                <a:schemeClr val="tx1"/>
              </a:solidFill>
            </a:endParaRPr>
          </a:p>
          <a:p>
            <a:pPr lvl="0">
              <a:defRPr/>
            </a:pPr>
            <a:r>
              <a:rPr lang="zh-CN" altLang="en-US" sz="2800" kern="1200" dirty="0" smtClean="0"/>
              <a:t>练习</a:t>
            </a:r>
            <a:endParaRPr lang="zh-CN" altLang="en-US" sz="2300" kern="1200" dirty="0" smtClean="0"/>
          </a:p>
          <a:p>
            <a:pPr lvl="1">
              <a:defRPr/>
            </a:pPr>
            <a:r>
              <a:rPr lang="zh-CN" altLang="en-US" sz="2300" dirty="0" smtClean="0">
                <a:sym typeface="+mn-ea"/>
              </a:rPr>
              <a:t>递归遍历输出目录下指定后缀名结尾的文件名称</a:t>
            </a:r>
            <a:endParaRPr lang="zh-CN" altLang="en-US" sz="2300" kern="1200" dirty="0" smtClean="0"/>
          </a:p>
          <a:p>
            <a:pPr lvl="1">
              <a:defRPr/>
            </a:pPr>
            <a:r>
              <a:rPr lang="zh-CN" altLang="en-US" sz="2300" dirty="0" smtClean="0">
                <a:sym typeface="+mn-ea"/>
              </a:rPr>
              <a:t>递归删除带内容的目录</a:t>
            </a:r>
            <a:endParaRPr lang="zh-CN" altLang="en-US" sz="2300" kern="1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95250" y="142875"/>
            <a:ext cx="8229600" cy="837565"/>
          </a:xfrm>
        </p:spPr>
        <p:txBody>
          <a:bodyPr/>
          <a:lstStyle/>
          <a:p>
            <a:r>
              <a:rPr lang="en-US" altLang="zh-CN" sz="3600" b="1" smtClean="0"/>
              <a:t>IO</a:t>
            </a:r>
            <a:r>
              <a:rPr lang="zh-CN" altLang="en-US" sz="3600" b="1" smtClean="0"/>
              <a:t>流概述</a:t>
            </a:r>
            <a:endParaRPr lang="en-US" altLang="zh-CN" sz="3600" b="1" smtClean="0"/>
          </a:p>
        </p:txBody>
      </p:sp>
      <p:sp>
        <p:nvSpPr>
          <p:cNvPr id="41987" name="内容占位符 2"/>
          <p:cNvSpPr>
            <a:spLocks noGrp="1"/>
          </p:cNvSpPr>
          <p:nvPr>
            <p:ph idx="1"/>
          </p:nvPr>
        </p:nvSpPr>
        <p:spPr>
          <a:xfrm>
            <a:off x="457200" y="1148080"/>
            <a:ext cx="8229600" cy="5306695"/>
          </a:xfrm>
        </p:spPr>
        <p:txBody>
          <a:bodyPr/>
          <a:lstStyle/>
          <a:p>
            <a:pPr>
              <a:lnSpc>
                <a:spcPct val="80000"/>
              </a:lnSpc>
            </a:pPr>
            <a:r>
              <a:rPr lang="zh-CN" altLang="en-US" sz="2800" smtClean="0"/>
              <a:t>IO流用来处理设备之间的数据传输</a:t>
            </a:r>
            <a:endParaRPr lang="zh-CN" altLang="en-US" sz="2300" smtClean="0"/>
          </a:p>
          <a:p>
            <a:pPr>
              <a:lnSpc>
                <a:spcPct val="80000"/>
              </a:lnSpc>
            </a:pPr>
            <a:r>
              <a:rPr lang="zh-CN" altLang="en-US" sz="2800" smtClean="0"/>
              <a:t>Java对数据的操作是通过流的方式</a:t>
            </a:r>
            <a:endParaRPr lang="zh-CN" altLang="en-US" sz="2800" smtClean="0"/>
          </a:p>
          <a:p>
            <a:pPr>
              <a:lnSpc>
                <a:spcPct val="80000"/>
              </a:lnSpc>
            </a:pPr>
            <a:r>
              <a:rPr lang="zh-CN" altLang="en-US" sz="2800" smtClean="0"/>
              <a:t>Java用于操作流的对象都在IO包中</a:t>
            </a:r>
            <a:endParaRPr lang="zh-CN" altLang="en-US" sz="2800" smtClean="0"/>
          </a:p>
        </p:txBody>
      </p:sp>
    </p:spTree>
  </p:cSld>
  <p:clrMapOvr>
    <a:masterClrMapping/>
  </p:clrMapOvr>
</p:sld>
</file>

<file path=ppt/tags/tag1.xml><?xml version="1.0" encoding="utf-8"?>
<p:tagLst xmlns:p="http://schemas.openxmlformats.org/presentationml/2006/main">
  <p:tag name="KSO_WM_UNIT_PLACING_PICTURE_USER_VIEWPORT" val="{&quot;height&quot;:4812,&quot;width&quot;:179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3174</Words>
  <Application>WPS 演示</Application>
  <PresentationFormat>全屏显示(4:3)</PresentationFormat>
  <Paragraphs>267</Paragraphs>
  <Slides>24</Slides>
  <Notes>58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Wingdings 2</vt:lpstr>
      <vt:lpstr>Wingdings</vt:lpstr>
      <vt:lpstr>Verdana</vt:lpstr>
      <vt:lpstr>华文新魏</vt:lpstr>
      <vt:lpstr>Calibri</vt:lpstr>
      <vt:lpstr>Times New Roman</vt:lpstr>
      <vt:lpstr>Century Gothic</vt:lpstr>
      <vt:lpstr>微软雅黑</vt:lpstr>
      <vt:lpstr>Arial Unicode MS</vt:lpstr>
      <vt:lpstr>幼圆</vt:lpstr>
      <vt:lpstr>活力</vt:lpstr>
      <vt:lpstr>IO流</vt:lpstr>
      <vt:lpstr>本章内容</vt:lpstr>
      <vt:lpstr>File类概述和构造方法</vt:lpstr>
      <vt:lpstr>File类的成员方法</vt:lpstr>
      <vt:lpstr>File类的成员方法</vt:lpstr>
      <vt:lpstr>File类的成员方法</vt:lpstr>
      <vt:lpstr>File类练习</vt:lpstr>
      <vt:lpstr>递归</vt:lpstr>
      <vt:lpstr>IO流概述</vt:lpstr>
      <vt:lpstr>流</vt:lpstr>
      <vt:lpstr>IO流</vt:lpstr>
      <vt:lpstr>IO流常用基类</vt:lpstr>
      <vt:lpstr>字节流读取数据</vt:lpstr>
      <vt:lpstr>字节流读取数据两种方式</vt:lpstr>
      <vt:lpstr>字节流写数据</vt:lpstr>
      <vt:lpstr>字节流写数据的方式</vt:lpstr>
      <vt:lpstr>字节流写数据常见问题</vt:lpstr>
      <vt:lpstr>字节缓冲流</vt:lpstr>
      <vt:lpstr>字节流复制数据练习</vt:lpstr>
      <vt:lpstr>FileWriter和FileReader</vt:lpstr>
      <vt:lpstr>字符缓冲流</vt:lpstr>
      <vt:lpstr>序列化流</vt:lpstr>
      <vt:lpstr>IO流练习</vt:lpstr>
      <vt:lpstr>NIO包下的IO流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API-常用类</dc:title>
  <dc:creator>CliveLyn</dc:creator>
  <cp:lastModifiedBy>志国^O^</cp:lastModifiedBy>
  <cp:revision>211</cp:revision>
  <dcterms:created xsi:type="dcterms:W3CDTF">2016-10-23T18:02:00Z</dcterms:created>
  <dcterms:modified xsi:type="dcterms:W3CDTF">2021-06-04T09:42:39Z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7238F44466FC4BD1A14AC26BEE4EEFFE</vt:lpwstr>
  </property>
</Properties>
</file>