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9" r:id="rId3"/>
    <p:sldId id="292" r:id="rId5"/>
    <p:sldId id="261" r:id="rId6"/>
    <p:sldId id="402" r:id="rId7"/>
    <p:sldId id="365" r:id="rId8"/>
    <p:sldId id="262" r:id="rId9"/>
    <p:sldId id="324" r:id="rId10"/>
    <p:sldId id="264" r:id="rId11"/>
    <p:sldId id="265" r:id="rId12"/>
    <p:sldId id="266" r:id="rId13"/>
    <p:sldId id="267" r:id="rId14"/>
    <p:sldId id="269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432" r:id="rId23"/>
    <p:sldId id="433" r:id="rId24"/>
    <p:sldId id="280" r:id="rId25"/>
    <p:sldId id="281" r:id="rId26"/>
    <p:sldId id="282" r:id="rId27"/>
    <p:sldId id="283" r:id="rId28"/>
    <p:sldId id="284" r:id="rId29"/>
    <p:sldId id="287" r:id="rId30"/>
    <p:sldId id="44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84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0FFD-537E-4752-BC6F-9C7179D68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1A05-44E6-4781-8104-C84D21B9FE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3AA82D-23A2-4C46-962A-CC50B79495B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E5D3D0-0ADF-4B78-8776-9E1E5432773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6E408-2A4E-4F54-B0E5-1B2F5E95055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4A9C4-AE67-4BE7-8772-A54F7A9AD2E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416A09-C6BA-44F8-B153-379B5619AF7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7C2D0C-1B84-4306-8B95-68E52044205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8AEFEE-3A58-427B-BB7C-1730C0A7BB4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15D616-04B9-41B6-BC4B-FC3CB0F6FA7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A5720C-522E-4F0F-8C44-F7C0F0651B9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7BF251-0611-494B-A637-36259A4D506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A50E6C-E46B-45DD-B232-499F6A04A58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3AA82D-23A2-4C46-962A-CC50B79495B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DC7151-4EDE-480B-9724-3CCD4E9D016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B7277-7714-49D4-BBE1-BAC00855CF0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CB4416-06CF-4073-8277-BA91158B66C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0211AA-51FC-4AAA-AC12-84988108F79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17C874-C723-45B4-9200-B4F2B1D18D0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60DE36-2E0E-4E4B-AA62-E2D09E4DD0D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6D5744-423D-4064-BAD4-5E93EE3701B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8E0870-06C4-41ED-8589-D8A088FD8A5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8E0870-06C4-41ED-8589-D8A088FD8A5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4D9F4-3152-46F4-8F4B-731458E56D8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4D9F4-3152-46F4-8F4B-731458E56D8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4D9F4-3152-46F4-8F4B-731458E56D8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80F4AE-753A-4B75-851D-E54477B7400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9C3A45-0D81-44AC-975F-D9CBDF76A8C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9E757D-1848-4F17-99D7-B629B9A5BAB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A494E4-2BBA-44B7-BFFF-9F49CCA88DC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997200" y="2584450"/>
            <a:ext cx="2750185" cy="1398905"/>
          </a:xfrm>
        </p:spPr>
        <p:txBody>
          <a:bodyPr/>
          <a:lstStyle/>
          <a:p>
            <a:r>
              <a:rPr lang="zh-CN" altLang="zh-CN" smtClean="0"/>
              <a:t>多线程</a:t>
            </a:r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" y="64770"/>
            <a:ext cx="8229600" cy="664845"/>
          </a:xfrm>
        </p:spPr>
        <p:txBody>
          <a:bodyPr/>
          <a:lstStyle/>
          <a:p>
            <a:r>
              <a:rPr lang="zh-CN" altLang="en-US" sz="3600" b="1" smtClean="0"/>
              <a:t>线程控制</a:t>
            </a:r>
            <a:endParaRPr lang="en-US" altLang="zh-CN" sz="3600" b="1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70180" y="729615"/>
            <a:ext cx="8702675" cy="6079490"/>
          </a:xfrm>
        </p:spPr>
        <p:txBody>
          <a:bodyPr>
            <a:noAutofit/>
          </a:bodyPr>
          <a:lstStyle/>
          <a:p>
            <a:r>
              <a:rPr lang="zh-CN" altLang="en-US" sz="2000" smtClean="0">
                <a:solidFill>
                  <a:srgbClr val="FFFF00"/>
                </a:solidFill>
              </a:rPr>
              <a:t>线程休眠</a:t>
            </a:r>
            <a:endParaRPr lang="en-US" altLang="zh-CN" sz="2000" smtClean="0">
              <a:solidFill>
                <a:srgbClr val="FFFF00"/>
              </a:solidFill>
            </a:endParaRPr>
          </a:p>
          <a:p>
            <a:pPr lvl="1"/>
            <a:r>
              <a:rPr lang="en-US" altLang="zh-CN" sz="1800" smtClean="0">
                <a:solidFill>
                  <a:srgbClr val="FFFF00"/>
                </a:solidFill>
              </a:rPr>
              <a:t>public static void sleep(long millis)</a:t>
            </a:r>
            <a:endParaRPr lang="en-US" altLang="zh-CN" sz="1800" smtClean="0">
              <a:solidFill>
                <a:srgbClr val="FFFF00"/>
              </a:solidFill>
            </a:endParaRPr>
          </a:p>
          <a:p>
            <a:pPr lvl="0"/>
            <a:r>
              <a:rPr lang="zh-CN" altLang="en-US" sz="2000" smtClean="0"/>
              <a:t>线程加入</a:t>
            </a:r>
            <a:endParaRPr lang="en-US" altLang="zh-CN" sz="2000" smtClean="0"/>
          </a:p>
          <a:p>
            <a:pPr lvl="1"/>
            <a:r>
              <a:rPr lang="en-US" altLang="zh-CN" sz="1800" smtClean="0"/>
              <a:t>public final void join()</a:t>
            </a:r>
            <a:endParaRPr lang="en-US" altLang="zh-CN" sz="1800" smtClean="0"/>
          </a:p>
          <a:p>
            <a:pPr lvl="2"/>
            <a:r>
              <a:rPr lang="zh-CN" altLang="zh-CN" sz="1600" smtClean="0"/>
              <a:t>等待该线程运行完毕后，其他程序再开始争抢</a:t>
            </a:r>
            <a:endParaRPr lang="en-US" altLang="zh-CN" sz="1600" smtClean="0"/>
          </a:p>
          <a:p>
            <a:pPr lvl="2"/>
            <a:r>
              <a:rPr lang="zh-CN" altLang="en-US" sz="1600" smtClean="0"/>
              <a:t>注意：要设置在相应的线程启动之后</a:t>
            </a:r>
            <a:endParaRPr lang="en-US" altLang="zh-CN" sz="1600" smtClean="0"/>
          </a:p>
          <a:p>
            <a:pPr lvl="0"/>
            <a:r>
              <a:rPr lang="zh-CN" altLang="en-US" sz="2000" smtClean="0"/>
              <a:t>线程礼让</a:t>
            </a:r>
            <a:endParaRPr lang="en-US" altLang="zh-CN" sz="2000" smtClean="0"/>
          </a:p>
          <a:p>
            <a:pPr lvl="1"/>
            <a:r>
              <a:rPr lang="en-US" altLang="zh-CN" sz="1800" smtClean="0"/>
              <a:t>public static void yield()</a:t>
            </a:r>
            <a:endParaRPr lang="en-US" altLang="zh-CN" sz="1800" smtClean="0"/>
          </a:p>
          <a:p>
            <a:pPr lvl="2"/>
            <a:r>
              <a:rPr lang="zh-CN" altLang="en-US" sz="1800" smtClean="0">
                <a:sym typeface="+mn-ea"/>
              </a:rPr>
              <a:t>注意：要设置在相应的线程启动之前</a:t>
            </a:r>
            <a:endParaRPr lang="en-US" altLang="zh-CN" sz="1800" smtClean="0"/>
          </a:p>
          <a:p>
            <a:pPr lvl="0"/>
            <a:r>
              <a:rPr lang="zh-CN" altLang="en-US" sz="2000" smtClean="0"/>
              <a:t>守护线程</a:t>
            </a:r>
            <a:endParaRPr lang="en-US" altLang="zh-CN" sz="2000" smtClean="0"/>
          </a:p>
          <a:p>
            <a:pPr lvl="1"/>
            <a:r>
              <a:rPr lang="en-US" altLang="zh-CN" sz="1800" smtClean="0"/>
              <a:t>public final void setDaemon(boolean on)</a:t>
            </a:r>
            <a:endParaRPr lang="en-US" altLang="zh-CN" sz="1800" smtClean="0"/>
          </a:p>
          <a:p>
            <a:pPr lvl="2"/>
            <a:r>
              <a:rPr lang="en-US" altLang="zh-CN" sz="1800" smtClean="0"/>
              <a:t>线程启动前必须调用此方法</a:t>
            </a:r>
            <a:endParaRPr lang="en-US" altLang="zh-CN" sz="1800" smtClean="0"/>
          </a:p>
          <a:p>
            <a:pPr lvl="0"/>
            <a:r>
              <a:rPr lang="zh-CN" altLang="en-US" sz="2000" smtClean="0">
                <a:solidFill>
                  <a:srgbClr val="FFFF00"/>
                </a:solidFill>
              </a:rPr>
              <a:t>中断线程</a:t>
            </a:r>
            <a:endParaRPr lang="en-US" altLang="zh-CN" sz="2000" smtClean="0">
              <a:solidFill>
                <a:srgbClr val="FFFF00"/>
              </a:solidFill>
            </a:endParaRPr>
          </a:p>
          <a:p>
            <a:pPr lvl="1"/>
            <a:r>
              <a:rPr lang="en-US" altLang="zh-CN" sz="1800" smtClean="0">
                <a:solidFill>
                  <a:srgbClr val="FFFF00"/>
                </a:solidFill>
              </a:rPr>
              <a:t>public final void stop()</a:t>
            </a:r>
            <a:endParaRPr lang="en-US" altLang="zh-CN" sz="1800" smtClean="0">
              <a:solidFill>
                <a:srgbClr val="FFFF00"/>
              </a:solidFill>
            </a:endParaRPr>
          </a:p>
          <a:p>
            <a:pPr lvl="2"/>
            <a:r>
              <a:rPr lang="zh-CN" altLang="en-US" sz="1600" smtClean="0">
                <a:solidFill>
                  <a:srgbClr val="FFFF00"/>
                </a:solidFill>
              </a:rPr>
              <a:t>不建议使用，太暴力，终止后，其他代码也不能执行</a:t>
            </a:r>
            <a:endParaRPr lang="en-US" altLang="zh-CN" sz="1600" smtClean="0">
              <a:solidFill>
                <a:srgbClr val="FFFF00"/>
              </a:solidFill>
            </a:endParaRPr>
          </a:p>
          <a:p>
            <a:pPr lvl="1"/>
            <a:r>
              <a:rPr lang="en-US" altLang="zh-CN" sz="1800" smtClean="0">
                <a:solidFill>
                  <a:srgbClr val="FFFF00"/>
                </a:solidFill>
              </a:rPr>
              <a:t>public void interrupt()</a:t>
            </a:r>
            <a:endParaRPr lang="en-US" altLang="zh-CN" sz="1800" smtClean="0">
              <a:solidFill>
                <a:srgbClr val="FFFF00"/>
              </a:solidFill>
            </a:endParaRPr>
          </a:p>
          <a:p>
            <a:pPr lvl="2"/>
            <a:r>
              <a:rPr lang="zh-CN" altLang="en-US" sz="1600" smtClean="0">
                <a:solidFill>
                  <a:srgbClr val="FFFF00"/>
                </a:solidFill>
              </a:rPr>
              <a:t>建议使用，之后还是会执行以下代码</a:t>
            </a:r>
            <a:r>
              <a:rPr lang="en-US" altLang="zh-CN" sz="1600" smtClean="0">
                <a:solidFill>
                  <a:srgbClr val="FFFF00"/>
                </a:solidFill>
              </a:rPr>
              <a:t>(</a:t>
            </a:r>
            <a:r>
              <a:rPr lang="zh-CN" altLang="zh-CN" sz="1600" smtClean="0">
                <a:solidFill>
                  <a:srgbClr val="FFFF00"/>
                </a:solidFill>
              </a:rPr>
              <a:t>原理：</a:t>
            </a:r>
            <a:r>
              <a:rPr lang="zh-CN" altLang="en-US" sz="1600" smtClean="0">
                <a:solidFill>
                  <a:srgbClr val="FFFF00"/>
                </a:solidFill>
                <a:sym typeface="+mn-ea"/>
              </a:rPr>
              <a:t>终止后其实是抛出异常</a:t>
            </a:r>
            <a:r>
              <a:rPr lang="en-US" altLang="zh-CN" sz="1600" smtClean="0">
                <a:solidFill>
                  <a:srgbClr val="FFFF00"/>
                </a:solidFill>
              </a:rPr>
              <a:t>)</a:t>
            </a:r>
            <a:endParaRPr lang="en-US" altLang="zh-CN" sz="160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46050" y="67945"/>
            <a:ext cx="8229600" cy="825500"/>
          </a:xfrm>
        </p:spPr>
        <p:txBody>
          <a:bodyPr/>
          <a:lstStyle/>
          <a:p>
            <a:r>
              <a:rPr lang="zh-CN" altLang="en-US" sz="3600" b="1" smtClean="0"/>
              <a:t>线程的生命周期图</a:t>
            </a:r>
            <a:endParaRPr lang="en-US" altLang="zh-CN" sz="3600" b="1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smtClean="0"/>
          </a:p>
        </p:txBody>
      </p:sp>
      <p:pic>
        <p:nvPicPr>
          <p:cNvPr id="25605" name="Picture 3" descr="D:\itcast\20140613\day24\code\多线程的生命周期图解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" y="980440"/>
            <a:ext cx="8695055" cy="559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95885" y="79375"/>
            <a:ext cx="8229600" cy="901065"/>
          </a:xfrm>
        </p:spPr>
        <p:txBody>
          <a:bodyPr/>
          <a:lstStyle/>
          <a:p>
            <a:r>
              <a:rPr lang="zh-CN" altLang="en-US" sz="3600" b="1" smtClean="0"/>
              <a:t>多线程程序练习</a:t>
            </a:r>
            <a:endParaRPr lang="en-US" altLang="zh-CN" sz="3600" b="1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32105" y="1106170"/>
            <a:ext cx="8354695" cy="5348605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800" smtClean="0"/>
              <a:t>需求：</a:t>
            </a:r>
            <a:endParaRPr lang="en-US" altLang="zh-CN" sz="18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2300" smtClean="0"/>
              <a:t>某电影院目前正在上映贺岁大片，共有</a:t>
            </a:r>
            <a:r>
              <a:rPr lang="en-US" altLang="zh-CN" sz="2300" smtClean="0"/>
              <a:t>100</a:t>
            </a:r>
            <a:r>
              <a:rPr lang="zh-CN" altLang="en-US" sz="2300" smtClean="0"/>
              <a:t>张票，而它有</a:t>
            </a:r>
            <a:r>
              <a:rPr lang="en-US" altLang="zh-CN" sz="2300" smtClean="0"/>
              <a:t>3</a:t>
            </a:r>
            <a:r>
              <a:rPr lang="zh-CN" altLang="en-US" sz="2300" smtClean="0"/>
              <a:t>个售票方式，请设计一个程序模拟该电影院售票。</a:t>
            </a:r>
            <a:endParaRPr lang="zh-CN" altLang="en-US" sz="23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endParaRPr lang="zh-CN" altLang="en-US" sz="23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2300" smtClean="0"/>
              <a:t>售票方式</a:t>
            </a:r>
            <a:endParaRPr lang="zh-CN" altLang="en-US" sz="2300" smtClean="0"/>
          </a:p>
          <a:p>
            <a:pPr marL="1200150" lvl="3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900" smtClean="0"/>
              <a:t>美团</a:t>
            </a:r>
            <a:endParaRPr lang="zh-CN" altLang="en-US" sz="1900" smtClean="0"/>
          </a:p>
          <a:p>
            <a:pPr marL="1200150" lvl="3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905" smtClean="0"/>
              <a:t>猫眼</a:t>
            </a:r>
            <a:endParaRPr lang="zh-CN" altLang="en-US" sz="1905" smtClean="0"/>
          </a:p>
          <a:p>
            <a:pPr marL="1200150" lvl="3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905" smtClean="0"/>
              <a:t>淘票票</a:t>
            </a:r>
            <a:endParaRPr lang="zh-CN" altLang="en-US" sz="1905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endParaRPr lang="zh-CN" altLang="en-US" sz="2295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en-US" altLang="zh-CN" sz="2295" smtClean="0"/>
              <a:t>synchronized</a:t>
            </a:r>
            <a:r>
              <a:rPr lang="zh-CN" altLang="en-US" sz="2295" smtClean="0"/>
              <a:t>：锁</a:t>
            </a:r>
            <a:endParaRPr lang="en-US" altLang="zh-CN" sz="2295" smtClean="0"/>
          </a:p>
          <a:p>
            <a:pPr marL="742950" lvl="2" indent="-342900">
              <a:buSzPct val="70000"/>
              <a:buFont typeface="Wingdings" panose="05000000000000000000" pitchFamily="2" charset="2"/>
              <a:buChar char="l"/>
            </a:pPr>
            <a:endParaRPr lang="en-US" altLang="zh-CN" sz="2295" smtClean="0"/>
          </a:p>
          <a:p>
            <a:pPr marL="64135" indent="0">
              <a:buNone/>
            </a:pPr>
            <a:endParaRPr lang="en-US" altLang="zh-CN" sz="1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58115" y="92075"/>
            <a:ext cx="8229600" cy="901065"/>
          </a:xfrm>
        </p:spPr>
        <p:txBody>
          <a:bodyPr/>
          <a:lstStyle/>
          <a:p>
            <a:r>
              <a:rPr lang="zh-CN" altLang="en-US" sz="3600" b="1" smtClean="0"/>
              <a:t>解决线程安全问题的基本思想</a:t>
            </a:r>
            <a:endParaRPr lang="en-US" altLang="zh-CN" sz="3600" b="1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271145" y="993140"/>
            <a:ext cx="8415655" cy="5461635"/>
          </a:xfrm>
        </p:spPr>
        <p:txBody>
          <a:bodyPr/>
          <a:lstStyle/>
          <a:p>
            <a:r>
              <a:rPr lang="zh-CN" altLang="en-US" sz="2800" smtClean="0"/>
              <a:t>判断是否有线程安全问题的标准（什么时候需要用到</a:t>
            </a:r>
            <a:r>
              <a:rPr lang="en-US" altLang="zh-CN" sz="2800" smtClean="0">
                <a:sym typeface="+mn-ea"/>
              </a:rPr>
              <a:t>synchronized</a:t>
            </a:r>
            <a:r>
              <a:rPr lang="zh-CN" altLang="en-US" sz="2800" smtClean="0"/>
              <a:t>）</a:t>
            </a:r>
            <a:endParaRPr lang="zh-CN" altLang="en-US" sz="2800" smtClean="0"/>
          </a:p>
          <a:p>
            <a:pPr lvl="1"/>
            <a:r>
              <a:rPr lang="zh-CN" altLang="en-US" sz="2300" smtClean="0">
                <a:solidFill>
                  <a:srgbClr val="FFFF00"/>
                </a:solidFill>
              </a:rPr>
              <a:t>是否是多线程环境</a:t>
            </a:r>
            <a:endParaRPr lang="zh-CN" altLang="en-US" sz="2300" smtClean="0">
              <a:solidFill>
                <a:srgbClr val="FFFF00"/>
              </a:solidFill>
            </a:endParaRPr>
          </a:p>
          <a:p>
            <a:pPr lvl="2"/>
            <a:r>
              <a:rPr lang="zh-CN" altLang="en-US" sz="2120" smtClean="0">
                <a:solidFill>
                  <a:srgbClr val="FFFF00"/>
                </a:solidFill>
              </a:rPr>
              <a:t>多个执行线路</a:t>
            </a:r>
            <a:endParaRPr lang="zh-CN" altLang="en-US" sz="2120" smtClean="0">
              <a:solidFill>
                <a:srgbClr val="FFFF00"/>
              </a:solidFill>
            </a:endParaRPr>
          </a:p>
          <a:p>
            <a:pPr lvl="1"/>
            <a:r>
              <a:rPr lang="zh-CN" altLang="en-US" sz="2300" smtClean="0">
                <a:solidFill>
                  <a:srgbClr val="FFFF00"/>
                </a:solidFill>
              </a:rPr>
              <a:t>是否有共享数据</a:t>
            </a:r>
            <a:endParaRPr lang="zh-CN" altLang="en-US" sz="2300" smtClean="0">
              <a:solidFill>
                <a:srgbClr val="FFFF00"/>
              </a:solidFill>
            </a:endParaRPr>
          </a:p>
          <a:p>
            <a:pPr lvl="2"/>
            <a:r>
              <a:rPr lang="zh-CN" altLang="en-US" sz="2120" smtClean="0">
                <a:solidFill>
                  <a:srgbClr val="FFFF00"/>
                </a:solidFill>
              </a:rPr>
              <a:t>多个线路共同操作的数据</a:t>
            </a:r>
            <a:endParaRPr lang="en-US" altLang="zh-CN" sz="2120" smtClean="0">
              <a:solidFill>
                <a:srgbClr val="FFFF00"/>
              </a:solidFill>
            </a:endParaRPr>
          </a:p>
          <a:p>
            <a:pPr lvl="1"/>
            <a:r>
              <a:rPr lang="zh-CN" altLang="en-US" sz="2300" smtClean="0">
                <a:solidFill>
                  <a:srgbClr val="FFFF00"/>
                </a:solidFill>
              </a:rPr>
              <a:t>是否有多条语句操作共享数据</a:t>
            </a:r>
            <a:endParaRPr lang="zh-CN" altLang="en-US" sz="2300" smtClean="0">
              <a:solidFill>
                <a:srgbClr val="FFFF00"/>
              </a:solidFill>
            </a:endParaRPr>
          </a:p>
          <a:p>
            <a:pPr lvl="1"/>
            <a:endParaRPr lang="en-US" altLang="zh-CN" sz="2300" smtClean="0">
              <a:solidFill>
                <a:srgbClr val="FFFF00"/>
              </a:solidFill>
            </a:endParaRPr>
          </a:p>
          <a:p>
            <a:r>
              <a:rPr lang="zh-CN" altLang="en-US" sz="2800" smtClean="0"/>
              <a:t>如何解决多线程安全问题呢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zh-CN" altLang="en-US" sz="2300" smtClean="0"/>
              <a:t>基本思想：让程序处在安全的环境下。</a:t>
            </a:r>
            <a:endParaRPr lang="en-US" altLang="zh-CN" sz="2300" smtClean="0"/>
          </a:p>
          <a:p>
            <a:pPr lvl="1">
              <a:lnSpc>
                <a:spcPct val="90000"/>
              </a:lnSpc>
            </a:pPr>
            <a:r>
              <a:rPr lang="zh-CN" altLang="en-US" sz="2300" smtClean="0"/>
              <a:t>怎么实现呢</a:t>
            </a:r>
            <a:r>
              <a:rPr lang="en-US" altLang="zh-CN" sz="2300" smtClean="0"/>
              <a:t>?</a:t>
            </a:r>
            <a:endParaRPr lang="en-US" altLang="zh-CN" sz="2300" smtClean="0"/>
          </a:p>
          <a:p>
            <a:pPr lvl="2">
              <a:lnSpc>
                <a:spcPct val="90000"/>
              </a:lnSpc>
            </a:pPr>
            <a:r>
              <a:rPr lang="zh-CN" altLang="en-US" sz="1900" smtClean="0"/>
              <a:t>把多个语句操作共享数据的代码给锁起来，让任意时刻只能有一个线程执行即可。</a:t>
            </a:r>
            <a:endParaRPr lang="en-US" altLang="zh-CN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07315" y="116205"/>
            <a:ext cx="8171815" cy="763270"/>
          </a:xfrm>
        </p:spPr>
        <p:txBody>
          <a:bodyPr/>
          <a:lstStyle/>
          <a:p>
            <a:r>
              <a:rPr lang="zh-CN" altLang="en-US" sz="3600" b="1" smtClean="0"/>
              <a:t>解决线程安全问题实现</a:t>
            </a:r>
            <a:endParaRPr lang="en-US" altLang="zh-CN" sz="3600" b="1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2575" y="1008380"/>
            <a:ext cx="8404225" cy="5446395"/>
          </a:xfrm>
        </p:spPr>
        <p:txBody>
          <a:bodyPr/>
          <a:lstStyle/>
          <a:p>
            <a:r>
              <a:rPr lang="zh-CN" altLang="en-US" sz="2800" smtClean="0"/>
              <a:t>同步代码块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格式：</a:t>
            </a:r>
            <a:endParaRPr lang="zh-CN" altLang="en-US" sz="23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00" smtClean="0"/>
              <a:t>		synchronized(</a:t>
            </a:r>
            <a:r>
              <a:rPr lang="zh-CN" altLang="en-US" sz="2300" smtClean="0">
                <a:solidFill>
                  <a:srgbClr val="FFFF00"/>
                </a:solidFill>
              </a:rPr>
              <a:t>对象</a:t>
            </a:r>
            <a:r>
              <a:rPr lang="en-US" altLang="zh-CN" sz="2300" smtClean="0"/>
              <a:t>){</a:t>
            </a:r>
            <a:r>
              <a:rPr lang="zh-CN" altLang="en-US" sz="2300" smtClean="0"/>
              <a:t>需要同步的代码</a:t>
            </a:r>
            <a:r>
              <a:rPr lang="en-US" altLang="zh-CN" sz="2300" smtClean="0"/>
              <a:t>;}</a:t>
            </a:r>
            <a:endParaRPr lang="en-US" altLang="zh-CN" sz="23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300" smtClean="0"/>
          </a:p>
          <a:p>
            <a:pPr lvl="1"/>
            <a:r>
              <a:rPr lang="zh-CN" altLang="en-US" sz="2300" smtClean="0">
                <a:sym typeface="+mn-ea"/>
              </a:rPr>
              <a:t>需要同步的代码</a:t>
            </a:r>
            <a:r>
              <a:rPr lang="en-US" altLang="zh-CN" sz="2300" smtClean="0">
                <a:sym typeface="+mn-ea"/>
              </a:rPr>
              <a:t>:</a:t>
            </a:r>
            <a:r>
              <a:rPr lang="zh-CN" altLang="zh-CN" sz="2300" smtClean="0">
                <a:sym typeface="+mn-ea"/>
              </a:rPr>
              <a:t>操作共享数据的代码</a:t>
            </a:r>
            <a:endParaRPr lang="zh-CN" altLang="zh-CN" sz="2300" smtClean="0">
              <a:sym typeface="+mn-ea"/>
            </a:endParaRPr>
          </a:p>
          <a:p>
            <a:pPr lvl="1"/>
            <a:endParaRPr lang="zh-CN" altLang="en-US" sz="2300" smtClean="0">
              <a:solidFill>
                <a:srgbClr val="FFFF00"/>
              </a:solidFill>
            </a:endParaRPr>
          </a:p>
          <a:p>
            <a:pPr lvl="1"/>
            <a:r>
              <a:rPr lang="zh-CN" altLang="en-US" sz="2300" smtClean="0">
                <a:solidFill>
                  <a:srgbClr val="FFFF00"/>
                </a:solidFill>
              </a:rPr>
              <a:t>同步代码块的锁对象为：任意对象</a:t>
            </a:r>
            <a:endParaRPr lang="zh-CN" altLang="en-US" sz="2300" smtClean="0">
              <a:solidFill>
                <a:srgbClr val="FFFF00"/>
              </a:solidFill>
            </a:endParaRPr>
          </a:p>
          <a:p>
            <a:pPr lvl="2"/>
            <a:r>
              <a:rPr lang="zh-CN" altLang="en-US" sz="2120" smtClean="0"/>
              <a:t>同步可以解决安全问题的根本原因就在那个对象上。该对象如同锁的功能。</a:t>
            </a:r>
            <a:endParaRPr lang="en-US" altLang="zh-CN" sz="2580" smtClean="0"/>
          </a:p>
          <a:p>
            <a:pPr marL="64135" indent="0">
              <a:buNone/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" y="129540"/>
            <a:ext cx="8229600" cy="887730"/>
          </a:xfrm>
        </p:spPr>
        <p:txBody>
          <a:bodyPr/>
          <a:lstStyle/>
          <a:p>
            <a:r>
              <a:rPr lang="zh-CN" altLang="en-US" sz="3600" b="1" smtClean="0"/>
              <a:t>多线程的实现方案</a:t>
            </a:r>
            <a:r>
              <a:rPr lang="en-US" altLang="zh-CN" sz="3600" b="1" smtClean="0"/>
              <a:t>2</a:t>
            </a:r>
            <a:endParaRPr lang="en-US" altLang="zh-CN" sz="3600" b="1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148715"/>
            <a:ext cx="8229600" cy="5306060"/>
          </a:xfrm>
        </p:spPr>
        <p:txBody>
          <a:bodyPr/>
          <a:lstStyle/>
          <a:p>
            <a:r>
              <a:rPr lang="zh-CN" altLang="en-US" sz="2800" smtClean="0"/>
              <a:t>实现</a:t>
            </a:r>
            <a:r>
              <a:rPr lang="en-US" altLang="zh-CN" sz="2800" smtClean="0"/>
              <a:t>Runnable</a:t>
            </a:r>
            <a:r>
              <a:rPr lang="zh-CN" altLang="en-US" sz="2800" smtClean="0"/>
              <a:t>接口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如何获取线程名称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如何给线程设置名称</a:t>
            </a:r>
            <a:endParaRPr lang="zh-CN" altLang="en-US" sz="2300" smtClean="0"/>
          </a:p>
          <a:p>
            <a:pPr lvl="1"/>
            <a:endParaRPr lang="en-US" altLang="zh-CN" sz="2300" smtClean="0"/>
          </a:p>
          <a:p>
            <a:r>
              <a:rPr lang="zh-CN" altLang="en-US" sz="2300" smtClean="0"/>
              <a:t>实现接口方式的好处</a:t>
            </a:r>
            <a:endParaRPr lang="en-US" altLang="zh-CN" sz="2300" smtClean="0"/>
          </a:p>
          <a:p>
            <a:pPr lvl="1"/>
            <a:r>
              <a:rPr lang="zh-CN" altLang="en-US" sz="1800" smtClean="0"/>
              <a:t>可以避免由于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单继承带来的局限性。</a:t>
            </a:r>
            <a:endParaRPr lang="en-US" altLang="zh-CN" sz="1800" smtClean="0"/>
          </a:p>
          <a:p>
            <a:pPr marL="537210" lvl="1" indent="0">
              <a:buNone/>
            </a:pPr>
            <a:endParaRPr lang="en-US" altLang="zh-CN" sz="1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3020" y="118110"/>
            <a:ext cx="8229600" cy="937260"/>
          </a:xfrm>
        </p:spPr>
        <p:txBody>
          <a:bodyPr/>
          <a:lstStyle/>
          <a:p>
            <a:r>
              <a:rPr lang="zh-CN" altLang="en-US" sz="3600" b="1" smtClean="0"/>
              <a:t>同步的特点</a:t>
            </a:r>
            <a:endParaRPr lang="en-US" altLang="zh-CN" sz="3600" b="1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220345" y="1167130"/>
            <a:ext cx="8466455" cy="5287645"/>
          </a:xfrm>
        </p:spPr>
        <p:txBody>
          <a:bodyPr>
            <a:normAutofit lnSpcReduction="20000"/>
          </a:bodyPr>
          <a:lstStyle/>
          <a:p>
            <a:r>
              <a:rPr lang="zh-CN" altLang="en-US" sz="2800" smtClean="0"/>
              <a:t>同步的前提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多个线程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多个线程使用的是同一个锁对象</a:t>
            </a:r>
            <a:endParaRPr lang="zh-CN" altLang="en-US" sz="2300" smtClean="0"/>
          </a:p>
          <a:p>
            <a:pPr lvl="1"/>
            <a:endParaRPr lang="en-US" altLang="zh-CN" sz="2300" smtClean="0"/>
          </a:p>
          <a:p>
            <a:r>
              <a:rPr lang="zh-CN" altLang="en-US" sz="2800" smtClean="0"/>
              <a:t>同步的好处</a:t>
            </a:r>
            <a:endParaRPr lang="en-US" altLang="zh-CN" sz="2800" smtClean="0"/>
          </a:p>
          <a:p>
            <a:pPr lvl="1"/>
            <a:r>
              <a:rPr lang="zh-CN" altLang="zh-CN" sz="2300" smtClean="0"/>
              <a:t>同步的出现解决了多线程的安全问题。</a:t>
            </a:r>
            <a:endParaRPr lang="zh-CN" altLang="zh-CN" sz="2300" smtClean="0"/>
          </a:p>
          <a:p>
            <a:pPr lvl="1"/>
            <a:endParaRPr lang="en-US" altLang="zh-CN" sz="2300" smtClean="0"/>
          </a:p>
          <a:p>
            <a:r>
              <a:rPr lang="zh-CN" altLang="en-US" sz="2800" smtClean="0"/>
              <a:t>同步的弊端</a:t>
            </a:r>
            <a:endParaRPr lang="en-US" altLang="zh-CN" sz="2800" smtClean="0"/>
          </a:p>
          <a:p>
            <a:pPr lvl="1"/>
            <a:r>
              <a:rPr lang="zh-CN" altLang="zh-CN" sz="2300" smtClean="0"/>
              <a:t>当线程相当多时，因为每个线程都会去判断同步上的锁，这是很耗费资源的，无形中会降低程序的运行效率。</a:t>
            </a:r>
            <a:endParaRPr lang="zh-CN" altLang="zh-CN" sz="2300" smtClean="0"/>
          </a:p>
          <a:p>
            <a:pPr lvl="1"/>
            <a:endParaRPr lang="en-US" altLang="zh-CN" sz="2300" smtClean="0"/>
          </a:p>
          <a:p>
            <a:pPr lvl="1"/>
            <a:endParaRPr lang="en-US" altLang="zh-CN" sz="23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74015" y="114300"/>
            <a:ext cx="8229600" cy="815975"/>
          </a:xfrm>
        </p:spPr>
        <p:txBody>
          <a:bodyPr/>
          <a:lstStyle/>
          <a:p>
            <a:r>
              <a:rPr lang="zh-CN" altLang="en-US" sz="3600" b="1" smtClean="0"/>
              <a:t>解决线程安全问题实现</a:t>
            </a:r>
            <a:endParaRPr lang="en-US" altLang="zh-CN" sz="3600" b="1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930910"/>
            <a:ext cx="8229600" cy="5523865"/>
          </a:xfrm>
        </p:spPr>
        <p:txBody>
          <a:bodyPr>
            <a:normAutofit fontScale="70000"/>
          </a:bodyPr>
          <a:lstStyle/>
          <a:p>
            <a:r>
              <a:rPr lang="zh-CN" altLang="en-US" sz="2800" smtClean="0"/>
              <a:t>同步方法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就是把同步关键字加到方法上</a:t>
            </a:r>
            <a:endParaRPr lang="zh-CN" altLang="en-US" sz="2300" smtClean="0"/>
          </a:p>
          <a:p>
            <a:pPr lvl="1"/>
            <a:endParaRPr lang="zh-CN" altLang="en-US" sz="2300" smtClean="0"/>
          </a:p>
          <a:p>
            <a:pPr lvl="0"/>
            <a:r>
              <a:rPr lang="zh-CN" altLang="en-US" sz="2650" smtClean="0">
                <a:solidFill>
                  <a:srgbClr val="FFFF00"/>
                </a:solidFill>
                <a:sym typeface="+mn-ea"/>
              </a:rPr>
              <a:t>同步代码块的锁对象是什么呢</a:t>
            </a:r>
            <a:r>
              <a:rPr lang="en-US" altLang="zh-CN" sz="2650" smtClean="0">
                <a:solidFill>
                  <a:srgbClr val="FFFF00"/>
                </a:solidFill>
                <a:sym typeface="+mn-ea"/>
              </a:rPr>
              <a:t>?</a:t>
            </a:r>
            <a:endParaRPr lang="en-US" altLang="zh-CN" sz="2650" smtClean="0">
              <a:solidFill>
                <a:srgbClr val="FFFF00"/>
              </a:solidFill>
              <a:sym typeface="+mn-ea"/>
            </a:endParaRPr>
          </a:p>
          <a:p>
            <a:pPr lvl="1"/>
            <a:r>
              <a:rPr lang="zh-CN" altLang="en-US" sz="2295" smtClean="0">
                <a:solidFill>
                  <a:srgbClr val="FFFF00"/>
                </a:solidFill>
                <a:sym typeface="+mn-ea"/>
              </a:rPr>
              <a:t>任意对象</a:t>
            </a:r>
            <a:endParaRPr lang="en-US" altLang="zh-CN" sz="2295" smtClean="0">
              <a:solidFill>
                <a:srgbClr val="FFFF00"/>
              </a:solidFill>
            </a:endParaRPr>
          </a:p>
          <a:p>
            <a:pPr lvl="0"/>
            <a:endParaRPr lang="en-US" altLang="zh-CN" sz="2650" smtClean="0"/>
          </a:p>
          <a:p>
            <a:r>
              <a:rPr lang="zh-CN" altLang="en-US" sz="2800" smtClean="0">
                <a:solidFill>
                  <a:srgbClr val="FFFF00"/>
                </a:solidFill>
              </a:rPr>
              <a:t>同步方法的锁对象是什么呢</a:t>
            </a:r>
            <a:r>
              <a:rPr lang="en-US" altLang="zh-CN" sz="2800" smtClean="0">
                <a:solidFill>
                  <a:srgbClr val="FFFF00"/>
                </a:solidFill>
              </a:rPr>
              <a:t>?</a:t>
            </a:r>
            <a:endParaRPr lang="en-US" altLang="zh-CN" sz="2800" smtClean="0">
              <a:solidFill>
                <a:srgbClr val="FFFF00"/>
              </a:solidFill>
            </a:endParaRPr>
          </a:p>
          <a:p>
            <a:pPr lvl="1"/>
            <a:r>
              <a:rPr lang="zh-CN" altLang="en-US" sz="1990" smtClean="0">
                <a:solidFill>
                  <a:srgbClr val="FFFF00"/>
                </a:solidFill>
              </a:rPr>
              <a:t>是当前对象，也就是</a:t>
            </a:r>
            <a:r>
              <a:rPr lang="en-US" altLang="zh-CN" sz="1990" smtClean="0">
                <a:solidFill>
                  <a:srgbClr val="FFFF00"/>
                </a:solidFill>
              </a:rPr>
              <a:t>this</a:t>
            </a:r>
            <a:endParaRPr lang="en-US" altLang="zh-CN" sz="1990" smtClean="0">
              <a:solidFill>
                <a:srgbClr val="FFFF00"/>
              </a:solidFill>
            </a:endParaRPr>
          </a:p>
          <a:p>
            <a:pPr marL="537210" lvl="1" indent="0">
              <a:buNone/>
            </a:pPr>
            <a:endParaRPr lang="en-US" altLang="zh-CN" sz="1990" smtClean="0">
              <a:solidFill>
                <a:srgbClr val="FFFF00"/>
              </a:solidFill>
            </a:endParaRPr>
          </a:p>
          <a:p>
            <a:r>
              <a:rPr lang="zh-CN" altLang="en-US" sz="2800" smtClean="0">
                <a:solidFill>
                  <a:srgbClr val="FFFF00"/>
                </a:solidFill>
              </a:rPr>
              <a:t>如果是静态同步方法，锁对象又是什么呢</a:t>
            </a:r>
            <a:r>
              <a:rPr lang="en-US" altLang="zh-CN" sz="2800" smtClean="0">
                <a:solidFill>
                  <a:srgbClr val="FFFF00"/>
                </a:solidFill>
              </a:rPr>
              <a:t>?</a:t>
            </a:r>
            <a:endParaRPr lang="en-US" altLang="zh-CN" sz="2800" smtClean="0">
              <a:solidFill>
                <a:srgbClr val="FFFF00"/>
              </a:solidFill>
            </a:endParaRPr>
          </a:p>
          <a:p>
            <a:pPr lvl="1"/>
            <a:r>
              <a:rPr lang="zh-CN" altLang="en-US" sz="2425" smtClean="0">
                <a:solidFill>
                  <a:srgbClr val="FFFF00"/>
                </a:solidFill>
              </a:rPr>
              <a:t>静态方法优先于对象存在，随着类的加载而加载</a:t>
            </a:r>
            <a:r>
              <a:rPr lang="en-US" altLang="zh-CN" sz="2425" smtClean="0">
                <a:solidFill>
                  <a:srgbClr val="FFFF00"/>
                </a:solidFill>
              </a:rPr>
              <a:t>,</a:t>
            </a:r>
            <a:r>
              <a:rPr lang="zh-CN" altLang="en-US" sz="2425" smtClean="0">
                <a:solidFill>
                  <a:srgbClr val="FFFF00"/>
                </a:solidFill>
              </a:rPr>
              <a:t>所以放入的是字节码对象</a:t>
            </a:r>
            <a:endParaRPr lang="zh-CN" altLang="en-US" sz="2425" smtClean="0">
              <a:solidFill>
                <a:srgbClr val="FFFF00"/>
              </a:solidFill>
            </a:endParaRPr>
          </a:p>
          <a:p>
            <a:pPr lvl="1"/>
            <a:r>
              <a:rPr lang="en-US" altLang="zh-CN" sz="2425" smtClean="0">
                <a:solidFill>
                  <a:srgbClr val="FFFF00"/>
                </a:solidFill>
              </a:rPr>
              <a:t>.class</a:t>
            </a:r>
            <a:r>
              <a:rPr lang="zh-CN" altLang="zh-CN" sz="2425" smtClean="0">
                <a:solidFill>
                  <a:srgbClr val="FFFF00"/>
                </a:solidFill>
              </a:rPr>
              <a:t>文件又称字节码文件</a:t>
            </a:r>
            <a:endParaRPr lang="zh-CN" altLang="en-US" sz="2425" smtClean="0">
              <a:solidFill>
                <a:srgbClr val="FFFF00"/>
              </a:solidFill>
            </a:endParaRPr>
          </a:p>
          <a:p>
            <a:pPr lvl="1"/>
            <a:endParaRPr lang="en-US" altLang="zh-CN" sz="2425" smtClean="0"/>
          </a:p>
          <a:p>
            <a:r>
              <a:rPr lang="zh-CN" altLang="en-US" sz="2800" smtClean="0"/>
              <a:t>那么，我们到底使用谁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如果锁对象是</a:t>
            </a:r>
            <a:r>
              <a:rPr lang="en-US" altLang="zh-CN" sz="2300" smtClean="0"/>
              <a:t>this</a:t>
            </a:r>
            <a:r>
              <a:rPr lang="zh-CN" altLang="en-US" sz="2300" smtClean="0"/>
              <a:t>，就可以考虑使用同步方法。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否则能使用同步代码块的尽量使用同步代码块。</a:t>
            </a:r>
            <a:endParaRPr lang="en-US" altLang="zh-CN" sz="2300" smtClean="0"/>
          </a:p>
          <a:p>
            <a:pPr lvl="1"/>
            <a:endParaRPr lang="en-US" altLang="zh-CN" sz="23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95250" y="156210"/>
            <a:ext cx="8229600" cy="861695"/>
          </a:xfrm>
        </p:spPr>
        <p:txBody>
          <a:bodyPr/>
          <a:lstStyle/>
          <a:p>
            <a:r>
              <a:rPr lang="en-US" altLang="zh-CN" sz="3600" b="1" smtClean="0"/>
              <a:t>JDK5</a:t>
            </a:r>
            <a:r>
              <a:rPr lang="zh-CN" altLang="en-US" sz="3600" b="1" smtClean="0"/>
              <a:t>中</a:t>
            </a:r>
            <a:r>
              <a:rPr lang="en-US" altLang="zh-CN" sz="3600" b="1" smtClean="0"/>
              <a:t>Lock</a:t>
            </a:r>
            <a:r>
              <a:rPr lang="zh-CN" altLang="en-US" sz="3600" b="1" smtClean="0"/>
              <a:t>锁的使用</a:t>
            </a:r>
            <a:endParaRPr lang="en-US" altLang="zh-CN" sz="3600" b="1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220345" y="1180465"/>
            <a:ext cx="8466455" cy="5274310"/>
          </a:xfrm>
        </p:spPr>
        <p:txBody>
          <a:bodyPr/>
          <a:lstStyle/>
          <a:p>
            <a:r>
              <a:rPr lang="zh-CN" altLang="en-US" sz="2800" smtClean="0"/>
              <a:t>虽然我们可以理解同步代码块和同步方法的锁对象问题，但是我们并没有直接看到在哪里加上了锁，在哪里释放了锁，为了更清晰的表达如何加锁和释放锁，</a:t>
            </a:r>
            <a:r>
              <a:rPr lang="en-US" altLang="zh-CN" sz="2800" smtClean="0"/>
              <a:t>JDK5</a:t>
            </a:r>
            <a:r>
              <a:rPr lang="zh-CN" altLang="en-US" sz="2800" smtClean="0"/>
              <a:t>以后提供了一个新的锁对象</a:t>
            </a:r>
            <a:r>
              <a:rPr lang="en-US" altLang="zh-CN" sz="2800" smtClean="0"/>
              <a:t>Lock</a:t>
            </a:r>
            <a:endParaRPr lang="en-US" altLang="zh-CN" sz="2800" smtClean="0"/>
          </a:p>
          <a:p>
            <a:r>
              <a:rPr lang="en-US" altLang="zh-CN" sz="2800" smtClean="0"/>
              <a:t>Lock</a:t>
            </a:r>
            <a:endParaRPr lang="en-US" altLang="zh-CN" sz="2800" smtClean="0"/>
          </a:p>
          <a:p>
            <a:pPr lvl="1"/>
            <a:r>
              <a:rPr lang="en-US" altLang="zh-CN" sz="2300" smtClean="0"/>
              <a:t>void lock()</a:t>
            </a:r>
            <a:endParaRPr lang="en-US" altLang="zh-CN" sz="2300" smtClean="0"/>
          </a:p>
          <a:p>
            <a:pPr lvl="1"/>
            <a:r>
              <a:rPr lang="en-US" altLang="zh-CN" sz="2300" smtClean="0"/>
              <a:t>void unlock()</a:t>
            </a:r>
            <a:endParaRPr lang="en-US" altLang="zh-CN" sz="2300" smtClean="0"/>
          </a:p>
          <a:p>
            <a:pPr lvl="1"/>
            <a:endParaRPr lang="en-US" altLang="zh-CN" sz="2300" smtClean="0"/>
          </a:p>
          <a:p>
            <a:r>
              <a:rPr lang="en-US" altLang="zh-CN" sz="2800" smtClean="0"/>
              <a:t>ReentrantLock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14300" y="32385"/>
            <a:ext cx="8229600" cy="887730"/>
          </a:xfrm>
        </p:spPr>
        <p:txBody>
          <a:bodyPr/>
          <a:lstStyle/>
          <a:p>
            <a:r>
              <a:rPr lang="zh-CN" altLang="en-US" sz="3600" b="1" smtClean="0"/>
              <a:t>死锁问题</a:t>
            </a:r>
            <a:endParaRPr lang="en-US" altLang="zh-CN" sz="3600" b="1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208280" y="1044575"/>
            <a:ext cx="8478520" cy="5410200"/>
          </a:xfrm>
        </p:spPr>
        <p:txBody>
          <a:bodyPr/>
          <a:lstStyle/>
          <a:p>
            <a:r>
              <a:rPr lang="zh-CN" altLang="en-US" sz="2800" smtClean="0"/>
              <a:t>同步弊端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效率相对较低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如果出现了同步嵌套，就容易产生死锁问题</a:t>
            </a:r>
            <a:endParaRPr lang="en-US" altLang="zh-CN" sz="2300" smtClean="0"/>
          </a:p>
          <a:p>
            <a:endParaRPr lang="zh-CN" altLang="en-US" sz="2800" smtClean="0"/>
          </a:p>
          <a:p>
            <a:r>
              <a:rPr lang="zh-CN" altLang="en-US" sz="2800" smtClean="0"/>
              <a:t>死锁问题及其代码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是指两个或者两个以上的线程在执行的过程中，因争夺资源产生的一种互相等待现象</a:t>
            </a:r>
            <a:endParaRPr lang="zh-CN" altLang="en-US" sz="2300" smtClean="0"/>
          </a:p>
          <a:p>
            <a:pPr lvl="1"/>
            <a:endParaRPr lang="en-US" altLang="zh-CN" sz="2300" smtClean="0"/>
          </a:p>
          <a:p>
            <a:pPr lvl="1"/>
            <a:r>
              <a:rPr lang="zh-CN" altLang="en-US" sz="2300" smtClean="0"/>
              <a:t>同步代码块的嵌套案例</a:t>
            </a:r>
            <a:endParaRPr lang="en-US" altLang="zh-CN" sz="2300" smtClean="0"/>
          </a:p>
          <a:p>
            <a:pPr lvl="1"/>
            <a:endParaRPr lang="en-US" altLang="zh-CN" sz="23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148590"/>
            <a:ext cx="8229600" cy="825500"/>
          </a:xfrm>
        </p:spPr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082040"/>
            <a:ext cx="8229600" cy="5372735"/>
          </a:xfrm>
        </p:spPr>
        <p:txBody>
          <a:bodyPr/>
          <a:lstStyle/>
          <a:p>
            <a:r>
              <a:rPr lang="zh-CN" altLang="en-US" sz="2800" smtClean="0"/>
              <a:t>多线程概述</a:t>
            </a:r>
            <a:endParaRPr lang="en-US" altLang="zh-CN" sz="2800" smtClean="0"/>
          </a:p>
          <a:p>
            <a:r>
              <a:rPr lang="zh-CN" altLang="en-US" sz="2800" smtClean="0"/>
              <a:t>多线程实现方案</a:t>
            </a:r>
            <a:endParaRPr lang="en-US" altLang="zh-CN" sz="2800" smtClean="0"/>
          </a:p>
          <a:p>
            <a:r>
              <a:rPr lang="zh-CN" altLang="en-US" sz="2800" smtClean="0"/>
              <a:t>线程调度和线程控制</a:t>
            </a:r>
            <a:endParaRPr lang="en-US" altLang="zh-CN" sz="2800" smtClean="0"/>
          </a:p>
          <a:p>
            <a:r>
              <a:rPr lang="zh-CN" altLang="en-US" sz="2800" smtClean="0"/>
              <a:t>线程生命周期</a:t>
            </a:r>
            <a:endParaRPr lang="en-US" altLang="zh-CN" sz="2800" smtClean="0"/>
          </a:p>
          <a:p>
            <a:r>
              <a:rPr lang="zh-CN" altLang="en-US" sz="2800" smtClean="0"/>
              <a:t>线程同步</a:t>
            </a:r>
            <a:endParaRPr lang="en-US" altLang="zh-CN" sz="2800" smtClean="0"/>
          </a:p>
          <a:p>
            <a:r>
              <a:rPr lang="zh-CN" altLang="en-US" sz="2800" smtClean="0"/>
              <a:t>死锁</a:t>
            </a:r>
            <a:endParaRPr lang="en-US" altLang="zh-CN" sz="2800" smtClean="0"/>
          </a:p>
          <a:p>
            <a:r>
              <a:rPr lang="zh-CN" altLang="en-US" sz="2800" smtClean="0"/>
              <a:t>线程间通信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95250" y="117475"/>
            <a:ext cx="8229600" cy="826135"/>
          </a:xfrm>
        </p:spPr>
        <p:txBody>
          <a:bodyPr/>
          <a:lstStyle/>
          <a:p>
            <a:r>
              <a:rPr lang="zh-CN" altLang="en-US" sz="3600" b="1" smtClean="0"/>
              <a:t>线程间通信</a:t>
            </a:r>
            <a:endParaRPr lang="en-US" altLang="zh-CN" sz="3600" b="1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242570" y="1016635"/>
            <a:ext cx="8444230" cy="5611495"/>
          </a:xfrm>
        </p:spPr>
        <p:txBody>
          <a:bodyPr/>
          <a:lstStyle/>
          <a:p>
            <a:r>
              <a:rPr lang="zh-CN" altLang="en-US" sz="2800" smtClean="0">
                <a:sym typeface="+mn-ea"/>
              </a:rPr>
              <a:t>不同种类的线程</a:t>
            </a:r>
            <a:r>
              <a:rPr lang="zh-CN" altLang="en-US" sz="2800" smtClean="0"/>
              <a:t>针对同一个资源的操作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有生产资源的，也有耗费资源的</a:t>
            </a:r>
            <a:endParaRPr lang="en-US" altLang="zh-CN" sz="2300" smtClean="0"/>
          </a:p>
          <a:p>
            <a:pPr lvl="1"/>
            <a:endParaRPr lang="en-US" altLang="zh-CN" sz="2300" smtClean="0"/>
          </a:p>
          <a:p>
            <a:r>
              <a:rPr lang="zh-CN" altLang="en-US" sz="2800" smtClean="0">
                <a:sym typeface="+mn-ea"/>
              </a:rPr>
              <a:t>举例</a:t>
            </a:r>
            <a:r>
              <a:rPr lang="en-US" altLang="zh-CN" sz="2800" smtClean="0">
                <a:sym typeface="+mn-ea"/>
              </a:rPr>
              <a:t>:</a:t>
            </a:r>
            <a:endParaRPr lang="en-US" altLang="zh-CN" sz="2800" smtClean="0">
              <a:sym typeface="+mn-ea"/>
            </a:endParaRPr>
          </a:p>
          <a:p>
            <a:pPr lvl="1"/>
            <a:r>
              <a:rPr lang="zh-CN" altLang="en-US" sz="2425" smtClean="0"/>
              <a:t>通过设置线程</a:t>
            </a:r>
            <a:r>
              <a:rPr lang="en-US" altLang="zh-CN" sz="2425" smtClean="0"/>
              <a:t>(</a:t>
            </a:r>
            <a:r>
              <a:rPr lang="zh-CN" altLang="en-US" sz="2425" smtClean="0"/>
              <a:t>生产者</a:t>
            </a:r>
            <a:r>
              <a:rPr lang="en-US" altLang="zh-CN" sz="2425" smtClean="0"/>
              <a:t>)</a:t>
            </a:r>
            <a:r>
              <a:rPr lang="zh-CN" altLang="en-US" sz="2425" smtClean="0"/>
              <a:t>和获取线程</a:t>
            </a:r>
            <a:r>
              <a:rPr lang="en-US" altLang="zh-CN" sz="2425" smtClean="0"/>
              <a:t>(</a:t>
            </a:r>
            <a:r>
              <a:rPr lang="zh-CN" altLang="en-US" sz="2425" smtClean="0"/>
              <a:t>消费者</a:t>
            </a:r>
            <a:r>
              <a:rPr lang="en-US" altLang="zh-CN" sz="2425" smtClean="0"/>
              <a:t>)</a:t>
            </a:r>
            <a:r>
              <a:rPr lang="zh-CN" altLang="en-US" sz="2425" smtClean="0"/>
              <a:t>针对同一个对象进行操作</a:t>
            </a:r>
            <a:endParaRPr lang="zh-CN" altLang="en-US" sz="2425" smtClean="0"/>
          </a:p>
          <a:p>
            <a:pPr lvl="1"/>
            <a:r>
              <a:rPr lang="zh-CN" altLang="zh-CN" sz="2425" smtClean="0">
                <a:solidFill>
                  <a:srgbClr val="FFFF00"/>
                </a:solidFill>
              </a:rPr>
              <a:t>注意：</a:t>
            </a:r>
            <a:endParaRPr lang="zh-CN" altLang="zh-CN" sz="2425" smtClean="0">
              <a:solidFill>
                <a:srgbClr val="FFFF00"/>
              </a:solidFill>
            </a:endParaRPr>
          </a:p>
          <a:p>
            <a:pPr lvl="2"/>
            <a:r>
              <a:rPr lang="zh-CN" altLang="zh-CN" sz="2235" smtClean="0">
                <a:solidFill>
                  <a:srgbClr val="FFFF00"/>
                </a:solidFill>
              </a:rPr>
              <a:t>针对同一资源进行操作</a:t>
            </a:r>
            <a:endParaRPr lang="zh-CN" altLang="zh-CN" sz="2235" smtClean="0">
              <a:solidFill>
                <a:srgbClr val="FFFF00"/>
              </a:solidFill>
            </a:endParaRPr>
          </a:p>
          <a:p>
            <a:pPr lvl="2"/>
            <a:r>
              <a:rPr lang="zh-CN" altLang="zh-CN" sz="2235" smtClean="0">
                <a:solidFill>
                  <a:srgbClr val="FFFF00"/>
                </a:solidFill>
              </a:rPr>
              <a:t>用同一把锁</a:t>
            </a:r>
            <a:endParaRPr lang="zh-CN" altLang="zh-CN" sz="2235" smtClean="0">
              <a:solidFill>
                <a:srgbClr val="FFFF00"/>
              </a:solidFill>
            </a:endParaRPr>
          </a:p>
          <a:p>
            <a:pPr lvl="2"/>
            <a:endParaRPr lang="en-US" altLang="zh-CN" sz="2235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47980" y="102870"/>
            <a:ext cx="8229600" cy="953135"/>
          </a:xfrm>
        </p:spPr>
        <p:txBody>
          <a:bodyPr/>
          <a:lstStyle/>
          <a:p>
            <a:r>
              <a:rPr lang="zh-CN" altLang="en-US" sz="3600" b="1" smtClean="0"/>
              <a:t>线程间通信的代码改进</a:t>
            </a:r>
            <a:endParaRPr lang="en-US" altLang="zh-CN" sz="3600" b="1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191260"/>
            <a:ext cx="8229600" cy="5263515"/>
          </a:xfrm>
        </p:spPr>
        <p:txBody>
          <a:bodyPr/>
          <a:lstStyle/>
          <a:p>
            <a:r>
              <a:rPr lang="en-US" altLang="zh-CN" sz="2800" smtClean="0"/>
              <a:t>A:</a:t>
            </a:r>
            <a:r>
              <a:rPr lang="zh-CN" altLang="en-US" sz="2800" smtClean="0"/>
              <a:t>通过等待唤醒机制实现数据依次出现</a:t>
            </a:r>
            <a:endParaRPr lang="zh-CN" altLang="en-US" sz="2800" smtClean="0"/>
          </a:p>
          <a:p>
            <a:pPr lvl="1"/>
            <a:r>
              <a:rPr lang="zh-CN" altLang="en-US" sz="2425" smtClean="0"/>
              <a:t>生产者</a:t>
            </a:r>
            <a:endParaRPr lang="zh-CN" altLang="en-US" sz="2425" smtClean="0"/>
          </a:p>
          <a:p>
            <a:pPr lvl="2"/>
            <a:r>
              <a:rPr lang="zh-CN" altLang="en-US" sz="2235" smtClean="0"/>
              <a:t>先看数据，有就等待，没有就生产，生产后通知消费者</a:t>
            </a:r>
            <a:endParaRPr lang="zh-CN" altLang="en-US" sz="2235" smtClean="0"/>
          </a:p>
          <a:p>
            <a:pPr lvl="1"/>
            <a:r>
              <a:rPr lang="zh-CN" altLang="en-US" sz="2425" smtClean="0"/>
              <a:t>消费者</a:t>
            </a:r>
            <a:endParaRPr lang="zh-CN" altLang="en-US" sz="2425" smtClean="0"/>
          </a:p>
          <a:p>
            <a:pPr lvl="2"/>
            <a:r>
              <a:rPr lang="zh-CN" altLang="en-US" sz="2235" smtClean="0"/>
              <a:t>先看数据，有就消费，没有就等待，通知生产者生产</a:t>
            </a:r>
            <a:endParaRPr lang="en-US" altLang="zh-CN" sz="2235" smtClean="0"/>
          </a:p>
          <a:p>
            <a:r>
              <a:rPr lang="en-US" altLang="zh-CN" sz="2800" smtClean="0"/>
              <a:t>B:</a:t>
            </a:r>
            <a:r>
              <a:rPr lang="zh-CN" altLang="en-US" sz="2800" smtClean="0"/>
              <a:t>把同步代码块改进为同步方法实现</a:t>
            </a:r>
            <a:endParaRPr lang="zh-CN" altLang="en-US" sz="2800" smtClean="0"/>
          </a:p>
          <a:p>
            <a:endParaRPr lang="zh-CN" altLang="en-US" sz="2800" smtClean="0"/>
          </a:p>
          <a:p>
            <a:r>
              <a:rPr lang="en-US" altLang="zh-CN" sz="2800" smtClean="0">
                <a:solidFill>
                  <a:srgbClr val="FFFF00"/>
                </a:solidFill>
              </a:rPr>
              <a:t>wait</a:t>
            </a:r>
            <a:r>
              <a:rPr lang="zh-CN" altLang="en-US" sz="2800" smtClean="0">
                <a:solidFill>
                  <a:srgbClr val="FFFF00"/>
                </a:solidFill>
              </a:rPr>
              <a:t>：等待会释放锁，唤醒时从相应位置唤醒</a:t>
            </a:r>
            <a:endParaRPr lang="en-US" altLang="zh-CN" sz="2800" smtClean="0"/>
          </a:p>
          <a:p>
            <a:endParaRPr lang="en-US" altLang="zh-CN" sz="2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08585" y="92710"/>
            <a:ext cx="6995160" cy="987425"/>
          </a:xfrm>
        </p:spPr>
        <p:txBody>
          <a:bodyPr/>
          <a:lstStyle/>
          <a:p>
            <a:r>
              <a:rPr lang="zh-CN" altLang="en-US" sz="3600" b="1" smtClean="0"/>
              <a:t>线程的状态转换图：</a:t>
            </a:r>
            <a:r>
              <a:rPr lang="en-US" altLang="zh-CN" sz="3600" b="1" smtClean="0"/>
              <a:t>5</a:t>
            </a:r>
            <a:r>
              <a:rPr lang="zh-CN" altLang="en-US" sz="3600" b="1" smtClean="0"/>
              <a:t>种路径</a:t>
            </a:r>
            <a:endParaRPr lang="zh-CN" altLang="en-US" sz="3600" b="1" smtClean="0"/>
          </a:p>
        </p:txBody>
      </p:sp>
      <p:pic>
        <p:nvPicPr>
          <p:cNvPr id="38916" name="Picture 2" descr="C:\Documents and Settings\Administrator\桌面\线程的状态转换图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85" y="1080135"/>
            <a:ext cx="8670925" cy="5478145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线程组</a:t>
            </a:r>
            <a:endParaRPr lang="en-US" altLang="zh-CN" sz="3600" b="1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Java</a:t>
            </a:r>
            <a:r>
              <a:rPr lang="zh-CN" altLang="en-US" sz="2800" smtClean="0"/>
              <a:t>中使用</a:t>
            </a:r>
            <a:r>
              <a:rPr lang="en-US" altLang="zh-CN" sz="2800" smtClean="0"/>
              <a:t>ThreadGroup</a:t>
            </a:r>
            <a:r>
              <a:rPr lang="zh-CN" altLang="en-US" sz="2800" smtClean="0"/>
              <a:t>来表示线程组，它可以对一批线程进行分类管理，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允许程序直接对线程组进行控制。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默认情况下，所有的线程都属于主线程组。</a:t>
            </a:r>
            <a:endParaRPr lang="en-US" altLang="zh-CN" sz="2300" smtClean="0"/>
          </a:p>
          <a:p>
            <a:pPr lvl="2"/>
            <a:r>
              <a:rPr lang="en-US" altLang="zh-CN" sz="1900" smtClean="0"/>
              <a:t>public final ThreadGroup getThreadGroup()</a:t>
            </a:r>
            <a:endParaRPr lang="en-US" altLang="zh-CN" sz="1900" smtClean="0"/>
          </a:p>
          <a:p>
            <a:pPr lvl="1"/>
            <a:r>
              <a:rPr lang="zh-CN" altLang="en-US" sz="2300" smtClean="0"/>
              <a:t>我们也可以给线程设置分组</a:t>
            </a:r>
            <a:endParaRPr lang="en-US" altLang="zh-CN" sz="2300" smtClean="0"/>
          </a:p>
          <a:p>
            <a:pPr lvl="2"/>
            <a:r>
              <a:rPr lang="en-US" altLang="zh-CN" sz="1900" smtClean="0"/>
              <a:t>Thread(ThreadGroup group, Runnable target, String name) </a:t>
            </a:r>
            <a:endParaRPr lang="en-US" altLang="zh-CN" sz="1900" smtClean="0"/>
          </a:p>
          <a:p>
            <a:pPr lvl="2"/>
            <a:endParaRPr lang="en-US" altLang="zh-CN" sz="19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57785" y="142875"/>
            <a:ext cx="8229600" cy="813435"/>
          </a:xfrm>
        </p:spPr>
        <p:txBody>
          <a:bodyPr/>
          <a:lstStyle/>
          <a:p>
            <a:r>
              <a:rPr lang="zh-CN" altLang="en-US" sz="3600" b="1" smtClean="0"/>
              <a:t>线程池</a:t>
            </a:r>
            <a:endParaRPr lang="en-US" altLang="zh-CN" sz="3600" b="1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5343525"/>
          </a:xfrm>
        </p:spPr>
        <p:txBody>
          <a:bodyPr/>
          <a:lstStyle/>
          <a:p>
            <a:r>
              <a:rPr lang="zh-CN" altLang="en-US" sz="2800" smtClean="0"/>
              <a:t>程序启动一个新线程成本是比较高的，因为它涉及到要与操作系统进行交互。而使用线程池可以很好的提高性能，尤其是当程序中要创建大量生存期很短的线程时，更应该考虑使用线程池。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线程池里的每一个线程代码结束后，并不会死亡，而是再次回到线程池中成为空闲状态，等待下一个对象来使用。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在</a:t>
            </a:r>
            <a:r>
              <a:rPr lang="en-US" altLang="zh-CN" sz="2300" smtClean="0"/>
              <a:t>JDK5</a:t>
            </a:r>
            <a:r>
              <a:rPr lang="zh-CN" altLang="en-US" sz="2300" smtClean="0"/>
              <a:t>之前，我们必须手动实现自己的线程池，从</a:t>
            </a:r>
            <a:r>
              <a:rPr lang="en-US" altLang="zh-CN" sz="2300" smtClean="0"/>
              <a:t>JDK5</a:t>
            </a:r>
            <a:r>
              <a:rPr lang="zh-CN" altLang="en-US" sz="2300" smtClean="0"/>
              <a:t>开始，</a:t>
            </a:r>
            <a:r>
              <a:rPr lang="en-US" altLang="zh-CN" sz="2300" smtClean="0"/>
              <a:t>Java</a:t>
            </a:r>
            <a:r>
              <a:rPr lang="zh-CN" altLang="en-US" sz="2300" smtClean="0"/>
              <a:t>内置</a:t>
            </a:r>
            <a:r>
              <a:rPr lang="en-US" altLang="zh-CN" sz="2300" smtClean="0">
                <a:sym typeface="+mn-ea"/>
              </a:rPr>
              <a:t>Executors</a:t>
            </a:r>
            <a:r>
              <a:rPr lang="zh-CN" altLang="en-US" sz="2300" smtClean="0">
                <a:sym typeface="+mn-ea"/>
              </a:rPr>
              <a:t>工厂</a:t>
            </a:r>
            <a:r>
              <a:rPr lang="zh-CN" altLang="en-US" sz="2300" smtClean="0"/>
              <a:t>支持线程池</a:t>
            </a:r>
            <a:endParaRPr lang="en-US" altLang="zh-CN" sz="23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23215" y="476250"/>
            <a:ext cx="8229600" cy="5763895"/>
          </a:xfrm>
        </p:spPr>
        <p:txBody>
          <a:bodyPr/>
          <a:lstStyle/>
          <a:p>
            <a:pPr lvl="1"/>
            <a:r>
              <a:rPr lang="en-US" altLang="zh-CN" sz="2400" smtClean="0">
                <a:sym typeface="+mn-ea"/>
              </a:rPr>
              <a:t>Executors</a:t>
            </a:r>
            <a:r>
              <a:rPr lang="zh-CN" altLang="en-US" sz="2400" smtClean="0">
                <a:sym typeface="+mn-ea"/>
              </a:rPr>
              <a:t>工厂</a:t>
            </a:r>
            <a:r>
              <a:rPr lang="zh-CN" altLang="en-US" sz="2400" smtClean="0"/>
              <a:t>有如下几个方法</a:t>
            </a:r>
            <a:endParaRPr lang="en-US" altLang="zh-CN" sz="2400" smtClean="0"/>
          </a:p>
          <a:p>
            <a:pPr lvl="2"/>
            <a:r>
              <a:rPr lang="en-US" altLang="zh-CN" sz="2000" smtClean="0"/>
              <a:t>public static ExecutorService newCachedThreadPool()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public static ExecutorService newFixedThreadPool(int nThreads)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public static ExecutorService newSingleThreadExecutor()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这些方法的返回值是</a:t>
            </a:r>
            <a:r>
              <a:rPr lang="en-US" altLang="zh-CN" sz="2000" smtClean="0"/>
              <a:t>ExecutorService</a:t>
            </a:r>
            <a:r>
              <a:rPr lang="zh-CN" altLang="en-US" sz="2000" smtClean="0"/>
              <a:t>对象，该对象表示一个线程池，可以执行</a:t>
            </a:r>
            <a:r>
              <a:rPr lang="en-US" altLang="zh-CN" sz="2000" smtClean="0"/>
              <a:t>Runnable</a:t>
            </a:r>
            <a:r>
              <a:rPr lang="zh-CN" altLang="en-US" sz="2000" smtClean="0"/>
              <a:t>对象或者</a:t>
            </a:r>
            <a:r>
              <a:rPr lang="en-US" altLang="zh-CN" sz="2000" smtClean="0"/>
              <a:t>Callable</a:t>
            </a:r>
            <a:r>
              <a:rPr lang="zh-CN" altLang="en-US" sz="2000" smtClean="0"/>
              <a:t>对象代表的线程。它提供了如下方法</a:t>
            </a:r>
            <a:endParaRPr lang="en-US" altLang="zh-CN" sz="2000" smtClean="0"/>
          </a:p>
          <a:p>
            <a:pPr lvl="3"/>
            <a:r>
              <a:rPr lang="en-US" altLang="zh-CN" sz="1400" smtClean="0"/>
              <a:t>Future&lt;?&gt; submit(Runnable task)</a:t>
            </a:r>
            <a:endParaRPr lang="en-US" altLang="zh-CN" sz="1400" smtClean="0"/>
          </a:p>
          <a:p>
            <a:pPr lvl="3"/>
            <a:r>
              <a:rPr lang="en-US" altLang="zh-CN" sz="1400" smtClean="0"/>
              <a:t>&lt;T&gt; Future&lt;T&gt; submit(Callable&lt;T&gt; task)</a:t>
            </a:r>
            <a:endParaRPr lang="en-US" altLang="zh-CN" sz="1400" smtClean="0"/>
          </a:p>
          <a:p>
            <a:pPr lvl="1"/>
            <a:r>
              <a:rPr lang="zh-CN" altLang="en-US" sz="2400" smtClean="0"/>
              <a:t>案例演示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创建线程池对象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创建</a:t>
            </a:r>
            <a:r>
              <a:rPr lang="en-US" altLang="zh-CN" sz="1800" smtClean="0"/>
              <a:t>Runnable</a:t>
            </a:r>
            <a:r>
              <a:rPr lang="zh-CN" altLang="en-US" sz="1800" smtClean="0"/>
              <a:t>实例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提交</a:t>
            </a:r>
            <a:r>
              <a:rPr lang="en-US" altLang="zh-CN" sz="1800" smtClean="0"/>
              <a:t>Runnable</a:t>
            </a:r>
            <a:r>
              <a:rPr lang="zh-CN" altLang="en-US" sz="1800" smtClean="0"/>
              <a:t>实例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关闭线程池</a:t>
            </a:r>
            <a:endParaRPr lang="en-US" altLang="zh-CN" sz="1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多线程程序实现方案</a:t>
            </a:r>
            <a:r>
              <a:rPr lang="en-US" altLang="zh-CN" sz="3600" b="1" smtClean="0"/>
              <a:t>3</a:t>
            </a:r>
            <a:endParaRPr lang="en-US" altLang="zh-CN" sz="3600" b="1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实现</a:t>
            </a:r>
            <a:r>
              <a:rPr lang="en-US" altLang="zh-CN" sz="2800" smtClean="0"/>
              <a:t>Callable</a:t>
            </a:r>
            <a:r>
              <a:rPr lang="zh-CN" altLang="en-US" sz="2800" smtClean="0"/>
              <a:t>接口</a:t>
            </a:r>
            <a:endParaRPr lang="en-US" altLang="zh-CN" sz="2800" smtClean="0"/>
          </a:p>
          <a:p>
            <a:r>
              <a:rPr lang="zh-CN" altLang="en-US" sz="2800" smtClean="0"/>
              <a:t>步骤和刚才演示线程池执行</a:t>
            </a:r>
            <a:r>
              <a:rPr lang="en-US" altLang="zh-CN" sz="2800" smtClean="0"/>
              <a:t>Runnable</a:t>
            </a:r>
            <a:r>
              <a:rPr lang="zh-CN" altLang="en-US" sz="2800" smtClean="0"/>
              <a:t>对象的差不多。</a:t>
            </a:r>
            <a:endParaRPr lang="en-US" altLang="zh-CN" sz="2800" smtClean="0"/>
          </a:p>
          <a:p>
            <a:r>
              <a:rPr lang="zh-CN" altLang="en-US" sz="2800" smtClean="0"/>
              <a:t>但是还可以好一些，求和案例演示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好处：</a:t>
            </a:r>
            <a:endParaRPr lang="en-US" altLang="zh-CN" sz="2300" smtClean="0"/>
          </a:p>
          <a:p>
            <a:pPr lvl="2"/>
            <a:r>
              <a:rPr lang="zh-CN" altLang="en-US" sz="1900" smtClean="0"/>
              <a:t>可以有返回值</a:t>
            </a:r>
            <a:endParaRPr lang="en-US" altLang="zh-CN" sz="1900" smtClean="0"/>
          </a:p>
          <a:p>
            <a:pPr lvl="2"/>
            <a:r>
              <a:rPr lang="zh-CN" altLang="en-US" sz="1900" smtClean="0"/>
              <a:t>可以抛出异常</a:t>
            </a:r>
            <a:endParaRPr lang="en-US" altLang="zh-CN" sz="1900" smtClean="0"/>
          </a:p>
          <a:p>
            <a:pPr lvl="1"/>
            <a:r>
              <a:rPr lang="zh-CN" altLang="en-US" sz="2300" smtClean="0"/>
              <a:t>弊端：</a:t>
            </a:r>
            <a:endParaRPr lang="en-US" altLang="zh-CN" sz="2300" smtClean="0"/>
          </a:p>
          <a:p>
            <a:pPr lvl="2"/>
            <a:r>
              <a:rPr lang="zh-CN" altLang="en-US" sz="1900" smtClean="0"/>
              <a:t>代码比较复杂，所以一般不用</a:t>
            </a:r>
            <a:endParaRPr lang="en-US" altLang="zh-CN" sz="19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00025" y="184150"/>
            <a:ext cx="8229600" cy="835025"/>
          </a:xfrm>
        </p:spPr>
        <p:txBody>
          <a:bodyPr/>
          <a:lstStyle/>
          <a:p>
            <a:r>
              <a:rPr lang="zh-CN" altLang="en-US" sz="3600" b="1" smtClean="0"/>
              <a:t>多线程面试题</a:t>
            </a:r>
            <a:endParaRPr lang="en-US" altLang="zh-CN" sz="3600" b="1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269365"/>
            <a:ext cx="8229600" cy="5185410"/>
          </a:xfrm>
        </p:spPr>
        <p:txBody>
          <a:bodyPr/>
          <a:lstStyle/>
          <a:p>
            <a:r>
              <a:rPr lang="zh-CN" altLang="en-US" sz="2800" smtClean="0"/>
              <a:t>多线程有几种实现方案，分别是哪几种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r>
              <a:rPr lang="zh-CN" altLang="en-US" sz="2800" smtClean="0"/>
              <a:t>同步有几种方式，分别是什么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r>
              <a:rPr lang="zh-CN" altLang="en-US" sz="2800" smtClean="0"/>
              <a:t>启动一个线程是</a:t>
            </a:r>
            <a:r>
              <a:rPr lang="en-US" altLang="zh-CN" sz="2800" smtClean="0"/>
              <a:t>run()</a:t>
            </a:r>
            <a:r>
              <a:rPr lang="zh-CN" altLang="en-US" sz="2800" smtClean="0"/>
              <a:t>还是</a:t>
            </a:r>
            <a:r>
              <a:rPr lang="en-US" altLang="zh-CN" sz="2800" smtClean="0"/>
              <a:t>start()?</a:t>
            </a:r>
            <a:r>
              <a:rPr lang="zh-CN" altLang="en-US" sz="2800" smtClean="0"/>
              <a:t>它们的区别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r>
              <a:rPr lang="en-US" altLang="zh-CN" sz="2800" smtClean="0"/>
              <a:t>sleep()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wait()</a:t>
            </a:r>
            <a:r>
              <a:rPr lang="zh-CN" altLang="en-US" sz="2800" smtClean="0"/>
              <a:t>方法的区别</a:t>
            </a:r>
            <a:endParaRPr lang="zh-CN" altLang="en-US" sz="2800" smtClean="0"/>
          </a:p>
          <a:p>
            <a:pPr lvl="1"/>
            <a:r>
              <a:rPr lang="en-US" altLang="zh-CN" sz="2425" smtClean="0">
                <a:sym typeface="+mn-ea"/>
              </a:rPr>
              <a:t>wait()</a:t>
            </a:r>
            <a:r>
              <a:rPr lang="zh-CN" altLang="en-US" sz="2425" smtClean="0"/>
              <a:t>：释放锁对象</a:t>
            </a:r>
            <a:endParaRPr lang="zh-CN" altLang="en-US" sz="2425" smtClean="0"/>
          </a:p>
          <a:p>
            <a:pPr lvl="1"/>
            <a:r>
              <a:rPr lang="en-US" altLang="zh-CN" sz="2425" smtClean="0">
                <a:sym typeface="+mn-ea"/>
              </a:rPr>
              <a:t>sleep()</a:t>
            </a:r>
            <a:r>
              <a:rPr lang="zh-CN" altLang="en-US" sz="2425" smtClean="0">
                <a:sym typeface="+mn-ea"/>
              </a:rPr>
              <a:t>：不会释放所对象</a:t>
            </a:r>
            <a:endParaRPr lang="en-US" altLang="zh-CN" sz="2425" smtClean="0"/>
          </a:p>
          <a:p>
            <a:r>
              <a:rPr lang="zh-CN" altLang="en-US" sz="2800" smtClean="0"/>
              <a:t>线程的生命周期图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00025" y="184150"/>
            <a:ext cx="8229600" cy="835025"/>
          </a:xfrm>
        </p:spPr>
        <p:txBody>
          <a:bodyPr/>
          <a:lstStyle/>
          <a:p>
            <a:r>
              <a:rPr lang="zh-CN" altLang="en-US" sz="3600" b="1" smtClean="0"/>
              <a:t>多线程面试题</a:t>
            </a:r>
            <a:endParaRPr lang="en-US" altLang="zh-CN" sz="3600" b="1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269365"/>
            <a:ext cx="8229600" cy="5185410"/>
          </a:xfrm>
        </p:spPr>
        <p:txBody>
          <a:bodyPr/>
          <a:lstStyle/>
          <a:p>
            <a:r>
              <a:rPr lang="zh-CN" altLang="en-US" sz="2800" smtClean="0"/>
              <a:t>为什么</a:t>
            </a:r>
            <a:r>
              <a:rPr lang="en-US" altLang="zh-CN" sz="2800" smtClean="0"/>
              <a:t>wait(),notify(),notifyAll()</a:t>
            </a:r>
            <a:r>
              <a:rPr lang="zh-CN" altLang="en-US" sz="2800" smtClean="0"/>
              <a:t>等方法都定义在</a:t>
            </a:r>
            <a:r>
              <a:rPr lang="en-US" altLang="zh-CN" sz="2800" smtClean="0"/>
              <a:t>Object</a:t>
            </a:r>
            <a:r>
              <a:rPr lang="zh-CN" altLang="en-US" sz="2800" smtClean="0"/>
              <a:t>类中</a:t>
            </a:r>
            <a:endParaRPr lang="zh-CN" altLang="en-US" sz="2800" smtClean="0"/>
          </a:p>
          <a:p>
            <a:pPr lvl="1"/>
            <a:r>
              <a:rPr lang="zh-CN" altLang="en-US" sz="2425" smtClean="0"/>
              <a:t>首先在线程安全问题的情况下才会出现等待唤醒机制，</a:t>
            </a:r>
            <a:r>
              <a:rPr lang="zh-CN" altLang="en-US" sz="2425" smtClean="0">
                <a:sym typeface="+mn-ea"/>
              </a:rPr>
              <a:t>而我们的锁对象是任意锁对象，</a:t>
            </a:r>
            <a:r>
              <a:rPr lang="zh-CN" altLang="en-US" sz="2425" smtClean="0">
                <a:solidFill>
                  <a:srgbClr val="FFFF00"/>
                </a:solidFill>
              </a:rPr>
              <a:t>这些方法的调用需要通过锁对象调用</a:t>
            </a:r>
            <a:r>
              <a:rPr lang="zh-CN" altLang="en-US" sz="2425" smtClean="0"/>
              <a:t>，所以这些方法必须定义在</a:t>
            </a:r>
            <a:r>
              <a:rPr lang="en-US" altLang="zh-CN" sz="2425" smtClean="0"/>
              <a:t>Object</a:t>
            </a:r>
            <a:r>
              <a:rPr lang="zh-CN" altLang="en-US" sz="2425" smtClean="0"/>
              <a:t>类中</a:t>
            </a:r>
            <a:endParaRPr lang="en-US" altLang="zh-CN" sz="2425" smtClean="0"/>
          </a:p>
          <a:p>
            <a:pPr marL="64135" indent="0">
              <a:buNone/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0" y="279400"/>
            <a:ext cx="8229600" cy="584835"/>
          </a:xfrm>
        </p:spPr>
        <p:txBody>
          <a:bodyPr>
            <a:normAutofit fontScale="90000"/>
          </a:bodyPr>
          <a:lstStyle/>
          <a:p>
            <a:r>
              <a:rPr lang="zh-CN" altLang="en-US" sz="3600" b="1" smtClean="0"/>
              <a:t>多线程概述</a:t>
            </a:r>
            <a:endParaRPr lang="en-US" altLang="zh-CN" sz="3600" b="1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58115" y="1116965"/>
            <a:ext cx="8528685" cy="5561965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+mn-ea"/>
              </a:rPr>
              <a:t>进程：</a:t>
            </a:r>
            <a:endParaRPr lang="zh-CN" altLang="en-US" sz="2400" smtClean="0"/>
          </a:p>
          <a:p>
            <a:pPr lvl="2">
              <a:lnSpc>
                <a:spcPct val="90000"/>
              </a:lnSpc>
            </a:pPr>
            <a:r>
              <a:rPr lang="zh-CN" altLang="en-US" smtClean="0">
                <a:sym typeface="+mn-ea"/>
              </a:rPr>
              <a:t>正在运行的程序</a:t>
            </a:r>
            <a:endParaRPr lang="zh-CN" altLang="en-US" smtClean="0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smtClean="0">
                <a:sym typeface="+mn-ea"/>
              </a:rPr>
              <a:t>是系统进行资源分配和调用的独立单位。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>
                <a:sym typeface="+mn-ea"/>
              </a:rPr>
              <a:t>每一个进程都有它自己的内存空间和系统资源。</a:t>
            </a:r>
            <a:endParaRPr lang="zh-CN" altLang="en-US" smtClean="0"/>
          </a:p>
          <a:p>
            <a:pPr lvl="2">
              <a:lnSpc>
                <a:spcPct val="90000"/>
              </a:lnSpc>
            </a:pPr>
            <a:r>
              <a:rPr lang="zh-CN" altLang="en-US" smtClean="0">
                <a:solidFill>
                  <a:srgbClr val="FFFF00"/>
                </a:solidFill>
                <a:sym typeface="+mn-ea"/>
              </a:rPr>
              <a:t>理解：一个正在运行的应用程序就是一个进程</a:t>
            </a:r>
            <a:endParaRPr lang="zh-CN" altLang="en-US" smtClean="0">
              <a:solidFill>
                <a:srgbClr val="FFFF00"/>
              </a:solidFill>
              <a:sym typeface="+mn-ea"/>
            </a:endParaRPr>
          </a:p>
          <a:p>
            <a:pPr lvl="2">
              <a:lnSpc>
                <a:spcPct val="90000"/>
              </a:lnSpc>
            </a:pP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zh-CN" sz="2400" smtClean="0"/>
              <a:t>多进程作用：</a:t>
            </a:r>
            <a:r>
              <a:rPr lang="zh-CN" altLang="en-US" sz="2400" smtClean="0">
                <a:sym typeface="+mn-ea"/>
              </a:rPr>
              <a:t>是提高</a:t>
            </a:r>
            <a:r>
              <a:rPr lang="en-US" altLang="zh-CN" sz="2400" smtClean="0">
                <a:sym typeface="+mn-ea"/>
              </a:rPr>
              <a:t>CPU</a:t>
            </a:r>
            <a:r>
              <a:rPr lang="zh-CN" altLang="en-US" sz="2400" smtClean="0">
                <a:sym typeface="+mn-ea"/>
              </a:rPr>
              <a:t>的使用率（物尽其才）</a:t>
            </a:r>
            <a:endParaRPr lang="zh-CN" altLang="en-US" sz="2400" smtClean="0">
              <a:sym typeface="+mn-ea"/>
            </a:endParaRPr>
          </a:p>
          <a:p>
            <a:pPr lvl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58115" y="617855"/>
            <a:ext cx="8528685" cy="6061075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400" smtClean="0"/>
              <a:t>线程：</a:t>
            </a:r>
            <a:endParaRPr lang="en-US" altLang="zh-CN" sz="2400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是进程中的单个顺序控制单元，是一条</a:t>
            </a:r>
            <a:r>
              <a:rPr lang="zh-CN" altLang="en-US" smtClean="0">
                <a:solidFill>
                  <a:srgbClr val="FFFF00"/>
                </a:solidFill>
              </a:rPr>
              <a:t>执行路径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一个进程如果只有一条执行路径，则称为单线程程序。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一个进程如果有多条执行路径，则称为多线程程序。</a:t>
            </a:r>
            <a:endParaRPr lang="zh-CN" altLang="en-US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多线程的作用：</a:t>
            </a:r>
            <a:r>
              <a:rPr lang="zh-CN" altLang="en-US" sz="2400" smtClean="0">
                <a:sym typeface="+mn-ea"/>
              </a:rPr>
              <a:t>为了提高应用程序的使用率</a:t>
            </a:r>
            <a:endParaRPr lang="zh-CN" altLang="en-US" sz="2400" smtClean="0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smtClean="0"/>
              <a:t>一个进程可以有多个线程</a:t>
            </a:r>
            <a:endParaRPr lang="zh-CN" altLang="en-US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线程越多越容易抢到</a:t>
            </a:r>
            <a:r>
              <a:rPr lang="en-US" altLang="zh-CN" smtClean="0">
                <a:solidFill>
                  <a:srgbClr val="FFFF00"/>
                </a:solidFill>
              </a:rPr>
              <a:t>CPU</a:t>
            </a:r>
            <a:r>
              <a:rPr lang="zh-CN" altLang="en-US" smtClean="0">
                <a:solidFill>
                  <a:srgbClr val="FFFF00"/>
                </a:solidFill>
              </a:rPr>
              <a:t>的时间片</a:t>
            </a:r>
            <a:endParaRPr lang="zh-CN" altLang="en-US" smtClean="0"/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olidFill>
                  <a:srgbClr val="FFFF00"/>
                </a:solidFill>
              </a:rPr>
              <a:t>理解：</a:t>
            </a:r>
            <a:endParaRPr lang="zh-CN" altLang="en-US" sz="2400" smtClean="0">
              <a:solidFill>
                <a:srgbClr val="FFFF0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mtClean="0">
                <a:solidFill>
                  <a:srgbClr val="FFFF00"/>
                </a:solidFill>
              </a:rPr>
              <a:t>线程越多，程序越不容易卡顿</a:t>
            </a:r>
            <a:endParaRPr lang="zh-CN" altLang="en-US" smtClean="0">
              <a:solidFill>
                <a:srgbClr val="FFFF0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mtClean="0">
                <a:solidFill>
                  <a:srgbClr val="FFFF00"/>
                </a:solidFill>
              </a:rPr>
              <a:t>线程可以用来抢占</a:t>
            </a:r>
            <a:r>
              <a:rPr lang="en-US" altLang="zh-CN" smtClean="0">
                <a:solidFill>
                  <a:srgbClr val="FFFF00"/>
                </a:solidFill>
              </a:rPr>
              <a:t>cpu</a:t>
            </a:r>
            <a:r>
              <a:rPr lang="zh-CN" altLang="en-US" smtClean="0">
                <a:solidFill>
                  <a:srgbClr val="FFFF00"/>
                </a:solidFill>
              </a:rPr>
              <a:t>，所以线程越多，</a:t>
            </a:r>
            <a:r>
              <a:rPr lang="en-US" altLang="zh-CN" smtClean="0">
                <a:solidFill>
                  <a:srgbClr val="FFFF00"/>
                </a:solidFill>
              </a:rPr>
              <a:t>CPU</a:t>
            </a:r>
            <a:r>
              <a:rPr lang="zh-CN" altLang="en-US" smtClean="0">
                <a:solidFill>
                  <a:srgbClr val="FFFF00"/>
                </a:solidFill>
              </a:rPr>
              <a:t>抢占的越多，</a:t>
            </a:r>
            <a:r>
              <a:rPr lang="en-US" altLang="zh-CN" smtClean="0">
                <a:solidFill>
                  <a:srgbClr val="FFFF00"/>
                </a:solidFill>
              </a:rPr>
              <a:t>CPU</a:t>
            </a:r>
            <a:r>
              <a:rPr lang="zh-CN" altLang="en-US" smtClean="0">
                <a:solidFill>
                  <a:srgbClr val="FFFF00"/>
                </a:solidFill>
              </a:rPr>
              <a:t>越多越不容易卡顿</a:t>
            </a:r>
            <a:endParaRPr lang="zh-CN" altLang="en-US" smtClean="0">
              <a:solidFill>
                <a:srgbClr val="FFFF0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mtClean="0"/>
              <a:t>例如：迅雷下载</a:t>
            </a:r>
            <a:endParaRPr lang="zh-CN" altLang="en-US" smtClean="0"/>
          </a:p>
          <a:p>
            <a:pPr lvl="2"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问题：</a:t>
            </a:r>
            <a:endParaRPr lang="zh-CN" altLang="en-US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一边用</a:t>
            </a:r>
            <a:r>
              <a:rPr lang="zh-CN" altLang="en-US" sz="2400" smtClean="0">
                <a:sym typeface="+mn-ea"/>
              </a:rPr>
              <a:t>爱奇艺</a:t>
            </a:r>
            <a:r>
              <a:rPr lang="zh-CN" altLang="en-US" sz="2400" smtClean="0"/>
              <a:t>看电影一边</a:t>
            </a:r>
            <a:r>
              <a:rPr lang="en-US" altLang="zh-CN" sz="2400" smtClean="0"/>
              <a:t>qq</a:t>
            </a:r>
            <a:r>
              <a:rPr lang="zh-CN" altLang="en-US" sz="2400" smtClean="0"/>
              <a:t>聊天是同时进行的吗？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58115" y="617855"/>
            <a:ext cx="8528685" cy="6061075"/>
          </a:xfrm>
        </p:spPr>
        <p:txBody>
          <a:bodyPr>
            <a:noAutofit/>
          </a:bodyPr>
          <a:lstStyle/>
          <a:p>
            <a:pPr marL="64135" indent="0">
              <a:lnSpc>
                <a:spcPct val="90000"/>
              </a:lnSpc>
              <a:buNone/>
            </a:pPr>
            <a:r>
              <a:rPr lang="en-US" altLang="zh-CN" sz="2400" smtClean="0"/>
              <a:t> </a:t>
            </a:r>
            <a:r>
              <a:rPr lang="zh-CN" altLang="en-US" sz="2800" smtClean="0"/>
              <a:t>问题：</a:t>
            </a:r>
            <a:endParaRPr lang="zh-CN" altLang="en-US" sz="28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一边用</a:t>
            </a:r>
            <a:r>
              <a:rPr lang="zh-CN" altLang="en-US" sz="2400" smtClean="0">
                <a:sym typeface="+mn-ea"/>
              </a:rPr>
              <a:t>爱奇艺</a:t>
            </a:r>
            <a:r>
              <a:rPr lang="zh-CN" altLang="en-US" sz="2400" smtClean="0"/>
              <a:t>看电影一边</a:t>
            </a:r>
            <a:r>
              <a:rPr lang="en-US" altLang="zh-CN" sz="2400" smtClean="0"/>
              <a:t>qq</a:t>
            </a:r>
            <a:r>
              <a:rPr lang="zh-CN" altLang="en-US" sz="2400" smtClean="0"/>
              <a:t>聊天是同时进行的吗？</a:t>
            </a:r>
            <a:endParaRPr lang="zh-CN" altLang="en-US" sz="2400" smtClean="0"/>
          </a:p>
          <a:p>
            <a:pPr lvl="1">
              <a:lnSpc>
                <a:spcPct val="90000"/>
              </a:lnSpc>
            </a:pPr>
            <a:r>
              <a:rPr lang="zh-CN" altLang="en-US" sz="2395" smtClean="0"/>
              <a:t>不是！</a:t>
            </a:r>
            <a:endParaRPr lang="zh-CN" altLang="en-US" sz="2395" smtClean="0"/>
          </a:p>
          <a:p>
            <a:pPr lvl="2">
              <a:lnSpc>
                <a:spcPct val="90000"/>
              </a:lnSpc>
            </a:pPr>
            <a:r>
              <a:rPr lang="zh-CN" altLang="en-US" sz="2215" smtClean="0"/>
              <a:t>爱奇艺和</a:t>
            </a:r>
            <a:r>
              <a:rPr lang="en-US" altLang="zh-CN" sz="2215" smtClean="0"/>
              <a:t>QQ</a:t>
            </a:r>
            <a:r>
              <a:rPr lang="zh-CN" altLang="en-US" sz="2215" smtClean="0"/>
              <a:t>都去抢占</a:t>
            </a:r>
            <a:r>
              <a:rPr lang="en-US" altLang="zh-CN" sz="2215" smtClean="0"/>
              <a:t>cpu</a:t>
            </a:r>
            <a:r>
              <a:rPr lang="zh-CN" altLang="en-US" sz="2215" smtClean="0"/>
              <a:t>的时间片</a:t>
            </a:r>
            <a:endParaRPr lang="zh-CN" altLang="en-US" sz="2215" smtClean="0"/>
          </a:p>
          <a:p>
            <a:pPr lvl="2">
              <a:lnSpc>
                <a:spcPct val="90000"/>
              </a:lnSpc>
            </a:pPr>
            <a:r>
              <a:rPr lang="en-US" altLang="zh-CN" sz="2215" smtClean="0"/>
              <a:t>cpu</a:t>
            </a:r>
            <a:r>
              <a:rPr lang="zh-CN" altLang="en-US" sz="2215" smtClean="0"/>
              <a:t>时间片在某一个时间点只能够执行一个程序</a:t>
            </a:r>
            <a:endParaRPr lang="zh-CN" altLang="en-US" sz="2215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169545"/>
            <a:ext cx="8229600" cy="872490"/>
          </a:xfrm>
        </p:spPr>
        <p:txBody>
          <a:bodyPr/>
          <a:lstStyle/>
          <a:p>
            <a:r>
              <a:rPr lang="en-US" altLang="zh-CN" sz="3600" b="1" smtClean="0"/>
              <a:t>Java</a:t>
            </a:r>
            <a:r>
              <a:rPr lang="zh-CN" altLang="en-US" sz="3600" b="1" smtClean="0"/>
              <a:t>程序运行原理</a:t>
            </a:r>
            <a:endParaRPr lang="en-US" altLang="zh-CN" sz="3600" b="1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042670"/>
            <a:ext cx="8229600" cy="54121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/>
              <a:t>Java</a:t>
            </a:r>
            <a:r>
              <a:rPr lang="zh-CN" altLang="en-US" smtClean="0"/>
              <a:t>程序运行原理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java </a:t>
            </a:r>
            <a:r>
              <a:rPr lang="zh-CN" altLang="en-US" smtClean="0"/>
              <a:t>命令会启动 </a:t>
            </a:r>
            <a:r>
              <a:rPr lang="en-US" altLang="zh-CN" smtClean="0"/>
              <a:t>java </a:t>
            </a:r>
            <a:r>
              <a:rPr lang="zh-CN" altLang="en-US" smtClean="0"/>
              <a:t>虚拟机，启动 </a:t>
            </a:r>
            <a:r>
              <a:rPr lang="en-US" altLang="zh-CN" smtClean="0"/>
              <a:t>JVM</a:t>
            </a:r>
            <a:r>
              <a:rPr lang="zh-CN" altLang="en-US" smtClean="0"/>
              <a:t>，等于启动了一个应用程序，也就是启动了一个进程。该进程会自动启动一个 “主线程” ，然后主线程去调用某个类的 </a:t>
            </a:r>
            <a:r>
              <a:rPr lang="en-US" altLang="zh-CN" smtClean="0"/>
              <a:t>main(</a:t>
            </a:r>
            <a:r>
              <a:rPr lang="zh-CN" altLang="en-US" smtClean="0"/>
              <a:t>主方法</a:t>
            </a:r>
            <a:r>
              <a:rPr lang="en-US" altLang="zh-CN" smtClean="0"/>
              <a:t>) </a:t>
            </a:r>
            <a:r>
              <a:rPr lang="zh-CN" altLang="en-US" smtClean="0"/>
              <a:t>方法。所以 </a:t>
            </a:r>
            <a:r>
              <a:rPr lang="en-US" altLang="zh-CN" smtClean="0"/>
              <a:t>main</a:t>
            </a:r>
            <a:r>
              <a:rPr lang="zh-CN" altLang="en-US" smtClean="0"/>
              <a:t>方法运行在主线程中。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思考：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en-US" altLang="zh-CN" smtClean="0"/>
              <a:t>jvm</a:t>
            </a:r>
            <a:r>
              <a:rPr lang="zh-CN" altLang="en-US" smtClean="0"/>
              <a:t>虚拟机的启动是单线程的还是多线程的？</a:t>
            </a:r>
            <a:endParaRPr lang="zh-CN" altLang="en-US" smtClean="0"/>
          </a:p>
          <a:p>
            <a:pPr lvl="3">
              <a:lnSpc>
                <a:spcPct val="90000"/>
              </a:lnSpc>
            </a:pPr>
            <a:r>
              <a:rPr lang="zh-CN" altLang="en-US" smtClean="0"/>
              <a:t>多线程</a:t>
            </a:r>
            <a:endParaRPr lang="zh-CN" altLang="en-US" smtClean="0"/>
          </a:p>
          <a:p>
            <a:pPr lvl="3">
              <a:lnSpc>
                <a:spcPct val="90000"/>
              </a:lnSpc>
            </a:pPr>
            <a:r>
              <a:rPr lang="zh-CN" altLang="en-US" smtClean="0"/>
              <a:t>主线程和垃圾回收线程</a:t>
            </a:r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78460" y="120650"/>
            <a:ext cx="8229600" cy="876300"/>
          </a:xfrm>
        </p:spPr>
        <p:txBody>
          <a:bodyPr/>
          <a:lstStyle/>
          <a:p>
            <a:r>
              <a:rPr lang="zh-CN" altLang="en-US" sz="3600" b="1" smtClean="0"/>
              <a:t>多线程的实现方案</a:t>
            </a:r>
            <a:endParaRPr lang="en-US" altLang="zh-CN" sz="3600" b="1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078230"/>
            <a:ext cx="8229600" cy="5376545"/>
          </a:xfrm>
        </p:spPr>
        <p:txBody>
          <a:bodyPr>
            <a:normAutofit fontScale="70000"/>
          </a:bodyPr>
          <a:lstStyle/>
          <a:p>
            <a:r>
              <a:rPr lang="zh-CN" altLang="en-US" sz="2650" smtClean="0">
                <a:solidFill>
                  <a:srgbClr val="FFFF00"/>
                </a:solidFill>
              </a:rPr>
              <a:t>1.继承Thread类</a:t>
            </a:r>
            <a:endParaRPr lang="zh-CN" altLang="en-US" sz="2300" smtClean="0"/>
          </a:p>
          <a:p>
            <a:pPr lvl="1"/>
            <a:r>
              <a:rPr lang="zh-CN" altLang="en-US" sz="2300" smtClean="0"/>
              <a:t>	1.我们自己写一个类去继承Thread这个类，并且重写他的run()方法</a:t>
            </a:r>
            <a:endParaRPr lang="zh-CN" altLang="en-US" sz="2300" smtClean="0"/>
          </a:p>
          <a:p>
            <a:pPr lvl="1"/>
            <a:r>
              <a:rPr lang="zh-CN" altLang="en-US" sz="2300" smtClean="0"/>
              <a:t>	2.将需要被线程执行的代码写在run()方法里面</a:t>
            </a:r>
            <a:endParaRPr lang="zh-CN" altLang="en-US" sz="2300" smtClean="0"/>
          </a:p>
          <a:p>
            <a:pPr lvl="1"/>
            <a:r>
              <a:rPr lang="zh-CN" altLang="en-US" sz="2300" smtClean="0"/>
              <a:t>	3.在main方法里面创建我们自己的线程类，并且调用start()方法来运行线程</a:t>
            </a:r>
            <a:endParaRPr lang="zh-CN" altLang="en-US" sz="2300" smtClean="0"/>
          </a:p>
          <a:p>
            <a:pPr marL="537210" lvl="1" indent="0">
              <a:buNone/>
            </a:pPr>
            <a:endParaRPr lang="zh-CN" altLang="en-US" sz="2300" smtClean="0"/>
          </a:p>
          <a:p>
            <a:pPr lvl="0"/>
            <a:r>
              <a:rPr lang="zh-CN" altLang="en-US" sz="2650" smtClean="0">
                <a:solidFill>
                  <a:srgbClr val="FFFF00"/>
                </a:solidFill>
              </a:rPr>
              <a:t>2.实现Runnable接口</a:t>
            </a:r>
            <a:endParaRPr lang="zh-CN" altLang="en-US" sz="2650" smtClean="0"/>
          </a:p>
          <a:p>
            <a:pPr lvl="1"/>
            <a:r>
              <a:rPr lang="zh-CN" altLang="en-US" sz="2300" smtClean="0"/>
              <a:t>	1.我们自己写一个类去实现Runnable接口，并且重写他的run()方法</a:t>
            </a:r>
            <a:endParaRPr lang="zh-CN" altLang="en-US" sz="2300" smtClean="0"/>
          </a:p>
          <a:p>
            <a:pPr lvl="1"/>
            <a:r>
              <a:rPr lang="zh-CN" altLang="en-US" sz="2300" smtClean="0"/>
              <a:t>	2.</a:t>
            </a:r>
            <a:r>
              <a:rPr lang="zh-CN" altLang="en-US" sz="2300" smtClean="0">
                <a:sym typeface="+mn-ea"/>
              </a:rPr>
              <a:t>将需要被线程执行的代码写在run()方法里面</a:t>
            </a:r>
            <a:r>
              <a:rPr lang="en-US" altLang="zh-CN" sz="2300" smtClean="0">
                <a:sym typeface="+mn-ea"/>
              </a:rPr>
              <a:t>	</a:t>
            </a:r>
            <a:endParaRPr lang="zh-CN" altLang="en-US" sz="2300" smtClean="0"/>
          </a:p>
          <a:p>
            <a:pPr lvl="1"/>
            <a:r>
              <a:rPr lang="zh-CN" altLang="en-US" sz="2300" smtClean="0"/>
              <a:t>	3.在main方法里面创建Thread类，使用Thread类的start方法来调用</a:t>
            </a:r>
            <a:endParaRPr lang="zh-CN" altLang="en-US" sz="2300" smtClean="0"/>
          </a:p>
          <a:p>
            <a:pPr lvl="0"/>
            <a:endParaRPr lang="zh-CN" altLang="en-US" sz="2650" smtClean="0">
              <a:solidFill>
                <a:srgbClr val="FFFF00"/>
              </a:solidFill>
            </a:endParaRPr>
          </a:p>
          <a:p>
            <a:pPr lvl="0"/>
            <a:r>
              <a:rPr lang="zh-CN" altLang="en-US" sz="2650" smtClean="0">
                <a:solidFill>
                  <a:srgbClr val="FFFF00"/>
                </a:solidFill>
              </a:rPr>
              <a:t>面试题：</a:t>
            </a:r>
            <a:endParaRPr lang="zh-CN" altLang="en-US" sz="2650" smtClean="0">
              <a:solidFill>
                <a:srgbClr val="FFFF00"/>
              </a:solidFill>
            </a:endParaRPr>
          </a:p>
          <a:p>
            <a:pPr lvl="1"/>
            <a:r>
              <a:rPr lang="en-US" altLang="zh-CN" sz="2295" smtClean="0">
                <a:solidFill>
                  <a:srgbClr val="FFFF00"/>
                </a:solidFill>
              </a:rPr>
              <a:t>start</a:t>
            </a:r>
            <a:r>
              <a:rPr lang="zh-CN" altLang="en-US" sz="2295" smtClean="0">
                <a:solidFill>
                  <a:srgbClr val="FFFF00"/>
                </a:solidFill>
              </a:rPr>
              <a:t>方法和</a:t>
            </a:r>
            <a:r>
              <a:rPr lang="en-US" altLang="zh-CN" sz="2295" smtClean="0">
                <a:solidFill>
                  <a:srgbClr val="FFFF00"/>
                </a:solidFill>
              </a:rPr>
              <a:t>run</a:t>
            </a:r>
            <a:r>
              <a:rPr lang="zh-CN" altLang="en-US" sz="2295" smtClean="0">
                <a:solidFill>
                  <a:srgbClr val="FFFF00"/>
                </a:solidFill>
              </a:rPr>
              <a:t>方法有什么区别</a:t>
            </a:r>
            <a:endParaRPr lang="zh-CN" altLang="en-US" sz="2295" smtClean="0">
              <a:solidFill>
                <a:srgbClr val="FFFF00"/>
              </a:solidFill>
            </a:endParaRPr>
          </a:p>
          <a:p>
            <a:pPr lvl="2"/>
            <a:r>
              <a:rPr lang="en-US" altLang="zh-CN" sz="2115" smtClean="0">
                <a:solidFill>
                  <a:srgbClr val="FFFF00"/>
                </a:solidFill>
              </a:rPr>
              <a:t>run</a:t>
            </a:r>
            <a:r>
              <a:rPr lang="zh-CN" altLang="en-US" sz="2115" smtClean="0">
                <a:solidFill>
                  <a:srgbClr val="FFFF00"/>
                </a:solidFill>
              </a:rPr>
              <a:t>：就是非常普通的调用方法</a:t>
            </a:r>
            <a:endParaRPr lang="en-US" altLang="zh-CN" sz="2115" smtClean="0">
              <a:solidFill>
                <a:srgbClr val="FFFF00"/>
              </a:solidFill>
            </a:endParaRPr>
          </a:p>
          <a:p>
            <a:pPr lvl="2"/>
            <a:r>
              <a:rPr lang="en-US" altLang="zh-CN" sz="2115" smtClean="0">
                <a:solidFill>
                  <a:srgbClr val="FFFF00"/>
                </a:solidFill>
              </a:rPr>
              <a:t>start</a:t>
            </a:r>
            <a:r>
              <a:rPr lang="zh-CN" altLang="en-US" sz="2115" smtClean="0">
                <a:solidFill>
                  <a:srgbClr val="FFFF00"/>
                </a:solidFill>
              </a:rPr>
              <a:t>：启动线程，让线程可以去争抢时间片</a:t>
            </a:r>
            <a:endParaRPr lang="zh-CN" altLang="en-US" sz="2115" smtClean="0">
              <a:solidFill>
                <a:srgbClr val="FFFF00"/>
              </a:solidFill>
            </a:endParaRPr>
          </a:p>
          <a:p>
            <a:pPr lvl="0"/>
            <a:r>
              <a:rPr lang="zh-CN" altLang="en-US" sz="2650" smtClean="0">
                <a:solidFill>
                  <a:srgbClr val="FFFF00"/>
                </a:solidFill>
              </a:rPr>
              <a:t>异常：</a:t>
            </a:r>
            <a:endParaRPr lang="zh-CN" altLang="en-US" sz="2650" smtClean="0">
              <a:solidFill>
                <a:srgbClr val="FFFF00"/>
              </a:solidFill>
            </a:endParaRPr>
          </a:p>
          <a:p>
            <a:pPr lvl="1"/>
            <a:r>
              <a:rPr lang="zh-CN" altLang="en-US" sz="2295" smtClean="0">
                <a:solidFill>
                  <a:srgbClr val="FFFF00"/>
                </a:solidFill>
              </a:rPr>
              <a:t>IllegalThreadStateException：非法的线程异常</a:t>
            </a:r>
            <a:endParaRPr lang="zh-CN" altLang="en-US" sz="2295" smtClean="0">
              <a:solidFill>
                <a:srgbClr val="FFFF00"/>
              </a:solidFill>
            </a:endParaRPr>
          </a:p>
          <a:p>
            <a:pPr lvl="2"/>
            <a:r>
              <a:rPr lang="zh-CN" altLang="en-US" sz="2115" smtClean="0">
                <a:solidFill>
                  <a:srgbClr val="FFFF00"/>
                </a:solidFill>
              </a:rPr>
              <a:t>线程被调用两次会出现该异常</a:t>
            </a:r>
            <a:endParaRPr lang="en-US" altLang="zh-CN" sz="2115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966470"/>
          </a:xfrm>
        </p:spPr>
        <p:txBody>
          <a:bodyPr/>
          <a:lstStyle/>
          <a:p>
            <a:r>
              <a:rPr lang="zh-CN" altLang="en-US" sz="3600" b="1" smtClean="0"/>
              <a:t>线程名称和线程的优先级</a:t>
            </a:r>
            <a:endParaRPr lang="en-US" altLang="zh-CN" sz="3600" b="1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488940"/>
          </a:xfrm>
        </p:spPr>
        <p:txBody>
          <a:bodyPr>
            <a:normAutofit lnSpcReduction="20000"/>
          </a:bodyPr>
          <a:lstStyle/>
          <a:p>
            <a:r>
              <a:rPr lang="en-US" altLang="zh-CN" sz="2800" smtClean="0"/>
              <a:t>Thread</a:t>
            </a:r>
            <a:r>
              <a:rPr lang="zh-CN" altLang="en-US" sz="2800" smtClean="0"/>
              <a:t>类的名称的基本获取和设置方法</a:t>
            </a:r>
            <a:endParaRPr lang="en-US" altLang="zh-CN" sz="2800" smtClean="0"/>
          </a:p>
          <a:p>
            <a:pPr lvl="1"/>
            <a:r>
              <a:rPr lang="en-US" altLang="zh-CN" sz="2300" smtClean="0"/>
              <a:t>public final String getName()</a:t>
            </a:r>
            <a:endParaRPr lang="en-US" altLang="zh-CN" sz="2300" smtClean="0"/>
          </a:p>
          <a:p>
            <a:pPr lvl="1"/>
            <a:endParaRPr lang="en-US" altLang="zh-CN" sz="2300" smtClean="0"/>
          </a:p>
          <a:p>
            <a:pPr lvl="1"/>
            <a:r>
              <a:rPr lang="en-US" altLang="zh-CN" sz="2300" smtClean="0"/>
              <a:t>public final void setName(String name)</a:t>
            </a:r>
            <a:endParaRPr lang="en-US" altLang="zh-CN" sz="2300" smtClean="0"/>
          </a:p>
          <a:p>
            <a:pPr lvl="1"/>
            <a:endParaRPr lang="en-US" altLang="zh-CN" sz="2300" smtClean="0"/>
          </a:p>
          <a:p>
            <a:pPr lvl="0"/>
            <a:r>
              <a:rPr lang="en-US" altLang="zh-CN" sz="2650" smtClean="0">
                <a:sym typeface="+mn-ea"/>
              </a:rPr>
              <a:t>Thread</a:t>
            </a:r>
            <a:r>
              <a:rPr lang="zh-CN" altLang="en-US" sz="2650" smtClean="0">
                <a:sym typeface="+mn-ea"/>
              </a:rPr>
              <a:t>类的优先级的基本获取和设置方法</a:t>
            </a:r>
            <a:endParaRPr lang="en-US" altLang="zh-CN" sz="2650" smtClean="0"/>
          </a:p>
          <a:p>
            <a:pPr lvl="2"/>
            <a:r>
              <a:rPr lang="en-US" altLang="zh-CN" sz="2300" smtClean="0">
                <a:sym typeface="+mn-ea"/>
              </a:rPr>
              <a:t>public final int getPriority()</a:t>
            </a:r>
            <a:endParaRPr lang="en-US" altLang="zh-CN" sz="2300" smtClean="0"/>
          </a:p>
          <a:p>
            <a:pPr lvl="2"/>
            <a:r>
              <a:rPr lang="en-US" altLang="zh-CN" sz="2300" smtClean="0">
                <a:sym typeface="+mn-ea"/>
              </a:rPr>
              <a:t>public final void setPriority(int newPriority)</a:t>
            </a:r>
            <a:endParaRPr lang="en-US" altLang="zh-CN" sz="2300" smtClean="0">
              <a:sym typeface="+mn-ea"/>
            </a:endParaRPr>
          </a:p>
          <a:p>
            <a:pPr lvl="2"/>
            <a:r>
              <a:rPr lang="zh-CN" altLang="en-US" sz="2300" smtClean="0">
                <a:sym typeface="+mn-ea"/>
              </a:rPr>
              <a:t>优先级越大，抢到</a:t>
            </a:r>
            <a:r>
              <a:rPr lang="en-US" altLang="zh-CN" sz="2300" smtClean="0">
                <a:sym typeface="+mn-ea"/>
              </a:rPr>
              <a:t>cpu</a:t>
            </a:r>
            <a:r>
              <a:rPr lang="zh-CN" altLang="en-US" sz="2300" smtClean="0">
                <a:sym typeface="+mn-ea"/>
              </a:rPr>
              <a:t>时间片的概率就高，先运行的概率就高</a:t>
            </a:r>
            <a:endParaRPr lang="en-US" altLang="zh-CN" sz="2300" smtClean="0">
              <a:sym typeface="+mn-ea"/>
            </a:endParaRPr>
          </a:p>
          <a:p>
            <a:pPr lvl="2"/>
            <a:endParaRPr lang="en-US" altLang="zh-CN" sz="2300" smtClean="0"/>
          </a:p>
          <a:p>
            <a:pPr lvl="0"/>
            <a:r>
              <a:rPr lang="zh-CN" altLang="en-US" sz="2650" smtClean="0"/>
              <a:t>其实通过构造方法也可以给线程起名字</a:t>
            </a:r>
            <a:endParaRPr lang="en-US" altLang="zh-CN" sz="2650" smtClean="0"/>
          </a:p>
          <a:p>
            <a:pPr lvl="1"/>
            <a:endParaRPr lang="zh-CN" altLang="en-US" sz="2300" smtClean="0"/>
          </a:p>
          <a:p>
            <a:pPr marL="537210" lvl="1" indent="0">
              <a:buNone/>
            </a:pPr>
            <a:endParaRPr lang="en-US" altLang="zh-CN" sz="17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83185"/>
            <a:ext cx="8229600" cy="901065"/>
          </a:xfrm>
        </p:spPr>
        <p:txBody>
          <a:bodyPr/>
          <a:lstStyle/>
          <a:p>
            <a:r>
              <a:rPr lang="zh-CN" altLang="en-US" sz="3600" b="1" smtClean="0"/>
              <a:t>线程调度</a:t>
            </a:r>
            <a:endParaRPr lang="en-US" altLang="zh-CN" sz="3600" b="1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795020"/>
            <a:ext cx="8229600" cy="5856605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假如我们的计算机只有一个 </a:t>
            </a:r>
            <a:r>
              <a:rPr lang="en-US" altLang="zh-CN" sz="2400" smtClean="0"/>
              <a:t>CPU</a:t>
            </a:r>
            <a:r>
              <a:rPr lang="zh-CN" altLang="en-US" sz="2400" smtClean="0"/>
              <a:t>，那么 </a:t>
            </a:r>
            <a:r>
              <a:rPr lang="en-US" altLang="zh-CN" sz="2400" smtClean="0"/>
              <a:t>CPU </a:t>
            </a:r>
            <a:r>
              <a:rPr lang="zh-CN" altLang="en-US" sz="2400" smtClean="0"/>
              <a:t>在某一个时刻只能执行一条指令，线程只有得到 </a:t>
            </a:r>
            <a:r>
              <a:rPr lang="en-US" altLang="zh-CN" sz="2400" smtClean="0"/>
              <a:t>CPU</a:t>
            </a:r>
            <a:r>
              <a:rPr lang="zh-CN" altLang="en-US" sz="2400" smtClean="0"/>
              <a:t>时间片，也就是使用权，才可以执行指令。那么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是如何对线程进行调用的呢？</a:t>
            </a:r>
            <a:endParaRPr lang="zh-CN" altLang="en-US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线程有两种调度模型：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分时调度模型</a:t>
            </a:r>
            <a:r>
              <a:rPr lang="en-US" altLang="zh-CN" sz="2000" smtClean="0"/>
              <a:t>   </a:t>
            </a:r>
            <a:r>
              <a:rPr lang="zh-CN" altLang="en-US" sz="2000" smtClean="0"/>
              <a:t>所有线程轮流使用 </a:t>
            </a:r>
            <a:r>
              <a:rPr lang="en-US" altLang="zh-CN" sz="2000" smtClean="0"/>
              <a:t>CPU </a:t>
            </a:r>
            <a:r>
              <a:rPr lang="zh-CN" altLang="en-US" sz="2000" smtClean="0"/>
              <a:t>的使用权，平均分配每个线程占用 </a:t>
            </a:r>
            <a:r>
              <a:rPr lang="en-US" altLang="zh-CN" sz="2000" smtClean="0"/>
              <a:t>CPU </a:t>
            </a:r>
            <a:r>
              <a:rPr lang="zh-CN" altLang="en-US" sz="2000" smtClean="0"/>
              <a:t>的时间片</a:t>
            </a:r>
            <a:endParaRPr lang="zh-CN" altLang="en-US" sz="2000" smtClean="0"/>
          </a:p>
          <a:p>
            <a:pPr lvl="1"/>
            <a:endParaRPr lang="en-US" altLang="zh-CN" sz="2000" smtClean="0"/>
          </a:p>
          <a:p>
            <a:pPr lvl="1"/>
            <a:r>
              <a:rPr lang="zh-CN" altLang="en-US" sz="2000" smtClean="0"/>
              <a:t>抢占式调度模型</a:t>
            </a:r>
            <a:r>
              <a:rPr lang="en-US" altLang="zh-CN" sz="2000" smtClean="0"/>
              <a:t>   </a:t>
            </a:r>
            <a:r>
              <a:rPr lang="zh-CN" altLang="en-US" sz="2000" smtClean="0"/>
              <a:t>优先让优先级高的线程使用 </a:t>
            </a:r>
            <a:r>
              <a:rPr lang="en-US" altLang="zh-CN" sz="2000" smtClean="0"/>
              <a:t>CPU</a:t>
            </a:r>
            <a:r>
              <a:rPr lang="zh-CN" altLang="en-US" sz="2000" smtClean="0"/>
              <a:t>，如果线程的优先级相同，那么会随机选择一个，优先级高的线程获取的 </a:t>
            </a:r>
            <a:r>
              <a:rPr lang="en-US" altLang="zh-CN" sz="2000" smtClean="0"/>
              <a:t>CPU </a:t>
            </a:r>
            <a:r>
              <a:rPr lang="zh-CN" altLang="en-US" sz="2000" smtClean="0"/>
              <a:t>时间片相对多一些。</a:t>
            </a:r>
            <a:r>
              <a:rPr lang="en-US" altLang="zh-CN" sz="2000" smtClean="0"/>
              <a:t> 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pPr lvl="0"/>
            <a:r>
              <a:rPr lang="en-US" altLang="zh-CN" sz="2305" smtClean="0">
                <a:solidFill>
                  <a:srgbClr val="FFFF00"/>
                </a:solidFill>
              </a:rPr>
              <a:t>public static Thread currentThread()</a:t>
            </a:r>
            <a:endParaRPr lang="en-US" altLang="zh-CN" sz="2305" smtClean="0">
              <a:solidFill>
                <a:srgbClr val="FFFF00"/>
              </a:solidFill>
            </a:endParaRPr>
          </a:p>
          <a:p>
            <a:pPr lvl="1"/>
            <a:r>
              <a:rPr lang="en-US" altLang="zh-CN" sz="1995" smtClean="0">
                <a:solidFill>
                  <a:srgbClr val="FFFF00"/>
                </a:solidFill>
              </a:rPr>
              <a:t>返回对当前正在执行的线程对象的引用。 </a:t>
            </a:r>
            <a:r>
              <a:rPr lang="en-US" altLang="zh-CN" sz="1560" smtClean="0"/>
              <a:t> </a:t>
            </a:r>
            <a:endParaRPr lang="zh-CN" altLang="en-US" sz="200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宋体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4043</Words>
  <Application>WPS 演示</Application>
  <PresentationFormat>全屏显示(4:3)</PresentationFormat>
  <Paragraphs>310</Paragraphs>
  <Slides>28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Wingdings 2</vt:lpstr>
      <vt:lpstr>Wingdings</vt:lpstr>
      <vt:lpstr>Verdana</vt:lpstr>
      <vt:lpstr>Calibri</vt:lpstr>
      <vt:lpstr>Times New Roman</vt:lpstr>
      <vt:lpstr>Century Gothic</vt:lpstr>
      <vt:lpstr>幼圆</vt:lpstr>
      <vt:lpstr>微软雅黑</vt:lpstr>
      <vt:lpstr>Arial Unicode MS</vt:lpstr>
      <vt:lpstr>活力</vt:lpstr>
      <vt:lpstr>多线程</vt:lpstr>
      <vt:lpstr>本章内容</vt:lpstr>
      <vt:lpstr>多线程概述</vt:lpstr>
      <vt:lpstr>PowerPoint 演示文稿</vt:lpstr>
      <vt:lpstr>PowerPoint 演示文稿</vt:lpstr>
      <vt:lpstr>Java程序运行原理</vt:lpstr>
      <vt:lpstr>多线程的实现方案</vt:lpstr>
      <vt:lpstr>线程名称和线程的优先级</vt:lpstr>
      <vt:lpstr>线程调度</vt:lpstr>
      <vt:lpstr>线程控制</vt:lpstr>
      <vt:lpstr>线程的生命周期图</vt:lpstr>
      <vt:lpstr>多线程程序练习</vt:lpstr>
      <vt:lpstr>解决线程安全问题的基本思想</vt:lpstr>
      <vt:lpstr>解决线程安全问题实现</vt:lpstr>
      <vt:lpstr>多线程的实现方案2</vt:lpstr>
      <vt:lpstr>同步的特点</vt:lpstr>
      <vt:lpstr>解决线程安全问题实现</vt:lpstr>
      <vt:lpstr>JDK5中Lock锁的使用</vt:lpstr>
      <vt:lpstr>死锁问题</vt:lpstr>
      <vt:lpstr>线程间通信</vt:lpstr>
      <vt:lpstr>线程间通信的代码改进</vt:lpstr>
      <vt:lpstr>线程的状态转换图：5种路径</vt:lpstr>
      <vt:lpstr>线程组</vt:lpstr>
      <vt:lpstr>线程池</vt:lpstr>
      <vt:lpstr>PowerPoint 演示文稿</vt:lpstr>
      <vt:lpstr>多线程程序实现方案3</vt:lpstr>
      <vt:lpstr>多线程面试题</vt:lpstr>
      <vt:lpstr>多线程面试题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API-常用类</dc:title>
  <dc:creator>CliveLyn</dc:creator>
  <cp:lastModifiedBy>志国^O^</cp:lastModifiedBy>
  <cp:revision>235</cp:revision>
  <dcterms:created xsi:type="dcterms:W3CDTF">2016-10-23T18:02:00Z</dcterms:created>
  <dcterms:modified xsi:type="dcterms:W3CDTF">2021-05-29T09:18:04Z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AD542A27FA3A4F8F963D06536B24C1D5</vt:lpwstr>
  </property>
</Properties>
</file>