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9" r:id="rId3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60" r:id="rId13"/>
    <p:sldId id="261" r:id="rId14"/>
    <p:sldId id="262" r:id="rId15"/>
    <p:sldId id="263" r:id="rId16"/>
    <p:sldId id="315" r:id="rId17"/>
    <p:sldId id="317" r:id="rId18"/>
    <p:sldId id="323" r:id="rId19"/>
    <p:sldId id="325" r:id="rId20"/>
    <p:sldId id="330" r:id="rId21"/>
    <p:sldId id="333" r:id="rId22"/>
    <p:sldId id="335" r:id="rId23"/>
    <p:sldId id="324" r:id="rId24"/>
    <p:sldId id="269" r:id="rId25"/>
    <p:sldId id="270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97" autoAdjust="0"/>
  </p:normalViewPr>
  <p:slideViewPr>
    <p:cSldViewPr>
      <p:cViewPr varScale="1">
        <p:scale>
          <a:sx n="48" d="100"/>
          <a:sy n="48" d="100"/>
        </p:scale>
        <p:origin x="-2016" y="-102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0FFD-537E-4752-BC6F-9C7179D68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1A05-44E6-4781-8104-C84D21B9FE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9B96DB-2091-434B-A0A6-9B80AA305D6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618B1E-59A8-4958-89C3-24D91E06291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AE1EB4-1FBD-42F2-A743-2C331CF4A5D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7C1606-B728-43FF-8500-420783AF3CD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E8FBB-1AF4-491C-B24C-458B7ED0E902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BC7B0B-1E1C-42E7-B452-C949BB787E9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039E48-2822-448B-9536-49ABB47A4E19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C9B101-F566-4F65-9095-DF226A80F41B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C9B101-F566-4F65-9095-DF226A80F41B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D3C337-4869-4C45-A6E1-AE2B39950067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E8FBB-1AF4-491C-B24C-458B7ED0E902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E8FBB-1AF4-491C-B24C-458B7ED0E902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E8FBB-1AF4-491C-B24C-458B7ED0E902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B37023-B4F2-4AC7-85B4-51EB6DC808D5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E8FBB-1AF4-491C-B24C-458B7ED0E902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zh-CN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4BC525-F1B5-4901-A143-6EDE2F2F7CB5}" type="slidenum">
              <a:rPr lang="zh-CN" altLang="zh-CN" smtClean="0">
                <a:latin typeface="Times New Roman" panose="02020603050405020304" pitchFamily="18" charset="0"/>
              </a:rPr>
            </a:fld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681" y="2373923"/>
            <a:ext cx="8064500" cy="1368425"/>
          </a:xfrm>
          <a:noFill/>
        </p:spPr>
        <p:txBody>
          <a:bodyPr lIns="92075" tIns="46038" rIns="92075" bIns="46038" anchorCtr="0"/>
          <a:p>
            <a:pPr eaLnBrk="1" hangingPunct="1"/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类加载器、反射、动态代理</a:t>
            </a:r>
            <a:endParaRPr lang="zh-CN" altLang="en-US" sz="4800" b="1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0" y="111125"/>
            <a:ext cx="8229600" cy="772160"/>
          </a:xfrm>
        </p:spPr>
        <p:txBody>
          <a:bodyPr/>
          <a:lstStyle/>
          <a:p>
            <a:r>
              <a:rPr lang="zh-CN" altLang="en-US" sz="3600" dirty="0" smtClean="0"/>
              <a:t>类的加载</a:t>
            </a:r>
            <a:endParaRPr lang="en-US" altLang="zh-CN" sz="3600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1625" y="807720"/>
            <a:ext cx="8385175" cy="564705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类的加载</a:t>
            </a:r>
            <a:endParaRPr lang="en-US" altLang="zh-CN" sz="3200" dirty="0" smtClean="0"/>
          </a:p>
          <a:p>
            <a:pPr lvl="1"/>
            <a:r>
              <a:rPr lang="zh-CN" altLang="en-US" sz="2000" dirty="0" smtClean="0"/>
              <a:t>当程序要使用某个类时，如果该类还未被加载到内存中，则系统会通过加载，连接，初始化三步来实现对这个类进行初始化。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加载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就是指将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文件读入内存，并将这些静态数据转换成方法的运行时数据结构，并为之创建一个代表这个类的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任何类被使用时系统都会建立一个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连接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验证 是否有正确的内部结构，并和其他类协调一致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准备 负责为类的静态成员分配内存，并设置默认初始化值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解析 将类的二进制数据合并到</a:t>
            </a:r>
            <a:r>
              <a:rPr lang="en-US" altLang="zh-CN" sz="2000" dirty="0" smtClean="0"/>
              <a:t>jre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初始化 </a:t>
            </a:r>
            <a:endParaRPr lang="zh-CN" altLang="en-US" sz="2000" dirty="0" smtClean="0"/>
          </a:p>
          <a:p>
            <a:pPr lvl="2"/>
            <a:r>
              <a:rPr lang="en-US" altLang="zh-CN" sz="1845" dirty="0" smtClean="0"/>
              <a:t>jvm</a:t>
            </a:r>
            <a:r>
              <a:rPr lang="zh-CN" altLang="en-US" sz="1845" dirty="0" smtClean="0"/>
              <a:t>负责对类进行初始化</a:t>
            </a:r>
            <a:endParaRPr lang="zh-CN" altLang="en-US" sz="1845" dirty="0" smtClean="0"/>
          </a:p>
          <a:p>
            <a:pPr lvl="2"/>
            <a:r>
              <a:rPr lang="zh-CN" altLang="en-US" sz="1845" dirty="0" smtClean="0"/>
              <a:t>就是我们以前讲过的初始化步骤</a:t>
            </a:r>
            <a:endParaRPr lang="zh-CN" altLang="en-US" sz="1845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4930" y="103505"/>
            <a:ext cx="8229600" cy="742950"/>
          </a:xfrm>
        </p:spPr>
        <p:txBody>
          <a:bodyPr/>
          <a:lstStyle/>
          <a:p>
            <a:r>
              <a:rPr lang="zh-CN" altLang="en-US" sz="3600" smtClean="0"/>
              <a:t>类初始化时机</a:t>
            </a:r>
            <a:endParaRPr lang="en-US" altLang="zh-CN" sz="360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981710"/>
            <a:ext cx="8229600" cy="5473065"/>
          </a:xfrm>
        </p:spPr>
        <p:txBody>
          <a:bodyPr/>
          <a:lstStyle/>
          <a:p>
            <a:r>
              <a:rPr lang="zh-CN" altLang="en-US" sz="2800" dirty="0" smtClean="0"/>
              <a:t>创建类的实例</a:t>
            </a:r>
            <a:endParaRPr lang="en-US" altLang="zh-CN" sz="2800" dirty="0" smtClean="0"/>
          </a:p>
          <a:p>
            <a:r>
              <a:rPr lang="zh-CN" altLang="en-US" sz="2800" dirty="0" smtClean="0"/>
              <a:t>访问类的静态变量，或者为静态变量赋值</a:t>
            </a:r>
            <a:endParaRPr lang="en-US" altLang="zh-CN" sz="2800" dirty="0" smtClean="0"/>
          </a:p>
          <a:p>
            <a:r>
              <a:rPr lang="zh-CN" altLang="en-US" sz="2800" dirty="0" smtClean="0"/>
              <a:t>调用类的静态方法</a:t>
            </a:r>
            <a:endParaRPr lang="en-US" altLang="zh-CN" sz="2800" dirty="0" smtClean="0"/>
          </a:p>
          <a:p>
            <a:r>
              <a:rPr lang="zh-CN" altLang="en-US" sz="2800" dirty="0" smtClean="0"/>
              <a:t>使用反射方式来强制创建某个类或接口对应的</a:t>
            </a:r>
            <a:r>
              <a:rPr lang="en-US" altLang="zh-CN" sz="2800" dirty="0" err="1" smtClean="0"/>
              <a:t>java.lang.Class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r>
              <a:rPr lang="zh-CN" altLang="en-US" sz="2800" dirty="0" smtClean="0"/>
              <a:t>初始化某个类的子类</a:t>
            </a:r>
            <a:endParaRPr lang="en-US" altLang="zh-CN" sz="2800" dirty="0" smtClean="0"/>
          </a:p>
          <a:p>
            <a:r>
              <a:rPr lang="zh-CN" altLang="en-US" sz="2800" dirty="0" smtClean="0"/>
              <a:t>直接使用</a:t>
            </a:r>
            <a:r>
              <a:rPr lang="en-US" altLang="zh-CN" sz="2800" dirty="0" smtClean="0"/>
              <a:t>java.exe</a:t>
            </a:r>
            <a:r>
              <a:rPr lang="zh-CN" altLang="en-US" sz="2800" dirty="0" smtClean="0"/>
              <a:t>命令来运行某个主类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0" y="120650"/>
            <a:ext cx="8229600" cy="770890"/>
          </a:xfrm>
        </p:spPr>
        <p:txBody>
          <a:bodyPr/>
          <a:lstStyle/>
          <a:p>
            <a:r>
              <a:rPr lang="zh-CN" altLang="en-US" sz="3600" smtClean="0"/>
              <a:t>类加载器</a:t>
            </a:r>
            <a:endParaRPr lang="en-US" altLang="zh-CN" sz="360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57175" y="1036320"/>
            <a:ext cx="8429625" cy="5418455"/>
          </a:xfrm>
        </p:spPr>
        <p:txBody>
          <a:bodyPr/>
          <a:lstStyle/>
          <a:p>
            <a:r>
              <a:rPr lang="zh-CN" altLang="en-US" sz="2800" dirty="0" smtClean="0"/>
              <a:t>类加载器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负责将</a:t>
            </a:r>
            <a:r>
              <a:rPr lang="en-US" altLang="zh-CN" sz="2300" dirty="0" smtClean="0"/>
              <a:t>.class</a:t>
            </a:r>
            <a:r>
              <a:rPr lang="zh-CN" altLang="en-US" sz="2300" dirty="0" smtClean="0"/>
              <a:t>文件加载到内存中，并为之生成对应的</a:t>
            </a:r>
            <a:r>
              <a:rPr lang="en-US" altLang="zh-CN" sz="2300" dirty="0" smtClean="0"/>
              <a:t>Class</a:t>
            </a:r>
            <a:r>
              <a:rPr lang="zh-CN" altLang="en-US" sz="2300" dirty="0" smtClean="0"/>
              <a:t>对象。</a:t>
            </a:r>
            <a:endParaRPr lang="en-US" altLang="zh-CN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类加载器的组成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Bootstrap </a:t>
            </a:r>
            <a:r>
              <a:rPr lang="en-US" altLang="zh-CN" sz="2300" dirty="0" err="1" smtClean="0"/>
              <a:t>ClassLoader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根类加载器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Extension </a:t>
            </a:r>
            <a:r>
              <a:rPr lang="en-US" altLang="zh-CN" sz="2300" dirty="0" err="1" smtClean="0"/>
              <a:t>ClassLoader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扩展类加载器</a:t>
            </a:r>
            <a:endParaRPr lang="en-US" altLang="zh-CN" sz="2300" dirty="0" smtClean="0"/>
          </a:p>
          <a:p>
            <a:pPr lvl="1"/>
            <a:r>
              <a:rPr lang="en-US" altLang="zh-CN" sz="2300" dirty="0" err="1" smtClean="0"/>
              <a:t>Sysetm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ClassLoader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系统类加载器</a:t>
            </a:r>
            <a:endParaRPr lang="en-US" altLang="zh-CN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56845" y="111760"/>
            <a:ext cx="8229600" cy="771525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类加载器的作用</a:t>
            </a:r>
            <a:endParaRPr lang="en-US" altLang="zh-CN" sz="360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883920"/>
            <a:ext cx="8229600" cy="557085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000" smtClean="0"/>
              <a:t>Bootstrap ClassLoader </a:t>
            </a:r>
            <a:r>
              <a:rPr lang="zh-CN" altLang="en-US" sz="2000" smtClean="0"/>
              <a:t>根类加载器</a:t>
            </a:r>
            <a:endParaRPr lang="en-US" altLang="zh-CN" sz="20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800" smtClean="0"/>
              <a:t>也被称为引导类加载器，负责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核心类的加载</a:t>
            </a:r>
            <a:endParaRPr lang="en-US" altLang="zh-CN" sz="1800" smtClean="0"/>
          </a:p>
          <a:p>
            <a:pPr marL="1200150" lvl="3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600" smtClean="0"/>
              <a:t>比如</a:t>
            </a:r>
            <a:r>
              <a:rPr lang="en-US" altLang="zh-CN" sz="1600" smtClean="0"/>
              <a:t>System,String</a:t>
            </a:r>
            <a:r>
              <a:rPr lang="zh-CN" altLang="en-US" sz="1600" smtClean="0"/>
              <a:t>等。在</a:t>
            </a:r>
            <a:r>
              <a:rPr lang="en-US" altLang="zh-CN" sz="1600" smtClean="0"/>
              <a:t>JDK</a:t>
            </a:r>
            <a:r>
              <a:rPr lang="zh-CN" altLang="en-US" sz="1600" smtClean="0"/>
              <a:t>中</a:t>
            </a:r>
            <a:r>
              <a:rPr lang="en-US" altLang="zh-CN" sz="1600" smtClean="0"/>
              <a:t>JRE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lib</a:t>
            </a:r>
            <a:r>
              <a:rPr lang="zh-CN" altLang="en-US" sz="1600" smtClean="0"/>
              <a:t>目录下</a:t>
            </a:r>
            <a:r>
              <a:rPr lang="en-US" altLang="zh-CN" sz="1600" smtClean="0"/>
              <a:t>rt.jar</a:t>
            </a:r>
            <a:r>
              <a:rPr lang="zh-CN" altLang="en-US" sz="1600" smtClean="0"/>
              <a:t>文件中</a:t>
            </a:r>
            <a:endParaRPr lang="en-US" altLang="zh-CN" sz="1600" smtClean="0"/>
          </a:p>
          <a:p>
            <a:pPr marL="342900" lvl="1" indent="-342900"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000" smtClean="0"/>
              <a:t>Extension ClassLoader </a:t>
            </a:r>
            <a:r>
              <a:rPr lang="zh-CN" altLang="en-US" sz="2000" smtClean="0"/>
              <a:t>扩展类加载器</a:t>
            </a:r>
            <a:endParaRPr lang="en-US" altLang="zh-CN" sz="20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800" smtClean="0"/>
              <a:t>负责</a:t>
            </a:r>
            <a:r>
              <a:rPr lang="en-US" altLang="zh-CN" sz="1800" smtClean="0"/>
              <a:t>JRE</a:t>
            </a:r>
            <a:r>
              <a:rPr lang="zh-CN" altLang="en-US" sz="1800" smtClean="0"/>
              <a:t>的扩展目录中</a:t>
            </a:r>
            <a:r>
              <a:rPr lang="en-US" altLang="zh-CN" sz="1800" smtClean="0"/>
              <a:t>jar</a:t>
            </a:r>
            <a:r>
              <a:rPr lang="zh-CN" altLang="en-US" sz="1800" smtClean="0"/>
              <a:t>包的加载。</a:t>
            </a:r>
            <a:endParaRPr lang="en-US" altLang="zh-CN" sz="1800" smtClean="0"/>
          </a:p>
          <a:p>
            <a:pPr marL="1200150" lvl="3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600" smtClean="0"/>
              <a:t>在</a:t>
            </a:r>
            <a:r>
              <a:rPr lang="en-US" altLang="zh-CN" sz="1600" smtClean="0"/>
              <a:t>JDK</a:t>
            </a:r>
            <a:r>
              <a:rPr lang="zh-CN" altLang="en-US" sz="1600" smtClean="0"/>
              <a:t>中</a:t>
            </a:r>
            <a:r>
              <a:rPr lang="en-US" altLang="zh-CN" sz="1600" smtClean="0"/>
              <a:t>JRE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lib</a:t>
            </a:r>
            <a:r>
              <a:rPr lang="zh-CN" altLang="en-US" sz="1600" smtClean="0"/>
              <a:t>目录下</a:t>
            </a:r>
            <a:r>
              <a:rPr lang="en-US" altLang="zh-CN" sz="1600" smtClean="0"/>
              <a:t>ext</a:t>
            </a:r>
            <a:r>
              <a:rPr lang="zh-CN" altLang="en-US" sz="1600" smtClean="0"/>
              <a:t>目录</a:t>
            </a:r>
            <a:endParaRPr lang="en-US" altLang="zh-CN" sz="1600" smtClean="0"/>
          </a:p>
          <a:p>
            <a:pPr marL="342900" lvl="1" indent="-342900"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000" smtClean="0"/>
              <a:t>Sysetm ClassLoader </a:t>
            </a:r>
            <a:r>
              <a:rPr lang="zh-CN" altLang="en-US" sz="2000" smtClean="0"/>
              <a:t>系统类加载器</a:t>
            </a:r>
            <a:endParaRPr lang="en-US" altLang="zh-CN" sz="20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800" smtClean="0"/>
              <a:t>负责在</a:t>
            </a:r>
            <a:r>
              <a:rPr lang="en-US" altLang="zh-CN" sz="1800" smtClean="0"/>
              <a:t>JVM</a:t>
            </a:r>
            <a:r>
              <a:rPr lang="zh-CN" altLang="en-US" sz="1800" smtClean="0"/>
              <a:t>启动时加载来自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命令的</a:t>
            </a:r>
            <a:r>
              <a:rPr lang="en-US" altLang="zh-CN" sz="1800" smtClean="0"/>
              <a:t>class</a:t>
            </a:r>
            <a:r>
              <a:rPr lang="zh-CN" altLang="en-US" sz="1800" smtClean="0"/>
              <a:t>文件，以及</a:t>
            </a:r>
            <a:r>
              <a:rPr lang="en-US" altLang="zh-CN" sz="1800" smtClean="0"/>
              <a:t>classpath</a:t>
            </a:r>
            <a:r>
              <a:rPr lang="zh-CN" altLang="en-US" sz="1800" smtClean="0"/>
              <a:t>环境变量所指定的</a:t>
            </a:r>
            <a:r>
              <a:rPr lang="en-US" altLang="zh-CN" sz="1800" smtClean="0"/>
              <a:t>jar</a:t>
            </a:r>
            <a:r>
              <a:rPr lang="zh-CN" altLang="en-US" sz="1800" smtClean="0"/>
              <a:t>包和类路径</a:t>
            </a:r>
            <a:endParaRPr lang="zh-CN" altLang="en-US" sz="18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endParaRPr lang="zh-CN" altLang="en-US" sz="1800" smtClean="0"/>
          </a:p>
          <a:p>
            <a:pPr marL="285750" lvl="1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2000" smtClean="0"/>
              <a:t>注：</a:t>
            </a:r>
            <a:endParaRPr lang="zh-CN" altLang="en-US" sz="2000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845" smtClean="0"/>
              <a:t>加载完类之后，在堆内存的方法区中就生成了一个</a:t>
            </a:r>
            <a:r>
              <a:rPr lang="en-US" altLang="zh-CN" sz="1845" smtClean="0"/>
              <a:t>class</a:t>
            </a:r>
            <a:r>
              <a:rPr lang="zh-CN" altLang="en-US" sz="1845" smtClean="0"/>
              <a:t>对象（一个类只有一个</a:t>
            </a:r>
            <a:r>
              <a:rPr lang="en-US" altLang="zh-CN" sz="1845" smtClean="0"/>
              <a:t>class</a:t>
            </a:r>
            <a:r>
              <a:rPr lang="zh-CN" altLang="en-US" sz="1845" smtClean="0"/>
              <a:t>对象），这个对象就包括了完整的类的结构信息，我们可以通过这个对象看到类的结构</a:t>
            </a:r>
            <a:endParaRPr lang="zh-CN" altLang="en-US" sz="1845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845" smtClean="0"/>
              <a:t>正常方式：引入需要的类 </a:t>
            </a:r>
            <a:r>
              <a:rPr lang="en-US" altLang="zh-CN" sz="1845" smtClean="0"/>
              <a:t>- new</a:t>
            </a:r>
            <a:r>
              <a:rPr lang="zh-CN" altLang="en-US" sz="1845" smtClean="0"/>
              <a:t>对象 </a:t>
            </a:r>
            <a:r>
              <a:rPr lang="en-US" altLang="zh-CN" sz="1845" smtClean="0"/>
              <a:t>- </a:t>
            </a:r>
            <a:r>
              <a:rPr lang="zh-CN" altLang="en-US" sz="1845" smtClean="0"/>
              <a:t>得到实例</a:t>
            </a:r>
            <a:endParaRPr lang="zh-CN" altLang="en-US" sz="1845" smtClean="0"/>
          </a:p>
          <a:p>
            <a:pPr marL="742950" lvl="2" indent="-342900">
              <a:buSzPct val="70000"/>
              <a:buFont typeface="Arial" panose="020B0604020202020204" pitchFamily="34" charset="0"/>
              <a:buChar char="•"/>
            </a:pPr>
            <a:r>
              <a:rPr lang="zh-CN" altLang="en-US" sz="1845" smtClean="0"/>
              <a:t>反射方式：得到实例 </a:t>
            </a:r>
            <a:r>
              <a:rPr lang="en-US" altLang="zh-CN" sz="1845" smtClean="0"/>
              <a:t>- getClass</a:t>
            </a:r>
            <a:r>
              <a:rPr lang="zh-CN" altLang="en-US" sz="1845" smtClean="0"/>
              <a:t>（）方法 </a:t>
            </a:r>
            <a:r>
              <a:rPr lang="en-US" altLang="zh-CN" sz="1845" smtClean="0"/>
              <a:t>- </a:t>
            </a:r>
            <a:r>
              <a:rPr lang="zh-CN" altLang="en-US" sz="1845" smtClean="0"/>
              <a:t>得到完整的类</a:t>
            </a:r>
            <a:endParaRPr lang="zh-CN" altLang="en-US" sz="184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0" y="120650"/>
            <a:ext cx="8229600" cy="770890"/>
          </a:xfrm>
        </p:spPr>
        <p:txBody>
          <a:bodyPr/>
          <a:lstStyle/>
          <a:p>
            <a:r>
              <a:rPr lang="zh-CN" altLang="en-US" sz="3600" smtClean="0"/>
              <a:t>注解</a:t>
            </a:r>
            <a:endParaRPr lang="zh-CN" altLang="en-US" sz="360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891540"/>
            <a:ext cx="8810625" cy="5726430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2300" dirty="0" smtClean="0"/>
              <a:t>定义：注解（Annotation），也叫元数据。一种代码级别的说明。它是</a:t>
            </a:r>
            <a:r>
              <a:rPr lang="en-US" altLang="zh-CN" sz="2300" dirty="0" smtClean="0">
                <a:solidFill>
                  <a:srgbClr val="FFFF00"/>
                </a:solidFill>
              </a:rPr>
              <a:t>JDK1.5</a:t>
            </a:r>
            <a:r>
              <a:rPr lang="en-US" altLang="zh-CN" sz="2300" dirty="0" smtClean="0"/>
              <a:t>及以后版本引入的一个特性，与类、接口、枚举是在同一个层次。它可以声明在包、类、字段、方法、局部变量、方法参数等的前面，用来对这些元素进行说明，注释。</a:t>
            </a:r>
            <a:endParaRPr lang="en-US" altLang="zh-CN" sz="2300" dirty="0" smtClean="0"/>
          </a:p>
          <a:p>
            <a:pPr lvl="0"/>
            <a:endParaRPr lang="en-US" altLang="zh-CN" sz="2300" dirty="0" smtClean="0"/>
          </a:p>
          <a:p>
            <a:r>
              <a:rPr lang="zh-CN" altLang="en-US" sz="2300" dirty="0" smtClean="0">
                <a:solidFill>
                  <a:srgbClr val="FFFF00"/>
                </a:solidFill>
              </a:rPr>
              <a:t>理解：就是注释给计算机看的</a:t>
            </a:r>
            <a:endParaRPr lang="zh-CN" altLang="en-US" sz="2300" dirty="0" smtClean="0">
              <a:solidFill>
                <a:srgbClr val="FFFF00"/>
              </a:solidFill>
            </a:endParaRPr>
          </a:p>
          <a:p>
            <a:endParaRPr lang="en-US" altLang="zh-CN" sz="2300" dirty="0" smtClean="0">
              <a:solidFill>
                <a:srgbClr val="FFFF00"/>
              </a:solidFill>
            </a:endParaRPr>
          </a:p>
          <a:p>
            <a:r>
              <a:rPr lang="en-US" altLang="zh-CN" sz="2300" dirty="0" smtClean="0"/>
              <a:t>作用分类：</a:t>
            </a:r>
            <a:endParaRPr lang="en-US" altLang="zh-CN" sz="2300" dirty="0" smtClean="0"/>
          </a:p>
          <a:p>
            <a:pPr lvl="1"/>
            <a:r>
              <a:rPr lang="en-US" altLang="zh-CN" sz="1990" dirty="0" smtClean="0"/>
              <a:t>①编写文档：通过代码里标识的元数据</a:t>
            </a:r>
            <a:r>
              <a:rPr lang="zh-CN" altLang="en-US" sz="1990" dirty="0" smtClean="0"/>
              <a:t>，在</a:t>
            </a:r>
            <a:r>
              <a:rPr lang="en-US" altLang="zh-CN" sz="1990" dirty="0" smtClean="0"/>
              <a:t>cmd</a:t>
            </a:r>
            <a:r>
              <a:rPr lang="zh-CN" altLang="en-US" sz="1990" dirty="0" smtClean="0"/>
              <a:t>窗口使用</a:t>
            </a:r>
            <a:r>
              <a:rPr lang="en-US" altLang="zh-CN" sz="1990" dirty="0" smtClean="0"/>
              <a:t>javadoc</a:t>
            </a:r>
            <a:r>
              <a:rPr lang="zh-CN" altLang="en-US" sz="1990" dirty="0" smtClean="0"/>
              <a:t>命令</a:t>
            </a:r>
            <a:r>
              <a:rPr lang="en-US" altLang="zh-CN" sz="1990" dirty="0" smtClean="0">
                <a:solidFill>
                  <a:srgbClr val="FFFF00"/>
                </a:solidFill>
              </a:rPr>
              <a:t>生成文档</a:t>
            </a:r>
            <a:r>
              <a:rPr lang="en-US" altLang="zh-CN" sz="1990" dirty="0" smtClean="0"/>
              <a:t>【生成文档doc文档】</a:t>
            </a:r>
            <a:endParaRPr lang="en-US" altLang="zh-CN" sz="1990" dirty="0" smtClean="0"/>
          </a:p>
          <a:p>
            <a:pPr lvl="2"/>
            <a:r>
              <a:rPr lang="en-US" altLang="zh-CN" sz="1835" dirty="0" smtClean="0"/>
              <a:t>@author bzg </a:t>
            </a:r>
            <a:r>
              <a:rPr lang="zh-CN" altLang="en-US" sz="1835" dirty="0" smtClean="0"/>
              <a:t>（作者）</a:t>
            </a:r>
            <a:endParaRPr lang="en-US" altLang="zh-CN" sz="1835" dirty="0" smtClean="0"/>
          </a:p>
          <a:p>
            <a:pPr lvl="2"/>
            <a:r>
              <a:rPr lang="en-US" altLang="zh-CN" sz="1835" dirty="0" smtClean="0"/>
              <a:t>@version 1.0 </a:t>
            </a:r>
            <a:r>
              <a:rPr lang="zh-CN" altLang="en-US" sz="1835" dirty="0" smtClean="0"/>
              <a:t>（版本号）</a:t>
            </a:r>
            <a:endParaRPr lang="en-US" altLang="zh-CN" sz="1835" dirty="0" smtClean="0"/>
          </a:p>
          <a:p>
            <a:pPr lvl="2"/>
            <a:r>
              <a:rPr lang="en-US" altLang="zh-CN" sz="1835" dirty="0" smtClean="0"/>
              <a:t>@since 1.5 </a:t>
            </a:r>
            <a:r>
              <a:rPr lang="zh-CN" altLang="en-US" sz="1835" dirty="0" smtClean="0"/>
              <a:t>（更新版本）</a:t>
            </a:r>
            <a:endParaRPr lang="en-US" altLang="zh-CN" sz="1835" dirty="0" smtClean="0"/>
          </a:p>
          <a:p>
            <a:pPr lvl="1"/>
            <a:r>
              <a:rPr lang="en-US" altLang="zh-CN" sz="1990" dirty="0" smtClean="0"/>
              <a:t>②代码分析：通过代码里标识的元数据对代码进行分析【使用反射】</a:t>
            </a:r>
            <a:endParaRPr lang="en-US" altLang="zh-CN" sz="1990" dirty="0" smtClean="0"/>
          </a:p>
          <a:p>
            <a:pPr lvl="1"/>
            <a:r>
              <a:rPr lang="en-US" altLang="zh-CN" sz="1990" dirty="0" smtClean="0"/>
              <a:t>③编译检查：通过代码里标识的元数据让编译器能够实现</a:t>
            </a:r>
            <a:r>
              <a:rPr lang="en-US" altLang="zh-CN" sz="1990" dirty="0" smtClean="0">
                <a:solidFill>
                  <a:srgbClr val="FFFF00"/>
                </a:solidFill>
              </a:rPr>
              <a:t>基本的编译检查</a:t>
            </a:r>
            <a:r>
              <a:rPr lang="en-US" altLang="zh-CN" sz="1990" dirty="0" smtClean="0"/>
              <a:t>【Override】</a:t>
            </a:r>
            <a:endParaRPr lang="en-US" altLang="zh-CN" sz="199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smtClean="0"/>
              <a:t>java</a:t>
            </a:r>
            <a:r>
              <a:rPr lang="zh-CN" altLang="en-US" sz="2800" dirty="0" smtClean="0"/>
              <a:t>中预定义的注解</a:t>
            </a:r>
            <a:endParaRPr lang="zh-CN" altLang="en-US" sz="2800" dirty="0" smtClean="0"/>
          </a:p>
          <a:p>
            <a:pPr lvl="1"/>
            <a:r>
              <a:rPr lang="zh-CN" altLang="en-US" sz="2400" dirty="0" smtClean="0"/>
              <a:t>@Override</a:t>
            </a:r>
            <a:endParaRPr lang="zh-CN" altLang="en-US" sz="2400" dirty="0" smtClean="0"/>
          </a:p>
          <a:p>
            <a:pPr lvl="2"/>
            <a:r>
              <a:rPr lang="zh-CN" altLang="en-US" sz="2000" dirty="0" smtClean="0"/>
              <a:t>它的作用是对覆盖超类中方法的方法进行标记，如果被标记的方法并没有实际覆盖超类中的方法，则编译器会发出错误警告。</a:t>
            </a:r>
            <a:endParaRPr lang="zh-CN" altLang="en-US" sz="2000" dirty="0" smtClean="0"/>
          </a:p>
          <a:p>
            <a:pPr lvl="1"/>
            <a:endParaRPr lang="zh-CN" altLang="en-US" sz="2400" dirty="0" smtClean="0"/>
          </a:p>
          <a:p>
            <a:pPr lvl="1"/>
            <a:r>
              <a:rPr lang="zh-CN" altLang="en-US" sz="2400" dirty="0" smtClean="0"/>
              <a:t>@Deprecated</a:t>
            </a:r>
            <a:endParaRPr lang="zh-CN" altLang="en-US" sz="2400" dirty="0" smtClean="0"/>
          </a:p>
          <a:p>
            <a:pPr lvl="2"/>
            <a:r>
              <a:rPr lang="zh-CN" altLang="en-US" sz="2000" dirty="0" smtClean="0"/>
              <a:t>表示注解内容已过时</a:t>
            </a:r>
            <a:endParaRPr lang="zh-CN" altLang="en-US" sz="2000" dirty="0" smtClean="0"/>
          </a:p>
          <a:p>
            <a:pPr lvl="1"/>
            <a:endParaRPr lang="zh-CN" altLang="en-US" sz="2400" dirty="0" smtClean="0"/>
          </a:p>
          <a:p>
            <a:pPr lvl="1"/>
            <a:r>
              <a:rPr lang="zh-CN" altLang="en-US" sz="2400" dirty="0" smtClean="0"/>
              <a:t>@SuppressWarnings</a:t>
            </a:r>
            <a:endParaRPr lang="zh-CN" altLang="en-US" sz="2400" dirty="0" smtClean="0"/>
          </a:p>
          <a:p>
            <a:pPr lvl="2"/>
            <a:r>
              <a:rPr lang="zh-CN" altLang="en-US" sz="2000" dirty="0" smtClean="0"/>
              <a:t>压制警告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一般传递参数</a:t>
            </a:r>
            <a:r>
              <a:rPr lang="en-US" altLang="zh-CN" sz="2000" dirty="0" smtClean="0"/>
              <a:t>“all”:@SuppressWarnings("all")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一般加到类上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smtClean="0"/>
              <a:t>java</a:t>
            </a:r>
            <a:r>
              <a:rPr lang="zh-CN" altLang="en-US" sz="2800" dirty="0" smtClean="0"/>
              <a:t>中自定义的注解</a:t>
            </a:r>
            <a:endParaRPr lang="zh-CN" altLang="en-US" sz="2800" dirty="0" smtClean="0"/>
          </a:p>
          <a:p>
            <a:pPr lvl="1"/>
            <a:r>
              <a:rPr lang="zh-CN" altLang="en-US" sz="2000" dirty="0" smtClean="0"/>
              <a:t>格式：</a:t>
            </a:r>
            <a:endParaRPr lang="zh-CN" altLang="en-US" sz="2000" dirty="0" smtClean="0"/>
          </a:p>
          <a:p>
            <a:pPr lvl="2"/>
            <a:r>
              <a:rPr lang="zh-CN" altLang="en-US" sz="1845" dirty="0" smtClean="0"/>
              <a:t>元注解</a:t>
            </a:r>
            <a:endParaRPr lang="zh-CN" altLang="en-US" sz="1845" dirty="0" smtClean="0"/>
          </a:p>
          <a:p>
            <a:pPr lvl="2"/>
            <a:r>
              <a:rPr lang="en-US" altLang="zh-CN" sz="1845" dirty="0" smtClean="0"/>
              <a:t>public @interface </a:t>
            </a:r>
            <a:r>
              <a:rPr lang="zh-CN" altLang="en-US" sz="1845" dirty="0" smtClean="0"/>
              <a:t>注解名称</a:t>
            </a:r>
            <a:r>
              <a:rPr lang="en-US" altLang="zh-CN" sz="1845" dirty="0" smtClean="0"/>
              <a:t>{}</a:t>
            </a:r>
            <a:endParaRPr lang="zh-CN" altLang="en-US" sz="1845" dirty="0" smtClean="0"/>
          </a:p>
          <a:p>
            <a:pPr lvl="1"/>
            <a:endParaRPr lang="zh-CN" altLang="en-US" sz="2400" dirty="0" smtClean="0"/>
          </a:p>
          <a:p>
            <a:pPr lvl="1"/>
            <a:r>
              <a:rPr lang="zh-CN" altLang="en-US" sz="2000" dirty="0" smtClean="0"/>
              <a:t>本质</a:t>
            </a:r>
            <a:endParaRPr lang="zh-CN" altLang="en-US" sz="2000" dirty="0" smtClean="0"/>
          </a:p>
          <a:p>
            <a:pPr lvl="2"/>
            <a:r>
              <a:rPr lang="zh-CN" altLang="en-US" sz="1845" dirty="0" smtClean="0"/>
              <a:t>注解本质上就是一个接口，接口默认继承了</a:t>
            </a:r>
            <a:r>
              <a:rPr lang="en-US" altLang="zh-CN" sz="1845" dirty="0" smtClean="0"/>
              <a:t>Annotation</a:t>
            </a:r>
            <a:r>
              <a:rPr lang="zh-CN" altLang="en-US" sz="1845" dirty="0" smtClean="0"/>
              <a:t>接口</a:t>
            </a:r>
            <a:endParaRPr lang="zh-CN" altLang="en-US" sz="1845" dirty="0" smtClean="0"/>
          </a:p>
          <a:p>
            <a:pPr lvl="2"/>
            <a:r>
              <a:rPr lang="zh-CN" altLang="en-US" sz="1845" dirty="0" smtClean="0"/>
              <a:t>public interface MyAnnotation extends java.lang.annotation.Annotation { }</a:t>
            </a:r>
            <a:endParaRPr lang="zh-CN" altLang="en-US" sz="1845" dirty="0" smtClean="0"/>
          </a:p>
          <a:p>
            <a:pPr lvl="2"/>
            <a:r>
              <a:rPr lang="zh-CN" altLang="en-US" sz="1845" dirty="0" smtClean="0"/>
              <a:t>那么接口中可以定义什么，注解中就可以定义什么</a:t>
            </a:r>
            <a:endParaRPr lang="zh-CN" altLang="en-US" sz="1845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4382770"/>
            <a:ext cx="7802880" cy="2065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/>
          </a:bodyPr>
          <a:lstStyle/>
          <a:p>
            <a:pPr lvl="1"/>
            <a:r>
              <a:rPr lang="zh-CN" sz="2000" dirty="0" smtClean="0"/>
              <a:t>属性：</a:t>
            </a:r>
            <a:r>
              <a:rPr lang="zh-CN" sz="1845" dirty="0" smtClean="0"/>
              <a:t>接口中定义的抽象方法在注解中我们成为属性</a:t>
            </a:r>
            <a:endParaRPr lang="zh-CN" sz="1845" dirty="0" smtClean="0"/>
          </a:p>
          <a:p>
            <a:pPr lvl="2"/>
            <a:r>
              <a:rPr lang="zh-CN" sz="1700" dirty="0" smtClean="0"/>
              <a:t>属性的返回值类型只能是以下类型（</a:t>
            </a:r>
            <a:r>
              <a:rPr lang="zh-CN" sz="1700" dirty="0" smtClean="0">
                <a:solidFill>
                  <a:srgbClr val="FFFF00"/>
                </a:solidFill>
              </a:rPr>
              <a:t>注意：没有</a:t>
            </a:r>
            <a:r>
              <a:rPr lang="en-US" altLang="zh-CN" sz="1700" dirty="0" smtClean="0">
                <a:solidFill>
                  <a:srgbClr val="FFFF00"/>
                </a:solidFill>
              </a:rPr>
              <a:t>void</a:t>
            </a:r>
            <a:r>
              <a:rPr lang="zh-CN" altLang="en-US" sz="1700" dirty="0" smtClean="0">
                <a:solidFill>
                  <a:srgbClr val="FFFF00"/>
                </a:solidFill>
              </a:rPr>
              <a:t>的类型</a:t>
            </a:r>
            <a:r>
              <a:rPr lang="zh-CN" sz="1700" dirty="0" smtClean="0"/>
              <a:t>）</a:t>
            </a:r>
            <a:endParaRPr lang="zh-CN" sz="1700" dirty="0" smtClean="0"/>
          </a:p>
          <a:p>
            <a:pPr lvl="3"/>
            <a:r>
              <a:rPr lang="zh-CN" sz="1415" dirty="0" smtClean="0"/>
              <a:t>基本数据类型</a:t>
            </a:r>
            <a:endParaRPr lang="zh-CN" sz="1415" dirty="0" smtClean="0"/>
          </a:p>
          <a:p>
            <a:pPr lvl="3"/>
            <a:r>
              <a:rPr lang="en-US" altLang="zh-CN" sz="1415" dirty="0" smtClean="0"/>
              <a:t>String</a:t>
            </a:r>
            <a:endParaRPr lang="en-US" altLang="zh-CN" sz="1415" dirty="0" smtClean="0"/>
          </a:p>
          <a:p>
            <a:pPr lvl="3"/>
            <a:r>
              <a:rPr lang="zh-CN" sz="1415" dirty="0" smtClean="0"/>
              <a:t>枚举</a:t>
            </a:r>
            <a:endParaRPr lang="zh-CN" sz="1415" dirty="0" smtClean="0"/>
          </a:p>
          <a:p>
            <a:pPr lvl="3"/>
            <a:r>
              <a:rPr lang="zh-CN" sz="1415" dirty="0" smtClean="0"/>
              <a:t>注解</a:t>
            </a:r>
            <a:endParaRPr lang="zh-CN" sz="1415" dirty="0" smtClean="0"/>
          </a:p>
          <a:p>
            <a:pPr lvl="3"/>
            <a:r>
              <a:rPr lang="zh-CN" sz="1415" dirty="0" smtClean="0"/>
              <a:t>以上类型的数组</a:t>
            </a:r>
            <a:endParaRPr lang="zh-CN" sz="1415" dirty="0" smtClean="0"/>
          </a:p>
          <a:p>
            <a:pPr lvl="1"/>
            <a:r>
              <a:rPr lang="zh-CN" altLang="en-US" sz="1835" dirty="0" smtClean="0">
                <a:sym typeface="+mn-ea"/>
              </a:rPr>
              <a:t>定义了属性，在需要时需要给属性赋值</a:t>
            </a:r>
            <a:endParaRPr lang="zh-CN" altLang="en-US" sz="1835" dirty="0" smtClean="0"/>
          </a:p>
          <a:p>
            <a:pPr lvl="2"/>
            <a:r>
              <a:rPr lang="zh-CN" altLang="en-US" sz="1835" dirty="0" smtClean="0">
                <a:sym typeface="+mn-ea"/>
              </a:rPr>
              <a:t>如果定义属性时，使用</a:t>
            </a:r>
            <a:r>
              <a:rPr lang="en-US" altLang="zh-CN" sz="1835" dirty="0" smtClean="0">
                <a:sym typeface="+mn-ea"/>
              </a:rPr>
              <a:t>defaual</a:t>
            </a:r>
            <a:r>
              <a:rPr lang="zh-CN" altLang="en-US" sz="1835" dirty="0" smtClean="0">
                <a:sym typeface="+mn-ea"/>
              </a:rPr>
              <a:t>关键字给属性默认初始化的值，则使用注解时，可以不给属性赋值</a:t>
            </a:r>
            <a:endParaRPr lang="zh-CN" altLang="en-US" sz="1835" dirty="0" smtClean="0"/>
          </a:p>
          <a:p>
            <a:pPr lvl="2"/>
            <a:r>
              <a:rPr lang="zh-CN" altLang="en-US" sz="1835" dirty="0" smtClean="0">
                <a:sym typeface="+mn-ea"/>
              </a:rPr>
              <a:t>如果只有一个属性需要赋值，并且属性的名称是</a:t>
            </a:r>
            <a:r>
              <a:rPr lang="en-US" altLang="zh-CN" sz="1835" dirty="0" smtClean="0">
                <a:sym typeface="+mn-ea"/>
              </a:rPr>
              <a:t>value</a:t>
            </a:r>
            <a:r>
              <a:rPr lang="zh-CN" altLang="en-US" sz="1835" dirty="0" smtClean="0">
                <a:sym typeface="+mn-ea"/>
              </a:rPr>
              <a:t>，则</a:t>
            </a:r>
            <a:r>
              <a:rPr lang="en-US" altLang="zh-CN" sz="1835" dirty="0" smtClean="0">
                <a:sym typeface="+mn-ea"/>
              </a:rPr>
              <a:t>value</a:t>
            </a:r>
            <a:r>
              <a:rPr lang="zh-CN" altLang="en-US" sz="1835" dirty="0" smtClean="0">
                <a:sym typeface="+mn-ea"/>
              </a:rPr>
              <a:t>可以省略不写，直接定义即可</a:t>
            </a:r>
            <a:endParaRPr lang="zh-CN" altLang="en-US" sz="1835" dirty="0" smtClean="0"/>
          </a:p>
          <a:p>
            <a:pPr lvl="2"/>
            <a:r>
              <a:rPr lang="zh-CN" altLang="en-US" sz="1835" dirty="0" smtClean="0">
                <a:sym typeface="+mn-ea"/>
              </a:rPr>
              <a:t>数组赋值时使用</a:t>
            </a:r>
            <a:r>
              <a:rPr lang="en-US" altLang="zh-CN" sz="1835" dirty="0" smtClean="0">
                <a:sym typeface="+mn-ea"/>
              </a:rPr>
              <a:t>“{ }”</a:t>
            </a:r>
            <a:r>
              <a:rPr lang="zh-CN" altLang="en-US" sz="1835" dirty="0" smtClean="0">
                <a:sym typeface="+mn-ea"/>
              </a:rPr>
              <a:t>包裹起来</a:t>
            </a:r>
            <a:endParaRPr lang="zh-CN" altLang="en-US" sz="1835" dirty="0" smtClean="0"/>
          </a:p>
          <a:p>
            <a:pPr lvl="1"/>
            <a:endParaRPr lang="zh-CN" sz="1835" dirty="0" smtClean="0"/>
          </a:p>
          <a:p>
            <a:pPr lvl="2"/>
            <a:endParaRPr lang="zh-CN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 lnSpcReduction="10000"/>
          </a:bodyPr>
          <a:lstStyle/>
          <a:p>
            <a:pPr marL="537210" lvl="1" indent="0">
              <a:buNone/>
            </a:pPr>
            <a:r>
              <a:rPr lang="zh-CN" sz="1835" dirty="0" smtClean="0"/>
              <a:t>public enum Gender {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man("男"),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woman("女");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String genderName;</a:t>
            </a: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private Gender(String genderName) {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this.genderName = genderName;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}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}</a:t>
            </a: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public @interface MyAnnotation1 {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}</a:t>
            </a:r>
            <a:endParaRPr lang="zh-CN" sz="1835" dirty="0" smtClean="0"/>
          </a:p>
          <a:p>
            <a:pPr lvl="2"/>
            <a:endParaRPr lang="zh-CN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/>
          </a:bodyPr>
          <a:lstStyle/>
          <a:p>
            <a:pPr lvl="1"/>
            <a:r>
              <a:rPr lang="zh-CN" sz="1835" dirty="0" smtClean="0">
                <a:sym typeface="+mn-ea"/>
              </a:rPr>
              <a:t>代码：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>
                <a:sym typeface="+mn-ea"/>
              </a:rPr>
              <a:t>public @interface MyAnnotation {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基本数据类型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	int age();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String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	String name() default "张三";//加了defaual可以默认赋值，使用时可不用重新添加数据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枚举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	Gender gender();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注解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	MyAnnotation1 myAnnotation1();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以上类型的数组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	String[] interest();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当且仅当只有一个属性value时可以省略不写</a:t>
            </a:r>
            <a:endParaRPr lang="zh-CN" sz="1835" dirty="0" smtClean="0"/>
          </a:p>
          <a:p>
            <a:pPr marL="994410" lvl="2" indent="0">
              <a:buNone/>
            </a:pPr>
            <a:r>
              <a:rPr lang="zh-CN" sz="1835" dirty="0" smtClean="0">
                <a:sym typeface="+mn-ea"/>
              </a:rPr>
              <a:t>//	String value();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>
                <a:sym typeface="+mn-ea"/>
              </a:rPr>
              <a:t>}</a:t>
            </a: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130175"/>
            <a:ext cx="8529955" cy="764540"/>
          </a:xfrm>
        </p:spPr>
        <p:txBody>
          <a:bodyPr>
            <a:normAutofit/>
          </a:bodyPr>
          <a:lstStyle/>
          <a:p>
            <a:pPr algn="l" eaLnBrk="1" hangingPunct="1">
              <a:buClrTx/>
              <a:buSzTx/>
              <a:buFontTx/>
              <a:defRPr/>
            </a:pPr>
            <a:r>
              <a:rPr lang="en-US" altLang="zh-CN" sz="3600" dirty="0" smtClean="0">
                <a:sym typeface="+mn-ea"/>
              </a:rPr>
              <a:t>java</a:t>
            </a:r>
            <a:r>
              <a:rPr lang="zh-CN" altLang="en-US" sz="3600" dirty="0" smtClean="0">
                <a:sym typeface="+mn-ea"/>
              </a:rPr>
              <a:t>代码在计算机中经历的三个阶段</a:t>
            </a:r>
            <a:endParaRPr lang="zh-CN" altLang="en-US" sz="36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982345"/>
            <a:ext cx="8834120" cy="5593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//@MyAnnotation(age=12)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//@MyAnnotation("hah")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@MyAnnotation(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age=13,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name="李四",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gender=Gender.man,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myAnnotation1=@MyAnnotation1,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interest={"读书","跑步"}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		)</a:t>
            </a: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public class Test1 {</a:t>
            </a: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r>
              <a:rPr lang="zh-CN" sz="1835" dirty="0" smtClean="0"/>
              <a:t>}</a:t>
            </a: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  <a:p>
            <a:pPr marL="537210" lvl="1" indent="0">
              <a:buNone/>
            </a:pPr>
            <a:endParaRPr lang="zh-CN" sz="1835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28905" y="417830"/>
            <a:ext cx="8810625" cy="6200140"/>
          </a:xfrm>
        </p:spPr>
        <p:txBody>
          <a:bodyPr>
            <a:normAutofit/>
          </a:bodyPr>
          <a:lstStyle/>
          <a:p>
            <a:pPr lvl="0"/>
            <a:r>
              <a:rPr lang="zh-CN" altLang="en-US" sz="2125" dirty="0" smtClean="0"/>
              <a:t>元注解</a:t>
            </a:r>
            <a:endParaRPr lang="zh-CN" altLang="en-US" sz="2125" dirty="0" smtClean="0"/>
          </a:p>
          <a:p>
            <a:pPr lvl="1"/>
            <a:r>
              <a:rPr lang="zh-CN" altLang="en-US" sz="1840" dirty="0" smtClean="0"/>
              <a:t>用于描述注解的注解</a:t>
            </a:r>
            <a:endParaRPr lang="zh-CN" altLang="en-US" sz="1840" dirty="0" smtClean="0"/>
          </a:p>
          <a:p>
            <a:pPr lvl="1"/>
            <a:r>
              <a:rPr lang="en-US" altLang="zh-CN" sz="1840" dirty="0" smtClean="0"/>
              <a:t>@Target</a:t>
            </a:r>
            <a:r>
              <a:rPr lang="zh-CN" altLang="en-US" sz="1840" dirty="0" smtClean="0"/>
              <a:t>：描述注解能够作用的位置</a:t>
            </a:r>
            <a:endParaRPr lang="zh-CN" altLang="en-US" sz="1840" dirty="0" smtClean="0"/>
          </a:p>
          <a:p>
            <a:pPr lvl="2"/>
            <a:r>
              <a:rPr lang="en-US" altLang="zh-CN" sz="1695" dirty="0" smtClean="0"/>
              <a:t>ElmentType</a:t>
            </a:r>
            <a:r>
              <a:rPr lang="zh-CN" altLang="en-US" sz="1695" dirty="0" smtClean="0"/>
              <a:t>取值</a:t>
            </a:r>
            <a:endParaRPr lang="zh-CN" altLang="en-US" sz="1695" dirty="0" smtClean="0"/>
          </a:p>
          <a:p>
            <a:pPr lvl="3"/>
            <a:r>
              <a:rPr lang="en-US" altLang="zh-CN" sz="1410" dirty="0" smtClean="0"/>
              <a:t>TYPE</a:t>
            </a:r>
            <a:r>
              <a:rPr lang="zh-CN" altLang="en-US" sz="1410" dirty="0" smtClean="0"/>
              <a:t>：可以作用于类上</a:t>
            </a:r>
            <a:endParaRPr lang="en-US" altLang="zh-CN" sz="1410" dirty="0" smtClean="0"/>
          </a:p>
          <a:p>
            <a:pPr lvl="3"/>
            <a:r>
              <a:rPr lang="en-US" altLang="zh-CN" sz="1410" dirty="0" smtClean="0"/>
              <a:t>METHOD</a:t>
            </a:r>
            <a:r>
              <a:rPr lang="zh-CN" altLang="en-US" sz="1410" dirty="0" smtClean="0"/>
              <a:t>：</a:t>
            </a:r>
            <a:r>
              <a:rPr lang="zh-CN" altLang="en-US" sz="1410" dirty="0" smtClean="0"/>
              <a:t>可以作用于方法上</a:t>
            </a:r>
            <a:endParaRPr lang="en-US" altLang="zh-CN" sz="1410" dirty="0" smtClean="0"/>
          </a:p>
          <a:p>
            <a:pPr lvl="3"/>
            <a:r>
              <a:rPr lang="en-US" altLang="zh-CN" sz="1410" dirty="0" smtClean="0"/>
              <a:t>FIELD</a:t>
            </a:r>
            <a:r>
              <a:rPr lang="zh-CN" altLang="en-US" sz="1410" dirty="0" smtClean="0"/>
              <a:t>：可以作用于成员变量上</a:t>
            </a:r>
            <a:endParaRPr lang="en-US" altLang="zh-CN" sz="1410" dirty="0" smtClean="0"/>
          </a:p>
          <a:p>
            <a:pPr lvl="1"/>
            <a:r>
              <a:rPr lang="en-US" altLang="zh-CN" sz="1840" dirty="0" smtClean="0"/>
              <a:t>@Retention</a:t>
            </a:r>
            <a:r>
              <a:rPr lang="zh-CN" altLang="en-US" sz="1840" dirty="0" smtClean="0"/>
              <a:t>：描述注解被保留的阶段</a:t>
            </a:r>
            <a:endParaRPr lang="zh-CN" altLang="en-US" sz="1840" dirty="0" smtClean="0"/>
          </a:p>
          <a:p>
            <a:pPr lvl="2"/>
            <a:r>
              <a:rPr lang="en-US" altLang="zh-CN" sz="1695" dirty="0" smtClean="0"/>
              <a:t>@Retention(RetentionPolicy.SOURCE)</a:t>
            </a:r>
            <a:r>
              <a:rPr lang="zh-CN" altLang="en-US" sz="1695" dirty="0" smtClean="0"/>
              <a:t>：</a:t>
            </a:r>
            <a:r>
              <a:rPr lang="zh-CN" altLang="en-US" sz="1695" dirty="0" smtClean="0">
                <a:sym typeface="+mn-ea"/>
              </a:rPr>
              <a:t>当前被描述的注解，不会保留到</a:t>
            </a:r>
            <a:r>
              <a:rPr lang="en-US" altLang="zh-CN" sz="1695" dirty="0" smtClean="0">
                <a:sym typeface="+mn-ea"/>
              </a:rPr>
              <a:t>class</a:t>
            </a:r>
            <a:r>
              <a:rPr lang="zh-CN" altLang="en-US" sz="1695" dirty="0" smtClean="0">
                <a:sym typeface="+mn-ea"/>
              </a:rPr>
              <a:t>字节码文件中，更不会别</a:t>
            </a:r>
            <a:r>
              <a:rPr lang="en-US" altLang="zh-CN" sz="1695" dirty="0" smtClean="0">
                <a:sym typeface="+mn-ea"/>
              </a:rPr>
              <a:t>jvm</a:t>
            </a:r>
            <a:r>
              <a:rPr lang="zh-CN" altLang="en-US" sz="1695" dirty="0" smtClean="0">
                <a:sym typeface="+mn-ea"/>
              </a:rPr>
              <a:t>读取到</a:t>
            </a:r>
            <a:endParaRPr lang="en-US" altLang="zh-CN" sz="1695" dirty="0" smtClean="0"/>
          </a:p>
          <a:p>
            <a:pPr lvl="2"/>
            <a:r>
              <a:rPr lang="en-US" altLang="zh-CN" sz="1695" dirty="0" smtClean="0"/>
              <a:t>@Retention(RetentionPolicy.CLASS)</a:t>
            </a:r>
            <a:r>
              <a:rPr lang="zh-CN" altLang="en-US" sz="1695" dirty="0" smtClean="0"/>
              <a:t>：当前被描述的注解，会保留到</a:t>
            </a:r>
            <a:r>
              <a:rPr lang="en-US" altLang="zh-CN" sz="1695" dirty="0" smtClean="0"/>
              <a:t>class</a:t>
            </a:r>
            <a:r>
              <a:rPr lang="zh-CN" altLang="en-US" sz="1695" dirty="0" smtClean="0"/>
              <a:t>字节码文件中，但不会被</a:t>
            </a:r>
            <a:r>
              <a:rPr lang="en-US" altLang="zh-CN" sz="1695" dirty="0" smtClean="0"/>
              <a:t>jvm</a:t>
            </a:r>
            <a:r>
              <a:rPr lang="zh-CN" altLang="en-US" sz="1695" dirty="0" smtClean="0"/>
              <a:t>读取到</a:t>
            </a:r>
            <a:endParaRPr lang="en-US" altLang="zh-CN" sz="1695" dirty="0" smtClean="0"/>
          </a:p>
          <a:p>
            <a:pPr lvl="2"/>
            <a:r>
              <a:rPr lang="en-US" altLang="zh-CN" sz="1695" dirty="0" smtClean="0"/>
              <a:t>@Retention(RetentionPolicy.RUNTIME)</a:t>
            </a:r>
            <a:r>
              <a:rPr lang="zh-CN" altLang="en-US" sz="1695" dirty="0" smtClean="0"/>
              <a:t>：当前被描述的注解，会保留到</a:t>
            </a:r>
            <a:r>
              <a:rPr lang="en-US" altLang="zh-CN" sz="1695" dirty="0" smtClean="0"/>
              <a:t>class</a:t>
            </a:r>
            <a:r>
              <a:rPr lang="zh-CN" altLang="en-US" sz="1695" dirty="0" smtClean="0"/>
              <a:t>字节码文件中，并别</a:t>
            </a:r>
            <a:r>
              <a:rPr lang="en-US" altLang="zh-CN" sz="1695" dirty="0" smtClean="0"/>
              <a:t>jvm</a:t>
            </a:r>
            <a:r>
              <a:rPr lang="zh-CN" altLang="en-US" sz="1695" dirty="0" smtClean="0"/>
              <a:t>读取到（一般只用这种）</a:t>
            </a:r>
            <a:endParaRPr lang="en-US" altLang="zh-CN" sz="1695" dirty="0" smtClean="0"/>
          </a:p>
          <a:p>
            <a:pPr lvl="1"/>
            <a:r>
              <a:rPr lang="en-US" altLang="zh-CN" sz="1840" dirty="0" smtClean="0"/>
              <a:t>@Documented</a:t>
            </a:r>
            <a:r>
              <a:rPr lang="zh-CN" altLang="en-US" sz="1840" dirty="0" smtClean="0"/>
              <a:t>：描述注解是否被抽取到</a:t>
            </a:r>
            <a:r>
              <a:rPr lang="en-US" altLang="zh-CN" sz="1840" dirty="0" smtClean="0"/>
              <a:t>api</a:t>
            </a:r>
            <a:r>
              <a:rPr lang="zh-CN" altLang="en-US" sz="1840" dirty="0" smtClean="0"/>
              <a:t>文档中</a:t>
            </a:r>
            <a:endParaRPr lang="en-US" altLang="zh-CN" sz="1840" dirty="0" smtClean="0"/>
          </a:p>
          <a:p>
            <a:pPr lvl="1"/>
            <a:r>
              <a:rPr lang="en-US" altLang="zh-CN" sz="1840" dirty="0" smtClean="0"/>
              <a:t>@Inherited</a:t>
            </a:r>
            <a:r>
              <a:rPr lang="zh-CN" altLang="en-US" sz="1840" dirty="0" smtClean="0"/>
              <a:t>：描述注解是否被子类继承</a:t>
            </a:r>
            <a:endParaRPr lang="zh-CN" altLang="en-US" sz="184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smtClean="0"/>
              <a:t>动态代理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0410"/>
            <a:ext cx="8229600" cy="444436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+mn-ea"/>
              </a:rPr>
              <a:t>动态代理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2300" dirty="0" smtClean="0">
                <a:latin typeface="+mn-ea"/>
                <a:cs typeface="+mn-cs"/>
              </a:rPr>
              <a:t>代理：</a:t>
            </a:r>
            <a:r>
              <a:rPr lang="zh-CN" altLang="en-US" sz="2400" dirty="0" smtClean="0"/>
              <a:t>本来应该自己做的事情，却请了别人来做，被请的人就是代理对象。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000" dirty="0" smtClean="0"/>
              <a:t>举例：春季回家买票让人代买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300" dirty="0" smtClean="0">
                <a:latin typeface="+mn-ea"/>
              </a:rPr>
              <a:t>动态代理：</a:t>
            </a:r>
            <a:r>
              <a:rPr lang="zh-CN" altLang="en-US" sz="2400" dirty="0" smtClean="0">
                <a:latin typeface="+mn-ea"/>
              </a:rPr>
              <a:t>在程序运行过程中产生的这个对象</a:t>
            </a:r>
            <a:endParaRPr lang="en-US" altLang="zh-CN" sz="2400" dirty="0" smtClean="0">
              <a:latin typeface="+mn-ea"/>
            </a:endParaRPr>
          </a:p>
          <a:p>
            <a:pPr lvl="2" eaLnBrk="1" hangingPunct="1">
              <a:defRPr/>
            </a:pPr>
            <a:r>
              <a:rPr lang="zh-CN" altLang="en-US" sz="2000" dirty="0" smtClean="0"/>
              <a:t>而程序运行过程中产生对象其实就是我们刚才反射讲解的内容，所以，动态代理其实就是通过反射来生成一个代理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smtClean="0"/>
              <a:t>动态代理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6225"/>
            <a:ext cx="8229600" cy="4908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500" dirty="0" smtClean="0">
                <a:latin typeface="+mn-ea"/>
              </a:rPr>
              <a:t>在</a:t>
            </a:r>
            <a:r>
              <a:rPr lang="en-US" altLang="zh-CN" sz="2500" dirty="0" smtClean="0">
                <a:latin typeface="+mn-ea"/>
              </a:rPr>
              <a:t>Java</a:t>
            </a:r>
            <a:r>
              <a:rPr lang="zh-CN" altLang="en-US" sz="2500" dirty="0" smtClean="0">
                <a:latin typeface="+mn-ea"/>
              </a:rPr>
              <a:t>中</a:t>
            </a:r>
            <a:r>
              <a:rPr lang="en-US" altLang="zh-CN" sz="2500" dirty="0" err="1" smtClean="0">
                <a:latin typeface="+mn-ea"/>
              </a:rPr>
              <a:t>java.lang.reflect</a:t>
            </a:r>
            <a:r>
              <a:rPr lang="zh-CN" altLang="en-US" sz="2500" dirty="0" smtClean="0">
                <a:latin typeface="+mn-ea"/>
              </a:rPr>
              <a:t>包下提供了一个</a:t>
            </a:r>
            <a:r>
              <a:rPr lang="en-US" altLang="zh-CN" sz="2500" dirty="0" smtClean="0">
                <a:latin typeface="+mn-ea"/>
              </a:rPr>
              <a:t>Proxy</a:t>
            </a:r>
            <a:r>
              <a:rPr lang="zh-CN" altLang="en-US" sz="2500" dirty="0" smtClean="0">
                <a:latin typeface="+mn-ea"/>
              </a:rPr>
              <a:t>类和一个</a:t>
            </a:r>
            <a:r>
              <a:rPr lang="en-US" altLang="zh-CN" sz="2500" dirty="0" err="1" smtClean="0">
                <a:latin typeface="+mn-ea"/>
              </a:rPr>
              <a:t>InvocationHandler</a:t>
            </a:r>
            <a:r>
              <a:rPr lang="zh-CN" altLang="en-US" sz="2500" dirty="0" smtClean="0">
                <a:latin typeface="+mn-ea"/>
              </a:rPr>
              <a:t>接口，通过使用这个类和接口就可以生成动态代理对象。</a:t>
            </a:r>
            <a:endParaRPr lang="en-US" altLang="zh-CN" sz="25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500" dirty="0" smtClean="0">
                <a:latin typeface="+mn-ea"/>
              </a:rPr>
              <a:t>Proxy</a:t>
            </a:r>
            <a:r>
              <a:rPr lang="zh-CN" altLang="en-US" sz="2500" dirty="0" smtClean="0">
                <a:latin typeface="+mn-ea"/>
              </a:rPr>
              <a:t>类中的方法创建动态代理类对象</a:t>
            </a:r>
            <a:endParaRPr lang="en-US" altLang="zh-CN" sz="25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latin typeface="+mn-ea"/>
              </a:rPr>
              <a:t>public static Object </a:t>
            </a:r>
            <a:r>
              <a:rPr lang="en-US" altLang="zh-CN" sz="2000" dirty="0" err="1" smtClean="0">
                <a:latin typeface="+mn-ea"/>
              </a:rPr>
              <a:t>newProxyInstance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ClassLoader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loader,Class</a:t>
            </a:r>
            <a:r>
              <a:rPr lang="en-US" altLang="zh-CN" sz="2000" dirty="0" smtClean="0">
                <a:latin typeface="+mn-ea"/>
              </a:rPr>
              <a:t>&lt;?&gt;[] </a:t>
            </a:r>
            <a:r>
              <a:rPr lang="en-US" altLang="zh-CN" sz="2000" dirty="0" err="1" smtClean="0">
                <a:latin typeface="+mn-ea"/>
              </a:rPr>
              <a:t>interfaces,InvocationHandler</a:t>
            </a:r>
            <a:r>
              <a:rPr lang="en-US" altLang="zh-CN" sz="2000" dirty="0" smtClean="0">
                <a:latin typeface="+mn-ea"/>
              </a:rPr>
              <a:t> h)</a:t>
            </a:r>
            <a:endParaRPr lang="en-US" altLang="zh-CN" sz="2000" dirty="0" smtClean="0">
              <a:latin typeface="+mn-ea"/>
            </a:endParaRPr>
          </a:p>
          <a:p>
            <a:pPr lvl="0" eaLnBrk="1" hangingPunct="1">
              <a:defRPr/>
            </a:pPr>
            <a:endParaRPr lang="en-US" altLang="zh-CN" sz="2880" dirty="0" err="1" smtClean="0">
              <a:latin typeface="+mn-ea"/>
              <a:cs typeface="+mn-cs"/>
            </a:endParaRPr>
          </a:p>
          <a:p>
            <a:pPr lvl="0" eaLnBrk="1" hangingPunct="1">
              <a:defRPr/>
            </a:pPr>
            <a:r>
              <a:rPr lang="en-US" altLang="zh-CN" sz="2880" dirty="0" err="1" smtClean="0">
                <a:latin typeface="+mn-ea"/>
                <a:cs typeface="+mn-cs"/>
              </a:rPr>
              <a:t>InvocationHandler</a:t>
            </a:r>
            <a:endParaRPr lang="en-US" altLang="zh-CN" sz="2880" dirty="0" err="1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en-US" altLang="zh-CN" sz="1730" dirty="0" smtClean="0">
                <a:latin typeface="+mn-ea"/>
                <a:cs typeface="+mn-cs"/>
              </a:rPr>
              <a:t>Object invoke(Object </a:t>
            </a:r>
            <a:r>
              <a:rPr lang="en-US" altLang="zh-CN" sz="1730" dirty="0" err="1" smtClean="0">
                <a:latin typeface="+mn-ea"/>
                <a:cs typeface="+mn-cs"/>
              </a:rPr>
              <a:t>proxy,Method</a:t>
            </a:r>
            <a:r>
              <a:rPr lang="en-US" altLang="zh-CN" sz="1730" dirty="0" smtClean="0">
                <a:latin typeface="+mn-ea"/>
                <a:cs typeface="+mn-cs"/>
              </a:rPr>
              <a:t> </a:t>
            </a:r>
            <a:r>
              <a:rPr lang="en-US" altLang="zh-CN" sz="1730" dirty="0" err="1" smtClean="0">
                <a:latin typeface="+mn-ea"/>
                <a:cs typeface="+mn-cs"/>
              </a:rPr>
              <a:t>method,Object</a:t>
            </a:r>
            <a:r>
              <a:rPr lang="en-US" altLang="zh-CN" sz="1730" dirty="0" smtClean="0">
                <a:latin typeface="+mn-ea"/>
                <a:cs typeface="+mn-cs"/>
              </a:rPr>
              <a:t>[] </a:t>
            </a:r>
            <a:r>
              <a:rPr lang="en-US" altLang="zh-CN" sz="1730" dirty="0" err="1" smtClean="0">
                <a:latin typeface="+mn-ea"/>
                <a:cs typeface="+mn-cs"/>
              </a:rPr>
              <a:t>args</a:t>
            </a:r>
            <a:r>
              <a:rPr lang="en-US" altLang="zh-CN" sz="1730" dirty="0" smtClean="0">
                <a:latin typeface="+mn-ea"/>
                <a:cs typeface="+mn-cs"/>
              </a:rPr>
              <a:t>)</a:t>
            </a:r>
            <a:endParaRPr lang="en-US" altLang="zh-CN" sz="1730" dirty="0" smtClean="0">
              <a:latin typeface="+mn-ea"/>
              <a:cs typeface="+mn-cs"/>
            </a:endParaRPr>
          </a:p>
          <a:p>
            <a:pPr marL="742950" lvl="2" indent="-342900" eaLnBrk="1" hangingPunct="1"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15" y="99695"/>
            <a:ext cx="8229600" cy="838835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en-US" altLang="zh-CN" sz="3600" smtClean="0"/>
              <a:t>Java</a:t>
            </a:r>
            <a:r>
              <a:rPr lang="zh-CN" altLang="en-US" sz="3600" smtClean="0"/>
              <a:t>内存回顾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190" y="939165"/>
            <a:ext cx="8779510" cy="55156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堆</a:t>
            </a:r>
            <a:endParaRPr lang="zh-CN" altLang="en-US" sz="2800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080" dirty="0" smtClean="0">
                <a:latin typeface="+mn-ea"/>
                <a:cs typeface="+mn-cs"/>
              </a:rPr>
              <a:t>存放</a:t>
            </a:r>
            <a:r>
              <a:rPr lang="en-US" altLang="zh-CN" sz="2080" dirty="0" smtClean="0">
                <a:latin typeface="+mn-ea"/>
                <a:cs typeface="+mn-cs"/>
              </a:rPr>
              <a:t>new</a:t>
            </a:r>
            <a:r>
              <a:rPr lang="zh-CN" altLang="en-US" sz="2080" dirty="0" smtClean="0">
                <a:latin typeface="+mn-ea"/>
                <a:cs typeface="+mn-cs"/>
              </a:rPr>
              <a:t>的对象和数组</a:t>
            </a:r>
            <a:endParaRPr lang="zh-CN" altLang="en-US" sz="2080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080" dirty="0" smtClean="0">
                <a:latin typeface="+mn-ea"/>
                <a:cs typeface="+mn-cs"/>
              </a:rPr>
              <a:t>可以被所有的线程所共享，不会存放别的对象引用</a:t>
            </a:r>
            <a:endParaRPr lang="zh-CN" altLang="en-US" sz="2080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endParaRPr lang="zh-CN" altLang="en-US" sz="2080" dirty="0" smtClean="0">
              <a:latin typeface="+mn-ea"/>
              <a:cs typeface="+mn-cs"/>
            </a:endParaRPr>
          </a:p>
          <a:p>
            <a:pPr lvl="0" eaLnBrk="1" hangingPunct="1">
              <a:defRPr/>
            </a:pPr>
            <a:r>
              <a:rPr lang="zh-CN" altLang="en-US" sz="2800" dirty="0" smtClean="0">
                <a:latin typeface="+mn-ea"/>
                <a:cs typeface="+mn-cs"/>
              </a:rPr>
              <a:t>栈</a:t>
            </a:r>
            <a:endParaRPr lang="zh-CN" altLang="en-US" sz="2800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080" dirty="0" smtClean="0">
                <a:latin typeface="+mn-ea"/>
                <a:cs typeface="+mn-cs"/>
              </a:rPr>
              <a:t>存放基本数据类型（会包含这个基本数据</a:t>
            </a:r>
            <a:r>
              <a:rPr lang="zh-CN" altLang="en-US" sz="2080" dirty="0" smtClean="0">
                <a:latin typeface="+mn-ea"/>
                <a:cs typeface="+mn-cs"/>
              </a:rPr>
              <a:t>类型的具体数值</a:t>
            </a:r>
            <a:r>
              <a:rPr lang="zh-CN" altLang="en-US" sz="2080" dirty="0" smtClean="0">
                <a:latin typeface="+mn-ea"/>
                <a:cs typeface="+mn-cs"/>
              </a:rPr>
              <a:t>）</a:t>
            </a:r>
            <a:endParaRPr lang="zh-CN" altLang="en-US" sz="2080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080" dirty="0" smtClean="0">
                <a:latin typeface="+mn-ea"/>
                <a:cs typeface="+mn-cs"/>
              </a:rPr>
              <a:t>引用对象的变量（会存放这个引用在堆里面的具体地址）</a:t>
            </a:r>
            <a:endParaRPr lang="zh-CN" altLang="en-US" sz="2080" dirty="0" smtClean="0">
              <a:latin typeface="+mn-ea"/>
              <a:cs typeface="+mn-cs"/>
            </a:endParaRPr>
          </a:p>
          <a:p>
            <a:pPr lvl="0" eaLnBrk="1" hangingPunct="1">
              <a:defRPr/>
            </a:pPr>
            <a:endParaRPr lang="zh-CN" altLang="en-US" sz="2400" dirty="0" smtClean="0">
              <a:latin typeface="+mn-ea"/>
              <a:cs typeface="+mn-cs"/>
            </a:endParaRPr>
          </a:p>
          <a:p>
            <a:pPr lvl="0" eaLnBrk="1" hangingPunct="1">
              <a:defRPr/>
            </a:pPr>
            <a:r>
              <a:rPr lang="zh-CN" altLang="en-US" sz="2765" dirty="0" smtClean="0">
                <a:latin typeface="+mn-ea"/>
                <a:cs typeface="+mn-cs"/>
              </a:rPr>
              <a:t>方法区</a:t>
            </a:r>
            <a:endParaRPr lang="zh-CN" altLang="en-US" sz="2765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080" dirty="0" smtClean="0">
                <a:latin typeface="+mn-ea"/>
                <a:cs typeface="+mn-cs"/>
              </a:rPr>
              <a:t>可以被所有的线程共享</a:t>
            </a:r>
            <a:endParaRPr lang="zh-CN" altLang="en-US" sz="2080" dirty="0" smtClean="0">
              <a:latin typeface="+mn-ea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080" dirty="0" smtClean="0">
                <a:latin typeface="+mn-ea"/>
                <a:cs typeface="+mn-cs"/>
              </a:rPr>
              <a:t>包含了所有的</a:t>
            </a:r>
            <a:r>
              <a:rPr lang="en-US" altLang="zh-CN" sz="2080" dirty="0" smtClean="0">
                <a:latin typeface="+mn-ea"/>
                <a:cs typeface="+mn-cs"/>
              </a:rPr>
              <a:t>class</a:t>
            </a:r>
            <a:r>
              <a:rPr lang="zh-CN" altLang="en-US" sz="2080" dirty="0" smtClean="0">
                <a:latin typeface="+mn-ea"/>
                <a:cs typeface="+mn-cs"/>
              </a:rPr>
              <a:t>和</a:t>
            </a:r>
            <a:r>
              <a:rPr lang="en-US" altLang="zh-CN" sz="2080" dirty="0" smtClean="0">
                <a:latin typeface="+mn-ea"/>
                <a:cs typeface="+mn-cs"/>
              </a:rPr>
              <a:t>static</a:t>
            </a:r>
            <a:r>
              <a:rPr lang="zh-CN" altLang="en-US" sz="2080" dirty="0" smtClean="0">
                <a:latin typeface="+mn-ea"/>
                <a:cs typeface="+mn-cs"/>
              </a:rPr>
              <a:t>变量</a:t>
            </a:r>
            <a:endParaRPr lang="zh-CN" altLang="en-US" sz="208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125730"/>
            <a:ext cx="8229600" cy="79438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反射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410200"/>
          </a:xfrm>
        </p:spPr>
        <p:txBody>
          <a:bodyPr>
            <a:normAutofit lnSpcReduction="20000"/>
          </a:bodyPr>
          <a:lstStyle/>
          <a:p>
            <a:pPr>
              <a:defRPr/>
            </a:pPr>
            <a:r>
              <a:rPr lang="en-US" altLang="zh-CN" sz="2800" dirty="0" smtClean="0">
                <a:latin typeface="+mn-ea"/>
              </a:rPr>
              <a:t>JAVA</a:t>
            </a:r>
            <a:r>
              <a:rPr lang="zh-CN" altLang="en-US" sz="2800" dirty="0" smtClean="0">
                <a:latin typeface="+mn-ea"/>
              </a:rPr>
              <a:t>反射机制是在运行状态中</a:t>
            </a:r>
            <a:r>
              <a:rPr lang="zh-CN" altLang="en-US" sz="2800" dirty="0" smtClean="0">
                <a:latin typeface="+mn-ea"/>
              </a:rPr>
              <a:t>，对于任意一个类，都能够知道这个类的所有属性和方法；对于任意一个对象，都能够调用它的任意一个方法和属性；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这种动态获取的信息以及动态调用对象的方法的功能称为</a:t>
            </a:r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java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语言的反射机制。</a:t>
            </a:r>
            <a:endParaRPr lang="zh-CN" altLang="en-US" sz="2800" dirty="0" smtClean="0">
              <a:solidFill>
                <a:srgbClr val="FFFF00"/>
              </a:solidFill>
              <a:latin typeface="+mn-ea"/>
            </a:endParaRPr>
          </a:p>
          <a:p>
            <a:pPr>
              <a:defRPr/>
            </a:pP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64540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dirty="0" smtClean="0">
                <a:sym typeface="+mn-ea"/>
              </a:rPr>
              <a:t>反射的优点和缺点</a:t>
            </a:r>
            <a:endParaRPr lang="zh-CN" altLang="en-US" sz="3600" dirty="0" smtClean="0">
              <a:sym typeface="+mn-ea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715"/>
            <a:ext cx="8229600" cy="5560060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ym typeface="+mn-ea"/>
              </a:rPr>
              <a:t>优点：</a:t>
            </a:r>
            <a:endParaRPr lang="zh-CN" altLang="en-US" sz="2000" dirty="0" smtClean="0">
              <a:sym typeface="+mn-ea"/>
            </a:endParaRPr>
          </a:p>
          <a:p>
            <a:pPr lvl="1">
              <a:defRPr/>
            </a:pPr>
            <a:r>
              <a:rPr lang="zh-CN" altLang="en-US" sz="1730" dirty="0" smtClean="0">
                <a:sym typeface="+mn-ea"/>
              </a:rPr>
              <a:t>可以在程序的运行过程中，操作这些对象</a:t>
            </a:r>
            <a:endParaRPr lang="zh-CN" altLang="en-US" sz="1730" dirty="0" smtClean="0">
              <a:sym typeface="+mn-ea"/>
            </a:endParaRPr>
          </a:p>
          <a:p>
            <a:pPr lvl="1">
              <a:defRPr/>
            </a:pPr>
            <a:r>
              <a:rPr lang="zh-CN" altLang="en-US" sz="1730" dirty="0" smtClean="0">
                <a:sym typeface="+mn-ea"/>
              </a:rPr>
              <a:t>可以解耦，提高程序的可扩展性</a:t>
            </a:r>
            <a:endParaRPr lang="zh-CN" altLang="en-US" sz="1730" dirty="0" smtClean="0">
              <a:sym typeface="+mn-ea"/>
            </a:endParaRPr>
          </a:p>
          <a:p>
            <a:pPr lvl="1">
              <a:defRPr/>
            </a:pPr>
            <a:endParaRPr lang="zh-CN" altLang="en-US" sz="1730" dirty="0" smtClean="0">
              <a:sym typeface="+mn-ea"/>
            </a:endParaRPr>
          </a:p>
          <a:p>
            <a:pPr>
              <a:defRPr/>
            </a:pPr>
            <a:r>
              <a:rPr lang="zh-CN" altLang="en-US" sz="2000" dirty="0" smtClean="0">
                <a:sym typeface="+mn-ea"/>
              </a:rPr>
              <a:t>缺点：</a:t>
            </a:r>
            <a:endParaRPr lang="zh-CN" altLang="en-US" sz="2000" dirty="0" smtClean="0">
              <a:sym typeface="+mn-ea"/>
            </a:endParaRPr>
          </a:p>
          <a:p>
            <a:pPr lvl="1">
              <a:defRPr/>
            </a:pPr>
            <a:r>
              <a:rPr lang="zh-CN" altLang="en-US" sz="1730" dirty="0" smtClean="0">
                <a:sym typeface="+mn-ea"/>
              </a:rPr>
              <a:t>对性能有影响，使用反射基本上是一种解释操作，这类操作总是慢于直接执行相同的操作</a:t>
            </a:r>
            <a:endParaRPr lang="zh-CN" altLang="en-US" sz="1730" dirty="0" smtClean="0">
              <a:sym typeface="+mn-ea"/>
            </a:endParaRPr>
          </a:p>
          <a:p>
            <a:pPr lvl="1">
              <a:defRPr/>
            </a:pPr>
            <a:r>
              <a:rPr lang="zh-CN" altLang="zh-CN" sz="1210" dirty="0" smtClean="0"/>
              <a:t> </a:t>
            </a:r>
            <a:endParaRPr lang="zh-CN" altLang="zh-CN" sz="1210" dirty="0" smtClean="0"/>
          </a:p>
          <a:p>
            <a:pPr eaLnBrk="1" hangingPunct="1">
              <a:defRPr/>
            </a:pPr>
            <a:endParaRPr lang="en-US" altLang="zh-CN" sz="1800" dirty="0" smtClean="0">
              <a:latin typeface="+mn-ea"/>
            </a:endParaRPr>
          </a:p>
          <a:p>
            <a:pPr marL="342900" lvl="1" indent="-342900" eaLnBrk="1" hangingPunct="1">
              <a:buClr>
                <a:schemeClr val="tx1"/>
              </a:buClr>
              <a:buSzPct val="70000"/>
              <a:buFontTx/>
              <a:buNone/>
              <a:defRPr/>
            </a:pPr>
            <a:endParaRPr lang="zh-CN" altLang="en-US" sz="1800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180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64540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en-US" altLang="zh-CN" sz="3600" dirty="0" smtClean="0">
                <a:sym typeface="+mn-ea"/>
              </a:rPr>
              <a:t>Class</a:t>
            </a:r>
            <a:r>
              <a:rPr lang="zh-CN" altLang="en-US" sz="3600" dirty="0" smtClean="0">
                <a:sym typeface="+mn-ea"/>
              </a:rPr>
              <a:t>类</a:t>
            </a:r>
            <a:endParaRPr lang="zh-CN" altLang="en-US" sz="3600" dirty="0" smtClean="0">
              <a:sym typeface="+mn-ea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3935"/>
            <a:ext cx="8229600" cy="5450840"/>
          </a:xfrm>
        </p:spPr>
        <p:txBody>
          <a:bodyPr/>
          <a:lstStyle/>
          <a:p>
            <a:pPr lvl="0">
              <a:defRPr/>
            </a:pPr>
            <a:r>
              <a:rPr lang="zh-CN" altLang="zh-CN" sz="2400" dirty="0" smtClean="0"/>
              <a:t>通过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类可以得到某个类的属性、方法、构造器、实现接口。</a:t>
            </a:r>
            <a:endParaRPr lang="zh-CN" altLang="en-US" sz="2400" dirty="0" smtClean="0"/>
          </a:p>
          <a:p>
            <a:pPr lvl="0">
              <a:defRPr/>
            </a:pPr>
            <a:r>
              <a:rPr lang="zh-CN" altLang="en-US" sz="2400" dirty="0" smtClean="0"/>
              <a:t>对于每个类而言，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都为其保留了一个不变的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类型的对象，一个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对象包含该类的信息</a:t>
            </a:r>
            <a:endParaRPr lang="zh-CN" altLang="en-US" sz="2400" dirty="0" smtClean="0"/>
          </a:p>
          <a:p>
            <a:pPr lvl="0">
              <a:defRPr/>
            </a:pPr>
            <a:r>
              <a:rPr lang="en-US" altLang="zh-CN" sz="2000" dirty="0" smtClean="0">
                <a:sym typeface="+mn-ea"/>
              </a:rPr>
              <a:t>Class</a:t>
            </a:r>
            <a:r>
              <a:rPr lang="zh-CN" altLang="en-US" sz="2000" dirty="0" smtClean="0"/>
              <a:t>本身也是一个类</a:t>
            </a:r>
            <a:endParaRPr lang="zh-CN" altLang="en-US" sz="2000" dirty="0" smtClean="0"/>
          </a:p>
          <a:p>
            <a:pPr lvl="1">
              <a:defRPr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对象只能由系统建立对象</a:t>
            </a:r>
            <a:endParaRPr lang="zh-CN" altLang="en-US" sz="2000" dirty="0" smtClean="0"/>
          </a:p>
          <a:p>
            <a:pPr lvl="1">
              <a:defRPr/>
            </a:pPr>
            <a:r>
              <a:rPr lang="zh-CN" altLang="en-US" sz="2000" dirty="0" smtClean="0"/>
              <a:t>一个加载的类在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中只会有一个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实例</a:t>
            </a:r>
            <a:endParaRPr lang="zh-CN" altLang="en-US" sz="2000" dirty="0" smtClean="0"/>
          </a:p>
          <a:p>
            <a:pPr lvl="1">
              <a:defRPr/>
            </a:pPr>
            <a:r>
              <a:rPr lang="zh-CN" altLang="en-US" sz="2000" dirty="0" smtClean="0"/>
              <a:t>一个</a:t>
            </a:r>
            <a:r>
              <a:rPr lang="en-US" altLang="zh-CN" sz="2000" dirty="0" smtClean="0">
                <a:sym typeface="+mn-ea"/>
              </a:rPr>
              <a:t>Class</a:t>
            </a:r>
            <a:r>
              <a:rPr lang="zh-CN" altLang="en-US" sz="2000" dirty="0" smtClean="0">
                <a:sym typeface="+mn-ea"/>
              </a:rPr>
              <a:t>对象对应的是一个加载到</a:t>
            </a:r>
            <a:r>
              <a:rPr lang="en-US" altLang="zh-CN" sz="2000" dirty="0" smtClean="0">
                <a:sym typeface="+mn-ea"/>
              </a:rPr>
              <a:t>JVM</a:t>
            </a:r>
            <a:r>
              <a:rPr lang="zh-CN" altLang="en-US" sz="2000" dirty="0" smtClean="0">
                <a:sym typeface="+mn-ea"/>
              </a:rPr>
              <a:t>中的一个</a:t>
            </a:r>
            <a:r>
              <a:rPr lang="en-US" altLang="zh-CN" sz="2000" dirty="0" smtClean="0">
                <a:sym typeface="+mn-ea"/>
              </a:rPr>
              <a:t>.class</a:t>
            </a:r>
            <a:r>
              <a:rPr lang="zh-CN" altLang="en-US" sz="2000" dirty="0" smtClean="0">
                <a:sym typeface="+mn-ea"/>
              </a:rPr>
              <a:t>文件</a:t>
            </a:r>
            <a:endParaRPr lang="zh-CN" altLang="en-US" sz="2000" dirty="0" smtClean="0">
              <a:sym typeface="+mn-ea"/>
            </a:endParaRPr>
          </a:p>
          <a:p>
            <a:pPr lvl="1">
              <a:defRPr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类是</a:t>
            </a:r>
            <a:r>
              <a:rPr lang="en-US" altLang="zh-CN" sz="2000" dirty="0" smtClean="0"/>
              <a:t>Reflection</a:t>
            </a:r>
            <a:r>
              <a:rPr lang="zh-CN" altLang="en-US" sz="2000" dirty="0" smtClean="0"/>
              <a:t>的根源，针对任何你想动态、运行的类，唯有先获得相应的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Reflecti</a:t>
            </a:r>
            <a:endParaRPr lang="zh-CN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zh-CN" sz="200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64540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dirty="0" smtClean="0">
                <a:sym typeface="+mn-ea"/>
              </a:rPr>
              <a:t>三种获取</a:t>
            </a:r>
            <a:r>
              <a:rPr lang="en-US" altLang="zh-CN" sz="3600" dirty="0" smtClean="0">
                <a:sym typeface="+mn-ea"/>
              </a:rPr>
              <a:t>Class</a:t>
            </a:r>
            <a:r>
              <a:rPr lang="zh-CN" altLang="en-US" sz="3600" dirty="0" smtClean="0">
                <a:sym typeface="+mn-ea"/>
              </a:rPr>
              <a:t>对象的方式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715"/>
            <a:ext cx="8229600" cy="55600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000" dirty="0" smtClean="0">
                <a:sym typeface="+mn-ea"/>
              </a:rPr>
              <a:t>1:</a:t>
            </a:r>
            <a:r>
              <a:rPr lang="zh-CN" altLang="en-US" sz="2000" dirty="0" smtClean="0">
                <a:sym typeface="+mn-ea"/>
              </a:rPr>
              <a:t>通过</a:t>
            </a:r>
            <a:r>
              <a:rPr lang="en-US" altLang="zh-CN" sz="2000" dirty="0" smtClean="0">
                <a:sym typeface="+mn-ea"/>
              </a:rPr>
              <a:t>Object</a:t>
            </a:r>
            <a:r>
              <a:rPr lang="zh-CN" altLang="en-US" sz="2000" dirty="0" smtClean="0">
                <a:sym typeface="+mn-ea"/>
              </a:rPr>
              <a:t>类的</a:t>
            </a:r>
            <a:r>
              <a:rPr lang="en-US" altLang="zh-CN" sz="2000" dirty="0" smtClean="0">
                <a:sym typeface="+mn-ea"/>
              </a:rPr>
              <a:t>getClass</a:t>
            </a:r>
            <a:r>
              <a:rPr lang="zh-CN" altLang="en-US" sz="2000" dirty="0" smtClean="0">
                <a:sym typeface="+mn-ea"/>
              </a:rPr>
              <a:t>方法获取</a:t>
            </a:r>
            <a:endParaRPr lang="zh-CN" altLang="en-US" sz="2000" dirty="0" smtClean="0">
              <a:sym typeface="+mn-ea"/>
            </a:endParaRPr>
          </a:p>
          <a:p>
            <a:pPr lvl="1">
              <a:defRPr/>
            </a:pPr>
            <a:r>
              <a:rPr lang="zh-CN" altLang="en-US" sz="1730" dirty="0" smtClean="0">
                <a:sym typeface="+mn-ea"/>
              </a:rPr>
              <a:t>多用于对象获取字节码对象的方式</a:t>
            </a:r>
            <a:endParaRPr lang="en-US" altLang="zh-CN" sz="1495" dirty="0" smtClean="0">
              <a:sym typeface="+mn-ea"/>
            </a:endParaRPr>
          </a:p>
          <a:p>
            <a:pPr lvl="1">
              <a:defRPr/>
            </a:pPr>
            <a:r>
              <a:rPr lang="en-US" altLang="zh-CN" sz="1800" dirty="0" smtClean="0">
                <a:sym typeface="+mn-ea"/>
              </a:rPr>
              <a:t>Person p = new Person();</a:t>
            </a:r>
            <a:endParaRPr lang="zh-CN" altLang="zh-CN" sz="1800" dirty="0" smtClean="0"/>
          </a:p>
          <a:p>
            <a:pPr lvl="1">
              <a:defRPr/>
            </a:pPr>
            <a:r>
              <a:rPr lang="en-US" altLang="zh-CN" sz="1800" dirty="0" smtClean="0">
                <a:sym typeface="+mn-ea"/>
              </a:rPr>
              <a:t>Class c = </a:t>
            </a:r>
            <a:r>
              <a:rPr lang="en-US" altLang="zh-CN" sz="1800" dirty="0" err="1" smtClean="0">
                <a:sym typeface="+mn-ea"/>
              </a:rPr>
              <a:t>p.getClass</a:t>
            </a:r>
            <a:r>
              <a:rPr lang="en-US" altLang="zh-CN" sz="1800" dirty="0" smtClean="0">
                <a:sym typeface="+mn-ea"/>
              </a:rPr>
              <a:t>();</a:t>
            </a:r>
            <a:endParaRPr lang="zh-CN" altLang="zh-CN" sz="1800" dirty="0" smtClean="0"/>
          </a:p>
          <a:p>
            <a:pPr lvl="1"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en-US" altLang="zh-CN" sz="2000" dirty="0" smtClean="0">
                <a:sym typeface="+mn-ea"/>
              </a:rPr>
              <a:t>2:</a:t>
            </a:r>
            <a:r>
              <a:rPr lang="zh-CN" altLang="zh-CN" sz="2000" dirty="0" smtClean="0">
                <a:sym typeface="+mn-ea"/>
              </a:rPr>
              <a:t>任意数据类型都具备一个</a:t>
            </a:r>
            <a:r>
              <a:rPr lang="en-US" altLang="zh-CN" sz="2000" dirty="0" smtClean="0">
                <a:sym typeface="+mn-ea"/>
              </a:rPr>
              <a:t>class</a:t>
            </a:r>
            <a:r>
              <a:rPr lang="zh-CN" altLang="zh-CN" sz="2000" dirty="0" smtClean="0">
                <a:sym typeface="+mn-ea"/>
              </a:rPr>
              <a:t>静态属性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zh-CN" sz="2000" dirty="0" smtClean="0">
                <a:sym typeface="+mn-ea"/>
              </a:rPr>
              <a:t>要比第一种方式简单</a:t>
            </a:r>
            <a:endParaRPr lang="zh-CN" altLang="zh-CN" sz="2000" dirty="0" smtClean="0">
              <a:sym typeface="+mn-ea"/>
            </a:endParaRPr>
          </a:p>
          <a:p>
            <a:pPr lvl="1">
              <a:defRPr/>
            </a:pPr>
            <a:r>
              <a:rPr lang="zh-CN" altLang="zh-CN" sz="1730" dirty="0" smtClean="0">
                <a:sym typeface="+mn-ea"/>
              </a:rPr>
              <a:t>多用于参数的传递</a:t>
            </a:r>
            <a:endParaRPr lang="zh-CN" altLang="zh-CN" sz="1730" dirty="0" smtClean="0">
              <a:sym typeface="+mn-ea"/>
            </a:endParaRPr>
          </a:p>
          <a:p>
            <a:pPr lvl="1">
              <a:defRPr/>
            </a:pPr>
            <a:r>
              <a:rPr lang="en-US" altLang="zh-CN" sz="1800" dirty="0" smtClean="0">
                <a:sym typeface="+mn-ea"/>
              </a:rPr>
              <a:t>Class c2 = </a:t>
            </a:r>
            <a:r>
              <a:rPr lang="en-US" altLang="zh-CN" sz="1800" dirty="0" err="1" smtClean="0">
                <a:sym typeface="+mn-ea"/>
              </a:rPr>
              <a:t>Person.class</a:t>
            </a:r>
            <a:r>
              <a:rPr lang="en-US" altLang="zh-CN" sz="1800" dirty="0" smtClean="0">
                <a:sym typeface="+mn-ea"/>
              </a:rPr>
              <a:t>;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en-US" altLang="zh-CN" sz="2000" dirty="0" smtClean="0">
                <a:sym typeface="+mn-ea"/>
              </a:rPr>
              <a:t>3:</a:t>
            </a:r>
            <a:r>
              <a:rPr lang="zh-CN" altLang="zh-CN" sz="2000" dirty="0" smtClean="0">
                <a:sym typeface="+mn-ea"/>
              </a:rPr>
              <a:t>将全类名作为字符串传递给</a:t>
            </a:r>
            <a:r>
              <a:rPr lang="en-US" altLang="zh-CN" sz="2000" dirty="0" smtClean="0">
                <a:sym typeface="+mn-ea"/>
              </a:rPr>
              <a:t>Class</a:t>
            </a:r>
            <a:r>
              <a:rPr lang="zh-CN" altLang="zh-CN" sz="2000" dirty="0" smtClean="0">
                <a:sym typeface="+mn-ea"/>
              </a:rPr>
              <a:t>类中的静态方法</a:t>
            </a:r>
            <a:r>
              <a:rPr lang="en-US" altLang="zh-CN" sz="2000" dirty="0" err="1" smtClean="0">
                <a:sym typeface="+mn-ea"/>
              </a:rPr>
              <a:t>forName</a:t>
            </a:r>
            <a:r>
              <a:rPr lang="zh-CN" altLang="zh-CN" sz="2000" dirty="0" smtClean="0">
                <a:sym typeface="+mn-ea"/>
              </a:rPr>
              <a:t>即可</a:t>
            </a:r>
            <a:endParaRPr lang="zh-CN" altLang="zh-CN" sz="2000" dirty="0" smtClean="0">
              <a:sym typeface="+mn-ea"/>
            </a:endParaRPr>
          </a:p>
          <a:p>
            <a:pPr lvl="1">
              <a:defRPr/>
            </a:pPr>
            <a:r>
              <a:rPr lang="zh-CN" altLang="zh-CN" sz="1730" dirty="0" smtClean="0"/>
              <a:t>多用于配置文件，将类名定义在配置文件中，读取配置文件加载类</a:t>
            </a:r>
            <a:endParaRPr lang="zh-CN" altLang="zh-CN" sz="1730" dirty="0" smtClean="0"/>
          </a:p>
          <a:p>
            <a:pPr lvl="1">
              <a:defRPr/>
            </a:pPr>
            <a:r>
              <a:rPr lang="en-US" altLang="zh-CN" sz="1800" dirty="0" smtClean="0">
                <a:sym typeface="+mn-ea"/>
              </a:rPr>
              <a:t>Class c3 = </a:t>
            </a:r>
            <a:r>
              <a:rPr lang="en-US" altLang="zh-CN" sz="1800" dirty="0" err="1" smtClean="0">
                <a:sym typeface="+mn-ea"/>
              </a:rPr>
              <a:t>Class.forName</a:t>
            </a:r>
            <a:r>
              <a:rPr lang="en-US" altLang="zh-CN" sz="1800" dirty="0" smtClean="0">
                <a:sym typeface="+mn-ea"/>
              </a:rPr>
              <a:t>("</a:t>
            </a:r>
            <a:r>
              <a:rPr lang="zh-CN" altLang="en-US" sz="1800" dirty="0" smtClean="0">
                <a:sym typeface="+mn-ea"/>
              </a:rPr>
              <a:t>包名</a:t>
            </a:r>
            <a:r>
              <a:rPr lang="en-US" altLang="zh-CN" sz="1800" dirty="0" smtClean="0">
                <a:sym typeface="+mn-ea"/>
              </a:rPr>
              <a:t>.</a:t>
            </a:r>
            <a:r>
              <a:rPr lang="zh-CN" altLang="en-US" sz="1800" dirty="0" smtClean="0">
                <a:sym typeface="+mn-ea"/>
              </a:rPr>
              <a:t>类名</a:t>
            </a:r>
            <a:r>
              <a:rPr lang="en-US" altLang="zh-CN" sz="1800" dirty="0" smtClean="0">
                <a:sym typeface="+mn-ea"/>
              </a:rPr>
              <a:t>");</a:t>
            </a:r>
            <a:endParaRPr lang="en-US" altLang="zh-CN" sz="1800" dirty="0" smtClean="0">
              <a:sym typeface="+mn-ea"/>
            </a:endParaRPr>
          </a:p>
          <a:p>
            <a:pPr lvl="0">
              <a:defRPr/>
            </a:pPr>
            <a:endParaRPr lang="zh-CN" altLang="zh-CN" sz="2075" dirty="0" smtClean="0">
              <a:solidFill>
                <a:srgbClr val="FFFF00"/>
              </a:solidFill>
              <a:latin typeface="+mn-ea"/>
              <a:cs typeface="+mn-cs"/>
              <a:sym typeface="+mn-ea"/>
            </a:endParaRPr>
          </a:p>
          <a:p>
            <a:pPr lvl="0">
              <a:defRPr/>
            </a:pPr>
            <a:r>
              <a:rPr lang="zh-CN" altLang="zh-CN" sz="2075" dirty="0" smtClean="0">
                <a:solidFill>
                  <a:srgbClr val="FFFF00"/>
                </a:solidFill>
                <a:latin typeface="+mn-ea"/>
                <a:cs typeface="+mn-cs"/>
                <a:sym typeface="+mn-ea"/>
              </a:rPr>
              <a:t>比较三种方式获取到的字节码对象：</a:t>
            </a:r>
            <a:endParaRPr lang="zh-CN" altLang="zh-CN" sz="2075" dirty="0" smtClean="0">
              <a:solidFill>
                <a:srgbClr val="FFFF00"/>
              </a:solidFill>
              <a:latin typeface="+mn-ea"/>
              <a:cs typeface="+mn-cs"/>
              <a:sym typeface="+mn-ea"/>
            </a:endParaRPr>
          </a:p>
          <a:p>
            <a:pPr lvl="1">
              <a:defRPr/>
            </a:pPr>
            <a:r>
              <a:rPr lang="zh-CN" altLang="zh-CN" sz="1795" dirty="0" smtClean="0">
                <a:solidFill>
                  <a:srgbClr val="FFFF00"/>
                </a:solidFill>
                <a:latin typeface="+mn-ea"/>
                <a:cs typeface="+mn-cs"/>
                <a:sym typeface="+mn-ea"/>
              </a:rPr>
              <a:t>同一字节码文件（</a:t>
            </a:r>
            <a:r>
              <a:rPr lang="en-US" altLang="zh-CN" sz="1795" dirty="0" smtClean="0">
                <a:solidFill>
                  <a:srgbClr val="FFFF00"/>
                </a:solidFill>
                <a:latin typeface="+mn-ea"/>
                <a:cs typeface="+mn-cs"/>
                <a:sym typeface="+mn-ea"/>
              </a:rPr>
              <a:t>*.class</a:t>
            </a:r>
            <a:r>
              <a:rPr lang="zh-CN" altLang="zh-CN" sz="1795" dirty="0" smtClean="0">
                <a:solidFill>
                  <a:srgbClr val="FFFF00"/>
                </a:solidFill>
                <a:latin typeface="+mn-ea"/>
                <a:cs typeface="+mn-cs"/>
                <a:sym typeface="+mn-ea"/>
              </a:rPr>
              <a:t>）在一次程序的运行过程中，只会被加载一次，不论通过哪一种方式获取的</a:t>
            </a:r>
            <a:r>
              <a:rPr lang="en-US" altLang="zh-CN" sz="1795" dirty="0" smtClean="0">
                <a:solidFill>
                  <a:srgbClr val="FFFF00"/>
                </a:solidFill>
                <a:latin typeface="+mn-ea"/>
                <a:cs typeface="+mn-cs"/>
                <a:sym typeface="+mn-ea"/>
              </a:rPr>
              <a:t>class</a:t>
            </a:r>
            <a:r>
              <a:rPr lang="zh-CN" altLang="en-US" sz="1795" dirty="0" smtClean="0">
                <a:solidFill>
                  <a:srgbClr val="FFFF00"/>
                </a:solidFill>
                <a:latin typeface="+mn-ea"/>
                <a:cs typeface="+mn-cs"/>
                <a:sym typeface="+mn-ea"/>
              </a:rPr>
              <a:t>对象都是同一个</a:t>
            </a:r>
            <a:endParaRPr lang="zh-CN" altLang="en-US" sz="1795" dirty="0" smtClean="0">
              <a:solidFill>
                <a:srgbClr val="FFFF00"/>
              </a:solidFill>
              <a:latin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" y="102870"/>
            <a:ext cx="8229600" cy="816610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smtClean="0"/>
              <a:t>通过反射获取成员变量并使用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55" y="838200"/>
            <a:ext cx="8475345" cy="589851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1800" dirty="0" smtClean="0">
                <a:latin typeface="+mn-ea"/>
                <a:sym typeface="+mn-ea"/>
              </a:rPr>
              <a:t>Class</a:t>
            </a:r>
            <a:r>
              <a:rPr lang="zh-CN" altLang="en-US" sz="1800" dirty="0" smtClean="0">
                <a:latin typeface="+mn-ea"/>
                <a:sym typeface="+mn-ea"/>
              </a:rPr>
              <a:t>类获取成员变量</a:t>
            </a:r>
            <a:endParaRPr lang="zh-CN" altLang="en-US" sz="18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1800" dirty="0" err="1" smtClean="0">
                <a:latin typeface="+mn-ea"/>
                <a:sym typeface="+mn-ea"/>
              </a:rPr>
              <a:t>Field getField(String name) </a:t>
            </a:r>
            <a:endParaRPr lang="en-US" altLang="zh-CN" sz="1800" dirty="0" err="1" smtClean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sz="1800" dirty="0" err="1" smtClean="0">
                <a:latin typeface="+mn-ea"/>
                <a:sym typeface="+mn-ea"/>
              </a:rPr>
              <a:t>返回一个 Field对象，它反映此表示的类或接口的指定公共成员字段 类对象。</a:t>
            </a:r>
            <a:endParaRPr lang="en-US" altLang="zh-CN" sz="1800" dirty="0" err="1" smtClean="0">
              <a:latin typeface="+mn-ea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800" dirty="0" err="1" smtClean="0">
                <a:latin typeface="+mn-ea"/>
                <a:sym typeface="+mn-ea"/>
              </a:rPr>
              <a:t>Field getDeclaredField(String name) </a:t>
            </a:r>
            <a:endParaRPr lang="en-US" altLang="zh-CN" sz="1800" dirty="0" err="1" smtClean="0">
              <a:latin typeface="+mn-ea"/>
              <a:sym typeface="+mn-ea"/>
            </a:endParaRPr>
          </a:p>
          <a:p>
            <a:pPr lvl="2" eaLnBrk="1" hangingPunct="1">
              <a:defRPr/>
            </a:pPr>
            <a:r>
              <a:rPr lang="en-US" altLang="zh-CN" sz="1800" dirty="0" err="1" smtClean="0">
                <a:latin typeface="+mn-ea"/>
                <a:sym typeface="+mn-ea"/>
              </a:rPr>
              <a:t>返回一个 Field对象，它反映此表示的类或接口的指定已声明字段 类对象。  </a:t>
            </a:r>
            <a:endParaRPr lang="en-US" altLang="zh-CN" sz="18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1600" dirty="0" err="1" smtClean="0">
                <a:latin typeface="+mn-ea"/>
              </a:rPr>
              <a:t>Field[] getFields() </a:t>
            </a:r>
            <a:endParaRPr lang="en-US" altLang="zh-CN" sz="1600" dirty="0" err="1" smtClean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sz="1400" dirty="0" err="1" smtClean="0">
                <a:latin typeface="+mn-ea"/>
              </a:rPr>
              <a:t>返回包含一个数组 Field对象反射由此表示的类或接口的所有可访问的公共字段 类对象。   </a:t>
            </a:r>
            <a:endParaRPr lang="en-US" altLang="zh-CN" sz="1400" dirty="0" err="1" smtClean="0">
              <a:latin typeface="+mn-ea"/>
            </a:endParaRPr>
          </a:p>
          <a:p>
            <a:pPr lvl="1" eaLnBrk="1" hangingPunct="1">
              <a:defRPr/>
            </a:pPr>
            <a:r>
              <a:rPr lang="en-US" altLang="zh-CN" sz="1600" dirty="0" err="1" smtClean="0">
                <a:latin typeface="+mn-ea"/>
              </a:rPr>
              <a:t>Field[] getDeclaredFields() </a:t>
            </a:r>
            <a:endParaRPr lang="en-US" altLang="zh-CN" sz="1600" dirty="0" err="1" smtClean="0">
              <a:latin typeface="+mn-ea"/>
            </a:endParaRPr>
          </a:p>
          <a:p>
            <a:pPr lvl="2" eaLnBrk="1" hangingPunct="1">
              <a:defRPr/>
            </a:pPr>
            <a:r>
              <a:rPr lang="en-US" altLang="zh-CN" sz="1600" dirty="0" err="1" smtClean="0">
                <a:latin typeface="+mn-ea"/>
              </a:rPr>
              <a:t>返回的数组 Field对象反映此表示的类或接口声明的所有字段类对象。 </a:t>
            </a:r>
            <a:endParaRPr lang="en-US" altLang="zh-CN" sz="1600" dirty="0" err="1" smtClean="0">
              <a:latin typeface="+mn-ea"/>
            </a:endParaRPr>
          </a:p>
          <a:p>
            <a:pPr lvl="2" eaLnBrk="1" hangingPunct="1">
              <a:defRPr/>
            </a:pPr>
            <a:endParaRPr lang="en-US" altLang="zh-CN" sz="1800" dirty="0" smtClean="0">
              <a:latin typeface="+mn-ea"/>
              <a:sym typeface="+mn-ea"/>
            </a:endParaRPr>
          </a:p>
          <a:p>
            <a:pPr eaLnBrk="1" hangingPunct="1">
              <a:defRPr/>
            </a:pPr>
            <a:r>
              <a:rPr lang="en-US" altLang="zh-CN" sz="1800" dirty="0" smtClean="0">
                <a:latin typeface="+mn-ea"/>
                <a:sym typeface="+mn-ea"/>
              </a:rPr>
              <a:t>Field</a:t>
            </a:r>
            <a:r>
              <a:rPr lang="zh-CN" altLang="en-US" sz="1800" dirty="0" smtClean="0">
                <a:latin typeface="+mn-ea"/>
                <a:sym typeface="+mn-ea"/>
              </a:rPr>
              <a:t>类</a:t>
            </a:r>
            <a:endParaRPr lang="zh-CN" altLang="en-US" sz="1800" dirty="0" smtClean="0">
              <a:latin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600" dirty="0" smtClean="0">
                <a:latin typeface="+mn-ea"/>
                <a:sym typeface="+mn-ea"/>
              </a:rPr>
              <a:t>Object get(Object obj) </a:t>
            </a:r>
            <a:endParaRPr lang="zh-CN" altLang="en-US" sz="1600" dirty="0" smtClean="0">
              <a:latin typeface="+mn-ea"/>
              <a:sym typeface="+mn-ea"/>
            </a:endParaRPr>
          </a:p>
          <a:p>
            <a:pPr lvl="2" eaLnBrk="1" hangingPunct="1">
              <a:defRPr/>
            </a:pPr>
            <a:r>
              <a:rPr lang="zh-CN" altLang="en-US" sz="1400" dirty="0" smtClean="0">
                <a:latin typeface="+mn-ea"/>
                <a:sym typeface="+mn-ea"/>
              </a:rPr>
              <a:t>返回该所表示的字段的值 Field ，指定的对象上。  </a:t>
            </a:r>
            <a:endParaRPr lang="zh-CN" altLang="en-US" sz="1400" dirty="0" smtClean="0">
              <a:latin typeface="+mn-ea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600" smtClean="0">
                <a:latin typeface="+mn-ea"/>
                <a:sym typeface="+mn-ea"/>
              </a:rPr>
              <a:t>void set(Object obj, Object value) </a:t>
            </a:r>
            <a:endParaRPr lang="en-US" altLang="zh-CN" sz="1600" smtClean="0">
              <a:latin typeface="+mn-ea"/>
              <a:sym typeface="+mn-ea"/>
            </a:endParaRPr>
          </a:p>
          <a:p>
            <a:pPr lvl="2" eaLnBrk="1" hangingPunct="1">
              <a:defRPr/>
            </a:pPr>
            <a:r>
              <a:rPr lang="en-US" altLang="zh-CN" sz="1400" smtClean="0">
                <a:latin typeface="+mn-ea"/>
                <a:sym typeface="+mn-ea"/>
              </a:rPr>
              <a:t>将指定对象参数上的此 Field对象表示的字段设置为指定的新值。 </a:t>
            </a:r>
            <a:endParaRPr lang="en-US" altLang="zh-CN" sz="1400" smtClean="0">
              <a:latin typeface="+mn-ea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515" smtClean="0">
                <a:latin typeface="+mn-ea"/>
                <a:sym typeface="+mn-ea"/>
              </a:rPr>
              <a:t>void setAccessible(boolean flag) </a:t>
            </a:r>
            <a:endParaRPr lang="en-US" altLang="zh-CN" sz="1515" smtClean="0">
              <a:latin typeface="+mn-ea"/>
              <a:sym typeface="+mn-ea"/>
            </a:endParaRPr>
          </a:p>
          <a:p>
            <a:pPr lvl="2" eaLnBrk="1" hangingPunct="1">
              <a:defRPr/>
            </a:pPr>
            <a:r>
              <a:rPr lang="en-US" altLang="zh-CN" sz="1395" smtClean="0">
                <a:latin typeface="+mn-ea"/>
                <a:sym typeface="+mn-ea"/>
              </a:rPr>
              <a:t>将此对象的 accessible标志设置为指示的布尔值。  </a:t>
            </a:r>
            <a:endParaRPr lang="en-US" altLang="zh-CN" sz="1395" smtClean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" y="77470"/>
            <a:ext cx="8229600" cy="764540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smtClean="0"/>
              <a:t>通过反射获取构造方法并使用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62560" y="842010"/>
            <a:ext cx="9469120" cy="5779135"/>
          </a:xfrm>
        </p:spPr>
        <p:txBody>
          <a:bodyPr>
            <a:normAutofit fontScale="70000"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类获取构造方法</a:t>
            </a: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smtClean="0">
                <a:solidFill>
                  <a:schemeClr val="tx1"/>
                </a:solidFill>
                <a:latin typeface="+mn-ea"/>
              </a:rPr>
              <a:t>Constructor&lt;?&gt;[] getConstructors() </a:t>
            </a:r>
            <a:endParaRPr lang="en-US" altLang="zh-CN" sz="2425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30" dirty="0" smtClean="0">
                <a:solidFill>
                  <a:schemeClr val="tx1"/>
                </a:solidFill>
                <a:latin typeface="+mn-ea"/>
              </a:rPr>
              <a:t>返回一个</a:t>
            </a:r>
            <a:r>
              <a:rPr lang="en-US" altLang="zh-CN" sz="2225" dirty="0" smtClean="0">
                <a:solidFill>
                  <a:schemeClr val="tx1"/>
                </a:solidFill>
                <a:latin typeface="+mn-ea"/>
                <a:sym typeface="+mn-ea"/>
              </a:rPr>
              <a:t>Constructor对象</a:t>
            </a:r>
            <a:r>
              <a:rPr lang="zh-CN" altLang="zh-CN" sz="2225" dirty="0" smtClean="0">
                <a:solidFill>
                  <a:schemeClr val="tx1"/>
                </a:solidFill>
                <a:latin typeface="+mn-ea"/>
                <a:sym typeface="+mn-ea"/>
              </a:rPr>
              <a:t>的</a:t>
            </a:r>
            <a:r>
              <a:rPr lang="en-US" altLang="zh-CN" sz="2230" dirty="0" smtClean="0">
                <a:solidFill>
                  <a:schemeClr val="tx1"/>
                </a:solidFill>
                <a:latin typeface="+mn-ea"/>
              </a:rPr>
              <a:t>数组</a:t>
            </a:r>
            <a:r>
              <a:rPr lang="zh-CN" altLang="en-US" sz="2230" dirty="0" smtClean="0">
                <a:solidFill>
                  <a:schemeClr val="tx1"/>
                </a:solidFill>
                <a:latin typeface="+mn-ea"/>
              </a:rPr>
              <a:t>，是</a:t>
            </a:r>
            <a:r>
              <a:rPr lang="en-US" altLang="zh-CN" sz="2230" dirty="0" smtClean="0">
                <a:solidFill>
                  <a:schemeClr val="tx1"/>
                </a:solidFill>
                <a:latin typeface="+mn-ea"/>
              </a:rPr>
              <a:t>所有公共</a:t>
            </a:r>
            <a:r>
              <a:rPr lang="zh-CN" altLang="en-US" sz="2230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sz="2230" dirty="0" smtClean="0">
                <a:solidFill>
                  <a:schemeClr val="tx1"/>
                </a:solidFill>
                <a:latin typeface="+mn-ea"/>
              </a:rPr>
              <a:t>构造类对象。  </a:t>
            </a:r>
            <a:endParaRPr lang="en-US" altLang="zh-CN" sz="2425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smtClean="0">
                <a:solidFill>
                  <a:schemeClr val="tx1"/>
                </a:solidFill>
                <a:latin typeface="+mn-ea"/>
              </a:rPr>
              <a:t>Constructor&lt;?&gt;[] getDeclaredConstructors() </a:t>
            </a:r>
            <a:endParaRPr lang="en-US" altLang="zh-CN" sz="2425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35" dirty="0" smtClean="0">
                <a:solidFill>
                  <a:schemeClr val="tx1"/>
                </a:solidFill>
                <a:latin typeface="+mn-ea"/>
                <a:sym typeface="+mn-ea"/>
              </a:rPr>
              <a:t>返回一个Constructor对象</a:t>
            </a:r>
            <a:r>
              <a:rPr lang="zh-CN" altLang="zh-CN" sz="2235" dirty="0" smtClean="0">
                <a:solidFill>
                  <a:schemeClr val="tx1"/>
                </a:solidFill>
                <a:latin typeface="+mn-ea"/>
                <a:sym typeface="+mn-ea"/>
              </a:rPr>
              <a:t>的</a:t>
            </a:r>
            <a:r>
              <a:rPr lang="en-US" altLang="zh-CN" sz="2235" dirty="0" smtClean="0">
                <a:solidFill>
                  <a:schemeClr val="tx1"/>
                </a:solidFill>
                <a:latin typeface="+mn-ea"/>
                <a:sym typeface="+mn-ea"/>
              </a:rPr>
              <a:t>数组</a:t>
            </a:r>
            <a:r>
              <a:rPr lang="zh-CN" altLang="en-US" sz="2235" dirty="0" smtClean="0">
                <a:solidFill>
                  <a:schemeClr val="tx1"/>
                </a:solidFill>
                <a:latin typeface="+mn-ea"/>
                <a:sym typeface="+mn-ea"/>
              </a:rPr>
              <a:t>，是</a:t>
            </a:r>
            <a:r>
              <a:rPr lang="en-US" altLang="zh-CN" sz="2235" dirty="0" smtClean="0">
                <a:solidFill>
                  <a:schemeClr val="tx1"/>
                </a:solidFill>
                <a:latin typeface="+mn-ea"/>
                <a:sym typeface="+mn-ea"/>
              </a:rPr>
              <a:t>所有构造类对象。</a:t>
            </a:r>
            <a:endParaRPr lang="en-US" altLang="zh-CN" sz="2235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smtClean="0">
                <a:solidFill>
                  <a:schemeClr val="tx1"/>
                </a:solidFill>
                <a:latin typeface="+mn-ea"/>
                <a:sym typeface="+mn-ea"/>
              </a:rPr>
              <a:t>Constructor&lt;T&gt; getConstructor(Class&lt;?&gt;... parameterTypes) </a:t>
            </a:r>
            <a:endParaRPr lang="en-US" altLang="zh-CN" sz="2425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zh-CN" altLang="en-US" sz="2235" dirty="0" smtClean="0">
                <a:solidFill>
                  <a:schemeClr val="tx1"/>
                </a:solidFill>
                <a:latin typeface="+mn-ea"/>
                <a:sym typeface="+mn-ea"/>
              </a:rPr>
              <a:t>获取单个构造方法</a:t>
            </a:r>
            <a:endParaRPr lang="en-US" altLang="zh-CN" sz="2235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2">
              <a:defRPr/>
            </a:pPr>
            <a:r>
              <a:rPr lang="zh-CN" altLang="en-US" sz="2235" dirty="0" smtClean="0">
                <a:solidFill>
                  <a:schemeClr val="tx1"/>
                </a:solidFill>
                <a:latin typeface="+mn-ea"/>
                <a:sym typeface="+mn-ea"/>
              </a:rPr>
              <a:t>参数表示的是你要获取的构造方法的参数个数及数据类型的</a:t>
            </a:r>
            <a:r>
              <a:rPr lang="en-US" altLang="zh-CN" sz="2235" dirty="0" smtClean="0">
                <a:solidFill>
                  <a:schemeClr val="tx1"/>
                </a:solidFill>
                <a:latin typeface="+mn-ea"/>
                <a:sym typeface="+mn-ea"/>
              </a:rPr>
              <a:t>class</a:t>
            </a:r>
            <a:r>
              <a:rPr lang="zh-CN" altLang="en-US" sz="2235" dirty="0" smtClean="0">
                <a:solidFill>
                  <a:schemeClr val="tx1"/>
                </a:solidFill>
                <a:latin typeface="+mn-ea"/>
                <a:sym typeface="+mn-ea"/>
              </a:rPr>
              <a:t>字节码文件对象</a:t>
            </a:r>
            <a:endParaRPr lang="zh-CN" altLang="en-US" sz="2235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1">
              <a:defRPr/>
            </a:pPr>
            <a:r>
              <a:rPr lang="en-US" altLang="zh-CN" sz="2420" dirty="0" smtClean="0">
                <a:solidFill>
                  <a:schemeClr val="tx1"/>
                </a:solidFill>
                <a:latin typeface="+mn-ea"/>
              </a:rPr>
              <a:t>Constructor&lt;T&gt; getDeclaredConstructor(类&lt;?&gt;...parameterTypes) </a:t>
            </a:r>
            <a:endParaRPr lang="en-US" altLang="zh-CN" sz="2420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zh-CN" altLang="en-US" sz="2230" dirty="0" smtClean="0">
                <a:solidFill>
                  <a:schemeClr val="tx1"/>
                </a:solidFill>
                <a:latin typeface="+mn-ea"/>
              </a:rPr>
              <a:t>访问私有的构造方法</a:t>
            </a:r>
            <a:r>
              <a:rPr lang="en-US" altLang="zh-CN" sz="223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2230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15" dirty="0" smtClean="0">
                <a:solidFill>
                  <a:schemeClr val="tx1"/>
                </a:solidFill>
                <a:latin typeface="+mn-ea"/>
              </a:rPr>
              <a:t>T newInstance() </a:t>
            </a:r>
            <a:endParaRPr lang="en-US" altLang="zh-CN" sz="2415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25" dirty="0" smtClean="0">
                <a:solidFill>
                  <a:schemeClr val="tx1"/>
                </a:solidFill>
                <a:latin typeface="+mn-ea"/>
              </a:rPr>
              <a:t>创建由此 类对象表示的类的新实例。</a:t>
            </a:r>
            <a:endParaRPr lang="en-US" altLang="zh-CN" sz="2225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zh-CN" sz="3465" dirty="0" smtClean="0">
                <a:solidFill>
                  <a:schemeClr val="tx1"/>
                </a:solidFill>
                <a:latin typeface="+mn-ea"/>
                <a:sym typeface="+mn-ea"/>
              </a:rPr>
              <a:t>Constructor</a:t>
            </a:r>
            <a:r>
              <a:rPr lang="zh-CN" altLang="en-US" sz="3465" dirty="0" smtClean="0">
                <a:solidFill>
                  <a:schemeClr val="tx1"/>
                </a:solidFill>
                <a:latin typeface="+mn-ea"/>
                <a:sym typeface="+mn-ea"/>
              </a:rPr>
              <a:t>类</a:t>
            </a:r>
            <a:endParaRPr lang="en-US" altLang="zh-CN" sz="3470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15" dirty="0" smtClean="0">
                <a:solidFill>
                  <a:schemeClr val="tx1"/>
                </a:solidFill>
                <a:latin typeface="+mn-ea"/>
              </a:rPr>
              <a:t>void setAccessible(boolean flag) </a:t>
            </a:r>
            <a:endParaRPr lang="en-US" altLang="zh-CN" sz="2415" dirty="0" smtClean="0">
              <a:solidFill>
                <a:schemeClr val="tx1"/>
              </a:solidFill>
              <a:latin typeface="+mn-ea"/>
            </a:endParaRPr>
          </a:p>
          <a:p>
            <a:pPr lvl="3">
              <a:defRPr/>
            </a:pPr>
            <a:r>
              <a:rPr lang="en-US" altLang="zh-CN" sz="1855" dirty="0" smtClean="0">
                <a:solidFill>
                  <a:schemeClr val="tx1"/>
                </a:solidFill>
                <a:latin typeface="+mn-ea"/>
              </a:rPr>
              <a:t>将此对象的 accessible</a:t>
            </a:r>
            <a:r>
              <a:rPr lang="zh-CN" altLang="en-US" sz="1855" dirty="0" smtClean="0">
                <a:solidFill>
                  <a:schemeClr val="tx1"/>
                </a:solidFill>
                <a:latin typeface="+mn-ea"/>
              </a:rPr>
              <a:t>【无障碍】</a:t>
            </a:r>
            <a:r>
              <a:rPr lang="en-US" altLang="zh-CN" sz="1855" dirty="0" smtClean="0">
                <a:solidFill>
                  <a:schemeClr val="tx1"/>
                </a:solidFill>
                <a:latin typeface="+mn-ea"/>
              </a:rPr>
              <a:t>标志设置为指示的布尔值。 </a:t>
            </a:r>
            <a:endParaRPr lang="en-US" altLang="zh-CN" sz="2330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smtClean="0">
                <a:solidFill>
                  <a:schemeClr val="tx1"/>
                </a:solidFill>
                <a:latin typeface="+mn-ea"/>
              </a:rPr>
              <a:t>T newInstance(Object... initargs) </a:t>
            </a:r>
            <a:endParaRPr lang="en-US" altLang="zh-CN" sz="2425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35" dirty="0" smtClean="0">
                <a:solidFill>
                  <a:schemeClr val="tx1"/>
                </a:solidFill>
                <a:latin typeface="+mn-ea"/>
              </a:rPr>
              <a:t>使用此 Constructor对象表示的构造函数，使用指定的初始化参数来创建和初始化构造函数的声明类的新实例。  </a:t>
            </a:r>
            <a:endParaRPr lang="en-US" altLang="zh-CN" sz="2235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425"/>
            <a:ext cx="8229600" cy="827405"/>
          </a:xfrm>
        </p:spPr>
        <p:txBody>
          <a:bodyPr/>
          <a:lstStyle/>
          <a:p>
            <a:pPr algn="l" eaLnBrk="1" hangingPunct="1">
              <a:buClrTx/>
              <a:buSzTx/>
              <a:buFontTx/>
              <a:defRPr/>
            </a:pPr>
            <a:r>
              <a:rPr lang="zh-CN" altLang="en-US" sz="3600" smtClean="0"/>
              <a:t>通过反射获取成员方法并使用</a:t>
            </a:r>
            <a:endParaRPr lang="zh-CN" altLang="en-US" sz="3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" y="925830"/>
            <a:ext cx="8998585" cy="5783580"/>
          </a:xfrm>
        </p:spPr>
        <p:txBody>
          <a:bodyPr>
            <a:normAutofit fontScale="70000"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类获取成员方法</a:t>
            </a: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err="1" smtClean="0">
                <a:solidFill>
                  <a:schemeClr val="tx1"/>
                </a:solidFill>
                <a:latin typeface="+mn-ea"/>
                <a:sym typeface="+mn-ea"/>
              </a:rPr>
              <a:t>Method</a:t>
            </a:r>
            <a:r>
              <a:rPr lang="en-US" altLang="zh-CN" sz="2425" dirty="0" err="1" smtClean="0">
                <a:solidFill>
                  <a:schemeClr val="tx1"/>
                </a:solidFill>
                <a:latin typeface="+mn-ea"/>
              </a:rPr>
              <a:t>[] getMethods() </a:t>
            </a:r>
            <a:endParaRPr lang="en-US" altLang="zh-CN" sz="2425" dirty="0" err="1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35" dirty="0" err="1" smtClean="0">
                <a:solidFill>
                  <a:schemeClr val="tx1"/>
                </a:solidFill>
                <a:latin typeface="+mn-ea"/>
              </a:rPr>
              <a:t>返回包含一个数组 方法对象反射由此表示的类或接口的所有公共方法 类对象，包括那些由类或接口和那些从超类和超接口继承的声明。  </a:t>
            </a:r>
            <a:endParaRPr lang="en-US" altLang="zh-CN" sz="2235" dirty="0" err="1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620" dirty="0" err="1" smtClean="0">
                <a:solidFill>
                  <a:schemeClr val="tx1"/>
                </a:solidFill>
                <a:latin typeface="+mn-ea"/>
                <a:sym typeface="+mn-ea"/>
              </a:rPr>
              <a:t>Method</a:t>
            </a:r>
            <a:r>
              <a:rPr lang="en-US" altLang="zh-CN" sz="2620" dirty="0" err="1" smtClean="0">
                <a:solidFill>
                  <a:schemeClr val="tx1"/>
                </a:solidFill>
                <a:latin typeface="+mn-ea"/>
              </a:rPr>
              <a:t>[] getDeclaredMethods() </a:t>
            </a:r>
            <a:endParaRPr lang="en-US" altLang="zh-CN" sz="2620" dirty="0" err="1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415" dirty="0" err="1" smtClean="0">
                <a:solidFill>
                  <a:schemeClr val="tx1"/>
                </a:solidFill>
                <a:latin typeface="+mn-ea"/>
              </a:rPr>
              <a:t>返回包含一个数组 方法对象反射的类或接口的所有声明的方法，通过此表示 类对象，包括公共，保护，默认（包）访问和私有方法，但不包括继承的方法。  </a:t>
            </a:r>
            <a:endParaRPr lang="en-US" altLang="zh-CN" sz="2415" dirty="0" err="1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err="1" smtClean="0">
                <a:solidFill>
                  <a:schemeClr val="tx1"/>
                </a:solidFill>
                <a:latin typeface="+mn-ea"/>
                <a:sym typeface="+mn-ea"/>
              </a:rPr>
              <a:t>Method getMethod(String name, 类&lt;?&gt;... parameterTypes) </a:t>
            </a:r>
            <a:endParaRPr lang="en-US" altLang="zh-CN" sz="2425" dirty="0" err="1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2">
              <a:defRPr/>
            </a:pPr>
            <a:r>
              <a:rPr lang="en-US" altLang="zh-CN" sz="2235" dirty="0" err="1" smtClean="0">
                <a:solidFill>
                  <a:schemeClr val="tx1"/>
                </a:solidFill>
                <a:latin typeface="+mn-ea"/>
                <a:sym typeface="+mn-ea"/>
              </a:rPr>
              <a:t>返回一个 方法对象，它反映此表示的类或接口的指定公共成员方法 类对象。  </a:t>
            </a:r>
            <a:r>
              <a:rPr lang="en-US" altLang="zh-CN" sz="2060" dirty="0" err="1" smtClean="0">
                <a:solidFill>
                  <a:schemeClr val="tx1"/>
                </a:solidFill>
                <a:latin typeface="+mn-ea"/>
                <a:sym typeface="+mn-ea"/>
              </a:rPr>
              <a:t>  </a:t>
            </a:r>
            <a:endParaRPr lang="en-US" altLang="zh-CN" sz="2060" dirty="0" err="1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1">
              <a:defRPr/>
            </a:pPr>
            <a:r>
              <a:rPr lang="en-US" altLang="zh-CN" sz="2425" dirty="0" err="1" smtClean="0">
                <a:solidFill>
                  <a:schemeClr val="tx1"/>
                </a:solidFill>
                <a:latin typeface="+mn-ea"/>
                <a:sym typeface="+mn-ea"/>
              </a:rPr>
              <a:t>Method </a:t>
            </a:r>
            <a:r>
              <a:rPr lang="en-US" altLang="zh-CN" sz="2425" dirty="0" err="1" smtClean="0">
                <a:solidFill>
                  <a:schemeClr val="tx1"/>
                </a:solidFill>
                <a:latin typeface="+mn-ea"/>
              </a:rPr>
              <a:t> getDeclaredMethod(String name, 类&lt;?&gt;... parameterTypes) </a:t>
            </a:r>
            <a:endParaRPr lang="en-US" altLang="zh-CN" sz="2425" dirty="0" err="1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35" dirty="0" err="1" smtClean="0">
                <a:solidFill>
                  <a:schemeClr val="tx1"/>
                </a:solidFill>
                <a:latin typeface="+mn-ea"/>
              </a:rPr>
              <a:t>返回一个 方法对象，它反映此表示的类或接口的指定声明的方法 类对象。    </a:t>
            </a:r>
            <a:endParaRPr lang="en-US" altLang="zh-CN" sz="2235" dirty="0" err="1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zh-CN" sz="2795" dirty="0" err="1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0">
              <a:defRPr/>
            </a:pPr>
            <a:r>
              <a:rPr lang="en-US" altLang="zh-CN" sz="2795" dirty="0" err="1" smtClean="0">
                <a:solidFill>
                  <a:schemeClr val="tx1"/>
                </a:solidFill>
                <a:latin typeface="+mn-ea"/>
                <a:sym typeface="+mn-ea"/>
              </a:rPr>
              <a:t>Method</a:t>
            </a:r>
            <a:r>
              <a:rPr lang="zh-CN" altLang="en-US" sz="2795" dirty="0" err="1" smtClean="0">
                <a:solidFill>
                  <a:schemeClr val="tx1"/>
                </a:solidFill>
                <a:latin typeface="+mn-ea"/>
                <a:sym typeface="+mn-ea"/>
              </a:rPr>
              <a:t>类</a:t>
            </a:r>
            <a:endParaRPr lang="en-US" altLang="zh-CN" sz="2795" dirty="0" err="1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425" dirty="0" err="1" smtClean="0">
                <a:solidFill>
                  <a:schemeClr val="tx1"/>
                </a:solidFill>
                <a:latin typeface="+mn-ea"/>
              </a:rPr>
              <a:t>Object invoke(Object obj, Object... args) </a:t>
            </a:r>
            <a:endParaRPr lang="en-US" altLang="zh-CN" sz="2425" dirty="0" err="1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235" dirty="0" err="1" smtClean="0">
                <a:solidFill>
                  <a:schemeClr val="tx1"/>
                </a:solidFill>
                <a:latin typeface="+mn-ea"/>
              </a:rPr>
              <a:t>在具有指定参数的 方法对象上调用此 方法对象表示的底层方法。  </a:t>
            </a:r>
            <a:endParaRPr lang="en-US" altLang="zh-CN" sz="2235" dirty="0" err="1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2795" dirty="0" smtClean="0">
                <a:solidFill>
                  <a:schemeClr val="tx1"/>
                </a:solidFill>
                <a:latin typeface="+mn-ea"/>
              </a:rPr>
              <a:t>String getName() </a:t>
            </a:r>
            <a:endParaRPr lang="en-US" altLang="zh-CN" sz="2795" dirty="0" smtClean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en-US" altLang="zh-CN" sz="2580" dirty="0" smtClean="0">
                <a:solidFill>
                  <a:schemeClr val="tx1"/>
                </a:solidFill>
                <a:latin typeface="+mn-ea"/>
              </a:rPr>
              <a:t>返回由此 方法对象表示的方法的名称，作为 String 。  </a:t>
            </a:r>
            <a:endParaRPr lang="en-US" altLang="zh-CN" sz="258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宋体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5555</Words>
  <Application>WPS 演示</Application>
  <PresentationFormat>全屏显示(4:3)</PresentationFormat>
  <Paragraphs>306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Wingdings</vt:lpstr>
      <vt:lpstr>Verdana</vt:lpstr>
      <vt:lpstr>华文新魏</vt:lpstr>
      <vt:lpstr>Calibri</vt:lpstr>
      <vt:lpstr>Times New Roman</vt:lpstr>
      <vt:lpstr>Century Gothic</vt:lpstr>
      <vt:lpstr>微软雅黑</vt:lpstr>
      <vt:lpstr>Arial Unicode MS</vt:lpstr>
      <vt:lpstr>幼圆</vt:lpstr>
      <vt:lpstr>华文新魏</vt:lpstr>
      <vt:lpstr>活力</vt:lpstr>
      <vt:lpstr>类加载器、反射、动态代理</vt:lpstr>
      <vt:lpstr>java代码在计算机中经历的三个阶段</vt:lpstr>
      <vt:lpstr>反射</vt:lpstr>
      <vt:lpstr>反射的优点和缺点</vt:lpstr>
      <vt:lpstr>Class类</vt:lpstr>
      <vt:lpstr>三种获取Class对象的方式</vt:lpstr>
      <vt:lpstr>通过反射获取成员变量并使用</vt:lpstr>
      <vt:lpstr>通过反射获取构造方法并使用</vt:lpstr>
      <vt:lpstr>通过反射获取成员方法并使用</vt:lpstr>
      <vt:lpstr>类的加载</vt:lpstr>
      <vt:lpstr>类初始化时机</vt:lpstr>
      <vt:lpstr>类加载器</vt:lpstr>
      <vt:lpstr>类加载器的作用</vt:lpstr>
      <vt:lpstr>注解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</vt:lpstr>
      <vt:lpstr>动态代理</vt:lpstr>
      <vt:lpstr>Java内存回顾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API-常用类</dc:title>
  <dc:creator>CliveLyn</dc:creator>
  <cp:lastModifiedBy>志国^O^</cp:lastModifiedBy>
  <cp:revision>179</cp:revision>
  <dcterms:created xsi:type="dcterms:W3CDTF">2016-10-23T18:02:00Z</dcterms:created>
  <dcterms:modified xsi:type="dcterms:W3CDTF">2021-05-25T10:04:49Z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1D1E5A77FE7B4F8E864C986AF8CE43A4</vt:lpwstr>
  </property>
</Properties>
</file>