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83" r:id="rId5"/>
    <p:sldId id="360" r:id="rId6"/>
    <p:sldId id="361" r:id="rId7"/>
    <p:sldId id="362" r:id="rId8"/>
    <p:sldId id="325" r:id="rId9"/>
    <p:sldId id="351" r:id="rId10"/>
    <p:sldId id="352" r:id="rId11"/>
    <p:sldId id="345" r:id="rId12"/>
    <p:sldId id="346" r:id="rId13"/>
    <p:sldId id="347" r:id="rId14"/>
    <p:sldId id="348" r:id="rId15"/>
    <p:sldId id="349" r:id="rId16"/>
    <p:sldId id="350" r:id="rId17"/>
    <p:sldId id="359" r:id="rId18"/>
    <p:sldId id="373" r:id="rId19"/>
    <p:sldId id="374" r:id="rId20"/>
    <p:sldId id="375"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479" autoAdjust="0"/>
  </p:normalViewPr>
  <p:slideViewPr>
    <p:cSldViewPr>
      <p:cViewPr varScale="1">
        <p:scale>
          <a:sx n="56" d="100"/>
          <a:sy n="56" d="100"/>
        </p:scale>
        <p:origin x="-1776" y="-96"/>
      </p:cViewPr>
      <p:guideLst>
        <p:guide orient="horz" pos="213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30FFD-537E-4752-BC6F-9C7179D6849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71A05-44E6-4781-8104-C84D21B9FEA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AA5D4525-E85A-4F6C-B7CB-3FEABB3F7845}"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86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86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4FB05346-ABDB-46EB-BA3B-FE0CBC0E00F4}"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86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86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4FB05346-ABDB-46EB-BA3B-FE0CBC0E00F4}"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86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686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4FB05346-ABDB-46EB-BA3B-FE0CBC0E00F4}"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93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zh-CN" smtClean="0"/>
          </a:p>
        </p:txBody>
      </p:sp>
      <p:sp>
        <p:nvSpPr>
          <p:cNvPr id="993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E0E9F421-65D7-4979-A9DD-9B73A073375E}"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AA5D4525-E85A-4F6C-B7CB-3FEABB3F7845}"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21079061-6CF9-4D45-AE7B-6407D16DE243}"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809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0450C5D-EAE2-4349-8801-6755F899AAE4}"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60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860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FF06DB9-195B-4B21-8496-1D0E0C1B669A}"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5EC5F17-49C2-4298-B8B5-D3587E6AEB64}"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5EC5F17-49C2-4298-B8B5-D3587E6AEB64}"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smtClean="0"/>
          </a:p>
        </p:txBody>
      </p:sp>
      <p:sp>
        <p:nvSpPr>
          <p:cNvPr id="135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5EC5F17-49C2-4298-B8B5-D3587E6AEB64}"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30722" name="Rectangle 2"/>
          <p:cNvSpPr>
            <a:spLocks noGrp="1" noTextEdit="1"/>
          </p:cNvSpPr>
          <p:nvPr>
            <p:ph type="sldImg"/>
          </p:nvPr>
        </p:nvSpPr>
        <p:spPr>
          <a:ln w="1"/>
        </p:spPr>
      </p:sp>
      <p:sp>
        <p:nvSpPr>
          <p:cNvPr id="30723" name="Rectangle 3"/>
          <p:cNvSpPr>
            <a:spLocks noGrp="1"/>
          </p:cNvSpPr>
          <p:nvPr>
            <p:ph type="body"/>
          </p:nvPr>
        </p:nvSpPr>
        <p:spPr>
          <a:ln w="1"/>
        </p:spPr>
        <p:txBody>
          <a:bodyPr wrap="square" lIns="91440" tIns="45720" rIns="91440" bIns="45720" anchor="ctr"/>
          <a:p>
            <a:pPr lvl="0"/>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等腰三角形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540544" y="776288"/>
            <a:ext cx="8062912" cy="1470025"/>
          </a:xfrm>
        </p:spPr>
        <p:txBody>
          <a:bodyPr anchor="b">
            <a:normAutofit/>
          </a:bodyPr>
          <a:lstStyle>
            <a:lvl1pPr algn="r">
              <a:defRPr sz="440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540544" y="2250280"/>
            <a:ext cx="8062912" cy="1752600"/>
          </a:xfrm>
        </p:spPr>
        <p:txBody>
          <a:bodyPr/>
          <a:lstStyle>
            <a:lvl1pPr marL="0" marR="36830"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1371600" y="6012656"/>
            <a:ext cx="5791200" cy="365125"/>
          </a:xfrm>
        </p:spPr>
        <p:txBody>
          <a:bodyPr tIns="0" bIns="0" anchor="t"/>
          <a:lstStyle>
            <a:lvl1pPr algn="r">
              <a:defRPr sz="1000"/>
            </a:lvl1pPr>
          </a:lstStyle>
          <a:p>
            <a:fld id="{530820CF-B880-4189-942D-D702A7CBA730}" type="datetimeFigureOut">
              <a:rPr lang="zh-CN" altLang="en-US" smtClean="0"/>
            </a:fld>
            <a:endParaRPr lang="zh-CN" altLang="en-US"/>
          </a:p>
        </p:txBody>
      </p:sp>
      <p:sp>
        <p:nvSpPr>
          <p:cNvPr id="17" name="页脚占位符 16"/>
          <p:cNvSpPr>
            <a:spLocks noGrp="1"/>
          </p:cNvSpPr>
          <p:nvPr>
            <p:ph type="ftr" sz="quarter" idx="11"/>
          </p:nvPr>
        </p:nvSpPr>
        <p:spPr>
          <a:xfrm>
            <a:off x="1371600" y="5650704"/>
            <a:ext cx="5791200" cy="365125"/>
          </a:xfrm>
        </p:spPr>
        <p:txBody>
          <a:bodyPr tIns="0" bIns="0" anchor="b"/>
          <a:lstStyle>
            <a:lvl1pPr algn="r">
              <a:defRPr sz="1100"/>
            </a:lvl1pPr>
          </a:lstStyle>
          <a:p>
            <a:endParaRPr lang="zh-CN" altLang="en-US"/>
          </a:p>
        </p:txBody>
      </p:sp>
      <p:sp>
        <p:nvSpPr>
          <p:cNvPr id="29" name="灯片编号占位符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81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81000"/>
            <a:ext cx="6248400" cy="548640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67494"/>
            <a:ext cx="8229600" cy="1399032"/>
          </a:xfrm>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57200" y="1882808"/>
            <a:ext cx="8229600" cy="4572000"/>
          </a:xfrm>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4791456" y="6480048"/>
            <a:ext cx="2133600" cy="301752"/>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57200" y="6480969"/>
            <a:ext cx="4260056" cy="300831"/>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直角三角形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等腰三角形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日期占位符 3"/>
          <p:cNvSpPr>
            <a:spLocks noGrp="1"/>
          </p:cNvSpPr>
          <p:nvPr>
            <p:ph type="dt" sz="half" idx="10"/>
          </p:nvPr>
        </p:nvSpPr>
        <p:spPr>
          <a:xfrm>
            <a:off x="6955632" y="6477000"/>
            <a:ext cx="2133600" cy="304800"/>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2619376" y="6480969"/>
            <a:ext cx="4260056" cy="300831"/>
          </a:xfrm>
        </p:spPr>
        <p:txBody>
          <a:bodyPr/>
          <a:lstStyle/>
          <a:p>
            <a:endParaRPr lang="zh-CN" altLang="en-US"/>
          </a:p>
        </p:txBody>
      </p:sp>
      <p:sp>
        <p:nvSpPr>
          <p:cNvPr id="6" name="灯片编号占位符 5"/>
          <p:cNvSpPr>
            <a:spLocks noGrp="1"/>
          </p:cNvSpPr>
          <p:nvPr>
            <p:ph type="sldNum" sz="quarter" idx="12"/>
          </p:nvPr>
        </p:nvSpPr>
        <p:spPr>
          <a:xfrm>
            <a:off x="8451056" y="809624"/>
            <a:ext cx="502920" cy="300831"/>
          </a:xfrm>
        </p:spPr>
        <p:txBody>
          <a:bodyPr/>
          <a:lstStyle/>
          <a:p>
            <a:fld id="{0C913308-F349-4B6D-A68A-DD1791B4A57B}" type="slidenum">
              <a:rPr lang="zh-CN" altLang="en-US" smtClean="0"/>
            </a:fld>
            <a:endParaRPr lang="zh-CN" altLang="en-US"/>
          </a:p>
        </p:txBody>
      </p:sp>
      <p:cxnSp>
        <p:nvCxnSpPr>
          <p:cNvPr id="11" name="直接连接符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直接连接符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标题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1633536"/>
            <a:ext cx="3886200" cy="2286000"/>
          </a:xfrm>
        </p:spPr>
        <p:txBody>
          <a:bodyPr anchor="t"/>
          <a:lstStyle>
            <a:lvl1pPr marL="54610"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marL="0" algn="l">
              <a:defRPr/>
            </a:lvl1p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4791456" y="6480969"/>
            <a:ext cx="2133600" cy="301752"/>
          </a:xfr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57200" y="6480969"/>
            <a:ext cx="4260056" cy="301752"/>
          </a:xfrm>
        </p:spPr>
        <p:txBody>
          <a:bodyPr/>
          <a:lstStyle/>
          <a:p>
            <a:endParaRPr lang="zh-CN" altLang="en-US"/>
          </a:p>
        </p:txBody>
      </p:sp>
      <p:sp>
        <p:nvSpPr>
          <p:cNvPr id="7" name="灯片编号占位符 6"/>
          <p:cNvSpPr>
            <a:spLocks noGrp="1"/>
          </p:cNvSpPr>
          <p:nvPr>
            <p:ph type="sldNum" sz="quarter" idx="12"/>
          </p:nvPr>
        </p:nvSpPr>
        <p:spPr>
          <a:xfrm>
            <a:off x="7589520" y="6480969"/>
            <a:ext cx="502920" cy="301752"/>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a:xfrm>
            <a:off x="4791456" y="6480969"/>
            <a:ext cx="2130552" cy="301752"/>
          </a:xfrm>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a:xfrm>
            <a:off x="457200" y="6480969"/>
            <a:ext cx="4261104" cy="301752"/>
          </a:xfrm>
        </p:spPr>
        <p:txBody>
          <a:bodyPr/>
          <a:lstStyle/>
          <a:p>
            <a:endParaRPr lang="zh-CN" altLang="en-US"/>
          </a:p>
        </p:txBody>
      </p:sp>
      <p:sp>
        <p:nvSpPr>
          <p:cNvPr id="9" name="灯片编号占位符 8"/>
          <p:cNvSpPr>
            <a:spLocks noGrp="1"/>
          </p:cNvSpPr>
          <p:nvPr>
            <p:ph type="sldNum" sz="quarter" idx="12"/>
          </p:nvPr>
        </p:nvSpPr>
        <p:spPr>
          <a:xfrm>
            <a:off x="7589520" y="6483096"/>
            <a:ext cx="502920" cy="301752"/>
          </a:xfrm>
        </p:spPr>
        <p:txBody>
          <a:bodyPr/>
          <a:lstStyle>
            <a:lvl1pPr algn="ctr">
              <a:defRPr/>
            </a:lvl1pPr>
          </a:lstStyle>
          <a:p>
            <a:fld id="{0C913308-F349-4B6D-A68A-DD1791B4A57B}"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791456" y="6480969"/>
            <a:ext cx="2133600" cy="301752"/>
          </a:xfrm>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457200" y="6481890"/>
            <a:ext cx="4260056" cy="300831"/>
          </a:xfrm>
        </p:spPr>
        <p:txBody>
          <a:bodyPr/>
          <a:lstStyle/>
          <a:p>
            <a:endParaRPr lang="zh-CN" altLang="en-US"/>
          </a:p>
        </p:txBody>
      </p:sp>
      <p:sp>
        <p:nvSpPr>
          <p:cNvPr id="4" name="灯片编号占位符 3"/>
          <p:cNvSpPr>
            <a:spLocks noGrp="1"/>
          </p:cNvSpPr>
          <p:nvPr>
            <p:ph type="sldNum" sz="quarter" idx="12"/>
          </p:nvPr>
        </p:nvSpPr>
        <p:spPr>
          <a:xfrm>
            <a:off x="7589520" y="6480969"/>
            <a:ext cx="502920" cy="301752"/>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219456" y="367664"/>
            <a:ext cx="914400" cy="5943600"/>
          </a:xfrm>
        </p:spPr>
        <p:txBody>
          <a:bodyPr vert="vert270" anchor="b"/>
          <a:lstStyle>
            <a:lvl1pPr marL="0" marR="18415" algn="r">
              <a:spcBef>
                <a:spcPts val="0"/>
              </a:spcBef>
              <a:buNone/>
              <a:defRPr sz="2900" b="0" cap="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278976" y="6556248"/>
            <a:ext cx="2133600" cy="301752"/>
          </a:xfrm>
        </p:spPr>
        <p:txBody>
          <a:bodyPr/>
          <a:lstStyle>
            <a:lvl1pPr>
              <a:defRPr sz="900"/>
            </a:lvl1p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1135856" y="6556248"/>
            <a:ext cx="5143120" cy="301752"/>
          </a:xfrm>
        </p:spPr>
        <p:txBody>
          <a:bodyPr/>
          <a:lstStyle>
            <a:lvl1pPr>
              <a:defRPr sz="900"/>
            </a:lvl1pPr>
          </a:lstStyle>
          <a:p>
            <a:endParaRPr lang="zh-CN" altLang="en-US"/>
          </a:p>
        </p:txBody>
      </p:sp>
      <p:sp>
        <p:nvSpPr>
          <p:cNvPr id="7" name="灯片编号占位符 6"/>
          <p:cNvSpPr>
            <a:spLocks noGrp="1"/>
          </p:cNvSpPr>
          <p:nvPr>
            <p:ph type="sldNum" sz="quarter" idx="12"/>
          </p:nvPr>
        </p:nvSpPr>
        <p:spPr>
          <a:xfrm>
            <a:off x="8410576" y="6556248"/>
            <a:ext cx="502920" cy="301752"/>
          </a:xfrm>
        </p:spPr>
        <p:txBody>
          <a:bodyPr/>
          <a:lstStyle>
            <a:lvl1pPr>
              <a:defRPr sz="900"/>
            </a:lvl1pPr>
          </a:lstStyle>
          <a:p>
            <a:fld id="{0C913308-F349-4B6D-A68A-DD1791B4A57B}"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a:xfrm>
            <a:off x="6108192" y="6556248"/>
            <a:ext cx="2103120" cy="301752"/>
          </a:xfrm>
        </p:spPr>
        <p:txBody>
          <a:bodyPr/>
          <a:lstStyle>
            <a:lvl1pPr>
              <a:defRPr sz="900"/>
            </a:lvl1p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1170432" y="6557169"/>
            <a:ext cx="4948072" cy="301752"/>
          </a:xfrm>
        </p:spPr>
        <p:txBody>
          <a:bodyPr/>
          <a:lstStyle>
            <a:lvl1pPr>
              <a:defRPr sz="900"/>
            </a:lvl1pPr>
          </a:lstStyle>
          <a:p>
            <a:endParaRPr lang="zh-CN" altLang="en-US"/>
          </a:p>
        </p:txBody>
      </p:sp>
      <p:sp>
        <p:nvSpPr>
          <p:cNvPr id="7" name="灯片编号占位符 6"/>
          <p:cNvSpPr>
            <a:spLocks noGrp="1"/>
          </p:cNvSpPr>
          <p:nvPr>
            <p:ph type="sldNum" sz="quarter" idx="12"/>
          </p:nvPr>
        </p:nvSpPr>
        <p:spPr>
          <a:xfrm>
            <a:off x="8217192" y="6556248"/>
            <a:ext cx="365760" cy="301752"/>
          </a:xfrm>
        </p:spPr>
        <p:txBody>
          <a:bodyPr/>
          <a:lstStyle>
            <a:lvl1pPr algn="ctr">
              <a:defRPr sz="900"/>
            </a:lvl1pPr>
          </a:lstStyle>
          <a:p>
            <a:fld id="{0C913308-F349-4B6D-A68A-DD1791B4A57B}"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11" name="直角三角形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直接连接符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直接连接符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标题占位符 21"/>
          <p:cNvSpPr>
            <a:spLocks noGrp="1"/>
          </p:cNvSpPr>
          <p:nvPr>
            <p:ph type="title"/>
          </p:nvPr>
        </p:nvSpPr>
        <p:spPr>
          <a:xfrm>
            <a:off x="457200" y="267494"/>
            <a:ext cx="8229600" cy="1399032"/>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530820CF-B880-4189-942D-D702A7CBA730}" type="datetimeFigureOut">
              <a:rPr lang="zh-CN" altLang="en-US" smtClean="0"/>
            </a:fld>
            <a:endParaRPr lang="zh-CN" altLang="en-US"/>
          </a:p>
        </p:txBody>
      </p:sp>
      <p:sp>
        <p:nvSpPr>
          <p:cNvPr id="3" name="页脚占位符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23" name="灯片编号占位符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0C913308-F349-4B6D-A68A-DD1791B4A57B}" type="slidenum">
              <a:rPr lang="zh-CN" altLang="en-US" smtClean="0"/>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484505"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310" indent="-384175"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panose="020B0604030504040204"/>
        <a:buChar char="›"/>
        <a:defRPr kumimoji="0" sz="2600" kern="1200">
          <a:solidFill>
            <a:schemeClr val="tx1"/>
          </a:solidFill>
          <a:latin typeface="+mn-lt"/>
          <a:ea typeface="+mn-ea"/>
          <a:cs typeface="+mn-cs"/>
        </a:defRPr>
      </a:lvl2pPr>
      <a:lvl3pPr marL="1106170"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185"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185"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185"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705" indent="-210185"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nvSpPr>
        <p:spPr>
          <a:xfrm>
            <a:off x="104140" y="2491105"/>
            <a:ext cx="8200390" cy="1062990"/>
          </a:xfrm>
          <a:prstGeom prst="rect">
            <a:avLst/>
          </a:prstGeom>
          <a:noFill/>
        </p:spPr>
        <p:txBody>
          <a:bodyPr vert="horz" lIns="92075" tIns="46038" rIns="92075" bIns="46038" anchor="b" anchorCtr="0">
            <a:normAutofit lnSpcReduction="20000"/>
          </a:bodyPr>
          <a:lstStyle>
            <a:lvl1pPr marL="484505" algn="r" rtl="0" eaLnBrk="1" latinLnBrk="0" hangingPunct="1">
              <a:spcBef>
                <a:spcPct val="0"/>
              </a:spcBef>
              <a:buNone/>
              <a:defRPr kumimoji="0" sz="44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pPr algn="ctr" eaLnBrk="1" hangingPunct="1"/>
            <a:r>
              <a:rPr lang="en-US" altLang="zh-CN" sz="4800" b="1" i="0" dirty="0" smtClean="0">
                <a:latin typeface="华文新魏" pitchFamily="2" charset="-122"/>
                <a:ea typeface="华文新魏" pitchFamily="2" charset="-122"/>
              </a:rPr>
              <a:t>java</a:t>
            </a:r>
            <a:r>
              <a:rPr lang="zh-CN" altLang="zh-CN" sz="4800" b="1" i="0" dirty="0" smtClean="0">
                <a:latin typeface="华文新魏" pitchFamily="2" charset="-122"/>
                <a:ea typeface="华文新魏" pitchFamily="2" charset="-122"/>
              </a:rPr>
              <a:t>补讲</a:t>
            </a:r>
            <a:endParaRPr lang="zh-CN" altLang="zh-CN" sz="4800" b="1" i="0" dirty="0" smtClean="0">
              <a:latin typeface="华文新魏" pitchFamily="2" charset="-122"/>
              <a:ea typeface="华文新魏"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3"/>
          <p:cNvSpPr>
            <a:spLocks noGrp="1"/>
          </p:cNvSpPr>
          <p:nvPr>
            <p:ph type="body" idx="4294967295"/>
          </p:nvPr>
        </p:nvSpPr>
        <p:spPr>
          <a:xfrm>
            <a:off x="-260985" y="128270"/>
            <a:ext cx="9236710" cy="6685280"/>
          </a:xfrm>
        </p:spPr>
        <p:txBody>
          <a:bodyPr vert="horz" wrap="square" lIns="91440" tIns="45720" rIns="91440" bIns="45720" anchor="t">
            <a:normAutofit lnSpcReduction="10000"/>
          </a:bodyPr>
          <a:p>
            <a:pPr lvl="2" indent="-382270" eaLnBrk="1" hangingPunct="1"/>
            <a:r>
              <a:rPr altLang="zh-CN" dirty="0"/>
              <a:t>5)步骤：</a:t>
            </a:r>
            <a:endParaRPr altLang="zh-CN" dirty="0"/>
          </a:p>
          <a:p>
            <a:pPr lvl="3" indent="-382270" eaLnBrk="1" hangingPunct="1"/>
            <a:r>
              <a:rPr altLang="zh-CN" dirty="0"/>
              <a:t>①导入驱动jar包</a:t>
            </a:r>
            <a:endParaRPr altLang="zh-CN" dirty="0"/>
          </a:p>
          <a:p>
            <a:pPr lvl="3" indent="-382270" eaLnBrk="1" hangingPunct="1"/>
            <a:r>
              <a:rPr altLang="zh-CN" dirty="0"/>
              <a:t>②注册驱动</a:t>
            </a:r>
            <a:endParaRPr altLang="zh-CN" dirty="0"/>
          </a:p>
          <a:p>
            <a:pPr lvl="3" indent="-382270" eaLnBrk="1" hangingPunct="1"/>
            <a:r>
              <a:rPr altLang="zh-CN" dirty="0"/>
              <a:t>③获取数据库连接对象 connetion</a:t>
            </a:r>
            <a:endParaRPr altLang="zh-CN" dirty="0"/>
          </a:p>
          <a:p>
            <a:pPr lvl="3" indent="-382270" eaLnBrk="1" hangingPunct="1"/>
            <a:r>
              <a:rPr altLang="zh-CN" dirty="0">
                <a:solidFill>
                  <a:srgbClr val="FFFF00"/>
                </a:solidFill>
              </a:rPr>
              <a:t>④定义sql</a:t>
            </a:r>
            <a:endParaRPr altLang="zh-CN" dirty="0">
              <a:solidFill>
                <a:srgbClr val="FFFF00"/>
              </a:solidFill>
            </a:endParaRPr>
          </a:p>
          <a:p>
            <a:pPr lvl="4" indent="-382270" eaLnBrk="1" hangingPunct="1"/>
            <a:r>
              <a:rPr altLang="zh-CN" dirty="0">
                <a:solidFill>
                  <a:srgbClr val="FFFF00"/>
                </a:solidFill>
              </a:rPr>
              <a:t>注意：sql的参数使用？作为占位符。</a:t>
            </a:r>
            <a:endParaRPr altLang="zh-CN" dirty="0">
              <a:solidFill>
                <a:srgbClr val="FFFF00"/>
              </a:solidFill>
            </a:endParaRPr>
          </a:p>
          <a:p>
            <a:pPr lvl="4" indent="-382270" eaLnBrk="1" hangingPunct="1"/>
            <a:r>
              <a:rPr altLang="zh-CN" dirty="0">
                <a:solidFill>
                  <a:srgbClr val="FFFF00"/>
                </a:solidFill>
              </a:rPr>
              <a:t>如select * from user where username = ? and password = ?;</a:t>
            </a:r>
            <a:endParaRPr altLang="zh-CN" dirty="0">
              <a:solidFill>
                <a:srgbClr val="FFFF00"/>
              </a:solidFill>
            </a:endParaRPr>
          </a:p>
          <a:p>
            <a:pPr lvl="3" indent="-382270" eaLnBrk="1" hangingPunct="1"/>
            <a:r>
              <a:rPr altLang="zh-CN" dirty="0">
                <a:solidFill>
                  <a:srgbClr val="FFFF00"/>
                </a:solidFill>
              </a:rPr>
              <a:t>⑤获取执行sql语句的对象</a:t>
            </a:r>
            <a:r>
              <a:rPr altLang="zh-CN" dirty="0">
                <a:solidFill>
                  <a:srgbClr val="FFFF00"/>
                </a:solidFill>
                <a:sym typeface="+mn-ea"/>
              </a:rPr>
              <a:t>preparedStatement</a:t>
            </a:r>
            <a:endParaRPr altLang="zh-CN" dirty="0">
              <a:solidFill>
                <a:srgbClr val="FFFF00"/>
              </a:solidFill>
              <a:sym typeface="+mn-ea"/>
            </a:endParaRPr>
          </a:p>
          <a:p>
            <a:pPr lvl="4" indent="-382270" eaLnBrk="1" hangingPunct="1"/>
            <a:r>
              <a:rPr lang="en-US" sz="1900" dirty="0">
                <a:solidFill>
                  <a:srgbClr val="FFFF00"/>
                </a:solidFill>
                <a:sym typeface="+mn-ea"/>
              </a:rPr>
              <a:t>connection.prepareStatement(sql);</a:t>
            </a:r>
            <a:endParaRPr lang="en-US" sz="1900" dirty="0">
              <a:solidFill>
                <a:srgbClr val="FFFF00"/>
              </a:solidFill>
              <a:sym typeface="+mn-ea"/>
            </a:endParaRPr>
          </a:p>
          <a:p>
            <a:pPr lvl="3" indent="-382270" eaLnBrk="1" hangingPunct="1"/>
            <a:r>
              <a:rPr altLang="zh-CN" dirty="0">
                <a:solidFill>
                  <a:srgbClr val="FFFF00"/>
                </a:solidFill>
              </a:rPr>
              <a:t>⑥给？赋值：</a:t>
            </a:r>
            <a:endParaRPr altLang="zh-CN" dirty="0">
              <a:solidFill>
                <a:srgbClr val="FFFF00"/>
              </a:solidFill>
            </a:endParaRPr>
          </a:p>
          <a:p>
            <a:pPr lvl="4" indent="-382270" eaLnBrk="1" hangingPunct="1"/>
            <a:r>
              <a:rPr altLang="zh-CN" dirty="0">
                <a:solidFill>
                  <a:srgbClr val="FFFF00"/>
                </a:solidFill>
              </a:rPr>
              <a:t>方法：setXxx（参数1，参数2）</a:t>
            </a:r>
            <a:endParaRPr altLang="zh-CN" dirty="0">
              <a:solidFill>
                <a:srgbClr val="FFFF00"/>
              </a:solidFill>
            </a:endParaRPr>
          </a:p>
          <a:p>
            <a:pPr lvl="5" indent="-382270" eaLnBrk="1" hangingPunct="1"/>
            <a:r>
              <a:rPr altLang="zh-CN" dirty="0">
                <a:solidFill>
                  <a:srgbClr val="FFFF00"/>
                </a:solidFill>
              </a:rPr>
              <a:t>参数1：？的位置编号，从1开始</a:t>
            </a:r>
            <a:endParaRPr altLang="zh-CN" dirty="0">
              <a:solidFill>
                <a:srgbClr val="FFFF00"/>
              </a:solidFill>
            </a:endParaRPr>
          </a:p>
          <a:p>
            <a:pPr lvl="5" indent="-382270" eaLnBrk="1" hangingPunct="1"/>
            <a:r>
              <a:rPr altLang="zh-CN" dirty="0">
                <a:solidFill>
                  <a:srgbClr val="FFFF00"/>
                </a:solidFill>
              </a:rPr>
              <a:t>参数2：？的值</a:t>
            </a:r>
            <a:endParaRPr altLang="zh-CN" dirty="0">
              <a:solidFill>
                <a:srgbClr val="FFFF00"/>
              </a:solidFill>
            </a:endParaRPr>
          </a:p>
          <a:p>
            <a:pPr lvl="3" indent="-382270" eaLnBrk="1" hangingPunct="1"/>
            <a:r>
              <a:rPr altLang="zh-CN" dirty="0"/>
              <a:t>⑦执行sql，接受返回结果，不需要</a:t>
            </a:r>
            <a:r>
              <a:rPr lang="zh-CN" altLang="zh-CN" dirty="0"/>
              <a:t>参数</a:t>
            </a:r>
            <a:r>
              <a:rPr altLang="zh-CN" dirty="0"/>
              <a:t>sql语句</a:t>
            </a:r>
            <a:endParaRPr altLang="zh-CN" dirty="0"/>
          </a:p>
          <a:p>
            <a:pPr lvl="3" indent="-382270" eaLnBrk="1" hangingPunct="1"/>
            <a:r>
              <a:rPr altLang="zh-CN" dirty="0"/>
              <a:t>⑧处理结果</a:t>
            </a:r>
            <a:endParaRPr altLang="zh-CN" dirty="0"/>
          </a:p>
          <a:p>
            <a:pPr lvl="3" indent="-382270" eaLnBrk="1" hangingPunct="1"/>
            <a:r>
              <a:rPr altLang="zh-CN" dirty="0"/>
              <a:t>⑨释放资源</a:t>
            </a:r>
            <a:endParaRPr altLang="zh-CN" dirty="0"/>
          </a:p>
          <a:p>
            <a:pPr lvl="3" indent="-382270" eaLnBrk="1" hangingPunct="1"/>
            <a:endParaRPr altLang="zh-CN" dirty="0"/>
          </a:p>
          <a:p>
            <a:pPr lvl="1" indent="-382270" eaLnBrk="1" hangingPunct="1"/>
            <a:r>
              <a:rPr altLang="zh-CN" dirty="0">
                <a:solidFill>
                  <a:srgbClr val="FFFF00"/>
                </a:solidFill>
              </a:rPr>
              <a:t>②注意：后期都会使用preparedStatement来完成增删改的所有操作</a:t>
            </a:r>
            <a:r>
              <a:rPr lang="en-US" dirty="0">
                <a:solidFill>
                  <a:srgbClr val="FFFF00"/>
                </a:solidFill>
              </a:rPr>
              <a:t>,</a:t>
            </a:r>
            <a:r>
              <a:rPr lang="zh-CN" dirty="0">
                <a:solidFill>
                  <a:srgbClr val="FFFF00"/>
                </a:solidFill>
              </a:rPr>
              <a:t>因为</a:t>
            </a:r>
            <a:r>
              <a:rPr altLang="zh-CN" dirty="0">
                <a:solidFill>
                  <a:srgbClr val="FFFF00"/>
                </a:solidFill>
              </a:rPr>
              <a:t>可以防止sql注入</a:t>
            </a:r>
            <a:r>
              <a:rPr lang="zh-CN" dirty="0">
                <a:solidFill>
                  <a:srgbClr val="FFFF00"/>
                </a:solidFill>
              </a:rPr>
              <a:t>并且相对</a:t>
            </a:r>
            <a:r>
              <a:rPr altLang="zh-CN" dirty="0">
                <a:solidFill>
                  <a:srgbClr val="FFFF00"/>
                </a:solidFill>
              </a:rPr>
              <a:t>效率更高</a:t>
            </a:r>
            <a:endParaRPr altLang="zh-CN" dirty="0">
              <a:solidFill>
                <a:srgbClr val="FFFF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noChangeArrowheads="1"/>
          </p:cNvSpPr>
          <p:nvPr>
            <p:ph type="title" idx="4294967295"/>
          </p:nvPr>
        </p:nvSpPr>
        <p:spPr>
          <a:xfrm>
            <a:off x="74930" y="70485"/>
            <a:ext cx="7696200" cy="955040"/>
          </a:xfrm>
          <a:noFill/>
          <a:ln>
            <a:noFill/>
          </a:ln>
          <a:effectLst/>
          <a:scene3d>
            <a:camera prst="orthographicFront"/>
            <a:lightRig rig="balanced" dir="t"/>
          </a:scene3d>
          <a:sp3d prstMaterial="plastic"/>
        </p:spPr>
        <p:txBody>
          <a:bodyPr anchor="ctr">
            <a:normAutofit/>
          </a:bodyPr>
          <a:lstStyle/>
          <a:p>
            <a:pPr marL="484505" marR="0" lvl="0" indent="0" algn="l" defTabSz="914400" rtl="0" eaLnBrk="1" fontAlgn="auto" latinLnBrk="0" hangingPunct="1">
              <a:lnSpc>
                <a:spcPct val="100000"/>
              </a:lnSpc>
              <a:spcBef>
                <a:spcPct val="0"/>
              </a:spcBef>
              <a:spcAft>
                <a:spcPts val="0"/>
              </a:spcAft>
              <a:buClrTx/>
              <a:buSzTx/>
              <a:buFontTx/>
              <a:buNone/>
              <a:defRPr/>
            </a:pPr>
            <a:r>
              <a:rPr kumimoji="0" lang="zh-CN" altLang="en-US" sz="4200" b="0" i="0" u="none" strike="noStrike" kern="1200" cap="none" spc="0" normalizeH="0" baseline="0" noProof="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rPr>
              <a:t>包(package)</a:t>
            </a:r>
            <a:endParaRPr kumimoji="0" lang="zh-CN" altLang="en-US" sz="4200" b="0" i="0" u="none" strike="noStrike" kern="1200" cap="none" spc="0" normalizeH="0" baseline="0" noProof="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endParaRPr>
          </a:p>
        </p:txBody>
      </p:sp>
      <p:sp>
        <p:nvSpPr>
          <p:cNvPr id="29698" name="Rectangle 3"/>
          <p:cNvSpPr>
            <a:spLocks noGrp="1"/>
          </p:cNvSpPr>
          <p:nvPr>
            <p:ph type="body" idx="4294967295"/>
          </p:nvPr>
        </p:nvSpPr>
        <p:spPr>
          <a:xfrm>
            <a:off x="276860" y="1176020"/>
            <a:ext cx="8867140" cy="4912360"/>
          </a:xfrm>
        </p:spPr>
        <p:txBody>
          <a:bodyPr vert="horz" wrap="square" lIns="91440" tIns="45720" rIns="91440" bIns="45720" anchor="t"/>
          <a:p>
            <a:pPr indent="-382270" eaLnBrk="1" hangingPunct="1">
              <a:lnSpc>
                <a:spcPct val="150000"/>
              </a:lnSpc>
            </a:pPr>
            <a:r>
              <a:rPr lang="zh-CN" altLang="en-US" sz="2300" dirty="0"/>
              <a:t>对类文件进行分类管理。</a:t>
            </a:r>
            <a:endParaRPr lang="zh-CN" altLang="en-US" sz="2300" dirty="0"/>
          </a:p>
          <a:p>
            <a:pPr indent="-382270" eaLnBrk="1" hangingPunct="1">
              <a:lnSpc>
                <a:spcPct val="150000"/>
              </a:lnSpc>
            </a:pPr>
            <a:r>
              <a:rPr lang="zh-CN" altLang="en-US" sz="2300" dirty="0"/>
              <a:t>给类提供多层命名空间。</a:t>
            </a:r>
            <a:endParaRPr lang="zh-CN" altLang="en-US" sz="2300" dirty="0"/>
          </a:p>
          <a:p>
            <a:pPr indent="-382270" eaLnBrk="1" hangingPunct="1">
              <a:lnSpc>
                <a:spcPct val="150000"/>
              </a:lnSpc>
            </a:pPr>
            <a:r>
              <a:rPr lang="zh-CN" altLang="en-US" sz="2300" dirty="0"/>
              <a:t>写在程序文件的第一行。</a:t>
            </a:r>
            <a:endParaRPr lang="zh-CN" altLang="en-US" sz="2300" dirty="0"/>
          </a:p>
          <a:p>
            <a:pPr indent="-382270" eaLnBrk="1" hangingPunct="1">
              <a:lnSpc>
                <a:spcPct val="150000"/>
              </a:lnSpc>
            </a:pPr>
            <a:r>
              <a:rPr lang="zh-CN" altLang="en-US" sz="2300" dirty="0"/>
              <a:t>类名的全称的是  包名.类名。</a:t>
            </a:r>
            <a:endParaRPr lang="zh-CN" altLang="en-US" sz="2300" dirty="0"/>
          </a:p>
          <a:p>
            <a:pPr indent="-382270" eaLnBrk="1" hangingPunct="1">
              <a:lnSpc>
                <a:spcPct val="150000"/>
              </a:lnSpc>
            </a:pPr>
            <a:r>
              <a:rPr lang="zh-CN" altLang="en-US" sz="2300" dirty="0"/>
              <a:t>包也是一种封装形式。</a:t>
            </a:r>
            <a:endParaRPr lang="zh-CN" altLang="en-US" sz="2300" dirty="0"/>
          </a:p>
          <a:p>
            <a:pPr indent="-382270" eaLnBrk="1" hangingPunct="1">
              <a:lnSpc>
                <a:spcPct val="150000"/>
              </a:lnSpc>
            </a:pPr>
            <a:r>
              <a:rPr lang="zh-CN" altLang="en-US" sz="2300" dirty="0"/>
              <a:t>包名命名规范：所有字母小写，为避免重复一般用URL</a:t>
            </a:r>
            <a:endParaRPr lang="zh-CN" altLang="en-US" sz="23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noChangeArrowheads="1"/>
          </p:cNvSpPr>
          <p:nvPr>
            <p:ph type="title" idx="4294967295"/>
          </p:nvPr>
        </p:nvSpPr>
        <p:spPr>
          <a:xfrm>
            <a:off x="25400" y="107950"/>
            <a:ext cx="7696200" cy="767715"/>
          </a:xfrm>
          <a:noFill/>
          <a:ln>
            <a:noFill/>
          </a:ln>
          <a:effectLst/>
          <a:scene3d>
            <a:camera prst="orthographicFront"/>
            <a:lightRig rig="balanced" dir="t"/>
          </a:scene3d>
          <a:sp3d prstMaterial="plastic"/>
        </p:spPr>
        <p:txBody>
          <a:bodyPr anchor="ctr">
            <a:normAutofit/>
          </a:bodyPr>
          <a:lstStyle/>
          <a:p>
            <a:pPr marL="484505" marR="0" lvl="0" indent="0" algn="l" defTabSz="914400" rtl="0" eaLnBrk="1" fontAlgn="auto" latinLnBrk="0" hangingPunct="1">
              <a:lnSpc>
                <a:spcPct val="100000"/>
              </a:lnSpc>
              <a:spcBef>
                <a:spcPct val="0"/>
              </a:spcBef>
              <a:spcAft>
                <a:spcPts val="0"/>
              </a:spcAft>
              <a:buClrTx/>
              <a:buSzTx/>
              <a:buFontTx/>
              <a:buNone/>
              <a:defRPr/>
            </a:pPr>
            <a:r>
              <a:rPr kumimoji="0" lang="zh-CN" altLang="en-US" sz="4200" b="0" i="0" u="none" strike="noStrike" kern="1200" cap="none" spc="0" normalizeH="0" baseline="0" noProof="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rPr>
              <a:t>classpath</a:t>
            </a:r>
            <a:endParaRPr kumimoji="0" lang="zh-CN" altLang="en-US" sz="4200" b="0" i="0" u="none" strike="noStrike" kern="1200" cap="none" spc="0" normalizeH="0" baseline="0" noProof="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endParaRPr>
          </a:p>
        </p:txBody>
      </p:sp>
      <p:sp>
        <p:nvSpPr>
          <p:cNvPr id="31746" name="Rectangle 3"/>
          <p:cNvSpPr>
            <a:spLocks noGrp="1"/>
          </p:cNvSpPr>
          <p:nvPr>
            <p:ph type="body" idx="4294967295"/>
          </p:nvPr>
        </p:nvSpPr>
        <p:spPr>
          <a:xfrm>
            <a:off x="351155" y="1129665"/>
            <a:ext cx="8792845" cy="4958715"/>
          </a:xfrm>
        </p:spPr>
        <p:txBody>
          <a:bodyPr vert="horz" wrap="square" lIns="91440" tIns="45720" rIns="91440" bIns="45720" anchor="t"/>
          <a:p>
            <a:pPr indent="-382270" eaLnBrk="1" hangingPunct="1"/>
            <a:r>
              <a:rPr lang="zh-CN" altLang="en-US" dirty="0"/>
              <a:t>给JVM提供的一个环境变量。</a:t>
            </a:r>
            <a:endParaRPr lang="zh-CN" altLang="en-US" dirty="0"/>
          </a:p>
          <a:p>
            <a:pPr indent="-382270" eaLnBrk="1" hangingPunct="1"/>
            <a:r>
              <a:rPr lang="zh-CN" altLang="en-US" dirty="0"/>
              <a:t>指定类或者包所在的路径。</a:t>
            </a:r>
            <a:endParaRPr lang="zh-CN" altLang="en-US" dirty="0"/>
          </a:p>
          <a:p>
            <a:pPr indent="-382270" eaLnBrk="1" hangingPunct="1"/>
            <a:r>
              <a:rPr lang="zh-CN" altLang="en-US" dirty="0"/>
              <a:t>classpath变量值的最后有分号与无分号的区别。</a:t>
            </a:r>
            <a:endParaRPr lang="zh-CN" altLang="en-US" dirty="0"/>
          </a:p>
          <a:p>
            <a:pPr indent="-382270" eaLnBrk="1" hangingPunct="1"/>
            <a:r>
              <a:rPr lang="zh-CN" altLang="en-US" dirty="0"/>
              <a:t>思考：在开发时,分号是否需要呢？</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noChangeArrowheads="1"/>
          </p:cNvSpPr>
          <p:nvPr>
            <p:ph type="title" idx="4294967295"/>
          </p:nvPr>
        </p:nvSpPr>
        <p:spPr>
          <a:xfrm>
            <a:off x="62230" y="184150"/>
            <a:ext cx="7696200" cy="841375"/>
          </a:xfrm>
          <a:noFill/>
          <a:ln>
            <a:noFill/>
          </a:ln>
          <a:effectLst/>
          <a:scene3d>
            <a:camera prst="orthographicFront"/>
            <a:lightRig rig="balanced" dir="t"/>
          </a:scene3d>
          <a:sp3d prstMaterial="plastic"/>
        </p:spPr>
        <p:txBody>
          <a:bodyPr anchor="ctr">
            <a:normAutofit/>
          </a:bodyPr>
          <a:lstStyle/>
          <a:p>
            <a:pPr marL="484505" marR="0" lvl="0" indent="0" algn="l" defTabSz="914400" rtl="0" eaLnBrk="1" fontAlgn="auto" latinLnBrk="0" hangingPunct="1">
              <a:lnSpc>
                <a:spcPct val="100000"/>
              </a:lnSpc>
              <a:spcBef>
                <a:spcPct val="0"/>
              </a:spcBef>
              <a:spcAft>
                <a:spcPts val="0"/>
              </a:spcAft>
              <a:buClrTx/>
              <a:buSzTx/>
              <a:buFontTx/>
              <a:buNone/>
              <a:defRPr/>
            </a:pPr>
            <a:r>
              <a:rPr kumimoji="0" lang="zh-CN" sz="4200" b="0" i="0" u="none" strike="noStrike" kern="1200" cap="none" spc="0" normalizeH="0" baseline="0" noProof="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rPr>
              <a:t>包之间的访问</a:t>
            </a:r>
            <a:endParaRPr kumimoji="0" lang="zh-CN" sz="4200" b="0" i="0" u="none" strike="noStrike" kern="1200" cap="none" spc="0" normalizeH="0" baseline="0" noProof="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endParaRPr>
          </a:p>
        </p:txBody>
      </p:sp>
      <p:sp>
        <p:nvSpPr>
          <p:cNvPr id="32770" name="Rectangle 3"/>
          <p:cNvSpPr>
            <a:spLocks noGrp="1"/>
          </p:cNvSpPr>
          <p:nvPr>
            <p:ph type="body" idx="4294967295"/>
          </p:nvPr>
        </p:nvSpPr>
        <p:spPr>
          <a:xfrm>
            <a:off x="325755" y="1179195"/>
            <a:ext cx="8818245" cy="4909185"/>
          </a:xfrm>
        </p:spPr>
        <p:txBody>
          <a:bodyPr vert="horz" wrap="square" lIns="91440" tIns="45720" rIns="91440" bIns="45720" anchor="t"/>
          <a:p>
            <a:pPr indent="-382270" eaLnBrk="1" hangingPunct="1">
              <a:lnSpc>
                <a:spcPct val="140000"/>
              </a:lnSpc>
            </a:pPr>
            <a:r>
              <a:rPr lang="zh-CN" altLang="en-US" dirty="0"/>
              <a:t>被访问的包中的类权限必须是public的。</a:t>
            </a:r>
            <a:endParaRPr lang="zh-CN" altLang="en-US" dirty="0"/>
          </a:p>
          <a:p>
            <a:pPr indent="-382270" eaLnBrk="1" hangingPunct="1">
              <a:lnSpc>
                <a:spcPct val="140000"/>
              </a:lnSpc>
            </a:pPr>
            <a:r>
              <a:rPr lang="zh-CN" altLang="en-US" dirty="0"/>
              <a:t>类中的成员权限：public或者protected</a:t>
            </a:r>
            <a:endParaRPr lang="zh-CN" altLang="en-US" dirty="0"/>
          </a:p>
          <a:p>
            <a:pPr indent="-382270" eaLnBrk="1" hangingPunct="1">
              <a:lnSpc>
                <a:spcPct val="140000"/>
              </a:lnSpc>
            </a:pPr>
            <a:r>
              <a:rPr lang="zh-CN" altLang="en-US" dirty="0"/>
              <a:t>protected是为其他包中的子类提供的一种权限</a:t>
            </a:r>
            <a:endParaRPr lang="zh-CN" altLang="en-US" dirty="0"/>
          </a:p>
          <a:p>
            <a:pPr indent="-382270" eaLnBrk="1" hangingPunct="1">
              <a:lnSpc>
                <a:spcPct val="140000"/>
              </a:lnSpc>
            </a:pPr>
            <a:r>
              <a:rPr lang="zh-CN" altLang="en-US" dirty="0"/>
              <a:t>例程</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noChangeArrowheads="1"/>
          </p:cNvSpPr>
          <p:nvPr>
            <p:ph type="title" idx="4294967295"/>
          </p:nvPr>
        </p:nvSpPr>
        <p:spPr>
          <a:xfrm>
            <a:off x="49530" y="170180"/>
            <a:ext cx="7696200" cy="680085"/>
          </a:xfrm>
          <a:noFill/>
          <a:ln>
            <a:noFill/>
          </a:ln>
          <a:effectLst/>
          <a:scene3d>
            <a:camera prst="orthographicFront"/>
            <a:lightRig rig="balanced" dir="t"/>
          </a:scene3d>
          <a:sp3d prstMaterial="plastic"/>
        </p:spPr>
        <p:txBody>
          <a:bodyPr anchor="ctr">
            <a:normAutofit fontScale="90000"/>
          </a:bodyPr>
          <a:lstStyle/>
          <a:p>
            <a:pPr marL="484505" marR="0" lvl="0" indent="0" algn="l" defTabSz="914400" rtl="0" eaLnBrk="1" fontAlgn="auto" latinLnBrk="0" hangingPunct="1">
              <a:lnSpc>
                <a:spcPct val="100000"/>
              </a:lnSpc>
              <a:spcBef>
                <a:spcPct val="0"/>
              </a:spcBef>
              <a:spcAft>
                <a:spcPts val="0"/>
              </a:spcAft>
              <a:buClrTx/>
              <a:buSzTx/>
              <a:buFontTx/>
              <a:buNone/>
              <a:defRPr/>
            </a:pPr>
            <a:r>
              <a:rPr kumimoji="0" lang="zh-CN" altLang="en-US" sz="4200" b="0" i="0" u="none" strike="noStrike" kern="1200" cap="none" spc="0" normalizeH="0" baseline="0" noProof="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rPr>
              <a:t>import</a:t>
            </a:r>
            <a:endParaRPr kumimoji="0" lang="zh-CN" altLang="en-US" sz="4200" b="0" i="0" u="none" strike="noStrike" kern="1200" cap="none" spc="0" normalizeH="0" baseline="0" noProof="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uLnTx/>
              <a:uFillTx/>
              <a:latin typeface="+mj-lt"/>
              <a:ea typeface="+mj-ea"/>
              <a:cs typeface="+mj-cs"/>
            </a:endParaRPr>
          </a:p>
        </p:txBody>
      </p:sp>
      <p:sp>
        <p:nvSpPr>
          <p:cNvPr id="33794" name="Rectangle 3"/>
          <p:cNvSpPr>
            <a:spLocks noGrp="1"/>
          </p:cNvSpPr>
          <p:nvPr>
            <p:ph type="body" idx="4294967295"/>
          </p:nvPr>
        </p:nvSpPr>
        <p:spPr>
          <a:xfrm>
            <a:off x="250825" y="1041400"/>
            <a:ext cx="8893175" cy="5046980"/>
          </a:xfrm>
        </p:spPr>
        <p:txBody>
          <a:bodyPr vert="horz" wrap="square" lIns="91440" tIns="45720" rIns="91440" bIns="45720" anchor="t"/>
          <a:p>
            <a:pPr indent="-382270" eaLnBrk="1" hangingPunct="1">
              <a:lnSpc>
                <a:spcPct val="140000"/>
              </a:lnSpc>
            </a:pPr>
            <a:r>
              <a:rPr lang="zh-CN" altLang="en-US" sz="2700" dirty="0"/>
              <a:t>简化类名。</a:t>
            </a:r>
            <a:endParaRPr lang="zh-CN" altLang="en-US" sz="2700" dirty="0"/>
          </a:p>
          <a:p>
            <a:pPr indent="-382270" eaLnBrk="1" hangingPunct="1">
              <a:lnSpc>
                <a:spcPct val="140000"/>
              </a:lnSpc>
            </a:pPr>
            <a:r>
              <a:rPr lang="zh-CN" altLang="en-US" sz="2700" dirty="0"/>
              <a:t>一个程序文件中只有一个package，可以有多个import。</a:t>
            </a:r>
            <a:endParaRPr lang="zh-CN" altLang="en-US" sz="2700" dirty="0"/>
          </a:p>
          <a:p>
            <a:pPr indent="-382270" eaLnBrk="1" hangingPunct="1">
              <a:lnSpc>
                <a:spcPct val="140000"/>
              </a:lnSpc>
            </a:pPr>
            <a:r>
              <a:rPr lang="zh-CN" altLang="en-US" sz="2700" dirty="0"/>
              <a:t>用来导包中的类，不导入包中的包。</a:t>
            </a:r>
            <a:endParaRPr lang="zh-CN" altLang="en-US" sz="2700" dirty="0"/>
          </a:p>
          <a:p>
            <a:pPr indent="-382270" eaLnBrk="1" hangingPunct="1">
              <a:lnSpc>
                <a:spcPct val="140000"/>
              </a:lnSpc>
            </a:pPr>
            <a:r>
              <a:rPr lang="zh-CN" altLang="en-US" sz="2700" dirty="0"/>
              <a:t>通常写import  mypack.Demo;</a:t>
            </a:r>
            <a:endParaRPr lang="zh-CN" altLang="en-US" sz="2700" dirty="0"/>
          </a:p>
          <a:p>
            <a:pPr indent="-382270" eaLnBrk="1" hangingPunct="1">
              <a:lnSpc>
                <a:spcPct val="140000"/>
              </a:lnSpc>
              <a:spcBef>
                <a:spcPct val="0"/>
              </a:spcBef>
              <a:buFont typeface="Wingdings" panose="05000000000000000000" pitchFamily="2" charset="2"/>
              <a:buNone/>
            </a:pPr>
            <a:r>
              <a:rPr lang="zh-CN" altLang="en-US" sz="2700" dirty="0"/>
              <a:t>	而不写import mypack.*;为什么？</a:t>
            </a:r>
            <a:endParaRPr lang="zh-CN" altLang="en-US" sz="27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457200" y="142240"/>
            <a:ext cx="8229600" cy="888365"/>
          </a:xfrm>
        </p:spPr>
        <p:txBody>
          <a:bodyPr/>
          <a:lstStyle/>
          <a:p>
            <a:r>
              <a:rPr lang="en-US" altLang="zh-CN" sz="3600" b="1" smtClean="0"/>
              <a:t>Eclipse</a:t>
            </a:r>
            <a:r>
              <a:rPr lang="zh-CN" altLang="en-US" sz="3600" b="1" smtClean="0"/>
              <a:t>追踪代码</a:t>
            </a:r>
            <a:endParaRPr lang="zh-CN" altLang="en-US" sz="3600" b="1" smtClean="0"/>
          </a:p>
        </p:txBody>
      </p:sp>
      <p:sp>
        <p:nvSpPr>
          <p:cNvPr id="18435" name="内容占位符 2"/>
          <p:cNvSpPr>
            <a:spLocks noGrp="1"/>
          </p:cNvSpPr>
          <p:nvPr>
            <p:ph idx="1"/>
          </p:nvPr>
        </p:nvSpPr>
        <p:spPr>
          <a:xfrm>
            <a:off x="457200" y="1030605"/>
            <a:ext cx="8229600" cy="5424170"/>
          </a:xfrm>
        </p:spPr>
        <p:txBody>
          <a:bodyPr/>
          <a:lstStyle/>
          <a:p>
            <a:r>
              <a:rPr lang="en-US" altLang="zh-CN" sz="2650" smtClean="0"/>
              <a:t>Ctrl + </a:t>
            </a:r>
            <a:r>
              <a:rPr lang="zh-CN" altLang="en-US" sz="2650" smtClean="0"/>
              <a:t>左键</a:t>
            </a:r>
            <a:endParaRPr lang="zh-CN" altLang="en-US" sz="2650" smtClean="0"/>
          </a:p>
          <a:p>
            <a:endParaRPr lang="zh-CN" altLang="en-US" sz="2650" smtClean="0"/>
          </a:p>
        </p:txBody>
      </p:sp>
      <p:pic>
        <p:nvPicPr>
          <p:cNvPr id="2" name="图片 1" descr="A{]ZB0[61(6]PFBRXA{6Y1B"/>
          <p:cNvPicPr>
            <a:picLocks noChangeAspect="1"/>
          </p:cNvPicPr>
          <p:nvPr/>
        </p:nvPicPr>
        <p:blipFill>
          <a:blip r:embed="rId1"/>
          <a:stretch>
            <a:fillRect/>
          </a:stretch>
        </p:blipFill>
        <p:spPr>
          <a:xfrm>
            <a:off x="457200" y="1657350"/>
            <a:ext cx="8007350" cy="490601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457200" y="142240"/>
            <a:ext cx="8229600" cy="888365"/>
          </a:xfrm>
        </p:spPr>
        <p:txBody>
          <a:bodyPr/>
          <a:lstStyle/>
          <a:p>
            <a:r>
              <a:rPr lang="zh-CN" sz="3600" b="1" smtClean="0"/>
              <a:t>可变参数</a:t>
            </a:r>
            <a:endParaRPr lang="zh-CN" sz="3600" b="1" smtClean="0"/>
          </a:p>
        </p:txBody>
      </p:sp>
      <p:sp>
        <p:nvSpPr>
          <p:cNvPr id="18435" name="内容占位符 2"/>
          <p:cNvSpPr>
            <a:spLocks noGrp="1"/>
          </p:cNvSpPr>
          <p:nvPr>
            <p:ph idx="1"/>
          </p:nvPr>
        </p:nvSpPr>
        <p:spPr>
          <a:xfrm>
            <a:off x="457200" y="1030605"/>
            <a:ext cx="8229600" cy="5424170"/>
          </a:xfrm>
        </p:spPr>
        <p:txBody>
          <a:bodyPr/>
          <a:lstStyle/>
          <a:p>
            <a:r>
              <a:rPr sz="2650" smtClean="0"/>
              <a:t>具体使用∶</a:t>
            </a:r>
            <a:endParaRPr sz="2650" smtClean="0"/>
          </a:p>
          <a:p>
            <a:pPr lvl="1"/>
            <a:r>
              <a:rPr sz="2295" smtClean="0"/>
              <a:t>可变个数形参的格式∶数据类型 .</a:t>
            </a:r>
            <a:r>
              <a:rPr lang="en-US" sz="2295" smtClean="0"/>
              <a:t>.</a:t>
            </a:r>
            <a:r>
              <a:rPr sz="2295" smtClean="0"/>
              <a:t>． 变量名</a:t>
            </a:r>
            <a:endParaRPr sz="2295" smtClean="0"/>
          </a:p>
          <a:p>
            <a:pPr lvl="1"/>
            <a:r>
              <a:rPr sz="2295" smtClean="0"/>
              <a:t>当调用可变个数形参的方法时，传入的参数个数可以是∶ O个，1个，2个。。。 </a:t>
            </a:r>
            <a:endParaRPr sz="2295" smtClean="0"/>
          </a:p>
          <a:p>
            <a:pPr lvl="1"/>
            <a:r>
              <a:rPr sz="2295" smtClean="0"/>
              <a:t>可变个数形参的方法与本类中方法名相同，形参不同的方法之间构成重载</a:t>
            </a:r>
            <a:endParaRPr sz="2295" smtClean="0"/>
          </a:p>
          <a:p>
            <a:pPr lvl="1"/>
            <a:r>
              <a:rPr sz="2295" smtClean="0"/>
              <a:t>可变个数形参的方法与本类中方法名相同，形参类型也相同的数组之间不构成重载。换句话说，二者不能</a:t>
            </a:r>
            <a:r>
              <a:rPr lang="zh-CN" sz="2295" smtClean="0"/>
              <a:t>共存</a:t>
            </a:r>
            <a:r>
              <a:rPr sz="2295" smtClean="0"/>
              <a:t> </a:t>
            </a:r>
            <a:endParaRPr sz="2295" smtClean="0"/>
          </a:p>
          <a:p>
            <a:pPr lvl="1"/>
            <a:r>
              <a:rPr sz="2295" smtClean="0"/>
              <a:t>可变个数形参在方法的形参中，必须声明在末尾</a:t>
            </a:r>
            <a:endParaRPr sz="2295" smtClean="0"/>
          </a:p>
          <a:p>
            <a:pPr lvl="1"/>
            <a:r>
              <a:rPr sz="2295" smtClean="0"/>
              <a:t>可变个数形参在方法的形参中，最多只能声明一个可变形参。</a:t>
            </a:r>
            <a:endParaRPr sz="2295"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内容占位符 2"/>
          <p:cNvSpPr>
            <a:spLocks noGrp="1"/>
          </p:cNvSpPr>
          <p:nvPr>
            <p:ph idx="1"/>
          </p:nvPr>
        </p:nvSpPr>
        <p:spPr>
          <a:xfrm>
            <a:off x="457200" y="307975"/>
            <a:ext cx="8229600" cy="6146800"/>
          </a:xfrm>
        </p:spPr>
        <p:txBody>
          <a:bodyPr/>
          <a:lstStyle/>
          <a:p>
            <a:pPr marL="64135" indent="0">
              <a:buNone/>
            </a:pPr>
            <a:r>
              <a:rPr lang="en-US" sz="2295" smtClean="0"/>
              <a:t>    </a:t>
            </a:r>
            <a:r>
              <a:rPr sz="2295" smtClean="0"/>
              <a:t>public static void main(String[] args) {</a:t>
            </a:r>
            <a:endParaRPr sz="2295" smtClean="0"/>
          </a:p>
          <a:p>
            <a:pPr marL="64135" indent="0">
              <a:buNone/>
            </a:pPr>
            <a:r>
              <a:rPr sz="2295" smtClean="0"/>
              <a:t>        show("haha",1,2,5,7,3,5);</a:t>
            </a:r>
            <a:endParaRPr sz="2295" smtClean="0"/>
          </a:p>
          <a:p>
            <a:pPr marL="64135" indent="0">
              <a:buNone/>
            </a:pPr>
            <a:r>
              <a:rPr sz="2295" smtClean="0"/>
              <a:t>    }</a:t>
            </a:r>
            <a:endParaRPr sz="2295" smtClean="0"/>
          </a:p>
          <a:p>
            <a:pPr marL="64135" indent="0">
              <a:buNone/>
            </a:pPr>
            <a:endParaRPr sz="2295" smtClean="0"/>
          </a:p>
          <a:p>
            <a:pPr marL="64135" indent="0">
              <a:buNone/>
            </a:pPr>
            <a:r>
              <a:rPr sz="2295" smtClean="0"/>
              <a:t>    public static void show(String s,int ... is){</a:t>
            </a:r>
            <a:endParaRPr sz="2295" smtClean="0"/>
          </a:p>
          <a:p>
            <a:pPr marL="64135" indent="0">
              <a:buNone/>
            </a:pPr>
            <a:r>
              <a:rPr sz="2295" smtClean="0"/>
              <a:t>        for (int i : is) {</a:t>
            </a:r>
            <a:endParaRPr sz="2295" smtClean="0"/>
          </a:p>
          <a:p>
            <a:pPr marL="64135" indent="0">
              <a:buNone/>
            </a:pPr>
            <a:r>
              <a:rPr sz="2295" smtClean="0"/>
              <a:t>            System.out.println(i);</a:t>
            </a:r>
            <a:endParaRPr sz="2295" smtClean="0"/>
          </a:p>
          <a:p>
            <a:pPr marL="64135" indent="0">
              <a:buNone/>
            </a:pPr>
            <a:r>
              <a:rPr sz="2295" smtClean="0"/>
              <a:t>        }</a:t>
            </a:r>
            <a:endParaRPr sz="2295" smtClean="0"/>
          </a:p>
          <a:p>
            <a:pPr marL="64135" indent="0">
              <a:buNone/>
            </a:pPr>
            <a:r>
              <a:rPr sz="2295" smtClean="0"/>
              <a:t>    }</a:t>
            </a:r>
            <a:endParaRPr sz="2295"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65405" y="111760"/>
            <a:ext cx="8229600" cy="680085"/>
          </a:xfrm>
        </p:spPr>
        <p:txBody>
          <a:bodyPr>
            <a:normAutofit/>
          </a:bodyPr>
          <a:lstStyle/>
          <a:p>
            <a:r>
              <a:rPr lang="zh-CN" altLang="en-US" sz="3600" b="1" smtClean="0"/>
              <a:t>正则表达式概述及基本使用</a:t>
            </a:r>
            <a:endParaRPr lang="en-US" altLang="zh-CN" sz="3600" b="1" smtClean="0"/>
          </a:p>
        </p:txBody>
      </p:sp>
      <p:sp>
        <p:nvSpPr>
          <p:cNvPr id="17411" name="内容占位符 2"/>
          <p:cNvSpPr>
            <a:spLocks noGrp="1"/>
          </p:cNvSpPr>
          <p:nvPr>
            <p:ph idx="1"/>
          </p:nvPr>
        </p:nvSpPr>
        <p:spPr>
          <a:xfrm>
            <a:off x="166370" y="1081405"/>
            <a:ext cx="8520430" cy="5410200"/>
          </a:xfrm>
        </p:spPr>
        <p:txBody>
          <a:bodyPr/>
          <a:lstStyle/>
          <a:p>
            <a:pPr eaLnBrk="1" hangingPunct="1">
              <a:defRPr/>
            </a:pPr>
            <a:r>
              <a:rPr lang="zh-CN" altLang="en-US" sz="2800" dirty="0" smtClean="0"/>
              <a:t>正则表达式：是指一个用来描述或者匹配一系列符合某个句法规则的字符串的单个字符串。其实就是一种规则。有自己特殊的应用。</a:t>
            </a:r>
            <a:endParaRPr lang="en-US" altLang="zh-CN" sz="2800" dirty="0" smtClean="0"/>
          </a:p>
          <a:p>
            <a:pPr eaLnBrk="1" hangingPunct="1">
              <a:defRPr/>
            </a:pPr>
            <a:endParaRPr lang="en-US" altLang="zh-CN" sz="2800" dirty="0" smtClean="0"/>
          </a:p>
          <a:p>
            <a:pPr>
              <a:defRPr/>
            </a:pPr>
            <a:r>
              <a:rPr lang="zh-CN" altLang="en-US" sz="2800" dirty="0" smtClean="0">
                <a:latin typeface="宋体" panose="02010600030101010101" pitchFamily="2" charset="-122"/>
              </a:rPr>
              <a:t>举例：校验</a:t>
            </a:r>
            <a:r>
              <a:rPr lang="en-US" altLang="zh-CN" sz="2800" dirty="0" err="1" smtClean="0">
                <a:latin typeface="宋体" panose="02010600030101010101" pitchFamily="2" charset="-122"/>
              </a:rPr>
              <a:t>qq</a:t>
            </a:r>
            <a:r>
              <a:rPr lang="zh-CN" altLang="en-US" sz="2800" dirty="0" smtClean="0">
                <a:latin typeface="宋体" panose="02010600030101010101" pitchFamily="2" charset="-122"/>
              </a:rPr>
              <a:t>号码</a:t>
            </a:r>
            <a:r>
              <a:rPr lang="en-US" altLang="zh-CN" sz="2800" dirty="0" smtClean="0">
                <a:latin typeface="宋体" panose="02010600030101010101" pitchFamily="2" charset="-122"/>
              </a:rPr>
              <a:t>.</a:t>
            </a:r>
            <a:endParaRPr lang="en-US" altLang="zh-CN" sz="2800" dirty="0" smtClean="0">
              <a:latin typeface="宋体" panose="02010600030101010101" pitchFamily="2" charset="-122"/>
            </a:endParaRPr>
          </a:p>
          <a:p>
            <a:pPr>
              <a:buFont typeface="Wingdings" panose="05000000000000000000" pitchFamily="2" charset="2"/>
              <a:buNone/>
              <a:defRPr/>
            </a:pPr>
            <a:r>
              <a:rPr lang="en-US" altLang="zh-CN" sz="2800" dirty="0" smtClean="0">
                <a:latin typeface="宋体" panose="02010600030101010101" pitchFamily="2" charset="-122"/>
              </a:rPr>
              <a:t>		1:</a:t>
            </a:r>
            <a:r>
              <a:rPr lang="zh-CN" altLang="en-US" sz="2800" dirty="0" smtClean="0">
                <a:latin typeface="宋体" panose="02010600030101010101" pitchFamily="2" charset="-122"/>
              </a:rPr>
              <a:t>要求必须是</a:t>
            </a:r>
            <a:r>
              <a:rPr lang="en-US" altLang="zh-CN" sz="2800" dirty="0" smtClean="0">
                <a:latin typeface="宋体" panose="02010600030101010101" pitchFamily="2" charset="-122"/>
              </a:rPr>
              <a:t>5-15</a:t>
            </a:r>
            <a:r>
              <a:rPr lang="zh-CN" altLang="en-US" sz="2800" dirty="0" smtClean="0">
                <a:latin typeface="宋体" panose="02010600030101010101" pitchFamily="2" charset="-122"/>
              </a:rPr>
              <a:t>位数字</a:t>
            </a:r>
            <a:endParaRPr lang="zh-CN" altLang="en-US" sz="2800" dirty="0" smtClean="0">
              <a:latin typeface="宋体" panose="02010600030101010101" pitchFamily="2" charset="-122"/>
            </a:endParaRPr>
          </a:p>
          <a:p>
            <a:pPr>
              <a:buFont typeface="Wingdings" panose="05000000000000000000" pitchFamily="2" charset="2"/>
              <a:buNone/>
              <a:defRPr/>
            </a:pPr>
            <a:r>
              <a:rPr lang="en-US" altLang="zh-CN" sz="2800" dirty="0" smtClean="0">
                <a:latin typeface="宋体" panose="02010600030101010101" pitchFamily="2" charset="-122"/>
              </a:rPr>
              <a:t>		2:0</a:t>
            </a:r>
            <a:r>
              <a:rPr lang="zh-CN" altLang="en-US" sz="2800" dirty="0" smtClean="0">
                <a:latin typeface="宋体" panose="02010600030101010101" pitchFamily="2" charset="-122"/>
              </a:rPr>
              <a:t>不能开头</a:t>
            </a:r>
            <a:endParaRPr lang="en-US" altLang="zh-CN" sz="2800" dirty="0" smtClean="0">
              <a:latin typeface="宋体" panose="02010600030101010101" pitchFamily="2" charset="-122"/>
            </a:endParaRPr>
          </a:p>
          <a:p>
            <a:pPr>
              <a:defRPr/>
            </a:pPr>
            <a:endParaRPr lang="en-US" altLang="zh-CN" sz="2800" kern="12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39370" y="57785"/>
            <a:ext cx="8229600" cy="815340"/>
          </a:xfrm>
        </p:spPr>
        <p:txBody>
          <a:bodyPr/>
          <a:lstStyle/>
          <a:p>
            <a:r>
              <a:rPr lang="zh-CN" altLang="en-US" smtClean="0"/>
              <a:t>本章内容</a:t>
            </a:r>
            <a:endParaRPr lang="zh-CN" altLang="en-US" smtClean="0"/>
          </a:p>
        </p:txBody>
      </p:sp>
      <p:sp>
        <p:nvSpPr>
          <p:cNvPr id="17411" name="内容占位符 2"/>
          <p:cNvSpPr>
            <a:spLocks noGrp="1"/>
          </p:cNvSpPr>
          <p:nvPr>
            <p:ph idx="1"/>
          </p:nvPr>
        </p:nvSpPr>
        <p:spPr>
          <a:xfrm>
            <a:off x="137160" y="873760"/>
            <a:ext cx="8549640" cy="5844540"/>
          </a:xfrm>
        </p:spPr>
        <p:txBody>
          <a:bodyPr>
            <a:normAutofit/>
          </a:bodyPr>
          <a:lstStyle/>
          <a:p>
            <a:r>
              <a:rPr lang="en-US" altLang="zh-CN" sz="2000" smtClean="0"/>
              <a:t>properties</a:t>
            </a:r>
            <a:endParaRPr lang="zh-CN" altLang="en-US" sz="2000" smtClean="0"/>
          </a:p>
          <a:p>
            <a:r>
              <a:rPr lang="zh-CN" altLang="en-US" sz="2000" smtClean="0">
                <a:sym typeface="+mn-ea"/>
              </a:rPr>
              <a:t>单元测试</a:t>
            </a:r>
            <a:endParaRPr lang="zh-CN" altLang="en-US" sz="2000" smtClean="0">
              <a:sym typeface="+mn-ea"/>
            </a:endParaRPr>
          </a:p>
          <a:p>
            <a:pPr algn="l"/>
            <a:r>
              <a:rPr altLang="zh-CN" sz="2000" dirty="0">
                <a:sym typeface="+mn-ea"/>
              </a:rPr>
              <a:t>Eclipse追踪代码</a:t>
            </a:r>
            <a:endParaRPr altLang="zh-CN" sz="2000" dirty="0">
              <a:sym typeface="+mn-ea"/>
            </a:endParaRPr>
          </a:p>
          <a:p>
            <a:pPr algn="l"/>
            <a:r>
              <a:rPr altLang="zh-CN" sz="2000" dirty="0">
                <a:sym typeface="+mn-ea"/>
              </a:rPr>
              <a:t>匿名内部类方式使用多线程</a:t>
            </a:r>
            <a:endParaRPr altLang="zh-CN" sz="2000" dirty="0"/>
          </a:p>
          <a:p>
            <a:pPr algn="l"/>
            <a:r>
              <a:rPr altLang="zh-CN" sz="2000" dirty="0">
                <a:sym typeface="+mn-ea"/>
              </a:rPr>
              <a:t>定时器</a:t>
            </a:r>
            <a:endParaRPr altLang="zh-CN" sz="2000" dirty="0"/>
          </a:p>
          <a:p>
            <a:pPr algn="l"/>
            <a:r>
              <a:rPr altLang="zh-CN" sz="2000" dirty="0">
                <a:sym typeface="+mn-ea"/>
              </a:rPr>
              <a:t>Runtime类的概述和使用</a:t>
            </a:r>
            <a:endParaRPr altLang="zh-CN" sz="2000" dirty="0">
              <a:sym typeface="+mn-ea"/>
            </a:endParaRPr>
          </a:p>
          <a:p>
            <a:pPr algn="l"/>
            <a:r>
              <a:rPr lang="zh-CN" sz="2000" dirty="0">
                <a:sym typeface="+mn-ea"/>
              </a:rPr>
              <a:t>可变参数</a:t>
            </a:r>
            <a:endParaRPr altLang="zh-CN" sz="2000" dirty="0"/>
          </a:p>
          <a:p>
            <a:pPr algn="l"/>
            <a:r>
              <a:rPr lang="zh-CN" sz="2000" dirty="0"/>
              <a:t>正则表达式</a:t>
            </a:r>
            <a:endParaRPr lang="zh-CN" sz="2000" dirty="0"/>
          </a:p>
          <a:p>
            <a:pPr algn="l"/>
            <a:endParaRPr lang="zh-C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z="3600" b="1" smtClean="0"/>
              <a:t>匿名内部类方式使用多线程</a:t>
            </a:r>
            <a:endParaRPr lang="en-US" altLang="zh-CN" sz="3600" b="1" smtClean="0"/>
          </a:p>
        </p:txBody>
      </p:sp>
      <p:sp>
        <p:nvSpPr>
          <p:cNvPr id="44035" name="内容占位符 2"/>
          <p:cNvSpPr>
            <a:spLocks noGrp="1"/>
          </p:cNvSpPr>
          <p:nvPr>
            <p:ph idx="1"/>
          </p:nvPr>
        </p:nvSpPr>
        <p:spPr/>
        <p:txBody>
          <a:bodyPr/>
          <a:lstStyle/>
          <a:p>
            <a:r>
              <a:rPr lang="zh-CN" altLang="en-US" sz="2800" smtClean="0"/>
              <a:t>匿名内部类方式使用多线程</a:t>
            </a:r>
            <a:endParaRPr lang="en-US" altLang="zh-CN" sz="1400" smtClean="0"/>
          </a:p>
          <a:p>
            <a:r>
              <a:rPr lang="en-US" altLang="zh-CN" sz="2300" smtClean="0"/>
              <a:t>new Thread(){</a:t>
            </a:r>
            <a:r>
              <a:rPr lang="zh-CN" altLang="en-US" sz="2300" smtClean="0"/>
              <a:t>代码</a:t>
            </a:r>
            <a:r>
              <a:rPr lang="en-US" altLang="zh-CN" sz="2300" smtClean="0"/>
              <a:t>…}.start();</a:t>
            </a:r>
            <a:endParaRPr lang="en-US" altLang="zh-CN" sz="2300" smtClean="0"/>
          </a:p>
          <a:p>
            <a:r>
              <a:rPr lang="en-US" altLang="zh-CN" sz="2300" smtClean="0"/>
              <a:t>New Thread(new Runnable(){</a:t>
            </a:r>
            <a:r>
              <a:rPr lang="zh-CN" altLang="en-US" sz="2300" smtClean="0"/>
              <a:t>代码</a:t>
            </a:r>
            <a:r>
              <a:rPr lang="en-US" altLang="zh-CN" sz="2300" smtClean="0"/>
              <a:t>…}).start();</a:t>
            </a:r>
            <a:endParaRPr lang="en-US" altLang="zh-CN" sz="23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z="3600" b="1" smtClean="0"/>
              <a:t>定时器</a:t>
            </a:r>
            <a:endParaRPr lang="en-US" altLang="zh-CN" sz="3600" b="1" smtClean="0"/>
          </a:p>
        </p:txBody>
      </p:sp>
      <p:sp>
        <p:nvSpPr>
          <p:cNvPr id="43011" name="内容占位符 2"/>
          <p:cNvSpPr>
            <a:spLocks noGrp="1"/>
          </p:cNvSpPr>
          <p:nvPr>
            <p:ph idx="1"/>
          </p:nvPr>
        </p:nvSpPr>
        <p:spPr>
          <a:xfrm>
            <a:off x="344170" y="1554480"/>
            <a:ext cx="8342630" cy="4900295"/>
          </a:xfrm>
        </p:spPr>
        <p:txBody>
          <a:bodyPr/>
          <a:lstStyle/>
          <a:p>
            <a:pPr>
              <a:defRPr/>
            </a:pPr>
            <a:r>
              <a:rPr lang="zh-CN" altLang="en-US" sz="2300" dirty="0" smtClean="0"/>
              <a:t>定时器是一个应用十分广泛的线程工具，可用于调度多个定时任务以后台线程的方式执行。在</a:t>
            </a:r>
            <a:r>
              <a:rPr lang="en-US" altLang="zh-CN" sz="2300" dirty="0" smtClean="0"/>
              <a:t>Java</a:t>
            </a:r>
            <a:r>
              <a:rPr lang="zh-CN" altLang="en-US" sz="2300" dirty="0" smtClean="0"/>
              <a:t>中，可以通过</a:t>
            </a:r>
            <a:r>
              <a:rPr lang="en-US" altLang="zh-CN" sz="2300" dirty="0" smtClean="0"/>
              <a:t>Timer</a:t>
            </a:r>
            <a:r>
              <a:rPr lang="zh-CN" altLang="en-US" sz="2300" dirty="0" smtClean="0"/>
              <a:t>和</a:t>
            </a:r>
            <a:r>
              <a:rPr lang="en-US" altLang="zh-CN" sz="2300" dirty="0" err="1" smtClean="0"/>
              <a:t>TimerTask</a:t>
            </a:r>
            <a:r>
              <a:rPr lang="zh-CN" altLang="en-US" sz="2300" dirty="0" smtClean="0"/>
              <a:t>类来实现定义调度的功能</a:t>
            </a:r>
            <a:endParaRPr lang="en-US" altLang="zh-CN" sz="2300" dirty="0" smtClean="0"/>
          </a:p>
          <a:p>
            <a:pPr>
              <a:defRPr/>
            </a:pPr>
            <a:r>
              <a:rPr lang="en-US" altLang="zh-CN" sz="2300" dirty="0" smtClean="0"/>
              <a:t>Timer</a:t>
            </a:r>
            <a:endParaRPr lang="en-US" altLang="zh-CN" sz="2300" dirty="0" smtClean="0"/>
          </a:p>
          <a:p>
            <a:pPr lvl="1">
              <a:defRPr/>
            </a:pPr>
            <a:r>
              <a:rPr lang="en-US" altLang="zh-CN" sz="1800" dirty="0" smtClean="0"/>
              <a:t>public Timer()</a:t>
            </a:r>
            <a:endParaRPr lang="en-US" altLang="zh-CN" sz="1800" dirty="0" smtClean="0"/>
          </a:p>
          <a:p>
            <a:pPr lvl="1">
              <a:defRPr/>
            </a:pPr>
            <a:r>
              <a:rPr lang="en-US" altLang="zh-CN" sz="1800" dirty="0" smtClean="0"/>
              <a:t>public void schedule(</a:t>
            </a:r>
            <a:r>
              <a:rPr lang="en-US" altLang="zh-CN" sz="1800" dirty="0" err="1" smtClean="0"/>
              <a:t>TimerTask</a:t>
            </a:r>
            <a:r>
              <a:rPr lang="en-US" altLang="zh-CN" sz="1800" dirty="0" smtClean="0"/>
              <a:t> task, long delay)</a:t>
            </a:r>
            <a:endParaRPr lang="en-US" altLang="zh-CN" sz="1800" dirty="0" smtClean="0"/>
          </a:p>
          <a:p>
            <a:pPr lvl="1">
              <a:defRPr/>
            </a:pPr>
            <a:r>
              <a:rPr lang="en-US" altLang="zh-CN" sz="1800" dirty="0" smtClean="0"/>
              <a:t>public void schedule(</a:t>
            </a:r>
            <a:r>
              <a:rPr lang="en-US" altLang="zh-CN" sz="1800" dirty="0" err="1" smtClean="0"/>
              <a:t>TimerTask</a:t>
            </a:r>
            <a:r>
              <a:rPr lang="en-US" altLang="zh-CN" sz="1800" dirty="0" smtClean="0"/>
              <a:t> </a:t>
            </a:r>
            <a:r>
              <a:rPr lang="en-US" altLang="zh-CN" sz="1800" dirty="0" err="1" smtClean="0"/>
              <a:t>task,long</a:t>
            </a:r>
            <a:r>
              <a:rPr lang="en-US" altLang="zh-CN" sz="1800" dirty="0" smtClean="0"/>
              <a:t> </a:t>
            </a:r>
            <a:r>
              <a:rPr lang="en-US" altLang="zh-CN" sz="1800" dirty="0" err="1" smtClean="0"/>
              <a:t>delay,long</a:t>
            </a:r>
            <a:r>
              <a:rPr lang="en-US" altLang="zh-CN" sz="1800" dirty="0" smtClean="0"/>
              <a:t> period)</a:t>
            </a:r>
            <a:endParaRPr lang="en-US" altLang="zh-CN" sz="1800" dirty="0" smtClean="0"/>
          </a:p>
          <a:p>
            <a:pPr>
              <a:defRPr/>
            </a:pPr>
            <a:r>
              <a:rPr lang="en-US" altLang="zh-CN" sz="2300" dirty="0" err="1" smtClean="0"/>
              <a:t>TimerTask</a:t>
            </a:r>
            <a:endParaRPr lang="en-US" altLang="zh-CN" sz="2300" dirty="0" smtClean="0"/>
          </a:p>
          <a:p>
            <a:pPr lvl="1">
              <a:defRPr/>
            </a:pPr>
            <a:r>
              <a:rPr lang="en-US" altLang="zh-CN" sz="1800" dirty="0" smtClean="0"/>
              <a:t>public abstract void run()</a:t>
            </a:r>
            <a:endParaRPr lang="en-US" altLang="zh-CN" sz="1800" dirty="0" smtClean="0"/>
          </a:p>
          <a:p>
            <a:pPr lvl="1">
              <a:defRPr/>
            </a:pPr>
            <a:r>
              <a:rPr lang="en-US" altLang="zh-CN" sz="1800" dirty="0" smtClean="0"/>
              <a:t>public </a:t>
            </a:r>
            <a:r>
              <a:rPr lang="en-US" altLang="zh-CN" sz="1800" dirty="0" err="1" smtClean="0"/>
              <a:t>boolean</a:t>
            </a:r>
            <a:r>
              <a:rPr lang="en-US" altLang="zh-CN" sz="1800" dirty="0" smtClean="0"/>
              <a:t> cancel()</a:t>
            </a:r>
            <a:endParaRPr lang="en-US" altLang="zh-CN" sz="1800" dirty="0" smtClean="0"/>
          </a:p>
          <a:p>
            <a:pPr marL="342900" lvl="1" indent="-342900">
              <a:buClr>
                <a:schemeClr val="tx1"/>
              </a:buClr>
              <a:buSzPct val="70000"/>
              <a:buFont typeface="Wingdings" panose="05000000000000000000" pitchFamily="2" charset="2"/>
              <a:buChar char="l"/>
              <a:defRPr/>
            </a:pPr>
            <a:r>
              <a:rPr lang="zh-CN" altLang="en-US" sz="2300" dirty="0" smtClean="0">
                <a:cs typeface="+mn-cs"/>
              </a:rPr>
              <a:t>开发中</a:t>
            </a:r>
            <a:endParaRPr lang="en-US" altLang="zh-CN" sz="2300" dirty="0" smtClean="0">
              <a:cs typeface="+mn-cs"/>
            </a:endParaRPr>
          </a:p>
          <a:p>
            <a:pPr marL="742950" lvl="2" indent="-342900">
              <a:buSzPct val="70000"/>
              <a:buFont typeface="Wingdings" panose="05000000000000000000" pitchFamily="2" charset="2"/>
              <a:buChar char="l"/>
              <a:defRPr/>
            </a:pPr>
            <a:r>
              <a:rPr lang="en-US" altLang="zh-CN" sz="1900" dirty="0" smtClean="0">
                <a:cs typeface="+mn-cs"/>
              </a:rPr>
              <a:t>Quartz</a:t>
            </a:r>
            <a:r>
              <a:rPr lang="zh-CN" altLang="en-US" sz="1900" dirty="0" smtClean="0">
                <a:cs typeface="+mn-cs"/>
              </a:rPr>
              <a:t>是一个完全由</a:t>
            </a:r>
            <a:r>
              <a:rPr lang="en-US" altLang="zh-CN" sz="1900" dirty="0" smtClean="0">
                <a:cs typeface="+mn-cs"/>
              </a:rPr>
              <a:t>java</a:t>
            </a:r>
            <a:r>
              <a:rPr lang="zh-CN" altLang="en-US" sz="1900" dirty="0" smtClean="0">
                <a:cs typeface="+mn-cs"/>
              </a:rPr>
              <a:t>编写的开源调度框架。</a:t>
            </a:r>
            <a:endParaRPr lang="en-US" altLang="zh-CN" sz="1900" dirty="0" smtClean="0">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29210" y="229870"/>
            <a:ext cx="8229600" cy="801370"/>
          </a:xfrm>
        </p:spPr>
        <p:txBody>
          <a:bodyPr/>
          <a:lstStyle/>
          <a:p>
            <a:r>
              <a:rPr lang="en-US" altLang="zh-CN" sz="3600" b="1" smtClean="0"/>
              <a:t>Runtime</a:t>
            </a:r>
            <a:r>
              <a:rPr lang="zh-CN" altLang="en-US" sz="3600" b="1" smtClean="0"/>
              <a:t>类的概述和使用</a:t>
            </a:r>
            <a:endParaRPr lang="en-US" altLang="zh-CN" sz="3600" b="1" smtClean="0"/>
          </a:p>
        </p:txBody>
      </p:sp>
      <p:sp>
        <p:nvSpPr>
          <p:cNvPr id="50179" name="内容占位符 2"/>
          <p:cNvSpPr>
            <a:spLocks noGrp="1"/>
          </p:cNvSpPr>
          <p:nvPr>
            <p:ph idx="1"/>
          </p:nvPr>
        </p:nvSpPr>
        <p:spPr/>
        <p:txBody>
          <a:bodyPr/>
          <a:lstStyle/>
          <a:p>
            <a:r>
              <a:rPr lang="en-US" altLang="zh-CN" sz="2800" smtClean="0"/>
              <a:t>Runtime</a:t>
            </a:r>
            <a:r>
              <a:rPr lang="zh-CN" altLang="en-US" sz="2800" smtClean="0"/>
              <a:t>类概述</a:t>
            </a:r>
            <a:endParaRPr lang="en-US" altLang="zh-CN" sz="2800" smtClean="0"/>
          </a:p>
          <a:p>
            <a:pPr lvl="1"/>
            <a:r>
              <a:rPr lang="zh-CN" altLang="en-US" sz="2300" smtClean="0"/>
              <a:t>每个 </a:t>
            </a:r>
            <a:r>
              <a:rPr lang="en-US" altLang="zh-CN" sz="2300" smtClean="0"/>
              <a:t>Java </a:t>
            </a:r>
            <a:r>
              <a:rPr lang="zh-CN" altLang="en-US" sz="2300" smtClean="0"/>
              <a:t>应用程序都有一个 </a:t>
            </a:r>
            <a:r>
              <a:rPr lang="en-US" altLang="zh-CN" sz="2300" smtClean="0"/>
              <a:t>Runtime </a:t>
            </a:r>
            <a:r>
              <a:rPr lang="zh-CN" altLang="en-US" sz="2300" smtClean="0"/>
              <a:t>类实例，使应用程序能够与其运行的环境相连接。可以通过 </a:t>
            </a:r>
            <a:r>
              <a:rPr lang="en-US" altLang="zh-CN" sz="2300" smtClean="0"/>
              <a:t>getRuntime </a:t>
            </a:r>
            <a:r>
              <a:rPr lang="zh-CN" altLang="en-US" sz="2300" smtClean="0"/>
              <a:t>方法获取当前运行时。 </a:t>
            </a:r>
            <a:endParaRPr lang="zh-CN" altLang="en-US" sz="2300" smtClean="0"/>
          </a:p>
          <a:p>
            <a:pPr lvl="1"/>
            <a:r>
              <a:rPr lang="zh-CN" altLang="en-US" sz="2300" smtClean="0"/>
              <a:t>应用程序不能创建自己的 </a:t>
            </a:r>
            <a:r>
              <a:rPr lang="en-US" altLang="zh-CN" sz="2300" smtClean="0"/>
              <a:t>Runtime </a:t>
            </a:r>
            <a:r>
              <a:rPr lang="zh-CN" altLang="en-US" sz="2300" smtClean="0"/>
              <a:t>类实例。 </a:t>
            </a:r>
            <a:endParaRPr lang="en-US" altLang="zh-CN" sz="1300" smtClean="0"/>
          </a:p>
          <a:p>
            <a:r>
              <a:rPr lang="en-US" altLang="zh-CN" sz="2800" smtClean="0"/>
              <a:t>Runtime</a:t>
            </a:r>
            <a:r>
              <a:rPr lang="zh-CN" altLang="en-US" sz="2800" smtClean="0"/>
              <a:t>类使用</a:t>
            </a:r>
            <a:endParaRPr lang="en-US" altLang="zh-CN" sz="2800" smtClean="0"/>
          </a:p>
          <a:p>
            <a:pPr lvl="1"/>
            <a:r>
              <a:rPr lang="en-US" altLang="zh-CN" sz="2300" smtClean="0"/>
              <a:t>public Process  exec(String command)</a:t>
            </a:r>
            <a:endParaRPr lang="en-US" altLang="zh-CN" sz="2300" smtClean="0"/>
          </a:p>
          <a:p>
            <a:pPr lvl="1"/>
            <a:endParaRPr lang="en-US" altLang="zh-CN" sz="230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a:xfrm>
            <a:off x="86995" y="89535"/>
            <a:ext cx="8229600" cy="900430"/>
          </a:xfrm>
        </p:spPr>
        <p:txBody>
          <a:bodyPr/>
          <a:lstStyle/>
          <a:p>
            <a:r>
              <a:rPr lang="en-US" altLang="zh-CN" sz="3600" b="1" smtClean="0"/>
              <a:t>Properties</a:t>
            </a:r>
            <a:r>
              <a:rPr lang="zh-CN" altLang="en-US" sz="3600" b="1" smtClean="0"/>
              <a:t>集合</a:t>
            </a:r>
            <a:endParaRPr lang="en-US" altLang="zh-CN" sz="3600" b="1" smtClean="0"/>
          </a:p>
        </p:txBody>
      </p:sp>
      <p:sp>
        <p:nvSpPr>
          <p:cNvPr id="74755" name="内容占位符 2"/>
          <p:cNvSpPr>
            <a:spLocks noGrp="1"/>
          </p:cNvSpPr>
          <p:nvPr>
            <p:ph idx="1"/>
          </p:nvPr>
        </p:nvSpPr>
        <p:spPr>
          <a:xfrm>
            <a:off x="457200" y="989965"/>
            <a:ext cx="8229600" cy="5464810"/>
          </a:xfrm>
        </p:spPr>
        <p:txBody>
          <a:bodyPr>
            <a:normAutofit fontScale="90000" lnSpcReduction="10000"/>
          </a:bodyPr>
          <a:lstStyle/>
          <a:p>
            <a:pPr eaLnBrk="1" hangingPunct="1"/>
            <a:r>
              <a:rPr lang="en-US" altLang="zh-CN" sz="2800" smtClean="0"/>
              <a:t>Properties</a:t>
            </a:r>
            <a:r>
              <a:rPr lang="zh-CN" altLang="en-US" sz="2800" smtClean="0"/>
              <a:t>概述</a:t>
            </a:r>
            <a:endParaRPr lang="en-US" altLang="zh-CN" sz="2800" smtClean="0"/>
          </a:p>
          <a:p>
            <a:pPr eaLnBrk="1" hangingPunct="1"/>
            <a:r>
              <a:rPr lang="en-US" altLang="zh-CN" sz="2800" smtClean="0"/>
              <a:t>Properties</a:t>
            </a:r>
            <a:r>
              <a:rPr lang="zh-CN" altLang="en-US" sz="2800" smtClean="0"/>
              <a:t>作为</a:t>
            </a:r>
            <a:r>
              <a:rPr lang="en-US" altLang="zh-CN" sz="2800" smtClean="0"/>
              <a:t>Map</a:t>
            </a:r>
            <a:r>
              <a:rPr lang="zh-CN" altLang="en-US" sz="2800" smtClean="0"/>
              <a:t>集合的使用</a:t>
            </a:r>
            <a:endParaRPr lang="en-US" altLang="zh-CN" sz="2800" smtClean="0"/>
          </a:p>
          <a:p>
            <a:pPr eaLnBrk="1" hangingPunct="1"/>
            <a:r>
              <a:rPr lang="en-US" altLang="zh-CN" sz="2800" smtClean="0"/>
              <a:t>Properties</a:t>
            </a:r>
            <a:r>
              <a:rPr lang="zh-CN" altLang="en-US" sz="2800" smtClean="0"/>
              <a:t>的特殊功能</a:t>
            </a:r>
            <a:endParaRPr lang="en-US" altLang="zh-CN" sz="2800" smtClean="0"/>
          </a:p>
          <a:p>
            <a:pPr lvl="1" eaLnBrk="1" hangingPunct="1"/>
            <a:r>
              <a:rPr lang="en-US" altLang="zh-CN" sz="2300" smtClean="0"/>
              <a:t>public Object setProperty(String key,String value):</a:t>
            </a:r>
            <a:r>
              <a:rPr lang="zh-CN" altLang="zh-CN" sz="2300" smtClean="0"/>
              <a:t>设置键值对</a:t>
            </a:r>
            <a:endParaRPr lang="en-US" altLang="zh-CN" sz="2300" smtClean="0"/>
          </a:p>
          <a:p>
            <a:pPr lvl="1" eaLnBrk="1" hangingPunct="1"/>
            <a:r>
              <a:rPr lang="en-US" altLang="zh-CN" sz="2300" smtClean="0"/>
              <a:t>public String getProperty(String key)</a:t>
            </a:r>
            <a:r>
              <a:rPr lang="zh-CN" altLang="en-US" sz="2300" smtClean="0"/>
              <a:t>：通过键获取值</a:t>
            </a:r>
            <a:endParaRPr lang="en-US" altLang="zh-CN" sz="2300" smtClean="0"/>
          </a:p>
          <a:p>
            <a:pPr lvl="1" eaLnBrk="1" hangingPunct="1"/>
            <a:r>
              <a:rPr lang="en-US" altLang="zh-CN" sz="2300" smtClean="0"/>
              <a:t>public Set&lt;String&gt; stringPropertyNames()</a:t>
            </a:r>
            <a:r>
              <a:rPr lang="zh-CN" altLang="en-US" sz="2300" smtClean="0"/>
              <a:t>：获取所有键的集合</a:t>
            </a:r>
            <a:endParaRPr lang="en-US" altLang="zh-CN" sz="2300" smtClean="0"/>
          </a:p>
          <a:p>
            <a:pPr eaLnBrk="1" hangingPunct="1"/>
            <a:r>
              <a:rPr lang="en-US" altLang="zh-CN" sz="2800" smtClean="0"/>
              <a:t>Properties</a:t>
            </a:r>
            <a:r>
              <a:rPr lang="zh-CN" altLang="en-US" sz="2800" smtClean="0"/>
              <a:t>和</a:t>
            </a:r>
            <a:r>
              <a:rPr lang="en-US" altLang="zh-CN" sz="2800" smtClean="0"/>
              <a:t>IO</a:t>
            </a:r>
            <a:r>
              <a:rPr lang="zh-CN" altLang="en-US" sz="2800" smtClean="0"/>
              <a:t>流的结合使用</a:t>
            </a:r>
            <a:endParaRPr lang="en-US" altLang="zh-CN" sz="2800" smtClean="0"/>
          </a:p>
          <a:p>
            <a:pPr lvl="1" eaLnBrk="1" hangingPunct="1"/>
            <a:r>
              <a:rPr lang="en-US" altLang="zh-CN" sz="2300" smtClean="0"/>
              <a:t>public void load(Reader reader)</a:t>
            </a:r>
            <a:endParaRPr lang="en-US" altLang="zh-CN" sz="2300" smtClean="0"/>
          </a:p>
          <a:p>
            <a:pPr lvl="2" eaLnBrk="1" hangingPunct="1"/>
            <a:r>
              <a:rPr lang="zh-CN" altLang="en-US" sz="2120" smtClean="0"/>
              <a:t>把文件中的数据读取到集合中</a:t>
            </a:r>
            <a:endParaRPr lang="zh-CN" altLang="en-US" sz="2120" smtClean="0"/>
          </a:p>
          <a:p>
            <a:pPr lvl="2" eaLnBrk="1" hangingPunct="1"/>
            <a:r>
              <a:rPr lang="zh-CN" altLang="en-US" sz="2120" smtClean="0"/>
              <a:t>注意：文件的形式必须是键值对形式 </a:t>
            </a:r>
            <a:endParaRPr lang="en-US" altLang="zh-CN" sz="2120" smtClean="0"/>
          </a:p>
          <a:p>
            <a:pPr lvl="1" eaLnBrk="1" hangingPunct="1"/>
            <a:r>
              <a:rPr lang="en-US" altLang="zh-CN" sz="2300" smtClean="0"/>
              <a:t>public void store(Writer writer,String comments)</a:t>
            </a:r>
            <a:endParaRPr lang="en-US" altLang="zh-CN" sz="2300" smtClean="0"/>
          </a:p>
          <a:p>
            <a:pPr lvl="2" eaLnBrk="1" hangingPunct="1"/>
            <a:r>
              <a:rPr lang="zh-CN" altLang="en-US" sz="2120" smtClean="0"/>
              <a:t>把集合中的数据存储到文件中</a:t>
            </a:r>
            <a:endParaRPr lang="zh-CN" altLang="en-US" sz="212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a:xfrm>
            <a:off x="62230" y="52070"/>
            <a:ext cx="8229600" cy="763270"/>
          </a:xfrm>
        </p:spPr>
        <p:txBody>
          <a:bodyPr/>
          <a:lstStyle/>
          <a:p>
            <a:r>
              <a:rPr sz="3600" smtClean="0">
                <a:sym typeface="+mn-ea"/>
              </a:rPr>
              <a:t>单元测试</a:t>
            </a:r>
            <a:endParaRPr lang="en-US" altLang="zh-CN" sz="3600" b="1" smtClean="0"/>
          </a:p>
        </p:txBody>
      </p:sp>
      <p:sp>
        <p:nvSpPr>
          <p:cNvPr id="74755" name="内容占位符 2"/>
          <p:cNvSpPr>
            <a:spLocks noGrp="1"/>
          </p:cNvSpPr>
          <p:nvPr>
            <p:ph idx="1"/>
          </p:nvPr>
        </p:nvSpPr>
        <p:spPr>
          <a:xfrm>
            <a:off x="62230" y="902970"/>
            <a:ext cx="8624570" cy="5713095"/>
          </a:xfrm>
        </p:spPr>
        <p:txBody>
          <a:bodyPr/>
          <a:lstStyle/>
          <a:p>
            <a:pPr eaLnBrk="1" hangingPunct="1"/>
            <a:r>
              <a:rPr sz="2400" smtClean="0"/>
              <a:t>(1)白盒测试：需要写代码，关注程序具体的执行流程</a:t>
            </a:r>
            <a:endParaRPr sz="2400" smtClean="0"/>
          </a:p>
          <a:p>
            <a:pPr eaLnBrk="1" hangingPunct="1"/>
            <a:r>
              <a:rPr sz="2400" smtClean="0"/>
              <a:t>(2)黑盒测试：不需要写代码，输入值，看是否输出期望值</a:t>
            </a:r>
            <a:endParaRPr sz="2400" smtClean="0"/>
          </a:p>
          <a:p>
            <a:pPr eaLnBrk="1" hangingPunct="1"/>
            <a:r>
              <a:rPr sz="2400" smtClean="0"/>
              <a:t>(3)Junit使用：</a:t>
            </a:r>
            <a:endParaRPr sz="2400" smtClean="0"/>
          </a:p>
          <a:p>
            <a:pPr lvl="1" eaLnBrk="1" hangingPunct="1"/>
            <a:r>
              <a:rPr sz="2400" smtClean="0"/>
              <a:t>①定义一个测试类（测试用例）</a:t>
            </a:r>
            <a:endParaRPr sz="2400" smtClean="0"/>
          </a:p>
          <a:p>
            <a:pPr lvl="2" eaLnBrk="1" hangingPunct="1"/>
            <a:r>
              <a:rPr sz="2000" smtClean="0"/>
              <a:t>1)建议：</a:t>
            </a:r>
            <a:endParaRPr sz="2000" smtClean="0"/>
          </a:p>
          <a:p>
            <a:pPr lvl="3" eaLnBrk="1" hangingPunct="1"/>
            <a:r>
              <a:rPr sz="1800" smtClean="0"/>
              <a:t>a.测试类名：被测试的类名Test </a:t>
            </a:r>
            <a:r>
              <a:rPr lang="en-US" sz="1800" smtClean="0"/>
              <a:t>Student</a:t>
            </a:r>
            <a:r>
              <a:rPr sz="1800" smtClean="0"/>
              <a:t>Test</a:t>
            </a:r>
            <a:endParaRPr sz="1800" smtClean="0"/>
          </a:p>
          <a:p>
            <a:pPr lvl="3" eaLnBrk="1" hangingPunct="1"/>
            <a:r>
              <a:rPr sz="1800" smtClean="0"/>
              <a:t>b.包名：xxx.xxx.xx.test com.grts.test</a:t>
            </a:r>
            <a:endParaRPr sz="1800" smtClean="0"/>
          </a:p>
          <a:p>
            <a:pPr lvl="1" eaLnBrk="1" hangingPunct="1"/>
            <a:r>
              <a:rPr sz="2400" smtClean="0"/>
              <a:t>②定义测试方法：可以独立运行</a:t>
            </a:r>
            <a:endParaRPr sz="2400" smtClean="0"/>
          </a:p>
          <a:p>
            <a:pPr lvl="2" eaLnBrk="1" hangingPunct="1"/>
            <a:r>
              <a:rPr sz="2000" smtClean="0"/>
              <a:t>1)建议</a:t>
            </a:r>
            <a:endParaRPr sz="2000" smtClean="0"/>
          </a:p>
          <a:p>
            <a:pPr lvl="3" eaLnBrk="1" hangingPunct="1"/>
            <a:r>
              <a:rPr sz="1800" smtClean="0"/>
              <a:t>a.方法名：test测试的方法名  test</a:t>
            </a:r>
            <a:r>
              <a:rPr lang="en-US" sz="1800" smtClean="0"/>
              <a:t>Add</a:t>
            </a:r>
            <a:endParaRPr sz="1800" smtClean="0"/>
          </a:p>
          <a:p>
            <a:pPr lvl="3" eaLnBrk="1" hangingPunct="1"/>
            <a:r>
              <a:rPr sz="1800" smtClean="0"/>
              <a:t>b.返回值：void</a:t>
            </a:r>
            <a:endParaRPr sz="1800" smtClean="0"/>
          </a:p>
          <a:p>
            <a:pPr lvl="3" eaLnBrk="1" hangingPunct="1"/>
            <a:r>
              <a:rPr sz="1800" smtClean="0"/>
              <a:t>c.参数列表：空参</a:t>
            </a:r>
            <a:endParaRPr sz="1800" smtClean="0"/>
          </a:p>
          <a:p>
            <a:pPr lvl="1" eaLnBrk="1" hangingPunct="1"/>
            <a:r>
              <a:rPr sz="2400" smtClean="0"/>
              <a:t>③给方法加@Test  junit.Test;</a:t>
            </a:r>
            <a:endParaRPr sz="2400" smtClean="0"/>
          </a:p>
          <a:p>
            <a:pPr lvl="2" eaLnBrk="1" hangingPunct="1"/>
            <a:r>
              <a:rPr sz="2000" smtClean="0"/>
              <a:t>导入Junit依赖环境</a:t>
            </a:r>
            <a:endParaRPr sz="2000" smtClean="0"/>
          </a:p>
          <a:p>
            <a:pPr eaLnBrk="1" hangingPunct="1"/>
            <a:endParaRPr lang="zh-CN" altLang="en-US" sz="20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内容占位符 2"/>
          <p:cNvSpPr>
            <a:spLocks noGrp="1"/>
          </p:cNvSpPr>
          <p:nvPr>
            <p:ph idx="1"/>
          </p:nvPr>
        </p:nvSpPr>
        <p:spPr>
          <a:xfrm>
            <a:off x="457200" y="719455"/>
            <a:ext cx="8229600" cy="5735320"/>
          </a:xfrm>
        </p:spPr>
        <p:txBody>
          <a:bodyPr>
            <a:normAutofit/>
          </a:bodyPr>
          <a:lstStyle/>
          <a:p>
            <a:pPr eaLnBrk="1" hangingPunct="1"/>
            <a:r>
              <a:rPr sz="2800" smtClean="0"/>
              <a:t>(4)判定结果</a:t>
            </a:r>
            <a:endParaRPr sz="2800" smtClean="0"/>
          </a:p>
          <a:p>
            <a:pPr lvl="1" eaLnBrk="1" hangingPunct="1"/>
            <a:r>
              <a:rPr sz="2425" smtClean="0"/>
              <a:t>①红色：失败</a:t>
            </a:r>
            <a:endParaRPr sz="2425" smtClean="0"/>
          </a:p>
          <a:p>
            <a:pPr lvl="1" eaLnBrk="1" hangingPunct="1"/>
            <a:r>
              <a:rPr sz="2425" smtClean="0"/>
              <a:t>②绿色：成功</a:t>
            </a:r>
            <a:endParaRPr sz="2425" smtClean="0"/>
          </a:p>
          <a:p>
            <a:pPr lvl="1" eaLnBrk="1" hangingPunct="1"/>
            <a:r>
              <a:rPr sz="2425" smtClean="0"/>
              <a:t>③断言：Assert  org.junit.Assert</a:t>
            </a:r>
            <a:endParaRPr sz="2425" smtClean="0"/>
          </a:p>
          <a:p>
            <a:pPr lvl="2" eaLnBrk="1" hangingPunct="1"/>
            <a:r>
              <a:rPr sz="2235" smtClean="0"/>
              <a:t>1)Assert.assertEquals(期望的值, 测试返回值)</a:t>
            </a:r>
            <a:endParaRPr sz="2235" smtClean="0"/>
          </a:p>
          <a:p>
            <a:pPr marL="877570" lvl="2" indent="0" eaLnBrk="1" hangingPunct="1">
              <a:buNone/>
            </a:pPr>
            <a:endParaRPr sz="2235" smtClean="0"/>
          </a:p>
          <a:p>
            <a:pPr lvl="0" eaLnBrk="1" hangingPunct="1"/>
            <a:r>
              <a:rPr lang="zh-CN" altLang="en-US" sz="2115" smtClean="0"/>
              <a:t>(</a:t>
            </a:r>
            <a:r>
              <a:rPr sz="2800" smtClean="0"/>
              <a:t>5)@Before：</a:t>
            </a:r>
            <a:endParaRPr sz="2800" smtClean="0"/>
          </a:p>
          <a:p>
            <a:pPr lvl="1" eaLnBrk="1" hangingPunct="1"/>
            <a:r>
              <a:rPr sz="2425" smtClean="0"/>
              <a:t>修饰的方法会在测试方法之前被自动执行</a:t>
            </a:r>
            <a:endParaRPr sz="2425" smtClean="0"/>
          </a:p>
          <a:p>
            <a:pPr lvl="1" eaLnBrk="1" hangingPunct="1"/>
            <a:endParaRPr sz="2425" smtClean="0"/>
          </a:p>
          <a:p>
            <a:pPr lvl="0" algn="l" eaLnBrk="1" hangingPunct="1"/>
            <a:r>
              <a:rPr sz="2800" smtClean="0"/>
              <a:t>(6)@After：</a:t>
            </a:r>
            <a:endParaRPr sz="2800" smtClean="0"/>
          </a:p>
          <a:p>
            <a:pPr lvl="1" algn="l" eaLnBrk="1" hangingPunct="1"/>
            <a:r>
              <a:rPr sz="2425" smtClean="0"/>
              <a:t>修饰的方法会在测试方法执行之后自动被执行</a:t>
            </a:r>
            <a:endParaRPr sz="2425"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3"/>
          <p:cNvSpPr>
            <a:spLocks noGrp="1"/>
          </p:cNvSpPr>
          <p:nvPr>
            <p:ph type="body" idx="4294967295"/>
          </p:nvPr>
        </p:nvSpPr>
        <p:spPr>
          <a:xfrm>
            <a:off x="142875" y="410845"/>
            <a:ext cx="8874125" cy="6296025"/>
          </a:xfrm>
        </p:spPr>
        <p:txBody>
          <a:bodyPr vert="horz" wrap="square" lIns="91440" tIns="45720" rIns="91440" bIns="45720" anchor="t">
            <a:normAutofit/>
          </a:bodyPr>
          <a:p>
            <a:pPr indent="-382270" eaLnBrk="1" hangingPunct="1"/>
            <a:r>
              <a:rPr altLang="zh-CN" dirty="0"/>
              <a:t>preparedStatement:预编译执行sql对象</a:t>
            </a:r>
            <a:endParaRPr altLang="zh-CN" dirty="0"/>
          </a:p>
          <a:p>
            <a:pPr lvl="1" indent="-382270" eaLnBrk="1" hangingPunct="1"/>
            <a:r>
              <a:rPr altLang="zh-CN" dirty="0"/>
              <a:t>①sql注入问题：在拼接sql时，有一些sql的特殊关键字参与字符串的拼接，会造成安全性问题</a:t>
            </a:r>
            <a:endParaRPr altLang="zh-CN" dirty="0"/>
          </a:p>
          <a:p>
            <a:pPr lvl="2" indent="-382270" eaLnBrk="1" hangingPunct="1"/>
            <a:r>
              <a:rPr altLang="zh-CN" dirty="0"/>
              <a:t>1)用户名随便输入，输入密码：a’  or  ‘a’  =  ‘a</a:t>
            </a:r>
            <a:endParaRPr altLang="zh-CN" dirty="0"/>
          </a:p>
          <a:p>
            <a:pPr lvl="2" indent="-382270" eaLnBrk="1" hangingPunct="1"/>
            <a:endParaRPr altLang="zh-CN" dirty="0"/>
          </a:p>
          <a:p>
            <a:pPr lvl="2" indent="-382270" eaLnBrk="1" hangingPunct="1"/>
            <a:r>
              <a:rPr altLang="zh-CN" dirty="0"/>
              <a:t>2)sql:select * from user where username = </a:t>
            </a:r>
            <a:r>
              <a:rPr lang="en-US" dirty="0"/>
              <a:t>'</a:t>
            </a:r>
            <a:r>
              <a:rPr altLang="zh-CN" dirty="0"/>
              <a:t>asd</a:t>
            </a:r>
            <a:r>
              <a:rPr lang="en-US" dirty="0"/>
              <a:t>'</a:t>
            </a:r>
            <a:r>
              <a:rPr altLang="zh-CN" dirty="0"/>
              <a:t> and password = </a:t>
            </a:r>
            <a:r>
              <a:rPr lang="en-US" dirty="0"/>
              <a:t>'</a:t>
            </a:r>
            <a:r>
              <a:rPr altLang="zh-CN" dirty="0"/>
              <a:t>a</a:t>
            </a:r>
            <a:r>
              <a:rPr lang="en-US" dirty="0"/>
              <a:t>'</a:t>
            </a:r>
            <a:r>
              <a:rPr altLang="zh-CN" dirty="0"/>
              <a:t> or </a:t>
            </a:r>
            <a:r>
              <a:rPr lang="en-US" dirty="0"/>
              <a:t>'</a:t>
            </a:r>
            <a:r>
              <a:rPr altLang="zh-CN" dirty="0"/>
              <a:t>a</a:t>
            </a:r>
            <a:r>
              <a:rPr lang="en-US" dirty="0"/>
              <a:t>'</a:t>
            </a:r>
            <a:r>
              <a:rPr altLang="zh-CN" dirty="0"/>
              <a:t> = </a:t>
            </a:r>
            <a:r>
              <a:rPr lang="en-US" dirty="0"/>
              <a:t>'</a:t>
            </a:r>
            <a:r>
              <a:rPr altLang="zh-CN" dirty="0"/>
              <a:t>a</a:t>
            </a:r>
            <a:r>
              <a:rPr lang="en-US" dirty="0"/>
              <a:t>'</a:t>
            </a:r>
            <a:endParaRPr altLang="zh-CN" dirty="0"/>
          </a:p>
          <a:p>
            <a:pPr lvl="2" indent="-382270" eaLnBrk="1" hangingPunct="1"/>
            <a:endParaRPr altLang="zh-CN" dirty="0"/>
          </a:p>
          <a:p>
            <a:pPr lvl="2" indent="-382270" eaLnBrk="1" hangingPunct="1"/>
            <a:r>
              <a:rPr altLang="zh-CN" dirty="0"/>
              <a:t>3)解决sql注入问题：使用preparedStatement对象来解决</a:t>
            </a:r>
            <a:endParaRPr altLang="zh-CN" dirty="0"/>
          </a:p>
          <a:p>
            <a:pPr lvl="2" indent="-382270" eaLnBrk="1" hangingPunct="1"/>
            <a:endParaRPr altLang="zh-CN" dirty="0"/>
          </a:p>
          <a:p>
            <a:pPr lvl="2" indent="-382270" eaLnBrk="1" hangingPunct="1"/>
            <a:r>
              <a:rPr altLang="zh-CN" dirty="0">
                <a:solidFill>
                  <a:srgbClr val="FFFF00"/>
                </a:solidFill>
              </a:rPr>
              <a:t>4)预编译的sql参数使用？作为占位符</a:t>
            </a:r>
            <a:endParaRPr altLang="zh-CN" dirty="0">
              <a:solidFill>
                <a:srgbClr val="FFFF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活力">
  <a:themeElements>
    <a:clrScheme name="活力">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活力">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活力">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Verve</Template>
  <TotalTime>0</TotalTime>
  <Words>2802</Words>
  <Application>WPS 演示</Application>
  <PresentationFormat>全屏显示(4:3)</PresentationFormat>
  <Paragraphs>181</Paragraphs>
  <Slides>18</Slides>
  <Notes>24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宋体</vt:lpstr>
      <vt:lpstr>Wingdings</vt:lpstr>
      <vt:lpstr>Wingdings 2</vt:lpstr>
      <vt:lpstr>Wingdings</vt:lpstr>
      <vt:lpstr>Verdana</vt:lpstr>
      <vt:lpstr>华文新魏</vt:lpstr>
      <vt:lpstr>Calibri</vt:lpstr>
      <vt:lpstr>Times New Roman</vt:lpstr>
      <vt:lpstr>Century Gothic</vt:lpstr>
      <vt:lpstr>微软雅黑</vt:lpstr>
      <vt:lpstr>幼圆</vt:lpstr>
      <vt:lpstr>Arial Unicode MS</vt:lpstr>
      <vt:lpstr>活力</vt:lpstr>
      <vt:lpstr>PowerPoint 演示文稿</vt:lpstr>
      <vt:lpstr>本章内容</vt:lpstr>
      <vt:lpstr>匿名内部类方式使用多线程</vt:lpstr>
      <vt:lpstr>定时器</vt:lpstr>
      <vt:lpstr>Runtime类的概述和使用</vt:lpstr>
      <vt:lpstr>Properties集合</vt:lpstr>
      <vt:lpstr>单元测试</vt:lpstr>
      <vt:lpstr>PowerPoint 演示文稿</vt:lpstr>
      <vt:lpstr>PowerPoint 演示文稿</vt:lpstr>
      <vt:lpstr>PowerPoint 演示文稿</vt:lpstr>
      <vt:lpstr>包(package)</vt:lpstr>
      <vt:lpstr>classpath</vt:lpstr>
      <vt:lpstr>包之间的访问</vt:lpstr>
      <vt:lpstr>import</vt:lpstr>
      <vt:lpstr>Eclipse追踪代码</vt:lpstr>
      <vt:lpstr>可变参数</vt:lpstr>
      <vt:lpstr>PowerPoint 演示文稿</vt:lpstr>
      <vt:lpstr>正则表达式概述及基本使用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API-常用类</dc:title>
  <dc:creator>CliveLyn</dc:creator>
  <cp:lastModifiedBy>志国^O^</cp:lastModifiedBy>
  <cp:revision>133</cp:revision>
  <dcterms:created xsi:type="dcterms:W3CDTF">2016-10-23T18:02:00Z</dcterms:created>
  <dcterms:modified xsi:type="dcterms:W3CDTF">2021-05-24T21:54:45Z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E42E7B482C414EBAAA7A4F73D127F605</vt:lpwstr>
  </property>
</Properties>
</file>