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83" r:id="rId5"/>
    <p:sldId id="357" r:id="rId6"/>
    <p:sldId id="354" r:id="rId7"/>
    <p:sldId id="355" r:id="rId8"/>
    <p:sldId id="356" r:id="rId9"/>
    <p:sldId id="358" r:id="rId10"/>
    <p:sldId id="359" r:id="rId11"/>
    <p:sldId id="370" r:id="rId12"/>
    <p:sldId id="34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79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0FFD-537E-4752-BC6F-9C7179D68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1A05-44E6-4781-8104-C84D21B9FE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EE4B61-CBFE-4939-94CC-C68E74DA7CF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14A9C4-AE67-4BE7-8772-A54F7A9AD2E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4D41F4-C9B7-47F3-BF53-C145D7F86E3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B7277-7714-49D4-BBE1-BAC00855CF0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03ED66-0948-4A3D-8FBB-92AC515936FE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395CE4-DE61-4F91-8E8A-A6BDC15EC676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395CE4-DE61-4F91-8E8A-A6BDC15EC676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/>
        </p:nvSpPr>
        <p:spPr>
          <a:xfrm>
            <a:off x="104140" y="2491105"/>
            <a:ext cx="8200390" cy="1062990"/>
          </a:xfrm>
          <a:prstGeom prst="rect">
            <a:avLst/>
          </a:prstGeom>
          <a:noFill/>
        </p:spPr>
        <p:txBody>
          <a:bodyPr vert="horz" lIns="92075" tIns="46038" rIns="92075" bIns="46038" anchor="b" anchorCtr="0">
            <a:normAutofit lnSpcReduction="20000"/>
          </a:bodyPr>
          <a:lstStyle>
            <a:lvl1pPr marL="484505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zh-CN" sz="4800" b="1" i="0" dirty="0" smtClean="0">
                <a:latin typeface="华文新魏" pitchFamily="2" charset="-122"/>
                <a:ea typeface="华文新魏" pitchFamily="2" charset="-122"/>
              </a:rPr>
              <a:t>复习案例</a:t>
            </a:r>
            <a:endParaRPr lang="zh-CN" altLang="zh-CN" sz="4800" b="1" i="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370" y="57785"/>
            <a:ext cx="8229600" cy="815340"/>
          </a:xfrm>
        </p:spPr>
        <p:txBody>
          <a:bodyPr/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37160" y="873760"/>
            <a:ext cx="8549640" cy="5844540"/>
          </a:xfrm>
        </p:spPr>
        <p:txBody>
          <a:bodyPr/>
          <a:lstStyle/>
          <a:p>
            <a:r>
              <a:rPr lang="en-US" altLang="zh-CN" sz="2800" smtClean="0">
                <a:sym typeface="+mn-ea"/>
              </a:rPr>
              <a:t>IO</a:t>
            </a:r>
            <a:r>
              <a:rPr lang="zh-CN" altLang="en-US" sz="2800" smtClean="0">
                <a:sym typeface="+mn-ea"/>
              </a:rPr>
              <a:t>流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370" y="57785"/>
            <a:ext cx="8229600" cy="815340"/>
          </a:xfrm>
        </p:spPr>
        <p:txBody>
          <a:bodyPr/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37160" y="873760"/>
            <a:ext cx="8549640" cy="5844540"/>
          </a:xfrm>
        </p:spPr>
        <p:txBody>
          <a:bodyPr/>
          <a:lstStyle/>
          <a:p>
            <a:r>
              <a:rPr lang="en-US" altLang="zh-CN" sz="2800" smtClean="0">
                <a:sym typeface="+mn-ea"/>
              </a:rPr>
              <a:t>IO</a:t>
            </a:r>
            <a:r>
              <a:rPr lang="zh-CN" altLang="en-US" sz="2800" smtClean="0">
                <a:sym typeface="+mn-ea"/>
              </a:rPr>
              <a:t>流</a:t>
            </a:r>
            <a:endParaRPr lang="zh-CN" altLang="en-US" sz="2800" smtClean="0"/>
          </a:p>
          <a:p>
            <a:r>
              <a:rPr lang="zh-CN" altLang="en-US" sz="2800" smtClean="0"/>
              <a:t>线程</a:t>
            </a:r>
            <a:endParaRPr lang="zh-CN" altLang="en-US" sz="2800" smtClean="0"/>
          </a:p>
          <a:p>
            <a:r>
              <a:rPr lang="zh-CN" altLang="en-US" sz="2800" smtClean="0"/>
              <a:t>网络编程</a:t>
            </a:r>
            <a:endParaRPr lang="zh-CN" altLang="en-US" sz="2800" smtClean="0"/>
          </a:p>
          <a:p>
            <a:r>
              <a:rPr lang="zh-CN" altLang="en-US" sz="2800" smtClean="0"/>
              <a:t>反射</a:t>
            </a:r>
            <a:endParaRPr lang="zh-CN" altLang="en-US" sz="2800" smtClean="0"/>
          </a:p>
          <a:p>
            <a:r>
              <a:rPr lang="en-US" altLang="zh-CN" sz="2800" smtClean="0"/>
              <a:t>sql</a:t>
            </a:r>
            <a:r>
              <a:rPr lang="zh-CN" altLang="en-US" sz="2800" smtClean="0"/>
              <a:t>查询</a:t>
            </a:r>
            <a:endParaRPr lang="zh-CN" altLang="en-US" sz="2800" smtClean="0"/>
          </a:p>
          <a:p>
            <a:endParaRPr lang="zh-CN" altLang="en-US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IO</a:t>
            </a:r>
            <a:r>
              <a:rPr lang="zh-CN" altLang="en-US" sz="3600" b="1" smtClean="0"/>
              <a:t>流练习</a:t>
            </a:r>
            <a:endParaRPr lang="en-US" altLang="zh-CN" sz="3600" b="1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500" smtClean="0"/>
              <a:t>复制文本文件（字符流）</a:t>
            </a:r>
            <a:endParaRPr lang="en-US" altLang="zh-CN" sz="2500" smtClean="0"/>
          </a:p>
          <a:p>
            <a:pPr eaLnBrk="1" hangingPunct="1"/>
            <a:r>
              <a:rPr lang="zh-CN" altLang="en-US" sz="2500" smtClean="0"/>
              <a:t>复制图片（字节流）</a:t>
            </a:r>
            <a:endParaRPr lang="en-US" altLang="zh-CN" sz="2500" smtClean="0"/>
          </a:p>
          <a:p>
            <a:pPr eaLnBrk="1" hangingPunct="1"/>
            <a:r>
              <a:rPr lang="zh-CN" altLang="en-US" sz="2500" smtClean="0"/>
              <a:t>把</a:t>
            </a:r>
            <a:r>
              <a:rPr lang="en-US" altLang="zh-CN" sz="2500" smtClean="0"/>
              <a:t>ArrayList</a:t>
            </a:r>
            <a:r>
              <a:rPr lang="zh-CN" altLang="en-US" sz="2500" smtClean="0"/>
              <a:t>集合中的字符串数据存储到文本文件</a:t>
            </a:r>
            <a:endParaRPr lang="en-US" altLang="zh-CN" sz="2500" smtClean="0"/>
          </a:p>
          <a:p>
            <a:pPr eaLnBrk="1" hangingPunct="1"/>
            <a:r>
              <a:rPr lang="zh-CN" altLang="en-US" sz="2500" smtClean="0"/>
              <a:t>复制单级文件夹</a:t>
            </a:r>
            <a:endParaRPr lang="en-US" altLang="zh-CN" sz="2500" smtClean="0"/>
          </a:p>
          <a:p>
            <a:pPr eaLnBrk="1" hangingPunct="1"/>
            <a:r>
              <a:rPr lang="zh-CN" altLang="en-US" sz="2500" smtClean="0"/>
              <a:t>复制多级文件夹</a:t>
            </a:r>
            <a:endParaRPr lang="en-US" altLang="zh-CN" sz="2500" smtClean="0"/>
          </a:p>
          <a:p>
            <a:pPr eaLnBrk="1" hangingPunct="1"/>
            <a:r>
              <a:rPr lang="zh-CN" altLang="en-US" sz="2500" smtClean="0"/>
              <a:t>键盘录入</a:t>
            </a:r>
            <a:r>
              <a:rPr lang="en-US" altLang="zh-CN" sz="2500" smtClean="0"/>
              <a:t>5</a:t>
            </a:r>
            <a:r>
              <a:rPr lang="zh-CN" altLang="en-US" sz="2500" smtClean="0"/>
              <a:t>个学生信息</a:t>
            </a:r>
            <a:r>
              <a:rPr lang="en-US" altLang="zh-CN" sz="2500" smtClean="0"/>
              <a:t>(</a:t>
            </a:r>
            <a:r>
              <a:rPr lang="zh-CN" altLang="en-US" sz="2500" smtClean="0"/>
              <a:t>姓名</a:t>
            </a:r>
            <a:r>
              <a:rPr lang="en-US" altLang="zh-CN" sz="2500" smtClean="0"/>
              <a:t>,</a:t>
            </a:r>
            <a:r>
              <a:rPr lang="zh-CN" altLang="en-US" sz="2500" smtClean="0"/>
              <a:t>语文成绩</a:t>
            </a:r>
            <a:r>
              <a:rPr lang="en-US" altLang="zh-CN" sz="2500" smtClean="0"/>
              <a:t>,</a:t>
            </a:r>
            <a:r>
              <a:rPr lang="zh-CN" altLang="en-US" sz="2500" smtClean="0"/>
              <a:t>数学成绩</a:t>
            </a:r>
            <a:r>
              <a:rPr lang="en-US" altLang="zh-CN" sz="2500" smtClean="0"/>
              <a:t>,</a:t>
            </a:r>
            <a:r>
              <a:rPr lang="zh-CN" altLang="en-US" sz="2500" smtClean="0"/>
              <a:t>英语成绩</a:t>
            </a:r>
            <a:r>
              <a:rPr lang="en-US" altLang="zh-CN" sz="2500" smtClean="0"/>
              <a:t>),</a:t>
            </a:r>
            <a:r>
              <a:rPr lang="zh-CN" altLang="en-US" sz="2500" smtClean="0"/>
              <a:t>按照总分从高到低存入文本文件，之后再打印到控制台</a:t>
            </a:r>
            <a:endParaRPr lang="en-US" altLang="zh-CN" sz="25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多线程程序练习</a:t>
            </a:r>
            <a:endParaRPr lang="en-US" altLang="zh-CN" sz="3600" b="1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26025"/>
          </a:xfrm>
        </p:spPr>
        <p:txBody>
          <a:bodyPr>
            <a:normAutofit lnSpcReduction="20000"/>
          </a:bodyPr>
          <a:lstStyle/>
          <a:p>
            <a:pPr marL="342900" lvl="1" indent="-342900"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smtClean="0"/>
              <a:t>需求：</a:t>
            </a:r>
            <a:endParaRPr lang="en-US" altLang="zh-CN" sz="1800" smtClean="0"/>
          </a:p>
          <a:p>
            <a:pPr marL="742950" lvl="2" indent="-342900">
              <a:buSzPct val="70000"/>
              <a:buFont typeface="Wingdings" panose="05000000000000000000" pitchFamily="2" charset="2"/>
              <a:buChar char="l"/>
            </a:pPr>
            <a:r>
              <a:rPr lang="zh-CN" altLang="en-US" sz="2300" smtClean="0"/>
              <a:t>某电影院目前正在上映贺岁大片，共有</a:t>
            </a:r>
            <a:r>
              <a:rPr lang="en-US" altLang="zh-CN" sz="2300" smtClean="0"/>
              <a:t>100</a:t>
            </a:r>
            <a:r>
              <a:rPr lang="zh-CN" altLang="en-US" sz="2300" smtClean="0"/>
              <a:t>张票，而它有</a:t>
            </a:r>
            <a:r>
              <a:rPr lang="en-US" altLang="zh-CN" sz="2300" smtClean="0"/>
              <a:t>3</a:t>
            </a:r>
            <a:r>
              <a:rPr lang="zh-CN" altLang="en-US" sz="2300" smtClean="0"/>
              <a:t>个售票方式售票，请设计一个程序模拟该电影院售票。</a:t>
            </a:r>
            <a:endParaRPr lang="zh-CN" altLang="en-US" sz="2300" smtClean="0"/>
          </a:p>
          <a:p>
            <a:pPr marL="742950" lvl="2" indent="-342900">
              <a:buSzPct val="70000"/>
              <a:buFont typeface="Wingdings" panose="05000000000000000000" pitchFamily="2" charset="2"/>
              <a:buChar char="l"/>
            </a:pPr>
            <a:r>
              <a:rPr lang="zh-CN" altLang="en-US" sz="2300" smtClean="0"/>
              <a:t>售票方式</a:t>
            </a:r>
            <a:endParaRPr lang="zh-CN" altLang="en-US" sz="2300" smtClean="0"/>
          </a:p>
          <a:p>
            <a:pPr marL="1200150" lvl="3" indent="-342900">
              <a:buSzPct val="70000"/>
              <a:buFont typeface="Wingdings" panose="05000000000000000000" pitchFamily="2" charset="2"/>
              <a:buChar char="l"/>
            </a:pPr>
            <a:r>
              <a:rPr lang="zh-CN" altLang="en-US" sz="1915" smtClean="0"/>
              <a:t>淘票票</a:t>
            </a:r>
            <a:endParaRPr lang="zh-CN" altLang="en-US" sz="1915" smtClean="0"/>
          </a:p>
          <a:p>
            <a:pPr marL="1200150" lvl="3" indent="-342900">
              <a:buSzPct val="70000"/>
              <a:buFont typeface="Wingdings" panose="05000000000000000000" pitchFamily="2" charset="2"/>
              <a:buChar char="l"/>
            </a:pPr>
            <a:r>
              <a:rPr lang="zh-CN" altLang="en-US" sz="1915" smtClean="0"/>
              <a:t>信用卡</a:t>
            </a:r>
            <a:endParaRPr lang="zh-CN" altLang="en-US" sz="1915" smtClean="0"/>
          </a:p>
          <a:p>
            <a:pPr marL="1200150" lvl="3" indent="-342900">
              <a:buSzPct val="70000"/>
              <a:buFont typeface="Wingdings" panose="05000000000000000000" pitchFamily="2" charset="2"/>
              <a:buChar char="l"/>
            </a:pPr>
            <a:r>
              <a:rPr lang="zh-CN" altLang="en-US" sz="1915" smtClean="0"/>
              <a:t>猫眼</a:t>
            </a:r>
            <a:endParaRPr lang="zh-CN" altLang="en-US" sz="1915" smtClean="0"/>
          </a:p>
          <a:p>
            <a:pPr marL="742950" lvl="2" indent="-342900">
              <a:buSzPct val="70000"/>
              <a:buFont typeface="Wingdings" panose="05000000000000000000" pitchFamily="2" charset="2"/>
              <a:buChar char="l"/>
            </a:pPr>
            <a:endParaRPr lang="zh-CN" altLang="en-US" sz="2295" smtClean="0"/>
          </a:p>
          <a:p>
            <a:pPr marL="742950" lvl="2" indent="-342900">
              <a:buSzPct val="70000"/>
              <a:buFont typeface="Wingdings" panose="05000000000000000000" pitchFamily="2" charset="2"/>
              <a:buChar char="l"/>
            </a:pPr>
            <a:r>
              <a:rPr lang="en-US" altLang="zh-CN" sz="2295" smtClean="0"/>
              <a:t>synchronized</a:t>
            </a:r>
            <a:r>
              <a:rPr lang="zh-CN" altLang="en-US" sz="2295" smtClean="0"/>
              <a:t>：锁</a:t>
            </a:r>
            <a:endParaRPr lang="en-US" altLang="zh-CN" sz="2295" smtClean="0"/>
          </a:p>
          <a:p>
            <a:pPr marL="742950" lvl="2" indent="-342900">
              <a:buSzPct val="70000"/>
              <a:buFont typeface="Wingdings" panose="05000000000000000000" pitchFamily="2" charset="2"/>
              <a:buChar char="l"/>
            </a:pPr>
            <a:endParaRPr lang="en-US" altLang="zh-CN" sz="2295" smtClean="0"/>
          </a:p>
          <a:p>
            <a:pPr marL="742950" lvl="2" indent="-342900">
              <a:buSzPct val="70000"/>
              <a:buFont typeface="Wingdings" panose="05000000000000000000" pitchFamily="2" charset="2"/>
              <a:buChar char="l"/>
            </a:pPr>
            <a:r>
              <a:rPr lang="zh-CN" altLang="en-US" sz="2300" smtClean="0"/>
              <a:t>两种方式实现</a:t>
            </a:r>
            <a:endParaRPr lang="en-US" altLang="zh-CN" sz="2300" smtClean="0"/>
          </a:p>
          <a:p>
            <a:pPr marL="1200150" lvl="3" indent="-342900">
              <a:buSzPct val="70000"/>
              <a:buFont typeface="Wingdings" panose="05000000000000000000" pitchFamily="2" charset="2"/>
              <a:buChar char="l"/>
            </a:pPr>
            <a:r>
              <a:rPr lang="zh-CN" altLang="en-US" sz="2100" smtClean="0"/>
              <a:t>继承</a:t>
            </a:r>
            <a:r>
              <a:rPr lang="en-US" altLang="zh-CN" sz="2100" smtClean="0"/>
              <a:t>Thread</a:t>
            </a:r>
            <a:r>
              <a:rPr lang="zh-CN" altLang="en-US" sz="2100" smtClean="0"/>
              <a:t>类</a:t>
            </a:r>
            <a:endParaRPr lang="en-US" altLang="zh-CN" sz="2100" smtClean="0"/>
          </a:p>
          <a:p>
            <a:pPr marL="1200150" lvl="3" indent="-342900">
              <a:buSzPct val="70000"/>
              <a:buFont typeface="Wingdings" panose="05000000000000000000" pitchFamily="2" charset="2"/>
              <a:buChar char="l"/>
            </a:pPr>
            <a:r>
              <a:rPr lang="zh-CN" altLang="en-US" sz="2100" smtClean="0"/>
              <a:t>实现</a:t>
            </a:r>
            <a:r>
              <a:rPr lang="en-US" altLang="zh-CN" sz="2100" smtClean="0"/>
              <a:t>Runnable</a:t>
            </a:r>
            <a:r>
              <a:rPr lang="zh-CN" altLang="en-US" sz="2100" smtClean="0"/>
              <a:t>接口</a:t>
            </a:r>
            <a:endParaRPr lang="en-US" altLang="zh-CN" sz="2100" smtClean="0"/>
          </a:p>
          <a:p>
            <a:endParaRPr lang="en-US" altLang="zh-CN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单例设计模式分类</a:t>
            </a:r>
            <a:endParaRPr lang="en-US" altLang="zh-CN" sz="3600" b="1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>
                <a:solidFill>
                  <a:srgbClr val="FFFF00"/>
                </a:solidFill>
              </a:rPr>
              <a:t>饿汉式</a:t>
            </a:r>
            <a:r>
              <a:rPr lang="en-US" altLang="zh-CN" sz="2800" smtClean="0">
                <a:solidFill>
                  <a:srgbClr val="FFFF00"/>
                </a:solidFill>
              </a:rPr>
              <a:t>(</a:t>
            </a:r>
            <a:r>
              <a:rPr lang="zh-CN" altLang="en-US" sz="2800" smtClean="0">
                <a:solidFill>
                  <a:srgbClr val="FFFF00"/>
                </a:solidFill>
              </a:rPr>
              <a:t>开发</a:t>
            </a:r>
            <a:r>
              <a:rPr lang="en-US" altLang="zh-CN" sz="2800" smtClean="0">
                <a:solidFill>
                  <a:srgbClr val="FFFF00"/>
                </a:solidFill>
              </a:rPr>
              <a:t>)</a:t>
            </a:r>
            <a:endParaRPr lang="en-US" altLang="zh-CN" sz="2800" smtClean="0"/>
          </a:p>
          <a:p>
            <a:pPr lvl="1"/>
            <a:r>
              <a:rPr lang="zh-CN" altLang="en-US" sz="2425" smtClean="0"/>
              <a:t>对象随着类的加载而加载</a:t>
            </a:r>
            <a:endParaRPr lang="zh-CN" altLang="en-US" sz="2425" smtClean="0"/>
          </a:p>
          <a:p>
            <a:pPr lvl="1"/>
            <a:endParaRPr lang="en-US" altLang="zh-CN" sz="2425" smtClean="0"/>
          </a:p>
          <a:p>
            <a:r>
              <a:rPr lang="zh-CN" altLang="en-US" sz="2800" smtClean="0">
                <a:solidFill>
                  <a:srgbClr val="FFFF00"/>
                </a:solidFill>
              </a:rPr>
              <a:t>懒汉式</a:t>
            </a:r>
            <a:r>
              <a:rPr lang="en-US" altLang="zh-CN" sz="2800" smtClean="0">
                <a:solidFill>
                  <a:srgbClr val="FFFF00"/>
                </a:solidFill>
              </a:rPr>
              <a:t>(</a:t>
            </a:r>
            <a:r>
              <a:rPr lang="zh-CN" altLang="en-US" sz="2800" smtClean="0">
                <a:solidFill>
                  <a:srgbClr val="FFFF00"/>
                </a:solidFill>
              </a:rPr>
              <a:t>面试</a:t>
            </a:r>
            <a:r>
              <a:rPr lang="en-US" altLang="zh-CN" sz="2800" smtClean="0">
                <a:solidFill>
                  <a:srgbClr val="FFFF00"/>
                </a:solidFill>
              </a:rPr>
              <a:t>)</a:t>
            </a:r>
            <a:endParaRPr lang="en-US" altLang="zh-CN" sz="2800" smtClean="0"/>
          </a:p>
          <a:p>
            <a:pPr lvl="1"/>
            <a:r>
              <a:rPr lang="zh-CN" altLang="en-US" sz="2425" smtClean="0"/>
              <a:t>用的时候才创建对象</a:t>
            </a:r>
            <a:endParaRPr lang="zh-CN" altLang="en-US" sz="2425" smtClean="0"/>
          </a:p>
          <a:p>
            <a:pPr lvl="1"/>
            <a:endParaRPr lang="zh-CN" altLang="en-US" sz="2425" smtClean="0"/>
          </a:p>
          <a:p>
            <a:pPr lvl="1"/>
            <a:r>
              <a:rPr lang="zh-CN" altLang="en-US" sz="2425" smtClean="0">
                <a:sym typeface="+mn-ea"/>
              </a:rPr>
              <a:t>懒加载思想</a:t>
            </a:r>
            <a:r>
              <a:rPr lang="en-US" altLang="zh-CN" sz="2425" smtClean="0">
                <a:sym typeface="+mn-ea"/>
              </a:rPr>
              <a:t>(</a:t>
            </a:r>
            <a:r>
              <a:rPr lang="zh-CN" altLang="en-US" sz="2425" smtClean="0">
                <a:sym typeface="+mn-ea"/>
              </a:rPr>
              <a:t>延迟加载</a:t>
            </a:r>
            <a:r>
              <a:rPr lang="en-US" altLang="zh-CN" sz="2425" smtClean="0">
                <a:sym typeface="+mn-ea"/>
              </a:rPr>
              <a:t>)</a:t>
            </a:r>
            <a:endParaRPr lang="en-US" altLang="zh-CN" sz="2425" smtClean="0">
              <a:sym typeface="+mn-ea"/>
            </a:endParaRPr>
          </a:p>
          <a:p>
            <a:pPr lvl="2"/>
            <a:r>
              <a:rPr lang="zh-CN" altLang="en-US" sz="2235" smtClean="0">
                <a:sym typeface="+mn-ea"/>
              </a:rPr>
              <a:t>用我就加载（创建），</a:t>
            </a:r>
            <a:r>
              <a:rPr lang="zh-CN" altLang="en-US" sz="2235" smtClean="0">
                <a:sym typeface="+mn-ea"/>
              </a:rPr>
              <a:t>不用我就不加载</a:t>
            </a:r>
            <a:endParaRPr lang="en-US" altLang="zh-CN" sz="2235" smtClean="0"/>
          </a:p>
          <a:p>
            <a:pPr lvl="1"/>
            <a:r>
              <a:rPr lang="zh-CN" altLang="en-US" sz="2300" smtClean="0"/>
              <a:t>线程安全问题</a:t>
            </a:r>
            <a:endParaRPr lang="en-US" altLang="zh-CN" sz="2300" smtClean="0"/>
          </a:p>
          <a:p>
            <a:pPr lvl="1"/>
            <a:endParaRPr lang="en-US" altLang="zh-CN" sz="2300" smtClean="0"/>
          </a:p>
          <a:p>
            <a:pPr lvl="1"/>
            <a:endParaRPr lang="en-US" altLang="zh-CN" sz="23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线程间通信的代码改进</a:t>
            </a:r>
            <a:endParaRPr lang="en-US" altLang="zh-CN" sz="3600" b="1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A:</a:t>
            </a:r>
            <a:r>
              <a:rPr lang="zh-CN" altLang="en-US" sz="2800" smtClean="0"/>
              <a:t>通过等待唤醒机制实现数据依次出现</a:t>
            </a:r>
            <a:endParaRPr lang="zh-CN" altLang="en-US" sz="2800" smtClean="0"/>
          </a:p>
          <a:p>
            <a:pPr lvl="1"/>
            <a:r>
              <a:rPr lang="zh-CN" altLang="en-US" sz="2425" smtClean="0"/>
              <a:t>生产者</a:t>
            </a:r>
            <a:endParaRPr lang="zh-CN" altLang="en-US" sz="2425" smtClean="0"/>
          </a:p>
          <a:p>
            <a:pPr lvl="2"/>
            <a:r>
              <a:rPr lang="zh-CN" altLang="en-US" sz="2235" smtClean="0"/>
              <a:t>先看数据，有就等待，没有就生产，生产后通知消费者</a:t>
            </a:r>
            <a:endParaRPr lang="zh-CN" altLang="en-US" sz="2235" smtClean="0"/>
          </a:p>
          <a:p>
            <a:pPr lvl="1"/>
            <a:r>
              <a:rPr lang="zh-CN" altLang="en-US" sz="2425" smtClean="0"/>
              <a:t>消费者</a:t>
            </a:r>
            <a:endParaRPr lang="zh-CN" altLang="en-US" sz="2425" smtClean="0"/>
          </a:p>
          <a:p>
            <a:pPr lvl="2"/>
            <a:r>
              <a:rPr lang="zh-CN" altLang="en-US" sz="2235" smtClean="0"/>
              <a:t>先看数据，有就消费，没有就等待，通知生产者生产</a:t>
            </a:r>
            <a:endParaRPr lang="en-US" altLang="zh-CN" sz="2235" smtClean="0"/>
          </a:p>
          <a:p>
            <a:r>
              <a:rPr lang="en-US" altLang="zh-CN" sz="2800" smtClean="0"/>
              <a:t>B:</a:t>
            </a:r>
            <a:r>
              <a:rPr lang="zh-CN" altLang="en-US" sz="2800" smtClean="0"/>
              <a:t>把同步代码块改进为同步方法实现</a:t>
            </a:r>
            <a:endParaRPr lang="zh-CN" altLang="en-US" sz="2800" smtClean="0"/>
          </a:p>
          <a:p>
            <a:endParaRPr lang="zh-CN" altLang="en-US" sz="2800" smtClean="0"/>
          </a:p>
          <a:p>
            <a:r>
              <a:rPr lang="en-US" altLang="zh-CN" sz="2800" smtClean="0"/>
              <a:t>wait</a:t>
            </a:r>
            <a:r>
              <a:rPr lang="zh-CN" altLang="en-US" sz="2800" smtClean="0"/>
              <a:t>：等待会释放锁，唤醒时从相应位置唤醒</a:t>
            </a:r>
            <a:endParaRPr lang="en-US" altLang="zh-CN" sz="2800" smtClean="0"/>
          </a:p>
          <a:p>
            <a:endParaRPr lang="en-US" altLang="zh-CN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200" smtClean="0"/>
              <a:t>UDP案例</a:t>
            </a:r>
            <a:endParaRPr lang="zh-CN" altLang="en-US" sz="42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6875"/>
            <a:ext cx="8229600" cy="47879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从键盘录入数据进行发送，如果输入的是</a:t>
            </a:r>
            <a:r>
              <a:rPr lang="en-US" altLang="zh-CN" sz="2800" dirty="0" smtClean="0"/>
              <a:t>88</a:t>
            </a:r>
            <a:r>
              <a:rPr lang="zh-CN" altLang="en-US" sz="2800" dirty="0" smtClean="0"/>
              <a:t>那么客户端就结束输入数据。</a:t>
            </a:r>
            <a:endParaRPr lang="en-US" altLang="zh-CN" sz="2800" dirty="0" smtClean="0"/>
          </a:p>
          <a:p>
            <a:pPr>
              <a:defRPr/>
            </a:pPr>
            <a:endParaRPr lang="zh-CN" altLang="en-US" sz="2800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200" smtClean="0"/>
              <a:t>TCP传输案例</a:t>
            </a:r>
            <a:endParaRPr lang="zh-CN" altLang="en-US" sz="42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0035"/>
            <a:ext cx="8229600" cy="49047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服务器给客户端反馈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客户端键盘录入，服务器输出到控制台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客户端键盘录入，服务器输出文本文件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客户端文本文件，服务器输出到控制台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客户端文本文件，服务器输出文本文件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上传图片案例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服务器的代码用线程进行封装，这样可以模拟一个同时接收多人上传文件的服务器。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用循环也可以但是效率低，是单线程的程序</a:t>
            </a:r>
            <a:r>
              <a:rPr lang="en-US" altLang="zh-CN" sz="2800" dirty="0" smtClean="0"/>
              <a:t>)</a:t>
            </a: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200" smtClean="0"/>
              <a:t>TCP传输案例</a:t>
            </a:r>
            <a:endParaRPr lang="zh-CN" altLang="en-US" sz="42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0035"/>
            <a:ext cx="8229600" cy="49047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服务器给客户端反馈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客户端键盘录入，服务器输出到控制台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上传图片案例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685</Words>
  <Application>WPS 演示</Application>
  <PresentationFormat>全屏显示(4:3)</PresentationFormat>
  <Paragraphs>89</Paragraphs>
  <Slides>10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Wingdings 2</vt:lpstr>
      <vt:lpstr>Wingdings</vt:lpstr>
      <vt:lpstr>Verdana</vt:lpstr>
      <vt:lpstr>华文新魏</vt:lpstr>
      <vt:lpstr>Calibri</vt:lpstr>
      <vt:lpstr>Times New Roman</vt:lpstr>
      <vt:lpstr>Century Gothic</vt:lpstr>
      <vt:lpstr>微软雅黑</vt:lpstr>
      <vt:lpstr>Arial Unicode MS</vt:lpstr>
      <vt:lpstr>幼圆</vt:lpstr>
      <vt:lpstr>活力</vt:lpstr>
      <vt:lpstr>PowerPoint 演示文稿</vt:lpstr>
      <vt:lpstr>本章内容</vt:lpstr>
      <vt:lpstr>IO流练习</vt:lpstr>
      <vt:lpstr>多线程程序练习</vt:lpstr>
      <vt:lpstr>单例设计模式分类</vt:lpstr>
      <vt:lpstr>线程间通信的代码改进</vt:lpstr>
      <vt:lpstr>UDP案例</vt:lpstr>
      <vt:lpstr>TCP传输案例</vt:lpstr>
      <vt:lpstr>TCP传输案例</vt:lpstr>
      <vt:lpstr>本章内容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API-常用类</dc:title>
  <dc:creator>CliveLyn</dc:creator>
  <cp:lastModifiedBy>志国^O^</cp:lastModifiedBy>
  <cp:revision>121</cp:revision>
  <dcterms:created xsi:type="dcterms:W3CDTF">2016-10-23T18:02:00Z</dcterms:created>
  <dcterms:modified xsi:type="dcterms:W3CDTF">2020-12-01T05:50:12Z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