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94" r:id="rId3"/>
    <p:sldId id="391" r:id="rId4"/>
    <p:sldId id="305" r:id="rId5"/>
    <p:sldId id="384" r:id="rId6"/>
    <p:sldId id="385" r:id="rId7"/>
    <p:sldId id="392" r:id="rId8"/>
    <p:sldId id="386" r:id="rId9"/>
    <p:sldId id="387" r:id="rId10"/>
    <p:sldId id="388" r:id="rId11"/>
    <p:sldId id="389" r:id="rId12"/>
    <p:sldId id="395" r:id="rId13"/>
    <p:sldId id="396" r:id="rId14"/>
    <p:sldId id="393" r:id="rId15"/>
    <p:sldId id="397" r:id="rId16"/>
    <p:sldId id="398" r:id="rId17"/>
    <p:sldId id="399" r:id="rId18"/>
    <p:sldId id="400" r:id="rId19"/>
    <p:sldId id="410" r:id="rId20"/>
    <p:sldId id="401" r:id="rId21"/>
    <p:sldId id="402" r:id="rId22"/>
    <p:sldId id="417" r:id="rId23"/>
    <p:sldId id="403" r:id="rId24"/>
    <p:sldId id="380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4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595"/>
    <a:srgbClr val="972988"/>
    <a:srgbClr val="9796A9"/>
    <a:srgbClr val="223FB2"/>
    <a:srgbClr val="CFD0E6"/>
    <a:srgbClr val="E8EAFF"/>
    <a:srgbClr val="B1C4F3"/>
    <a:srgbClr val="9DABD4"/>
    <a:srgbClr val="3E7BFF"/>
    <a:srgbClr val="305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06" y="66"/>
      </p:cViewPr>
      <p:guideLst>
        <p:guide orient="horz" pos="2160"/>
        <p:guide pos="64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27C22-C801-4E74-BEEF-E6539A14AE15}" type="datetimeFigureOut">
              <a:rPr lang="zh-CN" altLang="en-US" smtClean="0"/>
              <a:t>2019/11/27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111FB-1F7D-4FAB-A4EF-5CB9150CE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1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0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04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5324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文本占位符 53250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/>
              <a:t>单击“程序设计”会触发动画，第一次单击出现动画，第二次单击则消失动画。 </a:t>
            </a:r>
          </a:p>
          <a:p>
            <a:r>
              <a:rPr lang="zh-CN" altLang="en-US"/>
              <a:t>单击“程序系统”会触发动画，第一次单击出现动画，第二次单击则消失动画。</a:t>
            </a:r>
          </a:p>
          <a:p>
            <a:r>
              <a:rPr lang="zh-CN" altLang="en-US"/>
              <a:t>单击“软件工程”会触发动画。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2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81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7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85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5427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文本占位符 54274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1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5324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文本占位符 53250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/>
              <a:t>单击“程序设计”会触发动画，第一次单击出现动画，第二次单击则消失动画。 </a:t>
            </a:r>
          </a:p>
          <a:p>
            <a:r>
              <a:rPr lang="zh-CN" altLang="en-US"/>
              <a:t>单击“程序系统”会触发动画，第一次单击出现动画，第二次单击则消失动画。</a:t>
            </a:r>
          </a:p>
          <a:p>
            <a:r>
              <a:rPr lang="zh-CN" altLang="en-US"/>
              <a:t>单击“软件工程”会触发动画。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2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1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52225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文本占位符 52226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/>
              <a:t>单击“软件的分类”会触发动画。 </a:t>
            </a:r>
          </a:p>
        </p:txBody>
      </p:sp>
    </p:spTree>
    <p:extLst>
      <p:ext uri="{BB962C8B-B14F-4D97-AF65-F5344CB8AC3E}">
        <p14:creationId xmlns:p14="http://schemas.microsoft.com/office/powerpoint/2010/main" val="771022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2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3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5427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文本占位符 54274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5324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文本占位符 53250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/>
              <a:t>单击“程序设计”会触发动画，第一次单击出现动画，第二次单击则消失动画。 </a:t>
            </a:r>
          </a:p>
          <a:p>
            <a:r>
              <a:rPr lang="zh-CN" altLang="en-US"/>
              <a:t>单击“程序系统”会触发动画，第一次单击出现动画，第二次单击则消失动画。</a:t>
            </a:r>
          </a:p>
          <a:p>
            <a:r>
              <a:rPr lang="zh-CN" altLang="en-US"/>
              <a:t>单击“软件工程”会触发动画。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52225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文本占位符 52226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/>
              <a:t>单击“软件的分类”会触发动画。 </a:t>
            </a:r>
          </a:p>
        </p:txBody>
      </p:sp>
    </p:spTree>
    <p:extLst>
      <p:ext uri="{BB962C8B-B14F-4D97-AF65-F5344CB8AC3E}">
        <p14:creationId xmlns:p14="http://schemas.microsoft.com/office/powerpoint/2010/main" val="771022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5427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文本占位符 54274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2019/11/27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圆角矩形 1">
            <a:extLst>
              <a:ext uri="{FF2B5EF4-FFF2-40B4-BE49-F238E27FC236}">
                <a16:creationId xmlns:a16="http://schemas.microsoft.com/office/drawing/2014/main" id="{442C21CD-7347-4415-AE51-3428CBBACE9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A_图片 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6" t="19991" r="8883" b="11958"/>
          <a:stretch/>
        </p:blipFill>
        <p:spPr>
          <a:xfrm>
            <a:off x="6157499" y="1407694"/>
            <a:ext cx="5301543" cy="5021179"/>
          </a:xfrm>
          <a:prstGeom prst="rect">
            <a:avLst/>
          </a:prstGeom>
        </p:spPr>
      </p:pic>
      <p:sp>
        <p:nvSpPr>
          <p:cNvPr id="64" name="矩形 63"/>
          <p:cNvSpPr/>
          <p:nvPr userDrawn="1"/>
        </p:nvSpPr>
        <p:spPr>
          <a:xfrm>
            <a:off x="192505" y="192505"/>
            <a:ext cx="11774906" cy="99461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5" name="图片 64"/>
          <p:cNvPicPr>
            <a:picLocks noChangeAspect="1"/>
          </p:cNvPicPr>
          <p:nvPr userDrawn="1"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3" y="228005"/>
            <a:ext cx="946601" cy="943069"/>
          </a:xfrm>
          <a:prstGeom prst="ellipse">
            <a:avLst/>
          </a:prstGeom>
        </p:spPr>
      </p:pic>
      <p:sp>
        <p:nvSpPr>
          <p:cNvPr id="66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256740" y="446773"/>
            <a:ext cx="4414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四川信息职业技术学院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8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A_圆角矩形 1">
            <a:extLst>
              <a:ext uri="{FF2B5EF4-FFF2-40B4-BE49-F238E27FC236}">
                <a16:creationId xmlns:a16="http://schemas.microsoft.com/office/drawing/2014/main" id="{442C21CD-7347-4415-AE51-3428CBBACE9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PA_图片 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6" t="19991" r="8883" b="11958"/>
          <a:stretch/>
        </p:blipFill>
        <p:spPr>
          <a:xfrm>
            <a:off x="6157499" y="1407694"/>
            <a:ext cx="5301543" cy="5021179"/>
          </a:xfrm>
          <a:prstGeom prst="rect">
            <a:avLst/>
          </a:prstGeom>
        </p:spPr>
      </p:pic>
      <p:sp>
        <p:nvSpPr>
          <p:cNvPr id="68" name="矩形 67"/>
          <p:cNvSpPr/>
          <p:nvPr userDrawn="1"/>
        </p:nvSpPr>
        <p:spPr>
          <a:xfrm>
            <a:off x="192505" y="192505"/>
            <a:ext cx="11774906" cy="99461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9" name="图片 68"/>
          <p:cNvPicPr>
            <a:picLocks noChangeAspect="1"/>
          </p:cNvPicPr>
          <p:nvPr userDrawn="1"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3" y="228005"/>
            <a:ext cx="946601" cy="943069"/>
          </a:xfrm>
          <a:prstGeom prst="ellipse">
            <a:avLst/>
          </a:prstGeom>
        </p:spPr>
      </p:pic>
      <p:sp>
        <p:nvSpPr>
          <p:cNvPr id="70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256740" y="446773"/>
            <a:ext cx="4414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四川信息职业技术学院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 userDrawn="1"/>
        </p:nvSpPr>
        <p:spPr>
          <a:xfrm>
            <a:off x="1008912" y="2155060"/>
            <a:ext cx="46952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THANKS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1E3595"/>
              </a:solidFill>
              <a:effectLst/>
              <a:uLnTx/>
              <a:uFillTx/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sp>
        <p:nvSpPr>
          <p:cNvPr id="5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876207" y="3478499"/>
            <a:ext cx="4593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系部：信息工程系</a:t>
            </a:r>
            <a:r>
              <a:rPr lang="zh-CN" altLang="en-US" b="1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｜</a:t>
            </a:r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课程名称：</a:t>
            </a:r>
            <a:r>
              <a:rPr lang="en-US" altLang="zh-CN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《</a:t>
            </a:r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软件工程</a:t>
            </a:r>
            <a:r>
              <a:rPr lang="en-US" altLang="zh-CN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》</a:t>
            </a:r>
            <a:endParaRPr lang="en-US" dirty="0">
              <a:solidFill>
                <a:srgbClr val="223FB2"/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5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70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36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82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31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92505" y="192505"/>
            <a:ext cx="11774906" cy="625641"/>
          </a:xfrm>
          <a:prstGeom prst="rect">
            <a:avLst/>
          </a:prstGeom>
          <a:solidFill>
            <a:srgbClr val="CF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 110"/>
          <p:cNvGrpSpPr/>
          <p:nvPr userDrawn="1"/>
        </p:nvGrpSpPr>
        <p:grpSpPr>
          <a:xfrm>
            <a:off x="10371235" y="6070738"/>
            <a:ext cx="1671048" cy="498504"/>
            <a:chOff x="926233" y="3911281"/>
            <a:chExt cx="2607384" cy="612775"/>
          </a:xfrm>
        </p:grpSpPr>
        <p:grpSp>
          <p:nvGrpSpPr>
            <p:cNvPr id="112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11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6" y="3979603"/>
              <a:ext cx="2323591" cy="416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Baoli SC" charset="-122"/>
                  <a:ea typeface="Baoli SC" charset="-122"/>
                  <a:cs typeface="Baoli SC" charset="-122"/>
                </a:rPr>
                <a:t>信息工程系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5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49">
            <a:extLst>
              <a:ext uri="{FF2B5EF4-FFF2-40B4-BE49-F238E27FC236}">
                <a16:creationId xmlns:a16="http://schemas.microsoft.com/office/drawing/2014/main" id="{F4A8DE0F-E33B-4261-BFCA-3F103C8AAA1E}"/>
              </a:ext>
            </a:extLst>
          </p:cNvPr>
          <p:cNvSpPr/>
          <p:nvPr userDrawn="1"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 userDrawn="1"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9D27-C416-4D37-8E7B-A2B4C38B5F6C}" type="datetimeFigureOut">
              <a:rPr lang="zh-CN" altLang="en-US" smtClean="0"/>
              <a:t>2019/11/27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3" r:id="rId3"/>
    <p:sldLayoutId id="2147483664" r:id="rId4"/>
    <p:sldLayoutId id="2147483672" r:id="rId5"/>
    <p:sldLayoutId id="2147483673" r:id="rId6"/>
    <p:sldLayoutId id="2147483674" r:id="rId7"/>
    <p:sldLayoutId id="2147483675" r:id="rId8"/>
    <p:sldLayoutId id="214748367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2333" y="2601318"/>
            <a:ext cx="5308342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3000"/>
              </a:lnSpc>
            </a:pPr>
            <a:r>
              <a:rPr lang="zh-CN" altLang="en-US" sz="4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第</a:t>
            </a:r>
            <a:r>
              <a:rPr lang="en-US" altLang="zh-CN" sz="4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2</a:t>
            </a:r>
            <a:r>
              <a:rPr lang="zh-CN" altLang="en-US" sz="4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章 软件项目计划</a:t>
            </a:r>
          </a:p>
        </p:txBody>
      </p:sp>
      <p:sp>
        <p:nvSpPr>
          <p:cNvPr id="75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78241" y="3620361"/>
            <a:ext cx="4593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系部：信息工程系</a:t>
            </a:r>
            <a:r>
              <a:rPr lang="zh-CN" altLang="en-US" b="1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｜</a:t>
            </a:r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课程名称：</a:t>
            </a:r>
            <a:r>
              <a:rPr lang="en-US" altLang="zh-CN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《</a:t>
            </a:r>
            <a:r>
              <a:rPr lang="zh-CN" altLang="en-US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软件工程</a:t>
            </a:r>
            <a:r>
              <a:rPr lang="en-US" altLang="zh-CN" dirty="0">
                <a:solidFill>
                  <a:srgbClr val="223FB2"/>
                </a:solidFill>
                <a:latin typeface="Weibei SC" charset="-122"/>
                <a:ea typeface="Weibei SC" charset="-122"/>
                <a:cs typeface="Weibei SC" charset="-122"/>
              </a:rPr>
              <a:t>》</a:t>
            </a:r>
            <a:endParaRPr lang="en-US" dirty="0">
              <a:solidFill>
                <a:srgbClr val="223FB2"/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1685827" y="4025255"/>
            <a:ext cx="3377843" cy="720406"/>
            <a:chOff x="926233" y="3911281"/>
            <a:chExt cx="2607384" cy="612775"/>
          </a:xfrm>
        </p:grpSpPr>
        <p:grpSp>
          <p:nvGrpSpPr>
            <p:cNvPr id="77" name="PA_组合 79"/>
            <p:cNvGrpSpPr/>
            <p:nvPr>
              <p:custDataLst>
                <p:tags r:id="rId3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7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8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210025" y="4019041"/>
              <a:ext cx="2323592" cy="256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Baoli SC" charset="-122"/>
                  <a:ea typeface="Baoli SC" charset="-122"/>
                  <a:cs typeface="Baoli SC" charset="-122"/>
                </a:rPr>
                <a:t>主讲教师：周建儒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798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4572458-5D62-4FA4-8B52-F3634E781B57}"/>
              </a:ext>
            </a:extLst>
          </p:cNvPr>
          <p:cNvGrpSpPr/>
          <p:nvPr/>
        </p:nvGrpSpPr>
        <p:grpSpPr>
          <a:xfrm>
            <a:off x="650664" y="925840"/>
            <a:ext cx="10772511" cy="5161060"/>
            <a:chOff x="2916193" y="1590014"/>
            <a:chExt cx="7274180" cy="2985986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AB6C8EAE-3CDF-49AA-BC70-99CD0AFDCACF}"/>
                </a:ext>
              </a:extLst>
            </p:cNvPr>
            <p:cNvSpPr/>
            <p:nvPr/>
          </p:nvSpPr>
          <p:spPr>
            <a:xfrm>
              <a:off x="2916193" y="1590014"/>
              <a:ext cx="7274180" cy="249294"/>
            </a:xfrm>
            <a:custGeom>
              <a:avLst/>
              <a:gdLst>
                <a:gd name="connsiteX0" fmla="*/ 0 w 7274180"/>
                <a:gd name="connsiteY0" fmla="*/ 0 h 661289"/>
                <a:gd name="connsiteX1" fmla="*/ 7274180 w 7274180"/>
                <a:gd name="connsiteY1" fmla="*/ 0 h 661289"/>
                <a:gd name="connsiteX2" fmla="*/ 7274180 w 7274180"/>
                <a:gd name="connsiteY2" fmla="*/ 661289 h 661289"/>
                <a:gd name="connsiteX3" fmla="*/ 0 w 7274180"/>
                <a:gd name="connsiteY3" fmla="*/ 661289 h 661289"/>
                <a:gd name="connsiteX4" fmla="*/ 0 w 7274180"/>
                <a:gd name="connsiteY4" fmla="*/ 0 h 66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4180" h="661289">
                  <a:moveTo>
                    <a:pt x="0" y="0"/>
                  </a:moveTo>
                  <a:lnTo>
                    <a:pt x="7274180" y="0"/>
                  </a:lnTo>
                  <a:lnTo>
                    <a:pt x="7274180" y="661289"/>
                  </a:lnTo>
                  <a:lnTo>
                    <a:pt x="0" y="6612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b" anchorCtr="0">
              <a:noAutofit/>
            </a:bodyPr>
            <a:lstStyle/>
            <a:p>
              <a:pPr marL="0" lvl="0" indent="0" algn="l" defTabSz="533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 dirty="0">
                  <a:latin typeface="+mn-ea"/>
                </a:rPr>
                <a:t>3.</a:t>
              </a:r>
              <a:r>
                <a:rPr lang="zh-CN" sz="2000" kern="1200" dirty="0">
                  <a:latin typeface="+mn-ea"/>
                </a:rPr>
                <a:t>运行可行性（或用户使用可行性）</a:t>
              </a:r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7F50BBD5-4834-4216-86ED-B571C0313026}"/>
                </a:ext>
              </a:extLst>
            </p:cNvPr>
            <p:cNvSpPr/>
            <p:nvPr/>
          </p:nvSpPr>
          <p:spPr>
            <a:xfrm>
              <a:off x="2916193" y="188236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68DB5073-F3EA-48AE-84E3-22EF1EC4425B}"/>
                </a:ext>
              </a:extLst>
            </p:cNvPr>
            <p:cNvSpPr/>
            <p:nvPr/>
          </p:nvSpPr>
          <p:spPr>
            <a:xfrm>
              <a:off x="3942661" y="188236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3D6CEC4F-AF19-43A3-B7AA-1C73852DF7CF}"/>
                </a:ext>
              </a:extLst>
            </p:cNvPr>
            <p:cNvSpPr/>
            <p:nvPr/>
          </p:nvSpPr>
          <p:spPr>
            <a:xfrm>
              <a:off x="4969129" y="188236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0A37DAD6-F3F1-445B-A355-FEC5A612A100}"/>
                </a:ext>
              </a:extLst>
            </p:cNvPr>
            <p:cNvSpPr/>
            <p:nvPr/>
          </p:nvSpPr>
          <p:spPr>
            <a:xfrm>
              <a:off x="5995596" y="188236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7B41C5F-69AE-4EFA-AD35-DCD40FFC8933}"/>
                </a:ext>
              </a:extLst>
            </p:cNvPr>
            <p:cNvSpPr/>
            <p:nvPr/>
          </p:nvSpPr>
          <p:spPr>
            <a:xfrm>
              <a:off x="7022064" y="188236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C2B2AC27-BEB9-419B-842A-D3E71332E8B7}"/>
                </a:ext>
              </a:extLst>
            </p:cNvPr>
            <p:cNvSpPr/>
            <p:nvPr/>
          </p:nvSpPr>
          <p:spPr>
            <a:xfrm>
              <a:off x="8048532" y="188236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DD568921-876E-4A33-9FCB-8E81ABFF973B}"/>
                </a:ext>
              </a:extLst>
            </p:cNvPr>
            <p:cNvSpPr/>
            <p:nvPr/>
          </p:nvSpPr>
          <p:spPr>
            <a:xfrm>
              <a:off x="9074999" y="188236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1ABE5A0-5EA1-421E-9134-F9BC09F005D4}"/>
                </a:ext>
              </a:extLst>
            </p:cNvPr>
            <p:cNvSpPr/>
            <p:nvPr/>
          </p:nvSpPr>
          <p:spPr>
            <a:xfrm>
              <a:off x="2916193" y="2117246"/>
              <a:ext cx="7274180" cy="815160"/>
            </a:xfrm>
            <a:custGeom>
              <a:avLst/>
              <a:gdLst>
                <a:gd name="connsiteX0" fmla="*/ 0 w 7274180"/>
                <a:gd name="connsiteY0" fmla="*/ 0 h 661289"/>
                <a:gd name="connsiteX1" fmla="*/ 7274180 w 7274180"/>
                <a:gd name="connsiteY1" fmla="*/ 0 h 661289"/>
                <a:gd name="connsiteX2" fmla="*/ 7274180 w 7274180"/>
                <a:gd name="connsiteY2" fmla="*/ 661289 h 661289"/>
                <a:gd name="connsiteX3" fmla="*/ 0 w 7274180"/>
                <a:gd name="connsiteY3" fmla="*/ 661289 h 661289"/>
                <a:gd name="connsiteX4" fmla="*/ 0 w 7274180"/>
                <a:gd name="connsiteY4" fmla="*/ 0 h 66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4180" h="661289">
                  <a:moveTo>
                    <a:pt x="0" y="0"/>
                  </a:moveTo>
                  <a:lnTo>
                    <a:pt x="7274180" y="0"/>
                  </a:lnTo>
                  <a:lnTo>
                    <a:pt x="7274180" y="661289"/>
                  </a:lnTo>
                  <a:lnTo>
                    <a:pt x="0" y="6612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b" anchorCtr="0">
              <a:noAutofit/>
            </a:bodyPr>
            <a:lstStyle/>
            <a:p>
              <a:pPr marL="0" lvl="0" indent="0" algn="l" defTabSz="533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 dirty="0">
                  <a:latin typeface="+mn-ea"/>
                </a:rPr>
                <a:t>即判断为新系统规定的运行方式是否可行。首先要分析用户类型（如外行型、熟练型或专家型），然后从操作习惯、使用单位的计算机使用情况和相关规章制度等方面进行分析，判断当系统交付使用后，使用单位是否有能力保证系统的正常运行和使用。</a:t>
              </a:r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BFEF8072-C6B4-4D6A-A7CB-09CF9F72DEBE}"/>
                </a:ext>
              </a:extLst>
            </p:cNvPr>
            <p:cNvSpPr/>
            <p:nvPr/>
          </p:nvSpPr>
          <p:spPr>
            <a:xfrm>
              <a:off x="2916193" y="2995574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C53154AB-B19C-42DA-9A5C-608FDA603EC7}"/>
                </a:ext>
              </a:extLst>
            </p:cNvPr>
            <p:cNvSpPr/>
            <p:nvPr/>
          </p:nvSpPr>
          <p:spPr>
            <a:xfrm>
              <a:off x="3942661" y="2995574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E6FE72A1-5E9A-4892-996D-7F836AC90C4A}"/>
                </a:ext>
              </a:extLst>
            </p:cNvPr>
            <p:cNvSpPr/>
            <p:nvPr/>
          </p:nvSpPr>
          <p:spPr>
            <a:xfrm>
              <a:off x="4969129" y="2995574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B5D15847-B097-4353-9291-57C7294B8DA5}"/>
                </a:ext>
              </a:extLst>
            </p:cNvPr>
            <p:cNvSpPr/>
            <p:nvPr/>
          </p:nvSpPr>
          <p:spPr>
            <a:xfrm>
              <a:off x="5995596" y="2995574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12E1D0E8-D7C5-4986-BE98-97FF154585E2}"/>
                </a:ext>
              </a:extLst>
            </p:cNvPr>
            <p:cNvSpPr/>
            <p:nvPr/>
          </p:nvSpPr>
          <p:spPr>
            <a:xfrm>
              <a:off x="7022064" y="2995574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0965E854-E162-4F02-9C87-80E7861CF6CF}"/>
                </a:ext>
              </a:extLst>
            </p:cNvPr>
            <p:cNvSpPr/>
            <p:nvPr/>
          </p:nvSpPr>
          <p:spPr>
            <a:xfrm>
              <a:off x="8048532" y="2995574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C46DE8B7-F113-45D3-9FE2-6CB8D148FF24}"/>
                </a:ext>
              </a:extLst>
            </p:cNvPr>
            <p:cNvSpPr/>
            <p:nvPr/>
          </p:nvSpPr>
          <p:spPr>
            <a:xfrm>
              <a:off x="9074999" y="2995574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CA0ADDFE-6AF3-40FC-B1A1-901610E0F89D}"/>
                </a:ext>
              </a:extLst>
            </p:cNvPr>
            <p:cNvSpPr/>
            <p:nvPr/>
          </p:nvSpPr>
          <p:spPr>
            <a:xfrm>
              <a:off x="2916193" y="3210614"/>
              <a:ext cx="7274180" cy="226546"/>
            </a:xfrm>
            <a:custGeom>
              <a:avLst/>
              <a:gdLst>
                <a:gd name="connsiteX0" fmla="*/ 0 w 7274180"/>
                <a:gd name="connsiteY0" fmla="*/ 0 h 661289"/>
                <a:gd name="connsiteX1" fmla="*/ 7274180 w 7274180"/>
                <a:gd name="connsiteY1" fmla="*/ 0 h 661289"/>
                <a:gd name="connsiteX2" fmla="*/ 7274180 w 7274180"/>
                <a:gd name="connsiteY2" fmla="*/ 661289 h 661289"/>
                <a:gd name="connsiteX3" fmla="*/ 0 w 7274180"/>
                <a:gd name="connsiteY3" fmla="*/ 661289 h 661289"/>
                <a:gd name="connsiteX4" fmla="*/ 0 w 7274180"/>
                <a:gd name="connsiteY4" fmla="*/ 0 h 66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4180" h="661289">
                  <a:moveTo>
                    <a:pt x="0" y="0"/>
                  </a:moveTo>
                  <a:lnTo>
                    <a:pt x="7274180" y="0"/>
                  </a:lnTo>
                  <a:lnTo>
                    <a:pt x="7274180" y="661289"/>
                  </a:lnTo>
                  <a:lnTo>
                    <a:pt x="0" y="6612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b" anchorCtr="0">
              <a:noAutofit/>
            </a:bodyPr>
            <a:lstStyle/>
            <a:p>
              <a:pPr marL="0" lvl="0" indent="0" algn="l" defTabSz="533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 dirty="0">
                  <a:latin typeface="+mn-ea"/>
                </a:rPr>
                <a:t>4.</a:t>
              </a:r>
              <a:r>
                <a:rPr lang="zh-CN" sz="2000" kern="1200" dirty="0">
                  <a:latin typeface="+mn-ea"/>
                </a:rPr>
                <a:t>法律可行性</a:t>
              </a:r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C864F042-BF80-4D44-A746-689122681D92}"/>
                </a:ext>
              </a:extLst>
            </p:cNvPr>
            <p:cNvSpPr/>
            <p:nvPr/>
          </p:nvSpPr>
          <p:spPr>
            <a:xfrm>
              <a:off x="2916193" y="3520459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B2A4067B-18F3-41CF-93D5-5D51756A9203}"/>
                </a:ext>
              </a:extLst>
            </p:cNvPr>
            <p:cNvSpPr/>
            <p:nvPr/>
          </p:nvSpPr>
          <p:spPr>
            <a:xfrm>
              <a:off x="3942661" y="3520459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505E6474-F587-43FB-B970-933360C64881}"/>
                </a:ext>
              </a:extLst>
            </p:cNvPr>
            <p:cNvSpPr/>
            <p:nvPr/>
          </p:nvSpPr>
          <p:spPr>
            <a:xfrm>
              <a:off x="4969129" y="3520459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F3DEECC8-31D9-44A5-AB8B-E29D3B41E23C}"/>
                </a:ext>
              </a:extLst>
            </p:cNvPr>
            <p:cNvSpPr/>
            <p:nvPr/>
          </p:nvSpPr>
          <p:spPr>
            <a:xfrm>
              <a:off x="5995596" y="3520459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6B1F119E-6630-4AAE-ABF8-7E19DC1764D4}"/>
                </a:ext>
              </a:extLst>
            </p:cNvPr>
            <p:cNvSpPr/>
            <p:nvPr/>
          </p:nvSpPr>
          <p:spPr>
            <a:xfrm>
              <a:off x="7022064" y="3520459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372F2ABC-2D60-49D4-9CB0-5A4ADE0AF1A7}"/>
                </a:ext>
              </a:extLst>
            </p:cNvPr>
            <p:cNvSpPr/>
            <p:nvPr/>
          </p:nvSpPr>
          <p:spPr>
            <a:xfrm>
              <a:off x="8048532" y="3520459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F642B2C5-A994-4D8A-84F4-5C7FFFA42DDB}"/>
                </a:ext>
              </a:extLst>
            </p:cNvPr>
            <p:cNvSpPr/>
            <p:nvPr/>
          </p:nvSpPr>
          <p:spPr>
            <a:xfrm>
              <a:off x="9074999" y="3520459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B60AFF2-44F8-4E8E-8F63-5F68E7C0043C}"/>
                </a:ext>
              </a:extLst>
            </p:cNvPr>
            <p:cNvSpPr/>
            <p:nvPr/>
          </p:nvSpPr>
          <p:spPr>
            <a:xfrm>
              <a:off x="2916193" y="3818511"/>
              <a:ext cx="7274180" cy="520166"/>
            </a:xfrm>
            <a:custGeom>
              <a:avLst/>
              <a:gdLst>
                <a:gd name="connsiteX0" fmla="*/ 0 w 7274180"/>
                <a:gd name="connsiteY0" fmla="*/ 0 h 661289"/>
                <a:gd name="connsiteX1" fmla="*/ 7274180 w 7274180"/>
                <a:gd name="connsiteY1" fmla="*/ 0 h 661289"/>
                <a:gd name="connsiteX2" fmla="*/ 7274180 w 7274180"/>
                <a:gd name="connsiteY2" fmla="*/ 661289 h 661289"/>
                <a:gd name="connsiteX3" fmla="*/ 0 w 7274180"/>
                <a:gd name="connsiteY3" fmla="*/ 661289 h 661289"/>
                <a:gd name="connsiteX4" fmla="*/ 0 w 7274180"/>
                <a:gd name="connsiteY4" fmla="*/ 0 h 66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4180" h="661289">
                  <a:moveTo>
                    <a:pt x="0" y="0"/>
                  </a:moveTo>
                  <a:lnTo>
                    <a:pt x="7274180" y="0"/>
                  </a:lnTo>
                  <a:lnTo>
                    <a:pt x="7274180" y="661289"/>
                  </a:lnTo>
                  <a:lnTo>
                    <a:pt x="0" y="6612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b" anchorCtr="0">
              <a:noAutofit/>
            </a:bodyPr>
            <a:lstStyle/>
            <a:p>
              <a:pPr marL="0" lvl="0" indent="0" algn="l" defTabSz="5334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 dirty="0">
                  <a:latin typeface="+mn-ea"/>
                </a:rPr>
                <a:t>研究新系统的开发在社会上和政治上会不会引起侵权和责任问题，如是否违反专利法、著作权法和软件保护条例等法律，是否涉及信息安全和个人隐私等问题。</a:t>
              </a: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7A7D57A8-7084-42D1-A6F2-AA378A3C6701}"/>
                </a:ext>
              </a:extLst>
            </p:cNvPr>
            <p:cNvSpPr/>
            <p:nvPr/>
          </p:nvSpPr>
          <p:spPr>
            <a:xfrm>
              <a:off x="2916193" y="441435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F9026D28-596D-44A0-A669-E3ECCEF7AC0E}"/>
                </a:ext>
              </a:extLst>
            </p:cNvPr>
            <p:cNvSpPr/>
            <p:nvPr/>
          </p:nvSpPr>
          <p:spPr>
            <a:xfrm>
              <a:off x="3942661" y="441435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04" name="平行四边形 21503">
              <a:extLst>
                <a:ext uri="{FF2B5EF4-FFF2-40B4-BE49-F238E27FC236}">
                  <a16:creationId xmlns:a16="http://schemas.microsoft.com/office/drawing/2014/main" id="{9B6302D3-17B5-42ED-B534-EBDB6AFB1F4F}"/>
                </a:ext>
              </a:extLst>
            </p:cNvPr>
            <p:cNvSpPr/>
            <p:nvPr/>
          </p:nvSpPr>
          <p:spPr>
            <a:xfrm>
              <a:off x="4969129" y="441435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06" name="平行四边形 21505">
              <a:extLst>
                <a:ext uri="{FF2B5EF4-FFF2-40B4-BE49-F238E27FC236}">
                  <a16:creationId xmlns:a16="http://schemas.microsoft.com/office/drawing/2014/main" id="{AC49B327-5A93-49A6-B92D-F3792790FE6C}"/>
                </a:ext>
              </a:extLst>
            </p:cNvPr>
            <p:cNvSpPr/>
            <p:nvPr/>
          </p:nvSpPr>
          <p:spPr>
            <a:xfrm>
              <a:off x="5995596" y="441435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07" name="平行四边形 21506">
              <a:extLst>
                <a:ext uri="{FF2B5EF4-FFF2-40B4-BE49-F238E27FC236}">
                  <a16:creationId xmlns:a16="http://schemas.microsoft.com/office/drawing/2014/main" id="{AFEAD3EE-2274-4C8A-AE3D-ED0FD812D03C}"/>
                </a:ext>
              </a:extLst>
            </p:cNvPr>
            <p:cNvSpPr/>
            <p:nvPr/>
          </p:nvSpPr>
          <p:spPr>
            <a:xfrm>
              <a:off x="7022064" y="441435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08" name="平行四边形 21507">
              <a:extLst>
                <a:ext uri="{FF2B5EF4-FFF2-40B4-BE49-F238E27FC236}">
                  <a16:creationId xmlns:a16="http://schemas.microsoft.com/office/drawing/2014/main" id="{B4EB03D7-E567-4697-9DE9-35DB2BE6A747}"/>
                </a:ext>
              </a:extLst>
            </p:cNvPr>
            <p:cNvSpPr/>
            <p:nvPr/>
          </p:nvSpPr>
          <p:spPr>
            <a:xfrm>
              <a:off x="8048532" y="441435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09" name="平行四边形 21508">
              <a:extLst>
                <a:ext uri="{FF2B5EF4-FFF2-40B4-BE49-F238E27FC236}">
                  <a16:creationId xmlns:a16="http://schemas.microsoft.com/office/drawing/2014/main" id="{015008F5-CE28-47B6-9CA3-8D31DEDDED86}"/>
                </a:ext>
              </a:extLst>
            </p:cNvPr>
            <p:cNvSpPr/>
            <p:nvPr/>
          </p:nvSpPr>
          <p:spPr>
            <a:xfrm>
              <a:off x="9074999" y="4414352"/>
              <a:ext cx="969890" cy="161648"/>
            </a:xfrm>
            <a:prstGeom prst="parallelogram">
              <a:avLst>
                <a:gd name="adj" fmla="val 14084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126333" y="266701"/>
            <a:ext cx="38306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2.2.1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可行性研究的任务</a:t>
            </a:r>
          </a:p>
        </p:txBody>
      </p:sp>
    </p:spTree>
    <p:extLst>
      <p:ext uri="{BB962C8B-B14F-4D97-AF65-F5344CB8AC3E}">
        <p14:creationId xmlns:p14="http://schemas.microsoft.com/office/powerpoint/2010/main" val="9434352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22F2B8A-AF9F-4F0D-B15D-35E9CDC6BB64}"/>
              </a:ext>
            </a:extLst>
          </p:cNvPr>
          <p:cNvGrpSpPr/>
          <p:nvPr/>
        </p:nvGrpSpPr>
        <p:grpSpPr>
          <a:xfrm>
            <a:off x="848436" y="2238931"/>
            <a:ext cx="10495128" cy="2674264"/>
            <a:chOff x="1128022" y="2552829"/>
            <a:chExt cx="3455936" cy="77163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488457D6-61F9-46A6-8B4C-FF6CD5189B7F}"/>
                </a:ext>
              </a:extLst>
            </p:cNvPr>
            <p:cNvSpPr/>
            <p:nvPr/>
          </p:nvSpPr>
          <p:spPr>
            <a:xfrm>
              <a:off x="1128022" y="2552829"/>
              <a:ext cx="523626" cy="771633"/>
            </a:xfrm>
            <a:custGeom>
              <a:avLst/>
              <a:gdLst>
                <a:gd name="connsiteX0" fmla="*/ 0 w 523626"/>
                <a:gd name="connsiteY0" fmla="*/ 52363 h 771633"/>
                <a:gd name="connsiteX1" fmla="*/ 52363 w 523626"/>
                <a:gd name="connsiteY1" fmla="*/ 0 h 771633"/>
                <a:gd name="connsiteX2" fmla="*/ 471263 w 523626"/>
                <a:gd name="connsiteY2" fmla="*/ 0 h 771633"/>
                <a:gd name="connsiteX3" fmla="*/ 523626 w 523626"/>
                <a:gd name="connsiteY3" fmla="*/ 52363 h 771633"/>
                <a:gd name="connsiteX4" fmla="*/ 523626 w 523626"/>
                <a:gd name="connsiteY4" fmla="*/ 719270 h 771633"/>
                <a:gd name="connsiteX5" fmla="*/ 471263 w 523626"/>
                <a:gd name="connsiteY5" fmla="*/ 771633 h 771633"/>
                <a:gd name="connsiteX6" fmla="*/ 52363 w 523626"/>
                <a:gd name="connsiteY6" fmla="*/ 771633 h 771633"/>
                <a:gd name="connsiteX7" fmla="*/ 0 w 523626"/>
                <a:gd name="connsiteY7" fmla="*/ 719270 h 771633"/>
                <a:gd name="connsiteX8" fmla="*/ 0 w 523626"/>
                <a:gd name="connsiteY8" fmla="*/ 52363 h 77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626" h="771633">
                  <a:moveTo>
                    <a:pt x="0" y="52363"/>
                  </a:moveTo>
                  <a:cubicBezTo>
                    <a:pt x="0" y="23444"/>
                    <a:pt x="23444" y="0"/>
                    <a:pt x="52363" y="0"/>
                  </a:cubicBezTo>
                  <a:lnTo>
                    <a:pt x="471263" y="0"/>
                  </a:lnTo>
                  <a:cubicBezTo>
                    <a:pt x="500182" y="0"/>
                    <a:pt x="523626" y="23444"/>
                    <a:pt x="523626" y="52363"/>
                  </a:cubicBezTo>
                  <a:lnTo>
                    <a:pt x="523626" y="719270"/>
                  </a:lnTo>
                  <a:cubicBezTo>
                    <a:pt x="523626" y="748189"/>
                    <a:pt x="500182" y="771633"/>
                    <a:pt x="471263" y="771633"/>
                  </a:cubicBezTo>
                  <a:lnTo>
                    <a:pt x="52363" y="771633"/>
                  </a:lnTo>
                  <a:cubicBezTo>
                    <a:pt x="23444" y="771633"/>
                    <a:pt x="0" y="748189"/>
                    <a:pt x="0" y="719270"/>
                  </a:cubicBezTo>
                  <a:lnTo>
                    <a:pt x="0" y="5236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626" tIns="49626" rIns="49626" bIns="49626" numCol="1" spcCol="1270" anchor="ctr" anchorCtr="0">
              <a:noAutofit/>
            </a:bodyPr>
            <a:lstStyle/>
            <a:p>
              <a:pPr marL="0" lvl="0" indent="0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1.</a:t>
              </a:r>
              <a:r>
                <a:rPr lang="zh-CN" sz="2000" kern="1200">
                  <a:latin typeface="+mn-ea"/>
                </a:rPr>
                <a:t>审核系统的规模和目标</a:t>
              </a: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2D3D6EC1-CAAF-40BB-91D7-247D093A00B4}"/>
                </a:ext>
              </a:extLst>
            </p:cNvPr>
            <p:cNvSpPr/>
            <p:nvPr/>
          </p:nvSpPr>
          <p:spPr>
            <a:xfrm>
              <a:off x="1704011" y="2873716"/>
              <a:ext cx="111008" cy="129859"/>
            </a:xfrm>
            <a:custGeom>
              <a:avLst/>
              <a:gdLst>
                <a:gd name="connsiteX0" fmla="*/ 0 w 111008"/>
                <a:gd name="connsiteY0" fmla="*/ 25972 h 129859"/>
                <a:gd name="connsiteX1" fmla="*/ 55504 w 111008"/>
                <a:gd name="connsiteY1" fmla="*/ 25972 h 129859"/>
                <a:gd name="connsiteX2" fmla="*/ 55504 w 111008"/>
                <a:gd name="connsiteY2" fmla="*/ 0 h 129859"/>
                <a:gd name="connsiteX3" fmla="*/ 111008 w 111008"/>
                <a:gd name="connsiteY3" fmla="*/ 64930 h 129859"/>
                <a:gd name="connsiteX4" fmla="*/ 55504 w 111008"/>
                <a:gd name="connsiteY4" fmla="*/ 129859 h 129859"/>
                <a:gd name="connsiteX5" fmla="*/ 55504 w 111008"/>
                <a:gd name="connsiteY5" fmla="*/ 103887 h 129859"/>
                <a:gd name="connsiteX6" fmla="*/ 0 w 111008"/>
                <a:gd name="connsiteY6" fmla="*/ 103887 h 129859"/>
                <a:gd name="connsiteX7" fmla="*/ 0 w 111008"/>
                <a:gd name="connsiteY7" fmla="*/ 25972 h 12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008" h="129859">
                  <a:moveTo>
                    <a:pt x="0" y="25972"/>
                  </a:moveTo>
                  <a:lnTo>
                    <a:pt x="55504" y="25972"/>
                  </a:lnTo>
                  <a:lnTo>
                    <a:pt x="55504" y="0"/>
                  </a:lnTo>
                  <a:lnTo>
                    <a:pt x="111008" y="64930"/>
                  </a:lnTo>
                  <a:lnTo>
                    <a:pt x="55504" y="129859"/>
                  </a:lnTo>
                  <a:lnTo>
                    <a:pt x="55504" y="103887"/>
                  </a:lnTo>
                  <a:lnTo>
                    <a:pt x="0" y="103887"/>
                  </a:lnTo>
                  <a:lnTo>
                    <a:pt x="0" y="2597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25972" rIns="33302" bIns="25972" numCol="1" spcCol="1270" anchor="ctr" anchorCtr="0">
              <a:noAutofit/>
            </a:bodyPr>
            <a:lstStyle/>
            <a:p>
              <a:pPr marL="0" lvl="0" indent="0" defTabSz="222250"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2000" kern="1200">
                <a:latin typeface="+mn-ea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D347132-E77F-4459-A525-9A7F393A585A}"/>
                </a:ext>
              </a:extLst>
            </p:cNvPr>
            <p:cNvSpPr/>
            <p:nvPr/>
          </p:nvSpPr>
          <p:spPr>
            <a:xfrm>
              <a:off x="1861099" y="2552829"/>
              <a:ext cx="523626" cy="771633"/>
            </a:xfrm>
            <a:custGeom>
              <a:avLst/>
              <a:gdLst>
                <a:gd name="connsiteX0" fmla="*/ 0 w 523626"/>
                <a:gd name="connsiteY0" fmla="*/ 52363 h 771633"/>
                <a:gd name="connsiteX1" fmla="*/ 52363 w 523626"/>
                <a:gd name="connsiteY1" fmla="*/ 0 h 771633"/>
                <a:gd name="connsiteX2" fmla="*/ 471263 w 523626"/>
                <a:gd name="connsiteY2" fmla="*/ 0 h 771633"/>
                <a:gd name="connsiteX3" fmla="*/ 523626 w 523626"/>
                <a:gd name="connsiteY3" fmla="*/ 52363 h 771633"/>
                <a:gd name="connsiteX4" fmla="*/ 523626 w 523626"/>
                <a:gd name="connsiteY4" fmla="*/ 719270 h 771633"/>
                <a:gd name="connsiteX5" fmla="*/ 471263 w 523626"/>
                <a:gd name="connsiteY5" fmla="*/ 771633 h 771633"/>
                <a:gd name="connsiteX6" fmla="*/ 52363 w 523626"/>
                <a:gd name="connsiteY6" fmla="*/ 771633 h 771633"/>
                <a:gd name="connsiteX7" fmla="*/ 0 w 523626"/>
                <a:gd name="connsiteY7" fmla="*/ 719270 h 771633"/>
                <a:gd name="connsiteX8" fmla="*/ 0 w 523626"/>
                <a:gd name="connsiteY8" fmla="*/ 52363 h 77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626" h="771633">
                  <a:moveTo>
                    <a:pt x="0" y="52363"/>
                  </a:moveTo>
                  <a:cubicBezTo>
                    <a:pt x="0" y="23444"/>
                    <a:pt x="23444" y="0"/>
                    <a:pt x="52363" y="0"/>
                  </a:cubicBezTo>
                  <a:lnTo>
                    <a:pt x="471263" y="0"/>
                  </a:lnTo>
                  <a:cubicBezTo>
                    <a:pt x="500182" y="0"/>
                    <a:pt x="523626" y="23444"/>
                    <a:pt x="523626" y="52363"/>
                  </a:cubicBezTo>
                  <a:lnTo>
                    <a:pt x="523626" y="719270"/>
                  </a:lnTo>
                  <a:cubicBezTo>
                    <a:pt x="523626" y="748189"/>
                    <a:pt x="500182" y="771633"/>
                    <a:pt x="471263" y="771633"/>
                  </a:cubicBezTo>
                  <a:lnTo>
                    <a:pt x="52363" y="771633"/>
                  </a:lnTo>
                  <a:cubicBezTo>
                    <a:pt x="23444" y="771633"/>
                    <a:pt x="0" y="748189"/>
                    <a:pt x="0" y="719270"/>
                  </a:cubicBezTo>
                  <a:lnTo>
                    <a:pt x="0" y="5236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2999993"/>
                <a:satOff val="3102"/>
                <a:lumOff val="-392"/>
                <a:alphaOff val="0"/>
              </a:schemeClr>
            </a:fillRef>
            <a:effectRef idx="1">
              <a:schemeClr val="accent2">
                <a:hueOff val="-2999993"/>
                <a:satOff val="3102"/>
                <a:lumOff val="-392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626" tIns="49626" rIns="49626" bIns="49626" numCol="1" spcCol="1270" anchor="ctr" anchorCtr="0">
              <a:noAutofit/>
            </a:bodyPr>
            <a:lstStyle/>
            <a:p>
              <a:pPr marL="0" lvl="0" indent="0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 dirty="0">
                  <a:latin typeface="+mn-ea"/>
                </a:rPr>
                <a:t>2.</a:t>
              </a:r>
              <a:r>
                <a:rPr lang="zh-CN" sz="2000" kern="1200" dirty="0">
                  <a:latin typeface="+mn-ea"/>
                </a:rPr>
                <a:t>分析研究现行系统</a:t>
              </a: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498BBA0-9A86-4799-82B0-02E4D8095391}"/>
                </a:ext>
              </a:extLst>
            </p:cNvPr>
            <p:cNvSpPr/>
            <p:nvPr/>
          </p:nvSpPr>
          <p:spPr>
            <a:xfrm>
              <a:off x="2437089" y="2873716"/>
              <a:ext cx="111008" cy="129859"/>
            </a:xfrm>
            <a:custGeom>
              <a:avLst/>
              <a:gdLst>
                <a:gd name="connsiteX0" fmla="*/ 0 w 111008"/>
                <a:gd name="connsiteY0" fmla="*/ 25972 h 129859"/>
                <a:gd name="connsiteX1" fmla="*/ 55504 w 111008"/>
                <a:gd name="connsiteY1" fmla="*/ 25972 h 129859"/>
                <a:gd name="connsiteX2" fmla="*/ 55504 w 111008"/>
                <a:gd name="connsiteY2" fmla="*/ 0 h 129859"/>
                <a:gd name="connsiteX3" fmla="*/ 111008 w 111008"/>
                <a:gd name="connsiteY3" fmla="*/ 64930 h 129859"/>
                <a:gd name="connsiteX4" fmla="*/ 55504 w 111008"/>
                <a:gd name="connsiteY4" fmla="*/ 129859 h 129859"/>
                <a:gd name="connsiteX5" fmla="*/ 55504 w 111008"/>
                <a:gd name="connsiteY5" fmla="*/ 103887 h 129859"/>
                <a:gd name="connsiteX6" fmla="*/ 0 w 111008"/>
                <a:gd name="connsiteY6" fmla="*/ 103887 h 129859"/>
                <a:gd name="connsiteX7" fmla="*/ 0 w 111008"/>
                <a:gd name="connsiteY7" fmla="*/ 25972 h 12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008" h="129859">
                  <a:moveTo>
                    <a:pt x="0" y="25972"/>
                  </a:moveTo>
                  <a:lnTo>
                    <a:pt x="55504" y="25972"/>
                  </a:lnTo>
                  <a:lnTo>
                    <a:pt x="55504" y="0"/>
                  </a:lnTo>
                  <a:lnTo>
                    <a:pt x="111008" y="64930"/>
                  </a:lnTo>
                  <a:lnTo>
                    <a:pt x="55504" y="129859"/>
                  </a:lnTo>
                  <a:lnTo>
                    <a:pt x="55504" y="103887"/>
                  </a:lnTo>
                  <a:lnTo>
                    <a:pt x="0" y="103887"/>
                  </a:lnTo>
                  <a:lnTo>
                    <a:pt x="0" y="2597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3999991"/>
                <a:satOff val="4136"/>
                <a:lumOff val="-523"/>
                <a:alphaOff val="0"/>
              </a:schemeClr>
            </a:fillRef>
            <a:effectRef idx="1">
              <a:schemeClr val="accent2">
                <a:hueOff val="-3999991"/>
                <a:satOff val="4136"/>
                <a:lumOff val="-52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25972" rIns="33302" bIns="25972" numCol="1" spcCol="1270" anchor="ctr" anchorCtr="0">
              <a:noAutofit/>
            </a:bodyPr>
            <a:lstStyle/>
            <a:p>
              <a:pPr marL="0" lvl="0" indent="0" defTabSz="222250"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2000" kern="1200">
                <a:latin typeface="+mn-ea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8AE7EA3E-F8D9-40B0-9592-B553B6137074}"/>
                </a:ext>
              </a:extLst>
            </p:cNvPr>
            <p:cNvSpPr/>
            <p:nvPr/>
          </p:nvSpPr>
          <p:spPr>
            <a:xfrm>
              <a:off x="2594177" y="2552829"/>
              <a:ext cx="523626" cy="771633"/>
            </a:xfrm>
            <a:custGeom>
              <a:avLst/>
              <a:gdLst>
                <a:gd name="connsiteX0" fmla="*/ 0 w 523626"/>
                <a:gd name="connsiteY0" fmla="*/ 52363 h 771633"/>
                <a:gd name="connsiteX1" fmla="*/ 52363 w 523626"/>
                <a:gd name="connsiteY1" fmla="*/ 0 h 771633"/>
                <a:gd name="connsiteX2" fmla="*/ 471263 w 523626"/>
                <a:gd name="connsiteY2" fmla="*/ 0 h 771633"/>
                <a:gd name="connsiteX3" fmla="*/ 523626 w 523626"/>
                <a:gd name="connsiteY3" fmla="*/ 52363 h 771633"/>
                <a:gd name="connsiteX4" fmla="*/ 523626 w 523626"/>
                <a:gd name="connsiteY4" fmla="*/ 719270 h 771633"/>
                <a:gd name="connsiteX5" fmla="*/ 471263 w 523626"/>
                <a:gd name="connsiteY5" fmla="*/ 771633 h 771633"/>
                <a:gd name="connsiteX6" fmla="*/ 52363 w 523626"/>
                <a:gd name="connsiteY6" fmla="*/ 771633 h 771633"/>
                <a:gd name="connsiteX7" fmla="*/ 0 w 523626"/>
                <a:gd name="connsiteY7" fmla="*/ 719270 h 771633"/>
                <a:gd name="connsiteX8" fmla="*/ 0 w 523626"/>
                <a:gd name="connsiteY8" fmla="*/ 52363 h 77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626" h="771633">
                  <a:moveTo>
                    <a:pt x="0" y="52363"/>
                  </a:moveTo>
                  <a:cubicBezTo>
                    <a:pt x="0" y="23444"/>
                    <a:pt x="23444" y="0"/>
                    <a:pt x="52363" y="0"/>
                  </a:cubicBezTo>
                  <a:lnTo>
                    <a:pt x="471263" y="0"/>
                  </a:lnTo>
                  <a:cubicBezTo>
                    <a:pt x="500182" y="0"/>
                    <a:pt x="523626" y="23444"/>
                    <a:pt x="523626" y="52363"/>
                  </a:cubicBezTo>
                  <a:lnTo>
                    <a:pt x="523626" y="719270"/>
                  </a:lnTo>
                  <a:cubicBezTo>
                    <a:pt x="523626" y="748189"/>
                    <a:pt x="500182" y="771633"/>
                    <a:pt x="471263" y="771633"/>
                  </a:cubicBezTo>
                  <a:lnTo>
                    <a:pt x="52363" y="771633"/>
                  </a:lnTo>
                  <a:cubicBezTo>
                    <a:pt x="23444" y="771633"/>
                    <a:pt x="0" y="748189"/>
                    <a:pt x="0" y="719270"/>
                  </a:cubicBezTo>
                  <a:lnTo>
                    <a:pt x="0" y="5236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5999986"/>
                <a:satOff val="6203"/>
                <a:lumOff val="-785"/>
                <a:alphaOff val="0"/>
              </a:schemeClr>
            </a:fillRef>
            <a:effectRef idx="1">
              <a:schemeClr val="accent2">
                <a:hueOff val="-5999986"/>
                <a:satOff val="6203"/>
                <a:lumOff val="-78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626" tIns="49626" rIns="49626" bIns="49626" numCol="1" spcCol="1270" anchor="ctr" anchorCtr="0">
              <a:noAutofit/>
            </a:bodyPr>
            <a:lstStyle/>
            <a:p>
              <a:pPr marL="0" lvl="0" indent="0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3.</a:t>
              </a:r>
              <a:r>
                <a:rPr lang="zh-CN" sz="2000" kern="1200">
                  <a:latin typeface="+mn-ea"/>
                </a:rPr>
                <a:t>设计新系统的高层逻辑模型</a:t>
              </a: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27E909C-9797-4EC3-BB1C-F4CEBCF39401}"/>
                </a:ext>
              </a:extLst>
            </p:cNvPr>
            <p:cNvSpPr/>
            <p:nvPr/>
          </p:nvSpPr>
          <p:spPr>
            <a:xfrm>
              <a:off x="3170167" y="2873716"/>
              <a:ext cx="111008" cy="129859"/>
            </a:xfrm>
            <a:custGeom>
              <a:avLst/>
              <a:gdLst>
                <a:gd name="connsiteX0" fmla="*/ 0 w 111008"/>
                <a:gd name="connsiteY0" fmla="*/ 25972 h 129859"/>
                <a:gd name="connsiteX1" fmla="*/ 55504 w 111008"/>
                <a:gd name="connsiteY1" fmla="*/ 25972 h 129859"/>
                <a:gd name="connsiteX2" fmla="*/ 55504 w 111008"/>
                <a:gd name="connsiteY2" fmla="*/ 0 h 129859"/>
                <a:gd name="connsiteX3" fmla="*/ 111008 w 111008"/>
                <a:gd name="connsiteY3" fmla="*/ 64930 h 129859"/>
                <a:gd name="connsiteX4" fmla="*/ 55504 w 111008"/>
                <a:gd name="connsiteY4" fmla="*/ 129859 h 129859"/>
                <a:gd name="connsiteX5" fmla="*/ 55504 w 111008"/>
                <a:gd name="connsiteY5" fmla="*/ 103887 h 129859"/>
                <a:gd name="connsiteX6" fmla="*/ 0 w 111008"/>
                <a:gd name="connsiteY6" fmla="*/ 103887 h 129859"/>
                <a:gd name="connsiteX7" fmla="*/ 0 w 111008"/>
                <a:gd name="connsiteY7" fmla="*/ 25972 h 12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008" h="129859">
                  <a:moveTo>
                    <a:pt x="0" y="25972"/>
                  </a:moveTo>
                  <a:lnTo>
                    <a:pt x="55504" y="25972"/>
                  </a:lnTo>
                  <a:lnTo>
                    <a:pt x="55504" y="0"/>
                  </a:lnTo>
                  <a:lnTo>
                    <a:pt x="111008" y="64930"/>
                  </a:lnTo>
                  <a:lnTo>
                    <a:pt x="55504" y="129859"/>
                  </a:lnTo>
                  <a:lnTo>
                    <a:pt x="55504" y="103887"/>
                  </a:lnTo>
                  <a:lnTo>
                    <a:pt x="0" y="103887"/>
                  </a:lnTo>
                  <a:lnTo>
                    <a:pt x="0" y="2597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7999982"/>
                <a:satOff val="8271"/>
                <a:lumOff val="-1047"/>
                <a:alphaOff val="0"/>
              </a:schemeClr>
            </a:fillRef>
            <a:effectRef idx="1">
              <a:schemeClr val="accent2">
                <a:hueOff val="-7999982"/>
                <a:satOff val="8271"/>
                <a:lumOff val="-104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25972" rIns="33302" bIns="25972" numCol="1" spcCol="1270" anchor="ctr" anchorCtr="0">
              <a:noAutofit/>
            </a:bodyPr>
            <a:lstStyle/>
            <a:p>
              <a:pPr marL="0" lvl="0" indent="0" defTabSz="222250"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2000" kern="1200">
                <a:latin typeface="+mn-ea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2F9EBBE-2BB4-4ACB-A6EA-FCF64ED4B942}"/>
                </a:ext>
              </a:extLst>
            </p:cNvPr>
            <p:cNvSpPr/>
            <p:nvPr/>
          </p:nvSpPr>
          <p:spPr>
            <a:xfrm>
              <a:off x="3327255" y="2552829"/>
              <a:ext cx="523626" cy="771633"/>
            </a:xfrm>
            <a:custGeom>
              <a:avLst/>
              <a:gdLst>
                <a:gd name="connsiteX0" fmla="*/ 0 w 523626"/>
                <a:gd name="connsiteY0" fmla="*/ 52363 h 771633"/>
                <a:gd name="connsiteX1" fmla="*/ 52363 w 523626"/>
                <a:gd name="connsiteY1" fmla="*/ 0 h 771633"/>
                <a:gd name="connsiteX2" fmla="*/ 471263 w 523626"/>
                <a:gd name="connsiteY2" fmla="*/ 0 h 771633"/>
                <a:gd name="connsiteX3" fmla="*/ 523626 w 523626"/>
                <a:gd name="connsiteY3" fmla="*/ 52363 h 771633"/>
                <a:gd name="connsiteX4" fmla="*/ 523626 w 523626"/>
                <a:gd name="connsiteY4" fmla="*/ 719270 h 771633"/>
                <a:gd name="connsiteX5" fmla="*/ 471263 w 523626"/>
                <a:gd name="connsiteY5" fmla="*/ 771633 h 771633"/>
                <a:gd name="connsiteX6" fmla="*/ 52363 w 523626"/>
                <a:gd name="connsiteY6" fmla="*/ 771633 h 771633"/>
                <a:gd name="connsiteX7" fmla="*/ 0 w 523626"/>
                <a:gd name="connsiteY7" fmla="*/ 719270 h 771633"/>
                <a:gd name="connsiteX8" fmla="*/ 0 w 523626"/>
                <a:gd name="connsiteY8" fmla="*/ 52363 h 77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626" h="771633">
                  <a:moveTo>
                    <a:pt x="0" y="52363"/>
                  </a:moveTo>
                  <a:cubicBezTo>
                    <a:pt x="0" y="23444"/>
                    <a:pt x="23444" y="0"/>
                    <a:pt x="52363" y="0"/>
                  </a:cubicBezTo>
                  <a:lnTo>
                    <a:pt x="471263" y="0"/>
                  </a:lnTo>
                  <a:cubicBezTo>
                    <a:pt x="500182" y="0"/>
                    <a:pt x="523626" y="23444"/>
                    <a:pt x="523626" y="52363"/>
                  </a:cubicBezTo>
                  <a:lnTo>
                    <a:pt x="523626" y="719270"/>
                  </a:lnTo>
                  <a:cubicBezTo>
                    <a:pt x="523626" y="748189"/>
                    <a:pt x="500182" y="771633"/>
                    <a:pt x="471263" y="771633"/>
                  </a:cubicBezTo>
                  <a:lnTo>
                    <a:pt x="52363" y="771633"/>
                  </a:lnTo>
                  <a:cubicBezTo>
                    <a:pt x="23444" y="771633"/>
                    <a:pt x="0" y="748189"/>
                    <a:pt x="0" y="719270"/>
                  </a:cubicBezTo>
                  <a:lnTo>
                    <a:pt x="0" y="5236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8999980"/>
                <a:satOff val="9305"/>
                <a:lumOff val="-1177"/>
                <a:alphaOff val="0"/>
              </a:schemeClr>
            </a:fillRef>
            <a:effectRef idx="1">
              <a:schemeClr val="accent2">
                <a:hueOff val="-8999980"/>
                <a:satOff val="9305"/>
                <a:lumOff val="-117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626" tIns="49626" rIns="49626" bIns="49626" numCol="1" spcCol="1270" anchor="ctr" anchorCtr="0">
              <a:noAutofit/>
            </a:bodyPr>
            <a:lstStyle/>
            <a:p>
              <a:pPr marL="0" lvl="0" indent="0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4.</a:t>
              </a:r>
              <a:r>
                <a:rPr lang="zh-CN" sz="2000" kern="1200">
                  <a:latin typeface="+mn-ea"/>
                </a:rPr>
                <a:t>获得并比较可行的方案</a:t>
              </a: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F51F060-A39D-403A-85AC-BD334BEE6704}"/>
                </a:ext>
              </a:extLst>
            </p:cNvPr>
            <p:cNvSpPr/>
            <p:nvPr/>
          </p:nvSpPr>
          <p:spPr>
            <a:xfrm>
              <a:off x="3903244" y="2873716"/>
              <a:ext cx="111008" cy="129859"/>
            </a:xfrm>
            <a:custGeom>
              <a:avLst/>
              <a:gdLst>
                <a:gd name="connsiteX0" fmla="*/ 0 w 111008"/>
                <a:gd name="connsiteY0" fmla="*/ 25972 h 129859"/>
                <a:gd name="connsiteX1" fmla="*/ 55504 w 111008"/>
                <a:gd name="connsiteY1" fmla="*/ 25972 h 129859"/>
                <a:gd name="connsiteX2" fmla="*/ 55504 w 111008"/>
                <a:gd name="connsiteY2" fmla="*/ 0 h 129859"/>
                <a:gd name="connsiteX3" fmla="*/ 111008 w 111008"/>
                <a:gd name="connsiteY3" fmla="*/ 64930 h 129859"/>
                <a:gd name="connsiteX4" fmla="*/ 55504 w 111008"/>
                <a:gd name="connsiteY4" fmla="*/ 129859 h 129859"/>
                <a:gd name="connsiteX5" fmla="*/ 55504 w 111008"/>
                <a:gd name="connsiteY5" fmla="*/ 103887 h 129859"/>
                <a:gd name="connsiteX6" fmla="*/ 0 w 111008"/>
                <a:gd name="connsiteY6" fmla="*/ 103887 h 129859"/>
                <a:gd name="connsiteX7" fmla="*/ 0 w 111008"/>
                <a:gd name="connsiteY7" fmla="*/ 25972 h 12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008" h="129859">
                  <a:moveTo>
                    <a:pt x="0" y="25972"/>
                  </a:moveTo>
                  <a:lnTo>
                    <a:pt x="55504" y="25972"/>
                  </a:lnTo>
                  <a:lnTo>
                    <a:pt x="55504" y="0"/>
                  </a:lnTo>
                  <a:lnTo>
                    <a:pt x="111008" y="64930"/>
                  </a:lnTo>
                  <a:lnTo>
                    <a:pt x="55504" y="129859"/>
                  </a:lnTo>
                  <a:lnTo>
                    <a:pt x="55504" y="103887"/>
                  </a:lnTo>
                  <a:lnTo>
                    <a:pt x="0" y="103887"/>
                  </a:lnTo>
                  <a:lnTo>
                    <a:pt x="0" y="2597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11999973"/>
                <a:satOff val="12407"/>
                <a:lumOff val="-1570"/>
                <a:alphaOff val="0"/>
              </a:schemeClr>
            </a:fillRef>
            <a:effectRef idx="1">
              <a:schemeClr val="accent2">
                <a:hueOff val="-11999973"/>
                <a:satOff val="12407"/>
                <a:lumOff val="-157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25972" rIns="33302" bIns="25972" numCol="1" spcCol="1270" anchor="ctr" anchorCtr="0">
              <a:noAutofit/>
            </a:bodyPr>
            <a:lstStyle/>
            <a:p>
              <a:pPr marL="0" lvl="0" indent="0" defTabSz="222250">
                <a:lnSpc>
                  <a:spcPct val="150000"/>
                </a:lnSpc>
                <a:spcBef>
                  <a:spcPct val="0"/>
                </a:spcBef>
                <a:buNone/>
              </a:pPr>
              <a:endParaRPr lang="zh-CN" altLang="en-US" sz="2000" kern="1200">
                <a:latin typeface="+mn-ea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B592E9F-D0E8-4833-ACE1-A8A1622CB216}"/>
                </a:ext>
              </a:extLst>
            </p:cNvPr>
            <p:cNvSpPr/>
            <p:nvPr/>
          </p:nvSpPr>
          <p:spPr>
            <a:xfrm>
              <a:off x="4060332" y="2552829"/>
              <a:ext cx="523626" cy="771633"/>
            </a:xfrm>
            <a:custGeom>
              <a:avLst/>
              <a:gdLst>
                <a:gd name="connsiteX0" fmla="*/ 0 w 523626"/>
                <a:gd name="connsiteY0" fmla="*/ 52363 h 771633"/>
                <a:gd name="connsiteX1" fmla="*/ 52363 w 523626"/>
                <a:gd name="connsiteY1" fmla="*/ 0 h 771633"/>
                <a:gd name="connsiteX2" fmla="*/ 471263 w 523626"/>
                <a:gd name="connsiteY2" fmla="*/ 0 h 771633"/>
                <a:gd name="connsiteX3" fmla="*/ 523626 w 523626"/>
                <a:gd name="connsiteY3" fmla="*/ 52363 h 771633"/>
                <a:gd name="connsiteX4" fmla="*/ 523626 w 523626"/>
                <a:gd name="connsiteY4" fmla="*/ 719270 h 771633"/>
                <a:gd name="connsiteX5" fmla="*/ 471263 w 523626"/>
                <a:gd name="connsiteY5" fmla="*/ 771633 h 771633"/>
                <a:gd name="connsiteX6" fmla="*/ 52363 w 523626"/>
                <a:gd name="connsiteY6" fmla="*/ 771633 h 771633"/>
                <a:gd name="connsiteX7" fmla="*/ 0 w 523626"/>
                <a:gd name="connsiteY7" fmla="*/ 719270 h 771633"/>
                <a:gd name="connsiteX8" fmla="*/ 0 w 523626"/>
                <a:gd name="connsiteY8" fmla="*/ 52363 h 77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626" h="771633">
                  <a:moveTo>
                    <a:pt x="0" y="52363"/>
                  </a:moveTo>
                  <a:cubicBezTo>
                    <a:pt x="0" y="23444"/>
                    <a:pt x="23444" y="0"/>
                    <a:pt x="52363" y="0"/>
                  </a:cubicBezTo>
                  <a:lnTo>
                    <a:pt x="471263" y="0"/>
                  </a:lnTo>
                  <a:cubicBezTo>
                    <a:pt x="500182" y="0"/>
                    <a:pt x="523626" y="23444"/>
                    <a:pt x="523626" y="52363"/>
                  </a:cubicBezTo>
                  <a:lnTo>
                    <a:pt x="523626" y="719270"/>
                  </a:lnTo>
                  <a:cubicBezTo>
                    <a:pt x="523626" y="748189"/>
                    <a:pt x="500182" y="771633"/>
                    <a:pt x="471263" y="771633"/>
                  </a:cubicBezTo>
                  <a:lnTo>
                    <a:pt x="52363" y="771633"/>
                  </a:lnTo>
                  <a:cubicBezTo>
                    <a:pt x="23444" y="771633"/>
                    <a:pt x="0" y="748189"/>
                    <a:pt x="0" y="719270"/>
                  </a:cubicBezTo>
                  <a:lnTo>
                    <a:pt x="0" y="5236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11999973"/>
                <a:satOff val="12407"/>
                <a:lumOff val="-1570"/>
                <a:alphaOff val="0"/>
              </a:schemeClr>
            </a:fillRef>
            <a:effectRef idx="1">
              <a:schemeClr val="accent2">
                <a:hueOff val="-11999973"/>
                <a:satOff val="12407"/>
                <a:lumOff val="-157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626" tIns="49626" rIns="49626" bIns="49626" numCol="1" spcCol="1270" anchor="ctr" anchorCtr="0">
              <a:noAutofit/>
            </a:bodyPr>
            <a:lstStyle/>
            <a:p>
              <a:pPr marL="0" lvl="0" indent="0" defTabSz="4000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5.</a:t>
              </a:r>
              <a:r>
                <a:rPr lang="zh-CN" sz="2000" kern="1200">
                  <a:latin typeface="+mn-ea"/>
                </a:rPr>
                <a:t>撰写可行性研究报告</a:t>
              </a:r>
            </a:p>
          </p:txBody>
        </p:sp>
      </p:grp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126332" y="266701"/>
            <a:ext cx="37825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2.2.2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可行性研究的步骤</a:t>
            </a:r>
          </a:p>
        </p:txBody>
      </p:sp>
    </p:spTree>
    <p:extLst>
      <p:ext uri="{BB962C8B-B14F-4D97-AF65-F5344CB8AC3E}">
        <p14:creationId xmlns:p14="http://schemas.microsoft.com/office/powerpoint/2010/main" val="9327474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989932" y="287338"/>
            <a:ext cx="27799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2.2.3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系统流程图  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4659EC-9CB8-4BB4-B216-5AC1D263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667" y="1111487"/>
            <a:ext cx="6265863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8938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9932" y="287338"/>
            <a:ext cx="27799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2.2.4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经济可行性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124F79-CC95-4636-8535-38A271CE5D01}"/>
              </a:ext>
            </a:extLst>
          </p:cNvPr>
          <p:cNvSpPr/>
          <p:nvPr/>
        </p:nvSpPr>
        <p:spPr>
          <a:xfrm>
            <a:off x="1833249" y="1270937"/>
            <a:ext cx="8439464" cy="1928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在可行性研究过程中，经济可行性研究占有重要地位，它从经济上衡量一个项目是否有开发价值。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经济可行性研究主要包括两个方面的内容：一是新系统成本的估计；二是新系统可能产生的效益。又称为成本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效益分析。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7543367-BBED-40E6-886F-2027B5CC5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00" y="3399488"/>
            <a:ext cx="436245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6208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6BD185-FAC9-4192-8961-E17A15385DB5}"/>
              </a:ext>
            </a:extLst>
          </p:cNvPr>
          <p:cNvGrpSpPr/>
          <p:nvPr/>
        </p:nvGrpSpPr>
        <p:grpSpPr>
          <a:xfrm>
            <a:off x="952499" y="3923422"/>
            <a:ext cx="1585912" cy="612775"/>
            <a:chOff x="284163" y="1644650"/>
            <a:chExt cx="1585912" cy="6127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99B2567-DC5A-42AA-858F-4C14AD141F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F2EF4EA-DA5D-4823-82BC-77FE6619B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D1146E5-91BA-4392-BE0E-E2F35D6F5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D09393C-B7A1-418A-A998-B626E12D0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D6CCB2E-55AD-486D-94F0-E4E6B03E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BB28A2F-96CE-4E2B-A84F-6171492CE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1BBBD52-6391-4F7B-8B69-9B9351234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34C7EB2-1697-4DAA-B172-4242141A8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FBD11C4-A0B8-470F-A144-AE91CCB7D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6BC14AC-385A-4F31-BC31-E17D522F2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92F54B3-37D2-4E2B-A0FD-658DB1D64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49451F5-7051-4566-A2B0-B4EC14346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D3EC28-C189-4958-8720-96324212F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848B4A4-BDA1-4B36-AEBA-AEC945C4E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A540DD1-05C6-406E-9C08-CBDF1C0BC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A57B64-D765-4D2F-AC19-C2691A64D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2E5C4F4-ED83-48B2-9C93-85D6FEC3F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7F46113-D20A-4CF6-968B-8CD045F6D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FE1D284-3A54-4932-B42C-F6DB1C9D15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030CEAA-C650-4B6F-86B0-C598A72F5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DBC2D4F-0ABA-4FE5-BBF9-9BA89CE46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4C8344C-4508-42BD-93C8-BA51D4E90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450024C-4376-4D82-AFCD-33B4C76259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CB62D0F-E117-490B-AE7B-9D944367A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D928E2C-5968-4A1C-AB24-8480427FC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E8A26A3-5981-4D30-814E-F9C68BB8E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9B66027-A6CB-417A-9774-BF54147A4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90E92AF-6B7E-4D97-995E-512CD40E7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8C1C7FF-888F-4CAC-AEAB-D5566B6A4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5B7A272-60A8-4403-AD62-DDA7C626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01DC957-9E58-4A02-B452-6046260BC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2F122F6-994B-48EB-84E0-CD7A3093D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C0F32E5-DB82-4084-93F1-DA8337F2F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FC3D3DC-D41F-4430-9560-521AECE0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2A6986A-0D7F-423F-946A-5CEFD1B1A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E9A9FB94-E2EB-4758-8933-56ED1A7D9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01682D48-7E28-4044-88C6-CFC498EE7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1D76AB51-9870-4285-886A-170DEAF9F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59151F8-3984-4245-804E-2798BEE73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2133E174-9A3B-45C7-BE02-E84CF0B70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59746E0-6CFE-4FF4-9E9F-CB214FCE89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3D7E9DC0-EBC2-4C70-BA6C-9231C8F27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253B0F6-E31B-43EE-9AE4-DA274ABE7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92BAC05-156C-4DA4-9911-75AD93742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0E37A7F2-B84F-4E5F-8D35-E08C11E66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1F5C5EB5-CB6E-41D9-BE45-60F35E456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562B6AA-8E4C-4D6F-B0BD-3B3A03E24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E553BE46-3430-4317-974B-742A79546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022EEB5D-21C1-4F0E-8815-4DB2B6A7C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3AF705E-0F76-4554-935F-B056296B9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DEB5CB0C-95C2-4AAD-900B-291F8FD68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293F8D0-FA43-41FC-8962-49FDE946C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CE60091A-3CE9-40B4-8A90-52B2F0D27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DF504D9-A0A6-45A4-ABEB-BDA4CEE60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FD755CEC-13F7-4DD5-B5FA-675BC972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F2AFE5B-5BCD-43D4-8546-D89AD9F7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1765810"/>
            <a:ext cx="469525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PART</a:t>
            </a:r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</a:t>
            </a:r>
            <a:r>
              <a:rPr lang="en-US" altLang="zh-CN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3</a:t>
            </a:r>
            <a:endParaRPr lang="en-US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  <a:p>
            <a:r>
              <a:rPr lang="zh-CN" altLang="en-US" sz="3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可行性研究报告的内容及作用</a:t>
            </a:r>
            <a:endParaRPr lang="en-US" sz="3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17674"/>
          <a:stretch/>
        </p:blipFill>
        <p:spPr>
          <a:xfrm>
            <a:off x="5421981" y="946297"/>
            <a:ext cx="6770019" cy="62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160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086351" y="288341"/>
            <a:ext cx="56332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2.3.1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可行性研究报告编制中应注意的问题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7257EF-6965-42D4-B176-611656B8AE9D}"/>
              </a:ext>
            </a:extLst>
          </p:cNvPr>
          <p:cNvGrpSpPr/>
          <p:nvPr/>
        </p:nvGrpSpPr>
        <p:grpSpPr>
          <a:xfrm>
            <a:off x="527784" y="1545518"/>
            <a:ext cx="11312180" cy="3755655"/>
            <a:chOff x="1331028" y="2772280"/>
            <a:chExt cx="8406277" cy="579743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E70F8D02-1B96-4A36-B17C-6B17BA3ADCA9}"/>
                </a:ext>
              </a:extLst>
            </p:cNvPr>
            <p:cNvSpPr/>
            <p:nvPr/>
          </p:nvSpPr>
          <p:spPr>
            <a:xfrm>
              <a:off x="1331028" y="2772280"/>
              <a:ext cx="1159486" cy="579743"/>
            </a:xfrm>
            <a:custGeom>
              <a:avLst/>
              <a:gdLst>
                <a:gd name="connsiteX0" fmla="*/ 0 w 1159486"/>
                <a:gd name="connsiteY0" fmla="*/ 57974 h 579743"/>
                <a:gd name="connsiteX1" fmla="*/ 57974 w 1159486"/>
                <a:gd name="connsiteY1" fmla="*/ 0 h 579743"/>
                <a:gd name="connsiteX2" fmla="*/ 1101512 w 1159486"/>
                <a:gd name="connsiteY2" fmla="*/ 0 h 579743"/>
                <a:gd name="connsiteX3" fmla="*/ 1159486 w 1159486"/>
                <a:gd name="connsiteY3" fmla="*/ 57974 h 579743"/>
                <a:gd name="connsiteX4" fmla="*/ 1159486 w 1159486"/>
                <a:gd name="connsiteY4" fmla="*/ 521769 h 579743"/>
                <a:gd name="connsiteX5" fmla="*/ 1101512 w 1159486"/>
                <a:gd name="connsiteY5" fmla="*/ 579743 h 579743"/>
                <a:gd name="connsiteX6" fmla="*/ 57974 w 1159486"/>
                <a:gd name="connsiteY6" fmla="*/ 579743 h 579743"/>
                <a:gd name="connsiteX7" fmla="*/ 0 w 1159486"/>
                <a:gd name="connsiteY7" fmla="*/ 521769 h 579743"/>
                <a:gd name="connsiteX8" fmla="*/ 0 w 1159486"/>
                <a:gd name="connsiteY8" fmla="*/ 57974 h 57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9486" h="579743">
                  <a:moveTo>
                    <a:pt x="0" y="57974"/>
                  </a:moveTo>
                  <a:cubicBezTo>
                    <a:pt x="0" y="25956"/>
                    <a:pt x="25956" y="0"/>
                    <a:pt x="57974" y="0"/>
                  </a:cubicBezTo>
                  <a:lnTo>
                    <a:pt x="1101512" y="0"/>
                  </a:lnTo>
                  <a:cubicBezTo>
                    <a:pt x="1133530" y="0"/>
                    <a:pt x="1159486" y="25956"/>
                    <a:pt x="1159486" y="57974"/>
                  </a:cubicBezTo>
                  <a:lnTo>
                    <a:pt x="1159486" y="521769"/>
                  </a:lnTo>
                  <a:cubicBezTo>
                    <a:pt x="1159486" y="553787"/>
                    <a:pt x="1133530" y="579743"/>
                    <a:pt x="1101512" y="579743"/>
                  </a:cubicBezTo>
                  <a:lnTo>
                    <a:pt x="57974" y="579743"/>
                  </a:lnTo>
                  <a:cubicBezTo>
                    <a:pt x="25956" y="579743"/>
                    <a:pt x="0" y="553787"/>
                    <a:pt x="0" y="521769"/>
                  </a:cubicBezTo>
                  <a:lnTo>
                    <a:pt x="0" y="579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15" tIns="25870" rIns="30315" bIns="25870" numCol="1" spcCol="1270" anchor="ctr" anchorCtr="0">
              <a:noAutofit/>
            </a:bodyPr>
            <a:lstStyle/>
            <a:p>
              <a:pPr marL="0" lvl="0" indent="0" defTabSz="3111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 dirty="0">
                  <a:latin typeface="+mn-ea"/>
                </a:rPr>
                <a:t>可行性研究报告编制中应注意以下几个方面的问题：</a:t>
              </a: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5236DD4-BD64-4EA3-A828-C4A4413DDBD2}"/>
                </a:ext>
              </a:extLst>
            </p:cNvPr>
            <p:cNvSpPr/>
            <p:nvPr/>
          </p:nvSpPr>
          <p:spPr>
            <a:xfrm>
              <a:off x="2780386" y="2772280"/>
              <a:ext cx="1159486" cy="579743"/>
            </a:xfrm>
            <a:custGeom>
              <a:avLst/>
              <a:gdLst>
                <a:gd name="connsiteX0" fmla="*/ 0 w 1159486"/>
                <a:gd name="connsiteY0" fmla="*/ 57974 h 579743"/>
                <a:gd name="connsiteX1" fmla="*/ 57974 w 1159486"/>
                <a:gd name="connsiteY1" fmla="*/ 0 h 579743"/>
                <a:gd name="connsiteX2" fmla="*/ 1101512 w 1159486"/>
                <a:gd name="connsiteY2" fmla="*/ 0 h 579743"/>
                <a:gd name="connsiteX3" fmla="*/ 1159486 w 1159486"/>
                <a:gd name="connsiteY3" fmla="*/ 57974 h 579743"/>
                <a:gd name="connsiteX4" fmla="*/ 1159486 w 1159486"/>
                <a:gd name="connsiteY4" fmla="*/ 521769 h 579743"/>
                <a:gd name="connsiteX5" fmla="*/ 1101512 w 1159486"/>
                <a:gd name="connsiteY5" fmla="*/ 579743 h 579743"/>
                <a:gd name="connsiteX6" fmla="*/ 57974 w 1159486"/>
                <a:gd name="connsiteY6" fmla="*/ 579743 h 579743"/>
                <a:gd name="connsiteX7" fmla="*/ 0 w 1159486"/>
                <a:gd name="connsiteY7" fmla="*/ 521769 h 579743"/>
                <a:gd name="connsiteX8" fmla="*/ 0 w 1159486"/>
                <a:gd name="connsiteY8" fmla="*/ 57974 h 57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9486" h="579743">
                  <a:moveTo>
                    <a:pt x="0" y="57974"/>
                  </a:moveTo>
                  <a:cubicBezTo>
                    <a:pt x="0" y="25956"/>
                    <a:pt x="25956" y="0"/>
                    <a:pt x="57974" y="0"/>
                  </a:cubicBezTo>
                  <a:lnTo>
                    <a:pt x="1101512" y="0"/>
                  </a:lnTo>
                  <a:cubicBezTo>
                    <a:pt x="1133530" y="0"/>
                    <a:pt x="1159486" y="25956"/>
                    <a:pt x="1159486" y="57974"/>
                  </a:cubicBezTo>
                  <a:lnTo>
                    <a:pt x="1159486" y="521769"/>
                  </a:lnTo>
                  <a:cubicBezTo>
                    <a:pt x="1159486" y="553787"/>
                    <a:pt x="1133530" y="579743"/>
                    <a:pt x="1101512" y="579743"/>
                  </a:cubicBezTo>
                  <a:lnTo>
                    <a:pt x="57974" y="579743"/>
                  </a:lnTo>
                  <a:cubicBezTo>
                    <a:pt x="25956" y="579743"/>
                    <a:pt x="0" y="553787"/>
                    <a:pt x="0" y="521769"/>
                  </a:cubicBezTo>
                  <a:lnTo>
                    <a:pt x="0" y="579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399995"/>
                <a:satOff val="2481"/>
                <a:lumOff val="-314"/>
                <a:alphaOff val="0"/>
              </a:schemeClr>
            </a:fillRef>
            <a:effectRef idx="0">
              <a:schemeClr val="accent5">
                <a:hueOff val="-2399995"/>
                <a:satOff val="2481"/>
                <a:lumOff val="-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15" tIns="25870" rIns="30315" bIns="25870" numCol="1" spcCol="1270" anchor="ctr" anchorCtr="0">
              <a:noAutofit/>
            </a:bodyPr>
            <a:lstStyle/>
            <a:p>
              <a:pPr marL="0" lvl="0" indent="0" defTabSz="3111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 dirty="0">
                  <a:latin typeface="+mn-ea"/>
                </a:rPr>
                <a:t>（</a:t>
              </a:r>
              <a:r>
                <a:rPr lang="en-US" sz="2000" kern="1200" dirty="0">
                  <a:latin typeface="+mn-ea"/>
                </a:rPr>
                <a:t>1</a:t>
              </a:r>
              <a:r>
                <a:rPr lang="zh-CN" sz="2000" kern="1200" dirty="0">
                  <a:latin typeface="+mn-ea"/>
                </a:rPr>
                <a:t>）坚持实事求是的原则，不要随意夸大新系统的功能和其他指标。</a:t>
              </a: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CA3576A-316D-412B-90F7-AF9A85610663}"/>
                </a:ext>
              </a:extLst>
            </p:cNvPr>
            <p:cNvSpPr/>
            <p:nvPr/>
          </p:nvSpPr>
          <p:spPr>
            <a:xfrm>
              <a:off x="4229744" y="2772280"/>
              <a:ext cx="1159486" cy="579743"/>
            </a:xfrm>
            <a:custGeom>
              <a:avLst/>
              <a:gdLst>
                <a:gd name="connsiteX0" fmla="*/ 0 w 1159486"/>
                <a:gd name="connsiteY0" fmla="*/ 57974 h 579743"/>
                <a:gd name="connsiteX1" fmla="*/ 57974 w 1159486"/>
                <a:gd name="connsiteY1" fmla="*/ 0 h 579743"/>
                <a:gd name="connsiteX2" fmla="*/ 1101512 w 1159486"/>
                <a:gd name="connsiteY2" fmla="*/ 0 h 579743"/>
                <a:gd name="connsiteX3" fmla="*/ 1159486 w 1159486"/>
                <a:gd name="connsiteY3" fmla="*/ 57974 h 579743"/>
                <a:gd name="connsiteX4" fmla="*/ 1159486 w 1159486"/>
                <a:gd name="connsiteY4" fmla="*/ 521769 h 579743"/>
                <a:gd name="connsiteX5" fmla="*/ 1101512 w 1159486"/>
                <a:gd name="connsiteY5" fmla="*/ 579743 h 579743"/>
                <a:gd name="connsiteX6" fmla="*/ 57974 w 1159486"/>
                <a:gd name="connsiteY6" fmla="*/ 579743 h 579743"/>
                <a:gd name="connsiteX7" fmla="*/ 0 w 1159486"/>
                <a:gd name="connsiteY7" fmla="*/ 521769 h 579743"/>
                <a:gd name="connsiteX8" fmla="*/ 0 w 1159486"/>
                <a:gd name="connsiteY8" fmla="*/ 57974 h 57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9486" h="579743">
                  <a:moveTo>
                    <a:pt x="0" y="57974"/>
                  </a:moveTo>
                  <a:cubicBezTo>
                    <a:pt x="0" y="25956"/>
                    <a:pt x="25956" y="0"/>
                    <a:pt x="57974" y="0"/>
                  </a:cubicBezTo>
                  <a:lnTo>
                    <a:pt x="1101512" y="0"/>
                  </a:lnTo>
                  <a:cubicBezTo>
                    <a:pt x="1133530" y="0"/>
                    <a:pt x="1159486" y="25956"/>
                    <a:pt x="1159486" y="57974"/>
                  </a:cubicBezTo>
                  <a:lnTo>
                    <a:pt x="1159486" y="521769"/>
                  </a:lnTo>
                  <a:cubicBezTo>
                    <a:pt x="1159486" y="553787"/>
                    <a:pt x="1133530" y="579743"/>
                    <a:pt x="1101512" y="579743"/>
                  </a:cubicBezTo>
                  <a:lnTo>
                    <a:pt x="57974" y="579743"/>
                  </a:lnTo>
                  <a:cubicBezTo>
                    <a:pt x="25956" y="579743"/>
                    <a:pt x="0" y="553787"/>
                    <a:pt x="0" y="521769"/>
                  </a:cubicBezTo>
                  <a:lnTo>
                    <a:pt x="0" y="579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799989"/>
                <a:satOff val="4963"/>
                <a:lumOff val="-628"/>
                <a:alphaOff val="0"/>
              </a:schemeClr>
            </a:fillRef>
            <a:effectRef idx="0">
              <a:schemeClr val="accent5">
                <a:hueOff val="-4799989"/>
                <a:satOff val="4963"/>
                <a:lumOff val="-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15" tIns="25870" rIns="30315" bIns="25870" numCol="1" spcCol="1270" anchor="ctr" anchorCtr="0">
              <a:noAutofit/>
            </a:bodyPr>
            <a:lstStyle/>
            <a:p>
              <a:pPr marL="0" lvl="0" indent="0" defTabSz="3111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 dirty="0">
                  <a:latin typeface="+mn-ea"/>
                </a:rPr>
                <a:t>（</a:t>
              </a:r>
              <a:r>
                <a:rPr lang="en-US" sz="2000" kern="1200" dirty="0">
                  <a:latin typeface="+mn-ea"/>
                </a:rPr>
                <a:t>2</a:t>
              </a:r>
              <a:r>
                <a:rPr lang="zh-CN" sz="2000" kern="1200" dirty="0">
                  <a:latin typeface="+mn-ea"/>
                </a:rPr>
                <a:t>）任何一项内容的书写均要以科学分析的结果为依据，不能凭空想象。</a:t>
              </a: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8F20E65-8C61-486C-941C-67CE6E5A9B32}"/>
                </a:ext>
              </a:extLst>
            </p:cNvPr>
            <p:cNvSpPr/>
            <p:nvPr/>
          </p:nvSpPr>
          <p:spPr>
            <a:xfrm>
              <a:off x="5679102" y="2772280"/>
              <a:ext cx="1159486" cy="579743"/>
            </a:xfrm>
            <a:custGeom>
              <a:avLst/>
              <a:gdLst>
                <a:gd name="connsiteX0" fmla="*/ 0 w 1159486"/>
                <a:gd name="connsiteY0" fmla="*/ 57974 h 579743"/>
                <a:gd name="connsiteX1" fmla="*/ 57974 w 1159486"/>
                <a:gd name="connsiteY1" fmla="*/ 0 h 579743"/>
                <a:gd name="connsiteX2" fmla="*/ 1101512 w 1159486"/>
                <a:gd name="connsiteY2" fmla="*/ 0 h 579743"/>
                <a:gd name="connsiteX3" fmla="*/ 1159486 w 1159486"/>
                <a:gd name="connsiteY3" fmla="*/ 57974 h 579743"/>
                <a:gd name="connsiteX4" fmla="*/ 1159486 w 1159486"/>
                <a:gd name="connsiteY4" fmla="*/ 521769 h 579743"/>
                <a:gd name="connsiteX5" fmla="*/ 1101512 w 1159486"/>
                <a:gd name="connsiteY5" fmla="*/ 579743 h 579743"/>
                <a:gd name="connsiteX6" fmla="*/ 57974 w 1159486"/>
                <a:gd name="connsiteY6" fmla="*/ 579743 h 579743"/>
                <a:gd name="connsiteX7" fmla="*/ 0 w 1159486"/>
                <a:gd name="connsiteY7" fmla="*/ 521769 h 579743"/>
                <a:gd name="connsiteX8" fmla="*/ 0 w 1159486"/>
                <a:gd name="connsiteY8" fmla="*/ 57974 h 57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9486" h="579743">
                  <a:moveTo>
                    <a:pt x="0" y="57974"/>
                  </a:moveTo>
                  <a:cubicBezTo>
                    <a:pt x="0" y="25956"/>
                    <a:pt x="25956" y="0"/>
                    <a:pt x="57974" y="0"/>
                  </a:cubicBezTo>
                  <a:lnTo>
                    <a:pt x="1101512" y="0"/>
                  </a:lnTo>
                  <a:cubicBezTo>
                    <a:pt x="1133530" y="0"/>
                    <a:pt x="1159486" y="25956"/>
                    <a:pt x="1159486" y="57974"/>
                  </a:cubicBezTo>
                  <a:lnTo>
                    <a:pt x="1159486" y="521769"/>
                  </a:lnTo>
                  <a:cubicBezTo>
                    <a:pt x="1159486" y="553787"/>
                    <a:pt x="1133530" y="579743"/>
                    <a:pt x="1101512" y="579743"/>
                  </a:cubicBezTo>
                  <a:lnTo>
                    <a:pt x="57974" y="579743"/>
                  </a:lnTo>
                  <a:cubicBezTo>
                    <a:pt x="25956" y="579743"/>
                    <a:pt x="0" y="553787"/>
                    <a:pt x="0" y="521769"/>
                  </a:cubicBezTo>
                  <a:lnTo>
                    <a:pt x="0" y="579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199984"/>
                <a:satOff val="7444"/>
                <a:lumOff val="-942"/>
                <a:alphaOff val="0"/>
              </a:schemeClr>
            </a:fillRef>
            <a:effectRef idx="0">
              <a:schemeClr val="accent5">
                <a:hueOff val="-7199984"/>
                <a:satOff val="7444"/>
                <a:lumOff val="-94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15" tIns="25870" rIns="30315" bIns="25870" numCol="1" spcCol="1270" anchor="ctr" anchorCtr="0">
              <a:noAutofit/>
            </a:bodyPr>
            <a:lstStyle/>
            <a:p>
              <a:pPr marL="0" lvl="0" indent="0" defTabSz="3111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3</a:t>
              </a:r>
              <a:r>
                <a:rPr lang="zh-CN" sz="2000" kern="1200">
                  <a:latin typeface="+mn-ea"/>
                </a:rPr>
                <a:t>）对每一项内容的描述必须反复推敲，一定要做到用词恰当、准确。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2DF8815-E7E4-4C9E-BED6-DAB92B03F7B3}"/>
                </a:ext>
              </a:extLst>
            </p:cNvPr>
            <p:cNvSpPr/>
            <p:nvPr/>
          </p:nvSpPr>
          <p:spPr>
            <a:xfrm>
              <a:off x="7128460" y="2772280"/>
              <a:ext cx="1159486" cy="579743"/>
            </a:xfrm>
            <a:custGeom>
              <a:avLst/>
              <a:gdLst>
                <a:gd name="connsiteX0" fmla="*/ 0 w 1159486"/>
                <a:gd name="connsiteY0" fmla="*/ 57974 h 579743"/>
                <a:gd name="connsiteX1" fmla="*/ 57974 w 1159486"/>
                <a:gd name="connsiteY1" fmla="*/ 0 h 579743"/>
                <a:gd name="connsiteX2" fmla="*/ 1101512 w 1159486"/>
                <a:gd name="connsiteY2" fmla="*/ 0 h 579743"/>
                <a:gd name="connsiteX3" fmla="*/ 1159486 w 1159486"/>
                <a:gd name="connsiteY3" fmla="*/ 57974 h 579743"/>
                <a:gd name="connsiteX4" fmla="*/ 1159486 w 1159486"/>
                <a:gd name="connsiteY4" fmla="*/ 521769 h 579743"/>
                <a:gd name="connsiteX5" fmla="*/ 1101512 w 1159486"/>
                <a:gd name="connsiteY5" fmla="*/ 579743 h 579743"/>
                <a:gd name="connsiteX6" fmla="*/ 57974 w 1159486"/>
                <a:gd name="connsiteY6" fmla="*/ 579743 h 579743"/>
                <a:gd name="connsiteX7" fmla="*/ 0 w 1159486"/>
                <a:gd name="connsiteY7" fmla="*/ 521769 h 579743"/>
                <a:gd name="connsiteX8" fmla="*/ 0 w 1159486"/>
                <a:gd name="connsiteY8" fmla="*/ 57974 h 57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9486" h="579743">
                  <a:moveTo>
                    <a:pt x="0" y="57974"/>
                  </a:moveTo>
                  <a:cubicBezTo>
                    <a:pt x="0" y="25956"/>
                    <a:pt x="25956" y="0"/>
                    <a:pt x="57974" y="0"/>
                  </a:cubicBezTo>
                  <a:lnTo>
                    <a:pt x="1101512" y="0"/>
                  </a:lnTo>
                  <a:cubicBezTo>
                    <a:pt x="1133530" y="0"/>
                    <a:pt x="1159486" y="25956"/>
                    <a:pt x="1159486" y="57974"/>
                  </a:cubicBezTo>
                  <a:lnTo>
                    <a:pt x="1159486" y="521769"/>
                  </a:lnTo>
                  <a:cubicBezTo>
                    <a:pt x="1159486" y="553787"/>
                    <a:pt x="1133530" y="579743"/>
                    <a:pt x="1101512" y="579743"/>
                  </a:cubicBezTo>
                  <a:lnTo>
                    <a:pt x="57974" y="579743"/>
                  </a:lnTo>
                  <a:cubicBezTo>
                    <a:pt x="25956" y="579743"/>
                    <a:pt x="0" y="553787"/>
                    <a:pt x="0" y="521769"/>
                  </a:cubicBezTo>
                  <a:lnTo>
                    <a:pt x="0" y="579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599978"/>
                <a:satOff val="9926"/>
                <a:lumOff val="-1256"/>
                <a:alphaOff val="0"/>
              </a:schemeClr>
            </a:fillRef>
            <a:effectRef idx="0">
              <a:schemeClr val="accent5">
                <a:hueOff val="-9599978"/>
                <a:satOff val="9926"/>
                <a:lumOff val="-12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15" tIns="25870" rIns="30315" bIns="25870" numCol="1" spcCol="1270" anchor="ctr" anchorCtr="0">
              <a:noAutofit/>
            </a:bodyPr>
            <a:lstStyle/>
            <a:p>
              <a:pPr marL="0" lvl="0" indent="0" defTabSz="3111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4</a:t>
              </a:r>
              <a:r>
                <a:rPr lang="zh-CN" sz="2000" kern="1200">
                  <a:latin typeface="+mn-ea"/>
                </a:rPr>
                <a:t>）从具体情况出发。可行性研究报告不一定面面俱到，但对于用户关心的部分或项目中重要的部分要重点阐明。</a:t>
              </a: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37E98CF-9ED0-4C40-A921-A85E50C8E314}"/>
                </a:ext>
              </a:extLst>
            </p:cNvPr>
            <p:cNvSpPr/>
            <p:nvPr/>
          </p:nvSpPr>
          <p:spPr>
            <a:xfrm>
              <a:off x="8577819" y="2772280"/>
              <a:ext cx="1159486" cy="579743"/>
            </a:xfrm>
            <a:custGeom>
              <a:avLst/>
              <a:gdLst>
                <a:gd name="connsiteX0" fmla="*/ 0 w 1159486"/>
                <a:gd name="connsiteY0" fmla="*/ 57974 h 579743"/>
                <a:gd name="connsiteX1" fmla="*/ 57974 w 1159486"/>
                <a:gd name="connsiteY1" fmla="*/ 0 h 579743"/>
                <a:gd name="connsiteX2" fmla="*/ 1101512 w 1159486"/>
                <a:gd name="connsiteY2" fmla="*/ 0 h 579743"/>
                <a:gd name="connsiteX3" fmla="*/ 1159486 w 1159486"/>
                <a:gd name="connsiteY3" fmla="*/ 57974 h 579743"/>
                <a:gd name="connsiteX4" fmla="*/ 1159486 w 1159486"/>
                <a:gd name="connsiteY4" fmla="*/ 521769 h 579743"/>
                <a:gd name="connsiteX5" fmla="*/ 1101512 w 1159486"/>
                <a:gd name="connsiteY5" fmla="*/ 579743 h 579743"/>
                <a:gd name="connsiteX6" fmla="*/ 57974 w 1159486"/>
                <a:gd name="connsiteY6" fmla="*/ 579743 h 579743"/>
                <a:gd name="connsiteX7" fmla="*/ 0 w 1159486"/>
                <a:gd name="connsiteY7" fmla="*/ 521769 h 579743"/>
                <a:gd name="connsiteX8" fmla="*/ 0 w 1159486"/>
                <a:gd name="connsiteY8" fmla="*/ 57974 h 57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9486" h="579743">
                  <a:moveTo>
                    <a:pt x="0" y="57974"/>
                  </a:moveTo>
                  <a:cubicBezTo>
                    <a:pt x="0" y="25956"/>
                    <a:pt x="25956" y="0"/>
                    <a:pt x="57974" y="0"/>
                  </a:cubicBezTo>
                  <a:lnTo>
                    <a:pt x="1101512" y="0"/>
                  </a:lnTo>
                  <a:cubicBezTo>
                    <a:pt x="1133530" y="0"/>
                    <a:pt x="1159486" y="25956"/>
                    <a:pt x="1159486" y="57974"/>
                  </a:cubicBezTo>
                  <a:lnTo>
                    <a:pt x="1159486" y="521769"/>
                  </a:lnTo>
                  <a:cubicBezTo>
                    <a:pt x="1159486" y="553787"/>
                    <a:pt x="1133530" y="579743"/>
                    <a:pt x="1101512" y="579743"/>
                  </a:cubicBezTo>
                  <a:lnTo>
                    <a:pt x="57974" y="579743"/>
                  </a:lnTo>
                  <a:cubicBezTo>
                    <a:pt x="25956" y="579743"/>
                    <a:pt x="0" y="553787"/>
                    <a:pt x="0" y="521769"/>
                  </a:cubicBezTo>
                  <a:lnTo>
                    <a:pt x="0" y="579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999973"/>
                <a:satOff val="12407"/>
                <a:lumOff val="-1570"/>
                <a:alphaOff val="0"/>
              </a:schemeClr>
            </a:fillRef>
            <a:effectRef idx="0">
              <a:schemeClr val="accent5">
                <a:hueOff val="-11999973"/>
                <a:satOff val="12407"/>
                <a:lumOff val="-15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15" tIns="25870" rIns="30315" bIns="25870" numCol="1" spcCol="1270" anchor="ctr" anchorCtr="0">
              <a:noAutofit/>
            </a:bodyPr>
            <a:lstStyle/>
            <a:p>
              <a:pPr marL="0" lvl="0" indent="0" defTabSz="3111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5</a:t>
              </a:r>
              <a:r>
                <a:rPr lang="zh-CN" sz="2000" kern="1200">
                  <a:latin typeface="+mn-ea"/>
                </a:rPr>
                <a:t>）书写形式要规范。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4124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126332" y="266701"/>
            <a:ext cx="56797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2.3.2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可行性研究报告在软件开发中的作用  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0674424-E266-4F48-8241-74C4E8B20C85}"/>
              </a:ext>
            </a:extLst>
          </p:cNvPr>
          <p:cNvGrpSpPr/>
          <p:nvPr/>
        </p:nvGrpSpPr>
        <p:grpSpPr>
          <a:xfrm>
            <a:off x="826464" y="873457"/>
            <a:ext cx="10624008" cy="5609229"/>
            <a:chOff x="3051050" y="2284713"/>
            <a:chExt cx="6089898" cy="2288575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70E4FE69-3068-49AB-B4A0-837D499B73E2}"/>
                </a:ext>
              </a:extLst>
            </p:cNvPr>
            <p:cNvSpPr/>
            <p:nvPr/>
          </p:nvSpPr>
          <p:spPr>
            <a:xfrm>
              <a:off x="3505199" y="2284713"/>
              <a:ext cx="5181600" cy="2288575"/>
            </a:xfrm>
            <a:prstGeom prst="rightArrow">
              <a:avLst/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67A9DD0-6347-462C-95C3-52B1FD161370}"/>
                </a:ext>
              </a:extLst>
            </p:cNvPr>
            <p:cNvSpPr/>
            <p:nvPr/>
          </p:nvSpPr>
          <p:spPr>
            <a:xfrm>
              <a:off x="3051050" y="2971285"/>
              <a:ext cx="1467445" cy="915430"/>
            </a:xfrm>
            <a:custGeom>
              <a:avLst/>
              <a:gdLst>
                <a:gd name="connsiteX0" fmla="*/ 0 w 1467445"/>
                <a:gd name="connsiteY0" fmla="*/ 152575 h 915430"/>
                <a:gd name="connsiteX1" fmla="*/ 152575 w 1467445"/>
                <a:gd name="connsiteY1" fmla="*/ 0 h 915430"/>
                <a:gd name="connsiteX2" fmla="*/ 1314870 w 1467445"/>
                <a:gd name="connsiteY2" fmla="*/ 0 h 915430"/>
                <a:gd name="connsiteX3" fmla="*/ 1467445 w 1467445"/>
                <a:gd name="connsiteY3" fmla="*/ 152575 h 915430"/>
                <a:gd name="connsiteX4" fmla="*/ 1467445 w 1467445"/>
                <a:gd name="connsiteY4" fmla="*/ 762855 h 915430"/>
                <a:gd name="connsiteX5" fmla="*/ 1314870 w 1467445"/>
                <a:gd name="connsiteY5" fmla="*/ 915430 h 915430"/>
                <a:gd name="connsiteX6" fmla="*/ 152575 w 1467445"/>
                <a:gd name="connsiteY6" fmla="*/ 915430 h 915430"/>
                <a:gd name="connsiteX7" fmla="*/ 0 w 1467445"/>
                <a:gd name="connsiteY7" fmla="*/ 762855 h 915430"/>
                <a:gd name="connsiteX8" fmla="*/ 0 w 1467445"/>
                <a:gd name="connsiteY8" fmla="*/ 152575 h 9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915430">
                  <a:moveTo>
                    <a:pt x="0" y="152575"/>
                  </a:moveTo>
                  <a:cubicBezTo>
                    <a:pt x="0" y="68310"/>
                    <a:pt x="68310" y="0"/>
                    <a:pt x="152575" y="0"/>
                  </a:cubicBezTo>
                  <a:lnTo>
                    <a:pt x="1314870" y="0"/>
                  </a:lnTo>
                  <a:cubicBezTo>
                    <a:pt x="1399135" y="0"/>
                    <a:pt x="1467445" y="68310"/>
                    <a:pt x="1467445" y="152575"/>
                  </a:cubicBezTo>
                  <a:lnTo>
                    <a:pt x="1467445" y="762855"/>
                  </a:lnTo>
                  <a:cubicBezTo>
                    <a:pt x="1467445" y="847120"/>
                    <a:pt x="1399135" y="915430"/>
                    <a:pt x="1314870" y="915430"/>
                  </a:cubicBezTo>
                  <a:lnTo>
                    <a:pt x="152575" y="915430"/>
                  </a:lnTo>
                  <a:cubicBezTo>
                    <a:pt x="68310" y="915430"/>
                    <a:pt x="0" y="847120"/>
                    <a:pt x="0" y="762855"/>
                  </a:cubicBezTo>
                  <a:lnTo>
                    <a:pt x="0" y="152575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88" tIns="82788" rIns="82788" bIns="827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可行性研究报告在软件开发中起着重要的作用：</a:t>
              </a: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90FE91E-FB7C-432F-AEB6-4E66299A144D}"/>
                </a:ext>
              </a:extLst>
            </p:cNvPr>
            <p:cNvSpPr/>
            <p:nvPr/>
          </p:nvSpPr>
          <p:spPr>
            <a:xfrm>
              <a:off x="4591868" y="2971285"/>
              <a:ext cx="1467445" cy="915430"/>
            </a:xfrm>
            <a:custGeom>
              <a:avLst/>
              <a:gdLst>
                <a:gd name="connsiteX0" fmla="*/ 0 w 1467445"/>
                <a:gd name="connsiteY0" fmla="*/ 152575 h 915430"/>
                <a:gd name="connsiteX1" fmla="*/ 152575 w 1467445"/>
                <a:gd name="connsiteY1" fmla="*/ 0 h 915430"/>
                <a:gd name="connsiteX2" fmla="*/ 1314870 w 1467445"/>
                <a:gd name="connsiteY2" fmla="*/ 0 h 915430"/>
                <a:gd name="connsiteX3" fmla="*/ 1467445 w 1467445"/>
                <a:gd name="connsiteY3" fmla="*/ 152575 h 915430"/>
                <a:gd name="connsiteX4" fmla="*/ 1467445 w 1467445"/>
                <a:gd name="connsiteY4" fmla="*/ 762855 h 915430"/>
                <a:gd name="connsiteX5" fmla="*/ 1314870 w 1467445"/>
                <a:gd name="connsiteY5" fmla="*/ 915430 h 915430"/>
                <a:gd name="connsiteX6" fmla="*/ 152575 w 1467445"/>
                <a:gd name="connsiteY6" fmla="*/ 915430 h 915430"/>
                <a:gd name="connsiteX7" fmla="*/ 0 w 1467445"/>
                <a:gd name="connsiteY7" fmla="*/ 762855 h 915430"/>
                <a:gd name="connsiteX8" fmla="*/ 0 w 1467445"/>
                <a:gd name="connsiteY8" fmla="*/ 152575 h 9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915430">
                  <a:moveTo>
                    <a:pt x="0" y="152575"/>
                  </a:moveTo>
                  <a:cubicBezTo>
                    <a:pt x="0" y="68310"/>
                    <a:pt x="68310" y="0"/>
                    <a:pt x="152575" y="0"/>
                  </a:cubicBezTo>
                  <a:lnTo>
                    <a:pt x="1314870" y="0"/>
                  </a:lnTo>
                  <a:cubicBezTo>
                    <a:pt x="1399135" y="0"/>
                    <a:pt x="1467445" y="68310"/>
                    <a:pt x="1467445" y="152575"/>
                  </a:cubicBezTo>
                  <a:lnTo>
                    <a:pt x="1467445" y="762855"/>
                  </a:lnTo>
                  <a:cubicBezTo>
                    <a:pt x="1467445" y="847120"/>
                    <a:pt x="1399135" y="915430"/>
                    <a:pt x="1314870" y="915430"/>
                  </a:cubicBezTo>
                  <a:lnTo>
                    <a:pt x="152575" y="915430"/>
                  </a:lnTo>
                  <a:cubicBezTo>
                    <a:pt x="68310" y="915430"/>
                    <a:pt x="0" y="847120"/>
                    <a:pt x="0" y="762855"/>
                  </a:cubicBezTo>
                  <a:lnTo>
                    <a:pt x="0" y="152575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88" tIns="82788" rIns="82788" bIns="827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1</a:t>
              </a:r>
              <a:r>
                <a:rPr lang="zh-CN" sz="2000" kern="1200">
                  <a:latin typeface="+mn-ea"/>
                </a:rPr>
                <a:t>）可行性研究报告是可行性研究阶段的成果。</a:t>
              </a: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B947888-F210-4D08-8D06-D6952640A221}"/>
                </a:ext>
              </a:extLst>
            </p:cNvPr>
            <p:cNvSpPr/>
            <p:nvPr/>
          </p:nvSpPr>
          <p:spPr>
            <a:xfrm>
              <a:off x="6132686" y="2971285"/>
              <a:ext cx="1467445" cy="915430"/>
            </a:xfrm>
            <a:custGeom>
              <a:avLst/>
              <a:gdLst>
                <a:gd name="connsiteX0" fmla="*/ 0 w 1467445"/>
                <a:gd name="connsiteY0" fmla="*/ 152575 h 915430"/>
                <a:gd name="connsiteX1" fmla="*/ 152575 w 1467445"/>
                <a:gd name="connsiteY1" fmla="*/ 0 h 915430"/>
                <a:gd name="connsiteX2" fmla="*/ 1314870 w 1467445"/>
                <a:gd name="connsiteY2" fmla="*/ 0 h 915430"/>
                <a:gd name="connsiteX3" fmla="*/ 1467445 w 1467445"/>
                <a:gd name="connsiteY3" fmla="*/ 152575 h 915430"/>
                <a:gd name="connsiteX4" fmla="*/ 1467445 w 1467445"/>
                <a:gd name="connsiteY4" fmla="*/ 762855 h 915430"/>
                <a:gd name="connsiteX5" fmla="*/ 1314870 w 1467445"/>
                <a:gd name="connsiteY5" fmla="*/ 915430 h 915430"/>
                <a:gd name="connsiteX6" fmla="*/ 152575 w 1467445"/>
                <a:gd name="connsiteY6" fmla="*/ 915430 h 915430"/>
                <a:gd name="connsiteX7" fmla="*/ 0 w 1467445"/>
                <a:gd name="connsiteY7" fmla="*/ 762855 h 915430"/>
                <a:gd name="connsiteX8" fmla="*/ 0 w 1467445"/>
                <a:gd name="connsiteY8" fmla="*/ 152575 h 9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915430">
                  <a:moveTo>
                    <a:pt x="0" y="152575"/>
                  </a:moveTo>
                  <a:cubicBezTo>
                    <a:pt x="0" y="68310"/>
                    <a:pt x="68310" y="0"/>
                    <a:pt x="152575" y="0"/>
                  </a:cubicBezTo>
                  <a:lnTo>
                    <a:pt x="1314870" y="0"/>
                  </a:lnTo>
                  <a:cubicBezTo>
                    <a:pt x="1399135" y="0"/>
                    <a:pt x="1467445" y="68310"/>
                    <a:pt x="1467445" y="152575"/>
                  </a:cubicBezTo>
                  <a:lnTo>
                    <a:pt x="1467445" y="762855"/>
                  </a:lnTo>
                  <a:cubicBezTo>
                    <a:pt x="1467445" y="847120"/>
                    <a:pt x="1399135" y="915430"/>
                    <a:pt x="1314870" y="915430"/>
                  </a:cubicBezTo>
                  <a:lnTo>
                    <a:pt x="152575" y="915430"/>
                  </a:lnTo>
                  <a:cubicBezTo>
                    <a:pt x="68310" y="915430"/>
                    <a:pt x="0" y="847120"/>
                    <a:pt x="0" y="762855"/>
                  </a:cubicBezTo>
                  <a:lnTo>
                    <a:pt x="0" y="152575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88" tIns="82788" rIns="82788" bIns="827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 dirty="0">
                  <a:latin typeface="+mn-ea"/>
                </a:rPr>
                <a:t>（</a:t>
              </a:r>
              <a:r>
                <a:rPr lang="en-US" sz="2000" kern="1200" dirty="0">
                  <a:latin typeface="+mn-ea"/>
                </a:rPr>
                <a:t>2</a:t>
              </a:r>
              <a:r>
                <a:rPr lang="zh-CN" sz="2000" kern="1200" dirty="0">
                  <a:latin typeface="+mn-ea"/>
                </a:rPr>
                <a:t>）可行性研究报告提出了软件开发的总体目标和范围，因此它是软件开发的行动指南。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9B555C9-99E0-41E5-AFE4-30C70EC30D5F}"/>
                </a:ext>
              </a:extLst>
            </p:cNvPr>
            <p:cNvSpPr/>
            <p:nvPr/>
          </p:nvSpPr>
          <p:spPr>
            <a:xfrm>
              <a:off x="7673503" y="2971285"/>
              <a:ext cx="1467445" cy="915430"/>
            </a:xfrm>
            <a:custGeom>
              <a:avLst/>
              <a:gdLst>
                <a:gd name="connsiteX0" fmla="*/ 0 w 1467445"/>
                <a:gd name="connsiteY0" fmla="*/ 152575 h 915430"/>
                <a:gd name="connsiteX1" fmla="*/ 152575 w 1467445"/>
                <a:gd name="connsiteY1" fmla="*/ 0 h 915430"/>
                <a:gd name="connsiteX2" fmla="*/ 1314870 w 1467445"/>
                <a:gd name="connsiteY2" fmla="*/ 0 h 915430"/>
                <a:gd name="connsiteX3" fmla="*/ 1467445 w 1467445"/>
                <a:gd name="connsiteY3" fmla="*/ 152575 h 915430"/>
                <a:gd name="connsiteX4" fmla="*/ 1467445 w 1467445"/>
                <a:gd name="connsiteY4" fmla="*/ 762855 h 915430"/>
                <a:gd name="connsiteX5" fmla="*/ 1314870 w 1467445"/>
                <a:gd name="connsiteY5" fmla="*/ 915430 h 915430"/>
                <a:gd name="connsiteX6" fmla="*/ 152575 w 1467445"/>
                <a:gd name="connsiteY6" fmla="*/ 915430 h 915430"/>
                <a:gd name="connsiteX7" fmla="*/ 0 w 1467445"/>
                <a:gd name="connsiteY7" fmla="*/ 762855 h 915430"/>
                <a:gd name="connsiteX8" fmla="*/ 0 w 1467445"/>
                <a:gd name="connsiteY8" fmla="*/ 152575 h 9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445" h="915430">
                  <a:moveTo>
                    <a:pt x="0" y="152575"/>
                  </a:moveTo>
                  <a:cubicBezTo>
                    <a:pt x="0" y="68310"/>
                    <a:pt x="68310" y="0"/>
                    <a:pt x="152575" y="0"/>
                  </a:cubicBezTo>
                  <a:lnTo>
                    <a:pt x="1314870" y="0"/>
                  </a:lnTo>
                  <a:cubicBezTo>
                    <a:pt x="1399135" y="0"/>
                    <a:pt x="1467445" y="68310"/>
                    <a:pt x="1467445" y="152575"/>
                  </a:cubicBezTo>
                  <a:lnTo>
                    <a:pt x="1467445" y="762855"/>
                  </a:lnTo>
                  <a:cubicBezTo>
                    <a:pt x="1467445" y="847120"/>
                    <a:pt x="1399135" y="915430"/>
                    <a:pt x="1314870" y="915430"/>
                  </a:cubicBezTo>
                  <a:lnTo>
                    <a:pt x="152575" y="915430"/>
                  </a:lnTo>
                  <a:cubicBezTo>
                    <a:pt x="68310" y="915430"/>
                    <a:pt x="0" y="847120"/>
                    <a:pt x="0" y="762855"/>
                  </a:cubicBezTo>
                  <a:lnTo>
                    <a:pt x="0" y="152575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88" tIns="82788" rIns="82788" bIns="827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>
                  <a:latin typeface="+mn-ea"/>
                </a:rPr>
                <a:t>（</a:t>
              </a:r>
              <a:r>
                <a:rPr lang="en-US" sz="2000" kern="1200">
                  <a:latin typeface="+mn-ea"/>
                </a:rPr>
                <a:t>3</a:t>
              </a:r>
              <a:r>
                <a:rPr lang="zh-CN" sz="2000" kern="1200">
                  <a:latin typeface="+mn-ea"/>
                </a:rPr>
                <a:t>）可行性研究报告是需求分析的基础和依据。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7922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0" t="17675"/>
          <a:stretch/>
        </p:blipFill>
        <p:spPr>
          <a:xfrm>
            <a:off x="5582092" y="893814"/>
            <a:ext cx="6982047" cy="631506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6BD185-FAC9-4192-8961-E17A15385DB5}"/>
              </a:ext>
            </a:extLst>
          </p:cNvPr>
          <p:cNvGrpSpPr/>
          <p:nvPr/>
        </p:nvGrpSpPr>
        <p:grpSpPr>
          <a:xfrm>
            <a:off x="952499" y="3923422"/>
            <a:ext cx="1585912" cy="612775"/>
            <a:chOff x="284163" y="1644650"/>
            <a:chExt cx="1585912" cy="6127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99B2567-DC5A-42AA-858F-4C14AD141F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F2EF4EA-DA5D-4823-82BC-77FE6619B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D1146E5-91BA-4392-BE0E-E2F35D6F5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D09393C-B7A1-418A-A998-B626E12D0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D6CCB2E-55AD-486D-94F0-E4E6B03E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BB28A2F-96CE-4E2B-A84F-6171492CE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1BBBD52-6391-4F7B-8B69-9B9351234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34C7EB2-1697-4DAA-B172-4242141A8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FBD11C4-A0B8-470F-A144-AE91CCB7D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6BC14AC-385A-4F31-BC31-E17D522F2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92F54B3-37D2-4E2B-A0FD-658DB1D64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49451F5-7051-4566-A2B0-B4EC14346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D3EC28-C189-4958-8720-96324212F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848B4A4-BDA1-4B36-AEBA-AEC945C4E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A540DD1-05C6-406E-9C08-CBDF1C0BC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A57B64-D765-4D2F-AC19-C2691A64D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2E5C4F4-ED83-48B2-9C93-85D6FEC3F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7F46113-D20A-4CF6-968B-8CD045F6D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FE1D284-3A54-4932-B42C-F6DB1C9D15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030CEAA-C650-4B6F-86B0-C598A72F5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DBC2D4F-0ABA-4FE5-BBF9-9BA89CE46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4C8344C-4508-42BD-93C8-BA51D4E90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450024C-4376-4D82-AFCD-33B4C76259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CB62D0F-E117-490B-AE7B-9D944367A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D928E2C-5968-4A1C-AB24-8480427FC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E8A26A3-5981-4D30-814E-F9C68BB8E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9B66027-A6CB-417A-9774-BF54147A4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90E92AF-6B7E-4D97-995E-512CD40E7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8C1C7FF-888F-4CAC-AEAB-D5566B6A4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5B7A272-60A8-4403-AD62-DDA7C626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01DC957-9E58-4A02-B452-6046260BC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2F122F6-994B-48EB-84E0-CD7A3093D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C0F32E5-DB82-4084-93F1-DA8337F2F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FC3D3DC-D41F-4430-9560-521AECE0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2A6986A-0D7F-423F-946A-5CEFD1B1A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E9A9FB94-E2EB-4758-8933-56ED1A7D9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01682D48-7E28-4044-88C6-CFC498EE7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1D76AB51-9870-4285-886A-170DEAF9F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59151F8-3984-4245-804E-2798BEE73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2133E174-9A3B-45C7-BE02-E84CF0B70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59746E0-6CFE-4FF4-9E9F-CB214FCE89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3D7E9DC0-EBC2-4C70-BA6C-9231C8F27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253B0F6-E31B-43EE-9AE4-DA274ABE7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92BAC05-156C-4DA4-9911-75AD93742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0E37A7F2-B84F-4E5F-8D35-E08C11E66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1F5C5EB5-CB6E-41D9-BE45-60F35E456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562B6AA-8E4C-4D6F-B0BD-3B3A03E24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E553BE46-3430-4317-974B-742A79546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022EEB5D-21C1-4F0E-8815-4DB2B6A7C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3AF705E-0F76-4554-935F-B056296B9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DEB5CB0C-95C2-4AAD-900B-291F8FD68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293F8D0-FA43-41FC-8962-49FDE946C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CE60091A-3CE9-40B4-8A90-52B2F0D27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DF504D9-A0A6-45A4-ABEB-BDA4CEE60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FD755CEC-13F7-4DD5-B5FA-675BC972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F2AFE5B-5BCD-43D4-8546-D89AD9F7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2150818"/>
            <a:ext cx="469525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PART</a:t>
            </a:r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</a:t>
            </a:r>
            <a:r>
              <a:rPr lang="en-US" altLang="zh-CN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4</a:t>
            </a:r>
            <a:endParaRPr lang="en-US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  <a:p>
            <a:r>
              <a:rPr lang="zh-CN" altLang="en-US" sz="3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项目开发计划</a:t>
            </a:r>
            <a:endParaRPr lang="en-US" sz="3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443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989932" y="287338"/>
            <a:ext cx="2390398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2.4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项目开发计划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835ED4-FEFD-48DB-8D3A-7040608C7DE7}"/>
              </a:ext>
            </a:extLst>
          </p:cNvPr>
          <p:cNvSpPr/>
          <p:nvPr/>
        </p:nvSpPr>
        <p:spPr>
          <a:xfrm>
            <a:off x="989932" y="1284281"/>
            <a:ext cx="10249467" cy="465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经过可行性研究后，如果一个项目是值得开发的，则接下来应制定项目开发计划。软件项目开发计划是软件工程中的一种管理性文档，主要是对所开发的软件项目的费用、时间进度、人员组织、硬件设备的配置、软件开发环境和运行环境的配置等进行说明和规划，是项目管理人员对项目进行管理的依据，据此对项目的费用、进度和资源进行控制和管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项目开发计划的目的是提供一个框架，使得主管人员在项目开始后较短时间内就可以对资源、成本、进度进行合理的估计，而不必等到详细的需求分析完成之后。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项目开发计划有分析和估算两项任务。分析是对系统内各软件功能界限的划定，估算是指根据已有的定性数据和以往的经验对系统开发的资源、费用和进度进行定量的估计。项目复杂性越高、规模越大，估算的难度就越大，当项目的结构化程度越高且估算人员的经验越丰富时，则估算就更为准确。</a:t>
            </a:r>
          </a:p>
        </p:txBody>
      </p:sp>
    </p:spTree>
    <p:extLst>
      <p:ext uri="{BB962C8B-B14F-4D97-AF65-F5344CB8AC3E}">
        <p14:creationId xmlns:p14="http://schemas.microsoft.com/office/powerpoint/2010/main" val="30425498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6BD185-FAC9-4192-8961-E17A15385DB5}"/>
              </a:ext>
            </a:extLst>
          </p:cNvPr>
          <p:cNvGrpSpPr/>
          <p:nvPr/>
        </p:nvGrpSpPr>
        <p:grpSpPr>
          <a:xfrm>
            <a:off x="952499" y="3923422"/>
            <a:ext cx="1585912" cy="612775"/>
            <a:chOff x="284163" y="1644650"/>
            <a:chExt cx="1585912" cy="6127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99B2567-DC5A-42AA-858F-4C14AD141F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F2EF4EA-DA5D-4823-82BC-77FE6619B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D1146E5-91BA-4392-BE0E-E2F35D6F5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D09393C-B7A1-418A-A998-B626E12D0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D6CCB2E-55AD-486D-94F0-E4E6B03E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BB28A2F-96CE-4E2B-A84F-6171492CE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1BBBD52-6391-4F7B-8B69-9B9351234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34C7EB2-1697-4DAA-B172-4242141A8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FBD11C4-A0B8-470F-A144-AE91CCB7D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6BC14AC-385A-4F31-BC31-E17D522F2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92F54B3-37D2-4E2B-A0FD-658DB1D64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49451F5-7051-4566-A2B0-B4EC14346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D3EC28-C189-4958-8720-96324212F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848B4A4-BDA1-4B36-AEBA-AEC945C4E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A540DD1-05C6-406E-9C08-CBDF1C0BC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A57B64-D765-4D2F-AC19-C2691A64D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2E5C4F4-ED83-48B2-9C93-85D6FEC3F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7F46113-D20A-4CF6-968B-8CD045F6D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FE1D284-3A54-4932-B42C-F6DB1C9D15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030CEAA-C650-4B6F-86B0-C598A72F5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DBC2D4F-0ABA-4FE5-BBF9-9BA89CE46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4C8344C-4508-42BD-93C8-BA51D4E90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450024C-4376-4D82-AFCD-33B4C76259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CB62D0F-E117-490B-AE7B-9D944367A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D928E2C-5968-4A1C-AB24-8480427FC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E8A26A3-5981-4D30-814E-F9C68BB8E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9B66027-A6CB-417A-9774-BF54147A4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90E92AF-6B7E-4D97-995E-512CD40E7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8C1C7FF-888F-4CAC-AEAB-D5566B6A4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5B7A272-60A8-4403-AD62-DDA7C626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01DC957-9E58-4A02-B452-6046260BC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2F122F6-994B-48EB-84E0-CD7A3093D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C0F32E5-DB82-4084-93F1-DA8337F2F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FC3D3DC-D41F-4430-9560-521AECE0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2A6986A-0D7F-423F-946A-5CEFD1B1A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E9A9FB94-E2EB-4758-8933-56ED1A7D9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01682D48-7E28-4044-88C6-CFC498EE7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1D76AB51-9870-4285-886A-170DEAF9F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59151F8-3984-4245-804E-2798BEE73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2133E174-9A3B-45C7-BE02-E84CF0B70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59746E0-6CFE-4FF4-9E9F-CB214FCE89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3D7E9DC0-EBC2-4C70-BA6C-9231C8F27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253B0F6-E31B-43EE-9AE4-DA274ABE7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92BAC05-156C-4DA4-9911-75AD93742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0E37A7F2-B84F-4E5F-8D35-E08C11E66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1F5C5EB5-CB6E-41D9-BE45-60F35E456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562B6AA-8E4C-4D6F-B0BD-3B3A03E24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E553BE46-3430-4317-974B-742A79546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022EEB5D-21C1-4F0E-8815-4DB2B6A7C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3AF705E-0F76-4554-935F-B056296B9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DEB5CB0C-95C2-4AAD-900B-291F8FD68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293F8D0-FA43-41FC-8962-49FDE946C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CE60091A-3CE9-40B4-8A90-52B2F0D27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DF504D9-A0A6-45A4-ABEB-BDA4CEE60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FD755CEC-13F7-4DD5-B5FA-675BC972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F2AFE5B-5BCD-43D4-8546-D89AD9F7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1765810"/>
            <a:ext cx="469525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PART</a:t>
            </a:r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</a:t>
            </a:r>
            <a:r>
              <a:rPr lang="en-US" altLang="zh-CN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5</a:t>
            </a:r>
            <a:endParaRPr lang="en-US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  <a:p>
            <a:r>
              <a:rPr lang="en-US" altLang="zh-CN" sz="3400" b="1" dirty="0" err="1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MicroSoft</a:t>
            </a:r>
            <a:r>
              <a:rPr lang="en-US" altLang="zh-CN" sz="3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 Office Visio 2003</a:t>
            </a:r>
            <a:endParaRPr lang="en-US" sz="3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3" t="17829"/>
          <a:stretch/>
        </p:blipFill>
        <p:spPr>
          <a:xfrm>
            <a:off x="5497033" y="933751"/>
            <a:ext cx="6784457" cy="62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223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">
            <a:extLst>
              <a:ext uri="{FF2B5EF4-FFF2-40B4-BE49-F238E27FC236}">
                <a16:creationId xmlns:a16="http://schemas.microsoft.com/office/drawing/2014/main" id="{CC3470C2-5968-44DD-8D53-C2593959350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5400000">
            <a:off x="4970835" y="1919791"/>
            <a:ext cx="262537" cy="226325"/>
          </a:xfrm>
          <a:prstGeom prst="rect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PA_文本框 6">
            <a:extLst>
              <a:ext uri="{FF2B5EF4-FFF2-40B4-BE49-F238E27FC236}">
                <a16:creationId xmlns:a16="http://schemas.microsoft.com/office/drawing/2014/main" id="{501DEE0E-C47C-478F-BA45-31C844B6AE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279078" y="1783974"/>
            <a:ext cx="349643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2.1</a:t>
            </a:r>
            <a:r>
              <a:rPr lang="zh-CN" altLang="en-US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问题定义</a:t>
            </a:r>
          </a:p>
        </p:txBody>
      </p:sp>
      <p:sp>
        <p:nvSpPr>
          <p:cNvPr id="15" name="矩形 14"/>
          <p:cNvSpPr/>
          <p:nvPr/>
        </p:nvSpPr>
        <p:spPr>
          <a:xfrm>
            <a:off x="2935043" y="672551"/>
            <a:ext cx="24172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4800" b="1" spc="300" dirty="0">
                <a:solidFill>
                  <a:srgbClr val="1E359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Arial" panose="020B0604020202020204" pitchFamily="34" charset="0"/>
              </a:rPr>
              <a:t>C</a:t>
            </a:r>
            <a:r>
              <a:rPr lang="en-US" altLang="zh-CN" sz="3600" b="1" dirty="0">
                <a:solidFill>
                  <a:srgbClr val="1E359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Arial" panose="020B0604020202020204" pitchFamily="34" charset="0"/>
              </a:rPr>
              <a:t>ontents</a:t>
            </a:r>
            <a:endParaRPr lang="zh-CN" altLang="en-US" sz="3600" b="1" dirty="0">
              <a:solidFill>
                <a:srgbClr val="1E359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47E3691-37A1-4F2A-BE67-E4BC5C56F6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255638" y="1936237"/>
            <a:ext cx="3888005" cy="4168222"/>
          </a:xfrm>
          <a:prstGeom prst="rect">
            <a:avLst/>
          </a:prstGeom>
        </p:spPr>
      </p:pic>
      <p:sp>
        <p:nvSpPr>
          <p:cNvPr id="17" name="PA_矩形 4">
            <a:extLst>
              <a:ext uri="{FF2B5EF4-FFF2-40B4-BE49-F238E27FC236}">
                <a16:creationId xmlns:a16="http://schemas.microsoft.com/office/drawing/2014/main" id="{CC3470C2-5968-44DD-8D53-C2593959350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4970835" y="2678488"/>
            <a:ext cx="262537" cy="226325"/>
          </a:xfrm>
          <a:prstGeom prst="rect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PA_文本框 6">
            <a:extLst>
              <a:ext uri="{FF2B5EF4-FFF2-40B4-BE49-F238E27FC236}">
                <a16:creationId xmlns:a16="http://schemas.microsoft.com/office/drawing/2014/main" id="{501DEE0E-C47C-478F-BA45-31C844B6AE1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279078" y="2547627"/>
            <a:ext cx="349643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2.2 </a:t>
            </a:r>
            <a:r>
              <a:rPr lang="zh-CN" altLang="en-US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可行性研究 </a:t>
            </a:r>
          </a:p>
        </p:txBody>
      </p:sp>
      <p:sp>
        <p:nvSpPr>
          <p:cNvPr id="19" name="PA_矩形 4">
            <a:extLst>
              <a:ext uri="{FF2B5EF4-FFF2-40B4-BE49-F238E27FC236}">
                <a16:creationId xmlns:a16="http://schemas.microsoft.com/office/drawing/2014/main" id="{CC3470C2-5968-44DD-8D53-C259395935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4970835" y="3437185"/>
            <a:ext cx="262537" cy="226325"/>
          </a:xfrm>
          <a:prstGeom prst="rect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PA_文本框 6">
            <a:extLst>
              <a:ext uri="{FF2B5EF4-FFF2-40B4-BE49-F238E27FC236}">
                <a16:creationId xmlns:a16="http://schemas.microsoft.com/office/drawing/2014/main" id="{501DEE0E-C47C-478F-BA45-31C844B6AE1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228519" y="3311280"/>
            <a:ext cx="4805817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2.3 </a:t>
            </a:r>
            <a:r>
              <a:rPr lang="zh-CN" altLang="en-US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可行性研究报告的内容及作用  </a:t>
            </a:r>
          </a:p>
        </p:txBody>
      </p:sp>
      <p:sp>
        <p:nvSpPr>
          <p:cNvPr id="10" name="PA_矩形 4">
            <a:extLst>
              <a:ext uri="{FF2B5EF4-FFF2-40B4-BE49-F238E27FC236}">
                <a16:creationId xmlns:a16="http://schemas.microsoft.com/office/drawing/2014/main" id="{3FB9687C-2C38-450D-B8FC-F0C69D33C9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5400000">
            <a:off x="4970835" y="4195882"/>
            <a:ext cx="262537" cy="226325"/>
          </a:xfrm>
          <a:prstGeom prst="rect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253B0837-E5DE-4CF5-B960-289E4F5F27B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279078" y="4074933"/>
            <a:ext cx="349643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2.4 </a:t>
            </a:r>
            <a:r>
              <a:rPr lang="zh-CN" altLang="en-US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项目开发计划</a:t>
            </a:r>
          </a:p>
        </p:txBody>
      </p:sp>
      <p:sp>
        <p:nvSpPr>
          <p:cNvPr id="12" name="PA_矩形 4">
            <a:extLst>
              <a:ext uri="{FF2B5EF4-FFF2-40B4-BE49-F238E27FC236}">
                <a16:creationId xmlns:a16="http://schemas.microsoft.com/office/drawing/2014/main" id="{FD75B16B-D14A-48DF-8059-C610BB037E1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400000">
            <a:off x="4970835" y="4954579"/>
            <a:ext cx="262537" cy="226325"/>
          </a:xfrm>
          <a:prstGeom prst="rect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PA_文本框 6">
            <a:extLst>
              <a:ext uri="{FF2B5EF4-FFF2-40B4-BE49-F238E27FC236}">
                <a16:creationId xmlns:a16="http://schemas.microsoft.com/office/drawing/2014/main" id="{44413A97-DC48-4D6B-9B97-2916E466F81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279078" y="4838586"/>
            <a:ext cx="5284648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2.5 </a:t>
            </a:r>
            <a:r>
              <a:rPr lang="en-US" altLang="zh-CN" sz="2400" b="1" dirty="0" err="1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MicroSoft</a:t>
            </a: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 Office Visio 2003</a:t>
            </a:r>
            <a:endParaRPr lang="zh-CN" altLang="en-US" sz="2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sp>
        <p:nvSpPr>
          <p:cNvPr id="14" name="PA_矩形 4">
            <a:extLst>
              <a:ext uri="{FF2B5EF4-FFF2-40B4-BE49-F238E27FC236}">
                <a16:creationId xmlns:a16="http://schemas.microsoft.com/office/drawing/2014/main" id="{2F7A1234-8675-4D27-8DCC-BDFF8A995A2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5400000">
            <a:off x="4970835" y="5713276"/>
            <a:ext cx="262537" cy="226325"/>
          </a:xfrm>
          <a:prstGeom prst="rect">
            <a:avLst/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PA_文本框 6">
            <a:extLst>
              <a:ext uri="{FF2B5EF4-FFF2-40B4-BE49-F238E27FC236}">
                <a16:creationId xmlns:a16="http://schemas.microsoft.com/office/drawing/2014/main" id="{1D0A9390-3702-4C7D-B2F6-C482D00C1E9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279078" y="5602239"/>
            <a:ext cx="349643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2.6 </a:t>
            </a:r>
            <a:r>
              <a:rPr lang="zh-CN" altLang="en-US" sz="2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项目实践</a:t>
            </a:r>
          </a:p>
        </p:txBody>
      </p:sp>
    </p:spTree>
    <p:extLst>
      <p:ext uri="{BB962C8B-B14F-4D97-AF65-F5344CB8AC3E}">
        <p14:creationId xmlns:p14="http://schemas.microsoft.com/office/powerpoint/2010/main" val="249922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5" grpId="0"/>
      <p:bldP spid="17" grpId="0" animBg="1"/>
      <p:bldP spid="18" grpId="0"/>
      <p:bldP spid="19" grpId="0" animBg="1"/>
      <p:bldP spid="20" grpId="0"/>
      <p:bldP spid="10" grpId="0" animBg="1"/>
      <p:bldP spid="11" grpId="0"/>
      <p:bldP spid="12" grpId="0" animBg="1"/>
      <p:bldP spid="13" grpId="0"/>
      <p:bldP spid="14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9932" y="287338"/>
            <a:ext cx="5673220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2.5.1   </a:t>
            </a:r>
            <a:r>
              <a:rPr lang="en-US" altLang="zh-CN" sz="2200" b="1" dirty="0" err="1">
                <a:latin typeface="微软雅黑" charset="-122"/>
                <a:ea typeface="微软雅黑" charset="-122"/>
              </a:rPr>
              <a:t>MicroSoft</a:t>
            </a:r>
            <a:r>
              <a:rPr lang="en-US" altLang="zh-CN" sz="2200" b="1" dirty="0">
                <a:latin typeface="微软雅黑" charset="-122"/>
                <a:ea typeface="微软雅黑" charset="-122"/>
              </a:rPr>
              <a:t>  Office Visio 2003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简介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AA165F-5864-466C-B34B-BA764BD09A21}"/>
              </a:ext>
            </a:extLst>
          </p:cNvPr>
          <p:cNvGrpSpPr/>
          <p:nvPr/>
        </p:nvGrpSpPr>
        <p:grpSpPr>
          <a:xfrm>
            <a:off x="2263219" y="885614"/>
            <a:ext cx="4751730" cy="5397217"/>
            <a:chOff x="3491519" y="2728062"/>
            <a:chExt cx="1234216" cy="1401875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FE58A6B-2522-473D-9FF9-2FD360BB91E8}"/>
                </a:ext>
              </a:extLst>
            </p:cNvPr>
            <p:cNvSpPr/>
            <p:nvPr/>
          </p:nvSpPr>
          <p:spPr>
            <a:xfrm rot="2553916">
              <a:off x="4037283" y="3692364"/>
              <a:ext cx="221860" cy="446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2324"/>
                  </a:moveTo>
                  <a:lnTo>
                    <a:pt x="221860" y="223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6D17034-E7C4-4A2E-878E-9D943892F71A}"/>
                </a:ext>
              </a:extLst>
            </p:cNvPr>
            <p:cNvSpPr/>
            <p:nvPr/>
          </p:nvSpPr>
          <p:spPr>
            <a:xfrm>
              <a:off x="4066513" y="3399879"/>
              <a:ext cx="280533" cy="446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2324"/>
                  </a:moveTo>
                  <a:lnTo>
                    <a:pt x="280533" y="223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3BED1B5-1ECE-4BB0-9EFD-922251589846}"/>
                </a:ext>
              </a:extLst>
            </p:cNvPr>
            <p:cNvSpPr/>
            <p:nvPr/>
          </p:nvSpPr>
          <p:spPr>
            <a:xfrm rot="19112428">
              <a:off x="4034294" y="3105577"/>
              <a:ext cx="257156" cy="446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2324"/>
                  </a:moveTo>
                  <a:lnTo>
                    <a:pt x="257156" y="223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78D1467-88F8-4168-B01D-E4ADFF1C0801}"/>
                </a:ext>
              </a:extLst>
            </p:cNvPr>
            <p:cNvSpPr/>
            <p:nvPr/>
          </p:nvSpPr>
          <p:spPr>
            <a:xfrm>
              <a:off x="3491519" y="3083971"/>
              <a:ext cx="676463" cy="67646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E7E7CF1-49C6-4A4A-89AD-7F9E8CECAE8E}"/>
                </a:ext>
              </a:extLst>
            </p:cNvPr>
            <p:cNvSpPr/>
            <p:nvPr/>
          </p:nvSpPr>
          <p:spPr>
            <a:xfrm>
              <a:off x="4211787" y="2728062"/>
              <a:ext cx="378689" cy="378689"/>
            </a:xfrm>
            <a:custGeom>
              <a:avLst/>
              <a:gdLst>
                <a:gd name="connsiteX0" fmla="*/ 0 w 378689"/>
                <a:gd name="connsiteY0" fmla="*/ 189345 h 378689"/>
                <a:gd name="connsiteX1" fmla="*/ 189345 w 378689"/>
                <a:gd name="connsiteY1" fmla="*/ 0 h 378689"/>
                <a:gd name="connsiteX2" fmla="*/ 378690 w 378689"/>
                <a:gd name="connsiteY2" fmla="*/ 189345 h 378689"/>
                <a:gd name="connsiteX3" fmla="*/ 189345 w 378689"/>
                <a:gd name="connsiteY3" fmla="*/ 378690 h 378689"/>
                <a:gd name="connsiteX4" fmla="*/ 0 w 378689"/>
                <a:gd name="connsiteY4" fmla="*/ 189345 h 37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689" h="378689">
                  <a:moveTo>
                    <a:pt x="0" y="189345"/>
                  </a:moveTo>
                  <a:cubicBezTo>
                    <a:pt x="0" y="84773"/>
                    <a:pt x="84773" y="0"/>
                    <a:pt x="189345" y="0"/>
                  </a:cubicBezTo>
                  <a:cubicBezTo>
                    <a:pt x="293917" y="0"/>
                    <a:pt x="378690" y="84773"/>
                    <a:pt x="378690" y="189345"/>
                  </a:cubicBezTo>
                  <a:cubicBezTo>
                    <a:pt x="378690" y="293917"/>
                    <a:pt x="293917" y="378690"/>
                    <a:pt x="189345" y="378690"/>
                  </a:cubicBezTo>
                  <a:cubicBezTo>
                    <a:pt x="84773" y="378690"/>
                    <a:pt x="0" y="293917"/>
                    <a:pt x="0" y="189345"/>
                  </a:cubicBez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33" tIns="58633" rIns="58633" bIns="5863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b="1" kern="1200">
                  <a:latin typeface="+mn-ea"/>
                </a:rPr>
                <a:t>1.  </a:t>
              </a:r>
              <a:r>
                <a:rPr lang="zh-CN" sz="2000" b="1" kern="1200">
                  <a:latin typeface="+mn-ea"/>
                </a:rPr>
                <a:t>使用</a:t>
              </a:r>
              <a:r>
                <a:rPr lang="en-US" sz="2000" b="1" kern="1200">
                  <a:latin typeface="+mn-ea"/>
                </a:rPr>
                <a:t>VISIO</a:t>
              </a:r>
              <a:r>
                <a:rPr lang="zh-CN" sz="2000" b="1" kern="1200">
                  <a:latin typeface="+mn-ea"/>
                </a:rPr>
                <a:t>的帮助</a:t>
              </a:r>
              <a:endParaRPr lang="zh-CN" sz="2000" kern="1200">
                <a:latin typeface="+mn-ea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FE2F810-8240-41CC-880E-38C6B1E9D482}"/>
                </a:ext>
              </a:extLst>
            </p:cNvPr>
            <p:cNvSpPr/>
            <p:nvPr/>
          </p:nvSpPr>
          <p:spPr>
            <a:xfrm>
              <a:off x="4347046" y="3232858"/>
              <a:ext cx="378689" cy="378689"/>
            </a:xfrm>
            <a:custGeom>
              <a:avLst/>
              <a:gdLst>
                <a:gd name="connsiteX0" fmla="*/ 0 w 378689"/>
                <a:gd name="connsiteY0" fmla="*/ 189345 h 378689"/>
                <a:gd name="connsiteX1" fmla="*/ 189345 w 378689"/>
                <a:gd name="connsiteY1" fmla="*/ 0 h 378689"/>
                <a:gd name="connsiteX2" fmla="*/ 378690 w 378689"/>
                <a:gd name="connsiteY2" fmla="*/ 189345 h 378689"/>
                <a:gd name="connsiteX3" fmla="*/ 189345 w 378689"/>
                <a:gd name="connsiteY3" fmla="*/ 378690 h 378689"/>
                <a:gd name="connsiteX4" fmla="*/ 0 w 378689"/>
                <a:gd name="connsiteY4" fmla="*/ 189345 h 37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689" h="378689">
                  <a:moveTo>
                    <a:pt x="0" y="189345"/>
                  </a:moveTo>
                  <a:cubicBezTo>
                    <a:pt x="0" y="84773"/>
                    <a:pt x="84773" y="0"/>
                    <a:pt x="189345" y="0"/>
                  </a:cubicBezTo>
                  <a:cubicBezTo>
                    <a:pt x="293917" y="0"/>
                    <a:pt x="378690" y="84773"/>
                    <a:pt x="378690" y="189345"/>
                  </a:cubicBezTo>
                  <a:cubicBezTo>
                    <a:pt x="378690" y="293917"/>
                    <a:pt x="293917" y="378690"/>
                    <a:pt x="189345" y="378690"/>
                  </a:cubicBezTo>
                  <a:cubicBezTo>
                    <a:pt x="84773" y="378690"/>
                    <a:pt x="0" y="293917"/>
                    <a:pt x="0" y="189345"/>
                  </a:cubicBez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33" tIns="58633" rIns="58633" bIns="5863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b="1" kern="1200">
                  <a:latin typeface="+mn-ea"/>
                </a:rPr>
                <a:t>2.  </a:t>
              </a:r>
              <a:r>
                <a:rPr lang="zh-CN" sz="2000" b="1" kern="1200">
                  <a:latin typeface="+mn-ea"/>
                </a:rPr>
                <a:t>新建绘图文件</a:t>
              </a:r>
              <a:endParaRPr lang="zh-CN" sz="2000" kern="1200">
                <a:latin typeface="+mn-ea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FAEF3A78-E636-443B-BA23-433DC392F017}"/>
                </a:ext>
              </a:extLst>
            </p:cNvPr>
            <p:cNvSpPr/>
            <p:nvPr/>
          </p:nvSpPr>
          <p:spPr>
            <a:xfrm>
              <a:off x="4176441" y="3724060"/>
              <a:ext cx="405877" cy="405877"/>
            </a:xfrm>
            <a:custGeom>
              <a:avLst/>
              <a:gdLst>
                <a:gd name="connsiteX0" fmla="*/ 0 w 405877"/>
                <a:gd name="connsiteY0" fmla="*/ 202939 h 405877"/>
                <a:gd name="connsiteX1" fmla="*/ 202939 w 405877"/>
                <a:gd name="connsiteY1" fmla="*/ 0 h 405877"/>
                <a:gd name="connsiteX2" fmla="*/ 405878 w 405877"/>
                <a:gd name="connsiteY2" fmla="*/ 202939 h 405877"/>
                <a:gd name="connsiteX3" fmla="*/ 202939 w 405877"/>
                <a:gd name="connsiteY3" fmla="*/ 405878 h 405877"/>
                <a:gd name="connsiteX4" fmla="*/ 0 w 405877"/>
                <a:gd name="connsiteY4" fmla="*/ 202939 h 4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877" h="405877">
                  <a:moveTo>
                    <a:pt x="0" y="202939"/>
                  </a:moveTo>
                  <a:cubicBezTo>
                    <a:pt x="0" y="90859"/>
                    <a:pt x="90859" y="0"/>
                    <a:pt x="202939" y="0"/>
                  </a:cubicBezTo>
                  <a:cubicBezTo>
                    <a:pt x="315019" y="0"/>
                    <a:pt x="405878" y="90859"/>
                    <a:pt x="405878" y="202939"/>
                  </a:cubicBezTo>
                  <a:cubicBezTo>
                    <a:pt x="405878" y="315019"/>
                    <a:pt x="315019" y="405878"/>
                    <a:pt x="202939" y="405878"/>
                  </a:cubicBezTo>
                  <a:cubicBezTo>
                    <a:pt x="90859" y="405878"/>
                    <a:pt x="0" y="315019"/>
                    <a:pt x="0" y="202939"/>
                  </a:cubicBez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614" tIns="62614" rIns="62614" bIns="6261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b="1" kern="1200">
                  <a:latin typeface="+mn-ea"/>
                </a:rPr>
                <a:t>3. </a:t>
              </a:r>
              <a:r>
                <a:rPr lang="zh-CN" sz="2000" b="1" kern="1200">
                  <a:latin typeface="+mn-ea"/>
                </a:rPr>
                <a:t>图件、模具与模板概念</a:t>
              </a:r>
              <a:endParaRPr lang="zh-CN" sz="2000" kern="12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0433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086351" y="288341"/>
            <a:ext cx="4519186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2.5.2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使用 </a:t>
            </a:r>
            <a:r>
              <a:rPr lang="en-US" altLang="zh-CN" sz="2200" b="1" dirty="0">
                <a:latin typeface="微软雅黑" charset="-122"/>
                <a:ea typeface="微软雅黑" charset="-122"/>
              </a:rPr>
              <a:t>Visio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绘制系统流程图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506C9DB-E04D-4FE4-A32E-5DA8D4EB68A6}"/>
              </a:ext>
            </a:extLst>
          </p:cNvPr>
          <p:cNvGrpSpPr/>
          <p:nvPr/>
        </p:nvGrpSpPr>
        <p:grpSpPr>
          <a:xfrm>
            <a:off x="614150" y="1074943"/>
            <a:ext cx="10491500" cy="4457048"/>
            <a:chOff x="4419840" y="2295235"/>
            <a:chExt cx="3098087" cy="2249667"/>
          </a:xfrm>
        </p:grpSpPr>
        <p:sp>
          <p:nvSpPr>
            <p:cNvPr id="37" name="形状 36">
              <a:extLst>
                <a:ext uri="{FF2B5EF4-FFF2-40B4-BE49-F238E27FC236}">
                  <a16:creationId xmlns:a16="http://schemas.microsoft.com/office/drawing/2014/main" id="{13750C7B-AE61-4FB5-B3E4-40948D7257B2}"/>
                </a:ext>
              </a:extLst>
            </p:cNvPr>
            <p:cNvSpPr/>
            <p:nvPr/>
          </p:nvSpPr>
          <p:spPr>
            <a:xfrm rot="4396374">
              <a:off x="4823685" y="2650797"/>
              <a:ext cx="2231804" cy="1556405"/>
            </a:xfrm>
            <a:prstGeom prst="swooshArrow">
              <a:avLst>
                <a:gd name="adj1" fmla="val 16310"/>
                <a:gd name="adj2" fmla="val 313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A0DCA85-4DCC-4953-9117-D0E7AFC1A5C7}"/>
                </a:ext>
              </a:extLst>
            </p:cNvPr>
            <p:cNvSpPr/>
            <p:nvPr/>
          </p:nvSpPr>
          <p:spPr>
            <a:xfrm>
              <a:off x="5612544" y="2760570"/>
              <a:ext cx="33884" cy="7262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E7672E4-72A7-4F8C-824C-9DD8BA151084}"/>
                </a:ext>
              </a:extLst>
            </p:cNvPr>
            <p:cNvSpPr/>
            <p:nvPr/>
          </p:nvSpPr>
          <p:spPr>
            <a:xfrm>
              <a:off x="5891484" y="2900908"/>
              <a:ext cx="56360" cy="5636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CF3865E-44D1-4F1D-8428-D9237CBC5FB5}"/>
                </a:ext>
              </a:extLst>
            </p:cNvPr>
            <p:cNvSpPr/>
            <p:nvPr/>
          </p:nvSpPr>
          <p:spPr>
            <a:xfrm>
              <a:off x="6157076" y="3091858"/>
              <a:ext cx="56360" cy="5636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40E2041E-D258-494A-B8E5-FC58D6FC00D8}"/>
                </a:ext>
              </a:extLst>
            </p:cNvPr>
            <p:cNvSpPr/>
            <p:nvPr/>
          </p:nvSpPr>
          <p:spPr>
            <a:xfrm>
              <a:off x="4419840" y="2295235"/>
              <a:ext cx="1291717" cy="413651"/>
            </a:xfrm>
            <a:custGeom>
              <a:avLst/>
              <a:gdLst>
                <a:gd name="connsiteX0" fmla="*/ 0 w 1052226"/>
                <a:gd name="connsiteY0" fmla="*/ 0 h 413651"/>
                <a:gd name="connsiteX1" fmla="*/ 1052226 w 1052226"/>
                <a:gd name="connsiteY1" fmla="*/ 0 h 413651"/>
                <a:gd name="connsiteX2" fmla="*/ 1052226 w 1052226"/>
                <a:gd name="connsiteY2" fmla="*/ 413651 h 413651"/>
                <a:gd name="connsiteX3" fmla="*/ 0 w 1052226"/>
                <a:gd name="connsiteY3" fmla="*/ 413651 h 413651"/>
                <a:gd name="connsiteX4" fmla="*/ 0 w 1052226"/>
                <a:gd name="connsiteY4" fmla="*/ 0 h 41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226" h="413651">
                  <a:moveTo>
                    <a:pt x="0" y="0"/>
                  </a:moveTo>
                  <a:lnTo>
                    <a:pt x="1052226" y="0"/>
                  </a:lnTo>
                  <a:lnTo>
                    <a:pt x="1052226" y="413651"/>
                  </a:lnTo>
                  <a:lnTo>
                    <a:pt x="0" y="4136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b" anchorCtr="0">
              <a:noAutofit/>
            </a:bodyPr>
            <a:lstStyle/>
            <a:p>
              <a:pPr marL="0" lvl="0" indent="0" algn="ctr" defTabSz="2667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kern="1200" dirty="0">
                  <a:latin typeface="+mn-ea"/>
                </a:rPr>
                <a:t>1</a:t>
              </a:r>
              <a:r>
                <a:rPr lang="zh-CN" kern="1200" dirty="0">
                  <a:latin typeface="+mn-ea"/>
                </a:rPr>
                <a:t>．打开</a:t>
              </a:r>
              <a:r>
                <a:rPr lang="en-US" kern="1200" dirty="0">
                  <a:latin typeface="+mn-ea"/>
                </a:rPr>
                <a:t>Visio</a:t>
              </a:r>
              <a:r>
                <a:rPr lang="zh-CN" kern="1200" dirty="0">
                  <a:latin typeface="+mn-ea"/>
                </a:rPr>
                <a:t>，选择左侧绘图类型“流程图”，并在右侧选择“基本流程图”模板。</a:t>
              </a: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3B9FC72-1265-4B81-9850-D800DCA5343B}"/>
                </a:ext>
              </a:extLst>
            </p:cNvPr>
            <p:cNvSpPr/>
            <p:nvPr/>
          </p:nvSpPr>
          <p:spPr>
            <a:xfrm>
              <a:off x="5947844" y="2502061"/>
              <a:ext cx="482935" cy="413651"/>
            </a:xfrm>
            <a:custGeom>
              <a:avLst/>
              <a:gdLst>
                <a:gd name="connsiteX0" fmla="*/ 0 w 1592558"/>
                <a:gd name="connsiteY0" fmla="*/ 0 h 413651"/>
                <a:gd name="connsiteX1" fmla="*/ 1592558 w 1592558"/>
                <a:gd name="connsiteY1" fmla="*/ 0 h 413651"/>
                <a:gd name="connsiteX2" fmla="*/ 1592558 w 1592558"/>
                <a:gd name="connsiteY2" fmla="*/ 413651 h 413651"/>
                <a:gd name="connsiteX3" fmla="*/ 0 w 1592558"/>
                <a:gd name="connsiteY3" fmla="*/ 413651 h 413651"/>
                <a:gd name="connsiteX4" fmla="*/ 0 w 1592558"/>
                <a:gd name="connsiteY4" fmla="*/ 0 h 41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2558" h="413651">
                  <a:moveTo>
                    <a:pt x="0" y="0"/>
                  </a:moveTo>
                  <a:lnTo>
                    <a:pt x="1592558" y="0"/>
                  </a:lnTo>
                  <a:lnTo>
                    <a:pt x="1592558" y="413651"/>
                  </a:lnTo>
                  <a:lnTo>
                    <a:pt x="0" y="4136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l" defTabSz="2667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kern="1200" dirty="0">
                  <a:latin typeface="+mn-ea"/>
                </a:rPr>
                <a:t>2</a:t>
              </a:r>
              <a:r>
                <a:rPr lang="zh-CN" kern="1200" dirty="0">
                  <a:latin typeface="+mn-ea"/>
                </a:rPr>
                <a:t>．添加形状。</a:t>
              </a: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4C90894-DD01-4A51-B09A-39A803EC6102}"/>
                </a:ext>
              </a:extLst>
            </p:cNvPr>
            <p:cNvSpPr/>
            <p:nvPr/>
          </p:nvSpPr>
          <p:spPr>
            <a:xfrm>
              <a:off x="4966569" y="2814727"/>
              <a:ext cx="645975" cy="413651"/>
            </a:xfrm>
            <a:custGeom>
              <a:avLst/>
              <a:gdLst>
                <a:gd name="connsiteX0" fmla="*/ 0 w 938472"/>
                <a:gd name="connsiteY0" fmla="*/ 0 h 413651"/>
                <a:gd name="connsiteX1" fmla="*/ 938472 w 938472"/>
                <a:gd name="connsiteY1" fmla="*/ 0 h 413651"/>
                <a:gd name="connsiteX2" fmla="*/ 938472 w 938472"/>
                <a:gd name="connsiteY2" fmla="*/ 413651 h 413651"/>
                <a:gd name="connsiteX3" fmla="*/ 0 w 938472"/>
                <a:gd name="connsiteY3" fmla="*/ 413651 h 413651"/>
                <a:gd name="connsiteX4" fmla="*/ 0 w 938472"/>
                <a:gd name="connsiteY4" fmla="*/ 0 h 41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472" h="413651">
                  <a:moveTo>
                    <a:pt x="0" y="0"/>
                  </a:moveTo>
                  <a:lnTo>
                    <a:pt x="938472" y="0"/>
                  </a:lnTo>
                  <a:lnTo>
                    <a:pt x="938472" y="413651"/>
                  </a:lnTo>
                  <a:lnTo>
                    <a:pt x="0" y="4136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r" defTabSz="2667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kern="1200" dirty="0">
                  <a:latin typeface="+mn-ea"/>
                </a:rPr>
                <a:t>3</a:t>
              </a:r>
              <a:r>
                <a:rPr lang="zh-CN" kern="1200" dirty="0">
                  <a:latin typeface="+mn-ea"/>
                </a:rPr>
                <a:t>．调整大小和角度。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8FD2165-0AB2-413F-9F27-986F46946FDD}"/>
                </a:ext>
              </a:extLst>
            </p:cNvPr>
            <p:cNvSpPr/>
            <p:nvPr/>
          </p:nvSpPr>
          <p:spPr>
            <a:xfrm>
              <a:off x="6352464" y="3352128"/>
              <a:ext cx="56360" cy="5636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4822EA82-C0BC-4BB5-81CD-E8BF47490657}"/>
                </a:ext>
              </a:extLst>
            </p:cNvPr>
            <p:cNvSpPr/>
            <p:nvPr/>
          </p:nvSpPr>
          <p:spPr>
            <a:xfrm>
              <a:off x="6541698" y="3034997"/>
              <a:ext cx="778197" cy="413651"/>
            </a:xfrm>
            <a:custGeom>
              <a:avLst/>
              <a:gdLst>
                <a:gd name="connsiteX0" fmla="*/ 0 w 1109103"/>
                <a:gd name="connsiteY0" fmla="*/ 0 h 413651"/>
                <a:gd name="connsiteX1" fmla="*/ 1109103 w 1109103"/>
                <a:gd name="connsiteY1" fmla="*/ 0 h 413651"/>
                <a:gd name="connsiteX2" fmla="*/ 1109103 w 1109103"/>
                <a:gd name="connsiteY2" fmla="*/ 413651 h 413651"/>
                <a:gd name="connsiteX3" fmla="*/ 0 w 1109103"/>
                <a:gd name="connsiteY3" fmla="*/ 413651 h 413651"/>
                <a:gd name="connsiteX4" fmla="*/ 0 w 1109103"/>
                <a:gd name="connsiteY4" fmla="*/ 0 h 41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103" h="413651">
                  <a:moveTo>
                    <a:pt x="0" y="0"/>
                  </a:moveTo>
                  <a:lnTo>
                    <a:pt x="1109103" y="0"/>
                  </a:lnTo>
                  <a:lnTo>
                    <a:pt x="1109103" y="413651"/>
                  </a:lnTo>
                  <a:lnTo>
                    <a:pt x="0" y="4136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l" defTabSz="2667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kern="1200" dirty="0">
                  <a:latin typeface="+mn-ea"/>
                </a:rPr>
                <a:t>4</a:t>
              </a:r>
              <a:r>
                <a:rPr lang="zh-CN" kern="1200" dirty="0">
                  <a:latin typeface="+mn-ea"/>
                </a:rPr>
                <a:t>．移动位置并输入文本</a:t>
              </a: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AFAB1E18-67BF-4FDB-B5B3-DB8706F06745}"/>
                </a:ext>
              </a:extLst>
            </p:cNvPr>
            <p:cNvSpPr/>
            <p:nvPr/>
          </p:nvSpPr>
          <p:spPr>
            <a:xfrm>
              <a:off x="5646428" y="3278534"/>
              <a:ext cx="449571" cy="413651"/>
            </a:xfrm>
            <a:custGeom>
              <a:avLst/>
              <a:gdLst>
                <a:gd name="connsiteX0" fmla="*/ 0 w 1421927"/>
                <a:gd name="connsiteY0" fmla="*/ 0 h 413651"/>
                <a:gd name="connsiteX1" fmla="*/ 1421927 w 1421927"/>
                <a:gd name="connsiteY1" fmla="*/ 0 h 413651"/>
                <a:gd name="connsiteX2" fmla="*/ 1421927 w 1421927"/>
                <a:gd name="connsiteY2" fmla="*/ 413651 h 413651"/>
                <a:gd name="connsiteX3" fmla="*/ 0 w 1421927"/>
                <a:gd name="connsiteY3" fmla="*/ 413651 h 413651"/>
                <a:gd name="connsiteX4" fmla="*/ 0 w 1421927"/>
                <a:gd name="connsiteY4" fmla="*/ 0 h 41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927" h="413651">
                  <a:moveTo>
                    <a:pt x="0" y="0"/>
                  </a:moveTo>
                  <a:lnTo>
                    <a:pt x="1421927" y="0"/>
                  </a:lnTo>
                  <a:lnTo>
                    <a:pt x="1421927" y="413651"/>
                  </a:lnTo>
                  <a:lnTo>
                    <a:pt x="0" y="4136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r" defTabSz="2667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kern="1200" dirty="0">
                  <a:latin typeface="+mn-ea"/>
                </a:rPr>
                <a:t>5</a:t>
              </a:r>
              <a:r>
                <a:rPr lang="zh-CN" kern="1200" dirty="0">
                  <a:latin typeface="+mn-ea"/>
                </a:rPr>
                <a:t>．连接形状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1B14A8A-3D5F-478B-B247-FEFD156485B6}"/>
                </a:ext>
              </a:extLst>
            </p:cNvPr>
            <p:cNvSpPr/>
            <p:nvPr/>
          </p:nvSpPr>
          <p:spPr>
            <a:xfrm>
              <a:off x="6541698" y="3677449"/>
              <a:ext cx="56360" cy="5636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97BD066-D15E-4DF0-B4B2-78A4EC75D73D}"/>
                </a:ext>
              </a:extLst>
            </p:cNvPr>
            <p:cNvSpPr/>
            <p:nvPr/>
          </p:nvSpPr>
          <p:spPr>
            <a:xfrm>
              <a:off x="6817758" y="3526984"/>
              <a:ext cx="700169" cy="413651"/>
            </a:xfrm>
            <a:custGeom>
              <a:avLst/>
              <a:gdLst>
                <a:gd name="connsiteX0" fmla="*/ 0 w 824718"/>
                <a:gd name="connsiteY0" fmla="*/ 0 h 413651"/>
                <a:gd name="connsiteX1" fmla="*/ 824718 w 824718"/>
                <a:gd name="connsiteY1" fmla="*/ 0 h 413651"/>
                <a:gd name="connsiteX2" fmla="*/ 824718 w 824718"/>
                <a:gd name="connsiteY2" fmla="*/ 413651 h 413651"/>
                <a:gd name="connsiteX3" fmla="*/ 0 w 824718"/>
                <a:gd name="connsiteY3" fmla="*/ 413651 h 413651"/>
                <a:gd name="connsiteX4" fmla="*/ 0 w 824718"/>
                <a:gd name="connsiteY4" fmla="*/ 0 h 41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718" h="413651">
                  <a:moveTo>
                    <a:pt x="0" y="0"/>
                  </a:moveTo>
                  <a:lnTo>
                    <a:pt x="824718" y="0"/>
                  </a:lnTo>
                  <a:lnTo>
                    <a:pt x="824718" y="413651"/>
                  </a:lnTo>
                  <a:lnTo>
                    <a:pt x="0" y="4136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l" defTabSz="2667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kern="1200" dirty="0">
                  <a:latin typeface="+mn-ea"/>
                </a:rPr>
                <a:t>6</a:t>
              </a:r>
              <a:r>
                <a:rPr lang="zh-CN" kern="1200" dirty="0">
                  <a:latin typeface="+mn-ea"/>
                </a:rPr>
                <a:t>．输入文本。有两种方法为图形添加文本。</a:t>
              </a: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D12E3078-14D9-42CD-BD6D-043582D6755A}"/>
                </a:ext>
              </a:extLst>
            </p:cNvPr>
            <p:cNvSpPr/>
            <p:nvPr/>
          </p:nvSpPr>
          <p:spPr>
            <a:xfrm>
              <a:off x="6096000" y="4308010"/>
              <a:ext cx="1015957" cy="198162"/>
            </a:xfrm>
            <a:custGeom>
              <a:avLst/>
              <a:gdLst>
                <a:gd name="connsiteX0" fmla="*/ 0 w 1421927"/>
                <a:gd name="connsiteY0" fmla="*/ 0 h 413651"/>
                <a:gd name="connsiteX1" fmla="*/ 1421927 w 1421927"/>
                <a:gd name="connsiteY1" fmla="*/ 0 h 413651"/>
                <a:gd name="connsiteX2" fmla="*/ 1421927 w 1421927"/>
                <a:gd name="connsiteY2" fmla="*/ 413651 h 413651"/>
                <a:gd name="connsiteX3" fmla="*/ 0 w 1421927"/>
                <a:gd name="connsiteY3" fmla="*/ 413651 h 413651"/>
                <a:gd name="connsiteX4" fmla="*/ 0 w 1421927"/>
                <a:gd name="connsiteY4" fmla="*/ 0 h 41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927" h="413651">
                  <a:moveTo>
                    <a:pt x="0" y="0"/>
                  </a:moveTo>
                  <a:lnTo>
                    <a:pt x="1421927" y="0"/>
                  </a:lnTo>
                  <a:lnTo>
                    <a:pt x="1421927" y="413651"/>
                  </a:lnTo>
                  <a:lnTo>
                    <a:pt x="0" y="4136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t" anchorCtr="0">
              <a:noAutofit/>
            </a:bodyPr>
            <a:lstStyle/>
            <a:p>
              <a:pPr marL="0" lvl="0" indent="0" algn="ctr" defTabSz="2667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kern="1200" dirty="0">
                  <a:latin typeface="+mn-ea"/>
                </a:rPr>
                <a:t>7</a:t>
              </a:r>
              <a:r>
                <a:rPr lang="zh-CN" kern="1200" dirty="0">
                  <a:latin typeface="+mn-ea"/>
                </a:rPr>
                <a:t>．选择图形、对齐及排版。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1252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6BD185-FAC9-4192-8961-E17A15385DB5}"/>
              </a:ext>
            </a:extLst>
          </p:cNvPr>
          <p:cNvGrpSpPr/>
          <p:nvPr/>
        </p:nvGrpSpPr>
        <p:grpSpPr>
          <a:xfrm>
            <a:off x="952499" y="3923422"/>
            <a:ext cx="1585912" cy="612775"/>
            <a:chOff x="284163" y="1644650"/>
            <a:chExt cx="1585912" cy="6127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99B2567-DC5A-42AA-858F-4C14AD141F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F2EF4EA-DA5D-4823-82BC-77FE6619B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D1146E5-91BA-4392-BE0E-E2F35D6F5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D09393C-B7A1-418A-A998-B626E12D0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D6CCB2E-55AD-486D-94F0-E4E6B03E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BB28A2F-96CE-4E2B-A84F-6171492CE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1BBBD52-6391-4F7B-8B69-9B9351234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34C7EB2-1697-4DAA-B172-4242141A8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FBD11C4-A0B8-470F-A144-AE91CCB7D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6BC14AC-385A-4F31-BC31-E17D522F2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92F54B3-37D2-4E2B-A0FD-658DB1D64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49451F5-7051-4566-A2B0-B4EC14346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D3EC28-C189-4958-8720-96324212F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848B4A4-BDA1-4B36-AEBA-AEC945C4E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A540DD1-05C6-406E-9C08-CBDF1C0BC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A57B64-D765-4D2F-AC19-C2691A64D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2E5C4F4-ED83-48B2-9C93-85D6FEC3F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7F46113-D20A-4CF6-968B-8CD045F6D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FE1D284-3A54-4932-B42C-F6DB1C9D15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030CEAA-C650-4B6F-86B0-C598A72F5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DBC2D4F-0ABA-4FE5-BBF9-9BA89CE46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4C8344C-4508-42BD-93C8-BA51D4E90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450024C-4376-4D82-AFCD-33B4C76259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CB62D0F-E117-490B-AE7B-9D944367A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D928E2C-5968-4A1C-AB24-8480427FC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E8A26A3-5981-4D30-814E-F9C68BB8E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9B66027-A6CB-417A-9774-BF54147A4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90E92AF-6B7E-4D97-995E-512CD40E7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8C1C7FF-888F-4CAC-AEAB-D5566B6A4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5B7A272-60A8-4403-AD62-DDA7C626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01DC957-9E58-4A02-B452-6046260BC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2F122F6-994B-48EB-84E0-CD7A3093D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C0F32E5-DB82-4084-93F1-DA8337F2F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FC3D3DC-D41F-4430-9560-521AECE0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2A6986A-0D7F-423F-946A-5CEFD1B1A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E9A9FB94-E2EB-4758-8933-56ED1A7D9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01682D48-7E28-4044-88C6-CFC498EE7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1D76AB51-9870-4285-886A-170DEAF9F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59151F8-3984-4245-804E-2798BEE73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2133E174-9A3B-45C7-BE02-E84CF0B70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59746E0-6CFE-4FF4-9E9F-CB214FCE89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3D7E9DC0-EBC2-4C70-BA6C-9231C8F27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253B0F6-E31B-43EE-9AE4-DA274ABE7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92BAC05-156C-4DA4-9911-75AD93742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0E37A7F2-B84F-4E5F-8D35-E08C11E66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1F5C5EB5-CB6E-41D9-BE45-60F35E456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562B6AA-8E4C-4D6F-B0BD-3B3A03E24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E553BE46-3430-4317-974B-742A79546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022EEB5D-21C1-4F0E-8815-4DB2B6A7C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3AF705E-0F76-4554-935F-B056296B9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DEB5CB0C-95C2-4AAD-900B-291F8FD68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293F8D0-FA43-41FC-8962-49FDE946C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CE60091A-3CE9-40B4-8A90-52B2F0D27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DF504D9-A0A6-45A4-ABEB-BDA4CEE60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FD755CEC-13F7-4DD5-B5FA-675BC972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F2AFE5B-5BCD-43D4-8546-D89AD9F7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2150818"/>
            <a:ext cx="469525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PART</a:t>
            </a:r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</a:t>
            </a:r>
            <a:r>
              <a:rPr lang="en-US" altLang="zh-CN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6</a:t>
            </a:r>
            <a:endParaRPr lang="en-US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  <a:p>
            <a:r>
              <a:rPr lang="zh-CN" altLang="en-US" sz="3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项目实践</a:t>
            </a:r>
            <a:endParaRPr lang="en-US" sz="3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17674"/>
          <a:stretch/>
        </p:blipFill>
        <p:spPr>
          <a:xfrm>
            <a:off x="5421981" y="946297"/>
            <a:ext cx="6770019" cy="62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094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086351" y="288341"/>
            <a:ext cx="6622326" cy="4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23000"/>
              </a:lnSpc>
            </a:pPr>
            <a:r>
              <a:rPr lang="en-US" altLang="zh-CN" sz="2200" b="1" dirty="0">
                <a:latin typeface="微软雅黑" charset="-122"/>
                <a:ea typeface="微软雅黑" charset="-122"/>
              </a:rPr>
              <a:t>2.6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项目实践：图书管理系统可行性研究与项目计划</a:t>
            </a:r>
          </a:p>
        </p:txBody>
      </p:sp>
      <p:sp>
        <p:nvSpPr>
          <p:cNvPr id="18438" name="矩形 2"/>
          <p:cNvSpPr>
            <a:spLocks noChangeArrowheads="1"/>
          </p:cNvSpPr>
          <p:nvPr/>
        </p:nvSpPr>
        <p:spPr bwMode="auto">
          <a:xfrm>
            <a:off x="2353132" y="1922217"/>
            <a:ext cx="95265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/>
          </a:p>
        </p:txBody>
      </p:sp>
      <p:grpSp>
        <p:nvGrpSpPr>
          <p:cNvPr id="18433" name="组合 18432">
            <a:extLst>
              <a:ext uri="{FF2B5EF4-FFF2-40B4-BE49-F238E27FC236}">
                <a16:creationId xmlns:a16="http://schemas.microsoft.com/office/drawing/2014/main" id="{551B4D9C-26A0-44CB-912B-7915C7355C1A}"/>
              </a:ext>
            </a:extLst>
          </p:cNvPr>
          <p:cNvGrpSpPr/>
          <p:nvPr/>
        </p:nvGrpSpPr>
        <p:grpSpPr>
          <a:xfrm>
            <a:off x="3583939" y="1517147"/>
            <a:ext cx="4877712" cy="4146231"/>
            <a:chOff x="5371774" y="2745438"/>
            <a:chExt cx="1651812" cy="1404100"/>
          </a:xfrm>
        </p:grpSpPr>
        <p:sp>
          <p:nvSpPr>
            <p:cNvPr id="18439" name="任意多边形: 形状 18438">
              <a:extLst>
                <a:ext uri="{FF2B5EF4-FFF2-40B4-BE49-F238E27FC236}">
                  <a16:creationId xmlns:a16="http://schemas.microsoft.com/office/drawing/2014/main" id="{498957C2-00D5-4DF0-9258-4B91184F8681}"/>
                </a:ext>
              </a:extLst>
            </p:cNvPr>
            <p:cNvSpPr/>
            <p:nvPr/>
          </p:nvSpPr>
          <p:spPr>
            <a:xfrm>
              <a:off x="5675346" y="2745438"/>
              <a:ext cx="841307" cy="841307"/>
            </a:xfrm>
            <a:custGeom>
              <a:avLst/>
              <a:gdLst>
                <a:gd name="connsiteX0" fmla="*/ 0 w 841307"/>
                <a:gd name="connsiteY0" fmla="*/ 420654 h 841307"/>
                <a:gd name="connsiteX1" fmla="*/ 420654 w 841307"/>
                <a:gd name="connsiteY1" fmla="*/ 0 h 841307"/>
                <a:gd name="connsiteX2" fmla="*/ 841308 w 841307"/>
                <a:gd name="connsiteY2" fmla="*/ 420654 h 841307"/>
                <a:gd name="connsiteX3" fmla="*/ 420654 w 841307"/>
                <a:gd name="connsiteY3" fmla="*/ 841308 h 841307"/>
                <a:gd name="connsiteX4" fmla="*/ 0 w 841307"/>
                <a:gd name="connsiteY4" fmla="*/ 420654 h 84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307" h="841307">
                  <a:moveTo>
                    <a:pt x="0" y="420654"/>
                  </a:moveTo>
                  <a:cubicBezTo>
                    <a:pt x="0" y="188333"/>
                    <a:pt x="188333" y="0"/>
                    <a:pt x="420654" y="0"/>
                  </a:cubicBezTo>
                  <a:cubicBezTo>
                    <a:pt x="652975" y="0"/>
                    <a:pt x="841308" y="188333"/>
                    <a:pt x="841308" y="420654"/>
                  </a:cubicBezTo>
                  <a:cubicBezTo>
                    <a:pt x="841308" y="652975"/>
                    <a:pt x="652975" y="841308"/>
                    <a:pt x="420654" y="841308"/>
                  </a:cubicBezTo>
                  <a:cubicBezTo>
                    <a:pt x="188333" y="841308"/>
                    <a:pt x="0" y="652975"/>
                    <a:pt x="0" y="420654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12174" tIns="147229" rIns="112175" bIns="315490" numCol="1" spcCol="1270" anchor="ctr" anchorCtr="0">
              <a:noAutofit/>
            </a:bodyPr>
            <a:lstStyle/>
            <a:p>
              <a:pPr marL="0" lvl="0" indent="0" defTabSz="3111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2.6.1 </a:t>
              </a:r>
              <a:r>
                <a:rPr lang="zh-CN" sz="2000" kern="1200">
                  <a:latin typeface="+mn-ea"/>
                </a:rPr>
                <a:t>图书管理系统问题定义报告</a:t>
              </a:r>
            </a:p>
          </p:txBody>
        </p:sp>
        <p:sp>
          <p:nvSpPr>
            <p:cNvPr id="10250" name="任意多边形: 形状 10249">
              <a:extLst>
                <a:ext uri="{FF2B5EF4-FFF2-40B4-BE49-F238E27FC236}">
                  <a16:creationId xmlns:a16="http://schemas.microsoft.com/office/drawing/2014/main" id="{21199BD9-B6A5-4406-8BBB-6A6C3A3AA2A6}"/>
                </a:ext>
              </a:extLst>
            </p:cNvPr>
            <p:cNvSpPr/>
            <p:nvPr/>
          </p:nvSpPr>
          <p:spPr>
            <a:xfrm>
              <a:off x="6182279" y="3308231"/>
              <a:ext cx="841307" cy="841307"/>
            </a:xfrm>
            <a:custGeom>
              <a:avLst/>
              <a:gdLst>
                <a:gd name="connsiteX0" fmla="*/ 0 w 841307"/>
                <a:gd name="connsiteY0" fmla="*/ 420654 h 841307"/>
                <a:gd name="connsiteX1" fmla="*/ 420654 w 841307"/>
                <a:gd name="connsiteY1" fmla="*/ 0 h 841307"/>
                <a:gd name="connsiteX2" fmla="*/ 841308 w 841307"/>
                <a:gd name="connsiteY2" fmla="*/ 420654 h 841307"/>
                <a:gd name="connsiteX3" fmla="*/ 420654 w 841307"/>
                <a:gd name="connsiteY3" fmla="*/ 841308 h 841307"/>
                <a:gd name="connsiteX4" fmla="*/ 0 w 841307"/>
                <a:gd name="connsiteY4" fmla="*/ 420654 h 84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307" h="841307">
                  <a:moveTo>
                    <a:pt x="0" y="420654"/>
                  </a:moveTo>
                  <a:cubicBezTo>
                    <a:pt x="0" y="188333"/>
                    <a:pt x="188333" y="0"/>
                    <a:pt x="420654" y="0"/>
                  </a:cubicBezTo>
                  <a:cubicBezTo>
                    <a:pt x="652975" y="0"/>
                    <a:pt x="841308" y="188333"/>
                    <a:pt x="841308" y="420654"/>
                  </a:cubicBezTo>
                  <a:cubicBezTo>
                    <a:pt x="841308" y="652975"/>
                    <a:pt x="652975" y="841308"/>
                    <a:pt x="420654" y="841308"/>
                  </a:cubicBezTo>
                  <a:cubicBezTo>
                    <a:pt x="188333" y="841308"/>
                    <a:pt x="0" y="652975"/>
                    <a:pt x="0" y="420654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57299" tIns="217338" rIns="79224" bIns="161250" numCol="1" spcCol="1270" anchor="ctr" anchorCtr="0">
              <a:noAutofit/>
            </a:bodyPr>
            <a:lstStyle/>
            <a:p>
              <a:pPr marL="0" lvl="0" indent="0" defTabSz="3111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2.6.2</a:t>
              </a:r>
              <a:r>
                <a:rPr lang="zh-CN" sz="2000" kern="1200">
                  <a:latin typeface="+mn-ea"/>
                </a:rPr>
                <a:t>图书管理系统可行性研究报告</a:t>
              </a:r>
            </a:p>
          </p:txBody>
        </p:sp>
        <p:sp>
          <p:nvSpPr>
            <p:cNvPr id="10251" name="任意多边形: 形状 10250">
              <a:extLst>
                <a:ext uri="{FF2B5EF4-FFF2-40B4-BE49-F238E27FC236}">
                  <a16:creationId xmlns:a16="http://schemas.microsoft.com/office/drawing/2014/main" id="{46882BA9-8079-4BCB-A006-3BD7AB39B5DE}"/>
                </a:ext>
              </a:extLst>
            </p:cNvPr>
            <p:cNvSpPr/>
            <p:nvPr/>
          </p:nvSpPr>
          <p:spPr>
            <a:xfrm>
              <a:off x="5371774" y="3271255"/>
              <a:ext cx="841307" cy="841307"/>
            </a:xfrm>
            <a:custGeom>
              <a:avLst/>
              <a:gdLst>
                <a:gd name="connsiteX0" fmla="*/ 0 w 841307"/>
                <a:gd name="connsiteY0" fmla="*/ 420654 h 841307"/>
                <a:gd name="connsiteX1" fmla="*/ 420654 w 841307"/>
                <a:gd name="connsiteY1" fmla="*/ 0 h 841307"/>
                <a:gd name="connsiteX2" fmla="*/ 841308 w 841307"/>
                <a:gd name="connsiteY2" fmla="*/ 420654 h 841307"/>
                <a:gd name="connsiteX3" fmla="*/ 420654 w 841307"/>
                <a:gd name="connsiteY3" fmla="*/ 841308 h 841307"/>
                <a:gd name="connsiteX4" fmla="*/ 0 w 841307"/>
                <a:gd name="connsiteY4" fmla="*/ 420654 h 84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307" h="841307">
                  <a:moveTo>
                    <a:pt x="0" y="420654"/>
                  </a:moveTo>
                  <a:cubicBezTo>
                    <a:pt x="0" y="188333"/>
                    <a:pt x="188333" y="0"/>
                    <a:pt x="420654" y="0"/>
                  </a:cubicBezTo>
                  <a:cubicBezTo>
                    <a:pt x="652975" y="0"/>
                    <a:pt x="841308" y="188333"/>
                    <a:pt x="841308" y="420654"/>
                  </a:cubicBezTo>
                  <a:cubicBezTo>
                    <a:pt x="841308" y="652975"/>
                    <a:pt x="652975" y="841308"/>
                    <a:pt x="420654" y="841308"/>
                  </a:cubicBezTo>
                  <a:cubicBezTo>
                    <a:pt x="188333" y="841308"/>
                    <a:pt x="0" y="652975"/>
                    <a:pt x="0" y="420654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9223" tIns="217338" rIns="257300" bIns="161250" numCol="1" spcCol="1270" anchor="ctr" anchorCtr="0">
              <a:noAutofit/>
            </a:bodyPr>
            <a:lstStyle/>
            <a:p>
              <a:pPr marL="0" lvl="0" indent="0" defTabSz="3111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2.6.3</a:t>
              </a:r>
              <a:r>
                <a:rPr lang="zh-CN" sz="2000" kern="1200">
                  <a:latin typeface="+mn-ea"/>
                </a:rPr>
                <a:t>图书管理系统项目开 发计划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84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 72"/>
          <p:cNvGrpSpPr/>
          <p:nvPr/>
        </p:nvGrpSpPr>
        <p:grpSpPr>
          <a:xfrm>
            <a:off x="1483793" y="3999965"/>
            <a:ext cx="3377843" cy="720406"/>
            <a:chOff x="926233" y="3911281"/>
            <a:chExt cx="2607384" cy="612775"/>
          </a:xfrm>
        </p:grpSpPr>
        <p:grpSp>
          <p:nvGrpSpPr>
            <p:cNvPr id="74" name="PA_组合 79"/>
            <p:cNvGrpSpPr/>
            <p:nvPr>
              <p:custDataLst>
                <p:tags r:id="rId1"/>
              </p:custDataLst>
            </p:nvPr>
          </p:nvGrpSpPr>
          <p:grpSpPr>
            <a:xfrm>
              <a:off x="926233" y="3911281"/>
              <a:ext cx="2424982" cy="612775"/>
              <a:chOff x="284163" y="1644650"/>
              <a:chExt cx="1585912" cy="612775"/>
            </a:xfrm>
          </p:grpSpPr>
          <p:sp>
            <p:nvSpPr>
              <p:cNvPr id="7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84163" y="1647825"/>
                <a:ext cx="1585912" cy="60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5"/>
              <p:cNvSpPr>
                <a:spLocks noEditPoints="1"/>
              </p:cNvSpPr>
              <p:nvPr/>
            </p:nvSpPr>
            <p:spPr bwMode="auto">
              <a:xfrm>
                <a:off x="284163" y="1644650"/>
                <a:ext cx="1582737" cy="612775"/>
              </a:xfrm>
              <a:custGeom>
                <a:avLst/>
                <a:gdLst>
                  <a:gd name="T0" fmla="*/ 81 w 419"/>
                  <a:gd name="T1" fmla="*/ 160 h 161"/>
                  <a:gd name="T2" fmla="*/ 1 w 419"/>
                  <a:gd name="T3" fmla="*/ 80 h 161"/>
                  <a:gd name="T4" fmla="*/ 81 w 419"/>
                  <a:gd name="T5" fmla="*/ 1 h 161"/>
                  <a:gd name="T6" fmla="*/ 339 w 419"/>
                  <a:gd name="T7" fmla="*/ 1 h 161"/>
                  <a:gd name="T8" fmla="*/ 418 w 419"/>
                  <a:gd name="T9" fmla="*/ 80 h 161"/>
                  <a:gd name="T10" fmla="*/ 339 w 419"/>
                  <a:gd name="T11" fmla="*/ 160 h 161"/>
                  <a:gd name="T12" fmla="*/ 81 w 419"/>
                  <a:gd name="T13" fmla="*/ 160 h 161"/>
                  <a:gd name="T14" fmla="*/ 339 w 419"/>
                  <a:gd name="T15" fmla="*/ 0 h 161"/>
                  <a:gd name="T16" fmla="*/ 81 w 419"/>
                  <a:gd name="T17" fmla="*/ 0 h 161"/>
                  <a:gd name="T18" fmla="*/ 0 w 419"/>
                  <a:gd name="T19" fmla="*/ 80 h 161"/>
                  <a:gd name="T20" fmla="*/ 81 w 419"/>
                  <a:gd name="T21" fmla="*/ 161 h 161"/>
                  <a:gd name="T22" fmla="*/ 339 w 419"/>
                  <a:gd name="T23" fmla="*/ 161 h 161"/>
                  <a:gd name="T24" fmla="*/ 419 w 419"/>
                  <a:gd name="T25" fmla="*/ 80 h 161"/>
                  <a:gd name="T26" fmla="*/ 339 w 419"/>
                  <a:gd name="T2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161">
                    <a:moveTo>
                      <a:pt x="81" y="160"/>
                    </a:moveTo>
                    <a:cubicBezTo>
                      <a:pt x="37" y="160"/>
                      <a:pt x="1" y="124"/>
                      <a:pt x="1" y="80"/>
                    </a:cubicBezTo>
                    <a:cubicBezTo>
                      <a:pt x="1" y="37"/>
                      <a:pt x="37" y="1"/>
                      <a:pt x="81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82" y="1"/>
                      <a:pt x="418" y="37"/>
                      <a:pt x="418" y="80"/>
                    </a:cubicBezTo>
                    <a:cubicBezTo>
                      <a:pt x="418" y="124"/>
                      <a:pt x="382" y="160"/>
                      <a:pt x="339" y="160"/>
                    </a:cubicBezTo>
                    <a:cubicBezTo>
                      <a:pt x="81" y="160"/>
                      <a:pt x="81" y="160"/>
                      <a:pt x="81" y="160"/>
                    </a:cubicBezTo>
                    <a:moveTo>
                      <a:pt x="339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1" y="161"/>
                    </a:cubicBezTo>
                    <a:cubicBezTo>
                      <a:pt x="339" y="161"/>
                      <a:pt x="339" y="161"/>
                      <a:pt x="339" y="161"/>
                    </a:cubicBezTo>
                    <a:cubicBezTo>
                      <a:pt x="383" y="161"/>
                      <a:pt x="419" y="125"/>
                      <a:pt x="419" y="80"/>
                    </a:cubicBezTo>
                    <a:cubicBezTo>
                      <a:pt x="419" y="36"/>
                      <a:pt x="383" y="0"/>
                      <a:pt x="33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9 h 159"/>
                  <a:gd name="T2" fmla="*/ 0 w 417"/>
                  <a:gd name="T3" fmla="*/ 79 h 159"/>
                  <a:gd name="T4" fmla="*/ 80 w 417"/>
                  <a:gd name="T5" fmla="*/ 0 h 159"/>
                  <a:gd name="T6" fmla="*/ 338 w 417"/>
                  <a:gd name="T7" fmla="*/ 0 h 159"/>
                  <a:gd name="T8" fmla="*/ 417 w 417"/>
                  <a:gd name="T9" fmla="*/ 79 h 159"/>
                  <a:gd name="T10" fmla="*/ 338 w 417"/>
                  <a:gd name="T11" fmla="*/ 159 h 159"/>
                  <a:gd name="T12" fmla="*/ 80 w 417"/>
                  <a:gd name="T13" fmla="*/ 159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9"/>
                    </a:moveTo>
                    <a:cubicBezTo>
                      <a:pt x="36" y="159"/>
                      <a:pt x="0" y="123"/>
                      <a:pt x="0" y="79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81" y="0"/>
                      <a:pt x="417" y="36"/>
                      <a:pt x="417" y="79"/>
                    </a:cubicBezTo>
                    <a:cubicBezTo>
                      <a:pt x="417" y="123"/>
                      <a:pt x="381" y="159"/>
                      <a:pt x="338" y="159"/>
                    </a:cubicBezTo>
                    <a:cubicBezTo>
                      <a:pt x="80" y="159"/>
                      <a:pt x="80" y="159"/>
                      <a:pt x="80" y="159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7"/>
              <p:cNvSpPr>
                <a:spLocks noEditPoints="1"/>
              </p:cNvSpPr>
              <p:nvPr/>
            </p:nvSpPr>
            <p:spPr bwMode="auto">
              <a:xfrm>
                <a:off x="287338" y="1647825"/>
                <a:ext cx="1574800" cy="606425"/>
              </a:xfrm>
              <a:custGeom>
                <a:avLst/>
                <a:gdLst>
                  <a:gd name="T0" fmla="*/ 80 w 417"/>
                  <a:gd name="T1" fmla="*/ 158 h 159"/>
                  <a:gd name="T2" fmla="*/ 1 w 417"/>
                  <a:gd name="T3" fmla="*/ 79 h 159"/>
                  <a:gd name="T4" fmla="*/ 80 w 417"/>
                  <a:gd name="T5" fmla="*/ 1 h 159"/>
                  <a:gd name="T6" fmla="*/ 338 w 417"/>
                  <a:gd name="T7" fmla="*/ 1 h 159"/>
                  <a:gd name="T8" fmla="*/ 416 w 417"/>
                  <a:gd name="T9" fmla="*/ 79 h 159"/>
                  <a:gd name="T10" fmla="*/ 338 w 417"/>
                  <a:gd name="T11" fmla="*/ 158 h 159"/>
                  <a:gd name="T12" fmla="*/ 80 w 417"/>
                  <a:gd name="T13" fmla="*/ 158 h 159"/>
                  <a:gd name="T14" fmla="*/ 338 w 417"/>
                  <a:gd name="T15" fmla="*/ 0 h 159"/>
                  <a:gd name="T16" fmla="*/ 80 w 417"/>
                  <a:gd name="T17" fmla="*/ 0 h 159"/>
                  <a:gd name="T18" fmla="*/ 0 w 417"/>
                  <a:gd name="T19" fmla="*/ 79 h 159"/>
                  <a:gd name="T20" fmla="*/ 80 w 417"/>
                  <a:gd name="T21" fmla="*/ 159 h 159"/>
                  <a:gd name="T22" fmla="*/ 338 w 417"/>
                  <a:gd name="T23" fmla="*/ 159 h 159"/>
                  <a:gd name="T24" fmla="*/ 417 w 417"/>
                  <a:gd name="T25" fmla="*/ 79 h 159"/>
                  <a:gd name="T26" fmla="*/ 338 w 417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7" h="159">
                    <a:moveTo>
                      <a:pt x="80" y="158"/>
                    </a:moveTo>
                    <a:cubicBezTo>
                      <a:pt x="36" y="158"/>
                      <a:pt x="1" y="123"/>
                      <a:pt x="1" y="79"/>
                    </a:cubicBezTo>
                    <a:cubicBezTo>
                      <a:pt x="1" y="36"/>
                      <a:pt x="36" y="1"/>
                      <a:pt x="80" y="1"/>
                    </a:cubicBezTo>
                    <a:cubicBezTo>
                      <a:pt x="338" y="1"/>
                      <a:pt x="338" y="1"/>
                      <a:pt x="338" y="1"/>
                    </a:cubicBezTo>
                    <a:cubicBezTo>
                      <a:pt x="381" y="1"/>
                      <a:pt x="416" y="36"/>
                      <a:pt x="416" y="79"/>
                    </a:cubicBezTo>
                    <a:cubicBezTo>
                      <a:pt x="416" y="123"/>
                      <a:pt x="381" y="158"/>
                      <a:pt x="338" y="158"/>
                    </a:cubicBezTo>
                    <a:cubicBezTo>
                      <a:pt x="80" y="158"/>
                      <a:pt x="80" y="158"/>
                      <a:pt x="80" y="158"/>
                    </a:cubicBezTo>
                    <a:moveTo>
                      <a:pt x="338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123"/>
                      <a:pt x="36" y="159"/>
                      <a:pt x="80" y="159"/>
                    </a:cubicBezTo>
                    <a:cubicBezTo>
                      <a:pt x="338" y="159"/>
                      <a:pt x="338" y="159"/>
                      <a:pt x="338" y="159"/>
                    </a:cubicBezTo>
                    <a:cubicBezTo>
                      <a:pt x="381" y="159"/>
                      <a:pt x="417" y="123"/>
                      <a:pt x="417" y="79"/>
                    </a:cubicBezTo>
                    <a:cubicBezTo>
                      <a:pt x="417" y="36"/>
                      <a:pt x="381" y="0"/>
                      <a:pt x="338" y="0"/>
                    </a:cubicBezTo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8"/>
              <p:cNvSpPr>
                <a:spLocks noEditPoints="1"/>
              </p:cNvSpPr>
              <p:nvPr/>
            </p:nvSpPr>
            <p:spPr bwMode="auto">
              <a:xfrm>
                <a:off x="292100" y="1651000"/>
                <a:ext cx="1566862" cy="598488"/>
              </a:xfrm>
              <a:custGeom>
                <a:avLst/>
                <a:gdLst>
                  <a:gd name="T0" fmla="*/ 79 w 415"/>
                  <a:gd name="T1" fmla="*/ 156 h 157"/>
                  <a:gd name="T2" fmla="*/ 1 w 415"/>
                  <a:gd name="T3" fmla="*/ 78 h 157"/>
                  <a:gd name="T4" fmla="*/ 79 w 415"/>
                  <a:gd name="T5" fmla="*/ 0 h 157"/>
                  <a:gd name="T6" fmla="*/ 337 w 415"/>
                  <a:gd name="T7" fmla="*/ 0 h 157"/>
                  <a:gd name="T8" fmla="*/ 415 w 415"/>
                  <a:gd name="T9" fmla="*/ 78 h 157"/>
                  <a:gd name="T10" fmla="*/ 337 w 415"/>
                  <a:gd name="T11" fmla="*/ 156 h 157"/>
                  <a:gd name="T12" fmla="*/ 79 w 415"/>
                  <a:gd name="T13" fmla="*/ 156 h 157"/>
                  <a:gd name="T14" fmla="*/ 337 w 415"/>
                  <a:gd name="T15" fmla="*/ 0 h 157"/>
                  <a:gd name="T16" fmla="*/ 79 w 415"/>
                  <a:gd name="T17" fmla="*/ 0 h 157"/>
                  <a:gd name="T18" fmla="*/ 0 w 415"/>
                  <a:gd name="T19" fmla="*/ 78 h 157"/>
                  <a:gd name="T20" fmla="*/ 79 w 415"/>
                  <a:gd name="T21" fmla="*/ 157 h 157"/>
                  <a:gd name="T22" fmla="*/ 337 w 415"/>
                  <a:gd name="T23" fmla="*/ 157 h 157"/>
                  <a:gd name="T24" fmla="*/ 415 w 415"/>
                  <a:gd name="T25" fmla="*/ 78 h 157"/>
                  <a:gd name="T26" fmla="*/ 337 w 415"/>
                  <a:gd name="T2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157">
                    <a:moveTo>
                      <a:pt x="79" y="156"/>
                    </a:moveTo>
                    <a:cubicBezTo>
                      <a:pt x="36" y="156"/>
                      <a:pt x="1" y="122"/>
                      <a:pt x="1" y="78"/>
                    </a:cubicBezTo>
                    <a:cubicBezTo>
                      <a:pt x="1" y="35"/>
                      <a:pt x="36" y="0"/>
                      <a:pt x="79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80" y="0"/>
                      <a:pt x="415" y="35"/>
                      <a:pt x="415" y="78"/>
                    </a:cubicBezTo>
                    <a:cubicBezTo>
                      <a:pt x="415" y="122"/>
                      <a:pt x="380" y="156"/>
                      <a:pt x="337" y="156"/>
                    </a:cubicBezTo>
                    <a:cubicBezTo>
                      <a:pt x="79" y="156"/>
                      <a:pt x="79" y="156"/>
                      <a:pt x="79" y="156"/>
                    </a:cubicBezTo>
                    <a:moveTo>
                      <a:pt x="337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7"/>
                      <a:pt x="79" y="157"/>
                    </a:cubicBezTo>
                    <a:cubicBezTo>
                      <a:pt x="337" y="157"/>
                      <a:pt x="337" y="157"/>
                      <a:pt x="337" y="157"/>
                    </a:cubicBezTo>
                    <a:cubicBezTo>
                      <a:pt x="380" y="157"/>
                      <a:pt x="415" y="122"/>
                      <a:pt x="415" y="78"/>
                    </a:cubicBezTo>
                    <a:cubicBezTo>
                      <a:pt x="415" y="35"/>
                      <a:pt x="380" y="0"/>
                      <a:pt x="337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9"/>
              <p:cNvSpPr>
                <a:spLocks noEditPoints="1"/>
              </p:cNvSpPr>
              <p:nvPr/>
            </p:nvSpPr>
            <p:spPr bwMode="auto">
              <a:xfrm>
                <a:off x="295275" y="1651000"/>
                <a:ext cx="1563687" cy="595313"/>
              </a:xfrm>
              <a:custGeom>
                <a:avLst/>
                <a:gdLst>
                  <a:gd name="T0" fmla="*/ 78 w 414"/>
                  <a:gd name="T1" fmla="*/ 156 h 156"/>
                  <a:gd name="T2" fmla="*/ 0 w 414"/>
                  <a:gd name="T3" fmla="*/ 78 h 156"/>
                  <a:gd name="T4" fmla="*/ 78 w 414"/>
                  <a:gd name="T5" fmla="*/ 1 h 156"/>
                  <a:gd name="T6" fmla="*/ 336 w 414"/>
                  <a:gd name="T7" fmla="*/ 1 h 156"/>
                  <a:gd name="T8" fmla="*/ 413 w 414"/>
                  <a:gd name="T9" fmla="*/ 78 h 156"/>
                  <a:gd name="T10" fmla="*/ 336 w 414"/>
                  <a:gd name="T11" fmla="*/ 156 h 156"/>
                  <a:gd name="T12" fmla="*/ 78 w 414"/>
                  <a:gd name="T13" fmla="*/ 156 h 156"/>
                  <a:gd name="T14" fmla="*/ 336 w 414"/>
                  <a:gd name="T15" fmla="*/ 0 h 156"/>
                  <a:gd name="T16" fmla="*/ 78 w 414"/>
                  <a:gd name="T17" fmla="*/ 0 h 156"/>
                  <a:gd name="T18" fmla="*/ 0 w 414"/>
                  <a:gd name="T19" fmla="*/ 78 h 156"/>
                  <a:gd name="T20" fmla="*/ 78 w 414"/>
                  <a:gd name="T21" fmla="*/ 156 h 156"/>
                  <a:gd name="T22" fmla="*/ 336 w 414"/>
                  <a:gd name="T23" fmla="*/ 156 h 156"/>
                  <a:gd name="T24" fmla="*/ 414 w 414"/>
                  <a:gd name="T25" fmla="*/ 78 h 156"/>
                  <a:gd name="T26" fmla="*/ 336 w 414"/>
                  <a:gd name="T2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156">
                    <a:moveTo>
                      <a:pt x="78" y="156"/>
                    </a:moveTo>
                    <a:cubicBezTo>
                      <a:pt x="35" y="156"/>
                      <a:pt x="0" y="121"/>
                      <a:pt x="0" y="78"/>
                    </a:cubicBezTo>
                    <a:cubicBezTo>
                      <a:pt x="0" y="36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3" y="36"/>
                      <a:pt x="413" y="78"/>
                    </a:cubicBezTo>
                    <a:cubicBezTo>
                      <a:pt x="413" y="121"/>
                      <a:pt x="378" y="156"/>
                      <a:pt x="336" y="156"/>
                    </a:cubicBezTo>
                    <a:cubicBezTo>
                      <a:pt x="78" y="156"/>
                      <a:pt x="78" y="156"/>
                      <a:pt x="78" y="156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2"/>
                      <a:pt x="35" y="156"/>
                      <a:pt x="78" y="156"/>
                    </a:cubicBezTo>
                    <a:cubicBezTo>
                      <a:pt x="336" y="156"/>
                      <a:pt x="336" y="156"/>
                      <a:pt x="336" y="156"/>
                    </a:cubicBezTo>
                    <a:cubicBezTo>
                      <a:pt x="379" y="156"/>
                      <a:pt x="414" y="122"/>
                      <a:pt x="414" y="78"/>
                    </a:cubicBezTo>
                    <a:cubicBezTo>
                      <a:pt x="414" y="35"/>
                      <a:pt x="379" y="0"/>
                      <a:pt x="336" y="0"/>
                    </a:cubicBezTo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0"/>
              <p:cNvSpPr>
                <a:spLocks noEditPoints="1"/>
              </p:cNvSpPr>
              <p:nvPr/>
            </p:nvSpPr>
            <p:spPr bwMode="auto">
              <a:xfrm>
                <a:off x="295275" y="1655763"/>
                <a:ext cx="1560512" cy="590550"/>
              </a:xfrm>
              <a:custGeom>
                <a:avLst/>
                <a:gdLst>
                  <a:gd name="T0" fmla="*/ 78 w 413"/>
                  <a:gd name="T1" fmla="*/ 154 h 155"/>
                  <a:gd name="T2" fmla="*/ 1 w 413"/>
                  <a:gd name="T3" fmla="*/ 77 h 155"/>
                  <a:gd name="T4" fmla="*/ 78 w 413"/>
                  <a:gd name="T5" fmla="*/ 1 h 155"/>
                  <a:gd name="T6" fmla="*/ 336 w 413"/>
                  <a:gd name="T7" fmla="*/ 1 h 155"/>
                  <a:gd name="T8" fmla="*/ 412 w 413"/>
                  <a:gd name="T9" fmla="*/ 77 h 155"/>
                  <a:gd name="T10" fmla="*/ 336 w 413"/>
                  <a:gd name="T11" fmla="*/ 154 h 155"/>
                  <a:gd name="T12" fmla="*/ 78 w 413"/>
                  <a:gd name="T13" fmla="*/ 154 h 155"/>
                  <a:gd name="T14" fmla="*/ 336 w 413"/>
                  <a:gd name="T15" fmla="*/ 0 h 155"/>
                  <a:gd name="T16" fmla="*/ 78 w 413"/>
                  <a:gd name="T17" fmla="*/ 0 h 155"/>
                  <a:gd name="T18" fmla="*/ 0 w 413"/>
                  <a:gd name="T19" fmla="*/ 77 h 155"/>
                  <a:gd name="T20" fmla="*/ 78 w 413"/>
                  <a:gd name="T21" fmla="*/ 155 h 155"/>
                  <a:gd name="T22" fmla="*/ 336 w 413"/>
                  <a:gd name="T23" fmla="*/ 155 h 155"/>
                  <a:gd name="T24" fmla="*/ 413 w 413"/>
                  <a:gd name="T25" fmla="*/ 77 h 155"/>
                  <a:gd name="T26" fmla="*/ 336 w 413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155">
                    <a:moveTo>
                      <a:pt x="78" y="154"/>
                    </a:moveTo>
                    <a:cubicBezTo>
                      <a:pt x="35" y="154"/>
                      <a:pt x="1" y="120"/>
                      <a:pt x="1" y="77"/>
                    </a:cubicBezTo>
                    <a:cubicBezTo>
                      <a:pt x="1" y="35"/>
                      <a:pt x="35" y="1"/>
                      <a:pt x="78" y="1"/>
                    </a:cubicBezTo>
                    <a:cubicBezTo>
                      <a:pt x="336" y="1"/>
                      <a:pt x="336" y="1"/>
                      <a:pt x="336" y="1"/>
                    </a:cubicBezTo>
                    <a:cubicBezTo>
                      <a:pt x="378" y="1"/>
                      <a:pt x="412" y="35"/>
                      <a:pt x="412" y="77"/>
                    </a:cubicBezTo>
                    <a:cubicBezTo>
                      <a:pt x="412" y="120"/>
                      <a:pt x="378" y="154"/>
                      <a:pt x="336" y="154"/>
                    </a:cubicBezTo>
                    <a:cubicBezTo>
                      <a:pt x="78" y="154"/>
                      <a:pt x="78" y="154"/>
                      <a:pt x="78" y="154"/>
                    </a:cubicBezTo>
                    <a:moveTo>
                      <a:pt x="336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5"/>
                      <a:pt x="78" y="155"/>
                    </a:cubicBezTo>
                    <a:cubicBezTo>
                      <a:pt x="336" y="155"/>
                      <a:pt x="336" y="155"/>
                      <a:pt x="336" y="155"/>
                    </a:cubicBezTo>
                    <a:cubicBezTo>
                      <a:pt x="378" y="155"/>
                      <a:pt x="413" y="120"/>
                      <a:pt x="413" y="77"/>
                    </a:cubicBezTo>
                    <a:cubicBezTo>
                      <a:pt x="413" y="35"/>
                      <a:pt x="378" y="0"/>
                      <a:pt x="336" y="0"/>
                    </a:cubicBezTo>
                  </a:path>
                </a:pathLst>
              </a:custGeom>
              <a:solidFill>
                <a:srgbClr val="FA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1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3 h 153"/>
                  <a:gd name="T2" fmla="*/ 0 w 411"/>
                  <a:gd name="T3" fmla="*/ 76 h 153"/>
                  <a:gd name="T4" fmla="*/ 77 w 411"/>
                  <a:gd name="T5" fmla="*/ 0 h 153"/>
                  <a:gd name="T6" fmla="*/ 335 w 411"/>
                  <a:gd name="T7" fmla="*/ 0 h 153"/>
                  <a:gd name="T8" fmla="*/ 411 w 411"/>
                  <a:gd name="T9" fmla="*/ 76 h 153"/>
                  <a:gd name="T10" fmla="*/ 335 w 411"/>
                  <a:gd name="T11" fmla="*/ 153 h 153"/>
                  <a:gd name="T12" fmla="*/ 77 w 411"/>
                  <a:gd name="T13" fmla="*/ 153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3"/>
                    </a:moveTo>
                    <a:cubicBezTo>
                      <a:pt x="34" y="153"/>
                      <a:pt x="0" y="119"/>
                      <a:pt x="0" y="76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77" y="0"/>
                      <a:pt x="411" y="34"/>
                      <a:pt x="411" y="76"/>
                    </a:cubicBezTo>
                    <a:cubicBezTo>
                      <a:pt x="411" y="119"/>
                      <a:pt x="377" y="153"/>
                      <a:pt x="335" y="153"/>
                    </a:cubicBezTo>
                    <a:cubicBezTo>
                      <a:pt x="77" y="153"/>
                      <a:pt x="77" y="153"/>
                      <a:pt x="77" y="153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2"/>
              <p:cNvSpPr>
                <a:spLocks noEditPoints="1"/>
              </p:cNvSpPr>
              <p:nvPr/>
            </p:nvSpPr>
            <p:spPr bwMode="auto">
              <a:xfrm>
                <a:off x="300038" y="1658938"/>
                <a:ext cx="1550987" cy="584200"/>
              </a:xfrm>
              <a:custGeom>
                <a:avLst/>
                <a:gdLst>
                  <a:gd name="T0" fmla="*/ 77 w 411"/>
                  <a:gd name="T1" fmla="*/ 152 h 153"/>
                  <a:gd name="T2" fmla="*/ 1 w 411"/>
                  <a:gd name="T3" fmla="*/ 76 h 153"/>
                  <a:gd name="T4" fmla="*/ 77 w 411"/>
                  <a:gd name="T5" fmla="*/ 1 h 153"/>
                  <a:gd name="T6" fmla="*/ 335 w 411"/>
                  <a:gd name="T7" fmla="*/ 1 h 153"/>
                  <a:gd name="T8" fmla="*/ 410 w 411"/>
                  <a:gd name="T9" fmla="*/ 76 h 153"/>
                  <a:gd name="T10" fmla="*/ 335 w 411"/>
                  <a:gd name="T11" fmla="*/ 152 h 153"/>
                  <a:gd name="T12" fmla="*/ 77 w 411"/>
                  <a:gd name="T13" fmla="*/ 152 h 153"/>
                  <a:gd name="T14" fmla="*/ 335 w 411"/>
                  <a:gd name="T15" fmla="*/ 0 h 153"/>
                  <a:gd name="T16" fmla="*/ 77 w 411"/>
                  <a:gd name="T17" fmla="*/ 0 h 153"/>
                  <a:gd name="T18" fmla="*/ 0 w 411"/>
                  <a:gd name="T19" fmla="*/ 76 h 153"/>
                  <a:gd name="T20" fmla="*/ 77 w 411"/>
                  <a:gd name="T21" fmla="*/ 153 h 153"/>
                  <a:gd name="T22" fmla="*/ 335 w 411"/>
                  <a:gd name="T23" fmla="*/ 153 h 153"/>
                  <a:gd name="T24" fmla="*/ 411 w 411"/>
                  <a:gd name="T25" fmla="*/ 76 h 153"/>
                  <a:gd name="T26" fmla="*/ 335 w 411"/>
                  <a:gd name="T2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153">
                    <a:moveTo>
                      <a:pt x="77" y="152"/>
                    </a:moveTo>
                    <a:cubicBezTo>
                      <a:pt x="35" y="152"/>
                      <a:pt x="1" y="118"/>
                      <a:pt x="1" y="76"/>
                    </a:cubicBezTo>
                    <a:cubicBezTo>
                      <a:pt x="1" y="35"/>
                      <a:pt x="35" y="1"/>
                      <a:pt x="7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76" y="1"/>
                      <a:pt x="410" y="35"/>
                      <a:pt x="410" y="76"/>
                    </a:cubicBezTo>
                    <a:cubicBezTo>
                      <a:pt x="410" y="118"/>
                      <a:pt x="376" y="152"/>
                      <a:pt x="335" y="152"/>
                    </a:cubicBezTo>
                    <a:cubicBezTo>
                      <a:pt x="77" y="152"/>
                      <a:pt x="77" y="152"/>
                      <a:pt x="77" y="152"/>
                    </a:cubicBezTo>
                    <a:moveTo>
                      <a:pt x="335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335" y="153"/>
                      <a:pt x="335" y="153"/>
                      <a:pt x="335" y="153"/>
                    </a:cubicBezTo>
                    <a:cubicBezTo>
                      <a:pt x="377" y="153"/>
                      <a:pt x="411" y="119"/>
                      <a:pt x="411" y="76"/>
                    </a:cubicBezTo>
                    <a:cubicBezTo>
                      <a:pt x="411" y="34"/>
                      <a:pt x="377" y="0"/>
                      <a:pt x="335" y="0"/>
                    </a:cubicBezTo>
                  </a:path>
                </a:pathLst>
              </a:custGeom>
              <a:solidFill>
                <a:srgbClr val="F8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3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1 h 151"/>
                  <a:gd name="T2" fmla="*/ 0 w 409"/>
                  <a:gd name="T3" fmla="*/ 75 h 151"/>
                  <a:gd name="T4" fmla="*/ 76 w 409"/>
                  <a:gd name="T5" fmla="*/ 0 h 151"/>
                  <a:gd name="T6" fmla="*/ 334 w 409"/>
                  <a:gd name="T7" fmla="*/ 0 h 151"/>
                  <a:gd name="T8" fmla="*/ 409 w 409"/>
                  <a:gd name="T9" fmla="*/ 75 h 151"/>
                  <a:gd name="T10" fmla="*/ 334 w 409"/>
                  <a:gd name="T11" fmla="*/ 151 h 151"/>
                  <a:gd name="T12" fmla="*/ 76 w 409"/>
                  <a:gd name="T13" fmla="*/ 151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1"/>
                    </a:moveTo>
                    <a:cubicBezTo>
                      <a:pt x="34" y="151"/>
                      <a:pt x="0" y="117"/>
                      <a:pt x="0" y="75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5" y="0"/>
                      <a:pt x="409" y="34"/>
                      <a:pt x="409" y="75"/>
                    </a:cubicBezTo>
                    <a:cubicBezTo>
                      <a:pt x="409" y="117"/>
                      <a:pt x="375" y="151"/>
                      <a:pt x="334" y="151"/>
                    </a:cubicBezTo>
                    <a:cubicBezTo>
                      <a:pt x="76" y="151"/>
                      <a:pt x="76" y="151"/>
                      <a:pt x="76" y="151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7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4"/>
              <p:cNvSpPr>
                <a:spLocks noEditPoints="1"/>
              </p:cNvSpPr>
              <p:nvPr/>
            </p:nvSpPr>
            <p:spPr bwMode="auto">
              <a:xfrm>
                <a:off x="303213" y="1663700"/>
                <a:ext cx="1544637" cy="574675"/>
              </a:xfrm>
              <a:custGeom>
                <a:avLst/>
                <a:gdLst>
                  <a:gd name="T0" fmla="*/ 76 w 409"/>
                  <a:gd name="T1" fmla="*/ 150 h 151"/>
                  <a:gd name="T2" fmla="*/ 1 w 409"/>
                  <a:gd name="T3" fmla="*/ 75 h 151"/>
                  <a:gd name="T4" fmla="*/ 76 w 409"/>
                  <a:gd name="T5" fmla="*/ 1 h 151"/>
                  <a:gd name="T6" fmla="*/ 334 w 409"/>
                  <a:gd name="T7" fmla="*/ 1 h 151"/>
                  <a:gd name="T8" fmla="*/ 408 w 409"/>
                  <a:gd name="T9" fmla="*/ 75 h 151"/>
                  <a:gd name="T10" fmla="*/ 334 w 409"/>
                  <a:gd name="T11" fmla="*/ 150 h 151"/>
                  <a:gd name="T12" fmla="*/ 76 w 409"/>
                  <a:gd name="T13" fmla="*/ 150 h 151"/>
                  <a:gd name="T14" fmla="*/ 334 w 409"/>
                  <a:gd name="T15" fmla="*/ 0 h 151"/>
                  <a:gd name="T16" fmla="*/ 76 w 409"/>
                  <a:gd name="T17" fmla="*/ 0 h 151"/>
                  <a:gd name="T18" fmla="*/ 0 w 409"/>
                  <a:gd name="T19" fmla="*/ 75 h 151"/>
                  <a:gd name="T20" fmla="*/ 76 w 409"/>
                  <a:gd name="T21" fmla="*/ 151 h 151"/>
                  <a:gd name="T22" fmla="*/ 334 w 409"/>
                  <a:gd name="T23" fmla="*/ 151 h 151"/>
                  <a:gd name="T24" fmla="*/ 409 w 409"/>
                  <a:gd name="T25" fmla="*/ 75 h 151"/>
                  <a:gd name="T26" fmla="*/ 334 w 409"/>
                  <a:gd name="T2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9" h="151">
                    <a:moveTo>
                      <a:pt x="76" y="150"/>
                    </a:moveTo>
                    <a:cubicBezTo>
                      <a:pt x="34" y="150"/>
                      <a:pt x="1" y="117"/>
                      <a:pt x="1" y="75"/>
                    </a:cubicBezTo>
                    <a:cubicBezTo>
                      <a:pt x="1" y="34"/>
                      <a:pt x="34" y="1"/>
                      <a:pt x="76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75" y="1"/>
                      <a:pt x="408" y="34"/>
                      <a:pt x="408" y="75"/>
                    </a:cubicBezTo>
                    <a:cubicBezTo>
                      <a:pt x="408" y="117"/>
                      <a:pt x="375" y="150"/>
                      <a:pt x="334" y="150"/>
                    </a:cubicBezTo>
                    <a:cubicBezTo>
                      <a:pt x="76" y="150"/>
                      <a:pt x="76" y="150"/>
                      <a:pt x="76" y="150"/>
                    </a:cubicBezTo>
                    <a:moveTo>
                      <a:pt x="334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117"/>
                      <a:pt x="34" y="151"/>
                      <a:pt x="76" y="151"/>
                    </a:cubicBezTo>
                    <a:cubicBezTo>
                      <a:pt x="334" y="151"/>
                      <a:pt x="334" y="151"/>
                      <a:pt x="334" y="151"/>
                    </a:cubicBezTo>
                    <a:cubicBezTo>
                      <a:pt x="375" y="151"/>
                      <a:pt x="409" y="117"/>
                      <a:pt x="409" y="75"/>
                    </a:cubicBezTo>
                    <a:cubicBezTo>
                      <a:pt x="409" y="34"/>
                      <a:pt x="375" y="0"/>
                      <a:pt x="334" y="0"/>
                    </a:cubicBezTo>
                  </a:path>
                </a:pathLst>
              </a:custGeom>
              <a:solidFill>
                <a:srgbClr val="F6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306388" y="1666875"/>
                <a:ext cx="1536700" cy="568325"/>
              </a:xfrm>
              <a:custGeom>
                <a:avLst/>
                <a:gdLst>
                  <a:gd name="T0" fmla="*/ 75 w 407"/>
                  <a:gd name="T1" fmla="*/ 149 h 149"/>
                  <a:gd name="T2" fmla="*/ 1 w 407"/>
                  <a:gd name="T3" fmla="*/ 74 h 149"/>
                  <a:gd name="T4" fmla="*/ 75 w 407"/>
                  <a:gd name="T5" fmla="*/ 0 h 149"/>
                  <a:gd name="T6" fmla="*/ 333 w 407"/>
                  <a:gd name="T7" fmla="*/ 0 h 149"/>
                  <a:gd name="T8" fmla="*/ 407 w 407"/>
                  <a:gd name="T9" fmla="*/ 74 h 149"/>
                  <a:gd name="T10" fmla="*/ 333 w 407"/>
                  <a:gd name="T11" fmla="*/ 149 h 149"/>
                  <a:gd name="T12" fmla="*/ 75 w 407"/>
                  <a:gd name="T13" fmla="*/ 149 h 149"/>
                  <a:gd name="T14" fmla="*/ 333 w 407"/>
                  <a:gd name="T15" fmla="*/ 0 h 149"/>
                  <a:gd name="T16" fmla="*/ 75 w 407"/>
                  <a:gd name="T17" fmla="*/ 0 h 149"/>
                  <a:gd name="T18" fmla="*/ 0 w 407"/>
                  <a:gd name="T19" fmla="*/ 74 h 149"/>
                  <a:gd name="T20" fmla="*/ 75 w 407"/>
                  <a:gd name="T21" fmla="*/ 149 h 149"/>
                  <a:gd name="T22" fmla="*/ 333 w 407"/>
                  <a:gd name="T23" fmla="*/ 149 h 149"/>
                  <a:gd name="T24" fmla="*/ 407 w 407"/>
                  <a:gd name="T25" fmla="*/ 74 h 149"/>
                  <a:gd name="T26" fmla="*/ 333 w 407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149">
                    <a:moveTo>
                      <a:pt x="75" y="149"/>
                    </a:moveTo>
                    <a:cubicBezTo>
                      <a:pt x="34" y="149"/>
                      <a:pt x="1" y="115"/>
                      <a:pt x="1" y="74"/>
                    </a:cubicBezTo>
                    <a:cubicBezTo>
                      <a:pt x="1" y="34"/>
                      <a:pt x="34" y="0"/>
                      <a:pt x="75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3" y="0"/>
                      <a:pt x="407" y="34"/>
                      <a:pt x="407" y="74"/>
                    </a:cubicBezTo>
                    <a:cubicBezTo>
                      <a:pt x="407" y="115"/>
                      <a:pt x="373" y="149"/>
                      <a:pt x="333" y="149"/>
                    </a:cubicBezTo>
                    <a:cubicBezTo>
                      <a:pt x="75" y="149"/>
                      <a:pt x="75" y="149"/>
                      <a:pt x="75" y="149"/>
                    </a:cubicBezTo>
                    <a:moveTo>
                      <a:pt x="333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333" y="149"/>
                      <a:pt x="333" y="149"/>
                      <a:pt x="333" y="149"/>
                    </a:cubicBezTo>
                    <a:cubicBezTo>
                      <a:pt x="374" y="149"/>
                      <a:pt x="407" y="116"/>
                      <a:pt x="407" y="74"/>
                    </a:cubicBezTo>
                    <a:cubicBezTo>
                      <a:pt x="407" y="33"/>
                      <a:pt x="374" y="0"/>
                      <a:pt x="333" y="0"/>
                    </a:cubicBezTo>
                  </a:path>
                </a:pathLst>
              </a:custGeom>
              <a:solidFill>
                <a:srgbClr val="F5F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6"/>
              <p:cNvSpPr>
                <a:spLocks noEditPoints="1"/>
              </p:cNvSpPr>
              <p:nvPr/>
            </p:nvSpPr>
            <p:spPr bwMode="auto">
              <a:xfrm>
                <a:off x="311150" y="1666875"/>
                <a:ext cx="1531937" cy="568325"/>
              </a:xfrm>
              <a:custGeom>
                <a:avLst/>
                <a:gdLst>
                  <a:gd name="T0" fmla="*/ 74 w 406"/>
                  <a:gd name="T1" fmla="*/ 148 h 149"/>
                  <a:gd name="T2" fmla="*/ 0 w 406"/>
                  <a:gd name="T3" fmla="*/ 74 h 149"/>
                  <a:gd name="T4" fmla="*/ 74 w 406"/>
                  <a:gd name="T5" fmla="*/ 1 h 149"/>
                  <a:gd name="T6" fmla="*/ 332 w 406"/>
                  <a:gd name="T7" fmla="*/ 1 h 149"/>
                  <a:gd name="T8" fmla="*/ 405 w 406"/>
                  <a:gd name="T9" fmla="*/ 74 h 149"/>
                  <a:gd name="T10" fmla="*/ 332 w 406"/>
                  <a:gd name="T11" fmla="*/ 148 h 149"/>
                  <a:gd name="T12" fmla="*/ 74 w 406"/>
                  <a:gd name="T13" fmla="*/ 148 h 149"/>
                  <a:gd name="T14" fmla="*/ 332 w 406"/>
                  <a:gd name="T15" fmla="*/ 0 h 149"/>
                  <a:gd name="T16" fmla="*/ 74 w 406"/>
                  <a:gd name="T17" fmla="*/ 0 h 149"/>
                  <a:gd name="T18" fmla="*/ 0 w 406"/>
                  <a:gd name="T19" fmla="*/ 74 h 149"/>
                  <a:gd name="T20" fmla="*/ 74 w 406"/>
                  <a:gd name="T21" fmla="*/ 149 h 149"/>
                  <a:gd name="T22" fmla="*/ 332 w 406"/>
                  <a:gd name="T23" fmla="*/ 149 h 149"/>
                  <a:gd name="T24" fmla="*/ 406 w 406"/>
                  <a:gd name="T25" fmla="*/ 74 h 149"/>
                  <a:gd name="T26" fmla="*/ 332 w 406"/>
                  <a:gd name="T2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149">
                    <a:moveTo>
                      <a:pt x="74" y="148"/>
                    </a:moveTo>
                    <a:cubicBezTo>
                      <a:pt x="33" y="148"/>
                      <a:pt x="0" y="115"/>
                      <a:pt x="0" y="74"/>
                    </a:cubicBezTo>
                    <a:cubicBezTo>
                      <a:pt x="0" y="34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5" y="34"/>
                      <a:pt x="405" y="74"/>
                    </a:cubicBezTo>
                    <a:cubicBezTo>
                      <a:pt x="405" y="115"/>
                      <a:pt x="372" y="148"/>
                      <a:pt x="332" y="148"/>
                    </a:cubicBezTo>
                    <a:cubicBezTo>
                      <a:pt x="74" y="148"/>
                      <a:pt x="74" y="148"/>
                      <a:pt x="74" y="148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15"/>
                      <a:pt x="33" y="149"/>
                      <a:pt x="74" y="149"/>
                    </a:cubicBezTo>
                    <a:cubicBezTo>
                      <a:pt x="332" y="149"/>
                      <a:pt x="332" y="149"/>
                      <a:pt x="332" y="149"/>
                    </a:cubicBezTo>
                    <a:cubicBezTo>
                      <a:pt x="372" y="149"/>
                      <a:pt x="406" y="115"/>
                      <a:pt x="406" y="74"/>
                    </a:cubicBezTo>
                    <a:cubicBezTo>
                      <a:pt x="406" y="34"/>
                      <a:pt x="372" y="0"/>
                      <a:pt x="332" y="0"/>
                    </a:cubicBezTo>
                  </a:path>
                </a:pathLst>
              </a:cu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7"/>
              <p:cNvSpPr>
                <a:spLocks noEditPoints="1"/>
              </p:cNvSpPr>
              <p:nvPr/>
            </p:nvSpPr>
            <p:spPr bwMode="auto">
              <a:xfrm>
                <a:off x="311150" y="1670050"/>
                <a:ext cx="1528762" cy="560388"/>
              </a:xfrm>
              <a:custGeom>
                <a:avLst/>
                <a:gdLst>
                  <a:gd name="T0" fmla="*/ 74 w 405"/>
                  <a:gd name="T1" fmla="*/ 146 h 147"/>
                  <a:gd name="T2" fmla="*/ 1 w 405"/>
                  <a:gd name="T3" fmla="*/ 73 h 147"/>
                  <a:gd name="T4" fmla="*/ 74 w 405"/>
                  <a:gd name="T5" fmla="*/ 1 h 147"/>
                  <a:gd name="T6" fmla="*/ 332 w 405"/>
                  <a:gd name="T7" fmla="*/ 1 h 147"/>
                  <a:gd name="T8" fmla="*/ 404 w 405"/>
                  <a:gd name="T9" fmla="*/ 73 h 147"/>
                  <a:gd name="T10" fmla="*/ 332 w 405"/>
                  <a:gd name="T11" fmla="*/ 146 h 147"/>
                  <a:gd name="T12" fmla="*/ 74 w 405"/>
                  <a:gd name="T13" fmla="*/ 146 h 147"/>
                  <a:gd name="T14" fmla="*/ 332 w 405"/>
                  <a:gd name="T15" fmla="*/ 0 h 147"/>
                  <a:gd name="T16" fmla="*/ 74 w 405"/>
                  <a:gd name="T17" fmla="*/ 0 h 147"/>
                  <a:gd name="T18" fmla="*/ 0 w 405"/>
                  <a:gd name="T19" fmla="*/ 73 h 147"/>
                  <a:gd name="T20" fmla="*/ 74 w 405"/>
                  <a:gd name="T21" fmla="*/ 147 h 147"/>
                  <a:gd name="T22" fmla="*/ 332 w 405"/>
                  <a:gd name="T23" fmla="*/ 147 h 147"/>
                  <a:gd name="T24" fmla="*/ 405 w 405"/>
                  <a:gd name="T25" fmla="*/ 73 h 147"/>
                  <a:gd name="T26" fmla="*/ 332 w 405"/>
                  <a:gd name="T2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147">
                    <a:moveTo>
                      <a:pt x="74" y="146"/>
                    </a:moveTo>
                    <a:cubicBezTo>
                      <a:pt x="33" y="146"/>
                      <a:pt x="1" y="114"/>
                      <a:pt x="1" y="73"/>
                    </a:cubicBezTo>
                    <a:cubicBezTo>
                      <a:pt x="1" y="33"/>
                      <a:pt x="33" y="1"/>
                      <a:pt x="74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72" y="1"/>
                      <a:pt x="404" y="33"/>
                      <a:pt x="404" y="73"/>
                    </a:cubicBezTo>
                    <a:cubicBezTo>
                      <a:pt x="404" y="114"/>
                      <a:pt x="372" y="146"/>
                      <a:pt x="332" y="146"/>
                    </a:cubicBezTo>
                    <a:cubicBezTo>
                      <a:pt x="74" y="146"/>
                      <a:pt x="74" y="146"/>
                      <a:pt x="74" y="146"/>
                    </a:cubicBezTo>
                    <a:moveTo>
                      <a:pt x="332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332" y="147"/>
                      <a:pt x="332" y="147"/>
                      <a:pt x="332" y="147"/>
                    </a:cubicBezTo>
                    <a:cubicBezTo>
                      <a:pt x="372" y="147"/>
                      <a:pt x="405" y="114"/>
                      <a:pt x="405" y="73"/>
                    </a:cubicBezTo>
                    <a:cubicBezTo>
                      <a:pt x="405" y="33"/>
                      <a:pt x="372" y="0"/>
                      <a:pt x="332" y="0"/>
                    </a:cubicBezTo>
                  </a:path>
                </a:pathLst>
              </a:custGeom>
              <a:solidFill>
                <a:srgbClr val="F3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8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5 h 145"/>
                  <a:gd name="T2" fmla="*/ 0 w 403"/>
                  <a:gd name="T3" fmla="*/ 72 h 145"/>
                  <a:gd name="T4" fmla="*/ 73 w 403"/>
                  <a:gd name="T5" fmla="*/ 0 h 145"/>
                  <a:gd name="T6" fmla="*/ 331 w 403"/>
                  <a:gd name="T7" fmla="*/ 0 h 145"/>
                  <a:gd name="T8" fmla="*/ 403 w 403"/>
                  <a:gd name="T9" fmla="*/ 72 h 145"/>
                  <a:gd name="T10" fmla="*/ 331 w 403"/>
                  <a:gd name="T11" fmla="*/ 145 h 145"/>
                  <a:gd name="T12" fmla="*/ 73 w 403"/>
                  <a:gd name="T13" fmla="*/ 145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5"/>
                    </a:moveTo>
                    <a:cubicBezTo>
                      <a:pt x="33" y="145"/>
                      <a:pt x="0" y="112"/>
                      <a:pt x="0" y="72"/>
                    </a:cubicBezTo>
                    <a:cubicBezTo>
                      <a:pt x="0" y="33"/>
                      <a:pt x="33" y="0"/>
                      <a:pt x="73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70" y="0"/>
                      <a:pt x="403" y="33"/>
                      <a:pt x="403" y="72"/>
                    </a:cubicBezTo>
                    <a:cubicBezTo>
                      <a:pt x="403" y="112"/>
                      <a:pt x="370" y="145"/>
                      <a:pt x="331" y="145"/>
                    </a:cubicBezTo>
                    <a:cubicBezTo>
                      <a:pt x="73" y="145"/>
                      <a:pt x="73" y="145"/>
                      <a:pt x="73" y="145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3"/>
                      <a:pt x="32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1" y="145"/>
                      <a:pt x="403" y="113"/>
                      <a:pt x="403" y="72"/>
                    </a:cubicBezTo>
                    <a:cubicBezTo>
                      <a:pt x="403" y="32"/>
                      <a:pt x="371" y="0"/>
                      <a:pt x="331" y="0"/>
                    </a:cubicBezTo>
                  </a:path>
                </a:pathLst>
              </a:custGeom>
              <a:solidFill>
                <a:srgbClr val="F2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9"/>
              <p:cNvSpPr>
                <a:spLocks noEditPoints="1"/>
              </p:cNvSpPr>
              <p:nvPr/>
            </p:nvSpPr>
            <p:spPr bwMode="auto">
              <a:xfrm>
                <a:off x="314325" y="1674813"/>
                <a:ext cx="1522412" cy="552450"/>
              </a:xfrm>
              <a:custGeom>
                <a:avLst/>
                <a:gdLst>
                  <a:gd name="T0" fmla="*/ 73 w 403"/>
                  <a:gd name="T1" fmla="*/ 144 h 145"/>
                  <a:gd name="T2" fmla="*/ 1 w 403"/>
                  <a:gd name="T3" fmla="*/ 72 h 145"/>
                  <a:gd name="T4" fmla="*/ 73 w 403"/>
                  <a:gd name="T5" fmla="*/ 1 h 145"/>
                  <a:gd name="T6" fmla="*/ 331 w 403"/>
                  <a:gd name="T7" fmla="*/ 1 h 145"/>
                  <a:gd name="T8" fmla="*/ 402 w 403"/>
                  <a:gd name="T9" fmla="*/ 72 h 145"/>
                  <a:gd name="T10" fmla="*/ 331 w 403"/>
                  <a:gd name="T11" fmla="*/ 144 h 145"/>
                  <a:gd name="T12" fmla="*/ 73 w 403"/>
                  <a:gd name="T13" fmla="*/ 144 h 145"/>
                  <a:gd name="T14" fmla="*/ 331 w 403"/>
                  <a:gd name="T15" fmla="*/ 0 h 145"/>
                  <a:gd name="T16" fmla="*/ 73 w 403"/>
                  <a:gd name="T17" fmla="*/ 0 h 145"/>
                  <a:gd name="T18" fmla="*/ 0 w 403"/>
                  <a:gd name="T19" fmla="*/ 72 h 145"/>
                  <a:gd name="T20" fmla="*/ 73 w 403"/>
                  <a:gd name="T21" fmla="*/ 145 h 145"/>
                  <a:gd name="T22" fmla="*/ 331 w 403"/>
                  <a:gd name="T23" fmla="*/ 145 h 145"/>
                  <a:gd name="T24" fmla="*/ 403 w 403"/>
                  <a:gd name="T25" fmla="*/ 72 h 145"/>
                  <a:gd name="T26" fmla="*/ 331 w 403"/>
                  <a:gd name="T2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3" h="145">
                    <a:moveTo>
                      <a:pt x="73" y="144"/>
                    </a:moveTo>
                    <a:cubicBezTo>
                      <a:pt x="33" y="144"/>
                      <a:pt x="1" y="112"/>
                      <a:pt x="1" y="72"/>
                    </a:cubicBezTo>
                    <a:cubicBezTo>
                      <a:pt x="1" y="33"/>
                      <a:pt x="33" y="1"/>
                      <a:pt x="73" y="1"/>
                    </a:cubicBezTo>
                    <a:cubicBezTo>
                      <a:pt x="331" y="1"/>
                      <a:pt x="331" y="1"/>
                      <a:pt x="331" y="1"/>
                    </a:cubicBezTo>
                    <a:cubicBezTo>
                      <a:pt x="370" y="1"/>
                      <a:pt x="402" y="33"/>
                      <a:pt x="402" y="72"/>
                    </a:cubicBezTo>
                    <a:cubicBezTo>
                      <a:pt x="402" y="112"/>
                      <a:pt x="370" y="144"/>
                      <a:pt x="331" y="144"/>
                    </a:cubicBezTo>
                    <a:cubicBezTo>
                      <a:pt x="73" y="144"/>
                      <a:pt x="73" y="144"/>
                      <a:pt x="73" y="144"/>
                    </a:cubicBezTo>
                    <a:moveTo>
                      <a:pt x="331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33" y="0"/>
                      <a:pt x="0" y="33"/>
                      <a:pt x="0" y="72"/>
                    </a:cubicBezTo>
                    <a:cubicBezTo>
                      <a:pt x="0" y="112"/>
                      <a:pt x="33" y="145"/>
                      <a:pt x="73" y="145"/>
                    </a:cubicBezTo>
                    <a:cubicBezTo>
                      <a:pt x="331" y="145"/>
                      <a:pt x="331" y="145"/>
                      <a:pt x="331" y="145"/>
                    </a:cubicBezTo>
                    <a:cubicBezTo>
                      <a:pt x="370" y="145"/>
                      <a:pt x="403" y="112"/>
                      <a:pt x="403" y="72"/>
                    </a:cubicBezTo>
                    <a:cubicBezTo>
                      <a:pt x="403" y="33"/>
                      <a:pt x="370" y="0"/>
                      <a:pt x="331" y="0"/>
                    </a:cubicBezTo>
                  </a:path>
                </a:pathLst>
              </a:custGeom>
              <a:solidFill>
                <a:srgbClr val="F1F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0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3 h 143"/>
                  <a:gd name="T2" fmla="*/ 0 w 401"/>
                  <a:gd name="T3" fmla="*/ 71 h 143"/>
                  <a:gd name="T4" fmla="*/ 72 w 401"/>
                  <a:gd name="T5" fmla="*/ 0 h 143"/>
                  <a:gd name="T6" fmla="*/ 330 w 401"/>
                  <a:gd name="T7" fmla="*/ 0 h 143"/>
                  <a:gd name="T8" fmla="*/ 401 w 401"/>
                  <a:gd name="T9" fmla="*/ 71 h 143"/>
                  <a:gd name="T10" fmla="*/ 330 w 401"/>
                  <a:gd name="T11" fmla="*/ 143 h 143"/>
                  <a:gd name="T12" fmla="*/ 72 w 401"/>
                  <a:gd name="T13" fmla="*/ 143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1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69" y="0"/>
                      <a:pt x="401" y="32"/>
                      <a:pt x="401" y="71"/>
                    </a:cubicBezTo>
                    <a:cubicBezTo>
                      <a:pt x="401" y="111"/>
                      <a:pt x="369" y="143"/>
                      <a:pt x="330" y="143"/>
                    </a:cubicBezTo>
                    <a:cubicBezTo>
                      <a:pt x="72" y="143"/>
                      <a:pt x="72" y="143"/>
                      <a:pt x="72" y="143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21"/>
              <p:cNvSpPr>
                <a:spLocks noEditPoints="1"/>
              </p:cNvSpPr>
              <p:nvPr/>
            </p:nvSpPr>
            <p:spPr bwMode="auto">
              <a:xfrm>
                <a:off x="317500" y="1677988"/>
                <a:ext cx="1514475" cy="546100"/>
              </a:xfrm>
              <a:custGeom>
                <a:avLst/>
                <a:gdLst>
                  <a:gd name="T0" fmla="*/ 72 w 401"/>
                  <a:gd name="T1" fmla="*/ 142 h 143"/>
                  <a:gd name="T2" fmla="*/ 1 w 401"/>
                  <a:gd name="T3" fmla="*/ 71 h 143"/>
                  <a:gd name="T4" fmla="*/ 72 w 401"/>
                  <a:gd name="T5" fmla="*/ 1 h 143"/>
                  <a:gd name="T6" fmla="*/ 330 w 401"/>
                  <a:gd name="T7" fmla="*/ 1 h 143"/>
                  <a:gd name="T8" fmla="*/ 400 w 401"/>
                  <a:gd name="T9" fmla="*/ 71 h 143"/>
                  <a:gd name="T10" fmla="*/ 330 w 401"/>
                  <a:gd name="T11" fmla="*/ 142 h 143"/>
                  <a:gd name="T12" fmla="*/ 72 w 401"/>
                  <a:gd name="T13" fmla="*/ 142 h 143"/>
                  <a:gd name="T14" fmla="*/ 330 w 401"/>
                  <a:gd name="T15" fmla="*/ 0 h 143"/>
                  <a:gd name="T16" fmla="*/ 72 w 401"/>
                  <a:gd name="T17" fmla="*/ 0 h 143"/>
                  <a:gd name="T18" fmla="*/ 0 w 401"/>
                  <a:gd name="T19" fmla="*/ 71 h 143"/>
                  <a:gd name="T20" fmla="*/ 72 w 401"/>
                  <a:gd name="T21" fmla="*/ 143 h 143"/>
                  <a:gd name="T22" fmla="*/ 330 w 401"/>
                  <a:gd name="T23" fmla="*/ 143 h 143"/>
                  <a:gd name="T24" fmla="*/ 401 w 401"/>
                  <a:gd name="T25" fmla="*/ 71 h 143"/>
                  <a:gd name="T26" fmla="*/ 330 w 401"/>
                  <a:gd name="T27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1" h="143">
                    <a:moveTo>
                      <a:pt x="72" y="142"/>
                    </a:moveTo>
                    <a:cubicBezTo>
                      <a:pt x="33" y="142"/>
                      <a:pt x="1" y="110"/>
                      <a:pt x="1" y="71"/>
                    </a:cubicBezTo>
                    <a:cubicBezTo>
                      <a:pt x="1" y="33"/>
                      <a:pt x="33" y="1"/>
                      <a:pt x="72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68" y="1"/>
                      <a:pt x="400" y="33"/>
                      <a:pt x="400" y="71"/>
                    </a:cubicBezTo>
                    <a:cubicBezTo>
                      <a:pt x="400" y="110"/>
                      <a:pt x="368" y="142"/>
                      <a:pt x="330" y="142"/>
                    </a:cubicBezTo>
                    <a:cubicBezTo>
                      <a:pt x="72" y="142"/>
                      <a:pt x="72" y="142"/>
                      <a:pt x="72" y="142"/>
                    </a:cubicBezTo>
                    <a:moveTo>
                      <a:pt x="330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3"/>
                      <a:pt x="72" y="143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69" y="143"/>
                      <a:pt x="401" y="111"/>
                      <a:pt x="401" y="71"/>
                    </a:cubicBezTo>
                    <a:cubicBezTo>
                      <a:pt x="401" y="32"/>
                      <a:pt x="369" y="0"/>
                      <a:pt x="330" y="0"/>
                    </a:cubicBezTo>
                  </a:path>
                </a:pathLst>
              </a:custGeom>
              <a:solidFill>
                <a:srgbClr val="EF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22"/>
              <p:cNvSpPr>
                <a:spLocks noEditPoints="1"/>
              </p:cNvSpPr>
              <p:nvPr/>
            </p:nvSpPr>
            <p:spPr bwMode="auto">
              <a:xfrm>
                <a:off x="322263" y="1682750"/>
                <a:ext cx="1506537" cy="536575"/>
              </a:xfrm>
              <a:custGeom>
                <a:avLst/>
                <a:gdLst>
                  <a:gd name="T0" fmla="*/ 71 w 399"/>
                  <a:gd name="T1" fmla="*/ 141 h 141"/>
                  <a:gd name="T2" fmla="*/ 1 w 399"/>
                  <a:gd name="T3" fmla="*/ 70 h 141"/>
                  <a:gd name="T4" fmla="*/ 71 w 399"/>
                  <a:gd name="T5" fmla="*/ 0 h 141"/>
                  <a:gd name="T6" fmla="*/ 329 w 399"/>
                  <a:gd name="T7" fmla="*/ 0 h 141"/>
                  <a:gd name="T8" fmla="*/ 399 w 399"/>
                  <a:gd name="T9" fmla="*/ 70 h 141"/>
                  <a:gd name="T10" fmla="*/ 329 w 399"/>
                  <a:gd name="T11" fmla="*/ 141 h 141"/>
                  <a:gd name="T12" fmla="*/ 71 w 399"/>
                  <a:gd name="T13" fmla="*/ 141 h 141"/>
                  <a:gd name="T14" fmla="*/ 329 w 399"/>
                  <a:gd name="T15" fmla="*/ 0 h 141"/>
                  <a:gd name="T16" fmla="*/ 71 w 399"/>
                  <a:gd name="T17" fmla="*/ 0 h 141"/>
                  <a:gd name="T18" fmla="*/ 0 w 399"/>
                  <a:gd name="T19" fmla="*/ 70 h 141"/>
                  <a:gd name="T20" fmla="*/ 71 w 399"/>
                  <a:gd name="T21" fmla="*/ 141 h 141"/>
                  <a:gd name="T22" fmla="*/ 329 w 399"/>
                  <a:gd name="T23" fmla="*/ 141 h 141"/>
                  <a:gd name="T24" fmla="*/ 399 w 399"/>
                  <a:gd name="T25" fmla="*/ 70 h 141"/>
                  <a:gd name="T26" fmla="*/ 329 w 399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9" h="141">
                    <a:moveTo>
                      <a:pt x="71" y="141"/>
                    </a:moveTo>
                    <a:cubicBezTo>
                      <a:pt x="32" y="141"/>
                      <a:pt x="1" y="109"/>
                      <a:pt x="1" y="70"/>
                    </a:cubicBezTo>
                    <a:cubicBezTo>
                      <a:pt x="1" y="32"/>
                      <a:pt x="32" y="0"/>
                      <a:pt x="71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67" y="0"/>
                      <a:pt x="399" y="32"/>
                      <a:pt x="399" y="70"/>
                    </a:cubicBezTo>
                    <a:cubicBezTo>
                      <a:pt x="399" y="109"/>
                      <a:pt x="367" y="141"/>
                      <a:pt x="329" y="141"/>
                    </a:cubicBezTo>
                    <a:cubicBezTo>
                      <a:pt x="71" y="141"/>
                      <a:pt x="71" y="141"/>
                      <a:pt x="71" y="141"/>
                    </a:cubicBezTo>
                    <a:moveTo>
                      <a:pt x="329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1"/>
                      <a:pt x="71" y="141"/>
                    </a:cubicBezTo>
                    <a:cubicBezTo>
                      <a:pt x="329" y="141"/>
                      <a:pt x="329" y="141"/>
                      <a:pt x="329" y="141"/>
                    </a:cubicBezTo>
                    <a:cubicBezTo>
                      <a:pt x="367" y="141"/>
                      <a:pt x="399" y="109"/>
                      <a:pt x="399" y="70"/>
                    </a:cubicBezTo>
                    <a:cubicBezTo>
                      <a:pt x="399" y="32"/>
                      <a:pt x="367" y="0"/>
                      <a:pt x="329" y="0"/>
                    </a:cubicBezTo>
                  </a:path>
                </a:pathLst>
              </a:custGeom>
              <a:solidFill>
                <a:srgbClr val="EEE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3"/>
              <p:cNvSpPr>
                <a:spLocks noEditPoints="1"/>
              </p:cNvSpPr>
              <p:nvPr/>
            </p:nvSpPr>
            <p:spPr bwMode="auto">
              <a:xfrm>
                <a:off x="325438" y="1682750"/>
                <a:ext cx="1503362" cy="536575"/>
              </a:xfrm>
              <a:custGeom>
                <a:avLst/>
                <a:gdLst>
                  <a:gd name="T0" fmla="*/ 70 w 398"/>
                  <a:gd name="T1" fmla="*/ 140 h 141"/>
                  <a:gd name="T2" fmla="*/ 0 w 398"/>
                  <a:gd name="T3" fmla="*/ 70 h 141"/>
                  <a:gd name="T4" fmla="*/ 70 w 398"/>
                  <a:gd name="T5" fmla="*/ 1 h 141"/>
                  <a:gd name="T6" fmla="*/ 328 w 398"/>
                  <a:gd name="T7" fmla="*/ 1 h 141"/>
                  <a:gd name="T8" fmla="*/ 397 w 398"/>
                  <a:gd name="T9" fmla="*/ 70 h 141"/>
                  <a:gd name="T10" fmla="*/ 328 w 398"/>
                  <a:gd name="T11" fmla="*/ 140 h 141"/>
                  <a:gd name="T12" fmla="*/ 70 w 398"/>
                  <a:gd name="T13" fmla="*/ 140 h 141"/>
                  <a:gd name="T14" fmla="*/ 328 w 398"/>
                  <a:gd name="T15" fmla="*/ 0 h 141"/>
                  <a:gd name="T16" fmla="*/ 70 w 398"/>
                  <a:gd name="T17" fmla="*/ 0 h 141"/>
                  <a:gd name="T18" fmla="*/ 0 w 398"/>
                  <a:gd name="T19" fmla="*/ 70 h 141"/>
                  <a:gd name="T20" fmla="*/ 70 w 398"/>
                  <a:gd name="T21" fmla="*/ 141 h 141"/>
                  <a:gd name="T22" fmla="*/ 328 w 398"/>
                  <a:gd name="T23" fmla="*/ 141 h 141"/>
                  <a:gd name="T24" fmla="*/ 398 w 398"/>
                  <a:gd name="T25" fmla="*/ 70 h 141"/>
                  <a:gd name="T26" fmla="*/ 328 w 398"/>
                  <a:gd name="T2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8" h="141">
                    <a:moveTo>
                      <a:pt x="70" y="140"/>
                    </a:moveTo>
                    <a:cubicBezTo>
                      <a:pt x="31" y="140"/>
                      <a:pt x="0" y="109"/>
                      <a:pt x="0" y="70"/>
                    </a:cubicBezTo>
                    <a:cubicBezTo>
                      <a:pt x="0" y="32"/>
                      <a:pt x="31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7" y="32"/>
                      <a:pt x="397" y="70"/>
                    </a:cubicBezTo>
                    <a:cubicBezTo>
                      <a:pt x="397" y="109"/>
                      <a:pt x="366" y="140"/>
                      <a:pt x="328" y="140"/>
                    </a:cubicBezTo>
                    <a:cubicBezTo>
                      <a:pt x="70" y="140"/>
                      <a:pt x="70" y="140"/>
                      <a:pt x="70" y="140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2"/>
                      <a:pt x="0" y="70"/>
                    </a:cubicBezTo>
                    <a:cubicBezTo>
                      <a:pt x="0" y="109"/>
                      <a:pt x="31" y="141"/>
                      <a:pt x="70" y="141"/>
                    </a:cubicBezTo>
                    <a:cubicBezTo>
                      <a:pt x="328" y="141"/>
                      <a:pt x="328" y="141"/>
                      <a:pt x="328" y="141"/>
                    </a:cubicBezTo>
                    <a:cubicBezTo>
                      <a:pt x="366" y="141"/>
                      <a:pt x="398" y="109"/>
                      <a:pt x="398" y="70"/>
                    </a:cubicBezTo>
                    <a:cubicBezTo>
                      <a:pt x="398" y="32"/>
                      <a:pt x="366" y="0"/>
                      <a:pt x="328" y="0"/>
                    </a:cubicBezTo>
                  </a:path>
                </a:pathLst>
              </a:custGeom>
              <a:solidFill>
                <a:srgbClr val="ED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4"/>
              <p:cNvSpPr>
                <a:spLocks noEditPoints="1"/>
              </p:cNvSpPr>
              <p:nvPr/>
            </p:nvSpPr>
            <p:spPr bwMode="auto">
              <a:xfrm>
                <a:off x="325438" y="1685925"/>
                <a:ext cx="1500187" cy="530225"/>
              </a:xfrm>
              <a:custGeom>
                <a:avLst/>
                <a:gdLst>
                  <a:gd name="T0" fmla="*/ 70 w 397"/>
                  <a:gd name="T1" fmla="*/ 138 h 139"/>
                  <a:gd name="T2" fmla="*/ 1 w 397"/>
                  <a:gd name="T3" fmla="*/ 69 h 139"/>
                  <a:gd name="T4" fmla="*/ 70 w 397"/>
                  <a:gd name="T5" fmla="*/ 1 h 139"/>
                  <a:gd name="T6" fmla="*/ 328 w 397"/>
                  <a:gd name="T7" fmla="*/ 1 h 139"/>
                  <a:gd name="T8" fmla="*/ 396 w 397"/>
                  <a:gd name="T9" fmla="*/ 69 h 139"/>
                  <a:gd name="T10" fmla="*/ 328 w 397"/>
                  <a:gd name="T11" fmla="*/ 138 h 139"/>
                  <a:gd name="T12" fmla="*/ 70 w 397"/>
                  <a:gd name="T13" fmla="*/ 138 h 139"/>
                  <a:gd name="T14" fmla="*/ 328 w 397"/>
                  <a:gd name="T15" fmla="*/ 0 h 139"/>
                  <a:gd name="T16" fmla="*/ 70 w 397"/>
                  <a:gd name="T17" fmla="*/ 0 h 139"/>
                  <a:gd name="T18" fmla="*/ 0 w 397"/>
                  <a:gd name="T19" fmla="*/ 69 h 139"/>
                  <a:gd name="T20" fmla="*/ 70 w 397"/>
                  <a:gd name="T21" fmla="*/ 139 h 139"/>
                  <a:gd name="T22" fmla="*/ 328 w 397"/>
                  <a:gd name="T23" fmla="*/ 139 h 139"/>
                  <a:gd name="T24" fmla="*/ 397 w 397"/>
                  <a:gd name="T25" fmla="*/ 69 h 139"/>
                  <a:gd name="T26" fmla="*/ 328 w 397"/>
                  <a:gd name="T2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7" h="139">
                    <a:moveTo>
                      <a:pt x="70" y="138"/>
                    </a:moveTo>
                    <a:cubicBezTo>
                      <a:pt x="32" y="138"/>
                      <a:pt x="1" y="108"/>
                      <a:pt x="1" y="69"/>
                    </a:cubicBezTo>
                    <a:cubicBezTo>
                      <a:pt x="1" y="31"/>
                      <a:pt x="32" y="1"/>
                      <a:pt x="70" y="1"/>
                    </a:cubicBezTo>
                    <a:cubicBezTo>
                      <a:pt x="328" y="1"/>
                      <a:pt x="328" y="1"/>
                      <a:pt x="328" y="1"/>
                    </a:cubicBezTo>
                    <a:cubicBezTo>
                      <a:pt x="366" y="1"/>
                      <a:pt x="396" y="31"/>
                      <a:pt x="396" y="69"/>
                    </a:cubicBezTo>
                    <a:cubicBezTo>
                      <a:pt x="396" y="108"/>
                      <a:pt x="366" y="138"/>
                      <a:pt x="328" y="138"/>
                    </a:cubicBezTo>
                    <a:cubicBezTo>
                      <a:pt x="70" y="138"/>
                      <a:pt x="70" y="138"/>
                      <a:pt x="70" y="138"/>
                    </a:cubicBezTo>
                    <a:moveTo>
                      <a:pt x="32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70" y="139"/>
                    </a:cubicBezTo>
                    <a:cubicBezTo>
                      <a:pt x="328" y="139"/>
                      <a:pt x="328" y="139"/>
                      <a:pt x="328" y="139"/>
                    </a:cubicBezTo>
                    <a:cubicBezTo>
                      <a:pt x="366" y="139"/>
                      <a:pt x="397" y="108"/>
                      <a:pt x="397" y="69"/>
                    </a:cubicBezTo>
                    <a:cubicBezTo>
                      <a:pt x="397" y="31"/>
                      <a:pt x="366" y="0"/>
                      <a:pt x="328" y="0"/>
                    </a:cubicBezTo>
                  </a:path>
                </a:pathLst>
              </a:custGeom>
              <a:solidFill>
                <a:srgbClr val="ECE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5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7 h 137"/>
                  <a:gd name="T2" fmla="*/ 0 w 395"/>
                  <a:gd name="T3" fmla="*/ 68 h 137"/>
                  <a:gd name="T4" fmla="*/ 69 w 395"/>
                  <a:gd name="T5" fmla="*/ 0 h 137"/>
                  <a:gd name="T6" fmla="*/ 327 w 395"/>
                  <a:gd name="T7" fmla="*/ 0 h 137"/>
                  <a:gd name="T8" fmla="*/ 395 w 395"/>
                  <a:gd name="T9" fmla="*/ 68 h 137"/>
                  <a:gd name="T10" fmla="*/ 327 w 395"/>
                  <a:gd name="T11" fmla="*/ 137 h 137"/>
                  <a:gd name="T12" fmla="*/ 69 w 395"/>
                  <a:gd name="T13" fmla="*/ 137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7"/>
                    </a:moveTo>
                    <a:cubicBezTo>
                      <a:pt x="31" y="137"/>
                      <a:pt x="0" y="106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364" y="0"/>
                      <a:pt x="395" y="31"/>
                      <a:pt x="395" y="68"/>
                    </a:cubicBezTo>
                    <a:cubicBezTo>
                      <a:pt x="395" y="106"/>
                      <a:pt x="364" y="137"/>
                      <a:pt x="327" y="137"/>
                    </a:cubicBezTo>
                    <a:cubicBezTo>
                      <a:pt x="69" y="137"/>
                      <a:pt x="69" y="137"/>
                      <a:pt x="69" y="137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07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5" y="137"/>
                      <a:pt x="395" y="107"/>
                      <a:pt x="395" y="68"/>
                    </a:cubicBezTo>
                    <a:cubicBezTo>
                      <a:pt x="395" y="30"/>
                      <a:pt x="365" y="0"/>
                      <a:pt x="327" y="0"/>
                    </a:cubicBezTo>
                  </a:path>
                </a:pathLst>
              </a:custGeom>
              <a:solidFill>
                <a:srgbClr val="EBE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6"/>
              <p:cNvSpPr>
                <a:spLocks noEditPoints="1"/>
              </p:cNvSpPr>
              <p:nvPr/>
            </p:nvSpPr>
            <p:spPr bwMode="auto">
              <a:xfrm>
                <a:off x="330200" y="1689100"/>
                <a:ext cx="1490662" cy="522288"/>
              </a:xfrm>
              <a:custGeom>
                <a:avLst/>
                <a:gdLst>
                  <a:gd name="T0" fmla="*/ 69 w 395"/>
                  <a:gd name="T1" fmla="*/ 136 h 137"/>
                  <a:gd name="T2" fmla="*/ 1 w 395"/>
                  <a:gd name="T3" fmla="*/ 68 h 137"/>
                  <a:gd name="T4" fmla="*/ 69 w 395"/>
                  <a:gd name="T5" fmla="*/ 1 h 137"/>
                  <a:gd name="T6" fmla="*/ 327 w 395"/>
                  <a:gd name="T7" fmla="*/ 1 h 137"/>
                  <a:gd name="T8" fmla="*/ 394 w 395"/>
                  <a:gd name="T9" fmla="*/ 68 h 137"/>
                  <a:gd name="T10" fmla="*/ 327 w 395"/>
                  <a:gd name="T11" fmla="*/ 136 h 137"/>
                  <a:gd name="T12" fmla="*/ 69 w 395"/>
                  <a:gd name="T13" fmla="*/ 136 h 137"/>
                  <a:gd name="T14" fmla="*/ 327 w 395"/>
                  <a:gd name="T15" fmla="*/ 0 h 137"/>
                  <a:gd name="T16" fmla="*/ 69 w 395"/>
                  <a:gd name="T17" fmla="*/ 0 h 137"/>
                  <a:gd name="T18" fmla="*/ 0 w 395"/>
                  <a:gd name="T19" fmla="*/ 68 h 137"/>
                  <a:gd name="T20" fmla="*/ 69 w 395"/>
                  <a:gd name="T21" fmla="*/ 137 h 137"/>
                  <a:gd name="T22" fmla="*/ 327 w 395"/>
                  <a:gd name="T23" fmla="*/ 137 h 137"/>
                  <a:gd name="T24" fmla="*/ 395 w 395"/>
                  <a:gd name="T25" fmla="*/ 68 h 137"/>
                  <a:gd name="T26" fmla="*/ 327 w 395"/>
                  <a:gd name="T2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5" h="137">
                    <a:moveTo>
                      <a:pt x="69" y="136"/>
                    </a:moveTo>
                    <a:cubicBezTo>
                      <a:pt x="31" y="136"/>
                      <a:pt x="1" y="106"/>
                      <a:pt x="1" y="68"/>
                    </a:cubicBezTo>
                    <a:cubicBezTo>
                      <a:pt x="1" y="31"/>
                      <a:pt x="31" y="1"/>
                      <a:pt x="69" y="1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64" y="1"/>
                      <a:pt x="394" y="31"/>
                      <a:pt x="394" y="68"/>
                    </a:cubicBezTo>
                    <a:cubicBezTo>
                      <a:pt x="394" y="106"/>
                      <a:pt x="364" y="136"/>
                      <a:pt x="327" y="136"/>
                    </a:cubicBezTo>
                    <a:cubicBezTo>
                      <a:pt x="69" y="136"/>
                      <a:pt x="69" y="136"/>
                      <a:pt x="69" y="136"/>
                    </a:cubicBezTo>
                    <a:moveTo>
                      <a:pt x="327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327" y="137"/>
                      <a:pt x="327" y="137"/>
                      <a:pt x="327" y="137"/>
                    </a:cubicBezTo>
                    <a:cubicBezTo>
                      <a:pt x="364" y="137"/>
                      <a:pt x="395" y="106"/>
                      <a:pt x="395" y="68"/>
                    </a:cubicBezTo>
                    <a:cubicBezTo>
                      <a:pt x="395" y="31"/>
                      <a:pt x="364" y="0"/>
                      <a:pt x="327" y="0"/>
                    </a:cubicBezTo>
                  </a:path>
                </a:pathLst>
              </a:custGeom>
              <a:solidFill>
                <a:srgbClr val="EAE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7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5 h 135"/>
                  <a:gd name="T2" fmla="*/ 0 w 393"/>
                  <a:gd name="T3" fmla="*/ 67 h 135"/>
                  <a:gd name="T4" fmla="*/ 68 w 393"/>
                  <a:gd name="T5" fmla="*/ 0 h 135"/>
                  <a:gd name="T6" fmla="*/ 326 w 393"/>
                  <a:gd name="T7" fmla="*/ 0 h 135"/>
                  <a:gd name="T8" fmla="*/ 393 w 393"/>
                  <a:gd name="T9" fmla="*/ 67 h 135"/>
                  <a:gd name="T10" fmla="*/ 326 w 393"/>
                  <a:gd name="T11" fmla="*/ 135 h 135"/>
                  <a:gd name="T12" fmla="*/ 68 w 393"/>
                  <a:gd name="T13" fmla="*/ 135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5"/>
                    </a:moveTo>
                    <a:cubicBezTo>
                      <a:pt x="30" y="135"/>
                      <a:pt x="0" y="105"/>
                      <a:pt x="0" y="67"/>
                    </a:cubicBezTo>
                    <a:cubicBezTo>
                      <a:pt x="0" y="30"/>
                      <a:pt x="30" y="0"/>
                      <a:pt x="68" y="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363" y="0"/>
                      <a:pt x="393" y="30"/>
                      <a:pt x="393" y="67"/>
                    </a:cubicBezTo>
                    <a:cubicBezTo>
                      <a:pt x="393" y="105"/>
                      <a:pt x="363" y="135"/>
                      <a:pt x="326" y="135"/>
                    </a:cubicBezTo>
                    <a:cubicBezTo>
                      <a:pt x="68" y="135"/>
                      <a:pt x="68" y="135"/>
                      <a:pt x="68" y="135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8"/>
              <p:cNvSpPr>
                <a:spLocks noEditPoints="1"/>
              </p:cNvSpPr>
              <p:nvPr/>
            </p:nvSpPr>
            <p:spPr bwMode="auto">
              <a:xfrm>
                <a:off x="333375" y="1693863"/>
                <a:ext cx="1484312" cy="514350"/>
              </a:xfrm>
              <a:custGeom>
                <a:avLst/>
                <a:gdLst>
                  <a:gd name="T0" fmla="*/ 68 w 393"/>
                  <a:gd name="T1" fmla="*/ 134 h 135"/>
                  <a:gd name="T2" fmla="*/ 1 w 393"/>
                  <a:gd name="T3" fmla="*/ 67 h 135"/>
                  <a:gd name="T4" fmla="*/ 68 w 393"/>
                  <a:gd name="T5" fmla="*/ 1 h 135"/>
                  <a:gd name="T6" fmla="*/ 326 w 393"/>
                  <a:gd name="T7" fmla="*/ 1 h 135"/>
                  <a:gd name="T8" fmla="*/ 392 w 393"/>
                  <a:gd name="T9" fmla="*/ 67 h 135"/>
                  <a:gd name="T10" fmla="*/ 326 w 393"/>
                  <a:gd name="T11" fmla="*/ 134 h 135"/>
                  <a:gd name="T12" fmla="*/ 68 w 393"/>
                  <a:gd name="T13" fmla="*/ 134 h 135"/>
                  <a:gd name="T14" fmla="*/ 326 w 393"/>
                  <a:gd name="T15" fmla="*/ 0 h 135"/>
                  <a:gd name="T16" fmla="*/ 68 w 393"/>
                  <a:gd name="T17" fmla="*/ 0 h 135"/>
                  <a:gd name="T18" fmla="*/ 0 w 393"/>
                  <a:gd name="T19" fmla="*/ 67 h 135"/>
                  <a:gd name="T20" fmla="*/ 68 w 393"/>
                  <a:gd name="T21" fmla="*/ 135 h 135"/>
                  <a:gd name="T22" fmla="*/ 326 w 393"/>
                  <a:gd name="T23" fmla="*/ 135 h 135"/>
                  <a:gd name="T24" fmla="*/ 393 w 393"/>
                  <a:gd name="T25" fmla="*/ 67 h 135"/>
                  <a:gd name="T26" fmla="*/ 326 w 393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3" h="135">
                    <a:moveTo>
                      <a:pt x="68" y="134"/>
                    </a:moveTo>
                    <a:cubicBezTo>
                      <a:pt x="31" y="134"/>
                      <a:pt x="1" y="104"/>
                      <a:pt x="1" y="67"/>
                    </a:cubicBezTo>
                    <a:cubicBezTo>
                      <a:pt x="1" y="31"/>
                      <a:pt x="31" y="1"/>
                      <a:pt x="68" y="1"/>
                    </a:cubicBezTo>
                    <a:cubicBezTo>
                      <a:pt x="326" y="1"/>
                      <a:pt x="326" y="1"/>
                      <a:pt x="326" y="1"/>
                    </a:cubicBezTo>
                    <a:cubicBezTo>
                      <a:pt x="362" y="1"/>
                      <a:pt x="392" y="31"/>
                      <a:pt x="392" y="67"/>
                    </a:cubicBezTo>
                    <a:cubicBezTo>
                      <a:pt x="392" y="104"/>
                      <a:pt x="362" y="134"/>
                      <a:pt x="326" y="134"/>
                    </a:cubicBezTo>
                    <a:cubicBezTo>
                      <a:pt x="68" y="134"/>
                      <a:pt x="68" y="134"/>
                      <a:pt x="68" y="134"/>
                    </a:cubicBezTo>
                    <a:moveTo>
                      <a:pt x="326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8" y="135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63" y="135"/>
                      <a:pt x="393" y="105"/>
                      <a:pt x="393" y="67"/>
                    </a:cubicBezTo>
                    <a:cubicBezTo>
                      <a:pt x="393" y="30"/>
                      <a:pt x="363" y="0"/>
                      <a:pt x="326" y="0"/>
                    </a:cubicBezTo>
                  </a:path>
                </a:pathLst>
              </a:custGeom>
              <a:solidFill>
                <a:srgbClr val="E8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9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3 h 133"/>
                  <a:gd name="T2" fmla="*/ 0 w 391"/>
                  <a:gd name="T3" fmla="*/ 66 h 133"/>
                  <a:gd name="T4" fmla="*/ 67 w 391"/>
                  <a:gd name="T5" fmla="*/ 0 h 133"/>
                  <a:gd name="T6" fmla="*/ 325 w 391"/>
                  <a:gd name="T7" fmla="*/ 0 h 133"/>
                  <a:gd name="T8" fmla="*/ 391 w 391"/>
                  <a:gd name="T9" fmla="*/ 66 h 133"/>
                  <a:gd name="T10" fmla="*/ 325 w 391"/>
                  <a:gd name="T11" fmla="*/ 133 h 133"/>
                  <a:gd name="T12" fmla="*/ 67 w 391"/>
                  <a:gd name="T13" fmla="*/ 133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3"/>
                    </a:moveTo>
                    <a:cubicBezTo>
                      <a:pt x="30" y="133"/>
                      <a:pt x="0" y="103"/>
                      <a:pt x="0" y="66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61" y="0"/>
                      <a:pt x="391" y="30"/>
                      <a:pt x="391" y="66"/>
                    </a:cubicBezTo>
                    <a:cubicBezTo>
                      <a:pt x="391" y="103"/>
                      <a:pt x="361" y="133"/>
                      <a:pt x="325" y="133"/>
                    </a:cubicBezTo>
                    <a:cubicBezTo>
                      <a:pt x="67" y="133"/>
                      <a:pt x="67" y="133"/>
                      <a:pt x="67" y="133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7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0"/>
              <p:cNvSpPr>
                <a:spLocks noEditPoints="1"/>
              </p:cNvSpPr>
              <p:nvPr/>
            </p:nvSpPr>
            <p:spPr bwMode="auto">
              <a:xfrm>
                <a:off x="336550" y="1697038"/>
                <a:ext cx="1476375" cy="508000"/>
              </a:xfrm>
              <a:custGeom>
                <a:avLst/>
                <a:gdLst>
                  <a:gd name="T0" fmla="*/ 67 w 391"/>
                  <a:gd name="T1" fmla="*/ 132 h 133"/>
                  <a:gd name="T2" fmla="*/ 1 w 391"/>
                  <a:gd name="T3" fmla="*/ 66 h 133"/>
                  <a:gd name="T4" fmla="*/ 67 w 391"/>
                  <a:gd name="T5" fmla="*/ 1 h 133"/>
                  <a:gd name="T6" fmla="*/ 325 w 391"/>
                  <a:gd name="T7" fmla="*/ 1 h 133"/>
                  <a:gd name="T8" fmla="*/ 390 w 391"/>
                  <a:gd name="T9" fmla="*/ 66 h 133"/>
                  <a:gd name="T10" fmla="*/ 325 w 391"/>
                  <a:gd name="T11" fmla="*/ 132 h 133"/>
                  <a:gd name="T12" fmla="*/ 67 w 391"/>
                  <a:gd name="T13" fmla="*/ 132 h 133"/>
                  <a:gd name="T14" fmla="*/ 325 w 391"/>
                  <a:gd name="T15" fmla="*/ 0 h 133"/>
                  <a:gd name="T16" fmla="*/ 67 w 391"/>
                  <a:gd name="T17" fmla="*/ 0 h 133"/>
                  <a:gd name="T18" fmla="*/ 0 w 391"/>
                  <a:gd name="T19" fmla="*/ 66 h 133"/>
                  <a:gd name="T20" fmla="*/ 67 w 391"/>
                  <a:gd name="T21" fmla="*/ 133 h 133"/>
                  <a:gd name="T22" fmla="*/ 325 w 391"/>
                  <a:gd name="T23" fmla="*/ 133 h 133"/>
                  <a:gd name="T24" fmla="*/ 391 w 391"/>
                  <a:gd name="T25" fmla="*/ 66 h 133"/>
                  <a:gd name="T26" fmla="*/ 325 w 391"/>
                  <a:gd name="T2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1" h="133">
                    <a:moveTo>
                      <a:pt x="67" y="132"/>
                    </a:moveTo>
                    <a:cubicBezTo>
                      <a:pt x="30" y="132"/>
                      <a:pt x="1" y="103"/>
                      <a:pt x="1" y="66"/>
                    </a:cubicBezTo>
                    <a:cubicBezTo>
                      <a:pt x="1" y="30"/>
                      <a:pt x="30" y="1"/>
                      <a:pt x="67" y="1"/>
                    </a:cubicBezTo>
                    <a:cubicBezTo>
                      <a:pt x="325" y="1"/>
                      <a:pt x="325" y="1"/>
                      <a:pt x="325" y="1"/>
                    </a:cubicBezTo>
                    <a:cubicBezTo>
                      <a:pt x="361" y="1"/>
                      <a:pt x="390" y="30"/>
                      <a:pt x="390" y="66"/>
                    </a:cubicBezTo>
                    <a:cubicBezTo>
                      <a:pt x="390" y="103"/>
                      <a:pt x="361" y="132"/>
                      <a:pt x="325" y="132"/>
                    </a:cubicBezTo>
                    <a:cubicBezTo>
                      <a:pt x="67" y="132"/>
                      <a:pt x="67" y="132"/>
                      <a:pt x="67" y="132"/>
                    </a:cubicBezTo>
                    <a:moveTo>
                      <a:pt x="325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325" y="133"/>
                      <a:pt x="325" y="133"/>
                      <a:pt x="325" y="133"/>
                    </a:cubicBezTo>
                    <a:cubicBezTo>
                      <a:pt x="361" y="133"/>
                      <a:pt x="391" y="103"/>
                      <a:pt x="391" y="66"/>
                    </a:cubicBezTo>
                    <a:cubicBezTo>
                      <a:pt x="391" y="30"/>
                      <a:pt x="361" y="0"/>
                      <a:pt x="325" y="0"/>
                    </a:cubicBezTo>
                  </a:path>
                </a:pathLst>
              </a:custGeom>
              <a:solidFill>
                <a:srgbClr val="E6E7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1"/>
              <p:cNvSpPr>
                <a:spLocks noEditPoints="1"/>
              </p:cNvSpPr>
              <p:nvPr/>
            </p:nvSpPr>
            <p:spPr bwMode="auto">
              <a:xfrm>
                <a:off x="341313" y="1701800"/>
                <a:ext cx="1468437" cy="498475"/>
              </a:xfrm>
              <a:custGeom>
                <a:avLst/>
                <a:gdLst>
                  <a:gd name="T0" fmla="*/ 66 w 389"/>
                  <a:gd name="T1" fmla="*/ 130 h 131"/>
                  <a:gd name="T2" fmla="*/ 1 w 389"/>
                  <a:gd name="T3" fmla="*/ 65 h 131"/>
                  <a:gd name="T4" fmla="*/ 66 w 389"/>
                  <a:gd name="T5" fmla="*/ 1 h 131"/>
                  <a:gd name="T6" fmla="*/ 324 w 389"/>
                  <a:gd name="T7" fmla="*/ 1 h 131"/>
                  <a:gd name="T8" fmla="*/ 388 w 389"/>
                  <a:gd name="T9" fmla="*/ 65 h 131"/>
                  <a:gd name="T10" fmla="*/ 324 w 389"/>
                  <a:gd name="T11" fmla="*/ 130 h 131"/>
                  <a:gd name="T12" fmla="*/ 66 w 389"/>
                  <a:gd name="T13" fmla="*/ 130 h 131"/>
                  <a:gd name="T14" fmla="*/ 324 w 389"/>
                  <a:gd name="T15" fmla="*/ 0 h 131"/>
                  <a:gd name="T16" fmla="*/ 66 w 389"/>
                  <a:gd name="T17" fmla="*/ 0 h 131"/>
                  <a:gd name="T18" fmla="*/ 0 w 389"/>
                  <a:gd name="T19" fmla="*/ 65 h 131"/>
                  <a:gd name="T20" fmla="*/ 66 w 389"/>
                  <a:gd name="T21" fmla="*/ 131 h 131"/>
                  <a:gd name="T22" fmla="*/ 324 w 389"/>
                  <a:gd name="T23" fmla="*/ 131 h 131"/>
                  <a:gd name="T24" fmla="*/ 389 w 389"/>
                  <a:gd name="T25" fmla="*/ 65 h 131"/>
                  <a:gd name="T26" fmla="*/ 324 w 389"/>
                  <a:gd name="T2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131">
                    <a:moveTo>
                      <a:pt x="66" y="130"/>
                    </a:moveTo>
                    <a:cubicBezTo>
                      <a:pt x="30" y="130"/>
                      <a:pt x="1" y="101"/>
                      <a:pt x="1" y="65"/>
                    </a:cubicBezTo>
                    <a:cubicBezTo>
                      <a:pt x="1" y="30"/>
                      <a:pt x="30" y="1"/>
                      <a:pt x="66" y="1"/>
                    </a:cubicBezTo>
                    <a:cubicBezTo>
                      <a:pt x="324" y="1"/>
                      <a:pt x="324" y="1"/>
                      <a:pt x="324" y="1"/>
                    </a:cubicBezTo>
                    <a:cubicBezTo>
                      <a:pt x="359" y="1"/>
                      <a:pt x="388" y="30"/>
                      <a:pt x="388" y="65"/>
                    </a:cubicBezTo>
                    <a:cubicBezTo>
                      <a:pt x="388" y="101"/>
                      <a:pt x="359" y="130"/>
                      <a:pt x="324" y="130"/>
                    </a:cubicBezTo>
                    <a:cubicBezTo>
                      <a:pt x="66" y="130"/>
                      <a:pt x="66" y="130"/>
                      <a:pt x="66" y="130"/>
                    </a:cubicBezTo>
                    <a:moveTo>
                      <a:pt x="324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324" y="131"/>
                      <a:pt x="324" y="131"/>
                      <a:pt x="324" y="131"/>
                    </a:cubicBezTo>
                    <a:cubicBezTo>
                      <a:pt x="360" y="131"/>
                      <a:pt x="389" y="102"/>
                      <a:pt x="389" y="65"/>
                    </a:cubicBezTo>
                    <a:cubicBezTo>
                      <a:pt x="389" y="29"/>
                      <a:pt x="360" y="0"/>
                      <a:pt x="324" y="0"/>
                    </a:cubicBezTo>
                  </a:path>
                </a:pathLst>
              </a:custGeom>
              <a:solidFill>
                <a:srgbClr val="E5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2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9 h 129"/>
                  <a:gd name="T2" fmla="*/ 0 w 387"/>
                  <a:gd name="T3" fmla="*/ 64 h 129"/>
                  <a:gd name="T4" fmla="*/ 65 w 387"/>
                  <a:gd name="T5" fmla="*/ 0 h 129"/>
                  <a:gd name="T6" fmla="*/ 323 w 387"/>
                  <a:gd name="T7" fmla="*/ 0 h 129"/>
                  <a:gd name="T8" fmla="*/ 387 w 387"/>
                  <a:gd name="T9" fmla="*/ 64 h 129"/>
                  <a:gd name="T10" fmla="*/ 323 w 387"/>
                  <a:gd name="T11" fmla="*/ 129 h 129"/>
                  <a:gd name="T12" fmla="*/ 65 w 387"/>
                  <a:gd name="T13" fmla="*/ 129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9"/>
                    </a:moveTo>
                    <a:cubicBezTo>
                      <a:pt x="29" y="129"/>
                      <a:pt x="0" y="100"/>
                      <a:pt x="0" y="64"/>
                    </a:cubicBezTo>
                    <a:cubicBezTo>
                      <a:pt x="0" y="29"/>
                      <a:pt x="29" y="0"/>
                      <a:pt x="65" y="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58" y="0"/>
                      <a:pt x="387" y="29"/>
                      <a:pt x="387" y="64"/>
                    </a:cubicBezTo>
                    <a:cubicBezTo>
                      <a:pt x="387" y="100"/>
                      <a:pt x="358" y="129"/>
                      <a:pt x="323" y="129"/>
                    </a:cubicBezTo>
                    <a:cubicBezTo>
                      <a:pt x="65" y="129"/>
                      <a:pt x="65" y="129"/>
                      <a:pt x="65" y="129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5E5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3"/>
              <p:cNvSpPr>
                <a:spLocks noEditPoints="1"/>
              </p:cNvSpPr>
              <p:nvPr/>
            </p:nvSpPr>
            <p:spPr bwMode="auto">
              <a:xfrm>
                <a:off x="344488" y="1704975"/>
                <a:ext cx="1462087" cy="492125"/>
              </a:xfrm>
              <a:custGeom>
                <a:avLst/>
                <a:gdLst>
                  <a:gd name="T0" fmla="*/ 65 w 387"/>
                  <a:gd name="T1" fmla="*/ 128 h 129"/>
                  <a:gd name="T2" fmla="*/ 1 w 387"/>
                  <a:gd name="T3" fmla="*/ 64 h 129"/>
                  <a:gd name="T4" fmla="*/ 65 w 387"/>
                  <a:gd name="T5" fmla="*/ 1 h 129"/>
                  <a:gd name="T6" fmla="*/ 323 w 387"/>
                  <a:gd name="T7" fmla="*/ 1 h 129"/>
                  <a:gd name="T8" fmla="*/ 386 w 387"/>
                  <a:gd name="T9" fmla="*/ 64 h 129"/>
                  <a:gd name="T10" fmla="*/ 323 w 387"/>
                  <a:gd name="T11" fmla="*/ 128 h 129"/>
                  <a:gd name="T12" fmla="*/ 65 w 387"/>
                  <a:gd name="T13" fmla="*/ 128 h 129"/>
                  <a:gd name="T14" fmla="*/ 323 w 387"/>
                  <a:gd name="T15" fmla="*/ 0 h 129"/>
                  <a:gd name="T16" fmla="*/ 65 w 387"/>
                  <a:gd name="T17" fmla="*/ 0 h 129"/>
                  <a:gd name="T18" fmla="*/ 0 w 387"/>
                  <a:gd name="T19" fmla="*/ 64 h 129"/>
                  <a:gd name="T20" fmla="*/ 65 w 387"/>
                  <a:gd name="T21" fmla="*/ 129 h 129"/>
                  <a:gd name="T22" fmla="*/ 323 w 387"/>
                  <a:gd name="T23" fmla="*/ 129 h 129"/>
                  <a:gd name="T24" fmla="*/ 387 w 387"/>
                  <a:gd name="T25" fmla="*/ 64 h 129"/>
                  <a:gd name="T26" fmla="*/ 323 w 387"/>
                  <a:gd name="T2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7" h="129">
                    <a:moveTo>
                      <a:pt x="65" y="128"/>
                    </a:moveTo>
                    <a:cubicBezTo>
                      <a:pt x="29" y="128"/>
                      <a:pt x="1" y="100"/>
                      <a:pt x="1" y="64"/>
                    </a:cubicBezTo>
                    <a:cubicBezTo>
                      <a:pt x="1" y="29"/>
                      <a:pt x="29" y="1"/>
                      <a:pt x="65" y="1"/>
                    </a:cubicBezTo>
                    <a:cubicBezTo>
                      <a:pt x="323" y="1"/>
                      <a:pt x="323" y="1"/>
                      <a:pt x="323" y="1"/>
                    </a:cubicBezTo>
                    <a:cubicBezTo>
                      <a:pt x="358" y="1"/>
                      <a:pt x="386" y="29"/>
                      <a:pt x="386" y="64"/>
                    </a:cubicBezTo>
                    <a:cubicBezTo>
                      <a:pt x="386" y="100"/>
                      <a:pt x="358" y="128"/>
                      <a:pt x="323" y="128"/>
                    </a:cubicBezTo>
                    <a:cubicBezTo>
                      <a:pt x="65" y="128"/>
                      <a:pt x="65" y="128"/>
                      <a:pt x="65" y="128"/>
                    </a:cubicBezTo>
                    <a:moveTo>
                      <a:pt x="3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00"/>
                      <a:pt x="29" y="129"/>
                      <a:pt x="65" y="129"/>
                    </a:cubicBezTo>
                    <a:cubicBezTo>
                      <a:pt x="323" y="129"/>
                      <a:pt x="323" y="129"/>
                      <a:pt x="323" y="129"/>
                    </a:cubicBezTo>
                    <a:cubicBezTo>
                      <a:pt x="358" y="129"/>
                      <a:pt x="387" y="100"/>
                      <a:pt x="387" y="64"/>
                    </a:cubicBezTo>
                    <a:cubicBezTo>
                      <a:pt x="387" y="29"/>
                      <a:pt x="358" y="0"/>
                      <a:pt x="323" y="0"/>
                    </a:cubicBezTo>
                  </a:path>
                </a:pathLst>
              </a:custGeom>
              <a:solidFill>
                <a:srgbClr val="E4E4E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4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7 h 127"/>
                  <a:gd name="T2" fmla="*/ 0 w 385"/>
                  <a:gd name="T3" fmla="*/ 63 h 127"/>
                  <a:gd name="T4" fmla="*/ 64 w 385"/>
                  <a:gd name="T5" fmla="*/ 0 h 127"/>
                  <a:gd name="T6" fmla="*/ 322 w 385"/>
                  <a:gd name="T7" fmla="*/ 0 h 127"/>
                  <a:gd name="T8" fmla="*/ 385 w 385"/>
                  <a:gd name="T9" fmla="*/ 63 h 127"/>
                  <a:gd name="T10" fmla="*/ 322 w 385"/>
                  <a:gd name="T11" fmla="*/ 127 h 127"/>
                  <a:gd name="T12" fmla="*/ 64 w 385"/>
                  <a:gd name="T13" fmla="*/ 127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7"/>
                    </a:moveTo>
                    <a:cubicBezTo>
                      <a:pt x="29" y="127"/>
                      <a:pt x="0" y="98"/>
                      <a:pt x="0" y="63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56" y="0"/>
                      <a:pt x="385" y="29"/>
                      <a:pt x="385" y="63"/>
                    </a:cubicBezTo>
                    <a:cubicBezTo>
                      <a:pt x="385" y="98"/>
                      <a:pt x="356" y="127"/>
                      <a:pt x="322" y="127"/>
                    </a:cubicBezTo>
                    <a:cubicBezTo>
                      <a:pt x="64" y="127"/>
                      <a:pt x="64" y="127"/>
                      <a:pt x="64" y="127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9"/>
                      <a:pt x="28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7" y="127"/>
                      <a:pt x="385" y="99"/>
                      <a:pt x="385" y="63"/>
                    </a:cubicBezTo>
                    <a:cubicBezTo>
                      <a:pt x="385" y="28"/>
                      <a:pt x="357" y="0"/>
                      <a:pt x="322" y="0"/>
                    </a:cubicBezTo>
                  </a:path>
                </a:pathLst>
              </a:custGeom>
              <a:solidFill>
                <a:srgbClr val="E3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5"/>
              <p:cNvSpPr>
                <a:spLocks noEditPoints="1"/>
              </p:cNvSpPr>
              <p:nvPr/>
            </p:nvSpPr>
            <p:spPr bwMode="auto">
              <a:xfrm>
                <a:off x="349250" y="1708150"/>
                <a:ext cx="1452562" cy="484188"/>
              </a:xfrm>
              <a:custGeom>
                <a:avLst/>
                <a:gdLst>
                  <a:gd name="T0" fmla="*/ 64 w 385"/>
                  <a:gd name="T1" fmla="*/ 126 h 127"/>
                  <a:gd name="T2" fmla="*/ 1 w 385"/>
                  <a:gd name="T3" fmla="*/ 63 h 127"/>
                  <a:gd name="T4" fmla="*/ 64 w 385"/>
                  <a:gd name="T5" fmla="*/ 1 h 127"/>
                  <a:gd name="T6" fmla="*/ 322 w 385"/>
                  <a:gd name="T7" fmla="*/ 1 h 127"/>
                  <a:gd name="T8" fmla="*/ 384 w 385"/>
                  <a:gd name="T9" fmla="*/ 63 h 127"/>
                  <a:gd name="T10" fmla="*/ 322 w 385"/>
                  <a:gd name="T11" fmla="*/ 126 h 127"/>
                  <a:gd name="T12" fmla="*/ 64 w 385"/>
                  <a:gd name="T13" fmla="*/ 126 h 127"/>
                  <a:gd name="T14" fmla="*/ 322 w 385"/>
                  <a:gd name="T15" fmla="*/ 0 h 127"/>
                  <a:gd name="T16" fmla="*/ 64 w 385"/>
                  <a:gd name="T17" fmla="*/ 0 h 127"/>
                  <a:gd name="T18" fmla="*/ 0 w 385"/>
                  <a:gd name="T19" fmla="*/ 63 h 127"/>
                  <a:gd name="T20" fmla="*/ 64 w 385"/>
                  <a:gd name="T21" fmla="*/ 127 h 127"/>
                  <a:gd name="T22" fmla="*/ 322 w 385"/>
                  <a:gd name="T23" fmla="*/ 127 h 127"/>
                  <a:gd name="T24" fmla="*/ 385 w 385"/>
                  <a:gd name="T25" fmla="*/ 63 h 127"/>
                  <a:gd name="T26" fmla="*/ 322 w 385"/>
                  <a:gd name="T2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5" h="127">
                    <a:moveTo>
                      <a:pt x="64" y="126"/>
                    </a:moveTo>
                    <a:cubicBezTo>
                      <a:pt x="29" y="126"/>
                      <a:pt x="1" y="98"/>
                      <a:pt x="1" y="63"/>
                    </a:cubicBezTo>
                    <a:cubicBezTo>
                      <a:pt x="1" y="29"/>
                      <a:pt x="29" y="1"/>
                      <a:pt x="64" y="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56" y="1"/>
                      <a:pt x="384" y="29"/>
                      <a:pt x="384" y="63"/>
                    </a:cubicBezTo>
                    <a:cubicBezTo>
                      <a:pt x="384" y="98"/>
                      <a:pt x="356" y="126"/>
                      <a:pt x="322" y="126"/>
                    </a:cubicBezTo>
                    <a:cubicBezTo>
                      <a:pt x="64" y="126"/>
                      <a:pt x="64" y="126"/>
                      <a:pt x="64" y="126"/>
                    </a:cubicBezTo>
                    <a:moveTo>
                      <a:pt x="322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3"/>
                    </a:cubicBezTo>
                    <a:cubicBezTo>
                      <a:pt x="0" y="98"/>
                      <a:pt x="29" y="127"/>
                      <a:pt x="64" y="127"/>
                    </a:cubicBezTo>
                    <a:cubicBezTo>
                      <a:pt x="322" y="127"/>
                      <a:pt x="322" y="127"/>
                      <a:pt x="322" y="127"/>
                    </a:cubicBezTo>
                    <a:cubicBezTo>
                      <a:pt x="356" y="127"/>
                      <a:pt x="385" y="98"/>
                      <a:pt x="385" y="63"/>
                    </a:cubicBezTo>
                    <a:cubicBezTo>
                      <a:pt x="385" y="29"/>
                      <a:pt x="356" y="0"/>
                      <a:pt x="322" y="0"/>
                    </a:cubicBezTo>
                  </a:path>
                </a:pathLst>
              </a:custGeom>
              <a:solidFill>
                <a:srgbClr val="E2E2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6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5 h 125"/>
                  <a:gd name="T2" fmla="*/ 0 w 383"/>
                  <a:gd name="T3" fmla="*/ 62 h 125"/>
                  <a:gd name="T4" fmla="*/ 63 w 383"/>
                  <a:gd name="T5" fmla="*/ 0 h 125"/>
                  <a:gd name="T6" fmla="*/ 321 w 383"/>
                  <a:gd name="T7" fmla="*/ 0 h 125"/>
                  <a:gd name="T8" fmla="*/ 383 w 383"/>
                  <a:gd name="T9" fmla="*/ 62 h 125"/>
                  <a:gd name="T10" fmla="*/ 321 w 383"/>
                  <a:gd name="T11" fmla="*/ 125 h 125"/>
                  <a:gd name="T12" fmla="*/ 63 w 383"/>
                  <a:gd name="T13" fmla="*/ 125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5"/>
                    </a:move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3" y="0"/>
                    </a:cubicBezTo>
                    <a:cubicBezTo>
                      <a:pt x="321" y="0"/>
                      <a:pt x="321" y="0"/>
                      <a:pt x="321" y="0"/>
                    </a:cubicBezTo>
                    <a:cubicBezTo>
                      <a:pt x="355" y="0"/>
                      <a:pt x="383" y="28"/>
                      <a:pt x="383" y="62"/>
                    </a:cubicBezTo>
                    <a:cubicBezTo>
                      <a:pt x="383" y="97"/>
                      <a:pt x="355" y="125"/>
                      <a:pt x="321" y="125"/>
                    </a:cubicBezTo>
                    <a:cubicBezTo>
                      <a:pt x="63" y="125"/>
                      <a:pt x="63" y="125"/>
                      <a:pt x="63" y="125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1E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7"/>
              <p:cNvSpPr>
                <a:spLocks noEditPoints="1"/>
              </p:cNvSpPr>
              <p:nvPr/>
            </p:nvSpPr>
            <p:spPr bwMode="auto">
              <a:xfrm>
                <a:off x="352425" y="1712913"/>
                <a:ext cx="1446212" cy="476250"/>
              </a:xfrm>
              <a:custGeom>
                <a:avLst/>
                <a:gdLst>
                  <a:gd name="T0" fmla="*/ 63 w 383"/>
                  <a:gd name="T1" fmla="*/ 124 h 125"/>
                  <a:gd name="T2" fmla="*/ 1 w 383"/>
                  <a:gd name="T3" fmla="*/ 62 h 125"/>
                  <a:gd name="T4" fmla="*/ 63 w 383"/>
                  <a:gd name="T5" fmla="*/ 1 h 125"/>
                  <a:gd name="T6" fmla="*/ 321 w 383"/>
                  <a:gd name="T7" fmla="*/ 1 h 125"/>
                  <a:gd name="T8" fmla="*/ 382 w 383"/>
                  <a:gd name="T9" fmla="*/ 62 h 125"/>
                  <a:gd name="T10" fmla="*/ 321 w 383"/>
                  <a:gd name="T11" fmla="*/ 124 h 125"/>
                  <a:gd name="T12" fmla="*/ 63 w 383"/>
                  <a:gd name="T13" fmla="*/ 124 h 125"/>
                  <a:gd name="T14" fmla="*/ 321 w 383"/>
                  <a:gd name="T15" fmla="*/ 0 h 125"/>
                  <a:gd name="T16" fmla="*/ 63 w 383"/>
                  <a:gd name="T17" fmla="*/ 0 h 125"/>
                  <a:gd name="T18" fmla="*/ 0 w 383"/>
                  <a:gd name="T19" fmla="*/ 62 h 125"/>
                  <a:gd name="T20" fmla="*/ 63 w 383"/>
                  <a:gd name="T21" fmla="*/ 125 h 125"/>
                  <a:gd name="T22" fmla="*/ 321 w 383"/>
                  <a:gd name="T23" fmla="*/ 125 h 125"/>
                  <a:gd name="T24" fmla="*/ 383 w 383"/>
                  <a:gd name="T25" fmla="*/ 62 h 125"/>
                  <a:gd name="T26" fmla="*/ 321 w 383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3" h="125">
                    <a:moveTo>
                      <a:pt x="63" y="124"/>
                    </a:moveTo>
                    <a:cubicBezTo>
                      <a:pt x="29" y="124"/>
                      <a:pt x="1" y="96"/>
                      <a:pt x="1" y="62"/>
                    </a:cubicBezTo>
                    <a:cubicBezTo>
                      <a:pt x="1" y="29"/>
                      <a:pt x="29" y="1"/>
                      <a:pt x="63" y="1"/>
                    </a:cubicBezTo>
                    <a:cubicBezTo>
                      <a:pt x="321" y="1"/>
                      <a:pt x="321" y="1"/>
                      <a:pt x="321" y="1"/>
                    </a:cubicBezTo>
                    <a:cubicBezTo>
                      <a:pt x="354" y="1"/>
                      <a:pt x="382" y="29"/>
                      <a:pt x="382" y="62"/>
                    </a:cubicBezTo>
                    <a:cubicBezTo>
                      <a:pt x="382" y="96"/>
                      <a:pt x="354" y="124"/>
                      <a:pt x="321" y="124"/>
                    </a:cubicBezTo>
                    <a:cubicBezTo>
                      <a:pt x="63" y="124"/>
                      <a:pt x="63" y="124"/>
                      <a:pt x="63" y="124"/>
                    </a:cubicBezTo>
                    <a:moveTo>
                      <a:pt x="321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321" y="125"/>
                      <a:pt x="321" y="125"/>
                      <a:pt x="321" y="125"/>
                    </a:cubicBezTo>
                    <a:cubicBezTo>
                      <a:pt x="355" y="125"/>
                      <a:pt x="383" y="97"/>
                      <a:pt x="383" y="62"/>
                    </a:cubicBezTo>
                    <a:cubicBezTo>
                      <a:pt x="383" y="28"/>
                      <a:pt x="355" y="0"/>
                      <a:pt x="321" y="0"/>
                    </a:cubicBezTo>
                  </a:path>
                </a:pathLst>
              </a:custGeom>
              <a:solidFill>
                <a:srgbClr val="E0E0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8"/>
              <p:cNvSpPr>
                <a:spLocks noEditPoints="1"/>
              </p:cNvSpPr>
              <p:nvPr/>
            </p:nvSpPr>
            <p:spPr bwMode="auto">
              <a:xfrm>
                <a:off x="355600" y="1716088"/>
                <a:ext cx="1439862" cy="469900"/>
              </a:xfrm>
              <a:custGeom>
                <a:avLst/>
                <a:gdLst>
                  <a:gd name="T0" fmla="*/ 62 w 381"/>
                  <a:gd name="T1" fmla="*/ 122 h 123"/>
                  <a:gd name="T2" fmla="*/ 1 w 381"/>
                  <a:gd name="T3" fmla="*/ 61 h 123"/>
                  <a:gd name="T4" fmla="*/ 62 w 381"/>
                  <a:gd name="T5" fmla="*/ 1 h 123"/>
                  <a:gd name="T6" fmla="*/ 320 w 381"/>
                  <a:gd name="T7" fmla="*/ 1 h 123"/>
                  <a:gd name="T8" fmla="*/ 380 w 381"/>
                  <a:gd name="T9" fmla="*/ 61 h 123"/>
                  <a:gd name="T10" fmla="*/ 320 w 381"/>
                  <a:gd name="T11" fmla="*/ 122 h 123"/>
                  <a:gd name="T12" fmla="*/ 62 w 381"/>
                  <a:gd name="T13" fmla="*/ 122 h 123"/>
                  <a:gd name="T14" fmla="*/ 320 w 381"/>
                  <a:gd name="T15" fmla="*/ 0 h 123"/>
                  <a:gd name="T16" fmla="*/ 62 w 381"/>
                  <a:gd name="T17" fmla="*/ 0 h 123"/>
                  <a:gd name="T18" fmla="*/ 0 w 381"/>
                  <a:gd name="T19" fmla="*/ 61 h 123"/>
                  <a:gd name="T20" fmla="*/ 62 w 381"/>
                  <a:gd name="T21" fmla="*/ 123 h 123"/>
                  <a:gd name="T22" fmla="*/ 320 w 381"/>
                  <a:gd name="T23" fmla="*/ 123 h 123"/>
                  <a:gd name="T24" fmla="*/ 381 w 381"/>
                  <a:gd name="T25" fmla="*/ 61 h 123"/>
                  <a:gd name="T26" fmla="*/ 320 w 381"/>
                  <a:gd name="T2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1" h="123">
                    <a:moveTo>
                      <a:pt x="62" y="122"/>
                    </a:moveTo>
                    <a:cubicBezTo>
                      <a:pt x="28" y="122"/>
                      <a:pt x="1" y="95"/>
                      <a:pt x="1" y="61"/>
                    </a:cubicBezTo>
                    <a:cubicBezTo>
                      <a:pt x="1" y="28"/>
                      <a:pt x="28" y="1"/>
                      <a:pt x="62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53" y="1"/>
                      <a:pt x="380" y="28"/>
                      <a:pt x="380" y="61"/>
                    </a:cubicBezTo>
                    <a:cubicBezTo>
                      <a:pt x="380" y="95"/>
                      <a:pt x="353" y="122"/>
                      <a:pt x="320" y="122"/>
                    </a:cubicBezTo>
                    <a:cubicBezTo>
                      <a:pt x="62" y="122"/>
                      <a:pt x="62" y="122"/>
                      <a:pt x="62" y="122"/>
                    </a:cubicBezTo>
                    <a:moveTo>
                      <a:pt x="32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320" y="123"/>
                      <a:pt x="320" y="123"/>
                      <a:pt x="320" y="123"/>
                    </a:cubicBezTo>
                    <a:cubicBezTo>
                      <a:pt x="353" y="123"/>
                      <a:pt x="381" y="95"/>
                      <a:pt x="381" y="61"/>
                    </a:cubicBezTo>
                    <a:cubicBezTo>
                      <a:pt x="381" y="28"/>
                      <a:pt x="353" y="0"/>
                      <a:pt x="320" y="0"/>
                    </a:cubicBezTo>
                  </a:path>
                </a:pathLst>
              </a:custGeom>
              <a:solidFill>
                <a:srgbClr val="DF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9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1 h 121"/>
                  <a:gd name="T2" fmla="*/ 0 w 379"/>
                  <a:gd name="T3" fmla="*/ 60 h 121"/>
                  <a:gd name="T4" fmla="*/ 61 w 379"/>
                  <a:gd name="T5" fmla="*/ 0 h 121"/>
                  <a:gd name="T6" fmla="*/ 319 w 379"/>
                  <a:gd name="T7" fmla="*/ 0 h 121"/>
                  <a:gd name="T8" fmla="*/ 379 w 379"/>
                  <a:gd name="T9" fmla="*/ 60 h 121"/>
                  <a:gd name="T10" fmla="*/ 319 w 379"/>
                  <a:gd name="T11" fmla="*/ 121 h 121"/>
                  <a:gd name="T12" fmla="*/ 61 w 379"/>
                  <a:gd name="T13" fmla="*/ 121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1"/>
                    </a:move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1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352" y="0"/>
                      <a:pt x="379" y="27"/>
                      <a:pt x="379" y="60"/>
                    </a:cubicBezTo>
                    <a:cubicBezTo>
                      <a:pt x="379" y="94"/>
                      <a:pt x="352" y="121"/>
                      <a:pt x="319" y="121"/>
                    </a:cubicBezTo>
                    <a:cubicBezTo>
                      <a:pt x="61" y="121"/>
                      <a:pt x="61" y="121"/>
                      <a:pt x="61" y="121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E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40"/>
              <p:cNvSpPr>
                <a:spLocks noEditPoints="1"/>
              </p:cNvSpPr>
              <p:nvPr/>
            </p:nvSpPr>
            <p:spPr bwMode="auto">
              <a:xfrm>
                <a:off x="360363" y="1720850"/>
                <a:ext cx="1430337" cy="460375"/>
              </a:xfrm>
              <a:custGeom>
                <a:avLst/>
                <a:gdLst>
                  <a:gd name="T0" fmla="*/ 61 w 379"/>
                  <a:gd name="T1" fmla="*/ 120 h 121"/>
                  <a:gd name="T2" fmla="*/ 1 w 379"/>
                  <a:gd name="T3" fmla="*/ 60 h 121"/>
                  <a:gd name="T4" fmla="*/ 61 w 379"/>
                  <a:gd name="T5" fmla="*/ 1 h 121"/>
                  <a:gd name="T6" fmla="*/ 319 w 379"/>
                  <a:gd name="T7" fmla="*/ 1 h 121"/>
                  <a:gd name="T8" fmla="*/ 378 w 379"/>
                  <a:gd name="T9" fmla="*/ 60 h 121"/>
                  <a:gd name="T10" fmla="*/ 319 w 379"/>
                  <a:gd name="T11" fmla="*/ 120 h 121"/>
                  <a:gd name="T12" fmla="*/ 61 w 379"/>
                  <a:gd name="T13" fmla="*/ 120 h 121"/>
                  <a:gd name="T14" fmla="*/ 319 w 379"/>
                  <a:gd name="T15" fmla="*/ 0 h 121"/>
                  <a:gd name="T16" fmla="*/ 61 w 379"/>
                  <a:gd name="T17" fmla="*/ 0 h 121"/>
                  <a:gd name="T18" fmla="*/ 0 w 379"/>
                  <a:gd name="T19" fmla="*/ 60 h 121"/>
                  <a:gd name="T20" fmla="*/ 61 w 379"/>
                  <a:gd name="T21" fmla="*/ 121 h 121"/>
                  <a:gd name="T22" fmla="*/ 319 w 379"/>
                  <a:gd name="T23" fmla="*/ 121 h 121"/>
                  <a:gd name="T24" fmla="*/ 379 w 379"/>
                  <a:gd name="T25" fmla="*/ 60 h 121"/>
                  <a:gd name="T26" fmla="*/ 319 w 379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9" h="121">
                    <a:moveTo>
                      <a:pt x="61" y="120"/>
                    </a:moveTo>
                    <a:cubicBezTo>
                      <a:pt x="28" y="120"/>
                      <a:pt x="1" y="94"/>
                      <a:pt x="1" y="60"/>
                    </a:cubicBezTo>
                    <a:cubicBezTo>
                      <a:pt x="1" y="27"/>
                      <a:pt x="28" y="1"/>
                      <a:pt x="61" y="1"/>
                    </a:cubicBezTo>
                    <a:cubicBezTo>
                      <a:pt x="319" y="1"/>
                      <a:pt x="319" y="1"/>
                      <a:pt x="319" y="1"/>
                    </a:cubicBezTo>
                    <a:cubicBezTo>
                      <a:pt x="352" y="1"/>
                      <a:pt x="378" y="27"/>
                      <a:pt x="378" y="60"/>
                    </a:cubicBezTo>
                    <a:cubicBezTo>
                      <a:pt x="378" y="94"/>
                      <a:pt x="352" y="120"/>
                      <a:pt x="319" y="120"/>
                    </a:cubicBezTo>
                    <a:cubicBezTo>
                      <a:pt x="61" y="120"/>
                      <a:pt x="61" y="120"/>
                      <a:pt x="61" y="120"/>
                    </a:cubicBezTo>
                    <a:moveTo>
                      <a:pt x="319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319" y="121"/>
                      <a:pt x="319" y="121"/>
                      <a:pt x="319" y="121"/>
                    </a:cubicBezTo>
                    <a:cubicBezTo>
                      <a:pt x="352" y="121"/>
                      <a:pt x="379" y="94"/>
                      <a:pt x="379" y="60"/>
                    </a:cubicBezTo>
                    <a:cubicBezTo>
                      <a:pt x="379" y="27"/>
                      <a:pt x="352" y="0"/>
                      <a:pt x="319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1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9 h 119"/>
                  <a:gd name="T2" fmla="*/ 0 w 377"/>
                  <a:gd name="T3" fmla="*/ 59 h 119"/>
                  <a:gd name="T4" fmla="*/ 60 w 377"/>
                  <a:gd name="T5" fmla="*/ 0 h 119"/>
                  <a:gd name="T6" fmla="*/ 318 w 377"/>
                  <a:gd name="T7" fmla="*/ 0 h 119"/>
                  <a:gd name="T8" fmla="*/ 377 w 377"/>
                  <a:gd name="T9" fmla="*/ 59 h 119"/>
                  <a:gd name="T10" fmla="*/ 318 w 377"/>
                  <a:gd name="T11" fmla="*/ 119 h 119"/>
                  <a:gd name="T12" fmla="*/ 60 w 377"/>
                  <a:gd name="T13" fmla="*/ 119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9"/>
                    </a:moveTo>
                    <a:cubicBezTo>
                      <a:pt x="27" y="119"/>
                      <a:pt x="0" y="92"/>
                      <a:pt x="0" y="59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0" y="0"/>
                      <a:pt x="377" y="27"/>
                      <a:pt x="377" y="59"/>
                    </a:cubicBezTo>
                    <a:cubicBezTo>
                      <a:pt x="377" y="92"/>
                      <a:pt x="350" y="119"/>
                      <a:pt x="318" y="119"/>
                    </a:cubicBezTo>
                    <a:cubicBezTo>
                      <a:pt x="60" y="119"/>
                      <a:pt x="60" y="119"/>
                      <a:pt x="60" y="119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6"/>
                      <a:pt x="0" y="59"/>
                    </a:cubicBezTo>
                    <a:cubicBezTo>
                      <a:pt x="0" y="93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1" y="119"/>
                      <a:pt x="377" y="93"/>
                      <a:pt x="377" y="59"/>
                    </a:cubicBezTo>
                    <a:cubicBezTo>
                      <a:pt x="377" y="26"/>
                      <a:pt x="351" y="0"/>
                      <a:pt x="318" y="0"/>
                    </a:cubicBezTo>
                  </a:path>
                </a:pathLst>
              </a:custGeom>
              <a:solidFill>
                <a:srgbClr val="DCD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2"/>
              <p:cNvSpPr>
                <a:spLocks noEditPoints="1"/>
              </p:cNvSpPr>
              <p:nvPr/>
            </p:nvSpPr>
            <p:spPr bwMode="auto">
              <a:xfrm>
                <a:off x="363538" y="1724025"/>
                <a:ext cx="1423987" cy="454025"/>
              </a:xfrm>
              <a:custGeom>
                <a:avLst/>
                <a:gdLst>
                  <a:gd name="T0" fmla="*/ 60 w 377"/>
                  <a:gd name="T1" fmla="*/ 118 h 119"/>
                  <a:gd name="T2" fmla="*/ 1 w 377"/>
                  <a:gd name="T3" fmla="*/ 59 h 119"/>
                  <a:gd name="T4" fmla="*/ 60 w 377"/>
                  <a:gd name="T5" fmla="*/ 1 h 119"/>
                  <a:gd name="T6" fmla="*/ 318 w 377"/>
                  <a:gd name="T7" fmla="*/ 1 h 119"/>
                  <a:gd name="T8" fmla="*/ 376 w 377"/>
                  <a:gd name="T9" fmla="*/ 59 h 119"/>
                  <a:gd name="T10" fmla="*/ 318 w 377"/>
                  <a:gd name="T11" fmla="*/ 118 h 119"/>
                  <a:gd name="T12" fmla="*/ 60 w 377"/>
                  <a:gd name="T13" fmla="*/ 118 h 119"/>
                  <a:gd name="T14" fmla="*/ 318 w 377"/>
                  <a:gd name="T15" fmla="*/ 0 h 119"/>
                  <a:gd name="T16" fmla="*/ 60 w 377"/>
                  <a:gd name="T17" fmla="*/ 0 h 119"/>
                  <a:gd name="T18" fmla="*/ 0 w 377"/>
                  <a:gd name="T19" fmla="*/ 59 h 119"/>
                  <a:gd name="T20" fmla="*/ 60 w 377"/>
                  <a:gd name="T21" fmla="*/ 119 h 119"/>
                  <a:gd name="T22" fmla="*/ 318 w 377"/>
                  <a:gd name="T23" fmla="*/ 119 h 119"/>
                  <a:gd name="T24" fmla="*/ 377 w 377"/>
                  <a:gd name="T25" fmla="*/ 59 h 119"/>
                  <a:gd name="T26" fmla="*/ 318 w 377"/>
                  <a:gd name="T2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7" h="119">
                    <a:moveTo>
                      <a:pt x="60" y="118"/>
                    </a:moveTo>
                    <a:cubicBezTo>
                      <a:pt x="27" y="118"/>
                      <a:pt x="1" y="92"/>
                      <a:pt x="1" y="59"/>
                    </a:cubicBezTo>
                    <a:cubicBezTo>
                      <a:pt x="1" y="27"/>
                      <a:pt x="27" y="1"/>
                      <a:pt x="60" y="1"/>
                    </a:cubicBezTo>
                    <a:cubicBezTo>
                      <a:pt x="318" y="1"/>
                      <a:pt x="318" y="1"/>
                      <a:pt x="318" y="1"/>
                    </a:cubicBezTo>
                    <a:cubicBezTo>
                      <a:pt x="350" y="1"/>
                      <a:pt x="376" y="27"/>
                      <a:pt x="376" y="59"/>
                    </a:cubicBezTo>
                    <a:cubicBezTo>
                      <a:pt x="376" y="92"/>
                      <a:pt x="350" y="118"/>
                      <a:pt x="318" y="118"/>
                    </a:cubicBezTo>
                    <a:cubicBezTo>
                      <a:pt x="60" y="118"/>
                      <a:pt x="60" y="118"/>
                      <a:pt x="60" y="118"/>
                    </a:cubicBezTo>
                    <a:moveTo>
                      <a:pt x="318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9"/>
                      <a:pt x="60" y="119"/>
                    </a:cubicBezTo>
                    <a:cubicBezTo>
                      <a:pt x="318" y="119"/>
                      <a:pt x="318" y="119"/>
                      <a:pt x="318" y="119"/>
                    </a:cubicBezTo>
                    <a:cubicBezTo>
                      <a:pt x="350" y="119"/>
                      <a:pt x="377" y="92"/>
                      <a:pt x="377" y="59"/>
                    </a:cubicBezTo>
                    <a:cubicBezTo>
                      <a:pt x="377" y="27"/>
                      <a:pt x="350" y="0"/>
                      <a:pt x="318" y="0"/>
                    </a:cubicBezTo>
                  </a:path>
                </a:pathLst>
              </a:custGeom>
              <a:solidFill>
                <a:srgbClr val="DBD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3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7 h 117"/>
                  <a:gd name="T2" fmla="*/ 0 w 375"/>
                  <a:gd name="T3" fmla="*/ 58 h 117"/>
                  <a:gd name="T4" fmla="*/ 59 w 375"/>
                  <a:gd name="T5" fmla="*/ 0 h 117"/>
                  <a:gd name="T6" fmla="*/ 317 w 375"/>
                  <a:gd name="T7" fmla="*/ 0 h 117"/>
                  <a:gd name="T8" fmla="*/ 375 w 375"/>
                  <a:gd name="T9" fmla="*/ 58 h 117"/>
                  <a:gd name="T10" fmla="*/ 317 w 375"/>
                  <a:gd name="T11" fmla="*/ 117 h 117"/>
                  <a:gd name="T12" fmla="*/ 59 w 375"/>
                  <a:gd name="T13" fmla="*/ 117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49" y="0"/>
                      <a:pt x="375" y="26"/>
                      <a:pt x="375" y="58"/>
                    </a:cubicBezTo>
                    <a:cubicBezTo>
                      <a:pt x="375" y="91"/>
                      <a:pt x="349" y="117"/>
                      <a:pt x="317" y="117"/>
                    </a:cubicBezTo>
                    <a:cubicBezTo>
                      <a:pt x="59" y="117"/>
                      <a:pt x="59" y="117"/>
                      <a:pt x="59" y="117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AD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4"/>
              <p:cNvSpPr>
                <a:spLocks noEditPoints="1"/>
              </p:cNvSpPr>
              <p:nvPr/>
            </p:nvSpPr>
            <p:spPr bwMode="auto">
              <a:xfrm>
                <a:off x="366713" y="1728788"/>
                <a:ext cx="1416050" cy="444500"/>
              </a:xfrm>
              <a:custGeom>
                <a:avLst/>
                <a:gdLst>
                  <a:gd name="T0" fmla="*/ 59 w 375"/>
                  <a:gd name="T1" fmla="*/ 116 h 117"/>
                  <a:gd name="T2" fmla="*/ 1 w 375"/>
                  <a:gd name="T3" fmla="*/ 58 h 117"/>
                  <a:gd name="T4" fmla="*/ 59 w 375"/>
                  <a:gd name="T5" fmla="*/ 1 h 117"/>
                  <a:gd name="T6" fmla="*/ 317 w 375"/>
                  <a:gd name="T7" fmla="*/ 1 h 117"/>
                  <a:gd name="T8" fmla="*/ 374 w 375"/>
                  <a:gd name="T9" fmla="*/ 58 h 117"/>
                  <a:gd name="T10" fmla="*/ 317 w 375"/>
                  <a:gd name="T11" fmla="*/ 116 h 117"/>
                  <a:gd name="T12" fmla="*/ 59 w 375"/>
                  <a:gd name="T13" fmla="*/ 116 h 117"/>
                  <a:gd name="T14" fmla="*/ 317 w 375"/>
                  <a:gd name="T15" fmla="*/ 0 h 117"/>
                  <a:gd name="T16" fmla="*/ 59 w 375"/>
                  <a:gd name="T17" fmla="*/ 0 h 117"/>
                  <a:gd name="T18" fmla="*/ 0 w 375"/>
                  <a:gd name="T19" fmla="*/ 58 h 117"/>
                  <a:gd name="T20" fmla="*/ 59 w 375"/>
                  <a:gd name="T21" fmla="*/ 117 h 117"/>
                  <a:gd name="T22" fmla="*/ 317 w 375"/>
                  <a:gd name="T23" fmla="*/ 117 h 117"/>
                  <a:gd name="T24" fmla="*/ 375 w 375"/>
                  <a:gd name="T25" fmla="*/ 58 h 117"/>
                  <a:gd name="T26" fmla="*/ 317 w 375"/>
                  <a:gd name="T2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5" h="117">
                    <a:moveTo>
                      <a:pt x="59" y="116"/>
                    </a:moveTo>
                    <a:cubicBezTo>
                      <a:pt x="27" y="116"/>
                      <a:pt x="1" y="90"/>
                      <a:pt x="1" y="58"/>
                    </a:cubicBezTo>
                    <a:cubicBezTo>
                      <a:pt x="1" y="27"/>
                      <a:pt x="27" y="1"/>
                      <a:pt x="59" y="1"/>
                    </a:cubicBezTo>
                    <a:cubicBezTo>
                      <a:pt x="317" y="1"/>
                      <a:pt x="317" y="1"/>
                      <a:pt x="317" y="1"/>
                    </a:cubicBezTo>
                    <a:cubicBezTo>
                      <a:pt x="348" y="1"/>
                      <a:pt x="374" y="27"/>
                      <a:pt x="374" y="58"/>
                    </a:cubicBezTo>
                    <a:cubicBezTo>
                      <a:pt x="374" y="90"/>
                      <a:pt x="348" y="116"/>
                      <a:pt x="317" y="116"/>
                    </a:cubicBezTo>
                    <a:cubicBezTo>
                      <a:pt x="59" y="116"/>
                      <a:pt x="59" y="116"/>
                      <a:pt x="59" y="116"/>
                    </a:cubicBezTo>
                    <a:moveTo>
                      <a:pt x="317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317" y="117"/>
                      <a:pt x="317" y="117"/>
                      <a:pt x="317" y="117"/>
                    </a:cubicBezTo>
                    <a:cubicBezTo>
                      <a:pt x="349" y="117"/>
                      <a:pt x="375" y="91"/>
                      <a:pt x="375" y="58"/>
                    </a:cubicBezTo>
                    <a:cubicBezTo>
                      <a:pt x="375" y="26"/>
                      <a:pt x="349" y="0"/>
                      <a:pt x="317" y="0"/>
                    </a:cubicBezTo>
                  </a:path>
                </a:pathLst>
              </a:custGeom>
              <a:solidFill>
                <a:srgbClr val="D9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5"/>
              <p:cNvSpPr>
                <a:spLocks noEditPoints="1"/>
              </p:cNvSpPr>
              <p:nvPr/>
            </p:nvSpPr>
            <p:spPr bwMode="auto">
              <a:xfrm>
                <a:off x="371475" y="1731963"/>
                <a:ext cx="1408112" cy="438150"/>
              </a:xfrm>
              <a:custGeom>
                <a:avLst/>
                <a:gdLst>
                  <a:gd name="T0" fmla="*/ 58 w 373"/>
                  <a:gd name="T1" fmla="*/ 114 h 115"/>
                  <a:gd name="T2" fmla="*/ 1 w 373"/>
                  <a:gd name="T3" fmla="*/ 57 h 115"/>
                  <a:gd name="T4" fmla="*/ 58 w 373"/>
                  <a:gd name="T5" fmla="*/ 1 h 115"/>
                  <a:gd name="T6" fmla="*/ 316 w 373"/>
                  <a:gd name="T7" fmla="*/ 1 h 115"/>
                  <a:gd name="T8" fmla="*/ 372 w 373"/>
                  <a:gd name="T9" fmla="*/ 57 h 115"/>
                  <a:gd name="T10" fmla="*/ 316 w 373"/>
                  <a:gd name="T11" fmla="*/ 114 h 115"/>
                  <a:gd name="T12" fmla="*/ 58 w 373"/>
                  <a:gd name="T13" fmla="*/ 114 h 115"/>
                  <a:gd name="T14" fmla="*/ 316 w 373"/>
                  <a:gd name="T15" fmla="*/ 0 h 115"/>
                  <a:gd name="T16" fmla="*/ 58 w 373"/>
                  <a:gd name="T17" fmla="*/ 0 h 115"/>
                  <a:gd name="T18" fmla="*/ 0 w 373"/>
                  <a:gd name="T19" fmla="*/ 57 h 115"/>
                  <a:gd name="T20" fmla="*/ 58 w 373"/>
                  <a:gd name="T21" fmla="*/ 115 h 115"/>
                  <a:gd name="T22" fmla="*/ 316 w 373"/>
                  <a:gd name="T23" fmla="*/ 115 h 115"/>
                  <a:gd name="T24" fmla="*/ 373 w 373"/>
                  <a:gd name="T25" fmla="*/ 57 h 115"/>
                  <a:gd name="T26" fmla="*/ 316 w 373"/>
                  <a:gd name="T2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115">
                    <a:moveTo>
                      <a:pt x="58" y="114"/>
                    </a:moveTo>
                    <a:cubicBezTo>
                      <a:pt x="26" y="114"/>
                      <a:pt x="1" y="89"/>
                      <a:pt x="1" y="57"/>
                    </a:cubicBezTo>
                    <a:cubicBezTo>
                      <a:pt x="1" y="26"/>
                      <a:pt x="26" y="1"/>
                      <a:pt x="58" y="1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47" y="1"/>
                      <a:pt x="372" y="26"/>
                      <a:pt x="372" y="57"/>
                    </a:cubicBezTo>
                    <a:cubicBezTo>
                      <a:pt x="372" y="89"/>
                      <a:pt x="347" y="114"/>
                      <a:pt x="316" y="114"/>
                    </a:cubicBezTo>
                    <a:cubicBezTo>
                      <a:pt x="58" y="114"/>
                      <a:pt x="58" y="114"/>
                      <a:pt x="58" y="114"/>
                    </a:cubicBezTo>
                    <a:moveTo>
                      <a:pt x="316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316" y="115"/>
                      <a:pt x="316" y="115"/>
                      <a:pt x="316" y="115"/>
                    </a:cubicBezTo>
                    <a:cubicBezTo>
                      <a:pt x="347" y="115"/>
                      <a:pt x="373" y="89"/>
                      <a:pt x="373" y="57"/>
                    </a:cubicBezTo>
                    <a:cubicBezTo>
                      <a:pt x="373" y="26"/>
                      <a:pt x="347" y="0"/>
                      <a:pt x="316" y="0"/>
                    </a:cubicBezTo>
                  </a:path>
                </a:pathLst>
              </a:custGeom>
              <a:solidFill>
                <a:srgbClr val="D8D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46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3 h 113"/>
                  <a:gd name="T2" fmla="*/ 0 w 371"/>
                  <a:gd name="T3" fmla="*/ 56 h 113"/>
                  <a:gd name="T4" fmla="*/ 57 w 371"/>
                  <a:gd name="T5" fmla="*/ 0 h 113"/>
                  <a:gd name="T6" fmla="*/ 315 w 371"/>
                  <a:gd name="T7" fmla="*/ 0 h 113"/>
                  <a:gd name="T8" fmla="*/ 371 w 371"/>
                  <a:gd name="T9" fmla="*/ 56 h 113"/>
                  <a:gd name="T10" fmla="*/ 315 w 371"/>
                  <a:gd name="T11" fmla="*/ 113 h 113"/>
                  <a:gd name="T12" fmla="*/ 57 w 371"/>
                  <a:gd name="T13" fmla="*/ 113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3"/>
                    </a:moveTo>
                    <a:cubicBezTo>
                      <a:pt x="25" y="113"/>
                      <a:pt x="0" y="88"/>
                      <a:pt x="0" y="56"/>
                    </a:cubicBezTo>
                    <a:cubicBezTo>
                      <a:pt x="0" y="25"/>
                      <a:pt x="25" y="0"/>
                      <a:pt x="5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46" y="0"/>
                      <a:pt x="371" y="25"/>
                      <a:pt x="371" y="56"/>
                    </a:cubicBezTo>
                    <a:cubicBezTo>
                      <a:pt x="371" y="88"/>
                      <a:pt x="346" y="113"/>
                      <a:pt x="315" y="113"/>
                    </a:cubicBezTo>
                    <a:cubicBezTo>
                      <a:pt x="57" y="113"/>
                      <a:pt x="57" y="113"/>
                      <a:pt x="57" y="113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7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47"/>
              <p:cNvSpPr>
                <a:spLocks noEditPoints="1"/>
              </p:cNvSpPr>
              <p:nvPr/>
            </p:nvSpPr>
            <p:spPr bwMode="auto">
              <a:xfrm>
                <a:off x="374650" y="1735138"/>
                <a:ext cx="1401762" cy="431800"/>
              </a:xfrm>
              <a:custGeom>
                <a:avLst/>
                <a:gdLst>
                  <a:gd name="T0" fmla="*/ 57 w 371"/>
                  <a:gd name="T1" fmla="*/ 112 h 113"/>
                  <a:gd name="T2" fmla="*/ 1 w 371"/>
                  <a:gd name="T3" fmla="*/ 56 h 113"/>
                  <a:gd name="T4" fmla="*/ 57 w 371"/>
                  <a:gd name="T5" fmla="*/ 1 h 113"/>
                  <a:gd name="T6" fmla="*/ 315 w 371"/>
                  <a:gd name="T7" fmla="*/ 1 h 113"/>
                  <a:gd name="T8" fmla="*/ 370 w 371"/>
                  <a:gd name="T9" fmla="*/ 56 h 113"/>
                  <a:gd name="T10" fmla="*/ 315 w 371"/>
                  <a:gd name="T11" fmla="*/ 112 h 113"/>
                  <a:gd name="T12" fmla="*/ 57 w 371"/>
                  <a:gd name="T13" fmla="*/ 112 h 113"/>
                  <a:gd name="T14" fmla="*/ 315 w 371"/>
                  <a:gd name="T15" fmla="*/ 0 h 113"/>
                  <a:gd name="T16" fmla="*/ 57 w 371"/>
                  <a:gd name="T17" fmla="*/ 0 h 113"/>
                  <a:gd name="T18" fmla="*/ 0 w 371"/>
                  <a:gd name="T19" fmla="*/ 56 h 113"/>
                  <a:gd name="T20" fmla="*/ 57 w 371"/>
                  <a:gd name="T21" fmla="*/ 113 h 113"/>
                  <a:gd name="T22" fmla="*/ 315 w 371"/>
                  <a:gd name="T23" fmla="*/ 113 h 113"/>
                  <a:gd name="T24" fmla="*/ 371 w 371"/>
                  <a:gd name="T25" fmla="*/ 56 h 113"/>
                  <a:gd name="T26" fmla="*/ 315 w 371"/>
                  <a:gd name="T2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1" h="113">
                    <a:moveTo>
                      <a:pt x="57" y="112"/>
                    </a:moveTo>
                    <a:cubicBezTo>
                      <a:pt x="26" y="112"/>
                      <a:pt x="1" y="87"/>
                      <a:pt x="1" y="56"/>
                    </a:cubicBezTo>
                    <a:cubicBezTo>
                      <a:pt x="1" y="26"/>
                      <a:pt x="26" y="1"/>
                      <a:pt x="57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45" y="1"/>
                      <a:pt x="370" y="26"/>
                      <a:pt x="370" y="56"/>
                    </a:cubicBezTo>
                    <a:cubicBezTo>
                      <a:pt x="370" y="87"/>
                      <a:pt x="345" y="112"/>
                      <a:pt x="315" y="112"/>
                    </a:cubicBezTo>
                    <a:cubicBezTo>
                      <a:pt x="57" y="112"/>
                      <a:pt x="57" y="112"/>
                      <a:pt x="57" y="112"/>
                    </a:cubicBezTo>
                    <a:moveTo>
                      <a:pt x="31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8"/>
                      <a:pt x="25" y="113"/>
                      <a:pt x="57" y="113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46" y="113"/>
                      <a:pt x="371" y="88"/>
                      <a:pt x="371" y="56"/>
                    </a:cubicBezTo>
                    <a:cubicBezTo>
                      <a:pt x="371" y="25"/>
                      <a:pt x="346" y="0"/>
                      <a:pt x="315" y="0"/>
                    </a:cubicBezTo>
                  </a:path>
                </a:pathLst>
              </a:custGeom>
              <a:solidFill>
                <a:srgbClr val="D6D7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8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1 h 111"/>
                  <a:gd name="T2" fmla="*/ 0 w 369"/>
                  <a:gd name="T3" fmla="*/ 55 h 111"/>
                  <a:gd name="T4" fmla="*/ 56 w 369"/>
                  <a:gd name="T5" fmla="*/ 0 h 111"/>
                  <a:gd name="T6" fmla="*/ 314 w 369"/>
                  <a:gd name="T7" fmla="*/ 0 h 111"/>
                  <a:gd name="T8" fmla="*/ 369 w 369"/>
                  <a:gd name="T9" fmla="*/ 55 h 111"/>
                  <a:gd name="T10" fmla="*/ 314 w 369"/>
                  <a:gd name="T11" fmla="*/ 111 h 111"/>
                  <a:gd name="T12" fmla="*/ 56 w 369"/>
                  <a:gd name="T13" fmla="*/ 111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1"/>
                    </a:moveTo>
                    <a:cubicBezTo>
                      <a:pt x="25" y="111"/>
                      <a:pt x="0" y="86"/>
                      <a:pt x="0" y="55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44" y="0"/>
                      <a:pt x="369" y="25"/>
                      <a:pt x="369" y="55"/>
                    </a:cubicBezTo>
                    <a:cubicBezTo>
                      <a:pt x="369" y="86"/>
                      <a:pt x="344" y="111"/>
                      <a:pt x="314" y="111"/>
                    </a:cubicBezTo>
                    <a:cubicBezTo>
                      <a:pt x="56" y="111"/>
                      <a:pt x="56" y="111"/>
                      <a:pt x="56" y="111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5D6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49"/>
              <p:cNvSpPr>
                <a:spLocks noEditPoints="1"/>
              </p:cNvSpPr>
              <p:nvPr/>
            </p:nvSpPr>
            <p:spPr bwMode="auto">
              <a:xfrm>
                <a:off x="379413" y="1739900"/>
                <a:ext cx="1392237" cy="422275"/>
              </a:xfrm>
              <a:custGeom>
                <a:avLst/>
                <a:gdLst>
                  <a:gd name="T0" fmla="*/ 56 w 369"/>
                  <a:gd name="T1" fmla="*/ 110 h 111"/>
                  <a:gd name="T2" fmla="*/ 1 w 369"/>
                  <a:gd name="T3" fmla="*/ 55 h 111"/>
                  <a:gd name="T4" fmla="*/ 56 w 369"/>
                  <a:gd name="T5" fmla="*/ 1 h 111"/>
                  <a:gd name="T6" fmla="*/ 314 w 369"/>
                  <a:gd name="T7" fmla="*/ 1 h 111"/>
                  <a:gd name="T8" fmla="*/ 368 w 369"/>
                  <a:gd name="T9" fmla="*/ 55 h 111"/>
                  <a:gd name="T10" fmla="*/ 314 w 369"/>
                  <a:gd name="T11" fmla="*/ 110 h 111"/>
                  <a:gd name="T12" fmla="*/ 56 w 369"/>
                  <a:gd name="T13" fmla="*/ 110 h 111"/>
                  <a:gd name="T14" fmla="*/ 314 w 369"/>
                  <a:gd name="T15" fmla="*/ 0 h 111"/>
                  <a:gd name="T16" fmla="*/ 56 w 369"/>
                  <a:gd name="T17" fmla="*/ 0 h 111"/>
                  <a:gd name="T18" fmla="*/ 0 w 369"/>
                  <a:gd name="T19" fmla="*/ 55 h 111"/>
                  <a:gd name="T20" fmla="*/ 56 w 369"/>
                  <a:gd name="T21" fmla="*/ 111 h 111"/>
                  <a:gd name="T22" fmla="*/ 314 w 369"/>
                  <a:gd name="T23" fmla="*/ 111 h 111"/>
                  <a:gd name="T24" fmla="*/ 369 w 369"/>
                  <a:gd name="T25" fmla="*/ 55 h 111"/>
                  <a:gd name="T26" fmla="*/ 314 w 369"/>
                  <a:gd name="T2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9" h="111">
                    <a:moveTo>
                      <a:pt x="56" y="110"/>
                    </a:moveTo>
                    <a:cubicBezTo>
                      <a:pt x="25" y="110"/>
                      <a:pt x="1" y="86"/>
                      <a:pt x="1" y="55"/>
                    </a:cubicBezTo>
                    <a:cubicBezTo>
                      <a:pt x="1" y="25"/>
                      <a:pt x="25" y="1"/>
                      <a:pt x="56" y="1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44" y="1"/>
                      <a:pt x="368" y="25"/>
                      <a:pt x="368" y="55"/>
                    </a:cubicBezTo>
                    <a:cubicBezTo>
                      <a:pt x="368" y="86"/>
                      <a:pt x="344" y="110"/>
                      <a:pt x="314" y="110"/>
                    </a:cubicBezTo>
                    <a:cubicBezTo>
                      <a:pt x="56" y="110"/>
                      <a:pt x="56" y="110"/>
                      <a:pt x="56" y="110"/>
                    </a:cubicBezTo>
                    <a:moveTo>
                      <a:pt x="31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314" y="111"/>
                      <a:pt x="314" y="111"/>
                      <a:pt x="314" y="111"/>
                    </a:cubicBezTo>
                    <a:cubicBezTo>
                      <a:pt x="344" y="111"/>
                      <a:pt x="369" y="86"/>
                      <a:pt x="369" y="55"/>
                    </a:cubicBezTo>
                    <a:cubicBezTo>
                      <a:pt x="369" y="25"/>
                      <a:pt x="344" y="0"/>
                      <a:pt x="314" y="0"/>
                    </a:cubicBezTo>
                  </a:path>
                </a:pathLst>
              </a:custGeom>
              <a:solidFill>
                <a:srgbClr val="D4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50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9 h 109"/>
                  <a:gd name="T2" fmla="*/ 0 w 367"/>
                  <a:gd name="T3" fmla="*/ 54 h 109"/>
                  <a:gd name="T4" fmla="*/ 55 w 367"/>
                  <a:gd name="T5" fmla="*/ 0 h 109"/>
                  <a:gd name="T6" fmla="*/ 313 w 367"/>
                  <a:gd name="T7" fmla="*/ 0 h 109"/>
                  <a:gd name="T8" fmla="*/ 367 w 367"/>
                  <a:gd name="T9" fmla="*/ 54 h 109"/>
                  <a:gd name="T10" fmla="*/ 313 w 367"/>
                  <a:gd name="T11" fmla="*/ 109 h 109"/>
                  <a:gd name="T12" fmla="*/ 55 w 367"/>
                  <a:gd name="T13" fmla="*/ 109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9"/>
                    </a:moveTo>
                    <a:cubicBezTo>
                      <a:pt x="25" y="109"/>
                      <a:pt x="0" y="84"/>
                      <a:pt x="0" y="54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42" y="0"/>
                      <a:pt x="367" y="25"/>
                      <a:pt x="367" y="54"/>
                    </a:cubicBezTo>
                    <a:cubicBezTo>
                      <a:pt x="367" y="84"/>
                      <a:pt x="342" y="109"/>
                      <a:pt x="313" y="109"/>
                    </a:cubicBezTo>
                    <a:cubicBezTo>
                      <a:pt x="55" y="109"/>
                      <a:pt x="55" y="109"/>
                      <a:pt x="55" y="109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5"/>
                      <a:pt x="24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3" y="109"/>
                      <a:pt x="367" y="85"/>
                      <a:pt x="367" y="54"/>
                    </a:cubicBezTo>
                    <a:cubicBezTo>
                      <a:pt x="367" y="24"/>
                      <a:pt x="343" y="0"/>
                      <a:pt x="313" y="0"/>
                    </a:cubicBezTo>
                  </a:path>
                </a:pathLst>
              </a:custGeom>
              <a:solidFill>
                <a:srgbClr val="D3D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1"/>
              <p:cNvSpPr>
                <a:spLocks noEditPoints="1"/>
              </p:cNvSpPr>
              <p:nvPr/>
            </p:nvSpPr>
            <p:spPr bwMode="auto">
              <a:xfrm>
                <a:off x="382588" y="1743075"/>
                <a:ext cx="1385887" cy="415925"/>
              </a:xfrm>
              <a:custGeom>
                <a:avLst/>
                <a:gdLst>
                  <a:gd name="T0" fmla="*/ 55 w 367"/>
                  <a:gd name="T1" fmla="*/ 108 h 109"/>
                  <a:gd name="T2" fmla="*/ 1 w 367"/>
                  <a:gd name="T3" fmla="*/ 54 h 109"/>
                  <a:gd name="T4" fmla="*/ 55 w 367"/>
                  <a:gd name="T5" fmla="*/ 1 h 109"/>
                  <a:gd name="T6" fmla="*/ 313 w 367"/>
                  <a:gd name="T7" fmla="*/ 1 h 109"/>
                  <a:gd name="T8" fmla="*/ 366 w 367"/>
                  <a:gd name="T9" fmla="*/ 54 h 109"/>
                  <a:gd name="T10" fmla="*/ 313 w 367"/>
                  <a:gd name="T11" fmla="*/ 108 h 109"/>
                  <a:gd name="T12" fmla="*/ 55 w 367"/>
                  <a:gd name="T13" fmla="*/ 108 h 109"/>
                  <a:gd name="T14" fmla="*/ 313 w 367"/>
                  <a:gd name="T15" fmla="*/ 0 h 109"/>
                  <a:gd name="T16" fmla="*/ 55 w 367"/>
                  <a:gd name="T17" fmla="*/ 0 h 109"/>
                  <a:gd name="T18" fmla="*/ 0 w 367"/>
                  <a:gd name="T19" fmla="*/ 54 h 109"/>
                  <a:gd name="T20" fmla="*/ 55 w 367"/>
                  <a:gd name="T21" fmla="*/ 109 h 109"/>
                  <a:gd name="T22" fmla="*/ 313 w 367"/>
                  <a:gd name="T23" fmla="*/ 109 h 109"/>
                  <a:gd name="T24" fmla="*/ 367 w 367"/>
                  <a:gd name="T25" fmla="*/ 54 h 109"/>
                  <a:gd name="T26" fmla="*/ 313 w 367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109">
                    <a:moveTo>
                      <a:pt x="55" y="108"/>
                    </a:moveTo>
                    <a:cubicBezTo>
                      <a:pt x="25" y="108"/>
                      <a:pt x="1" y="84"/>
                      <a:pt x="1" y="54"/>
                    </a:cubicBezTo>
                    <a:cubicBezTo>
                      <a:pt x="1" y="25"/>
                      <a:pt x="25" y="1"/>
                      <a:pt x="55" y="1"/>
                    </a:cubicBezTo>
                    <a:cubicBezTo>
                      <a:pt x="313" y="1"/>
                      <a:pt x="313" y="1"/>
                      <a:pt x="313" y="1"/>
                    </a:cubicBezTo>
                    <a:cubicBezTo>
                      <a:pt x="342" y="1"/>
                      <a:pt x="366" y="25"/>
                      <a:pt x="366" y="54"/>
                    </a:cubicBezTo>
                    <a:cubicBezTo>
                      <a:pt x="366" y="84"/>
                      <a:pt x="342" y="108"/>
                      <a:pt x="313" y="108"/>
                    </a:cubicBezTo>
                    <a:cubicBezTo>
                      <a:pt x="55" y="108"/>
                      <a:pt x="55" y="108"/>
                      <a:pt x="55" y="108"/>
                    </a:cubicBezTo>
                    <a:moveTo>
                      <a:pt x="313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313" y="109"/>
                      <a:pt x="313" y="109"/>
                      <a:pt x="313" y="109"/>
                    </a:cubicBezTo>
                    <a:cubicBezTo>
                      <a:pt x="342" y="109"/>
                      <a:pt x="367" y="84"/>
                      <a:pt x="367" y="54"/>
                    </a:cubicBezTo>
                    <a:cubicBezTo>
                      <a:pt x="367" y="25"/>
                      <a:pt x="342" y="0"/>
                      <a:pt x="313" y="0"/>
                    </a:cubicBezTo>
                  </a:path>
                </a:pathLst>
              </a:custGeom>
              <a:solidFill>
                <a:srgbClr val="D2D3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52"/>
              <p:cNvSpPr>
                <a:spLocks noEditPoints="1"/>
              </p:cNvSpPr>
              <p:nvPr/>
            </p:nvSpPr>
            <p:spPr bwMode="auto">
              <a:xfrm>
                <a:off x="385763" y="1747838"/>
                <a:ext cx="1377950" cy="406400"/>
              </a:xfrm>
              <a:custGeom>
                <a:avLst/>
                <a:gdLst>
                  <a:gd name="T0" fmla="*/ 54 w 365"/>
                  <a:gd name="T1" fmla="*/ 106 h 107"/>
                  <a:gd name="T2" fmla="*/ 1 w 365"/>
                  <a:gd name="T3" fmla="*/ 53 h 107"/>
                  <a:gd name="T4" fmla="*/ 54 w 365"/>
                  <a:gd name="T5" fmla="*/ 0 h 107"/>
                  <a:gd name="T6" fmla="*/ 312 w 365"/>
                  <a:gd name="T7" fmla="*/ 0 h 107"/>
                  <a:gd name="T8" fmla="*/ 365 w 365"/>
                  <a:gd name="T9" fmla="*/ 53 h 107"/>
                  <a:gd name="T10" fmla="*/ 312 w 365"/>
                  <a:gd name="T11" fmla="*/ 106 h 107"/>
                  <a:gd name="T12" fmla="*/ 54 w 365"/>
                  <a:gd name="T13" fmla="*/ 106 h 107"/>
                  <a:gd name="T14" fmla="*/ 312 w 365"/>
                  <a:gd name="T15" fmla="*/ 0 h 107"/>
                  <a:gd name="T16" fmla="*/ 54 w 365"/>
                  <a:gd name="T17" fmla="*/ 0 h 107"/>
                  <a:gd name="T18" fmla="*/ 0 w 365"/>
                  <a:gd name="T19" fmla="*/ 53 h 107"/>
                  <a:gd name="T20" fmla="*/ 54 w 365"/>
                  <a:gd name="T21" fmla="*/ 107 h 107"/>
                  <a:gd name="T22" fmla="*/ 312 w 365"/>
                  <a:gd name="T23" fmla="*/ 107 h 107"/>
                  <a:gd name="T24" fmla="*/ 365 w 365"/>
                  <a:gd name="T25" fmla="*/ 53 h 107"/>
                  <a:gd name="T26" fmla="*/ 312 w 365"/>
                  <a:gd name="T2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107">
                    <a:moveTo>
                      <a:pt x="54" y="106"/>
                    </a:moveTo>
                    <a:cubicBezTo>
                      <a:pt x="24" y="106"/>
                      <a:pt x="1" y="83"/>
                      <a:pt x="1" y="53"/>
                    </a:cubicBezTo>
                    <a:cubicBezTo>
                      <a:pt x="1" y="24"/>
                      <a:pt x="24" y="0"/>
                      <a:pt x="54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41" y="0"/>
                      <a:pt x="365" y="24"/>
                      <a:pt x="365" y="53"/>
                    </a:cubicBezTo>
                    <a:cubicBezTo>
                      <a:pt x="365" y="83"/>
                      <a:pt x="341" y="106"/>
                      <a:pt x="312" y="106"/>
                    </a:cubicBezTo>
                    <a:cubicBezTo>
                      <a:pt x="54" y="106"/>
                      <a:pt x="54" y="106"/>
                      <a:pt x="54" y="106"/>
                    </a:cubicBezTo>
                    <a:moveTo>
                      <a:pt x="312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24" y="107"/>
                      <a:pt x="54" y="107"/>
                    </a:cubicBezTo>
                    <a:cubicBezTo>
                      <a:pt x="312" y="107"/>
                      <a:pt x="312" y="107"/>
                      <a:pt x="312" y="107"/>
                    </a:cubicBezTo>
                    <a:cubicBezTo>
                      <a:pt x="341" y="107"/>
                      <a:pt x="365" y="83"/>
                      <a:pt x="365" y="53"/>
                    </a:cubicBezTo>
                    <a:cubicBezTo>
                      <a:pt x="365" y="24"/>
                      <a:pt x="341" y="0"/>
                      <a:pt x="312" y="0"/>
                    </a:cubicBezTo>
                  </a:path>
                </a:pathLst>
              </a:custGeom>
              <a:solidFill>
                <a:srgbClr val="D1D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53"/>
              <p:cNvSpPr>
                <a:spLocks noEditPoints="1"/>
              </p:cNvSpPr>
              <p:nvPr/>
            </p:nvSpPr>
            <p:spPr bwMode="auto">
              <a:xfrm>
                <a:off x="390525" y="1747838"/>
                <a:ext cx="1373187" cy="403225"/>
              </a:xfrm>
              <a:custGeom>
                <a:avLst/>
                <a:gdLst>
                  <a:gd name="T0" fmla="*/ 53 w 364"/>
                  <a:gd name="T1" fmla="*/ 106 h 106"/>
                  <a:gd name="T2" fmla="*/ 0 w 364"/>
                  <a:gd name="T3" fmla="*/ 53 h 106"/>
                  <a:gd name="T4" fmla="*/ 53 w 364"/>
                  <a:gd name="T5" fmla="*/ 1 h 106"/>
                  <a:gd name="T6" fmla="*/ 311 w 364"/>
                  <a:gd name="T7" fmla="*/ 1 h 106"/>
                  <a:gd name="T8" fmla="*/ 363 w 364"/>
                  <a:gd name="T9" fmla="*/ 53 h 106"/>
                  <a:gd name="T10" fmla="*/ 311 w 364"/>
                  <a:gd name="T11" fmla="*/ 106 h 106"/>
                  <a:gd name="T12" fmla="*/ 53 w 364"/>
                  <a:gd name="T13" fmla="*/ 106 h 106"/>
                  <a:gd name="T14" fmla="*/ 311 w 364"/>
                  <a:gd name="T15" fmla="*/ 0 h 106"/>
                  <a:gd name="T16" fmla="*/ 53 w 364"/>
                  <a:gd name="T17" fmla="*/ 0 h 106"/>
                  <a:gd name="T18" fmla="*/ 0 w 364"/>
                  <a:gd name="T19" fmla="*/ 53 h 106"/>
                  <a:gd name="T20" fmla="*/ 53 w 364"/>
                  <a:gd name="T21" fmla="*/ 106 h 106"/>
                  <a:gd name="T22" fmla="*/ 311 w 364"/>
                  <a:gd name="T23" fmla="*/ 106 h 106"/>
                  <a:gd name="T24" fmla="*/ 364 w 364"/>
                  <a:gd name="T25" fmla="*/ 53 h 106"/>
                  <a:gd name="T26" fmla="*/ 311 w 364"/>
                  <a:gd name="T2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106">
                    <a:moveTo>
                      <a:pt x="53" y="106"/>
                    </a:moveTo>
                    <a:cubicBezTo>
                      <a:pt x="24" y="106"/>
                      <a:pt x="0" y="82"/>
                      <a:pt x="0" y="53"/>
                    </a:cubicBezTo>
                    <a:cubicBezTo>
                      <a:pt x="0" y="25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3" y="25"/>
                      <a:pt x="363" y="53"/>
                    </a:cubicBezTo>
                    <a:cubicBezTo>
                      <a:pt x="363" y="82"/>
                      <a:pt x="339" y="106"/>
                      <a:pt x="311" y="106"/>
                    </a:cubicBezTo>
                    <a:cubicBezTo>
                      <a:pt x="53" y="106"/>
                      <a:pt x="53" y="106"/>
                      <a:pt x="53" y="106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83"/>
                      <a:pt x="23" y="106"/>
                      <a:pt x="53" y="106"/>
                    </a:cubicBezTo>
                    <a:cubicBezTo>
                      <a:pt x="311" y="106"/>
                      <a:pt x="311" y="106"/>
                      <a:pt x="311" y="106"/>
                    </a:cubicBezTo>
                    <a:cubicBezTo>
                      <a:pt x="340" y="106"/>
                      <a:pt x="364" y="83"/>
                      <a:pt x="364" y="53"/>
                    </a:cubicBezTo>
                    <a:cubicBezTo>
                      <a:pt x="364" y="24"/>
                      <a:pt x="340" y="0"/>
                      <a:pt x="311" y="0"/>
                    </a:cubicBezTo>
                  </a:path>
                </a:pathLst>
              </a:custGeom>
              <a:solidFill>
                <a:srgbClr val="D0D1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54"/>
              <p:cNvSpPr>
                <a:spLocks noEditPoints="1"/>
              </p:cNvSpPr>
              <p:nvPr/>
            </p:nvSpPr>
            <p:spPr bwMode="auto">
              <a:xfrm>
                <a:off x="390525" y="1751013"/>
                <a:ext cx="1370012" cy="400050"/>
              </a:xfrm>
              <a:custGeom>
                <a:avLst/>
                <a:gdLst>
                  <a:gd name="T0" fmla="*/ 53 w 363"/>
                  <a:gd name="T1" fmla="*/ 104 h 105"/>
                  <a:gd name="T2" fmla="*/ 1 w 363"/>
                  <a:gd name="T3" fmla="*/ 52 h 105"/>
                  <a:gd name="T4" fmla="*/ 53 w 363"/>
                  <a:gd name="T5" fmla="*/ 1 h 105"/>
                  <a:gd name="T6" fmla="*/ 311 w 363"/>
                  <a:gd name="T7" fmla="*/ 1 h 105"/>
                  <a:gd name="T8" fmla="*/ 362 w 363"/>
                  <a:gd name="T9" fmla="*/ 52 h 105"/>
                  <a:gd name="T10" fmla="*/ 311 w 363"/>
                  <a:gd name="T11" fmla="*/ 104 h 105"/>
                  <a:gd name="T12" fmla="*/ 53 w 363"/>
                  <a:gd name="T13" fmla="*/ 104 h 105"/>
                  <a:gd name="T14" fmla="*/ 311 w 363"/>
                  <a:gd name="T15" fmla="*/ 0 h 105"/>
                  <a:gd name="T16" fmla="*/ 53 w 363"/>
                  <a:gd name="T17" fmla="*/ 0 h 105"/>
                  <a:gd name="T18" fmla="*/ 0 w 363"/>
                  <a:gd name="T19" fmla="*/ 52 h 105"/>
                  <a:gd name="T20" fmla="*/ 53 w 363"/>
                  <a:gd name="T21" fmla="*/ 105 h 105"/>
                  <a:gd name="T22" fmla="*/ 311 w 363"/>
                  <a:gd name="T23" fmla="*/ 105 h 105"/>
                  <a:gd name="T24" fmla="*/ 363 w 363"/>
                  <a:gd name="T25" fmla="*/ 52 h 105"/>
                  <a:gd name="T26" fmla="*/ 311 w 363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105">
                    <a:moveTo>
                      <a:pt x="53" y="104"/>
                    </a:moveTo>
                    <a:cubicBezTo>
                      <a:pt x="24" y="104"/>
                      <a:pt x="1" y="81"/>
                      <a:pt x="1" y="52"/>
                    </a:cubicBezTo>
                    <a:cubicBezTo>
                      <a:pt x="1" y="24"/>
                      <a:pt x="24" y="1"/>
                      <a:pt x="53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39" y="1"/>
                      <a:pt x="362" y="24"/>
                      <a:pt x="362" y="52"/>
                    </a:cubicBezTo>
                    <a:cubicBezTo>
                      <a:pt x="362" y="81"/>
                      <a:pt x="339" y="104"/>
                      <a:pt x="311" y="104"/>
                    </a:cubicBezTo>
                    <a:cubicBezTo>
                      <a:pt x="53" y="104"/>
                      <a:pt x="53" y="104"/>
                      <a:pt x="53" y="104"/>
                    </a:cubicBezTo>
                    <a:moveTo>
                      <a:pt x="311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2"/>
                    </a:cubicBezTo>
                    <a:cubicBezTo>
                      <a:pt x="0" y="81"/>
                      <a:pt x="24" y="105"/>
                      <a:pt x="53" y="105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39" y="105"/>
                      <a:pt x="363" y="81"/>
                      <a:pt x="363" y="52"/>
                    </a:cubicBezTo>
                    <a:cubicBezTo>
                      <a:pt x="363" y="24"/>
                      <a:pt x="339" y="0"/>
                      <a:pt x="311" y="0"/>
                    </a:cubicBezTo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55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3 h 103"/>
                  <a:gd name="T2" fmla="*/ 0 w 361"/>
                  <a:gd name="T3" fmla="*/ 51 h 103"/>
                  <a:gd name="T4" fmla="*/ 52 w 361"/>
                  <a:gd name="T5" fmla="*/ 0 h 103"/>
                  <a:gd name="T6" fmla="*/ 310 w 361"/>
                  <a:gd name="T7" fmla="*/ 0 h 103"/>
                  <a:gd name="T8" fmla="*/ 361 w 361"/>
                  <a:gd name="T9" fmla="*/ 51 h 103"/>
                  <a:gd name="T10" fmla="*/ 310 w 361"/>
                  <a:gd name="T11" fmla="*/ 103 h 103"/>
                  <a:gd name="T12" fmla="*/ 52 w 361"/>
                  <a:gd name="T13" fmla="*/ 103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3"/>
                    </a:moveTo>
                    <a:cubicBezTo>
                      <a:pt x="23" y="103"/>
                      <a:pt x="0" y="80"/>
                      <a:pt x="0" y="51"/>
                    </a:cubicBezTo>
                    <a:cubicBezTo>
                      <a:pt x="0" y="23"/>
                      <a:pt x="23" y="0"/>
                      <a:pt x="52" y="0"/>
                    </a:cubicBezTo>
                    <a:cubicBezTo>
                      <a:pt x="310" y="0"/>
                      <a:pt x="310" y="0"/>
                      <a:pt x="310" y="0"/>
                    </a:cubicBezTo>
                    <a:cubicBezTo>
                      <a:pt x="338" y="0"/>
                      <a:pt x="361" y="23"/>
                      <a:pt x="361" y="51"/>
                    </a:cubicBezTo>
                    <a:cubicBezTo>
                      <a:pt x="361" y="80"/>
                      <a:pt x="338" y="103"/>
                      <a:pt x="310" y="103"/>
                    </a:cubicBezTo>
                    <a:cubicBezTo>
                      <a:pt x="52" y="103"/>
                      <a:pt x="52" y="103"/>
                      <a:pt x="52" y="103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E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56"/>
              <p:cNvSpPr>
                <a:spLocks noEditPoints="1"/>
              </p:cNvSpPr>
              <p:nvPr/>
            </p:nvSpPr>
            <p:spPr bwMode="auto">
              <a:xfrm>
                <a:off x="393700" y="1754188"/>
                <a:ext cx="1363662" cy="393700"/>
              </a:xfrm>
              <a:custGeom>
                <a:avLst/>
                <a:gdLst>
                  <a:gd name="T0" fmla="*/ 52 w 361"/>
                  <a:gd name="T1" fmla="*/ 102 h 103"/>
                  <a:gd name="T2" fmla="*/ 1 w 361"/>
                  <a:gd name="T3" fmla="*/ 51 h 103"/>
                  <a:gd name="T4" fmla="*/ 52 w 361"/>
                  <a:gd name="T5" fmla="*/ 1 h 103"/>
                  <a:gd name="T6" fmla="*/ 310 w 361"/>
                  <a:gd name="T7" fmla="*/ 1 h 103"/>
                  <a:gd name="T8" fmla="*/ 360 w 361"/>
                  <a:gd name="T9" fmla="*/ 51 h 103"/>
                  <a:gd name="T10" fmla="*/ 310 w 361"/>
                  <a:gd name="T11" fmla="*/ 102 h 103"/>
                  <a:gd name="T12" fmla="*/ 52 w 361"/>
                  <a:gd name="T13" fmla="*/ 102 h 103"/>
                  <a:gd name="T14" fmla="*/ 310 w 361"/>
                  <a:gd name="T15" fmla="*/ 0 h 103"/>
                  <a:gd name="T16" fmla="*/ 52 w 361"/>
                  <a:gd name="T17" fmla="*/ 0 h 103"/>
                  <a:gd name="T18" fmla="*/ 0 w 361"/>
                  <a:gd name="T19" fmla="*/ 51 h 103"/>
                  <a:gd name="T20" fmla="*/ 52 w 361"/>
                  <a:gd name="T21" fmla="*/ 103 h 103"/>
                  <a:gd name="T22" fmla="*/ 310 w 361"/>
                  <a:gd name="T23" fmla="*/ 103 h 103"/>
                  <a:gd name="T24" fmla="*/ 361 w 361"/>
                  <a:gd name="T25" fmla="*/ 51 h 103"/>
                  <a:gd name="T26" fmla="*/ 310 w 361"/>
                  <a:gd name="T2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1" h="103">
                    <a:moveTo>
                      <a:pt x="52" y="102"/>
                    </a:moveTo>
                    <a:cubicBezTo>
                      <a:pt x="24" y="102"/>
                      <a:pt x="1" y="80"/>
                      <a:pt x="1" y="51"/>
                    </a:cubicBezTo>
                    <a:cubicBezTo>
                      <a:pt x="1" y="23"/>
                      <a:pt x="24" y="1"/>
                      <a:pt x="52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38" y="1"/>
                      <a:pt x="360" y="23"/>
                      <a:pt x="360" y="51"/>
                    </a:cubicBezTo>
                    <a:cubicBezTo>
                      <a:pt x="360" y="80"/>
                      <a:pt x="338" y="102"/>
                      <a:pt x="310" y="102"/>
                    </a:cubicBezTo>
                    <a:cubicBezTo>
                      <a:pt x="52" y="102"/>
                      <a:pt x="52" y="102"/>
                      <a:pt x="52" y="102"/>
                    </a:cubicBezTo>
                    <a:moveTo>
                      <a:pt x="31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0"/>
                      <a:pt x="23" y="103"/>
                      <a:pt x="52" y="103"/>
                    </a:cubicBezTo>
                    <a:cubicBezTo>
                      <a:pt x="310" y="103"/>
                      <a:pt x="310" y="103"/>
                      <a:pt x="310" y="103"/>
                    </a:cubicBezTo>
                    <a:cubicBezTo>
                      <a:pt x="338" y="103"/>
                      <a:pt x="361" y="80"/>
                      <a:pt x="361" y="51"/>
                    </a:cubicBezTo>
                    <a:cubicBezTo>
                      <a:pt x="361" y="23"/>
                      <a:pt x="338" y="0"/>
                      <a:pt x="310" y="0"/>
                    </a:cubicBezTo>
                  </a:path>
                </a:pathLst>
              </a:custGeom>
              <a:solidFill>
                <a:srgbClr val="CDC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7"/>
              <p:cNvSpPr>
                <a:spLocks noEditPoints="1"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51 w 359"/>
                  <a:gd name="T1" fmla="*/ 101 h 101"/>
                  <a:gd name="T2" fmla="*/ 0 w 359"/>
                  <a:gd name="T3" fmla="*/ 50 h 101"/>
                  <a:gd name="T4" fmla="*/ 51 w 359"/>
                  <a:gd name="T5" fmla="*/ 0 h 101"/>
                  <a:gd name="T6" fmla="*/ 309 w 359"/>
                  <a:gd name="T7" fmla="*/ 0 h 101"/>
                  <a:gd name="T8" fmla="*/ 359 w 359"/>
                  <a:gd name="T9" fmla="*/ 50 h 101"/>
                  <a:gd name="T10" fmla="*/ 309 w 359"/>
                  <a:gd name="T11" fmla="*/ 101 h 101"/>
                  <a:gd name="T12" fmla="*/ 51 w 359"/>
                  <a:gd name="T13" fmla="*/ 101 h 101"/>
                  <a:gd name="T14" fmla="*/ 309 w 359"/>
                  <a:gd name="T15" fmla="*/ 0 h 101"/>
                  <a:gd name="T16" fmla="*/ 51 w 359"/>
                  <a:gd name="T17" fmla="*/ 0 h 101"/>
                  <a:gd name="T18" fmla="*/ 0 w 359"/>
                  <a:gd name="T19" fmla="*/ 50 h 101"/>
                  <a:gd name="T20" fmla="*/ 51 w 359"/>
                  <a:gd name="T21" fmla="*/ 101 h 101"/>
                  <a:gd name="T22" fmla="*/ 309 w 359"/>
                  <a:gd name="T23" fmla="*/ 101 h 101"/>
                  <a:gd name="T24" fmla="*/ 359 w 359"/>
                  <a:gd name="T25" fmla="*/ 50 h 101"/>
                  <a:gd name="T26" fmla="*/ 309 w 359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9" h="101">
                    <a:moveTo>
                      <a:pt x="51" y="101"/>
                    </a:move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ubicBezTo>
                      <a:pt x="51" y="101"/>
                      <a:pt x="51" y="101"/>
                      <a:pt x="51" y="101"/>
                    </a:cubicBezTo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9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7" y="101"/>
                      <a:pt x="359" y="79"/>
                      <a:pt x="359" y="50"/>
                    </a:cubicBezTo>
                    <a:cubicBezTo>
                      <a:pt x="359" y="22"/>
                      <a:pt x="337" y="0"/>
                      <a:pt x="309" y="0"/>
                    </a:cubicBezTo>
                  </a:path>
                </a:pathLst>
              </a:custGeom>
              <a:solidFill>
                <a:srgbClr val="CCCD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8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0 h 101"/>
                  <a:gd name="T2" fmla="*/ 51 w 359"/>
                  <a:gd name="T3" fmla="*/ 0 h 101"/>
                  <a:gd name="T4" fmla="*/ 0 w 359"/>
                  <a:gd name="T5" fmla="*/ 50 h 101"/>
                  <a:gd name="T6" fmla="*/ 51 w 359"/>
                  <a:gd name="T7" fmla="*/ 101 h 101"/>
                  <a:gd name="T8" fmla="*/ 309 w 359"/>
                  <a:gd name="T9" fmla="*/ 101 h 101"/>
                  <a:gd name="T10" fmla="*/ 359 w 359"/>
                  <a:gd name="T11" fmla="*/ 50 h 101"/>
                  <a:gd name="T12" fmla="*/ 309 w 35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1"/>
                      <a:pt x="51" y="101"/>
                    </a:cubicBezTo>
                    <a:cubicBezTo>
                      <a:pt x="309" y="101"/>
                      <a:pt x="309" y="101"/>
                      <a:pt x="309" y="101"/>
                    </a:cubicBezTo>
                    <a:cubicBezTo>
                      <a:pt x="336" y="101"/>
                      <a:pt x="359" y="78"/>
                      <a:pt x="359" y="50"/>
                    </a:cubicBezTo>
                    <a:cubicBezTo>
                      <a:pt x="359" y="23"/>
                      <a:pt x="336" y="0"/>
                      <a:pt x="309" y="0"/>
                    </a:cubicBezTo>
                  </a:path>
                </a:pathLst>
              </a:custGeom>
              <a:solidFill>
                <a:srgbClr val="CBCC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59"/>
              <p:cNvSpPr>
                <a:spLocks/>
              </p:cNvSpPr>
              <p:nvPr/>
            </p:nvSpPr>
            <p:spPr bwMode="auto">
              <a:xfrm>
                <a:off x="396875" y="1758950"/>
                <a:ext cx="1355725" cy="384175"/>
              </a:xfrm>
              <a:custGeom>
                <a:avLst/>
                <a:gdLst>
                  <a:gd name="T0" fmla="*/ 309 w 359"/>
                  <a:gd name="T1" fmla="*/ 101 h 101"/>
                  <a:gd name="T2" fmla="*/ 51 w 359"/>
                  <a:gd name="T3" fmla="*/ 101 h 101"/>
                  <a:gd name="T4" fmla="*/ 0 w 359"/>
                  <a:gd name="T5" fmla="*/ 50 h 101"/>
                  <a:gd name="T6" fmla="*/ 51 w 359"/>
                  <a:gd name="T7" fmla="*/ 0 h 101"/>
                  <a:gd name="T8" fmla="*/ 309 w 359"/>
                  <a:gd name="T9" fmla="*/ 0 h 101"/>
                  <a:gd name="T10" fmla="*/ 359 w 359"/>
                  <a:gd name="T11" fmla="*/ 50 h 101"/>
                  <a:gd name="T12" fmla="*/ 309 w 359"/>
                  <a:gd name="T1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01">
                    <a:moveTo>
                      <a:pt x="309" y="101"/>
                    </a:moveTo>
                    <a:cubicBezTo>
                      <a:pt x="51" y="101"/>
                      <a:pt x="51" y="101"/>
                      <a:pt x="51" y="101"/>
                    </a:cubicBezTo>
                    <a:cubicBezTo>
                      <a:pt x="23" y="101"/>
                      <a:pt x="0" y="78"/>
                      <a:pt x="0" y="50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36" y="0"/>
                      <a:pt x="359" y="23"/>
                      <a:pt x="359" y="50"/>
                    </a:cubicBezTo>
                    <a:cubicBezTo>
                      <a:pt x="359" y="78"/>
                      <a:pt x="336" y="101"/>
                      <a:pt x="309" y="101"/>
                    </a:cubicBezTo>
                    <a:close/>
                  </a:path>
                </a:pathLst>
              </a:custGeom>
              <a:solidFill>
                <a:srgbClr val="305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PA_矩形 17">
              <a:extLst>
                <a:ext uri="{FF2B5EF4-FFF2-40B4-BE49-F238E27FC236}">
                  <a16:creationId xmlns:a16="http://schemas.microsoft.com/office/drawing/2014/main" id="{B8BC1EFB-2BD3-4780-8D0A-10680DA40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10025" y="4019041"/>
              <a:ext cx="2323592" cy="256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Baoli SC" charset="-122"/>
                  <a:ea typeface="Baoli SC" charset="-122"/>
                  <a:cs typeface="Baoli SC" charset="-122"/>
                </a:rPr>
                <a:t>主讲教师：周建儒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oli SC" charset="-122"/>
                <a:ea typeface="Baoli SC" charset="-122"/>
                <a:cs typeface="Baol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467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0" t="17675"/>
          <a:stretch/>
        </p:blipFill>
        <p:spPr>
          <a:xfrm>
            <a:off x="5582092" y="893814"/>
            <a:ext cx="6982047" cy="631506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6BD185-FAC9-4192-8961-E17A15385DB5}"/>
              </a:ext>
            </a:extLst>
          </p:cNvPr>
          <p:cNvGrpSpPr/>
          <p:nvPr/>
        </p:nvGrpSpPr>
        <p:grpSpPr>
          <a:xfrm>
            <a:off x="952499" y="3923422"/>
            <a:ext cx="1585912" cy="612775"/>
            <a:chOff x="284163" y="1644650"/>
            <a:chExt cx="1585912" cy="6127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99B2567-DC5A-42AA-858F-4C14AD141F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F2EF4EA-DA5D-4823-82BC-77FE6619B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D1146E5-91BA-4392-BE0E-E2F35D6F5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D09393C-B7A1-418A-A998-B626E12D0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D6CCB2E-55AD-486D-94F0-E4E6B03E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BB28A2F-96CE-4E2B-A84F-6171492CE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1BBBD52-6391-4F7B-8B69-9B9351234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34C7EB2-1697-4DAA-B172-4242141A8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FBD11C4-A0B8-470F-A144-AE91CCB7D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6BC14AC-385A-4F31-BC31-E17D522F2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92F54B3-37D2-4E2B-A0FD-658DB1D64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49451F5-7051-4566-A2B0-B4EC14346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D3EC28-C189-4958-8720-96324212F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848B4A4-BDA1-4B36-AEBA-AEC945C4E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A540DD1-05C6-406E-9C08-CBDF1C0BC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A57B64-D765-4D2F-AC19-C2691A64D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2E5C4F4-ED83-48B2-9C93-85D6FEC3F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7F46113-D20A-4CF6-968B-8CD045F6D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FE1D284-3A54-4932-B42C-F6DB1C9D15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030CEAA-C650-4B6F-86B0-C598A72F5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DBC2D4F-0ABA-4FE5-BBF9-9BA89CE46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4C8344C-4508-42BD-93C8-BA51D4E90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450024C-4376-4D82-AFCD-33B4C76259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CB62D0F-E117-490B-AE7B-9D944367A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D928E2C-5968-4A1C-AB24-8480427FC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E8A26A3-5981-4D30-814E-F9C68BB8E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9B66027-A6CB-417A-9774-BF54147A4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90E92AF-6B7E-4D97-995E-512CD40E7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8C1C7FF-888F-4CAC-AEAB-D5566B6A4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5B7A272-60A8-4403-AD62-DDA7C626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01DC957-9E58-4A02-B452-6046260BC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2F122F6-994B-48EB-84E0-CD7A3093D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C0F32E5-DB82-4084-93F1-DA8337F2F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FC3D3DC-D41F-4430-9560-521AECE0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2A6986A-0D7F-423F-946A-5CEFD1B1A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E9A9FB94-E2EB-4758-8933-56ED1A7D9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01682D48-7E28-4044-88C6-CFC498EE7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1D76AB51-9870-4285-886A-170DEAF9F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59151F8-3984-4245-804E-2798BEE73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2133E174-9A3B-45C7-BE02-E84CF0B70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59746E0-6CFE-4FF4-9E9F-CB214FCE89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3D7E9DC0-EBC2-4C70-BA6C-9231C8F27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253B0F6-E31B-43EE-9AE4-DA274ABE7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92BAC05-156C-4DA4-9911-75AD93742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0E37A7F2-B84F-4E5F-8D35-E08C11E66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1F5C5EB5-CB6E-41D9-BE45-60F35E456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562B6AA-8E4C-4D6F-B0BD-3B3A03E24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E553BE46-3430-4317-974B-742A79546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022EEB5D-21C1-4F0E-8815-4DB2B6A7C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3AF705E-0F76-4554-935F-B056296B9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DEB5CB0C-95C2-4AAD-900B-291F8FD68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293F8D0-FA43-41FC-8962-49FDE946C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CE60091A-3CE9-40B4-8A90-52B2F0D27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DF504D9-A0A6-45A4-ABEB-BDA4CEE60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FD755CEC-13F7-4DD5-B5FA-675BC972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F2AFE5B-5BCD-43D4-8546-D89AD9F7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2150818"/>
            <a:ext cx="469525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PART</a:t>
            </a:r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</a:t>
            </a:r>
            <a:r>
              <a:rPr lang="en-US" altLang="zh-CN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1</a:t>
            </a:r>
            <a:endParaRPr lang="en-US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  <a:p>
            <a:r>
              <a:rPr lang="zh-CN" altLang="en-US" sz="3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问题定义</a:t>
            </a:r>
            <a:endParaRPr lang="en-US" sz="3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630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989932" y="287338"/>
            <a:ext cx="3094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2.1.1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问题定义的内容</a:t>
            </a:r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B776266C-80AD-4B88-8705-DFC30B345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19" y="1222266"/>
            <a:ext cx="5184775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7074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9932" y="287338"/>
            <a:ext cx="3094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2.1.1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问题定义的内容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C4833D-CDB4-468A-9F38-CB666DEB9280}"/>
              </a:ext>
            </a:extLst>
          </p:cNvPr>
          <p:cNvSpPr/>
          <p:nvPr/>
        </p:nvSpPr>
        <p:spPr>
          <a:xfrm>
            <a:off x="1502570" y="1572241"/>
            <a:ext cx="8282873" cy="371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）问题的背景，弄清楚待开发系统现在处于什么状态，为什么要开发它，是否具备开发条件等问题。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）提出开发系统的问题要求以及总体要求。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）明确问题的性质、类型和范围。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）明确待开发系统要实现的目标、功能和规模。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）提出开发的条件要求和环境要求。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以上主要内容应写在问题定义报告（或系统目标和范围说明书）中，作为这一阶段的“工作总结”。 </a:t>
            </a:r>
          </a:p>
        </p:txBody>
      </p:sp>
    </p:spTree>
    <p:extLst>
      <p:ext uri="{BB962C8B-B14F-4D97-AF65-F5344CB8AC3E}">
        <p14:creationId xmlns:p14="http://schemas.microsoft.com/office/powerpoint/2010/main" val="21006200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086351" y="288341"/>
            <a:ext cx="32608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2.1.2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问题定义的方法 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E4B4989-3A6C-49E2-8186-8AD3C4B8C6A4}"/>
              </a:ext>
            </a:extLst>
          </p:cNvPr>
          <p:cNvGrpSpPr/>
          <p:nvPr/>
        </p:nvGrpSpPr>
        <p:grpSpPr>
          <a:xfrm>
            <a:off x="751287" y="1340973"/>
            <a:ext cx="10689425" cy="4623099"/>
            <a:chOff x="1299179" y="1950265"/>
            <a:chExt cx="8494525" cy="3484005"/>
          </a:xfrm>
        </p:grpSpPr>
        <p:sp>
          <p:nvSpPr>
            <p:cNvPr id="5" name="箭头: 燕尾形 4">
              <a:extLst>
                <a:ext uri="{FF2B5EF4-FFF2-40B4-BE49-F238E27FC236}">
                  <a16:creationId xmlns:a16="http://schemas.microsoft.com/office/drawing/2014/main" id="{84DE3973-D082-483B-A0F1-F669C41F31EC}"/>
                </a:ext>
              </a:extLst>
            </p:cNvPr>
            <p:cNvSpPr/>
            <p:nvPr/>
          </p:nvSpPr>
          <p:spPr>
            <a:xfrm>
              <a:off x="1299179" y="2720119"/>
              <a:ext cx="8494525" cy="1300740"/>
            </a:xfrm>
            <a:prstGeom prst="notchedRightArrow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8195853-B374-4467-ADA4-05890E7548D1}"/>
                </a:ext>
              </a:extLst>
            </p:cNvPr>
            <p:cNvSpPr/>
            <p:nvPr/>
          </p:nvSpPr>
          <p:spPr>
            <a:xfrm>
              <a:off x="1303005" y="2720119"/>
              <a:ext cx="1840342" cy="325185"/>
            </a:xfrm>
            <a:custGeom>
              <a:avLst/>
              <a:gdLst>
                <a:gd name="connsiteX0" fmla="*/ 0 w 1840342"/>
                <a:gd name="connsiteY0" fmla="*/ 0 h 1300740"/>
                <a:gd name="connsiteX1" fmla="*/ 1840342 w 1840342"/>
                <a:gd name="connsiteY1" fmla="*/ 0 h 1300740"/>
                <a:gd name="connsiteX2" fmla="*/ 1840342 w 1840342"/>
                <a:gd name="connsiteY2" fmla="*/ 1300740 h 1300740"/>
                <a:gd name="connsiteX3" fmla="*/ 0 w 1840342"/>
                <a:gd name="connsiteY3" fmla="*/ 1300740 h 1300740"/>
                <a:gd name="connsiteX4" fmla="*/ 0 w 1840342"/>
                <a:gd name="connsiteY4" fmla="*/ 0 h 1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342" h="1300740">
                  <a:moveTo>
                    <a:pt x="0" y="0"/>
                  </a:moveTo>
                  <a:lnTo>
                    <a:pt x="1840342" y="0"/>
                  </a:lnTo>
                  <a:lnTo>
                    <a:pt x="1840342" y="1300740"/>
                  </a:lnTo>
                  <a:lnTo>
                    <a:pt x="0" y="13007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b" anchorCtr="0">
              <a:noAutofit/>
            </a:bodyPr>
            <a:lstStyle/>
            <a:p>
              <a:pPr marL="0" lvl="0" indent="0" algn="ctr" defTabSz="4889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 dirty="0">
                  <a:latin typeface="+mn-ea"/>
                </a:rPr>
                <a:t>具体步骤如下</a:t>
              </a:r>
              <a:r>
                <a:rPr lang="en-US" sz="2000" kern="1200" dirty="0">
                  <a:latin typeface="+mn-ea"/>
                </a:rPr>
                <a:t>:</a:t>
              </a:r>
              <a:endParaRPr lang="zh-CN" sz="2000" kern="1200" dirty="0">
                <a:latin typeface="+mn-ea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0C9191-32A9-45E6-9228-DE59C0FC26A2}"/>
                </a:ext>
              </a:extLst>
            </p:cNvPr>
            <p:cNvSpPr/>
            <p:nvPr/>
          </p:nvSpPr>
          <p:spPr>
            <a:xfrm>
              <a:off x="2060583" y="3207897"/>
              <a:ext cx="325185" cy="3251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130B6D0-1F53-40F1-B688-A3E66DDB67FF}"/>
                </a:ext>
              </a:extLst>
            </p:cNvPr>
            <p:cNvSpPr/>
            <p:nvPr/>
          </p:nvSpPr>
          <p:spPr>
            <a:xfrm>
              <a:off x="2060583" y="3695675"/>
              <a:ext cx="3753273" cy="1738595"/>
            </a:xfrm>
            <a:custGeom>
              <a:avLst/>
              <a:gdLst>
                <a:gd name="connsiteX0" fmla="*/ 0 w 1840342"/>
                <a:gd name="connsiteY0" fmla="*/ 0 h 1300740"/>
                <a:gd name="connsiteX1" fmla="*/ 1840342 w 1840342"/>
                <a:gd name="connsiteY1" fmla="*/ 0 h 1300740"/>
                <a:gd name="connsiteX2" fmla="*/ 1840342 w 1840342"/>
                <a:gd name="connsiteY2" fmla="*/ 1300740 h 1300740"/>
                <a:gd name="connsiteX3" fmla="*/ 0 w 1840342"/>
                <a:gd name="connsiteY3" fmla="*/ 1300740 h 1300740"/>
                <a:gd name="connsiteX4" fmla="*/ 0 w 1840342"/>
                <a:gd name="connsiteY4" fmla="*/ 0 h 1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342" h="1300740">
                  <a:moveTo>
                    <a:pt x="0" y="0"/>
                  </a:moveTo>
                  <a:lnTo>
                    <a:pt x="1840342" y="0"/>
                  </a:lnTo>
                  <a:lnTo>
                    <a:pt x="1840342" y="1300740"/>
                  </a:lnTo>
                  <a:lnTo>
                    <a:pt x="0" y="13007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 dirty="0">
                  <a:latin typeface="+mn-ea"/>
                </a:rPr>
                <a:t>首先，系统分析员要针对用户的要求做详细的调查研究，认真听取用户对问题的介绍；阅读与问题有关的资料，必要时还要深入现场，亲自操作；调查开发系统的背景；了解用户对开发的要求。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154FA4C-82AF-479B-BC62-4175CA329360}"/>
                </a:ext>
              </a:extLst>
            </p:cNvPr>
            <p:cNvSpPr/>
            <p:nvPr/>
          </p:nvSpPr>
          <p:spPr>
            <a:xfrm>
              <a:off x="3992943" y="3207897"/>
              <a:ext cx="325185" cy="3251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999991"/>
                <a:satOff val="4136"/>
                <a:lumOff val="-523"/>
                <a:alphaOff val="0"/>
              </a:schemeClr>
            </a:fillRef>
            <a:effectRef idx="0">
              <a:schemeClr val="accent5">
                <a:hueOff val="-3999991"/>
                <a:satOff val="4136"/>
                <a:lumOff val="-52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7EF8D9BA-0AFF-4775-BAEE-36F621C6DDCF}"/>
                </a:ext>
              </a:extLst>
            </p:cNvPr>
            <p:cNvSpPr/>
            <p:nvPr/>
          </p:nvSpPr>
          <p:spPr>
            <a:xfrm>
              <a:off x="4855951" y="1950265"/>
              <a:ext cx="3405460" cy="1095038"/>
            </a:xfrm>
            <a:custGeom>
              <a:avLst/>
              <a:gdLst>
                <a:gd name="connsiteX0" fmla="*/ 0 w 1840342"/>
                <a:gd name="connsiteY0" fmla="*/ 0 h 1300740"/>
                <a:gd name="connsiteX1" fmla="*/ 1840342 w 1840342"/>
                <a:gd name="connsiteY1" fmla="*/ 0 h 1300740"/>
                <a:gd name="connsiteX2" fmla="*/ 1840342 w 1840342"/>
                <a:gd name="connsiteY2" fmla="*/ 1300740 h 1300740"/>
                <a:gd name="connsiteX3" fmla="*/ 0 w 1840342"/>
                <a:gd name="connsiteY3" fmla="*/ 1300740 h 1300740"/>
                <a:gd name="connsiteX4" fmla="*/ 0 w 1840342"/>
                <a:gd name="connsiteY4" fmla="*/ 0 h 1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342" h="1300740">
                  <a:moveTo>
                    <a:pt x="0" y="0"/>
                  </a:moveTo>
                  <a:lnTo>
                    <a:pt x="1840342" y="0"/>
                  </a:lnTo>
                  <a:lnTo>
                    <a:pt x="1840342" y="1300740"/>
                  </a:lnTo>
                  <a:lnTo>
                    <a:pt x="0" y="13007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b" anchorCtr="0">
              <a:noAutofit/>
            </a:bodyPr>
            <a:lstStyle/>
            <a:p>
              <a:pPr marL="0" lvl="0" indent="0" algn="ctr" defTabSz="4889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 dirty="0">
                  <a:latin typeface="+mn-ea"/>
                </a:rPr>
                <a:t>其次是与用户反复讨论，以使问题进一步确定化。经过用户和系统分析员双方充分协商，确定问题定义的内容。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66FE6FE-11E6-47A7-8A0F-4BF1EED26918}"/>
                </a:ext>
              </a:extLst>
            </p:cNvPr>
            <p:cNvSpPr/>
            <p:nvPr/>
          </p:nvSpPr>
          <p:spPr>
            <a:xfrm>
              <a:off x="5925302" y="3207897"/>
              <a:ext cx="325185" cy="3251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999982"/>
                <a:satOff val="8271"/>
                <a:lumOff val="-1047"/>
                <a:alphaOff val="0"/>
              </a:schemeClr>
            </a:fillRef>
            <a:effectRef idx="0">
              <a:schemeClr val="accent5">
                <a:hueOff val="-7999982"/>
                <a:satOff val="8271"/>
                <a:lumOff val="-10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65D8B25-6879-4932-82E5-BD2A7E297CF1}"/>
                </a:ext>
              </a:extLst>
            </p:cNvPr>
            <p:cNvSpPr/>
            <p:nvPr/>
          </p:nvSpPr>
          <p:spPr>
            <a:xfrm>
              <a:off x="6667135" y="3695675"/>
              <a:ext cx="2273290" cy="487777"/>
            </a:xfrm>
            <a:custGeom>
              <a:avLst/>
              <a:gdLst>
                <a:gd name="connsiteX0" fmla="*/ 0 w 1840342"/>
                <a:gd name="connsiteY0" fmla="*/ 0 h 1300740"/>
                <a:gd name="connsiteX1" fmla="*/ 1840342 w 1840342"/>
                <a:gd name="connsiteY1" fmla="*/ 0 h 1300740"/>
                <a:gd name="connsiteX2" fmla="*/ 1840342 w 1840342"/>
                <a:gd name="connsiteY2" fmla="*/ 1300740 h 1300740"/>
                <a:gd name="connsiteX3" fmla="*/ 0 w 1840342"/>
                <a:gd name="connsiteY3" fmla="*/ 1300740 h 1300740"/>
                <a:gd name="connsiteX4" fmla="*/ 0 w 1840342"/>
                <a:gd name="connsiteY4" fmla="*/ 0 h 1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342" h="1300740">
                  <a:moveTo>
                    <a:pt x="0" y="0"/>
                  </a:moveTo>
                  <a:lnTo>
                    <a:pt x="1840342" y="0"/>
                  </a:lnTo>
                  <a:lnTo>
                    <a:pt x="1840342" y="1300740"/>
                  </a:lnTo>
                  <a:lnTo>
                    <a:pt x="0" y="13007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 dirty="0">
                  <a:latin typeface="+mn-ea"/>
                </a:rPr>
                <a:t>最后写出双方均认可的问题定义报告。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6A46590-C25B-4EC8-9C51-18CA4F8061C7}"/>
                </a:ext>
              </a:extLst>
            </p:cNvPr>
            <p:cNvSpPr/>
            <p:nvPr/>
          </p:nvSpPr>
          <p:spPr>
            <a:xfrm>
              <a:off x="7857661" y="3207897"/>
              <a:ext cx="325185" cy="3251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999973"/>
                <a:satOff val="12407"/>
                <a:lumOff val="-1570"/>
                <a:alphaOff val="0"/>
              </a:schemeClr>
            </a:fillRef>
            <a:effectRef idx="0">
              <a:schemeClr val="accent5">
                <a:hueOff val="-11999973"/>
                <a:satOff val="12407"/>
                <a:lumOff val="-157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7634668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6BD185-FAC9-4192-8961-E17A15385DB5}"/>
              </a:ext>
            </a:extLst>
          </p:cNvPr>
          <p:cNvGrpSpPr/>
          <p:nvPr/>
        </p:nvGrpSpPr>
        <p:grpSpPr>
          <a:xfrm>
            <a:off x="952499" y="3923422"/>
            <a:ext cx="1585912" cy="612775"/>
            <a:chOff x="284163" y="1644650"/>
            <a:chExt cx="1585912" cy="6127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99B2567-DC5A-42AA-858F-4C14AD141F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F2EF4EA-DA5D-4823-82BC-77FE6619B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D1146E5-91BA-4392-BE0E-E2F35D6F5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D09393C-B7A1-418A-A998-B626E12D0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D6CCB2E-55AD-486D-94F0-E4E6B03E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BB28A2F-96CE-4E2B-A84F-6171492CE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1BBBD52-6391-4F7B-8B69-9B9351234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34C7EB2-1697-4DAA-B172-4242141A8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FBD11C4-A0B8-470F-A144-AE91CCB7D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6BC14AC-385A-4F31-BC31-E17D522F2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92F54B3-37D2-4E2B-A0FD-658DB1D64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49451F5-7051-4566-A2B0-B4EC14346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D3EC28-C189-4958-8720-96324212F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848B4A4-BDA1-4B36-AEBA-AEC945C4E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A540DD1-05C6-406E-9C08-CBDF1C0BC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A57B64-D765-4D2F-AC19-C2691A64D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2E5C4F4-ED83-48B2-9C93-85D6FEC3F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7F46113-D20A-4CF6-968B-8CD045F6D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FE1D284-3A54-4932-B42C-F6DB1C9D15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030CEAA-C650-4B6F-86B0-C598A72F5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DBC2D4F-0ABA-4FE5-BBF9-9BA89CE46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4C8344C-4508-42BD-93C8-BA51D4E90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450024C-4376-4D82-AFCD-33B4C76259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CB62D0F-E117-490B-AE7B-9D944367A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D928E2C-5968-4A1C-AB24-8480427FC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E8A26A3-5981-4D30-814E-F9C68BB8E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9B66027-A6CB-417A-9774-BF54147A4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90E92AF-6B7E-4D97-995E-512CD40E7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8C1C7FF-888F-4CAC-AEAB-D5566B6A4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5B7A272-60A8-4403-AD62-DDA7C626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01DC957-9E58-4A02-B452-6046260BC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2F122F6-994B-48EB-84E0-CD7A3093D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C0F32E5-DB82-4084-93F1-DA8337F2F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FC3D3DC-D41F-4430-9560-521AECE0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2A6986A-0D7F-423F-946A-5CEFD1B1A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E9A9FB94-E2EB-4758-8933-56ED1A7D9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01682D48-7E28-4044-88C6-CFC498EE7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1D76AB51-9870-4285-886A-170DEAF9F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59151F8-3984-4245-804E-2798BEE73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2133E174-9A3B-45C7-BE02-E84CF0B70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59746E0-6CFE-4FF4-9E9F-CB214FCE89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3D7E9DC0-EBC2-4C70-BA6C-9231C8F27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253B0F6-E31B-43EE-9AE4-DA274ABE7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92BAC05-156C-4DA4-9911-75AD93742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0E37A7F2-B84F-4E5F-8D35-E08C11E66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1F5C5EB5-CB6E-41D9-BE45-60F35E456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562B6AA-8E4C-4D6F-B0BD-3B3A03E24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E553BE46-3430-4317-974B-742A79546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022EEB5D-21C1-4F0E-8815-4DB2B6A7C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3AF705E-0F76-4554-935F-B056296B9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DEB5CB0C-95C2-4AAD-900B-291F8FD68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293F8D0-FA43-41FC-8962-49FDE946C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CE60091A-3CE9-40B4-8A90-52B2F0D27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DF504D9-A0A6-45A4-ABEB-BDA4CEE60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FD755CEC-13F7-4DD5-B5FA-675BC972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F2AFE5B-5BCD-43D4-8546-D89AD9F7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2150818"/>
            <a:ext cx="469525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PART</a:t>
            </a:r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 </a:t>
            </a:r>
            <a:r>
              <a:rPr lang="en-US" altLang="zh-CN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2</a:t>
            </a:r>
            <a:endParaRPr lang="en-US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  <a:p>
            <a:r>
              <a:rPr lang="zh-CN" altLang="en-US" sz="3400" b="1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可行性研究</a:t>
            </a:r>
            <a:endParaRPr lang="en-US" sz="3400" b="1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3" t="17829"/>
          <a:stretch/>
        </p:blipFill>
        <p:spPr>
          <a:xfrm>
            <a:off x="5497033" y="933751"/>
            <a:ext cx="6784457" cy="62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873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086351" y="288341"/>
            <a:ext cx="37096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2.2.1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可行性研究的任务    </a:t>
            </a:r>
          </a:p>
        </p:txBody>
      </p:sp>
      <p:sp>
        <p:nvSpPr>
          <p:cNvPr id="18438" name="矩形 2"/>
          <p:cNvSpPr>
            <a:spLocks noChangeArrowheads="1"/>
          </p:cNvSpPr>
          <p:nvPr/>
        </p:nvSpPr>
        <p:spPr bwMode="auto">
          <a:xfrm>
            <a:off x="2353132" y="1922217"/>
            <a:ext cx="95265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EB7258-E12C-4FEA-AB29-4A2D08C2AA0F}"/>
              </a:ext>
            </a:extLst>
          </p:cNvPr>
          <p:cNvGrpSpPr/>
          <p:nvPr/>
        </p:nvGrpSpPr>
        <p:grpSpPr>
          <a:xfrm>
            <a:off x="837929" y="1922217"/>
            <a:ext cx="10516140" cy="3168398"/>
            <a:chOff x="837929" y="1922217"/>
            <a:chExt cx="10516140" cy="2809615"/>
          </a:xfrm>
        </p:grpSpPr>
        <p:sp>
          <p:nvSpPr>
            <p:cNvPr id="5" name="不完整圆 4">
              <a:extLst>
                <a:ext uri="{FF2B5EF4-FFF2-40B4-BE49-F238E27FC236}">
                  <a16:creationId xmlns:a16="http://schemas.microsoft.com/office/drawing/2014/main" id="{7EEDF8B2-1C19-4076-B862-0D9958633BA3}"/>
                </a:ext>
              </a:extLst>
            </p:cNvPr>
            <p:cNvSpPr/>
            <p:nvPr/>
          </p:nvSpPr>
          <p:spPr>
            <a:xfrm>
              <a:off x="837929" y="1922217"/>
              <a:ext cx="2809615" cy="2809615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11FD06D-9958-420A-9DEB-170D6CEBD7F8}"/>
                </a:ext>
              </a:extLst>
            </p:cNvPr>
            <p:cNvSpPr/>
            <p:nvPr/>
          </p:nvSpPr>
          <p:spPr>
            <a:xfrm>
              <a:off x="2242736" y="1922217"/>
              <a:ext cx="9111333" cy="2809615"/>
            </a:xfrm>
            <a:custGeom>
              <a:avLst/>
              <a:gdLst>
                <a:gd name="connsiteX0" fmla="*/ 0 w 9111333"/>
                <a:gd name="connsiteY0" fmla="*/ 0 h 2809615"/>
                <a:gd name="connsiteX1" fmla="*/ 9111333 w 9111333"/>
                <a:gd name="connsiteY1" fmla="*/ 0 h 2809615"/>
                <a:gd name="connsiteX2" fmla="*/ 9111333 w 9111333"/>
                <a:gd name="connsiteY2" fmla="*/ 2809615 h 2809615"/>
                <a:gd name="connsiteX3" fmla="*/ 0 w 9111333"/>
                <a:gd name="connsiteY3" fmla="*/ 2809615 h 2809615"/>
                <a:gd name="connsiteX4" fmla="*/ 0 w 9111333"/>
                <a:gd name="connsiteY4" fmla="*/ 0 h 28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1333" h="2809615">
                  <a:moveTo>
                    <a:pt x="0" y="0"/>
                  </a:moveTo>
                  <a:lnTo>
                    <a:pt x="9111333" y="0"/>
                  </a:lnTo>
                  <a:lnTo>
                    <a:pt x="9111333" y="2809615"/>
                  </a:lnTo>
                  <a:lnTo>
                    <a:pt x="0" y="28096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defTabSz="97790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/>
                <a:t>可行性研究是在问题定义之后进行的，它是软件定义时期的第二个阶段。可行性研究是指在项目进行开发之前，根据项目发起文件（或称项目建议书）和实际情况，对该项目是否能在特定的资源、时间等制约条件下完成做出评估，并且确定该项目是否值得去开发。可行性研究的目的不在于如何解决问题，而在于确定问题“是否能够解决”和“是否值得解决”。其中的项目发起文件（或称项目建议书），是项目发起时，由发起人或单位递交给项目支持者或领导的书面材料，其作用是让项目支持者或领导明白项目的必要性和可行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7512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1126332" y="266701"/>
            <a:ext cx="36141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2200" b="1" dirty="0">
                <a:latin typeface="微软雅黑" charset="-122"/>
                <a:ea typeface="微软雅黑" charset="-122"/>
              </a:rPr>
              <a:t>2.2.1   </a:t>
            </a:r>
            <a:r>
              <a:rPr lang="zh-CN" altLang="en-US" sz="2200" b="1" dirty="0">
                <a:latin typeface="微软雅黑" charset="-122"/>
                <a:ea typeface="微软雅黑" charset="-122"/>
              </a:rPr>
              <a:t>可行性研究的任务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85D290D-7A17-4A4E-AF93-3C0CB4ABA007}"/>
              </a:ext>
            </a:extLst>
          </p:cNvPr>
          <p:cNvGrpSpPr/>
          <p:nvPr/>
        </p:nvGrpSpPr>
        <p:grpSpPr>
          <a:xfrm>
            <a:off x="1001253" y="1228503"/>
            <a:ext cx="10462866" cy="4837719"/>
            <a:chOff x="2188610" y="1010139"/>
            <a:chExt cx="7814780" cy="4837719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6D3BD24B-D008-416E-B958-901347DA3A93}"/>
                </a:ext>
              </a:extLst>
            </p:cNvPr>
            <p:cNvSpPr/>
            <p:nvPr/>
          </p:nvSpPr>
          <p:spPr>
            <a:xfrm>
              <a:off x="2188611" y="1010139"/>
              <a:ext cx="1209328" cy="2232793"/>
            </a:xfrm>
            <a:custGeom>
              <a:avLst/>
              <a:gdLst>
                <a:gd name="connsiteX0" fmla="*/ 0 w 3721323"/>
                <a:gd name="connsiteY0" fmla="*/ 0 h 2232793"/>
                <a:gd name="connsiteX1" fmla="*/ 3721323 w 3721323"/>
                <a:gd name="connsiteY1" fmla="*/ 0 h 2232793"/>
                <a:gd name="connsiteX2" fmla="*/ 3721323 w 3721323"/>
                <a:gd name="connsiteY2" fmla="*/ 2232793 h 2232793"/>
                <a:gd name="connsiteX3" fmla="*/ 0 w 3721323"/>
                <a:gd name="connsiteY3" fmla="*/ 2232793 h 2232793"/>
                <a:gd name="connsiteX4" fmla="*/ 0 w 3721323"/>
                <a:gd name="connsiteY4" fmla="*/ 0 h 223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323" h="2232793">
                  <a:moveTo>
                    <a:pt x="0" y="0"/>
                  </a:moveTo>
                  <a:lnTo>
                    <a:pt x="3721323" y="0"/>
                  </a:lnTo>
                  <a:lnTo>
                    <a:pt x="3721323" y="2232793"/>
                  </a:lnTo>
                  <a:lnTo>
                    <a:pt x="0" y="22327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defTabSz="6667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1.</a:t>
              </a:r>
              <a:r>
                <a:rPr lang="zh-CN" sz="2000" kern="1200">
                  <a:latin typeface="+mn-ea"/>
                </a:rPr>
                <a:t>技术可行性</a:t>
              </a: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F50CBB77-9380-4E93-BC69-F2B97BC0693D}"/>
                </a:ext>
              </a:extLst>
            </p:cNvPr>
            <p:cNvSpPr/>
            <p:nvPr/>
          </p:nvSpPr>
          <p:spPr>
            <a:xfrm>
              <a:off x="3662973" y="1010139"/>
              <a:ext cx="6340417" cy="2232793"/>
            </a:xfrm>
            <a:custGeom>
              <a:avLst/>
              <a:gdLst>
                <a:gd name="connsiteX0" fmla="*/ 0 w 3721323"/>
                <a:gd name="connsiteY0" fmla="*/ 0 h 2232793"/>
                <a:gd name="connsiteX1" fmla="*/ 3721323 w 3721323"/>
                <a:gd name="connsiteY1" fmla="*/ 0 h 2232793"/>
                <a:gd name="connsiteX2" fmla="*/ 3721323 w 3721323"/>
                <a:gd name="connsiteY2" fmla="*/ 2232793 h 2232793"/>
                <a:gd name="connsiteX3" fmla="*/ 0 w 3721323"/>
                <a:gd name="connsiteY3" fmla="*/ 2232793 h 2232793"/>
                <a:gd name="connsiteX4" fmla="*/ 0 w 3721323"/>
                <a:gd name="connsiteY4" fmla="*/ 0 h 223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323" h="2232793">
                  <a:moveTo>
                    <a:pt x="0" y="0"/>
                  </a:moveTo>
                  <a:lnTo>
                    <a:pt x="3721323" y="0"/>
                  </a:lnTo>
                  <a:lnTo>
                    <a:pt x="3721323" y="2232793"/>
                  </a:lnTo>
                  <a:lnTo>
                    <a:pt x="0" y="22327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defTabSz="6667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 dirty="0">
                  <a:latin typeface="+mn-ea"/>
                </a:rPr>
                <a:t>技术可行性从技术的角度去研究系统实现的可行性。主要包括风险、资源和技术分析。风险分析主要考虑在给定的约束条件下设计和实现系统的风险；资源分析是考虑技术资源的可行性，也就是参与人员的技术基础、基础硬件与软件的可用性和软件工具的实用性；技术分析是考虑技术解决方案的实用性，即所使用技术的实用化程度和技术解决方案的合理程度。</a:t>
              </a: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B63343E-7FEF-4CC3-B954-1E3E80D1EC06}"/>
                </a:ext>
              </a:extLst>
            </p:cNvPr>
            <p:cNvSpPr/>
            <p:nvPr/>
          </p:nvSpPr>
          <p:spPr>
            <a:xfrm>
              <a:off x="2188610" y="3615065"/>
              <a:ext cx="1209328" cy="2232793"/>
            </a:xfrm>
            <a:custGeom>
              <a:avLst/>
              <a:gdLst>
                <a:gd name="connsiteX0" fmla="*/ 0 w 3721323"/>
                <a:gd name="connsiteY0" fmla="*/ 0 h 2232793"/>
                <a:gd name="connsiteX1" fmla="*/ 3721323 w 3721323"/>
                <a:gd name="connsiteY1" fmla="*/ 0 h 2232793"/>
                <a:gd name="connsiteX2" fmla="*/ 3721323 w 3721323"/>
                <a:gd name="connsiteY2" fmla="*/ 2232793 h 2232793"/>
                <a:gd name="connsiteX3" fmla="*/ 0 w 3721323"/>
                <a:gd name="connsiteY3" fmla="*/ 2232793 h 2232793"/>
                <a:gd name="connsiteX4" fmla="*/ 0 w 3721323"/>
                <a:gd name="connsiteY4" fmla="*/ 0 h 223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323" h="2232793">
                  <a:moveTo>
                    <a:pt x="0" y="0"/>
                  </a:moveTo>
                  <a:lnTo>
                    <a:pt x="3721323" y="0"/>
                  </a:lnTo>
                  <a:lnTo>
                    <a:pt x="3721323" y="2232793"/>
                  </a:lnTo>
                  <a:lnTo>
                    <a:pt x="0" y="22327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defTabSz="6667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sz="2000" kern="1200">
                  <a:latin typeface="+mn-ea"/>
                </a:rPr>
                <a:t>2.</a:t>
              </a:r>
              <a:r>
                <a:rPr lang="zh-CN" sz="2000" kern="1200">
                  <a:latin typeface="+mn-ea"/>
                </a:rPr>
                <a:t>经济可行性</a:t>
              </a: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4DE0D0AB-C1AB-471E-9A4B-522487DDE559}"/>
                </a:ext>
              </a:extLst>
            </p:cNvPr>
            <p:cNvSpPr/>
            <p:nvPr/>
          </p:nvSpPr>
          <p:spPr>
            <a:xfrm>
              <a:off x="3662972" y="3615065"/>
              <a:ext cx="6340415" cy="2232793"/>
            </a:xfrm>
            <a:custGeom>
              <a:avLst/>
              <a:gdLst>
                <a:gd name="connsiteX0" fmla="*/ 0 w 3721323"/>
                <a:gd name="connsiteY0" fmla="*/ 0 h 2232793"/>
                <a:gd name="connsiteX1" fmla="*/ 3721323 w 3721323"/>
                <a:gd name="connsiteY1" fmla="*/ 0 h 2232793"/>
                <a:gd name="connsiteX2" fmla="*/ 3721323 w 3721323"/>
                <a:gd name="connsiteY2" fmla="*/ 2232793 h 2232793"/>
                <a:gd name="connsiteX3" fmla="*/ 0 w 3721323"/>
                <a:gd name="connsiteY3" fmla="*/ 2232793 h 2232793"/>
                <a:gd name="connsiteX4" fmla="*/ 0 w 3721323"/>
                <a:gd name="connsiteY4" fmla="*/ 0 h 223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323" h="2232793">
                  <a:moveTo>
                    <a:pt x="0" y="0"/>
                  </a:moveTo>
                  <a:lnTo>
                    <a:pt x="3721323" y="0"/>
                  </a:lnTo>
                  <a:lnTo>
                    <a:pt x="3721323" y="2232793"/>
                  </a:lnTo>
                  <a:lnTo>
                    <a:pt x="0" y="22327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defTabSz="66675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sz="2000" kern="1200" dirty="0">
                  <a:latin typeface="+mn-ea"/>
                </a:rPr>
                <a:t>经济可行性从经济角度评价开发一个新系统是否可行。主要任务是对软件开发项目进行成本估算、效益估算和成本</a:t>
              </a:r>
              <a:r>
                <a:rPr lang="en-US" sz="2000" kern="1200" dirty="0">
                  <a:latin typeface="+mn-ea"/>
                </a:rPr>
                <a:t>/</a:t>
              </a:r>
              <a:r>
                <a:rPr lang="zh-CN" sz="2000" kern="1200" dirty="0">
                  <a:latin typeface="+mn-ea"/>
                </a:rPr>
                <a:t>效益分析，分析实现这个系统有没有经济效益和社会效益。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3158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自定义 5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FC000"/>
      </a:accent1>
      <a:accent2>
        <a:srgbClr val="2F2FE9"/>
      </a:accent2>
      <a:accent3>
        <a:srgbClr val="F7AD19"/>
      </a:accent3>
      <a:accent4>
        <a:srgbClr val="F6AF2E"/>
      </a:accent4>
      <a:accent5>
        <a:srgbClr val="2F2FE9"/>
      </a:accent5>
      <a:accent6>
        <a:srgbClr val="F7AD19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1464</Words>
  <Application>Microsoft Office PowerPoint</Application>
  <PresentationFormat>宽屏</PresentationFormat>
  <Paragraphs>112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Baoli SC</vt:lpstr>
      <vt:lpstr>Weibei SC</vt:lpstr>
      <vt:lpstr>等线</vt:lpstr>
      <vt:lpstr>汉仪晓波折纸体简</vt:lpstr>
      <vt:lpstr>STXinwei</vt:lpstr>
      <vt:lpstr>宋体</vt:lpstr>
      <vt:lpstr>微软雅黑</vt:lpstr>
      <vt:lpstr>字魂59号-创粗黑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合肥网思科技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mudiyixiangfeng@outlook.com</cp:lastModifiedBy>
  <cp:revision>108</cp:revision>
  <dcterms:created xsi:type="dcterms:W3CDTF">2018-08-20T15:14:05Z</dcterms:created>
  <dcterms:modified xsi:type="dcterms:W3CDTF">2019-11-27T10:02:51Z</dcterms:modified>
</cp:coreProperties>
</file>