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94" r:id="rId3"/>
    <p:sldId id="391" r:id="rId4"/>
    <p:sldId id="305" r:id="rId5"/>
    <p:sldId id="384" r:id="rId6"/>
    <p:sldId id="392" r:id="rId7"/>
    <p:sldId id="385" r:id="rId8"/>
    <p:sldId id="386" r:id="rId9"/>
    <p:sldId id="393" r:id="rId10"/>
    <p:sldId id="387" r:id="rId11"/>
    <p:sldId id="388" r:id="rId12"/>
    <p:sldId id="389" r:id="rId13"/>
    <p:sldId id="395" r:id="rId14"/>
    <p:sldId id="399" r:id="rId15"/>
    <p:sldId id="396" r:id="rId16"/>
    <p:sldId id="397" r:id="rId17"/>
    <p:sldId id="398" r:id="rId18"/>
    <p:sldId id="400" r:id="rId19"/>
    <p:sldId id="401" r:id="rId20"/>
    <p:sldId id="402" r:id="rId21"/>
    <p:sldId id="403" r:id="rId22"/>
    <p:sldId id="404" r:id="rId23"/>
    <p:sldId id="405" r:id="rId24"/>
    <p:sldId id="406" r:id="rId25"/>
    <p:sldId id="407" r:id="rId26"/>
    <p:sldId id="408" r:id="rId27"/>
    <p:sldId id="409" r:id="rId28"/>
    <p:sldId id="412" r:id="rId29"/>
    <p:sldId id="410" r:id="rId30"/>
    <p:sldId id="413" r:id="rId31"/>
    <p:sldId id="414" r:id="rId32"/>
    <p:sldId id="420" r:id="rId33"/>
    <p:sldId id="417" r:id="rId34"/>
    <p:sldId id="421" r:id="rId35"/>
    <p:sldId id="422" r:id="rId36"/>
    <p:sldId id="423" r:id="rId37"/>
    <p:sldId id="415" r:id="rId38"/>
    <p:sldId id="424" r:id="rId39"/>
    <p:sldId id="416" r:id="rId40"/>
    <p:sldId id="425" r:id="rId41"/>
    <p:sldId id="426" r:id="rId42"/>
    <p:sldId id="430" r:id="rId43"/>
    <p:sldId id="427" r:id="rId44"/>
    <p:sldId id="418" r:id="rId45"/>
    <p:sldId id="428" r:id="rId46"/>
    <p:sldId id="432" r:id="rId47"/>
    <p:sldId id="431" r:id="rId48"/>
    <p:sldId id="429" r:id="rId49"/>
    <p:sldId id="433" r:id="rId50"/>
    <p:sldId id="380" r:id="rId51"/>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64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595"/>
    <a:srgbClr val="972988"/>
    <a:srgbClr val="9796A9"/>
    <a:srgbClr val="223FB2"/>
    <a:srgbClr val="CFD0E6"/>
    <a:srgbClr val="E8EAFF"/>
    <a:srgbClr val="B1C4F3"/>
    <a:srgbClr val="9DABD4"/>
    <a:srgbClr val="3E7BFF"/>
    <a:srgbClr val="305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6" autoAdjust="0"/>
    <p:restoredTop sz="94660"/>
  </p:normalViewPr>
  <p:slideViewPr>
    <p:cSldViewPr snapToGrid="0" showGuides="1">
      <p:cViewPr varScale="1">
        <p:scale>
          <a:sx n="70" d="100"/>
          <a:sy n="70" d="100"/>
        </p:scale>
        <p:origin x="606" y="66"/>
      </p:cViewPr>
      <p:guideLst>
        <p:guide orient="horz" pos="2183"/>
        <p:guide pos="647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27C22-C801-4E74-BEEF-E6539A14AE15}" type="datetimeFigureOut">
              <a:rPr lang="zh-CN" altLang="en-US" smtClean="0"/>
              <a:t>2019/11/27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111FB-1F7D-4FAB-A4EF-5CB9150CEB94}" type="slidenum">
              <a:rPr lang="zh-CN" altLang="en-US" smtClean="0"/>
              <a:t>‹#›</a:t>
            </a:fld>
            <a:endParaRPr lang="zh-CN" altLang="en-US"/>
          </a:p>
        </p:txBody>
      </p:sp>
    </p:spTree>
    <p:extLst>
      <p:ext uri="{BB962C8B-B14F-4D97-AF65-F5344CB8AC3E}">
        <p14:creationId xmlns:p14="http://schemas.microsoft.com/office/powerpoint/2010/main" val="428521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a:t>
            </a:fld>
            <a:endParaRPr lang="zh-CN" altLang="en-US"/>
          </a:p>
        </p:txBody>
      </p:sp>
    </p:spTree>
    <p:extLst>
      <p:ext uri="{BB962C8B-B14F-4D97-AF65-F5344CB8AC3E}">
        <p14:creationId xmlns:p14="http://schemas.microsoft.com/office/powerpoint/2010/main" val="530802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14</a:t>
            </a:fld>
            <a:endParaRPr lang="zh-CN" altLang="en-US"/>
          </a:p>
        </p:txBody>
      </p:sp>
    </p:spTree>
    <p:extLst>
      <p:ext uri="{BB962C8B-B14F-4D97-AF65-F5344CB8AC3E}">
        <p14:creationId xmlns:p14="http://schemas.microsoft.com/office/powerpoint/2010/main" val="1629981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18</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52225"/>
          <p:cNvSpPr>
            <a:spLocks noGrp="1" noRot="1" noChangeAspect="1" noChangeArrowheads="1" noTextEdit="1"/>
          </p:cNvSpPr>
          <p:nvPr>
            <p:ph type="sldImg" idx="4294967295"/>
          </p:nvPr>
        </p:nvSpPr>
        <p:spPr bwMode="auto">
          <a:ln>
            <a:solidFill>
              <a:srgbClr val="000000"/>
            </a:solidFill>
            <a:miter lim="800000"/>
            <a:headEnd/>
            <a:tailEnd/>
          </a:ln>
        </p:spPr>
      </p:sp>
      <p:sp>
        <p:nvSpPr>
          <p:cNvPr id="19458" name="文本占位符 52226"/>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单击“软件的分类”会触发动画。 </a:t>
            </a:r>
          </a:p>
        </p:txBody>
      </p:sp>
    </p:spTree>
    <p:extLst>
      <p:ext uri="{BB962C8B-B14F-4D97-AF65-F5344CB8AC3E}">
        <p14:creationId xmlns:p14="http://schemas.microsoft.com/office/powerpoint/2010/main" val="771022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4116559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23</a:t>
            </a:fld>
            <a:endParaRPr lang="zh-CN" altLang="en-US"/>
          </a:p>
        </p:txBody>
      </p:sp>
    </p:spTree>
    <p:extLst>
      <p:ext uri="{BB962C8B-B14F-4D97-AF65-F5344CB8AC3E}">
        <p14:creationId xmlns:p14="http://schemas.microsoft.com/office/powerpoint/2010/main" val="1416780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606063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a:t>
            </a:fld>
            <a:endParaRPr lang="zh-CN" altLang="en-US"/>
          </a:p>
        </p:txBody>
      </p:sp>
    </p:spTree>
    <p:extLst>
      <p:ext uri="{BB962C8B-B14F-4D97-AF65-F5344CB8AC3E}">
        <p14:creationId xmlns:p14="http://schemas.microsoft.com/office/powerpoint/2010/main" val="65953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25</a:t>
            </a:fld>
            <a:endParaRPr lang="zh-CN" altLang="en-US"/>
          </a:p>
        </p:txBody>
      </p:sp>
    </p:spTree>
    <p:extLst>
      <p:ext uri="{BB962C8B-B14F-4D97-AF65-F5344CB8AC3E}">
        <p14:creationId xmlns:p14="http://schemas.microsoft.com/office/powerpoint/2010/main" val="3931333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742266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1720980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803661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29</a:t>
            </a:fld>
            <a:endParaRPr lang="zh-CN" altLang="en-US"/>
          </a:p>
        </p:txBody>
      </p:sp>
    </p:spTree>
    <p:extLst>
      <p:ext uri="{BB962C8B-B14F-4D97-AF65-F5344CB8AC3E}">
        <p14:creationId xmlns:p14="http://schemas.microsoft.com/office/powerpoint/2010/main" val="3962285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800145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634853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800734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33</a:t>
            </a:fld>
            <a:endParaRPr lang="zh-CN" altLang="en-US"/>
          </a:p>
        </p:txBody>
      </p:sp>
    </p:spTree>
    <p:extLst>
      <p:ext uri="{BB962C8B-B14F-4D97-AF65-F5344CB8AC3E}">
        <p14:creationId xmlns:p14="http://schemas.microsoft.com/office/powerpoint/2010/main" val="309671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69810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4</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9119439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4185724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690589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1204795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075001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1029087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16196118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42</a:t>
            </a:fld>
            <a:endParaRPr lang="zh-CN" altLang="en-US"/>
          </a:p>
        </p:txBody>
      </p:sp>
    </p:spTree>
    <p:extLst>
      <p:ext uri="{BB962C8B-B14F-4D97-AF65-F5344CB8AC3E}">
        <p14:creationId xmlns:p14="http://schemas.microsoft.com/office/powerpoint/2010/main" val="20143796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19426637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4378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40530719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8412537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47</a:t>
            </a:fld>
            <a:endParaRPr lang="zh-CN" altLang="en-US"/>
          </a:p>
        </p:txBody>
      </p:sp>
    </p:spTree>
    <p:extLst>
      <p:ext uri="{BB962C8B-B14F-4D97-AF65-F5344CB8AC3E}">
        <p14:creationId xmlns:p14="http://schemas.microsoft.com/office/powerpoint/2010/main" val="465603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6827164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4159746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50</a:t>
            </a:fld>
            <a:endParaRPr lang="zh-CN" altLang="en-US"/>
          </a:p>
        </p:txBody>
      </p:sp>
    </p:spTree>
    <p:extLst>
      <p:ext uri="{BB962C8B-B14F-4D97-AF65-F5344CB8AC3E}">
        <p14:creationId xmlns:p14="http://schemas.microsoft.com/office/powerpoint/2010/main" val="2772523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6</a:t>
            </a:fld>
            <a:endParaRPr lang="zh-CN" altLang="en-US"/>
          </a:p>
        </p:txBody>
      </p:sp>
    </p:spTree>
    <p:extLst>
      <p:ext uri="{BB962C8B-B14F-4D97-AF65-F5344CB8AC3E}">
        <p14:creationId xmlns:p14="http://schemas.microsoft.com/office/powerpoint/2010/main" val="13771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52225"/>
          <p:cNvSpPr>
            <a:spLocks noGrp="1" noRot="1" noChangeAspect="1" noChangeArrowheads="1" noTextEdit="1"/>
          </p:cNvSpPr>
          <p:nvPr>
            <p:ph type="sldImg" idx="4294967295"/>
          </p:nvPr>
        </p:nvSpPr>
        <p:spPr bwMode="auto">
          <a:ln>
            <a:solidFill>
              <a:srgbClr val="000000"/>
            </a:solidFill>
            <a:miter lim="800000"/>
            <a:headEnd/>
            <a:tailEnd/>
          </a:ln>
        </p:spPr>
      </p:sp>
      <p:sp>
        <p:nvSpPr>
          <p:cNvPr id="19458" name="文本占位符 52226"/>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单击“软件的分类”会触发动画。 </a:t>
            </a:r>
          </a:p>
        </p:txBody>
      </p:sp>
    </p:spTree>
    <p:extLst>
      <p:ext uri="{BB962C8B-B14F-4D97-AF65-F5344CB8AC3E}">
        <p14:creationId xmlns:p14="http://schemas.microsoft.com/office/powerpoint/2010/main" val="771022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9</a:t>
            </a:fld>
            <a:endParaRPr lang="zh-CN" altLang="en-US"/>
          </a:p>
        </p:txBody>
      </p:sp>
    </p:spTree>
    <p:extLst>
      <p:ext uri="{BB962C8B-B14F-4D97-AF65-F5344CB8AC3E}">
        <p14:creationId xmlns:p14="http://schemas.microsoft.com/office/powerpoint/2010/main" val="1392604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13</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619D27-C416-4D37-8E7B-A2B4C38B5F6C}" type="datetimeFigureOut">
              <a:rPr lang="zh-CN" altLang="en-US" smtClean="0"/>
              <a:t>2019/11/27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01315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
        <p:nvSpPr>
          <p:cNvPr id="2" name="PA_圆角矩形 1">
            <a:extLst>
              <a:ext uri="{FF2B5EF4-FFF2-40B4-BE49-F238E27FC236}">
                <a16:creationId xmlns:a16="http://schemas.microsoft.com/office/drawing/2014/main" id="{442C21CD-7347-4415-AE51-3428CBBACE9F}"/>
              </a:ext>
            </a:extLst>
          </p:cNvPr>
          <p:cNvSpPr/>
          <p:nvPr userDrawn="1">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A_图片 3"/>
          <p:cNvPicPr>
            <a:picLocks noChangeAspect="1"/>
          </p:cNvPicPr>
          <p:nvPr userDrawn="1">
            <p:custDataLst>
              <p:tags r:id="rId2"/>
            </p:custDataLst>
          </p:nvPr>
        </p:nvPicPr>
        <p:blipFill rotWithShape="1">
          <a:blip r:embed="rId5" cstate="print">
            <a:extLst>
              <a:ext uri="{28A0092B-C50C-407E-A947-70E740481C1C}">
                <a14:useLocalDpi xmlns:a14="http://schemas.microsoft.com/office/drawing/2010/main" val="0"/>
              </a:ext>
            </a:extLst>
          </a:blip>
          <a:srcRect l="43016" t="19991" r="8883" b="11958"/>
          <a:stretch/>
        </p:blipFill>
        <p:spPr>
          <a:xfrm>
            <a:off x="6157499" y="1407694"/>
            <a:ext cx="5301543" cy="5021179"/>
          </a:xfrm>
          <a:prstGeom prst="rect">
            <a:avLst/>
          </a:prstGeom>
        </p:spPr>
      </p:pic>
      <p:sp>
        <p:nvSpPr>
          <p:cNvPr id="64" name="矩形 63"/>
          <p:cNvSpPr/>
          <p:nvPr userDrawn="1"/>
        </p:nvSpPr>
        <p:spPr>
          <a:xfrm>
            <a:off x="192505" y="192505"/>
            <a:ext cx="11774906" cy="99461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5" name="图片 64"/>
          <p:cNvPicPr>
            <a:picLocks noChangeAspect="1"/>
          </p:cNvPicPr>
          <p:nvPr userDrawn="1"/>
        </p:nvPicPr>
        <p:blipFill>
          <a:blip r:embed="rId6" cstate="print">
            <a:alphaModFix/>
            <a:extLst>
              <a:ext uri="{28A0092B-C50C-407E-A947-70E740481C1C}">
                <a14:useLocalDpi xmlns:a14="http://schemas.microsoft.com/office/drawing/2010/main" val="0"/>
              </a:ext>
            </a:extLst>
          </a:blip>
          <a:stretch>
            <a:fillRect/>
          </a:stretch>
        </p:blipFill>
        <p:spPr>
          <a:xfrm>
            <a:off x="262013" y="228005"/>
            <a:ext cx="946601" cy="943069"/>
          </a:xfrm>
          <a:prstGeom prst="ellipse">
            <a:avLst/>
          </a:prstGeom>
        </p:spPr>
      </p:pic>
      <p:sp>
        <p:nvSpPr>
          <p:cNvPr id="66" name="PA_矩形 17">
            <a:extLst>
              <a:ext uri="{FF2B5EF4-FFF2-40B4-BE49-F238E27FC236}">
                <a16:creationId xmlns:a16="http://schemas.microsoft.com/office/drawing/2014/main" id="{B8BC1EFB-2BD3-4780-8D0A-10680DA4057B}"/>
              </a:ext>
            </a:extLst>
          </p:cNvPr>
          <p:cNvSpPr/>
          <p:nvPr userDrawn="1">
            <p:custDataLst>
              <p:tags r:id="rId3"/>
            </p:custDataLst>
          </p:nvPr>
        </p:nvSpPr>
        <p:spPr>
          <a:xfrm>
            <a:off x="1256740" y="446773"/>
            <a:ext cx="4414517" cy="523220"/>
          </a:xfrm>
          <a:prstGeom prst="rect">
            <a:avLst/>
          </a:prstGeom>
        </p:spPr>
        <p:txBody>
          <a:bodyPr wrap="square">
            <a:spAutoFit/>
          </a:bodyPr>
          <a:lstStyle/>
          <a:p>
            <a:r>
              <a:rPr lang="zh-CN" altLang="en-US" sz="2800" dirty="0">
                <a:solidFill>
                  <a:schemeClr val="tx1">
                    <a:lumMod val="85000"/>
                    <a:lumOff val="15000"/>
                  </a:schemeClr>
                </a:solidFill>
                <a:latin typeface="STXinwei" charset="-122"/>
                <a:ea typeface="STXinwei" charset="-122"/>
                <a:cs typeface="STXinwei" charset="-122"/>
              </a:rPr>
              <a:t>四川信息职业技术学院</a:t>
            </a:r>
            <a:endParaRPr kumimoji="0" lang="en-US" sz="1600" b="0" i="0" u="none" strike="noStrike" kern="1200" cap="none" spc="0" normalizeH="0" baseline="0" noProof="0" dirty="0">
              <a:ln>
                <a:noFill/>
              </a:ln>
              <a:solidFill>
                <a:schemeClr val="tx1">
                  <a:lumMod val="85000"/>
                  <a:lumOff val="15000"/>
                </a:schemeClr>
              </a:solidFill>
              <a:effectLst/>
              <a:uLnTx/>
              <a:uFillTx/>
              <a:latin typeface="STXinwei" charset="-122"/>
              <a:ea typeface="STXinwei" charset="-122"/>
              <a:cs typeface="STXinwei" charset="-122"/>
            </a:endParaRPr>
          </a:p>
        </p:txBody>
      </p:sp>
    </p:spTree>
    <p:extLst>
      <p:ext uri="{BB962C8B-B14F-4D97-AF65-F5344CB8AC3E}">
        <p14:creationId xmlns:p14="http://schemas.microsoft.com/office/powerpoint/2010/main" val="384778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65" name="PA_圆角矩形 1">
            <a:extLst>
              <a:ext uri="{FF2B5EF4-FFF2-40B4-BE49-F238E27FC236}">
                <a16:creationId xmlns:a16="http://schemas.microsoft.com/office/drawing/2014/main" id="{442C21CD-7347-4415-AE51-3428CBBACE9F}"/>
              </a:ext>
            </a:extLst>
          </p:cNvPr>
          <p:cNvSpPr/>
          <p:nvPr userDrawn="1">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6" name="PA_图片 3"/>
          <p:cNvPicPr>
            <a:picLocks noChangeAspect="1"/>
          </p:cNvPicPr>
          <p:nvPr userDrawn="1">
            <p:custDataLst>
              <p:tags r:id="rId2"/>
            </p:custDataLst>
          </p:nvPr>
        </p:nvPicPr>
        <p:blipFill rotWithShape="1">
          <a:blip r:embed="rId6" cstate="print">
            <a:extLst>
              <a:ext uri="{28A0092B-C50C-407E-A947-70E740481C1C}">
                <a14:useLocalDpi xmlns:a14="http://schemas.microsoft.com/office/drawing/2010/main" val="0"/>
              </a:ext>
            </a:extLst>
          </a:blip>
          <a:srcRect l="43016" t="19991" r="8883" b="11958"/>
          <a:stretch/>
        </p:blipFill>
        <p:spPr>
          <a:xfrm>
            <a:off x="6157499" y="1407694"/>
            <a:ext cx="5301543" cy="5021179"/>
          </a:xfrm>
          <a:prstGeom prst="rect">
            <a:avLst/>
          </a:prstGeom>
        </p:spPr>
      </p:pic>
      <p:sp>
        <p:nvSpPr>
          <p:cNvPr id="68" name="矩形 67"/>
          <p:cNvSpPr/>
          <p:nvPr userDrawn="1"/>
        </p:nvSpPr>
        <p:spPr>
          <a:xfrm>
            <a:off x="192505" y="192505"/>
            <a:ext cx="11774906" cy="99461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9" name="图片 68"/>
          <p:cNvPicPr>
            <a:picLocks noChangeAspect="1"/>
          </p:cNvPicPr>
          <p:nvPr userDrawn="1"/>
        </p:nvPicPr>
        <p:blipFill>
          <a:blip r:embed="rId7" cstate="print">
            <a:alphaModFix/>
            <a:extLst>
              <a:ext uri="{28A0092B-C50C-407E-A947-70E740481C1C}">
                <a14:useLocalDpi xmlns:a14="http://schemas.microsoft.com/office/drawing/2010/main" val="0"/>
              </a:ext>
            </a:extLst>
          </a:blip>
          <a:stretch>
            <a:fillRect/>
          </a:stretch>
        </p:blipFill>
        <p:spPr>
          <a:xfrm>
            <a:off x="262013" y="228005"/>
            <a:ext cx="946601" cy="943069"/>
          </a:xfrm>
          <a:prstGeom prst="ellipse">
            <a:avLst/>
          </a:prstGeom>
        </p:spPr>
      </p:pic>
      <p:sp>
        <p:nvSpPr>
          <p:cNvPr id="70" name="PA_矩形 17">
            <a:extLst>
              <a:ext uri="{FF2B5EF4-FFF2-40B4-BE49-F238E27FC236}">
                <a16:creationId xmlns:a16="http://schemas.microsoft.com/office/drawing/2014/main" id="{B8BC1EFB-2BD3-4780-8D0A-10680DA4057B}"/>
              </a:ext>
            </a:extLst>
          </p:cNvPr>
          <p:cNvSpPr/>
          <p:nvPr userDrawn="1">
            <p:custDataLst>
              <p:tags r:id="rId3"/>
            </p:custDataLst>
          </p:nvPr>
        </p:nvSpPr>
        <p:spPr>
          <a:xfrm>
            <a:off x="1256740" y="446773"/>
            <a:ext cx="4414517" cy="523220"/>
          </a:xfrm>
          <a:prstGeom prst="rect">
            <a:avLst/>
          </a:prstGeom>
        </p:spPr>
        <p:txBody>
          <a:bodyPr wrap="square">
            <a:spAutoFit/>
          </a:bodyPr>
          <a:lstStyle/>
          <a:p>
            <a:r>
              <a:rPr lang="zh-CN" altLang="en-US" sz="2800" dirty="0">
                <a:solidFill>
                  <a:schemeClr val="tx1">
                    <a:lumMod val="85000"/>
                    <a:lumOff val="15000"/>
                  </a:schemeClr>
                </a:solidFill>
                <a:latin typeface="STXinwei" charset="-122"/>
                <a:ea typeface="STXinwei" charset="-122"/>
                <a:cs typeface="STXinwei" charset="-122"/>
              </a:rPr>
              <a:t>四川信息职业技术学院</a:t>
            </a:r>
            <a:endParaRPr kumimoji="0" lang="en-US" sz="1600" b="0" i="0" u="none" strike="noStrike" kern="1200" cap="none" spc="0" normalizeH="0" baseline="0" noProof="0" dirty="0">
              <a:ln>
                <a:noFill/>
              </a:ln>
              <a:solidFill>
                <a:schemeClr val="tx1">
                  <a:lumMod val="85000"/>
                  <a:lumOff val="15000"/>
                </a:schemeClr>
              </a:solidFill>
              <a:effectLst/>
              <a:uLnTx/>
              <a:uFillTx/>
              <a:latin typeface="STXinwei" charset="-122"/>
              <a:ea typeface="STXinwei" charset="-122"/>
              <a:cs typeface="STXinwei" charset="-122"/>
            </a:endParaRPr>
          </a:p>
        </p:txBody>
      </p:sp>
      <p:sp>
        <p:nvSpPr>
          <p:cNvPr id="4" name="Rectangle 17">
            <a:extLst>
              <a:ext uri="{FF2B5EF4-FFF2-40B4-BE49-F238E27FC236}">
                <a16:creationId xmlns:a16="http://schemas.microsoft.com/office/drawing/2014/main" id="{B8BC1EFB-2BD3-4780-8D0A-10680DA4057B}"/>
              </a:ext>
            </a:extLst>
          </p:cNvPr>
          <p:cNvSpPr/>
          <p:nvPr userDrawn="1"/>
        </p:nvSpPr>
        <p:spPr>
          <a:xfrm>
            <a:off x="1008912" y="2155060"/>
            <a:ext cx="4695253" cy="1323439"/>
          </a:xfrm>
          <a:prstGeom prst="rect">
            <a:avLst/>
          </a:prstGeom>
        </p:spPr>
        <p:txBody>
          <a:bodyPr wrap="square">
            <a:spAutoFit/>
          </a:bodyPr>
          <a:lstStyle/>
          <a:p>
            <a:pPr lvl="0"/>
            <a:r>
              <a:rPr lang="en-US" sz="80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THANKS</a:t>
            </a:r>
            <a:endParaRPr kumimoji="0" lang="en-US" sz="5400" b="0" i="0" u="none" strike="noStrike" kern="1200" cap="none" spc="0" normalizeH="0" baseline="0" noProof="0" dirty="0">
              <a:ln>
                <a:noFill/>
              </a:ln>
              <a:solidFill>
                <a:srgbClr val="1E3595"/>
              </a:solidFill>
              <a:effectLst/>
              <a:uLnTx/>
              <a:uFillTx/>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
        <p:nvSpPr>
          <p:cNvPr id="5" name="PA_矩形 17">
            <a:extLst>
              <a:ext uri="{FF2B5EF4-FFF2-40B4-BE49-F238E27FC236}">
                <a16:creationId xmlns:a16="http://schemas.microsoft.com/office/drawing/2014/main" id="{B8BC1EFB-2BD3-4780-8D0A-10680DA4057B}"/>
              </a:ext>
            </a:extLst>
          </p:cNvPr>
          <p:cNvSpPr/>
          <p:nvPr userDrawn="1">
            <p:custDataLst>
              <p:tags r:id="rId4"/>
            </p:custDataLst>
          </p:nvPr>
        </p:nvSpPr>
        <p:spPr>
          <a:xfrm>
            <a:off x="876207" y="3478499"/>
            <a:ext cx="4593016" cy="369332"/>
          </a:xfrm>
          <a:prstGeom prst="rect">
            <a:avLst/>
          </a:prstGeom>
        </p:spPr>
        <p:txBody>
          <a:bodyPr wrap="square">
            <a:spAutoFit/>
          </a:bodyPr>
          <a:lstStyle/>
          <a:p>
            <a:r>
              <a:rPr lang="zh-CN" altLang="en-US" dirty="0">
                <a:solidFill>
                  <a:srgbClr val="223FB2"/>
                </a:solidFill>
                <a:latin typeface="Weibei SC" charset="-122"/>
                <a:ea typeface="Weibei SC" charset="-122"/>
                <a:cs typeface="Weibei SC" charset="-122"/>
              </a:rPr>
              <a:t>系部：信息工程系</a:t>
            </a:r>
            <a:r>
              <a:rPr lang="zh-CN" altLang="en-US" b="1"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课程名称：</a:t>
            </a:r>
            <a:r>
              <a:rPr lang="en-US" altLang="zh-CN"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软件工程</a:t>
            </a:r>
            <a:r>
              <a:rPr lang="en-US" altLang="zh-CN" dirty="0">
                <a:solidFill>
                  <a:srgbClr val="223FB2"/>
                </a:solidFill>
                <a:latin typeface="Weibei SC" charset="-122"/>
                <a:ea typeface="Weibei SC" charset="-122"/>
                <a:cs typeface="Weibei SC" charset="-122"/>
              </a:rPr>
              <a:t>》</a:t>
            </a:r>
            <a:endParaRPr lang="en-US" dirty="0">
              <a:solidFill>
                <a:srgbClr val="223FB2"/>
              </a:solidFill>
              <a:latin typeface="Weibei SC" charset="-122"/>
              <a:ea typeface="Weibei SC" charset="-122"/>
              <a:cs typeface="Weibei SC" charset="-122"/>
            </a:endParaRPr>
          </a:p>
        </p:txBody>
      </p:sp>
    </p:spTree>
    <p:extLst>
      <p:ext uri="{BB962C8B-B14F-4D97-AF65-F5344CB8AC3E}">
        <p14:creationId xmlns:p14="http://schemas.microsoft.com/office/powerpoint/2010/main" val="395750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ppt_x"/>
                                          </p:val>
                                        </p:tav>
                                        <p:tav tm="100000">
                                          <p:val>
                                            <p:strVal val="#ppt_x"/>
                                          </p:val>
                                        </p:tav>
                                      </p:tavLst>
                                    </p:anim>
                                    <p:anim calcmode="lin" valueType="num">
                                      <p:cBhvr additive="base">
                                        <p:cTn id="13"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5970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92336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4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0482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5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01731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845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A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19D27-C416-4D37-8E7B-A2B4C38B5F6C}" type="datetimeFigureOut">
              <a:rPr lang="zh-CN" altLang="en-US" smtClean="0"/>
              <a:t>2019/11/27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3586359492"/>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3" r:id="rId3"/>
    <p:sldLayoutId id="2147483664" r:id="rId4"/>
    <p:sldLayoutId id="2147483672" r:id="rId5"/>
    <p:sldLayoutId id="2147483673" r:id="rId6"/>
    <p:sldLayoutId id="2147483674" r:id="rId7"/>
    <p:sldLayoutId id="2147483675" r:id="rId8"/>
    <p:sldLayoutId id="214748367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image" Target="../media/image3.emf"/><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slideLayout" Target="../slideLayouts/slideLayout4.xml"/><Relationship Id="rId2" Type="http://schemas.openxmlformats.org/officeDocument/2006/relationships/tags" Target="../tags/tag24.xml"/><Relationship Id="rId16" Type="http://schemas.openxmlformats.org/officeDocument/2006/relationships/tags" Target="../tags/tag38.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4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A_矩形 17">
            <a:extLst>
              <a:ext uri="{FF2B5EF4-FFF2-40B4-BE49-F238E27FC236}">
                <a16:creationId xmlns:a16="http://schemas.microsoft.com/office/drawing/2014/main" id="{B8BC1EFB-2BD3-4780-8D0A-10680DA4057B}"/>
              </a:ext>
            </a:extLst>
          </p:cNvPr>
          <p:cNvSpPr/>
          <p:nvPr>
            <p:custDataLst>
              <p:tags r:id="rId1"/>
            </p:custDataLst>
          </p:nvPr>
        </p:nvSpPr>
        <p:spPr>
          <a:xfrm>
            <a:off x="942333" y="2601318"/>
            <a:ext cx="5043330" cy="851259"/>
          </a:xfrm>
          <a:prstGeom prst="rect">
            <a:avLst/>
          </a:prstGeom>
        </p:spPr>
        <p:txBody>
          <a:bodyPr wrap="square">
            <a:spAutoFit/>
          </a:bodyPr>
          <a:lstStyle/>
          <a:p>
            <a:pPr>
              <a:lnSpc>
                <a:spcPct val="123000"/>
              </a:lnSpc>
            </a:pPr>
            <a:r>
              <a:rPr lang="zh-CN" altLang="en-US"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第</a:t>
            </a:r>
            <a:r>
              <a:rPr lang="en-US" altLang="zh-CN"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a:t>
            </a:r>
            <a:r>
              <a:rPr lang="zh-CN" altLang="en-US" sz="4400" b="1">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章 概要设计</a:t>
            </a:r>
            <a:endParaRPr lang="zh-CN" altLang="en-US"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
        <p:nvSpPr>
          <p:cNvPr id="75" name="PA_矩形 17">
            <a:extLst>
              <a:ext uri="{FF2B5EF4-FFF2-40B4-BE49-F238E27FC236}">
                <a16:creationId xmlns:a16="http://schemas.microsoft.com/office/drawing/2014/main" id="{B8BC1EFB-2BD3-4780-8D0A-10680DA4057B}"/>
              </a:ext>
            </a:extLst>
          </p:cNvPr>
          <p:cNvSpPr/>
          <p:nvPr>
            <p:custDataLst>
              <p:tags r:id="rId2"/>
            </p:custDataLst>
          </p:nvPr>
        </p:nvSpPr>
        <p:spPr>
          <a:xfrm>
            <a:off x="1078241" y="3620361"/>
            <a:ext cx="4593016" cy="369332"/>
          </a:xfrm>
          <a:prstGeom prst="rect">
            <a:avLst/>
          </a:prstGeom>
        </p:spPr>
        <p:txBody>
          <a:bodyPr wrap="square">
            <a:spAutoFit/>
          </a:bodyPr>
          <a:lstStyle/>
          <a:p>
            <a:r>
              <a:rPr lang="zh-CN" altLang="en-US" dirty="0">
                <a:solidFill>
                  <a:srgbClr val="223FB2"/>
                </a:solidFill>
                <a:latin typeface="Weibei SC" charset="-122"/>
                <a:ea typeface="Weibei SC" charset="-122"/>
                <a:cs typeface="Weibei SC" charset="-122"/>
              </a:rPr>
              <a:t>系部：信息工程系</a:t>
            </a:r>
            <a:r>
              <a:rPr lang="zh-CN" altLang="en-US" b="1"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课程名称：</a:t>
            </a:r>
            <a:r>
              <a:rPr lang="en-US" altLang="zh-CN"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软件工程</a:t>
            </a:r>
            <a:r>
              <a:rPr lang="en-US" altLang="zh-CN" dirty="0">
                <a:solidFill>
                  <a:srgbClr val="223FB2"/>
                </a:solidFill>
                <a:latin typeface="Weibei SC" charset="-122"/>
                <a:ea typeface="Weibei SC" charset="-122"/>
                <a:cs typeface="Weibei SC" charset="-122"/>
              </a:rPr>
              <a:t>》</a:t>
            </a:r>
            <a:endParaRPr lang="en-US" dirty="0">
              <a:solidFill>
                <a:srgbClr val="223FB2"/>
              </a:solidFill>
              <a:latin typeface="Weibei SC" charset="-122"/>
              <a:ea typeface="Weibei SC" charset="-122"/>
              <a:cs typeface="Weibei SC" charset="-122"/>
            </a:endParaRPr>
          </a:p>
        </p:txBody>
      </p:sp>
      <p:grpSp>
        <p:nvGrpSpPr>
          <p:cNvPr id="76" name="组 75"/>
          <p:cNvGrpSpPr/>
          <p:nvPr/>
        </p:nvGrpSpPr>
        <p:grpSpPr>
          <a:xfrm>
            <a:off x="1685827" y="4025255"/>
            <a:ext cx="3377843" cy="720406"/>
            <a:chOff x="926233" y="3911281"/>
            <a:chExt cx="2607384" cy="612775"/>
          </a:xfrm>
        </p:grpSpPr>
        <p:grpSp>
          <p:nvGrpSpPr>
            <p:cNvPr id="77" name="PA_组合 79"/>
            <p:cNvGrpSpPr/>
            <p:nvPr>
              <p:custDataLst>
                <p:tags r:id="rId3"/>
              </p:custDataLst>
            </p:nvPr>
          </p:nvGrpSpPr>
          <p:grpSpPr>
            <a:xfrm>
              <a:off x="926233" y="3911281"/>
              <a:ext cx="2424982" cy="612775"/>
              <a:chOff x="284163" y="1644650"/>
              <a:chExt cx="1585912" cy="612775"/>
            </a:xfrm>
          </p:grpSpPr>
          <p:sp>
            <p:nvSpPr>
              <p:cNvPr id="79"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PA_矩形 17">
              <a:extLst>
                <a:ext uri="{FF2B5EF4-FFF2-40B4-BE49-F238E27FC236}">
                  <a16:creationId xmlns:a16="http://schemas.microsoft.com/office/drawing/2014/main" id="{B8BC1EFB-2BD3-4780-8D0A-10680DA4057B}"/>
                </a:ext>
              </a:extLst>
            </p:cNvPr>
            <p:cNvSpPr/>
            <p:nvPr>
              <p:custDataLst>
                <p:tags r:id="rId4"/>
              </p:custDataLst>
            </p:nvPr>
          </p:nvSpPr>
          <p:spPr>
            <a:xfrm>
              <a:off x="1210025" y="4019041"/>
              <a:ext cx="2323592" cy="256843"/>
            </a:xfrm>
            <a:prstGeom prst="rect">
              <a:avLst/>
            </a:prstGeom>
          </p:spPr>
          <p:txBody>
            <a:bodyPr wrap="square">
              <a:spAutoFit/>
            </a:bodyPr>
            <a:lstStyle/>
            <a:p>
              <a:r>
                <a:rPr lang="zh-CN" altLang="en-US" sz="2200" dirty="0">
                  <a:solidFill>
                    <a:schemeClr val="bg1"/>
                  </a:solidFill>
                  <a:latin typeface="Baoli SC" charset="-122"/>
                  <a:ea typeface="Baoli SC" charset="-122"/>
                  <a:cs typeface="Baoli SC" charset="-122"/>
                </a:rPr>
                <a:t>主讲教师：周建儒</a:t>
              </a:r>
              <a:endParaRPr kumimoji="0" lang="en-US" sz="2200" b="0" i="0" u="none" strike="noStrike" kern="1200" cap="none" spc="0" normalizeH="0" baseline="0" noProof="0" dirty="0">
                <a:ln>
                  <a:noFill/>
                </a:ln>
                <a:solidFill>
                  <a:schemeClr val="bg1"/>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8993798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grpId="0" nodeType="afterEffect">
                                  <p:stCondLst>
                                    <p:cond delay="0"/>
                                  </p:stCondLst>
                                  <p:childTnLst>
                                    <p:set>
                                      <p:cBhvr>
                                        <p:cTn id="11" dur="1" fill="hold">
                                          <p:stCondLst>
                                            <p:cond delay="0"/>
                                          </p:stCondLst>
                                        </p:cTn>
                                        <p:tgtEl>
                                          <p:spTgt spid="75"/>
                                        </p:tgtEl>
                                        <p:attrNameLst>
                                          <p:attrName>style.visibility</p:attrName>
                                        </p:attrNameLst>
                                      </p:cBhvr>
                                      <p:to>
                                        <p:strVal val="visible"/>
                                      </p:to>
                                    </p:set>
                                  </p:childTnLst>
                                </p:cTn>
                              </p:par>
                            </p:childTnLst>
                          </p:cTn>
                        </p:par>
                        <p:par>
                          <p:cTn id="12" fill="hold">
                            <p:stCondLst>
                              <p:cond delay="750"/>
                            </p:stCondLst>
                            <p:childTnLst>
                              <p:par>
                                <p:cTn id="13" presetID="42" presetClass="entr" presetSubtype="0"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1000"/>
                                        <p:tgtEl>
                                          <p:spTgt spid="76"/>
                                        </p:tgtEl>
                                      </p:cBhvr>
                                    </p:animEffect>
                                    <p:anim calcmode="lin" valueType="num">
                                      <p:cBhvr>
                                        <p:cTn id="16" dur="1000" fill="hold"/>
                                        <p:tgtEl>
                                          <p:spTgt spid="76"/>
                                        </p:tgtEl>
                                        <p:attrNameLst>
                                          <p:attrName>ppt_x</p:attrName>
                                        </p:attrNameLst>
                                      </p:cBhvr>
                                      <p:tavLst>
                                        <p:tav tm="0">
                                          <p:val>
                                            <p:strVal val="#ppt_x"/>
                                          </p:val>
                                        </p:tav>
                                        <p:tav tm="100000">
                                          <p:val>
                                            <p:strVal val="#ppt_x"/>
                                          </p:val>
                                        </p:tav>
                                      </p:tavLst>
                                    </p:anim>
                                    <p:anim calcmode="lin" valueType="num">
                                      <p:cBhvr>
                                        <p:cTn id="17"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 Box 14"/>
          <p:cNvSpPr txBox="1">
            <a:spLocks noChangeArrowheads="1"/>
          </p:cNvSpPr>
          <p:nvPr/>
        </p:nvSpPr>
        <p:spPr bwMode="auto">
          <a:xfrm>
            <a:off x="1126332" y="266701"/>
            <a:ext cx="3277225"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4.3 </a:t>
            </a:r>
            <a:r>
              <a:rPr lang="zh-CN" altLang="en-US" sz="2200" b="1" dirty="0">
                <a:latin typeface="微软雅黑" charset="-122"/>
                <a:ea typeface="微软雅黑" charset="-122"/>
              </a:rPr>
              <a:t>概要设计的原则</a:t>
            </a:r>
          </a:p>
        </p:txBody>
      </p:sp>
      <p:sp>
        <p:nvSpPr>
          <p:cNvPr id="2" name="矩形 1">
            <a:extLst>
              <a:ext uri="{FF2B5EF4-FFF2-40B4-BE49-F238E27FC236}">
                <a16:creationId xmlns:a16="http://schemas.microsoft.com/office/drawing/2014/main" id="{38507C5C-260A-48E5-AF0A-8F07831A42A7}"/>
              </a:ext>
            </a:extLst>
          </p:cNvPr>
          <p:cNvSpPr/>
          <p:nvPr/>
        </p:nvSpPr>
        <p:spPr>
          <a:xfrm>
            <a:off x="705135" y="906966"/>
            <a:ext cx="10781730" cy="2390078"/>
          </a:xfrm>
          <a:prstGeom prst="rect">
            <a:avLst/>
          </a:prstGeom>
        </p:spPr>
        <p:txBody>
          <a:bodyPr wrap="square">
            <a:spAutoFit/>
          </a:bodyPr>
          <a:lstStyle/>
          <a:p>
            <a:pPr>
              <a:lnSpc>
                <a:spcPct val="150000"/>
              </a:lnSpc>
              <a:spcBef>
                <a:spcPct val="20000"/>
              </a:spcBef>
              <a:defRPr/>
            </a:pPr>
            <a:r>
              <a:rPr lang="en-US" altLang="zh-CN" sz="2000" dirty="0">
                <a:latin typeface="+mn-ea"/>
              </a:rPr>
              <a:t>1.</a:t>
            </a:r>
            <a:r>
              <a:rPr lang="zh-CN" altLang="en-US" sz="2000" dirty="0">
                <a:latin typeface="+mn-ea"/>
              </a:rPr>
              <a:t>模块化</a:t>
            </a:r>
          </a:p>
          <a:p>
            <a:pPr>
              <a:lnSpc>
                <a:spcPct val="150000"/>
              </a:lnSpc>
              <a:spcBef>
                <a:spcPct val="20000"/>
              </a:spcBef>
              <a:defRPr/>
            </a:pPr>
            <a:r>
              <a:rPr lang="zh-CN" altLang="en-US" sz="2000" dirty="0">
                <a:latin typeface="+mn-ea"/>
              </a:rPr>
              <a:t>模块化是“分而治之”策略的具体表现。模块化就是将整体软件划分成独立命名且可独立访问的模块，不同的模块通常具有不同的功能或职责。每个模块可独立地开发、测试，最后组装成完整的软件。在结构化方法中，函数、过程和子程序等都可作为模块；在面向对象方法中，对象、对象内的方法也是模块。模块是构成软件的基本构件。</a:t>
            </a:r>
          </a:p>
        </p:txBody>
      </p:sp>
      <p:pic>
        <p:nvPicPr>
          <p:cNvPr id="4" name="Picture 2">
            <a:extLst>
              <a:ext uri="{FF2B5EF4-FFF2-40B4-BE49-F238E27FC236}">
                <a16:creationId xmlns:a16="http://schemas.microsoft.com/office/drawing/2014/main" id="{EFC34E31-A53D-40EB-AAE1-1875DAE0F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098" y="3429000"/>
            <a:ext cx="3583155" cy="2621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3158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slide(fromBottom)">
                                      <p:cBhvr>
                                        <p:cTn id="7" dur="500"/>
                                        <p:tgtEl>
                                          <p:spTgt spid="11270"/>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2771899"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4.3 </a:t>
            </a:r>
            <a:r>
              <a:rPr lang="zh-CN" altLang="en-US" sz="2200" b="1" dirty="0">
                <a:latin typeface="微软雅黑" charset="-122"/>
                <a:ea typeface="微软雅黑" charset="-122"/>
              </a:rPr>
              <a:t>概要设计的原则</a:t>
            </a:r>
          </a:p>
        </p:txBody>
      </p:sp>
      <p:sp>
        <p:nvSpPr>
          <p:cNvPr id="2" name="矩形 1">
            <a:extLst>
              <a:ext uri="{FF2B5EF4-FFF2-40B4-BE49-F238E27FC236}">
                <a16:creationId xmlns:a16="http://schemas.microsoft.com/office/drawing/2014/main" id="{24FFF2F9-EDC9-4A74-9585-452F4FDCED05}"/>
              </a:ext>
            </a:extLst>
          </p:cNvPr>
          <p:cNvSpPr/>
          <p:nvPr/>
        </p:nvSpPr>
        <p:spPr>
          <a:xfrm>
            <a:off x="1178256" y="1628913"/>
            <a:ext cx="9835488" cy="3251852"/>
          </a:xfrm>
          <a:prstGeom prst="rect">
            <a:avLst/>
          </a:prstGeom>
        </p:spPr>
        <p:txBody>
          <a:bodyPr wrap="square">
            <a:spAutoFit/>
          </a:bodyPr>
          <a:lstStyle/>
          <a:p>
            <a:pPr>
              <a:lnSpc>
                <a:spcPct val="150000"/>
              </a:lnSpc>
            </a:pPr>
            <a:r>
              <a:rPr lang="en-US" altLang="zh-CN" sz="2000" dirty="0">
                <a:latin typeface="+mn-ea"/>
              </a:rPr>
              <a:t>2.</a:t>
            </a:r>
            <a:r>
              <a:rPr lang="zh-CN" altLang="en-US" sz="2000" dirty="0">
                <a:latin typeface="+mn-ea"/>
              </a:rPr>
              <a:t>抽象与分解</a:t>
            </a:r>
          </a:p>
          <a:p>
            <a:pPr>
              <a:lnSpc>
                <a:spcPct val="150000"/>
              </a:lnSpc>
            </a:pPr>
            <a:r>
              <a:rPr lang="zh-CN" altLang="en-US" sz="2000" dirty="0">
                <a:latin typeface="+mn-ea"/>
              </a:rPr>
              <a:t>抽象是指忽视一个主题中与当前目标无关的方面，以便更充分地注意与当前目标有关的方面。抽象可以分成若干级别，级别越高，细节越少。其实整个软件的开发过程就是一个从抽象到具体的过程：需求分析时，使用问题域语言来概括性地描述解决方案，抽象级别最高；软件设计时，同时使用面向问题域和面向实现的两种术语描述解决方案，抽象级别次之；在编码时，使用直接实现的方式（源程序代码）来描述解决方案，抽象级别最低。在软件设计中，过程抽象和数据抽象是两种常用的抽象手段。</a:t>
            </a:r>
          </a:p>
        </p:txBody>
      </p:sp>
    </p:spTree>
    <p:extLst>
      <p:ext uri="{BB962C8B-B14F-4D97-AF65-F5344CB8AC3E}">
        <p14:creationId xmlns:p14="http://schemas.microsoft.com/office/powerpoint/2010/main" val="9434352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3" y="266701"/>
            <a:ext cx="2723772"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4.3 </a:t>
            </a:r>
            <a:r>
              <a:rPr lang="zh-CN" altLang="en-US" sz="2200" b="1" dirty="0">
                <a:latin typeface="微软雅黑" charset="-122"/>
                <a:ea typeface="微软雅黑" charset="-122"/>
              </a:rPr>
              <a:t>概要设计的原则</a:t>
            </a:r>
          </a:p>
        </p:txBody>
      </p:sp>
      <p:grpSp>
        <p:nvGrpSpPr>
          <p:cNvPr id="5" name="组合 4">
            <a:extLst>
              <a:ext uri="{FF2B5EF4-FFF2-40B4-BE49-F238E27FC236}">
                <a16:creationId xmlns:a16="http://schemas.microsoft.com/office/drawing/2014/main" id="{A0A68D35-CAC5-4E5A-961D-C6C5D76F30B5}"/>
              </a:ext>
            </a:extLst>
          </p:cNvPr>
          <p:cNvGrpSpPr/>
          <p:nvPr/>
        </p:nvGrpSpPr>
        <p:grpSpPr>
          <a:xfrm>
            <a:off x="841612" y="1185170"/>
            <a:ext cx="10508776" cy="4560686"/>
            <a:chOff x="841612" y="1567159"/>
            <a:chExt cx="10508776" cy="3077687"/>
          </a:xfrm>
        </p:grpSpPr>
        <p:sp>
          <p:nvSpPr>
            <p:cNvPr id="6" name="任意多边形: 形状 5">
              <a:extLst>
                <a:ext uri="{FF2B5EF4-FFF2-40B4-BE49-F238E27FC236}">
                  <a16:creationId xmlns:a16="http://schemas.microsoft.com/office/drawing/2014/main" id="{C4BB4877-8140-4005-9143-15E04FAD11C7}"/>
                </a:ext>
              </a:extLst>
            </p:cNvPr>
            <p:cNvSpPr/>
            <p:nvPr/>
          </p:nvSpPr>
          <p:spPr>
            <a:xfrm>
              <a:off x="841612" y="1567159"/>
              <a:ext cx="10508776" cy="583281"/>
            </a:xfrm>
            <a:custGeom>
              <a:avLst/>
              <a:gdLst>
                <a:gd name="connsiteX0" fmla="*/ 0 w 10508776"/>
                <a:gd name="connsiteY0" fmla="*/ 97215 h 583281"/>
                <a:gd name="connsiteX1" fmla="*/ 97215 w 10508776"/>
                <a:gd name="connsiteY1" fmla="*/ 0 h 583281"/>
                <a:gd name="connsiteX2" fmla="*/ 10411561 w 10508776"/>
                <a:gd name="connsiteY2" fmla="*/ 0 h 583281"/>
                <a:gd name="connsiteX3" fmla="*/ 10508776 w 10508776"/>
                <a:gd name="connsiteY3" fmla="*/ 97215 h 583281"/>
                <a:gd name="connsiteX4" fmla="*/ 10508776 w 10508776"/>
                <a:gd name="connsiteY4" fmla="*/ 486066 h 583281"/>
                <a:gd name="connsiteX5" fmla="*/ 10411561 w 10508776"/>
                <a:gd name="connsiteY5" fmla="*/ 583281 h 583281"/>
                <a:gd name="connsiteX6" fmla="*/ 97215 w 10508776"/>
                <a:gd name="connsiteY6" fmla="*/ 583281 h 583281"/>
                <a:gd name="connsiteX7" fmla="*/ 0 w 10508776"/>
                <a:gd name="connsiteY7" fmla="*/ 486066 h 583281"/>
                <a:gd name="connsiteX8" fmla="*/ 0 w 10508776"/>
                <a:gd name="connsiteY8" fmla="*/ 97215 h 5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8776" h="583281">
                  <a:moveTo>
                    <a:pt x="0" y="97215"/>
                  </a:moveTo>
                  <a:cubicBezTo>
                    <a:pt x="0" y="43525"/>
                    <a:pt x="43525" y="0"/>
                    <a:pt x="97215" y="0"/>
                  </a:cubicBezTo>
                  <a:lnTo>
                    <a:pt x="10411561" y="0"/>
                  </a:lnTo>
                  <a:cubicBezTo>
                    <a:pt x="10465251" y="0"/>
                    <a:pt x="10508776" y="43525"/>
                    <a:pt x="10508776" y="97215"/>
                  </a:cubicBezTo>
                  <a:lnTo>
                    <a:pt x="10508776" y="486066"/>
                  </a:lnTo>
                  <a:cubicBezTo>
                    <a:pt x="10508776" y="539756"/>
                    <a:pt x="10465251" y="583281"/>
                    <a:pt x="10411561" y="583281"/>
                  </a:cubicBezTo>
                  <a:lnTo>
                    <a:pt x="97215" y="583281"/>
                  </a:lnTo>
                  <a:cubicBezTo>
                    <a:pt x="43525" y="583281"/>
                    <a:pt x="0" y="539756"/>
                    <a:pt x="0" y="486066"/>
                  </a:cubicBezTo>
                  <a:lnTo>
                    <a:pt x="0" y="97215"/>
                  </a:lnTo>
                  <a:close/>
                </a:path>
              </a:pathLst>
            </a:custGeom>
            <a:scene3d>
              <a:camera prst="orthographicFront"/>
              <a:lightRig rig="flat" dir="t"/>
            </a:scene3d>
            <a:sp3d prstMaterial="dkEdge">
              <a:bevelT w="8200" h="38100"/>
            </a:sp3d>
          </p:spPr>
          <p:style>
            <a:lnRef idx="0">
              <a:schemeClr val="accent3">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1813" tIns="81813" rIns="81813" bIns="81813" numCol="1" spcCol="1270" anchor="ctr" anchorCtr="0">
              <a:noAutofit/>
            </a:bodyPr>
            <a:lstStyle/>
            <a:p>
              <a:pPr marL="0" lvl="0" indent="0" algn="l" defTabSz="622300">
                <a:lnSpc>
                  <a:spcPct val="150000"/>
                </a:lnSpc>
                <a:spcBef>
                  <a:spcPct val="0"/>
                </a:spcBef>
                <a:buNone/>
              </a:pPr>
              <a:r>
                <a:rPr lang="en-US" kern="1200">
                  <a:latin typeface="+mn-ea"/>
                </a:rPr>
                <a:t>3.</a:t>
              </a:r>
              <a:r>
                <a:rPr lang="zh-CN" kern="1200">
                  <a:latin typeface="+mn-ea"/>
                </a:rPr>
                <a:t>信息隐蔽和局部化</a:t>
              </a:r>
            </a:p>
          </p:txBody>
        </p:sp>
        <p:sp>
          <p:nvSpPr>
            <p:cNvPr id="7" name="任意多边形: 形状 6">
              <a:extLst>
                <a:ext uri="{FF2B5EF4-FFF2-40B4-BE49-F238E27FC236}">
                  <a16:creationId xmlns:a16="http://schemas.microsoft.com/office/drawing/2014/main" id="{A4B60990-61BE-431D-BD27-6C5FBDD10C95}"/>
                </a:ext>
              </a:extLst>
            </p:cNvPr>
            <p:cNvSpPr/>
            <p:nvPr/>
          </p:nvSpPr>
          <p:spPr>
            <a:xfrm>
              <a:off x="841612" y="2190760"/>
              <a:ext cx="10508776" cy="583281"/>
            </a:xfrm>
            <a:custGeom>
              <a:avLst/>
              <a:gdLst>
                <a:gd name="connsiteX0" fmla="*/ 0 w 10508776"/>
                <a:gd name="connsiteY0" fmla="*/ 97215 h 583281"/>
                <a:gd name="connsiteX1" fmla="*/ 97215 w 10508776"/>
                <a:gd name="connsiteY1" fmla="*/ 0 h 583281"/>
                <a:gd name="connsiteX2" fmla="*/ 10411561 w 10508776"/>
                <a:gd name="connsiteY2" fmla="*/ 0 h 583281"/>
                <a:gd name="connsiteX3" fmla="*/ 10508776 w 10508776"/>
                <a:gd name="connsiteY3" fmla="*/ 97215 h 583281"/>
                <a:gd name="connsiteX4" fmla="*/ 10508776 w 10508776"/>
                <a:gd name="connsiteY4" fmla="*/ 486066 h 583281"/>
                <a:gd name="connsiteX5" fmla="*/ 10411561 w 10508776"/>
                <a:gd name="connsiteY5" fmla="*/ 583281 h 583281"/>
                <a:gd name="connsiteX6" fmla="*/ 97215 w 10508776"/>
                <a:gd name="connsiteY6" fmla="*/ 583281 h 583281"/>
                <a:gd name="connsiteX7" fmla="*/ 0 w 10508776"/>
                <a:gd name="connsiteY7" fmla="*/ 486066 h 583281"/>
                <a:gd name="connsiteX8" fmla="*/ 0 w 10508776"/>
                <a:gd name="connsiteY8" fmla="*/ 97215 h 5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8776" h="583281">
                  <a:moveTo>
                    <a:pt x="0" y="97215"/>
                  </a:moveTo>
                  <a:cubicBezTo>
                    <a:pt x="0" y="43525"/>
                    <a:pt x="43525" y="0"/>
                    <a:pt x="97215" y="0"/>
                  </a:cubicBezTo>
                  <a:lnTo>
                    <a:pt x="10411561" y="0"/>
                  </a:lnTo>
                  <a:cubicBezTo>
                    <a:pt x="10465251" y="0"/>
                    <a:pt x="10508776" y="43525"/>
                    <a:pt x="10508776" y="97215"/>
                  </a:cubicBezTo>
                  <a:lnTo>
                    <a:pt x="10508776" y="486066"/>
                  </a:lnTo>
                  <a:cubicBezTo>
                    <a:pt x="10508776" y="539756"/>
                    <a:pt x="10465251" y="583281"/>
                    <a:pt x="10411561" y="583281"/>
                  </a:cubicBezTo>
                  <a:lnTo>
                    <a:pt x="97215" y="583281"/>
                  </a:lnTo>
                  <a:cubicBezTo>
                    <a:pt x="43525" y="583281"/>
                    <a:pt x="0" y="539756"/>
                    <a:pt x="0" y="486066"/>
                  </a:cubicBezTo>
                  <a:lnTo>
                    <a:pt x="0" y="97215"/>
                  </a:lnTo>
                  <a:close/>
                </a:path>
              </a:pathLst>
            </a:custGeom>
            <a:scene3d>
              <a:camera prst="orthographicFront"/>
              <a:lightRig rig="flat" dir="t"/>
            </a:scene3d>
            <a:sp3d prstMaterial="dkEdge">
              <a:bevelT w="8200" h="38100"/>
            </a:sp3d>
          </p:spPr>
          <p:style>
            <a:lnRef idx="0">
              <a:schemeClr val="accent3">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1813" tIns="81813" rIns="81813" bIns="81813" numCol="1" spcCol="1270" anchor="ctr" anchorCtr="0">
              <a:noAutofit/>
            </a:bodyPr>
            <a:lstStyle/>
            <a:p>
              <a:pPr marL="0" lvl="0" indent="0" algn="l" defTabSz="622300">
                <a:lnSpc>
                  <a:spcPct val="150000"/>
                </a:lnSpc>
                <a:spcBef>
                  <a:spcPct val="0"/>
                </a:spcBef>
                <a:buNone/>
              </a:pPr>
              <a:r>
                <a:rPr lang="zh-CN" kern="1200">
                  <a:latin typeface="+mn-ea"/>
                </a:rPr>
                <a:t>信息隐蔽是指模块所包含的信息，不允许其他不需要这些信息的模块访问，独立的模块间仅仅交换为完成系统功能而必须交换的信息。信息隐蔽的目的是提高模块的独立性，减少修改或维护时的影响面。</a:t>
              </a:r>
            </a:p>
          </p:txBody>
        </p:sp>
        <p:sp>
          <p:nvSpPr>
            <p:cNvPr id="8" name="任意多边形: 形状 7">
              <a:extLst>
                <a:ext uri="{FF2B5EF4-FFF2-40B4-BE49-F238E27FC236}">
                  <a16:creationId xmlns:a16="http://schemas.microsoft.com/office/drawing/2014/main" id="{1C90C5F1-31AC-4D6C-A198-8977866F6EC6}"/>
                </a:ext>
              </a:extLst>
            </p:cNvPr>
            <p:cNvSpPr/>
            <p:nvPr/>
          </p:nvSpPr>
          <p:spPr>
            <a:xfrm>
              <a:off x="841612" y="2814362"/>
              <a:ext cx="10508776" cy="583281"/>
            </a:xfrm>
            <a:custGeom>
              <a:avLst/>
              <a:gdLst>
                <a:gd name="connsiteX0" fmla="*/ 0 w 10508776"/>
                <a:gd name="connsiteY0" fmla="*/ 97215 h 583281"/>
                <a:gd name="connsiteX1" fmla="*/ 97215 w 10508776"/>
                <a:gd name="connsiteY1" fmla="*/ 0 h 583281"/>
                <a:gd name="connsiteX2" fmla="*/ 10411561 w 10508776"/>
                <a:gd name="connsiteY2" fmla="*/ 0 h 583281"/>
                <a:gd name="connsiteX3" fmla="*/ 10508776 w 10508776"/>
                <a:gd name="connsiteY3" fmla="*/ 97215 h 583281"/>
                <a:gd name="connsiteX4" fmla="*/ 10508776 w 10508776"/>
                <a:gd name="connsiteY4" fmla="*/ 486066 h 583281"/>
                <a:gd name="connsiteX5" fmla="*/ 10411561 w 10508776"/>
                <a:gd name="connsiteY5" fmla="*/ 583281 h 583281"/>
                <a:gd name="connsiteX6" fmla="*/ 97215 w 10508776"/>
                <a:gd name="connsiteY6" fmla="*/ 583281 h 583281"/>
                <a:gd name="connsiteX7" fmla="*/ 0 w 10508776"/>
                <a:gd name="connsiteY7" fmla="*/ 486066 h 583281"/>
                <a:gd name="connsiteX8" fmla="*/ 0 w 10508776"/>
                <a:gd name="connsiteY8" fmla="*/ 97215 h 5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8776" h="583281">
                  <a:moveTo>
                    <a:pt x="0" y="97215"/>
                  </a:moveTo>
                  <a:cubicBezTo>
                    <a:pt x="0" y="43525"/>
                    <a:pt x="43525" y="0"/>
                    <a:pt x="97215" y="0"/>
                  </a:cubicBezTo>
                  <a:lnTo>
                    <a:pt x="10411561" y="0"/>
                  </a:lnTo>
                  <a:cubicBezTo>
                    <a:pt x="10465251" y="0"/>
                    <a:pt x="10508776" y="43525"/>
                    <a:pt x="10508776" y="97215"/>
                  </a:cubicBezTo>
                  <a:lnTo>
                    <a:pt x="10508776" y="486066"/>
                  </a:lnTo>
                  <a:cubicBezTo>
                    <a:pt x="10508776" y="539756"/>
                    <a:pt x="10465251" y="583281"/>
                    <a:pt x="10411561" y="583281"/>
                  </a:cubicBezTo>
                  <a:lnTo>
                    <a:pt x="97215" y="583281"/>
                  </a:lnTo>
                  <a:cubicBezTo>
                    <a:pt x="43525" y="583281"/>
                    <a:pt x="0" y="539756"/>
                    <a:pt x="0" y="486066"/>
                  </a:cubicBezTo>
                  <a:lnTo>
                    <a:pt x="0" y="97215"/>
                  </a:lnTo>
                  <a:close/>
                </a:path>
              </a:pathLst>
            </a:custGeom>
            <a:scene3d>
              <a:camera prst="orthographicFront"/>
              <a:lightRig rig="flat" dir="t"/>
            </a:scene3d>
            <a:sp3d prstMaterial="dkEdge">
              <a:bevelT w="8200" h="38100"/>
            </a:sp3d>
          </p:spPr>
          <p:style>
            <a:lnRef idx="0">
              <a:schemeClr val="accent3">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1813" tIns="81813" rIns="81813" bIns="81813" numCol="1" spcCol="1270" anchor="ctr" anchorCtr="0">
              <a:noAutofit/>
            </a:bodyPr>
            <a:lstStyle/>
            <a:p>
              <a:pPr marL="0" lvl="0" indent="0" algn="l" defTabSz="622300">
                <a:lnSpc>
                  <a:spcPct val="150000"/>
                </a:lnSpc>
                <a:spcBef>
                  <a:spcPct val="0"/>
                </a:spcBef>
                <a:buNone/>
              </a:pPr>
              <a:r>
                <a:rPr lang="zh-CN" kern="1200">
                  <a:latin typeface="+mn-ea"/>
                </a:rPr>
                <a:t>局部化就是把关系密切的软件元素物理地放得彼此靠近。其优点是可维护性、可靠性和可理解性好。</a:t>
              </a:r>
            </a:p>
          </p:txBody>
        </p:sp>
        <p:sp>
          <p:nvSpPr>
            <p:cNvPr id="10" name="任意多边形: 形状 9">
              <a:extLst>
                <a:ext uri="{FF2B5EF4-FFF2-40B4-BE49-F238E27FC236}">
                  <a16:creationId xmlns:a16="http://schemas.microsoft.com/office/drawing/2014/main" id="{0A2AAE61-8FBA-4B5A-96DC-758AFF004C45}"/>
                </a:ext>
              </a:extLst>
            </p:cNvPr>
            <p:cNvSpPr/>
            <p:nvPr/>
          </p:nvSpPr>
          <p:spPr>
            <a:xfrm>
              <a:off x="841612" y="3437963"/>
              <a:ext cx="10508776" cy="583281"/>
            </a:xfrm>
            <a:custGeom>
              <a:avLst/>
              <a:gdLst>
                <a:gd name="connsiteX0" fmla="*/ 0 w 10508776"/>
                <a:gd name="connsiteY0" fmla="*/ 97215 h 583281"/>
                <a:gd name="connsiteX1" fmla="*/ 97215 w 10508776"/>
                <a:gd name="connsiteY1" fmla="*/ 0 h 583281"/>
                <a:gd name="connsiteX2" fmla="*/ 10411561 w 10508776"/>
                <a:gd name="connsiteY2" fmla="*/ 0 h 583281"/>
                <a:gd name="connsiteX3" fmla="*/ 10508776 w 10508776"/>
                <a:gd name="connsiteY3" fmla="*/ 97215 h 583281"/>
                <a:gd name="connsiteX4" fmla="*/ 10508776 w 10508776"/>
                <a:gd name="connsiteY4" fmla="*/ 486066 h 583281"/>
                <a:gd name="connsiteX5" fmla="*/ 10411561 w 10508776"/>
                <a:gd name="connsiteY5" fmla="*/ 583281 h 583281"/>
                <a:gd name="connsiteX6" fmla="*/ 97215 w 10508776"/>
                <a:gd name="connsiteY6" fmla="*/ 583281 h 583281"/>
                <a:gd name="connsiteX7" fmla="*/ 0 w 10508776"/>
                <a:gd name="connsiteY7" fmla="*/ 486066 h 583281"/>
                <a:gd name="connsiteX8" fmla="*/ 0 w 10508776"/>
                <a:gd name="connsiteY8" fmla="*/ 97215 h 5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8776" h="583281">
                  <a:moveTo>
                    <a:pt x="0" y="97215"/>
                  </a:moveTo>
                  <a:cubicBezTo>
                    <a:pt x="0" y="43525"/>
                    <a:pt x="43525" y="0"/>
                    <a:pt x="97215" y="0"/>
                  </a:cubicBezTo>
                  <a:lnTo>
                    <a:pt x="10411561" y="0"/>
                  </a:lnTo>
                  <a:cubicBezTo>
                    <a:pt x="10465251" y="0"/>
                    <a:pt x="10508776" y="43525"/>
                    <a:pt x="10508776" y="97215"/>
                  </a:cubicBezTo>
                  <a:lnTo>
                    <a:pt x="10508776" y="486066"/>
                  </a:lnTo>
                  <a:cubicBezTo>
                    <a:pt x="10508776" y="539756"/>
                    <a:pt x="10465251" y="583281"/>
                    <a:pt x="10411561" y="583281"/>
                  </a:cubicBezTo>
                  <a:lnTo>
                    <a:pt x="97215" y="583281"/>
                  </a:lnTo>
                  <a:cubicBezTo>
                    <a:pt x="43525" y="583281"/>
                    <a:pt x="0" y="539756"/>
                    <a:pt x="0" y="486066"/>
                  </a:cubicBezTo>
                  <a:lnTo>
                    <a:pt x="0" y="97215"/>
                  </a:lnTo>
                  <a:close/>
                </a:path>
              </a:pathLst>
            </a:custGeom>
            <a:scene3d>
              <a:camera prst="orthographicFront"/>
              <a:lightRig rig="flat" dir="t"/>
            </a:scene3d>
            <a:sp3d prstMaterial="dkEdge">
              <a:bevelT w="8200" h="38100"/>
            </a:sp3d>
          </p:spPr>
          <p:style>
            <a:lnRef idx="0">
              <a:schemeClr val="accent3">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1813" tIns="81813" rIns="81813" bIns="81813" numCol="1" spcCol="1270" anchor="ctr" anchorCtr="0">
              <a:noAutofit/>
            </a:bodyPr>
            <a:lstStyle/>
            <a:p>
              <a:pPr marL="0" lvl="0" indent="0" algn="l" defTabSz="622300">
                <a:lnSpc>
                  <a:spcPct val="150000"/>
                </a:lnSpc>
                <a:spcBef>
                  <a:spcPct val="0"/>
                </a:spcBef>
                <a:buNone/>
              </a:pPr>
              <a:r>
                <a:rPr lang="en-US" kern="1200">
                  <a:latin typeface="+mn-ea"/>
                </a:rPr>
                <a:t>4.</a:t>
              </a:r>
              <a:r>
                <a:rPr lang="zh-CN" kern="1200">
                  <a:latin typeface="+mn-ea"/>
                </a:rPr>
                <a:t>模块独立性</a:t>
              </a:r>
            </a:p>
          </p:txBody>
        </p:sp>
        <p:sp>
          <p:nvSpPr>
            <p:cNvPr id="11" name="任意多边形: 形状 10">
              <a:extLst>
                <a:ext uri="{FF2B5EF4-FFF2-40B4-BE49-F238E27FC236}">
                  <a16:creationId xmlns:a16="http://schemas.microsoft.com/office/drawing/2014/main" id="{7F7805DF-DDD4-4BE6-8AF5-0AF1487F5899}"/>
                </a:ext>
              </a:extLst>
            </p:cNvPr>
            <p:cNvSpPr/>
            <p:nvPr/>
          </p:nvSpPr>
          <p:spPr>
            <a:xfrm>
              <a:off x="841612" y="4061565"/>
              <a:ext cx="10508776" cy="583281"/>
            </a:xfrm>
            <a:custGeom>
              <a:avLst/>
              <a:gdLst>
                <a:gd name="connsiteX0" fmla="*/ 0 w 10508776"/>
                <a:gd name="connsiteY0" fmla="*/ 97215 h 583281"/>
                <a:gd name="connsiteX1" fmla="*/ 97215 w 10508776"/>
                <a:gd name="connsiteY1" fmla="*/ 0 h 583281"/>
                <a:gd name="connsiteX2" fmla="*/ 10411561 w 10508776"/>
                <a:gd name="connsiteY2" fmla="*/ 0 h 583281"/>
                <a:gd name="connsiteX3" fmla="*/ 10508776 w 10508776"/>
                <a:gd name="connsiteY3" fmla="*/ 97215 h 583281"/>
                <a:gd name="connsiteX4" fmla="*/ 10508776 w 10508776"/>
                <a:gd name="connsiteY4" fmla="*/ 486066 h 583281"/>
                <a:gd name="connsiteX5" fmla="*/ 10411561 w 10508776"/>
                <a:gd name="connsiteY5" fmla="*/ 583281 h 583281"/>
                <a:gd name="connsiteX6" fmla="*/ 97215 w 10508776"/>
                <a:gd name="connsiteY6" fmla="*/ 583281 h 583281"/>
                <a:gd name="connsiteX7" fmla="*/ 0 w 10508776"/>
                <a:gd name="connsiteY7" fmla="*/ 486066 h 583281"/>
                <a:gd name="connsiteX8" fmla="*/ 0 w 10508776"/>
                <a:gd name="connsiteY8" fmla="*/ 97215 h 5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8776" h="583281">
                  <a:moveTo>
                    <a:pt x="0" y="97215"/>
                  </a:moveTo>
                  <a:cubicBezTo>
                    <a:pt x="0" y="43525"/>
                    <a:pt x="43525" y="0"/>
                    <a:pt x="97215" y="0"/>
                  </a:cubicBezTo>
                  <a:lnTo>
                    <a:pt x="10411561" y="0"/>
                  </a:lnTo>
                  <a:cubicBezTo>
                    <a:pt x="10465251" y="0"/>
                    <a:pt x="10508776" y="43525"/>
                    <a:pt x="10508776" y="97215"/>
                  </a:cubicBezTo>
                  <a:lnTo>
                    <a:pt x="10508776" y="486066"/>
                  </a:lnTo>
                  <a:cubicBezTo>
                    <a:pt x="10508776" y="539756"/>
                    <a:pt x="10465251" y="583281"/>
                    <a:pt x="10411561" y="583281"/>
                  </a:cubicBezTo>
                  <a:lnTo>
                    <a:pt x="97215" y="583281"/>
                  </a:lnTo>
                  <a:cubicBezTo>
                    <a:pt x="43525" y="583281"/>
                    <a:pt x="0" y="539756"/>
                    <a:pt x="0" y="486066"/>
                  </a:cubicBezTo>
                  <a:lnTo>
                    <a:pt x="0" y="97215"/>
                  </a:lnTo>
                  <a:close/>
                </a:path>
              </a:pathLst>
            </a:custGeom>
            <a:scene3d>
              <a:camera prst="orthographicFront"/>
              <a:lightRig rig="flat" dir="t"/>
            </a:scene3d>
            <a:sp3d prstMaterial="dkEdge">
              <a:bevelT w="8200" h="38100"/>
            </a:sp3d>
          </p:spPr>
          <p:style>
            <a:lnRef idx="0">
              <a:schemeClr val="accent3">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1813" tIns="81813" rIns="81813" bIns="81813" numCol="1" spcCol="1270" anchor="ctr" anchorCtr="0">
              <a:noAutofit/>
            </a:bodyPr>
            <a:lstStyle/>
            <a:p>
              <a:pPr marL="0" lvl="0" indent="0" algn="l" defTabSz="622300">
                <a:lnSpc>
                  <a:spcPct val="150000"/>
                </a:lnSpc>
                <a:spcBef>
                  <a:spcPct val="0"/>
                </a:spcBef>
                <a:buNone/>
              </a:pPr>
              <a:r>
                <a:rPr lang="zh-CN" kern="1200">
                  <a:latin typeface="+mn-ea"/>
                </a:rPr>
                <a:t>模块独立性概括了把软件划分为模块时要遵守的准则，也是判断模块构造是否合理的标准。模块独立性好的软件接口简单、容易开发，独立的模块也容易测试和维护。因此，模块独立性是软件质量的关键。</a:t>
              </a:r>
            </a:p>
          </p:txBody>
        </p:sp>
      </p:grpSp>
    </p:spTree>
    <p:extLst>
      <p:ext uri="{BB962C8B-B14F-4D97-AF65-F5344CB8AC3E}">
        <p14:creationId xmlns:p14="http://schemas.microsoft.com/office/powerpoint/2010/main" val="9327474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2672526"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4.3 </a:t>
            </a:r>
            <a:r>
              <a:rPr lang="zh-CN" altLang="en-US" sz="2200" b="1" dirty="0">
                <a:latin typeface="微软雅黑" charset="-122"/>
                <a:ea typeface="微软雅黑" charset="-122"/>
              </a:rPr>
              <a:t>概要设计的原则</a:t>
            </a:r>
          </a:p>
        </p:txBody>
      </p:sp>
      <p:sp>
        <p:nvSpPr>
          <p:cNvPr id="10" name="标注: 上箭头 9">
            <a:extLst>
              <a:ext uri="{FF2B5EF4-FFF2-40B4-BE49-F238E27FC236}">
                <a16:creationId xmlns:a16="http://schemas.microsoft.com/office/drawing/2014/main" id="{1C70FCE3-551F-4BAF-A355-DD0F57FCC268}"/>
              </a:ext>
            </a:extLst>
          </p:cNvPr>
          <p:cNvSpPr/>
          <p:nvPr/>
        </p:nvSpPr>
        <p:spPr>
          <a:xfrm>
            <a:off x="1278340" y="1063507"/>
            <a:ext cx="9635319" cy="4804011"/>
          </a:xfrm>
          <a:prstGeom prst="upArrowCallout">
            <a:avLst>
              <a:gd name="adj1" fmla="val 18750"/>
              <a:gd name="adj2" fmla="val 22443"/>
              <a:gd name="adj3" fmla="val 32955"/>
              <a:gd name="adj4" fmla="val 64125"/>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a:solidFill>
                  <a:schemeClr val="tx1"/>
                </a:solidFill>
                <a:latin typeface="+mn-ea"/>
              </a:rPr>
              <a:t>5.</a:t>
            </a:r>
            <a:r>
              <a:rPr lang="zh-CN" altLang="en-US" dirty="0">
                <a:solidFill>
                  <a:schemeClr val="tx1"/>
                </a:solidFill>
                <a:latin typeface="+mn-ea"/>
              </a:rPr>
              <a:t>复用性设计</a:t>
            </a:r>
          </a:p>
          <a:p>
            <a:pPr>
              <a:lnSpc>
                <a:spcPct val="150000"/>
              </a:lnSpc>
            </a:pPr>
            <a:r>
              <a:rPr lang="zh-CN" altLang="en-US" dirty="0">
                <a:solidFill>
                  <a:schemeClr val="tx1"/>
                </a:solidFill>
                <a:latin typeface="+mn-ea"/>
              </a:rPr>
              <a:t>复用是指同一事物不做修改或稍加修改就可以多次重复使用。将复用思想用于软件开发称为软件复用，将软件的重用部分称为软构件。也就是说，在构造软件系统时不必从零做起，可通过直接使用或加以修改已有软构件来组装成新系统。</a:t>
            </a:r>
          </a:p>
          <a:p>
            <a:pPr>
              <a:lnSpc>
                <a:spcPct val="150000"/>
              </a:lnSpc>
            </a:pPr>
            <a:r>
              <a:rPr lang="zh-CN" altLang="en-US" dirty="0">
                <a:solidFill>
                  <a:schemeClr val="tx1"/>
                </a:solidFill>
                <a:latin typeface="+mn-ea"/>
              </a:rPr>
              <a:t>软件复用可提高软件的生产率。由于软构件是经过反复使用验证的，自身具有较高的质量，因此由软构件组成的新系统也具有较高的质量。软件复用并不局限于软件代码，其范围也可扩展到软件开发各个阶段，包括需求模型和规格说明、设计模型、文档、测试用例等。</a:t>
            </a:r>
          </a:p>
        </p:txBody>
      </p:sp>
    </p:spTree>
    <p:extLst>
      <p:ext uri="{BB962C8B-B14F-4D97-AF65-F5344CB8AC3E}">
        <p14:creationId xmlns:p14="http://schemas.microsoft.com/office/powerpoint/2010/main" val="28718938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模块的独立性</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33457443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2390398"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4.4 </a:t>
            </a:r>
            <a:r>
              <a:rPr lang="zh-CN" altLang="en-US" sz="2200" b="1" dirty="0">
                <a:latin typeface="微软雅黑" charset="-122"/>
                <a:ea typeface="微软雅黑" charset="-122"/>
              </a:rPr>
              <a:t>模块的独立性</a:t>
            </a:r>
          </a:p>
        </p:txBody>
      </p:sp>
      <p:sp>
        <p:nvSpPr>
          <p:cNvPr id="2" name="矩形 1">
            <a:extLst>
              <a:ext uri="{FF2B5EF4-FFF2-40B4-BE49-F238E27FC236}">
                <a16:creationId xmlns:a16="http://schemas.microsoft.com/office/drawing/2014/main" id="{4C7DAB79-654B-478B-B9D6-C3CBDBE9A8DA}"/>
              </a:ext>
            </a:extLst>
          </p:cNvPr>
          <p:cNvSpPr/>
          <p:nvPr/>
        </p:nvSpPr>
        <p:spPr>
          <a:xfrm>
            <a:off x="846161" y="1897319"/>
            <a:ext cx="10276764" cy="3332835"/>
          </a:xfrm>
          <a:prstGeom prst="rect">
            <a:avLst/>
          </a:prstGeom>
        </p:spPr>
        <p:txBody>
          <a:bodyPr wrap="square">
            <a:spAutoFit/>
          </a:bodyPr>
          <a:lstStyle/>
          <a:p>
            <a:pPr>
              <a:lnSpc>
                <a:spcPct val="150000"/>
              </a:lnSpc>
            </a:pPr>
            <a:r>
              <a:rPr lang="zh-CN" altLang="en-US" sz="2000" dirty="0"/>
              <a:t>模块独立性是指软件系统中每个模块只涉及软件要求的具体的子功能，而与软件系统中其他模块的接口是简单的。模块独立性取决于模块的内部和外部特征。一般用耦合和内聚两个定性的指标来度量。</a:t>
            </a:r>
          </a:p>
          <a:p>
            <a:pPr>
              <a:lnSpc>
                <a:spcPct val="150000"/>
              </a:lnSpc>
            </a:pPr>
            <a:r>
              <a:rPr lang="zh-CN" altLang="en-US" sz="2000" dirty="0"/>
              <a:t>耦合是模块之间相互依赖的紧密程度的度量，内聚是一个模块内部各个元素之间彼此结合的紧密程度的度量。一个模块内部各个元素之间的联系越紧密，则模块的内聚度就越高，相对地，它与其他模块之间的耦合就越低，模块的独立性就越强。一个优秀的软件设计，应尽量做到高内聚、低耦合，从而提高模块的独立性。</a:t>
            </a:r>
          </a:p>
        </p:txBody>
      </p:sp>
    </p:spTree>
    <p:extLst>
      <p:ext uri="{BB962C8B-B14F-4D97-AF65-F5344CB8AC3E}">
        <p14:creationId xmlns:p14="http://schemas.microsoft.com/office/powerpoint/2010/main" val="10626208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amond(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8138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4.4.1   </a:t>
            </a:r>
            <a:r>
              <a:rPr lang="zh-CN" altLang="en-US" sz="2200" b="1" dirty="0">
                <a:latin typeface="微软雅黑" charset="-122"/>
                <a:ea typeface="微软雅黑" charset="-122"/>
              </a:rPr>
              <a:t>耦合性（</a:t>
            </a:r>
            <a:r>
              <a:rPr lang="en-US" altLang="zh-CN" sz="2200" b="1" dirty="0">
                <a:latin typeface="微软雅黑" charset="-122"/>
                <a:ea typeface="微软雅黑" charset="-122"/>
              </a:rPr>
              <a:t>Coupling</a:t>
            </a:r>
            <a:r>
              <a:rPr lang="zh-CN" altLang="en-US" sz="2200" b="1" dirty="0">
                <a:latin typeface="微软雅黑" charset="-122"/>
                <a:ea typeface="微软雅黑" charset="-122"/>
              </a:rPr>
              <a:t>）</a:t>
            </a:r>
          </a:p>
        </p:txBody>
      </p:sp>
      <p:sp>
        <p:nvSpPr>
          <p:cNvPr id="2" name="矩形 1">
            <a:extLst>
              <a:ext uri="{FF2B5EF4-FFF2-40B4-BE49-F238E27FC236}">
                <a16:creationId xmlns:a16="http://schemas.microsoft.com/office/drawing/2014/main" id="{28B4E9BD-135A-4A9A-A56A-32F32DB379D4}"/>
              </a:ext>
            </a:extLst>
          </p:cNvPr>
          <p:cNvSpPr/>
          <p:nvPr/>
        </p:nvSpPr>
        <p:spPr>
          <a:xfrm>
            <a:off x="1086351" y="1276813"/>
            <a:ext cx="10475496" cy="1424621"/>
          </a:xfrm>
          <a:prstGeom prst="rect">
            <a:avLst/>
          </a:prstGeom>
        </p:spPr>
        <p:txBody>
          <a:bodyPr wrap="square">
            <a:spAutoFit/>
          </a:bodyPr>
          <a:lstStyle/>
          <a:p>
            <a:pPr>
              <a:lnSpc>
                <a:spcPct val="150000"/>
              </a:lnSpc>
            </a:pPr>
            <a:r>
              <a:rPr lang="zh-CN" altLang="en-US" sz="2000" dirty="0"/>
              <a:t>耦合是模块之间相互连接的紧密程度的度量。耦合强弱取决于模块间接口的复杂程度、进入或访问一个模块的点以及通过接口的数据。模块之间的连接越紧密，联系越多，耦合性就越高，而其模块独立性就越弱。通常希望一个软件系统具有较低的耦合性。</a:t>
            </a:r>
          </a:p>
        </p:txBody>
      </p:sp>
      <p:pic>
        <p:nvPicPr>
          <p:cNvPr id="7" name="Picture 2">
            <a:extLst>
              <a:ext uri="{FF2B5EF4-FFF2-40B4-BE49-F238E27FC236}">
                <a16:creationId xmlns:a16="http://schemas.microsoft.com/office/drawing/2014/main" id="{22F91BCD-2DCB-4988-BD16-1D42817FD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55420"/>
            <a:ext cx="8596313"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64124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380661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4.4.1   </a:t>
            </a:r>
            <a:r>
              <a:rPr lang="zh-CN" altLang="en-US" sz="2200" b="1" dirty="0">
                <a:latin typeface="微软雅黑" charset="-122"/>
                <a:ea typeface="微软雅黑" charset="-122"/>
              </a:rPr>
              <a:t>耦合性（</a:t>
            </a:r>
            <a:r>
              <a:rPr lang="en-US" altLang="zh-CN" sz="2200" b="1" dirty="0">
                <a:latin typeface="微软雅黑" charset="-122"/>
                <a:ea typeface="微软雅黑" charset="-122"/>
              </a:rPr>
              <a:t>Coupling</a:t>
            </a:r>
            <a:r>
              <a:rPr lang="zh-CN" altLang="en-US" sz="2200" b="1" dirty="0">
                <a:latin typeface="微软雅黑" charset="-122"/>
                <a:ea typeface="微软雅黑" charset="-122"/>
              </a:rPr>
              <a:t>）</a:t>
            </a:r>
          </a:p>
        </p:txBody>
      </p:sp>
      <p:sp>
        <p:nvSpPr>
          <p:cNvPr id="2" name="矩形 1">
            <a:extLst>
              <a:ext uri="{FF2B5EF4-FFF2-40B4-BE49-F238E27FC236}">
                <a16:creationId xmlns:a16="http://schemas.microsoft.com/office/drawing/2014/main" id="{D2378ED6-3138-4209-A0F3-1C5B7994EBCB}"/>
              </a:ext>
            </a:extLst>
          </p:cNvPr>
          <p:cNvSpPr/>
          <p:nvPr/>
        </p:nvSpPr>
        <p:spPr>
          <a:xfrm>
            <a:off x="781087" y="1166999"/>
            <a:ext cx="9491626" cy="3055837"/>
          </a:xfrm>
          <a:prstGeom prst="rect">
            <a:avLst/>
          </a:prstGeom>
        </p:spPr>
        <p:txBody>
          <a:bodyPr wrap="square">
            <a:spAutoFit/>
          </a:bodyPr>
          <a:lstStyle/>
          <a:p>
            <a:pPr>
              <a:lnSpc>
                <a:spcPct val="150000"/>
              </a:lnSpc>
              <a:spcBef>
                <a:spcPct val="20000"/>
              </a:spcBef>
              <a:defRPr/>
            </a:pPr>
            <a:r>
              <a:rPr lang="en-US" altLang="zh-CN" sz="2000" dirty="0">
                <a:latin typeface="+mn-ea"/>
              </a:rPr>
              <a:t>1.</a:t>
            </a:r>
            <a:r>
              <a:rPr lang="zh-CN" altLang="en-US" sz="2000" dirty="0">
                <a:latin typeface="+mn-ea"/>
              </a:rPr>
              <a:t>非直接耦合</a:t>
            </a:r>
          </a:p>
          <a:p>
            <a:pPr>
              <a:lnSpc>
                <a:spcPct val="150000"/>
              </a:lnSpc>
              <a:spcBef>
                <a:spcPct val="20000"/>
              </a:spcBef>
              <a:defRPr/>
            </a:pPr>
            <a:r>
              <a:rPr lang="zh-CN" altLang="en-US" sz="2000" dirty="0">
                <a:latin typeface="+mn-ea"/>
              </a:rPr>
              <a:t>两个模块间没有直接关系，它们之间的联系完全是通过主模块的控制和调用来实现的。耦合度最弱，模块独立性最强。</a:t>
            </a:r>
          </a:p>
          <a:p>
            <a:pPr>
              <a:lnSpc>
                <a:spcPct val="150000"/>
              </a:lnSpc>
              <a:spcBef>
                <a:spcPct val="20000"/>
              </a:spcBef>
              <a:defRPr/>
            </a:pPr>
            <a:r>
              <a:rPr lang="en-US" altLang="zh-CN" sz="2000" dirty="0">
                <a:latin typeface="+mn-ea"/>
              </a:rPr>
              <a:t>2.</a:t>
            </a:r>
            <a:r>
              <a:rPr lang="zh-CN" altLang="en-US" sz="2000" dirty="0">
                <a:latin typeface="+mn-ea"/>
              </a:rPr>
              <a:t>数据耦合</a:t>
            </a:r>
          </a:p>
          <a:p>
            <a:pPr>
              <a:lnSpc>
                <a:spcPct val="150000"/>
              </a:lnSpc>
              <a:spcBef>
                <a:spcPct val="20000"/>
              </a:spcBef>
              <a:defRPr/>
            </a:pPr>
            <a:r>
              <a:rPr lang="zh-CN" altLang="en-US" sz="2000" dirty="0">
                <a:latin typeface="+mn-ea"/>
              </a:rPr>
              <a:t>调用模块和被调用模块之间只传递简单的数据</a:t>
            </a:r>
            <a:endParaRPr lang="en-US" altLang="zh-CN" sz="2000" dirty="0">
              <a:latin typeface="+mn-ea"/>
            </a:endParaRPr>
          </a:p>
          <a:p>
            <a:pPr>
              <a:lnSpc>
                <a:spcPct val="150000"/>
              </a:lnSpc>
              <a:spcBef>
                <a:spcPct val="20000"/>
              </a:spcBef>
              <a:defRPr/>
            </a:pPr>
            <a:r>
              <a:rPr lang="zh-CN" altLang="en-US" sz="2000" dirty="0">
                <a:latin typeface="+mn-ea"/>
              </a:rPr>
              <a:t>项参数。相当于高级语言中的值传递。</a:t>
            </a:r>
          </a:p>
        </p:txBody>
      </p:sp>
      <p:pic>
        <p:nvPicPr>
          <p:cNvPr id="4" name="Picture 2">
            <a:extLst>
              <a:ext uri="{FF2B5EF4-FFF2-40B4-BE49-F238E27FC236}">
                <a16:creationId xmlns:a16="http://schemas.microsoft.com/office/drawing/2014/main" id="{774F2C16-58D1-47E9-A668-D9E7F7C92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589" y="2657561"/>
            <a:ext cx="2232025"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7922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38138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4.4.1   </a:t>
            </a:r>
            <a:r>
              <a:rPr lang="zh-CN" altLang="en-US" sz="2200" b="1" dirty="0">
                <a:latin typeface="微软雅黑" charset="-122"/>
                <a:ea typeface="微软雅黑" charset="-122"/>
              </a:rPr>
              <a:t>耦合性（</a:t>
            </a:r>
            <a:r>
              <a:rPr lang="en-US" altLang="zh-CN" sz="2200" b="1" dirty="0">
                <a:latin typeface="微软雅黑" charset="-122"/>
                <a:ea typeface="微软雅黑" charset="-122"/>
              </a:rPr>
              <a:t>Coupling</a:t>
            </a:r>
            <a:r>
              <a:rPr lang="zh-CN" altLang="en-US" sz="2200" b="1" dirty="0">
                <a:latin typeface="微软雅黑" charset="-122"/>
                <a:ea typeface="微软雅黑" charset="-122"/>
              </a:rPr>
              <a:t>）</a:t>
            </a:r>
          </a:p>
        </p:txBody>
      </p:sp>
      <p:sp>
        <p:nvSpPr>
          <p:cNvPr id="2" name="矩形 1">
            <a:extLst>
              <a:ext uri="{FF2B5EF4-FFF2-40B4-BE49-F238E27FC236}">
                <a16:creationId xmlns:a16="http://schemas.microsoft.com/office/drawing/2014/main" id="{10F3BB5D-8BFD-418B-8E66-28F9C90CAF76}"/>
              </a:ext>
            </a:extLst>
          </p:cNvPr>
          <p:cNvSpPr/>
          <p:nvPr/>
        </p:nvSpPr>
        <p:spPr>
          <a:xfrm>
            <a:off x="1490718" y="1140183"/>
            <a:ext cx="9210563" cy="1866858"/>
          </a:xfrm>
          <a:prstGeom prst="rect">
            <a:avLst/>
          </a:prstGeom>
        </p:spPr>
        <p:txBody>
          <a:bodyPr wrap="square">
            <a:spAutoFit/>
          </a:bodyPr>
          <a:lstStyle/>
          <a:p>
            <a:pPr>
              <a:lnSpc>
                <a:spcPct val="150000"/>
              </a:lnSpc>
            </a:pPr>
            <a:r>
              <a:rPr lang="en-US" altLang="zh-CN" sz="2000" dirty="0">
                <a:latin typeface="+mn-ea"/>
              </a:rPr>
              <a:t>3.</a:t>
            </a:r>
            <a:r>
              <a:rPr lang="zh-CN" altLang="en-US" sz="2000" dirty="0">
                <a:latin typeface="+mn-ea"/>
              </a:rPr>
              <a:t>标记耦合</a:t>
            </a:r>
            <a:endParaRPr lang="en-US" altLang="zh-CN" sz="2000" dirty="0">
              <a:latin typeface="+mn-ea"/>
            </a:endParaRPr>
          </a:p>
          <a:p>
            <a:pPr>
              <a:lnSpc>
                <a:spcPct val="150000"/>
              </a:lnSpc>
            </a:pPr>
            <a:r>
              <a:rPr lang="zh-CN" altLang="en-US" sz="2000" dirty="0">
                <a:latin typeface="+mn-ea"/>
              </a:rPr>
              <a:t>调用模块和被调用模块之间传递数据结构而不是简单数据。也称特征耦合。</a:t>
            </a:r>
          </a:p>
          <a:p>
            <a:pPr>
              <a:lnSpc>
                <a:spcPct val="150000"/>
              </a:lnSpc>
            </a:pPr>
            <a:r>
              <a:rPr lang="zh-CN" altLang="en-US" sz="2000" dirty="0">
                <a:latin typeface="+mn-ea"/>
              </a:rPr>
              <a:t>标记耦合的模块间传递的不是简单变量，而是像高级语言中的数组名、记录名和文件名等数据结构，这些名字即为标记，其实传递的是地址。</a:t>
            </a:r>
          </a:p>
        </p:txBody>
      </p:sp>
      <p:pic>
        <p:nvPicPr>
          <p:cNvPr id="5" name="Picture 2">
            <a:extLst>
              <a:ext uri="{FF2B5EF4-FFF2-40B4-BE49-F238E27FC236}">
                <a16:creationId xmlns:a16="http://schemas.microsoft.com/office/drawing/2014/main" id="{2EB9DC15-21FA-4A19-B0AA-391CDB30E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988" y="3183340"/>
            <a:ext cx="7529513" cy="296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254987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38138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4.4.1   </a:t>
            </a:r>
            <a:r>
              <a:rPr lang="zh-CN" altLang="en-US" sz="2200" b="1" dirty="0">
                <a:latin typeface="微软雅黑" charset="-122"/>
                <a:ea typeface="微软雅黑" charset="-122"/>
              </a:rPr>
              <a:t>耦合性（</a:t>
            </a:r>
            <a:r>
              <a:rPr lang="en-US" altLang="zh-CN" sz="2200" b="1" dirty="0">
                <a:latin typeface="微软雅黑" charset="-122"/>
                <a:ea typeface="微软雅黑" charset="-122"/>
              </a:rPr>
              <a:t>Coupling</a:t>
            </a:r>
            <a:r>
              <a:rPr lang="zh-CN" altLang="en-US" sz="2200" b="1" dirty="0">
                <a:latin typeface="微软雅黑" charset="-122"/>
                <a:ea typeface="微软雅黑" charset="-122"/>
              </a:rPr>
              <a:t>）</a:t>
            </a:r>
          </a:p>
        </p:txBody>
      </p:sp>
      <p:sp>
        <p:nvSpPr>
          <p:cNvPr id="2" name="矩形 1">
            <a:extLst>
              <a:ext uri="{FF2B5EF4-FFF2-40B4-BE49-F238E27FC236}">
                <a16:creationId xmlns:a16="http://schemas.microsoft.com/office/drawing/2014/main" id="{123AB1DD-B7DF-4938-B73A-0DA3C5A433C5}"/>
              </a:ext>
            </a:extLst>
          </p:cNvPr>
          <p:cNvSpPr/>
          <p:nvPr/>
        </p:nvSpPr>
        <p:spPr>
          <a:xfrm>
            <a:off x="600501" y="950874"/>
            <a:ext cx="10890914" cy="943528"/>
          </a:xfrm>
          <a:prstGeom prst="rect">
            <a:avLst/>
          </a:prstGeom>
        </p:spPr>
        <p:txBody>
          <a:bodyPr wrap="square">
            <a:spAutoFit/>
          </a:bodyPr>
          <a:lstStyle/>
          <a:p>
            <a:pPr>
              <a:lnSpc>
                <a:spcPct val="150000"/>
              </a:lnSpc>
            </a:pPr>
            <a:r>
              <a:rPr lang="en-US" altLang="zh-CN" sz="2000" dirty="0">
                <a:latin typeface="+mn-ea"/>
              </a:rPr>
              <a:t>4.</a:t>
            </a:r>
            <a:r>
              <a:rPr lang="zh-CN" altLang="en-US" sz="2000" dirty="0">
                <a:latin typeface="+mn-ea"/>
              </a:rPr>
              <a:t>控制耦合</a:t>
            </a:r>
          </a:p>
          <a:p>
            <a:pPr>
              <a:lnSpc>
                <a:spcPct val="150000"/>
              </a:lnSpc>
            </a:pPr>
            <a:r>
              <a:rPr lang="zh-CN" altLang="en-US" sz="2000" dirty="0">
                <a:latin typeface="+mn-ea"/>
              </a:rPr>
              <a:t>模块之间传递的不是数据信息，而是控制信息如标志、开关量，一个模块控制了另一模块的功能。</a:t>
            </a:r>
          </a:p>
        </p:txBody>
      </p:sp>
      <p:pic>
        <p:nvPicPr>
          <p:cNvPr id="10" name="Picture 2">
            <a:extLst>
              <a:ext uri="{FF2B5EF4-FFF2-40B4-BE49-F238E27FC236}">
                <a16:creationId xmlns:a16="http://schemas.microsoft.com/office/drawing/2014/main" id="{964B64BB-F94A-4263-8107-226A81BDE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250" y="2233438"/>
            <a:ext cx="6923088" cy="337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04335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4">
            <a:extLst>
              <a:ext uri="{FF2B5EF4-FFF2-40B4-BE49-F238E27FC236}">
                <a16:creationId xmlns:a16="http://schemas.microsoft.com/office/drawing/2014/main" id="{CC3470C2-5968-44DD-8D53-C25939593504}"/>
              </a:ext>
            </a:extLst>
          </p:cNvPr>
          <p:cNvSpPr/>
          <p:nvPr>
            <p:custDataLst>
              <p:tags r:id="rId1"/>
            </p:custDataLst>
          </p:nvPr>
        </p:nvSpPr>
        <p:spPr>
          <a:xfrm rot="5400000">
            <a:off x="4970835" y="981330"/>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4" name="PA_文本框 6">
            <a:extLst>
              <a:ext uri="{FF2B5EF4-FFF2-40B4-BE49-F238E27FC236}">
                <a16:creationId xmlns:a16="http://schemas.microsoft.com/office/drawing/2014/main" id="{501DEE0E-C47C-478F-BA45-31C844B6AE18}"/>
              </a:ext>
            </a:extLst>
          </p:cNvPr>
          <p:cNvSpPr txBox="1"/>
          <p:nvPr>
            <p:custDataLst>
              <p:tags r:id="rId2"/>
            </p:custDataLst>
          </p:nvPr>
        </p:nvSpPr>
        <p:spPr>
          <a:xfrm>
            <a:off x="5279078" y="845513"/>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4.1</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软件设计概述</a:t>
            </a:r>
          </a:p>
        </p:txBody>
      </p:sp>
      <p:sp>
        <p:nvSpPr>
          <p:cNvPr id="15" name="矩形 14"/>
          <p:cNvSpPr/>
          <p:nvPr/>
        </p:nvSpPr>
        <p:spPr>
          <a:xfrm>
            <a:off x="1331235" y="778169"/>
            <a:ext cx="2417200" cy="830997"/>
          </a:xfrm>
          <a:prstGeom prst="rect">
            <a:avLst/>
          </a:prstGeom>
        </p:spPr>
        <p:txBody>
          <a:bodyPr wrap="none">
            <a:spAutoFit/>
          </a:bodyPr>
          <a:lstStyle/>
          <a:p>
            <a:pPr lvl="0">
              <a:defRPr/>
            </a:pPr>
            <a:r>
              <a:rPr lang="en-US" altLang="zh-CN" sz="4800" b="1" spc="300"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rPr>
              <a:t>C</a:t>
            </a:r>
            <a:r>
              <a:rPr lang="en-US" altLang="zh-CN" sz="3600" b="1"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rPr>
              <a:t>ontents</a:t>
            </a:r>
            <a:endParaRPr lang="zh-CN" altLang="en-US" sz="3600" b="1"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pic>
        <p:nvPicPr>
          <p:cNvPr id="16" name="图片 15">
            <a:extLst>
              <a:ext uri="{FF2B5EF4-FFF2-40B4-BE49-F238E27FC236}">
                <a16:creationId xmlns:a16="http://schemas.microsoft.com/office/drawing/2014/main" id="{F47E3691-37A1-4F2A-BE67-E4BC5C56F6B4}"/>
              </a:ext>
            </a:extLst>
          </p:cNvPr>
          <p:cNvPicPr>
            <a:picLocks noChangeAspect="1"/>
          </p:cNvPicPr>
          <p:nvPr/>
        </p:nvPicPr>
        <p:blipFill>
          <a:blip r:embed="rId18"/>
          <a:stretch>
            <a:fillRect/>
          </a:stretch>
        </p:blipFill>
        <p:spPr>
          <a:xfrm flipH="1">
            <a:off x="255638" y="1936237"/>
            <a:ext cx="3888005" cy="4168222"/>
          </a:xfrm>
          <a:prstGeom prst="rect">
            <a:avLst/>
          </a:prstGeom>
        </p:spPr>
      </p:pic>
      <p:sp>
        <p:nvSpPr>
          <p:cNvPr id="17" name="PA_矩形 4">
            <a:extLst>
              <a:ext uri="{FF2B5EF4-FFF2-40B4-BE49-F238E27FC236}">
                <a16:creationId xmlns:a16="http://schemas.microsoft.com/office/drawing/2014/main" id="{CC3470C2-5968-44DD-8D53-C25939593504}"/>
              </a:ext>
            </a:extLst>
          </p:cNvPr>
          <p:cNvSpPr/>
          <p:nvPr>
            <p:custDataLst>
              <p:tags r:id="rId3"/>
            </p:custDataLst>
          </p:nvPr>
        </p:nvSpPr>
        <p:spPr>
          <a:xfrm rot="5400000">
            <a:off x="4970835" y="1740027"/>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8" name="PA_文本框 6">
            <a:extLst>
              <a:ext uri="{FF2B5EF4-FFF2-40B4-BE49-F238E27FC236}">
                <a16:creationId xmlns:a16="http://schemas.microsoft.com/office/drawing/2014/main" id="{501DEE0E-C47C-478F-BA45-31C844B6AE18}"/>
              </a:ext>
            </a:extLst>
          </p:cNvPr>
          <p:cNvSpPr txBox="1"/>
          <p:nvPr>
            <p:custDataLst>
              <p:tags r:id="rId4"/>
            </p:custDataLst>
          </p:nvPr>
        </p:nvSpPr>
        <p:spPr>
          <a:xfrm>
            <a:off x="5279077" y="1609166"/>
            <a:ext cx="3888005"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4.2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概要设计的任务与步骤</a:t>
            </a:r>
          </a:p>
        </p:txBody>
      </p:sp>
      <p:sp>
        <p:nvSpPr>
          <p:cNvPr id="19" name="PA_矩形 4">
            <a:extLst>
              <a:ext uri="{FF2B5EF4-FFF2-40B4-BE49-F238E27FC236}">
                <a16:creationId xmlns:a16="http://schemas.microsoft.com/office/drawing/2014/main" id="{CC3470C2-5968-44DD-8D53-C25939593504}"/>
              </a:ext>
            </a:extLst>
          </p:cNvPr>
          <p:cNvSpPr/>
          <p:nvPr>
            <p:custDataLst>
              <p:tags r:id="rId5"/>
            </p:custDataLst>
          </p:nvPr>
        </p:nvSpPr>
        <p:spPr>
          <a:xfrm rot="5400000">
            <a:off x="4970835" y="2498724"/>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0" name="PA_文本框 6">
            <a:extLst>
              <a:ext uri="{FF2B5EF4-FFF2-40B4-BE49-F238E27FC236}">
                <a16:creationId xmlns:a16="http://schemas.microsoft.com/office/drawing/2014/main" id="{501DEE0E-C47C-478F-BA45-31C844B6AE18}"/>
              </a:ext>
            </a:extLst>
          </p:cNvPr>
          <p:cNvSpPr txBox="1"/>
          <p:nvPr>
            <p:custDataLst>
              <p:tags r:id="rId6"/>
            </p:custDataLst>
          </p:nvPr>
        </p:nvSpPr>
        <p:spPr>
          <a:xfrm>
            <a:off x="5228520" y="2372819"/>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4.3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概要设计的原则</a:t>
            </a:r>
          </a:p>
        </p:txBody>
      </p:sp>
      <p:sp>
        <p:nvSpPr>
          <p:cNvPr id="10" name="PA_矩形 4">
            <a:extLst>
              <a:ext uri="{FF2B5EF4-FFF2-40B4-BE49-F238E27FC236}">
                <a16:creationId xmlns:a16="http://schemas.microsoft.com/office/drawing/2014/main" id="{3FB9687C-2C38-450D-B8FC-F0C69D33C9B5}"/>
              </a:ext>
            </a:extLst>
          </p:cNvPr>
          <p:cNvSpPr/>
          <p:nvPr>
            <p:custDataLst>
              <p:tags r:id="rId7"/>
            </p:custDataLst>
          </p:nvPr>
        </p:nvSpPr>
        <p:spPr>
          <a:xfrm rot="5400000">
            <a:off x="4970835" y="3257421"/>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1" name="PA_文本框 6">
            <a:extLst>
              <a:ext uri="{FF2B5EF4-FFF2-40B4-BE49-F238E27FC236}">
                <a16:creationId xmlns:a16="http://schemas.microsoft.com/office/drawing/2014/main" id="{253B0837-E5DE-4CF5-B960-289E4F5F27BE}"/>
              </a:ext>
            </a:extLst>
          </p:cNvPr>
          <p:cNvSpPr txBox="1"/>
          <p:nvPr>
            <p:custDataLst>
              <p:tags r:id="rId8"/>
            </p:custDataLst>
          </p:nvPr>
        </p:nvSpPr>
        <p:spPr>
          <a:xfrm>
            <a:off x="5279078" y="3136472"/>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4.4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模块的独立性</a:t>
            </a:r>
          </a:p>
        </p:txBody>
      </p:sp>
      <p:sp>
        <p:nvSpPr>
          <p:cNvPr id="12" name="PA_矩形 4">
            <a:extLst>
              <a:ext uri="{FF2B5EF4-FFF2-40B4-BE49-F238E27FC236}">
                <a16:creationId xmlns:a16="http://schemas.microsoft.com/office/drawing/2014/main" id="{FD75B16B-D14A-48DF-8059-C610BB037E1F}"/>
              </a:ext>
            </a:extLst>
          </p:cNvPr>
          <p:cNvSpPr/>
          <p:nvPr>
            <p:custDataLst>
              <p:tags r:id="rId9"/>
            </p:custDataLst>
          </p:nvPr>
        </p:nvSpPr>
        <p:spPr>
          <a:xfrm rot="5400000">
            <a:off x="4970835" y="4016118"/>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3" name="PA_文本框 6">
            <a:extLst>
              <a:ext uri="{FF2B5EF4-FFF2-40B4-BE49-F238E27FC236}">
                <a16:creationId xmlns:a16="http://schemas.microsoft.com/office/drawing/2014/main" id="{44413A97-DC48-4D6B-9B97-2916E466F81D}"/>
              </a:ext>
            </a:extLst>
          </p:cNvPr>
          <p:cNvSpPr txBox="1"/>
          <p:nvPr>
            <p:custDataLst>
              <p:tags r:id="rId10"/>
            </p:custDataLst>
          </p:nvPr>
        </p:nvSpPr>
        <p:spPr>
          <a:xfrm>
            <a:off x="5279077" y="3900125"/>
            <a:ext cx="4631867"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4.5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软件结构设计的图形工具</a:t>
            </a:r>
          </a:p>
        </p:txBody>
      </p:sp>
      <p:sp>
        <p:nvSpPr>
          <p:cNvPr id="14" name="PA_矩形 4">
            <a:extLst>
              <a:ext uri="{FF2B5EF4-FFF2-40B4-BE49-F238E27FC236}">
                <a16:creationId xmlns:a16="http://schemas.microsoft.com/office/drawing/2014/main" id="{2F7A1234-8675-4D27-8DCC-BDFF8A995A2D}"/>
              </a:ext>
            </a:extLst>
          </p:cNvPr>
          <p:cNvSpPr/>
          <p:nvPr>
            <p:custDataLst>
              <p:tags r:id="rId11"/>
            </p:custDataLst>
          </p:nvPr>
        </p:nvSpPr>
        <p:spPr>
          <a:xfrm rot="5400000">
            <a:off x="4970835" y="4774815"/>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1" name="PA_文本框 6">
            <a:extLst>
              <a:ext uri="{FF2B5EF4-FFF2-40B4-BE49-F238E27FC236}">
                <a16:creationId xmlns:a16="http://schemas.microsoft.com/office/drawing/2014/main" id="{1D0A9390-3702-4C7D-B2F6-C482D00C1E9D}"/>
              </a:ext>
            </a:extLst>
          </p:cNvPr>
          <p:cNvSpPr txBox="1"/>
          <p:nvPr>
            <p:custDataLst>
              <p:tags r:id="rId12"/>
            </p:custDataLst>
          </p:nvPr>
        </p:nvSpPr>
        <p:spPr>
          <a:xfrm>
            <a:off x="5279078" y="4663778"/>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4.6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结构化的设计方法</a:t>
            </a:r>
          </a:p>
        </p:txBody>
      </p:sp>
      <p:sp>
        <p:nvSpPr>
          <p:cNvPr id="22" name="PA_矩形 4">
            <a:extLst>
              <a:ext uri="{FF2B5EF4-FFF2-40B4-BE49-F238E27FC236}">
                <a16:creationId xmlns:a16="http://schemas.microsoft.com/office/drawing/2014/main" id="{5CAE04D9-4847-4767-9EFD-83F75E57BEC2}"/>
              </a:ext>
            </a:extLst>
          </p:cNvPr>
          <p:cNvSpPr/>
          <p:nvPr>
            <p:custDataLst>
              <p:tags r:id="rId13"/>
            </p:custDataLst>
          </p:nvPr>
        </p:nvSpPr>
        <p:spPr>
          <a:xfrm rot="5400000">
            <a:off x="4970835" y="5503650"/>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3" name="PA_文本框 6">
            <a:extLst>
              <a:ext uri="{FF2B5EF4-FFF2-40B4-BE49-F238E27FC236}">
                <a16:creationId xmlns:a16="http://schemas.microsoft.com/office/drawing/2014/main" id="{F8D32DE6-E443-4E5F-9D18-178B84BE48D9}"/>
              </a:ext>
            </a:extLst>
          </p:cNvPr>
          <p:cNvSpPr txBox="1"/>
          <p:nvPr>
            <p:custDataLst>
              <p:tags r:id="rId14"/>
            </p:custDataLst>
          </p:nvPr>
        </p:nvSpPr>
        <p:spPr>
          <a:xfrm>
            <a:off x="5279077" y="5387657"/>
            <a:ext cx="4631867"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4.7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概要设计文档与评审</a:t>
            </a:r>
          </a:p>
        </p:txBody>
      </p:sp>
      <p:sp>
        <p:nvSpPr>
          <p:cNvPr id="24" name="PA_矩形 4">
            <a:extLst>
              <a:ext uri="{FF2B5EF4-FFF2-40B4-BE49-F238E27FC236}">
                <a16:creationId xmlns:a16="http://schemas.microsoft.com/office/drawing/2014/main" id="{C4FB234A-F679-45F8-81F2-CCC2EAED3625}"/>
              </a:ext>
            </a:extLst>
          </p:cNvPr>
          <p:cNvSpPr/>
          <p:nvPr>
            <p:custDataLst>
              <p:tags r:id="rId15"/>
            </p:custDataLst>
          </p:nvPr>
        </p:nvSpPr>
        <p:spPr>
          <a:xfrm rot="5400000">
            <a:off x="4970835" y="6262347"/>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5" name="PA_文本框 6">
            <a:extLst>
              <a:ext uri="{FF2B5EF4-FFF2-40B4-BE49-F238E27FC236}">
                <a16:creationId xmlns:a16="http://schemas.microsoft.com/office/drawing/2014/main" id="{77C9103A-58BF-452D-9D8B-1B482C5B29BD}"/>
              </a:ext>
            </a:extLst>
          </p:cNvPr>
          <p:cNvSpPr txBox="1"/>
          <p:nvPr>
            <p:custDataLst>
              <p:tags r:id="rId16"/>
            </p:custDataLst>
          </p:nvPr>
        </p:nvSpPr>
        <p:spPr>
          <a:xfrm>
            <a:off x="5279078" y="6055058"/>
            <a:ext cx="3496432"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4.8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项目实践</a:t>
            </a:r>
          </a:p>
        </p:txBody>
      </p:sp>
    </p:spTree>
    <p:extLst>
      <p:ext uri="{BB962C8B-B14F-4D97-AF65-F5344CB8AC3E}">
        <p14:creationId xmlns:p14="http://schemas.microsoft.com/office/powerpoint/2010/main" val="249922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5" grpId="0"/>
      <p:bldP spid="17" grpId="0" animBg="1"/>
      <p:bldP spid="18" grpId="0"/>
      <p:bldP spid="19" grpId="0" animBg="1"/>
      <p:bldP spid="20" grpId="0"/>
      <p:bldP spid="10" grpId="0" animBg="1"/>
      <p:bldP spid="11" grpId="0"/>
      <p:bldP spid="12" grpId="0" animBg="1"/>
      <p:bldP spid="13" grpId="0"/>
      <p:bldP spid="14" grpId="0" animBg="1"/>
      <p:bldP spid="21" grpId="0"/>
      <p:bldP spid="22" grpId="0" animBg="1"/>
      <p:bldP spid="23" grpId="0"/>
      <p:bldP spid="24" grpId="0" animBg="1"/>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8138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4.4.1   </a:t>
            </a:r>
            <a:r>
              <a:rPr lang="zh-CN" altLang="en-US" sz="2200" b="1" dirty="0">
                <a:latin typeface="微软雅黑" charset="-122"/>
                <a:ea typeface="微软雅黑" charset="-122"/>
              </a:rPr>
              <a:t>耦合性（</a:t>
            </a:r>
            <a:r>
              <a:rPr lang="en-US" altLang="zh-CN" sz="2200" b="1" dirty="0">
                <a:latin typeface="微软雅黑" charset="-122"/>
                <a:ea typeface="微软雅黑" charset="-122"/>
              </a:rPr>
              <a:t>Coupling</a:t>
            </a:r>
            <a:r>
              <a:rPr lang="zh-CN" altLang="en-US" sz="2200" b="1" dirty="0">
                <a:latin typeface="微软雅黑" charset="-122"/>
                <a:ea typeface="微软雅黑" charset="-122"/>
              </a:rPr>
              <a:t>）</a:t>
            </a:r>
          </a:p>
        </p:txBody>
      </p:sp>
      <p:sp>
        <p:nvSpPr>
          <p:cNvPr id="2" name="矩形 1">
            <a:extLst>
              <a:ext uri="{FF2B5EF4-FFF2-40B4-BE49-F238E27FC236}">
                <a16:creationId xmlns:a16="http://schemas.microsoft.com/office/drawing/2014/main" id="{C22EC3AD-F65F-41DA-A414-A2CD36B35E9A}"/>
              </a:ext>
            </a:extLst>
          </p:cNvPr>
          <p:cNvSpPr/>
          <p:nvPr/>
        </p:nvSpPr>
        <p:spPr>
          <a:xfrm>
            <a:off x="929843" y="1254811"/>
            <a:ext cx="10332314" cy="4421403"/>
          </a:xfrm>
          <a:prstGeom prst="rect">
            <a:avLst/>
          </a:prstGeom>
        </p:spPr>
        <p:txBody>
          <a:bodyPr wrap="square">
            <a:spAutoFit/>
          </a:bodyPr>
          <a:lstStyle/>
          <a:p>
            <a:pPr>
              <a:lnSpc>
                <a:spcPct val="150000"/>
              </a:lnSpc>
              <a:spcBef>
                <a:spcPct val="20000"/>
              </a:spcBef>
            </a:pPr>
            <a:r>
              <a:rPr lang="en-US" altLang="zh-CN" sz="2000" dirty="0">
                <a:latin typeface="+mn-ea"/>
              </a:rPr>
              <a:t>5.</a:t>
            </a:r>
            <a:r>
              <a:rPr lang="zh-CN" altLang="en-US" sz="2000" dirty="0">
                <a:latin typeface="+mn-ea"/>
              </a:rPr>
              <a:t>外部耦合</a:t>
            </a:r>
          </a:p>
          <a:p>
            <a:pPr>
              <a:lnSpc>
                <a:spcPct val="150000"/>
              </a:lnSpc>
              <a:spcBef>
                <a:spcPct val="20000"/>
              </a:spcBef>
            </a:pPr>
            <a:r>
              <a:rPr lang="zh-CN" altLang="en-US" sz="2000" dirty="0">
                <a:latin typeface="+mn-ea"/>
              </a:rPr>
              <a:t>一组模块都访问同一全局简单变量，而且不通过参数表传递该全局变量的信息，则称之为外部耦合。</a:t>
            </a:r>
          </a:p>
          <a:p>
            <a:pPr>
              <a:lnSpc>
                <a:spcPct val="150000"/>
              </a:lnSpc>
              <a:spcBef>
                <a:spcPct val="20000"/>
              </a:spcBef>
            </a:pPr>
            <a:r>
              <a:rPr lang="en-US" altLang="zh-CN" sz="2000" dirty="0">
                <a:latin typeface="+mn-ea"/>
              </a:rPr>
              <a:t>6.</a:t>
            </a:r>
            <a:r>
              <a:rPr lang="zh-CN" altLang="en-US" sz="2000" dirty="0">
                <a:latin typeface="+mn-ea"/>
              </a:rPr>
              <a:t>公共耦合</a:t>
            </a:r>
          </a:p>
          <a:p>
            <a:pPr>
              <a:lnSpc>
                <a:spcPct val="150000"/>
              </a:lnSpc>
              <a:spcBef>
                <a:spcPct val="20000"/>
              </a:spcBef>
            </a:pPr>
            <a:r>
              <a:rPr lang="zh-CN" altLang="en-US" sz="2000" dirty="0">
                <a:latin typeface="+mn-ea"/>
              </a:rPr>
              <a:t>若一组模块都访问同一全局数据结构，则称之为公共耦合。公共数据环境可以是全局数据结构、共享的通信区、内存的公共覆盖区等。</a:t>
            </a:r>
          </a:p>
          <a:p>
            <a:pPr>
              <a:lnSpc>
                <a:spcPct val="150000"/>
              </a:lnSpc>
              <a:spcBef>
                <a:spcPct val="20000"/>
              </a:spcBef>
            </a:pPr>
            <a:r>
              <a:rPr lang="zh-CN" altLang="en-US" sz="2000" dirty="0">
                <a:latin typeface="+mn-ea"/>
              </a:rPr>
              <a:t>如果模块只是向公共数据环境输入数据，或是只从公共数据环境取出数据，这属于比较松散的公共耦合；如果模块既向公共数据环境输入数据又从公共数据环境取出数据，这属于较紧密的公共耦合。</a:t>
            </a:r>
          </a:p>
        </p:txBody>
      </p:sp>
    </p:spTree>
    <p:extLst>
      <p:ext uri="{BB962C8B-B14F-4D97-AF65-F5344CB8AC3E}">
        <p14:creationId xmlns:p14="http://schemas.microsoft.com/office/powerpoint/2010/main" val="5391252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21" presetClass="entr" presetSubtype="4"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heel(4)">
                                      <p:cBhvr>
                                        <p:cTn id="11" dur="2000"/>
                                        <p:tgtEl>
                                          <p:spTgt spid="2">
                                            <p:txEl>
                                              <p:pRg st="0" end="0"/>
                                            </p:txEl>
                                          </p:spTgt>
                                        </p:tgtEl>
                                      </p:cBhvr>
                                    </p:animEffect>
                                  </p:childTnLst>
                                </p:cTn>
                              </p:par>
                            </p:childTnLst>
                          </p:cTn>
                        </p:par>
                        <p:par>
                          <p:cTn id="12" fill="hold">
                            <p:stCondLst>
                              <p:cond delay="2500"/>
                            </p:stCondLst>
                            <p:childTnLst>
                              <p:par>
                                <p:cTn id="13" presetID="21" presetClass="entr" presetSubtype="4"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heel(4)">
                                      <p:cBhvr>
                                        <p:cTn id="15" dur="2000"/>
                                        <p:tgtEl>
                                          <p:spTgt spid="2">
                                            <p:txEl>
                                              <p:pRg st="1" end="1"/>
                                            </p:txEl>
                                          </p:spTgt>
                                        </p:tgtEl>
                                      </p:cBhvr>
                                    </p:animEffect>
                                  </p:childTnLst>
                                </p:cTn>
                              </p:par>
                            </p:childTnLst>
                          </p:cTn>
                        </p:par>
                        <p:par>
                          <p:cTn id="16" fill="hold">
                            <p:stCondLst>
                              <p:cond delay="4500"/>
                            </p:stCondLst>
                            <p:childTnLst>
                              <p:par>
                                <p:cTn id="17" presetID="21" presetClass="entr" presetSubtype="4"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heel(4)">
                                      <p:cBhvr>
                                        <p:cTn id="19" dur="2000"/>
                                        <p:tgtEl>
                                          <p:spTgt spid="2">
                                            <p:txEl>
                                              <p:pRg st="2" end="2"/>
                                            </p:txEl>
                                          </p:spTgt>
                                        </p:tgtEl>
                                      </p:cBhvr>
                                    </p:animEffect>
                                  </p:childTnLst>
                                </p:cTn>
                              </p:par>
                            </p:childTnLst>
                          </p:cTn>
                        </p:par>
                        <p:par>
                          <p:cTn id="20" fill="hold">
                            <p:stCondLst>
                              <p:cond delay="6500"/>
                            </p:stCondLst>
                            <p:childTnLst>
                              <p:par>
                                <p:cTn id="21" presetID="21" presetClass="entr" presetSubtype="4"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heel(4)">
                                      <p:cBhvr>
                                        <p:cTn id="23" dur="2000"/>
                                        <p:tgtEl>
                                          <p:spTgt spid="2">
                                            <p:txEl>
                                              <p:pRg st="3" end="3"/>
                                            </p:txEl>
                                          </p:spTgt>
                                        </p:tgtEl>
                                      </p:cBhvr>
                                    </p:animEffect>
                                  </p:childTnLst>
                                </p:cTn>
                              </p:par>
                            </p:childTnLst>
                          </p:cTn>
                        </p:par>
                        <p:par>
                          <p:cTn id="24" fill="hold">
                            <p:stCondLst>
                              <p:cond delay="8500"/>
                            </p:stCondLst>
                            <p:childTnLst>
                              <p:par>
                                <p:cTn id="25" presetID="21" presetClass="entr" presetSubtype="4" fill="hold" grpId="0"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heel(4)">
                                      <p:cBhvr>
                                        <p:cTn id="2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351" y="288341"/>
            <a:ext cx="38138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4.4.1   </a:t>
            </a:r>
            <a:r>
              <a:rPr lang="zh-CN" altLang="en-US" sz="2200" b="1" dirty="0">
                <a:latin typeface="微软雅黑" charset="-122"/>
                <a:ea typeface="微软雅黑" charset="-122"/>
              </a:rPr>
              <a:t>耦合性（</a:t>
            </a:r>
            <a:r>
              <a:rPr lang="en-US" altLang="zh-CN" sz="2200" b="1" dirty="0">
                <a:latin typeface="微软雅黑" charset="-122"/>
                <a:ea typeface="微软雅黑" charset="-122"/>
              </a:rPr>
              <a:t>Coupling</a:t>
            </a:r>
            <a:r>
              <a:rPr lang="zh-CN" altLang="en-US" sz="2200" b="1" dirty="0">
                <a:latin typeface="微软雅黑" charset="-122"/>
                <a:ea typeface="微软雅黑" charset="-122"/>
              </a:rPr>
              <a:t>）</a:t>
            </a:r>
          </a:p>
        </p:txBody>
      </p:sp>
      <p:sp>
        <p:nvSpPr>
          <p:cNvPr id="18438" name="矩形 2"/>
          <p:cNvSpPr>
            <a:spLocks noChangeArrowheads="1"/>
          </p:cNvSpPr>
          <p:nvPr/>
        </p:nvSpPr>
        <p:spPr bwMode="auto">
          <a:xfrm>
            <a:off x="2353132" y="1922217"/>
            <a:ext cx="9526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endParaRPr lang="zh-CN" altLang="en-US" sz="2000"/>
          </a:p>
        </p:txBody>
      </p:sp>
      <p:grpSp>
        <p:nvGrpSpPr>
          <p:cNvPr id="4" name="组合 3">
            <a:extLst>
              <a:ext uri="{FF2B5EF4-FFF2-40B4-BE49-F238E27FC236}">
                <a16:creationId xmlns:a16="http://schemas.microsoft.com/office/drawing/2014/main" id="{58ECEF43-10A9-41BE-B8F6-5DD385CAA64A}"/>
              </a:ext>
            </a:extLst>
          </p:cNvPr>
          <p:cNvGrpSpPr/>
          <p:nvPr/>
        </p:nvGrpSpPr>
        <p:grpSpPr>
          <a:xfrm>
            <a:off x="893989" y="1090975"/>
            <a:ext cx="9996924" cy="4381777"/>
            <a:chOff x="893989" y="1090975"/>
            <a:chExt cx="8345545" cy="3639723"/>
          </a:xfrm>
        </p:grpSpPr>
        <p:sp>
          <p:nvSpPr>
            <p:cNvPr id="5" name="直接连接符 4">
              <a:extLst>
                <a:ext uri="{FF2B5EF4-FFF2-40B4-BE49-F238E27FC236}">
                  <a16:creationId xmlns:a16="http://schemas.microsoft.com/office/drawing/2014/main" id="{D4DBF532-743B-4293-ACC7-073B637A529F}"/>
                </a:ext>
              </a:extLst>
            </p:cNvPr>
            <p:cNvSpPr/>
            <p:nvPr/>
          </p:nvSpPr>
          <p:spPr>
            <a:xfrm>
              <a:off x="893989" y="1090975"/>
              <a:ext cx="8345545" cy="0"/>
            </a:xfrm>
            <a:prstGeom prst="line">
              <a:avLst/>
            </a:pr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6" name="任意多边形: 形状 5">
              <a:extLst>
                <a:ext uri="{FF2B5EF4-FFF2-40B4-BE49-F238E27FC236}">
                  <a16:creationId xmlns:a16="http://schemas.microsoft.com/office/drawing/2014/main" id="{F41F2E76-E238-46CA-A49D-AA22B7662150}"/>
                </a:ext>
              </a:extLst>
            </p:cNvPr>
            <p:cNvSpPr/>
            <p:nvPr/>
          </p:nvSpPr>
          <p:spPr>
            <a:xfrm>
              <a:off x="893989" y="1090975"/>
              <a:ext cx="8345545" cy="519960"/>
            </a:xfrm>
            <a:custGeom>
              <a:avLst/>
              <a:gdLst>
                <a:gd name="connsiteX0" fmla="*/ 0 w 8345545"/>
                <a:gd name="connsiteY0" fmla="*/ 0 h 519960"/>
                <a:gd name="connsiteX1" fmla="*/ 8345545 w 8345545"/>
                <a:gd name="connsiteY1" fmla="*/ 0 h 519960"/>
                <a:gd name="connsiteX2" fmla="*/ 8345545 w 8345545"/>
                <a:gd name="connsiteY2" fmla="*/ 519960 h 519960"/>
                <a:gd name="connsiteX3" fmla="*/ 0 w 8345545"/>
                <a:gd name="connsiteY3" fmla="*/ 519960 h 519960"/>
                <a:gd name="connsiteX4" fmla="*/ 0 w 8345545"/>
                <a:gd name="connsiteY4" fmla="*/ 0 h 519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5545" h="519960">
                  <a:moveTo>
                    <a:pt x="0" y="0"/>
                  </a:moveTo>
                  <a:lnTo>
                    <a:pt x="8345545" y="0"/>
                  </a:lnTo>
                  <a:lnTo>
                    <a:pt x="8345545" y="519960"/>
                  </a:lnTo>
                  <a:lnTo>
                    <a:pt x="0" y="519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50000"/>
                </a:lnSpc>
                <a:spcBef>
                  <a:spcPct val="0"/>
                </a:spcBef>
                <a:buNone/>
              </a:pPr>
              <a:r>
                <a:rPr lang="en-US" sz="2000" kern="1200">
                  <a:latin typeface="+mn-ea"/>
                </a:rPr>
                <a:t>7.</a:t>
              </a:r>
              <a:r>
                <a:rPr lang="zh-CN" sz="2000" kern="1200">
                  <a:latin typeface="+mn-ea"/>
                </a:rPr>
                <a:t>内容耦合</a:t>
              </a:r>
            </a:p>
          </p:txBody>
        </p:sp>
        <p:sp>
          <p:nvSpPr>
            <p:cNvPr id="7" name="直接连接符 6">
              <a:extLst>
                <a:ext uri="{FF2B5EF4-FFF2-40B4-BE49-F238E27FC236}">
                  <a16:creationId xmlns:a16="http://schemas.microsoft.com/office/drawing/2014/main" id="{25E660FF-953E-4B2A-8D24-08CEFF9968CC}"/>
                </a:ext>
              </a:extLst>
            </p:cNvPr>
            <p:cNvSpPr/>
            <p:nvPr/>
          </p:nvSpPr>
          <p:spPr>
            <a:xfrm>
              <a:off x="893989" y="1610935"/>
              <a:ext cx="8345545" cy="0"/>
            </a:xfrm>
            <a:prstGeom prst="line">
              <a:avLst/>
            </a:pr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8" name="任意多边形: 形状 7">
              <a:extLst>
                <a:ext uri="{FF2B5EF4-FFF2-40B4-BE49-F238E27FC236}">
                  <a16:creationId xmlns:a16="http://schemas.microsoft.com/office/drawing/2014/main" id="{03B24B03-32C6-4436-9A41-389DB6C58F8F}"/>
                </a:ext>
              </a:extLst>
            </p:cNvPr>
            <p:cNvSpPr/>
            <p:nvPr/>
          </p:nvSpPr>
          <p:spPr>
            <a:xfrm>
              <a:off x="893989" y="1610935"/>
              <a:ext cx="8345545" cy="519960"/>
            </a:xfrm>
            <a:custGeom>
              <a:avLst/>
              <a:gdLst>
                <a:gd name="connsiteX0" fmla="*/ 0 w 8345545"/>
                <a:gd name="connsiteY0" fmla="*/ 0 h 519960"/>
                <a:gd name="connsiteX1" fmla="*/ 8345545 w 8345545"/>
                <a:gd name="connsiteY1" fmla="*/ 0 h 519960"/>
                <a:gd name="connsiteX2" fmla="*/ 8345545 w 8345545"/>
                <a:gd name="connsiteY2" fmla="*/ 519960 h 519960"/>
                <a:gd name="connsiteX3" fmla="*/ 0 w 8345545"/>
                <a:gd name="connsiteY3" fmla="*/ 519960 h 519960"/>
                <a:gd name="connsiteX4" fmla="*/ 0 w 8345545"/>
                <a:gd name="connsiteY4" fmla="*/ 0 h 519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5545" h="519960">
                  <a:moveTo>
                    <a:pt x="0" y="0"/>
                  </a:moveTo>
                  <a:lnTo>
                    <a:pt x="8345545" y="0"/>
                  </a:lnTo>
                  <a:lnTo>
                    <a:pt x="8345545" y="519960"/>
                  </a:lnTo>
                  <a:lnTo>
                    <a:pt x="0" y="519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50000"/>
                </a:lnSpc>
                <a:spcBef>
                  <a:spcPct val="0"/>
                </a:spcBef>
                <a:buNone/>
              </a:pPr>
              <a:r>
                <a:rPr lang="zh-CN" sz="2000" kern="1200">
                  <a:latin typeface="+mn-ea"/>
                </a:rPr>
                <a:t>一个模块直接访问另一模块的内容，则称这两个模块为内容耦合。</a:t>
              </a:r>
            </a:p>
          </p:txBody>
        </p:sp>
        <p:sp>
          <p:nvSpPr>
            <p:cNvPr id="9" name="直接连接符 8">
              <a:extLst>
                <a:ext uri="{FF2B5EF4-FFF2-40B4-BE49-F238E27FC236}">
                  <a16:creationId xmlns:a16="http://schemas.microsoft.com/office/drawing/2014/main" id="{6A2F0312-2FAC-4423-A624-07D53C394DF8}"/>
                </a:ext>
              </a:extLst>
            </p:cNvPr>
            <p:cNvSpPr/>
            <p:nvPr/>
          </p:nvSpPr>
          <p:spPr>
            <a:xfrm>
              <a:off x="893989" y="2130896"/>
              <a:ext cx="8345545" cy="0"/>
            </a:xfrm>
            <a:prstGeom prst="line">
              <a:avLst/>
            </a:pr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1" name="任意多边形: 形状 10">
              <a:extLst>
                <a:ext uri="{FF2B5EF4-FFF2-40B4-BE49-F238E27FC236}">
                  <a16:creationId xmlns:a16="http://schemas.microsoft.com/office/drawing/2014/main" id="{B41233A3-671B-4226-A6C6-B5A114928146}"/>
                </a:ext>
              </a:extLst>
            </p:cNvPr>
            <p:cNvSpPr/>
            <p:nvPr/>
          </p:nvSpPr>
          <p:spPr>
            <a:xfrm>
              <a:off x="893989" y="2130896"/>
              <a:ext cx="8345545" cy="519960"/>
            </a:xfrm>
            <a:custGeom>
              <a:avLst/>
              <a:gdLst>
                <a:gd name="connsiteX0" fmla="*/ 0 w 8345545"/>
                <a:gd name="connsiteY0" fmla="*/ 0 h 519960"/>
                <a:gd name="connsiteX1" fmla="*/ 8345545 w 8345545"/>
                <a:gd name="connsiteY1" fmla="*/ 0 h 519960"/>
                <a:gd name="connsiteX2" fmla="*/ 8345545 w 8345545"/>
                <a:gd name="connsiteY2" fmla="*/ 519960 h 519960"/>
                <a:gd name="connsiteX3" fmla="*/ 0 w 8345545"/>
                <a:gd name="connsiteY3" fmla="*/ 519960 h 519960"/>
                <a:gd name="connsiteX4" fmla="*/ 0 w 8345545"/>
                <a:gd name="connsiteY4" fmla="*/ 0 h 519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5545" h="519960">
                  <a:moveTo>
                    <a:pt x="0" y="0"/>
                  </a:moveTo>
                  <a:lnTo>
                    <a:pt x="8345545" y="0"/>
                  </a:lnTo>
                  <a:lnTo>
                    <a:pt x="8345545" y="519960"/>
                  </a:lnTo>
                  <a:lnTo>
                    <a:pt x="0" y="519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50000"/>
                </a:lnSpc>
                <a:spcBef>
                  <a:spcPct val="0"/>
                </a:spcBef>
                <a:buNone/>
              </a:pPr>
              <a:r>
                <a:rPr lang="zh-CN" sz="2000" kern="1200" dirty="0">
                  <a:latin typeface="+mn-ea"/>
                </a:rPr>
                <a:t>若在程序中出现下列情况之一，则说明两个模块之间发生了内容耦合：</a:t>
              </a:r>
            </a:p>
          </p:txBody>
        </p:sp>
        <p:sp>
          <p:nvSpPr>
            <p:cNvPr id="12" name="直接连接符 11">
              <a:extLst>
                <a:ext uri="{FF2B5EF4-FFF2-40B4-BE49-F238E27FC236}">
                  <a16:creationId xmlns:a16="http://schemas.microsoft.com/office/drawing/2014/main" id="{5536A4FF-38DD-4D83-8D8C-BAD752B37B54}"/>
                </a:ext>
              </a:extLst>
            </p:cNvPr>
            <p:cNvSpPr/>
            <p:nvPr/>
          </p:nvSpPr>
          <p:spPr>
            <a:xfrm>
              <a:off x="893989" y="2650856"/>
              <a:ext cx="8345545" cy="0"/>
            </a:xfrm>
            <a:prstGeom prst="line">
              <a:avLst/>
            </a:pr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3" name="任意多边形: 形状 12">
              <a:extLst>
                <a:ext uri="{FF2B5EF4-FFF2-40B4-BE49-F238E27FC236}">
                  <a16:creationId xmlns:a16="http://schemas.microsoft.com/office/drawing/2014/main" id="{C65662AF-AED2-4B30-BEDF-03FBE9C2BF0F}"/>
                </a:ext>
              </a:extLst>
            </p:cNvPr>
            <p:cNvSpPr/>
            <p:nvPr/>
          </p:nvSpPr>
          <p:spPr>
            <a:xfrm>
              <a:off x="893989" y="2650856"/>
              <a:ext cx="8345545" cy="519960"/>
            </a:xfrm>
            <a:custGeom>
              <a:avLst/>
              <a:gdLst>
                <a:gd name="connsiteX0" fmla="*/ 0 w 8345545"/>
                <a:gd name="connsiteY0" fmla="*/ 0 h 519960"/>
                <a:gd name="connsiteX1" fmla="*/ 8345545 w 8345545"/>
                <a:gd name="connsiteY1" fmla="*/ 0 h 519960"/>
                <a:gd name="connsiteX2" fmla="*/ 8345545 w 8345545"/>
                <a:gd name="connsiteY2" fmla="*/ 519960 h 519960"/>
                <a:gd name="connsiteX3" fmla="*/ 0 w 8345545"/>
                <a:gd name="connsiteY3" fmla="*/ 519960 h 519960"/>
                <a:gd name="connsiteX4" fmla="*/ 0 w 8345545"/>
                <a:gd name="connsiteY4" fmla="*/ 0 h 519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5545" h="519960">
                  <a:moveTo>
                    <a:pt x="0" y="0"/>
                  </a:moveTo>
                  <a:lnTo>
                    <a:pt x="8345545" y="0"/>
                  </a:lnTo>
                  <a:lnTo>
                    <a:pt x="8345545" y="519960"/>
                  </a:lnTo>
                  <a:lnTo>
                    <a:pt x="0" y="519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50000"/>
                </a:lnSpc>
                <a:spcBef>
                  <a:spcPct val="0"/>
                </a:spcBef>
                <a:buNone/>
              </a:pPr>
              <a:r>
                <a:rPr lang="zh-CN" sz="2000" kern="1200">
                  <a:latin typeface="+mn-ea"/>
                </a:rPr>
                <a:t>（</a:t>
              </a:r>
              <a:r>
                <a:rPr lang="en-US" sz="2000" kern="1200">
                  <a:latin typeface="+mn-ea"/>
                </a:rPr>
                <a:t>1</a:t>
              </a:r>
              <a:r>
                <a:rPr lang="zh-CN" sz="2000" kern="1200">
                  <a:latin typeface="+mn-ea"/>
                </a:rPr>
                <a:t>）一个模块直接访问另一个模块的内部数据</a:t>
              </a:r>
              <a:r>
                <a:rPr lang="en-US" sz="2000" kern="1200">
                  <a:latin typeface="+mn-ea"/>
                </a:rPr>
                <a:t>;</a:t>
              </a:r>
              <a:endParaRPr lang="zh-CN" sz="2000" kern="1200">
                <a:latin typeface="+mn-ea"/>
              </a:endParaRPr>
            </a:p>
          </p:txBody>
        </p:sp>
        <p:sp>
          <p:nvSpPr>
            <p:cNvPr id="14" name="直接连接符 13">
              <a:extLst>
                <a:ext uri="{FF2B5EF4-FFF2-40B4-BE49-F238E27FC236}">
                  <a16:creationId xmlns:a16="http://schemas.microsoft.com/office/drawing/2014/main" id="{0F5039D8-77D2-4A20-8F9E-78E019DF8CC1}"/>
                </a:ext>
              </a:extLst>
            </p:cNvPr>
            <p:cNvSpPr/>
            <p:nvPr/>
          </p:nvSpPr>
          <p:spPr>
            <a:xfrm>
              <a:off x="893989" y="3170817"/>
              <a:ext cx="8345545" cy="0"/>
            </a:xfrm>
            <a:prstGeom prst="line">
              <a:avLst/>
            </a:pr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 name="任意多边形: 形状 14">
              <a:extLst>
                <a:ext uri="{FF2B5EF4-FFF2-40B4-BE49-F238E27FC236}">
                  <a16:creationId xmlns:a16="http://schemas.microsoft.com/office/drawing/2014/main" id="{F88C930F-3BC1-469D-844F-B98607999939}"/>
                </a:ext>
              </a:extLst>
            </p:cNvPr>
            <p:cNvSpPr/>
            <p:nvPr/>
          </p:nvSpPr>
          <p:spPr>
            <a:xfrm>
              <a:off x="893989" y="3170817"/>
              <a:ext cx="8345545" cy="519960"/>
            </a:xfrm>
            <a:custGeom>
              <a:avLst/>
              <a:gdLst>
                <a:gd name="connsiteX0" fmla="*/ 0 w 8345545"/>
                <a:gd name="connsiteY0" fmla="*/ 0 h 519960"/>
                <a:gd name="connsiteX1" fmla="*/ 8345545 w 8345545"/>
                <a:gd name="connsiteY1" fmla="*/ 0 h 519960"/>
                <a:gd name="connsiteX2" fmla="*/ 8345545 w 8345545"/>
                <a:gd name="connsiteY2" fmla="*/ 519960 h 519960"/>
                <a:gd name="connsiteX3" fmla="*/ 0 w 8345545"/>
                <a:gd name="connsiteY3" fmla="*/ 519960 h 519960"/>
                <a:gd name="connsiteX4" fmla="*/ 0 w 8345545"/>
                <a:gd name="connsiteY4" fmla="*/ 0 h 519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5545" h="519960">
                  <a:moveTo>
                    <a:pt x="0" y="0"/>
                  </a:moveTo>
                  <a:lnTo>
                    <a:pt x="8345545" y="0"/>
                  </a:lnTo>
                  <a:lnTo>
                    <a:pt x="8345545" y="519960"/>
                  </a:lnTo>
                  <a:lnTo>
                    <a:pt x="0" y="519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50000"/>
                </a:lnSpc>
                <a:spcBef>
                  <a:spcPct val="0"/>
                </a:spcBef>
                <a:buNone/>
              </a:pPr>
              <a:r>
                <a:rPr lang="zh-CN" sz="2000" kern="1200">
                  <a:latin typeface="+mn-ea"/>
                </a:rPr>
                <a:t>（</a:t>
              </a:r>
              <a:r>
                <a:rPr lang="en-US" sz="2000" kern="1200">
                  <a:latin typeface="+mn-ea"/>
                </a:rPr>
                <a:t>2</a:t>
              </a:r>
              <a:r>
                <a:rPr lang="zh-CN" sz="2000" kern="1200">
                  <a:latin typeface="+mn-ea"/>
                </a:rPr>
                <a:t>）一个模块不通过正常入口而直接转入到另一个模块的内部</a:t>
              </a:r>
              <a:r>
                <a:rPr lang="en-US" sz="2000" kern="1200">
                  <a:latin typeface="+mn-ea"/>
                </a:rPr>
                <a:t>;</a:t>
              </a:r>
              <a:endParaRPr lang="zh-CN" sz="2000" kern="1200">
                <a:latin typeface="+mn-ea"/>
              </a:endParaRPr>
            </a:p>
          </p:txBody>
        </p:sp>
        <p:sp>
          <p:nvSpPr>
            <p:cNvPr id="16" name="直接连接符 15">
              <a:extLst>
                <a:ext uri="{FF2B5EF4-FFF2-40B4-BE49-F238E27FC236}">
                  <a16:creationId xmlns:a16="http://schemas.microsoft.com/office/drawing/2014/main" id="{DBC29B70-5228-43FC-8C28-388FB156E19B}"/>
                </a:ext>
              </a:extLst>
            </p:cNvPr>
            <p:cNvSpPr/>
            <p:nvPr/>
          </p:nvSpPr>
          <p:spPr>
            <a:xfrm>
              <a:off x="893989" y="3690777"/>
              <a:ext cx="8345545" cy="0"/>
            </a:xfrm>
            <a:prstGeom prst="line">
              <a:avLst/>
            </a:pr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7" name="任意多边形: 形状 16">
              <a:extLst>
                <a:ext uri="{FF2B5EF4-FFF2-40B4-BE49-F238E27FC236}">
                  <a16:creationId xmlns:a16="http://schemas.microsoft.com/office/drawing/2014/main" id="{BC50C671-B182-4294-A728-C8A6E5770797}"/>
                </a:ext>
              </a:extLst>
            </p:cNvPr>
            <p:cNvSpPr/>
            <p:nvPr/>
          </p:nvSpPr>
          <p:spPr>
            <a:xfrm>
              <a:off x="893989" y="3690777"/>
              <a:ext cx="8345545" cy="519960"/>
            </a:xfrm>
            <a:custGeom>
              <a:avLst/>
              <a:gdLst>
                <a:gd name="connsiteX0" fmla="*/ 0 w 8345545"/>
                <a:gd name="connsiteY0" fmla="*/ 0 h 519960"/>
                <a:gd name="connsiteX1" fmla="*/ 8345545 w 8345545"/>
                <a:gd name="connsiteY1" fmla="*/ 0 h 519960"/>
                <a:gd name="connsiteX2" fmla="*/ 8345545 w 8345545"/>
                <a:gd name="connsiteY2" fmla="*/ 519960 h 519960"/>
                <a:gd name="connsiteX3" fmla="*/ 0 w 8345545"/>
                <a:gd name="connsiteY3" fmla="*/ 519960 h 519960"/>
                <a:gd name="connsiteX4" fmla="*/ 0 w 8345545"/>
                <a:gd name="connsiteY4" fmla="*/ 0 h 519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5545" h="519960">
                  <a:moveTo>
                    <a:pt x="0" y="0"/>
                  </a:moveTo>
                  <a:lnTo>
                    <a:pt x="8345545" y="0"/>
                  </a:lnTo>
                  <a:lnTo>
                    <a:pt x="8345545" y="519960"/>
                  </a:lnTo>
                  <a:lnTo>
                    <a:pt x="0" y="519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50000"/>
                </a:lnSpc>
                <a:spcBef>
                  <a:spcPct val="0"/>
                </a:spcBef>
                <a:buNone/>
              </a:pPr>
              <a:r>
                <a:rPr lang="zh-CN" sz="2000" kern="1200">
                  <a:latin typeface="+mn-ea"/>
                </a:rPr>
                <a:t>（</a:t>
              </a:r>
              <a:r>
                <a:rPr lang="en-US" sz="2000" kern="1200">
                  <a:latin typeface="+mn-ea"/>
                </a:rPr>
                <a:t>3</a:t>
              </a:r>
              <a:r>
                <a:rPr lang="zh-CN" sz="2000" kern="1200">
                  <a:latin typeface="+mn-ea"/>
                </a:rPr>
                <a:t>）两个模块有一部分代码重叠（该部分代码具有一定的独立功能）</a:t>
              </a:r>
              <a:r>
                <a:rPr lang="en-US" sz="2000" kern="1200">
                  <a:latin typeface="+mn-ea"/>
                </a:rPr>
                <a:t>;</a:t>
              </a:r>
              <a:endParaRPr lang="zh-CN" sz="2000" kern="1200">
                <a:latin typeface="+mn-ea"/>
              </a:endParaRPr>
            </a:p>
          </p:txBody>
        </p:sp>
        <p:sp>
          <p:nvSpPr>
            <p:cNvPr id="18" name="直接连接符 17">
              <a:extLst>
                <a:ext uri="{FF2B5EF4-FFF2-40B4-BE49-F238E27FC236}">
                  <a16:creationId xmlns:a16="http://schemas.microsoft.com/office/drawing/2014/main" id="{46AF3B75-787D-4A34-AAE7-CCA258A13B9A}"/>
                </a:ext>
              </a:extLst>
            </p:cNvPr>
            <p:cNvSpPr/>
            <p:nvPr/>
          </p:nvSpPr>
          <p:spPr>
            <a:xfrm>
              <a:off x="893989" y="4210738"/>
              <a:ext cx="8345545" cy="0"/>
            </a:xfrm>
            <a:prstGeom prst="line">
              <a:avLst/>
            </a:pr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9" name="任意多边形: 形状 18">
              <a:extLst>
                <a:ext uri="{FF2B5EF4-FFF2-40B4-BE49-F238E27FC236}">
                  <a16:creationId xmlns:a16="http://schemas.microsoft.com/office/drawing/2014/main" id="{C98CC7FC-7D75-454D-86D9-C6FF16DEC068}"/>
                </a:ext>
              </a:extLst>
            </p:cNvPr>
            <p:cNvSpPr/>
            <p:nvPr/>
          </p:nvSpPr>
          <p:spPr>
            <a:xfrm>
              <a:off x="893989" y="4210738"/>
              <a:ext cx="8345545" cy="519960"/>
            </a:xfrm>
            <a:custGeom>
              <a:avLst/>
              <a:gdLst>
                <a:gd name="connsiteX0" fmla="*/ 0 w 8345545"/>
                <a:gd name="connsiteY0" fmla="*/ 0 h 519960"/>
                <a:gd name="connsiteX1" fmla="*/ 8345545 w 8345545"/>
                <a:gd name="connsiteY1" fmla="*/ 0 h 519960"/>
                <a:gd name="connsiteX2" fmla="*/ 8345545 w 8345545"/>
                <a:gd name="connsiteY2" fmla="*/ 519960 h 519960"/>
                <a:gd name="connsiteX3" fmla="*/ 0 w 8345545"/>
                <a:gd name="connsiteY3" fmla="*/ 519960 h 519960"/>
                <a:gd name="connsiteX4" fmla="*/ 0 w 8345545"/>
                <a:gd name="connsiteY4" fmla="*/ 0 h 519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5545" h="519960">
                  <a:moveTo>
                    <a:pt x="0" y="0"/>
                  </a:moveTo>
                  <a:lnTo>
                    <a:pt x="8345545" y="0"/>
                  </a:lnTo>
                  <a:lnTo>
                    <a:pt x="8345545" y="519960"/>
                  </a:lnTo>
                  <a:lnTo>
                    <a:pt x="0" y="519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50000"/>
                </a:lnSpc>
                <a:spcBef>
                  <a:spcPct val="0"/>
                </a:spcBef>
                <a:buNone/>
              </a:pPr>
              <a:r>
                <a:rPr lang="zh-CN" sz="2000" kern="1200">
                  <a:latin typeface="+mn-ea"/>
                </a:rPr>
                <a:t>（</a:t>
              </a:r>
              <a:r>
                <a:rPr lang="en-US" sz="2000" kern="1200">
                  <a:latin typeface="+mn-ea"/>
                </a:rPr>
                <a:t>4</a:t>
              </a:r>
              <a:r>
                <a:rPr lang="zh-CN" sz="2000" kern="1200">
                  <a:latin typeface="+mn-ea"/>
                </a:rPr>
                <a:t>）一个模块有多个入口。</a:t>
              </a:r>
            </a:p>
          </p:txBody>
        </p:sp>
      </p:grpSp>
    </p:spTree>
    <p:extLst>
      <p:ext uri="{BB962C8B-B14F-4D97-AF65-F5344CB8AC3E}">
        <p14:creationId xmlns:p14="http://schemas.microsoft.com/office/powerpoint/2010/main" val="9408421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7609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4.4.2  </a:t>
            </a:r>
            <a:r>
              <a:rPr lang="zh-CN" altLang="en-US" sz="2200" b="1" dirty="0">
                <a:latin typeface="微软雅黑" charset="-122"/>
                <a:ea typeface="微软雅黑" charset="-122"/>
              </a:rPr>
              <a:t>内聚性（</a:t>
            </a:r>
            <a:r>
              <a:rPr lang="en-US" altLang="zh-CN" sz="2200" b="1" dirty="0">
                <a:latin typeface="微软雅黑" charset="-122"/>
                <a:ea typeface="微软雅黑" charset="-122"/>
              </a:rPr>
              <a:t>Cohesion</a:t>
            </a:r>
            <a:r>
              <a:rPr lang="zh-CN" altLang="en-US" sz="2200" b="1" dirty="0">
                <a:latin typeface="微软雅黑" charset="-122"/>
                <a:ea typeface="微软雅黑" charset="-122"/>
              </a:rPr>
              <a:t>）</a:t>
            </a:r>
          </a:p>
        </p:txBody>
      </p:sp>
      <p:sp>
        <p:nvSpPr>
          <p:cNvPr id="2" name="矩形 1">
            <a:extLst>
              <a:ext uri="{FF2B5EF4-FFF2-40B4-BE49-F238E27FC236}">
                <a16:creationId xmlns:a16="http://schemas.microsoft.com/office/drawing/2014/main" id="{DFC56719-79D8-47DD-9BA7-8969A3D8BC62}"/>
              </a:ext>
            </a:extLst>
          </p:cNvPr>
          <p:cNvSpPr/>
          <p:nvPr/>
        </p:nvSpPr>
        <p:spPr>
          <a:xfrm>
            <a:off x="643719" y="1394626"/>
            <a:ext cx="10904562" cy="962956"/>
          </a:xfrm>
          <a:prstGeom prst="rect">
            <a:avLst/>
          </a:prstGeom>
        </p:spPr>
        <p:txBody>
          <a:bodyPr wrap="square">
            <a:spAutoFit/>
          </a:bodyPr>
          <a:lstStyle/>
          <a:p>
            <a:pPr>
              <a:lnSpc>
                <a:spcPct val="150000"/>
              </a:lnSpc>
            </a:pPr>
            <a:r>
              <a:rPr lang="zh-CN" altLang="en-US" sz="2000" dirty="0">
                <a:latin typeface="+mn-ea"/>
              </a:rPr>
              <a:t>一个模块内各个元素彼此结合的紧密程度用内聚（或称聚合）来度量。一个理想的模块只完成一个功能，模块设计的目标之一是尽可能高内聚。</a:t>
            </a:r>
          </a:p>
        </p:txBody>
      </p:sp>
      <p:pic>
        <p:nvPicPr>
          <p:cNvPr id="4" name="Picture 2">
            <a:extLst>
              <a:ext uri="{FF2B5EF4-FFF2-40B4-BE49-F238E27FC236}">
                <a16:creationId xmlns:a16="http://schemas.microsoft.com/office/drawing/2014/main" id="{3B31FCBF-A209-4871-B25B-C0D962943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9" y="2604670"/>
            <a:ext cx="9212262"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8566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44"/>
          <p:cNvSpPr txBox="1">
            <a:spLocks noChangeArrowheads="1"/>
          </p:cNvSpPr>
          <p:nvPr/>
        </p:nvSpPr>
        <p:spPr bwMode="auto">
          <a:xfrm>
            <a:off x="646259" y="1193902"/>
            <a:ext cx="10899482" cy="1486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33400" defTabSz="720725">
              <a:defRPr>
                <a:solidFill>
                  <a:schemeClr val="tx1"/>
                </a:solidFill>
                <a:latin typeface="Calibri" charset="0"/>
                <a:ea typeface="宋体" charset="-122"/>
              </a:defRPr>
            </a:lvl1pPr>
            <a:lvl2pPr defTabSz="720725">
              <a:defRPr>
                <a:solidFill>
                  <a:schemeClr val="tx1"/>
                </a:solidFill>
                <a:latin typeface="Calibri" charset="0"/>
                <a:ea typeface="宋体" charset="-122"/>
              </a:defRPr>
            </a:lvl2pPr>
            <a:lvl3pPr defTabSz="720725">
              <a:defRPr>
                <a:solidFill>
                  <a:schemeClr val="tx1"/>
                </a:solidFill>
                <a:latin typeface="Calibri" charset="0"/>
                <a:ea typeface="宋体" charset="-122"/>
              </a:defRPr>
            </a:lvl3pPr>
            <a:lvl4pPr defTabSz="720725">
              <a:defRPr>
                <a:solidFill>
                  <a:schemeClr val="tx1"/>
                </a:solidFill>
                <a:latin typeface="Calibri" charset="0"/>
                <a:ea typeface="宋体" charset="-122"/>
              </a:defRPr>
            </a:lvl4pPr>
            <a:lvl5pPr defTabSz="720725">
              <a:defRPr>
                <a:solidFill>
                  <a:schemeClr val="tx1"/>
                </a:solidFill>
                <a:latin typeface="Calibri" charset="0"/>
                <a:ea typeface="宋体" charset="-122"/>
              </a:defRPr>
            </a:lvl5pPr>
            <a:lvl6pPr defTabSz="720725" fontAlgn="base">
              <a:spcBef>
                <a:spcPct val="0"/>
              </a:spcBef>
              <a:spcAft>
                <a:spcPct val="0"/>
              </a:spcAft>
              <a:buFont typeface="Arial" charset="0"/>
              <a:defRPr>
                <a:solidFill>
                  <a:schemeClr val="tx1"/>
                </a:solidFill>
                <a:latin typeface="Calibri" charset="0"/>
                <a:ea typeface="宋体" charset="-122"/>
              </a:defRPr>
            </a:lvl6pPr>
            <a:lvl7pPr defTabSz="720725" fontAlgn="base">
              <a:spcBef>
                <a:spcPct val="0"/>
              </a:spcBef>
              <a:spcAft>
                <a:spcPct val="0"/>
              </a:spcAft>
              <a:buFont typeface="Arial" charset="0"/>
              <a:defRPr>
                <a:solidFill>
                  <a:schemeClr val="tx1"/>
                </a:solidFill>
                <a:latin typeface="Calibri" charset="0"/>
                <a:ea typeface="宋体" charset="-122"/>
              </a:defRPr>
            </a:lvl7pPr>
            <a:lvl8pPr defTabSz="720725" fontAlgn="base">
              <a:spcBef>
                <a:spcPct val="0"/>
              </a:spcBef>
              <a:spcAft>
                <a:spcPct val="0"/>
              </a:spcAft>
              <a:buFont typeface="Arial" charset="0"/>
              <a:defRPr>
                <a:solidFill>
                  <a:schemeClr val="tx1"/>
                </a:solidFill>
                <a:latin typeface="Calibri" charset="0"/>
                <a:ea typeface="宋体" charset="-122"/>
              </a:defRPr>
            </a:lvl8pPr>
            <a:lvl9pPr defTabSz="720725" fontAlgn="base">
              <a:spcBef>
                <a:spcPct val="0"/>
              </a:spcBef>
              <a:spcAft>
                <a:spcPct val="0"/>
              </a:spcAft>
              <a:buFont typeface="Arial" charset="0"/>
              <a:defRPr>
                <a:solidFill>
                  <a:schemeClr val="tx1"/>
                </a:solidFill>
                <a:latin typeface="Calibri" charset="0"/>
                <a:ea typeface="宋体" charset="-122"/>
              </a:defRPr>
            </a:lvl9pPr>
          </a:lstStyle>
          <a:p>
            <a:pPr indent="0">
              <a:lnSpc>
                <a:spcPct val="150000"/>
              </a:lnSpc>
              <a:spcBef>
                <a:spcPct val="20000"/>
              </a:spcBef>
            </a:pPr>
            <a:r>
              <a:rPr lang="en-US" altLang="zh-CN" sz="2000" dirty="0">
                <a:latin typeface="宋体" charset="-122"/>
              </a:rPr>
              <a:t>1.</a:t>
            </a:r>
            <a:r>
              <a:rPr lang="zh-CN" altLang="en-US" sz="2000" dirty="0">
                <a:latin typeface="宋体" charset="-122"/>
              </a:rPr>
              <a:t>偶然内聚</a:t>
            </a:r>
          </a:p>
          <a:p>
            <a:pPr indent="0">
              <a:lnSpc>
                <a:spcPct val="150000"/>
              </a:lnSpc>
              <a:spcBef>
                <a:spcPct val="20000"/>
              </a:spcBef>
            </a:pPr>
            <a:r>
              <a:rPr lang="zh-CN" altLang="en-US" sz="2000" dirty="0">
                <a:latin typeface="宋体" charset="-122"/>
              </a:rPr>
              <a:t>一个模块内的各处理元素之间没有任何联系，只是偶然地被凑到一起。这种模块也称巧合内聚，内聚程度最低。</a:t>
            </a:r>
          </a:p>
        </p:txBody>
      </p:sp>
      <p:sp>
        <p:nvSpPr>
          <p:cNvPr id="85" name="Text Box 14"/>
          <p:cNvSpPr txBox="1">
            <a:spLocks noChangeArrowheads="1"/>
          </p:cNvSpPr>
          <p:nvPr/>
        </p:nvSpPr>
        <p:spPr bwMode="auto">
          <a:xfrm>
            <a:off x="989932" y="287338"/>
            <a:ext cx="37609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4.4.2  </a:t>
            </a:r>
            <a:r>
              <a:rPr lang="zh-CN" altLang="en-US" sz="2200" b="1" dirty="0">
                <a:latin typeface="微软雅黑" charset="-122"/>
                <a:ea typeface="微软雅黑" charset="-122"/>
              </a:rPr>
              <a:t>内聚性（</a:t>
            </a:r>
            <a:r>
              <a:rPr lang="en-US" altLang="zh-CN" sz="2200" b="1" dirty="0">
                <a:latin typeface="微软雅黑" charset="-122"/>
                <a:ea typeface="微软雅黑" charset="-122"/>
              </a:rPr>
              <a:t>Cohesion</a:t>
            </a:r>
            <a:r>
              <a:rPr lang="zh-CN" altLang="en-US" sz="2200" b="1" dirty="0">
                <a:latin typeface="微软雅黑" charset="-122"/>
                <a:ea typeface="微软雅黑" charset="-122"/>
              </a:rPr>
              <a:t>）</a:t>
            </a:r>
          </a:p>
        </p:txBody>
      </p:sp>
      <p:pic>
        <p:nvPicPr>
          <p:cNvPr id="4" name="Picture 2">
            <a:extLst>
              <a:ext uri="{FF2B5EF4-FFF2-40B4-BE49-F238E27FC236}">
                <a16:creationId xmlns:a16="http://schemas.microsoft.com/office/drawing/2014/main" id="{C7E80E67-E27E-4E9C-8D88-5E7B13E91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3767" y="2697138"/>
            <a:ext cx="3240088" cy="315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17696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1000"/>
                                        <p:tgtEl>
                                          <p:spTgt spid="55"/>
                                        </p:tgtEl>
                                      </p:cBhvr>
                                    </p:animEffect>
                                    <p:anim calcmode="lin" valueType="num">
                                      <p:cBhvr>
                                        <p:cTn id="12" dur="1000" fill="hold"/>
                                        <p:tgtEl>
                                          <p:spTgt spid="55"/>
                                        </p:tgtEl>
                                        <p:attrNameLst>
                                          <p:attrName>ppt_x</p:attrName>
                                        </p:attrNameLst>
                                      </p:cBhvr>
                                      <p:tavLst>
                                        <p:tav tm="0">
                                          <p:val>
                                            <p:strVal val="#ppt_x"/>
                                          </p:val>
                                        </p:tav>
                                        <p:tav tm="100000">
                                          <p:val>
                                            <p:strVal val="#ppt_x"/>
                                          </p:val>
                                        </p:tav>
                                      </p:tavLst>
                                    </p:anim>
                                    <p:anim calcmode="lin" valueType="num">
                                      <p:cBhvr>
                                        <p:cTn id="13" dur="1000" fill="hold"/>
                                        <p:tgtEl>
                                          <p:spTgt spid="5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6" presetClass="entr" presetSubtype="2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8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7609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4.4.2  </a:t>
            </a:r>
            <a:r>
              <a:rPr lang="zh-CN" altLang="en-US" sz="2200" b="1" dirty="0">
                <a:latin typeface="微软雅黑" charset="-122"/>
                <a:ea typeface="微软雅黑" charset="-122"/>
              </a:rPr>
              <a:t>内聚性（</a:t>
            </a:r>
            <a:r>
              <a:rPr lang="en-US" altLang="zh-CN" sz="2200" b="1" dirty="0">
                <a:latin typeface="微软雅黑" charset="-122"/>
                <a:ea typeface="微软雅黑" charset="-122"/>
              </a:rPr>
              <a:t>Cohesion</a:t>
            </a:r>
            <a:r>
              <a:rPr lang="zh-CN" altLang="en-US" sz="2200" b="1" dirty="0">
                <a:latin typeface="微软雅黑" charset="-122"/>
                <a:ea typeface="微软雅黑" charset="-122"/>
              </a:rPr>
              <a:t>）</a:t>
            </a:r>
          </a:p>
        </p:txBody>
      </p:sp>
      <p:sp>
        <p:nvSpPr>
          <p:cNvPr id="2" name="矩形 1">
            <a:extLst>
              <a:ext uri="{FF2B5EF4-FFF2-40B4-BE49-F238E27FC236}">
                <a16:creationId xmlns:a16="http://schemas.microsoft.com/office/drawing/2014/main" id="{582D0C1E-FEC5-46C4-8F65-A91D9B64B337}"/>
              </a:ext>
            </a:extLst>
          </p:cNvPr>
          <p:cNvSpPr/>
          <p:nvPr/>
        </p:nvSpPr>
        <p:spPr>
          <a:xfrm>
            <a:off x="881634" y="959681"/>
            <a:ext cx="9193646" cy="1005083"/>
          </a:xfrm>
          <a:prstGeom prst="rect">
            <a:avLst/>
          </a:prstGeom>
        </p:spPr>
        <p:txBody>
          <a:bodyPr wrap="square">
            <a:spAutoFit/>
          </a:bodyPr>
          <a:lstStyle/>
          <a:p>
            <a:pPr>
              <a:lnSpc>
                <a:spcPct val="150000"/>
              </a:lnSpc>
              <a:spcBef>
                <a:spcPct val="20000"/>
              </a:spcBef>
            </a:pPr>
            <a:r>
              <a:rPr lang="en-US" altLang="zh-CN" sz="2000" dirty="0">
                <a:latin typeface="+mn-ea"/>
              </a:rPr>
              <a:t>2.</a:t>
            </a:r>
            <a:r>
              <a:rPr lang="zh-CN" altLang="en-US" sz="2000" dirty="0">
                <a:latin typeface="+mn-ea"/>
              </a:rPr>
              <a:t>逻辑内聚</a:t>
            </a:r>
          </a:p>
          <a:p>
            <a:pPr>
              <a:lnSpc>
                <a:spcPct val="150000"/>
              </a:lnSpc>
              <a:spcBef>
                <a:spcPct val="20000"/>
              </a:spcBef>
            </a:pPr>
            <a:r>
              <a:rPr lang="zh-CN" altLang="en-US" sz="2000" dirty="0">
                <a:latin typeface="+mn-ea"/>
              </a:rPr>
              <a:t>指模块内执行几个逻辑上相关的功能，通过参数确定该模块完成哪一个功能。</a:t>
            </a:r>
          </a:p>
        </p:txBody>
      </p:sp>
      <p:pic>
        <p:nvPicPr>
          <p:cNvPr id="5" name="Picture 2">
            <a:extLst>
              <a:ext uri="{FF2B5EF4-FFF2-40B4-BE49-F238E27FC236}">
                <a16:creationId xmlns:a16="http://schemas.microsoft.com/office/drawing/2014/main" id="{B1079674-67BD-42BE-87FC-5F3BFE7A1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935" y="2205217"/>
            <a:ext cx="5981700" cy="371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4360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37609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4.4.2  </a:t>
            </a:r>
            <a:r>
              <a:rPr lang="zh-CN" altLang="en-US" sz="2200" b="1" dirty="0">
                <a:latin typeface="微软雅黑" charset="-122"/>
                <a:ea typeface="微软雅黑" charset="-122"/>
              </a:rPr>
              <a:t>内聚性（</a:t>
            </a:r>
            <a:r>
              <a:rPr lang="en-US" altLang="zh-CN" sz="2200" b="1" dirty="0">
                <a:latin typeface="微软雅黑" charset="-122"/>
                <a:ea typeface="微软雅黑" charset="-122"/>
              </a:rPr>
              <a:t>Cohesion</a:t>
            </a:r>
            <a:r>
              <a:rPr lang="zh-CN" altLang="en-US" sz="2200" b="1" dirty="0">
                <a:latin typeface="微软雅黑" charset="-122"/>
                <a:ea typeface="微软雅黑" charset="-122"/>
              </a:rPr>
              <a:t>）</a:t>
            </a:r>
          </a:p>
        </p:txBody>
      </p:sp>
      <p:sp>
        <p:nvSpPr>
          <p:cNvPr id="2" name="矩形 1">
            <a:extLst>
              <a:ext uri="{FF2B5EF4-FFF2-40B4-BE49-F238E27FC236}">
                <a16:creationId xmlns:a16="http://schemas.microsoft.com/office/drawing/2014/main" id="{AC4B20CA-6CE5-4B4F-A96E-9E71413FC1A5}"/>
              </a:ext>
            </a:extLst>
          </p:cNvPr>
          <p:cNvSpPr/>
          <p:nvPr/>
        </p:nvSpPr>
        <p:spPr>
          <a:xfrm>
            <a:off x="764275" y="1024588"/>
            <a:ext cx="10072047" cy="2520370"/>
          </a:xfrm>
          <a:prstGeom prst="rect">
            <a:avLst/>
          </a:prstGeom>
        </p:spPr>
        <p:txBody>
          <a:bodyPr wrap="square">
            <a:spAutoFit/>
          </a:bodyPr>
          <a:lstStyle/>
          <a:p>
            <a:pPr>
              <a:lnSpc>
                <a:spcPct val="150000"/>
              </a:lnSpc>
            </a:pPr>
            <a:r>
              <a:rPr lang="en-US" altLang="zh-CN" dirty="0">
                <a:latin typeface="+mn-ea"/>
              </a:rPr>
              <a:t>3.</a:t>
            </a:r>
            <a:r>
              <a:rPr lang="zh-CN" altLang="en-US" dirty="0">
                <a:latin typeface="+mn-ea"/>
              </a:rPr>
              <a:t>时间内聚</a:t>
            </a:r>
          </a:p>
          <a:p>
            <a:pPr>
              <a:lnSpc>
                <a:spcPct val="150000"/>
              </a:lnSpc>
            </a:pPr>
            <a:r>
              <a:rPr lang="zh-CN" altLang="en-US" dirty="0">
                <a:latin typeface="+mn-ea"/>
              </a:rPr>
              <a:t>把需要同时或顺序执行的动作组合在一起形成的模块。</a:t>
            </a:r>
          </a:p>
          <a:p>
            <a:pPr>
              <a:lnSpc>
                <a:spcPct val="150000"/>
              </a:lnSpc>
            </a:pPr>
            <a:r>
              <a:rPr lang="zh-CN" altLang="en-US" dirty="0">
                <a:latin typeface="+mn-ea"/>
              </a:rPr>
              <a:t>时间内聚模块中的功能元素只因时间因素关联在一起，各元素之间没有共用数据，而且一般情况下各部分可以以任意次序执行。</a:t>
            </a:r>
            <a:endParaRPr lang="en-US" altLang="zh-CN" dirty="0">
              <a:latin typeface="+mn-ea"/>
            </a:endParaRPr>
          </a:p>
          <a:p>
            <a:pPr>
              <a:lnSpc>
                <a:spcPct val="150000"/>
              </a:lnSpc>
            </a:pPr>
            <a:r>
              <a:rPr lang="en-US" altLang="zh-CN" dirty="0">
                <a:latin typeface="+mn-ea"/>
              </a:rPr>
              <a:t>4.</a:t>
            </a:r>
            <a:r>
              <a:rPr lang="zh-CN" altLang="en-US" dirty="0">
                <a:latin typeface="+mn-ea"/>
              </a:rPr>
              <a:t>过程内聚</a:t>
            </a:r>
          </a:p>
          <a:p>
            <a:pPr>
              <a:lnSpc>
                <a:spcPct val="150000"/>
              </a:lnSpc>
            </a:pPr>
            <a:r>
              <a:rPr lang="zh-CN" altLang="en-US" dirty="0">
                <a:latin typeface="+mn-ea"/>
              </a:rPr>
              <a:t>如果一个模块内的处理元素是相关的，而且必须以特定次序执行则称为过程内聚。</a:t>
            </a:r>
          </a:p>
        </p:txBody>
      </p:sp>
      <p:pic>
        <p:nvPicPr>
          <p:cNvPr id="12" name="Picture 2">
            <a:extLst>
              <a:ext uri="{FF2B5EF4-FFF2-40B4-BE49-F238E27FC236}">
                <a16:creationId xmlns:a16="http://schemas.microsoft.com/office/drawing/2014/main" id="{8F6B913A-4CF5-4E55-82E3-F51E8A365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295" y="3771876"/>
            <a:ext cx="6224587" cy="220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95676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7609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4.4.2  </a:t>
            </a:r>
            <a:r>
              <a:rPr lang="zh-CN" altLang="en-US" sz="2200" b="1" dirty="0">
                <a:latin typeface="微软雅黑" charset="-122"/>
                <a:ea typeface="微软雅黑" charset="-122"/>
              </a:rPr>
              <a:t>内聚性（</a:t>
            </a:r>
            <a:r>
              <a:rPr lang="en-US" altLang="zh-CN" sz="2200" b="1" dirty="0">
                <a:latin typeface="微软雅黑" charset="-122"/>
                <a:ea typeface="微软雅黑" charset="-122"/>
              </a:rPr>
              <a:t>Cohesion</a:t>
            </a:r>
            <a:r>
              <a:rPr lang="zh-CN" altLang="en-US" sz="2200" b="1" dirty="0">
                <a:latin typeface="微软雅黑" charset="-122"/>
                <a:ea typeface="微软雅黑" charset="-122"/>
              </a:rPr>
              <a:t>）</a:t>
            </a:r>
          </a:p>
        </p:txBody>
      </p:sp>
      <p:sp>
        <p:nvSpPr>
          <p:cNvPr id="2" name="矩形 1">
            <a:extLst>
              <a:ext uri="{FF2B5EF4-FFF2-40B4-BE49-F238E27FC236}">
                <a16:creationId xmlns:a16="http://schemas.microsoft.com/office/drawing/2014/main" id="{97DFFA3F-D021-4560-9EBD-DAA8638017BC}"/>
              </a:ext>
            </a:extLst>
          </p:cNvPr>
          <p:cNvSpPr/>
          <p:nvPr/>
        </p:nvSpPr>
        <p:spPr>
          <a:xfrm>
            <a:off x="1281369" y="1172508"/>
            <a:ext cx="9761538" cy="1466748"/>
          </a:xfrm>
          <a:prstGeom prst="rect">
            <a:avLst/>
          </a:prstGeom>
        </p:spPr>
        <p:txBody>
          <a:bodyPr wrap="square">
            <a:spAutoFit/>
          </a:bodyPr>
          <a:lstStyle/>
          <a:p>
            <a:pPr>
              <a:lnSpc>
                <a:spcPct val="150000"/>
              </a:lnSpc>
              <a:spcBef>
                <a:spcPct val="20000"/>
              </a:spcBef>
            </a:pPr>
            <a:r>
              <a:rPr lang="en-US" altLang="zh-CN" sz="2000" dirty="0">
                <a:latin typeface="+mn-ea"/>
              </a:rPr>
              <a:t>5.</a:t>
            </a:r>
            <a:r>
              <a:rPr lang="zh-CN" altLang="en-US" sz="2000" dirty="0">
                <a:latin typeface="+mn-ea"/>
              </a:rPr>
              <a:t>通信内聚</a:t>
            </a:r>
          </a:p>
          <a:p>
            <a:pPr>
              <a:lnSpc>
                <a:spcPct val="150000"/>
              </a:lnSpc>
              <a:spcBef>
                <a:spcPct val="20000"/>
              </a:spcBef>
            </a:pPr>
            <a:r>
              <a:rPr lang="zh-CN" altLang="en-US" sz="2000" dirty="0">
                <a:latin typeface="+mn-ea"/>
              </a:rPr>
              <a:t>指模块内所有处理功能都通过公用数据而发生关系。即模块内各个组成部分都使用相同的输入数据或产生相同的输出结果。</a:t>
            </a:r>
          </a:p>
        </p:txBody>
      </p:sp>
      <p:pic>
        <p:nvPicPr>
          <p:cNvPr id="6" name="Picture 2">
            <a:extLst>
              <a:ext uri="{FF2B5EF4-FFF2-40B4-BE49-F238E27FC236}">
                <a16:creationId xmlns:a16="http://schemas.microsoft.com/office/drawing/2014/main" id="{147EFF08-6DE8-4EDB-9D75-C3F2C9CE8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6834" y="2846877"/>
            <a:ext cx="5440362" cy="305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6571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7609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4.4.2  </a:t>
            </a:r>
            <a:r>
              <a:rPr lang="zh-CN" altLang="en-US" sz="2200" b="1" dirty="0">
                <a:latin typeface="微软雅黑" charset="-122"/>
                <a:ea typeface="微软雅黑" charset="-122"/>
              </a:rPr>
              <a:t>内聚性（</a:t>
            </a:r>
            <a:r>
              <a:rPr lang="en-US" altLang="zh-CN" sz="2200" b="1" dirty="0">
                <a:latin typeface="微软雅黑" charset="-122"/>
                <a:ea typeface="微软雅黑" charset="-122"/>
              </a:rPr>
              <a:t>Cohesion</a:t>
            </a:r>
            <a:r>
              <a:rPr lang="zh-CN" altLang="en-US" sz="2200" b="1" dirty="0">
                <a:latin typeface="微软雅黑" charset="-122"/>
                <a:ea typeface="微软雅黑" charset="-122"/>
              </a:rPr>
              <a:t>）</a:t>
            </a:r>
          </a:p>
        </p:txBody>
      </p:sp>
      <p:grpSp>
        <p:nvGrpSpPr>
          <p:cNvPr id="4" name="组合 3">
            <a:extLst>
              <a:ext uri="{FF2B5EF4-FFF2-40B4-BE49-F238E27FC236}">
                <a16:creationId xmlns:a16="http://schemas.microsoft.com/office/drawing/2014/main" id="{F405CE18-644B-414B-B376-3363FACB70A3}"/>
              </a:ext>
            </a:extLst>
          </p:cNvPr>
          <p:cNvGrpSpPr/>
          <p:nvPr/>
        </p:nvGrpSpPr>
        <p:grpSpPr>
          <a:xfrm>
            <a:off x="1060031" y="1078173"/>
            <a:ext cx="10103837" cy="4899545"/>
            <a:chOff x="1060032" y="1549406"/>
            <a:chExt cx="9660838" cy="3297522"/>
          </a:xfrm>
        </p:grpSpPr>
        <p:sp>
          <p:nvSpPr>
            <p:cNvPr id="5" name="任意多边形: 形状 4">
              <a:extLst>
                <a:ext uri="{FF2B5EF4-FFF2-40B4-BE49-F238E27FC236}">
                  <a16:creationId xmlns:a16="http://schemas.microsoft.com/office/drawing/2014/main" id="{5E056F0B-4A6E-47F1-8946-B53E2891B949}"/>
                </a:ext>
              </a:extLst>
            </p:cNvPr>
            <p:cNvSpPr/>
            <p:nvPr/>
          </p:nvSpPr>
          <p:spPr>
            <a:xfrm>
              <a:off x="1060032" y="1549406"/>
              <a:ext cx="9660838" cy="624944"/>
            </a:xfrm>
            <a:custGeom>
              <a:avLst/>
              <a:gdLst>
                <a:gd name="connsiteX0" fmla="*/ 0 w 9660838"/>
                <a:gd name="connsiteY0" fmla="*/ 104159 h 624944"/>
                <a:gd name="connsiteX1" fmla="*/ 104159 w 9660838"/>
                <a:gd name="connsiteY1" fmla="*/ 0 h 624944"/>
                <a:gd name="connsiteX2" fmla="*/ 9556679 w 9660838"/>
                <a:gd name="connsiteY2" fmla="*/ 0 h 624944"/>
                <a:gd name="connsiteX3" fmla="*/ 9660838 w 9660838"/>
                <a:gd name="connsiteY3" fmla="*/ 104159 h 624944"/>
                <a:gd name="connsiteX4" fmla="*/ 9660838 w 9660838"/>
                <a:gd name="connsiteY4" fmla="*/ 520785 h 624944"/>
                <a:gd name="connsiteX5" fmla="*/ 9556679 w 9660838"/>
                <a:gd name="connsiteY5" fmla="*/ 624944 h 624944"/>
                <a:gd name="connsiteX6" fmla="*/ 104159 w 9660838"/>
                <a:gd name="connsiteY6" fmla="*/ 624944 h 624944"/>
                <a:gd name="connsiteX7" fmla="*/ 0 w 9660838"/>
                <a:gd name="connsiteY7" fmla="*/ 520785 h 624944"/>
                <a:gd name="connsiteX8" fmla="*/ 0 w 9660838"/>
                <a:gd name="connsiteY8" fmla="*/ 104159 h 62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60838" h="624944">
                  <a:moveTo>
                    <a:pt x="0" y="104159"/>
                  </a:moveTo>
                  <a:cubicBezTo>
                    <a:pt x="0" y="46634"/>
                    <a:pt x="46634" y="0"/>
                    <a:pt x="104159" y="0"/>
                  </a:cubicBezTo>
                  <a:lnTo>
                    <a:pt x="9556679" y="0"/>
                  </a:lnTo>
                  <a:cubicBezTo>
                    <a:pt x="9614204" y="0"/>
                    <a:pt x="9660838" y="46634"/>
                    <a:pt x="9660838" y="104159"/>
                  </a:cubicBezTo>
                  <a:lnTo>
                    <a:pt x="9660838" y="520785"/>
                  </a:lnTo>
                  <a:cubicBezTo>
                    <a:pt x="9660838" y="578310"/>
                    <a:pt x="9614204" y="624944"/>
                    <a:pt x="9556679" y="624944"/>
                  </a:cubicBezTo>
                  <a:lnTo>
                    <a:pt x="104159" y="624944"/>
                  </a:lnTo>
                  <a:cubicBezTo>
                    <a:pt x="46634" y="624944"/>
                    <a:pt x="0" y="578310"/>
                    <a:pt x="0" y="520785"/>
                  </a:cubicBezTo>
                  <a:lnTo>
                    <a:pt x="0" y="104159"/>
                  </a:lnTo>
                  <a:close/>
                </a:path>
              </a:pathLst>
            </a:custGeom>
          </p:spPr>
          <p:style>
            <a:lnRef idx="0">
              <a:schemeClr val="accent5">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87657" tIns="87657" rIns="87657" bIns="87657" numCol="1" spcCol="1270" anchor="ctr" anchorCtr="0">
              <a:noAutofit/>
            </a:bodyPr>
            <a:lstStyle/>
            <a:p>
              <a:pPr marL="0" lvl="0" indent="0" algn="l" defTabSz="666750">
                <a:lnSpc>
                  <a:spcPct val="150000"/>
                </a:lnSpc>
                <a:spcBef>
                  <a:spcPct val="0"/>
                </a:spcBef>
                <a:buNone/>
              </a:pPr>
              <a:r>
                <a:rPr lang="en-US" kern="1200">
                  <a:latin typeface="+mn-ea"/>
                </a:rPr>
                <a:t>6.</a:t>
              </a:r>
              <a:r>
                <a:rPr lang="zh-CN" kern="1200">
                  <a:latin typeface="+mn-ea"/>
                </a:rPr>
                <a:t>顺序内聚</a:t>
              </a:r>
            </a:p>
          </p:txBody>
        </p:sp>
        <p:sp>
          <p:nvSpPr>
            <p:cNvPr id="7" name="任意多边形: 形状 6">
              <a:extLst>
                <a:ext uri="{FF2B5EF4-FFF2-40B4-BE49-F238E27FC236}">
                  <a16:creationId xmlns:a16="http://schemas.microsoft.com/office/drawing/2014/main" id="{EB628111-EB61-4C3D-87E9-B374C54D8F8E}"/>
                </a:ext>
              </a:extLst>
            </p:cNvPr>
            <p:cNvSpPr/>
            <p:nvPr/>
          </p:nvSpPr>
          <p:spPr>
            <a:xfrm>
              <a:off x="1060032" y="2217550"/>
              <a:ext cx="9660838" cy="624944"/>
            </a:xfrm>
            <a:custGeom>
              <a:avLst/>
              <a:gdLst>
                <a:gd name="connsiteX0" fmla="*/ 0 w 9660838"/>
                <a:gd name="connsiteY0" fmla="*/ 104159 h 624944"/>
                <a:gd name="connsiteX1" fmla="*/ 104159 w 9660838"/>
                <a:gd name="connsiteY1" fmla="*/ 0 h 624944"/>
                <a:gd name="connsiteX2" fmla="*/ 9556679 w 9660838"/>
                <a:gd name="connsiteY2" fmla="*/ 0 h 624944"/>
                <a:gd name="connsiteX3" fmla="*/ 9660838 w 9660838"/>
                <a:gd name="connsiteY3" fmla="*/ 104159 h 624944"/>
                <a:gd name="connsiteX4" fmla="*/ 9660838 w 9660838"/>
                <a:gd name="connsiteY4" fmla="*/ 520785 h 624944"/>
                <a:gd name="connsiteX5" fmla="*/ 9556679 w 9660838"/>
                <a:gd name="connsiteY5" fmla="*/ 624944 h 624944"/>
                <a:gd name="connsiteX6" fmla="*/ 104159 w 9660838"/>
                <a:gd name="connsiteY6" fmla="*/ 624944 h 624944"/>
                <a:gd name="connsiteX7" fmla="*/ 0 w 9660838"/>
                <a:gd name="connsiteY7" fmla="*/ 520785 h 624944"/>
                <a:gd name="connsiteX8" fmla="*/ 0 w 9660838"/>
                <a:gd name="connsiteY8" fmla="*/ 104159 h 62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60838" h="624944">
                  <a:moveTo>
                    <a:pt x="0" y="104159"/>
                  </a:moveTo>
                  <a:cubicBezTo>
                    <a:pt x="0" y="46634"/>
                    <a:pt x="46634" y="0"/>
                    <a:pt x="104159" y="0"/>
                  </a:cubicBezTo>
                  <a:lnTo>
                    <a:pt x="9556679" y="0"/>
                  </a:lnTo>
                  <a:cubicBezTo>
                    <a:pt x="9614204" y="0"/>
                    <a:pt x="9660838" y="46634"/>
                    <a:pt x="9660838" y="104159"/>
                  </a:cubicBezTo>
                  <a:lnTo>
                    <a:pt x="9660838" y="520785"/>
                  </a:lnTo>
                  <a:cubicBezTo>
                    <a:pt x="9660838" y="578310"/>
                    <a:pt x="9614204" y="624944"/>
                    <a:pt x="9556679" y="624944"/>
                  </a:cubicBezTo>
                  <a:lnTo>
                    <a:pt x="104159" y="624944"/>
                  </a:lnTo>
                  <a:cubicBezTo>
                    <a:pt x="46634" y="624944"/>
                    <a:pt x="0" y="578310"/>
                    <a:pt x="0" y="520785"/>
                  </a:cubicBezTo>
                  <a:lnTo>
                    <a:pt x="0" y="104159"/>
                  </a:lnTo>
                  <a:close/>
                </a:path>
              </a:pathLst>
            </a:custGeom>
          </p:spPr>
          <p:style>
            <a:lnRef idx="0">
              <a:schemeClr val="accent5">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87657" tIns="87657" rIns="87657" bIns="87657" numCol="1" spcCol="1270" anchor="ctr" anchorCtr="0">
              <a:noAutofit/>
            </a:bodyPr>
            <a:lstStyle/>
            <a:p>
              <a:pPr marL="0" lvl="0" indent="0" algn="l" defTabSz="666750">
                <a:lnSpc>
                  <a:spcPct val="150000"/>
                </a:lnSpc>
                <a:spcBef>
                  <a:spcPct val="0"/>
                </a:spcBef>
                <a:buNone/>
              </a:pPr>
              <a:r>
                <a:rPr lang="zh-CN" kern="1200">
                  <a:latin typeface="+mn-ea"/>
                </a:rPr>
                <a:t>指一个模块中各个处理元素和同一个功能密切相关，而且这些处理必须顺序执行，通常前一个处理元素的输出是后一个处理元素的输入。</a:t>
              </a:r>
            </a:p>
          </p:txBody>
        </p:sp>
        <p:sp>
          <p:nvSpPr>
            <p:cNvPr id="8" name="任意多边形: 形状 7">
              <a:extLst>
                <a:ext uri="{FF2B5EF4-FFF2-40B4-BE49-F238E27FC236}">
                  <a16:creationId xmlns:a16="http://schemas.microsoft.com/office/drawing/2014/main" id="{43BEA1F7-6200-4687-99D1-543C6580878D}"/>
                </a:ext>
              </a:extLst>
            </p:cNvPr>
            <p:cNvSpPr/>
            <p:nvPr/>
          </p:nvSpPr>
          <p:spPr>
            <a:xfrm>
              <a:off x="1060032" y="2885695"/>
              <a:ext cx="9660838" cy="624944"/>
            </a:xfrm>
            <a:custGeom>
              <a:avLst/>
              <a:gdLst>
                <a:gd name="connsiteX0" fmla="*/ 0 w 9660838"/>
                <a:gd name="connsiteY0" fmla="*/ 104159 h 624944"/>
                <a:gd name="connsiteX1" fmla="*/ 104159 w 9660838"/>
                <a:gd name="connsiteY1" fmla="*/ 0 h 624944"/>
                <a:gd name="connsiteX2" fmla="*/ 9556679 w 9660838"/>
                <a:gd name="connsiteY2" fmla="*/ 0 h 624944"/>
                <a:gd name="connsiteX3" fmla="*/ 9660838 w 9660838"/>
                <a:gd name="connsiteY3" fmla="*/ 104159 h 624944"/>
                <a:gd name="connsiteX4" fmla="*/ 9660838 w 9660838"/>
                <a:gd name="connsiteY4" fmla="*/ 520785 h 624944"/>
                <a:gd name="connsiteX5" fmla="*/ 9556679 w 9660838"/>
                <a:gd name="connsiteY5" fmla="*/ 624944 h 624944"/>
                <a:gd name="connsiteX6" fmla="*/ 104159 w 9660838"/>
                <a:gd name="connsiteY6" fmla="*/ 624944 h 624944"/>
                <a:gd name="connsiteX7" fmla="*/ 0 w 9660838"/>
                <a:gd name="connsiteY7" fmla="*/ 520785 h 624944"/>
                <a:gd name="connsiteX8" fmla="*/ 0 w 9660838"/>
                <a:gd name="connsiteY8" fmla="*/ 104159 h 62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60838" h="624944">
                  <a:moveTo>
                    <a:pt x="0" y="104159"/>
                  </a:moveTo>
                  <a:cubicBezTo>
                    <a:pt x="0" y="46634"/>
                    <a:pt x="46634" y="0"/>
                    <a:pt x="104159" y="0"/>
                  </a:cubicBezTo>
                  <a:lnTo>
                    <a:pt x="9556679" y="0"/>
                  </a:lnTo>
                  <a:cubicBezTo>
                    <a:pt x="9614204" y="0"/>
                    <a:pt x="9660838" y="46634"/>
                    <a:pt x="9660838" y="104159"/>
                  </a:cubicBezTo>
                  <a:lnTo>
                    <a:pt x="9660838" y="520785"/>
                  </a:lnTo>
                  <a:cubicBezTo>
                    <a:pt x="9660838" y="578310"/>
                    <a:pt x="9614204" y="624944"/>
                    <a:pt x="9556679" y="624944"/>
                  </a:cubicBezTo>
                  <a:lnTo>
                    <a:pt x="104159" y="624944"/>
                  </a:lnTo>
                  <a:cubicBezTo>
                    <a:pt x="46634" y="624944"/>
                    <a:pt x="0" y="578310"/>
                    <a:pt x="0" y="520785"/>
                  </a:cubicBezTo>
                  <a:lnTo>
                    <a:pt x="0" y="104159"/>
                  </a:lnTo>
                  <a:close/>
                </a:path>
              </a:pathLst>
            </a:custGeom>
          </p:spPr>
          <p:style>
            <a:lnRef idx="0">
              <a:schemeClr val="accent5">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87657" tIns="87657" rIns="87657" bIns="87657" numCol="1" spcCol="1270" anchor="ctr" anchorCtr="0">
              <a:noAutofit/>
            </a:bodyPr>
            <a:lstStyle/>
            <a:p>
              <a:pPr marL="0" lvl="0" indent="0" algn="l" defTabSz="666750">
                <a:lnSpc>
                  <a:spcPct val="150000"/>
                </a:lnSpc>
                <a:spcBef>
                  <a:spcPct val="0"/>
                </a:spcBef>
                <a:buNone/>
              </a:pPr>
              <a:r>
                <a:rPr lang="zh-CN" kern="1200">
                  <a:latin typeface="+mn-ea"/>
                </a:rPr>
                <a:t>顺序内聚的内聚度比较高，但缺点是不如功能内聚易于维护。</a:t>
              </a:r>
            </a:p>
          </p:txBody>
        </p:sp>
        <p:sp>
          <p:nvSpPr>
            <p:cNvPr id="9" name="任意多边形: 形状 8">
              <a:extLst>
                <a:ext uri="{FF2B5EF4-FFF2-40B4-BE49-F238E27FC236}">
                  <a16:creationId xmlns:a16="http://schemas.microsoft.com/office/drawing/2014/main" id="{14F547C2-C17E-4130-BFFF-2F3C83A82CCE}"/>
                </a:ext>
              </a:extLst>
            </p:cNvPr>
            <p:cNvSpPr/>
            <p:nvPr/>
          </p:nvSpPr>
          <p:spPr>
            <a:xfrm>
              <a:off x="1060032" y="3553839"/>
              <a:ext cx="9660838" cy="624944"/>
            </a:xfrm>
            <a:custGeom>
              <a:avLst/>
              <a:gdLst>
                <a:gd name="connsiteX0" fmla="*/ 0 w 9660838"/>
                <a:gd name="connsiteY0" fmla="*/ 104159 h 624944"/>
                <a:gd name="connsiteX1" fmla="*/ 104159 w 9660838"/>
                <a:gd name="connsiteY1" fmla="*/ 0 h 624944"/>
                <a:gd name="connsiteX2" fmla="*/ 9556679 w 9660838"/>
                <a:gd name="connsiteY2" fmla="*/ 0 h 624944"/>
                <a:gd name="connsiteX3" fmla="*/ 9660838 w 9660838"/>
                <a:gd name="connsiteY3" fmla="*/ 104159 h 624944"/>
                <a:gd name="connsiteX4" fmla="*/ 9660838 w 9660838"/>
                <a:gd name="connsiteY4" fmla="*/ 520785 h 624944"/>
                <a:gd name="connsiteX5" fmla="*/ 9556679 w 9660838"/>
                <a:gd name="connsiteY5" fmla="*/ 624944 h 624944"/>
                <a:gd name="connsiteX6" fmla="*/ 104159 w 9660838"/>
                <a:gd name="connsiteY6" fmla="*/ 624944 h 624944"/>
                <a:gd name="connsiteX7" fmla="*/ 0 w 9660838"/>
                <a:gd name="connsiteY7" fmla="*/ 520785 h 624944"/>
                <a:gd name="connsiteX8" fmla="*/ 0 w 9660838"/>
                <a:gd name="connsiteY8" fmla="*/ 104159 h 62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60838" h="624944">
                  <a:moveTo>
                    <a:pt x="0" y="104159"/>
                  </a:moveTo>
                  <a:cubicBezTo>
                    <a:pt x="0" y="46634"/>
                    <a:pt x="46634" y="0"/>
                    <a:pt x="104159" y="0"/>
                  </a:cubicBezTo>
                  <a:lnTo>
                    <a:pt x="9556679" y="0"/>
                  </a:lnTo>
                  <a:cubicBezTo>
                    <a:pt x="9614204" y="0"/>
                    <a:pt x="9660838" y="46634"/>
                    <a:pt x="9660838" y="104159"/>
                  </a:cubicBezTo>
                  <a:lnTo>
                    <a:pt x="9660838" y="520785"/>
                  </a:lnTo>
                  <a:cubicBezTo>
                    <a:pt x="9660838" y="578310"/>
                    <a:pt x="9614204" y="624944"/>
                    <a:pt x="9556679" y="624944"/>
                  </a:cubicBezTo>
                  <a:lnTo>
                    <a:pt x="104159" y="624944"/>
                  </a:lnTo>
                  <a:cubicBezTo>
                    <a:pt x="46634" y="624944"/>
                    <a:pt x="0" y="578310"/>
                    <a:pt x="0" y="520785"/>
                  </a:cubicBezTo>
                  <a:lnTo>
                    <a:pt x="0" y="104159"/>
                  </a:lnTo>
                  <a:close/>
                </a:path>
              </a:pathLst>
            </a:custGeom>
          </p:spPr>
          <p:style>
            <a:lnRef idx="0">
              <a:schemeClr val="accent5">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87657" tIns="87657" rIns="87657" bIns="87657" numCol="1" spcCol="1270" anchor="ctr" anchorCtr="0">
              <a:noAutofit/>
            </a:bodyPr>
            <a:lstStyle/>
            <a:p>
              <a:pPr marL="0" lvl="0" indent="0" algn="l" defTabSz="666750">
                <a:lnSpc>
                  <a:spcPct val="150000"/>
                </a:lnSpc>
                <a:spcBef>
                  <a:spcPct val="0"/>
                </a:spcBef>
                <a:buNone/>
              </a:pPr>
              <a:r>
                <a:rPr lang="en-US" kern="1200">
                  <a:latin typeface="+mn-ea"/>
                </a:rPr>
                <a:t>7.</a:t>
              </a:r>
              <a:r>
                <a:rPr lang="zh-CN" kern="1200">
                  <a:latin typeface="+mn-ea"/>
                </a:rPr>
                <a:t>功能内聚</a:t>
              </a:r>
            </a:p>
          </p:txBody>
        </p:sp>
        <p:sp>
          <p:nvSpPr>
            <p:cNvPr id="10" name="任意多边形: 形状 9">
              <a:extLst>
                <a:ext uri="{FF2B5EF4-FFF2-40B4-BE49-F238E27FC236}">
                  <a16:creationId xmlns:a16="http://schemas.microsoft.com/office/drawing/2014/main" id="{4AB21C10-CB1C-4391-80EE-19D9F031EA28}"/>
                </a:ext>
              </a:extLst>
            </p:cNvPr>
            <p:cNvSpPr/>
            <p:nvPr/>
          </p:nvSpPr>
          <p:spPr>
            <a:xfrm>
              <a:off x="1060032" y="4221984"/>
              <a:ext cx="9660838" cy="624944"/>
            </a:xfrm>
            <a:custGeom>
              <a:avLst/>
              <a:gdLst>
                <a:gd name="connsiteX0" fmla="*/ 0 w 9660838"/>
                <a:gd name="connsiteY0" fmla="*/ 104159 h 624944"/>
                <a:gd name="connsiteX1" fmla="*/ 104159 w 9660838"/>
                <a:gd name="connsiteY1" fmla="*/ 0 h 624944"/>
                <a:gd name="connsiteX2" fmla="*/ 9556679 w 9660838"/>
                <a:gd name="connsiteY2" fmla="*/ 0 h 624944"/>
                <a:gd name="connsiteX3" fmla="*/ 9660838 w 9660838"/>
                <a:gd name="connsiteY3" fmla="*/ 104159 h 624944"/>
                <a:gd name="connsiteX4" fmla="*/ 9660838 w 9660838"/>
                <a:gd name="connsiteY4" fmla="*/ 520785 h 624944"/>
                <a:gd name="connsiteX5" fmla="*/ 9556679 w 9660838"/>
                <a:gd name="connsiteY5" fmla="*/ 624944 h 624944"/>
                <a:gd name="connsiteX6" fmla="*/ 104159 w 9660838"/>
                <a:gd name="connsiteY6" fmla="*/ 624944 h 624944"/>
                <a:gd name="connsiteX7" fmla="*/ 0 w 9660838"/>
                <a:gd name="connsiteY7" fmla="*/ 520785 h 624944"/>
                <a:gd name="connsiteX8" fmla="*/ 0 w 9660838"/>
                <a:gd name="connsiteY8" fmla="*/ 104159 h 62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60838" h="624944">
                  <a:moveTo>
                    <a:pt x="0" y="104159"/>
                  </a:moveTo>
                  <a:cubicBezTo>
                    <a:pt x="0" y="46634"/>
                    <a:pt x="46634" y="0"/>
                    <a:pt x="104159" y="0"/>
                  </a:cubicBezTo>
                  <a:lnTo>
                    <a:pt x="9556679" y="0"/>
                  </a:lnTo>
                  <a:cubicBezTo>
                    <a:pt x="9614204" y="0"/>
                    <a:pt x="9660838" y="46634"/>
                    <a:pt x="9660838" y="104159"/>
                  </a:cubicBezTo>
                  <a:lnTo>
                    <a:pt x="9660838" y="520785"/>
                  </a:lnTo>
                  <a:cubicBezTo>
                    <a:pt x="9660838" y="578310"/>
                    <a:pt x="9614204" y="624944"/>
                    <a:pt x="9556679" y="624944"/>
                  </a:cubicBezTo>
                  <a:lnTo>
                    <a:pt x="104159" y="624944"/>
                  </a:lnTo>
                  <a:cubicBezTo>
                    <a:pt x="46634" y="624944"/>
                    <a:pt x="0" y="578310"/>
                    <a:pt x="0" y="520785"/>
                  </a:cubicBezTo>
                  <a:lnTo>
                    <a:pt x="0" y="104159"/>
                  </a:lnTo>
                  <a:close/>
                </a:path>
              </a:pathLst>
            </a:custGeom>
          </p:spPr>
          <p:style>
            <a:lnRef idx="0">
              <a:schemeClr val="accent5">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87657" tIns="87657" rIns="87657" bIns="87657" numCol="1" spcCol="1270" anchor="ctr" anchorCtr="0">
              <a:noAutofit/>
            </a:bodyPr>
            <a:lstStyle/>
            <a:p>
              <a:pPr marL="0" lvl="0" indent="0" algn="l" defTabSz="666750">
                <a:lnSpc>
                  <a:spcPct val="150000"/>
                </a:lnSpc>
                <a:spcBef>
                  <a:spcPct val="0"/>
                </a:spcBef>
                <a:buNone/>
              </a:pPr>
              <a:r>
                <a:rPr lang="zh-CN" kern="1200">
                  <a:latin typeface="+mn-ea"/>
                </a:rPr>
                <a:t>指模块内所有元素的各个组成部分全部都为完成同一个功能而存在，共同完成一个单一的功能，模块已不可再分。即模块仅包括为完成某个功能所必须的所有成分，这些成分紧密联系、缺一不可。</a:t>
              </a:r>
            </a:p>
          </p:txBody>
        </p:sp>
      </p:grpSp>
    </p:spTree>
    <p:extLst>
      <p:ext uri="{BB962C8B-B14F-4D97-AF65-F5344CB8AC3E}">
        <p14:creationId xmlns:p14="http://schemas.microsoft.com/office/powerpoint/2010/main" val="13263203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376245"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4.4.2   </a:t>
            </a:r>
            <a:r>
              <a:rPr lang="zh-CN" altLang="en-US" sz="2200" b="1" dirty="0">
                <a:latin typeface="微软雅黑" charset="-122"/>
                <a:ea typeface="微软雅黑" charset="-122"/>
              </a:rPr>
              <a:t>软件结构优化准则</a:t>
            </a:r>
          </a:p>
        </p:txBody>
      </p:sp>
      <p:grpSp>
        <p:nvGrpSpPr>
          <p:cNvPr id="4" name="组合 3">
            <a:extLst>
              <a:ext uri="{FF2B5EF4-FFF2-40B4-BE49-F238E27FC236}">
                <a16:creationId xmlns:a16="http://schemas.microsoft.com/office/drawing/2014/main" id="{5E0EDD98-44D1-417E-92C8-AE3C3372B018}"/>
              </a:ext>
            </a:extLst>
          </p:cNvPr>
          <p:cNvGrpSpPr/>
          <p:nvPr/>
        </p:nvGrpSpPr>
        <p:grpSpPr>
          <a:xfrm>
            <a:off x="854215" y="1937982"/>
            <a:ext cx="10528017" cy="3111689"/>
            <a:chOff x="854216" y="2572265"/>
            <a:chExt cx="4996668" cy="601918"/>
          </a:xfrm>
        </p:grpSpPr>
        <p:sp>
          <p:nvSpPr>
            <p:cNvPr id="5" name="任意多边形: 形状 4">
              <a:extLst>
                <a:ext uri="{FF2B5EF4-FFF2-40B4-BE49-F238E27FC236}">
                  <a16:creationId xmlns:a16="http://schemas.microsoft.com/office/drawing/2014/main" id="{0C5B5B03-48F9-42C6-A9FA-D9749DF5EF78}"/>
                </a:ext>
              </a:extLst>
            </p:cNvPr>
            <p:cNvSpPr/>
            <p:nvPr/>
          </p:nvSpPr>
          <p:spPr>
            <a:xfrm>
              <a:off x="854216" y="2572265"/>
              <a:ext cx="462654" cy="601918"/>
            </a:xfrm>
            <a:custGeom>
              <a:avLst/>
              <a:gdLst>
                <a:gd name="connsiteX0" fmla="*/ 0 w 462654"/>
                <a:gd name="connsiteY0" fmla="*/ 46265 h 601918"/>
                <a:gd name="connsiteX1" fmla="*/ 46265 w 462654"/>
                <a:gd name="connsiteY1" fmla="*/ 0 h 601918"/>
                <a:gd name="connsiteX2" fmla="*/ 416389 w 462654"/>
                <a:gd name="connsiteY2" fmla="*/ 0 h 601918"/>
                <a:gd name="connsiteX3" fmla="*/ 462654 w 462654"/>
                <a:gd name="connsiteY3" fmla="*/ 46265 h 601918"/>
                <a:gd name="connsiteX4" fmla="*/ 462654 w 462654"/>
                <a:gd name="connsiteY4" fmla="*/ 555653 h 601918"/>
                <a:gd name="connsiteX5" fmla="*/ 416389 w 462654"/>
                <a:gd name="connsiteY5" fmla="*/ 601918 h 601918"/>
                <a:gd name="connsiteX6" fmla="*/ 46265 w 462654"/>
                <a:gd name="connsiteY6" fmla="*/ 601918 h 601918"/>
                <a:gd name="connsiteX7" fmla="*/ 0 w 462654"/>
                <a:gd name="connsiteY7" fmla="*/ 555653 h 601918"/>
                <a:gd name="connsiteX8" fmla="*/ 0 w 462654"/>
                <a:gd name="connsiteY8" fmla="*/ 46265 h 60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654" h="601918">
                  <a:moveTo>
                    <a:pt x="0" y="46265"/>
                  </a:moveTo>
                  <a:cubicBezTo>
                    <a:pt x="0" y="20714"/>
                    <a:pt x="20714" y="0"/>
                    <a:pt x="46265" y="0"/>
                  </a:cubicBezTo>
                  <a:lnTo>
                    <a:pt x="416389" y="0"/>
                  </a:lnTo>
                  <a:cubicBezTo>
                    <a:pt x="441940" y="0"/>
                    <a:pt x="462654" y="20714"/>
                    <a:pt x="462654" y="46265"/>
                  </a:cubicBezTo>
                  <a:lnTo>
                    <a:pt x="462654" y="555653"/>
                  </a:lnTo>
                  <a:cubicBezTo>
                    <a:pt x="462654" y="581204"/>
                    <a:pt x="441940" y="601918"/>
                    <a:pt x="416389" y="601918"/>
                  </a:cubicBezTo>
                  <a:lnTo>
                    <a:pt x="46265" y="601918"/>
                  </a:lnTo>
                  <a:cubicBezTo>
                    <a:pt x="20714" y="601918"/>
                    <a:pt x="0" y="581204"/>
                    <a:pt x="0" y="555653"/>
                  </a:cubicBezTo>
                  <a:lnTo>
                    <a:pt x="0" y="4626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0221" tIns="40221" rIns="40221" bIns="40221" numCol="1" spcCol="1270" anchor="ctr" anchorCtr="0">
              <a:noAutofit/>
            </a:bodyPr>
            <a:lstStyle/>
            <a:p>
              <a:pPr marL="0" lvl="0" indent="0" algn="ctr" defTabSz="311150">
                <a:lnSpc>
                  <a:spcPct val="150000"/>
                </a:lnSpc>
                <a:spcBef>
                  <a:spcPct val="0"/>
                </a:spcBef>
                <a:buNone/>
              </a:pPr>
              <a:r>
                <a:rPr lang="en-US" sz="2000" b="1" kern="1200">
                  <a:latin typeface="+mn-ea"/>
                </a:rPr>
                <a:t>1.</a:t>
              </a:r>
              <a:r>
                <a:rPr lang="zh-CN" sz="2000" b="1" kern="1200">
                  <a:latin typeface="+mn-ea"/>
                </a:rPr>
                <a:t>模块功能的完善化</a:t>
              </a:r>
              <a:endParaRPr lang="zh-CN" sz="2000" kern="1200">
                <a:latin typeface="+mn-ea"/>
              </a:endParaRPr>
            </a:p>
          </p:txBody>
        </p:sp>
        <p:sp>
          <p:nvSpPr>
            <p:cNvPr id="6" name="任意多边形: 形状 5">
              <a:extLst>
                <a:ext uri="{FF2B5EF4-FFF2-40B4-BE49-F238E27FC236}">
                  <a16:creationId xmlns:a16="http://schemas.microsoft.com/office/drawing/2014/main" id="{51D2C71E-E85E-4B02-B119-B0C5E1D23645}"/>
                </a:ext>
              </a:extLst>
            </p:cNvPr>
            <p:cNvSpPr/>
            <p:nvPr/>
          </p:nvSpPr>
          <p:spPr>
            <a:xfrm>
              <a:off x="1363136" y="2815855"/>
              <a:ext cx="98082" cy="114738"/>
            </a:xfrm>
            <a:custGeom>
              <a:avLst/>
              <a:gdLst>
                <a:gd name="connsiteX0" fmla="*/ 0 w 98082"/>
                <a:gd name="connsiteY0" fmla="*/ 22948 h 114738"/>
                <a:gd name="connsiteX1" fmla="*/ 49041 w 98082"/>
                <a:gd name="connsiteY1" fmla="*/ 22948 h 114738"/>
                <a:gd name="connsiteX2" fmla="*/ 49041 w 98082"/>
                <a:gd name="connsiteY2" fmla="*/ 0 h 114738"/>
                <a:gd name="connsiteX3" fmla="*/ 98082 w 98082"/>
                <a:gd name="connsiteY3" fmla="*/ 57369 h 114738"/>
                <a:gd name="connsiteX4" fmla="*/ 49041 w 98082"/>
                <a:gd name="connsiteY4" fmla="*/ 114738 h 114738"/>
                <a:gd name="connsiteX5" fmla="*/ 49041 w 98082"/>
                <a:gd name="connsiteY5" fmla="*/ 91790 h 114738"/>
                <a:gd name="connsiteX6" fmla="*/ 0 w 98082"/>
                <a:gd name="connsiteY6" fmla="*/ 91790 h 114738"/>
                <a:gd name="connsiteX7" fmla="*/ 0 w 98082"/>
                <a:gd name="connsiteY7" fmla="*/ 22948 h 1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082" h="114738">
                  <a:moveTo>
                    <a:pt x="0" y="22948"/>
                  </a:moveTo>
                  <a:lnTo>
                    <a:pt x="49041" y="22948"/>
                  </a:lnTo>
                  <a:lnTo>
                    <a:pt x="49041" y="0"/>
                  </a:lnTo>
                  <a:lnTo>
                    <a:pt x="98082" y="57369"/>
                  </a:lnTo>
                  <a:lnTo>
                    <a:pt x="49041" y="114738"/>
                  </a:lnTo>
                  <a:lnTo>
                    <a:pt x="49041" y="91790"/>
                  </a:lnTo>
                  <a:lnTo>
                    <a:pt x="0" y="91790"/>
                  </a:lnTo>
                  <a:lnTo>
                    <a:pt x="0" y="22948"/>
                  </a:lnTo>
                  <a:close/>
                </a:path>
              </a:pathLst>
            </a:custGeom>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0" tIns="22948" rIns="29425" bIns="22948" numCol="1" spcCol="1270" anchor="ctr" anchorCtr="0">
              <a:noAutofit/>
            </a:bodyPr>
            <a:lstStyle/>
            <a:p>
              <a:pPr marL="0" lvl="0" indent="0" algn="ctr" defTabSz="222250">
                <a:lnSpc>
                  <a:spcPct val="150000"/>
                </a:lnSpc>
                <a:spcBef>
                  <a:spcPct val="0"/>
                </a:spcBef>
                <a:buNone/>
              </a:pPr>
              <a:endParaRPr lang="zh-CN" altLang="en-US" sz="2000" kern="1200">
                <a:latin typeface="+mn-ea"/>
              </a:endParaRPr>
            </a:p>
          </p:txBody>
        </p:sp>
        <p:sp>
          <p:nvSpPr>
            <p:cNvPr id="7" name="任意多边形: 形状 6">
              <a:extLst>
                <a:ext uri="{FF2B5EF4-FFF2-40B4-BE49-F238E27FC236}">
                  <a16:creationId xmlns:a16="http://schemas.microsoft.com/office/drawing/2014/main" id="{587DD1BA-7201-4311-9466-C127BC074C6D}"/>
                </a:ext>
              </a:extLst>
            </p:cNvPr>
            <p:cNvSpPr/>
            <p:nvPr/>
          </p:nvSpPr>
          <p:spPr>
            <a:xfrm>
              <a:off x="1501932" y="2572265"/>
              <a:ext cx="462654" cy="601918"/>
            </a:xfrm>
            <a:custGeom>
              <a:avLst/>
              <a:gdLst>
                <a:gd name="connsiteX0" fmla="*/ 0 w 462654"/>
                <a:gd name="connsiteY0" fmla="*/ 46265 h 601918"/>
                <a:gd name="connsiteX1" fmla="*/ 46265 w 462654"/>
                <a:gd name="connsiteY1" fmla="*/ 0 h 601918"/>
                <a:gd name="connsiteX2" fmla="*/ 416389 w 462654"/>
                <a:gd name="connsiteY2" fmla="*/ 0 h 601918"/>
                <a:gd name="connsiteX3" fmla="*/ 462654 w 462654"/>
                <a:gd name="connsiteY3" fmla="*/ 46265 h 601918"/>
                <a:gd name="connsiteX4" fmla="*/ 462654 w 462654"/>
                <a:gd name="connsiteY4" fmla="*/ 555653 h 601918"/>
                <a:gd name="connsiteX5" fmla="*/ 416389 w 462654"/>
                <a:gd name="connsiteY5" fmla="*/ 601918 h 601918"/>
                <a:gd name="connsiteX6" fmla="*/ 46265 w 462654"/>
                <a:gd name="connsiteY6" fmla="*/ 601918 h 601918"/>
                <a:gd name="connsiteX7" fmla="*/ 0 w 462654"/>
                <a:gd name="connsiteY7" fmla="*/ 555653 h 601918"/>
                <a:gd name="connsiteX8" fmla="*/ 0 w 462654"/>
                <a:gd name="connsiteY8" fmla="*/ 46265 h 60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654" h="601918">
                  <a:moveTo>
                    <a:pt x="0" y="46265"/>
                  </a:moveTo>
                  <a:cubicBezTo>
                    <a:pt x="0" y="20714"/>
                    <a:pt x="20714" y="0"/>
                    <a:pt x="46265" y="0"/>
                  </a:cubicBezTo>
                  <a:lnTo>
                    <a:pt x="416389" y="0"/>
                  </a:lnTo>
                  <a:cubicBezTo>
                    <a:pt x="441940" y="0"/>
                    <a:pt x="462654" y="20714"/>
                    <a:pt x="462654" y="46265"/>
                  </a:cubicBezTo>
                  <a:lnTo>
                    <a:pt x="462654" y="555653"/>
                  </a:lnTo>
                  <a:cubicBezTo>
                    <a:pt x="462654" y="581204"/>
                    <a:pt x="441940" y="601918"/>
                    <a:pt x="416389" y="601918"/>
                  </a:cubicBezTo>
                  <a:lnTo>
                    <a:pt x="46265" y="601918"/>
                  </a:lnTo>
                  <a:cubicBezTo>
                    <a:pt x="20714" y="601918"/>
                    <a:pt x="0" y="581204"/>
                    <a:pt x="0" y="555653"/>
                  </a:cubicBezTo>
                  <a:lnTo>
                    <a:pt x="0" y="4626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0221" tIns="40221" rIns="40221" bIns="40221" numCol="1" spcCol="1270" anchor="ctr" anchorCtr="0">
              <a:noAutofit/>
            </a:bodyPr>
            <a:lstStyle/>
            <a:p>
              <a:pPr marL="0" lvl="0" indent="0" algn="ctr" defTabSz="311150">
                <a:lnSpc>
                  <a:spcPct val="150000"/>
                </a:lnSpc>
                <a:spcBef>
                  <a:spcPct val="0"/>
                </a:spcBef>
                <a:buNone/>
              </a:pPr>
              <a:r>
                <a:rPr lang="en-US" sz="2000" b="1" kern="1200">
                  <a:latin typeface="+mn-ea"/>
                </a:rPr>
                <a:t>2.</a:t>
              </a:r>
              <a:r>
                <a:rPr lang="zh-CN" sz="2000" b="1" kern="1200">
                  <a:latin typeface="+mn-ea"/>
                </a:rPr>
                <a:t>消除重复功能，改善软件结构</a:t>
              </a:r>
              <a:endParaRPr lang="zh-CN" sz="2000" kern="1200">
                <a:latin typeface="+mn-ea"/>
              </a:endParaRPr>
            </a:p>
          </p:txBody>
        </p:sp>
        <p:sp>
          <p:nvSpPr>
            <p:cNvPr id="8" name="任意多边形: 形状 7">
              <a:extLst>
                <a:ext uri="{FF2B5EF4-FFF2-40B4-BE49-F238E27FC236}">
                  <a16:creationId xmlns:a16="http://schemas.microsoft.com/office/drawing/2014/main" id="{8861E18C-6F18-4084-9575-FCDB93290391}"/>
                </a:ext>
              </a:extLst>
            </p:cNvPr>
            <p:cNvSpPr/>
            <p:nvPr/>
          </p:nvSpPr>
          <p:spPr>
            <a:xfrm>
              <a:off x="2010852" y="2815855"/>
              <a:ext cx="98082" cy="114738"/>
            </a:xfrm>
            <a:custGeom>
              <a:avLst/>
              <a:gdLst>
                <a:gd name="connsiteX0" fmla="*/ 0 w 98082"/>
                <a:gd name="connsiteY0" fmla="*/ 22948 h 114738"/>
                <a:gd name="connsiteX1" fmla="*/ 49041 w 98082"/>
                <a:gd name="connsiteY1" fmla="*/ 22948 h 114738"/>
                <a:gd name="connsiteX2" fmla="*/ 49041 w 98082"/>
                <a:gd name="connsiteY2" fmla="*/ 0 h 114738"/>
                <a:gd name="connsiteX3" fmla="*/ 98082 w 98082"/>
                <a:gd name="connsiteY3" fmla="*/ 57369 h 114738"/>
                <a:gd name="connsiteX4" fmla="*/ 49041 w 98082"/>
                <a:gd name="connsiteY4" fmla="*/ 114738 h 114738"/>
                <a:gd name="connsiteX5" fmla="*/ 49041 w 98082"/>
                <a:gd name="connsiteY5" fmla="*/ 91790 h 114738"/>
                <a:gd name="connsiteX6" fmla="*/ 0 w 98082"/>
                <a:gd name="connsiteY6" fmla="*/ 91790 h 114738"/>
                <a:gd name="connsiteX7" fmla="*/ 0 w 98082"/>
                <a:gd name="connsiteY7" fmla="*/ 22948 h 1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082" h="114738">
                  <a:moveTo>
                    <a:pt x="0" y="22948"/>
                  </a:moveTo>
                  <a:lnTo>
                    <a:pt x="49041" y="22948"/>
                  </a:lnTo>
                  <a:lnTo>
                    <a:pt x="49041" y="0"/>
                  </a:lnTo>
                  <a:lnTo>
                    <a:pt x="98082" y="57369"/>
                  </a:lnTo>
                  <a:lnTo>
                    <a:pt x="49041" y="114738"/>
                  </a:lnTo>
                  <a:lnTo>
                    <a:pt x="49041" y="91790"/>
                  </a:lnTo>
                  <a:lnTo>
                    <a:pt x="0" y="91790"/>
                  </a:lnTo>
                  <a:lnTo>
                    <a:pt x="0" y="22948"/>
                  </a:lnTo>
                  <a:close/>
                </a:path>
              </a:pathLst>
            </a:custGeom>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0" tIns="22948" rIns="29425" bIns="22948" numCol="1" spcCol="1270" anchor="ctr" anchorCtr="0">
              <a:noAutofit/>
            </a:bodyPr>
            <a:lstStyle/>
            <a:p>
              <a:pPr marL="0" lvl="0" indent="0" algn="ctr" defTabSz="222250">
                <a:lnSpc>
                  <a:spcPct val="150000"/>
                </a:lnSpc>
                <a:spcBef>
                  <a:spcPct val="0"/>
                </a:spcBef>
                <a:buNone/>
              </a:pPr>
              <a:endParaRPr lang="zh-CN" altLang="en-US" sz="2000" kern="1200">
                <a:latin typeface="+mn-ea"/>
              </a:endParaRPr>
            </a:p>
          </p:txBody>
        </p:sp>
        <p:sp>
          <p:nvSpPr>
            <p:cNvPr id="9" name="任意多边形: 形状 8">
              <a:extLst>
                <a:ext uri="{FF2B5EF4-FFF2-40B4-BE49-F238E27FC236}">
                  <a16:creationId xmlns:a16="http://schemas.microsoft.com/office/drawing/2014/main" id="{6F10C893-B585-44DE-AA28-5B9F24F539B8}"/>
                </a:ext>
              </a:extLst>
            </p:cNvPr>
            <p:cNvSpPr/>
            <p:nvPr/>
          </p:nvSpPr>
          <p:spPr>
            <a:xfrm>
              <a:off x="2149648" y="2572265"/>
              <a:ext cx="462654" cy="601918"/>
            </a:xfrm>
            <a:custGeom>
              <a:avLst/>
              <a:gdLst>
                <a:gd name="connsiteX0" fmla="*/ 0 w 462654"/>
                <a:gd name="connsiteY0" fmla="*/ 46265 h 601918"/>
                <a:gd name="connsiteX1" fmla="*/ 46265 w 462654"/>
                <a:gd name="connsiteY1" fmla="*/ 0 h 601918"/>
                <a:gd name="connsiteX2" fmla="*/ 416389 w 462654"/>
                <a:gd name="connsiteY2" fmla="*/ 0 h 601918"/>
                <a:gd name="connsiteX3" fmla="*/ 462654 w 462654"/>
                <a:gd name="connsiteY3" fmla="*/ 46265 h 601918"/>
                <a:gd name="connsiteX4" fmla="*/ 462654 w 462654"/>
                <a:gd name="connsiteY4" fmla="*/ 555653 h 601918"/>
                <a:gd name="connsiteX5" fmla="*/ 416389 w 462654"/>
                <a:gd name="connsiteY5" fmla="*/ 601918 h 601918"/>
                <a:gd name="connsiteX6" fmla="*/ 46265 w 462654"/>
                <a:gd name="connsiteY6" fmla="*/ 601918 h 601918"/>
                <a:gd name="connsiteX7" fmla="*/ 0 w 462654"/>
                <a:gd name="connsiteY7" fmla="*/ 555653 h 601918"/>
                <a:gd name="connsiteX8" fmla="*/ 0 w 462654"/>
                <a:gd name="connsiteY8" fmla="*/ 46265 h 60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654" h="601918">
                  <a:moveTo>
                    <a:pt x="0" y="46265"/>
                  </a:moveTo>
                  <a:cubicBezTo>
                    <a:pt x="0" y="20714"/>
                    <a:pt x="20714" y="0"/>
                    <a:pt x="46265" y="0"/>
                  </a:cubicBezTo>
                  <a:lnTo>
                    <a:pt x="416389" y="0"/>
                  </a:lnTo>
                  <a:cubicBezTo>
                    <a:pt x="441940" y="0"/>
                    <a:pt x="462654" y="20714"/>
                    <a:pt x="462654" y="46265"/>
                  </a:cubicBezTo>
                  <a:lnTo>
                    <a:pt x="462654" y="555653"/>
                  </a:lnTo>
                  <a:cubicBezTo>
                    <a:pt x="462654" y="581204"/>
                    <a:pt x="441940" y="601918"/>
                    <a:pt x="416389" y="601918"/>
                  </a:cubicBezTo>
                  <a:lnTo>
                    <a:pt x="46265" y="601918"/>
                  </a:lnTo>
                  <a:cubicBezTo>
                    <a:pt x="20714" y="601918"/>
                    <a:pt x="0" y="581204"/>
                    <a:pt x="0" y="555653"/>
                  </a:cubicBezTo>
                  <a:lnTo>
                    <a:pt x="0" y="4626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0221" tIns="40221" rIns="40221" bIns="40221" numCol="1" spcCol="1270" anchor="ctr" anchorCtr="0">
              <a:noAutofit/>
            </a:bodyPr>
            <a:lstStyle/>
            <a:p>
              <a:pPr marL="0" lvl="0" indent="0" algn="ctr" defTabSz="311150">
                <a:lnSpc>
                  <a:spcPct val="150000"/>
                </a:lnSpc>
                <a:spcBef>
                  <a:spcPct val="0"/>
                </a:spcBef>
                <a:buNone/>
              </a:pPr>
              <a:r>
                <a:rPr lang="en-US" sz="2000" b="1" kern="1200">
                  <a:latin typeface="+mn-ea"/>
                </a:rPr>
                <a:t>3.</a:t>
              </a:r>
              <a:r>
                <a:rPr lang="zh-CN" sz="2000" b="1" kern="1200">
                  <a:latin typeface="+mn-ea"/>
                </a:rPr>
                <a:t>模块规模应该适中</a:t>
              </a:r>
              <a:endParaRPr lang="zh-CN" sz="2000" kern="1200">
                <a:latin typeface="+mn-ea"/>
              </a:endParaRPr>
            </a:p>
          </p:txBody>
        </p:sp>
        <p:sp>
          <p:nvSpPr>
            <p:cNvPr id="10" name="任意多边形: 形状 9">
              <a:extLst>
                <a:ext uri="{FF2B5EF4-FFF2-40B4-BE49-F238E27FC236}">
                  <a16:creationId xmlns:a16="http://schemas.microsoft.com/office/drawing/2014/main" id="{03936C28-4A34-4E30-A73B-659FA8DBBC4C}"/>
                </a:ext>
              </a:extLst>
            </p:cNvPr>
            <p:cNvSpPr/>
            <p:nvPr/>
          </p:nvSpPr>
          <p:spPr>
            <a:xfrm>
              <a:off x="2658568" y="2815855"/>
              <a:ext cx="98082" cy="114738"/>
            </a:xfrm>
            <a:custGeom>
              <a:avLst/>
              <a:gdLst>
                <a:gd name="connsiteX0" fmla="*/ 0 w 98082"/>
                <a:gd name="connsiteY0" fmla="*/ 22948 h 114738"/>
                <a:gd name="connsiteX1" fmla="*/ 49041 w 98082"/>
                <a:gd name="connsiteY1" fmla="*/ 22948 h 114738"/>
                <a:gd name="connsiteX2" fmla="*/ 49041 w 98082"/>
                <a:gd name="connsiteY2" fmla="*/ 0 h 114738"/>
                <a:gd name="connsiteX3" fmla="*/ 98082 w 98082"/>
                <a:gd name="connsiteY3" fmla="*/ 57369 h 114738"/>
                <a:gd name="connsiteX4" fmla="*/ 49041 w 98082"/>
                <a:gd name="connsiteY4" fmla="*/ 114738 h 114738"/>
                <a:gd name="connsiteX5" fmla="*/ 49041 w 98082"/>
                <a:gd name="connsiteY5" fmla="*/ 91790 h 114738"/>
                <a:gd name="connsiteX6" fmla="*/ 0 w 98082"/>
                <a:gd name="connsiteY6" fmla="*/ 91790 h 114738"/>
                <a:gd name="connsiteX7" fmla="*/ 0 w 98082"/>
                <a:gd name="connsiteY7" fmla="*/ 22948 h 1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082" h="114738">
                  <a:moveTo>
                    <a:pt x="0" y="22948"/>
                  </a:moveTo>
                  <a:lnTo>
                    <a:pt x="49041" y="22948"/>
                  </a:lnTo>
                  <a:lnTo>
                    <a:pt x="49041" y="0"/>
                  </a:lnTo>
                  <a:lnTo>
                    <a:pt x="98082" y="57369"/>
                  </a:lnTo>
                  <a:lnTo>
                    <a:pt x="49041" y="114738"/>
                  </a:lnTo>
                  <a:lnTo>
                    <a:pt x="49041" y="91790"/>
                  </a:lnTo>
                  <a:lnTo>
                    <a:pt x="0" y="91790"/>
                  </a:lnTo>
                  <a:lnTo>
                    <a:pt x="0" y="22948"/>
                  </a:lnTo>
                  <a:close/>
                </a:path>
              </a:pathLst>
            </a:custGeom>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0" tIns="22948" rIns="29425" bIns="22948" numCol="1" spcCol="1270" anchor="ctr" anchorCtr="0">
              <a:noAutofit/>
            </a:bodyPr>
            <a:lstStyle/>
            <a:p>
              <a:pPr marL="0" lvl="0" indent="0" algn="ctr" defTabSz="222250">
                <a:lnSpc>
                  <a:spcPct val="150000"/>
                </a:lnSpc>
                <a:spcBef>
                  <a:spcPct val="0"/>
                </a:spcBef>
                <a:buNone/>
              </a:pPr>
              <a:endParaRPr lang="zh-CN" altLang="en-US" sz="2000" kern="1200">
                <a:latin typeface="+mn-ea"/>
              </a:endParaRPr>
            </a:p>
          </p:txBody>
        </p:sp>
        <p:sp>
          <p:nvSpPr>
            <p:cNvPr id="11" name="任意多边形: 形状 10">
              <a:extLst>
                <a:ext uri="{FF2B5EF4-FFF2-40B4-BE49-F238E27FC236}">
                  <a16:creationId xmlns:a16="http://schemas.microsoft.com/office/drawing/2014/main" id="{DA4FF332-B336-4187-88E2-E9F05E47F245}"/>
                </a:ext>
              </a:extLst>
            </p:cNvPr>
            <p:cNvSpPr/>
            <p:nvPr/>
          </p:nvSpPr>
          <p:spPr>
            <a:xfrm>
              <a:off x="2797365" y="2572265"/>
              <a:ext cx="462654" cy="601918"/>
            </a:xfrm>
            <a:custGeom>
              <a:avLst/>
              <a:gdLst>
                <a:gd name="connsiteX0" fmla="*/ 0 w 462654"/>
                <a:gd name="connsiteY0" fmla="*/ 46265 h 601918"/>
                <a:gd name="connsiteX1" fmla="*/ 46265 w 462654"/>
                <a:gd name="connsiteY1" fmla="*/ 0 h 601918"/>
                <a:gd name="connsiteX2" fmla="*/ 416389 w 462654"/>
                <a:gd name="connsiteY2" fmla="*/ 0 h 601918"/>
                <a:gd name="connsiteX3" fmla="*/ 462654 w 462654"/>
                <a:gd name="connsiteY3" fmla="*/ 46265 h 601918"/>
                <a:gd name="connsiteX4" fmla="*/ 462654 w 462654"/>
                <a:gd name="connsiteY4" fmla="*/ 555653 h 601918"/>
                <a:gd name="connsiteX5" fmla="*/ 416389 w 462654"/>
                <a:gd name="connsiteY5" fmla="*/ 601918 h 601918"/>
                <a:gd name="connsiteX6" fmla="*/ 46265 w 462654"/>
                <a:gd name="connsiteY6" fmla="*/ 601918 h 601918"/>
                <a:gd name="connsiteX7" fmla="*/ 0 w 462654"/>
                <a:gd name="connsiteY7" fmla="*/ 555653 h 601918"/>
                <a:gd name="connsiteX8" fmla="*/ 0 w 462654"/>
                <a:gd name="connsiteY8" fmla="*/ 46265 h 60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654" h="601918">
                  <a:moveTo>
                    <a:pt x="0" y="46265"/>
                  </a:moveTo>
                  <a:cubicBezTo>
                    <a:pt x="0" y="20714"/>
                    <a:pt x="20714" y="0"/>
                    <a:pt x="46265" y="0"/>
                  </a:cubicBezTo>
                  <a:lnTo>
                    <a:pt x="416389" y="0"/>
                  </a:lnTo>
                  <a:cubicBezTo>
                    <a:pt x="441940" y="0"/>
                    <a:pt x="462654" y="20714"/>
                    <a:pt x="462654" y="46265"/>
                  </a:cubicBezTo>
                  <a:lnTo>
                    <a:pt x="462654" y="555653"/>
                  </a:lnTo>
                  <a:cubicBezTo>
                    <a:pt x="462654" y="581204"/>
                    <a:pt x="441940" y="601918"/>
                    <a:pt x="416389" y="601918"/>
                  </a:cubicBezTo>
                  <a:lnTo>
                    <a:pt x="46265" y="601918"/>
                  </a:lnTo>
                  <a:cubicBezTo>
                    <a:pt x="20714" y="601918"/>
                    <a:pt x="0" y="581204"/>
                    <a:pt x="0" y="555653"/>
                  </a:cubicBezTo>
                  <a:lnTo>
                    <a:pt x="0" y="4626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0221" tIns="40221" rIns="40221" bIns="40221" numCol="1" spcCol="1270" anchor="ctr" anchorCtr="0">
              <a:noAutofit/>
            </a:bodyPr>
            <a:lstStyle/>
            <a:p>
              <a:pPr marL="0" lvl="0" indent="0" algn="ctr" defTabSz="311150">
                <a:lnSpc>
                  <a:spcPct val="150000"/>
                </a:lnSpc>
                <a:spcBef>
                  <a:spcPct val="0"/>
                </a:spcBef>
                <a:buNone/>
              </a:pPr>
              <a:r>
                <a:rPr lang="en-US" sz="2000" b="1" kern="1200">
                  <a:latin typeface="+mn-ea"/>
                </a:rPr>
                <a:t>4.</a:t>
              </a:r>
              <a:r>
                <a:rPr lang="zh-CN" sz="2000" b="1" kern="1200">
                  <a:latin typeface="+mn-ea"/>
                </a:rPr>
                <a:t>模块的深度、宽度、扇出和扇入都应适当</a:t>
              </a:r>
              <a:endParaRPr lang="zh-CN" sz="2000" kern="1200">
                <a:latin typeface="+mn-ea"/>
              </a:endParaRPr>
            </a:p>
          </p:txBody>
        </p:sp>
        <p:sp>
          <p:nvSpPr>
            <p:cNvPr id="12" name="任意多边形: 形状 11">
              <a:extLst>
                <a:ext uri="{FF2B5EF4-FFF2-40B4-BE49-F238E27FC236}">
                  <a16:creationId xmlns:a16="http://schemas.microsoft.com/office/drawing/2014/main" id="{FC852E24-1B84-4F44-A3AE-DC61E08D5534}"/>
                </a:ext>
              </a:extLst>
            </p:cNvPr>
            <p:cNvSpPr/>
            <p:nvPr/>
          </p:nvSpPr>
          <p:spPr>
            <a:xfrm>
              <a:off x="3306285" y="2815855"/>
              <a:ext cx="98082" cy="114738"/>
            </a:xfrm>
            <a:custGeom>
              <a:avLst/>
              <a:gdLst>
                <a:gd name="connsiteX0" fmla="*/ 0 w 98082"/>
                <a:gd name="connsiteY0" fmla="*/ 22948 h 114738"/>
                <a:gd name="connsiteX1" fmla="*/ 49041 w 98082"/>
                <a:gd name="connsiteY1" fmla="*/ 22948 h 114738"/>
                <a:gd name="connsiteX2" fmla="*/ 49041 w 98082"/>
                <a:gd name="connsiteY2" fmla="*/ 0 h 114738"/>
                <a:gd name="connsiteX3" fmla="*/ 98082 w 98082"/>
                <a:gd name="connsiteY3" fmla="*/ 57369 h 114738"/>
                <a:gd name="connsiteX4" fmla="*/ 49041 w 98082"/>
                <a:gd name="connsiteY4" fmla="*/ 114738 h 114738"/>
                <a:gd name="connsiteX5" fmla="*/ 49041 w 98082"/>
                <a:gd name="connsiteY5" fmla="*/ 91790 h 114738"/>
                <a:gd name="connsiteX6" fmla="*/ 0 w 98082"/>
                <a:gd name="connsiteY6" fmla="*/ 91790 h 114738"/>
                <a:gd name="connsiteX7" fmla="*/ 0 w 98082"/>
                <a:gd name="connsiteY7" fmla="*/ 22948 h 1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082" h="114738">
                  <a:moveTo>
                    <a:pt x="0" y="22948"/>
                  </a:moveTo>
                  <a:lnTo>
                    <a:pt x="49041" y="22948"/>
                  </a:lnTo>
                  <a:lnTo>
                    <a:pt x="49041" y="0"/>
                  </a:lnTo>
                  <a:lnTo>
                    <a:pt x="98082" y="57369"/>
                  </a:lnTo>
                  <a:lnTo>
                    <a:pt x="49041" y="114738"/>
                  </a:lnTo>
                  <a:lnTo>
                    <a:pt x="49041" y="91790"/>
                  </a:lnTo>
                  <a:lnTo>
                    <a:pt x="0" y="91790"/>
                  </a:lnTo>
                  <a:lnTo>
                    <a:pt x="0" y="22948"/>
                  </a:lnTo>
                  <a:close/>
                </a:path>
              </a:pathLst>
            </a:custGeom>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0" tIns="22948" rIns="29425" bIns="22948" numCol="1" spcCol="1270" anchor="ctr" anchorCtr="0">
              <a:noAutofit/>
            </a:bodyPr>
            <a:lstStyle/>
            <a:p>
              <a:pPr marL="0" lvl="0" indent="0" algn="ctr" defTabSz="222250">
                <a:lnSpc>
                  <a:spcPct val="150000"/>
                </a:lnSpc>
                <a:spcBef>
                  <a:spcPct val="0"/>
                </a:spcBef>
                <a:buNone/>
              </a:pPr>
              <a:endParaRPr lang="zh-CN" altLang="en-US" sz="2000" kern="1200">
                <a:latin typeface="+mn-ea"/>
              </a:endParaRPr>
            </a:p>
          </p:txBody>
        </p:sp>
        <p:sp>
          <p:nvSpPr>
            <p:cNvPr id="13" name="任意多边形: 形状 12">
              <a:extLst>
                <a:ext uri="{FF2B5EF4-FFF2-40B4-BE49-F238E27FC236}">
                  <a16:creationId xmlns:a16="http://schemas.microsoft.com/office/drawing/2014/main" id="{F4894E91-CDE8-4563-A753-B0723CDF5224}"/>
                </a:ext>
              </a:extLst>
            </p:cNvPr>
            <p:cNvSpPr/>
            <p:nvPr/>
          </p:nvSpPr>
          <p:spPr>
            <a:xfrm>
              <a:off x="3445081" y="2572265"/>
              <a:ext cx="462654" cy="601918"/>
            </a:xfrm>
            <a:custGeom>
              <a:avLst/>
              <a:gdLst>
                <a:gd name="connsiteX0" fmla="*/ 0 w 462654"/>
                <a:gd name="connsiteY0" fmla="*/ 46265 h 601918"/>
                <a:gd name="connsiteX1" fmla="*/ 46265 w 462654"/>
                <a:gd name="connsiteY1" fmla="*/ 0 h 601918"/>
                <a:gd name="connsiteX2" fmla="*/ 416389 w 462654"/>
                <a:gd name="connsiteY2" fmla="*/ 0 h 601918"/>
                <a:gd name="connsiteX3" fmla="*/ 462654 w 462654"/>
                <a:gd name="connsiteY3" fmla="*/ 46265 h 601918"/>
                <a:gd name="connsiteX4" fmla="*/ 462654 w 462654"/>
                <a:gd name="connsiteY4" fmla="*/ 555653 h 601918"/>
                <a:gd name="connsiteX5" fmla="*/ 416389 w 462654"/>
                <a:gd name="connsiteY5" fmla="*/ 601918 h 601918"/>
                <a:gd name="connsiteX6" fmla="*/ 46265 w 462654"/>
                <a:gd name="connsiteY6" fmla="*/ 601918 h 601918"/>
                <a:gd name="connsiteX7" fmla="*/ 0 w 462654"/>
                <a:gd name="connsiteY7" fmla="*/ 555653 h 601918"/>
                <a:gd name="connsiteX8" fmla="*/ 0 w 462654"/>
                <a:gd name="connsiteY8" fmla="*/ 46265 h 60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654" h="601918">
                  <a:moveTo>
                    <a:pt x="0" y="46265"/>
                  </a:moveTo>
                  <a:cubicBezTo>
                    <a:pt x="0" y="20714"/>
                    <a:pt x="20714" y="0"/>
                    <a:pt x="46265" y="0"/>
                  </a:cubicBezTo>
                  <a:lnTo>
                    <a:pt x="416389" y="0"/>
                  </a:lnTo>
                  <a:cubicBezTo>
                    <a:pt x="441940" y="0"/>
                    <a:pt x="462654" y="20714"/>
                    <a:pt x="462654" y="46265"/>
                  </a:cubicBezTo>
                  <a:lnTo>
                    <a:pt x="462654" y="555653"/>
                  </a:lnTo>
                  <a:cubicBezTo>
                    <a:pt x="462654" y="581204"/>
                    <a:pt x="441940" y="601918"/>
                    <a:pt x="416389" y="601918"/>
                  </a:cubicBezTo>
                  <a:lnTo>
                    <a:pt x="46265" y="601918"/>
                  </a:lnTo>
                  <a:cubicBezTo>
                    <a:pt x="20714" y="601918"/>
                    <a:pt x="0" y="581204"/>
                    <a:pt x="0" y="555653"/>
                  </a:cubicBezTo>
                  <a:lnTo>
                    <a:pt x="0" y="4626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0221" tIns="40221" rIns="40221" bIns="40221" numCol="1" spcCol="1270" anchor="ctr" anchorCtr="0">
              <a:noAutofit/>
            </a:bodyPr>
            <a:lstStyle/>
            <a:p>
              <a:pPr marL="0" lvl="0" indent="0" algn="ctr" defTabSz="311150">
                <a:lnSpc>
                  <a:spcPct val="150000"/>
                </a:lnSpc>
                <a:spcBef>
                  <a:spcPct val="0"/>
                </a:spcBef>
                <a:buNone/>
              </a:pPr>
              <a:r>
                <a:rPr lang="en-US" sz="2000" b="1" kern="1200">
                  <a:latin typeface="+mn-ea"/>
                </a:rPr>
                <a:t>5.</a:t>
              </a:r>
              <a:r>
                <a:rPr lang="zh-CN" sz="2000" b="1" kern="1200">
                  <a:latin typeface="+mn-ea"/>
                </a:rPr>
                <a:t>模块的作用范围应该在控制范围之内</a:t>
              </a:r>
              <a:endParaRPr lang="zh-CN" sz="2000" kern="1200">
                <a:latin typeface="+mn-ea"/>
              </a:endParaRPr>
            </a:p>
          </p:txBody>
        </p:sp>
        <p:sp>
          <p:nvSpPr>
            <p:cNvPr id="14" name="任意多边形: 形状 13">
              <a:extLst>
                <a:ext uri="{FF2B5EF4-FFF2-40B4-BE49-F238E27FC236}">
                  <a16:creationId xmlns:a16="http://schemas.microsoft.com/office/drawing/2014/main" id="{5C49CA86-9BE3-44B3-8D84-B8C46E76B1B5}"/>
                </a:ext>
              </a:extLst>
            </p:cNvPr>
            <p:cNvSpPr/>
            <p:nvPr/>
          </p:nvSpPr>
          <p:spPr>
            <a:xfrm>
              <a:off x="3954001" y="2815855"/>
              <a:ext cx="98082" cy="114738"/>
            </a:xfrm>
            <a:custGeom>
              <a:avLst/>
              <a:gdLst>
                <a:gd name="connsiteX0" fmla="*/ 0 w 98082"/>
                <a:gd name="connsiteY0" fmla="*/ 22948 h 114738"/>
                <a:gd name="connsiteX1" fmla="*/ 49041 w 98082"/>
                <a:gd name="connsiteY1" fmla="*/ 22948 h 114738"/>
                <a:gd name="connsiteX2" fmla="*/ 49041 w 98082"/>
                <a:gd name="connsiteY2" fmla="*/ 0 h 114738"/>
                <a:gd name="connsiteX3" fmla="*/ 98082 w 98082"/>
                <a:gd name="connsiteY3" fmla="*/ 57369 h 114738"/>
                <a:gd name="connsiteX4" fmla="*/ 49041 w 98082"/>
                <a:gd name="connsiteY4" fmla="*/ 114738 h 114738"/>
                <a:gd name="connsiteX5" fmla="*/ 49041 w 98082"/>
                <a:gd name="connsiteY5" fmla="*/ 91790 h 114738"/>
                <a:gd name="connsiteX6" fmla="*/ 0 w 98082"/>
                <a:gd name="connsiteY6" fmla="*/ 91790 h 114738"/>
                <a:gd name="connsiteX7" fmla="*/ 0 w 98082"/>
                <a:gd name="connsiteY7" fmla="*/ 22948 h 1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082" h="114738">
                  <a:moveTo>
                    <a:pt x="0" y="22948"/>
                  </a:moveTo>
                  <a:lnTo>
                    <a:pt x="49041" y="22948"/>
                  </a:lnTo>
                  <a:lnTo>
                    <a:pt x="49041" y="0"/>
                  </a:lnTo>
                  <a:lnTo>
                    <a:pt x="98082" y="57369"/>
                  </a:lnTo>
                  <a:lnTo>
                    <a:pt x="49041" y="114738"/>
                  </a:lnTo>
                  <a:lnTo>
                    <a:pt x="49041" y="91790"/>
                  </a:lnTo>
                  <a:lnTo>
                    <a:pt x="0" y="91790"/>
                  </a:lnTo>
                  <a:lnTo>
                    <a:pt x="0" y="22948"/>
                  </a:lnTo>
                  <a:close/>
                </a:path>
              </a:pathLst>
            </a:custGeom>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0" tIns="22948" rIns="29425" bIns="22948" numCol="1" spcCol="1270" anchor="ctr" anchorCtr="0">
              <a:noAutofit/>
            </a:bodyPr>
            <a:lstStyle/>
            <a:p>
              <a:pPr marL="0" lvl="0" indent="0" algn="ctr" defTabSz="222250">
                <a:lnSpc>
                  <a:spcPct val="150000"/>
                </a:lnSpc>
                <a:spcBef>
                  <a:spcPct val="0"/>
                </a:spcBef>
                <a:buNone/>
              </a:pPr>
              <a:endParaRPr lang="zh-CN" altLang="en-US" sz="2000" kern="1200">
                <a:latin typeface="+mn-ea"/>
              </a:endParaRPr>
            </a:p>
          </p:txBody>
        </p:sp>
        <p:sp>
          <p:nvSpPr>
            <p:cNvPr id="15" name="任意多边形: 形状 14">
              <a:extLst>
                <a:ext uri="{FF2B5EF4-FFF2-40B4-BE49-F238E27FC236}">
                  <a16:creationId xmlns:a16="http://schemas.microsoft.com/office/drawing/2014/main" id="{75C0F887-0F7C-440F-A3B9-95AD63CDCA9F}"/>
                </a:ext>
              </a:extLst>
            </p:cNvPr>
            <p:cNvSpPr/>
            <p:nvPr/>
          </p:nvSpPr>
          <p:spPr>
            <a:xfrm>
              <a:off x="4092797" y="2572265"/>
              <a:ext cx="462654" cy="601918"/>
            </a:xfrm>
            <a:custGeom>
              <a:avLst/>
              <a:gdLst>
                <a:gd name="connsiteX0" fmla="*/ 0 w 462654"/>
                <a:gd name="connsiteY0" fmla="*/ 46265 h 601918"/>
                <a:gd name="connsiteX1" fmla="*/ 46265 w 462654"/>
                <a:gd name="connsiteY1" fmla="*/ 0 h 601918"/>
                <a:gd name="connsiteX2" fmla="*/ 416389 w 462654"/>
                <a:gd name="connsiteY2" fmla="*/ 0 h 601918"/>
                <a:gd name="connsiteX3" fmla="*/ 462654 w 462654"/>
                <a:gd name="connsiteY3" fmla="*/ 46265 h 601918"/>
                <a:gd name="connsiteX4" fmla="*/ 462654 w 462654"/>
                <a:gd name="connsiteY4" fmla="*/ 555653 h 601918"/>
                <a:gd name="connsiteX5" fmla="*/ 416389 w 462654"/>
                <a:gd name="connsiteY5" fmla="*/ 601918 h 601918"/>
                <a:gd name="connsiteX6" fmla="*/ 46265 w 462654"/>
                <a:gd name="connsiteY6" fmla="*/ 601918 h 601918"/>
                <a:gd name="connsiteX7" fmla="*/ 0 w 462654"/>
                <a:gd name="connsiteY7" fmla="*/ 555653 h 601918"/>
                <a:gd name="connsiteX8" fmla="*/ 0 w 462654"/>
                <a:gd name="connsiteY8" fmla="*/ 46265 h 60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654" h="601918">
                  <a:moveTo>
                    <a:pt x="0" y="46265"/>
                  </a:moveTo>
                  <a:cubicBezTo>
                    <a:pt x="0" y="20714"/>
                    <a:pt x="20714" y="0"/>
                    <a:pt x="46265" y="0"/>
                  </a:cubicBezTo>
                  <a:lnTo>
                    <a:pt x="416389" y="0"/>
                  </a:lnTo>
                  <a:cubicBezTo>
                    <a:pt x="441940" y="0"/>
                    <a:pt x="462654" y="20714"/>
                    <a:pt x="462654" y="46265"/>
                  </a:cubicBezTo>
                  <a:lnTo>
                    <a:pt x="462654" y="555653"/>
                  </a:lnTo>
                  <a:cubicBezTo>
                    <a:pt x="462654" y="581204"/>
                    <a:pt x="441940" y="601918"/>
                    <a:pt x="416389" y="601918"/>
                  </a:cubicBezTo>
                  <a:lnTo>
                    <a:pt x="46265" y="601918"/>
                  </a:lnTo>
                  <a:cubicBezTo>
                    <a:pt x="20714" y="601918"/>
                    <a:pt x="0" y="581204"/>
                    <a:pt x="0" y="555653"/>
                  </a:cubicBezTo>
                  <a:lnTo>
                    <a:pt x="0" y="4626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0221" tIns="40221" rIns="40221" bIns="40221" numCol="1" spcCol="1270" anchor="ctr" anchorCtr="0">
              <a:noAutofit/>
            </a:bodyPr>
            <a:lstStyle/>
            <a:p>
              <a:pPr marL="0" lvl="0" indent="0" algn="ctr" defTabSz="311150">
                <a:lnSpc>
                  <a:spcPct val="150000"/>
                </a:lnSpc>
                <a:spcBef>
                  <a:spcPct val="0"/>
                </a:spcBef>
                <a:buNone/>
              </a:pPr>
              <a:r>
                <a:rPr lang="en-US" sz="2000" b="1" kern="1200">
                  <a:latin typeface="+mn-ea"/>
                </a:rPr>
                <a:t>6.</a:t>
              </a:r>
              <a:r>
                <a:rPr lang="zh-CN" sz="2000" b="1" kern="1200">
                  <a:latin typeface="+mn-ea"/>
                </a:rPr>
                <a:t>力争降低模块接口的复杂程度</a:t>
              </a:r>
              <a:endParaRPr lang="zh-CN" sz="2000" kern="1200">
                <a:latin typeface="+mn-ea"/>
              </a:endParaRPr>
            </a:p>
          </p:txBody>
        </p:sp>
        <p:sp>
          <p:nvSpPr>
            <p:cNvPr id="16" name="任意多边形: 形状 15">
              <a:extLst>
                <a:ext uri="{FF2B5EF4-FFF2-40B4-BE49-F238E27FC236}">
                  <a16:creationId xmlns:a16="http://schemas.microsoft.com/office/drawing/2014/main" id="{21F2676A-A42E-48AA-A3E9-C29AC99EAD30}"/>
                </a:ext>
              </a:extLst>
            </p:cNvPr>
            <p:cNvSpPr/>
            <p:nvPr/>
          </p:nvSpPr>
          <p:spPr>
            <a:xfrm>
              <a:off x="4601717" y="2815855"/>
              <a:ext cx="98082" cy="114738"/>
            </a:xfrm>
            <a:custGeom>
              <a:avLst/>
              <a:gdLst>
                <a:gd name="connsiteX0" fmla="*/ 0 w 98082"/>
                <a:gd name="connsiteY0" fmla="*/ 22948 h 114738"/>
                <a:gd name="connsiteX1" fmla="*/ 49041 w 98082"/>
                <a:gd name="connsiteY1" fmla="*/ 22948 h 114738"/>
                <a:gd name="connsiteX2" fmla="*/ 49041 w 98082"/>
                <a:gd name="connsiteY2" fmla="*/ 0 h 114738"/>
                <a:gd name="connsiteX3" fmla="*/ 98082 w 98082"/>
                <a:gd name="connsiteY3" fmla="*/ 57369 h 114738"/>
                <a:gd name="connsiteX4" fmla="*/ 49041 w 98082"/>
                <a:gd name="connsiteY4" fmla="*/ 114738 h 114738"/>
                <a:gd name="connsiteX5" fmla="*/ 49041 w 98082"/>
                <a:gd name="connsiteY5" fmla="*/ 91790 h 114738"/>
                <a:gd name="connsiteX6" fmla="*/ 0 w 98082"/>
                <a:gd name="connsiteY6" fmla="*/ 91790 h 114738"/>
                <a:gd name="connsiteX7" fmla="*/ 0 w 98082"/>
                <a:gd name="connsiteY7" fmla="*/ 22948 h 1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082" h="114738">
                  <a:moveTo>
                    <a:pt x="0" y="22948"/>
                  </a:moveTo>
                  <a:lnTo>
                    <a:pt x="49041" y="22948"/>
                  </a:lnTo>
                  <a:lnTo>
                    <a:pt x="49041" y="0"/>
                  </a:lnTo>
                  <a:lnTo>
                    <a:pt x="98082" y="57369"/>
                  </a:lnTo>
                  <a:lnTo>
                    <a:pt x="49041" y="114738"/>
                  </a:lnTo>
                  <a:lnTo>
                    <a:pt x="49041" y="91790"/>
                  </a:lnTo>
                  <a:lnTo>
                    <a:pt x="0" y="91790"/>
                  </a:lnTo>
                  <a:lnTo>
                    <a:pt x="0" y="22948"/>
                  </a:lnTo>
                  <a:close/>
                </a:path>
              </a:pathLst>
            </a:custGeom>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0" tIns="22948" rIns="29425" bIns="22948" numCol="1" spcCol="1270" anchor="ctr" anchorCtr="0">
              <a:noAutofit/>
            </a:bodyPr>
            <a:lstStyle/>
            <a:p>
              <a:pPr marL="0" lvl="0" indent="0" algn="ctr" defTabSz="222250">
                <a:lnSpc>
                  <a:spcPct val="150000"/>
                </a:lnSpc>
                <a:spcBef>
                  <a:spcPct val="0"/>
                </a:spcBef>
                <a:buNone/>
              </a:pPr>
              <a:endParaRPr lang="zh-CN" altLang="en-US" sz="2000" kern="1200">
                <a:latin typeface="+mn-ea"/>
              </a:endParaRPr>
            </a:p>
          </p:txBody>
        </p:sp>
        <p:sp>
          <p:nvSpPr>
            <p:cNvPr id="17" name="任意多边形: 形状 16">
              <a:extLst>
                <a:ext uri="{FF2B5EF4-FFF2-40B4-BE49-F238E27FC236}">
                  <a16:creationId xmlns:a16="http://schemas.microsoft.com/office/drawing/2014/main" id="{E4B6B19E-F055-4BBA-A432-3FBF0BDF4565}"/>
                </a:ext>
              </a:extLst>
            </p:cNvPr>
            <p:cNvSpPr/>
            <p:nvPr/>
          </p:nvSpPr>
          <p:spPr>
            <a:xfrm>
              <a:off x="4740514" y="2572265"/>
              <a:ext cx="462654" cy="601918"/>
            </a:xfrm>
            <a:custGeom>
              <a:avLst/>
              <a:gdLst>
                <a:gd name="connsiteX0" fmla="*/ 0 w 462654"/>
                <a:gd name="connsiteY0" fmla="*/ 46265 h 601918"/>
                <a:gd name="connsiteX1" fmla="*/ 46265 w 462654"/>
                <a:gd name="connsiteY1" fmla="*/ 0 h 601918"/>
                <a:gd name="connsiteX2" fmla="*/ 416389 w 462654"/>
                <a:gd name="connsiteY2" fmla="*/ 0 h 601918"/>
                <a:gd name="connsiteX3" fmla="*/ 462654 w 462654"/>
                <a:gd name="connsiteY3" fmla="*/ 46265 h 601918"/>
                <a:gd name="connsiteX4" fmla="*/ 462654 w 462654"/>
                <a:gd name="connsiteY4" fmla="*/ 555653 h 601918"/>
                <a:gd name="connsiteX5" fmla="*/ 416389 w 462654"/>
                <a:gd name="connsiteY5" fmla="*/ 601918 h 601918"/>
                <a:gd name="connsiteX6" fmla="*/ 46265 w 462654"/>
                <a:gd name="connsiteY6" fmla="*/ 601918 h 601918"/>
                <a:gd name="connsiteX7" fmla="*/ 0 w 462654"/>
                <a:gd name="connsiteY7" fmla="*/ 555653 h 601918"/>
                <a:gd name="connsiteX8" fmla="*/ 0 w 462654"/>
                <a:gd name="connsiteY8" fmla="*/ 46265 h 60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654" h="601918">
                  <a:moveTo>
                    <a:pt x="0" y="46265"/>
                  </a:moveTo>
                  <a:cubicBezTo>
                    <a:pt x="0" y="20714"/>
                    <a:pt x="20714" y="0"/>
                    <a:pt x="46265" y="0"/>
                  </a:cubicBezTo>
                  <a:lnTo>
                    <a:pt x="416389" y="0"/>
                  </a:lnTo>
                  <a:cubicBezTo>
                    <a:pt x="441940" y="0"/>
                    <a:pt x="462654" y="20714"/>
                    <a:pt x="462654" y="46265"/>
                  </a:cubicBezTo>
                  <a:lnTo>
                    <a:pt x="462654" y="555653"/>
                  </a:lnTo>
                  <a:cubicBezTo>
                    <a:pt x="462654" y="581204"/>
                    <a:pt x="441940" y="601918"/>
                    <a:pt x="416389" y="601918"/>
                  </a:cubicBezTo>
                  <a:lnTo>
                    <a:pt x="46265" y="601918"/>
                  </a:lnTo>
                  <a:cubicBezTo>
                    <a:pt x="20714" y="601918"/>
                    <a:pt x="0" y="581204"/>
                    <a:pt x="0" y="555653"/>
                  </a:cubicBezTo>
                  <a:lnTo>
                    <a:pt x="0" y="4626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0221" tIns="40221" rIns="40221" bIns="40221" numCol="1" spcCol="1270" anchor="ctr" anchorCtr="0">
              <a:noAutofit/>
            </a:bodyPr>
            <a:lstStyle/>
            <a:p>
              <a:pPr marL="0" lvl="0" indent="0" algn="ctr" defTabSz="311150">
                <a:lnSpc>
                  <a:spcPct val="150000"/>
                </a:lnSpc>
                <a:spcBef>
                  <a:spcPct val="0"/>
                </a:spcBef>
                <a:buNone/>
              </a:pPr>
              <a:r>
                <a:rPr lang="en-US" sz="2000" b="1" kern="1200">
                  <a:latin typeface="+mn-ea"/>
                </a:rPr>
                <a:t>7.</a:t>
              </a:r>
              <a:r>
                <a:rPr lang="zh-CN" sz="2000" b="1" kern="1200">
                  <a:latin typeface="+mn-ea"/>
                </a:rPr>
                <a:t>设计单入口、单出口的模块</a:t>
              </a:r>
              <a:endParaRPr lang="zh-CN" sz="2000" kern="1200">
                <a:latin typeface="+mn-ea"/>
              </a:endParaRPr>
            </a:p>
          </p:txBody>
        </p:sp>
        <p:sp>
          <p:nvSpPr>
            <p:cNvPr id="18" name="任意多边形: 形状 17">
              <a:extLst>
                <a:ext uri="{FF2B5EF4-FFF2-40B4-BE49-F238E27FC236}">
                  <a16:creationId xmlns:a16="http://schemas.microsoft.com/office/drawing/2014/main" id="{393E839F-E55E-4129-A0BE-6BAB87594BB1}"/>
                </a:ext>
              </a:extLst>
            </p:cNvPr>
            <p:cNvSpPr/>
            <p:nvPr/>
          </p:nvSpPr>
          <p:spPr>
            <a:xfrm>
              <a:off x="5249434" y="2815855"/>
              <a:ext cx="98082" cy="114738"/>
            </a:xfrm>
            <a:custGeom>
              <a:avLst/>
              <a:gdLst>
                <a:gd name="connsiteX0" fmla="*/ 0 w 98082"/>
                <a:gd name="connsiteY0" fmla="*/ 22948 h 114738"/>
                <a:gd name="connsiteX1" fmla="*/ 49041 w 98082"/>
                <a:gd name="connsiteY1" fmla="*/ 22948 h 114738"/>
                <a:gd name="connsiteX2" fmla="*/ 49041 w 98082"/>
                <a:gd name="connsiteY2" fmla="*/ 0 h 114738"/>
                <a:gd name="connsiteX3" fmla="*/ 98082 w 98082"/>
                <a:gd name="connsiteY3" fmla="*/ 57369 h 114738"/>
                <a:gd name="connsiteX4" fmla="*/ 49041 w 98082"/>
                <a:gd name="connsiteY4" fmla="*/ 114738 h 114738"/>
                <a:gd name="connsiteX5" fmla="*/ 49041 w 98082"/>
                <a:gd name="connsiteY5" fmla="*/ 91790 h 114738"/>
                <a:gd name="connsiteX6" fmla="*/ 0 w 98082"/>
                <a:gd name="connsiteY6" fmla="*/ 91790 h 114738"/>
                <a:gd name="connsiteX7" fmla="*/ 0 w 98082"/>
                <a:gd name="connsiteY7" fmla="*/ 22948 h 1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082" h="114738">
                  <a:moveTo>
                    <a:pt x="0" y="22948"/>
                  </a:moveTo>
                  <a:lnTo>
                    <a:pt x="49041" y="22948"/>
                  </a:lnTo>
                  <a:lnTo>
                    <a:pt x="49041" y="0"/>
                  </a:lnTo>
                  <a:lnTo>
                    <a:pt x="98082" y="57369"/>
                  </a:lnTo>
                  <a:lnTo>
                    <a:pt x="49041" y="114738"/>
                  </a:lnTo>
                  <a:lnTo>
                    <a:pt x="49041" y="91790"/>
                  </a:lnTo>
                  <a:lnTo>
                    <a:pt x="0" y="91790"/>
                  </a:lnTo>
                  <a:lnTo>
                    <a:pt x="0" y="22948"/>
                  </a:lnTo>
                  <a:close/>
                </a:path>
              </a:pathLst>
            </a:custGeom>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0" tIns="22948" rIns="29425" bIns="22948" numCol="1" spcCol="1270" anchor="ctr" anchorCtr="0">
              <a:noAutofit/>
            </a:bodyPr>
            <a:lstStyle/>
            <a:p>
              <a:pPr marL="0" lvl="0" indent="0" algn="ctr" defTabSz="222250">
                <a:lnSpc>
                  <a:spcPct val="150000"/>
                </a:lnSpc>
                <a:spcBef>
                  <a:spcPct val="0"/>
                </a:spcBef>
                <a:buNone/>
              </a:pPr>
              <a:endParaRPr lang="zh-CN" altLang="en-US" sz="2000" kern="1200">
                <a:latin typeface="+mn-ea"/>
              </a:endParaRPr>
            </a:p>
          </p:txBody>
        </p:sp>
        <p:sp>
          <p:nvSpPr>
            <p:cNvPr id="19" name="任意多边形: 形状 18">
              <a:extLst>
                <a:ext uri="{FF2B5EF4-FFF2-40B4-BE49-F238E27FC236}">
                  <a16:creationId xmlns:a16="http://schemas.microsoft.com/office/drawing/2014/main" id="{98CBC3A3-7536-4AFF-B866-A436C1DB1339}"/>
                </a:ext>
              </a:extLst>
            </p:cNvPr>
            <p:cNvSpPr/>
            <p:nvPr/>
          </p:nvSpPr>
          <p:spPr>
            <a:xfrm>
              <a:off x="5388230" y="2572265"/>
              <a:ext cx="462654" cy="601918"/>
            </a:xfrm>
            <a:custGeom>
              <a:avLst/>
              <a:gdLst>
                <a:gd name="connsiteX0" fmla="*/ 0 w 462654"/>
                <a:gd name="connsiteY0" fmla="*/ 46265 h 601918"/>
                <a:gd name="connsiteX1" fmla="*/ 46265 w 462654"/>
                <a:gd name="connsiteY1" fmla="*/ 0 h 601918"/>
                <a:gd name="connsiteX2" fmla="*/ 416389 w 462654"/>
                <a:gd name="connsiteY2" fmla="*/ 0 h 601918"/>
                <a:gd name="connsiteX3" fmla="*/ 462654 w 462654"/>
                <a:gd name="connsiteY3" fmla="*/ 46265 h 601918"/>
                <a:gd name="connsiteX4" fmla="*/ 462654 w 462654"/>
                <a:gd name="connsiteY4" fmla="*/ 555653 h 601918"/>
                <a:gd name="connsiteX5" fmla="*/ 416389 w 462654"/>
                <a:gd name="connsiteY5" fmla="*/ 601918 h 601918"/>
                <a:gd name="connsiteX6" fmla="*/ 46265 w 462654"/>
                <a:gd name="connsiteY6" fmla="*/ 601918 h 601918"/>
                <a:gd name="connsiteX7" fmla="*/ 0 w 462654"/>
                <a:gd name="connsiteY7" fmla="*/ 555653 h 601918"/>
                <a:gd name="connsiteX8" fmla="*/ 0 w 462654"/>
                <a:gd name="connsiteY8" fmla="*/ 46265 h 60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654" h="601918">
                  <a:moveTo>
                    <a:pt x="0" y="46265"/>
                  </a:moveTo>
                  <a:cubicBezTo>
                    <a:pt x="0" y="20714"/>
                    <a:pt x="20714" y="0"/>
                    <a:pt x="46265" y="0"/>
                  </a:cubicBezTo>
                  <a:lnTo>
                    <a:pt x="416389" y="0"/>
                  </a:lnTo>
                  <a:cubicBezTo>
                    <a:pt x="441940" y="0"/>
                    <a:pt x="462654" y="20714"/>
                    <a:pt x="462654" y="46265"/>
                  </a:cubicBezTo>
                  <a:lnTo>
                    <a:pt x="462654" y="555653"/>
                  </a:lnTo>
                  <a:cubicBezTo>
                    <a:pt x="462654" y="581204"/>
                    <a:pt x="441940" y="601918"/>
                    <a:pt x="416389" y="601918"/>
                  </a:cubicBezTo>
                  <a:lnTo>
                    <a:pt x="46265" y="601918"/>
                  </a:lnTo>
                  <a:cubicBezTo>
                    <a:pt x="20714" y="601918"/>
                    <a:pt x="0" y="581204"/>
                    <a:pt x="0" y="555653"/>
                  </a:cubicBezTo>
                  <a:lnTo>
                    <a:pt x="0" y="4626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0221" tIns="40221" rIns="40221" bIns="40221" numCol="1" spcCol="1270" anchor="ctr" anchorCtr="0">
              <a:noAutofit/>
            </a:bodyPr>
            <a:lstStyle/>
            <a:p>
              <a:pPr marL="0" lvl="0" indent="0" algn="ctr" defTabSz="311150">
                <a:lnSpc>
                  <a:spcPct val="150000"/>
                </a:lnSpc>
                <a:spcBef>
                  <a:spcPct val="0"/>
                </a:spcBef>
                <a:buNone/>
              </a:pPr>
              <a:r>
                <a:rPr lang="en-US" sz="2000" b="1" kern="1200">
                  <a:latin typeface="+mn-ea"/>
                </a:rPr>
                <a:t>8.</a:t>
              </a:r>
              <a:r>
                <a:rPr lang="zh-CN" sz="2000" b="1" kern="1200">
                  <a:latin typeface="+mn-ea"/>
                </a:rPr>
                <a:t>模块功能应该可以预测</a:t>
              </a:r>
              <a:endParaRPr lang="zh-CN" sz="2000" kern="1200">
                <a:latin typeface="+mn-ea"/>
              </a:endParaRPr>
            </a:p>
          </p:txBody>
        </p:sp>
      </p:grpSp>
    </p:spTree>
    <p:extLst>
      <p:ext uri="{BB962C8B-B14F-4D97-AF65-F5344CB8AC3E}">
        <p14:creationId xmlns:p14="http://schemas.microsoft.com/office/powerpoint/2010/main" val="296704756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952499" y="2006824"/>
            <a:ext cx="4936445" cy="1631216"/>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5</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pPr algn="ctr"/>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软件结构设计的图形工具</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grpSp>
        <p:nvGrpSpPr>
          <p:cNvPr id="62" name="组合 61">
            <a:extLst>
              <a:ext uri="{FF2B5EF4-FFF2-40B4-BE49-F238E27FC236}">
                <a16:creationId xmlns:a16="http://schemas.microsoft.com/office/drawing/2014/main" id="{7421AA92-DD4B-4CF2-84F2-AE7631E24E17}"/>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A2B1E9D0-45E5-4EDC-9E29-1855088FA356}"/>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7297979E-D709-42F8-B668-FBF900C78FC4}"/>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1C8646BF-10D4-46F0-B938-3BE966B2EAD8}"/>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60EB6C78-C013-4BD2-8A32-53770CF68F4B}"/>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416480D9-355E-4B09-B73E-52E68342E107}"/>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1BB64D40-D53B-4100-B921-C07608ABBAAB}"/>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654BF8AB-BD39-4F09-B4AE-81AC7AC1E4C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315445A5-6354-4555-BF21-18F93508C34C}"/>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04014E03-5982-4388-ABAE-B26426AA83D3}"/>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086ED353-2F5B-49D8-A6D0-0C6EA542431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040C3F96-C455-4679-A93B-A0A7DE5300DE}"/>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8356D0B1-91F1-437D-942A-DCB01520427C}"/>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3E9FB4B1-04CD-4AF3-8EF6-F825FB0E0BF6}"/>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ED2CAA31-496E-419D-B037-607388C43D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92DB9E4A-A9AC-4E0D-B2B4-C0B6ACDE6A1E}"/>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9A96CE88-2583-4A29-925B-A09C37952C58}"/>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107ADD66-A64B-499A-B76A-FEC56AC8C6DE}"/>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D6B78480-6C26-4477-BCF3-0663C6ECDC4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4F84ECA5-6CB1-47B0-9DE8-8A74F29EA658}"/>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D2D549A7-C3A4-47EE-88B4-0F2690D582ED}"/>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90550144-318C-438F-A171-E2A94143BD62}"/>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906BA933-D389-4A55-9465-9F90863034D4}"/>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38C86612-34FA-4730-9A90-60140C758AE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7EBBF06C-15F8-4C1C-B0CA-29C401CF6AF5}"/>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A7819100-7396-4E57-8F1A-50A9AA5465E9}"/>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E89168A9-FB92-4E61-A77D-714769C1873E}"/>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0768FC92-9A1B-42FC-A4B8-007B88768FFD}"/>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B7B12F85-4094-4E4E-B45A-7FC54FF10B8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9CD2F159-CEFC-4840-A02F-977ED182D679}"/>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1A2BE5F8-85A3-4826-AF88-EFD563B9FCA2}"/>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7BAC369C-9EB1-4282-AB10-A5055667E4A4}"/>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B3BF59D5-C84A-4D24-900F-3F63F3942EB7}"/>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A128A399-3B12-4737-B17A-523558B9CFA0}"/>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806533DF-93C2-418E-9ECD-659F67318D34}"/>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FEBC9E23-FC59-40DB-8E93-19073DD58B9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E1CDEB31-7A9D-48D8-A5EC-7A428B91F7D5}"/>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BE496D28-9F14-4B30-B717-6D830428E0B4}"/>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F58A490D-4131-4643-BBE9-6A75AE062EC3}"/>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D34FD738-DFCB-4262-8A13-C62CCBD3DCBE}"/>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9498CCAC-5E61-49A8-8E46-10C2B9A5E043}"/>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F6127E45-E8FE-479D-9719-48D405BA4896}"/>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E1018BCE-261A-4428-AAA8-4636D494A8C7}"/>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3079667A-21C2-4040-879B-DF38EACEEC90}"/>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665751E9-A7D0-40BE-AC75-BA355E403F1D}"/>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FC754767-CF4F-4845-8C49-DCB89CE52C84}"/>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E2C71C77-B5AD-4D0D-A392-860948EF25BF}"/>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3078F32D-3239-42ED-B09F-24D8A46786AD}"/>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1BAC8930-433B-44E3-A110-A3D61DCD8D5E}"/>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7371D2C7-CBDD-49C0-87AC-F99A9A449BB1}"/>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C801CF71-7325-4EDB-BF67-0644208E2EA4}"/>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6AD1AEA4-ED77-4027-8DBA-84555932F0B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F5BF0E5A-687B-48DC-AFE7-A4CA2E58A42B}"/>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A1F228E8-0AF8-4D9C-B21A-A6CD1304275A}"/>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B7F6E409-6399-4186-8BA3-4C15A53482C0}"/>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A63A01D9-1232-4ED9-896B-051B4117FCBC}"/>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3F0FEE92-1972-4044-8245-26C454946EC2}"/>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055223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软件设计概述</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164946307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048959"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4.5.1    </a:t>
            </a:r>
            <a:r>
              <a:rPr lang="zh-CN" altLang="en-US" sz="2200" b="1" dirty="0">
                <a:latin typeface="微软雅黑" charset="-122"/>
                <a:ea typeface="微软雅黑" charset="-122"/>
              </a:rPr>
              <a:t>层次图</a:t>
            </a:r>
          </a:p>
        </p:txBody>
      </p:sp>
      <p:sp>
        <p:nvSpPr>
          <p:cNvPr id="16" name="矩形 15">
            <a:extLst>
              <a:ext uri="{FF2B5EF4-FFF2-40B4-BE49-F238E27FC236}">
                <a16:creationId xmlns:a16="http://schemas.microsoft.com/office/drawing/2014/main" id="{C178F5A2-F644-476B-B979-8F4E153B3E66}"/>
              </a:ext>
            </a:extLst>
          </p:cNvPr>
          <p:cNvSpPr/>
          <p:nvPr/>
        </p:nvSpPr>
        <p:spPr>
          <a:xfrm>
            <a:off x="852507" y="1029836"/>
            <a:ext cx="10956846" cy="481863"/>
          </a:xfrm>
          <a:prstGeom prst="rect">
            <a:avLst/>
          </a:prstGeom>
        </p:spPr>
        <p:txBody>
          <a:bodyPr wrap="none">
            <a:spAutoFit/>
          </a:bodyPr>
          <a:lstStyle/>
          <a:p>
            <a:pPr>
              <a:lnSpc>
                <a:spcPct val="150000"/>
              </a:lnSpc>
            </a:pPr>
            <a:r>
              <a:rPr lang="zh-CN" altLang="en-US" sz="2000" dirty="0">
                <a:latin typeface="+mn-ea"/>
              </a:rPr>
              <a:t>层次图（</a:t>
            </a:r>
            <a:r>
              <a:rPr lang="en-US" altLang="zh-CN" sz="2000" dirty="0">
                <a:latin typeface="+mn-ea"/>
              </a:rPr>
              <a:t>Hierarchy</a:t>
            </a:r>
            <a:r>
              <a:rPr lang="zh-CN" altLang="en-US" sz="2000" dirty="0">
                <a:latin typeface="+mn-ea"/>
              </a:rPr>
              <a:t>）也称</a:t>
            </a:r>
            <a:r>
              <a:rPr lang="en-US" altLang="zh-CN" sz="2000" dirty="0">
                <a:latin typeface="+mn-ea"/>
              </a:rPr>
              <a:t>H</a:t>
            </a:r>
            <a:r>
              <a:rPr lang="zh-CN" altLang="en-US" sz="2000" dirty="0">
                <a:latin typeface="+mn-ea"/>
              </a:rPr>
              <a:t>图，用于表示软件的层次结构，特别适合于在自顶向下设计时使用。</a:t>
            </a:r>
          </a:p>
        </p:txBody>
      </p:sp>
      <p:pic>
        <p:nvPicPr>
          <p:cNvPr id="5" name="Picture 2">
            <a:extLst>
              <a:ext uri="{FF2B5EF4-FFF2-40B4-BE49-F238E27FC236}">
                <a16:creationId xmlns:a16="http://schemas.microsoft.com/office/drawing/2014/main" id="{E51AAF7B-D243-45BA-B7D5-40E9F0163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830" y="1781398"/>
            <a:ext cx="7453312" cy="375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191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1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plus(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1996059"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4.5.2    IPO</a:t>
            </a:r>
            <a:r>
              <a:rPr lang="zh-CN" altLang="en-US" sz="2200" b="1" dirty="0">
                <a:latin typeface="微软雅黑" charset="-122"/>
                <a:ea typeface="微软雅黑" charset="-122"/>
              </a:rPr>
              <a:t>图</a:t>
            </a:r>
          </a:p>
        </p:txBody>
      </p:sp>
      <p:sp>
        <p:nvSpPr>
          <p:cNvPr id="3" name="矩形 2">
            <a:extLst>
              <a:ext uri="{FF2B5EF4-FFF2-40B4-BE49-F238E27FC236}">
                <a16:creationId xmlns:a16="http://schemas.microsoft.com/office/drawing/2014/main" id="{B3CF1641-D20C-46AE-83EE-AB026B50E63C}"/>
              </a:ext>
            </a:extLst>
          </p:cNvPr>
          <p:cNvSpPr/>
          <p:nvPr/>
        </p:nvSpPr>
        <p:spPr>
          <a:xfrm>
            <a:off x="580688" y="1221809"/>
            <a:ext cx="10910727" cy="943528"/>
          </a:xfrm>
          <a:prstGeom prst="rect">
            <a:avLst/>
          </a:prstGeom>
        </p:spPr>
        <p:txBody>
          <a:bodyPr wrap="square">
            <a:spAutoFit/>
          </a:bodyPr>
          <a:lstStyle/>
          <a:p>
            <a:pPr>
              <a:lnSpc>
                <a:spcPct val="150000"/>
              </a:lnSpc>
            </a:pPr>
            <a:r>
              <a:rPr lang="en-US" altLang="zh-CN" sz="2000" dirty="0">
                <a:latin typeface="+mn-ea"/>
              </a:rPr>
              <a:t>IPO</a:t>
            </a:r>
            <a:r>
              <a:rPr lang="zh-CN" altLang="en-US" sz="2000" dirty="0">
                <a:latin typeface="+mn-ea"/>
              </a:rPr>
              <a:t>图是输入</a:t>
            </a:r>
            <a:r>
              <a:rPr lang="en-US" altLang="zh-CN" sz="2000" dirty="0">
                <a:latin typeface="+mn-ea"/>
              </a:rPr>
              <a:t>/</a:t>
            </a:r>
            <a:r>
              <a:rPr lang="zh-CN" altLang="en-US" sz="2000" dirty="0">
                <a:latin typeface="+mn-ea"/>
              </a:rPr>
              <a:t>处理</a:t>
            </a:r>
            <a:r>
              <a:rPr lang="en-US" altLang="zh-CN" sz="2000" dirty="0">
                <a:latin typeface="+mn-ea"/>
              </a:rPr>
              <a:t>/</a:t>
            </a:r>
            <a:r>
              <a:rPr lang="zh-CN" altLang="en-US" sz="2000" dirty="0">
                <a:latin typeface="+mn-ea"/>
              </a:rPr>
              <a:t>输出图（</a:t>
            </a:r>
            <a:r>
              <a:rPr lang="en-US" altLang="zh-CN" sz="2000" dirty="0">
                <a:latin typeface="+mn-ea"/>
              </a:rPr>
              <a:t>Input Process Output</a:t>
            </a:r>
            <a:r>
              <a:rPr lang="zh-CN" altLang="en-US" sz="2000" dirty="0">
                <a:latin typeface="+mn-ea"/>
              </a:rPr>
              <a:t>），其基本形式是三个方框，左边方框列出所有的输入数据，中间框列出主要的处理，右边框列出输出数据。</a:t>
            </a:r>
          </a:p>
        </p:txBody>
      </p:sp>
      <p:pic>
        <p:nvPicPr>
          <p:cNvPr id="6" name="Picture 2">
            <a:extLst>
              <a:ext uri="{FF2B5EF4-FFF2-40B4-BE49-F238E27FC236}">
                <a16:creationId xmlns:a16="http://schemas.microsoft.com/office/drawing/2014/main" id="{CF433BD7-BF20-46A3-A7B9-26C98305D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707" y="2418331"/>
            <a:ext cx="8448675"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8062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048959"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4.5.3    </a:t>
            </a:r>
            <a:r>
              <a:rPr lang="zh-CN" altLang="en-US" sz="2200" b="1" dirty="0">
                <a:latin typeface="微软雅黑" charset="-122"/>
                <a:ea typeface="微软雅黑" charset="-122"/>
              </a:rPr>
              <a:t>结构图</a:t>
            </a:r>
          </a:p>
        </p:txBody>
      </p:sp>
      <p:sp>
        <p:nvSpPr>
          <p:cNvPr id="2" name="矩形 1">
            <a:extLst>
              <a:ext uri="{FF2B5EF4-FFF2-40B4-BE49-F238E27FC236}">
                <a16:creationId xmlns:a16="http://schemas.microsoft.com/office/drawing/2014/main" id="{30B127AC-243F-4443-ADEC-881B73D4697E}"/>
              </a:ext>
            </a:extLst>
          </p:cNvPr>
          <p:cNvSpPr/>
          <p:nvPr/>
        </p:nvSpPr>
        <p:spPr>
          <a:xfrm>
            <a:off x="684602" y="4031390"/>
            <a:ext cx="10822795" cy="1405193"/>
          </a:xfrm>
          <a:prstGeom prst="rect">
            <a:avLst/>
          </a:prstGeom>
        </p:spPr>
        <p:txBody>
          <a:bodyPr wrap="square">
            <a:spAutoFit/>
          </a:bodyPr>
          <a:lstStyle/>
          <a:p>
            <a:pPr>
              <a:lnSpc>
                <a:spcPct val="150000"/>
              </a:lnSpc>
            </a:pPr>
            <a:r>
              <a:rPr lang="zh-CN" altLang="en-US" sz="2000" dirty="0">
                <a:latin typeface="+mn-ea"/>
              </a:rPr>
              <a:t>模块结构图（</a:t>
            </a:r>
            <a:r>
              <a:rPr lang="en-US" altLang="zh-CN" sz="2000" dirty="0">
                <a:latin typeface="+mn-ea"/>
              </a:rPr>
              <a:t>Structure Chart</a:t>
            </a:r>
            <a:r>
              <a:rPr lang="zh-CN" altLang="en-US" sz="2000" dirty="0">
                <a:latin typeface="+mn-ea"/>
              </a:rPr>
              <a:t>，</a:t>
            </a:r>
            <a:r>
              <a:rPr lang="en-US" altLang="zh-CN" sz="2000" dirty="0">
                <a:latin typeface="+mn-ea"/>
              </a:rPr>
              <a:t>SC</a:t>
            </a:r>
            <a:r>
              <a:rPr lang="zh-CN" altLang="en-US" sz="2000" dirty="0">
                <a:latin typeface="+mn-ea"/>
              </a:rPr>
              <a:t>图）用于表示软件系统的层次分解关系、模块调用关系、模块之间数据流和控制信息流的传递关系，是描述软件系统物理模型、进行概要设计的主要工具，也是软件文档的一部分。</a:t>
            </a:r>
          </a:p>
        </p:txBody>
      </p:sp>
      <p:pic>
        <p:nvPicPr>
          <p:cNvPr id="19" name="Picture 2">
            <a:extLst>
              <a:ext uri="{FF2B5EF4-FFF2-40B4-BE49-F238E27FC236}">
                <a16:creationId xmlns:a16="http://schemas.microsoft.com/office/drawing/2014/main" id="{1E3F7B56-6393-4E4B-92AD-1A14F08A6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830" y="1623693"/>
            <a:ext cx="7700962"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93050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6</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结构化的设计方法</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2" name="图片 61"/>
          <p:cNvPicPr>
            <a:picLocks noChangeAspect="1"/>
          </p:cNvPicPr>
          <p:nvPr/>
        </p:nvPicPr>
        <p:blipFill rotWithShape="1">
          <a:blip r:embed="rId3" cstate="print">
            <a:extLst>
              <a:ext uri="{28A0092B-C50C-407E-A947-70E740481C1C}">
                <a14:useLocalDpi xmlns:a14="http://schemas.microsoft.com/office/drawing/2010/main" val="0"/>
              </a:ext>
            </a:extLst>
          </a:blip>
          <a:srcRect l="40870" t="17674"/>
          <a:stretch/>
        </p:blipFill>
        <p:spPr>
          <a:xfrm>
            <a:off x="5421981" y="946297"/>
            <a:ext cx="6770019" cy="6283841"/>
          </a:xfrm>
          <a:prstGeom prst="rect">
            <a:avLst/>
          </a:prstGeom>
        </p:spPr>
      </p:pic>
      <p:grpSp>
        <p:nvGrpSpPr>
          <p:cNvPr id="64" name="组合 63">
            <a:extLst>
              <a:ext uri="{FF2B5EF4-FFF2-40B4-BE49-F238E27FC236}">
                <a16:creationId xmlns:a16="http://schemas.microsoft.com/office/drawing/2014/main" id="{74360C2A-8685-4638-AAC0-DC79CEAF5EF4}"/>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C5E0C471-28A8-4D35-8E6E-7ECD6B17CD4B}"/>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617FCB8B-CC23-4995-9490-C3458DFE8ADD}"/>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A3586AAD-E4C4-4E36-9D57-B5861BD9237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A4855D9F-5BFE-43FE-A4B5-B95F0E2489BC}"/>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A1311C52-EE50-4CAA-A49F-58CC4F51A51E}"/>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6A0B0708-D860-439D-B5FA-D4ADA53D8591}"/>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D5BD3988-7E4E-419C-B11E-58E6E00EC247}"/>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F9DF650C-D699-4ADB-9BE8-F808354DFD12}"/>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D4A51D28-7387-47C6-AD41-58341AF8B94D}"/>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8BCB611D-4102-4D87-A896-5AD91C6252D3}"/>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0824F807-27C8-4F39-B8AD-8793B2952523}"/>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6B2E44CD-2C74-4515-8AFE-248860A54EAC}"/>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057601A2-BE77-41A7-ABFB-9ECDF1DE2072}"/>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F9D5600B-823D-4FB1-8F1E-AA5482E4DDF8}"/>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92EE5532-D32A-4BB2-B8A2-F4883C992111}"/>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07D86499-D47E-4D03-84D1-469F78719C56}"/>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387D4E3E-F3FD-4778-B685-0B5818F20B9A}"/>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8945FCD8-CC6F-4709-A75A-39EE488689ED}"/>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C4F76F19-5878-4096-BD31-75CE8AE92929}"/>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6368A5DB-CB5C-4F9C-A2E0-A307B1DA5C45}"/>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2BEED20D-27AA-44CC-BACB-00E1086450AF}"/>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0559584A-588D-4D72-BF59-CCFC6DD70FB3}"/>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EBB1FEE9-38CC-47AD-8C22-BD86E487E83D}"/>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6FF68912-2522-4823-A878-BD2E5D8AD1B4}"/>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8670FF5B-197C-4309-8E78-55CAB41C6C36}"/>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B13E8DC5-24C2-46B3-ADFC-C9920FE759DB}"/>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994B36DF-B519-41B5-97C3-9E290AC2B6A4}"/>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F6B0F93D-F27F-42CD-A1E9-DEC2D98A0771}"/>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327166B0-5143-43E9-87AF-884E1E66FB01}"/>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0DE2C50A-80B6-469A-90A4-52BC546C48DA}"/>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9CF0C411-E4CA-4644-BE12-96613D9A4400}"/>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00C5FF4D-E6FC-4E2A-AF99-BE575A202E3D}"/>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24F304C5-BEAA-4DB2-93B8-264126A2A02F}"/>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05B73C0F-B671-4739-97B3-A64592F763E7}"/>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DFFC3508-DF3F-4771-979B-62650ED66361}"/>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BC56017D-36A1-4C63-B054-F01CF132D248}"/>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CFE6ADE9-3682-4613-9518-04E131FD4B5D}"/>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D947D6D4-C295-444C-B3F6-E818C3BD4E7F}"/>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878EE5F3-600D-46A8-A06E-8F0603C1EA0F}"/>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1A14C228-AA70-453B-99ED-F3B6E38EE2C7}"/>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56DAC6CF-5D22-4B21-882F-637CD194B26A}"/>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4C49E696-846F-4F8B-9BED-C257A3D4E45B}"/>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CD3CE84B-5F03-4753-8F85-192EFDB03AE1}"/>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94BA8413-7378-4687-B4A9-411926B460F1}"/>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4F8D826F-D4FF-4A8E-8508-C6476F4E5C6F}"/>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9122568B-2B81-468A-8ED4-A822FE7E28E3}"/>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078BB269-E524-404D-8C6D-74271FE90490}"/>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45316381-1838-4947-8EBE-9F85DC6F6EF4}"/>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064F89D1-7126-41BE-801E-5ED49E3D4116}"/>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7B07111E-D8FD-432A-BD5E-D069B34151FB}"/>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B2CEA97A-B53B-4433-8503-F2D89607E2E6}"/>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EFF5A360-2235-4BC9-B2E8-058E0E11E861}"/>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DE3F1057-41CE-4DDB-BD31-4EEC42F79691}"/>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77C0FF26-D11B-4826-826A-4163E17F8986}"/>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B9547D5D-3858-4DDC-ADDA-E02106498055}"/>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289934B6-D8DE-4149-8862-95551D340ACA}"/>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899094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121367"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4.6   </a:t>
            </a:r>
            <a:r>
              <a:rPr lang="zh-CN" altLang="en-US" sz="2200" b="1" dirty="0">
                <a:latin typeface="微软雅黑" charset="-122"/>
                <a:ea typeface="微软雅黑" charset="-122"/>
              </a:rPr>
              <a:t>结构化的设计方法</a:t>
            </a:r>
          </a:p>
        </p:txBody>
      </p:sp>
      <p:grpSp>
        <p:nvGrpSpPr>
          <p:cNvPr id="7" name="组合 6">
            <a:extLst>
              <a:ext uri="{FF2B5EF4-FFF2-40B4-BE49-F238E27FC236}">
                <a16:creationId xmlns:a16="http://schemas.microsoft.com/office/drawing/2014/main" id="{9ADDE6AD-E402-4200-A8B9-2096B89DA4DB}"/>
              </a:ext>
            </a:extLst>
          </p:cNvPr>
          <p:cNvGrpSpPr/>
          <p:nvPr/>
        </p:nvGrpSpPr>
        <p:grpSpPr>
          <a:xfrm>
            <a:off x="1271767" y="1241270"/>
            <a:ext cx="9346193" cy="4448486"/>
            <a:chOff x="5114544" y="1583825"/>
            <a:chExt cx="2233626" cy="1706878"/>
          </a:xfrm>
        </p:grpSpPr>
        <p:sp>
          <p:nvSpPr>
            <p:cNvPr id="8" name="等腰三角形 7">
              <a:extLst>
                <a:ext uri="{FF2B5EF4-FFF2-40B4-BE49-F238E27FC236}">
                  <a16:creationId xmlns:a16="http://schemas.microsoft.com/office/drawing/2014/main" id="{60BDDC30-1650-4B5D-A9E2-BE562D3300C6}"/>
                </a:ext>
              </a:extLst>
            </p:cNvPr>
            <p:cNvSpPr/>
            <p:nvPr/>
          </p:nvSpPr>
          <p:spPr>
            <a:xfrm>
              <a:off x="5114544" y="1583825"/>
              <a:ext cx="1706878" cy="1706878"/>
            </a:xfrm>
            <a:prstGeom prst="triangl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任意多边形: 形状 8">
              <a:extLst>
                <a:ext uri="{FF2B5EF4-FFF2-40B4-BE49-F238E27FC236}">
                  <a16:creationId xmlns:a16="http://schemas.microsoft.com/office/drawing/2014/main" id="{2CF53E55-76DA-4B6F-A0F3-6B20EF47F687}"/>
                </a:ext>
              </a:extLst>
            </p:cNvPr>
            <p:cNvSpPr/>
            <p:nvPr/>
          </p:nvSpPr>
          <p:spPr>
            <a:xfrm>
              <a:off x="5967983" y="1754679"/>
              <a:ext cx="1380187" cy="1213483"/>
            </a:xfrm>
            <a:custGeom>
              <a:avLst/>
              <a:gdLst>
                <a:gd name="connsiteX0" fmla="*/ 0 w 1109470"/>
                <a:gd name="connsiteY0" fmla="*/ 184915 h 1213483"/>
                <a:gd name="connsiteX1" fmla="*/ 184915 w 1109470"/>
                <a:gd name="connsiteY1" fmla="*/ 0 h 1213483"/>
                <a:gd name="connsiteX2" fmla="*/ 924555 w 1109470"/>
                <a:gd name="connsiteY2" fmla="*/ 0 h 1213483"/>
                <a:gd name="connsiteX3" fmla="*/ 1109470 w 1109470"/>
                <a:gd name="connsiteY3" fmla="*/ 184915 h 1213483"/>
                <a:gd name="connsiteX4" fmla="*/ 1109470 w 1109470"/>
                <a:gd name="connsiteY4" fmla="*/ 1028568 h 1213483"/>
                <a:gd name="connsiteX5" fmla="*/ 924555 w 1109470"/>
                <a:gd name="connsiteY5" fmla="*/ 1213483 h 1213483"/>
                <a:gd name="connsiteX6" fmla="*/ 184915 w 1109470"/>
                <a:gd name="connsiteY6" fmla="*/ 1213483 h 1213483"/>
                <a:gd name="connsiteX7" fmla="*/ 0 w 1109470"/>
                <a:gd name="connsiteY7" fmla="*/ 1028568 h 1213483"/>
                <a:gd name="connsiteX8" fmla="*/ 0 w 1109470"/>
                <a:gd name="connsiteY8" fmla="*/ 184915 h 121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9470" h="1213483">
                  <a:moveTo>
                    <a:pt x="0" y="184915"/>
                  </a:moveTo>
                  <a:cubicBezTo>
                    <a:pt x="0" y="82789"/>
                    <a:pt x="82789" y="0"/>
                    <a:pt x="184915" y="0"/>
                  </a:cubicBezTo>
                  <a:lnTo>
                    <a:pt x="924555" y="0"/>
                  </a:lnTo>
                  <a:cubicBezTo>
                    <a:pt x="1026681" y="0"/>
                    <a:pt x="1109470" y="82789"/>
                    <a:pt x="1109470" y="184915"/>
                  </a:cubicBezTo>
                  <a:lnTo>
                    <a:pt x="1109470" y="1028568"/>
                  </a:lnTo>
                  <a:cubicBezTo>
                    <a:pt x="1109470" y="1130694"/>
                    <a:pt x="1026681" y="1213483"/>
                    <a:pt x="924555" y="1213483"/>
                  </a:cubicBezTo>
                  <a:lnTo>
                    <a:pt x="184915" y="1213483"/>
                  </a:lnTo>
                  <a:cubicBezTo>
                    <a:pt x="82789" y="1213483"/>
                    <a:pt x="0" y="1130694"/>
                    <a:pt x="0" y="1028568"/>
                  </a:cubicBezTo>
                  <a:lnTo>
                    <a:pt x="0" y="184915"/>
                  </a:lnTo>
                  <a:close/>
                </a:path>
              </a:pathLst>
            </a:cu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3210" tIns="73210" rIns="73210" bIns="73210" numCol="1" spcCol="1270" anchor="ctr" anchorCtr="0">
              <a:noAutofit/>
            </a:bodyPr>
            <a:lstStyle/>
            <a:p>
              <a:pPr marL="0" lvl="0" indent="0" defTabSz="222250">
                <a:lnSpc>
                  <a:spcPct val="150000"/>
                </a:lnSpc>
                <a:spcBef>
                  <a:spcPct val="0"/>
                </a:spcBef>
                <a:buNone/>
              </a:pPr>
              <a:r>
                <a:rPr lang="zh-CN" kern="1200">
                  <a:latin typeface="+mn-ea"/>
                </a:rPr>
                <a:t>结构化设计方法是面向数据流的设计方法，它以数据流图为基础，定义了将数据流图映射为软件结构图（即</a:t>
              </a:r>
              <a:r>
                <a:rPr lang="en-US" kern="1200">
                  <a:latin typeface="+mn-ea"/>
                </a:rPr>
                <a:t>DFD→SC</a:t>
              </a:r>
              <a:r>
                <a:rPr lang="zh-CN" kern="1200">
                  <a:latin typeface="+mn-ea"/>
                </a:rPr>
                <a:t>）的方法，而数据流的类型决定了映射的方法。数据流分为变换流和事务流两种，因此由数据流组成的数据流图也分为变换型数据流图和事务型数据流图两种类型。由变换型数据流图向结构图的映射称变换分析，由事务型数据流图向结构图的映射称事务分析。</a:t>
              </a:r>
            </a:p>
          </p:txBody>
        </p:sp>
      </p:grpSp>
    </p:spTree>
    <p:extLst>
      <p:ext uri="{BB962C8B-B14F-4D97-AF65-F5344CB8AC3E}">
        <p14:creationId xmlns:p14="http://schemas.microsoft.com/office/powerpoint/2010/main" val="19941901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121367"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4.6   </a:t>
            </a:r>
            <a:r>
              <a:rPr lang="zh-CN" altLang="en-US" sz="2200" b="1" dirty="0">
                <a:latin typeface="微软雅黑" charset="-122"/>
                <a:ea typeface="微软雅黑" charset="-122"/>
              </a:rPr>
              <a:t>结构化的设计方法</a:t>
            </a:r>
          </a:p>
        </p:txBody>
      </p:sp>
      <p:sp>
        <p:nvSpPr>
          <p:cNvPr id="2" name="矩形 1">
            <a:extLst>
              <a:ext uri="{FF2B5EF4-FFF2-40B4-BE49-F238E27FC236}">
                <a16:creationId xmlns:a16="http://schemas.microsoft.com/office/drawing/2014/main" id="{75FD6B91-8FCF-4DE6-B8BA-7E2D31627D43}"/>
              </a:ext>
            </a:extLst>
          </p:cNvPr>
          <p:cNvSpPr/>
          <p:nvPr/>
        </p:nvSpPr>
        <p:spPr>
          <a:xfrm>
            <a:off x="1054653" y="1038426"/>
            <a:ext cx="10082694" cy="2009396"/>
          </a:xfrm>
          <a:prstGeom prst="rect">
            <a:avLst/>
          </a:prstGeom>
        </p:spPr>
        <p:txBody>
          <a:bodyPr wrap="square">
            <a:spAutoFit/>
          </a:bodyPr>
          <a:lstStyle/>
          <a:p>
            <a:pPr>
              <a:lnSpc>
                <a:spcPct val="150000"/>
              </a:lnSpc>
              <a:spcBef>
                <a:spcPct val="20000"/>
              </a:spcBef>
            </a:pPr>
            <a:r>
              <a:rPr lang="en-US" altLang="zh-CN" sz="2000" dirty="0">
                <a:latin typeface="+mn-ea"/>
              </a:rPr>
              <a:t>1</a:t>
            </a:r>
            <a:r>
              <a:rPr lang="zh-CN" altLang="en-US" sz="2000" dirty="0">
                <a:latin typeface="+mn-ea"/>
              </a:rPr>
              <a:t>．数据流图的类型</a:t>
            </a:r>
          </a:p>
          <a:p>
            <a:pPr>
              <a:lnSpc>
                <a:spcPct val="150000"/>
              </a:lnSpc>
              <a:spcBef>
                <a:spcPct val="20000"/>
              </a:spcBef>
            </a:pPr>
            <a:r>
              <a:rPr lang="zh-CN" altLang="en-US" sz="2000" dirty="0">
                <a:latin typeface="+mn-ea"/>
              </a:rPr>
              <a:t>（</a:t>
            </a:r>
            <a:r>
              <a:rPr lang="en-US" altLang="zh-CN" sz="2000" dirty="0">
                <a:latin typeface="+mn-ea"/>
              </a:rPr>
              <a:t>1</a:t>
            </a:r>
            <a:r>
              <a:rPr lang="zh-CN" altLang="en-US" sz="2000" dirty="0">
                <a:latin typeface="+mn-ea"/>
              </a:rPr>
              <a:t>）变换流</a:t>
            </a:r>
          </a:p>
          <a:p>
            <a:pPr>
              <a:lnSpc>
                <a:spcPct val="150000"/>
              </a:lnSpc>
              <a:spcBef>
                <a:spcPct val="20000"/>
              </a:spcBef>
            </a:pPr>
            <a:r>
              <a:rPr lang="zh-CN" altLang="en-US" sz="2000" dirty="0">
                <a:latin typeface="+mn-ea"/>
              </a:rPr>
              <a:t>变换型数据流的特征是可以把它看成由输入、变换中心和输出三部分组成，这样的数据流图称为变换型数据流图。如图</a:t>
            </a:r>
            <a:r>
              <a:rPr lang="en-US" altLang="zh-CN" sz="2000" dirty="0">
                <a:latin typeface="+mn-ea"/>
              </a:rPr>
              <a:t>4-20</a:t>
            </a:r>
            <a:r>
              <a:rPr lang="zh-CN" altLang="en-US" sz="2000" dirty="0">
                <a:latin typeface="+mn-ea"/>
              </a:rPr>
              <a:t>所示。</a:t>
            </a:r>
          </a:p>
        </p:txBody>
      </p:sp>
      <p:pic>
        <p:nvPicPr>
          <p:cNvPr id="5" name="Picture 2">
            <a:extLst>
              <a:ext uri="{FF2B5EF4-FFF2-40B4-BE49-F238E27FC236}">
                <a16:creationId xmlns:a16="http://schemas.microsoft.com/office/drawing/2014/main" id="{0D660BFF-6AA1-46BE-ABC7-79D2D5008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962" y="3326111"/>
            <a:ext cx="5934075"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92119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121367"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4.6   </a:t>
            </a:r>
            <a:r>
              <a:rPr lang="zh-CN" altLang="en-US" sz="2200" b="1" dirty="0">
                <a:latin typeface="微软雅黑" charset="-122"/>
                <a:ea typeface="微软雅黑" charset="-122"/>
              </a:rPr>
              <a:t>结构化的设计方法</a:t>
            </a:r>
          </a:p>
        </p:txBody>
      </p:sp>
      <p:sp>
        <p:nvSpPr>
          <p:cNvPr id="2" name="矩形 1">
            <a:extLst>
              <a:ext uri="{FF2B5EF4-FFF2-40B4-BE49-F238E27FC236}">
                <a16:creationId xmlns:a16="http://schemas.microsoft.com/office/drawing/2014/main" id="{75FD6B91-8FCF-4DE6-B8BA-7E2D31627D43}"/>
              </a:ext>
            </a:extLst>
          </p:cNvPr>
          <p:cNvSpPr/>
          <p:nvPr/>
        </p:nvSpPr>
        <p:spPr>
          <a:xfrm>
            <a:off x="918175" y="894224"/>
            <a:ext cx="10082694" cy="1486176"/>
          </a:xfrm>
          <a:prstGeom prst="rect">
            <a:avLst/>
          </a:prstGeom>
        </p:spPr>
        <p:txBody>
          <a:bodyPr wrap="square">
            <a:spAutoFit/>
          </a:bodyPr>
          <a:lstStyle/>
          <a:p>
            <a:pPr>
              <a:lnSpc>
                <a:spcPct val="150000"/>
              </a:lnSpc>
              <a:spcBef>
                <a:spcPct val="20000"/>
              </a:spcBef>
            </a:pPr>
            <a:r>
              <a:rPr lang="zh-CN" altLang="en-US" sz="2000" dirty="0">
                <a:latin typeface="+mn-ea"/>
              </a:rPr>
              <a:t>（</a:t>
            </a:r>
            <a:r>
              <a:rPr lang="en-US" altLang="zh-CN" sz="2000" dirty="0">
                <a:latin typeface="+mn-ea"/>
              </a:rPr>
              <a:t>2</a:t>
            </a:r>
            <a:r>
              <a:rPr lang="zh-CN" altLang="en-US" sz="2000" dirty="0">
                <a:latin typeface="+mn-ea"/>
              </a:rPr>
              <a:t>）事务流</a:t>
            </a:r>
          </a:p>
          <a:p>
            <a:pPr>
              <a:lnSpc>
                <a:spcPct val="150000"/>
              </a:lnSpc>
              <a:spcBef>
                <a:spcPct val="20000"/>
              </a:spcBef>
            </a:pPr>
            <a:r>
              <a:rPr lang="zh-CN" altLang="en-US" sz="2000" dirty="0">
                <a:latin typeface="+mn-ea"/>
              </a:rPr>
              <a:t>事务型数据流的特征是可以把它看成具有在多种事务中选择执行某类事务的能力。这样的数据流图称为事务型数据流图。</a:t>
            </a:r>
          </a:p>
        </p:txBody>
      </p:sp>
      <p:pic>
        <p:nvPicPr>
          <p:cNvPr id="6" name="Picture 2">
            <a:extLst>
              <a:ext uri="{FF2B5EF4-FFF2-40B4-BE49-F238E27FC236}">
                <a16:creationId xmlns:a16="http://schemas.microsoft.com/office/drawing/2014/main" id="{1A7EAB31-444B-4358-9056-F5B6E05921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4864" y="2380400"/>
            <a:ext cx="6840538" cy="374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2027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121367"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4.6   </a:t>
            </a:r>
            <a:r>
              <a:rPr lang="zh-CN" altLang="en-US" sz="2200" b="1" dirty="0">
                <a:latin typeface="微软雅黑" charset="-122"/>
                <a:ea typeface="微软雅黑" charset="-122"/>
              </a:rPr>
              <a:t>结构化的设计方法</a:t>
            </a:r>
          </a:p>
        </p:txBody>
      </p:sp>
      <p:sp>
        <p:nvSpPr>
          <p:cNvPr id="2" name="矩形 1">
            <a:extLst>
              <a:ext uri="{FF2B5EF4-FFF2-40B4-BE49-F238E27FC236}">
                <a16:creationId xmlns:a16="http://schemas.microsoft.com/office/drawing/2014/main" id="{BBE22A15-617B-43F1-9898-EC0281F6316C}"/>
              </a:ext>
            </a:extLst>
          </p:cNvPr>
          <p:cNvSpPr/>
          <p:nvPr/>
        </p:nvSpPr>
        <p:spPr>
          <a:xfrm>
            <a:off x="594769" y="1942824"/>
            <a:ext cx="4104530" cy="1486176"/>
          </a:xfrm>
          <a:prstGeom prst="rect">
            <a:avLst/>
          </a:prstGeom>
        </p:spPr>
        <p:txBody>
          <a:bodyPr wrap="square">
            <a:spAutoFit/>
          </a:bodyPr>
          <a:lstStyle/>
          <a:p>
            <a:pPr>
              <a:lnSpc>
                <a:spcPct val="150000"/>
              </a:lnSpc>
              <a:spcBef>
                <a:spcPct val="20000"/>
              </a:spcBef>
              <a:defRPr/>
            </a:pPr>
            <a:r>
              <a:rPr lang="en-US" altLang="zh-CN" sz="2000" dirty="0"/>
              <a:t>2.</a:t>
            </a:r>
            <a:r>
              <a:rPr lang="zh-CN" altLang="en-US" sz="2000" dirty="0"/>
              <a:t>结构化设计过程</a:t>
            </a:r>
          </a:p>
          <a:p>
            <a:pPr>
              <a:lnSpc>
                <a:spcPct val="150000"/>
              </a:lnSpc>
              <a:spcBef>
                <a:spcPct val="20000"/>
              </a:spcBef>
              <a:defRPr/>
            </a:pPr>
            <a:r>
              <a:rPr lang="zh-CN" altLang="en-US" sz="2000" dirty="0"/>
              <a:t>面向数据流的结构化方法的设计过程如图</a:t>
            </a:r>
            <a:r>
              <a:rPr lang="en-US" altLang="zh-CN" sz="2000" dirty="0"/>
              <a:t>4-22</a:t>
            </a:r>
            <a:r>
              <a:rPr lang="zh-CN" altLang="en-US" sz="2000" dirty="0"/>
              <a:t>所示。</a:t>
            </a:r>
          </a:p>
        </p:txBody>
      </p:sp>
      <p:pic>
        <p:nvPicPr>
          <p:cNvPr id="6" name="Picture 2">
            <a:extLst>
              <a:ext uri="{FF2B5EF4-FFF2-40B4-BE49-F238E27FC236}">
                <a16:creationId xmlns:a16="http://schemas.microsoft.com/office/drawing/2014/main" id="{D988BAB2-9314-4A47-952B-48FAB6A16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936" y="1020832"/>
            <a:ext cx="61341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3045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121367"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4.6   </a:t>
            </a:r>
            <a:r>
              <a:rPr lang="zh-CN" altLang="en-US" sz="2200" b="1" dirty="0">
                <a:latin typeface="微软雅黑" charset="-122"/>
                <a:ea typeface="微软雅黑" charset="-122"/>
              </a:rPr>
              <a:t>结构化的设计方法</a:t>
            </a:r>
          </a:p>
        </p:txBody>
      </p:sp>
      <p:grpSp>
        <p:nvGrpSpPr>
          <p:cNvPr id="5" name="组合 4">
            <a:extLst>
              <a:ext uri="{FF2B5EF4-FFF2-40B4-BE49-F238E27FC236}">
                <a16:creationId xmlns:a16="http://schemas.microsoft.com/office/drawing/2014/main" id="{191DCE0F-C7D8-473E-9A7A-924032D43CF1}"/>
              </a:ext>
            </a:extLst>
          </p:cNvPr>
          <p:cNvGrpSpPr/>
          <p:nvPr/>
        </p:nvGrpSpPr>
        <p:grpSpPr>
          <a:xfrm>
            <a:off x="846910" y="1269241"/>
            <a:ext cx="10903811" cy="4612943"/>
            <a:chOff x="3659903" y="1041825"/>
            <a:chExt cx="3416775" cy="3075404"/>
          </a:xfrm>
        </p:grpSpPr>
        <p:sp>
          <p:nvSpPr>
            <p:cNvPr id="7" name="箭头: 直角上 6">
              <a:extLst>
                <a:ext uri="{FF2B5EF4-FFF2-40B4-BE49-F238E27FC236}">
                  <a16:creationId xmlns:a16="http://schemas.microsoft.com/office/drawing/2014/main" id="{F97295B2-24DB-4759-A271-A4270F111377}"/>
                </a:ext>
              </a:extLst>
            </p:cNvPr>
            <p:cNvSpPr/>
            <p:nvPr/>
          </p:nvSpPr>
          <p:spPr>
            <a:xfrm rot="5400000">
              <a:off x="3764410" y="1479085"/>
              <a:ext cx="394453" cy="449071"/>
            </a:xfrm>
            <a:prstGeom prst="bentUpArrow">
              <a:avLst>
                <a:gd name="adj1" fmla="val 32840"/>
                <a:gd name="adj2" fmla="val 25000"/>
                <a:gd name="adj3" fmla="val 35780"/>
              </a:avLst>
            </a:prstGeom>
          </p:spPr>
          <p:style>
            <a:lnRef idx="2">
              <a:schemeClr val="accent1">
                <a:shade val="80000"/>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8" name="任意多边形: 形状 7">
              <a:extLst>
                <a:ext uri="{FF2B5EF4-FFF2-40B4-BE49-F238E27FC236}">
                  <a16:creationId xmlns:a16="http://schemas.microsoft.com/office/drawing/2014/main" id="{04A4EA98-8624-4EC7-8D5A-BE3D108604E7}"/>
                </a:ext>
              </a:extLst>
            </p:cNvPr>
            <p:cNvSpPr/>
            <p:nvPr/>
          </p:nvSpPr>
          <p:spPr>
            <a:xfrm>
              <a:off x="3659903" y="1041825"/>
              <a:ext cx="664027" cy="464797"/>
            </a:xfrm>
            <a:custGeom>
              <a:avLst/>
              <a:gdLst>
                <a:gd name="connsiteX0" fmla="*/ 0 w 664027"/>
                <a:gd name="connsiteY0" fmla="*/ 77482 h 464797"/>
                <a:gd name="connsiteX1" fmla="*/ 77482 w 664027"/>
                <a:gd name="connsiteY1" fmla="*/ 0 h 464797"/>
                <a:gd name="connsiteX2" fmla="*/ 586545 w 664027"/>
                <a:gd name="connsiteY2" fmla="*/ 0 h 464797"/>
                <a:gd name="connsiteX3" fmla="*/ 664027 w 664027"/>
                <a:gd name="connsiteY3" fmla="*/ 77482 h 464797"/>
                <a:gd name="connsiteX4" fmla="*/ 664027 w 664027"/>
                <a:gd name="connsiteY4" fmla="*/ 387315 h 464797"/>
                <a:gd name="connsiteX5" fmla="*/ 586545 w 664027"/>
                <a:gd name="connsiteY5" fmla="*/ 464797 h 464797"/>
                <a:gd name="connsiteX6" fmla="*/ 77482 w 664027"/>
                <a:gd name="connsiteY6" fmla="*/ 464797 h 464797"/>
                <a:gd name="connsiteX7" fmla="*/ 0 w 664027"/>
                <a:gd name="connsiteY7" fmla="*/ 387315 h 464797"/>
                <a:gd name="connsiteX8" fmla="*/ 0 w 664027"/>
                <a:gd name="connsiteY8" fmla="*/ 77482 h 464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027" h="464797">
                  <a:moveTo>
                    <a:pt x="0" y="77482"/>
                  </a:moveTo>
                  <a:cubicBezTo>
                    <a:pt x="0" y="34690"/>
                    <a:pt x="34690" y="0"/>
                    <a:pt x="77482" y="0"/>
                  </a:cubicBezTo>
                  <a:lnTo>
                    <a:pt x="586545" y="0"/>
                  </a:lnTo>
                  <a:cubicBezTo>
                    <a:pt x="629337" y="0"/>
                    <a:pt x="664027" y="34690"/>
                    <a:pt x="664027" y="77482"/>
                  </a:cubicBezTo>
                  <a:lnTo>
                    <a:pt x="664027" y="387315"/>
                  </a:lnTo>
                  <a:cubicBezTo>
                    <a:pt x="664027" y="430107"/>
                    <a:pt x="629337" y="464797"/>
                    <a:pt x="586545" y="464797"/>
                  </a:cubicBezTo>
                  <a:lnTo>
                    <a:pt x="77482" y="464797"/>
                  </a:lnTo>
                  <a:cubicBezTo>
                    <a:pt x="34690" y="464797"/>
                    <a:pt x="0" y="430107"/>
                    <a:pt x="0" y="387315"/>
                  </a:cubicBezTo>
                  <a:lnTo>
                    <a:pt x="0" y="77482"/>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5554" tIns="45554" rIns="45554" bIns="45554" numCol="1" spcCol="1270" anchor="ctr" anchorCtr="0">
              <a:noAutofit/>
            </a:bodyPr>
            <a:lstStyle/>
            <a:p>
              <a:pPr marL="0" lvl="0" indent="0" algn="ctr" defTabSz="266700">
                <a:lnSpc>
                  <a:spcPct val="90000"/>
                </a:lnSpc>
                <a:spcBef>
                  <a:spcPct val="0"/>
                </a:spcBef>
                <a:buNone/>
              </a:pPr>
              <a:r>
                <a:rPr lang="zh-CN" sz="1600" kern="1200">
                  <a:latin typeface="+mn-ea"/>
                </a:rPr>
                <a:t>（</a:t>
              </a:r>
              <a:r>
                <a:rPr lang="en-US" sz="1600" kern="1200">
                  <a:latin typeface="+mn-ea"/>
                </a:rPr>
                <a:t>1</a:t>
              </a:r>
              <a:r>
                <a:rPr lang="zh-CN" sz="1600" kern="1200">
                  <a:latin typeface="+mn-ea"/>
                </a:rPr>
                <a:t>）精化</a:t>
              </a:r>
              <a:r>
                <a:rPr lang="en-US" sz="1600" kern="1200">
                  <a:latin typeface="+mn-ea"/>
                </a:rPr>
                <a:t>DFD</a:t>
              </a:r>
              <a:r>
                <a:rPr lang="zh-CN" sz="1600" kern="1200">
                  <a:latin typeface="+mn-ea"/>
                </a:rPr>
                <a:t>。</a:t>
              </a:r>
            </a:p>
          </p:txBody>
        </p:sp>
        <p:sp>
          <p:nvSpPr>
            <p:cNvPr id="10" name="箭头: 直角上 9">
              <a:extLst>
                <a:ext uri="{FF2B5EF4-FFF2-40B4-BE49-F238E27FC236}">
                  <a16:creationId xmlns:a16="http://schemas.microsoft.com/office/drawing/2014/main" id="{70F837D1-6573-44D6-9EAC-C26A9C25960C}"/>
                </a:ext>
              </a:extLst>
            </p:cNvPr>
            <p:cNvSpPr/>
            <p:nvPr/>
          </p:nvSpPr>
          <p:spPr>
            <a:xfrm rot="5400000">
              <a:off x="4314959" y="2001206"/>
              <a:ext cx="394453" cy="449071"/>
            </a:xfrm>
            <a:prstGeom prst="bentUpArrow">
              <a:avLst>
                <a:gd name="adj1" fmla="val 32840"/>
                <a:gd name="adj2" fmla="val 25000"/>
                <a:gd name="adj3" fmla="val 35780"/>
              </a:avLst>
            </a:prstGeom>
          </p:spPr>
          <p:style>
            <a:lnRef idx="2">
              <a:schemeClr val="accent1">
                <a:shade val="80000"/>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11" name="任意多边形: 形状 10">
              <a:extLst>
                <a:ext uri="{FF2B5EF4-FFF2-40B4-BE49-F238E27FC236}">
                  <a16:creationId xmlns:a16="http://schemas.microsoft.com/office/drawing/2014/main" id="{78A0DA9D-206E-40A7-BF09-E78F748E4F28}"/>
                </a:ext>
              </a:extLst>
            </p:cNvPr>
            <p:cNvSpPr/>
            <p:nvPr/>
          </p:nvSpPr>
          <p:spPr>
            <a:xfrm>
              <a:off x="4210453" y="1563947"/>
              <a:ext cx="664027" cy="464797"/>
            </a:xfrm>
            <a:custGeom>
              <a:avLst/>
              <a:gdLst>
                <a:gd name="connsiteX0" fmla="*/ 0 w 664027"/>
                <a:gd name="connsiteY0" fmla="*/ 77482 h 464797"/>
                <a:gd name="connsiteX1" fmla="*/ 77482 w 664027"/>
                <a:gd name="connsiteY1" fmla="*/ 0 h 464797"/>
                <a:gd name="connsiteX2" fmla="*/ 586545 w 664027"/>
                <a:gd name="connsiteY2" fmla="*/ 0 h 464797"/>
                <a:gd name="connsiteX3" fmla="*/ 664027 w 664027"/>
                <a:gd name="connsiteY3" fmla="*/ 77482 h 464797"/>
                <a:gd name="connsiteX4" fmla="*/ 664027 w 664027"/>
                <a:gd name="connsiteY4" fmla="*/ 387315 h 464797"/>
                <a:gd name="connsiteX5" fmla="*/ 586545 w 664027"/>
                <a:gd name="connsiteY5" fmla="*/ 464797 h 464797"/>
                <a:gd name="connsiteX6" fmla="*/ 77482 w 664027"/>
                <a:gd name="connsiteY6" fmla="*/ 464797 h 464797"/>
                <a:gd name="connsiteX7" fmla="*/ 0 w 664027"/>
                <a:gd name="connsiteY7" fmla="*/ 387315 h 464797"/>
                <a:gd name="connsiteX8" fmla="*/ 0 w 664027"/>
                <a:gd name="connsiteY8" fmla="*/ 77482 h 464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027" h="464797">
                  <a:moveTo>
                    <a:pt x="0" y="77482"/>
                  </a:moveTo>
                  <a:cubicBezTo>
                    <a:pt x="0" y="34690"/>
                    <a:pt x="34690" y="0"/>
                    <a:pt x="77482" y="0"/>
                  </a:cubicBezTo>
                  <a:lnTo>
                    <a:pt x="586545" y="0"/>
                  </a:lnTo>
                  <a:cubicBezTo>
                    <a:pt x="629337" y="0"/>
                    <a:pt x="664027" y="34690"/>
                    <a:pt x="664027" y="77482"/>
                  </a:cubicBezTo>
                  <a:lnTo>
                    <a:pt x="664027" y="387315"/>
                  </a:lnTo>
                  <a:cubicBezTo>
                    <a:pt x="664027" y="430107"/>
                    <a:pt x="629337" y="464797"/>
                    <a:pt x="586545" y="464797"/>
                  </a:cubicBezTo>
                  <a:lnTo>
                    <a:pt x="77482" y="464797"/>
                  </a:lnTo>
                  <a:cubicBezTo>
                    <a:pt x="34690" y="464797"/>
                    <a:pt x="0" y="430107"/>
                    <a:pt x="0" y="387315"/>
                  </a:cubicBezTo>
                  <a:lnTo>
                    <a:pt x="0" y="77482"/>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5554" tIns="45554" rIns="45554" bIns="45554" numCol="1" spcCol="1270" anchor="ctr" anchorCtr="0">
              <a:noAutofit/>
            </a:bodyPr>
            <a:lstStyle/>
            <a:p>
              <a:pPr marL="0" lvl="0" indent="0" algn="ctr" defTabSz="266700">
                <a:lnSpc>
                  <a:spcPct val="90000"/>
                </a:lnSpc>
                <a:spcBef>
                  <a:spcPct val="0"/>
                </a:spcBef>
                <a:buNone/>
              </a:pPr>
              <a:r>
                <a:rPr lang="zh-CN" sz="1600" kern="1200">
                  <a:latin typeface="+mn-ea"/>
                </a:rPr>
                <a:t>（</a:t>
              </a:r>
              <a:r>
                <a:rPr lang="en-US" sz="1600" kern="1200">
                  <a:latin typeface="+mn-ea"/>
                </a:rPr>
                <a:t>2</a:t>
              </a:r>
              <a:r>
                <a:rPr lang="zh-CN" sz="1600" kern="1200">
                  <a:latin typeface="+mn-ea"/>
                </a:rPr>
                <a:t>）确定</a:t>
              </a:r>
              <a:r>
                <a:rPr lang="en-US" sz="1600" kern="1200">
                  <a:latin typeface="+mn-ea"/>
                </a:rPr>
                <a:t>DFD</a:t>
              </a:r>
              <a:r>
                <a:rPr lang="zh-CN" sz="1600" kern="1200">
                  <a:latin typeface="+mn-ea"/>
                </a:rPr>
                <a:t>类型。</a:t>
              </a:r>
            </a:p>
          </p:txBody>
        </p:sp>
        <p:sp>
          <p:nvSpPr>
            <p:cNvPr id="13" name="箭头: 直角上 12">
              <a:extLst>
                <a:ext uri="{FF2B5EF4-FFF2-40B4-BE49-F238E27FC236}">
                  <a16:creationId xmlns:a16="http://schemas.microsoft.com/office/drawing/2014/main" id="{F215C412-B246-4897-A5E7-444213DA9134}"/>
                </a:ext>
              </a:extLst>
            </p:cNvPr>
            <p:cNvSpPr/>
            <p:nvPr/>
          </p:nvSpPr>
          <p:spPr>
            <a:xfrm rot="5400000">
              <a:off x="4865509" y="2523328"/>
              <a:ext cx="394453" cy="449071"/>
            </a:xfrm>
            <a:prstGeom prst="bentUpArrow">
              <a:avLst>
                <a:gd name="adj1" fmla="val 32840"/>
                <a:gd name="adj2" fmla="val 25000"/>
                <a:gd name="adj3" fmla="val 35780"/>
              </a:avLst>
            </a:prstGeom>
          </p:spPr>
          <p:style>
            <a:lnRef idx="2">
              <a:schemeClr val="accent1">
                <a:shade val="80000"/>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14" name="任意多边形: 形状 13">
              <a:extLst>
                <a:ext uri="{FF2B5EF4-FFF2-40B4-BE49-F238E27FC236}">
                  <a16:creationId xmlns:a16="http://schemas.microsoft.com/office/drawing/2014/main" id="{FC16C48A-18DB-4493-BDCD-8C3653B58B7F}"/>
                </a:ext>
              </a:extLst>
            </p:cNvPr>
            <p:cNvSpPr/>
            <p:nvPr/>
          </p:nvSpPr>
          <p:spPr>
            <a:xfrm>
              <a:off x="4761002" y="2086068"/>
              <a:ext cx="664027" cy="464797"/>
            </a:xfrm>
            <a:custGeom>
              <a:avLst/>
              <a:gdLst>
                <a:gd name="connsiteX0" fmla="*/ 0 w 664027"/>
                <a:gd name="connsiteY0" fmla="*/ 77482 h 464797"/>
                <a:gd name="connsiteX1" fmla="*/ 77482 w 664027"/>
                <a:gd name="connsiteY1" fmla="*/ 0 h 464797"/>
                <a:gd name="connsiteX2" fmla="*/ 586545 w 664027"/>
                <a:gd name="connsiteY2" fmla="*/ 0 h 464797"/>
                <a:gd name="connsiteX3" fmla="*/ 664027 w 664027"/>
                <a:gd name="connsiteY3" fmla="*/ 77482 h 464797"/>
                <a:gd name="connsiteX4" fmla="*/ 664027 w 664027"/>
                <a:gd name="connsiteY4" fmla="*/ 387315 h 464797"/>
                <a:gd name="connsiteX5" fmla="*/ 586545 w 664027"/>
                <a:gd name="connsiteY5" fmla="*/ 464797 h 464797"/>
                <a:gd name="connsiteX6" fmla="*/ 77482 w 664027"/>
                <a:gd name="connsiteY6" fmla="*/ 464797 h 464797"/>
                <a:gd name="connsiteX7" fmla="*/ 0 w 664027"/>
                <a:gd name="connsiteY7" fmla="*/ 387315 h 464797"/>
                <a:gd name="connsiteX8" fmla="*/ 0 w 664027"/>
                <a:gd name="connsiteY8" fmla="*/ 77482 h 464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027" h="464797">
                  <a:moveTo>
                    <a:pt x="0" y="77482"/>
                  </a:moveTo>
                  <a:cubicBezTo>
                    <a:pt x="0" y="34690"/>
                    <a:pt x="34690" y="0"/>
                    <a:pt x="77482" y="0"/>
                  </a:cubicBezTo>
                  <a:lnTo>
                    <a:pt x="586545" y="0"/>
                  </a:lnTo>
                  <a:cubicBezTo>
                    <a:pt x="629337" y="0"/>
                    <a:pt x="664027" y="34690"/>
                    <a:pt x="664027" y="77482"/>
                  </a:cubicBezTo>
                  <a:lnTo>
                    <a:pt x="664027" y="387315"/>
                  </a:lnTo>
                  <a:cubicBezTo>
                    <a:pt x="664027" y="430107"/>
                    <a:pt x="629337" y="464797"/>
                    <a:pt x="586545" y="464797"/>
                  </a:cubicBezTo>
                  <a:lnTo>
                    <a:pt x="77482" y="464797"/>
                  </a:lnTo>
                  <a:cubicBezTo>
                    <a:pt x="34690" y="464797"/>
                    <a:pt x="0" y="430107"/>
                    <a:pt x="0" y="387315"/>
                  </a:cubicBezTo>
                  <a:lnTo>
                    <a:pt x="0" y="77482"/>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5554" tIns="45554" rIns="45554" bIns="45554" numCol="1" spcCol="1270" anchor="ctr" anchorCtr="0">
              <a:noAutofit/>
            </a:bodyPr>
            <a:lstStyle/>
            <a:p>
              <a:pPr marL="0" lvl="0" indent="0" algn="ctr" defTabSz="266700">
                <a:lnSpc>
                  <a:spcPct val="90000"/>
                </a:lnSpc>
                <a:spcBef>
                  <a:spcPct val="0"/>
                </a:spcBef>
                <a:buNone/>
              </a:pPr>
              <a:r>
                <a:rPr lang="zh-CN" sz="1600" kern="1200">
                  <a:latin typeface="+mn-ea"/>
                </a:rPr>
                <a:t>（</a:t>
              </a:r>
              <a:r>
                <a:rPr lang="en-US" sz="1600" kern="1200">
                  <a:latin typeface="+mn-ea"/>
                </a:rPr>
                <a:t>3</a:t>
              </a:r>
              <a:r>
                <a:rPr lang="zh-CN" sz="1600" kern="1200">
                  <a:latin typeface="+mn-ea"/>
                </a:rPr>
                <a:t>）把</a:t>
              </a:r>
              <a:r>
                <a:rPr lang="en-US" sz="1600" kern="1200">
                  <a:latin typeface="+mn-ea"/>
                </a:rPr>
                <a:t>DFD</a:t>
              </a:r>
              <a:r>
                <a:rPr lang="zh-CN" sz="1600" kern="1200">
                  <a:latin typeface="+mn-ea"/>
                </a:rPr>
                <a:t>映射到系统模块结构，设计模块结构的上层。</a:t>
              </a:r>
            </a:p>
          </p:txBody>
        </p:sp>
        <p:sp>
          <p:nvSpPr>
            <p:cNvPr id="16" name="箭头: 直角上 15">
              <a:extLst>
                <a:ext uri="{FF2B5EF4-FFF2-40B4-BE49-F238E27FC236}">
                  <a16:creationId xmlns:a16="http://schemas.microsoft.com/office/drawing/2014/main" id="{80B2024E-E14D-49FE-A1D6-4B346798C22C}"/>
                </a:ext>
              </a:extLst>
            </p:cNvPr>
            <p:cNvSpPr/>
            <p:nvPr/>
          </p:nvSpPr>
          <p:spPr>
            <a:xfrm rot="5400000">
              <a:off x="5416058" y="3045449"/>
              <a:ext cx="394453" cy="449071"/>
            </a:xfrm>
            <a:prstGeom prst="bentUpArrow">
              <a:avLst>
                <a:gd name="adj1" fmla="val 32840"/>
                <a:gd name="adj2" fmla="val 25000"/>
                <a:gd name="adj3" fmla="val 35780"/>
              </a:avLst>
            </a:prstGeom>
          </p:spPr>
          <p:style>
            <a:lnRef idx="2">
              <a:schemeClr val="accent1">
                <a:shade val="80000"/>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17" name="任意多边形: 形状 16">
              <a:extLst>
                <a:ext uri="{FF2B5EF4-FFF2-40B4-BE49-F238E27FC236}">
                  <a16:creationId xmlns:a16="http://schemas.microsoft.com/office/drawing/2014/main" id="{157EEC4E-56D4-47F6-8930-74D9E2E8349E}"/>
                </a:ext>
              </a:extLst>
            </p:cNvPr>
            <p:cNvSpPr/>
            <p:nvPr/>
          </p:nvSpPr>
          <p:spPr>
            <a:xfrm>
              <a:off x="5311552" y="2608189"/>
              <a:ext cx="664027" cy="464797"/>
            </a:xfrm>
            <a:custGeom>
              <a:avLst/>
              <a:gdLst>
                <a:gd name="connsiteX0" fmla="*/ 0 w 664027"/>
                <a:gd name="connsiteY0" fmla="*/ 77482 h 464797"/>
                <a:gd name="connsiteX1" fmla="*/ 77482 w 664027"/>
                <a:gd name="connsiteY1" fmla="*/ 0 h 464797"/>
                <a:gd name="connsiteX2" fmla="*/ 586545 w 664027"/>
                <a:gd name="connsiteY2" fmla="*/ 0 h 464797"/>
                <a:gd name="connsiteX3" fmla="*/ 664027 w 664027"/>
                <a:gd name="connsiteY3" fmla="*/ 77482 h 464797"/>
                <a:gd name="connsiteX4" fmla="*/ 664027 w 664027"/>
                <a:gd name="connsiteY4" fmla="*/ 387315 h 464797"/>
                <a:gd name="connsiteX5" fmla="*/ 586545 w 664027"/>
                <a:gd name="connsiteY5" fmla="*/ 464797 h 464797"/>
                <a:gd name="connsiteX6" fmla="*/ 77482 w 664027"/>
                <a:gd name="connsiteY6" fmla="*/ 464797 h 464797"/>
                <a:gd name="connsiteX7" fmla="*/ 0 w 664027"/>
                <a:gd name="connsiteY7" fmla="*/ 387315 h 464797"/>
                <a:gd name="connsiteX8" fmla="*/ 0 w 664027"/>
                <a:gd name="connsiteY8" fmla="*/ 77482 h 464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027" h="464797">
                  <a:moveTo>
                    <a:pt x="0" y="77482"/>
                  </a:moveTo>
                  <a:cubicBezTo>
                    <a:pt x="0" y="34690"/>
                    <a:pt x="34690" y="0"/>
                    <a:pt x="77482" y="0"/>
                  </a:cubicBezTo>
                  <a:lnTo>
                    <a:pt x="586545" y="0"/>
                  </a:lnTo>
                  <a:cubicBezTo>
                    <a:pt x="629337" y="0"/>
                    <a:pt x="664027" y="34690"/>
                    <a:pt x="664027" y="77482"/>
                  </a:cubicBezTo>
                  <a:lnTo>
                    <a:pt x="664027" y="387315"/>
                  </a:lnTo>
                  <a:cubicBezTo>
                    <a:pt x="664027" y="430107"/>
                    <a:pt x="629337" y="464797"/>
                    <a:pt x="586545" y="464797"/>
                  </a:cubicBezTo>
                  <a:lnTo>
                    <a:pt x="77482" y="464797"/>
                  </a:lnTo>
                  <a:cubicBezTo>
                    <a:pt x="34690" y="464797"/>
                    <a:pt x="0" y="430107"/>
                    <a:pt x="0" y="387315"/>
                  </a:cubicBezTo>
                  <a:lnTo>
                    <a:pt x="0" y="77482"/>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5554" tIns="45554" rIns="45554" bIns="45554" numCol="1" spcCol="1270" anchor="ctr" anchorCtr="0">
              <a:noAutofit/>
            </a:bodyPr>
            <a:lstStyle/>
            <a:p>
              <a:pPr marL="0" lvl="0" indent="0" algn="ctr" defTabSz="266700">
                <a:lnSpc>
                  <a:spcPct val="90000"/>
                </a:lnSpc>
                <a:spcBef>
                  <a:spcPct val="0"/>
                </a:spcBef>
                <a:buNone/>
              </a:pPr>
              <a:r>
                <a:rPr lang="zh-CN" sz="1600" kern="1200">
                  <a:latin typeface="+mn-ea"/>
                </a:rPr>
                <a:t>（</a:t>
              </a:r>
              <a:r>
                <a:rPr lang="en-US" sz="1600" kern="1200">
                  <a:latin typeface="+mn-ea"/>
                </a:rPr>
                <a:t>4</a:t>
              </a:r>
              <a:r>
                <a:rPr lang="zh-CN" sz="1600" kern="1200">
                  <a:latin typeface="+mn-ea"/>
                </a:rPr>
                <a:t>）基于</a:t>
              </a:r>
              <a:r>
                <a:rPr lang="en-US" sz="1600" kern="1200">
                  <a:latin typeface="+mn-ea"/>
                </a:rPr>
                <a:t>DFD</a:t>
              </a:r>
              <a:r>
                <a:rPr lang="zh-CN" sz="1600" kern="1200">
                  <a:latin typeface="+mn-ea"/>
                </a:rPr>
                <a:t>逐步分解高层模块，设计出下层模块。</a:t>
              </a:r>
            </a:p>
          </p:txBody>
        </p:sp>
        <p:sp>
          <p:nvSpPr>
            <p:cNvPr id="19" name="箭头: 直角上 18">
              <a:extLst>
                <a:ext uri="{FF2B5EF4-FFF2-40B4-BE49-F238E27FC236}">
                  <a16:creationId xmlns:a16="http://schemas.microsoft.com/office/drawing/2014/main" id="{B5B47809-8E48-4EF1-BFCC-19A96DDC671B}"/>
                </a:ext>
              </a:extLst>
            </p:cNvPr>
            <p:cNvSpPr/>
            <p:nvPr/>
          </p:nvSpPr>
          <p:spPr>
            <a:xfrm rot="5400000">
              <a:off x="5966608" y="3567570"/>
              <a:ext cx="394453" cy="449071"/>
            </a:xfrm>
            <a:prstGeom prst="bentUpArrow">
              <a:avLst>
                <a:gd name="adj1" fmla="val 32840"/>
                <a:gd name="adj2" fmla="val 25000"/>
                <a:gd name="adj3" fmla="val 35780"/>
              </a:avLst>
            </a:prstGeom>
          </p:spPr>
          <p:style>
            <a:lnRef idx="2">
              <a:schemeClr val="accent1">
                <a:shade val="80000"/>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20" name="任意多边形: 形状 19">
              <a:extLst>
                <a:ext uri="{FF2B5EF4-FFF2-40B4-BE49-F238E27FC236}">
                  <a16:creationId xmlns:a16="http://schemas.microsoft.com/office/drawing/2014/main" id="{2FE1696B-2DD2-43D2-9C53-D472281B2777}"/>
                </a:ext>
              </a:extLst>
            </p:cNvPr>
            <p:cNvSpPr/>
            <p:nvPr/>
          </p:nvSpPr>
          <p:spPr>
            <a:xfrm>
              <a:off x="5862101" y="3130311"/>
              <a:ext cx="664027" cy="464797"/>
            </a:xfrm>
            <a:custGeom>
              <a:avLst/>
              <a:gdLst>
                <a:gd name="connsiteX0" fmla="*/ 0 w 664027"/>
                <a:gd name="connsiteY0" fmla="*/ 77482 h 464797"/>
                <a:gd name="connsiteX1" fmla="*/ 77482 w 664027"/>
                <a:gd name="connsiteY1" fmla="*/ 0 h 464797"/>
                <a:gd name="connsiteX2" fmla="*/ 586545 w 664027"/>
                <a:gd name="connsiteY2" fmla="*/ 0 h 464797"/>
                <a:gd name="connsiteX3" fmla="*/ 664027 w 664027"/>
                <a:gd name="connsiteY3" fmla="*/ 77482 h 464797"/>
                <a:gd name="connsiteX4" fmla="*/ 664027 w 664027"/>
                <a:gd name="connsiteY4" fmla="*/ 387315 h 464797"/>
                <a:gd name="connsiteX5" fmla="*/ 586545 w 664027"/>
                <a:gd name="connsiteY5" fmla="*/ 464797 h 464797"/>
                <a:gd name="connsiteX6" fmla="*/ 77482 w 664027"/>
                <a:gd name="connsiteY6" fmla="*/ 464797 h 464797"/>
                <a:gd name="connsiteX7" fmla="*/ 0 w 664027"/>
                <a:gd name="connsiteY7" fmla="*/ 387315 h 464797"/>
                <a:gd name="connsiteX8" fmla="*/ 0 w 664027"/>
                <a:gd name="connsiteY8" fmla="*/ 77482 h 464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027" h="464797">
                  <a:moveTo>
                    <a:pt x="0" y="77482"/>
                  </a:moveTo>
                  <a:cubicBezTo>
                    <a:pt x="0" y="34690"/>
                    <a:pt x="34690" y="0"/>
                    <a:pt x="77482" y="0"/>
                  </a:cubicBezTo>
                  <a:lnTo>
                    <a:pt x="586545" y="0"/>
                  </a:lnTo>
                  <a:cubicBezTo>
                    <a:pt x="629337" y="0"/>
                    <a:pt x="664027" y="34690"/>
                    <a:pt x="664027" y="77482"/>
                  </a:cubicBezTo>
                  <a:lnTo>
                    <a:pt x="664027" y="387315"/>
                  </a:lnTo>
                  <a:cubicBezTo>
                    <a:pt x="664027" y="430107"/>
                    <a:pt x="629337" y="464797"/>
                    <a:pt x="586545" y="464797"/>
                  </a:cubicBezTo>
                  <a:lnTo>
                    <a:pt x="77482" y="464797"/>
                  </a:lnTo>
                  <a:cubicBezTo>
                    <a:pt x="34690" y="464797"/>
                    <a:pt x="0" y="430107"/>
                    <a:pt x="0" y="387315"/>
                  </a:cubicBezTo>
                  <a:lnTo>
                    <a:pt x="0" y="77482"/>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5554" tIns="45554" rIns="45554" bIns="45554" numCol="1" spcCol="1270" anchor="ctr" anchorCtr="0">
              <a:noAutofit/>
            </a:bodyPr>
            <a:lstStyle/>
            <a:p>
              <a:pPr marL="0" lvl="0" indent="0" algn="ctr" defTabSz="266700">
                <a:lnSpc>
                  <a:spcPct val="90000"/>
                </a:lnSpc>
                <a:spcBef>
                  <a:spcPct val="0"/>
                </a:spcBef>
                <a:buNone/>
              </a:pPr>
              <a:r>
                <a:rPr lang="zh-CN" sz="1600" kern="1200">
                  <a:latin typeface="+mn-ea"/>
                </a:rPr>
                <a:t>（</a:t>
              </a:r>
              <a:r>
                <a:rPr lang="en-US" sz="1600" kern="1200">
                  <a:latin typeface="+mn-ea"/>
                </a:rPr>
                <a:t>5</a:t>
              </a:r>
              <a:r>
                <a:rPr lang="zh-CN" sz="1600" kern="1200">
                  <a:latin typeface="+mn-ea"/>
                </a:rPr>
                <a:t>）根据模块独立性原理，精化模块结构。</a:t>
              </a:r>
            </a:p>
          </p:txBody>
        </p:sp>
        <p:sp>
          <p:nvSpPr>
            <p:cNvPr id="22" name="任意多边形: 形状 21">
              <a:extLst>
                <a:ext uri="{FF2B5EF4-FFF2-40B4-BE49-F238E27FC236}">
                  <a16:creationId xmlns:a16="http://schemas.microsoft.com/office/drawing/2014/main" id="{C5E9F6B5-DC32-4440-A33C-2E000D756D3E}"/>
                </a:ext>
              </a:extLst>
            </p:cNvPr>
            <p:cNvSpPr/>
            <p:nvPr/>
          </p:nvSpPr>
          <p:spPr>
            <a:xfrm>
              <a:off x="6412651" y="3652432"/>
              <a:ext cx="664027" cy="464797"/>
            </a:xfrm>
            <a:custGeom>
              <a:avLst/>
              <a:gdLst>
                <a:gd name="connsiteX0" fmla="*/ 0 w 664027"/>
                <a:gd name="connsiteY0" fmla="*/ 77482 h 464797"/>
                <a:gd name="connsiteX1" fmla="*/ 77482 w 664027"/>
                <a:gd name="connsiteY1" fmla="*/ 0 h 464797"/>
                <a:gd name="connsiteX2" fmla="*/ 586545 w 664027"/>
                <a:gd name="connsiteY2" fmla="*/ 0 h 464797"/>
                <a:gd name="connsiteX3" fmla="*/ 664027 w 664027"/>
                <a:gd name="connsiteY3" fmla="*/ 77482 h 464797"/>
                <a:gd name="connsiteX4" fmla="*/ 664027 w 664027"/>
                <a:gd name="connsiteY4" fmla="*/ 387315 h 464797"/>
                <a:gd name="connsiteX5" fmla="*/ 586545 w 664027"/>
                <a:gd name="connsiteY5" fmla="*/ 464797 h 464797"/>
                <a:gd name="connsiteX6" fmla="*/ 77482 w 664027"/>
                <a:gd name="connsiteY6" fmla="*/ 464797 h 464797"/>
                <a:gd name="connsiteX7" fmla="*/ 0 w 664027"/>
                <a:gd name="connsiteY7" fmla="*/ 387315 h 464797"/>
                <a:gd name="connsiteX8" fmla="*/ 0 w 664027"/>
                <a:gd name="connsiteY8" fmla="*/ 77482 h 464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027" h="464797">
                  <a:moveTo>
                    <a:pt x="0" y="77482"/>
                  </a:moveTo>
                  <a:cubicBezTo>
                    <a:pt x="0" y="34690"/>
                    <a:pt x="34690" y="0"/>
                    <a:pt x="77482" y="0"/>
                  </a:cubicBezTo>
                  <a:lnTo>
                    <a:pt x="586545" y="0"/>
                  </a:lnTo>
                  <a:cubicBezTo>
                    <a:pt x="629337" y="0"/>
                    <a:pt x="664027" y="34690"/>
                    <a:pt x="664027" y="77482"/>
                  </a:cubicBezTo>
                  <a:lnTo>
                    <a:pt x="664027" y="387315"/>
                  </a:lnTo>
                  <a:cubicBezTo>
                    <a:pt x="664027" y="430107"/>
                    <a:pt x="629337" y="464797"/>
                    <a:pt x="586545" y="464797"/>
                  </a:cubicBezTo>
                  <a:lnTo>
                    <a:pt x="77482" y="464797"/>
                  </a:lnTo>
                  <a:cubicBezTo>
                    <a:pt x="34690" y="464797"/>
                    <a:pt x="0" y="430107"/>
                    <a:pt x="0" y="387315"/>
                  </a:cubicBezTo>
                  <a:lnTo>
                    <a:pt x="0" y="77482"/>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5554" tIns="45554" rIns="45554" bIns="45554" numCol="1" spcCol="1270" anchor="ctr" anchorCtr="0">
              <a:noAutofit/>
            </a:bodyPr>
            <a:lstStyle/>
            <a:p>
              <a:pPr marL="0" lvl="0" indent="0" algn="ctr" defTabSz="266700">
                <a:lnSpc>
                  <a:spcPct val="90000"/>
                </a:lnSpc>
                <a:spcBef>
                  <a:spcPct val="0"/>
                </a:spcBef>
                <a:buNone/>
              </a:pPr>
              <a:r>
                <a:rPr lang="zh-CN" sz="1600" kern="1200">
                  <a:latin typeface="+mn-ea"/>
                </a:rPr>
                <a:t>（</a:t>
              </a:r>
              <a:r>
                <a:rPr lang="en-US" sz="1600" kern="1200">
                  <a:latin typeface="+mn-ea"/>
                </a:rPr>
                <a:t>6</a:t>
              </a:r>
              <a:r>
                <a:rPr lang="zh-CN" sz="1600" kern="1200">
                  <a:latin typeface="+mn-ea"/>
                </a:rPr>
                <a:t>）描述模块接口。</a:t>
              </a:r>
            </a:p>
          </p:txBody>
        </p:sp>
      </p:grpSp>
    </p:spTree>
    <p:extLst>
      <p:ext uri="{BB962C8B-B14F-4D97-AF65-F5344CB8AC3E}">
        <p14:creationId xmlns:p14="http://schemas.microsoft.com/office/powerpoint/2010/main" val="7788983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121367"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4.6   </a:t>
            </a:r>
            <a:r>
              <a:rPr lang="zh-CN" altLang="en-US" sz="2200" b="1" dirty="0">
                <a:latin typeface="微软雅黑" charset="-122"/>
                <a:ea typeface="微软雅黑" charset="-122"/>
              </a:rPr>
              <a:t>结构化的设计方法</a:t>
            </a:r>
          </a:p>
        </p:txBody>
      </p:sp>
      <p:sp>
        <p:nvSpPr>
          <p:cNvPr id="2" name="矩形 1">
            <a:extLst>
              <a:ext uri="{FF2B5EF4-FFF2-40B4-BE49-F238E27FC236}">
                <a16:creationId xmlns:a16="http://schemas.microsoft.com/office/drawing/2014/main" id="{24DD2389-5D34-43A8-B2A3-B3658B03A6E3}"/>
              </a:ext>
            </a:extLst>
          </p:cNvPr>
          <p:cNvSpPr/>
          <p:nvPr/>
        </p:nvSpPr>
        <p:spPr>
          <a:xfrm>
            <a:off x="3400263" y="1152107"/>
            <a:ext cx="5726857" cy="501291"/>
          </a:xfrm>
          <a:prstGeom prst="rect">
            <a:avLst/>
          </a:prstGeom>
        </p:spPr>
        <p:txBody>
          <a:bodyPr wrap="square">
            <a:spAutoFit/>
          </a:bodyPr>
          <a:lstStyle/>
          <a:p>
            <a:pPr>
              <a:lnSpc>
                <a:spcPct val="150000"/>
              </a:lnSpc>
            </a:pPr>
            <a:r>
              <a:rPr lang="zh-CN" altLang="en-US" sz="2000" dirty="0"/>
              <a:t>两种映射方法都是先映射出初始软件结构图。</a:t>
            </a:r>
          </a:p>
        </p:txBody>
      </p:sp>
      <p:pic>
        <p:nvPicPr>
          <p:cNvPr id="5" name="Picture 2">
            <a:extLst>
              <a:ext uri="{FF2B5EF4-FFF2-40B4-BE49-F238E27FC236}">
                <a16:creationId xmlns:a16="http://schemas.microsoft.com/office/drawing/2014/main" id="{ED8C284A-6296-4C0D-BAD3-15C807FF6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444" y="2045369"/>
            <a:ext cx="10171112"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8332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4222631"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4.1.1   </a:t>
            </a:r>
            <a:r>
              <a:rPr lang="zh-CN" altLang="en-US" sz="2200" b="1" dirty="0">
                <a:latin typeface="微软雅黑" charset="-122"/>
                <a:ea typeface="微软雅黑" charset="-122"/>
              </a:rPr>
              <a:t>软件设计的概念与重要性</a:t>
            </a:r>
          </a:p>
        </p:txBody>
      </p:sp>
      <p:sp>
        <p:nvSpPr>
          <p:cNvPr id="3" name="矩形: 对角圆角 2">
            <a:extLst>
              <a:ext uri="{FF2B5EF4-FFF2-40B4-BE49-F238E27FC236}">
                <a16:creationId xmlns:a16="http://schemas.microsoft.com/office/drawing/2014/main" id="{D19B8FBA-4DDD-40AE-B884-2286130DB2B5}"/>
              </a:ext>
            </a:extLst>
          </p:cNvPr>
          <p:cNvSpPr/>
          <p:nvPr/>
        </p:nvSpPr>
        <p:spPr>
          <a:xfrm>
            <a:off x="989932" y="1296537"/>
            <a:ext cx="10320342" cy="3944203"/>
          </a:xfrm>
          <a:prstGeom prst="round2Diag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latin typeface="+mn-ea"/>
              </a:rPr>
              <a:t>软件设计是软件工程的重要阶段，是一个将软件需求转换为软件表示的过程。软件设计的基本目标是用比较抽象概括的方式确定目标系统如何完成预定的任务，即确定系统的物理模型，解决软件系统“怎么做”的问题。</a:t>
            </a:r>
          </a:p>
          <a:p>
            <a:pPr>
              <a:lnSpc>
                <a:spcPct val="150000"/>
              </a:lnSpc>
            </a:pPr>
            <a:r>
              <a:rPr lang="zh-CN" altLang="en-US" dirty="0">
                <a:solidFill>
                  <a:schemeClr val="tx1"/>
                </a:solidFill>
                <a:latin typeface="+mn-ea"/>
              </a:rPr>
              <a:t>软件设计不同于程序设计，程序设计是软件设计的编码实现过程。软件设计的重要性有以下几点：</a:t>
            </a:r>
          </a:p>
          <a:p>
            <a:pPr>
              <a:lnSpc>
                <a:spcPct val="150000"/>
              </a:lnSpc>
            </a:pPr>
            <a:r>
              <a:rPr lang="zh-CN" altLang="en-US" dirty="0">
                <a:solidFill>
                  <a:schemeClr val="tx1"/>
                </a:solidFill>
                <a:latin typeface="+mn-ea"/>
              </a:rPr>
              <a:t>（</a:t>
            </a:r>
            <a:r>
              <a:rPr lang="en-US" altLang="zh-CN" dirty="0">
                <a:solidFill>
                  <a:schemeClr val="tx1"/>
                </a:solidFill>
                <a:latin typeface="+mn-ea"/>
              </a:rPr>
              <a:t>1</a:t>
            </a:r>
            <a:r>
              <a:rPr lang="zh-CN" altLang="en-US" dirty="0">
                <a:solidFill>
                  <a:schemeClr val="tx1"/>
                </a:solidFill>
                <a:latin typeface="+mn-ea"/>
              </a:rPr>
              <a:t>）软件开发阶段（设计、编码、测试）占据软件项目开发总成本绝大部分，是在软件开发中形成质量的关键环节。</a:t>
            </a:r>
          </a:p>
          <a:p>
            <a:pPr>
              <a:lnSpc>
                <a:spcPct val="150000"/>
              </a:lnSpc>
            </a:pPr>
            <a:r>
              <a:rPr lang="zh-CN" altLang="en-US" dirty="0">
                <a:solidFill>
                  <a:schemeClr val="tx1"/>
                </a:solidFill>
                <a:latin typeface="+mn-ea"/>
              </a:rPr>
              <a:t>（</a:t>
            </a:r>
            <a:r>
              <a:rPr lang="en-US" altLang="zh-CN" dirty="0">
                <a:solidFill>
                  <a:schemeClr val="tx1"/>
                </a:solidFill>
                <a:latin typeface="+mn-ea"/>
              </a:rPr>
              <a:t>2</a:t>
            </a:r>
            <a:r>
              <a:rPr lang="zh-CN" altLang="en-US" dirty="0">
                <a:solidFill>
                  <a:schemeClr val="tx1"/>
                </a:solidFill>
                <a:latin typeface="+mn-ea"/>
              </a:rPr>
              <a:t>）软件设计是开发阶段最重要的步骤，是将用户需求准确地转化为最终的软件产品的唯一途径。</a:t>
            </a:r>
          </a:p>
          <a:p>
            <a:pPr>
              <a:lnSpc>
                <a:spcPct val="150000"/>
              </a:lnSpc>
            </a:pPr>
            <a:r>
              <a:rPr lang="zh-CN" altLang="en-US" dirty="0">
                <a:solidFill>
                  <a:schemeClr val="tx1"/>
                </a:solidFill>
                <a:latin typeface="+mn-ea"/>
              </a:rPr>
              <a:t>（</a:t>
            </a:r>
            <a:r>
              <a:rPr lang="en-US" altLang="zh-CN" dirty="0">
                <a:solidFill>
                  <a:schemeClr val="tx1"/>
                </a:solidFill>
                <a:latin typeface="+mn-ea"/>
              </a:rPr>
              <a:t>3</a:t>
            </a:r>
            <a:r>
              <a:rPr lang="zh-CN" altLang="en-US" dirty="0">
                <a:solidFill>
                  <a:schemeClr val="tx1"/>
                </a:solidFill>
                <a:latin typeface="+mn-ea"/>
              </a:rPr>
              <a:t>）软件设计作出的决策，最终将直接影响软件实现的成败。</a:t>
            </a:r>
          </a:p>
          <a:p>
            <a:pPr>
              <a:lnSpc>
                <a:spcPct val="150000"/>
              </a:lnSpc>
            </a:pPr>
            <a:r>
              <a:rPr lang="zh-CN" altLang="en-US" dirty="0">
                <a:solidFill>
                  <a:schemeClr val="tx1"/>
                </a:solidFill>
                <a:latin typeface="+mn-ea"/>
              </a:rPr>
              <a:t>（</a:t>
            </a:r>
            <a:r>
              <a:rPr lang="en-US" altLang="zh-CN" dirty="0">
                <a:solidFill>
                  <a:schemeClr val="tx1"/>
                </a:solidFill>
                <a:latin typeface="+mn-ea"/>
              </a:rPr>
              <a:t>4</a:t>
            </a:r>
            <a:r>
              <a:rPr lang="zh-CN" altLang="en-US" dirty="0">
                <a:solidFill>
                  <a:schemeClr val="tx1"/>
                </a:solidFill>
                <a:latin typeface="+mn-ea"/>
              </a:rPr>
              <a:t>）软件设计是软件工程和软件维护的基础。</a:t>
            </a:r>
          </a:p>
        </p:txBody>
      </p:sp>
    </p:spTree>
    <p:extLst>
      <p:ext uri="{BB962C8B-B14F-4D97-AF65-F5344CB8AC3E}">
        <p14:creationId xmlns:p14="http://schemas.microsoft.com/office/powerpoint/2010/main" val="30967074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121367"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4.6   </a:t>
            </a:r>
            <a:r>
              <a:rPr lang="zh-CN" altLang="en-US" sz="2200" b="1" dirty="0">
                <a:latin typeface="微软雅黑" charset="-122"/>
                <a:ea typeface="微软雅黑" charset="-122"/>
              </a:rPr>
              <a:t>结构化的设计方法</a:t>
            </a:r>
          </a:p>
        </p:txBody>
      </p:sp>
      <p:sp>
        <p:nvSpPr>
          <p:cNvPr id="2" name="矩形 1">
            <a:extLst>
              <a:ext uri="{FF2B5EF4-FFF2-40B4-BE49-F238E27FC236}">
                <a16:creationId xmlns:a16="http://schemas.microsoft.com/office/drawing/2014/main" id="{4E39ED65-8356-4E16-A556-2A6D2F1C4872}"/>
              </a:ext>
            </a:extLst>
          </p:cNvPr>
          <p:cNvSpPr/>
          <p:nvPr/>
        </p:nvSpPr>
        <p:spPr>
          <a:xfrm>
            <a:off x="641444" y="958833"/>
            <a:ext cx="10645254" cy="5013360"/>
          </a:xfrm>
          <a:prstGeom prst="rect">
            <a:avLst/>
          </a:prstGeom>
        </p:spPr>
        <p:txBody>
          <a:bodyPr wrap="square">
            <a:spAutoFit/>
          </a:bodyPr>
          <a:lstStyle/>
          <a:p>
            <a:pPr>
              <a:lnSpc>
                <a:spcPct val="150000"/>
              </a:lnSpc>
            </a:pPr>
            <a:r>
              <a:rPr lang="en-US" altLang="zh-CN" dirty="0">
                <a:latin typeface="+mn-ea"/>
              </a:rPr>
              <a:t>3.</a:t>
            </a:r>
            <a:r>
              <a:rPr lang="zh-CN" altLang="en-US" dirty="0">
                <a:latin typeface="+mn-ea"/>
              </a:rPr>
              <a:t>变换分析</a:t>
            </a:r>
          </a:p>
          <a:p>
            <a:pPr>
              <a:lnSpc>
                <a:spcPct val="150000"/>
              </a:lnSpc>
            </a:pPr>
            <a:r>
              <a:rPr lang="zh-CN" altLang="en-US" dirty="0">
                <a:latin typeface="+mn-ea"/>
              </a:rPr>
              <a:t>变换分析是一系列设计步骤的总称，通过执行这些步骤，将具有变换流特点的数据流图按预先确定的模式映射成软件结构。采用变换分析方法开发出的软件结构图，其一般方式为：“输入</a:t>
            </a:r>
            <a:r>
              <a:rPr lang="en-US" altLang="zh-CN" dirty="0">
                <a:latin typeface="+mn-ea"/>
              </a:rPr>
              <a:t>—</a:t>
            </a:r>
            <a:r>
              <a:rPr lang="zh-CN" altLang="en-US" dirty="0">
                <a:latin typeface="+mn-ea"/>
              </a:rPr>
              <a:t>处理</a:t>
            </a:r>
            <a:r>
              <a:rPr lang="en-US" altLang="zh-CN" dirty="0">
                <a:latin typeface="+mn-ea"/>
              </a:rPr>
              <a:t>—</a:t>
            </a:r>
            <a:r>
              <a:rPr lang="zh-CN" altLang="en-US" dirty="0">
                <a:latin typeface="+mn-ea"/>
              </a:rPr>
              <a:t>输出”。</a:t>
            </a:r>
          </a:p>
          <a:p>
            <a:pPr>
              <a:lnSpc>
                <a:spcPct val="150000"/>
              </a:lnSpc>
            </a:pPr>
            <a:r>
              <a:rPr lang="zh-CN" altLang="en-US" dirty="0">
                <a:latin typeface="+mn-ea"/>
              </a:rPr>
              <a:t>变换分析方法的设计步骤如下：</a:t>
            </a:r>
          </a:p>
          <a:p>
            <a:pPr>
              <a:lnSpc>
                <a:spcPct val="150000"/>
              </a:lnSpc>
            </a:pPr>
            <a:r>
              <a:rPr lang="zh-CN" altLang="en-US" dirty="0">
                <a:latin typeface="+mn-ea"/>
              </a:rPr>
              <a:t>第一步复查基本系统模型。以确定输入数据和输出数据是否与实际相符。</a:t>
            </a:r>
          </a:p>
          <a:p>
            <a:pPr>
              <a:lnSpc>
                <a:spcPct val="150000"/>
              </a:lnSpc>
            </a:pPr>
            <a:r>
              <a:rPr lang="zh-CN" altLang="en-US" dirty="0">
                <a:latin typeface="+mn-ea"/>
              </a:rPr>
              <a:t>第二步复查并精化数据流图。完成对需求分析阶段得出的数据流图的复查和精化。</a:t>
            </a:r>
          </a:p>
          <a:p>
            <a:pPr>
              <a:lnSpc>
                <a:spcPct val="150000"/>
              </a:lnSpc>
            </a:pPr>
            <a:r>
              <a:rPr lang="zh-CN" altLang="en-US" dirty="0">
                <a:latin typeface="+mn-ea"/>
              </a:rPr>
              <a:t>第三步判断数据流图具有变换特性还是事务特性。根据数据流图中占优势的属性是事务的还是变换的，来确定数据流的全局属性。</a:t>
            </a:r>
          </a:p>
          <a:p>
            <a:pPr>
              <a:lnSpc>
                <a:spcPct val="150000"/>
              </a:lnSpc>
            </a:pPr>
            <a:r>
              <a:rPr lang="zh-CN" altLang="en-US" dirty="0">
                <a:latin typeface="+mn-ea"/>
              </a:rPr>
              <a:t>第四步确定输入流和输出流的边界，从而将变换中心划分出来。</a:t>
            </a:r>
          </a:p>
          <a:p>
            <a:pPr>
              <a:lnSpc>
                <a:spcPct val="150000"/>
              </a:lnSpc>
            </a:pPr>
            <a:r>
              <a:rPr lang="zh-CN" altLang="en-US" dirty="0">
                <a:latin typeface="+mn-ea"/>
              </a:rPr>
              <a:t>第五步完成“第一级分解”。分配控制的过程，划分顶层模块和从属模块。</a:t>
            </a:r>
          </a:p>
          <a:p>
            <a:pPr>
              <a:lnSpc>
                <a:spcPct val="150000"/>
              </a:lnSpc>
            </a:pPr>
            <a:r>
              <a:rPr lang="zh-CN" altLang="en-US" dirty="0">
                <a:latin typeface="+mn-ea"/>
              </a:rPr>
              <a:t>第六步完成“第二级分解”。就是把数据流图中的每个处理映射成软件结构中一个适当的模块。</a:t>
            </a:r>
          </a:p>
          <a:p>
            <a:pPr>
              <a:lnSpc>
                <a:spcPct val="150000"/>
              </a:lnSpc>
            </a:pPr>
            <a:r>
              <a:rPr lang="zh-CN" altLang="en-US" dirty="0">
                <a:latin typeface="+mn-ea"/>
              </a:rPr>
              <a:t>第七步采用启发式设计规则和设计度量对得到的软件结构进行精化。</a:t>
            </a:r>
          </a:p>
        </p:txBody>
      </p:sp>
    </p:spTree>
    <p:extLst>
      <p:ext uri="{BB962C8B-B14F-4D97-AF65-F5344CB8AC3E}">
        <p14:creationId xmlns:p14="http://schemas.microsoft.com/office/powerpoint/2010/main" val="36995361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121367"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4.6   </a:t>
            </a:r>
            <a:r>
              <a:rPr lang="zh-CN" altLang="en-US" sz="2200" b="1" dirty="0">
                <a:latin typeface="微软雅黑" charset="-122"/>
                <a:ea typeface="微软雅黑" charset="-122"/>
              </a:rPr>
              <a:t>结构化的设计方法</a:t>
            </a:r>
          </a:p>
        </p:txBody>
      </p:sp>
      <p:sp>
        <p:nvSpPr>
          <p:cNvPr id="3" name="箭头: 右 2">
            <a:extLst>
              <a:ext uri="{FF2B5EF4-FFF2-40B4-BE49-F238E27FC236}">
                <a16:creationId xmlns:a16="http://schemas.microsoft.com/office/drawing/2014/main" id="{B4F26FEB-3F5E-45AA-9A6F-6DEB33A127EB}"/>
              </a:ext>
            </a:extLst>
          </p:cNvPr>
          <p:cNvSpPr/>
          <p:nvPr/>
        </p:nvSpPr>
        <p:spPr>
          <a:xfrm>
            <a:off x="1410195" y="1112484"/>
            <a:ext cx="9046412" cy="4706057"/>
          </a:xfrm>
          <a:prstGeom prst="rightArrow">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a:solidFill>
                  <a:schemeClr val="tx1"/>
                </a:solidFill>
                <a:latin typeface="+mn-ea"/>
              </a:rPr>
              <a:t>4.</a:t>
            </a:r>
            <a:r>
              <a:rPr lang="zh-CN" altLang="en-US" dirty="0">
                <a:solidFill>
                  <a:schemeClr val="tx1"/>
                </a:solidFill>
                <a:latin typeface="+mn-ea"/>
              </a:rPr>
              <a:t>事务分析</a:t>
            </a:r>
          </a:p>
          <a:p>
            <a:pPr>
              <a:lnSpc>
                <a:spcPct val="150000"/>
              </a:lnSpc>
            </a:pPr>
            <a:r>
              <a:rPr lang="zh-CN" altLang="en-US" dirty="0">
                <a:solidFill>
                  <a:schemeClr val="tx1"/>
                </a:solidFill>
                <a:latin typeface="+mn-ea"/>
              </a:rPr>
              <a:t>事务分析的设计步骤和变换分析的设计步骤基本类似，主要差别在于数据流图到软件结构的映射方法不同。在事务分析的设计中，由数据流图映射到软件结构时，从事务中心边界开始，把接收通路映射成一个模块，在发送通路设立一个控制模块，用以控制由不同发送通路映射成的分支模块。</a:t>
            </a:r>
          </a:p>
        </p:txBody>
      </p:sp>
    </p:spTree>
    <p:extLst>
      <p:ext uri="{BB962C8B-B14F-4D97-AF65-F5344CB8AC3E}">
        <p14:creationId xmlns:p14="http://schemas.microsoft.com/office/powerpoint/2010/main" val="24849833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7</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概要设计文档与评审</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291455026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4588115"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4.7.1    </a:t>
            </a:r>
            <a:r>
              <a:rPr lang="zh-CN" altLang="en-US" sz="2200" b="1" dirty="0">
                <a:latin typeface="微软雅黑" charset="-122"/>
                <a:ea typeface="微软雅黑" charset="-122"/>
              </a:rPr>
              <a:t>概要设计说明书的编写内容</a:t>
            </a:r>
          </a:p>
        </p:txBody>
      </p:sp>
      <p:sp>
        <p:nvSpPr>
          <p:cNvPr id="3" name="箭头: 左右 2">
            <a:extLst>
              <a:ext uri="{FF2B5EF4-FFF2-40B4-BE49-F238E27FC236}">
                <a16:creationId xmlns:a16="http://schemas.microsoft.com/office/drawing/2014/main" id="{6DD2EB07-71C1-4A12-93B4-3B8AF546F003}"/>
              </a:ext>
            </a:extLst>
          </p:cNvPr>
          <p:cNvSpPr/>
          <p:nvPr/>
        </p:nvSpPr>
        <p:spPr>
          <a:xfrm>
            <a:off x="966481" y="1037218"/>
            <a:ext cx="9763432" cy="4817892"/>
          </a:xfrm>
          <a:prstGeom prst="leftRightArrow">
            <a:avLst/>
          </a:prstGeom>
          <a:solidFill>
            <a:schemeClr val="accent5">
              <a:lumMod val="20000"/>
              <a:lumOff val="8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latin typeface="+mn-ea"/>
              </a:rPr>
              <a:t>软件设计规格说明书是软件设计阶段要完成的文档，作为设计任务的最终成果。概要设计、详细设计、数据设计规格说明书可根据项目的大小分别编写或合并为一份设计规格说明书。我国国家标准</a:t>
            </a:r>
            <a:r>
              <a:rPr lang="en-US" altLang="zh-CN" dirty="0">
                <a:solidFill>
                  <a:schemeClr val="tx1"/>
                </a:solidFill>
                <a:latin typeface="+mn-ea"/>
              </a:rPr>
              <a:t>GB/T 8567\|2006《</a:t>
            </a:r>
            <a:r>
              <a:rPr lang="zh-CN" altLang="en-US" dirty="0">
                <a:solidFill>
                  <a:schemeClr val="tx1"/>
                </a:solidFill>
                <a:latin typeface="+mn-ea"/>
              </a:rPr>
              <a:t>计算机软件文档编制规范</a:t>
            </a:r>
            <a:r>
              <a:rPr lang="en-US" altLang="zh-CN" dirty="0">
                <a:solidFill>
                  <a:schemeClr val="tx1"/>
                </a:solidFill>
                <a:latin typeface="+mn-ea"/>
              </a:rPr>
              <a:t>》</a:t>
            </a:r>
            <a:r>
              <a:rPr lang="zh-CN" altLang="en-US" dirty="0">
                <a:solidFill>
                  <a:schemeClr val="tx1"/>
                </a:solidFill>
                <a:latin typeface="+mn-ea"/>
              </a:rPr>
              <a:t>都给出了设计说明书的内容框架，可以选择使用。本章</a:t>
            </a:r>
            <a:r>
              <a:rPr lang="en-US" altLang="zh-CN" dirty="0">
                <a:solidFill>
                  <a:schemeClr val="tx1"/>
                </a:solidFill>
                <a:latin typeface="+mn-ea"/>
              </a:rPr>
              <a:t>4.8</a:t>
            </a:r>
            <a:r>
              <a:rPr lang="zh-CN" altLang="en-US" dirty="0">
                <a:solidFill>
                  <a:schemeClr val="tx1"/>
                </a:solidFill>
                <a:latin typeface="+mn-ea"/>
              </a:rPr>
              <a:t>节给出的“高校图书管理系统”</a:t>
            </a:r>
            <a:r>
              <a:rPr lang="en-US" altLang="zh-CN" dirty="0">
                <a:solidFill>
                  <a:schemeClr val="tx1"/>
                </a:solidFill>
                <a:latin typeface="+mn-ea"/>
              </a:rPr>
              <a:t>《</a:t>
            </a:r>
            <a:r>
              <a:rPr lang="zh-CN" altLang="en-US" dirty="0">
                <a:solidFill>
                  <a:schemeClr val="tx1"/>
                </a:solidFill>
                <a:latin typeface="+mn-ea"/>
              </a:rPr>
              <a:t>软件概要设计说明书</a:t>
            </a:r>
            <a:r>
              <a:rPr lang="en-US" altLang="zh-CN" dirty="0">
                <a:solidFill>
                  <a:schemeClr val="tx1"/>
                </a:solidFill>
                <a:latin typeface="+mn-ea"/>
              </a:rPr>
              <a:t>》</a:t>
            </a:r>
            <a:r>
              <a:rPr lang="zh-CN" altLang="en-US" dirty="0">
                <a:solidFill>
                  <a:schemeClr val="tx1"/>
                </a:solidFill>
                <a:latin typeface="+mn-ea"/>
              </a:rPr>
              <a:t>可供读者参考。</a:t>
            </a:r>
          </a:p>
        </p:txBody>
      </p:sp>
    </p:spTree>
    <p:extLst>
      <p:ext uri="{BB962C8B-B14F-4D97-AF65-F5344CB8AC3E}">
        <p14:creationId xmlns:p14="http://schemas.microsoft.com/office/powerpoint/2010/main" val="37523321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a:extLst>
              <a:ext uri="{FF2B5EF4-FFF2-40B4-BE49-F238E27FC236}">
                <a16:creationId xmlns:a16="http://schemas.microsoft.com/office/drawing/2014/main" id="{B31AEE81-94BA-425E-BDEF-791492BBFDF4}"/>
              </a:ext>
            </a:extLst>
          </p:cNvPr>
          <p:cNvSpPr txBox="1">
            <a:spLocks noChangeArrowheads="1"/>
          </p:cNvSpPr>
          <p:nvPr/>
        </p:nvSpPr>
        <p:spPr bwMode="auto">
          <a:xfrm>
            <a:off x="1086351" y="288341"/>
            <a:ext cx="2895344"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4.7.2    </a:t>
            </a:r>
            <a:r>
              <a:rPr lang="zh-CN" altLang="en-US" sz="2200" b="1" dirty="0">
                <a:latin typeface="微软雅黑" charset="-122"/>
                <a:ea typeface="微软雅黑" charset="-122"/>
              </a:rPr>
              <a:t>概要设计评审</a:t>
            </a:r>
          </a:p>
        </p:txBody>
      </p:sp>
      <p:sp>
        <p:nvSpPr>
          <p:cNvPr id="2" name="矩形 1">
            <a:extLst>
              <a:ext uri="{FF2B5EF4-FFF2-40B4-BE49-F238E27FC236}">
                <a16:creationId xmlns:a16="http://schemas.microsoft.com/office/drawing/2014/main" id="{FC362716-F959-4953-AD52-8C7F3D4D7226}"/>
              </a:ext>
            </a:extLst>
          </p:cNvPr>
          <p:cNvSpPr/>
          <p:nvPr/>
        </p:nvSpPr>
        <p:spPr>
          <a:xfrm>
            <a:off x="1086351" y="1156743"/>
            <a:ext cx="9675330" cy="4175182"/>
          </a:xfrm>
          <a:prstGeom prst="rect">
            <a:avLst/>
          </a:prstGeom>
        </p:spPr>
        <p:txBody>
          <a:bodyPr wrap="square">
            <a:spAutoFit/>
          </a:bodyPr>
          <a:lstStyle/>
          <a:p>
            <a:pPr>
              <a:lnSpc>
                <a:spcPct val="150000"/>
              </a:lnSpc>
            </a:pPr>
            <a:r>
              <a:rPr lang="zh-CN" altLang="en-US" sz="2000" dirty="0">
                <a:latin typeface="+mn-ea"/>
              </a:rPr>
              <a:t>设计评审就是对设计文档的评审。目的是为了尽早发现软件的欠缺并尽早纠正，因此评审对于项目的成功是绝对必要的。</a:t>
            </a:r>
          </a:p>
          <a:p>
            <a:pPr>
              <a:lnSpc>
                <a:spcPct val="150000"/>
              </a:lnSpc>
            </a:pPr>
            <a:r>
              <a:rPr lang="zh-CN" altLang="en-US" sz="2000" dirty="0">
                <a:latin typeface="+mn-ea"/>
              </a:rPr>
              <a:t>（</a:t>
            </a:r>
            <a:r>
              <a:rPr lang="en-US" altLang="zh-CN" sz="2000" dirty="0">
                <a:latin typeface="+mn-ea"/>
              </a:rPr>
              <a:t>1</a:t>
            </a:r>
            <a:r>
              <a:rPr lang="zh-CN" altLang="en-US" sz="2000" dirty="0">
                <a:latin typeface="+mn-ea"/>
              </a:rPr>
              <a:t>）评审的指导原则</a:t>
            </a:r>
          </a:p>
          <a:p>
            <a:pPr>
              <a:lnSpc>
                <a:spcPct val="150000"/>
              </a:lnSpc>
            </a:pPr>
            <a:r>
              <a:rPr lang="zh-CN" altLang="en-US" sz="2000" dirty="0">
                <a:latin typeface="+mn-ea"/>
              </a:rPr>
              <a:t>概要设计评审和详细设计评审应分开进行，不可合并为一次评审；</a:t>
            </a:r>
          </a:p>
          <a:p>
            <a:pPr>
              <a:lnSpc>
                <a:spcPct val="150000"/>
              </a:lnSpc>
            </a:pPr>
            <a:r>
              <a:rPr lang="zh-CN" altLang="en-US" sz="2000" dirty="0">
                <a:latin typeface="+mn-ea"/>
              </a:rPr>
              <a:t>概要设计评审应邀请用户代表和有关领域专家到会，详细设计评审则不需要；</a:t>
            </a:r>
          </a:p>
          <a:p>
            <a:pPr>
              <a:lnSpc>
                <a:spcPct val="150000"/>
              </a:lnSpc>
            </a:pPr>
            <a:r>
              <a:rPr lang="zh-CN" altLang="en-US" sz="2000" dirty="0">
                <a:latin typeface="+mn-ea"/>
              </a:rPr>
              <a:t>评审是为了提前揭露错误，参加评审的设计人员应该欢迎别人提出批评和建议，不要掩盖设计的缺陷。评审的对象是设计文档而不是设计者；</a:t>
            </a:r>
          </a:p>
          <a:p>
            <a:pPr>
              <a:lnSpc>
                <a:spcPct val="150000"/>
              </a:lnSpc>
            </a:pPr>
            <a:r>
              <a:rPr lang="zh-CN" altLang="en-US" sz="2000" dirty="0">
                <a:latin typeface="+mn-ea"/>
              </a:rPr>
              <a:t>评审中提出的问题应详细记录，但不谋求当场解决；</a:t>
            </a:r>
          </a:p>
          <a:p>
            <a:pPr>
              <a:lnSpc>
                <a:spcPct val="150000"/>
              </a:lnSpc>
            </a:pPr>
            <a:r>
              <a:rPr lang="zh-CN" altLang="en-US" sz="2000" dirty="0">
                <a:latin typeface="+mn-ea"/>
              </a:rPr>
              <a:t>评审结束前应做出本次评审能否通过的结论。</a:t>
            </a:r>
          </a:p>
        </p:txBody>
      </p:sp>
    </p:spTree>
    <p:extLst>
      <p:ext uri="{BB962C8B-B14F-4D97-AF65-F5344CB8AC3E}">
        <p14:creationId xmlns:p14="http://schemas.microsoft.com/office/powerpoint/2010/main" val="37421341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a:extLst>
              <a:ext uri="{FF2B5EF4-FFF2-40B4-BE49-F238E27FC236}">
                <a16:creationId xmlns:a16="http://schemas.microsoft.com/office/drawing/2014/main" id="{21ABEADA-DE0C-4912-A258-8DA2BE8E0E77}"/>
              </a:ext>
            </a:extLst>
          </p:cNvPr>
          <p:cNvSpPr txBox="1">
            <a:spLocks noChangeArrowheads="1"/>
          </p:cNvSpPr>
          <p:nvPr/>
        </p:nvSpPr>
        <p:spPr bwMode="auto">
          <a:xfrm>
            <a:off x="1086351" y="288341"/>
            <a:ext cx="2895344"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4.7.2    </a:t>
            </a:r>
            <a:r>
              <a:rPr lang="zh-CN" altLang="en-US" sz="2200" b="1" dirty="0">
                <a:latin typeface="微软雅黑" charset="-122"/>
                <a:ea typeface="微软雅黑" charset="-122"/>
              </a:rPr>
              <a:t>概要设计评审</a:t>
            </a:r>
          </a:p>
        </p:txBody>
      </p:sp>
      <p:grpSp>
        <p:nvGrpSpPr>
          <p:cNvPr id="4" name="组合 3">
            <a:extLst>
              <a:ext uri="{FF2B5EF4-FFF2-40B4-BE49-F238E27FC236}">
                <a16:creationId xmlns:a16="http://schemas.microsoft.com/office/drawing/2014/main" id="{0897E11D-FCAA-4D4D-B961-00897E40B067}"/>
              </a:ext>
            </a:extLst>
          </p:cNvPr>
          <p:cNvGrpSpPr/>
          <p:nvPr/>
        </p:nvGrpSpPr>
        <p:grpSpPr>
          <a:xfrm>
            <a:off x="818295" y="1187719"/>
            <a:ext cx="10555410" cy="4785377"/>
            <a:chOff x="818294" y="1807152"/>
            <a:chExt cx="10555410" cy="2648674"/>
          </a:xfrm>
        </p:grpSpPr>
        <p:sp>
          <p:nvSpPr>
            <p:cNvPr id="6" name="任意多边形: 形状 5">
              <a:extLst>
                <a:ext uri="{FF2B5EF4-FFF2-40B4-BE49-F238E27FC236}">
                  <a16:creationId xmlns:a16="http://schemas.microsoft.com/office/drawing/2014/main" id="{E1962A15-3FC9-4FEC-8137-9FEC648D7B2D}"/>
                </a:ext>
              </a:extLst>
            </p:cNvPr>
            <p:cNvSpPr/>
            <p:nvPr/>
          </p:nvSpPr>
          <p:spPr>
            <a:xfrm>
              <a:off x="818294" y="1807152"/>
              <a:ext cx="3449480" cy="2648674"/>
            </a:xfrm>
            <a:custGeom>
              <a:avLst/>
              <a:gdLst>
                <a:gd name="connsiteX0" fmla="*/ 0 w 3449480"/>
                <a:gd name="connsiteY0" fmla="*/ 264867 h 2648674"/>
                <a:gd name="connsiteX1" fmla="*/ 264867 w 3449480"/>
                <a:gd name="connsiteY1" fmla="*/ 0 h 2648674"/>
                <a:gd name="connsiteX2" fmla="*/ 3184613 w 3449480"/>
                <a:gd name="connsiteY2" fmla="*/ 0 h 2648674"/>
                <a:gd name="connsiteX3" fmla="*/ 3449480 w 3449480"/>
                <a:gd name="connsiteY3" fmla="*/ 264867 h 2648674"/>
                <a:gd name="connsiteX4" fmla="*/ 3449480 w 3449480"/>
                <a:gd name="connsiteY4" fmla="*/ 2383807 h 2648674"/>
                <a:gd name="connsiteX5" fmla="*/ 3184613 w 3449480"/>
                <a:gd name="connsiteY5" fmla="*/ 2648674 h 2648674"/>
                <a:gd name="connsiteX6" fmla="*/ 264867 w 3449480"/>
                <a:gd name="connsiteY6" fmla="*/ 2648674 h 2648674"/>
                <a:gd name="connsiteX7" fmla="*/ 0 w 3449480"/>
                <a:gd name="connsiteY7" fmla="*/ 2383807 h 2648674"/>
                <a:gd name="connsiteX8" fmla="*/ 0 w 3449480"/>
                <a:gd name="connsiteY8" fmla="*/ 264867 h 2648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9480" h="2648674">
                  <a:moveTo>
                    <a:pt x="0" y="264867"/>
                  </a:moveTo>
                  <a:cubicBezTo>
                    <a:pt x="0" y="118585"/>
                    <a:pt x="118585" y="0"/>
                    <a:pt x="264867" y="0"/>
                  </a:cubicBezTo>
                  <a:lnTo>
                    <a:pt x="3184613" y="0"/>
                  </a:lnTo>
                  <a:cubicBezTo>
                    <a:pt x="3330895" y="0"/>
                    <a:pt x="3449480" y="118585"/>
                    <a:pt x="3449480" y="264867"/>
                  </a:cubicBezTo>
                  <a:lnTo>
                    <a:pt x="3449480" y="2383807"/>
                  </a:lnTo>
                  <a:cubicBezTo>
                    <a:pt x="3449480" y="2530089"/>
                    <a:pt x="3330895" y="2648674"/>
                    <a:pt x="3184613" y="2648674"/>
                  </a:cubicBezTo>
                  <a:lnTo>
                    <a:pt x="264867" y="2648674"/>
                  </a:lnTo>
                  <a:cubicBezTo>
                    <a:pt x="118585" y="2648674"/>
                    <a:pt x="0" y="2530089"/>
                    <a:pt x="0" y="2383807"/>
                  </a:cubicBezTo>
                  <a:lnTo>
                    <a:pt x="0" y="264867"/>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78232" tIns="1137701" rIns="78232" bIns="607968" numCol="1" spcCol="1270" anchor="ctr" anchorCtr="0">
              <a:noAutofit/>
            </a:bodyPr>
            <a:lstStyle/>
            <a:p>
              <a:pPr marL="0" lvl="0" indent="0" algn="ctr" defTabSz="488950">
                <a:lnSpc>
                  <a:spcPct val="150000"/>
                </a:lnSpc>
                <a:spcBef>
                  <a:spcPct val="0"/>
                </a:spcBef>
                <a:buNone/>
              </a:pPr>
              <a:r>
                <a:rPr lang="zh-CN" kern="1200">
                  <a:latin typeface="+mn-ea"/>
                </a:rPr>
                <a:t>（</a:t>
              </a:r>
              <a:r>
                <a:rPr lang="en-US" kern="1200">
                  <a:latin typeface="+mn-ea"/>
                </a:rPr>
                <a:t>2</a:t>
              </a:r>
              <a:r>
                <a:rPr lang="zh-CN" kern="1200">
                  <a:latin typeface="+mn-ea"/>
                </a:rPr>
                <a:t>）评审的主要内容</a:t>
              </a:r>
            </a:p>
          </p:txBody>
        </p:sp>
        <p:sp>
          <p:nvSpPr>
            <p:cNvPr id="8" name="椭圆 7">
              <a:extLst>
                <a:ext uri="{FF2B5EF4-FFF2-40B4-BE49-F238E27FC236}">
                  <a16:creationId xmlns:a16="http://schemas.microsoft.com/office/drawing/2014/main" id="{0D4BB4DA-70DE-41E9-8DDA-039D154EFD2B}"/>
                </a:ext>
              </a:extLst>
            </p:cNvPr>
            <p:cNvSpPr/>
            <p:nvPr/>
          </p:nvSpPr>
          <p:spPr>
            <a:xfrm>
              <a:off x="2102030" y="1966072"/>
              <a:ext cx="882008" cy="497950"/>
            </a:xfrm>
            <a:prstGeom prst="ellipse">
              <a:avLst/>
            </a:prstGeom>
          </p:spPr>
          <p:style>
            <a:lnRef idx="2">
              <a:schemeClr val="dk2">
                <a:shade val="80000"/>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lt1">
                <a:hueOff val="0"/>
                <a:satOff val="0"/>
                <a:lumOff val="0"/>
                <a:alphaOff val="0"/>
              </a:schemeClr>
            </a:fontRef>
          </p:style>
        </p:sp>
        <p:sp>
          <p:nvSpPr>
            <p:cNvPr id="9" name="任意多边形: 形状 8">
              <a:extLst>
                <a:ext uri="{FF2B5EF4-FFF2-40B4-BE49-F238E27FC236}">
                  <a16:creationId xmlns:a16="http://schemas.microsoft.com/office/drawing/2014/main" id="{374BC0A8-E174-45D5-98A5-4CB6274C634E}"/>
                </a:ext>
              </a:extLst>
            </p:cNvPr>
            <p:cNvSpPr/>
            <p:nvPr/>
          </p:nvSpPr>
          <p:spPr>
            <a:xfrm>
              <a:off x="4371259" y="1807152"/>
              <a:ext cx="3449480" cy="2648674"/>
            </a:xfrm>
            <a:custGeom>
              <a:avLst/>
              <a:gdLst>
                <a:gd name="connsiteX0" fmla="*/ 0 w 3449480"/>
                <a:gd name="connsiteY0" fmla="*/ 264867 h 2648674"/>
                <a:gd name="connsiteX1" fmla="*/ 264867 w 3449480"/>
                <a:gd name="connsiteY1" fmla="*/ 0 h 2648674"/>
                <a:gd name="connsiteX2" fmla="*/ 3184613 w 3449480"/>
                <a:gd name="connsiteY2" fmla="*/ 0 h 2648674"/>
                <a:gd name="connsiteX3" fmla="*/ 3449480 w 3449480"/>
                <a:gd name="connsiteY3" fmla="*/ 264867 h 2648674"/>
                <a:gd name="connsiteX4" fmla="*/ 3449480 w 3449480"/>
                <a:gd name="connsiteY4" fmla="*/ 2383807 h 2648674"/>
                <a:gd name="connsiteX5" fmla="*/ 3184613 w 3449480"/>
                <a:gd name="connsiteY5" fmla="*/ 2648674 h 2648674"/>
                <a:gd name="connsiteX6" fmla="*/ 264867 w 3449480"/>
                <a:gd name="connsiteY6" fmla="*/ 2648674 h 2648674"/>
                <a:gd name="connsiteX7" fmla="*/ 0 w 3449480"/>
                <a:gd name="connsiteY7" fmla="*/ 2383807 h 2648674"/>
                <a:gd name="connsiteX8" fmla="*/ 0 w 3449480"/>
                <a:gd name="connsiteY8" fmla="*/ 264867 h 2648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9480" h="2648674">
                  <a:moveTo>
                    <a:pt x="0" y="264867"/>
                  </a:moveTo>
                  <a:cubicBezTo>
                    <a:pt x="0" y="118585"/>
                    <a:pt x="118585" y="0"/>
                    <a:pt x="264867" y="0"/>
                  </a:cubicBezTo>
                  <a:lnTo>
                    <a:pt x="3184613" y="0"/>
                  </a:lnTo>
                  <a:cubicBezTo>
                    <a:pt x="3330895" y="0"/>
                    <a:pt x="3449480" y="118585"/>
                    <a:pt x="3449480" y="264867"/>
                  </a:cubicBezTo>
                  <a:lnTo>
                    <a:pt x="3449480" y="2383807"/>
                  </a:lnTo>
                  <a:cubicBezTo>
                    <a:pt x="3449480" y="2530089"/>
                    <a:pt x="3330895" y="2648674"/>
                    <a:pt x="3184613" y="2648674"/>
                  </a:cubicBezTo>
                  <a:lnTo>
                    <a:pt x="264867" y="2648674"/>
                  </a:lnTo>
                  <a:cubicBezTo>
                    <a:pt x="118585" y="2648674"/>
                    <a:pt x="0" y="2530089"/>
                    <a:pt x="0" y="2383807"/>
                  </a:cubicBezTo>
                  <a:lnTo>
                    <a:pt x="0" y="264867"/>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78232" tIns="1137701" rIns="78232" bIns="607968" numCol="1" spcCol="1270" anchor="ctr" anchorCtr="0">
              <a:noAutofit/>
            </a:bodyPr>
            <a:lstStyle/>
            <a:p>
              <a:pPr marL="0" lvl="0" indent="0" algn="ctr" defTabSz="488950">
                <a:lnSpc>
                  <a:spcPct val="150000"/>
                </a:lnSpc>
                <a:spcBef>
                  <a:spcPct val="0"/>
                </a:spcBef>
                <a:buNone/>
              </a:pPr>
              <a:r>
                <a:rPr lang="zh-CN" kern="1200">
                  <a:latin typeface="+mn-ea"/>
                </a:rPr>
                <a:t>概要设计评审应该把重点放在系统的总体结构、模块划分、内外接口等方面。如软件结构能否满足需求；结构形态是否合理；层次是否清晰；模块划分是否符合优化原则；人机界面、内外部接口和出错处理是否合理等。</a:t>
              </a:r>
            </a:p>
          </p:txBody>
        </p:sp>
        <p:sp>
          <p:nvSpPr>
            <p:cNvPr id="10" name="椭圆 9">
              <a:extLst>
                <a:ext uri="{FF2B5EF4-FFF2-40B4-BE49-F238E27FC236}">
                  <a16:creationId xmlns:a16="http://schemas.microsoft.com/office/drawing/2014/main" id="{E26AF246-103F-48D3-85BC-33AAA5410B21}"/>
                </a:ext>
              </a:extLst>
            </p:cNvPr>
            <p:cNvSpPr/>
            <p:nvPr/>
          </p:nvSpPr>
          <p:spPr>
            <a:xfrm>
              <a:off x="5654995" y="1966072"/>
              <a:ext cx="882008" cy="497950"/>
            </a:xfrm>
            <a:prstGeom prst="ellipse">
              <a:avLst/>
            </a:prstGeom>
          </p:spPr>
          <p:style>
            <a:lnRef idx="2">
              <a:schemeClr val="dk2">
                <a:shade val="80000"/>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lt1">
                <a:hueOff val="0"/>
                <a:satOff val="0"/>
                <a:lumOff val="0"/>
                <a:alphaOff val="0"/>
              </a:schemeClr>
            </a:fontRef>
          </p:style>
        </p:sp>
        <p:sp>
          <p:nvSpPr>
            <p:cNvPr id="11" name="任意多边形: 形状 10">
              <a:extLst>
                <a:ext uri="{FF2B5EF4-FFF2-40B4-BE49-F238E27FC236}">
                  <a16:creationId xmlns:a16="http://schemas.microsoft.com/office/drawing/2014/main" id="{608FDCA4-82B3-469C-B76E-69C8A90B3421}"/>
                </a:ext>
              </a:extLst>
            </p:cNvPr>
            <p:cNvSpPr/>
            <p:nvPr/>
          </p:nvSpPr>
          <p:spPr>
            <a:xfrm>
              <a:off x="7924224" y="1807152"/>
              <a:ext cx="3449480" cy="2648674"/>
            </a:xfrm>
            <a:custGeom>
              <a:avLst/>
              <a:gdLst>
                <a:gd name="connsiteX0" fmla="*/ 0 w 3449480"/>
                <a:gd name="connsiteY0" fmla="*/ 264867 h 2648674"/>
                <a:gd name="connsiteX1" fmla="*/ 264867 w 3449480"/>
                <a:gd name="connsiteY1" fmla="*/ 0 h 2648674"/>
                <a:gd name="connsiteX2" fmla="*/ 3184613 w 3449480"/>
                <a:gd name="connsiteY2" fmla="*/ 0 h 2648674"/>
                <a:gd name="connsiteX3" fmla="*/ 3449480 w 3449480"/>
                <a:gd name="connsiteY3" fmla="*/ 264867 h 2648674"/>
                <a:gd name="connsiteX4" fmla="*/ 3449480 w 3449480"/>
                <a:gd name="connsiteY4" fmla="*/ 2383807 h 2648674"/>
                <a:gd name="connsiteX5" fmla="*/ 3184613 w 3449480"/>
                <a:gd name="connsiteY5" fmla="*/ 2648674 h 2648674"/>
                <a:gd name="connsiteX6" fmla="*/ 264867 w 3449480"/>
                <a:gd name="connsiteY6" fmla="*/ 2648674 h 2648674"/>
                <a:gd name="connsiteX7" fmla="*/ 0 w 3449480"/>
                <a:gd name="connsiteY7" fmla="*/ 2383807 h 2648674"/>
                <a:gd name="connsiteX8" fmla="*/ 0 w 3449480"/>
                <a:gd name="connsiteY8" fmla="*/ 264867 h 2648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9480" h="2648674">
                  <a:moveTo>
                    <a:pt x="0" y="264867"/>
                  </a:moveTo>
                  <a:cubicBezTo>
                    <a:pt x="0" y="118585"/>
                    <a:pt x="118585" y="0"/>
                    <a:pt x="264867" y="0"/>
                  </a:cubicBezTo>
                  <a:lnTo>
                    <a:pt x="3184613" y="0"/>
                  </a:lnTo>
                  <a:cubicBezTo>
                    <a:pt x="3330895" y="0"/>
                    <a:pt x="3449480" y="118585"/>
                    <a:pt x="3449480" y="264867"/>
                  </a:cubicBezTo>
                  <a:lnTo>
                    <a:pt x="3449480" y="2383807"/>
                  </a:lnTo>
                  <a:cubicBezTo>
                    <a:pt x="3449480" y="2530089"/>
                    <a:pt x="3330895" y="2648674"/>
                    <a:pt x="3184613" y="2648674"/>
                  </a:cubicBezTo>
                  <a:lnTo>
                    <a:pt x="264867" y="2648674"/>
                  </a:lnTo>
                  <a:cubicBezTo>
                    <a:pt x="118585" y="2648674"/>
                    <a:pt x="0" y="2530089"/>
                    <a:pt x="0" y="2383807"/>
                  </a:cubicBezTo>
                  <a:lnTo>
                    <a:pt x="0" y="264867"/>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78232" tIns="1137701" rIns="78232" bIns="607968" numCol="1" spcCol="1270" anchor="ctr" anchorCtr="0">
              <a:noAutofit/>
            </a:bodyPr>
            <a:lstStyle/>
            <a:p>
              <a:pPr marL="0" lvl="0" indent="0" algn="ctr" defTabSz="488950">
                <a:lnSpc>
                  <a:spcPct val="150000"/>
                </a:lnSpc>
                <a:spcBef>
                  <a:spcPct val="0"/>
                </a:spcBef>
                <a:buNone/>
              </a:pPr>
              <a:r>
                <a:rPr lang="zh-CN" kern="1200">
                  <a:latin typeface="+mn-ea"/>
                </a:rPr>
                <a:t>详细设计评审的重点应该放在各个模块的具体设计上。如模块的设计能否满足其功能和性能要求；算法和数据结构是否合理；设计描述是否简单、清晰等。</a:t>
              </a:r>
            </a:p>
          </p:txBody>
        </p:sp>
        <p:sp>
          <p:nvSpPr>
            <p:cNvPr id="12" name="椭圆 11">
              <a:extLst>
                <a:ext uri="{FF2B5EF4-FFF2-40B4-BE49-F238E27FC236}">
                  <a16:creationId xmlns:a16="http://schemas.microsoft.com/office/drawing/2014/main" id="{41C1C211-6263-4196-B65E-2FED307BF81B}"/>
                </a:ext>
              </a:extLst>
            </p:cNvPr>
            <p:cNvSpPr/>
            <p:nvPr/>
          </p:nvSpPr>
          <p:spPr>
            <a:xfrm>
              <a:off x="9207960" y="1966072"/>
              <a:ext cx="882008" cy="497950"/>
            </a:xfrm>
            <a:prstGeom prst="ellipse">
              <a:avLst/>
            </a:prstGeom>
          </p:spPr>
          <p:style>
            <a:lnRef idx="2">
              <a:schemeClr val="dk2">
                <a:shade val="80000"/>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lt1">
                <a:hueOff val="0"/>
                <a:satOff val="0"/>
                <a:lumOff val="0"/>
                <a:alphaOff val="0"/>
              </a:schemeClr>
            </a:fontRef>
          </p:style>
        </p:sp>
        <p:sp>
          <p:nvSpPr>
            <p:cNvPr id="13" name="箭头: 左右 12">
              <a:extLst>
                <a:ext uri="{FF2B5EF4-FFF2-40B4-BE49-F238E27FC236}">
                  <a16:creationId xmlns:a16="http://schemas.microsoft.com/office/drawing/2014/main" id="{C01B87F7-3E20-4E41-935B-79BED09233D2}"/>
                </a:ext>
              </a:extLst>
            </p:cNvPr>
            <p:cNvSpPr/>
            <p:nvPr/>
          </p:nvSpPr>
          <p:spPr>
            <a:xfrm>
              <a:off x="1238470" y="4034035"/>
              <a:ext cx="9715057" cy="397301"/>
            </a:xfrm>
            <a:prstGeom prst="leftRightArrow">
              <a:avLst/>
            </a:prstGeom>
          </p:spPr>
          <p:style>
            <a:lnRef idx="2">
              <a:schemeClr val="lt1">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grpSp>
    </p:spTree>
    <p:extLst>
      <p:ext uri="{BB962C8B-B14F-4D97-AF65-F5344CB8AC3E}">
        <p14:creationId xmlns:p14="http://schemas.microsoft.com/office/powerpoint/2010/main" val="20040054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a:extLst>
              <a:ext uri="{FF2B5EF4-FFF2-40B4-BE49-F238E27FC236}">
                <a16:creationId xmlns:a16="http://schemas.microsoft.com/office/drawing/2014/main" id="{21ABEADA-DE0C-4912-A258-8DA2BE8E0E77}"/>
              </a:ext>
            </a:extLst>
          </p:cNvPr>
          <p:cNvSpPr txBox="1">
            <a:spLocks noChangeArrowheads="1"/>
          </p:cNvSpPr>
          <p:nvPr/>
        </p:nvSpPr>
        <p:spPr bwMode="auto">
          <a:xfrm>
            <a:off x="1086351" y="288341"/>
            <a:ext cx="2895344"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4.7.2    </a:t>
            </a:r>
            <a:r>
              <a:rPr lang="zh-CN" altLang="en-US" sz="2200" b="1" dirty="0">
                <a:latin typeface="微软雅黑" charset="-122"/>
                <a:ea typeface="微软雅黑" charset="-122"/>
              </a:rPr>
              <a:t>概要设计评审</a:t>
            </a:r>
          </a:p>
        </p:txBody>
      </p:sp>
      <p:grpSp>
        <p:nvGrpSpPr>
          <p:cNvPr id="22" name="组合 21">
            <a:extLst>
              <a:ext uri="{FF2B5EF4-FFF2-40B4-BE49-F238E27FC236}">
                <a16:creationId xmlns:a16="http://schemas.microsoft.com/office/drawing/2014/main" id="{8B601C06-8FB8-4884-822A-B37C1F1DD891}"/>
              </a:ext>
            </a:extLst>
          </p:cNvPr>
          <p:cNvGrpSpPr/>
          <p:nvPr/>
        </p:nvGrpSpPr>
        <p:grpSpPr>
          <a:xfrm>
            <a:off x="486824" y="1364700"/>
            <a:ext cx="11031666" cy="4696887"/>
            <a:chOff x="4380399" y="1689165"/>
            <a:chExt cx="5584282" cy="2520369"/>
          </a:xfrm>
        </p:grpSpPr>
        <p:sp>
          <p:nvSpPr>
            <p:cNvPr id="23" name="椭圆 22">
              <a:extLst>
                <a:ext uri="{FF2B5EF4-FFF2-40B4-BE49-F238E27FC236}">
                  <a16:creationId xmlns:a16="http://schemas.microsoft.com/office/drawing/2014/main" id="{A5EC0CA7-60EA-4ABB-898F-D253BD6CE306}"/>
                </a:ext>
              </a:extLst>
            </p:cNvPr>
            <p:cNvSpPr/>
            <p:nvPr/>
          </p:nvSpPr>
          <p:spPr>
            <a:xfrm>
              <a:off x="4380399" y="2319257"/>
              <a:ext cx="1890277" cy="1890277"/>
            </a:xfrm>
            <a:prstGeom prst="ellipse">
              <a:avLst/>
            </a:prstGeom>
            <a:scene3d>
              <a:camera prst="orthographicFront"/>
              <a:lightRig rig="flat" dir="t"/>
            </a:scene3d>
            <a:sp3d prstMaterial="dkEdge">
              <a:bevelT w="8200" h="38100"/>
            </a:sp3d>
          </p:spPr>
          <p:style>
            <a:lnRef idx="1">
              <a:schemeClr val="accent4">
                <a:shade val="80000"/>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4" name="椭圆 23">
              <a:extLst>
                <a:ext uri="{FF2B5EF4-FFF2-40B4-BE49-F238E27FC236}">
                  <a16:creationId xmlns:a16="http://schemas.microsoft.com/office/drawing/2014/main" id="{4FCC827D-A8AB-4CD1-9AC9-5546696F2BF8}"/>
                </a:ext>
              </a:extLst>
            </p:cNvPr>
            <p:cNvSpPr/>
            <p:nvPr/>
          </p:nvSpPr>
          <p:spPr>
            <a:xfrm>
              <a:off x="4650551" y="2589409"/>
              <a:ext cx="1349973" cy="1349973"/>
            </a:xfrm>
            <a:prstGeom prst="ellipse">
              <a:avLst/>
            </a:prstGeom>
            <a:scene3d>
              <a:camera prst="orthographicFront"/>
              <a:lightRig rig="flat" dir="t"/>
            </a:scene3d>
            <a:sp3d prstMaterial="dkEdge">
              <a:bevelT w="8200" h="38100"/>
            </a:sp3d>
          </p:spPr>
          <p:style>
            <a:lnRef idx="1">
              <a:schemeClr val="accent4">
                <a:shade val="80000"/>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椭圆 24">
              <a:extLst>
                <a:ext uri="{FF2B5EF4-FFF2-40B4-BE49-F238E27FC236}">
                  <a16:creationId xmlns:a16="http://schemas.microsoft.com/office/drawing/2014/main" id="{AC1B9EBF-9C3E-4432-BCDE-B9D1EBE3EE67}"/>
                </a:ext>
              </a:extLst>
            </p:cNvPr>
            <p:cNvSpPr/>
            <p:nvPr/>
          </p:nvSpPr>
          <p:spPr>
            <a:xfrm>
              <a:off x="4920546" y="2859404"/>
              <a:ext cx="809983" cy="809983"/>
            </a:xfrm>
            <a:prstGeom prst="ellipse">
              <a:avLst/>
            </a:prstGeom>
            <a:scene3d>
              <a:camera prst="orthographicFront"/>
              <a:lightRig rig="flat" dir="t"/>
            </a:scene3d>
            <a:sp3d prstMaterial="dkEdge">
              <a:bevelT w="8200" h="38100"/>
            </a:sp3d>
          </p:spPr>
          <p:style>
            <a:lnRef idx="1">
              <a:schemeClr val="accent4">
                <a:shade val="80000"/>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椭圆 25">
              <a:extLst>
                <a:ext uri="{FF2B5EF4-FFF2-40B4-BE49-F238E27FC236}">
                  <a16:creationId xmlns:a16="http://schemas.microsoft.com/office/drawing/2014/main" id="{7FB369D1-1B2D-4705-A849-AACFDEAD7B62}"/>
                </a:ext>
              </a:extLst>
            </p:cNvPr>
            <p:cNvSpPr/>
            <p:nvPr/>
          </p:nvSpPr>
          <p:spPr>
            <a:xfrm>
              <a:off x="5190540" y="3129398"/>
              <a:ext cx="269994" cy="269994"/>
            </a:xfrm>
            <a:prstGeom prst="ellipse">
              <a:avLst/>
            </a:prstGeom>
            <a:scene3d>
              <a:camera prst="orthographicFront"/>
              <a:lightRig rig="flat" dir="t"/>
            </a:scene3d>
            <a:sp3d prstMaterial="dkEdge">
              <a:bevelT w="8200" h="38100"/>
            </a:sp3d>
          </p:spPr>
          <p:style>
            <a:lnRef idx="1">
              <a:schemeClr val="accent4">
                <a:shade val="80000"/>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任意多边形: 形状 26">
              <a:extLst>
                <a:ext uri="{FF2B5EF4-FFF2-40B4-BE49-F238E27FC236}">
                  <a16:creationId xmlns:a16="http://schemas.microsoft.com/office/drawing/2014/main" id="{081209E6-7B9E-47A5-B03D-8B9AE210CEF4}"/>
                </a:ext>
              </a:extLst>
            </p:cNvPr>
            <p:cNvSpPr/>
            <p:nvPr/>
          </p:nvSpPr>
          <p:spPr>
            <a:xfrm>
              <a:off x="6585723" y="1689165"/>
              <a:ext cx="945138" cy="452091"/>
            </a:xfrm>
            <a:custGeom>
              <a:avLst/>
              <a:gdLst>
                <a:gd name="connsiteX0" fmla="*/ 0 w 945138"/>
                <a:gd name="connsiteY0" fmla="*/ 0 h 452091"/>
                <a:gd name="connsiteX1" fmla="*/ 945138 w 945138"/>
                <a:gd name="connsiteY1" fmla="*/ 0 h 452091"/>
                <a:gd name="connsiteX2" fmla="*/ 945138 w 945138"/>
                <a:gd name="connsiteY2" fmla="*/ 452091 h 452091"/>
                <a:gd name="connsiteX3" fmla="*/ 0 w 945138"/>
                <a:gd name="connsiteY3" fmla="*/ 452091 h 452091"/>
                <a:gd name="connsiteX4" fmla="*/ 0 w 945138"/>
                <a:gd name="connsiteY4" fmla="*/ 0 h 45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138" h="452091">
                  <a:moveTo>
                    <a:pt x="0" y="0"/>
                  </a:moveTo>
                  <a:lnTo>
                    <a:pt x="945138" y="0"/>
                  </a:lnTo>
                  <a:lnTo>
                    <a:pt x="945138" y="452091"/>
                  </a:lnTo>
                  <a:lnTo>
                    <a:pt x="0" y="4520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5560" tIns="6350" rIns="6350" bIns="6350" numCol="1" spcCol="1270" anchor="ctr" anchorCtr="0">
              <a:noAutofit/>
            </a:bodyPr>
            <a:lstStyle/>
            <a:p>
              <a:pPr marL="0" lvl="0" indent="0" algn="l" defTabSz="222250">
                <a:lnSpc>
                  <a:spcPct val="150000"/>
                </a:lnSpc>
                <a:spcBef>
                  <a:spcPct val="0"/>
                </a:spcBef>
                <a:buNone/>
              </a:pPr>
              <a:r>
                <a:rPr lang="zh-CN" kern="1200" dirty="0">
                  <a:latin typeface="+mn-ea"/>
                </a:rPr>
                <a:t>（</a:t>
              </a:r>
              <a:r>
                <a:rPr lang="en-US" kern="1200" dirty="0">
                  <a:latin typeface="+mn-ea"/>
                </a:rPr>
                <a:t>3</a:t>
              </a:r>
              <a:r>
                <a:rPr lang="zh-CN" kern="1200" dirty="0">
                  <a:latin typeface="+mn-ea"/>
                </a:rPr>
                <a:t>）评审的方式</a:t>
              </a:r>
            </a:p>
          </p:txBody>
        </p:sp>
        <p:sp>
          <p:nvSpPr>
            <p:cNvPr id="28" name="直接连接符 27">
              <a:extLst>
                <a:ext uri="{FF2B5EF4-FFF2-40B4-BE49-F238E27FC236}">
                  <a16:creationId xmlns:a16="http://schemas.microsoft.com/office/drawing/2014/main" id="{C5A4D4BA-236A-425C-B88F-53F07CCBD544}"/>
                </a:ext>
              </a:extLst>
            </p:cNvPr>
            <p:cNvSpPr/>
            <p:nvPr/>
          </p:nvSpPr>
          <p:spPr>
            <a:xfrm>
              <a:off x="6349438" y="1915210"/>
              <a:ext cx="236284" cy="0"/>
            </a:xfrm>
            <a:prstGeom prst="line">
              <a:avLst/>
            </a:prstGeom>
          </p:spPr>
          <p:style>
            <a:lnRef idx="1">
              <a:schemeClr val="accent4">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tx1">
                <a:hueOff val="0"/>
                <a:satOff val="0"/>
                <a:lumOff val="0"/>
                <a:alphaOff val="0"/>
              </a:schemeClr>
            </a:fontRef>
          </p:style>
        </p:sp>
        <p:sp>
          <p:nvSpPr>
            <p:cNvPr id="29" name="直接连接符 28">
              <a:extLst>
                <a:ext uri="{FF2B5EF4-FFF2-40B4-BE49-F238E27FC236}">
                  <a16:creationId xmlns:a16="http://schemas.microsoft.com/office/drawing/2014/main" id="{CCB565EB-9AF3-4753-8D22-A46F0113F29A}"/>
                </a:ext>
              </a:extLst>
            </p:cNvPr>
            <p:cNvSpPr/>
            <p:nvPr/>
          </p:nvSpPr>
          <p:spPr>
            <a:xfrm rot="5400000">
              <a:off x="5161713" y="2064070"/>
              <a:ext cx="1335796" cy="1039652"/>
            </a:xfrm>
            <a:prstGeom prst="line">
              <a:avLst/>
            </a:prstGeom>
          </p:spPr>
          <p:style>
            <a:lnRef idx="1">
              <a:schemeClr val="accent4">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tx1">
                <a:hueOff val="0"/>
                <a:satOff val="0"/>
                <a:lumOff val="0"/>
                <a:alphaOff val="0"/>
              </a:schemeClr>
            </a:fontRef>
          </p:style>
        </p:sp>
        <p:sp>
          <p:nvSpPr>
            <p:cNvPr id="30" name="任意多边形: 形状 29">
              <a:extLst>
                <a:ext uri="{FF2B5EF4-FFF2-40B4-BE49-F238E27FC236}">
                  <a16:creationId xmlns:a16="http://schemas.microsoft.com/office/drawing/2014/main" id="{1653771F-B6A5-46DB-A501-707BAF2CB849}"/>
                </a:ext>
              </a:extLst>
            </p:cNvPr>
            <p:cNvSpPr/>
            <p:nvPr/>
          </p:nvSpPr>
          <p:spPr>
            <a:xfrm>
              <a:off x="6585723" y="2141256"/>
              <a:ext cx="3378958" cy="452091"/>
            </a:xfrm>
            <a:custGeom>
              <a:avLst/>
              <a:gdLst>
                <a:gd name="connsiteX0" fmla="*/ 0 w 945138"/>
                <a:gd name="connsiteY0" fmla="*/ 0 h 452091"/>
                <a:gd name="connsiteX1" fmla="*/ 945138 w 945138"/>
                <a:gd name="connsiteY1" fmla="*/ 0 h 452091"/>
                <a:gd name="connsiteX2" fmla="*/ 945138 w 945138"/>
                <a:gd name="connsiteY2" fmla="*/ 452091 h 452091"/>
                <a:gd name="connsiteX3" fmla="*/ 0 w 945138"/>
                <a:gd name="connsiteY3" fmla="*/ 452091 h 452091"/>
                <a:gd name="connsiteX4" fmla="*/ 0 w 945138"/>
                <a:gd name="connsiteY4" fmla="*/ 0 h 45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138" h="452091">
                  <a:moveTo>
                    <a:pt x="0" y="0"/>
                  </a:moveTo>
                  <a:lnTo>
                    <a:pt x="945138" y="0"/>
                  </a:lnTo>
                  <a:lnTo>
                    <a:pt x="945138" y="452091"/>
                  </a:lnTo>
                  <a:lnTo>
                    <a:pt x="0" y="4520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5560" tIns="6350" rIns="6350" bIns="6350" numCol="1" spcCol="1270" anchor="ctr" anchorCtr="0">
              <a:noAutofit/>
            </a:bodyPr>
            <a:lstStyle/>
            <a:p>
              <a:pPr marL="0" lvl="0" indent="0" algn="l" defTabSz="222250">
                <a:lnSpc>
                  <a:spcPct val="150000"/>
                </a:lnSpc>
                <a:spcBef>
                  <a:spcPct val="0"/>
                </a:spcBef>
                <a:buNone/>
              </a:pPr>
              <a:r>
                <a:rPr lang="zh-CN" kern="1200" dirty="0">
                  <a:latin typeface="+mn-ea"/>
                </a:rPr>
                <a:t>评审分为正式和非正式两种方式。</a:t>
              </a:r>
            </a:p>
          </p:txBody>
        </p:sp>
        <p:sp>
          <p:nvSpPr>
            <p:cNvPr id="31" name="直接连接符 30">
              <a:extLst>
                <a:ext uri="{FF2B5EF4-FFF2-40B4-BE49-F238E27FC236}">
                  <a16:creationId xmlns:a16="http://schemas.microsoft.com/office/drawing/2014/main" id="{A4A7029A-6838-4BDF-9C19-B891B013997E}"/>
                </a:ext>
              </a:extLst>
            </p:cNvPr>
            <p:cNvSpPr/>
            <p:nvPr/>
          </p:nvSpPr>
          <p:spPr>
            <a:xfrm>
              <a:off x="6349438" y="2367302"/>
              <a:ext cx="236284" cy="0"/>
            </a:xfrm>
            <a:prstGeom prst="line">
              <a:avLst/>
            </a:prstGeom>
          </p:spPr>
          <p:style>
            <a:lnRef idx="1">
              <a:schemeClr val="accent4">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tx1">
                <a:hueOff val="0"/>
                <a:satOff val="0"/>
                <a:lumOff val="0"/>
                <a:alphaOff val="0"/>
              </a:schemeClr>
            </a:fontRef>
          </p:style>
        </p:sp>
        <p:sp>
          <p:nvSpPr>
            <p:cNvPr id="32" name="直接连接符 31">
              <a:extLst>
                <a:ext uri="{FF2B5EF4-FFF2-40B4-BE49-F238E27FC236}">
                  <a16:creationId xmlns:a16="http://schemas.microsoft.com/office/drawing/2014/main" id="{C30EDD37-59F5-46BF-BC74-A1166EB0F8EA}"/>
                </a:ext>
              </a:extLst>
            </p:cNvPr>
            <p:cNvSpPr/>
            <p:nvPr/>
          </p:nvSpPr>
          <p:spPr>
            <a:xfrm rot="5400000">
              <a:off x="5392957" y="2508757"/>
              <a:ext cx="1096991" cy="814394"/>
            </a:xfrm>
            <a:prstGeom prst="line">
              <a:avLst/>
            </a:prstGeom>
          </p:spPr>
          <p:style>
            <a:lnRef idx="1">
              <a:schemeClr val="accent4">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tx1">
                <a:hueOff val="0"/>
                <a:satOff val="0"/>
                <a:lumOff val="0"/>
                <a:alphaOff val="0"/>
              </a:schemeClr>
            </a:fontRef>
          </p:style>
        </p:sp>
        <p:sp>
          <p:nvSpPr>
            <p:cNvPr id="33" name="任意多边形: 形状 32">
              <a:extLst>
                <a:ext uri="{FF2B5EF4-FFF2-40B4-BE49-F238E27FC236}">
                  <a16:creationId xmlns:a16="http://schemas.microsoft.com/office/drawing/2014/main" id="{DC4FA79F-7DDF-4D02-BB64-FEE1629C4A94}"/>
                </a:ext>
              </a:extLst>
            </p:cNvPr>
            <p:cNvSpPr/>
            <p:nvPr/>
          </p:nvSpPr>
          <p:spPr>
            <a:xfrm>
              <a:off x="6585723" y="2593347"/>
              <a:ext cx="3378958" cy="485170"/>
            </a:xfrm>
            <a:custGeom>
              <a:avLst/>
              <a:gdLst>
                <a:gd name="connsiteX0" fmla="*/ 0 w 945138"/>
                <a:gd name="connsiteY0" fmla="*/ 0 h 452091"/>
                <a:gd name="connsiteX1" fmla="*/ 945138 w 945138"/>
                <a:gd name="connsiteY1" fmla="*/ 0 h 452091"/>
                <a:gd name="connsiteX2" fmla="*/ 945138 w 945138"/>
                <a:gd name="connsiteY2" fmla="*/ 452091 h 452091"/>
                <a:gd name="connsiteX3" fmla="*/ 0 w 945138"/>
                <a:gd name="connsiteY3" fmla="*/ 452091 h 452091"/>
                <a:gd name="connsiteX4" fmla="*/ 0 w 945138"/>
                <a:gd name="connsiteY4" fmla="*/ 0 h 45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138" h="452091">
                  <a:moveTo>
                    <a:pt x="0" y="0"/>
                  </a:moveTo>
                  <a:lnTo>
                    <a:pt x="945138" y="0"/>
                  </a:lnTo>
                  <a:lnTo>
                    <a:pt x="945138" y="452091"/>
                  </a:lnTo>
                  <a:lnTo>
                    <a:pt x="0" y="4520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5560" tIns="6350" rIns="6350" bIns="6350" numCol="1" spcCol="1270" anchor="ctr" anchorCtr="0">
              <a:noAutofit/>
            </a:bodyPr>
            <a:lstStyle/>
            <a:p>
              <a:pPr marL="0" lvl="0" indent="0" algn="l" defTabSz="222250">
                <a:lnSpc>
                  <a:spcPct val="150000"/>
                </a:lnSpc>
                <a:spcBef>
                  <a:spcPct val="0"/>
                </a:spcBef>
                <a:buNone/>
              </a:pPr>
              <a:r>
                <a:rPr lang="zh-CN" kern="1200" dirty="0">
                  <a:latin typeface="+mn-ea"/>
                </a:rPr>
                <a:t>非正式评审参加人数少，且均为软件人员，带有同行讨论性质，不拘泥于时间和形式，适宜详细设计评审。</a:t>
              </a:r>
            </a:p>
          </p:txBody>
        </p:sp>
        <p:sp>
          <p:nvSpPr>
            <p:cNvPr id="34" name="直接连接符 33">
              <a:extLst>
                <a:ext uri="{FF2B5EF4-FFF2-40B4-BE49-F238E27FC236}">
                  <a16:creationId xmlns:a16="http://schemas.microsoft.com/office/drawing/2014/main" id="{E13F265A-0F3B-4E3A-B517-C098460037A1}"/>
                </a:ext>
              </a:extLst>
            </p:cNvPr>
            <p:cNvSpPr/>
            <p:nvPr/>
          </p:nvSpPr>
          <p:spPr>
            <a:xfrm>
              <a:off x="6349438" y="2819393"/>
              <a:ext cx="236284" cy="0"/>
            </a:xfrm>
            <a:prstGeom prst="line">
              <a:avLst/>
            </a:prstGeom>
          </p:spPr>
          <p:style>
            <a:lnRef idx="1">
              <a:schemeClr val="accent4">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tx1">
                <a:hueOff val="0"/>
                <a:satOff val="0"/>
                <a:lumOff val="0"/>
                <a:alphaOff val="0"/>
              </a:schemeClr>
            </a:fontRef>
          </p:style>
        </p:sp>
        <p:sp>
          <p:nvSpPr>
            <p:cNvPr id="35" name="直接连接符 34">
              <a:extLst>
                <a:ext uri="{FF2B5EF4-FFF2-40B4-BE49-F238E27FC236}">
                  <a16:creationId xmlns:a16="http://schemas.microsoft.com/office/drawing/2014/main" id="{9F6893C8-64CD-4204-B53A-2F686C120723}"/>
                </a:ext>
              </a:extLst>
            </p:cNvPr>
            <p:cNvSpPr/>
            <p:nvPr/>
          </p:nvSpPr>
          <p:spPr>
            <a:xfrm rot="5400000">
              <a:off x="5616798" y="2923201"/>
              <a:ext cx="836762" cy="628517"/>
            </a:xfrm>
            <a:prstGeom prst="line">
              <a:avLst/>
            </a:prstGeom>
          </p:spPr>
          <p:style>
            <a:lnRef idx="1">
              <a:schemeClr val="accent4">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tx1">
                <a:hueOff val="0"/>
                <a:satOff val="0"/>
                <a:lumOff val="0"/>
                <a:alphaOff val="0"/>
              </a:schemeClr>
            </a:fontRef>
          </p:style>
        </p:sp>
        <p:sp>
          <p:nvSpPr>
            <p:cNvPr id="36" name="任意多边形: 形状 35">
              <a:extLst>
                <a:ext uri="{FF2B5EF4-FFF2-40B4-BE49-F238E27FC236}">
                  <a16:creationId xmlns:a16="http://schemas.microsoft.com/office/drawing/2014/main" id="{F3DF3E39-3029-46E0-8C65-C699C5CABEB3}"/>
                </a:ext>
              </a:extLst>
            </p:cNvPr>
            <p:cNvSpPr/>
            <p:nvPr/>
          </p:nvSpPr>
          <p:spPr>
            <a:xfrm>
              <a:off x="6585723" y="3115455"/>
              <a:ext cx="3378958" cy="936474"/>
            </a:xfrm>
            <a:custGeom>
              <a:avLst/>
              <a:gdLst>
                <a:gd name="connsiteX0" fmla="*/ 0 w 945138"/>
                <a:gd name="connsiteY0" fmla="*/ 0 h 452091"/>
                <a:gd name="connsiteX1" fmla="*/ 945138 w 945138"/>
                <a:gd name="connsiteY1" fmla="*/ 0 h 452091"/>
                <a:gd name="connsiteX2" fmla="*/ 945138 w 945138"/>
                <a:gd name="connsiteY2" fmla="*/ 452091 h 452091"/>
                <a:gd name="connsiteX3" fmla="*/ 0 w 945138"/>
                <a:gd name="connsiteY3" fmla="*/ 452091 h 452091"/>
                <a:gd name="connsiteX4" fmla="*/ 0 w 945138"/>
                <a:gd name="connsiteY4" fmla="*/ 0 h 45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138" h="452091">
                  <a:moveTo>
                    <a:pt x="0" y="0"/>
                  </a:moveTo>
                  <a:lnTo>
                    <a:pt x="945138" y="0"/>
                  </a:lnTo>
                  <a:lnTo>
                    <a:pt x="945138" y="452091"/>
                  </a:lnTo>
                  <a:lnTo>
                    <a:pt x="0" y="4520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5560" tIns="6350" rIns="6350" bIns="6350" numCol="1" spcCol="1270" anchor="ctr" anchorCtr="0">
              <a:noAutofit/>
            </a:bodyPr>
            <a:lstStyle/>
            <a:p>
              <a:pPr marL="0" lvl="0" indent="0" algn="l" defTabSz="222250">
                <a:lnSpc>
                  <a:spcPct val="150000"/>
                </a:lnSpc>
                <a:spcBef>
                  <a:spcPct val="0"/>
                </a:spcBef>
                <a:buNone/>
              </a:pPr>
              <a:r>
                <a:rPr lang="zh-CN" kern="1200" dirty="0">
                  <a:latin typeface="+mn-ea"/>
                </a:rPr>
                <a:t>正式评审除软件开发人员外，还应邀请用户代表和有关领域专家参加。通常采用答辩方式，与会者提前审阅文档资料，设计人员使用幻灯片等方式对设计方案详细说明之后，回答与会者的问题并记录各种重要的评审意见。正式评审是概要设计评审的常用方式。</a:t>
              </a:r>
            </a:p>
          </p:txBody>
        </p:sp>
        <p:sp>
          <p:nvSpPr>
            <p:cNvPr id="37" name="直接连接符 36">
              <a:extLst>
                <a:ext uri="{FF2B5EF4-FFF2-40B4-BE49-F238E27FC236}">
                  <a16:creationId xmlns:a16="http://schemas.microsoft.com/office/drawing/2014/main" id="{03836AA2-6CCD-4690-8689-6E3912BC1986}"/>
                </a:ext>
              </a:extLst>
            </p:cNvPr>
            <p:cNvSpPr/>
            <p:nvPr/>
          </p:nvSpPr>
          <p:spPr>
            <a:xfrm>
              <a:off x="6349438" y="3271484"/>
              <a:ext cx="236284" cy="0"/>
            </a:xfrm>
            <a:prstGeom prst="line">
              <a:avLst/>
            </a:prstGeom>
          </p:spPr>
          <p:style>
            <a:lnRef idx="1">
              <a:schemeClr val="accent4">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tx1">
                <a:hueOff val="0"/>
                <a:satOff val="0"/>
                <a:lumOff val="0"/>
                <a:alphaOff val="0"/>
              </a:schemeClr>
            </a:fontRef>
          </p:style>
        </p:sp>
        <p:sp>
          <p:nvSpPr>
            <p:cNvPr id="38" name="直接连接符 37">
              <a:extLst>
                <a:ext uri="{FF2B5EF4-FFF2-40B4-BE49-F238E27FC236}">
                  <a16:creationId xmlns:a16="http://schemas.microsoft.com/office/drawing/2014/main" id="{2B66F83D-3ECB-40AA-8EAA-253A2797C053}"/>
                </a:ext>
              </a:extLst>
            </p:cNvPr>
            <p:cNvSpPr/>
            <p:nvPr/>
          </p:nvSpPr>
          <p:spPr>
            <a:xfrm rot="5400000">
              <a:off x="5841174" y="3339282"/>
              <a:ext cx="575148" cy="439174"/>
            </a:xfrm>
            <a:prstGeom prst="line">
              <a:avLst/>
            </a:prstGeom>
          </p:spPr>
          <p:style>
            <a:lnRef idx="1">
              <a:schemeClr val="accent4">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tx1">
                <a:hueOff val="0"/>
                <a:satOff val="0"/>
                <a:lumOff val="0"/>
                <a:alphaOff val="0"/>
              </a:schemeClr>
            </a:fontRef>
          </p:style>
        </p:sp>
      </p:grpSp>
    </p:spTree>
    <p:extLst>
      <p:ext uri="{BB962C8B-B14F-4D97-AF65-F5344CB8AC3E}">
        <p14:creationId xmlns:p14="http://schemas.microsoft.com/office/powerpoint/2010/main" val="40620721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952499" y="2100406"/>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8</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项目实践</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grpSp>
        <p:nvGrpSpPr>
          <p:cNvPr id="62" name="组合 61">
            <a:extLst>
              <a:ext uri="{FF2B5EF4-FFF2-40B4-BE49-F238E27FC236}">
                <a16:creationId xmlns:a16="http://schemas.microsoft.com/office/drawing/2014/main" id="{4A21B012-90BB-4B90-BC18-0F2296222EC9}"/>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9E61830B-DD14-401C-94B7-BB052F59AE03}"/>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346A333A-5A78-407B-811E-98AC9DE87286}"/>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136EEC50-C834-4151-9458-9817AF93AF59}"/>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31920D46-CAA6-46CA-852E-9EE2F6CADAE9}"/>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DFCF0072-0D28-4566-89BE-0C92C4D92080}"/>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0D5CEFF9-1684-4202-9AC6-8468FE3173C7}"/>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DD6FB7BD-7002-4F11-A61D-B85ECEBF267D}"/>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7D195947-A36E-4EB6-B747-2F6A4E365AFD}"/>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3EB89A07-36DC-4F01-9151-3ED8F64985AA}"/>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11FE23F0-038C-490A-BAA7-C74C5F9F60C3}"/>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EBB9008C-18B5-477D-AB2D-87F749F3AB57}"/>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7E9E49AC-D955-4EFE-B462-6D6E3434EB11}"/>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1C1EE596-A0AC-43DC-9025-99296669F0C5}"/>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02C247D7-4E53-4E1A-9242-7F9B5A39CCAD}"/>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EBD6B777-4F58-46C4-B5D3-09F905C0A497}"/>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AEF81CDE-9687-4A0C-BF1D-A84A947D2625}"/>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ECB1ECF1-683A-44CD-AFD2-7AC18502CEAD}"/>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F1D1CF50-729F-4AA8-83F2-E2BB38374143}"/>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01341486-54FB-451E-9DBF-E8AC7FFD345F}"/>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2C722250-631D-4BF8-AC5F-0A10A2AE63C7}"/>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58732209-CA4F-4473-A8DA-B0137B95635C}"/>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AB04146A-564E-4EC4-BBE6-BD06DCA64F97}"/>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F628E60F-E58E-49A2-B9C3-C42E63C00C04}"/>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AD1B66BD-53E8-4F9F-99CB-3FD6BCC4C2D6}"/>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A1206940-55B1-4723-AFA3-05723FE77066}"/>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0E48D72F-D5F6-4164-AF41-9E0366EA7A8C}"/>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0D834FEA-FEE0-49F9-BD45-60F1FE05F11F}"/>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976FF2C8-D826-4A66-8BD3-F95B157074C5}"/>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E7D37536-1498-405E-957A-ABE4B1664959}"/>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AF32E9C2-A2CF-4F47-A129-7B412D7E56B0}"/>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8087944B-0ED2-43D1-A7EA-A276B39F61CA}"/>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7F0FB15A-9292-402A-98A9-A2DAAF883CBB}"/>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4341568B-2A25-4446-A7A5-1BACF21247DF}"/>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6F3B4CEA-A04F-47BF-8C4A-36F1A9894EC7}"/>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CB6F36C0-4843-43A0-AC64-70D07690DD1C}"/>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9E85CDA9-A972-49C1-94A2-D24E8321ABAB}"/>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BC6592EB-4F21-432E-A5F3-6D95258BB3EC}"/>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50D765B7-201B-4C2D-98A7-C3E8548F05C6}"/>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8058851F-2985-4DEC-A7A7-BCB71DD26CB1}"/>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01E10FB9-DA7B-4ABC-9EF2-6DAFE154DA3D}"/>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9868611D-1420-4D67-B45F-CC91F4D5436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168F9EBF-5E74-437A-B5E3-66067DDA16E6}"/>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7456617B-376F-43F6-A95B-A1DB6231DD1F}"/>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2EB049C1-5124-4411-BD52-75A11C9F50B7}"/>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3A060FAE-F8DA-40B7-B1A1-4CF76D98F1D4}"/>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58F4C952-3158-4083-9B8B-FA89CDAA5A6E}"/>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217F1A90-B9F5-411F-A8E6-0AF2C0547362}"/>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108EBDA1-CA97-4D55-9405-4E0206E0AEF4}"/>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7D463926-2C33-40B9-91FB-8AD60259AE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B7C65BA7-863C-4678-B260-95FA6E64F503}"/>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101DD5DB-E825-4326-985D-5DD283798B0C}"/>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FA4E106A-30CD-4EE3-9BD8-4CA284EA47CA}"/>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9ACCD554-E8E9-4261-980C-F35A3F03F621}"/>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E87A6F04-0306-454F-87D7-DA52A7B9F7C2}"/>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191550B3-082A-42E8-9F76-6B491A15C523}"/>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7CABB02D-E8AC-47C0-9FD5-5F29A0021DD6}"/>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7025322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a:extLst>
              <a:ext uri="{FF2B5EF4-FFF2-40B4-BE49-F238E27FC236}">
                <a16:creationId xmlns:a16="http://schemas.microsoft.com/office/drawing/2014/main" id="{EDB1379A-61A6-4245-8C27-D08C7708AD37}"/>
              </a:ext>
            </a:extLst>
          </p:cNvPr>
          <p:cNvSpPr txBox="1">
            <a:spLocks noChangeArrowheads="1"/>
          </p:cNvSpPr>
          <p:nvPr/>
        </p:nvSpPr>
        <p:spPr bwMode="auto">
          <a:xfrm>
            <a:off x="1086351" y="288341"/>
            <a:ext cx="5577168"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4.8  </a:t>
            </a:r>
            <a:r>
              <a:rPr lang="zh-CN" altLang="en-US" sz="2200" b="1" dirty="0">
                <a:latin typeface="微软雅黑" charset="-122"/>
                <a:ea typeface="微软雅黑" charset="-122"/>
              </a:rPr>
              <a:t>项目实践：“图书管理系统”概要设计</a:t>
            </a:r>
          </a:p>
        </p:txBody>
      </p:sp>
      <p:pic>
        <p:nvPicPr>
          <p:cNvPr id="4" name="Picture 6" descr="x4-24">
            <a:extLst>
              <a:ext uri="{FF2B5EF4-FFF2-40B4-BE49-F238E27FC236}">
                <a16:creationId xmlns:a16="http://schemas.microsoft.com/office/drawing/2014/main" id="{2D97E4FC-DE38-429B-A780-16A37B79CC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2163" y="1268413"/>
            <a:ext cx="7632700" cy="443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32050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a:extLst>
              <a:ext uri="{FF2B5EF4-FFF2-40B4-BE49-F238E27FC236}">
                <a16:creationId xmlns:a16="http://schemas.microsoft.com/office/drawing/2014/main" id="{EDB1379A-61A6-4245-8C27-D08C7708AD37}"/>
              </a:ext>
            </a:extLst>
          </p:cNvPr>
          <p:cNvSpPr txBox="1">
            <a:spLocks noChangeArrowheads="1"/>
          </p:cNvSpPr>
          <p:nvPr/>
        </p:nvSpPr>
        <p:spPr bwMode="auto">
          <a:xfrm>
            <a:off x="1086351" y="288341"/>
            <a:ext cx="5577168"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4.8  </a:t>
            </a:r>
            <a:r>
              <a:rPr lang="zh-CN" altLang="en-US" sz="2200" b="1" dirty="0">
                <a:latin typeface="微软雅黑" charset="-122"/>
                <a:ea typeface="微软雅黑" charset="-122"/>
              </a:rPr>
              <a:t>项目实践：“图书管理系统”概要设计</a:t>
            </a:r>
          </a:p>
        </p:txBody>
      </p:sp>
      <p:graphicFrame>
        <p:nvGraphicFramePr>
          <p:cNvPr id="5" name="Group 110">
            <a:extLst>
              <a:ext uri="{FF2B5EF4-FFF2-40B4-BE49-F238E27FC236}">
                <a16:creationId xmlns:a16="http://schemas.microsoft.com/office/drawing/2014/main" id="{E9166500-3406-4EA9-9735-8F7388841A3B}"/>
              </a:ext>
            </a:extLst>
          </p:cNvPr>
          <p:cNvGraphicFramePr>
            <a:graphicFrameLocks noGrp="1"/>
          </p:cNvGraphicFramePr>
          <p:nvPr>
            <p:extLst>
              <p:ext uri="{D42A27DB-BD31-4B8C-83A1-F6EECF244321}">
                <p14:modId xmlns:p14="http://schemas.microsoft.com/office/powerpoint/2010/main" val="4246578789"/>
              </p:ext>
            </p:extLst>
          </p:nvPr>
        </p:nvGraphicFramePr>
        <p:xfrm>
          <a:off x="1061889" y="1659050"/>
          <a:ext cx="9999406" cy="4428744"/>
        </p:xfrm>
        <a:graphic>
          <a:graphicData uri="http://schemas.openxmlformats.org/drawingml/2006/table">
            <a:tbl>
              <a:tblPr/>
              <a:tblGrid>
                <a:gridCol w="2706845">
                  <a:extLst>
                    <a:ext uri="{9D8B030D-6E8A-4147-A177-3AD203B41FA5}">
                      <a16:colId xmlns:a16="http://schemas.microsoft.com/office/drawing/2014/main" val="2846629126"/>
                    </a:ext>
                  </a:extLst>
                </a:gridCol>
                <a:gridCol w="7292561">
                  <a:extLst>
                    <a:ext uri="{9D8B030D-6E8A-4147-A177-3AD203B41FA5}">
                      <a16:colId xmlns:a16="http://schemas.microsoft.com/office/drawing/2014/main" val="1859129850"/>
                    </a:ext>
                  </a:extLst>
                </a:gridCol>
              </a:tblGrid>
              <a:tr h="1936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程序实现的功能模块</a:t>
                      </a:r>
                      <a:endParaRPr kumimoji="0" lang="zh-CN" altLang="en-US"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涉及的主要数据表</a:t>
                      </a:r>
                      <a:endParaRPr kumimoji="0" lang="zh-CN" altLang="en-US"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1303590"/>
                  </a:ext>
                </a:extLst>
              </a:tr>
              <a:tr h="207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审核读者</a:t>
                      </a: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读者信息表</a:t>
                      </a: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3088416"/>
                  </a:ext>
                </a:extLst>
              </a:tr>
              <a:tr h="2286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检查借书数量</a:t>
                      </a: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读者信息表、读者类型表</a:t>
                      </a: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2014504"/>
                  </a:ext>
                </a:extLst>
              </a:tr>
              <a:tr h="2286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检查图书</a:t>
                      </a: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图书信息表</a:t>
                      </a: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9317930"/>
                  </a:ext>
                </a:extLst>
              </a:tr>
              <a:tr h="2286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办理借书</a:t>
                      </a: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读者信息表、图书信息表、借阅信息表、借还日志表</a:t>
                      </a: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2669051"/>
                  </a:ext>
                </a:extLst>
              </a:tr>
              <a:tr h="2286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办理续借</a:t>
                      </a: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读者信息表、图书信息表、借阅信息表、借还日志表</a:t>
                      </a:r>
                      <a:endParaRPr kumimoji="0" lang="zh-CN" altLang="en-US"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7516924"/>
                  </a:ext>
                </a:extLst>
              </a:tr>
              <a:tr h="2286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办理还书</a:t>
                      </a: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读者信息表、图书信息表、借阅信息表、罚款信息表、系统参数表、借还日志表</a:t>
                      </a: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987518"/>
                  </a:ext>
                </a:extLst>
              </a:tr>
              <a:tr h="2286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办理预借</a:t>
                      </a: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读者信息表、图书信息表、预借详情表、借还日志表</a:t>
                      </a:r>
                      <a:endParaRPr kumimoji="0" lang="zh-CN" altLang="en-US"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612012"/>
                  </a:ext>
                </a:extLst>
              </a:tr>
            </a:tbl>
          </a:graphicData>
        </a:graphic>
      </p:graphicFrame>
      <p:sp>
        <p:nvSpPr>
          <p:cNvPr id="2" name="矩形 1">
            <a:extLst>
              <a:ext uri="{FF2B5EF4-FFF2-40B4-BE49-F238E27FC236}">
                <a16:creationId xmlns:a16="http://schemas.microsoft.com/office/drawing/2014/main" id="{AC5DA0C4-F1AB-45B4-BB7C-3D4E6051EC01}"/>
              </a:ext>
            </a:extLst>
          </p:cNvPr>
          <p:cNvSpPr/>
          <p:nvPr/>
        </p:nvSpPr>
        <p:spPr>
          <a:xfrm>
            <a:off x="4519342" y="968662"/>
            <a:ext cx="4288353" cy="481863"/>
          </a:xfrm>
          <a:prstGeom prst="rect">
            <a:avLst/>
          </a:prstGeom>
        </p:spPr>
        <p:txBody>
          <a:bodyPr wrap="none">
            <a:spAutoFit/>
          </a:bodyPr>
          <a:lstStyle/>
          <a:p>
            <a:pPr eaLnBrk="0" hangingPunct="0">
              <a:lnSpc>
                <a:spcPct val="150000"/>
              </a:lnSpc>
            </a:pPr>
            <a:r>
              <a:rPr lang="zh-CN" altLang="en-US" sz="2000" dirty="0">
                <a:latin typeface="+mn-ea"/>
                <a:cs typeface="Times New Roman" panose="02020603050405020304" pitchFamily="18" charset="0"/>
              </a:rPr>
              <a:t>功能模块与相应数据表之间的关系表</a:t>
            </a:r>
            <a:endParaRPr lang="zh-CN" altLang="en-US" sz="3600" dirty="0">
              <a:latin typeface="+mn-ea"/>
              <a:cs typeface="Times New Roman" panose="02020603050405020304" pitchFamily="18" charset="0"/>
            </a:endParaRPr>
          </a:p>
        </p:txBody>
      </p:sp>
    </p:spTree>
    <p:extLst>
      <p:ext uri="{BB962C8B-B14F-4D97-AF65-F5344CB8AC3E}">
        <p14:creationId xmlns:p14="http://schemas.microsoft.com/office/powerpoint/2010/main" val="28065367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3177473"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4.1.2    </a:t>
            </a:r>
            <a:r>
              <a:rPr lang="zh-CN" altLang="en-US" sz="2200" b="1" dirty="0">
                <a:latin typeface="微软雅黑" charset="-122"/>
                <a:ea typeface="微软雅黑" charset="-122"/>
              </a:rPr>
              <a:t>软件设计的任务</a:t>
            </a:r>
          </a:p>
        </p:txBody>
      </p:sp>
      <p:sp>
        <p:nvSpPr>
          <p:cNvPr id="2" name="矩形 1">
            <a:extLst>
              <a:ext uri="{FF2B5EF4-FFF2-40B4-BE49-F238E27FC236}">
                <a16:creationId xmlns:a16="http://schemas.microsoft.com/office/drawing/2014/main" id="{620FCBF8-0C82-4BAC-BED6-FF18ED13AAEE}"/>
              </a:ext>
            </a:extLst>
          </p:cNvPr>
          <p:cNvSpPr/>
          <p:nvPr/>
        </p:nvSpPr>
        <p:spPr>
          <a:xfrm>
            <a:off x="1261515" y="1162932"/>
            <a:ext cx="9668970" cy="1424621"/>
          </a:xfrm>
          <a:prstGeom prst="rect">
            <a:avLst/>
          </a:prstGeom>
        </p:spPr>
        <p:txBody>
          <a:bodyPr wrap="square">
            <a:spAutoFit/>
          </a:bodyPr>
          <a:lstStyle/>
          <a:p>
            <a:pPr>
              <a:lnSpc>
                <a:spcPct val="150000"/>
              </a:lnSpc>
            </a:pPr>
            <a:r>
              <a:rPr lang="zh-CN" altLang="en-US" sz="2000" dirty="0"/>
              <a:t>从工程管理的角度来看，可以将软件设计分为两个阶段：概要设计（又称总体设计）阶段和详细设计（又称过程设计）阶段。概要设计阶段得到软件系统的基本框架，详细设计阶段明确系统内部的实现细节。</a:t>
            </a:r>
          </a:p>
        </p:txBody>
      </p:sp>
      <p:pic>
        <p:nvPicPr>
          <p:cNvPr id="7" name="Picture 2">
            <a:extLst>
              <a:ext uri="{FF2B5EF4-FFF2-40B4-BE49-F238E27FC236}">
                <a16:creationId xmlns:a16="http://schemas.microsoft.com/office/drawing/2014/main" id="{2AE06F18-A738-4197-BB95-2AB27185B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0726" y="2882169"/>
            <a:ext cx="6657975"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6200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 72"/>
          <p:cNvGrpSpPr/>
          <p:nvPr/>
        </p:nvGrpSpPr>
        <p:grpSpPr>
          <a:xfrm>
            <a:off x="1483793" y="3999965"/>
            <a:ext cx="3377843" cy="720406"/>
            <a:chOff x="926233" y="3911281"/>
            <a:chExt cx="2607384" cy="612775"/>
          </a:xfrm>
        </p:grpSpPr>
        <p:grpSp>
          <p:nvGrpSpPr>
            <p:cNvPr id="74" name="PA_组合 79"/>
            <p:cNvGrpSpPr/>
            <p:nvPr>
              <p:custDataLst>
                <p:tags r:id="rId1"/>
              </p:custDataLst>
            </p:nvPr>
          </p:nvGrpSpPr>
          <p:grpSpPr>
            <a:xfrm>
              <a:off x="926233" y="3911281"/>
              <a:ext cx="2424982" cy="612775"/>
              <a:chOff x="284163" y="1644650"/>
              <a:chExt cx="1585912" cy="612775"/>
            </a:xfrm>
          </p:grpSpPr>
          <p:sp>
            <p:nvSpPr>
              <p:cNvPr id="76"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5" y="4019041"/>
              <a:ext cx="2323592" cy="256843"/>
            </a:xfrm>
            <a:prstGeom prst="rect">
              <a:avLst/>
            </a:prstGeom>
          </p:spPr>
          <p:txBody>
            <a:bodyPr wrap="square">
              <a:spAutoFit/>
            </a:bodyPr>
            <a:lstStyle/>
            <a:p>
              <a:r>
                <a:rPr lang="zh-CN" altLang="en-US" sz="2200" dirty="0">
                  <a:solidFill>
                    <a:schemeClr val="bg1"/>
                  </a:solidFill>
                  <a:latin typeface="Baoli SC" charset="-122"/>
                  <a:ea typeface="Baoli SC" charset="-122"/>
                  <a:cs typeface="Baoli SC" charset="-122"/>
                </a:rPr>
                <a:t>主讲教师：周建儒</a:t>
              </a:r>
              <a:endParaRPr kumimoji="0" lang="en-US" sz="2200" b="0" i="0" u="none" strike="noStrike" kern="1200" cap="none" spc="0" normalizeH="0" baseline="0" noProof="0" dirty="0">
                <a:ln>
                  <a:noFill/>
                </a:ln>
                <a:solidFill>
                  <a:schemeClr val="bg1"/>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2122467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
                                        <p:tgtEl>
                                          <p:spTgt spid="73"/>
                                        </p:tgtEl>
                                      </p:cBhvr>
                                    </p:animEffect>
                                    <p:anim calcmode="lin" valueType="num">
                                      <p:cBhvr>
                                        <p:cTn id="8" dur="400" fill="hold"/>
                                        <p:tgtEl>
                                          <p:spTgt spid="73"/>
                                        </p:tgtEl>
                                        <p:attrNameLst>
                                          <p:attrName>ppt_x</p:attrName>
                                        </p:attrNameLst>
                                      </p:cBhvr>
                                      <p:tavLst>
                                        <p:tav tm="0">
                                          <p:val>
                                            <p:strVal val="#ppt_x"/>
                                          </p:val>
                                        </p:tav>
                                        <p:tav tm="100000">
                                          <p:val>
                                            <p:strVal val="#ppt_x"/>
                                          </p:val>
                                        </p:tav>
                                      </p:tavLst>
                                    </p:anim>
                                    <p:anim calcmode="lin" valueType="num">
                                      <p:cBhvr>
                                        <p:cTn id="9" dur="400" fill="hold"/>
                                        <p:tgtEl>
                                          <p:spTgt spid="7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7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7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31216"/>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2</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概要设计的任务与步骤</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grpSp>
        <p:nvGrpSpPr>
          <p:cNvPr id="62" name="组合 61">
            <a:extLst>
              <a:ext uri="{FF2B5EF4-FFF2-40B4-BE49-F238E27FC236}">
                <a16:creationId xmlns:a16="http://schemas.microsoft.com/office/drawing/2014/main" id="{66456F44-218A-4511-B2E4-D8A91DFC9F16}"/>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06DA716E-606F-474D-8E05-3FFF00F7E9A1}"/>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8A7BECE4-148A-4458-84C3-90ED781AB72C}"/>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12002A82-5EFE-474F-BC5D-17122C7B2516}"/>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59A1B11C-C793-403E-83AA-3FD4F12A6430}"/>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D7E1CC4D-1757-4F9A-BE77-669B738CF882}"/>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62A9691A-4A9F-487C-8219-EF656C80E0F6}"/>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B06C869D-C7C5-4B81-B7AD-B5E1C0C47F4E}"/>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2C4CACBE-3F99-4BF3-BBA0-C00A3AF64B20}"/>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87C8518C-4868-44D7-B4EA-C807B530EDE3}"/>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FEE5E5EC-355E-4934-AB71-9E4B11E53C1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50504DC9-C80A-4F62-9ED6-14976356EEA0}"/>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B26B3C4C-ACD8-497D-991D-751426BD05FB}"/>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7CEA2687-C631-4BAF-887D-1C922F1F0F32}"/>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2D139B1F-BD46-4712-8797-2809E496C606}"/>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6F31C6F7-CA14-40D8-96DA-895AA4E52651}"/>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57852DD4-147E-4F45-A689-CC1CB30CDA2E}"/>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2BD2FEC4-67BC-4EBD-B9D9-E9F840062D35}"/>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39B661B6-93EB-44AC-B725-29E567313D3D}"/>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886B4FCE-2300-43C6-87A6-A88F26958127}"/>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348D04CF-18F0-4DBE-B23F-077F71E5A16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AD997A47-FC9F-4E0B-AFBD-D648B8DBDE7F}"/>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67C57CA2-1AC0-4B0C-A923-2641F3E62B3E}"/>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ED66B6BD-18D9-43A9-97DA-33DED7CB8378}"/>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812923D4-F7D6-48AD-8199-8A3C242DE1FE}"/>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A71EDC77-85A5-4896-B323-A1788FB30B8D}"/>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65377EFC-D681-4EEC-9C62-050A43BB1039}"/>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CA8D3FD7-8E1F-45F5-9ED8-167E63750A6D}"/>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3E030F6C-2F7A-44D3-987E-B1362C90868B}"/>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9079A885-6A5A-4C78-85AF-921093ABFCAD}"/>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655BC63F-F237-4CFF-A044-6716991BA4B2}"/>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09AFFB9D-950D-4855-B620-0D2F1AF0ED73}"/>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2F217FE6-A49A-4C38-9FC2-07A4FE810023}"/>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4C82C797-7DAE-4E1A-A0C6-45298F458F6A}"/>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B15030C9-1811-4B19-9DD5-4FB12AC027F6}"/>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D7BAD9BC-ACAC-4697-8DD2-B56E42CD0D15}"/>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CDA6FF67-E1B5-44A7-B7B5-845E5FB6812E}"/>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63FE9071-3464-4758-9B54-C9DDEA9F34A4}"/>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A7FB8A80-EC8A-4775-8FAB-8EFCCC6BF54C}"/>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0BAE23FA-12F8-4D8C-8D99-F691C0E89B8A}"/>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C946AF03-7FC9-4FB4-86D1-C3462BE22809}"/>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88F01E41-C2B3-48B1-A534-E3AE6A514785}"/>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543BE8D8-725D-46AA-8C31-97A0EACEBAAE}"/>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6C510729-2F22-4798-AB9E-47AAD1D94582}"/>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9C7E9D44-87A0-44BD-B53D-99B49E36A9A2}"/>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343DEB1C-C909-4715-9BAD-FA9024C12098}"/>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2309AEDD-3405-40A7-9BB2-423EF68CB4B6}"/>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BD0610E7-A03E-47AB-89A8-BA257030F794}"/>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BBB52A94-0CDA-4EB0-82F0-F3CE21B5CADA}"/>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EE738861-062D-49E1-9FD1-DEB32506A316}"/>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70A50223-6C3E-479E-8A73-8FC9FCC78DD3}"/>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B3804DAC-B272-4742-8F14-9C06DDBC4B6C}"/>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CFE12438-8D71-44E9-A873-F29316049E5C}"/>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71FC2DE2-6C9F-44E5-BDCB-210073B6E6D9}"/>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0B89CC7F-4090-46CC-AC19-0A2BA6560BE8}"/>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AE54139C-C7BC-4599-A709-565BC4069676}"/>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1C07E5A3-80A2-4264-A9E7-AA1FBF28656D}"/>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6528730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17747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4.2.1    </a:t>
            </a:r>
            <a:r>
              <a:rPr lang="zh-CN" altLang="en-US" sz="2200" b="1" dirty="0">
                <a:latin typeface="微软雅黑" charset="-122"/>
                <a:ea typeface="微软雅黑" charset="-122"/>
              </a:rPr>
              <a:t>概要设计的任务</a:t>
            </a:r>
          </a:p>
        </p:txBody>
      </p:sp>
      <p:grpSp>
        <p:nvGrpSpPr>
          <p:cNvPr id="9" name="组合 8">
            <a:extLst>
              <a:ext uri="{FF2B5EF4-FFF2-40B4-BE49-F238E27FC236}">
                <a16:creationId xmlns:a16="http://schemas.microsoft.com/office/drawing/2014/main" id="{1548275E-CEE1-44C6-9413-F49143C9D410}"/>
              </a:ext>
            </a:extLst>
          </p:cNvPr>
          <p:cNvGrpSpPr/>
          <p:nvPr/>
        </p:nvGrpSpPr>
        <p:grpSpPr>
          <a:xfrm>
            <a:off x="1795083" y="1705124"/>
            <a:ext cx="8973001" cy="3890458"/>
            <a:chOff x="3050678" y="2257013"/>
            <a:chExt cx="6090642" cy="2343975"/>
          </a:xfrm>
        </p:grpSpPr>
        <p:sp>
          <p:nvSpPr>
            <p:cNvPr id="10" name="箭头: 右 9">
              <a:extLst>
                <a:ext uri="{FF2B5EF4-FFF2-40B4-BE49-F238E27FC236}">
                  <a16:creationId xmlns:a16="http://schemas.microsoft.com/office/drawing/2014/main" id="{D6A0E772-7BD8-40BF-A7CD-CF98A74C8FBD}"/>
                </a:ext>
              </a:extLst>
            </p:cNvPr>
            <p:cNvSpPr/>
            <p:nvPr/>
          </p:nvSpPr>
          <p:spPr>
            <a:xfrm>
              <a:off x="3505199" y="2257013"/>
              <a:ext cx="5181600" cy="2343975"/>
            </a:xfrm>
            <a:prstGeom prst="rightArrow">
              <a:avLst/>
            </a:prstGeom>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任意多边形: 形状 10">
              <a:extLst>
                <a:ext uri="{FF2B5EF4-FFF2-40B4-BE49-F238E27FC236}">
                  <a16:creationId xmlns:a16="http://schemas.microsoft.com/office/drawing/2014/main" id="{EC54868A-C119-417A-8FB6-00E417CD7451}"/>
                </a:ext>
              </a:extLst>
            </p:cNvPr>
            <p:cNvSpPr/>
            <p:nvPr/>
          </p:nvSpPr>
          <p:spPr>
            <a:xfrm>
              <a:off x="3050678" y="2960205"/>
              <a:ext cx="1171277" cy="937590"/>
            </a:xfrm>
            <a:custGeom>
              <a:avLst/>
              <a:gdLst>
                <a:gd name="connsiteX0" fmla="*/ 0 w 1171277"/>
                <a:gd name="connsiteY0" fmla="*/ 156268 h 937590"/>
                <a:gd name="connsiteX1" fmla="*/ 156268 w 1171277"/>
                <a:gd name="connsiteY1" fmla="*/ 0 h 937590"/>
                <a:gd name="connsiteX2" fmla="*/ 1015009 w 1171277"/>
                <a:gd name="connsiteY2" fmla="*/ 0 h 937590"/>
                <a:gd name="connsiteX3" fmla="*/ 1171277 w 1171277"/>
                <a:gd name="connsiteY3" fmla="*/ 156268 h 937590"/>
                <a:gd name="connsiteX4" fmla="*/ 1171277 w 1171277"/>
                <a:gd name="connsiteY4" fmla="*/ 781322 h 937590"/>
                <a:gd name="connsiteX5" fmla="*/ 1015009 w 1171277"/>
                <a:gd name="connsiteY5" fmla="*/ 937590 h 937590"/>
                <a:gd name="connsiteX6" fmla="*/ 156268 w 1171277"/>
                <a:gd name="connsiteY6" fmla="*/ 937590 h 937590"/>
                <a:gd name="connsiteX7" fmla="*/ 0 w 1171277"/>
                <a:gd name="connsiteY7" fmla="*/ 781322 h 937590"/>
                <a:gd name="connsiteX8" fmla="*/ 0 w 1171277"/>
                <a:gd name="connsiteY8" fmla="*/ 156268 h 93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937590">
                  <a:moveTo>
                    <a:pt x="0" y="156268"/>
                  </a:moveTo>
                  <a:cubicBezTo>
                    <a:pt x="0" y="69964"/>
                    <a:pt x="69964" y="0"/>
                    <a:pt x="156268" y="0"/>
                  </a:cubicBezTo>
                  <a:lnTo>
                    <a:pt x="1015009" y="0"/>
                  </a:lnTo>
                  <a:cubicBezTo>
                    <a:pt x="1101313" y="0"/>
                    <a:pt x="1171277" y="69964"/>
                    <a:pt x="1171277" y="156268"/>
                  </a:cubicBezTo>
                  <a:lnTo>
                    <a:pt x="1171277" y="781322"/>
                  </a:lnTo>
                  <a:cubicBezTo>
                    <a:pt x="1171277" y="867626"/>
                    <a:pt x="1101313" y="937590"/>
                    <a:pt x="1015009" y="937590"/>
                  </a:cubicBezTo>
                  <a:lnTo>
                    <a:pt x="156268" y="937590"/>
                  </a:lnTo>
                  <a:cubicBezTo>
                    <a:pt x="69964" y="937590"/>
                    <a:pt x="0" y="867626"/>
                    <a:pt x="0" y="781322"/>
                  </a:cubicBezTo>
                  <a:lnTo>
                    <a:pt x="0" y="156268"/>
                  </a:lnTo>
                  <a:close/>
                </a:path>
              </a:pathLst>
            </a:custGeom>
          </p:spPr>
          <p:style>
            <a:lnRef idx="3">
              <a:schemeClr val="lt1">
                <a:hueOff val="0"/>
                <a:satOff val="0"/>
                <a:lumOff val="0"/>
                <a:alphaOff val="0"/>
              </a:schemeClr>
            </a:lnRef>
            <a:fillRef idx="1">
              <a:schemeClr val="accent1">
                <a:alpha val="90000"/>
                <a:hueOff val="0"/>
                <a:satOff val="0"/>
                <a:lumOff val="0"/>
                <a:alphaOff val="0"/>
              </a:schemeClr>
            </a:fillRef>
            <a:effectRef idx="1">
              <a:schemeClr val="accent1">
                <a:alpha val="90000"/>
                <a:hueOff val="0"/>
                <a:satOff val="0"/>
                <a:lumOff val="0"/>
                <a:alphaOff val="0"/>
              </a:schemeClr>
            </a:effectRef>
            <a:fontRef idx="minor">
              <a:schemeClr val="lt1"/>
            </a:fontRef>
          </p:style>
          <p:txBody>
            <a:bodyPr spcFirstLastPara="0" vert="horz" wrap="square" lIns="106729" tIns="106729" rIns="106729" bIns="106729" numCol="1" spcCol="1270" anchor="ctr" anchorCtr="0">
              <a:noAutofit/>
            </a:bodyPr>
            <a:lstStyle/>
            <a:p>
              <a:pPr marL="0" lvl="0" indent="0" algn="ctr" defTabSz="711200">
                <a:lnSpc>
                  <a:spcPct val="150000"/>
                </a:lnSpc>
                <a:spcBef>
                  <a:spcPct val="0"/>
                </a:spcBef>
                <a:buNone/>
              </a:pPr>
              <a:r>
                <a:rPr lang="zh-CN" sz="2000" kern="1200">
                  <a:latin typeface="+mn-ea"/>
                </a:rPr>
                <a:t>概要设计的基本任务是：</a:t>
              </a:r>
            </a:p>
          </p:txBody>
        </p:sp>
        <p:sp>
          <p:nvSpPr>
            <p:cNvPr id="12" name="任意多边形: 形状 11">
              <a:extLst>
                <a:ext uri="{FF2B5EF4-FFF2-40B4-BE49-F238E27FC236}">
                  <a16:creationId xmlns:a16="http://schemas.microsoft.com/office/drawing/2014/main" id="{BF0788C2-3B13-4F7E-B21E-BF8D0AEF3892}"/>
                </a:ext>
              </a:extLst>
            </p:cNvPr>
            <p:cNvSpPr/>
            <p:nvPr/>
          </p:nvSpPr>
          <p:spPr>
            <a:xfrm>
              <a:off x="4280520" y="2960205"/>
              <a:ext cx="1171277" cy="937590"/>
            </a:xfrm>
            <a:custGeom>
              <a:avLst/>
              <a:gdLst>
                <a:gd name="connsiteX0" fmla="*/ 0 w 1171277"/>
                <a:gd name="connsiteY0" fmla="*/ 156268 h 937590"/>
                <a:gd name="connsiteX1" fmla="*/ 156268 w 1171277"/>
                <a:gd name="connsiteY1" fmla="*/ 0 h 937590"/>
                <a:gd name="connsiteX2" fmla="*/ 1015009 w 1171277"/>
                <a:gd name="connsiteY2" fmla="*/ 0 h 937590"/>
                <a:gd name="connsiteX3" fmla="*/ 1171277 w 1171277"/>
                <a:gd name="connsiteY3" fmla="*/ 156268 h 937590"/>
                <a:gd name="connsiteX4" fmla="*/ 1171277 w 1171277"/>
                <a:gd name="connsiteY4" fmla="*/ 781322 h 937590"/>
                <a:gd name="connsiteX5" fmla="*/ 1015009 w 1171277"/>
                <a:gd name="connsiteY5" fmla="*/ 937590 h 937590"/>
                <a:gd name="connsiteX6" fmla="*/ 156268 w 1171277"/>
                <a:gd name="connsiteY6" fmla="*/ 937590 h 937590"/>
                <a:gd name="connsiteX7" fmla="*/ 0 w 1171277"/>
                <a:gd name="connsiteY7" fmla="*/ 781322 h 937590"/>
                <a:gd name="connsiteX8" fmla="*/ 0 w 1171277"/>
                <a:gd name="connsiteY8" fmla="*/ 156268 h 93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937590">
                  <a:moveTo>
                    <a:pt x="0" y="156268"/>
                  </a:moveTo>
                  <a:cubicBezTo>
                    <a:pt x="0" y="69964"/>
                    <a:pt x="69964" y="0"/>
                    <a:pt x="156268" y="0"/>
                  </a:cubicBezTo>
                  <a:lnTo>
                    <a:pt x="1015009" y="0"/>
                  </a:lnTo>
                  <a:cubicBezTo>
                    <a:pt x="1101313" y="0"/>
                    <a:pt x="1171277" y="69964"/>
                    <a:pt x="1171277" y="156268"/>
                  </a:cubicBezTo>
                  <a:lnTo>
                    <a:pt x="1171277" y="781322"/>
                  </a:lnTo>
                  <a:cubicBezTo>
                    <a:pt x="1171277" y="867626"/>
                    <a:pt x="1101313" y="937590"/>
                    <a:pt x="1015009" y="937590"/>
                  </a:cubicBezTo>
                  <a:lnTo>
                    <a:pt x="156268" y="937590"/>
                  </a:lnTo>
                  <a:cubicBezTo>
                    <a:pt x="69964" y="937590"/>
                    <a:pt x="0" y="867626"/>
                    <a:pt x="0" y="781322"/>
                  </a:cubicBezTo>
                  <a:lnTo>
                    <a:pt x="0" y="156268"/>
                  </a:lnTo>
                  <a:close/>
                </a:path>
              </a:pathLst>
            </a:custGeom>
          </p:spPr>
          <p:style>
            <a:lnRef idx="3">
              <a:schemeClr val="lt1">
                <a:hueOff val="0"/>
                <a:satOff val="0"/>
                <a:lumOff val="0"/>
                <a:alphaOff val="0"/>
              </a:schemeClr>
            </a:lnRef>
            <a:fillRef idx="1">
              <a:schemeClr val="accent1">
                <a:alpha val="90000"/>
                <a:hueOff val="0"/>
                <a:satOff val="0"/>
                <a:lumOff val="0"/>
                <a:alphaOff val="-10000"/>
              </a:schemeClr>
            </a:fillRef>
            <a:effectRef idx="1">
              <a:schemeClr val="accent1">
                <a:alpha val="90000"/>
                <a:hueOff val="0"/>
                <a:satOff val="0"/>
                <a:lumOff val="0"/>
                <a:alphaOff val="-10000"/>
              </a:schemeClr>
            </a:effectRef>
            <a:fontRef idx="minor">
              <a:schemeClr val="lt1"/>
            </a:fontRef>
          </p:style>
          <p:txBody>
            <a:bodyPr spcFirstLastPara="0" vert="horz" wrap="square" lIns="106729" tIns="106729" rIns="106729" bIns="106729" numCol="1" spcCol="1270" anchor="ctr" anchorCtr="0">
              <a:noAutofit/>
            </a:bodyPr>
            <a:lstStyle/>
            <a:p>
              <a:pPr marL="0" lvl="0" indent="0" algn="ctr" defTabSz="711200">
                <a:lnSpc>
                  <a:spcPct val="150000"/>
                </a:lnSpc>
                <a:spcBef>
                  <a:spcPct val="0"/>
                </a:spcBef>
                <a:buNone/>
              </a:pPr>
              <a:r>
                <a:rPr lang="zh-CN" sz="2000" kern="1200">
                  <a:latin typeface="+mn-ea"/>
                </a:rPr>
                <a:t>（</a:t>
              </a:r>
              <a:r>
                <a:rPr lang="en-US" sz="2000" kern="1200">
                  <a:latin typeface="+mn-ea"/>
                </a:rPr>
                <a:t>1</a:t>
              </a:r>
              <a:r>
                <a:rPr lang="zh-CN" sz="2000" kern="1200">
                  <a:latin typeface="+mn-ea"/>
                </a:rPr>
                <a:t>）设计软件系统结构；</a:t>
              </a:r>
            </a:p>
          </p:txBody>
        </p:sp>
        <p:sp>
          <p:nvSpPr>
            <p:cNvPr id="13" name="任意多边形: 形状 12">
              <a:extLst>
                <a:ext uri="{FF2B5EF4-FFF2-40B4-BE49-F238E27FC236}">
                  <a16:creationId xmlns:a16="http://schemas.microsoft.com/office/drawing/2014/main" id="{1CD14AE1-A23E-449A-962F-7DE2E9246B02}"/>
                </a:ext>
              </a:extLst>
            </p:cNvPr>
            <p:cNvSpPr/>
            <p:nvPr/>
          </p:nvSpPr>
          <p:spPr>
            <a:xfrm>
              <a:off x="5510361" y="2960205"/>
              <a:ext cx="1171277" cy="937590"/>
            </a:xfrm>
            <a:custGeom>
              <a:avLst/>
              <a:gdLst>
                <a:gd name="connsiteX0" fmla="*/ 0 w 1171277"/>
                <a:gd name="connsiteY0" fmla="*/ 156268 h 937590"/>
                <a:gd name="connsiteX1" fmla="*/ 156268 w 1171277"/>
                <a:gd name="connsiteY1" fmla="*/ 0 h 937590"/>
                <a:gd name="connsiteX2" fmla="*/ 1015009 w 1171277"/>
                <a:gd name="connsiteY2" fmla="*/ 0 h 937590"/>
                <a:gd name="connsiteX3" fmla="*/ 1171277 w 1171277"/>
                <a:gd name="connsiteY3" fmla="*/ 156268 h 937590"/>
                <a:gd name="connsiteX4" fmla="*/ 1171277 w 1171277"/>
                <a:gd name="connsiteY4" fmla="*/ 781322 h 937590"/>
                <a:gd name="connsiteX5" fmla="*/ 1015009 w 1171277"/>
                <a:gd name="connsiteY5" fmla="*/ 937590 h 937590"/>
                <a:gd name="connsiteX6" fmla="*/ 156268 w 1171277"/>
                <a:gd name="connsiteY6" fmla="*/ 937590 h 937590"/>
                <a:gd name="connsiteX7" fmla="*/ 0 w 1171277"/>
                <a:gd name="connsiteY7" fmla="*/ 781322 h 937590"/>
                <a:gd name="connsiteX8" fmla="*/ 0 w 1171277"/>
                <a:gd name="connsiteY8" fmla="*/ 156268 h 93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937590">
                  <a:moveTo>
                    <a:pt x="0" y="156268"/>
                  </a:moveTo>
                  <a:cubicBezTo>
                    <a:pt x="0" y="69964"/>
                    <a:pt x="69964" y="0"/>
                    <a:pt x="156268" y="0"/>
                  </a:cubicBezTo>
                  <a:lnTo>
                    <a:pt x="1015009" y="0"/>
                  </a:lnTo>
                  <a:cubicBezTo>
                    <a:pt x="1101313" y="0"/>
                    <a:pt x="1171277" y="69964"/>
                    <a:pt x="1171277" y="156268"/>
                  </a:cubicBezTo>
                  <a:lnTo>
                    <a:pt x="1171277" y="781322"/>
                  </a:lnTo>
                  <a:cubicBezTo>
                    <a:pt x="1171277" y="867626"/>
                    <a:pt x="1101313" y="937590"/>
                    <a:pt x="1015009" y="937590"/>
                  </a:cubicBezTo>
                  <a:lnTo>
                    <a:pt x="156268" y="937590"/>
                  </a:lnTo>
                  <a:cubicBezTo>
                    <a:pt x="69964" y="937590"/>
                    <a:pt x="0" y="867626"/>
                    <a:pt x="0" y="781322"/>
                  </a:cubicBezTo>
                  <a:lnTo>
                    <a:pt x="0" y="156268"/>
                  </a:lnTo>
                  <a:close/>
                </a:path>
              </a:pathLst>
            </a:custGeom>
          </p:spPr>
          <p:style>
            <a:lnRef idx="3">
              <a:schemeClr val="lt1">
                <a:hueOff val="0"/>
                <a:satOff val="0"/>
                <a:lumOff val="0"/>
                <a:alphaOff val="0"/>
              </a:schemeClr>
            </a:lnRef>
            <a:fillRef idx="1">
              <a:schemeClr val="accent1">
                <a:alpha val="90000"/>
                <a:hueOff val="0"/>
                <a:satOff val="0"/>
                <a:lumOff val="0"/>
                <a:alphaOff val="-20000"/>
              </a:schemeClr>
            </a:fillRef>
            <a:effectRef idx="1">
              <a:schemeClr val="accent1">
                <a:alpha val="90000"/>
                <a:hueOff val="0"/>
                <a:satOff val="0"/>
                <a:lumOff val="0"/>
                <a:alphaOff val="-20000"/>
              </a:schemeClr>
            </a:effectRef>
            <a:fontRef idx="minor">
              <a:schemeClr val="lt1"/>
            </a:fontRef>
          </p:style>
          <p:txBody>
            <a:bodyPr spcFirstLastPara="0" vert="horz" wrap="square" lIns="106729" tIns="106729" rIns="106729" bIns="106729" numCol="1" spcCol="1270" anchor="ctr" anchorCtr="0">
              <a:noAutofit/>
            </a:bodyPr>
            <a:lstStyle/>
            <a:p>
              <a:pPr marL="0" lvl="0" indent="0" algn="ctr" defTabSz="711200">
                <a:lnSpc>
                  <a:spcPct val="150000"/>
                </a:lnSpc>
                <a:spcBef>
                  <a:spcPct val="0"/>
                </a:spcBef>
                <a:buNone/>
              </a:pPr>
              <a:r>
                <a:rPr lang="zh-CN" sz="2000" kern="1200">
                  <a:latin typeface="+mn-ea"/>
                </a:rPr>
                <a:t>（</a:t>
              </a:r>
              <a:r>
                <a:rPr lang="en-US" sz="2000" kern="1200">
                  <a:latin typeface="+mn-ea"/>
                </a:rPr>
                <a:t>2</a:t>
              </a:r>
              <a:r>
                <a:rPr lang="zh-CN" sz="2000" kern="1200">
                  <a:latin typeface="+mn-ea"/>
                </a:rPr>
                <a:t>）数据结构及数据库设计；</a:t>
              </a:r>
            </a:p>
          </p:txBody>
        </p:sp>
        <p:sp>
          <p:nvSpPr>
            <p:cNvPr id="14" name="任意多边形: 形状 13">
              <a:extLst>
                <a:ext uri="{FF2B5EF4-FFF2-40B4-BE49-F238E27FC236}">
                  <a16:creationId xmlns:a16="http://schemas.microsoft.com/office/drawing/2014/main" id="{B312BCE8-094A-4855-8DEA-FAC8574EDC09}"/>
                </a:ext>
              </a:extLst>
            </p:cNvPr>
            <p:cNvSpPr/>
            <p:nvPr/>
          </p:nvSpPr>
          <p:spPr>
            <a:xfrm>
              <a:off x="6740202" y="2960205"/>
              <a:ext cx="1171277" cy="937590"/>
            </a:xfrm>
            <a:custGeom>
              <a:avLst/>
              <a:gdLst>
                <a:gd name="connsiteX0" fmla="*/ 0 w 1171277"/>
                <a:gd name="connsiteY0" fmla="*/ 156268 h 937590"/>
                <a:gd name="connsiteX1" fmla="*/ 156268 w 1171277"/>
                <a:gd name="connsiteY1" fmla="*/ 0 h 937590"/>
                <a:gd name="connsiteX2" fmla="*/ 1015009 w 1171277"/>
                <a:gd name="connsiteY2" fmla="*/ 0 h 937590"/>
                <a:gd name="connsiteX3" fmla="*/ 1171277 w 1171277"/>
                <a:gd name="connsiteY3" fmla="*/ 156268 h 937590"/>
                <a:gd name="connsiteX4" fmla="*/ 1171277 w 1171277"/>
                <a:gd name="connsiteY4" fmla="*/ 781322 h 937590"/>
                <a:gd name="connsiteX5" fmla="*/ 1015009 w 1171277"/>
                <a:gd name="connsiteY5" fmla="*/ 937590 h 937590"/>
                <a:gd name="connsiteX6" fmla="*/ 156268 w 1171277"/>
                <a:gd name="connsiteY6" fmla="*/ 937590 h 937590"/>
                <a:gd name="connsiteX7" fmla="*/ 0 w 1171277"/>
                <a:gd name="connsiteY7" fmla="*/ 781322 h 937590"/>
                <a:gd name="connsiteX8" fmla="*/ 0 w 1171277"/>
                <a:gd name="connsiteY8" fmla="*/ 156268 h 93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937590">
                  <a:moveTo>
                    <a:pt x="0" y="156268"/>
                  </a:moveTo>
                  <a:cubicBezTo>
                    <a:pt x="0" y="69964"/>
                    <a:pt x="69964" y="0"/>
                    <a:pt x="156268" y="0"/>
                  </a:cubicBezTo>
                  <a:lnTo>
                    <a:pt x="1015009" y="0"/>
                  </a:lnTo>
                  <a:cubicBezTo>
                    <a:pt x="1101313" y="0"/>
                    <a:pt x="1171277" y="69964"/>
                    <a:pt x="1171277" y="156268"/>
                  </a:cubicBezTo>
                  <a:lnTo>
                    <a:pt x="1171277" y="781322"/>
                  </a:lnTo>
                  <a:cubicBezTo>
                    <a:pt x="1171277" y="867626"/>
                    <a:pt x="1101313" y="937590"/>
                    <a:pt x="1015009" y="937590"/>
                  </a:cubicBezTo>
                  <a:lnTo>
                    <a:pt x="156268" y="937590"/>
                  </a:lnTo>
                  <a:cubicBezTo>
                    <a:pt x="69964" y="937590"/>
                    <a:pt x="0" y="867626"/>
                    <a:pt x="0" y="781322"/>
                  </a:cubicBezTo>
                  <a:lnTo>
                    <a:pt x="0" y="156268"/>
                  </a:lnTo>
                  <a:close/>
                </a:path>
              </a:pathLst>
            </a:custGeom>
          </p:spPr>
          <p:style>
            <a:lnRef idx="3">
              <a:schemeClr val="lt1">
                <a:hueOff val="0"/>
                <a:satOff val="0"/>
                <a:lumOff val="0"/>
                <a:alphaOff val="0"/>
              </a:schemeClr>
            </a:lnRef>
            <a:fillRef idx="1">
              <a:schemeClr val="accent1">
                <a:alpha val="90000"/>
                <a:hueOff val="0"/>
                <a:satOff val="0"/>
                <a:lumOff val="0"/>
                <a:alphaOff val="-30000"/>
              </a:schemeClr>
            </a:fillRef>
            <a:effectRef idx="1">
              <a:schemeClr val="accent1">
                <a:alpha val="90000"/>
                <a:hueOff val="0"/>
                <a:satOff val="0"/>
                <a:lumOff val="0"/>
                <a:alphaOff val="-30000"/>
              </a:schemeClr>
            </a:effectRef>
            <a:fontRef idx="minor">
              <a:schemeClr val="lt1"/>
            </a:fontRef>
          </p:style>
          <p:txBody>
            <a:bodyPr spcFirstLastPara="0" vert="horz" wrap="square" lIns="106729" tIns="106729" rIns="106729" bIns="106729" numCol="1" spcCol="1270" anchor="ctr" anchorCtr="0">
              <a:noAutofit/>
            </a:bodyPr>
            <a:lstStyle/>
            <a:p>
              <a:pPr marL="0" lvl="0" indent="0" algn="ctr" defTabSz="711200">
                <a:lnSpc>
                  <a:spcPct val="150000"/>
                </a:lnSpc>
                <a:spcBef>
                  <a:spcPct val="0"/>
                </a:spcBef>
                <a:buNone/>
              </a:pPr>
              <a:r>
                <a:rPr lang="zh-CN" sz="2000" kern="1200">
                  <a:latin typeface="+mn-ea"/>
                </a:rPr>
                <a:t>（</a:t>
              </a:r>
              <a:r>
                <a:rPr lang="en-US" sz="2000" kern="1200">
                  <a:latin typeface="+mn-ea"/>
                </a:rPr>
                <a:t>3</a:t>
              </a:r>
              <a:r>
                <a:rPr lang="zh-CN" sz="2000" kern="1200">
                  <a:latin typeface="+mn-ea"/>
                </a:rPr>
                <a:t>）编写概要设计文档；</a:t>
              </a:r>
            </a:p>
          </p:txBody>
        </p:sp>
        <p:sp>
          <p:nvSpPr>
            <p:cNvPr id="15" name="任意多边形: 形状 14">
              <a:extLst>
                <a:ext uri="{FF2B5EF4-FFF2-40B4-BE49-F238E27FC236}">
                  <a16:creationId xmlns:a16="http://schemas.microsoft.com/office/drawing/2014/main" id="{4114335C-B584-47D5-892E-AEF8C394E9B8}"/>
                </a:ext>
              </a:extLst>
            </p:cNvPr>
            <p:cNvSpPr/>
            <p:nvPr/>
          </p:nvSpPr>
          <p:spPr>
            <a:xfrm>
              <a:off x="7970043" y="2960205"/>
              <a:ext cx="1171277" cy="937590"/>
            </a:xfrm>
            <a:custGeom>
              <a:avLst/>
              <a:gdLst>
                <a:gd name="connsiteX0" fmla="*/ 0 w 1171277"/>
                <a:gd name="connsiteY0" fmla="*/ 156268 h 937590"/>
                <a:gd name="connsiteX1" fmla="*/ 156268 w 1171277"/>
                <a:gd name="connsiteY1" fmla="*/ 0 h 937590"/>
                <a:gd name="connsiteX2" fmla="*/ 1015009 w 1171277"/>
                <a:gd name="connsiteY2" fmla="*/ 0 h 937590"/>
                <a:gd name="connsiteX3" fmla="*/ 1171277 w 1171277"/>
                <a:gd name="connsiteY3" fmla="*/ 156268 h 937590"/>
                <a:gd name="connsiteX4" fmla="*/ 1171277 w 1171277"/>
                <a:gd name="connsiteY4" fmla="*/ 781322 h 937590"/>
                <a:gd name="connsiteX5" fmla="*/ 1015009 w 1171277"/>
                <a:gd name="connsiteY5" fmla="*/ 937590 h 937590"/>
                <a:gd name="connsiteX6" fmla="*/ 156268 w 1171277"/>
                <a:gd name="connsiteY6" fmla="*/ 937590 h 937590"/>
                <a:gd name="connsiteX7" fmla="*/ 0 w 1171277"/>
                <a:gd name="connsiteY7" fmla="*/ 781322 h 937590"/>
                <a:gd name="connsiteX8" fmla="*/ 0 w 1171277"/>
                <a:gd name="connsiteY8" fmla="*/ 156268 h 93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937590">
                  <a:moveTo>
                    <a:pt x="0" y="156268"/>
                  </a:moveTo>
                  <a:cubicBezTo>
                    <a:pt x="0" y="69964"/>
                    <a:pt x="69964" y="0"/>
                    <a:pt x="156268" y="0"/>
                  </a:cubicBezTo>
                  <a:lnTo>
                    <a:pt x="1015009" y="0"/>
                  </a:lnTo>
                  <a:cubicBezTo>
                    <a:pt x="1101313" y="0"/>
                    <a:pt x="1171277" y="69964"/>
                    <a:pt x="1171277" y="156268"/>
                  </a:cubicBezTo>
                  <a:lnTo>
                    <a:pt x="1171277" y="781322"/>
                  </a:lnTo>
                  <a:cubicBezTo>
                    <a:pt x="1171277" y="867626"/>
                    <a:pt x="1101313" y="937590"/>
                    <a:pt x="1015009" y="937590"/>
                  </a:cubicBezTo>
                  <a:lnTo>
                    <a:pt x="156268" y="937590"/>
                  </a:lnTo>
                  <a:cubicBezTo>
                    <a:pt x="69964" y="937590"/>
                    <a:pt x="0" y="867626"/>
                    <a:pt x="0" y="781322"/>
                  </a:cubicBezTo>
                  <a:lnTo>
                    <a:pt x="0" y="15626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6729" tIns="106729" rIns="106729" bIns="106729" numCol="1" spcCol="1270" anchor="ctr" anchorCtr="0">
              <a:noAutofit/>
            </a:bodyPr>
            <a:lstStyle/>
            <a:p>
              <a:pPr marL="0" lvl="0" indent="0" algn="ctr" defTabSz="711200">
                <a:lnSpc>
                  <a:spcPct val="150000"/>
                </a:lnSpc>
                <a:spcBef>
                  <a:spcPct val="0"/>
                </a:spcBef>
                <a:buNone/>
              </a:pPr>
              <a:r>
                <a:rPr lang="zh-CN" sz="2000" kern="1200">
                  <a:latin typeface="+mn-ea"/>
                </a:rPr>
                <a:t>（</a:t>
              </a:r>
              <a:r>
                <a:rPr lang="en-US" sz="2000" kern="1200">
                  <a:latin typeface="+mn-ea"/>
                </a:rPr>
                <a:t>4</a:t>
              </a:r>
              <a:r>
                <a:rPr lang="zh-CN" sz="2000" kern="1200">
                  <a:latin typeface="+mn-ea"/>
                </a:rPr>
                <a:t>）评审概要设计文档。</a:t>
              </a:r>
            </a:p>
          </p:txBody>
        </p:sp>
      </p:grpSp>
    </p:spTree>
    <p:extLst>
      <p:ext uri="{BB962C8B-B14F-4D97-AF65-F5344CB8AC3E}">
        <p14:creationId xmlns:p14="http://schemas.microsoft.com/office/powerpoint/2010/main" val="763466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351" y="288341"/>
            <a:ext cx="30107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4.2.2  </a:t>
            </a:r>
            <a:r>
              <a:rPr lang="zh-CN" altLang="en-US" sz="2200" b="1" dirty="0">
                <a:latin typeface="微软雅黑" charset="-122"/>
                <a:ea typeface="微软雅黑" charset="-122"/>
              </a:rPr>
              <a:t>概要设计的步骤</a:t>
            </a:r>
          </a:p>
        </p:txBody>
      </p:sp>
      <p:sp>
        <p:nvSpPr>
          <p:cNvPr id="18438" name="矩形 2"/>
          <p:cNvSpPr>
            <a:spLocks noChangeArrowheads="1"/>
          </p:cNvSpPr>
          <p:nvPr/>
        </p:nvSpPr>
        <p:spPr bwMode="auto">
          <a:xfrm>
            <a:off x="2353132" y="1922217"/>
            <a:ext cx="9526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endParaRPr lang="zh-CN" altLang="en-US" sz="2000"/>
          </a:p>
        </p:txBody>
      </p:sp>
      <p:grpSp>
        <p:nvGrpSpPr>
          <p:cNvPr id="16" name="组合 15">
            <a:extLst>
              <a:ext uri="{FF2B5EF4-FFF2-40B4-BE49-F238E27FC236}">
                <a16:creationId xmlns:a16="http://schemas.microsoft.com/office/drawing/2014/main" id="{C52E50F1-6612-4D35-A906-3735ABE6FC21}"/>
              </a:ext>
            </a:extLst>
          </p:cNvPr>
          <p:cNvGrpSpPr/>
          <p:nvPr/>
        </p:nvGrpSpPr>
        <p:grpSpPr>
          <a:xfrm>
            <a:off x="2674961" y="1046234"/>
            <a:ext cx="8079475" cy="5306798"/>
            <a:chOff x="4218202" y="1551202"/>
            <a:chExt cx="3755594" cy="3755595"/>
          </a:xfrm>
        </p:grpSpPr>
        <p:sp>
          <p:nvSpPr>
            <p:cNvPr id="17" name="任意多边形: 形状 16">
              <a:extLst>
                <a:ext uri="{FF2B5EF4-FFF2-40B4-BE49-F238E27FC236}">
                  <a16:creationId xmlns:a16="http://schemas.microsoft.com/office/drawing/2014/main" id="{E5500B60-2C7B-4AFE-AE0A-F84FA99866F0}"/>
                </a:ext>
              </a:extLst>
            </p:cNvPr>
            <p:cNvSpPr/>
            <p:nvPr/>
          </p:nvSpPr>
          <p:spPr>
            <a:xfrm>
              <a:off x="5714999" y="1551202"/>
              <a:ext cx="761999" cy="761999"/>
            </a:xfrm>
            <a:custGeom>
              <a:avLst/>
              <a:gdLst>
                <a:gd name="connsiteX0" fmla="*/ 0 w 761999"/>
                <a:gd name="connsiteY0" fmla="*/ 381000 h 761999"/>
                <a:gd name="connsiteX1" fmla="*/ 381000 w 761999"/>
                <a:gd name="connsiteY1" fmla="*/ 0 h 761999"/>
                <a:gd name="connsiteX2" fmla="*/ 762000 w 761999"/>
                <a:gd name="connsiteY2" fmla="*/ 381000 h 761999"/>
                <a:gd name="connsiteX3" fmla="*/ 381000 w 761999"/>
                <a:gd name="connsiteY3" fmla="*/ 762000 h 761999"/>
                <a:gd name="connsiteX4" fmla="*/ 0 w 761999"/>
                <a:gd name="connsiteY4" fmla="*/ 381000 h 76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99" h="761999">
                  <a:moveTo>
                    <a:pt x="0" y="381000"/>
                  </a:moveTo>
                  <a:cubicBezTo>
                    <a:pt x="0" y="170580"/>
                    <a:pt x="170580" y="0"/>
                    <a:pt x="381000" y="0"/>
                  </a:cubicBezTo>
                  <a:cubicBezTo>
                    <a:pt x="591420" y="0"/>
                    <a:pt x="762000" y="170580"/>
                    <a:pt x="762000" y="381000"/>
                  </a:cubicBezTo>
                  <a:cubicBezTo>
                    <a:pt x="762000" y="591420"/>
                    <a:pt x="591420" y="762000"/>
                    <a:pt x="381000" y="762000"/>
                  </a:cubicBezTo>
                  <a:cubicBezTo>
                    <a:pt x="170580" y="762000"/>
                    <a:pt x="0" y="591420"/>
                    <a:pt x="0" y="381000"/>
                  </a:cubicBezTo>
                  <a:close/>
                </a:path>
              </a:pathLst>
            </a:custGeom>
          </p:spPr>
          <p:style>
            <a:lnRef idx="3">
              <a:schemeClr val="lt1">
                <a:hueOff val="0"/>
                <a:satOff val="0"/>
                <a:lumOff val="0"/>
                <a:alphaOff val="0"/>
              </a:schemeClr>
            </a:lnRef>
            <a:fillRef idx="1">
              <a:schemeClr val="accent2">
                <a:alpha val="90000"/>
                <a:hueOff val="0"/>
                <a:satOff val="0"/>
                <a:lumOff val="0"/>
                <a:alphaOff val="0"/>
              </a:schemeClr>
            </a:fillRef>
            <a:effectRef idx="1">
              <a:schemeClr val="accent2">
                <a:alpha val="90000"/>
                <a:hueOff val="0"/>
                <a:satOff val="0"/>
                <a:lumOff val="0"/>
                <a:alphaOff val="0"/>
              </a:schemeClr>
            </a:effectRef>
            <a:fontRef idx="minor">
              <a:schemeClr val="lt1"/>
            </a:fontRef>
          </p:style>
          <p:txBody>
            <a:bodyPr spcFirstLastPara="0" vert="horz" wrap="square" lIns="124292" tIns="124292" rIns="124292" bIns="124292" numCol="1" spcCol="1270" anchor="ctr" anchorCtr="0">
              <a:noAutofit/>
            </a:bodyPr>
            <a:lstStyle/>
            <a:p>
              <a:pPr marL="0" lvl="0" indent="0" algn="ctr" defTabSz="444500">
                <a:lnSpc>
                  <a:spcPct val="150000"/>
                </a:lnSpc>
                <a:spcBef>
                  <a:spcPct val="0"/>
                </a:spcBef>
                <a:buNone/>
              </a:pPr>
              <a:r>
                <a:rPr lang="zh-CN" b="1" kern="1200">
                  <a:latin typeface="+mn-ea"/>
                </a:rPr>
                <a:t>概要设计的一般步骤如下：</a:t>
              </a:r>
              <a:endParaRPr lang="zh-CN" kern="1200">
                <a:latin typeface="+mn-ea"/>
              </a:endParaRPr>
            </a:p>
          </p:txBody>
        </p:sp>
        <p:sp>
          <p:nvSpPr>
            <p:cNvPr id="18" name="任意多边形: 形状 17">
              <a:extLst>
                <a:ext uri="{FF2B5EF4-FFF2-40B4-BE49-F238E27FC236}">
                  <a16:creationId xmlns:a16="http://schemas.microsoft.com/office/drawing/2014/main" id="{8B1004E9-3D70-4D56-B61E-C49D98C0B7CF}"/>
                </a:ext>
              </a:extLst>
            </p:cNvPr>
            <p:cNvSpPr/>
            <p:nvPr/>
          </p:nvSpPr>
          <p:spPr>
            <a:xfrm rot="1350000">
              <a:off x="6518228" y="2020614"/>
              <a:ext cx="203307" cy="257174"/>
            </a:xfrm>
            <a:custGeom>
              <a:avLst/>
              <a:gdLst>
                <a:gd name="connsiteX0" fmla="*/ 0 w 203307"/>
                <a:gd name="connsiteY0" fmla="*/ 51435 h 257174"/>
                <a:gd name="connsiteX1" fmla="*/ 101654 w 203307"/>
                <a:gd name="connsiteY1" fmla="*/ 51435 h 257174"/>
                <a:gd name="connsiteX2" fmla="*/ 101654 w 203307"/>
                <a:gd name="connsiteY2" fmla="*/ 0 h 257174"/>
                <a:gd name="connsiteX3" fmla="*/ 203307 w 203307"/>
                <a:gd name="connsiteY3" fmla="*/ 128587 h 257174"/>
                <a:gd name="connsiteX4" fmla="*/ 101654 w 203307"/>
                <a:gd name="connsiteY4" fmla="*/ 257174 h 257174"/>
                <a:gd name="connsiteX5" fmla="*/ 101654 w 203307"/>
                <a:gd name="connsiteY5" fmla="*/ 205739 h 257174"/>
                <a:gd name="connsiteX6" fmla="*/ 0 w 203307"/>
                <a:gd name="connsiteY6" fmla="*/ 205739 h 257174"/>
                <a:gd name="connsiteX7" fmla="*/ 0 w 203307"/>
                <a:gd name="connsiteY7" fmla="*/ 51435 h 257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307" h="257174">
                  <a:moveTo>
                    <a:pt x="0" y="51435"/>
                  </a:moveTo>
                  <a:lnTo>
                    <a:pt x="101654" y="51435"/>
                  </a:lnTo>
                  <a:lnTo>
                    <a:pt x="101654" y="0"/>
                  </a:lnTo>
                  <a:lnTo>
                    <a:pt x="203307" y="128587"/>
                  </a:lnTo>
                  <a:lnTo>
                    <a:pt x="101654" y="257174"/>
                  </a:lnTo>
                  <a:lnTo>
                    <a:pt x="101654" y="205739"/>
                  </a:lnTo>
                  <a:lnTo>
                    <a:pt x="0" y="205739"/>
                  </a:lnTo>
                  <a:lnTo>
                    <a:pt x="0" y="51435"/>
                  </a:lnTo>
                  <a:close/>
                </a:path>
              </a:pathLst>
            </a:custGeom>
          </p:spPr>
          <p:style>
            <a:lnRef idx="0">
              <a:schemeClr val="accent2">
                <a:shade val="90000"/>
                <a:hueOff val="0"/>
                <a:satOff val="0"/>
                <a:lumOff val="0"/>
                <a:alphaOff val="0"/>
              </a:schemeClr>
            </a:lnRef>
            <a:fillRef idx="1">
              <a:schemeClr val="accent2">
                <a:shade val="90000"/>
                <a:hueOff val="0"/>
                <a:satOff val="0"/>
                <a:lumOff val="0"/>
                <a:alphaOff val="0"/>
              </a:schemeClr>
            </a:fillRef>
            <a:effectRef idx="1">
              <a:schemeClr val="accent2">
                <a:shade val="90000"/>
                <a:hueOff val="0"/>
                <a:satOff val="0"/>
                <a:lumOff val="0"/>
                <a:alphaOff val="0"/>
              </a:schemeClr>
            </a:effectRef>
            <a:fontRef idx="minor">
              <a:schemeClr val="lt1"/>
            </a:fontRef>
          </p:style>
          <p:txBody>
            <a:bodyPr spcFirstLastPara="0" vert="horz" wrap="square" lIns="-1" tIns="51435" rIns="60992" bIns="51434" numCol="1" spcCol="1270" anchor="ctr" anchorCtr="0">
              <a:noAutofit/>
            </a:bodyPr>
            <a:lstStyle/>
            <a:p>
              <a:pPr marL="0" lvl="0" indent="0" algn="ctr" defTabSz="355600">
                <a:lnSpc>
                  <a:spcPct val="150000"/>
                </a:lnSpc>
                <a:spcBef>
                  <a:spcPct val="0"/>
                </a:spcBef>
                <a:buNone/>
              </a:pPr>
              <a:endParaRPr lang="zh-CN" altLang="en-US" kern="1200">
                <a:latin typeface="+mn-ea"/>
              </a:endParaRPr>
            </a:p>
          </p:txBody>
        </p:sp>
        <p:sp>
          <p:nvSpPr>
            <p:cNvPr id="19" name="任意多边形: 形状 18">
              <a:extLst>
                <a:ext uri="{FF2B5EF4-FFF2-40B4-BE49-F238E27FC236}">
                  <a16:creationId xmlns:a16="http://schemas.microsoft.com/office/drawing/2014/main" id="{1636E717-6F7B-48E0-88A6-176EDE7F641B}"/>
                </a:ext>
              </a:extLst>
            </p:cNvPr>
            <p:cNvSpPr/>
            <p:nvPr/>
          </p:nvSpPr>
          <p:spPr>
            <a:xfrm>
              <a:off x="6773395" y="1989604"/>
              <a:ext cx="761999" cy="761999"/>
            </a:xfrm>
            <a:custGeom>
              <a:avLst/>
              <a:gdLst>
                <a:gd name="connsiteX0" fmla="*/ 0 w 761999"/>
                <a:gd name="connsiteY0" fmla="*/ 381000 h 761999"/>
                <a:gd name="connsiteX1" fmla="*/ 381000 w 761999"/>
                <a:gd name="connsiteY1" fmla="*/ 0 h 761999"/>
                <a:gd name="connsiteX2" fmla="*/ 762000 w 761999"/>
                <a:gd name="connsiteY2" fmla="*/ 381000 h 761999"/>
                <a:gd name="connsiteX3" fmla="*/ 381000 w 761999"/>
                <a:gd name="connsiteY3" fmla="*/ 762000 h 761999"/>
                <a:gd name="connsiteX4" fmla="*/ 0 w 761999"/>
                <a:gd name="connsiteY4" fmla="*/ 381000 h 76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99" h="761999">
                  <a:moveTo>
                    <a:pt x="0" y="381000"/>
                  </a:moveTo>
                  <a:cubicBezTo>
                    <a:pt x="0" y="170580"/>
                    <a:pt x="170580" y="0"/>
                    <a:pt x="381000" y="0"/>
                  </a:cubicBezTo>
                  <a:cubicBezTo>
                    <a:pt x="591420" y="0"/>
                    <a:pt x="762000" y="170580"/>
                    <a:pt x="762000" y="381000"/>
                  </a:cubicBezTo>
                  <a:cubicBezTo>
                    <a:pt x="762000" y="591420"/>
                    <a:pt x="591420" y="762000"/>
                    <a:pt x="381000" y="762000"/>
                  </a:cubicBezTo>
                  <a:cubicBezTo>
                    <a:pt x="170580" y="762000"/>
                    <a:pt x="0" y="591420"/>
                    <a:pt x="0" y="381000"/>
                  </a:cubicBezTo>
                  <a:close/>
                </a:path>
              </a:pathLst>
            </a:custGeom>
          </p:spPr>
          <p:style>
            <a:lnRef idx="3">
              <a:schemeClr val="lt1">
                <a:hueOff val="0"/>
                <a:satOff val="0"/>
                <a:lumOff val="0"/>
                <a:alphaOff val="0"/>
              </a:schemeClr>
            </a:lnRef>
            <a:fillRef idx="1">
              <a:schemeClr val="accent2">
                <a:alpha val="90000"/>
                <a:hueOff val="0"/>
                <a:satOff val="0"/>
                <a:lumOff val="0"/>
                <a:alphaOff val="-5714"/>
              </a:schemeClr>
            </a:fillRef>
            <a:effectRef idx="1">
              <a:schemeClr val="accent2">
                <a:alpha val="90000"/>
                <a:hueOff val="0"/>
                <a:satOff val="0"/>
                <a:lumOff val="0"/>
                <a:alphaOff val="-5714"/>
              </a:schemeClr>
            </a:effectRef>
            <a:fontRef idx="minor">
              <a:schemeClr val="lt1"/>
            </a:fontRef>
          </p:style>
          <p:txBody>
            <a:bodyPr spcFirstLastPara="0" vert="horz" wrap="square" lIns="124292" tIns="124292" rIns="124292" bIns="124292" numCol="1" spcCol="1270" anchor="ctr" anchorCtr="0">
              <a:noAutofit/>
            </a:bodyPr>
            <a:lstStyle/>
            <a:p>
              <a:pPr marL="0" lvl="0" indent="0" algn="ctr" defTabSz="444500">
                <a:lnSpc>
                  <a:spcPct val="150000"/>
                </a:lnSpc>
                <a:spcBef>
                  <a:spcPct val="0"/>
                </a:spcBef>
                <a:buNone/>
              </a:pPr>
              <a:r>
                <a:rPr lang="en-US" b="1" kern="1200">
                  <a:latin typeface="+mn-ea"/>
                </a:rPr>
                <a:t>1.</a:t>
              </a:r>
              <a:r>
                <a:rPr lang="zh-CN" b="1" kern="1200">
                  <a:latin typeface="+mn-ea"/>
                </a:rPr>
                <a:t>选定体系结构</a:t>
              </a:r>
              <a:endParaRPr lang="zh-CN" kern="1200">
                <a:latin typeface="+mn-ea"/>
              </a:endParaRPr>
            </a:p>
          </p:txBody>
        </p:sp>
        <p:sp>
          <p:nvSpPr>
            <p:cNvPr id="20" name="任意多边形: 形状 19">
              <a:extLst>
                <a:ext uri="{FF2B5EF4-FFF2-40B4-BE49-F238E27FC236}">
                  <a16:creationId xmlns:a16="http://schemas.microsoft.com/office/drawing/2014/main" id="{A56D795B-05C1-41AB-828D-79CBBC813E73}"/>
                </a:ext>
              </a:extLst>
            </p:cNvPr>
            <p:cNvSpPr/>
            <p:nvPr/>
          </p:nvSpPr>
          <p:spPr>
            <a:xfrm rot="4050000">
              <a:off x="7269741" y="2765899"/>
              <a:ext cx="203307" cy="257174"/>
            </a:xfrm>
            <a:custGeom>
              <a:avLst/>
              <a:gdLst>
                <a:gd name="connsiteX0" fmla="*/ 0 w 203307"/>
                <a:gd name="connsiteY0" fmla="*/ 51435 h 257174"/>
                <a:gd name="connsiteX1" fmla="*/ 101654 w 203307"/>
                <a:gd name="connsiteY1" fmla="*/ 51435 h 257174"/>
                <a:gd name="connsiteX2" fmla="*/ 101654 w 203307"/>
                <a:gd name="connsiteY2" fmla="*/ 0 h 257174"/>
                <a:gd name="connsiteX3" fmla="*/ 203307 w 203307"/>
                <a:gd name="connsiteY3" fmla="*/ 128587 h 257174"/>
                <a:gd name="connsiteX4" fmla="*/ 101654 w 203307"/>
                <a:gd name="connsiteY4" fmla="*/ 257174 h 257174"/>
                <a:gd name="connsiteX5" fmla="*/ 101654 w 203307"/>
                <a:gd name="connsiteY5" fmla="*/ 205739 h 257174"/>
                <a:gd name="connsiteX6" fmla="*/ 0 w 203307"/>
                <a:gd name="connsiteY6" fmla="*/ 205739 h 257174"/>
                <a:gd name="connsiteX7" fmla="*/ 0 w 203307"/>
                <a:gd name="connsiteY7" fmla="*/ 51435 h 257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307" h="257174">
                  <a:moveTo>
                    <a:pt x="0" y="51435"/>
                  </a:moveTo>
                  <a:lnTo>
                    <a:pt x="101654" y="51435"/>
                  </a:lnTo>
                  <a:lnTo>
                    <a:pt x="101654" y="0"/>
                  </a:lnTo>
                  <a:lnTo>
                    <a:pt x="203307" y="128587"/>
                  </a:lnTo>
                  <a:lnTo>
                    <a:pt x="101654" y="257174"/>
                  </a:lnTo>
                  <a:lnTo>
                    <a:pt x="101654" y="205739"/>
                  </a:lnTo>
                  <a:lnTo>
                    <a:pt x="0" y="205739"/>
                  </a:lnTo>
                  <a:lnTo>
                    <a:pt x="0" y="51435"/>
                  </a:lnTo>
                  <a:close/>
                </a:path>
              </a:pathLst>
            </a:custGeom>
          </p:spPr>
          <p:style>
            <a:lnRef idx="0">
              <a:schemeClr val="accent2">
                <a:shade val="90000"/>
                <a:hueOff val="0"/>
                <a:satOff val="-193"/>
                <a:lumOff val="4690"/>
                <a:alphaOff val="0"/>
              </a:schemeClr>
            </a:lnRef>
            <a:fillRef idx="1">
              <a:schemeClr val="accent2">
                <a:shade val="90000"/>
                <a:hueOff val="0"/>
                <a:satOff val="-193"/>
                <a:lumOff val="4690"/>
                <a:alphaOff val="0"/>
              </a:schemeClr>
            </a:fillRef>
            <a:effectRef idx="1">
              <a:schemeClr val="accent2">
                <a:shade val="90000"/>
                <a:hueOff val="0"/>
                <a:satOff val="-193"/>
                <a:lumOff val="4690"/>
                <a:alphaOff val="0"/>
              </a:schemeClr>
            </a:effectRef>
            <a:fontRef idx="minor">
              <a:schemeClr val="lt1"/>
            </a:fontRef>
          </p:style>
          <p:txBody>
            <a:bodyPr spcFirstLastPara="0" vert="horz" wrap="square" lIns="-1" tIns="51434" rIns="60992" bIns="51435" numCol="1" spcCol="1270" anchor="ctr" anchorCtr="0">
              <a:noAutofit/>
            </a:bodyPr>
            <a:lstStyle/>
            <a:p>
              <a:pPr marL="0" lvl="0" indent="0" algn="ctr" defTabSz="355600">
                <a:lnSpc>
                  <a:spcPct val="150000"/>
                </a:lnSpc>
                <a:spcBef>
                  <a:spcPct val="0"/>
                </a:spcBef>
                <a:buNone/>
              </a:pPr>
              <a:endParaRPr lang="zh-CN" altLang="en-US" kern="1200">
                <a:latin typeface="+mn-ea"/>
              </a:endParaRPr>
            </a:p>
          </p:txBody>
        </p:sp>
        <p:sp>
          <p:nvSpPr>
            <p:cNvPr id="21" name="任意多边形: 形状 20">
              <a:extLst>
                <a:ext uri="{FF2B5EF4-FFF2-40B4-BE49-F238E27FC236}">
                  <a16:creationId xmlns:a16="http://schemas.microsoft.com/office/drawing/2014/main" id="{105EA6E4-3E3C-4D7D-9840-BA37732B39F4}"/>
                </a:ext>
              </a:extLst>
            </p:cNvPr>
            <p:cNvSpPr/>
            <p:nvPr/>
          </p:nvSpPr>
          <p:spPr>
            <a:xfrm>
              <a:off x="7211797" y="3048000"/>
              <a:ext cx="761999" cy="761999"/>
            </a:xfrm>
            <a:custGeom>
              <a:avLst/>
              <a:gdLst>
                <a:gd name="connsiteX0" fmla="*/ 0 w 761999"/>
                <a:gd name="connsiteY0" fmla="*/ 381000 h 761999"/>
                <a:gd name="connsiteX1" fmla="*/ 381000 w 761999"/>
                <a:gd name="connsiteY1" fmla="*/ 0 h 761999"/>
                <a:gd name="connsiteX2" fmla="*/ 762000 w 761999"/>
                <a:gd name="connsiteY2" fmla="*/ 381000 h 761999"/>
                <a:gd name="connsiteX3" fmla="*/ 381000 w 761999"/>
                <a:gd name="connsiteY3" fmla="*/ 762000 h 761999"/>
                <a:gd name="connsiteX4" fmla="*/ 0 w 761999"/>
                <a:gd name="connsiteY4" fmla="*/ 381000 h 76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99" h="761999">
                  <a:moveTo>
                    <a:pt x="0" y="381000"/>
                  </a:moveTo>
                  <a:cubicBezTo>
                    <a:pt x="0" y="170580"/>
                    <a:pt x="170580" y="0"/>
                    <a:pt x="381000" y="0"/>
                  </a:cubicBezTo>
                  <a:cubicBezTo>
                    <a:pt x="591420" y="0"/>
                    <a:pt x="762000" y="170580"/>
                    <a:pt x="762000" y="381000"/>
                  </a:cubicBezTo>
                  <a:cubicBezTo>
                    <a:pt x="762000" y="591420"/>
                    <a:pt x="591420" y="762000"/>
                    <a:pt x="381000" y="762000"/>
                  </a:cubicBezTo>
                  <a:cubicBezTo>
                    <a:pt x="170580" y="762000"/>
                    <a:pt x="0" y="591420"/>
                    <a:pt x="0" y="381000"/>
                  </a:cubicBezTo>
                  <a:close/>
                </a:path>
              </a:pathLst>
            </a:custGeom>
          </p:spPr>
          <p:style>
            <a:lnRef idx="3">
              <a:schemeClr val="lt1">
                <a:hueOff val="0"/>
                <a:satOff val="0"/>
                <a:lumOff val="0"/>
                <a:alphaOff val="0"/>
              </a:schemeClr>
            </a:lnRef>
            <a:fillRef idx="1">
              <a:schemeClr val="accent2">
                <a:alpha val="90000"/>
                <a:hueOff val="0"/>
                <a:satOff val="0"/>
                <a:lumOff val="0"/>
                <a:alphaOff val="-11429"/>
              </a:schemeClr>
            </a:fillRef>
            <a:effectRef idx="1">
              <a:schemeClr val="accent2">
                <a:alpha val="90000"/>
                <a:hueOff val="0"/>
                <a:satOff val="0"/>
                <a:lumOff val="0"/>
                <a:alphaOff val="-11429"/>
              </a:schemeClr>
            </a:effectRef>
            <a:fontRef idx="minor">
              <a:schemeClr val="lt1"/>
            </a:fontRef>
          </p:style>
          <p:txBody>
            <a:bodyPr spcFirstLastPara="0" vert="horz" wrap="square" lIns="124292" tIns="124292" rIns="124292" bIns="124292" numCol="1" spcCol="1270" anchor="ctr" anchorCtr="0">
              <a:noAutofit/>
            </a:bodyPr>
            <a:lstStyle/>
            <a:p>
              <a:pPr marL="0" lvl="0" indent="0" algn="ctr" defTabSz="444500">
                <a:lnSpc>
                  <a:spcPct val="150000"/>
                </a:lnSpc>
                <a:spcBef>
                  <a:spcPct val="0"/>
                </a:spcBef>
                <a:buNone/>
              </a:pPr>
              <a:r>
                <a:rPr lang="en-US" b="1" kern="1200">
                  <a:latin typeface="+mn-ea"/>
                </a:rPr>
                <a:t>2.</a:t>
              </a:r>
              <a:r>
                <a:rPr lang="zh-CN" b="1" kern="1200">
                  <a:latin typeface="+mn-ea"/>
                </a:rPr>
                <a:t>确定设计方案</a:t>
              </a:r>
              <a:endParaRPr lang="zh-CN" kern="1200">
                <a:latin typeface="+mn-ea"/>
              </a:endParaRPr>
            </a:p>
          </p:txBody>
        </p:sp>
        <p:sp>
          <p:nvSpPr>
            <p:cNvPr id="22" name="任意多边形: 形状 21">
              <a:extLst>
                <a:ext uri="{FF2B5EF4-FFF2-40B4-BE49-F238E27FC236}">
                  <a16:creationId xmlns:a16="http://schemas.microsoft.com/office/drawing/2014/main" id="{648FD0AC-67FA-4EC9-817E-2D9C12B4390C}"/>
                </a:ext>
              </a:extLst>
            </p:cNvPr>
            <p:cNvSpPr/>
            <p:nvPr/>
          </p:nvSpPr>
          <p:spPr>
            <a:xfrm rot="17550000">
              <a:off x="7274144" y="3824293"/>
              <a:ext cx="203307" cy="257175"/>
            </a:xfrm>
            <a:custGeom>
              <a:avLst/>
              <a:gdLst>
                <a:gd name="connsiteX0" fmla="*/ 0 w 203307"/>
                <a:gd name="connsiteY0" fmla="*/ 51435 h 257174"/>
                <a:gd name="connsiteX1" fmla="*/ 101654 w 203307"/>
                <a:gd name="connsiteY1" fmla="*/ 51435 h 257174"/>
                <a:gd name="connsiteX2" fmla="*/ 101654 w 203307"/>
                <a:gd name="connsiteY2" fmla="*/ 0 h 257174"/>
                <a:gd name="connsiteX3" fmla="*/ 203307 w 203307"/>
                <a:gd name="connsiteY3" fmla="*/ 128587 h 257174"/>
                <a:gd name="connsiteX4" fmla="*/ 101654 w 203307"/>
                <a:gd name="connsiteY4" fmla="*/ 257174 h 257174"/>
                <a:gd name="connsiteX5" fmla="*/ 101654 w 203307"/>
                <a:gd name="connsiteY5" fmla="*/ 205739 h 257174"/>
                <a:gd name="connsiteX6" fmla="*/ 0 w 203307"/>
                <a:gd name="connsiteY6" fmla="*/ 205739 h 257174"/>
                <a:gd name="connsiteX7" fmla="*/ 0 w 203307"/>
                <a:gd name="connsiteY7" fmla="*/ 51435 h 257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307" h="257174">
                  <a:moveTo>
                    <a:pt x="203307" y="205739"/>
                  </a:moveTo>
                  <a:lnTo>
                    <a:pt x="101653" y="205739"/>
                  </a:lnTo>
                  <a:lnTo>
                    <a:pt x="101653" y="257174"/>
                  </a:lnTo>
                  <a:lnTo>
                    <a:pt x="0" y="128587"/>
                  </a:lnTo>
                  <a:lnTo>
                    <a:pt x="101653" y="0"/>
                  </a:lnTo>
                  <a:lnTo>
                    <a:pt x="101653" y="51435"/>
                  </a:lnTo>
                  <a:lnTo>
                    <a:pt x="203307" y="51435"/>
                  </a:lnTo>
                  <a:lnTo>
                    <a:pt x="203307" y="205739"/>
                  </a:lnTo>
                  <a:close/>
                </a:path>
              </a:pathLst>
            </a:custGeom>
          </p:spPr>
          <p:style>
            <a:lnRef idx="0">
              <a:schemeClr val="accent2">
                <a:shade val="90000"/>
                <a:hueOff val="0"/>
                <a:satOff val="-385"/>
                <a:lumOff val="9380"/>
                <a:alphaOff val="0"/>
              </a:schemeClr>
            </a:lnRef>
            <a:fillRef idx="1">
              <a:schemeClr val="accent2">
                <a:shade val="90000"/>
                <a:hueOff val="0"/>
                <a:satOff val="-385"/>
                <a:lumOff val="9380"/>
                <a:alphaOff val="0"/>
              </a:schemeClr>
            </a:fillRef>
            <a:effectRef idx="1">
              <a:schemeClr val="accent2">
                <a:shade val="90000"/>
                <a:hueOff val="0"/>
                <a:satOff val="-385"/>
                <a:lumOff val="9380"/>
                <a:alphaOff val="0"/>
              </a:schemeClr>
            </a:effectRef>
            <a:fontRef idx="minor">
              <a:schemeClr val="lt1"/>
            </a:fontRef>
          </p:style>
          <p:txBody>
            <a:bodyPr spcFirstLastPara="0" vert="horz" wrap="square" lIns="60990" tIns="51435" rIns="1" bIns="51435" numCol="1" spcCol="1270" anchor="ctr" anchorCtr="0">
              <a:noAutofit/>
            </a:bodyPr>
            <a:lstStyle/>
            <a:p>
              <a:pPr marL="0" lvl="0" indent="0" algn="ctr" defTabSz="355600">
                <a:lnSpc>
                  <a:spcPct val="150000"/>
                </a:lnSpc>
                <a:spcBef>
                  <a:spcPct val="0"/>
                </a:spcBef>
                <a:buNone/>
              </a:pPr>
              <a:endParaRPr lang="zh-CN" altLang="en-US" kern="1200">
                <a:latin typeface="+mn-ea"/>
              </a:endParaRPr>
            </a:p>
          </p:txBody>
        </p:sp>
        <p:sp>
          <p:nvSpPr>
            <p:cNvPr id="23" name="任意多边形: 形状 22">
              <a:extLst>
                <a:ext uri="{FF2B5EF4-FFF2-40B4-BE49-F238E27FC236}">
                  <a16:creationId xmlns:a16="http://schemas.microsoft.com/office/drawing/2014/main" id="{A2121AE2-CC54-4B34-A28F-960A019B6DEE}"/>
                </a:ext>
              </a:extLst>
            </p:cNvPr>
            <p:cNvSpPr/>
            <p:nvPr/>
          </p:nvSpPr>
          <p:spPr>
            <a:xfrm>
              <a:off x="6773395" y="4106396"/>
              <a:ext cx="761999" cy="761999"/>
            </a:xfrm>
            <a:custGeom>
              <a:avLst/>
              <a:gdLst>
                <a:gd name="connsiteX0" fmla="*/ 0 w 761999"/>
                <a:gd name="connsiteY0" fmla="*/ 381000 h 761999"/>
                <a:gd name="connsiteX1" fmla="*/ 381000 w 761999"/>
                <a:gd name="connsiteY1" fmla="*/ 0 h 761999"/>
                <a:gd name="connsiteX2" fmla="*/ 762000 w 761999"/>
                <a:gd name="connsiteY2" fmla="*/ 381000 h 761999"/>
                <a:gd name="connsiteX3" fmla="*/ 381000 w 761999"/>
                <a:gd name="connsiteY3" fmla="*/ 762000 h 761999"/>
                <a:gd name="connsiteX4" fmla="*/ 0 w 761999"/>
                <a:gd name="connsiteY4" fmla="*/ 381000 h 76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99" h="761999">
                  <a:moveTo>
                    <a:pt x="0" y="381000"/>
                  </a:moveTo>
                  <a:cubicBezTo>
                    <a:pt x="0" y="170580"/>
                    <a:pt x="170580" y="0"/>
                    <a:pt x="381000" y="0"/>
                  </a:cubicBezTo>
                  <a:cubicBezTo>
                    <a:pt x="591420" y="0"/>
                    <a:pt x="762000" y="170580"/>
                    <a:pt x="762000" y="381000"/>
                  </a:cubicBezTo>
                  <a:cubicBezTo>
                    <a:pt x="762000" y="591420"/>
                    <a:pt x="591420" y="762000"/>
                    <a:pt x="381000" y="762000"/>
                  </a:cubicBezTo>
                  <a:cubicBezTo>
                    <a:pt x="170580" y="762000"/>
                    <a:pt x="0" y="591420"/>
                    <a:pt x="0" y="381000"/>
                  </a:cubicBezTo>
                  <a:close/>
                </a:path>
              </a:pathLst>
            </a:custGeom>
          </p:spPr>
          <p:style>
            <a:lnRef idx="3">
              <a:schemeClr val="lt1">
                <a:hueOff val="0"/>
                <a:satOff val="0"/>
                <a:lumOff val="0"/>
                <a:alphaOff val="0"/>
              </a:schemeClr>
            </a:lnRef>
            <a:fillRef idx="1">
              <a:schemeClr val="accent2">
                <a:alpha val="90000"/>
                <a:hueOff val="0"/>
                <a:satOff val="0"/>
                <a:lumOff val="0"/>
                <a:alphaOff val="-17143"/>
              </a:schemeClr>
            </a:fillRef>
            <a:effectRef idx="1">
              <a:schemeClr val="accent2">
                <a:alpha val="90000"/>
                <a:hueOff val="0"/>
                <a:satOff val="0"/>
                <a:lumOff val="0"/>
                <a:alphaOff val="-17143"/>
              </a:schemeClr>
            </a:effectRef>
            <a:fontRef idx="minor">
              <a:schemeClr val="lt1"/>
            </a:fontRef>
          </p:style>
          <p:txBody>
            <a:bodyPr spcFirstLastPara="0" vert="horz" wrap="square" lIns="124292" tIns="124292" rIns="124292" bIns="124292" numCol="1" spcCol="1270" anchor="ctr" anchorCtr="0">
              <a:noAutofit/>
            </a:bodyPr>
            <a:lstStyle/>
            <a:p>
              <a:pPr marL="0" lvl="0" indent="0" algn="ctr" defTabSz="444500">
                <a:lnSpc>
                  <a:spcPct val="150000"/>
                </a:lnSpc>
                <a:spcBef>
                  <a:spcPct val="0"/>
                </a:spcBef>
                <a:buNone/>
              </a:pPr>
              <a:r>
                <a:rPr lang="en-US" b="1" kern="1200">
                  <a:latin typeface="+mn-ea"/>
                </a:rPr>
                <a:t>3.</a:t>
              </a:r>
              <a:r>
                <a:rPr lang="zh-CN" b="1" kern="1200">
                  <a:latin typeface="+mn-ea"/>
                </a:rPr>
                <a:t>设计软件结构</a:t>
              </a:r>
              <a:endParaRPr lang="zh-CN" kern="1200">
                <a:latin typeface="+mn-ea"/>
              </a:endParaRPr>
            </a:p>
          </p:txBody>
        </p:sp>
        <p:sp>
          <p:nvSpPr>
            <p:cNvPr id="24" name="任意多边形: 形状 23">
              <a:extLst>
                <a:ext uri="{FF2B5EF4-FFF2-40B4-BE49-F238E27FC236}">
                  <a16:creationId xmlns:a16="http://schemas.microsoft.com/office/drawing/2014/main" id="{83534688-97AA-4B5A-8F11-CD794B35BCB2}"/>
                </a:ext>
              </a:extLst>
            </p:cNvPr>
            <p:cNvSpPr/>
            <p:nvPr/>
          </p:nvSpPr>
          <p:spPr>
            <a:xfrm rot="20250000">
              <a:off x="6528860" y="4575806"/>
              <a:ext cx="203308" cy="257175"/>
            </a:xfrm>
            <a:custGeom>
              <a:avLst/>
              <a:gdLst>
                <a:gd name="connsiteX0" fmla="*/ 0 w 203307"/>
                <a:gd name="connsiteY0" fmla="*/ 51435 h 257174"/>
                <a:gd name="connsiteX1" fmla="*/ 101654 w 203307"/>
                <a:gd name="connsiteY1" fmla="*/ 51435 h 257174"/>
                <a:gd name="connsiteX2" fmla="*/ 101654 w 203307"/>
                <a:gd name="connsiteY2" fmla="*/ 0 h 257174"/>
                <a:gd name="connsiteX3" fmla="*/ 203307 w 203307"/>
                <a:gd name="connsiteY3" fmla="*/ 128587 h 257174"/>
                <a:gd name="connsiteX4" fmla="*/ 101654 w 203307"/>
                <a:gd name="connsiteY4" fmla="*/ 257174 h 257174"/>
                <a:gd name="connsiteX5" fmla="*/ 101654 w 203307"/>
                <a:gd name="connsiteY5" fmla="*/ 205739 h 257174"/>
                <a:gd name="connsiteX6" fmla="*/ 0 w 203307"/>
                <a:gd name="connsiteY6" fmla="*/ 205739 h 257174"/>
                <a:gd name="connsiteX7" fmla="*/ 0 w 203307"/>
                <a:gd name="connsiteY7" fmla="*/ 51435 h 257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307" h="257174">
                  <a:moveTo>
                    <a:pt x="203307" y="205739"/>
                  </a:moveTo>
                  <a:lnTo>
                    <a:pt x="101653" y="205739"/>
                  </a:lnTo>
                  <a:lnTo>
                    <a:pt x="101653" y="257174"/>
                  </a:lnTo>
                  <a:lnTo>
                    <a:pt x="0" y="128587"/>
                  </a:lnTo>
                  <a:lnTo>
                    <a:pt x="101653" y="0"/>
                  </a:lnTo>
                  <a:lnTo>
                    <a:pt x="101653" y="51435"/>
                  </a:lnTo>
                  <a:lnTo>
                    <a:pt x="203307" y="51435"/>
                  </a:lnTo>
                  <a:lnTo>
                    <a:pt x="203307" y="205739"/>
                  </a:lnTo>
                  <a:close/>
                </a:path>
              </a:pathLst>
            </a:custGeom>
          </p:spPr>
          <p:style>
            <a:lnRef idx="0">
              <a:schemeClr val="accent2">
                <a:shade val="90000"/>
                <a:hueOff val="0"/>
                <a:satOff val="-578"/>
                <a:lumOff val="14070"/>
                <a:alphaOff val="0"/>
              </a:schemeClr>
            </a:lnRef>
            <a:fillRef idx="1">
              <a:schemeClr val="accent2">
                <a:shade val="90000"/>
                <a:hueOff val="0"/>
                <a:satOff val="-578"/>
                <a:lumOff val="14070"/>
                <a:alphaOff val="0"/>
              </a:schemeClr>
            </a:fillRef>
            <a:effectRef idx="1">
              <a:schemeClr val="accent2">
                <a:shade val="90000"/>
                <a:hueOff val="0"/>
                <a:satOff val="-578"/>
                <a:lumOff val="14070"/>
                <a:alphaOff val="0"/>
              </a:schemeClr>
            </a:effectRef>
            <a:fontRef idx="minor">
              <a:schemeClr val="lt1"/>
            </a:fontRef>
          </p:style>
          <p:txBody>
            <a:bodyPr spcFirstLastPara="0" vert="horz" wrap="square" lIns="60991" tIns="51436" rIns="1" bIns="51434" numCol="1" spcCol="1270" anchor="ctr" anchorCtr="0">
              <a:noAutofit/>
            </a:bodyPr>
            <a:lstStyle/>
            <a:p>
              <a:pPr marL="0" lvl="0" indent="0" algn="ctr" defTabSz="355600">
                <a:lnSpc>
                  <a:spcPct val="150000"/>
                </a:lnSpc>
                <a:spcBef>
                  <a:spcPct val="0"/>
                </a:spcBef>
                <a:buNone/>
              </a:pPr>
              <a:endParaRPr lang="zh-CN" altLang="en-US" kern="1200">
                <a:latin typeface="+mn-ea"/>
              </a:endParaRPr>
            </a:p>
          </p:txBody>
        </p:sp>
        <p:sp>
          <p:nvSpPr>
            <p:cNvPr id="25" name="任意多边形: 形状 24">
              <a:extLst>
                <a:ext uri="{FF2B5EF4-FFF2-40B4-BE49-F238E27FC236}">
                  <a16:creationId xmlns:a16="http://schemas.microsoft.com/office/drawing/2014/main" id="{1229FF37-A23A-42D9-A789-FDA8E390F158}"/>
                </a:ext>
              </a:extLst>
            </p:cNvPr>
            <p:cNvSpPr/>
            <p:nvPr/>
          </p:nvSpPr>
          <p:spPr>
            <a:xfrm>
              <a:off x="5715000" y="4544798"/>
              <a:ext cx="761999" cy="761999"/>
            </a:xfrm>
            <a:custGeom>
              <a:avLst/>
              <a:gdLst>
                <a:gd name="connsiteX0" fmla="*/ 0 w 761999"/>
                <a:gd name="connsiteY0" fmla="*/ 381000 h 761999"/>
                <a:gd name="connsiteX1" fmla="*/ 381000 w 761999"/>
                <a:gd name="connsiteY1" fmla="*/ 0 h 761999"/>
                <a:gd name="connsiteX2" fmla="*/ 762000 w 761999"/>
                <a:gd name="connsiteY2" fmla="*/ 381000 h 761999"/>
                <a:gd name="connsiteX3" fmla="*/ 381000 w 761999"/>
                <a:gd name="connsiteY3" fmla="*/ 762000 h 761999"/>
                <a:gd name="connsiteX4" fmla="*/ 0 w 761999"/>
                <a:gd name="connsiteY4" fmla="*/ 381000 h 76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99" h="761999">
                  <a:moveTo>
                    <a:pt x="0" y="381000"/>
                  </a:moveTo>
                  <a:cubicBezTo>
                    <a:pt x="0" y="170580"/>
                    <a:pt x="170580" y="0"/>
                    <a:pt x="381000" y="0"/>
                  </a:cubicBezTo>
                  <a:cubicBezTo>
                    <a:pt x="591420" y="0"/>
                    <a:pt x="762000" y="170580"/>
                    <a:pt x="762000" y="381000"/>
                  </a:cubicBezTo>
                  <a:cubicBezTo>
                    <a:pt x="762000" y="591420"/>
                    <a:pt x="591420" y="762000"/>
                    <a:pt x="381000" y="762000"/>
                  </a:cubicBezTo>
                  <a:cubicBezTo>
                    <a:pt x="170580" y="762000"/>
                    <a:pt x="0" y="591420"/>
                    <a:pt x="0" y="381000"/>
                  </a:cubicBezTo>
                  <a:close/>
                </a:path>
              </a:pathLst>
            </a:custGeom>
          </p:spPr>
          <p:style>
            <a:lnRef idx="3">
              <a:schemeClr val="lt1">
                <a:hueOff val="0"/>
                <a:satOff val="0"/>
                <a:lumOff val="0"/>
                <a:alphaOff val="0"/>
              </a:schemeClr>
            </a:lnRef>
            <a:fillRef idx="1">
              <a:schemeClr val="accent2">
                <a:alpha val="90000"/>
                <a:hueOff val="0"/>
                <a:satOff val="0"/>
                <a:lumOff val="0"/>
                <a:alphaOff val="-22857"/>
              </a:schemeClr>
            </a:fillRef>
            <a:effectRef idx="1">
              <a:schemeClr val="accent2">
                <a:alpha val="90000"/>
                <a:hueOff val="0"/>
                <a:satOff val="0"/>
                <a:lumOff val="0"/>
                <a:alphaOff val="-22857"/>
              </a:schemeClr>
            </a:effectRef>
            <a:fontRef idx="minor">
              <a:schemeClr val="lt1"/>
            </a:fontRef>
          </p:style>
          <p:txBody>
            <a:bodyPr spcFirstLastPara="0" vert="horz" wrap="square" lIns="124292" tIns="124292" rIns="124292" bIns="124292" numCol="1" spcCol="1270" anchor="ctr" anchorCtr="0">
              <a:noAutofit/>
            </a:bodyPr>
            <a:lstStyle/>
            <a:p>
              <a:pPr marL="0" lvl="0" indent="0" algn="ctr" defTabSz="444500">
                <a:lnSpc>
                  <a:spcPct val="150000"/>
                </a:lnSpc>
                <a:spcBef>
                  <a:spcPct val="0"/>
                </a:spcBef>
                <a:buNone/>
              </a:pPr>
              <a:r>
                <a:rPr lang="en-US" b="1" kern="1200">
                  <a:latin typeface="+mn-ea"/>
                </a:rPr>
                <a:t>4.</a:t>
              </a:r>
              <a:r>
                <a:rPr lang="zh-CN" b="1" kern="1200">
                  <a:latin typeface="+mn-ea"/>
                </a:rPr>
                <a:t>数据结构及数据库设计</a:t>
              </a:r>
              <a:endParaRPr lang="zh-CN" kern="1200">
                <a:latin typeface="+mn-ea"/>
              </a:endParaRPr>
            </a:p>
          </p:txBody>
        </p:sp>
        <p:sp>
          <p:nvSpPr>
            <p:cNvPr id="26" name="任意多边形: 形状 25">
              <a:extLst>
                <a:ext uri="{FF2B5EF4-FFF2-40B4-BE49-F238E27FC236}">
                  <a16:creationId xmlns:a16="http://schemas.microsoft.com/office/drawing/2014/main" id="{2E655A82-09C6-435D-B442-3B091A4BA121}"/>
                </a:ext>
              </a:extLst>
            </p:cNvPr>
            <p:cNvSpPr/>
            <p:nvPr/>
          </p:nvSpPr>
          <p:spPr>
            <a:xfrm rot="22950000">
              <a:off x="5470464" y="4580210"/>
              <a:ext cx="203308" cy="257175"/>
            </a:xfrm>
            <a:custGeom>
              <a:avLst/>
              <a:gdLst>
                <a:gd name="connsiteX0" fmla="*/ 0 w 203307"/>
                <a:gd name="connsiteY0" fmla="*/ 51435 h 257174"/>
                <a:gd name="connsiteX1" fmla="*/ 101654 w 203307"/>
                <a:gd name="connsiteY1" fmla="*/ 51435 h 257174"/>
                <a:gd name="connsiteX2" fmla="*/ 101654 w 203307"/>
                <a:gd name="connsiteY2" fmla="*/ 0 h 257174"/>
                <a:gd name="connsiteX3" fmla="*/ 203307 w 203307"/>
                <a:gd name="connsiteY3" fmla="*/ 128587 h 257174"/>
                <a:gd name="connsiteX4" fmla="*/ 101654 w 203307"/>
                <a:gd name="connsiteY4" fmla="*/ 257174 h 257174"/>
                <a:gd name="connsiteX5" fmla="*/ 101654 w 203307"/>
                <a:gd name="connsiteY5" fmla="*/ 205739 h 257174"/>
                <a:gd name="connsiteX6" fmla="*/ 0 w 203307"/>
                <a:gd name="connsiteY6" fmla="*/ 205739 h 257174"/>
                <a:gd name="connsiteX7" fmla="*/ 0 w 203307"/>
                <a:gd name="connsiteY7" fmla="*/ 51435 h 257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307" h="257174">
                  <a:moveTo>
                    <a:pt x="203307" y="205739"/>
                  </a:moveTo>
                  <a:lnTo>
                    <a:pt x="101653" y="205739"/>
                  </a:lnTo>
                  <a:lnTo>
                    <a:pt x="101653" y="257174"/>
                  </a:lnTo>
                  <a:lnTo>
                    <a:pt x="0" y="128587"/>
                  </a:lnTo>
                  <a:lnTo>
                    <a:pt x="101653" y="0"/>
                  </a:lnTo>
                  <a:lnTo>
                    <a:pt x="101653" y="51435"/>
                  </a:lnTo>
                  <a:lnTo>
                    <a:pt x="203307" y="51435"/>
                  </a:lnTo>
                  <a:lnTo>
                    <a:pt x="203307" y="205739"/>
                  </a:lnTo>
                  <a:close/>
                </a:path>
              </a:pathLst>
            </a:custGeom>
          </p:spPr>
          <p:style>
            <a:lnRef idx="0">
              <a:schemeClr val="accent2">
                <a:shade val="90000"/>
                <a:hueOff val="0"/>
                <a:satOff val="-770"/>
                <a:lumOff val="18760"/>
                <a:alphaOff val="0"/>
              </a:schemeClr>
            </a:lnRef>
            <a:fillRef idx="1">
              <a:schemeClr val="accent2">
                <a:shade val="90000"/>
                <a:hueOff val="0"/>
                <a:satOff val="-770"/>
                <a:lumOff val="18760"/>
                <a:alphaOff val="0"/>
              </a:schemeClr>
            </a:fillRef>
            <a:effectRef idx="1">
              <a:schemeClr val="accent2">
                <a:shade val="90000"/>
                <a:hueOff val="0"/>
                <a:satOff val="-770"/>
                <a:lumOff val="18760"/>
                <a:alphaOff val="0"/>
              </a:schemeClr>
            </a:effectRef>
            <a:fontRef idx="minor">
              <a:schemeClr val="lt1"/>
            </a:fontRef>
          </p:style>
          <p:txBody>
            <a:bodyPr spcFirstLastPara="0" vert="horz" wrap="square" lIns="60992" tIns="51435" rIns="0" bIns="51435" numCol="1" spcCol="1270" anchor="ctr" anchorCtr="0">
              <a:noAutofit/>
            </a:bodyPr>
            <a:lstStyle/>
            <a:p>
              <a:pPr marL="0" lvl="0" indent="0" algn="ctr" defTabSz="355600">
                <a:lnSpc>
                  <a:spcPct val="150000"/>
                </a:lnSpc>
                <a:spcBef>
                  <a:spcPct val="0"/>
                </a:spcBef>
                <a:buNone/>
              </a:pPr>
              <a:endParaRPr lang="zh-CN" altLang="en-US" kern="1200">
                <a:latin typeface="+mn-ea"/>
              </a:endParaRPr>
            </a:p>
          </p:txBody>
        </p:sp>
        <p:sp>
          <p:nvSpPr>
            <p:cNvPr id="27" name="任意多边形: 形状 26">
              <a:extLst>
                <a:ext uri="{FF2B5EF4-FFF2-40B4-BE49-F238E27FC236}">
                  <a16:creationId xmlns:a16="http://schemas.microsoft.com/office/drawing/2014/main" id="{65ACB2F3-B010-45B7-8651-A545939A51FD}"/>
                </a:ext>
              </a:extLst>
            </p:cNvPr>
            <p:cNvSpPr/>
            <p:nvPr/>
          </p:nvSpPr>
          <p:spPr>
            <a:xfrm>
              <a:off x="4656604" y="4106396"/>
              <a:ext cx="761999" cy="761999"/>
            </a:xfrm>
            <a:custGeom>
              <a:avLst/>
              <a:gdLst>
                <a:gd name="connsiteX0" fmla="*/ 0 w 761999"/>
                <a:gd name="connsiteY0" fmla="*/ 381000 h 761999"/>
                <a:gd name="connsiteX1" fmla="*/ 381000 w 761999"/>
                <a:gd name="connsiteY1" fmla="*/ 0 h 761999"/>
                <a:gd name="connsiteX2" fmla="*/ 762000 w 761999"/>
                <a:gd name="connsiteY2" fmla="*/ 381000 h 761999"/>
                <a:gd name="connsiteX3" fmla="*/ 381000 w 761999"/>
                <a:gd name="connsiteY3" fmla="*/ 762000 h 761999"/>
                <a:gd name="connsiteX4" fmla="*/ 0 w 761999"/>
                <a:gd name="connsiteY4" fmla="*/ 381000 h 76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99" h="761999">
                  <a:moveTo>
                    <a:pt x="0" y="381000"/>
                  </a:moveTo>
                  <a:cubicBezTo>
                    <a:pt x="0" y="170580"/>
                    <a:pt x="170580" y="0"/>
                    <a:pt x="381000" y="0"/>
                  </a:cubicBezTo>
                  <a:cubicBezTo>
                    <a:pt x="591420" y="0"/>
                    <a:pt x="762000" y="170580"/>
                    <a:pt x="762000" y="381000"/>
                  </a:cubicBezTo>
                  <a:cubicBezTo>
                    <a:pt x="762000" y="591420"/>
                    <a:pt x="591420" y="762000"/>
                    <a:pt x="381000" y="762000"/>
                  </a:cubicBezTo>
                  <a:cubicBezTo>
                    <a:pt x="170580" y="762000"/>
                    <a:pt x="0" y="591420"/>
                    <a:pt x="0" y="381000"/>
                  </a:cubicBezTo>
                  <a:close/>
                </a:path>
              </a:pathLst>
            </a:custGeom>
          </p:spPr>
          <p:style>
            <a:lnRef idx="3">
              <a:schemeClr val="lt1">
                <a:hueOff val="0"/>
                <a:satOff val="0"/>
                <a:lumOff val="0"/>
                <a:alphaOff val="0"/>
              </a:schemeClr>
            </a:lnRef>
            <a:fillRef idx="1">
              <a:schemeClr val="accent2">
                <a:alpha val="90000"/>
                <a:hueOff val="0"/>
                <a:satOff val="0"/>
                <a:lumOff val="0"/>
                <a:alphaOff val="-28571"/>
              </a:schemeClr>
            </a:fillRef>
            <a:effectRef idx="1">
              <a:schemeClr val="accent2">
                <a:alpha val="90000"/>
                <a:hueOff val="0"/>
                <a:satOff val="0"/>
                <a:lumOff val="0"/>
                <a:alphaOff val="-28571"/>
              </a:schemeClr>
            </a:effectRef>
            <a:fontRef idx="minor">
              <a:schemeClr val="lt1"/>
            </a:fontRef>
          </p:style>
          <p:txBody>
            <a:bodyPr spcFirstLastPara="0" vert="horz" wrap="square" lIns="124292" tIns="124292" rIns="124292" bIns="124292" numCol="1" spcCol="1270" anchor="ctr" anchorCtr="0">
              <a:noAutofit/>
            </a:bodyPr>
            <a:lstStyle/>
            <a:p>
              <a:pPr marL="0" lvl="0" indent="0" algn="ctr" defTabSz="444500">
                <a:lnSpc>
                  <a:spcPct val="150000"/>
                </a:lnSpc>
                <a:spcBef>
                  <a:spcPct val="0"/>
                </a:spcBef>
                <a:buNone/>
              </a:pPr>
              <a:r>
                <a:rPr lang="en-US" b="1" kern="1200">
                  <a:latin typeface="+mn-ea"/>
                </a:rPr>
                <a:t>5.</a:t>
              </a:r>
              <a:r>
                <a:rPr lang="zh-CN" b="1" kern="1200">
                  <a:latin typeface="+mn-ea"/>
                </a:rPr>
                <a:t>制订测试计划</a:t>
              </a:r>
              <a:endParaRPr lang="zh-CN" kern="1200">
                <a:latin typeface="+mn-ea"/>
              </a:endParaRPr>
            </a:p>
          </p:txBody>
        </p:sp>
        <p:sp>
          <p:nvSpPr>
            <p:cNvPr id="28" name="任意多边形: 形状 27">
              <a:extLst>
                <a:ext uri="{FF2B5EF4-FFF2-40B4-BE49-F238E27FC236}">
                  <a16:creationId xmlns:a16="http://schemas.microsoft.com/office/drawing/2014/main" id="{0B172021-C374-4F13-867F-14BDBFF48147}"/>
                </a:ext>
              </a:extLst>
            </p:cNvPr>
            <p:cNvSpPr/>
            <p:nvPr/>
          </p:nvSpPr>
          <p:spPr>
            <a:xfrm rot="25650000">
              <a:off x="4718951" y="3834926"/>
              <a:ext cx="203308" cy="257174"/>
            </a:xfrm>
            <a:custGeom>
              <a:avLst/>
              <a:gdLst>
                <a:gd name="connsiteX0" fmla="*/ 0 w 203307"/>
                <a:gd name="connsiteY0" fmla="*/ 51435 h 257174"/>
                <a:gd name="connsiteX1" fmla="*/ 101654 w 203307"/>
                <a:gd name="connsiteY1" fmla="*/ 51435 h 257174"/>
                <a:gd name="connsiteX2" fmla="*/ 101654 w 203307"/>
                <a:gd name="connsiteY2" fmla="*/ 0 h 257174"/>
                <a:gd name="connsiteX3" fmla="*/ 203307 w 203307"/>
                <a:gd name="connsiteY3" fmla="*/ 128587 h 257174"/>
                <a:gd name="connsiteX4" fmla="*/ 101654 w 203307"/>
                <a:gd name="connsiteY4" fmla="*/ 257174 h 257174"/>
                <a:gd name="connsiteX5" fmla="*/ 101654 w 203307"/>
                <a:gd name="connsiteY5" fmla="*/ 205739 h 257174"/>
                <a:gd name="connsiteX6" fmla="*/ 0 w 203307"/>
                <a:gd name="connsiteY6" fmla="*/ 205739 h 257174"/>
                <a:gd name="connsiteX7" fmla="*/ 0 w 203307"/>
                <a:gd name="connsiteY7" fmla="*/ 51435 h 257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307" h="257174">
                  <a:moveTo>
                    <a:pt x="203307" y="205739"/>
                  </a:moveTo>
                  <a:lnTo>
                    <a:pt x="101653" y="205739"/>
                  </a:lnTo>
                  <a:lnTo>
                    <a:pt x="101653" y="257174"/>
                  </a:lnTo>
                  <a:lnTo>
                    <a:pt x="0" y="128587"/>
                  </a:lnTo>
                  <a:lnTo>
                    <a:pt x="101653" y="0"/>
                  </a:lnTo>
                  <a:lnTo>
                    <a:pt x="101653" y="51435"/>
                  </a:lnTo>
                  <a:lnTo>
                    <a:pt x="203307" y="51435"/>
                  </a:lnTo>
                  <a:lnTo>
                    <a:pt x="203307" y="205739"/>
                  </a:lnTo>
                  <a:close/>
                </a:path>
              </a:pathLst>
            </a:custGeom>
          </p:spPr>
          <p:style>
            <a:lnRef idx="0">
              <a:schemeClr val="accent2">
                <a:shade val="90000"/>
                <a:hueOff val="0"/>
                <a:satOff val="-963"/>
                <a:lumOff val="23450"/>
                <a:alphaOff val="0"/>
              </a:schemeClr>
            </a:lnRef>
            <a:fillRef idx="1">
              <a:schemeClr val="accent2">
                <a:shade val="90000"/>
                <a:hueOff val="0"/>
                <a:satOff val="-963"/>
                <a:lumOff val="23450"/>
                <a:alphaOff val="0"/>
              </a:schemeClr>
            </a:fillRef>
            <a:effectRef idx="1">
              <a:schemeClr val="accent2">
                <a:shade val="90000"/>
                <a:hueOff val="0"/>
                <a:satOff val="-963"/>
                <a:lumOff val="23450"/>
                <a:alphaOff val="0"/>
              </a:schemeClr>
            </a:effectRef>
            <a:fontRef idx="minor">
              <a:schemeClr val="lt1"/>
            </a:fontRef>
          </p:style>
          <p:txBody>
            <a:bodyPr spcFirstLastPara="0" vert="horz" wrap="square" lIns="60992" tIns="51435" rIns="0" bIns="51434" numCol="1" spcCol="1270" anchor="ctr" anchorCtr="0">
              <a:noAutofit/>
            </a:bodyPr>
            <a:lstStyle/>
            <a:p>
              <a:pPr marL="0" lvl="0" indent="0" algn="ctr" defTabSz="355600">
                <a:lnSpc>
                  <a:spcPct val="150000"/>
                </a:lnSpc>
                <a:spcBef>
                  <a:spcPct val="0"/>
                </a:spcBef>
                <a:buNone/>
              </a:pPr>
              <a:endParaRPr lang="zh-CN" altLang="en-US" kern="1200">
                <a:latin typeface="+mn-ea"/>
              </a:endParaRPr>
            </a:p>
          </p:txBody>
        </p:sp>
        <p:sp>
          <p:nvSpPr>
            <p:cNvPr id="29" name="任意多边形: 形状 28">
              <a:extLst>
                <a:ext uri="{FF2B5EF4-FFF2-40B4-BE49-F238E27FC236}">
                  <a16:creationId xmlns:a16="http://schemas.microsoft.com/office/drawing/2014/main" id="{8C5B7EA7-ADC4-4944-8609-68C188285E70}"/>
                </a:ext>
              </a:extLst>
            </p:cNvPr>
            <p:cNvSpPr/>
            <p:nvPr/>
          </p:nvSpPr>
          <p:spPr>
            <a:xfrm>
              <a:off x="4218202" y="3048000"/>
              <a:ext cx="761999" cy="761999"/>
            </a:xfrm>
            <a:custGeom>
              <a:avLst/>
              <a:gdLst>
                <a:gd name="connsiteX0" fmla="*/ 0 w 761999"/>
                <a:gd name="connsiteY0" fmla="*/ 381000 h 761999"/>
                <a:gd name="connsiteX1" fmla="*/ 381000 w 761999"/>
                <a:gd name="connsiteY1" fmla="*/ 0 h 761999"/>
                <a:gd name="connsiteX2" fmla="*/ 762000 w 761999"/>
                <a:gd name="connsiteY2" fmla="*/ 381000 h 761999"/>
                <a:gd name="connsiteX3" fmla="*/ 381000 w 761999"/>
                <a:gd name="connsiteY3" fmla="*/ 762000 h 761999"/>
                <a:gd name="connsiteX4" fmla="*/ 0 w 761999"/>
                <a:gd name="connsiteY4" fmla="*/ 381000 h 76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99" h="761999">
                  <a:moveTo>
                    <a:pt x="0" y="381000"/>
                  </a:moveTo>
                  <a:cubicBezTo>
                    <a:pt x="0" y="170580"/>
                    <a:pt x="170580" y="0"/>
                    <a:pt x="381000" y="0"/>
                  </a:cubicBezTo>
                  <a:cubicBezTo>
                    <a:pt x="591420" y="0"/>
                    <a:pt x="762000" y="170580"/>
                    <a:pt x="762000" y="381000"/>
                  </a:cubicBezTo>
                  <a:cubicBezTo>
                    <a:pt x="762000" y="591420"/>
                    <a:pt x="591420" y="762000"/>
                    <a:pt x="381000" y="762000"/>
                  </a:cubicBezTo>
                  <a:cubicBezTo>
                    <a:pt x="170580" y="762000"/>
                    <a:pt x="0" y="591420"/>
                    <a:pt x="0" y="381000"/>
                  </a:cubicBezTo>
                  <a:close/>
                </a:path>
              </a:pathLst>
            </a:custGeom>
          </p:spPr>
          <p:style>
            <a:lnRef idx="3">
              <a:schemeClr val="lt1">
                <a:hueOff val="0"/>
                <a:satOff val="0"/>
                <a:lumOff val="0"/>
                <a:alphaOff val="0"/>
              </a:schemeClr>
            </a:lnRef>
            <a:fillRef idx="1">
              <a:schemeClr val="accent2">
                <a:alpha val="90000"/>
                <a:hueOff val="0"/>
                <a:satOff val="0"/>
                <a:lumOff val="0"/>
                <a:alphaOff val="-34286"/>
              </a:schemeClr>
            </a:fillRef>
            <a:effectRef idx="1">
              <a:schemeClr val="accent2">
                <a:alpha val="90000"/>
                <a:hueOff val="0"/>
                <a:satOff val="0"/>
                <a:lumOff val="0"/>
                <a:alphaOff val="-34286"/>
              </a:schemeClr>
            </a:effectRef>
            <a:fontRef idx="minor">
              <a:schemeClr val="lt1"/>
            </a:fontRef>
          </p:style>
          <p:txBody>
            <a:bodyPr spcFirstLastPara="0" vert="horz" wrap="square" lIns="124292" tIns="124292" rIns="124292" bIns="124292" numCol="1" spcCol="1270" anchor="ctr" anchorCtr="0">
              <a:noAutofit/>
            </a:bodyPr>
            <a:lstStyle/>
            <a:p>
              <a:pPr marL="0" lvl="0" indent="0" algn="ctr" defTabSz="444500">
                <a:lnSpc>
                  <a:spcPct val="150000"/>
                </a:lnSpc>
                <a:spcBef>
                  <a:spcPct val="0"/>
                </a:spcBef>
                <a:buNone/>
              </a:pPr>
              <a:r>
                <a:rPr lang="en-US" b="1" kern="1200">
                  <a:latin typeface="+mn-ea"/>
                </a:rPr>
                <a:t>6.</a:t>
              </a:r>
              <a:r>
                <a:rPr lang="zh-CN" b="1" kern="1200">
                  <a:latin typeface="+mn-ea"/>
                </a:rPr>
                <a:t>编写概要设计文档</a:t>
              </a:r>
              <a:endParaRPr lang="zh-CN" kern="1200">
                <a:latin typeface="+mn-ea"/>
              </a:endParaRPr>
            </a:p>
          </p:txBody>
        </p:sp>
        <p:sp>
          <p:nvSpPr>
            <p:cNvPr id="30" name="任意多边形: 形状 29">
              <a:extLst>
                <a:ext uri="{FF2B5EF4-FFF2-40B4-BE49-F238E27FC236}">
                  <a16:creationId xmlns:a16="http://schemas.microsoft.com/office/drawing/2014/main" id="{DE56CAC7-91DC-45BA-BD6E-82EE3F0E41D2}"/>
                </a:ext>
              </a:extLst>
            </p:cNvPr>
            <p:cNvSpPr/>
            <p:nvPr/>
          </p:nvSpPr>
          <p:spPr>
            <a:xfrm rot="17550000">
              <a:off x="4714547" y="2776531"/>
              <a:ext cx="203307" cy="257174"/>
            </a:xfrm>
            <a:custGeom>
              <a:avLst/>
              <a:gdLst>
                <a:gd name="connsiteX0" fmla="*/ 0 w 203307"/>
                <a:gd name="connsiteY0" fmla="*/ 51435 h 257174"/>
                <a:gd name="connsiteX1" fmla="*/ 101654 w 203307"/>
                <a:gd name="connsiteY1" fmla="*/ 51435 h 257174"/>
                <a:gd name="connsiteX2" fmla="*/ 101654 w 203307"/>
                <a:gd name="connsiteY2" fmla="*/ 0 h 257174"/>
                <a:gd name="connsiteX3" fmla="*/ 203307 w 203307"/>
                <a:gd name="connsiteY3" fmla="*/ 128587 h 257174"/>
                <a:gd name="connsiteX4" fmla="*/ 101654 w 203307"/>
                <a:gd name="connsiteY4" fmla="*/ 257174 h 257174"/>
                <a:gd name="connsiteX5" fmla="*/ 101654 w 203307"/>
                <a:gd name="connsiteY5" fmla="*/ 205739 h 257174"/>
                <a:gd name="connsiteX6" fmla="*/ 0 w 203307"/>
                <a:gd name="connsiteY6" fmla="*/ 205739 h 257174"/>
                <a:gd name="connsiteX7" fmla="*/ 0 w 203307"/>
                <a:gd name="connsiteY7" fmla="*/ 51435 h 257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307" h="257174">
                  <a:moveTo>
                    <a:pt x="0" y="51435"/>
                  </a:moveTo>
                  <a:lnTo>
                    <a:pt x="101654" y="51435"/>
                  </a:lnTo>
                  <a:lnTo>
                    <a:pt x="101654" y="0"/>
                  </a:lnTo>
                  <a:lnTo>
                    <a:pt x="203307" y="128587"/>
                  </a:lnTo>
                  <a:lnTo>
                    <a:pt x="101654" y="257174"/>
                  </a:lnTo>
                  <a:lnTo>
                    <a:pt x="101654" y="205739"/>
                  </a:lnTo>
                  <a:lnTo>
                    <a:pt x="0" y="205739"/>
                  </a:lnTo>
                  <a:lnTo>
                    <a:pt x="0" y="51435"/>
                  </a:lnTo>
                  <a:close/>
                </a:path>
              </a:pathLst>
            </a:custGeom>
          </p:spPr>
          <p:style>
            <a:lnRef idx="0">
              <a:schemeClr val="accent2">
                <a:shade val="90000"/>
                <a:hueOff val="0"/>
                <a:satOff val="-1155"/>
                <a:lumOff val="28140"/>
                <a:alphaOff val="0"/>
              </a:schemeClr>
            </a:lnRef>
            <a:fillRef idx="1">
              <a:schemeClr val="accent2">
                <a:shade val="90000"/>
                <a:hueOff val="0"/>
                <a:satOff val="-1155"/>
                <a:lumOff val="28140"/>
                <a:alphaOff val="0"/>
              </a:schemeClr>
            </a:fillRef>
            <a:effectRef idx="1">
              <a:schemeClr val="accent2">
                <a:shade val="90000"/>
                <a:hueOff val="0"/>
                <a:satOff val="-1155"/>
                <a:lumOff val="28140"/>
                <a:alphaOff val="0"/>
              </a:schemeClr>
            </a:effectRef>
            <a:fontRef idx="minor">
              <a:schemeClr val="lt1"/>
            </a:fontRef>
          </p:style>
          <p:txBody>
            <a:bodyPr spcFirstLastPara="0" vert="horz" wrap="square" lIns="-1" tIns="51435" rIns="60992" bIns="51434" numCol="1" spcCol="1270" anchor="ctr" anchorCtr="0">
              <a:noAutofit/>
            </a:bodyPr>
            <a:lstStyle/>
            <a:p>
              <a:pPr marL="0" lvl="0" indent="0" algn="ctr" defTabSz="355600">
                <a:lnSpc>
                  <a:spcPct val="150000"/>
                </a:lnSpc>
                <a:spcBef>
                  <a:spcPct val="0"/>
                </a:spcBef>
                <a:buNone/>
              </a:pPr>
              <a:endParaRPr lang="zh-CN" altLang="en-US" kern="1200">
                <a:latin typeface="+mn-ea"/>
              </a:endParaRPr>
            </a:p>
          </p:txBody>
        </p:sp>
        <p:sp>
          <p:nvSpPr>
            <p:cNvPr id="31" name="任意多边形: 形状 30">
              <a:extLst>
                <a:ext uri="{FF2B5EF4-FFF2-40B4-BE49-F238E27FC236}">
                  <a16:creationId xmlns:a16="http://schemas.microsoft.com/office/drawing/2014/main" id="{5B3CAE1D-4294-43D5-8E5E-CD3DA2F2142B}"/>
                </a:ext>
              </a:extLst>
            </p:cNvPr>
            <p:cNvSpPr/>
            <p:nvPr/>
          </p:nvSpPr>
          <p:spPr>
            <a:xfrm>
              <a:off x="4656604" y="1989604"/>
              <a:ext cx="761999" cy="761999"/>
            </a:xfrm>
            <a:custGeom>
              <a:avLst/>
              <a:gdLst>
                <a:gd name="connsiteX0" fmla="*/ 0 w 761999"/>
                <a:gd name="connsiteY0" fmla="*/ 381000 h 761999"/>
                <a:gd name="connsiteX1" fmla="*/ 381000 w 761999"/>
                <a:gd name="connsiteY1" fmla="*/ 0 h 761999"/>
                <a:gd name="connsiteX2" fmla="*/ 762000 w 761999"/>
                <a:gd name="connsiteY2" fmla="*/ 381000 h 761999"/>
                <a:gd name="connsiteX3" fmla="*/ 381000 w 761999"/>
                <a:gd name="connsiteY3" fmla="*/ 762000 h 761999"/>
                <a:gd name="connsiteX4" fmla="*/ 0 w 761999"/>
                <a:gd name="connsiteY4" fmla="*/ 381000 h 76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99" h="761999">
                  <a:moveTo>
                    <a:pt x="0" y="381000"/>
                  </a:moveTo>
                  <a:cubicBezTo>
                    <a:pt x="0" y="170580"/>
                    <a:pt x="170580" y="0"/>
                    <a:pt x="381000" y="0"/>
                  </a:cubicBezTo>
                  <a:cubicBezTo>
                    <a:pt x="591420" y="0"/>
                    <a:pt x="762000" y="170580"/>
                    <a:pt x="762000" y="381000"/>
                  </a:cubicBezTo>
                  <a:cubicBezTo>
                    <a:pt x="762000" y="591420"/>
                    <a:pt x="591420" y="762000"/>
                    <a:pt x="381000" y="762000"/>
                  </a:cubicBezTo>
                  <a:cubicBezTo>
                    <a:pt x="170580" y="762000"/>
                    <a:pt x="0" y="591420"/>
                    <a:pt x="0" y="381000"/>
                  </a:cubicBezTo>
                  <a:close/>
                </a:path>
              </a:pathLst>
            </a:custGeom>
          </p:spPr>
          <p:style>
            <a:lnRef idx="3">
              <a:schemeClr val="lt1">
                <a:hueOff val="0"/>
                <a:satOff val="0"/>
                <a:lumOff val="0"/>
                <a:alphaOff val="0"/>
              </a:schemeClr>
            </a:lnRef>
            <a:fillRef idx="1">
              <a:schemeClr val="accent2">
                <a:alpha val="90000"/>
                <a:hueOff val="0"/>
                <a:satOff val="0"/>
                <a:lumOff val="0"/>
                <a:alphaOff val="-40000"/>
              </a:schemeClr>
            </a:fillRef>
            <a:effectRef idx="1">
              <a:schemeClr val="accent2">
                <a:alpha val="90000"/>
                <a:hueOff val="0"/>
                <a:satOff val="0"/>
                <a:lumOff val="0"/>
                <a:alphaOff val="-40000"/>
              </a:schemeClr>
            </a:effectRef>
            <a:fontRef idx="minor">
              <a:schemeClr val="lt1"/>
            </a:fontRef>
          </p:style>
          <p:txBody>
            <a:bodyPr spcFirstLastPara="0" vert="horz" wrap="square" lIns="124292" tIns="124292" rIns="124292" bIns="124292" numCol="1" spcCol="1270" anchor="ctr" anchorCtr="0">
              <a:noAutofit/>
            </a:bodyPr>
            <a:lstStyle/>
            <a:p>
              <a:pPr marL="0" lvl="0" indent="0" algn="ctr" defTabSz="444500">
                <a:lnSpc>
                  <a:spcPct val="150000"/>
                </a:lnSpc>
                <a:spcBef>
                  <a:spcPct val="0"/>
                </a:spcBef>
                <a:buNone/>
              </a:pPr>
              <a:r>
                <a:rPr lang="en-US" b="1" kern="1200">
                  <a:latin typeface="+mn-ea"/>
                </a:rPr>
                <a:t>7.</a:t>
              </a:r>
              <a:r>
                <a:rPr lang="zh-CN" b="1" kern="1200">
                  <a:latin typeface="+mn-ea"/>
                </a:rPr>
                <a:t>概要设计文档评审</a:t>
              </a:r>
              <a:endParaRPr lang="zh-CN" kern="1200">
                <a:latin typeface="+mn-ea"/>
              </a:endParaRPr>
            </a:p>
          </p:txBody>
        </p:sp>
        <p:sp>
          <p:nvSpPr>
            <p:cNvPr id="18432" name="任意多边形: 形状 18431">
              <a:extLst>
                <a:ext uri="{FF2B5EF4-FFF2-40B4-BE49-F238E27FC236}">
                  <a16:creationId xmlns:a16="http://schemas.microsoft.com/office/drawing/2014/main" id="{3C546E65-5E23-45A5-86E7-D9E5E8AB9035}"/>
                </a:ext>
              </a:extLst>
            </p:cNvPr>
            <p:cNvSpPr/>
            <p:nvPr/>
          </p:nvSpPr>
          <p:spPr>
            <a:xfrm rot="20250000">
              <a:off x="5459832" y="2025018"/>
              <a:ext cx="203307" cy="257174"/>
            </a:xfrm>
            <a:custGeom>
              <a:avLst/>
              <a:gdLst>
                <a:gd name="connsiteX0" fmla="*/ 0 w 203307"/>
                <a:gd name="connsiteY0" fmla="*/ 51435 h 257174"/>
                <a:gd name="connsiteX1" fmla="*/ 101654 w 203307"/>
                <a:gd name="connsiteY1" fmla="*/ 51435 h 257174"/>
                <a:gd name="connsiteX2" fmla="*/ 101654 w 203307"/>
                <a:gd name="connsiteY2" fmla="*/ 0 h 257174"/>
                <a:gd name="connsiteX3" fmla="*/ 203307 w 203307"/>
                <a:gd name="connsiteY3" fmla="*/ 128587 h 257174"/>
                <a:gd name="connsiteX4" fmla="*/ 101654 w 203307"/>
                <a:gd name="connsiteY4" fmla="*/ 257174 h 257174"/>
                <a:gd name="connsiteX5" fmla="*/ 101654 w 203307"/>
                <a:gd name="connsiteY5" fmla="*/ 205739 h 257174"/>
                <a:gd name="connsiteX6" fmla="*/ 0 w 203307"/>
                <a:gd name="connsiteY6" fmla="*/ 205739 h 257174"/>
                <a:gd name="connsiteX7" fmla="*/ 0 w 203307"/>
                <a:gd name="connsiteY7" fmla="*/ 51435 h 257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307" h="257174">
                  <a:moveTo>
                    <a:pt x="0" y="51435"/>
                  </a:moveTo>
                  <a:lnTo>
                    <a:pt x="101654" y="51435"/>
                  </a:lnTo>
                  <a:lnTo>
                    <a:pt x="101654" y="0"/>
                  </a:lnTo>
                  <a:lnTo>
                    <a:pt x="203307" y="128587"/>
                  </a:lnTo>
                  <a:lnTo>
                    <a:pt x="101654" y="257174"/>
                  </a:lnTo>
                  <a:lnTo>
                    <a:pt x="101654" y="205739"/>
                  </a:lnTo>
                  <a:lnTo>
                    <a:pt x="0" y="205739"/>
                  </a:lnTo>
                  <a:lnTo>
                    <a:pt x="0" y="51435"/>
                  </a:lnTo>
                  <a:close/>
                </a:path>
              </a:pathLst>
            </a:custGeom>
          </p:spPr>
          <p:style>
            <a:lnRef idx="0">
              <a:schemeClr val="accent2">
                <a:shade val="90000"/>
                <a:hueOff val="0"/>
                <a:satOff val="-1348"/>
                <a:lumOff val="32830"/>
                <a:alphaOff val="0"/>
              </a:schemeClr>
            </a:lnRef>
            <a:fillRef idx="1">
              <a:schemeClr val="accent2">
                <a:shade val="90000"/>
                <a:hueOff val="0"/>
                <a:satOff val="-1348"/>
                <a:lumOff val="32830"/>
                <a:alphaOff val="0"/>
              </a:schemeClr>
            </a:fillRef>
            <a:effectRef idx="1">
              <a:schemeClr val="accent2">
                <a:shade val="90000"/>
                <a:hueOff val="0"/>
                <a:satOff val="-1348"/>
                <a:lumOff val="32830"/>
                <a:alphaOff val="0"/>
              </a:schemeClr>
            </a:effectRef>
            <a:fontRef idx="minor">
              <a:schemeClr val="lt1"/>
            </a:fontRef>
          </p:style>
          <p:txBody>
            <a:bodyPr spcFirstLastPara="0" vert="horz" wrap="square" lIns="-1" tIns="51434" rIns="60992" bIns="51435" numCol="1" spcCol="1270" anchor="ctr" anchorCtr="0">
              <a:noAutofit/>
            </a:bodyPr>
            <a:lstStyle/>
            <a:p>
              <a:pPr marL="0" lvl="0" indent="0" algn="ctr" defTabSz="355600">
                <a:lnSpc>
                  <a:spcPct val="150000"/>
                </a:lnSpc>
                <a:spcBef>
                  <a:spcPct val="0"/>
                </a:spcBef>
                <a:buNone/>
              </a:pPr>
              <a:endParaRPr lang="zh-CN" altLang="en-US" kern="1200">
                <a:latin typeface="+mn-ea"/>
              </a:endParaRPr>
            </a:p>
          </p:txBody>
        </p:sp>
      </p:grpSp>
    </p:spTree>
    <p:extLst>
      <p:ext uri="{BB962C8B-B14F-4D97-AF65-F5344CB8AC3E}">
        <p14:creationId xmlns:p14="http://schemas.microsoft.com/office/powerpoint/2010/main" val="139175122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heel(1)">
                                      <p:cBhvr>
                                        <p:cTn id="1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3</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概要设计的原则</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2" name="图片 61"/>
          <p:cNvPicPr>
            <a:picLocks noChangeAspect="1"/>
          </p:cNvPicPr>
          <p:nvPr/>
        </p:nvPicPr>
        <p:blipFill rotWithShape="1">
          <a:blip r:embed="rId3" cstate="print">
            <a:extLst>
              <a:ext uri="{28A0092B-C50C-407E-A947-70E740481C1C}">
                <a14:useLocalDpi xmlns:a14="http://schemas.microsoft.com/office/drawing/2010/main" val="0"/>
              </a:ext>
            </a:extLst>
          </a:blip>
          <a:srcRect l="40870" t="17674"/>
          <a:stretch/>
        </p:blipFill>
        <p:spPr>
          <a:xfrm>
            <a:off x="5421981" y="946297"/>
            <a:ext cx="6770019" cy="6283841"/>
          </a:xfrm>
          <a:prstGeom prst="rect">
            <a:avLst/>
          </a:prstGeom>
        </p:spPr>
      </p:pic>
      <p:grpSp>
        <p:nvGrpSpPr>
          <p:cNvPr id="64" name="组合 63">
            <a:extLst>
              <a:ext uri="{FF2B5EF4-FFF2-40B4-BE49-F238E27FC236}">
                <a16:creationId xmlns:a16="http://schemas.microsoft.com/office/drawing/2014/main" id="{45B4B4F7-A352-4EAC-A141-E331085C2539}"/>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CA3B7D3B-6417-499B-9377-BF7C287D3A82}"/>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56F213B5-56EE-495C-8F48-7F8E244E4AF9}"/>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194C2FF5-0C6C-449A-B812-D6406E5AF90B}"/>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C20D23FC-6B47-4E4E-A645-FCAB8AA3991E}"/>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756E8E53-40AA-4F02-A2FA-DD0A9F99B97E}"/>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52D75B17-3FDA-4E7B-92F9-61C9EAFB0267}"/>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5EBE4CFF-7493-437A-ADEF-D26448398C4B}"/>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0CA955CB-0EA9-42F6-911A-F38AD0B8EE75}"/>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D193129C-04A7-4CF2-BD62-3887925452D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4754A484-FD42-4AA8-BADB-5449298E0BA7}"/>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B472EE99-02F0-4A26-AFDC-FFB58DA0A6C2}"/>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3E74DAA2-D4BA-456D-897B-F5E19563FB2F}"/>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1594FBA3-A9B5-4624-A090-AB081EA71DA9}"/>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AC348599-E8F1-41C1-B1E8-0DD034FBEEBC}"/>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515245DF-727A-4508-8917-09919F48BD24}"/>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EF8B1103-3A67-4880-B160-B1DB28E8450D}"/>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841CB584-B779-4FBF-BF5E-A541DF9A0DBF}"/>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5ECCF843-37A4-4C0C-B5D6-5F6CC64A6614}"/>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0EB1700A-7951-4FBD-A72F-3955EFDCFAF2}"/>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F1095756-D341-44EB-B669-ED1FF992CF55}"/>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BD4CC49C-E1E0-479A-912E-07989C53D9F1}"/>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36D2FC50-680D-42DB-A373-3F7719180D11}"/>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6C21338B-D643-4D86-80D7-0B73717DA836}"/>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F81C690C-3787-4B85-989D-0780E8B133D2}"/>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980603E9-1554-4E79-BD0A-F694DF8B64CE}"/>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6D6EA468-4819-457B-8FD4-140193A0F372}"/>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07E61AE3-7BBA-40B0-80EE-0259E7D71AC6}"/>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A6D0DE1D-8D85-43A6-90D5-7C604DDA7DB1}"/>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71CC9D09-6FB0-415B-BDC5-F02721D993CD}"/>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CA32D379-35AB-4A77-A766-93743A66DFD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667BD304-F61A-47F4-8ED2-97B46BC3AC0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5EE64146-6E3A-41CA-970A-B7126468EC65}"/>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04CF9EF6-F67F-46F9-8BFC-038F31A7654A}"/>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31B00DD4-FCC4-4448-B96D-8CA238520888}"/>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5C325D1E-20C5-4F47-BB08-1781829A8031}"/>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28967803-DCBB-4E3B-A620-242DF0584E2A}"/>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1DB54483-9DB1-473B-8DA9-61DE2A3068F2}"/>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C64D0456-5246-49A3-89BB-C2AB48593246}"/>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EAD62D1A-1483-4470-961A-CAF7CA1BD7F8}"/>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8DA608BF-4A93-4770-9E97-A78CABD94F68}"/>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EA274D02-2ED5-48EE-8D3E-4EA11945288E}"/>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AF1011A8-EFE2-4E48-93F4-ED05BDE2D451}"/>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587EE9D5-7869-40A1-88F0-BA8626677E10}"/>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7D2EA827-24A1-43EC-9B55-63C4970F5C9A}"/>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2F0D354A-E65B-4468-A476-45973C2FC276}"/>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133B4DB7-AA91-4C1A-B5B7-86C6CC8C3EEE}"/>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940A09C0-6B04-4F39-97C9-414502766258}"/>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0A812B7D-F764-4CA0-876B-F284CFD2D5CC}"/>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24DD0196-45E0-402F-B7F4-108B4AF80D99}"/>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82FAAFA2-216A-4ADC-9A7E-3C83AB2A8A25}"/>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14F635CF-E5A0-4E30-8449-283BB92AA5A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47940F89-9F37-4879-A207-5078931A9317}"/>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9F2F6D8D-D190-46ED-AD9B-90B6AF06B92D}"/>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459CAF8D-98DC-4DA6-88EE-F66B9C82FFA0}"/>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BD7D43A8-8CE6-4BEA-B890-449155F6FC5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7D479CEA-0730-4651-8A46-792210EE3465}"/>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2131600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40.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51">
      <a:dk1>
        <a:sysClr val="windowText" lastClr="000000"/>
      </a:dk1>
      <a:lt1>
        <a:sysClr val="window" lastClr="FFFFFF"/>
      </a:lt1>
      <a:dk2>
        <a:srgbClr val="000000"/>
      </a:dk2>
      <a:lt2>
        <a:srgbClr val="F8F8F8"/>
      </a:lt2>
      <a:accent1>
        <a:srgbClr val="FFC000"/>
      </a:accent1>
      <a:accent2>
        <a:srgbClr val="2F2FE9"/>
      </a:accent2>
      <a:accent3>
        <a:srgbClr val="F7AD19"/>
      </a:accent3>
      <a:accent4>
        <a:srgbClr val="F6AF2E"/>
      </a:accent4>
      <a:accent5>
        <a:srgbClr val="2F2FE9"/>
      </a:accent5>
      <a:accent6>
        <a:srgbClr val="F7AD19"/>
      </a:accent6>
      <a:hlink>
        <a:srgbClr val="5F5F5F"/>
      </a:hlink>
      <a:folHlink>
        <a:srgbClr val="91919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TotalTime>
  <Words>4422</Words>
  <Application>Microsoft Office PowerPoint</Application>
  <PresentationFormat>宽屏</PresentationFormat>
  <Paragraphs>304</Paragraphs>
  <Slides>50</Slides>
  <Notes>45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50</vt:i4>
      </vt:variant>
    </vt:vector>
  </HeadingPairs>
  <TitlesOfParts>
    <vt:vector size="62" baseType="lpstr">
      <vt:lpstr>Baoli SC</vt:lpstr>
      <vt:lpstr>Weibei SC</vt:lpstr>
      <vt:lpstr>等线</vt:lpstr>
      <vt:lpstr>汉仪晓波折纸体简</vt:lpstr>
      <vt:lpstr>STXinwei</vt:lpstr>
      <vt:lpstr>宋体</vt:lpstr>
      <vt:lpstr>微软雅黑</vt:lpstr>
      <vt:lpstr>字魂59号-创粗黑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合肥网思科技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mudiyixiangfeng@outlook.com</cp:lastModifiedBy>
  <cp:revision>117</cp:revision>
  <dcterms:created xsi:type="dcterms:W3CDTF">2018-08-20T15:14:05Z</dcterms:created>
  <dcterms:modified xsi:type="dcterms:W3CDTF">2019-11-27T10:03:11Z</dcterms:modified>
</cp:coreProperties>
</file>