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94" r:id="rId3"/>
    <p:sldId id="391" r:id="rId4"/>
    <p:sldId id="305" r:id="rId5"/>
    <p:sldId id="384" r:id="rId6"/>
    <p:sldId id="385" r:id="rId7"/>
    <p:sldId id="392" r:id="rId8"/>
    <p:sldId id="386" r:id="rId9"/>
    <p:sldId id="387" r:id="rId10"/>
    <p:sldId id="388" r:id="rId11"/>
    <p:sldId id="389" r:id="rId12"/>
    <p:sldId id="393" r:id="rId13"/>
    <p:sldId id="395" r:id="rId14"/>
    <p:sldId id="396" r:id="rId15"/>
    <p:sldId id="397" r:id="rId16"/>
    <p:sldId id="398" r:id="rId17"/>
    <p:sldId id="400" r:id="rId18"/>
    <p:sldId id="401" r:id="rId19"/>
    <p:sldId id="402" r:id="rId20"/>
    <p:sldId id="403" r:id="rId21"/>
    <p:sldId id="399" r:id="rId22"/>
    <p:sldId id="404" r:id="rId23"/>
    <p:sldId id="405" r:id="rId24"/>
    <p:sldId id="406" r:id="rId25"/>
    <p:sldId id="407" r:id="rId26"/>
    <p:sldId id="408" r:id="rId27"/>
    <p:sldId id="409" r:id="rId28"/>
    <p:sldId id="412" r:id="rId29"/>
    <p:sldId id="413" r:id="rId30"/>
    <p:sldId id="421" r:id="rId31"/>
    <p:sldId id="422" r:id="rId32"/>
    <p:sldId id="410" r:id="rId33"/>
    <p:sldId id="414" r:id="rId34"/>
    <p:sldId id="417" r:id="rId35"/>
    <p:sldId id="415" r:id="rId36"/>
    <p:sldId id="423" r:id="rId37"/>
    <p:sldId id="424" r:id="rId38"/>
    <p:sldId id="425" r:id="rId39"/>
    <p:sldId id="419" r:id="rId40"/>
    <p:sldId id="416" r:id="rId41"/>
    <p:sldId id="426" r:id="rId42"/>
    <p:sldId id="427" r:id="rId43"/>
    <p:sldId id="428" r:id="rId44"/>
    <p:sldId id="429" r:id="rId45"/>
    <p:sldId id="430" r:id="rId46"/>
    <p:sldId id="420" r:id="rId47"/>
    <p:sldId id="418" r:id="rId48"/>
    <p:sldId id="431" r:id="rId49"/>
    <p:sldId id="432" r:id="rId50"/>
    <p:sldId id="433" r:id="rId51"/>
    <p:sldId id="434" r:id="rId52"/>
    <p:sldId id="380" r:id="rId53"/>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AFF"/>
    <a:srgbClr val="1E3595"/>
    <a:srgbClr val="972988"/>
    <a:srgbClr val="9796A9"/>
    <a:srgbClr val="223FB2"/>
    <a:srgbClr val="CFD0E6"/>
    <a:srgbClr val="B1C4F3"/>
    <a:srgbClr val="9DABD4"/>
    <a:srgbClr val="3E7BFF"/>
    <a:srgbClr val="305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6" autoAdjust="0"/>
    <p:restoredTop sz="94660"/>
  </p:normalViewPr>
  <p:slideViewPr>
    <p:cSldViewPr snapToGrid="0" showGuides="1">
      <p:cViewPr varScale="1">
        <p:scale>
          <a:sx n="70" d="100"/>
          <a:sy n="70" d="100"/>
        </p:scale>
        <p:origin x="606" y="66"/>
      </p:cViewPr>
      <p:guideLst>
        <p:guide orient="horz" pos="2137"/>
        <p:guide pos="647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2019/11/27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17</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21</a:t>
            </a:fld>
            <a:endParaRPr lang="zh-CN" altLang="en-US"/>
          </a:p>
        </p:txBody>
      </p:sp>
    </p:spTree>
    <p:extLst>
      <p:ext uri="{BB962C8B-B14F-4D97-AF65-F5344CB8AC3E}">
        <p14:creationId xmlns:p14="http://schemas.microsoft.com/office/powerpoint/2010/main" val="1629981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11655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23</a:t>
            </a:fld>
            <a:endParaRPr lang="zh-CN" altLang="en-US"/>
          </a:p>
        </p:txBody>
      </p:sp>
    </p:spTree>
    <p:extLst>
      <p:ext uri="{BB962C8B-B14F-4D97-AF65-F5344CB8AC3E}">
        <p14:creationId xmlns:p14="http://schemas.microsoft.com/office/powerpoint/2010/main" val="141678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0606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65953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25</a:t>
            </a:fld>
            <a:endParaRPr lang="zh-CN" altLang="en-US"/>
          </a:p>
        </p:txBody>
      </p:sp>
    </p:spTree>
    <p:extLst>
      <p:ext uri="{BB962C8B-B14F-4D97-AF65-F5344CB8AC3E}">
        <p14:creationId xmlns:p14="http://schemas.microsoft.com/office/powerpoint/2010/main" val="393133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742266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720980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80366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800145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37910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7106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32</a:t>
            </a:fld>
            <a:endParaRPr lang="zh-CN" altLang="en-US"/>
          </a:p>
        </p:txBody>
      </p:sp>
    </p:spTree>
    <p:extLst>
      <p:ext uri="{BB962C8B-B14F-4D97-AF65-F5344CB8AC3E}">
        <p14:creationId xmlns:p14="http://schemas.microsoft.com/office/powerpoint/2010/main" val="3962285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3485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34</a:t>
            </a:fld>
            <a:endParaRPr lang="zh-CN" altLang="en-US"/>
          </a:p>
        </p:txBody>
      </p:sp>
    </p:spTree>
    <p:extLst>
      <p:ext uri="{BB962C8B-B14F-4D97-AF65-F5344CB8AC3E}">
        <p14:creationId xmlns:p14="http://schemas.microsoft.com/office/powerpoint/2010/main" val="309671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90589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02977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676657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519394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39</a:t>
            </a:fld>
            <a:endParaRPr lang="zh-CN" altLang="en-US"/>
          </a:p>
        </p:txBody>
      </p:sp>
    </p:spTree>
    <p:extLst>
      <p:ext uri="{BB962C8B-B14F-4D97-AF65-F5344CB8AC3E}">
        <p14:creationId xmlns:p14="http://schemas.microsoft.com/office/powerpoint/2010/main" val="1879515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07500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712283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669808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9360969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02327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5859352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46</a:t>
            </a:fld>
            <a:endParaRPr lang="zh-CN" altLang="en-US"/>
          </a:p>
        </p:txBody>
      </p:sp>
    </p:spTree>
    <p:extLst>
      <p:ext uri="{BB962C8B-B14F-4D97-AF65-F5344CB8AC3E}">
        <p14:creationId xmlns:p14="http://schemas.microsoft.com/office/powerpoint/2010/main" val="3607033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43781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719016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6239631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225019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800276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52</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7</a:t>
            </a:fld>
            <a:endParaRPr lang="zh-CN" altLang="en-US"/>
          </a:p>
        </p:txBody>
      </p:sp>
    </p:spTree>
    <p:extLst>
      <p:ext uri="{BB962C8B-B14F-4D97-AF65-F5344CB8AC3E}">
        <p14:creationId xmlns:p14="http://schemas.microsoft.com/office/powerpoint/2010/main" val="13771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12</a:t>
            </a:fld>
            <a:endParaRPr lang="zh-CN" altLang="en-US"/>
          </a:p>
        </p:txBody>
      </p:sp>
    </p:spTree>
    <p:extLst>
      <p:ext uri="{BB962C8B-B14F-4D97-AF65-F5344CB8AC3E}">
        <p14:creationId xmlns:p14="http://schemas.microsoft.com/office/powerpoint/2010/main" val="1392604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13</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2019/11/27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A_图片 3"/>
          <p:cNvPicPr>
            <a:picLocks noChangeAspect="1"/>
          </p:cNvPicPr>
          <p:nvPr userDrawn="1">
            <p:custDataLst>
              <p:tags r:id="rId2"/>
            </p:custDataLst>
          </p:nvPr>
        </p:nvPicPr>
        <p:blipFill rotWithShape="1">
          <a:blip r:embed="rId5"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4" name="矩形 63"/>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66"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Tree>
    <p:extLst>
      <p:ext uri="{BB962C8B-B14F-4D97-AF65-F5344CB8AC3E}">
        <p14:creationId xmlns:p14="http://schemas.microsoft.com/office/powerpoint/2010/main" val="3847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5"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A_图片 3"/>
          <p:cNvPicPr>
            <a:picLocks noChangeAspect="1"/>
          </p:cNvPicPr>
          <p:nvPr userDrawn="1">
            <p:custDataLst>
              <p:tags r:id="rId2"/>
            </p:custDataLst>
          </p:nvPr>
        </p:nvPicPr>
        <p:blipFill rotWithShape="1">
          <a:blip r:embed="rId6"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8" name="矩形 67"/>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9" name="图片 68"/>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70"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
        <p:nvSpPr>
          <p:cNvPr id="4" name="Rectangle 17">
            <a:extLst>
              <a:ext uri="{FF2B5EF4-FFF2-40B4-BE49-F238E27FC236}">
                <a16:creationId xmlns:a16="http://schemas.microsoft.com/office/drawing/2014/main" id="{B8BC1EFB-2BD3-4780-8D0A-10680DA4057B}"/>
              </a:ext>
            </a:extLst>
          </p:cNvPr>
          <p:cNvSpPr/>
          <p:nvPr userDrawn="1"/>
        </p:nvSpPr>
        <p:spPr>
          <a:xfrm>
            <a:off x="1008912" y="2155060"/>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5" name="PA_矩形 17">
            <a:extLst>
              <a:ext uri="{FF2B5EF4-FFF2-40B4-BE49-F238E27FC236}">
                <a16:creationId xmlns:a16="http://schemas.microsoft.com/office/drawing/2014/main" id="{B8BC1EFB-2BD3-4780-8D0A-10680DA4057B}"/>
              </a:ext>
            </a:extLst>
          </p:cNvPr>
          <p:cNvSpPr/>
          <p:nvPr userDrawn="1">
            <p:custDataLst>
              <p:tags r:id="rId4"/>
            </p:custDataLst>
          </p:nvPr>
        </p:nvSpPr>
        <p:spPr>
          <a:xfrm>
            <a:off x="876207" y="3478499"/>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spTree>
    <p:extLst>
      <p:ext uri="{BB962C8B-B14F-4D97-AF65-F5344CB8AC3E}">
        <p14:creationId xmlns:p14="http://schemas.microsoft.com/office/powerpoint/2010/main" val="39575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597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923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0482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01731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84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2019/11/27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3" r:id="rId3"/>
    <p:sldLayoutId id="2147483664" r:id="rId4"/>
    <p:sldLayoutId id="2147483672" r:id="rId5"/>
    <p:sldLayoutId id="2147483673" r:id="rId6"/>
    <p:sldLayoutId id="2147483674" r:id="rId7"/>
    <p:sldLayoutId id="2147483675" r:id="rId8"/>
    <p:sldLayoutId id="214748367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3.emf"/><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slideLayout" Target="../slideLayouts/slideLayout4.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_矩形 17">
            <a:extLst>
              <a:ext uri="{FF2B5EF4-FFF2-40B4-BE49-F238E27FC236}">
                <a16:creationId xmlns:a16="http://schemas.microsoft.com/office/drawing/2014/main" id="{B8BC1EFB-2BD3-4780-8D0A-10680DA4057B}"/>
              </a:ext>
            </a:extLst>
          </p:cNvPr>
          <p:cNvSpPr/>
          <p:nvPr>
            <p:custDataLst>
              <p:tags r:id="rId1"/>
            </p:custDataLst>
          </p:nvPr>
        </p:nvSpPr>
        <p:spPr>
          <a:xfrm>
            <a:off x="942333" y="2601318"/>
            <a:ext cx="5043330" cy="851259"/>
          </a:xfrm>
          <a:prstGeom prst="rect">
            <a:avLst/>
          </a:prstGeom>
        </p:spPr>
        <p:txBody>
          <a:bodyPr wrap="square">
            <a:spAutoFit/>
          </a:bodyPr>
          <a:lstStyle/>
          <a:p>
            <a:pPr>
              <a:lnSpc>
                <a:spcPct val="123000"/>
              </a:lnSpc>
            </a:pP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第</a:t>
            </a:r>
            <a:r>
              <a:rPr lang="en-US" altLang="zh-CN"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a:t>
            </a:r>
            <a:r>
              <a:rPr lang="zh-CN" altLang="en-US" sz="4400" b="1">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章 软件测试</a:t>
            </a:r>
            <a:endPar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078241" y="3620361"/>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grpSp>
        <p:nvGrpSpPr>
          <p:cNvPr id="76" name="组 75"/>
          <p:cNvGrpSpPr/>
          <p:nvPr/>
        </p:nvGrpSpPr>
        <p:grpSpPr>
          <a:xfrm>
            <a:off x="1685827" y="4025255"/>
            <a:ext cx="3377843" cy="720406"/>
            <a:chOff x="926233" y="3911281"/>
            <a:chExt cx="2607384" cy="612775"/>
          </a:xfrm>
        </p:grpSpPr>
        <p:grpSp>
          <p:nvGrpSpPr>
            <p:cNvPr id="77" name="PA_组合 79"/>
            <p:cNvGrpSpPr/>
            <p:nvPr>
              <p:custDataLst>
                <p:tags r:id="rId3"/>
              </p:custDataLst>
            </p:nvPr>
          </p:nvGrpSpPr>
          <p:grpSpPr>
            <a:xfrm>
              <a:off x="926233" y="3911281"/>
              <a:ext cx="2424982" cy="612775"/>
              <a:chOff x="284163" y="1644650"/>
              <a:chExt cx="1585912" cy="612775"/>
            </a:xfrm>
          </p:grpSpPr>
          <p:sp>
            <p:nvSpPr>
              <p:cNvPr id="79"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_矩形 17">
              <a:extLst>
                <a:ext uri="{FF2B5EF4-FFF2-40B4-BE49-F238E27FC236}">
                  <a16:creationId xmlns:a16="http://schemas.microsoft.com/office/drawing/2014/main" id="{B8BC1EFB-2BD3-4780-8D0A-10680DA4057B}"/>
                </a:ext>
              </a:extLst>
            </p:cNvPr>
            <p:cNvSpPr/>
            <p:nvPr>
              <p:custDataLst>
                <p:tags r:id="rId4"/>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899379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1000"/>
                                        <p:tgtEl>
                                          <p:spTgt spid="76"/>
                                        </p:tgtEl>
                                      </p:cBhvr>
                                    </p:animEffect>
                                    <p:anim calcmode="lin" valueType="num">
                                      <p:cBhvr>
                                        <p:cTn id="16" dur="1000" fill="hold"/>
                                        <p:tgtEl>
                                          <p:spTgt spid="76"/>
                                        </p:tgtEl>
                                        <p:attrNameLst>
                                          <p:attrName>ppt_x</p:attrName>
                                        </p:attrNameLst>
                                      </p:cBhvr>
                                      <p:tavLst>
                                        <p:tav tm="0">
                                          <p:val>
                                            <p:strVal val="#ppt_x"/>
                                          </p:val>
                                        </p:tav>
                                        <p:tav tm="100000">
                                          <p:val>
                                            <p:strVal val="#ppt_x"/>
                                          </p:val>
                                        </p:tav>
                                      </p:tavLst>
                                    </p:anim>
                                    <p:anim calcmode="lin" valueType="num">
                                      <p:cBhvr>
                                        <p:cTn id="1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DB3DB44-B990-4F9C-82FA-A23AFBCB0A95}"/>
              </a:ext>
            </a:extLst>
          </p:cNvPr>
          <p:cNvGrpSpPr/>
          <p:nvPr/>
        </p:nvGrpSpPr>
        <p:grpSpPr>
          <a:xfrm>
            <a:off x="810559" y="1321980"/>
            <a:ext cx="10735447" cy="3986999"/>
            <a:chOff x="2315900" y="1881540"/>
            <a:chExt cx="7992626" cy="1886288"/>
          </a:xfrm>
        </p:grpSpPr>
        <p:sp>
          <p:nvSpPr>
            <p:cNvPr id="4" name="任意多边形: 形状 3">
              <a:extLst>
                <a:ext uri="{FF2B5EF4-FFF2-40B4-BE49-F238E27FC236}">
                  <a16:creationId xmlns:a16="http://schemas.microsoft.com/office/drawing/2014/main" id="{3AE1AA37-D461-4801-BDA7-82428942868E}"/>
                </a:ext>
              </a:extLst>
            </p:cNvPr>
            <p:cNvSpPr/>
            <p:nvPr/>
          </p:nvSpPr>
          <p:spPr>
            <a:xfrm rot="21600000">
              <a:off x="3350491" y="1881540"/>
              <a:ext cx="6958035" cy="1886288"/>
            </a:xfrm>
            <a:custGeom>
              <a:avLst/>
              <a:gdLst>
                <a:gd name="connsiteX0" fmla="*/ 0 w 6958035"/>
                <a:gd name="connsiteY0" fmla="*/ 0 h 1886286"/>
                <a:gd name="connsiteX1" fmla="*/ 6014892 w 6958035"/>
                <a:gd name="connsiteY1" fmla="*/ 0 h 1886286"/>
                <a:gd name="connsiteX2" fmla="*/ 6958035 w 6958035"/>
                <a:gd name="connsiteY2" fmla="*/ 943143 h 1886286"/>
                <a:gd name="connsiteX3" fmla="*/ 6014892 w 6958035"/>
                <a:gd name="connsiteY3" fmla="*/ 1886286 h 1886286"/>
                <a:gd name="connsiteX4" fmla="*/ 0 w 6958035"/>
                <a:gd name="connsiteY4" fmla="*/ 1886286 h 1886286"/>
                <a:gd name="connsiteX5" fmla="*/ 0 w 6958035"/>
                <a:gd name="connsiteY5" fmla="*/ 0 h 188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8035" h="1886286">
                  <a:moveTo>
                    <a:pt x="6958035" y="1886285"/>
                  </a:moveTo>
                  <a:lnTo>
                    <a:pt x="943143" y="1886285"/>
                  </a:lnTo>
                  <a:lnTo>
                    <a:pt x="0" y="943143"/>
                  </a:lnTo>
                  <a:lnTo>
                    <a:pt x="943143" y="1"/>
                  </a:lnTo>
                  <a:lnTo>
                    <a:pt x="6958035" y="1"/>
                  </a:lnTo>
                  <a:lnTo>
                    <a:pt x="6958035" y="1886285"/>
                  </a:lnTo>
                  <a:close/>
                </a:path>
              </a:pathLst>
            </a:custGeom>
          </p:spPr>
          <p:style>
            <a:lnRef idx="0">
              <a:schemeClr val="accent4">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303371" tIns="60961" rIns="113792" bIns="60961" numCol="1" spcCol="1270" anchor="ctr" anchorCtr="0">
              <a:noAutofit/>
            </a:bodyPr>
            <a:lstStyle/>
            <a:p>
              <a:pPr marL="0" lvl="0" indent="0" algn="ctr" defTabSz="711200">
                <a:lnSpc>
                  <a:spcPct val="150000"/>
                </a:lnSpc>
                <a:spcBef>
                  <a:spcPct val="0"/>
                </a:spcBef>
                <a:buNone/>
              </a:pPr>
              <a:r>
                <a:rPr lang="zh-CN" sz="2000" kern="1200"/>
                <a:t>动态测试是真正运行被测程序，在执行过程中，通过输入有效的测试用例，对输入与输出的对应关系进行分析，以达到检测的目的。通常意义上的测试大多是指动态测试。设计高效、合理的测试用例是动态测试的关键。同测试任何产品一样，动态测试一般有黑盒测试法与白盒测试法两种，前者是测试产品的功能，后者是测试产品的内部结构和处理过程。</a:t>
              </a:r>
            </a:p>
          </p:txBody>
        </p:sp>
        <p:sp>
          <p:nvSpPr>
            <p:cNvPr id="5" name="椭圆 4">
              <a:extLst>
                <a:ext uri="{FF2B5EF4-FFF2-40B4-BE49-F238E27FC236}">
                  <a16:creationId xmlns:a16="http://schemas.microsoft.com/office/drawing/2014/main" id="{EE09725A-1493-4E62-81EF-277F9C38E46F}"/>
                </a:ext>
              </a:extLst>
            </p:cNvPr>
            <p:cNvSpPr/>
            <p:nvPr/>
          </p:nvSpPr>
          <p:spPr>
            <a:xfrm>
              <a:off x="2315900" y="1881540"/>
              <a:ext cx="1886286" cy="1886286"/>
            </a:xfrm>
            <a:prstGeom prst="ellipse">
              <a:avLst/>
            </a:prstGeom>
          </p:spPr>
          <p:style>
            <a:lnRef idx="0">
              <a:schemeClr val="accent4">
                <a:shade val="80000"/>
                <a:hueOff val="0"/>
                <a:satOff val="0"/>
                <a:lumOff val="0"/>
                <a:alphaOff val="0"/>
              </a:schemeClr>
            </a:lnRef>
            <a:fillRef idx="1">
              <a:schemeClr val="accent4">
                <a:tint val="40000"/>
                <a:hueOff val="0"/>
                <a:satOff val="0"/>
                <a:lumOff val="0"/>
                <a:alphaOff val="0"/>
              </a:schemeClr>
            </a:fillRef>
            <a:effectRef idx="3">
              <a:schemeClr val="accent4">
                <a:tint val="40000"/>
                <a:hueOff val="0"/>
                <a:satOff val="0"/>
                <a:lumOff val="0"/>
                <a:alphaOff val="0"/>
              </a:schemeClr>
            </a:effectRef>
            <a:fontRef idx="minor">
              <a:schemeClr val="lt1">
                <a:hueOff val="0"/>
                <a:satOff val="0"/>
                <a:lumOff val="0"/>
                <a:alphaOff val="0"/>
              </a:schemeClr>
            </a:fontRef>
          </p:style>
        </p:sp>
      </p:grpSp>
      <p:sp>
        <p:nvSpPr>
          <p:cNvPr id="9" name="Text Box 14"/>
          <p:cNvSpPr txBox="1">
            <a:spLocks noChangeArrowheads="1"/>
          </p:cNvSpPr>
          <p:nvPr/>
        </p:nvSpPr>
        <p:spPr bwMode="auto">
          <a:xfrm>
            <a:off x="1126332" y="266701"/>
            <a:ext cx="3057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8.2.2    </a:t>
            </a:r>
            <a:r>
              <a:rPr lang="zh-CN" altLang="en-US" sz="2200" b="1" dirty="0">
                <a:latin typeface="微软雅黑" charset="-122"/>
                <a:ea typeface="微软雅黑" charset="-122"/>
              </a:rPr>
              <a:t>动态测试   </a:t>
            </a:r>
          </a:p>
        </p:txBody>
      </p:sp>
    </p:spTree>
    <p:extLst>
      <p:ext uri="{BB962C8B-B14F-4D97-AF65-F5344CB8AC3E}">
        <p14:creationId xmlns:p14="http://schemas.microsoft.com/office/powerpoint/2010/main" val="9434352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矩形 2"/>
          <p:cNvSpPr>
            <a:spLocks noChangeArrowheads="1"/>
          </p:cNvSpPr>
          <p:nvPr/>
        </p:nvSpPr>
        <p:spPr bwMode="auto">
          <a:xfrm>
            <a:off x="1126332" y="1275800"/>
            <a:ext cx="10658475" cy="247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20000"/>
              </a:spcBef>
            </a:pPr>
            <a:r>
              <a:rPr lang="en-US" altLang="zh-CN" sz="2000" dirty="0"/>
              <a:t>1</a:t>
            </a:r>
            <a:r>
              <a:rPr lang="zh-CN" altLang="en-US" sz="2000" dirty="0"/>
              <a:t>．黑盒测试法</a:t>
            </a:r>
          </a:p>
          <a:p>
            <a:pPr>
              <a:lnSpc>
                <a:spcPct val="150000"/>
              </a:lnSpc>
              <a:spcBef>
                <a:spcPct val="20000"/>
              </a:spcBef>
            </a:pPr>
            <a:r>
              <a:rPr lang="zh-CN" altLang="en-US" sz="2000" dirty="0"/>
              <a:t>黑盒法又称功能测试或数据驱动测试，该方法把被测试对象看成一个不透明的“黑盒子”，测试人员完全不考虑程序的内部结构和处理过程，只在软件的接口（界面）处进行测试，依据需求说明书，检查程序是否满足功能要求，是否能很好地接收数据，并产生正确的输出。</a:t>
            </a:r>
          </a:p>
          <a:p>
            <a:pPr>
              <a:lnSpc>
                <a:spcPct val="150000"/>
              </a:lnSpc>
              <a:spcBef>
                <a:spcPct val="20000"/>
              </a:spcBef>
            </a:pPr>
            <a:r>
              <a:rPr lang="zh-CN" altLang="en-US" sz="2000" dirty="0"/>
              <a:t>通过黑盒测试主要发现以下错误：</a:t>
            </a:r>
          </a:p>
        </p:txBody>
      </p:sp>
      <p:sp>
        <p:nvSpPr>
          <p:cNvPr id="9" name="Text Box 14"/>
          <p:cNvSpPr txBox="1">
            <a:spLocks noChangeArrowheads="1"/>
          </p:cNvSpPr>
          <p:nvPr/>
        </p:nvSpPr>
        <p:spPr bwMode="auto">
          <a:xfrm>
            <a:off x="1126332" y="266701"/>
            <a:ext cx="32399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8.2.2    </a:t>
            </a:r>
            <a:r>
              <a:rPr lang="zh-CN" altLang="en-US" sz="2200" b="1" dirty="0">
                <a:latin typeface="微软雅黑" charset="-122"/>
                <a:ea typeface="微软雅黑" charset="-122"/>
              </a:rPr>
              <a:t>动态测试   </a:t>
            </a:r>
          </a:p>
        </p:txBody>
      </p:sp>
      <p:grpSp>
        <p:nvGrpSpPr>
          <p:cNvPr id="4" name="组合 3">
            <a:extLst>
              <a:ext uri="{FF2B5EF4-FFF2-40B4-BE49-F238E27FC236}">
                <a16:creationId xmlns:a16="http://schemas.microsoft.com/office/drawing/2014/main" id="{E2426D3D-0504-44AE-A59F-A739A4B08AEB}"/>
              </a:ext>
            </a:extLst>
          </p:cNvPr>
          <p:cNvGrpSpPr/>
          <p:nvPr/>
        </p:nvGrpSpPr>
        <p:grpSpPr>
          <a:xfrm>
            <a:off x="509515" y="3893518"/>
            <a:ext cx="11168556" cy="2182653"/>
            <a:chOff x="3048000" y="2965470"/>
            <a:chExt cx="6101045" cy="2182653"/>
          </a:xfrm>
        </p:grpSpPr>
        <p:sp>
          <p:nvSpPr>
            <p:cNvPr id="5" name="箭头: 燕尾形 4">
              <a:extLst>
                <a:ext uri="{FF2B5EF4-FFF2-40B4-BE49-F238E27FC236}">
                  <a16:creationId xmlns:a16="http://schemas.microsoft.com/office/drawing/2014/main" id="{5BB22403-4DED-435B-8B82-90FA50946A33}"/>
                </a:ext>
              </a:extLst>
            </p:cNvPr>
            <p:cNvSpPr/>
            <p:nvPr/>
          </p:nvSpPr>
          <p:spPr>
            <a:xfrm>
              <a:off x="3048000" y="3504902"/>
              <a:ext cx="6096000" cy="1103789"/>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6" name="任意多边形: 形状 5">
              <a:extLst>
                <a:ext uri="{FF2B5EF4-FFF2-40B4-BE49-F238E27FC236}">
                  <a16:creationId xmlns:a16="http://schemas.microsoft.com/office/drawing/2014/main" id="{231A19FA-8B46-4E4D-B24A-294E6F0E9C1E}"/>
                </a:ext>
              </a:extLst>
            </p:cNvPr>
            <p:cNvSpPr/>
            <p:nvPr/>
          </p:nvSpPr>
          <p:spPr>
            <a:xfrm>
              <a:off x="3050411" y="3349962"/>
              <a:ext cx="2037873" cy="430888"/>
            </a:xfrm>
            <a:custGeom>
              <a:avLst/>
              <a:gdLst>
                <a:gd name="connsiteX0" fmla="*/ 0 w 1054149"/>
                <a:gd name="connsiteY0" fmla="*/ 0 h 1103789"/>
                <a:gd name="connsiteX1" fmla="*/ 1054149 w 1054149"/>
                <a:gd name="connsiteY1" fmla="*/ 0 h 1103789"/>
                <a:gd name="connsiteX2" fmla="*/ 1054149 w 1054149"/>
                <a:gd name="connsiteY2" fmla="*/ 1103789 h 1103789"/>
                <a:gd name="connsiteX3" fmla="*/ 0 w 1054149"/>
                <a:gd name="connsiteY3" fmla="*/ 1103789 h 1103789"/>
                <a:gd name="connsiteX4" fmla="*/ 0 w 1054149"/>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49" h="1103789">
                  <a:moveTo>
                    <a:pt x="0" y="0"/>
                  </a:moveTo>
                  <a:lnTo>
                    <a:pt x="1054149" y="0"/>
                  </a:lnTo>
                  <a:lnTo>
                    <a:pt x="1054149"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b" anchorCtr="0">
              <a:noAutofit/>
            </a:bodyPr>
            <a:lstStyle/>
            <a:p>
              <a:pPr marL="0" lvl="0" indent="0" algn="ctr" defTabSz="444500">
                <a:lnSpc>
                  <a:spcPct val="150000"/>
                </a:lnSpc>
                <a:spcBef>
                  <a:spcPct val="0"/>
                </a:spcBef>
                <a:buNone/>
              </a:pPr>
              <a:r>
                <a:rPr lang="zh-CN" kern="1200" dirty="0">
                  <a:latin typeface="+mn-ea"/>
                </a:rPr>
                <a:t>（</a:t>
              </a:r>
              <a:r>
                <a:rPr lang="en-US" kern="1200" dirty="0">
                  <a:latin typeface="+mn-ea"/>
                </a:rPr>
                <a:t>1</a:t>
              </a:r>
              <a:r>
                <a:rPr lang="zh-CN" kern="1200" dirty="0">
                  <a:latin typeface="+mn-ea"/>
                </a:rPr>
                <a:t>）是否有不正确或遗漏了的功能。</a:t>
              </a:r>
            </a:p>
          </p:txBody>
        </p:sp>
        <p:sp>
          <p:nvSpPr>
            <p:cNvPr id="7" name="椭圆 6">
              <a:extLst>
                <a:ext uri="{FF2B5EF4-FFF2-40B4-BE49-F238E27FC236}">
                  <a16:creationId xmlns:a16="http://schemas.microsoft.com/office/drawing/2014/main" id="{1614C3A7-0EFF-462A-BCDF-B2AE9789AD9E}"/>
                </a:ext>
              </a:extLst>
            </p:cNvPr>
            <p:cNvSpPr/>
            <p:nvPr/>
          </p:nvSpPr>
          <p:spPr>
            <a:xfrm>
              <a:off x="3439512" y="3918823"/>
              <a:ext cx="275947" cy="275947"/>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任意多边形: 形状 7">
              <a:extLst>
                <a:ext uri="{FF2B5EF4-FFF2-40B4-BE49-F238E27FC236}">
                  <a16:creationId xmlns:a16="http://schemas.microsoft.com/office/drawing/2014/main" id="{CE76859E-F270-4F07-85F2-BBF45F0C7D13}"/>
                </a:ext>
              </a:extLst>
            </p:cNvPr>
            <p:cNvSpPr/>
            <p:nvPr/>
          </p:nvSpPr>
          <p:spPr>
            <a:xfrm>
              <a:off x="3224444" y="4332745"/>
              <a:ext cx="2318617" cy="815378"/>
            </a:xfrm>
            <a:custGeom>
              <a:avLst/>
              <a:gdLst>
                <a:gd name="connsiteX0" fmla="*/ 0 w 1054149"/>
                <a:gd name="connsiteY0" fmla="*/ 0 h 1103789"/>
                <a:gd name="connsiteX1" fmla="*/ 1054149 w 1054149"/>
                <a:gd name="connsiteY1" fmla="*/ 0 h 1103789"/>
                <a:gd name="connsiteX2" fmla="*/ 1054149 w 1054149"/>
                <a:gd name="connsiteY2" fmla="*/ 1103789 h 1103789"/>
                <a:gd name="connsiteX3" fmla="*/ 0 w 1054149"/>
                <a:gd name="connsiteY3" fmla="*/ 1103789 h 1103789"/>
                <a:gd name="connsiteX4" fmla="*/ 0 w 1054149"/>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49" h="1103789">
                  <a:moveTo>
                    <a:pt x="0" y="0"/>
                  </a:moveTo>
                  <a:lnTo>
                    <a:pt x="1054149" y="0"/>
                  </a:lnTo>
                  <a:lnTo>
                    <a:pt x="1054149"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ctr" defTabSz="444500">
                <a:lnSpc>
                  <a:spcPct val="150000"/>
                </a:lnSpc>
                <a:spcBef>
                  <a:spcPct val="0"/>
                </a:spcBef>
                <a:buNone/>
              </a:pPr>
              <a:r>
                <a:rPr lang="zh-CN" kern="1200" dirty="0">
                  <a:latin typeface="+mn-ea"/>
                </a:rPr>
                <a:t>（</a:t>
              </a:r>
              <a:r>
                <a:rPr lang="en-US" kern="1200" dirty="0">
                  <a:latin typeface="+mn-ea"/>
                </a:rPr>
                <a:t>2</a:t>
              </a:r>
              <a:r>
                <a:rPr lang="zh-CN" kern="1200" dirty="0">
                  <a:latin typeface="+mn-ea"/>
                </a:rPr>
                <a:t>）界面是否有错，能否正确地接受输入数据，能否产生正确的输出信息。</a:t>
              </a:r>
            </a:p>
          </p:txBody>
        </p:sp>
        <p:sp>
          <p:nvSpPr>
            <p:cNvPr id="10" name="椭圆 9">
              <a:extLst>
                <a:ext uri="{FF2B5EF4-FFF2-40B4-BE49-F238E27FC236}">
                  <a16:creationId xmlns:a16="http://schemas.microsoft.com/office/drawing/2014/main" id="{4F26F5E1-3FE8-4EF3-A91B-822F8AA38BD5}"/>
                </a:ext>
              </a:extLst>
            </p:cNvPr>
            <p:cNvSpPr/>
            <p:nvPr/>
          </p:nvSpPr>
          <p:spPr>
            <a:xfrm>
              <a:off x="4546369" y="3918823"/>
              <a:ext cx="275947" cy="275947"/>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任意多边形: 形状 10">
              <a:extLst>
                <a:ext uri="{FF2B5EF4-FFF2-40B4-BE49-F238E27FC236}">
                  <a16:creationId xmlns:a16="http://schemas.microsoft.com/office/drawing/2014/main" id="{C537B44E-4747-451C-B5A6-9CDC4B550367}"/>
                </a:ext>
              </a:extLst>
            </p:cNvPr>
            <p:cNvSpPr/>
            <p:nvPr/>
          </p:nvSpPr>
          <p:spPr>
            <a:xfrm>
              <a:off x="5264124" y="2965470"/>
              <a:ext cx="1702911" cy="815380"/>
            </a:xfrm>
            <a:custGeom>
              <a:avLst/>
              <a:gdLst>
                <a:gd name="connsiteX0" fmla="*/ 0 w 1054149"/>
                <a:gd name="connsiteY0" fmla="*/ 0 h 1103789"/>
                <a:gd name="connsiteX1" fmla="*/ 1054149 w 1054149"/>
                <a:gd name="connsiteY1" fmla="*/ 0 h 1103789"/>
                <a:gd name="connsiteX2" fmla="*/ 1054149 w 1054149"/>
                <a:gd name="connsiteY2" fmla="*/ 1103789 h 1103789"/>
                <a:gd name="connsiteX3" fmla="*/ 0 w 1054149"/>
                <a:gd name="connsiteY3" fmla="*/ 1103789 h 1103789"/>
                <a:gd name="connsiteX4" fmla="*/ 0 w 1054149"/>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49" h="1103789">
                  <a:moveTo>
                    <a:pt x="0" y="0"/>
                  </a:moveTo>
                  <a:lnTo>
                    <a:pt x="1054149" y="0"/>
                  </a:lnTo>
                  <a:lnTo>
                    <a:pt x="1054149"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b" anchorCtr="0">
              <a:noAutofit/>
            </a:bodyPr>
            <a:lstStyle/>
            <a:p>
              <a:pPr marL="0" lvl="0" indent="0" algn="ctr" defTabSz="444500">
                <a:lnSpc>
                  <a:spcPct val="150000"/>
                </a:lnSpc>
                <a:spcBef>
                  <a:spcPct val="0"/>
                </a:spcBef>
                <a:buNone/>
              </a:pPr>
              <a:r>
                <a:rPr lang="zh-CN" kern="1200" dirty="0">
                  <a:latin typeface="+mn-ea"/>
                </a:rPr>
                <a:t>（</a:t>
              </a:r>
              <a:r>
                <a:rPr lang="en-US" kern="1200" dirty="0">
                  <a:latin typeface="+mn-ea"/>
                </a:rPr>
                <a:t>3</a:t>
              </a:r>
              <a:r>
                <a:rPr lang="zh-CN" kern="1200" dirty="0">
                  <a:latin typeface="+mn-ea"/>
                </a:rPr>
                <a:t>）是否有数据结构或外部数据库访问错误。</a:t>
              </a:r>
            </a:p>
          </p:txBody>
        </p:sp>
        <p:sp>
          <p:nvSpPr>
            <p:cNvPr id="12" name="椭圆 11">
              <a:extLst>
                <a:ext uri="{FF2B5EF4-FFF2-40B4-BE49-F238E27FC236}">
                  <a16:creationId xmlns:a16="http://schemas.microsoft.com/office/drawing/2014/main" id="{E22358F5-BFC8-4FF5-AB29-A5A09EAEF2DB}"/>
                </a:ext>
              </a:extLst>
            </p:cNvPr>
            <p:cNvSpPr/>
            <p:nvPr/>
          </p:nvSpPr>
          <p:spPr>
            <a:xfrm>
              <a:off x="5653226" y="3918823"/>
              <a:ext cx="275947" cy="275947"/>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任意多边形: 形状 12">
              <a:extLst>
                <a:ext uri="{FF2B5EF4-FFF2-40B4-BE49-F238E27FC236}">
                  <a16:creationId xmlns:a16="http://schemas.microsoft.com/office/drawing/2014/main" id="{4D8F556A-7734-420A-98E3-038B552E9ACB}"/>
                </a:ext>
              </a:extLst>
            </p:cNvPr>
            <p:cNvSpPr/>
            <p:nvPr/>
          </p:nvSpPr>
          <p:spPr>
            <a:xfrm>
              <a:off x="6370982" y="4332744"/>
              <a:ext cx="1572705" cy="430887"/>
            </a:xfrm>
            <a:custGeom>
              <a:avLst/>
              <a:gdLst>
                <a:gd name="connsiteX0" fmla="*/ 0 w 1054149"/>
                <a:gd name="connsiteY0" fmla="*/ 0 h 1103789"/>
                <a:gd name="connsiteX1" fmla="*/ 1054149 w 1054149"/>
                <a:gd name="connsiteY1" fmla="*/ 0 h 1103789"/>
                <a:gd name="connsiteX2" fmla="*/ 1054149 w 1054149"/>
                <a:gd name="connsiteY2" fmla="*/ 1103789 h 1103789"/>
                <a:gd name="connsiteX3" fmla="*/ 0 w 1054149"/>
                <a:gd name="connsiteY3" fmla="*/ 1103789 h 1103789"/>
                <a:gd name="connsiteX4" fmla="*/ 0 w 1054149"/>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49" h="1103789">
                  <a:moveTo>
                    <a:pt x="0" y="0"/>
                  </a:moveTo>
                  <a:lnTo>
                    <a:pt x="1054149" y="0"/>
                  </a:lnTo>
                  <a:lnTo>
                    <a:pt x="1054149"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ctr" defTabSz="444500">
                <a:lnSpc>
                  <a:spcPct val="150000"/>
                </a:lnSpc>
                <a:spcBef>
                  <a:spcPct val="0"/>
                </a:spcBef>
                <a:buNone/>
              </a:pPr>
              <a:r>
                <a:rPr lang="zh-CN" kern="1200" dirty="0">
                  <a:latin typeface="+mn-ea"/>
                </a:rPr>
                <a:t>（</a:t>
              </a:r>
              <a:r>
                <a:rPr lang="en-US" kern="1200" dirty="0">
                  <a:latin typeface="+mn-ea"/>
                </a:rPr>
                <a:t>4</a:t>
              </a:r>
              <a:r>
                <a:rPr lang="zh-CN" kern="1200" dirty="0">
                  <a:latin typeface="+mn-ea"/>
                </a:rPr>
                <a:t>）性能是否满足要求。</a:t>
              </a:r>
            </a:p>
          </p:txBody>
        </p:sp>
        <p:sp>
          <p:nvSpPr>
            <p:cNvPr id="14" name="椭圆 13">
              <a:extLst>
                <a:ext uri="{FF2B5EF4-FFF2-40B4-BE49-F238E27FC236}">
                  <a16:creationId xmlns:a16="http://schemas.microsoft.com/office/drawing/2014/main" id="{01F966A8-DC18-40FC-93BF-7A20D66C87CC}"/>
                </a:ext>
              </a:extLst>
            </p:cNvPr>
            <p:cNvSpPr/>
            <p:nvPr/>
          </p:nvSpPr>
          <p:spPr>
            <a:xfrm>
              <a:off x="6760083" y="3918823"/>
              <a:ext cx="275947" cy="275947"/>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任意多边形: 形状 14">
              <a:extLst>
                <a:ext uri="{FF2B5EF4-FFF2-40B4-BE49-F238E27FC236}">
                  <a16:creationId xmlns:a16="http://schemas.microsoft.com/office/drawing/2014/main" id="{9B87B823-3F09-4790-8632-A2AD6CF32534}"/>
                </a:ext>
              </a:extLst>
            </p:cNvPr>
            <p:cNvSpPr/>
            <p:nvPr/>
          </p:nvSpPr>
          <p:spPr>
            <a:xfrm>
              <a:off x="7218107" y="3211699"/>
              <a:ext cx="1930938" cy="383825"/>
            </a:xfrm>
            <a:custGeom>
              <a:avLst/>
              <a:gdLst>
                <a:gd name="connsiteX0" fmla="*/ 0 w 1054149"/>
                <a:gd name="connsiteY0" fmla="*/ 0 h 1103789"/>
                <a:gd name="connsiteX1" fmla="*/ 1054149 w 1054149"/>
                <a:gd name="connsiteY1" fmla="*/ 0 h 1103789"/>
                <a:gd name="connsiteX2" fmla="*/ 1054149 w 1054149"/>
                <a:gd name="connsiteY2" fmla="*/ 1103789 h 1103789"/>
                <a:gd name="connsiteX3" fmla="*/ 0 w 1054149"/>
                <a:gd name="connsiteY3" fmla="*/ 1103789 h 1103789"/>
                <a:gd name="connsiteX4" fmla="*/ 0 w 1054149"/>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49" h="1103789">
                  <a:moveTo>
                    <a:pt x="0" y="0"/>
                  </a:moveTo>
                  <a:lnTo>
                    <a:pt x="1054149" y="0"/>
                  </a:lnTo>
                  <a:lnTo>
                    <a:pt x="1054149"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b" anchorCtr="0">
              <a:noAutofit/>
            </a:bodyPr>
            <a:lstStyle/>
            <a:p>
              <a:pPr marL="0" lvl="0" indent="0" algn="ctr" defTabSz="444500">
                <a:lnSpc>
                  <a:spcPct val="150000"/>
                </a:lnSpc>
                <a:spcBef>
                  <a:spcPct val="0"/>
                </a:spcBef>
                <a:buNone/>
              </a:pPr>
              <a:r>
                <a:rPr lang="zh-CN" kern="1200" dirty="0">
                  <a:latin typeface="+mn-ea"/>
                </a:rPr>
                <a:t>（</a:t>
              </a:r>
              <a:r>
                <a:rPr lang="en-US" kern="1200" dirty="0">
                  <a:latin typeface="+mn-ea"/>
                </a:rPr>
                <a:t>5</a:t>
              </a:r>
              <a:r>
                <a:rPr lang="zh-CN" kern="1200" dirty="0">
                  <a:latin typeface="+mn-ea"/>
                </a:rPr>
                <a:t>）是否有初始化或终止性错误。</a:t>
              </a:r>
            </a:p>
          </p:txBody>
        </p:sp>
        <p:sp>
          <p:nvSpPr>
            <p:cNvPr id="16" name="椭圆 15">
              <a:extLst>
                <a:ext uri="{FF2B5EF4-FFF2-40B4-BE49-F238E27FC236}">
                  <a16:creationId xmlns:a16="http://schemas.microsoft.com/office/drawing/2014/main" id="{3AF9D76E-B60E-4AF4-88C7-78A24D084A43}"/>
                </a:ext>
              </a:extLst>
            </p:cNvPr>
            <p:cNvSpPr/>
            <p:nvPr/>
          </p:nvSpPr>
          <p:spPr>
            <a:xfrm>
              <a:off x="7866940" y="3918823"/>
              <a:ext cx="275947" cy="275947"/>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932747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3</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测试用例的设计</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C9680759-3B62-451D-9849-50C7643A4B1F}"/>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867D5C51-CA25-48BD-8740-B2305A7F1835}"/>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87349527-9988-4327-9286-1C3528F2321D}"/>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780AFD60-3899-45B6-93A8-2D35E7838FD6}"/>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975EEE66-CAA6-46C7-A0C6-E154C155F783}"/>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00C7ADBF-A46E-460A-9609-FFEE365138D9}"/>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26DFABF3-B661-486C-B739-54E24FE81E2D}"/>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FF212CA7-4F51-4132-BF95-E0A78523404A}"/>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AE2C6854-24DF-4133-92A3-08B8E3DA54A0}"/>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B623C716-579C-4DD8-B10B-0EC823AB1213}"/>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99563163-81ED-4987-B94D-1B175F2537EB}"/>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7B00E197-9E67-4A3B-826C-1349FBB9B76E}"/>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4FFFDE0D-34D9-46DE-B03F-CE656B350CA1}"/>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60A01D31-71E0-4B6D-A4FB-D90B12481A6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1269B87D-F354-4AF9-B960-BD70D97EF643}"/>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5A2A6066-528E-4231-9B94-2618802489FA}"/>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F7DCDB97-138B-498B-8B35-38141DA8EF46}"/>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D26DE423-B116-4F68-952D-ADF89D19092E}"/>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8492DBD4-8F88-45DC-9EED-026ED68EA36B}"/>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90EB2E6A-EAC6-4C80-8FDA-A7E3E7C80759}"/>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5C0C14CA-ECCC-4B69-A0A1-4C52B9C904B8}"/>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56CE5020-BF60-4AA5-8D24-4E935C38CED7}"/>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38EA2F30-F774-4AC1-A09D-A30E837BCBC4}"/>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FEB99146-EFC3-4011-81B1-5322CF93269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629C92DA-52DA-48FC-A72D-2FCD7A38C17E}"/>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311F9E7C-87B7-4B01-9859-39463147203A}"/>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57F478E1-534A-4102-AC93-A1FA6420E7B9}"/>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4788A356-0EA5-4130-9BDF-736747CD1D84}"/>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5EB6D57A-34CB-47F0-9B38-99B6DD8A9514}"/>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75CA0570-2CC7-409A-9238-A65A1B5536E1}"/>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C6BE2865-4E02-4FDB-AB05-87802A55BD1D}"/>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86D6413A-5C77-4ADF-ACB9-6ED1646D5A36}"/>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845F38DE-1822-4CCE-80E3-6114FF480BB9}"/>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EA321704-4EB4-4674-AD55-87A179382FF6}"/>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2F59ADA7-D732-42B8-A5EF-07CF8371F1B3}"/>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6AE78852-79B0-4D1E-B421-CBFA284203FF}"/>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5EEE516B-E799-4D87-8B79-886417E5B169}"/>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56BCF68D-2046-4CC7-A0D9-3EA1BB2A9743}"/>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6FAE09D6-EAA2-4019-B1D5-F5506423591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4BF973F5-F656-4CB5-93E7-41B5ECC3B4ED}"/>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D1B34C5F-F033-4E2D-A9FF-B36FF6B0E3EF}"/>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BEA0B778-3E9F-4E4B-A7AD-07C6DEF0C6F2}"/>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3CAC12D6-2C4F-4459-A324-5F3AFA9ED100}"/>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1F9C08B0-E34F-4A88-8610-47A5FC6538A3}"/>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A827B1F4-AB03-48AF-AA9B-F7D35FFB8339}"/>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ADBEFA6D-2626-4535-A2B4-80FA6D30B74D}"/>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EE8DA7CD-2A7C-4AEE-A6B1-AA29DC21D490}"/>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28044F31-6F4C-4F5D-8563-F13B51E5F00B}"/>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EEA50F04-FE99-41D3-8D8C-0B3FF47256F4}"/>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E9D9241F-2944-46AC-BC71-047FB95BC733}"/>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ED49E3F2-C262-418A-A482-1F7030C24F36}"/>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C6BF532E-30AE-49B5-8346-245007C43C3E}"/>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03850358-5A32-4917-B435-47B97E8B5F1B}"/>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F340DC20-5653-44E3-B102-046F241003EF}"/>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BB398BC0-379B-4281-A601-C172AC760957}"/>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C9181C9B-94F5-4BC7-9405-4ED2F10DC834}"/>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F45E031D-618A-4D87-86B7-3DFB1E560983}"/>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213160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1082944"/>
            <a:ext cx="10899482" cy="410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30000"/>
              </a:spcBef>
            </a:pPr>
            <a:r>
              <a:rPr lang="zh-CN" altLang="en-US" sz="2000" dirty="0">
                <a:latin typeface="宋体" charset="-122"/>
              </a:rPr>
              <a:t>常用的黑盒测试技术有等价类划分、边界值分析、错误推测法、因果图等。</a:t>
            </a:r>
          </a:p>
          <a:p>
            <a:pPr>
              <a:lnSpc>
                <a:spcPct val="150000"/>
              </a:lnSpc>
              <a:spcBef>
                <a:spcPct val="30000"/>
              </a:spcBef>
            </a:pPr>
            <a:r>
              <a:rPr lang="en-US" altLang="zh-CN" sz="2000" dirty="0">
                <a:latin typeface="宋体" charset="-122"/>
              </a:rPr>
              <a:t>1.</a:t>
            </a:r>
            <a:r>
              <a:rPr lang="zh-CN" altLang="en-US" sz="2000" dirty="0">
                <a:latin typeface="宋体" charset="-122"/>
              </a:rPr>
              <a:t>等价类划分法</a:t>
            </a:r>
          </a:p>
          <a:p>
            <a:pPr>
              <a:lnSpc>
                <a:spcPct val="150000"/>
              </a:lnSpc>
              <a:spcBef>
                <a:spcPct val="30000"/>
              </a:spcBef>
            </a:pPr>
            <a:r>
              <a:rPr lang="en-US" altLang="zh-CN" sz="2000" dirty="0">
                <a:latin typeface="宋体" charset="-122"/>
              </a:rPr>
              <a:t>(1)</a:t>
            </a:r>
            <a:r>
              <a:rPr lang="zh-CN" altLang="en-US" sz="2000" dirty="0">
                <a:latin typeface="宋体" charset="-122"/>
              </a:rPr>
              <a:t>等价类划分法的基本思想</a:t>
            </a:r>
          </a:p>
          <a:p>
            <a:pPr>
              <a:lnSpc>
                <a:spcPct val="150000"/>
              </a:lnSpc>
              <a:spcBef>
                <a:spcPct val="30000"/>
              </a:spcBef>
            </a:pPr>
            <a:r>
              <a:rPr lang="zh-CN" altLang="en-US" sz="2000" dirty="0">
                <a:latin typeface="宋体" charset="-122"/>
              </a:rPr>
              <a:t>把所有可能的输入或输出数据（有效的和无效的）划分成若干个等价的子集，称为等价类，使得每个子集中的一个典型值在测试中的作用与这一子集中所有其他值的作用相同，可从每个子集中选取一组数据来测试程序，这种方法称等价类划分法。</a:t>
            </a:r>
          </a:p>
          <a:p>
            <a:pPr>
              <a:lnSpc>
                <a:spcPct val="150000"/>
              </a:lnSpc>
              <a:spcBef>
                <a:spcPct val="30000"/>
              </a:spcBef>
            </a:pPr>
            <a:r>
              <a:rPr lang="zh-CN" altLang="en-US" sz="2000" dirty="0">
                <a:latin typeface="宋体" charset="-122"/>
              </a:rPr>
              <a:t>等价类可分为有效等价类和无效等价类两种。前者主要用来检验程序是否实现了规格说明中的功能；后者主要用来检验程序否做了规格说明以外的事情。</a:t>
            </a:r>
          </a:p>
        </p:txBody>
      </p:sp>
      <p:sp>
        <p:nvSpPr>
          <p:cNvPr id="85" name="Text Box 14"/>
          <p:cNvSpPr txBox="1">
            <a:spLocks noChangeArrowheads="1"/>
          </p:cNvSpPr>
          <p:nvPr/>
        </p:nvSpPr>
        <p:spPr bwMode="auto">
          <a:xfrm>
            <a:off x="989932" y="287338"/>
            <a:ext cx="23310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8.3.1    </a:t>
            </a:r>
            <a:r>
              <a:rPr lang="zh-CN" altLang="en-US" sz="2200" b="1" dirty="0">
                <a:latin typeface="微软雅黑" charset="-122"/>
                <a:ea typeface="微软雅黑" charset="-122"/>
              </a:rPr>
              <a:t>黑盒技术</a:t>
            </a:r>
          </a:p>
        </p:txBody>
      </p:sp>
    </p:spTree>
    <p:extLst>
      <p:ext uri="{BB962C8B-B14F-4D97-AF65-F5344CB8AC3E}">
        <p14:creationId xmlns:p14="http://schemas.microsoft.com/office/powerpoint/2010/main" val="2871893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23310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8.3.1    </a:t>
            </a:r>
            <a:r>
              <a:rPr lang="zh-CN" altLang="en-US" sz="2200" b="1" dirty="0">
                <a:latin typeface="微软雅黑" charset="-122"/>
                <a:ea typeface="微软雅黑" charset="-122"/>
              </a:rPr>
              <a:t>黑盒技术</a:t>
            </a:r>
          </a:p>
        </p:txBody>
      </p:sp>
      <p:sp>
        <p:nvSpPr>
          <p:cNvPr id="2" name="矩形 1">
            <a:extLst>
              <a:ext uri="{FF2B5EF4-FFF2-40B4-BE49-F238E27FC236}">
                <a16:creationId xmlns:a16="http://schemas.microsoft.com/office/drawing/2014/main" id="{0B018388-3E2D-492F-923B-AB9B4A286D3C}"/>
              </a:ext>
            </a:extLst>
          </p:cNvPr>
          <p:cNvSpPr/>
          <p:nvPr/>
        </p:nvSpPr>
        <p:spPr>
          <a:xfrm>
            <a:off x="652704" y="946373"/>
            <a:ext cx="10424160" cy="4597862"/>
          </a:xfrm>
          <a:prstGeom prst="rect">
            <a:avLst/>
          </a:prstGeom>
        </p:spPr>
        <p:txBody>
          <a:bodyPr wrap="square">
            <a:spAutoFit/>
          </a:bodyPr>
          <a:lstStyle/>
          <a:p>
            <a:pPr>
              <a:lnSpc>
                <a:spcPct val="150000"/>
              </a:lnSpc>
            </a:pPr>
            <a:r>
              <a:rPr lang="en-US" altLang="zh-CN" dirty="0">
                <a:latin typeface="+mn-ea"/>
              </a:rPr>
              <a:t>(2)</a:t>
            </a:r>
            <a:r>
              <a:rPr lang="zh-CN" altLang="en-US" dirty="0">
                <a:latin typeface="+mn-ea"/>
              </a:rPr>
              <a:t>等价类划分的一般规则 </a:t>
            </a:r>
          </a:p>
          <a:p>
            <a:pPr>
              <a:lnSpc>
                <a:spcPct val="150000"/>
              </a:lnSpc>
            </a:pPr>
            <a:r>
              <a:rPr lang="zh-CN" altLang="en-US" dirty="0">
                <a:latin typeface="+mn-ea"/>
              </a:rPr>
              <a:t>划分等价类需要一定的经验，下面几条启发式规则有助于等价类的划分</a:t>
            </a:r>
            <a:r>
              <a:rPr lang="en-US" altLang="zh-CN" dirty="0">
                <a:latin typeface="+mn-ea"/>
              </a:rPr>
              <a:t>:</a:t>
            </a:r>
          </a:p>
          <a:p>
            <a:pPr>
              <a:lnSpc>
                <a:spcPct val="150000"/>
              </a:lnSpc>
            </a:pPr>
            <a:r>
              <a:rPr lang="en-US" altLang="zh-CN" dirty="0">
                <a:latin typeface="+mn-ea"/>
              </a:rPr>
              <a:t>①</a:t>
            </a:r>
            <a:r>
              <a:rPr lang="zh-CN" altLang="en-US" dirty="0">
                <a:latin typeface="+mn-ea"/>
              </a:rPr>
              <a:t>如果输入条件是一个布尔量，则可定义一个有效等价类和一个无效等价类。</a:t>
            </a:r>
          </a:p>
          <a:p>
            <a:pPr>
              <a:lnSpc>
                <a:spcPct val="150000"/>
              </a:lnSpc>
            </a:pPr>
            <a:r>
              <a:rPr lang="zh-CN" altLang="en-US" dirty="0">
                <a:latin typeface="+mn-ea"/>
              </a:rPr>
              <a:t>②如果输入条件规定了确切的取值范围，可定义一个有效等价类和两个无效等价类。</a:t>
            </a:r>
          </a:p>
          <a:p>
            <a:pPr>
              <a:lnSpc>
                <a:spcPct val="150000"/>
              </a:lnSpc>
            </a:pPr>
            <a:r>
              <a:rPr lang="zh-CN" altLang="en-US" dirty="0">
                <a:latin typeface="+mn-ea"/>
              </a:rPr>
              <a:t>③如果规定了输入数据的个数，则可定义一个有效等价类和两个无效等价类。 </a:t>
            </a:r>
          </a:p>
          <a:p>
            <a:pPr>
              <a:lnSpc>
                <a:spcPct val="150000"/>
              </a:lnSpc>
            </a:pPr>
            <a:r>
              <a:rPr lang="zh-CN" altLang="en-US" dirty="0">
                <a:latin typeface="+mn-ea"/>
              </a:rPr>
              <a:t>④如规定了输入数据的一组值，且程序对不同输入值做不同处理，则每个允许的输入值是一个有效等价类，并有一个无效等价类 </a:t>
            </a:r>
            <a:r>
              <a:rPr lang="en-US" altLang="zh-CN" dirty="0">
                <a:latin typeface="+mn-ea"/>
              </a:rPr>
              <a:t>(</a:t>
            </a:r>
            <a:r>
              <a:rPr lang="zh-CN" altLang="en-US" dirty="0">
                <a:latin typeface="+mn-ea"/>
              </a:rPr>
              <a:t>所有不允许的输入值的集合</a:t>
            </a:r>
            <a:r>
              <a:rPr lang="en-US" altLang="zh-CN" dirty="0">
                <a:latin typeface="+mn-ea"/>
              </a:rPr>
              <a:t>)</a:t>
            </a:r>
            <a:r>
              <a:rPr lang="zh-CN" altLang="en-US" dirty="0">
                <a:latin typeface="+mn-ea"/>
              </a:rPr>
              <a:t>。</a:t>
            </a:r>
          </a:p>
          <a:p>
            <a:pPr>
              <a:lnSpc>
                <a:spcPct val="150000"/>
              </a:lnSpc>
            </a:pPr>
            <a:r>
              <a:rPr lang="zh-CN" altLang="en-US" dirty="0">
                <a:latin typeface="+mn-ea"/>
              </a:rPr>
              <a:t>⑤如果规定了输入数据必须遵循的规则，可确定一个有效等价类（符合规则）和若干个无效等价类（从不同角度违反规则</a:t>
            </a:r>
            <a:r>
              <a:rPr lang="en-US" altLang="zh-CN" dirty="0">
                <a:latin typeface="+mn-ea"/>
              </a:rPr>
              <a:t>)</a:t>
            </a:r>
            <a:r>
              <a:rPr lang="zh-CN" altLang="en-US" dirty="0">
                <a:latin typeface="+mn-ea"/>
              </a:rPr>
              <a:t>。</a:t>
            </a:r>
          </a:p>
          <a:p>
            <a:pPr>
              <a:lnSpc>
                <a:spcPct val="150000"/>
              </a:lnSpc>
            </a:pPr>
            <a:r>
              <a:rPr lang="zh-CN" altLang="en-US" dirty="0">
                <a:latin typeface="+mn-ea"/>
              </a:rPr>
              <a:t>⑥如已划分的等价类各元素在程序中的处理方式不同，则应将此等价类进一步划分成更小的等价类。</a:t>
            </a:r>
          </a:p>
          <a:p>
            <a:pPr>
              <a:lnSpc>
                <a:spcPct val="150000"/>
              </a:lnSpc>
            </a:pPr>
            <a:r>
              <a:rPr lang="zh-CN" altLang="en-US" dirty="0">
                <a:latin typeface="+mn-ea"/>
              </a:rPr>
              <a:t>⑦如果处理对象是表格，则应使用空表、只含</a:t>
            </a:r>
            <a:r>
              <a:rPr lang="en-US" altLang="zh-CN" dirty="0">
                <a:latin typeface="+mn-ea"/>
              </a:rPr>
              <a:t>1</a:t>
            </a:r>
            <a:r>
              <a:rPr lang="zh-CN" altLang="en-US" dirty="0">
                <a:latin typeface="+mn-ea"/>
              </a:rPr>
              <a:t>项的表，包含多项的表。</a:t>
            </a:r>
          </a:p>
        </p:txBody>
      </p:sp>
    </p:spTree>
    <p:extLst>
      <p:ext uri="{BB962C8B-B14F-4D97-AF65-F5344CB8AC3E}">
        <p14:creationId xmlns:p14="http://schemas.microsoft.com/office/powerpoint/2010/main" val="1062620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3310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8.3.1    </a:t>
            </a:r>
            <a:r>
              <a:rPr lang="zh-CN" altLang="en-US" sz="2200" b="1" dirty="0">
                <a:latin typeface="微软雅黑" charset="-122"/>
                <a:ea typeface="微软雅黑" charset="-122"/>
              </a:rPr>
              <a:t>黑盒技术</a:t>
            </a:r>
          </a:p>
        </p:txBody>
      </p:sp>
      <p:grpSp>
        <p:nvGrpSpPr>
          <p:cNvPr id="4" name="组合 3">
            <a:extLst>
              <a:ext uri="{FF2B5EF4-FFF2-40B4-BE49-F238E27FC236}">
                <a16:creationId xmlns:a16="http://schemas.microsoft.com/office/drawing/2014/main" id="{6F5C340F-1D89-4353-B2EA-63069320F121}"/>
              </a:ext>
            </a:extLst>
          </p:cNvPr>
          <p:cNvGrpSpPr/>
          <p:nvPr/>
        </p:nvGrpSpPr>
        <p:grpSpPr>
          <a:xfrm>
            <a:off x="499844" y="1156647"/>
            <a:ext cx="10882390" cy="4544705"/>
            <a:chOff x="800094" y="3085569"/>
            <a:chExt cx="9959464" cy="686859"/>
          </a:xfrm>
        </p:grpSpPr>
        <p:sp>
          <p:nvSpPr>
            <p:cNvPr id="5" name="任意多边形: 形状 4">
              <a:extLst>
                <a:ext uri="{FF2B5EF4-FFF2-40B4-BE49-F238E27FC236}">
                  <a16:creationId xmlns:a16="http://schemas.microsoft.com/office/drawing/2014/main" id="{607D3A01-817A-427C-9C97-CDFD12325805}"/>
                </a:ext>
              </a:extLst>
            </p:cNvPr>
            <p:cNvSpPr/>
            <p:nvPr/>
          </p:nvSpPr>
          <p:spPr>
            <a:xfrm>
              <a:off x="800094" y="3085569"/>
              <a:ext cx="1373719" cy="686859"/>
            </a:xfrm>
            <a:custGeom>
              <a:avLst/>
              <a:gdLst>
                <a:gd name="connsiteX0" fmla="*/ 0 w 1373719"/>
                <a:gd name="connsiteY0" fmla="*/ 68686 h 686859"/>
                <a:gd name="connsiteX1" fmla="*/ 68686 w 1373719"/>
                <a:gd name="connsiteY1" fmla="*/ 0 h 686859"/>
                <a:gd name="connsiteX2" fmla="*/ 1305033 w 1373719"/>
                <a:gd name="connsiteY2" fmla="*/ 0 h 686859"/>
                <a:gd name="connsiteX3" fmla="*/ 1373719 w 1373719"/>
                <a:gd name="connsiteY3" fmla="*/ 68686 h 686859"/>
                <a:gd name="connsiteX4" fmla="*/ 1373719 w 1373719"/>
                <a:gd name="connsiteY4" fmla="*/ 618173 h 686859"/>
                <a:gd name="connsiteX5" fmla="*/ 1305033 w 1373719"/>
                <a:gd name="connsiteY5" fmla="*/ 686859 h 686859"/>
                <a:gd name="connsiteX6" fmla="*/ 68686 w 1373719"/>
                <a:gd name="connsiteY6" fmla="*/ 686859 h 686859"/>
                <a:gd name="connsiteX7" fmla="*/ 0 w 1373719"/>
                <a:gd name="connsiteY7" fmla="*/ 618173 h 686859"/>
                <a:gd name="connsiteX8" fmla="*/ 0 w 1373719"/>
                <a:gd name="connsiteY8" fmla="*/ 68686 h 68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719" h="686859">
                  <a:moveTo>
                    <a:pt x="0" y="68686"/>
                  </a:moveTo>
                  <a:cubicBezTo>
                    <a:pt x="0" y="30752"/>
                    <a:pt x="30752" y="0"/>
                    <a:pt x="68686" y="0"/>
                  </a:cubicBezTo>
                  <a:lnTo>
                    <a:pt x="1305033" y="0"/>
                  </a:lnTo>
                  <a:cubicBezTo>
                    <a:pt x="1342967" y="0"/>
                    <a:pt x="1373719" y="30752"/>
                    <a:pt x="1373719" y="68686"/>
                  </a:cubicBezTo>
                  <a:lnTo>
                    <a:pt x="1373719" y="618173"/>
                  </a:lnTo>
                  <a:cubicBezTo>
                    <a:pt x="1373719" y="656107"/>
                    <a:pt x="1342967" y="686859"/>
                    <a:pt x="1305033" y="686859"/>
                  </a:cubicBezTo>
                  <a:lnTo>
                    <a:pt x="68686" y="686859"/>
                  </a:lnTo>
                  <a:cubicBezTo>
                    <a:pt x="30752" y="686859"/>
                    <a:pt x="0" y="656107"/>
                    <a:pt x="0" y="618173"/>
                  </a:cubicBezTo>
                  <a:lnTo>
                    <a:pt x="0" y="68686"/>
                  </a:lnTo>
                  <a:close/>
                </a:path>
              </a:pathLst>
            </a:cu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35357" tIns="30277" rIns="35357" bIns="30277" numCol="1" spcCol="1270" anchor="ctr" anchorCtr="0">
              <a:noAutofit/>
            </a:bodyPr>
            <a:lstStyle/>
            <a:p>
              <a:pPr marL="0" lvl="0" indent="0" defTabSz="355600">
                <a:lnSpc>
                  <a:spcPct val="150000"/>
                </a:lnSpc>
                <a:spcBef>
                  <a:spcPct val="0"/>
                </a:spcBef>
                <a:buNone/>
              </a:pPr>
              <a:r>
                <a:rPr lang="zh-CN" kern="1200" dirty="0">
                  <a:latin typeface="+mn-ea"/>
                </a:rPr>
                <a:t>（</a:t>
              </a:r>
              <a:r>
                <a:rPr lang="en-US" kern="1200" dirty="0">
                  <a:latin typeface="+mn-ea"/>
                </a:rPr>
                <a:t>3</a:t>
              </a:r>
              <a:r>
                <a:rPr lang="zh-CN" kern="1200" dirty="0">
                  <a:latin typeface="+mn-ea"/>
                </a:rPr>
                <a:t>）用等价类划分法设计测试用例的步骤</a:t>
              </a:r>
            </a:p>
          </p:txBody>
        </p:sp>
        <p:sp>
          <p:nvSpPr>
            <p:cNvPr id="6" name="任意多边形: 形状 5">
              <a:extLst>
                <a:ext uri="{FF2B5EF4-FFF2-40B4-BE49-F238E27FC236}">
                  <a16:creationId xmlns:a16="http://schemas.microsoft.com/office/drawing/2014/main" id="{B799986E-9F30-4610-B2DA-63B5CE304520}"/>
                </a:ext>
              </a:extLst>
            </p:cNvPr>
            <p:cNvSpPr/>
            <p:nvPr/>
          </p:nvSpPr>
          <p:spPr>
            <a:xfrm>
              <a:off x="2517243" y="3085569"/>
              <a:ext cx="1373719" cy="686859"/>
            </a:xfrm>
            <a:custGeom>
              <a:avLst/>
              <a:gdLst>
                <a:gd name="connsiteX0" fmla="*/ 0 w 1373719"/>
                <a:gd name="connsiteY0" fmla="*/ 68686 h 686859"/>
                <a:gd name="connsiteX1" fmla="*/ 68686 w 1373719"/>
                <a:gd name="connsiteY1" fmla="*/ 0 h 686859"/>
                <a:gd name="connsiteX2" fmla="*/ 1305033 w 1373719"/>
                <a:gd name="connsiteY2" fmla="*/ 0 h 686859"/>
                <a:gd name="connsiteX3" fmla="*/ 1373719 w 1373719"/>
                <a:gd name="connsiteY3" fmla="*/ 68686 h 686859"/>
                <a:gd name="connsiteX4" fmla="*/ 1373719 w 1373719"/>
                <a:gd name="connsiteY4" fmla="*/ 618173 h 686859"/>
                <a:gd name="connsiteX5" fmla="*/ 1305033 w 1373719"/>
                <a:gd name="connsiteY5" fmla="*/ 686859 h 686859"/>
                <a:gd name="connsiteX6" fmla="*/ 68686 w 1373719"/>
                <a:gd name="connsiteY6" fmla="*/ 686859 h 686859"/>
                <a:gd name="connsiteX7" fmla="*/ 0 w 1373719"/>
                <a:gd name="connsiteY7" fmla="*/ 618173 h 686859"/>
                <a:gd name="connsiteX8" fmla="*/ 0 w 1373719"/>
                <a:gd name="connsiteY8" fmla="*/ 68686 h 68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719" h="686859">
                  <a:moveTo>
                    <a:pt x="0" y="68686"/>
                  </a:moveTo>
                  <a:cubicBezTo>
                    <a:pt x="0" y="30752"/>
                    <a:pt x="30752" y="0"/>
                    <a:pt x="68686" y="0"/>
                  </a:cubicBezTo>
                  <a:lnTo>
                    <a:pt x="1305033" y="0"/>
                  </a:lnTo>
                  <a:cubicBezTo>
                    <a:pt x="1342967" y="0"/>
                    <a:pt x="1373719" y="30752"/>
                    <a:pt x="1373719" y="68686"/>
                  </a:cubicBezTo>
                  <a:lnTo>
                    <a:pt x="1373719" y="618173"/>
                  </a:lnTo>
                  <a:cubicBezTo>
                    <a:pt x="1373719" y="656107"/>
                    <a:pt x="1342967" y="686859"/>
                    <a:pt x="1305033" y="686859"/>
                  </a:cubicBezTo>
                  <a:lnTo>
                    <a:pt x="68686" y="686859"/>
                  </a:lnTo>
                  <a:cubicBezTo>
                    <a:pt x="30752" y="686859"/>
                    <a:pt x="0" y="656107"/>
                    <a:pt x="0" y="618173"/>
                  </a:cubicBezTo>
                  <a:lnTo>
                    <a:pt x="0" y="68686"/>
                  </a:lnTo>
                  <a:close/>
                </a:path>
              </a:pathLst>
            </a:cu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35357" tIns="30277" rIns="35357" bIns="30277" numCol="1" spcCol="1270" anchor="ctr" anchorCtr="0">
              <a:noAutofit/>
            </a:bodyPr>
            <a:lstStyle/>
            <a:p>
              <a:pPr marL="0" lvl="0" indent="0" defTabSz="355600">
                <a:lnSpc>
                  <a:spcPct val="150000"/>
                </a:lnSpc>
                <a:spcBef>
                  <a:spcPct val="0"/>
                </a:spcBef>
                <a:buNone/>
              </a:pPr>
              <a:r>
                <a:rPr lang="zh-CN" kern="1200">
                  <a:latin typeface="+mn-ea"/>
                </a:rPr>
                <a:t>①划分等价类，形成等价类表，为每一等价类规定一个唯一的编号；</a:t>
              </a:r>
            </a:p>
          </p:txBody>
        </p:sp>
        <p:sp>
          <p:nvSpPr>
            <p:cNvPr id="7" name="任意多边形: 形状 6">
              <a:extLst>
                <a:ext uri="{FF2B5EF4-FFF2-40B4-BE49-F238E27FC236}">
                  <a16:creationId xmlns:a16="http://schemas.microsoft.com/office/drawing/2014/main" id="{017CF5FE-E318-4E95-A1B1-0F7D6F728121}"/>
                </a:ext>
              </a:extLst>
            </p:cNvPr>
            <p:cNvSpPr/>
            <p:nvPr/>
          </p:nvSpPr>
          <p:spPr>
            <a:xfrm>
              <a:off x="4234392" y="3085569"/>
              <a:ext cx="1373719" cy="686859"/>
            </a:xfrm>
            <a:custGeom>
              <a:avLst/>
              <a:gdLst>
                <a:gd name="connsiteX0" fmla="*/ 0 w 1373719"/>
                <a:gd name="connsiteY0" fmla="*/ 68686 h 686859"/>
                <a:gd name="connsiteX1" fmla="*/ 68686 w 1373719"/>
                <a:gd name="connsiteY1" fmla="*/ 0 h 686859"/>
                <a:gd name="connsiteX2" fmla="*/ 1305033 w 1373719"/>
                <a:gd name="connsiteY2" fmla="*/ 0 h 686859"/>
                <a:gd name="connsiteX3" fmla="*/ 1373719 w 1373719"/>
                <a:gd name="connsiteY3" fmla="*/ 68686 h 686859"/>
                <a:gd name="connsiteX4" fmla="*/ 1373719 w 1373719"/>
                <a:gd name="connsiteY4" fmla="*/ 618173 h 686859"/>
                <a:gd name="connsiteX5" fmla="*/ 1305033 w 1373719"/>
                <a:gd name="connsiteY5" fmla="*/ 686859 h 686859"/>
                <a:gd name="connsiteX6" fmla="*/ 68686 w 1373719"/>
                <a:gd name="connsiteY6" fmla="*/ 686859 h 686859"/>
                <a:gd name="connsiteX7" fmla="*/ 0 w 1373719"/>
                <a:gd name="connsiteY7" fmla="*/ 618173 h 686859"/>
                <a:gd name="connsiteX8" fmla="*/ 0 w 1373719"/>
                <a:gd name="connsiteY8" fmla="*/ 68686 h 68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719" h="686859">
                  <a:moveTo>
                    <a:pt x="0" y="68686"/>
                  </a:moveTo>
                  <a:cubicBezTo>
                    <a:pt x="0" y="30752"/>
                    <a:pt x="30752" y="0"/>
                    <a:pt x="68686" y="0"/>
                  </a:cubicBezTo>
                  <a:lnTo>
                    <a:pt x="1305033" y="0"/>
                  </a:lnTo>
                  <a:cubicBezTo>
                    <a:pt x="1342967" y="0"/>
                    <a:pt x="1373719" y="30752"/>
                    <a:pt x="1373719" y="68686"/>
                  </a:cubicBezTo>
                  <a:lnTo>
                    <a:pt x="1373719" y="618173"/>
                  </a:lnTo>
                  <a:cubicBezTo>
                    <a:pt x="1373719" y="656107"/>
                    <a:pt x="1342967" y="686859"/>
                    <a:pt x="1305033" y="686859"/>
                  </a:cubicBezTo>
                  <a:lnTo>
                    <a:pt x="68686" y="686859"/>
                  </a:lnTo>
                  <a:cubicBezTo>
                    <a:pt x="30752" y="686859"/>
                    <a:pt x="0" y="656107"/>
                    <a:pt x="0" y="618173"/>
                  </a:cubicBezTo>
                  <a:lnTo>
                    <a:pt x="0" y="68686"/>
                  </a:lnTo>
                  <a:close/>
                </a:path>
              </a:pathLst>
            </a:cu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35357" tIns="30277" rIns="35357" bIns="30277" numCol="1" spcCol="1270" anchor="ctr" anchorCtr="0">
              <a:noAutofit/>
            </a:bodyPr>
            <a:lstStyle/>
            <a:p>
              <a:pPr marL="0" lvl="0" indent="0" defTabSz="355600">
                <a:lnSpc>
                  <a:spcPct val="150000"/>
                </a:lnSpc>
                <a:spcBef>
                  <a:spcPct val="0"/>
                </a:spcBef>
                <a:buNone/>
              </a:pPr>
              <a:r>
                <a:rPr lang="zh-CN" kern="1200">
                  <a:latin typeface="+mn-ea"/>
                </a:rPr>
                <a:t>②根据等价类选取相应的测试用例。</a:t>
              </a:r>
            </a:p>
          </p:txBody>
        </p:sp>
        <p:sp>
          <p:nvSpPr>
            <p:cNvPr id="8" name="任意多边形: 形状 7">
              <a:extLst>
                <a:ext uri="{FF2B5EF4-FFF2-40B4-BE49-F238E27FC236}">
                  <a16:creationId xmlns:a16="http://schemas.microsoft.com/office/drawing/2014/main" id="{BBBF4514-0A8E-49F7-884F-DDCB0AF79B92}"/>
                </a:ext>
              </a:extLst>
            </p:cNvPr>
            <p:cNvSpPr/>
            <p:nvPr/>
          </p:nvSpPr>
          <p:spPr>
            <a:xfrm>
              <a:off x="5951541" y="3085569"/>
              <a:ext cx="1373719" cy="686859"/>
            </a:xfrm>
            <a:custGeom>
              <a:avLst/>
              <a:gdLst>
                <a:gd name="connsiteX0" fmla="*/ 0 w 1373719"/>
                <a:gd name="connsiteY0" fmla="*/ 68686 h 686859"/>
                <a:gd name="connsiteX1" fmla="*/ 68686 w 1373719"/>
                <a:gd name="connsiteY1" fmla="*/ 0 h 686859"/>
                <a:gd name="connsiteX2" fmla="*/ 1305033 w 1373719"/>
                <a:gd name="connsiteY2" fmla="*/ 0 h 686859"/>
                <a:gd name="connsiteX3" fmla="*/ 1373719 w 1373719"/>
                <a:gd name="connsiteY3" fmla="*/ 68686 h 686859"/>
                <a:gd name="connsiteX4" fmla="*/ 1373719 w 1373719"/>
                <a:gd name="connsiteY4" fmla="*/ 618173 h 686859"/>
                <a:gd name="connsiteX5" fmla="*/ 1305033 w 1373719"/>
                <a:gd name="connsiteY5" fmla="*/ 686859 h 686859"/>
                <a:gd name="connsiteX6" fmla="*/ 68686 w 1373719"/>
                <a:gd name="connsiteY6" fmla="*/ 686859 h 686859"/>
                <a:gd name="connsiteX7" fmla="*/ 0 w 1373719"/>
                <a:gd name="connsiteY7" fmla="*/ 618173 h 686859"/>
                <a:gd name="connsiteX8" fmla="*/ 0 w 1373719"/>
                <a:gd name="connsiteY8" fmla="*/ 68686 h 68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719" h="686859">
                  <a:moveTo>
                    <a:pt x="0" y="68686"/>
                  </a:moveTo>
                  <a:cubicBezTo>
                    <a:pt x="0" y="30752"/>
                    <a:pt x="30752" y="0"/>
                    <a:pt x="68686" y="0"/>
                  </a:cubicBezTo>
                  <a:lnTo>
                    <a:pt x="1305033" y="0"/>
                  </a:lnTo>
                  <a:cubicBezTo>
                    <a:pt x="1342967" y="0"/>
                    <a:pt x="1373719" y="30752"/>
                    <a:pt x="1373719" y="68686"/>
                  </a:cubicBezTo>
                  <a:lnTo>
                    <a:pt x="1373719" y="618173"/>
                  </a:lnTo>
                  <a:cubicBezTo>
                    <a:pt x="1373719" y="656107"/>
                    <a:pt x="1342967" y="686859"/>
                    <a:pt x="1305033" y="686859"/>
                  </a:cubicBezTo>
                  <a:lnTo>
                    <a:pt x="68686" y="686859"/>
                  </a:lnTo>
                  <a:cubicBezTo>
                    <a:pt x="30752" y="686859"/>
                    <a:pt x="0" y="656107"/>
                    <a:pt x="0" y="618173"/>
                  </a:cubicBezTo>
                  <a:lnTo>
                    <a:pt x="0" y="68686"/>
                  </a:lnTo>
                  <a:close/>
                </a:path>
              </a:pathLst>
            </a:cu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35357" tIns="30277" rIns="35357" bIns="30277" numCol="1" spcCol="1270" anchor="ctr" anchorCtr="0">
              <a:noAutofit/>
            </a:bodyPr>
            <a:lstStyle/>
            <a:p>
              <a:pPr marL="0" lvl="0" indent="0" defTabSz="355600">
                <a:lnSpc>
                  <a:spcPct val="150000"/>
                </a:lnSpc>
                <a:spcBef>
                  <a:spcPct val="0"/>
                </a:spcBef>
                <a:buNone/>
              </a:pPr>
              <a:r>
                <a:rPr lang="zh-CN" kern="1200">
                  <a:latin typeface="+mn-ea"/>
                </a:rPr>
                <a:t>设计一个新的测试用例，使其尽可能多地覆盖尚未覆盖的有效等价类，重复这一步骤，直到所有有效等价类均被覆盖。</a:t>
              </a:r>
            </a:p>
          </p:txBody>
        </p:sp>
        <p:sp>
          <p:nvSpPr>
            <p:cNvPr id="9" name="任意多边形: 形状 8">
              <a:extLst>
                <a:ext uri="{FF2B5EF4-FFF2-40B4-BE49-F238E27FC236}">
                  <a16:creationId xmlns:a16="http://schemas.microsoft.com/office/drawing/2014/main" id="{759B09CE-BCF1-428A-B1BE-298843F8E912}"/>
                </a:ext>
              </a:extLst>
            </p:cNvPr>
            <p:cNvSpPr/>
            <p:nvPr/>
          </p:nvSpPr>
          <p:spPr>
            <a:xfrm>
              <a:off x="7668690" y="3085569"/>
              <a:ext cx="1373719" cy="686859"/>
            </a:xfrm>
            <a:custGeom>
              <a:avLst/>
              <a:gdLst>
                <a:gd name="connsiteX0" fmla="*/ 0 w 1373719"/>
                <a:gd name="connsiteY0" fmla="*/ 68686 h 686859"/>
                <a:gd name="connsiteX1" fmla="*/ 68686 w 1373719"/>
                <a:gd name="connsiteY1" fmla="*/ 0 h 686859"/>
                <a:gd name="connsiteX2" fmla="*/ 1305033 w 1373719"/>
                <a:gd name="connsiteY2" fmla="*/ 0 h 686859"/>
                <a:gd name="connsiteX3" fmla="*/ 1373719 w 1373719"/>
                <a:gd name="connsiteY3" fmla="*/ 68686 h 686859"/>
                <a:gd name="connsiteX4" fmla="*/ 1373719 w 1373719"/>
                <a:gd name="connsiteY4" fmla="*/ 618173 h 686859"/>
                <a:gd name="connsiteX5" fmla="*/ 1305033 w 1373719"/>
                <a:gd name="connsiteY5" fmla="*/ 686859 h 686859"/>
                <a:gd name="connsiteX6" fmla="*/ 68686 w 1373719"/>
                <a:gd name="connsiteY6" fmla="*/ 686859 h 686859"/>
                <a:gd name="connsiteX7" fmla="*/ 0 w 1373719"/>
                <a:gd name="connsiteY7" fmla="*/ 618173 h 686859"/>
                <a:gd name="connsiteX8" fmla="*/ 0 w 1373719"/>
                <a:gd name="connsiteY8" fmla="*/ 68686 h 68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719" h="686859">
                  <a:moveTo>
                    <a:pt x="0" y="68686"/>
                  </a:moveTo>
                  <a:cubicBezTo>
                    <a:pt x="0" y="30752"/>
                    <a:pt x="30752" y="0"/>
                    <a:pt x="68686" y="0"/>
                  </a:cubicBezTo>
                  <a:lnTo>
                    <a:pt x="1305033" y="0"/>
                  </a:lnTo>
                  <a:cubicBezTo>
                    <a:pt x="1342967" y="0"/>
                    <a:pt x="1373719" y="30752"/>
                    <a:pt x="1373719" y="68686"/>
                  </a:cubicBezTo>
                  <a:lnTo>
                    <a:pt x="1373719" y="618173"/>
                  </a:lnTo>
                  <a:cubicBezTo>
                    <a:pt x="1373719" y="656107"/>
                    <a:pt x="1342967" y="686859"/>
                    <a:pt x="1305033" y="686859"/>
                  </a:cubicBezTo>
                  <a:lnTo>
                    <a:pt x="68686" y="686859"/>
                  </a:lnTo>
                  <a:cubicBezTo>
                    <a:pt x="30752" y="686859"/>
                    <a:pt x="0" y="656107"/>
                    <a:pt x="0" y="618173"/>
                  </a:cubicBezTo>
                  <a:lnTo>
                    <a:pt x="0" y="68686"/>
                  </a:lnTo>
                  <a:close/>
                </a:path>
              </a:pathLst>
            </a:cu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35357" tIns="30277" rIns="35357" bIns="30277" numCol="1" spcCol="1270" anchor="ctr" anchorCtr="0">
              <a:noAutofit/>
            </a:bodyPr>
            <a:lstStyle/>
            <a:p>
              <a:pPr marL="0" lvl="0" indent="0" defTabSz="355600">
                <a:lnSpc>
                  <a:spcPct val="150000"/>
                </a:lnSpc>
                <a:spcBef>
                  <a:spcPct val="0"/>
                </a:spcBef>
                <a:buNone/>
              </a:pPr>
              <a:r>
                <a:rPr lang="zh-CN" kern="1200">
                  <a:latin typeface="+mn-ea"/>
                </a:rPr>
                <a:t>设计一个新的测试用例，使其覆盖一个而且只覆盖一个尚未覆盖的无效等价类，重复这一步骤，直到所有无效等价类均被覆盖。</a:t>
              </a:r>
            </a:p>
          </p:txBody>
        </p:sp>
        <p:sp>
          <p:nvSpPr>
            <p:cNvPr id="10" name="任意多边形: 形状 9">
              <a:extLst>
                <a:ext uri="{FF2B5EF4-FFF2-40B4-BE49-F238E27FC236}">
                  <a16:creationId xmlns:a16="http://schemas.microsoft.com/office/drawing/2014/main" id="{7A1EC988-440C-4E4E-BF89-EC1A0EEEA62B}"/>
                </a:ext>
              </a:extLst>
            </p:cNvPr>
            <p:cNvSpPr/>
            <p:nvPr/>
          </p:nvSpPr>
          <p:spPr>
            <a:xfrm>
              <a:off x="9385839" y="3085569"/>
              <a:ext cx="1373719" cy="686859"/>
            </a:xfrm>
            <a:custGeom>
              <a:avLst/>
              <a:gdLst>
                <a:gd name="connsiteX0" fmla="*/ 0 w 1373719"/>
                <a:gd name="connsiteY0" fmla="*/ 68686 h 686859"/>
                <a:gd name="connsiteX1" fmla="*/ 68686 w 1373719"/>
                <a:gd name="connsiteY1" fmla="*/ 0 h 686859"/>
                <a:gd name="connsiteX2" fmla="*/ 1305033 w 1373719"/>
                <a:gd name="connsiteY2" fmla="*/ 0 h 686859"/>
                <a:gd name="connsiteX3" fmla="*/ 1373719 w 1373719"/>
                <a:gd name="connsiteY3" fmla="*/ 68686 h 686859"/>
                <a:gd name="connsiteX4" fmla="*/ 1373719 w 1373719"/>
                <a:gd name="connsiteY4" fmla="*/ 618173 h 686859"/>
                <a:gd name="connsiteX5" fmla="*/ 1305033 w 1373719"/>
                <a:gd name="connsiteY5" fmla="*/ 686859 h 686859"/>
                <a:gd name="connsiteX6" fmla="*/ 68686 w 1373719"/>
                <a:gd name="connsiteY6" fmla="*/ 686859 h 686859"/>
                <a:gd name="connsiteX7" fmla="*/ 0 w 1373719"/>
                <a:gd name="connsiteY7" fmla="*/ 618173 h 686859"/>
                <a:gd name="connsiteX8" fmla="*/ 0 w 1373719"/>
                <a:gd name="connsiteY8" fmla="*/ 68686 h 68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719" h="686859">
                  <a:moveTo>
                    <a:pt x="0" y="68686"/>
                  </a:moveTo>
                  <a:cubicBezTo>
                    <a:pt x="0" y="30752"/>
                    <a:pt x="30752" y="0"/>
                    <a:pt x="68686" y="0"/>
                  </a:cubicBezTo>
                  <a:lnTo>
                    <a:pt x="1305033" y="0"/>
                  </a:lnTo>
                  <a:cubicBezTo>
                    <a:pt x="1342967" y="0"/>
                    <a:pt x="1373719" y="30752"/>
                    <a:pt x="1373719" y="68686"/>
                  </a:cubicBezTo>
                  <a:lnTo>
                    <a:pt x="1373719" y="618173"/>
                  </a:lnTo>
                  <a:cubicBezTo>
                    <a:pt x="1373719" y="656107"/>
                    <a:pt x="1342967" y="686859"/>
                    <a:pt x="1305033" y="686859"/>
                  </a:cubicBezTo>
                  <a:lnTo>
                    <a:pt x="68686" y="686859"/>
                  </a:lnTo>
                  <a:cubicBezTo>
                    <a:pt x="30752" y="686859"/>
                    <a:pt x="0" y="656107"/>
                    <a:pt x="0" y="618173"/>
                  </a:cubicBezTo>
                  <a:lnTo>
                    <a:pt x="0" y="68686"/>
                  </a:lnTo>
                  <a:close/>
                </a:path>
              </a:pathLst>
            </a:custGeom>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txBody>
            <a:bodyPr spcFirstLastPara="0" vert="horz" wrap="square" lIns="35357" tIns="30277" rIns="35357" bIns="30277" numCol="1" spcCol="1270" anchor="ctr" anchorCtr="0">
              <a:noAutofit/>
            </a:bodyPr>
            <a:lstStyle/>
            <a:p>
              <a:pPr marL="0" lvl="0" indent="0" defTabSz="355600">
                <a:lnSpc>
                  <a:spcPct val="150000"/>
                </a:lnSpc>
                <a:spcBef>
                  <a:spcPct val="0"/>
                </a:spcBef>
                <a:buNone/>
              </a:pPr>
              <a:r>
                <a:rPr lang="zh-CN" kern="1200">
                  <a:latin typeface="+mn-ea"/>
                </a:rPr>
                <a:t>注意：通常程序发现一类错误后就不再检查是否还有其他错误，因此，应该使每个测试方案只覆盖一个无效的等价类。</a:t>
              </a:r>
            </a:p>
          </p:txBody>
        </p:sp>
      </p:grpSp>
    </p:spTree>
    <p:extLst>
      <p:ext uri="{BB962C8B-B14F-4D97-AF65-F5344CB8AC3E}">
        <p14:creationId xmlns:p14="http://schemas.microsoft.com/office/powerpoint/2010/main" val="17664124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27959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8.3.1    </a:t>
            </a:r>
            <a:r>
              <a:rPr lang="zh-CN" altLang="en-US" sz="2200" b="1" dirty="0">
                <a:latin typeface="微软雅黑" charset="-122"/>
                <a:ea typeface="微软雅黑" charset="-122"/>
              </a:rPr>
              <a:t>黑盒技术</a:t>
            </a:r>
          </a:p>
        </p:txBody>
      </p:sp>
      <p:grpSp>
        <p:nvGrpSpPr>
          <p:cNvPr id="4" name="组合 3">
            <a:extLst>
              <a:ext uri="{FF2B5EF4-FFF2-40B4-BE49-F238E27FC236}">
                <a16:creationId xmlns:a16="http://schemas.microsoft.com/office/drawing/2014/main" id="{C05DE882-5CE4-47AD-B52A-FAAEAD00D8A6}"/>
              </a:ext>
            </a:extLst>
          </p:cNvPr>
          <p:cNvGrpSpPr/>
          <p:nvPr/>
        </p:nvGrpSpPr>
        <p:grpSpPr>
          <a:xfrm>
            <a:off x="1126330" y="914401"/>
            <a:ext cx="9764582" cy="5008728"/>
            <a:chOff x="2980850" y="1327961"/>
            <a:chExt cx="5984613" cy="3589443"/>
          </a:xfrm>
        </p:grpSpPr>
        <p:sp>
          <p:nvSpPr>
            <p:cNvPr id="30" name="任意多边形: 形状 29">
              <a:extLst>
                <a:ext uri="{FF2B5EF4-FFF2-40B4-BE49-F238E27FC236}">
                  <a16:creationId xmlns:a16="http://schemas.microsoft.com/office/drawing/2014/main" id="{9BB008AC-0E87-4D42-910C-E448CB49B01F}"/>
                </a:ext>
              </a:extLst>
            </p:cNvPr>
            <p:cNvSpPr/>
            <p:nvPr/>
          </p:nvSpPr>
          <p:spPr>
            <a:xfrm>
              <a:off x="2980851" y="1327961"/>
              <a:ext cx="5984612" cy="308790"/>
            </a:xfrm>
            <a:custGeom>
              <a:avLst/>
              <a:gdLst>
                <a:gd name="connsiteX0" fmla="*/ 0 w 5984612"/>
                <a:gd name="connsiteY0" fmla="*/ 0 h 544055"/>
                <a:gd name="connsiteX1" fmla="*/ 5984612 w 5984612"/>
                <a:gd name="connsiteY1" fmla="*/ 0 h 544055"/>
                <a:gd name="connsiteX2" fmla="*/ 5984612 w 5984612"/>
                <a:gd name="connsiteY2" fmla="*/ 544055 h 544055"/>
                <a:gd name="connsiteX3" fmla="*/ 0 w 5984612"/>
                <a:gd name="connsiteY3" fmla="*/ 544055 h 544055"/>
                <a:gd name="connsiteX4" fmla="*/ 0 w 5984612"/>
                <a:gd name="connsiteY4" fmla="*/ 0 h 544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4612" h="544055">
                  <a:moveTo>
                    <a:pt x="0" y="0"/>
                  </a:moveTo>
                  <a:lnTo>
                    <a:pt x="5984612" y="0"/>
                  </a:lnTo>
                  <a:lnTo>
                    <a:pt x="5984612" y="544055"/>
                  </a:lnTo>
                  <a:lnTo>
                    <a:pt x="0" y="54405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en-US" kern="1200" dirty="0">
                  <a:latin typeface="+mn-ea"/>
                </a:rPr>
                <a:t>2.</a:t>
              </a:r>
              <a:r>
                <a:rPr lang="zh-CN" kern="1200" dirty="0">
                  <a:latin typeface="+mn-ea"/>
                </a:rPr>
                <a:t>边界值分析法</a:t>
              </a:r>
            </a:p>
          </p:txBody>
        </p:sp>
        <p:sp>
          <p:nvSpPr>
            <p:cNvPr id="31" name="平行四边形 30">
              <a:extLst>
                <a:ext uri="{FF2B5EF4-FFF2-40B4-BE49-F238E27FC236}">
                  <a16:creationId xmlns:a16="http://schemas.microsoft.com/office/drawing/2014/main" id="{35594994-4DD0-4AB1-B667-6F25DD30F89C}"/>
                </a:ext>
              </a:extLst>
            </p:cNvPr>
            <p:cNvSpPr/>
            <p:nvPr/>
          </p:nvSpPr>
          <p:spPr>
            <a:xfrm>
              <a:off x="2980851" y="163728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平行四边形 31">
              <a:extLst>
                <a:ext uri="{FF2B5EF4-FFF2-40B4-BE49-F238E27FC236}">
                  <a16:creationId xmlns:a16="http://schemas.microsoft.com/office/drawing/2014/main" id="{CE23BD6B-A25E-4FE5-AF28-69766F81B952}"/>
                </a:ext>
              </a:extLst>
            </p:cNvPr>
            <p:cNvSpPr/>
            <p:nvPr/>
          </p:nvSpPr>
          <p:spPr>
            <a:xfrm>
              <a:off x="3825347" y="163728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3" name="平行四边形 32">
              <a:extLst>
                <a:ext uri="{FF2B5EF4-FFF2-40B4-BE49-F238E27FC236}">
                  <a16:creationId xmlns:a16="http://schemas.microsoft.com/office/drawing/2014/main" id="{1E2A7988-9CDD-456F-9908-B0726C25EBD3}"/>
                </a:ext>
              </a:extLst>
            </p:cNvPr>
            <p:cNvSpPr/>
            <p:nvPr/>
          </p:nvSpPr>
          <p:spPr>
            <a:xfrm>
              <a:off x="4669842" y="163728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平行四边形 33">
              <a:extLst>
                <a:ext uri="{FF2B5EF4-FFF2-40B4-BE49-F238E27FC236}">
                  <a16:creationId xmlns:a16="http://schemas.microsoft.com/office/drawing/2014/main" id="{245578BC-E1A9-4114-B8D9-AC6D56BA1F31}"/>
                </a:ext>
              </a:extLst>
            </p:cNvPr>
            <p:cNvSpPr/>
            <p:nvPr/>
          </p:nvSpPr>
          <p:spPr>
            <a:xfrm>
              <a:off x="5514337" y="163728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5" name="平行四边形 34">
              <a:extLst>
                <a:ext uri="{FF2B5EF4-FFF2-40B4-BE49-F238E27FC236}">
                  <a16:creationId xmlns:a16="http://schemas.microsoft.com/office/drawing/2014/main" id="{7C08254A-FBBA-4080-B7AD-69349C1A2978}"/>
                </a:ext>
              </a:extLst>
            </p:cNvPr>
            <p:cNvSpPr/>
            <p:nvPr/>
          </p:nvSpPr>
          <p:spPr>
            <a:xfrm>
              <a:off x="6358833" y="163728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平行四边形 35">
              <a:extLst>
                <a:ext uri="{FF2B5EF4-FFF2-40B4-BE49-F238E27FC236}">
                  <a16:creationId xmlns:a16="http://schemas.microsoft.com/office/drawing/2014/main" id="{87C573B6-9C62-477F-B042-F3922329814D}"/>
                </a:ext>
              </a:extLst>
            </p:cNvPr>
            <p:cNvSpPr/>
            <p:nvPr/>
          </p:nvSpPr>
          <p:spPr>
            <a:xfrm>
              <a:off x="7203328" y="163728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7" name="平行四边形 36">
              <a:extLst>
                <a:ext uri="{FF2B5EF4-FFF2-40B4-BE49-F238E27FC236}">
                  <a16:creationId xmlns:a16="http://schemas.microsoft.com/office/drawing/2014/main" id="{7372ACDA-A7B2-4C15-B923-C36228B674AF}"/>
                </a:ext>
              </a:extLst>
            </p:cNvPr>
            <p:cNvSpPr/>
            <p:nvPr/>
          </p:nvSpPr>
          <p:spPr>
            <a:xfrm>
              <a:off x="8047823" y="163728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形状 37">
              <a:extLst>
                <a:ext uri="{FF2B5EF4-FFF2-40B4-BE49-F238E27FC236}">
                  <a16:creationId xmlns:a16="http://schemas.microsoft.com/office/drawing/2014/main" id="{B30E31AF-7910-4545-B450-719929FDABFD}"/>
                </a:ext>
              </a:extLst>
            </p:cNvPr>
            <p:cNvSpPr/>
            <p:nvPr/>
          </p:nvSpPr>
          <p:spPr>
            <a:xfrm>
              <a:off x="2980850" y="1805462"/>
              <a:ext cx="5984612" cy="788870"/>
            </a:xfrm>
            <a:custGeom>
              <a:avLst/>
              <a:gdLst>
                <a:gd name="connsiteX0" fmla="*/ 0 w 5984612"/>
                <a:gd name="connsiteY0" fmla="*/ 0 h 544055"/>
                <a:gd name="connsiteX1" fmla="*/ 5984612 w 5984612"/>
                <a:gd name="connsiteY1" fmla="*/ 0 h 544055"/>
                <a:gd name="connsiteX2" fmla="*/ 5984612 w 5984612"/>
                <a:gd name="connsiteY2" fmla="*/ 544055 h 544055"/>
                <a:gd name="connsiteX3" fmla="*/ 0 w 5984612"/>
                <a:gd name="connsiteY3" fmla="*/ 544055 h 544055"/>
                <a:gd name="connsiteX4" fmla="*/ 0 w 5984612"/>
                <a:gd name="connsiteY4" fmla="*/ 0 h 544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4612" h="544055">
                  <a:moveTo>
                    <a:pt x="0" y="0"/>
                  </a:moveTo>
                  <a:lnTo>
                    <a:pt x="5984612" y="0"/>
                  </a:lnTo>
                  <a:lnTo>
                    <a:pt x="5984612" y="544055"/>
                  </a:lnTo>
                  <a:lnTo>
                    <a:pt x="0" y="54405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kern="1200" dirty="0">
                  <a:latin typeface="+mn-ea"/>
                </a:rPr>
                <a:t>边界值分析是一种补充等价类划分法的测试用例设计技术。边界值分析就是测试边界线数据。使用边界值分析法设计测试用例时，应考虑选取正好等于、刚刚大于和刚刚小于边界的值作为测试数据，这样发现程序中错误的概率较大。</a:t>
              </a:r>
            </a:p>
          </p:txBody>
        </p:sp>
        <p:sp>
          <p:nvSpPr>
            <p:cNvPr id="39" name="平行四边形 38">
              <a:extLst>
                <a:ext uri="{FF2B5EF4-FFF2-40B4-BE49-F238E27FC236}">
                  <a16:creationId xmlns:a16="http://schemas.microsoft.com/office/drawing/2014/main" id="{D482638F-15DB-4A97-B662-836973A17070}"/>
                </a:ext>
              </a:extLst>
            </p:cNvPr>
            <p:cNvSpPr/>
            <p:nvPr/>
          </p:nvSpPr>
          <p:spPr>
            <a:xfrm>
              <a:off x="2980851" y="2600116"/>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0" name="平行四边形 39">
              <a:extLst>
                <a:ext uri="{FF2B5EF4-FFF2-40B4-BE49-F238E27FC236}">
                  <a16:creationId xmlns:a16="http://schemas.microsoft.com/office/drawing/2014/main" id="{DCB5AB68-079F-454B-BB6A-015E6CC9EDCB}"/>
                </a:ext>
              </a:extLst>
            </p:cNvPr>
            <p:cNvSpPr/>
            <p:nvPr/>
          </p:nvSpPr>
          <p:spPr>
            <a:xfrm>
              <a:off x="3825347" y="2600116"/>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1" name="平行四边形 40">
              <a:extLst>
                <a:ext uri="{FF2B5EF4-FFF2-40B4-BE49-F238E27FC236}">
                  <a16:creationId xmlns:a16="http://schemas.microsoft.com/office/drawing/2014/main" id="{B74FBA6E-9EC0-4E37-8375-EF26306BA1BC}"/>
                </a:ext>
              </a:extLst>
            </p:cNvPr>
            <p:cNvSpPr/>
            <p:nvPr/>
          </p:nvSpPr>
          <p:spPr>
            <a:xfrm>
              <a:off x="4669842" y="2600116"/>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2" name="平行四边形 41">
              <a:extLst>
                <a:ext uri="{FF2B5EF4-FFF2-40B4-BE49-F238E27FC236}">
                  <a16:creationId xmlns:a16="http://schemas.microsoft.com/office/drawing/2014/main" id="{0B50B6DE-91A4-4C6E-8B3E-10328171A2C2}"/>
                </a:ext>
              </a:extLst>
            </p:cNvPr>
            <p:cNvSpPr/>
            <p:nvPr/>
          </p:nvSpPr>
          <p:spPr>
            <a:xfrm>
              <a:off x="5514337" y="2600116"/>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3" name="平行四边形 42">
              <a:extLst>
                <a:ext uri="{FF2B5EF4-FFF2-40B4-BE49-F238E27FC236}">
                  <a16:creationId xmlns:a16="http://schemas.microsoft.com/office/drawing/2014/main" id="{0CFAB012-2B2A-40DF-A765-FA4F52278FB7}"/>
                </a:ext>
              </a:extLst>
            </p:cNvPr>
            <p:cNvSpPr/>
            <p:nvPr/>
          </p:nvSpPr>
          <p:spPr>
            <a:xfrm>
              <a:off x="6358833" y="2600116"/>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4" name="平行四边形 43">
              <a:extLst>
                <a:ext uri="{FF2B5EF4-FFF2-40B4-BE49-F238E27FC236}">
                  <a16:creationId xmlns:a16="http://schemas.microsoft.com/office/drawing/2014/main" id="{53EA3D8C-3192-4575-8A7A-E6CD6C335715}"/>
                </a:ext>
              </a:extLst>
            </p:cNvPr>
            <p:cNvSpPr/>
            <p:nvPr/>
          </p:nvSpPr>
          <p:spPr>
            <a:xfrm>
              <a:off x="7203328" y="2600116"/>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5" name="平行四边形 44">
              <a:extLst>
                <a:ext uri="{FF2B5EF4-FFF2-40B4-BE49-F238E27FC236}">
                  <a16:creationId xmlns:a16="http://schemas.microsoft.com/office/drawing/2014/main" id="{0C9CAD41-A9D6-4E42-BB11-84535DDA4567}"/>
                </a:ext>
              </a:extLst>
            </p:cNvPr>
            <p:cNvSpPr/>
            <p:nvPr/>
          </p:nvSpPr>
          <p:spPr>
            <a:xfrm>
              <a:off x="8047823" y="2600116"/>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6" name="任意多边形: 形状 45">
              <a:extLst>
                <a:ext uri="{FF2B5EF4-FFF2-40B4-BE49-F238E27FC236}">
                  <a16:creationId xmlns:a16="http://schemas.microsoft.com/office/drawing/2014/main" id="{97652A38-EF48-41E7-9566-BD51456E9138}"/>
                </a:ext>
              </a:extLst>
            </p:cNvPr>
            <p:cNvSpPr/>
            <p:nvPr/>
          </p:nvSpPr>
          <p:spPr>
            <a:xfrm>
              <a:off x="2980851" y="2784159"/>
              <a:ext cx="5984612" cy="345859"/>
            </a:xfrm>
            <a:custGeom>
              <a:avLst/>
              <a:gdLst>
                <a:gd name="connsiteX0" fmla="*/ 0 w 5984612"/>
                <a:gd name="connsiteY0" fmla="*/ 0 h 544055"/>
                <a:gd name="connsiteX1" fmla="*/ 5984612 w 5984612"/>
                <a:gd name="connsiteY1" fmla="*/ 0 h 544055"/>
                <a:gd name="connsiteX2" fmla="*/ 5984612 w 5984612"/>
                <a:gd name="connsiteY2" fmla="*/ 544055 h 544055"/>
                <a:gd name="connsiteX3" fmla="*/ 0 w 5984612"/>
                <a:gd name="connsiteY3" fmla="*/ 544055 h 544055"/>
                <a:gd name="connsiteX4" fmla="*/ 0 w 5984612"/>
                <a:gd name="connsiteY4" fmla="*/ 0 h 544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4612" h="544055">
                  <a:moveTo>
                    <a:pt x="0" y="0"/>
                  </a:moveTo>
                  <a:lnTo>
                    <a:pt x="5984612" y="0"/>
                  </a:lnTo>
                  <a:lnTo>
                    <a:pt x="5984612" y="544055"/>
                  </a:lnTo>
                  <a:lnTo>
                    <a:pt x="0" y="54405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en-US" kern="1200" dirty="0">
                  <a:latin typeface="+mn-ea"/>
                </a:rPr>
                <a:t>3.</a:t>
              </a:r>
              <a:r>
                <a:rPr lang="zh-CN" kern="1200" dirty="0">
                  <a:latin typeface="+mn-ea"/>
                </a:rPr>
                <a:t>错误推测法</a:t>
              </a:r>
            </a:p>
          </p:txBody>
        </p:sp>
        <p:sp>
          <p:nvSpPr>
            <p:cNvPr id="47" name="平行四边形 46">
              <a:extLst>
                <a:ext uri="{FF2B5EF4-FFF2-40B4-BE49-F238E27FC236}">
                  <a16:creationId xmlns:a16="http://schemas.microsoft.com/office/drawing/2014/main" id="{4BB5ED0A-DCE0-45E4-8599-A9477A73BF05}"/>
                </a:ext>
              </a:extLst>
            </p:cNvPr>
            <p:cNvSpPr/>
            <p:nvPr/>
          </p:nvSpPr>
          <p:spPr>
            <a:xfrm>
              <a:off x="2980851" y="3328215"/>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8" name="平行四边形 47">
              <a:extLst>
                <a:ext uri="{FF2B5EF4-FFF2-40B4-BE49-F238E27FC236}">
                  <a16:creationId xmlns:a16="http://schemas.microsoft.com/office/drawing/2014/main" id="{DE5F9CE0-298C-4DC2-87DE-E2F857D8FD49}"/>
                </a:ext>
              </a:extLst>
            </p:cNvPr>
            <p:cNvSpPr/>
            <p:nvPr/>
          </p:nvSpPr>
          <p:spPr>
            <a:xfrm>
              <a:off x="3825347" y="3328215"/>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49" name="平行四边形 48">
              <a:extLst>
                <a:ext uri="{FF2B5EF4-FFF2-40B4-BE49-F238E27FC236}">
                  <a16:creationId xmlns:a16="http://schemas.microsoft.com/office/drawing/2014/main" id="{D261D878-81C7-4635-A295-BF0F6CE5718D}"/>
                </a:ext>
              </a:extLst>
            </p:cNvPr>
            <p:cNvSpPr/>
            <p:nvPr/>
          </p:nvSpPr>
          <p:spPr>
            <a:xfrm>
              <a:off x="4669842" y="3328215"/>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0" name="平行四边形 49">
              <a:extLst>
                <a:ext uri="{FF2B5EF4-FFF2-40B4-BE49-F238E27FC236}">
                  <a16:creationId xmlns:a16="http://schemas.microsoft.com/office/drawing/2014/main" id="{1421F7BD-9A36-469D-80D1-8CD8ACCABD52}"/>
                </a:ext>
              </a:extLst>
            </p:cNvPr>
            <p:cNvSpPr/>
            <p:nvPr/>
          </p:nvSpPr>
          <p:spPr>
            <a:xfrm>
              <a:off x="5514337" y="3328215"/>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1" name="平行四边形 50">
              <a:extLst>
                <a:ext uri="{FF2B5EF4-FFF2-40B4-BE49-F238E27FC236}">
                  <a16:creationId xmlns:a16="http://schemas.microsoft.com/office/drawing/2014/main" id="{52AC8152-7B06-40D1-9EDA-DDDCA515688E}"/>
                </a:ext>
              </a:extLst>
            </p:cNvPr>
            <p:cNvSpPr/>
            <p:nvPr/>
          </p:nvSpPr>
          <p:spPr>
            <a:xfrm>
              <a:off x="6358833" y="3328215"/>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2" name="平行四边形 51">
              <a:extLst>
                <a:ext uri="{FF2B5EF4-FFF2-40B4-BE49-F238E27FC236}">
                  <a16:creationId xmlns:a16="http://schemas.microsoft.com/office/drawing/2014/main" id="{369CF6DD-273B-428A-80F4-37ADD3D052C6}"/>
                </a:ext>
              </a:extLst>
            </p:cNvPr>
            <p:cNvSpPr/>
            <p:nvPr/>
          </p:nvSpPr>
          <p:spPr>
            <a:xfrm>
              <a:off x="7203328" y="3328215"/>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3" name="平行四边形 52">
              <a:extLst>
                <a:ext uri="{FF2B5EF4-FFF2-40B4-BE49-F238E27FC236}">
                  <a16:creationId xmlns:a16="http://schemas.microsoft.com/office/drawing/2014/main" id="{8457E266-0FD2-477F-B077-C34F72861E3B}"/>
                </a:ext>
              </a:extLst>
            </p:cNvPr>
            <p:cNvSpPr/>
            <p:nvPr/>
          </p:nvSpPr>
          <p:spPr>
            <a:xfrm>
              <a:off x="8047823" y="3328215"/>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4" name="任意多边形: 形状 53">
              <a:extLst>
                <a:ext uri="{FF2B5EF4-FFF2-40B4-BE49-F238E27FC236}">
                  <a16:creationId xmlns:a16="http://schemas.microsoft.com/office/drawing/2014/main" id="{1B180CD6-D7ED-46B9-80E2-EFBADC39FAE5}"/>
                </a:ext>
              </a:extLst>
            </p:cNvPr>
            <p:cNvSpPr/>
            <p:nvPr/>
          </p:nvSpPr>
          <p:spPr>
            <a:xfrm>
              <a:off x="2980851" y="3512259"/>
              <a:ext cx="5984612" cy="411063"/>
            </a:xfrm>
            <a:custGeom>
              <a:avLst/>
              <a:gdLst>
                <a:gd name="connsiteX0" fmla="*/ 0 w 5984612"/>
                <a:gd name="connsiteY0" fmla="*/ 0 h 544055"/>
                <a:gd name="connsiteX1" fmla="*/ 5984612 w 5984612"/>
                <a:gd name="connsiteY1" fmla="*/ 0 h 544055"/>
                <a:gd name="connsiteX2" fmla="*/ 5984612 w 5984612"/>
                <a:gd name="connsiteY2" fmla="*/ 544055 h 544055"/>
                <a:gd name="connsiteX3" fmla="*/ 0 w 5984612"/>
                <a:gd name="connsiteY3" fmla="*/ 544055 h 544055"/>
                <a:gd name="connsiteX4" fmla="*/ 0 w 5984612"/>
                <a:gd name="connsiteY4" fmla="*/ 0 h 544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4612" h="544055">
                  <a:moveTo>
                    <a:pt x="0" y="0"/>
                  </a:moveTo>
                  <a:lnTo>
                    <a:pt x="5984612" y="0"/>
                  </a:lnTo>
                  <a:lnTo>
                    <a:pt x="5984612" y="544055"/>
                  </a:lnTo>
                  <a:lnTo>
                    <a:pt x="0" y="54405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kern="1200" dirty="0">
                  <a:latin typeface="+mn-ea"/>
                </a:rPr>
                <a:t>错误推测法是根据经验来设计测试用例以找出可能存在但尚未发现的错误的方法。</a:t>
              </a:r>
            </a:p>
          </p:txBody>
        </p:sp>
        <p:sp>
          <p:nvSpPr>
            <p:cNvPr id="55" name="平行四边形 54">
              <a:extLst>
                <a:ext uri="{FF2B5EF4-FFF2-40B4-BE49-F238E27FC236}">
                  <a16:creationId xmlns:a16="http://schemas.microsoft.com/office/drawing/2014/main" id="{03469CFE-EC2D-4305-A6C1-3198CBE6BDFD}"/>
                </a:ext>
              </a:extLst>
            </p:cNvPr>
            <p:cNvSpPr/>
            <p:nvPr/>
          </p:nvSpPr>
          <p:spPr>
            <a:xfrm>
              <a:off x="2980851" y="4056314"/>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6" name="平行四边形 55">
              <a:extLst>
                <a:ext uri="{FF2B5EF4-FFF2-40B4-BE49-F238E27FC236}">
                  <a16:creationId xmlns:a16="http://schemas.microsoft.com/office/drawing/2014/main" id="{48D0858C-0ADA-4564-A9B5-6A1E3E3D3892}"/>
                </a:ext>
              </a:extLst>
            </p:cNvPr>
            <p:cNvSpPr/>
            <p:nvPr/>
          </p:nvSpPr>
          <p:spPr>
            <a:xfrm>
              <a:off x="3825347" y="4056314"/>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7" name="平行四边形 56">
              <a:extLst>
                <a:ext uri="{FF2B5EF4-FFF2-40B4-BE49-F238E27FC236}">
                  <a16:creationId xmlns:a16="http://schemas.microsoft.com/office/drawing/2014/main" id="{4F139193-228D-4459-98D8-2E113F95D5D3}"/>
                </a:ext>
              </a:extLst>
            </p:cNvPr>
            <p:cNvSpPr/>
            <p:nvPr/>
          </p:nvSpPr>
          <p:spPr>
            <a:xfrm>
              <a:off x="4669842" y="4056314"/>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8" name="平行四边形 57">
              <a:extLst>
                <a:ext uri="{FF2B5EF4-FFF2-40B4-BE49-F238E27FC236}">
                  <a16:creationId xmlns:a16="http://schemas.microsoft.com/office/drawing/2014/main" id="{234AB79C-F8D2-49F0-B513-96D554534FB8}"/>
                </a:ext>
              </a:extLst>
            </p:cNvPr>
            <p:cNvSpPr/>
            <p:nvPr/>
          </p:nvSpPr>
          <p:spPr>
            <a:xfrm>
              <a:off x="5514337" y="4056314"/>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59" name="平行四边形 58">
              <a:extLst>
                <a:ext uri="{FF2B5EF4-FFF2-40B4-BE49-F238E27FC236}">
                  <a16:creationId xmlns:a16="http://schemas.microsoft.com/office/drawing/2014/main" id="{03EFF88E-15F3-437E-AF47-D3DF3EA04D83}"/>
                </a:ext>
              </a:extLst>
            </p:cNvPr>
            <p:cNvSpPr/>
            <p:nvPr/>
          </p:nvSpPr>
          <p:spPr>
            <a:xfrm>
              <a:off x="6358833" y="4056314"/>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0" name="平行四边形 59">
              <a:extLst>
                <a:ext uri="{FF2B5EF4-FFF2-40B4-BE49-F238E27FC236}">
                  <a16:creationId xmlns:a16="http://schemas.microsoft.com/office/drawing/2014/main" id="{77FB0621-2090-47DE-A8F7-FC62D37294EB}"/>
                </a:ext>
              </a:extLst>
            </p:cNvPr>
            <p:cNvSpPr/>
            <p:nvPr/>
          </p:nvSpPr>
          <p:spPr>
            <a:xfrm>
              <a:off x="7203328" y="4056314"/>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1" name="平行四边形 60">
              <a:extLst>
                <a:ext uri="{FF2B5EF4-FFF2-40B4-BE49-F238E27FC236}">
                  <a16:creationId xmlns:a16="http://schemas.microsoft.com/office/drawing/2014/main" id="{F5486EBF-F1E7-408F-A320-184D76129871}"/>
                </a:ext>
              </a:extLst>
            </p:cNvPr>
            <p:cNvSpPr/>
            <p:nvPr/>
          </p:nvSpPr>
          <p:spPr>
            <a:xfrm>
              <a:off x="8047823" y="4056314"/>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2" name="任意多边形: 形状 61">
              <a:extLst>
                <a:ext uri="{FF2B5EF4-FFF2-40B4-BE49-F238E27FC236}">
                  <a16:creationId xmlns:a16="http://schemas.microsoft.com/office/drawing/2014/main" id="{371A4FC3-F91C-4E6D-96EB-985C6EFA5D34}"/>
                </a:ext>
              </a:extLst>
            </p:cNvPr>
            <p:cNvSpPr/>
            <p:nvPr/>
          </p:nvSpPr>
          <p:spPr>
            <a:xfrm>
              <a:off x="2980851" y="4240357"/>
              <a:ext cx="5984612" cy="544055"/>
            </a:xfrm>
            <a:custGeom>
              <a:avLst/>
              <a:gdLst>
                <a:gd name="connsiteX0" fmla="*/ 0 w 5984612"/>
                <a:gd name="connsiteY0" fmla="*/ 0 h 544055"/>
                <a:gd name="connsiteX1" fmla="*/ 5984612 w 5984612"/>
                <a:gd name="connsiteY1" fmla="*/ 0 h 544055"/>
                <a:gd name="connsiteX2" fmla="*/ 5984612 w 5984612"/>
                <a:gd name="connsiteY2" fmla="*/ 544055 h 544055"/>
                <a:gd name="connsiteX3" fmla="*/ 0 w 5984612"/>
                <a:gd name="connsiteY3" fmla="*/ 544055 h 544055"/>
                <a:gd name="connsiteX4" fmla="*/ 0 w 5984612"/>
                <a:gd name="connsiteY4" fmla="*/ 0 h 544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4612" h="544055">
                  <a:moveTo>
                    <a:pt x="0" y="0"/>
                  </a:moveTo>
                  <a:lnTo>
                    <a:pt x="5984612" y="0"/>
                  </a:lnTo>
                  <a:lnTo>
                    <a:pt x="5984612" y="544055"/>
                  </a:lnTo>
                  <a:lnTo>
                    <a:pt x="0" y="54405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lnSpc>
                  <a:spcPct val="150000"/>
                </a:lnSpc>
                <a:spcBef>
                  <a:spcPct val="0"/>
                </a:spcBef>
                <a:buNone/>
              </a:pPr>
              <a:r>
                <a:rPr lang="zh-CN" kern="1200">
                  <a:latin typeface="+mn-ea"/>
                </a:rPr>
                <a:t>错误推测法的基本思想是：列举出程序中所有可能有的错误和容易发生错误的特殊情况，根据这些情况选择测试用例。</a:t>
              </a:r>
            </a:p>
          </p:txBody>
        </p:sp>
        <p:sp>
          <p:nvSpPr>
            <p:cNvPr id="63" name="平行四边形 62">
              <a:extLst>
                <a:ext uri="{FF2B5EF4-FFF2-40B4-BE49-F238E27FC236}">
                  <a16:creationId xmlns:a16="http://schemas.microsoft.com/office/drawing/2014/main" id="{168120D5-6391-4C23-A3AF-919A5DDB7820}"/>
                </a:ext>
              </a:extLst>
            </p:cNvPr>
            <p:cNvSpPr/>
            <p:nvPr/>
          </p:nvSpPr>
          <p:spPr>
            <a:xfrm>
              <a:off x="2980851" y="478441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4" name="平行四边形 63">
              <a:extLst>
                <a:ext uri="{FF2B5EF4-FFF2-40B4-BE49-F238E27FC236}">
                  <a16:creationId xmlns:a16="http://schemas.microsoft.com/office/drawing/2014/main" id="{91739D07-6DA4-40B7-A647-55A3B1964679}"/>
                </a:ext>
              </a:extLst>
            </p:cNvPr>
            <p:cNvSpPr/>
            <p:nvPr/>
          </p:nvSpPr>
          <p:spPr>
            <a:xfrm>
              <a:off x="3825347" y="478441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5" name="平行四边形 64">
              <a:extLst>
                <a:ext uri="{FF2B5EF4-FFF2-40B4-BE49-F238E27FC236}">
                  <a16:creationId xmlns:a16="http://schemas.microsoft.com/office/drawing/2014/main" id="{052CA5DB-13EC-41B5-A9C3-5AB147E38FA1}"/>
                </a:ext>
              </a:extLst>
            </p:cNvPr>
            <p:cNvSpPr/>
            <p:nvPr/>
          </p:nvSpPr>
          <p:spPr>
            <a:xfrm>
              <a:off x="4669842" y="478441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6" name="平行四边形 65">
              <a:extLst>
                <a:ext uri="{FF2B5EF4-FFF2-40B4-BE49-F238E27FC236}">
                  <a16:creationId xmlns:a16="http://schemas.microsoft.com/office/drawing/2014/main" id="{E08A4972-4B32-42FD-8BC1-AB6D93ADD0C4}"/>
                </a:ext>
              </a:extLst>
            </p:cNvPr>
            <p:cNvSpPr/>
            <p:nvPr/>
          </p:nvSpPr>
          <p:spPr>
            <a:xfrm>
              <a:off x="5514337" y="478441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7" name="平行四边形 66">
              <a:extLst>
                <a:ext uri="{FF2B5EF4-FFF2-40B4-BE49-F238E27FC236}">
                  <a16:creationId xmlns:a16="http://schemas.microsoft.com/office/drawing/2014/main" id="{ACE4E666-232D-482C-B5E1-08360531DF6F}"/>
                </a:ext>
              </a:extLst>
            </p:cNvPr>
            <p:cNvSpPr/>
            <p:nvPr/>
          </p:nvSpPr>
          <p:spPr>
            <a:xfrm>
              <a:off x="6358833" y="478441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8" name="平行四边形 67">
              <a:extLst>
                <a:ext uri="{FF2B5EF4-FFF2-40B4-BE49-F238E27FC236}">
                  <a16:creationId xmlns:a16="http://schemas.microsoft.com/office/drawing/2014/main" id="{176DAB65-5204-4D21-A67E-12528881931A}"/>
                </a:ext>
              </a:extLst>
            </p:cNvPr>
            <p:cNvSpPr/>
            <p:nvPr/>
          </p:nvSpPr>
          <p:spPr>
            <a:xfrm>
              <a:off x="7203328" y="478441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69" name="平行四边形 68">
              <a:extLst>
                <a:ext uri="{FF2B5EF4-FFF2-40B4-BE49-F238E27FC236}">
                  <a16:creationId xmlns:a16="http://schemas.microsoft.com/office/drawing/2014/main" id="{B824DEBE-478F-41D9-A970-153319D6BD68}"/>
                </a:ext>
              </a:extLst>
            </p:cNvPr>
            <p:cNvSpPr/>
            <p:nvPr/>
          </p:nvSpPr>
          <p:spPr>
            <a:xfrm>
              <a:off x="8047823" y="4784413"/>
              <a:ext cx="797948" cy="132991"/>
            </a:xfrm>
            <a:prstGeom prst="parallelogram">
              <a:avLst>
                <a:gd name="adj" fmla="val 140840"/>
              </a:avLst>
            </a:prstGeom>
            <a:scene3d>
              <a:camera prst="orthographicFront"/>
              <a:lightRig rig="flat" dir="t"/>
            </a:scene3d>
            <a:sp3d prstMaterial="plastic">
              <a:bevelT w="120900" h="88900"/>
              <a:bevelB w="88900" h="31750" prst="angle"/>
            </a:sp3d>
          </p:spPr>
          <p:style>
            <a:lnRef idx="1">
              <a:schemeClr val="accent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8817922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23310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8.3.1    </a:t>
            </a:r>
            <a:r>
              <a:rPr lang="zh-CN" altLang="en-US" sz="2200" b="1" dirty="0">
                <a:latin typeface="微软雅黑" charset="-122"/>
                <a:ea typeface="微软雅黑" charset="-122"/>
              </a:rPr>
              <a:t>黑盒技术</a:t>
            </a:r>
          </a:p>
        </p:txBody>
      </p:sp>
      <p:grpSp>
        <p:nvGrpSpPr>
          <p:cNvPr id="4" name="组合 3">
            <a:extLst>
              <a:ext uri="{FF2B5EF4-FFF2-40B4-BE49-F238E27FC236}">
                <a16:creationId xmlns:a16="http://schemas.microsoft.com/office/drawing/2014/main" id="{F2C41869-62F3-4EEF-8E66-038112EB2BED}"/>
              </a:ext>
            </a:extLst>
          </p:cNvPr>
          <p:cNvGrpSpPr/>
          <p:nvPr/>
        </p:nvGrpSpPr>
        <p:grpSpPr>
          <a:xfrm>
            <a:off x="989932" y="1946257"/>
            <a:ext cx="8537095" cy="2662288"/>
            <a:chOff x="5011459" y="2706010"/>
            <a:chExt cx="4062523" cy="1175360"/>
          </a:xfrm>
        </p:grpSpPr>
        <p:sp>
          <p:nvSpPr>
            <p:cNvPr id="7" name="任意多边形: 形状 6">
              <a:extLst>
                <a:ext uri="{FF2B5EF4-FFF2-40B4-BE49-F238E27FC236}">
                  <a16:creationId xmlns:a16="http://schemas.microsoft.com/office/drawing/2014/main" id="{50539371-61AE-4F1C-90FC-25BB15E2AE4A}"/>
                </a:ext>
              </a:extLst>
            </p:cNvPr>
            <p:cNvSpPr/>
            <p:nvPr/>
          </p:nvSpPr>
          <p:spPr>
            <a:xfrm>
              <a:off x="5491932" y="2742400"/>
              <a:ext cx="3582050" cy="1119390"/>
            </a:xfrm>
            <a:custGeom>
              <a:avLst/>
              <a:gdLst>
                <a:gd name="connsiteX0" fmla="*/ 0 w 3582050"/>
                <a:gd name="connsiteY0" fmla="*/ 0 h 1119390"/>
                <a:gd name="connsiteX1" fmla="*/ 3582050 w 3582050"/>
                <a:gd name="connsiteY1" fmla="*/ 0 h 1119390"/>
                <a:gd name="connsiteX2" fmla="*/ 3582050 w 3582050"/>
                <a:gd name="connsiteY2" fmla="*/ 1119390 h 1119390"/>
                <a:gd name="connsiteX3" fmla="*/ 0 w 3582050"/>
                <a:gd name="connsiteY3" fmla="*/ 1119390 h 1119390"/>
                <a:gd name="connsiteX4" fmla="*/ 0 w 3582050"/>
                <a:gd name="connsiteY4" fmla="*/ 0 h 1119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050" h="1119390">
                  <a:moveTo>
                    <a:pt x="0" y="0"/>
                  </a:moveTo>
                  <a:lnTo>
                    <a:pt x="3582050" y="0"/>
                  </a:lnTo>
                  <a:lnTo>
                    <a:pt x="3582050" y="1119390"/>
                  </a:lnTo>
                  <a:lnTo>
                    <a:pt x="0" y="1119390"/>
                  </a:lnTo>
                  <a:lnTo>
                    <a:pt x="0" y="0"/>
                  </a:lnTo>
                  <a:close/>
                </a:path>
              </a:pathLst>
            </a:custGeom>
          </p:spPr>
          <p:style>
            <a:lnRef idx="1">
              <a:schemeClr val="dk2">
                <a:hueOff val="0"/>
                <a:satOff val="0"/>
                <a:lumOff val="0"/>
                <a:alphaOff val="0"/>
              </a:schemeClr>
            </a:lnRef>
            <a:fillRef idx="1">
              <a:schemeClr val="lt2">
                <a:alpha val="40000"/>
                <a:hueOff val="0"/>
                <a:satOff val="0"/>
                <a:lumOff val="0"/>
                <a:alphaOff val="0"/>
              </a:schemeClr>
            </a:fillRef>
            <a:effectRef idx="0">
              <a:schemeClr val="lt2">
                <a:alpha val="40000"/>
                <a:hueOff val="0"/>
                <a:satOff val="0"/>
                <a:lumOff val="0"/>
                <a:alphaOff val="0"/>
              </a:schemeClr>
            </a:effectRef>
            <a:fontRef idx="minor">
              <a:schemeClr val="dk1">
                <a:hueOff val="0"/>
                <a:satOff val="0"/>
                <a:lumOff val="0"/>
                <a:alphaOff val="0"/>
              </a:schemeClr>
            </a:fontRef>
          </p:style>
          <p:txBody>
            <a:bodyPr spcFirstLastPara="0" vert="horz" wrap="square" lIns="758201" tIns="41910" rIns="41910" bIns="41910" numCol="1" spcCol="1270" anchor="ctr" anchorCtr="0">
              <a:noAutofit/>
            </a:bodyPr>
            <a:lstStyle/>
            <a:p>
              <a:pPr marL="0" lvl="0" indent="0" algn="l" defTabSz="488950">
                <a:lnSpc>
                  <a:spcPct val="150000"/>
                </a:lnSpc>
                <a:buNone/>
              </a:pPr>
              <a:r>
                <a:rPr lang="zh-CN" sz="2000" kern="1200">
                  <a:latin typeface="+mn-ea"/>
                </a:rPr>
                <a:t>因果图法用于检查程序输入条件的各种组合情况。等价类划分法和边界值分析法都侧重考虑输入数据，而因果图法主要考虑输入数据之间的联系。该方法能够生成没有重复的且发现错误能力强的测试用例，而且对输入输出数据同时进行分析。</a:t>
              </a:r>
            </a:p>
          </p:txBody>
        </p:sp>
        <p:sp>
          <p:nvSpPr>
            <p:cNvPr id="8" name="矩形 7">
              <a:extLst>
                <a:ext uri="{FF2B5EF4-FFF2-40B4-BE49-F238E27FC236}">
                  <a16:creationId xmlns:a16="http://schemas.microsoft.com/office/drawing/2014/main" id="{929E1A0E-564E-4962-BDB1-8FB401714F3C}"/>
                </a:ext>
              </a:extLst>
            </p:cNvPr>
            <p:cNvSpPr/>
            <p:nvPr/>
          </p:nvSpPr>
          <p:spPr>
            <a:xfrm>
              <a:off x="5011459" y="2706010"/>
              <a:ext cx="783573" cy="1175360"/>
            </a:xfrm>
            <a:prstGeom prst="rect">
              <a:avLst/>
            </a:prstGeom>
          </p:spPr>
          <p:style>
            <a:lnRef idx="2">
              <a:schemeClr val="lt2">
                <a:hueOff val="0"/>
                <a:satOff val="0"/>
                <a:lumOff val="0"/>
                <a:alphaOff val="0"/>
              </a:schemeClr>
            </a:lnRef>
            <a:fillRef idx="1">
              <a:schemeClr val="dk2">
                <a:tint val="50000"/>
                <a:hueOff val="0"/>
                <a:satOff val="0"/>
                <a:lumOff val="0"/>
                <a:alphaOff val="0"/>
              </a:schemeClr>
            </a:fillRef>
            <a:effectRef idx="0">
              <a:schemeClr val="dk2">
                <a:tint val="50000"/>
                <a:hueOff val="0"/>
                <a:satOff val="0"/>
                <a:lumOff val="0"/>
                <a:alphaOff val="0"/>
              </a:schemeClr>
            </a:effectRef>
            <a:fontRef idx="minor">
              <a:schemeClr val="lt2">
                <a:hueOff val="0"/>
                <a:satOff val="0"/>
                <a:lumOff val="0"/>
                <a:alphaOff val="0"/>
              </a:schemeClr>
            </a:fontRef>
          </p:style>
          <p:txBody>
            <a:bodyPr/>
            <a:lstStyle/>
            <a:p>
              <a:pPr>
                <a:lnSpc>
                  <a:spcPct val="150000"/>
                </a:lnSpc>
              </a:pPr>
              <a:endParaRPr lang="en-US" altLang="zh-CN" sz="2000" dirty="0">
                <a:latin typeface="+mn-ea"/>
              </a:endParaRPr>
            </a:p>
            <a:p>
              <a:pPr>
                <a:lnSpc>
                  <a:spcPct val="150000"/>
                </a:lnSpc>
              </a:pPr>
              <a:endParaRPr lang="en-US" altLang="zh-CN" sz="2000" dirty="0">
                <a:latin typeface="+mn-ea"/>
              </a:endParaRPr>
            </a:p>
            <a:p>
              <a:pPr>
                <a:lnSpc>
                  <a:spcPct val="150000"/>
                </a:lnSpc>
              </a:pPr>
              <a:r>
                <a:rPr lang="en-US" altLang="zh-CN" sz="2000" dirty="0">
                  <a:solidFill>
                    <a:schemeClr val="tx1"/>
                  </a:solidFill>
                  <a:latin typeface="+mn-ea"/>
                </a:rPr>
                <a:t>4.</a:t>
              </a:r>
              <a:r>
                <a:rPr lang="zh-CN" altLang="en-US" sz="2000" dirty="0">
                  <a:solidFill>
                    <a:schemeClr val="tx1"/>
                  </a:solidFill>
                  <a:latin typeface="+mn-ea"/>
                </a:rPr>
                <a:t>因果图法</a:t>
              </a:r>
            </a:p>
          </p:txBody>
        </p:sp>
      </p:grpSp>
    </p:spTree>
    <p:extLst>
      <p:ext uri="{BB962C8B-B14F-4D97-AF65-F5344CB8AC3E}">
        <p14:creationId xmlns:p14="http://schemas.microsoft.com/office/powerpoint/2010/main" val="30425498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2247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8.3.2   </a:t>
            </a:r>
            <a:r>
              <a:rPr lang="zh-CN" altLang="en-US" sz="2200" b="1" dirty="0">
                <a:latin typeface="微软雅黑" charset="-122"/>
                <a:ea typeface="微软雅黑" charset="-122"/>
              </a:rPr>
              <a:t>白盒技术</a:t>
            </a:r>
          </a:p>
        </p:txBody>
      </p:sp>
      <p:pic>
        <p:nvPicPr>
          <p:cNvPr id="22" name="Picture 2">
            <a:extLst>
              <a:ext uri="{FF2B5EF4-FFF2-40B4-BE49-F238E27FC236}">
                <a16:creationId xmlns:a16="http://schemas.microsoft.com/office/drawing/2014/main" id="{673ADB7D-E371-4054-86BE-249706081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924" y="1729581"/>
            <a:ext cx="9082088" cy="33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0433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06205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8.3.3    </a:t>
            </a:r>
            <a:r>
              <a:rPr lang="zh-CN" altLang="en-US" sz="2200" b="1" dirty="0">
                <a:latin typeface="微软雅黑" charset="-122"/>
                <a:ea typeface="微软雅黑" charset="-122"/>
              </a:rPr>
              <a:t>综合测试策略  </a:t>
            </a:r>
          </a:p>
        </p:txBody>
      </p:sp>
      <p:sp>
        <p:nvSpPr>
          <p:cNvPr id="2" name="矩形 1">
            <a:extLst>
              <a:ext uri="{FF2B5EF4-FFF2-40B4-BE49-F238E27FC236}">
                <a16:creationId xmlns:a16="http://schemas.microsoft.com/office/drawing/2014/main" id="{84C38B9B-A63D-4876-86EA-EBA2ACA07982}"/>
              </a:ext>
            </a:extLst>
          </p:cNvPr>
          <p:cNvSpPr/>
          <p:nvPr/>
        </p:nvSpPr>
        <p:spPr>
          <a:xfrm>
            <a:off x="593256" y="926882"/>
            <a:ext cx="10595396" cy="1762277"/>
          </a:xfrm>
          <a:prstGeom prst="rect">
            <a:avLst/>
          </a:prstGeom>
        </p:spPr>
        <p:txBody>
          <a:bodyPr wrap="square">
            <a:spAutoFit/>
          </a:bodyPr>
          <a:lstStyle/>
          <a:p>
            <a:pPr>
              <a:lnSpc>
                <a:spcPct val="150000"/>
              </a:lnSpc>
            </a:pPr>
            <a:r>
              <a:rPr lang="zh-CN" altLang="en-US" dirty="0"/>
              <a:t>前面介绍的软件测试方法，各有所长。每种方法都能设计出一组有用的测试用例，用这组用例可能容易发现某种类型的错误，但可能不易发现另一种类型的错误。</a:t>
            </a:r>
          </a:p>
          <a:p>
            <a:pPr>
              <a:lnSpc>
                <a:spcPct val="150000"/>
              </a:lnSpc>
            </a:pPr>
            <a:r>
              <a:rPr lang="zh-CN" altLang="en-US" dirty="0"/>
              <a:t>因此，对软件系统进行实际测试时，应该联合使用各种测试方法，形成综合策略。通常是先用黑盒法设计基本的测试用例，再用白盒法补充一些必要的测试用例。具体方法如下：</a:t>
            </a:r>
          </a:p>
        </p:txBody>
      </p:sp>
      <p:grpSp>
        <p:nvGrpSpPr>
          <p:cNvPr id="5" name="组合 4">
            <a:extLst>
              <a:ext uri="{FF2B5EF4-FFF2-40B4-BE49-F238E27FC236}">
                <a16:creationId xmlns:a16="http://schemas.microsoft.com/office/drawing/2014/main" id="{53DF9D10-D72A-4FF5-8054-11396ACD828E}"/>
              </a:ext>
            </a:extLst>
          </p:cNvPr>
          <p:cNvGrpSpPr/>
          <p:nvPr/>
        </p:nvGrpSpPr>
        <p:grpSpPr>
          <a:xfrm>
            <a:off x="428227" y="2815476"/>
            <a:ext cx="10925454" cy="3254043"/>
            <a:chOff x="2622462" y="2305835"/>
            <a:chExt cx="5988107" cy="3254043"/>
          </a:xfrm>
        </p:grpSpPr>
        <p:sp>
          <p:nvSpPr>
            <p:cNvPr id="7" name="任意多边形: 形状 6">
              <a:extLst>
                <a:ext uri="{FF2B5EF4-FFF2-40B4-BE49-F238E27FC236}">
                  <a16:creationId xmlns:a16="http://schemas.microsoft.com/office/drawing/2014/main" id="{007B03B4-5827-4C94-A4B3-10DEF94566EF}"/>
                </a:ext>
              </a:extLst>
            </p:cNvPr>
            <p:cNvSpPr/>
            <p:nvPr/>
          </p:nvSpPr>
          <p:spPr>
            <a:xfrm>
              <a:off x="2903058" y="2361954"/>
              <a:ext cx="5707511" cy="448952"/>
            </a:xfrm>
            <a:custGeom>
              <a:avLst/>
              <a:gdLst>
                <a:gd name="connsiteX0" fmla="*/ 0 w 5707511"/>
                <a:gd name="connsiteY0" fmla="*/ 0 h 448952"/>
                <a:gd name="connsiteX1" fmla="*/ 5707511 w 5707511"/>
                <a:gd name="connsiteY1" fmla="*/ 0 h 448952"/>
                <a:gd name="connsiteX2" fmla="*/ 5707511 w 5707511"/>
                <a:gd name="connsiteY2" fmla="*/ 448952 h 448952"/>
                <a:gd name="connsiteX3" fmla="*/ 0 w 5707511"/>
                <a:gd name="connsiteY3" fmla="*/ 448952 h 448952"/>
                <a:gd name="connsiteX4" fmla="*/ 0 w 5707511"/>
                <a:gd name="connsiteY4" fmla="*/ 0 h 44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511" h="448952">
                  <a:moveTo>
                    <a:pt x="0" y="0"/>
                  </a:moveTo>
                  <a:lnTo>
                    <a:pt x="5707511" y="0"/>
                  </a:lnTo>
                  <a:lnTo>
                    <a:pt x="5707511" y="448952"/>
                  </a:lnTo>
                  <a:lnTo>
                    <a:pt x="0" y="448952"/>
                  </a:lnTo>
                  <a:lnTo>
                    <a:pt x="0"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6356" tIns="30480" rIns="30480" bIns="30480" numCol="1" spcCol="1270" anchor="ctr" anchorCtr="0">
              <a:noAutofit/>
            </a:bodyPr>
            <a:lstStyle/>
            <a:p>
              <a:pPr marL="0" lvl="0" indent="0" algn="l" defTabSz="533400">
                <a:lnSpc>
                  <a:spcPct val="150000"/>
                </a:lnSpc>
                <a:spcBef>
                  <a:spcPct val="0"/>
                </a:spcBef>
                <a:buNone/>
              </a:pPr>
              <a:r>
                <a:rPr lang="zh-CN" sz="1200" kern="1200">
                  <a:latin typeface="+mn-ea"/>
                </a:rPr>
                <a:t>（</a:t>
              </a:r>
              <a:r>
                <a:rPr lang="en-US" sz="1200" kern="1200">
                  <a:latin typeface="+mn-ea"/>
                </a:rPr>
                <a:t>1</a:t>
              </a:r>
              <a:r>
                <a:rPr lang="zh-CN" sz="1200" kern="1200">
                  <a:latin typeface="+mn-ea"/>
                </a:rPr>
                <a:t>）在任何情况下都应该使用边界值分析方法。</a:t>
              </a:r>
            </a:p>
          </p:txBody>
        </p:sp>
        <p:sp>
          <p:nvSpPr>
            <p:cNvPr id="8" name="椭圆 7">
              <a:extLst>
                <a:ext uri="{FF2B5EF4-FFF2-40B4-BE49-F238E27FC236}">
                  <a16:creationId xmlns:a16="http://schemas.microsoft.com/office/drawing/2014/main" id="{04E3E235-9311-4627-B6C9-A993A1AA5723}"/>
                </a:ext>
              </a:extLst>
            </p:cNvPr>
            <p:cNvSpPr/>
            <p:nvPr/>
          </p:nvSpPr>
          <p:spPr>
            <a:xfrm>
              <a:off x="2622462" y="2305835"/>
              <a:ext cx="561190" cy="561190"/>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任意多边形: 形状 8">
              <a:extLst>
                <a:ext uri="{FF2B5EF4-FFF2-40B4-BE49-F238E27FC236}">
                  <a16:creationId xmlns:a16="http://schemas.microsoft.com/office/drawing/2014/main" id="{64AA7F24-E34B-439A-9B7E-AAF7C196E4C4}"/>
                </a:ext>
              </a:extLst>
            </p:cNvPr>
            <p:cNvSpPr/>
            <p:nvPr/>
          </p:nvSpPr>
          <p:spPr>
            <a:xfrm>
              <a:off x="3224764" y="3035167"/>
              <a:ext cx="5385805" cy="448952"/>
            </a:xfrm>
            <a:custGeom>
              <a:avLst/>
              <a:gdLst>
                <a:gd name="connsiteX0" fmla="*/ 0 w 5385805"/>
                <a:gd name="connsiteY0" fmla="*/ 0 h 448952"/>
                <a:gd name="connsiteX1" fmla="*/ 5385805 w 5385805"/>
                <a:gd name="connsiteY1" fmla="*/ 0 h 448952"/>
                <a:gd name="connsiteX2" fmla="*/ 5385805 w 5385805"/>
                <a:gd name="connsiteY2" fmla="*/ 448952 h 448952"/>
                <a:gd name="connsiteX3" fmla="*/ 0 w 5385805"/>
                <a:gd name="connsiteY3" fmla="*/ 448952 h 448952"/>
                <a:gd name="connsiteX4" fmla="*/ 0 w 5385805"/>
                <a:gd name="connsiteY4" fmla="*/ 0 h 44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805" h="448952">
                  <a:moveTo>
                    <a:pt x="0" y="0"/>
                  </a:moveTo>
                  <a:lnTo>
                    <a:pt x="5385805" y="0"/>
                  </a:lnTo>
                  <a:lnTo>
                    <a:pt x="5385805" y="448952"/>
                  </a:lnTo>
                  <a:lnTo>
                    <a:pt x="0" y="448952"/>
                  </a:lnTo>
                  <a:lnTo>
                    <a:pt x="0"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6356" tIns="30480" rIns="30480" bIns="30480" numCol="1" spcCol="1270" anchor="ctr" anchorCtr="0">
              <a:noAutofit/>
            </a:bodyPr>
            <a:lstStyle/>
            <a:p>
              <a:pPr marL="0" lvl="0" indent="0" algn="l" defTabSz="533400">
                <a:lnSpc>
                  <a:spcPct val="150000"/>
                </a:lnSpc>
                <a:spcBef>
                  <a:spcPct val="0"/>
                </a:spcBef>
                <a:buNone/>
              </a:pPr>
              <a:r>
                <a:rPr lang="zh-CN" sz="1200" kern="1200">
                  <a:latin typeface="+mn-ea"/>
                </a:rPr>
                <a:t>（</a:t>
              </a:r>
              <a:r>
                <a:rPr lang="en-US" sz="1200" kern="1200">
                  <a:latin typeface="+mn-ea"/>
                </a:rPr>
                <a:t>2</a:t>
              </a:r>
              <a:r>
                <a:rPr lang="zh-CN" sz="1200" kern="1200">
                  <a:latin typeface="+mn-ea"/>
                </a:rPr>
                <a:t>）用等价类划分法补充测试用例。</a:t>
              </a:r>
            </a:p>
          </p:txBody>
        </p:sp>
        <p:sp>
          <p:nvSpPr>
            <p:cNvPr id="10" name="椭圆 9">
              <a:extLst>
                <a:ext uri="{FF2B5EF4-FFF2-40B4-BE49-F238E27FC236}">
                  <a16:creationId xmlns:a16="http://schemas.microsoft.com/office/drawing/2014/main" id="{5BBAD35E-B314-4644-A4EE-E475BB9D79D1}"/>
                </a:ext>
              </a:extLst>
            </p:cNvPr>
            <p:cNvSpPr/>
            <p:nvPr/>
          </p:nvSpPr>
          <p:spPr>
            <a:xfrm>
              <a:off x="2944169" y="2979048"/>
              <a:ext cx="561190" cy="561190"/>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任意多边形: 形状 10">
              <a:extLst>
                <a:ext uri="{FF2B5EF4-FFF2-40B4-BE49-F238E27FC236}">
                  <a16:creationId xmlns:a16="http://schemas.microsoft.com/office/drawing/2014/main" id="{43BCBA31-473C-440B-8452-CE9A51CB0D5F}"/>
                </a:ext>
              </a:extLst>
            </p:cNvPr>
            <p:cNvSpPr/>
            <p:nvPr/>
          </p:nvSpPr>
          <p:spPr>
            <a:xfrm>
              <a:off x="3323502" y="3708380"/>
              <a:ext cx="5287067" cy="448952"/>
            </a:xfrm>
            <a:custGeom>
              <a:avLst/>
              <a:gdLst>
                <a:gd name="connsiteX0" fmla="*/ 0 w 5287067"/>
                <a:gd name="connsiteY0" fmla="*/ 0 h 448952"/>
                <a:gd name="connsiteX1" fmla="*/ 5287067 w 5287067"/>
                <a:gd name="connsiteY1" fmla="*/ 0 h 448952"/>
                <a:gd name="connsiteX2" fmla="*/ 5287067 w 5287067"/>
                <a:gd name="connsiteY2" fmla="*/ 448952 h 448952"/>
                <a:gd name="connsiteX3" fmla="*/ 0 w 5287067"/>
                <a:gd name="connsiteY3" fmla="*/ 448952 h 448952"/>
                <a:gd name="connsiteX4" fmla="*/ 0 w 5287067"/>
                <a:gd name="connsiteY4" fmla="*/ 0 h 44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067" h="448952">
                  <a:moveTo>
                    <a:pt x="0" y="0"/>
                  </a:moveTo>
                  <a:lnTo>
                    <a:pt x="5287067" y="0"/>
                  </a:lnTo>
                  <a:lnTo>
                    <a:pt x="5287067" y="448952"/>
                  </a:lnTo>
                  <a:lnTo>
                    <a:pt x="0" y="448952"/>
                  </a:lnTo>
                  <a:lnTo>
                    <a:pt x="0"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6356" tIns="30480" rIns="30480" bIns="30480" numCol="1" spcCol="1270" anchor="ctr" anchorCtr="0">
              <a:noAutofit/>
            </a:bodyPr>
            <a:lstStyle/>
            <a:p>
              <a:pPr marL="0" lvl="0" indent="0" algn="l" defTabSz="533400">
                <a:lnSpc>
                  <a:spcPct val="150000"/>
                </a:lnSpc>
                <a:spcBef>
                  <a:spcPct val="0"/>
                </a:spcBef>
                <a:buNone/>
              </a:pPr>
              <a:r>
                <a:rPr lang="zh-CN" sz="1200" kern="1200">
                  <a:latin typeface="+mn-ea"/>
                </a:rPr>
                <a:t>（</a:t>
              </a:r>
              <a:r>
                <a:rPr lang="en-US" sz="1200" kern="1200">
                  <a:latin typeface="+mn-ea"/>
                </a:rPr>
                <a:t>3</a:t>
              </a:r>
              <a:r>
                <a:rPr lang="zh-CN" sz="1200" kern="1200">
                  <a:latin typeface="+mn-ea"/>
                </a:rPr>
                <a:t>）用错误推测法补充测试用例。</a:t>
              </a:r>
            </a:p>
          </p:txBody>
        </p:sp>
        <p:sp>
          <p:nvSpPr>
            <p:cNvPr id="12" name="椭圆 11">
              <a:extLst>
                <a:ext uri="{FF2B5EF4-FFF2-40B4-BE49-F238E27FC236}">
                  <a16:creationId xmlns:a16="http://schemas.microsoft.com/office/drawing/2014/main" id="{D9150E19-2ED1-45CD-A900-03F06BADFB71}"/>
                </a:ext>
              </a:extLst>
            </p:cNvPr>
            <p:cNvSpPr/>
            <p:nvPr/>
          </p:nvSpPr>
          <p:spPr>
            <a:xfrm>
              <a:off x="3042906" y="3652261"/>
              <a:ext cx="561190" cy="561190"/>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任意多边形: 形状 12">
              <a:extLst>
                <a:ext uri="{FF2B5EF4-FFF2-40B4-BE49-F238E27FC236}">
                  <a16:creationId xmlns:a16="http://schemas.microsoft.com/office/drawing/2014/main" id="{3DF27324-0889-4B3B-9DBA-9DC8559171E8}"/>
                </a:ext>
              </a:extLst>
            </p:cNvPr>
            <p:cNvSpPr/>
            <p:nvPr/>
          </p:nvSpPr>
          <p:spPr>
            <a:xfrm>
              <a:off x="3224764" y="4381593"/>
              <a:ext cx="5385805" cy="448952"/>
            </a:xfrm>
            <a:custGeom>
              <a:avLst/>
              <a:gdLst>
                <a:gd name="connsiteX0" fmla="*/ 0 w 5385805"/>
                <a:gd name="connsiteY0" fmla="*/ 0 h 448952"/>
                <a:gd name="connsiteX1" fmla="*/ 5385805 w 5385805"/>
                <a:gd name="connsiteY1" fmla="*/ 0 h 448952"/>
                <a:gd name="connsiteX2" fmla="*/ 5385805 w 5385805"/>
                <a:gd name="connsiteY2" fmla="*/ 448952 h 448952"/>
                <a:gd name="connsiteX3" fmla="*/ 0 w 5385805"/>
                <a:gd name="connsiteY3" fmla="*/ 448952 h 448952"/>
                <a:gd name="connsiteX4" fmla="*/ 0 w 5385805"/>
                <a:gd name="connsiteY4" fmla="*/ 0 h 44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805" h="448952">
                  <a:moveTo>
                    <a:pt x="0" y="0"/>
                  </a:moveTo>
                  <a:lnTo>
                    <a:pt x="5385805" y="0"/>
                  </a:lnTo>
                  <a:lnTo>
                    <a:pt x="5385805" y="448952"/>
                  </a:lnTo>
                  <a:lnTo>
                    <a:pt x="0" y="448952"/>
                  </a:lnTo>
                  <a:lnTo>
                    <a:pt x="0"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6356" tIns="30480" rIns="30480" bIns="30480" numCol="1" spcCol="1270" anchor="ctr" anchorCtr="0">
              <a:noAutofit/>
            </a:bodyPr>
            <a:lstStyle/>
            <a:p>
              <a:pPr marL="0" lvl="0" indent="0" algn="l" defTabSz="533400">
                <a:lnSpc>
                  <a:spcPct val="150000"/>
                </a:lnSpc>
                <a:spcBef>
                  <a:spcPct val="0"/>
                </a:spcBef>
                <a:buNone/>
              </a:pPr>
              <a:r>
                <a:rPr lang="zh-CN" sz="1200" kern="1200">
                  <a:latin typeface="+mn-ea"/>
                </a:rPr>
                <a:t>（</a:t>
              </a:r>
              <a:r>
                <a:rPr lang="en-US" sz="1200" kern="1200">
                  <a:latin typeface="+mn-ea"/>
                </a:rPr>
                <a:t>4</a:t>
              </a:r>
              <a:r>
                <a:rPr lang="zh-CN" sz="1200" kern="1200">
                  <a:latin typeface="+mn-ea"/>
                </a:rPr>
                <a:t>）对照程序逻辑，检查已经设计出的测试用例的逻辑覆盖程度，如果没有达到所要求的覆盖标准，则应当再补充一些测试用例。</a:t>
              </a:r>
            </a:p>
          </p:txBody>
        </p:sp>
        <p:sp>
          <p:nvSpPr>
            <p:cNvPr id="15" name="椭圆 14">
              <a:extLst>
                <a:ext uri="{FF2B5EF4-FFF2-40B4-BE49-F238E27FC236}">
                  <a16:creationId xmlns:a16="http://schemas.microsoft.com/office/drawing/2014/main" id="{9A42B433-40FF-4FEE-ABF5-0E29C153A21F}"/>
                </a:ext>
              </a:extLst>
            </p:cNvPr>
            <p:cNvSpPr/>
            <p:nvPr/>
          </p:nvSpPr>
          <p:spPr>
            <a:xfrm>
              <a:off x="2944169" y="4325474"/>
              <a:ext cx="561190" cy="561190"/>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任意多边形: 形状 15">
              <a:extLst>
                <a:ext uri="{FF2B5EF4-FFF2-40B4-BE49-F238E27FC236}">
                  <a16:creationId xmlns:a16="http://schemas.microsoft.com/office/drawing/2014/main" id="{C5323E0E-58C1-461B-A091-DD1264EBA43A}"/>
                </a:ext>
              </a:extLst>
            </p:cNvPr>
            <p:cNvSpPr/>
            <p:nvPr/>
          </p:nvSpPr>
          <p:spPr>
            <a:xfrm>
              <a:off x="2903058" y="5054807"/>
              <a:ext cx="5707511" cy="448952"/>
            </a:xfrm>
            <a:custGeom>
              <a:avLst/>
              <a:gdLst>
                <a:gd name="connsiteX0" fmla="*/ 0 w 5707511"/>
                <a:gd name="connsiteY0" fmla="*/ 0 h 448952"/>
                <a:gd name="connsiteX1" fmla="*/ 5707511 w 5707511"/>
                <a:gd name="connsiteY1" fmla="*/ 0 h 448952"/>
                <a:gd name="connsiteX2" fmla="*/ 5707511 w 5707511"/>
                <a:gd name="connsiteY2" fmla="*/ 448952 h 448952"/>
                <a:gd name="connsiteX3" fmla="*/ 0 w 5707511"/>
                <a:gd name="connsiteY3" fmla="*/ 448952 h 448952"/>
                <a:gd name="connsiteX4" fmla="*/ 0 w 5707511"/>
                <a:gd name="connsiteY4" fmla="*/ 0 h 44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511" h="448952">
                  <a:moveTo>
                    <a:pt x="0" y="0"/>
                  </a:moveTo>
                  <a:lnTo>
                    <a:pt x="5707511" y="0"/>
                  </a:lnTo>
                  <a:lnTo>
                    <a:pt x="5707511" y="448952"/>
                  </a:lnTo>
                  <a:lnTo>
                    <a:pt x="0" y="448952"/>
                  </a:lnTo>
                  <a:lnTo>
                    <a:pt x="0"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56356" tIns="30480" rIns="30480" bIns="30480" numCol="1" spcCol="1270" anchor="ctr" anchorCtr="0">
              <a:noAutofit/>
            </a:bodyPr>
            <a:lstStyle/>
            <a:p>
              <a:pPr marL="0" lvl="0" indent="0" algn="l" defTabSz="533400">
                <a:lnSpc>
                  <a:spcPct val="150000"/>
                </a:lnSpc>
                <a:spcBef>
                  <a:spcPct val="0"/>
                </a:spcBef>
                <a:buNone/>
              </a:pPr>
              <a:r>
                <a:rPr lang="zh-CN" sz="1200" kern="1200">
                  <a:latin typeface="+mn-ea"/>
                </a:rPr>
                <a:t>（</a:t>
              </a:r>
              <a:r>
                <a:rPr lang="en-US" sz="1200" kern="1200">
                  <a:latin typeface="+mn-ea"/>
                </a:rPr>
                <a:t>5</a:t>
              </a:r>
              <a:r>
                <a:rPr lang="zh-CN" sz="1200" kern="1200">
                  <a:latin typeface="+mn-ea"/>
                </a:rPr>
                <a:t>）如果程序的功能说明中含有输入条件的组合情况，则一开始就可选用因果图法。</a:t>
              </a:r>
            </a:p>
          </p:txBody>
        </p:sp>
        <p:sp>
          <p:nvSpPr>
            <p:cNvPr id="17" name="椭圆 16">
              <a:extLst>
                <a:ext uri="{FF2B5EF4-FFF2-40B4-BE49-F238E27FC236}">
                  <a16:creationId xmlns:a16="http://schemas.microsoft.com/office/drawing/2014/main" id="{A22C7084-B920-4ADB-9745-28A478F705C1}"/>
                </a:ext>
              </a:extLst>
            </p:cNvPr>
            <p:cNvSpPr/>
            <p:nvPr/>
          </p:nvSpPr>
          <p:spPr>
            <a:xfrm>
              <a:off x="2622462" y="4998688"/>
              <a:ext cx="561190" cy="561190"/>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5391252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CC3470C2-5968-44DD-8D53-C25939593504}"/>
              </a:ext>
            </a:extLst>
          </p:cNvPr>
          <p:cNvSpPr/>
          <p:nvPr>
            <p:custDataLst>
              <p:tags r:id="rId1"/>
            </p:custDataLst>
          </p:nvPr>
        </p:nvSpPr>
        <p:spPr>
          <a:xfrm rot="5400000">
            <a:off x="4970835" y="1039081"/>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4" name="PA_文本框 6">
            <a:extLst>
              <a:ext uri="{FF2B5EF4-FFF2-40B4-BE49-F238E27FC236}">
                <a16:creationId xmlns:a16="http://schemas.microsoft.com/office/drawing/2014/main" id="{501DEE0E-C47C-478F-BA45-31C844B6AE18}"/>
              </a:ext>
            </a:extLst>
          </p:cNvPr>
          <p:cNvSpPr txBox="1"/>
          <p:nvPr>
            <p:custDataLst>
              <p:tags r:id="rId2"/>
            </p:custDataLst>
          </p:nvPr>
        </p:nvSpPr>
        <p:spPr>
          <a:xfrm>
            <a:off x="5279078" y="903264"/>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8.1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软件测试概述</a:t>
            </a:r>
          </a:p>
        </p:txBody>
      </p:sp>
      <p:sp>
        <p:nvSpPr>
          <p:cNvPr id="15" name="矩形 14"/>
          <p:cNvSpPr/>
          <p:nvPr/>
        </p:nvSpPr>
        <p:spPr>
          <a:xfrm>
            <a:off x="1726443" y="864642"/>
            <a:ext cx="2417200" cy="830997"/>
          </a:xfrm>
          <a:prstGeom prst="rect">
            <a:avLst/>
          </a:prstGeom>
        </p:spPr>
        <p:txBody>
          <a:bodyPr wrap="none">
            <a:spAutoFit/>
          </a:bodyPr>
          <a:lstStyle/>
          <a:p>
            <a:pPr lvl="0">
              <a:defRPr/>
            </a:pPr>
            <a:r>
              <a:rPr lang="en-US" altLang="zh-CN" sz="4800" b="1" spc="300"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C</a:t>
            </a:r>
            <a:r>
              <a:rPr lang="en-US" altLang="zh-CN"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ontents</a:t>
            </a:r>
            <a:endParaRPr lang="zh-CN" altLang="en-US"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pic>
        <p:nvPicPr>
          <p:cNvPr id="16" name="图片 15">
            <a:extLst>
              <a:ext uri="{FF2B5EF4-FFF2-40B4-BE49-F238E27FC236}">
                <a16:creationId xmlns:a16="http://schemas.microsoft.com/office/drawing/2014/main" id="{F47E3691-37A1-4F2A-BE67-E4BC5C56F6B4}"/>
              </a:ext>
            </a:extLst>
          </p:cNvPr>
          <p:cNvPicPr>
            <a:picLocks noChangeAspect="1"/>
          </p:cNvPicPr>
          <p:nvPr/>
        </p:nvPicPr>
        <p:blipFill>
          <a:blip r:embed="rId18"/>
          <a:stretch>
            <a:fillRect/>
          </a:stretch>
        </p:blipFill>
        <p:spPr>
          <a:xfrm flipH="1">
            <a:off x="255638" y="1936237"/>
            <a:ext cx="3888005" cy="4168222"/>
          </a:xfrm>
          <a:prstGeom prst="rect">
            <a:avLst/>
          </a:prstGeom>
        </p:spPr>
      </p:pic>
      <p:sp>
        <p:nvSpPr>
          <p:cNvPr id="17" name="PA_矩形 4">
            <a:extLst>
              <a:ext uri="{FF2B5EF4-FFF2-40B4-BE49-F238E27FC236}">
                <a16:creationId xmlns:a16="http://schemas.microsoft.com/office/drawing/2014/main" id="{CC3470C2-5968-44DD-8D53-C25939593504}"/>
              </a:ext>
            </a:extLst>
          </p:cNvPr>
          <p:cNvSpPr/>
          <p:nvPr>
            <p:custDataLst>
              <p:tags r:id="rId3"/>
            </p:custDataLst>
          </p:nvPr>
        </p:nvSpPr>
        <p:spPr>
          <a:xfrm rot="5400000">
            <a:off x="4970835" y="1797778"/>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8" name="PA_文本框 6">
            <a:extLst>
              <a:ext uri="{FF2B5EF4-FFF2-40B4-BE49-F238E27FC236}">
                <a16:creationId xmlns:a16="http://schemas.microsoft.com/office/drawing/2014/main" id="{501DEE0E-C47C-478F-BA45-31C844B6AE18}"/>
              </a:ext>
            </a:extLst>
          </p:cNvPr>
          <p:cNvSpPr txBox="1"/>
          <p:nvPr>
            <p:custDataLst>
              <p:tags r:id="rId4"/>
            </p:custDataLst>
          </p:nvPr>
        </p:nvSpPr>
        <p:spPr>
          <a:xfrm>
            <a:off x="5279078" y="1666917"/>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8.2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软件测试方法</a:t>
            </a:r>
          </a:p>
        </p:txBody>
      </p:sp>
      <p:sp>
        <p:nvSpPr>
          <p:cNvPr id="19" name="PA_矩形 4">
            <a:extLst>
              <a:ext uri="{FF2B5EF4-FFF2-40B4-BE49-F238E27FC236}">
                <a16:creationId xmlns:a16="http://schemas.microsoft.com/office/drawing/2014/main" id="{CC3470C2-5968-44DD-8D53-C25939593504}"/>
              </a:ext>
            </a:extLst>
          </p:cNvPr>
          <p:cNvSpPr/>
          <p:nvPr>
            <p:custDataLst>
              <p:tags r:id="rId5"/>
            </p:custDataLst>
          </p:nvPr>
        </p:nvSpPr>
        <p:spPr>
          <a:xfrm rot="5400000">
            <a:off x="4970835" y="2556475"/>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0" name="PA_文本框 6">
            <a:extLst>
              <a:ext uri="{FF2B5EF4-FFF2-40B4-BE49-F238E27FC236}">
                <a16:creationId xmlns:a16="http://schemas.microsoft.com/office/drawing/2014/main" id="{501DEE0E-C47C-478F-BA45-31C844B6AE18}"/>
              </a:ext>
            </a:extLst>
          </p:cNvPr>
          <p:cNvSpPr txBox="1"/>
          <p:nvPr>
            <p:custDataLst>
              <p:tags r:id="rId6"/>
            </p:custDataLst>
          </p:nvPr>
        </p:nvSpPr>
        <p:spPr>
          <a:xfrm>
            <a:off x="5228520" y="2430570"/>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8.3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测试用例的设计</a:t>
            </a:r>
          </a:p>
        </p:txBody>
      </p:sp>
      <p:sp>
        <p:nvSpPr>
          <p:cNvPr id="10" name="PA_矩形 4">
            <a:extLst>
              <a:ext uri="{FF2B5EF4-FFF2-40B4-BE49-F238E27FC236}">
                <a16:creationId xmlns:a16="http://schemas.microsoft.com/office/drawing/2014/main" id="{3FB9687C-2C38-450D-B8FC-F0C69D33C9B5}"/>
              </a:ext>
            </a:extLst>
          </p:cNvPr>
          <p:cNvSpPr/>
          <p:nvPr>
            <p:custDataLst>
              <p:tags r:id="rId7"/>
            </p:custDataLst>
          </p:nvPr>
        </p:nvSpPr>
        <p:spPr>
          <a:xfrm rot="5400000">
            <a:off x="4970835" y="3315172"/>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1" name="PA_文本框 6">
            <a:extLst>
              <a:ext uri="{FF2B5EF4-FFF2-40B4-BE49-F238E27FC236}">
                <a16:creationId xmlns:a16="http://schemas.microsoft.com/office/drawing/2014/main" id="{253B0837-E5DE-4CF5-B960-289E4F5F27BE}"/>
              </a:ext>
            </a:extLst>
          </p:cNvPr>
          <p:cNvSpPr txBox="1"/>
          <p:nvPr>
            <p:custDataLst>
              <p:tags r:id="rId8"/>
            </p:custDataLst>
          </p:nvPr>
        </p:nvSpPr>
        <p:spPr>
          <a:xfrm>
            <a:off x="5279078" y="3194223"/>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8.4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软件测试步骤 </a:t>
            </a:r>
          </a:p>
        </p:txBody>
      </p:sp>
      <p:sp>
        <p:nvSpPr>
          <p:cNvPr id="12" name="PA_矩形 4">
            <a:extLst>
              <a:ext uri="{FF2B5EF4-FFF2-40B4-BE49-F238E27FC236}">
                <a16:creationId xmlns:a16="http://schemas.microsoft.com/office/drawing/2014/main" id="{FD75B16B-D14A-48DF-8059-C610BB037E1F}"/>
              </a:ext>
            </a:extLst>
          </p:cNvPr>
          <p:cNvSpPr/>
          <p:nvPr>
            <p:custDataLst>
              <p:tags r:id="rId9"/>
            </p:custDataLst>
          </p:nvPr>
        </p:nvSpPr>
        <p:spPr>
          <a:xfrm rot="5400000">
            <a:off x="4970835" y="4073869"/>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3" name="PA_文本框 6">
            <a:extLst>
              <a:ext uri="{FF2B5EF4-FFF2-40B4-BE49-F238E27FC236}">
                <a16:creationId xmlns:a16="http://schemas.microsoft.com/office/drawing/2014/main" id="{44413A97-DC48-4D6B-9B97-2916E466F81D}"/>
              </a:ext>
            </a:extLst>
          </p:cNvPr>
          <p:cNvSpPr txBox="1"/>
          <p:nvPr>
            <p:custDataLst>
              <p:tags r:id="rId10"/>
            </p:custDataLst>
          </p:nvPr>
        </p:nvSpPr>
        <p:spPr>
          <a:xfrm>
            <a:off x="5279078" y="3957876"/>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8.5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软件测试工具简介</a:t>
            </a:r>
          </a:p>
        </p:txBody>
      </p:sp>
      <p:sp>
        <p:nvSpPr>
          <p:cNvPr id="14" name="PA_矩形 4">
            <a:extLst>
              <a:ext uri="{FF2B5EF4-FFF2-40B4-BE49-F238E27FC236}">
                <a16:creationId xmlns:a16="http://schemas.microsoft.com/office/drawing/2014/main" id="{2F7A1234-8675-4D27-8DCC-BDFF8A995A2D}"/>
              </a:ext>
            </a:extLst>
          </p:cNvPr>
          <p:cNvSpPr/>
          <p:nvPr>
            <p:custDataLst>
              <p:tags r:id="rId11"/>
            </p:custDataLst>
          </p:nvPr>
        </p:nvSpPr>
        <p:spPr>
          <a:xfrm rot="5400000">
            <a:off x="4970835" y="4832566"/>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1" name="PA_文本框 6">
            <a:extLst>
              <a:ext uri="{FF2B5EF4-FFF2-40B4-BE49-F238E27FC236}">
                <a16:creationId xmlns:a16="http://schemas.microsoft.com/office/drawing/2014/main" id="{1D0A9390-3702-4C7D-B2F6-C482D00C1E9D}"/>
              </a:ext>
            </a:extLst>
          </p:cNvPr>
          <p:cNvSpPr txBox="1"/>
          <p:nvPr>
            <p:custDataLst>
              <p:tags r:id="rId12"/>
            </p:custDataLst>
          </p:nvPr>
        </p:nvSpPr>
        <p:spPr>
          <a:xfrm>
            <a:off x="5279078" y="4721529"/>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8.6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调试</a:t>
            </a:r>
          </a:p>
        </p:txBody>
      </p:sp>
      <p:sp>
        <p:nvSpPr>
          <p:cNvPr id="22" name="PA_矩形 4">
            <a:extLst>
              <a:ext uri="{FF2B5EF4-FFF2-40B4-BE49-F238E27FC236}">
                <a16:creationId xmlns:a16="http://schemas.microsoft.com/office/drawing/2014/main" id="{BF73BBD1-DCAA-41B7-8CC4-5B36270D78D2}"/>
              </a:ext>
            </a:extLst>
          </p:cNvPr>
          <p:cNvSpPr/>
          <p:nvPr>
            <p:custDataLst>
              <p:tags r:id="rId13"/>
            </p:custDataLst>
          </p:nvPr>
        </p:nvSpPr>
        <p:spPr>
          <a:xfrm rot="5400000">
            <a:off x="4970835" y="5591264"/>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3" name="PA_文本框 6">
            <a:extLst>
              <a:ext uri="{FF2B5EF4-FFF2-40B4-BE49-F238E27FC236}">
                <a16:creationId xmlns:a16="http://schemas.microsoft.com/office/drawing/2014/main" id="{7BF05CD6-5081-48FF-997C-59A15E43DF00}"/>
              </a:ext>
            </a:extLst>
          </p:cNvPr>
          <p:cNvSpPr txBox="1"/>
          <p:nvPr>
            <p:custDataLst>
              <p:tags r:id="rId14"/>
            </p:custDataLst>
          </p:nvPr>
        </p:nvSpPr>
        <p:spPr>
          <a:xfrm>
            <a:off x="5279077" y="5485182"/>
            <a:ext cx="3888005"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8.7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面向对象软件测试简述</a:t>
            </a:r>
          </a:p>
        </p:txBody>
      </p:sp>
      <p:sp>
        <p:nvSpPr>
          <p:cNvPr id="24" name="PA_矩形 4">
            <a:extLst>
              <a:ext uri="{FF2B5EF4-FFF2-40B4-BE49-F238E27FC236}">
                <a16:creationId xmlns:a16="http://schemas.microsoft.com/office/drawing/2014/main" id="{F3C4CF1E-EF12-417D-82DF-262A301E0DD5}"/>
              </a:ext>
            </a:extLst>
          </p:cNvPr>
          <p:cNvSpPr/>
          <p:nvPr>
            <p:custDataLst>
              <p:tags r:id="rId15"/>
            </p:custDataLst>
          </p:nvPr>
        </p:nvSpPr>
        <p:spPr>
          <a:xfrm rot="5400000">
            <a:off x="4970835" y="6234679"/>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5" name="PA_文本框 6">
            <a:extLst>
              <a:ext uri="{FF2B5EF4-FFF2-40B4-BE49-F238E27FC236}">
                <a16:creationId xmlns:a16="http://schemas.microsoft.com/office/drawing/2014/main" id="{6E81E19E-4455-4BE3-8F84-2930E6566B9B}"/>
              </a:ext>
            </a:extLst>
          </p:cNvPr>
          <p:cNvSpPr txBox="1"/>
          <p:nvPr>
            <p:custDataLst>
              <p:tags r:id="rId16"/>
            </p:custDataLst>
          </p:nvPr>
        </p:nvSpPr>
        <p:spPr>
          <a:xfrm>
            <a:off x="5279078" y="6128597"/>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8.8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p>
        </p:txBody>
      </p:sp>
    </p:spTree>
    <p:extLst>
      <p:ext uri="{BB962C8B-B14F-4D97-AF65-F5344CB8AC3E}">
        <p14:creationId xmlns:p14="http://schemas.microsoft.com/office/powerpoint/2010/main" val="2499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p:bldP spid="17" grpId="0" animBg="1"/>
      <p:bldP spid="18" grpId="0"/>
      <p:bldP spid="19" grpId="0" animBg="1"/>
      <p:bldP spid="20" grpId="0"/>
      <p:bldP spid="10" grpId="0" animBg="1"/>
      <p:bldP spid="11" grpId="0"/>
      <p:bldP spid="12" grpId="0" animBg="1"/>
      <p:bldP spid="13" grpId="0"/>
      <p:bldP spid="14" grpId="0" animBg="1"/>
      <p:bldP spid="21" grpId="0"/>
      <p:bldP spid="22" grpId="0" animBg="1"/>
      <p:bldP spid="23" grpId="0"/>
      <p:bldP spid="24" grpId="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28953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8.3.4    </a:t>
            </a:r>
            <a:r>
              <a:rPr lang="zh-CN" altLang="en-US" sz="2200" b="1" dirty="0">
                <a:latin typeface="微软雅黑" charset="-122"/>
                <a:ea typeface="微软雅黑" charset="-122"/>
              </a:rPr>
              <a:t>测试实例分析</a:t>
            </a:r>
          </a:p>
        </p:txBody>
      </p:sp>
      <p:sp>
        <p:nvSpPr>
          <p:cNvPr id="2" name="矩形 1">
            <a:extLst>
              <a:ext uri="{FF2B5EF4-FFF2-40B4-BE49-F238E27FC236}">
                <a16:creationId xmlns:a16="http://schemas.microsoft.com/office/drawing/2014/main" id="{B5C6C177-1943-47E5-980A-B6E2CFCB9359}"/>
              </a:ext>
            </a:extLst>
          </p:cNvPr>
          <p:cNvSpPr/>
          <p:nvPr/>
        </p:nvSpPr>
        <p:spPr>
          <a:xfrm>
            <a:off x="623248" y="1695774"/>
            <a:ext cx="10945503" cy="2953373"/>
          </a:xfrm>
          <a:prstGeom prst="rect">
            <a:avLst/>
          </a:prstGeom>
          <a:blipFill>
            <a:blip r:embed="rId3"/>
            <a:tile tx="0" ty="0" sx="100000" sy="100000" flip="none" algn="tl"/>
          </a:blipFill>
        </p:spPr>
        <p:txBody>
          <a:bodyPr wrap="square">
            <a:spAutoFit/>
          </a:bodyPr>
          <a:lstStyle/>
          <a:p>
            <a:pPr>
              <a:lnSpc>
                <a:spcPct val="150000"/>
              </a:lnSpc>
            </a:pPr>
            <a:r>
              <a:rPr lang="zh-CN" altLang="en-US" dirty="0"/>
              <a:t>下面给出一个三角形分类程序的测试方案的设计。程序的功能是，读入三个整数值代表三角形的三条边的长度，程序判断这三个值能否构成三角形，如果能够，则输出三角形是等边、等腰或任意三角形的分类信息。</a:t>
            </a:r>
          </a:p>
          <a:p>
            <a:pPr>
              <a:lnSpc>
                <a:spcPct val="150000"/>
              </a:lnSpc>
            </a:pPr>
            <a:r>
              <a:rPr lang="zh-CN" altLang="en-US" dirty="0"/>
              <a:t>综合使用边界值分析、等价类划分和错误推测等技术为此程序设计测试用例。</a:t>
            </a:r>
          </a:p>
          <a:p>
            <a:pPr>
              <a:lnSpc>
                <a:spcPct val="150000"/>
              </a:lnSpc>
            </a:pPr>
            <a:r>
              <a:rPr lang="zh-CN" altLang="en-US" dirty="0"/>
              <a:t>第一步：确定测试策略。因为在本例中对被测程序已有明确的要求，即：判断能否构成三角形，如能构成，则再判断能构成等边、等腰或任意三角形哪一种。因此，可首先运用黑盒测试法设计测试用例，然后再用白盒测试法验证其完整性，必要时再补充测试用例。</a:t>
            </a:r>
          </a:p>
          <a:p>
            <a:pPr>
              <a:lnSpc>
                <a:spcPct val="150000"/>
              </a:lnSpc>
            </a:pPr>
            <a:r>
              <a:rPr lang="zh-CN" altLang="en-US" dirty="0"/>
              <a:t>第二步：在黑盒测试中首先要用等价类划分法划分输入等价类，然后用边值分析法和错误推测法作补充。 </a:t>
            </a:r>
          </a:p>
        </p:txBody>
      </p:sp>
    </p:spTree>
    <p:extLst>
      <p:ext uri="{BB962C8B-B14F-4D97-AF65-F5344CB8AC3E}">
        <p14:creationId xmlns:p14="http://schemas.microsoft.com/office/powerpoint/2010/main" val="940842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软件测试步骤</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3345744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55711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8.4  </a:t>
            </a:r>
            <a:r>
              <a:rPr lang="zh-CN" altLang="en-US" sz="2200" b="1" dirty="0">
                <a:latin typeface="微软雅黑" charset="-122"/>
                <a:ea typeface="微软雅黑" charset="-122"/>
              </a:rPr>
              <a:t>软件测试步骤 </a:t>
            </a:r>
          </a:p>
        </p:txBody>
      </p:sp>
      <p:sp>
        <p:nvSpPr>
          <p:cNvPr id="2" name="矩形 1">
            <a:extLst>
              <a:ext uri="{FF2B5EF4-FFF2-40B4-BE49-F238E27FC236}">
                <a16:creationId xmlns:a16="http://schemas.microsoft.com/office/drawing/2014/main" id="{194B7939-3C80-4C00-9369-809561B4A269}"/>
              </a:ext>
            </a:extLst>
          </p:cNvPr>
          <p:cNvSpPr/>
          <p:nvPr/>
        </p:nvSpPr>
        <p:spPr>
          <a:xfrm>
            <a:off x="1086351" y="955535"/>
            <a:ext cx="10200348" cy="875881"/>
          </a:xfrm>
          <a:prstGeom prst="rect">
            <a:avLst/>
          </a:prstGeom>
        </p:spPr>
        <p:txBody>
          <a:bodyPr wrap="square">
            <a:spAutoFit/>
          </a:bodyPr>
          <a:lstStyle/>
          <a:p>
            <a:pPr>
              <a:lnSpc>
                <a:spcPct val="150000"/>
              </a:lnSpc>
            </a:pPr>
            <a:r>
              <a:rPr lang="zh-CN" altLang="en-US" dirty="0">
                <a:latin typeface="+mn-ea"/>
              </a:rPr>
              <a:t>与软件的开发过程类似，测试必须分步骤进行。对于大型的软件系统，测试基本上由单元测试、集成测试、确认测试和系统测试四个步骤组成，如图</a:t>
            </a:r>
            <a:r>
              <a:rPr lang="en-US" altLang="zh-CN" dirty="0">
                <a:latin typeface="+mn-ea"/>
              </a:rPr>
              <a:t>8-4</a:t>
            </a:r>
            <a:r>
              <a:rPr lang="zh-CN" altLang="en-US" dirty="0">
                <a:latin typeface="+mn-ea"/>
              </a:rPr>
              <a:t>所示。</a:t>
            </a:r>
          </a:p>
        </p:txBody>
      </p:sp>
      <p:pic>
        <p:nvPicPr>
          <p:cNvPr id="5" name="Picture 2">
            <a:extLst>
              <a:ext uri="{FF2B5EF4-FFF2-40B4-BE49-F238E27FC236}">
                <a16:creationId xmlns:a16="http://schemas.microsoft.com/office/drawing/2014/main" id="{AE1E9BE4-CF43-4AFF-884A-F3F8C5C5B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190" y="2302015"/>
            <a:ext cx="91090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5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976518"/>
            <a:ext cx="10899482" cy="30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indent="0">
              <a:lnSpc>
                <a:spcPct val="150000"/>
              </a:lnSpc>
              <a:spcBef>
                <a:spcPct val="20000"/>
              </a:spcBef>
            </a:pPr>
            <a:r>
              <a:rPr lang="zh-CN" altLang="en-US" sz="2000" dirty="0">
                <a:latin typeface="宋体" charset="-122"/>
              </a:rPr>
              <a:t>单元测试又称模块测试，主要是检查每个程序模块是否正确实现了规定的功能。</a:t>
            </a:r>
          </a:p>
          <a:p>
            <a:pPr indent="0">
              <a:lnSpc>
                <a:spcPct val="150000"/>
              </a:lnSpc>
              <a:spcBef>
                <a:spcPct val="20000"/>
              </a:spcBef>
            </a:pPr>
            <a:r>
              <a:rPr lang="zh-CN" altLang="en-US" sz="2000" dirty="0">
                <a:latin typeface="宋体" charset="-122"/>
              </a:rPr>
              <a:t>集成测试又称组装测试，主要检查概要设计中模块接口设计问题。</a:t>
            </a:r>
          </a:p>
          <a:p>
            <a:pPr indent="0">
              <a:lnSpc>
                <a:spcPct val="150000"/>
              </a:lnSpc>
              <a:spcBef>
                <a:spcPct val="20000"/>
              </a:spcBef>
            </a:pPr>
            <a:r>
              <a:rPr lang="zh-CN" altLang="en-US" sz="2000" dirty="0">
                <a:latin typeface="宋体" charset="-122"/>
              </a:rPr>
              <a:t>确认测试主要检查已实现的软件是否满足需求说明书中确定的各种需求。</a:t>
            </a:r>
          </a:p>
          <a:p>
            <a:pPr indent="0">
              <a:lnSpc>
                <a:spcPct val="150000"/>
              </a:lnSpc>
              <a:spcBef>
                <a:spcPct val="20000"/>
              </a:spcBef>
            </a:pPr>
            <a:r>
              <a:rPr lang="zh-CN" altLang="en-US" sz="2000" dirty="0">
                <a:latin typeface="宋体" charset="-122"/>
              </a:rPr>
              <a:t>系统测试是综合检验软件与整个计算机系统的测试。</a:t>
            </a:r>
          </a:p>
          <a:p>
            <a:pPr indent="0">
              <a:lnSpc>
                <a:spcPct val="150000"/>
              </a:lnSpc>
              <a:spcBef>
                <a:spcPct val="20000"/>
              </a:spcBef>
            </a:pPr>
            <a:r>
              <a:rPr lang="zh-CN" altLang="en-US" sz="2000" dirty="0">
                <a:latin typeface="宋体" charset="-122"/>
              </a:rPr>
              <a:t>测试的每个过程都可以采用灵活的测试方法和测试策略，通常在单元测试中采用白盒测试方法，而在其他测试中主要采用黑盒测试方法。</a:t>
            </a:r>
          </a:p>
        </p:txBody>
      </p:sp>
      <p:sp>
        <p:nvSpPr>
          <p:cNvPr id="85" name="Text Box 14"/>
          <p:cNvSpPr txBox="1">
            <a:spLocks noChangeArrowheads="1"/>
          </p:cNvSpPr>
          <p:nvPr/>
        </p:nvSpPr>
        <p:spPr bwMode="auto">
          <a:xfrm>
            <a:off x="989932" y="287338"/>
            <a:ext cx="255711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8.4  </a:t>
            </a:r>
            <a:r>
              <a:rPr lang="zh-CN" altLang="en-US" sz="2200" b="1" dirty="0">
                <a:latin typeface="微软雅黑" charset="-122"/>
                <a:ea typeface="微软雅黑" charset="-122"/>
              </a:rPr>
              <a:t>软件测试步骤 </a:t>
            </a:r>
          </a:p>
        </p:txBody>
      </p:sp>
      <p:pic>
        <p:nvPicPr>
          <p:cNvPr id="4" name="Picture 2">
            <a:extLst>
              <a:ext uri="{FF2B5EF4-FFF2-40B4-BE49-F238E27FC236}">
                <a16:creationId xmlns:a16="http://schemas.microsoft.com/office/drawing/2014/main" id="{17AA2EBC-69AC-4016-93DB-E4E1F77E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977" y="4032355"/>
            <a:ext cx="6505575"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1769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5811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8.4.1   </a:t>
            </a:r>
            <a:r>
              <a:rPr lang="zh-CN" altLang="en-US" sz="2200" b="1" dirty="0">
                <a:latin typeface="微软雅黑" charset="-122"/>
                <a:ea typeface="微软雅黑" charset="-122"/>
              </a:rPr>
              <a:t>单元测试    </a:t>
            </a:r>
          </a:p>
        </p:txBody>
      </p:sp>
      <p:sp>
        <p:nvSpPr>
          <p:cNvPr id="2" name="矩形 1">
            <a:extLst>
              <a:ext uri="{FF2B5EF4-FFF2-40B4-BE49-F238E27FC236}">
                <a16:creationId xmlns:a16="http://schemas.microsoft.com/office/drawing/2014/main" id="{D4512047-C27D-448E-9BD6-FEA74B48ACD5}"/>
              </a:ext>
            </a:extLst>
          </p:cNvPr>
          <p:cNvSpPr/>
          <p:nvPr/>
        </p:nvSpPr>
        <p:spPr>
          <a:xfrm>
            <a:off x="1044053" y="1081717"/>
            <a:ext cx="10103893" cy="2790187"/>
          </a:xfrm>
          <a:prstGeom prst="rect">
            <a:avLst/>
          </a:prstGeom>
          <a:solidFill>
            <a:srgbClr val="E8EAFF"/>
          </a:solidFill>
          <a:effectLst>
            <a:softEdge rad="63500"/>
          </a:effectLst>
        </p:spPr>
        <p:txBody>
          <a:bodyPr wrap="square">
            <a:spAutoFit/>
          </a:bodyPr>
          <a:lstStyle/>
          <a:p>
            <a:pPr>
              <a:lnSpc>
                <a:spcPct val="150000"/>
              </a:lnSpc>
            </a:pPr>
            <a:r>
              <a:rPr lang="zh-CN" altLang="en-US" sz="2000" dirty="0">
                <a:latin typeface="+mn-ea"/>
              </a:rPr>
              <a:t>单元测试是对软件设计的最小单位</a:t>
            </a:r>
            <a:r>
              <a:rPr lang="en-US" altLang="zh-CN" sz="2000" dirty="0">
                <a:latin typeface="+mn-ea"/>
              </a:rPr>
              <a:t>——</a:t>
            </a:r>
            <a:r>
              <a:rPr lang="zh-CN" altLang="en-US" sz="2000" dirty="0">
                <a:latin typeface="+mn-ea"/>
              </a:rPr>
              <a:t>程序模块的测试，也是对程序模块进行正确性检验的测试，其目的在于发现各模块内部可能存在的各种差错。通常单元测试可以放在编码阶段，程序员在编写完成一个模块且无编译错误后就可以进行，主要是检查模块是否实现了详细设计说明书规定的模块功能和算法。</a:t>
            </a:r>
          </a:p>
          <a:p>
            <a:pPr>
              <a:lnSpc>
                <a:spcPct val="150000"/>
              </a:lnSpc>
            </a:pPr>
            <a:r>
              <a:rPr lang="zh-CN" altLang="en-US" sz="2000" dirty="0">
                <a:latin typeface="+mn-ea"/>
              </a:rPr>
              <a:t>单元测试需要从程序的内部结构出发设计测试用例，通常采用白盒测试方法，以路径覆盖为最佳测试准则。多个模块可以并行独立地进行单元测试。</a:t>
            </a:r>
          </a:p>
        </p:txBody>
      </p:sp>
      <p:pic>
        <p:nvPicPr>
          <p:cNvPr id="6" name="图片 5">
            <a:extLst>
              <a:ext uri="{FF2B5EF4-FFF2-40B4-BE49-F238E27FC236}">
                <a16:creationId xmlns:a16="http://schemas.microsoft.com/office/drawing/2014/main" id="{900D6D7B-4DAC-425F-9AAC-FCD0897E7CF1}"/>
              </a:ext>
            </a:extLst>
          </p:cNvPr>
          <p:cNvPicPr>
            <a:picLocks noChangeAspect="1"/>
          </p:cNvPicPr>
          <p:nvPr/>
        </p:nvPicPr>
        <p:blipFill>
          <a:blip r:embed="rId3"/>
          <a:stretch>
            <a:fillRect/>
          </a:stretch>
        </p:blipFill>
        <p:spPr>
          <a:xfrm>
            <a:off x="8250447" y="4121882"/>
            <a:ext cx="2022266" cy="2168015"/>
          </a:xfrm>
          <a:prstGeom prst="rect">
            <a:avLst/>
          </a:prstGeom>
        </p:spPr>
      </p:pic>
    </p:spTree>
    <p:extLst>
      <p:ext uri="{BB962C8B-B14F-4D97-AF65-F5344CB8AC3E}">
        <p14:creationId xmlns:p14="http://schemas.microsoft.com/office/powerpoint/2010/main" val="2384360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7567CA0-168C-40AB-B990-AC5D2CAE0558}"/>
              </a:ext>
            </a:extLst>
          </p:cNvPr>
          <p:cNvGrpSpPr/>
          <p:nvPr/>
        </p:nvGrpSpPr>
        <p:grpSpPr>
          <a:xfrm>
            <a:off x="650905" y="1208363"/>
            <a:ext cx="10890189" cy="3611689"/>
            <a:chOff x="650905" y="1208363"/>
            <a:chExt cx="10890189" cy="3611689"/>
          </a:xfrm>
        </p:grpSpPr>
        <p:sp>
          <p:nvSpPr>
            <p:cNvPr id="4" name="L 形 3">
              <a:extLst>
                <a:ext uri="{FF2B5EF4-FFF2-40B4-BE49-F238E27FC236}">
                  <a16:creationId xmlns:a16="http://schemas.microsoft.com/office/drawing/2014/main" id="{F26C7ED9-A8AA-4522-8617-D5C60E20269C}"/>
                </a:ext>
              </a:extLst>
            </p:cNvPr>
            <p:cNvSpPr/>
            <p:nvPr/>
          </p:nvSpPr>
          <p:spPr>
            <a:xfrm rot="5400000">
              <a:off x="935548" y="3264768"/>
              <a:ext cx="857388" cy="1426674"/>
            </a:xfrm>
            <a:prstGeom prst="corner">
              <a:avLst>
                <a:gd name="adj1" fmla="val 16120"/>
                <a:gd name="adj2" fmla="val 16110"/>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5" name="任意多边形: 形状 4">
              <a:extLst>
                <a:ext uri="{FF2B5EF4-FFF2-40B4-BE49-F238E27FC236}">
                  <a16:creationId xmlns:a16="http://schemas.microsoft.com/office/drawing/2014/main" id="{26EDFDD4-4591-45FB-9293-875F9F8A4603}"/>
                </a:ext>
              </a:extLst>
            </p:cNvPr>
            <p:cNvSpPr/>
            <p:nvPr/>
          </p:nvSpPr>
          <p:spPr>
            <a:xfrm>
              <a:off x="792429" y="3691036"/>
              <a:ext cx="1288010" cy="1129016"/>
            </a:xfrm>
            <a:custGeom>
              <a:avLst/>
              <a:gdLst>
                <a:gd name="connsiteX0" fmla="*/ 0 w 1288010"/>
                <a:gd name="connsiteY0" fmla="*/ 0 h 1129016"/>
                <a:gd name="connsiteX1" fmla="*/ 1288010 w 1288010"/>
                <a:gd name="connsiteY1" fmla="*/ 0 h 1129016"/>
                <a:gd name="connsiteX2" fmla="*/ 1288010 w 1288010"/>
                <a:gd name="connsiteY2" fmla="*/ 1129016 h 1129016"/>
                <a:gd name="connsiteX3" fmla="*/ 0 w 1288010"/>
                <a:gd name="connsiteY3" fmla="*/ 1129016 h 1129016"/>
                <a:gd name="connsiteX4" fmla="*/ 0 w 1288010"/>
                <a:gd name="connsiteY4" fmla="*/ 0 h 11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010" h="1129016">
                  <a:moveTo>
                    <a:pt x="0" y="0"/>
                  </a:moveTo>
                  <a:lnTo>
                    <a:pt x="1288010" y="0"/>
                  </a:lnTo>
                  <a:lnTo>
                    <a:pt x="1288010" y="1129016"/>
                  </a:lnTo>
                  <a:lnTo>
                    <a:pt x="0" y="1129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150000"/>
                </a:lnSpc>
                <a:spcBef>
                  <a:spcPct val="0"/>
                </a:spcBef>
                <a:buNone/>
              </a:pPr>
              <a:r>
                <a:rPr lang="en-US" sz="1800" kern="1200">
                  <a:latin typeface="+mn-ea"/>
                </a:rPr>
                <a:t>1</a:t>
              </a:r>
              <a:r>
                <a:rPr lang="zh-CN" sz="1800" kern="1200">
                  <a:latin typeface="+mn-ea"/>
                </a:rPr>
                <a:t>．单元测试的内容</a:t>
              </a:r>
            </a:p>
          </p:txBody>
        </p:sp>
        <p:sp>
          <p:nvSpPr>
            <p:cNvPr id="6" name="等腰三角形 5">
              <a:extLst>
                <a:ext uri="{FF2B5EF4-FFF2-40B4-BE49-F238E27FC236}">
                  <a16:creationId xmlns:a16="http://schemas.microsoft.com/office/drawing/2014/main" id="{FE378F2D-3DDB-47E0-9B2A-B483BEA9B02F}"/>
                </a:ext>
              </a:extLst>
            </p:cNvPr>
            <p:cNvSpPr/>
            <p:nvPr/>
          </p:nvSpPr>
          <p:spPr>
            <a:xfrm>
              <a:off x="1837418" y="3159734"/>
              <a:ext cx="243020" cy="243020"/>
            </a:xfrm>
            <a:prstGeom prst="triangle">
              <a:avLst>
                <a:gd name="adj" fmla="val 100000"/>
              </a:avLst>
            </a:prstGeom>
          </p:spPr>
          <p:style>
            <a:lnRef idx="2">
              <a:schemeClr val="accent3">
                <a:shade val="80000"/>
                <a:hueOff val="-42822"/>
                <a:satOff val="621"/>
                <a:lumOff val="2524"/>
                <a:alphaOff val="0"/>
              </a:schemeClr>
            </a:lnRef>
            <a:fillRef idx="1">
              <a:schemeClr val="accent3">
                <a:shade val="80000"/>
                <a:hueOff val="-42822"/>
                <a:satOff val="621"/>
                <a:lumOff val="2524"/>
                <a:alphaOff val="0"/>
              </a:schemeClr>
            </a:fillRef>
            <a:effectRef idx="0">
              <a:schemeClr val="accent3">
                <a:shade val="80000"/>
                <a:hueOff val="-42822"/>
                <a:satOff val="621"/>
                <a:lumOff val="2524"/>
                <a:alphaOff val="0"/>
              </a:schemeClr>
            </a:effectRef>
            <a:fontRef idx="minor">
              <a:schemeClr val="lt1"/>
            </a:fontRef>
          </p:style>
        </p:sp>
        <p:sp>
          <p:nvSpPr>
            <p:cNvPr id="7" name="L 形 6">
              <a:extLst>
                <a:ext uri="{FF2B5EF4-FFF2-40B4-BE49-F238E27FC236}">
                  <a16:creationId xmlns:a16="http://schemas.microsoft.com/office/drawing/2014/main" id="{55D369ED-2C6B-4797-BA79-3884BC1D2509}"/>
                </a:ext>
              </a:extLst>
            </p:cNvPr>
            <p:cNvSpPr/>
            <p:nvPr/>
          </p:nvSpPr>
          <p:spPr>
            <a:xfrm rot="5400000">
              <a:off x="2512324" y="2874593"/>
              <a:ext cx="857388" cy="1426674"/>
            </a:xfrm>
            <a:prstGeom prst="corner">
              <a:avLst>
                <a:gd name="adj1" fmla="val 16120"/>
                <a:gd name="adj2" fmla="val 16110"/>
              </a:avLst>
            </a:prstGeom>
          </p:spPr>
          <p:style>
            <a:lnRef idx="2">
              <a:schemeClr val="accent3">
                <a:shade val="80000"/>
                <a:hueOff val="-85644"/>
                <a:satOff val="1243"/>
                <a:lumOff val="5048"/>
                <a:alphaOff val="0"/>
              </a:schemeClr>
            </a:lnRef>
            <a:fillRef idx="1">
              <a:schemeClr val="accent3">
                <a:shade val="80000"/>
                <a:hueOff val="-85644"/>
                <a:satOff val="1243"/>
                <a:lumOff val="5048"/>
                <a:alphaOff val="0"/>
              </a:schemeClr>
            </a:fillRef>
            <a:effectRef idx="0">
              <a:schemeClr val="accent3">
                <a:shade val="80000"/>
                <a:hueOff val="-85644"/>
                <a:satOff val="1243"/>
                <a:lumOff val="5048"/>
                <a:alphaOff val="0"/>
              </a:schemeClr>
            </a:effectRef>
            <a:fontRef idx="minor">
              <a:schemeClr val="lt1"/>
            </a:fontRef>
          </p:style>
        </p:sp>
        <p:sp>
          <p:nvSpPr>
            <p:cNvPr id="8" name="任意多边形: 形状 7">
              <a:extLst>
                <a:ext uri="{FF2B5EF4-FFF2-40B4-BE49-F238E27FC236}">
                  <a16:creationId xmlns:a16="http://schemas.microsoft.com/office/drawing/2014/main" id="{B4B3F316-39B1-445A-8327-26E1FC9664B9}"/>
                </a:ext>
              </a:extLst>
            </p:cNvPr>
            <p:cNvSpPr/>
            <p:nvPr/>
          </p:nvSpPr>
          <p:spPr>
            <a:xfrm>
              <a:off x="2369205" y="3300861"/>
              <a:ext cx="1288010" cy="1129016"/>
            </a:xfrm>
            <a:custGeom>
              <a:avLst/>
              <a:gdLst>
                <a:gd name="connsiteX0" fmla="*/ 0 w 1288010"/>
                <a:gd name="connsiteY0" fmla="*/ 0 h 1129016"/>
                <a:gd name="connsiteX1" fmla="*/ 1288010 w 1288010"/>
                <a:gd name="connsiteY1" fmla="*/ 0 h 1129016"/>
                <a:gd name="connsiteX2" fmla="*/ 1288010 w 1288010"/>
                <a:gd name="connsiteY2" fmla="*/ 1129016 h 1129016"/>
                <a:gd name="connsiteX3" fmla="*/ 0 w 1288010"/>
                <a:gd name="connsiteY3" fmla="*/ 1129016 h 1129016"/>
                <a:gd name="connsiteX4" fmla="*/ 0 w 1288010"/>
                <a:gd name="connsiteY4" fmla="*/ 0 h 11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010" h="1129016">
                  <a:moveTo>
                    <a:pt x="0" y="0"/>
                  </a:moveTo>
                  <a:lnTo>
                    <a:pt x="1288010" y="0"/>
                  </a:lnTo>
                  <a:lnTo>
                    <a:pt x="1288010" y="1129016"/>
                  </a:lnTo>
                  <a:lnTo>
                    <a:pt x="0" y="1129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150000"/>
                </a:lnSpc>
                <a:spcBef>
                  <a:spcPct val="0"/>
                </a:spcBef>
                <a:buNone/>
              </a:pPr>
              <a:r>
                <a:rPr lang="zh-CN" sz="1800" kern="1200" dirty="0">
                  <a:latin typeface="+mn-ea"/>
                </a:rPr>
                <a:t>单元测试的内容主要有以下五方面：</a:t>
              </a:r>
            </a:p>
          </p:txBody>
        </p:sp>
        <p:sp>
          <p:nvSpPr>
            <p:cNvPr id="9" name="等腰三角形 8">
              <a:extLst>
                <a:ext uri="{FF2B5EF4-FFF2-40B4-BE49-F238E27FC236}">
                  <a16:creationId xmlns:a16="http://schemas.microsoft.com/office/drawing/2014/main" id="{FB92CB2F-F456-431E-A5C0-927DF4D131C9}"/>
                </a:ext>
              </a:extLst>
            </p:cNvPr>
            <p:cNvSpPr/>
            <p:nvPr/>
          </p:nvSpPr>
          <p:spPr>
            <a:xfrm>
              <a:off x="3414194" y="2769560"/>
              <a:ext cx="243020" cy="243020"/>
            </a:xfrm>
            <a:prstGeom prst="triangle">
              <a:avLst>
                <a:gd name="adj" fmla="val 100000"/>
              </a:avLst>
            </a:prstGeom>
          </p:spPr>
          <p:style>
            <a:lnRef idx="2">
              <a:schemeClr val="accent3">
                <a:shade val="80000"/>
                <a:hueOff val="-128466"/>
                <a:satOff val="1864"/>
                <a:lumOff val="7572"/>
                <a:alphaOff val="0"/>
              </a:schemeClr>
            </a:lnRef>
            <a:fillRef idx="1">
              <a:schemeClr val="accent3">
                <a:shade val="80000"/>
                <a:hueOff val="-128466"/>
                <a:satOff val="1864"/>
                <a:lumOff val="7572"/>
                <a:alphaOff val="0"/>
              </a:schemeClr>
            </a:fillRef>
            <a:effectRef idx="0">
              <a:schemeClr val="accent3">
                <a:shade val="80000"/>
                <a:hueOff val="-128466"/>
                <a:satOff val="1864"/>
                <a:lumOff val="7572"/>
                <a:alphaOff val="0"/>
              </a:schemeClr>
            </a:effectRef>
            <a:fontRef idx="minor">
              <a:schemeClr val="lt1"/>
            </a:fontRef>
          </p:style>
        </p:sp>
        <p:sp>
          <p:nvSpPr>
            <p:cNvPr id="10" name="L 形 9">
              <a:extLst>
                <a:ext uri="{FF2B5EF4-FFF2-40B4-BE49-F238E27FC236}">
                  <a16:creationId xmlns:a16="http://schemas.microsoft.com/office/drawing/2014/main" id="{1FBF9D7F-D5EF-424D-BDD2-99E4E2A3383D}"/>
                </a:ext>
              </a:extLst>
            </p:cNvPr>
            <p:cNvSpPr/>
            <p:nvPr/>
          </p:nvSpPr>
          <p:spPr>
            <a:xfrm rot="5400000">
              <a:off x="4089100" y="2484418"/>
              <a:ext cx="857388" cy="1426674"/>
            </a:xfrm>
            <a:prstGeom prst="corner">
              <a:avLst>
                <a:gd name="adj1" fmla="val 16120"/>
                <a:gd name="adj2" fmla="val 16110"/>
              </a:avLst>
            </a:prstGeom>
          </p:spPr>
          <p:style>
            <a:lnRef idx="2">
              <a:schemeClr val="accent3">
                <a:shade val="80000"/>
                <a:hueOff val="-171288"/>
                <a:satOff val="2485"/>
                <a:lumOff val="10096"/>
                <a:alphaOff val="0"/>
              </a:schemeClr>
            </a:lnRef>
            <a:fillRef idx="1">
              <a:schemeClr val="accent3">
                <a:shade val="80000"/>
                <a:hueOff val="-171288"/>
                <a:satOff val="2485"/>
                <a:lumOff val="10096"/>
                <a:alphaOff val="0"/>
              </a:schemeClr>
            </a:fillRef>
            <a:effectRef idx="0">
              <a:schemeClr val="accent3">
                <a:shade val="80000"/>
                <a:hueOff val="-171288"/>
                <a:satOff val="2485"/>
                <a:lumOff val="10096"/>
                <a:alphaOff val="0"/>
              </a:schemeClr>
            </a:effectRef>
            <a:fontRef idx="minor">
              <a:schemeClr val="lt1"/>
            </a:fontRef>
          </p:style>
        </p:sp>
        <p:sp>
          <p:nvSpPr>
            <p:cNvPr id="11" name="任意多边形: 形状 10">
              <a:extLst>
                <a:ext uri="{FF2B5EF4-FFF2-40B4-BE49-F238E27FC236}">
                  <a16:creationId xmlns:a16="http://schemas.microsoft.com/office/drawing/2014/main" id="{468E0289-A96E-40BC-A67D-62F177026D54}"/>
                </a:ext>
              </a:extLst>
            </p:cNvPr>
            <p:cNvSpPr/>
            <p:nvPr/>
          </p:nvSpPr>
          <p:spPr>
            <a:xfrm>
              <a:off x="3945980" y="2910687"/>
              <a:ext cx="1288010" cy="1129016"/>
            </a:xfrm>
            <a:custGeom>
              <a:avLst/>
              <a:gdLst>
                <a:gd name="connsiteX0" fmla="*/ 0 w 1288010"/>
                <a:gd name="connsiteY0" fmla="*/ 0 h 1129016"/>
                <a:gd name="connsiteX1" fmla="*/ 1288010 w 1288010"/>
                <a:gd name="connsiteY1" fmla="*/ 0 h 1129016"/>
                <a:gd name="connsiteX2" fmla="*/ 1288010 w 1288010"/>
                <a:gd name="connsiteY2" fmla="*/ 1129016 h 1129016"/>
                <a:gd name="connsiteX3" fmla="*/ 0 w 1288010"/>
                <a:gd name="connsiteY3" fmla="*/ 1129016 h 1129016"/>
                <a:gd name="connsiteX4" fmla="*/ 0 w 1288010"/>
                <a:gd name="connsiteY4" fmla="*/ 0 h 11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010" h="1129016">
                  <a:moveTo>
                    <a:pt x="0" y="0"/>
                  </a:moveTo>
                  <a:lnTo>
                    <a:pt x="1288010" y="0"/>
                  </a:lnTo>
                  <a:lnTo>
                    <a:pt x="1288010" y="1129016"/>
                  </a:lnTo>
                  <a:lnTo>
                    <a:pt x="0" y="1129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150000"/>
                </a:lnSpc>
                <a:spcBef>
                  <a:spcPct val="0"/>
                </a:spcBef>
                <a:buNone/>
              </a:pPr>
              <a:r>
                <a:rPr lang="zh-CN" sz="1800" kern="1200">
                  <a:latin typeface="+mn-ea"/>
                </a:rPr>
                <a:t>（</a:t>
              </a:r>
              <a:r>
                <a:rPr lang="en-US" sz="1800" kern="1200">
                  <a:latin typeface="+mn-ea"/>
                </a:rPr>
                <a:t>1</a:t>
              </a:r>
              <a:r>
                <a:rPr lang="zh-CN" sz="1800" kern="1200">
                  <a:latin typeface="+mn-ea"/>
                </a:rPr>
                <a:t>）模块接口测试</a:t>
              </a:r>
            </a:p>
          </p:txBody>
        </p:sp>
        <p:sp>
          <p:nvSpPr>
            <p:cNvPr id="12" name="等腰三角形 11">
              <a:extLst>
                <a:ext uri="{FF2B5EF4-FFF2-40B4-BE49-F238E27FC236}">
                  <a16:creationId xmlns:a16="http://schemas.microsoft.com/office/drawing/2014/main" id="{A4C3F798-14CB-4DB5-BC1A-F01E1DAA0272}"/>
                </a:ext>
              </a:extLst>
            </p:cNvPr>
            <p:cNvSpPr/>
            <p:nvPr/>
          </p:nvSpPr>
          <p:spPr>
            <a:xfrm>
              <a:off x="4990970" y="2379385"/>
              <a:ext cx="243020" cy="243020"/>
            </a:xfrm>
            <a:prstGeom prst="triangle">
              <a:avLst>
                <a:gd name="adj" fmla="val 100000"/>
              </a:avLst>
            </a:prstGeom>
          </p:spPr>
          <p:style>
            <a:lnRef idx="2">
              <a:schemeClr val="accent3">
                <a:shade val="80000"/>
                <a:hueOff val="-214110"/>
                <a:satOff val="3107"/>
                <a:lumOff val="12620"/>
                <a:alphaOff val="0"/>
              </a:schemeClr>
            </a:lnRef>
            <a:fillRef idx="1">
              <a:schemeClr val="accent3">
                <a:shade val="80000"/>
                <a:hueOff val="-214110"/>
                <a:satOff val="3107"/>
                <a:lumOff val="12620"/>
                <a:alphaOff val="0"/>
              </a:schemeClr>
            </a:fillRef>
            <a:effectRef idx="0">
              <a:schemeClr val="accent3">
                <a:shade val="80000"/>
                <a:hueOff val="-214110"/>
                <a:satOff val="3107"/>
                <a:lumOff val="12620"/>
                <a:alphaOff val="0"/>
              </a:schemeClr>
            </a:effectRef>
            <a:fontRef idx="minor">
              <a:schemeClr val="lt1"/>
            </a:fontRef>
          </p:style>
        </p:sp>
        <p:sp>
          <p:nvSpPr>
            <p:cNvPr id="13" name="L 形 12">
              <a:extLst>
                <a:ext uri="{FF2B5EF4-FFF2-40B4-BE49-F238E27FC236}">
                  <a16:creationId xmlns:a16="http://schemas.microsoft.com/office/drawing/2014/main" id="{61476CE5-99E3-4FE4-90F4-26E6D4725A66}"/>
                </a:ext>
              </a:extLst>
            </p:cNvPr>
            <p:cNvSpPr/>
            <p:nvPr/>
          </p:nvSpPr>
          <p:spPr>
            <a:xfrm rot="5400000">
              <a:off x="5665876" y="2094243"/>
              <a:ext cx="857388" cy="1426674"/>
            </a:xfrm>
            <a:prstGeom prst="corner">
              <a:avLst>
                <a:gd name="adj1" fmla="val 16120"/>
                <a:gd name="adj2" fmla="val 16110"/>
              </a:avLst>
            </a:prstGeom>
          </p:spPr>
          <p:style>
            <a:lnRef idx="2">
              <a:schemeClr val="accent3">
                <a:shade val="80000"/>
                <a:hueOff val="-256931"/>
                <a:satOff val="3728"/>
                <a:lumOff val="15144"/>
                <a:alphaOff val="0"/>
              </a:schemeClr>
            </a:lnRef>
            <a:fillRef idx="1">
              <a:schemeClr val="accent3">
                <a:shade val="80000"/>
                <a:hueOff val="-256931"/>
                <a:satOff val="3728"/>
                <a:lumOff val="15144"/>
                <a:alphaOff val="0"/>
              </a:schemeClr>
            </a:fillRef>
            <a:effectRef idx="0">
              <a:schemeClr val="accent3">
                <a:shade val="80000"/>
                <a:hueOff val="-256931"/>
                <a:satOff val="3728"/>
                <a:lumOff val="15144"/>
                <a:alphaOff val="0"/>
              </a:schemeClr>
            </a:effectRef>
            <a:fontRef idx="minor">
              <a:schemeClr val="lt1"/>
            </a:fontRef>
          </p:style>
        </p:sp>
        <p:sp>
          <p:nvSpPr>
            <p:cNvPr id="14" name="任意多边形: 形状 13">
              <a:extLst>
                <a:ext uri="{FF2B5EF4-FFF2-40B4-BE49-F238E27FC236}">
                  <a16:creationId xmlns:a16="http://schemas.microsoft.com/office/drawing/2014/main" id="{A3891E36-C964-4ABD-86B3-679C3B383AC8}"/>
                </a:ext>
              </a:extLst>
            </p:cNvPr>
            <p:cNvSpPr/>
            <p:nvPr/>
          </p:nvSpPr>
          <p:spPr>
            <a:xfrm>
              <a:off x="5522756" y="2520512"/>
              <a:ext cx="1288010" cy="1129016"/>
            </a:xfrm>
            <a:custGeom>
              <a:avLst/>
              <a:gdLst>
                <a:gd name="connsiteX0" fmla="*/ 0 w 1288010"/>
                <a:gd name="connsiteY0" fmla="*/ 0 h 1129016"/>
                <a:gd name="connsiteX1" fmla="*/ 1288010 w 1288010"/>
                <a:gd name="connsiteY1" fmla="*/ 0 h 1129016"/>
                <a:gd name="connsiteX2" fmla="*/ 1288010 w 1288010"/>
                <a:gd name="connsiteY2" fmla="*/ 1129016 h 1129016"/>
                <a:gd name="connsiteX3" fmla="*/ 0 w 1288010"/>
                <a:gd name="connsiteY3" fmla="*/ 1129016 h 1129016"/>
                <a:gd name="connsiteX4" fmla="*/ 0 w 1288010"/>
                <a:gd name="connsiteY4" fmla="*/ 0 h 11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010" h="1129016">
                  <a:moveTo>
                    <a:pt x="0" y="0"/>
                  </a:moveTo>
                  <a:lnTo>
                    <a:pt x="1288010" y="0"/>
                  </a:lnTo>
                  <a:lnTo>
                    <a:pt x="1288010" y="1129016"/>
                  </a:lnTo>
                  <a:lnTo>
                    <a:pt x="0" y="1129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150000"/>
                </a:lnSpc>
                <a:spcBef>
                  <a:spcPct val="0"/>
                </a:spcBef>
                <a:buNone/>
              </a:pPr>
              <a:r>
                <a:rPr lang="zh-CN" sz="1800" kern="1200">
                  <a:latin typeface="+mn-ea"/>
                </a:rPr>
                <a:t>（</a:t>
              </a:r>
              <a:r>
                <a:rPr lang="en-US" sz="1800" kern="1200">
                  <a:latin typeface="+mn-ea"/>
                </a:rPr>
                <a:t>2</a:t>
              </a:r>
              <a:r>
                <a:rPr lang="zh-CN" sz="1800" kern="1200">
                  <a:latin typeface="+mn-ea"/>
                </a:rPr>
                <a:t>）局部数据结构测试</a:t>
              </a:r>
            </a:p>
          </p:txBody>
        </p:sp>
        <p:sp>
          <p:nvSpPr>
            <p:cNvPr id="15" name="等腰三角形 14">
              <a:extLst>
                <a:ext uri="{FF2B5EF4-FFF2-40B4-BE49-F238E27FC236}">
                  <a16:creationId xmlns:a16="http://schemas.microsoft.com/office/drawing/2014/main" id="{7F960567-EF60-4D9A-9EDE-8ABC46081AB1}"/>
                </a:ext>
              </a:extLst>
            </p:cNvPr>
            <p:cNvSpPr/>
            <p:nvPr/>
          </p:nvSpPr>
          <p:spPr>
            <a:xfrm>
              <a:off x="6567746" y="1989210"/>
              <a:ext cx="243020" cy="243020"/>
            </a:xfrm>
            <a:prstGeom prst="triangle">
              <a:avLst>
                <a:gd name="adj" fmla="val 100000"/>
              </a:avLst>
            </a:prstGeom>
          </p:spPr>
          <p:style>
            <a:lnRef idx="2">
              <a:schemeClr val="accent3">
                <a:shade val="80000"/>
                <a:hueOff val="-299753"/>
                <a:satOff val="4349"/>
                <a:lumOff val="17669"/>
                <a:alphaOff val="0"/>
              </a:schemeClr>
            </a:lnRef>
            <a:fillRef idx="1">
              <a:schemeClr val="accent3">
                <a:shade val="80000"/>
                <a:hueOff val="-299753"/>
                <a:satOff val="4349"/>
                <a:lumOff val="17669"/>
                <a:alphaOff val="0"/>
              </a:schemeClr>
            </a:fillRef>
            <a:effectRef idx="0">
              <a:schemeClr val="accent3">
                <a:shade val="80000"/>
                <a:hueOff val="-299753"/>
                <a:satOff val="4349"/>
                <a:lumOff val="17669"/>
                <a:alphaOff val="0"/>
              </a:schemeClr>
            </a:effectRef>
            <a:fontRef idx="minor">
              <a:schemeClr val="lt1"/>
            </a:fontRef>
          </p:style>
        </p:sp>
        <p:sp>
          <p:nvSpPr>
            <p:cNvPr id="16" name="L 形 15">
              <a:extLst>
                <a:ext uri="{FF2B5EF4-FFF2-40B4-BE49-F238E27FC236}">
                  <a16:creationId xmlns:a16="http://schemas.microsoft.com/office/drawing/2014/main" id="{D6866553-1F24-4718-B6A7-2A7FBDD8D9A8}"/>
                </a:ext>
              </a:extLst>
            </p:cNvPr>
            <p:cNvSpPr/>
            <p:nvPr/>
          </p:nvSpPr>
          <p:spPr>
            <a:xfrm rot="5400000">
              <a:off x="7242652" y="1704069"/>
              <a:ext cx="857388" cy="1426674"/>
            </a:xfrm>
            <a:prstGeom prst="corner">
              <a:avLst>
                <a:gd name="adj1" fmla="val 16120"/>
                <a:gd name="adj2" fmla="val 16110"/>
              </a:avLst>
            </a:prstGeom>
          </p:spPr>
          <p:style>
            <a:lnRef idx="2">
              <a:schemeClr val="accent3">
                <a:shade val="80000"/>
                <a:hueOff val="-342575"/>
                <a:satOff val="4971"/>
                <a:lumOff val="20193"/>
                <a:alphaOff val="0"/>
              </a:schemeClr>
            </a:lnRef>
            <a:fillRef idx="1">
              <a:schemeClr val="accent3">
                <a:shade val="80000"/>
                <a:hueOff val="-342575"/>
                <a:satOff val="4971"/>
                <a:lumOff val="20193"/>
                <a:alphaOff val="0"/>
              </a:schemeClr>
            </a:fillRef>
            <a:effectRef idx="0">
              <a:schemeClr val="accent3">
                <a:shade val="80000"/>
                <a:hueOff val="-342575"/>
                <a:satOff val="4971"/>
                <a:lumOff val="20193"/>
                <a:alphaOff val="0"/>
              </a:schemeClr>
            </a:effectRef>
            <a:fontRef idx="minor">
              <a:schemeClr val="lt1"/>
            </a:fontRef>
          </p:style>
        </p:sp>
        <p:sp>
          <p:nvSpPr>
            <p:cNvPr id="17" name="任意多边形: 形状 16">
              <a:extLst>
                <a:ext uri="{FF2B5EF4-FFF2-40B4-BE49-F238E27FC236}">
                  <a16:creationId xmlns:a16="http://schemas.microsoft.com/office/drawing/2014/main" id="{46120B1B-2CEB-43BF-88FF-11447FD6AC47}"/>
                </a:ext>
              </a:extLst>
            </p:cNvPr>
            <p:cNvSpPr/>
            <p:nvPr/>
          </p:nvSpPr>
          <p:spPr>
            <a:xfrm>
              <a:off x="7099532" y="2130337"/>
              <a:ext cx="1288010" cy="1129016"/>
            </a:xfrm>
            <a:custGeom>
              <a:avLst/>
              <a:gdLst>
                <a:gd name="connsiteX0" fmla="*/ 0 w 1288010"/>
                <a:gd name="connsiteY0" fmla="*/ 0 h 1129016"/>
                <a:gd name="connsiteX1" fmla="*/ 1288010 w 1288010"/>
                <a:gd name="connsiteY1" fmla="*/ 0 h 1129016"/>
                <a:gd name="connsiteX2" fmla="*/ 1288010 w 1288010"/>
                <a:gd name="connsiteY2" fmla="*/ 1129016 h 1129016"/>
                <a:gd name="connsiteX3" fmla="*/ 0 w 1288010"/>
                <a:gd name="connsiteY3" fmla="*/ 1129016 h 1129016"/>
                <a:gd name="connsiteX4" fmla="*/ 0 w 1288010"/>
                <a:gd name="connsiteY4" fmla="*/ 0 h 11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010" h="1129016">
                  <a:moveTo>
                    <a:pt x="0" y="0"/>
                  </a:moveTo>
                  <a:lnTo>
                    <a:pt x="1288010" y="0"/>
                  </a:lnTo>
                  <a:lnTo>
                    <a:pt x="1288010" y="1129016"/>
                  </a:lnTo>
                  <a:lnTo>
                    <a:pt x="0" y="1129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150000"/>
                </a:lnSpc>
                <a:spcBef>
                  <a:spcPct val="0"/>
                </a:spcBef>
                <a:buNone/>
              </a:pPr>
              <a:r>
                <a:rPr lang="zh-CN" sz="1800" kern="1200">
                  <a:latin typeface="+mn-ea"/>
                </a:rPr>
                <a:t>（</a:t>
              </a:r>
              <a:r>
                <a:rPr lang="en-US" sz="1800" kern="1200">
                  <a:latin typeface="+mn-ea"/>
                </a:rPr>
                <a:t>3</a:t>
              </a:r>
              <a:r>
                <a:rPr lang="zh-CN" sz="1800" kern="1200">
                  <a:latin typeface="+mn-ea"/>
                </a:rPr>
                <a:t>）重要路径测试</a:t>
              </a:r>
            </a:p>
          </p:txBody>
        </p:sp>
        <p:sp>
          <p:nvSpPr>
            <p:cNvPr id="18" name="等腰三角形 17">
              <a:extLst>
                <a:ext uri="{FF2B5EF4-FFF2-40B4-BE49-F238E27FC236}">
                  <a16:creationId xmlns:a16="http://schemas.microsoft.com/office/drawing/2014/main" id="{EBB6BB36-EC74-499A-B749-4938D13F9722}"/>
                </a:ext>
              </a:extLst>
            </p:cNvPr>
            <p:cNvSpPr/>
            <p:nvPr/>
          </p:nvSpPr>
          <p:spPr>
            <a:xfrm>
              <a:off x="8144522" y="1599035"/>
              <a:ext cx="243020" cy="243020"/>
            </a:xfrm>
            <a:prstGeom prst="triangle">
              <a:avLst>
                <a:gd name="adj" fmla="val 100000"/>
              </a:avLst>
            </a:prstGeom>
          </p:spPr>
          <p:style>
            <a:lnRef idx="2">
              <a:schemeClr val="accent3">
                <a:shade val="80000"/>
                <a:hueOff val="-385397"/>
                <a:satOff val="5592"/>
                <a:lumOff val="22717"/>
                <a:alphaOff val="0"/>
              </a:schemeClr>
            </a:lnRef>
            <a:fillRef idx="1">
              <a:schemeClr val="accent3">
                <a:shade val="80000"/>
                <a:hueOff val="-385397"/>
                <a:satOff val="5592"/>
                <a:lumOff val="22717"/>
                <a:alphaOff val="0"/>
              </a:schemeClr>
            </a:fillRef>
            <a:effectRef idx="0">
              <a:schemeClr val="accent3">
                <a:shade val="80000"/>
                <a:hueOff val="-385397"/>
                <a:satOff val="5592"/>
                <a:lumOff val="22717"/>
                <a:alphaOff val="0"/>
              </a:schemeClr>
            </a:effectRef>
            <a:fontRef idx="minor">
              <a:schemeClr val="lt1"/>
            </a:fontRef>
          </p:style>
        </p:sp>
        <p:sp>
          <p:nvSpPr>
            <p:cNvPr id="19" name="L 形 18">
              <a:extLst>
                <a:ext uri="{FF2B5EF4-FFF2-40B4-BE49-F238E27FC236}">
                  <a16:creationId xmlns:a16="http://schemas.microsoft.com/office/drawing/2014/main" id="{6E29E825-65DB-435C-90B2-CB6748918968}"/>
                </a:ext>
              </a:extLst>
            </p:cNvPr>
            <p:cNvSpPr/>
            <p:nvPr/>
          </p:nvSpPr>
          <p:spPr>
            <a:xfrm rot="5400000">
              <a:off x="8819428" y="1313894"/>
              <a:ext cx="857388" cy="1426674"/>
            </a:xfrm>
            <a:prstGeom prst="corner">
              <a:avLst>
                <a:gd name="adj1" fmla="val 16120"/>
                <a:gd name="adj2" fmla="val 16110"/>
              </a:avLst>
            </a:prstGeom>
          </p:spPr>
          <p:style>
            <a:lnRef idx="2">
              <a:schemeClr val="accent3">
                <a:shade val="80000"/>
                <a:hueOff val="-428219"/>
                <a:satOff val="6213"/>
                <a:lumOff val="25241"/>
                <a:alphaOff val="0"/>
              </a:schemeClr>
            </a:lnRef>
            <a:fillRef idx="1">
              <a:schemeClr val="accent3">
                <a:shade val="80000"/>
                <a:hueOff val="-428219"/>
                <a:satOff val="6213"/>
                <a:lumOff val="25241"/>
                <a:alphaOff val="0"/>
              </a:schemeClr>
            </a:fillRef>
            <a:effectRef idx="0">
              <a:schemeClr val="accent3">
                <a:shade val="80000"/>
                <a:hueOff val="-428219"/>
                <a:satOff val="6213"/>
                <a:lumOff val="25241"/>
                <a:alphaOff val="0"/>
              </a:schemeClr>
            </a:effectRef>
            <a:fontRef idx="minor">
              <a:schemeClr val="lt1"/>
            </a:fontRef>
          </p:style>
        </p:sp>
        <p:sp>
          <p:nvSpPr>
            <p:cNvPr id="20" name="任意多边形: 形状 19">
              <a:extLst>
                <a:ext uri="{FF2B5EF4-FFF2-40B4-BE49-F238E27FC236}">
                  <a16:creationId xmlns:a16="http://schemas.microsoft.com/office/drawing/2014/main" id="{D2711269-DF76-49CF-B9B1-0FD3A1AB440B}"/>
                </a:ext>
              </a:extLst>
            </p:cNvPr>
            <p:cNvSpPr/>
            <p:nvPr/>
          </p:nvSpPr>
          <p:spPr>
            <a:xfrm>
              <a:off x="8676308" y="1740162"/>
              <a:ext cx="1288010" cy="1129016"/>
            </a:xfrm>
            <a:custGeom>
              <a:avLst/>
              <a:gdLst>
                <a:gd name="connsiteX0" fmla="*/ 0 w 1288010"/>
                <a:gd name="connsiteY0" fmla="*/ 0 h 1129016"/>
                <a:gd name="connsiteX1" fmla="*/ 1288010 w 1288010"/>
                <a:gd name="connsiteY1" fmla="*/ 0 h 1129016"/>
                <a:gd name="connsiteX2" fmla="*/ 1288010 w 1288010"/>
                <a:gd name="connsiteY2" fmla="*/ 1129016 h 1129016"/>
                <a:gd name="connsiteX3" fmla="*/ 0 w 1288010"/>
                <a:gd name="connsiteY3" fmla="*/ 1129016 h 1129016"/>
                <a:gd name="connsiteX4" fmla="*/ 0 w 1288010"/>
                <a:gd name="connsiteY4" fmla="*/ 0 h 11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010" h="1129016">
                  <a:moveTo>
                    <a:pt x="0" y="0"/>
                  </a:moveTo>
                  <a:lnTo>
                    <a:pt x="1288010" y="0"/>
                  </a:lnTo>
                  <a:lnTo>
                    <a:pt x="1288010" y="1129016"/>
                  </a:lnTo>
                  <a:lnTo>
                    <a:pt x="0" y="1129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150000"/>
                </a:lnSpc>
                <a:spcBef>
                  <a:spcPct val="0"/>
                </a:spcBef>
                <a:buNone/>
              </a:pPr>
              <a:r>
                <a:rPr lang="zh-CN" sz="1800" kern="1200">
                  <a:latin typeface="+mn-ea"/>
                </a:rPr>
                <a:t>（</a:t>
              </a:r>
              <a:r>
                <a:rPr lang="en-US" sz="1800" kern="1200">
                  <a:latin typeface="+mn-ea"/>
                </a:rPr>
                <a:t>4</a:t>
              </a:r>
              <a:r>
                <a:rPr lang="zh-CN" sz="1800" kern="1200">
                  <a:latin typeface="+mn-ea"/>
                </a:rPr>
                <a:t>）错误处理测试</a:t>
              </a:r>
            </a:p>
          </p:txBody>
        </p:sp>
        <p:sp>
          <p:nvSpPr>
            <p:cNvPr id="21" name="等腰三角形 20">
              <a:extLst>
                <a:ext uri="{FF2B5EF4-FFF2-40B4-BE49-F238E27FC236}">
                  <a16:creationId xmlns:a16="http://schemas.microsoft.com/office/drawing/2014/main" id="{D9B991B6-02DF-4A0E-887E-9F1CFD471945}"/>
                </a:ext>
              </a:extLst>
            </p:cNvPr>
            <p:cNvSpPr/>
            <p:nvPr/>
          </p:nvSpPr>
          <p:spPr>
            <a:xfrm>
              <a:off x="9721298" y="1208861"/>
              <a:ext cx="243020" cy="243020"/>
            </a:xfrm>
            <a:prstGeom prst="triangle">
              <a:avLst>
                <a:gd name="adj" fmla="val 100000"/>
              </a:avLst>
            </a:prstGeom>
          </p:spPr>
          <p:style>
            <a:lnRef idx="2">
              <a:schemeClr val="accent3">
                <a:shade val="80000"/>
                <a:hueOff val="-471041"/>
                <a:satOff val="6835"/>
                <a:lumOff val="27765"/>
                <a:alphaOff val="0"/>
              </a:schemeClr>
            </a:lnRef>
            <a:fillRef idx="1">
              <a:schemeClr val="accent3">
                <a:shade val="80000"/>
                <a:hueOff val="-471041"/>
                <a:satOff val="6835"/>
                <a:lumOff val="27765"/>
                <a:alphaOff val="0"/>
              </a:schemeClr>
            </a:fillRef>
            <a:effectRef idx="0">
              <a:schemeClr val="accent3">
                <a:shade val="80000"/>
                <a:hueOff val="-471041"/>
                <a:satOff val="6835"/>
                <a:lumOff val="27765"/>
                <a:alphaOff val="0"/>
              </a:schemeClr>
            </a:effectRef>
            <a:fontRef idx="minor">
              <a:schemeClr val="lt1"/>
            </a:fontRef>
          </p:style>
        </p:sp>
        <p:sp>
          <p:nvSpPr>
            <p:cNvPr id="22" name="L 形 21">
              <a:extLst>
                <a:ext uri="{FF2B5EF4-FFF2-40B4-BE49-F238E27FC236}">
                  <a16:creationId xmlns:a16="http://schemas.microsoft.com/office/drawing/2014/main" id="{1858D4A9-3319-4763-8B94-D3F2C6100A0C}"/>
                </a:ext>
              </a:extLst>
            </p:cNvPr>
            <p:cNvSpPr/>
            <p:nvPr/>
          </p:nvSpPr>
          <p:spPr>
            <a:xfrm rot="5400000">
              <a:off x="10396204" y="923720"/>
              <a:ext cx="857388" cy="1426674"/>
            </a:xfrm>
            <a:prstGeom prst="corner">
              <a:avLst>
                <a:gd name="adj1" fmla="val 16120"/>
                <a:gd name="adj2" fmla="val 16110"/>
              </a:avLst>
            </a:prstGeom>
          </p:spPr>
          <p:style>
            <a:lnRef idx="2">
              <a:schemeClr val="accent3">
                <a:shade val="80000"/>
                <a:hueOff val="-513863"/>
                <a:satOff val="7456"/>
                <a:lumOff val="30289"/>
                <a:alphaOff val="0"/>
              </a:schemeClr>
            </a:lnRef>
            <a:fillRef idx="1">
              <a:schemeClr val="accent3">
                <a:shade val="80000"/>
                <a:hueOff val="-513863"/>
                <a:satOff val="7456"/>
                <a:lumOff val="30289"/>
                <a:alphaOff val="0"/>
              </a:schemeClr>
            </a:fillRef>
            <a:effectRef idx="0">
              <a:schemeClr val="accent3">
                <a:shade val="80000"/>
                <a:hueOff val="-513863"/>
                <a:satOff val="7456"/>
                <a:lumOff val="30289"/>
                <a:alphaOff val="0"/>
              </a:schemeClr>
            </a:effectRef>
            <a:fontRef idx="minor">
              <a:schemeClr val="lt1"/>
            </a:fontRef>
          </p:style>
        </p:sp>
        <p:sp>
          <p:nvSpPr>
            <p:cNvPr id="23" name="任意多边形: 形状 22">
              <a:extLst>
                <a:ext uri="{FF2B5EF4-FFF2-40B4-BE49-F238E27FC236}">
                  <a16:creationId xmlns:a16="http://schemas.microsoft.com/office/drawing/2014/main" id="{340ACD00-D939-40DF-95E6-31509B1E1B8C}"/>
                </a:ext>
              </a:extLst>
            </p:cNvPr>
            <p:cNvSpPr/>
            <p:nvPr/>
          </p:nvSpPr>
          <p:spPr>
            <a:xfrm>
              <a:off x="10253084" y="1349988"/>
              <a:ext cx="1288010" cy="1129016"/>
            </a:xfrm>
            <a:custGeom>
              <a:avLst/>
              <a:gdLst>
                <a:gd name="connsiteX0" fmla="*/ 0 w 1288010"/>
                <a:gd name="connsiteY0" fmla="*/ 0 h 1129016"/>
                <a:gd name="connsiteX1" fmla="*/ 1288010 w 1288010"/>
                <a:gd name="connsiteY1" fmla="*/ 0 h 1129016"/>
                <a:gd name="connsiteX2" fmla="*/ 1288010 w 1288010"/>
                <a:gd name="connsiteY2" fmla="*/ 1129016 h 1129016"/>
                <a:gd name="connsiteX3" fmla="*/ 0 w 1288010"/>
                <a:gd name="connsiteY3" fmla="*/ 1129016 h 1129016"/>
                <a:gd name="connsiteX4" fmla="*/ 0 w 1288010"/>
                <a:gd name="connsiteY4" fmla="*/ 0 h 11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010" h="1129016">
                  <a:moveTo>
                    <a:pt x="0" y="0"/>
                  </a:moveTo>
                  <a:lnTo>
                    <a:pt x="1288010" y="0"/>
                  </a:lnTo>
                  <a:lnTo>
                    <a:pt x="1288010" y="1129016"/>
                  </a:lnTo>
                  <a:lnTo>
                    <a:pt x="0" y="11290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150000"/>
                </a:lnSpc>
                <a:spcBef>
                  <a:spcPct val="0"/>
                </a:spcBef>
                <a:buNone/>
              </a:pPr>
              <a:r>
                <a:rPr lang="zh-CN" sz="1800" kern="1200">
                  <a:latin typeface="+mn-ea"/>
                </a:rPr>
                <a:t>（</a:t>
              </a:r>
              <a:r>
                <a:rPr lang="en-US" sz="1800" kern="1200">
                  <a:latin typeface="+mn-ea"/>
                </a:rPr>
                <a:t>5</a:t>
              </a:r>
              <a:r>
                <a:rPr lang="zh-CN" sz="1800" kern="1200">
                  <a:latin typeface="+mn-ea"/>
                </a:rPr>
                <a:t>）边界测试</a:t>
              </a:r>
            </a:p>
          </p:txBody>
        </p:sp>
      </p:grpSp>
      <p:sp>
        <p:nvSpPr>
          <p:cNvPr id="85" name="Text Box 14"/>
          <p:cNvSpPr txBox="1">
            <a:spLocks noChangeArrowheads="1"/>
          </p:cNvSpPr>
          <p:nvPr/>
        </p:nvSpPr>
        <p:spPr bwMode="auto">
          <a:xfrm>
            <a:off x="989932" y="287338"/>
            <a:ext cx="25811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8.4.1   </a:t>
            </a:r>
            <a:r>
              <a:rPr lang="zh-CN" altLang="en-US" sz="2200" b="1" dirty="0">
                <a:latin typeface="微软雅黑" charset="-122"/>
                <a:ea typeface="微软雅黑" charset="-122"/>
              </a:rPr>
              <a:t>单元测试    </a:t>
            </a:r>
          </a:p>
        </p:txBody>
      </p:sp>
    </p:spTree>
    <p:extLst>
      <p:ext uri="{BB962C8B-B14F-4D97-AF65-F5344CB8AC3E}">
        <p14:creationId xmlns:p14="http://schemas.microsoft.com/office/powerpoint/2010/main" val="29429567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5811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8.4.1   </a:t>
            </a:r>
            <a:r>
              <a:rPr lang="zh-CN" altLang="en-US" sz="2200" b="1" dirty="0">
                <a:latin typeface="微软雅黑" charset="-122"/>
                <a:ea typeface="微软雅黑" charset="-122"/>
              </a:rPr>
              <a:t>单元测试    </a:t>
            </a:r>
          </a:p>
        </p:txBody>
      </p:sp>
      <p:sp>
        <p:nvSpPr>
          <p:cNvPr id="2" name="矩形 1">
            <a:extLst>
              <a:ext uri="{FF2B5EF4-FFF2-40B4-BE49-F238E27FC236}">
                <a16:creationId xmlns:a16="http://schemas.microsoft.com/office/drawing/2014/main" id="{BC064427-7BDB-49A8-9F59-186520EA64F4}"/>
              </a:ext>
            </a:extLst>
          </p:cNvPr>
          <p:cNvSpPr/>
          <p:nvPr/>
        </p:nvSpPr>
        <p:spPr>
          <a:xfrm>
            <a:off x="2210753" y="1110576"/>
            <a:ext cx="4667719" cy="4636847"/>
          </a:xfrm>
          <a:prstGeom prst="rect">
            <a:avLst/>
          </a:prstGeom>
        </p:spPr>
        <p:txBody>
          <a:bodyPr wrap="square">
            <a:spAutoFit/>
          </a:bodyPr>
          <a:lstStyle/>
          <a:p>
            <a:pPr>
              <a:lnSpc>
                <a:spcPct val="150000"/>
              </a:lnSpc>
            </a:pPr>
            <a:r>
              <a:rPr lang="en-US" altLang="zh-CN" sz="2000" dirty="0">
                <a:latin typeface="+mn-ea"/>
              </a:rPr>
              <a:t>2</a:t>
            </a:r>
            <a:r>
              <a:rPr lang="zh-CN" altLang="en-US" sz="2000" dirty="0">
                <a:latin typeface="+mn-ea"/>
              </a:rPr>
              <a:t>．单元测试的步骤</a:t>
            </a:r>
          </a:p>
          <a:p>
            <a:pPr>
              <a:lnSpc>
                <a:spcPct val="150000"/>
              </a:lnSpc>
            </a:pPr>
            <a:r>
              <a:rPr lang="zh-CN" altLang="en-US" sz="2000" dirty="0">
                <a:latin typeface="+mn-ea"/>
              </a:rPr>
              <a:t>（</a:t>
            </a:r>
            <a:r>
              <a:rPr lang="en-US" altLang="zh-CN" sz="2000" dirty="0">
                <a:latin typeface="+mn-ea"/>
              </a:rPr>
              <a:t>1</a:t>
            </a:r>
            <a:r>
              <a:rPr lang="zh-CN" altLang="en-US" sz="2000" dirty="0">
                <a:latin typeface="+mn-ea"/>
              </a:rPr>
              <a:t>）配置测试环境</a:t>
            </a:r>
          </a:p>
          <a:p>
            <a:pPr>
              <a:lnSpc>
                <a:spcPct val="150000"/>
              </a:lnSpc>
            </a:pPr>
            <a:endParaRPr lang="en-US" altLang="zh-CN" sz="2000" dirty="0">
              <a:latin typeface="+mn-ea"/>
            </a:endParaRPr>
          </a:p>
          <a:p>
            <a:pPr>
              <a:lnSpc>
                <a:spcPct val="150000"/>
              </a:lnSpc>
            </a:pPr>
            <a:endParaRPr lang="en-US" altLang="zh-CN" sz="2000" dirty="0">
              <a:latin typeface="+mn-ea"/>
            </a:endParaRPr>
          </a:p>
          <a:p>
            <a:pPr>
              <a:lnSpc>
                <a:spcPct val="150000"/>
              </a:lnSpc>
            </a:pPr>
            <a:endParaRPr lang="en-US" altLang="zh-CN" sz="2000" dirty="0">
              <a:latin typeface="+mn-ea"/>
            </a:endParaRPr>
          </a:p>
          <a:p>
            <a:pPr>
              <a:lnSpc>
                <a:spcPct val="150000"/>
              </a:lnSpc>
            </a:pPr>
            <a:endParaRPr lang="en-US" altLang="zh-CN" sz="2000" dirty="0">
              <a:latin typeface="+mn-ea"/>
            </a:endParaRPr>
          </a:p>
          <a:p>
            <a:pPr>
              <a:lnSpc>
                <a:spcPct val="150000"/>
              </a:lnSpc>
            </a:pPr>
            <a:endParaRPr lang="en-US" altLang="zh-CN" sz="2000" dirty="0">
              <a:latin typeface="+mn-ea"/>
            </a:endParaRPr>
          </a:p>
          <a:p>
            <a:pPr>
              <a:lnSpc>
                <a:spcPct val="150000"/>
              </a:lnSpc>
            </a:pPr>
            <a:endParaRPr lang="zh-CN" altLang="en-US" sz="2000" dirty="0">
              <a:latin typeface="+mn-ea"/>
            </a:endParaRPr>
          </a:p>
          <a:p>
            <a:pPr>
              <a:lnSpc>
                <a:spcPct val="150000"/>
              </a:lnSpc>
            </a:pPr>
            <a:r>
              <a:rPr lang="zh-CN" altLang="en-US" sz="2000" dirty="0">
                <a:latin typeface="+mn-ea"/>
              </a:rPr>
              <a:t>（</a:t>
            </a:r>
            <a:r>
              <a:rPr lang="en-US" altLang="zh-CN" sz="2000" dirty="0">
                <a:latin typeface="+mn-ea"/>
              </a:rPr>
              <a:t>2</a:t>
            </a:r>
            <a:r>
              <a:rPr lang="zh-CN" altLang="en-US" sz="2000" dirty="0">
                <a:latin typeface="+mn-ea"/>
              </a:rPr>
              <a:t>）编写测试数据</a:t>
            </a:r>
          </a:p>
          <a:p>
            <a:pPr>
              <a:lnSpc>
                <a:spcPct val="150000"/>
              </a:lnSpc>
            </a:pPr>
            <a:r>
              <a:rPr lang="zh-CN" altLang="en-US" sz="2000" dirty="0">
                <a:latin typeface="+mn-ea"/>
              </a:rPr>
              <a:t>（</a:t>
            </a:r>
            <a:r>
              <a:rPr lang="en-US" altLang="zh-CN" sz="2000" dirty="0">
                <a:latin typeface="+mn-ea"/>
              </a:rPr>
              <a:t>3</a:t>
            </a:r>
            <a:r>
              <a:rPr lang="zh-CN" altLang="en-US" sz="2000" dirty="0">
                <a:latin typeface="+mn-ea"/>
              </a:rPr>
              <a:t>）进行多个单元的并行测试</a:t>
            </a:r>
          </a:p>
        </p:txBody>
      </p:sp>
      <p:pic>
        <p:nvPicPr>
          <p:cNvPr id="5" name="Picture 2">
            <a:extLst>
              <a:ext uri="{FF2B5EF4-FFF2-40B4-BE49-F238E27FC236}">
                <a16:creationId xmlns:a16="http://schemas.microsoft.com/office/drawing/2014/main" id="{0DE4879D-3023-47E2-B3E3-B4F133C07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608" y="2066924"/>
            <a:ext cx="40481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6571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5811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8.4.2   </a:t>
            </a:r>
            <a:r>
              <a:rPr lang="zh-CN" altLang="en-US" sz="2200" b="1" dirty="0">
                <a:latin typeface="微软雅黑" charset="-122"/>
                <a:ea typeface="微软雅黑" charset="-122"/>
              </a:rPr>
              <a:t>集成测试    </a:t>
            </a:r>
          </a:p>
        </p:txBody>
      </p:sp>
      <p:sp>
        <p:nvSpPr>
          <p:cNvPr id="2" name="矩形 1">
            <a:extLst>
              <a:ext uri="{FF2B5EF4-FFF2-40B4-BE49-F238E27FC236}">
                <a16:creationId xmlns:a16="http://schemas.microsoft.com/office/drawing/2014/main" id="{1AF22C57-B594-4B9C-A7CA-8000C92A70DA}"/>
              </a:ext>
            </a:extLst>
          </p:cNvPr>
          <p:cNvSpPr/>
          <p:nvPr/>
        </p:nvSpPr>
        <p:spPr>
          <a:xfrm>
            <a:off x="941696" y="993333"/>
            <a:ext cx="9551618" cy="1291379"/>
          </a:xfrm>
          <a:prstGeom prst="rect">
            <a:avLst/>
          </a:prstGeom>
        </p:spPr>
        <p:txBody>
          <a:bodyPr wrap="square">
            <a:spAutoFit/>
          </a:bodyPr>
          <a:lstStyle/>
          <a:p>
            <a:pPr>
              <a:lnSpc>
                <a:spcPct val="150000"/>
              </a:lnSpc>
            </a:pPr>
            <a:r>
              <a:rPr lang="zh-CN" altLang="en-US" dirty="0"/>
              <a:t>集成测试也称组装测试或联调，是在单元测试的基础上，将所有模块按照软件设计要求组装成系统并进行测试的过程。组装测试主要通过检查模块间的结构和通信发现软件设计阶段产生的错误，通常采用黑盒测试方法。在组装测试过程中，需要考虑如下几个问题：</a:t>
            </a:r>
          </a:p>
        </p:txBody>
      </p:sp>
      <p:grpSp>
        <p:nvGrpSpPr>
          <p:cNvPr id="6" name="组合 5">
            <a:extLst>
              <a:ext uri="{FF2B5EF4-FFF2-40B4-BE49-F238E27FC236}">
                <a16:creationId xmlns:a16="http://schemas.microsoft.com/office/drawing/2014/main" id="{18C6E7D7-C681-4185-A8DA-EBB7D4105A34}"/>
              </a:ext>
            </a:extLst>
          </p:cNvPr>
          <p:cNvGrpSpPr/>
          <p:nvPr/>
        </p:nvGrpSpPr>
        <p:grpSpPr>
          <a:xfrm>
            <a:off x="345743" y="2729551"/>
            <a:ext cx="11500514" cy="2882493"/>
            <a:chOff x="2518594" y="3533938"/>
            <a:chExt cx="6090284" cy="676518"/>
          </a:xfrm>
        </p:grpSpPr>
        <p:sp>
          <p:nvSpPr>
            <p:cNvPr id="7" name="任意多边形: 形状 6">
              <a:extLst>
                <a:ext uri="{FF2B5EF4-FFF2-40B4-BE49-F238E27FC236}">
                  <a16:creationId xmlns:a16="http://schemas.microsoft.com/office/drawing/2014/main" id="{112CF032-2060-4743-BBB7-FF8FD66BC4B6}"/>
                </a:ext>
              </a:extLst>
            </p:cNvPr>
            <p:cNvSpPr/>
            <p:nvPr/>
          </p:nvSpPr>
          <p:spPr>
            <a:xfrm>
              <a:off x="2518594" y="3533938"/>
              <a:ext cx="1095374" cy="369079"/>
            </a:xfrm>
            <a:custGeom>
              <a:avLst/>
              <a:gdLst>
                <a:gd name="connsiteX0" fmla="*/ 0 w 1095374"/>
                <a:gd name="connsiteY0" fmla="*/ 0 h 369079"/>
                <a:gd name="connsiteX1" fmla="*/ 1095374 w 1095374"/>
                <a:gd name="connsiteY1" fmla="*/ 0 h 369079"/>
                <a:gd name="connsiteX2" fmla="*/ 1095374 w 1095374"/>
                <a:gd name="connsiteY2" fmla="*/ 369079 h 369079"/>
                <a:gd name="connsiteX3" fmla="*/ 0 w 1095374"/>
                <a:gd name="connsiteY3" fmla="*/ 369079 h 369079"/>
                <a:gd name="connsiteX4" fmla="*/ 0 w 1095374"/>
                <a:gd name="connsiteY4" fmla="*/ 0 h 36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69079">
                  <a:moveTo>
                    <a:pt x="0" y="0"/>
                  </a:moveTo>
                  <a:lnTo>
                    <a:pt x="1095374" y="0"/>
                  </a:lnTo>
                  <a:lnTo>
                    <a:pt x="1095374" y="369079"/>
                  </a:lnTo>
                  <a:lnTo>
                    <a:pt x="0" y="369079"/>
                  </a:lnTo>
                  <a:lnTo>
                    <a:pt x="0" y="0"/>
                  </a:lnTo>
                  <a:close/>
                </a:path>
              </a:pathLst>
            </a:custGeom>
          </p:spPr>
          <p:style>
            <a:lnRef idx="2">
              <a:schemeClr val="accent3">
                <a:shade val="50000"/>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txBody>
            <a:bodyPr spcFirstLastPara="0" vert="horz" wrap="square" lIns="49784" tIns="28448" rIns="49784" bIns="28448" numCol="1" spcCol="1270" anchor="ctr" anchorCtr="0">
              <a:noAutofit/>
            </a:bodyPr>
            <a:lstStyle/>
            <a:p>
              <a:pPr marL="0" lvl="0" indent="0" defTabSz="311150">
                <a:lnSpc>
                  <a:spcPct val="150000"/>
                </a:lnSpc>
                <a:spcBef>
                  <a:spcPct val="0"/>
                </a:spcBef>
                <a:buNone/>
              </a:pPr>
              <a:r>
                <a:rPr lang="zh-CN" kern="1200">
                  <a:latin typeface="+mn-ea"/>
                </a:rPr>
                <a:t>（</a:t>
              </a:r>
              <a:r>
                <a:rPr lang="en-US" kern="1200">
                  <a:latin typeface="+mn-ea"/>
                </a:rPr>
                <a:t>1</a:t>
              </a:r>
              <a:r>
                <a:rPr lang="zh-CN" kern="1200">
                  <a:latin typeface="+mn-ea"/>
                </a:rPr>
                <a:t>）数据穿越模块接口是否会丢失。</a:t>
              </a:r>
            </a:p>
          </p:txBody>
        </p:sp>
        <p:sp>
          <p:nvSpPr>
            <p:cNvPr id="8" name="矩形 7">
              <a:extLst>
                <a:ext uri="{FF2B5EF4-FFF2-40B4-BE49-F238E27FC236}">
                  <a16:creationId xmlns:a16="http://schemas.microsoft.com/office/drawing/2014/main" id="{FAA9D767-3769-4A43-A5FD-D2E3B01761FE}"/>
                </a:ext>
              </a:extLst>
            </p:cNvPr>
            <p:cNvSpPr/>
            <p:nvPr/>
          </p:nvSpPr>
          <p:spPr>
            <a:xfrm>
              <a:off x="2518594" y="3903017"/>
              <a:ext cx="1095374" cy="307439"/>
            </a:xfrm>
            <a:prstGeom prst="rect">
              <a:avLst/>
            </a:prstGeom>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9" name="任意多边形: 形状 8">
              <a:extLst>
                <a:ext uri="{FF2B5EF4-FFF2-40B4-BE49-F238E27FC236}">
                  <a16:creationId xmlns:a16="http://schemas.microsoft.com/office/drawing/2014/main" id="{A7C8E380-DD34-4844-89C6-536800B9C49B}"/>
                </a:ext>
              </a:extLst>
            </p:cNvPr>
            <p:cNvSpPr/>
            <p:nvPr/>
          </p:nvSpPr>
          <p:spPr>
            <a:xfrm>
              <a:off x="3767322" y="3533938"/>
              <a:ext cx="1095374" cy="369079"/>
            </a:xfrm>
            <a:custGeom>
              <a:avLst/>
              <a:gdLst>
                <a:gd name="connsiteX0" fmla="*/ 0 w 1095374"/>
                <a:gd name="connsiteY0" fmla="*/ 0 h 369079"/>
                <a:gd name="connsiteX1" fmla="*/ 1095374 w 1095374"/>
                <a:gd name="connsiteY1" fmla="*/ 0 h 369079"/>
                <a:gd name="connsiteX2" fmla="*/ 1095374 w 1095374"/>
                <a:gd name="connsiteY2" fmla="*/ 369079 h 369079"/>
                <a:gd name="connsiteX3" fmla="*/ 0 w 1095374"/>
                <a:gd name="connsiteY3" fmla="*/ 369079 h 369079"/>
                <a:gd name="connsiteX4" fmla="*/ 0 w 1095374"/>
                <a:gd name="connsiteY4" fmla="*/ 0 h 36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69079">
                  <a:moveTo>
                    <a:pt x="0" y="0"/>
                  </a:moveTo>
                  <a:lnTo>
                    <a:pt x="1095374" y="0"/>
                  </a:lnTo>
                  <a:lnTo>
                    <a:pt x="1095374" y="369079"/>
                  </a:lnTo>
                  <a:lnTo>
                    <a:pt x="0" y="369079"/>
                  </a:lnTo>
                  <a:lnTo>
                    <a:pt x="0" y="0"/>
                  </a:lnTo>
                  <a:close/>
                </a:path>
              </a:pathLst>
            </a:custGeom>
          </p:spPr>
          <p:style>
            <a:lnRef idx="2">
              <a:schemeClr val="accent3">
                <a:shade val="50000"/>
                <a:hueOff val="-243791"/>
                <a:satOff val="1802"/>
                <a:lumOff val="18331"/>
                <a:alphaOff val="0"/>
              </a:schemeClr>
            </a:lnRef>
            <a:fillRef idx="1">
              <a:schemeClr val="accent3">
                <a:shade val="50000"/>
                <a:hueOff val="-243791"/>
                <a:satOff val="1802"/>
                <a:lumOff val="18331"/>
                <a:alphaOff val="0"/>
              </a:schemeClr>
            </a:fillRef>
            <a:effectRef idx="0">
              <a:schemeClr val="accent3">
                <a:shade val="50000"/>
                <a:hueOff val="-243791"/>
                <a:satOff val="1802"/>
                <a:lumOff val="18331"/>
                <a:alphaOff val="0"/>
              </a:schemeClr>
            </a:effectRef>
            <a:fontRef idx="minor">
              <a:schemeClr val="lt1"/>
            </a:fontRef>
          </p:style>
          <p:txBody>
            <a:bodyPr spcFirstLastPara="0" vert="horz" wrap="square" lIns="49784" tIns="28448" rIns="49784" bIns="28448" numCol="1" spcCol="1270" anchor="ctr" anchorCtr="0">
              <a:noAutofit/>
            </a:bodyPr>
            <a:lstStyle/>
            <a:p>
              <a:pPr marL="0" lvl="0" indent="0" defTabSz="311150">
                <a:lnSpc>
                  <a:spcPct val="150000"/>
                </a:lnSpc>
                <a:spcBef>
                  <a:spcPct val="0"/>
                </a:spcBef>
                <a:buNone/>
              </a:pPr>
              <a:r>
                <a:rPr lang="zh-CN" kern="1200">
                  <a:latin typeface="+mn-ea"/>
                </a:rPr>
                <a:t>（</a:t>
              </a:r>
              <a:r>
                <a:rPr lang="en-US" kern="1200">
                  <a:latin typeface="+mn-ea"/>
                </a:rPr>
                <a:t>2</a:t>
              </a:r>
              <a:r>
                <a:rPr lang="zh-CN" kern="1200">
                  <a:latin typeface="+mn-ea"/>
                </a:rPr>
                <a:t>）一个模块的功能是否会对另一个模块的功能产生不利的影响。</a:t>
              </a:r>
            </a:p>
          </p:txBody>
        </p:sp>
        <p:sp>
          <p:nvSpPr>
            <p:cNvPr id="10" name="矩形 9">
              <a:extLst>
                <a:ext uri="{FF2B5EF4-FFF2-40B4-BE49-F238E27FC236}">
                  <a16:creationId xmlns:a16="http://schemas.microsoft.com/office/drawing/2014/main" id="{B8745531-7B8F-41F8-8E3A-577BCD890F9C}"/>
                </a:ext>
              </a:extLst>
            </p:cNvPr>
            <p:cNvSpPr/>
            <p:nvPr/>
          </p:nvSpPr>
          <p:spPr>
            <a:xfrm>
              <a:off x="3767322" y="3903017"/>
              <a:ext cx="1095374" cy="307439"/>
            </a:xfrm>
            <a:prstGeom prst="rect">
              <a:avLst/>
            </a:prstGeom>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11" name="任意多边形: 形状 10">
              <a:extLst>
                <a:ext uri="{FF2B5EF4-FFF2-40B4-BE49-F238E27FC236}">
                  <a16:creationId xmlns:a16="http://schemas.microsoft.com/office/drawing/2014/main" id="{5DADAEA6-E1DF-4146-AE28-CFEF09A26650}"/>
                </a:ext>
              </a:extLst>
            </p:cNvPr>
            <p:cNvSpPr/>
            <p:nvPr/>
          </p:nvSpPr>
          <p:spPr>
            <a:xfrm>
              <a:off x="5016049" y="3533938"/>
              <a:ext cx="1095374" cy="369079"/>
            </a:xfrm>
            <a:custGeom>
              <a:avLst/>
              <a:gdLst>
                <a:gd name="connsiteX0" fmla="*/ 0 w 1095374"/>
                <a:gd name="connsiteY0" fmla="*/ 0 h 369079"/>
                <a:gd name="connsiteX1" fmla="*/ 1095374 w 1095374"/>
                <a:gd name="connsiteY1" fmla="*/ 0 h 369079"/>
                <a:gd name="connsiteX2" fmla="*/ 1095374 w 1095374"/>
                <a:gd name="connsiteY2" fmla="*/ 369079 h 369079"/>
                <a:gd name="connsiteX3" fmla="*/ 0 w 1095374"/>
                <a:gd name="connsiteY3" fmla="*/ 369079 h 369079"/>
                <a:gd name="connsiteX4" fmla="*/ 0 w 1095374"/>
                <a:gd name="connsiteY4" fmla="*/ 0 h 36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69079">
                  <a:moveTo>
                    <a:pt x="0" y="0"/>
                  </a:moveTo>
                  <a:lnTo>
                    <a:pt x="1095374" y="0"/>
                  </a:lnTo>
                  <a:lnTo>
                    <a:pt x="1095374" y="369079"/>
                  </a:lnTo>
                  <a:lnTo>
                    <a:pt x="0" y="369079"/>
                  </a:lnTo>
                  <a:lnTo>
                    <a:pt x="0" y="0"/>
                  </a:lnTo>
                  <a:close/>
                </a:path>
              </a:pathLst>
            </a:custGeom>
          </p:spPr>
          <p:style>
            <a:lnRef idx="2">
              <a:schemeClr val="accent3">
                <a:shade val="50000"/>
                <a:hueOff val="-487582"/>
                <a:satOff val="3603"/>
                <a:lumOff val="36662"/>
                <a:alphaOff val="0"/>
              </a:schemeClr>
            </a:lnRef>
            <a:fillRef idx="1">
              <a:schemeClr val="accent3">
                <a:shade val="50000"/>
                <a:hueOff val="-487582"/>
                <a:satOff val="3603"/>
                <a:lumOff val="36662"/>
                <a:alphaOff val="0"/>
              </a:schemeClr>
            </a:fillRef>
            <a:effectRef idx="0">
              <a:schemeClr val="accent3">
                <a:shade val="50000"/>
                <a:hueOff val="-487582"/>
                <a:satOff val="3603"/>
                <a:lumOff val="36662"/>
                <a:alphaOff val="0"/>
              </a:schemeClr>
            </a:effectRef>
            <a:fontRef idx="minor">
              <a:schemeClr val="lt1"/>
            </a:fontRef>
          </p:style>
          <p:txBody>
            <a:bodyPr spcFirstLastPara="0" vert="horz" wrap="square" lIns="49784" tIns="28448" rIns="49784" bIns="28448" numCol="1" spcCol="1270" anchor="ctr" anchorCtr="0">
              <a:noAutofit/>
            </a:bodyPr>
            <a:lstStyle/>
            <a:p>
              <a:pPr marL="0" lvl="0" indent="0" defTabSz="311150">
                <a:lnSpc>
                  <a:spcPct val="150000"/>
                </a:lnSpc>
                <a:spcBef>
                  <a:spcPct val="0"/>
                </a:spcBef>
                <a:buNone/>
              </a:pPr>
              <a:r>
                <a:rPr lang="zh-CN" kern="1200">
                  <a:latin typeface="+mn-ea"/>
                </a:rPr>
                <a:t>（</a:t>
              </a:r>
              <a:r>
                <a:rPr lang="en-US" kern="1200">
                  <a:latin typeface="+mn-ea"/>
                </a:rPr>
                <a:t>3</a:t>
              </a:r>
              <a:r>
                <a:rPr lang="zh-CN" kern="1200">
                  <a:latin typeface="+mn-ea"/>
                </a:rPr>
                <a:t>）各个子功能组合起来，能否达到预期要求的父功能。</a:t>
              </a:r>
            </a:p>
          </p:txBody>
        </p:sp>
        <p:sp>
          <p:nvSpPr>
            <p:cNvPr id="12" name="矩形 11">
              <a:extLst>
                <a:ext uri="{FF2B5EF4-FFF2-40B4-BE49-F238E27FC236}">
                  <a16:creationId xmlns:a16="http://schemas.microsoft.com/office/drawing/2014/main" id="{733F7F3F-0A29-4360-8CE0-0CC4A237DD8B}"/>
                </a:ext>
              </a:extLst>
            </p:cNvPr>
            <p:cNvSpPr/>
            <p:nvPr/>
          </p:nvSpPr>
          <p:spPr>
            <a:xfrm>
              <a:off x="5016049" y="3903017"/>
              <a:ext cx="1095374" cy="307439"/>
            </a:xfrm>
            <a:prstGeom prst="rect">
              <a:avLst/>
            </a:prstGeom>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13" name="任意多边形: 形状 12">
              <a:extLst>
                <a:ext uri="{FF2B5EF4-FFF2-40B4-BE49-F238E27FC236}">
                  <a16:creationId xmlns:a16="http://schemas.microsoft.com/office/drawing/2014/main" id="{45EDDF37-A0C3-43F3-ABDE-420FEAE1846F}"/>
                </a:ext>
              </a:extLst>
            </p:cNvPr>
            <p:cNvSpPr/>
            <p:nvPr/>
          </p:nvSpPr>
          <p:spPr>
            <a:xfrm>
              <a:off x="6264777" y="3533938"/>
              <a:ext cx="1095374" cy="369079"/>
            </a:xfrm>
            <a:custGeom>
              <a:avLst/>
              <a:gdLst>
                <a:gd name="connsiteX0" fmla="*/ 0 w 1095374"/>
                <a:gd name="connsiteY0" fmla="*/ 0 h 369079"/>
                <a:gd name="connsiteX1" fmla="*/ 1095374 w 1095374"/>
                <a:gd name="connsiteY1" fmla="*/ 0 h 369079"/>
                <a:gd name="connsiteX2" fmla="*/ 1095374 w 1095374"/>
                <a:gd name="connsiteY2" fmla="*/ 369079 h 369079"/>
                <a:gd name="connsiteX3" fmla="*/ 0 w 1095374"/>
                <a:gd name="connsiteY3" fmla="*/ 369079 h 369079"/>
                <a:gd name="connsiteX4" fmla="*/ 0 w 1095374"/>
                <a:gd name="connsiteY4" fmla="*/ 0 h 36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69079">
                  <a:moveTo>
                    <a:pt x="0" y="0"/>
                  </a:moveTo>
                  <a:lnTo>
                    <a:pt x="1095374" y="0"/>
                  </a:lnTo>
                  <a:lnTo>
                    <a:pt x="1095374" y="369079"/>
                  </a:lnTo>
                  <a:lnTo>
                    <a:pt x="0" y="369079"/>
                  </a:lnTo>
                  <a:lnTo>
                    <a:pt x="0" y="0"/>
                  </a:lnTo>
                  <a:close/>
                </a:path>
              </a:pathLst>
            </a:custGeom>
          </p:spPr>
          <p:style>
            <a:lnRef idx="2">
              <a:schemeClr val="accent3">
                <a:shade val="50000"/>
                <a:hueOff val="-487582"/>
                <a:satOff val="3603"/>
                <a:lumOff val="36662"/>
                <a:alphaOff val="0"/>
              </a:schemeClr>
            </a:lnRef>
            <a:fillRef idx="1">
              <a:schemeClr val="accent3">
                <a:shade val="50000"/>
                <a:hueOff val="-487582"/>
                <a:satOff val="3603"/>
                <a:lumOff val="36662"/>
                <a:alphaOff val="0"/>
              </a:schemeClr>
            </a:fillRef>
            <a:effectRef idx="0">
              <a:schemeClr val="accent3">
                <a:shade val="50000"/>
                <a:hueOff val="-487582"/>
                <a:satOff val="3603"/>
                <a:lumOff val="36662"/>
                <a:alphaOff val="0"/>
              </a:schemeClr>
            </a:effectRef>
            <a:fontRef idx="minor">
              <a:schemeClr val="lt1"/>
            </a:fontRef>
          </p:style>
          <p:txBody>
            <a:bodyPr spcFirstLastPara="0" vert="horz" wrap="square" lIns="49784" tIns="28448" rIns="49784" bIns="28448" numCol="1" spcCol="1270" anchor="ctr" anchorCtr="0">
              <a:noAutofit/>
            </a:bodyPr>
            <a:lstStyle/>
            <a:p>
              <a:pPr marL="0" lvl="0" indent="0" defTabSz="311150">
                <a:lnSpc>
                  <a:spcPct val="150000"/>
                </a:lnSpc>
                <a:spcBef>
                  <a:spcPct val="0"/>
                </a:spcBef>
                <a:buNone/>
              </a:pPr>
              <a:r>
                <a:rPr lang="zh-CN" kern="1200">
                  <a:latin typeface="+mn-ea"/>
                </a:rPr>
                <a:t>（</a:t>
              </a:r>
              <a:r>
                <a:rPr lang="en-US" kern="1200">
                  <a:latin typeface="+mn-ea"/>
                </a:rPr>
                <a:t>4</a:t>
              </a:r>
              <a:r>
                <a:rPr lang="zh-CN" kern="1200">
                  <a:latin typeface="+mn-ea"/>
                </a:rPr>
                <a:t>）全局数据结构是否有问题。</a:t>
              </a:r>
            </a:p>
          </p:txBody>
        </p:sp>
        <p:sp>
          <p:nvSpPr>
            <p:cNvPr id="14" name="矩形 13">
              <a:extLst>
                <a:ext uri="{FF2B5EF4-FFF2-40B4-BE49-F238E27FC236}">
                  <a16:creationId xmlns:a16="http://schemas.microsoft.com/office/drawing/2014/main" id="{4016ABBB-F538-4CE2-A306-B21BC94157F5}"/>
                </a:ext>
              </a:extLst>
            </p:cNvPr>
            <p:cNvSpPr/>
            <p:nvPr/>
          </p:nvSpPr>
          <p:spPr>
            <a:xfrm>
              <a:off x="6264777" y="3903017"/>
              <a:ext cx="1095374" cy="307439"/>
            </a:xfrm>
            <a:prstGeom prst="rect">
              <a:avLst/>
            </a:prstGeom>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sp>
          <p:nvSpPr>
            <p:cNvPr id="15" name="任意多边形: 形状 14">
              <a:extLst>
                <a:ext uri="{FF2B5EF4-FFF2-40B4-BE49-F238E27FC236}">
                  <a16:creationId xmlns:a16="http://schemas.microsoft.com/office/drawing/2014/main" id="{C0021F13-1F87-4B4B-B95D-6BC1D4A32C9D}"/>
                </a:ext>
              </a:extLst>
            </p:cNvPr>
            <p:cNvSpPr/>
            <p:nvPr/>
          </p:nvSpPr>
          <p:spPr>
            <a:xfrm>
              <a:off x="7513504" y="3533938"/>
              <a:ext cx="1095374" cy="369079"/>
            </a:xfrm>
            <a:custGeom>
              <a:avLst/>
              <a:gdLst>
                <a:gd name="connsiteX0" fmla="*/ 0 w 1095374"/>
                <a:gd name="connsiteY0" fmla="*/ 0 h 369079"/>
                <a:gd name="connsiteX1" fmla="*/ 1095374 w 1095374"/>
                <a:gd name="connsiteY1" fmla="*/ 0 h 369079"/>
                <a:gd name="connsiteX2" fmla="*/ 1095374 w 1095374"/>
                <a:gd name="connsiteY2" fmla="*/ 369079 h 369079"/>
                <a:gd name="connsiteX3" fmla="*/ 0 w 1095374"/>
                <a:gd name="connsiteY3" fmla="*/ 369079 h 369079"/>
                <a:gd name="connsiteX4" fmla="*/ 0 w 1095374"/>
                <a:gd name="connsiteY4" fmla="*/ 0 h 36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69079">
                  <a:moveTo>
                    <a:pt x="0" y="0"/>
                  </a:moveTo>
                  <a:lnTo>
                    <a:pt x="1095374" y="0"/>
                  </a:lnTo>
                  <a:lnTo>
                    <a:pt x="1095374" y="369079"/>
                  </a:lnTo>
                  <a:lnTo>
                    <a:pt x="0" y="369079"/>
                  </a:lnTo>
                  <a:lnTo>
                    <a:pt x="0" y="0"/>
                  </a:lnTo>
                  <a:close/>
                </a:path>
              </a:pathLst>
            </a:custGeom>
          </p:spPr>
          <p:style>
            <a:lnRef idx="2">
              <a:schemeClr val="accent3">
                <a:shade val="50000"/>
                <a:hueOff val="-243791"/>
                <a:satOff val="1802"/>
                <a:lumOff val="18331"/>
                <a:alphaOff val="0"/>
              </a:schemeClr>
            </a:lnRef>
            <a:fillRef idx="1">
              <a:schemeClr val="accent3">
                <a:shade val="50000"/>
                <a:hueOff val="-243791"/>
                <a:satOff val="1802"/>
                <a:lumOff val="18331"/>
                <a:alphaOff val="0"/>
              </a:schemeClr>
            </a:fillRef>
            <a:effectRef idx="0">
              <a:schemeClr val="accent3">
                <a:shade val="50000"/>
                <a:hueOff val="-243791"/>
                <a:satOff val="1802"/>
                <a:lumOff val="18331"/>
                <a:alphaOff val="0"/>
              </a:schemeClr>
            </a:effectRef>
            <a:fontRef idx="minor">
              <a:schemeClr val="lt1"/>
            </a:fontRef>
          </p:style>
          <p:txBody>
            <a:bodyPr spcFirstLastPara="0" vert="horz" wrap="square" lIns="49784" tIns="28448" rIns="49784" bIns="28448" numCol="1" spcCol="1270" anchor="ctr" anchorCtr="0">
              <a:noAutofit/>
            </a:bodyPr>
            <a:lstStyle/>
            <a:p>
              <a:pPr marL="0" lvl="0" indent="0" defTabSz="311150">
                <a:lnSpc>
                  <a:spcPct val="150000"/>
                </a:lnSpc>
                <a:spcBef>
                  <a:spcPct val="0"/>
                </a:spcBef>
                <a:buNone/>
              </a:pPr>
              <a:r>
                <a:rPr lang="zh-CN" kern="1200">
                  <a:latin typeface="+mn-ea"/>
                </a:rPr>
                <a:t>（</a:t>
              </a:r>
              <a:r>
                <a:rPr lang="en-US" kern="1200">
                  <a:latin typeface="+mn-ea"/>
                </a:rPr>
                <a:t>5</a:t>
              </a:r>
              <a:r>
                <a:rPr lang="zh-CN" kern="1200">
                  <a:latin typeface="+mn-ea"/>
                </a:rPr>
                <a:t>）单个模块的误差累积起来，是否会放大，以至于达到不能接受的程度。</a:t>
              </a:r>
            </a:p>
          </p:txBody>
        </p:sp>
        <p:sp>
          <p:nvSpPr>
            <p:cNvPr id="16" name="矩形 15">
              <a:extLst>
                <a:ext uri="{FF2B5EF4-FFF2-40B4-BE49-F238E27FC236}">
                  <a16:creationId xmlns:a16="http://schemas.microsoft.com/office/drawing/2014/main" id="{5DBA9C3D-FC0C-4A3C-B6B6-E9EADF75ABC3}"/>
                </a:ext>
              </a:extLst>
            </p:cNvPr>
            <p:cNvSpPr/>
            <p:nvPr/>
          </p:nvSpPr>
          <p:spPr>
            <a:xfrm>
              <a:off x="7513504" y="3903017"/>
              <a:ext cx="1095374" cy="307439"/>
            </a:xfrm>
            <a:prstGeom prst="rect">
              <a:avLst/>
            </a:prstGeom>
          </p:spPr>
          <p:style>
            <a:lnRef idx="2">
              <a:schemeClr val="accent3">
                <a:alpha val="90000"/>
                <a:tint val="55000"/>
                <a:hueOff val="0"/>
                <a:satOff val="0"/>
                <a:lumOff val="0"/>
                <a:alphaOff val="0"/>
              </a:schemeClr>
            </a:lnRef>
            <a:fillRef idx="1">
              <a:schemeClr val="accent3">
                <a:alpha val="90000"/>
                <a:tint val="55000"/>
                <a:hueOff val="0"/>
                <a:satOff val="0"/>
                <a:lumOff val="0"/>
                <a:alphaOff val="0"/>
              </a:schemeClr>
            </a:fillRef>
            <a:effectRef idx="0">
              <a:schemeClr val="accent3">
                <a:alpha val="90000"/>
                <a:tint val="55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3263203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58115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8.4.2   </a:t>
            </a:r>
            <a:r>
              <a:rPr lang="zh-CN" altLang="en-US" sz="2200" b="1" dirty="0">
                <a:latin typeface="微软雅黑" charset="-122"/>
                <a:ea typeface="微软雅黑" charset="-122"/>
              </a:rPr>
              <a:t>集成测试    </a:t>
            </a:r>
          </a:p>
        </p:txBody>
      </p:sp>
      <p:pic>
        <p:nvPicPr>
          <p:cNvPr id="18" name="PA_库_图片 21">
            <a:extLst>
              <a:ext uri="{FF2B5EF4-FFF2-40B4-BE49-F238E27FC236}">
                <a16:creationId xmlns:a16="http://schemas.microsoft.com/office/drawing/2014/main" id="{FAB1453A-A4A8-464E-946A-D69E6570556F}"/>
              </a:ext>
            </a:extLst>
          </p:cNvPr>
          <p:cNvPicPr>
            <a:picLocks noChangeAspect="1"/>
          </p:cNvPicPr>
          <p:nvPr>
            <p:custDataLst>
              <p:tags r:id="rId1"/>
            </p:custDataLst>
          </p:nvPr>
        </p:nvPicPr>
        <p:blipFill>
          <a:blip r:embed="rId4"/>
          <a:stretch>
            <a:fillRect/>
          </a:stretch>
        </p:blipFill>
        <p:spPr>
          <a:xfrm>
            <a:off x="224401" y="2804383"/>
            <a:ext cx="3731505" cy="3811580"/>
          </a:xfrm>
          <a:prstGeom prst="rect">
            <a:avLst/>
          </a:prstGeom>
        </p:spPr>
      </p:pic>
      <p:sp>
        <p:nvSpPr>
          <p:cNvPr id="19" name="矩形 18">
            <a:extLst>
              <a:ext uri="{FF2B5EF4-FFF2-40B4-BE49-F238E27FC236}">
                <a16:creationId xmlns:a16="http://schemas.microsoft.com/office/drawing/2014/main" id="{C79A3436-7D9B-40BD-BD71-5A4907E68045}"/>
              </a:ext>
            </a:extLst>
          </p:cNvPr>
          <p:cNvSpPr/>
          <p:nvPr/>
        </p:nvSpPr>
        <p:spPr>
          <a:xfrm>
            <a:off x="3667507" y="1002414"/>
            <a:ext cx="8209832" cy="4636847"/>
          </a:xfrm>
          <a:prstGeom prst="rect">
            <a:avLst/>
          </a:prstGeom>
        </p:spPr>
        <p:txBody>
          <a:bodyPr wrap="square">
            <a:spAutoFit/>
          </a:bodyPr>
          <a:lstStyle/>
          <a:p>
            <a:pPr>
              <a:lnSpc>
                <a:spcPct val="150000"/>
              </a:lnSpc>
            </a:pPr>
            <a:r>
              <a:rPr lang="zh-CN" altLang="en-US" sz="2000" dirty="0">
                <a:latin typeface="+mn-ea"/>
              </a:rPr>
              <a:t>把多个模块组装成系统，通常有两种方式：非渐增式组装和渐增式组装。</a:t>
            </a:r>
          </a:p>
          <a:p>
            <a:pPr>
              <a:lnSpc>
                <a:spcPct val="150000"/>
              </a:lnSpc>
            </a:pPr>
            <a:r>
              <a:rPr lang="en-US" altLang="zh-CN" sz="2000" dirty="0">
                <a:latin typeface="+mn-ea"/>
              </a:rPr>
              <a:t>1</a:t>
            </a:r>
            <a:r>
              <a:rPr lang="zh-CN" altLang="en-US" sz="2000" dirty="0">
                <a:latin typeface="+mn-ea"/>
              </a:rPr>
              <a:t>．非渐增式组装方式</a:t>
            </a:r>
          </a:p>
          <a:p>
            <a:pPr>
              <a:lnSpc>
                <a:spcPct val="150000"/>
              </a:lnSpc>
            </a:pPr>
            <a:r>
              <a:rPr lang="zh-CN" altLang="en-US" sz="2000" dirty="0">
                <a:latin typeface="+mn-ea"/>
              </a:rPr>
              <a:t>也称整体拼装。即将单元测试后的模块按照系统总体结构图一次性集成起来，然后进行全程序测试。其优点是效率高，缺点是发现错误难以诊断定位，所以又称“莽撞测试”，只适宜小规模的系统。</a:t>
            </a:r>
          </a:p>
          <a:p>
            <a:pPr>
              <a:lnSpc>
                <a:spcPct val="150000"/>
              </a:lnSpc>
            </a:pPr>
            <a:r>
              <a:rPr lang="en-US" altLang="zh-CN" sz="2000" dirty="0">
                <a:latin typeface="+mn-ea"/>
              </a:rPr>
              <a:t>2</a:t>
            </a:r>
            <a:r>
              <a:rPr lang="zh-CN" altLang="en-US" sz="2000" dirty="0">
                <a:latin typeface="+mn-ea"/>
              </a:rPr>
              <a:t>．渐增式组装方式</a:t>
            </a:r>
          </a:p>
          <a:p>
            <a:pPr>
              <a:lnSpc>
                <a:spcPct val="150000"/>
              </a:lnSpc>
            </a:pPr>
            <a:r>
              <a:rPr lang="zh-CN" altLang="en-US" sz="2000" dirty="0">
                <a:latin typeface="+mn-ea"/>
              </a:rPr>
              <a:t>也称增殖式方式。从一个模块开始，测试一次添加一个模块，边组装边测试，以发现与接口相联系的问题，直至所有模块全部集成到程序中。该方式适合于大规模的系统。</a:t>
            </a:r>
          </a:p>
          <a:p>
            <a:pPr>
              <a:lnSpc>
                <a:spcPct val="150000"/>
              </a:lnSpc>
            </a:pPr>
            <a:r>
              <a:rPr lang="zh-CN" altLang="en-US" sz="2000" dirty="0">
                <a:latin typeface="+mn-ea"/>
              </a:rPr>
              <a:t>渐增式组装方式有两种：自顶向下组装和自底向上组装。</a:t>
            </a:r>
          </a:p>
        </p:txBody>
      </p:sp>
    </p:spTree>
    <p:extLst>
      <p:ext uri="{BB962C8B-B14F-4D97-AF65-F5344CB8AC3E}">
        <p14:creationId xmlns:p14="http://schemas.microsoft.com/office/powerpoint/2010/main" val="29670475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par>
                                <p:cTn id="8" presetID="2" presetClass="entr" presetSubtype="8" decel="100000" fill="hold" nodeType="withEffect">
                                  <p:stCondLst>
                                    <p:cond delay="25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1500" fill="hold"/>
                                        <p:tgtEl>
                                          <p:spTgt spid="18"/>
                                        </p:tgtEl>
                                        <p:attrNameLst>
                                          <p:attrName>ppt_x</p:attrName>
                                        </p:attrNameLst>
                                      </p:cBhvr>
                                      <p:tavLst>
                                        <p:tav tm="0">
                                          <p:val>
                                            <p:strVal val="0-#ppt_w/2"/>
                                          </p:val>
                                        </p:tav>
                                        <p:tav tm="100000">
                                          <p:val>
                                            <p:strVal val="#ppt_x"/>
                                          </p:val>
                                        </p:tav>
                                      </p:tavLst>
                                    </p:anim>
                                    <p:anim calcmode="lin" valueType="num">
                                      <p:cBhvr additive="base">
                                        <p:cTn id="11" dur="1500" fill="hold"/>
                                        <p:tgtEl>
                                          <p:spTgt spid="18"/>
                                        </p:tgtEl>
                                        <p:attrNameLst>
                                          <p:attrName>ppt_y</p:attrName>
                                        </p:attrNameLst>
                                      </p:cBhvr>
                                      <p:tavLst>
                                        <p:tav tm="0">
                                          <p:val>
                                            <p:strVal val="#ppt_y"/>
                                          </p:val>
                                        </p:tav>
                                        <p:tav tm="100000">
                                          <p:val>
                                            <p:strVal val="#ppt_y"/>
                                          </p:val>
                                        </p:tav>
                                      </p:tavLst>
                                    </p:anim>
                                    <p:set>
                                      <p:cBhvr>
                                        <p:cTn id="12" dur="1" fill="hold">
                                          <p:stCondLst>
                                            <p:cond delay="0"/>
                                          </p:stCondLst>
                                        </p:cTn>
                                        <p:tgtEl>
                                          <p:spTgt spid="18"/>
                                        </p:tgtEl>
                                        <p:attrNameLst>
                                          <p:attrName>style.visibility</p:attrName>
                                        </p:attrNameLst>
                                      </p:cBhvr>
                                      <p:to>
                                        <p:strVal val="visible"/>
                                      </p:to>
                                    </p:set>
                                    <p:anim to="" calcmode="lin" valueType="num">
                                      <p:cBhvr>
                                        <p:cTn id="13" dur="1500" fill="hold">
                                          <p:stCondLst>
                                            <p:cond delay="0"/>
                                          </p:stCondLst>
                                        </p:cTn>
                                        <p:tgtEl>
                                          <p:spTgt spid="18"/>
                                        </p:tgtEl>
                                        <p:attrNameLst>
                                          <p:attrName>ppt_w</p:attrName>
                                        </p:attrNameLst>
                                      </p:cBhvr>
                                      <p:tavLst>
                                        <p:tav tm="0">
                                          <p:val>
                                            <p:strVal val="0"/>
                                          </p:val>
                                        </p:tav>
                                        <p:tav tm="100000">
                                          <p:val>
                                            <p:strVal val="#ppt_w"/>
                                          </p:val>
                                        </p:tav>
                                      </p:tavLst>
                                    </p:anim>
                                    <p:anim to="" calcmode="lin" valueType="num">
                                      <p:cBhvr>
                                        <p:cTn id="14" dur="1500" fill="hold">
                                          <p:stCondLst>
                                            <p:cond delay="0"/>
                                          </p:stCondLst>
                                        </p:cTn>
                                        <p:tgtEl>
                                          <p:spTgt spid="18"/>
                                        </p:tgtEl>
                                        <p:attrNameLst>
                                          <p:attrName>ppt_h</p:attrName>
                                        </p:attrNameLst>
                                      </p:cBhvr>
                                      <p:tavLst>
                                        <p:tav tm="0">
                                          <p:val>
                                            <p:strVal val="0"/>
                                          </p:val>
                                        </p:tav>
                                        <p:tav tm="100000">
                                          <p:val>
                                            <p:strVal val="#ppt_h"/>
                                          </p:val>
                                        </p:tav>
                                      </p:tavLst>
                                    </p:anim>
                                    <p:animEffect filter="fade">
                                      <p:cBhvr>
                                        <p:cTn id="15" dur="1500">
                                          <p:stCondLst>
                                            <p:cond delay="0"/>
                                          </p:stCondLst>
                                        </p:cTn>
                                        <p:tgtEl>
                                          <p:spTgt spid="18"/>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58115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8.4.3   </a:t>
            </a:r>
            <a:r>
              <a:rPr lang="zh-CN" altLang="en-US" sz="2200" b="1" dirty="0">
                <a:latin typeface="微软雅黑" charset="-122"/>
                <a:ea typeface="微软雅黑" charset="-122"/>
              </a:rPr>
              <a:t>确认测试    </a:t>
            </a:r>
          </a:p>
        </p:txBody>
      </p:sp>
      <p:sp>
        <p:nvSpPr>
          <p:cNvPr id="2" name="矩形 1">
            <a:extLst>
              <a:ext uri="{FF2B5EF4-FFF2-40B4-BE49-F238E27FC236}">
                <a16:creationId xmlns:a16="http://schemas.microsoft.com/office/drawing/2014/main" id="{5716B9DD-D53E-467F-AC8C-54E30DD5D866}"/>
              </a:ext>
            </a:extLst>
          </p:cNvPr>
          <p:cNvSpPr/>
          <p:nvPr/>
        </p:nvSpPr>
        <p:spPr>
          <a:xfrm>
            <a:off x="612801" y="1398085"/>
            <a:ext cx="10974148" cy="943528"/>
          </a:xfrm>
          <a:prstGeom prst="rect">
            <a:avLst/>
          </a:prstGeom>
        </p:spPr>
        <p:txBody>
          <a:bodyPr wrap="square">
            <a:spAutoFit/>
          </a:bodyPr>
          <a:lstStyle/>
          <a:p>
            <a:pPr>
              <a:lnSpc>
                <a:spcPct val="150000"/>
              </a:lnSpc>
              <a:spcBef>
                <a:spcPct val="20000"/>
              </a:spcBef>
            </a:pPr>
            <a:r>
              <a:rPr lang="zh-CN" altLang="en-US" sz="2000" dirty="0">
                <a:latin typeface="+mn-ea"/>
              </a:rPr>
              <a:t>确认测试也称有效性测试，目的是确认组装完毕的软件是否满足软件需求规格说明书的要求。典型的确认测试通常包括有效性测试和软件配置审查等内容，测试结束后，软件就要交付验收了。</a:t>
            </a:r>
            <a:endParaRPr lang="en-US" altLang="zh-CN" sz="2000" dirty="0">
              <a:latin typeface="+mn-ea"/>
            </a:endParaRPr>
          </a:p>
        </p:txBody>
      </p:sp>
      <p:grpSp>
        <p:nvGrpSpPr>
          <p:cNvPr id="6" name="组合 5">
            <a:extLst>
              <a:ext uri="{FF2B5EF4-FFF2-40B4-BE49-F238E27FC236}">
                <a16:creationId xmlns:a16="http://schemas.microsoft.com/office/drawing/2014/main" id="{79892EF2-0EA6-45C8-9023-A0AA0E89CF93}"/>
              </a:ext>
            </a:extLst>
          </p:cNvPr>
          <p:cNvGrpSpPr/>
          <p:nvPr/>
        </p:nvGrpSpPr>
        <p:grpSpPr>
          <a:xfrm>
            <a:off x="827963" y="3006488"/>
            <a:ext cx="10235822" cy="1620037"/>
            <a:chOff x="3050678" y="3061146"/>
            <a:chExt cx="6090642" cy="735708"/>
          </a:xfrm>
        </p:grpSpPr>
        <p:sp>
          <p:nvSpPr>
            <p:cNvPr id="7" name="任意多边形: 形状 6">
              <a:extLst>
                <a:ext uri="{FF2B5EF4-FFF2-40B4-BE49-F238E27FC236}">
                  <a16:creationId xmlns:a16="http://schemas.microsoft.com/office/drawing/2014/main" id="{8A21370A-E47D-43AB-ACCA-50D73F23062D}"/>
                </a:ext>
              </a:extLst>
            </p:cNvPr>
            <p:cNvSpPr/>
            <p:nvPr/>
          </p:nvSpPr>
          <p:spPr>
            <a:xfrm>
              <a:off x="3050678" y="3061146"/>
              <a:ext cx="1171277" cy="735708"/>
            </a:xfrm>
            <a:custGeom>
              <a:avLst/>
              <a:gdLst>
                <a:gd name="connsiteX0" fmla="*/ 0 w 1171277"/>
                <a:gd name="connsiteY0" fmla="*/ 73571 h 735708"/>
                <a:gd name="connsiteX1" fmla="*/ 73571 w 1171277"/>
                <a:gd name="connsiteY1" fmla="*/ 0 h 735708"/>
                <a:gd name="connsiteX2" fmla="*/ 1097706 w 1171277"/>
                <a:gd name="connsiteY2" fmla="*/ 0 h 735708"/>
                <a:gd name="connsiteX3" fmla="*/ 1171277 w 1171277"/>
                <a:gd name="connsiteY3" fmla="*/ 73571 h 735708"/>
                <a:gd name="connsiteX4" fmla="*/ 1171277 w 1171277"/>
                <a:gd name="connsiteY4" fmla="*/ 662137 h 735708"/>
                <a:gd name="connsiteX5" fmla="*/ 1097706 w 1171277"/>
                <a:gd name="connsiteY5" fmla="*/ 735708 h 735708"/>
                <a:gd name="connsiteX6" fmla="*/ 73571 w 1171277"/>
                <a:gd name="connsiteY6" fmla="*/ 735708 h 735708"/>
                <a:gd name="connsiteX7" fmla="*/ 0 w 1171277"/>
                <a:gd name="connsiteY7" fmla="*/ 662137 h 735708"/>
                <a:gd name="connsiteX8" fmla="*/ 0 w 1171277"/>
                <a:gd name="connsiteY8" fmla="*/ 73571 h 73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35708">
                  <a:moveTo>
                    <a:pt x="0" y="73571"/>
                  </a:moveTo>
                  <a:cubicBezTo>
                    <a:pt x="0" y="32939"/>
                    <a:pt x="32939" y="0"/>
                    <a:pt x="73571" y="0"/>
                  </a:cubicBezTo>
                  <a:lnTo>
                    <a:pt x="1097706" y="0"/>
                  </a:lnTo>
                  <a:cubicBezTo>
                    <a:pt x="1138338" y="0"/>
                    <a:pt x="1171277" y="32939"/>
                    <a:pt x="1171277" y="73571"/>
                  </a:cubicBezTo>
                  <a:lnTo>
                    <a:pt x="1171277" y="662137"/>
                  </a:lnTo>
                  <a:cubicBezTo>
                    <a:pt x="1171277" y="702769"/>
                    <a:pt x="1138338" y="735708"/>
                    <a:pt x="1097706" y="735708"/>
                  </a:cubicBezTo>
                  <a:lnTo>
                    <a:pt x="73571" y="735708"/>
                  </a:lnTo>
                  <a:cubicBezTo>
                    <a:pt x="32939" y="735708"/>
                    <a:pt x="0" y="702769"/>
                    <a:pt x="0" y="662137"/>
                  </a:cubicBezTo>
                  <a:lnTo>
                    <a:pt x="0" y="735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128" tIns="90128" rIns="90128" bIns="90128" numCol="1" spcCol="1270" anchor="ctr" anchorCtr="0">
              <a:noAutofit/>
            </a:bodyPr>
            <a:lstStyle/>
            <a:p>
              <a:pPr marL="0" lvl="0" indent="0" algn="ctr" defTabSz="800100">
                <a:lnSpc>
                  <a:spcPct val="150000"/>
                </a:lnSpc>
                <a:spcBef>
                  <a:spcPct val="0"/>
                </a:spcBef>
                <a:buNone/>
              </a:pPr>
              <a:r>
                <a:rPr lang="en-US" sz="2000" kern="1200">
                  <a:latin typeface="+mn-ea"/>
                </a:rPr>
                <a:t>1.</a:t>
              </a:r>
              <a:r>
                <a:rPr lang="zh-CN" sz="2000" kern="1200">
                  <a:latin typeface="+mn-ea"/>
                </a:rPr>
                <a:t>有效性测试</a:t>
              </a:r>
            </a:p>
          </p:txBody>
        </p:sp>
        <p:sp>
          <p:nvSpPr>
            <p:cNvPr id="8" name="任意多边形: 形状 7">
              <a:extLst>
                <a:ext uri="{FF2B5EF4-FFF2-40B4-BE49-F238E27FC236}">
                  <a16:creationId xmlns:a16="http://schemas.microsoft.com/office/drawing/2014/main" id="{63BBECEA-EEDA-4141-BCB3-AA3D677DFC2A}"/>
                </a:ext>
              </a:extLst>
            </p:cNvPr>
            <p:cNvSpPr/>
            <p:nvPr/>
          </p:nvSpPr>
          <p:spPr>
            <a:xfrm>
              <a:off x="4339083" y="3283762"/>
              <a:ext cx="248310" cy="290476"/>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marL="0" lvl="0" indent="0" algn="ctr" defTabSz="533400">
                <a:lnSpc>
                  <a:spcPct val="150000"/>
                </a:lnSpc>
                <a:spcBef>
                  <a:spcPct val="0"/>
                </a:spcBef>
                <a:buNone/>
              </a:pPr>
              <a:endParaRPr lang="zh-CN" altLang="en-US" sz="2000" kern="1200">
                <a:latin typeface="+mn-ea"/>
              </a:endParaRPr>
            </a:p>
          </p:txBody>
        </p:sp>
        <p:sp>
          <p:nvSpPr>
            <p:cNvPr id="9" name="任意多边形: 形状 8">
              <a:extLst>
                <a:ext uri="{FF2B5EF4-FFF2-40B4-BE49-F238E27FC236}">
                  <a16:creationId xmlns:a16="http://schemas.microsoft.com/office/drawing/2014/main" id="{6DBED618-316D-4B3E-9C00-01C4C613E715}"/>
                </a:ext>
              </a:extLst>
            </p:cNvPr>
            <p:cNvSpPr/>
            <p:nvPr/>
          </p:nvSpPr>
          <p:spPr>
            <a:xfrm>
              <a:off x="4690467" y="3061146"/>
              <a:ext cx="1171277" cy="735708"/>
            </a:xfrm>
            <a:custGeom>
              <a:avLst/>
              <a:gdLst>
                <a:gd name="connsiteX0" fmla="*/ 0 w 1171277"/>
                <a:gd name="connsiteY0" fmla="*/ 73571 h 735708"/>
                <a:gd name="connsiteX1" fmla="*/ 73571 w 1171277"/>
                <a:gd name="connsiteY1" fmla="*/ 0 h 735708"/>
                <a:gd name="connsiteX2" fmla="*/ 1097706 w 1171277"/>
                <a:gd name="connsiteY2" fmla="*/ 0 h 735708"/>
                <a:gd name="connsiteX3" fmla="*/ 1171277 w 1171277"/>
                <a:gd name="connsiteY3" fmla="*/ 73571 h 735708"/>
                <a:gd name="connsiteX4" fmla="*/ 1171277 w 1171277"/>
                <a:gd name="connsiteY4" fmla="*/ 662137 h 735708"/>
                <a:gd name="connsiteX5" fmla="*/ 1097706 w 1171277"/>
                <a:gd name="connsiteY5" fmla="*/ 735708 h 735708"/>
                <a:gd name="connsiteX6" fmla="*/ 73571 w 1171277"/>
                <a:gd name="connsiteY6" fmla="*/ 735708 h 735708"/>
                <a:gd name="connsiteX7" fmla="*/ 0 w 1171277"/>
                <a:gd name="connsiteY7" fmla="*/ 662137 h 735708"/>
                <a:gd name="connsiteX8" fmla="*/ 0 w 1171277"/>
                <a:gd name="connsiteY8" fmla="*/ 73571 h 73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35708">
                  <a:moveTo>
                    <a:pt x="0" y="73571"/>
                  </a:moveTo>
                  <a:cubicBezTo>
                    <a:pt x="0" y="32939"/>
                    <a:pt x="32939" y="0"/>
                    <a:pt x="73571" y="0"/>
                  </a:cubicBezTo>
                  <a:lnTo>
                    <a:pt x="1097706" y="0"/>
                  </a:lnTo>
                  <a:cubicBezTo>
                    <a:pt x="1138338" y="0"/>
                    <a:pt x="1171277" y="32939"/>
                    <a:pt x="1171277" y="73571"/>
                  </a:cubicBezTo>
                  <a:lnTo>
                    <a:pt x="1171277" y="662137"/>
                  </a:lnTo>
                  <a:cubicBezTo>
                    <a:pt x="1171277" y="702769"/>
                    <a:pt x="1138338" y="735708"/>
                    <a:pt x="1097706" y="735708"/>
                  </a:cubicBezTo>
                  <a:lnTo>
                    <a:pt x="73571" y="735708"/>
                  </a:lnTo>
                  <a:cubicBezTo>
                    <a:pt x="32939" y="735708"/>
                    <a:pt x="0" y="702769"/>
                    <a:pt x="0" y="662137"/>
                  </a:cubicBezTo>
                  <a:lnTo>
                    <a:pt x="0" y="735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128" tIns="90128" rIns="90128" bIns="90128" numCol="1" spcCol="1270" anchor="ctr" anchorCtr="0">
              <a:noAutofit/>
            </a:bodyPr>
            <a:lstStyle/>
            <a:p>
              <a:pPr marL="0" lvl="0" indent="0" algn="ctr" defTabSz="800100">
                <a:lnSpc>
                  <a:spcPct val="150000"/>
                </a:lnSpc>
                <a:spcBef>
                  <a:spcPct val="0"/>
                </a:spcBef>
                <a:buNone/>
              </a:pPr>
              <a:r>
                <a:rPr lang="en-US" sz="2000" kern="1200">
                  <a:latin typeface="+mn-ea"/>
                </a:rPr>
                <a:t>2.</a:t>
              </a:r>
              <a:r>
                <a:rPr lang="zh-CN" sz="2000" kern="1200">
                  <a:latin typeface="+mn-ea"/>
                </a:rPr>
                <a:t>软件配置审查</a:t>
              </a:r>
            </a:p>
          </p:txBody>
        </p:sp>
        <p:sp>
          <p:nvSpPr>
            <p:cNvPr id="15" name="任意多边形: 形状 14">
              <a:extLst>
                <a:ext uri="{FF2B5EF4-FFF2-40B4-BE49-F238E27FC236}">
                  <a16:creationId xmlns:a16="http://schemas.microsoft.com/office/drawing/2014/main" id="{3E24BAB0-2B4D-4833-92A6-4E5DCF69B660}"/>
                </a:ext>
              </a:extLst>
            </p:cNvPr>
            <p:cNvSpPr/>
            <p:nvPr/>
          </p:nvSpPr>
          <p:spPr>
            <a:xfrm>
              <a:off x="5978872" y="3283762"/>
              <a:ext cx="248310" cy="290476"/>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marL="0" lvl="0" indent="0" algn="ctr" defTabSz="533400">
                <a:lnSpc>
                  <a:spcPct val="150000"/>
                </a:lnSpc>
                <a:spcBef>
                  <a:spcPct val="0"/>
                </a:spcBef>
                <a:buNone/>
              </a:pPr>
              <a:endParaRPr lang="zh-CN" altLang="en-US" sz="2000" kern="1200">
                <a:latin typeface="+mn-ea"/>
              </a:endParaRPr>
            </a:p>
          </p:txBody>
        </p:sp>
        <p:sp>
          <p:nvSpPr>
            <p:cNvPr id="16" name="任意多边形: 形状 15">
              <a:extLst>
                <a:ext uri="{FF2B5EF4-FFF2-40B4-BE49-F238E27FC236}">
                  <a16:creationId xmlns:a16="http://schemas.microsoft.com/office/drawing/2014/main" id="{53D31DE5-5AFD-4E95-AF1A-4651FBF3A95E}"/>
                </a:ext>
              </a:extLst>
            </p:cNvPr>
            <p:cNvSpPr/>
            <p:nvPr/>
          </p:nvSpPr>
          <p:spPr>
            <a:xfrm>
              <a:off x="6330255" y="3061146"/>
              <a:ext cx="1171277" cy="735708"/>
            </a:xfrm>
            <a:custGeom>
              <a:avLst/>
              <a:gdLst>
                <a:gd name="connsiteX0" fmla="*/ 0 w 1171277"/>
                <a:gd name="connsiteY0" fmla="*/ 73571 h 735708"/>
                <a:gd name="connsiteX1" fmla="*/ 73571 w 1171277"/>
                <a:gd name="connsiteY1" fmla="*/ 0 h 735708"/>
                <a:gd name="connsiteX2" fmla="*/ 1097706 w 1171277"/>
                <a:gd name="connsiteY2" fmla="*/ 0 h 735708"/>
                <a:gd name="connsiteX3" fmla="*/ 1171277 w 1171277"/>
                <a:gd name="connsiteY3" fmla="*/ 73571 h 735708"/>
                <a:gd name="connsiteX4" fmla="*/ 1171277 w 1171277"/>
                <a:gd name="connsiteY4" fmla="*/ 662137 h 735708"/>
                <a:gd name="connsiteX5" fmla="*/ 1097706 w 1171277"/>
                <a:gd name="connsiteY5" fmla="*/ 735708 h 735708"/>
                <a:gd name="connsiteX6" fmla="*/ 73571 w 1171277"/>
                <a:gd name="connsiteY6" fmla="*/ 735708 h 735708"/>
                <a:gd name="connsiteX7" fmla="*/ 0 w 1171277"/>
                <a:gd name="connsiteY7" fmla="*/ 662137 h 735708"/>
                <a:gd name="connsiteX8" fmla="*/ 0 w 1171277"/>
                <a:gd name="connsiteY8" fmla="*/ 73571 h 73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35708">
                  <a:moveTo>
                    <a:pt x="0" y="73571"/>
                  </a:moveTo>
                  <a:cubicBezTo>
                    <a:pt x="0" y="32939"/>
                    <a:pt x="32939" y="0"/>
                    <a:pt x="73571" y="0"/>
                  </a:cubicBezTo>
                  <a:lnTo>
                    <a:pt x="1097706" y="0"/>
                  </a:lnTo>
                  <a:cubicBezTo>
                    <a:pt x="1138338" y="0"/>
                    <a:pt x="1171277" y="32939"/>
                    <a:pt x="1171277" y="73571"/>
                  </a:cubicBezTo>
                  <a:lnTo>
                    <a:pt x="1171277" y="662137"/>
                  </a:lnTo>
                  <a:cubicBezTo>
                    <a:pt x="1171277" y="702769"/>
                    <a:pt x="1138338" y="735708"/>
                    <a:pt x="1097706" y="735708"/>
                  </a:cubicBezTo>
                  <a:lnTo>
                    <a:pt x="73571" y="735708"/>
                  </a:lnTo>
                  <a:cubicBezTo>
                    <a:pt x="32939" y="735708"/>
                    <a:pt x="0" y="702769"/>
                    <a:pt x="0" y="662137"/>
                  </a:cubicBezTo>
                  <a:lnTo>
                    <a:pt x="0" y="735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128" tIns="90128" rIns="90128" bIns="90128" numCol="1" spcCol="1270" anchor="ctr" anchorCtr="0">
              <a:noAutofit/>
            </a:bodyPr>
            <a:lstStyle/>
            <a:p>
              <a:pPr marL="0" lvl="0" indent="0" algn="ctr" defTabSz="800100">
                <a:lnSpc>
                  <a:spcPct val="150000"/>
                </a:lnSpc>
                <a:spcBef>
                  <a:spcPct val="0"/>
                </a:spcBef>
                <a:buNone/>
              </a:pPr>
              <a:r>
                <a:rPr lang="en-US" sz="2000" kern="1200">
                  <a:latin typeface="+mn-ea"/>
                </a:rPr>
                <a:t>3.α</a:t>
              </a:r>
              <a:r>
                <a:rPr lang="zh-CN" sz="2000" kern="1200">
                  <a:latin typeface="+mn-ea"/>
                </a:rPr>
                <a:t>测试</a:t>
              </a:r>
              <a:r>
                <a:rPr lang="en-US" sz="2000" kern="1200">
                  <a:latin typeface="+mn-ea"/>
                </a:rPr>
                <a:t>β</a:t>
              </a:r>
              <a:r>
                <a:rPr lang="zh-CN" sz="2000" kern="1200">
                  <a:latin typeface="+mn-ea"/>
                </a:rPr>
                <a:t>测试</a:t>
              </a:r>
            </a:p>
          </p:txBody>
        </p:sp>
        <p:sp>
          <p:nvSpPr>
            <p:cNvPr id="17" name="任意多边形: 形状 16">
              <a:extLst>
                <a:ext uri="{FF2B5EF4-FFF2-40B4-BE49-F238E27FC236}">
                  <a16:creationId xmlns:a16="http://schemas.microsoft.com/office/drawing/2014/main" id="{751842EC-D0A6-4B9C-9D9B-03A4D0870F0D}"/>
                </a:ext>
              </a:extLst>
            </p:cNvPr>
            <p:cNvSpPr/>
            <p:nvPr/>
          </p:nvSpPr>
          <p:spPr>
            <a:xfrm>
              <a:off x="7618660" y="3283762"/>
              <a:ext cx="248310" cy="290476"/>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marL="0" lvl="0" indent="0" algn="ctr" defTabSz="533400">
                <a:lnSpc>
                  <a:spcPct val="150000"/>
                </a:lnSpc>
                <a:spcBef>
                  <a:spcPct val="0"/>
                </a:spcBef>
                <a:buNone/>
              </a:pPr>
              <a:endParaRPr lang="zh-CN" altLang="en-US" sz="2000" kern="1200">
                <a:latin typeface="+mn-ea"/>
              </a:endParaRPr>
            </a:p>
          </p:txBody>
        </p:sp>
        <p:sp>
          <p:nvSpPr>
            <p:cNvPr id="18" name="任意多边形: 形状 17">
              <a:extLst>
                <a:ext uri="{FF2B5EF4-FFF2-40B4-BE49-F238E27FC236}">
                  <a16:creationId xmlns:a16="http://schemas.microsoft.com/office/drawing/2014/main" id="{B7626C33-1B06-4289-BCA3-C0633E39D960}"/>
                </a:ext>
              </a:extLst>
            </p:cNvPr>
            <p:cNvSpPr/>
            <p:nvPr/>
          </p:nvSpPr>
          <p:spPr>
            <a:xfrm>
              <a:off x="7970043" y="3061146"/>
              <a:ext cx="1171277" cy="735708"/>
            </a:xfrm>
            <a:custGeom>
              <a:avLst/>
              <a:gdLst>
                <a:gd name="connsiteX0" fmla="*/ 0 w 1171277"/>
                <a:gd name="connsiteY0" fmla="*/ 73571 h 735708"/>
                <a:gd name="connsiteX1" fmla="*/ 73571 w 1171277"/>
                <a:gd name="connsiteY1" fmla="*/ 0 h 735708"/>
                <a:gd name="connsiteX2" fmla="*/ 1097706 w 1171277"/>
                <a:gd name="connsiteY2" fmla="*/ 0 h 735708"/>
                <a:gd name="connsiteX3" fmla="*/ 1171277 w 1171277"/>
                <a:gd name="connsiteY3" fmla="*/ 73571 h 735708"/>
                <a:gd name="connsiteX4" fmla="*/ 1171277 w 1171277"/>
                <a:gd name="connsiteY4" fmla="*/ 662137 h 735708"/>
                <a:gd name="connsiteX5" fmla="*/ 1097706 w 1171277"/>
                <a:gd name="connsiteY5" fmla="*/ 735708 h 735708"/>
                <a:gd name="connsiteX6" fmla="*/ 73571 w 1171277"/>
                <a:gd name="connsiteY6" fmla="*/ 735708 h 735708"/>
                <a:gd name="connsiteX7" fmla="*/ 0 w 1171277"/>
                <a:gd name="connsiteY7" fmla="*/ 662137 h 735708"/>
                <a:gd name="connsiteX8" fmla="*/ 0 w 1171277"/>
                <a:gd name="connsiteY8" fmla="*/ 73571 h 73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735708">
                  <a:moveTo>
                    <a:pt x="0" y="73571"/>
                  </a:moveTo>
                  <a:cubicBezTo>
                    <a:pt x="0" y="32939"/>
                    <a:pt x="32939" y="0"/>
                    <a:pt x="73571" y="0"/>
                  </a:cubicBezTo>
                  <a:lnTo>
                    <a:pt x="1097706" y="0"/>
                  </a:lnTo>
                  <a:cubicBezTo>
                    <a:pt x="1138338" y="0"/>
                    <a:pt x="1171277" y="32939"/>
                    <a:pt x="1171277" y="73571"/>
                  </a:cubicBezTo>
                  <a:lnTo>
                    <a:pt x="1171277" y="662137"/>
                  </a:lnTo>
                  <a:cubicBezTo>
                    <a:pt x="1171277" y="702769"/>
                    <a:pt x="1138338" y="735708"/>
                    <a:pt x="1097706" y="735708"/>
                  </a:cubicBezTo>
                  <a:lnTo>
                    <a:pt x="73571" y="735708"/>
                  </a:lnTo>
                  <a:cubicBezTo>
                    <a:pt x="32939" y="735708"/>
                    <a:pt x="0" y="702769"/>
                    <a:pt x="0" y="662137"/>
                  </a:cubicBezTo>
                  <a:lnTo>
                    <a:pt x="0" y="735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128" tIns="90128" rIns="90128" bIns="90128" numCol="1" spcCol="1270" anchor="ctr" anchorCtr="0">
              <a:noAutofit/>
            </a:bodyPr>
            <a:lstStyle/>
            <a:p>
              <a:pPr marL="0" lvl="0" indent="0" algn="ctr" defTabSz="800100">
                <a:lnSpc>
                  <a:spcPct val="150000"/>
                </a:lnSpc>
                <a:spcBef>
                  <a:spcPct val="0"/>
                </a:spcBef>
                <a:buNone/>
              </a:pPr>
              <a:r>
                <a:rPr lang="en-US" sz="2000" kern="1200">
                  <a:latin typeface="+mn-ea"/>
                </a:rPr>
                <a:t>4.</a:t>
              </a:r>
              <a:r>
                <a:rPr lang="zh-CN" sz="2000" kern="1200">
                  <a:latin typeface="+mn-ea"/>
                </a:rPr>
                <a:t>验收测试</a:t>
              </a:r>
            </a:p>
          </p:txBody>
        </p:sp>
      </p:grpSp>
    </p:spTree>
    <p:extLst>
      <p:ext uri="{BB962C8B-B14F-4D97-AF65-F5344CB8AC3E}">
        <p14:creationId xmlns:p14="http://schemas.microsoft.com/office/powerpoint/2010/main" val="1007191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软件测试概述</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649463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58115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8.4.4   </a:t>
            </a:r>
            <a:r>
              <a:rPr lang="zh-CN" altLang="en-US" sz="2200" b="1" dirty="0">
                <a:latin typeface="微软雅黑" charset="-122"/>
                <a:ea typeface="微软雅黑" charset="-122"/>
              </a:rPr>
              <a:t>系统测试    </a:t>
            </a:r>
          </a:p>
        </p:txBody>
      </p:sp>
      <p:grpSp>
        <p:nvGrpSpPr>
          <p:cNvPr id="5" name="组合 4">
            <a:extLst>
              <a:ext uri="{FF2B5EF4-FFF2-40B4-BE49-F238E27FC236}">
                <a16:creationId xmlns:a16="http://schemas.microsoft.com/office/drawing/2014/main" id="{64D727ED-A5AB-41BF-9C44-29A9C5235B9B}"/>
              </a:ext>
            </a:extLst>
          </p:cNvPr>
          <p:cNvGrpSpPr/>
          <p:nvPr/>
        </p:nvGrpSpPr>
        <p:grpSpPr>
          <a:xfrm>
            <a:off x="736979" y="1105469"/>
            <a:ext cx="10795379" cy="4899546"/>
            <a:chOff x="4157744" y="1510713"/>
            <a:chExt cx="3876510" cy="2851674"/>
          </a:xfrm>
        </p:grpSpPr>
        <p:sp>
          <p:nvSpPr>
            <p:cNvPr id="6" name="任意多边形: 形状 5">
              <a:extLst>
                <a:ext uri="{FF2B5EF4-FFF2-40B4-BE49-F238E27FC236}">
                  <a16:creationId xmlns:a16="http://schemas.microsoft.com/office/drawing/2014/main" id="{FC1A7D71-3123-4F92-8B5B-D5C6D5D5E77A}"/>
                </a:ext>
              </a:extLst>
            </p:cNvPr>
            <p:cNvSpPr/>
            <p:nvPr/>
          </p:nvSpPr>
          <p:spPr>
            <a:xfrm>
              <a:off x="4157744" y="1510713"/>
              <a:ext cx="3876510" cy="1391060"/>
            </a:xfrm>
            <a:custGeom>
              <a:avLst/>
              <a:gdLst>
                <a:gd name="connsiteX0" fmla="*/ 0 w 3876510"/>
                <a:gd name="connsiteY0" fmla="*/ 231848 h 1391060"/>
                <a:gd name="connsiteX1" fmla="*/ 231848 w 3876510"/>
                <a:gd name="connsiteY1" fmla="*/ 0 h 1391060"/>
                <a:gd name="connsiteX2" fmla="*/ 3644662 w 3876510"/>
                <a:gd name="connsiteY2" fmla="*/ 0 h 1391060"/>
                <a:gd name="connsiteX3" fmla="*/ 3876510 w 3876510"/>
                <a:gd name="connsiteY3" fmla="*/ 231848 h 1391060"/>
                <a:gd name="connsiteX4" fmla="*/ 3876510 w 3876510"/>
                <a:gd name="connsiteY4" fmla="*/ 1159212 h 1391060"/>
                <a:gd name="connsiteX5" fmla="*/ 3644662 w 3876510"/>
                <a:gd name="connsiteY5" fmla="*/ 1391060 h 1391060"/>
                <a:gd name="connsiteX6" fmla="*/ 231848 w 3876510"/>
                <a:gd name="connsiteY6" fmla="*/ 1391060 h 1391060"/>
                <a:gd name="connsiteX7" fmla="*/ 0 w 3876510"/>
                <a:gd name="connsiteY7" fmla="*/ 1159212 h 1391060"/>
                <a:gd name="connsiteX8" fmla="*/ 0 w 3876510"/>
                <a:gd name="connsiteY8" fmla="*/ 231848 h 139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10" h="1391060">
                  <a:moveTo>
                    <a:pt x="0" y="231848"/>
                  </a:moveTo>
                  <a:cubicBezTo>
                    <a:pt x="0" y="103802"/>
                    <a:pt x="103802" y="0"/>
                    <a:pt x="231848" y="0"/>
                  </a:cubicBezTo>
                  <a:lnTo>
                    <a:pt x="3644662" y="0"/>
                  </a:lnTo>
                  <a:cubicBezTo>
                    <a:pt x="3772708" y="0"/>
                    <a:pt x="3876510" y="103802"/>
                    <a:pt x="3876510" y="231848"/>
                  </a:cubicBezTo>
                  <a:lnTo>
                    <a:pt x="3876510" y="1159212"/>
                  </a:lnTo>
                  <a:cubicBezTo>
                    <a:pt x="3876510" y="1287258"/>
                    <a:pt x="3772708" y="1391060"/>
                    <a:pt x="3644662" y="1391060"/>
                  </a:cubicBezTo>
                  <a:lnTo>
                    <a:pt x="231848" y="1391060"/>
                  </a:lnTo>
                  <a:cubicBezTo>
                    <a:pt x="103802" y="1391060"/>
                    <a:pt x="0" y="1287258"/>
                    <a:pt x="0" y="1159212"/>
                  </a:cubicBezTo>
                  <a:lnTo>
                    <a:pt x="0" y="231848"/>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816" tIns="88861" rIns="109816" bIns="88861" numCol="1" spcCol="1270" anchor="ctr" anchorCtr="0">
              <a:noAutofit/>
            </a:bodyPr>
            <a:lstStyle/>
            <a:p>
              <a:pPr marL="0" lvl="0" indent="0" algn="ctr" defTabSz="488950">
                <a:lnSpc>
                  <a:spcPct val="150000"/>
                </a:lnSpc>
                <a:spcBef>
                  <a:spcPct val="0"/>
                </a:spcBef>
                <a:buNone/>
              </a:pPr>
              <a:r>
                <a:rPr lang="zh-CN" sz="2000" kern="1200">
                  <a:latin typeface="+mn-ea"/>
                </a:rPr>
                <a:t>系统测试是把已经经过确认的软件纳入实际运行环境中，与其他系统成分组合在一起进行测试。其目的是检查软件能否与系统的其余部分协调运行，并且实现软件需求规格说明书的要求。系统测试是验收测试的一部分，应由用户单位组织实施。软件开发单位应该为系统测试创造良好的条件，负责回答和解决测试中可能发现的一切质量问题。常见的系统测试主要有以下几方面。</a:t>
              </a:r>
            </a:p>
          </p:txBody>
        </p:sp>
        <p:sp>
          <p:nvSpPr>
            <p:cNvPr id="7" name="任意多边形: 形状 6">
              <a:extLst>
                <a:ext uri="{FF2B5EF4-FFF2-40B4-BE49-F238E27FC236}">
                  <a16:creationId xmlns:a16="http://schemas.microsoft.com/office/drawing/2014/main" id="{E0542945-EB05-4E4A-9A3D-4265FD1248DF}"/>
                </a:ext>
              </a:extLst>
            </p:cNvPr>
            <p:cNvSpPr/>
            <p:nvPr/>
          </p:nvSpPr>
          <p:spPr>
            <a:xfrm>
              <a:off x="4157744" y="2971327"/>
              <a:ext cx="3876510" cy="1391060"/>
            </a:xfrm>
            <a:custGeom>
              <a:avLst/>
              <a:gdLst>
                <a:gd name="connsiteX0" fmla="*/ 0 w 3876510"/>
                <a:gd name="connsiteY0" fmla="*/ 231848 h 1391060"/>
                <a:gd name="connsiteX1" fmla="*/ 231848 w 3876510"/>
                <a:gd name="connsiteY1" fmla="*/ 0 h 1391060"/>
                <a:gd name="connsiteX2" fmla="*/ 3644662 w 3876510"/>
                <a:gd name="connsiteY2" fmla="*/ 0 h 1391060"/>
                <a:gd name="connsiteX3" fmla="*/ 3876510 w 3876510"/>
                <a:gd name="connsiteY3" fmla="*/ 231848 h 1391060"/>
                <a:gd name="connsiteX4" fmla="*/ 3876510 w 3876510"/>
                <a:gd name="connsiteY4" fmla="*/ 1159212 h 1391060"/>
                <a:gd name="connsiteX5" fmla="*/ 3644662 w 3876510"/>
                <a:gd name="connsiteY5" fmla="*/ 1391060 h 1391060"/>
                <a:gd name="connsiteX6" fmla="*/ 231848 w 3876510"/>
                <a:gd name="connsiteY6" fmla="*/ 1391060 h 1391060"/>
                <a:gd name="connsiteX7" fmla="*/ 0 w 3876510"/>
                <a:gd name="connsiteY7" fmla="*/ 1159212 h 1391060"/>
                <a:gd name="connsiteX8" fmla="*/ 0 w 3876510"/>
                <a:gd name="connsiteY8" fmla="*/ 231848 h 139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10" h="1391060">
                  <a:moveTo>
                    <a:pt x="0" y="231848"/>
                  </a:moveTo>
                  <a:cubicBezTo>
                    <a:pt x="0" y="103802"/>
                    <a:pt x="103802" y="0"/>
                    <a:pt x="231848" y="0"/>
                  </a:cubicBezTo>
                  <a:lnTo>
                    <a:pt x="3644662" y="0"/>
                  </a:lnTo>
                  <a:cubicBezTo>
                    <a:pt x="3772708" y="0"/>
                    <a:pt x="3876510" y="103802"/>
                    <a:pt x="3876510" y="231848"/>
                  </a:cubicBezTo>
                  <a:lnTo>
                    <a:pt x="3876510" y="1159212"/>
                  </a:lnTo>
                  <a:cubicBezTo>
                    <a:pt x="3876510" y="1287258"/>
                    <a:pt x="3772708" y="1391060"/>
                    <a:pt x="3644662" y="1391060"/>
                  </a:cubicBezTo>
                  <a:lnTo>
                    <a:pt x="231848" y="1391060"/>
                  </a:lnTo>
                  <a:cubicBezTo>
                    <a:pt x="103802" y="1391060"/>
                    <a:pt x="0" y="1287258"/>
                    <a:pt x="0" y="1159212"/>
                  </a:cubicBezTo>
                  <a:lnTo>
                    <a:pt x="0" y="231848"/>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816" tIns="88861" rIns="109816" bIns="88861" numCol="1" spcCol="1270" anchor="ctr" anchorCtr="0">
              <a:noAutofit/>
            </a:bodyPr>
            <a:lstStyle/>
            <a:p>
              <a:pPr marL="0" lvl="0" indent="0" algn="ctr" defTabSz="488950">
                <a:lnSpc>
                  <a:spcPct val="150000"/>
                </a:lnSpc>
                <a:spcBef>
                  <a:spcPct val="0"/>
                </a:spcBef>
                <a:buNone/>
              </a:pPr>
              <a:r>
                <a:rPr lang="zh-CN" sz="2000" kern="1200">
                  <a:latin typeface="+mn-ea"/>
                </a:rPr>
                <a:t>（</a:t>
              </a:r>
              <a:r>
                <a:rPr lang="en-US" sz="2000" kern="1200">
                  <a:latin typeface="+mn-ea"/>
                </a:rPr>
                <a:t>1</a:t>
              </a:r>
              <a:r>
                <a:rPr lang="zh-CN" sz="2000" kern="1200">
                  <a:latin typeface="+mn-ea"/>
                </a:rPr>
                <a:t>）恢复测试：主要检查系统的容错能力。当系统出现错误时，能否在指定时间间隔内修正错误并重新启动系统。恢复测试首先要采用各种办法强迫系统失败，然后验证系统能否尽快恢复。</a:t>
              </a:r>
            </a:p>
          </p:txBody>
        </p:sp>
      </p:grpSp>
    </p:spTree>
    <p:extLst>
      <p:ext uri="{BB962C8B-B14F-4D97-AF65-F5344CB8AC3E}">
        <p14:creationId xmlns:p14="http://schemas.microsoft.com/office/powerpoint/2010/main" val="14765959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58115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8.4.4   </a:t>
            </a:r>
            <a:r>
              <a:rPr lang="zh-CN" altLang="en-US" sz="2200" b="1" dirty="0">
                <a:latin typeface="微软雅黑" charset="-122"/>
                <a:ea typeface="微软雅黑" charset="-122"/>
              </a:rPr>
              <a:t>系统测试    </a:t>
            </a:r>
          </a:p>
        </p:txBody>
      </p:sp>
      <p:grpSp>
        <p:nvGrpSpPr>
          <p:cNvPr id="5" name="组合 4">
            <a:extLst>
              <a:ext uri="{FF2B5EF4-FFF2-40B4-BE49-F238E27FC236}">
                <a16:creationId xmlns:a16="http://schemas.microsoft.com/office/drawing/2014/main" id="{FDF2D9AF-5DD4-4D49-B89D-D3BBBE69B277}"/>
              </a:ext>
            </a:extLst>
          </p:cNvPr>
          <p:cNvGrpSpPr/>
          <p:nvPr/>
        </p:nvGrpSpPr>
        <p:grpSpPr>
          <a:xfrm>
            <a:off x="696034" y="1603862"/>
            <a:ext cx="10816152" cy="4291970"/>
            <a:chOff x="4493686" y="1603862"/>
            <a:chExt cx="3214858" cy="3100627"/>
          </a:xfrm>
        </p:grpSpPr>
        <p:sp>
          <p:nvSpPr>
            <p:cNvPr id="6" name="形状 5">
              <a:extLst>
                <a:ext uri="{FF2B5EF4-FFF2-40B4-BE49-F238E27FC236}">
                  <a16:creationId xmlns:a16="http://schemas.microsoft.com/office/drawing/2014/main" id="{72BE3DEE-60A7-4BD1-8CDF-416A6EF29552}"/>
                </a:ext>
              </a:extLst>
            </p:cNvPr>
            <p:cNvSpPr/>
            <p:nvPr/>
          </p:nvSpPr>
          <p:spPr>
            <a:xfrm rot="4396374">
              <a:off x="4662279" y="2183585"/>
              <a:ext cx="2514931" cy="1753851"/>
            </a:xfrm>
            <a:prstGeom prst="swooshArrow">
              <a:avLst>
                <a:gd name="adj1" fmla="val 16310"/>
                <a:gd name="adj2" fmla="val 3137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7" name="椭圆 6">
              <a:extLst>
                <a:ext uri="{FF2B5EF4-FFF2-40B4-BE49-F238E27FC236}">
                  <a16:creationId xmlns:a16="http://schemas.microsoft.com/office/drawing/2014/main" id="{D7AB9A8E-41D4-4BBF-B789-9C876201417E}"/>
                </a:ext>
              </a:extLst>
            </p:cNvPr>
            <p:cNvSpPr/>
            <p:nvPr/>
          </p:nvSpPr>
          <p:spPr>
            <a:xfrm>
              <a:off x="6024152" y="2508327"/>
              <a:ext cx="63509" cy="63509"/>
            </a:xfrm>
            <a:prstGeom prst="ellipse">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8" name="任意多边形: 形状 7">
              <a:extLst>
                <a:ext uri="{FF2B5EF4-FFF2-40B4-BE49-F238E27FC236}">
                  <a16:creationId xmlns:a16="http://schemas.microsoft.com/office/drawing/2014/main" id="{3A386AB0-1726-483C-85FB-18D30B02DC60}"/>
                </a:ext>
              </a:extLst>
            </p:cNvPr>
            <p:cNvSpPr/>
            <p:nvPr/>
          </p:nvSpPr>
          <p:spPr>
            <a:xfrm>
              <a:off x="4493686" y="1603862"/>
              <a:ext cx="2368990" cy="466127"/>
            </a:xfrm>
            <a:custGeom>
              <a:avLst/>
              <a:gdLst>
                <a:gd name="connsiteX0" fmla="*/ 0 w 1185712"/>
                <a:gd name="connsiteY0" fmla="*/ 0 h 466127"/>
                <a:gd name="connsiteX1" fmla="*/ 1185712 w 1185712"/>
                <a:gd name="connsiteY1" fmla="*/ 0 h 466127"/>
                <a:gd name="connsiteX2" fmla="*/ 1185712 w 1185712"/>
                <a:gd name="connsiteY2" fmla="*/ 466127 h 466127"/>
                <a:gd name="connsiteX3" fmla="*/ 0 w 1185712"/>
                <a:gd name="connsiteY3" fmla="*/ 466127 h 466127"/>
                <a:gd name="connsiteX4" fmla="*/ 0 w 1185712"/>
                <a:gd name="connsiteY4" fmla="*/ 0 h 466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12" h="466127">
                  <a:moveTo>
                    <a:pt x="0" y="0"/>
                  </a:moveTo>
                  <a:lnTo>
                    <a:pt x="1185712" y="0"/>
                  </a:lnTo>
                  <a:lnTo>
                    <a:pt x="1185712" y="466127"/>
                  </a:lnTo>
                  <a:lnTo>
                    <a:pt x="0" y="4661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 tIns="7620" rIns="7620" bIns="7620" numCol="1" spcCol="1270" anchor="b" anchorCtr="0">
              <a:noAutofit/>
            </a:bodyPr>
            <a:lstStyle/>
            <a:p>
              <a:pPr marL="0" lvl="0" indent="0" defTabSz="266700">
                <a:lnSpc>
                  <a:spcPct val="150000"/>
                </a:lnSpc>
                <a:spcBef>
                  <a:spcPct val="0"/>
                </a:spcBef>
                <a:buNone/>
              </a:pPr>
              <a:r>
                <a:rPr lang="zh-CN" kern="1200" dirty="0">
                  <a:latin typeface="+mn-ea"/>
                </a:rPr>
                <a:t>（</a:t>
              </a:r>
              <a:r>
                <a:rPr lang="en-US" kern="1200" dirty="0">
                  <a:latin typeface="+mn-ea"/>
                </a:rPr>
                <a:t>2</a:t>
              </a:r>
              <a:r>
                <a:rPr lang="zh-CN" kern="1200" dirty="0">
                  <a:latin typeface="+mn-ea"/>
                </a:rPr>
                <a:t>）安全测试：主要检查系统对非法侵入的防范能力。安全测试期间，测试人员假扮非法入侵者，采用各种办法试图突破防线，检验系统预防机制的漏洞。</a:t>
              </a:r>
            </a:p>
          </p:txBody>
        </p:sp>
        <p:sp>
          <p:nvSpPr>
            <p:cNvPr id="9" name="任意多边形: 形状 8">
              <a:extLst>
                <a:ext uri="{FF2B5EF4-FFF2-40B4-BE49-F238E27FC236}">
                  <a16:creationId xmlns:a16="http://schemas.microsoft.com/office/drawing/2014/main" id="{D201B637-0B2F-468F-8050-F1C505792DB6}"/>
                </a:ext>
              </a:extLst>
            </p:cNvPr>
            <p:cNvSpPr/>
            <p:nvPr/>
          </p:nvSpPr>
          <p:spPr>
            <a:xfrm>
              <a:off x="6824229" y="2069989"/>
              <a:ext cx="884315" cy="1914357"/>
            </a:xfrm>
            <a:custGeom>
              <a:avLst/>
              <a:gdLst>
                <a:gd name="connsiteX0" fmla="*/ 0 w 1410036"/>
                <a:gd name="connsiteY0" fmla="*/ 0 h 466127"/>
                <a:gd name="connsiteX1" fmla="*/ 1410036 w 1410036"/>
                <a:gd name="connsiteY1" fmla="*/ 0 h 466127"/>
                <a:gd name="connsiteX2" fmla="*/ 1410036 w 1410036"/>
                <a:gd name="connsiteY2" fmla="*/ 466127 h 466127"/>
                <a:gd name="connsiteX3" fmla="*/ 0 w 1410036"/>
                <a:gd name="connsiteY3" fmla="*/ 466127 h 466127"/>
                <a:gd name="connsiteX4" fmla="*/ 0 w 1410036"/>
                <a:gd name="connsiteY4" fmla="*/ 0 h 466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036" h="466127">
                  <a:moveTo>
                    <a:pt x="0" y="0"/>
                  </a:moveTo>
                  <a:lnTo>
                    <a:pt x="1410036" y="0"/>
                  </a:lnTo>
                  <a:lnTo>
                    <a:pt x="1410036" y="466127"/>
                  </a:lnTo>
                  <a:lnTo>
                    <a:pt x="0" y="4661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 tIns="7620" rIns="7620" bIns="7620" numCol="1" spcCol="1270" anchor="ctr" anchorCtr="0">
              <a:noAutofit/>
            </a:bodyPr>
            <a:lstStyle/>
            <a:p>
              <a:pPr marL="0" lvl="0" indent="0" defTabSz="266700">
                <a:lnSpc>
                  <a:spcPct val="150000"/>
                </a:lnSpc>
                <a:spcBef>
                  <a:spcPct val="0"/>
                </a:spcBef>
                <a:buNone/>
              </a:pPr>
              <a:r>
                <a:rPr lang="zh-CN" kern="1200" dirty="0">
                  <a:latin typeface="+mn-ea"/>
                </a:rPr>
                <a:t>（</a:t>
              </a:r>
              <a:r>
                <a:rPr lang="en-US" kern="1200" dirty="0">
                  <a:latin typeface="+mn-ea"/>
                </a:rPr>
                <a:t>3</a:t>
              </a:r>
              <a:r>
                <a:rPr lang="zh-CN" kern="1200" dirty="0">
                  <a:latin typeface="+mn-ea"/>
                </a:rPr>
                <a:t>）强度测试：主要检查程序对异常情况的抵抗能力。强度测试总是迫使系统在异常的资源配置下运行。如运行一些超过正常输入量或需要最大存储空间的测试用例。</a:t>
              </a:r>
            </a:p>
          </p:txBody>
        </p:sp>
        <p:sp>
          <p:nvSpPr>
            <p:cNvPr id="10" name="任意多边形: 形状 9">
              <a:extLst>
                <a:ext uri="{FF2B5EF4-FFF2-40B4-BE49-F238E27FC236}">
                  <a16:creationId xmlns:a16="http://schemas.microsoft.com/office/drawing/2014/main" id="{8AC9CA19-F8E2-4052-978A-57932CDAB70D}"/>
                </a:ext>
              </a:extLst>
            </p:cNvPr>
            <p:cNvSpPr/>
            <p:nvPr/>
          </p:nvSpPr>
          <p:spPr>
            <a:xfrm>
              <a:off x="4768176" y="3774786"/>
              <a:ext cx="1977446" cy="929703"/>
            </a:xfrm>
            <a:custGeom>
              <a:avLst/>
              <a:gdLst>
                <a:gd name="connsiteX0" fmla="*/ 0 w 1602313"/>
                <a:gd name="connsiteY0" fmla="*/ 0 h 466127"/>
                <a:gd name="connsiteX1" fmla="*/ 1602313 w 1602313"/>
                <a:gd name="connsiteY1" fmla="*/ 0 h 466127"/>
                <a:gd name="connsiteX2" fmla="*/ 1602313 w 1602313"/>
                <a:gd name="connsiteY2" fmla="*/ 466127 h 466127"/>
                <a:gd name="connsiteX3" fmla="*/ 0 w 1602313"/>
                <a:gd name="connsiteY3" fmla="*/ 466127 h 466127"/>
                <a:gd name="connsiteX4" fmla="*/ 0 w 1602313"/>
                <a:gd name="connsiteY4" fmla="*/ 0 h 466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2313" h="466127">
                  <a:moveTo>
                    <a:pt x="0" y="0"/>
                  </a:moveTo>
                  <a:lnTo>
                    <a:pt x="1602313" y="0"/>
                  </a:lnTo>
                  <a:lnTo>
                    <a:pt x="1602313" y="466127"/>
                  </a:lnTo>
                  <a:lnTo>
                    <a:pt x="0" y="4661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 tIns="7620" rIns="7620" bIns="7620" numCol="1" spcCol="1270" anchor="t" anchorCtr="0">
              <a:noAutofit/>
            </a:bodyPr>
            <a:lstStyle/>
            <a:p>
              <a:pPr marL="0" lvl="0" indent="0" defTabSz="266700">
                <a:lnSpc>
                  <a:spcPct val="150000"/>
                </a:lnSpc>
                <a:spcBef>
                  <a:spcPct val="0"/>
                </a:spcBef>
                <a:buNone/>
              </a:pPr>
              <a:r>
                <a:rPr lang="zh-CN" kern="1200" dirty="0">
                  <a:latin typeface="+mn-ea"/>
                </a:rPr>
                <a:t>（</a:t>
              </a:r>
              <a:r>
                <a:rPr lang="en-US" kern="1200" dirty="0">
                  <a:latin typeface="+mn-ea"/>
                </a:rPr>
                <a:t>4</a:t>
              </a:r>
              <a:r>
                <a:rPr lang="zh-CN" kern="1200" dirty="0">
                  <a:latin typeface="+mn-ea"/>
                </a:rPr>
                <a:t>）性能测试：主要检查软件在集成的系统中的运行性能。它对实时系统和嵌入式系统尤为重要。性能测试常与强度测试相结合进行。经常需要其他软硬件的配套支持。</a:t>
              </a:r>
            </a:p>
          </p:txBody>
        </p:sp>
      </p:grpSp>
    </p:spTree>
    <p:extLst>
      <p:ext uri="{BB962C8B-B14F-4D97-AF65-F5344CB8AC3E}">
        <p14:creationId xmlns:p14="http://schemas.microsoft.com/office/powerpoint/2010/main" val="42357776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5</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软件测试工具简介</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4634D2A4-A463-4B17-8D61-0D1551DB14C9}"/>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ECC51406-C342-4B71-B638-AA357E3F6E19}"/>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4945DFB1-F725-4CD9-9C93-F10B569A5344}"/>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D4BA93F9-17CC-40D0-ABC5-449F54193831}"/>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D40455EB-B511-4E06-A92F-17B5518B8735}"/>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33C0F84A-62BD-4568-AEDB-24E9D551D41A}"/>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A815160C-3D46-4831-A551-BF621DA78265}"/>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C887BDC1-1E15-4EF9-88A8-520D374DBEB5}"/>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A55C6BB7-D673-4EC1-9E94-967F4D60EFBE}"/>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54A3D369-7F9F-4180-8547-8BA4F0B70B81}"/>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1AEA2312-0EF5-43A3-9A71-876A3408BA25}"/>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6CAB5B0E-7B9C-469C-AC70-F0D9BD35144C}"/>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45EC4A8C-A2C1-4D79-A60F-8A853A14F250}"/>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F8C9DD5C-37DB-4CFA-9498-37EC3B260E80}"/>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3837659A-091B-48D9-8F5E-19277DF2CE11}"/>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D385479B-A52D-4D0A-A7B4-10586B57CEFA}"/>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777DF50D-FCE0-4125-8A75-EBE1CAEE5C21}"/>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D13C1BC9-59D3-4515-BBB5-7BFD1C3EEAD3}"/>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5DE9ADF2-FF43-4204-9F2A-445BEEA3E0B5}"/>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6DC76D7E-EB1B-416E-A448-E91DB4864628}"/>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3AF59699-CCE3-4D40-B8F0-8DEB3575FEBC}"/>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E52BC5C3-8AE3-4046-ADD3-11C9FC17EA9A}"/>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5BBCDD9F-C8A9-41A9-8B8D-C8F594A21CC5}"/>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21A62794-4CE7-44A6-9583-AF560B08FCD9}"/>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027745F5-89C0-45BA-87A6-8E5BD505DF79}"/>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CD16BEB1-7714-4F63-8FD5-E0C2EF48EF38}"/>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F1771C6D-9C03-4A40-BDD6-4A16A985EC55}"/>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619EC9D7-6C88-43FD-82D7-5F763066704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798FE206-0AB5-466C-9121-795E664CFA94}"/>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D8667AEB-5F3E-4D88-BD60-D204D368B856}"/>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29EF319D-8F40-4502-BA6B-FA6A6F19C260}"/>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28C1D2F8-C508-473F-8B3F-5BBBD2F1797D}"/>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283DDD86-8A17-484B-941B-039B18E3D425}"/>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145AD45B-406D-4370-8D9E-4509BA6822D7}"/>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974BF8FE-B6BC-4789-908F-AB73D5FCAA55}"/>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E109CC73-949C-4FBC-BB98-DE2BE4F3B04F}"/>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F910BB52-C423-4DE1-A276-272040A7B8A2}"/>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E95492A5-0C8F-4FC4-A274-7FEC4ABE59F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31F12C3A-7DB0-4BC0-8F46-F9E869CA1F22}"/>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D5B560A3-AC4B-473F-97C1-37BE5015C2E2}"/>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1E552290-6414-429B-9974-5CB9C95AD3C4}"/>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610E39A7-C3F3-4146-90E6-D7B2C62B9442}"/>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2FBEEAA2-B73C-4B22-A044-9BBB5367B0A2}"/>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63901108-EB0F-484F-899E-97A349F77485}"/>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DAECF114-8BC8-469B-AA0F-BDDE79570C63}"/>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03126BCD-6837-4F86-8649-4DD85B263869}"/>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98C4DBD5-CF11-4B30-9C02-6A5B2B2EEEF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8D8B618E-C8F4-47EE-ACEF-E89CDE553D94}"/>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E1CDA074-2913-4413-91A3-04ABF14AF792}"/>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3D88F6B2-2299-43DA-9C3A-31B4A1FCDB47}"/>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81993621-F7B7-4426-AFCD-2030586A4275}"/>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C219EE9C-893C-4EA3-8298-4B7EB3ABB26E}"/>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5C1A70C6-5395-47EA-A10F-7E70F4583698}"/>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C2B93551-04E0-473E-929D-28CF3DC4F7D4}"/>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E9F24431-63B5-4035-8F0F-935E24C288A0}"/>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979078F3-7146-4E4E-9753-83412F4CE702}"/>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B1845E59-9635-4767-894A-A59406EF5AA3}"/>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055223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03801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8.5  </a:t>
            </a:r>
            <a:r>
              <a:rPr lang="zh-CN" altLang="en-US" sz="2200" b="1" dirty="0">
                <a:latin typeface="微软雅黑" charset="-122"/>
                <a:ea typeface="微软雅黑" charset="-122"/>
              </a:rPr>
              <a:t>软件测试工具简介</a:t>
            </a:r>
          </a:p>
        </p:txBody>
      </p:sp>
      <p:sp>
        <p:nvSpPr>
          <p:cNvPr id="2" name="矩形 1">
            <a:extLst>
              <a:ext uri="{FF2B5EF4-FFF2-40B4-BE49-F238E27FC236}">
                <a16:creationId xmlns:a16="http://schemas.microsoft.com/office/drawing/2014/main" id="{0AF5D188-4066-494F-AD61-5F575C4B283F}"/>
              </a:ext>
            </a:extLst>
          </p:cNvPr>
          <p:cNvSpPr/>
          <p:nvPr/>
        </p:nvSpPr>
        <p:spPr>
          <a:xfrm>
            <a:off x="562473" y="925910"/>
            <a:ext cx="11067054" cy="1866858"/>
          </a:xfrm>
          <a:prstGeom prst="rect">
            <a:avLst/>
          </a:prstGeom>
        </p:spPr>
        <p:txBody>
          <a:bodyPr wrap="square">
            <a:spAutoFit/>
          </a:bodyPr>
          <a:lstStyle/>
          <a:p>
            <a:pPr>
              <a:lnSpc>
                <a:spcPct val="150000"/>
              </a:lnSpc>
              <a:spcBef>
                <a:spcPct val="20000"/>
              </a:spcBef>
            </a:pPr>
            <a:r>
              <a:rPr lang="zh-CN" altLang="en-US" sz="2000" dirty="0">
                <a:latin typeface="+mn-ea"/>
              </a:rPr>
              <a:t>测试工具即测试软件，就是可以替代部分人工测试工作的高效测试手段，既可以显著减少测试开销，也能够保证测试的有效性。但到目前为止，完全自动化的测试软件还没有实现，自动化测试只是针对大部分的测试工作。市场上有独立的软件测试工具，也有集成多个功能的自动测试工具集。下面简要介绍一些自动测试工具。</a:t>
            </a:r>
          </a:p>
        </p:txBody>
      </p:sp>
      <p:grpSp>
        <p:nvGrpSpPr>
          <p:cNvPr id="7" name="组合 6">
            <a:extLst>
              <a:ext uri="{FF2B5EF4-FFF2-40B4-BE49-F238E27FC236}">
                <a16:creationId xmlns:a16="http://schemas.microsoft.com/office/drawing/2014/main" id="{383752A6-F802-4BEB-B1A1-F6B8FFA9C4EA}"/>
              </a:ext>
            </a:extLst>
          </p:cNvPr>
          <p:cNvGrpSpPr/>
          <p:nvPr/>
        </p:nvGrpSpPr>
        <p:grpSpPr>
          <a:xfrm>
            <a:off x="1202743" y="2958541"/>
            <a:ext cx="9742761" cy="1685955"/>
            <a:chOff x="3048000" y="2899693"/>
            <a:chExt cx="6095999" cy="1058614"/>
          </a:xfrm>
        </p:grpSpPr>
        <p:sp>
          <p:nvSpPr>
            <p:cNvPr id="8" name="任意多边形: 形状 7">
              <a:extLst>
                <a:ext uri="{FF2B5EF4-FFF2-40B4-BE49-F238E27FC236}">
                  <a16:creationId xmlns:a16="http://schemas.microsoft.com/office/drawing/2014/main" id="{C441CC9D-544A-4B07-BEA8-6F71278503D4}"/>
                </a:ext>
              </a:extLst>
            </p:cNvPr>
            <p:cNvSpPr/>
            <p:nvPr/>
          </p:nvSpPr>
          <p:spPr>
            <a:xfrm>
              <a:off x="3048000" y="2899693"/>
              <a:ext cx="761999" cy="1058614"/>
            </a:xfrm>
            <a:custGeom>
              <a:avLst/>
              <a:gdLst>
                <a:gd name="connsiteX0" fmla="*/ 0 w 761999"/>
                <a:gd name="connsiteY0" fmla="*/ 76200 h 1058614"/>
                <a:gd name="connsiteX1" fmla="*/ 76200 w 761999"/>
                <a:gd name="connsiteY1" fmla="*/ 0 h 1058614"/>
                <a:gd name="connsiteX2" fmla="*/ 685799 w 761999"/>
                <a:gd name="connsiteY2" fmla="*/ 0 h 1058614"/>
                <a:gd name="connsiteX3" fmla="*/ 761999 w 761999"/>
                <a:gd name="connsiteY3" fmla="*/ 76200 h 1058614"/>
                <a:gd name="connsiteX4" fmla="*/ 761999 w 761999"/>
                <a:gd name="connsiteY4" fmla="*/ 982414 h 1058614"/>
                <a:gd name="connsiteX5" fmla="*/ 685799 w 761999"/>
                <a:gd name="connsiteY5" fmla="*/ 1058614 h 1058614"/>
                <a:gd name="connsiteX6" fmla="*/ 76200 w 761999"/>
                <a:gd name="connsiteY6" fmla="*/ 1058614 h 1058614"/>
                <a:gd name="connsiteX7" fmla="*/ 0 w 761999"/>
                <a:gd name="connsiteY7" fmla="*/ 982414 h 1058614"/>
                <a:gd name="connsiteX8" fmla="*/ 0 w 761999"/>
                <a:gd name="connsiteY8" fmla="*/ 76200 h 10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1058614">
                  <a:moveTo>
                    <a:pt x="0" y="76200"/>
                  </a:moveTo>
                  <a:cubicBezTo>
                    <a:pt x="0" y="34116"/>
                    <a:pt x="34116" y="0"/>
                    <a:pt x="76200" y="0"/>
                  </a:cubicBezTo>
                  <a:lnTo>
                    <a:pt x="685799" y="0"/>
                  </a:lnTo>
                  <a:cubicBezTo>
                    <a:pt x="727883" y="0"/>
                    <a:pt x="761999" y="34116"/>
                    <a:pt x="761999" y="76200"/>
                  </a:cubicBezTo>
                  <a:lnTo>
                    <a:pt x="761999" y="982414"/>
                  </a:lnTo>
                  <a:cubicBezTo>
                    <a:pt x="761999" y="1024498"/>
                    <a:pt x="727883" y="1058614"/>
                    <a:pt x="685799" y="1058614"/>
                  </a:cubicBezTo>
                  <a:lnTo>
                    <a:pt x="76200" y="1058614"/>
                  </a:lnTo>
                  <a:cubicBezTo>
                    <a:pt x="34116" y="1058614"/>
                    <a:pt x="0" y="1024498"/>
                    <a:pt x="0" y="982414"/>
                  </a:cubicBezTo>
                  <a:lnTo>
                    <a:pt x="0" y="762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9468" tIns="79468" rIns="79468" bIns="79468" numCol="1" spcCol="1270" anchor="ctr" anchorCtr="0">
              <a:noAutofit/>
            </a:bodyPr>
            <a:lstStyle/>
            <a:p>
              <a:pPr marL="0" lvl="0" indent="0" algn="ctr" defTabSz="666750">
                <a:lnSpc>
                  <a:spcPct val="150000"/>
                </a:lnSpc>
                <a:spcBef>
                  <a:spcPct val="0"/>
                </a:spcBef>
                <a:buNone/>
              </a:pPr>
              <a:r>
                <a:rPr lang="en-US" sz="2000" kern="1200">
                  <a:latin typeface="+mn-ea"/>
                </a:rPr>
                <a:t>1</a:t>
              </a:r>
              <a:r>
                <a:rPr lang="zh-CN" sz="2000" kern="1200">
                  <a:latin typeface="+mn-ea"/>
                </a:rPr>
                <a:t>．静态分析程序</a:t>
              </a:r>
            </a:p>
          </p:txBody>
        </p:sp>
        <p:sp>
          <p:nvSpPr>
            <p:cNvPr id="9" name="任意多边形: 形状 8">
              <a:extLst>
                <a:ext uri="{FF2B5EF4-FFF2-40B4-BE49-F238E27FC236}">
                  <a16:creationId xmlns:a16="http://schemas.microsoft.com/office/drawing/2014/main" id="{C6347439-50D8-497E-B020-9F0EBF91682F}"/>
                </a:ext>
              </a:extLst>
            </p:cNvPr>
            <p:cNvSpPr/>
            <p:nvPr/>
          </p:nvSpPr>
          <p:spPr>
            <a:xfrm>
              <a:off x="3886200" y="3334512"/>
              <a:ext cx="161543" cy="188976"/>
            </a:xfrm>
            <a:custGeom>
              <a:avLst/>
              <a:gdLst>
                <a:gd name="connsiteX0" fmla="*/ 0 w 161543"/>
                <a:gd name="connsiteY0" fmla="*/ 37795 h 188976"/>
                <a:gd name="connsiteX1" fmla="*/ 80772 w 161543"/>
                <a:gd name="connsiteY1" fmla="*/ 37795 h 188976"/>
                <a:gd name="connsiteX2" fmla="*/ 80772 w 161543"/>
                <a:gd name="connsiteY2" fmla="*/ 0 h 188976"/>
                <a:gd name="connsiteX3" fmla="*/ 161543 w 161543"/>
                <a:gd name="connsiteY3" fmla="*/ 94488 h 188976"/>
                <a:gd name="connsiteX4" fmla="*/ 80772 w 161543"/>
                <a:gd name="connsiteY4" fmla="*/ 188976 h 188976"/>
                <a:gd name="connsiteX5" fmla="*/ 80772 w 161543"/>
                <a:gd name="connsiteY5" fmla="*/ 151181 h 188976"/>
                <a:gd name="connsiteX6" fmla="*/ 0 w 161543"/>
                <a:gd name="connsiteY6" fmla="*/ 151181 h 188976"/>
                <a:gd name="connsiteX7" fmla="*/ 0 w 161543"/>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3" h="188976">
                  <a:moveTo>
                    <a:pt x="0" y="37795"/>
                  </a:moveTo>
                  <a:lnTo>
                    <a:pt x="80772" y="37795"/>
                  </a:lnTo>
                  <a:lnTo>
                    <a:pt x="80772" y="0"/>
                  </a:lnTo>
                  <a:lnTo>
                    <a:pt x="161543"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10" name="任意多边形: 形状 9">
              <a:extLst>
                <a:ext uri="{FF2B5EF4-FFF2-40B4-BE49-F238E27FC236}">
                  <a16:creationId xmlns:a16="http://schemas.microsoft.com/office/drawing/2014/main" id="{998258C8-904F-4E82-B8B0-43A937B5A7F8}"/>
                </a:ext>
              </a:extLst>
            </p:cNvPr>
            <p:cNvSpPr/>
            <p:nvPr/>
          </p:nvSpPr>
          <p:spPr>
            <a:xfrm>
              <a:off x="4114800" y="2899693"/>
              <a:ext cx="761999" cy="1058614"/>
            </a:xfrm>
            <a:custGeom>
              <a:avLst/>
              <a:gdLst>
                <a:gd name="connsiteX0" fmla="*/ 0 w 761999"/>
                <a:gd name="connsiteY0" fmla="*/ 76200 h 1058614"/>
                <a:gd name="connsiteX1" fmla="*/ 76200 w 761999"/>
                <a:gd name="connsiteY1" fmla="*/ 0 h 1058614"/>
                <a:gd name="connsiteX2" fmla="*/ 685799 w 761999"/>
                <a:gd name="connsiteY2" fmla="*/ 0 h 1058614"/>
                <a:gd name="connsiteX3" fmla="*/ 761999 w 761999"/>
                <a:gd name="connsiteY3" fmla="*/ 76200 h 1058614"/>
                <a:gd name="connsiteX4" fmla="*/ 761999 w 761999"/>
                <a:gd name="connsiteY4" fmla="*/ 982414 h 1058614"/>
                <a:gd name="connsiteX5" fmla="*/ 685799 w 761999"/>
                <a:gd name="connsiteY5" fmla="*/ 1058614 h 1058614"/>
                <a:gd name="connsiteX6" fmla="*/ 76200 w 761999"/>
                <a:gd name="connsiteY6" fmla="*/ 1058614 h 1058614"/>
                <a:gd name="connsiteX7" fmla="*/ 0 w 761999"/>
                <a:gd name="connsiteY7" fmla="*/ 982414 h 1058614"/>
                <a:gd name="connsiteX8" fmla="*/ 0 w 761999"/>
                <a:gd name="connsiteY8" fmla="*/ 76200 h 10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1058614">
                  <a:moveTo>
                    <a:pt x="0" y="76200"/>
                  </a:moveTo>
                  <a:cubicBezTo>
                    <a:pt x="0" y="34116"/>
                    <a:pt x="34116" y="0"/>
                    <a:pt x="76200" y="0"/>
                  </a:cubicBezTo>
                  <a:lnTo>
                    <a:pt x="685799" y="0"/>
                  </a:lnTo>
                  <a:cubicBezTo>
                    <a:pt x="727883" y="0"/>
                    <a:pt x="761999" y="34116"/>
                    <a:pt x="761999" y="76200"/>
                  </a:cubicBezTo>
                  <a:lnTo>
                    <a:pt x="761999" y="982414"/>
                  </a:lnTo>
                  <a:cubicBezTo>
                    <a:pt x="761999" y="1024498"/>
                    <a:pt x="727883" y="1058614"/>
                    <a:pt x="685799" y="1058614"/>
                  </a:cubicBezTo>
                  <a:lnTo>
                    <a:pt x="76200" y="1058614"/>
                  </a:lnTo>
                  <a:cubicBezTo>
                    <a:pt x="34116" y="1058614"/>
                    <a:pt x="0" y="1024498"/>
                    <a:pt x="0" y="982414"/>
                  </a:cubicBezTo>
                  <a:lnTo>
                    <a:pt x="0" y="762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9468" tIns="79468" rIns="79468" bIns="79468" numCol="1" spcCol="1270" anchor="ctr" anchorCtr="0">
              <a:noAutofit/>
            </a:bodyPr>
            <a:lstStyle/>
            <a:p>
              <a:pPr marL="0" lvl="0" indent="0" algn="ctr" defTabSz="666750">
                <a:lnSpc>
                  <a:spcPct val="150000"/>
                </a:lnSpc>
                <a:spcBef>
                  <a:spcPct val="0"/>
                </a:spcBef>
                <a:buNone/>
              </a:pPr>
              <a:r>
                <a:rPr lang="en-US" sz="2000" kern="1200">
                  <a:latin typeface="+mn-ea"/>
                </a:rPr>
                <a:t>2</a:t>
              </a:r>
              <a:r>
                <a:rPr lang="zh-CN" sz="2000" kern="1200">
                  <a:latin typeface="+mn-ea"/>
                </a:rPr>
                <a:t>．动态分析程序</a:t>
              </a:r>
            </a:p>
          </p:txBody>
        </p:sp>
        <p:sp>
          <p:nvSpPr>
            <p:cNvPr id="11" name="任意多边形: 形状 10">
              <a:extLst>
                <a:ext uri="{FF2B5EF4-FFF2-40B4-BE49-F238E27FC236}">
                  <a16:creationId xmlns:a16="http://schemas.microsoft.com/office/drawing/2014/main" id="{DBDB21A9-6C49-4D48-9A81-2ACFB42BDA7F}"/>
                </a:ext>
              </a:extLst>
            </p:cNvPr>
            <p:cNvSpPr/>
            <p:nvPr/>
          </p:nvSpPr>
          <p:spPr>
            <a:xfrm>
              <a:off x="49530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12" name="任意多边形: 形状 11">
              <a:extLst>
                <a:ext uri="{FF2B5EF4-FFF2-40B4-BE49-F238E27FC236}">
                  <a16:creationId xmlns:a16="http://schemas.microsoft.com/office/drawing/2014/main" id="{8519497F-72A8-4519-9A04-8ECF943CDF6B}"/>
                </a:ext>
              </a:extLst>
            </p:cNvPr>
            <p:cNvSpPr/>
            <p:nvPr/>
          </p:nvSpPr>
          <p:spPr>
            <a:xfrm>
              <a:off x="5181600" y="2899693"/>
              <a:ext cx="761999" cy="1058614"/>
            </a:xfrm>
            <a:custGeom>
              <a:avLst/>
              <a:gdLst>
                <a:gd name="connsiteX0" fmla="*/ 0 w 761999"/>
                <a:gd name="connsiteY0" fmla="*/ 76200 h 1058614"/>
                <a:gd name="connsiteX1" fmla="*/ 76200 w 761999"/>
                <a:gd name="connsiteY1" fmla="*/ 0 h 1058614"/>
                <a:gd name="connsiteX2" fmla="*/ 685799 w 761999"/>
                <a:gd name="connsiteY2" fmla="*/ 0 h 1058614"/>
                <a:gd name="connsiteX3" fmla="*/ 761999 w 761999"/>
                <a:gd name="connsiteY3" fmla="*/ 76200 h 1058614"/>
                <a:gd name="connsiteX4" fmla="*/ 761999 w 761999"/>
                <a:gd name="connsiteY4" fmla="*/ 982414 h 1058614"/>
                <a:gd name="connsiteX5" fmla="*/ 685799 w 761999"/>
                <a:gd name="connsiteY5" fmla="*/ 1058614 h 1058614"/>
                <a:gd name="connsiteX6" fmla="*/ 76200 w 761999"/>
                <a:gd name="connsiteY6" fmla="*/ 1058614 h 1058614"/>
                <a:gd name="connsiteX7" fmla="*/ 0 w 761999"/>
                <a:gd name="connsiteY7" fmla="*/ 982414 h 1058614"/>
                <a:gd name="connsiteX8" fmla="*/ 0 w 761999"/>
                <a:gd name="connsiteY8" fmla="*/ 76200 h 10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1058614">
                  <a:moveTo>
                    <a:pt x="0" y="76200"/>
                  </a:moveTo>
                  <a:cubicBezTo>
                    <a:pt x="0" y="34116"/>
                    <a:pt x="34116" y="0"/>
                    <a:pt x="76200" y="0"/>
                  </a:cubicBezTo>
                  <a:lnTo>
                    <a:pt x="685799" y="0"/>
                  </a:lnTo>
                  <a:cubicBezTo>
                    <a:pt x="727883" y="0"/>
                    <a:pt x="761999" y="34116"/>
                    <a:pt x="761999" y="76200"/>
                  </a:cubicBezTo>
                  <a:lnTo>
                    <a:pt x="761999" y="982414"/>
                  </a:lnTo>
                  <a:cubicBezTo>
                    <a:pt x="761999" y="1024498"/>
                    <a:pt x="727883" y="1058614"/>
                    <a:pt x="685799" y="1058614"/>
                  </a:cubicBezTo>
                  <a:lnTo>
                    <a:pt x="76200" y="1058614"/>
                  </a:lnTo>
                  <a:cubicBezTo>
                    <a:pt x="34116" y="1058614"/>
                    <a:pt x="0" y="1024498"/>
                    <a:pt x="0" y="982414"/>
                  </a:cubicBezTo>
                  <a:lnTo>
                    <a:pt x="0" y="762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9468" tIns="79468" rIns="79468" bIns="79468" numCol="1" spcCol="1270" anchor="ctr" anchorCtr="0">
              <a:noAutofit/>
            </a:bodyPr>
            <a:lstStyle/>
            <a:p>
              <a:pPr marL="0" lvl="0" indent="0" algn="ctr" defTabSz="666750">
                <a:lnSpc>
                  <a:spcPct val="150000"/>
                </a:lnSpc>
                <a:spcBef>
                  <a:spcPct val="0"/>
                </a:spcBef>
                <a:buNone/>
              </a:pPr>
              <a:r>
                <a:rPr lang="en-US" sz="2000" kern="1200">
                  <a:latin typeface="+mn-ea"/>
                </a:rPr>
                <a:t>3</a:t>
              </a:r>
              <a:r>
                <a:rPr lang="zh-CN" sz="2000" kern="1200">
                  <a:latin typeface="+mn-ea"/>
                </a:rPr>
                <a:t>．断言处理程序</a:t>
              </a:r>
            </a:p>
          </p:txBody>
        </p:sp>
        <p:sp>
          <p:nvSpPr>
            <p:cNvPr id="13" name="任意多边形: 形状 12">
              <a:extLst>
                <a:ext uri="{FF2B5EF4-FFF2-40B4-BE49-F238E27FC236}">
                  <a16:creationId xmlns:a16="http://schemas.microsoft.com/office/drawing/2014/main" id="{48F0A298-A08F-4ED4-BCEC-7D370E9B4A65}"/>
                </a:ext>
              </a:extLst>
            </p:cNvPr>
            <p:cNvSpPr/>
            <p:nvPr/>
          </p:nvSpPr>
          <p:spPr>
            <a:xfrm>
              <a:off x="60198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14" name="任意多边形: 形状 13">
              <a:extLst>
                <a:ext uri="{FF2B5EF4-FFF2-40B4-BE49-F238E27FC236}">
                  <a16:creationId xmlns:a16="http://schemas.microsoft.com/office/drawing/2014/main" id="{6C2012F9-23B9-40A9-AF4E-D2FCF59763D6}"/>
                </a:ext>
              </a:extLst>
            </p:cNvPr>
            <p:cNvSpPr/>
            <p:nvPr/>
          </p:nvSpPr>
          <p:spPr>
            <a:xfrm>
              <a:off x="6248400" y="2899693"/>
              <a:ext cx="761999" cy="1058614"/>
            </a:xfrm>
            <a:custGeom>
              <a:avLst/>
              <a:gdLst>
                <a:gd name="connsiteX0" fmla="*/ 0 w 761999"/>
                <a:gd name="connsiteY0" fmla="*/ 76200 h 1058614"/>
                <a:gd name="connsiteX1" fmla="*/ 76200 w 761999"/>
                <a:gd name="connsiteY1" fmla="*/ 0 h 1058614"/>
                <a:gd name="connsiteX2" fmla="*/ 685799 w 761999"/>
                <a:gd name="connsiteY2" fmla="*/ 0 h 1058614"/>
                <a:gd name="connsiteX3" fmla="*/ 761999 w 761999"/>
                <a:gd name="connsiteY3" fmla="*/ 76200 h 1058614"/>
                <a:gd name="connsiteX4" fmla="*/ 761999 w 761999"/>
                <a:gd name="connsiteY4" fmla="*/ 982414 h 1058614"/>
                <a:gd name="connsiteX5" fmla="*/ 685799 w 761999"/>
                <a:gd name="connsiteY5" fmla="*/ 1058614 h 1058614"/>
                <a:gd name="connsiteX6" fmla="*/ 76200 w 761999"/>
                <a:gd name="connsiteY6" fmla="*/ 1058614 h 1058614"/>
                <a:gd name="connsiteX7" fmla="*/ 0 w 761999"/>
                <a:gd name="connsiteY7" fmla="*/ 982414 h 1058614"/>
                <a:gd name="connsiteX8" fmla="*/ 0 w 761999"/>
                <a:gd name="connsiteY8" fmla="*/ 76200 h 10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1058614">
                  <a:moveTo>
                    <a:pt x="0" y="76200"/>
                  </a:moveTo>
                  <a:cubicBezTo>
                    <a:pt x="0" y="34116"/>
                    <a:pt x="34116" y="0"/>
                    <a:pt x="76200" y="0"/>
                  </a:cubicBezTo>
                  <a:lnTo>
                    <a:pt x="685799" y="0"/>
                  </a:lnTo>
                  <a:cubicBezTo>
                    <a:pt x="727883" y="0"/>
                    <a:pt x="761999" y="34116"/>
                    <a:pt x="761999" y="76200"/>
                  </a:cubicBezTo>
                  <a:lnTo>
                    <a:pt x="761999" y="982414"/>
                  </a:lnTo>
                  <a:cubicBezTo>
                    <a:pt x="761999" y="1024498"/>
                    <a:pt x="727883" y="1058614"/>
                    <a:pt x="685799" y="1058614"/>
                  </a:cubicBezTo>
                  <a:lnTo>
                    <a:pt x="76200" y="1058614"/>
                  </a:lnTo>
                  <a:cubicBezTo>
                    <a:pt x="34116" y="1058614"/>
                    <a:pt x="0" y="1024498"/>
                    <a:pt x="0" y="982414"/>
                  </a:cubicBezTo>
                  <a:lnTo>
                    <a:pt x="0" y="762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9468" tIns="79468" rIns="79468" bIns="79468" numCol="1" spcCol="1270" anchor="ctr" anchorCtr="0">
              <a:noAutofit/>
            </a:bodyPr>
            <a:lstStyle/>
            <a:p>
              <a:pPr marL="0" lvl="0" indent="0" algn="ctr" defTabSz="666750">
                <a:lnSpc>
                  <a:spcPct val="150000"/>
                </a:lnSpc>
                <a:spcBef>
                  <a:spcPct val="0"/>
                </a:spcBef>
                <a:buNone/>
              </a:pPr>
              <a:r>
                <a:rPr lang="en-US" sz="2000" kern="1200">
                  <a:latin typeface="+mn-ea"/>
                </a:rPr>
                <a:t>4</a:t>
              </a:r>
              <a:r>
                <a:rPr lang="zh-CN" sz="2000" kern="1200">
                  <a:latin typeface="+mn-ea"/>
                </a:rPr>
                <a:t>．测试数据生成程序</a:t>
              </a:r>
            </a:p>
          </p:txBody>
        </p:sp>
        <p:sp>
          <p:nvSpPr>
            <p:cNvPr id="15" name="任意多边形: 形状 14">
              <a:extLst>
                <a:ext uri="{FF2B5EF4-FFF2-40B4-BE49-F238E27FC236}">
                  <a16:creationId xmlns:a16="http://schemas.microsoft.com/office/drawing/2014/main" id="{680537B5-B96F-49D4-B36C-5C9C9EFE3B51}"/>
                </a:ext>
              </a:extLst>
            </p:cNvPr>
            <p:cNvSpPr/>
            <p:nvPr/>
          </p:nvSpPr>
          <p:spPr>
            <a:xfrm>
              <a:off x="70866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16" name="任意多边形: 形状 15">
              <a:extLst>
                <a:ext uri="{FF2B5EF4-FFF2-40B4-BE49-F238E27FC236}">
                  <a16:creationId xmlns:a16="http://schemas.microsoft.com/office/drawing/2014/main" id="{7FB5DF94-0D57-44A3-B905-6B0BEF080AA2}"/>
                </a:ext>
              </a:extLst>
            </p:cNvPr>
            <p:cNvSpPr/>
            <p:nvPr/>
          </p:nvSpPr>
          <p:spPr>
            <a:xfrm>
              <a:off x="7315200" y="2899693"/>
              <a:ext cx="761999" cy="1058614"/>
            </a:xfrm>
            <a:custGeom>
              <a:avLst/>
              <a:gdLst>
                <a:gd name="connsiteX0" fmla="*/ 0 w 761999"/>
                <a:gd name="connsiteY0" fmla="*/ 76200 h 1058614"/>
                <a:gd name="connsiteX1" fmla="*/ 76200 w 761999"/>
                <a:gd name="connsiteY1" fmla="*/ 0 h 1058614"/>
                <a:gd name="connsiteX2" fmla="*/ 685799 w 761999"/>
                <a:gd name="connsiteY2" fmla="*/ 0 h 1058614"/>
                <a:gd name="connsiteX3" fmla="*/ 761999 w 761999"/>
                <a:gd name="connsiteY3" fmla="*/ 76200 h 1058614"/>
                <a:gd name="connsiteX4" fmla="*/ 761999 w 761999"/>
                <a:gd name="connsiteY4" fmla="*/ 982414 h 1058614"/>
                <a:gd name="connsiteX5" fmla="*/ 685799 w 761999"/>
                <a:gd name="connsiteY5" fmla="*/ 1058614 h 1058614"/>
                <a:gd name="connsiteX6" fmla="*/ 76200 w 761999"/>
                <a:gd name="connsiteY6" fmla="*/ 1058614 h 1058614"/>
                <a:gd name="connsiteX7" fmla="*/ 0 w 761999"/>
                <a:gd name="connsiteY7" fmla="*/ 982414 h 1058614"/>
                <a:gd name="connsiteX8" fmla="*/ 0 w 761999"/>
                <a:gd name="connsiteY8" fmla="*/ 76200 h 10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1058614">
                  <a:moveTo>
                    <a:pt x="0" y="76200"/>
                  </a:moveTo>
                  <a:cubicBezTo>
                    <a:pt x="0" y="34116"/>
                    <a:pt x="34116" y="0"/>
                    <a:pt x="76200" y="0"/>
                  </a:cubicBezTo>
                  <a:lnTo>
                    <a:pt x="685799" y="0"/>
                  </a:lnTo>
                  <a:cubicBezTo>
                    <a:pt x="727883" y="0"/>
                    <a:pt x="761999" y="34116"/>
                    <a:pt x="761999" y="76200"/>
                  </a:cubicBezTo>
                  <a:lnTo>
                    <a:pt x="761999" y="982414"/>
                  </a:lnTo>
                  <a:cubicBezTo>
                    <a:pt x="761999" y="1024498"/>
                    <a:pt x="727883" y="1058614"/>
                    <a:pt x="685799" y="1058614"/>
                  </a:cubicBezTo>
                  <a:lnTo>
                    <a:pt x="76200" y="1058614"/>
                  </a:lnTo>
                  <a:cubicBezTo>
                    <a:pt x="34116" y="1058614"/>
                    <a:pt x="0" y="1024498"/>
                    <a:pt x="0" y="982414"/>
                  </a:cubicBezTo>
                  <a:lnTo>
                    <a:pt x="0" y="762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9468" tIns="79468" rIns="79468" bIns="79468" numCol="1" spcCol="1270" anchor="ctr" anchorCtr="0">
              <a:noAutofit/>
            </a:bodyPr>
            <a:lstStyle/>
            <a:p>
              <a:pPr marL="0" lvl="0" indent="0" algn="ctr" defTabSz="666750">
                <a:lnSpc>
                  <a:spcPct val="150000"/>
                </a:lnSpc>
                <a:spcBef>
                  <a:spcPct val="0"/>
                </a:spcBef>
                <a:buNone/>
              </a:pPr>
              <a:r>
                <a:rPr lang="en-US" sz="2000" kern="1200">
                  <a:latin typeface="+mn-ea"/>
                </a:rPr>
                <a:t>5</a:t>
              </a:r>
              <a:r>
                <a:rPr lang="zh-CN" sz="2000" kern="1200">
                  <a:latin typeface="+mn-ea"/>
                </a:rPr>
                <a:t>．文件比较程序</a:t>
              </a:r>
            </a:p>
          </p:txBody>
        </p:sp>
        <p:sp>
          <p:nvSpPr>
            <p:cNvPr id="17" name="任意多边形: 形状 16">
              <a:extLst>
                <a:ext uri="{FF2B5EF4-FFF2-40B4-BE49-F238E27FC236}">
                  <a16:creationId xmlns:a16="http://schemas.microsoft.com/office/drawing/2014/main" id="{E85BBD05-8602-48E7-8F7B-53F21EE655AF}"/>
                </a:ext>
              </a:extLst>
            </p:cNvPr>
            <p:cNvSpPr/>
            <p:nvPr/>
          </p:nvSpPr>
          <p:spPr>
            <a:xfrm>
              <a:off x="81534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18" name="任意多边形: 形状 17">
              <a:extLst>
                <a:ext uri="{FF2B5EF4-FFF2-40B4-BE49-F238E27FC236}">
                  <a16:creationId xmlns:a16="http://schemas.microsoft.com/office/drawing/2014/main" id="{1AC869A4-5D61-4C4D-AA17-45CCA01EFE5A}"/>
                </a:ext>
              </a:extLst>
            </p:cNvPr>
            <p:cNvSpPr/>
            <p:nvPr/>
          </p:nvSpPr>
          <p:spPr>
            <a:xfrm>
              <a:off x="8382000" y="2899693"/>
              <a:ext cx="761999" cy="1058614"/>
            </a:xfrm>
            <a:custGeom>
              <a:avLst/>
              <a:gdLst>
                <a:gd name="connsiteX0" fmla="*/ 0 w 761999"/>
                <a:gd name="connsiteY0" fmla="*/ 76200 h 1058614"/>
                <a:gd name="connsiteX1" fmla="*/ 76200 w 761999"/>
                <a:gd name="connsiteY1" fmla="*/ 0 h 1058614"/>
                <a:gd name="connsiteX2" fmla="*/ 685799 w 761999"/>
                <a:gd name="connsiteY2" fmla="*/ 0 h 1058614"/>
                <a:gd name="connsiteX3" fmla="*/ 761999 w 761999"/>
                <a:gd name="connsiteY3" fmla="*/ 76200 h 1058614"/>
                <a:gd name="connsiteX4" fmla="*/ 761999 w 761999"/>
                <a:gd name="connsiteY4" fmla="*/ 982414 h 1058614"/>
                <a:gd name="connsiteX5" fmla="*/ 685799 w 761999"/>
                <a:gd name="connsiteY5" fmla="*/ 1058614 h 1058614"/>
                <a:gd name="connsiteX6" fmla="*/ 76200 w 761999"/>
                <a:gd name="connsiteY6" fmla="*/ 1058614 h 1058614"/>
                <a:gd name="connsiteX7" fmla="*/ 0 w 761999"/>
                <a:gd name="connsiteY7" fmla="*/ 982414 h 1058614"/>
                <a:gd name="connsiteX8" fmla="*/ 0 w 761999"/>
                <a:gd name="connsiteY8" fmla="*/ 76200 h 105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1058614">
                  <a:moveTo>
                    <a:pt x="0" y="76200"/>
                  </a:moveTo>
                  <a:cubicBezTo>
                    <a:pt x="0" y="34116"/>
                    <a:pt x="34116" y="0"/>
                    <a:pt x="76200" y="0"/>
                  </a:cubicBezTo>
                  <a:lnTo>
                    <a:pt x="685799" y="0"/>
                  </a:lnTo>
                  <a:cubicBezTo>
                    <a:pt x="727883" y="0"/>
                    <a:pt x="761999" y="34116"/>
                    <a:pt x="761999" y="76200"/>
                  </a:cubicBezTo>
                  <a:lnTo>
                    <a:pt x="761999" y="982414"/>
                  </a:lnTo>
                  <a:cubicBezTo>
                    <a:pt x="761999" y="1024498"/>
                    <a:pt x="727883" y="1058614"/>
                    <a:pt x="685799" y="1058614"/>
                  </a:cubicBezTo>
                  <a:lnTo>
                    <a:pt x="76200" y="1058614"/>
                  </a:lnTo>
                  <a:cubicBezTo>
                    <a:pt x="34116" y="1058614"/>
                    <a:pt x="0" y="1024498"/>
                    <a:pt x="0" y="982414"/>
                  </a:cubicBezTo>
                  <a:lnTo>
                    <a:pt x="0" y="762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9468" tIns="79468" rIns="79468" bIns="79468" numCol="1" spcCol="1270" anchor="ctr" anchorCtr="0">
              <a:noAutofit/>
            </a:bodyPr>
            <a:lstStyle/>
            <a:p>
              <a:pPr marL="0" lvl="0" indent="0" algn="ctr" defTabSz="666750">
                <a:lnSpc>
                  <a:spcPct val="150000"/>
                </a:lnSpc>
                <a:spcBef>
                  <a:spcPct val="0"/>
                </a:spcBef>
                <a:buNone/>
              </a:pPr>
              <a:r>
                <a:rPr lang="en-US" sz="2000" kern="1200">
                  <a:latin typeface="+mn-ea"/>
                </a:rPr>
                <a:t>6</a:t>
              </a:r>
              <a:r>
                <a:rPr lang="zh-CN" sz="2000" kern="1200">
                  <a:latin typeface="+mn-ea"/>
                </a:rPr>
                <a:t>．性能测试工具</a:t>
              </a:r>
            </a:p>
          </p:txBody>
        </p:sp>
      </p:grpSp>
    </p:spTree>
    <p:extLst>
      <p:ext uri="{BB962C8B-B14F-4D97-AF65-F5344CB8AC3E}">
        <p14:creationId xmlns:p14="http://schemas.microsoft.com/office/powerpoint/2010/main" val="34658062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6</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调试</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A97E833F-F3B7-450B-82F7-C9DF9B72793C}"/>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FADD36A7-F428-4368-B5BC-E954B360D47D}"/>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1218098E-3D0A-475F-996C-BC43FE12E1CF}"/>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B2745606-3190-4E2B-A9A4-D375DDCF613B}"/>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E55424B1-C671-4D6A-B4B0-FB794C528761}"/>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0A112728-6108-4E87-B7C0-626DD5910836}"/>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D85D804A-74EA-43F5-8301-44039455627D}"/>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930808D7-9A40-4B3C-885D-F5766FD75240}"/>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43755725-35CB-4F84-AE1F-912E79883C48}"/>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53540CFE-5B18-4365-B8F2-238CA49567D1}"/>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480E5E3A-CDCE-4D78-BFA0-639ED8A3CB0B}"/>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5E580D66-E8C9-4C73-B51C-BF37E091301F}"/>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788E93CF-BFBC-41B0-90BA-1E1E4DA6044A}"/>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37901E42-53F1-4E75-8F88-BA635E86E02A}"/>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55A8F3D3-C76E-440A-AD60-ED2CB16E079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032ECD53-616D-4FE1-B349-EA9AA1087956}"/>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4F7521BA-5183-4C0B-B6AB-EE624F4737A9}"/>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3BA7ECEC-C687-4E1F-AF5E-CB16280EA20A}"/>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86B2DC8E-741D-4FB9-BE8C-7C4008EA66B8}"/>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04763F25-C3E2-4C1C-8C41-B9AEEDF8179B}"/>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C6894524-5B0D-43B9-8537-186A9C5729C1}"/>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2511E4D5-8A1C-4AA1-A2D3-EB676DF82E97}"/>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1A4117AC-DCD4-480B-84F7-AAD3F315B3A3}"/>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1202D4B5-430F-427C-9DC0-4E6F5A1DA9B8}"/>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96C7DC81-90E6-423D-87EA-E81DB3FB681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306DBD6A-8358-408E-B27F-3A0978127FE3}"/>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A0FF188E-FFE4-4E59-B1F3-F6C32FE7EF8E}"/>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95960879-41A4-4166-B686-A7B299A8A785}"/>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3FB9A0F0-A730-4A97-9EF7-F2040C237C25}"/>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0D0A7CC2-ABCC-485A-956B-D6235282F6FC}"/>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14793715-E008-4B50-A882-1C57CD125FE2}"/>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5541678F-31EE-45AA-B906-4644E83C6581}"/>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5DE38B87-5F64-41BF-AD4D-88A0CE2B9328}"/>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15A8D1BB-2EDF-4532-A691-F59C1156CAA2}"/>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925CE1E1-22AF-47ED-A43F-93ACA957B018}"/>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A819CF6A-49F7-4160-B485-7A35A2E9AD22}"/>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B89BC244-9783-4327-B586-86F13FD33A7F}"/>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B0519B7A-286B-4621-BED4-984F9097AB2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737E2006-3F89-4D8B-9D4B-A4398E601CCB}"/>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7F9A7CDD-0383-44F7-B442-7445A21DC9A9}"/>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E219A318-D4C7-419A-90E7-E891659E068B}"/>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A7365F1E-E1CC-46E6-A6DB-658B2CB1DED6}"/>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F85A6264-22B1-4FBC-ACA0-4F5512242886}"/>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47B0EC11-B440-45B8-9EAF-532408AF4BED}"/>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BE1EB2D9-3FFF-4BF3-BCCC-3AC74E137AE2}"/>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4C4A1DE3-1604-4AEC-BD89-DD495B60F86A}"/>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1F3EED7A-A86C-4014-AE8A-3635C449C497}"/>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DC5146D3-38EF-4B71-8977-38DA103037D7}"/>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E3A7FBC5-3B76-49A5-BBE3-E75D3913A3B6}"/>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9A70FC4D-7015-4FDD-B187-60518517FAF3}"/>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9B4BCB81-C2FE-4ADD-8A3D-C2333D5D4F9A}"/>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185441E3-DB93-47D6-ABCE-7EC83C3267FD}"/>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03D222E0-FD0E-4520-8F42-9C85811F66E1}"/>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88A09C3E-868E-4328-B831-D6A4258A323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2154D5CF-AB4A-4EDD-9A52-AC2B3886B15D}"/>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58DA1CB3-F761-49C7-8D95-B743A1B4DD9C}"/>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ED44ED80-9F4A-4E68-BBF8-C77440B4F210}"/>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89909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70967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8.6.1   </a:t>
            </a:r>
            <a:r>
              <a:rPr lang="zh-CN" altLang="en-US" sz="2200" b="1" dirty="0">
                <a:latin typeface="微软雅黑" charset="-122"/>
                <a:ea typeface="微软雅黑" charset="-122"/>
              </a:rPr>
              <a:t>调试的目的和步骤    </a:t>
            </a:r>
          </a:p>
        </p:txBody>
      </p:sp>
      <p:sp>
        <p:nvSpPr>
          <p:cNvPr id="2" name="矩形 1">
            <a:extLst>
              <a:ext uri="{FF2B5EF4-FFF2-40B4-BE49-F238E27FC236}">
                <a16:creationId xmlns:a16="http://schemas.microsoft.com/office/drawing/2014/main" id="{BBE22A15-617B-43F1-9898-EC0281F6316C}"/>
              </a:ext>
            </a:extLst>
          </p:cNvPr>
          <p:cNvSpPr/>
          <p:nvPr/>
        </p:nvSpPr>
        <p:spPr>
          <a:xfrm>
            <a:off x="713872" y="1100862"/>
            <a:ext cx="10784708" cy="1424621"/>
          </a:xfrm>
          <a:prstGeom prst="rect">
            <a:avLst/>
          </a:prstGeom>
        </p:spPr>
        <p:txBody>
          <a:bodyPr wrap="square">
            <a:spAutoFit/>
          </a:bodyPr>
          <a:lstStyle/>
          <a:p>
            <a:pPr>
              <a:lnSpc>
                <a:spcPct val="150000"/>
              </a:lnSpc>
            </a:pPr>
            <a:r>
              <a:rPr lang="zh-CN" altLang="en-US" sz="2000" dirty="0">
                <a:latin typeface="+mn-ea"/>
              </a:rPr>
              <a:t>软件测试的目的是尽可能多地发现程序中的错误，而调试则是指成功的测试之后才开始的工作。调试的目的是根据测试时发现的错误，找出错误的原因和具体位置，并改正错误，因此，调试也称为纠错或排错。测试与调试的不同如表</a:t>
            </a:r>
            <a:r>
              <a:rPr lang="en-US" altLang="zh-CN" sz="2000" dirty="0">
                <a:latin typeface="+mn-ea"/>
              </a:rPr>
              <a:t>8-8</a:t>
            </a:r>
            <a:r>
              <a:rPr lang="zh-CN" altLang="en-US" sz="2000" dirty="0">
                <a:latin typeface="+mn-ea"/>
              </a:rPr>
              <a:t>所示。</a:t>
            </a:r>
          </a:p>
        </p:txBody>
      </p:sp>
      <p:pic>
        <p:nvPicPr>
          <p:cNvPr id="6" name="Picture 2">
            <a:extLst>
              <a:ext uri="{FF2B5EF4-FFF2-40B4-BE49-F238E27FC236}">
                <a16:creationId xmlns:a16="http://schemas.microsoft.com/office/drawing/2014/main" id="{0CF7EE62-19AB-43C0-A2E7-219361634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7" y="2732307"/>
            <a:ext cx="92170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045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49780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8.6.2   </a:t>
            </a:r>
            <a:r>
              <a:rPr lang="zh-CN" altLang="en-US" sz="2200" b="1" dirty="0">
                <a:latin typeface="微软雅黑" charset="-122"/>
                <a:ea typeface="微软雅黑" charset="-122"/>
              </a:rPr>
              <a:t>调试策略   </a:t>
            </a:r>
          </a:p>
        </p:txBody>
      </p:sp>
      <p:sp>
        <p:nvSpPr>
          <p:cNvPr id="2" name="矩形 1">
            <a:extLst>
              <a:ext uri="{FF2B5EF4-FFF2-40B4-BE49-F238E27FC236}">
                <a16:creationId xmlns:a16="http://schemas.microsoft.com/office/drawing/2014/main" id="{BBE22A15-617B-43F1-9898-EC0281F6316C}"/>
              </a:ext>
            </a:extLst>
          </p:cNvPr>
          <p:cNvSpPr/>
          <p:nvPr/>
        </p:nvSpPr>
        <p:spPr>
          <a:xfrm>
            <a:off x="713872" y="1100862"/>
            <a:ext cx="10784708" cy="1424621"/>
          </a:xfrm>
          <a:prstGeom prst="rect">
            <a:avLst/>
          </a:prstGeom>
        </p:spPr>
        <p:txBody>
          <a:bodyPr wrap="square">
            <a:spAutoFit/>
          </a:bodyPr>
          <a:lstStyle/>
          <a:p>
            <a:pPr>
              <a:lnSpc>
                <a:spcPct val="150000"/>
              </a:lnSpc>
              <a:spcBef>
                <a:spcPct val="20000"/>
              </a:spcBef>
              <a:defRPr/>
            </a:pPr>
            <a:r>
              <a:rPr lang="zh-CN" altLang="en-US" sz="2000" dirty="0"/>
              <a:t>调试是技巧性很强的工作，调试的关键在于推断程序内部的错误位置及原因。调试工作的困难与人的心理因素和技术因素都有关系，而心理因素的影响常常高于技术手段而占主导地位。常用的调试策略有：</a:t>
            </a:r>
          </a:p>
        </p:txBody>
      </p:sp>
      <p:grpSp>
        <p:nvGrpSpPr>
          <p:cNvPr id="7" name="组合 6">
            <a:extLst>
              <a:ext uri="{FF2B5EF4-FFF2-40B4-BE49-F238E27FC236}">
                <a16:creationId xmlns:a16="http://schemas.microsoft.com/office/drawing/2014/main" id="{88FA664C-E888-437A-BE56-64CF38B34644}"/>
              </a:ext>
            </a:extLst>
          </p:cNvPr>
          <p:cNvGrpSpPr/>
          <p:nvPr/>
        </p:nvGrpSpPr>
        <p:grpSpPr>
          <a:xfrm>
            <a:off x="3740094" y="2353767"/>
            <a:ext cx="3998187" cy="3403371"/>
            <a:chOff x="5159461" y="2492462"/>
            <a:chExt cx="1873077" cy="1873077"/>
          </a:xfrm>
        </p:grpSpPr>
        <p:sp>
          <p:nvSpPr>
            <p:cNvPr id="8" name="菱形 7">
              <a:extLst>
                <a:ext uri="{FF2B5EF4-FFF2-40B4-BE49-F238E27FC236}">
                  <a16:creationId xmlns:a16="http://schemas.microsoft.com/office/drawing/2014/main" id="{CD489EC4-C4A1-4CF6-847D-E6073EB09E35}"/>
                </a:ext>
              </a:extLst>
            </p:cNvPr>
            <p:cNvSpPr/>
            <p:nvPr/>
          </p:nvSpPr>
          <p:spPr>
            <a:xfrm>
              <a:off x="5159461" y="2492462"/>
              <a:ext cx="1873077" cy="1873077"/>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任意多边形: 形状 8">
              <a:extLst>
                <a:ext uri="{FF2B5EF4-FFF2-40B4-BE49-F238E27FC236}">
                  <a16:creationId xmlns:a16="http://schemas.microsoft.com/office/drawing/2014/main" id="{8343F566-A30F-4089-BFD4-EA430C166CAA}"/>
                </a:ext>
              </a:extLst>
            </p:cNvPr>
            <p:cNvSpPr/>
            <p:nvPr/>
          </p:nvSpPr>
          <p:spPr>
            <a:xfrm>
              <a:off x="5337403" y="2670404"/>
              <a:ext cx="730500" cy="730500"/>
            </a:xfrm>
            <a:custGeom>
              <a:avLst/>
              <a:gdLst>
                <a:gd name="connsiteX0" fmla="*/ 0 w 730500"/>
                <a:gd name="connsiteY0" fmla="*/ 121752 h 730500"/>
                <a:gd name="connsiteX1" fmla="*/ 121752 w 730500"/>
                <a:gd name="connsiteY1" fmla="*/ 0 h 730500"/>
                <a:gd name="connsiteX2" fmla="*/ 608748 w 730500"/>
                <a:gd name="connsiteY2" fmla="*/ 0 h 730500"/>
                <a:gd name="connsiteX3" fmla="*/ 730500 w 730500"/>
                <a:gd name="connsiteY3" fmla="*/ 121752 h 730500"/>
                <a:gd name="connsiteX4" fmla="*/ 730500 w 730500"/>
                <a:gd name="connsiteY4" fmla="*/ 608748 h 730500"/>
                <a:gd name="connsiteX5" fmla="*/ 608748 w 730500"/>
                <a:gd name="connsiteY5" fmla="*/ 730500 h 730500"/>
                <a:gd name="connsiteX6" fmla="*/ 121752 w 730500"/>
                <a:gd name="connsiteY6" fmla="*/ 730500 h 730500"/>
                <a:gd name="connsiteX7" fmla="*/ 0 w 730500"/>
                <a:gd name="connsiteY7" fmla="*/ 608748 h 730500"/>
                <a:gd name="connsiteX8" fmla="*/ 0 w 730500"/>
                <a:gd name="connsiteY8" fmla="*/ 121752 h 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500" h="730500">
                  <a:moveTo>
                    <a:pt x="0" y="121752"/>
                  </a:moveTo>
                  <a:cubicBezTo>
                    <a:pt x="0" y="54510"/>
                    <a:pt x="54510" y="0"/>
                    <a:pt x="121752" y="0"/>
                  </a:cubicBezTo>
                  <a:lnTo>
                    <a:pt x="608748" y="0"/>
                  </a:lnTo>
                  <a:cubicBezTo>
                    <a:pt x="675990" y="0"/>
                    <a:pt x="730500" y="54510"/>
                    <a:pt x="730500" y="121752"/>
                  </a:cubicBezTo>
                  <a:lnTo>
                    <a:pt x="730500" y="608748"/>
                  </a:lnTo>
                  <a:cubicBezTo>
                    <a:pt x="730500" y="675990"/>
                    <a:pt x="675990" y="730500"/>
                    <a:pt x="608748" y="730500"/>
                  </a:cubicBezTo>
                  <a:lnTo>
                    <a:pt x="121752" y="730500"/>
                  </a:lnTo>
                  <a:cubicBezTo>
                    <a:pt x="54510" y="730500"/>
                    <a:pt x="0" y="675990"/>
                    <a:pt x="0" y="608748"/>
                  </a:cubicBezTo>
                  <a:lnTo>
                    <a:pt x="0" y="12175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2810" tIns="92810" rIns="92810" bIns="92810" numCol="1" spcCol="1270" anchor="ctr" anchorCtr="0">
              <a:noAutofit/>
            </a:bodyPr>
            <a:lstStyle/>
            <a:p>
              <a:pPr marL="0" lvl="0" indent="0" algn="ctr" defTabSz="666750">
                <a:lnSpc>
                  <a:spcPct val="150000"/>
                </a:lnSpc>
                <a:spcBef>
                  <a:spcPct val="0"/>
                </a:spcBef>
                <a:buNone/>
              </a:pPr>
              <a:r>
                <a:rPr lang="en-US" sz="2000" kern="1200">
                  <a:latin typeface="+mn-ea"/>
                </a:rPr>
                <a:t>1.</a:t>
              </a:r>
              <a:r>
                <a:rPr lang="zh-CN" sz="2000" kern="1200">
                  <a:latin typeface="+mn-ea"/>
                </a:rPr>
                <a:t>强行排错</a:t>
              </a:r>
            </a:p>
          </p:txBody>
        </p:sp>
        <p:sp>
          <p:nvSpPr>
            <p:cNvPr id="10" name="任意多边形: 形状 9">
              <a:extLst>
                <a:ext uri="{FF2B5EF4-FFF2-40B4-BE49-F238E27FC236}">
                  <a16:creationId xmlns:a16="http://schemas.microsoft.com/office/drawing/2014/main" id="{F950AFEF-3838-4979-81EA-945CB086180B}"/>
                </a:ext>
              </a:extLst>
            </p:cNvPr>
            <p:cNvSpPr/>
            <p:nvPr/>
          </p:nvSpPr>
          <p:spPr>
            <a:xfrm>
              <a:off x="6124096" y="2670404"/>
              <a:ext cx="730500" cy="730500"/>
            </a:xfrm>
            <a:custGeom>
              <a:avLst/>
              <a:gdLst>
                <a:gd name="connsiteX0" fmla="*/ 0 w 730500"/>
                <a:gd name="connsiteY0" fmla="*/ 121752 h 730500"/>
                <a:gd name="connsiteX1" fmla="*/ 121752 w 730500"/>
                <a:gd name="connsiteY1" fmla="*/ 0 h 730500"/>
                <a:gd name="connsiteX2" fmla="*/ 608748 w 730500"/>
                <a:gd name="connsiteY2" fmla="*/ 0 h 730500"/>
                <a:gd name="connsiteX3" fmla="*/ 730500 w 730500"/>
                <a:gd name="connsiteY3" fmla="*/ 121752 h 730500"/>
                <a:gd name="connsiteX4" fmla="*/ 730500 w 730500"/>
                <a:gd name="connsiteY4" fmla="*/ 608748 h 730500"/>
                <a:gd name="connsiteX5" fmla="*/ 608748 w 730500"/>
                <a:gd name="connsiteY5" fmla="*/ 730500 h 730500"/>
                <a:gd name="connsiteX6" fmla="*/ 121752 w 730500"/>
                <a:gd name="connsiteY6" fmla="*/ 730500 h 730500"/>
                <a:gd name="connsiteX7" fmla="*/ 0 w 730500"/>
                <a:gd name="connsiteY7" fmla="*/ 608748 h 730500"/>
                <a:gd name="connsiteX8" fmla="*/ 0 w 730500"/>
                <a:gd name="connsiteY8" fmla="*/ 121752 h 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500" h="730500">
                  <a:moveTo>
                    <a:pt x="0" y="121752"/>
                  </a:moveTo>
                  <a:cubicBezTo>
                    <a:pt x="0" y="54510"/>
                    <a:pt x="54510" y="0"/>
                    <a:pt x="121752" y="0"/>
                  </a:cubicBezTo>
                  <a:lnTo>
                    <a:pt x="608748" y="0"/>
                  </a:lnTo>
                  <a:cubicBezTo>
                    <a:pt x="675990" y="0"/>
                    <a:pt x="730500" y="54510"/>
                    <a:pt x="730500" y="121752"/>
                  </a:cubicBezTo>
                  <a:lnTo>
                    <a:pt x="730500" y="608748"/>
                  </a:lnTo>
                  <a:cubicBezTo>
                    <a:pt x="730500" y="675990"/>
                    <a:pt x="675990" y="730500"/>
                    <a:pt x="608748" y="730500"/>
                  </a:cubicBezTo>
                  <a:lnTo>
                    <a:pt x="121752" y="730500"/>
                  </a:lnTo>
                  <a:cubicBezTo>
                    <a:pt x="54510" y="730500"/>
                    <a:pt x="0" y="675990"/>
                    <a:pt x="0" y="608748"/>
                  </a:cubicBezTo>
                  <a:lnTo>
                    <a:pt x="0" y="12175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2810" tIns="92810" rIns="92810" bIns="92810" numCol="1" spcCol="1270" anchor="ctr" anchorCtr="0">
              <a:noAutofit/>
            </a:bodyPr>
            <a:lstStyle/>
            <a:p>
              <a:pPr marL="0" lvl="0" indent="0" algn="ctr" defTabSz="666750">
                <a:lnSpc>
                  <a:spcPct val="150000"/>
                </a:lnSpc>
                <a:spcBef>
                  <a:spcPct val="0"/>
                </a:spcBef>
                <a:buNone/>
              </a:pPr>
              <a:r>
                <a:rPr lang="en-US" sz="2000" kern="1200">
                  <a:latin typeface="+mn-ea"/>
                </a:rPr>
                <a:t>2.</a:t>
              </a:r>
              <a:r>
                <a:rPr lang="zh-CN" sz="2000" kern="1200">
                  <a:latin typeface="+mn-ea"/>
                </a:rPr>
                <a:t>回溯法</a:t>
              </a:r>
            </a:p>
          </p:txBody>
        </p:sp>
        <p:sp>
          <p:nvSpPr>
            <p:cNvPr id="11" name="任意多边形: 形状 10">
              <a:extLst>
                <a:ext uri="{FF2B5EF4-FFF2-40B4-BE49-F238E27FC236}">
                  <a16:creationId xmlns:a16="http://schemas.microsoft.com/office/drawing/2014/main" id="{9916F4BA-162E-4300-A7D4-355714096E91}"/>
                </a:ext>
              </a:extLst>
            </p:cNvPr>
            <p:cNvSpPr/>
            <p:nvPr/>
          </p:nvSpPr>
          <p:spPr>
            <a:xfrm>
              <a:off x="5337403" y="3457096"/>
              <a:ext cx="730500" cy="730500"/>
            </a:xfrm>
            <a:custGeom>
              <a:avLst/>
              <a:gdLst>
                <a:gd name="connsiteX0" fmla="*/ 0 w 730500"/>
                <a:gd name="connsiteY0" fmla="*/ 121752 h 730500"/>
                <a:gd name="connsiteX1" fmla="*/ 121752 w 730500"/>
                <a:gd name="connsiteY1" fmla="*/ 0 h 730500"/>
                <a:gd name="connsiteX2" fmla="*/ 608748 w 730500"/>
                <a:gd name="connsiteY2" fmla="*/ 0 h 730500"/>
                <a:gd name="connsiteX3" fmla="*/ 730500 w 730500"/>
                <a:gd name="connsiteY3" fmla="*/ 121752 h 730500"/>
                <a:gd name="connsiteX4" fmla="*/ 730500 w 730500"/>
                <a:gd name="connsiteY4" fmla="*/ 608748 h 730500"/>
                <a:gd name="connsiteX5" fmla="*/ 608748 w 730500"/>
                <a:gd name="connsiteY5" fmla="*/ 730500 h 730500"/>
                <a:gd name="connsiteX6" fmla="*/ 121752 w 730500"/>
                <a:gd name="connsiteY6" fmla="*/ 730500 h 730500"/>
                <a:gd name="connsiteX7" fmla="*/ 0 w 730500"/>
                <a:gd name="connsiteY7" fmla="*/ 608748 h 730500"/>
                <a:gd name="connsiteX8" fmla="*/ 0 w 730500"/>
                <a:gd name="connsiteY8" fmla="*/ 121752 h 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500" h="730500">
                  <a:moveTo>
                    <a:pt x="0" y="121752"/>
                  </a:moveTo>
                  <a:cubicBezTo>
                    <a:pt x="0" y="54510"/>
                    <a:pt x="54510" y="0"/>
                    <a:pt x="121752" y="0"/>
                  </a:cubicBezTo>
                  <a:lnTo>
                    <a:pt x="608748" y="0"/>
                  </a:lnTo>
                  <a:cubicBezTo>
                    <a:pt x="675990" y="0"/>
                    <a:pt x="730500" y="54510"/>
                    <a:pt x="730500" y="121752"/>
                  </a:cubicBezTo>
                  <a:lnTo>
                    <a:pt x="730500" y="608748"/>
                  </a:lnTo>
                  <a:cubicBezTo>
                    <a:pt x="730500" y="675990"/>
                    <a:pt x="675990" y="730500"/>
                    <a:pt x="608748" y="730500"/>
                  </a:cubicBezTo>
                  <a:lnTo>
                    <a:pt x="121752" y="730500"/>
                  </a:lnTo>
                  <a:cubicBezTo>
                    <a:pt x="54510" y="730500"/>
                    <a:pt x="0" y="675990"/>
                    <a:pt x="0" y="608748"/>
                  </a:cubicBezTo>
                  <a:lnTo>
                    <a:pt x="0" y="12175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2810" tIns="92810" rIns="92810" bIns="92810" numCol="1" spcCol="1270" anchor="ctr" anchorCtr="0">
              <a:noAutofit/>
            </a:bodyPr>
            <a:lstStyle/>
            <a:p>
              <a:pPr marL="0" lvl="0" indent="0" algn="ctr" defTabSz="666750">
                <a:lnSpc>
                  <a:spcPct val="150000"/>
                </a:lnSpc>
                <a:spcBef>
                  <a:spcPct val="0"/>
                </a:spcBef>
                <a:buNone/>
              </a:pPr>
              <a:r>
                <a:rPr lang="en-US" sz="2000" kern="1200">
                  <a:latin typeface="+mn-ea"/>
                </a:rPr>
                <a:t>3.</a:t>
              </a:r>
              <a:r>
                <a:rPr lang="zh-CN" sz="2000" kern="1200">
                  <a:latin typeface="+mn-ea"/>
                </a:rPr>
                <a:t>归纳法</a:t>
              </a:r>
            </a:p>
          </p:txBody>
        </p:sp>
        <p:sp>
          <p:nvSpPr>
            <p:cNvPr id="12" name="任意多边形: 形状 11">
              <a:extLst>
                <a:ext uri="{FF2B5EF4-FFF2-40B4-BE49-F238E27FC236}">
                  <a16:creationId xmlns:a16="http://schemas.microsoft.com/office/drawing/2014/main" id="{60594FDA-B912-4050-90C6-C1411057F906}"/>
                </a:ext>
              </a:extLst>
            </p:cNvPr>
            <p:cNvSpPr/>
            <p:nvPr/>
          </p:nvSpPr>
          <p:spPr>
            <a:xfrm>
              <a:off x="6124096" y="3457096"/>
              <a:ext cx="730500" cy="730500"/>
            </a:xfrm>
            <a:custGeom>
              <a:avLst/>
              <a:gdLst>
                <a:gd name="connsiteX0" fmla="*/ 0 w 730500"/>
                <a:gd name="connsiteY0" fmla="*/ 121752 h 730500"/>
                <a:gd name="connsiteX1" fmla="*/ 121752 w 730500"/>
                <a:gd name="connsiteY1" fmla="*/ 0 h 730500"/>
                <a:gd name="connsiteX2" fmla="*/ 608748 w 730500"/>
                <a:gd name="connsiteY2" fmla="*/ 0 h 730500"/>
                <a:gd name="connsiteX3" fmla="*/ 730500 w 730500"/>
                <a:gd name="connsiteY3" fmla="*/ 121752 h 730500"/>
                <a:gd name="connsiteX4" fmla="*/ 730500 w 730500"/>
                <a:gd name="connsiteY4" fmla="*/ 608748 h 730500"/>
                <a:gd name="connsiteX5" fmla="*/ 608748 w 730500"/>
                <a:gd name="connsiteY5" fmla="*/ 730500 h 730500"/>
                <a:gd name="connsiteX6" fmla="*/ 121752 w 730500"/>
                <a:gd name="connsiteY6" fmla="*/ 730500 h 730500"/>
                <a:gd name="connsiteX7" fmla="*/ 0 w 730500"/>
                <a:gd name="connsiteY7" fmla="*/ 608748 h 730500"/>
                <a:gd name="connsiteX8" fmla="*/ 0 w 730500"/>
                <a:gd name="connsiteY8" fmla="*/ 121752 h 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500" h="730500">
                  <a:moveTo>
                    <a:pt x="0" y="121752"/>
                  </a:moveTo>
                  <a:cubicBezTo>
                    <a:pt x="0" y="54510"/>
                    <a:pt x="54510" y="0"/>
                    <a:pt x="121752" y="0"/>
                  </a:cubicBezTo>
                  <a:lnTo>
                    <a:pt x="608748" y="0"/>
                  </a:lnTo>
                  <a:cubicBezTo>
                    <a:pt x="675990" y="0"/>
                    <a:pt x="730500" y="54510"/>
                    <a:pt x="730500" y="121752"/>
                  </a:cubicBezTo>
                  <a:lnTo>
                    <a:pt x="730500" y="608748"/>
                  </a:lnTo>
                  <a:cubicBezTo>
                    <a:pt x="730500" y="675990"/>
                    <a:pt x="675990" y="730500"/>
                    <a:pt x="608748" y="730500"/>
                  </a:cubicBezTo>
                  <a:lnTo>
                    <a:pt x="121752" y="730500"/>
                  </a:lnTo>
                  <a:cubicBezTo>
                    <a:pt x="54510" y="730500"/>
                    <a:pt x="0" y="675990"/>
                    <a:pt x="0" y="608748"/>
                  </a:cubicBezTo>
                  <a:lnTo>
                    <a:pt x="0" y="12175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2810" tIns="92810" rIns="92810" bIns="92810" numCol="1" spcCol="1270" anchor="ctr" anchorCtr="0">
              <a:noAutofit/>
            </a:bodyPr>
            <a:lstStyle/>
            <a:p>
              <a:pPr marL="0" lvl="0" indent="0" algn="ctr" defTabSz="666750">
                <a:lnSpc>
                  <a:spcPct val="150000"/>
                </a:lnSpc>
                <a:spcBef>
                  <a:spcPct val="0"/>
                </a:spcBef>
                <a:buNone/>
              </a:pPr>
              <a:r>
                <a:rPr lang="en-US" sz="2000" kern="1200">
                  <a:latin typeface="+mn-ea"/>
                </a:rPr>
                <a:t>4.</a:t>
              </a:r>
              <a:r>
                <a:rPr lang="zh-CN" sz="2000" kern="1200">
                  <a:latin typeface="+mn-ea"/>
                </a:rPr>
                <a:t>演绎法</a:t>
              </a:r>
            </a:p>
          </p:txBody>
        </p:sp>
      </p:grpSp>
    </p:spTree>
    <p:extLst>
      <p:ext uri="{BB962C8B-B14F-4D97-AF65-F5344CB8AC3E}">
        <p14:creationId xmlns:p14="http://schemas.microsoft.com/office/powerpoint/2010/main" val="19727240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49780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8.6.3   </a:t>
            </a:r>
            <a:r>
              <a:rPr lang="zh-CN" altLang="en-US" sz="2200" b="1" dirty="0">
                <a:latin typeface="微软雅黑" charset="-122"/>
                <a:ea typeface="微软雅黑" charset="-122"/>
              </a:rPr>
              <a:t>调试原则   </a:t>
            </a:r>
          </a:p>
        </p:txBody>
      </p:sp>
      <p:grpSp>
        <p:nvGrpSpPr>
          <p:cNvPr id="5" name="组合 4">
            <a:extLst>
              <a:ext uri="{FF2B5EF4-FFF2-40B4-BE49-F238E27FC236}">
                <a16:creationId xmlns:a16="http://schemas.microsoft.com/office/drawing/2014/main" id="{B29C4774-369E-416D-A142-CE8CC966DA15}"/>
              </a:ext>
            </a:extLst>
          </p:cNvPr>
          <p:cNvGrpSpPr/>
          <p:nvPr/>
        </p:nvGrpSpPr>
        <p:grpSpPr>
          <a:xfrm>
            <a:off x="718151" y="873457"/>
            <a:ext cx="10776150" cy="5363570"/>
            <a:chOff x="718151" y="1100861"/>
            <a:chExt cx="10776150" cy="3117392"/>
          </a:xfrm>
        </p:grpSpPr>
        <p:sp>
          <p:nvSpPr>
            <p:cNvPr id="6" name="任意多边形: 形状 5">
              <a:extLst>
                <a:ext uri="{FF2B5EF4-FFF2-40B4-BE49-F238E27FC236}">
                  <a16:creationId xmlns:a16="http://schemas.microsoft.com/office/drawing/2014/main" id="{75612D8A-525C-44D0-B65B-7629EBD6F522}"/>
                </a:ext>
              </a:extLst>
            </p:cNvPr>
            <p:cNvSpPr/>
            <p:nvPr/>
          </p:nvSpPr>
          <p:spPr>
            <a:xfrm rot="21600000">
              <a:off x="718151" y="1100861"/>
              <a:ext cx="1690376" cy="3117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0" tIns="623478" rIns="129070" bIns="623478" numCol="1" spcCol="1270" anchor="ctr" anchorCtr="0">
              <a:noAutofit/>
            </a:bodyPr>
            <a:lstStyle/>
            <a:p>
              <a:pPr marL="0" lvl="0" indent="0" algn="ctr" defTabSz="889000">
                <a:lnSpc>
                  <a:spcPct val="150000"/>
                </a:lnSpc>
                <a:spcBef>
                  <a:spcPct val="0"/>
                </a:spcBef>
                <a:buNone/>
              </a:pPr>
              <a:r>
                <a:rPr lang="zh-CN" sz="2000" kern="1200">
                  <a:latin typeface="+mn-ea"/>
                </a:rPr>
                <a:t>由于调试工作有查错和排错两项任务，因此调试原则也分成两组：</a:t>
              </a:r>
            </a:p>
          </p:txBody>
        </p:sp>
        <p:sp>
          <p:nvSpPr>
            <p:cNvPr id="7" name="任意多边形: 形状 6">
              <a:extLst>
                <a:ext uri="{FF2B5EF4-FFF2-40B4-BE49-F238E27FC236}">
                  <a16:creationId xmlns:a16="http://schemas.microsoft.com/office/drawing/2014/main" id="{D1AC3CA5-C9C4-4023-B3CC-D9826D80980E}"/>
                </a:ext>
              </a:extLst>
            </p:cNvPr>
            <p:cNvSpPr/>
            <p:nvPr/>
          </p:nvSpPr>
          <p:spPr>
            <a:xfrm rot="21600000">
              <a:off x="2535305" y="1100861"/>
              <a:ext cx="1690376" cy="3117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0" tIns="623478" rIns="129070" bIns="623478" numCol="1" spcCol="1270" anchor="ctr" anchorCtr="0">
              <a:noAutofit/>
            </a:bodyPr>
            <a:lstStyle/>
            <a:p>
              <a:pPr marL="0" lvl="0" indent="0" algn="ctr" defTabSz="889000">
                <a:lnSpc>
                  <a:spcPct val="150000"/>
                </a:lnSpc>
                <a:spcBef>
                  <a:spcPct val="0"/>
                </a:spcBef>
                <a:buNone/>
              </a:pPr>
              <a:r>
                <a:rPr lang="en-US" sz="2000" kern="1200">
                  <a:latin typeface="+mn-ea"/>
                </a:rPr>
                <a:t>1</a:t>
              </a:r>
              <a:r>
                <a:rPr lang="zh-CN" sz="2000" kern="1200">
                  <a:latin typeface="+mn-ea"/>
                </a:rPr>
                <a:t>．查错原则</a:t>
              </a:r>
            </a:p>
          </p:txBody>
        </p:sp>
        <p:sp>
          <p:nvSpPr>
            <p:cNvPr id="8" name="任意多边形: 形状 7">
              <a:extLst>
                <a:ext uri="{FF2B5EF4-FFF2-40B4-BE49-F238E27FC236}">
                  <a16:creationId xmlns:a16="http://schemas.microsoft.com/office/drawing/2014/main" id="{1075A52F-91E2-44CB-8C54-139226E02C6F}"/>
                </a:ext>
              </a:extLst>
            </p:cNvPr>
            <p:cNvSpPr/>
            <p:nvPr/>
          </p:nvSpPr>
          <p:spPr>
            <a:xfrm rot="21600000">
              <a:off x="4352460" y="1100861"/>
              <a:ext cx="1690376" cy="3117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0" tIns="623478" rIns="129070" bIns="623478" numCol="1" spcCol="1270" anchor="ctr" anchorCtr="0">
              <a:noAutofit/>
            </a:bodyPr>
            <a:lstStyle/>
            <a:p>
              <a:pPr marL="0" lvl="0" indent="0" algn="ctr" defTabSz="889000">
                <a:lnSpc>
                  <a:spcPct val="150000"/>
                </a:lnSpc>
                <a:spcBef>
                  <a:spcPct val="0"/>
                </a:spcBef>
                <a:buNone/>
              </a:pPr>
              <a:r>
                <a:rPr lang="zh-CN" sz="2000" kern="1200">
                  <a:latin typeface="+mn-ea"/>
                </a:rPr>
                <a:t>（</a:t>
              </a:r>
              <a:r>
                <a:rPr lang="en-US" sz="2000" kern="1200">
                  <a:latin typeface="+mn-ea"/>
                </a:rPr>
                <a:t>1</a:t>
              </a:r>
              <a:r>
                <a:rPr lang="zh-CN" sz="2000" kern="1200">
                  <a:latin typeface="+mn-ea"/>
                </a:rPr>
                <a:t>）注重用头脑去分析思考与错误征兆有关的信息。</a:t>
              </a:r>
            </a:p>
          </p:txBody>
        </p:sp>
        <p:sp>
          <p:nvSpPr>
            <p:cNvPr id="9" name="任意多边形: 形状 8">
              <a:extLst>
                <a:ext uri="{FF2B5EF4-FFF2-40B4-BE49-F238E27FC236}">
                  <a16:creationId xmlns:a16="http://schemas.microsoft.com/office/drawing/2014/main" id="{C7B8E419-5E04-415F-B6AA-91CE2B9AC189}"/>
                </a:ext>
              </a:extLst>
            </p:cNvPr>
            <p:cNvSpPr/>
            <p:nvPr/>
          </p:nvSpPr>
          <p:spPr>
            <a:xfrm rot="21600000">
              <a:off x="6169615" y="1100861"/>
              <a:ext cx="1690376" cy="3117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0" tIns="623478" rIns="129070" bIns="623478" numCol="1" spcCol="1270" anchor="ctr" anchorCtr="0">
              <a:noAutofit/>
            </a:bodyPr>
            <a:lstStyle/>
            <a:p>
              <a:pPr marL="0" lvl="0" indent="0" algn="ctr" defTabSz="889000">
                <a:lnSpc>
                  <a:spcPct val="150000"/>
                </a:lnSpc>
                <a:spcBef>
                  <a:spcPct val="0"/>
                </a:spcBef>
                <a:buNone/>
              </a:pPr>
              <a:r>
                <a:rPr lang="zh-CN" sz="2000" kern="1200">
                  <a:latin typeface="+mn-ea"/>
                </a:rPr>
                <a:t>（</a:t>
              </a:r>
              <a:r>
                <a:rPr lang="en-US" sz="2000" kern="1200">
                  <a:latin typeface="+mn-ea"/>
                </a:rPr>
                <a:t>2</a:t>
              </a:r>
              <a:r>
                <a:rPr lang="zh-CN" sz="2000" kern="1200">
                  <a:latin typeface="+mn-ea"/>
                </a:rPr>
                <a:t>）避免用试探法，最多只能把它当作最后手段。</a:t>
              </a:r>
            </a:p>
          </p:txBody>
        </p:sp>
        <p:sp>
          <p:nvSpPr>
            <p:cNvPr id="10" name="任意多边形: 形状 9">
              <a:extLst>
                <a:ext uri="{FF2B5EF4-FFF2-40B4-BE49-F238E27FC236}">
                  <a16:creationId xmlns:a16="http://schemas.microsoft.com/office/drawing/2014/main" id="{853DC721-4F0B-4087-AD5E-8AE9CA2AFD3B}"/>
                </a:ext>
              </a:extLst>
            </p:cNvPr>
            <p:cNvSpPr/>
            <p:nvPr/>
          </p:nvSpPr>
          <p:spPr>
            <a:xfrm rot="21600000">
              <a:off x="7986770" y="1100861"/>
              <a:ext cx="1690376" cy="3117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0" tIns="623478" rIns="129070" bIns="623478" numCol="1" spcCol="1270" anchor="ctr" anchorCtr="0">
              <a:noAutofit/>
            </a:bodyPr>
            <a:lstStyle/>
            <a:p>
              <a:pPr marL="0" lvl="0" indent="0" algn="ctr" defTabSz="889000">
                <a:lnSpc>
                  <a:spcPct val="150000"/>
                </a:lnSpc>
                <a:spcBef>
                  <a:spcPct val="0"/>
                </a:spcBef>
                <a:buNone/>
              </a:pPr>
              <a:r>
                <a:rPr lang="zh-CN" sz="2000" kern="1200">
                  <a:latin typeface="+mn-ea"/>
                </a:rPr>
                <a:t>（</a:t>
              </a:r>
              <a:r>
                <a:rPr lang="en-US" sz="2000" kern="1200">
                  <a:latin typeface="+mn-ea"/>
                </a:rPr>
                <a:t>3</a:t>
              </a:r>
              <a:r>
                <a:rPr lang="zh-CN" sz="2000" kern="1200">
                  <a:latin typeface="+mn-ea"/>
                </a:rPr>
                <a:t>）调试工具不能代替人的思考，只能把它当作辅助手段来使用。</a:t>
              </a:r>
            </a:p>
          </p:txBody>
        </p:sp>
        <p:sp>
          <p:nvSpPr>
            <p:cNvPr id="11" name="任意多边形: 形状 10">
              <a:extLst>
                <a:ext uri="{FF2B5EF4-FFF2-40B4-BE49-F238E27FC236}">
                  <a16:creationId xmlns:a16="http://schemas.microsoft.com/office/drawing/2014/main" id="{976C8D57-FCEF-4637-8062-FCCCA4C8072E}"/>
                </a:ext>
              </a:extLst>
            </p:cNvPr>
            <p:cNvSpPr/>
            <p:nvPr/>
          </p:nvSpPr>
          <p:spPr>
            <a:xfrm rot="21600000">
              <a:off x="9803925" y="1100861"/>
              <a:ext cx="1690376" cy="3117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7000" tIns="623478" rIns="129070" bIns="623478" numCol="1" spcCol="1270" anchor="ctr" anchorCtr="0">
              <a:noAutofit/>
            </a:bodyPr>
            <a:lstStyle/>
            <a:p>
              <a:pPr marL="0" lvl="0" indent="0" algn="ctr" defTabSz="889000">
                <a:lnSpc>
                  <a:spcPct val="150000"/>
                </a:lnSpc>
                <a:spcBef>
                  <a:spcPct val="0"/>
                </a:spcBef>
                <a:buNone/>
              </a:pPr>
              <a:r>
                <a:rPr lang="zh-CN" sz="2000" kern="1200">
                  <a:latin typeface="+mn-ea"/>
                </a:rPr>
                <a:t>（</a:t>
              </a:r>
              <a:r>
                <a:rPr lang="en-US" sz="2000" kern="1200">
                  <a:latin typeface="+mn-ea"/>
                </a:rPr>
                <a:t>4</a:t>
              </a:r>
              <a:r>
                <a:rPr lang="zh-CN" sz="2000" kern="1200">
                  <a:latin typeface="+mn-ea"/>
                </a:rPr>
                <a:t>）避开死胡同。</a:t>
              </a:r>
            </a:p>
          </p:txBody>
        </p:sp>
      </p:grpSp>
    </p:spTree>
    <p:extLst>
      <p:ext uri="{BB962C8B-B14F-4D97-AF65-F5344CB8AC3E}">
        <p14:creationId xmlns:p14="http://schemas.microsoft.com/office/powerpoint/2010/main" val="31023514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49780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8.6.3   </a:t>
            </a:r>
            <a:r>
              <a:rPr lang="zh-CN" altLang="en-US" sz="2200" b="1" dirty="0">
                <a:latin typeface="微软雅黑" charset="-122"/>
                <a:ea typeface="微软雅黑" charset="-122"/>
              </a:rPr>
              <a:t>调试原则   </a:t>
            </a:r>
          </a:p>
        </p:txBody>
      </p:sp>
      <p:grpSp>
        <p:nvGrpSpPr>
          <p:cNvPr id="5" name="组合 4">
            <a:extLst>
              <a:ext uri="{FF2B5EF4-FFF2-40B4-BE49-F238E27FC236}">
                <a16:creationId xmlns:a16="http://schemas.microsoft.com/office/drawing/2014/main" id="{87653CD0-FA97-4D42-9016-0C1AA1712274}"/>
              </a:ext>
            </a:extLst>
          </p:cNvPr>
          <p:cNvGrpSpPr/>
          <p:nvPr/>
        </p:nvGrpSpPr>
        <p:grpSpPr>
          <a:xfrm>
            <a:off x="1086351" y="1364527"/>
            <a:ext cx="9931383" cy="4055921"/>
            <a:chOff x="713872" y="1180247"/>
            <a:chExt cx="10784708" cy="2435401"/>
          </a:xfrm>
        </p:grpSpPr>
        <p:sp>
          <p:nvSpPr>
            <p:cNvPr id="6" name="矩形 5">
              <a:extLst>
                <a:ext uri="{FF2B5EF4-FFF2-40B4-BE49-F238E27FC236}">
                  <a16:creationId xmlns:a16="http://schemas.microsoft.com/office/drawing/2014/main" id="{DD9E5644-4EBA-4CC5-A32E-4CC6FDB2D83E}"/>
                </a:ext>
              </a:extLst>
            </p:cNvPr>
            <p:cNvSpPr/>
            <p:nvPr/>
          </p:nvSpPr>
          <p:spPr>
            <a:xfrm>
              <a:off x="713872" y="1342607"/>
              <a:ext cx="10784708" cy="277200"/>
            </a:xfrm>
            <a:prstGeom prst="rect">
              <a:avLst/>
            </a:pr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7" name="任意多边形: 形状 6">
              <a:extLst>
                <a:ext uri="{FF2B5EF4-FFF2-40B4-BE49-F238E27FC236}">
                  <a16:creationId xmlns:a16="http://schemas.microsoft.com/office/drawing/2014/main" id="{33913820-C1DF-4043-9EA3-463585C0E903}"/>
                </a:ext>
              </a:extLst>
            </p:cNvPr>
            <p:cNvSpPr/>
            <p:nvPr/>
          </p:nvSpPr>
          <p:spPr>
            <a:xfrm>
              <a:off x="1253107" y="1180247"/>
              <a:ext cx="7549295" cy="324720"/>
            </a:xfrm>
            <a:custGeom>
              <a:avLst/>
              <a:gdLst>
                <a:gd name="connsiteX0" fmla="*/ 0 w 7549295"/>
                <a:gd name="connsiteY0" fmla="*/ 54121 h 324720"/>
                <a:gd name="connsiteX1" fmla="*/ 54121 w 7549295"/>
                <a:gd name="connsiteY1" fmla="*/ 0 h 324720"/>
                <a:gd name="connsiteX2" fmla="*/ 7495174 w 7549295"/>
                <a:gd name="connsiteY2" fmla="*/ 0 h 324720"/>
                <a:gd name="connsiteX3" fmla="*/ 7549295 w 7549295"/>
                <a:gd name="connsiteY3" fmla="*/ 54121 h 324720"/>
                <a:gd name="connsiteX4" fmla="*/ 7549295 w 7549295"/>
                <a:gd name="connsiteY4" fmla="*/ 270599 h 324720"/>
                <a:gd name="connsiteX5" fmla="*/ 7495174 w 7549295"/>
                <a:gd name="connsiteY5" fmla="*/ 324720 h 324720"/>
                <a:gd name="connsiteX6" fmla="*/ 54121 w 7549295"/>
                <a:gd name="connsiteY6" fmla="*/ 324720 h 324720"/>
                <a:gd name="connsiteX7" fmla="*/ 0 w 7549295"/>
                <a:gd name="connsiteY7" fmla="*/ 270599 h 324720"/>
                <a:gd name="connsiteX8" fmla="*/ 0 w 7549295"/>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9295" h="324720">
                  <a:moveTo>
                    <a:pt x="0" y="54121"/>
                  </a:moveTo>
                  <a:cubicBezTo>
                    <a:pt x="0" y="24231"/>
                    <a:pt x="24231" y="0"/>
                    <a:pt x="54121" y="0"/>
                  </a:cubicBezTo>
                  <a:lnTo>
                    <a:pt x="7495174" y="0"/>
                  </a:lnTo>
                  <a:cubicBezTo>
                    <a:pt x="7525064" y="0"/>
                    <a:pt x="7549295" y="24231"/>
                    <a:pt x="7549295" y="54121"/>
                  </a:cubicBezTo>
                  <a:lnTo>
                    <a:pt x="7549295" y="270599"/>
                  </a:lnTo>
                  <a:cubicBezTo>
                    <a:pt x="7549295" y="300489"/>
                    <a:pt x="7525064" y="324720"/>
                    <a:pt x="7495174" y="324720"/>
                  </a:cubicBezTo>
                  <a:lnTo>
                    <a:pt x="54121" y="324720"/>
                  </a:lnTo>
                  <a:cubicBezTo>
                    <a:pt x="24231" y="324720"/>
                    <a:pt x="0" y="300489"/>
                    <a:pt x="0" y="270599"/>
                  </a:cubicBezTo>
                  <a:lnTo>
                    <a:pt x="0" y="5412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1197" tIns="15852" rIns="301197" bIns="15852" numCol="1" spcCol="1270" anchor="ctr" anchorCtr="0">
              <a:noAutofit/>
            </a:bodyPr>
            <a:lstStyle/>
            <a:p>
              <a:pPr marL="0" lvl="0" indent="0" algn="l" defTabSz="488950">
                <a:lnSpc>
                  <a:spcPct val="150000"/>
                </a:lnSpc>
                <a:spcBef>
                  <a:spcPct val="0"/>
                </a:spcBef>
                <a:buNone/>
              </a:pPr>
              <a:r>
                <a:rPr lang="en-US" sz="2000" kern="1200">
                  <a:latin typeface="+mn-ea"/>
                </a:rPr>
                <a:t>2</a:t>
              </a:r>
              <a:r>
                <a:rPr lang="zh-CN" sz="2000" kern="1200">
                  <a:latin typeface="+mn-ea"/>
                </a:rPr>
                <a:t>．排错原则</a:t>
              </a:r>
            </a:p>
          </p:txBody>
        </p:sp>
        <p:sp>
          <p:nvSpPr>
            <p:cNvPr id="8" name="矩形 7">
              <a:extLst>
                <a:ext uri="{FF2B5EF4-FFF2-40B4-BE49-F238E27FC236}">
                  <a16:creationId xmlns:a16="http://schemas.microsoft.com/office/drawing/2014/main" id="{D9E3DC20-BB49-4161-9A3D-279F635BDAF3}"/>
                </a:ext>
              </a:extLst>
            </p:cNvPr>
            <p:cNvSpPr/>
            <p:nvPr/>
          </p:nvSpPr>
          <p:spPr>
            <a:xfrm>
              <a:off x="713872" y="1841567"/>
              <a:ext cx="10784708" cy="277200"/>
            </a:xfrm>
            <a:prstGeom prst="rect">
              <a:avLst/>
            </a:pr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9" name="任意多边形: 形状 8">
              <a:extLst>
                <a:ext uri="{FF2B5EF4-FFF2-40B4-BE49-F238E27FC236}">
                  <a16:creationId xmlns:a16="http://schemas.microsoft.com/office/drawing/2014/main" id="{A57BF85A-B7C4-4338-8C2E-0675DFB93EFA}"/>
                </a:ext>
              </a:extLst>
            </p:cNvPr>
            <p:cNvSpPr/>
            <p:nvPr/>
          </p:nvSpPr>
          <p:spPr>
            <a:xfrm>
              <a:off x="1253107" y="1679208"/>
              <a:ext cx="7549295" cy="324720"/>
            </a:xfrm>
            <a:custGeom>
              <a:avLst/>
              <a:gdLst>
                <a:gd name="connsiteX0" fmla="*/ 0 w 7549295"/>
                <a:gd name="connsiteY0" fmla="*/ 54121 h 324720"/>
                <a:gd name="connsiteX1" fmla="*/ 54121 w 7549295"/>
                <a:gd name="connsiteY1" fmla="*/ 0 h 324720"/>
                <a:gd name="connsiteX2" fmla="*/ 7495174 w 7549295"/>
                <a:gd name="connsiteY2" fmla="*/ 0 h 324720"/>
                <a:gd name="connsiteX3" fmla="*/ 7549295 w 7549295"/>
                <a:gd name="connsiteY3" fmla="*/ 54121 h 324720"/>
                <a:gd name="connsiteX4" fmla="*/ 7549295 w 7549295"/>
                <a:gd name="connsiteY4" fmla="*/ 270599 h 324720"/>
                <a:gd name="connsiteX5" fmla="*/ 7495174 w 7549295"/>
                <a:gd name="connsiteY5" fmla="*/ 324720 h 324720"/>
                <a:gd name="connsiteX6" fmla="*/ 54121 w 7549295"/>
                <a:gd name="connsiteY6" fmla="*/ 324720 h 324720"/>
                <a:gd name="connsiteX7" fmla="*/ 0 w 7549295"/>
                <a:gd name="connsiteY7" fmla="*/ 270599 h 324720"/>
                <a:gd name="connsiteX8" fmla="*/ 0 w 7549295"/>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9295" h="324720">
                  <a:moveTo>
                    <a:pt x="0" y="54121"/>
                  </a:moveTo>
                  <a:cubicBezTo>
                    <a:pt x="0" y="24231"/>
                    <a:pt x="24231" y="0"/>
                    <a:pt x="54121" y="0"/>
                  </a:cubicBezTo>
                  <a:lnTo>
                    <a:pt x="7495174" y="0"/>
                  </a:lnTo>
                  <a:cubicBezTo>
                    <a:pt x="7525064" y="0"/>
                    <a:pt x="7549295" y="24231"/>
                    <a:pt x="7549295" y="54121"/>
                  </a:cubicBezTo>
                  <a:lnTo>
                    <a:pt x="7549295" y="270599"/>
                  </a:lnTo>
                  <a:cubicBezTo>
                    <a:pt x="7549295" y="300489"/>
                    <a:pt x="7525064" y="324720"/>
                    <a:pt x="7495174" y="324720"/>
                  </a:cubicBezTo>
                  <a:lnTo>
                    <a:pt x="54121" y="324720"/>
                  </a:lnTo>
                  <a:cubicBezTo>
                    <a:pt x="24231" y="324720"/>
                    <a:pt x="0" y="300489"/>
                    <a:pt x="0" y="270599"/>
                  </a:cubicBezTo>
                  <a:lnTo>
                    <a:pt x="0" y="5412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1197" tIns="15852" rIns="301197" bIns="15852" numCol="1" spcCol="1270" anchor="ctr" anchorCtr="0">
              <a:noAutofit/>
            </a:bodyPr>
            <a:lstStyle/>
            <a:p>
              <a:pPr marL="0" lvl="0" indent="0" algn="l" defTabSz="488950">
                <a:lnSpc>
                  <a:spcPct val="150000"/>
                </a:lnSpc>
                <a:spcBef>
                  <a:spcPct val="0"/>
                </a:spcBef>
                <a:buNone/>
              </a:pPr>
              <a:r>
                <a:rPr lang="zh-CN" sz="2000" kern="1200">
                  <a:latin typeface="+mn-ea"/>
                </a:rPr>
                <a:t>（</a:t>
              </a:r>
              <a:r>
                <a:rPr lang="en-US" sz="2000" kern="1200">
                  <a:latin typeface="+mn-ea"/>
                </a:rPr>
                <a:t>1</a:t>
              </a:r>
              <a:r>
                <a:rPr lang="zh-CN" sz="2000" kern="1200">
                  <a:latin typeface="+mn-ea"/>
                </a:rPr>
                <a:t>）注意错误的群集现象，在错误近邻检查。</a:t>
              </a:r>
            </a:p>
          </p:txBody>
        </p:sp>
        <p:sp>
          <p:nvSpPr>
            <p:cNvPr id="10" name="矩形 9">
              <a:extLst>
                <a:ext uri="{FF2B5EF4-FFF2-40B4-BE49-F238E27FC236}">
                  <a16:creationId xmlns:a16="http://schemas.microsoft.com/office/drawing/2014/main" id="{DDE51517-4750-450D-986C-ADBECE467375}"/>
                </a:ext>
              </a:extLst>
            </p:cNvPr>
            <p:cNvSpPr/>
            <p:nvPr/>
          </p:nvSpPr>
          <p:spPr>
            <a:xfrm>
              <a:off x="713872" y="2340528"/>
              <a:ext cx="10784708" cy="277200"/>
            </a:xfrm>
            <a:prstGeom prst="rect">
              <a:avLst/>
            </a:pr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11" name="任意多边形: 形状 10">
              <a:extLst>
                <a:ext uri="{FF2B5EF4-FFF2-40B4-BE49-F238E27FC236}">
                  <a16:creationId xmlns:a16="http://schemas.microsoft.com/office/drawing/2014/main" id="{46925232-A9DD-41FE-8BA8-EF29C731418B}"/>
                </a:ext>
              </a:extLst>
            </p:cNvPr>
            <p:cNvSpPr/>
            <p:nvPr/>
          </p:nvSpPr>
          <p:spPr>
            <a:xfrm>
              <a:off x="1253107" y="2178168"/>
              <a:ext cx="7549295" cy="324720"/>
            </a:xfrm>
            <a:custGeom>
              <a:avLst/>
              <a:gdLst>
                <a:gd name="connsiteX0" fmla="*/ 0 w 7549295"/>
                <a:gd name="connsiteY0" fmla="*/ 54121 h 324720"/>
                <a:gd name="connsiteX1" fmla="*/ 54121 w 7549295"/>
                <a:gd name="connsiteY1" fmla="*/ 0 h 324720"/>
                <a:gd name="connsiteX2" fmla="*/ 7495174 w 7549295"/>
                <a:gd name="connsiteY2" fmla="*/ 0 h 324720"/>
                <a:gd name="connsiteX3" fmla="*/ 7549295 w 7549295"/>
                <a:gd name="connsiteY3" fmla="*/ 54121 h 324720"/>
                <a:gd name="connsiteX4" fmla="*/ 7549295 w 7549295"/>
                <a:gd name="connsiteY4" fmla="*/ 270599 h 324720"/>
                <a:gd name="connsiteX5" fmla="*/ 7495174 w 7549295"/>
                <a:gd name="connsiteY5" fmla="*/ 324720 h 324720"/>
                <a:gd name="connsiteX6" fmla="*/ 54121 w 7549295"/>
                <a:gd name="connsiteY6" fmla="*/ 324720 h 324720"/>
                <a:gd name="connsiteX7" fmla="*/ 0 w 7549295"/>
                <a:gd name="connsiteY7" fmla="*/ 270599 h 324720"/>
                <a:gd name="connsiteX8" fmla="*/ 0 w 7549295"/>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9295" h="324720">
                  <a:moveTo>
                    <a:pt x="0" y="54121"/>
                  </a:moveTo>
                  <a:cubicBezTo>
                    <a:pt x="0" y="24231"/>
                    <a:pt x="24231" y="0"/>
                    <a:pt x="54121" y="0"/>
                  </a:cubicBezTo>
                  <a:lnTo>
                    <a:pt x="7495174" y="0"/>
                  </a:lnTo>
                  <a:cubicBezTo>
                    <a:pt x="7525064" y="0"/>
                    <a:pt x="7549295" y="24231"/>
                    <a:pt x="7549295" y="54121"/>
                  </a:cubicBezTo>
                  <a:lnTo>
                    <a:pt x="7549295" y="270599"/>
                  </a:lnTo>
                  <a:cubicBezTo>
                    <a:pt x="7549295" y="300489"/>
                    <a:pt x="7525064" y="324720"/>
                    <a:pt x="7495174" y="324720"/>
                  </a:cubicBezTo>
                  <a:lnTo>
                    <a:pt x="54121" y="324720"/>
                  </a:lnTo>
                  <a:cubicBezTo>
                    <a:pt x="24231" y="324720"/>
                    <a:pt x="0" y="300489"/>
                    <a:pt x="0" y="270599"/>
                  </a:cubicBezTo>
                  <a:lnTo>
                    <a:pt x="0" y="5412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1197" tIns="15852" rIns="301197" bIns="15852" numCol="1" spcCol="1270" anchor="ctr" anchorCtr="0">
              <a:noAutofit/>
            </a:bodyPr>
            <a:lstStyle/>
            <a:p>
              <a:pPr marL="0" lvl="0" indent="0" algn="l" defTabSz="488950">
                <a:lnSpc>
                  <a:spcPct val="150000"/>
                </a:lnSpc>
                <a:spcBef>
                  <a:spcPct val="0"/>
                </a:spcBef>
                <a:buNone/>
              </a:pPr>
              <a:r>
                <a:rPr lang="zh-CN" sz="2000" kern="1200">
                  <a:latin typeface="+mn-ea"/>
                </a:rPr>
                <a:t>（</a:t>
              </a:r>
              <a:r>
                <a:rPr lang="en-US" sz="2000" kern="1200">
                  <a:latin typeface="+mn-ea"/>
                </a:rPr>
                <a:t>2</a:t>
              </a:r>
              <a:r>
                <a:rPr lang="zh-CN" sz="2000" kern="1200">
                  <a:latin typeface="+mn-ea"/>
                </a:rPr>
                <a:t>）采用回归测试，避免因修改引起的新错误。</a:t>
              </a:r>
            </a:p>
          </p:txBody>
        </p:sp>
        <p:sp>
          <p:nvSpPr>
            <p:cNvPr id="12" name="矩形 11">
              <a:extLst>
                <a:ext uri="{FF2B5EF4-FFF2-40B4-BE49-F238E27FC236}">
                  <a16:creationId xmlns:a16="http://schemas.microsoft.com/office/drawing/2014/main" id="{FD19F211-21E1-46EB-92FB-DC368FF061EB}"/>
                </a:ext>
              </a:extLst>
            </p:cNvPr>
            <p:cNvSpPr/>
            <p:nvPr/>
          </p:nvSpPr>
          <p:spPr>
            <a:xfrm>
              <a:off x="713872" y="2839488"/>
              <a:ext cx="10784708" cy="277200"/>
            </a:xfrm>
            <a:prstGeom prst="rect">
              <a:avLst/>
            </a:pr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13" name="任意多边形: 形状 12">
              <a:extLst>
                <a:ext uri="{FF2B5EF4-FFF2-40B4-BE49-F238E27FC236}">
                  <a16:creationId xmlns:a16="http://schemas.microsoft.com/office/drawing/2014/main" id="{832ED4F6-EB4B-4321-A3E3-344E5A8E3A6B}"/>
                </a:ext>
              </a:extLst>
            </p:cNvPr>
            <p:cNvSpPr/>
            <p:nvPr/>
          </p:nvSpPr>
          <p:spPr>
            <a:xfrm>
              <a:off x="1253107" y="2677128"/>
              <a:ext cx="7549295" cy="324720"/>
            </a:xfrm>
            <a:custGeom>
              <a:avLst/>
              <a:gdLst>
                <a:gd name="connsiteX0" fmla="*/ 0 w 7549295"/>
                <a:gd name="connsiteY0" fmla="*/ 54121 h 324720"/>
                <a:gd name="connsiteX1" fmla="*/ 54121 w 7549295"/>
                <a:gd name="connsiteY1" fmla="*/ 0 h 324720"/>
                <a:gd name="connsiteX2" fmla="*/ 7495174 w 7549295"/>
                <a:gd name="connsiteY2" fmla="*/ 0 h 324720"/>
                <a:gd name="connsiteX3" fmla="*/ 7549295 w 7549295"/>
                <a:gd name="connsiteY3" fmla="*/ 54121 h 324720"/>
                <a:gd name="connsiteX4" fmla="*/ 7549295 w 7549295"/>
                <a:gd name="connsiteY4" fmla="*/ 270599 h 324720"/>
                <a:gd name="connsiteX5" fmla="*/ 7495174 w 7549295"/>
                <a:gd name="connsiteY5" fmla="*/ 324720 h 324720"/>
                <a:gd name="connsiteX6" fmla="*/ 54121 w 7549295"/>
                <a:gd name="connsiteY6" fmla="*/ 324720 h 324720"/>
                <a:gd name="connsiteX7" fmla="*/ 0 w 7549295"/>
                <a:gd name="connsiteY7" fmla="*/ 270599 h 324720"/>
                <a:gd name="connsiteX8" fmla="*/ 0 w 7549295"/>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9295" h="324720">
                  <a:moveTo>
                    <a:pt x="0" y="54121"/>
                  </a:moveTo>
                  <a:cubicBezTo>
                    <a:pt x="0" y="24231"/>
                    <a:pt x="24231" y="0"/>
                    <a:pt x="54121" y="0"/>
                  </a:cubicBezTo>
                  <a:lnTo>
                    <a:pt x="7495174" y="0"/>
                  </a:lnTo>
                  <a:cubicBezTo>
                    <a:pt x="7525064" y="0"/>
                    <a:pt x="7549295" y="24231"/>
                    <a:pt x="7549295" y="54121"/>
                  </a:cubicBezTo>
                  <a:lnTo>
                    <a:pt x="7549295" y="270599"/>
                  </a:lnTo>
                  <a:cubicBezTo>
                    <a:pt x="7549295" y="300489"/>
                    <a:pt x="7525064" y="324720"/>
                    <a:pt x="7495174" y="324720"/>
                  </a:cubicBezTo>
                  <a:lnTo>
                    <a:pt x="54121" y="324720"/>
                  </a:lnTo>
                  <a:cubicBezTo>
                    <a:pt x="24231" y="324720"/>
                    <a:pt x="0" y="300489"/>
                    <a:pt x="0" y="270599"/>
                  </a:cubicBezTo>
                  <a:lnTo>
                    <a:pt x="0" y="5412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1197" tIns="15852" rIns="301197" bIns="15852" numCol="1" spcCol="1270" anchor="ctr" anchorCtr="0">
              <a:noAutofit/>
            </a:bodyPr>
            <a:lstStyle/>
            <a:p>
              <a:pPr marL="0" lvl="0" indent="0" algn="l" defTabSz="488950">
                <a:lnSpc>
                  <a:spcPct val="150000"/>
                </a:lnSpc>
                <a:spcBef>
                  <a:spcPct val="0"/>
                </a:spcBef>
                <a:buNone/>
              </a:pPr>
              <a:r>
                <a:rPr lang="zh-CN" sz="2000" kern="1200">
                  <a:latin typeface="+mn-ea"/>
                </a:rPr>
                <a:t>（</a:t>
              </a:r>
              <a:r>
                <a:rPr lang="en-US" sz="2000" kern="1200">
                  <a:latin typeface="+mn-ea"/>
                </a:rPr>
                <a:t>3</a:t>
              </a:r>
              <a:r>
                <a:rPr lang="zh-CN" sz="2000" kern="1200">
                  <a:latin typeface="+mn-ea"/>
                </a:rPr>
                <a:t>）不能只修改错误的表现，要找到错误的本质并修改。</a:t>
              </a:r>
            </a:p>
          </p:txBody>
        </p:sp>
        <p:sp>
          <p:nvSpPr>
            <p:cNvPr id="14" name="矩形 13">
              <a:extLst>
                <a:ext uri="{FF2B5EF4-FFF2-40B4-BE49-F238E27FC236}">
                  <a16:creationId xmlns:a16="http://schemas.microsoft.com/office/drawing/2014/main" id="{3854DD1A-CD4B-4DA5-8130-87841ED10523}"/>
                </a:ext>
              </a:extLst>
            </p:cNvPr>
            <p:cNvSpPr/>
            <p:nvPr/>
          </p:nvSpPr>
          <p:spPr>
            <a:xfrm>
              <a:off x="713872" y="3338448"/>
              <a:ext cx="10784708" cy="277200"/>
            </a:xfrm>
            <a:prstGeom prst="rect">
              <a:avLst/>
            </a:pr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15" name="任意多边形: 形状 14">
              <a:extLst>
                <a:ext uri="{FF2B5EF4-FFF2-40B4-BE49-F238E27FC236}">
                  <a16:creationId xmlns:a16="http://schemas.microsoft.com/office/drawing/2014/main" id="{9BFFE36E-81FC-43FD-B720-BEA2557C0B0D}"/>
                </a:ext>
              </a:extLst>
            </p:cNvPr>
            <p:cNvSpPr/>
            <p:nvPr/>
          </p:nvSpPr>
          <p:spPr>
            <a:xfrm>
              <a:off x="1253107" y="3176088"/>
              <a:ext cx="7549295" cy="324720"/>
            </a:xfrm>
            <a:custGeom>
              <a:avLst/>
              <a:gdLst>
                <a:gd name="connsiteX0" fmla="*/ 0 w 7549295"/>
                <a:gd name="connsiteY0" fmla="*/ 54121 h 324720"/>
                <a:gd name="connsiteX1" fmla="*/ 54121 w 7549295"/>
                <a:gd name="connsiteY1" fmla="*/ 0 h 324720"/>
                <a:gd name="connsiteX2" fmla="*/ 7495174 w 7549295"/>
                <a:gd name="connsiteY2" fmla="*/ 0 h 324720"/>
                <a:gd name="connsiteX3" fmla="*/ 7549295 w 7549295"/>
                <a:gd name="connsiteY3" fmla="*/ 54121 h 324720"/>
                <a:gd name="connsiteX4" fmla="*/ 7549295 w 7549295"/>
                <a:gd name="connsiteY4" fmla="*/ 270599 h 324720"/>
                <a:gd name="connsiteX5" fmla="*/ 7495174 w 7549295"/>
                <a:gd name="connsiteY5" fmla="*/ 324720 h 324720"/>
                <a:gd name="connsiteX6" fmla="*/ 54121 w 7549295"/>
                <a:gd name="connsiteY6" fmla="*/ 324720 h 324720"/>
                <a:gd name="connsiteX7" fmla="*/ 0 w 7549295"/>
                <a:gd name="connsiteY7" fmla="*/ 270599 h 324720"/>
                <a:gd name="connsiteX8" fmla="*/ 0 w 7549295"/>
                <a:gd name="connsiteY8" fmla="*/ 54121 h 3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49295" h="324720">
                  <a:moveTo>
                    <a:pt x="0" y="54121"/>
                  </a:moveTo>
                  <a:cubicBezTo>
                    <a:pt x="0" y="24231"/>
                    <a:pt x="24231" y="0"/>
                    <a:pt x="54121" y="0"/>
                  </a:cubicBezTo>
                  <a:lnTo>
                    <a:pt x="7495174" y="0"/>
                  </a:lnTo>
                  <a:cubicBezTo>
                    <a:pt x="7525064" y="0"/>
                    <a:pt x="7549295" y="24231"/>
                    <a:pt x="7549295" y="54121"/>
                  </a:cubicBezTo>
                  <a:lnTo>
                    <a:pt x="7549295" y="270599"/>
                  </a:lnTo>
                  <a:cubicBezTo>
                    <a:pt x="7549295" y="300489"/>
                    <a:pt x="7525064" y="324720"/>
                    <a:pt x="7495174" y="324720"/>
                  </a:cubicBezTo>
                  <a:lnTo>
                    <a:pt x="54121" y="324720"/>
                  </a:lnTo>
                  <a:cubicBezTo>
                    <a:pt x="24231" y="324720"/>
                    <a:pt x="0" y="300489"/>
                    <a:pt x="0" y="270599"/>
                  </a:cubicBezTo>
                  <a:lnTo>
                    <a:pt x="0" y="54121"/>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01197" tIns="15852" rIns="301197" bIns="15852" numCol="1" spcCol="1270" anchor="ctr" anchorCtr="0">
              <a:noAutofit/>
            </a:bodyPr>
            <a:lstStyle/>
            <a:p>
              <a:pPr marL="0" lvl="0" indent="0" algn="l" defTabSz="488950">
                <a:lnSpc>
                  <a:spcPct val="150000"/>
                </a:lnSpc>
                <a:spcBef>
                  <a:spcPct val="0"/>
                </a:spcBef>
                <a:buNone/>
              </a:pPr>
              <a:r>
                <a:rPr lang="zh-CN" sz="2000" kern="1200">
                  <a:latin typeface="+mn-ea"/>
                </a:rPr>
                <a:t>（</a:t>
              </a:r>
              <a:r>
                <a:rPr lang="en-US" sz="2000" kern="1200">
                  <a:latin typeface="+mn-ea"/>
                </a:rPr>
                <a:t>4</a:t>
              </a:r>
              <a:r>
                <a:rPr lang="zh-CN" sz="2000" kern="1200">
                  <a:latin typeface="+mn-ea"/>
                </a:rPr>
                <a:t>）要修改源代码，而不要修改目标代码。</a:t>
              </a:r>
            </a:p>
          </p:txBody>
        </p:sp>
      </p:grpSp>
    </p:spTree>
    <p:extLst>
      <p:ext uri="{BB962C8B-B14F-4D97-AF65-F5344CB8AC3E}">
        <p14:creationId xmlns:p14="http://schemas.microsoft.com/office/powerpoint/2010/main" val="24703244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1"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3121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面向对象软件测试简述</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35082394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7870842-B86D-4F90-8926-D615DF9DE8EC}"/>
              </a:ext>
            </a:extLst>
          </p:cNvPr>
          <p:cNvGrpSpPr/>
          <p:nvPr/>
        </p:nvGrpSpPr>
        <p:grpSpPr>
          <a:xfrm>
            <a:off x="2067485" y="1392141"/>
            <a:ext cx="8495881" cy="4585578"/>
            <a:chOff x="2935755" y="1426330"/>
            <a:chExt cx="5056043" cy="2775008"/>
          </a:xfrm>
        </p:grpSpPr>
        <p:sp>
          <p:nvSpPr>
            <p:cNvPr id="4" name="任意多边形: 形状 3">
              <a:extLst>
                <a:ext uri="{FF2B5EF4-FFF2-40B4-BE49-F238E27FC236}">
                  <a16:creationId xmlns:a16="http://schemas.microsoft.com/office/drawing/2014/main" id="{C05434CC-91FD-4DA0-9B23-B2F815FC0778}"/>
                </a:ext>
              </a:extLst>
            </p:cNvPr>
            <p:cNvSpPr/>
            <p:nvPr/>
          </p:nvSpPr>
          <p:spPr>
            <a:xfrm>
              <a:off x="2935755" y="1426330"/>
              <a:ext cx="2775008" cy="2775008"/>
            </a:xfrm>
            <a:custGeom>
              <a:avLst/>
              <a:gdLst>
                <a:gd name="connsiteX0" fmla="*/ 0 w 2775008"/>
                <a:gd name="connsiteY0" fmla="*/ 1387504 h 2775008"/>
                <a:gd name="connsiteX1" fmla="*/ 1387504 w 2775008"/>
                <a:gd name="connsiteY1" fmla="*/ 0 h 2775008"/>
                <a:gd name="connsiteX2" fmla="*/ 2775008 w 2775008"/>
                <a:gd name="connsiteY2" fmla="*/ 1387504 h 2775008"/>
                <a:gd name="connsiteX3" fmla="*/ 1387504 w 2775008"/>
                <a:gd name="connsiteY3" fmla="*/ 2775008 h 2775008"/>
                <a:gd name="connsiteX4" fmla="*/ 0 w 2775008"/>
                <a:gd name="connsiteY4" fmla="*/ 1387504 h 277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008" h="2775008">
                  <a:moveTo>
                    <a:pt x="0" y="1387504"/>
                  </a:moveTo>
                  <a:cubicBezTo>
                    <a:pt x="0" y="621207"/>
                    <a:pt x="621207" y="0"/>
                    <a:pt x="1387504" y="0"/>
                  </a:cubicBezTo>
                  <a:cubicBezTo>
                    <a:pt x="2153801" y="0"/>
                    <a:pt x="2775008" y="621207"/>
                    <a:pt x="2775008" y="1387504"/>
                  </a:cubicBezTo>
                  <a:cubicBezTo>
                    <a:pt x="2775008" y="2153801"/>
                    <a:pt x="2153801" y="2775008"/>
                    <a:pt x="1387504" y="2775008"/>
                  </a:cubicBezTo>
                  <a:cubicBezTo>
                    <a:pt x="621207" y="2775008"/>
                    <a:pt x="0" y="2153801"/>
                    <a:pt x="0" y="1387504"/>
                  </a:cubicBez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87501" tIns="327233" rIns="787503" bIns="327233" numCol="1" spcCol="1270" anchor="ctr" anchorCtr="0">
              <a:noAutofit/>
            </a:bodyPr>
            <a:lstStyle/>
            <a:p>
              <a:pPr marL="0" lvl="0" indent="0" algn="ctr" defTabSz="488950">
                <a:lnSpc>
                  <a:spcPct val="150000"/>
                </a:lnSpc>
                <a:spcBef>
                  <a:spcPct val="0"/>
                </a:spcBef>
                <a:buNone/>
              </a:pPr>
              <a:r>
                <a:rPr lang="zh-CN" kern="1200"/>
                <a:t>软件测试的目的是为了发现软件产品中存在的软件缺陷，进而保证软件产品的质量。软件测试是软件开发过程中的一个重要阶段，是软件产品正式投入运行前，对软件需求分析、设计规格说明和编码的最终复审，是软件质量保证的关键步骤。软件测试的结果也是分析软件可靠性的重要依据。</a:t>
              </a:r>
            </a:p>
          </p:txBody>
        </p:sp>
        <p:sp>
          <p:nvSpPr>
            <p:cNvPr id="5" name="任意多边形: 形状 4">
              <a:extLst>
                <a:ext uri="{FF2B5EF4-FFF2-40B4-BE49-F238E27FC236}">
                  <a16:creationId xmlns:a16="http://schemas.microsoft.com/office/drawing/2014/main" id="{F231114D-0354-47EF-949C-CF4AE30581B9}"/>
                </a:ext>
              </a:extLst>
            </p:cNvPr>
            <p:cNvSpPr/>
            <p:nvPr/>
          </p:nvSpPr>
          <p:spPr>
            <a:xfrm>
              <a:off x="5216790" y="1426330"/>
              <a:ext cx="2775008" cy="2775008"/>
            </a:xfrm>
            <a:custGeom>
              <a:avLst/>
              <a:gdLst>
                <a:gd name="connsiteX0" fmla="*/ 0 w 2775008"/>
                <a:gd name="connsiteY0" fmla="*/ 1387504 h 2775008"/>
                <a:gd name="connsiteX1" fmla="*/ 1387504 w 2775008"/>
                <a:gd name="connsiteY1" fmla="*/ 0 h 2775008"/>
                <a:gd name="connsiteX2" fmla="*/ 2775008 w 2775008"/>
                <a:gd name="connsiteY2" fmla="*/ 1387504 h 2775008"/>
                <a:gd name="connsiteX3" fmla="*/ 1387504 w 2775008"/>
                <a:gd name="connsiteY3" fmla="*/ 2775008 h 2775008"/>
                <a:gd name="connsiteX4" fmla="*/ 0 w 2775008"/>
                <a:gd name="connsiteY4" fmla="*/ 1387504 h 277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008" h="2775008">
                  <a:moveTo>
                    <a:pt x="0" y="1387504"/>
                  </a:moveTo>
                  <a:cubicBezTo>
                    <a:pt x="0" y="621207"/>
                    <a:pt x="621207" y="0"/>
                    <a:pt x="1387504" y="0"/>
                  </a:cubicBezTo>
                  <a:cubicBezTo>
                    <a:pt x="2153801" y="0"/>
                    <a:pt x="2775008" y="621207"/>
                    <a:pt x="2775008" y="1387504"/>
                  </a:cubicBezTo>
                  <a:cubicBezTo>
                    <a:pt x="2775008" y="2153801"/>
                    <a:pt x="2153801" y="2775008"/>
                    <a:pt x="1387504" y="2775008"/>
                  </a:cubicBezTo>
                  <a:cubicBezTo>
                    <a:pt x="621207" y="2775008"/>
                    <a:pt x="0" y="2153801"/>
                    <a:pt x="0" y="1387504"/>
                  </a:cubicBez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87503" tIns="327233" rIns="387501" bIns="327233" numCol="1" spcCol="1270" anchor="ctr" anchorCtr="0">
              <a:noAutofit/>
            </a:bodyPr>
            <a:lstStyle/>
            <a:p>
              <a:pPr marL="0" lvl="0" indent="0" algn="ctr" defTabSz="488950">
                <a:lnSpc>
                  <a:spcPct val="150000"/>
                </a:lnSpc>
                <a:spcBef>
                  <a:spcPct val="0"/>
                </a:spcBef>
                <a:buNone/>
              </a:pPr>
              <a:r>
                <a:rPr lang="zh-CN" kern="1200" dirty="0"/>
                <a:t>测试阶段的根本目标是以最少的人力、物力和时间，尽可能多地发现并排除软件中潜在的错误，最终把一个高质量的软件系统交给用户使用。</a:t>
              </a:r>
            </a:p>
          </p:txBody>
        </p:sp>
      </p:grpSp>
      <p:sp>
        <p:nvSpPr>
          <p:cNvPr id="85" name="Text Box 14"/>
          <p:cNvSpPr txBox="1">
            <a:spLocks noChangeArrowheads="1"/>
          </p:cNvSpPr>
          <p:nvPr/>
        </p:nvSpPr>
        <p:spPr bwMode="auto">
          <a:xfrm>
            <a:off x="989932" y="287338"/>
            <a:ext cx="317747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8.1.1    </a:t>
            </a:r>
            <a:r>
              <a:rPr lang="zh-CN" altLang="en-US" sz="2200" b="1" dirty="0">
                <a:latin typeface="微软雅黑" charset="-122"/>
                <a:ea typeface="微软雅黑" charset="-122"/>
              </a:rPr>
              <a:t>软件测试的目标</a:t>
            </a:r>
          </a:p>
        </p:txBody>
      </p:sp>
    </p:spTree>
    <p:extLst>
      <p:ext uri="{BB962C8B-B14F-4D97-AF65-F5344CB8AC3E}">
        <p14:creationId xmlns:p14="http://schemas.microsoft.com/office/powerpoint/2010/main" val="3096707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82508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8.7.1   </a:t>
            </a:r>
            <a:r>
              <a:rPr lang="zh-CN" altLang="en-US" sz="2200" b="1" dirty="0">
                <a:latin typeface="微软雅黑" charset="-122"/>
                <a:ea typeface="微软雅黑" charset="-122"/>
              </a:rPr>
              <a:t>面向对象的测试模型  </a:t>
            </a:r>
          </a:p>
        </p:txBody>
      </p:sp>
      <p:sp>
        <p:nvSpPr>
          <p:cNvPr id="2" name="矩形 1">
            <a:extLst>
              <a:ext uri="{FF2B5EF4-FFF2-40B4-BE49-F238E27FC236}">
                <a16:creationId xmlns:a16="http://schemas.microsoft.com/office/drawing/2014/main" id="{24DD2389-5D34-43A8-B2A3-B3658B03A6E3}"/>
              </a:ext>
            </a:extLst>
          </p:cNvPr>
          <p:cNvSpPr/>
          <p:nvPr/>
        </p:nvSpPr>
        <p:spPr>
          <a:xfrm>
            <a:off x="754380" y="1105629"/>
            <a:ext cx="10521375" cy="1424621"/>
          </a:xfrm>
          <a:prstGeom prst="rect">
            <a:avLst/>
          </a:prstGeom>
        </p:spPr>
        <p:txBody>
          <a:bodyPr wrap="square">
            <a:spAutoFit/>
          </a:bodyPr>
          <a:lstStyle/>
          <a:p>
            <a:pPr>
              <a:lnSpc>
                <a:spcPct val="150000"/>
              </a:lnSpc>
            </a:pPr>
            <a:r>
              <a:rPr lang="zh-CN" altLang="en-US" sz="2000" dirty="0">
                <a:latin typeface="+mn-ea"/>
              </a:rPr>
              <a:t>面向对象的测试模型是一种在整个软件开发过程中不断测试的测试模型，它使开发阶段的测试与编码完成后的单元测试、集成测试、确认测试和系统测试成为一个整体。测试模型如图</a:t>
            </a:r>
            <a:r>
              <a:rPr lang="en-US" altLang="zh-CN" sz="2000" dirty="0">
                <a:latin typeface="+mn-ea"/>
              </a:rPr>
              <a:t>8-9</a:t>
            </a:r>
            <a:r>
              <a:rPr lang="zh-CN" altLang="en-US" sz="2000" dirty="0">
                <a:latin typeface="+mn-ea"/>
              </a:rPr>
              <a:t>所示。</a:t>
            </a:r>
          </a:p>
        </p:txBody>
      </p:sp>
      <p:pic>
        <p:nvPicPr>
          <p:cNvPr id="6" name="Picture 2">
            <a:extLst>
              <a:ext uri="{FF2B5EF4-FFF2-40B4-BE49-F238E27FC236}">
                <a16:creationId xmlns:a16="http://schemas.microsoft.com/office/drawing/2014/main" id="{667322C2-0040-45BD-BD77-C995ED97E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609" y="2139298"/>
            <a:ext cx="424815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8332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82508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8.7.1   </a:t>
            </a:r>
            <a:r>
              <a:rPr lang="zh-CN" altLang="en-US" sz="2200" b="1" dirty="0">
                <a:latin typeface="微软雅黑" charset="-122"/>
                <a:ea typeface="微软雅黑" charset="-122"/>
              </a:rPr>
              <a:t>面向对象的测试模型  </a:t>
            </a:r>
          </a:p>
        </p:txBody>
      </p:sp>
      <p:grpSp>
        <p:nvGrpSpPr>
          <p:cNvPr id="5" name="组合 4">
            <a:extLst>
              <a:ext uri="{FF2B5EF4-FFF2-40B4-BE49-F238E27FC236}">
                <a16:creationId xmlns:a16="http://schemas.microsoft.com/office/drawing/2014/main" id="{A8DF89E4-2FDE-44B2-B79B-F680114805DC}"/>
              </a:ext>
            </a:extLst>
          </p:cNvPr>
          <p:cNvGrpSpPr/>
          <p:nvPr/>
        </p:nvGrpSpPr>
        <p:grpSpPr>
          <a:xfrm>
            <a:off x="2569534" y="1023848"/>
            <a:ext cx="6779184" cy="5063050"/>
            <a:chOff x="754380" y="1105738"/>
            <a:chExt cx="10521375" cy="3640391"/>
          </a:xfrm>
        </p:grpSpPr>
        <p:sp>
          <p:nvSpPr>
            <p:cNvPr id="7" name="任意多边形: 形状 6">
              <a:extLst>
                <a:ext uri="{FF2B5EF4-FFF2-40B4-BE49-F238E27FC236}">
                  <a16:creationId xmlns:a16="http://schemas.microsoft.com/office/drawing/2014/main" id="{DD6E77F3-CBEB-406C-AF57-1F097910C951}"/>
                </a:ext>
              </a:extLst>
            </p:cNvPr>
            <p:cNvSpPr/>
            <p:nvPr/>
          </p:nvSpPr>
          <p:spPr>
            <a:xfrm>
              <a:off x="754380" y="4387046"/>
              <a:ext cx="10521375" cy="359083"/>
            </a:xfrm>
            <a:custGeom>
              <a:avLst/>
              <a:gdLst>
                <a:gd name="connsiteX0" fmla="*/ 0 w 10521375"/>
                <a:gd name="connsiteY0" fmla="*/ 0 h 359083"/>
                <a:gd name="connsiteX1" fmla="*/ 10521375 w 10521375"/>
                <a:gd name="connsiteY1" fmla="*/ 0 h 359083"/>
                <a:gd name="connsiteX2" fmla="*/ 10521375 w 10521375"/>
                <a:gd name="connsiteY2" fmla="*/ 359083 h 359083"/>
                <a:gd name="connsiteX3" fmla="*/ 0 w 10521375"/>
                <a:gd name="connsiteY3" fmla="*/ 359083 h 359083"/>
                <a:gd name="connsiteX4" fmla="*/ 0 w 10521375"/>
                <a:gd name="connsiteY4" fmla="*/ 0 h 359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375" h="359083">
                  <a:moveTo>
                    <a:pt x="0" y="0"/>
                  </a:moveTo>
                  <a:lnTo>
                    <a:pt x="10521375" y="0"/>
                  </a:lnTo>
                  <a:lnTo>
                    <a:pt x="10521375" y="359083"/>
                  </a:lnTo>
                  <a:lnTo>
                    <a:pt x="0" y="359083"/>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85344" tIns="85344" rIns="85344" bIns="85344"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5</a:t>
              </a:r>
              <a:r>
                <a:rPr lang="zh-CN" sz="2000" kern="1200">
                  <a:latin typeface="+mn-ea"/>
                </a:rPr>
                <a:t>）对定义的服务和消息关联的测试。</a:t>
              </a:r>
            </a:p>
          </p:txBody>
        </p:sp>
        <p:sp>
          <p:nvSpPr>
            <p:cNvPr id="8" name="任意多边形: 形状 7">
              <a:extLst>
                <a:ext uri="{FF2B5EF4-FFF2-40B4-BE49-F238E27FC236}">
                  <a16:creationId xmlns:a16="http://schemas.microsoft.com/office/drawing/2014/main" id="{4827A297-91D1-49D7-966E-503A47EDAE41}"/>
                </a:ext>
              </a:extLst>
            </p:cNvPr>
            <p:cNvSpPr/>
            <p:nvPr/>
          </p:nvSpPr>
          <p:spPr>
            <a:xfrm rot="21600000">
              <a:off x="754380" y="3840161"/>
              <a:ext cx="10521375" cy="552271"/>
            </a:xfrm>
            <a:custGeom>
              <a:avLst/>
              <a:gdLst>
                <a:gd name="connsiteX0" fmla="*/ 0 w 10521375"/>
                <a:gd name="connsiteY0" fmla="*/ 193422 h 552270"/>
                <a:gd name="connsiteX1" fmla="*/ 5191654 w 10521375"/>
                <a:gd name="connsiteY1" fmla="*/ 193422 h 552270"/>
                <a:gd name="connsiteX2" fmla="*/ 5191654 w 10521375"/>
                <a:gd name="connsiteY2" fmla="*/ 138068 h 552270"/>
                <a:gd name="connsiteX3" fmla="*/ 5122620 w 10521375"/>
                <a:gd name="connsiteY3" fmla="*/ 138068 h 552270"/>
                <a:gd name="connsiteX4" fmla="*/ 5260688 w 10521375"/>
                <a:gd name="connsiteY4" fmla="*/ 0 h 552270"/>
                <a:gd name="connsiteX5" fmla="*/ 5398755 w 10521375"/>
                <a:gd name="connsiteY5" fmla="*/ 138068 h 552270"/>
                <a:gd name="connsiteX6" fmla="*/ 5329721 w 10521375"/>
                <a:gd name="connsiteY6" fmla="*/ 138068 h 552270"/>
                <a:gd name="connsiteX7" fmla="*/ 5329721 w 10521375"/>
                <a:gd name="connsiteY7" fmla="*/ 193422 h 552270"/>
                <a:gd name="connsiteX8" fmla="*/ 10521375 w 10521375"/>
                <a:gd name="connsiteY8" fmla="*/ 193422 h 552270"/>
                <a:gd name="connsiteX9" fmla="*/ 10521375 w 10521375"/>
                <a:gd name="connsiteY9" fmla="*/ 552270 h 552270"/>
                <a:gd name="connsiteX10" fmla="*/ 0 w 10521375"/>
                <a:gd name="connsiteY10" fmla="*/ 552270 h 552270"/>
                <a:gd name="connsiteX11" fmla="*/ 0 w 10521375"/>
                <a:gd name="connsiteY11" fmla="*/ 193422 h 5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552270">
                  <a:moveTo>
                    <a:pt x="10521375" y="358848"/>
                  </a:moveTo>
                  <a:lnTo>
                    <a:pt x="5329721" y="358848"/>
                  </a:lnTo>
                  <a:lnTo>
                    <a:pt x="5329721" y="414202"/>
                  </a:lnTo>
                  <a:lnTo>
                    <a:pt x="5398755" y="414202"/>
                  </a:lnTo>
                  <a:lnTo>
                    <a:pt x="5260687" y="552269"/>
                  </a:lnTo>
                  <a:lnTo>
                    <a:pt x="5122620" y="414202"/>
                  </a:lnTo>
                  <a:lnTo>
                    <a:pt x="5191654" y="414202"/>
                  </a:lnTo>
                  <a:lnTo>
                    <a:pt x="5191654" y="358848"/>
                  </a:lnTo>
                  <a:lnTo>
                    <a:pt x="0" y="358848"/>
                  </a:lnTo>
                  <a:lnTo>
                    <a:pt x="0" y="1"/>
                  </a:lnTo>
                  <a:lnTo>
                    <a:pt x="10521375" y="1"/>
                  </a:lnTo>
                  <a:lnTo>
                    <a:pt x="10521375" y="35884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85343" tIns="85345" rIns="85344" bIns="278766"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4</a:t>
              </a:r>
              <a:r>
                <a:rPr lang="zh-CN" sz="2000" kern="1200">
                  <a:latin typeface="+mn-ea"/>
                </a:rPr>
                <a:t>）对定义的属性和实例关联的测试。</a:t>
              </a:r>
            </a:p>
          </p:txBody>
        </p:sp>
        <p:sp>
          <p:nvSpPr>
            <p:cNvPr id="9" name="任意多边形: 形状 8">
              <a:extLst>
                <a:ext uri="{FF2B5EF4-FFF2-40B4-BE49-F238E27FC236}">
                  <a16:creationId xmlns:a16="http://schemas.microsoft.com/office/drawing/2014/main" id="{49F032A0-1735-49E9-BB75-10475EC82BF6}"/>
                </a:ext>
              </a:extLst>
            </p:cNvPr>
            <p:cNvSpPr/>
            <p:nvPr/>
          </p:nvSpPr>
          <p:spPr>
            <a:xfrm rot="21600000">
              <a:off x="754380" y="3293276"/>
              <a:ext cx="10521375" cy="552271"/>
            </a:xfrm>
            <a:custGeom>
              <a:avLst/>
              <a:gdLst>
                <a:gd name="connsiteX0" fmla="*/ 0 w 10521375"/>
                <a:gd name="connsiteY0" fmla="*/ 193422 h 552270"/>
                <a:gd name="connsiteX1" fmla="*/ 5191654 w 10521375"/>
                <a:gd name="connsiteY1" fmla="*/ 193422 h 552270"/>
                <a:gd name="connsiteX2" fmla="*/ 5191654 w 10521375"/>
                <a:gd name="connsiteY2" fmla="*/ 138068 h 552270"/>
                <a:gd name="connsiteX3" fmla="*/ 5122620 w 10521375"/>
                <a:gd name="connsiteY3" fmla="*/ 138068 h 552270"/>
                <a:gd name="connsiteX4" fmla="*/ 5260688 w 10521375"/>
                <a:gd name="connsiteY4" fmla="*/ 0 h 552270"/>
                <a:gd name="connsiteX5" fmla="*/ 5398755 w 10521375"/>
                <a:gd name="connsiteY5" fmla="*/ 138068 h 552270"/>
                <a:gd name="connsiteX6" fmla="*/ 5329721 w 10521375"/>
                <a:gd name="connsiteY6" fmla="*/ 138068 h 552270"/>
                <a:gd name="connsiteX7" fmla="*/ 5329721 w 10521375"/>
                <a:gd name="connsiteY7" fmla="*/ 193422 h 552270"/>
                <a:gd name="connsiteX8" fmla="*/ 10521375 w 10521375"/>
                <a:gd name="connsiteY8" fmla="*/ 193422 h 552270"/>
                <a:gd name="connsiteX9" fmla="*/ 10521375 w 10521375"/>
                <a:gd name="connsiteY9" fmla="*/ 552270 h 552270"/>
                <a:gd name="connsiteX10" fmla="*/ 0 w 10521375"/>
                <a:gd name="connsiteY10" fmla="*/ 552270 h 552270"/>
                <a:gd name="connsiteX11" fmla="*/ 0 w 10521375"/>
                <a:gd name="connsiteY11" fmla="*/ 193422 h 5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552270">
                  <a:moveTo>
                    <a:pt x="10521375" y="358848"/>
                  </a:moveTo>
                  <a:lnTo>
                    <a:pt x="5329721" y="358848"/>
                  </a:lnTo>
                  <a:lnTo>
                    <a:pt x="5329721" y="414202"/>
                  </a:lnTo>
                  <a:lnTo>
                    <a:pt x="5398755" y="414202"/>
                  </a:lnTo>
                  <a:lnTo>
                    <a:pt x="5260687" y="552269"/>
                  </a:lnTo>
                  <a:lnTo>
                    <a:pt x="5122620" y="414202"/>
                  </a:lnTo>
                  <a:lnTo>
                    <a:pt x="5191654" y="414202"/>
                  </a:lnTo>
                  <a:lnTo>
                    <a:pt x="5191654" y="358848"/>
                  </a:lnTo>
                  <a:lnTo>
                    <a:pt x="0" y="358848"/>
                  </a:lnTo>
                  <a:lnTo>
                    <a:pt x="0" y="1"/>
                  </a:lnTo>
                  <a:lnTo>
                    <a:pt x="10521375" y="1"/>
                  </a:lnTo>
                  <a:lnTo>
                    <a:pt x="10521375" y="35884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85343" tIns="85345" rIns="85344" bIns="278766"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3</a:t>
              </a:r>
              <a:r>
                <a:rPr lang="zh-CN" sz="2000" kern="1200">
                  <a:latin typeface="+mn-ea"/>
                </a:rPr>
                <a:t>）对认定的主题的测试。</a:t>
              </a:r>
            </a:p>
          </p:txBody>
        </p:sp>
        <p:sp>
          <p:nvSpPr>
            <p:cNvPr id="10" name="任意多边形: 形状 9">
              <a:extLst>
                <a:ext uri="{FF2B5EF4-FFF2-40B4-BE49-F238E27FC236}">
                  <a16:creationId xmlns:a16="http://schemas.microsoft.com/office/drawing/2014/main" id="{4BED1AF8-C816-4431-A58B-DC65D5A25E59}"/>
                </a:ext>
              </a:extLst>
            </p:cNvPr>
            <p:cNvSpPr/>
            <p:nvPr/>
          </p:nvSpPr>
          <p:spPr>
            <a:xfrm rot="21600000">
              <a:off x="754380" y="2746392"/>
              <a:ext cx="10521375" cy="552272"/>
            </a:xfrm>
            <a:custGeom>
              <a:avLst/>
              <a:gdLst>
                <a:gd name="connsiteX0" fmla="*/ 0 w 10521375"/>
                <a:gd name="connsiteY0" fmla="*/ 193422 h 552270"/>
                <a:gd name="connsiteX1" fmla="*/ 5191654 w 10521375"/>
                <a:gd name="connsiteY1" fmla="*/ 193422 h 552270"/>
                <a:gd name="connsiteX2" fmla="*/ 5191654 w 10521375"/>
                <a:gd name="connsiteY2" fmla="*/ 138068 h 552270"/>
                <a:gd name="connsiteX3" fmla="*/ 5122620 w 10521375"/>
                <a:gd name="connsiteY3" fmla="*/ 138068 h 552270"/>
                <a:gd name="connsiteX4" fmla="*/ 5260688 w 10521375"/>
                <a:gd name="connsiteY4" fmla="*/ 0 h 552270"/>
                <a:gd name="connsiteX5" fmla="*/ 5398755 w 10521375"/>
                <a:gd name="connsiteY5" fmla="*/ 138068 h 552270"/>
                <a:gd name="connsiteX6" fmla="*/ 5329721 w 10521375"/>
                <a:gd name="connsiteY6" fmla="*/ 138068 h 552270"/>
                <a:gd name="connsiteX7" fmla="*/ 5329721 w 10521375"/>
                <a:gd name="connsiteY7" fmla="*/ 193422 h 552270"/>
                <a:gd name="connsiteX8" fmla="*/ 10521375 w 10521375"/>
                <a:gd name="connsiteY8" fmla="*/ 193422 h 552270"/>
                <a:gd name="connsiteX9" fmla="*/ 10521375 w 10521375"/>
                <a:gd name="connsiteY9" fmla="*/ 552270 h 552270"/>
                <a:gd name="connsiteX10" fmla="*/ 0 w 10521375"/>
                <a:gd name="connsiteY10" fmla="*/ 552270 h 552270"/>
                <a:gd name="connsiteX11" fmla="*/ 0 w 10521375"/>
                <a:gd name="connsiteY11" fmla="*/ 193422 h 5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552270">
                  <a:moveTo>
                    <a:pt x="10521375" y="358848"/>
                  </a:moveTo>
                  <a:lnTo>
                    <a:pt x="5329721" y="358848"/>
                  </a:lnTo>
                  <a:lnTo>
                    <a:pt x="5329721" y="414202"/>
                  </a:lnTo>
                  <a:lnTo>
                    <a:pt x="5398755" y="414202"/>
                  </a:lnTo>
                  <a:lnTo>
                    <a:pt x="5260687" y="552269"/>
                  </a:lnTo>
                  <a:lnTo>
                    <a:pt x="5122620" y="414202"/>
                  </a:lnTo>
                  <a:lnTo>
                    <a:pt x="5191654" y="414202"/>
                  </a:lnTo>
                  <a:lnTo>
                    <a:pt x="5191654" y="358848"/>
                  </a:lnTo>
                  <a:lnTo>
                    <a:pt x="0" y="358848"/>
                  </a:lnTo>
                  <a:lnTo>
                    <a:pt x="0" y="1"/>
                  </a:lnTo>
                  <a:lnTo>
                    <a:pt x="10521375" y="1"/>
                  </a:lnTo>
                  <a:lnTo>
                    <a:pt x="10521375" y="35884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85344" tIns="85345" rIns="85344" bIns="278767"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2</a:t>
              </a:r>
              <a:r>
                <a:rPr lang="zh-CN" sz="2000" kern="1200">
                  <a:latin typeface="+mn-ea"/>
                </a:rPr>
                <a:t>）对认定的结构的测试。</a:t>
              </a:r>
            </a:p>
          </p:txBody>
        </p:sp>
        <p:sp>
          <p:nvSpPr>
            <p:cNvPr id="11" name="任意多边形: 形状 10">
              <a:extLst>
                <a:ext uri="{FF2B5EF4-FFF2-40B4-BE49-F238E27FC236}">
                  <a16:creationId xmlns:a16="http://schemas.microsoft.com/office/drawing/2014/main" id="{93422D00-0FF8-4B3A-A1DE-2359711B258B}"/>
                </a:ext>
              </a:extLst>
            </p:cNvPr>
            <p:cNvSpPr/>
            <p:nvPr/>
          </p:nvSpPr>
          <p:spPr>
            <a:xfrm rot="21600000">
              <a:off x="754380" y="2199507"/>
              <a:ext cx="10521375" cy="552272"/>
            </a:xfrm>
            <a:custGeom>
              <a:avLst/>
              <a:gdLst>
                <a:gd name="connsiteX0" fmla="*/ 0 w 10521375"/>
                <a:gd name="connsiteY0" fmla="*/ 193422 h 552270"/>
                <a:gd name="connsiteX1" fmla="*/ 5191654 w 10521375"/>
                <a:gd name="connsiteY1" fmla="*/ 193422 h 552270"/>
                <a:gd name="connsiteX2" fmla="*/ 5191654 w 10521375"/>
                <a:gd name="connsiteY2" fmla="*/ 138068 h 552270"/>
                <a:gd name="connsiteX3" fmla="*/ 5122620 w 10521375"/>
                <a:gd name="connsiteY3" fmla="*/ 138068 h 552270"/>
                <a:gd name="connsiteX4" fmla="*/ 5260688 w 10521375"/>
                <a:gd name="connsiteY4" fmla="*/ 0 h 552270"/>
                <a:gd name="connsiteX5" fmla="*/ 5398755 w 10521375"/>
                <a:gd name="connsiteY5" fmla="*/ 138068 h 552270"/>
                <a:gd name="connsiteX6" fmla="*/ 5329721 w 10521375"/>
                <a:gd name="connsiteY6" fmla="*/ 138068 h 552270"/>
                <a:gd name="connsiteX7" fmla="*/ 5329721 w 10521375"/>
                <a:gd name="connsiteY7" fmla="*/ 193422 h 552270"/>
                <a:gd name="connsiteX8" fmla="*/ 10521375 w 10521375"/>
                <a:gd name="connsiteY8" fmla="*/ 193422 h 552270"/>
                <a:gd name="connsiteX9" fmla="*/ 10521375 w 10521375"/>
                <a:gd name="connsiteY9" fmla="*/ 552270 h 552270"/>
                <a:gd name="connsiteX10" fmla="*/ 0 w 10521375"/>
                <a:gd name="connsiteY10" fmla="*/ 552270 h 552270"/>
                <a:gd name="connsiteX11" fmla="*/ 0 w 10521375"/>
                <a:gd name="connsiteY11" fmla="*/ 193422 h 5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552270">
                  <a:moveTo>
                    <a:pt x="10521375" y="358848"/>
                  </a:moveTo>
                  <a:lnTo>
                    <a:pt x="5329721" y="358848"/>
                  </a:lnTo>
                  <a:lnTo>
                    <a:pt x="5329721" y="414202"/>
                  </a:lnTo>
                  <a:lnTo>
                    <a:pt x="5398755" y="414202"/>
                  </a:lnTo>
                  <a:lnTo>
                    <a:pt x="5260687" y="552269"/>
                  </a:lnTo>
                  <a:lnTo>
                    <a:pt x="5122620" y="414202"/>
                  </a:lnTo>
                  <a:lnTo>
                    <a:pt x="5191654" y="414202"/>
                  </a:lnTo>
                  <a:lnTo>
                    <a:pt x="5191654" y="358848"/>
                  </a:lnTo>
                  <a:lnTo>
                    <a:pt x="0" y="358848"/>
                  </a:lnTo>
                  <a:lnTo>
                    <a:pt x="0" y="1"/>
                  </a:lnTo>
                  <a:lnTo>
                    <a:pt x="10521375" y="1"/>
                  </a:lnTo>
                  <a:lnTo>
                    <a:pt x="10521375" y="35884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85343" tIns="85345" rIns="85344" bIns="278767"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1</a:t>
              </a:r>
              <a:r>
                <a:rPr lang="zh-CN" sz="2000" kern="1200">
                  <a:latin typeface="+mn-ea"/>
                </a:rPr>
                <a:t>）对认定的对象的测试。</a:t>
              </a:r>
            </a:p>
          </p:txBody>
        </p:sp>
        <p:sp>
          <p:nvSpPr>
            <p:cNvPr id="12" name="任意多边形: 形状 11">
              <a:extLst>
                <a:ext uri="{FF2B5EF4-FFF2-40B4-BE49-F238E27FC236}">
                  <a16:creationId xmlns:a16="http://schemas.microsoft.com/office/drawing/2014/main" id="{F73EE90B-27F7-46BD-BFDB-54D8A4962486}"/>
                </a:ext>
              </a:extLst>
            </p:cNvPr>
            <p:cNvSpPr/>
            <p:nvPr/>
          </p:nvSpPr>
          <p:spPr>
            <a:xfrm rot="21600000">
              <a:off x="754380" y="1652622"/>
              <a:ext cx="10521375" cy="552272"/>
            </a:xfrm>
            <a:custGeom>
              <a:avLst/>
              <a:gdLst>
                <a:gd name="connsiteX0" fmla="*/ 0 w 10521375"/>
                <a:gd name="connsiteY0" fmla="*/ 193422 h 552270"/>
                <a:gd name="connsiteX1" fmla="*/ 5191654 w 10521375"/>
                <a:gd name="connsiteY1" fmla="*/ 193422 h 552270"/>
                <a:gd name="connsiteX2" fmla="*/ 5191654 w 10521375"/>
                <a:gd name="connsiteY2" fmla="*/ 138068 h 552270"/>
                <a:gd name="connsiteX3" fmla="*/ 5122620 w 10521375"/>
                <a:gd name="connsiteY3" fmla="*/ 138068 h 552270"/>
                <a:gd name="connsiteX4" fmla="*/ 5260688 w 10521375"/>
                <a:gd name="connsiteY4" fmla="*/ 0 h 552270"/>
                <a:gd name="connsiteX5" fmla="*/ 5398755 w 10521375"/>
                <a:gd name="connsiteY5" fmla="*/ 138068 h 552270"/>
                <a:gd name="connsiteX6" fmla="*/ 5329721 w 10521375"/>
                <a:gd name="connsiteY6" fmla="*/ 138068 h 552270"/>
                <a:gd name="connsiteX7" fmla="*/ 5329721 w 10521375"/>
                <a:gd name="connsiteY7" fmla="*/ 193422 h 552270"/>
                <a:gd name="connsiteX8" fmla="*/ 10521375 w 10521375"/>
                <a:gd name="connsiteY8" fmla="*/ 193422 h 552270"/>
                <a:gd name="connsiteX9" fmla="*/ 10521375 w 10521375"/>
                <a:gd name="connsiteY9" fmla="*/ 552270 h 552270"/>
                <a:gd name="connsiteX10" fmla="*/ 0 w 10521375"/>
                <a:gd name="connsiteY10" fmla="*/ 552270 h 552270"/>
                <a:gd name="connsiteX11" fmla="*/ 0 w 10521375"/>
                <a:gd name="connsiteY11" fmla="*/ 193422 h 5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552270">
                  <a:moveTo>
                    <a:pt x="10521375" y="358848"/>
                  </a:moveTo>
                  <a:lnTo>
                    <a:pt x="5329721" y="358848"/>
                  </a:lnTo>
                  <a:lnTo>
                    <a:pt x="5329721" y="414202"/>
                  </a:lnTo>
                  <a:lnTo>
                    <a:pt x="5398755" y="414202"/>
                  </a:lnTo>
                  <a:lnTo>
                    <a:pt x="5260687" y="552269"/>
                  </a:lnTo>
                  <a:lnTo>
                    <a:pt x="5122620" y="414202"/>
                  </a:lnTo>
                  <a:lnTo>
                    <a:pt x="5191654" y="414202"/>
                  </a:lnTo>
                  <a:lnTo>
                    <a:pt x="5191654" y="358848"/>
                  </a:lnTo>
                  <a:lnTo>
                    <a:pt x="0" y="358848"/>
                  </a:lnTo>
                  <a:lnTo>
                    <a:pt x="0" y="1"/>
                  </a:lnTo>
                  <a:lnTo>
                    <a:pt x="10521375" y="1"/>
                  </a:lnTo>
                  <a:lnTo>
                    <a:pt x="10521375" y="35884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85343" tIns="85345" rIns="85344" bIns="278767" numCol="1" spcCol="1270" anchor="ctr" anchorCtr="0">
              <a:noAutofit/>
            </a:bodyPr>
            <a:lstStyle/>
            <a:p>
              <a:pPr marL="0" lvl="0" indent="0" algn="ctr" defTabSz="533400">
                <a:lnSpc>
                  <a:spcPct val="150000"/>
                </a:lnSpc>
                <a:spcBef>
                  <a:spcPct val="0"/>
                </a:spcBef>
                <a:buNone/>
              </a:pPr>
              <a:r>
                <a:rPr lang="zh-CN" sz="2000" kern="1200">
                  <a:latin typeface="+mn-ea"/>
                </a:rPr>
                <a:t>对面向对象分析的测试应从以下五个方面考虑：</a:t>
              </a:r>
            </a:p>
          </p:txBody>
        </p:sp>
        <p:sp>
          <p:nvSpPr>
            <p:cNvPr id="13" name="任意多边形: 形状 12">
              <a:extLst>
                <a:ext uri="{FF2B5EF4-FFF2-40B4-BE49-F238E27FC236}">
                  <a16:creationId xmlns:a16="http://schemas.microsoft.com/office/drawing/2014/main" id="{C963251A-5245-4755-B8C4-4D812D0D12E6}"/>
                </a:ext>
              </a:extLst>
            </p:cNvPr>
            <p:cNvSpPr/>
            <p:nvPr/>
          </p:nvSpPr>
          <p:spPr>
            <a:xfrm rot="21600000">
              <a:off x="754380" y="1105738"/>
              <a:ext cx="10521375" cy="552272"/>
            </a:xfrm>
            <a:custGeom>
              <a:avLst/>
              <a:gdLst>
                <a:gd name="connsiteX0" fmla="*/ 0 w 10521375"/>
                <a:gd name="connsiteY0" fmla="*/ 193422 h 552270"/>
                <a:gd name="connsiteX1" fmla="*/ 5191654 w 10521375"/>
                <a:gd name="connsiteY1" fmla="*/ 193422 h 552270"/>
                <a:gd name="connsiteX2" fmla="*/ 5191654 w 10521375"/>
                <a:gd name="connsiteY2" fmla="*/ 138068 h 552270"/>
                <a:gd name="connsiteX3" fmla="*/ 5122620 w 10521375"/>
                <a:gd name="connsiteY3" fmla="*/ 138068 h 552270"/>
                <a:gd name="connsiteX4" fmla="*/ 5260688 w 10521375"/>
                <a:gd name="connsiteY4" fmla="*/ 0 h 552270"/>
                <a:gd name="connsiteX5" fmla="*/ 5398755 w 10521375"/>
                <a:gd name="connsiteY5" fmla="*/ 138068 h 552270"/>
                <a:gd name="connsiteX6" fmla="*/ 5329721 w 10521375"/>
                <a:gd name="connsiteY6" fmla="*/ 138068 h 552270"/>
                <a:gd name="connsiteX7" fmla="*/ 5329721 w 10521375"/>
                <a:gd name="connsiteY7" fmla="*/ 193422 h 552270"/>
                <a:gd name="connsiteX8" fmla="*/ 10521375 w 10521375"/>
                <a:gd name="connsiteY8" fmla="*/ 193422 h 552270"/>
                <a:gd name="connsiteX9" fmla="*/ 10521375 w 10521375"/>
                <a:gd name="connsiteY9" fmla="*/ 552270 h 552270"/>
                <a:gd name="connsiteX10" fmla="*/ 0 w 10521375"/>
                <a:gd name="connsiteY10" fmla="*/ 552270 h 552270"/>
                <a:gd name="connsiteX11" fmla="*/ 0 w 10521375"/>
                <a:gd name="connsiteY11" fmla="*/ 193422 h 5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552270">
                  <a:moveTo>
                    <a:pt x="10521375" y="358848"/>
                  </a:moveTo>
                  <a:lnTo>
                    <a:pt x="5329721" y="358848"/>
                  </a:lnTo>
                  <a:lnTo>
                    <a:pt x="5329721" y="414202"/>
                  </a:lnTo>
                  <a:lnTo>
                    <a:pt x="5398755" y="414202"/>
                  </a:lnTo>
                  <a:lnTo>
                    <a:pt x="5260687" y="552269"/>
                  </a:lnTo>
                  <a:lnTo>
                    <a:pt x="5122620" y="414202"/>
                  </a:lnTo>
                  <a:lnTo>
                    <a:pt x="5191654" y="414202"/>
                  </a:lnTo>
                  <a:lnTo>
                    <a:pt x="5191654" y="358848"/>
                  </a:lnTo>
                  <a:lnTo>
                    <a:pt x="0" y="358848"/>
                  </a:lnTo>
                  <a:lnTo>
                    <a:pt x="0" y="1"/>
                  </a:lnTo>
                  <a:lnTo>
                    <a:pt x="10521375" y="1"/>
                  </a:lnTo>
                  <a:lnTo>
                    <a:pt x="10521375" y="358848"/>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85343" tIns="85345" rIns="85344" bIns="278767" numCol="1" spcCol="1270" anchor="ctr" anchorCtr="0">
              <a:noAutofit/>
            </a:bodyPr>
            <a:lstStyle/>
            <a:p>
              <a:pPr marL="0" lvl="0" indent="0" algn="ctr" defTabSz="533400">
                <a:lnSpc>
                  <a:spcPct val="150000"/>
                </a:lnSpc>
                <a:spcBef>
                  <a:spcPct val="0"/>
                </a:spcBef>
                <a:buNone/>
              </a:pPr>
              <a:r>
                <a:rPr lang="en-US" sz="2000" kern="1200">
                  <a:latin typeface="+mn-ea"/>
                </a:rPr>
                <a:t>1.</a:t>
              </a:r>
              <a:r>
                <a:rPr lang="zh-CN" sz="2000" kern="1200">
                  <a:latin typeface="+mn-ea"/>
                </a:rPr>
                <a:t>面向对象分析测试（</a:t>
              </a:r>
              <a:r>
                <a:rPr lang="en-US" sz="2000" kern="1200">
                  <a:latin typeface="+mn-ea"/>
                </a:rPr>
                <a:t>OOA</a:t>
              </a:r>
              <a:r>
                <a:rPr lang="zh-CN" sz="2000" kern="1200">
                  <a:latin typeface="+mn-ea"/>
                </a:rPr>
                <a:t>测试）</a:t>
              </a:r>
            </a:p>
          </p:txBody>
        </p:sp>
      </p:grpSp>
    </p:spTree>
    <p:extLst>
      <p:ext uri="{BB962C8B-B14F-4D97-AF65-F5344CB8AC3E}">
        <p14:creationId xmlns:p14="http://schemas.microsoft.com/office/powerpoint/2010/main" val="35485352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825086"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8.7.1   </a:t>
            </a:r>
            <a:r>
              <a:rPr lang="zh-CN" altLang="en-US" sz="2200" b="1" dirty="0">
                <a:latin typeface="微软雅黑" charset="-122"/>
                <a:ea typeface="微软雅黑" charset="-122"/>
              </a:rPr>
              <a:t>面向对象的测试模型  </a:t>
            </a:r>
          </a:p>
        </p:txBody>
      </p:sp>
      <p:grpSp>
        <p:nvGrpSpPr>
          <p:cNvPr id="5" name="组合 4">
            <a:extLst>
              <a:ext uri="{FF2B5EF4-FFF2-40B4-BE49-F238E27FC236}">
                <a16:creationId xmlns:a16="http://schemas.microsoft.com/office/drawing/2014/main" id="{B81C6E8B-B28C-44E7-8B2F-D5DBEB4F2637}"/>
              </a:ext>
            </a:extLst>
          </p:cNvPr>
          <p:cNvGrpSpPr/>
          <p:nvPr/>
        </p:nvGrpSpPr>
        <p:grpSpPr>
          <a:xfrm>
            <a:off x="1910686" y="1370121"/>
            <a:ext cx="8370627" cy="4044734"/>
            <a:chOff x="2513583" y="1957560"/>
            <a:chExt cx="5648609" cy="3106352"/>
          </a:xfrm>
        </p:grpSpPr>
        <p:sp>
          <p:nvSpPr>
            <p:cNvPr id="6" name="椭圆 5">
              <a:extLst>
                <a:ext uri="{FF2B5EF4-FFF2-40B4-BE49-F238E27FC236}">
                  <a16:creationId xmlns:a16="http://schemas.microsoft.com/office/drawing/2014/main" id="{02747283-E9BB-4ADB-AF0C-F2AD49ED5C70}"/>
                </a:ext>
              </a:extLst>
            </p:cNvPr>
            <p:cNvSpPr/>
            <p:nvPr/>
          </p:nvSpPr>
          <p:spPr>
            <a:xfrm>
              <a:off x="4543398" y="2464442"/>
              <a:ext cx="1281988" cy="12821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任意多边形: 形状 6">
              <a:extLst>
                <a:ext uri="{FF2B5EF4-FFF2-40B4-BE49-F238E27FC236}">
                  <a16:creationId xmlns:a16="http://schemas.microsoft.com/office/drawing/2014/main" id="{3B89385D-EB43-4119-AC28-9187AECC7207}"/>
                </a:ext>
              </a:extLst>
            </p:cNvPr>
            <p:cNvSpPr/>
            <p:nvPr/>
          </p:nvSpPr>
          <p:spPr>
            <a:xfrm>
              <a:off x="4085021" y="1957560"/>
              <a:ext cx="2543809" cy="316866"/>
            </a:xfrm>
            <a:custGeom>
              <a:avLst/>
              <a:gdLst>
                <a:gd name="connsiteX0" fmla="*/ 0 w 1468945"/>
                <a:gd name="connsiteY0" fmla="*/ 0 h 786110"/>
                <a:gd name="connsiteX1" fmla="*/ 1468945 w 1468945"/>
                <a:gd name="connsiteY1" fmla="*/ 0 h 786110"/>
                <a:gd name="connsiteX2" fmla="*/ 1468945 w 1468945"/>
                <a:gd name="connsiteY2" fmla="*/ 786110 h 786110"/>
                <a:gd name="connsiteX3" fmla="*/ 0 w 1468945"/>
                <a:gd name="connsiteY3" fmla="*/ 786110 h 786110"/>
                <a:gd name="connsiteX4" fmla="*/ 0 w 1468945"/>
                <a:gd name="connsiteY4" fmla="*/ 0 h 786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945" h="786110">
                  <a:moveTo>
                    <a:pt x="0" y="0"/>
                  </a:moveTo>
                  <a:lnTo>
                    <a:pt x="1468945" y="0"/>
                  </a:lnTo>
                  <a:lnTo>
                    <a:pt x="1468945" y="786110"/>
                  </a:lnTo>
                  <a:lnTo>
                    <a:pt x="0" y="78611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150000"/>
                </a:lnSpc>
                <a:spcBef>
                  <a:spcPct val="0"/>
                </a:spcBef>
                <a:buNone/>
              </a:pPr>
              <a:r>
                <a:rPr lang="en-US" sz="2000" kern="1200" dirty="0">
                  <a:latin typeface="+mn-ea"/>
                </a:rPr>
                <a:t>2.</a:t>
              </a:r>
              <a:r>
                <a:rPr lang="zh-CN" sz="2000" kern="1200" dirty="0">
                  <a:latin typeface="+mn-ea"/>
                </a:rPr>
                <a:t>面向对象设计测试（</a:t>
              </a:r>
              <a:r>
                <a:rPr lang="en-US" sz="2000" kern="1200" dirty="0">
                  <a:latin typeface="+mn-ea"/>
                </a:rPr>
                <a:t>OOD</a:t>
              </a:r>
              <a:r>
                <a:rPr lang="zh-CN" sz="2000" kern="1200" dirty="0">
                  <a:latin typeface="+mn-ea"/>
                </a:rPr>
                <a:t>测试）</a:t>
              </a:r>
            </a:p>
          </p:txBody>
        </p:sp>
        <p:sp>
          <p:nvSpPr>
            <p:cNvPr id="8" name="椭圆 7">
              <a:extLst>
                <a:ext uri="{FF2B5EF4-FFF2-40B4-BE49-F238E27FC236}">
                  <a16:creationId xmlns:a16="http://schemas.microsoft.com/office/drawing/2014/main" id="{2A314765-0D37-4A48-A8FF-52A57C81B99A}"/>
                </a:ext>
              </a:extLst>
            </p:cNvPr>
            <p:cNvSpPr/>
            <p:nvPr/>
          </p:nvSpPr>
          <p:spPr>
            <a:xfrm>
              <a:off x="4919448" y="2645247"/>
              <a:ext cx="1281988" cy="12821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任意多边形: 形状 8">
              <a:extLst>
                <a:ext uri="{FF2B5EF4-FFF2-40B4-BE49-F238E27FC236}">
                  <a16:creationId xmlns:a16="http://schemas.microsoft.com/office/drawing/2014/main" id="{AD0141F7-7A09-4634-9784-15292FF66F96}"/>
                </a:ext>
              </a:extLst>
            </p:cNvPr>
            <p:cNvSpPr/>
            <p:nvPr/>
          </p:nvSpPr>
          <p:spPr>
            <a:xfrm>
              <a:off x="6293846" y="2533637"/>
              <a:ext cx="1796839" cy="630034"/>
            </a:xfrm>
            <a:custGeom>
              <a:avLst/>
              <a:gdLst>
                <a:gd name="connsiteX0" fmla="*/ 0 w 1388821"/>
                <a:gd name="connsiteY0" fmla="*/ 0 h 864721"/>
                <a:gd name="connsiteX1" fmla="*/ 1388821 w 1388821"/>
                <a:gd name="connsiteY1" fmla="*/ 0 h 864721"/>
                <a:gd name="connsiteX2" fmla="*/ 1388821 w 1388821"/>
                <a:gd name="connsiteY2" fmla="*/ 864721 h 864721"/>
                <a:gd name="connsiteX3" fmla="*/ 0 w 1388821"/>
                <a:gd name="connsiteY3" fmla="*/ 864721 h 864721"/>
                <a:gd name="connsiteX4" fmla="*/ 0 w 1388821"/>
                <a:gd name="connsiteY4" fmla="*/ 0 h 86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821" h="864721">
                  <a:moveTo>
                    <a:pt x="0" y="0"/>
                  </a:moveTo>
                  <a:lnTo>
                    <a:pt x="1388821" y="0"/>
                  </a:lnTo>
                  <a:lnTo>
                    <a:pt x="1388821" y="864721"/>
                  </a:lnTo>
                  <a:lnTo>
                    <a:pt x="0" y="864721"/>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150000"/>
                </a:lnSpc>
                <a:spcBef>
                  <a:spcPct val="0"/>
                </a:spcBef>
                <a:buNone/>
              </a:pPr>
              <a:r>
                <a:rPr lang="zh-CN" sz="2000" kern="1200" dirty="0">
                  <a:latin typeface="+mn-ea"/>
                </a:rPr>
                <a:t>对面向对象设计的测试应从以下三方面考虑：</a:t>
              </a:r>
            </a:p>
          </p:txBody>
        </p:sp>
        <p:sp>
          <p:nvSpPr>
            <p:cNvPr id="10" name="椭圆 9">
              <a:extLst>
                <a:ext uri="{FF2B5EF4-FFF2-40B4-BE49-F238E27FC236}">
                  <a16:creationId xmlns:a16="http://schemas.microsoft.com/office/drawing/2014/main" id="{7E4296E5-3D0D-4B39-B5B1-0A86F3A860DD}"/>
                </a:ext>
              </a:extLst>
            </p:cNvPr>
            <p:cNvSpPr/>
            <p:nvPr/>
          </p:nvSpPr>
          <p:spPr>
            <a:xfrm>
              <a:off x="5011858" y="3052060"/>
              <a:ext cx="1281988" cy="12821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1" name="任意多边形: 形状 10">
              <a:extLst>
                <a:ext uri="{FF2B5EF4-FFF2-40B4-BE49-F238E27FC236}">
                  <a16:creationId xmlns:a16="http://schemas.microsoft.com/office/drawing/2014/main" id="{0309EA93-6D18-4F8B-AFE1-4A7B194CED21}"/>
                </a:ext>
              </a:extLst>
            </p:cNvPr>
            <p:cNvSpPr/>
            <p:nvPr/>
          </p:nvSpPr>
          <p:spPr>
            <a:xfrm>
              <a:off x="6293846" y="3593608"/>
              <a:ext cx="1868346" cy="358629"/>
            </a:xfrm>
            <a:custGeom>
              <a:avLst/>
              <a:gdLst>
                <a:gd name="connsiteX0" fmla="*/ 0 w 1362113"/>
                <a:gd name="connsiteY0" fmla="*/ 0 h 923679"/>
                <a:gd name="connsiteX1" fmla="*/ 1362113 w 1362113"/>
                <a:gd name="connsiteY1" fmla="*/ 0 h 923679"/>
                <a:gd name="connsiteX2" fmla="*/ 1362113 w 1362113"/>
                <a:gd name="connsiteY2" fmla="*/ 923679 h 923679"/>
                <a:gd name="connsiteX3" fmla="*/ 0 w 1362113"/>
                <a:gd name="connsiteY3" fmla="*/ 923679 h 923679"/>
                <a:gd name="connsiteX4" fmla="*/ 0 w 1362113"/>
                <a:gd name="connsiteY4" fmla="*/ 0 h 92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113" h="923679">
                  <a:moveTo>
                    <a:pt x="0" y="0"/>
                  </a:moveTo>
                  <a:lnTo>
                    <a:pt x="1362113" y="0"/>
                  </a:lnTo>
                  <a:lnTo>
                    <a:pt x="1362113" y="923679"/>
                  </a:lnTo>
                  <a:lnTo>
                    <a:pt x="0" y="92367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150000"/>
                </a:lnSpc>
                <a:spcBef>
                  <a:spcPct val="0"/>
                </a:spcBef>
                <a:buNone/>
              </a:pPr>
              <a:r>
                <a:rPr lang="zh-CN" sz="2000" kern="1200" dirty="0">
                  <a:latin typeface="+mn-ea"/>
                </a:rPr>
                <a:t>（</a:t>
              </a:r>
              <a:r>
                <a:rPr lang="en-US" sz="2000" kern="1200" dirty="0">
                  <a:latin typeface="+mn-ea"/>
                </a:rPr>
                <a:t>1</a:t>
              </a:r>
              <a:r>
                <a:rPr lang="zh-CN" sz="2000" kern="1200" dirty="0">
                  <a:latin typeface="+mn-ea"/>
                </a:rPr>
                <a:t>）对认定的类的测试。</a:t>
              </a:r>
            </a:p>
          </p:txBody>
        </p:sp>
        <p:sp>
          <p:nvSpPr>
            <p:cNvPr id="12" name="椭圆 11">
              <a:extLst>
                <a:ext uri="{FF2B5EF4-FFF2-40B4-BE49-F238E27FC236}">
                  <a16:creationId xmlns:a16="http://schemas.microsoft.com/office/drawing/2014/main" id="{B386083F-5474-4AFF-A48F-A83C4E6594E2}"/>
                </a:ext>
              </a:extLst>
            </p:cNvPr>
            <p:cNvSpPr/>
            <p:nvPr/>
          </p:nvSpPr>
          <p:spPr>
            <a:xfrm>
              <a:off x="4751721" y="3378295"/>
              <a:ext cx="1281988" cy="12821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3" name="任意多边形: 形状 12">
              <a:extLst>
                <a:ext uri="{FF2B5EF4-FFF2-40B4-BE49-F238E27FC236}">
                  <a16:creationId xmlns:a16="http://schemas.microsoft.com/office/drawing/2014/main" id="{CC927D38-1832-47D2-8495-D0B365496B94}"/>
                </a:ext>
              </a:extLst>
            </p:cNvPr>
            <p:cNvSpPr/>
            <p:nvPr/>
          </p:nvSpPr>
          <p:spPr>
            <a:xfrm>
              <a:off x="5337887" y="4705283"/>
              <a:ext cx="2543809" cy="358629"/>
            </a:xfrm>
            <a:custGeom>
              <a:avLst/>
              <a:gdLst>
                <a:gd name="connsiteX0" fmla="*/ 0 w 1468945"/>
                <a:gd name="connsiteY0" fmla="*/ 0 h 845068"/>
                <a:gd name="connsiteX1" fmla="*/ 1468945 w 1468945"/>
                <a:gd name="connsiteY1" fmla="*/ 0 h 845068"/>
                <a:gd name="connsiteX2" fmla="*/ 1468945 w 1468945"/>
                <a:gd name="connsiteY2" fmla="*/ 845068 h 845068"/>
                <a:gd name="connsiteX3" fmla="*/ 0 w 1468945"/>
                <a:gd name="connsiteY3" fmla="*/ 845068 h 845068"/>
                <a:gd name="connsiteX4" fmla="*/ 0 w 1468945"/>
                <a:gd name="connsiteY4" fmla="*/ 0 h 84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945" h="845068">
                  <a:moveTo>
                    <a:pt x="0" y="0"/>
                  </a:moveTo>
                  <a:lnTo>
                    <a:pt x="1468945" y="0"/>
                  </a:lnTo>
                  <a:lnTo>
                    <a:pt x="1468945" y="845068"/>
                  </a:lnTo>
                  <a:lnTo>
                    <a:pt x="0" y="845068"/>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150000"/>
                </a:lnSpc>
                <a:spcBef>
                  <a:spcPct val="0"/>
                </a:spcBef>
                <a:buNone/>
              </a:pPr>
              <a:r>
                <a:rPr lang="zh-CN" sz="2000" kern="1200" dirty="0">
                  <a:latin typeface="+mn-ea"/>
                </a:rPr>
                <a:t>（</a:t>
              </a:r>
              <a:r>
                <a:rPr lang="en-US" sz="2000" kern="1200" dirty="0">
                  <a:latin typeface="+mn-ea"/>
                </a:rPr>
                <a:t>2</a:t>
              </a:r>
              <a:r>
                <a:rPr lang="zh-CN" sz="2000" kern="1200" dirty="0">
                  <a:latin typeface="+mn-ea"/>
                </a:rPr>
                <a:t>）对构造的类层次结构的测试。</a:t>
              </a:r>
            </a:p>
          </p:txBody>
        </p:sp>
        <p:sp>
          <p:nvSpPr>
            <p:cNvPr id="14" name="椭圆 13">
              <a:extLst>
                <a:ext uri="{FF2B5EF4-FFF2-40B4-BE49-F238E27FC236}">
                  <a16:creationId xmlns:a16="http://schemas.microsoft.com/office/drawing/2014/main" id="{71AD0C7A-FB22-4224-B8AE-A64A3BFAEDED}"/>
                </a:ext>
              </a:extLst>
            </p:cNvPr>
            <p:cNvSpPr/>
            <p:nvPr/>
          </p:nvSpPr>
          <p:spPr>
            <a:xfrm>
              <a:off x="4335075" y="3378295"/>
              <a:ext cx="1281988" cy="12821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5" name="任意多边形: 形状 14">
              <a:extLst>
                <a:ext uri="{FF2B5EF4-FFF2-40B4-BE49-F238E27FC236}">
                  <a16:creationId xmlns:a16="http://schemas.microsoft.com/office/drawing/2014/main" id="{9C2007AF-40B0-49BE-B75B-4239E2F497B6}"/>
                </a:ext>
              </a:extLst>
            </p:cNvPr>
            <p:cNvSpPr/>
            <p:nvPr/>
          </p:nvSpPr>
          <p:spPr>
            <a:xfrm>
              <a:off x="2761046" y="4660441"/>
              <a:ext cx="2026869" cy="358629"/>
            </a:xfrm>
            <a:custGeom>
              <a:avLst/>
              <a:gdLst>
                <a:gd name="connsiteX0" fmla="*/ 0 w 1468945"/>
                <a:gd name="connsiteY0" fmla="*/ 0 h 845068"/>
                <a:gd name="connsiteX1" fmla="*/ 1468945 w 1468945"/>
                <a:gd name="connsiteY1" fmla="*/ 0 h 845068"/>
                <a:gd name="connsiteX2" fmla="*/ 1468945 w 1468945"/>
                <a:gd name="connsiteY2" fmla="*/ 845068 h 845068"/>
                <a:gd name="connsiteX3" fmla="*/ 0 w 1468945"/>
                <a:gd name="connsiteY3" fmla="*/ 845068 h 845068"/>
                <a:gd name="connsiteX4" fmla="*/ 0 w 1468945"/>
                <a:gd name="connsiteY4" fmla="*/ 0 h 84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945" h="845068">
                  <a:moveTo>
                    <a:pt x="0" y="0"/>
                  </a:moveTo>
                  <a:lnTo>
                    <a:pt x="1468945" y="0"/>
                  </a:lnTo>
                  <a:lnTo>
                    <a:pt x="1468945" y="845068"/>
                  </a:lnTo>
                  <a:lnTo>
                    <a:pt x="0" y="845068"/>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150000"/>
                </a:lnSpc>
                <a:spcBef>
                  <a:spcPct val="0"/>
                </a:spcBef>
                <a:buNone/>
              </a:pPr>
              <a:r>
                <a:rPr lang="zh-CN" sz="2000" kern="1200" dirty="0">
                  <a:latin typeface="+mn-ea"/>
                </a:rPr>
                <a:t>（</a:t>
              </a:r>
              <a:r>
                <a:rPr lang="en-US" sz="2000" kern="1200" dirty="0">
                  <a:latin typeface="+mn-ea"/>
                </a:rPr>
                <a:t>3</a:t>
              </a:r>
              <a:r>
                <a:rPr lang="zh-CN" sz="2000" kern="1200" dirty="0">
                  <a:latin typeface="+mn-ea"/>
                </a:rPr>
                <a:t>）对类库的支持的测试。</a:t>
              </a:r>
            </a:p>
          </p:txBody>
        </p:sp>
        <p:sp>
          <p:nvSpPr>
            <p:cNvPr id="16" name="椭圆 15">
              <a:extLst>
                <a:ext uri="{FF2B5EF4-FFF2-40B4-BE49-F238E27FC236}">
                  <a16:creationId xmlns:a16="http://schemas.microsoft.com/office/drawing/2014/main" id="{6AE4AD2A-4920-4467-AFA2-EBFB3C8D64E8}"/>
                </a:ext>
              </a:extLst>
            </p:cNvPr>
            <p:cNvSpPr/>
            <p:nvPr/>
          </p:nvSpPr>
          <p:spPr>
            <a:xfrm>
              <a:off x="4074938" y="3052060"/>
              <a:ext cx="1281988" cy="12821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7" name="任意多边形: 形状 16">
              <a:extLst>
                <a:ext uri="{FF2B5EF4-FFF2-40B4-BE49-F238E27FC236}">
                  <a16:creationId xmlns:a16="http://schemas.microsoft.com/office/drawing/2014/main" id="{C2854433-9FB6-4D8D-BE06-3C0233EBFE89}"/>
                </a:ext>
              </a:extLst>
            </p:cNvPr>
            <p:cNvSpPr/>
            <p:nvPr/>
          </p:nvSpPr>
          <p:spPr>
            <a:xfrm>
              <a:off x="2513583" y="3311083"/>
              <a:ext cx="1362113" cy="923679"/>
            </a:xfrm>
            <a:custGeom>
              <a:avLst/>
              <a:gdLst>
                <a:gd name="connsiteX0" fmla="*/ 0 w 1362113"/>
                <a:gd name="connsiteY0" fmla="*/ 0 h 923679"/>
                <a:gd name="connsiteX1" fmla="*/ 1362113 w 1362113"/>
                <a:gd name="connsiteY1" fmla="*/ 0 h 923679"/>
                <a:gd name="connsiteX2" fmla="*/ 1362113 w 1362113"/>
                <a:gd name="connsiteY2" fmla="*/ 923679 h 923679"/>
                <a:gd name="connsiteX3" fmla="*/ 0 w 1362113"/>
                <a:gd name="connsiteY3" fmla="*/ 923679 h 923679"/>
                <a:gd name="connsiteX4" fmla="*/ 0 w 1362113"/>
                <a:gd name="connsiteY4" fmla="*/ 0 h 92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113" h="923679">
                  <a:moveTo>
                    <a:pt x="0" y="0"/>
                  </a:moveTo>
                  <a:lnTo>
                    <a:pt x="1362113" y="0"/>
                  </a:lnTo>
                  <a:lnTo>
                    <a:pt x="1362113" y="923679"/>
                  </a:lnTo>
                  <a:lnTo>
                    <a:pt x="0" y="92367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150000"/>
                </a:lnSpc>
                <a:spcBef>
                  <a:spcPct val="0"/>
                </a:spcBef>
                <a:buNone/>
              </a:pPr>
              <a:r>
                <a:rPr lang="en-US" sz="2000" kern="1200" dirty="0">
                  <a:latin typeface="+mn-ea"/>
                </a:rPr>
                <a:t>3.</a:t>
              </a:r>
              <a:r>
                <a:rPr lang="zh-CN" sz="2000" kern="1200" dirty="0">
                  <a:latin typeface="+mn-ea"/>
                </a:rPr>
                <a:t>面向对象编程的测试（</a:t>
              </a:r>
              <a:r>
                <a:rPr lang="en-US" sz="2000" kern="1200" dirty="0">
                  <a:latin typeface="+mn-ea"/>
                </a:rPr>
                <a:t>OOP</a:t>
              </a:r>
              <a:r>
                <a:rPr lang="zh-CN" sz="2000" kern="1200" dirty="0">
                  <a:latin typeface="+mn-ea"/>
                </a:rPr>
                <a:t>测试）</a:t>
              </a:r>
            </a:p>
          </p:txBody>
        </p:sp>
        <p:sp>
          <p:nvSpPr>
            <p:cNvPr id="18" name="椭圆 17">
              <a:extLst>
                <a:ext uri="{FF2B5EF4-FFF2-40B4-BE49-F238E27FC236}">
                  <a16:creationId xmlns:a16="http://schemas.microsoft.com/office/drawing/2014/main" id="{F4164ED7-594B-48E3-A9E1-295B774DAB84}"/>
                </a:ext>
              </a:extLst>
            </p:cNvPr>
            <p:cNvSpPr/>
            <p:nvPr/>
          </p:nvSpPr>
          <p:spPr>
            <a:xfrm>
              <a:off x="4167348" y="2645247"/>
              <a:ext cx="1281988" cy="1282146"/>
            </a:xfrm>
            <a:prstGeom prst="ellips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9" name="任意多边形: 形状 18">
              <a:extLst>
                <a:ext uri="{FF2B5EF4-FFF2-40B4-BE49-F238E27FC236}">
                  <a16:creationId xmlns:a16="http://schemas.microsoft.com/office/drawing/2014/main" id="{D21055AF-FDFD-4FE8-8171-CADC2CE1285F}"/>
                </a:ext>
              </a:extLst>
            </p:cNvPr>
            <p:cNvSpPr/>
            <p:nvPr/>
          </p:nvSpPr>
          <p:spPr>
            <a:xfrm>
              <a:off x="2513583" y="2210528"/>
              <a:ext cx="1495652" cy="864721"/>
            </a:xfrm>
            <a:custGeom>
              <a:avLst/>
              <a:gdLst>
                <a:gd name="connsiteX0" fmla="*/ 0 w 1388821"/>
                <a:gd name="connsiteY0" fmla="*/ 0 h 864721"/>
                <a:gd name="connsiteX1" fmla="*/ 1388821 w 1388821"/>
                <a:gd name="connsiteY1" fmla="*/ 0 h 864721"/>
                <a:gd name="connsiteX2" fmla="*/ 1388821 w 1388821"/>
                <a:gd name="connsiteY2" fmla="*/ 864721 h 864721"/>
                <a:gd name="connsiteX3" fmla="*/ 0 w 1388821"/>
                <a:gd name="connsiteY3" fmla="*/ 864721 h 864721"/>
                <a:gd name="connsiteX4" fmla="*/ 0 w 1388821"/>
                <a:gd name="connsiteY4" fmla="*/ 0 h 86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821" h="864721">
                  <a:moveTo>
                    <a:pt x="0" y="0"/>
                  </a:moveTo>
                  <a:lnTo>
                    <a:pt x="1388821" y="0"/>
                  </a:lnTo>
                  <a:lnTo>
                    <a:pt x="1388821" y="864721"/>
                  </a:lnTo>
                  <a:lnTo>
                    <a:pt x="0" y="864721"/>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150000"/>
                </a:lnSpc>
                <a:spcBef>
                  <a:spcPct val="0"/>
                </a:spcBef>
                <a:buNone/>
              </a:pPr>
              <a:r>
                <a:rPr lang="zh-CN" sz="2000" kern="1200">
                  <a:latin typeface="+mn-ea"/>
                </a:rPr>
                <a:t>（</a:t>
              </a:r>
              <a:r>
                <a:rPr lang="en-US" sz="2000" kern="1200">
                  <a:latin typeface="+mn-ea"/>
                </a:rPr>
                <a:t>1</a:t>
              </a:r>
              <a:r>
                <a:rPr lang="zh-CN" sz="2000" kern="1200">
                  <a:latin typeface="+mn-ea"/>
                </a:rPr>
                <a:t>）数据成员是否满足封装的要求。</a:t>
              </a:r>
            </a:p>
          </p:txBody>
        </p:sp>
      </p:grpSp>
    </p:spTree>
    <p:extLst>
      <p:ext uri="{BB962C8B-B14F-4D97-AF65-F5344CB8AC3E}">
        <p14:creationId xmlns:p14="http://schemas.microsoft.com/office/powerpoint/2010/main" val="27221456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1"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65837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8.7.2   </a:t>
            </a:r>
            <a:r>
              <a:rPr lang="zh-CN" altLang="en-US" sz="2200" b="1" dirty="0">
                <a:latin typeface="微软雅黑" charset="-122"/>
                <a:ea typeface="微软雅黑" charset="-122"/>
              </a:rPr>
              <a:t>面向对象的测试策略</a:t>
            </a:r>
          </a:p>
        </p:txBody>
      </p:sp>
      <p:grpSp>
        <p:nvGrpSpPr>
          <p:cNvPr id="5" name="组合 4">
            <a:extLst>
              <a:ext uri="{FF2B5EF4-FFF2-40B4-BE49-F238E27FC236}">
                <a16:creationId xmlns:a16="http://schemas.microsoft.com/office/drawing/2014/main" id="{82A5ACEA-B8B7-4C48-B7F5-7C3FE9F90124}"/>
              </a:ext>
            </a:extLst>
          </p:cNvPr>
          <p:cNvGrpSpPr/>
          <p:nvPr/>
        </p:nvGrpSpPr>
        <p:grpSpPr>
          <a:xfrm>
            <a:off x="837766" y="1146571"/>
            <a:ext cx="10516468" cy="4817499"/>
            <a:chOff x="756833" y="1105629"/>
            <a:chExt cx="10516468" cy="3436518"/>
          </a:xfrm>
        </p:grpSpPr>
        <p:sp>
          <p:nvSpPr>
            <p:cNvPr id="6" name="任意多边形: 形状 5">
              <a:extLst>
                <a:ext uri="{FF2B5EF4-FFF2-40B4-BE49-F238E27FC236}">
                  <a16:creationId xmlns:a16="http://schemas.microsoft.com/office/drawing/2014/main" id="{DD9B3890-7C93-4D77-94C3-746AFF1E6C62}"/>
                </a:ext>
              </a:extLst>
            </p:cNvPr>
            <p:cNvSpPr/>
            <p:nvPr/>
          </p:nvSpPr>
          <p:spPr>
            <a:xfrm>
              <a:off x="756833" y="1105629"/>
              <a:ext cx="2571263" cy="3436518"/>
            </a:xfrm>
            <a:custGeom>
              <a:avLst/>
              <a:gdLst>
                <a:gd name="connsiteX0" fmla="*/ 0 w 2571263"/>
                <a:gd name="connsiteY0" fmla="*/ 257126 h 3436518"/>
                <a:gd name="connsiteX1" fmla="*/ 257126 w 2571263"/>
                <a:gd name="connsiteY1" fmla="*/ 0 h 3436518"/>
                <a:gd name="connsiteX2" fmla="*/ 2314137 w 2571263"/>
                <a:gd name="connsiteY2" fmla="*/ 0 h 3436518"/>
                <a:gd name="connsiteX3" fmla="*/ 2571263 w 2571263"/>
                <a:gd name="connsiteY3" fmla="*/ 257126 h 3436518"/>
                <a:gd name="connsiteX4" fmla="*/ 2571263 w 2571263"/>
                <a:gd name="connsiteY4" fmla="*/ 3179392 h 3436518"/>
                <a:gd name="connsiteX5" fmla="*/ 2314137 w 2571263"/>
                <a:gd name="connsiteY5" fmla="*/ 3436518 h 3436518"/>
                <a:gd name="connsiteX6" fmla="*/ 257126 w 2571263"/>
                <a:gd name="connsiteY6" fmla="*/ 3436518 h 3436518"/>
                <a:gd name="connsiteX7" fmla="*/ 0 w 2571263"/>
                <a:gd name="connsiteY7" fmla="*/ 3179392 h 3436518"/>
                <a:gd name="connsiteX8" fmla="*/ 0 w 2571263"/>
                <a:gd name="connsiteY8" fmla="*/ 257126 h 34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263" h="3436518">
                  <a:moveTo>
                    <a:pt x="0" y="257126"/>
                  </a:moveTo>
                  <a:cubicBezTo>
                    <a:pt x="0" y="115119"/>
                    <a:pt x="115119" y="0"/>
                    <a:pt x="257126" y="0"/>
                  </a:cubicBezTo>
                  <a:lnTo>
                    <a:pt x="2314137" y="0"/>
                  </a:lnTo>
                  <a:cubicBezTo>
                    <a:pt x="2456144" y="0"/>
                    <a:pt x="2571263" y="115119"/>
                    <a:pt x="2571263" y="257126"/>
                  </a:cubicBezTo>
                  <a:lnTo>
                    <a:pt x="2571263" y="3179392"/>
                  </a:lnTo>
                  <a:cubicBezTo>
                    <a:pt x="2571263" y="3321399"/>
                    <a:pt x="2456144" y="3436518"/>
                    <a:pt x="2314137" y="3436518"/>
                  </a:cubicBezTo>
                  <a:lnTo>
                    <a:pt x="257126" y="3436518"/>
                  </a:lnTo>
                  <a:cubicBezTo>
                    <a:pt x="115119" y="3436518"/>
                    <a:pt x="0" y="3321399"/>
                    <a:pt x="0" y="3179392"/>
                  </a:cubicBezTo>
                  <a:lnTo>
                    <a:pt x="0" y="257126"/>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8232" tIns="1452839" rIns="78232" bIns="765536" numCol="1" spcCol="1270" anchor="ctr" anchorCtr="0">
              <a:noAutofit/>
            </a:bodyPr>
            <a:lstStyle/>
            <a:p>
              <a:pPr marL="0" lvl="0" indent="0" algn="ctr" defTabSz="488950">
                <a:lnSpc>
                  <a:spcPct val="150000"/>
                </a:lnSpc>
                <a:spcBef>
                  <a:spcPct val="0"/>
                </a:spcBef>
                <a:buNone/>
              </a:pPr>
              <a:r>
                <a:rPr lang="en-US" kern="1200">
                  <a:latin typeface="+mn-ea"/>
                </a:rPr>
                <a:t>1</a:t>
              </a:r>
              <a:r>
                <a:rPr lang="zh-CN" kern="1200">
                  <a:latin typeface="+mn-ea"/>
                </a:rPr>
                <a:t>．面向对象的单元测试</a:t>
              </a:r>
            </a:p>
          </p:txBody>
        </p:sp>
        <p:sp>
          <p:nvSpPr>
            <p:cNvPr id="8" name="任意多边形: 形状 7">
              <a:extLst>
                <a:ext uri="{FF2B5EF4-FFF2-40B4-BE49-F238E27FC236}">
                  <a16:creationId xmlns:a16="http://schemas.microsoft.com/office/drawing/2014/main" id="{8DF424AC-0C0E-426C-B274-34C2A0CAFC7C}"/>
                </a:ext>
              </a:extLst>
            </p:cNvPr>
            <p:cNvSpPr/>
            <p:nvPr/>
          </p:nvSpPr>
          <p:spPr>
            <a:xfrm>
              <a:off x="3405234" y="1193135"/>
              <a:ext cx="2571263" cy="3349012"/>
            </a:xfrm>
            <a:custGeom>
              <a:avLst/>
              <a:gdLst>
                <a:gd name="connsiteX0" fmla="*/ 0 w 2571263"/>
                <a:gd name="connsiteY0" fmla="*/ 257126 h 3436518"/>
                <a:gd name="connsiteX1" fmla="*/ 257126 w 2571263"/>
                <a:gd name="connsiteY1" fmla="*/ 0 h 3436518"/>
                <a:gd name="connsiteX2" fmla="*/ 2314137 w 2571263"/>
                <a:gd name="connsiteY2" fmla="*/ 0 h 3436518"/>
                <a:gd name="connsiteX3" fmla="*/ 2571263 w 2571263"/>
                <a:gd name="connsiteY3" fmla="*/ 257126 h 3436518"/>
                <a:gd name="connsiteX4" fmla="*/ 2571263 w 2571263"/>
                <a:gd name="connsiteY4" fmla="*/ 3179392 h 3436518"/>
                <a:gd name="connsiteX5" fmla="*/ 2314137 w 2571263"/>
                <a:gd name="connsiteY5" fmla="*/ 3436518 h 3436518"/>
                <a:gd name="connsiteX6" fmla="*/ 257126 w 2571263"/>
                <a:gd name="connsiteY6" fmla="*/ 3436518 h 3436518"/>
                <a:gd name="connsiteX7" fmla="*/ 0 w 2571263"/>
                <a:gd name="connsiteY7" fmla="*/ 3179392 h 3436518"/>
                <a:gd name="connsiteX8" fmla="*/ 0 w 2571263"/>
                <a:gd name="connsiteY8" fmla="*/ 257126 h 34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263" h="3436518">
                  <a:moveTo>
                    <a:pt x="0" y="257126"/>
                  </a:moveTo>
                  <a:cubicBezTo>
                    <a:pt x="0" y="115119"/>
                    <a:pt x="115119" y="0"/>
                    <a:pt x="257126" y="0"/>
                  </a:cubicBezTo>
                  <a:lnTo>
                    <a:pt x="2314137" y="0"/>
                  </a:lnTo>
                  <a:cubicBezTo>
                    <a:pt x="2456144" y="0"/>
                    <a:pt x="2571263" y="115119"/>
                    <a:pt x="2571263" y="257126"/>
                  </a:cubicBezTo>
                  <a:lnTo>
                    <a:pt x="2571263" y="3179392"/>
                  </a:lnTo>
                  <a:cubicBezTo>
                    <a:pt x="2571263" y="3321399"/>
                    <a:pt x="2456144" y="3436518"/>
                    <a:pt x="2314137" y="3436518"/>
                  </a:cubicBezTo>
                  <a:lnTo>
                    <a:pt x="257126" y="3436518"/>
                  </a:lnTo>
                  <a:cubicBezTo>
                    <a:pt x="115119" y="3436518"/>
                    <a:pt x="0" y="3321399"/>
                    <a:pt x="0" y="3179392"/>
                  </a:cubicBezTo>
                  <a:lnTo>
                    <a:pt x="0" y="257126"/>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8232" tIns="1452839" rIns="78232" bIns="765536" numCol="1" spcCol="1270" anchor="ctr" anchorCtr="0">
              <a:noAutofit/>
            </a:bodyPr>
            <a:lstStyle/>
            <a:p>
              <a:pPr marL="0" lvl="0" indent="0" algn="ctr" defTabSz="488950">
                <a:lnSpc>
                  <a:spcPct val="150000"/>
                </a:lnSpc>
                <a:spcBef>
                  <a:spcPct val="0"/>
                </a:spcBef>
                <a:buNone/>
              </a:pPr>
              <a:r>
                <a:rPr lang="zh-CN" kern="1200" dirty="0">
                  <a:latin typeface="+mn-ea"/>
                </a:rPr>
                <a:t>面向对象的单元测试是进行面向对象集成测试的基础。面向对象的单元测试以类或对象为单位。由于类包含一组不同的操作，并且某些特殊的操作可能被多个类共享，因此，单元测试不能孤立地测试某个操作，而是将操作作为类的一部分来测试。</a:t>
              </a:r>
            </a:p>
          </p:txBody>
        </p:sp>
        <p:sp>
          <p:nvSpPr>
            <p:cNvPr id="10" name="任意多边形: 形状 9">
              <a:extLst>
                <a:ext uri="{FF2B5EF4-FFF2-40B4-BE49-F238E27FC236}">
                  <a16:creationId xmlns:a16="http://schemas.microsoft.com/office/drawing/2014/main" id="{88267C4C-D919-43B4-B7C6-9A6C2A456276}"/>
                </a:ext>
              </a:extLst>
            </p:cNvPr>
            <p:cNvSpPr/>
            <p:nvPr/>
          </p:nvSpPr>
          <p:spPr>
            <a:xfrm>
              <a:off x="6053636" y="1105629"/>
              <a:ext cx="2571263" cy="3436518"/>
            </a:xfrm>
            <a:custGeom>
              <a:avLst/>
              <a:gdLst>
                <a:gd name="connsiteX0" fmla="*/ 0 w 2571263"/>
                <a:gd name="connsiteY0" fmla="*/ 257126 h 3436518"/>
                <a:gd name="connsiteX1" fmla="*/ 257126 w 2571263"/>
                <a:gd name="connsiteY1" fmla="*/ 0 h 3436518"/>
                <a:gd name="connsiteX2" fmla="*/ 2314137 w 2571263"/>
                <a:gd name="connsiteY2" fmla="*/ 0 h 3436518"/>
                <a:gd name="connsiteX3" fmla="*/ 2571263 w 2571263"/>
                <a:gd name="connsiteY3" fmla="*/ 257126 h 3436518"/>
                <a:gd name="connsiteX4" fmla="*/ 2571263 w 2571263"/>
                <a:gd name="connsiteY4" fmla="*/ 3179392 h 3436518"/>
                <a:gd name="connsiteX5" fmla="*/ 2314137 w 2571263"/>
                <a:gd name="connsiteY5" fmla="*/ 3436518 h 3436518"/>
                <a:gd name="connsiteX6" fmla="*/ 257126 w 2571263"/>
                <a:gd name="connsiteY6" fmla="*/ 3436518 h 3436518"/>
                <a:gd name="connsiteX7" fmla="*/ 0 w 2571263"/>
                <a:gd name="connsiteY7" fmla="*/ 3179392 h 3436518"/>
                <a:gd name="connsiteX8" fmla="*/ 0 w 2571263"/>
                <a:gd name="connsiteY8" fmla="*/ 257126 h 34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263" h="3436518">
                  <a:moveTo>
                    <a:pt x="0" y="257126"/>
                  </a:moveTo>
                  <a:cubicBezTo>
                    <a:pt x="0" y="115119"/>
                    <a:pt x="115119" y="0"/>
                    <a:pt x="257126" y="0"/>
                  </a:cubicBezTo>
                  <a:lnTo>
                    <a:pt x="2314137" y="0"/>
                  </a:lnTo>
                  <a:cubicBezTo>
                    <a:pt x="2456144" y="0"/>
                    <a:pt x="2571263" y="115119"/>
                    <a:pt x="2571263" y="257126"/>
                  </a:cubicBezTo>
                  <a:lnTo>
                    <a:pt x="2571263" y="3179392"/>
                  </a:lnTo>
                  <a:cubicBezTo>
                    <a:pt x="2571263" y="3321399"/>
                    <a:pt x="2456144" y="3436518"/>
                    <a:pt x="2314137" y="3436518"/>
                  </a:cubicBezTo>
                  <a:lnTo>
                    <a:pt x="257126" y="3436518"/>
                  </a:lnTo>
                  <a:cubicBezTo>
                    <a:pt x="115119" y="3436518"/>
                    <a:pt x="0" y="3321399"/>
                    <a:pt x="0" y="3179392"/>
                  </a:cubicBezTo>
                  <a:lnTo>
                    <a:pt x="0" y="257126"/>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8232" tIns="1452839" rIns="78232" bIns="765536" numCol="1" spcCol="1270" anchor="ctr" anchorCtr="0">
              <a:noAutofit/>
            </a:bodyPr>
            <a:lstStyle/>
            <a:p>
              <a:pPr marL="0" lvl="0" indent="0" algn="ctr" defTabSz="488950">
                <a:lnSpc>
                  <a:spcPct val="150000"/>
                </a:lnSpc>
                <a:spcBef>
                  <a:spcPct val="0"/>
                </a:spcBef>
                <a:buNone/>
              </a:pPr>
              <a:r>
                <a:rPr lang="en-US" kern="1200" dirty="0">
                  <a:latin typeface="+mn-ea"/>
                </a:rPr>
                <a:t>2</a:t>
              </a:r>
              <a:r>
                <a:rPr lang="zh-CN" kern="1200" dirty="0">
                  <a:latin typeface="+mn-ea"/>
                </a:rPr>
                <a:t>．面向对象的集成测试</a:t>
              </a:r>
            </a:p>
          </p:txBody>
        </p:sp>
        <p:sp>
          <p:nvSpPr>
            <p:cNvPr id="12" name="任意多边形: 形状 11">
              <a:extLst>
                <a:ext uri="{FF2B5EF4-FFF2-40B4-BE49-F238E27FC236}">
                  <a16:creationId xmlns:a16="http://schemas.microsoft.com/office/drawing/2014/main" id="{19291C06-2451-43F7-B5FE-6D327956C315}"/>
                </a:ext>
              </a:extLst>
            </p:cNvPr>
            <p:cNvSpPr/>
            <p:nvPr/>
          </p:nvSpPr>
          <p:spPr>
            <a:xfrm>
              <a:off x="8702038" y="1105629"/>
              <a:ext cx="2571263" cy="3436518"/>
            </a:xfrm>
            <a:custGeom>
              <a:avLst/>
              <a:gdLst>
                <a:gd name="connsiteX0" fmla="*/ 0 w 2571263"/>
                <a:gd name="connsiteY0" fmla="*/ 257126 h 3436518"/>
                <a:gd name="connsiteX1" fmla="*/ 257126 w 2571263"/>
                <a:gd name="connsiteY1" fmla="*/ 0 h 3436518"/>
                <a:gd name="connsiteX2" fmla="*/ 2314137 w 2571263"/>
                <a:gd name="connsiteY2" fmla="*/ 0 h 3436518"/>
                <a:gd name="connsiteX3" fmla="*/ 2571263 w 2571263"/>
                <a:gd name="connsiteY3" fmla="*/ 257126 h 3436518"/>
                <a:gd name="connsiteX4" fmla="*/ 2571263 w 2571263"/>
                <a:gd name="connsiteY4" fmla="*/ 3179392 h 3436518"/>
                <a:gd name="connsiteX5" fmla="*/ 2314137 w 2571263"/>
                <a:gd name="connsiteY5" fmla="*/ 3436518 h 3436518"/>
                <a:gd name="connsiteX6" fmla="*/ 257126 w 2571263"/>
                <a:gd name="connsiteY6" fmla="*/ 3436518 h 3436518"/>
                <a:gd name="connsiteX7" fmla="*/ 0 w 2571263"/>
                <a:gd name="connsiteY7" fmla="*/ 3179392 h 3436518"/>
                <a:gd name="connsiteX8" fmla="*/ 0 w 2571263"/>
                <a:gd name="connsiteY8" fmla="*/ 257126 h 34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263" h="3436518">
                  <a:moveTo>
                    <a:pt x="0" y="257126"/>
                  </a:moveTo>
                  <a:cubicBezTo>
                    <a:pt x="0" y="115119"/>
                    <a:pt x="115119" y="0"/>
                    <a:pt x="257126" y="0"/>
                  </a:cubicBezTo>
                  <a:lnTo>
                    <a:pt x="2314137" y="0"/>
                  </a:lnTo>
                  <a:cubicBezTo>
                    <a:pt x="2456144" y="0"/>
                    <a:pt x="2571263" y="115119"/>
                    <a:pt x="2571263" y="257126"/>
                  </a:cubicBezTo>
                  <a:lnTo>
                    <a:pt x="2571263" y="3179392"/>
                  </a:lnTo>
                  <a:cubicBezTo>
                    <a:pt x="2571263" y="3321399"/>
                    <a:pt x="2456144" y="3436518"/>
                    <a:pt x="2314137" y="3436518"/>
                  </a:cubicBezTo>
                  <a:lnTo>
                    <a:pt x="257126" y="3436518"/>
                  </a:lnTo>
                  <a:cubicBezTo>
                    <a:pt x="115119" y="3436518"/>
                    <a:pt x="0" y="3321399"/>
                    <a:pt x="0" y="3179392"/>
                  </a:cubicBezTo>
                  <a:lnTo>
                    <a:pt x="0" y="257126"/>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8232" tIns="1452839" rIns="78232" bIns="765536" numCol="1" spcCol="1270" anchor="ctr" anchorCtr="0">
              <a:noAutofit/>
            </a:bodyPr>
            <a:lstStyle/>
            <a:p>
              <a:pPr marL="0" lvl="0" indent="0" algn="ctr" defTabSz="488950">
                <a:lnSpc>
                  <a:spcPct val="150000"/>
                </a:lnSpc>
                <a:spcBef>
                  <a:spcPct val="0"/>
                </a:spcBef>
                <a:buNone/>
              </a:pPr>
              <a:r>
                <a:rPr lang="zh-CN" kern="1200">
                  <a:latin typeface="+mn-ea"/>
                </a:rPr>
                <a:t>因为在面向对象的软件中没有层次的控制结构，并且构成类的成分彼此之间存在着直接或间接的交互作用，所以，传统意义上的自顶向下和自底向上的集成策略将不再适用。</a:t>
              </a:r>
            </a:p>
          </p:txBody>
        </p:sp>
      </p:grpSp>
    </p:spTree>
    <p:extLst>
      <p:ext uri="{BB962C8B-B14F-4D97-AF65-F5344CB8AC3E}">
        <p14:creationId xmlns:p14="http://schemas.microsoft.com/office/powerpoint/2010/main" val="33724154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65837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8.7.2   </a:t>
            </a:r>
            <a:r>
              <a:rPr lang="zh-CN" altLang="en-US" sz="2200" b="1" dirty="0">
                <a:latin typeface="微软雅黑" charset="-122"/>
                <a:ea typeface="微软雅黑" charset="-122"/>
              </a:rPr>
              <a:t>面向对象的测试策略</a:t>
            </a:r>
          </a:p>
        </p:txBody>
      </p:sp>
      <p:grpSp>
        <p:nvGrpSpPr>
          <p:cNvPr id="5" name="组合 4">
            <a:extLst>
              <a:ext uri="{FF2B5EF4-FFF2-40B4-BE49-F238E27FC236}">
                <a16:creationId xmlns:a16="http://schemas.microsoft.com/office/drawing/2014/main" id="{A6D86E7B-9398-46FE-8F49-9A12F274A26C}"/>
              </a:ext>
            </a:extLst>
          </p:cNvPr>
          <p:cNvGrpSpPr/>
          <p:nvPr/>
        </p:nvGrpSpPr>
        <p:grpSpPr>
          <a:xfrm>
            <a:off x="576147" y="958082"/>
            <a:ext cx="11039704" cy="4941835"/>
            <a:chOff x="757462" y="2008959"/>
            <a:chExt cx="10515208" cy="1766062"/>
          </a:xfrm>
        </p:grpSpPr>
        <p:sp>
          <p:nvSpPr>
            <p:cNvPr id="6" name="矩形: 圆角 5">
              <a:extLst>
                <a:ext uri="{FF2B5EF4-FFF2-40B4-BE49-F238E27FC236}">
                  <a16:creationId xmlns:a16="http://schemas.microsoft.com/office/drawing/2014/main" id="{E39F34BA-AF05-471B-BF55-880F640804AC}"/>
                </a:ext>
              </a:extLst>
            </p:cNvPr>
            <p:cNvSpPr/>
            <p:nvPr/>
          </p:nvSpPr>
          <p:spPr>
            <a:xfrm>
              <a:off x="757462" y="2008959"/>
              <a:ext cx="2200857" cy="883031"/>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 name="任意多边形: 形状 6">
              <a:extLst>
                <a:ext uri="{FF2B5EF4-FFF2-40B4-BE49-F238E27FC236}">
                  <a16:creationId xmlns:a16="http://schemas.microsoft.com/office/drawing/2014/main" id="{5F2F4810-C800-4200-859E-01F1F2E78BB8}"/>
                </a:ext>
              </a:extLst>
            </p:cNvPr>
            <p:cNvSpPr/>
            <p:nvPr/>
          </p:nvSpPr>
          <p:spPr>
            <a:xfrm>
              <a:off x="1063137" y="2072025"/>
              <a:ext cx="2200857" cy="1702996"/>
            </a:xfrm>
            <a:custGeom>
              <a:avLst/>
              <a:gdLst>
                <a:gd name="connsiteX0" fmla="*/ 0 w 2200857"/>
                <a:gd name="connsiteY0" fmla="*/ 139754 h 1397544"/>
                <a:gd name="connsiteX1" fmla="*/ 139754 w 2200857"/>
                <a:gd name="connsiteY1" fmla="*/ 0 h 1397544"/>
                <a:gd name="connsiteX2" fmla="*/ 2061103 w 2200857"/>
                <a:gd name="connsiteY2" fmla="*/ 0 h 1397544"/>
                <a:gd name="connsiteX3" fmla="*/ 2200857 w 2200857"/>
                <a:gd name="connsiteY3" fmla="*/ 139754 h 1397544"/>
                <a:gd name="connsiteX4" fmla="*/ 2200857 w 2200857"/>
                <a:gd name="connsiteY4" fmla="*/ 1257790 h 1397544"/>
                <a:gd name="connsiteX5" fmla="*/ 2061103 w 2200857"/>
                <a:gd name="connsiteY5" fmla="*/ 1397544 h 1397544"/>
                <a:gd name="connsiteX6" fmla="*/ 139754 w 2200857"/>
                <a:gd name="connsiteY6" fmla="*/ 1397544 h 1397544"/>
                <a:gd name="connsiteX7" fmla="*/ 0 w 2200857"/>
                <a:gd name="connsiteY7" fmla="*/ 1257790 h 1397544"/>
                <a:gd name="connsiteX8" fmla="*/ 0 w 2200857"/>
                <a:gd name="connsiteY8" fmla="*/ 139754 h 139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857" h="1397544">
                  <a:moveTo>
                    <a:pt x="0" y="139754"/>
                  </a:moveTo>
                  <a:cubicBezTo>
                    <a:pt x="0" y="62570"/>
                    <a:pt x="62570" y="0"/>
                    <a:pt x="139754" y="0"/>
                  </a:cubicBezTo>
                  <a:lnTo>
                    <a:pt x="2061103" y="0"/>
                  </a:lnTo>
                  <a:cubicBezTo>
                    <a:pt x="2138287" y="0"/>
                    <a:pt x="2200857" y="62570"/>
                    <a:pt x="2200857" y="139754"/>
                  </a:cubicBezTo>
                  <a:lnTo>
                    <a:pt x="2200857" y="1257790"/>
                  </a:lnTo>
                  <a:cubicBezTo>
                    <a:pt x="2200857" y="1334974"/>
                    <a:pt x="2138287" y="1397544"/>
                    <a:pt x="2061103" y="1397544"/>
                  </a:cubicBezTo>
                  <a:lnTo>
                    <a:pt x="139754" y="1397544"/>
                  </a:lnTo>
                  <a:cubicBezTo>
                    <a:pt x="62570" y="1397544"/>
                    <a:pt x="0" y="1334974"/>
                    <a:pt x="0" y="1257790"/>
                  </a:cubicBezTo>
                  <a:lnTo>
                    <a:pt x="0" y="13975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843" tIns="82843" rIns="82843" bIns="82843" numCol="1" spcCol="1270" anchor="ctr" anchorCtr="0">
              <a:noAutofit/>
            </a:bodyPr>
            <a:lstStyle/>
            <a:p>
              <a:pPr marL="0" lvl="0" indent="0" algn="ctr" defTabSz="488950">
                <a:lnSpc>
                  <a:spcPct val="150000"/>
                </a:lnSpc>
                <a:spcBef>
                  <a:spcPct val="0"/>
                </a:spcBef>
                <a:buNone/>
              </a:pPr>
              <a:r>
                <a:rPr lang="en-US" kern="1200">
                  <a:latin typeface="+mn-ea"/>
                </a:rPr>
                <a:t>3</a:t>
              </a:r>
              <a:r>
                <a:rPr lang="zh-CN" kern="1200">
                  <a:latin typeface="+mn-ea"/>
                </a:rPr>
                <a:t>．面向对象的确认测试</a:t>
              </a:r>
            </a:p>
          </p:txBody>
        </p:sp>
        <p:sp>
          <p:nvSpPr>
            <p:cNvPr id="8" name="矩形: 圆角 7">
              <a:extLst>
                <a:ext uri="{FF2B5EF4-FFF2-40B4-BE49-F238E27FC236}">
                  <a16:creationId xmlns:a16="http://schemas.microsoft.com/office/drawing/2014/main" id="{94624A5B-7B1C-420E-A375-250B5C0D60B2}"/>
                </a:ext>
              </a:extLst>
            </p:cNvPr>
            <p:cNvSpPr/>
            <p:nvPr/>
          </p:nvSpPr>
          <p:spPr>
            <a:xfrm>
              <a:off x="3447399" y="2008959"/>
              <a:ext cx="2200857" cy="883031"/>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任意多边形: 形状 8">
              <a:extLst>
                <a:ext uri="{FF2B5EF4-FFF2-40B4-BE49-F238E27FC236}">
                  <a16:creationId xmlns:a16="http://schemas.microsoft.com/office/drawing/2014/main" id="{51172A9D-C625-4721-BFF4-4214B828C2FF}"/>
                </a:ext>
              </a:extLst>
            </p:cNvPr>
            <p:cNvSpPr/>
            <p:nvPr/>
          </p:nvSpPr>
          <p:spPr>
            <a:xfrm>
              <a:off x="3814208" y="2072025"/>
              <a:ext cx="2200857" cy="1702996"/>
            </a:xfrm>
            <a:custGeom>
              <a:avLst/>
              <a:gdLst>
                <a:gd name="connsiteX0" fmla="*/ 0 w 2200857"/>
                <a:gd name="connsiteY0" fmla="*/ 139754 h 1397544"/>
                <a:gd name="connsiteX1" fmla="*/ 139754 w 2200857"/>
                <a:gd name="connsiteY1" fmla="*/ 0 h 1397544"/>
                <a:gd name="connsiteX2" fmla="*/ 2061103 w 2200857"/>
                <a:gd name="connsiteY2" fmla="*/ 0 h 1397544"/>
                <a:gd name="connsiteX3" fmla="*/ 2200857 w 2200857"/>
                <a:gd name="connsiteY3" fmla="*/ 139754 h 1397544"/>
                <a:gd name="connsiteX4" fmla="*/ 2200857 w 2200857"/>
                <a:gd name="connsiteY4" fmla="*/ 1257790 h 1397544"/>
                <a:gd name="connsiteX5" fmla="*/ 2061103 w 2200857"/>
                <a:gd name="connsiteY5" fmla="*/ 1397544 h 1397544"/>
                <a:gd name="connsiteX6" fmla="*/ 139754 w 2200857"/>
                <a:gd name="connsiteY6" fmla="*/ 1397544 h 1397544"/>
                <a:gd name="connsiteX7" fmla="*/ 0 w 2200857"/>
                <a:gd name="connsiteY7" fmla="*/ 1257790 h 1397544"/>
                <a:gd name="connsiteX8" fmla="*/ 0 w 2200857"/>
                <a:gd name="connsiteY8" fmla="*/ 139754 h 139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857" h="1397544">
                  <a:moveTo>
                    <a:pt x="0" y="139754"/>
                  </a:moveTo>
                  <a:cubicBezTo>
                    <a:pt x="0" y="62570"/>
                    <a:pt x="62570" y="0"/>
                    <a:pt x="139754" y="0"/>
                  </a:cubicBezTo>
                  <a:lnTo>
                    <a:pt x="2061103" y="0"/>
                  </a:lnTo>
                  <a:cubicBezTo>
                    <a:pt x="2138287" y="0"/>
                    <a:pt x="2200857" y="62570"/>
                    <a:pt x="2200857" y="139754"/>
                  </a:cubicBezTo>
                  <a:lnTo>
                    <a:pt x="2200857" y="1257790"/>
                  </a:lnTo>
                  <a:cubicBezTo>
                    <a:pt x="2200857" y="1334974"/>
                    <a:pt x="2138287" y="1397544"/>
                    <a:pt x="2061103" y="1397544"/>
                  </a:cubicBezTo>
                  <a:lnTo>
                    <a:pt x="139754" y="1397544"/>
                  </a:lnTo>
                  <a:cubicBezTo>
                    <a:pt x="62570" y="1397544"/>
                    <a:pt x="0" y="1334974"/>
                    <a:pt x="0" y="1257790"/>
                  </a:cubicBezTo>
                  <a:lnTo>
                    <a:pt x="0" y="13975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843" tIns="82843" rIns="82843" bIns="82843" numCol="1" spcCol="1270" anchor="ctr" anchorCtr="0">
              <a:noAutofit/>
            </a:bodyPr>
            <a:lstStyle/>
            <a:p>
              <a:pPr marL="0" lvl="0" indent="0" algn="ctr" defTabSz="488950">
                <a:lnSpc>
                  <a:spcPct val="150000"/>
                </a:lnSpc>
                <a:spcBef>
                  <a:spcPct val="0"/>
                </a:spcBef>
                <a:buNone/>
              </a:pPr>
              <a:r>
                <a:rPr lang="zh-CN" kern="1200">
                  <a:latin typeface="+mn-ea"/>
                </a:rPr>
                <a:t>在确认测试层次，不需要再考虑类的实现和交互的具体细节，只要验证交互过程及功能，包括提供的用户界面，用户可见的操作，软件的反应和输出的结果等情况，其中测试用例的选择主要是依据动态模型和系统的脚本描述。</a:t>
              </a:r>
            </a:p>
          </p:txBody>
        </p:sp>
        <p:sp>
          <p:nvSpPr>
            <p:cNvPr id="10" name="矩形: 圆角 9">
              <a:extLst>
                <a:ext uri="{FF2B5EF4-FFF2-40B4-BE49-F238E27FC236}">
                  <a16:creationId xmlns:a16="http://schemas.microsoft.com/office/drawing/2014/main" id="{AC3110BE-85F1-4661-AC2B-850748F3B9EB}"/>
                </a:ext>
              </a:extLst>
            </p:cNvPr>
            <p:cNvSpPr/>
            <p:nvPr/>
          </p:nvSpPr>
          <p:spPr>
            <a:xfrm>
              <a:off x="6137337" y="2008959"/>
              <a:ext cx="2200857" cy="883031"/>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任意多边形: 形状 10">
              <a:extLst>
                <a:ext uri="{FF2B5EF4-FFF2-40B4-BE49-F238E27FC236}">
                  <a16:creationId xmlns:a16="http://schemas.microsoft.com/office/drawing/2014/main" id="{013DF1CD-6793-4163-BF67-FF36AB39EC32}"/>
                </a:ext>
              </a:extLst>
            </p:cNvPr>
            <p:cNvSpPr/>
            <p:nvPr/>
          </p:nvSpPr>
          <p:spPr>
            <a:xfrm>
              <a:off x="6381875" y="2072025"/>
              <a:ext cx="2200857" cy="1702996"/>
            </a:xfrm>
            <a:custGeom>
              <a:avLst/>
              <a:gdLst>
                <a:gd name="connsiteX0" fmla="*/ 0 w 2200857"/>
                <a:gd name="connsiteY0" fmla="*/ 139754 h 1397544"/>
                <a:gd name="connsiteX1" fmla="*/ 139754 w 2200857"/>
                <a:gd name="connsiteY1" fmla="*/ 0 h 1397544"/>
                <a:gd name="connsiteX2" fmla="*/ 2061103 w 2200857"/>
                <a:gd name="connsiteY2" fmla="*/ 0 h 1397544"/>
                <a:gd name="connsiteX3" fmla="*/ 2200857 w 2200857"/>
                <a:gd name="connsiteY3" fmla="*/ 139754 h 1397544"/>
                <a:gd name="connsiteX4" fmla="*/ 2200857 w 2200857"/>
                <a:gd name="connsiteY4" fmla="*/ 1257790 h 1397544"/>
                <a:gd name="connsiteX5" fmla="*/ 2061103 w 2200857"/>
                <a:gd name="connsiteY5" fmla="*/ 1397544 h 1397544"/>
                <a:gd name="connsiteX6" fmla="*/ 139754 w 2200857"/>
                <a:gd name="connsiteY6" fmla="*/ 1397544 h 1397544"/>
                <a:gd name="connsiteX7" fmla="*/ 0 w 2200857"/>
                <a:gd name="connsiteY7" fmla="*/ 1257790 h 1397544"/>
                <a:gd name="connsiteX8" fmla="*/ 0 w 2200857"/>
                <a:gd name="connsiteY8" fmla="*/ 139754 h 139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857" h="1397544">
                  <a:moveTo>
                    <a:pt x="0" y="139754"/>
                  </a:moveTo>
                  <a:cubicBezTo>
                    <a:pt x="0" y="62570"/>
                    <a:pt x="62570" y="0"/>
                    <a:pt x="139754" y="0"/>
                  </a:cubicBezTo>
                  <a:lnTo>
                    <a:pt x="2061103" y="0"/>
                  </a:lnTo>
                  <a:cubicBezTo>
                    <a:pt x="2138287" y="0"/>
                    <a:pt x="2200857" y="62570"/>
                    <a:pt x="2200857" y="139754"/>
                  </a:cubicBezTo>
                  <a:lnTo>
                    <a:pt x="2200857" y="1257790"/>
                  </a:lnTo>
                  <a:cubicBezTo>
                    <a:pt x="2200857" y="1334974"/>
                    <a:pt x="2138287" y="1397544"/>
                    <a:pt x="2061103" y="1397544"/>
                  </a:cubicBezTo>
                  <a:lnTo>
                    <a:pt x="139754" y="1397544"/>
                  </a:lnTo>
                  <a:cubicBezTo>
                    <a:pt x="62570" y="1397544"/>
                    <a:pt x="0" y="1334974"/>
                    <a:pt x="0" y="1257790"/>
                  </a:cubicBezTo>
                  <a:lnTo>
                    <a:pt x="0" y="13975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843" tIns="82843" rIns="82843" bIns="82843" numCol="1" spcCol="1270" anchor="ctr" anchorCtr="0">
              <a:noAutofit/>
            </a:bodyPr>
            <a:lstStyle/>
            <a:p>
              <a:pPr marL="0" lvl="0" indent="0" algn="ctr" defTabSz="488950">
                <a:lnSpc>
                  <a:spcPct val="150000"/>
                </a:lnSpc>
                <a:spcBef>
                  <a:spcPct val="0"/>
                </a:spcBef>
                <a:buNone/>
              </a:pPr>
              <a:r>
                <a:rPr lang="en-US" kern="1200">
                  <a:latin typeface="+mn-ea"/>
                </a:rPr>
                <a:t>4</a:t>
              </a:r>
              <a:r>
                <a:rPr lang="zh-CN" kern="1200">
                  <a:latin typeface="+mn-ea"/>
                </a:rPr>
                <a:t>．面向对象的系统测试</a:t>
              </a:r>
            </a:p>
          </p:txBody>
        </p:sp>
        <p:sp>
          <p:nvSpPr>
            <p:cNvPr id="12" name="矩形: 圆角 11">
              <a:extLst>
                <a:ext uri="{FF2B5EF4-FFF2-40B4-BE49-F238E27FC236}">
                  <a16:creationId xmlns:a16="http://schemas.microsoft.com/office/drawing/2014/main" id="{6665831A-1516-43AA-AF5C-A47ED80F79C0}"/>
                </a:ext>
              </a:extLst>
            </p:cNvPr>
            <p:cNvSpPr/>
            <p:nvPr/>
          </p:nvSpPr>
          <p:spPr>
            <a:xfrm>
              <a:off x="8827274" y="2008959"/>
              <a:ext cx="2200857" cy="869983"/>
            </a:xfrm>
            <a:prstGeom prst="roundRect">
              <a:avLst>
                <a:gd name="adj" fmla="val 10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任意多边形: 形状 12">
              <a:extLst>
                <a:ext uri="{FF2B5EF4-FFF2-40B4-BE49-F238E27FC236}">
                  <a16:creationId xmlns:a16="http://schemas.microsoft.com/office/drawing/2014/main" id="{7F78C128-BA3A-476F-8D7A-29D2B5072552}"/>
                </a:ext>
              </a:extLst>
            </p:cNvPr>
            <p:cNvSpPr/>
            <p:nvPr/>
          </p:nvSpPr>
          <p:spPr>
            <a:xfrm>
              <a:off x="9071813" y="2072025"/>
              <a:ext cx="2200857" cy="1702996"/>
            </a:xfrm>
            <a:custGeom>
              <a:avLst/>
              <a:gdLst>
                <a:gd name="connsiteX0" fmla="*/ 0 w 2200857"/>
                <a:gd name="connsiteY0" fmla="*/ 139754 h 1397544"/>
                <a:gd name="connsiteX1" fmla="*/ 139754 w 2200857"/>
                <a:gd name="connsiteY1" fmla="*/ 0 h 1397544"/>
                <a:gd name="connsiteX2" fmla="*/ 2061103 w 2200857"/>
                <a:gd name="connsiteY2" fmla="*/ 0 h 1397544"/>
                <a:gd name="connsiteX3" fmla="*/ 2200857 w 2200857"/>
                <a:gd name="connsiteY3" fmla="*/ 139754 h 1397544"/>
                <a:gd name="connsiteX4" fmla="*/ 2200857 w 2200857"/>
                <a:gd name="connsiteY4" fmla="*/ 1257790 h 1397544"/>
                <a:gd name="connsiteX5" fmla="*/ 2061103 w 2200857"/>
                <a:gd name="connsiteY5" fmla="*/ 1397544 h 1397544"/>
                <a:gd name="connsiteX6" fmla="*/ 139754 w 2200857"/>
                <a:gd name="connsiteY6" fmla="*/ 1397544 h 1397544"/>
                <a:gd name="connsiteX7" fmla="*/ 0 w 2200857"/>
                <a:gd name="connsiteY7" fmla="*/ 1257790 h 1397544"/>
                <a:gd name="connsiteX8" fmla="*/ 0 w 2200857"/>
                <a:gd name="connsiteY8" fmla="*/ 139754 h 139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857" h="1397544">
                  <a:moveTo>
                    <a:pt x="0" y="139754"/>
                  </a:moveTo>
                  <a:cubicBezTo>
                    <a:pt x="0" y="62570"/>
                    <a:pt x="62570" y="0"/>
                    <a:pt x="139754" y="0"/>
                  </a:cubicBezTo>
                  <a:lnTo>
                    <a:pt x="2061103" y="0"/>
                  </a:lnTo>
                  <a:cubicBezTo>
                    <a:pt x="2138287" y="0"/>
                    <a:pt x="2200857" y="62570"/>
                    <a:pt x="2200857" y="139754"/>
                  </a:cubicBezTo>
                  <a:lnTo>
                    <a:pt x="2200857" y="1257790"/>
                  </a:lnTo>
                  <a:cubicBezTo>
                    <a:pt x="2200857" y="1334974"/>
                    <a:pt x="2138287" y="1397544"/>
                    <a:pt x="2061103" y="1397544"/>
                  </a:cubicBezTo>
                  <a:lnTo>
                    <a:pt x="139754" y="1397544"/>
                  </a:lnTo>
                  <a:cubicBezTo>
                    <a:pt x="62570" y="1397544"/>
                    <a:pt x="0" y="1334974"/>
                    <a:pt x="0" y="1257790"/>
                  </a:cubicBezTo>
                  <a:lnTo>
                    <a:pt x="0" y="13975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2843" tIns="82843" rIns="82843" bIns="82843" numCol="1" spcCol="1270" anchor="ctr" anchorCtr="0">
              <a:noAutofit/>
            </a:bodyPr>
            <a:lstStyle/>
            <a:p>
              <a:pPr marL="0" lvl="0" indent="0" algn="ctr" defTabSz="488950">
                <a:lnSpc>
                  <a:spcPct val="150000"/>
                </a:lnSpc>
                <a:spcBef>
                  <a:spcPct val="0"/>
                </a:spcBef>
                <a:buNone/>
              </a:pPr>
              <a:r>
                <a:rPr lang="zh-CN" kern="1200">
                  <a:latin typeface="+mn-ea"/>
                </a:rPr>
                <a:t>面向对象的系统测试要以面向对象需求分析的结果为依据，应该参考</a:t>
              </a:r>
              <a:r>
                <a:rPr lang="en-US" kern="1200">
                  <a:latin typeface="+mn-ea"/>
                </a:rPr>
                <a:t>OOA</a:t>
              </a:r>
              <a:r>
                <a:rPr lang="zh-CN" kern="1200">
                  <a:latin typeface="+mn-ea"/>
                </a:rPr>
                <a:t>分析的结果，对需求分析中描述的对象模型、交互模型等各种分析模型进行检验。</a:t>
              </a:r>
            </a:p>
          </p:txBody>
        </p:sp>
      </p:grpSp>
    </p:spTree>
    <p:extLst>
      <p:ext uri="{BB962C8B-B14F-4D97-AF65-F5344CB8AC3E}">
        <p14:creationId xmlns:p14="http://schemas.microsoft.com/office/powerpoint/2010/main" val="25797577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42226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8.7.3   </a:t>
            </a:r>
            <a:r>
              <a:rPr lang="zh-CN" altLang="en-US" sz="2200" b="1" dirty="0">
                <a:latin typeface="微软雅黑" charset="-122"/>
                <a:ea typeface="微软雅黑" charset="-122"/>
              </a:rPr>
              <a:t>面向对象的测试用例设计</a:t>
            </a:r>
          </a:p>
        </p:txBody>
      </p:sp>
      <p:sp>
        <p:nvSpPr>
          <p:cNvPr id="2" name="矩形 1">
            <a:extLst>
              <a:ext uri="{FF2B5EF4-FFF2-40B4-BE49-F238E27FC236}">
                <a16:creationId xmlns:a16="http://schemas.microsoft.com/office/drawing/2014/main" id="{24DD2389-5D34-43A8-B2A3-B3658B03A6E3}"/>
              </a:ext>
            </a:extLst>
          </p:cNvPr>
          <p:cNvSpPr/>
          <p:nvPr/>
        </p:nvSpPr>
        <p:spPr>
          <a:xfrm>
            <a:off x="640080" y="1174209"/>
            <a:ext cx="10521375" cy="1405193"/>
          </a:xfrm>
          <a:prstGeom prst="rect">
            <a:avLst/>
          </a:prstGeom>
        </p:spPr>
        <p:txBody>
          <a:bodyPr wrap="square">
            <a:spAutoFit/>
          </a:bodyPr>
          <a:lstStyle/>
          <a:p>
            <a:pPr>
              <a:lnSpc>
                <a:spcPct val="150000"/>
              </a:lnSpc>
              <a:spcBef>
                <a:spcPct val="20000"/>
              </a:spcBef>
            </a:pPr>
            <a:r>
              <a:rPr lang="zh-CN" altLang="en-US" sz="2000" dirty="0">
                <a:latin typeface="+mn-ea"/>
              </a:rPr>
              <a:t>传统意义的软件测试用例的设计是从软件的</a:t>
            </a:r>
            <a:r>
              <a:rPr lang="en-US" altLang="zh-CN" sz="2000" dirty="0">
                <a:latin typeface="+mn-ea"/>
              </a:rPr>
              <a:t>IPO</a:t>
            </a:r>
            <a:r>
              <a:rPr lang="zh-CN" altLang="en-US" sz="2000" dirty="0">
                <a:latin typeface="+mn-ea"/>
              </a:rPr>
              <a:t>视图或各个模块的算法细节得出的，而面向对象软件的测试用例更关注于设计适当的操作序列以检查类的状态，目前，还处于研究和发展阶段。通常，黑盒测试也适用于面向对象的软件测试。测试用例设计的要点如下：</a:t>
            </a:r>
          </a:p>
        </p:txBody>
      </p:sp>
      <p:grpSp>
        <p:nvGrpSpPr>
          <p:cNvPr id="6" name="组合 5">
            <a:extLst>
              <a:ext uri="{FF2B5EF4-FFF2-40B4-BE49-F238E27FC236}">
                <a16:creationId xmlns:a16="http://schemas.microsoft.com/office/drawing/2014/main" id="{924CB1BD-85A5-4A76-96CF-CDF9AECDD74A}"/>
              </a:ext>
            </a:extLst>
          </p:cNvPr>
          <p:cNvGrpSpPr/>
          <p:nvPr/>
        </p:nvGrpSpPr>
        <p:grpSpPr>
          <a:xfrm>
            <a:off x="530896" y="2823099"/>
            <a:ext cx="11137938" cy="2631170"/>
            <a:chOff x="3048000" y="2113415"/>
            <a:chExt cx="6095999" cy="2631170"/>
          </a:xfrm>
        </p:grpSpPr>
        <p:sp>
          <p:nvSpPr>
            <p:cNvPr id="7" name="任意多边形: 形状 6">
              <a:extLst>
                <a:ext uri="{FF2B5EF4-FFF2-40B4-BE49-F238E27FC236}">
                  <a16:creationId xmlns:a16="http://schemas.microsoft.com/office/drawing/2014/main" id="{498B299E-D817-494B-9208-4BFF2481E1ED}"/>
                </a:ext>
              </a:extLst>
            </p:cNvPr>
            <p:cNvSpPr/>
            <p:nvPr/>
          </p:nvSpPr>
          <p:spPr>
            <a:xfrm>
              <a:off x="3048000" y="2113415"/>
              <a:ext cx="5181600" cy="789351"/>
            </a:xfrm>
            <a:custGeom>
              <a:avLst/>
              <a:gdLst>
                <a:gd name="connsiteX0" fmla="*/ 0 w 5181600"/>
                <a:gd name="connsiteY0" fmla="*/ 78935 h 789351"/>
                <a:gd name="connsiteX1" fmla="*/ 78935 w 5181600"/>
                <a:gd name="connsiteY1" fmla="*/ 0 h 789351"/>
                <a:gd name="connsiteX2" fmla="*/ 5102665 w 5181600"/>
                <a:gd name="connsiteY2" fmla="*/ 0 h 789351"/>
                <a:gd name="connsiteX3" fmla="*/ 5181600 w 5181600"/>
                <a:gd name="connsiteY3" fmla="*/ 78935 h 789351"/>
                <a:gd name="connsiteX4" fmla="*/ 5181600 w 5181600"/>
                <a:gd name="connsiteY4" fmla="*/ 710416 h 789351"/>
                <a:gd name="connsiteX5" fmla="*/ 5102665 w 5181600"/>
                <a:gd name="connsiteY5" fmla="*/ 789351 h 789351"/>
                <a:gd name="connsiteX6" fmla="*/ 78935 w 5181600"/>
                <a:gd name="connsiteY6" fmla="*/ 789351 h 789351"/>
                <a:gd name="connsiteX7" fmla="*/ 0 w 5181600"/>
                <a:gd name="connsiteY7" fmla="*/ 710416 h 789351"/>
                <a:gd name="connsiteX8" fmla="*/ 0 w 5181600"/>
                <a:gd name="connsiteY8" fmla="*/ 78935 h 78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789351">
                  <a:moveTo>
                    <a:pt x="0" y="78935"/>
                  </a:moveTo>
                  <a:cubicBezTo>
                    <a:pt x="0" y="35340"/>
                    <a:pt x="35340" y="0"/>
                    <a:pt x="78935" y="0"/>
                  </a:cubicBezTo>
                  <a:lnTo>
                    <a:pt x="5102665" y="0"/>
                  </a:lnTo>
                  <a:cubicBezTo>
                    <a:pt x="5146260" y="0"/>
                    <a:pt x="5181600" y="35340"/>
                    <a:pt x="5181600" y="78935"/>
                  </a:cubicBezTo>
                  <a:lnTo>
                    <a:pt x="5181600" y="710416"/>
                  </a:lnTo>
                  <a:cubicBezTo>
                    <a:pt x="5181600" y="754011"/>
                    <a:pt x="5146260" y="789351"/>
                    <a:pt x="5102665" y="789351"/>
                  </a:cubicBezTo>
                  <a:lnTo>
                    <a:pt x="78935" y="789351"/>
                  </a:lnTo>
                  <a:cubicBezTo>
                    <a:pt x="35340" y="789351"/>
                    <a:pt x="0" y="754011"/>
                    <a:pt x="0" y="710416"/>
                  </a:cubicBezTo>
                  <a:lnTo>
                    <a:pt x="0" y="78935"/>
                  </a:lnTo>
                  <a:close/>
                </a:path>
              </a:pathLst>
            </a:custGeom>
            <a:scene3d>
              <a:camera prst="orthographicFront"/>
              <a:lightRig rig="flat" dir="t"/>
            </a:scene3d>
            <a:sp3d prstMaterial="dkEdge">
              <a:bevelT w="8200" h="38100"/>
            </a:sp3d>
          </p:spPr>
          <p:style>
            <a:lnRef idx="0">
              <a:schemeClr val="accent6">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459" tIns="76459" rIns="881992" bIns="76459" numCol="1" spcCol="1270" anchor="ctr" anchorCtr="0">
              <a:noAutofit/>
            </a:bodyPr>
            <a:lstStyle/>
            <a:p>
              <a:pPr marL="0" lvl="0" indent="0" algn="l" defTabSz="622300">
                <a:lnSpc>
                  <a:spcPct val="150000"/>
                </a:lnSpc>
                <a:spcBef>
                  <a:spcPct val="0"/>
                </a:spcBef>
                <a:buNone/>
              </a:pPr>
              <a:r>
                <a:rPr lang="zh-CN" kern="1200">
                  <a:latin typeface="+mn-ea"/>
                </a:rPr>
                <a:t>（</a:t>
              </a:r>
              <a:r>
                <a:rPr lang="en-US" kern="1200">
                  <a:latin typeface="+mn-ea"/>
                </a:rPr>
                <a:t>1</a:t>
              </a:r>
              <a:r>
                <a:rPr lang="zh-CN" kern="1200">
                  <a:latin typeface="+mn-ea"/>
                </a:rPr>
                <a:t>）每个测试用例都要有一个唯一的标识，并与被测试的一个或几个类相关联。</a:t>
              </a:r>
            </a:p>
          </p:txBody>
        </p:sp>
        <p:sp>
          <p:nvSpPr>
            <p:cNvPr id="8" name="任意多边形: 形状 7">
              <a:extLst>
                <a:ext uri="{FF2B5EF4-FFF2-40B4-BE49-F238E27FC236}">
                  <a16:creationId xmlns:a16="http://schemas.microsoft.com/office/drawing/2014/main" id="{AEA2CBE8-4C50-4209-B4F2-9D784623E28B}"/>
                </a:ext>
              </a:extLst>
            </p:cNvPr>
            <p:cNvSpPr/>
            <p:nvPr/>
          </p:nvSpPr>
          <p:spPr>
            <a:xfrm>
              <a:off x="3505199" y="3034324"/>
              <a:ext cx="5181600" cy="789351"/>
            </a:xfrm>
            <a:custGeom>
              <a:avLst/>
              <a:gdLst>
                <a:gd name="connsiteX0" fmla="*/ 0 w 5181600"/>
                <a:gd name="connsiteY0" fmla="*/ 78935 h 789351"/>
                <a:gd name="connsiteX1" fmla="*/ 78935 w 5181600"/>
                <a:gd name="connsiteY1" fmla="*/ 0 h 789351"/>
                <a:gd name="connsiteX2" fmla="*/ 5102665 w 5181600"/>
                <a:gd name="connsiteY2" fmla="*/ 0 h 789351"/>
                <a:gd name="connsiteX3" fmla="*/ 5181600 w 5181600"/>
                <a:gd name="connsiteY3" fmla="*/ 78935 h 789351"/>
                <a:gd name="connsiteX4" fmla="*/ 5181600 w 5181600"/>
                <a:gd name="connsiteY4" fmla="*/ 710416 h 789351"/>
                <a:gd name="connsiteX5" fmla="*/ 5102665 w 5181600"/>
                <a:gd name="connsiteY5" fmla="*/ 789351 h 789351"/>
                <a:gd name="connsiteX6" fmla="*/ 78935 w 5181600"/>
                <a:gd name="connsiteY6" fmla="*/ 789351 h 789351"/>
                <a:gd name="connsiteX7" fmla="*/ 0 w 5181600"/>
                <a:gd name="connsiteY7" fmla="*/ 710416 h 789351"/>
                <a:gd name="connsiteX8" fmla="*/ 0 w 5181600"/>
                <a:gd name="connsiteY8" fmla="*/ 78935 h 78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789351">
                  <a:moveTo>
                    <a:pt x="0" y="78935"/>
                  </a:moveTo>
                  <a:cubicBezTo>
                    <a:pt x="0" y="35340"/>
                    <a:pt x="35340" y="0"/>
                    <a:pt x="78935" y="0"/>
                  </a:cubicBezTo>
                  <a:lnTo>
                    <a:pt x="5102665" y="0"/>
                  </a:lnTo>
                  <a:cubicBezTo>
                    <a:pt x="5146260" y="0"/>
                    <a:pt x="5181600" y="35340"/>
                    <a:pt x="5181600" y="78935"/>
                  </a:cubicBezTo>
                  <a:lnTo>
                    <a:pt x="5181600" y="710416"/>
                  </a:lnTo>
                  <a:cubicBezTo>
                    <a:pt x="5181600" y="754011"/>
                    <a:pt x="5146260" y="789351"/>
                    <a:pt x="5102665" y="789351"/>
                  </a:cubicBezTo>
                  <a:lnTo>
                    <a:pt x="78935" y="789351"/>
                  </a:lnTo>
                  <a:cubicBezTo>
                    <a:pt x="35340" y="789351"/>
                    <a:pt x="0" y="754011"/>
                    <a:pt x="0" y="710416"/>
                  </a:cubicBezTo>
                  <a:lnTo>
                    <a:pt x="0" y="78935"/>
                  </a:lnTo>
                  <a:close/>
                </a:path>
              </a:pathLst>
            </a:custGeom>
            <a:scene3d>
              <a:camera prst="orthographicFront"/>
              <a:lightRig rig="flat" dir="t"/>
            </a:scene3d>
            <a:sp3d prstMaterial="dkEdge">
              <a:bevelT w="8200" h="38100"/>
            </a:sp3d>
          </p:spPr>
          <p:style>
            <a:lnRef idx="0">
              <a:schemeClr val="accent6">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459" tIns="76459" rIns="1046738" bIns="76459" numCol="1" spcCol="1270" anchor="ctr" anchorCtr="0">
              <a:noAutofit/>
            </a:bodyPr>
            <a:lstStyle/>
            <a:p>
              <a:pPr marL="0" lvl="0" indent="0" algn="l" defTabSz="622300">
                <a:lnSpc>
                  <a:spcPct val="150000"/>
                </a:lnSpc>
                <a:spcBef>
                  <a:spcPct val="0"/>
                </a:spcBef>
                <a:buNone/>
              </a:pPr>
              <a:r>
                <a:rPr lang="zh-CN" kern="1200">
                  <a:latin typeface="+mn-ea"/>
                </a:rPr>
                <a:t>（</a:t>
              </a:r>
              <a:r>
                <a:rPr lang="en-US" kern="1200">
                  <a:latin typeface="+mn-ea"/>
                </a:rPr>
                <a:t>2</a:t>
              </a:r>
              <a:r>
                <a:rPr lang="zh-CN" kern="1200">
                  <a:latin typeface="+mn-ea"/>
                </a:rPr>
                <a:t>）每个测试用例都要陈述测试目的。</a:t>
              </a:r>
            </a:p>
          </p:txBody>
        </p:sp>
        <p:sp>
          <p:nvSpPr>
            <p:cNvPr id="9" name="任意多边形: 形状 8">
              <a:extLst>
                <a:ext uri="{FF2B5EF4-FFF2-40B4-BE49-F238E27FC236}">
                  <a16:creationId xmlns:a16="http://schemas.microsoft.com/office/drawing/2014/main" id="{6A7433A9-598C-4C30-9EEE-37CEA40BE47F}"/>
                </a:ext>
              </a:extLst>
            </p:cNvPr>
            <p:cNvSpPr/>
            <p:nvPr/>
          </p:nvSpPr>
          <p:spPr>
            <a:xfrm>
              <a:off x="3962399" y="3955234"/>
              <a:ext cx="5181600" cy="789351"/>
            </a:xfrm>
            <a:custGeom>
              <a:avLst/>
              <a:gdLst>
                <a:gd name="connsiteX0" fmla="*/ 0 w 5181600"/>
                <a:gd name="connsiteY0" fmla="*/ 78935 h 789351"/>
                <a:gd name="connsiteX1" fmla="*/ 78935 w 5181600"/>
                <a:gd name="connsiteY1" fmla="*/ 0 h 789351"/>
                <a:gd name="connsiteX2" fmla="*/ 5102665 w 5181600"/>
                <a:gd name="connsiteY2" fmla="*/ 0 h 789351"/>
                <a:gd name="connsiteX3" fmla="*/ 5181600 w 5181600"/>
                <a:gd name="connsiteY3" fmla="*/ 78935 h 789351"/>
                <a:gd name="connsiteX4" fmla="*/ 5181600 w 5181600"/>
                <a:gd name="connsiteY4" fmla="*/ 710416 h 789351"/>
                <a:gd name="connsiteX5" fmla="*/ 5102665 w 5181600"/>
                <a:gd name="connsiteY5" fmla="*/ 789351 h 789351"/>
                <a:gd name="connsiteX6" fmla="*/ 78935 w 5181600"/>
                <a:gd name="connsiteY6" fmla="*/ 789351 h 789351"/>
                <a:gd name="connsiteX7" fmla="*/ 0 w 5181600"/>
                <a:gd name="connsiteY7" fmla="*/ 710416 h 789351"/>
                <a:gd name="connsiteX8" fmla="*/ 0 w 5181600"/>
                <a:gd name="connsiteY8" fmla="*/ 78935 h 78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789351">
                  <a:moveTo>
                    <a:pt x="0" y="78935"/>
                  </a:moveTo>
                  <a:cubicBezTo>
                    <a:pt x="0" y="35340"/>
                    <a:pt x="35340" y="0"/>
                    <a:pt x="78935" y="0"/>
                  </a:cubicBezTo>
                  <a:lnTo>
                    <a:pt x="5102665" y="0"/>
                  </a:lnTo>
                  <a:cubicBezTo>
                    <a:pt x="5146260" y="0"/>
                    <a:pt x="5181600" y="35340"/>
                    <a:pt x="5181600" y="78935"/>
                  </a:cubicBezTo>
                  <a:lnTo>
                    <a:pt x="5181600" y="710416"/>
                  </a:lnTo>
                  <a:cubicBezTo>
                    <a:pt x="5181600" y="754011"/>
                    <a:pt x="5146260" y="789351"/>
                    <a:pt x="5102665" y="789351"/>
                  </a:cubicBezTo>
                  <a:lnTo>
                    <a:pt x="78935" y="789351"/>
                  </a:lnTo>
                  <a:cubicBezTo>
                    <a:pt x="35340" y="789351"/>
                    <a:pt x="0" y="754011"/>
                    <a:pt x="0" y="710416"/>
                  </a:cubicBezTo>
                  <a:lnTo>
                    <a:pt x="0" y="78935"/>
                  </a:lnTo>
                  <a:close/>
                </a:path>
              </a:pathLst>
            </a:custGeom>
            <a:scene3d>
              <a:camera prst="orthographicFront"/>
              <a:lightRig rig="flat" dir="t"/>
            </a:scene3d>
            <a:sp3d prstMaterial="dkEdge">
              <a:bevelT w="8200" h="38100"/>
            </a:sp3d>
          </p:spPr>
          <p:style>
            <a:lnRef idx="0">
              <a:schemeClr val="accent6">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459" tIns="76459" rIns="1046738" bIns="76459" numCol="1" spcCol="1270" anchor="ctr" anchorCtr="0">
              <a:noAutofit/>
            </a:bodyPr>
            <a:lstStyle/>
            <a:p>
              <a:pPr marL="0" lvl="0" indent="0" algn="l" defTabSz="622300">
                <a:lnSpc>
                  <a:spcPct val="150000"/>
                </a:lnSpc>
                <a:spcBef>
                  <a:spcPct val="0"/>
                </a:spcBef>
                <a:buNone/>
              </a:pPr>
              <a:r>
                <a:rPr lang="zh-CN" kern="1200">
                  <a:latin typeface="+mn-ea"/>
                </a:rPr>
                <a:t>（</a:t>
              </a:r>
              <a:r>
                <a:rPr lang="en-US" kern="1200">
                  <a:latin typeface="+mn-ea"/>
                </a:rPr>
                <a:t>3</a:t>
              </a:r>
              <a:r>
                <a:rPr lang="zh-CN" kern="1200">
                  <a:latin typeface="+mn-ea"/>
                </a:rPr>
                <a:t>）对每个测试用例都要有相应的测试步骤，包括被测试对象的特定状态、所使用的消息和操作、可能产生的错误及测试需要的外部环境等。</a:t>
              </a:r>
            </a:p>
          </p:txBody>
        </p:sp>
        <p:sp>
          <p:nvSpPr>
            <p:cNvPr id="10" name="任意多边形: 形状 9">
              <a:extLst>
                <a:ext uri="{FF2B5EF4-FFF2-40B4-BE49-F238E27FC236}">
                  <a16:creationId xmlns:a16="http://schemas.microsoft.com/office/drawing/2014/main" id="{2B7E02C9-94F3-4672-B0F9-3D0D58A23CB2}"/>
                </a:ext>
              </a:extLst>
            </p:cNvPr>
            <p:cNvSpPr/>
            <p:nvPr/>
          </p:nvSpPr>
          <p:spPr>
            <a:xfrm>
              <a:off x="7716521" y="2712006"/>
              <a:ext cx="513078" cy="513078"/>
            </a:xfrm>
            <a:custGeom>
              <a:avLst/>
              <a:gdLst>
                <a:gd name="connsiteX0" fmla="*/ 0 w 513078"/>
                <a:gd name="connsiteY0" fmla="*/ 282193 h 513078"/>
                <a:gd name="connsiteX1" fmla="*/ 115443 w 513078"/>
                <a:gd name="connsiteY1" fmla="*/ 282193 h 513078"/>
                <a:gd name="connsiteX2" fmla="*/ 115443 w 513078"/>
                <a:gd name="connsiteY2" fmla="*/ 0 h 513078"/>
                <a:gd name="connsiteX3" fmla="*/ 397635 w 513078"/>
                <a:gd name="connsiteY3" fmla="*/ 0 h 513078"/>
                <a:gd name="connsiteX4" fmla="*/ 397635 w 513078"/>
                <a:gd name="connsiteY4" fmla="*/ 282193 h 513078"/>
                <a:gd name="connsiteX5" fmla="*/ 513078 w 513078"/>
                <a:gd name="connsiteY5" fmla="*/ 282193 h 513078"/>
                <a:gd name="connsiteX6" fmla="*/ 256539 w 513078"/>
                <a:gd name="connsiteY6" fmla="*/ 513078 h 513078"/>
                <a:gd name="connsiteX7" fmla="*/ 0 w 513078"/>
                <a:gd name="connsiteY7" fmla="*/ 282193 h 5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078" h="513078">
                  <a:moveTo>
                    <a:pt x="0" y="282193"/>
                  </a:moveTo>
                  <a:lnTo>
                    <a:pt x="115443" y="282193"/>
                  </a:lnTo>
                  <a:lnTo>
                    <a:pt x="115443" y="0"/>
                  </a:lnTo>
                  <a:lnTo>
                    <a:pt x="397635" y="0"/>
                  </a:lnTo>
                  <a:lnTo>
                    <a:pt x="397635" y="282193"/>
                  </a:lnTo>
                  <a:lnTo>
                    <a:pt x="513078" y="282193"/>
                  </a:lnTo>
                  <a:lnTo>
                    <a:pt x="256539" y="513078"/>
                  </a:lnTo>
                  <a:lnTo>
                    <a:pt x="0" y="282193"/>
                  </a:lnTo>
                  <a:close/>
                </a:path>
              </a:pathLst>
            </a:custGeom>
          </p:spPr>
          <p:style>
            <a:lnRef idx="1">
              <a:schemeClr val="accent6">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653" tIns="29210" rIns="144653" bIns="156197" numCol="1" spcCol="1270" anchor="ctr" anchorCtr="0">
              <a:noAutofit/>
            </a:bodyPr>
            <a:lstStyle/>
            <a:p>
              <a:pPr marL="0" lvl="0" indent="0" algn="ctr" defTabSz="1022350">
                <a:lnSpc>
                  <a:spcPct val="150000"/>
                </a:lnSpc>
                <a:spcBef>
                  <a:spcPct val="0"/>
                </a:spcBef>
                <a:buNone/>
              </a:pPr>
              <a:endParaRPr lang="zh-CN" altLang="en-US" kern="1200">
                <a:latin typeface="+mn-ea"/>
              </a:endParaRPr>
            </a:p>
          </p:txBody>
        </p:sp>
        <p:sp>
          <p:nvSpPr>
            <p:cNvPr id="11" name="任意多边形: 形状 10">
              <a:extLst>
                <a:ext uri="{FF2B5EF4-FFF2-40B4-BE49-F238E27FC236}">
                  <a16:creationId xmlns:a16="http://schemas.microsoft.com/office/drawing/2014/main" id="{986C2AD2-59D9-43DB-8B78-70F34876B503}"/>
                </a:ext>
              </a:extLst>
            </p:cNvPr>
            <p:cNvSpPr/>
            <p:nvPr/>
          </p:nvSpPr>
          <p:spPr>
            <a:xfrm>
              <a:off x="8173721" y="3627653"/>
              <a:ext cx="513078" cy="513078"/>
            </a:xfrm>
            <a:custGeom>
              <a:avLst/>
              <a:gdLst>
                <a:gd name="connsiteX0" fmla="*/ 0 w 513078"/>
                <a:gd name="connsiteY0" fmla="*/ 282193 h 513078"/>
                <a:gd name="connsiteX1" fmla="*/ 115443 w 513078"/>
                <a:gd name="connsiteY1" fmla="*/ 282193 h 513078"/>
                <a:gd name="connsiteX2" fmla="*/ 115443 w 513078"/>
                <a:gd name="connsiteY2" fmla="*/ 0 h 513078"/>
                <a:gd name="connsiteX3" fmla="*/ 397635 w 513078"/>
                <a:gd name="connsiteY3" fmla="*/ 0 h 513078"/>
                <a:gd name="connsiteX4" fmla="*/ 397635 w 513078"/>
                <a:gd name="connsiteY4" fmla="*/ 282193 h 513078"/>
                <a:gd name="connsiteX5" fmla="*/ 513078 w 513078"/>
                <a:gd name="connsiteY5" fmla="*/ 282193 h 513078"/>
                <a:gd name="connsiteX6" fmla="*/ 256539 w 513078"/>
                <a:gd name="connsiteY6" fmla="*/ 513078 h 513078"/>
                <a:gd name="connsiteX7" fmla="*/ 0 w 513078"/>
                <a:gd name="connsiteY7" fmla="*/ 282193 h 5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078" h="513078">
                  <a:moveTo>
                    <a:pt x="0" y="282193"/>
                  </a:moveTo>
                  <a:lnTo>
                    <a:pt x="115443" y="282193"/>
                  </a:lnTo>
                  <a:lnTo>
                    <a:pt x="115443" y="0"/>
                  </a:lnTo>
                  <a:lnTo>
                    <a:pt x="397635" y="0"/>
                  </a:lnTo>
                  <a:lnTo>
                    <a:pt x="397635" y="282193"/>
                  </a:lnTo>
                  <a:lnTo>
                    <a:pt x="513078" y="282193"/>
                  </a:lnTo>
                  <a:lnTo>
                    <a:pt x="256539" y="513078"/>
                  </a:lnTo>
                  <a:lnTo>
                    <a:pt x="0" y="282193"/>
                  </a:lnTo>
                  <a:close/>
                </a:path>
              </a:pathLst>
            </a:custGeom>
          </p:spPr>
          <p:style>
            <a:lnRef idx="1">
              <a:schemeClr val="accent6">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653" tIns="29210" rIns="144653" bIns="156197" numCol="1" spcCol="1270" anchor="ctr" anchorCtr="0">
              <a:noAutofit/>
            </a:bodyPr>
            <a:lstStyle/>
            <a:p>
              <a:pPr marL="0" lvl="0" indent="0" algn="ctr" defTabSz="1022350">
                <a:lnSpc>
                  <a:spcPct val="150000"/>
                </a:lnSpc>
                <a:spcBef>
                  <a:spcPct val="0"/>
                </a:spcBef>
                <a:buNone/>
              </a:pPr>
              <a:endParaRPr lang="zh-CN" altLang="en-US" kern="1200">
                <a:latin typeface="+mn-ea"/>
              </a:endParaRPr>
            </a:p>
          </p:txBody>
        </p:sp>
      </p:grpSp>
    </p:spTree>
    <p:extLst>
      <p:ext uri="{BB962C8B-B14F-4D97-AF65-F5344CB8AC3E}">
        <p14:creationId xmlns:p14="http://schemas.microsoft.com/office/powerpoint/2010/main" val="4490778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8</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022806A1-ACB7-4401-954C-573722D7F0FB}"/>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6A83DD97-6C82-4BF9-87A4-8AB633EB3095}"/>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CBC7599C-2294-411F-BE5C-4D40E03C8536}"/>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F82000AA-468B-4290-98E9-D5955414FA42}"/>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58CC0E00-062D-440C-AE61-E3CAAABA4E6E}"/>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57FA5CD8-DBB5-464F-A09C-AB0A00409B20}"/>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0FC6D798-C3B4-479A-AF96-462F3E272B16}"/>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A7A26F4F-D930-4E05-ABFB-6F194ECDB0AC}"/>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3D06A5CC-4AA8-49B7-884B-B3F13259076F}"/>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7CAD1D44-2CAD-4D73-9972-D7A6B82FF124}"/>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A2A64854-D936-4101-AD9C-28BB6897BC20}"/>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D4BB86DE-760A-46D6-BBC5-0849E94751C9}"/>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CE32EB52-8EF6-4774-B142-1B080CF615D3}"/>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7873AD58-B914-474C-A436-F00D35F21396}"/>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519BCD39-151C-4525-92F2-4F0332426243}"/>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71AD36C8-1563-40E9-B9F8-47B35E05443D}"/>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13559DD6-1210-4CD2-ACAB-804FC6886E2D}"/>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8012D4C5-4C06-41B6-85FD-D8CC96759357}"/>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8E6D9717-FC23-442D-AC20-BF11D7DB14CC}"/>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B3BF6490-E68B-4D67-BE2A-AF321A405726}"/>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00CAA6F7-ADA3-4745-A93E-4BDCFE1D3A32}"/>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EB0EE242-D43B-4CBA-B08F-406098ED8EDE}"/>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38F6B4FD-1AEA-4FE2-96FE-11B327E51F3A}"/>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D4D8C6E7-AB11-4F22-959D-97D0028AF73A}"/>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BB71816B-83B4-4071-BF95-6F0BDC4307FA}"/>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4D259FBA-4D38-4E89-BE05-FECF856B384A}"/>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7F912777-E871-4376-A66C-A2BF06B29EC8}"/>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8637AF27-13E0-470A-9C18-BD806A01CEAF}"/>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1BB489A6-2935-4C91-94F1-E4364EE20714}"/>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206E6B2A-3743-4A33-9DC1-C485963535D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E6F09CA7-A22C-4DC1-9E59-E832B7064B8F}"/>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B5CE9878-8FAA-4BC0-A067-07FF361CCFC2}"/>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B5916F67-867D-4E49-B7DC-E652728AB594}"/>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53AA215C-606D-432B-8209-54D6CBD875D2}"/>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C893E5E4-C4D9-4119-B957-6F440DFB91D4}"/>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67D69040-E739-4E13-8759-CE3138CEF8B8}"/>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A23AC56C-B984-4121-8FA1-04C391308B1F}"/>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BDF7705E-8CAA-4648-89D1-BCA71F7DB43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DAB9B1AE-6DCB-4DAE-B754-85289E209303}"/>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02F13470-5A1C-4D9F-8DEE-F5D6A5CA32DD}"/>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346F5EF9-40E1-489D-B680-238B12EB05E5}"/>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CF18419D-DD01-4916-9D83-8EE276F99C96}"/>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0C841926-966C-4FF9-9F27-5FA0EEE15299}"/>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35493D99-13DB-4A7A-BB29-7676B0E59B37}"/>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81150910-9244-477C-9B0C-279285E1B9B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3EEE924B-4045-46CF-AE99-AEE6810A67B8}"/>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BD6479E7-18DA-412B-AB1E-F397E6D86947}"/>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D09BC2A2-2523-4FA7-97D7-C28DEDC1AE4E}"/>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9BF0D875-BB2A-4ACB-91D6-0B499BB930C3}"/>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E9F0F275-D420-4763-8136-1FA062ECDE82}"/>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8FD0DA9F-9A1F-402D-9710-4F88D1DA6556}"/>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4A1A2D66-9F0A-457A-AFE4-536A9BCBC092}"/>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40E2BD2C-47A1-43AD-AFD4-37BF88418EFF}"/>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0A071304-DB32-4447-B800-769F391CAE4E}"/>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A5F15B03-7609-41E6-BAA7-889F121CC434}"/>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5EBF3900-FFEB-4F8C-9715-A9BB54F580AC}"/>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B47514D2-9D5B-4685-8CAC-B444E34C7DA4}"/>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19272908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2477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8.8.1   </a:t>
            </a:r>
            <a:r>
              <a:rPr lang="zh-CN" altLang="en-US" sz="2200" b="1" dirty="0">
                <a:latin typeface="微软雅黑" charset="-122"/>
                <a:ea typeface="微软雅黑" charset="-122"/>
              </a:rPr>
              <a:t>功能测试</a:t>
            </a:r>
          </a:p>
        </p:txBody>
      </p:sp>
      <p:sp>
        <p:nvSpPr>
          <p:cNvPr id="2" name="矩形 1">
            <a:extLst>
              <a:ext uri="{FF2B5EF4-FFF2-40B4-BE49-F238E27FC236}">
                <a16:creationId xmlns:a16="http://schemas.microsoft.com/office/drawing/2014/main" id="{B3FA412B-A4EA-47D7-86DE-F373E89B9F6E}"/>
              </a:ext>
            </a:extLst>
          </p:cNvPr>
          <p:cNvSpPr/>
          <p:nvPr/>
        </p:nvSpPr>
        <p:spPr>
          <a:xfrm>
            <a:off x="841197" y="1075951"/>
            <a:ext cx="8057649" cy="481863"/>
          </a:xfrm>
          <a:prstGeom prst="rect">
            <a:avLst/>
          </a:prstGeom>
        </p:spPr>
        <p:txBody>
          <a:bodyPr wrap="square">
            <a:spAutoFit/>
          </a:bodyPr>
          <a:lstStyle/>
          <a:p>
            <a:pPr>
              <a:lnSpc>
                <a:spcPct val="150000"/>
              </a:lnSpc>
              <a:spcBef>
                <a:spcPct val="20000"/>
              </a:spcBef>
            </a:pPr>
            <a:r>
              <a:rPr lang="zh-CN" altLang="en-US" sz="2000" dirty="0">
                <a:latin typeface="+mn-ea"/>
              </a:rPr>
              <a:t>用户登录界面</a:t>
            </a:r>
          </a:p>
        </p:txBody>
      </p:sp>
      <p:pic>
        <p:nvPicPr>
          <p:cNvPr id="6" name="Picture 7" descr="x9-10">
            <a:extLst>
              <a:ext uri="{FF2B5EF4-FFF2-40B4-BE49-F238E27FC236}">
                <a16:creationId xmlns:a16="http://schemas.microsoft.com/office/drawing/2014/main" id="{0BA46006-1A28-4E33-8A11-0D4A3004F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916" y="1737103"/>
            <a:ext cx="5809501" cy="381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1341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2477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8.8.1   </a:t>
            </a:r>
            <a:r>
              <a:rPr lang="zh-CN" altLang="en-US" sz="2200" b="1" dirty="0">
                <a:latin typeface="微软雅黑" charset="-122"/>
                <a:ea typeface="微软雅黑" charset="-122"/>
              </a:rPr>
              <a:t>功能测试</a:t>
            </a:r>
          </a:p>
        </p:txBody>
      </p:sp>
      <p:sp>
        <p:nvSpPr>
          <p:cNvPr id="2" name="矩形 1">
            <a:extLst>
              <a:ext uri="{FF2B5EF4-FFF2-40B4-BE49-F238E27FC236}">
                <a16:creationId xmlns:a16="http://schemas.microsoft.com/office/drawing/2014/main" id="{B3FA412B-A4EA-47D7-86DE-F373E89B9F6E}"/>
              </a:ext>
            </a:extLst>
          </p:cNvPr>
          <p:cNvSpPr/>
          <p:nvPr/>
        </p:nvSpPr>
        <p:spPr>
          <a:xfrm>
            <a:off x="460820" y="1021360"/>
            <a:ext cx="3498791" cy="481863"/>
          </a:xfrm>
          <a:prstGeom prst="rect">
            <a:avLst/>
          </a:prstGeom>
        </p:spPr>
        <p:txBody>
          <a:bodyPr wrap="square">
            <a:spAutoFit/>
          </a:bodyPr>
          <a:lstStyle/>
          <a:p>
            <a:pPr>
              <a:lnSpc>
                <a:spcPct val="150000"/>
              </a:lnSpc>
              <a:spcBef>
                <a:spcPct val="20000"/>
              </a:spcBef>
            </a:pPr>
            <a:r>
              <a:rPr lang="zh-CN" altLang="en-US" sz="2000" dirty="0">
                <a:latin typeface="+mn-ea"/>
              </a:rPr>
              <a:t>用户登录测试用例（样式一）</a:t>
            </a:r>
          </a:p>
        </p:txBody>
      </p:sp>
      <p:graphicFrame>
        <p:nvGraphicFramePr>
          <p:cNvPr id="5" name="Group 269">
            <a:extLst>
              <a:ext uri="{FF2B5EF4-FFF2-40B4-BE49-F238E27FC236}">
                <a16:creationId xmlns:a16="http://schemas.microsoft.com/office/drawing/2014/main" id="{36DE781E-9A0F-4095-9A8F-E84BF7BF2B97}"/>
              </a:ext>
            </a:extLst>
          </p:cNvPr>
          <p:cNvGraphicFramePr>
            <a:graphicFrameLocks noGrp="1"/>
          </p:cNvGraphicFramePr>
          <p:nvPr>
            <p:extLst>
              <p:ext uri="{D42A27DB-BD31-4B8C-83A1-F6EECF244321}">
                <p14:modId xmlns:p14="http://schemas.microsoft.com/office/powerpoint/2010/main" val="596178550"/>
              </p:ext>
            </p:extLst>
          </p:nvPr>
        </p:nvGraphicFramePr>
        <p:xfrm>
          <a:off x="232011" y="1764446"/>
          <a:ext cx="11697891" cy="4297680"/>
        </p:xfrm>
        <a:graphic>
          <a:graphicData uri="http://schemas.openxmlformats.org/drawingml/2006/table">
            <a:tbl>
              <a:tblPr/>
              <a:tblGrid>
                <a:gridCol w="655092">
                  <a:extLst>
                    <a:ext uri="{9D8B030D-6E8A-4147-A177-3AD203B41FA5}">
                      <a16:colId xmlns:a16="http://schemas.microsoft.com/office/drawing/2014/main" val="1157118384"/>
                    </a:ext>
                  </a:extLst>
                </a:gridCol>
                <a:gridCol w="2317364">
                  <a:extLst>
                    <a:ext uri="{9D8B030D-6E8A-4147-A177-3AD203B41FA5}">
                      <a16:colId xmlns:a16="http://schemas.microsoft.com/office/drawing/2014/main" val="3483167224"/>
                    </a:ext>
                  </a:extLst>
                </a:gridCol>
                <a:gridCol w="4565798">
                  <a:extLst>
                    <a:ext uri="{9D8B030D-6E8A-4147-A177-3AD203B41FA5}">
                      <a16:colId xmlns:a16="http://schemas.microsoft.com/office/drawing/2014/main" val="529216843"/>
                    </a:ext>
                  </a:extLst>
                </a:gridCol>
                <a:gridCol w="2997180">
                  <a:extLst>
                    <a:ext uri="{9D8B030D-6E8A-4147-A177-3AD203B41FA5}">
                      <a16:colId xmlns:a16="http://schemas.microsoft.com/office/drawing/2014/main" val="2264293704"/>
                    </a:ext>
                  </a:extLst>
                </a:gridCol>
                <a:gridCol w="1162457">
                  <a:extLst>
                    <a:ext uri="{9D8B030D-6E8A-4147-A177-3AD203B41FA5}">
                      <a16:colId xmlns:a16="http://schemas.microsoft.com/office/drawing/2014/main" val="3745731624"/>
                    </a:ext>
                  </a:extLst>
                </a:gridCol>
              </a:tblGrid>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编号</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测试内容</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测试步骤</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n-ea"/>
                          <a:ea typeface="+mn-ea"/>
                          <a:cs typeface="Times New Roman" panose="02020603050405020304" pitchFamily="18" charset="0"/>
                        </a:rPr>
                        <a:t>预期结果</a:t>
                      </a:r>
                      <a:endParaRPr kumimoji="0" lang="zh-CN" altLang="en-US" sz="18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实际结果</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3047230"/>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密码正确时登录</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选择用户名</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admin,</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输入密码</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123</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，单击“确定”按钮</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登录成功，进入主界面</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9888718"/>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密码错误时登录</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选择用户名</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admin,</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输入密码</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135</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，单击“确定”按钮</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错误提示“密码错误，请重输”</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5643547"/>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ea"/>
                          <a:ea typeface="+mn-ea"/>
                          <a:cs typeface="Times New Roman" panose="02020603050405020304" pitchFamily="18" charset="0"/>
                        </a:rPr>
                        <a:t>3</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密码为空时登录</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选择用户名</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admin,</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不输入任何密码，单击“确定”按钮</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错误提示“密码错误，请重输”</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2271140"/>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4</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n-ea"/>
                          <a:ea typeface="+mn-ea"/>
                          <a:cs typeface="Times New Roman" panose="02020603050405020304" pitchFamily="18" charset="0"/>
                        </a:rPr>
                        <a:t>能否选择用户</a:t>
                      </a:r>
                      <a:endParaRPr kumimoji="0" lang="zh-CN" altLang="en-US" sz="18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选择用户名“高树芳”</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输入密码</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abc123</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，单击“确定”按钮</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登录成功，进入主界面</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9493205"/>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密码大小写</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选择用户名“高树芳”</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输入密码</a:t>
                      </a: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ABC123</a:t>
                      </a: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，单击“确定”按钮</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错误提示“密码错误，请重输”</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7186420"/>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6</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取消按钮</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不论输入信息与否，单击“取消”按钮</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关闭对话框，结束登录</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4816857"/>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CN" sz="1800" b="0" i="0" u="none" strike="noStrike" cap="none" normalizeH="0" baseline="0">
                          <a:ln>
                            <a:noFill/>
                          </a:ln>
                          <a:solidFill>
                            <a:schemeClr val="tx1"/>
                          </a:solidFill>
                          <a:effectLst/>
                          <a:latin typeface="+mn-ea"/>
                          <a:ea typeface="+mn-ea"/>
                          <a:cs typeface="Times New Roman" panose="02020603050405020304" pitchFamily="18" charset="0"/>
                        </a:rPr>
                        <a:t>7</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已停用用户能否登录</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检查用户名下拉框是否包括“张老师”</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不包括用户“张老师”</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7821480"/>
                  </a:ext>
                </a:extLst>
              </a:tr>
            </a:tbl>
          </a:graphicData>
        </a:graphic>
      </p:graphicFrame>
    </p:spTree>
    <p:extLst>
      <p:ext uri="{BB962C8B-B14F-4D97-AF65-F5344CB8AC3E}">
        <p14:creationId xmlns:p14="http://schemas.microsoft.com/office/powerpoint/2010/main" val="36798023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1"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2477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8.8.1   </a:t>
            </a:r>
            <a:r>
              <a:rPr lang="zh-CN" altLang="en-US" sz="2200" b="1" dirty="0">
                <a:latin typeface="微软雅黑" charset="-122"/>
                <a:ea typeface="微软雅黑" charset="-122"/>
              </a:rPr>
              <a:t>功能测试</a:t>
            </a:r>
          </a:p>
        </p:txBody>
      </p:sp>
      <p:sp>
        <p:nvSpPr>
          <p:cNvPr id="2" name="矩形 1">
            <a:extLst>
              <a:ext uri="{FF2B5EF4-FFF2-40B4-BE49-F238E27FC236}">
                <a16:creationId xmlns:a16="http://schemas.microsoft.com/office/drawing/2014/main" id="{B3FA412B-A4EA-47D7-86DE-F373E89B9F6E}"/>
              </a:ext>
            </a:extLst>
          </p:cNvPr>
          <p:cNvSpPr/>
          <p:nvPr/>
        </p:nvSpPr>
        <p:spPr>
          <a:xfrm>
            <a:off x="609186" y="928383"/>
            <a:ext cx="3539734" cy="481863"/>
          </a:xfrm>
          <a:prstGeom prst="rect">
            <a:avLst/>
          </a:prstGeom>
        </p:spPr>
        <p:txBody>
          <a:bodyPr wrap="square">
            <a:spAutoFit/>
          </a:bodyPr>
          <a:lstStyle/>
          <a:p>
            <a:pPr>
              <a:lnSpc>
                <a:spcPct val="150000"/>
              </a:lnSpc>
              <a:spcBef>
                <a:spcPct val="20000"/>
              </a:spcBef>
            </a:pPr>
            <a:r>
              <a:rPr lang="zh-CN" altLang="en-US" sz="2000" dirty="0">
                <a:latin typeface="+mn-ea"/>
              </a:rPr>
              <a:t>用户登录测试用例（样式二）</a:t>
            </a:r>
          </a:p>
        </p:txBody>
      </p:sp>
      <p:graphicFrame>
        <p:nvGraphicFramePr>
          <p:cNvPr id="6" name="Group 301">
            <a:extLst>
              <a:ext uri="{FF2B5EF4-FFF2-40B4-BE49-F238E27FC236}">
                <a16:creationId xmlns:a16="http://schemas.microsoft.com/office/drawing/2014/main" id="{40CC5C15-941F-4321-AC71-485BA6C9894F}"/>
              </a:ext>
            </a:extLst>
          </p:cNvPr>
          <p:cNvGraphicFramePr>
            <a:graphicFrameLocks noGrp="1"/>
          </p:cNvGraphicFramePr>
          <p:nvPr>
            <p:extLst>
              <p:ext uri="{D42A27DB-BD31-4B8C-83A1-F6EECF244321}">
                <p14:modId xmlns:p14="http://schemas.microsoft.com/office/powerpoint/2010/main" val="3708090984"/>
              </p:ext>
            </p:extLst>
          </p:nvPr>
        </p:nvGraphicFramePr>
        <p:xfrm>
          <a:off x="2819617" y="1578492"/>
          <a:ext cx="8057649" cy="4572000"/>
        </p:xfrm>
        <a:graphic>
          <a:graphicData uri="http://schemas.openxmlformats.org/drawingml/2006/table">
            <a:tbl>
              <a:tblPr/>
              <a:tblGrid>
                <a:gridCol w="1097292">
                  <a:extLst>
                    <a:ext uri="{9D8B030D-6E8A-4147-A177-3AD203B41FA5}">
                      <a16:colId xmlns:a16="http://schemas.microsoft.com/office/drawing/2014/main" val="229694521"/>
                    </a:ext>
                  </a:extLst>
                </a:gridCol>
                <a:gridCol w="1055719">
                  <a:extLst>
                    <a:ext uri="{9D8B030D-6E8A-4147-A177-3AD203B41FA5}">
                      <a16:colId xmlns:a16="http://schemas.microsoft.com/office/drawing/2014/main" val="2802192580"/>
                    </a:ext>
                  </a:extLst>
                </a:gridCol>
                <a:gridCol w="541069">
                  <a:extLst>
                    <a:ext uri="{9D8B030D-6E8A-4147-A177-3AD203B41FA5}">
                      <a16:colId xmlns:a16="http://schemas.microsoft.com/office/drawing/2014/main" val="3523205370"/>
                    </a:ext>
                  </a:extLst>
                </a:gridCol>
                <a:gridCol w="1992573">
                  <a:extLst>
                    <a:ext uri="{9D8B030D-6E8A-4147-A177-3AD203B41FA5}">
                      <a16:colId xmlns:a16="http://schemas.microsoft.com/office/drawing/2014/main" val="4233760046"/>
                    </a:ext>
                  </a:extLst>
                </a:gridCol>
                <a:gridCol w="382137">
                  <a:extLst>
                    <a:ext uri="{9D8B030D-6E8A-4147-A177-3AD203B41FA5}">
                      <a16:colId xmlns:a16="http://schemas.microsoft.com/office/drawing/2014/main" val="1560665028"/>
                    </a:ext>
                  </a:extLst>
                </a:gridCol>
                <a:gridCol w="929360">
                  <a:extLst>
                    <a:ext uri="{9D8B030D-6E8A-4147-A177-3AD203B41FA5}">
                      <a16:colId xmlns:a16="http://schemas.microsoft.com/office/drawing/2014/main" val="2887426164"/>
                    </a:ext>
                  </a:extLst>
                </a:gridCol>
                <a:gridCol w="599188">
                  <a:extLst>
                    <a:ext uri="{9D8B030D-6E8A-4147-A177-3AD203B41FA5}">
                      <a16:colId xmlns:a16="http://schemas.microsoft.com/office/drawing/2014/main" val="2305925922"/>
                    </a:ext>
                  </a:extLst>
                </a:gridCol>
                <a:gridCol w="1460311">
                  <a:extLst>
                    <a:ext uri="{9D8B030D-6E8A-4147-A177-3AD203B41FA5}">
                      <a16:colId xmlns:a16="http://schemas.microsoft.com/office/drawing/2014/main" val="3065735285"/>
                    </a:ext>
                  </a:extLst>
                </a:gridCol>
              </a:tblGrid>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功能名称</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用户登录</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用例编号</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r>
                        <a:rPr kumimoji="0" lang="en-US" altLang="zh-CN" sz="1400" b="0" i="0" u="none" strike="noStrike" cap="none" normalizeH="0" baseline="0">
                          <a:ln>
                            <a:noFill/>
                          </a:ln>
                          <a:solidFill>
                            <a:schemeClr val="tx1"/>
                          </a:solidFill>
                          <a:effectLst/>
                          <a:latin typeface="+mn-ea"/>
                          <a:ea typeface="+mn-ea"/>
                          <a:cs typeface="Times New Roman" panose="02020603050405020304" pitchFamily="18" charset="0"/>
                        </a:rPr>
                        <a:t>YHDL-01</a:t>
                      </a:r>
                      <a:endParaRPr lang="zh-CN" altLang="en-US" sz="140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用例编号</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hMerge="1">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1412933"/>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测试模块</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用户登录模块</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测试类型</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单元测试</a:t>
                      </a:r>
                      <a:endParaRPr lang="zh-CN" altLang="en-US" sz="140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测试类型</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hMerge="1">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9261953"/>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测试日期</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测试人</a:t>
                      </a:r>
                      <a:endParaRPr kumimoji="0" lang="zh-CN" altLang="en-US" sz="14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endParaRPr lang="zh-CN" altLang="en-US" sz="1400"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mn-ea"/>
                          <a:ea typeface="+mn-ea"/>
                          <a:cs typeface="Times New Roman" panose="02020603050405020304" pitchFamily="18" charset="0"/>
                        </a:rPr>
                        <a:t>测试人</a:t>
                      </a: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hMerge="1">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3507621"/>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测试目标</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7">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验证用户能否登录</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9035709"/>
                  </a:ext>
                </a:extLst>
              </a:tr>
              <a:tr h="701675">
                <a:tc gridSpan="8">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测试步骤：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mn-ea"/>
                          <a:ea typeface="+mn-ea"/>
                          <a:cs typeface="Times New Roman" panose="02020603050405020304" pitchFamily="18" charset="0"/>
                        </a:rPr>
                        <a:t>1</a:t>
                      </a: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）在用户名处下拉框中选择用户，如</a:t>
                      </a:r>
                      <a:r>
                        <a:rPr kumimoji="0" lang="en-US" altLang="zh-CN" sz="1400" b="0" i="0" u="none" strike="noStrike" cap="none" normalizeH="0" baseline="0" dirty="0">
                          <a:ln>
                            <a:noFill/>
                          </a:ln>
                          <a:solidFill>
                            <a:schemeClr val="tx1"/>
                          </a:solidFill>
                          <a:effectLst/>
                          <a:latin typeface="+mn-ea"/>
                          <a:ea typeface="+mn-ea"/>
                          <a:cs typeface="Times New Roman" panose="02020603050405020304" pitchFamily="18" charset="0"/>
                        </a:rPr>
                        <a:t>admin</a:t>
                      </a: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   </a:t>
                      </a:r>
                      <a:r>
                        <a:rPr kumimoji="0" lang="en-US" altLang="zh-CN" sz="1400" b="0" i="0" u="none" strike="noStrike" cap="none" normalizeH="0" baseline="0" dirty="0">
                          <a:ln>
                            <a:noFill/>
                          </a:ln>
                          <a:solidFill>
                            <a:schemeClr val="tx1"/>
                          </a:solidFill>
                          <a:effectLst/>
                          <a:latin typeface="+mn-ea"/>
                          <a:ea typeface="+mn-ea"/>
                          <a:cs typeface="Times New Roman" panose="02020603050405020304" pitchFamily="18" charset="0"/>
                        </a:rPr>
                        <a:t>2</a:t>
                      </a: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）在密码处输入用户密码，如</a:t>
                      </a:r>
                      <a:r>
                        <a:rPr kumimoji="0" lang="en-US" altLang="zh-CN" sz="1400" b="0" i="0" u="none" strike="noStrike" cap="none" normalizeH="0" baseline="0" dirty="0">
                          <a:ln>
                            <a:noFill/>
                          </a:ln>
                          <a:solidFill>
                            <a:schemeClr val="tx1"/>
                          </a:solidFill>
                          <a:effectLst/>
                          <a:latin typeface="+mn-ea"/>
                          <a:ea typeface="+mn-ea"/>
                          <a:cs typeface="Times New Roman" panose="02020603050405020304" pitchFamily="18" charset="0"/>
                        </a:rPr>
                        <a:t>123;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mn-ea"/>
                          <a:ea typeface="+mn-ea"/>
                          <a:cs typeface="Times New Roman" panose="02020603050405020304" pitchFamily="18" charset="0"/>
                        </a:rPr>
                        <a:t>   3 )</a:t>
                      </a: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单击“确定”按钮或单击“取消”按钮。</a:t>
                      </a:r>
                      <a:endParaRPr kumimoji="0" lang="zh-CN" altLang="en-US" sz="14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5577367"/>
                  </a:ext>
                </a:extLst>
              </a:tr>
              <a:tr h="401638">
                <a:tc gridSpan="7">
                  <a:txBody>
                    <a:bodyPr/>
                    <a:lstStyle>
                      <a:lvl1pPr indent="133350"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预期结果：</a:t>
                      </a:r>
                    </a:p>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mn-ea"/>
                          <a:ea typeface="+mn-ea"/>
                          <a:cs typeface="Times New Roman" panose="02020603050405020304" pitchFamily="18" charset="0"/>
                        </a:rPr>
                        <a:t>1</a:t>
                      </a: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）当用户密码正确时，用户登录成功，进入图书管理系统主界面；</a:t>
                      </a:r>
                    </a:p>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mn-ea"/>
                          <a:ea typeface="+mn-ea"/>
                          <a:cs typeface="Times New Roman" panose="02020603050405020304" pitchFamily="18" charset="0"/>
                        </a:rPr>
                        <a:t>2</a:t>
                      </a: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）当用户密码不正确、为空、或者字母大小写不正确时，提示“密码错误，请重输”信息； </a:t>
                      </a:r>
                    </a:p>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mn-ea"/>
                          <a:ea typeface="+mn-ea"/>
                          <a:cs typeface="Times New Roman" panose="02020603050405020304" pitchFamily="18" charset="0"/>
                        </a:rPr>
                        <a:t>3</a:t>
                      </a: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）不论是否输入密码，单击“取消”按钮时，都关闭对话框，结束登录操作；</a:t>
                      </a:r>
                    </a:p>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mn-ea"/>
                          <a:ea typeface="+mn-ea"/>
                          <a:cs typeface="Times New Roman" panose="02020603050405020304" pitchFamily="18" charset="0"/>
                        </a:rPr>
                        <a:t>4</a:t>
                      </a: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）已停用的用户不在用户名处下拉框中出现。</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mn-ea"/>
                          <a:ea typeface="+mn-ea"/>
                          <a:cs typeface="Times New Roman" panose="02020603050405020304" pitchFamily="18" charset="0"/>
                        </a:rPr>
                        <a:t>测试结果记录：</a:t>
                      </a:r>
                      <a:endParaRPr kumimoji="0" lang="zh-CN" altLang="en-US" sz="14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8945650"/>
                  </a:ext>
                </a:extLst>
              </a:tr>
              <a:tr h="549275">
                <a:tc gridSpan="8">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审查结果：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□该功能正确</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□该功能不正确，请说明：</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ap="flat" cmpd="sng" algn="ctr">
                      <a:solidFill>
                        <a:srgbClr val="000000"/>
                      </a:solidFill>
                      <a:prstDash val="solid"/>
                      <a:round/>
                      <a:headEnd type="none" w="med" len="med"/>
                      <a:tailEnd type="none" w="med" len="med"/>
                    </a:ln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extLst>
                  <a:ext uri="{0D108BD9-81ED-4DB2-BD59-A6C34878D82A}">
                    <a16:rowId xmlns:a16="http://schemas.microsoft.com/office/drawing/2014/main" val="1713232771"/>
                  </a:ext>
                </a:extLst>
              </a:tr>
              <a:tr h="244475">
                <a:tc gridSpan="2">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审查日期</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mn-ea"/>
                          <a:ea typeface="+mn-ea"/>
                          <a:cs typeface="Times New Roman" panose="02020603050405020304" pitchFamily="18" charset="0"/>
                        </a:rPr>
                        <a:t>审查人</a:t>
                      </a:r>
                      <a:endParaRPr kumimoji="0" lang="zh-CN" altLang="en-US" sz="14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4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5867245"/>
                  </a:ext>
                </a:extLst>
              </a:tr>
            </a:tbl>
          </a:graphicData>
        </a:graphic>
      </p:graphicFrame>
    </p:spTree>
    <p:extLst>
      <p:ext uri="{BB962C8B-B14F-4D97-AF65-F5344CB8AC3E}">
        <p14:creationId xmlns:p14="http://schemas.microsoft.com/office/powerpoint/2010/main" val="42269355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33441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8.1.2    </a:t>
            </a:r>
            <a:r>
              <a:rPr lang="zh-CN" altLang="en-US" sz="2200" b="1" dirty="0">
                <a:latin typeface="微软雅黑" charset="-122"/>
                <a:ea typeface="微软雅黑" charset="-122"/>
              </a:rPr>
              <a:t>软件测试的原则  </a:t>
            </a:r>
          </a:p>
        </p:txBody>
      </p:sp>
      <p:grpSp>
        <p:nvGrpSpPr>
          <p:cNvPr id="4" name="组合 3">
            <a:extLst>
              <a:ext uri="{FF2B5EF4-FFF2-40B4-BE49-F238E27FC236}">
                <a16:creationId xmlns:a16="http://schemas.microsoft.com/office/drawing/2014/main" id="{EB5EA24F-173D-4DC5-BF49-DA4233E8461C}"/>
              </a:ext>
            </a:extLst>
          </p:cNvPr>
          <p:cNvGrpSpPr/>
          <p:nvPr/>
        </p:nvGrpSpPr>
        <p:grpSpPr>
          <a:xfrm>
            <a:off x="805217" y="982639"/>
            <a:ext cx="9467495" cy="5404514"/>
            <a:chOff x="887104" y="1457471"/>
            <a:chExt cx="8256896" cy="3666058"/>
          </a:xfrm>
        </p:grpSpPr>
        <p:sp>
          <p:nvSpPr>
            <p:cNvPr id="5" name="任意多边形: 形状 4">
              <a:extLst>
                <a:ext uri="{FF2B5EF4-FFF2-40B4-BE49-F238E27FC236}">
                  <a16:creationId xmlns:a16="http://schemas.microsoft.com/office/drawing/2014/main" id="{34D303A9-440E-45F9-B447-5AFF1F1BBE39}"/>
                </a:ext>
              </a:extLst>
            </p:cNvPr>
            <p:cNvSpPr/>
            <p:nvPr/>
          </p:nvSpPr>
          <p:spPr>
            <a:xfrm>
              <a:off x="887104" y="1457471"/>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在软件测试中，应注意以下指导原则：</a:t>
              </a:r>
            </a:p>
          </p:txBody>
        </p:sp>
        <p:sp>
          <p:nvSpPr>
            <p:cNvPr id="6" name="任意多边形: 形状 5">
              <a:extLst>
                <a:ext uri="{FF2B5EF4-FFF2-40B4-BE49-F238E27FC236}">
                  <a16:creationId xmlns:a16="http://schemas.microsoft.com/office/drawing/2014/main" id="{3CD948FB-9770-47A3-BAFF-9AADB228ED3C}"/>
                </a:ext>
              </a:extLst>
            </p:cNvPr>
            <p:cNvSpPr/>
            <p:nvPr/>
          </p:nvSpPr>
          <p:spPr>
            <a:xfrm>
              <a:off x="887104" y="1793891"/>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1</a:t>
              </a:r>
              <a:r>
                <a:rPr lang="zh-CN" kern="1200">
                  <a:latin typeface="+mn-ea"/>
                </a:rPr>
                <a:t>）所有测试都应追溯到需求。</a:t>
              </a:r>
            </a:p>
          </p:txBody>
        </p:sp>
        <p:sp>
          <p:nvSpPr>
            <p:cNvPr id="7" name="任意多边形: 形状 6">
              <a:extLst>
                <a:ext uri="{FF2B5EF4-FFF2-40B4-BE49-F238E27FC236}">
                  <a16:creationId xmlns:a16="http://schemas.microsoft.com/office/drawing/2014/main" id="{1C4A9D2D-972D-4566-8FED-F1A9AB3A3DC8}"/>
                </a:ext>
              </a:extLst>
            </p:cNvPr>
            <p:cNvSpPr/>
            <p:nvPr/>
          </p:nvSpPr>
          <p:spPr>
            <a:xfrm>
              <a:off x="887104" y="2130311"/>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2</a:t>
              </a:r>
              <a:r>
                <a:rPr lang="zh-CN" kern="1200">
                  <a:latin typeface="+mn-ea"/>
                </a:rPr>
                <a:t>）坚持“尽早地和不断地进行软件测试”。</a:t>
              </a:r>
            </a:p>
          </p:txBody>
        </p:sp>
        <p:sp>
          <p:nvSpPr>
            <p:cNvPr id="8" name="任意多边形: 形状 7">
              <a:extLst>
                <a:ext uri="{FF2B5EF4-FFF2-40B4-BE49-F238E27FC236}">
                  <a16:creationId xmlns:a16="http://schemas.microsoft.com/office/drawing/2014/main" id="{022CC919-0471-4F52-AD6E-551A22B5A058}"/>
                </a:ext>
              </a:extLst>
            </p:cNvPr>
            <p:cNvSpPr/>
            <p:nvPr/>
          </p:nvSpPr>
          <p:spPr>
            <a:xfrm>
              <a:off x="887104" y="2466731"/>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3</a:t>
              </a:r>
              <a:r>
                <a:rPr lang="zh-CN" kern="1200">
                  <a:latin typeface="+mn-ea"/>
                </a:rPr>
                <a:t>）测试用例应由输入数据和预期的输出结果两部分组成。</a:t>
              </a:r>
            </a:p>
          </p:txBody>
        </p:sp>
        <p:sp>
          <p:nvSpPr>
            <p:cNvPr id="9" name="任意多边形: 形状 8">
              <a:extLst>
                <a:ext uri="{FF2B5EF4-FFF2-40B4-BE49-F238E27FC236}">
                  <a16:creationId xmlns:a16="http://schemas.microsoft.com/office/drawing/2014/main" id="{0F4506A6-A61A-4CDF-B6FF-F730266E00CE}"/>
                </a:ext>
              </a:extLst>
            </p:cNvPr>
            <p:cNvSpPr/>
            <p:nvPr/>
          </p:nvSpPr>
          <p:spPr>
            <a:xfrm>
              <a:off x="887104" y="2803151"/>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4</a:t>
              </a:r>
              <a:r>
                <a:rPr lang="zh-CN" kern="1200">
                  <a:latin typeface="+mn-ea"/>
                </a:rPr>
                <a:t>）程序员应避免测试自己的程序。</a:t>
              </a:r>
            </a:p>
          </p:txBody>
        </p:sp>
        <p:sp>
          <p:nvSpPr>
            <p:cNvPr id="10" name="任意多边形: 形状 9">
              <a:extLst>
                <a:ext uri="{FF2B5EF4-FFF2-40B4-BE49-F238E27FC236}">
                  <a16:creationId xmlns:a16="http://schemas.microsoft.com/office/drawing/2014/main" id="{CE20528F-D444-4415-A0D6-4376EF25D357}"/>
                </a:ext>
              </a:extLst>
            </p:cNvPr>
            <p:cNvSpPr/>
            <p:nvPr/>
          </p:nvSpPr>
          <p:spPr>
            <a:xfrm>
              <a:off x="887104" y="3139571"/>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5</a:t>
              </a:r>
              <a:r>
                <a:rPr lang="zh-CN" kern="1200">
                  <a:latin typeface="+mn-ea"/>
                </a:rPr>
                <a:t>）在设计测试用例时，应当包括合理的输入条件和不合理的输入条件。</a:t>
              </a:r>
            </a:p>
          </p:txBody>
        </p:sp>
        <p:sp>
          <p:nvSpPr>
            <p:cNvPr id="11" name="任意多边形: 形状 10">
              <a:extLst>
                <a:ext uri="{FF2B5EF4-FFF2-40B4-BE49-F238E27FC236}">
                  <a16:creationId xmlns:a16="http://schemas.microsoft.com/office/drawing/2014/main" id="{933F4BE2-D3B8-4EE4-A11D-72989A76E23E}"/>
                </a:ext>
              </a:extLst>
            </p:cNvPr>
            <p:cNvSpPr/>
            <p:nvPr/>
          </p:nvSpPr>
          <p:spPr>
            <a:xfrm>
              <a:off x="887104" y="3475991"/>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6</a:t>
              </a:r>
              <a:r>
                <a:rPr lang="zh-CN" kern="1200">
                  <a:latin typeface="+mn-ea"/>
                </a:rPr>
                <a:t>）充分注意测试中的群集现象。</a:t>
              </a:r>
            </a:p>
          </p:txBody>
        </p:sp>
        <p:sp>
          <p:nvSpPr>
            <p:cNvPr id="12" name="任意多边形: 形状 11">
              <a:extLst>
                <a:ext uri="{FF2B5EF4-FFF2-40B4-BE49-F238E27FC236}">
                  <a16:creationId xmlns:a16="http://schemas.microsoft.com/office/drawing/2014/main" id="{049451E9-5B30-4E28-A673-0F63CF31E2AB}"/>
                </a:ext>
              </a:extLst>
            </p:cNvPr>
            <p:cNvSpPr/>
            <p:nvPr/>
          </p:nvSpPr>
          <p:spPr>
            <a:xfrm>
              <a:off x="887104" y="3812410"/>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7</a:t>
              </a:r>
              <a:r>
                <a:rPr lang="zh-CN" kern="1200">
                  <a:latin typeface="+mn-ea"/>
                </a:rPr>
                <a:t>）严格执行测试计划，排除测试的随意性。</a:t>
              </a:r>
            </a:p>
          </p:txBody>
        </p:sp>
        <p:sp>
          <p:nvSpPr>
            <p:cNvPr id="13" name="任意多边形: 形状 12">
              <a:extLst>
                <a:ext uri="{FF2B5EF4-FFF2-40B4-BE49-F238E27FC236}">
                  <a16:creationId xmlns:a16="http://schemas.microsoft.com/office/drawing/2014/main" id="{56533AE8-6022-4DAD-B7DF-A862B2548D6F}"/>
                </a:ext>
              </a:extLst>
            </p:cNvPr>
            <p:cNvSpPr/>
            <p:nvPr/>
          </p:nvSpPr>
          <p:spPr>
            <a:xfrm>
              <a:off x="887104" y="4148830"/>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8</a:t>
              </a:r>
              <a:r>
                <a:rPr lang="zh-CN" kern="1200">
                  <a:latin typeface="+mn-ea"/>
                </a:rPr>
                <a:t>）应当对每个测试结果做全面检查。</a:t>
              </a:r>
            </a:p>
          </p:txBody>
        </p:sp>
        <p:sp>
          <p:nvSpPr>
            <p:cNvPr id="14" name="任意多边形: 形状 13">
              <a:extLst>
                <a:ext uri="{FF2B5EF4-FFF2-40B4-BE49-F238E27FC236}">
                  <a16:creationId xmlns:a16="http://schemas.microsoft.com/office/drawing/2014/main" id="{1121E392-C7CC-48ED-ACF9-A53A99BBA238}"/>
                </a:ext>
              </a:extLst>
            </p:cNvPr>
            <p:cNvSpPr/>
            <p:nvPr/>
          </p:nvSpPr>
          <p:spPr>
            <a:xfrm>
              <a:off x="887104" y="4485250"/>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dirty="0">
                  <a:latin typeface="+mn-ea"/>
                </a:rPr>
                <a:t>（</a:t>
              </a:r>
              <a:r>
                <a:rPr lang="en-US" kern="1200" dirty="0">
                  <a:latin typeface="+mn-ea"/>
                </a:rPr>
                <a:t>9</a:t>
              </a:r>
              <a:r>
                <a:rPr lang="zh-CN" kern="1200" dirty="0">
                  <a:latin typeface="+mn-ea"/>
                </a:rPr>
                <a:t>）在测试程序时，不仅要检验程序是否做了该做的事，还要检验程序是否做了不该做的事。</a:t>
              </a:r>
            </a:p>
          </p:txBody>
        </p:sp>
        <p:sp>
          <p:nvSpPr>
            <p:cNvPr id="16" name="任意多边形: 形状 15">
              <a:extLst>
                <a:ext uri="{FF2B5EF4-FFF2-40B4-BE49-F238E27FC236}">
                  <a16:creationId xmlns:a16="http://schemas.microsoft.com/office/drawing/2014/main" id="{86DA32D4-1156-4EA4-8970-DED92163F389}"/>
                </a:ext>
              </a:extLst>
            </p:cNvPr>
            <p:cNvSpPr/>
            <p:nvPr/>
          </p:nvSpPr>
          <p:spPr>
            <a:xfrm>
              <a:off x="887104" y="4821670"/>
              <a:ext cx="8256896" cy="301859"/>
            </a:xfrm>
            <a:custGeom>
              <a:avLst/>
              <a:gdLst>
                <a:gd name="connsiteX0" fmla="*/ 0 w 8256896"/>
                <a:gd name="connsiteY0" fmla="*/ 50311 h 301859"/>
                <a:gd name="connsiteX1" fmla="*/ 50311 w 8256896"/>
                <a:gd name="connsiteY1" fmla="*/ 0 h 301859"/>
                <a:gd name="connsiteX2" fmla="*/ 8206585 w 8256896"/>
                <a:gd name="connsiteY2" fmla="*/ 0 h 301859"/>
                <a:gd name="connsiteX3" fmla="*/ 8256896 w 8256896"/>
                <a:gd name="connsiteY3" fmla="*/ 50311 h 301859"/>
                <a:gd name="connsiteX4" fmla="*/ 8256896 w 8256896"/>
                <a:gd name="connsiteY4" fmla="*/ 251548 h 301859"/>
                <a:gd name="connsiteX5" fmla="*/ 8206585 w 8256896"/>
                <a:gd name="connsiteY5" fmla="*/ 301859 h 301859"/>
                <a:gd name="connsiteX6" fmla="*/ 50311 w 8256896"/>
                <a:gd name="connsiteY6" fmla="*/ 301859 h 301859"/>
                <a:gd name="connsiteX7" fmla="*/ 0 w 8256896"/>
                <a:gd name="connsiteY7" fmla="*/ 251548 h 301859"/>
                <a:gd name="connsiteX8" fmla="*/ 0 w 8256896"/>
                <a:gd name="connsiteY8" fmla="*/ 50311 h 30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6896" h="301859">
                  <a:moveTo>
                    <a:pt x="0" y="50311"/>
                  </a:moveTo>
                  <a:cubicBezTo>
                    <a:pt x="0" y="22525"/>
                    <a:pt x="22525" y="0"/>
                    <a:pt x="50311" y="0"/>
                  </a:cubicBezTo>
                  <a:lnTo>
                    <a:pt x="8206585" y="0"/>
                  </a:lnTo>
                  <a:cubicBezTo>
                    <a:pt x="8234371" y="0"/>
                    <a:pt x="8256896" y="22525"/>
                    <a:pt x="8256896" y="50311"/>
                  </a:cubicBezTo>
                  <a:lnTo>
                    <a:pt x="8256896" y="251548"/>
                  </a:lnTo>
                  <a:cubicBezTo>
                    <a:pt x="8256896" y="279334"/>
                    <a:pt x="8234371" y="301859"/>
                    <a:pt x="8206585" y="301859"/>
                  </a:cubicBezTo>
                  <a:lnTo>
                    <a:pt x="50311" y="301859"/>
                  </a:lnTo>
                  <a:cubicBezTo>
                    <a:pt x="22525" y="301859"/>
                    <a:pt x="0" y="279334"/>
                    <a:pt x="0" y="251548"/>
                  </a:cubicBezTo>
                  <a:lnTo>
                    <a:pt x="0" y="5031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0456" tIns="60456" rIns="60456" bIns="60456" numCol="1" spcCol="1270" anchor="ctr" anchorCtr="0">
              <a:noAutofit/>
            </a:bodyPr>
            <a:lstStyle/>
            <a:p>
              <a:pPr marL="0" lvl="0" indent="0" algn="l" defTabSz="533400">
                <a:lnSpc>
                  <a:spcPct val="150000"/>
                </a:lnSpc>
                <a:spcBef>
                  <a:spcPct val="0"/>
                </a:spcBef>
                <a:buNone/>
              </a:pPr>
              <a:r>
                <a:rPr lang="zh-CN" kern="1200">
                  <a:latin typeface="+mn-ea"/>
                </a:rPr>
                <a:t>（</a:t>
              </a:r>
              <a:r>
                <a:rPr lang="en-US" kern="1200">
                  <a:latin typeface="+mn-ea"/>
                </a:rPr>
                <a:t>10</a:t>
              </a:r>
              <a:r>
                <a:rPr lang="zh-CN" kern="1200">
                  <a:latin typeface="+mn-ea"/>
                </a:rPr>
                <a:t>）应长期保留所有测试用例。</a:t>
              </a:r>
            </a:p>
          </p:txBody>
        </p:sp>
      </p:grpSp>
    </p:spTree>
    <p:extLst>
      <p:ext uri="{BB962C8B-B14F-4D97-AF65-F5344CB8AC3E}">
        <p14:creationId xmlns:p14="http://schemas.microsoft.com/office/powerpoint/2010/main" val="21006200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2477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8.8.2   </a:t>
            </a:r>
            <a:r>
              <a:rPr lang="zh-CN" altLang="en-US" sz="2200" b="1" dirty="0">
                <a:latin typeface="微软雅黑" charset="-122"/>
                <a:ea typeface="微软雅黑" charset="-122"/>
              </a:rPr>
              <a:t>界面测试</a:t>
            </a:r>
          </a:p>
        </p:txBody>
      </p:sp>
      <p:sp>
        <p:nvSpPr>
          <p:cNvPr id="2" name="矩形 1">
            <a:extLst>
              <a:ext uri="{FF2B5EF4-FFF2-40B4-BE49-F238E27FC236}">
                <a16:creationId xmlns:a16="http://schemas.microsoft.com/office/drawing/2014/main" id="{B3FA412B-A4EA-47D7-86DE-F373E89B9F6E}"/>
              </a:ext>
            </a:extLst>
          </p:cNvPr>
          <p:cNvSpPr/>
          <p:nvPr/>
        </p:nvSpPr>
        <p:spPr>
          <a:xfrm>
            <a:off x="841197" y="1075951"/>
            <a:ext cx="2247731" cy="481863"/>
          </a:xfrm>
          <a:prstGeom prst="rect">
            <a:avLst/>
          </a:prstGeom>
        </p:spPr>
        <p:txBody>
          <a:bodyPr wrap="square">
            <a:spAutoFit/>
          </a:bodyPr>
          <a:lstStyle/>
          <a:p>
            <a:pPr>
              <a:lnSpc>
                <a:spcPct val="150000"/>
              </a:lnSpc>
              <a:spcBef>
                <a:spcPct val="20000"/>
              </a:spcBef>
            </a:pPr>
            <a:r>
              <a:rPr lang="zh-CN" altLang="en-US" sz="2000" dirty="0">
                <a:latin typeface="+mn-ea"/>
              </a:rPr>
              <a:t>系统主窗口界面</a:t>
            </a:r>
          </a:p>
        </p:txBody>
      </p:sp>
      <p:pic>
        <p:nvPicPr>
          <p:cNvPr id="5" name="Picture 7" descr="x9-11">
            <a:extLst>
              <a:ext uri="{FF2B5EF4-FFF2-40B4-BE49-F238E27FC236}">
                <a16:creationId xmlns:a16="http://schemas.microsoft.com/office/drawing/2014/main" id="{A78BEFF0-68D4-41AC-9D15-FBA65C7F1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928" y="1557814"/>
            <a:ext cx="6273436" cy="460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921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24773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8.8.2   </a:t>
            </a:r>
            <a:r>
              <a:rPr lang="zh-CN" altLang="en-US" sz="2200" b="1" dirty="0">
                <a:latin typeface="微软雅黑" charset="-122"/>
                <a:ea typeface="微软雅黑" charset="-122"/>
              </a:rPr>
              <a:t>界面测试</a:t>
            </a:r>
          </a:p>
        </p:txBody>
      </p:sp>
      <p:sp>
        <p:nvSpPr>
          <p:cNvPr id="2" name="矩形 1">
            <a:extLst>
              <a:ext uri="{FF2B5EF4-FFF2-40B4-BE49-F238E27FC236}">
                <a16:creationId xmlns:a16="http://schemas.microsoft.com/office/drawing/2014/main" id="{B3FA412B-A4EA-47D7-86DE-F373E89B9F6E}"/>
              </a:ext>
            </a:extLst>
          </p:cNvPr>
          <p:cNvSpPr/>
          <p:nvPr/>
        </p:nvSpPr>
        <p:spPr>
          <a:xfrm>
            <a:off x="841197" y="1075951"/>
            <a:ext cx="2247731" cy="481863"/>
          </a:xfrm>
          <a:prstGeom prst="rect">
            <a:avLst/>
          </a:prstGeom>
        </p:spPr>
        <p:txBody>
          <a:bodyPr wrap="square">
            <a:spAutoFit/>
          </a:bodyPr>
          <a:lstStyle/>
          <a:p>
            <a:pPr>
              <a:lnSpc>
                <a:spcPct val="150000"/>
              </a:lnSpc>
              <a:spcBef>
                <a:spcPct val="20000"/>
              </a:spcBef>
            </a:pPr>
            <a:r>
              <a:rPr lang="zh-CN" altLang="en-US" sz="2000" dirty="0">
                <a:latin typeface="+mn-ea"/>
              </a:rPr>
              <a:t>界面测试用例</a:t>
            </a:r>
          </a:p>
        </p:txBody>
      </p:sp>
      <p:graphicFrame>
        <p:nvGraphicFramePr>
          <p:cNvPr id="6" name="Group 210">
            <a:extLst>
              <a:ext uri="{FF2B5EF4-FFF2-40B4-BE49-F238E27FC236}">
                <a16:creationId xmlns:a16="http://schemas.microsoft.com/office/drawing/2014/main" id="{AF602332-A28A-4ED4-BFDC-F9768EDE676B}"/>
              </a:ext>
            </a:extLst>
          </p:cNvPr>
          <p:cNvGraphicFramePr>
            <a:graphicFrameLocks noGrp="1"/>
          </p:cNvGraphicFramePr>
          <p:nvPr>
            <p:extLst>
              <p:ext uri="{D42A27DB-BD31-4B8C-83A1-F6EECF244321}">
                <p14:modId xmlns:p14="http://schemas.microsoft.com/office/powerpoint/2010/main" val="1194053205"/>
              </p:ext>
            </p:extLst>
          </p:nvPr>
        </p:nvGraphicFramePr>
        <p:xfrm>
          <a:off x="436727" y="1653348"/>
          <a:ext cx="11191166" cy="3832543"/>
        </p:xfrm>
        <a:graphic>
          <a:graphicData uri="http://schemas.openxmlformats.org/drawingml/2006/table">
            <a:tbl>
              <a:tblPr/>
              <a:tblGrid>
                <a:gridCol w="530118">
                  <a:extLst>
                    <a:ext uri="{9D8B030D-6E8A-4147-A177-3AD203B41FA5}">
                      <a16:colId xmlns:a16="http://schemas.microsoft.com/office/drawing/2014/main" val="1588484461"/>
                    </a:ext>
                  </a:extLst>
                </a:gridCol>
                <a:gridCol w="2663459">
                  <a:extLst>
                    <a:ext uri="{9D8B030D-6E8A-4147-A177-3AD203B41FA5}">
                      <a16:colId xmlns:a16="http://schemas.microsoft.com/office/drawing/2014/main" val="997945353"/>
                    </a:ext>
                  </a:extLst>
                </a:gridCol>
                <a:gridCol w="3859950">
                  <a:extLst>
                    <a:ext uri="{9D8B030D-6E8A-4147-A177-3AD203B41FA5}">
                      <a16:colId xmlns:a16="http://schemas.microsoft.com/office/drawing/2014/main" val="1364849372"/>
                    </a:ext>
                  </a:extLst>
                </a:gridCol>
                <a:gridCol w="3445773">
                  <a:extLst>
                    <a:ext uri="{9D8B030D-6E8A-4147-A177-3AD203B41FA5}">
                      <a16:colId xmlns:a16="http://schemas.microsoft.com/office/drawing/2014/main" val="2838053856"/>
                    </a:ext>
                  </a:extLst>
                </a:gridCol>
                <a:gridCol w="691866">
                  <a:extLst>
                    <a:ext uri="{9D8B030D-6E8A-4147-A177-3AD203B41FA5}">
                      <a16:colId xmlns:a16="http://schemas.microsoft.com/office/drawing/2014/main" val="1904150206"/>
                    </a:ext>
                  </a:extLst>
                </a:gridCol>
              </a:tblGrid>
              <a:tr h="5254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编号</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测试内容</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测试步骤</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预期结果</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测试结果</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8286338"/>
                  </a:ext>
                </a:extLst>
              </a:tr>
              <a:tr h="3968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mn-ea"/>
                          <a:ea typeface="+mn-ea"/>
                          <a:cs typeface="Times New Roman" panose="02020603050405020304" pitchFamily="18" charset="0"/>
                        </a:rPr>
                        <a:t>1</a:t>
                      </a:r>
                      <a:endParaRPr kumimoji="0" lang="en-US" altLang="zh-CN"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主窗口初始状态。包括控件状态、位置；菜单状态；工具栏状态；导航栏状态；各个按钮的有效性等</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目测主窗口各元素的状态和位置；</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要从易用性、规范性、合理性、美观与协调性方面检查</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如：各按钮使用的图标要能直观地代表要完成的操作，按钮名称易懂，用词准确，能望文知义；界面按</a:t>
                      </a:r>
                      <a:r>
                        <a:rPr kumimoji="0" lang="en-US" altLang="zh-CN" sz="1100" b="0" i="0" u="none" strike="noStrike" cap="none" normalizeH="0" baseline="0">
                          <a:ln>
                            <a:noFill/>
                          </a:ln>
                          <a:solidFill>
                            <a:schemeClr val="tx1"/>
                          </a:solidFill>
                          <a:effectLst/>
                          <a:latin typeface="+mn-ea"/>
                          <a:ea typeface="+mn-ea"/>
                          <a:cs typeface="Times New Roman" panose="02020603050405020304" pitchFamily="18" charset="0"/>
                        </a:rPr>
                        <a:t>Windows</a:t>
                      </a: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界面的规范设计；界面符合美学观点，感觉协调舒适</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1586687"/>
                  </a:ext>
                </a:extLst>
              </a:tr>
              <a:tr h="3968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mn-ea"/>
                          <a:ea typeface="+mn-ea"/>
                          <a:cs typeface="Times New Roman" panose="02020603050405020304" pitchFamily="18" charset="0"/>
                        </a:rPr>
                        <a:t>2</a:t>
                      </a:r>
                      <a:endParaRPr kumimoji="0" lang="en-US" altLang="zh-CN"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菜单及菜单项的的组成、位置及有效性</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目测菜单及菜单项的组成和位置；</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依次单击各个菜单条和各菜单栏中的菜单项，检查能否显示对应的窗体</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菜单栏应有“系统设置”、“资料管理”、“常用操作”、“窗口”、“帮助”菜单项，每一菜单项下面都提供了相应菜单命令，每一菜单命令都提供快捷键；单击各个菜单项，都能顺利显示对应的窗体</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1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2719855"/>
                  </a:ext>
                </a:extLst>
              </a:tr>
              <a:tr h="3968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mn-ea"/>
                          <a:ea typeface="+mn-ea"/>
                          <a:cs typeface="Times New Roman" panose="02020603050405020304" pitchFamily="18" charset="0"/>
                        </a:rPr>
                        <a:t>3</a:t>
                      </a:r>
                      <a:endParaRPr kumimoji="0" lang="en-US" altLang="zh-CN" sz="11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a:ln>
                            <a:noFill/>
                          </a:ln>
                          <a:solidFill>
                            <a:schemeClr val="tx1"/>
                          </a:solidFill>
                          <a:effectLst/>
                          <a:latin typeface="+mn-ea"/>
                          <a:ea typeface="+mn-ea"/>
                          <a:cs typeface="Times New Roman" panose="02020603050405020304" pitchFamily="18" charset="0"/>
                        </a:rPr>
                        <a:t>工具栏的组成、各按钮的位置及有效性</a:t>
                      </a:r>
                      <a:endParaRPr kumimoji="0" lang="zh-CN" altLang="en-US" sz="11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目测工具栏的组成、各按钮的位置；</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依次单击系统主窗口工具栏中的各个按钮，检查能否显示对应的窗体</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工具栏上应有“显示导航栏”、“出借资料”、“归还资料”、“关闭子窗口”、“退出本系统”和“帮助”按钮，单击每个按钮都能实现其功能</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9699539"/>
                  </a:ext>
                </a:extLst>
              </a:tr>
              <a:tr h="3968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mn-ea"/>
                          <a:ea typeface="+mn-ea"/>
                          <a:cs typeface="Times New Roman" panose="02020603050405020304" pitchFamily="18" charset="0"/>
                        </a:rPr>
                        <a:t>4</a:t>
                      </a:r>
                      <a:endParaRPr kumimoji="0" lang="en-US" altLang="zh-CN"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导航栏的组成、各按钮的位置及有效性</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目测导航栏的组成；</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如单击“资料管理”按钮，导航栏中各个按钮的位置按既定方案发生变化，依次单击“资料管理”组中的各个按钮，检查能否显示对应的窗体。对导航栏每一按钮做类似检查操作</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在主窗口左侧应有“日常操作”、“资料管理”、“统计分析”、“打印中心”和“系统设置”导航按钮，单击每个按钮，都应在按钮下方展开显示此项功能的子功能</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2765976"/>
                  </a:ext>
                </a:extLst>
              </a:tr>
              <a:tr h="244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mn-ea"/>
                          <a:ea typeface="+mn-ea"/>
                          <a:cs typeface="Times New Roman" panose="02020603050405020304" pitchFamily="18" charset="0"/>
                        </a:rPr>
                        <a:t>5</a:t>
                      </a:r>
                      <a:endParaRPr kumimoji="0" lang="en-US" altLang="zh-CN"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测试系统能否正常退出</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单击窗口右上角的“</a:t>
                      </a:r>
                      <a:r>
                        <a:rPr kumimoji="0" lang="en-US" altLang="zh-CN" sz="1100" b="0" i="0" u="none" strike="noStrike" cap="none" normalizeH="0" baseline="0">
                          <a:ln>
                            <a:noFill/>
                          </a:ln>
                          <a:solidFill>
                            <a:schemeClr val="tx1"/>
                          </a:solidFill>
                          <a:effectLst/>
                          <a:latin typeface="+mn-ea"/>
                          <a:ea typeface="+mn-ea"/>
                          <a:cs typeface="Times New Roman" panose="02020603050405020304" pitchFamily="18" charset="0"/>
                        </a:rPr>
                        <a:t>×”</a:t>
                      </a: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按钮，或单击工具栏上的“退出窗口”按钮，或执行“系统设置”菜单的“退出系统”命令</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chemeClr val="tx1"/>
                          </a:solidFill>
                          <a:effectLst/>
                          <a:latin typeface="+mn-ea"/>
                          <a:ea typeface="+mn-ea"/>
                          <a:cs typeface="Times New Roman" panose="02020603050405020304" pitchFamily="18" charset="0"/>
                        </a:rPr>
                        <a:t>能够弹出“退出系统？”确认对话框，当选择“是”时关闭窗口，退出系统</a:t>
                      </a:r>
                      <a:endParaRPr kumimoji="0" lang="zh-CN" altLang="en-US" sz="1100" b="0" i="0" u="none" strike="noStrike" cap="none" normalizeH="0" baseline="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0" lang="zh-CN" altLang="en-US" sz="1100" b="0" i="0" u="none" strike="noStrike" cap="none" normalizeH="0" baseline="0" dirty="0">
                        <a:ln>
                          <a:noFill/>
                        </a:ln>
                        <a:solidFill>
                          <a:schemeClr val="tx1"/>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5912895"/>
                  </a:ext>
                </a:extLst>
              </a:tr>
            </a:tbl>
          </a:graphicData>
        </a:graphic>
      </p:graphicFrame>
    </p:spTree>
    <p:extLst>
      <p:ext uri="{BB962C8B-B14F-4D97-AF65-F5344CB8AC3E}">
        <p14:creationId xmlns:p14="http://schemas.microsoft.com/office/powerpoint/2010/main" val="21378587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 72"/>
          <p:cNvGrpSpPr/>
          <p:nvPr/>
        </p:nvGrpSpPr>
        <p:grpSpPr>
          <a:xfrm>
            <a:off x="1483793" y="3999965"/>
            <a:ext cx="3377843" cy="720406"/>
            <a:chOff x="926233" y="3911281"/>
            <a:chExt cx="2607384" cy="612775"/>
          </a:xfrm>
        </p:grpSpPr>
        <p:grpSp>
          <p:nvGrpSpPr>
            <p:cNvPr id="74" name="PA_组合 79"/>
            <p:cNvGrpSpPr/>
            <p:nvPr>
              <p:custDataLst>
                <p:tags r:id="rId1"/>
              </p:custDataLst>
            </p:nvPr>
          </p:nvGrpSpPr>
          <p:grpSpPr>
            <a:xfrm>
              <a:off x="926233" y="3911281"/>
              <a:ext cx="2424982" cy="612775"/>
              <a:chOff x="284163" y="1644650"/>
              <a:chExt cx="1585912" cy="612775"/>
            </a:xfrm>
          </p:grpSpPr>
          <p:sp>
            <p:nvSpPr>
              <p:cNvPr id="76"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21224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
                                        <p:tgtEl>
                                          <p:spTgt spid="73"/>
                                        </p:tgtEl>
                                      </p:cBhvr>
                                    </p:animEffect>
                                    <p:anim calcmode="lin" valueType="num">
                                      <p:cBhvr>
                                        <p:cTn id="8" dur="400" fill="hold"/>
                                        <p:tgtEl>
                                          <p:spTgt spid="73"/>
                                        </p:tgtEl>
                                        <p:attrNameLst>
                                          <p:attrName>ppt_x</p:attrName>
                                        </p:attrNameLst>
                                      </p:cBhvr>
                                      <p:tavLst>
                                        <p:tav tm="0">
                                          <p:val>
                                            <p:strVal val="#ppt_x"/>
                                          </p:val>
                                        </p:tav>
                                        <p:tav tm="100000">
                                          <p:val>
                                            <p:strVal val="#ppt_x"/>
                                          </p:val>
                                        </p:tav>
                                      </p:tavLst>
                                    </p:anim>
                                    <p:anim calcmode="lin" valueType="num">
                                      <p:cBhvr>
                                        <p:cTn id="9" dur="400" fill="hold"/>
                                        <p:tgtEl>
                                          <p:spTgt spid="7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7096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8.1.3    </a:t>
            </a:r>
            <a:r>
              <a:rPr lang="zh-CN" altLang="en-US" sz="2200" b="1" dirty="0">
                <a:latin typeface="微软雅黑" charset="-122"/>
                <a:ea typeface="微软雅黑" charset="-122"/>
              </a:rPr>
              <a:t>软件测试的信息流   </a:t>
            </a:r>
          </a:p>
        </p:txBody>
      </p:sp>
      <p:sp>
        <p:nvSpPr>
          <p:cNvPr id="2" name="矩形 1">
            <a:extLst>
              <a:ext uri="{FF2B5EF4-FFF2-40B4-BE49-F238E27FC236}">
                <a16:creationId xmlns:a16="http://schemas.microsoft.com/office/drawing/2014/main" id="{392DC3D6-65C4-4CEA-A869-B8FD6EBC5C6F}"/>
              </a:ext>
            </a:extLst>
          </p:cNvPr>
          <p:cNvSpPr/>
          <p:nvPr/>
        </p:nvSpPr>
        <p:spPr>
          <a:xfrm>
            <a:off x="1086351" y="1028279"/>
            <a:ext cx="5698996" cy="481863"/>
          </a:xfrm>
          <a:prstGeom prst="rect">
            <a:avLst/>
          </a:prstGeom>
        </p:spPr>
        <p:txBody>
          <a:bodyPr wrap="none">
            <a:spAutoFit/>
          </a:bodyPr>
          <a:lstStyle/>
          <a:p>
            <a:pPr>
              <a:lnSpc>
                <a:spcPct val="150000"/>
              </a:lnSpc>
            </a:pPr>
            <a:r>
              <a:rPr lang="zh-CN" altLang="en-US" sz="2000" dirty="0">
                <a:latin typeface="+mn-ea"/>
              </a:rPr>
              <a:t>软件测试时需要三类测试信息流，如图</a:t>
            </a:r>
            <a:r>
              <a:rPr lang="en-US" altLang="zh-CN" sz="2000" dirty="0">
                <a:latin typeface="+mn-ea"/>
              </a:rPr>
              <a:t>8-1</a:t>
            </a:r>
            <a:r>
              <a:rPr lang="zh-CN" altLang="en-US" sz="2000" dirty="0">
                <a:latin typeface="+mn-ea"/>
              </a:rPr>
              <a:t>所示。</a:t>
            </a:r>
          </a:p>
        </p:txBody>
      </p:sp>
      <p:pic>
        <p:nvPicPr>
          <p:cNvPr id="15" name="Picture 2">
            <a:extLst>
              <a:ext uri="{FF2B5EF4-FFF2-40B4-BE49-F238E27FC236}">
                <a16:creationId xmlns:a16="http://schemas.microsoft.com/office/drawing/2014/main" id="{ABCEC71E-EF72-4CB9-8482-23D37E9B5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337" y="1819193"/>
            <a:ext cx="74168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4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软件测试方法</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1831AA25-EB2B-414D-9139-C77610149E1E}"/>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0DD9486C-DA42-4195-B261-ED6FB0187BC1}"/>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EA1C7480-CD14-4DB2-A0D7-E6C94719A3BD}"/>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67246C78-E145-4D52-AFB1-EAC279572CE5}"/>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756AD32E-0A7E-4446-86CC-44AF9DBEED25}"/>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C59C863F-29F9-4561-8707-442A62286AD5}"/>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9EEA5DF2-48AD-42C6-A15A-10BB2B8D9C7E}"/>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65436308-10C2-48A5-B737-5B03C03C178D}"/>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38AF2C3A-1F76-44A8-AE2A-97DECB7330F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C5F9EC28-CAF1-4982-91B4-E73990528844}"/>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E1ADEE0B-B24B-4369-88C5-B00635B3DD1B}"/>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BEF5F93A-D3D9-4EF1-9898-E54DA4D57FC1}"/>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7E933D29-D672-4522-9185-79F1C7080916}"/>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CB9B02E3-6F42-4230-9486-03264AE5ECF9}"/>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3778593C-ADC9-479F-97BB-CFCF076DC31F}"/>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1792F5C8-4546-47A8-864F-4941924C4D3D}"/>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B183873E-54C4-4AB0-8BEA-07F40BFC0FA6}"/>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CA0E87F0-6650-44FB-BBEA-D67F82DEA68E}"/>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57BC1914-28F0-4267-907E-436D1ACFCD6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EDEE6E1A-48BA-4548-A1D7-7B7BDC77FC30}"/>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5064D0DD-A003-4A93-BCD7-2F67C4DE7D68}"/>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F1055CCE-30B1-4DB9-9861-9AFCDEA1CBDF}"/>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C5CB4FCF-7133-4CEC-A25D-824543D58E77}"/>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89BC0FFC-0B7D-4C6A-AB1A-377A6FECB81A}"/>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3C43A0C9-9440-43E1-9F19-C0D10A47CD9E}"/>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B3EAD559-B494-4A53-9880-B8F224EDCEA8}"/>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A0B65A10-4C76-409B-954D-9E7C8DC7527F}"/>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39DBDCAE-6258-49D7-BB05-14ABA29DD7F5}"/>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847ECB67-5451-4AD3-B4A6-68651C0E1705}"/>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EE5CB44C-CA78-436F-9B99-DE5593E0F005}"/>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D9F60ADF-532B-4F96-B939-8257CA3E20CD}"/>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5BF1DECB-ADD8-4070-9F59-96DE02CCB0A0}"/>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B8E60194-5E71-47A3-836B-CFE49442E64F}"/>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B6B47A28-D3BF-4522-96A1-55EE5691C207}"/>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7A8FA89D-ED9E-4FE6-AF0B-6EE7FA03A043}"/>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A10DA695-9388-4D6E-B4A6-06509EFFA198}"/>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E73C290E-C57D-456C-819E-391F1D7574A3}"/>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115AAB38-5BFA-4760-A92A-A5897062F6B4}"/>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CE975F8E-C3F2-471A-911D-A500933481EA}"/>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62297C12-DAC5-44F2-9AB0-82F2A6DC02FE}"/>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86D9F46B-0A04-49EE-85FE-0309EA885390}"/>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5A9A0AA8-1334-46E8-A367-6FC6C58ECAD2}"/>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C5E8FE54-9AD0-4DCD-819F-905EAB99E11B}"/>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2251F0A3-39A7-4B47-BE90-6865AD0FCF4C}"/>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A7F3CDF6-264B-4E3A-9B00-FA83206D9D84}"/>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7E5114AE-7DD1-42DC-BE6D-C46800BDA69C}"/>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35AE0601-CF1A-413C-951C-4E19D42C8853}"/>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647CB00F-1FA5-494B-934F-B6B142D5131A}"/>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104977CD-A604-4E88-BF99-7684F4E73C64}"/>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DB513F79-6728-4C89-8001-93CFB2017C41}"/>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2CF21AA6-AA88-4B83-A12F-C9B7E5A2A119}"/>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CB048EE9-3D6C-4F75-850F-CA87FAE9A905}"/>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01E9E304-4B5E-41CB-A430-31A2AC9BFB6D}"/>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6BC6A961-ED60-40F0-AAF9-94785C037101}"/>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821C501F-7B81-4289-ADC4-9E2221C5241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E49BF44F-2DD0-4E4B-AC64-3C5991B5A22F}"/>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5EDBAE65-F184-4DC1-A5FC-19ABA4B281A9}"/>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65287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25811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8.2.1    </a:t>
            </a:r>
            <a:r>
              <a:rPr lang="zh-CN" altLang="en-US" sz="2200" b="1" dirty="0">
                <a:latin typeface="微软雅黑" charset="-122"/>
                <a:ea typeface="微软雅黑" charset="-122"/>
              </a:rPr>
              <a:t>静态测试   </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sp>
        <p:nvSpPr>
          <p:cNvPr id="10250" name="文本框 10249"/>
          <p:cNvSpPr txBox="1">
            <a:spLocks noChangeArrowheads="1"/>
          </p:cNvSpPr>
          <p:nvPr/>
        </p:nvSpPr>
        <p:spPr bwMode="auto">
          <a:xfrm>
            <a:off x="851376" y="958568"/>
            <a:ext cx="10489248" cy="87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50000"/>
              </a:spcBef>
            </a:pPr>
            <a:r>
              <a:rPr lang="zh-CN" altLang="en-US" dirty="0"/>
              <a:t>软件测试方法很多，按照测试过程是否执行程序来分，一般分为静态测试方法和动态测试方法。动态测试方法又根据测试用例的设计方法不同，分为黑盒测试和白盒测试两类。测试方法的分类如图</a:t>
            </a:r>
            <a:r>
              <a:rPr lang="en-US" altLang="zh-CN" dirty="0"/>
              <a:t>8-2</a:t>
            </a:r>
            <a:r>
              <a:rPr lang="zh-CN" altLang="en-US" dirty="0"/>
              <a:t>所示。</a:t>
            </a:r>
          </a:p>
        </p:txBody>
      </p:sp>
      <p:pic>
        <p:nvPicPr>
          <p:cNvPr id="8" name="Picture 2">
            <a:extLst>
              <a:ext uri="{FF2B5EF4-FFF2-40B4-BE49-F238E27FC236}">
                <a16:creationId xmlns:a16="http://schemas.microsoft.com/office/drawing/2014/main" id="{B14FA875-0A1F-4BEB-93B2-121219546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699" y="1922217"/>
            <a:ext cx="5100637"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751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2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2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14"/>
          <p:cNvSpPr txBox="1">
            <a:spLocks noChangeArrowheads="1"/>
          </p:cNvSpPr>
          <p:nvPr/>
        </p:nvSpPr>
        <p:spPr bwMode="auto">
          <a:xfrm>
            <a:off x="1126332" y="266701"/>
            <a:ext cx="28970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8.2.1    </a:t>
            </a:r>
            <a:r>
              <a:rPr lang="zh-CN" altLang="en-US" sz="2200" b="1" dirty="0">
                <a:latin typeface="微软雅黑" charset="-122"/>
                <a:ea typeface="微软雅黑" charset="-122"/>
              </a:rPr>
              <a:t>静态测试   </a:t>
            </a:r>
          </a:p>
        </p:txBody>
      </p:sp>
      <p:sp>
        <p:nvSpPr>
          <p:cNvPr id="20486" name="矩形 2"/>
          <p:cNvSpPr>
            <a:spLocks noChangeArrowheads="1"/>
          </p:cNvSpPr>
          <p:nvPr/>
        </p:nvSpPr>
        <p:spPr bwMode="auto">
          <a:xfrm>
            <a:off x="1332706" y="1039307"/>
            <a:ext cx="9526587" cy="188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20000"/>
              </a:spcBef>
            </a:pPr>
            <a:r>
              <a:rPr lang="zh-CN" altLang="en-US" sz="2000" dirty="0"/>
              <a:t>静态测试包括代码检查、静态结构分析、代码质量度量等，是指不在计算机上执行被测试软件，而是采用人工检测和计算机辅助静态分析的手段对程序进行检测。静态测试可以由人工进行，充分发挥人的逻辑思维优势，也可以借助软件工具自动进行。经验表明，人工测试能有效发现</a:t>
            </a:r>
            <a:r>
              <a:rPr lang="en-US" altLang="zh-CN" sz="2000" dirty="0"/>
              <a:t>30%</a:t>
            </a:r>
            <a:r>
              <a:rPr lang="zh-CN" altLang="en-US" sz="2000" dirty="0"/>
              <a:t>～</a:t>
            </a:r>
            <a:r>
              <a:rPr lang="en-US" altLang="zh-CN" sz="2000" dirty="0"/>
              <a:t>70%</a:t>
            </a:r>
            <a:r>
              <a:rPr lang="zh-CN" altLang="en-US" sz="2000" dirty="0"/>
              <a:t>的逻辑设计错误和编码错误。</a:t>
            </a:r>
          </a:p>
        </p:txBody>
      </p:sp>
      <p:grpSp>
        <p:nvGrpSpPr>
          <p:cNvPr id="4" name="组合 3">
            <a:extLst>
              <a:ext uri="{FF2B5EF4-FFF2-40B4-BE49-F238E27FC236}">
                <a16:creationId xmlns:a16="http://schemas.microsoft.com/office/drawing/2014/main" id="{37D63502-A143-4160-AB48-8FDDE3DAAEFF}"/>
              </a:ext>
            </a:extLst>
          </p:cNvPr>
          <p:cNvGrpSpPr/>
          <p:nvPr/>
        </p:nvGrpSpPr>
        <p:grpSpPr>
          <a:xfrm>
            <a:off x="491206" y="3149229"/>
            <a:ext cx="11209588" cy="2669464"/>
            <a:chOff x="2326551" y="3225151"/>
            <a:chExt cx="7807526" cy="1766408"/>
          </a:xfrm>
        </p:grpSpPr>
        <p:sp>
          <p:nvSpPr>
            <p:cNvPr id="5" name="任意多边形: 形状 4">
              <a:extLst>
                <a:ext uri="{FF2B5EF4-FFF2-40B4-BE49-F238E27FC236}">
                  <a16:creationId xmlns:a16="http://schemas.microsoft.com/office/drawing/2014/main" id="{0C0B7E1A-3F45-4A43-B24F-4E904414C5B5}"/>
                </a:ext>
              </a:extLst>
            </p:cNvPr>
            <p:cNvSpPr/>
            <p:nvPr/>
          </p:nvSpPr>
          <p:spPr>
            <a:xfrm>
              <a:off x="2326551" y="3225151"/>
              <a:ext cx="3532817" cy="1766408"/>
            </a:xfrm>
            <a:custGeom>
              <a:avLst/>
              <a:gdLst>
                <a:gd name="connsiteX0" fmla="*/ 0 w 3532817"/>
                <a:gd name="connsiteY0" fmla="*/ 0 h 1766408"/>
                <a:gd name="connsiteX1" fmla="*/ 3532817 w 3532817"/>
                <a:gd name="connsiteY1" fmla="*/ 0 h 1766408"/>
                <a:gd name="connsiteX2" fmla="*/ 3532817 w 3532817"/>
                <a:gd name="connsiteY2" fmla="*/ 1766408 h 1766408"/>
                <a:gd name="connsiteX3" fmla="*/ 0 w 3532817"/>
                <a:gd name="connsiteY3" fmla="*/ 1766408 h 1766408"/>
                <a:gd name="connsiteX4" fmla="*/ 0 w 3532817"/>
                <a:gd name="connsiteY4" fmla="*/ 0 h 176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2817" h="1766408">
                  <a:moveTo>
                    <a:pt x="0" y="0"/>
                  </a:moveTo>
                  <a:lnTo>
                    <a:pt x="3532817" y="0"/>
                  </a:lnTo>
                  <a:lnTo>
                    <a:pt x="3532817" y="1766408"/>
                  </a:lnTo>
                  <a:lnTo>
                    <a:pt x="0" y="1766408"/>
                  </a:lnTo>
                  <a:lnTo>
                    <a:pt x="0" y="0"/>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9525" tIns="9525" rIns="9525" bIns="9525" numCol="1" spcCol="1270" anchor="ctr" anchorCtr="0">
              <a:noAutofit/>
            </a:bodyPr>
            <a:lstStyle/>
            <a:p>
              <a:pPr marL="0" lvl="0" indent="0" defTabSz="666750">
                <a:lnSpc>
                  <a:spcPct val="150000"/>
                </a:lnSpc>
                <a:spcBef>
                  <a:spcPct val="0"/>
                </a:spcBef>
                <a:buNone/>
              </a:pPr>
              <a:r>
                <a:rPr lang="zh-CN" kern="1200" dirty="0">
                  <a:latin typeface="+mn-ea"/>
                </a:rPr>
                <a:t>（</a:t>
              </a:r>
              <a:r>
                <a:rPr lang="en-US" kern="1200" dirty="0">
                  <a:latin typeface="+mn-ea"/>
                </a:rPr>
                <a:t>1</a:t>
              </a:r>
              <a:r>
                <a:rPr lang="zh-CN" kern="1200" dirty="0">
                  <a:latin typeface="+mn-ea"/>
                </a:rPr>
                <a:t>）人工测试：是指不依靠计算机而靠人工审查程序或评审软件。人工审查程序的重点是对编码质量的检查，而软件审查除了审查编码还要对各阶段的软件产品（各种文档）进行复查。人工检测可以发现计算机不易发现的错误，特别是软件总体设计和详细设计阶段的错误。</a:t>
              </a:r>
            </a:p>
          </p:txBody>
        </p:sp>
        <p:sp>
          <p:nvSpPr>
            <p:cNvPr id="6" name="任意多边形: 形状 5">
              <a:extLst>
                <a:ext uri="{FF2B5EF4-FFF2-40B4-BE49-F238E27FC236}">
                  <a16:creationId xmlns:a16="http://schemas.microsoft.com/office/drawing/2014/main" id="{E0E51C3E-C206-4CB5-B419-D8DE2A9CAA06}"/>
                </a:ext>
              </a:extLst>
            </p:cNvPr>
            <p:cNvSpPr/>
            <p:nvPr/>
          </p:nvSpPr>
          <p:spPr>
            <a:xfrm>
              <a:off x="6601260" y="3225151"/>
              <a:ext cx="3532817" cy="1766408"/>
            </a:xfrm>
            <a:custGeom>
              <a:avLst/>
              <a:gdLst>
                <a:gd name="connsiteX0" fmla="*/ 0 w 3532817"/>
                <a:gd name="connsiteY0" fmla="*/ 0 h 1766408"/>
                <a:gd name="connsiteX1" fmla="*/ 3532817 w 3532817"/>
                <a:gd name="connsiteY1" fmla="*/ 0 h 1766408"/>
                <a:gd name="connsiteX2" fmla="*/ 3532817 w 3532817"/>
                <a:gd name="connsiteY2" fmla="*/ 1766408 h 1766408"/>
                <a:gd name="connsiteX3" fmla="*/ 0 w 3532817"/>
                <a:gd name="connsiteY3" fmla="*/ 1766408 h 1766408"/>
                <a:gd name="connsiteX4" fmla="*/ 0 w 3532817"/>
                <a:gd name="connsiteY4" fmla="*/ 0 h 176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2817" h="1766408">
                  <a:moveTo>
                    <a:pt x="0" y="0"/>
                  </a:moveTo>
                  <a:lnTo>
                    <a:pt x="3532817" y="0"/>
                  </a:lnTo>
                  <a:lnTo>
                    <a:pt x="3532817" y="1766408"/>
                  </a:lnTo>
                  <a:lnTo>
                    <a:pt x="0" y="1766408"/>
                  </a:lnTo>
                  <a:lnTo>
                    <a:pt x="0" y="0"/>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9525" tIns="9525" rIns="9525" bIns="9525" numCol="1" spcCol="1270" anchor="ctr" anchorCtr="0">
              <a:noAutofit/>
            </a:bodyPr>
            <a:lstStyle/>
            <a:p>
              <a:pPr marL="0" lvl="0" indent="0" defTabSz="666750">
                <a:lnSpc>
                  <a:spcPct val="150000"/>
                </a:lnSpc>
                <a:spcBef>
                  <a:spcPct val="0"/>
                </a:spcBef>
                <a:buNone/>
              </a:pPr>
              <a:r>
                <a:rPr lang="zh-CN" kern="1200">
                  <a:latin typeface="+mn-ea"/>
                </a:rPr>
                <a:t>（</a:t>
              </a:r>
              <a:r>
                <a:rPr lang="en-US" kern="1200">
                  <a:latin typeface="+mn-ea"/>
                </a:rPr>
                <a:t>2</a:t>
              </a:r>
              <a:r>
                <a:rPr lang="zh-CN" kern="1200">
                  <a:latin typeface="+mn-ea"/>
                </a:rPr>
                <a:t>）计算机辅助静态分析：指不需要执行所测试的程序，而只是通过扫描程序正文，对程序的数据流和控制流等信息进行分析，找出系统的缺陷，得出测试报告。</a:t>
              </a:r>
            </a:p>
          </p:txBody>
        </p:sp>
      </p:grpSp>
    </p:spTree>
    <p:extLst>
      <p:ext uri="{BB962C8B-B14F-4D97-AF65-F5344CB8AC3E}">
        <p14:creationId xmlns:p14="http://schemas.microsoft.com/office/powerpoint/2010/main" val="17263158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5850</Words>
  <Application>Microsoft Office PowerPoint</Application>
  <PresentationFormat>宽屏</PresentationFormat>
  <Paragraphs>427</Paragraphs>
  <Slides>52</Slides>
  <Notes>47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Baoli SC</vt:lpstr>
      <vt:lpstr>Weibei SC</vt:lpstr>
      <vt:lpstr>等线</vt:lpstr>
      <vt:lpstr>汉仪晓波折纸体简</vt:lpstr>
      <vt:lpstr>STXinwei</vt:lpstr>
      <vt:lpstr>宋体</vt:lpstr>
      <vt:lpstr>微软雅黑</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mudiyixiangfeng@outlook.com</cp:lastModifiedBy>
  <cp:revision>113</cp:revision>
  <dcterms:created xsi:type="dcterms:W3CDTF">2018-08-20T15:14:05Z</dcterms:created>
  <dcterms:modified xsi:type="dcterms:W3CDTF">2019-11-27T10:03:53Z</dcterms:modified>
</cp:coreProperties>
</file>