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94" r:id="rId3"/>
    <p:sldId id="391" r:id="rId4"/>
    <p:sldId id="305" r:id="rId5"/>
    <p:sldId id="384" r:id="rId6"/>
    <p:sldId id="385" r:id="rId7"/>
    <p:sldId id="386" r:id="rId8"/>
    <p:sldId id="402" r:id="rId9"/>
    <p:sldId id="387" r:id="rId10"/>
    <p:sldId id="403" r:id="rId11"/>
    <p:sldId id="401" r:id="rId12"/>
    <p:sldId id="388" r:id="rId13"/>
    <p:sldId id="389" r:id="rId14"/>
    <p:sldId id="392" r:id="rId15"/>
    <p:sldId id="395" r:id="rId16"/>
    <p:sldId id="396" r:id="rId17"/>
    <p:sldId id="404" r:id="rId18"/>
    <p:sldId id="397" r:id="rId19"/>
    <p:sldId id="380"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595"/>
    <a:srgbClr val="972988"/>
    <a:srgbClr val="9796A9"/>
    <a:srgbClr val="223FB2"/>
    <a:srgbClr val="CFD0E6"/>
    <a:srgbClr val="E8EAFF"/>
    <a:srgbClr val="B1C4F3"/>
    <a:srgbClr val="9DABD4"/>
    <a:srgbClr val="3E7BFF"/>
    <a:srgbClr val="305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96" autoAdjust="0"/>
    <p:restoredTop sz="94660"/>
  </p:normalViewPr>
  <p:slideViewPr>
    <p:cSldViewPr snapToGrid="0" showGuides="1">
      <p:cViewPr varScale="1">
        <p:scale>
          <a:sx n="63" d="100"/>
          <a:sy n="63" d="100"/>
        </p:scale>
        <p:origin x="84" y="306"/>
      </p:cViewPr>
      <p:guideLst>
        <p:guide orient="horz" pos="2160"/>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2020-07-06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26465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19</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82353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14</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15</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2020-07-06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2020-07-06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308342"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软件工程概述</a:t>
            </a: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a:t>
            </a:r>
            <a:r>
              <a:rPr lang="zh-CN" altLang="en-US" sz="2200" b="1" dirty="0">
                <a:latin typeface="微软雅黑" charset="-122"/>
                <a:ea typeface="微软雅黑" charset="-122"/>
              </a:rPr>
              <a:t>  软件危机</a:t>
            </a:r>
          </a:p>
        </p:txBody>
      </p:sp>
      <p:grpSp>
        <p:nvGrpSpPr>
          <p:cNvPr id="7" name="组合 6">
            <a:extLst>
              <a:ext uri="{FF2B5EF4-FFF2-40B4-BE49-F238E27FC236}">
                <a16:creationId xmlns:a16="http://schemas.microsoft.com/office/drawing/2014/main" id="{6D908F8F-594C-46ED-80CE-687FA237A304}"/>
              </a:ext>
            </a:extLst>
          </p:cNvPr>
          <p:cNvGrpSpPr/>
          <p:nvPr/>
        </p:nvGrpSpPr>
        <p:grpSpPr>
          <a:xfrm>
            <a:off x="2278858" y="2318303"/>
            <a:ext cx="7634284" cy="3172301"/>
            <a:chOff x="2278858" y="1271381"/>
            <a:chExt cx="7634284" cy="3172301"/>
          </a:xfrm>
        </p:grpSpPr>
        <p:pic>
          <p:nvPicPr>
            <p:cNvPr id="5" name="图片 4">
              <a:extLst>
                <a:ext uri="{FF2B5EF4-FFF2-40B4-BE49-F238E27FC236}">
                  <a16:creationId xmlns:a16="http://schemas.microsoft.com/office/drawing/2014/main" id="{3C97190F-DF8C-459B-9D4B-2044CDC11AAA}"/>
                </a:ext>
              </a:extLst>
            </p:cNvPr>
            <p:cNvPicPr>
              <a:picLocks noChangeAspect="1"/>
            </p:cNvPicPr>
            <p:nvPr/>
          </p:nvPicPr>
          <p:blipFill>
            <a:blip r:embed="rId2"/>
            <a:stretch>
              <a:fillRect/>
            </a:stretch>
          </p:blipFill>
          <p:spPr>
            <a:xfrm>
              <a:off x="2278858" y="1271381"/>
              <a:ext cx="5295900" cy="2857500"/>
            </a:xfrm>
            <a:prstGeom prst="rect">
              <a:avLst/>
            </a:prstGeom>
          </p:spPr>
        </p:pic>
        <p:sp>
          <p:nvSpPr>
            <p:cNvPr id="6" name="文本框 5">
              <a:extLst>
                <a:ext uri="{FF2B5EF4-FFF2-40B4-BE49-F238E27FC236}">
                  <a16:creationId xmlns:a16="http://schemas.microsoft.com/office/drawing/2014/main" id="{3BC6CE02-C736-4960-A40C-0AFA76E64931}"/>
                </a:ext>
              </a:extLst>
            </p:cNvPr>
            <p:cNvSpPr txBox="1"/>
            <p:nvPr/>
          </p:nvSpPr>
          <p:spPr>
            <a:xfrm>
              <a:off x="3892207" y="4043572"/>
              <a:ext cx="1140617" cy="400110"/>
            </a:xfrm>
            <a:prstGeom prst="rect">
              <a:avLst/>
            </a:prstGeom>
            <a:noFill/>
          </p:spPr>
          <p:txBody>
            <a:bodyPr wrap="square" rtlCol="0">
              <a:spAutoFit/>
            </a:bodyPr>
            <a:lstStyle/>
            <a:p>
              <a:r>
                <a:rPr lang="zh-CN" altLang="en-US" sz="2000" dirty="0"/>
                <a:t>成功的</a:t>
              </a:r>
            </a:p>
          </p:txBody>
        </p:sp>
        <p:sp>
          <p:nvSpPr>
            <p:cNvPr id="8" name="文本框 7">
              <a:extLst>
                <a:ext uri="{FF2B5EF4-FFF2-40B4-BE49-F238E27FC236}">
                  <a16:creationId xmlns:a16="http://schemas.microsoft.com/office/drawing/2014/main" id="{75E6C786-289D-472E-BB46-B014E20C2C2C}"/>
                </a:ext>
              </a:extLst>
            </p:cNvPr>
            <p:cNvSpPr txBox="1"/>
            <p:nvPr/>
          </p:nvSpPr>
          <p:spPr>
            <a:xfrm>
              <a:off x="6827565" y="2923763"/>
              <a:ext cx="1481548" cy="400110"/>
            </a:xfrm>
            <a:prstGeom prst="rect">
              <a:avLst/>
            </a:prstGeom>
            <a:noFill/>
          </p:spPr>
          <p:txBody>
            <a:bodyPr wrap="square" rtlCol="0">
              <a:spAutoFit/>
            </a:bodyPr>
            <a:lstStyle/>
            <a:p>
              <a:r>
                <a:rPr lang="zh-CN" altLang="en-US" sz="2000" dirty="0"/>
                <a:t>被撤销的</a:t>
              </a:r>
            </a:p>
          </p:txBody>
        </p:sp>
        <p:sp>
          <p:nvSpPr>
            <p:cNvPr id="9" name="文本框 8">
              <a:extLst>
                <a:ext uri="{FF2B5EF4-FFF2-40B4-BE49-F238E27FC236}">
                  <a16:creationId xmlns:a16="http://schemas.microsoft.com/office/drawing/2014/main" id="{AFBE5E6E-C3E4-44AB-A51D-9933899E70C9}"/>
                </a:ext>
              </a:extLst>
            </p:cNvPr>
            <p:cNvSpPr txBox="1"/>
            <p:nvPr/>
          </p:nvSpPr>
          <p:spPr>
            <a:xfrm>
              <a:off x="7429500" y="1271381"/>
              <a:ext cx="2483642" cy="400110"/>
            </a:xfrm>
            <a:prstGeom prst="rect">
              <a:avLst/>
            </a:prstGeom>
            <a:noFill/>
          </p:spPr>
          <p:txBody>
            <a:bodyPr wrap="square" rtlCol="0">
              <a:spAutoFit/>
            </a:bodyPr>
            <a:lstStyle/>
            <a:p>
              <a:r>
                <a:rPr lang="zh-CN" altLang="en-US" sz="2000" dirty="0"/>
                <a:t>延期的</a:t>
              </a:r>
              <a:r>
                <a:rPr lang="en-US" altLang="zh-CN" sz="2000" dirty="0"/>
                <a:t>/</a:t>
              </a:r>
              <a:r>
                <a:rPr lang="zh-CN" altLang="en-US" sz="2000" dirty="0"/>
                <a:t>超过预算的</a:t>
              </a:r>
            </a:p>
          </p:txBody>
        </p:sp>
      </p:grpSp>
      <p:sp>
        <p:nvSpPr>
          <p:cNvPr id="10" name="文本框 9">
            <a:extLst>
              <a:ext uri="{FF2B5EF4-FFF2-40B4-BE49-F238E27FC236}">
                <a16:creationId xmlns:a16="http://schemas.microsoft.com/office/drawing/2014/main" id="{A7B07B52-2C18-4CC5-8C5F-04947059E931}"/>
              </a:ext>
            </a:extLst>
          </p:cNvPr>
          <p:cNvSpPr txBox="1"/>
          <p:nvPr/>
        </p:nvSpPr>
        <p:spPr>
          <a:xfrm>
            <a:off x="898148" y="1451364"/>
            <a:ext cx="4747278" cy="461665"/>
          </a:xfrm>
          <a:prstGeom prst="rect">
            <a:avLst/>
          </a:prstGeom>
          <a:noFill/>
        </p:spPr>
        <p:txBody>
          <a:bodyPr wrap="square" rtlCol="0">
            <a:spAutoFit/>
          </a:bodyPr>
          <a:lstStyle/>
          <a:p>
            <a:r>
              <a:rPr lang="zh-CN" altLang="en-US" sz="2400" dirty="0">
                <a:latin typeface="+mn-ea"/>
              </a:rPr>
              <a:t>对</a:t>
            </a:r>
            <a:r>
              <a:rPr lang="en-US" altLang="zh-CN" sz="2400" dirty="0">
                <a:latin typeface="+mn-ea"/>
              </a:rPr>
              <a:t>9000</a:t>
            </a:r>
            <a:r>
              <a:rPr lang="zh-CN" altLang="en-US" sz="2400" dirty="0">
                <a:latin typeface="+mn-ea"/>
              </a:rPr>
              <a:t>个软件项目进行调研分析</a:t>
            </a:r>
          </a:p>
        </p:txBody>
      </p:sp>
    </p:spTree>
    <p:extLst>
      <p:ext uri="{BB962C8B-B14F-4D97-AF65-F5344CB8AC3E}">
        <p14:creationId xmlns:p14="http://schemas.microsoft.com/office/powerpoint/2010/main" val="37589278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sz="half" idx="4294967295"/>
          </p:nvPr>
        </p:nvSpPr>
        <p:spPr>
          <a:xfrm>
            <a:off x="1126333" y="1421647"/>
            <a:ext cx="8468643" cy="592688"/>
          </a:xfrm>
        </p:spPr>
        <p:txBody>
          <a:bodyPr/>
          <a:lstStyle/>
          <a:p>
            <a:pPr marL="0" indent="0">
              <a:lnSpc>
                <a:spcPct val="150000"/>
              </a:lnSpc>
              <a:buNone/>
            </a:pPr>
            <a:r>
              <a:rPr lang="zh-CN" altLang="en-US" sz="2000" b="1" dirty="0"/>
              <a:t>软件危机：计算机软件在开发和维护过程中遇到的一系列严重问题。</a:t>
            </a:r>
          </a:p>
        </p:txBody>
      </p:sp>
      <p:sp>
        <p:nvSpPr>
          <p:cNvPr id="11270"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a:t>
            </a:r>
            <a:r>
              <a:rPr lang="zh-CN" altLang="en-US" sz="2200" b="1" dirty="0">
                <a:latin typeface="微软雅黑" charset="-122"/>
                <a:ea typeface="微软雅黑" charset="-122"/>
              </a:rPr>
              <a:t>  软件危机</a:t>
            </a:r>
          </a:p>
        </p:txBody>
      </p:sp>
      <p:sp>
        <p:nvSpPr>
          <p:cNvPr id="20486" name="矩形 2"/>
          <p:cNvSpPr>
            <a:spLocks noChangeArrowheads="1"/>
          </p:cNvSpPr>
          <p:nvPr/>
        </p:nvSpPr>
        <p:spPr bwMode="auto">
          <a:xfrm>
            <a:off x="1126333" y="2265164"/>
            <a:ext cx="9526587" cy="327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en-US" altLang="zh-CN" sz="2000" b="1" dirty="0"/>
              <a:t>1. </a:t>
            </a:r>
            <a:r>
              <a:rPr lang="zh-CN" altLang="en-US" sz="2000" b="1" dirty="0"/>
              <a:t>软件危机的主要表现</a:t>
            </a:r>
          </a:p>
          <a:p>
            <a:pPr>
              <a:lnSpc>
                <a:spcPct val="150000"/>
              </a:lnSpc>
            </a:pPr>
            <a:endParaRPr lang="en-US" altLang="zh-CN" sz="2000" dirty="0"/>
          </a:p>
          <a:p>
            <a:pPr>
              <a:lnSpc>
                <a:spcPct val="150000"/>
              </a:lnSpc>
            </a:pPr>
            <a:r>
              <a:rPr lang="zh-CN" altLang="en-US" sz="2000" dirty="0"/>
              <a:t>（</a:t>
            </a:r>
            <a:r>
              <a:rPr lang="en-US" altLang="zh-CN" sz="2000" dirty="0"/>
              <a:t>1</a:t>
            </a:r>
            <a:r>
              <a:rPr lang="zh-CN" altLang="en-US" sz="2000" dirty="0"/>
              <a:t>）软件不能满足用户的</a:t>
            </a:r>
            <a:r>
              <a:rPr lang="zh-CN" altLang="en-US" sz="2000" dirty="0">
                <a:solidFill>
                  <a:srgbClr val="FF0000"/>
                </a:solidFill>
              </a:rPr>
              <a:t>需求</a:t>
            </a:r>
            <a:r>
              <a:rPr lang="zh-CN" altLang="en-US" sz="2000" dirty="0"/>
              <a:t>。</a:t>
            </a:r>
          </a:p>
          <a:p>
            <a:pPr>
              <a:lnSpc>
                <a:spcPct val="150000"/>
              </a:lnSpc>
            </a:pPr>
            <a:r>
              <a:rPr lang="zh-CN" altLang="en-US" sz="2000" dirty="0"/>
              <a:t>（</a:t>
            </a:r>
            <a:r>
              <a:rPr lang="en-US" altLang="zh-CN" sz="2000" dirty="0"/>
              <a:t>2</a:t>
            </a:r>
            <a:r>
              <a:rPr lang="zh-CN" altLang="en-US" sz="2000" dirty="0"/>
              <a:t>）软件开发</a:t>
            </a:r>
            <a:r>
              <a:rPr lang="zh-CN" altLang="en-US" sz="2000" dirty="0">
                <a:solidFill>
                  <a:srgbClr val="FF0000"/>
                </a:solidFill>
              </a:rPr>
              <a:t>成本</a:t>
            </a:r>
            <a:r>
              <a:rPr lang="zh-CN" altLang="en-US" sz="2000" dirty="0"/>
              <a:t>严重超标，开发</a:t>
            </a:r>
            <a:r>
              <a:rPr lang="zh-CN" altLang="en-US" sz="2000" dirty="0">
                <a:solidFill>
                  <a:srgbClr val="FF0000"/>
                </a:solidFill>
              </a:rPr>
              <a:t>周期</a:t>
            </a:r>
            <a:r>
              <a:rPr lang="zh-CN" altLang="en-US" sz="2000" dirty="0"/>
              <a:t>大大超过规定日期。</a:t>
            </a:r>
          </a:p>
          <a:p>
            <a:pPr>
              <a:lnSpc>
                <a:spcPct val="150000"/>
              </a:lnSpc>
            </a:pPr>
            <a:r>
              <a:rPr lang="zh-CN" altLang="en-US" sz="2000" dirty="0"/>
              <a:t>（</a:t>
            </a:r>
            <a:r>
              <a:rPr lang="en-US" altLang="zh-CN" sz="2000" dirty="0"/>
              <a:t>3</a:t>
            </a:r>
            <a:r>
              <a:rPr lang="zh-CN" altLang="en-US" sz="2000" dirty="0"/>
              <a:t>）软件</a:t>
            </a:r>
            <a:r>
              <a:rPr lang="zh-CN" altLang="en-US" sz="2000" dirty="0">
                <a:solidFill>
                  <a:srgbClr val="FF0000"/>
                </a:solidFill>
              </a:rPr>
              <a:t>质量</a:t>
            </a:r>
            <a:r>
              <a:rPr lang="zh-CN" altLang="en-US" sz="2000" dirty="0"/>
              <a:t>难于保证，可靠性差。</a:t>
            </a:r>
          </a:p>
          <a:p>
            <a:pPr>
              <a:lnSpc>
                <a:spcPct val="150000"/>
              </a:lnSpc>
            </a:pPr>
            <a:r>
              <a:rPr lang="zh-CN" altLang="en-US" sz="2000" dirty="0"/>
              <a:t>（</a:t>
            </a:r>
            <a:r>
              <a:rPr lang="en-US" altLang="zh-CN" sz="2000" dirty="0"/>
              <a:t>4</a:t>
            </a:r>
            <a:r>
              <a:rPr lang="zh-CN" altLang="en-US" sz="2000" dirty="0"/>
              <a:t>）软件难于</a:t>
            </a:r>
            <a:r>
              <a:rPr lang="zh-CN" altLang="en-US" sz="2000" dirty="0">
                <a:solidFill>
                  <a:srgbClr val="FF0000"/>
                </a:solidFill>
              </a:rPr>
              <a:t>维护</a:t>
            </a:r>
            <a:r>
              <a:rPr lang="zh-CN" altLang="en-US" sz="2000" dirty="0"/>
              <a:t>。</a:t>
            </a:r>
          </a:p>
          <a:p>
            <a:pPr>
              <a:lnSpc>
                <a:spcPct val="150000"/>
              </a:lnSpc>
            </a:pPr>
            <a:r>
              <a:rPr lang="zh-CN" altLang="en-US" sz="2000" dirty="0"/>
              <a:t>（</a:t>
            </a:r>
            <a:r>
              <a:rPr lang="en-US" altLang="zh-CN" sz="2000" dirty="0"/>
              <a:t>5</a:t>
            </a:r>
            <a:r>
              <a:rPr lang="zh-CN" altLang="en-US" sz="2000" dirty="0"/>
              <a:t>）软件开发</a:t>
            </a:r>
            <a:r>
              <a:rPr lang="zh-CN" altLang="en-US" sz="2000" dirty="0">
                <a:solidFill>
                  <a:srgbClr val="FF0000"/>
                </a:solidFill>
              </a:rPr>
              <a:t>速度</a:t>
            </a:r>
            <a:r>
              <a:rPr lang="zh-CN" altLang="en-US" sz="2000" dirty="0"/>
              <a:t>跟不上计算机发展速度。</a:t>
            </a:r>
          </a:p>
        </p:txBody>
      </p:sp>
    </p:spTree>
    <p:extLst>
      <p:ext uri="{BB962C8B-B14F-4D97-AF65-F5344CB8AC3E}">
        <p14:creationId xmlns:p14="http://schemas.microsoft.com/office/powerpoint/2010/main" val="20536859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481">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0486"/>
                                        </p:tgtEl>
                                        <p:attrNameLst>
                                          <p:attrName>style.visibility</p:attrName>
                                        </p:attrNameLst>
                                      </p:cBhvr>
                                      <p:to>
                                        <p:strVal val="visible"/>
                                      </p:to>
                                    </p:set>
                                    <p:animEffect transition="in" filter="wipe(up)">
                                      <p:cBhvr>
                                        <p:cTn id="14"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build="p"/>
      <p:bldP spid="11270" grpId="0"/>
      <p:bldP spid="204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body" sz="half" idx="4294967295"/>
          </p:nvPr>
        </p:nvSpPr>
        <p:spPr>
          <a:xfrm>
            <a:off x="1262857" y="1507875"/>
            <a:ext cx="10666412" cy="4319587"/>
          </a:xfrm>
        </p:spPr>
        <p:txBody>
          <a:bodyPr/>
          <a:lstStyle/>
          <a:p>
            <a:pPr marL="0" indent="0">
              <a:lnSpc>
                <a:spcPct val="150000"/>
              </a:lnSpc>
              <a:buNone/>
            </a:pPr>
            <a:r>
              <a:rPr lang="en-US" altLang="zh-CN" sz="2000" b="1" dirty="0"/>
              <a:t>2. </a:t>
            </a:r>
            <a:r>
              <a:rPr lang="zh-CN" altLang="en-US" sz="2000" b="1" dirty="0"/>
              <a:t>软件危机产生的原因</a:t>
            </a:r>
          </a:p>
        </p:txBody>
      </p:sp>
      <p:sp>
        <p:nvSpPr>
          <p:cNvPr id="21510" name="矩形 2"/>
          <p:cNvSpPr>
            <a:spLocks noChangeArrowheads="1"/>
          </p:cNvSpPr>
          <p:nvPr/>
        </p:nvSpPr>
        <p:spPr bwMode="auto">
          <a:xfrm>
            <a:off x="1466057" y="2250030"/>
            <a:ext cx="104632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zh-CN" altLang="en-US" sz="2000" dirty="0"/>
              <a:t>（</a:t>
            </a:r>
            <a:r>
              <a:rPr lang="en-US" altLang="zh-CN" sz="2000" dirty="0"/>
              <a:t>1</a:t>
            </a:r>
            <a:r>
              <a:rPr lang="zh-CN" altLang="en-US" sz="2000" dirty="0"/>
              <a:t>）忽视软件开发</a:t>
            </a:r>
            <a:r>
              <a:rPr lang="zh-CN" altLang="en-US" sz="2000" dirty="0">
                <a:solidFill>
                  <a:srgbClr val="FF0000"/>
                </a:solidFill>
              </a:rPr>
              <a:t>前期的调研和需求分析</a:t>
            </a:r>
            <a:r>
              <a:rPr lang="zh-CN" altLang="en-US" sz="2000" dirty="0"/>
              <a:t>工作。</a:t>
            </a:r>
          </a:p>
          <a:p>
            <a:pPr>
              <a:lnSpc>
                <a:spcPct val="150000"/>
              </a:lnSpc>
            </a:pPr>
            <a:r>
              <a:rPr lang="zh-CN" altLang="en-US" sz="2000" dirty="0"/>
              <a:t>（</a:t>
            </a:r>
            <a:r>
              <a:rPr lang="en-US" altLang="zh-CN" sz="2000" dirty="0"/>
              <a:t>2</a:t>
            </a:r>
            <a:r>
              <a:rPr lang="zh-CN" altLang="en-US" sz="2000" dirty="0"/>
              <a:t>）缺乏软件开发的</a:t>
            </a:r>
            <a:r>
              <a:rPr lang="zh-CN" altLang="en-US" sz="2000" dirty="0">
                <a:solidFill>
                  <a:srgbClr val="FF0000"/>
                </a:solidFill>
              </a:rPr>
              <a:t>经验</a:t>
            </a:r>
            <a:r>
              <a:rPr lang="zh-CN" altLang="en-US" sz="2000" dirty="0"/>
              <a:t>和有关软件开发数据的积累，使得开发计划很难制定。</a:t>
            </a:r>
          </a:p>
          <a:p>
            <a:pPr>
              <a:lnSpc>
                <a:spcPct val="150000"/>
              </a:lnSpc>
            </a:pPr>
            <a:r>
              <a:rPr lang="zh-CN" altLang="en-US" sz="2000" dirty="0"/>
              <a:t>（</a:t>
            </a:r>
            <a:r>
              <a:rPr lang="en-US" altLang="zh-CN" sz="2000" dirty="0"/>
              <a:t>3</a:t>
            </a:r>
            <a:r>
              <a:rPr lang="zh-CN" altLang="en-US" sz="2000" dirty="0"/>
              <a:t>）开发过程缺乏统一的、规范化的</a:t>
            </a:r>
            <a:r>
              <a:rPr lang="zh-CN" altLang="en-US" sz="2000" dirty="0">
                <a:solidFill>
                  <a:srgbClr val="FF0000"/>
                </a:solidFill>
              </a:rPr>
              <a:t>方法论</a:t>
            </a:r>
            <a:r>
              <a:rPr lang="zh-CN" altLang="en-US" sz="2000" dirty="0"/>
              <a:t>指导。</a:t>
            </a:r>
          </a:p>
          <a:p>
            <a:pPr>
              <a:lnSpc>
                <a:spcPct val="150000"/>
              </a:lnSpc>
            </a:pPr>
            <a:r>
              <a:rPr lang="zh-CN" altLang="en-US" sz="2000" dirty="0"/>
              <a:t>（</a:t>
            </a:r>
            <a:r>
              <a:rPr lang="en-US" altLang="zh-CN" sz="2000" dirty="0"/>
              <a:t>4</a:t>
            </a:r>
            <a:r>
              <a:rPr lang="zh-CN" altLang="en-US" sz="2000" dirty="0"/>
              <a:t>）忽视与用户、开发组成员间的及时有效的</a:t>
            </a:r>
            <a:r>
              <a:rPr lang="zh-CN" altLang="en-US" sz="2000" dirty="0">
                <a:solidFill>
                  <a:srgbClr val="FF0000"/>
                </a:solidFill>
              </a:rPr>
              <a:t>沟通</a:t>
            </a:r>
            <a:r>
              <a:rPr lang="zh-CN" altLang="en-US" sz="2000" dirty="0"/>
              <a:t>。</a:t>
            </a:r>
          </a:p>
          <a:p>
            <a:pPr>
              <a:lnSpc>
                <a:spcPct val="150000"/>
              </a:lnSpc>
            </a:pPr>
            <a:r>
              <a:rPr lang="zh-CN" altLang="en-US" sz="2000" dirty="0"/>
              <a:t>（</a:t>
            </a:r>
            <a:r>
              <a:rPr lang="en-US" altLang="zh-CN" sz="2000" dirty="0"/>
              <a:t>5</a:t>
            </a:r>
            <a:r>
              <a:rPr lang="zh-CN" altLang="en-US" sz="2000" dirty="0"/>
              <a:t>）</a:t>
            </a:r>
            <a:r>
              <a:rPr lang="zh-CN" altLang="en-US" sz="2000" dirty="0">
                <a:solidFill>
                  <a:srgbClr val="FF0000"/>
                </a:solidFill>
              </a:rPr>
              <a:t>文档</a:t>
            </a:r>
            <a:r>
              <a:rPr lang="zh-CN" altLang="en-US" sz="2000" dirty="0"/>
              <a:t>资料不规范或不准确。导致开发者失去工作的基础，管理者失去管理的依据。</a:t>
            </a:r>
          </a:p>
          <a:p>
            <a:pPr>
              <a:lnSpc>
                <a:spcPct val="150000"/>
              </a:lnSpc>
            </a:pPr>
            <a:r>
              <a:rPr lang="zh-CN" altLang="en-US" sz="2000" dirty="0"/>
              <a:t>（</a:t>
            </a:r>
            <a:r>
              <a:rPr lang="en-US" altLang="zh-CN" sz="2000" dirty="0"/>
              <a:t>6</a:t>
            </a:r>
            <a:r>
              <a:rPr lang="zh-CN" altLang="en-US" sz="2000" dirty="0"/>
              <a:t>）没有完善的</a:t>
            </a:r>
            <a:r>
              <a:rPr lang="zh-CN" altLang="en-US" sz="2000" dirty="0">
                <a:solidFill>
                  <a:srgbClr val="FF0000"/>
                </a:solidFill>
              </a:rPr>
              <a:t>质量保证体系</a:t>
            </a:r>
            <a:r>
              <a:rPr lang="zh-CN" altLang="en-US" sz="2000" dirty="0"/>
              <a:t>。</a:t>
            </a:r>
          </a:p>
        </p:txBody>
      </p:sp>
      <p:sp>
        <p:nvSpPr>
          <p:cNvPr id="9"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a:t>
            </a:r>
            <a:r>
              <a:rPr lang="zh-CN" altLang="en-US" sz="2200" b="1" dirty="0">
                <a:latin typeface="微软雅黑" charset="-122"/>
                <a:ea typeface="微软雅黑" charset="-122"/>
              </a:rPr>
              <a:t>  软件危机</a:t>
            </a:r>
          </a:p>
        </p:txBody>
      </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P spid="215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sz="half" idx="4294967295"/>
          </p:nvPr>
        </p:nvSpPr>
        <p:spPr>
          <a:xfrm>
            <a:off x="1317041" y="1491833"/>
            <a:ext cx="10666412" cy="4319587"/>
          </a:xfrm>
        </p:spPr>
        <p:txBody>
          <a:bodyPr/>
          <a:lstStyle/>
          <a:p>
            <a:pPr marL="0" indent="0">
              <a:lnSpc>
                <a:spcPct val="150000"/>
              </a:lnSpc>
              <a:buNone/>
            </a:pPr>
            <a:r>
              <a:rPr lang="en-US" altLang="zh-CN" sz="2000" b="1" dirty="0"/>
              <a:t>3. </a:t>
            </a:r>
            <a:r>
              <a:rPr lang="zh-CN" altLang="en-US" sz="2000" b="1" dirty="0"/>
              <a:t>软件危机解决途径</a:t>
            </a:r>
          </a:p>
        </p:txBody>
      </p:sp>
      <p:sp>
        <p:nvSpPr>
          <p:cNvPr id="22534" name="矩形 2"/>
          <p:cNvSpPr>
            <a:spLocks noChangeArrowheads="1"/>
          </p:cNvSpPr>
          <p:nvPr/>
        </p:nvSpPr>
        <p:spPr bwMode="auto">
          <a:xfrm>
            <a:off x="1126333" y="2098760"/>
            <a:ext cx="106584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zh-CN" altLang="en-US" sz="2000" dirty="0"/>
              <a:t>        要解决软件危机问题，需要采取以下措施：</a:t>
            </a:r>
          </a:p>
          <a:p>
            <a:pPr>
              <a:lnSpc>
                <a:spcPct val="150000"/>
              </a:lnSpc>
            </a:pPr>
            <a:r>
              <a:rPr lang="zh-CN" altLang="en-US" sz="2000" dirty="0"/>
              <a:t>        （</a:t>
            </a:r>
            <a:r>
              <a:rPr lang="en-US" altLang="zh-CN" sz="2000" dirty="0"/>
              <a:t>1</a:t>
            </a:r>
            <a:r>
              <a:rPr lang="zh-CN" altLang="en-US" sz="2000" dirty="0"/>
              <a:t>）使用好的软件开发</a:t>
            </a:r>
            <a:r>
              <a:rPr lang="zh-CN" altLang="en-US" sz="2000" dirty="0">
                <a:solidFill>
                  <a:srgbClr val="FF0000"/>
                </a:solidFill>
              </a:rPr>
              <a:t>技术和方法</a:t>
            </a:r>
            <a:r>
              <a:rPr lang="zh-CN" altLang="en-US" sz="2000" dirty="0"/>
              <a:t>。</a:t>
            </a:r>
          </a:p>
          <a:p>
            <a:pPr>
              <a:lnSpc>
                <a:spcPct val="150000"/>
              </a:lnSpc>
            </a:pPr>
            <a:r>
              <a:rPr lang="zh-CN" altLang="en-US" sz="2000" dirty="0"/>
              <a:t>        （</a:t>
            </a:r>
            <a:r>
              <a:rPr lang="en-US" altLang="zh-CN" sz="2000" dirty="0"/>
              <a:t>2</a:t>
            </a:r>
            <a:r>
              <a:rPr lang="zh-CN" altLang="en-US" sz="2000" dirty="0"/>
              <a:t>）使用好的</a:t>
            </a:r>
            <a:r>
              <a:rPr lang="zh-CN" altLang="en-US" sz="2000" dirty="0">
                <a:solidFill>
                  <a:srgbClr val="FF0000"/>
                </a:solidFill>
              </a:rPr>
              <a:t>软件开发工具</a:t>
            </a:r>
            <a:r>
              <a:rPr lang="zh-CN" altLang="en-US" sz="2000" dirty="0"/>
              <a:t>，提高软件生产率。</a:t>
            </a:r>
          </a:p>
          <a:p>
            <a:pPr>
              <a:lnSpc>
                <a:spcPct val="150000"/>
              </a:lnSpc>
            </a:pPr>
            <a:r>
              <a:rPr lang="zh-CN" altLang="en-US" sz="2000" dirty="0"/>
              <a:t>        （</a:t>
            </a:r>
            <a:r>
              <a:rPr lang="en-US" altLang="zh-CN" sz="2000" dirty="0"/>
              <a:t>3</a:t>
            </a:r>
            <a:r>
              <a:rPr lang="zh-CN" altLang="en-US" sz="2000" dirty="0"/>
              <a:t>）有良好的组织、严密的</a:t>
            </a:r>
            <a:r>
              <a:rPr lang="zh-CN" altLang="en-US" sz="2000" dirty="0">
                <a:solidFill>
                  <a:srgbClr val="FF0000"/>
                </a:solidFill>
              </a:rPr>
              <a:t>管理</a:t>
            </a:r>
            <a:r>
              <a:rPr lang="zh-CN" altLang="en-US" sz="2000" dirty="0"/>
              <a:t>，各方面人员相互配合共同完成任务。</a:t>
            </a:r>
          </a:p>
          <a:p>
            <a:pPr>
              <a:lnSpc>
                <a:spcPct val="150000"/>
              </a:lnSpc>
            </a:pPr>
            <a:r>
              <a:rPr lang="zh-CN" altLang="en-US" sz="2000" dirty="0"/>
              <a:t>        为了解决软件危机，既要有技术措施（好的方法和工具），也要有组织管理措施。软件工程正是从</a:t>
            </a:r>
            <a:r>
              <a:rPr lang="zh-CN" altLang="en-US" sz="2000" dirty="0">
                <a:solidFill>
                  <a:srgbClr val="FF0000"/>
                </a:solidFill>
              </a:rPr>
              <a:t>技术和管理</a:t>
            </a:r>
            <a:r>
              <a:rPr lang="zh-CN" altLang="en-US" sz="2000" dirty="0"/>
              <a:t>两方面来研究如何更好地开发和维护计算机软件的。</a:t>
            </a:r>
          </a:p>
        </p:txBody>
      </p:sp>
      <p:sp>
        <p:nvSpPr>
          <p:cNvPr id="9"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a:t>
            </a:r>
            <a:r>
              <a:rPr lang="zh-CN" altLang="en-US" sz="2200" b="1" dirty="0">
                <a:latin typeface="微软雅黑" charset="-122"/>
                <a:ea typeface="微软雅黑" charset="-122"/>
              </a:rPr>
              <a:t>  软件危机</a:t>
            </a:r>
          </a:p>
        </p:txBody>
      </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433742"/>
            <a:ext cx="10899482" cy="399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zh-CN" altLang="en-US" sz="2000" dirty="0">
                <a:latin typeface="宋体" charset="-122"/>
              </a:rPr>
              <a:t>为了克服软件危机，</a:t>
            </a:r>
            <a:r>
              <a:rPr lang="en-US" altLang="zh-CN" sz="2000" dirty="0">
                <a:latin typeface="宋体" charset="-122"/>
              </a:rPr>
              <a:t>1968</a:t>
            </a:r>
            <a:r>
              <a:rPr lang="zh-CN" altLang="en-US" sz="2000" dirty="0">
                <a:latin typeface="宋体" charset="-122"/>
              </a:rPr>
              <a:t>年</a:t>
            </a:r>
            <a:r>
              <a:rPr lang="en-US" altLang="zh-CN" sz="2000" dirty="0">
                <a:latin typeface="宋体" charset="-122"/>
              </a:rPr>
              <a:t>10</a:t>
            </a:r>
            <a:r>
              <a:rPr lang="zh-CN" altLang="en-US" sz="2000" dirty="0">
                <a:latin typeface="宋体" charset="-122"/>
              </a:rPr>
              <a:t>月在北大西洋公约组织（</a:t>
            </a:r>
            <a:r>
              <a:rPr lang="en-US" altLang="zh-CN" sz="2000" dirty="0">
                <a:latin typeface="宋体" charset="-122"/>
              </a:rPr>
              <a:t>NATO</a:t>
            </a:r>
            <a:r>
              <a:rPr lang="zh-CN" altLang="en-US" sz="2000" dirty="0">
                <a:latin typeface="宋体" charset="-122"/>
              </a:rPr>
              <a:t>）召开的计算机科学会议上，</a:t>
            </a:r>
            <a:r>
              <a:rPr lang="en-US" altLang="zh-CN" sz="2000" dirty="0">
                <a:latin typeface="宋体" charset="-122"/>
              </a:rPr>
              <a:t>Fritz Bauer</a:t>
            </a:r>
            <a:r>
              <a:rPr lang="zh-CN" altLang="en-US" sz="2000" dirty="0">
                <a:latin typeface="宋体" charset="-122"/>
              </a:rPr>
              <a:t>首次提出“软件工程”的概念。</a:t>
            </a:r>
          </a:p>
          <a:p>
            <a:pPr>
              <a:lnSpc>
                <a:spcPct val="150000"/>
              </a:lnSpc>
              <a:spcBef>
                <a:spcPct val="30000"/>
              </a:spcBef>
            </a:pPr>
            <a:r>
              <a:rPr lang="zh-CN" altLang="en-US" sz="2000" dirty="0">
                <a:latin typeface="宋体" charset="-122"/>
              </a:rPr>
              <a:t>按工程化的原则和方法组织软件开发工作是有效的，是摆脱软件危机的一条主要出路。</a:t>
            </a:r>
          </a:p>
          <a:p>
            <a:pPr>
              <a:lnSpc>
                <a:spcPct val="150000"/>
              </a:lnSpc>
              <a:spcBef>
                <a:spcPct val="30000"/>
              </a:spcBef>
            </a:pPr>
            <a:r>
              <a:rPr lang="zh-CN" altLang="en-US" sz="2000" dirty="0">
                <a:latin typeface="宋体" charset="-122"/>
              </a:rPr>
              <a:t>软件工程的主要思想是强调软件开发过程中应用工程化原则的重要性。软件工程的目标是实现软件的优质高产。软件工程的目的是在经费的预算范围内，按期交付出用户满意的、质量合格的软件产品。</a:t>
            </a:r>
            <a:endParaRPr lang="en-US" altLang="zh-CN" sz="2000" dirty="0">
              <a:latin typeface="宋体" charset="-122"/>
            </a:endParaRPr>
          </a:p>
          <a:p>
            <a:pPr>
              <a:lnSpc>
                <a:spcPct val="150000"/>
              </a:lnSpc>
              <a:spcBef>
                <a:spcPct val="30000"/>
              </a:spcBef>
            </a:pPr>
            <a:r>
              <a:rPr lang="zh-CN" altLang="en-US" sz="2000" b="1" dirty="0">
                <a:latin typeface="宋体" charset="-122"/>
              </a:rPr>
              <a:t>软件工程：应用计算机科学理论和技术以及工程管理原则和方法，按预算和进度，实现满足用户要求的软件产品的定义、开发、发布和维护的工程或进行研究的学科。</a:t>
            </a:r>
            <a:endParaRPr lang="zh-CN" altLang="en-US" sz="2000" dirty="0">
              <a:latin typeface="宋体" charset="-122"/>
            </a:endParaRPr>
          </a:p>
        </p:txBody>
      </p:sp>
      <p:sp>
        <p:nvSpPr>
          <p:cNvPr id="85" name="Text Box 14"/>
          <p:cNvSpPr txBox="1">
            <a:spLocks noChangeArrowheads="1"/>
          </p:cNvSpPr>
          <p:nvPr/>
        </p:nvSpPr>
        <p:spPr bwMode="auto">
          <a:xfrm>
            <a:off x="989932" y="287338"/>
            <a:ext cx="3685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2.1   </a:t>
            </a:r>
            <a:r>
              <a:rPr lang="zh-CN" altLang="en-US" sz="2200" b="1" dirty="0">
                <a:latin typeface="微软雅黑" charset="-122"/>
                <a:ea typeface="微软雅黑" charset="-122"/>
              </a:rPr>
              <a:t>软件工程的定义和目标</a:t>
            </a:r>
          </a:p>
        </p:txBody>
      </p:sp>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type="body" sz="half" idx="4294967295"/>
          </p:nvPr>
        </p:nvSpPr>
        <p:spPr>
          <a:xfrm>
            <a:off x="1097548" y="1171033"/>
            <a:ext cx="5192713" cy="504825"/>
          </a:xfrm>
        </p:spPr>
        <p:txBody>
          <a:bodyPr>
            <a:normAutofit lnSpcReduction="10000"/>
          </a:bodyPr>
          <a:lstStyle/>
          <a:p>
            <a:pPr marL="0" indent="0">
              <a:lnSpc>
                <a:spcPct val="150000"/>
              </a:lnSpc>
              <a:buNone/>
            </a:pPr>
            <a:r>
              <a:rPr lang="zh-CN" altLang="en-US" sz="2100" b="1" dirty="0"/>
              <a:t>著名软件工程专家</a:t>
            </a:r>
            <a:r>
              <a:rPr lang="en-US" altLang="zh-CN" sz="2100" b="1" dirty="0"/>
              <a:t>Boehm</a:t>
            </a:r>
            <a:r>
              <a:rPr lang="zh-CN" altLang="en-US" sz="2100" b="1" dirty="0"/>
              <a:t>提出。</a:t>
            </a:r>
          </a:p>
        </p:txBody>
      </p:sp>
      <p:sp>
        <p:nvSpPr>
          <p:cNvPr id="15" name="Text Box 14"/>
          <p:cNvSpPr txBox="1">
            <a:spLocks noChangeArrowheads="1"/>
          </p:cNvSpPr>
          <p:nvPr/>
        </p:nvSpPr>
        <p:spPr bwMode="auto">
          <a:xfrm>
            <a:off x="989932" y="287338"/>
            <a:ext cx="34034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2.2   </a:t>
            </a:r>
            <a:r>
              <a:rPr lang="zh-CN" altLang="en-US" sz="2200" b="1" dirty="0">
                <a:latin typeface="微软雅黑" charset="-122"/>
                <a:ea typeface="微软雅黑" charset="-122"/>
              </a:rPr>
              <a:t>软件工程的基本原理</a:t>
            </a:r>
          </a:p>
        </p:txBody>
      </p:sp>
      <p:grpSp>
        <p:nvGrpSpPr>
          <p:cNvPr id="4" name="组合 3">
            <a:extLst>
              <a:ext uri="{FF2B5EF4-FFF2-40B4-BE49-F238E27FC236}">
                <a16:creationId xmlns:a16="http://schemas.microsoft.com/office/drawing/2014/main" id="{EA7A0420-9468-4B0E-B4F5-0186652329C5}"/>
              </a:ext>
            </a:extLst>
          </p:cNvPr>
          <p:cNvGrpSpPr/>
          <p:nvPr/>
        </p:nvGrpSpPr>
        <p:grpSpPr>
          <a:xfrm>
            <a:off x="465869" y="1844674"/>
            <a:ext cx="11260261" cy="4063643"/>
            <a:chOff x="465869" y="1844674"/>
            <a:chExt cx="11260261" cy="4063643"/>
          </a:xfrm>
        </p:grpSpPr>
        <p:sp>
          <p:nvSpPr>
            <p:cNvPr id="5" name="任意多边形: 形状 4">
              <a:extLst>
                <a:ext uri="{FF2B5EF4-FFF2-40B4-BE49-F238E27FC236}">
                  <a16:creationId xmlns:a16="http://schemas.microsoft.com/office/drawing/2014/main" id="{EECDFDFE-5AC2-408C-A179-0673576F603F}"/>
                </a:ext>
              </a:extLst>
            </p:cNvPr>
            <p:cNvSpPr/>
            <p:nvPr/>
          </p:nvSpPr>
          <p:spPr>
            <a:xfrm>
              <a:off x="46586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1</a:t>
              </a:r>
              <a:r>
                <a:rPr lang="zh-CN" sz="2000" b="1" kern="1200">
                  <a:latin typeface="+mn-ea"/>
                  <a:ea typeface="+mn-ea"/>
                </a:rPr>
                <a:t>）用分阶段的软件生存周期计划进行严格的质量管理。</a:t>
              </a:r>
              <a:endParaRPr lang="zh-CN" sz="2000" kern="1200">
                <a:latin typeface="+mn-ea"/>
                <a:ea typeface="+mn-ea"/>
              </a:endParaRPr>
            </a:p>
          </p:txBody>
        </p:sp>
        <p:sp>
          <p:nvSpPr>
            <p:cNvPr id="6" name="任意多边形: 形状 5">
              <a:extLst>
                <a:ext uri="{FF2B5EF4-FFF2-40B4-BE49-F238E27FC236}">
                  <a16:creationId xmlns:a16="http://schemas.microsoft.com/office/drawing/2014/main" id="{7EA797BA-C2D1-4F8C-BA0B-61CD9562534D}"/>
                </a:ext>
              </a:extLst>
            </p:cNvPr>
            <p:cNvSpPr/>
            <p:nvPr/>
          </p:nvSpPr>
          <p:spPr>
            <a:xfrm>
              <a:off x="178355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7" name="任意多边形: 形状 6">
              <a:extLst>
                <a:ext uri="{FF2B5EF4-FFF2-40B4-BE49-F238E27FC236}">
                  <a16:creationId xmlns:a16="http://schemas.microsoft.com/office/drawing/2014/main" id="{BA2D53CD-8349-4935-80A0-2D70761E4A69}"/>
                </a:ext>
              </a:extLst>
            </p:cNvPr>
            <p:cNvSpPr/>
            <p:nvPr/>
          </p:nvSpPr>
          <p:spPr>
            <a:xfrm>
              <a:off x="214292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2</a:t>
              </a:r>
              <a:r>
                <a:rPr lang="zh-CN" sz="2000" b="1" kern="1200">
                  <a:latin typeface="+mn-ea"/>
                  <a:ea typeface="+mn-ea"/>
                </a:rPr>
                <a:t>）坚持进行阶段评审。</a:t>
              </a:r>
              <a:endParaRPr lang="zh-CN" sz="2000" kern="1200">
                <a:latin typeface="+mn-ea"/>
                <a:ea typeface="+mn-ea"/>
              </a:endParaRPr>
            </a:p>
          </p:txBody>
        </p:sp>
        <p:sp>
          <p:nvSpPr>
            <p:cNvPr id="8" name="任意多边形: 形状 7">
              <a:extLst>
                <a:ext uri="{FF2B5EF4-FFF2-40B4-BE49-F238E27FC236}">
                  <a16:creationId xmlns:a16="http://schemas.microsoft.com/office/drawing/2014/main" id="{76F84295-CCFB-4B79-8A17-F71DFEF0D827}"/>
                </a:ext>
              </a:extLst>
            </p:cNvPr>
            <p:cNvSpPr/>
            <p:nvPr/>
          </p:nvSpPr>
          <p:spPr>
            <a:xfrm>
              <a:off x="346061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9" name="任意多边形: 形状 8">
              <a:extLst>
                <a:ext uri="{FF2B5EF4-FFF2-40B4-BE49-F238E27FC236}">
                  <a16:creationId xmlns:a16="http://schemas.microsoft.com/office/drawing/2014/main" id="{12C136D6-C156-4036-92D5-F195CEF12E70}"/>
                </a:ext>
              </a:extLst>
            </p:cNvPr>
            <p:cNvSpPr/>
            <p:nvPr/>
          </p:nvSpPr>
          <p:spPr>
            <a:xfrm>
              <a:off x="381998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3</a:t>
              </a:r>
              <a:r>
                <a:rPr lang="zh-CN" sz="2000" b="1" kern="1200">
                  <a:latin typeface="+mn-ea"/>
                  <a:ea typeface="+mn-ea"/>
                </a:rPr>
                <a:t>）实行严格的产品控制。</a:t>
              </a:r>
              <a:endParaRPr lang="zh-CN" sz="2000" kern="1200">
                <a:latin typeface="+mn-ea"/>
                <a:ea typeface="+mn-ea"/>
              </a:endParaRPr>
            </a:p>
          </p:txBody>
        </p:sp>
        <p:sp>
          <p:nvSpPr>
            <p:cNvPr id="10" name="任意多边形: 形状 9">
              <a:extLst>
                <a:ext uri="{FF2B5EF4-FFF2-40B4-BE49-F238E27FC236}">
                  <a16:creationId xmlns:a16="http://schemas.microsoft.com/office/drawing/2014/main" id="{9C9C07A9-2FF3-4236-B65B-EE674477F7F9}"/>
                </a:ext>
              </a:extLst>
            </p:cNvPr>
            <p:cNvSpPr/>
            <p:nvPr/>
          </p:nvSpPr>
          <p:spPr>
            <a:xfrm>
              <a:off x="513767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1" name="任意多边形: 形状 10">
              <a:extLst>
                <a:ext uri="{FF2B5EF4-FFF2-40B4-BE49-F238E27FC236}">
                  <a16:creationId xmlns:a16="http://schemas.microsoft.com/office/drawing/2014/main" id="{1A98DC33-AD0B-47B5-AE08-1F32CAC8DFA1}"/>
                </a:ext>
              </a:extLst>
            </p:cNvPr>
            <p:cNvSpPr/>
            <p:nvPr/>
          </p:nvSpPr>
          <p:spPr>
            <a:xfrm>
              <a:off x="549704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4</a:t>
              </a:r>
              <a:r>
                <a:rPr lang="zh-CN" sz="2000" b="1" kern="1200">
                  <a:latin typeface="+mn-ea"/>
                  <a:ea typeface="+mn-ea"/>
                </a:rPr>
                <a:t>）采用现代程序设计技术。</a:t>
              </a:r>
              <a:endParaRPr lang="zh-CN" sz="2000" kern="1200">
                <a:latin typeface="+mn-ea"/>
                <a:ea typeface="+mn-ea"/>
              </a:endParaRPr>
            </a:p>
          </p:txBody>
        </p:sp>
        <p:sp>
          <p:nvSpPr>
            <p:cNvPr id="12" name="任意多边形: 形状 11">
              <a:extLst>
                <a:ext uri="{FF2B5EF4-FFF2-40B4-BE49-F238E27FC236}">
                  <a16:creationId xmlns:a16="http://schemas.microsoft.com/office/drawing/2014/main" id="{CC2D4901-6C2E-4EE2-A6FA-E7E59F741151}"/>
                </a:ext>
              </a:extLst>
            </p:cNvPr>
            <p:cNvSpPr/>
            <p:nvPr/>
          </p:nvSpPr>
          <p:spPr>
            <a:xfrm>
              <a:off x="681474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3" name="任意多边形: 形状 12">
              <a:extLst>
                <a:ext uri="{FF2B5EF4-FFF2-40B4-BE49-F238E27FC236}">
                  <a16:creationId xmlns:a16="http://schemas.microsoft.com/office/drawing/2014/main" id="{91CAC183-2F64-43B7-A8C1-605FC582E0EF}"/>
                </a:ext>
              </a:extLst>
            </p:cNvPr>
            <p:cNvSpPr/>
            <p:nvPr/>
          </p:nvSpPr>
          <p:spPr>
            <a:xfrm>
              <a:off x="717411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5</a:t>
              </a:r>
              <a:r>
                <a:rPr lang="zh-CN" sz="2000" b="1" kern="1200">
                  <a:latin typeface="+mn-ea"/>
                  <a:ea typeface="+mn-ea"/>
                </a:rPr>
                <a:t>）软件工程结果应能清楚地审查。</a:t>
              </a:r>
              <a:endParaRPr lang="zh-CN" sz="2000" kern="1200">
                <a:latin typeface="+mn-ea"/>
                <a:ea typeface="+mn-ea"/>
              </a:endParaRPr>
            </a:p>
          </p:txBody>
        </p:sp>
        <p:sp>
          <p:nvSpPr>
            <p:cNvPr id="14" name="任意多边形: 形状 13">
              <a:extLst>
                <a:ext uri="{FF2B5EF4-FFF2-40B4-BE49-F238E27FC236}">
                  <a16:creationId xmlns:a16="http://schemas.microsoft.com/office/drawing/2014/main" id="{FDDDCFFF-47DB-4E0B-AF9F-307B626B0BB8}"/>
                </a:ext>
              </a:extLst>
            </p:cNvPr>
            <p:cNvSpPr/>
            <p:nvPr/>
          </p:nvSpPr>
          <p:spPr>
            <a:xfrm>
              <a:off x="849180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6" name="任意多边形: 形状 15">
              <a:extLst>
                <a:ext uri="{FF2B5EF4-FFF2-40B4-BE49-F238E27FC236}">
                  <a16:creationId xmlns:a16="http://schemas.microsoft.com/office/drawing/2014/main" id="{2FE89F67-25BD-4CDF-A86F-FF1E72A6B73F}"/>
                </a:ext>
              </a:extLst>
            </p:cNvPr>
            <p:cNvSpPr/>
            <p:nvPr/>
          </p:nvSpPr>
          <p:spPr>
            <a:xfrm>
              <a:off x="885117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6</a:t>
              </a:r>
              <a:r>
                <a:rPr lang="zh-CN" sz="2000" b="1" kern="1200">
                  <a:latin typeface="+mn-ea"/>
                  <a:ea typeface="+mn-ea"/>
                </a:rPr>
                <a:t>）开发小组的人员应该少而精。</a:t>
              </a:r>
              <a:endParaRPr lang="zh-CN" sz="2000" kern="1200">
                <a:latin typeface="+mn-ea"/>
                <a:ea typeface="+mn-ea"/>
              </a:endParaRPr>
            </a:p>
          </p:txBody>
        </p:sp>
        <p:sp>
          <p:nvSpPr>
            <p:cNvPr id="17" name="任意多边形: 形状 16">
              <a:extLst>
                <a:ext uri="{FF2B5EF4-FFF2-40B4-BE49-F238E27FC236}">
                  <a16:creationId xmlns:a16="http://schemas.microsoft.com/office/drawing/2014/main" id="{B05AB2D0-0AB7-4FD2-A0BE-639E5D8462C6}"/>
                </a:ext>
              </a:extLst>
            </p:cNvPr>
            <p:cNvSpPr/>
            <p:nvPr/>
          </p:nvSpPr>
          <p:spPr>
            <a:xfrm>
              <a:off x="1016886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8" name="任意多边形: 形状 17">
              <a:extLst>
                <a:ext uri="{FF2B5EF4-FFF2-40B4-BE49-F238E27FC236}">
                  <a16:creationId xmlns:a16="http://schemas.microsoft.com/office/drawing/2014/main" id="{2E8FE384-F01E-4FBB-9B38-D44D0AE5FF0D}"/>
                </a:ext>
              </a:extLst>
            </p:cNvPr>
            <p:cNvSpPr/>
            <p:nvPr/>
          </p:nvSpPr>
          <p:spPr>
            <a:xfrm>
              <a:off x="1052823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7</a:t>
              </a:r>
              <a:r>
                <a:rPr lang="zh-CN" sz="2000" b="1" kern="1200">
                  <a:latin typeface="+mn-ea"/>
                  <a:ea typeface="+mn-ea"/>
                </a:rPr>
                <a:t>）承认不断改进软件工程实践的必要性。</a:t>
              </a:r>
              <a:endParaRPr lang="zh-CN" sz="2000" kern="1200">
                <a:latin typeface="+mn-ea"/>
                <a:ea typeface="+mn-ea"/>
              </a:endParaRPr>
            </a:p>
          </p:txBody>
        </p:sp>
      </p:grpSp>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337">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4" presetClass="entr" presetSubtype="5"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p"/>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0139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2.3   </a:t>
            </a:r>
            <a:r>
              <a:rPr lang="zh-CN" altLang="en-US" sz="2200" b="1" dirty="0">
                <a:latin typeface="微软雅黑" charset="-122"/>
                <a:ea typeface="微软雅黑" charset="-122"/>
              </a:rPr>
              <a:t>软件工程的</a:t>
            </a:r>
            <a:r>
              <a:rPr lang="en-US" altLang="zh-CN" sz="2200" b="1" dirty="0">
                <a:latin typeface="微软雅黑" charset="-122"/>
                <a:ea typeface="微软雅黑" charset="-122"/>
              </a:rPr>
              <a:t>3</a:t>
            </a:r>
            <a:r>
              <a:rPr lang="zh-CN" altLang="en-US" sz="2200" b="1" dirty="0">
                <a:latin typeface="微软雅黑" charset="-122"/>
                <a:ea typeface="微软雅黑" charset="-122"/>
              </a:rPr>
              <a:t>要素</a:t>
            </a:r>
          </a:p>
        </p:txBody>
      </p:sp>
      <p:sp>
        <p:nvSpPr>
          <p:cNvPr id="4" name="Text Box 44">
            <a:extLst>
              <a:ext uri="{FF2B5EF4-FFF2-40B4-BE49-F238E27FC236}">
                <a16:creationId xmlns:a16="http://schemas.microsoft.com/office/drawing/2014/main" id="{DCA3003B-31CB-4A90-B14A-724A7F33CFCE}"/>
              </a:ext>
            </a:extLst>
          </p:cNvPr>
          <p:cNvSpPr txBox="1">
            <a:spLocks noChangeArrowheads="1"/>
          </p:cNvSpPr>
          <p:nvPr/>
        </p:nvSpPr>
        <p:spPr bwMode="auto">
          <a:xfrm>
            <a:off x="646259" y="1884316"/>
            <a:ext cx="10899482" cy="260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zh-CN" altLang="en-US" sz="2000" b="1" dirty="0">
                <a:latin typeface="宋体" charset="-122"/>
              </a:rPr>
              <a:t>软件工程的</a:t>
            </a:r>
            <a:r>
              <a:rPr lang="en-US" altLang="zh-CN" sz="2000" b="1" dirty="0">
                <a:latin typeface="宋体" charset="-122"/>
              </a:rPr>
              <a:t>3</a:t>
            </a:r>
            <a:r>
              <a:rPr lang="zh-CN" altLang="en-US" sz="2000" b="1" dirty="0">
                <a:latin typeface="宋体" charset="-122"/>
              </a:rPr>
              <a:t>要素是方法、工具和过程。</a:t>
            </a:r>
            <a:endParaRPr lang="en-US" altLang="zh-CN" sz="2000" b="1" dirty="0">
              <a:latin typeface="宋体" charset="-122"/>
            </a:endParaRPr>
          </a:p>
          <a:p>
            <a:pPr>
              <a:lnSpc>
                <a:spcPct val="150000"/>
              </a:lnSpc>
              <a:spcBef>
                <a:spcPct val="30000"/>
              </a:spcBef>
            </a:pPr>
            <a:r>
              <a:rPr lang="en-US" altLang="zh-CN" sz="2000" dirty="0">
                <a:latin typeface="宋体" charset="-122"/>
              </a:rPr>
              <a:t>1.</a:t>
            </a:r>
            <a:r>
              <a:rPr lang="zh-CN" altLang="en-US" sz="2000" dirty="0">
                <a:latin typeface="宋体" charset="-122"/>
              </a:rPr>
              <a:t>方法：是完成软件开发任务的技术方法。</a:t>
            </a:r>
            <a:endParaRPr lang="en-US" altLang="zh-CN" sz="2000" dirty="0">
              <a:latin typeface="宋体" charset="-122"/>
            </a:endParaRPr>
          </a:p>
          <a:p>
            <a:pPr>
              <a:lnSpc>
                <a:spcPct val="150000"/>
              </a:lnSpc>
              <a:spcBef>
                <a:spcPct val="30000"/>
              </a:spcBef>
            </a:pPr>
            <a:r>
              <a:rPr lang="en-US" altLang="zh-CN" sz="2000" dirty="0">
                <a:latin typeface="宋体" charset="-122"/>
              </a:rPr>
              <a:t>2.</a:t>
            </a:r>
            <a:r>
              <a:rPr lang="zh-CN" altLang="en-US" sz="2000" dirty="0">
                <a:latin typeface="宋体" charset="-122"/>
              </a:rPr>
              <a:t>工具：为方法的运用提供自动化或半自动化的软件支持环境。</a:t>
            </a:r>
            <a:endParaRPr lang="en-US" altLang="zh-CN" sz="2000" dirty="0">
              <a:latin typeface="宋体" charset="-122"/>
            </a:endParaRPr>
          </a:p>
          <a:p>
            <a:pPr>
              <a:lnSpc>
                <a:spcPct val="150000"/>
              </a:lnSpc>
              <a:spcBef>
                <a:spcPct val="30000"/>
              </a:spcBef>
            </a:pPr>
            <a:r>
              <a:rPr lang="en-US" altLang="zh-CN" sz="2000" dirty="0">
                <a:latin typeface="宋体" charset="-122"/>
              </a:rPr>
              <a:t>3.</a:t>
            </a:r>
            <a:r>
              <a:rPr lang="zh-CN" altLang="en-US" sz="2000" dirty="0">
                <a:latin typeface="宋体" charset="-122"/>
              </a:rPr>
              <a:t>过程：也称软件过程，规定了完成任务的工作阶段、工作内容、产品、验收步骤和完成准则，是各种方法和工具的黏合剂。</a:t>
            </a:r>
          </a:p>
        </p:txBody>
      </p:sp>
    </p:spTree>
    <p:extLst>
      <p:ext uri="{BB962C8B-B14F-4D97-AF65-F5344CB8AC3E}">
        <p14:creationId xmlns:p14="http://schemas.microsoft.com/office/powerpoint/2010/main" val="5254468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4034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2.4   </a:t>
            </a:r>
            <a:r>
              <a:rPr lang="zh-CN" altLang="en-US" sz="2200" b="1" dirty="0">
                <a:latin typeface="微软雅黑" charset="-122"/>
                <a:ea typeface="微软雅黑" charset="-122"/>
              </a:rPr>
              <a:t>软件工程的研究内容</a:t>
            </a:r>
          </a:p>
        </p:txBody>
      </p:sp>
      <p:pic>
        <p:nvPicPr>
          <p:cNvPr id="2" name="图片 1">
            <a:extLst>
              <a:ext uri="{FF2B5EF4-FFF2-40B4-BE49-F238E27FC236}">
                <a16:creationId xmlns:a16="http://schemas.microsoft.com/office/drawing/2014/main" id="{847BD908-7BBC-4A2F-942B-6FA73E7093BA}"/>
              </a:ext>
            </a:extLst>
          </p:cNvPr>
          <p:cNvPicPr>
            <a:picLocks noChangeAspect="1"/>
          </p:cNvPicPr>
          <p:nvPr/>
        </p:nvPicPr>
        <p:blipFill>
          <a:blip r:embed="rId3"/>
          <a:stretch>
            <a:fillRect/>
          </a:stretch>
        </p:blipFill>
        <p:spPr>
          <a:xfrm>
            <a:off x="2536308" y="2377996"/>
            <a:ext cx="6076123" cy="2657498"/>
          </a:xfrm>
          <a:prstGeom prst="rect">
            <a:avLst/>
          </a:prstGeom>
        </p:spPr>
      </p:pic>
      <p:sp>
        <p:nvSpPr>
          <p:cNvPr id="5" name="Text Box 44">
            <a:extLst>
              <a:ext uri="{FF2B5EF4-FFF2-40B4-BE49-F238E27FC236}">
                <a16:creationId xmlns:a16="http://schemas.microsoft.com/office/drawing/2014/main" id="{88AFBA5E-070E-43BD-8ED9-F899434DB4BC}"/>
              </a:ext>
            </a:extLst>
          </p:cNvPr>
          <p:cNvSpPr txBox="1">
            <a:spLocks noChangeArrowheads="1"/>
          </p:cNvSpPr>
          <p:nvPr/>
        </p:nvSpPr>
        <p:spPr bwMode="auto">
          <a:xfrm>
            <a:off x="898051" y="1340644"/>
            <a:ext cx="6006332"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zh-CN" altLang="en-US" sz="2000" b="1" dirty="0">
                <a:latin typeface="宋体" charset="-122"/>
              </a:rPr>
              <a:t>软件工程学研究的主要内容</a:t>
            </a:r>
            <a:endParaRPr lang="zh-CN" altLang="en-US" sz="2000" dirty="0">
              <a:latin typeface="宋体" charset="-122"/>
            </a:endParaRPr>
          </a:p>
        </p:txBody>
      </p:sp>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3185987"/>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8" y="3050170"/>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软件与软件危机</a:t>
            </a:r>
          </a:p>
        </p:txBody>
      </p:sp>
      <p:sp>
        <p:nvSpPr>
          <p:cNvPr id="15" name="矩形 14"/>
          <p:cNvSpPr/>
          <p:nvPr/>
        </p:nvSpPr>
        <p:spPr>
          <a:xfrm>
            <a:off x="4887400" y="1252104"/>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8"/>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3944684"/>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3813823"/>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470338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79078" y="4577476"/>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软件生存周期</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软件与软件危机</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561474" y="1391445"/>
            <a:ext cx="108994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en-US" altLang="zh-CN" sz="2000" b="1" dirty="0">
                <a:latin typeface="宋体" charset="-122"/>
              </a:rPr>
              <a:t>1.</a:t>
            </a:r>
            <a:r>
              <a:rPr lang="zh-CN" altLang="en-US" sz="2000" b="1" dirty="0">
                <a:latin typeface="宋体" charset="-122"/>
              </a:rPr>
              <a:t>软件的定义</a:t>
            </a:r>
          </a:p>
          <a:p>
            <a:pPr>
              <a:lnSpc>
                <a:spcPct val="150000"/>
              </a:lnSpc>
              <a:spcBef>
                <a:spcPct val="30000"/>
              </a:spcBef>
            </a:pPr>
            <a:r>
              <a:rPr lang="zh-CN" altLang="en-US" sz="2000" dirty="0">
                <a:latin typeface="宋体" charset="-122"/>
              </a:rPr>
              <a:t>软件是计算机中与硬件相互依存的另一部分，软件包括程序、数据及其相关文档的完整集合。</a:t>
            </a:r>
          </a:p>
        </p:txBody>
      </p:sp>
      <p:grpSp>
        <p:nvGrpSpPr>
          <p:cNvPr id="9" name="组合 8">
            <a:extLst>
              <a:ext uri="{FF2B5EF4-FFF2-40B4-BE49-F238E27FC236}">
                <a16:creationId xmlns:a16="http://schemas.microsoft.com/office/drawing/2014/main" id="{6F6F8371-1A9D-4583-9DB9-AC4813C15C3E}"/>
              </a:ext>
            </a:extLst>
          </p:cNvPr>
          <p:cNvGrpSpPr/>
          <p:nvPr/>
        </p:nvGrpSpPr>
        <p:grpSpPr>
          <a:xfrm>
            <a:off x="1567700" y="2995782"/>
            <a:ext cx="9790283" cy="2495131"/>
            <a:chOff x="1567700" y="2995782"/>
            <a:chExt cx="9790283" cy="2495131"/>
          </a:xfrm>
        </p:grpSpPr>
        <p:grpSp>
          <p:nvGrpSpPr>
            <p:cNvPr id="3" name="组合 2">
              <a:extLst>
                <a:ext uri="{FF2B5EF4-FFF2-40B4-BE49-F238E27FC236}">
                  <a16:creationId xmlns:a16="http://schemas.microsoft.com/office/drawing/2014/main" id="{13941CD5-AD5A-42D3-B4AB-0B7A14EDD5B4}"/>
                </a:ext>
              </a:extLst>
            </p:cNvPr>
            <p:cNvGrpSpPr/>
            <p:nvPr/>
          </p:nvGrpSpPr>
          <p:grpSpPr>
            <a:xfrm>
              <a:off x="3423320" y="3796717"/>
              <a:ext cx="431800" cy="287337"/>
              <a:chOff x="3423320" y="3796717"/>
              <a:chExt cx="431800" cy="287337"/>
            </a:xfrm>
          </p:grpSpPr>
          <p:sp>
            <p:nvSpPr>
              <p:cNvPr id="70" name="矩形 7179"/>
              <p:cNvSpPr>
                <a:spLocks noChangeArrowheads="1"/>
              </p:cNvSpPr>
              <p:nvPr/>
            </p:nvSpPr>
            <p:spPr bwMode="auto">
              <a:xfrm>
                <a:off x="3423320" y="3796717"/>
                <a:ext cx="431800" cy="71437"/>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1" name="矩形 7180"/>
              <p:cNvSpPr>
                <a:spLocks noChangeArrowheads="1"/>
              </p:cNvSpPr>
              <p:nvPr/>
            </p:nvSpPr>
            <p:spPr bwMode="auto">
              <a:xfrm>
                <a:off x="3423320" y="4012617"/>
                <a:ext cx="431800" cy="71437"/>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grpSp>
        <p:grpSp>
          <p:nvGrpSpPr>
            <p:cNvPr id="8" name="组合 7">
              <a:extLst>
                <a:ext uri="{FF2B5EF4-FFF2-40B4-BE49-F238E27FC236}">
                  <a16:creationId xmlns:a16="http://schemas.microsoft.com/office/drawing/2014/main" id="{044F35D7-2C68-44F9-A3A1-0448C4FEFB05}"/>
                </a:ext>
              </a:extLst>
            </p:cNvPr>
            <p:cNvGrpSpPr/>
            <p:nvPr/>
          </p:nvGrpSpPr>
          <p:grpSpPr>
            <a:xfrm>
              <a:off x="1567700" y="2995782"/>
              <a:ext cx="9790283" cy="2495131"/>
              <a:chOff x="1567700" y="2995782"/>
              <a:chExt cx="9790283" cy="2495131"/>
            </a:xfrm>
          </p:grpSpPr>
          <p:sp>
            <p:nvSpPr>
              <p:cNvPr id="66" name="椭圆 7175"/>
              <p:cNvSpPr>
                <a:spLocks noChangeArrowheads="1"/>
              </p:cNvSpPr>
              <p:nvPr/>
            </p:nvSpPr>
            <p:spPr bwMode="auto">
              <a:xfrm>
                <a:off x="1567700" y="3436354"/>
                <a:ext cx="1798637" cy="11525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软件</a:t>
                </a:r>
              </a:p>
            </p:txBody>
          </p:sp>
          <p:grpSp>
            <p:nvGrpSpPr>
              <p:cNvPr id="7" name="组合 6">
                <a:extLst>
                  <a:ext uri="{FF2B5EF4-FFF2-40B4-BE49-F238E27FC236}">
                    <a16:creationId xmlns:a16="http://schemas.microsoft.com/office/drawing/2014/main" id="{A4196822-7CFB-4638-962A-07DF60FC0A76}"/>
                  </a:ext>
                </a:extLst>
              </p:cNvPr>
              <p:cNvGrpSpPr/>
              <p:nvPr/>
            </p:nvGrpSpPr>
            <p:grpSpPr>
              <a:xfrm>
                <a:off x="2927183" y="2995782"/>
                <a:ext cx="8430800" cy="2495131"/>
                <a:chOff x="2927183" y="2995782"/>
                <a:chExt cx="8430800" cy="2495131"/>
              </a:xfrm>
            </p:grpSpPr>
            <p:sp>
              <p:nvSpPr>
                <p:cNvPr id="68" name="椭圆 7177"/>
                <p:cNvSpPr>
                  <a:spLocks noChangeArrowheads="1"/>
                </p:cNvSpPr>
                <p:nvPr/>
              </p:nvSpPr>
              <p:spPr bwMode="auto">
                <a:xfrm>
                  <a:off x="5928059" y="3437942"/>
                  <a:ext cx="1295400" cy="11509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数据</a:t>
                  </a:r>
                </a:p>
              </p:txBody>
            </p:sp>
            <p:sp>
              <p:nvSpPr>
                <p:cNvPr id="69" name="椭圆 7178"/>
                <p:cNvSpPr>
                  <a:spLocks noChangeArrowheads="1"/>
                </p:cNvSpPr>
                <p:nvPr/>
              </p:nvSpPr>
              <p:spPr bwMode="auto">
                <a:xfrm>
                  <a:off x="7856536" y="3437942"/>
                  <a:ext cx="1512887" cy="107791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文档</a:t>
                  </a:r>
                </a:p>
              </p:txBody>
            </p:sp>
            <p:grpSp>
              <p:nvGrpSpPr>
                <p:cNvPr id="4" name="组合 3">
                  <a:extLst>
                    <a:ext uri="{FF2B5EF4-FFF2-40B4-BE49-F238E27FC236}">
                      <a16:creationId xmlns:a16="http://schemas.microsoft.com/office/drawing/2014/main" id="{9B0C8987-3E93-4EFC-A8ED-FCE8E53A8FF9}"/>
                    </a:ext>
                  </a:extLst>
                </p:cNvPr>
                <p:cNvGrpSpPr/>
                <p:nvPr/>
              </p:nvGrpSpPr>
              <p:grpSpPr>
                <a:xfrm>
                  <a:off x="5439276" y="3758617"/>
                  <a:ext cx="431800" cy="431800"/>
                  <a:chOff x="5439276" y="3758617"/>
                  <a:chExt cx="431800" cy="431800"/>
                </a:xfrm>
              </p:grpSpPr>
              <p:sp>
                <p:nvSpPr>
                  <p:cNvPr id="74" name="矩形 7183"/>
                  <p:cNvSpPr>
                    <a:spLocks noChangeArrowheads="1"/>
                  </p:cNvSpPr>
                  <p:nvPr/>
                </p:nvSpPr>
                <p:spPr bwMode="auto">
                  <a:xfrm>
                    <a:off x="5609139" y="3758617"/>
                    <a:ext cx="71437" cy="43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2" name="矩形 7181"/>
                  <p:cNvSpPr>
                    <a:spLocks noChangeArrowheads="1"/>
                  </p:cNvSpPr>
                  <p:nvPr/>
                </p:nvSpPr>
                <p:spPr bwMode="auto">
                  <a:xfrm>
                    <a:off x="5439276" y="3941179"/>
                    <a:ext cx="431800" cy="7143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grpSp>
            <p:grpSp>
              <p:nvGrpSpPr>
                <p:cNvPr id="5" name="组合 4">
                  <a:extLst>
                    <a:ext uri="{FF2B5EF4-FFF2-40B4-BE49-F238E27FC236}">
                      <a16:creationId xmlns:a16="http://schemas.microsoft.com/office/drawing/2014/main" id="{B0C50DD2-65B3-4EA6-AE3A-FDF50BA00D3F}"/>
                    </a:ext>
                  </a:extLst>
                </p:cNvPr>
                <p:cNvGrpSpPr/>
                <p:nvPr/>
              </p:nvGrpSpPr>
              <p:grpSpPr>
                <a:xfrm>
                  <a:off x="7337256" y="3776079"/>
                  <a:ext cx="431800" cy="431800"/>
                  <a:chOff x="7337256" y="3776079"/>
                  <a:chExt cx="431800" cy="431800"/>
                </a:xfrm>
              </p:grpSpPr>
              <p:sp>
                <p:nvSpPr>
                  <p:cNvPr id="73" name="矩形 7182"/>
                  <p:cNvSpPr>
                    <a:spLocks noChangeArrowheads="1"/>
                  </p:cNvSpPr>
                  <p:nvPr/>
                </p:nvSpPr>
                <p:spPr bwMode="auto">
                  <a:xfrm>
                    <a:off x="7337256" y="3941179"/>
                    <a:ext cx="431800" cy="7143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5" name="矩形 7184"/>
                  <p:cNvSpPr>
                    <a:spLocks noChangeArrowheads="1"/>
                  </p:cNvSpPr>
                  <p:nvPr/>
                </p:nvSpPr>
                <p:spPr bwMode="auto">
                  <a:xfrm>
                    <a:off x="7527756" y="3776079"/>
                    <a:ext cx="71438" cy="43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grpSp>
            <p:sp>
              <p:nvSpPr>
                <p:cNvPr id="77" name="矩形 76"/>
                <p:cNvSpPr>
                  <a:spLocks noChangeArrowheads="1"/>
                </p:cNvSpPr>
                <p:nvPr/>
              </p:nvSpPr>
              <p:spPr bwMode="auto">
                <a:xfrm>
                  <a:off x="2927183" y="4708443"/>
                  <a:ext cx="475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dirty="0"/>
                    <a:t>数据是使程序能够正确地处理信息的数据结构</a:t>
                  </a:r>
                </a:p>
              </p:txBody>
            </p:sp>
            <p:sp>
              <p:nvSpPr>
                <p:cNvPr id="78" name="矩形 77"/>
                <p:cNvSpPr>
                  <a:spLocks noChangeArrowheads="1"/>
                </p:cNvSpPr>
                <p:nvPr/>
              </p:nvSpPr>
              <p:spPr bwMode="auto">
                <a:xfrm>
                  <a:off x="6373233" y="5124201"/>
                  <a:ext cx="498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a:t>文档是与程序开发、维护和使用有关的图文资料</a:t>
                  </a:r>
                </a:p>
              </p:txBody>
            </p:sp>
            <p:grpSp>
              <p:nvGrpSpPr>
                <p:cNvPr id="6" name="组合 5">
                  <a:extLst>
                    <a:ext uri="{FF2B5EF4-FFF2-40B4-BE49-F238E27FC236}">
                      <a16:creationId xmlns:a16="http://schemas.microsoft.com/office/drawing/2014/main" id="{3AFB851E-4F91-4B62-98F5-751365B15433}"/>
                    </a:ext>
                  </a:extLst>
                </p:cNvPr>
                <p:cNvGrpSpPr/>
                <p:nvPr/>
              </p:nvGrpSpPr>
              <p:grpSpPr>
                <a:xfrm>
                  <a:off x="3863808" y="2995782"/>
                  <a:ext cx="5441950" cy="1593097"/>
                  <a:chOff x="3863808" y="2995782"/>
                  <a:chExt cx="5441950" cy="1593097"/>
                </a:xfrm>
              </p:grpSpPr>
              <p:sp>
                <p:nvSpPr>
                  <p:cNvPr id="67" name="椭圆 7176"/>
                  <p:cNvSpPr>
                    <a:spLocks noChangeArrowheads="1"/>
                  </p:cNvSpPr>
                  <p:nvPr/>
                </p:nvSpPr>
                <p:spPr bwMode="auto">
                  <a:xfrm>
                    <a:off x="3944103" y="3437942"/>
                    <a:ext cx="1439862" cy="11509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程序</a:t>
                    </a:r>
                  </a:p>
                </p:txBody>
              </p:sp>
              <p:sp>
                <p:nvSpPr>
                  <p:cNvPr id="76" name="矩形 75"/>
                  <p:cNvSpPr>
                    <a:spLocks noChangeArrowheads="1"/>
                  </p:cNvSpPr>
                  <p:nvPr/>
                </p:nvSpPr>
                <p:spPr bwMode="auto">
                  <a:xfrm>
                    <a:off x="3863808" y="2995782"/>
                    <a:ext cx="544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dirty="0"/>
                      <a:t>程序是按事先设计的功能和性能要求执行的指令序列</a:t>
                    </a:r>
                  </a:p>
                </p:txBody>
              </p:sp>
              <p:sp>
                <p:nvSpPr>
                  <p:cNvPr id="79" name="直接连接符 7188"/>
                  <p:cNvSpPr>
                    <a:spLocks noChangeShapeType="1"/>
                  </p:cNvSpPr>
                  <p:nvPr/>
                </p:nvSpPr>
                <p:spPr bwMode="auto">
                  <a:xfrm flipV="1">
                    <a:off x="5172743" y="3436354"/>
                    <a:ext cx="576263" cy="1444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 name="直接连接符 7189"/>
                <p:cNvSpPr>
                  <a:spLocks noChangeShapeType="1"/>
                </p:cNvSpPr>
                <p:nvPr/>
              </p:nvSpPr>
              <p:spPr bwMode="auto">
                <a:xfrm flipH="1">
                  <a:off x="5560512" y="4444417"/>
                  <a:ext cx="574675" cy="288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直接连接符 7190"/>
                <p:cNvSpPr>
                  <a:spLocks noChangeShapeType="1"/>
                </p:cNvSpPr>
                <p:nvPr/>
              </p:nvSpPr>
              <p:spPr bwMode="auto">
                <a:xfrm>
                  <a:off x="8623799" y="4531896"/>
                  <a:ext cx="1588" cy="5762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85" name="Text Box 14"/>
          <p:cNvSpPr txBox="1">
            <a:spLocks noChangeArrowheads="1"/>
          </p:cNvSpPr>
          <p:nvPr/>
        </p:nvSpPr>
        <p:spPr bwMode="auto">
          <a:xfrm>
            <a:off x="989932" y="287338"/>
            <a:ext cx="33201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a:t>
            </a:r>
            <a:r>
              <a:rPr lang="zh-CN" altLang="en-US" sz="2200" b="1" dirty="0">
                <a:latin typeface="微软雅黑" charset="-122"/>
                <a:ea typeface="微软雅黑" charset="-122"/>
              </a:rPr>
              <a:t>  软件的定义及其特点</a:t>
            </a:r>
          </a:p>
        </p:txBody>
      </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type="body" sz="half" idx="4294967295"/>
          </p:nvPr>
        </p:nvSpPr>
        <p:spPr>
          <a:xfrm>
            <a:off x="1097548" y="1339849"/>
            <a:ext cx="5192713" cy="504825"/>
          </a:xfrm>
        </p:spPr>
        <p:txBody>
          <a:bodyPr>
            <a:normAutofit/>
          </a:bodyPr>
          <a:lstStyle/>
          <a:p>
            <a:pPr marL="0" indent="0">
              <a:lnSpc>
                <a:spcPct val="150000"/>
              </a:lnSpc>
              <a:buNone/>
            </a:pPr>
            <a:r>
              <a:rPr lang="en-US" altLang="zh-CN" sz="2000" b="1" dirty="0"/>
              <a:t>2.</a:t>
            </a:r>
            <a:r>
              <a:rPr lang="zh-CN" altLang="en-US" sz="2000" b="1" dirty="0"/>
              <a:t> 软件具有下列特点：</a:t>
            </a:r>
          </a:p>
        </p:txBody>
      </p:sp>
      <p:sp>
        <p:nvSpPr>
          <p:cNvPr id="14342" name="文本框 8199"/>
          <p:cNvSpPr txBox="1">
            <a:spLocks noChangeArrowheads="1"/>
          </p:cNvSpPr>
          <p:nvPr/>
        </p:nvSpPr>
        <p:spPr bwMode="auto">
          <a:xfrm>
            <a:off x="5120483" y="3407686"/>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spcBef>
                <a:spcPct val="50000"/>
              </a:spcBef>
            </a:pPr>
            <a:r>
              <a:rPr lang="zh-CN" altLang="en-US" sz="3600">
                <a:ea typeface="楷体" charset="-122"/>
              </a:rPr>
              <a:t>软件</a:t>
            </a:r>
          </a:p>
        </p:txBody>
      </p:sp>
      <p:sp>
        <p:nvSpPr>
          <p:cNvPr id="14343" name="椭圆 8200"/>
          <p:cNvSpPr>
            <a:spLocks noChangeArrowheads="1"/>
          </p:cNvSpPr>
          <p:nvPr/>
        </p:nvSpPr>
        <p:spPr bwMode="auto">
          <a:xfrm>
            <a:off x="3750469" y="2250398"/>
            <a:ext cx="2667000"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是逻辑产品，具有抽象性</a:t>
            </a:r>
          </a:p>
        </p:txBody>
      </p:sp>
      <p:sp>
        <p:nvSpPr>
          <p:cNvPr id="14344" name="椭圆 8201"/>
          <p:cNvSpPr>
            <a:spLocks noChangeArrowheads="1"/>
          </p:cNvSpPr>
          <p:nvPr/>
        </p:nvSpPr>
        <p:spPr bwMode="auto">
          <a:xfrm>
            <a:off x="6488908" y="2466298"/>
            <a:ext cx="1893092"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生产与硬件不同</a:t>
            </a:r>
          </a:p>
        </p:txBody>
      </p:sp>
      <p:sp>
        <p:nvSpPr>
          <p:cNvPr id="14345" name="椭圆 8202"/>
          <p:cNvSpPr>
            <a:spLocks noChangeArrowheads="1"/>
          </p:cNvSpPr>
          <p:nvPr/>
        </p:nvSpPr>
        <p:spPr bwMode="auto">
          <a:xfrm>
            <a:off x="6488908" y="3329898"/>
            <a:ext cx="2592387"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软件缺陷检测的困难性</a:t>
            </a:r>
          </a:p>
        </p:txBody>
      </p:sp>
      <p:sp>
        <p:nvSpPr>
          <p:cNvPr id="14346" name="椭圆 8203"/>
          <p:cNvSpPr>
            <a:spLocks noChangeArrowheads="1"/>
          </p:cNvSpPr>
          <p:nvPr/>
        </p:nvSpPr>
        <p:spPr bwMode="auto">
          <a:xfrm>
            <a:off x="6639720" y="4266523"/>
            <a:ext cx="2009775"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软件维护的复杂性</a:t>
            </a:r>
          </a:p>
        </p:txBody>
      </p:sp>
      <p:sp>
        <p:nvSpPr>
          <p:cNvPr id="14347" name="椭圆 8204"/>
          <p:cNvSpPr>
            <a:spLocks noChangeArrowheads="1"/>
          </p:cNvSpPr>
          <p:nvPr/>
        </p:nvSpPr>
        <p:spPr bwMode="auto">
          <a:xfrm>
            <a:off x="4328318" y="4626887"/>
            <a:ext cx="2311401" cy="891264"/>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软件对环境的依赖性</a:t>
            </a:r>
          </a:p>
        </p:txBody>
      </p:sp>
      <p:sp>
        <p:nvSpPr>
          <p:cNvPr id="14348" name="椭圆 8205"/>
          <p:cNvSpPr>
            <a:spLocks noChangeArrowheads="1"/>
          </p:cNvSpPr>
          <p:nvPr/>
        </p:nvSpPr>
        <p:spPr bwMode="auto">
          <a:xfrm>
            <a:off x="2256633" y="4049037"/>
            <a:ext cx="2592387" cy="7191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仍未摆脱手工开发方式</a:t>
            </a:r>
          </a:p>
        </p:txBody>
      </p:sp>
      <p:sp>
        <p:nvSpPr>
          <p:cNvPr id="14349" name="椭圆 8206"/>
          <p:cNvSpPr>
            <a:spLocks noChangeArrowheads="1"/>
          </p:cNvSpPr>
          <p:nvPr/>
        </p:nvSpPr>
        <p:spPr bwMode="auto">
          <a:xfrm>
            <a:off x="2531270" y="2969537"/>
            <a:ext cx="2157413" cy="7191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与社会因素的关联性</a:t>
            </a:r>
          </a:p>
        </p:txBody>
      </p:sp>
      <p:sp>
        <p:nvSpPr>
          <p:cNvPr id="15" name="Text Box 14"/>
          <p:cNvSpPr txBox="1">
            <a:spLocks noChangeArrowheads="1"/>
          </p:cNvSpPr>
          <p:nvPr/>
        </p:nvSpPr>
        <p:spPr bwMode="auto">
          <a:xfrm>
            <a:off x="989932" y="287338"/>
            <a:ext cx="33201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a:t>
            </a:r>
            <a:r>
              <a:rPr lang="zh-CN" altLang="en-US" sz="2200" b="1" dirty="0">
                <a:latin typeface="微软雅黑" charset="-122"/>
                <a:ea typeface="微软雅黑" charset="-122"/>
              </a:rPr>
              <a:t>  软件的定义及其特点</a:t>
            </a:r>
          </a:p>
        </p:txBody>
      </p:sp>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337">
                                            <p:txEl>
                                              <p:pRg st="0" end="0"/>
                                            </p:txEl>
                                          </p:spTgt>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wipe(down)">
                                      <p:cBhvr>
                                        <p:cTn id="13" dur="500"/>
                                        <p:tgtEl>
                                          <p:spTgt spid="143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343"/>
                                        </p:tgtEl>
                                        <p:attrNameLst>
                                          <p:attrName>style.visibility</p:attrName>
                                        </p:attrNameLst>
                                      </p:cBhvr>
                                      <p:to>
                                        <p:strVal val="visible"/>
                                      </p:to>
                                    </p:set>
                                    <p:animEffect transition="in" filter="wipe(down)">
                                      <p:cBhvr>
                                        <p:cTn id="16" dur="500"/>
                                        <p:tgtEl>
                                          <p:spTgt spid="1434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344"/>
                                        </p:tgtEl>
                                        <p:attrNameLst>
                                          <p:attrName>style.visibility</p:attrName>
                                        </p:attrNameLst>
                                      </p:cBhvr>
                                      <p:to>
                                        <p:strVal val="visible"/>
                                      </p:to>
                                    </p:set>
                                    <p:animEffect transition="in" filter="wipe(down)">
                                      <p:cBhvr>
                                        <p:cTn id="19" dur="500"/>
                                        <p:tgtEl>
                                          <p:spTgt spid="1434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345"/>
                                        </p:tgtEl>
                                        <p:attrNameLst>
                                          <p:attrName>style.visibility</p:attrName>
                                        </p:attrNameLst>
                                      </p:cBhvr>
                                      <p:to>
                                        <p:strVal val="visible"/>
                                      </p:to>
                                    </p:set>
                                    <p:animEffect transition="in" filter="wipe(down)">
                                      <p:cBhvr>
                                        <p:cTn id="22" dur="500"/>
                                        <p:tgtEl>
                                          <p:spTgt spid="143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346"/>
                                        </p:tgtEl>
                                        <p:attrNameLst>
                                          <p:attrName>style.visibility</p:attrName>
                                        </p:attrNameLst>
                                      </p:cBhvr>
                                      <p:to>
                                        <p:strVal val="visible"/>
                                      </p:to>
                                    </p:set>
                                    <p:animEffect transition="in" filter="wipe(down)">
                                      <p:cBhvr>
                                        <p:cTn id="25" dur="500"/>
                                        <p:tgtEl>
                                          <p:spTgt spid="1434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347"/>
                                        </p:tgtEl>
                                        <p:attrNameLst>
                                          <p:attrName>style.visibility</p:attrName>
                                        </p:attrNameLst>
                                      </p:cBhvr>
                                      <p:to>
                                        <p:strVal val="visible"/>
                                      </p:to>
                                    </p:set>
                                    <p:animEffect transition="in" filter="wipe(down)">
                                      <p:cBhvr>
                                        <p:cTn id="28" dur="500"/>
                                        <p:tgtEl>
                                          <p:spTgt spid="1434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animEffect transition="in" filter="wipe(down)">
                                      <p:cBhvr>
                                        <p:cTn id="31" dur="500"/>
                                        <p:tgtEl>
                                          <p:spTgt spid="1434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349"/>
                                        </p:tgtEl>
                                        <p:attrNameLst>
                                          <p:attrName>style.visibility</p:attrName>
                                        </p:attrNameLst>
                                      </p:cBhvr>
                                      <p:to>
                                        <p:strVal val="visible"/>
                                      </p:to>
                                    </p:set>
                                    <p:animEffect transition="in" filter="wipe(down)">
                                      <p:cBhvr>
                                        <p:cTn id="34"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p"/>
      <p:bldP spid="14342" grpId="0"/>
      <p:bldP spid="14343" grpId="0" animBg="1"/>
      <p:bldP spid="14344" grpId="0" animBg="1"/>
      <p:bldP spid="14345" grpId="0" animBg="1"/>
      <p:bldP spid="14346" grpId="0" animBg="1"/>
      <p:bldP spid="14347" grpId="0" animBg="1"/>
      <p:bldP spid="14348" grpId="0" animBg="1"/>
      <p:bldP spid="14349"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sz="half" idx="4294967295"/>
          </p:nvPr>
        </p:nvSpPr>
        <p:spPr>
          <a:xfrm>
            <a:off x="1195389" y="1249364"/>
            <a:ext cx="10666412" cy="3060700"/>
          </a:xfrm>
        </p:spPr>
        <p:txBody>
          <a:bodyPr/>
          <a:lstStyle/>
          <a:p>
            <a:pPr marL="0" indent="0">
              <a:lnSpc>
                <a:spcPct val="150000"/>
              </a:lnSpc>
              <a:buNone/>
            </a:pPr>
            <a:r>
              <a:rPr lang="en-US" altLang="zh-CN" sz="2000" b="1" dirty="0"/>
              <a:t>1.</a:t>
            </a:r>
            <a:r>
              <a:rPr lang="zh-CN" altLang="en-US" sz="2000" b="1" dirty="0"/>
              <a:t>软件技术的发展</a:t>
            </a:r>
          </a:p>
        </p:txBody>
      </p:sp>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51" y="2098759"/>
            <a:ext cx="1018698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燕尾形 9224"/>
          <p:cNvSpPr>
            <a:spLocks noChangeArrowheads="1"/>
          </p:cNvSpPr>
          <p:nvPr/>
        </p:nvSpPr>
        <p:spPr bwMode="auto">
          <a:xfrm>
            <a:off x="1229225" y="4619709"/>
            <a:ext cx="2881312" cy="576262"/>
          </a:xfrm>
          <a:prstGeom prst="chevron">
            <a:avLst>
              <a:gd name="adj" fmla="val 124977"/>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a:solidFill>
                  <a:srgbClr val="FF0000"/>
                </a:solidFill>
              </a:rPr>
              <a:t>   程序设计</a:t>
            </a:r>
          </a:p>
        </p:txBody>
      </p:sp>
      <p:sp>
        <p:nvSpPr>
          <p:cNvPr id="16392" name="燕尾形 9225"/>
          <p:cNvSpPr>
            <a:spLocks noChangeArrowheads="1"/>
          </p:cNvSpPr>
          <p:nvPr/>
        </p:nvSpPr>
        <p:spPr bwMode="auto">
          <a:xfrm>
            <a:off x="3677150" y="4619709"/>
            <a:ext cx="2881312" cy="576262"/>
          </a:xfrm>
          <a:prstGeom prst="chevron">
            <a:avLst>
              <a:gd name="adj" fmla="val 124977"/>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a:solidFill>
                  <a:srgbClr val="FF0000"/>
                </a:solidFill>
              </a:rPr>
              <a:t>   程序系统</a:t>
            </a:r>
          </a:p>
        </p:txBody>
      </p:sp>
      <p:sp>
        <p:nvSpPr>
          <p:cNvPr id="16393" name="燕尾形 9226"/>
          <p:cNvSpPr>
            <a:spLocks noChangeArrowheads="1"/>
          </p:cNvSpPr>
          <p:nvPr/>
        </p:nvSpPr>
        <p:spPr bwMode="auto">
          <a:xfrm>
            <a:off x="6126663" y="4619709"/>
            <a:ext cx="3095625" cy="576262"/>
          </a:xfrm>
          <a:prstGeom prst="chevron">
            <a:avLst>
              <a:gd name="adj" fmla="val 134273"/>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dirty="0">
                <a:solidFill>
                  <a:srgbClr val="FF0000"/>
                </a:solidFill>
              </a:rPr>
              <a:t>   软件工程</a:t>
            </a:r>
          </a:p>
        </p:txBody>
      </p:sp>
      <p:sp>
        <p:nvSpPr>
          <p:cNvPr id="9228" name="椭圆 9227"/>
          <p:cNvSpPr>
            <a:spLocks noChangeArrowheads="1"/>
          </p:cNvSpPr>
          <p:nvPr/>
        </p:nvSpPr>
        <p:spPr bwMode="auto">
          <a:xfrm>
            <a:off x="5477376" y="2962359"/>
            <a:ext cx="1152525" cy="360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29" name="直接连接符 9228"/>
          <p:cNvSpPr>
            <a:spLocks noChangeShapeType="1"/>
          </p:cNvSpPr>
          <p:nvPr/>
        </p:nvSpPr>
        <p:spPr bwMode="auto">
          <a:xfrm flipV="1">
            <a:off x="3173912" y="3251285"/>
            <a:ext cx="2376488" cy="13684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椭圆 9230"/>
          <p:cNvSpPr>
            <a:spLocks noChangeArrowheads="1"/>
          </p:cNvSpPr>
          <p:nvPr/>
        </p:nvSpPr>
        <p:spPr bwMode="auto">
          <a:xfrm>
            <a:off x="5045576" y="3395747"/>
            <a:ext cx="1944687"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32" name="椭圆 9231"/>
          <p:cNvSpPr>
            <a:spLocks noChangeArrowheads="1"/>
          </p:cNvSpPr>
          <p:nvPr/>
        </p:nvSpPr>
        <p:spPr bwMode="auto">
          <a:xfrm>
            <a:off x="5045576" y="3802147"/>
            <a:ext cx="1944687"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33" name="直接连接符 9232"/>
          <p:cNvSpPr>
            <a:spLocks noChangeShapeType="1"/>
          </p:cNvSpPr>
          <p:nvPr/>
        </p:nvSpPr>
        <p:spPr bwMode="auto">
          <a:xfrm flipV="1">
            <a:off x="4181976" y="3683085"/>
            <a:ext cx="1152525" cy="936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直接连接符 9233"/>
          <p:cNvSpPr>
            <a:spLocks noChangeShapeType="1"/>
          </p:cNvSpPr>
          <p:nvPr/>
        </p:nvSpPr>
        <p:spPr bwMode="auto">
          <a:xfrm flipH="1" flipV="1">
            <a:off x="6485437" y="4114885"/>
            <a:ext cx="865188"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14"/>
          <p:cNvSpPr txBox="1">
            <a:spLocks noChangeArrowheads="1"/>
          </p:cNvSpPr>
          <p:nvPr/>
        </p:nvSpPr>
        <p:spPr bwMode="auto">
          <a:xfrm>
            <a:off x="1086351" y="288341"/>
            <a:ext cx="34868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a:t>
            </a:r>
            <a:r>
              <a:rPr lang="zh-CN" altLang="en-US" sz="2200" b="1" dirty="0">
                <a:latin typeface="微软雅黑" charset="-122"/>
                <a:ea typeface="微软雅黑" charset="-122"/>
              </a:rPr>
              <a:t>  软件的发展及其分类  </a:t>
            </a:r>
          </a:p>
        </p:txBody>
      </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385">
                                            <p:txEl>
                                              <p:pRg st="0" end="0"/>
                                            </p:txEl>
                                          </p:spTgt>
                                        </p:tgtEl>
                                        <p:attrNameLst>
                                          <p:attrName>style.visibility</p:attrName>
                                        </p:attrNameLst>
                                      </p:cBhvr>
                                      <p:to>
                                        <p:strVal val="visible"/>
                                      </p:to>
                                    </p:set>
                                    <p:animEffect transition="in" filter="blinds(horizontal)">
                                      <p:cBhvr>
                                        <p:cTn id="11" dur="500"/>
                                        <p:tgtEl>
                                          <p:spTgt spid="16385">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6390"/>
                                        </p:tgtEl>
                                        <p:attrNameLst>
                                          <p:attrName>style.visibility</p:attrName>
                                        </p:attrNameLst>
                                      </p:cBhvr>
                                      <p:to>
                                        <p:strVal val="visible"/>
                                      </p:to>
                                    </p:set>
                                    <p:animEffect transition="in" filter="blinds(horizontal)">
                                      <p:cBhvr>
                                        <p:cTn id="14" dur="500"/>
                                        <p:tgtEl>
                                          <p:spTgt spid="1639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blinds(horizontal)">
                                      <p:cBhvr>
                                        <p:cTn id="17" dur="500"/>
                                        <p:tgtEl>
                                          <p:spTgt spid="1639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blinds(horizontal)">
                                      <p:cBhvr>
                                        <p:cTn id="20" dur="500"/>
                                        <p:tgtEl>
                                          <p:spTgt spid="1639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93"/>
                                        </p:tgtEl>
                                        <p:attrNameLst>
                                          <p:attrName>style.visibility</p:attrName>
                                        </p:attrNameLst>
                                      </p:cBhvr>
                                      <p:to>
                                        <p:strVal val="visible"/>
                                      </p:to>
                                    </p:set>
                                    <p:animEffect transition="in" filter="blinds(horizontal)">
                                      <p:cBhvr>
                                        <p:cTn id="23" dur="500"/>
                                        <p:tgtEl>
                                          <p:spTgt spid="1639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28"/>
                                        </p:tgtEl>
                                        <p:attrNameLst>
                                          <p:attrName>style.visibility</p:attrName>
                                        </p:attrNameLst>
                                      </p:cBhvr>
                                      <p:to>
                                        <p:strVal val="visible"/>
                                      </p:to>
                                    </p:set>
                                    <p:animEffect transition="in" filter="blinds(horizontal)">
                                      <p:cBhvr>
                                        <p:cTn id="26" dur="500"/>
                                        <p:tgtEl>
                                          <p:spTgt spid="9228"/>
                                        </p:tgtEl>
                                      </p:cBhvr>
                                    </p:animEffect>
                                  </p:childTnLst>
                                </p:cTn>
                              </p:par>
                              <p:par>
                                <p:cTn id="27" presetID="3" presetClass="entr" presetSubtype="10" fill="hold" grpId="2" nodeType="withEffect">
                                  <p:stCondLst>
                                    <p:cond delay="0"/>
                                  </p:stCondLst>
                                  <p:childTnLst>
                                    <p:set>
                                      <p:cBhvr>
                                        <p:cTn id="28" dur="1" fill="hold">
                                          <p:stCondLst>
                                            <p:cond delay="0"/>
                                          </p:stCondLst>
                                        </p:cTn>
                                        <p:tgtEl>
                                          <p:spTgt spid="9229"/>
                                        </p:tgtEl>
                                        <p:attrNameLst>
                                          <p:attrName>style.visibility</p:attrName>
                                        </p:attrNameLst>
                                      </p:cBhvr>
                                      <p:to>
                                        <p:strVal val="visible"/>
                                      </p:to>
                                    </p:set>
                                    <p:animEffect transition="in" filter="blinds(horizontal)">
                                      <p:cBhvr>
                                        <p:cTn id="29" dur="500"/>
                                        <p:tgtEl>
                                          <p:spTgt spid="922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231"/>
                                        </p:tgtEl>
                                        <p:attrNameLst>
                                          <p:attrName>style.visibility</p:attrName>
                                        </p:attrNameLst>
                                      </p:cBhvr>
                                      <p:to>
                                        <p:strVal val="visible"/>
                                      </p:to>
                                    </p:set>
                                    <p:animEffect transition="in" filter="blinds(horizontal)">
                                      <p:cBhvr>
                                        <p:cTn id="32" dur="500"/>
                                        <p:tgtEl>
                                          <p:spTgt spid="92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32"/>
                                        </p:tgtEl>
                                        <p:attrNameLst>
                                          <p:attrName>style.visibility</p:attrName>
                                        </p:attrNameLst>
                                      </p:cBhvr>
                                      <p:to>
                                        <p:strVal val="visible"/>
                                      </p:to>
                                    </p:set>
                                    <p:animEffect transition="in" filter="blinds(horizontal)">
                                      <p:cBhvr>
                                        <p:cTn id="35" dur="500"/>
                                        <p:tgtEl>
                                          <p:spTgt spid="9232"/>
                                        </p:tgtEl>
                                      </p:cBhvr>
                                    </p:animEffect>
                                  </p:childTnLst>
                                </p:cTn>
                              </p:par>
                              <p:par>
                                <p:cTn id="36" presetID="3" presetClass="entr" presetSubtype="10" fill="hold" grpId="2" nodeType="withEffect">
                                  <p:stCondLst>
                                    <p:cond delay="0"/>
                                  </p:stCondLst>
                                  <p:childTnLst>
                                    <p:set>
                                      <p:cBhvr>
                                        <p:cTn id="37" dur="1" fill="hold">
                                          <p:stCondLst>
                                            <p:cond delay="0"/>
                                          </p:stCondLst>
                                        </p:cTn>
                                        <p:tgtEl>
                                          <p:spTgt spid="9233"/>
                                        </p:tgtEl>
                                        <p:attrNameLst>
                                          <p:attrName>style.visibility</p:attrName>
                                        </p:attrNameLst>
                                      </p:cBhvr>
                                      <p:to>
                                        <p:strVal val="visible"/>
                                      </p:to>
                                    </p:set>
                                    <p:animEffect transition="in" filter="blinds(horizontal)">
                                      <p:cBhvr>
                                        <p:cTn id="38" dur="500"/>
                                        <p:tgtEl>
                                          <p:spTgt spid="9233"/>
                                        </p:tgtEl>
                                      </p:cBhvr>
                                    </p:animEffect>
                                  </p:childTnLst>
                                </p:cTn>
                              </p:par>
                              <p:par>
                                <p:cTn id="39" presetID="3" presetClass="entr" presetSubtype="10" fill="hold" grpId="1" nodeType="withEffect">
                                  <p:stCondLst>
                                    <p:cond delay="0"/>
                                  </p:stCondLst>
                                  <p:childTnLst>
                                    <p:set>
                                      <p:cBhvr>
                                        <p:cTn id="40" dur="1" fill="hold">
                                          <p:stCondLst>
                                            <p:cond delay="0"/>
                                          </p:stCondLst>
                                        </p:cTn>
                                        <p:tgtEl>
                                          <p:spTgt spid="9234"/>
                                        </p:tgtEl>
                                        <p:attrNameLst>
                                          <p:attrName>style.visibility</p:attrName>
                                        </p:attrNameLst>
                                      </p:cBhvr>
                                      <p:to>
                                        <p:strVal val="visible"/>
                                      </p:to>
                                    </p:set>
                                    <p:animEffect transition="in" filter="blinds(horizontal)">
                                      <p:cBhvr>
                                        <p:cTn id="41" dur="5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2" restart="whenNotActive" fill="hold" evtFilter="cancelBubble" nodeType="interactiveSeq">
                <p:stCondLst>
                  <p:cond evt="onClick" delay="0">
                    <p:tgtEl>
                      <p:spTgt spid="16391"/>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2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922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229"/>
                                        </p:tgtEl>
                                        <p:attrNameLst>
                                          <p:attrName>style.visibility</p:attrName>
                                        </p:attrNameLst>
                                      </p:cBhvr>
                                      <p:to>
                                        <p:strVal val="hidden"/>
                                      </p:to>
                                    </p:set>
                                  </p:childTnLst>
                                </p:cTn>
                              </p:par>
                            </p:childTnLst>
                          </p:cTn>
                        </p:par>
                      </p:childTnLst>
                    </p:cTn>
                  </p:par>
                </p:childTnLst>
              </p:cTn>
              <p:nextCondLst>
                <p:cond evt="onClick" delay="0">
                  <p:tgtEl>
                    <p:spTgt spid="16391"/>
                  </p:tgtEl>
                </p:cond>
              </p:nextCondLst>
            </p:seq>
            <p:seq concurrent="1" nextAc="seek">
              <p:cTn id="55" restart="whenNotActive" fill="hold" evtFilter="cancelBubble" nodeType="interactiveSeq">
                <p:stCondLst>
                  <p:cond evt="onClick" delay="0">
                    <p:tgtEl>
                      <p:spTgt spid="16392"/>
                    </p:tgtEl>
                  </p:cond>
                </p:stCondLst>
                <p:endSync evt="end" delay="0">
                  <p:rtn val="all"/>
                </p:endSync>
                <p:childTnLst>
                  <p:par>
                    <p:cTn id="56" fill="hold" nodeType="clickPar">
                      <p:stCondLst>
                        <p:cond delay="0"/>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92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23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9231"/>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233"/>
                                        </p:tgtEl>
                                        <p:attrNameLst>
                                          <p:attrName>style.visibility</p:attrName>
                                        </p:attrNameLst>
                                      </p:cBhvr>
                                      <p:to>
                                        <p:strVal val="hidden"/>
                                      </p:to>
                                    </p:set>
                                  </p:childTnLst>
                                </p:cTn>
                              </p:par>
                            </p:childTnLst>
                          </p:cTn>
                        </p:par>
                      </p:childTnLst>
                    </p:cTn>
                  </p:par>
                </p:childTnLst>
              </p:cTn>
              <p:nextCondLst>
                <p:cond evt="onClick" delay="0">
                  <p:tgtEl>
                    <p:spTgt spid="16392"/>
                  </p:tgtEl>
                </p:cond>
              </p:nextCondLst>
            </p:seq>
            <p:seq concurrent="1" nextAc="seek">
              <p:cTn id="68" restart="whenNotActive" fill="hold" evtFilter="cancelBubble" nodeType="interactiveSeq">
                <p:stCondLst>
                  <p:cond evt="onClick" delay="0">
                    <p:tgtEl>
                      <p:spTgt spid="16393"/>
                    </p:tgtEl>
                  </p:cond>
                </p:stCondLst>
                <p:endSync evt="end" delay="0">
                  <p:rtn val="all"/>
                </p:endSync>
                <p:childTnLst>
                  <p:par>
                    <p:cTn id="69" fill="hold" nodeType="clickPar">
                      <p:stCondLst>
                        <p:cond delay="0"/>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92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34"/>
                                        </p:tgtEl>
                                        <p:attrNameLst>
                                          <p:attrName>style.visibility</p:attrName>
                                        </p:attrNameLst>
                                      </p:cBhvr>
                                      <p:to>
                                        <p:strVal val="visible"/>
                                      </p:to>
                                    </p:set>
                                  </p:childTnLst>
                                </p:cTn>
                              </p:par>
                            </p:childTnLst>
                          </p:cTn>
                        </p:par>
                      </p:childTnLst>
                    </p:cTn>
                  </p:par>
                </p:childTnLst>
              </p:cTn>
              <p:nextCondLst>
                <p:cond evt="onClick" delay="0">
                  <p:tgtEl>
                    <p:spTgt spid="16393"/>
                  </p:tgtEl>
                </p:cond>
              </p:nextCondLst>
            </p:seq>
          </p:childTnLst>
        </p:cTn>
      </p:par>
    </p:tnLst>
    <p:bldLst>
      <p:bldP spid="16385" grpId="0" build="p"/>
      <p:bldP spid="16391" grpId="0" animBg="1"/>
      <p:bldP spid="16392" grpId="0" animBg="1"/>
      <p:bldP spid="16393" grpId="0" animBg="1"/>
      <p:bldP spid="9228" grpId="0" animBg="1"/>
      <p:bldP spid="9229" grpId="0" animBg="1"/>
      <p:bldP spid="9229" grpId="1" animBg="1"/>
      <p:bldP spid="9229" grpId="2" animBg="1"/>
      <p:bldP spid="9231" grpId="0" animBg="1"/>
      <p:bldP spid="9232" grpId="0" animBg="1"/>
      <p:bldP spid="9233" grpId="0" animBg="1"/>
      <p:bldP spid="9233" grpId="1" animBg="1"/>
      <p:bldP spid="9233" grpId="2" animBg="1"/>
      <p:bldP spid="9234" grpId="0" animBg="1"/>
      <p:bldP spid="9234" grpId="1"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sz="half" idx="4294967295"/>
          </p:nvPr>
        </p:nvSpPr>
        <p:spPr>
          <a:xfrm>
            <a:off x="1205707" y="1097757"/>
            <a:ext cx="10666412" cy="4319587"/>
          </a:xfrm>
        </p:spPr>
        <p:txBody>
          <a:bodyPr/>
          <a:lstStyle/>
          <a:p>
            <a:pPr marL="0" indent="0">
              <a:lnSpc>
                <a:spcPct val="150000"/>
              </a:lnSpc>
              <a:buNone/>
            </a:pPr>
            <a:r>
              <a:rPr lang="en-US" altLang="zh-CN" sz="2000" b="1"/>
              <a:t>2.</a:t>
            </a:r>
            <a:r>
              <a:rPr lang="zh-CN" altLang="en-US" sz="2000" b="1" dirty="0"/>
              <a:t>软件的分类</a:t>
            </a:r>
          </a:p>
        </p:txBody>
      </p:sp>
      <p:sp>
        <p:nvSpPr>
          <p:cNvPr id="10" name="Text Box 14"/>
          <p:cNvSpPr txBox="1">
            <a:spLocks noChangeArrowheads="1"/>
          </p:cNvSpPr>
          <p:nvPr/>
        </p:nvSpPr>
        <p:spPr bwMode="auto">
          <a:xfrm>
            <a:off x="1086351" y="288341"/>
            <a:ext cx="34868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a:t>
            </a:r>
            <a:r>
              <a:rPr lang="zh-CN" altLang="en-US" sz="2200" b="1" dirty="0">
                <a:latin typeface="微软雅黑" charset="-122"/>
                <a:ea typeface="微软雅黑" charset="-122"/>
              </a:rPr>
              <a:t>  软件的发展及其分类  </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pic>
        <p:nvPicPr>
          <p:cNvPr id="18439" name="图片 10248" descr="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9033" y="1850780"/>
            <a:ext cx="8208963"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矩形 10250"/>
          <p:cNvSpPr>
            <a:spLocks noChangeArrowheads="1"/>
          </p:cNvSpPr>
          <p:nvPr/>
        </p:nvSpPr>
        <p:spPr bwMode="auto">
          <a:xfrm>
            <a:off x="2353133" y="3074741"/>
            <a:ext cx="1800225" cy="1873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251"/>
                                        </p:tgtEl>
                                        <p:attrNameLst>
                                          <p:attrName>style.visibility</p:attrName>
                                        </p:attrNameLst>
                                      </p:cBhvr>
                                      <p:to>
                                        <p:strVal val="visible"/>
                                      </p:to>
                                    </p:set>
                                    <p:animEffect transition="in" filter="wipe(right)">
                                      <p:cBhvr>
                                        <p:cTn id="11"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2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sz="half" idx="4294967295"/>
          </p:nvPr>
        </p:nvSpPr>
        <p:spPr>
          <a:xfrm>
            <a:off x="762794" y="855595"/>
            <a:ext cx="10666412" cy="4319587"/>
          </a:xfrm>
        </p:spPr>
        <p:txBody>
          <a:bodyPr/>
          <a:lstStyle/>
          <a:p>
            <a:pPr marL="0" indent="0">
              <a:lnSpc>
                <a:spcPct val="150000"/>
              </a:lnSpc>
              <a:buNone/>
            </a:pPr>
            <a:r>
              <a:rPr lang="en-US" altLang="zh-CN" sz="2000" b="1" dirty="0"/>
              <a:t>2.</a:t>
            </a:r>
            <a:r>
              <a:rPr lang="zh-CN" altLang="en-US" sz="2000" b="1" dirty="0"/>
              <a:t>软件的分类</a:t>
            </a:r>
          </a:p>
        </p:txBody>
      </p:sp>
      <p:sp>
        <p:nvSpPr>
          <p:cNvPr id="10" name="Text Box 14"/>
          <p:cNvSpPr txBox="1">
            <a:spLocks noChangeArrowheads="1"/>
          </p:cNvSpPr>
          <p:nvPr/>
        </p:nvSpPr>
        <p:spPr bwMode="auto">
          <a:xfrm>
            <a:off x="1086351" y="288341"/>
            <a:ext cx="34868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a:t>
            </a:r>
            <a:r>
              <a:rPr lang="zh-CN" altLang="en-US" sz="2200" b="1" dirty="0">
                <a:latin typeface="微软雅黑" charset="-122"/>
                <a:ea typeface="微软雅黑" charset="-122"/>
              </a:rPr>
              <a:t>  软件的发展及其分类  </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grpSp>
        <p:nvGrpSpPr>
          <p:cNvPr id="6" name="组合 5">
            <a:extLst>
              <a:ext uri="{FF2B5EF4-FFF2-40B4-BE49-F238E27FC236}">
                <a16:creationId xmlns:a16="http://schemas.microsoft.com/office/drawing/2014/main" id="{5ED3DE9F-E95D-4F4F-B798-B92803694E20}"/>
              </a:ext>
            </a:extLst>
          </p:cNvPr>
          <p:cNvGrpSpPr/>
          <p:nvPr/>
        </p:nvGrpSpPr>
        <p:grpSpPr>
          <a:xfrm>
            <a:off x="2657018" y="1056572"/>
            <a:ext cx="7374878" cy="5171950"/>
            <a:chOff x="2829777" y="1080882"/>
            <a:chExt cx="7181850" cy="4945833"/>
          </a:xfrm>
        </p:grpSpPr>
        <p:pic>
          <p:nvPicPr>
            <p:cNvPr id="2" name="图片 1">
              <a:extLst>
                <a:ext uri="{FF2B5EF4-FFF2-40B4-BE49-F238E27FC236}">
                  <a16:creationId xmlns:a16="http://schemas.microsoft.com/office/drawing/2014/main" id="{74C518B1-86BE-439E-ACEB-CEC334E7E06F}"/>
                </a:ext>
              </a:extLst>
            </p:cNvPr>
            <p:cNvPicPr>
              <a:picLocks noChangeAspect="1"/>
            </p:cNvPicPr>
            <p:nvPr/>
          </p:nvPicPr>
          <p:blipFill>
            <a:blip r:embed="rId3"/>
            <a:stretch>
              <a:fillRect/>
            </a:stretch>
          </p:blipFill>
          <p:spPr>
            <a:xfrm>
              <a:off x="2829777" y="1080882"/>
              <a:ext cx="7181850" cy="4238625"/>
            </a:xfrm>
            <a:prstGeom prst="rect">
              <a:avLst/>
            </a:prstGeom>
          </p:spPr>
        </p:pic>
        <p:sp>
          <p:nvSpPr>
            <p:cNvPr id="5" name="文本框 4">
              <a:extLst>
                <a:ext uri="{FF2B5EF4-FFF2-40B4-BE49-F238E27FC236}">
                  <a16:creationId xmlns:a16="http://schemas.microsoft.com/office/drawing/2014/main" id="{48995DBC-D375-4323-B2B7-212106DFC7EB}"/>
                </a:ext>
              </a:extLst>
            </p:cNvPr>
            <p:cNvSpPr txBox="1"/>
            <p:nvPr/>
          </p:nvSpPr>
          <p:spPr>
            <a:xfrm>
              <a:off x="2915478" y="5380384"/>
              <a:ext cx="6904383" cy="646331"/>
            </a:xfrm>
            <a:prstGeom prst="rect">
              <a:avLst/>
            </a:prstGeom>
            <a:noFill/>
          </p:spPr>
          <p:txBody>
            <a:bodyPr wrap="square" rtlCol="0">
              <a:spAutoFit/>
            </a:bodyPr>
            <a:lstStyle/>
            <a:p>
              <a:r>
                <a:rPr lang="zh-CN" altLang="en-US" b="1" dirty="0">
                  <a:solidFill>
                    <a:srgbClr val="C00000"/>
                  </a:solidFill>
                </a:rPr>
                <a:t>应用软件</a:t>
              </a:r>
              <a:r>
                <a:rPr lang="en-US" altLang="zh-CN" b="1" dirty="0">
                  <a:solidFill>
                    <a:srgbClr val="C00000"/>
                  </a:solidFill>
                </a:rPr>
                <a:t>:</a:t>
              </a:r>
            </a:p>
            <a:p>
              <a:pPr marL="285750" indent="-285750">
                <a:buFont typeface="Arial" panose="020B0604020202020204" pitchFamily="34" charset="0"/>
                <a:buChar char="•"/>
              </a:pPr>
              <a:r>
                <a:rPr lang="zh-CN" altLang="en-US" dirty="0">
                  <a:latin typeface="+mn-ea"/>
                </a:rPr>
                <a:t>特定应用领域专用的软件。</a:t>
              </a:r>
              <a:endParaRPr lang="en-US" altLang="zh-CN" dirty="0">
                <a:latin typeface="+mn-ea"/>
              </a:endParaRPr>
            </a:p>
          </p:txBody>
        </p:sp>
      </p:grpSp>
    </p:spTree>
    <p:extLst>
      <p:ext uri="{BB962C8B-B14F-4D97-AF65-F5344CB8AC3E}">
        <p14:creationId xmlns:p14="http://schemas.microsoft.com/office/powerpoint/2010/main" val="25643498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43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build="p"/>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a:t>
            </a:r>
            <a:r>
              <a:rPr lang="zh-CN" altLang="en-US" sz="2200" b="1" dirty="0">
                <a:latin typeface="微软雅黑" charset="-122"/>
                <a:ea typeface="微软雅黑" charset="-122"/>
              </a:rPr>
              <a:t>  软件危机</a:t>
            </a:r>
          </a:p>
        </p:txBody>
      </p:sp>
      <p:pic>
        <p:nvPicPr>
          <p:cNvPr id="5" name="图片 4">
            <a:extLst>
              <a:ext uri="{FF2B5EF4-FFF2-40B4-BE49-F238E27FC236}">
                <a16:creationId xmlns:a16="http://schemas.microsoft.com/office/drawing/2014/main" id="{CA4EF1D9-1667-4347-828F-301079ED29F7}"/>
              </a:ext>
            </a:extLst>
          </p:cNvPr>
          <p:cNvPicPr>
            <a:picLocks noChangeAspect="1"/>
          </p:cNvPicPr>
          <p:nvPr/>
        </p:nvPicPr>
        <p:blipFill>
          <a:blip r:embed="rId2"/>
          <a:stretch>
            <a:fillRect/>
          </a:stretch>
        </p:blipFill>
        <p:spPr>
          <a:xfrm>
            <a:off x="1108136" y="1295116"/>
            <a:ext cx="9925050" cy="4076700"/>
          </a:xfrm>
          <a:prstGeom prst="rect">
            <a:avLst/>
          </a:prstGeom>
        </p:spPr>
      </p:pic>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1004</Words>
  <Application>Microsoft Office PowerPoint</Application>
  <PresentationFormat>宽屏</PresentationFormat>
  <Paragraphs>111</Paragraphs>
  <Slides>19</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zhou</cp:lastModifiedBy>
  <cp:revision>127</cp:revision>
  <dcterms:created xsi:type="dcterms:W3CDTF">2018-08-20T15:14:05Z</dcterms:created>
  <dcterms:modified xsi:type="dcterms:W3CDTF">2020-07-06T14:56:08Z</dcterms:modified>
</cp:coreProperties>
</file>