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3"/>
  </p:handoutMasterIdLst>
  <p:sldIdLst>
    <p:sldId id="256" r:id="rId3"/>
    <p:sldId id="4212" r:id="rId5"/>
    <p:sldId id="4213" r:id="rId6"/>
    <p:sldId id="4214" r:id="rId7"/>
    <p:sldId id="4215" r:id="rId8"/>
    <p:sldId id="4216" r:id="rId9"/>
    <p:sldId id="4217" r:id="rId10"/>
    <p:sldId id="4218" r:id="rId11"/>
    <p:sldId id="4219" r:id="rId12"/>
    <p:sldId id="4220" r:id="rId13"/>
    <p:sldId id="4221" r:id="rId14"/>
    <p:sldId id="4222" r:id="rId15"/>
    <p:sldId id="4223" r:id="rId16"/>
    <p:sldId id="4224" r:id="rId17"/>
    <p:sldId id="4241" r:id="rId18"/>
    <p:sldId id="4225" r:id="rId19"/>
    <p:sldId id="4226" r:id="rId20"/>
    <p:sldId id="4227" r:id="rId21"/>
    <p:sldId id="4228" r:id="rId22"/>
    <p:sldId id="4229" r:id="rId23"/>
    <p:sldId id="4230" r:id="rId24"/>
    <p:sldId id="4231" r:id="rId25"/>
    <p:sldId id="4232" r:id="rId26"/>
    <p:sldId id="4233" r:id="rId27"/>
    <p:sldId id="4234" r:id="rId28"/>
    <p:sldId id="4235" r:id="rId29"/>
    <p:sldId id="4236" r:id="rId30"/>
    <p:sldId id="4237" r:id="rId31"/>
    <p:sldId id="4166" r:id="rId32"/>
  </p:sldIdLst>
  <p:sldSz cx="9144000" cy="5143500" type="screen16x9"/>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1pPr>
    <a:lvl2pPr marL="336550" lvl="1" indent="1079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2pPr>
    <a:lvl3pPr marL="679450" lvl="2" indent="2222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3pPr>
    <a:lvl4pPr marL="1022350" lvl="3" indent="3365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4pPr>
    <a:lvl5pPr marL="1365250" lvl="4"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5pPr>
    <a:lvl6pPr marL="2286000" lvl="5"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6pPr>
    <a:lvl7pPr marL="2743200" lvl="6"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7pPr>
    <a:lvl8pPr marL="3200400" lvl="7"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8pPr>
    <a:lvl9pPr marL="3657600" lvl="8"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3CC33"/>
    <a:srgbClr val="990099"/>
    <a:srgbClr val="61FF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4"/>
    <p:restoredTop sz="95244" autoAdjust="0"/>
  </p:normalViewPr>
  <p:slideViewPr>
    <p:cSldViewPr snapToGrid="0" showGuides="1">
      <p:cViewPr varScale="1">
        <p:scale>
          <a:sx n="109" d="100"/>
          <a:sy n="109" d="100"/>
        </p:scale>
        <p:origin x="509" y="72"/>
      </p:cViewPr>
      <p:guideLst>
        <p:guide orient="horz" pos="1620"/>
        <p:guide pos="2880"/>
      </p:guideLst>
    </p:cSldViewPr>
  </p:slideViewPr>
  <p:outlineViewPr>
    <p:cViewPr>
      <p:scale>
        <a:sx n="33" d="100"/>
        <a:sy n="33" d="100"/>
      </p:scale>
      <p:origin x="0" y="15120"/>
    </p:cViewPr>
  </p:outlin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等线" panose="02010600030101010101" pitchFamily="2" charset="-122"/>
                <a:cs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ea typeface="等线" panose="02010600030101010101" pitchFamily="2" charset="-122"/>
                <a:cs typeface="等线"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75B92EE-9442-45E9-B32E-38699085914E}"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ea typeface="等线" panose="02010600030101010101" pitchFamily="2" charset="-122"/>
                <a:cs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7E333125-9027-4DCF-97A7-0C097ACC54E3}"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Edit Master text styles</a:t>
            </a:r>
            <a:endPar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a:p>
            <a:pPr marL="336550" marR="0" lvl="1"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Second level</a:t>
            </a:r>
            <a:endPar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a:p>
            <a:pPr marL="679450" marR="0" lvl="2"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Third level</a:t>
            </a:r>
            <a:endPar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a:p>
            <a:pPr marL="1022350" marR="0" lvl="3"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Fourth level</a:t>
            </a:r>
            <a:endPar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a:p>
            <a:pPr marL="1365250" marR="0" lvl="4"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Fifth level</a:t>
            </a:r>
            <a:endParaRPr kumimoji="0" lang="zh-CN" altLang="en-US"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1pPr>
    <a:lvl2pPr marL="3365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2pPr>
    <a:lvl3pPr marL="6794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3pPr>
    <a:lvl4pPr marL="10223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4pPr>
    <a:lvl5pPr marL="13652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5pPr>
    <a:lvl6pPr marL="1713865" algn="l" defTabSz="685800" rtl="0" eaLnBrk="1" latinLnBrk="0" hangingPunct="1">
      <a:defRPr sz="900" kern="1200">
        <a:solidFill>
          <a:schemeClr val="tx1"/>
        </a:solidFill>
        <a:latin typeface="+mn-lt"/>
        <a:ea typeface="+mn-ea"/>
        <a:cs typeface="+mn-cs"/>
      </a:defRPr>
    </a:lvl6pPr>
    <a:lvl7pPr marL="2056765" algn="l" defTabSz="685800" rtl="0" eaLnBrk="1" latinLnBrk="0" hangingPunct="1">
      <a:defRPr sz="900" kern="1200">
        <a:solidFill>
          <a:schemeClr val="tx1"/>
        </a:solidFill>
        <a:latin typeface="+mn-lt"/>
        <a:ea typeface="+mn-ea"/>
        <a:cs typeface="+mn-cs"/>
      </a:defRPr>
    </a:lvl7pPr>
    <a:lvl8pPr marL="2399665" algn="l" defTabSz="685800" rtl="0" eaLnBrk="1" latinLnBrk="0" hangingPunct="1">
      <a:defRPr sz="900" kern="1200">
        <a:solidFill>
          <a:schemeClr val="tx1"/>
        </a:solidFill>
        <a:latin typeface="+mn-lt"/>
        <a:ea typeface="+mn-ea"/>
        <a:cs typeface="+mn-cs"/>
      </a:defRPr>
    </a:lvl8pPr>
    <a:lvl9pPr marL="2742565"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ln>
            <a:solidFill>
              <a:srgbClr val="000000">
                <a:alpha val="100000"/>
              </a:srgbClr>
            </a:solidFill>
            <a:miter lim="800000"/>
          </a:ln>
        </p:spPr>
      </p:sp>
      <p:sp>
        <p:nvSpPr>
          <p:cNvPr id="68611" name="备注占位符 2"/>
          <p:cNvSpPr>
            <a:spLocks noGrp="1"/>
          </p:cNvSpPr>
          <p:nvPr>
            <p:ph type="body" idx="1"/>
          </p:nvPr>
        </p:nvSpPr>
        <p:spPr>
          <a:noFill/>
          <a:ln>
            <a:noFill/>
          </a:ln>
        </p:spPr>
        <p:txBody>
          <a:bodyPr wrap="square" lIns="91440" tIns="45720" rIns="91440" bIns="45720" anchor="t"/>
          <a:lstStyle/>
          <a:p>
            <a:pPr lvl="0"/>
            <a:endParaRPr lang="zh-CN" altLang="en-US" dirty="0"/>
          </a:p>
        </p:txBody>
      </p:sp>
      <p:sp>
        <p:nvSpPr>
          <p:cNvPr id="6861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en-US" altLang="zh-CN" sz="1200" dirty="0">
                <a:solidFill>
                  <a:srgbClr val="000000"/>
                </a:solidFill>
                <a:ea typeface="宋体" panose="02010600030101010101" pitchFamily="2" charset="-122"/>
              </a:rPr>
            </a:fld>
            <a:endParaRPr lang="en-US" altLang="zh-CN" sz="1200" dirty="0">
              <a:solidFill>
                <a:srgbClr val="000000"/>
              </a:solidFill>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a:solidFill>
              <a:srgbClr val="000000">
                <a:alpha val="100000"/>
              </a:srgbClr>
            </a:solidFill>
            <a:miter lim="800000"/>
          </a:ln>
        </p:spPr>
      </p:sp>
      <p:sp>
        <p:nvSpPr>
          <p:cNvPr id="103427" name="备注占位符 2"/>
          <p:cNvSpPr>
            <a:spLocks noGrp="1"/>
          </p:cNvSpPr>
          <p:nvPr>
            <p:ph type="body" idx="1"/>
          </p:nvPr>
        </p:nvSpPr>
        <p:spPr>
          <a:noFill/>
          <a:ln>
            <a:noFill/>
          </a:ln>
        </p:spPr>
        <p:txBody>
          <a:bodyPr wrap="square" lIns="91440" tIns="45720" rIns="91440" bIns="45720" anchor="t"/>
          <a:lstStyle/>
          <a:p>
            <a:pPr lvl="0"/>
            <a:r>
              <a:rPr lang="zh-CN" altLang="en-US" dirty="0"/>
              <a:t>卢总的提法</a:t>
            </a:r>
            <a:endParaRPr lang="zh-CN" altLang="en-US" dirty="0"/>
          </a:p>
        </p:txBody>
      </p:sp>
      <p:sp>
        <p:nvSpPr>
          <p:cNvPr id="1034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等线" panose="02010600030101010101" pitchFamily="2" charset="-122"/>
              </a:rPr>
            </a:fld>
            <a:endParaRPr lang="zh-CN" altLang="en-US" sz="1200" dirty="0">
              <a:latin typeface="等线"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42"/>
            <a:ext cx="7772400" cy="1102519"/>
          </a:xfrm>
          <a:prstGeom prst="rect">
            <a:avLst/>
          </a:prstGeom>
        </p:spPr>
        <p:txBody>
          <a:bodyPr lIns="68553" tIns="34289" rIns="68553" bIns="34289"/>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a:prstGeom prst="rect">
            <a:avLst/>
          </a:prstGeom>
        </p:spPr>
        <p:txBody>
          <a:bodyPr lIns="68553" tIns="34289" rIns="68553" bIns="34289"/>
          <a:lstStyle>
            <a:lvl1pPr marL="0" indent="0" algn="ctr">
              <a:buNone/>
              <a:defRPr/>
            </a:lvl1pPr>
            <a:lvl2pPr marL="342900" indent="0" algn="ctr">
              <a:buNone/>
              <a:defRPr/>
            </a:lvl2pPr>
            <a:lvl3pPr marL="685800" indent="0" algn="ctr">
              <a:buNone/>
              <a:defRPr/>
            </a:lvl3pPr>
            <a:lvl4pPr marL="1028065" indent="0" algn="ctr">
              <a:buNone/>
              <a:defRPr/>
            </a:lvl4pPr>
            <a:lvl5pPr marL="1370965" indent="0" algn="ctr">
              <a:buNone/>
              <a:defRPr/>
            </a:lvl5pPr>
            <a:lvl6pPr marL="1713865" indent="0" algn="ctr">
              <a:buNone/>
              <a:defRPr/>
            </a:lvl6pPr>
            <a:lvl7pPr marL="2056765" indent="0" algn="ctr">
              <a:buNone/>
              <a:defRPr/>
            </a:lvl7pPr>
            <a:lvl8pPr marL="2399030" indent="0" algn="ctr">
              <a:buNone/>
              <a:defRPr/>
            </a:lvl8pPr>
            <a:lvl9pPr marL="274193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770352"/>
            <a:ext cx="8229600" cy="292895"/>
          </a:xfrm>
          <a:prstGeom prst="rect">
            <a:avLst/>
          </a:prstGeom>
        </p:spPr>
        <p:txBody>
          <a:bodyPr lIns="68553" tIns="34289" rIns="68553" bIns="34289"/>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00155"/>
            <a:ext cx="8229600" cy="3394472"/>
          </a:xfrm>
          <a:prstGeom prst="rect">
            <a:avLst/>
          </a:prstGeom>
        </p:spPr>
        <p:txBody>
          <a:bodyPr vert="eaVert" lIns="68553" tIns="34289" rIns="68553" bIns="34289"/>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6"/>
            <a:ext cx="2057400" cy="4388644"/>
          </a:xfrm>
          <a:prstGeom prst="rect">
            <a:avLst/>
          </a:prstGeom>
        </p:spPr>
        <p:txBody>
          <a:bodyPr vert="eaVert" lIns="68553" tIns="34289" rIns="68553" bIns="34289"/>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86"/>
            <a:ext cx="6019800" cy="4388644"/>
          </a:xfrm>
          <a:prstGeom prst="rect">
            <a:avLst/>
          </a:prstGeom>
        </p:spPr>
        <p:txBody>
          <a:bodyPr vert="eaVert" lIns="68553" tIns="34289" rIns="68553" bIns="34289"/>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标题和内容">
    <p:bg>
      <p:bgPr>
        <a:solidFill>
          <a:schemeClr val="bg1"/>
        </a:solidFill>
        <a:effectLst/>
      </p:bgPr>
    </p:bg>
    <p:spTree>
      <p:nvGrpSpPr>
        <p:cNvPr id="1" name=""/>
        <p:cNvGrpSpPr/>
        <p:nvPr/>
      </p:nvGrpSpPr>
      <p:grpSpPr>
        <a:xfrm>
          <a:off x="0" y="0"/>
          <a:ext cx="0" cy="0"/>
          <a:chOff x="0" y="0"/>
          <a:chExt cx="0" cy="0"/>
        </a:xfrm>
      </p:grpSpPr>
      <p:grpSp>
        <p:nvGrpSpPr>
          <p:cNvPr id="3075" name="组合 13"/>
          <p:cNvGrpSpPr/>
          <p:nvPr userDrawn="1"/>
        </p:nvGrpSpPr>
        <p:grpSpPr>
          <a:xfrm>
            <a:off x="7938" y="87313"/>
            <a:ext cx="4852987" cy="647700"/>
            <a:chOff x="7232" y="1052802"/>
            <a:chExt cx="2764706" cy="596596"/>
          </a:xfrm>
        </p:grpSpPr>
        <p:sp>
          <p:nvSpPr>
            <p:cNvPr id="6" name="圆角矩形 5"/>
            <p:cNvSpPr>
              <a:spLocks noChangeArrowheads="1"/>
            </p:cNvSpPr>
            <p:nvPr/>
          </p:nvSpPr>
          <p:spPr bwMode="auto">
            <a:xfrm>
              <a:off x="107618" y="1144923"/>
              <a:ext cx="2664320" cy="504475"/>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355" cy="504474"/>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0" y="124752"/>
            <a:ext cx="3995952" cy="529998"/>
          </a:xfrm>
          <a:prstGeom prst="rect">
            <a:avLst/>
          </a:prstGeom>
        </p:spPr>
        <p:txBody>
          <a:bodyPr lIns="68553" tIns="34289" rIns="68553" bIns="34289"/>
          <a:lstStyle>
            <a:lvl1pPr algn="l">
              <a:defRPr sz="2700">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标题和内容">
    <p:bg>
      <p:bgPr>
        <a:solidFill>
          <a:schemeClr val="bg1"/>
        </a:solidFill>
        <a:effectLst/>
      </p:bgPr>
    </p:bg>
    <p:spTree>
      <p:nvGrpSpPr>
        <p:cNvPr id="1" name=""/>
        <p:cNvGrpSpPr/>
        <p:nvPr/>
      </p:nvGrpSpPr>
      <p:grpSpPr>
        <a:xfrm>
          <a:off x="0" y="0"/>
          <a:ext cx="0" cy="0"/>
          <a:chOff x="0" y="0"/>
          <a:chExt cx="0" cy="0"/>
        </a:xfrm>
      </p:grpSpPr>
      <p:grpSp>
        <p:nvGrpSpPr>
          <p:cNvPr id="4099" name="组合 13"/>
          <p:cNvGrpSpPr/>
          <p:nvPr userDrawn="1"/>
        </p:nvGrpSpPr>
        <p:grpSpPr>
          <a:xfrm>
            <a:off x="7938" y="87313"/>
            <a:ext cx="4852987" cy="647700"/>
            <a:chOff x="7232" y="1052802"/>
            <a:chExt cx="2764706" cy="596596"/>
          </a:xfrm>
        </p:grpSpPr>
        <p:sp>
          <p:nvSpPr>
            <p:cNvPr id="6" name="圆角矩形 5"/>
            <p:cNvSpPr>
              <a:spLocks noChangeArrowheads="1"/>
            </p:cNvSpPr>
            <p:nvPr/>
          </p:nvSpPr>
          <p:spPr bwMode="auto">
            <a:xfrm>
              <a:off x="107618" y="1144923"/>
              <a:ext cx="2664320" cy="504475"/>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355" cy="504474"/>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0" y="124752"/>
            <a:ext cx="3995952" cy="529998"/>
          </a:xfrm>
          <a:prstGeom prst="rect">
            <a:avLst/>
          </a:prstGeom>
        </p:spPr>
        <p:txBody>
          <a:bodyPr lIns="68553" tIns="34289" rIns="68553" bIns="34289"/>
          <a:lstStyle>
            <a:lvl1pPr algn="l">
              <a:defRPr sz="2700">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标题和内容">
    <p:bg>
      <p:bgPr>
        <a:solidFill>
          <a:schemeClr val="bg1"/>
        </a:solidFill>
        <a:effectLst/>
      </p:bgPr>
    </p:bg>
    <p:spTree>
      <p:nvGrpSpPr>
        <p:cNvPr id="1" name=""/>
        <p:cNvGrpSpPr/>
        <p:nvPr/>
      </p:nvGrpSpPr>
      <p:grpSpPr>
        <a:xfrm>
          <a:off x="0" y="0"/>
          <a:ext cx="0" cy="0"/>
          <a:chOff x="0" y="0"/>
          <a:chExt cx="0" cy="0"/>
        </a:xfrm>
      </p:grpSpPr>
      <p:grpSp>
        <p:nvGrpSpPr>
          <p:cNvPr id="5123" name="组合 13"/>
          <p:cNvGrpSpPr/>
          <p:nvPr userDrawn="1"/>
        </p:nvGrpSpPr>
        <p:grpSpPr>
          <a:xfrm>
            <a:off x="7938" y="87313"/>
            <a:ext cx="4852987" cy="647700"/>
            <a:chOff x="7232" y="1052802"/>
            <a:chExt cx="2764706" cy="596596"/>
          </a:xfrm>
        </p:grpSpPr>
        <p:sp>
          <p:nvSpPr>
            <p:cNvPr id="6" name="圆角矩形 5"/>
            <p:cNvSpPr>
              <a:spLocks noChangeArrowheads="1"/>
            </p:cNvSpPr>
            <p:nvPr/>
          </p:nvSpPr>
          <p:spPr bwMode="auto">
            <a:xfrm>
              <a:off x="107618" y="1144923"/>
              <a:ext cx="2664320" cy="504475"/>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355" cy="504474"/>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0" y="124752"/>
            <a:ext cx="3995952" cy="529998"/>
          </a:xfrm>
          <a:prstGeom prst="rect">
            <a:avLst/>
          </a:prstGeom>
        </p:spPr>
        <p:txBody>
          <a:bodyPr lIns="68553" tIns="34289" rIns="68553" bIns="34289"/>
          <a:lstStyle>
            <a:lvl1pPr algn="l">
              <a:defRPr sz="2700">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9_标题和内容">
    <p:bg>
      <p:bgPr>
        <a:solidFill>
          <a:schemeClr val="bg1"/>
        </a:solidFill>
        <a:effectLst/>
      </p:bgPr>
    </p:bg>
    <p:spTree>
      <p:nvGrpSpPr>
        <p:cNvPr id="1" name=""/>
        <p:cNvGrpSpPr/>
        <p:nvPr/>
      </p:nvGrpSpPr>
      <p:grpSpPr>
        <a:xfrm>
          <a:off x="0" y="0"/>
          <a:ext cx="0" cy="0"/>
          <a:chOff x="0" y="0"/>
          <a:chExt cx="0" cy="0"/>
        </a:xfrm>
      </p:grpSpPr>
      <p:grpSp>
        <p:nvGrpSpPr>
          <p:cNvPr id="6147"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0_标题和内容">
    <p:bg>
      <p:bgPr>
        <a:solidFill>
          <a:schemeClr val="bg1"/>
        </a:solidFill>
        <a:effectLst/>
      </p:bgPr>
    </p:bg>
    <p:spTree>
      <p:nvGrpSpPr>
        <p:cNvPr id="1" name=""/>
        <p:cNvGrpSpPr/>
        <p:nvPr/>
      </p:nvGrpSpPr>
      <p:grpSpPr>
        <a:xfrm>
          <a:off x="0" y="0"/>
          <a:ext cx="0" cy="0"/>
          <a:chOff x="0" y="0"/>
          <a:chExt cx="0" cy="0"/>
        </a:xfrm>
      </p:grpSpPr>
      <p:grpSp>
        <p:nvGrpSpPr>
          <p:cNvPr id="7171"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1_标题和内容">
    <p:bg>
      <p:bgPr>
        <a:solidFill>
          <a:schemeClr val="bg1"/>
        </a:solidFill>
        <a:effectLst/>
      </p:bgPr>
    </p:bg>
    <p:spTree>
      <p:nvGrpSpPr>
        <p:cNvPr id="1" name=""/>
        <p:cNvGrpSpPr/>
        <p:nvPr/>
      </p:nvGrpSpPr>
      <p:grpSpPr>
        <a:xfrm>
          <a:off x="0" y="0"/>
          <a:ext cx="0" cy="0"/>
          <a:chOff x="0" y="0"/>
          <a:chExt cx="0" cy="0"/>
        </a:xfrm>
      </p:grpSpPr>
      <p:grpSp>
        <p:nvGrpSpPr>
          <p:cNvPr id="8195"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2_标题和内容">
    <p:bg>
      <p:bgPr>
        <a:solidFill>
          <a:schemeClr val="bg1"/>
        </a:solidFill>
        <a:effectLst/>
      </p:bgPr>
    </p:bg>
    <p:spTree>
      <p:nvGrpSpPr>
        <p:cNvPr id="1" name=""/>
        <p:cNvGrpSpPr/>
        <p:nvPr/>
      </p:nvGrpSpPr>
      <p:grpSpPr>
        <a:xfrm>
          <a:off x="0" y="0"/>
          <a:ext cx="0" cy="0"/>
          <a:chOff x="0" y="0"/>
          <a:chExt cx="0" cy="0"/>
        </a:xfrm>
      </p:grpSpPr>
      <p:grpSp>
        <p:nvGrpSpPr>
          <p:cNvPr id="9219"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3_标题和内容">
    <p:bg>
      <p:bgPr>
        <a:solidFill>
          <a:schemeClr val="bg1"/>
        </a:solidFill>
        <a:effectLst/>
      </p:bgPr>
    </p:bg>
    <p:spTree>
      <p:nvGrpSpPr>
        <p:cNvPr id="1" name=""/>
        <p:cNvGrpSpPr/>
        <p:nvPr/>
      </p:nvGrpSpPr>
      <p:grpSpPr>
        <a:xfrm>
          <a:off x="0" y="0"/>
          <a:ext cx="0" cy="0"/>
          <a:chOff x="0" y="0"/>
          <a:chExt cx="0" cy="0"/>
        </a:xfrm>
      </p:grpSpPr>
      <p:grpSp>
        <p:nvGrpSpPr>
          <p:cNvPr id="10243"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pic>
        <p:nvPicPr>
          <p:cNvPr id="2051" name="Picture 18" descr="d2"/>
          <p:cNvPicPr>
            <a:picLocks noChangeAspect="1"/>
          </p:cNvPicPr>
          <p:nvPr userDrawn="1"/>
        </p:nvPicPr>
        <p:blipFill>
          <a:blip r:embed="rId2"/>
          <a:srcRect r="46873"/>
          <a:stretch>
            <a:fillRect/>
          </a:stretch>
        </p:blipFill>
        <p:spPr>
          <a:xfrm>
            <a:off x="5113338" y="73025"/>
            <a:ext cx="3984625" cy="647700"/>
          </a:xfrm>
          <a:prstGeom prst="rect">
            <a:avLst/>
          </a:prstGeom>
          <a:noFill/>
          <a:ln w="9525">
            <a:noFill/>
          </a:ln>
        </p:spPr>
      </p:pic>
      <p:pic>
        <p:nvPicPr>
          <p:cNvPr id="2052" name="Picture 18" descr="d2"/>
          <p:cNvPicPr>
            <a:picLocks noChangeAspect="1"/>
          </p:cNvPicPr>
          <p:nvPr userDrawn="1"/>
        </p:nvPicPr>
        <p:blipFill>
          <a:blip r:embed="rId2"/>
          <a:srcRect t="16669" r="91225" b="8324"/>
          <a:stretch>
            <a:fillRect/>
          </a:stretch>
        </p:blipFill>
        <p:spPr>
          <a:xfrm>
            <a:off x="0" y="188913"/>
            <a:ext cx="658813" cy="485775"/>
          </a:xfrm>
          <a:prstGeom prst="rect">
            <a:avLst/>
          </a:prstGeom>
          <a:noFill/>
          <a:ln w="9525">
            <a:noFill/>
          </a:ln>
        </p:spPr>
      </p:pic>
      <p:sp>
        <p:nvSpPr>
          <p:cNvPr id="3" name="内容占位符 2"/>
          <p:cNvSpPr>
            <a:spLocks noGrp="1"/>
          </p:cNvSpPr>
          <p:nvPr>
            <p:ph idx="1"/>
          </p:nvPr>
        </p:nvSpPr>
        <p:spPr>
          <a:xfrm>
            <a:off x="457200" y="951590"/>
            <a:ext cx="8229600" cy="3643057"/>
          </a:xfrm>
          <a:prstGeom prst="rect">
            <a:avLst/>
          </a:prstGeom>
        </p:spPr>
        <p:txBody>
          <a:bodyPr lIns="68553" tIns="34289" rIns="68553" bIns="34289"/>
          <a:lstStyle>
            <a:lvl1pPr>
              <a:defRPr sz="2100" b="0">
                <a:latin typeface="微软雅黑" panose="020B0503020204020204" pitchFamily="34" charset="-122"/>
                <a:ea typeface="微软雅黑" panose="020B0503020204020204" pitchFamily="34" charset="-122"/>
              </a:defRPr>
            </a:lvl1pPr>
            <a:lvl2pPr>
              <a:defRPr sz="1800" b="0">
                <a:latin typeface="微软雅黑" panose="020B0503020204020204" pitchFamily="34" charset="-122"/>
                <a:ea typeface="微软雅黑" panose="020B0503020204020204" pitchFamily="34" charset="-122"/>
              </a:defRPr>
            </a:lvl2pPr>
            <a:lvl3pPr>
              <a:defRPr sz="1500" b="0">
                <a:latin typeface="微软雅黑" panose="020B0503020204020204" pitchFamily="34" charset="-122"/>
                <a:ea typeface="微软雅黑" panose="020B0503020204020204" pitchFamily="34" charset="-122"/>
              </a:defRPr>
            </a:lvl3pPr>
            <a:lvl4pPr>
              <a:defRPr sz="1400" b="0">
                <a:latin typeface="微软雅黑" panose="020B0503020204020204" pitchFamily="34" charset="-122"/>
                <a:ea typeface="微软雅黑" panose="020B0503020204020204" pitchFamily="34" charset="-122"/>
              </a:defRPr>
            </a:lvl4pPr>
            <a:lvl5pPr>
              <a:defRPr sz="1400" b="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4" name="标题 1"/>
          <p:cNvSpPr>
            <a:spLocks noGrp="1"/>
          </p:cNvSpPr>
          <p:nvPr>
            <p:ph type="title" hasCustomPrompt="1"/>
          </p:nvPr>
        </p:nvSpPr>
        <p:spPr>
          <a:xfrm>
            <a:off x="737574" y="177843"/>
            <a:ext cx="4212468" cy="486054"/>
          </a:xfrm>
          <a:prstGeom prst="rect">
            <a:avLst/>
          </a:prstGeom>
        </p:spPr>
        <p:txBody>
          <a:bodyPr lIns="68553" tIns="34289" rIns="68553" bIns="34289" anchor="ctr" anchorCtr="0"/>
          <a:lstStyle>
            <a:lvl1pPr algn="l">
              <a:defRPr sz="3000" b="1">
                <a:solidFill>
                  <a:srgbClr val="841484"/>
                </a:solidFill>
              </a:defRPr>
            </a:lvl1pPr>
          </a:lstStyle>
          <a:p>
            <a:r>
              <a:rPr lang="zh-CN" altLang="en-US" dirty="0"/>
              <a:t>单击此处</a:t>
            </a:r>
            <a:endParaRPr lang="zh-CN" altLang="en-US" dirty="0"/>
          </a:p>
        </p:txBody>
      </p:sp>
      <p:sp>
        <p:nvSpPr>
          <p:cNvPr id="7" name="Rectangle 4"/>
          <p:cNvSpPr>
            <a:spLocks noGrp="1" noChangeArrowheads="1"/>
          </p:cNvSpPr>
          <p:nvPr>
            <p:ph type="dt" sz="half" idx="2"/>
          </p:nvPr>
        </p:nvSpPr>
        <p:spPr bwMode="auto">
          <a:xfrm>
            <a:off x="457200" y="4684713"/>
            <a:ext cx="2133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8" name="Rectangle 5"/>
          <p:cNvSpPr>
            <a:spLocks noGrp="1" noChangeArrowheads="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4_标题和内容">
    <p:bg>
      <p:bgPr>
        <a:solidFill>
          <a:schemeClr val="bg1"/>
        </a:solidFill>
        <a:effectLst/>
      </p:bgPr>
    </p:bg>
    <p:spTree>
      <p:nvGrpSpPr>
        <p:cNvPr id="1" name=""/>
        <p:cNvGrpSpPr/>
        <p:nvPr/>
      </p:nvGrpSpPr>
      <p:grpSpPr>
        <a:xfrm>
          <a:off x="0" y="0"/>
          <a:ext cx="0" cy="0"/>
          <a:chOff x="0" y="0"/>
          <a:chExt cx="0" cy="0"/>
        </a:xfrm>
      </p:grpSpPr>
      <p:grpSp>
        <p:nvGrpSpPr>
          <p:cNvPr id="11267"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5_标题和内容">
    <p:bg>
      <p:bgPr>
        <a:solidFill>
          <a:schemeClr val="bg1"/>
        </a:solidFill>
        <a:effectLst/>
      </p:bgPr>
    </p:bg>
    <p:spTree>
      <p:nvGrpSpPr>
        <p:cNvPr id="1" name=""/>
        <p:cNvGrpSpPr/>
        <p:nvPr/>
      </p:nvGrpSpPr>
      <p:grpSpPr>
        <a:xfrm>
          <a:off x="0" y="0"/>
          <a:ext cx="0" cy="0"/>
          <a:chOff x="0" y="0"/>
          <a:chExt cx="0" cy="0"/>
        </a:xfrm>
      </p:grpSpPr>
      <p:grpSp>
        <p:nvGrpSpPr>
          <p:cNvPr id="12291"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1"/>
        </a:solidFill>
        <a:effectLst/>
      </p:bgPr>
    </p:bg>
    <p:spTree>
      <p:nvGrpSpPr>
        <p:cNvPr id="1" name=""/>
        <p:cNvGrpSpPr/>
        <p:nvPr/>
      </p:nvGrpSpPr>
      <p:grpSpPr>
        <a:xfrm>
          <a:off x="0" y="0"/>
          <a:ext cx="0" cy="0"/>
          <a:chOff x="0" y="0"/>
          <a:chExt cx="0" cy="0"/>
        </a:xfrm>
      </p:grpSpPr>
      <p:grpSp>
        <p:nvGrpSpPr>
          <p:cNvPr id="13315" name="组合 6"/>
          <p:cNvGrpSpPr/>
          <p:nvPr userDrawn="1"/>
        </p:nvGrpSpPr>
        <p:grpSpPr>
          <a:xfrm>
            <a:off x="182563" y="0"/>
            <a:ext cx="1768475" cy="960438"/>
            <a:chOff x="3809999" y="1813560"/>
            <a:chExt cx="2356709" cy="1280504"/>
          </a:xfrm>
        </p:grpSpPr>
        <p:grpSp>
          <p:nvGrpSpPr>
            <p:cNvPr id="13316" name="组合 7"/>
            <p:cNvGrpSpPr/>
            <p:nvPr/>
          </p:nvGrpSpPr>
          <p:grpSpPr>
            <a:xfrm>
              <a:off x="3809999" y="1813560"/>
              <a:ext cx="2356709" cy="1280504"/>
              <a:chOff x="3810000" y="1802666"/>
              <a:chExt cx="2377440" cy="1291768"/>
            </a:xfrm>
          </p:grpSpPr>
          <p:sp>
            <p:nvSpPr>
              <p:cNvPr id="9" name="文本框 10"/>
              <p:cNvSpPr txBox="1">
                <a:spLocks noChangeArrowheads="1"/>
              </p:cNvSpPr>
              <p:nvPr/>
            </p:nvSpPr>
            <p:spPr bwMode="auto">
              <a:xfrm>
                <a:off x="3810000" y="1851775"/>
                <a:ext cx="685061" cy="1242659"/>
              </a:xfrm>
              <a:prstGeom prst="rect">
                <a:avLst/>
              </a:prstGeom>
              <a:noFill/>
              <a:ln w="9525">
                <a:noFill/>
                <a:miter lim="800000"/>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54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rPr>
                  <a:t>9</a:t>
                </a:r>
                <a:endParaRPr kumimoji="0" lang="zh-CN" altLang="en-US" sz="54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endParaRPr>
              </a:p>
            </p:txBody>
          </p:sp>
          <p:sp>
            <p:nvSpPr>
              <p:cNvPr id="10" name="文本框 11"/>
              <p:cNvSpPr txBox="1">
                <a:spLocks noChangeArrowheads="1"/>
              </p:cNvSpPr>
              <p:nvPr/>
            </p:nvSpPr>
            <p:spPr bwMode="auto">
              <a:xfrm>
                <a:off x="4320061" y="1802666"/>
                <a:ext cx="687195" cy="807088"/>
              </a:xfrm>
              <a:prstGeom prst="rect">
                <a:avLst/>
              </a:prstGeom>
              <a:noFill/>
              <a:ln w="9525">
                <a:noFill/>
                <a:miter lim="800000"/>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3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rPr>
                  <a:t>6</a:t>
                </a:r>
                <a:endParaRPr kumimoji="0" lang="zh-CN" altLang="en-US" sz="33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endParaRPr>
              </a:p>
            </p:txBody>
          </p:sp>
          <p:sp>
            <p:nvSpPr>
              <p:cNvPr id="11" name="文本框 12"/>
              <p:cNvSpPr txBox="1">
                <a:spLocks noChangeArrowheads="1"/>
              </p:cNvSpPr>
              <p:nvPr/>
            </p:nvSpPr>
            <p:spPr bwMode="auto">
              <a:xfrm>
                <a:off x="4296586" y="2035398"/>
                <a:ext cx="1890854" cy="992845"/>
              </a:xfrm>
              <a:prstGeom prst="rect">
                <a:avLst/>
              </a:prstGeom>
              <a:noFill/>
              <a:ln w="9525">
                <a:noFill/>
                <a:miter lim="800000"/>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rPr>
                  <a:t>       </a:t>
                </a:r>
                <a:r>
                  <a:rPr kumimoji="0" lang="zh-CN" altLang="en-US" sz="1500" b="1"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rPr>
                  <a:t>周年</a:t>
                </a:r>
                <a:endParaRPr kumimoji="0" lang="en-US" altLang="zh-CN" sz="1500" b="1"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rPr>
                  <a:t> 建党</a:t>
                </a:r>
                <a:endParaRPr kumimoji="0"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endParaRPr>
              </a:p>
            </p:txBody>
          </p:sp>
        </p:grpSp>
        <p:sp>
          <p:nvSpPr>
            <p:cNvPr id="7" name="椭圆 6"/>
            <p:cNvSpPr/>
            <p:nvPr/>
          </p:nvSpPr>
          <p:spPr>
            <a:xfrm>
              <a:off x="4051170" y="2226285"/>
              <a:ext cx="230593" cy="2307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3318" name="图片 7"/>
            <p:cNvPicPr>
              <a:picLocks noChangeAspect="1"/>
            </p:cNvPicPr>
            <p:nvPr/>
          </p:nvPicPr>
          <p:blipFill>
            <a:blip r:embed="rId2"/>
            <a:stretch>
              <a:fillRect/>
            </a:stretch>
          </p:blipFill>
          <p:spPr>
            <a:xfrm>
              <a:off x="4033825" y="2201530"/>
              <a:ext cx="221303" cy="220643"/>
            </a:xfrm>
            <a:prstGeom prst="rect">
              <a:avLst/>
            </a:prstGeom>
            <a:noFill/>
            <a:ln w="9525">
              <a:noFill/>
            </a:ln>
          </p:spPr>
        </p:pic>
      </p:gr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6_标题幻灯片">
    <p:bg>
      <p:bgPr>
        <a:solidFill>
          <a:schemeClr val="bg1"/>
        </a:solidFill>
        <a:effectLst/>
      </p:bgPr>
    </p:bg>
    <p:spTree>
      <p:nvGrpSpPr>
        <p:cNvPr id="1" name=""/>
        <p:cNvGrpSpPr/>
        <p:nvPr/>
      </p:nvGrpSpPr>
      <p:grpSpPr>
        <a:xfrm>
          <a:off x="0" y="0"/>
          <a:ext cx="0" cy="0"/>
          <a:chOff x="0" y="0"/>
          <a:chExt cx="0" cy="0"/>
        </a:xfrm>
      </p:grpSpPr>
      <p:pic>
        <p:nvPicPr>
          <p:cNvPr id="14339" name="图片 4"/>
          <p:cNvPicPr>
            <a:picLocks noChangeAspect="1"/>
          </p:cNvPicPr>
          <p:nvPr userDrawn="1"/>
        </p:nvPicPr>
        <p:blipFill>
          <a:blip r:embed="rId2"/>
          <a:stretch>
            <a:fillRect/>
          </a:stretch>
        </p:blipFill>
        <p:spPr>
          <a:xfrm>
            <a:off x="1588" y="3175"/>
            <a:ext cx="9140825" cy="5140325"/>
          </a:xfrm>
          <a:prstGeom prst="rect">
            <a:avLst/>
          </a:prstGeom>
          <a:noFill/>
          <a:ln w="9525">
            <a:noFill/>
          </a:ln>
        </p:spPr>
      </p:pic>
      <p:sp>
        <p:nvSpPr>
          <p:cNvPr id="6" name="矩形 5"/>
          <p:cNvSpPr/>
          <p:nvPr/>
        </p:nvSpPr>
        <p:spPr>
          <a:xfrm>
            <a:off x="196850" y="204788"/>
            <a:ext cx="8694738" cy="4711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8" tIns="45704" rIns="91408" bIns="4570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任意多边形: 形状 7"/>
          <p:cNvSpPr/>
          <p:nvPr/>
        </p:nvSpPr>
        <p:spPr>
          <a:xfrm>
            <a:off x="7996238" y="-65087"/>
            <a:ext cx="1157288" cy="1427163"/>
          </a:xfrm>
          <a:custGeom>
            <a:avLst/>
            <a:gdLst>
              <a:gd name="connsiteX0" fmla="*/ 0 w 1156996"/>
              <a:gd name="connsiteY0" fmla="*/ 0 h 1427583"/>
              <a:gd name="connsiteX1" fmla="*/ 1156996 w 1156996"/>
              <a:gd name="connsiteY1" fmla="*/ 1427583 h 1427583"/>
              <a:gd name="connsiteX2" fmla="*/ 1138334 w 1156996"/>
              <a:gd name="connsiteY2" fmla="*/ 755779 h 1427583"/>
              <a:gd name="connsiteX3" fmla="*/ 541175 w 1156996"/>
              <a:gd name="connsiteY3" fmla="*/ 65314 h 1427583"/>
              <a:gd name="connsiteX4" fmla="*/ 37322 w 1156996"/>
              <a:gd name="connsiteY4" fmla="*/ 55983 h 1427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6996" h="1427583">
                <a:moveTo>
                  <a:pt x="0" y="0"/>
                </a:moveTo>
                <a:lnTo>
                  <a:pt x="1156996" y="1427583"/>
                </a:lnTo>
                <a:lnTo>
                  <a:pt x="1138334" y="755779"/>
                </a:lnTo>
                <a:lnTo>
                  <a:pt x="541175" y="65314"/>
                </a:lnTo>
                <a:lnTo>
                  <a:pt x="37322" y="55983"/>
                </a:ln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8" tIns="45704" rIns="91408" bIns="4570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文本框 37"/>
          <p:cNvSpPr txBox="1">
            <a:spLocks noChangeArrowheads="1"/>
          </p:cNvSpPr>
          <p:nvPr/>
        </p:nvSpPr>
        <p:spPr bwMode="auto">
          <a:xfrm>
            <a:off x="4094163" y="203200"/>
            <a:ext cx="1062038" cy="346075"/>
          </a:xfrm>
          <a:prstGeom prst="rect">
            <a:avLst/>
          </a:prstGeom>
          <a:noFill/>
          <a:ln w="9525">
            <a:noFill/>
            <a:miter lim="800000"/>
          </a:ln>
        </p:spPr>
        <p:txBody>
          <a:bodyPr wrap="none" lIns="68538" tIns="34274" rIns="68538" bIns="34274">
            <a:spAutoFit/>
          </a:bodyPr>
          <a:lstStyle/>
          <a:p>
            <a:pPr marL="0" marR="0" lvl="0" indent="0" algn="l" defTabSz="683895"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rPr>
              <a:t>市场分析</a:t>
            </a:r>
            <a:endParaRPr kumimoji="0" lang="zh-CN" altLang="en-US" sz="1800" b="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cxnSp>
        <p:nvCxnSpPr>
          <p:cNvPr id="9" name="直接连接符 8"/>
          <p:cNvCxnSpPr/>
          <p:nvPr/>
        </p:nvCxnSpPr>
        <p:spPr>
          <a:xfrm>
            <a:off x="0" y="376238"/>
            <a:ext cx="36385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505450" y="376238"/>
            <a:ext cx="36385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仅标题">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涂豆思 首页">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标题和内容">
    <p:bg>
      <p:bgPr>
        <a:solidFill>
          <a:srgbClr val="FCFCFC"/>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82"/>
            <a:ext cx="7772400" cy="1021556"/>
          </a:xfrm>
          <a:prstGeom prst="rect">
            <a:avLst/>
          </a:prstGeom>
        </p:spPr>
        <p:txBody>
          <a:bodyPr lIns="68553" tIns="34289" rIns="68553" bIns="34289" anchor="t"/>
          <a:lstStyle>
            <a:lvl1pPr algn="l">
              <a:defRPr sz="3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lIns="68553" tIns="34289" rIns="68553" bIns="34289" anchor="b"/>
          <a:lstStyle>
            <a:lvl1pPr marL="0" indent="0">
              <a:buNone/>
              <a:defRPr sz="1500"/>
            </a:lvl1pPr>
            <a:lvl2pPr marL="342900" indent="0">
              <a:buNone/>
              <a:defRPr sz="1400"/>
            </a:lvl2pPr>
            <a:lvl3pPr marL="685800" indent="0">
              <a:buNone/>
              <a:defRPr sz="1200"/>
            </a:lvl3pPr>
            <a:lvl4pPr marL="1028065" indent="0">
              <a:buNone/>
              <a:defRPr sz="1100"/>
            </a:lvl4pPr>
            <a:lvl5pPr marL="1370965" indent="0">
              <a:buNone/>
              <a:defRPr sz="1100"/>
            </a:lvl5pPr>
            <a:lvl6pPr marL="1713865" indent="0">
              <a:buNone/>
              <a:defRPr sz="1100"/>
            </a:lvl6pPr>
            <a:lvl7pPr marL="2056765" indent="0">
              <a:buNone/>
              <a:defRPr sz="1100"/>
            </a:lvl7pPr>
            <a:lvl8pPr marL="2399030" indent="0">
              <a:buNone/>
              <a:defRPr sz="1100"/>
            </a:lvl8pPr>
            <a:lvl9pPr marL="2741930" indent="0">
              <a:buNone/>
              <a:defRPr sz="11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70352"/>
            <a:ext cx="8229600" cy="292895"/>
          </a:xfrm>
          <a:prstGeom prst="rect">
            <a:avLst/>
          </a:prstGeom>
        </p:spPr>
        <p:txBody>
          <a:bodyPr lIns="68553" tIns="34289" rIns="68553" bIns="34289"/>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457200" y="1200155"/>
            <a:ext cx="4038600" cy="3394472"/>
          </a:xfrm>
          <a:prstGeom prst="rect">
            <a:avLst/>
          </a:prstGeom>
        </p:spPr>
        <p:txBody>
          <a:bodyPr lIns="68553" tIns="34289" rIns="68553" bIns="34289"/>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48200" y="1200155"/>
            <a:ext cx="4038600" cy="3394472"/>
          </a:xfrm>
          <a:prstGeom prst="rect">
            <a:avLst/>
          </a:prstGeom>
        </p:spPr>
        <p:txBody>
          <a:bodyPr lIns="68553" tIns="34289" rIns="68553" bIns="34289"/>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4" y="472814"/>
            <a:ext cx="8229600" cy="292895"/>
          </a:xfrm>
          <a:prstGeom prst="rect">
            <a:avLst/>
          </a:prstGeom>
        </p:spPr>
        <p:txBody>
          <a:bodyPr lIns="68553" tIns="34289" rIns="68553" bIns="34289"/>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lIns="68553" tIns="34289" rIns="68553" bIns="34289" anchor="b"/>
          <a:lstStyle>
            <a:lvl1pPr marL="0" indent="0">
              <a:buNone/>
              <a:defRPr sz="1800" b="1"/>
            </a:lvl1pPr>
            <a:lvl2pPr marL="342900" indent="0">
              <a:buNone/>
              <a:defRPr sz="1500" b="1"/>
            </a:lvl2pPr>
            <a:lvl3pPr marL="685800" indent="0">
              <a:buNone/>
              <a:defRPr sz="1400" b="1"/>
            </a:lvl3pPr>
            <a:lvl4pPr marL="1028065" indent="0">
              <a:buNone/>
              <a:defRPr sz="1200" b="1"/>
            </a:lvl4pPr>
            <a:lvl5pPr marL="1370965" indent="0">
              <a:buNone/>
              <a:defRPr sz="1200" b="1"/>
            </a:lvl5pPr>
            <a:lvl6pPr marL="1713865" indent="0">
              <a:buNone/>
              <a:defRPr sz="1200" b="1"/>
            </a:lvl6pPr>
            <a:lvl7pPr marL="2056765" indent="0">
              <a:buNone/>
              <a:defRPr sz="1200" b="1"/>
            </a:lvl7pPr>
            <a:lvl8pPr marL="2399030" indent="0">
              <a:buNone/>
              <a:defRPr sz="1200" b="1"/>
            </a:lvl8pPr>
            <a:lvl9pPr marL="274193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a:prstGeom prst="rect">
            <a:avLst/>
          </a:prstGeom>
        </p:spPr>
        <p:txBody>
          <a:bodyPr lIns="68553" tIns="34289" rIns="68553" bIns="34289"/>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47" y="1151335"/>
            <a:ext cx="4041775" cy="479822"/>
          </a:xfrm>
          <a:prstGeom prst="rect">
            <a:avLst/>
          </a:prstGeom>
        </p:spPr>
        <p:txBody>
          <a:bodyPr lIns="68553" tIns="34289" rIns="68553" bIns="34289" anchor="b"/>
          <a:lstStyle>
            <a:lvl1pPr marL="0" indent="0">
              <a:buNone/>
              <a:defRPr sz="1800" b="1"/>
            </a:lvl1pPr>
            <a:lvl2pPr marL="342900" indent="0">
              <a:buNone/>
              <a:defRPr sz="1500" b="1"/>
            </a:lvl2pPr>
            <a:lvl3pPr marL="685800" indent="0">
              <a:buNone/>
              <a:defRPr sz="1400" b="1"/>
            </a:lvl3pPr>
            <a:lvl4pPr marL="1028065" indent="0">
              <a:buNone/>
              <a:defRPr sz="1200" b="1"/>
            </a:lvl4pPr>
            <a:lvl5pPr marL="1370965" indent="0">
              <a:buNone/>
              <a:defRPr sz="1200" b="1"/>
            </a:lvl5pPr>
            <a:lvl6pPr marL="1713865" indent="0">
              <a:buNone/>
              <a:defRPr sz="1200" b="1"/>
            </a:lvl6pPr>
            <a:lvl7pPr marL="2056765" indent="0">
              <a:buNone/>
              <a:defRPr sz="1200" b="1"/>
            </a:lvl7pPr>
            <a:lvl8pPr marL="2399030" indent="0">
              <a:buNone/>
              <a:defRPr sz="1200" b="1"/>
            </a:lvl8pPr>
            <a:lvl9pPr marL="274193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47" y="1631156"/>
            <a:ext cx="4041775" cy="2963466"/>
          </a:xfrm>
          <a:prstGeom prst="rect">
            <a:avLst/>
          </a:prstGeom>
        </p:spPr>
        <p:txBody>
          <a:bodyPr lIns="68553" tIns="34289" rIns="68553" bIns="34289"/>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70352"/>
            <a:ext cx="8229600" cy="292895"/>
          </a:xfrm>
          <a:prstGeom prst="rect">
            <a:avLst/>
          </a:prstGeom>
        </p:spPr>
        <p:txBody>
          <a:bodyPr lIns="68553" tIns="34289" rIns="68553" bIns="34289"/>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a:prstGeom prst="rect">
            <a:avLst/>
          </a:prstGeom>
        </p:spPr>
        <p:txBody>
          <a:bodyPr lIns="68553" tIns="34289" rIns="68553" bIns="34289" anchor="b"/>
          <a:lstStyle>
            <a:lvl1pPr algn="l">
              <a:defRPr sz="15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811"/>
            <a:ext cx="5111750" cy="4389835"/>
          </a:xfrm>
          <a:prstGeom prst="rect">
            <a:avLst/>
          </a:prstGeom>
        </p:spPr>
        <p:txBody>
          <a:bodyPr lIns="68553" tIns="34289" rIns="68553" bIns="34289"/>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2" y="1076328"/>
            <a:ext cx="3008313" cy="3518297"/>
          </a:xfrm>
          <a:prstGeom prst="rect">
            <a:avLst/>
          </a:prstGeom>
        </p:spPr>
        <p:txBody>
          <a:bodyPr lIns="68553" tIns="34289" rIns="68553" bIns="34289"/>
          <a:lstStyle>
            <a:lvl1pPr marL="0" indent="0">
              <a:buNone/>
              <a:defRPr sz="1100"/>
            </a:lvl1pPr>
            <a:lvl2pPr marL="342900" indent="0">
              <a:buNone/>
              <a:defRPr sz="900"/>
            </a:lvl2pPr>
            <a:lvl3pPr marL="685800" indent="0">
              <a:buNone/>
              <a:defRPr sz="800"/>
            </a:lvl3pPr>
            <a:lvl4pPr marL="1028065" indent="0">
              <a:buNone/>
              <a:defRPr sz="700"/>
            </a:lvl4pPr>
            <a:lvl5pPr marL="1370965" indent="0">
              <a:buNone/>
              <a:defRPr sz="700"/>
            </a:lvl5pPr>
            <a:lvl6pPr marL="1713865" indent="0">
              <a:buNone/>
              <a:defRPr sz="700"/>
            </a:lvl6pPr>
            <a:lvl7pPr marL="2056765" indent="0">
              <a:buNone/>
              <a:defRPr sz="700"/>
            </a:lvl7pPr>
            <a:lvl8pPr marL="2399030" indent="0">
              <a:buNone/>
              <a:defRPr sz="700"/>
            </a:lvl8pPr>
            <a:lvl9pPr marL="2741930" indent="0">
              <a:buNone/>
              <a:defRPr sz="7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a:prstGeom prst="rect">
            <a:avLst/>
          </a:prstGeom>
        </p:spPr>
        <p:txBody>
          <a:bodyPr lIns="68553" tIns="34289" rIns="68553" bIns="34289" anchor="b"/>
          <a:lstStyle>
            <a:lvl1pPr algn="l">
              <a:defRPr sz="15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lIns="68553" tIns="34289" rIns="68553" bIns="34289"/>
          <a:lstStyle>
            <a:lvl1pPr marL="0" indent="0">
              <a:buNone/>
              <a:defRPr sz="2400"/>
            </a:lvl1pPr>
            <a:lvl2pPr marL="342900" indent="0">
              <a:buNone/>
              <a:defRPr sz="2100"/>
            </a:lvl2pPr>
            <a:lvl3pPr marL="685800" indent="0">
              <a:buNone/>
              <a:defRPr sz="1800"/>
            </a:lvl3pPr>
            <a:lvl4pPr marL="1028065" indent="0">
              <a:buNone/>
              <a:defRPr sz="1500"/>
            </a:lvl4pPr>
            <a:lvl5pPr marL="1370965" indent="0">
              <a:buNone/>
              <a:defRPr sz="1500"/>
            </a:lvl5pPr>
            <a:lvl6pPr marL="1713865" indent="0">
              <a:buNone/>
              <a:defRPr sz="1500"/>
            </a:lvl6pPr>
            <a:lvl7pPr marL="2056765" indent="0">
              <a:buNone/>
              <a:defRPr sz="1500"/>
            </a:lvl7pPr>
            <a:lvl8pPr marL="2399030" indent="0">
              <a:buNone/>
              <a:defRPr sz="1500"/>
            </a:lvl8pPr>
            <a:lvl9pPr marL="2741930" indent="0">
              <a:buNone/>
              <a:defRPr sz="15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521"/>
            <a:ext cx="5486400" cy="603647"/>
          </a:xfrm>
          <a:prstGeom prst="rect">
            <a:avLst/>
          </a:prstGeom>
        </p:spPr>
        <p:txBody>
          <a:bodyPr lIns="68553" tIns="34289" rIns="68553" bIns="34289"/>
          <a:lstStyle>
            <a:lvl1pPr marL="0" indent="0">
              <a:buNone/>
              <a:defRPr sz="1100"/>
            </a:lvl1pPr>
            <a:lvl2pPr marL="342900" indent="0">
              <a:buNone/>
              <a:defRPr sz="900"/>
            </a:lvl2pPr>
            <a:lvl3pPr marL="685800" indent="0">
              <a:buNone/>
              <a:defRPr sz="800"/>
            </a:lvl3pPr>
            <a:lvl4pPr marL="1028065" indent="0">
              <a:buNone/>
              <a:defRPr sz="700"/>
            </a:lvl4pPr>
            <a:lvl5pPr marL="1370965" indent="0">
              <a:buNone/>
              <a:defRPr sz="700"/>
            </a:lvl5pPr>
            <a:lvl6pPr marL="1713865" indent="0">
              <a:buNone/>
              <a:defRPr sz="700"/>
            </a:lvl6pPr>
            <a:lvl7pPr marL="2056765" indent="0">
              <a:buNone/>
              <a:defRPr sz="700"/>
            </a:lvl7pPr>
            <a:lvl8pPr marL="2399030" indent="0">
              <a:buNone/>
              <a:defRPr sz="700"/>
            </a:lvl8pPr>
            <a:lvl9pPr marL="2741930" indent="0">
              <a:buNone/>
              <a:defRPr sz="7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8" Type="http://schemas.openxmlformats.org/officeDocument/2006/relationships/theme" Target="../theme/theme1.xml"/><Relationship Id="rId27" Type="http://schemas.openxmlformats.org/officeDocument/2006/relationships/image" Target="../media/image4.jpeg"/><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457200" y="4684713"/>
            <a:ext cx="2133600" cy="357188"/>
          </a:xfrm>
          <a:prstGeom prst="rect">
            <a:avLst/>
          </a:prstGeom>
          <a:noFill/>
          <a:ln w="9525">
            <a:noFill/>
            <a:miter lim="800000"/>
          </a:ln>
        </p:spPr>
        <p:txBody>
          <a:bodyPr vert="horz" wrap="square" lIns="68553" tIns="34289" rIns="68553" bIns="34289" numCol="1" anchor="t" anchorCtr="0" compatLnSpc="1"/>
          <a:lstStyle>
            <a:lvl1pPr eaLnBrk="1" fontAlgn="auto" hangingPunct="1">
              <a:spcBef>
                <a:spcPts val="0"/>
              </a:spcBef>
              <a:spcAft>
                <a:spcPts val="0"/>
              </a:spcAft>
              <a:buFont typeface="Arial" panose="020B0604020202020204" pitchFamily="34" charset="0"/>
              <a:buNone/>
              <a:defRPr sz="1100" b="1">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1029" name="Rectangle 5"/>
          <p:cNvSpPr>
            <a:spLocks noGrp="1" noChangeArrowheads="1"/>
          </p:cNvSpPr>
          <p:nvPr>
            <p:ph type="ftr" sz="quarter" idx="3"/>
          </p:nvPr>
        </p:nvSpPr>
        <p:spPr bwMode="auto">
          <a:xfrm>
            <a:off x="3124200" y="4684713"/>
            <a:ext cx="2895600" cy="357188"/>
          </a:xfrm>
          <a:prstGeom prst="rect">
            <a:avLst/>
          </a:prstGeom>
          <a:noFill/>
          <a:ln w="9525">
            <a:noFill/>
            <a:miter lim="800000"/>
          </a:ln>
        </p:spPr>
        <p:txBody>
          <a:bodyPr vert="horz" wrap="square" lIns="68553" tIns="34289" rIns="68553" bIns="34289" numCol="1" anchor="t" anchorCtr="0" compatLnSpc="1"/>
          <a:lstStyle>
            <a:lvl1pPr algn="ctr" eaLnBrk="1" fontAlgn="auto" hangingPunct="1">
              <a:spcBef>
                <a:spcPts val="0"/>
              </a:spcBef>
              <a:spcAft>
                <a:spcPts val="0"/>
              </a:spcAft>
              <a:buFont typeface="Arial" panose="020B0604020202020204" pitchFamily="34" charset="0"/>
              <a:buNone/>
              <a:defRPr sz="1100" b="1">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pic>
        <p:nvPicPr>
          <p:cNvPr id="2" name="Picture 9" descr="000-1"/>
          <p:cNvPicPr>
            <a:picLocks noChangeAspect="1"/>
          </p:cNvPicPr>
          <p:nvPr/>
        </p:nvPicPr>
        <p:blipFill>
          <a:blip r:embed="rId27"/>
          <a:srcRect t="77133"/>
          <a:stretch>
            <a:fillRect/>
          </a:stretch>
        </p:blipFill>
        <p:spPr>
          <a:xfrm>
            <a:off x="0" y="5002213"/>
            <a:ext cx="9153525" cy="1619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transition spd="med" advTm="5000">
    <p:pull dir="r"/>
  </p:transition>
  <p:hf sldNum="0" hdr="0" ftr="0" dt="0"/>
  <p:txStyles>
    <p:title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p:titleStyle>
    <p:bodyStyle>
      <a:lvl1pPr marL="249555" indent="-249555" algn="l" rtl="0" eaLnBrk="0" fontAlgn="base" hangingPunct="0">
        <a:spcBef>
          <a:spcPct val="20000"/>
        </a:spcBef>
        <a:spcAft>
          <a:spcPct val="0"/>
        </a:spcAft>
        <a:buChar char="•"/>
        <a:defRPr sz="2400" b="1">
          <a:solidFill>
            <a:schemeClr val="tx1"/>
          </a:solidFill>
          <a:latin typeface="+mn-lt"/>
          <a:ea typeface="+mn-ea"/>
          <a:cs typeface="+mn-cs"/>
        </a:defRPr>
      </a:lvl1pPr>
      <a:lvl2pPr marL="549275" indent="-206375" algn="l" rtl="0" eaLnBrk="0" fontAlgn="base" hangingPunct="0">
        <a:spcBef>
          <a:spcPct val="20000"/>
        </a:spcBef>
        <a:spcAft>
          <a:spcPct val="0"/>
        </a:spcAft>
        <a:buChar char="–"/>
        <a:defRPr sz="2100" b="1">
          <a:solidFill>
            <a:schemeClr val="tx1"/>
          </a:solidFill>
          <a:latin typeface="+mn-lt"/>
          <a:ea typeface="+mn-ea"/>
        </a:defRPr>
      </a:lvl2pPr>
      <a:lvl3pPr marL="849630" indent="-163830" algn="l" rtl="0" eaLnBrk="0" fontAlgn="base" hangingPunct="0">
        <a:spcBef>
          <a:spcPct val="20000"/>
        </a:spcBef>
        <a:spcAft>
          <a:spcPct val="0"/>
        </a:spcAft>
        <a:buChar char="•"/>
        <a:defRPr b="1">
          <a:solidFill>
            <a:schemeClr val="tx1"/>
          </a:solidFill>
          <a:latin typeface="+mn-lt"/>
          <a:ea typeface="+mn-ea"/>
        </a:defRPr>
      </a:lvl3pPr>
      <a:lvl4pPr marL="1192530" indent="-163830" algn="l" rtl="0" eaLnBrk="0" fontAlgn="base" hangingPunct="0">
        <a:spcBef>
          <a:spcPct val="20000"/>
        </a:spcBef>
        <a:spcAft>
          <a:spcPct val="0"/>
        </a:spcAft>
        <a:buChar char="–"/>
        <a:defRPr sz="1500" b="1">
          <a:solidFill>
            <a:schemeClr val="tx1"/>
          </a:solidFill>
          <a:latin typeface="+mn-lt"/>
          <a:ea typeface="+mn-ea"/>
        </a:defRPr>
      </a:lvl4pPr>
      <a:lvl5pPr marL="1535430" indent="-163830" algn="l" rtl="0" eaLnBrk="0" fontAlgn="base" hangingPunct="0">
        <a:spcBef>
          <a:spcPct val="20000"/>
        </a:spcBef>
        <a:spcAft>
          <a:spcPct val="0"/>
        </a:spcAft>
        <a:buChar char="»"/>
        <a:defRPr sz="1500" b="1">
          <a:solidFill>
            <a:schemeClr val="tx1"/>
          </a:solidFill>
          <a:latin typeface="+mn-lt"/>
          <a:ea typeface="+mn-ea"/>
        </a:defRPr>
      </a:lvl5pPr>
      <a:lvl6pPr marL="1885315" indent="-171450" algn="l" rtl="0" eaLnBrk="0" fontAlgn="base" hangingPunct="0">
        <a:spcBef>
          <a:spcPct val="20000"/>
        </a:spcBef>
        <a:spcAft>
          <a:spcPct val="0"/>
        </a:spcAft>
        <a:buChar char="»"/>
        <a:defRPr sz="1500" b="1">
          <a:solidFill>
            <a:schemeClr val="tx1"/>
          </a:solidFill>
          <a:latin typeface="+mn-lt"/>
          <a:ea typeface="+mn-ea"/>
        </a:defRPr>
      </a:lvl6pPr>
      <a:lvl7pPr marL="2227580" indent="-171450" algn="l" rtl="0" eaLnBrk="0" fontAlgn="base" hangingPunct="0">
        <a:spcBef>
          <a:spcPct val="20000"/>
        </a:spcBef>
        <a:spcAft>
          <a:spcPct val="0"/>
        </a:spcAft>
        <a:buChar char="»"/>
        <a:defRPr sz="1500" b="1">
          <a:solidFill>
            <a:schemeClr val="tx1"/>
          </a:solidFill>
          <a:latin typeface="+mn-lt"/>
          <a:ea typeface="+mn-ea"/>
        </a:defRPr>
      </a:lvl7pPr>
      <a:lvl8pPr marL="2570480" indent="-171450" algn="l" rtl="0" eaLnBrk="0" fontAlgn="base" hangingPunct="0">
        <a:spcBef>
          <a:spcPct val="20000"/>
        </a:spcBef>
        <a:spcAft>
          <a:spcPct val="0"/>
        </a:spcAft>
        <a:buChar char="»"/>
        <a:defRPr sz="1500" b="1">
          <a:solidFill>
            <a:schemeClr val="tx1"/>
          </a:solidFill>
          <a:latin typeface="+mn-lt"/>
          <a:ea typeface="+mn-ea"/>
        </a:defRPr>
      </a:lvl8pPr>
      <a:lvl9pPr marL="2913380" indent="-171450" algn="l" rtl="0" eaLnBrk="0" fontAlgn="base" hangingPunct="0">
        <a:spcBef>
          <a:spcPct val="20000"/>
        </a:spcBef>
        <a:spcAft>
          <a:spcPct val="0"/>
        </a:spcAft>
        <a:buChar char="»"/>
        <a:defRPr sz="1500" b="1">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8"/>
          <p:cNvPicPr>
            <a:picLocks noChangeAspect="1"/>
          </p:cNvPicPr>
          <p:nvPr/>
        </p:nvPicPr>
        <p:blipFill>
          <a:blip r:embed="rId1"/>
          <a:stretch>
            <a:fillRect/>
          </a:stretch>
        </p:blipFill>
        <p:spPr>
          <a:xfrm>
            <a:off x="4267200" y="0"/>
            <a:ext cx="4876800" cy="5010150"/>
          </a:xfrm>
          <a:prstGeom prst="rect">
            <a:avLst/>
          </a:prstGeom>
          <a:noFill/>
          <a:ln w="9525">
            <a:noFill/>
          </a:ln>
        </p:spPr>
      </p:pic>
      <p:sp>
        <p:nvSpPr>
          <p:cNvPr id="18435" name="Rectangle 11"/>
          <p:cNvSpPr>
            <a:spLocks noGrp="1"/>
          </p:cNvSpPr>
          <p:nvPr>
            <p:ph type="ctrTitle" idx="4294967295"/>
          </p:nvPr>
        </p:nvSpPr>
        <p:spPr>
          <a:xfrm>
            <a:off x="625769" y="1033981"/>
            <a:ext cx="8149635" cy="2091944"/>
          </a:xfrm>
          <a:prstGeom prst="rect">
            <a:avLst/>
          </a:prstGeom>
          <a:noFill/>
          <a:ln w="9525">
            <a:noFill/>
          </a:ln>
        </p:spPr>
        <p:txBody>
          <a:bodyPr lIns="68553" tIns="0" rIns="68553" bIns="34289"/>
          <a:lstStyle>
            <a:lvl1pPr lvl="0">
              <a:buClrTx/>
              <a:buSzTx/>
              <a:buFontTx/>
              <a:defRPr/>
            </a:lvl1pPr>
          </a:lstStyle>
          <a:p>
            <a:pPr lvl="0" algn="l">
              <a:lnSpc>
                <a:spcPts val="5000"/>
              </a:lnSpc>
              <a:spcBef>
                <a:spcPts val="600"/>
              </a:spcBef>
            </a:pPr>
            <a:r>
              <a:rPr lang="zh-CN" altLang="en-US" sz="3600" dirty="0">
                <a:solidFill>
                  <a:schemeClr val="tx1"/>
                </a:solidFill>
              </a:rPr>
              <a:t>   软件质量保证与测试</a:t>
            </a:r>
            <a:br>
              <a:rPr lang="en-US" altLang="zh-CN" sz="3600" dirty="0">
                <a:solidFill>
                  <a:schemeClr val="tx1"/>
                </a:solidFill>
              </a:rPr>
            </a:br>
            <a:r>
              <a:rPr lang="en-US" altLang="zh-CN" sz="3600" dirty="0">
                <a:solidFill>
                  <a:schemeClr val="tx1"/>
                </a:solidFill>
              </a:rPr>
              <a:t>           ——</a:t>
            </a:r>
            <a:r>
              <a:rPr lang="zh-CN" altLang="en-US" sz="3600" dirty="0">
                <a:solidFill>
                  <a:schemeClr val="tx1"/>
                </a:solidFill>
              </a:rPr>
              <a:t>原理、技术与实践</a:t>
            </a:r>
            <a:br>
              <a:rPr lang="en-US" altLang="zh-CN" sz="3600" dirty="0">
                <a:solidFill>
                  <a:schemeClr val="tx1"/>
                </a:solidFill>
              </a:rPr>
            </a:br>
            <a:r>
              <a:rPr lang="en-US" altLang="zh-CN" sz="3600" dirty="0">
                <a:solidFill>
                  <a:schemeClr val="tx1"/>
                </a:solidFill>
              </a:rPr>
              <a:t>      </a:t>
            </a:r>
            <a:br>
              <a:rPr lang="en-US" altLang="zh-CN" sz="3600" dirty="0">
                <a:solidFill>
                  <a:schemeClr val="tx1"/>
                </a:solidFill>
                <a:latin typeface="微软雅黑" panose="020B0503020204020204" pitchFamily="34" charset="-122"/>
                <a:ea typeface="微软雅黑" panose="020B0503020204020204" pitchFamily="34" charset="-122"/>
              </a:rPr>
            </a:br>
            <a:endParaRPr lang="zh-CN" altLang="en-US" sz="3600" dirty="0">
              <a:solidFill>
                <a:schemeClr val="tx1"/>
              </a:solidFill>
              <a:latin typeface="微软雅黑" panose="020B0503020204020204" pitchFamily="34" charset="-122"/>
              <a:ea typeface="微软雅黑" panose="020B0503020204020204" pitchFamily="34" charset="-122"/>
            </a:endParaRPr>
          </a:p>
        </p:txBody>
      </p:sp>
      <p:pic>
        <p:nvPicPr>
          <p:cNvPr id="18436"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cxnSp>
        <p:nvCxnSpPr>
          <p:cNvPr id="8" name="直接连接符 7"/>
          <p:cNvCxnSpPr/>
          <p:nvPr/>
        </p:nvCxnSpPr>
        <p:spPr bwMode="auto">
          <a:xfrm>
            <a:off x="1531938" y="4222750"/>
            <a:ext cx="2212975" cy="0"/>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sp>
        <p:nvSpPr>
          <p:cNvPr id="18438" name="TextBox 8"/>
          <p:cNvSpPr txBox="1"/>
          <p:nvPr/>
        </p:nvSpPr>
        <p:spPr>
          <a:xfrm>
            <a:off x="1370197" y="3591816"/>
            <a:ext cx="3007522" cy="969480"/>
          </a:xfrm>
          <a:prstGeom prst="rect">
            <a:avLst/>
          </a:prstGeom>
          <a:noFill/>
          <a:ln w="9525">
            <a:noFill/>
          </a:ln>
        </p:spPr>
        <p:txBody>
          <a:bodyPr wrap="none" lIns="91424" tIns="45712" rIns="91424" bIns="45712">
            <a:spAutoFit/>
          </a:bodyPr>
          <a:lstStyle/>
          <a:p>
            <a:pPr eaLnBrk="1" hangingPunct="1"/>
            <a:r>
              <a:rPr lang="zh-CN" altLang="en-US" sz="1900" b="1" dirty="0">
                <a:latin typeface="宋体" panose="02010600030101010101" pitchFamily="2" charset="-122"/>
                <a:ea typeface="宋体" panose="02010600030101010101" pitchFamily="2" charset="-122"/>
              </a:rPr>
              <a:t>主编   董  昕</a:t>
            </a:r>
            <a:endParaRPr lang="en-US" altLang="zh-CN" sz="1900" b="1" dirty="0">
              <a:latin typeface="宋体" panose="02010600030101010101" pitchFamily="2" charset="-122"/>
              <a:ea typeface="宋体" panose="02010600030101010101" pitchFamily="2" charset="-122"/>
            </a:endParaRPr>
          </a:p>
          <a:p>
            <a:pPr eaLnBrk="1" hangingPunct="1"/>
            <a:r>
              <a:rPr lang="zh-CN" altLang="en-US" sz="1900" b="1" dirty="0">
                <a:latin typeface="宋体" panose="02010600030101010101" pitchFamily="2" charset="-122"/>
                <a:ea typeface="宋体" panose="02010600030101010101" pitchFamily="2" charset="-122"/>
              </a:rPr>
              <a:t>副主编 董瑞志 梁艳 王杰</a:t>
            </a:r>
            <a:endParaRPr lang="en-US" altLang="zh-CN" sz="1900" b="1" dirty="0">
              <a:latin typeface="宋体" panose="02010600030101010101" pitchFamily="2" charset="-122"/>
              <a:ea typeface="宋体" panose="02010600030101010101" pitchFamily="2" charset="-122"/>
            </a:endParaRPr>
          </a:p>
          <a:p>
            <a:pPr eaLnBrk="1" hangingPunct="1"/>
            <a:r>
              <a:rPr lang="zh-CN" altLang="en-US" sz="1900" b="1" dirty="0">
                <a:latin typeface="宋体" panose="02010600030101010101" pitchFamily="2" charset="-122"/>
                <a:ea typeface="宋体" panose="02010600030101010101" pitchFamily="2" charset="-122"/>
              </a:rPr>
              <a:t>清华大学出版社</a:t>
            </a:r>
            <a:endParaRPr lang="en-US" altLang="zh-CN" sz="1900" b="1" dirty="0">
              <a:latin typeface="宋体" panose="02010600030101010101" pitchFamily="2" charset="-122"/>
              <a:ea typeface="宋体" panose="02010600030101010101" pitchFamily="2" charset="-122"/>
            </a:endParaRPr>
          </a:p>
        </p:txBody>
      </p:sp>
    </p:spTree>
  </p:cSld>
  <p:clrMapOvr>
    <a:masterClrMapping/>
  </p:clrMapOvr>
  <p:transition spd="med" advTm="5000">
    <p:pull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4.2</a:t>
            </a:r>
            <a:r>
              <a:rPr lang="zh-CN" altLang="en-US"/>
              <a:t>独立的</a:t>
            </a:r>
            <a:r>
              <a:rPr lang="en-US" altLang="zh-CN"/>
              <a:t>SQA</a:t>
            </a:r>
            <a:r>
              <a:rPr lang="zh-CN" altLang="en-US"/>
              <a:t>工程师</a:t>
            </a:r>
            <a:r>
              <a:rPr lang="en-US" altLang="zh-CN"/>
              <a:t> </a:t>
            </a:r>
            <a:endParaRPr lang="en-US" altLang="zh-CN"/>
          </a:p>
        </p:txBody>
      </p:sp>
      <p:sp>
        <p:nvSpPr>
          <p:cNvPr id="3" name="内容占位符 2"/>
          <p:cNvSpPr>
            <a:spLocks noGrp="1"/>
          </p:cNvSpPr>
          <p:nvPr>
            <p:ph idx="1"/>
          </p:nvPr>
        </p:nvSpPr>
        <p:spPr/>
        <p:txBody>
          <a:bodyPr/>
          <a:p>
            <a:pPr fontAlgn="auto">
              <a:lnSpc>
                <a:spcPct val="150000"/>
              </a:lnSpc>
            </a:pPr>
            <a:r>
              <a:rPr lang="zh-CN" altLang="en-US"/>
              <a:t>缺点：</a:t>
            </a:r>
            <a:endParaRPr lang="zh-CN" altLang="en-US"/>
          </a:p>
          <a:p>
            <a:pPr lvl="1" fontAlgn="auto">
              <a:lnSpc>
                <a:spcPct val="150000"/>
              </a:lnSpc>
            </a:pPr>
            <a:r>
              <a:rPr lang="zh-CN" altLang="en-US"/>
              <a:t>但由于各个项目相互独立，SQA工程师因隶属不同的项目组，彼此间缺乏沟通，不利于SQA工程师经验分享和工作沟通。</a:t>
            </a:r>
            <a:endParaRPr lang="zh-CN" altLang="en-US"/>
          </a:p>
          <a:p>
            <a:pPr lvl="1" fontAlgn="auto">
              <a:lnSpc>
                <a:spcPct val="150000"/>
              </a:lnSpc>
            </a:pPr>
            <a:r>
              <a:rPr lang="zh-CN" altLang="en-US"/>
              <a:t>由于SQA工程师身在项目组内部，独立性、客观性地开展SQA工作方面存在欠缺。</a:t>
            </a:r>
            <a:endParaRPr lang="zh-CN" altLang="en-US"/>
          </a:p>
        </p:txBody>
      </p:sp>
    </p:spTree>
  </p:cSld>
  <p:clrMapOvr>
    <a:masterClrMapping/>
  </p:clrMapOvr>
  <p:transition spd="med" advTm="5000">
    <p:pull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4.3</a:t>
            </a:r>
            <a:r>
              <a:rPr lang="zh-CN" altLang="en-US">
                <a:sym typeface="+mn-ea"/>
              </a:rPr>
              <a:t>独立的</a:t>
            </a:r>
            <a:r>
              <a:rPr lang="en-US" altLang="zh-CN">
                <a:sym typeface="+mn-ea"/>
              </a:rPr>
              <a:t>SQA</a:t>
            </a:r>
            <a:r>
              <a:rPr lang="zh-CN" altLang="en-US">
                <a:sym typeface="+mn-ea"/>
              </a:rPr>
              <a:t>小组</a:t>
            </a:r>
            <a:endParaRPr lang="en-US" altLang="zh-CN"/>
          </a:p>
        </p:txBody>
      </p:sp>
      <p:sp>
        <p:nvSpPr>
          <p:cNvPr id="3" name="内容占位符 2"/>
          <p:cNvSpPr>
            <a:spLocks noGrp="1"/>
          </p:cNvSpPr>
          <p:nvPr>
            <p:ph idx="1"/>
          </p:nvPr>
        </p:nvSpPr>
        <p:spPr/>
        <p:txBody>
          <a:bodyPr>
            <a:normAutofit/>
          </a:bodyPr>
          <a:p>
            <a:pPr fontAlgn="auto">
              <a:lnSpc>
                <a:spcPct val="150000"/>
              </a:lnSpc>
            </a:pPr>
            <a:r>
              <a:rPr lang="zh-CN" altLang="en-US">
                <a:sym typeface="+mn-ea"/>
              </a:rPr>
              <a:t>独立的SQA小组</a:t>
            </a:r>
            <a:r>
              <a:rPr lang="zh-CN" altLang="en-US"/>
              <a:t>虽然不是独立的行政部门，但拥有足够的独立性。SQA小组成员为来自各个项目组的SQA工程师。</a:t>
            </a:r>
            <a:endParaRPr lang="zh-CN" altLang="en-US"/>
          </a:p>
          <a:p>
            <a:pPr lvl="1" fontAlgn="auto">
              <a:lnSpc>
                <a:spcPct val="150000"/>
              </a:lnSpc>
            </a:pPr>
            <a:r>
              <a:rPr lang="zh-CN" altLang="en-US"/>
              <a:t>SQA工程师同时隶属于项目组，工作上向项目经理汇报。</a:t>
            </a:r>
            <a:endParaRPr lang="zh-CN" altLang="en-US"/>
          </a:p>
          <a:p>
            <a:pPr lvl="1" fontAlgn="auto">
              <a:lnSpc>
                <a:spcPct val="150000"/>
              </a:lnSpc>
            </a:pPr>
            <a:r>
              <a:rPr lang="zh-CN" altLang="en-US"/>
              <a:t>SQA小组内，SQA工程师相互沟通，协调开展SQA工作，便于部门间经验分享和SQA能力提升。</a:t>
            </a:r>
            <a:endParaRPr lang="zh-CN" altLang="en-US"/>
          </a:p>
        </p:txBody>
      </p:sp>
    </p:spTree>
  </p:cSld>
  <p:clrMapOvr>
    <a:masterClrMapping/>
  </p:clrMapOvr>
  <p:transition spd="med" advTm="5000">
    <p:pull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a:t>
            </a:r>
            <a:r>
              <a:rPr lang="zh-CN" altLang="en-US" dirty="0"/>
              <a:t>软件质量保证</a:t>
            </a:r>
            <a:r>
              <a:rPr lang="zh-CN" altLang="en-US" dirty="0"/>
              <a:t>活动</a:t>
            </a:r>
            <a:endParaRPr lang="zh-CN" altLang="en-US" dirty="0"/>
          </a:p>
        </p:txBody>
      </p:sp>
      <p:sp>
        <p:nvSpPr>
          <p:cNvPr id="3" name="内容占位符 2"/>
          <p:cNvSpPr>
            <a:spLocks noGrp="1"/>
          </p:cNvSpPr>
          <p:nvPr>
            <p:ph idx="1"/>
          </p:nvPr>
        </p:nvSpPr>
        <p:spPr/>
        <p:txBody>
          <a:bodyPr>
            <a:normAutofit lnSpcReduction="20000"/>
          </a:bodyPr>
          <a:p>
            <a:pPr fontAlgn="auto">
              <a:lnSpc>
                <a:spcPct val="150000"/>
              </a:lnSpc>
            </a:pPr>
            <a:r>
              <a:rPr lang="zh-CN" altLang="en-US">
                <a:sym typeface="+mn-ea"/>
              </a:rPr>
              <a:t>软件评审</a:t>
            </a:r>
            <a:endParaRPr lang="zh-CN" altLang="en-US">
              <a:sym typeface="+mn-ea"/>
            </a:endParaRPr>
          </a:p>
          <a:p>
            <a:pPr fontAlgn="auto">
              <a:lnSpc>
                <a:spcPct val="150000"/>
              </a:lnSpc>
            </a:pPr>
            <a:r>
              <a:rPr lang="zh-CN" altLang="en-US">
                <a:sym typeface="+mn-ea"/>
              </a:rPr>
              <a:t>验证与确认</a:t>
            </a:r>
            <a:endParaRPr lang="zh-CN" altLang="en-US">
              <a:sym typeface="+mn-ea"/>
            </a:endParaRPr>
          </a:p>
          <a:p>
            <a:pPr fontAlgn="auto">
              <a:lnSpc>
                <a:spcPct val="150000"/>
              </a:lnSpc>
            </a:pPr>
            <a:r>
              <a:rPr lang="zh-CN" altLang="en-US"/>
              <a:t>纠正与预防</a:t>
            </a:r>
            <a:r>
              <a:rPr lang="zh-CN" altLang="en-US"/>
              <a:t>措施</a:t>
            </a:r>
            <a:endParaRPr lang="zh-CN" altLang="en-US"/>
          </a:p>
        </p:txBody>
      </p:sp>
    </p:spTree>
  </p:cSld>
  <p:clrMapOvr>
    <a:masterClrMapping/>
  </p:clrMapOvr>
  <p:transition spd="med" advTm="5000">
    <p:pull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a:t>
            </a:r>
            <a:r>
              <a:rPr lang="zh-CN" altLang="en-US" dirty="0"/>
              <a:t>软件评审</a:t>
            </a:r>
            <a:r>
              <a:rPr lang="en-US" altLang="zh-CN" dirty="0"/>
              <a:t> </a:t>
            </a:r>
            <a:endParaRPr lang="zh-CN" altLang="en-US" dirty="0"/>
          </a:p>
        </p:txBody>
      </p:sp>
      <p:sp>
        <p:nvSpPr>
          <p:cNvPr id="3" name="内容占位符 2"/>
          <p:cNvSpPr>
            <a:spLocks noGrp="1"/>
          </p:cNvSpPr>
          <p:nvPr>
            <p:ph idx="1"/>
          </p:nvPr>
        </p:nvSpPr>
        <p:spPr/>
        <p:txBody>
          <a:bodyPr/>
          <a:lstStyle/>
          <a:p>
            <a:pPr>
              <a:lnSpc>
                <a:spcPct val="150000"/>
              </a:lnSpc>
            </a:pPr>
            <a:r>
              <a:rPr dirty="0"/>
              <a:t>软件评审是软件质量保证的一种重要手段，也是软件静态测试的重要部分。</a:t>
            </a:r>
            <a:endParaRPr dirty="0"/>
          </a:p>
          <a:p>
            <a:pPr lvl="1">
              <a:lnSpc>
                <a:spcPct val="150000"/>
              </a:lnSpc>
            </a:pPr>
            <a:r>
              <a:rPr dirty="0"/>
              <a:t>软件评审对象包括在制品和最终软件产品，覆盖软件相关的程序、文档和数据等软件制品类型。</a:t>
            </a:r>
            <a:endParaRPr dirty="0"/>
          </a:p>
          <a:p>
            <a:pPr lvl="1">
              <a:lnSpc>
                <a:spcPct val="150000"/>
              </a:lnSpc>
            </a:pPr>
            <a:r>
              <a:rPr dirty="0"/>
              <a:t>软件评审小组4~6人为宜，成员角色报告主持人、评审员、书记员、作者，等等。</a:t>
            </a:r>
            <a:endParaRPr dirty="0"/>
          </a:p>
        </p:txBody>
      </p:sp>
    </p:spTree>
  </p:cSld>
  <p:clrMapOvr>
    <a:masterClrMapping/>
  </p:clrMapOvr>
  <p:transition spd="med" advTm="5000">
    <p:pull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5.1 </a:t>
            </a:r>
            <a:r>
              <a:rPr lang="zh-CN" altLang="en-US"/>
              <a:t>软件</a:t>
            </a:r>
            <a:r>
              <a:rPr lang="zh-CN" altLang="en-US"/>
              <a:t>评审</a:t>
            </a:r>
            <a:endParaRPr lang="zh-CN" altLang="en-US"/>
          </a:p>
        </p:txBody>
      </p:sp>
      <p:sp>
        <p:nvSpPr>
          <p:cNvPr id="3" name="内容占位符 2"/>
          <p:cNvSpPr>
            <a:spLocks noGrp="1"/>
          </p:cNvSpPr>
          <p:nvPr>
            <p:ph idx="1"/>
          </p:nvPr>
        </p:nvSpPr>
        <p:spPr/>
        <p:txBody>
          <a:bodyPr/>
          <a:p>
            <a:pPr fontAlgn="auto">
              <a:lnSpc>
                <a:spcPct val="150000"/>
              </a:lnSpc>
            </a:pPr>
            <a:r>
              <a:rPr lang="zh-CN" altLang="en-US"/>
              <a:t>软件评审</a:t>
            </a:r>
            <a:r>
              <a:rPr lang="zh-CN" altLang="en-US"/>
              <a:t>形式</a:t>
            </a:r>
            <a:endParaRPr lang="zh-CN" altLang="en-US"/>
          </a:p>
          <a:p>
            <a:pPr lvl="1" fontAlgn="auto">
              <a:lnSpc>
                <a:spcPct val="150000"/>
              </a:lnSpc>
            </a:pPr>
            <a:r>
              <a:rPr lang="zh-CN" altLang="en-US" b="1" u="sng"/>
              <a:t>管理评审</a:t>
            </a:r>
            <a:r>
              <a:rPr lang="zh-CN" altLang="en-US"/>
              <a:t>：由管理部门及其委托机构对软件获取、供应、开发、运行、维护等工作进行的系统化的评价，以便监督进展、发现并处置风险、合理分配任务、有效分派资源、评价管理效能。</a:t>
            </a:r>
            <a:endParaRPr lang="zh-CN" altLang="en-US"/>
          </a:p>
          <a:p>
            <a:pPr lvl="1" fontAlgn="auto">
              <a:lnSpc>
                <a:spcPct val="150000"/>
              </a:lnSpc>
            </a:pPr>
            <a:r>
              <a:rPr lang="zh-CN" altLang="en-US" b="1" u="sng"/>
              <a:t>技术评审</a:t>
            </a:r>
            <a:r>
              <a:rPr lang="zh-CN" altLang="en-US"/>
              <a:t>：由技术人员对软件产品、软件过程进行评审，评估软件组件、最终产品是否满足质量标准，评估软件过程的有效性。</a:t>
            </a:r>
            <a:endParaRPr lang="zh-CN" altLang="en-US"/>
          </a:p>
          <a:p>
            <a:endParaRPr lang="zh-CN" altLang="en-US"/>
          </a:p>
        </p:txBody>
      </p:sp>
    </p:spTree>
  </p:cSld>
  <p:clrMapOvr>
    <a:masterClrMapping/>
  </p:clrMapOvr>
  <p:transition spd="med" advTm="5000">
    <p:pull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pPr algn="l" fontAlgn="auto" latinLnBrk="0">
              <a:lnSpc>
                <a:spcPct val="150000"/>
              </a:lnSpc>
              <a:spcBef>
                <a:spcPct val="20000"/>
              </a:spcBef>
              <a:buClrTx/>
              <a:buSzTx/>
              <a:buFontTx/>
            </a:pPr>
            <a:r>
              <a:rPr lang="zh-CN" altLang="en-US"/>
              <a:t>验证与确认（</a:t>
            </a:r>
            <a:r>
              <a:rPr lang="zh-CN" altLang="en-US"/>
              <a:t>Verfication and Validation, V&amp;V）是指对软件系统是否符合规范、能否满足预期目的而开展的检查工作，是保障软件质量的重要工作。</a:t>
            </a:r>
            <a:endParaRPr lang="zh-CN" altLang="en-US"/>
          </a:p>
          <a:p>
            <a:pPr lvl="1" algn="l" fontAlgn="auto" latinLnBrk="0">
              <a:lnSpc>
                <a:spcPct val="150000"/>
              </a:lnSpc>
              <a:spcBef>
                <a:spcPct val="20000"/>
              </a:spcBef>
              <a:buClrTx/>
              <a:buSzTx/>
              <a:buFontTx/>
            </a:pPr>
            <a:r>
              <a:rPr lang="zh-CN" altLang="en-US" b="1">
                <a:cs typeface="+mn-ea"/>
              </a:rPr>
              <a:t>确认</a:t>
            </a:r>
            <a:r>
              <a:rPr lang="zh-CN" altLang="en-US">
                <a:cs typeface="+mn-ea"/>
              </a:rPr>
              <a:t>：检验软件是否正确地实现了项目合同、需求规格说明中规定的功能和特性。</a:t>
            </a:r>
            <a:endParaRPr lang="zh-CN" altLang="en-US">
              <a:cs typeface="+mn-ea"/>
            </a:endParaRPr>
          </a:p>
          <a:p>
            <a:pPr lvl="1" algn="l" fontAlgn="auto" latinLnBrk="0">
              <a:lnSpc>
                <a:spcPct val="150000"/>
              </a:lnSpc>
              <a:spcBef>
                <a:spcPct val="20000"/>
              </a:spcBef>
              <a:buClrTx/>
              <a:buSzTx/>
              <a:buFontTx/>
            </a:pPr>
            <a:r>
              <a:rPr lang="zh-CN" altLang="en-US" b="1">
                <a:cs typeface="+mn-ea"/>
              </a:rPr>
              <a:t>验证</a:t>
            </a:r>
            <a:r>
              <a:rPr lang="zh-CN" altLang="en-US">
                <a:cs typeface="+mn-ea"/>
              </a:rPr>
              <a:t>：提供证据来标面软件产品及其在制品与软件生存周期活动要求一致。验证通过时，才能开展下一阶段的软件生存周期活动。</a:t>
            </a:r>
            <a:endParaRPr lang="zh-CN" altLang="en-US">
              <a:cs typeface="+mn-ea"/>
            </a:endParaRPr>
          </a:p>
        </p:txBody>
      </p:sp>
      <p:sp>
        <p:nvSpPr>
          <p:cNvPr id="3" name="标题 2"/>
          <p:cNvSpPr>
            <a:spLocks noGrp="1"/>
          </p:cNvSpPr>
          <p:nvPr>
            <p:ph type="title"/>
          </p:nvPr>
        </p:nvSpPr>
        <p:spPr/>
        <p:txBody>
          <a:bodyPr/>
          <a:p>
            <a:r>
              <a:rPr lang="en-US" altLang="zh-CN"/>
              <a:t>5.2 </a:t>
            </a:r>
            <a:r>
              <a:rPr lang="zh-CN" altLang="en-US"/>
              <a:t>验证与</a:t>
            </a:r>
            <a:r>
              <a:rPr lang="zh-CN" altLang="en-US"/>
              <a:t>确认</a:t>
            </a:r>
            <a:endParaRPr lang="zh-CN" altLang="en-US"/>
          </a:p>
        </p:txBody>
      </p:sp>
    </p:spTree>
  </p:cSld>
  <p:clrMapOvr>
    <a:masterClrMapping/>
  </p:clrMapOvr>
  <p:transition spd="med" advTm="5000">
    <p:pull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 </a:t>
            </a:r>
            <a:r>
              <a:rPr lang="zh-CN" altLang="en-US" dirty="0"/>
              <a:t>纠正和</a:t>
            </a:r>
            <a:r>
              <a:rPr lang="zh-CN" altLang="en-US" dirty="0"/>
              <a:t>预防措施</a:t>
            </a:r>
            <a:endParaRPr lang="zh-CN" altLang="en-US" dirty="0"/>
          </a:p>
        </p:txBody>
      </p:sp>
      <p:sp>
        <p:nvSpPr>
          <p:cNvPr id="3" name="内容占位符 2"/>
          <p:cNvSpPr>
            <a:spLocks noGrp="1"/>
          </p:cNvSpPr>
          <p:nvPr>
            <p:ph idx="1"/>
          </p:nvPr>
        </p:nvSpPr>
        <p:spPr/>
        <p:txBody>
          <a:bodyPr>
            <a:normAutofit lnSpcReduction="10000"/>
          </a:bodyPr>
          <a:lstStyle/>
          <a:p>
            <a:pPr>
              <a:lnSpc>
                <a:spcPct val="150000"/>
              </a:lnSpc>
            </a:pPr>
            <a:r>
              <a:rPr dirty="0"/>
              <a:t>纠正和预防措施（Corrective And Preventive Action，CAPA）最初由欧盟GMP提出，适用于药业，用于处理药品生产质量保证体系中的不符合问题。由于CAPA体系的通用性，逐渐推广到其他行业，成为质量管理领域的普遍共识和最佳实践。</a:t>
            </a:r>
            <a:endParaRPr dirty="0"/>
          </a:p>
          <a:p>
            <a:pPr lvl="1">
              <a:lnSpc>
                <a:spcPct val="150000"/>
              </a:lnSpc>
            </a:pPr>
            <a:r>
              <a:rPr dirty="0"/>
              <a:t>纠正措施指的是为消除已发现的不合格、不希望情形的原因所来取的措施。</a:t>
            </a:r>
            <a:endParaRPr dirty="0"/>
          </a:p>
          <a:p>
            <a:pPr lvl="1">
              <a:lnSpc>
                <a:spcPct val="150000"/>
              </a:lnSpc>
            </a:pPr>
            <a:r>
              <a:rPr dirty="0"/>
              <a:t>预防措施指的是消除潜在的不合格、不期望情况的原因所采取的措施。 </a:t>
            </a:r>
            <a:endParaRPr dirty="0"/>
          </a:p>
        </p:txBody>
      </p:sp>
    </p:spTree>
  </p:cSld>
  <p:clrMapOvr>
    <a:masterClrMapping/>
  </p:clrMapOvr>
  <p:transition spd="med" advTm="5000">
    <p:pull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dirty="0">
                <a:sym typeface="+mn-ea"/>
              </a:rPr>
              <a:t>5.3 </a:t>
            </a:r>
            <a:r>
              <a:rPr lang="zh-CN" altLang="en-US" dirty="0">
                <a:sym typeface="+mn-ea"/>
              </a:rPr>
              <a:t>纠正和预防措施</a:t>
            </a:r>
            <a:endParaRPr lang="zh-CN" altLang="en-US"/>
          </a:p>
        </p:txBody>
      </p:sp>
      <p:sp>
        <p:nvSpPr>
          <p:cNvPr id="3" name="内容占位符 2"/>
          <p:cNvSpPr>
            <a:spLocks noGrp="1"/>
          </p:cNvSpPr>
          <p:nvPr>
            <p:ph idx="1"/>
          </p:nvPr>
        </p:nvSpPr>
        <p:spPr/>
        <p:txBody>
          <a:bodyPr/>
          <a:p>
            <a:pPr fontAlgn="auto">
              <a:lnSpc>
                <a:spcPct val="150000"/>
              </a:lnSpc>
            </a:pPr>
            <a:r>
              <a:rPr lang="zh-CN" altLang="en-US"/>
              <a:t>CAPA过程活动包括：</a:t>
            </a:r>
            <a:endParaRPr lang="zh-CN" altLang="en-US"/>
          </a:p>
          <a:p>
            <a:pPr lvl="1" fontAlgn="auto">
              <a:lnSpc>
                <a:spcPct val="150000"/>
              </a:lnSpc>
            </a:pPr>
            <a:r>
              <a:rPr lang="zh-CN" altLang="en-US"/>
              <a:t>收集相关信息</a:t>
            </a:r>
            <a:endParaRPr lang="zh-CN" altLang="en-US"/>
          </a:p>
          <a:p>
            <a:pPr lvl="1" fontAlgn="auto">
              <a:lnSpc>
                <a:spcPct val="150000"/>
              </a:lnSpc>
            </a:pPr>
            <a:r>
              <a:rPr lang="zh-CN" altLang="en-US"/>
              <a:t>对收集到的信息进行分析</a:t>
            </a:r>
            <a:endParaRPr lang="zh-CN" altLang="en-US"/>
          </a:p>
          <a:p>
            <a:pPr lvl="1" fontAlgn="auto">
              <a:lnSpc>
                <a:spcPct val="150000"/>
              </a:lnSpc>
            </a:pPr>
            <a:r>
              <a:rPr lang="zh-CN" altLang="en-US"/>
              <a:t>建立解决方案或改进方法</a:t>
            </a:r>
            <a:endParaRPr lang="zh-CN" altLang="en-US"/>
          </a:p>
          <a:p>
            <a:pPr lvl="1" fontAlgn="auto">
              <a:lnSpc>
                <a:spcPct val="150000"/>
              </a:lnSpc>
            </a:pPr>
            <a:r>
              <a:rPr lang="zh-CN" altLang="en-US"/>
              <a:t>执行新的方案或方法</a:t>
            </a:r>
            <a:endParaRPr lang="zh-CN" altLang="en-US"/>
          </a:p>
          <a:p>
            <a:pPr lvl="1" fontAlgn="auto">
              <a:lnSpc>
                <a:spcPct val="150000"/>
              </a:lnSpc>
            </a:pPr>
            <a:r>
              <a:rPr lang="zh-CN" altLang="en-US"/>
              <a:t>持续跟踪</a:t>
            </a:r>
            <a:endParaRPr lang="zh-CN" altLang="en-US"/>
          </a:p>
        </p:txBody>
      </p:sp>
    </p:spTree>
  </p:cSld>
  <p:clrMapOvr>
    <a:masterClrMapping/>
  </p:clrMapOvr>
  <p:transition spd="med" advTm="5000">
    <p:pull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 </a:t>
            </a:r>
            <a:r>
              <a:rPr lang="zh-CN" altLang="en-US" dirty="0"/>
              <a:t>软件质量保证</a:t>
            </a:r>
            <a:r>
              <a:rPr lang="zh-CN" altLang="en-US" dirty="0"/>
              <a:t>过程</a:t>
            </a:r>
            <a:endParaRPr lang="zh-CN" altLang="en-US" dirty="0"/>
          </a:p>
        </p:txBody>
      </p:sp>
      <p:sp>
        <p:nvSpPr>
          <p:cNvPr id="3" name="内容占位符 2"/>
          <p:cNvSpPr>
            <a:spLocks noGrp="1"/>
          </p:cNvSpPr>
          <p:nvPr>
            <p:ph idx="1"/>
          </p:nvPr>
        </p:nvSpPr>
        <p:spPr/>
        <p:txBody>
          <a:bodyPr/>
          <a:p>
            <a:pPr fontAlgn="auto">
              <a:lnSpc>
                <a:spcPct val="150000"/>
              </a:lnSpc>
            </a:pPr>
            <a:r>
              <a:rPr lang="zh-CN" altLang="en-US"/>
              <a:t>SQA过程的实施</a:t>
            </a:r>
            <a:endParaRPr lang="zh-CN" altLang="en-US"/>
          </a:p>
          <a:p>
            <a:pPr fontAlgn="auto">
              <a:lnSpc>
                <a:spcPct val="150000"/>
              </a:lnSpc>
            </a:pPr>
            <a:r>
              <a:rPr lang="zh-CN" altLang="en-US"/>
              <a:t>产品质量保证</a:t>
            </a:r>
            <a:endParaRPr lang="zh-CN" altLang="en-US"/>
          </a:p>
          <a:p>
            <a:pPr fontAlgn="auto">
              <a:lnSpc>
                <a:spcPct val="150000"/>
              </a:lnSpc>
            </a:pPr>
            <a:r>
              <a:rPr lang="zh-CN" altLang="en-US"/>
              <a:t>过程质量保证</a:t>
            </a:r>
            <a:endParaRPr lang="zh-CN" altLang="en-US"/>
          </a:p>
        </p:txBody>
      </p:sp>
    </p:spTree>
  </p:cSld>
  <p:clrMapOvr>
    <a:masterClrMapping/>
  </p:clrMapOvr>
  <p:transition spd="med" advTm="5000">
    <p:pull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6.1 SQA</a:t>
            </a:r>
            <a:r>
              <a:rPr lang="zh-CN" altLang="en-US"/>
              <a:t>过程的</a:t>
            </a:r>
            <a:r>
              <a:rPr lang="zh-CN" altLang="en-US"/>
              <a:t>实施</a:t>
            </a:r>
            <a:endParaRPr lang="zh-CN" altLang="en-US"/>
          </a:p>
        </p:txBody>
      </p:sp>
      <p:sp>
        <p:nvSpPr>
          <p:cNvPr id="3" name="内容占位符 2"/>
          <p:cNvSpPr>
            <a:spLocks noGrp="1"/>
          </p:cNvSpPr>
          <p:nvPr>
            <p:ph idx="1"/>
          </p:nvPr>
        </p:nvSpPr>
        <p:spPr/>
        <p:txBody>
          <a:bodyPr>
            <a:normAutofit lnSpcReduction="10000"/>
          </a:bodyPr>
          <a:p>
            <a:pPr fontAlgn="auto">
              <a:lnSpc>
                <a:spcPct val="150000"/>
              </a:lnSpc>
            </a:pPr>
            <a:r>
              <a:rPr lang="zh-CN" altLang="en-US"/>
              <a:t>SQA过程的建立及实施</a:t>
            </a:r>
            <a:endParaRPr lang="zh-CN" altLang="en-US"/>
          </a:p>
          <a:p>
            <a:pPr fontAlgn="auto">
              <a:lnSpc>
                <a:spcPct val="150000"/>
              </a:lnSpc>
            </a:pPr>
            <a:r>
              <a:rPr lang="zh-CN" altLang="en-US"/>
              <a:t>SQA过程与软件项目的协同</a:t>
            </a:r>
            <a:endParaRPr lang="zh-CN" altLang="en-US"/>
          </a:p>
          <a:p>
            <a:pPr fontAlgn="auto">
              <a:lnSpc>
                <a:spcPct val="150000"/>
              </a:lnSpc>
            </a:pPr>
            <a:r>
              <a:rPr lang="zh-CN" altLang="en-US"/>
              <a:t>编制SQA计划</a:t>
            </a:r>
            <a:endParaRPr lang="zh-CN" altLang="en-US"/>
          </a:p>
          <a:p>
            <a:pPr fontAlgn="auto">
              <a:lnSpc>
                <a:spcPct val="150000"/>
              </a:lnSpc>
            </a:pPr>
            <a:r>
              <a:rPr lang="zh-CN" altLang="en-US"/>
              <a:t>执行SQA计划</a:t>
            </a:r>
            <a:endParaRPr lang="zh-CN" altLang="en-US"/>
          </a:p>
          <a:p>
            <a:pPr fontAlgn="auto">
              <a:lnSpc>
                <a:spcPct val="150000"/>
              </a:lnSpc>
            </a:pPr>
            <a:r>
              <a:rPr lang="zh-CN" altLang="en-US"/>
              <a:t>管理SQA过程记录及文档</a:t>
            </a:r>
            <a:endParaRPr lang="zh-CN" altLang="en-US"/>
          </a:p>
          <a:p>
            <a:pPr fontAlgn="auto">
              <a:lnSpc>
                <a:spcPct val="150000"/>
              </a:lnSpc>
            </a:pPr>
            <a:r>
              <a:rPr lang="zh-CN" altLang="en-US"/>
              <a:t>评估SQA的独立性和目标达成度</a:t>
            </a:r>
            <a:endParaRPr lang="zh-CN" altLang="en-US"/>
          </a:p>
        </p:txBody>
      </p:sp>
    </p:spTree>
  </p:cSld>
  <p:clrMapOvr>
    <a:masterClrMapping/>
  </p:clrMapOvr>
  <p:transition spd="med" advTm="5000">
    <p:pull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4</a:t>
            </a:r>
            <a:r>
              <a:rPr lang="zh-CN" altLang="en-US" dirty="0"/>
              <a:t>章 软件质量</a:t>
            </a:r>
            <a:r>
              <a:rPr lang="zh-CN" altLang="en-US" dirty="0"/>
              <a:t>保证</a:t>
            </a:r>
            <a:endParaRPr lang="zh-CN" altLang="en-US" dirty="0"/>
          </a:p>
        </p:txBody>
      </p:sp>
      <p:sp>
        <p:nvSpPr>
          <p:cNvPr id="3" name="内容占位符 2"/>
          <p:cNvSpPr>
            <a:spLocks noGrp="1"/>
          </p:cNvSpPr>
          <p:nvPr>
            <p:ph idx="1"/>
          </p:nvPr>
        </p:nvSpPr>
        <p:spPr/>
        <p:txBody>
          <a:bodyPr>
            <a:normAutofit/>
          </a:bodyPr>
          <a:lstStyle/>
          <a:p>
            <a:pPr marL="0" indent="0">
              <a:lnSpc>
                <a:spcPct val="130000"/>
              </a:lnSpc>
              <a:buNone/>
            </a:pPr>
            <a:r>
              <a:rPr lang="en-US" altLang="zh-CN" dirty="0"/>
              <a:t>1 </a:t>
            </a:r>
            <a:r>
              <a:rPr lang="zh-CN" altLang="en-US" dirty="0"/>
              <a:t>引言</a:t>
            </a:r>
            <a:endParaRPr lang="zh-CN" altLang="en-US" dirty="0"/>
          </a:p>
          <a:p>
            <a:pPr marL="0" indent="0">
              <a:lnSpc>
                <a:spcPct val="130000"/>
              </a:lnSpc>
              <a:buNone/>
            </a:pPr>
            <a:r>
              <a:rPr lang="en-US" altLang="zh-CN" dirty="0"/>
              <a:t>2 </a:t>
            </a:r>
            <a:r>
              <a:rPr lang="zh-CN" altLang="en-US" dirty="0"/>
              <a:t>理解软件周境</a:t>
            </a:r>
            <a:endParaRPr lang="en-US" altLang="zh-CN" dirty="0"/>
          </a:p>
          <a:p>
            <a:pPr marL="0" indent="0">
              <a:lnSpc>
                <a:spcPct val="130000"/>
              </a:lnSpc>
              <a:buNone/>
            </a:pPr>
            <a:r>
              <a:rPr lang="en-US" altLang="zh-CN" dirty="0"/>
              <a:t>3 </a:t>
            </a:r>
            <a:r>
              <a:rPr lang="zh-CN" altLang="en-US" dirty="0"/>
              <a:t>软件质量保证的</a:t>
            </a:r>
            <a:r>
              <a:rPr lang="zh-CN" altLang="en-US" dirty="0"/>
              <a:t>定义</a:t>
            </a:r>
            <a:endParaRPr lang="zh-CN" altLang="en-US" dirty="0"/>
          </a:p>
          <a:p>
            <a:pPr marL="0" indent="0">
              <a:lnSpc>
                <a:spcPct val="130000"/>
              </a:lnSpc>
              <a:buNone/>
            </a:pPr>
            <a:r>
              <a:rPr lang="en-US" altLang="zh-CN" dirty="0"/>
              <a:t>4 </a:t>
            </a:r>
            <a:r>
              <a:rPr lang="zh-CN" altLang="en-US" dirty="0"/>
              <a:t>软件质量保证</a:t>
            </a:r>
            <a:r>
              <a:rPr lang="zh-CN" altLang="en-US" dirty="0"/>
              <a:t>组织</a:t>
            </a:r>
            <a:endParaRPr lang="zh-CN" altLang="en-US" dirty="0"/>
          </a:p>
          <a:p>
            <a:pPr marL="0" indent="0">
              <a:lnSpc>
                <a:spcPct val="130000"/>
              </a:lnSpc>
              <a:buNone/>
            </a:pPr>
            <a:r>
              <a:rPr lang="en-US" altLang="zh-CN" dirty="0"/>
              <a:t>5 </a:t>
            </a:r>
            <a:r>
              <a:rPr lang="zh-CN" altLang="en-US" dirty="0"/>
              <a:t>软件质量保证活动</a:t>
            </a:r>
            <a:endParaRPr lang="en-US" altLang="zh-CN" dirty="0"/>
          </a:p>
          <a:p>
            <a:pPr marL="0" indent="0">
              <a:lnSpc>
                <a:spcPct val="130000"/>
              </a:lnSpc>
              <a:buNone/>
            </a:pPr>
            <a:r>
              <a:rPr lang="en-US" altLang="zh-CN" dirty="0"/>
              <a:t>6 </a:t>
            </a:r>
            <a:r>
              <a:rPr lang="zh-CN" altLang="en-US" dirty="0"/>
              <a:t>软件质量保证</a:t>
            </a:r>
            <a:r>
              <a:rPr lang="zh-CN" altLang="en-US" dirty="0"/>
              <a:t>过程</a:t>
            </a:r>
            <a:endParaRPr lang="zh-CN" altLang="en-US" dirty="0"/>
          </a:p>
          <a:p>
            <a:pPr marL="0" indent="0">
              <a:buNone/>
            </a:pPr>
            <a:endParaRPr lang="zh-CN" altLang="en-US" dirty="0">
              <a:solidFill>
                <a:schemeClr val="bg1">
                  <a:lumMod val="50000"/>
                </a:schemeClr>
              </a:solidFill>
            </a:endParaRPr>
          </a:p>
        </p:txBody>
      </p:sp>
    </p:spTree>
  </p:cSld>
  <p:clrMapOvr>
    <a:masterClrMapping/>
  </p:clrMapOvr>
  <p:transition spd="med" advTm="5000">
    <p:pull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提示：</a:t>
            </a:r>
            <a:r>
              <a:rPr lang="en-US" altLang="zh-CN"/>
              <a:t>SQA</a:t>
            </a:r>
            <a:r>
              <a:rPr lang="zh-CN" altLang="en-US"/>
              <a:t>计划</a:t>
            </a:r>
            <a:r>
              <a:rPr lang="zh-CN" altLang="en-US"/>
              <a:t>模板</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2689225" y="664210"/>
            <a:ext cx="3765550" cy="4318000"/>
          </a:xfrm>
          <a:prstGeom prst="rect">
            <a:avLst/>
          </a:prstGeom>
        </p:spPr>
      </p:pic>
    </p:spTree>
  </p:cSld>
  <p:clrMapOvr>
    <a:masterClrMapping/>
  </p:clrMapOvr>
  <p:transition spd="med" advTm="5000">
    <p:pull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6.2</a:t>
            </a:r>
            <a:r>
              <a:rPr lang="zh-CN" altLang="en-US" dirty="0"/>
              <a:t>产品</a:t>
            </a:r>
            <a:r>
              <a:rPr lang="zh-CN" altLang="en-US" dirty="0"/>
              <a:t>质量保证</a:t>
            </a:r>
            <a:endParaRPr lang="zh-CN" altLang="en-US" dirty="0"/>
          </a:p>
        </p:txBody>
      </p:sp>
      <p:sp>
        <p:nvSpPr>
          <p:cNvPr id="3" name="内容占位符 2"/>
          <p:cNvSpPr>
            <a:spLocks noGrp="1"/>
          </p:cNvSpPr>
          <p:nvPr>
            <p:ph idx="1"/>
          </p:nvPr>
        </p:nvSpPr>
        <p:spPr/>
        <p:txBody>
          <a:bodyPr>
            <a:normAutofit lnSpcReduction="10000"/>
          </a:bodyPr>
          <a:lstStyle/>
          <a:p>
            <a:pPr>
              <a:lnSpc>
                <a:spcPct val="150000"/>
              </a:lnSpc>
            </a:pPr>
            <a:r>
              <a:rPr lang="zh-CN" altLang="en-US" dirty="0"/>
              <a:t>明确产品质量保证任务和过程</a:t>
            </a:r>
            <a:endParaRPr lang="zh-CN" altLang="en-US" dirty="0"/>
          </a:p>
          <a:p>
            <a:pPr>
              <a:lnSpc>
                <a:spcPct val="150000"/>
              </a:lnSpc>
            </a:pPr>
            <a:r>
              <a:rPr lang="zh-CN" altLang="en-US" dirty="0"/>
              <a:t>评价项目计划与合同、标准及规程的符合度</a:t>
            </a:r>
            <a:endParaRPr lang="zh-CN" altLang="en-US" dirty="0"/>
          </a:p>
          <a:p>
            <a:pPr>
              <a:lnSpc>
                <a:spcPct val="150000"/>
              </a:lnSpc>
            </a:pPr>
            <a:r>
              <a:rPr lang="zh-CN" altLang="en-US" dirty="0"/>
              <a:t>评价在制品及软件产品满足软件需求的程度</a:t>
            </a:r>
            <a:endParaRPr lang="zh-CN" altLang="en-US" dirty="0"/>
          </a:p>
          <a:p>
            <a:pPr>
              <a:lnSpc>
                <a:spcPct val="150000"/>
              </a:lnSpc>
            </a:pPr>
            <a:r>
              <a:rPr lang="zh-CN" altLang="en-US" dirty="0"/>
              <a:t>评价软件产品的可验收性</a:t>
            </a:r>
            <a:endParaRPr lang="zh-CN" altLang="en-US" dirty="0"/>
          </a:p>
          <a:p>
            <a:pPr>
              <a:lnSpc>
                <a:spcPct val="150000"/>
              </a:lnSpc>
            </a:pPr>
            <a:r>
              <a:rPr lang="zh-CN" altLang="en-US" dirty="0"/>
              <a:t>评估产品生命周期支持情况</a:t>
            </a:r>
            <a:endParaRPr lang="zh-CN" altLang="en-US" dirty="0"/>
          </a:p>
          <a:p>
            <a:pPr>
              <a:lnSpc>
                <a:spcPct val="150000"/>
              </a:lnSpc>
            </a:pPr>
            <a:r>
              <a:rPr lang="zh-CN" altLang="en-US" dirty="0"/>
              <a:t>产品度量</a:t>
            </a:r>
            <a:endParaRPr lang="zh-CN" altLang="en-US" dirty="0"/>
          </a:p>
        </p:txBody>
      </p:sp>
    </p:spTree>
  </p:cSld>
  <p:clrMapOvr>
    <a:masterClrMapping/>
  </p:clrMapOvr>
  <p:transition spd="med" advTm="5000">
    <p:pull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提示：产品</a:t>
            </a:r>
            <a:r>
              <a:rPr lang="zh-CN" altLang="en-US"/>
              <a:t>度量</a:t>
            </a:r>
            <a:endParaRPr lang="zh-CN" altLang="en-US"/>
          </a:p>
        </p:txBody>
      </p:sp>
      <p:sp>
        <p:nvSpPr>
          <p:cNvPr id="3" name="内容占位符 2"/>
          <p:cNvSpPr>
            <a:spLocks noGrp="1"/>
          </p:cNvSpPr>
          <p:nvPr>
            <p:ph idx="1"/>
          </p:nvPr>
        </p:nvSpPr>
        <p:spPr/>
        <p:txBody>
          <a:bodyPr/>
          <a:p>
            <a:pPr fontAlgn="auto">
              <a:lnSpc>
                <a:spcPct val="150000"/>
              </a:lnSpc>
            </a:pPr>
            <a:r>
              <a:rPr lang="zh-CN" altLang="en-US"/>
              <a:t>产品度量目的是尽可能地量化描述在制品及最终软件产品的质量。</a:t>
            </a:r>
            <a:endParaRPr lang="zh-CN" altLang="en-US"/>
          </a:p>
          <a:p>
            <a:pPr fontAlgn="auto">
              <a:lnSpc>
                <a:spcPct val="150000"/>
              </a:lnSpc>
            </a:pPr>
            <a:r>
              <a:rPr lang="zh-CN" altLang="en-US"/>
              <a:t>通过产品度量评估在制品及最终软件产品满足软件需求、质量</a:t>
            </a:r>
            <a:r>
              <a:rPr lang="zh-CN" altLang="en-US"/>
              <a:t>标准、规程、工作条例的程度。</a:t>
            </a:r>
            <a:endParaRPr lang="zh-CN" altLang="en-US"/>
          </a:p>
        </p:txBody>
      </p:sp>
    </p:spTree>
  </p:cSld>
  <p:clrMapOvr>
    <a:masterClrMapping/>
  </p:clrMapOvr>
  <p:transition spd="med" advTm="5000">
    <p:pull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提示：产品度量</a:t>
            </a:r>
            <a:endParaRPr lang="zh-CN" altLang="en-US"/>
          </a:p>
        </p:txBody>
      </p:sp>
      <p:sp>
        <p:nvSpPr>
          <p:cNvPr id="3" name="内容占位符 2"/>
          <p:cNvSpPr>
            <a:spLocks noGrp="1"/>
          </p:cNvSpPr>
          <p:nvPr>
            <p:ph idx="1"/>
          </p:nvPr>
        </p:nvSpPr>
        <p:spPr/>
        <p:txBody>
          <a:bodyPr>
            <a:normAutofit fontScale="90000"/>
          </a:bodyPr>
          <a:p>
            <a:pPr fontAlgn="auto">
              <a:lnSpc>
                <a:spcPct val="130000"/>
              </a:lnSpc>
            </a:pPr>
            <a:r>
              <a:rPr lang="zh-CN" altLang="en-US"/>
              <a:t>工作</a:t>
            </a:r>
            <a:r>
              <a:rPr lang="zh-CN" altLang="en-US"/>
              <a:t>内容</a:t>
            </a:r>
            <a:endParaRPr lang="zh-CN" altLang="en-US"/>
          </a:p>
          <a:p>
            <a:pPr lvl="1" fontAlgn="auto">
              <a:lnSpc>
                <a:spcPct val="130000"/>
              </a:lnSpc>
            </a:pPr>
            <a:r>
              <a:rPr lang="zh-CN" altLang="en-US"/>
              <a:t>明确产品度量指标和度量过程。</a:t>
            </a:r>
            <a:endParaRPr lang="zh-CN" altLang="en-US"/>
          </a:p>
          <a:p>
            <a:pPr lvl="1" fontAlgn="auto">
              <a:lnSpc>
                <a:spcPct val="130000"/>
              </a:lnSpc>
            </a:pPr>
            <a:r>
              <a:rPr lang="zh-CN" altLang="en-US"/>
              <a:t>评估产品度量指标及过程和软件项目相关标准、规程的匹配程度。必要时，选用新的产品质量度量方法及过程。</a:t>
            </a:r>
            <a:endParaRPr lang="zh-CN" altLang="en-US"/>
          </a:p>
          <a:p>
            <a:pPr lvl="1" fontAlgn="auto">
              <a:lnSpc>
                <a:spcPct val="130000"/>
              </a:lnSpc>
            </a:pPr>
            <a:r>
              <a:rPr lang="zh-CN" altLang="en-US"/>
              <a:t>进行产品度量，记录产品度量结果。</a:t>
            </a:r>
            <a:endParaRPr lang="zh-CN" altLang="en-US"/>
          </a:p>
          <a:p>
            <a:pPr lvl="1" fontAlgn="auto">
              <a:lnSpc>
                <a:spcPct val="130000"/>
              </a:lnSpc>
            </a:pPr>
            <a:r>
              <a:rPr lang="zh-CN" altLang="en-US"/>
              <a:t>分析产品度量结果，识别出产品质量方面存在的不足或偏差。如果发现产品质量存在不足，提出产品质量改进措施并督促研发团队予以实施。</a:t>
            </a:r>
            <a:endParaRPr lang="zh-CN" altLang="en-US"/>
          </a:p>
          <a:p>
            <a:pPr lvl="1" fontAlgn="auto">
              <a:lnSpc>
                <a:spcPct val="130000"/>
              </a:lnSpc>
            </a:pPr>
            <a:r>
              <a:rPr lang="zh-CN" altLang="en-US"/>
              <a:t>对产品质量改进活动的产出品进行评估，来评价产品改进措施的效能。</a:t>
            </a:r>
            <a:endParaRPr lang="zh-CN" altLang="en-US"/>
          </a:p>
          <a:p>
            <a:pPr lvl="1" fontAlgn="auto">
              <a:lnSpc>
                <a:spcPct val="130000"/>
              </a:lnSpc>
            </a:pPr>
            <a:r>
              <a:rPr lang="zh-CN" altLang="en-US"/>
              <a:t>分析产品度量过程和SQA计划、软件项目计划中产品度量需求的匹配度。必要时，更新产品度量方法及度量过程。</a:t>
            </a:r>
            <a:endParaRPr lang="zh-CN" altLang="en-US"/>
          </a:p>
        </p:txBody>
      </p:sp>
    </p:spTree>
  </p:cSld>
  <p:clrMapOvr>
    <a:masterClrMapping/>
  </p:clrMapOvr>
  <p:transition spd="med" advTm="5000">
    <p:pull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6.3</a:t>
            </a:r>
            <a:r>
              <a:rPr lang="zh-CN" altLang="en-US" dirty="0"/>
              <a:t>过程</a:t>
            </a:r>
            <a:r>
              <a:rPr lang="zh-CN" altLang="en-US" dirty="0"/>
              <a:t>质量保证</a:t>
            </a:r>
            <a:endParaRPr lang="zh-CN" altLang="en-US" dirty="0"/>
          </a:p>
        </p:txBody>
      </p:sp>
      <p:sp>
        <p:nvSpPr>
          <p:cNvPr id="3" name="内容占位符 2"/>
          <p:cNvSpPr>
            <a:spLocks noGrp="1"/>
          </p:cNvSpPr>
          <p:nvPr>
            <p:ph idx="1"/>
          </p:nvPr>
        </p:nvSpPr>
        <p:spPr/>
        <p:txBody>
          <a:bodyPr>
            <a:normAutofit/>
          </a:bodyPr>
          <a:lstStyle/>
          <a:p>
            <a:pPr>
              <a:lnSpc>
                <a:spcPct val="150000"/>
              </a:lnSpc>
            </a:pPr>
            <a:r>
              <a:rPr lang="zh-CN" altLang="en-US" dirty="0"/>
              <a:t>过程质量保证的目的是确保用来开发、维护、管理的软件过程是充分的、高效的。</a:t>
            </a:r>
            <a:endParaRPr lang="zh-CN" altLang="en-US" dirty="0"/>
          </a:p>
          <a:p>
            <a:pPr lvl="1">
              <a:lnSpc>
                <a:spcPct val="150000"/>
              </a:lnSpc>
            </a:pPr>
            <a:r>
              <a:rPr lang="zh-CN" altLang="en-US" dirty="0"/>
              <a:t>以过程度量为基础，评估软件项目过程、开发维护及管理环境、项目相关第三方的软件过程的效能。</a:t>
            </a:r>
            <a:endParaRPr lang="zh-CN" altLang="en-US" dirty="0"/>
          </a:p>
          <a:p>
            <a:pPr lvl="1">
              <a:lnSpc>
                <a:spcPct val="150000"/>
              </a:lnSpc>
            </a:pPr>
            <a:r>
              <a:rPr lang="zh-CN" altLang="en-US" dirty="0"/>
              <a:t>过程质量保证时，还要评估员工技能和知识，来确保员工拥有充足的知识和技能从而保障软件项目各项工作有效开展。</a:t>
            </a:r>
            <a:endParaRPr lang="zh-CN" altLang="en-US" dirty="0"/>
          </a:p>
        </p:txBody>
      </p:sp>
    </p:spTree>
  </p:cSld>
  <p:clrMapOvr>
    <a:masterClrMapping/>
  </p:clrMapOvr>
  <p:transition spd="med" advTm="5000">
    <p:pull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0070" y="177800"/>
            <a:ext cx="4806315" cy="485775"/>
          </a:xfrm>
        </p:spPr>
        <p:txBody>
          <a:bodyPr/>
          <a:lstStyle/>
          <a:p>
            <a:pPr algn="l">
              <a:buClrTx/>
              <a:buSzTx/>
              <a:buFontTx/>
            </a:pPr>
            <a:r>
              <a:rPr lang="en-US" sz="3000" dirty="0">
                <a:sym typeface="+mn-ea"/>
              </a:rPr>
              <a:t>6.3.1</a:t>
            </a:r>
            <a:r>
              <a:rPr lang="zh-CN" altLang="en-US" sz="3000" dirty="0">
                <a:sym typeface="+mn-ea"/>
              </a:rPr>
              <a:t>工作</a:t>
            </a:r>
            <a:r>
              <a:rPr lang="zh-CN" altLang="en-US" sz="3000" dirty="0">
                <a:sym typeface="+mn-ea"/>
              </a:rPr>
              <a:t>内容</a:t>
            </a:r>
            <a:endParaRPr lang="zh-CN" altLang="en-US" sz="3000" dirty="0">
              <a:sym typeface="+mn-ea"/>
            </a:endParaRPr>
          </a:p>
        </p:txBody>
      </p:sp>
      <p:sp>
        <p:nvSpPr>
          <p:cNvPr id="3" name="内容占位符 2"/>
          <p:cNvSpPr>
            <a:spLocks noGrp="1"/>
          </p:cNvSpPr>
          <p:nvPr>
            <p:ph idx="1"/>
          </p:nvPr>
        </p:nvSpPr>
        <p:spPr/>
        <p:txBody>
          <a:bodyPr>
            <a:normAutofit/>
          </a:bodyPr>
          <a:lstStyle/>
          <a:p>
            <a:pPr marL="249555" lvl="1" indent="-249555" algn="l">
              <a:lnSpc>
                <a:spcPct val="150000"/>
              </a:lnSpc>
              <a:buClrTx/>
              <a:buSzTx/>
              <a:buFontTx/>
              <a:buChar char="•"/>
            </a:pPr>
            <a:r>
              <a:rPr lang="zh-CN" altLang="en-US" sz="2100" dirty="0">
                <a:cs typeface="+mn-cs"/>
              </a:rPr>
              <a:t>评估软件过程定义与项目计划的一致性</a:t>
            </a:r>
            <a:endParaRPr lang="zh-CN" altLang="en-US" sz="2100" dirty="0">
              <a:cs typeface="+mn-cs"/>
            </a:endParaRPr>
          </a:p>
          <a:p>
            <a:pPr marL="249555" lvl="1" indent="-249555" algn="l">
              <a:lnSpc>
                <a:spcPct val="150000"/>
              </a:lnSpc>
              <a:buClrTx/>
              <a:buSzTx/>
              <a:buFontTx/>
              <a:buChar char="•"/>
            </a:pPr>
            <a:r>
              <a:rPr lang="zh-CN" altLang="en-US" sz="2100" dirty="0">
                <a:cs typeface="+mn-cs"/>
              </a:rPr>
              <a:t>评估项目环境的适应性</a:t>
            </a:r>
            <a:endParaRPr lang="zh-CN" altLang="en-US" sz="2100" dirty="0">
              <a:cs typeface="+mn-cs"/>
            </a:endParaRPr>
          </a:p>
          <a:p>
            <a:pPr marL="249555" lvl="1" indent="-249555" algn="l">
              <a:lnSpc>
                <a:spcPct val="150000"/>
              </a:lnSpc>
              <a:buClrTx/>
              <a:buSzTx/>
              <a:buFontTx/>
              <a:buChar char="•"/>
            </a:pPr>
            <a:r>
              <a:rPr lang="zh-CN" altLang="en-US" sz="2100" dirty="0">
                <a:cs typeface="+mn-cs"/>
              </a:rPr>
              <a:t>对第三方的软件过程进行适应性评价</a:t>
            </a:r>
            <a:endParaRPr lang="zh-CN" altLang="en-US" sz="2100" dirty="0">
              <a:cs typeface="+mn-cs"/>
            </a:endParaRPr>
          </a:p>
          <a:p>
            <a:pPr marL="249555" lvl="1" indent="-249555" algn="l">
              <a:lnSpc>
                <a:spcPct val="150000"/>
              </a:lnSpc>
              <a:buClrTx/>
              <a:buSzTx/>
              <a:buFontTx/>
              <a:buChar char="•"/>
            </a:pPr>
            <a:r>
              <a:rPr lang="zh-CN" altLang="en-US" sz="2100" dirty="0">
                <a:cs typeface="+mn-cs"/>
              </a:rPr>
              <a:t>过程度量</a:t>
            </a:r>
            <a:endParaRPr lang="zh-CN" altLang="en-US" sz="2100" dirty="0">
              <a:cs typeface="+mn-cs"/>
            </a:endParaRPr>
          </a:p>
          <a:p>
            <a:pPr marL="249555" lvl="1" indent="-249555" algn="l">
              <a:lnSpc>
                <a:spcPct val="150000"/>
              </a:lnSpc>
              <a:buClrTx/>
              <a:buSzTx/>
              <a:buFontTx/>
              <a:buChar char="•"/>
            </a:pPr>
            <a:r>
              <a:rPr lang="zh-CN" altLang="en-US" sz="2100" dirty="0">
                <a:cs typeface="+mn-cs"/>
              </a:rPr>
              <a:t>评估员工的知识和技能</a:t>
            </a:r>
            <a:endParaRPr lang="zh-CN" altLang="en-US" sz="2100" dirty="0">
              <a:cs typeface="+mn-cs"/>
            </a:endParaRPr>
          </a:p>
        </p:txBody>
      </p:sp>
    </p:spTree>
  </p:cSld>
  <p:clrMapOvr>
    <a:masterClrMapping/>
  </p:clrMapOvr>
  <p:transition spd="med" advTm="5000">
    <p:pull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6.3.2 </a:t>
            </a:r>
            <a:r>
              <a:rPr lang="zh-CN" altLang="en-US"/>
              <a:t>过程</a:t>
            </a:r>
            <a:r>
              <a:rPr lang="zh-CN" altLang="en-US"/>
              <a:t>度量</a:t>
            </a:r>
            <a:endParaRPr lang="zh-CN" altLang="en-US"/>
          </a:p>
        </p:txBody>
      </p:sp>
      <p:sp>
        <p:nvSpPr>
          <p:cNvPr id="3" name="内容占位符 2"/>
          <p:cNvSpPr>
            <a:spLocks noGrp="1"/>
          </p:cNvSpPr>
          <p:nvPr>
            <p:ph idx="1"/>
          </p:nvPr>
        </p:nvSpPr>
        <p:spPr/>
        <p:txBody>
          <a:bodyPr/>
          <a:p>
            <a:pPr fontAlgn="auto">
              <a:lnSpc>
                <a:spcPct val="150000"/>
              </a:lnSpc>
            </a:pPr>
            <a:r>
              <a:rPr lang="zh-CN" altLang="en-US"/>
              <a:t>过程度量的目的是评价软件过程的定义及开展是否符合项目计划排程、软件标准及相关规程。</a:t>
            </a:r>
            <a:endParaRPr lang="zh-CN" altLang="en-US"/>
          </a:p>
        </p:txBody>
      </p:sp>
    </p:spTree>
  </p:cSld>
  <p:clrMapOvr>
    <a:masterClrMapping/>
  </p:clrMapOvr>
  <p:transition spd="med" advTm="5000">
    <p:pull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a:t>
            </a:r>
            <a:r>
              <a:rPr lang="zh-CN" altLang="en-US"/>
              <a:t>）过程度量</a:t>
            </a:r>
            <a:r>
              <a:rPr lang="zh-CN" altLang="en-US"/>
              <a:t>活动</a:t>
            </a:r>
            <a:endParaRPr lang="zh-CN" altLang="en-US"/>
          </a:p>
        </p:txBody>
      </p:sp>
      <p:sp>
        <p:nvSpPr>
          <p:cNvPr id="3" name="内容占位符 2"/>
          <p:cNvSpPr>
            <a:spLocks noGrp="1"/>
          </p:cNvSpPr>
          <p:nvPr>
            <p:ph idx="1"/>
          </p:nvPr>
        </p:nvSpPr>
        <p:spPr/>
        <p:txBody>
          <a:bodyPr>
            <a:normAutofit lnSpcReduction="10000"/>
          </a:bodyPr>
          <a:p>
            <a:pPr fontAlgn="auto">
              <a:lnSpc>
                <a:spcPct val="150000"/>
              </a:lnSpc>
            </a:pPr>
            <a:r>
              <a:rPr lang="zh-CN" altLang="en-US"/>
              <a:t>根据机构及项目要求，识别出软件项目过程要对标的标准与规程。</a:t>
            </a:r>
            <a:endParaRPr lang="zh-CN" altLang="en-US"/>
          </a:p>
          <a:p>
            <a:pPr fontAlgn="auto">
              <a:lnSpc>
                <a:spcPct val="150000"/>
              </a:lnSpc>
            </a:pPr>
            <a:r>
              <a:rPr lang="zh-CN" altLang="en-US"/>
              <a:t>评估过程度量活动的开展情况是否按照项目计划进行。</a:t>
            </a:r>
            <a:endParaRPr lang="zh-CN" altLang="en-US"/>
          </a:p>
          <a:p>
            <a:pPr fontAlgn="auto">
              <a:lnSpc>
                <a:spcPct val="150000"/>
              </a:lnSpc>
            </a:pPr>
            <a:r>
              <a:rPr lang="zh-CN" altLang="en-US"/>
              <a:t>评估过程度量活动和质量标准、规程的适配情况。</a:t>
            </a:r>
            <a:endParaRPr lang="zh-CN" altLang="en-US"/>
          </a:p>
          <a:p>
            <a:pPr fontAlgn="auto">
              <a:lnSpc>
                <a:spcPct val="150000"/>
              </a:lnSpc>
            </a:pPr>
            <a:r>
              <a:rPr lang="zh-CN" altLang="en-US"/>
              <a:t>对过程度量活动和过程度量需求的适配情况进行评估。</a:t>
            </a:r>
            <a:endParaRPr lang="zh-CN" altLang="en-US"/>
          </a:p>
          <a:p>
            <a:pPr fontAlgn="auto">
              <a:lnSpc>
                <a:spcPct val="150000"/>
              </a:lnSpc>
            </a:pPr>
            <a:r>
              <a:rPr lang="zh-CN" altLang="en-US"/>
              <a:t>对过程度量计划进行评审，确保过程度量计划符合SQA计划。</a:t>
            </a:r>
            <a:endParaRPr lang="zh-CN" altLang="en-US"/>
          </a:p>
        </p:txBody>
      </p:sp>
    </p:spTree>
  </p:cSld>
  <p:clrMapOvr>
    <a:masterClrMapping/>
  </p:clrMapOvr>
  <p:transition spd="med" advTm="5000">
    <p:pull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a:t>
            </a:r>
            <a:r>
              <a:rPr lang="zh-CN" altLang="en-US"/>
              <a:t>）产出</a:t>
            </a:r>
            <a:r>
              <a:rPr lang="zh-CN" altLang="en-US"/>
              <a:t>品</a:t>
            </a:r>
            <a:endParaRPr lang="zh-CN" altLang="en-US"/>
          </a:p>
        </p:txBody>
      </p:sp>
      <p:sp>
        <p:nvSpPr>
          <p:cNvPr id="3" name="内容占位符 2"/>
          <p:cNvSpPr>
            <a:spLocks noGrp="1"/>
          </p:cNvSpPr>
          <p:nvPr>
            <p:ph idx="1"/>
          </p:nvPr>
        </p:nvSpPr>
        <p:spPr/>
        <p:txBody>
          <a:bodyPr>
            <a:normAutofit fontScale="90000"/>
          </a:bodyPr>
          <a:p>
            <a:pPr fontAlgn="auto">
              <a:lnSpc>
                <a:spcPct val="150000"/>
              </a:lnSpc>
            </a:pPr>
            <a:r>
              <a:rPr lang="zh-CN" altLang="en-US"/>
              <a:t>识别出适合项目需求和软件标准的过程度量指标、方法。</a:t>
            </a:r>
            <a:endParaRPr lang="zh-CN" altLang="en-US"/>
          </a:p>
          <a:p>
            <a:pPr fontAlgn="auto">
              <a:lnSpc>
                <a:spcPct val="150000"/>
              </a:lnSpc>
            </a:pPr>
            <a:r>
              <a:rPr lang="zh-CN" altLang="en-US"/>
              <a:t>符合项目计划、软件标准的过程度量活动。</a:t>
            </a:r>
            <a:endParaRPr lang="zh-CN" altLang="en-US"/>
          </a:p>
          <a:p>
            <a:pPr fontAlgn="auto">
              <a:lnSpc>
                <a:spcPct val="150000"/>
              </a:lnSpc>
            </a:pPr>
            <a:r>
              <a:rPr lang="zh-CN" altLang="en-US"/>
              <a:t>过程度量活动的详细排程。</a:t>
            </a:r>
            <a:endParaRPr lang="zh-CN" altLang="en-US"/>
          </a:p>
          <a:p>
            <a:pPr fontAlgn="auto">
              <a:lnSpc>
                <a:spcPct val="150000"/>
              </a:lnSpc>
            </a:pPr>
            <a:r>
              <a:rPr lang="zh-CN" altLang="en-US"/>
              <a:t>如果发现过程度量指标、活动、任务排程和SQA计划存在偏差，及时对它们进行调整。</a:t>
            </a:r>
            <a:endParaRPr lang="zh-CN" altLang="en-US"/>
          </a:p>
          <a:p>
            <a:pPr fontAlgn="auto">
              <a:lnSpc>
                <a:spcPct val="150000"/>
              </a:lnSpc>
            </a:pPr>
            <a:r>
              <a:rPr lang="zh-CN" altLang="en-US"/>
              <a:t>确保软件项目相关第三方都开展了过程度量活动，保障项目承担单位和第三方机构的软件过程相互间协同。 </a:t>
            </a:r>
            <a:endParaRPr lang="zh-CN" altLang="en-US"/>
          </a:p>
        </p:txBody>
      </p:sp>
    </p:spTree>
  </p:cSld>
  <p:clrMapOvr>
    <a:masterClrMapping/>
  </p:clrMapOvr>
  <p:transition spd="med" advTm="5000">
    <p:pull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IconShape"/>
          <p:cNvSpPr>
            <a:spLocks noChangeAspect="1"/>
          </p:cNvSpPr>
          <p:nvPr/>
        </p:nvSpPr>
        <p:spPr bwMode="auto">
          <a:xfrm>
            <a:off x="1017588" y="1520825"/>
            <a:ext cx="215900" cy="215900"/>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455839 w 606244"/>
              <a:gd name="T9" fmla="*/ 455839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455839 w 606244"/>
              <a:gd name="T29" fmla="*/ 455839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455839 w 606244"/>
              <a:gd name="T39" fmla="*/ 455839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41" h="8341">
                <a:moveTo>
                  <a:pt x="7898" y="2562"/>
                </a:moveTo>
                <a:lnTo>
                  <a:pt x="5779" y="442"/>
                </a:lnTo>
                <a:cubicBezTo>
                  <a:pt x="6221" y="0"/>
                  <a:pt x="7054" y="116"/>
                  <a:pt x="7639" y="702"/>
                </a:cubicBezTo>
                <a:cubicBezTo>
                  <a:pt x="8225" y="1287"/>
                  <a:pt x="8341" y="2120"/>
                  <a:pt x="7898" y="2562"/>
                </a:cubicBezTo>
                <a:close/>
                <a:moveTo>
                  <a:pt x="6178" y="1300"/>
                </a:moveTo>
                <a:lnTo>
                  <a:pt x="5550" y="672"/>
                </a:lnTo>
                <a:lnTo>
                  <a:pt x="1076" y="5146"/>
                </a:lnTo>
                <a:lnTo>
                  <a:pt x="1704" y="5773"/>
                </a:lnTo>
                <a:lnTo>
                  <a:pt x="6178" y="1300"/>
                </a:lnTo>
                <a:close/>
                <a:moveTo>
                  <a:pt x="6806" y="1928"/>
                </a:moveTo>
                <a:lnTo>
                  <a:pt x="6413" y="1535"/>
                </a:lnTo>
                <a:lnTo>
                  <a:pt x="1940" y="6009"/>
                </a:lnTo>
                <a:lnTo>
                  <a:pt x="2332" y="6401"/>
                </a:lnTo>
                <a:lnTo>
                  <a:pt x="6806" y="1928"/>
                </a:lnTo>
                <a:close/>
                <a:moveTo>
                  <a:pt x="2567" y="6637"/>
                </a:moveTo>
                <a:lnTo>
                  <a:pt x="3195" y="7265"/>
                </a:lnTo>
                <a:lnTo>
                  <a:pt x="7669" y="2791"/>
                </a:lnTo>
                <a:lnTo>
                  <a:pt x="7041" y="2163"/>
                </a:lnTo>
                <a:lnTo>
                  <a:pt x="2567" y="6637"/>
                </a:lnTo>
                <a:close/>
                <a:moveTo>
                  <a:pt x="343" y="7067"/>
                </a:moveTo>
                <a:cubicBezTo>
                  <a:pt x="373" y="7300"/>
                  <a:pt x="479" y="7520"/>
                  <a:pt x="650" y="7691"/>
                </a:cubicBezTo>
                <a:cubicBezTo>
                  <a:pt x="821" y="7862"/>
                  <a:pt x="1041" y="7968"/>
                  <a:pt x="1274" y="7998"/>
                </a:cubicBezTo>
                <a:lnTo>
                  <a:pt x="2973" y="7487"/>
                </a:lnTo>
                <a:lnTo>
                  <a:pt x="854" y="5368"/>
                </a:lnTo>
                <a:lnTo>
                  <a:pt x="343" y="7067"/>
                </a:lnTo>
                <a:close/>
                <a:moveTo>
                  <a:pt x="179" y="7614"/>
                </a:moveTo>
                <a:lnTo>
                  <a:pt x="14" y="8162"/>
                </a:lnTo>
                <a:lnTo>
                  <a:pt x="14" y="8162"/>
                </a:lnTo>
                <a:cubicBezTo>
                  <a:pt x="0" y="8204"/>
                  <a:pt x="5" y="8247"/>
                  <a:pt x="44" y="8287"/>
                </a:cubicBezTo>
                <a:cubicBezTo>
                  <a:pt x="84" y="8326"/>
                  <a:pt x="137" y="8341"/>
                  <a:pt x="179" y="8327"/>
                </a:cubicBezTo>
                <a:lnTo>
                  <a:pt x="179" y="8327"/>
                </a:lnTo>
                <a:lnTo>
                  <a:pt x="728" y="8162"/>
                </a:lnTo>
                <a:cubicBezTo>
                  <a:pt x="614" y="8099"/>
                  <a:pt x="509" y="8020"/>
                  <a:pt x="415" y="7926"/>
                </a:cubicBezTo>
                <a:cubicBezTo>
                  <a:pt x="321" y="7832"/>
                  <a:pt x="242" y="7727"/>
                  <a:pt x="179" y="7614"/>
                </a:cubicBezTo>
                <a:close/>
              </a:path>
            </a:pathLst>
          </a:custGeom>
          <a:solidFill>
            <a:schemeClr val="accent1">
              <a:lumMod val="50000"/>
            </a:schemeClr>
          </a:solidFill>
          <a:ln>
            <a:noFill/>
          </a:ln>
        </p:spPr>
        <p:txBody>
          <a:bodyPr lIns="68573" tIns="34289" rIns="68573" bIns="3428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cxnSp>
        <p:nvCxnSpPr>
          <p:cNvPr id="66563" name="直接连接符 36"/>
          <p:cNvCxnSpPr/>
          <p:nvPr/>
        </p:nvCxnSpPr>
        <p:spPr>
          <a:xfrm>
            <a:off x="1163638" y="1649413"/>
            <a:ext cx="5399087" cy="0"/>
          </a:xfrm>
          <a:prstGeom prst="line">
            <a:avLst/>
          </a:prstGeom>
          <a:ln w="9525" cap="flat" cmpd="sng">
            <a:solidFill>
              <a:schemeClr val="tx1"/>
            </a:solidFill>
            <a:prstDash val="lgDashDotDot"/>
            <a:headEnd type="none" w="med" len="med"/>
            <a:tailEnd type="none" w="med" len="med"/>
          </a:ln>
        </p:spPr>
      </p:cxnSp>
      <p:cxnSp>
        <p:nvCxnSpPr>
          <p:cNvPr id="66565" name="直接连接符 39"/>
          <p:cNvCxnSpPr/>
          <p:nvPr/>
        </p:nvCxnSpPr>
        <p:spPr>
          <a:xfrm>
            <a:off x="2532063" y="3836988"/>
            <a:ext cx="5400675" cy="0"/>
          </a:xfrm>
          <a:prstGeom prst="line">
            <a:avLst/>
          </a:prstGeom>
          <a:ln w="9525" cap="flat" cmpd="sng">
            <a:solidFill>
              <a:schemeClr val="tx1"/>
            </a:solidFill>
            <a:prstDash val="lgDashDotDot"/>
            <a:headEnd type="none" w="med" len="med"/>
            <a:tailEnd type="none" w="med" len="med"/>
          </a:ln>
        </p:spPr>
      </p:cxnSp>
      <p:sp>
        <p:nvSpPr>
          <p:cNvPr id="41" name="IconShape"/>
          <p:cNvSpPr>
            <a:spLocks noChangeAspect="1"/>
          </p:cNvSpPr>
          <p:nvPr/>
        </p:nvSpPr>
        <p:spPr bwMode="auto">
          <a:xfrm>
            <a:off x="7827963" y="3792538"/>
            <a:ext cx="215900" cy="215900"/>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455839 w 606244"/>
              <a:gd name="T9" fmla="*/ 455839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455839 w 606244"/>
              <a:gd name="T29" fmla="*/ 455839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455839 w 606244"/>
              <a:gd name="T39" fmla="*/ 455839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41" h="8341">
                <a:moveTo>
                  <a:pt x="7898" y="2562"/>
                </a:moveTo>
                <a:lnTo>
                  <a:pt x="5779" y="442"/>
                </a:lnTo>
                <a:cubicBezTo>
                  <a:pt x="6221" y="0"/>
                  <a:pt x="7054" y="116"/>
                  <a:pt x="7639" y="702"/>
                </a:cubicBezTo>
                <a:cubicBezTo>
                  <a:pt x="8225" y="1287"/>
                  <a:pt x="8341" y="2120"/>
                  <a:pt x="7898" y="2562"/>
                </a:cubicBezTo>
                <a:close/>
                <a:moveTo>
                  <a:pt x="6178" y="1300"/>
                </a:moveTo>
                <a:lnTo>
                  <a:pt x="5550" y="672"/>
                </a:lnTo>
                <a:lnTo>
                  <a:pt x="1076" y="5146"/>
                </a:lnTo>
                <a:lnTo>
                  <a:pt x="1704" y="5773"/>
                </a:lnTo>
                <a:lnTo>
                  <a:pt x="6178" y="1300"/>
                </a:lnTo>
                <a:close/>
                <a:moveTo>
                  <a:pt x="6806" y="1928"/>
                </a:moveTo>
                <a:lnTo>
                  <a:pt x="6413" y="1535"/>
                </a:lnTo>
                <a:lnTo>
                  <a:pt x="1940" y="6009"/>
                </a:lnTo>
                <a:lnTo>
                  <a:pt x="2332" y="6401"/>
                </a:lnTo>
                <a:lnTo>
                  <a:pt x="6806" y="1928"/>
                </a:lnTo>
                <a:close/>
                <a:moveTo>
                  <a:pt x="2567" y="6637"/>
                </a:moveTo>
                <a:lnTo>
                  <a:pt x="3195" y="7265"/>
                </a:lnTo>
                <a:lnTo>
                  <a:pt x="7669" y="2791"/>
                </a:lnTo>
                <a:lnTo>
                  <a:pt x="7041" y="2163"/>
                </a:lnTo>
                <a:lnTo>
                  <a:pt x="2567" y="6637"/>
                </a:lnTo>
                <a:close/>
                <a:moveTo>
                  <a:pt x="343" y="7067"/>
                </a:moveTo>
                <a:cubicBezTo>
                  <a:pt x="373" y="7300"/>
                  <a:pt x="479" y="7520"/>
                  <a:pt x="650" y="7691"/>
                </a:cubicBezTo>
                <a:cubicBezTo>
                  <a:pt x="821" y="7862"/>
                  <a:pt x="1041" y="7968"/>
                  <a:pt x="1274" y="7998"/>
                </a:cubicBezTo>
                <a:lnTo>
                  <a:pt x="2973" y="7487"/>
                </a:lnTo>
                <a:lnTo>
                  <a:pt x="854" y="5368"/>
                </a:lnTo>
                <a:lnTo>
                  <a:pt x="343" y="7067"/>
                </a:lnTo>
                <a:close/>
                <a:moveTo>
                  <a:pt x="179" y="7614"/>
                </a:moveTo>
                <a:lnTo>
                  <a:pt x="14" y="8162"/>
                </a:lnTo>
                <a:lnTo>
                  <a:pt x="14" y="8162"/>
                </a:lnTo>
                <a:cubicBezTo>
                  <a:pt x="0" y="8204"/>
                  <a:pt x="5" y="8247"/>
                  <a:pt x="44" y="8287"/>
                </a:cubicBezTo>
                <a:cubicBezTo>
                  <a:pt x="84" y="8326"/>
                  <a:pt x="137" y="8341"/>
                  <a:pt x="179" y="8327"/>
                </a:cubicBezTo>
                <a:lnTo>
                  <a:pt x="179" y="8327"/>
                </a:lnTo>
                <a:lnTo>
                  <a:pt x="728" y="8162"/>
                </a:lnTo>
                <a:cubicBezTo>
                  <a:pt x="614" y="8099"/>
                  <a:pt x="509" y="8020"/>
                  <a:pt x="415" y="7926"/>
                </a:cubicBezTo>
                <a:cubicBezTo>
                  <a:pt x="321" y="7832"/>
                  <a:pt x="242" y="7727"/>
                  <a:pt x="179" y="7614"/>
                </a:cubicBezTo>
                <a:close/>
              </a:path>
            </a:pathLst>
          </a:custGeom>
          <a:solidFill>
            <a:schemeClr val="accent1">
              <a:lumMod val="50000"/>
            </a:schemeClr>
          </a:solidFill>
          <a:ln>
            <a:noFill/>
          </a:ln>
        </p:spPr>
        <p:txBody>
          <a:bodyPr lIns="68573" tIns="34289" rIns="68573" bIns="3428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14" name="标题 1"/>
          <p:cNvSpPr txBox="1"/>
          <p:nvPr/>
        </p:nvSpPr>
        <p:spPr>
          <a:xfrm>
            <a:off x="447675" y="598488"/>
            <a:ext cx="8229600" cy="293688"/>
          </a:xfrm>
          <a:prstGeom prst="rect">
            <a:avLst/>
          </a:prstGeom>
        </p:spPr>
        <p:txBody>
          <a:bodyPr lIns="91434" tIns="45717" rIns="91434" bIns="45717"/>
          <a:lstStyle/>
          <a:p>
            <a:pPr marR="0" algn="ctr" defTabSz="914400">
              <a:buClrTx/>
              <a:buSzTx/>
              <a:buFontTx/>
              <a:defRPr/>
            </a:pPr>
            <a:r>
              <a:rPr kumimoji="0" lang="zh-CN" altLang="en-US" sz="3000" b="1" kern="0" cap="none" spc="0" normalizeH="0" baseline="0" noProof="0" dirty="0">
                <a:solidFill>
                  <a:schemeClr val="tx2"/>
                </a:solidFill>
                <a:latin typeface="+mj-lt"/>
                <a:ea typeface="+mj-ea"/>
                <a:cs typeface="+mj-cs"/>
              </a:rPr>
              <a:t>结  语</a:t>
            </a:r>
            <a:endParaRPr kumimoji="0" lang="zh-CN" altLang="en-US" sz="3000" b="1" kern="0" cap="none" spc="0" normalizeH="0" baseline="0" noProof="0" dirty="0">
              <a:solidFill>
                <a:schemeClr val="tx2"/>
              </a:solidFill>
              <a:latin typeface="+mj-lt"/>
              <a:ea typeface="+mj-ea"/>
              <a:cs typeface="+mj-cs"/>
            </a:endParaRPr>
          </a:p>
        </p:txBody>
      </p:sp>
      <p:sp>
        <p:nvSpPr>
          <p:cNvPr id="8" name="文本框 7"/>
          <p:cNvSpPr txBox="1"/>
          <p:nvPr/>
        </p:nvSpPr>
        <p:spPr>
          <a:xfrm>
            <a:off x="1447483" y="1554205"/>
            <a:ext cx="6094095" cy="2399665"/>
          </a:xfrm>
          <a:prstGeom prst="rect">
            <a:avLst/>
          </a:prstGeom>
          <a:noFill/>
        </p:spPr>
        <p:txBody>
          <a:bodyPr wrap="square">
            <a:spAutoFit/>
          </a:bodyPr>
          <a:lstStyle/>
          <a:p>
            <a:pPr>
              <a:lnSpc>
                <a:spcPct val="150000"/>
              </a:lnSpc>
              <a:defRPr/>
            </a:pPr>
            <a:r>
              <a:rPr lang="zh-CN" altLang="en-US" sz="2000" dirty="0">
                <a:solidFill>
                  <a:srgbClr val="002060"/>
                </a:solidFill>
                <a:latin typeface="微软雅黑" panose="020B0503020204020204" pitchFamily="34" charset="-122"/>
                <a:ea typeface="微软雅黑" panose="020B0503020204020204" pitchFamily="34" charset="-122"/>
              </a:rPr>
              <a:t>软件质量保证为高质量软件开发维护创设</a:t>
            </a:r>
            <a:r>
              <a:rPr lang="zh-CN" altLang="en-US" sz="2000" dirty="0">
                <a:solidFill>
                  <a:srgbClr val="002060"/>
                </a:solidFill>
                <a:latin typeface="微软雅黑" panose="020B0503020204020204" pitchFamily="34" charset="-122"/>
                <a:ea typeface="微软雅黑" panose="020B0503020204020204" pitchFamily="34" charset="-122"/>
              </a:rPr>
              <a:t>环境。</a:t>
            </a:r>
            <a:endParaRPr lang="zh-CN" altLang="en-US" sz="2000" dirty="0">
              <a:solidFill>
                <a:srgbClr val="002060"/>
              </a:solidFill>
              <a:latin typeface="微软雅黑" panose="020B0503020204020204" pitchFamily="34" charset="-122"/>
              <a:ea typeface="微软雅黑" panose="020B0503020204020204" pitchFamily="34" charset="-122"/>
            </a:endParaRPr>
          </a:p>
          <a:p>
            <a:pPr>
              <a:lnSpc>
                <a:spcPct val="150000"/>
              </a:lnSpc>
              <a:defRPr/>
            </a:pPr>
            <a:r>
              <a:rPr lang="zh-CN" altLang="en-US" sz="2000" dirty="0">
                <a:solidFill>
                  <a:srgbClr val="002060"/>
                </a:solidFill>
                <a:latin typeface="微软雅黑" panose="020B0503020204020204" pitchFamily="34" charset="-122"/>
                <a:ea typeface="微软雅黑" panose="020B0503020204020204" pitchFamily="34" charset="-122"/>
              </a:rPr>
              <a:t>软件质量保证活动包括软件评审、验证和确认、纠正和预防措施。</a:t>
            </a:r>
            <a:endParaRPr lang="zh-CN" altLang="en-US" sz="2000" dirty="0">
              <a:solidFill>
                <a:srgbClr val="002060"/>
              </a:solidFill>
              <a:latin typeface="微软雅黑" panose="020B0503020204020204" pitchFamily="34" charset="-122"/>
              <a:ea typeface="微软雅黑" panose="020B0503020204020204" pitchFamily="34" charset="-122"/>
            </a:endParaRPr>
          </a:p>
          <a:p>
            <a:pPr>
              <a:lnSpc>
                <a:spcPct val="150000"/>
              </a:lnSpc>
              <a:defRPr/>
            </a:pPr>
            <a:r>
              <a:rPr lang="zh-CN" altLang="en-US" sz="2000" dirty="0">
                <a:solidFill>
                  <a:srgbClr val="002060"/>
                </a:solidFill>
                <a:latin typeface="微软雅黑" panose="020B0503020204020204" pitchFamily="34" charset="-122"/>
                <a:ea typeface="微软雅黑" panose="020B0503020204020204" pitchFamily="34" charset="-122"/>
              </a:rPr>
              <a:t>软件质量保证的过程包括建立软件质量保证过程并付诸实施、产品质量保证和过程质量保证。</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引言</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软件产品的应用已经渗透到社会生产生活的方方面面，人们对软件质量的期望和要求越来越高。</a:t>
            </a:r>
            <a:endParaRPr lang="zh-CN" altLang="en-US" dirty="0"/>
          </a:p>
          <a:p>
            <a:pPr>
              <a:lnSpc>
                <a:spcPct val="150000"/>
              </a:lnSpc>
            </a:pPr>
            <a:r>
              <a:rPr lang="zh-CN" altLang="en-US" dirty="0"/>
              <a:t>为确保软件质量，必须开展软件质量保证工作，通过保障软件过程符合标准、涉众需求</a:t>
            </a:r>
            <a:r>
              <a:rPr lang="zh-CN" altLang="en-US" dirty="0"/>
              <a:t>来确保软件质量。</a:t>
            </a:r>
            <a:endParaRPr lang="zh-CN" altLang="en-US" dirty="0"/>
          </a:p>
        </p:txBody>
      </p:sp>
    </p:spTree>
  </p:cSld>
  <p:clrMapOvr>
    <a:masterClrMapping/>
  </p:clrMapOvr>
  <p:transition spd="med" advTm="5000">
    <p:pull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理解软件周</a:t>
            </a:r>
            <a:r>
              <a:rPr lang="zh-CN" altLang="en-US" dirty="0"/>
              <a:t>境</a:t>
            </a:r>
            <a:endParaRPr lang="zh-CN" altLang="en-US" dirty="0"/>
          </a:p>
        </p:txBody>
      </p:sp>
      <p:sp>
        <p:nvSpPr>
          <p:cNvPr id="3" name="内容占位符 2"/>
          <p:cNvSpPr>
            <a:spLocks noGrp="1"/>
          </p:cNvSpPr>
          <p:nvPr>
            <p:ph idx="1"/>
          </p:nvPr>
        </p:nvSpPr>
        <p:spPr/>
        <p:txBody>
          <a:bodyPr>
            <a:normAutofit lnSpcReduction="20000"/>
          </a:bodyPr>
          <a:lstStyle/>
          <a:p>
            <a:pPr>
              <a:lnSpc>
                <a:spcPct val="150000"/>
              </a:lnSpc>
            </a:pPr>
            <a:r>
              <a:rPr lang="zh-CN" altLang="en-US" dirty="0"/>
              <a:t>软件需求由软件相关涉众进行评价，根源于涉众需求。相关涉众包括用户、客户、软件开发维护人员。</a:t>
            </a:r>
            <a:endParaRPr lang="zh-CN" altLang="en-US" dirty="0"/>
          </a:p>
          <a:p>
            <a:pPr>
              <a:lnSpc>
                <a:spcPct val="150000"/>
              </a:lnSpc>
            </a:pPr>
            <a:r>
              <a:rPr lang="zh-CN" altLang="en-US" dirty="0"/>
              <a:t>涉众需求，在软件生存周期过程中，需求工程以涉众需求为出发点，经过需求获取、需求分析与建模，逐步将涉众需求精华为过程需求和产品需求。</a:t>
            </a:r>
            <a:endParaRPr lang="zh-CN" altLang="en-US" dirty="0"/>
          </a:p>
          <a:p>
            <a:pPr>
              <a:lnSpc>
                <a:spcPct val="150000"/>
              </a:lnSpc>
            </a:pPr>
            <a:r>
              <a:rPr lang="zh-CN" altLang="en-US" dirty="0"/>
              <a:t>被精化为软件需求（包括功能需求和非功能需求），其实现与软件（项目）过程的定义与实施密切相关。</a:t>
            </a:r>
            <a:endParaRPr lang="zh-CN" altLang="en-US" dirty="0"/>
          </a:p>
        </p:txBody>
      </p:sp>
    </p:spTree>
  </p:cSld>
  <p:clrMapOvr>
    <a:masterClrMapping/>
  </p:clrMapOvr>
  <p:transition spd="med" advTm="5000">
    <p:pull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软件质量保证的</a:t>
            </a:r>
            <a:r>
              <a:rPr lang="zh-CN" altLang="en-US" dirty="0"/>
              <a:t>定义</a:t>
            </a:r>
            <a:endParaRPr lang="zh-CN" altLang="en-US" dirty="0"/>
          </a:p>
        </p:txBody>
      </p:sp>
      <p:sp>
        <p:nvSpPr>
          <p:cNvPr id="3" name="内容占位符 2"/>
          <p:cNvSpPr>
            <a:spLocks noGrp="1"/>
          </p:cNvSpPr>
          <p:nvPr>
            <p:ph idx="1"/>
          </p:nvPr>
        </p:nvSpPr>
        <p:spPr/>
        <p:txBody>
          <a:bodyPr>
            <a:normAutofit/>
          </a:bodyPr>
          <a:p>
            <a:pPr>
              <a:lnSpc>
                <a:spcPct val="150000"/>
              </a:lnSpc>
            </a:pPr>
            <a:r>
              <a:rPr lang="zh-CN" altLang="en-US" dirty="0"/>
              <a:t>软件质量保证（</a:t>
            </a:r>
            <a:r>
              <a:rPr lang="en-US" altLang="zh-CN" dirty="0"/>
              <a:t>SQA</a:t>
            </a:r>
            <a:r>
              <a:rPr lang="zh-CN" altLang="en-US" dirty="0"/>
              <a:t>，</a:t>
            </a:r>
            <a:r>
              <a:rPr lang="en-US" altLang="zh-CN" dirty="0"/>
              <a:t>Software Quality Assurance</a:t>
            </a:r>
            <a:r>
              <a:rPr lang="zh-CN" altLang="en-US" dirty="0"/>
              <a:t>）是一个需要从顶层管理角度给予充分关注的战略问题。它通过对产品全生命周期建立有意义的、适当的过程，并确保这些过程得到遵循，从而</a:t>
            </a:r>
            <a:r>
              <a:rPr lang="zh-CN" altLang="en-US" dirty="0"/>
              <a:t>保障软件质量。</a:t>
            </a:r>
            <a:endParaRPr lang="zh-CN" altLang="en-US" dirty="0"/>
          </a:p>
          <a:p>
            <a:pPr lvl="1">
              <a:lnSpc>
                <a:spcPct val="150000"/>
              </a:lnSpc>
            </a:pPr>
            <a:r>
              <a:rPr lang="zh-CN" altLang="en-US" dirty="0"/>
              <a:t>有计划的，系统化的行动模式。</a:t>
            </a:r>
            <a:endParaRPr lang="zh-CN" altLang="en-US" dirty="0"/>
          </a:p>
          <a:p>
            <a:pPr lvl="1">
              <a:lnSpc>
                <a:spcPct val="150000"/>
              </a:lnSpc>
            </a:pPr>
            <a:r>
              <a:rPr lang="zh-CN" altLang="en-US" dirty="0"/>
              <a:t>用于评价开发或者制造产品的过程的一组活动。</a:t>
            </a:r>
            <a:endParaRPr lang="zh-CN" altLang="en-US" dirty="0"/>
          </a:p>
        </p:txBody>
      </p:sp>
    </p:spTree>
  </p:cSld>
  <p:clrMapOvr>
    <a:masterClrMapping/>
  </p:clrMapOvr>
  <p:transition spd="med" advTm="5000">
    <p:pull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软件质量保证</a:t>
            </a:r>
            <a:r>
              <a:rPr lang="zh-CN" altLang="en-US" dirty="0"/>
              <a:t>组织</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在SQA发展初期，通常没有专职的SQA人员，几乎所有的SQA人员都是由开发人员或其他人员兼任，只是从事一些相对简单的文档审核等SQA任务。</a:t>
            </a:r>
            <a:endParaRPr lang="zh-CN" altLang="en-US" dirty="0"/>
          </a:p>
          <a:p>
            <a:pPr>
              <a:lnSpc>
                <a:spcPct val="150000"/>
              </a:lnSpc>
            </a:pPr>
            <a:r>
              <a:rPr lang="zh-CN" altLang="en-US" dirty="0"/>
              <a:t>随着SQA的发展，专职SQA人员成为必需。SQA组织结构的选择非常重要，决定着人员的分配、角色的职能定义。</a:t>
            </a:r>
            <a:endParaRPr lang="zh-CN" altLang="en-US" dirty="0"/>
          </a:p>
        </p:txBody>
      </p:sp>
    </p:spTree>
  </p:cSld>
  <p:clrMapOvr>
    <a:masterClrMapping/>
  </p:clrMapOvr>
  <p:transition spd="med" advTm="5000">
    <p:pull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4.1 </a:t>
            </a:r>
            <a:r>
              <a:rPr lang="zh-CN" altLang="en-US"/>
              <a:t>独立的</a:t>
            </a:r>
            <a:r>
              <a:rPr lang="en-US" altLang="zh-CN"/>
              <a:t>SQA</a:t>
            </a:r>
            <a:r>
              <a:rPr lang="zh-CN" altLang="en-US"/>
              <a:t>部门</a:t>
            </a:r>
            <a:endParaRPr lang="zh-CN" altLang="en-US"/>
          </a:p>
        </p:txBody>
      </p:sp>
      <p:sp>
        <p:nvSpPr>
          <p:cNvPr id="3" name="内容占位符 2"/>
          <p:cNvSpPr>
            <a:spLocks noGrp="1"/>
          </p:cNvSpPr>
          <p:nvPr>
            <p:ph idx="1"/>
          </p:nvPr>
        </p:nvSpPr>
        <p:spPr/>
        <p:txBody>
          <a:bodyPr/>
          <a:p>
            <a:pPr fontAlgn="auto">
              <a:lnSpc>
                <a:spcPct val="150000"/>
              </a:lnSpc>
            </a:pPr>
            <a:r>
              <a:rPr lang="zh-CN" altLang="en-US"/>
              <a:t>独立的SQA部门，就是在整个组织结构中建立一个独立的职能部门专门负责SQA工作。</a:t>
            </a:r>
            <a:endParaRPr lang="zh-CN" altLang="en-US"/>
          </a:p>
          <a:p>
            <a:pPr lvl="1" fontAlgn="auto">
              <a:lnSpc>
                <a:spcPct val="150000"/>
              </a:lnSpc>
            </a:pPr>
            <a:r>
              <a:rPr lang="zh-CN" altLang="en-US"/>
              <a:t>该部门与其他职能部门平级。</a:t>
            </a:r>
            <a:endParaRPr lang="zh-CN" altLang="en-US"/>
          </a:p>
          <a:p>
            <a:pPr lvl="1" fontAlgn="auto">
              <a:lnSpc>
                <a:spcPct val="150000"/>
              </a:lnSpc>
            </a:pPr>
            <a:r>
              <a:rPr lang="zh-CN" altLang="en-US"/>
              <a:t>所有的SQA工程师都隶属于SQA部门。</a:t>
            </a:r>
            <a:endParaRPr lang="zh-CN" altLang="en-US"/>
          </a:p>
          <a:p>
            <a:pPr lvl="1" fontAlgn="auto">
              <a:lnSpc>
                <a:spcPct val="150000"/>
              </a:lnSpc>
            </a:pPr>
            <a:r>
              <a:rPr lang="zh-CN" altLang="en-US"/>
              <a:t>在行政上，SQA工程师向SQA经理汇报。</a:t>
            </a:r>
            <a:endParaRPr lang="zh-CN" altLang="en-US"/>
          </a:p>
        </p:txBody>
      </p:sp>
    </p:spTree>
  </p:cSld>
  <p:clrMapOvr>
    <a:masterClrMapping/>
  </p:clrMapOvr>
  <p:transition spd="med" advTm="5000">
    <p:pull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4.1 </a:t>
            </a:r>
            <a:r>
              <a:rPr lang="zh-CN" altLang="en-US"/>
              <a:t>独立的</a:t>
            </a:r>
            <a:r>
              <a:rPr lang="en-US" altLang="zh-CN"/>
              <a:t>SQA</a:t>
            </a:r>
            <a:r>
              <a:rPr lang="zh-CN" altLang="en-US"/>
              <a:t>部门</a:t>
            </a:r>
            <a:endParaRPr lang="zh-CN" altLang="en-US"/>
          </a:p>
        </p:txBody>
      </p:sp>
      <p:sp>
        <p:nvSpPr>
          <p:cNvPr id="3" name="内容占位符 2"/>
          <p:cNvSpPr>
            <a:spLocks noGrp="1"/>
          </p:cNvSpPr>
          <p:nvPr>
            <p:ph idx="1"/>
          </p:nvPr>
        </p:nvSpPr>
        <p:spPr/>
        <p:txBody>
          <a:bodyPr>
            <a:normAutofit lnSpcReduction="10000"/>
          </a:bodyPr>
          <a:p>
            <a:pPr fontAlgn="auto">
              <a:lnSpc>
                <a:spcPct val="150000"/>
              </a:lnSpc>
            </a:pPr>
            <a:r>
              <a:rPr lang="zh-CN" altLang="en-US"/>
              <a:t>优点</a:t>
            </a:r>
            <a:endParaRPr lang="zh-CN" altLang="en-US"/>
          </a:p>
          <a:p>
            <a:pPr lvl="1" fontAlgn="auto">
              <a:lnSpc>
                <a:spcPct val="150000"/>
              </a:lnSpc>
            </a:pPr>
            <a:r>
              <a:rPr lang="zh-CN" altLang="en-US"/>
              <a:t>保证SQA工程师的独立性与客观性</a:t>
            </a:r>
            <a:endParaRPr lang="zh-CN" altLang="en-US"/>
          </a:p>
          <a:p>
            <a:pPr lvl="1" fontAlgn="auto">
              <a:lnSpc>
                <a:spcPct val="150000"/>
              </a:lnSpc>
            </a:pPr>
            <a:r>
              <a:rPr lang="zh-CN" altLang="en-US"/>
              <a:t>有利于资源共享</a:t>
            </a:r>
            <a:endParaRPr lang="zh-CN" altLang="en-US"/>
          </a:p>
          <a:p>
            <a:pPr fontAlgn="auto">
              <a:lnSpc>
                <a:spcPct val="150000"/>
              </a:lnSpc>
            </a:pPr>
            <a:r>
              <a:rPr lang="zh-CN" altLang="en-US"/>
              <a:t>缺点</a:t>
            </a:r>
            <a:endParaRPr lang="zh-CN" altLang="en-US"/>
          </a:p>
          <a:p>
            <a:pPr lvl="1" fontAlgn="auto">
              <a:lnSpc>
                <a:spcPct val="150000"/>
              </a:lnSpc>
            </a:pPr>
            <a:r>
              <a:rPr lang="zh-CN" altLang="en-US"/>
              <a:t>SQA部门难以深入到软件项目细节。</a:t>
            </a:r>
            <a:endParaRPr lang="zh-CN" altLang="en-US"/>
          </a:p>
          <a:p>
            <a:pPr lvl="1" fontAlgn="auto">
              <a:lnSpc>
                <a:spcPct val="150000"/>
              </a:lnSpc>
            </a:pPr>
            <a:r>
              <a:rPr lang="zh-CN" altLang="en-US"/>
              <a:t>SQA工程师发现问题后，通过部门间协调来解决发现的问题。这常常使得发现的问题不能及时解决。</a:t>
            </a:r>
            <a:endParaRPr lang="zh-CN" altLang="en-US"/>
          </a:p>
        </p:txBody>
      </p:sp>
    </p:spTree>
  </p:cSld>
  <p:clrMapOvr>
    <a:masterClrMapping/>
  </p:clrMapOvr>
  <p:transition spd="med" advTm="5000">
    <p:pull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4.2</a:t>
            </a:r>
            <a:r>
              <a:rPr lang="zh-CN" altLang="en-US"/>
              <a:t>独立的</a:t>
            </a:r>
            <a:r>
              <a:rPr lang="en-US" altLang="zh-CN"/>
              <a:t>SQA</a:t>
            </a:r>
            <a:r>
              <a:rPr lang="zh-CN" altLang="en-US"/>
              <a:t>工程师</a:t>
            </a:r>
            <a:r>
              <a:rPr lang="en-US" altLang="zh-CN"/>
              <a:t> </a:t>
            </a:r>
            <a:endParaRPr lang="en-US" altLang="zh-CN"/>
          </a:p>
        </p:txBody>
      </p:sp>
      <p:sp>
        <p:nvSpPr>
          <p:cNvPr id="3" name="内容占位符 2"/>
          <p:cNvSpPr>
            <a:spLocks noGrp="1"/>
          </p:cNvSpPr>
          <p:nvPr>
            <p:ph idx="1"/>
          </p:nvPr>
        </p:nvSpPr>
        <p:spPr/>
        <p:txBody>
          <a:bodyPr/>
          <a:p>
            <a:pPr fontAlgn="auto">
              <a:lnSpc>
                <a:spcPct val="150000"/>
              </a:lnSpc>
            </a:pPr>
            <a:r>
              <a:rPr lang="zh-CN" altLang="en-US"/>
              <a:t>组织机构采用项目模式开展工作，各个项目组中都设有独立的SQA工程师岗位。SQA工程师作为项目组成员，向项目经理汇报工作。</a:t>
            </a:r>
            <a:endParaRPr lang="zh-CN" altLang="en-US"/>
          </a:p>
          <a:p>
            <a:pPr lvl="1" fontAlgn="auto">
              <a:lnSpc>
                <a:spcPct val="150000"/>
              </a:lnSpc>
            </a:pPr>
            <a:r>
              <a:rPr lang="zh-CN" altLang="en-US"/>
              <a:t>1）SQA工程师能够深入项目，容易发现实质性问题；</a:t>
            </a:r>
            <a:endParaRPr lang="zh-CN" altLang="en-US"/>
          </a:p>
          <a:p>
            <a:pPr lvl="1" fontAlgn="auto">
              <a:lnSpc>
                <a:spcPct val="150000"/>
              </a:lnSpc>
            </a:pPr>
            <a:r>
              <a:rPr lang="zh-CN" altLang="en-US"/>
              <a:t>2）SQA工程师还通过项目组内协调机制，促使发现的问题得到及时解决。</a:t>
            </a:r>
            <a:endParaRPr lang="zh-CN" altLang="en-US"/>
          </a:p>
        </p:txBody>
      </p:sp>
    </p:spTree>
  </p:cSld>
  <p:clrMapOvr>
    <a:masterClrMapping/>
  </p:clrMapOvr>
  <p:transition spd="med" advTm="5000">
    <p:pull dir="r"/>
  </p:transition>
</p:sld>
</file>

<file path=ppt/tags/tag1.xml><?xml version="1.0" encoding="utf-8"?>
<p:tagLst xmlns:p="http://schemas.openxmlformats.org/presentationml/2006/main">
  <p:tag name="KSO_WM_UNIT_PLACING_PICTURE_USER_VIEWPORT" val="{&quot;height&quot;:6853,&quot;width&quot;:5976}"/>
</p:tagLst>
</file>

<file path=ppt/theme/theme1.xml><?xml version="1.0" encoding="utf-8"?>
<a:theme xmlns:a="http://schemas.openxmlformats.org/drawingml/2006/main" name="默认设计模板">
  <a:themeElements>
    <a:clrScheme name="紫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默认设计模板">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defRPr sz="2000" dirty="0" smtClean="0">
            <a:solidFill>
              <a:srgbClr val="800080"/>
            </a:solidFill>
            <a:latin typeface="华文行楷" panose="02010800040101010101" pitchFamily="2" charset="-122"/>
            <a:ea typeface="华文行楷" panose="020108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3156</Words>
  <Application>WPS 演示</Application>
  <PresentationFormat>全屏显示(16:9)</PresentationFormat>
  <Paragraphs>193</Paragraphs>
  <Slides>29</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Arial</vt:lpstr>
      <vt:lpstr>宋体</vt:lpstr>
      <vt:lpstr>Wingdings</vt:lpstr>
      <vt:lpstr>等线</vt:lpstr>
      <vt:lpstr>华文行楷</vt:lpstr>
      <vt:lpstr>黑体</vt:lpstr>
      <vt:lpstr>微软雅黑</vt:lpstr>
      <vt:lpstr>Century Gothic</vt:lpstr>
      <vt:lpstr>Arial Unicode MS</vt:lpstr>
      <vt:lpstr>默认设计模板</vt:lpstr>
      <vt:lpstr>   软件质量保证与测试            ——原理、技术与实践        </vt:lpstr>
      <vt:lpstr>第4章 软件质量保证</vt:lpstr>
      <vt:lpstr>1 引言</vt:lpstr>
      <vt:lpstr>2 理解软件周境</vt:lpstr>
      <vt:lpstr>3 软件质量保证的定义</vt:lpstr>
      <vt:lpstr>4 软件质量保证组织</vt:lpstr>
      <vt:lpstr>4.1 独立的SQA部门</vt:lpstr>
      <vt:lpstr>4.1 独立的SQA部门</vt:lpstr>
      <vt:lpstr>4.2独立的SQA工程师 </vt:lpstr>
      <vt:lpstr>4.2独立的SQA工程师 </vt:lpstr>
      <vt:lpstr>4.2独立的SQA小组</vt:lpstr>
      <vt:lpstr>5 软件质量保证活动</vt:lpstr>
      <vt:lpstr>5.1软件评审 </vt:lpstr>
      <vt:lpstr>5.1 软件评审</vt:lpstr>
      <vt:lpstr>PowerPoint 演示文稿</vt:lpstr>
      <vt:lpstr>5.3 纠正和预防措施</vt:lpstr>
      <vt:lpstr>5.3 纠正和预防措施</vt:lpstr>
      <vt:lpstr>6 软件质量保证过程</vt:lpstr>
      <vt:lpstr>6.1 SQA过程的实施</vt:lpstr>
      <vt:lpstr>提示：SQA计划模板</vt:lpstr>
      <vt:lpstr>6.2产品质量保证</vt:lpstr>
      <vt:lpstr>提示：产品度量</vt:lpstr>
      <vt:lpstr>提示：产品度量</vt:lpstr>
      <vt:lpstr>6.3过程质量保证</vt:lpstr>
      <vt:lpstr>6.3.1过程质量保证的工作内容</vt:lpstr>
      <vt:lpstr>6.3.2 过程度量</vt:lpstr>
      <vt:lpstr>1）过程度量活动</vt:lpstr>
      <vt:lpstr>2）产出品</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关于出版企业转型融合的思考及实践</dc:title>
  <dc:creator>曹国兴</dc:creator>
  <cp:lastModifiedBy>悟空</cp:lastModifiedBy>
  <cp:revision>1575</cp:revision>
  <dcterms:created xsi:type="dcterms:W3CDTF">2018-03-26T08:36:00Z</dcterms:created>
  <dcterms:modified xsi:type="dcterms:W3CDTF">2021-04-04T13:18:50Z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15601E3149CB4AB49DA11A9AA95F8DE8</vt:lpwstr>
  </property>
</Properties>
</file>