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294" r:id="rId5"/>
    <p:sldId id="941" r:id="rId6"/>
    <p:sldId id="835" r:id="rId7"/>
    <p:sldId id="942" r:id="rId8"/>
    <p:sldId id="960" r:id="rId9"/>
    <p:sldId id="959" r:id="rId10"/>
    <p:sldId id="961" r:id="rId11"/>
    <p:sldId id="962" r:id="rId12"/>
    <p:sldId id="979" r:id="rId13"/>
    <p:sldId id="980" r:id="rId14"/>
    <p:sldId id="981" r:id="rId15"/>
    <p:sldId id="982" r:id="rId16"/>
    <p:sldId id="983" r:id="rId17"/>
    <p:sldId id="98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903"/>
    <a:srgbClr val="0E58C4"/>
    <a:srgbClr val="CBD5E8"/>
    <a:srgbClr val="E7EBF4"/>
    <a:srgbClr val="C0C0C0"/>
    <a:srgbClr val="0070C0"/>
    <a:srgbClr val="A3A6AC"/>
    <a:srgbClr val="D4D4D4"/>
    <a:srgbClr val="D3D3D3"/>
    <a:srgbClr val="8D6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50" d="100"/>
          <a:sy n="50" d="100"/>
        </p:scale>
        <p:origin x="1278" y="594"/>
      </p:cViewPr>
      <p:guideLst>
        <p:guide orient="horz" pos="1894"/>
        <p:guide pos="3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CD234-1A59-463F-8B12-F9DAA98A2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BB733-DF6B-4801-AFF9-46967ACB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15" name="Group 106"/>
          <p:cNvGrpSpPr>
            <a:grpSpLocks noChangeAspect="1"/>
          </p:cNvGrpSpPr>
          <p:nvPr userDrawn="1"/>
        </p:nvGrpSpPr>
        <p:grpSpPr bwMode="auto">
          <a:xfrm>
            <a:off x="0" y="-275"/>
            <a:ext cx="12192000" cy="4930268"/>
            <a:chOff x="1602" y="283"/>
            <a:chExt cx="5028" cy="2711"/>
          </a:xfrm>
          <a:gradFill>
            <a:gsLst>
              <a:gs pos="0">
                <a:srgbClr val="FE4444"/>
              </a:gs>
              <a:gs pos="100000">
                <a:srgbClr val="832B2B"/>
              </a:gs>
            </a:gsLst>
            <a:lin ang="5400000" scaled="0"/>
          </a:gradFill>
        </p:grpSpPr>
        <p:sp>
          <p:nvSpPr>
            <p:cNvPr id="17" name="Freeform 107"/>
            <p:cNvSpPr/>
            <p:nvPr/>
          </p:nvSpPr>
          <p:spPr bwMode="auto">
            <a:xfrm>
              <a:off x="1602" y="426"/>
              <a:ext cx="5028" cy="2568"/>
            </a:xfrm>
            <a:custGeom>
              <a:avLst/>
              <a:gdLst/>
              <a:ahLst/>
              <a:cxnLst>
                <a:cxn ang="0">
                  <a:pos x="2129" y="670"/>
                </a:cxn>
                <a:cxn ang="0">
                  <a:pos x="2129" y="640"/>
                </a:cxn>
                <a:cxn ang="0">
                  <a:pos x="0" y="0"/>
                </a:cxn>
                <a:cxn ang="0">
                  <a:pos x="0" y="688"/>
                </a:cxn>
                <a:cxn ang="0">
                  <a:pos x="1053" y="1054"/>
                </a:cxn>
                <a:cxn ang="0">
                  <a:pos x="2129" y="670"/>
                </a:cxn>
              </a:cxnLst>
              <a:rect l="0" t="0" r="r" b="b"/>
              <a:pathLst>
                <a:path w="2129" h="1054">
                  <a:moveTo>
                    <a:pt x="2129" y="670"/>
                  </a:moveTo>
                  <a:cubicBezTo>
                    <a:pt x="2129" y="640"/>
                    <a:pt x="2129" y="640"/>
                    <a:pt x="2129" y="640"/>
                  </a:cubicBezTo>
                  <a:cubicBezTo>
                    <a:pt x="1070" y="830"/>
                    <a:pt x="360" y="617"/>
                    <a:pt x="0" y="0"/>
                  </a:cubicBezTo>
                  <a:cubicBezTo>
                    <a:pt x="0" y="688"/>
                    <a:pt x="0" y="688"/>
                    <a:pt x="0" y="688"/>
                  </a:cubicBezTo>
                  <a:cubicBezTo>
                    <a:pt x="310" y="932"/>
                    <a:pt x="661" y="1054"/>
                    <a:pt x="1053" y="1054"/>
                  </a:cubicBezTo>
                  <a:cubicBezTo>
                    <a:pt x="1454" y="1054"/>
                    <a:pt x="1813" y="926"/>
                    <a:pt x="2129" y="67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8" name="Freeform 108"/>
            <p:cNvSpPr/>
            <p:nvPr/>
          </p:nvSpPr>
          <p:spPr bwMode="auto">
            <a:xfrm>
              <a:off x="1602" y="283"/>
              <a:ext cx="5028" cy="2200"/>
            </a:xfrm>
            <a:custGeom>
              <a:avLst/>
              <a:gdLst/>
              <a:ahLst/>
              <a:cxnLst>
                <a:cxn ang="0">
                  <a:pos x="2129" y="697"/>
                </a:cxn>
                <a:cxn ang="0">
                  <a:pos x="2129" y="623"/>
                </a:cxn>
                <a:cxn ang="0">
                  <a:pos x="1181" y="0"/>
                </a:cxn>
                <a:cxn ang="0">
                  <a:pos x="0" y="0"/>
                </a:cxn>
                <a:cxn ang="0">
                  <a:pos x="0" y="57"/>
                </a:cxn>
                <a:cxn ang="0">
                  <a:pos x="2129" y="697"/>
                </a:cxn>
              </a:cxnLst>
              <a:rect l="0" t="0" r="r" b="b"/>
              <a:pathLst>
                <a:path w="2129" h="887">
                  <a:moveTo>
                    <a:pt x="2129" y="697"/>
                  </a:moveTo>
                  <a:cubicBezTo>
                    <a:pt x="2129" y="623"/>
                    <a:pt x="2129" y="623"/>
                    <a:pt x="2129" y="623"/>
                  </a:cubicBezTo>
                  <a:cubicBezTo>
                    <a:pt x="1448" y="642"/>
                    <a:pt x="1132" y="434"/>
                    <a:pt x="1181" y="0"/>
                  </a:cubicBezTo>
                  <a:cubicBezTo>
                    <a:pt x="0" y="0"/>
                    <a:pt x="0" y="0"/>
                    <a:pt x="0" y="0"/>
                  </a:cubicBezTo>
                  <a:cubicBezTo>
                    <a:pt x="0" y="57"/>
                    <a:pt x="0" y="57"/>
                    <a:pt x="0" y="57"/>
                  </a:cubicBezTo>
                  <a:cubicBezTo>
                    <a:pt x="360" y="674"/>
                    <a:pt x="1070" y="887"/>
                    <a:pt x="2129" y="697"/>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9" name="Freeform 109"/>
            <p:cNvSpPr/>
            <p:nvPr/>
          </p:nvSpPr>
          <p:spPr bwMode="auto">
            <a:xfrm>
              <a:off x="4255" y="283"/>
              <a:ext cx="2375" cy="1650"/>
            </a:xfrm>
            <a:custGeom>
              <a:avLst/>
              <a:gdLst/>
              <a:ahLst/>
              <a:cxnLst>
                <a:cxn ang="0">
                  <a:pos x="997" y="623"/>
                </a:cxn>
                <a:cxn ang="0">
                  <a:pos x="997" y="0"/>
                </a:cxn>
                <a:cxn ang="0">
                  <a:pos x="49" y="0"/>
                </a:cxn>
                <a:cxn ang="0">
                  <a:pos x="997" y="623"/>
                </a:cxn>
              </a:cxnLst>
              <a:rect l="0" t="0" r="r" b="b"/>
              <a:pathLst>
                <a:path w="997" h="642">
                  <a:moveTo>
                    <a:pt x="997" y="623"/>
                  </a:moveTo>
                  <a:cubicBezTo>
                    <a:pt x="997" y="0"/>
                    <a:pt x="997" y="0"/>
                    <a:pt x="997" y="0"/>
                  </a:cubicBezTo>
                  <a:cubicBezTo>
                    <a:pt x="49" y="0"/>
                    <a:pt x="49" y="0"/>
                    <a:pt x="49" y="0"/>
                  </a:cubicBezTo>
                  <a:cubicBezTo>
                    <a:pt x="0" y="434"/>
                    <a:pt x="316" y="642"/>
                    <a:pt x="997" y="62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sp>
        <p:nvSpPr>
          <p:cNvPr id="22" name="Freeform 26"/>
          <p:cNvSpPr/>
          <p:nvPr userDrawn="1"/>
        </p:nvSpPr>
        <p:spPr bwMode="auto">
          <a:xfrm>
            <a:off x="0" y="3968740"/>
            <a:ext cx="12192000" cy="2889261"/>
          </a:xfrm>
          <a:custGeom>
            <a:avLst/>
            <a:gdLst/>
            <a:ahLst/>
            <a:cxnLst>
              <a:cxn ang="0">
                <a:pos x="2861" y="904"/>
              </a:cxn>
              <a:cxn ang="0">
                <a:pos x="2861" y="0"/>
              </a:cxn>
              <a:cxn ang="0">
                <a:pos x="1382" y="332"/>
              </a:cxn>
              <a:cxn ang="0">
                <a:pos x="0" y="46"/>
              </a:cxn>
              <a:cxn ang="0">
                <a:pos x="0" y="904"/>
              </a:cxn>
              <a:cxn ang="0">
                <a:pos x="2861" y="904"/>
              </a:cxn>
            </a:cxnLst>
            <a:rect l="0" t="0" r="r" b="b"/>
            <a:pathLst>
              <a:path w="2861" h="904">
                <a:moveTo>
                  <a:pt x="2861" y="904"/>
                </a:moveTo>
                <a:cubicBezTo>
                  <a:pt x="2861" y="0"/>
                  <a:pt x="2861" y="0"/>
                  <a:pt x="2861" y="0"/>
                </a:cubicBezTo>
                <a:cubicBezTo>
                  <a:pt x="2414" y="221"/>
                  <a:pt x="1921" y="332"/>
                  <a:pt x="1382" y="332"/>
                </a:cubicBezTo>
                <a:cubicBezTo>
                  <a:pt x="882" y="332"/>
                  <a:pt x="421" y="237"/>
                  <a:pt x="0" y="46"/>
                </a:cubicBezTo>
                <a:cubicBezTo>
                  <a:pt x="0" y="904"/>
                  <a:pt x="0" y="904"/>
                  <a:pt x="0" y="904"/>
                </a:cubicBezTo>
                <a:cubicBezTo>
                  <a:pt x="2861" y="904"/>
                  <a:pt x="2861" y="904"/>
                  <a:pt x="2861" y="904"/>
                </a:cubicBezTo>
                <a:close/>
              </a:path>
            </a:pathLst>
          </a:custGeom>
          <a:gradFill flip="none" rotWithShape="1">
            <a:gsLst>
              <a:gs pos="0">
                <a:schemeClr val="bg1">
                  <a:lumMod val="75000"/>
                </a:schemeClr>
              </a:gs>
              <a:gs pos="59000">
                <a:schemeClr val="bg1">
                  <a:lumMod val="95000"/>
                </a:schemeClr>
              </a:gs>
              <a:gs pos="100000">
                <a:schemeClr val="bg1">
                  <a:lumMod val="75000"/>
                </a:schemeClr>
              </a:gs>
            </a:gsLst>
            <a:path path="circle">
              <a:fillToRect l="100000" t="100000"/>
            </a:path>
            <a:tileRect r="-100000" b="-100000"/>
          </a:gra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3" name="Freeform 27"/>
          <p:cNvSpPr/>
          <p:nvPr/>
        </p:nvSpPr>
        <p:spPr bwMode="auto">
          <a:xfrm>
            <a:off x="0" y="3148980"/>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solidFill>
            <a:srgbClr val="000000"/>
          </a:soli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4" name="Freeform 28"/>
          <p:cNvSpPr/>
          <p:nvPr/>
        </p:nvSpPr>
        <p:spPr bwMode="auto">
          <a:xfrm>
            <a:off x="0" y="3840896"/>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solidFill>
            <a:srgbClr val="97BD4F"/>
          </a:solidFill>
          <a:ln w="9525">
            <a:noFill/>
            <a:round/>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目录页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CONTENTS</a:t>
            </a:r>
            <a:endParaRPr lang="en-US" altLang="zh-CN" sz="1600" dirty="0">
              <a:solidFill>
                <a:prstClr val="white"/>
              </a:solidFill>
              <a:ea typeface="微软雅黑" panose="020B0503020204020204" pitchFamily="34" charset="-122"/>
              <a:cs typeface="Arial Unicode MS" panose="020B0604020202020204" pitchFamily="34" charset="-122"/>
            </a:endParaRPr>
          </a:p>
          <a:p>
            <a:pPr algn="ctr"/>
            <a:r>
              <a:rPr lang="en-US" altLang="zh-CN" sz="1600" dirty="0">
                <a:solidFill>
                  <a:prstClr val="white"/>
                </a:solidFill>
                <a:ea typeface="微软雅黑" panose="020B0503020204020204" pitchFamily="34" charset="-122"/>
                <a:cs typeface="Arial Unicode MS" panose="020B0604020202020204" pitchFamily="34" charset="-122"/>
              </a:rPr>
              <a:t>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过渡页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TRANSITION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10456545" y="-4445"/>
            <a:ext cx="17335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3"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69" y="692254"/>
            <a:ext cx="3167527"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人事管理与人力资源管理</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矩形 24"/>
          <p:cNvSpPr>
            <a:spLocks noChangeArrowheads="1"/>
          </p:cNvSpPr>
          <p:nvPr userDrawn="1"/>
        </p:nvSpPr>
        <p:spPr bwMode="auto">
          <a:xfrm>
            <a:off x="1056752"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a:p>
            <a:pPr algn="ctr"/>
            <a:r>
              <a:rPr lang="zh-CN" altLang="en-US" sz="1400" dirty="0">
                <a:solidFill>
                  <a:prstClr val="white"/>
                </a:solidFill>
                <a:ea typeface="微软雅黑" panose="020B0503020204020204" pitchFamily="34" charset="-122"/>
                <a:cs typeface="Arial Unicode MS" panose="020B0604020202020204" pitchFamily="34" charset="-122"/>
              </a:rPr>
              <a:t>正文</a:t>
            </a:r>
            <a:endParaRPr lang="en-US" altLang="zh-CN" sz="14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第三章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第四章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第五章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五边形 18"/>
          <p:cNvSpPr/>
          <p:nvPr userDrawn="1"/>
        </p:nvSpPr>
        <p:spPr>
          <a:xfrm rot="5400000">
            <a:off x="1226035" y="502221"/>
            <a:ext cx="741272" cy="1079839"/>
          </a:xfrm>
          <a:prstGeom prst="homePlate">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userDrawn="1"/>
        </p:nvSpPr>
        <p:spPr>
          <a:xfrm>
            <a:off x="1056752" y="0"/>
            <a:ext cx="1079839" cy="671504"/>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userDrawn="1"/>
        </p:nvSpPr>
        <p:spPr>
          <a:xfrm>
            <a:off x="0" y="6265681"/>
            <a:ext cx="11397485"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userDrawn="1"/>
        </p:nvSpPr>
        <p:spPr>
          <a:xfrm>
            <a:off x="11518379" y="6265681"/>
            <a:ext cx="673622"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15"/>
          <p:cNvSpPr txBox="1"/>
          <p:nvPr userDrawn="1"/>
        </p:nvSpPr>
        <p:spPr>
          <a:xfrm>
            <a:off x="11646102" y="6312404"/>
            <a:ext cx="425005" cy="338554"/>
          </a:xfrm>
          <a:prstGeom prst="rect">
            <a:avLst/>
          </a:prstGeom>
          <a:gradFill>
            <a:gsLst>
              <a:gs pos="0">
                <a:srgbClr val="FE4444"/>
              </a:gs>
              <a:gs pos="100000">
                <a:srgbClr val="832B2B"/>
              </a:gs>
            </a:gsLst>
            <a:lin ang="5400000" scaled="0"/>
          </a:gradFill>
        </p:spPr>
        <p:txBody>
          <a:bodyPr wrap="none" rtlCol="0">
            <a:spAutoFit/>
          </a:bodyPr>
          <a:lstStyle/>
          <a:p>
            <a:fld id="{2EEF1883-7A0E-4F66-9932-E581691AD397}" type="slidenum">
              <a:rPr lang="zh-CN" altLang="en-US" sz="1600">
                <a:solidFill>
                  <a:prstClr val="white"/>
                </a:solidFill>
              </a:rPr>
            </a:fld>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11.xml"/><Relationship Id="rId2" Type="http://schemas.openxmlformats.org/officeDocument/2006/relationships/tags" Target="../tags/tag2.xml"/><Relationship Id="rId19" Type="http://schemas.openxmlformats.org/officeDocument/2006/relationships/image" Target="../media/image2.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1.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5" Type="http://schemas.openxmlformats.org/officeDocument/2006/relationships/notesSlide" Target="../notesSlides/notesSlide2.xml"/><Relationship Id="rId14" Type="http://schemas.openxmlformats.org/officeDocument/2006/relationships/slideLayout" Target="../slideLayouts/slideLayout12.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1" Type="http://schemas.openxmlformats.org/officeDocument/2006/relationships/notesSlide" Target="../notesSlides/notesSlide3.xml"/><Relationship Id="rId20" Type="http://schemas.openxmlformats.org/officeDocument/2006/relationships/slideLayout" Target="../slideLayouts/slideLayout11.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211455" y="3109595"/>
            <a:ext cx="7343140" cy="706755"/>
          </a:xfrm>
          <a:prstGeom prst="rect">
            <a:avLst/>
          </a:prstGeom>
          <a:noFill/>
        </p:spPr>
        <p:txBody>
          <a:bodyPr wrap="square" rtlCol="0">
            <a:spAutoFit/>
          </a:bodyPr>
          <a:lstStyle/>
          <a:p>
            <a:pPr algn="ctr"/>
            <a:r>
              <a:rPr lang="zh-CN" altLang="en-US" sz="4000" b="1" dirty="0">
                <a:solidFill>
                  <a:srgbClr val="FF0000"/>
                </a:solidFill>
                <a:latin typeface="微软雅黑" panose="020B0503020204020204" pitchFamily="34" charset="-122"/>
                <a:ea typeface="微软雅黑" panose="020B0503020204020204" pitchFamily="34" charset="-122"/>
                <a:sym typeface="+mn-ea"/>
              </a:rPr>
              <a:t>文件搜索、操作与归档</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23" name="PA_淘宝网chenying0907出品 22"/>
          <p:cNvSpPr txBox="1"/>
          <p:nvPr>
            <p:custDataLst>
              <p:tags r:id="rId16"/>
            </p:custDataLst>
          </p:nvPr>
        </p:nvSpPr>
        <p:spPr>
          <a:xfrm>
            <a:off x="5928995" y="709930"/>
            <a:ext cx="4653915" cy="829945"/>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1133690" y="435412"/>
            <a:ext cx="3400916" cy="398780"/>
          </a:xfrm>
          <a:prstGeom prst="rect">
            <a:avLst/>
          </a:prstGeom>
          <a:noFill/>
        </p:spPr>
        <p:txBody>
          <a:bodyPr wrap="square" rtlCol="0">
            <a:spAutoFit/>
          </a:bodyPr>
          <a:lstStyle/>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84085" y="4587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9"/>
          <a:stretch>
            <a:fillRect/>
          </a:stretch>
        </p:blipFill>
        <p:spPr>
          <a:xfrm>
            <a:off x="10634980" y="5080"/>
            <a:ext cx="1555750"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500"/>
                                        <p:tgtEl>
                                          <p:spTgt spid="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500"/>
                                        <p:tgtEl>
                                          <p:spTgt spid="5"/>
                                        </p:tgtEl>
                                      </p:cBhvr>
                                    </p:animEffect>
                                  </p:childTnLst>
                                </p:cTn>
                              </p:par>
                            </p:childTnLst>
                          </p:cTn>
                        </p:par>
                        <p:par>
                          <p:cTn id="27" fill="hold">
                            <p:stCondLst>
                              <p:cond delay="1449"/>
                            </p:stCondLst>
                            <p:childTnLst>
                              <p:par>
                                <p:cTn id="28" presetID="22" presetClass="entr" presetSubtype="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par>
                          <p:cTn id="31" fill="hold">
                            <p:stCondLst>
                              <p:cond delay="1949"/>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2449"/>
                            </p:stCondLst>
                            <p:childTnLst>
                              <p:par>
                                <p:cTn id="65" presetID="17" presetClass="entr" presetSubtype="1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94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2"/>
                                        </p:tgtEl>
                                        <p:attrNameLst>
                                          <p:attrName>ppt_y</p:attrName>
                                        </p:attrNameLst>
                                      </p:cBhvr>
                                      <p:tavLst>
                                        <p:tav tm="0">
                                          <p:val>
                                            <p:strVal val="#ppt_y"/>
                                          </p:val>
                                        </p:tav>
                                        <p:tav tm="100000">
                                          <p:val>
                                            <p:strVal val="#ppt_y"/>
                                          </p:val>
                                        </p:tav>
                                      </p:tavLst>
                                    </p:anim>
                                    <p:anim calcmode="lin" valueType="num">
                                      <p:cBhvr>
                                        <p:cTn id="8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2"/>
                                        </p:tgtEl>
                                      </p:cBhvr>
                                    </p:animEffect>
                                  </p:childTnLst>
                                </p:cTn>
                              </p:par>
                            </p:childTnLst>
                          </p:cTn>
                        </p:par>
                        <p:par>
                          <p:cTn id="85" fill="hold">
                            <p:stCondLst>
                              <p:cond delay="3900"/>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004945"/>
          </a:xfrm>
          <a:prstGeom prst="rect">
            <a:avLst/>
          </a:prstGeom>
          <a:noFill/>
        </p:spPr>
        <p:txBody>
          <a:bodyPr wrap="square" rtlCol="0">
            <a:spAutoFit/>
          </a:bodyPr>
          <a:p>
            <a:pPr>
              <a:spcBef>
                <a:spcPct val="20000"/>
              </a:spcBef>
              <a:buFontTx/>
              <a:buBlip>
                <a:blip r:embed="rId2"/>
              </a:buBlip>
              <a:defRPr/>
            </a:pPr>
            <a:r>
              <a:rPr lang="zh-CN" altLang="en-GB" sz="2400" b="1" smtClean="0">
                <a:effectLst/>
                <a:sym typeface="+mn-ea"/>
              </a:rPr>
              <a:t>其他</a:t>
            </a:r>
            <a:r>
              <a:rPr lang="en-GB" sz="2400" b="1" smtClean="0">
                <a:effectLst/>
                <a:sym typeface="+mn-ea"/>
              </a:rPr>
              <a:t>选项：</a:t>
            </a:r>
            <a:endParaRPr lang="en-GB" sz="2400" smtClean="0">
              <a:effectLst>
                <a:outerShdw blurRad="38100" dist="38100" dir="2700000" algn="tl">
                  <a:srgbClr val="C0C0C0"/>
                </a:outerShdw>
              </a:effectLst>
            </a:endParaRPr>
          </a:p>
          <a:p>
            <a:pPr lvl="1">
              <a:spcBef>
                <a:spcPct val="20000"/>
              </a:spcBef>
              <a:buFontTx/>
              <a:buBlip>
                <a:blip r:embed="rId3"/>
              </a:buBlip>
              <a:defRPr/>
            </a:pPr>
            <a:r>
              <a:rPr lang="en-GB" sz="2400" smtClean="0">
                <a:solidFill>
                  <a:srgbClr val="663300"/>
                </a:solidFill>
                <a:sym typeface="+mn-ea"/>
              </a:rPr>
              <a:t>-mtime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按文件更改时间来查找文件，-n指n天以内，+n指n天以前</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-atime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按文件访问时间来查找文件，-n指n天以内，+n指n天以前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-ctime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按文件创建时间来查找文件，-n指n天以内，+n指n天以前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US" altLang="en-GB" sz="2400" smtClean="0">
                <a:solidFill>
                  <a:srgbClr val="663300"/>
                </a:solidFill>
                <a:sym typeface="+mn-ea"/>
              </a:rPr>
              <a:t>-</a:t>
            </a:r>
            <a:r>
              <a:rPr lang="en-GB" sz="2400" smtClean="0">
                <a:solidFill>
                  <a:srgbClr val="663300"/>
                </a:solidFill>
                <a:sym typeface="+mn-ea"/>
              </a:rPr>
              <a:t>newer  f</a:t>
            </a:r>
            <a:r>
              <a:rPr lang="en-US" altLang="en-GB" sz="2400" smtClean="0">
                <a:solidFill>
                  <a:srgbClr val="663300"/>
                </a:solidFill>
                <a:sym typeface="+mn-ea"/>
              </a:rPr>
              <a:t>ile</a:t>
            </a:r>
            <a:r>
              <a:rPr lang="en-GB" sz="2400" smtClean="0">
                <a:solidFill>
                  <a:srgbClr val="663300"/>
                </a:solidFill>
                <a:sym typeface="+mn-ea"/>
              </a:rPr>
              <a:t>1         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查更改时间比f</a:t>
            </a:r>
            <a:r>
              <a:rPr lang="en-US" altLang="en-GB" sz="2400" smtClean="0">
                <a:solidFill>
                  <a:srgbClr val="663300"/>
                </a:solidFill>
                <a:sym typeface="+mn-ea"/>
              </a:rPr>
              <a:t>ile</a:t>
            </a:r>
            <a:r>
              <a:rPr lang="en-GB" sz="2400" smtClean="0">
                <a:solidFill>
                  <a:srgbClr val="663300"/>
                </a:solidFill>
                <a:sym typeface="+mn-ea"/>
              </a:rPr>
              <a:t>1新的文件</a:t>
            </a: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509770"/>
          </a:xfrm>
          <a:prstGeom prst="rect">
            <a:avLst/>
          </a:prstGeom>
          <a:noFill/>
        </p:spPr>
        <p:txBody>
          <a:bodyPr wrap="square" rtlCol="0">
            <a:spAutoFit/>
          </a:bodyPr>
          <a:p>
            <a:pPr marL="34290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mn-ea"/>
              </a:rPr>
              <a:t>查找</a:t>
            </a:r>
            <a:r>
              <a:rPr lang="en-US" altLang="zh-CN" sz="2400" smtClean="0">
                <a:solidFill>
                  <a:srgbClr val="000000"/>
                </a:solidFill>
                <a:latin typeface="Arial" panose="020B0604020202020204" pitchFamily="34" charset="0"/>
                <a:ea typeface="宋体" panose="02010600030101010101" pitchFamily="2" charset="-122"/>
                <a:cs typeface="+mn-ea"/>
                <a:sym typeface="+mn-ea"/>
              </a:rPr>
              <a:t>/home</a:t>
            </a:r>
            <a:r>
              <a:rPr lang="zh-CN" altLang="en-US" sz="2400" smtClean="0">
                <a:solidFill>
                  <a:srgbClr val="000000"/>
                </a:solidFill>
                <a:latin typeface="Arial" panose="020B0604020202020204" pitchFamily="34" charset="0"/>
                <a:ea typeface="宋体" panose="02010600030101010101" pitchFamily="2" charset="-122"/>
                <a:cs typeface="+mn-ea"/>
                <a:sym typeface="+mn-ea"/>
              </a:rPr>
              <a:t>目录下所有名为</a:t>
            </a:r>
            <a:r>
              <a:rPr lang="en-US" altLang="zh-CN" sz="2400" smtClean="0">
                <a:solidFill>
                  <a:srgbClr val="000000"/>
                </a:solidFill>
                <a:latin typeface="Arial" panose="020B0604020202020204" pitchFamily="34" charset="0"/>
                <a:ea typeface="宋体" panose="02010600030101010101" pitchFamily="2" charset="-122"/>
                <a:cs typeface="+mn-ea"/>
                <a:sym typeface="+mn-ea"/>
              </a:rPr>
              <a:t>file</a:t>
            </a:r>
            <a:r>
              <a:rPr lang="zh-CN" altLang="en-US" sz="2400" smtClean="0">
                <a:solidFill>
                  <a:srgbClr val="000000"/>
                </a:solidFill>
                <a:latin typeface="Arial" panose="020B0604020202020204" pitchFamily="34" charset="0"/>
                <a:ea typeface="宋体" panose="02010600030101010101" pitchFamily="2" charset="-122"/>
                <a:cs typeface="+mn-ea"/>
                <a:sym typeface="+mn-ea"/>
              </a:rPr>
              <a:t>的文件</a:t>
            </a:r>
            <a:endParaRPr lang="zh-CN" altLang="en-US" sz="2400" smtClean="0">
              <a:solidFill>
                <a:srgbClr val="000000"/>
              </a:solidFill>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查以两个小写字母和两个数字开头的</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txt</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endParaRPr lang="en-GB" sz="2400" smtClean="0">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-name "[a-z][a-z][0-9][0-9]*.txt"</a:t>
            </a:r>
            <a:endParaRPr lang="en-US" altLang="zh-CN"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查找/home目录下所有名为file的文件,且其文件拥有者为admin</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#find /home -name file -user admin</a:t>
            </a:r>
            <a:endParaRPr lang="en-US" altLang="en-GB" sz="2400" smtClean="0">
              <a:solidFill>
                <a:srgbClr val="663300"/>
              </a:solidFill>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查找/home目录下所有名为file的文件,且其文件所属组为root</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 -group root</a:t>
            </a:r>
            <a:endParaRPr lang="en-GB" sz="2400" smtClean="0">
              <a:solidFill>
                <a:srgbClr val="663300"/>
              </a:solidFill>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487934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查找/home目录下所有名为file的文件,且其文件权限为666</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-perm 666</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查找/home目录下长度为100字符的，且其以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100c</a:t>
            </a:r>
            <a:endParaRPr lang="en-GB"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长度超过</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10</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=512</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字节）</a:t>
            </a:r>
            <a:endParaRPr lang="en-GB"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d</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字符开头的目录文件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-type d -name "d*"</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天以内创建的，且以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-ctime -2 -name "f*"</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天以内访问过的的，且以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-atime -2 -name "f*"</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搜索命令比较</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831850" y="5095875"/>
            <a:ext cx="10528935" cy="119888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US" sz="2400" b="1">
                <a:sym typeface="+mn-ea"/>
              </a:rPr>
              <a:t>注意：</a:t>
            </a:r>
            <a:endParaRPr lang="zh-CN" altLang="en-US" sz="2800" b="1"/>
          </a:p>
          <a:p>
            <a:pPr marL="228600" indent="-228600">
              <a:buFont typeface="+mj-ea"/>
              <a:buAutoNum type="circleNumDbPlain"/>
            </a:pPr>
            <a:r>
              <a:rPr lang="en-US" altLang="zh-CN" sz="2400">
                <a:sym typeface="+mn-ea"/>
              </a:rPr>
              <a:t>locate</a:t>
            </a:r>
            <a:r>
              <a:rPr lang="zh-CN" altLang="en-US" sz="2400">
                <a:sym typeface="+mn-ea"/>
              </a:rPr>
              <a:t>为默认查找（由于是默认是部分匹配，会列出很多无关文件）</a:t>
            </a:r>
            <a:endParaRPr lang="zh-CN" altLang="en-US" sz="2400"/>
          </a:p>
          <a:p>
            <a:pPr marL="228600" indent="-228600">
              <a:buFont typeface="+mj-ea"/>
              <a:buAutoNum type="circleNumDbPlain"/>
            </a:pPr>
            <a:r>
              <a:rPr lang="zh-CN" altLang="en-US" sz="2400">
                <a:sym typeface="+mn-ea"/>
              </a:rPr>
              <a:t>能使用</a:t>
            </a:r>
            <a:r>
              <a:rPr lang="en-US" altLang="zh-CN" sz="2400">
                <a:sym typeface="+mn-ea"/>
              </a:rPr>
              <a:t>which</a:t>
            </a:r>
            <a:r>
              <a:rPr lang="zh-CN" altLang="en-US" sz="2400">
                <a:sym typeface="+mn-ea"/>
              </a:rPr>
              <a:t>、</a:t>
            </a:r>
            <a:r>
              <a:rPr lang="en-US" altLang="zh-CN" sz="2400">
                <a:sym typeface="+mn-ea"/>
              </a:rPr>
              <a:t>whereis</a:t>
            </a:r>
            <a:r>
              <a:rPr lang="zh-CN" altLang="en-US" sz="2400">
                <a:sym typeface="+mn-ea"/>
              </a:rPr>
              <a:t>、</a:t>
            </a:r>
            <a:r>
              <a:rPr lang="en-US" altLang="zh-CN" sz="2400">
                <a:sym typeface="+mn-ea"/>
              </a:rPr>
              <a:t>locate</a:t>
            </a:r>
            <a:r>
              <a:rPr lang="zh-CN" altLang="en-US" sz="2400">
                <a:sym typeface="+mn-ea"/>
              </a:rPr>
              <a:t>时，尽量不使用</a:t>
            </a:r>
            <a:r>
              <a:rPr lang="en-US" altLang="zh-CN" sz="2400">
                <a:sym typeface="+mn-ea"/>
              </a:rPr>
              <a:t>find</a:t>
            </a:r>
            <a:endParaRPr lang="en-US" altLang="zh-CN" sz="2400" b="1" smtClean="0">
              <a:solidFill>
                <a:srgbClr val="000000"/>
              </a:solidFill>
              <a:effectLst/>
              <a:latin typeface="Arial" panose="020B0604020202020204" pitchFamily="34" charset="0"/>
              <a:ea typeface="宋体" panose="02010600030101010101" pitchFamily="2" charset="-122"/>
              <a:cs typeface="+mn-ea"/>
              <a:sym typeface="+mn-ea"/>
            </a:endParaRPr>
          </a:p>
        </p:txBody>
      </p:sp>
      <p:graphicFrame>
        <p:nvGraphicFramePr>
          <p:cNvPr id="2" name="表格 1"/>
          <p:cNvGraphicFramePr/>
          <p:nvPr/>
        </p:nvGraphicFramePr>
        <p:xfrm>
          <a:off x="1594485" y="1929765"/>
          <a:ext cx="9213215" cy="2926080"/>
        </p:xfrm>
        <a:graphic>
          <a:graphicData uri="http://schemas.openxmlformats.org/drawingml/2006/table">
            <a:tbl>
              <a:tblPr firstRow="1" bandRow="1">
                <a:tableStyleId>{5C22544A-7EE6-4342-B048-85BDC9FD1C3A}</a:tableStyleId>
              </a:tblPr>
              <a:tblGrid>
                <a:gridCol w="1433830"/>
                <a:gridCol w="1355090"/>
                <a:gridCol w="2394585"/>
                <a:gridCol w="1729105"/>
                <a:gridCol w="2300605"/>
              </a:tblGrid>
              <a:tr h="381000">
                <a:tc>
                  <a:txBody>
                    <a:bodyPr/>
                    <a:p>
                      <a:pPr>
                        <a:buNone/>
                      </a:pPr>
                      <a:endParaRPr lang="zh-CN" altLang="en-US" sz="2400">
                        <a:solidFill>
                          <a:schemeClr val="bg1"/>
                        </a:solidFill>
                      </a:endParaRPr>
                    </a:p>
                  </a:txBody>
                  <a:tcPr anchor="ctr" anchorCtr="0"/>
                </a:tc>
                <a:tc>
                  <a:txBody>
                    <a:bodyPr/>
                    <a:p>
                      <a:pPr>
                        <a:buNone/>
                      </a:pPr>
                      <a:r>
                        <a:rPr lang="en-US" altLang="zh-CN" sz="2400">
                          <a:solidFill>
                            <a:schemeClr val="bg1"/>
                          </a:solidFill>
                        </a:rPr>
                        <a:t>which</a:t>
                      </a:r>
                      <a:endParaRPr lang="en-US" altLang="zh-CN" sz="2400">
                        <a:solidFill>
                          <a:schemeClr val="bg1"/>
                        </a:solidFill>
                      </a:endParaRPr>
                    </a:p>
                  </a:txBody>
                  <a:tcPr anchor="ctr" anchorCtr="0"/>
                </a:tc>
                <a:tc>
                  <a:txBody>
                    <a:bodyPr/>
                    <a:p>
                      <a:pPr>
                        <a:buNone/>
                      </a:pPr>
                      <a:r>
                        <a:rPr lang="en-US" altLang="zh-CN" sz="2400">
                          <a:solidFill>
                            <a:schemeClr val="bg1"/>
                          </a:solidFill>
                        </a:rPr>
                        <a:t>whereis</a:t>
                      </a:r>
                      <a:endParaRPr lang="en-US" altLang="zh-CN" sz="2400">
                        <a:solidFill>
                          <a:schemeClr val="bg1"/>
                        </a:solidFill>
                      </a:endParaRPr>
                    </a:p>
                  </a:txBody>
                  <a:tcPr anchor="ctr" anchorCtr="0"/>
                </a:tc>
                <a:tc>
                  <a:txBody>
                    <a:bodyPr/>
                    <a:p>
                      <a:pPr>
                        <a:buNone/>
                      </a:pPr>
                      <a:r>
                        <a:rPr lang="en-US" altLang="zh-CN" sz="2400">
                          <a:solidFill>
                            <a:schemeClr val="bg1"/>
                          </a:solidFill>
                        </a:rPr>
                        <a:t>locate</a:t>
                      </a:r>
                      <a:endParaRPr lang="en-US" altLang="zh-CN" sz="2400">
                        <a:solidFill>
                          <a:schemeClr val="bg1"/>
                        </a:solidFill>
                      </a:endParaRPr>
                    </a:p>
                  </a:txBody>
                  <a:tcPr anchor="ctr" anchorCtr="0"/>
                </a:tc>
                <a:tc>
                  <a:txBody>
                    <a:bodyPr/>
                    <a:p>
                      <a:pPr>
                        <a:buNone/>
                      </a:pPr>
                      <a:r>
                        <a:rPr lang="en-US" altLang="zh-CN" sz="2400">
                          <a:solidFill>
                            <a:schemeClr val="bg1"/>
                          </a:solidFill>
                        </a:rPr>
                        <a:t>find</a:t>
                      </a:r>
                      <a:endParaRPr lang="en-US" altLang="zh-CN" sz="2400">
                        <a:solidFill>
                          <a:schemeClr val="bg1"/>
                        </a:solidFill>
                      </a:endParaRPr>
                    </a:p>
                  </a:txBody>
                  <a:tcPr anchor="ctr" anchorCtr="0"/>
                </a:tc>
              </a:tr>
              <a:tr h="381000">
                <a:tc>
                  <a:txBody>
                    <a:bodyPr/>
                    <a:p>
                      <a:pPr>
                        <a:buNone/>
                      </a:pPr>
                      <a:r>
                        <a:rPr lang="zh-CN" altLang="en-US" sz="2400"/>
                        <a:t>文件支持</a:t>
                      </a:r>
                      <a:endParaRPr lang="zh-CN" altLang="en-US" sz="2400"/>
                    </a:p>
                  </a:txBody>
                  <a:tcPr anchor="ctr" anchorCtr="0"/>
                </a:tc>
                <a:tc>
                  <a:txBody>
                    <a:bodyPr/>
                    <a:p>
                      <a:pPr>
                        <a:buNone/>
                      </a:pPr>
                      <a:r>
                        <a:rPr lang="zh-CN" altLang="en-US" sz="2400"/>
                        <a:t>可执行文件</a:t>
                      </a:r>
                      <a:endParaRPr lang="zh-CN" altLang="en-US" sz="2400"/>
                    </a:p>
                  </a:txBody>
                  <a:tcPr anchor="ctr" anchorCtr="0"/>
                </a:tc>
                <a:tc>
                  <a:txBody>
                    <a:bodyPr/>
                    <a:p>
                      <a:pPr>
                        <a:buNone/>
                      </a:pPr>
                      <a:r>
                        <a:rPr lang="zh-CN" altLang="en-US" sz="2400"/>
                        <a:t>二进制文件、源文件、帮助文档</a:t>
                      </a:r>
                      <a:endParaRPr lang="zh-CN" altLang="en-US" sz="2400"/>
                    </a:p>
                  </a:txBody>
                  <a:tcPr anchor="ctr" anchorCtr="0"/>
                </a:tc>
                <a:tc>
                  <a:txBody>
                    <a:bodyPr/>
                    <a:p>
                      <a:pPr>
                        <a:buNone/>
                      </a:pPr>
                      <a:r>
                        <a:rPr lang="zh-CN" altLang="en-US" sz="2400"/>
                        <a:t>所有文件类型</a:t>
                      </a:r>
                      <a:endParaRPr lang="zh-CN" altLang="en-US" sz="2400"/>
                    </a:p>
                  </a:txBody>
                  <a:tcPr anchor="ctr" anchorCtr="0"/>
                </a:tc>
                <a:tc>
                  <a:txBody>
                    <a:bodyPr/>
                    <a:p>
                      <a:pPr>
                        <a:buNone/>
                      </a:pPr>
                      <a:r>
                        <a:rPr lang="zh-CN" altLang="en-US" sz="2400"/>
                        <a:t>所有文件类型</a:t>
                      </a:r>
                      <a:endParaRPr lang="zh-CN" altLang="en-US" sz="2400"/>
                    </a:p>
                  </a:txBody>
                  <a:tcPr anchor="ctr" anchorCtr="0"/>
                </a:tc>
              </a:tr>
              <a:tr h="381000">
                <a:tc>
                  <a:txBody>
                    <a:bodyPr/>
                    <a:p>
                      <a:pPr>
                        <a:buNone/>
                      </a:pPr>
                      <a:r>
                        <a:rPr lang="zh-CN" altLang="en-US" sz="2400"/>
                        <a:t>查找路径</a:t>
                      </a:r>
                      <a:endParaRPr lang="zh-CN" altLang="en-US" sz="2400"/>
                    </a:p>
                  </a:txBody>
                  <a:tcPr anchor="ctr" anchorCtr="0"/>
                </a:tc>
                <a:tc>
                  <a:txBody>
                    <a:bodyPr/>
                    <a:p>
                      <a:pPr>
                        <a:buNone/>
                      </a:pPr>
                      <a:r>
                        <a:rPr lang="zh-CN" altLang="en-US" sz="2400"/>
                        <a:t>环境变量</a:t>
                      </a:r>
                      <a:r>
                        <a:rPr lang="en-US" altLang="zh-CN" sz="2400"/>
                        <a:t>PATH</a:t>
                      </a:r>
                      <a:endParaRPr lang="en-US" altLang="zh-CN"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可指定，默认遍历当前路径及其子路径</a:t>
                      </a:r>
                      <a:endParaRPr lang="zh-CN" altLang="en-US" sz="2400"/>
                    </a:p>
                  </a:txBody>
                  <a:tcPr anchor="ctr" anchorCtr="0"/>
                </a:tc>
              </a:tr>
              <a:tr h="381000">
                <a:tc>
                  <a:txBody>
                    <a:bodyPr/>
                    <a:p>
                      <a:pPr>
                        <a:buNone/>
                      </a:pPr>
                      <a:r>
                        <a:rPr lang="zh-CN" altLang="en-US" sz="2400"/>
                        <a:t>查找效率</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低</a:t>
                      </a:r>
                      <a:endParaRPr lang="zh-CN" altLang="en-US" sz="2400"/>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altLang="zh-CN" sz="2000" b="1" dirty="0">
                    <a:latin typeface="微软雅黑" panose="020B0503020204020204" pitchFamily="34" charset="-122"/>
                    <a:ea typeface="微软雅黑" panose="020B0503020204020204" pitchFamily="34" charset="-122"/>
                  </a:rPr>
                  <a:t>对查找到的文件进一步操作</a:t>
                </a:r>
                <a:endParaRPr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语法</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find [路径]  [参数] [表达式]  -exec  指令 {}  \；</a:t>
            </a:r>
            <a:endParaRPr lang="en-GB" sz="2400" smtClean="0">
              <a:solidFill>
                <a:srgbClr val="663300"/>
              </a:solidFill>
            </a:endParaRPr>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{}代表find找到的文件</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 转意</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；表示本行指令结束</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例：find /</a:t>
            </a:r>
            <a:r>
              <a:rPr lang="en-US" altLang="en-GB" sz="2400" smtClean="0">
                <a:solidFill>
                  <a:srgbClr val="000000"/>
                </a:solidFill>
                <a:latin typeface="Arial" panose="020B0604020202020204" pitchFamily="34" charset="0"/>
                <a:ea typeface="宋体" panose="02010600030101010101" pitchFamily="2" charset="-122"/>
                <a:cs typeface="+mn-ea"/>
                <a:sym typeface="+mn-ea"/>
              </a:rPr>
              <a:t>home</a:t>
            </a:r>
            <a:r>
              <a:rPr lang="en-GB" sz="2400" smtClean="0">
                <a:solidFill>
                  <a:srgbClr val="000000"/>
                </a:solidFill>
                <a:latin typeface="Arial" panose="020B0604020202020204" pitchFamily="34" charset="0"/>
                <a:ea typeface="宋体" panose="02010600030101010101" pitchFamily="2" charset="-122"/>
                <a:cs typeface="+mn-ea"/>
                <a:sym typeface="+mn-ea"/>
              </a:rPr>
              <a:t> -name "</a:t>
            </a:r>
            <a:r>
              <a:rPr lang="en-US" altLang="en-GB" sz="2400" smtClean="0">
                <a:solidFill>
                  <a:srgbClr val="000000"/>
                </a:solidFill>
                <a:latin typeface="Arial" panose="020B0604020202020204" pitchFamily="34" charset="0"/>
                <a:ea typeface="宋体" panose="02010600030101010101" pitchFamily="2" charset="-122"/>
                <a:cs typeface="+mn-ea"/>
                <a:sym typeface="+mn-ea"/>
              </a:rPr>
              <a:t>file</a:t>
            </a:r>
            <a:r>
              <a:rPr lang="en-GB" sz="2400" smtClean="0">
                <a:solidFill>
                  <a:srgbClr val="000000"/>
                </a:solidFill>
                <a:latin typeface="Arial" panose="020B0604020202020204" pitchFamily="34" charset="0"/>
                <a:ea typeface="宋体" panose="02010600030101010101" pitchFamily="2" charset="-122"/>
                <a:cs typeface="+mn-ea"/>
                <a:sym typeface="+mn-ea"/>
              </a:rPr>
              <a:t>*" -exec </a:t>
            </a:r>
            <a:r>
              <a:rPr lang="en-US" altLang="en-GB" sz="2400" smtClean="0">
                <a:solidFill>
                  <a:srgbClr val="000000"/>
                </a:solidFill>
                <a:latin typeface="Arial" panose="020B0604020202020204" pitchFamily="34" charset="0"/>
                <a:ea typeface="宋体" panose="02010600030101010101" pitchFamily="2" charset="-122"/>
                <a:cs typeface="+mn-ea"/>
                <a:sym typeface="+mn-ea"/>
              </a:rPr>
              <a:t>ls -l</a:t>
            </a:r>
            <a:r>
              <a:rPr lang="en-GB" sz="2400" smtClean="0">
                <a:solidFill>
                  <a:srgbClr val="000000"/>
                </a:solidFill>
                <a:latin typeface="Arial" panose="020B0604020202020204" pitchFamily="34" charset="0"/>
                <a:ea typeface="宋体" panose="02010600030101010101" pitchFamily="2" charset="-122"/>
                <a:cs typeface="+mn-ea"/>
                <a:sym typeface="+mn-ea"/>
              </a:rPr>
              <a:t> {} \;</a:t>
            </a:r>
            <a:endParaRPr lang="en-GB" sz="2400" b="1"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398208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文件搜索、操作与归档</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PA_淘宝网chenying0907出品 1"/>
          <p:cNvGrpSpPr/>
          <p:nvPr>
            <p:custDataLst>
              <p:tags r:id="rId5"/>
            </p:custDataLst>
          </p:nvPr>
        </p:nvGrpSpPr>
        <p:grpSpPr>
          <a:xfrm>
            <a:off x="3674745" y="2014855"/>
            <a:ext cx="4825365" cy="688340"/>
            <a:chOff x="5463" y="3075"/>
            <a:chExt cx="8134" cy="1084"/>
          </a:xfrm>
        </p:grpSpPr>
        <p:sp>
          <p:nvSpPr>
            <p:cNvPr id="9" name="PA_圆角淘宝网chenying0907出品 8"/>
            <p:cNvSpPr/>
            <p:nvPr>
              <p:custDataLst>
                <p:tags r:id="rId6"/>
              </p:custDataLst>
            </p:nvPr>
          </p:nvSpPr>
          <p:spPr>
            <a:xfrm>
              <a:off x="5463" y="3075"/>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文件的搜索</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PA_淘宝网chenying0907出品 9"/>
            <p:cNvSpPr/>
            <p:nvPr>
              <p:custDataLst>
                <p:tags r:id="rId7"/>
              </p:custDataLst>
            </p:nvPr>
          </p:nvSpPr>
          <p:spPr>
            <a:xfrm>
              <a:off x="5775" y="3223"/>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en-US" altLang="zh-CN" sz="2800" b="1" dirty="0">
                <a:solidFill>
                  <a:srgbClr val="FF0000"/>
                </a:solidFill>
              </a:endParaRPr>
            </a:p>
          </p:txBody>
        </p:sp>
      </p:grpSp>
      <p:grpSp>
        <p:nvGrpSpPr>
          <p:cNvPr id="3" name="PA_淘宝网chenying0907出品 2"/>
          <p:cNvGrpSpPr/>
          <p:nvPr>
            <p:custDataLst>
              <p:tags r:id="rId8"/>
            </p:custDataLst>
          </p:nvPr>
        </p:nvGrpSpPr>
        <p:grpSpPr>
          <a:xfrm>
            <a:off x="3674745" y="2856230"/>
            <a:ext cx="4824730" cy="688340"/>
            <a:chOff x="5463" y="4740"/>
            <a:chExt cx="8134" cy="1084"/>
          </a:xfrm>
        </p:grpSpPr>
        <p:sp>
          <p:nvSpPr>
            <p:cNvPr id="17" name="PA_圆角淘宝网chenying0907出品 16"/>
            <p:cNvSpPr/>
            <p:nvPr>
              <p:custDataLst>
                <p:tags r:id="rId9"/>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常用的文件操作指令</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8" name="PA_淘宝网chenying0907出品 17"/>
            <p:cNvSpPr/>
            <p:nvPr>
              <p:custDataLst>
                <p:tags r:id="rId10"/>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006EC0"/>
                </a:solidFill>
              </a:endParaRPr>
            </a:p>
          </p:txBody>
        </p:sp>
      </p:grpSp>
      <p:grpSp>
        <p:nvGrpSpPr>
          <p:cNvPr id="4" name="PA_淘宝网chenying0907出品 2"/>
          <p:cNvGrpSpPr/>
          <p:nvPr>
            <p:custDataLst>
              <p:tags r:id="rId11"/>
            </p:custDataLst>
          </p:nvPr>
        </p:nvGrpSpPr>
        <p:grpSpPr>
          <a:xfrm>
            <a:off x="3700145" y="3732530"/>
            <a:ext cx="4824730" cy="688340"/>
            <a:chOff x="5463" y="4740"/>
            <a:chExt cx="8134" cy="1084"/>
          </a:xfrm>
        </p:grpSpPr>
        <p:sp>
          <p:nvSpPr>
            <p:cNvPr id="5" name="PA_圆角淘宝网chenying0907出品 16"/>
            <p:cNvSpPr/>
            <p:nvPr>
              <p:custDataLst>
                <p:tags r:id="rId12"/>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文件的压缩与解压缩</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1" name="PA_淘宝网chenying0907出品 17"/>
            <p:cNvSpPr/>
            <p:nvPr>
              <p:custDataLst>
                <p:tags r:id="rId13"/>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dirty="0">
                  <a:solidFill>
                    <a:srgbClr val="FF0000"/>
                  </a:solidFill>
                </a:rPr>
                <a:t>3</a:t>
              </a:r>
              <a:endParaRPr lang="en-US" sz="2800" b="1" dirty="0">
                <a:solidFill>
                  <a:srgbClr val="006EC0"/>
                </a:solidFill>
              </a:endParaRPr>
            </a:p>
          </p:txBody>
        </p:sp>
      </p:gr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449"/>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1949"/>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1148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1</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2345690" y="3007995"/>
            <a:ext cx="3255010" cy="706755"/>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文件的搜索</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4"/>
            </p:custDataLst>
          </p:nvPr>
        </p:nvSpPr>
        <p:spPr>
          <a:xfrm>
            <a:off x="7734661" y="223215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6"/>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A_淘宝网chenying0907出品 20"/>
          <p:cNvSpPr txBox="1"/>
          <p:nvPr>
            <p:custDataLst>
              <p:tags r:id="rId7"/>
            </p:custDataLst>
          </p:nvPr>
        </p:nvSpPr>
        <p:spPr>
          <a:xfrm>
            <a:off x="8176260" y="2056130"/>
            <a:ext cx="250571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which</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3" name="PA_直接连接符 22"/>
          <p:cNvCxnSpPr/>
          <p:nvPr>
            <p:custDataLst>
              <p:tags r:id="rId8"/>
            </p:custDataLst>
          </p:nvPr>
        </p:nvCxnSpPr>
        <p:spPr>
          <a:xfrm>
            <a:off x="7777231" y="2340157"/>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PA_淘宝网chenying0907出品 24"/>
          <p:cNvSpPr/>
          <p:nvPr>
            <p:custDataLst>
              <p:tags r:id="rId9"/>
            </p:custDataLst>
          </p:nvPr>
        </p:nvSpPr>
        <p:spPr>
          <a:xfrm>
            <a:off x="7736840" y="2767330"/>
            <a:ext cx="93345" cy="93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淘宝网chenying0907出品 25"/>
          <p:cNvSpPr txBox="1"/>
          <p:nvPr>
            <p:custDataLst>
              <p:tags r:id="rId10"/>
            </p:custDataLst>
          </p:nvPr>
        </p:nvSpPr>
        <p:spPr>
          <a:xfrm>
            <a:off x="8176260" y="2583815"/>
            <a:ext cx="3952875" cy="460375"/>
          </a:xfrm>
          <a:prstGeom prst="rect">
            <a:avLst/>
          </a:prstGeom>
          <a:noFill/>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rPr>
              <a:t>whereis</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7" name="PA_直接连接符 26"/>
          <p:cNvCxnSpPr/>
          <p:nvPr>
            <p:custDataLst>
              <p:tags r:id="rId11"/>
            </p:custDataLst>
          </p:nvPr>
        </p:nvCxnSpPr>
        <p:spPr>
          <a:xfrm>
            <a:off x="7777231" y="285337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PA_淘宝网chenying0907出品 27"/>
          <p:cNvSpPr/>
          <p:nvPr>
            <p:custDataLst>
              <p:tags r:id="rId12"/>
            </p:custDataLst>
          </p:nvPr>
        </p:nvSpPr>
        <p:spPr>
          <a:xfrm>
            <a:off x="7734661" y="327899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淘宝网chenying0907出品 29"/>
          <p:cNvSpPr txBox="1"/>
          <p:nvPr>
            <p:custDataLst>
              <p:tags r:id="rId13"/>
            </p:custDataLst>
          </p:nvPr>
        </p:nvSpPr>
        <p:spPr>
          <a:xfrm>
            <a:off x="8176260" y="3103245"/>
            <a:ext cx="352044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locate</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 name="PA_直接连接符 26"/>
          <p:cNvCxnSpPr/>
          <p:nvPr>
            <p:custDataLst>
              <p:tags r:id="rId14"/>
            </p:custDataLst>
          </p:nvPr>
        </p:nvCxnSpPr>
        <p:spPr>
          <a:xfrm>
            <a:off x="7776596" y="3378520"/>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A_淘宝网chenying0907出品 27"/>
          <p:cNvSpPr/>
          <p:nvPr>
            <p:custDataLst>
              <p:tags r:id="rId15"/>
            </p:custDataLst>
          </p:nvPr>
        </p:nvSpPr>
        <p:spPr>
          <a:xfrm>
            <a:off x="7735296" y="379334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29"/>
          <p:cNvSpPr txBox="1"/>
          <p:nvPr>
            <p:custDataLst>
              <p:tags r:id="rId16"/>
            </p:custDataLst>
          </p:nvPr>
        </p:nvSpPr>
        <p:spPr>
          <a:xfrm>
            <a:off x="8176260" y="3617595"/>
            <a:ext cx="3843020" cy="460375"/>
          </a:xfrm>
          <a:prstGeom prst="rect">
            <a:avLst/>
          </a:prstGeom>
          <a:noFill/>
        </p:spPr>
        <p:txBody>
          <a:bodyPr wrap="square" rtlCol="0">
            <a:spAutoFit/>
          </a:bodyPr>
          <a:p>
            <a:r>
              <a:rPr lang="en-US" altLang="zh-CN" sz="2400" b="1" dirty="0">
                <a:solidFill>
                  <a:schemeClr val="bg1"/>
                </a:solidFill>
                <a:latin typeface="微软雅黑" panose="020B0503020204020204" pitchFamily="34" charset="-122"/>
                <a:ea typeface="微软雅黑" panose="020B0503020204020204" pitchFamily="34" charset="-122"/>
              </a:rPr>
              <a:t>find</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 name="PA_直接连接符 26"/>
          <p:cNvCxnSpPr/>
          <p:nvPr>
            <p:custDataLst>
              <p:tags r:id="rId17"/>
            </p:custDataLst>
          </p:nvPr>
        </p:nvCxnSpPr>
        <p:spPr>
          <a:xfrm>
            <a:off x="7775961" y="389096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A_淘宝网chenying0907出品 27"/>
          <p:cNvSpPr/>
          <p:nvPr>
            <p:custDataLst>
              <p:tags r:id="rId18"/>
            </p:custDataLst>
          </p:nvPr>
        </p:nvSpPr>
        <p:spPr>
          <a:xfrm>
            <a:off x="7723231" y="43229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PA_淘宝网chenying0907出品 29"/>
          <p:cNvSpPr txBox="1"/>
          <p:nvPr>
            <p:custDataLst>
              <p:tags r:id="rId19"/>
            </p:custDataLst>
          </p:nvPr>
        </p:nvSpPr>
        <p:spPr>
          <a:xfrm>
            <a:off x="8176260" y="4146550"/>
            <a:ext cx="3843020" cy="460375"/>
          </a:xfrm>
          <a:prstGeom prst="rect">
            <a:avLst/>
          </a:prstGeom>
          <a:noFill/>
        </p:spPr>
        <p:txBody>
          <a:bodyPr wrap="square" rtlCol="0">
            <a:spAutoFit/>
          </a:bodyPr>
          <a:p>
            <a:r>
              <a:rPr sz="2400" b="1" dirty="0">
                <a:solidFill>
                  <a:schemeClr val="bg1"/>
                </a:solidFill>
                <a:latin typeface="微软雅黑" panose="020B0503020204020204" pitchFamily="34" charset="-122"/>
                <a:ea typeface="微软雅黑" panose="020B0503020204020204" pitchFamily="34" charset="-122"/>
              </a:rPr>
              <a:t>对查找到的文件进一步操作</a:t>
            </a:r>
            <a:endParaRPr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200"/>
                            </p:stCondLst>
                            <p:childTnLst>
                              <p:par>
                                <p:cTn id="19" presetID="23" presetClass="entr" presetSubtype="16" fill="hold" grpId="1"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1700"/>
                            </p:stCondLst>
                            <p:childTnLst>
                              <p:par>
                                <p:cTn id="24" presetID="3" presetClass="entr" presetSubtype="10" fill="hold" grpId="1"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22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2700"/>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3200"/>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3700"/>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4200"/>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4700"/>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52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par>
                          <p:cTn id="57" fill="hold">
                            <p:stCondLst>
                              <p:cond delay="5700"/>
                            </p:stCondLst>
                            <p:childTnLst>
                              <p:par>
                                <p:cTn id="58" presetID="23" presetClass="entr" presetSubtype="16"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childTnLst>
                                </p:cTn>
                              </p:par>
                            </p:childTnLst>
                          </p:cTn>
                        </p:par>
                        <p:par>
                          <p:cTn id="62" fill="hold">
                            <p:stCondLst>
                              <p:cond delay="6200"/>
                            </p:stCondLst>
                            <p:childTnLst>
                              <p:par>
                                <p:cTn id="63" presetID="3" presetClass="entr" presetSubtype="1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par>
                          <p:cTn id="66" fill="hold">
                            <p:stCondLst>
                              <p:cond delay="6700"/>
                            </p:stCondLst>
                            <p:childTnLst>
                              <p:par>
                                <p:cTn id="67" presetID="22" presetClass="entr" presetSubtype="1"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childTnLst>
                          </p:cTn>
                        </p:par>
                        <p:par>
                          <p:cTn id="70" fill="hold">
                            <p:stCondLst>
                              <p:cond delay="7200"/>
                            </p:stCondLst>
                            <p:childTnLst>
                              <p:par>
                                <p:cTn id="71" presetID="23" presetClass="entr" presetSubtype="16"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childTnLst>
                                </p:cTn>
                              </p:par>
                            </p:childTnLst>
                          </p:cTn>
                        </p:par>
                        <p:par>
                          <p:cTn id="75" fill="hold">
                            <p:stCondLst>
                              <p:cond delay="7700"/>
                            </p:stCondLst>
                            <p:childTnLst>
                              <p:par>
                                <p:cTn id="76" presetID="3" presetClass="entr" presetSubtype="10" fill="hold" grpId="0" nodeType="after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animBg="1"/>
      <p:bldP spid="13" grpId="1" bldLvl="0" animBg="1"/>
      <p:bldP spid="21" grpId="0"/>
      <p:bldP spid="21" grpId="1"/>
      <p:bldP spid="25" grpId="0" bldLvl="0" animBg="1"/>
      <p:bldP spid="26" grpId="0"/>
      <p:bldP spid="28" grpId="0" bldLvl="0" animBg="1"/>
      <p:bldP spid="30" grpId="0"/>
      <p:bldP spid="4" grpId="0" bldLvl="0" animBg="1"/>
      <p:bldP spid="5" grpId="0"/>
      <p:bldP spid="6"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which——</a:t>
                </a:r>
                <a:r>
                  <a:rPr lang="zh-CN" altLang="zh-CN" sz="2000" b="1" dirty="0">
                    <a:latin typeface="微软雅黑" panose="020B0503020204020204" pitchFamily="34" charset="-122"/>
                    <a:ea typeface="微软雅黑" panose="020B0503020204020204" pitchFamily="34" charset="-122"/>
                  </a:rPr>
                  <a:t>可执行文件的搜索</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962025" y="1997075"/>
            <a:ext cx="10305415" cy="3194685"/>
          </a:xfrm>
          <a:prstGeom prst="rect">
            <a:avLst/>
          </a:prstGeom>
          <a:noFill/>
        </p:spPr>
        <p:txBody>
          <a:bodyPr wrap="square" rtlCol="0">
            <a:spAutoFit/>
          </a:bodyPr>
          <a:p>
            <a:pPr indent="0" algn="just" defTabSz="448945" eaLnBrk="0" fontAlgn="auto" hangingPunct="0">
              <a:lnSpc>
                <a:spcPct val="15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a:effectLst/>
                <a:latin typeface="微软雅黑" panose="020B0503020204020204" pitchFamily="34" charset="-122"/>
                <a:ea typeface="微软雅黑" panose="020B0503020204020204" pitchFamily="34" charset="-122"/>
              </a:rPr>
              <a:t>在Linux</a:t>
            </a:r>
            <a:r>
              <a:rPr lang="zh-CN" sz="2000">
                <a:effectLst/>
                <a:latin typeface="微软雅黑" panose="020B0503020204020204" pitchFamily="34" charset="-122"/>
                <a:ea typeface="微软雅黑" panose="020B0503020204020204" pitchFamily="34" charset="-122"/>
              </a:rPr>
              <a:t>系统中</a:t>
            </a:r>
            <a:r>
              <a:rPr sz="2000">
                <a:effectLst/>
                <a:latin typeface="微软雅黑" panose="020B0503020204020204" pitchFamily="34" charset="-122"/>
                <a:ea typeface="微软雅黑" panose="020B0503020204020204" pitchFamily="34" charset="-122"/>
              </a:rPr>
              <a:t>，</a:t>
            </a:r>
            <a:r>
              <a:rPr lang="zh-CN" sz="2000">
                <a:effectLst/>
                <a:latin typeface="微软雅黑" panose="020B0503020204020204" pitchFamily="34" charset="-122"/>
                <a:ea typeface="微软雅黑" panose="020B0503020204020204" pitchFamily="34" charset="-122"/>
              </a:rPr>
              <a:t>有成百上千个指令，不同的指令对应的指令文件放在不同的目录总。如何快速的查找指令路径很重要</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0" fontAlgn="auto">
              <a:lnSpc>
                <a:spcPts val="3400"/>
              </a:lnSpc>
              <a:spcBef>
                <a:spcPts val="0"/>
              </a:spcBef>
              <a:buFontTx/>
              <a:buBlip>
                <a:blip r:embed="rId2"/>
              </a:buBlip>
              <a:defRPr/>
            </a:pPr>
            <a:r>
              <a:rPr lang="en-GB" sz="2400" b="1" smtClean="0">
                <a:solidFill>
                  <a:srgbClr val="FF0000"/>
                </a:solidFill>
                <a:effectLst/>
                <a:sym typeface="+mn-ea"/>
              </a:rPr>
              <a:t>which  &lt;指令&gt;</a:t>
            </a:r>
            <a:endParaRPr lang="en-GB" sz="2000" smtClean="0">
              <a:effectLst/>
              <a:sym typeface="+mn-ea"/>
            </a:endParaRPr>
          </a:p>
          <a:p>
            <a:pPr lvl="1" indent="0" fontAlgn="auto">
              <a:lnSpc>
                <a:spcPts val="3400"/>
              </a:lnSpc>
              <a:spcBef>
                <a:spcPts val="0"/>
              </a:spcBef>
              <a:buFontTx/>
              <a:buBlip>
                <a:blip r:embed="rId3"/>
              </a:buBlip>
              <a:defRPr/>
            </a:pPr>
            <a:r>
              <a:rPr lang="zh-CN" altLang="en-US" sz="2400" smtClean="0">
                <a:solidFill>
                  <a:srgbClr val="663300"/>
                </a:solidFill>
                <a:sym typeface="+mn-ea"/>
              </a:rPr>
              <a:t>在PATH变量指定的路径中，搜索某个系统命令的位置，并且返回第一个搜索结果。</a:t>
            </a:r>
            <a:endParaRPr lang="zh-CN" altLang="en-US" sz="2400" smtClean="0">
              <a:solidFill>
                <a:srgbClr val="663300"/>
              </a:solidFill>
              <a:sym typeface="+mn-ea"/>
            </a:endParaRPr>
          </a:p>
          <a:p>
            <a:pPr lvl="1" indent="0" fontAlgn="auto">
              <a:lnSpc>
                <a:spcPts val="3400"/>
              </a:lnSpc>
              <a:spcBef>
                <a:spcPts val="0"/>
              </a:spcBef>
              <a:buFontTx/>
              <a:buBlip>
                <a:blip r:embed="rId3"/>
              </a:buBlip>
              <a:defRPr/>
            </a:pPr>
            <a:r>
              <a:rPr lang="en-GB" sz="2400" smtClean="0">
                <a:solidFill>
                  <a:srgbClr val="663300"/>
                </a:solidFill>
                <a:sym typeface="+mn-ea"/>
              </a:rPr>
              <a:t>显示一个指令的完整路径与别名。</a:t>
            </a:r>
            <a:endParaRPr lang="en-GB" sz="2400" smtClean="0">
              <a:solidFill>
                <a:srgbClr val="663300"/>
              </a:solidFill>
              <a:sym typeface="+mn-ea"/>
            </a:endParaRPr>
          </a:p>
          <a:p>
            <a:pPr lvl="1" indent="0" fontAlgn="auto">
              <a:lnSpc>
                <a:spcPts val="3400"/>
              </a:lnSpc>
              <a:spcBef>
                <a:spcPts val="0"/>
              </a:spcBef>
              <a:buFontTx/>
              <a:buBlip>
                <a:blip r:embed="rId3"/>
              </a:buBlip>
              <a:defRPr/>
            </a:pPr>
            <a:r>
              <a:rPr lang="zh-CN" altLang="en-GB" sz="2400" smtClean="0">
                <a:solidFill>
                  <a:srgbClr val="663300"/>
                </a:solidFill>
                <a:sym typeface="+mn-ea"/>
              </a:rPr>
              <a:t>例如：</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4"/>
          <a:stretch>
            <a:fillRect/>
          </a:stretch>
        </p:blipFill>
        <p:spPr>
          <a:xfrm>
            <a:off x="2482215" y="4790440"/>
            <a:ext cx="5643880" cy="601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62025" y="1997075"/>
            <a:ext cx="10305415" cy="4643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whereis命令只能用于程序名的搜索，而且只搜索二进制文件（</a:t>
            </a:r>
            <a:r>
              <a:rPr lang="zh-CN"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-b）、man说明文件（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-m）和源代码文件（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-s）。如果省略</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，则返回所有信息</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endParaRPr lang="zh-CN" altLang="en-GB" sz="2400" smtClean="0">
              <a:solidFill>
                <a:srgbClr val="663300"/>
              </a:solidFill>
              <a:latin typeface="Arial" panose="020B0604020202020204" pitchFamily="34" charset="0"/>
              <a:ea typeface="宋体" panose="02010600030101010101" pitchFamily="2" charset="-122"/>
              <a:cs typeface="+mn-ea"/>
              <a:sym typeface="+mn-ea"/>
            </a:endParaRPr>
          </a:p>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格式：</a:t>
            </a:r>
            <a:r>
              <a:rPr lang="en-US" altLang="en-GB" sz="2400" smtClean="0">
                <a:solidFill>
                  <a:srgbClr val="663300"/>
                </a:solidFill>
                <a:latin typeface="Arial" panose="020B0604020202020204" pitchFamily="34" charset="0"/>
                <a:ea typeface="宋体" panose="02010600030101010101" pitchFamily="2" charset="-122"/>
                <a:cs typeface="+mn-ea"/>
                <a:sym typeface="+mn-ea"/>
              </a:rPr>
              <a:t>whereis [-bmsu] [-BMS </a:t>
            </a:r>
            <a:r>
              <a:rPr lang="zh-CN" altLang="en-US" sz="2400" smtClean="0">
                <a:solidFill>
                  <a:srgbClr val="663300"/>
                </a:solidFill>
                <a:latin typeface="Arial" panose="020B0604020202020204" pitchFamily="34" charset="0"/>
                <a:ea typeface="宋体" panose="02010600030101010101" pitchFamily="2" charset="-122"/>
                <a:cs typeface="+mn-ea"/>
                <a:sym typeface="+mn-ea"/>
              </a:rPr>
              <a:t>目录名 </a:t>
            </a:r>
            <a:r>
              <a:rPr lang="en-US" altLang="zh-CN" sz="2400" smtClean="0">
                <a:solidFill>
                  <a:srgbClr val="663300"/>
                </a:solidFill>
                <a:latin typeface="Arial" panose="020B0604020202020204" pitchFamily="34" charset="0"/>
                <a:ea typeface="宋体" panose="02010600030101010101" pitchFamily="2" charset="-122"/>
                <a:cs typeface="+mn-ea"/>
                <a:sym typeface="+mn-ea"/>
              </a:rPr>
              <a:t>-f</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文件名</a:t>
            </a:r>
            <a:endParaRPr lang="zh-CN" altLang="en-US" sz="20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a:t>
            </a:r>
            <a:r>
              <a:rPr lang="en-US" altLang="zh-CN" sz="2400">
                <a:sym typeface="+mn-ea"/>
              </a:rPr>
              <a:t>	</a:t>
            </a:r>
            <a:r>
              <a:rPr lang="zh-CN" altLang="en-US" sz="2400">
                <a:sym typeface="+mn-ea"/>
              </a:rPr>
              <a:t> </a:t>
            </a:r>
            <a:r>
              <a:rPr lang="en-US" altLang="zh-CN" sz="2400">
                <a:sym typeface="+mn-ea"/>
              </a:rPr>
              <a:t>		</a:t>
            </a:r>
            <a:r>
              <a:rPr lang="zh-CN" altLang="en-US" sz="2400">
                <a:sym typeface="+mn-ea"/>
              </a:rPr>
              <a:t>只搜索二进制文件</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&lt;目录&gt;  </a:t>
            </a:r>
            <a:r>
              <a:rPr lang="en-US" altLang="zh-CN" sz="2400">
                <a:sym typeface="+mn-ea"/>
              </a:rPr>
              <a:t>	</a:t>
            </a:r>
            <a:r>
              <a:rPr lang="zh-CN" altLang="en-US" sz="2400">
                <a:sym typeface="+mn-ea"/>
              </a:rPr>
              <a:t>定义二进制文件查找路径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a:t>
            </a:r>
            <a:r>
              <a:rPr lang="en-US" altLang="zh-CN" sz="2400">
                <a:sym typeface="+mn-ea"/>
              </a:rPr>
              <a:t>		</a:t>
            </a:r>
            <a:r>
              <a:rPr lang="zh-CN" altLang="en-US" sz="2400">
                <a:sym typeface="+mn-ea"/>
              </a:rPr>
              <a:t>只搜索 man 手册</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&lt;目录&gt;  </a:t>
            </a:r>
            <a:r>
              <a:rPr lang="en-US" altLang="zh-CN" sz="2400">
                <a:sym typeface="+mn-ea"/>
              </a:rPr>
              <a:t>	</a:t>
            </a:r>
            <a:r>
              <a:rPr lang="zh-CN" altLang="en-US" sz="2400">
                <a:sym typeface="+mn-ea"/>
              </a:rPr>
              <a:t>定义 man 手册查找路径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a:t>
            </a:r>
            <a:r>
              <a:rPr lang="en-US" altLang="zh-CN" sz="2400">
                <a:sym typeface="+mn-ea"/>
              </a:rPr>
              <a:t>			</a:t>
            </a:r>
            <a:r>
              <a:rPr lang="zh-CN" altLang="en-US" sz="2400">
                <a:sym typeface="+mn-ea"/>
              </a:rPr>
              <a:t>只搜索源代码</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&lt;目录&gt; </a:t>
            </a:r>
            <a:r>
              <a:rPr lang="en-US" altLang="zh-CN" sz="2400">
                <a:sym typeface="+mn-ea"/>
              </a:rPr>
              <a:t>	</a:t>
            </a:r>
            <a:r>
              <a:rPr lang="zh-CN" altLang="en-US" sz="2400">
                <a:sym typeface="+mn-ea"/>
              </a:rPr>
              <a:t> </a:t>
            </a:r>
            <a:r>
              <a:rPr lang="en-US" altLang="zh-CN" sz="2400">
                <a:sym typeface="+mn-ea"/>
              </a:rPr>
              <a:t>	</a:t>
            </a:r>
            <a:r>
              <a:rPr lang="zh-CN" altLang="en-US" sz="2400">
                <a:sym typeface="+mn-ea"/>
              </a:rPr>
              <a:t>定义源代码查找路径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-f         </a:t>
            </a:r>
            <a:r>
              <a:rPr lang="en-US" altLang="zh-CN" sz="2400">
                <a:sym typeface="+mn-ea"/>
              </a:rPr>
              <a:t>			</a:t>
            </a:r>
            <a:r>
              <a:rPr lang="zh-CN" altLang="en-US" sz="2400">
                <a:sym typeface="+mn-ea"/>
              </a:rPr>
              <a:t>终止 &lt;目录&gt; 参数列表</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-u        </a:t>
            </a:r>
            <a:r>
              <a:rPr lang="en-US" altLang="zh-CN" sz="2400">
                <a:sym typeface="+mn-ea"/>
              </a:rPr>
              <a:t>			</a:t>
            </a:r>
            <a:r>
              <a:rPr lang="zh-CN" altLang="en-US" sz="2400">
                <a:sym typeface="+mn-ea"/>
              </a:rPr>
              <a:t> 搜索不常见记录</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-l         </a:t>
            </a:r>
            <a:r>
              <a:rPr lang="en-US" altLang="zh-CN" sz="2400">
                <a:sym typeface="+mn-ea"/>
              </a:rPr>
              <a:t>			</a:t>
            </a:r>
            <a:r>
              <a:rPr lang="zh-CN" altLang="en-US" sz="2400">
                <a:sym typeface="+mn-ea"/>
              </a:rPr>
              <a:t>输出有效查找路径</a:t>
            </a:r>
            <a:endParaRPr lang="zh-CN" altLang="en-US" sz="2000"/>
          </a:p>
          <a:p>
            <a:pPr marL="730250" lvl="1" indent="-273050" algn="l" defTabSz="448945" eaLnBrk="0" hangingPunct="0">
              <a:lnSpc>
                <a:spcPct val="100000"/>
              </a:lnSpc>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 calcmode="lin" valueType="num">
                                      <p:cBhvr additive="base">
                                        <p:cTn id="7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anim calcmode="lin" valueType="num">
                                      <p:cBhvr additive="base">
                                        <p:cTn id="8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43610" y="2010410"/>
            <a:ext cx="10305415" cy="3119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sym typeface="+mn-ea"/>
              </a:rPr>
              <a:t>举例：</a:t>
            </a:r>
            <a:endParaRPr lang="zh-CN" altLang="en-US" sz="2000"/>
          </a:p>
          <a:p>
            <a:pPr marL="514350" indent="-514350">
              <a:spcBef>
                <a:spcPct val="20000"/>
              </a:spcBef>
              <a:buFont typeface="+mj-ea"/>
              <a:buAutoNum type="circleNumDbPlain"/>
              <a:defRPr/>
            </a:pPr>
            <a:r>
              <a:rPr lang="zh-CN" altLang="en-GB" sz="2400" smtClean="0">
                <a:effectLst/>
                <a:sym typeface="+mn-ea"/>
              </a:rPr>
              <a:t>将和passwd文件相关的文件都查找出来</a:t>
            </a:r>
            <a:endParaRPr lang="zh-CN" altLang="en-GB" sz="2400" smtClean="0">
              <a:effectLst/>
            </a:endParaRPr>
          </a:p>
          <a:p>
            <a:pPr marL="0" indent="0">
              <a:spcBef>
                <a:spcPct val="20000"/>
              </a:spcBef>
              <a:buFont typeface="+mj-ea"/>
              <a:buNone/>
              <a:defRPr/>
            </a:pPr>
            <a:r>
              <a:rPr lang="en-US" altLang="zh-CN" sz="2400" smtClean="0">
                <a:effectLst/>
                <a:sym typeface="+mn-ea"/>
              </a:rPr>
              <a:t>	  #</a:t>
            </a:r>
            <a:r>
              <a:rPr lang="zh-CN" altLang="en-GB" sz="2400" smtClean="0">
                <a:effectLst/>
                <a:sym typeface="+mn-ea"/>
              </a:rPr>
              <a:t>whereis passwd</a:t>
            </a:r>
            <a:endParaRPr lang="zh-CN" altLang="en-GB" sz="2400" smtClean="0">
              <a:effectLst/>
            </a:endParaRPr>
          </a:p>
          <a:p>
            <a:pPr marL="457200" indent="-457200">
              <a:spcBef>
                <a:spcPct val="20000"/>
              </a:spcBef>
              <a:buFont typeface="+mj-ea"/>
              <a:buAutoNum type="circleNumDbPlain" startAt="2"/>
              <a:defRPr/>
            </a:pPr>
            <a:r>
              <a:rPr lang="zh-CN" altLang="en-GB" sz="2400" smtClean="0">
                <a:effectLst/>
                <a:sym typeface="+mn-ea"/>
              </a:rPr>
              <a:t>只将</a:t>
            </a:r>
            <a:r>
              <a:rPr lang="en-US" altLang="zh-CN" sz="2400" smtClean="0">
                <a:effectLst/>
                <a:sym typeface="+mn-ea"/>
              </a:rPr>
              <a:t>passwd</a:t>
            </a:r>
            <a:r>
              <a:rPr lang="zh-CN" altLang="en-US" sz="2400" smtClean="0">
                <a:effectLst/>
                <a:sym typeface="+mn-ea"/>
              </a:rPr>
              <a:t>的</a:t>
            </a:r>
            <a:r>
              <a:rPr lang="zh-CN" altLang="en-GB" sz="2400" smtClean="0">
                <a:effectLst/>
                <a:sym typeface="+mn-ea"/>
              </a:rPr>
              <a:t>二进制文件查找出来</a:t>
            </a:r>
            <a:endParaRPr lang="zh-CN" altLang="en-GB" sz="2400" smtClean="0">
              <a:effectLst/>
            </a:endParaRPr>
          </a:p>
          <a:p>
            <a:pPr marL="0" indent="0">
              <a:spcBef>
                <a:spcPct val="20000"/>
              </a:spcBef>
              <a:buFont typeface="+mj-ea"/>
              <a:buNone/>
              <a:defRPr/>
            </a:pPr>
            <a:r>
              <a:rPr lang="en-US" altLang="zh-CN" sz="2400" smtClean="0">
                <a:effectLst/>
                <a:sym typeface="+mn-ea"/>
              </a:rPr>
              <a:t>	  #whereis -b passwd</a:t>
            </a:r>
            <a:endParaRPr lang="en-US" altLang="zh-CN" sz="2400" smtClean="0">
              <a:effectLst/>
            </a:endParaRPr>
          </a:p>
          <a:p>
            <a:pPr marL="457200" indent="-457200">
              <a:spcBef>
                <a:spcPct val="20000"/>
              </a:spcBef>
              <a:buFont typeface="+mj-ea"/>
              <a:buAutoNum type="circleNumDbPlain" startAt="3"/>
              <a:defRPr/>
            </a:pPr>
            <a:r>
              <a:rPr lang="zh-CN" altLang="en-US" sz="2400">
                <a:effectLst/>
                <a:sym typeface="+mn-ea"/>
              </a:rPr>
              <a:t>查看</a:t>
            </a:r>
            <a:r>
              <a:rPr lang="en-US" altLang="zh-CN" sz="2400">
                <a:effectLst/>
                <a:sym typeface="+mn-ea"/>
              </a:rPr>
              <a:t>whereis</a:t>
            </a:r>
            <a:r>
              <a:rPr lang="zh-CN" altLang="en-US" sz="2400">
                <a:effectLst/>
                <a:sym typeface="+mn-ea"/>
              </a:rPr>
              <a:t>的有效查找路径</a:t>
            </a:r>
            <a:endParaRPr lang="zh-CN" altLang="en-US" sz="2400">
              <a:effectLst/>
              <a:sym typeface="+mn-ea"/>
            </a:endParaRPr>
          </a:p>
          <a:p>
            <a:pPr marL="0" indent="0">
              <a:spcBef>
                <a:spcPct val="20000"/>
              </a:spcBef>
              <a:buFont typeface="+mj-ea"/>
              <a:buNone/>
              <a:defRPr/>
            </a:pPr>
            <a:r>
              <a:rPr lang="en-US" altLang="zh-CN" sz="2400">
                <a:effectLst/>
                <a:sym typeface="+mn-ea"/>
              </a:rPr>
              <a:t>	  #whereis -l</a:t>
            </a:r>
            <a:endParaRPr lang="en-US" altLang="zh-CN" sz="24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locate——</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2025" y="1997075"/>
            <a:ext cx="10528935" cy="3611245"/>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语法：locate   文件或者目录名称</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这个指令会将文件名或目录名中包含有此关键字的路径全部显示出来。</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配合数据库查看文件位置,</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在这个数据库中保存了系统中所有文件的绝对路径</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例如：</a:t>
            </a:r>
            <a:r>
              <a:rPr lang="en-US" altLang="zh-CN" sz="2400" smtClean="0">
                <a:solidFill>
                  <a:srgbClr val="663300"/>
                </a:solidFill>
                <a:latin typeface="Arial" panose="020B0604020202020204" pitchFamily="34" charset="0"/>
                <a:ea typeface="宋体" panose="02010600030101010101" pitchFamily="2" charset="-122"/>
                <a:cs typeface="+mn-ea"/>
                <a:sym typeface="+mn-ea"/>
              </a:rPr>
              <a:t>#locate passwd</a:t>
            </a:r>
            <a:endParaRPr lang="en-US" altLang="zh-CN" sz="2400" smtClean="0">
              <a:solidFill>
                <a:srgbClr val="663300"/>
              </a:solidFill>
            </a:endParaRPr>
          </a:p>
          <a:p>
            <a:pPr marL="742950" lvl="1" indent="-285750" algn="l" defTabSz="914400" eaLnBrk="0" hangingPunct="0">
              <a:lnSpc>
                <a:spcPct val="100000"/>
              </a:lnSpc>
              <a:spcBef>
                <a:spcPct val="20000"/>
              </a:spcBef>
              <a:buFontTx/>
              <a:buBlip>
                <a:blip r:embed="rId3"/>
              </a:buBlip>
              <a:defRPr/>
            </a:pPr>
            <a:endParaRPr lang="en-GB" sz="2400" smtClean="0">
              <a:solidFill>
                <a:srgbClr val="663300"/>
              </a:solidFill>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用户刚创建的文件系统不会立即加入数据库中，用户</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（管理员）</a:t>
            </a:r>
            <a:r>
              <a:rPr lang="en-GB" sz="2800" smtClean="0">
                <a:solidFill>
                  <a:srgbClr val="000000"/>
                </a:solidFill>
                <a:effectLst/>
                <a:latin typeface="Arial" panose="020B0604020202020204" pitchFamily="34" charset="0"/>
                <a:ea typeface="宋体" panose="02010600030101010101" pitchFamily="2" charset="-122"/>
                <a:cs typeface="+mn-ea"/>
                <a:sym typeface="+mn-ea"/>
              </a:rPr>
              <a:t>可以通过updatedb指令来手动的更新这个数据库。</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36233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find是一个相当重要的</a:t>
            </a:r>
            <a:r>
              <a:rPr lang="en-GB" sz="2800" smtClean="0">
                <a:solidFill>
                  <a:srgbClr val="FF0000"/>
                </a:solidFill>
                <a:effectLst/>
                <a:latin typeface="Arial" panose="020B0604020202020204" pitchFamily="34" charset="0"/>
                <a:ea typeface="宋体" panose="02010600030101010101" pitchFamily="2" charset="-122"/>
                <a:cs typeface="+mn-ea"/>
                <a:sym typeface="+mn-ea"/>
              </a:rPr>
              <a:t>查询文件绝对路径</a:t>
            </a:r>
            <a:r>
              <a:rPr lang="en-GB" sz="2800" smtClean="0">
                <a:solidFill>
                  <a:schemeClr val="tx1"/>
                </a:solidFill>
                <a:effectLst/>
                <a:latin typeface="Arial" panose="020B0604020202020204" pitchFamily="34" charset="0"/>
                <a:ea typeface="宋体" panose="02010600030101010101" pitchFamily="2" charset="-122"/>
                <a:cs typeface="+mn-ea"/>
                <a:sym typeface="+mn-ea"/>
              </a:rPr>
              <a:t>的指令</a:t>
            </a:r>
            <a:endParaRPr lang="en-GB" sz="2800" smtClean="0">
              <a:effectLst/>
            </a:endParaRPr>
          </a:p>
          <a:p>
            <a:pPr lvl="0" algn="l" defTabSz="914400" eaLnBrk="0" hangingPunct="0">
              <a:lnSpc>
                <a:spcPct val="100000"/>
              </a:lnSpc>
              <a:spcBef>
                <a:spcPct val="20000"/>
              </a:spcBef>
              <a:buFontTx/>
              <a:defRPr/>
            </a:pP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find查找文件的特点：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从指定路径下递归向下搜索文件。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支持按照各种条件方式搜索</a:t>
            </a:r>
            <a:r>
              <a:rPr lang="zh-CN" altLang="en-GB" sz="2400" smtClean="0">
                <a:solidFill>
                  <a:srgbClr val="663300"/>
                </a:solidFill>
                <a:latin typeface="Arial" panose="020B0604020202020204" pitchFamily="34" charset="0"/>
                <a:ea typeface="宋体" panose="02010600030101010101" pitchFamily="2" charset="-122"/>
                <a:cs typeface="+mn-ea"/>
                <a:sym typeface="+mn-ea"/>
              </a:rPr>
              <a:t>，如文件名、建立或者修改日期、所有者、文件长度或者文件类型进行搜索。</a:t>
            </a:r>
            <a:endParaRPr lang="zh-CN" alt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支持对搜索得到的文件再进一步的使用指令操作(例如：删除、统计大小、复制等)。</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4361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语法：</a:t>
            </a:r>
            <a:r>
              <a:rPr lang="en-GB" sz="2800" smtClean="0">
                <a:solidFill>
                  <a:srgbClr val="000000"/>
                </a:solidFill>
                <a:effectLst/>
                <a:latin typeface="Arial" panose="020B0604020202020204" pitchFamily="34" charset="0"/>
                <a:ea typeface="宋体" panose="02010600030101010101" pitchFamily="2" charset="-122"/>
                <a:cs typeface="+mn-ea"/>
                <a:sym typeface="+mn-ea"/>
              </a:rPr>
              <a:t>find &lt;路径&gt;  &lt;</a:t>
            </a:r>
            <a:r>
              <a:rPr lang="zh-CN" sz="2800" smtClean="0">
                <a:solidFill>
                  <a:srgbClr val="000000"/>
                </a:solidFill>
                <a:effectLst/>
                <a:latin typeface="Arial" panose="020B0604020202020204" pitchFamily="34" charset="0"/>
                <a:ea typeface="宋体" panose="02010600030101010101" pitchFamily="2" charset="-122"/>
                <a:cs typeface="+mn-ea"/>
                <a:sym typeface="+mn-ea"/>
              </a:rPr>
              <a:t>选项</a:t>
            </a:r>
            <a:r>
              <a:rPr lang="en-GB" sz="2800" smtClean="0">
                <a:solidFill>
                  <a:srgbClr val="000000"/>
                </a:solidFill>
                <a:effectLst/>
                <a:latin typeface="Arial" panose="020B0604020202020204" pitchFamily="34" charset="0"/>
                <a:ea typeface="宋体" panose="02010600030101010101" pitchFamily="2" charset="-122"/>
                <a:cs typeface="+mn-ea"/>
                <a:sym typeface="+mn-ea"/>
              </a:rPr>
              <a:t>&gt;  [表达式]</a:t>
            </a: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b="1" smtClean="0">
                <a:solidFill>
                  <a:srgbClr val="000000"/>
                </a:solidFill>
                <a:effectLst/>
                <a:latin typeface="Arial" panose="020B0604020202020204" pitchFamily="34" charset="0"/>
                <a:ea typeface="宋体" panose="02010600030101010101" pitchFamily="2" charset="-122"/>
                <a:cs typeface="+mn-ea"/>
                <a:sym typeface="+mn-ea"/>
              </a:rPr>
              <a:t>重要选项：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-name	根据文件名寻找文件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-user	根据文件拥有者寻找文件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-group	根据文件所属组寻找文件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-perm	根据文件权限寻找文件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-size	根据文件大小寻找文件[±Sizek]</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-type	根据文件类型寻找文件，常见类型有： </a:t>
            </a:r>
            <a:br>
              <a:rPr lang="en-GB" sz="2400" smtClean="0">
                <a:solidFill>
                  <a:srgbClr val="663300"/>
                </a:solidFill>
                <a:latin typeface="Arial" panose="020B0604020202020204" pitchFamily="34" charset="0"/>
                <a:ea typeface="宋体" panose="02010600030101010101" pitchFamily="2" charset="-122"/>
                <a:cs typeface="+mn-ea"/>
                <a:sym typeface="+mn-ea"/>
              </a:rPr>
            </a:br>
            <a:r>
              <a:rPr lang="en-GB" sz="2400" smtClean="0">
                <a:solidFill>
                  <a:srgbClr val="663300"/>
                </a:solidFill>
                <a:latin typeface="Arial" panose="020B0604020202020204" pitchFamily="34" charset="0"/>
                <a:ea typeface="宋体" panose="02010600030101010101" pitchFamily="2" charset="-122"/>
                <a:cs typeface="+mn-ea"/>
                <a:sym typeface="+mn-ea"/>
              </a:rPr>
              <a:t>f(普通文件) 、c(字符设备文件)、b(块设备文件)、l(</a:t>
            </a:r>
            <a:r>
              <a:rPr lang="zh-CN" altLang="en-GB" sz="2400" smtClean="0">
                <a:solidFill>
                  <a:srgbClr val="663300"/>
                </a:solidFill>
                <a:latin typeface="Arial" panose="020B0604020202020204" pitchFamily="34" charset="0"/>
                <a:ea typeface="宋体" panose="02010600030101010101" pitchFamily="2" charset="-122"/>
                <a:cs typeface="+mn-ea"/>
                <a:sym typeface="+mn-ea"/>
              </a:rPr>
              <a:t>链接</a:t>
            </a:r>
            <a:r>
              <a:rPr lang="en-GB" sz="2400" smtClean="0">
                <a:solidFill>
                  <a:srgbClr val="663300"/>
                </a:solidFill>
                <a:latin typeface="Arial" panose="020B0604020202020204" pitchFamily="34" charset="0"/>
                <a:ea typeface="宋体" panose="02010600030101010101" pitchFamily="2" charset="-122"/>
                <a:cs typeface="+mn-ea"/>
                <a:sym typeface="+mn-ea"/>
              </a:rPr>
              <a:t>文件)、d（目录）</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1_Office 主题">
  <a:themeElements>
    <a:clrScheme name="自定义 3">
      <a:dk1>
        <a:sysClr val="windowText" lastClr="000000"/>
      </a:dk1>
      <a:lt1>
        <a:sysClr val="window" lastClr="FFFFFF"/>
      </a:lt1>
      <a:dk2>
        <a:srgbClr val="242852"/>
      </a:dk2>
      <a:lt2>
        <a:srgbClr val="ACCBF9"/>
      </a:lt2>
      <a:accent1>
        <a:srgbClr val="0070C0"/>
      </a:accent1>
      <a:accent2>
        <a:srgbClr val="00B0F0"/>
      </a:accent2>
      <a:accent3>
        <a:srgbClr val="297FD5"/>
      </a:accent3>
      <a:accent4>
        <a:srgbClr val="00B050"/>
      </a:accent4>
      <a:accent5>
        <a:srgbClr val="92D050"/>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宽屏</PresentationFormat>
  <Paragraphs>270</Paragraphs>
  <Slides>15</Slides>
  <Notes>25</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微软雅黑</vt:lpstr>
      <vt:lpstr>Arial Unicode MS</vt:lpstr>
      <vt:lpstr>Calibri</vt:lpstr>
      <vt:lpstr>Wingdings</vt:lpstr>
      <vt:lpstr>Times New Roman</vt:lpstr>
      <vt:lpstr>仿宋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keywords>CHENYING0907</cp:keywords>
  <dc:description>CHENYING0907
</dc:description>
  <dc:subject>CHENYING0907</dc:subject>
  <cp:category>CHENYING0907</cp:category>
  <cp:lastModifiedBy>李力</cp:lastModifiedBy>
  <cp:revision>133</cp:revision>
  <dcterms:created xsi:type="dcterms:W3CDTF">2015-10-15T01:42:00Z</dcterms:created>
  <dcterms:modified xsi:type="dcterms:W3CDTF">2020-05-20T04:01:49Z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