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07" r:id="rId3"/>
    <p:sldId id="1208" r:id="rId5"/>
    <p:sldId id="1209" r:id="rId6"/>
    <p:sldId id="1210" r:id="rId7"/>
    <p:sldId id="1211" r:id="rId8"/>
    <p:sldId id="1212" r:id="rId9"/>
    <p:sldId id="1213" r:id="rId10"/>
    <p:sldId id="1214" r:id="rId11"/>
    <p:sldId id="1215" r:id="rId12"/>
    <p:sldId id="1216" r:id="rId13"/>
    <p:sldId id="1217" r:id="rId14"/>
    <p:sldId id="1218" r:id="rId15"/>
    <p:sldId id="1219" r:id="rId16"/>
    <p:sldId id="1220" r:id="rId17"/>
    <p:sldId id="1221" r:id="rId18"/>
    <p:sldId id="1222" r:id="rId19"/>
    <p:sldId id="1223" r:id="rId20"/>
    <p:sldId id="1224" r:id="rId21"/>
    <p:sldId id="1225" r:id="rId22"/>
    <p:sldId id="122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1903"/>
    <a:srgbClr val="0E58C4"/>
    <a:srgbClr val="CBD5E8"/>
    <a:srgbClr val="E7EBF4"/>
    <a:srgbClr val="C0C0C0"/>
    <a:srgbClr val="0070C0"/>
    <a:srgbClr val="A3A6AC"/>
    <a:srgbClr val="D4D4D4"/>
    <a:srgbClr val="D3D3D3"/>
    <a:srgbClr val="8D65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>
        <p:scale>
          <a:sx n="50" d="100"/>
          <a:sy n="50" d="100"/>
        </p:scale>
        <p:origin x="1278" y="594"/>
      </p:cViewPr>
      <p:guideLst>
        <p:guide orient="horz" pos="1895"/>
        <p:guide pos="3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CD234-1A59-463F-8B12-F9DAA98A29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06"/>
          <p:cNvGrpSpPr>
            <a:grpSpLocks noChangeAspect="1"/>
          </p:cNvGrpSpPr>
          <p:nvPr userDrawn="1"/>
        </p:nvGrpSpPr>
        <p:grpSpPr bwMode="auto">
          <a:xfrm>
            <a:off x="0" y="-275"/>
            <a:ext cx="12192000" cy="4930268"/>
            <a:chOff x="1602" y="283"/>
            <a:chExt cx="5028" cy="2711"/>
          </a:xfr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grpSpPr>
        <p:sp>
          <p:nvSpPr>
            <p:cNvPr id="17" name="Freeform 107"/>
            <p:cNvSpPr/>
            <p:nvPr/>
          </p:nvSpPr>
          <p:spPr bwMode="auto">
            <a:xfrm>
              <a:off x="1602" y="426"/>
              <a:ext cx="5028" cy="2568"/>
            </a:xfrm>
            <a:custGeom>
              <a:avLst/>
              <a:gdLst/>
              <a:ahLst/>
              <a:cxnLst>
                <a:cxn ang="0">
                  <a:pos x="2129" y="670"/>
                </a:cxn>
                <a:cxn ang="0">
                  <a:pos x="2129" y="640"/>
                </a:cxn>
                <a:cxn ang="0">
                  <a:pos x="0" y="0"/>
                </a:cxn>
                <a:cxn ang="0">
                  <a:pos x="0" y="688"/>
                </a:cxn>
                <a:cxn ang="0">
                  <a:pos x="1053" y="1054"/>
                </a:cxn>
                <a:cxn ang="0">
                  <a:pos x="2129" y="670"/>
                </a:cxn>
              </a:cxnLst>
              <a:rect l="0" t="0" r="r" b="b"/>
              <a:pathLst>
                <a:path w="2129" h="1054">
                  <a:moveTo>
                    <a:pt x="2129" y="670"/>
                  </a:moveTo>
                  <a:cubicBezTo>
                    <a:pt x="2129" y="640"/>
                    <a:pt x="2129" y="640"/>
                    <a:pt x="2129" y="640"/>
                  </a:cubicBezTo>
                  <a:cubicBezTo>
                    <a:pt x="1070" y="830"/>
                    <a:pt x="360" y="617"/>
                    <a:pt x="0" y="0"/>
                  </a:cubicBezTo>
                  <a:cubicBezTo>
                    <a:pt x="0" y="688"/>
                    <a:pt x="0" y="688"/>
                    <a:pt x="0" y="688"/>
                  </a:cubicBezTo>
                  <a:cubicBezTo>
                    <a:pt x="310" y="932"/>
                    <a:pt x="661" y="1054"/>
                    <a:pt x="1053" y="1054"/>
                  </a:cubicBezTo>
                  <a:cubicBezTo>
                    <a:pt x="1454" y="1054"/>
                    <a:pt x="1813" y="926"/>
                    <a:pt x="2129" y="67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08"/>
            <p:cNvSpPr/>
            <p:nvPr/>
          </p:nvSpPr>
          <p:spPr bwMode="auto">
            <a:xfrm>
              <a:off x="1602" y="283"/>
              <a:ext cx="5028" cy="2200"/>
            </a:xfrm>
            <a:custGeom>
              <a:avLst/>
              <a:gdLst/>
              <a:ahLst/>
              <a:cxnLst>
                <a:cxn ang="0">
                  <a:pos x="2129" y="697"/>
                </a:cxn>
                <a:cxn ang="0">
                  <a:pos x="2129" y="623"/>
                </a:cxn>
                <a:cxn ang="0">
                  <a:pos x="1181" y="0"/>
                </a:cxn>
                <a:cxn ang="0">
                  <a:pos x="0" y="0"/>
                </a:cxn>
                <a:cxn ang="0">
                  <a:pos x="0" y="57"/>
                </a:cxn>
                <a:cxn ang="0">
                  <a:pos x="2129" y="697"/>
                </a:cxn>
              </a:cxnLst>
              <a:rect l="0" t="0" r="r" b="b"/>
              <a:pathLst>
                <a:path w="2129" h="887">
                  <a:moveTo>
                    <a:pt x="2129" y="697"/>
                  </a:moveTo>
                  <a:cubicBezTo>
                    <a:pt x="2129" y="623"/>
                    <a:pt x="2129" y="623"/>
                    <a:pt x="2129" y="623"/>
                  </a:cubicBezTo>
                  <a:cubicBezTo>
                    <a:pt x="1448" y="642"/>
                    <a:pt x="1132" y="434"/>
                    <a:pt x="118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60" y="674"/>
                    <a:pt x="1070" y="887"/>
                    <a:pt x="2129" y="69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09"/>
            <p:cNvSpPr/>
            <p:nvPr/>
          </p:nvSpPr>
          <p:spPr bwMode="auto">
            <a:xfrm>
              <a:off x="4255" y="283"/>
              <a:ext cx="2375" cy="1650"/>
            </a:xfrm>
            <a:custGeom>
              <a:avLst/>
              <a:gdLst/>
              <a:ahLst/>
              <a:cxnLst>
                <a:cxn ang="0">
                  <a:pos x="997" y="623"/>
                </a:cxn>
                <a:cxn ang="0">
                  <a:pos x="997" y="0"/>
                </a:cxn>
                <a:cxn ang="0">
                  <a:pos x="49" y="0"/>
                </a:cxn>
                <a:cxn ang="0">
                  <a:pos x="997" y="623"/>
                </a:cxn>
              </a:cxnLst>
              <a:rect l="0" t="0" r="r" b="b"/>
              <a:pathLst>
                <a:path w="997" h="642">
                  <a:moveTo>
                    <a:pt x="997" y="623"/>
                  </a:moveTo>
                  <a:cubicBezTo>
                    <a:pt x="997" y="0"/>
                    <a:pt x="997" y="0"/>
                    <a:pt x="997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434"/>
                    <a:pt x="316" y="642"/>
                    <a:pt x="997" y="6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Freeform 26"/>
          <p:cNvSpPr/>
          <p:nvPr userDrawn="1"/>
        </p:nvSpPr>
        <p:spPr bwMode="auto">
          <a:xfrm>
            <a:off x="0" y="3968740"/>
            <a:ext cx="12192000" cy="2889261"/>
          </a:xfrm>
          <a:custGeom>
            <a:avLst/>
            <a:gdLst/>
            <a:ahLst/>
            <a:cxnLst>
              <a:cxn ang="0">
                <a:pos x="2861" y="904"/>
              </a:cxn>
              <a:cxn ang="0">
                <a:pos x="2861" y="0"/>
              </a:cxn>
              <a:cxn ang="0">
                <a:pos x="1382" y="332"/>
              </a:cxn>
              <a:cxn ang="0">
                <a:pos x="0" y="46"/>
              </a:cxn>
              <a:cxn ang="0">
                <a:pos x="0" y="904"/>
              </a:cxn>
              <a:cxn ang="0">
                <a:pos x="2861" y="904"/>
              </a:cxn>
            </a:cxnLst>
            <a:rect l="0" t="0" r="r" b="b"/>
            <a:pathLst>
              <a:path w="2861" h="904">
                <a:moveTo>
                  <a:pt x="2861" y="904"/>
                </a:moveTo>
                <a:cubicBezTo>
                  <a:pt x="2861" y="0"/>
                  <a:pt x="2861" y="0"/>
                  <a:pt x="2861" y="0"/>
                </a:cubicBezTo>
                <a:cubicBezTo>
                  <a:pt x="2414" y="221"/>
                  <a:pt x="1921" y="332"/>
                  <a:pt x="1382" y="332"/>
                </a:cubicBezTo>
                <a:cubicBezTo>
                  <a:pt x="882" y="332"/>
                  <a:pt x="421" y="237"/>
                  <a:pt x="0" y="46"/>
                </a:cubicBezTo>
                <a:cubicBezTo>
                  <a:pt x="0" y="904"/>
                  <a:pt x="0" y="904"/>
                  <a:pt x="0" y="904"/>
                </a:cubicBezTo>
                <a:cubicBezTo>
                  <a:pt x="2861" y="904"/>
                  <a:pt x="2861" y="904"/>
                  <a:pt x="2861" y="90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" name="Freeform 27"/>
          <p:cNvSpPr/>
          <p:nvPr/>
        </p:nvSpPr>
        <p:spPr bwMode="auto">
          <a:xfrm>
            <a:off x="0" y="3148980"/>
            <a:ext cx="12192000" cy="1780219"/>
          </a:xfrm>
          <a:custGeom>
            <a:avLst/>
            <a:gdLst/>
            <a:ahLst/>
            <a:cxnLst>
              <a:cxn ang="0">
                <a:pos x="2861" y="225"/>
              </a:cxn>
              <a:cxn ang="0">
                <a:pos x="2861" y="0"/>
              </a:cxn>
              <a:cxn ang="0">
                <a:pos x="1415" y="516"/>
              </a:cxn>
              <a:cxn ang="0">
                <a:pos x="0" y="25"/>
              </a:cxn>
              <a:cxn ang="0">
                <a:pos x="0" y="271"/>
              </a:cxn>
              <a:cxn ang="0">
                <a:pos x="1382" y="557"/>
              </a:cxn>
              <a:cxn ang="0">
                <a:pos x="2861" y="225"/>
              </a:cxn>
            </a:cxnLst>
            <a:rect l="0" t="0" r="r" b="b"/>
            <a:pathLst>
              <a:path w="2861" h="557">
                <a:moveTo>
                  <a:pt x="2861" y="225"/>
                </a:moveTo>
                <a:cubicBezTo>
                  <a:pt x="2861" y="0"/>
                  <a:pt x="2861" y="0"/>
                  <a:pt x="2861" y="0"/>
                </a:cubicBezTo>
                <a:cubicBezTo>
                  <a:pt x="2436" y="344"/>
                  <a:pt x="1954" y="516"/>
                  <a:pt x="1415" y="516"/>
                </a:cubicBezTo>
                <a:cubicBezTo>
                  <a:pt x="889" y="516"/>
                  <a:pt x="417" y="352"/>
                  <a:pt x="0" y="25"/>
                </a:cubicBezTo>
                <a:cubicBezTo>
                  <a:pt x="0" y="271"/>
                  <a:pt x="0" y="271"/>
                  <a:pt x="0" y="271"/>
                </a:cubicBezTo>
                <a:cubicBezTo>
                  <a:pt x="421" y="462"/>
                  <a:pt x="882" y="557"/>
                  <a:pt x="1382" y="557"/>
                </a:cubicBezTo>
                <a:cubicBezTo>
                  <a:pt x="1921" y="557"/>
                  <a:pt x="2414" y="446"/>
                  <a:pt x="2861" y="225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Freeform 28"/>
          <p:cNvSpPr/>
          <p:nvPr/>
        </p:nvSpPr>
        <p:spPr bwMode="auto">
          <a:xfrm>
            <a:off x="0" y="3840896"/>
            <a:ext cx="12192000" cy="1188944"/>
          </a:xfrm>
          <a:custGeom>
            <a:avLst/>
            <a:gdLst/>
            <a:ahLst/>
            <a:cxnLst>
              <a:cxn ang="0">
                <a:pos x="2861" y="40"/>
              </a:cxn>
              <a:cxn ang="0">
                <a:pos x="2861" y="0"/>
              </a:cxn>
              <a:cxn ang="0">
                <a:pos x="1382" y="332"/>
              </a:cxn>
              <a:cxn ang="0">
                <a:pos x="0" y="46"/>
              </a:cxn>
              <a:cxn ang="0">
                <a:pos x="0" y="86"/>
              </a:cxn>
              <a:cxn ang="0">
                <a:pos x="1382" y="372"/>
              </a:cxn>
              <a:cxn ang="0">
                <a:pos x="2861" y="40"/>
              </a:cxn>
            </a:cxnLst>
            <a:rect l="0" t="0" r="r" b="b"/>
            <a:pathLst>
              <a:path w="2861" h="372">
                <a:moveTo>
                  <a:pt x="2861" y="40"/>
                </a:moveTo>
                <a:cubicBezTo>
                  <a:pt x="2861" y="0"/>
                  <a:pt x="2861" y="0"/>
                  <a:pt x="2861" y="0"/>
                </a:cubicBezTo>
                <a:cubicBezTo>
                  <a:pt x="2414" y="221"/>
                  <a:pt x="1921" y="332"/>
                  <a:pt x="1382" y="332"/>
                </a:cubicBezTo>
                <a:cubicBezTo>
                  <a:pt x="882" y="332"/>
                  <a:pt x="421" y="237"/>
                  <a:pt x="0" y="46"/>
                </a:cubicBezTo>
                <a:cubicBezTo>
                  <a:pt x="0" y="86"/>
                  <a:pt x="0" y="86"/>
                  <a:pt x="0" y="86"/>
                </a:cubicBezTo>
                <a:cubicBezTo>
                  <a:pt x="421" y="277"/>
                  <a:pt x="882" y="372"/>
                  <a:pt x="1382" y="372"/>
                </a:cubicBezTo>
                <a:cubicBezTo>
                  <a:pt x="1921" y="372"/>
                  <a:pt x="2414" y="261"/>
                  <a:pt x="2861" y="40"/>
                </a:cubicBezTo>
                <a:close/>
              </a:path>
            </a:pathLst>
          </a:custGeom>
          <a:solidFill>
            <a:srgbClr val="97BD4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2264807" y="692696"/>
            <a:ext cx="0" cy="36004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/>
          <p:nvPr userDrawn="1"/>
        </p:nvSpPr>
        <p:spPr>
          <a:xfrm>
            <a:off x="2280569" y="692254"/>
            <a:ext cx="1451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4"/>
          <p:cNvSpPr>
            <a:spLocks noChangeArrowheads="1"/>
          </p:cNvSpPr>
          <p:nvPr userDrawn="1"/>
        </p:nvSpPr>
        <p:spPr bwMode="auto">
          <a:xfrm>
            <a:off x="1056752" y="704309"/>
            <a:ext cx="1079839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CONTENTS</a:t>
            </a:r>
            <a:endParaRPr lang="en-US" altLang="zh-CN" sz="1600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en-US" altLang="zh-CN" sz="1600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PAGE</a:t>
            </a:r>
            <a:endParaRPr lang="en-US" altLang="zh-CN" sz="1600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2264807" y="692696"/>
            <a:ext cx="0" cy="36004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/>
          <p:nvPr userDrawn="1"/>
        </p:nvSpPr>
        <p:spPr>
          <a:xfrm>
            <a:off x="2280569" y="692254"/>
            <a:ext cx="1451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4"/>
          <p:cNvSpPr>
            <a:spLocks noChangeArrowheads="1"/>
          </p:cNvSpPr>
          <p:nvPr userDrawn="1"/>
        </p:nvSpPr>
        <p:spPr bwMode="auto">
          <a:xfrm>
            <a:off x="1056752" y="704309"/>
            <a:ext cx="1079839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TRANSITION PAGE</a:t>
            </a:r>
            <a:endParaRPr lang="en-US" altLang="zh-CN" sz="1600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56545" y="-4445"/>
            <a:ext cx="1733550" cy="1924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 userDrawn="1"/>
        </p:nvSpPr>
        <p:spPr bwMode="auto">
          <a:xfrm>
            <a:off x="1056752" y="565810"/>
            <a:ext cx="1079839" cy="3712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第二章</a:t>
            </a:r>
            <a:endParaRPr lang="en-US" altLang="zh-CN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 userDrawn="1"/>
        </p:nvSpPr>
        <p:spPr>
          <a:xfrm>
            <a:off x="2280569" y="692254"/>
            <a:ext cx="3167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人事管理与人力资源管理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24"/>
          <p:cNvSpPr>
            <a:spLocks noChangeArrowheads="1"/>
          </p:cNvSpPr>
          <p:nvPr userDrawn="1"/>
        </p:nvSpPr>
        <p:spPr bwMode="auto">
          <a:xfrm>
            <a:off x="1056752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第二章</a:t>
            </a:r>
            <a:endParaRPr lang="en-US" altLang="zh-CN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1400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正文</a:t>
            </a:r>
            <a:endParaRPr lang="en-US" altLang="zh-CN" sz="1400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 userDrawn="1"/>
        </p:nvSpPr>
        <p:spPr bwMode="auto">
          <a:xfrm>
            <a:off x="1056752" y="565810"/>
            <a:ext cx="1079839" cy="3712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第三章</a:t>
            </a:r>
            <a:endParaRPr lang="en-US" altLang="zh-CN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4"/>
          <p:cNvSpPr>
            <a:spLocks noChangeArrowheads="1"/>
          </p:cNvSpPr>
          <p:nvPr userDrawn="1"/>
        </p:nvSpPr>
        <p:spPr bwMode="auto">
          <a:xfrm>
            <a:off x="1056752" y="565810"/>
            <a:ext cx="1079839" cy="3712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第四章</a:t>
            </a:r>
            <a:endParaRPr lang="en-US" altLang="zh-CN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4"/>
          <p:cNvSpPr>
            <a:spLocks noChangeArrowheads="1"/>
          </p:cNvSpPr>
          <p:nvPr userDrawn="1"/>
        </p:nvSpPr>
        <p:spPr bwMode="auto">
          <a:xfrm>
            <a:off x="1056752" y="565810"/>
            <a:ext cx="1079839" cy="3712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第五章</a:t>
            </a:r>
            <a:endParaRPr lang="en-US" altLang="zh-CN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五边形 18"/>
          <p:cNvSpPr/>
          <p:nvPr userDrawn="1"/>
        </p:nvSpPr>
        <p:spPr>
          <a:xfrm rot="5400000">
            <a:off x="1226035" y="502221"/>
            <a:ext cx="741272" cy="1079839"/>
          </a:xfrm>
          <a:prstGeom prst="homePlat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1056752" y="0"/>
            <a:ext cx="1079839" cy="671504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0" y="6265681"/>
            <a:ext cx="11397485" cy="43200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11518379" y="6265681"/>
            <a:ext cx="673622" cy="43200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TextBox 15"/>
          <p:cNvSpPr txBox="1"/>
          <p:nvPr userDrawn="1"/>
        </p:nvSpPr>
        <p:spPr>
          <a:xfrm>
            <a:off x="11646102" y="6312404"/>
            <a:ext cx="425005" cy="338554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fld id="{2EEF1883-7A0E-4F66-9932-E581691AD397}" type="slidenum">
              <a:rPr lang="zh-CN" altLang="en-US" sz="1600">
                <a:solidFill>
                  <a:prstClr val="white"/>
                </a:solidFill>
              </a:rPr>
            </a:fld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1" Type="http://schemas.openxmlformats.org/officeDocument/2006/relationships/notesSlide" Target="../notesSlides/notesSlide1.xml"/><Relationship Id="rId20" Type="http://schemas.openxmlformats.org/officeDocument/2006/relationships/slideLayout" Target="../slideLayouts/slideLayout11.xml"/><Relationship Id="rId2" Type="http://schemas.openxmlformats.org/officeDocument/2006/relationships/tags" Target="../tags/tag2.xml"/><Relationship Id="rId19" Type="http://schemas.openxmlformats.org/officeDocument/2006/relationships/image" Target="../media/image2.png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tags" Target="../tags/tag6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tags" Target="../tags/tag6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image" Target="../media/image3.png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12.xml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1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11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tags" Target="../tags/tag4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淘宝网chenying0907出品 3"/>
          <p:cNvSpPr/>
          <p:nvPr>
            <p:custDataLst>
              <p:tags r:id="rId1"/>
            </p:custDataLst>
          </p:nvPr>
        </p:nvSpPr>
        <p:spPr>
          <a:xfrm>
            <a:off x="0" y="2639505"/>
            <a:ext cx="311085" cy="2545237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_淘宝网chenying0907出品 4"/>
          <p:cNvSpPr/>
          <p:nvPr>
            <p:custDataLst>
              <p:tags r:id="rId2"/>
            </p:custDataLst>
          </p:nvPr>
        </p:nvSpPr>
        <p:spPr>
          <a:xfrm>
            <a:off x="7722124" y="2639505"/>
            <a:ext cx="311085" cy="2545237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_淘宝网chenying0907出品 7"/>
          <p:cNvSpPr/>
          <p:nvPr>
            <p:custDataLst>
              <p:tags r:id="rId3"/>
            </p:custDataLst>
          </p:nvPr>
        </p:nvSpPr>
        <p:spPr>
          <a:xfrm>
            <a:off x="8062274" y="3185887"/>
            <a:ext cx="386499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PA_直接连接符 9"/>
          <p:cNvCxnSpPr/>
          <p:nvPr>
            <p:custDataLst>
              <p:tags r:id="rId4"/>
            </p:custDataLst>
          </p:nvPr>
        </p:nvCxnSpPr>
        <p:spPr>
          <a:xfrm>
            <a:off x="8033209" y="5184742"/>
            <a:ext cx="4158791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_淘宝网chenying0907出品 10"/>
          <p:cNvSpPr/>
          <p:nvPr>
            <p:custDataLst>
              <p:tags r:id="rId5"/>
            </p:custDataLst>
          </p:nvPr>
        </p:nvSpPr>
        <p:spPr>
          <a:xfrm>
            <a:off x="8467623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淘宝网chenying0907出品 11"/>
          <p:cNvSpPr/>
          <p:nvPr>
            <p:custDataLst>
              <p:tags r:id="rId6"/>
            </p:custDataLst>
          </p:nvPr>
        </p:nvSpPr>
        <p:spPr>
          <a:xfrm>
            <a:off x="8880982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淘宝网chenying0907出品 12"/>
          <p:cNvSpPr/>
          <p:nvPr>
            <p:custDataLst>
              <p:tags r:id="rId7"/>
            </p:custDataLst>
          </p:nvPr>
        </p:nvSpPr>
        <p:spPr>
          <a:xfrm>
            <a:off x="9287066" y="3293887"/>
            <a:ext cx="386499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淘宝网chenying0907出品 13"/>
          <p:cNvSpPr/>
          <p:nvPr>
            <p:custDataLst>
              <p:tags r:id="rId8"/>
            </p:custDataLst>
          </p:nvPr>
        </p:nvSpPr>
        <p:spPr>
          <a:xfrm>
            <a:off x="9712735" y="3329887"/>
            <a:ext cx="386499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_淘宝网chenying0907出品 14"/>
          <p:cNvSpPr/>
          <p:nvPr>
            <p:custDataLst>
              <p:tags r:id="rId9"/>
            </p:custDataLst>
          </p:nvPr>
        </p:nvSpPr>
        <p:spPr>
          <a:xfrm>
            <a:off x="10135328" y="3365887"/>
            <a:ext cx="386499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_淘宝网chenying0907出品 15"/>
          <p:cNvSpPr/>
          <p:nvPr>
            <p:custDataLst>
              <p:tags r:id="rId10"/>
            </p:custDataLst>
          </p:nvPr>
        </p:nvSpPr>
        <p:spPr>
          <a:xfrm rot="20959521">
            <a:off x="10678524" y="3417043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PA_淘宝网chenying0907出品 16"/>
          <p:cNvSpPr/>
          <p:nvPr>
            <p:custDataLst>
              <p:tags r:id="rId11"/>
            </p:custDataLst>
          </p:nvPr>
        </p:nvSpPr>
        <p:spPr>
          <a:xfrm rot="19779136">
            <a:off x="11359082" y="3458639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PA_直接连接符 17"/>
          <p:cNvCxnSpPr/>
          <p:nvPr>
            <p:custDataLst>
              <p:tags r:id="rId12"/>
            </p:custDataLst>
          </p:nvPr>
        </p:nvCxnSpPr>
        <p:spPr>
          <a:xfrm>
            <a:off x="311085" y="5184742"/>
            <a:ext cx="7411039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13"/>
            </p:custDataLst>
          </p:nvPr>
        </p:nvCxnSpPr>
        <p:spPr>
          <a:xfrm>
            <a:off x="311084" y="2658359"/>
            <a:ext cx="7411039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14"/>
            </p:custDataLst>
          </p:nvPr>
        </p:nvCxnSpPr>
        <p:spPr>
          <a:xfrm>
            <a:off x="311083" y="4451022"/>
            <a:ext cx="7411039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_淘宝网chenying0907出品 21"/>
          <p:cNvSpPr txBox="1"/>
          <p:nvPr>
            <p:custDataLst>
              <p:tags r:id="rId15"/>
            </p:custDataLst>
          </p:nvPr>
        </p:nvSpPr>
        <p:spPr>
          <a:xfrm>
            <a:off x="211455" y="3109595"/>
            <a:ext cx="73431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Shell基础及编程</a:t>
            </a:r>
            <a:endParaRPr lang="zh-CN" altLang="en-US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淘宝网chenying0907出品 22"/>
          <p:cNvSpPr txBox="1"/>
          <p:nvPr>
            <p:custDataLst>
              <p:tags r:id="rId16"/>
            </p:custDataLst>
          </p:nvPr>
        </p:nvSpPr>
        <p:spPr>
          <a:xfrm>
            <a:off x="5928995" y="709930"/>
            <a:ext cx="46539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应用基础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_淘宝网chenying0907出品 25"/>
          <p:cNvSpPr txBox="1"/>
          <p:nvPr>
            <p:custDataLst>
              <p:tags r:id="rId17"/>
            </p:custDataLst>
          </p:nvPr>
        </p:nvSpPr>
        <p:spPr>
          <a:xfrm>
            <a:off x="1133690" y="435412"/>
            <a:ext cx="340091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四川信息职业技术学院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_淘宝网chenying0907出品 22"/>
          <p:cNvSpPr txBox="1"/>
          <p:nvPr>
            <p:custDataLst>
              <p:tags r:id="rId18"/>
            </p:custDataLst>
          </p:nvPr>
        </p:nvSpPr>
        <p:spPr>
          <a:xfrm>
            <a:off x="3484085" y="4587049"/>
            <a:ext cx="24321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主讲人：李力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634980" y="5080"/>
            <a:ext cx="1555750" cy="1800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49"/>
                            </p:stCondLst>
                            <p:childTnLst>
                              <p:par>
                                <p:cTn id="13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49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949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449"/>
                            </p:stCondLst>
                            <p:childTnLst>
                              <p:par>
                                <p:cTn id="6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49"/>
                            </p:stCondLst>
                            <p:childTnLst>
                              <p:par>
                                <p:cTn id="7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9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bldLvl="0" animBg="1"/>
      <p:bldP spid="5" grpId="0" bldLvl="0" animBg="1"/>
      <p:bldP spid="8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22" grpId="0"/>
      <p:bldP spid="23" grpId="0"/>
      <p:bldP spid="26" grpId="0"/>
      <p:bldP spid="26" grpId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  <a:endParaRPr lang="zh-CN"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87681"/>
            <a:chOff x="493" y="2149"/>
            <a:chExt cx="8756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764"/>
              <a:chOff x="997338" y="3464644"/>
              <a:chExt cx="3304923" cy="385301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endParaRPr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680085" y="1928495"/>
            <a:ext cx="108997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1</a:t>
            </a:r>
            <a:r>
              <a:rPr lang="zh-CN" alt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）</a:t>
            </a:r>
            <a:r>
              <a:rPr 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创建一个Shell脚本：vi或其他</a:t>
            </a:r>
            <a:endParaRPr lang="zh-CN"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2</a:t>
            </a:r>
            <a:r>
              <a:rPr lang="zh-CN" alt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）</a:t>
            </a:r>
            <a:r>
              <a:rPr 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执行脚本：</a:t>
            </a:r>
            <a:endParaRPr lang="zh-CN"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</a:t>
            </a:r>
            <a:r>
              <a:rPr lang="zh-CN" sz="2800" dirty="0" smtClean="0">
                <a:effectLst/>
                <a:latin typeface="Calibri" panose="020F050202020403020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①</a:t>
            </a:r>
            <a:r>
              <a:rPr 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在命令提示处输入：</a:t>
            </a:r>
            <a:endParaRPr lang="zh-CN"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</a:t>
            </a:r>
            <a:r>
              <a:rPr lang="zh-CN" sz="2800" b="1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$ bash  </a:t>
            </a:r>
            <a:r>
              <a:rPr lang="zh-CN" sz="2800" b="1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Shell脚本</a:t>
            </a:r>
            <a:endParaRPr lang="zh-CN"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</a:t>
            </a:r>
            <a:r>
              <a:rPr lang="zh-CN" sz="2800" dirty="0" smtClean="0">
                <a:effectLst/>
                <a:latin typeface="Calibri" panose="020F050202020403020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②</a:t>
            </a:r>
            <a:r>
              <a:rPr 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在命令提示处输入：</a:t>
            </a:r>
            <a:endParaRPr lang="zh-CN"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</a:t>
            </a:r>
            <a:r>
              <a:rPr lang="zh-CN" sz="2800" b="1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$ chmod u+x  </a:t>
            </a:r>
            <a:r>
              <a:rPr lang="zh-CN" sz="2800" b="1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Shell脚本</a:t>
            </a:r>
            <a:endParaRPr lang="zh-CN" sz="2800" b="1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b="1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</a:t>
            </a:r>
            <a:r>
              <a:rPr lang="zh-CN" sz="2800" b="1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$ ./</a:t>
            </a:r>
            <a:r>
              <a:rPr lang="zh-CN" sz="2800" b="1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Shell脚本</a:t>
            </a:r>
            <a:endParaRPr lang="zh-CN" sz="2800" b="1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</a:t>
            </a:r>
            <a:r>
              <a:rPr 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假如想指定/bin/bash为脚本的解释器，那么就应该在shell脚本的开始写入  #!/bin/bash。</a:t>
            </a:r>
            <a:endParaRPr lang="zh-CN"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465899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Shell脚本的创建和执行</a:t>
            </a:r>
            <a:endParaRPr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  <a:endParaRPr lang="zh-CN"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87681"/>
            <a:chOff x="493" y="2149"/>
            <a:chExt cx="8756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764"/>
              <a:chOff x="997338" y="3464644"/>
              <a:chExt cx="3304923" cy="385301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echo命令</a:t>
                </a:r>
                <a:endParaRPr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1</a:t>
              </a:r>
              <a:r>
                <a:rPr lang="zh-CN" altLang="zh-CN" sz="2400" b="1"/>
                <a:t>）</a:t>
              </a:r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1169670" y="1842770"/>
            <a:ext cx="888619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just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显示</a:t>
            </a:r>
            <a:r>
              <a:rPr 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“”</a:t>
            </a: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内的内容</a:t>
            </a:r>
            <a:r>
              <a:rPr 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并</a:t>
            </a: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自动换行。</a:t>
            </a: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marL="457200" indent="-457200" algn="just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加-n选项，则不换行。</a:t>
            </a: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marL="457200" indent="-457200" algn="just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例如：</a:t>
            </a:r>
            <a:endParaRPr lang="zh-CN"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echo “testing :character string”</a:t>
            </a:r>
            <a:endParaRPr lang="en-US" altLang="zh-CN"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Shell基本语法</a:t>
            </a:r>
            <a:endParaRPr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  <a:endParaRPr lang="zh-CN"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87681"/>
            <a:chOff x="493" y="2149"/>
            <a:chExt cx="8756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764"/>
              <a:chOff x="997338" y="3464644"/>
              <a:chExt cx="3304923" cy="385301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注释语句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2</a:t>
              </a:r>
              <a:r>
                <a:rPr lang="zh-CN" altLang="zh-CN" sz="2400" b="1"/>
                <a:t>）</a:t>
              </a:r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1169670" y="1842770"/>
            <a:ext cx="989901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just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插入注解：使用#符号插入注解语句</a:t>
            </a: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#!/bin/bash</a:t>
            </a: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echo “Hello”</a:t>
            </a: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#This is a comment line. This would not produce any output.</a:t>
            </a: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echo “World”</a:t>
            </a:r>
            <a:r>
              <a:rPr lang="en-US" alt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</a:t>
            </a:r>
            <a:endParaRPr lang="en-US" altLang="zh-CN"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Shell基本语法</a:t>
            </a:r>
            <a:endParaRPr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  <a:endParaRPr lang="zh-CN"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87681"/>
            <a:chOff x="493" y="2149"/>
            <a:chExt cx="8756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764"/>
              <a:chOff x="997338" y="3464644"/>
              <a:chExt cx="3304923" cy="385301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创建变量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3</a:t>
              </a:r>
              <a:r>
                <a:rPr lang="zh-CN" altLang="zh-CN" sz="2400" b="1"/>
                <a:t>）</a:t>
              </a:r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1169670" y="1842770"/>
            <a:ext cx="98990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创建变量：&lt;变量名&gt;=&lt;值&gt;</a:t>
            </a:r>
            <a:r>
              <a:rPr 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</a:t>
            </a:r>
            <a:r>
              <a:rPr 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（</a:t>
            </a:r>
            <a:r>
              <a:rPr lang="en-US" alt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“=”</a:t>
            </a:r>
            <a:r>
              <a:rPr lang="zh-CN" alt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前后不能有空格</a:t>
            </a:r>
            <a:r>
              <a:rPr 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）</a:t>
            </a: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例如：</a:t>
            </a: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</a:t>
            </a: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name=</a:t>
            </a:r>
            <a:r>
              <a:rPr 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“</a:t>
            </a: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John Rose</a:t>
            </a:r>
            <a:r>
              <a:rPr 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” </a:t>
            </a: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在Linux中的所有变量都被当作字符串来处理。例如：</a:t>
            </a: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</a:t>
            </a: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ctr=1</a:t>
            </a: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</a:t>
            </a: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因此，变量ctr</a:t>
            </a:r>
            <a:r>
              <a:rPr 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是</a:t>
            </a: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字符“1”，而不是数字1。</a:t>
            </a: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Shell基本语法</a:t>
            </a:r>
            <a:endParaRPr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  <a:endParaRPr lang="zh-CN"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87681"/>
            <a:chOff x="493" y="2149"/>
            <a:chExt cx="8756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764"/>
              <a:chOff x="997338" y="3464644"/>
              <a:chExt cx="3304923" cy="385301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引用变量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4</a:t>
              </a:r>
              <a:r>
                <a:rPr lang="zh-CN" altLang="zh-CN" sz="2400" b="1"/>
                <a:t>）</a:t>
              </a:r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1169670" y="1842770"/>
            <a:ext cx="98990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$符号用于引用一个变量的内容。例如：</a:t>
            </a: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</a:t>
            </a:r>
            <a:r>
              <a:rPr lang="zh-CN" alt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定义变量：</a:t>
            </a:r>
            <a:r>
              <a:rPr 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today</a:t>
            </a: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=Monday</a:t>
            </a: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</a:t>
            </a:r>
            <a:r>
              <a:rPr lang="zh-CN" altLang="en-US" sz="2800" b="1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引用变量</a:t>
            </a:r>
            <a:r>
              <a:rPr lang="zh-CN" alt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：</a:t>
            </a:r>
            <a:endParaRPr lang="zh-CN" altLang="en-US"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		echo  ${today}</a:t>
            </a:r>
            <a:endParaRPr lang="en-US" altLang="zh-CN"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	</a:t>
            </a:r>
            <a:r>
              <a:rPr lang="zh-CN" alt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或</a:t>
            </a:r>
            <a:r>
              <a:rPr lang="en-US" alt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echo $today</a:t>
            </a: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Shell基本语法</a:t>
            </a:r>
            <a:endParaRPr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  <a:endParaRPr lang="zh-CN"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87681"/>
            <a:chOff x="493" y="2149"/>
            <a:chExt cx="8756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764"/>
              <a:chOff x="997338" y="3464644"/>
              <a:chExt cx="3304923" cy="385301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给变量赋值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5</a:t>
              </a:r>
              <a:r>
                <a:rPr lang="zh-CN" altLang="zh-CN" sz="2400" b="1"/>
                <a:t>）</a:t>
              </a:r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1169670" y="1842770"/>
            <a:ext cx="989901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shell允许用户从键盘中输入一个值给变量。如：</a:t>
            </a: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</a:t>
            </a: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 read   var1</a:t>
            </a: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例子：</a:t>
            </a: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lvl="1" indent="0" algn="just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       #!/bin/bash</a:t>
            </a: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lvl="1" indent="0" algn="just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　　echo “Enter the name of the customer.”</a:t>
            </a: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lvl="1" indent="0" algn="just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　　read name</a:t>
            </a: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lvl="1" indent="0" algn="just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　　echo “Enter the mobile phone number.”</a:t>
            </a: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lvl="1" indent="0" algn="just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　　read number</a:t>
            </a: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lvl="1" indent="0" algn="just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       echo “$name:$number” &gt;&gt; customerdata</a:t>
            </a: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read命令</a:t>
            </a:r>
            <a:r>
              <a:rPr 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可以</a:t>
            </a: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提示用户输入数据。</a:t>
            </a: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Shell基本语法</a:t>
            </a:r>
            <a:endParaRPr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  <a:endParaRPr lang="zh-CN"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941060" cy="487680"/>
            <a:chOff x="493" y="2149"/>
            <a:chExt cx="9356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9356" cy="764"/>
              <a:chOff x="997338" y="3464644"/>
              <a:chExt cx="3531391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3185650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本地和全局shell变量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6</a:t>
              </a:r>
              <a:r>
                <a:rPr lang="zh-CN" altLang="zh-CN" sz="2400" b="1"/>
                <a:t>）</a:t>
              </a:r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1169670" y="1842770"/>
            <a:ext cx="989901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默认情况下，只有创建shell变量的shell才能引用该变量。其他的shell是不知道该变量的存在的。</a:t>
            </a: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Shell基本语法</a:t>
            </a:r>
            <a:endParaRPr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175" y="3181350"/>
            <a:ext cx="6674485" cy="2961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  <a:endParaRPr lang="zh-CN"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941060" cy="487680"/>
            <a:chOff x="493" y="2149"/>
            <a:chExt cx="9356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9356" cy="764"/>
              <a:chOff x="997338" y="3464644"/>
              <a:chExt cx="3531391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3185650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本地和全局shell变量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6</a:t>
              </a:r>
              <a:r>
                <a:rPr lang="zh-CN" altLang="zh-CN" sz="2400" b="1"/>
                <a:t>）</a:t>
              </a:r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681990" y="1995170"/>
            <a:ext cx="1105662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bash shell提供</a:t>
            </a:r>
            <a:r>
              <a:rPr sz="2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export命令</a:t>
            </a: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使所有子shell都知道父shell的变量。</a:t>
            </a:r>
            <a:r>
              <a:rPr sz="2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所有export定义的变量会被传递给所有后续的子shell</a:t>
            </a: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。</a:t>
            </a: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export命令把变量名和值的一个副本传递给了子shell。</a:t>
            </a:r>
            <a:r>
              <a:rPr sz="2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子shell可以改变副本的值，而其原先变量并未改变</a:t>
            </a: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。</a:t>
            </a: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Shell基本语法</a:t>
            </a:r>
            <a:endParaRPr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  <a:endParaRPr lang="zh-CN"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941060" cy="487680"/>
            <a:chOff x="493" y="2149"/>
            <a:chExt cx="9356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9356" cy="764"/>
              <a:chOff x="997338" y="3464644"/>
              <a:chExt cx="3531391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3185650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本地和全局shell变量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6</a:t>
              </a:r>
              <a:r>
                <a:rPr lang="zh-CN" altLang="zh-CN" sz="2400" b="1"/>
                <a:t>）</a:t>
              </a:r>
              <a:endParaRPr lang="zh-CN" altLang="zh-CN" sz="2400" b="1"/>
            </a:p>
          </p:txBody>
        </p:sp>
      </p:grp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Shell基本语法</a:t>
            </a:r>
            <a:endParaRPr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35" y="1842770"/>
            <a:ext cx="8319135" cy="4411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  <a:endParaRPr lang="zh-CN"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2955925" cy="487680"/>
            <a:chOff x="493" y="2149"/>
            <a:chExt cx="4655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4655" cy="764"/>
              <a:chOff x="997338" y="3464644"/>
              <a:chExt cx="1757014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1411273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环境变量</a:t>
                </a:r>
                <a:endParaRPr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7</a:t>
              </a:r>
              <a:r>
                <a:rPr lang="zh-CN" altLang="zh-CN" sz="2400" b="1"/>
                <a:t>）</a:t>
              </a:r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681990" y="1995170"/>
            <a:ext cx="1105662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Linux是一个多用户的操作系统。每个用户登录系统后，都会有一个</a:t>
            </a:r>
            <a:r>
              <a:rPr sz="2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专用的运行环境</a:t>
            </a: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。</a:t>
            </a: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shell也有被称为环境变量的特殊变量，通过修改变量，</a:t>
            </a:r>
            <a:r>
              <a:rPr sz="2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为用户定制环境</a:t>
            </a: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。</a:t>
            </a: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Shell基本语法</a:t>
            </a:r>
            <a:endParaRPr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PA_直接连接符 5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_淘宝网chenying0907出品 6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4126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Shell基础及编程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A_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grpSp>
        <p:nvGrpSpPr>
          <p:cNvPr id="2" name="PA_淘宝网chenying0907出品 1"/>
          <p:cNvGrpSpPr/>
          <p:nvPr>
            <p:custDataLst>
              <p:tags r:id="rId5"/>
            </p:custDataLst>
          </p:nvPr>
        </p:nvGrpSpPr>
        <p:grpSpPr>
          <a:xfrm>
            <a:off x="3674745" y="2014855"/>
            <a:ext cx="4825365" cy="688340"/>
            <a:chOff x="5463" y="3075"/>
            <a:chExt cx="8134" cy="1084"/>
          </a:xfrm>
        </p:grpSpPr>
        <p:sp>
          <p:nvSpPr>
            <p:cNvPr id="9" name="PA_圆角淘宝网chenying0907出品 8"/>
            <p:cNvSpPr/>
            <p:nvPr>
              <p:custDataLst>
                <p:tags r:id="rId6"/>
              </p:custDataLst>
            </p:nvPr>
          </p:nvSpPr>
          <p:spPr>
            <a:xfrm>
              <a:off x="5463" y="3075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solidFill>
                <a:srgbClr val="F6424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shell的主要功能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PA_淘宝网chenying0907出品 9"/>
            <p:cNvSpPr/>
            <p:nvPr>
              <p:custDataLst>
                <p:tags r:id="rId7"/>
              </p:custDataLst>
            </p:nvPr>
          </p:nvSpPr>
          <p:spPr>
            <a:xfrm>
              <a:off x="5775" y="3223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solidFill>
                <a:srgbClr val="F6424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</a:rPr>
                <a:t>1</a:t>
              </a:r>
              <a:endParaRPr lang="en-US" altLang="zh-CN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PA_淘宝网chenying0907出品 2"/>
          <p:cNvGrpSpPr/>
          <p:nvPr>
            <p:custDataLst>
              <p:tags r:id="rId8"/>
            </p:custDataLst>
          </p:nvPr>
        </p:nvGrpSpPr>
        <p:grpSpPr>
          <a:xfrm>
            <a:off x="3674745" y="2856230"/>
            <a:ext cx="4824730" cy="688340"/>
            <a:chOff x="5463" y="4740"/>
            <a:chExt cx="8134" cy="1084"/>
          </a:xfrm>
        </p:grpSpPr>
        <p:sp>
          <p:nvSpPr>
            <p:cNvPr id="17" name="PA_圆角淘宝网chenying0907出品 16"/>
            <p:cNvSpPr/>
            <p:nvPr>
              <p:custDataLst>
                <p:tags r:id="rId9"/>
              </p:custDataLst>
            </p:nvPr>
          </p:nvSpPr>
          <p:spPr>
            <a:xfrm>
              <a:off x="5463" y="474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solidFill>
                <a:srgbClr val="F6424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</a:t>
              </a:r>
              <a:r>
                <a:rPr 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脚本及</a:t>
              </a:r>
              <a:r>
                <a:rPr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基本语法</a:t>
              </a:r>
              <a:endParaRPr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PA_淘宝网chenying0907出品 17"/>
            <p:cNvSpPr/>
            <p:nvPr>
              <p:custDataLst>
                <p:tags r:id="rId10"/>
              </p:custDataLst>
            </p:nvPr>
          </p:nvSpPr>
          <p:spPr>
            <a:xfrm>
              <a:off x="5775" y="4888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solidFill>
                <a:srgbClr val="F6424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</a:rPr>
                <a:t>2</a:t>
              </a:r>
              <a:endParaRPr lang="zh-CN" altLang="en-US" sz="2800" b="1" dirty="0">
                <a:solidFill>
                  <a:srgbClr val="006EC0"/>
                </a:solidFill>
              </a:endParaRPr>
            </a:p>
          </p:txBody>
        </p:sp>
      </p:grpSp>
      <p:grpSp>
        <p:nvGrpSpPr>
          <p:cNvPr id="4" name="PA_淘宝网chenying0907出品 1"/>
          <p:cNvGrpSpPr/>
          <p:nvPr>
            <p:custDataLst>
              <p:tags r:id="rId11"/>
            </p:custDataLst>
          </p:nvPr>
        </p:nvGrpSpPr>
        <p:grpSpPr>
          <a:xfrm>
            <a:off x="3674745" y="3665855"/>
            <a:ext cx="4825365" cy="688340"/>
            <a:chOff x="5463" y="3075"/>
            <a:chExt cx="8134" cy="1084"/>
          </a:xfrm>
        </p:grpSpPr>
        <p:sp>
          <p:nvSpPr>
            <p:cNvPr id="5" name="PA_圆角淘宝网chenying0907出品 8"/>
            <p:cNvSpPr/>
            <p:nvPr>
              <p:custDataLst>
                <p:tags r:id="rId12"/>
              </p:custDataLst>
            </p:nvPr>
          </p:nvSpPr>
          <p:spPr>
            <a:xfrm>
              <a:off x="5463" y="3075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solidFill>
                <a:srgbClr val="F6424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条件语句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PA_淘宝网chenying0907出品 9"/>
            <p:cNvSpPr/>
            <p:nvPr>
              <p:custDataLst>
                <p:tags r:id="rId13"/>
              </p:custDataLst>
            </p:nvPr>
          </p:nvSpPr>
          <p:spPr>
            <a:xfrm>
              <a:off x="5775" y="3223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solidFill>
                <a:srgbClr val="F6424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</a:rPr>
                <a:t>3</a:t>
              </a:r>
              <a:endParaRPr lang="en-US" altLang="zh-CN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PA_淘宝网chenying0907出品 2"/>
          <p:cNvGrpSpPr/>
          <p:nvPr>
            <p:custDataLst>
              <p:tags r:id="rId14"/>
            </p:custDataLst>
          </p:nvPr>
        </p:nvGrpSpPr>
        <p:grpSpPr>
          <a:xfrm>
            <a:off x="3674745" y="4507230"/>
            <a:ext cx="4824730" cy="688340"/>
            <a:chOff x="5463" y="4740"/>
            <a:chExt cx="8134" cy="1084"/>
          </a:xfrm>
        </p:grpSpPr>
        <p:sp>
          <p:nvSpPr>
            <p:cNvPr id="13" name="PA_圆角淘宝网chenying0907出品 16"/>
            <p:cNvSpPr/>
            <p:nvPr>
              <p:custDataLst>
                <p:tags r:id="rId15"/>
              </p:custDataLst>
            </p:nvPr>
          </p:nvSpPr>
          <p:spPr>
            <a:xfrm>
              <a:off x="5463" y="474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solidFill>
                <a:srgbClr val="F6424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循环命令</a:t>
              </a:r>
              <a:endParaRPr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PA_淘宝网chenying0907出品 17"/>
            <p:cNvSpPr/>
            <p:nvPr>
              <p:custDataLst>
                <p:tags r:id="rId16"/>
              </p:custDataLst>
            </p:nvPr>
          </p:nvSpPr>
          <p:spPr>
            <a:xfrm>
              <a:off x="5775" y="4888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solidFill>
                <a:srgbClr val="F6424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800" b="1" dirty="0">
                  <a:solidFill>
                    <a:srgbClr val="FF0000"/>
                  </a:solidFill>
                </a:rPr>
                <a:t>4</a:t>
              </a:r>
              <a:endParaRPr lang="en-US" sz="2800" b="1" dirty="0">
                <a:solidFill>
                  <a:srgbClr val="006EC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49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49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49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49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  <a:endParaRPr lang="zh-CN"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2955925" cy="487680"/>
            <a:chOff x="493" y="2149"/>
            <a:chExt cx="4655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4655" cy="764"/>
              <a:chOff x="997338" y="3464644"/>
              <a:chExt cx="1757014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1411273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环境变量</a:t>
                </a:r>
                <a:endParaRPr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7</a:t>
              </a:r>
              <a:r>
                <a:rPr lang="zh-CN" altLang="zh-CN" sz="2400" b="1"/>
                <a:t>）</a:t>
              </a:r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440055" y="1995170"/>
            <a:ext cx="113595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-457200" algn="just" fontAlgn="base">
              <a:lnSpc>
                <a:spcPct val="150000"/>
              </a:lnSpc>
              <a:spcBef>
                <a:spcPts val="0"/>
              </a:spcBef>
              <a:buFont typeface="宋体" panose="02010600030101010101" pitchFamily="2" charset="-122"/>
              <a:buAutoNum type="circleNumDbPlain"/>
            </a:pP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HOME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变量：存在当前用户主目录的位置</a:t>
            </a:r>
            <a:endParaRPr lang="zh-CN" altLang="en-US" sz="2800" b="0" dirty="0" smtClean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0" lvl="1" indent="-457200" algn="just" fontAlgn="base">
              <a:lnSpc>
                <a:spcPct val="150000"/>
              </a:lnSpc>
              <a:spcBef>
                <a:spcPts val="0"/>
              </a:spcBef>
              <a:buFont typeface="宋体" panose="02010600030101010101" pitchFamily="2" charset="-122"/>
              <a:buAutoNum type="circleNumDbPlain"/>
            </a:pP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PATH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变量：存储可执行程序的搜索路径</a:t>
            </a:r>
            <a:endParaRPr lang="zh-CN" altLang="en-US" sz="2800" b="0" dirty="0" smtClean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0" lvl="1" indent="-457200" algn="just" fontAlgn="base">
              <a:lnSpc>
                <a:spcPct val="150000"/>
              </a:lnSpc>
              <a:spcBef>
                <a:spcPts val="0"/>
              </a:spcBef>
              <a:buFont typeface="宋体" panose="02010600030101010101" pitchFamily="2" charset="-122"/>
              <a:buAutoNum type="circleNumDbPlain"/>
            </a:pP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PS1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和</a:t>
            </a: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PS2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变量：</a:t>
            </a: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Linux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下的</a:t>
            </a: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bash shell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有两级用户提示符</a:t>
            </a: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PS1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和</a:t>
            </a: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PS2</a:t>
            </a:r>
            <a:endParaRPr lang="en-US" altLang="zh-CN" sz="2800" b="0" dirty="0" smtClean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0" lvl="1" indent="-457200" algn="just" fontAlgn="base">
              <a:lnSpc>
                <a:spcPct val="150000"/>
              </a:lnSpc>
              <a:spcBef>
                <a:spcPts val="0"/>
              </a:spcBef>
              <a:buFont typeface="宋体" panose="02010600030101010101" pitchFamily="2" charset="-122"/>
              <a:buAutoNum type="circleNumDbPlain"/>
            </a:pP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SHLVL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变量：存储当前工作的</a:t>
            </a: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shell level</a:t>
            </a:r>
            <a:endParaRPr lang="en-US" altLang="zh-CN" sz="2800" b="0" dirty="0" smtClean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0" lvl="1" indent="-457200" algn="just" fontAlgn="base">
              <a:lnSpc>
                <a:spcPct val="150000"/>
              </a:lnSpc>
              <a:spcBef>
                <a:spcPts val="0"/>
              </a:spcBef>
              <a:buFont typeface="宋体" panose="02010600030101010101" pitchFamily="2" charset="-122"/>
              <a:buAutoNum type="circleNumDbPlain"/>
            </a:pP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SHELL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变量：存储了用户的缺省</a:t>
            </a: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shell</a:t>
            </a:r>
            <a:endParaRPr lang="en-US" altLang="zh-CN" sz="2800" b="0" dirty="0" smtClean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0" lvl="1" indent="-457200" algn="just" fontAlgn="base">
              <a:lnSpc>
                <a:spcPct val="150000"/>
              </a:lnSpc>
              <a:spcBef>
                <a:spcPts val="0"/>
              </a:spcBef>
              <a:buFont typeface="宋体" panose="02010600030101010101" pitchFamily="2" charset="-122"/>
              <a:buAutoNum type="circleNumDbPlain"/>
            </a:pP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env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命令</a:t>
            </a: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:列出所有变量及其赋值</a:t>
            </a:r>
            <a:endParaRPr lang="en-US" altLang="zh-CN" sz="28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Shell基本语法</a:t>
            </a:r>
            <a:endParaRPr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淘宝网chenying0907出品 9"/>
          <p:cNvSpPr/>
          <p:nvPr>
            <p:custDataLst>
              <p:tags r:id="rId1"/>
            </p:custDataLst>
          </p:nvPr>
        </p:nvSpPr>
        <p:spPr>
          <a:xfrm>
            <a:off x="908152" y="286693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6424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1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11" name="PA_淘宝网chenying0907出品 10"/>
          <p:cNvSpPr txBox="1"/>
          <p:nvPr>
            <p:custDataLst>
              <p:tags r:id="rId2"/>
            </p:custDataLst>
          </p:nvPr>
        </p:nvSpPr>
        <p:spPr>
          <a:xfrm>
            <a:off x="2105660" y="3007995"/>
            <a:ext cx="4705350" cy="706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shell的主要功能</a:t>
            </a:r>
            <a:endParaRPr lang="zh-CN" altLang="en-US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PA_淘宝网chenying0907出品 11"/>
          <p:cNvSpPr/>
          <p:nvPr>
            <p:custDataLst>
              <p:tags r:id="rId3"/>
            </p:custDataLst>
          </p:nvPr>
        </p:nvSpPr>
        <p:spPr>
          <a:xfrm>
            <a:off x="6944236" y="-22225"/>
            <a:ext cx="5291579" cy="685800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PA_直接连接符 15"/>
          <p:cNvCxnSpPr/>
          <p:nvPr>
            <p:custDataLst>
              <p:tags r:id="rId4"/>
            </p:custDataLst>
          </p:nvPr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5"/>
            </p:custDataLst>
          </p:nvPr>
        </p:nvCxnSpPr>
        <p:spPr>
          <a:xfrm flipH="1">
            <a:off x="10120546" y="559626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shell的主要功能</a:t>
            </a:r>
            <a:endParaRPr lang="zh-CN"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1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87681"/>
            <a:chOff x="493" y="2149"/>
            <a:chExt cx="8756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764"/>
              <a:chOff x="997338" y="3464644"/>
              <a:chExt cx="3304923" cy="385301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shell</a:t>
                </a:r>
                <a:r>
                  <a:rPr lang="zh-CN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的主要功能</a:t>
                </a:r>
                <a:endParaRPr lang="zh-CN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680085" y="1928495"/>
            <a:ext cx="103054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636905" algn="just" defTabSz="914400" fontAlgn="auto">
              <a:lnSpc>
                <a:spcPct val="200000"/>
              </a:lnSpc>
            </a:pPr>
            <a:r>
              <a:rPr lang="zh-CN" sz="2400" dirty="0" smtClean="0">
                <a:sym typeface="+mn-ea"/>
              </a:rPr>
              <a:t>（1）</a:t>
            </a:r>
            <a:r>
              <a:rPr lang="zh-CN" sz="2400" b="1" dirty="0" smtClean="0">
                <a:sym typeface="+mn-ea"/>
              </a:rPr>
              <a:t>解释用户输入的终端命令</a:t>
            </a:r>
            <a:endParaRPr lang="zh-CN" sz="2400" dirty="0" smtClean="0">
              <a:sym typeface="+mn-ea"/>
            </a:endParaRPr>
          </a:p>
          <a:p>
            <a:pPr indent="636905" algn="just" defTabSz="914400" fontAlgn="auto">
              <a:lnSpc>
                <a:spcPct val="200000"/>
              </a:lnSpc>
            </a:pPr>
            <a:r>
              <a:rPr lang="zh-CN" sz="2400" dirty="0" smtClean="0">
                <a:sym typeface="+mn-ea"/>
              </a:rPr>
              <a:t>（2）</a:t>
            </a:r>
            <a:r>
              <a:rPr lang="zh-CN" sz="2400" b="1" dirty="0" smtClean="0">
                <a:sym typeface="+mn-ea"/>
              </a:rPr>
              <a:t>定制用户的环境</a:t>
            </a:r>
            <a:endParaRPr lang="zh-CN" sz="2400" b="1" dirty="0" smtClean="0">
              <a:sym typeface="+mn-ea"/>
            </a:endParaRPr>
          </a:p>
          <a:p>
            <a:pPr indent="636905" algn="just" defTabSz="914400" fontAlgn="auto">
              <a:lnSpc>
                <a:spcPct val="200000"/>
              </a:lnSpc>
            </a:pPr>
            <a:r>
              <a:rPr lang="zh-CN" sz="2400" dirty="0" smtClean="0">
                <a:sym typeface="+mn-ea"/>
              </a:rPr>
              <a:t>（3）</a:t>
            </a:r>
            <a:r>
              <a:rPr lang="zh-CN" sz="2400" b="1" dirty="0" smtClean="0">
                <a:sym typeface="+mn-ea"/>
              </a:rPr>
              <a:t>脚本编程，自动批处理</a:t>
            </a:r>
            <a:endParaRPr lang="zh-CN" sz="2400" b="1" dirty="0" smtClean="0">
              <a:sym typeface="+mn-ea"/>
            </a:endParaRPr>
          </a:p>
          <a:p>
            <a:pPr indent="636905" algn="just" defTabSz="914400" fontAlgn="auto">
              <a:lnSpc>
                <a:spcPct val="200000"/>
              </a:lnSpc>
            </a:pPr>
            <a:endParaRPr lang="zh-CN" sz="2400" dirty="0" smtClean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shell的主要功能</a:t>
            </a:r>
            <a:endParaRPr lang="zh-CN"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1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87681"/>
            <a:chOff x="493" y="2149"/>
            <a:chExt cx="8756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764"/>
              <a:chOff x="997338" y="3464644"/>
              <a:chExt cx="3304923" cy="385301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shell的命令解析过程</a:t>
                </a:r>
                <a:endParaRPr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1</a:t>
              </a:r>
              <a:r>
                <a:rPr lang="zh-CN" altLang="zh-CN" sz="2400" b="1"/>
                <a:t>）</a:t>
              </a:r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680085" y="1852295"/>
            <a:ext cx="1030541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6195" lvl="1" indent="0" algn="l" fontAlgn="base">
              <a:lnSpc>
                <a:spcPct val="200000"/>
              </a:lnSpc>
              <a:spcBef>
                <a:spcPts val="0"/>
              </a:spcBef>
              <a:buFontTx/>
              <a:buAutoNum type="circleNumDbPlain"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检查命令的合法性：是否为</a:t>
            </a: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shell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内部的命令集</a:t>
            </a:r>
            <a:endParaRPr lang="zh-CN" altLang="en-US" sz="2800" b="0" dirty="0" smtClean="0">
              <a:solidFill>
                <a:srgbClr val="000000"/>
              </a:solidFill>
              <a:effectLst/>
            </a:endParaRPr>
          </a:p>
          <a:p>
            <a:pPr marL="36195" indent="0" algn="l" fontAlgn="base">
              <a:lnSpc>
                <a:spcPct val="200000"/>
              </a:lnSpc>
              <a:spcBef>
                <a:spcPts val="0"/>
              </a:spcBef>
              <a:buFont typeface="+mj-ea"/>
              <a:buAutoNum type="circleNumDbPlain" startAt="2"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匹配成功，命令将被解析为系统调用(system call)并传给内核</a:t>
            </a:r>
            <a:endParaRPr lang="zh-CN" altLang="en-US" sz="2800" b="0" dirty="0" smtClean="0">
              <a:solidFill>
                <a:srgbClr val="000000"/>
              </a:solidFill>
              <a:effectLst/>
            </a:endParaRPr>
          </a:p>
          <a:p>
            <a:pPr marL="36195" indent="0" algn="l" fontAlgn="base">
              <a:lnSpc>
                <a:spcPct val="200000"/>
              </a:lnSpc>
              <a:spcBef>
                <a:spcPts val="0"/>
              </a:spcBef>
              <a:buFontTx/>
              <a:buAutoNum type="circleNumDbPlain" startAt="2"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否则将显示一条错误信息</a:t>
            </a:r>
            <a:endParaRPr lang="zh-CN" altLang="en-US" sz="28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shell的主要功能</a:t>
            </a:r>
            <a:endParaRPr lang="zh-CN"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1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87681"/>
            <a:chOff x="493" y="2149"/>
            <a:chExt cx="8756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764"/>
              <a:chOff x="997338" y="3464644"/>
              <a:chExt cx="3304923" cy="385301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定制用户的环境</a:t>
                </a:r>
                <a:endParaRPr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2</a:t>
              </a:r>
              <a:r>
                <a:rPr lang="zh-CN" altLang="zh-CN" sz="2400" b="1"/>
                <a:t>）</a:t>
              </a:r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680085" y="1852295"/>
            <a:ext cx="103054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636905" algn="just" defTabSz="914400" fontAlgn="auto">
              <a:lnSpc>
                <a:spcPct val="150000"/>
              </a:lnSpc>
            </a:pPr>
            <a:r>
              <a:rPr lang="zh-CN" sz="2400" dirty="0" smtClean="0">
                <a:sym typeface="+mn-ea"/>
              </a:rPr>
              <a:t>Linux是一个多用户的操作系统。每个用户登录系统后，都会有一个</a:t>
            </a:r>
            <a:r>
              <a:rPr lang="zh-CN" sz="2400" b="1" dirty="0" smtClean="0">
                <a:solidFill>
                  <a:srgbClr val="FF0000"/>
                </a:solidFill>
                <a:sym typeface="+mn-ea"/>
              </a:rPr>
              <a:t>专用的运行环境</a:t>
            </a:r>
            <a:r>
              <a:rPr lang="zh-CN" sz="2400" dirty="0" smtClean="0">
                <a:sym typeface="+mn-ea"/>
              </a:rPr>
              <a:t>。通常每个用户默认的环境都是相同的，这个默认</a:t>
            </a:r>
            <a:r>
              <a:rPr lang="zh-CN" sz="2400" b="1" dirty="0" smtClean="0">
                <a:solidFill>
                  <a:srgbClr val="FF0000"/>
                </a:solidFill>
                <a:sym typeface="+mn-ea"/>
              </a:rPr>
              <a:t>环境实际上就是一组环境变量的定义</a:t>
            </a:r>
            <a:r>
              <a:rPr lang="zh-CN" sz="2400" dirty="0" smtClean="0">
                <a:sym typeface="+mn-ea"/>
              </a:rPr>
              <a:t>。</a:t>
            </a:r>
            <a:endParaRPr lang="zh-CN" sz="2400" dirty="0" smtClean="0">
              <a:sym typeface="+mn-ea"/>
            </a:endParaRPr>
          </a:p>
          <a:p>
            <a:pPr indent="636905" algn="just" defTabSz="914400" fontAlgn="auto">
              <a:lnSpc>
                <a:spcPct val="150000"/>
              </a:lnSpc>
            </a:pPr>
            <a:r>
              <a:rPr lang="zh-CN" sz="2400" dirty="0" smtClean="0">
                <a:solidFill>
                  <a:srgbClr val="FF0000"/>
                </a:solidFill>
                <a:sym typeface="+mn-ea"/>
              </a:rPr>
              <a:t>用户可以对自己的运行环境进行定制</a:t>
            </a:r>
            <a:r>
              <a:rPr lang="zh-CN" sz="2400" dirty="0" smtClean="0">
                <a:sym typeface="+mn-ea"/>
              </a:rPr>
              <a:t>，其方法就是修改相应的系统环境变量，包括各种权限、别名、编程库以及终端变量等。它会通过一系列登录配置文件来设置。</a:t>
            </a:r>
            <a:endParaRPr lang="zh-CN" sz="2400" dirty="0" smtClean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shell的主要功能</a:t>
            </a:r>
            <a:endParaRPr lang="zh-CN"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1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87681"/>
            <a:chOff x="493" y="2149"/>
            <a:chExt cx="8756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764"/>
              <a:chOff x="997338" y="3464644"/>
              <a:chExt cx="3304923" cy="385301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定制用户的环境</a:t>
                </a:r>
                <a:endParaRPr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2</a:t>
              </a:r>
              <a:r>
                <a:rPr lang="zh-CN" altLang="en-US" sz="2400" b="1"/>
                <a:t>）</a:t>
              </a:r>
              <a:endParaRPr lang="zh-CN" altLang="en-US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680085" y="1928495"/>
            <a:ext cx="10305415" cy="4153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just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u"/>
            </a:pPr>
            <a:r>
              <a:rPr lang="zh-CN" sz="24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全局设置文件：</a:t>
            </a:r>
            <a:endParaRPr lang="zh-CN" sz="2400" b="1" dirty="0" smtClean="0">
              <a:solidFill>
                <a:srgbClr val="000000"/>
              </a:solidFill>
              <a:effectLst/>
            </a:endParaRPr>
          </a:p>
          <a:p>
            <a:pPr marL="457200" indent="-457200" algn="just" fontAlgn="base">
              <a:lnSpc>
                <a:spcPct val="100000"/>
              </a:lnSpc>
              <a:spcBef>
                <a:spcPct val="20000"/>
              </a:spcBef>
              <a:buFont typeface="宋体" panose="02010600030101010101" pitchFamily="2" charset="-122"/>
              <a:buAutoNum type="circleNumDbPlain"/>
            </a:pPr>
            <a:r>
              <a:rPr lang="zh-CN" altLang="zh-CN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/etc/profile：为个系统的每个用户设置环境变量，当用户第一次登录，该文件被执行，并从</a:t>
            </a:r>
            <a:r>
              <a:rPr lang="en-US" altLang="zh-CN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/etc/profile.d</a:t>
            </a:r>
            <a:r>
              <a:rPr lang="zh-CN" altLang="en-U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目录中的配置文件中搜索</a:t>
            </a:r>
            <a:r>
              <a:rPr lang="en-US" altLang="zh-CN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shell</a:t>
            </a:r>
            <a:r>
              <a:rPr lang="zh-CN" altLang="en-U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设置。</a:t>
            </a:r>
            <a:endParaRPr lang="zh-CN" altLang="en-US" sz="2400" dirty="0" smtClean="0">
              <a:effectLst/>
              <a:sym typeface="宋体" panose="02010600030101010101" pitchFamily="2" charset="-122"/>
            </a:endParaRPr>
          </a:p>
          <a:p>
            <a:pPr marL="457200" indent="-457200" algn="just" fontAlgn="base">
              <a:lnSpc>
                <a:spcPct val="100000"/>
              </a:lnSpc>
              <a:spcBef>
                <a:spcPct val="20000"/>
              </a:spcBef>
              <a:buFont typeface="+mj-ea"/>
              <a:buAutoNum type="circleNumDbPlain" startAt="2"/>
            </a:pPr>
            <a:r>
              <a:rPr lang="zh-CN" altLang="zh-CN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/etc/bashrc：每个运行</a:t>
            </a:r>
            <a:r>
              <a:rPr lang="en-US" altLang="zh-CN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bash shell</a:t>
            </a:r>
            <a:r>
              <a:rPr lang="zh-CN" altLang="en-U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的用户都要执行次文件，其中放的是函数和别名。</a:t>
            </a:r>
            <a:endParaRPr lang="zh-CN" altLang="en-US" sz="24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marL="457200" indent="-457200" algn="just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u"/>
            </a:pPr>
            <a:r>
              <a:rPr lang="zh-CN" sz="24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用户设置文件：</a:t>
            </a:r>
            <a:endParaRPr lang="zh-CN" altLang="en-US" b="1" dirty="0" smtClean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457200" indent="-457200" algn="just" fontAlgn="base">
              <a:lnSpc>
                <a:spcPct val="100000"/>
              </a:lnSpc>
              <a:spcBef>
                <a:spcPct val="20000"/>
              </a:spcBef>
              <a:buFont typeface="宋体" panose="02010600030101010101" pitchFamily="2" charset="-122"/>
              <a:buAutoNum type="circleNumDbPlain"/>
            </a:pPr>
            <a:r>
              <a:rPr lang="zh-CN" altLang="zh-CN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~/.bash_profile：每个用户都可以使用该文件导入自己的使用信息，该文件只执行一次。</a:t>
            </a:r>
            <a:endParaRPr lang="zh-CN" altLang="zh-CN" sz="24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marL="457200" indent="-457200"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 typeface="宋体" panose="02010600030101010101" pitchFamily="2" charset="-122"/>
              <a:buAutoNum type="circleNumDbPlain"/>
            </a:pPr>
            <a:r>
              <a:rPr lang="zh-CN" altLang="zh-CN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~/.bashrc：包含专属于当前用户的bash信息，当登录时以及打开新的shell时，该文件被读取。</a:t>
            </a:r>
            <a:endParaRPr lang="zh-CN" altLang="zh-CN" sz="24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淘宝网chenying0907出品 9"/>
          <p:cNvSpPr/>
          <p:nvPr>
            <p:custDataLst>
              <p:tags r:id="rId1"/>
            </p:custDataLst>
          </p:nvPr>
        </p:nvSpPr>
        <p:spPr>
          <a:xfrm>
            <a:off x="616052" y="286693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6424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11" name="PA_淘宝网chenying0907出品 10"/>
          <p:cNvSpPr txBox="1"/>
          <p:nvPr>
            <p:custDataLst>
              <p:tags r:id="rId2"/>
            </p:custDataLst>
          </p:nvPr>
        </p:nvSpPr>
        <p:spPr>
          <a:xfrm>
            <a:off x="1813560" y="3007995"/>
            <a:ext cx="4996180" cy="706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shell脚本及基本语法</a:t>
            </a:r>
            <a:endParaRPr lang="zh-CN" altLang="en-US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PA_淘宝网chenying0907出品 11"/>
          <p:cNvSpPr/>
          <p:nvPr>
            <p:custDataLst>
              <p:tags r:id="rId3"/>
            </p:custDataLst>
          </p:nvPr>
        </p:nvSpPr>
        <p:spPr>
          <a:xfrm>
            <a:off x="6944236" y="-22225"/>
            <a:ext cx="5291579" cy="685800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PA_直接连接符 15"/>
          <p:cNvCxnSpPr/>
          <p:nvPr>
            <p:custDataLst>
              <p:tags r:id="rId4"/>
            </p:custDataLst>
          </p:nvPr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5"/>
            </p:custDataLst>
          </p:nvPr>
        </p:nvCxnSpPr>
        <p:spPr>
          <a:xfrm flipH="1">
            <a:off x="10120546" y="559626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_淘宝网chenying0907出品 12"/>
          <p:cNvSpPr/>
          <p:nvPr>
            <p:custDataLst>
              <p:tags r:id="rId6"/>
            </p:custDataLst>
          </p:nvPr>
        </p:nvSpPr>
        <p:spPr>
          <a:xfrm>
            <a:off x="7734661" y="2465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PA_淘宝网chenying0907出品 20"/>
          <p:cNvSpPr txBox="1"/>
          <p:nvPr>
            <p:custDataLst>
              <p:tags r:id="rId7"/>
            </p:custDataLst>
          </p:nvPr>
        </p:nvSpPr>
        <p:spPr>
          <a:xfrm>
            <a:off x="8176260" y="2289175"/>
            <a:ext cx="250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PA_直接连接符 22"/>
          <p:cNvCxnSpPr/>
          <p:nvPr>
            <p:custDataLst>
              <p:tags r:id="rId8"/>
            </p:custDataLst>
          </p:nvPr>
        </p:nvCxnSpPr>
        <p:spPr>
          <a:xfrm>
            <a:off x="7777231" y="2573837"/>
            <a:ext cx="0" cy="72000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_淘宝网chenying0907出品 24"/>
          <p:cNvSpPr/>
          <p:nvPr>
            <p:custDataLst>
              <p:tags r:id="rId9"/>
            </p:custDataLst>
          </p:nvPr>
        </p:nvSpPr>
        <p:spPr>
          <a:xfrm>
            <a:off x="7736840" y="3294380"/>
            <a:ext cx="93345" cy="933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PA_淘宝网chenying0907出品 25"/>
          <p:cNvSpPr txBox="1"/>
          <p:nvPr>
            <p:custDataLst>
              <p:tags r:id="rId10"/>
            </p:custDataLst>
          </p:nvPr>
        </p:nvSpPr>
        <p:spPr>
          <a:xfrm>
            <a:off x="8176260" y="3110865"/>
            <a:ext cx="3729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的创建和执行</a:t>
            </a:r>
            <a:endParaRPr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PA_直接连接符 26"/>
          <p:cNvCxnSpPr/>
          <p:nvPr>
            <p:custDataLst>
              <p:tags r:id="rId11"/>
            </p:custDataLst>
          </p:nvPr>
        </p:nvCxnSpPr>
        <p:spPr>
          <a:xfrm>
            <a:off x="7777231" y="3367090"/>
            <a:ext cx="0" cy="72000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A_淘宝网chenying0907出品 27"/>
          <p:cNvSpPr/>
          <p:nvPr>
            <p:custDataLst>
              <p:tags r:id="rId12"/>
            </p:custDataLst>
          </p:nvPr>
        </p:nvSpPr>
        <p:spPr>
          <a:xfrm>
            <a:off x="7734661" y="401940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PA_淘宝网chenying0907出品 29"/>
          <p:cNvSpPr txBox="1"/>
          <p:nvPr>
            <p:custDataLst>
              <p:tags r:id="rId13"/>
            </p:custDataLst>
          </p:nvPr>
        </p:nvSpPr>
        <p:spPr>
          <a:xfrm>
            <a:off x="8176260" y="3803650"/>
            <a:ext cx="3520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Shell基本语法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49"/>
                            </p:stCondLst>
                            <p:childTnLst>
                              <p:par>
                                <p:cTn id="19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49"/>
                            </p:stCondLst>
                            <p:childTnLst>
                              <p:par>
                                <p:cTn id="24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49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49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49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49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49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49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3" grpId="0" animBg="1"/>
      <p:bldP spid="13" grpId="1" bldLvl="0" animBg="1"/>
      <p:bldP spid="21" grpId="0"/>
      <p:bldP spid="21" grpId="1"/>
      <p:bldP spid="25" grpId="0" bldLvl="0" animBg="1"/>
      <p:bldP spid="26" grpId="0"/>
      <p:bldP spid="28" grpId="0" bldLvl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  <a:endParaRPr lang="zh-CN"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87681"/>
            <a:chOff x="493" y="2149"/>
            <a:chExt cx="8756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764"/>
              <a:chOff x="997338" y="3464644"/>
              <a:chExt cx="3304923" cy="385301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endParaRPr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680085" y="1928495"/>
            <a:ext cx="1089977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just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shell可以使</a:t>
            </a:r>
            <a:r>
              <a:rPr lang="zh-CN" sz="2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大量的任务自动化</a:t>
            </a:r>
            <a:r>
              <a:rPr 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，特别擅长系统管理任务。</a:t>
            </a:r>
            <a:endParaRPr lang="zh-CN" sz="28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marL="457200" indent="-457200" algn="just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脚本文件：</a:t>
            </a:r>
            <a:r>
              <a:rPr lang="zh-CN" sz="2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将常用的Linux命令存储在一个文件中</a:t>
            </a:r>
            <a:r>
              <a:rPr 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，Shell可以读取并执行其中的命令。</a:t>
            </a:r>
            <a:endParaRPr lang="zh-CN" sz="28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marL="457200" indent="-457200" algn="just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s</a:t>
            </a:r>
            <a:r>
              <a:rPr 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hell脚本允许输入/输出、操纵变量、强有力的控制流及编程的迭代构造。</a:t>
            </a:r>
            <a:endParaRPr lang="zh-CN" sz="28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303270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endParaRPr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tags/tag1.xml><?xml version="1.0" encoding="utf-8"?>
<p:tagLst xmlns:p="http://schemas.openxmlformats.org/presentationml/2006/main">
  <p:tag name="PA" val="v3.2.0"/>
</p:tagLst>
</file>

<file path=ppt/tags/tag10.xml><?xml version="1.0" encoding="utf-8"?>
<p:tagLst xmlns:p="http://schemas.openxmlformats.org/presentationml/2006/main">
  <p:tag name="PA" val="v3.2.0"/>
</p:tagLst>
</file>

<file path=ppt/tags/tag11.xml><?xml version="1.0" encoding="utf-8"?>
<p:tagLst xmlns:p="http://schemas.openxmlformats.org/presentationml/2006/main">
  <p:tag name="PA" val="v3.2.0"/>
</p:tagLst>
</file>

<file path=ppt/tags/tag12.xml><?xml version="1.0" encoding="utf-8"?>
<p:tagLst xmlns:p="http://schemas.openxmlformats.org/presentationml/2006/main">
  <p:tag name="PA" val="v3.2.0"/>
</p:tagLst>
</file>

<file path=ppt/tags/tag13.xml><?xml version="1.0" encoding="utf-8"?>
<p:tagLst xmlns:p="http://schemas.openxmlformats.org/presentationml/2006/main">
  <p:tag name="PA" val="v3.2.0"/>
</p:tagLst>
</file>

<file path=ppt/tags/tag14.xml><?xml version="1.0" encoding="utf-8"?>
<p:tagLst xmlns:p="http://schemas.openxmlformats.org/presentationml/2006/main">
  <p:tag name="PA" val="v3.2.0"/>
</p:tagLst>
</file>

<file path=ppt/tags/tag15.xml><?xml version="1.0" encoding="utf-8"?>
<p:tagLst xmlns:p="http://schemas.openxmlformats.org/presentationml/2006/main">
  <p:tag name="PA" val="v3.2.0"/>
</p:tagLst>
</file>

<file path=ppt/tags/tag16.xml><?xml version="1.0" encoding="utf-8"?>
<p:tagLst xmlns:p="http://schemas.openxmlformats.org/presentationml/2006/main">
  <p:tag name="PA" val="v3.2.0"/>
</p:tagLst>
</file>

<file path=ppt/tags/tag17.xml><?xml version="1.0" encoding="utf-8"?>
<p:tagLst xmlns:p="http://schemas.openxmlformats.org/presentationml/2006/main">
  <p:tag name="PA" val="v3.2.0"/>
</p:tagLst>
</file>

<file path=ppt/tags/tag18.xml><?xml version="1.0" encoding="utf-8"?>
<p:tagLst xmlns:p="http://schemas.openxmlformats.org/presentationml/2006/main">
  <p:tag name="PA" val="v3.2.0"/>
</p:tagLst>
</file>

<file path=ppt/tags/tag19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PA" val="v3.2.0"/>
</p:tagLst>
</file>

<file path=ppt/tags/tag20.xml><?xml version="1.0" encoding="utf-8"?>
<p:tagLst xmlns:p="http://schemas.openxmlformats.org/presentationml/2006/main">
  <p:tag name="PA" val="v3.2.0"/>
</p:tagLst>
</file>

<file path=ppt/tags/tag21.xml><?xml version="1.0" encoding="utf-8"?>
<p:tagLst xmlns:p="http://schemas.openxmlformats.org/presentationml/2006/main">
  <p:tag name="PA" val="v3.2.0"/>
</p:tagLst>
</file>

<file path=ppt/tags/tag22.xml><?xml version="1.0" encoding="utf-8"?>
<p:tagLst xmlns:p="http://schemas.openxmlformats.org/presentationml/2006/main">
  <p:tag name="PA" val="v3.2.0"/>
</p:tagLst>
</file>

<file path=ppt/tags/tag23.xml><?xml version="1.0" encoding="utf-8"?>
<p:tagLst xmlns:p="http://schemas.openxmlformats.org/presentationml/2006/main">
  <p:tag name="PA" val="v3.2.0"/>
</p:tagLst>
</file>

<file path=ppt/tags/tag24.xml><?xml version="1.0" encoding="utf-8"?>
<p:tagLst xmlns:p="http://schemas.openxmlformats.org/presentationml/2006/main">
  <p:tag name="PA" val="v3.2.0"/>
</p:tagLst>
</file>

<file path=ppt/tags/tag25.xml><?xml version="1.0" encoding="utf-8"?>
<p:tagLst xmlns:p="http://schemas.openxmlformats.org/presentationml/2006/main">
  <p:tag name="PA" val="v3.2.0"/>
</p:tagLst>
</file>

<file path=ppt/tags/tag26.xml><?xml version="1.0" encoding="utf-8"?>
<p:tagLst xmlns:p="http://schemas.openxmlformats.org/presentationml/2006/main">
  <p:tag name="PA" val="v3.2.0"/>
</p:tagLst>
</file>

<file path=ppt/tags/tag27.xml><?xml version="1.0" encoding="utf-8"?>
<p:tagLst xmlns:p="http://schemas.openxmlformats.org/presentationml/2006/main">
  <p:tag name="PA" val="v3.2.0"/>
</p:tagLst>
</file>

<file path=ppt/tags/tag28.xml><?xml version="1.0" encoding="utf-8"?>
<p:tagLst xmlns:p="http://schemas.openxmlformats.org/presentationml/2006/main">
  <p:tag name="PA" val="v3.2.0"/>
</p:tagLst>
</file>

<file path=ppt/tags/tag29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PA" val="v3.2.0"/>
</p:tagLst>
</file>

<file path=ppt/tags/tag30.xml><?xml version="1.0" encoding="utf-8"?>
<p:tagLst xmlns:p="http://schemas.openxmlformats.org/presentationml/2006/main">
  <p:tag name="PA" val="v3.2.0"/>
</p:tagLst>
</file>

<file path=ppt/tags/tag31.xml><?xml version="1.0" encoding="utf-8"?>
<p:tagLst xmlns:p="http://schemas.openxmlformats.org/presentationml/2006/main">
  <p:tag name="PA" val="v3.2.0"/>
</p:tagLst>
</file>

<file path=ppt/tags/tag32.xml><?xml version="1.0" encoding="utf-8"?>
<p:tagLst xmlns:p="http://schemas.openxmlformats.org/presentationml/2006/main">
  <p:tag name="PA" val="v3.2.0"/>
</p:tagLst>
</file>

<file path=ppt/tags/tag33.xml><?xml version="1.0" encoding="utf-8"?>
<p:tagLst xmlns:p="http://schemas.openxmlformats.org/presentationml/2006/main">
  <p:tag name="PA" val="v3.2.0"/>
</p:tagLst>
</file>

<file path=ppt/tags/tag34.xml><?xml version="1.0" encoding="utf-8"?>
<p:tagLst xmlns:p="http://schemas.openxmlformats.org/presentationml/2006/main">
  <p:tag name="PA" val="v3.2.0"/>
</p:tagLst>
</file>

<file path=ppt/tags/tag35.xml><?xml version="1.0" encoding="utf-8"?>
<p:tagLst xmlns:p="http://schemas.openxmlformats.org/presentationml/2006/main">
  <p:tag name="PA" val="v3.2.0"/>
</p:tagLst>
</file>

<file path=ppt/tags/tag36.xml><?xml version="1.0" encoding="utf-8"?>
<p:tagLst xmlns:p="http://schemas.openxmlformats.org/presentationml/2006/main">
  <p:tag name="PA" val="v3.2.0"/>
</p:tagLst>
</file>

<file path=ppt/tags/tag37.xml><?xml version="1.0" encoding="utf-8"?>
<p:tagLst xmlns:p="http://schemas.openxmlformats.org/presentationml/2006/main">
  <p:tag name="PA" val="v3.2.0"/>
</p:tagLst>
</file>

<file path=ppt/tags/tag38.xml><?xml version="1.0" encoding="utf-8"?>
<p:tagLst xmlns:p="http://schemas.openxmlformats.org/presentationml/2006/main">
  <p:tag name="PA" val="v3.2.0"/>
</p:tagLst>
</file>

<file path=ppt/tags/tag39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PA" val="v3.2.0"/>
</p:tagLst>
</file>

<file path=ppt/tags/tag40.xml><?xml version="1.0" encoding="utf-8"?>
<p:tagLst xmlns:p="http://schemas.openxmlformats.org/presentationml/2006/main">
  <p:tag name="PA" val="v3.2.0"/>
</p:tagLst>
</file>

<file path=ppt/tags/tag41.xml><?xml version="1.0" encoding="utf-8"?>
<p:tagLst xmlns:p="http://schemas.openxmlformats.org/presentationml/2006/main">
  <p:tag name="PA" val="v3.2.0"/>
</p:tagLst>
</file>

<file path=ppt/tags/tag42.xml><?xml version="1.0" encoding="utf-8"?>
<p:tagLst xmlns:p="http://schemas.openxmlformats.org/presentationml/2006/main">
  <p:tag name="PA" val="v3.2.0"/>
</p:tagLst>
</file>

<file path=ppt/tags/tag43.xml><?xml version="1.0" encoding="utf-8"?>
<p:tagLst xmlns:p="http://schemas.openxmlformats.org/presentationml/2006/main">
  <p:tag name="PA" val="v3.2.0"/>
</p:tagLst>
</file>

<file path=ppt/tags/tag44.xml><?xml version="1.0" encoding="utf-8"?>
<p:tagLst xmlns:p="http://schemas.openxmlformats.org/presentationml/2006/main">
  <p:tag name="PA" val="v3.2.0"/>
</p:tagLst>
</file>

<file path=ppt/tags/tag45.xml><?xml version="1.0" encoding="utf-8"?>
<p:tagLst xmlns:p="http://schemas.openxmlformats.org/presentationml/2006/main">
  <p:tag name="PA" val="v3.2.0"/>
</p:tagLst>
</file>

<file path=ppt/tags/tag46.xml><?xml version="1.0" encoding="utf-8"?>
<p:tagLst xmlns:p="http://schemas.openxmlformats.org/presentationml/2006/main">
  <p:tag name="PA" val="v3.2.0"/>
</p:tagLst>
</file>

<file path=ppt/tags/tag47.xml><?xml version="1.0" encoding="utf-8"?>
<p:tagLst xmlns:p="http://schemas.openxmlformats.org/presentationml/2006/main">
  <p:tag name="PA" val="v3.2.0"/>
</p:tagLst>
</file>

<file path=ppt/tags/tag48.xml><?xml version="1.0" encoding="utf-8"?>
<p:tagLst xmlns:p="http://schemas.openxmlformats.org/presentationml/2006/main">
  <p:tag name="PA" val="v3.2.0"/>
</p:tagLst>
</file>

<file path=ppt/tags/tag49.xml><?xml version="1.0" encoding="utf-8"?>
<p:tagLst xmlns:p="http://schemas.openxmlformats.org/presentationml/2006/main">
  <p:tag name="PA" val="v3.2.0"/>
</p:tagLst>
</file>

<file path=ppt/tags/tag5.xml><?xml version="1.0" encoding="utf-8"?>
<p:tagLst xmlns:p="http://schemas.openxmlformats.org/presentationml/2006/main">
  <p:tag name="PA" val="v3.2.0"/>
</p:tagLst>
</file>

<file path=ppt/tags/tag50.xml><?xml version="1.0" encoding="utf-8"?>
<p:tagLst xmlns:p="http://schemas.openxmlformats.org/presentationml/2006/main">
  <p:tag name="PA" val="v3.2.0"/>
</p:tagLst>
</file>

<file path=ppt/tags/tag51.xml><?xml version="1.0" encoding="utf-8"?>
<p:tagLst xmlns:p="http://schemas.openxmlformats.org/presentationml/2006/main">
  <p:tag name="PA" val="v3.2.0"/>
</p:tagLst>
</file>

<file path=ppt/tags/tag52.xml><?xml version="1.0" encoding="utf-8"?>
<p:tagLst xmlns:p="http://schemas.openxmlformats.org/presentationml/2006/main">
  <p:tag name="PA" val="v3.2.0"/>
</p:tagLst>
</file>

<file path=ppt/tags/tag53.xml><?xml version="1.0" encoding="utf-8"?>
<p:tagLst xmlns:p="http://schemas.openxmlformats.org/presentationml/2006/main">
  <p:tag name="PA" val="v3.2.0"/>
</p:tagLst>
</file>

<file path=ppt/tags/tag54.xml><?xml version="1.0" encoding="utf-8"?>
<p:tagLst xmlns:p="http://schemas.openxmlformats.org/presentationml/2006/main">
  <p:tag name="PA" val="v3.2.0"/>
</p:tagLst>
</file>

<file path=ppt/tags/tag55.xml><?xml version="1.0" encoding="utf-8"?>
<p:tagLst xmlns:p="http://schemas.openxmlformats.org/presentationml/2006/main">
  <p:tag name="PA" val="v3.2.0"/>
</p:tagLst>
</file>

<file path=ppt/tags/tag56.xml><?xml version="1.0" encoding="utf-8"?>
<p:tagLst xmlns:p="http://schemas.openxmlformats.org/presentationml/2006/main">
  <p:tag name="PA" val="v3.2.0"/>
</p:tagLst>
</file>

<file path=ppt/tags/tag57.xml><?xml version="1.0" encoding="utf-8"?>
<p:tagLst xmlns:p="http://schemas.openxmlformats.org/presentationml/2006/main">
  <p:tag name="PA" val="v3.2.0"/>
</p:tagLst>
</file>

<file path=ppt/tags/tag58.xml><?xml version="1.0" encoding="utf-8"?>
<p:tagLst xmlns:p="http://schemas.openxmlformats.org/presentationml/2006/main">
  <p:tag name="PA" val="v3.2.0"/>
</p:tagLst>
</file>

<file path=ppt/tags/tag59.xml><?xml version="1.0" encoding="utf-8"?>
<p:tagLst xmlns:p="http://schemas.openxmlformats.org/presentationml/2006/main">
  <p:tag name="PA" val="v3.2.0"/>
</p:tagLst>
</file>

<file path=ppt/tags/tag6.xml><?xml version="1.0" encoding="utf-8"?>
<p:tagLst xmlns:p="http://schemas.openxmlformats.org/presentationml/2006/main">
  <p:tag name="PA" val="v3.2.0"/>
</p:tagLst>
</file>

<file path=ppt/tags/tag60.xml><?xml version="1.0" encoding="utf-8"?>
<p:tagLst xmlns:p="http://schemas.openxmlformats.org/presentationml/2006/main">
  <p:tag name="PA" val="v3.2.0"/>
</p:tagLst>
</file>

<file path=ppt/tags/tag61.xml><?xml version="1.0" encoding="utf-8"?>
<p:tagLst xmlns:p="http://schemas.openxmlformats.org/presentationml/2006/main">
  <p:tag name="PA" val="v3.2.0"/>
</p:tagLst>
</file>

<file path=ppt/tags/tag62.xml><?xml version="1.0" encoding="utf-8"?>
<p:tagLst xmlns:p="http://schemas.openxmlformats.org/presentationml/2006/main">
  <p:tag name="PA" val="v3.2.0"/>
</p:tagLst>
</file>

<file path=ppt/tags/tag63.xml><?xml version="1.0" encoding="utf-8"?>
<p:tagLst xmlns:p="http://schemas.openxmlformats.org/presentationml/2006/main">
  <p:tag name="PA" val="v3.2.0"/>
</p:tagLst>
</file>

<file path=ppt/tags/tag64.xml><?xml version="1.0" encoding="utf-8"?>
<p:tagLst xmlns:p="http://schemas.openxmlformats.org/presentationml/2006/main">
  <p:tag name="PA" val="v3.2.0"/>
</p:tagLst>
</file>

<file path=ppt/tags/tag65.xml><?xml version="1.0" encoding="utf-8"?>
<p:tagLst xmlns:p="http://schemas.openxmlformats.org/presentationml/2006/main">
  <p:tag name="PA" val="v3.2.0"/>
</p:tagLst>
</file>

<file path=ppt/tags/tag66.xml><?xml version="1.0" encoding="utf-8"?>
<p:tagLst xmlns:p="http://schemas.openxmlformats.org/presentationml/2006/main">
  <p:tag name="PA" val="v3.2.0"/>
</p:tagLst>
</file>

<file path=ppt/tags/tag67.xml><?xml version="1.0" encoding="utf-8"?>
<p:tagLst xmlns:p="http://schemas.openxmlformats.org/presentationml/2006/main">
  <p:tag name="PA" val="v3.2.0"/>
</p:tagLst>
</file>

<file path=ppt/tags/tag7.xml><?xml version="1.0" encoding="utf-8"?>
<p:tagLst xmlns:p="http://schemas.openxmlformats.org/presentationml/2006/main">
  <p:tag name="PA" val="v3.2.0"/>
</p:tagLst>
</file>

<file path=ppt/tags/tag8.xml><?xml version="1.0" encoding="utf-8"?>
<p:tagLst xmlns:p="http://schemas.openxmlformats.org/presentationml/2006/main">
  <p:tag name="PA" val="v3.2.0"/>
</p:tagLst>
</file>

<file path=ppt/tags/tag9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1_Office 主题">
  <a:themeElements>
    <a:clrScheme name="自定义 3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0070C0"/>
      </a:accent1>
      <a:accent2>
        <a:srgbClr val="00B0F0"/>
      </a:accent2>
      <a:accent3>
        <a:srgbClr val="297FD5"/>
      </a:accent3>
      <a:accent4>
        <a:srgbClr val="00B050"/>
      </a:accent4>
      <a:accent5>
        <a:srgbClr val="92D050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2352</Words>
  <Application>WPS 演示</Application>
  <PresentationFormat>宽屏</PresentationFormat>
  <Paragraphs>266</Paragraphs>
  <Slides>20</Slides>
  <Notes>25</Notes>
  <HiddenSlides>5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Unicode MS</vt:lpstr>
      <vt:lpstr>Wingdings</vt:lpstr>
      <vt:lpstr>Calibri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CHENYING0907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CHENYING0907</dc:title>
  <dc:creator>CHENYING0907</dc:creator>
  <cp:keywords>CHENYING0907</cp:keywords>
  <dc:description>CHENYING0907
</dc:description>
  <dc:subject>CHENYING0907</dc:subject>
  <cp:category>CHENYING0907</cp:category>
  <cp:lastModifiedBy>李力</cp:lastModifiedBy>
  <cp:revision>161</cp:revision>
  <dcterms:created xsi:type="dcterms:W3CDTF">2015-10-15T01:42:00Z</dcterms:created>
  <dcterms:modified xsi:type="dcterms:W3CDTF">2020-06-12T03:57:10Z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