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314" r:id="rId3"/>
    <p:sldId id="4316" r:id="rId5"/>
    <p:sldId id="4315" r:id="rId6"/>
    <p:sldId id="4317" r:id="rId7"/>
    <p:sldId id="4318" r:id="rId8"/>
    <p:sldId id="4319" r:id="rId9"/>
    <p:sldId id="4339" r:id="rId10"/>
    <p:sldId id="4334" r:id="rId11"/>
    <p:sldId id="4341" r:id="rId12"/>
    <p:sldId id="4335" r:id="rId13"/>
    <p:sldId id="4336" r:id="rId14"/>
    <p:sldId id="4337" r:id="rId15"/>
    <p:sldId id="4338" r:id="rId16"/>
    <p:sldId id="4346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1pPr>
    <a:lvl2pPr marL="336550" lvl="1" indent="1079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2pPr>
    <a:lvl3pPr marL="679450" lvl="2" indent="2222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3pPr>
    <a:lvl4pPr marL="1022350" lvl="3" indent="3365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4pPr>
    <a:lvl5pPr marL="1365250" lvl="4" indent="4508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5pPr>
    <a:lvl6pPr marL="2286000" lvl="5" indent="4508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6pPr>
    <a:lvl7pPr marL="2743200" lvl="6" indent="4508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7pPr>
    <a:lvl8pPr marL="3200400" lvl="7" indent="4508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8pPr>
    <a:lvl9pPr marL="3657600" lvl="8" indent="4508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33"/>
    <a:srgbClr val="990099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244" autoAdjust="0"/>
  </p:normalViewPr>
  <p:slideViewPr>
    <p:cSldViewPr snapToGrid="0" showGuides="1">
      <p:cViewPr varScale="1">
        <p:scale>
          <a:sx n="114" d="100"/>
          <a:sy n="114" d="100"/>
        </p:scale>
        <p:origin x="365" y="82"/>
      </p:cViewPr>
      <p:guideLst>
        <p:guide orient="horz" pos="1658"/>
        <p:guide pos="2869"/>
      </p:guideLst>
    </p:cSldViewPr>
  </p:slideViewPr>
  <p:outlineViewPr>
    <p:cViewPr>
      <p:scale>
        <a:sx n="33" d="100"/>
        <a:sy n="33" d="100"/>
      </p:scale>
      <p:origin x="0" y="1512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5B92EE-9442-45E9-B32E-38699085914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等线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333125-9027-4DCF-97A7-0C097ACC54E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pitchFamily="2" charset="-122"/>
              </a:rPr>
              <a:t>Edit Master text styles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  <a:p>
            <a:pPr marL="33655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pitchFamily="2" charset="-122"/>
              </a:rPr>
              <a:t>Second level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  <a:p>
            <a:pPr marL="67945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pitchFamily="2" charset="-122"/>
              </a:rPr>
              <a:t>Third level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  <a:p>
            <a:pPr marL="102235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pitchFamily="2" charset="-122"/>
              </a:rPr>
              <a:t>Fourth level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  <a:p>
            <a:pPr marL="136525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pitchFamily="2" charset="-122"/>
              </a:rPr>
              <a:t>Fifth level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1pPr>
    <a:lvl2pPr marL="3365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2pPr>
    <a:lvl3pPr marL="679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3pPr>
    <a:lvl4pPr marL="10223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4pPr>
    <a:lvl5pPr marL="13652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5pPr>
    <a:lvl6pPr marL="17138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有效的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测试分析</a:t>
            </a:r>
            <a:r>
              <a:rPr lang="zh-CN" altLang="en-US">
                <a:sym typeface="+mn-ea"/>
              </a:rPr>
              <a:t>，往往采用以下三种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方法</a:t>
            </a:r>
            <a:r>
              <a:rPr lang="zh-CN" altLang="en-US">
                <a:sym typeface="+mn-ea"/>
              </a:rPr>
              <a:t>：</a:t>
            </a:r>
            <a:endParaRPr lang="zh-CN" altLang="en-US" b="0"/>
          </a:p>
          <a:p>
            <a:pPr lvl="1"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质量模型分析法。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功能交互分析法。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用户场景分析法。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  <a:prstGeom prst="rect">
            <a:avLst/>
          </a:prstGeom>
        </p:spPr>
        <p:txBody>
          <a:bodyPr lIns="68553" tIns="34289" rIns="68553" bIns="34289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53" tIns="34289" rIns="68553" bIns="34289"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065" indent="0" algn="ctr">
              <a:buNone/>
              <a:defRPr/>
            </a:lvl4pPr>
            <a:lvl5pPr marL="1370965" indent="0" algn="ctr">
              <a:buNone/>
              <a:defRPr/>
            </a:lvl5pPr>
            <a:lvl6pPr marL="1713865" indent="0" algn="ctr">
              <a:buNone/>
              <a:defRPr/>
            </a:lvl6pPr>
            <a:lvl7pPr marL="2056765" indent="0" algn="ctr">
              <a:buNone/>
              <a:defRPr/>
            </a:lvl7pPr>
            <a:lvl8pPr marL="2399030" indent="0" algn="ctr">
              <a:buNone/>
              <a:defRPr/>
            </a:lvl8pPr>
            <a:lvl9pPr marL="27419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0352"/>
            <a:ext cx="8229600" cy="292895"/>
          </a:xfrm>
          <a:prstGeom prst="rect">
            <a:avLst/>
          </a:prstGeom>
        </p:spPr>
        <p:txBody>
          <a:bodyPr lIns="68553" tIns="34289" rIns="68553" bIns="3428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 lIns="68553" tIns="34289" rIns="68553" bIns="3428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  <a:prstGeom prst="rect">
            <a:avLst/>
          </a:prstGeom>
        </p:spPr>
        <p:txBody>
          <a:bodyPr vert="eaVert" lIns="68553" tIns="34289" rIns="68553" bIns="3428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6"/>
            <a:ext cx="6019800" cy="4388644"/>
          </a:xfrm>
          <a:prstGeom prst="rect">
            <a:avLst/>
          </a:prstGeom>
        </p:spPr>
        <p:txBody>
          <a:bodyPr vert="eaVert" lIns="68553" tIns="34289" rIns="68553" bIns="3428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13"/>
          <p:cNvGrpSpPr/>
          <p:nvPr userDrawn="1"/>
        </p:nvGrpSpPr>
        <p:grpSpPr>
          <a:xfrm>
            <a:off x="7938" y="87313"/>
            <a:ext cx="4852987" cy="647700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618" y="1144923"/>
              <a:ext cx="2664320" cy="5044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355" cy="504474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124752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13"/>
          <p:cNvGrpSpPr/>
          <p:nvPr userDrawn="1"/>
        </p:nvGrpSpPr>
        <p:grpSpPr>
          <a:xfrm>
            <a:off x="7938" y="87313"/>
            <a:ext cx="4852987" cy="647700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618" y="1144923"/>
              <a:ext cx="2664320" cy="5044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355" cy="504474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124752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13"/>
          <p:cNvGrpSpPr/>
          <p:nvPr userDrawn="1"/>
        </p:nvGrpSpPr>
        <p:grpSpPr>
          <a:xfrm>
            <a:off x="7938" y="87313"/>
            <a:ext cx="4852987" cy="647700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618" y="1144923"/>
              <a:ext cx="2664320" cy="5044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355" cy="504474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124752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8" descr="d2"/>
          <p:cNvPicPr>
            <a:picLocks noChangeAspect="1"/>
          </p:cNvPicPr>
          <p:nvPr userDrawn="1"/>
        </p:nvPicPr>
        <p:blipFill>
          <a:blip r:embed="rId2"/>
          <a:srcRect r="46873"/>
          <a:stretch>
            <a:fillRect/>
          </a:stretch>
        </p:blipFill>
        <p:spPr>
          <a:xfrm>
            <a:off x="5113338" y="73025"/>
            <a:ext cx="39846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8" descr="d2"/>
          <p:cNvPicPr>
            <a:picLocks noChangeAspect="1"/>
          </p:cNvPicPr>
          <p:nvPr userDrawn="1"/>
        </p:nvPicPr>
        <p:blipFill>
          <a:blip r:embed="rId2"/>
          <a:srcRect t="16669" r="91225" b="8324"/>
          <a:stretch>
            <a:fillRect/>
          </a:stretch>
        </p:blipFill>
        <p:spPr>
          <a:xfrm>
            <a:off x="0" y="188913"/>
            <a:ext cx="658813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90"/>
            <a:ext cx="8229600" cy="3643057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21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737574" y="177843"/>
            <a:ext cx="4212468" cy="486054"/>
          </a:xfrm>
          <a:prstGeom prst="rect">
            <a:avLst/>
          </a:prstGeom>
        </p:spPr>
        <p:txBody>
          <a:bodyPr lIns="68553" tIns="34289" rIns="68553" bIns="34289" anchor="ctr" anchorCtr="0"/>
          <a:lstStyle>
            <a:lvl1pPr algn="l">
              <a:defRPr sz="3000" b="1">
                <a:solidFill>
                  <a:srgbClr val="841484"/>
                </a:solidFill>
              </a:defRPr>
            </a:lvl1pPr>
          </a:lstStyle>
          <a:p>
            <a:r>
              <a:rPr lang="zh-CN" altLang="en-US" dirty="0"/>
              <a:t>单击此处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13"/>
          <p:cNvGrpSpPr/>
          <p:nvPr userDrawn="1"/>
        </p:nvGrpSpPr>
        <p:grpSpPr>
          <a:xfrm>
            <a:off x="7938" y="88900"/>
            <a:ext cx="4205287" cy="446088"/>
            <a:chOff x="7232" y="1052802"/>
            <a:chExt cx="2764706" cy="596596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107425" y="1144097"/>
              <a:ext cx="2664513" cy="5053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22225" algn="ctr">
              <a:solidFill>
                <a:srgbClr val="9933FF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7232" y="1052802"/>
              <a:ext cx="2692692" cy="505301"/>
            </a:xfrm>
            <a:prstGeom prst="roundRect">
              <a:avLst>
                <a:gd name="adj" fmla="val 16667"/>
              </a:avLst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5pPr>
              <a:lvl6pPr marL="25146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6pPr>
              <a:lvl7pPr marL="29718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7pPr>
              <a:lvl8pPr marL="34290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8pPr>
              <a:lvl9pPr marL="3886200" indent="-228600" defTabSz="9131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1217" y="65564"/>
            <a:ext cx="3995952" cy="529998"/>
          </a:xfrm>
          <a:prstGeom prst="rect">
            <a:avLst/>
          </a:prstGeom>
        </p:spPr>
        <p:txBody>
          <a:bodyPr lIns="68553" tIns="34289" rIns="68553" bIns="34289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ln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68553" tIns="34289" rIns="68553" bIns="34289" numCol="1" anchor="t" anchorCtr="0" compatLnSpc="1"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6"/>
          <p:cNvGrpSpPr/>
          <p:nvPr userDrawn="1"/>
        </p:nvGrpSpPr>
        <p:grpSpPr>
          <a:xfrm>
            <a:off x="182563" y="0"/>
            <a:ext cx="1768475" cy="960438"/>
            <a:chOff x="3809999" y="1813560"/>
            <a:chExt cx="2356709" cy="1280504"/>
          </a:xfrm>
        </p:grpSpPr>
        <p:grpSp>
          <p:nvGrpSpPr>
            <p:cNvPr id="13316" name="组合 7"/>
            <p:cNvGrpSpPr/>
            <p:nvPr/>
          </p:nvGrpSpPr>
          <p:grpSpPr>
            <a:xfrm>
              <a:off x="3809999" y="1813560"/>
              <a:ext cx="2356709" cy="1280504"/>
              <a:chOff x="3810000" y="1802666"/>
              <a:chExt cx="2377440" cy="1291768"/>
            </a:xfrm>
          </p:grpSpPr>
          <p:sp>
            <p:nvSpPr>
              <p:cNvPr id="9" name="文本框 10"/>
              <p:cNvSpPr txBox="1">
                <a:spLocks noChangeArrowheads="1"/>
              </p:cNvSpPr>
              <p:nvPr/>
            </p:nvSpPr>
            <p:spPr bwMode="auto">
              <a:xfrm>
                <a:off x="3810000" y="1851775"/>
                <a:ext cx="685061" cy="12426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11"/>
              <p:cNvSpPr txBox="1">
                <a:spLocks noChangeArrowheads="1"/>
              </p:cNvSpPr>
              <p:nvPr/>
            </p:nvSpPr>
            <p:spPr bwMode="auto">
              <a:xfrm>
                <a:off x="4320061" y="1802666"/>
                <a:ext cx="687195" cy="8070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zh-CN" altLang="en-US" sz="3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entury Gothic" panose="020B0502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文本框 12"/>
              <p:cNvSpPr txBox="1">
                <a:spLocks noChangeArrowheads="1"/>
              </p:cNvSpPr>
              <p:nvPr/>
            </p:nvSpPr>
            <p:spPr bwMode="auto">
              <a:xfrm>
                <a:off x="4296586" y="2035398"/>
                <a:ext cx="1890854" cy="9928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+mn-cs"/>
                  </a:rPr>
                  <a:t>       </a:t>
                </a:r>
                <a:r>
                  <a:rPr kumimoji="0" lang="zh-CN" alt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+mn-cs"/>
                  </a:rPr>
                  <a:t>周年</a:t>
                </a:r>
                <a:endPara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+mn-cs"/>
                  </a:rPr>
                  <a:t> 建党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4051170" y="2226285"/>
              <a:ext cx="230593" cy="2307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31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825" y="2201530"/>
              <a:ext cx="221303" cy="22064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3175"/>
            <a:ext cx="9140825" cy="514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96850" y="204788"/>
            <a:ext cx="8694738" cy="47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任意多边形: 形状 7"/>
          <p:cNvSpPr/>
          <p:nvPr/>
        </p:nvSpPr>
        <p:spPr>
          <a:xfrm>
            <a:off x="7996238" y="-65087"/>
            <a:ext cx="1157288" cy="142716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37"/>
          <p:cNvSpPr txBox="1">
            <a:spLocks noChangeArrowheads="1"/>
          </p:cNvSpPr>
          <p:nvPr/>
        </p:nvSpPr>
        <p:spPr bwMode="auto">
          <a:xfrm>
            <a:off x="4094163" y="203200"/>
            <a:ext cx="1062038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38" tIns="34274" rIns="68538" bIns="34274">
            <a:spAutoFit/>
          </a:bodyPr>
          <a:lstStyle/>
          <a:p>
            <a:pPr marL="0" marR="0" lvl="0" indent="0" algn="l" defTabSz="6838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376238"/>
            <a:ext cx="3638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5450" y="376238"/>
            <a:ext cx="3638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涂豆思 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  <a:prstGeom prst="rect">
            <a:avLst/>
          </a:prstGeom>
        </p:spPr>
        <p:txBody>
          <a:bodyPr lIns="68553" tIns="34289" rIns="68553" bIns="34289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53" tIns="34289" rIns="68553" bIns="34289"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065" indent="0">
              <a:buNone/>
              <a:defRPr sz="1100"/>
            </a:lvl4pPr>
            <a:lvl5pPr marL="1370965" indent="0">
              <a:buNone/>
              <a:defRPr sz="1100"/>
            </a:lvl5pPr>
            <a:lvl6pPr marL="1713865" indent="0">
              <a:buNone/>
              <a:defRPr sz="1100"/>
            </a:lvl6pPr>
            <a:lvl7pPr marL="2056765" indent="0">
              <a:buNone/>
              <a:defRPr sz="1100"/>
            </a:lvl7pPr>
            <a:lvl8pPr marL="2399030" indent="0">
              <a:buNone/>
              <a:defRPr sz="1100"/>
            </a:lvl8pPr>
            <a:lvl9pPr marL="27419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0352"/>
            <a:ext cx="8229600" cy="292895"/>
          </a:xfrm>
          <a:prstGeom prst="rect">
            <a:avLst/>
          </a:prstGeom>
        </p:spPr>
        <p:txBody>
          <a:bodyPr lIns="68553" tIns="34289" rIns="68553" bIns="34289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472814"/>
            <a:ext cx="8229600" cy="292895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53" tIns="34289" rIns="68553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7" y="1151335"/>
            <a:ext cx="4041775" cy="479822"/>
          </a:xfrm>
          <a:prstGeom prst="rect">
            <a:avLst/>
          </a:prstGeom>
        </p:spPr>
        <p:txBody>
          <a:bodyPr lIns="68553" tIns="34289" rIns="68553" bIns="3428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7" y="1631156"/>
            <a:ext cx="4041775" cy="2963466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0352"/>
            <a:ext cx="8229600" cy="292895"/>
          </a:xfrm>
          <a:prstGeom prst="rect">
            <a:avLst/>
          </a:prstGeom>
        </p:spPr>
        <p:txBody>
          <a:bodyPr lIns="68553" tIns="34289" rIns="68553" bIns="3428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53" tIns="34289" rIns="68553" bIns="34289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  <a:prstGeom prst="rect">
            <a:avLst/>
          </a:prstGeom>
        </p:spPr>
        <p:txBody>
          <a:bodyPr lIns="68553" tIns="34289" rIns="68553" bIns="3428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53" tIns="34289" rIns="68553" bIns="34289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765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68553" tIns="34289" rIns="68553" bIns="34289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53" tIns="34289" rIns="68553" bIns="34289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065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  <a:prstGeom prst="rect">
            <a:avLst/>
          </a:prstGeom>
        </p:spPr>
        <p:txBody>
          <a:bodyPr lIns="68553" tIns="34289" rIns="68553" bIns="34289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765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5000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4.jpe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 b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53" tIns="34289" rIns="68553" bIns="34289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 b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9" descr="000-1"/>
          <p:cNvPicPr>
            <a:picLocks noChangeAspect="1"/>
          </p:cNvPicPr>
          <p:nvPr/>
        </p:nvPicPr>
        <p:blipFill>
          <a:blip r:embed="rId27"/>
          <a:srcRect t="77133"/>
          <a:stretch>
            <a:fillRect/>
          </a:stretch>
        </p:blipFill>
        <p:spPr>
          <a:xfrm>
            <a:off x="0" y="5002213"/>
            <a:ext cx="9153525" cy="1619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ransition spd="med" advTm="5000">
    <p:pull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028065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370965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49555" indent="-249555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9275" indent="-206375" algn="l" rtl="0" eaLnBrk="0" fontAlgn="base" hangingPunct="0">
        <a:spcBef>
          <a:spcPct val="20000"/>
        </a:spcBef>
        <a:spcAft>
          <a:spcPct val="0"/>
        </a:spcAft>
        <a:buChar char="–"/>
        <a:defRPr sz="2100" b="1">
          <a:solidFill>
            <a:schemeClr val="tx1"/>
          </a:solidFill>
          <a:latin typeface="+mn-lt"/>
          <a:ea typeface="+mn-ea"/>
        </a:defRPr>
      </a:lvl2pPr>
      <a:lvl3pPr marL="849630" indent="-1638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192530" indent="-163830" algn="l" rtl="0" eaLnBrk="0" fontAlgn="base" hangingPunct="0">
        <a:spcBef>
          <a:spcPct val="20000"/>
        </a:spcBef>
        <a:spcAft>
          <a:spcPct val="0"/>
        </a:spcAft>
        <a:buChar char="–"/>
        <a:defRPr sz="1500" b="1">
          <a:solidFill>
            <a:schemeClr val="tx1"/>
          </a:solidFill>
          <a:latin typeface="+mn-lt"/>
          <a:ea typeface="+mn-ea"/>
        </a:defRPr>
      </a:lvl4pPr>
      <a:lvl5pPr marL="1535430" indent="-163830" algn="l" rtl="0" eaLnBrk="0" fontAlgn="base" hangingPunct="0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3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758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048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338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2028825" y="4427855"/>
            <a:ext cx="3343910" cy="3594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单车业务流程图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72735" y="664210"/>
          <a:ext cx="1694180" cy="438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Visio" r:id="rId1" imgW="2247900" imgH="5765800" progId="Visio.Drawing.11">
                  <p:embed/>
                </p:oleObj>
              </mc:Choice>
              <mc:Fallback>
                <p:oleObj name="Visio" r:id="rId1" imgW="2247900" imgH="5765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35" y="664210"/>
                        <a:ext cx="1694180" cy="4386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14950" y="1931670"/>
            <a:ext cx="1086485" cy="4851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2415" y="1541145"/>
          <a:ext cx="8464550" cy="3409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575"/>
                <a:gridCol w="706755"/>
                <a:gridCol w="1944370"/>
                <a:gridCol w="1448435"/>
                <a:gridCol w="3284855"/>
                <a:gridCol w="543560"/>
              </a:tblGrid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用例说明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前置操作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预期结果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9144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010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没有正在运行的订单，也没有未支付的订单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进入数码解锁页面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011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有正在运行的订单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无法开锁，提示正在骑行，需结束骑行并支付才能解锁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6675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012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无法开锁，提示支付未支付订单才能解锁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36490" y="2201545"/>
            <a:ext cx="3225800" cy="212979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6705" y="2139315"/>
            <a:ext cx="1854200" cy="22453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268605" y="561975"/>
            <a:ext cx="8606790" cy="18859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）测试实施、执行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测试用例，对测试过程进行记录和跟踪。对于测试发现的缺陷整理成缺陷报告。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1790" y="2379980"/>
          <a:ext cx="8252460" cy="2599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975"/>
                <a:gridCol w="6420485"/>
              </a:tblGrid>
              <a:tr h="33147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</a:t>
                      </a: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ID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2200210006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测试软件名称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共享单车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App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147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测试软件版本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8.10.0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147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缺陷发现日期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20220302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测试人员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测试员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、测试员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94361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缺陷描述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该版本的开锁用车功能在晚上扫码开锁时，无法启动手电筒，导致扫码不成功而无法完成开锁功能。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2100" y="1518918"/>
          <a:ext cx="8413115" cy="332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519"/>
                <a:gridCol w="6091555"/>
              </a:tblGrid>
              <a:tr h="33972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附件（可附图）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附图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（链接）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9514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缺陷类型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功能类型缺陷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9514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缺陷严重程度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严重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9514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缺陷优先级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立即解决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10185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测试环境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手机信息：华为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honor AAL-AL20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内存：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4.0GB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系统类型：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Android8.0.0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操作系统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1940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重现步骤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、进入共享单车</a:t>
                      </a: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App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页面，点击“扫码开锁”按钮。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、手电筒未打开，扫取共享单车二维码，扫取失败。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339514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280670" y="1575435"/>
            <a:ext cx="8548370" cy="3298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）测试评估和报告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zh-CN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结束之后（包括回归测试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），编写</a:t>
            </a:r>
            <a:r>
              <a:rPr lang="zh-CN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一个完整的测试报告，测试报告的内容较多，一般为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</a:t>
            </a:r>
            <a:r>
              <a:rPr lang="zh-CN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文档，或者是在相应的软件测试管理工具中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在测试报告中详细描述本次测试过程及结论。</a:t>
            </a:r>
            <a:endParaRPr lang="zh-CN" altLang="en-US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280670" y="1575435"/>
            <a:ext cx="8548370" cy="3298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）测试结束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67970" y="1771650"/>
            <a:ext cx="3394075" cy="8597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）制定测试计划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73985" y="1905635"/>
          <a:ext cx="5544185" cy="3058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110"/>
                <a:gridCol w="4156075"/>
              </a:tblGrid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软件版本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lt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+mn-cs"/>
                        </a:rPr>
                        <a:t>共享单车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+mn-cs"/>
                        </a:rPr>
                        <a:t>App 8.10.0</a:t>
                      </a:r>
                      <a:r>
                        <a:rPr lang="zh-CN" sz="2000" b="1" kern="100" dirty="0">
                          <a:solidFill>
                            <a:schemeClr val="lt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+mn-cs"/>
                        </a:rPr>
                        <a:t>版本</a:t>
                      </a:r>
                      <a:endParaRPr lang="zh-CN" sz="2000" b="1" kern="100" dirty="0">
                        <a:solidFill>
                          <a:schemeClr val="lt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开锁用车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负责人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测试组长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测试人员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测试员</a:t>
                      </a: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、测试员</a:t>
                      </a: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测试时间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2022.3.1~2022.3.3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测试用例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001~0XX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3688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回归测试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2022.4.10~2022.4.13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标题 3"/>
          <p:cNvSpPr/>
          <p:nvPr>
            <p:ph type="title"/>
          </p:nvPr>
        </p:nvSpPr>
        <p:spPr>
          <a:xfrm>
            <a:off x="737574" y="189273"/>
            <a:ext cx="4212468" cy="486054"/>
          </a:xfrm>
        </p:spPr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798195" y="1951990"/>
            <a:ext cx="4683760" cy="22510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）测试分析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共享单车的</a:t>
            </a:r>
            <a:r>
              <a:rPr lang="zh-CN" altLang="zh-CN" sz="1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开锁用车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功能需要测试的内容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二维码开锁。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取手机手电筒。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35" y="1805940"/>
            <a:ext cx="3389630" cy="254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910205" y="1952625"/>
            <a:ext cx="3672840" cy="21869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）测试设计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测试用例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白天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：扫码开锁。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白天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：手动输入车辆编号开锁。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晚上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：扫码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手电筒开锁。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晚上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：手动输入车辆编号开锁。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5298" name="Picture 2" descr="https://timgsa.baidu.com/timg?image&amp;quality=80&amp;size=b9999_10000&amp;sec=1559197307138&amp;di=58bac06776c5d3e6bb663e430a2f2156&amp;imgtype=0&amp;src=http%3A%2F%2Fmy.qqkuyou.com%2Fimg_jianbihua%2F68263898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/>
          <a:stretch>
            <a:fillRect/>
          </a:stretch>
        </p:blipFill>
        <p:spPr bwMode="auto">
          <a:xfrm>
            <a:off x="6638290" y="1657985"/>
            <a:ext cx="2505710" cy="25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2" name="内容占位符 2"/>
          <p:cNvSpPr txBox="1"/>
          <p:nvPr/>
        </p:nvSpPr>
        <p:spPr>
          <a:xfrm>
            <a:off x="101600" y="2116455"/>
            <a:ext cx="2477770" cy="18141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）测试分析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二维码开锁。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取手机手电筒。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623820" y="3075940"/>
            <a:ext cx="319405" cy="75565"/>
          </a:xfrm>
          <a:prstGeom prst="rightArrow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27219" y="2008652"/>
            <a:ext cx="4310439" cy="2545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开锁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用车模块与其他模块的关联：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220" y="2584450"/>
            <a:ext cx="3838575" cy="9220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在开锁时，如果有正在</a:t>
            </a:r>
            <a:r>
              <a:rPr lang="zh-CN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运行的订单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或者有</a:t>
            </a:r>
            <a:r>
              <a:rPr lang="zh-CN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未支付的订单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，则无法开锁。</a:t>
            </a:r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727200"/>
            <a:ext cx="3269615" cy="321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/>
          <p:nvPr/>
        </p:nvSpPr>
        <p:spPr>
          <a:xfrm>
            <a:off x="2917825" y="2078990"/>
            <a:ext cx="835660" cy="5054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 意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0040" y="3019425"/>
          <a:ext cx="8504555" cy="1874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1143000"/>
                <a:gridCol w="2132330"/>
                <a:gridCol w="1401445"/>
                <a:gridCol w="2441575"/>
                <a:gridCol w="700405"/>
              </a:tblGrid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用例说明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前置操作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预期结果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3048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001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3048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002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3048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003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35052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004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</a:tbl>
          </a:graphicData>
        </a:graphic>
      </p:graphicFrame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20040" y="786130"/>
            <a:ext cx="3672840" cy="21869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）设计测试用例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白天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：扫码开锁。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白天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：手动输入车辆编号开锁。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晚上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：扫码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手电筒开锁。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晚上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：手动输入车辆编号开锁。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2020" y="1283335"/>
            <a:ext cx="3838575" cy="9220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在开锁时，如果有正在</a:t>
            </a:r>
            <a:r>
              <a:rPr lang="zh-CN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运行的订单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或者有</a:t>
            </a:r>
            <a:r>
              <a:rPr lang="zh-CN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未支付的订单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，则无法开锁。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642995" y="2205355"/>
            <a:ext cx="2640330" cy="912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0040" y="1004570"/>
          <a:ext cx="8504555" cy="3789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770255"/>
                <a:gridCol w="2505075"/>
                <a:gridCol w="1401445"/>
                <a:gridCol w="2631440"/>
                <a:gridCol w="510540"/>
              </a:tblGrid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用例说明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前置操作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预期结果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55626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001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没有正在运行的订单，也没有未支付的订单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进入数码解锁页面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9144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002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有正在运行的订单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无法开锁，提示正在骑行，需结束骑行并支付才能解锁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003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无法开锁，提示支付未支付订单才能解锁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</a:tbl>
          </a:graphicData>
        </a:graphic>
      </p:graphicFrame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27065" y="1636395"/>
            <a:ext cx="2540635" cy="20834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5460" y="1636395"/>
            <a:ext cx="2540635" cy="20834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3845" y="1468120"/>
          <a:ext cx="8684895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875"/>
                <a:gridCol w="757555"/>
                <a:gridCol w="2204085"/>
                <a:gridCol w="1480820"/>
                <a:gridCol w="3303905"/>
                <a:gridCol w="414655"/>
              </a:tblGrid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用例说明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前置操作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预期结果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004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没有正在运行的订单，也没有未支付的订单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进入数码解锁页面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005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有正在运行的订单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无法开锁，提示正在骑行，需结束骑行并支付才能解锁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006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有未支付的订单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白天手动输入车辆编号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无法开锁，提示支付未支付订单才能解锁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2900" y="2079625"/>
            <a:ext cx="2132965" cy="22453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1770" y="2079625"/>
            <a:ext cx="3218180" cy="22453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186688" y="930960"/>
            <a:ext cx="8031482" cy="4603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24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</a:t>
            </a:r>
            <a:r>
              <a:rPr lang="en-US" altLang="zh-CN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开锁用车功能测试流程</a:t>
            </a:r>
            <a:endParaRPr lang="zh-CN" altLang="en-US" sz="2400" b="1" kern="12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软件测试过程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3845" y="1468120"/>
          <a:ext cx="8684895" cy="2964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875"/>
                <a:gridCol w="757555"/>
                <a:gridCol w="2090420"/>
                <a:gridCol w="1594485"/>
                <a:gridCol w="3303905"/>
                <a:gridCol w="414655"/>
              </a:tblGrid>
              <a:tr h="6096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序号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用例说明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前置操作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操作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预期结果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备注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91440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007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没有正在运行的订单，也没有未支付的订单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开启手机手电筒，扫码成功，进入数码解锁页面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7200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008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有正在运行的订单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无法开锁，提示正在骑行，需结束骑行并支付才能解锁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  <a:tr h="7200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009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开锁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有未支付的订单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晚上扫码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无法开启手电筒，提示支付未支付订单才能解锁</a:t>
                      </a:r>
                      <a:endParaRPr lang="zh-CN" sz="20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 </a:t>
                      </a:r>
                      <a:endParaRPr lang="zh-CN" sz="2000" kern="10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0157" marR="60157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95120" y="2115820"/>
            <a:ext cx="2038985" cy="22453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7485" y="2115820"/>
            <a:ext cx="3245485" cy="22453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000" dirty="0" smtClean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2e0d91e9-c7d0-425f-8efd-7426d3bb2f78}"/>
  <p:tag name="TABLE_ENDDRAG_ORIGIN_RECT" val="436*240"/>
  <p:tag name="TABLE_ENDDRAG_RECT" val="394*242*436*240"/>
</p:tagLst>
</file>

<file path=ppt/tags/tag2.xml><?xml version="1.0" encoding="utf-8"?>
<p:tagLst xmlns:p="http://schemas.openxmlformats.org/presentationml/2006/main">
  <p:tag name="KSO_WM_UNIT_TABLE_BEAUTIFY" val="smartTable{bced8566-934f-412f-8575-854386d985a7}"/>
  <p:tag name="TABLE_ENDDRAG_ORIGIN_RECT" val="669*141"/>
  <p:tag name="TABLE_ENDDRAG_RECT" val="25*79*669*141"/>
</p:tagLst>
</file>

<file path=ppt/tags/tag3.xml><?xml version="1.0" encoding="utf-8"?>
<p:tagLst xmlns:p="http://schemas.openxmlformats.org/presentationml/2006/main">
  <p:tag name="KSO_WM_UNIT_TABLE_BEAUTIFY" val="smartTable{bced8566-934f-412f-8575-854386d985a7}"/>
  <p:tag name="TABLE_ENDDRAG_ORIGIN_RECT" val="669*302"/>
  <p:tag name="TABLE_ENDDRAG_RECT" val="26*139*669*302"/>
</p:tagLst>
</file>

<file path=ppt/tags/tag4.xml><?xml version="1.0" encoding="utf-8"?>
<p:tagLst xmlns:p="http://schemas.openxmlformats.org/presentationml/2006/main">
  <p:tag name="KSO_WM_UNIT_TABLE_BEAUTIFY" val="smartTable{f0c2686b-3c36-4a03-be83-5f3a829d8d11}"/>
  <p:tag name="TABLE_ENDDRAG_ORIGIN_RECT" val="683*255"/>
  <p:tag name="TABLE_ENDDRAG_RECT" val="22*115*683*255"/>
</p:tagLst>
</file>

<file path=ppt/tags/tag5.xml><?xml version="1.0" encoding="utf-8"?>
<p:tagLst xmlns:p="http://schemas.openxmlformats.org/presentationml/2006/main">
  <p:tag name="KSO_WM_UNIT_TABLE_BEAUTIFY" val="smartTable{f0c2686b-3c36-4a03-be83-5f3a829d8d11}"/>
  <p:tag name="TABLE_ENDDRAG_ORIGIN_RECT" val="683*255"/>
  <p:tag name="TABLE_ENDDRAG_RECT" val="22*115*683*255"/>
</p:tagLst>
</file>

<file path=ppt/tags/tag6.xml><?xml version="1.0" encoding="utf-8"?>
<p:tagLst xmlns:p="http://schemas.openxmlformats.org/presentationml/2006/main">
  <p:tag name="KSO_WM_UNIT_TABLE_BEAUTIFY" val="smartTable{1be9e622-af09-4d8e-aca4-843dc55c7a61}"/>
  <p:tag name="TABLE_ENDDRAG_ORIGIN_RECT" val="725*220"/>
  <p:tag name="TABLE_ENDDRAG_RECT" val="21*121*725*220"/>
</p:tagLst>
</file>

<file path=ppt/tags/tag7.xml><?xml version="1.0" encoding="utf-8"?>
<p:tagLst xmlns:p="http://schemas.openxmlformats.org/presentationml/2006/main">
  <p:tag name="KSO_WM_UNIT_TABLE_BEAUTIFY" val="smartTable{e964d4f4-aeff-4836-8feb-119e9384987a}"/>
  <p:tag name="TABLE_ENDDRAG_ORIGIN_RECT" val="649*204"/>
  <p:tag name="TABLE_ENDDRAG_RECT" val="27*187*649*204"/>
</p:tagLst>
</file>

<file path=ppt/tags/tag8.xml><?xml version="1.0" encoding="utf-8"?>
<p:tagLst xmlns:p="http://schemas.openxmlformats.org/presentationml/2006/main">
  <p:tag name="KSO_WM_UNIT_TABLE_BEAUTIFY" val="smartTable{b4a709bf-8a1c-4f0d-a509-6cfbef31c9b6}"/>
</p:tagLst>
</file>

<file path=ppt/tags/tag9.xml><?xml version="1.0" encoding="utf-8"?>
<p:tagLst xmlns:p="http://schemas.openxmlformats.org/presentationml/2006/main">
  <p:tag name="COMMONDATA" val="eyJoZGlkIjoiNmE2ZTkxZmZhODdjMjZlOGRiY2RlNDFjODU4YWM0NjgifQ=="/>
  <p:tag name="KSO_WPP_MARK_KEY" val="6b5ba67a-471b-4a0c-bee6-136c0e02b9cd"/>
</p:tagLst>
</file>

<file path=ppt/theme/theme1.xml><?xml version="1.0" encoding="utf-8"?>
<a:theme xmlns:a="http://schemas.openxmlformats.org/drawingml/2006/main" name="默认设计模板">
  <a:themeElements>
    <a:clrScheme name="紫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 smtClean="0">
            <a:solidFill>
              <a:srgbClr val="800080"/>
            </a:solidFill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演示</Application>
  <PresentationFormat>全屏显示(16:9)</PresentationFormat>
  <Paragraphs>433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等线</vt:lpstr>
      <vt:lpstr>华文行楷</vt:lpstr>
      <vt:lpstr>黑体</vt:lpstr>
      <vt:lpstr>微软雅黑</vt:lpstr>
      <vt:lpstr>Century Gothic</vt:lpstr>
      <vt:lpstr>Times New Roman</vt:lpstr>
      <vt:lpstr>幼圆</vt:lpstr>
      <vt:lpstr>Arial Unicode MS</vt:lpstr>
      <vt:lpstr>默认设计模板</vt:lpstr>
      <vt:lpstr>Visio.Drawing.11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  <vt:lpstr>软件测试过程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关于出版企业转型融合的思考及实践</dc:title>
  <dc:creator>曹国兴</dc:creator>
  <cp:lastModifiedBy>玉宇清澄1417363141</cp:lastModifiedBy>
  <cp:revision>1618</cp:revision>
  <dcterms:created xsi:type="dcterms:W3CDTF">2018-03-26T08:36:00Z</dcterms:created>
  <dcterms:modified xsi:type="dcterms:W3CDTF">2022-09-20T13:49:36Z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C1E4FD31FEE040FEBCF2050EA3DC96B4</vt:lpwstr>
  </property>
</Properties>
</file>