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0" r:id="rId6"/>
    <p:sldId id="271" r:id="rId7"/>
    <p:sldId id="272" r:id="rId8"/>
    <p:sldId id="259" r:id="rId9"/>
    <p:sldId id="260" r:id="rId10"/>
    <p:sldId id="261" r:id="rId11"/>
    <p:sldId id="262" r:id="rId12"/>
    <p:sldId id="269" r:id="rId13"/>
    <p:sldId id="263" r:id="rId14"/>
    <p:sldId id="274" r:id="rId15"/>
    <p:sldId id="275" r:id="rId16"/>
    <p:sldId id="276" r:id="rId17"/>
    <p:sldId id="277" r:id="rId18"/>
    <p:sldId id="278" r:id="rId19"/>
    <p:sldId id="279" r:id="rId20"/>
    <p:sldId id="280" r:id="rId21"/>
    <p:sldId id="281" r:id="rId22"/>
    <p:sldId id="285" r:id="rId23"/>
    <p:sldId id="283" r:id="rId24"/>
    <p:sldId id="284" r:id="rId25"/>
    <p:sldId id="282" r:id="rId26"/>
    <p:sldId id="287" r:id="rId27"/>
    <p:sldId id="288" r:id="rId28"/>
    <p:sldId id="289" r:id="rId29"/>
    <p:sldId id="290" r:id="rId30"/>
    <p:sldId id="297" r:id="rId31"/>
    <p:sldId id="301" r:id="rId32"/>
    <p:sldId id="302" r:id="rId33"/>
    <p:sldId id="292" r:id="rId34"/>
    <p:sldId id="293" r:id="rId35"/>
    <p:sldId id="295" r:id="rId36"/>
    <p:sldId id="296" r:id="rId37"/>
    <p:sldId id="298" r:id="rId38"/>
    <p:sldId id="30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E6C77EEC-B6A3-405A-B501-930807E1F519}" type="datetimeFigureOut">
              <a:rPr lang="zh-CN" altLang="en-US" smtClean="0"/>
              <a:t>2020-03-18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1A6AA871-00D0-4ACB-8338-A49F0004967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C77EEC-B6A3-405A-B501-930807E1F519}" type="datetimeFigureOut">
              <a:rPr lang="zh-CN" altLang="en-US" smtClean="0"/>
              <a:t>2020-03-18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6AA871-00D0-4ACB-8338-A49F000496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C77EEC-B6A3-405A-B501-930807E1F519}" type="datetimeFigureOut">
              <a:rPr lang="zh-CN" altLang="en-US" smtClean="0"/>
              <a:t>2020-03-18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6AA871-00D0-4ACB-8338-A49F0004967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E6C77EEC-B6A3-405A-B501-930807E1F519}" type="datetimeFigureOut">
              <a:rPr lang="zh-CN" altLang="en-US" smtClean="0"/>
              <a:t>2020-03-18</a:t>
            </a:fld>
            <a:endParaRPr lang="zh-CN" altLang="en-US"/>
          </a:p>
        </p:txBody>
      </p:sp>
      <p:sp>
        <p:nvSpPr>
          <p:cNvPr id="9" name="灯片编号占位符 8"/>
          <p:cNvSpPr>
            <a:spLocks noGrp="1"/>
          </p:cNvSpPr>
          <p:nvPr>
            <p:ph type="sldNum" sz="quarter" idx="15"/>
          </p:nvPr>
        </p:nvSpPr>
        <p:spPr/>
        <p:txBody>
          <a:bodyPr rtlCol="0"/>
          <a:lstStyle/>
          <a:p>
            <a:fld id="{1A6AA871-00D0-4ACB-8338-A49F0004967A}"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E6C77EEC-B6A3-405A-B501-930807E1F519}" type="datetimeFigureOut">
              <a:rPr lang="zh-CN" altLang="en-US" smtClean="0"/>
              <a:t>2020-03-18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1A6AA871-00D0-4ACB-8338-A49F0004967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E6C77EEC-B6A3-405A-B501-930807E1F519}" type="datetimeFigureOut">
              <a:rPr lang="zh-CN" altLang="en-US" smtClean="0"/>
              <a:t>2020-03-18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6AA871-00D0-4ACB-8338-A49F0004967A}"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E6C77EEC-B6A3-405A-B501-930807E1F519}" type="datetimeFigureOut">
              <a:rPr lang="zh-CN" altLang="en-US" smtClean="0"/>
              <a:t>2020-03-18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6AA871-00D0-4ACB-8338-A49F0004967A}"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E6C77EEC-B6A3-405A-B501-930807E1F519}" type="datetimeFigureOut">
              <a:rPr lang="zh-CN" altLang="en-US" smtClean="0"/>
              <a:t>2020-03-18</a:t>
            </a:fld>
            <a:endParaRPr lang="zh-CN" altLang="en-US"/>
          </a:p>
        </p:txBody>
      </p:sp>
      <p:sp>
        <p:nvSpPr>
          <p:cNvPr id="7" name="灯片编号占位符 6"/>
          <p:cNvSpPr>
            <a:spLocks noGrp="1"/>
          </p:cNvSpPr>
          <p:nvPr>
            <p:ph type="sldNum" sz="quarter" idx="11"/>
          </p:nvPr>
        </p:nvSpPr>
        <p:spPr/>
        <p:txBody>
          <a:bodyPr rtlCol="0"/>
          <a:lstStyle/>
          <a:p>
            <a:fld id="{1A6AA871-00D0-4ACB-8338-A49F0004967A}"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C77EEC-B6A3-405A-B501-930807E1F519}" type="datetimeFigureOut">
              <a:rPr lang="zh-CN" altLang="en-US" smtClean="0"/>
              <a:t>2020-03-18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6AA871-00D0-4ACB-8338-A49F000496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E6C77EEC-B6A3-405A-B501-930807E1F519}" type="datetimeFigureOut">
              <a:rPr lang="zh-CN" altLang="en-US" smtClean="0"/>
              <a:t>2020-03-18</a:t>
            </a:fld>
            <a:endParaRPr lang="zh-CN" altLang="en-US"/>
          </a:p>
        </p:txBody>
      </p:sp>
      <p:sp>
        <p:nvSpPr>
          <p:cNvPr id="22" name="灯片编号占位符 21"/>
          <p:cNvSpPr>
            <a:spLocks noGrp="1"/>
          </p:cNvSpPr>
          <p:nvPr>
            <p:ph type="sldNum" sz="quarter" idx="15"/>
          </p:nvPr>
        </p:nvSpPr>
        <p:spPr/>
        <p:txBody>
          <a:bodyPr rtlCol="0"/>
          <a:lstStyle/>
          <a:p>
            <a:fld id="{1A6AA871-00D0-4ACB-8338-A49F0004967A}"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E6C77EEC-B6A3-405A-B501-930807E1F519}" type="datetimeFigureOut">
              <a:rPr lang="zh-CN" altLang="en-US" smtClean="0"/>
              <a:t>2020-03-18</a:t>
            </a:fld>
            <a:endParaRPr lang="zh-CN" altLang="en-US"/>
          </a:p>
        </p:txBody>
      </p:sp>
      <p:sp>
        <p:nvSpPr>
          <p:cNvPr id="18" name="灯片编号占位符 17"/>
          <p:cNvSpPr>
            <a:spLocks noGrp="1"/>
          </p:cNvSpPr>
          <p:nvPr>
            <p:ph type="sldNum" sz="quarter" idx="11"/>
          </p:nvPr>
        </p:nvSpPr>
        <p:spPr/>
        <p:txBody>
          <a:bodyPr rtlCol="0"/>
          <a:lstStyle/>
          <a:p>
            <a:fld id="{1A6AA871-00D0-4ACB-8338-A49F0004967A}"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C77EEC-B6A3-405A-B501-930807E1F519}" type="datetimeFigureOut">
              <a:rPr lang="zh-CN" altLang="en-US" smtClean="0"/>
              <a:t>2020-03-18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A6AA871-00D0-4ACB-8338-A49F000496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1760" y="1340768"/>
            <a:ext cx="6172200" cy="3168352"/>
          </a:xfrm>
        </p:spPr>
        <p:txBody>
          <a:bodyPr>
            <a:normAutofit/>
          </a:bodyPr>
          <a:lstStyle/>
          <a:p>
            <a:pPr algn="ctr"/>
            <a:r>
              <a:rPr lang="zh-CN" altLang="en-US" sz="4400" dirty="0" smtClean="0"/>
              <a:t>数据库基础知识</a:t>
            </a:r>
            <a:r>
              <a:rPr lang="en-US" altLang="zh-CN" sz="4400" dirty="0" smtClean="0"/>
              <a:t/>
            </a:r>
            <a:br>
              <a:rPr lang="en-US" altLang="zh-CN" sz="4400" dirty="0" smtClean="0"/>
            </a:br>
            <a:r>
              <a:rPr lang="en-US" altLang="zh-CN" sz="4400" dirty="0"/>
              <a:t/>
            </a:r>
            <a:br>
              <a:rPr lang="en-US" altLang="zh-CN" sz="4400" dirty="0"/>
            </a:br>
            <a:r>
              <a:rPr lang="en-US" altLang="zh-CN" sz="4400" dirty="0" smtClean="0"/>
              <a:t/>
            </a:r>
            <a:br>
              <a:rPr lang="en-US" altLang="zh-CN" sz="4400" dirty="0" smtClean="0"/>
            </a:br>
            <a:r>
              <a:rPr lang="zh-CN" altLang="en-US" sz="2800" dirty="0" smtClean="0"/>
              <a:t>软件教研室 李焕玲</a:t>
            </a:r>
            <a:endParaRPr lang="zh-CN" altLang="en-US" sz="2800" dirty="0"/>
          </a:p>
        </p:txBody>
      </p:sp>
    </p:spTree>
    <p:extLst>
      <p:ext uri="{BB962C8B-B14F-4D97-AF65-F5344CB8AC3E}">
        <p14:creationId xmlns:p14="http://schemas.microsoft.com/office/powerpoint/2010/main" val="2897731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endParaRPr lang="zh-CN" altLang="en-US" smtClean="0"/>
          </a:p>
        </p:txBody>
      </p:sp>
      <p:sp>
        <p:nvSpPr>
          <p:cNvPr id="9219" name="Rectangle 3"/>
          <p:cNvSpPr>
            <a:spLocks noGrp="1"/>
          </p:cNvSpPr>
          <p:nvPr>
            <p:ph sz="quarter" idx="1"/>
          </p:nvPr>
        </p:nvSpPr>
        <p:spPr/>
        <p:txBody>
          <a:bodyPr/>
          <a:lstStyle/>
          <a:p>
            <a:r>
              <a:rPr lang="zh-CN" altLang="en-US" b="1" dirty="0" smtClean="0">
                <a:solidFill>
                  <a:srgbClr val="970F00"/>
                </a:solidFill>
              </a:rPr>
              <a:t>典型的</a:t>
            </a:r>
            <a:r>
              <a:rPr lang="en-US" altLang="zh-CN" b="1" dirty="0" smtClean="0">
                <a:solidFill>
                  <a:srgbClr val="970F00"/>
                </a:solidFill>
              </a:rPr>
              <a:t>DBMS</a:t>
            </a:r>
            <a:r>
              <a:rPr lang="zh-CN" altLang="en-US" b="1" dirty="0" smtClean="0">
                <a:solidFill>
                  <a:srgbClr val="970F00"/>
                </a:solidFill>
              </a:rPr>
              <a:t>系统有：</a:t>
            </a:r>
            <a:br>
              <a:rPr lang="zh-CN" altLang="en-US" b="1" dirty="0" smtClean="0">
                <a:solidFill>
                  <a:srgbClr val="970F00"/>
                </a:solidFill>
              </a:rPr>
            </a:br>
            <a:r>
              <a:rPr lang="zh-CN" altLang="en-US" b="1" dirty="0" smtClean="0">
                <a:solidFill>
                  <a:srgbClr val="970F00"/>
                </a:solidFill>
              </a:rPr>
              <a:t>	</a:t>
            </a:r>
            <a:r>
              <a:rPr lang="en-US" altLang="zh-CN" b="1" dirty="0" smtClean="0">
                <a:solidFill>
                  <a:srgbClr val="970F00"/>
                </a:solidFill>
              </a:rPr>
              <a:t>FOXPRO</a:t>
            </a:r>
            <a:r>
              <a:rPr lang="zh-CN" altLang="en-US" b="1" dirty="0" smtClean="0">
                <a:solidFill>
                  <a:srgbClr val="970F00"/>
                </a:solidFill>
              </a:rPr>
              <a:t>　	           </a:t>
            </a:r>
            <a:r>
              <a:rPr lang="en-US" altLang="zh-CN" b="1" dirty="0" smtClean="0">
                <a:solidFill>
                  <a:srgbClr val="970F00"/>
                </a:solidFill>
              </a:rPr>
              <a:t>SYBASE</a:t>
            </a:r>
          </a:p>
          <a:p>
            <a:r>
              <a:rPr lang="en-US" altLang="zh-CN" b="1" dirty="0" smtClean="0">
                <a:solidFill>
                  <a:srgbClr val="970F00"/>
                </a:solidFill>
              </a:rPr>
              <a:t>	INFORMIX   	ORACLE    sun Java</a:t>
            </a:r>
          </a:p>
          <a:p>
            <a:r>
              <a:rPr lang="en-US" altLang="zh-CN" b="1" dirty="0" smtClean="0">
                <a:solidFill>
                  <a:srgbClr val="970F00"/>
                </a:solidFill>
              </a:rPr>
              <a:t>	DB2</a:t>
            </a:r>
            <a:r>
              <a:rPr lang="zh-CN" altLang="en-US" b="1" dirty="0" smtClean="0">
                <a:solidFill>
                  <a:srgbClr val="970F00"/>
                </a:solidFill>
              </a:rPr>
              <a:t>　　　    	</a:t>
            </a:r>
            <a:r>
              <a:rPr lang="en-US" altLang="zh-CN" b="1" dirty="0" smtClean="0">
                <a:solidFill>
                  <a:srgbClr val="970F00"/>
                </a:solidFill>
              </a:rPr>
              <a:t>SQL Server</a:t>
            </a:r>
            <a:r>
              <a:rPr lang="zh-CN" altLang="en-US" b="1" dirty="0" smtClean="0">
                <a:solidFill>
                  <a:srgbClr val="970F00"/>
                </a:solidFill>
              </a:rPr>
              <a:t>等 </a:t>
            </a:r>
            <a:r>
              <a:rPr lang="en-US" altLang="zh-CN" b="1" dirty="0" smtClean="0">
                <a:solidFill>
                  <a:srgbClr val="970F00"/>
                </a:solidFill>
              </a:rPr>
              <a:t>MySQL</a:t>
            </a:r>
            <a:endParaRPr lang="zh-CN" altLang="en-US" b="1" dirty="0" smtClean="0">
              <a:solidFill>
                <a:srgbClr val="970F00"/>
              </a:solidFill>
            </a:endParaRPr>
          </a:p>
          <a:p>
            <a:endParaRPr lang="zh-CN" altLang="en-US" dirty="0" smtClean="0"/>
          </a:p>
        </p:txBody>
      </p:sp>
    </p:spTree>
    <p:extLst>
      <p:ext uri="{BB962C8B-B14F-4D97-AF65-F5344CB8AC3E}">
        <p14:creationId xmlns:p14="http://schemas.microsoft.com/office/powerpoint/2010/main" val="1129923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68313" y="836613"/>
            <a:ext cx="8229600" cy="563562"/>
          </a:xfrm>
        </p:spPr>
        <p:txBody>
          <a:bodyPr>
            <a:normAutofit fontScale="90000"/>
          </a:bodyPr>
          <a:lstStyle/>
          <a:p>
            <a:r>
              <a:rPr lang="zh-CN" altLang="en-US" sz="4400" smtClean="0"/>
              <a:t>数据库系统</a:t>
            </a:r>
            <a:r>
              <a:rPr lang="en-US" altLang="zh-CN" sz="4400" smtClean="0"/>
              <a:t>(DBS)</a:t>
            </a:r>
            <a:r>
              <a:rPr lang="zh-CN" altLang="en-US" sz="4400" smtClean="0"/>
              <a:t>：一个应用系统</a:t>
            </a:r>
          </a:p>
        </p:txBody>
      </p:sp>
      <p:sp>
        <p:nvSpPr>
          <p:cNvPr id="10243" name="Rectangle 3"/>
          <p:cNvSpPr>
            <a:spLocks noGrp="1"/>
          </p:cNvSpPr>
          <p:nvPr>
            <p:ph sz="quarter" idx="1"/>
          </p:nvPr>
        </p:nvSpPr>
        <p:spPr>
          <a:xfrm>
            <a:off x="395288" y="1412875"/>
            <a:ext cx="8229600" cy="4389438"/>
          </a:xfrm>
        </p:spPr>
        <p:txBody>
          <a:bodyPr>
            <a:normAutofit lnSpcReduction="10000"/>
          </a:bodyPr>
          <a:lstStyle/>
          <a:p>
            <a:endParaRPr lang="zh-CN" altLang="en-US" sz="2400" smtClean="0">
              <a:latin typeface="黑体" pitchFamily="2" charset="-122"/>
              <a:ea typeface="黑体" pitchFamily="2" charset="-122"/>
            </a:endParaRPr>
          </a:p>
          <a:p>
            <a:pPr lvl="1"/>
            <a:r>
              <a:rPr lang="zh-CN" altLang="en-US" smtClean="0">
                <a:latin typeface="黑体" pitchFamily="2" charset="-122"/>
                <a:ea typeface="黑体" pitchFamily="2" charset="-122"/>
              </a:rPr>
              <a:t>组成</a:t>
            </a:r>
          </a:p>
          <a:p>
            <a:pPr lvl="2"/>
            <a:r>
              <a:rPr lang="zh-CN" altLang="en-US" sz="2400" smtClean="0">
                <a:latin typeface="黑体" pitchFamily="2" charset="-122"/>
                <a:ea typeface="黑体" pitchFamily="2" charset="-122"/>
              </a:rPr>
              <a:t>数据库（</a:t>
            </a:r>
            <a:r>
              <a:rPr lang="en-US" altLang="zh-CN" sz="2400" smtClean="0">
                <a:latin typeface="黑体" pitchFamily="2" charset="-122"/>
                <a:ea typeface="黑体" pitchFamily="2" charset="-122"/>
              </a:rPr>
              <a:t>DB</a:t>
            </a:r>
            <a:r>
              <a:rPr lang="zh-CN" altLang="en-US" sz="2400" smtClean="0">
                <a:latin typeface="黑体" pitchFamily="2" charset="-122"/>
                <a:ea typeface="黑体" pitchFamily="2" charset="-122"/>
              </a:rPr>
              <a:t>）</a:t>
            </a:r>
          </a:p>
          <a:p>
            <a:pPr lvl="3"/>
            <a:r>
              <a:rPr lang="zh-CN" altLang="en-US" sz="2400" smtClean="0">
                <a:latin typeface="黑体" pitchFamily="2" charset="-122"/>
                <a:ea typeface="黑体" pitchFamily="2" charset="-122"/>
              </a:rPr>
              <a:t>是数据库系统操作的对象 </a:t>
            </a:r>
          </a:p>
          <a:p>
            <a:pPr lvl="3"/>
            <a:r>
              <a:rPr lang="en-US" altLang="zh-CN" sz="2400" smtClean="0">
                <a:latin typeface="黑体" pitchFamily="2" charset="-122"/>
                <a:ea typeface="黑体" pitchFamily="2" charset="-122"/>
              </a:rPr>
              <a:t>DB</a:t>
            </a:r>
            <a:r>
              <a:rPr lang="zh-CN" altLang="en-US" sz="2400" smtClean="0">
                <a:latin typeface="黑体" pitchFamily="2" charset="-122"/>
                <a:ea typeface="黑体" pitchFamily="2" charset="-122"/>
              </a:rPr>
              <a:t>内数据具有集中性和共享性 </a:t>
            </a:r>
          </a:p>
          <a:p>
            <a:pPr lvl="2"/>
            <a:r>
              <a:rPr lang="zh-CN" altLang="en-US" sz="2400" smtClean="0">
                <a:latin typeface="黑体" pitchFamily="2" charset="-122"/>
                <a:ea typeface="黑体" pitchFamily="2" charset="-122"/>
              </a:rPr>
              <a:t>数据库管理系统（</a:t>
            </a:r>
            <a:r>
              <a:rPr lang="en-US" altLang="zh-CN" sz="2400" smtClean="0">
                <a:latin typeface="黑体" pitchFamily="2" charset="-122"/>
                <a:ea typeface="黑体" pitchFamily="2" charset="-122"/>
              </a:rPr>
              <a:t>DBMS</a:t>
            </a:r>
            <a:r>
              <a:rPr lang="zh-CN" altLang="en-US" sz="2400" smtClean="0">
                <a:latin typeface="黑体" pitchFamily="2" charset="-122"/>
                <a:ea typeface="黑体" pitchFamily="2" charset="-122"/>
              </a:rPr>
              <a:t>）</a:t>
            </a:r>
          </a:p>
          <a:p>
            <a:pPr lvl="2"/>
            <a:r>
              <a:rPr lang="zh-CN" altLang="en-US" sz="2500" smtClean="0">
                <a:latin typeface="黑体" pitchFamily="2" charset="-122"/>
                <a:ea typeface="黑体" pitchFamily="2" charset="-122"/>
              </a:rPr>
              <a:t>负责对数据库进行管理的软件系统 </a:t>
            </a:r>
          </a:p>
          <a:p>
            <a:pPr lvl="2"/>
            <a:r>
              <a:rPr lang="zh-CN" altLang="en-US" sz="2400" smtClean="0">
                <a:latin typeface="黑体" pitchFamily="2" charset="-122"/>
                <a:ea typeface="黑体" pitchFamily="2" charset="-122"/>
              </a:rPr>
              <a:t>用户</a:t>
            </a:r>
          </a:p>
          <a:p>
            <a:pPr lvl="3"/>
            <a:r>
              <a:rPr lang="zh-CN" altLang="en-US" sz="2400" smtClean="0">
                <a:latin typeface="黑体" pitchFamily="2" charset="-122"/>
                <a:ea typeface="黑体" pitchFamily="2" charset="-122"/>
              </a:rPr>
              <a:t>三类用户</a:t>
            </a:r>
            <a:br>
              <a:rPr lang="zh-CN" altLang="en-US" sz="2400" smtClean="0">
                <a:latin typeface="黑体" pitchFamily="2" charset="-122"/>
                <a:ea typeface="黑体" pitchFamily="2" charset="-122"/>
              </a:rPr>
            </a:br>
            <a:r>
              <a:rPr lang="zh-CN" altLang="en-US" sz="2400" smtClean="0">
                <a:latin typeface="黑体" pitchFamily="2" charset="-122"/>
                <a:ea typeface="黑体" pitchFamily="2" charset="-122"/>
              </a:rPr>
              <a:t>（最终用户、应用程序员 、数据库管理员）</a:t>
            </a:r>
          </a:p>
          <a:p>
            <a:pPr lvl="2"/>
            <a:r>
              <a:rPr lang="zh-CN" altLang="en-US" sz="2400" smtClean="0">
                <a:latin typeface="黑体" pitchFamily="2" charset="-122"/>
                <a:ea typeface="黑体" pitchFamily="2" charset="-122"/>
              </a:rPr>
              <a:t>计算机系统</a:t>
            </a:r>
          </a:p>
          <a:p>
            <a:endParaRPr lang="zh-CN" altLang="en-US" sz="2400" smtClean="0">
              <a:latin typeface="黑体" pitchFamily="2" charset="-122"/>
              <a:ea typeface="黑体" pitchFamily="2" charset="-122"/>
            </a:endParaRPr>
          </a:p>
        </p:txBody>
      </p:sp>
    </p:spTree>
    <p:extLst>
      <p:ext uri="{BB962C8B-B14F-4D97-AF65-F5344CB8AC3E}">
        <p14:creationId xmlns:p14="http://schemas.microsoft.com/office/powerpoint/2010/main" val="2211083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6052" t="24779"/>
          <a:stretch/>
        </p:blipFill>
        <p:spPr>
          <a:xfrm>
            <a:off x="1274676" y="404664"/>
            <a:ext cx="5832648" cy="6226722"/>
          </a:xfrm>
        </p:spPr>
      </p:pic>
    </p:spTree>
    <p:extLst>
      <p:ext uri="{BB962C8B-B14F-4D97-AF65-F5344CB8AC3E}">
        <p14:creationId xmlns:p14="http://schemas.microsoft.com/office/powerpoint/2010/main" val="238868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704850"/>
            <a:ext cx="8229600" cy="636588"/>
          </a:xfrm>
        </p:spPr>
        <p:txBody>
          <a:bodyPr>
            <a:normAutofit fontScale="90000"/>
          </a:bodyPr>
          <a:lstStyle/>
          <a:p>
            <a:r>
              <a:rPr lang="zh-CN" altLang="en-US" sz="3600" smtClean="0">
                <a:ea typeface="黑体" pitchFamily="2" charset="-122"/>
              </a:rPr>
              <a:t>数据处理发展的三个阶段</a:t>
            </a:r>
          </a:p>
        </p:txBody>
      </p:sp>
      <p:sp>
        <p:nvSpPr>
          <p:cNvPr id="11267" name="Rectangle 3"/>
          <p:cNvSpPr>
            <a:spLocks noGrp="1"/>
          </p:cNvSpPr>
          <p:nvPr>
            <p:ph sz="quarter" idx="1"/>
          </p:nvPr>
        </p:nvSpPr>
        <p:spPr>
          <a:xfrm>
            <a:off x="539750" y="1628775"/>
            <a:ext cx="8229600" cy="4389438"/>
          </a:xfrm>
        </p:spPr>
        <p:txBody>
          <a:bodyPr/>
          <a:lstStyle/>
          <a:p>
            <a:r>
              <a:rPr lang="zh-CN" altLang="en-US" smtClean="0">
                <a:latin typeface="黑体" pitchFamily="2" charset="-122"/>
                <a:ea typeface="黑体" pitchFamily="2" charset="-122"/>
              </a:rPr>
              <a:t>发展阶段</a:t>
            </a:r>
            <a:r>
              <a:rPr lang="en-US" altLang="zh-CN" smtClean="0">
                <a:latin typeface="黑体" pitchFamily="2" charset="-122"/>
                <a:ea typeface="黑体" pitchFamily="2" charset="-122"/>
              </a:rPr>
              <a:t>:</a:t>
            </a:r>
          </a:p>
          <a:p>
            <a:pPr lvl="1"/>
            <a:r>
              <a:rPr lang="en-US" altLang="zh-CN" smtClean="0">
                <a:latin typeface="黑体" pitchFamily="2" charset="-122"/>
                <a:ea typeface="黑体" pitchFamily="2" charset="-122"/>
              </a:rPr>
              <a:t> </a:t>
            </a:r>
            <a:r>
              <a:rPr lang="zh-CN" altLang="en-US" smtClean="0">
                <a:latin typeface="黑体" pitchFamily="2" charset="-122"/>
                <a:ea typeface="黑体" pitchFamily="2" charset="-122"/>
              </a:rPr>
              <a:t>手工处理</a:t>
            </a:r>
          </a:p>
          <a:p>
            <a:pPr lvl="1"/>
            <a:r>
              <a:rPr lang="zh-CN" altLang="en-US" smtClean="0">
                <a:latin typeface="黑体" pitchFamily="2" charset="-122"/>
                <a:ea typeface="黑体" pitchFamily="2" charset="-122"/>
              </a:rPr>
              <a:t> 文件系统</a:t>
            </a:r>
          </a:p>
          <a:p>
            <a:pPr lvl="1"/>
            <a:r>
              <a:rPr lang="zh-CN" altLang="en-US" smtClean="0">
                <a:latin typeface="黑体" pitchFamily="2" charset="-122"/>
                <a:ea typeface="黑体" pitchFamily="2" charset="-122"/>
              </a:rPr>
              <a:t> 数据库系统阶段</a:t>
            </a:r>
          </a:p>
          <a:p>
            <a:pPr lvl="1">
              <a:buFont typeface="Wingdings 2" pitchFamily="18" charset="2"/>
              <a:buNone/>
            </a:pPr>
            <a:endParaRPr lang="zh-CN" altLang="en-US" smtClean="0">
              <a:latin typeface="黑体" pitchFamily="2" charset="-122"/>
              <a:ea typeface="黑体" pitchFamily="2" charset="-122"/>
            </a:endParaRPr>
          </a:p>
        </p:txBody>
      </p:sp>
    </p:spTree>
    <p:extLst>
      <p:ext uri="{BB962C8B-B14F-4D97-AF65-F5344CB8AC3E}">
        <p14:creationId xmlns:p14="http://schemas.microsoft.com/office/powerpoint/2010/main" val="1372418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850"/>
            <a:ext cx="8229600" cy="723900"/>
          </a:xfrm>
        </p:spPr>
        <p:txBody>
          <a:bodyPr/>
          <a:lstStyle/>
          <a:p>
            <a:pPr eaLnBrk="1" hangingPunct="1"/>
            <a:r>
              <a:rPr lang="zh-CN" altLang="en-US" sz="3600" smtClean="0">
                <a:latin typeface="黑体" panose="02010609060101010101" pitchFamily="49" charset="-122"/>
                <a:ea typeface="黑体" panose="02010609060101010101" pitchFamily="49" charset="-122"/>
              </a:rPr>
              <a:t>任务</a:t>
            </a:r>
            <a:r>
              <a:rPr lang="en-US" altLang="zh-CN" sz="3600" smtClean="0">
                <a:latin typeface="黑体" panose="02010609060101010101" pitchFamily="49" charset="-122"/>
                <a:ea typeface="黑体" panose="02010609060101010101" pitchFamily="49" charset="-122"/>
              </a:rPr>
              <a:t>1-3 </a:t>
            </a:r>
            <a:r>
              <a:rPr lang="zh-CN" altLang="en-US" sz="3600" smtClean="0">
                <a:latin typeface="黑体" panose="02010609060101010101" pitchFamily="49" charset="-122"/>
                <a:ea typeface="黑体" panose="02010609060101010101" pitchFamily="49" charset="-122"/>
              </a:rPr>
              <a:t>数据模型的理解与应用</a:t>
            </a:r>
          </a:p>
        </p:txBody>
      </p:sp>
      <p:sp>
        <p:nvSpPr>
          <p:cNvPr id="15363" name="Rectangle 3"/>
          <p:cNvSpPr>
            <a:spLocks noGrp="1" noChangeArrowheads="1"/>
          </p:cNvSpPr>
          <p:nvPr>
            <p:ph type="body" idx="1"/>
          </p:nvPr>
        </p:nvSpPr>
        <p:spPr>
          <a:xfrm>
            <a:off x="214313" y="1571625"/>
            <a:ext cx="8786812" cy="3357563"/>
          </a:xfrm>
        </p:spPr>
        <p:txBody>
          <a:bodyPr/>
          <a:lstStyle/>
          <a:p>
            <a:pPr>
              <a:spcBef>
                <a:spcPct val="50000"/>
              </a:spcBef>
              <a:buClr>
                <a:srgbClr val="1AE2E2"/>
              </a:buClr>
              <a:buFont typeface="Wingdings 2" panose="05020102010507070707" pitchFamily="18" charset="2"/>
              <a:buNone/>
            </a:pPr>
            <a:r>
              <a:rPr kumimoji="1" lang="zh-CN" altLang="en-US" sz="2400" smtClean="0">
                <a:latin typeface="黑体" panose="02010609060101010101" pitchFamily="49" charset="-122"/>
                <a:ea typeface="黑体" panose="02010609060101010101" pitchFamily="49" charset="-122"/>
              </a:rPr>
              <a:t>1、数据模型：是现实世界数据特征的抽象，是现实世界的模拟</a:t>
            </a:r>
          </a:p>
          <a:p>
            <a:pPr>
              <a:spcBef>
                <a:spcPct val="50000"/>
              </a:spcBef>
              <a:buClr>
                <a:srgbClr val="1AE2E2"/>
              </a:buClr>
              <a:buFont typeface="Wingdings 2" panose="05020102010507070707" pitchFamily="18" charset="2"/>
              <a:buNone/>
            </a:pPr>
            <a:r>
              <a:rPr kumimoji="1" lang="en-US" altLang="zh-CN" sz="2400" smtClean="0">
                <a:latin typeface="黑体" panose="02010609060101010101" pitchFamily="49" charset="-122"/>
                <a:ea typeface="黑体" panose="02010609060101010101" pitchFamily="49" charset="-122"/>
              </a:rPr>
              <a:t>2</a:t>
            </a:r>
            <a:r>
              <a:rPr kumimoji="1" lang="zh-CN" altLang="en-US" sz="2400" smtClean="0">
                <a:latin typeface="黑体" panose="02010609060101010101" pitchFamily="49" charset="-122"/>
                <a:ea typeface="黑体" panose="02010609060101010101" pitchFamily="49" charset="-122"/>
              </a:rPr>
              <a:t>、数据模型分为：概念模型和结构数据模型</a:t>
            </a:r>
          </a:p>
          <a:p>
            <a:pPr>
              <a:spcBef>
                <a:spcPct val="50000"/>
              </a:spcBef>
              <a:buClr>
                <a:srgbClr val="1AE2E2"/>
              </a:buClr>
              <a:buFont typeface="Wingdings" panose="05000000000000000000" pitchFamily="2" charset="2"/>
              <a:buChar char="v"/>
            </a:pPr>
            <a:r>
              <a:rPr kumimoji="1" lang="zh-CN" altLang="en-US" sz="2400" smtClean="0">
                <a:latin typeface="黑体" panose="02010609060101010101" pitchFamily="49" charset="-122"/>
                <a:ea typeface="黑体" panose="02010609060101010101" pitchFamily="49" charset="-122"/>
              </a:rPr>
              <a:t>概念模型：是按用户的观点来对数据和信息进行抽象，主要用于数据库设计。</a:t>
            </a:r>
          </a:p>
          <a:p>
            <a:pPr>
              <a:spcBef>
                <a:spcPct val="50000"/>
              </a:spcBef>
              <a:buClr>
                <a:srgbClr val="1AE2E2"/>
              </a:buClr>
              <a:buFont typeface="Wingdings" panose="05000000000000000000" pitchFamily="2" charset="2"/>
              <a:buChar char="v"/>
            </a:pPr>
            <a:r>
              <a:rPr kumimoji="1" lang="zh-CN" altLang="en-US" sz="2400" smtClean="0">
                <a:latin typeface="黑体" panose="02010609060101010101" pitchFamily="49" charset="-122"/>
                <a:ea typeface="黑体" panose="02010609060101010101" pitchFamily="49" charset="-122"/>
              </a:rPr>
              <a:t>结构数据模型：它是按计算机的观点建模，主要用于</a:t>
            </a:r>
            <a:r>
              <a:rPr kumimoji="1" lang="en-US" altLang="zh-CN" sz="2400" smtClean="0">
                <a:latin typeface="黑体" panose="02010609060101010101" pitchFamily="49" charset="-122"/>
                <a:ea typeface="黑体" panose="02010609060101010101" pitchFamily="49" charset="-122"/>
              </a:rPr>
              <a:t>DBMS</a:t>
            </a:r>
            <a:r>
              <a:rPr kumimoji="1" lang="zh-CN" altLang="en-US" sz="2400" smtClean="0">
                <a:latin typeface="黑体" panose="02010609060101010101" pitchFamily="49" charset="-122"/>
                <a:ea typeface="黑体" panose="02010609060101010101" pitchFamily="49" charset="-122"/>
              </a:rPr>
              <a:t>的实现。 </a:t>
            </a:r>
          </a:p>
          <a:p>
            <a:pPr eaLnBrk="1" hangingPunct="1">
              <a:lnSpc>
                <a:spcPct val="150000"/>
              </a:lnSpc>
              <a:buFont typeface="Wingdings 2" panose="05020102010507070707" pitchFamily="18" charset="2"/>
              <a:buNone/>
            </a:pPr>
            <a:endParaRPr lang="en-US" altLang="zh-CN" sz="2400" smtClean="0">
              <a:latin typeface="黑体" panose="02010609060101010101" pitchFamily="49" charset="-122"/>
              <a:ea typeface="黑体" panose="02010609060101010101" pitchFamily="49" charset="-122"/>
            </a:endParaRPr>
          </a:p>
          <a:p>
            <a:pPr eaLnBrk="1" hangingPunct="1">
              <a:lnSpc>
                <a:spcPct val="150000"/>
              </a:lnSpc>
              <a:buFont typeface="Wingdings 2" panose="05020102010507070707" pitchFamily="18" charset="2"/>
              <a:buNone/>
            </a:pPr>
            <a:endParaRPr lang="en-US" altLang="zh-CN" sz="2400" smtClean="0">
              <a:latin typeface="黑体" panose="02010609060101010101" pitchFamily="49" charset="-122"/>
              <a:ea typeface="黑体" panose="02010609060101010101" pitchFamily="49" charset="-122"/>
            </a:endParaRPr>
          </a:p>
          <a:p>
            <a:pPr eaLnBrk="1" hangingPunct="1">
              <a:lnSpc>
                <a:spcPct val="150000"/>
              </a:lnSpc>
            </a:pPr>
            <a:endParaRPr lang="zh-CN" altLang="en-US" sz="240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06891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28625" y="857250"/>
            <a:ext cx="8229600" cy="509588"/>
          </a:xfrm>
        </p:spPr>
        <p:txBody>
          <a:bodyPr>
            <a:normAutofit fontScale="90000"/>
          </a:bodyPr>
          <a:lstStyle/>
          <a:p>
            <a:r>
              <a:rPr lang="en-US" altLang="zh-CN" sz="3200" dirty="0" smtClean="0">
                <a:latin typeface="黑体" panose="02010609060101010101" pitchFamily="49" charset="-122"/>
                <a:ea typeface="黑体" panose="02010609060101010101" pitchFamily="49" charset="-122"/>
              </a:rPr>
              <a:t>3、</a:t>
            </a:r>
            <a:r>
              <a:rPr lang="zh-CN" altLang="en-US" sz="3200" dirty="0" smtClean="0">
                <a:latin typeface="黑体" panose="02010609060101010101" pitchFamily="49" charset="-122"/>
                <a:ea typeface="黑体" panose="02010609060101010101" pitchFamily="49" charset="-122"/>
              </a:rPr>
              <a:t>常用的数据模型</a:t>
            </a:r>
          </a:p>
        </p:txBody>
      </p:sp>
      <p:sp>
        <p:nvSpPr>
          <p:cNvPr id="16387" name="内容占位符 2"/>
          <p:cNvSpPr>
            <a:spLocks noGrp="1"/>
          </p:cNvSpPr>
          <p:nvPr>
            <p:ph idx="1"/>
          </p:nvPr>
        </p:nvSpPr>
        <p:spPr>
          <a:xfrm>
            <a:off x="457200" y="1500188"/>
            <a:ext cx="8229600" cy="1500187"/>
          </a:xfrm>
        </p:spPr>
        <p:txBody>
          <a:bodyPr/>
          <a:lstStyle/>
          <a:p>
            <a:r>
              <a:rPr lang="zh-CN" altLang="en-US" smtClean="0">
                <a:latin typeface="黑体" panose="02010609060101010101" pitchFamily="49" charset="-122"/>
                <a:ea typeface="黑体" panose="02010609060101010101" pitchFamily="49" charset="-122"/>
              </a:rPr>
              <a:t>层次模型</a:t>
            </a:r>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网状模型</a:t>
            </a:r>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关系模型</a:t>
            </a:r>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773238"/>
            <a:ext cx="542925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508625" y="1412875"/>
            <a:ext cx="1357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层次模型</a:t>
            </a:r>
          </a:p>
        </p:txBody>
      </p:sp>
      <p:sp>
        <p:nvSpPr>
          <p:cNvPr id="16390" name="Rectangle 7"/>
          <p:cNvSpPr>
            <a:spLocks noChangeArrowheads="1"/>
          </p:cNvSpPr>
          <p:nvPr/>
        </p:nvSpPr>
        <p:spPr bwMode="auto">
          <a:xfrm>
            <a:off x="1187450" y="4581525"/>
            <a:ext cx="68405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r>
              <a:rPr lang="zh-CN" altLang="en-US" sz="2000">
                <a:solidFill>
                  <a:srgbClr val="000066"/>
                </a:solidFill>
                <a:latin typeface="黑体" panose="02010609060101010101" pitchFamily="49" charset="-122"/>
                <a:ea typeface="黑体" panose="02010609060101010101" pitchFamily="49" charset="-122"/>
              </a:rPr>
              <a:t>特点：</a:t>
            </a:r>
          </a:p>
          <a:p>
            <a:pPr lvl="3" eaLnBrk="1" hangingPunct="1">
              <a:buFont typeface="Wingdings" panose="05000000000000000000" pitchFamily="2" charset="2"/>
              <a:buChar char="Ø"/>
            </a:pPr>
            <a:r>
              <a:rPr lang="zh-CN" altLang="en-US" sz="2000">
                <a:solidFill>
                  <a:srgbClr val="970F00"/>
                </a:solidFill>
                <a:latin typeface="黑体" panose="02010609060101010101" pitchFamily="49" charset="-122"/>
                <a:ea typeface="黑体" panose="02010609060101010101" pitchFamily="49" charset="-122"/>
              </a:rPr>
              <a:t>仅有一个最高层的结点，称为根结点 </a:t>
            </a:r>
          </a:p>
          <a:p>
            <a:pPr lvl="3" eaLnBrk="1" hangingPunct="1">
              <a:buFont typeface="Wingdings" panose="05000000000000000000" pitchFamily="2" charset="2"/>
              <a:buChar char="Ø"/>
            </a:pPr>
            <a:r>
              <a:rPr lang="zh-CN" altLang="en-US" sz="2000">
                <a:solidFill>
                  <a:srgbClr val="970F00"/>
                </a:solidFill>
                <a:latin typeface="黑体" panose="02010609060101010101" pitchFamily="49" charset="-122"/>
                <a:ea typeface="黑体" panose="02010609060101010101" pitchFamily="49" charset="-122"/>
              </a:rPr>
              <a:t>其它的结点有且仅有一个直接的上层结点，称为父结点 </a:t>
            </a:r>
          </a:p>
          <a:p>
            <a:pPr lvl="3" eaLnBrk="1" hangingPunct="1">
              <a:buFont typeface="Wingdings" panose="05000000000000000000" pitchFamily="2" charset="2"/>
              <a:buChar char="Ø"/>
            </a:pPr>
            <a:r>
              <a:rPr lang="zh-CN" altLang="en-US" sz="2000">
                <a:solidFill>
                  <a:srgbClr val="970F00"/>
                </a:solidFill>
                <a:latin typeface="黑体" panose="02010609060101010101" pitchFamily="49" charset="-122"/>
                <a:ea typeface="黑体" panose="02010609060101010101" pitchFamily="49" charset="-122"/>
              </a:rPr>
              <a:t>上层结点和下层结点的联系是</a:t>
            </a:r>
            <a:r>
              <a:rPr lang="en-US" altLang="zh-CN" sz="2000">
                <a:solidFill>
                  <a:srgbClr val="970F00"/>
                </a:solidFill>
                <a:latin typeface="黑体" panose="02010609060101010101" pitchFamily="49" charset="-122"/>
                <a:ea typeface="黑体" panose="02010609060101010101" pitchFamily="49" charset="-122"/>
              </a:rPr>
              <a:t>1</a:t>
            </a:r>
            <a:r>
              <a:rPr lang="zh-CN" altLang="en-US" sz="2000">
                <a:solidFill>
                  <a:srgbClr val="970F00"/>
                </a:solidFill>
                <a:latin typeface="黑体" panose="02010609060101010101" pitchFamily="49" charset="-122"/>
                <a:ea typeface="黑体" panose="02010609060101010101" pitchFamily="49" charset="-122"/>
              </a:rPr>
              <a:t>：</a:t>
            </a:r>
            <a:r>
              <a:rPr lang="en-US" altLang="zh-CN" sz="2000">
                <a:solidFill>
                  <a:srgbClr val="970F00"/>
                </a:solidFill>
                <a:latin typeface="黑体" panose="02010609060101010101" pitchFamily="49" charset="-122"/>
                <a:ea typeface="黑体" panose="02010609060101010101" pitchFamily="49" charset="-122"/>
              </a:rPr>
              <a:t>N</a:t>
            </a:r>
            <a:r>
              <a:rPr lang="zh-CN" altLang="en-US" sz="2000">
                <a:solidFill>
                  <a:srgbClr val="970F00"/>
                </a:solidFill>
                <a:latin typeface="黑体" panose="02010609060101010101" pitchFamily="49" charset="-122"/>
                <a:ea typeface="黑体" panose="02010609060101010101" pitchFamily="49" charset="-122"/>
              </a:rPr>
              <a:t>的联系</a:t>
            </a:r>
          </a:p>
        </p:txBody>
      </p:sp>
    </p:spTree>
    <p:extLst>
      <p:ext uri="{BB962C8B-B14F-4D97-AF65-F5344CB8AC3E}">
        <p14:creationId xmlns:p14="http://schemas.microsoft.com/office/powerpoint/2010/main" val="385014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268413"/>
            <a:ext cx="7378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4"/>
          <p:cNvSpPr txBox="1">
            <a:spLocks noChangeArrowheads="1"/>
          </p:cNvSpPr>
          <p:nvPr/>
        </p:nvSpPr>
        <p:spPr bwMode="auto">
          <a:xfrm>
            <a:off x="3851275" y="836613"/>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网状模型</a:t>
            </a:r>
          </a:p>
        </p:txBody>
      </p:sp>
      <p:sp>
        <p:nvSpPr>
          <p:cNvPr id="17412" name="Rectangle 5"/>
          <p:cNvSpPr>
            <a:spLocks noChangeArrowheads="1"/>
          </p:cNvSpPr>
          <p:nvPr/>
        </p:nvSpPr>
        <p:spPr bwMode="auto">
          <a:xfrm>
            <a:off x="827088" y="4724400"/>
            <a:ext cx="7058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r>
              <a:rPr lang="zh-CN" altLang="en-US" sz="2000">
                <a:solidFill>
                  <a:srgbClr val="000066"/>
                </a:solidFill>
                <a:ea typeface="黑体" panose="02010609060101010101" pitchFamily="49" charset="-122"/>
              </a:rPr>
              <a:t>特点：</a:t>
            </a:r>
          </a:p>
          <a:p>
            <a:pPr lvl="3" eaLnBrk="1" hangingPunct="1">
              <a:buFont typeface="Wingdings" panose="05000000000000000000" pitchFamily="2" charset="2"/>
              <a:buChar char="Ø"/>
            </a:pPr>
            <a:r>
              <a:rPr lang="zh-CN" altLang="en-US" sz="2000">
                <a:solidFill>
                  <a:srgbClr val="970F00"/>
                </a:solidFill>
                <a:ea typeface="黑体" panose="02010609060101010101" pitchFamily="49" charset="-122"/>
              </a:rPr>
              <a:t>可以有一个以上的结点无双亲。</a:t>
            </a:r>
          </a:p>
          <a:p>
            <a:pPr lvl="3" eaLnBrk="1" hangingPunct="1">
              <a:buFont typeface="Wingdings" panose="05000000000000000000" pitchFamily="2" charset="2"/>
              <a:buChar char="Ø"/>
            </a:pPr>
            <a:r>
              <a:rPr lang="zh-CN" altLang="en-US" sz="2000">
                <a:solidFill>
                  <a:srgbClr val="970F00"/>
                </a:solidFill>
                <a:ea typeface="黑体" panose="02010609060101010101" pitchFamily="49" charset="-122"/>
              </a:rPr>
              <a:t>至少有一个结点有多于一个以上的双亲</a:t>
            </a:r>
          </a:p>
          <a:p>
            <a:pPr lvl="3" eaLnBrk="1" hangingPunct="1">
              <a:buFont typeface="Wingdings" panose="05000000000000000000" pitchFamily="2" charset="2"/>
              <a:buChar char="Ø"/>
            </a:pPr>
            <a:r>
              <a:rPr lang="zh-CN" altLang="en-US" sz="2000">
                <a:solidFill>
                  <a:srgbClr val="970F00"/>
                </a:solidFill>
                <a:ea typeface="黑体" panose="02010609060101010101" pitchFamily="49" charset="-122"/>
              </a:rPr>
              <a:t>两个结点之间有两种或两种以上的关系</a:t>
            </a:r>
          </a:p>
        </p:txBody>
      </p:sp>
    </p:spTree>
    <p:extLst>
      <p:ext uri="{BB962C8B-B14F-4D97-AF65-F5344CB8AC3E}">
        <p14:creationId xmlns:p14="http://schemas.microsoft.com/office/powerpoint/2010/main" val="203555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55650" y="1628775"/>
          <a:ext cx="7704139" cy="1593850"/>
        </p:xfrm>
        <a:graphic>
          <a:graphicData uri="http://schemas.openxmlformats.org/drawingml/2006/table">
            <a:tbl>
              <a:tblPr/>
              <a:tblGrid>
                <a:gridCol w="1240483">
                  <a:extLst>
                    <a:ext uri="{9D8B030D-6E8A-4147-A177-3AD203B41FA5}">
                      <a16:colId xmlns:a16="http://schemas.microsoft.com/office/drawing/2014/main" val="20000"/>
                    </a:ext>
                  </a:extLst>
                </a:gridCol>
                <a:gridCol w="1386423">
                  <a:extLst>
                    <a:ext uri="{9D8B030D-6E8A-4147-A177-3AD203B41FA5}">
                      <a16:colId xmlns:a16="http://schemas.microsoft.com/office/drawing/2014/main" val="20001"/>
                    </a:ext>
                  </a:extLst>
                </a:gridCol>
                <a:gridCol w="1108436">
                  <a:extLst>
                    <a:ext uri="{9D8B030D-6E8A-4147-A177-3AD203B41FA5}">
                      <a16:colId xmlns:a16="http://schemas.microsoft.com/office/drawing/2014/main" val="20002"/>
                    </a:ext>
                  </a:extLst>
                </a:gridCol>
                <a:gridCol w="1356226">
                  <a:extLst>
                    <a:ext uri="{9D8B030D-6E8A-4147-A177-3AD203B41FA5}">
                      <a16:colId xmlns:a16="http://schemas.microsoft.com/office/drawing/2014/main" val="20003"/>
                    </a:ext>
                  </a:extLst>
                </a:gridCol>
                <a:gridCol w="1375037">
                  <a:extLst>
                    <a:ext uri="{9D8B030D-6E8A-4147-A177-3AD203B41FA5}">
                      <a16:colId xmlns:a16="http://schemas.microsoft.com/office/drawing/2014/main" val="20004"/>
                    </a:ext>
                  </a:extLst>
                </a:gridCol>
                <a:gridCol w="1237534">
                  <a:extLst>
                    <a:ext uri="{9D8B030D-6E8A-4147-A177-3AD203B41FA5}">
                      <a16:colId xmlns:a16="http://schemas.microsoft.com/office/drawing/2014/main" val="20005"/>
                    </a:ext>
                  </a:extLst>
                </a:gridCol>
              </a:tblGrid>
              <a:tr h="359899">
                <a:tc>
                  <a:txBody>
                    <a:bodyPr/>
                    <a:lstStyle/>
                    <a:p>
                      <a:pPr algn="ctr">
                        <a:spcAft>
                          <a:spcPts val="0"/>
                        </a:spcAft>
                      </a:pPr>
                      <a:r>
                        <a:rPr lang="zh-CN" sz="1400" b="1" kern="0" dirty="0">
                          <a:latin typeface="黑体" pitchFamily="2" charset="-122"/>
                          <a:ea typeface="黑体" pitchFamily="2" charset="-122"/>
                        </a:rPr>
                        <a:t>学号</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姓名</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性别</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出生年月</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a:latin typeface="黑体" pitchFamily="2" charset="-122"/>
                          <a:ea typeface="黑体" pitchFamily="2" charset="-122"/>
                        </a:rPr>
                        <a:t>家庭地址</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班级</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433594">
                <a:tc>
                  <a:txBody>
                    <a:bodyPr/>
                    <a:lstStyle/>
                    <a:p>
                      <a:pPr algn="just">
                        <a:spcAft>
                          <a:spcPts val="0"/>
                        </a:spcAft>
                      </a:pPr>
                      <a:r>
                        <a:rPr lang="en-US" sz="1400" kern="100">
                          <a:latin typeface="黑体" pitchFamily="2" charset="-122"/>
                          <a:ea typeface="黑体" pitchFamily="2" charset="-122"/>
                        </a:rPr>
                        <a:t>20021001001</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谭桂香</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女</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湖南长沙</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软件</a:t>
                      </a:r>
                      <a:r>
                        <a:rPr lang="en-US" sz="1400" kern="100">
                          <a:latin typeface="黑体" pitchFamily="2" charset="-122"/>
                          <a:ea typeface="黑体" pitchFamily="2" charset="-122"/>
                        </a:rPr>
                        <a:t>021</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330">
                <a:tc>
                  <a:txBody>
                    <a:bodyPr/>
                    <a:lstStyle/>
                    <a:p>
                      <a:pPr algn="just">
                        <a:spcAft>
                          <a:spcPts val="0"/>
                        </a:spcAft>
                      </a:pPr>
                      <a:r>
                        <a:rPr lang="en-US" sz="1400" kern="100">
                          <a:latin typeface="黑体" pitchFamily="2" charset="-122"/>
                          <a:ea typeface="黑体" pitchFamily="2" charset="-122"/>
                        </a:rPr>
                        <a:t>20021003010</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刘奇</a:t>
                      </a:r>
                      <a:r>
                        <a:rPr lang="en-US" sz="1400" kern="100">
                          <a:latin typeface="黑体" pitchFamily="2" charset="-122"/>
                          <a:ea typeface="黑体" pitchFamily="2" charset="-122"/>
                        </a:rPr>
                        <a:t>    </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男</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广西南宁</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信息</a:t>
                      </a:r>
                      <a:r>
                        <a:rPr lang="en-US" sz="1400" kern="100" dirty="0">
                          <a:latin typeface="黑体" pitchFamily="2" charset="-122"/>
                          <a:ea typeface="黑体" pitchFamily="2" charset="-122"/>
                        </a:rPr>
                        <a:t>021</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027">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黑体" pitchFamily="2" charset="-122"/>
                          <a:ea typeface="黑体" pitchFamily="2" charset="-122"/>
                        </a:rPr>
                        <a:t>…</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471" name="TextBox 4"/>
          <p:cNvSpPr txBox="1">
            <a:spLocks noChangeArrowheads="1"/>
          </p:cNvSpPr>
          <p:nvPr/>
        </p:nvSpPr>
        <p:spPr bwMode="auto">
          <a:xfrm>
            <a:off x="3203575" y="76517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关系模型</a:t>
            </a:r>
          </a:p>
        </p:txBody>
      </p:sp>
      <p:sp>
        <p:nvSpPr>
          <p:cNvPr id="18472" name="Rectangle 41"/>
          <p:cNvSpPr>
            <a:spLocks noChangeArrowheads="1"/>
          </p:cNvSpPr>
          <p:nvPr/>
        </p:nvSpPr>
        <p:spPr bwMode="auto">
          <a:xfrm>
            <a:off x="827088" y="4508500"/>
            <a:ext cx="66976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000" dirty="0">
                <a:solidFill>
                  <a:srgbClr val="970F00"/>
                </a:solidFill>
                <a:latin typeface="黑体" panose="02010609060101010101" pitchFamily="49" charset="-122"/>
                <a:ea typeface="黑体" panose="02010609060101010101" pitchFamily="49" charset="-122"/>
              </a:rPr>
              <a:t>关系模型：用二维表格来表示数据间联系的模型 </a:t>
            </a:r>
          </a:p>
          <a:p>
            <a:pPr lvl="2" eaLnBrk="1" hangingPunct="1"/>
            <a:r>
              <a:rPr lang="zh-CN" altLang="en-US" sz="2000" dirty="0">
                <a:solidFill>
                  <a:srgbClr val="000066"/>
                </a:solidFill>
                <a:latin typeface="黑体" panose="02010609060101010101" pitchFamily="49" charset="-122"/>
                <a:ea typeface="黑体" panose="02010609060101010101" pitchFamily="49" charset="-122"/>
              </a:rPr>
              <a:t>基本概念：</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二维表格的每一列称为一个</a:t>
            </a:r>
            <a:r>
              <a:rPr lang="zh-CN" altLang="en-US" sz="2000" b="1" dirty="0">
                <a:solidFill>
                  <a:srgbClr val="970F00"/>
                </a:solidFill>
                <a:latin typeface="黑体" panose="02010609060101010101" pitchFamily="49" charset="-122"/>
                <a:ea typeface="黑体" panose="02010609060101010101" pitchFamily="49" charset="-122"/>
              </a:rPr>
              <a:t>属性</a:t>
            </a:r>
            <a:r>
              <a:rPr lang="zh-CN" altLang="en-US" sz="2000" dirty="0">
                <a:solidFill>
                  <a:srgbClr val="970F00"/>
                </a:solidFill>
                <a:latin typeface="黑体" panose="02010609060101010101" pitchFamily="49" charset="-122"/>
                <a:ea typeface="黑体" panose="02010609060101010101" pitchFamily="49" charset="-122"/>
              </a:rPr>
              <a:t> 。</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二维表格的每一行称为一个</a:t>
            </a:r>
            <a:r>
              <a:rPr lang="zh-CN" altLang="en-US" sz="2000" b="1" dirty="0">
                <a:solidFill>
                  <a:srgbClr val="970F00"/>
                </a:solidFill>
                <a:latin typeface="黑体" panose="02010609060101010101" pitchFamily="49" charset="-122"/>
                <a:ea typeface="黑体" panose="02010609060101010101" pitchFamily="49" charset="-122"/>
              </a:rPr>
              <a:t>元组</a:t>
            </a:r>
            <a:r>
              <a:rPr lang="zh-CN" altLang="en-US" sz="2000" dirty="0">
                <a:solidFill>
                  <a:srgbClr val="970F00"/>
                </a:solidFill>
                <a:latin typeface="黑体" panose="02010609060101010101" pitchFamily="49" charset="-122"/>
                <a:ea typeface="黑体" panose="02010609060101010101" pitchFamily="49" charset="-122"/>
              </a:rPr>
              <a:t> </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一个二维表格称为一个</a:t>
            </a:r>
            <a:r>
              <a:rPr lang="zh-CN" altLang="en-US" sz="2000" b="1" dirty="0">
                <a:solidFill>
                  <a:srgbClr val="970F00"/>
                </a:solidFill>
                <a:latin typeface="黑体" panose="02010609060101010101" pitchFamily="49" charset="-122"/>
                <a:ea typeface="黑体" panose="02010609060101010101" pitchFamily="49" charset="-122"/>
              </a:rPr>
              <a:t>关系</a:t>
            </a:r>
            <a:r>
              <a:rPr lang="zh-CN" altLang="en-US" sz="20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724281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灯片编号占位符 3"/>
          <p:cNvSpPr>
            <a:spLocks noGrp="1"/>
          </p:cNvSpPr>
          <p:nvPr>
            <p:ph type="sldNum" sz="quarter" idx="4294967295"/>
          </p:nvPr>
        </p:nvSpPr>
        <p:spPr>
          <a:xfrm>
            <a:off x="457200" y="63563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51C78D52-2101-4F6B-95D8-C0378D9F4ABA}" type="slidenum">
              <a:rPr lang="en-US" altLang="zh-CN">
                <a:solidFill>
                  <a:srgbClr val="045C75"/>
                </a:solidFill>
                <a:latin typeface="Constantia" panose="02030602050306030303" pitchFamily="18" charset="0"/>
              </a:rPr>
              <a:pPr algn="l" eaLnBrk="1" hangingPunct="1"/>
              <a:t>18</a:t>
            </a:fld>
            <a:endParaRPr lang="en-US" altLang="zh-CN">
              <a:solidFill>
                <a:srgbClr val="045C75"/>
              </a:solidFill>
              <a:latin typeface="Constantia" panose="02030602050306030303" pitchFamily="18" charset="0"/>
            </a:endParaRPr>
          </a:p>
        </p:txBody>
      </p:sp>
      <p:sp>
        <p:nvSpPr>
          <p:cNvPr id="19459" name="Rectangle 3"/>
          <p:cNvSpPr>
            <a:spLocks noGrp="1" noChangeArrowheads="1"/>
          </p:cNvSpPr>
          <p:nvPr>
            <p:ph type="body" idx="1"/>
          </p:nvPr>
        </p:nvSpPr>
        <p:spPr>
          <a:xfrm>
            <a:off x="500063" y="642938"/>
            <a:ext cx="7772400" cy="685800"/>
          </a:xfrm>
        </p:spPr>
        <p:txBody>
          <a:bodyPr/>
          <a:lstStyle/>
          <a:p>
            <a:pPr algn="just" eaLnBrk="1" hangingPunct="1"/>
            <a:r>
              <a:rPr lang="en-US" altLang="zh-CN" smtClean="0">
                <a:solidFill>
                  <a:schemeClr val="accent1"/>
                </a:solidFill>
                <a:latin typeface="黑体" panose="02010609060101010101" pitchFamily="49" charset="-122"/>
                <a:ea typeface="黑体" panose="02010609060101010101" pitchFamily="49" charset="-122"/>
              </a:rPr>
              <a:t>T</a:t>
            </a:r>
            <a:r>
              <a:rPr lang="zh-CN" altLang="en-US" smtClean="0">
                <a:solidFill>
                  <a:schemeClr val="accent1"/>
                </a:solidFill>
                <a:latin typeface="黑体" panose="02010609060101010101" pitchFamily="49" charset="-122"/>
                <a:ea typeface="黑体" panose="02010609060101010101" pitchFamily="49" charset="-122"/>
              </a:rPr>
              <a:t>（教师表）</a:t>
            </a:r>
          </a:p>
          <a:p>
            <a:pPr eaLnBrk="1" hangingPunct="1"/>
            <a:endParaRPr lang="en-US" altLang="zh-CN" smtClean="0">
              <a:solidFill>
                <a:schemeClr val="accent1"/>
              </a:solidFill>
              <a:latin typeface="黑体" panose="02010609060101010101" pitchFamily="49" charset="-122"/>
              <a:ea typeface="黑体" panose="02010609060101010101" pitchFamily="49" charset="-122"/>
            </a:endParaRPr>
          </a:p>
        </p:txBody>
      </p:sp>
      <p:grpSp>
        <p:nvGrpSpPr>
          <p:cNvPr id="19460" name="Group 151"/>
          <p:cNvGrpSpPr>
            <a:grpSpLocks/>
          </p:cNvGrpSpPr>
          <p:nvPr/>
        </p:nvGrpSpPr>
        <p:grpSpPr bwMode="auto">
          <a:xfrm>
            <a:off x="357188" y="1285875"/>
            <a:ext cx="8396287" cy="4038600"/>
            <a:chOff x="336" y="816"/>
            <a:chExt cx="5280" cy="2544"/>
          </a:xfrm>
        </p:grpSpPr>
        <p:grpSp>
          <p:nvGrpSpPr>
            <p:cNvPr id="19461" name="Group 148"/>
            <p:cNvGrpSpPr>
              <a:grpSpLocks/>
            </p:cNvGrpSpPr>
            <p:nvPr/>
          </p:nvGrpSpPr>
          <p:grpSpPr bwMode="auto">
            <a:xfrm>
              <a:off x="340" y="819"/>
              <a:ext cx="5272" cy="2538"/>
              <a:chOff x="0" y="0"/>
              <a:chExt cx="3539" cy="2496"/>
            </a:xfrm>
          </p:grpSpPr>
          <p:grpSp>
            <p:nvGrpSpPr>
              <p:cNvPr id="19463" name="Group 53"/>
              <p:cNvGrpSpPr>
                <a:grpSpLocks/>
              </p:cNvGrpSpPr>
              <p:nvPr/>
            </p:nvGrpSpPr>
            <p:grpSpPr bwMode="auto">
              <a:xfrm>
                <a:off x="0" y="0"/>
                <a:ext cx="489" cy="576"/>
                <a:chOff x="0" y="0"/>
                <a:chExt cx="489" cy="576"/>
              </a:xfrm>
            </p:grpSpPr>
            <p:sp>
              <p:nvSpPr>
                <p:cNvPr id="19605" name="Rectangle 4"/>
                <p:cNvSpPr>
                  <a:spLocks noChangeArrowheads="1"/>
                </p:cNvSpPr>
                <p:nvPr/>
              </p:nvSpPr>
              <p:spPr bwMode="auto">
                <a:xfrm>
                  <a:off x="43" y="0"/>
                  <a:ext cx="40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TNO</a:t>
                  </a:r>
                </a:p>
                <a:p>
                  <a:pPr algn="ctr"/>
                  <a:r>
                    <a:rPr lang="zh-CN" altLang="en-US" sz="1600">
                      <a:latin typeface="黑体" panose="02010609060101010101" pitchFamily="49" charset="-122"/>
                      <a:ea typeface="黑体" panose="02010609060101010101" pitchFamily="49" charset="-122"/>
                    </a:rPr>
                    <a:t>教师号</a:t>
                  </a:r>
                </a:p>
                <a:p>
                  <a:pPr algn="ctr"/>
                  <a:endParaRPr lang="en-US" altLang="zh-CN" sz="1600">
                    <a:latin typeface="黑体" panose="02010609060101010101" pitchFamily="49" charset="-122"/>
                    <a:ea typeface="黑体" panose="02010609060101010101" pitchFamily="49" charset="-122"/>
                  </a:endParaRPr>
                </a:p>
              </p:txBody>
            </p:sp>
            <p:sp>
              <p:nvSpPr>
                <p:cNvPr id="19606" name="Rectangle 52"/>
                <p:cNvSpPr>
                  <a:spLocks noChangeArrowheads="1"/>
                </p:cNvSpPr>
                <p:nvPr/>
              </p:nvSpPr>
              <p:spPr bwMode="auto">
                <a:xfrm>
                  <a:off x="0" y="0"/>
                  <a:ext cx="489"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4" name="Group 55"/>
              <p:cNvGrpSpPr>
                <a:grpSpLocks/>
              </p:cNvGrpSpPr>
              <p:nvPr/>
            </p:nvGrpSpPr>
            <p:grpSpPr bwMode="auto">
              <a:xfrm>
                <a:off x="489" y="0"/>
                <a:ext cx="446" cy="576"/>
                <a:chOff x="489" y="0"/>
                <a:chExt cx="446" cy="576"/>
              </a:xfrm>
            </p:grpSpPr>
            <p:sp>
              <p:nvSpPr>
                <p:cNvPr id="19603" name="Rectangle 5"/>
                <p:cNvSpPr>
                  <a:spLocks noChangeArrowheads="1"/>
                </p:cNvSpPr>
                <p:nvPr/>
              </p:nvSpPr>
              <p:spPr bwMode="auto">
                <a:xfrm>
                  <a:off x="532" y="0"/>
                  <a:ext cx="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TN</a:t>
                  </a:r>
                </a:p>
                <a:p>
                  <a:pPr algn="ctr"/>
                  <a:r>
                    <a:rPr lang="zh-CN" altLang="en-US" sz="1600">
                      <a:latin typeface="黑体" panose="02010609060101010101" pitchFamily="49" charset="-122"/>
                      <a:ea typeface="黑体" panose="02010609060101010101" pitchFamily="49" charset="-122"/>
                    </a:rPr>
                    <a:t>姓名</a:t>
                  </a:r>
                </a:p>
                <a:p>
                  <a:pPr algn="ctr"/>
                  <a:endParaRPr lang="en-US" altLang="zh-CN" sz="1600">
                    <a:latin typeface="黑体" panose="02010609060101010101" pitchFamily="49" charset="-122"/>
                    <a:ea typeface="黑体" panose="02010609060101010101" pitchFamily="49" charset="-122"/>
                  </a:endParaRPr>
                </a:p>
              </p:txBody>
            </p:sp>
            <p:sp>
              <p:nvSpPr>
                <p:cNvPr id="19604" name="Rectangle 54"/>
                <p:cNvSpPr>
                  <a:spLocks noChangeArrowheads="1"/>
                </p:cNvSpPr>
                <p:nvPr/>
              </p:nvSpPr>
              <p:spPr bwMode="auto">
                <a:xfrm>
                  <a:off x="489" y="0"/>
                  <a:ext cx="4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5" name="Group 57"/>
              <p:cNvGrpSpPr>
                <a:grpSpLocks/>
              </p:cNvGrpSpPr>
              <p:nvPr/>
            </p:nvGrpSpPr>
            <p:grpSpPr bwMode="auto">
              <a:xfrm>
                <a:off x="935" y="0"/>
                <a:ext cx="374" cy="576"/>
                <a:chOff x="935" y="0"/>
                <a:chExt cx="374" cy="576"/>
              </a:xfrm>
            </p:grpSpPr>
            <p:sp>
              <p:nvSpPr>
                <p:cNvPr id="19601" name="Rectangle 6"/>
                <p:cNvSpPr>
                  <a:spLocks noChangeArrowheads="1"/>
                </p:cNvSpPr>
                <p:nvPr/>
              </p:nvSpPr>
              <p:spPr bwMode="auto">
                <a:xfrm>
                  <a:off x="978" y="0"/>
                  <a:ext cx="2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SEX</a:t>
                  </a:r>
                </a:p>
                <a:p>
                  <a:pPr algn="ctr"/>
                  <a:r>
                    <a:rPr lang="zh-CN" altLang="en-US" sz="1600">
                      <a:latin typeface="黑体" panose="02010609060101010101" pitchFamily="49" charset="-122"/>
                      <a:ea typeface="黑体" panose="02010609060101010101" pitchFamily="49" charset="-122"/>
                    </a:rPr>
                    <a:t>性别</a:t>
                  </a:r>
                </a:p>
                <a:p>
                  <a:pPr algn="ctr"/>
                  <a:endParaRPr lang="en-US" altLang="zh-CN" sz="1600">
                    <a:latin typeface="黑体" panose="02010609060101010101" pitchFamily="49" charset="-122"/>
                    <a:ea typeface="黑体" panose="02010609060101010101" pitchFamily="49" charset="-122"/>
                  </a:endParaRPr>
                </a:p>
              </p:txBody>
            </p:sp>
            <p:sp>
              <p:nvSpPr>
                <p:cNvPr id="19602" name="Rectangle 56"/>
                <p:cNvSpPr>
                  <a:spLocks noChangeArrowheads="1"/>
                </p:cNvSpPr>
                <p:nvPr/>
              </p:nvSpPr>
              <p:spPr bwMode="auto">
                <a:xfrm>
                  <a:off x="935" y="0"/>
                  <a:ext cx="374"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6" name="Group 59"/>
              <p:cNvGrpSpPr>
                <a:grpSpLocks/>
              </p:cNvGrpSpPr>
              <p:nvPr/>
            </p:nvGrpSpPr>
            <p:grpSpPr bwMode="auto">
              <a:xfrm>
                <a:off x="1309" y="0"/>
                <a:ext cx="374" cy="576"/>
                <a:chOff x="1309" y="0"/>
                <a:chExt cx="374" cy="576"/>
              </a:xfrm>
            </p:grpSpPr>
            <p:sp>
              <p:nvSpPr>
                <p:cNvPr id="19599" name="Rectangle 7"/>
                <p:cNvSpPr>
                  <a:spLocks noChangeArrowheads="1"/>
                </p:cNvSpPr>
                <p:nvPr/>
              </p:nvSpPr>
              <p:spPr bwMode="auto">
                <a:xfrm>
                  <a:off x="1352" y="0"/>
                  <a:ext cx="2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AGE</a:t>
                  </a:r>
                  <a:r>
                    <a:rPr lang="zh-CN" altLang="en-US" sz="1600">
                      <a:latin typeface="黑体" panose="02010609060101010101" pitchFamily="49" charset="-122"/>
                      <a:ea typeface="黑体" panose="02010609060101010101" pitchFamily="49" charset="-122"/>
                    </a:rPr>
                    <a:t>年龄</a:t>
                  </a:r>
                </a:p>
                <a:p>
                  <a:pPr algn="ctr"/>
                  <a:endParaRPr lang="en-US" altLang="zh-CN" sz="1600">
                    <a:latin typeface="黑体" panose="02010609060101010101" pitchFamily="49" charset="-122"/>
                    <a:ea typeface="黑体" panose="02010609060101010101" pitchFamily="49" charset="-122"/>
                  </a:endParaRPr>
                </a:p>
              </p:txBody>
            </p:sp>
            <p:sp>
              <p:nvSpPr>
                <p:cNvPr id="19600" name="Rectangle 58"/>
                <p:cNvSpPr>
                  <a:spLocks noChangeArrowheads="1"/>
                </p:cNvSpPr>
                <p:nvPr/>
              </p:nvSpPr>
              <p:spPr bwMode="auto">
                <a:xfrm>
                  <a:off x="1309" y="0"/>
                  <a:ext cx="374"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7" name="Group 61"/>
              <p:cNvGrpSpPr>
                <a:grpSpLocks/>
              </p:cNvGrpSpPr>
              <p:nvPr/>
            </p:nvGrpSpPr>
            <p:grpSpPr bwMode="auto">
              <a:xfrm>
                <a:off x="1683" y="0"/>
                <a:ext cx="446" cy="576"/>
                <a:chOff x="1683" y="0"/>
                <a:chExt cx="446" cy="576"/>
              </a:xfrm>
            </p:grpSpPr>
            <p:sp>
              <p:nvSpPr>
                <p:cNvPr id="19597" name="Rectangle 8"/>
                <p:cNvSpPr>
                  <a:spLocks noChangeArrowheads="1"/>
                </p:cNvSpPr>
                <p:nvPr/>
              </p:nvSpPr>
              <p:spPr bwMode="auto">
                <a:xfrm>
                  <a:off x="1726" y="0"/>
                  <a:ext cx="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PROF</a:t>
                  </a:r>
                </a:p>
                <a:p>
                  <a:pPr algn="ctr"/>
                  <a:r>
                    <a:rPr lang="zh-CN" altLang="en-US" sz="1600">
                      <a:latin typeface="黑体" panose="02010609060101010101" pitchFamily="49" charset="-122"/>
                      <a:ea typeface="黑体" panose="02010609060101010101" pitchFamily="49" charset="-122"/>
                    </a:rPr>
                    <a:t>职称</a:t>
                  </a:r>
                </a:p>
                <a:p>
                  <a:pPr algn="ctr"/>
                  <a:endParaRPr lang="en-US" altLang="zh-CN" sz="1600">
                    <a:latin typeface="黑体" panose="02010609060101010101" pitchFamily="49" charset="-122"/>
                    <a:ea typeface="黑体" panose="02010609060101010101" pitchFamily="49" charset="-122"/>
                  </a:endParaRPr>
                </a:p>
              </p:txBody>
            </p:sp>
            <p:sp>
              <p:nvSpPr>
                <p:cNvPr id="19598" name="Rectangle 60"/>
                <p:cNvSpPr>
                  <a:spLocks noChangeArrowheads="1"/>
                </p:cNvSpPr>
                <p:nvPr/>
              </p:nvSpPr>
              <p:spPr bwMode="auto">
                <a:xfrm>
                  <a:off x="1683" y="0"/>
                  <a:ext cx="4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8" name="Group 63"/>
              <p:cNvGrpSpPr>
                <a:grpSpLocks/>
              </p:cNvGrpSpPr>
              <p:nvPr/>
            </p:nvGrpSpPr>
            <p:grpSpPr bwMode="auto">
              <a:xfrm>
                <a:off x="2129" y="0"/>
                <a:ext cx="446" cy="576"/>
                <a:chOff x="2129" y="0"/>
                <a:chExt cx="446" cy="576"/>
              </a:xfrm>
            </p:grpSpPr>
            <p:sp>
              <p:nvSpPr>
                <p:cNvPr id="19595" name="Rectangle 9"/>
                <p:cNvSpPr>
                  <a:spLocks noChangeArrowheads="1"/>
                </p:cNvSpPr>
                <p:nvPr/>
              </p:nvSpPr>
              <p:spPr bwMode="auto">
                <a:xfrm>
                  <a:off x="2172" y="0"/>
                  <a:ext cx="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SAL</a:t>
                  </a:r>
                </a:p>
                <a:p>
                  <a:pPr algn="ctr"/>
                  <a:r>
                    <a:rPr lang="zh-CN" altLang="en-US" sz="1600">
                      <a:latin typeface="黑体" panose="02010609060101010101" pitchFamily="49" charset="-122"/>
                      <a:ea typeface="黑体" panose="02010609060101010101" pitchFamily="49" charset="-122"/>
                    </a:rPr>
                    <a:t>工资</a:t>
                  </a:r>
                </a:p>
                <a:p>
                  <a:pPr algn="ctr"/>
                  <a:endParaRPr lang="en-US" altLang="zh-CN" sz="1600">
                    <a:latin typeface="黑体" panose="02010609060101010101" pitchFamily="49" charset="-122"/>
                    <a:ea typeface="黑体" panose="02010609060101010101" pitchFamily="49" charset="-122"/>
                  </a:endParaRPr>
                </a:p>
              </p:txBody>
            </p:sp>
            <p:sp>
              <p:nvSpPr>
                <p:cNvPr id="19596" name="Rectangle 62"/>
                <p:cNvSpPr>
                  <a:spLocks noChangeArrowheads="1"/>
                </p:cNvSpPr>
                <p:nvPr/>
              </p:nvSpPr>
              <p:spPr bwMode="auto">
                <a:xfrm>
                  <a:off x="2129" y="0"/>
                  <a:ext cx="4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69" name="Group 65"/>
              <p:cNvGrpSpPr>
                <a:grpSpLocks/>
              </p:cNvGrpSpPr>
              <p:nvPr/>
            </p:nvGrpSpPr>
            <p:grpSpPr bwMode="auto">
              <a:xfrm>
                <a:off x="2575" y="0"/>
                <a:ext cx="518" cy="576"/>
                <a:chOff x="2575" y="0"/>
                <a:chExt cx="518" cy="576"/>
              </a:xfrm>
            </p:grpSpPr>
            <p:sp>
              <p:nvSpPr>
                <p:cNvPr id="19593" name="Rectangle 10"/>
                <p:cNvSpPr>
                  <a:spLocks noChangeArrowheads="1"/>
                </p:cNvSpPr>
                <p:nvPr/>
              </p:nvSpPr>
              <p:spPr bwMode="auto">
                <a:xfrm>
                  <a:off x="2618" y="0"/>
                  <a:ext cx="4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COMM</a:t>
                  </a:r>
                </a:p>
                <a:p>
                  <a:pPr algn="ctr"/>
                  <a:r>
                    <a:rPr lang="zh-CN" altLang="en-US" sz="1600">
                      <a:latin typeface="黑体" panose="02010609060101010101" pitchFamily="49" charset="-122"/>
                      <a:ea typeface="黑体" panose="02010609060101010101" pitchFamily="49" charset="-122"/>
                    </a:rPr>
                    <a:t>岗位津贴</a:t>
                  </a:r>
                </a:p>
                <a:p>
                  <a:pPr algn="ctr"/>
                  <a:endParaRPr lang="en-US" altLang="zh-CN" sz="1600">
                    <a:latin typeface="黑体" panose="02010609060101010101" pitchFamily="49" charset="-122"/>
                    <a:ea typeface="黑体" panose="02010609060101010101" pitchFamily="49" charset="-122"/>
                  </a:endParaRPr>
                </a:p>
              </p:txBody>
            </p:sp>
            <p:sp>
              <p:nvSpPr>
                <p:cNvPr id="19594" name="Rectangle 64"/>
                <p:cNvSpPr>
                  <a:spLocks noChangeArrowheads="1"/>
                </p:cNvSpPr>
                <p:nvPr/>
              </p:nvSpPr>
              <p:spPr bwMode="auto">
                <a:xfrm>
                  <a:off x="2575" y="0"/>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0" name="Group 67"/>
              <p:cNvGrpSpPr>
                <a:grpSpLocks/>
              </p:cNvGrpSpPr>
              <p:nvPr/>
            </p:nvGrpSpPr>
            <p:grpSpPr bwMode="auto">
              <a:xfrm>
                <a:off x="3093" y="0"/>
                <a:ext cx="446" cy="576"/>
                <a:chOff x="3093" y="0"/>
                <a:chExt cx="446" cy="576"/>
              </a:xfrm>
            </p:grpSpPr>
            <p:sp>
              <p:nvSpPr>
                <p:cNvPr id="19591" name="Rectangle 11"/>
                <p:cNvSpPr>
                  <a:spLocks noChangeArrowheads="1"/>
                </p:cNvSpPr>
                <p:nvPr/>
              </p:nvSpPr>
              <p:spPr bwMode="auto">
                <a:xfrm>
                  <a:off x="3136" y="0"/>
                  <a:ext cx="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DEPT</a:t>
                  </a:r>
                </a:p>
                <a:p>
                  <a:pPr algn="ctr"/>
                  <a:r>
                    <a:rPr lang="zh-CN" altLang="en-US" sz="1600">
                      <a:latin typeface="黑体" panose="02010609060101010101" pitchFamily="49" charset="-122"/>
                      <a:ea typeface="黑体" panose="02010609060101010101" pitchFamily="49" charset="-122"/>
                    </a:rPr>
                    <a:t>系别</a:t>
                  </a:r>
                </a:p>
                <a:p>
                  <a:pPr algn="ctr"/>
                  <a:endParaRPr lang="en-US" altLang="zh-CN" sz="1600">
                    <a:latin typeface="黑体" panose="02010609060101010101" pitchFamily="49" charset="-122"/>
                    <a:ea typeface="黑体" panose="02010609060101010101" pitchFamily="49" charset="-122"/>
                  </a:endParaRPr>
                </a:p>
              </p:txBody>
            </p:sp>
            <p:sp>
              <p:nvSpPr>
                <p:cNvPr id="19592" name="Rectangle 66"/>
                <p:cNvSpPr>
                  <a:spLocks noChangeArrowheads="1"/>
                </p:cNvSpPr>
                <p:nvPr/>
              </p:nvSpPr>
              <p:spPr bwMode="auto">
                <a:xfrm>
                  <a:off x="3093" y="0"/>
                  <a:ext cx="44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1" name="Group 69"/>
              <p:cNvGrpSpPr>
                <a:grpSpLocks/>
              </p:cNvGrpSpPr>
              <p:nvPr/>
            </p:nvGrpSpPr>
            <p:grpSpPr bwMode="auto">
              <a:xfrm>
                <a:off x="0" y="576"/>
                <a:ext cx="489" cy="384"/>
                <a:chOff x="0" y="576"/>
                <a:chExt cx="489" cy="384"/>
              </a:xfrm>
            </p:grpSpPr>
            <p:sp>
              <p:nvSpPr>
                <p:cNvPr id="19589" name="Rectangle 12"/>
                <p:cNvSpPr>
                  <a:spLocks noChangeArrowheads="1"/>
                </p:cNvSpPr>
                <p:nvPr/>
              </p:nvSpPr>
              <p:spPr bwMode="auto">
                <a:xfrm>
                  <a:off x="43" y="576"/>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T1</a:t>
                  </a:r>
                </a:p>
                <a:p>
                  <a:pPr algn="ctr"/>
                  <a:endParaRPr lang="en-US" altLang="zh-CN" sz="1600">
                    <a:latin typeface="黑体" panose="02010609060101010101" pitchFamily="49" charset="-122"/>
                    <a:ea typeface="黑体" panose="02010609060101010101" pitchFamily="49" charset="-122"/>
                  </a:endParaRPr>
                </a:p>
              </p:txBody>
            </p:sp>
            <p:sp>
              <p:nvSpPr>
                <p:cNvPr id="19590" name="Rectangle 68"/>
                <p:cNvSpPr>
                  <a:spLocks noChangeArrowheads="1"/>
                </p:cNvSpPr>
                <p:nvPr/>
              </p:nvSpPr>
              <p:spPr bwMode="auto">
                <a:xfrm>
                  <a:off x="0" y="576"/>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2" name="Group 71"/>
              <p:cNvGrpSpPr>
                <a:grpSpLocks/>
              </p:cNvGrpSpPr>
              <p:nvPr/>
            </p:nvGrpSpPr>
            <p:grpSpPr bwMode="auto">
              <a:xfrm>
                <a:off x="489" y="576"/>
                <a:ext cx="446" cy="384"/>
                <a:chOff x="489" y="576"/>
                <a:chExt cx="446" cy="384"/>
              </a:xfrm>
            </p:grpSpPr>
            <p:sp>
              <p:nvSpPr>
                <p:cNvPr id="19587" name="Rectangle 13"/>
                <p:cNvSpPr>
                  <a:spLocks noChangeArrowheads="1"/>
                </p:cNvSpPr>
                <p:nvPr/>
              </p:nvSpPr>
              <p:spPr bwMode="auto">
                <a:xfrm>
                  <a:off x="532" y="57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李力</a:t>
                  </a:r>
                </a:p>
                <a:p>
                  <a:pPr algn="ctr"/>
                  <a:endParaRPr lang="en-US" altLang="zh-CN" sz="1600">
                    <a:latin typeface="黑体" panose="02010609060101010101" pitchFamily="49" charset="-122"/>
                    <a:ea typeface="黑体" panose="02010609060101010101" pitchFamily="49" charset="-122"/>
                  </a:endParaRPr>
                </a:p>
              </p:txBody>
            </p:sp>
            <p:sp>
              <p:nvSpPr>
                <p:cNvPr id="19588" name="Rectangle 70"/>
                <p:cNvSpPr>
                  <a:spLocks noChangeArrowheads="1"/>
                </p:cNvSpPr>
                <p:nvPr/>
              </p:nvSpPr>
              <p:spPr bwMode="auto">
                <a:xfrm>
                  <a:off x="489" y="57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3" name="Group 73"/>
              <p:cNvGrpSpPr>
                <a:grpSpLocks/>
              </p:cNvGrpSpPr>
              <p:nvPr/>
            </p:nvGrpSpPr>
            <p:grpSpPr bwMode="auto">
              <a:xfrm>
                <a:off x="935" y="576"/>
                <a:ext cx="374" cy="384"/>
                <a:chOff x="935" y="576"/>
                <a:chExt cx="374" cy="384"/>
              </a:xfrm>
            </p:grpSpPr>
            <p:sp>
              <p:nvSpPr>
                <p:cNvPr id="19585" name="Rectangle 14"/>
                <p:cNvSpPr>
                  <a:spLocks noChangeArrowheads="1"/>
                </p:cNvSpPr>
                <p:nvPr/>
              </p:nvSpPr>
              <p:spPr bwMode="auto">
                <a:xfrm>
                  <a:off x="978" y="57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男</a:t>
                  </a:r>
                </a:p>
                <a:p>
                  <a:pPr algn="ctr"/>
                  <a:endParaRPr lang="en-US" altLang="zh-CN" sz="1600">
                    <a:latin typeface="黑体" panose="02010609060101010101" pitchFamily="49" charset="-122"/>
                    <a:ea typeface="黑体" panose="02010609060101010101" pitchFamily="49" charset="-122"/>
                  </a:endParaRPr>
                </a:p>
              </p:txBody>
            </p:sp>
            <p:sp>
              <p:nvSpPr>
                <p:cNvPr id="19586" name="Rectangle 72"/>
                <p:cNvSpPr>
                  <a:spLocks noChangeArrowheads="1"/>
                </p:cNvSpPr>
                <p:nvPr/>
              </p:nvSpPr>
              <p:spPr bwMode="auto">
                <a:xfrm>
                  <a:off x="935" y="57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4" name="Group 75"/>
              <p:cNvGrpSpPr>
                <a:grpSpLocks/>
              </p:cNvGrpSpPr>
              <p:nvPr/>
            </p:nvGrpSpPr>
            <p:grpSpPr bwMode="auto">
              <a:xfrm>
                <a:off x="1309" y="576"/>
                <a:ext cx="374" cy="384"/>
                <a:chOff x="1309" y="576"/>
                <a:chExt cx="374" cy="384"/>
              </a:xfrm>
            </p:grpSpPr>
            <p:sp>
              <p:nvSpPr>
                <p:cNvPr id="19583" name="Rectangle 15"/>
                <p:cNvSpPr>
                  <a:spLocks noChangeArrowheads="1"/>
                </p:cNvSpPr>
                <p:nvPr/>
              </p:nvSpPr>
              <p:spPr bwMode="auto">
                <a:xfrm>
                  <a:off x="1352" y="57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47</a:t>
                  </a:r>
                </a:p>
                <a:p>
                  <a:pPr algn="ctr"/>
                  <a:endParaRPr lang="en-US" altLang="zh-CN" sz="1600">
                    <a:latin typeface="黑体" panose="02010609060101010101" pitchFamily="49" charset="-122"/>
                    <a:ea typeface="黑体" panose="02010609060101010101" pitchFamily="49" charset="-122"/>
                  </a:endParaRPr>
                </a:p>
              </p:txBody>
            </p:sp>
            <p:sp>
              <p:nvSpPr>
                <p:cNvPr id="19584" name="Rectangle 74"/>
                <p:cNvSpPr>
                  <a:spLocks noChangeArrowheads="1"/>
                </p:cNvSpPr>
                <p:nvPr/>
              </p:nvSpPr>
              <p:spPr bwMode="auto">
                <a:xfrm>
                  <a:off x="1309" y="57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5" name="Group 77"/>
              <p:cNvGrpSpPr>
                <a:grpSpLocks/>
              </p:cNvGrpSpPr>
              <p:nvPr/>
            </p:nvGrpSpPr>
            <p:grpSpPr bwMode="auto">
              <a:xfrm>
                <a:off x="1683" y="576"/>
                <a:ext cx="446" cy="384"/>
                <a:chOff x="1683" y="576"/>
                <a:chExt cx="446" cy="384"/>
              </a:xfrm>
            </p:grpSpPr>
            <p:sp>
              <p:nvSpPr>
                <p:cNvPr id="19581" name="Rectangle 16"/>
                <p:cNvSpPr>
                  <a:spLocks noChangeArrowheads="1"/>
                </p:cNvSpPr>
                <p:nvPr/>
              </p:nvSpPr>
              <p:spPr bwMode="auto">
                <a:xfrm>
                  <a:off x="1726" y="57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教授</a:t>
                  </a:r>
                </a:p>
                <a:p>
                  <a:pPr algn="ctr"/>
                  <a:endParaRPr lang="en-US" altLang="zh-CN" sz="1600">
                    <a:latin typeface="黑体" panose="02010609060101010101" pitchFamily="49" charset="-122"/>
                    <a:ea typeface="黑体" panose="02010609060101010101" pitchFamily="49" charset="-122"/>
                  </a:endParaRPr>
                </a:p>
              </p:txBody>
            </p:sp>
            <p:sp>
              <p:nvSpPr>
                <p:cNvPr id="19582" name="Rectangle 76"/>
                <p:cNvSpPr>
                  <a:spLocks noChangeArrowheads="1"/>
                </p:cNvSpPr>
                <p:nvPr/>
              </p:nvSpPr>
              <p:spPr bwMode="auto">
                <a:xfrm>
                  <a:off x="1683" y="57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6" name="Group 79"/>
              <p:cNvGrpSpPr>
                <a:grpSpLocks/>
              </p:cNvGrpSpPr>
              <p:nvPr/>
            </p:nvGrpSpPr>
            <p:grpSpPr bwMode="auto">
              <a:xfrm>
                <a:off x="2129" y="576"/>
                <a:ext cx="446" cy="384"/>
                <a:chOff x="2129" y="576"/>
                <a:chExt cx="446" cy="384"/>
              </a:xfrm>
            </p:grpSpPr>
            <p:sp>
              <p:nvSpPr>
                <p:cNvPr id="19579" name="Rectangle 17"/>
                <p:cNvSpPr>
                  <a:spLocks noChangeArrowheads="1"/>
                </p:cNvSpPr>
                <p:nvPr/>
              </p:nvSpPr>
              <p:spPr bwMode="auto">
                <a:xfrm>
                  <a:off x="2172" y="57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1500</a:t>
                  </a:r>
                </a:p>
                <a:p>
                  <a:pPr algn="ctr"/>
                  <a:endParaRPr lang="en-US" altLang="zh-CN" sz="1600">
                    <a:latin typeface="黑体" panose="02010609060101010101" pitchFamily="49" charset="-122"/>
                    <a:ea typeface="黑体" panose="02010609060101010101" pitchFamily="49" charset="-122"/>
                  </a:endParaRPr>
                </a:p>
              </p:txBody>
            </p:sp>
            <p:sp>
              <p:nvSpPr>
                <p:cNvPr id="19580" name="Rectangle 78"/>
                <p:cNvSpPr>
                  <a:spLocks noChangeArrowheads="1"/>
                </p:cNvSpPr>
                <p:nvPr/>
              </p:nvSpPr>
              <p:spPr bwMode="auto">
                <a:xfrm>
                  <a:off x="2129" y="57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7" name="Group 81"/>
              <p:cNvGrpSpPr>
                <a:grpSpLocks/>
              </p:cNvGrpSpPr>
              <p:nvPr/>
            </p:nvGrpSpPr>
            <p:grpSpPr bwMode="auto">
              <a:xfrm>
                <a:off x="2575" y="576"/>
                <a:ext cx="518" cy="384"/>
                <a:chOff x="2575" y="576"/>
                <a:chExt cx="518" cy="384"/>
              </a:xfrm>
            </p:grpSpPr>
            <p:sp>
              <p:nvSpPr>
                <p:cNvPr id="19577" name="Rectangle 18"/>
                <p:cNvSpPr>
                  <a:spLocks noChangeArrowheads="1"/>
                </p:cNvSpPr>
                <p:nvPr/>
              </p:nvSpPr>
              <p:spPr bwMode="auto">
                <a:xfrm>
                  <a:off x="2618" y="57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3000</a:t>
                  </a:r>
                </a:p>
                <a:p>
                  <a:pPr algn="ctr"/>
                  <a:endParaRPr lang="en-US" altLang="zh-CN" sz="1600">
                    <a:latin typeface="黑体" panose="02010609060101010101" pitchFamily="49" charset="-122"/>
                    <a:ea typeface="黑体" panose="02010609060101010101" pitchFamily="49" charset="-122"/>
                  </a:endParaRPr>
                </a:p>
              </p:txBody>
            </p:sp>
            <p:sp>
              <p:nvSpPr>
                <p:cNvPr id="19578" name="Rectangle 80"/>
                <p:cNvSpPr>
                  <a:spLocks noChangeArrowheads="1"/>
                </p:cNvSpPr>
                <p:nvPr/>
              </p:nvSpPr>
              <p:spPr bwMode="auto">
                <a:xfrm>
                  <a:off x="2575" y="57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8" name="Group 83"/>
              <p:cNvGrpSpPr>
                <a:grpSpLocks/>
              </p:cNvGrpSpPr>
              <p:nvPr/>
            </p:nvGrpSpPr>
            <p:grpSpPr bwMode="auto">
              <a:xfrm>
                <a:off x="3093" y="576"/>
                <a:ext cx="446" cy="384"/>
                <a:chOff x="3093" y="576"/>
                <a:chExt cx="446" cy="384"/>
              </a:xfrm>
            </p:grpSpPr>
            <p:sp>
              <p:nvSpPr>
                <p:cNvPr id="19575" name="Rectangle 19"/>
                <p:cNvSpPr>
                  <a:spLocks noChangeArrowheads="1"/>
                </p:cNvSpPr>
                <p:nvPr/>
              </p:nvSpPr>
              <p:spPr bwMode="auto">
                <a:xfrm>
                  <a:off x="3136" y="57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计算机</a:t>
                  </a:r>
                </a:p>
                <a:p>
                  <a:pPr algn="ctr"/>
                  <a:endParaRPr lang="en-US" altLang="zh-CN" sz="1600">
                    <a:latin typeface="黑体" panose="02010609060101010101" pitchFamily="49" charset="-122"/>
                    <a:ea typeface="黑体" panose="02010609060101010101" pitchFamily="49" charset="-122"/>
                  </a:endParaRPr>
                </a:p>
              </p:txBody>
            </p:sp>
            <p:sp>
              <p:nvSpPr>
                <p:cNvPr id="19576" name="Rectangle 82"/>
                <p:cNvSpPr>
                  <a:spLocks noChangeArrowheads="1"/>
                </p:cNvSpPr>
                <p:nvPr/>
              </p:nvSpPr>
              <p:spPr bwMode="auto">
                <a:xfrm>
                  <a:off x="3093" y="57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79" name="Group 85"/>
              <p:cNvGrpSpPr>
                <a:grpSpLocks/>
              </p:cNvGrpSpPr>
              <p:nvPr/>
            </p:nvGrpSpPr>
            <p:grpSpPr bwMode="auto">
              <a:xfrm>
                <a:off x="0" y="960"/>
                <a:ext cx="489" cy="384"/>
                <a:chOff x="0" y="960"/>
                <a:chExt cx="489" cy="384"/>
              </a:xfrm>
            </p:grpSpPr>
            <p:sp>
              <p:nvSpPr>
                <p:cNvPr id="19573" name="Rectangle 20"/>
                <p:cNvSpPr>
                  <a:spLocks noChangeArrowheads="1"/>
                </p:cNvSpPr>
                <p:nvPr/>
              </p:nvSpPr>
              <p:spPr bwMode="auto">
                <a:xfrm>
                  <a:off x="43" y="960"/>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T2</a:t>
                  </a:r>
                </a:p>
                <a:p>
                  <a:pPr algn="ctr"/>
                  <a:endParaRPr lang="en-US" altLang="zh-CN" sz="1600">
                    <a:latin typeface="黑体" panose="02010609060101010101" pitchFamily="49" charset="-122"/>
                    <a:ea typeface="黑体" panose="02010609060101010101" pitchFamily="49" charset="-122"/>
                  </a:endParaRPr>
                </a:p>
              </p:txBody>
            </p:sp>
            <p:sp>
              <p:nvSpPr>
                <p:cNvPr id="19574" name="Rectangle 84"/>
                <p:cNvSpPr>
                  <a:spLocks noChangeArrowheads="1"/>
                </p:cNvSpPr>
                <p:nvPr/>
              </p:nvSpPr>
              <p:spPr bwMode="auto">
                <a:xfrm>
                  <a:off x="0" y="960"/>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0" name="Group 87"/>
              <p:cNvGrpSpPr>
                <a:grpSpLocks/>
              </p:cNvGrpSpPr>
              <p:nvPr/>
            </p:nvGrpSpPr>
            <p:grpSpPr bwMode="auto">
              <a:xfrm>
                <a:off x="489" y="960"/>
                <a:ext cx="446" cy="384"/>
                <a:chOff x="489" y="960"/>
                <a:chExt cx="446" cy="384"/>
              </a:xfrm>
            </p:grpSpPr>
            <p:sp>
              <p:nvSpPr>
                <p:cNvPr id="19571" name="Rectangle 21"/>
                <p:cNvSpPr>
                  <a:spLocks noChangeArrowheads="1"/>
                </p:cNvSpPr>
                <p:nvPr/>
              </p:nvSpPr>
              <p:spPr bwMode="auto">
                <a:xfrm>
                  <a:off x="532" y="96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王平</a:t>
                  </a:r>
                </a:p>
                <a:p>
                  <a:pPr algn="ctr"/>
                  <a:endParaRPr lang="en-US" altLang="zh-CN" sz="1600">
                    <a:latin typeface="黑体" panose="02010609060101010101" pitchFamily="49" charset="-122"/>
                    <a:ea typeface="黑体" panose="02010609060101010101" pitchFamily="49" charset="-122"/>
                  </a:endParaRPr>
                </a:p>
              </p:txBody>
            </p:sp>
            <p:sp>
              <p:nvSpPr>
                <p:cNvPr id="19572" name="Rectangle 86"/>
                <p:cNvSpPr>
                  <a:spLocks noChangeArrowheads="1"/>
                </p:cNvSpPr>
                <p:nvPr/>
              </p:nvSpPr>
              <p:spPr bwMode="auto">
                <a:xfrm>
                  <a:off x="489" y="96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1" name="Group 89"/>
              <p:cNvGrpSpPr>
                <a:grpSpLocks/>
              </p:cNvGrpSpPr>
              <p:nvPr/>
            </p:nvGrpSpPr>
            <p:grpSpPr bwMode="auto">
              <a:xfrm>
                <a:off x="935" y="960"/>
                <a:ext cx="374" cy="384"/>
                <a:chOff x="935" y="960"/>
                <a:chExt cx="374" cy="384"/>
              </a:xfrm>
            </p:grpSpPr>
            <p:sp>
              <p:nvSpPr>
                <p:cNvPr id="19569" name="Rectangle 22"/>
                <p:cNvSpPr>
                  <a:spLocks noChangeArrowheads="1"/>
                </p:cNvSpPr>
                <p:nvPr/>
              </p:nvSpPr>
              <p:spPr bwMode="auto">
                <a:xfrm>
                  <a:off x="978" y="96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女</a:t>
                  </a:r>
                </a:p>
                <a:p>
                  <a:pPr algn="ctr"/>
                  <a:endParaRPr lang="en-US" altLang="zh-CN" sz="1600">
                    <a:latin typeface="黑体" panose="02010609060101010101" pitchFamily="49" charset="-122"/>
                    <a:ea typeface="黑体" panose="02010609060101010101" pitchFamily="49" charset="-122"/>
                  </a:endParaRPr>
                </a:p>
              </p:txBody>
            </p:sp>
            <p:sp>
              <p:nvSpPr>
                <p:cNvPr id="19570" name="Rectangle 88"/>
                <p:cNvSpPr>
                  <a:spLocks noChangeArrowheads="1"/>
                </p:cNvSpPr>
                <p:nvPr/>
              </p:nvSpPr>
              <p:spPr bwMode="auto">
                <a:xfrm>
                  <a:off x="935" y="96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2" name="Group 91"/>
              <p:cNvGrpSpPr>
                <a:grpSpLocks/>
              </p:cNvGrpSpPr>
              <p:nvPr/>
            </p:nvGrpSpPr>
            <p:grpSpPr bwMode="auto">
              <a:xfrm>
                <a:off x="1309" y="960"/>
                <a:ext cx="374" cy="384"/>
                <a:chOff x="1309" y="960"/>
                <a:chExt cx="374" cy="384"/>
              </a:xfrm>
            </p:grpSpPr>
            <p:sp>
              <p:nvSpPr>
                <p:cNvPr id="19567" name="Rectangle 23"/>
                <p:cNvSpPr>
                  <a:spLocks noChangeArrowheads="1"/>
                </p:cNvSpPr>
                <p:nvPr/>
              </p:nvSpPr>
              <p:spPr bwMode="auto">
                <a:xfrm>
                  <a:off x="1352" y="96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28</a:t>
                  </a:r>
                </a:p>
                <a:p>
                  <a:pPr algn="ctr"/>
                  <a:endParaRPr lang="en-US" altLang="zh-CN" sz="1600">
                    <a:latin typeface="黑体" panose="02010609060101010101" pitchFamily="49" charset="-122"/>
                    <a:ea typeface="黑体" panose="02010609060101010101" pitchFamily="49" charset="-122"/>
                  </a:endParaRPr>
                </a:p>
              </p:txBody>
            </p:sp>
            <p:sp>
              <p:nvSpPr>
                <p:cNvPr id="19568" name="Rectangle 90"/>
                <p:cNvSpPr>
                  <a:spLocks noChangeArrowheads="1"/>
                </p:cNvSpPr>
                <p:nvPr/>
              </p:nvSpPr>
              <p:spPr bwMode="auto">
                <a:xfrm>
                  <a:off x="1309" y="96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3" name="Group 93"/>
              <p:cNvGrpSpPr>
                <a:grpSpLocks/>
              </p:cNvGrpSpPr>
              <p:nvPr/>
            </p:nvGrpSpPr>
            <p:grpSpPr bwMode="auto">
              <a:xfrm>
                <a:off x="1683" y="960"/>
                <a:ext cx="446" cy="384"/>
                <a:chOff x="1683" y="960"/>
                <a:chExt cx="446" cy="384"/>
              </a:xfrm>
            </p:grpSpPr>
            <p:sp>
              <p:nvSpPr>
                <p:cNvPr id="19565" name="Rectangle 24"/>
                <p:cNvSpPr>
                  <a:spLocks noChangeArrowheads="1"/>
                </p:cNvSpPr>
                <p:nvPr/>
              </p:nvSpPr>
              <p:spPr bwMode="auto">
                <a:xfrm>
                  <a:off x="1726" y="96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讲师</a:t>
                  </a:r>
                </a:p>
                <a:p>
                  <a:pPr algn="ctr"/>
                  <a:endParaRPr lang="en-US" altLang="zh-CN" sz="1600">
                    <a:latin typeface="黑体" panose="02010609060101010101" pitchFamily="49" charset="-122"/>
                    <a:ea typeface="黑体" panose="02010609060101010101" pitchFamily="49" charset="-122"/>
                  </a:endParaRPr>
                </a:p>
              </p:txBody>
            </p:sp>
            <p:sp>
              <p:nvSpPr>
                <p:cNvPr id="19566" name="Rectangle 92"/>
                <p:cNvSpPr>
                  <a:spLocks noChangeArrowheads="1"/>
                </p:cNvSpPr>
                <p:nvPr/>
              </p:nvSpPr>
              <p:spPr bwMode="auto">
                <a:xfrm>
                  <a:off x="1683" y="96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4" name="Group 95"/>
              <p:cNvGrpSpPr>
                <a:grpSpLocks/>
              </p:cNvGrpSpPr>
              <p:nvPr/>
            </p:nvGrpSpPr>
            <p:grpSpPr bwMode="auto">
              <a:xfrm>
                <a:off x="2129" y="960"/>
                <a:ext cx="446" cy="384"/>
                <a:chOff x="2129" y="960"/>
                <a:chExt cx="446" cy="384"/>
              </a:xfrm>
            </p:grpSpPr>
            <p:sp>
              <p:nvSpPr>
                <p:cNvPr id="19563" name="Rectangle 25"/>
                <p:cNvSpPr>
                  <a:spLocks noChangeArrowheads="1"/>
                </p:cNvSpPr>
                <p:nvPr/>
              </p:nvSpPr>
              <p:spPr bwMode="auto">
                <a:xfrm>
                  <a:off x="2172" y="96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800</a:t>
                  </a:r>
                </a:p>
                <a:p>
                  <a:pPr algn="ctr"/>
                  <a:endParaRPr lang="en-US" altLang="zh-CN" sz="1600">
                    <a:latin typeface="黑体" panose="02010609060101010101" pitchFamily="49" charset="-122"/>
                    <a:ea typeface="黑体" panose="02010609060101010101" pitchFamily="49" charset="-122"/>
                  </a:endParaRPr>
                </a:p>
              </p:txBody>
            </p:sp>
            <p:sp>
              <p:nvSpPr>
                <p:cNvPr id="19564" name="Rectangle 94"/>
                <p:cNvSpPr>
                  <a:spLocks noChangeArrowheads="1"/>
                </p:cNvSpPr>
                <p:nvPr/>
              </p:nvSpPr>
              <p:spPr bwMode="auto">
                <a:xfrm>
                  <a:off x="2129" y="96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5" name="Group 97"/>
              <p:cNvGrpSpPr>
                <a:grpSpLocks/>
              </p:cNvGrpSpPr>
              <p:nvPr/>
            </p:nvGrpSpPr>
            <p:grpSpPr bwMode="auto">
              <a:xfrm>
                <a:off x="2575" y="960"/>
                <a:ext cx="518" cy="384"/>
                <a:chOff x="2575" y="960"/>
                <a:chExt cx="518" cy="384"/>
              </a:xfrm>
            </p:grpSpPr>
            <p:sp>
              <p:nvSpPr>
                <p:cNvPr id="19561" name="Rectangle 26"/>
                <p:cNvSpPr>
                  <a:spLocks noChangeArrowheads="1"/>
                </p:cNvSpPr>
                <p:nvPr/>
              </p:nvSpPr>
              <p:spPr bwMode="auto">
                <a:xfrm>
                  <a:off x="2618" y="96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1200</a:t>
                  </a:r>
                </a:p>
                <a:p>
                  <a:pPr algn="ctr"/>
                  <a:endParaRPr lang="en-US" altLang="zh-CN" sz="1600">
                    <a:latin typeface="黑体" panose="02010609060101010101" pitchFamily="49" charset="-122"/>
                    <a:ea typeface="黑体" panose="02010609060101010101" pitchFamily="49" charset="-122"/>
                  </a:endParaRPr>
                </a:p>
              </p:txBody>
            </p:sp>
            <p:sp>
              <p:nvSpPr>
                <p:cNvPr id="19562" name="Rectangle 96"/>
                <p:cNvSpPr>
                  <a:spLocks noChangeArrowheads="1"/>
                </p:cNvSpPr>
                <p:nvPr/>
              </p:nvSpPr>
              <p:spPr bwMode="auto">
                <a:xfrm>
                  <a:off x="2575" y="96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6" name="Group 99"/>
              <p:cNvGrpSpPr>
                <a:grpSpLocks/>
              </p:cNvGrpSpPr>
              <p:nvPr/>
            </p:nvGrpSpPr>
            <p:grpSpPr bwMode="auto">
              <a:xfrm>
                <a:off x="3093" y="960"/>
                <a:ext cx="446" cy="384"/>
                <a:chOff x="3093" y="960"/>
                <a:chExt cx="446" cy="384"/>
              </a:xfrm>
            </p:grpSpPr>
            <p:sp>
              <p:nvSpPr>
                <p:cNvPr id="19559" name="Rectangle 27"/>
                <p:cNvSpPr>
                  <a:spLocks noChangeArrowheads="1"/>
                </p:cNvSpPr>
                <p:nvPr/>
              </p:nvSpPr>
              <p:spPr bwMode="auto">
                <a:xfrm>
                  <a:off x="3136" y="96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信息</a:t>
                  </a:r>
                </a:p>
                <a:p>
                  <a:pPr algn="ctr"/>
                  <a:endParaRPr lang="en-US" altLang="zh-CN" sz="1600">
                    <a:latin typeface="黑体" panose="02010609060101010101" pitchFamily="49" charset="-122"/>
                    <a:ea typeface="黑体" panose="02010609060101010101" pitchFamily="49" charset="-122"/>
                  </a:endParaRPr>
                </a:p>
              </p:txBody>
            </p:sp>
            <p:sp>
              <p:nvSpPr>
                <p:cNvPr id="19560" name="Rectangle 98"/>
                <p:cNvSpPr>
                  <a:spLocks noChangeArrowheads="1"/>
                </p:cNvSpPr>
                <p:nvPr/>
              </p:nvSpPr>
              <p:spPr bwMode="auto">
                <a:xfrm>
                  <a:off x="3093" y="96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7" name="Group 101"/>
              <p:cNvGrpSpPr>
                <a:grpSpLocks/>
              </p:cNvGrpSpPr>
              <p:nvPr/>
            </p:nvGrpSpPr>
            <p:grpSpPr bwMode="auto">
              <a:xfrm>
                <a:off x="0" y="1344"/>
                <a:ext cx="489" cy="384"/>
                <a:chOff x="0" y="1344"/>
                <a:chExt cx="489" cy="384"/>
              </a:xfrm>
            </p:grpSpPr>
            <p:sp>
              <p:nvSpPr>
                <p:cNvPr id="19557" name="Rectangle 28"/>
                <p:cNvSpPr>
                  <a:spLocks noChangeArrowheads="1"/>
                </p:cNvSpPr>
                <p:nvPr/>
              </p:nvSpPr>
              <p:spPr bwMode="auto">
                <a:xfrm>
                  <a:off x="43" y="1344"/>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T3</a:t>
                  </a:r>
                </a:p>
                <a:p>
                  <a:pPr algn="ctr"/>
                  <a:endParaRPr lang="en-US" altLang="zh-CN" sz="1600">
                    <a:latin typeface="黑体" panose="02010609060101010101" pitchFamily="49" charset="-122"/>
                    <a:ea typeface="黑体" panose="02010609060101010101" pitchFamily="49" charset="-122"/>
                  </a:endParaRPr>
                </a:p>
              </p:txBody>
            </p:sp>
            <p:sp>
              <p:nvSpPr>
                <p:cNvPr id="19558" name="Rectangle 100"/>
                <p:cNvSpPr>
                  <a:spLocks noChangeArrowheads="1"/>
                </p:cNvSpPr>
                <p:nvPr/>
              </p:nvSpPr>
              <p:spPr bwMode="auto">
                <a:xfrm>
                  <a:off x="0" y="1344"/>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8" name="Group 103"/>
              <p:cNvGrpSpPr>
                <a:grpSpLocks/>
              </p:cNvGrpSpPr>
              <p:nvPr/>
            </p:nvGrpSpPr>
            <p:grpSpPr bwMode="auto">
              <a:xfrm>
                <a:off x="489" y="1344"/>
                <a:ext cx="446" cy="384"/>
                <a:chOff x="489" y="1344"/>
                <a:chExt cx="446" cy="384"/>
              </a:xfrm>
            </p:grpSpPr>
            <p:sp>
              <p:nvSpPr>
                <p:cNvPr id="19555" name="Rectangle 29"/>
                <p:cNvSpPr>
                  <a:spLocks noChangeArrowheads="1"/>
                </p:cNvSpPr>
                <p:nvPr/>
              </p:nvSpPr>
              <p:spPr bwMode="auto">
                <a:xfrm>
                  <a:off x="532" y="134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刘伟</a:t>
                  </a:r>
                </a:p>
                <a:p>
                  <a:pPr algn="ctr"/>
                  <a:endParaRPr lang="en-US" altLang="zh-CN" sz="1600">
                    <a:latin typeface="黑体" panose="02010609060101010101" pitchFamily="49" charset="-122"/>
                    <a:ea typeface="黑体" panose="02010609060101010101" pitchFamily="49" charset="-122"/>
                  </a:endParaRPr>
                </a:p>
              </p:txBody>
            </p:sp>
            <p:sp>
              <p:nvSpPr>
                <p:cNvPr id="19556" name="Rectangle 102"/>
                <p:cNvSpPr>
                  <a:spLocks noChangeArrowheads="1"/>
                </p:cNvSpPr>
                <p:nvPr/>
              </p:nvSpPr>
              <p:spPr bwMode="auto">
                <a:xfrm>
                  <a:off x="489" y="134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89" name="Group 105"/>
              <p:cNvGrpSpPr>
                <a:grpSpLocks/>
              </p:cNvGrpSpPr>
              <p:nvPr/>
            </p:nvGrpSpPr>
            <p:grpSpPr bwMode="auto">
              <a:xfrm>
                <a:off x="935" y="1344"/>
                <a:ext cx="374" cy="384"/>
                <a:chOff x="935" y="1344"/>
                <a:chExt cx="374" cy="384"/>
              </a:xfrm>
            </p:grpSpPr>
            <p:sp>
              <p:nvSpPr>
                <p:cNvPr id="19553" name="Rectangle 30"/>
                <p:cNvSpPr>
                  <a:spLocks noChangeArrowheads="1"/>
                </p:cNvSpPr>
                <p:nvPr/>
              </p:nvSpPr>
              <p:spPr bwMode="auto">
                <a:xfrm>
                  <a:off x="978" y="134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男</a:t>
                  </a:r>
                </a:p>
                <a:p>
                  <a:pPr algn="ctr"/>
                  <a:endParaRPr lang="en-US" altLang="zh-CN" sz="1600">
                    <a:latin typeface="黑体" panose="02010609060101010101" pitchFamily="49" charset="-122"/>
                    <a:ea typeface="黑体" panose="02010609060101010101" pitchFamily="49" charset="-122"/>
                  </a:endParaRPr>
                </a:p>
              </p:txBody>
            </p:sp>
            <p:sp>
              <p:nvSpPr>
                <p:cNvPr id="19554" name="Rectangle 104"/>
                <p:cNvSpPr>
                  <a:spLocks noChangeArrowheads="1"/>
                </p:cNvSpPr>
                <p:nvPr/>
              </p:nvSpPr>
              <p:spPr bwMode="auto">
                <a:xfrm>
                  <a:off x="935" y="134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0" name="Group 107"/>
              <p:cNvGrpSpPr>
                <a:grpSpLocks/>
              </p:cNvGrpSpPr>
              <p:nvPr/>
            </p:nvGrpSpPr>
            <p:grpSpPr bwMode="auto">
              <a:xfrm>
                <a:off x="1309" y="1344"/>
                <a:ext cx="374" cy="384"/>
                <a:chOff x="1309" y="1344"/>
                <a:chExt cx="374" cy="384"/>
              </a:xfrm>
            </p:grpSpPr>
            <p:sp>
              <p:nvSpPr>
                <p:cNvPr id="19551" name="Rectangle 31"/>
                <p:cNvSpPr>
                  <a:spLocks noChangeArrowheads="1"/>
                </p:cNvSpPr>
                <p:nvPr/>
              </p:nvSpPr>
              <p:spPr bwMode="auto">
                <a:xfrm>
                  <a:off x="1352" y="134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30</a:t>
                  </a:r>
                </a:p>
                <a:p>
                  <a:pPr algn="ctr"/>
                  <a:endParaRPr lang="en-US" altLang="zh-CN" sz="1600">
                    <a:latin typeface="黑体" panose="02010609060101010101" pitchFamily="49" charset="-122"/>
                    <a:ea typeface="黑体" panose="02010609060101010101" pitchFamily="49" charset="-122"/>
                  </a:endParaRPr>
                </a:p>
              </p:txBody>
            </p:sp>
            <p:sp>
              <p:nvSpPr>
                <p:cNvPr id="19552" name="Rectangle 106"/>
                <p:cNvSpPr>
                  <a:spLocks noChangeArrowheads="1"/>
                </p:cNvSpPr>
                <p:nvPr/>
              </p:nvSpPr>
              <p:spPr bwMode="auto">
                <a:xfrm>
                  <a:off x="1309" y="134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1" name="Group 109"/>
              <p:cNvGrpSpPr>
                <a:grpSpLocks/>
              </p:cNvGrpSpPr>
              <p:nvPr/>
            </p:nvGrpSpPr>
            <p:grpSpPr bwMode="auto">
              <a:xfrm>
                <a:off x="1683" y="1344"/>
                <a:ext cx="446" cy="384"/>
                <a:chOff x="1683" y="1344"/>
                <a:chExt cx="446" cy="384"/>
              </a:xfrm>
            </p:grpSpPr>
            <p:sp>
              <p:nvSpPr>
                <p:cNvPr id="19549" name="Rectangle 32"/>
                <p:cNvSpPr>
                  <a:spLocks noChangeArrowheads="1"/>
                </p:cNvSpPr>
                <p:nvPr/>
              </p:nvSpPr>
              <p:spPr bwMode="auto">
                <a:xfrm>
                  <a:off x="1726" y="134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讲师</a:t>
                  </a:r>
                </a:p>
                <a:p>
                  <a:pPr algn="ctr"/>
                  <a:endParaRPr lang="en-US" altLang="zh-CN" sz="1600">
                    <a:latin typeface="黑体" panose="02010609060101010101" pitchFamily="49" charset="-122"/>
                    <a:ea typeface="黑体" panose="02010609060101010101" pitchFamily="49" charset="-122"/>
                  </a:endParaRPr>
                </a:p>
              </p:txBody>
            </p:sp>
            <p:sp>
              <p:nvSpPr>
                <p:cNvPr id="19550" name="Rectangle 108"/>
                <p:cNvSpPr>
                  <a:spLocks noChangeArrowheads="1"/>
                </p:cNvSpPr>
                <p:nvPr/>
              </p:nvSpPr>
              <p:spPr bwMode="auto">
                <a:xfrm>
                  <a:off x="1683" y="134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2" name="Group 111"/>
              <p:cNvGrpSpPr>
                <a:grpSpLocks/>
              </p:cNvGrpSpPr>
              <p:nvPr/>
            </p:nvGrpSpPr>
            <p:grpSpPr bwMode="auto">
              <a:xfrm>
                <a:off x="2129" y="1344"/>
                <a:ext cx="446" cy="384"/>
                <a:chOff x="2129" y="1344"/>
                <a:chExt cx="446" cy="384"/>
              </a:xfrm>
            </p:grpSpPr>
            <p:sp>
              <p:nvSpPr>
                <p:cNvPr id="19547" name="Rectangle 33"/>
                <p:cNvSpPr>
                  <a:spLocks noChangeArrowheads="1"/>
                </p:cNvSpPr>
                <p:nvPr/>
              </p:nvSpPr>
              <p:spPr bwMode="auto">
                <a:xfrm>
                  <a:off x="2172" y="134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900</a:t>
                  </a:r>
                </a:p>
                <a:p>
                  <a:pPr algn="ctr"/>
                  <a:endParaRPr lang="en-US" altLang="zh-CN" sz="1600">
                    <a:latin typeface="黑体" panose="02010609060101010101" pitchFamily="49" charset="-122"/>
                    <a:ea typeface="黑体" panose="02010609060101010101" pitchFamily="49" charset="-122"/>
                  </a:endParaRPr>
                </a:p>
              </p:txBody>
            </p:sp>
            <p:sp>
              <p:nvSpPr>
                <p:cNvPr id="19548" name="Rectangle 110"/>
                <p:cNvSpPr>
                  <a:spLocks noChangeArrowheads="1"/>
                </p:cNvSpPr>
                <p:nvPr/>
              </p:nvSpPr>
              <p:spPr bwMode="auto">
                <a:xfrm>
                  <a:off x="2129" y="134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3" name="Group 113"/>
              <p:cNvGrpSpPr>
                <a:grpSpLocks/>
              </p:cNvGrpSpPr>
              <p:nvPr/>
            </p:nvGrpSpPr>
            <p:grpSpPr bwMode="auto">
              <a:xfrm>
                <a:off x="2575" y="1344"/>
                <a:ext cx="518" cy="384"/>
                <a:chOff x="2575" y="1344"/>
                <a:chExt cx="518" cy="384"/>
              </a:xfrm>
            </p:grpSpPr>
            <p:sp>
              <p:nvSpPr>
                <p:cNvPr id="19545" name="Rectangle 34"/>
                <p:cNvSpPr>
                  <a:spLocks noChangeArrowheads="1"/>
                </p:cNvSpPr>
                <p:nvPr/>
              </p:nvSpPr>
              <p:spPr bwMode="auto">
                <a:xfrm>
                  <a:off x="2618" y="134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1200</a:t>
                  </a:r>
                </a:p>
                <a:p>
                  <a:pPr algn="ctr"/>
                  <a:endParaRPr lang="en-US" altLang="zh-CN" sz="1600">
                    <a:latin typeface="黑体" panose="02010609060101010101" pitchFamily="49" charset="-122"/>
                    <a:ea typeface="黑体" panose="02010609060101010101" pitchFamily="49" charset="-122"/>
                  </a:endParaRPr>
                </a:p>
              </p:txBody>
            </p:sp>
            <p:sp>
              <p:nvSpPr>
                <p:cNvPr id="19546" name="Rectangle 112"/>
                <p:cNvSpPr>
                  <a:spLocks noChangeArrowheads="1"/>
                </p:cNvSpPr>
                <p:nvPr/>
              </p:nvSpPr>
              <p:spPr bwMode="auto">
                <a:xfrm>
                  <a:off x="2575" y="134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4" name="Group 115"/>
              <p:cNvGrpSpPr>
                <a:grpSpLocks/>
              </p:cNvGrpSpPr>
              <p:nvPr/>
            </p:nvGrpSpPr>
            <p:grpSpPr bwMode="auto">
              <a:xfrm>
                <a:off x="3093" y="1344"/>
                <a:ext cx="446" cy="384"/>
                <a:chOff x="3093" y="1344"/>
                <a:chExt cx="446" cy="384"/>
              </a:xfrm>
            </p:grpSpPr>
            <p:sp>
              <p:nvSpPr>
                <p:cNvPr id="19543" name="Rectangle 35"/>
                <p:cNvSpPr>
                  <a:spLocks noChangeArrowheads="1"/>
                </p:cNvSpPr>
                <p:nvPr/>
              </p:nvSpPr>
              <p:spPr bwMode="auto">
                <a:xfrm>
                  <a:off x="3136" y="134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计算机</a:t>
                  </a:r>
                </a:p>
                <a:p>
                  <a:pPr algn="ctr"/>
                  <a:endParaRPr lang="en-US" altLang="zh-CN" sz="1600">
                    <a:latin typeface="黑体" panose="02010609060101010101" pitchFamily="49" charset="-122"/>
                    <a:ea typeface="黑体" panose="02010609060101010101" pitchFamily="49" charset="-122"/>
                  </a:endParaRPr>
                </a:p>
              </p:txBody>
            </p:sp>
            <p:sp>
              <p:nvSpPr>
                <p:cNvPr id="19544" name="Rectangle 114"/>
                <p:cNvSpPr>
                  <a:spLocks noChangeArrowheads="1"/>
                </p:cNvSpPr>
                <p:nvPr/>
              </p:nvSpPr>
              <p:spPr bwMode="auto">
                <a:xfrm>
                  <a:off x="3093" y="134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5" name="Group 117"/>
              <p:cNvGrpSpPr>
                <a:grpSpLocks/>
              </p:cNvGrpSpPr>
              <p:nvPr/>
            </p:nvGrpSpPr>
            <p:grpSpPr bwMode="auto">
              <a:xfrm>
                <a:off x="0" y="1728"/>
                <a:ext cx="489" cy="384"/>
                <a:chOff x="0" y="1728"/>
                <a:chExt cx="489" cy="384"/>
              </a:xfrm>
            </p:grpSpPr>
            <p:sp>
              <p:nvSpPr>
                <p:cNvPr id="19541" name="Rectangle 36"/>
                <p:cNvSpPr>
                  <a:spLocks noChangeArrowheads="1"/>
                </p:cNvSpPr>
                <p:nvPr/>
              </p:nvSpPr>
              <p:spPr bwMode="auto">
                <a:xfrm>
                  <a:off x="43" y="1728"/>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T4</a:t>
                  </a:r>
                </a:p>
                <a:p>
                  <a:pPr algn="ctr"/>
                  <a:endParaRPr lang="en-US" altLang="zh-CN" sz="1600">
                    <a:latin typeface="黑体" panose="02010609060101010101" pitchFamily="49" charset="-122"/>
                    <a:ea typeface="黑体" panose="02010609060101010101" pitchFamily="49" charset="-122"/>
                  </a:endParaRPr>
                </a:p>
              </p:txBody>
            </p:sp>
            <p:sp>
              <p:nvSpPr>
                <p:cNvPr id="19542" name="Rectangle 116"/>
                <p:cNvSpPr>
                  <a:spLocks noChangeArrowheads="1"/>
                </p:cNvSpPr>
                <p:nvPr/>
              </p:nvSpPr>
              <p:spPr bwMode="auto">
                <a:xfrm>
                  <a:off x="0" y="1728"/>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6" name="Group 119"/>
              <p:cNvGrpSpPr>
                <a:grpSpLocks/>
              </p:cNvGrpSpPr>
              <p:nvPr/>
            </p:nvGrpSpPr>
            <p:grpSpPr bwMode="auto">
              <a:xfrm>
                <a:off x="489" y="1728"/>
                <a:ext cx="446" cy="384"/>
                <a:chOff x="489" y="1728"/>
                <a:chExt cx="446" cy="384"/>
              </a:xfrm>
            </p:grpSpPr>
            <p:sp>
              <p:nvSpPr>
                <p:cNvPr id="19539" name="Rectangle 37"/>
                <p:cNvSpPr>
                  <a:spLocks noChangeArrowheads="1"/>
                </p:cNvSpPr>
                <p:nvPr/>
              </p:nvSpPr>
              <p:spPr bwMode="auto">
                <a:xfrm>
                  <a:off x="532" y="172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张雪</a:t>
                  </a:r>
                </a:p>
                <a:p>
                  <a:pPr algn="ctr"/>
                  <a:endParaRPr lang="en-US" altLang="zh-CN" sz="1600">
                    <a:latin typeface="黑体" panose="02010609060101010101" pitchFamily="49" charset="-122"/>
                    <a:ea typeface="黑体" panose="02010609060101010101" pitchFamily="49" charset="-122"/>
                  </a:endParaRPr>
                </a:p>
              </p:txBody>
            </p:sp>
            <p:sp>
              <p:nvSpPr>
                <p:cNvPr id="19540" name="Rectangle 118"/>
                <p:cNvSpPr>
                  <a:spLocks noChangeArrowheads="1"/>
                </p:cNvSpPr>
                <p:nvPr/>
              </p:nvSpPr>
              <p:spPr bwMode="auto">
                <a:xfrm>
                  <a:off x="489" y="172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7" name="Group 121"/>
              <p:cNvGrpSpPr>
                <a:grpSpLocks/>
              </p:cNvGrpSpPr>
              <p:nvPr/>
            </p:nvGrpSpPr>
            <p:grpSpPr bwMode="auto">
              <a:xfrm>
                <a:off x="935" y="1728"/>
                <a:ext cx="374" cy="384"/>
                <a:chOff x="935" y="1728"/>
                <a:chExt cx="374" cy="384"/>
              </a:xfrm>
            </p:grpSpPr>
            <p:sp>
              <p:nvSpPr>
                <p:cNvPr id="19537" name="Rectangle 38"/>
                <p:cNvSpPr>
                  <a:spLocks noChangeArrowheads="1"/>
                </p:cNvSpPr>
                <p:nvPr/>
              </p:nvSpPr>
              <p:spPr bwMode="auto">
                <a:xfrm>
                  <a:off x="978" y="172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女</a:t>
                  </a:r>
                </a:p>
                <a:p>
                  <a:pPr algn="ctr"/>
                  <a:endParaRPr lang="en-US" altLang="zh-CN" sz="1600">
                    <a:latin typeface="黑体" panose="02010609060101010101" pitchFamily="49" charset="-122"/>
                    <a:ea typeface="黑体" panose="02010609060101010101" pitchFamily="49" charset="-122"/>
                  </a:endParaRPr>
                </a:p>
              </p:txBody>
            </p:sp>
            <p:sp>
              <p:nvSpPr>
                <p:cNvPr id="19538" name="Rectangle 120"/>
                <p:cNvSpPr>
                  <a:spLocks noChangeArrowheads="1"/>
                </p:cNvSpPr>
                <p:nvPr/>
              </p:nvSpPr>
              <p:spPr bwMode="auto">
                <a:xfrm>
                  <a:off x="935" y="172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8" name="Group 123"/>
              <p:cNvGrpSpPr>
                <a:grpSpLocks/>
              </p:cNvGrpSpPr>
              <p:nvPr/>
            </p:nvGrpSpPr>
            <p:grpSpPr bwMode="auto">
              <a:xfrm>
                <a:off x="1309" y="1728"/>
                <a:ext cx="374" cy="384"/>
                <a:chOff x="1309" y="1728"/>
                <a:chExt cx="374" cy="384"/>
              </a:xfrm>
            </p:grpSpPr>
            <p:sp>
              <p:nvSpPr>
                <p:cNvPr id="19535" name="Rectangle 39"/>
                <p:cNvSpPr>
                  <a:spLocks noChangeArrowheads="1"/>
                </p:cNvSpPr>
                <p:nvPr/>
              </p:nvSpPr>
              <p:spPr bwMode="auto">
                <a:xfrm>
                  <a:off x="1352" y="172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51</a:t>
                  </a:r>
                </a:p>
                <a:p>
                  <a:pPr algn="ctr"/>
                  <a:endParaRPr lang="en-US" altLang="zh-CN" sz="1600">
                    <a:latin typeface="黑体" panose="02010609060101010101" pitchFamily="49" charset="-122"/>
                    <a:ea typeface="黑体" panose="02010609060101010101" pitchFamily="49" charset="-122"/>
                  </a:endParaRPr>
                </a:p>
              </p:txBody>
            </p:sp>
            <p:sp>
              <p:nvSpPr>
                <p:cNvPr id="19536" name="Rectangle 122"/>
                <p:cNvSpPr>
                  <a:spLocks noChangeArrowheads="1"/>
                </p:cNvSpPr>
                <p:nvPr/>
              </p:nvSpPr>
              <p:spPr bwMode="auto">
                <a:xfrm>
                  <a:off x="1309" y="172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499" name="Group 125"/>
              <p:cNvGrpSpPr>
                <a:grpSpLocks/>
              </p:cNvGrpSpPr>
              <p:nvPr/>
            </p:nvGrpSpPr>
            <p:grpSpPr bwMode="auto">
              <a:xfrm>
                <a:off x="1683" y="1728"/>
                <a:ext cx="446" cy="384"/>
                <a:chOff x="1683" y="1728"/>
                <a:chExt cx="446" cy="384"/>
              </a:xfrm>
            </p:grpSpPr>
            <p:sp>
              <p:nvSpPr>
                <p:cNvPr id="19533" name="Rectangle 40"/>
                <p:cNvSpPr>
                  <a:spLocks noChangeArrowheads="1"/>
                </p:cNvSpPr>
                <p:nvPr/>
              </p:nvSpPr>
              <p:spPr bwMode="auto">
                <a:xfrm>
                  <a:off x="1726" y="172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教授</a:t>
                  </a:r>
                </a:p>
                <a:p>
                  <a:pPr algn="ctr"/>
                  <a:endParaRPr lang="en-US" altLang="zh-CN" sz="1600">
                    <a:latin typeface="黑体" panose="02010609060101010101" pitchFamily="49" charset="-122"/>
                    <a:ea typeface="黑体" panose="02010609060101010101" pitchFamily="49" charset="-122"/>
                  </a:endParaRPr>
                </a:p>
              </p:txBody>
            </p:sp>
            <p:sp>
              <p:nvSpPr>
                <p:cNvPr id="19534" name="Rectangle 124"/>
                <p:cNvSpPr>
                  <a:spLocks noChangeArrowheads="1"/>
                </p:cNvSpPr>
                <p:nvPr/>
              </p:nvSpPr>
              <p:spPr bwMode="auto">
                <a:xfrm>
                  <a:off x="1683" y="172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0" name="Group 127"/>
              <p:cNvGrpSpPr>
                <a:grpSpLocks/>
              </p:cNvGrpSpPr>
              <p:nvPr/>
            </p:nvGrpSpPr>
            <p:grpSpPr bwMode="auto">
              <a:xfrm>
                <a:off x="2129" y="1728"/>
                <a:ext cx="446" cy="384"/>
                <a:chOff x="2129" y="1728"/>
                <a:chExt cx="446" cy="384"/>
              </a:xfrm>
            </p:grpSpPr>
            <p:sp>
              <p:nvSpPr>
                <p:cNvPr id="19531" name="Rectangle 41"/>
                <p:cNvSpPr>
                  <a:spLocks noChangeArrowheads="1"/>
                </p:cNvSpPr>
                <p:nvPr/>
              </p:nvSpPr>
              <p:spPr bwMode="auto">
                <a:xfrm>
                  <a:off x="2172" y="172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1600</a:t>
                  </a:r>
                </a:p>
                <a:p>
                  <a:pPr algn="ctr"/>
                  <a:endParaRPr lang="en-US" altLang="zh-CN" sz="1600">
                    <a:latin typeface="黑体" panose="02010609060101010101" pitchFamily="49" charset="-122"/>
                    <a:ea typeface="黑体" panose="02010609060101010101" pitchFamily="49" charset="-122"/>
                  </a:endParaRPr>
                </a:p>
              </p:txBody>
            </p:sp>
            <p:sp>
              <p:nvSpPr>
                <p:cNvPr id="19532" name="Rectangle 126"/>
                <p:cNvSpPr>
                  <a:spLocks noChangeArrowheads="1"/>
                </p:cNvSpPr>
                <p:nvPr/>
              </p:nvSpPr>
              <p:spPr bwMode="auto">
                <a:xfrm>
                  <a:off x="2129" y="172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1" name="Group 129"/>
              <p:cNvGrpSpPr>
                <a:grpSpLocks/>
              </p:cNvGrpSpPr>
              <p:nvPr/>
            </p:nvGrpSpPr>
            <p:grpSpPr bwMode="auto">
              <a:xfrm>
                <a:off x="2575" y="1728"/>
                <a:ext cx="518" cy="384"/>
                <a:chOff x="2575" y="1728"/>
                <a:chExt cx="518" cy="384"/>
              </a:xfrm>
            </p:grpSpPr>
            <p:sp>
              <p:nvSpPr>
                <p:cNvPr id="19529" name="Rectangle 42"/>
                <p:cNvSpPr>
                  <a:spLocks noChangeArrowheads="1"/>
                </p:cNvSpPr>
                <p:nvPr/>
              </p:nvSpPr>
              <p:spPr bwMode="auto">
                <a:xfrm>
                  <a:off x="2618" y="172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3000</a:t>
                  </a:r>
                </a:p>
                <a:p>
                  <a:pPr algn="ctr"/>
                  <a:endParaRPr lang="en-US" altLang="zh-CN" sz="1600">
                    <a:latin typeface="黑体" panose="02010609060101010101" pitchFamily="49" charset="-122"/>
                    <a:ea typeface="黑体" panose="02010609060101010101" pitchFamily="49" charset="-122"/>
                  </a:endParaRPr>
                </a:p>
              </p:txBody>
            </p:sp>
            <p:sp>
              <p:nvSpPr>
                <p:cNvPr id="19530" name="Rectangle 128"/>
                <p:cNvSpPr>
                  <a:spLocks noChangeArrowheads="1"/>
                </p:cNvSpPr>
                <p:nvPr/>
              </p:nvSpPr>
              <p:spPr bwMode="auto">
                <a:xfrm>
                  <a:off x="2575" y="172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2" name="Group 131"/>
              <p:cNvGrpSpPr>
                <a:grpSpLocks/>
              </p:cNvGrpSpPr>
              <p:nvPr/>
            </p:nvGrpSpPr>
            <p:grpSpPr bwMode="auto">
              <a:xfrm>
                <a:off x="3093" y="1728"/>
                <a:ext cx="446" cy="384"/>
                <a:chOff x="3093" y="1728"/>
                <a:chExt cx="446" cy="384"/>
              </a:xfrm>
            </p:grpSpPr>
            <p:sp>
              <p:nvSpPr>
                <p:cNvPr id="19527" name="Rectangle 43"/>
                <p:cNvSpPr>
                  <a:spLocks noChangeArrowheads="1"/>
                </p:cNvSpPr>
                <p:nvPr/>
              </p:nvSpPr>
              <p:spPr bwMode="auto">
                <a:xfrm>
                  <a:off x="3136" y="172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自动化</a:t>
                  </a:r>
                </a:p>
                <a:p>
                  <a:pPr algn="ctr"/>
                  <a:endParaRPr lang="en-US" altLang="zh-CN" sz="1600">
                    <a:latin typeface="黑体" panose="02010609060101010101" pitchFamily="49" charset="-122"/>
                    <a:ea typeface="黑体" panose="02010609060101010101" pitchFamily="49" charset="-122"/>
                  </a:endParaRPr>
                </a:p>
              </p:txBody>
            </p:sp>
            <p:sp>
              <p:nvSpPr>
                <p:cNvPr id="19528" name="Rectangle 130"/>
                <p:cNvSpPr>
                  <a:spLocks noChangeArrowheads="1"/>
                </p:cNvSpPr>
                <p:nvPr/>
              </p:nvSpPr>
              <p:spPr bwMode="auto">
                <a:xfrm>
                  <a:off x="3093" y="172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3" name="Group 133"/>
              <p:cNvGrpSpPr>
                <a:grpSpLocks/>
              </p:cNvGrpSpPr>
              <p:nvPr/>
            </p:nvGrpSpPr>
            <p:grpSpPr bwMode="auto">
              <a:xfrm>
                <a:off x="0" y="2112"/>
                <a:ext cx="489" cy="384"/>
                <a:chOff x="0" y="2112"/>
                <a:chExt cx="489" cy="384"/>
              </a:xfrm>
            </p:grpSpPr>
            <p:sp>
              <p:nvSpPr>
                <p:cNvPr id="19525" name="Rectangle 44"/>
                <p:cNvSpPr>
                  <a:spLocks noChangeArrowheads="1"/>
                </p:cNvSpPr>
                <p:nvPr/>
              </p:nvSpPr>
              <p:spPr bwMode="auto">
                <a:xfrm>
                  <a:off x="43" y="2112"/>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T5</a:t>
                  </a:r>
                </a:p>
                <a:p>
                  <a:pPr algn="ctr"/>
                  <a:endParaRPr lang="en-US" altLang="zh-CN" sz="1600">
                    <a:latin typeface="黑体" panose="02010609060101010101" pitchFamily="49" charset="-122"/>
                    <a:ea typeface="黑体" panose="02010609060101010101" pitchFamily="49" charset="-122"/>
                  </a:endParaRPr>
                </a:p>
              </p:txBody>
            </p:sp>
            <p:sp>
              <p:nvSpPr>
                <p:cNvPr id="19526" name="Rectangle 132"/>
                <p:cNvSpPr>
                  <a:spLocks noChangeArrowheads="1"/>
                </p:cNvSpPr>
                <p:nvPr/>
              </p:nvSpPr>
              <p:spPr bwMode="auto">
                <a:xfrm>
                  <a:off x="0" y="2112"/>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4" name="Group 135"/>
              <p:cNvGrpSpPr>
                <a:grpSpLocks/>
              </p:cNvGrpSpPr>
              <p:nvPr/>
            </p:nvGrpSpPr>
            <p:grpSpPr bwMode="auto">
              <a:xfrm>
                <a:off x="489" y="2112"/>
                <a:ext cx="446" cy="384"/>
                <a:chOff x="489" y="2112"/>
                <a:chExt cx="446" cy="384"/>
              </a:xfrm>
            </p:grpSpPr>
            <p:sp>
              <p:nvSpPr>
                <p:cNvPr id="19523" name="Rectangle 45"/>
                <p:cNvSpPr>
                  <a:spLocks noChangeArrowheads="1"/>
                </p:cNvSpPr>
                <p:nvPr/>
              </p:nvSpPr>
              <p:spPr bwMode="auto">
                <a:xfrm>
                  <a:off x="532" y="211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张兰</a:t>
                  </a:r>
                </a:p>
                <a:p>
                  <a:pPr algn="ctr"/>
                  <a:endParaRPr lang="en-US" altLang="zh-CN" sz="1600">
                    <a:latin typeface="黑体" panose="02010609060101010101" pitchFamily="49" charset="-122"/>
                    <a:ea typeface="黑体" panose="02010609060101010101" pitchFamily="49" charset="-122"/>
                  </a:endParaRPr>
                </a:p>
              </p:txBody>
            </p:sp>
            <p:sp>
              <p:nvSpPr>
                <p:cNvPr id="19524" name="Rectangle 134"/>
                <p:cNvSpPr>
                  <a:spLocks noChangeArrowheads="1"/>
                </p:cNvSpPr>
                <p:nvPr/>
              </p:nvSpPr>
              <p:spPr bwMode="auto">
                <a:xfrm>
                  <a:off x="489" y="211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5" name="Group 137"/>
              <p:cNvGrpSpPr>
                <a:grpSpLocks/>
              </p:cNvGrpSpPr>
              <p:nvPr/>
            </p:nvGrpSpPr>
            <p:grpSpPr bwMode="auto">
              <a:xfrm>
                <a:off x="935" y="2112"/>
                <a:ext cx="374" cy="384"/>
                <a:chOff x="935" y="2112"/>
                <a:chExt cx="374" cy="384"/>
              </a:xfrm>
            </p:grpSpPr>
            <p:sp>
              <p:nvSpPr>
                <p:cNvPr id="19521" name="Rectangle 46"/>
                <p:cNvSpPr>
                  <a:spLocks noChangeArrowheads="1"/>
                </p:cNvSpPr>
                <p:nvPr/>
              </p:nvSpPr>
              <p:spPr bwMode="auto">
                <a:xfrm>
                  <a:off x="978" y="211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女</a:t>
                  </a:r>
                </a:p>
                <a:p>
                  <a:pPr algn="ctr"/>
                  <a:endParaRPr lang="en-US" altLang="zh-CN" sz="1600">
                    <a:latin typeface="黑体" panose="02010609060101010101" pitchFamily="49" charset="-122"/>
                    <a:ea typeface="黑体" panose="02010609060101010101" pitchFamily="49" charset="-122"/>
                  </a:endParaRPr>
                </a:p>
              </p:txBody>
            </p:sp>
            <p:sp>
              <p:nvSpPr>
                <p:cNvPr id="19522" name="Rectangle 136"/>
                <p:cNvSpPr>
                  <a:spLocks noChangeArrowheads="1"/>
                </p:cNvSpPr>
                <p:nvPr/>
              </p:nvSpPr>
              <p:spPr bwMode="auto">
                <a:xfrm>
                  <a:off x="935" y="211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6" name="Group 139"/>
              <p:cNvGrpSpPr>
                <a:grpSpLocks/>
              </p:cNvGrpSpPr>
              <p:nvPr/>
            </p:nvGrpSpPr>
            <p:grpSpPr bwMode="auto">
              <a:xfrm>
                <a:off x="1309" y="2112"/>
                <a:ext cx="374" cy="384"/>
                <a:chOff x="1309" y="2112"/>
                <a:chExt cx="374" cy="384"/>
              </a:xfrm>
            </p:grpSpPr>
            <p:sp>
              <p:nvSpPr>
                <p:cNvPr id="19519" name="Rectangle 47"/>
                <p:cNvSpPr>
                  <a:spLocks noChangeArrowheads="1"/>
                </p:cNvSpPr>
                <p:nvPr/>
              </p:nvSpPr>
              <p:spPr bwMode="auto">
                <a:xfrm>
                  <a:off x="1352" y="211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39</a:t>
                  </a:r>
                </a:p>
                <a:p>
                  <a:pPr algn="ctr"/>
                  <a:endParaRPr lang="en-US" altLang="zh-CN" sz="1600">
                    <a:latin typeface="黑体" panose="02010609060101010101" pitchFamily="49" charset="-122"/>
                    <a:ea typeface="黑体" panose="02010609060101010101" pitchFamily="49" charset="-122"/>
                  </a:endParaRPr>
                </a:p>
              </p:txBody>
            </p:sp>
            <p:sp>
              <p:nvSpPr>
                <p:cNvPr id="19520" name="Rectangle 138"/>
                <p:cNvSpPr>
                  <a:spLocks noChangeArrowheads="1"/>
                </p:cNvSpPr>
                <p:nvPr/>
              </p:nvSpPr>
              <p:spPr bwMode="auto">
                <a:xfrm>
                  <a:off x="1309" y="211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7" name="Group 141"/>
              <p:cNvGrpSpPr>
                <a:grpSpLocks/>
              </p:cNvGrpSpPr>
              <p:nvPr/>
            </p:nvGrpSpPr>
            <p:grpSpPr bwMode="auto">
              <a:xfrm>
                <a:off x="1683" y="2112"/>
                <a:ext cx="446" cy="384"/>
                <a:chOff x="1683" y="2112"/>
                <a:chExt cx="446" cy="384"/>
              </a:xfrm>
            </p:grpSpPr>
            <p:sp>
              <p:nvSpPr>
                <p:cNvPr id="19517" name="Rectangle 48"/>
                <p:cNvSpPr>
                  <a:spLocks noChangeArrowheads="1"/>
                </p:cNvSpPr>
                <p:nvPr/>
              </p:nvSpPr>
              <p:spPr bwMode="auto">
                <a:xfrm>
                  <a:off x="1726" y="211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副教授</a:t>
                  </a:r>
                </a:p>
                <a:p>
                  <a:pPr algn="ctr"/>
                  <a:endParaRPr lang="en-US" altLang="zh-CN" sz="1600">
                    <a:latin typeface="黑体" panose="02010609060101010101" pitchFamily="49" charset="-122"/>
                    <a:ea typeface="黑体" panose="02010609060101010101" pitchFamily="49" charset="-122"/>
                  </a:endParaRPr>
                </a:p>
              </p:txBody>
            </p:sp>
            <p:sp>
              <p:nvSpPr>
                <p:cNvPr id="19518" name="Rectangle 140"/>
                <p:cNvSpPr>
                  <a:spLocks noChangeArrowheads="1"/>
                </p:cNvSpPr>
                <p:nvPr/>
              </p:nvSpPr>
              <p:spPr bwMode="auto">
                <a:xfrm>
                  <a:off x="1683" y="211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8" name="Group 143"/>
              <p:cNvGrpSpPr>
                <a:grpSpLocks/>
              </p:cNvGrpSpPr>
              <p:nvPr/>
            </p:nvGrpSpPr>
            <p:grpSpPr bwMode="auto">
              <a:xfrm>
                <a:off x="2129" y="2112"/>
                <a:ext cx="446" cy="384"/>
                <a:chOff x="2129" y="2112"/>
                <a:chExt cx="446" cy="384"/>
              </a:xfrm>
            </p:grpSpPr>
            <p:sp>
              <p:nvSpPr>
                <p:cNvPr id="19515" name="Rectangle 49"/>
                <p:cNvSpPr>
                  <a:spLocks noChangeArrowheads="1"/>
                </p:cNvSpPr>
                <p:nvPr/>
              </p:nvSpPr>
              <p:spPr bwMode="auto">
                <a:xfrm>
                  <a:off x="2172" y="211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1300</a:t>
                  </a:r>
                </a:p>
                <a:p>
                  <a:pPr algn="ctr"/>
                  <a:endParaRPr lang="en-US" altLang="zh-CN" sz="1600">
                    <a:latin typeface="黑体" panose="02010609060101010101" pitchFamily="49" charset="-122"/>
                    <a:ea typeface="黑体" panose="02010609060101010101" pitchFamily="49" charset="-122"/>
                  </a:endParaRPr>
                </a:p>
              </p:txBody>
            </p:sp>
            <p:sp>
              <p:nvSpPr>
                <p:cNvPr id="19516" name="Rectangle 142"/>
                <p:cNvSpPr>
                  <a:spLocks noChangeArrowheads="1"/>
                </p:cNvSpPr>
                <p:nvPr/>
              </p:nvSpPr>
              <p:spPr bwMode="auto">
                <a:xfrm>
                  <a:off x="2129" y="211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09" name="Group 145"/>
              <p:cNvGrpSpPr>
                <a:grpSpLocks/>
              </p:cNvGrpSpPr>
              <p:nvPr/>
            </p:nvGrpSpPr>
            <p:grpSpPr bwMode="auto">
              <a:xfrm>
                <a:off x="2575" y="2112"/>
                <a:ext cx="518" cy="384"/>
                <a:chOff x="2575" y="2112"/>
                <a:chExt cx="518" cy="384"/>
              </a:xfrm>
            </p:grpSpPr>
            <p:sp>
              <p:nvSpPr>
                <p:cNvPr id="19513" name="Rectangle 50"/>
                <p:cNvSpPr>
                  <a:spLocks noChangeArrowheads="1"/>
                </p:cNvSpPr>
                <p:nvPr/>
              </p:nvSpPr>
              <p:spPr bwMode="auto">
                <a:xfrm>
                  <a:off x="2618" y="211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黑体" panose="02010609060101010101" pitchFamily="49" charset="-122"/>
                      <a:ea typeface="黑体" panose="02010609060101010101" pitchFamily="49" charset="-122"/>
                    </a:rPr>
                    <a:t>2000</a:t>
                  </a:r>
                </a:p>
                <a:p>
                  <a:pPr algn="ctr"/>
                  <a:endParaRPr lang="en-US" altLang="zh-CN" sz="1600">
                    <a:latin typeface="黑体" panose="02010609060101010101" pitchFamily="49" charset="-122"/>
                    <a:ea typeface="黑体" panose="02010609060101010101" pitchFamily="49" charset="-122"/>
                  </a:endParaRPr>
                </a:p>
              </p:txBody>
            </p:sp>
            <p:sp>
              <p:nvSpPr>
                <p:cNvPr id="19514" name="Rectangle 144"/>
                <p:cNvSpPr>
                  <a:spLocks noChangeArrowheads="1"/>
                </p:cNvSpPr>
                <p:nvPr/>
              </p:nvSpPr>
              <p:spPr bwMode="auto">
                <a:xfrm>
                  <a:off x="2575" y="211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nvGrpSpPr>
              <p:cNvPr id="19510" name="Group 147"/>
              <p:cNvGrpSpPr>
                <a:grpSpLocks/>
              </p:cNvGrpSpPr>
              <p:nvPr/>
            </p:nvGrpSpPr>
            <p:grpSpPr bwMode="auto">
              <a:xfrm>
                <a:off x="3093" y="2112"/>
                <a:ext cx="446" cy="384"/>
                <a:chOff x="3093" y="2112"/>
                <a:chExt cx="446" cy="384"/>
              </a:xfrm>
            </p:grpSpPr>
            <p:sp>
              <p:nvSpPr>
                <p:cNvPr id="19511" name="Rectangle 51"/>
                <p:cNvSpPr>
                  <a:spLocks noChangeArrowheads="1"/>
                </p:cNvSpPr>
                <p:nvPr/>
              </p:nvSpPr>
              <p:spPr bwMode="auto">
                <a:xfrm>
                  <a:off x="3136" y="211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黑体" panose="02010609060101010101" pitchFamily="49" charset="-122"/>
                      <a:ea typeface="黑体" panose="02010609060101010101" pitchFamily="49" charset="-122"/>
                    </a:rPr>
                    <a:t>信息</a:t>
                  </a:r>
                </a:p>
                <a:p>
                  <a:pPr algn="ctr"/>
                  <a:endParaRPr lang="en-US" altLang="zh-CN" sz="1600">
                    <a:latin typeface="黑体" panose="02010609060101010101" pitchFamily="49" charset="-122"/>
                    <a:ea typeface="黑体" panose="02010609060101010101" pitchFamily="49" charset="-122"/>
                  </a:endParaRPr>
                </a:p>
              </p:txBody>
            </p:sp>
            <p:sp>
              <p:nvSpPr>
                <p:cNvPr id="19512" name="Rectangle 146"/>
                <p:cNvSpPr>
                  <a:spLocks noChangeArrowheads="1"/>
                </p:cNvSpPr>
                <p:nvPr/>
              </p:nvSpPr>
              <p:spPr bwMode="auto">
                <a:xfrm>
                  <a:off x="3093" y="211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grpSp>
        <p:sp>
          <p:nvSpPr>
            <p:cNvPr id="19462" name="Rectangle 149"/>
            <p:cNvSpPr>
              <a:spLocks noChangeArrowheads="1"/>
            </p:cNvSpPr>
            <p:nvPr/>
          </p:nvSpPr>
          <p:spPr bwMode="auto">
            <a:xfrm>
              <a:off x="336" y="816"/>
              <a:ext cx="5280" cy="254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512005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3"/>
          <p:cNvSpPr>
            <a:spLocks noGrp="1"/>
          </p:cNvSpPr>
          <p:nvPr>
            <p:ph type="sldNum" sz="quarter" idx="4294967295"/>
          </p:nvPr>
        </p:nvSpPr>
        <p:spPr>
          <a:xfrm>
            <a:off x="457200" y="63563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fld id="{40F3545B-3409-4F4F-86AE-20495367B35C}" type="slidenum">
              <a:rPr lang="en-US" altLang="zh-CN">
                <a:solidFill>
                  <a:srgbClr val="045C75"/>
                </a:solidFill>
                <a:latin typeface="Constantia" panose="02030602050306030303" pitchFamily="18" charset="0"/>
              </a:rPr>
              <a:pPr algn="l" eaLnBrk="1" hangingPunct="1"/>
              <a:t>19</a:t>
            </a:fld>
            <a:endParaRPr lang="en-US" altLang="zh-CN">
              <a:solidFill>
                <a:srgbClr val="045C75"/>
              </a:solidFill>
              <a:latin typeface="Constantia" panose="02030602050306030303" pitchFamily="18" charset="0"/>
            </a:endParaRPr>
          </a:p>
        </p:txBody>
      </p:sp>
      <p:sp>
        <p:nvSpPr>
          <p:cNvPr id="20483" name="Rectangle 3"/>
          <p:cNvSpPr>
            <a:spLocks noGrp="1" noChangeArrowheads="1"/>
          </p:cNvSpPr>
          <p:nvPr>
            <p:ph type="body" idx="1"/>
          </p:nvPr>
        </p:nvSpPr>
        <p:spPr>
          <a:xfrm>
            <a:off x="571500" y="642938"/>
            <a:ext cx="7772400" cy="685800"/>
          </a:xfrm>
        </p:spPr>
        <p:txBody>
          <a:bodyPr/>
          <a:lstStyle/>
          <a:p>
            <a:pPr algn="just" eaLnBrk="1" hangingPunct="1"/>
            <a:r>
              <a:rPr lang="en-US" altLang="zh-CN" smtClean="0">
                <a:solidFill>
                  <a:schemeClr val="accent1"/>
                </a:solidFill>
                <a:latin typeface="黑体" panose="02010609060101010101" pitchFamily="49" charset="-122"/>
                <a:ea typeface="黑体" panose="02010609060101010101" pitchFamily="49" charset="-122"/>
              </a:rPr>
              <a:t>S</a:t>
            </a:r>
            <a:r>
              <a:rPr lang="zh-CN" altLang="en-US" smtClean="0">
                <a:solidFill>
                  <a:schemeClr val="accent1"/>
                </a:solidFill>
                <a:latin typeface="黑体" panose="02010609060101010101" pitchFamily="49" charset="-122"/>
                <a:ea typeface="黑体" panose="02010609060101010101" pitchFamily="49" charset="-122"/>
              </a:rPr>
              <a:t>（学生表）</a:t>
            </a:r>
          </a:p>
          <a:p>
            <a:pPr eaLnBrk="1" hangingPunct="1"/>
            <a:endParaRPr lang="en-US" altLang="zh-CN" smtClean="0">
              <a:solidFill>
                <a:schemeClr val="accent1"/>
              </a:solidFill>
              <a:latin typeface="黑体" panose="02010609060101010101" pitchFamily="49" charset="-122"/>
              <a:ea typeface="黑体" panose="02010609060101010101" pitchFamily="49" charset="-122"/>
            </a:endParaRPr>
          </a:p>
        </p:txBody>
      </p:sp>
      <p:grpSp>
        <p:nvGrpSpPr>
          <p:cNvPr id="20484" name="Group 111"/>
          <p:cNvGrpSpPr>
            <a:grpSpLocks/>
          </p:cNvGrpSpPr>
          <p:nvPr/>
        </p:nvGrpSpPr>
        <p:grpSpPr bwMode="auto">
          <a:xfrm>
            <a:off x="609600" y="1219200"/>
            <a:ext cx="8077200" cy="4424363"/>
            <a:chOff x="-3" y="-3"/>
            <a:chExt cx="2135" cy="2790"/>
          </a:xfrm>
        </p:grpSpPr>
        <p:grpSp>
          <p:nvGrpSpPr>
            <p:cNvPr id="20485" name="Group 109"/>
            <p:cNvGrpSpPr>
              <a:grpSpLocks/>
            </p:cNvGrpSpPr>
            <p:nvPr/>
          </p:nvGrpSpPr>
          <p:grpSpPr bwMode="auto">
            <a:xfrm>
              <a:off x="0" y="0"/>
              <a:ext cx="2129" cy="2784"/>
              <a:chOff x="0" y="0"/>
              <a:chExt cx="2129" cy="2784"/>
            </a:xfrm>
          </p:grpSpPr>
          <p:grpSp>
            <p:nvGrpSpPr>
              <p:cNvPr id="20487" name="Group 40"/>
              <p:cNvGrpSpPr>
                <a:grpSpLocks/>
              </p:cNvGrpSpPr>
              <p:nvPr/>
            </p:nvGrpSpPr>
            <p:grpSpPr bwMode="auto">
              <a:xfrm>
                <a:off x="0" y="0"/>
                <a:ext cx="489" cy="480"/>
                <a:chOff x="0" y="0"/>
                <a:chExt cx="489" cy="480"/>
              </a:xfrm>
            </p:grpSpPr>
            <p:sp>
              <p:nvSpPr>
                <p:cNvPr id="20590" name="Rectangle 4"/>
                <p:cNvSpPr>
                  <a:spLocks noChangeArrowheads="1"/>
                </p:cNvSpPr>
                <p:nvPr/>
              </p:nvSpPr>
              <p:spPr bwMode="auto">
                <a:xfrm>
                  <a:off x="43" y="0"/>
                  <a:ext cx="40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SNO</a:t>
                  </a:r>
                </a:p>
                <a:p>
                  <a:pPr algn="ctr"/>
                  <a:r>
                    <a:rPr lang="zh-CN" altLang="en-US" sz="2000">
                      <a:latin typeface="黑体" panose="02010609060101010101" pitchFamily="49" charset="-122"/>
                      <a:ea typeface="黑体" panose="02010609060101010101" pitchFamily="49" charset="-122"/>
                    </a:rPr>
                    <a:t>学号</a:t>
                  </a:r>
                </a:p>
                <a:p>
                  <a:pPr algn="ctr"/>
                  <a:endParaRPr lang="en-US" altLang="zh-CN" sz="2000">
                    <a:latin typeface="黑体" panose="02010609060101010101" pitchFamily="49" charset="-122"/>
                    <a:ea typeface="黑体" panose="02010609060101010101" pitchFamily="49" charset="-122"/>
                  </a:endParaRPr>
                </a:p>
              </p:txBody>
            </p:sp>
            <p:sp>
              <p:nvSpPr>
                <p:cNvPr id="20591" name="Rectangle 39"/>
                <p:cNvSpPr>
                  <a:spLocks noChangeArrowheads="1"/>
                </p:cNvSpPr>
                <p:nvPr/>
              </p:nvSpPr>
              <p:spPr bwMode="auto">
                <a:xfrm>
                  <a:off x="0" y="0"/>
                  <a:ext cx="48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88" name="Group 42"/>
              <p:cNvGrpSpPr>
                <a:grpSpLocks/>
              </p:cNvGrpSpPr>
              <p:nvPr/>
            </p:nvGrpSpPr>
            <p:grpSpPr bwMode="auto">
              <a:xfrm>
                <a:off x="489" y="0"/>
                <a:ext cx="446" cy="480"/>
                <a:chOff x="489" y="0"/>
                <a:chExt cx="446" cy="480"/>
              </a:xfrm>
            </p:grpSpPr>
            <p:sp>
              <p:nvSpPr>
                <p:cNvPr id="20588" name="Rectangle 5"/>
                <p:cNvSpPr>
                  <a:spLocks noChangeArrowheads="1"/>
                </p:cNvSpPr>
                <p:nvPr/>
              </p:nvSpPr>
              <p:spPr bwMode="auto">
                <a:xfrm>
                  <a:off x="532" y="0"/>
                  <a:ext cx="3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SN</a:t>
                  </a:r>
                </a:p>
                <a:p>
                  <a:pPr algn="ctr"/>
                  <a:r>
                    <a:rPr lang="zh-CN" altLang="en-US" sz="2000">
                      <a:latin typeface="黑体" panose="02010609060101010101" pitchFamily="49" charset="-122"/>
                      <a:ea typeface="黑体" panose="02010609060101010101" pitchFamily="49" charset="-122"/>
                    </a:rPr>
                    <a:t>姓名</a:t>
                  </a:r>
                </a:p>
                <a:p>
                  <a:pPr algn="ctr"/>
                  <a:endParaRPr lang="en-US" altLang="zh-CN" sz="2000">
                    <a:latin typeface="黑体" panose="02010609060101010101" pitchFamily="49" charset="-122"/>
                    <a:ea typeface="黑体" panose="02010609060101010101" pitchFamily="49" charset="-122"/>
                  </a:endParaRPr>
                </a:p>
              </p:txBody>
            </p:sp>
            <p:sp>
              <p:nvSpPr>
                <p:cNvPr id="20589" name="Rectangle 41"/>
                <p:cNvSpPr>
                  <a:spLocks noChangeArrowheads="1"/>
                </p:cNvSpPr>
                <p:nvPr/>
              </p:nvSpPr>
              <p:spPr bwMode="auto">
                <a:xfrm>
                  <a:off x="489" y="0"/>
                  <a:ext cx="44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89" name="Group 44"/>
              <p:cNvGrpSpPr>
                <a:grpSpLocks/>
              </p:cNvGrpSpPr>
              <p:nvPr/>
            </p:nvGrpSpPr>
            <p:grpSpPr bwMode="auto">
              <a:xfrm>
                <a:off x="935" y="0"/>
                <a:ext cx="374" cy="480"/>
                <a:chOff x="935" y="0"/>
                <a:chExt cx="374" cy="480"/>
              </a:xfrm>
            </p:grpSpPr>
            <p:sp>
              <p:nvSpPr>
                <p:cNvPr id="20586" name="Rectangle 6"/>
                <p:cNvSpPr>
                  <a:spLocks noChangeArrowheads="1"/>
                </p:cNvSpPr>
                <p:nvPr/>
              </p:nvSpPr>
              <p:spPr bwMode="auto">
                <a:xfrm>
                  <a:off x="978" y="0"/>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SEX</a:t>
                  </a:r>
                </a:p>
                <a:p>
                  <a:pPr algn="ctr"/>
                  <a:r>
                    <a:rPr lang="zh-CN" altLang="en-US" sz="2000">
                      <a:latin typeface="黑体" panose="02010609060101010101" pitchFamily="49" charset="-122"/>
                      <a:ea typeface="黑体" panose="02010609060101010101" pitchFamily="49" charset="-122"/>
                    </a:rPr>
                    <a:t>性别</a:t>
                  </a:r>
                </a:p>
                <a:p>
                  <a:pPr algn="ctr"/>
                  <a:endParaRPr lang="en-US" altLang="zh-CN" sz="2000">
                    <a:latin typeface="黑体" panose="02010609060101010101" pitchFamily="49" charset="-122"/>
                    <a:ea typeface="黑体" panose="02010609060101010101" pitchFamily="49" charset="-122"/>
                  </a:endParaRPr>
                </a:p>
              </p:txBody>
            </p:sp>
            <p:sp>
              <p:nvSpPr>
                <p:cNvPr id="20587" name="Rectangle 43"/>
                <p:cNvSpPr>
                  <a:spLocks noChangeArrowheads="1"/>
                </p:cNvSpPr>
                <p:nvPr/>
              </p:nvSpPr>
              <p:spPr bwMode="auto">
                <a:xfrm>
                  <a:off x="935" y="0"/>
                  <a:ext cx="3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0" name="Group 46"/>
              <p:cNvGrpSpPr>
                <a:grpSpLocks/>
              </p:cNvGrpSpPr>
              <p:nvPr/>
            </p:nvGrpSpPr>
            <p:grpSpPr bwMode="auto">
              <a:xfrm>
                <a:off x="1309" y="0"/>
                <a:ext cx="374" cy="480"/>
                <a:chOff x="1309" y="0"/>
                <a:chExt cx="374" cy="480"/>
              </a:xfrm>
            </p:grpSpPr>
            <p:sp>
              <p:nvSpPr>
                <p:cNvPr id="20584" name="Rectangle 7"/>
                <p:cNvSpPr>
                  <a:spLocks noChangeArrowheads="1"/>
                </p:cNvSpPr>
                <p:nvPr/>
              </p:nvSpPr>
              <p:spPr bwMode="auto">
                <a:xfrm>
                  <a:off x="1352" y="0"/>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AGE</a:t>
                  </a:r>
                </a:p>
                <a:p>
                  <a:pPr algn="ctr"/>
                  <a:r>
                    <a:rPr lang="zh-CN" altLang="en-US" sz="2000">
                      <a:latin typeface="黑体" panose="02010609060101010101" pitchFamily="49" charset="-122"/>
                      <a:ea typeface="黑体" panose="02010609060101010101" pitchFamily="49" charset="-122"/>
                    </a:rPr>
                    <a:t>年龄</a:t>
                  </a:r>
                </a:p>
                <a:p>
                  <a:pPr algn="ctr"/>
                  <a:endParaRPr lang="en-US" altLang="zh-CN" sz="2000">
                    <a:latin typeface="黑体" panose="02010609060101010101" pitchFamily="49" charset="-122"/>
                    <a:ea typeface="黑体" panose="02010609060101010101" pitchFamily="49" charset="-122"/>
                  </a:endParaRPr>
                </a:p>
              </p:txBody>
            </p:sp>
            <p:sp>
              <p:nvSpPr>
                <p:cNvPr id="20585" name="Rectangle 45"/>
                <p:cNvSpPr>
                  <a:spLocks noChangeArrowheads="1"/>
                </p:cNvSpPr>
                <p:nvPr/>
              </p:nvSpPr>
              <p:spPr bwMode="auto">
                <a:xfrm>
                  <a:off x="1309" y="0"/>
                  <a:ext cx="3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1" name="Group 48"/>
              <p:cNvGrpSpPr>
                <a:grpSpLocks/>
              </p:cNvGrpSpPr>
              <p:nvPr/>
            </p:nvGrpSpPr>
            <p:grpSpPr bwMode="auto">
              <a:xfrm>
                <a:off x="1683" y="0"/>
                <a:ext cx="446" cy="480"/>
                <a:chOff x="1683" y="0"/>
                <a:chExt cx="446" cy="480"/>
              </a:xfrm>
            </p:grpSpPr>
            <p:sp>
              <p:nvSpPr>
                <p:cNvPr id="20582" name="Rectangle 8"/>
                <p:cNvSpPr>
                  <a:spLocks noChangeArrowheads="1"/>
                </p:cNvSpPr>
                <p:nvPr/>
              </p:nvSpPr>
              <p:spPr bwMode="auto">
                <a:xfrm>
                  <a:off x="1726" y="0"/>
                  <a:ext cx="3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DEPT</a:t>
                  </a:r>
                </a:p>
                <a:p>
                  <a:pPr algn="ctr"/>
                  <a:r>
                    <a:rPr lang="zh-CN" altLang="en-US" sz="2000">
                      <a:latin typeface="黑体" panose="02010609060101010101" pitchFamily="49" charset="-122"/>
                      <a:ea typeface="黑体" panose="02010609060101010101" pitchFamily="49" charset="-122"/>
                    </a:rPr>
                    <a:t>系别</a:t>
                  </a:r>
                </a:p>
                <a:p>
                  <a:pPr algn="ctr"/>
                  <a:endParaRPr lang="en-US" altLang="zh-CN" sz="2000">
                    <a:latin typeface="黑体" panose="02010609060101010101" pitchFamily="49" charset="-122"/>
                    <a:ea typeface="黑体" panose="02010609060101010101" pitchFamily="49" charset="-122"/>
                  </a:endParaRPr>
                </a:p>
              </p:txBody>
            </p:sp>
            <p:sp>
              <p:nvSpPr>
                <p:cNvPr id="20583" name="Rectangle 47"/>
                <p:cNvSpPr>
                  <a:spLocks noChangeArrowheads="1"/>
                </p:cNvSpPr>
                <p:nvPr/>
              </p:nvSpPr>
              <p:spPr bwMode="auto">
                <a:xfrm>
                  <a:off x="1683" y="0"/>
                  <a:ext cx="44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2" name="Group 50"/>
              <p:cNvGrpSpPr>
                <a:grpSpLocks/>
              </p:cNvGrpSpPr>
              <p:nvPr/>
            </p:nvGrpSpPr>
            <p:grpSpPr bwMode="auto">
              <a:xfrm>
                <a:off x="0" y="480"/>
                <a:ext cx="489" cy="384"/>
                <a:chOff x="0" y="480"/>
                <a:chExt cx="489" cy="384"/>
              </a:xfrm>
            </p:grpSpPr>
            <p:sp>
              <p:nvSpPr>
                <p:cNvPr id="20580" name="Rectangle 9"/>
                <p:cNvSpPr>
                  <a:spLocks noChangeArrowheads="1"/>
                </p:cNvSpPr>
                <p:nvPr/>
              </p:nvSpPr>
              <p:spPr bwMode="auto">
                <a:xfrm>
                  <a:off x="43" y="480"/>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S1</a:t>
                  </a:r>
                </a:p>
                <a:p>
                  <a:pPr algn="ctr"/>
                  <a:endParaRPr lang="en-US" altLang="zh-CN" sz="2000">
                    <a:latin typeface="黑体" panose="02010609060101010101" pitchFamily="49" charset="-122"/>
                    <a:ea typeface="黑体" panose="02010609060101010101" pitchFamily="49" charset="-122"/>
                  </a:endParaRPr>
                </a:p>
              </p:txBody>
            </p:sp>
            <p:sp>
              <p:nvSpPr>
                <p:cNvPr id="20581" name="Rectangle 49"/>
                <p:cNvSpPr>
                  <a:spLocks noChangeArrowheads="1"/>
                </p:cNvSpPr>
                <p:nvPr/>
              </p:nvSpPr>
              <p:spPr bwMode="auto">
                <a:xfrm>
                  <a:off x="0" y="480"/>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3" name="Group 52"/>
              <p:cNvGrpSpPr>
                <a:grpSpLocks/>
              </p:cNvGrpSpPr>
              <p:nvPr/>
            </p:nvGrpSpPr>
            <p:grpSpPr bwMode="auto">
              <a:xfrm>
                <a:off x="489" y="480"/>
                <a:ext cx="446" cy="384"/>
                <a:chOff x="489" y="480"/>
                <a:chExt cx="446" cy="384"/>
              </a:xfrm>
            </p:grpSpPr>
            <p:sp>
              <p:nvSpPr>
                <p:cNvPr id="20578" name="Rectangle 10"/>
                <p:cNvSpPr>
                  <a:spLocks noChangeArrowheads="1"/>
                </p:cNvSpPr>
                <p:nvPr/>
              </p:nvSpPr>
              <p:spPr bwMode="auto">
                <a:xfrm>
                  <a:off x="532" y="48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赵亦</a:t>
                  </a:r>
                </a:p>
                <a:p>
                  <a:pPr algn="ctr"/>
                  <a:endParaRPr lang="en-US" altLang="zh-CN" sz="2000">
                    <a:latin typeface="黑体" panose="02010609060101010101" pitchFamily="49" charset="-122"/>
                    <a:ea typeface="黑体" panose="02010609060101010101" pitchFamily="49" charset="-122"/>
                  </a:endParaRPr>
                </a:p>
              </p:txBody>
            </p:sp>
            <p:sp>
              <p:nvSpPr>
                <p:cNvPr id="20579" name="Rectangle 51"/>
                <p:cNvSpPr>
                  <a:spLocks noChangeArrowheads="1"/>
                </p:cNvSpPr>
                <p:nvPr/>
              </p:nvSpPr>
              <p:spPr bwMode="auto">
                <a:xfrm>
                  <a:off x="489" y="48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4" name="Group 54"/>
              <p:cNvGrpSpPr>
                <a:grpSpLocks/>
              </p:cNvGrpSpPr>
              <p:nvPr/>
            </p:nvGrpSpPr>
            <p:grpSpPr bwMode="auto">
              <a:xfrm>
                <a:off x="935" y="480"/>
                <a:ext cx="374" cy="384"/>
                <a:chOff x="935" y="480"/>
                <a:chExt cx="374" cy="384"/>
              </a:xfrm>
            </p:grpSpPr>
            <p:sp>
              <p:nvSpPr>
                <p:cNvPr id="20576" name="Rectangle 11"/>
                <p:cNvSpPr>
                  <a:spLocks noChangeArrowheads="1"/>
                </p:cNvSpPr>
                <p:nvPr/>
              </p:nvSpPr>
              <p:spPr bwMode="auto">
                <a:xfrm>
                  <a:off x="978" y="48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女</a:t>
                  </a:r>
                </a:p>
                <a:p>
                  <a:pPr algn="ctr"/>
                  <a:endParaRPr lang="en-US" altLang="zh-CN" sz="2000">
                    <a:latin typeface="黑体" panose="02010609060101010101" pitchFamily="49" charset="-122"/>
                    <a:ea typeface="黑体" panose="02010609060101010101" pitchFamily="49" charset="-122"/>
                  </a:endParaRPr>
                </a:p>
              </p:txBody>
            </p:sp>
            <p:sp>
              <p:nvSpPr>
                <p:cNvPr id="20577" name="Rectangle 53"/>
                <p:cNvSpPr>
                  <a:spLocks noChangeArrowheads="1"/>
                </p:cNvSpPr>
                <p:nvPr/>
              </p:nvSpPr>
              <p:spPr bwMode="auto">
                <a:xfrm>
                  <a:off x="935" y="48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5" name="Group 56"/>
              <p:cNvGrpSpPr>
                <a:grpSpLocks/>
              </p:cNvGrpSpPr>
              <p:nvPr/>
            </p:nvGrpSpPr>
            <p:grpSpPr bwMode="auto">
              <a:xfrm>
                <a:off x="1309" y="480"/>
                <a:ext cx="374" cy="384"/>
                <a:chOff x="1309" y="480"/>
                <a:chExt cx="374" cy="384"/>
              </a:xfrm>
            </p:grpSpPr>
            <p:sp>
              <p:nvSpPr>
                <p:cNvPr id="20574" name="Rectangle 12"/>
                <p:cNvSpPr>
                  <a:spLocks noChangeArrowheads="1"/>
                </p:cNvSpPr>
                <p:nvPr/>
              </p:nvSpPr>
              <p:spPr bwMode="auto">
                <a:xfrm>
                  <a:off x="1352" y="48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17</a:t>
                  </a:r>
                </a:p>
                <a:p>
                  <a:pPr algn="ctr"/>
                  <a:endParaRPr lang="en-US" altLang="zh-CN" sz="2000">
                    <a:latin typeface="黑体" panose="02010609060101010101" pitchFamily="49" charset="-122"/>
                    <a:ea typeface="黑体" panose="02010609060101010101" pitchFamily="49" charset="-122"/>
                  </a:endParaRPr>
                </a:p>
              </p:txBody>
            </p:sp>
            <p:sp>
              <p:nvSpPr>
                <p:cNvPr id="20575" name="Rectangle 55"/>
                <p:cNvSpPr>
                  <a:spLocks noChangeArrowheads="1"/>
                </p:cNvSpPr>
                <p:nvPr/>
              </p:nvSpPr>
              <p:spPr bwMode="auto">
                <a:xfrm>
                  <a:off x="1309" y="48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6" name="Group 58"/>
              <p:cNvGrpSpPr>
                <a:grpSpLocks/>
              </p:cNvGrpSpPr>
              <p:nvPr/>
            </p:nvGrpSpPr>
            <p:grpSpPr bwMode="auto">
              <a:xfrm>
                <a:off x="1683" y="480"/>
                <a:ext cx="446" cy="384"/>
                <a:chOff x="1683" y="480"/>
                <a:chExt cx="446" cy="384"/>
              </a:xfrm>
            </p:grpSpPr>
            <p:sp>
              <p:nvSpPr>
                <p:cNvPr id="20572" name="Rectangle 13"/>
                <p:cNvSpPr>
                  <a:spLocks noChangeArrowheads="1"/>
                </p:cNvSpPr>
                <p:nvPr/>
              </p:nvSpPr>
              <p:spPr bwMode="auto">
                <a:xfrm>
                  <a:off x="1726" y="48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计算机</a:t>
                  </a:r>
                </a:p>
                <a:p>
                  <a:pPr algn="ctr"/>
                  <a:endParaRPr lang="en-US" altLang="zh-CN" sz="2000">
                    <a:latin typeface="黑体" panose="02010609060101010101" pitchFamily="49" charset="-122"/>
                    <a:ea typeface="黑体" panose="02010609060101010101" pitchFamily="49" charset="-122"/>
                  </a:endParaRPr>
                </a:p>
              </p:txBody>
            </p:sp>
            <p:sp>
              <p:nvSpPr>
                <p:cNvPr id="20573" name="Rectangle 57"/>
                <p:cNvSpPr>
                  <a:spLocks noChangeArrowheads="1"/>
                </p:cNvSpPr>
                <p:nvPr/>
              </p:nvSpPr>
              <p:spPr bwMode="auto">
                <a:xfrm>
                  <a:off x="1683" y="48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7" name="Group 60"/>
              <p:cNvGrpSpPr>
                <a:grpSpLocks/>
              </p:cNvGrpSpPr>
              <p:nvPr/>
            </p:nvGrpSpPr>
            <p:grpSpPr bwMode="auto">
              <a:xfrm>
                <a:off x="0" y="864"/>
                <a:ext cx="489" cy="384"/>
                <a:chOff x="0" y="864"/>
                <a:chExt cx="489" cy="384"/>
              </a:xfrm>
            </p:grpSpPr>
            <p:sp>
              <p:nvSpPr>
                <p:cNvPr id="20570" name="Rectangle 14"/>
                <p:cNvSpPr>
                  <a:spLocks noChangeArrowheads="1"/>
                </p:cNvSpPr>
                <p:nvPr/>
              </p:nvSpPr>
              <p:spPr bwMode="auto">
                <a:xfrm>
                  <a:off x="43" y="864"/>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S2</a:t>
                  </a:r>
                </a:p>
                <a:p>
                  <a:pPr algn="ctr"/>
                  <a:endParaRPr lang="en-US" altLang="zh-CN" sz="2000">
                    <a:latin typeface="黑体" panose="02010609060101010101" pitchFamily="49" charset="-122"/>
                    <a:ea typeface="黑体" panose="02010609060101010101" pitchFamily="49" charset="-122"/>
                  </a:endParaRPr>
                </a:p>
              </p:txBody>
            </p:sp>
            <p:sp>
              <p:nvSpPr>
                <p:cNvPr id="20571" name="Rectangle 59"/>
                <p:cNvSpPr>
                  <a:spLocks noChangeArrowheads="1"/>
                </p:cNvSpPr>
                <p:nvPr/>
              </p:nvSpPr>
              <p:spPr bwMode="auto">
                <a:xfrm>
                  <a:off x="0" y="864"/>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8" name="Group 62"/>
              <p:cNvGrpSpPr>
                <a:grpSpLocks/>
              </p:cNvGrpSpPr>
              <p:nvPr/>
            </p:nvGrpSpPr>
            <p:grpSpPr bwMode="auto">
              <a:xfrm>
                <a:off x="489" y="864"/>
                <a:ext cx="446" cy="384"/>
                <a:chOff x="489" y="864"/>
                <a:chExt cx="446" cy="384"/>
              </a:xfrm>
            </p:grpSpPr>
            <p:sp>
              <p:nvSpPr>
                <p:cNvPr id="20568" name="Rectangle 15"/>
                <p:cNvSpPr>
                  <a:spLocks noChangeArrowheads="1"/>
                </p:cNvSpPr>
                <p:nvPr/>
              </p:nvSpPr>
              <p:spPr bwMode="auto">
                <a:xfrm>
                  <a:off x="532" y="86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钱尔</a:t>
                  </a:r>
                </a:p>
                <a:p>
                  <a:pPr algn="ctr"/>
                  <a:endParaRPr lang="en-US" altLang="zh-CN" sz="2000">
                    <a:latin typeface="黑体" panose="02010609060101010101" pitchFamily="49" charset="-122"/>
                    <a:ea typeface="黑体" panose="02010609060101010101" pitchFamily="49" charset="-122"/>
                  </a:endParaRPr>
                </a:p>
              </p:txBody>
            </p:sp>
            <p:sp>
              <p:nvSpPr>
                <p:cNvPr id="20569" name="Rectangle 61"/>
                <p:cNvSpPr>
                  <a:spLocks noChangeArrowheads="1"/>
                </p:cNvSpPr>
                <p:nvPr/>
              </p:nvSpPr>
              <p:spPr bwMode="auto">
                <a:xfrm>
                  <a:off x="489" y="86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499" name="Group 64"/>
              <p:cNvGrpSpPr>
                <a:grpSpLocks/>
              </p:cNvGrpSpPr>
              <p:nvPr/>
            </p:nvGrpSpPr>
            <p:grpSpPr bwMode="auto">
              <a:xfrm>
                <a:off x="935" y="864"/>
                <a:ext cx="374" cy="384"/>
                <a:chOff x="935" y="864"/>
                <a:chExt cx="374" cy="384"/>
              </a:xfrm>
            </p:grpSpPr>
            <p:sp>
              <p:nvSpPr>
                <p:cNvPr id="20566" name="Rectangle 16"/>
                <p:cNvSpPr>
                  <a:spLocks noChangeArrowheads="1"/>
                </p:cNvSpPr>
                <p:nvPr/>
              </p:nvSpPr>
              <p:spPr bwMode="auto">
                <a:xfrm>
                  <a:off x="978" y="86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男</a:t>
                  </a:r>
                </a:p>
                <a:p>
                  <a:pPr algn="ctr"/>
                  <a:endParaRPr lang="en-US" altLang="zh-CN" sz="2000">
                    <a:latin typeface="黑体" panose="02010609060101010101" pitchFamily="49" charset="-122"/>
                    <a:ea typeface="黑体" panose="02010609060101010101" pitchFamily="49" charset="-122"/>
                  </a:endParaRPr>
                </a:p>
              </p:txBody>
            </p:sp>
            <p:sp>
              <p:nvSpPr>
                <p:cNvPr id="20567" name="Rectangle 63"/>
                <p:cNvSpPr>
                  <a:spLocks noChangeArrowheads="1"/>
                </p:cNvSpPr>
                <p:nvPr/>
              </p:nvSpPr>
              <p:spPr bwMode="auto">
                <a:xfrm>
                  <a:off x="935" y="86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0" name="Group 66"/>
              <p:cNvGrpSpPr>
                <a:grpSpLocks/>
              </p:cNvGrpSpPr>
              <p:nvPr/>
            </p:nvGrpSpPr>
            <p:grpSpPr bwMode="auto">
              <a:xfrm>
                <a:off x="1309" y="864"/>
                <a:ext cx="374" cy="384"/>
                <a:chOff x="1309" y="864"/>
                <a:chExt cx="374" cy="384"/>
              </a:xfrm>
            </p:grpSpPr>
            <p:sp>
              <p:nvSpPr>
                <p:cNvPr id="20564" name="Rectangle 17"/>
                <p:cNvSpPr>
                  <a:spLocks noChangeArrowheads="1"/>
                </p:cNvSpPr>
                <p:nvPr/>
              </p:nvSpPr>
              <p:spPr bwMode="auto">
                <a:xfrm>
                  <a:off x="1352" y="86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18</a:t>
                  </a:r>
                </a:p>
                <a:p>
                  <a:pPr algn="ctr"/>
                  <a:endParaRPr lang="en-US" altLang="zh-CN" sz="2000">
                    <a:latin typeface="黑体" panose="02010609060101010101" pitchFamily="49" charset="-122"/>
                    <a:ea typeface="黑体" panose="02010609060101010101" pitchFamily="49" charset="-122"/>
                  </a:endParaRPr>
                </a:p>
              </p:txBody>
            </p:sp>
            <p:sp>
              <p:nvSpPr>
                <p:cNvPr id="20565" name="Rectangle 65"/>
                <p:cNvSpPr>
                  <a:spLocks noChangeArrowheads="1"/>
                </p:cNvSpPr>
                <p:nvPr/>
              </p:nvSpPr>
              <p:spPr bwMode="auto">
                <a:xfrm>
                  <a:off x="1309" y="86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1" name="Group 68"/>
              <p:cNvGrpSpPr>
                <a:grpSpLocks/>
              </p:cNvGrpSpPr>
              <p:nvPr/>
            </p:nvGrpSpPr>
            <p:grpSpPr bwMode="auto">
              <a:xfrm>
                <a:off x="1683" y="864"/>
                <a:ext cx="446" cy="384"/>
                <a:chOff x="1683" y="864"/>
                <a:chExt cx="446" cy="384"/>
              </a:xfrm>
            </p:grpSpPr>
            <p:sp>
              <p:nvSpPr>
                <p:cNvPr id="20562" name="Rectangle 18"/>
                <p:cNvSpPr>
                  <a:spLocks noChangeArrowheads="1"/>
                </p:cNvSpPr>
                <p:nvPr/>
              </p:nvSpPr>
              <p:spPr bwMode="auto">
                <a:xfrm>
                  <a:off x="1726" y="86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信息</a:t>
                  </a:r>
                </a:p>
                <a:p>
                  <a:pPr algn="ctr"/>
                  <a:endParaRPr lang="en-US" altLang="zh-CN" sz="2000">
                    <a:latin typeface="黑体" panose="02010609060101010101" pitchFamily="49" charset="-122"/>
                    <a:ea typeface="黑体" panose="02010609060101010101" pitchFamily="49" charset="-122"/>
                  </a:endParaRPr>
                </a:p>
              </p:txBody>
            </p:sp>
            <p:sp>
              <p:nvSpPr>
                <p:cNvPr id="20563" name="Rectangle 67"/>
                <p:cNvSpPr>
                  <a:spLocks noChangeArrowheads="1"/>
                </p:cNvSpPr>
                <p:nvPr/>
              </p:nvSpPr>
              <p:spPr bwMode="auto">
                <a:xfrm>
                  <a:off x="1683" y="86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2" name="Group 70"/>
              <p:cNvGrpSpPr>
                <a:grpSpLocks/>
              </p:cNvGrpSpPr>
              <p:nvPr/>
            </p:nvGrpSpPr>
            <p:grpSpPr bwMode="auto">
              <a:xfrm>
                <a:off x="0" y="1248"/>
                <a:ext cx="489" cy="384"/>
                <a:chOff x="0" y="1248"/>
                <a:chExt cx="489" cy="384"/>
              </a:xfrm>
            </p:grpSpPr>
            <p:sp>
              <p:nvSpPr>
                <p:cNvPr id="20560" name="Rectangle 19"/>
                <p:cNvSpPr>
                  <a:spLocks noChangeArrowheads="1"/>
                </p:cNvSpPr>
                <p:nvPr/>
              </p:nvSpPr>
              <p:spPr bwMode="auto">
                <a:xfrm>
                  <a:off x="43" y="1248"/>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S3</a:t>
                  </a:r>
                </a:p>
                <a:p>
                  <a:pPr algn="ctr"/>
                  <a:endParaRPr lang="en-US" altLang="zh-CN" sz="2000">
                    <a:latin typeface="黑体" panose="02010609060101010101" pitchFamily="49" charset="-122"/>
                    <a:ea typeface="黑体" panose="02010609060101010101" pitchFamily="49" charset="-122"/>
                  </a:endParaRPr>
                </a:p>
              </p:txBody>
            </p:sp>
            <p:sp>
              <p:nvSpPr>
                <p:cNvPr id="20561" name="Rectangle 69"/>
                <p:cNvSpPr>
                  <a:spLocks noChangeArrowheads="1"/>
                </p:cNvSpPr>
                <p:nvPr/>
              </p:nvSpPr>
              <p:spPr bwMode="auto">
                <a:xfrm>
                  <a:off x="0" y="1248"/>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3" name="Group 72"/>
              <p:cNvGrpSpPr>
                <a:grpSpLocks/>
              </p:cNvGrpSpPr>
              <p:nvPr/>
            </p:nvGrpSpPr>
            <p:grpSpPr bwMode="auto">
              <a:xfrm>
                <a:off x="489" y="1248"/>
                <a:ext cx="446" cy="384"/>
                <a:chOff x="489" y="1248"/>
                <a:chExt cx="446" cy="384"/>
              </a:xfrm>
            </p:grpSpPr>
            <p:sp>
              <p:nvSpPr>
                <p:cNvPr id="20558" name="Rectangle 20"/>
                <p:cNvSpPr>
                  <a:spLocks noChangeArrowheads="1"/>
                </p:cNvSpPr>
                <p:nvPr/>
              </p:nvSpPr>
              <p:spPr bwMode="auto">
                <a:xfrm>
                  <a:off x="532" y="124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孙珊</a:t>
                  </a:r>
                </a:p>
                <a:p>
                  <a:pPr algn="ctr"/>
                  <a:endParaRPr lang="en-US" altLang="zh-CN" sz="2000">
                    <a:latin typeface="黑体" panose="02010609060101010101" pitchFamily="49" charset="-122"/>
                    <a:ea typeface="黑体" panose="02010609060101010101" pitchFamily="49" charset="-122"/>
                  </a:endParaRPr>
                </a:p>
              </p:txBody>
            </p:sp>
            <p:sp>
              <p:nvSpPr>
                <p:cNvPr id="20559" name="Rectangle 71"/>
                <p:cNvSpPr>
                  <a:spLocks noChangeArrowheads="1"/>
                </p:cNvSpPr>
                <p:nvPr/>
              </p:nvSpPr>
              <p:spPr bwMode="auto">
                <a:xfrm>
                  <a:off x="489" y="124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4" name="Group 74"/>
              <p:cNvGrpSpPr>
                <a:grpSpLocks/>
              </p:cNvGrpSpPr>
              <p:nvPr/>
            </p:nvGrpSpPr>
            <p:grpSpPr bwMode="auto">
              <a:xfrm>
                <a:off x="935" y="1248"/>
                <a:ext cx="374" cy="384"/>
                <a:chOff x="935" y="1248"/>
                <a:chExt cx="374" cy="384"/>
              </a:xfrm>
            </p:grpSpPr>
            <p:sp>
              <p:nvSpPr>
                <p:cNvPr id="20556" name="Rectangle 21"/>
                <p:cNvSpPr>
                  <a:spLocks noChangeArrowheads="1"/>
                </p:cNvSpPr>
                <p:nvPr/>
              </p:nvSpPr>
              <p:spPr bwMode="auto">
                <a:xfrm>
                  <a:off x="978" y="124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女</a:t>
                  </a:r>
                </a:p>
                <a:p>
                  <a:pPr algn="ctr"/>
                  <a:endParaRPr lang="en-US" altLang="zh-CN" sz="2000">
                    <a:latin typeface="黑体" panose="02010609060101010101" pitchFamily="49" charset="-122"/>
                    <a:ea typeface="黑体" panose="02010609060101010101" pitchFamily="49" charset="-122"/>
                  </a:endParaRPr>
                </a:p>
              </p:txBody>
            </p:sp>
            <p:sp>
              <p:nvSpPr>
                <p:cNvPr id="20557" name="Rectangle 73"/>
                <p:cNvSpPr>
                  <a:spLocks noChangeArrowheads="1"/>
                </p:cNvSpPr>
                <p:nvPr/>
              </p:nvSpPr>
              <p:spPr bwMode="auto">
                <a:xfrm>
                  <a:off x="935" y="124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5" name="Group 76"/>
              <p:cNvGrpSpPr>
                <a:grpSpLocks/>
              </p:cNvGrpSpPr>
              <p:nvPr/>
            </p:nvGrpSpPr>
            <p:grpSpPr bwMode="auto">
              <a:xfrm>
                <a:off x="1309" y="1248"/>
                <a:ext cx="374" cy="384"/>
                <a:chOff x="1309" y="1248"/>
                <a:chExt cx="374" cy="384"/>
              </a:xfrm>
            </p:grpSpPr>
            <p:sp>
              <p:nvSpPr>
                <p:cNvPr id="20554" name="Rectangle 22"/>
                <p:cNvSpPr>
                  <a:spLocks noChangeArrowheads="1"/>
                </p:cNvSpPr>
                <p:nvPr/>
              </p:nvSpPr>
              <p:spPr bwMode="auto">
                <a:xfrm>
                  <a:off x="1352" y="124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20</a:t>
                  </a:r>
                </a:p>
                <a:p>
                  <a:pPr algn="ctr"/>
                  <a:endParaRPr lang="en-US" altLang="zh-CN" sz="2000">
                    <a:latin typeface="黑体" panose="02010609060101010101" pitchFamily="49" charset="-122"/>
                    <a:ea typeface="黑体" panose="02010609060101010101" pitchFamily="49" charset="-122"/>
                  </a:endParaRPr>
                </a:p>
              </p:txBody>
            </p:sp>
            <p:sp>
              <p:nvSpPr>
                <p:cNvPr id="20555" name="Rectangle 75"/>
                <p:cNvSpPr>
                  <a:spLocks noChangeArrowheads="1"/>
                </p:cNvSpPr>
                <p:nvPr/>
              </p:nvSpPr>
              <p:spPr bwMode="auto">
                <a:xfrm>
                  <a:off x="1309" y="124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6" name="Group 78"/>
              <p:cNvGrpSpPr>
                <a:grpSpLocks/>
              </p:cNvGrpSpPr>
              <p:nvPr/>
            </p:nvGrpSpPr>
            <p:grpSpPr bwMode="auto">
              <a:xfrm>
                <a:off x="1683" y="1248"/>
                <a:ext cx="446" cy="384"/>
                <a:chOff x="1683" y="1248"/>
                <a:chExt cx="446" cy="384"/>
              </a:xfrm>
            </p:grpSpPr>
            <p:sp>
              <p:nvSpPr>
                <p:cNvPr id="20552" name="Rectangle 23"/>
                <p:cNvSpPr>
                  <a:spLocks noChangeArrowheads="1"/>
                </p:cNvSpPr>
                <p:nvPr/>
              </p:nvSpPr>
              <p:spPr bwMode="auto">
                <a:xfrm>
                  <a:off x="1726" y="124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信息</a:t>
                  </a:r>
                </a:p>
                <a:p>
                  <a:pPr algn="ctr"/>
                  <a:endParaRPr lang="en-US" altLang="zh-CN" sz="2000">
                    <a:latin typeface="黑体" panose="02010609060101010101" pitchFamily="49" charset="-122"/>
                    <a:ea typeface="黑体" panose="02010609060101010101" pitchFamily="49" charset="-122"/>
                  </a:endParaRPr>
                </a:p>
              </p:txBody>
            </p:sp>
            <p:sp>
              <p:nvSpPr>
                <p:cNvPr id="20553" name="Rectangle 77"/>
                <p:cNvSpPr>
                  <a:spLocks noChangeArrowheads="1"/>
                </p:cNvSpPr>
                <p:nvPr/>
              </p:nvSpPr>
              <p:spPr bwMode="auto">
                <a:xfrm>
                  <a:off x="1683" y="124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7" name="Group 80"/>
              <p:cNvGrpSpPr>
                <a:grpSpLocks/>
              </p:cNvGrpSpPr>
              <p:nvPr/>
            </p:nvGrpSpPr>
            <p:grpSpPr bwMode="auto">
              <a:xfrm>
                <a:off x="0" y="1632"/>
                <a:ext cx="489" cy="384"/>
                <a:chOff x="0" y="1632"/>
                <a:chExt cx="489" cy="384"/>
              </a:xfrm>
            </p:grpSpPr>
            <p:sp>
              <p:nvSpPr>
                <p:cNvPr id="20550" name="Rectangle 24"/>
                <p:cNvSpPr>
                  <a:spLocks noChangeArrowheads="1"/>
                </p:cNvSpPr>
                <p:nvPr/>
              </p:nvSpPr>
              <p:spPr bwMode="auto">
                <a:xfrm>
                  <a:off x="43" y="1632"/>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S4</a:t>
                  </a:r>
                </a:p>
                <a:p>
                  <a:pPr algn="ctr"/>
                  <a:endParaRPr lang="en-US" altLang="zh-CN" sz="2000">
                    <a:latin typeface="黑体" panose="02010609060101010101" pitchFamily="49" charset="-122"/>
                    <a:ea typeface="黑体" panose="02010609060101010101" pitchFamily="49" charset="-122"/>
                  </a:endParaRPr>
                </a:p>
              </p:txBody>
            </p:sp>
            <p:sp>
              <p:nvSpPr>
                <p:cNvPr id="20551" name="Rectangle 79"/>
                <p:cNvSpPr>
                  <a:spLocks noChangeArrowheads="1"/>
                </p:cNvSpPr>
                <p:nvPr/>
              </p:nvSpPr>
              <p:spPr bwMode="auto">
                <a:xfrm>
                  <a:off x="0" y="1632"/>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8" name="Group 82"/>
              <p:cNvGrpSpPr>
                <a:grpSpLocks/>
              </p:cNvGrpSpPr>
              <p:nvPr/>
            </p:nvGrpSpPr>
            <p:grpSpPr bwMode="auto">
              <a:xfrm>
                <a:off x="489" y="1632"/>
                <a:ext cx="446" cy="384"/>
                <a:chOff x="489" y="1632"/>
                <a:chExt cx="446" cy="384"/>
              </a:xfrm>
            </p:grpSpPr>
            <p:sp>
              <p:nvSpPr>
                <p:cNvPr id="20548" name="Rectangle 25"/>
                <p:cNvSpPr>
                  <a:spLocks noChangeArrowheads="1"/>
                </p:cNvSpPr>
                <p:nvPr/>
              </p:nvSpPr>
              <p:spPr bwMode="auto">
                <a:xfrm>
                  <a:off x="532" y="163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李思</a:t>
                  </a:r>
                </a:p>
                <a:p>
                  <a:pPr algn="ctr"/>
                  <a:endParaRPr lang="en-US" altLang="zh-CN" sz="2000">
                    <a:latin typeface="黑体" panose="02010609060101010101" pitchFamily="49" charset="-122"/>
                    <a:ea typeface="黑体" panose="02010609060101010101" pitchFamily="49" charset="-122"/>
                  </a:endParaRPr>
                </a:p>
              </p:txBody>
            </p:sp>
            <p:sp>
              <p:nvSpPr>
                <p:cNvPr id="20549" name="Rectangle 81"/>
                <p:cNvSpPr>
                  <a:spLocks noChangeArrowheads="1"/>
                </p:cNvSpPr>
                <p:nvPr/>
              </p:nvSpPr>
              <p:spPr bwMode="auto">
                <a:xfrm>
                  <a:off x="489" y="163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09" name="Group 84"/>
              <p:cNvGrpSpPr>
                <a:grpSpLocks/>
              </p:cNvGrpSpPr>
              <p:nvPr/>
            </p:nvGrpSpPr>
            <p:grpSpPr bwMode="auto">
              <a:xfrm>
                <a:off x="935" y="1632"/>
                <a:ext cx="374" cy="384"/>
                <a:chOff x="935" y="1632"/>
                <a:chExt cx="374" cy="384"/>
              </a:xfrm>
            </p:grpSpPr>
            <p:sp>
              <p:nvSpPr>
                <p:cNvPr id="20546" name="Rectangle 26"/>
                <p:cNvSpPr>
                  <a:spLocks noChangeArrowheads="1"/>
                </p:cNvSpPr>
                <p:nvPr/>
              </p:nvSpPr>
              <p:spPr bwMode="auto">
                <a:xfrm>
                  <a:off x="978" y="163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男</a:t>
                  </a:r>
                </a:p>
                <a:p>
                  <a:pPr algn="ctr"/>
                  <a:endParaRPr lang="en-US" altLang="zh-CN" sz="2000">
                    <a:latin typeface="黑体" panose="02010609060101010101" pitchFamily="49" charset="-122"/>
                    <a:ea typeface="黑体" panose="02010609060101010101" pitchFamily="49" charset="-122"/>
                  </a:endParaRPr>
                </a:p>
              </p:txBody>
            </p:sp>
            <p:sp>
              <p:nvSpPr>
                <p:cNvPr id="20547" name="Rectangle 83"/>
                <p:cNvSpPr>
                  <a:spLocks noChangeArrowheads="1"/>
                </p:cNvSpPr>
                <p:nvPr/>
              </p:nvSpPr>
              <p:spPr bwMode="auto">
                <a:xfrm>
                  <a:off x="935" y="163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0" name="Group 86"/>
              <p:cNvGrpSpPr>
                <a:grpSpLocks/>
              </p:cNvGrpSpPr>
              <p:nvPr/>
            </p:nvGrpSpPr>
            <p:grpSpPr bwMode="auto">
              <a:xfrm>
                <a:off x="1309" y="1632"/>
                <a:ext cx="374" cy="384"/>
                <a:chOff x="1309" y="1632"/>
                <a:chExt cx="374" cy="384"/>
              </a:xfrm>
            </p:grpSpPr>
            <p:sp>
              <p:nvSpPr>
                <p:cNvPr id="20544" name="Rectangle 27"/>
                <p:cNvSpPr>
                  <a:spLocks noChangeArrowheads="1"/>
                </p:cNvSpPr>
                <p:nvPr/>
              </p:nvSpPr>
              <p:spPr bwMode="auto">
                <a:xfrm>
                  <a:off x="1352" y="163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21</a:t>
                  </a:r>
                </a:p>
                <a:p>
                  <a:pPr algn="ctr"/>
                  <a:endParaRPr lang="en-US" altLang="zh-CN" sz="2000">
                    <a:latin typeface="黑体" panose="02010609060101010101" pitchFamily="49" charset="-122"/>
                    <a:ea typeface="黑体" panose="02010609060101010101" pitchFamily="49" charset="-122"/>
                  </a:endParaRPr>
                </a:p>
              </p:txBody>
            </p:sp>
            <p:sp>
              <p:nvSpPr>
                <p:cNvPr id="20545" name="Rectangle 85"/>
                <p:cNvSpPr>
                  <a:spLocks noChangeArrowheads="1"/>
                </p:cNvSpPr>
                <p:nvPr/>
              </p:nvSpPr>
              <p:spPr bwMode="auto">
                <a:xfrm>
                  <a:off x="1309" y="163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1" name="Group 88"/>
              <p:cNvGrpSpPr>
                <a:grpSpLocks/>
              </p:cNvGrpSpPr>
              <p:nvPr/>
            </p:nvGrpSpPr>
            <p:grpSpPr bwMode="auto">
              <a:xfrm>
                <a:off x="1683" y="1632"/>
                <a:ext cx="446" cy="384"/>
                <a:chOff x="1683" y="1632"/>
                <a:chExt cx="446" cy="384"/>
              </a:xfrm>
            </p:grpSpPr>
            <p:sp>
              <p:nvSpPr>
                <p:cNvPr id="20542" name="Rectangle 28"/>
                <p:cNvSpPr>
                  <a:spLocks noChangeArrowheads="1"/>
                </p:cNvSpPr>
                <p:nvPr/>
              </p:nvSpPr>
              <p:spPr bwMode="auto">
                <a:xfrm>
                  <a:off x="1726" y="163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自动化</a:t>
                  </a:r>
                </a:p>
                <a:p>
                  <a:pPr algn="ctr"/>
                  <a:endParaRPr lang="en-US" altLang="zh-CN" sz="2000">
                    <a:latin typeface="黑体" panose="02010609060101010101" pitchFamily="49" charset="-122"/>
                    <a:ea typeface="黑体" panose="02010609060101010101" pitchFamily="49" charset="-122"/>
                  </a:endParaRPr>
                </a:p>
              </p:txBody>
            </p:sp>
            <p:sp>
              <p:nvSpPr>
                <p:cNvPr id="20543" name="Rectangle 87"/>
                <p:cNvSpPr>
                  <a:spLocks noChangeArrowheads="1"/>
                </p:cNvSpPr>
                <p:nvPr/>
              </p:nvSpPr>
              <p:spPr bwMode="auto">
                <a:xfrm>
                  <a:off x="1683" y="163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2" name="Group 90"/>
              <p:cNvGrpSpPr>
                <a:grpSpLocks/>
              </p:cNvGrpSpPr>
              <p:nvPr/>
            </p:nvGrpSpPr>
            <p:grpSpPr bwMode="auto">
              <a:xfrm>
                <a:off x="0" y="2016"/>
                <a:ext cx="489" cy="384"/>
                <a:chOff x="0" y="2016"/>
                <a:chExt cx="489" cy="384"/>
              </a:xfrm>
            </p:grpSpPr>
            <p:sp>
              <p:nvSpPr>
                <p:cNvPr id="20540" name="Rectangle 29"/>
                <p:cNvSpPr>
                  <a:spLocks noChangeArrowheads="1"/>
                </p:cNvSpPr>
                <p:nvPr/>
              </p:nvSpPr>
              <p:spPr bwMode="auto">
                <a:xfrm>
                  <a:off x="43" y="2016"/>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S5</a:t>
                  </a:r>
                </a:p>
                <a:p>
                  <a:pPr algn="ctr"/>
                  <a:endParaRPr lang="en-US" altLang="zh-CN" sz="2000">
                    <a:latin typeface="黑体" panose="02010609060101010101" pitchFamily="49" charset="-122"/>
                    <a:ea typeface="黑体" panose="02010609060101010101" pitchFamily="49" charset="-122"/>
                  </a:endParaRPr>
                </a:p>
              </p:txBody>
            </p:sp>
            <p:sp>
              <p:nvSpPr>
                <p:cNvPr id="20541" name="Rectangle 89"/>
                <p:cNvSpPr>
                  <a:spLocks noChangeArrowheads="1"/>
                </p:cNvSpPr>
                <p:nvPr/>
              </p:nvSpPr>
              <p:spPr bwMode="auto">
                <a:xfrm>
                  <a:off x="0" y="2016"/>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3" name="Group 92"/>
              <p:cNvGrpSpPr>
                <a:grpSpLocks/>
              </p:cNvGrpSpPr>
              <p:nvPr/>
            </p:nvGrpSpPr>
            <p:grpSpPr bwMode="auto">
              <a:xfrm>
                <a:off x="489" y="2016"/>
                <a:ext cx="446" cy="384"/>
                <a:chOff x="489" y="2016"/>
                <a:chExt cx="446" cy="384"/>
              </a:xfrm>
            </p:grpSpPr>
            <p:sp>
              <p:nvSpPr>
                <p:cNvPr id="20538" name="Rectangle 30"/>
                <p:cNvSpPr>
                  <a:spLocks noChangeArrowheads="1"/>
                </p:cNvSpPr>
                <p:nvPr/>
              </p:nvSpPr>
              <p:spPr bwMode="auto">
                <a:xfrm>
                  <a:off x="532" y="201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周武</a:t>
                  </a:r>
                </a:p>
                <a:p>
                  <a:pPr algn="ctr"/>
                  <a:endParaRPr lang="en-US" altLang="zh-CN" sz="2000">
                    <a:latin typeface="黑体" panose="02010609060101010101" pitchFamily="49" charset="-122"/>
                    <a:ea typeface="黑体" panose="02010609060101010101" pitchFamily="49" charset="-122"/>
                  </a:endParaRPr>
                </a:p>
              </p:txBody>
            </p:sp>
            <p:sp>
              <p:nvSpPr>
                <p:cNvPr id="20539" name="Rectangle 91"/>
                <p:cNvSpPr>
                  <a:spLocks noChangeArrowheads="1"/>
                </p:cNvSpPr>
                <p:nvPr/>
              </p:nvSpPr>
              <p:spPr bwMode="auto">
                <a:xfrm>
                  <a:off x="489" y="201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4" name="Group 94"/>
              <p:cNvGrpSpPr>
                <a:grpSpLocks/>
              </p:cNvGrpSpPr>
              <p:nvPr/>
            </p:nvGrpSpPr>
            <p:grpSpPr bwMode="auto">
              <a:xfrm>
                <a:off x="935" y="2016"/>
                <a:ext cx="374" cy="384"/>
                <a:chOff x="935" y="2016"/>
                <a:chExt cx="374" cy="384"/>
              </a:xfrm>
            </p:grpSpPr>
            <p:sp>
              <p:nvSpPr>
                <p:cNvPr id="20536" name="Rectangle 31"/>
                <p:cNvSpPr>
                  <a:spLocks noChangeArrowheads="1"/>
                </p:cNvSpPr>
                <p:nvPr/>
              </p:nvSpPr>
              <p:spPr bwMode="auto">
                <a:xfrm>
                  <a:off x="978" y="201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男</a:t>
                  </a:r>
                </a:p>
                <a:p>
                  <a:pPr algn="ctr"/>
                  <a:endParaRPr lang="en-US" altLang="zh-CN" sz="2000">
                    <a:latin typeface="黑体" panose="02010609060101010101" pitchFamily="49" charset="-122"/>
                    <a:ea typeface="黑体" panose="02010609060101010101" pitchFamily="49" charset="-122"/>
                  </a:endParaRPr>
                </a:p>
              </p:txBody>
            </p:sp>
            <p:sp>
              <p:nvSpPr>
                <p:cNvPr id="20537" name="Rectangle 93"/>
                <p:cNvSpPr>
                  <a:spLocks noChangeArrowheads="1"/>
                </p:cNvSpPr>
                <p:nvPr/>
              </p:nvSpPr>
              <p:spPr bwMode="auto">
                <a:xfrm>
                  <a:off x="935" y="201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5" name="Group 96"/>
              <p:cNvGrpSpPr>
                <a:grpSpLocks/>
              </p:cNvGrpSpPr>
              <p:nvPr/>
            </p:nvGrpSpPr>
            <p:grpSpPr bwMode="auto">
              <a:xfrm>
                <a:off x="1309" y="2016"/>
                <a:ext cx="374" cy="384"/>
                <a:chOff x="1309" y="2016"/>
                <a:chExt cx="374" cy="384"/>
              </a:xfrm>
            </p:grpSpPr>
            <p:sp>
              <p:nvSpPr>
                <p:cNvPr id="20534" name="Rectangle 32"/>
                <p:cNvSpPr>
                  <a:spLocks noChangeArrowheads="1"/>
                </p:cNvSpPr>
                <p:nvPr/>
              </p:nvSpPr>
              <p:spPr bwMode="auto">
                <a:xfrm>
                  <a:off x="1352" y="201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19</a:t>
                  </a:r>
                </a:p>
                <a:p>
                  <a:pPr algn="ctr"/>
                  <a:endParaRPr lang="en-US" altLang="zh-CN" sz="2000">
                    <a:latin typeface="黑体" panose="02010609060101010101" pitchFamily="49" charset="-122"/>
                    <a:ea typeface="黑体" panose="02010609060101010101" pitchFamily="49" charset="-122"/>
                  </a:endParaRPr>
                </a:p>
              </p:txBody>
            </p:sp>
            <p:sp>
              <p:nvSpPr>
                <p:cNvPr id="20535" name="Rectangle 95"/>
                <p:cNvSpPr>
                  <a:spLocks noChangeArrowheads="1"/>
                </p:cNvSpPr>
                <p:nvPr/>
              </p:nvSpPr>
              <p:spPr bwMode="auto">
                <a:xfrm>
                  <a:off x="1309" y="201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6" name="Group 98"/>
              <p:cNvGrpSpPr>
                <a:grpSpLocks/>
              </p:cNvGrpSpPr>
              <p:nvPr/>
            </p:nvGrpSpPr>
            <p:grpSpPr bwMode="auto">
              <a:xfrm>
                <a:off x="1683" y="2016"/>
                <a:ext cx="446" cy="384"/>
                <a:chOff x="1683" y="2016"/>
                <a:chExt cx="446" cy="384"/>
              </a:xfrm>
            </p:grpSpPr>
            <p:sp>
              <p:nvSpPr>
                <p:cNvPr id="20532" name="Rectangle 33"/>
                <p:cNvSpPr>
                  <a:spLocks noChangeArrowheads="1"/>
                </p:cNvSpPr>
                <p:nvPr/>
              </p:nvSpPr>
              <p:spPr bwMode="auto">
                <a:xfrm>
                  <a:off x="1726" y="201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计算机</a:t>
                  </a:r>
                </a:p>
                <a:p>
                  <a:pPr algn="ctr"/>
                  <a:endParaRPr lang="en-US" altLang="zh-CN" sz="2000">
                    <a:latin typeface="黑体" panose="02010609060101010101" pitchFamily="49" charset="-122"/>
                    <a:ea typeface="黑体" panose="02010609060101010101" pitchFamily="49" charset="-122"/>
                  </a:endParaRPr>
                </a:p>
              </p:txBody>
            </p:sp>
            <p:sp>
              <p:nvSpPr>
                <p:cNvPr id="20533" name="Rectangle 97"/>
                <p:cNvSpPr>
                  <a:spLocks noChangeArrowheads="1"/>
                </p:cNvSpPr>
                <p:nvPr/>
              </p:nvSpPr>
              <p:spPr bwMode="auto">
                <a:xfrm>
                  <a:off x="1683" y="201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7" name="Group 100"/>
              <p:cNvGrpSpPr>
                <a:grpSpLocks/>
              </p:cNvGrpSpPr>
              <p:nvPr/>
            </p:nvGrpSpPr>
            <p:grpSpPr bwMode="auto">
              <a:xfrm>
                <a:off x="0" y="2400"/>
                <a:ext cx="489" cy="384"/>
                <a:chOff x="0" y="2400"/>
                <a:chExt cx="489" cy="384"/>
              </a:xfrm>
            </p:grpSpPr>
            <p:sp>
              <p:nvSpPr>
                <p:cNvPr id="20530" name="Rectangle 34"/>
                <p:cNvSpPr>
                  <a:spLocks noChangeArrowheads="1"/>
                </p:cNvSpPr>
                <p:nvPr/>
              </p:nvSpPr>
              <p:spPr bwMode="auto">
                <a:xfrm>
                  <a:off x="43" y="2400"/>
                  <a:ext cx="4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S6</a:t>
                  </a:r>
                </a:p>
                <a:p>
                  <a:pPr algn="ctr"/>
                  <a:endParaRPr lang="en-US" altLang="zh-CN" sz="2000">
                    <a:latin typeface="黑体" panose="02010609060101010101" pitchFamily="49" charset="-122"/>
                    <a:ea typeface="黑体" panose="02010609060101010101" pitchFamily="49" charset="-122"/>
                  </a:endParaRPr>
                </a:p>
              </p:txBody>
            </p:sp>
            <p:sp>
              <p:nvSpPr>
                <p:cNvPr id="20531" name="Rectangle 99"/>
                <p:cNvSpPr>
                  <a:spLocks noChangeArrowheads="1"/>
                </p:cNvSpPr>
                <p:nvPr/>
              </p:nvSpPr>
              <p:spPr bwMode="auto">
                <a:xfrm>
                  <a:off x="0" y="2400"/>
                  <a:ext cx="48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8" name="Group 102"/>
              <p:cNvGrpSpPr>
                <a:grpSpLocks/>
              </p:cNvGrpSpPr>
              <p:nvPr/>
            </p:nvGrpSpPr>
            <p:grpSpPr bwMode="auto">
              <a:xfrm>
                <a:off x="489" y="2400"/>
                <a:ext cx="446" cy="384"/>
                <a:chOff x="489" y="2400"/>
                <a:chExt cx="446" cy="384"/>
              </a:xfrm>
            </p:grpSpPr>
            <p:sp>
              <p:nvSpPr>
                <p:cNvPr id="20528" name="Rectangle 35"/>
                <p:cNvSpPr>
                  <a:spLocks noChangeArrowheads="1"/>
                </p:cNvSpPr>
                <p:nvPr/>
              </p:nvSpPr>
              <p:spPr bwMode="auto">
                <a:xfrm>
                  <a:off x="532" y="240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吴丽</a:t>
                  </a:r>
                </a:p>
                <a:p>
                  <a:pPr algn="ctr"/>
                  <a:endParaRPr lang="en-US" altLang="zh-CN" sz="2000">
                    <a:latin typeface="黑体" panose="02010609060101010101" pitchFamily="49" charset="-122"/>
                    <a:ea typeface="黑体" panose="02010609060101010101" pitchFamily="49" charset="-122"/>
                  </a:endParaRPr>
                </a:p>
              </p:txBody>
            </p:sp>
            <p:sp>
              <p:nvSpPr>
                <p:cNvPr id="20529" name="Rectangle 101"/>
                <p:cNvSpPr>
                  <a:spLocks noChangeArrowheads="1"/>
                </p:cNvSpPr>
                <p:nvPr/>
              </p:nvSpPr>
              <p:spPr bwMode="auto">
                <a:xfrm>
                  <a:off x="489" y="240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19" name="Group 104"/>
              <p:cNvGrpSpPr>
                <a:grpSpLocks/>
              </p:cNvGrpSpPr>
              <p:nvPr/>
            </p:nvGrpSpPr>
            <p:grpSpPr bwMode="auto">
              <a:xfrm>
                <a:off x="935" y="2400"/>
                <a:ext cx="374" cy="384"/>
                <a:chOff x="935" y="2400"/>
                <a:chExt cx="374" cy="384"/>
              </a:xfrm>
            </p:grpSpPr>
            <p:sp>
              <p:nvSpPr>
                <p:cNvPr id="20526" name="Rectangle 36"/>
                <p:cNvSpPr>
                  <a:spLocks noChangeArrowheads="1"/>
                </p:cNvSpPr>
                <p:nvPr/>
              </p:nvSpPr>
              <p:spPr bwMode="auto">
                <a:xfrm>
                  <a:off x="978" y="240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女</a:t>
                  </a:r>
                </a:p>
                <a:p>
                  <a:pPr algn="ctr"/>
                  <a:endParaRPr lang="en-US" altLang="zh-CN" sz="2000">
                    <a:latin typeface="黑体" panose="02010609060101010101" pitchFamily="49" charset="-122"/>
                    <a:ea typeface="黑体" panose="02010609060101010101" pitchFamily="49" charset="-122"/>
                  </a:endParaRPr>
                </a:p>
              </p:txBody>
            </p:sp>
            <p:sp>
              <p:nvSpPr>
                <p:cNvPr id="20527" name="Rectangle 103"/>
                <p:cNvSpPr>
                  <a:spLocks noChangeArrowheads="1"/>
                </p:cNvSpPr>
                <p:nvPr/>
              </p:nvSpPr>
              <p:spPr bwMode="auto">
                <a:xfrm>
                  <a:off x="935" y="240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20" name="Group 106"/>
              <p:cNvGrpSpPr>
                <a:grpSpLocks/>
              </p:cNvGrpSpPr>
              <p:nvPr/>
            </p:nvGrpSpPr>
            <p:grpSpPr bwMode="auto">
              <a:xfrm>
                <a:off x="1309" y="2400"/>
                <a:ext cx="374" cy="384"/>
                <a:chOff x="1309" y="2400"/>
                <a:chExt cx="374" cy="384"/>
              </a:xfrm>
            </p:grpSpPr>
            <p:sp>
              <p:nvSpPr>
                <p:cNvPr id="20524" name="Rectangle 37"/>
                <p:cNvSpPr>
                  <a:spLocks noChangeArrowheads="1"/>
                </p:cNvSpPr>
                <p:nvPr/>
              </p:nvSpPr>
              <p:spPr bwMode="auto">
                <a:xfrm>
                  <a:off x="1352" y="240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黑体" panose="02010609060101010101" pitchFamily="49" charset="-122"/>
                      <a:ea typeface="黑体" panose="02010609060101010101" pitchFamily="49" charset="-122"/>
                    </a:rPr>
                    <a:t>20</a:t>
                  </a:r>
                </a:p>
                <a:p>
                  <a:pPr algn="ctr"/>
                  <a:endParaRPr lang="en-US" altLang="zh-CN" sz="2000">
                    <a:latin typeface="黑体" panose="02010609060101010101" pitchFamily="49" charset="-122"/>
                    <a:ea typeface="黑体" panose="02010609060101010101" pitchFamily="49" charset="-122"/>
                  </a:endParaRPr>
                </a:p>
              </p:txBody>
            </p:sp>
            <p:sp>
              <p:nvSpPr>
                <p:cNvPr id="20525" name="Rectangle 105"/>
                <p:cNvSpPr>
                  <a:spLocks noChangeArrowheads="1"/>
                </p:cNvSpPr>
                <p:nvPr/>
              </p:nvSpPr>
              <p:spPr bwMode="auto">
                <a:xfrm>
                  <a:off x="1309" y="240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nvGrpSpPr>
              <p:cNvPr id="20521" name="Group 108"/>
              <p:cNvGrpSpPr>
                <a:grpSpLocks/>
              </p:cNvGrpSpPr>
              <p:nvPr/>
            </p:nvGrpSpPr>
            <p:grpSpPr bwMode="auto">
              <a:xfrm>
                <a:off x="1683" y="2400"/>
                <a:ext cx="446" cy="384"/>
                <a:chOff x="1683" y="2400"/>
                <a:chExt cx="446" cy="384"/>
              </a:xfrm>
            </p:grpSpPr>
            <p:sp>
              <p:nvSpPr>
                <p:cNvPr id="20522" name="Rectangle 38"/>
                <p:cNvSpPr>
                  <a:spLocks noChangeArrowheads="1"/>
                </p:cNvSpPr>
                <p:nvPr/>
              </p:nvSpPr>
              <p:spPr bwMode="auto">
                <a:xfrm>
                  <a:off x="1726" y="240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黑体" panose="02010609060101010101" pitchFamily="49" charset="-122"/>
                      <a:ea typeface="黑体" panose="02010609060101010101" pitchFamily="49" charset="-122"/>
                    </a:rPr>
                    <a:t>自动化</a:t>
                  </a:r>
                </a:p>
                <a:p>
                  <a:pPr algn="ctr"/>
                  <a:endParaRPr lang="en-US" altLang="zh-CN" sz="2000">
                    <a:latin typeface="黑体" panose="02010609060101010101" pitchFamily="49" charset="-122"/>
                    <a:ea typeface="黑体" panose="02010609060101010101" pitchFamily="49" charset="-122"/>
                  </a:endParaRPr>
                </a:p>
              </p:txBody>
            </p:sp>
            <p:sp>
              <p:nvSpPr>
                <p:cNvPr id="20523" name="Rectangle 107"/>
                <p:cNvSpPr>
                  <a:spLocks noChangeArrowheads="1"/>
                </p:cNvSpPr>
                <p:nvPr/>
              </p:nvSpPr>
              <p:spPr bwMode="auto">
                <a:xfrm>
                  <a:off x="1683" y="240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grpSp>
        <p:sp>
          <p:nvSpPr>
            <p:cNvPr id="20486" name="Rectangle 110"/>
            <p:cNvSpPr>
              <a:spLocks noChangeArrowheads="1"/>
            </p:cNvSpPr>
            <p:nvPr/>
          </p:nvSpPr>
          <p:spPr bwMode="auto">
            <a:xfrm>
              <a:off x="-3" y="-3"/>
              <a:ext cx="2135" cy="279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5146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sz="4000" b="1" dirty="0" smtClean="0">
                <a:latin typeface="黑体" pitchFamily="2" charset="-122"/>
                <a:ea typeface="黑体" pitchFamily="2" charset="-122"/>
              </a:rPr>
              <a:t>一、数据库基础</a:t>
            </a:r>
          </a:p>
        </p:txBody>
      </p:sp>
      <p:sp>
        <p:nvSpPr>
          <p:cNvPr id="5123" name="Rectangle 3"/>
          <p:cNvSpPr>
            <a:spLocks noGrp="1"/>
          </p:cNvSpPr>
          <p:nvPr>
            <p:ph sz="quarter" idx="1"/>
          </p:nvPr>
        </p:nvSpPr>
        <p:spPr/>
        <p:txBody>
          <a:bodyPr>
            <a:normAutofit/>
          </a:bodyPr>
          <a:lstStyle/>
          <a:p>
            <a:r>
              <a:rPr lang="zh-CN" altLang="en-US" dirty="0" smtClean="0">
                <a:latin typeface="黑体" pitchFamily="2" charset="-122"/>
                <a:ea typeface="黑体" pitchFamily="2" charset="-122"/>
              </a:rPr>
              <a:t>数据 ：</a:t>
            </a:r>
            <a:br>
              <a:rPr lang="zh-CN" altLang="en-US" dirty="0" smtClean="0">
                <a:latin typeface="黑体" pitchFamily="2" charset="-122"/>
                <a:ea typeface="黑体" pitchFamily="2" charset="-122"/>
              </a:rPr>
            </a:br>
            <a:r>
              <a:rPr lang="zh-CN" altLang="en-US" dirty="0" smtClean="0">
                <a:latin typeface="黑体" pitchFamily="2" charset="-122"/>
                <a:ea typeface="黑体" pitchFamily="2" charset="-122"/>
              </a:rPr>
              <a:t>	</a:t>
            </a:r>
            <a:r>
              <a:rPr lang="zh-CN" altLang="en-US" dirty="0" smtClean="0">
                <a:solidFill>
                  <a:srgbClr val="970F00"/>
                </a:solidFill>
                <a:latin typeface="黑体" pitchFamily="2" charset="-122"/>
                <a:ea typeface="黑体" pitchFamily="2" charset="-122"/>
              </a:rPr>
              <a:t>在计算机系统中，凡是能被计算机存储并处理的数字、字符、图形和声音等统称为数据。</a:t>
            </a:r>
            <a:r>
              <a:rPr lang="zh-CN" altLang="en-US" dirty="0" smtClean="0">
                <a:solidFill>
                  <a:srgbClr val="979700"/>
                </a:solidFill>
                <a:latin typeface="黑体" pitchFamily="2" charset="-122"/>
                <a:ea typeface="黑体" pitchFamily="2" charset="-122"/>
              </a:rPr>
              <a:t> </a:t>
            </a:r>
          </a:p>
          <a:p>
            <a:pPr lvl="1"/>
            <a:r>
              <a:rPr lang="zh-CN" altLang="en-US" dirty="0" smtClean="0">
                <a:latin typeface="黑体" pitchFamily="2" charset="-122"/>
                <a:ea typeface="黑体" pitchFamily="2" charset="-122"/>
              </a:rPr>
              <a:t>数据不等于数字 </a:t>
            </a:r>
          </a:p>
          <a:p>
            <a:pPr lvl="2"/>
            <a:r>
              <a:rPr lang="zh-CN" altLang="en-US" dirty="0" smtClean="0">
                <a:latin typeface="黑体" pitchFamily="2" charset="-122"/>
                <a:ea typeface="黑体" pitchFamily="2" charset="-122"/>
              </a:rPr>
              <a:t>数据包括两大类</a:t>
            </a:r>
          </a:p>
          <a:p>
            <a:pPr lvl="3"/>
            <a:r>
              <a:rPr lang="zh-CN" altLang="en-US" dirty="0" smtClean="0">
                <a:latin typeface="黑体" pitchFamily="2" charset="-122"/>
                <a:ea typeface="黑体" pitchFamily="2" charset="-122"/>
              </a:rPr>
              <a:t>数值型数据</a:t>
            </a:r>
          </a:p>
          <a:p>
            <a:pPr lvl="3"/>
            <a:r>
              <a:rPr lang="zh-CN" altLang="en-US" dirty="0" smtClean="0">
                <a:latin typeface="黑体" pitchFamily="2" charset="-122"/>
                <a:ea typeface="黑体" pitchFamily="2" charset="-122"/>
              </a:rPr>
              <a:t>非数值型数据 </a:t>
            </a:r>
          </a:p>
          <a:p>
            <a:pPr lvl="1"/>
            <a:r>
              <a:rPr lang="zh-CN" altLang="en-US" dirty="0" smtClean="0">
                <a:latin typeface="黑体" pitchFamily="2" charset="-122"/>
                <a:ea typeface="黑体" pitchFamily="2" charset="-122"/>
              </a:rPr>
              <a:t>数据和信息 </a:t>
            </a:r>
          </a:p>
          <a:p>
            <a:pPr lvl="2"/>
            <a:r>
              <a:rPr lang="zh-CN" altLang="en-US" dirty="0" smtClean="0">
                <a:latin typeface="黑体" pitchFamily="2" charset="-122"/>
                <a:ea typeface="黑体" pitchFamily="2" charset="-122"/>
              </a:rPr>
              <a:t>信息是指有意义的数据，即数据上定义的有意义的描述 </a:t>
            </a:r>
          </a:p>
          <a:p>
            <a:endParaRPr lang="zh-CN" altLang="en-US" dirty="0" smtClean="0">
              <a:latin typeface="黑体" pitchFamily="2" charset="-122"/>
              <a:ea typeface="黑体" pitchFamily="2" charset="-122"/>
            </a:endParaRPr>
          </a:p>
        </p:txBody>
      </p:sp>
    </p:spTree>
    <p:extLst>
      <p:ext uri="{BB962C8B-B14F-4D97-AF65-F5344CB8AC3E}">
        <p14:creationId xmlns:p14="http://schemas.microsoft.com/office/powerpoint/2010/main" val="181972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28625" y="785813"/>
            <a:ext cx="8229600" cy="509587"/>
          </a:xfrm>
        </p:spPr>
        <p:txBody>
          <a:bodyPr>
            <a:normAutofit fontScale="90000"/>
          </a:bodyPr>
          <a:lstStyle/>
          <a:p>
            <a:r>
              <a:rPr lang="en-US" altLang="zh-CN" sz="3200" dirty="0" smtClean="0">
                <a:latin typeface="黑体" panose="02010609060101010101" pitchFamily="49" charset="-122"/>
                <a:ea typeface="黑体" panose="02010609060101010101" pitchFamily="49" charset="-122"/>
              </a:rPr>
              <a:t>4、</a:t>
            </a:r>
            <a:r>
              <a:rPr lang="zh-CN" altLang="en-US" sz="3200" dirty="0" smtClean="0">
                <a:latin typeface="黑体" panose="02010609060101010101" pitchFamily="49" charset="-122"/>
                <a:ea typeface="黑体" panose="02010609060101010101" pitchFamily="49" charset="-122"/>
              </a:rPr>
              <a:t>信息世界的基本概念</a:t>
            </a:r>
          </a:p>
        </p:txBody>
      </p:sp>
      <p:sp>
        <p:nvSpPr>
          <p:cNvPr id="23555" name="内容占位符 2"/>
          <p:cNvSpPr>
            <a:spLocks noGrp="1"/>
          </p:cNvSpPr>
          <p:nvPr>
            <p:ph idx="1"/>
          </p:nvPr>
        </p:nvSpPr>
        <p:spPr>
          <a:xfrm>
            <a:off x="457200" y="1428750"/>
            <a:ext cx="8229600" cy="4895850"/>
          </a:xfrm>
        </p:spPr>
        <p:txBody>
          <a:bodyPr>
            <a:normAutofit lnSpcReduction="10000"/>
          </a:bodyPr>
          <a:lstStyle/>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1）实体(</a:t>
            </a:r>
            <a:r>
              <a:rPr kumimoji="1" lang="en-US" altLang="zh-CN" sz="2400" smtClean="0">
                <a:latin typeface="黑体" panose="02010609060101010101" pitchFamily="49" charset="-122"/>
                <a:ea typeface="黑体" panose="02010609060101010101" pitchFamily="49" charset="-122"/>
              </a:rPr>
              <a:t>Entity)：</a:t>
            </a:r>
            <a:r>
              <a:rPr kumimoji="1" lang="zh-CN" altLang="en-US" sz="2400" smtClean="0">
                <a:latin typeface="黑体" panose="02010609060101010101" pitchFamily="49" charset="-122"/>
                <a:ea typeface="黑体" panose="02010609060101010101" pitchFamily="49" charset="-122"/>
              </a:rPr>
              <a:t>是指客观存在并可以相互区别的事物。实体可以是具体的人、事、物，也可以是抽象的概念和联系。</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2）属性(</a:t>
            </a:r>
            <a:r>
              <a:rPr kumimoji="1" lang="en-US" altLang="zh-CN" sz="2400" smtClean="0">
                <a:latin typeface="黑体" panose="02010609060101010101" pitchFamily="49" charset="-122"/>
                <a:ea typeface="黑体" panose="02010609060101010101" pitchFamily="49" charset="-122"/>
              </a:rPr>
              <a:t>Attribute)：</a:t>
            </a:r>
            <a:r>
              <a:rPr kumimoji="1" lang="zh-CN" altLang="en-US" sz="2400" smtClean="0">
                <a:latin typeface="黑体" panose="02010609060101010101" pitchFamily="49" charset="-122"/>
                <a:ea typeface="黑体" panose="02010609060101010101" pitchFamily="49" charset="-122"/>
              </a:rPr>
              <a:t>具有的某一特性称为实体的属性，一个实体有若干个属性来描述。</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3）码(</a:t>
            </a:r>
            <a:r>
              <a:rPr kumimoji="1" lang="en-US" altLang="zh-CN" sz="2400" smtClean="0">
                <a:latin typeface="黑体" panose="02010609060101010101" pitchFamily="49" charset="-122"/>
                <a:ea typeface="黑体" panose="02010609060101010101" pitchFamily="49" charset="-122"/>
              </a:rPr>
              <a:t>Key)：</a:t>
            </a:r>
            <a:r>
              <a:rPr kumimoji="1" lang="zh-CN" altLang="en-US" sz="2400" smtClean="0">
                <a:latin typeface="黑体" panose="02010609060101010101" pitchFamily="49" charset="-122"/>
                <a:ea typeface="黑体" panose="02010609060101010101" pitchFamily="49" charset="-122"/>
              </a:rPr>
              <a:t>唯一标识实体的属性集成为码。</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4）域(</a:t>
            </a:r>
            <a:r>
              <a:rPr kumimoji="1" lang="en-US" altLang="zh-CN" sz="2400" smtClean="0">
                <a:latin typeface="黑体" panose="02010609060101010101" pitchFamily="49" charset="-122"/>
                <a:ea typeface="黑体" panose="02010609060101010101" pitchFamily="49" charset="-122"/>
              </a:rPr>
              <a:t>Domain)：</a:t>
            </a:r>
            <a:r>
              <a:rPr kumimoji="1" lang="zh-CN" altLang="en-US" sz="2400" smtClean="0">
                <a:latin typeface="黑体" panose="02010609060101010101" pitchFamily="49" charset="-122"/>
                <a:ea typeface="黑体" panose="02010609060101010101" pitchFamily="49" charset="-122"/>
              </a:rPr>
              <a:t>属性的取值范围称为该属性的域。</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5）实体型(</a:t>
            </a:r>
            <a:r>
              <a:rPr kumimoji="1" lang="en-US" altLang="zh-CN" sz="2400" smtClean="0">
                <a:latin typeface="黑体" panose="02010609060101010101" pitchFamily="49" charset="-122"/>
                <a:ea typeface="黑体" panose="02010609060101010101" pitchFamily="49" charset="-122"/>
              </a:rPr>
              <a:t>Entity Type)：</a:t>
            </a:r>
            <a:r>
              <a:rPr kumimoji="1" lang="zh-CN" altLang="en-US" sz="2400" smtClean="0">
                <a:latin typeface="黑体" panose="02010609060101010101" pitchFamily="49" charset="-122"/>
                <a:ea typeface="黑体" panose="02010609060101010101" pitchFamily="49" charset="-122"/>
              </a:rPr>
              <a:t>具有相同属性的实体成为同型实体，用实体名及其属性名的集合来抽象和刻画同类实体，称为实体型。</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6）实体集(</a:t>
            </a:r>
            <a:r>
              <a:rPr kumimoji="1" lang="en-US" altLang="zh-CN" sz="2400" smtClean="0">
                <a:latin typeface="黑体" panose="02010609060101010101" pitchFamily="49" charset="-122"/>
                <a:ea typeface="黑体" panose="02010609060101010101" pitchFamily="49" charset="-122"/>
              </a:rPr>
              <a:t>Entity Set)：</a:t>
            </a:r>
            <a:r>
              <a:rPr kumimoji="1" lang="zh-CN" altLang="en-US" sz="2400" smtClean="0">
                <a:latin typeface="黑体" panose="02010609060101010101" pitchFamily="49" charset="-122"/>
                <a:ea typeface="黑体" panose="02010609060101010101" pitchFamily="49" charset="-122"/>
              </a:rPr>
              <a:t>同型实体的集合称为实体集。</a:t>
            </a:r>
          </a:p>
          <a:p>
            <a:pPr>
              <a:buFont typeface="Wingdings 2" panose="05020102010507070707" pitchFamily="18" charset="2"/>
              <a:buNone/>
            </a:pPr>
            <a:endParaRPr lang="zh-CN" altLang="en-US" sz="240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207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457200" y="928688"/>
            <a:ext cx="8229600" cy="5395912"/>
          </a:xfrm>
        </p:spPr>
        <p:txBody>
          <a:bodyPr/>
          <a:lstStyle/>
          <a:p>
            <a:pPr>
              <a:spcBef>
                <a:spcPct val="50000"/>
              </a:spcBef>
              <a:buClr>
                <a:srgbClr val="1AE2E2"/>
              </a:buClr>
              <a:buFont typeface="Wingdings 2" panose="05020102010507070707" pitchFamily="18" charset="2"/>
              <a:buNone/>
            </a:pPr>
            <a:r>
              <a:rPr kumimoji="1" lang="zh-CN" altLang="en-US" sz="2400" smtClean="0">
                <a:latin typeface="黑体" panose="02010609060101010101" pitchFamily="49" charset="-122"/>
                <a:ea typeface="黑体" panose="02010609060101010101" pitchFamily="49" charset="-122"/>
              </a:rPr>
              <a:t>7）联系(</a:t>
            </a:r>
            <a:r>
              <a:rPr kumimoji="1" lang="en-US" altLang="zh-CN" sz="2400" smtClean="0">
                <a:latin typeface="黑体" panose="02010609060101010101" pitchFamily="49" charset="-122"/>
                <a:ea typeface="黑体" panose="02010609060101010101" pitchFamily="49" charset="-122"/>
              </a:rPr>
              <a:t>Relationship)：</a:t>
            </a:r>
            <a:r>
              <a:rPr kumimoji="1" lang="zh-CN" altLang="en-US" sz="2400" smtClean="0">
                <a:latin typeface="黑体" panose="02010609060101010101" pitchFamily="49" charset="-122"/>
                <a:ea typeface="黑体" panose="02010609060101010101" pitchFamily="49" charset="-122"/>
              </a:rPr>
              <a:t>在现实世界中，事物内部及事物之间是普遍联系的，这些联系在信息世界中表现为实体型内部各属性之间的联系以及实体型之间的联系。两个实体型之间的联系可以分为三类：</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①一对一联系(1:1)</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②一对多联系(1:</a:t>
            </a:r>
            <a:r>
              <a:rPr kumimoji="1" lang="en-US" altLang="zh-CN" sz="2400" smtClean="0">
                <a:latin typeface="黑体" panose="02010609060101010101" pitchFamily="49" charset="-122"/>
                <a:ea typeface="黑体" panose="02010609060101010101" pitchFamily="49" charset="-122"/>
              </a:rPr>
              <a:t>n)</a:t>
            </a:r>
          </a:p>
          <a:p>
            <a:pPr algn="just">
              <a:spcBef>
                <a:spcPct val="50000"/>
              </a:spcBef>
              <a:buClr>
                <a:srgbClr val="1AE2E2"/>
              </a:buClr>
              <a:buFont typeface="Wingdings" panose="05000000000000000000" pitchFamily="2" charset="2"/>
              <a:buNone/>
            </a:pPr>
            <a:r>
              <a:rPr kumimoji="1" lang="zh-CN" altLang="en-US" sz="2400" smtClean="0">
                <a:latin typeface="黑体" panose="02010609060101010101" pitchFamily="49" charset="-122"/>
                <a:ea typeface="黑体" panose="02010609060101010101" pitchFamily="49" charset="-122"/>
              </a:rPr>
              <a:t>③多对多联系(</a:t>
            </a:r>
            <a:r>
              <a:rPr kumimoji="1" lang="en-US" altLang="zh-CN" sz="2400" smtClean="0">
                <a:latin typeface="黑体" panose="02010609060101010101" pitchFamily="49" charset="-122"/>
                <a:ea typeface="黑体" panose="02010609060101010101" pitchFamily="49" charset="-122"/>
              </a:rPr>
              <a:t>m:n)</a:t>
            </a:r>
          </a:p>
          <a:p>
            <a:pPr algn="just">
              <a:spcBef>
                <a:spcPct val="50000"/>
              </a:spcBef>
              <a:buClr>
                <a:srgbClr val="1AE2E2"/>
              </a:buClr>
              <a:buFont typeface="Wingdings" panose="05000000000000000000" pitchFamily="2" charset="2"/>
              <a:buNone/>
            </a:pPr>
            <a:endParaRPr kumimoji="1" lang="en-US" altLang="zh-CN" sz="2400" smtClean="0">
              <a:latin typeface="黑体" panose="02010609060101010101" pitchFamily="49" charset="-122"/>
              <a:ea typeface="黑体" panose="02010609060101010101" pitchFamily="49" charset="-122"/>
            </a:endParaRPr>
          </a:p>
          <a:p>
            <a:pPr>
              <a:buFont typeface="Wingdings 2" panose="05020102010507070707" pitchFamily="18" charset="2"/>
              <a:buNone/>
            </a:pPr>
            <a:endParaRPr lang="zh-CN" altLang="en-US" sz="240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1203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概念模型表示方法（</a:t>
            </a:r>
            <a:r>
              <a:rPr lang="en-US" altLang="zh-CN" dirty="0" smtClean="0"/>
              <a:t>E-R</a:t>
            </a:r>
            <a:r>
              <a:rPr lang="zh-CN" altLang="en-US" dirty="0" smtClean="0"/>
              <a:t>图）</a:t>
            </a:r>
            <a:endParaRPr lang="zh-CN" altLang="en-US" dirty="0"/>
          </a:p>
        </p:txBody>
      </p:sp>
      <p:sp>
        <p:nvSpPr>
          <p:cNvPr id="4" name="矩形 3"/>
          <p:cNvSpPr/>
          <p:nvPr/>
        </p:nvSpPr>
        <p:spPr>
          <a:xfrm>
            <a:off x="1043608" y="1926414"/>
            <a:ext cx="1728192" cy="854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实体名</a:t>
            </a:r>
            <a:endParaRPr lang="zh-CN" altLang="en-US" sz="2000" dirty="0">
              <a:solidFill>
                <a:schemeClr val="tx1"/>
              </a:solidFill>
            </a:endParaRPr>
          </a:p>
        </p:txBody>
      </p:sp>
      <p:sp>
        <p:nvSpPr>
          <p:cNvPr id="5" name="文本框 4"/>
          <p:cNvSpPr txBox="1"/>
          <p:nvPr/>
        </p:nvSpPr>
        <p:spPr>
          <a:xfrm>
            <a:off x="3995936" y="1988840"/>
            <a:ext cx="3312368" cy="523220"/>
          </a:xfrm>
          <a:prstGeom prst="rect">
            <a:avLst/>
          </a:prstGeom>
          <a:noFill/>
        </p:spPr>
        <p:txBody>
          <a:bodyPr wrap="square" rtlCol="0">
            <a:spAutoFit/>
          </a:bodyPr>
          <a:lstStyle/>
          <a:p>
            <a:r>
              <a:rPr lang="zh-CN" altLang="en-US" sz="2800" dirty="0" smtClean="0"/>
              <a:t>实体，一般为名词</a:t>
            </a:r>
            <a:endParaRPr lang="zh-CN" altLang="en-US" sz="2800" dirty="0"/>
          </a:p>
        </p:txBody>
      </p:sp>
      <p:sp>
        <p:nvSpPr>
          <p:cNvPr id="6" name="椭圆 5"/>
          <p:cNvSpPr/>
          <p:nvPr/>
        </p:nvSpPr>
        <p:spPr>
          <a:xfrm>
            <a:off x="827584" y="3645024"/>
            <a:ext cx="1944216"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属性名</a:t>
            </a:r>
            <a:endParaRPr lang="zh-CN" altLang="en-US" dirty="0">
              <a:solidFill>
                <a:schemeClr val="tx1"/>
              </a:solidFill>
            </a:endParaRPr>
          </a:p>
        </p:txBody>
      </p:sp>
      <p:sp>
        <p:nvSpPr>
          <p:cNvPr id="7" name="文本框 6"/>
          <p:cNvSpPr txBox="1"/>
          <p:nvPr/>
        </p:nvSpPr>
        <p:spPr>
          <a:xfrm>
            <a:off x="3978990" y="3789040"/>
            <a:ext cx="3312368" cy="523220"/>
          </a:xfrm>
          <a:prstGeom prst="rect">
            <a:avLst/>
          </a:prstGeom>
          <a:noFill/>
        </p:spPr>
        <p:txBody>
          <a:bodyPr wrap="square" rtlCol="0">
            <a:spAutoFit/>
          </a:bodyPr>
          <a:lstStyle/>
          <a:p>
            <a:r>
              <a:rPr lang="zh-CN" altLang="en-US" sz="2800" dirty="0" smtClean="0"/>
              <a:t>属性，一般为名词</a:t>
            </a:r>
            <a:endParaRPr lang="zh-CN" altLang="en-US" sz="2800" dirty="0"/>
          </a:p>
        </p:txBody>
      </p:sp>
      <p:sp>
        <p:nvSpPr>
          <p:cNvPr id="8" name="菱形 7"/>
          <p:cNvSpPr/>
          <p:nvPr/>
        </p:nvSpPr>
        <p:spPr>
          <a:xfrm>
            <a:off x="899592" y="5008314"/>
            <a:ext cx="1872208" cy="14186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关系名</a:t>
            </a:r>
            <a:endParaRPr lang="zh-CN" altLang="en-US" dirty="0">
              <a:solidFill>
                <a:schemeClr val="tx1"/>
              </a:solidFill>
            </a:endParaRPr>
          </a:p>
        </p:txBody>
      </p:sp>
      <p:sp>
        <p:nvSpPr>
          <p:cNvPr id="9" name="文本框 8"/>
          <p:cNvSpPr txBox="1"/>
          <p:nvPr/>
        </p:nvSpPr>
        <p:spPr>
          <a:xfrm>
            <a:off x="3851920" y="5517232"/>
            <a:ext cx="3312368" cy="523220"/>
          </a:xfrm>
          <a:prstGeom prst="rect">
            <a:avLst/>
          </a:prstGeom>
          <a:noFill/>
        </p:spPr>
        <p:txBody>
          <a:bodyPr wrap="square" rtlCol="0">
            <a:spAutoFit/>
          </a:bodyPr>
          <a:lstStyle/>
          <a:p>
            <a:r>
              <a:rPr lang="zh-CN" altLang="en-US" sz="2800" dirty="0" smtClean="0"/>
              <a:t>关系，一般为动词</a:t>
            </a:r>
            <a:endParaRPr lang="zh-CN" altLang="en-US" sz="2800" dirty="0"/>
          </a:p>
        </p:txBody>
      </p:sp>
    </p:spTree>
    <p:extLst>
      <p:ext uri="{BB962C8B-B14F-4D97-AF65-F5344CB8AC3E}">
        <p14:creationId xmlns:p14="http://schemas.microsoft.com/office/powerpoint/2010/main" val="755682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en-US" dirty="0" smtClean="0"/>
              <a:t>：学生选课系统有以下实体：</a:t>
            </a:r>
            <a:endParaRPr lang="zh-CN" altLang="en-US" dirty="0"/>
          </a:p>
        </p:txBody>
      </p:sp>
      <p:sp>
        <p:nvSpPr>
          <p:cNvPr id="3" name="内容占位符 2"/>
          <p:cNvSpPr>
            <a:spLocks noGrp="1"/>
          </p:cNvSpPr>
          <p:nvPr>
            <p:ph sz="quarter" idx="1"/>
          </p:nvPr>
        </p:nvSpPr>
        <p:spPr/>
        <p:txBody>
          <a:bodyPr/>
          <a:lstStyle/>
          <a:p>
            <a:pPr marL="0" indent="0">
              <a:buNone/>
            </a:pPr>
            <a:r>
              <a:rPr lang="zh-CN" altLang="en-US" dirty="0" smtClean="0"/>
              <a:t>学生，属性有学号，姓名，性别，出生年月，入学时间，班级</a:t>
            </a:r>
            <a:endParaRPr lang="en-US" altLang="zh-CN" dirty="0" smtClean="0"/>
          </a:p>
          <a:p>
            <a:pPr marL="0" indent="0">
              <a:buNone/>
            </a:pPr>
            <a:r>
              <a:rPr lang="zh-CN" altLang="en-US" dirty="0" smtClean="0"/>
              <a:t>课程，属性有课程号，课程名，学时数，学分，课程性质</a:t>
            </a:r>
            <a:endParaRPr lang="en-US" altLang="zh-CN" dirty="0" smtClean="0"/>
          </a:p>
          <a:p>
            <a:pPr marL="0" indent="0">
              <a:buNone/>
            </a:pPr>
            <a:r>
              <a:rPr lang="zh-CN" altLang="en-US" dirty="0" smtClean="0"/>
              <a:t>教材，属性有教材编号，教材名，出版社，主编，单价</a:t>
            </a:r>
            <a:endParaRPr lang="en-US" altLang="zh-CN" dirty="0" smtClean="0"/>
          </a:p>
          <a:p>
            <a:pPr marL="0" indent="0">
              <a:buNone/>
            </a:pPr>
            <a:r>
              <a:rPr lang="zh-CN" altLang="en-US" dirty="0" smtClean="0"/>
              <a:t>实体之间的关系如下：</a:t>
            </a:r>
            <a:endParaRPr lang="en-US" altLang="zh-CN" dirty="0" smtClean="0"/>
          </a:p>
          <a:p>
            <a:pPr marL="0" indent="0">
              <a:buNone/>
            </a:pPr>
            <a:r>
              <a:rPr lang="zh-CN" altLang="en-US" dirty="0" smtClean="0"/>
              <a:t>一门课程只能选用一种教材，一种教材对应一门课程；</a:t>
            </a:r>
            <a:endParaRPr lang="en-US" altLang="zh-CN" dirty="0" smtClean="0"/>
          </a:p>
          <a:p>
            <a:pPr marL="0" indent="0">
              <a:buNone/>
            </a:pPr>
            <a:r>
              <a:rPr lang="zh-CN" altLang="en-US" dirty="0" smtClean="0"/>
              <a:t>一个学生可以选修多门课程，一门课程可以被 多个学生选修；</a:t>
            </a:r>
            <a:endParaRPr lang="zh-CN" altLang="en-US" dirty="0"/>
          </a:p>
        </p:txBody>
      </p:sp>
    </p:spTree>
    <p:extLst>
      <p:ext uri="{BB962C8B-B14F-4D97-AF65-F5344CB8AC3E}">
        <p14:creationId xmlns:p14="http://schemas.microsoft.com/office/powerpoint/2010/main" val="1142588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0800" t="10101" r="23867" b="1699"/>
          <a:stretch/>
        </p:blipFill>
        <p:spPr>
          <a:xfrm rot="16200000">
            <a:off x="2570175" y="-1193911"/>
            <a:ext cx="3744416" cy="8669758"/>
          </a:xfrm>
          <a:prstGeom prst="rect">
            <a:avLst/>
          </a:prstGeom>
        </p:spPr>
      </p:pic>
    </p:spTree>
    <p:extLst>
      <p:ext uri="{BB962C8B-B14F-4D97-AF65-F5344CB8AC3E}">
        <p14:creationId xmlns:p14="http://schemas.microsoft.com/office/powerpoint/2010/main" val="2306797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78098"/>
          </a:xfrm>
        </p:spPr>
        <p:txBody>
          <a:bodyPr/>
          <a:lstStyle/>
          <a:p>
            <a:r>
              <a:rPr lang="zh-CN" altLang="en-US" dirty="0" smtClean="0"/>
              <a:t>案例</a:t>
            </a:r>
            <a:r>
              <a:rPr lang="en-US" altLang="zh-CN" dirty="0" smtClean="0"/>
              <a:t>2</a:t>
            </a:r>
            <a:endParaRPr lang="zh-CN" altLang="en-US" dirty="0"/>
          </a:p>
        </p:txBody>
      </p:sp>
      <p:sp>
        <p:nvSpPr>
          <p:cNvPr id="3" name="内容占位符 2"/>
          <p:cNvSpPr>
            <a:spLocks noGrp="1"/>
          </p:cNvSpPr>
          <p:nvPr>
            <p:ph sz="quarter" idx="1"/>
          </p:nvPr>
        </p:nvSpPr>
        <p:spPr>
          <a:xfrm>
            <a:off x="457200" y="1196752"/>
            <a:ext cx="8075240" cy="5277200"/>
          </a:xfrm>
        </p:spPr>
        <p:txBody>
          <a:bodyPr>
            <a:normAutofit/>
          </a:bodyPr>
          <a:lstStyle/>
          <a:p>
            <a:pPr marL="0" indent="0">
              <a:buNone/>
            </a:pPr>
            <a:r>
              <a:rPr lang="zh-CN" altLang="zh-CN" dirty="0"/>
              <a:t>上海王府井商业连锁集团需要建立</a:t>
            </a:r>
            <a:r>
              <a:rPr lang="zh-CN" altLang="zh-CN" dirty="0" smtClean="0"/>
              <a:t>信息系统</a:t>
            </a:r>
            <a:r>
              <a:rPr lang="zh-CN" altLang="en-US" dirty="0" smtClean="0"/>
              <a:t>，</a:t>
            </a:r>
            <a:r>
              <a:rPr lang="zh-CN" altLang="zh-CN" dirty="0" smtClean="0"/>
              <a:t>该</a:t>
            </a:r>
            <a:r>
              <a:rPr lang="zh-CN" altLang="zh-CN" dirty="0"/>
              <a:t>系统中</a:t>
            </a:r>
            <a:r>
              <a:rPr lang="zh-CN" altLang="zh-CN" dirty="0" smtClean="0"/>
              <a:t>存在</a:t>
            </a:r>
            <a:r>
              <a:rPr lang="zh-CN" altLang="en-US" dirty="0" smtClean="0"/>
              <a:t>多个</a:t>
            </a:r>
            <a:r>
              <a:rPr lang="zh-CN" altLang="zh-CN" dirty="0" smtClean="0"/>
              <a:t>商店，</a:t>
            </a:r>
            <a:r>
              <a:rPr lang="zh-CN" altLang="en-US" dirty="0" smtClean="0"/>
              <a:t>每个</a:t>
            </a:r>
            <a:r>
              <a:rPr lang="zh-CN" altLang="en-US" dirty="0" smtClean="0">
                <a:solidFill>
                  <a:srgbClr val="FF0000"/>
                </a:solidFill>
              </a:rPr>
              <a:t>商店</a:t>
            </a:r>
            <a:r>
              <a:rPr lang="zh-CN" altLang="en-US" dirty="0" smtClean="0"/>
              <a:t>有</a:t>
            </a:r>
            <a:r>
              <a:rPr lang="zh-CN" altLang="zh-CN" dirty="0" smtClean="0">
                <a:solidFill>
                  <a:srgbClr val="FF0000"/>
                </a:solidFill>
              </a:rPr>
              <a:t>商店</a:t>
            </a:r>
            <a:r>
              <a:rPr lang="zh-CN" altLang="zh-CN" dirty="0">
                <a:solidFill>
                  <a:srgbClr val="FF0000"/>
                </a:solidFill>
              </a:rPr>
              <a:t>编号、商店名、</a:t>
            </a:r>
            <a:r>
              <a:rPr lang="zh-CN" altLang="zh-CN" dirty="0" smtClean="0">
                <a:solidFill>
                  <a:srgbClr val="FF0000"/>
                </a:solidFill>
              </a:rPr>
              <a:t>地址</a:t>
            </a:r>
            <a:r>
              <a:rPr lang="zh-CN" altLang="zh-CN" dirty="0" smtClean="0"/>
              <a:t>；</a:t>
            </a:r>
            <a:r>
              <a:rPr lang="zh-CN" altLang="en-US" dirty="0" smtClean="0"/>
              <a:t>还有多种</a:t>
            </a:r>
            <a:r>
              <a:rPr lang="zh-CN" altLang="zh-CN" dirty="0" smtClean="0">
                <a:solidFill>
                  <a:srgbClr val="FF0000"/>
                </a:solidFill>
              </a:rPr>
              <a:t>商品</a:t>
            </a:r>
            <a:r>
              <a:rPr lang="zh-CN" altLang="zh-CN" dirty="0" smtClean="0"/>
              <a:t>，</a:t>
            </a:r>
            <a:r>
              <a:rPr lang="zh-CN" altLang="en-US" dirty="0" smtClean="0"/>
              <a:t>每种有</a:t>
            </a:r>
            <a:r>
              <a:rPr lang="zh-CN" altLang="zh-CN" dirty="0" smtClean="0">
                <a:solidFill>
                  <a:srgbClr val="FF0000"/>
                </a:solidFill>
              </a:rPr>
              <a:t>商品</a:t>
            </a:r>
            <a:r>
              <a:rPr lang="zh-CN" altLang="zh-CN" dirty="0">
                <a:solidFill>
                  <a:srgbClr val="FF0000"/>
                </a:solidFill>
              </a:rPr>
              <a:t>号、商品名、规格、单价</a:t>
            </a:r>
            <a:r>
              <a:rPr lang="zh-CN" altLang="zh-CN" dirty="0"/>
              <a:t>等</a:t>
            </a:r>
            <a:r>
              <a:rPr lang="zh-CN" altLang="zh-CN" dirty="0" smtClean="0"/>
              <a:t>；</a:t>
            </a:r>
            <a:r>
              <a:rPr lang="zh-CN" altLang="en-US" dirty="0" smtClean="0"/>
              <a:t>系统中还有</a:t>
            </a:r>
            <a:r>
              <a:rPr lang="zh-CN" altLang="zh-CN" dirty="0" smtClean="0">
                <a:solidFill>
                  <a:srgbClr val="FF0000"/>
                </a:solidFill>
              </a:rPr>
              <a:t>职工</a:t>
            </a:r>
            <a:r>
              <a:rPr lang="zh-CN" altLang="zh-CN" dirty="0" smtClean="0"/>
              <a:t>，</a:t>
            </a:r>
            <a:r>
              <a:rPr lang="zh-CN" altLang="en-US" dirty="0" smtClean="0"/>
              <a:t>职工都</a:t>
            </a:r>
            <a:r>
              <a:rPr lang="zh-CN" altLang="zh-CN" dirty="0" smtClean="0"/>
              <a:t>有</a:t>
            </a:r>
            <a:r>
              <a:rPr lang="zh-CN" altLang="zh-CN" dirty="0">
                <a:solidFill>
                  <a:srgbClr val="FF0000"/>
                </a:solidFill>
              </a:rPr>
              <a:t>职工编号、姓名、性别、业绩</a:t>
            </a:r>
            <a:r>
              <a:rPr lang="zh-CN" altLang="zh-CN" dirty="0"/>
              <a:t>等。</a:t>
            </a:r>
            <a:r>
              <a:rPr lang="en-US" altLang="zh-CN" dirty="0"/>
              <a:t> </a:t>
            </a:r>
            <a:endParaRPr lang="zh-CN" altLang="zh-CN" dirty="0"/>
          </a:p>
          <a:p>
            <a:pPr marL="0" indent="0">
              <a:buNone/>
            </a:pPr>
            <a:r>
              <a:rPr lang="zh-CN" altLang="zh-CN" dirty="0" smtClean="0"/>
              <a:t>每个</a:t>
            </a:r>
            <a:r>
              <a:rPr lang="zh-CN" altLang="zh-CN" dirty="0"/>
              <a:t>商店可</a:t>
            </a:r>
            <a:r>
              <a:rPr lang="zh-CN" altLang="zh-CN" dirty="0">
                <a:solidFill>
                  <a:srgbClr val="0070C0"/>
                </a:solidFill>
              </a:rPr>
              <a:t>销售</a:t>
            </a:r>
            <a:r>
              <a:rPr lang="zh-CN" altLang="zh-CN" dirty="0"/>
              <a:t>多种商品，每种商品也可以放在多个商店销售，每个商店销售的一种商品有</a:t>
            </a:r>
            <a:r>
              <a:rPr lang="zh-CN" altLang="zh-CN" dirty="0">
                <a:solidFill>
                  <a:srgbClr val="FF0000"/>
                </a:solidFill>
              </a:rPr>
              <a:t>月销售量</a:t>
            </a:r>
            <a:r>
              <a:rPr lang="zh-CN" altLang="zh-CN" dirty="0"/>
              <a:t>；</a:t>
            </a:r>
          </a:p>
          <a:p>
            <a:pPr marL="0" indent="0">
              <a:buNone/>
            </a:pPr>
            <a:r>
              <a:rPr lang="zh-CN" altLang="zh-CN" dirty="0" smtClean="0"/>
              <a:t>每个</a:t>
            </a:r>
            <a:r>
              <a:rPr lang="zh-CN" altLang="zh-CN" dirty="0"/>
              <a:t>商店有许多职工，每个职工只能在一个商店工作，商店</a:t>
            </a:r>
            <a:r>
              <a:rPr lang="zh-CN" altLang="zh-CN" dirty="0">
                <a:solidFill>
                  <a:srgbClr val="0070C0"/>
                </a:solidFill>
              </a:rPr>
              <a:t>聘用</a:t>
            </a:r>
            <a:r>
              <a:rPr lang="zh-CN" altLang="zh-CN" dirty="0"/>
              <a:t>职工有</a:t>
            </a:r>
            <a:r>
              <a:rPr lang="zh-CN" altLang="zh-CN" dirty="0">
                <a:solidFill>
                  <a:srgbClr val="0070C0"/>
                </a:solidFill>
              </a:rPr>
              <a:t>聘期和工资</a:t>
            </a:r>
            <a:r>
              <a:rPr lang="zh-CN" altLang="zh-CN" dirty="0"/>
              <a:t>。</a:t>
            </a:r>
          </a:p>
          <a:p>
            <a:pPr marL="0" indent="0">
              <a:buNone/>
            </a:pPr>
            <a:r>
              <a:rPr lang="en-US" altLang="zh-CN" dirty="0"/>
              <a:t>(1)</a:t>
            </a:r>
            <a:r>
              <a:rPr lang="zh-CN" altLang="zh-CN" dirty="0"/>
              <a:t>试画出</a:t>
            </a:r>
            <a:r>
              <a:rPr lang="en-US" altLang="zh-CN" dirty="0"/>
              <a:t>E-R</a:t>
            </a:r>
            <a:r>
              <a:rPr lang="zh-CN" altLang="zh-CN" dirty="0"/>
              <a:t>图</a:t>
            </a:r>
            <a:r>
              <a:rPr lang="zh-CN" altLang="zh-CN" dirty="0" smtClean="0"/>
              <a:t>。</a:t>
            </a:r>
            <a:endParaRPr lang="zh-CN" altLang="zh-CN" dirty="0"/>
          </a:p>
          <a:p>
            <a:pPr marL="0" indent="0">
              <a:buNone/>
            </a:pPr>
            <a:r>
              <a:rPr lang="en-US" altLang="zh-CN" dirty="0"/>
              <a:t>(2)</a:t>
            </a:r>
            <a:r>
              <a:rPr lang="zh-CN" altLang="zh-CN" dirty="0"/>
              <a:t>将该</a:t>
            </a:r>
            <a:r>
              <a:rPr lang="en-US" altLang="zh-CN" dirty="0"/>
              <a:t>E-R</a:t>
            </a:r>
            <a:r>
              <a:rPr lang="zh-CN" altLang="zh-CN" dirty="0"/>
              <a:t>图转换成关系模式，并指出主键和外键</a:t>
            </a:r>
            <a:r>
              <a:rPr lang="zh-CN" altLang="zh-CN" dirty="0" smtClean="0"/>
              <a:t>。</a:t>
            </a:r>
            <a:endParaRPr lang="en-US" altLang="zh-CN" dirty="0" smtClean="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193599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smtClean="0"/>
              <a:t>1-4</a:t>
            </a:r>
            <a:r>
              <a:rPr lang="zh-CN" altLang="en-US" dirty="0" smtClean="0"/>
              <a:t> </a:t>
            </a:r>
            <a:r>
              <a:rPr lang="en-US" altLang="zh-CN" dirty="0" smtClean="0"/>
              <a:t>E-R</a:t>
            </a:r>
            <a:r>
              <a:rPr lang="zh-CN" altLang="en-US" dirty="0" smtClean="0"/>
              <a:t>模型向关系数据库的转换</a:t>
            </a:r>
          </a:p>
        </p:txBody>
      </p:sp>
      <p:sp>
        <p:nvSpPr>
          <p:cNvPr id="24579" name="内容占位符 2"/>
          <p:cNvSpPr>
            <a:spLocks noGrp="1"/>
          </p:cNvSpPr>
          <p:nvPr>
            <p:ph idx="1"/>
          </p:nvPr>
        </p:nvSpPr>
        <p:spPr>
          <a:xfrm>
            <a:off x="457200" y="1600200"/>
            <a:ext cx="7859216" cy="4873752"/>
          </a:xfrm>
        </p:spPr>
        <p:txBody>
          <a:bodyPr/>
          <a:lstStyle/>
          <a:p>
            <a:pPr algn="just">
              <a:spcBef>
                <a:spcPct val="50000"/>
              </a:spcBef>
              <a:buClr>
                <a:srgbClr val="1AE2E2"/>
              </a:buClr>
              <a:buFont typeface="Wingdings" panose="05000000000000000000" pitchFamily="2" charset="2"/>
              <a:buNone/>
            </a:pPr>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关系模型中的术语</a:t>
            </a:r>
            <a:endParaRPr lang="en-US" altLang="zh-CN" sz="2000" dirty="0" smtClean="0">
              <a:latin typeface="黑体" panose="02010609060101010101" pitchFamily="49" charset="-122"/>
              <a:ea typeface="黑体" panose="02010609060101010101" pitchFamily="49" charset="-122"/>
            </a:endParaRPr>
          </a:p>
          <a:p>
            <a:pPr algn="just">
              <a:spcBef>
                <a:spcPct val="50000"/>
              </a:spcBef>
              <a:buClr>
                <a:srgbClr val="1AE2E2"/>
              </a:buClr>
              <a:buFont typeface="Wingdings" panose="05000000000000000000" pitchFamily="2" charset="2"/>
              <a:buNone/>
            </a:pPr>
            <a:r>
              <a:rPr kumimoji="1" lang="zh-CN" altLang="en-US" sz="2000" dirty="0" smtClean="0">
                <a:latin typeface="黑体" panose="02010609060101010101" pitchFamily="49" charset="-122"/>
                <a:ea typeface="黑体" panose="02010609060101010101" pitchFamily="49" charset="-122"/>
              </a:rPr>
              <a:t>（1）关系模型：用二维表格结构来表示实体及实体间联系的模型</a:t>
            </a:r>
            <a:r>
              <a:rPr kumimoji="1" lang="en-US" altLang="zh-CN" sz="2000" dirty="0" smtClean="0">
                <a:latin typeface="黑体" panose="02010609060101010101" pitchFamily="49" charset="-122"/>
                <a:ea typeface="黑体" panose="02010609060101010101" pitchFamily="49" charset="-122"/>
              </a:rPr>
              <a:t>。</a:t>
            </a:r>
          </a:p>
          <a:p>
            <a:pPr algn="just">
              <a:spcBef>
                <a:spcPct val="50000"/>
              </a:spcBef>
              <a:buClr>
                <a:srgbClr val="1AE2E2"/>
              </a:buClr>
              <a:buFont typeface="Wingdings" panose="05000000000000000000" pitchFamily="2" charset="2"/>
              <a:buNone/>
            </a:pPr>
            <a:r>
              <a:rPr kumimoji="1" lang="en-US" altLang="zh-CN" sz="2000" dirty="0" smtClean="0">
                <a:latin typeface="黑体" panose="02010609060101010101" pitchFamily="49" charset="-122"/>
                <a:ea typeface="黑体" panose="02010609060101010101" pitchFamily="49" charset="-122"/>
              </a:rPr>
              <a:t>（2）</a:t>
            </a:r>
            <a:r>
              <a:rPr kumimoji="1" lang="zh-CN" altLang="en-US" sz="2000" dirty="0" smtClean="0">
                <a:latin typeface="黑体" panose="02010609060101010101" pitchFamily="49" charset="-122"/>
                <a:ea typeface="黑体" panose="02010609060101010101" pitchFamily="49" charset="-122"/>
              </a:rPr>
              <a:t>属性和值域：在二维表中的列（字段、数据项）称为属性(</a:t>
            </a:r>
            <a:r>
              <a:rPr kumimoji="1" lang="en-US" altLang="zh-CN" sz="2000" dirty="0" smtClean="0">
                <a:latin typeface="黑体" panose="02010609060101010101" pitchFamily="49" charset="-122"/>
                <a:ea typeface="黑体" panose="02010609060101010101" pitchFamily="49" charset="-122"/>
              </a:rPr>
              <a:t>Attribute)，</a:t>
            </a:r>
            <a:r>
              <a:rPr kumimoji="1" lang="zh-CN" altLang="en-US" sz="2000" dirty="0" smtClean="0">
                <a:latin typeface="黑体" panose="02010609060101010101" pitchFamily="49" charset="-122"/>
                <a:ea typeface="黑体" panose="02010609060101010101" pitchFamily="49" charset="-122"/>
              </a:rPr>
              <a:t>列值称为属性值，属性值的取值范围称为值域(</a:t>
            </a:r>
            <a:r>
              <a:rPr kumimoji="1" lang="en-US" altLang="zh-CN" sz="2000" dirty="0" smtClean="0">
                <a:latin typeface="黑体" panose="02010609060101010101" pitchFamily="49" charset="-122"/>
                <a:ea typeface="黑体" panose="02010609060101010101" pitchFamily="49" charset="-122"/>
              </a:rPr>
              <a:t>Domain)。</a:t>
            </a:r>
          </a:p>
          <a:p>
            <a:pPr algn="just">
              <a:spcBef>
                <a:spcPct val="50000"/>
              </a:spcBef>
              <a:buClr>
                <a:srgbClr val="1AE2E2"/>
              </a:buClr>
              <a:buFont typeface="Wingdings" panose="05000000000000000000" pitchFamily="2" charset="2"/>
              <a:buNone/>
            </a:pPr>
            <a:r>
              <a:rPr kumimoji="1" lang="en-US" altLang="zh-CN" sz="2000" dirty="0" smtClean="0">
                <a:latin typeface="黑体" panose="02010609060101010101" pitchFamily="49" charset="-122"/>
                <a:ea typeface="黑体" panose="02010609060101010101" pitchFamily="49" charset="-122"/>
              </a:rPr>
              <a:t>（3）</a:t>
            </a:r>
            <a:r>
              <a:rPr kumimoji="1" lang="zh-CN" altLang="en-US" sz="2000" dirty="0" smtClean="0">
                <a:latin typeface="黑体" panose="02010609060101010101" pitchFamily="49" charset="-122"/>
                <a:ea typeface="黑体" panose="02010609060101010101" pitchFamily="49" charset="-122"/>
              </a:rPr>
              <a:t>关系模式：在二维表格中，行定义（记录的型）称为关系模式(</a:t>
            </a:r>
            <a:r>
              <a:rPr kumimoji="1" lang="en-US" altLang="zh-CN" sz="2000" dirty="0" smtClean="0">
                <a:latin typeface="黑体" panose="02010609060101010101" pitchFamily="49" charset="-122"/>
                <a:ea typeface="黑体" panose="02010609060101010101" pitchFamily="49" charset="-122"/>
              </a:rPr>
              <a:t>Relation Schema)。</a:t>
            </a:r>
          </a:p>
          <a:p>
            <a:pPr algn="just">
              <a:spcBef>
                <a:spcPct val="50000"/>
              </a:spcBef>
              <a:buClr>
                <a:srgbClr val="1AE2E2"/>
              </a:buClr>
              <a:buFont typeface="Wingdings" panose="05000000000000000000" pitchFamily="2" charset="2"/>
              <a:buNone/>
            </a:pPr>
            <a:r>
              <a:rPr kumimoji="1" lang="en-US" altLang="zh-CN" sz="2000" dirty="0" smtClean="0">
                <a:latin typeface="黑体" panose="02010609060101010101" pitchFamily="49" charset="-122"/>
                <a:ea typeface="黑体" panose="02010609060101010101" pitchFamily="49" charset="-122"/>
              </a:rPr>
              <a:t>（4）</a:t>
            </a:r>
            <a:r>
              <a:rPr kumimoji="1" lang="zh-CN" altLang="en-US" sz="2000" dirty="0" smtClean="0">
                <a:latin typeface="黑体" panose="02010609060101010101" pitchFamily="49" charset="-122"/>
                <a:ea typeface="黑体" panose="02010609060101010101" pitchFamily="49" charset="-122"/>
              </a:rPr>
              <a:t>元组与关系：在二维表中的行（记录的值），称为元组(</a:t>
            </a:r>
            <a:r>
              <a:rPr kumimoji="1" lang="en-US" altLang="zh-CN" sz="2000" dirty="0" smtClean="0">
                <a:latin typeface="黑体" panose="02010609060101010101" pitchFamily="49" charset="-122"/>
                <a:ea typeface="黑体" panose="02010609060101010101" pitchFamily="49" charset="-122"/>
              </a:rPr>
              <a:t>Tuple），</a:t>
            </a:r>
            <a:r>
              <a:rPr kumimoji="1" lang="zh-CN" altLang="en-US" sz="2000" dirty="0" smtClean="0">
                <a:latin typeface="黑体" panose="02010609060101010101" pitchFamily="49" charset="-122"/>
                <a:ea typeface="黑体" panose="02010609060101010101" pitchFamily="49" charset="-122"/>
              </a:rPr>
              <a:t>元组的集合称为关系。</a:t>
            </a:r>
          </a:p>
          <a:p>
            <a:pPr algn="just">
              <a:spcBef>
                <a:spcPct val="50000"/>
              </a:spcBef>
              <a:buClr>
                <a:srgbClr val="1AE2E2"/>
              </a:buClr>
              <a:buFont typeface="Wingdings" panose="05000000000000000000" pitchFamily="2" charset="2"/>
              <a:buNone/>
            </a:pPr>
            <a:r>
              <a:rPr kumimoji="1" lang="zh-CN" altLang="en-US" sz="2000" dirty="0" smtClean="0">
                <a:latin typeface="黑体" panose="02010609060101010101" pitchFamily="49" charset="-122"/>
                <a:ea typeface="黑体" panose="02010609060101010101" pitchFamily="49" charset="-122"/>
              </a:rPr>
              <a:t>（5）主关键字或主码：在关系的属性中，能够用来唯一标识元组的属性（或属性组合）称为主关键字或主码(</a:t>
            </a:r>
            <a:r>
              <a:rPr kumimoji="1" lang="en-US" altLang="zh-CN" sz="2000" dirty="0" smtClean="0">
                <a:latin typeface="黑体" panose="02010609060101010101" pitchFamily="49" charset="-122"/>
                <a:ea typeface="黑体" panose="02010609060101010101" pitchFamily="49" charset="-122"/>
              </a:rPr>
              <a:t>Key)。</a:t>
            </a:r>
            <a:r>
              <a:rPr kumimoji="1" lang="zh-CN" altLang="en-US" sz="2000" dirty="0" smtClean="0">
                <a:latin typeface="黑体" panose="02010609060101010101" pitchFamily="49" charset="-122"/>
                <a:ea typeface="黑体" panose="02010609060101010101" pitchFamily="49" charset="-122"/>
              </a:rPr>
              <a:t>关系中的元组由主关键字的值来唯一确定，并且主关键字不能为空。</a:t>
            </a:r>
          </a:p>
          <a:p>
            <a:pPr>
              <a:buFont typeface="Wingdings 2" panose="05020102010507070707" pitchFamily="18" charset="2"/>
              <a:buNone/>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7790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457200" y="1000125"/>
            <a:ext cx="8229600" cy="5324475"/>
          </a:xfrm>
        </p:spPr>
        <p:txBody>
          <a:bodyPr/>
          <a:lstStyle/>
          <a:p>
            <a:pPr algn="just">
              <a:spcBef>
                <a:spcPct val="50000"/>
              </a:spcBef>
              <a:buClr>
                <a:srgbClr val="1AE2E2"/>
              </a:buClr>
              <a:buFont typeface="Wingdings" panose="05000000000000000000" pitchFamily="2" charset="2"/>
              <a:buNone/>
            </a:pPr>
            <a:r>
              <a:rPr kumimoji="1" lang="en-US" altLang="zh-CN" sz="2000" smtClean="0">
                <a:latin typeface="黑体" panose="02010609060101010101" pitchFamily="49" charset="-122"/>
                <a:ea typeface="黑体" panose="02010609060101010101" pitchFamily="49" charset="-122"/>
              </a:rPr>
              <a:t>（6）</a:t>
            </a:r>
            <a:r>
              <a:rPr kumimoji="1" lang="zh-CN" altLang="en-US" sz="2000" smtClean="0">
                <a:latin typeface="黑体" panose="02010609060101010101" pitchFamily="49" charset="-122"/>
                <a:ea typeface="黑体" panose="02010609060101010101" pitchFamily="49" charset="-122"/>
              </a:rPr>
              <a:t>非主属性或非码属性：关系中不组成码的属性均为非主属性或非码属性(</a:t>
            </a:r>
            <a:r>
              <a:rPr kumimoji="1" lang="en-US" altLang="zh-CN" sz="2000" smtClean="0">
                <a:latin typeface="黑体" panose="02010609060101010101" pitchFamily="49" charset="-122"/>
                <a:ea typeface="黑体" panose="02010609060101010101" pitchFamily="49" charset="-122"/>
              </a:rPr>
              <a:t>Non Primary Attribute)。</a:t>
            </a:r>
          </a:p>
          <a:p>
            <a:pPr algn="just">
              <a:spcBef>
                <a:spcPct val="50000"/>
              </a:spcBef>
              <a:buClr>
                <a:srgbClr val="1AE2E2"/>
              </a:buClr>
              <a:buFont typeface="Wingdings" panose="05000000000000000000" pitchFamily="2" charset="2"/>
              <a:buNone/>
            </a:pPr>
            <a:r>
              <a:rPr kumimoji="1" lang="en-US" altLang="zh-CN" sz="2000" smtClean="0">
                <a:latin typeface="黑体" panose="02010609060101010101" pitchFamily="49" charset="-122"/>
                <a:ea typeface="黑体" panose="02010609060101010101" pitchFamily="49" charset="-122"/>
              </a:rPr>
              <a:t>（7）</a:t>
            </a:r>
            <a:r>
              <a:rPr kumimoji="1" lang="zh-CN" altLang="en-US" sz="2000" smtClean="0">
                <a:latin typeface="黑体" panose="02010609060101010101" pitchFamily="49" charset="-122"/>
                <a:ea typeface="黑体" panose="02010609060101010101" pitchFamily="49" charset="-122"/>
              </a:rPr>
              <a:t>外部关键字或外键：当关系中的某个属性或属性组合虽不是该关系的关键字或只是关键字的一部分，但却是另一个关系的关键字时，称该属性或属性组合为这个关系的外部关键字或外键(</a:t>
            </a:r>
            <a:r>
              <a:rPr kumimoji="1" lang="en-US" altLang="zh-CN" sz="2000" smtClean="0">
                <a:latin typeface="黑体" panose="02010609060101010101" pitchFamily="49" charset="-122"/>
                <a:ea typeface="黑体" panose="02010609060101010101" pitchFamily="49" charset="-122"/>
              </a:rPr>
              <a:t>Foreign Key)。</a:t>
            </a:r>
          </a:p>
          <a:p>
            <a:pPr>
              <a:buFont typeface="Wingdings 2" panose="05020102010507070707" pitchFamily="18" charset="2"/>
              <a:buNone/>
            </a:pPr>
            <a:endParaRPr lang="zh-CN" altLang="en-US" sz="200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26406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55650" y="1628775"/>
          <a:ext cx="7704139" cy="1593850"/>
        </p:xfrm>
        <a:graphic>
          <a:graphicData uri="http://schemas.openxmlformats.org/drawingml/2006/table">
            <a:tbl>
              <a:tblPr/>
              <a:tblGrid>
                <a:gridCol w="1240483">
                  <a:extLst>
                    <a:ext uri="{9D8B030D-6E8A-4147-A177-3AD203B41FA5}">
                      <a16:colId xmlns:a16="http://schemas.microsoft.com/office/drawing/2014/main" val="20000"/>
                    </a:ext>
                  </a:extLst>
                </a:gridCol>
                <a:gridCol w="1386423">
                  <a:extLst>
                    <a:ext uri="{9D8B030D-6E8A-4147-A177-3AD203B41FA5}">
                      <a16:colId xmlns:a16="http://schemas.microsoft.com/office/drawing/2014/main" val="20001"/>
                    </a:ext>
                  </a:extLst>
                </a:gridCol>
                <a:gridCol w="1108436">
                  <a:extLst>
                    <a:ext uri="{9D8B030D-6E8A-4147-A177-3AD203B41FA5}">
                      <a16:colId xmlns:a16="http://schemas.microsoft.com/office/drawing/2014/main" val="20002"/>
                    </a:ext>
                  </a:extLst>
                </a:gridCol>
                <a:gridCol w="1356226">
                  <a:extLst>
                    <a:ext uri="{9D8B030D-6E8A-4147-A177-3AD203B41FA5}">
                      <a16:colId xmlns:a16="http://schemas.microsoft.com/office/drawing/2014/main" val="20003"/>
                    </a:ext>
                  </a:extLst>
                </a:gridCol>
                <a:gridCol w="1375037">
                  <a:extLst>
                    <a:ext uri="{9D8B030D-6E8A-4147-A177-3AD203B41FA5}">
                      <a16:colId xmlns:a16="http://schemas.microsoft.com/office/drawing/2014/main" val="20004"/>
                    </a:ext>
                  </a:extLst>
                </a:gridCol>
                <a:gridCol w="1237534">
                  <a:extLst>
                    <a:ext uri="{9D8B030D-6E8A-4147-A177-3AD203B41FA5}">
                      <a16:colId xmlns:a16="http://schemas.microsoft.com/office/drawing/2014/main" val="20005"/>
                    </a:ext>
                  </a:extLst>
                </a:gridCol>
              </a:tblGrid>
              <a:tr h="359899">
                <a:tc>
                  <a:txBody>
                    <a:bodyPr/>
                    <a:lstStyle/>
                    <a:p>
                      <a:pPr algn="ctr">
                        <a:spcAft>
                          <a:spcPts val="0"/>
                        </a:spcAft>
                      </a:pPr>
                      <a:r>
                        <a:rPr lang="zh-CN" sz="1400" b="1" kern="0" dirty="0">
                          <a:latin typeface="黑体" pitchFamily="2" charset="-122"/>
                          <a:ea typeface="黑体" pitchFamily="2" charset="-122"/>
                        </a:rPr>
                        <a:t>学号</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姓名</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性别</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出生年月</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a:latin typeface="黑体" pitchFamily="2" charset="-122"/>
                          <a:ea typeface="黑体" pitchFamily="2" charset="-122"/>
                        </a:rPr>
                        <a:t>家庭地址</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algn="ctr">
                        <a:spcAft>
                          <a:spcPts val="0"/>
                        </a:spcAft>
                      </a:pPr>
                      <a:r>
                        <a:rPr lang="zh-CN" sz="1400" b="1" kern="0" dirty="0">
                          <a:latin typeface="黑体" pitchFamily="2" charset="-122"/>
                          <a:ea typeface="黑体" pitchFamily="2" charset="-122"/>
                        </a:rPr>
                        <a:t>班级</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extLst>
                  <a:ext uri="{0D108BD9-81ED-4DB2-BD59-A6C34878D82A}">
                    <a16:rowId xmlns:a16="http://schemas.microsoft.com/office/drawing/2014/main" val="10000"/>
                  </a:ext>
                </a:extLst>
              </a:tr>
              <a:tr h="433594">
                <a:tc>
                  <a:txBody>
                    <a:bodyPr/>
                    <a:lstStyle/>
                    <a:p>
                      <a:pPr algn="just">
                        <a:spcAft>
                          <a:spcPts val="0"/>
                        </a:spcAft>
                      </a:pPr>
                      <a:r>
                        <a:rPr lang="en-US" sz="1400" kern="100">
                          <a:latin typeface="黑体" pitchFamily="2" charset="-122"/>
                          <a:ea typeface="黑体" pitchFamily="2" charset="-122"/>
                        </a:rPr>
                        <a:t>20021001001</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谭桂香</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女</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湖南长沙</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软件</a:t>
                      </a:r>
                      <a:r>
                        <a:rPr lang="en-US" sz="1400" kern="100">
                          <a:latin typeface="黑体" pitchFamily="2" charset="-122"/>
                          <a:ea typeface="黑体" pitchFamily="2" charset="-122"/>
                        </a:rPr>
                        <a:t>021</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330">
                <a:tc>
                  <a:txBody>
                    <a:bodyPr/>
                    <a:lstStyle/>
                    <a:p>
                      <a:pPr algn="just">
                        <a:spcAft>
                          <a:spcPts val="0"/>
                        </a:spcAft>
                      </a:pPr>
                      <a:r>
                        <a:rPr lang="en-US" sz="1400" kern="100">
                          <a:latin typeface="黑体" pitchFamily="2" charset="-122"/>
                          <a:ea typeface="黑体" pitchFamily="2" charset="-122"/>
                        </a:rPr>
                        <a:t>20021003010</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刘奇</a:t>
                      </a:r>
                      <a:r>
                        <a:rPr lang="en-US" sz="1400" kern="100">
                          <a:latin typeface="黑体" pitchFamily="2" charset="-122"/>
                          <a:ea typeface="黑体" pitchFamily="2" charset="-122"/>
                        </a:rPr>
                        <a:t>    </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黑体" pitchFamily="2" charset="-122"/>
                          <a:ea typeface="黑体" pitchFamily="2" charset="-122"/>
                        </a:rPr>
                        <a:t>男</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广西南宁</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黑体" pitchFamily="2" charset="-122"/>
                          <a:ea typeface="黑体" pitchFamily="2" charset="-122"/>
                        </a:rPr>
                        <a:t>信息</a:t>
                      </a:r>
                      <a:r>
                        <a:rPr lang="en-US" sz="1400" kern="100" dirty="0">
                          <a:latin typeface="黑体" pitchFamily="2" charset="-122"/>
                          <a:ea typeface="黑体" pitchFamily="2" charset="-122"/>
                        </a:rPr>
                        <a:t>021</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027">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rPr>
                        <a:t>…</a:t>
                      </a:r>
                      <a:endParaRPr lang="zh-CN" sz="1400" kern="10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黑体" pitchFamily="2" charset="-122"/>
                          <a:ea typeface="黑体" pitchFamily="2" charset="-122"/>
                        </a:rPr>
                        <a:t>…</a:t>
                      </a:r>
                      <a:endParaRPr lang="zh-CN" sz="1400" kern="100" dirty="0">
                        <a:latin typeface="黑体" pitchFamily="2" charset="-122"/>
                        <a:ea typeface="黑体" pitchFamily="2" charset="-122"/>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471" name="TextBox 4"/>
          <p:cNvSpPr txBox="1">
            <a:spLocks noChangeArrowheads="1"/>
          </p:cNvSpPr>
          <p:nvPr/>
        </p:nvSpPr>
        <p:spPr bwMode="auto">
          <a:xfrm>
            <a:off x="3203575" y="765175"/>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关系模型</a:t>
            </a:r>
          </a:p>
        </p:txBody>
      </p:sp>
      <p:sp>
        <p:nvSpPr>
          <p:cNvPr id="18472" name="Rectangle 41"/>
          <p:cNvSpPr>
            <a:spLocks noChangeArrowheads="1"/>
          </p:cNvSpPr>
          <p:nvPr/>
        </p:nvSpPr>
        <p:spPr bwMode="auto">
          <a:xfrm>
            <a:off x="784374" y="3933056"/>
            <a:ext cx="66976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000" dirty="0">
                <a:solidFill>
                  <a:srgbClr val="970F00"/>
                </a:solidFill>
                <a:latin typeface="黑体" panose="02010609060101010101" pitchFamily="49" charset="-122"/>
                <a:ea typeface="黑体" panose="02010609060101010101" pitchFamily="49" charset="-122"/>
              </a:rPr>
              <a:t>关系模型：用二维表格来表示数据间联系的模型 </a:t>
            </a:r>
          </a:p>
          <a:p>
            <a:pPr lvl="2" eaLnBrk="1" hangingPunct="1"/>
            <a:r>
              <a:rPr lang="zh-CN" altLang="en-US" sz="2000" dirty="0">
                <a:solidFill>
                  <a:srgbClr val="000066"/>
                </a:solidFill>
                <a:latin typeface="黑体" panose="02010609060101010101" pitchFamily="49" charset="-122"/>
                <a:ea typeface="黑体" panose="02010609060101010101" pitchFamily="49" charset="-122"/>
              </a:rPr>
              <a:t>基本概念：</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二维表格的每一列称为一个</a:t>
            </a:r>
            <a:r>
              <a:rPr lang="zh-CN" altLang="en-US" sz="2000" b="1" dirty="0">
                <a:solidFill>
                  <a:srgbClr val="970F00"/>
                </a:solidFill>
                <a:latin typeface="黑体" panose="02010609060101010101" pitchFamily="49" charset="-122"/>
                <a:ea typeface="黑体" panose="02010609060101010101" pitchFamily="49" charset="-122"/>
              </a:rPr>
              <a:t>属性</a:t>
            </a:r>
            <a:r>
              <a:rPr lang="zh-CN" altLang="en-US" sz="2000" dirty="0">
                <a:solidFill>
                  <a:srgbClr val="970F00"/>
                </a:solidFill>
                <a:latin typeface="黑体" panose="02010609060101010101" pitchFamily="49" charset="-122"/>
                <a:ea typeface="黑体" panose="02010609060101010101" pitchFamily="49" charset="-122"/>
              </a:rPr>
              <a:t> 。</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二维表格的每一行称为一个</a:t>
            </a:r>
            <a:r>
              <a:rPr lang="zh-CN" altLang="en-US" sz="2000" b="1" dirty="0">
                <a:solidFill>
                  <a:srgbClr val="970F00"/>
                </a:solidFill>
                <a:latin typeface="黑体" panose="02010609060101010101" pitchFamily="49" charset="-122"/>
                <a:ea typeface="黑体" panose="02010609060101010101" pitchFamily="49" charset="-122"/>
              </a:rPr>
              <a:t>元组</a:t>
            </a:r>
            <a:r>
              <a:rPr lang="zh-CN" altLang="en-US" sz="2000" dirty="0">
                <a:solidFill>
                  <a:srgbClr val="970F00"/>
                </a:solidFill>
                <a:latin typeface="黑体" panose="02010609060101010101" pitchFamily="49" charset="-122"/>
                <a:ea typeface="黑体" panose="02010609060101010101" pitchFamily="49" charset="-122"/>
              </a:rPr>
              <a:t> </a:t>
            </a:r>
          </a:p>
          <a:p>
            <a:pPr lvl="3" eaLnBrk="1" hangingPunct="1"/>
            <a:r>
              <a:rPr lang="zh-CN" altLang="en-US" sz="2000" dirty="0">
                <a:solidFill>
                  <a:srgbClr val="970F00"/>
                </a:solidFill>
                <a:latin typeface="黑体" panose="02010609060101010101" pitchFamily="49" charset="-122"/>
                <a:ea typeface="黑体" panose="02010609060101010101" pitchFamily="49" charset="-122"/>
              </a:rPr>
              <a:t>一个二维表格称为一个</a:t>
            </a:r>
            <a:r>
              <a:rPr lang="zh-CN" altLang="en-US" sz="2000" b="1" dirty="0">
                <a:solidFill>
                  <a:srgbClr val="970F00"/>
                </a:solidFill>
                <a:latin typeface="黑体" panose="02010609060101010101" pitchFamily="49" charset="-122"/>
                <a:ea typeface="黑体" panose="02010609060101010101" pitchFamily="49" charset="-122"/>
              </a:rPr>
              <a:t>关系</a:t>
            </a:r>
            <a:r>
              <a:rPr lang="zh-CN" altLang="en-US" sz="20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925778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2.E-R</a:t>
            </a:r>
            <a:r>
              <a:rPr lang="zh-CN" altLang="en-US" dirty="0" smtClean="0"/>
              <a:t>模型向关系数据库的转换规则</a:t>
            </a:r>
            <a:endParaRPr lang="zh-CN" altLang="en-US" dirty="0"/>
          </a:p>
        </p:txBody>
      </p:sp>
      <p:sp>
        <p:nvSpPr>
          <p:cNvPr id="5" name="文本框 4"/>
          <p:cNvSpPr txBox="1"/>
          <p:nvPr/>
        </p:nvSpPr>
        <p:spPr>
          <a:xfrm flipH="1">
            <a:off x="539552" y="1700808"/>
            <a:ext cx="7776864" cy="3970318"/>
          </a:xfrm>
          <a:prstGeom prst="rect">
            <a:avLst/>
          </a:prstGeom>
          <a:noFill/>
        </p:spPr>
        <p:txBody>
          <a:bodyPr wrap="square" rtlCol="0">
            <a:spAutoFit/>
          </a:bodyPr>
          <a:lstStyle/>
          <a:p>
            <a:r>
              <a:rPr lang="en-US" altLang="zh-CN" dirty="0" smtClean="0"/>
              <a:t>1.</a:t>
            </a:r>
            <a:r>
              <a:rPr lang="zh-CN" altLang="en-US" dirty="0" smtClean="0"/>
              <a:t>一个实体型转换为一个关系模式。实体的属性就是关系的属性，实体的码就是关系的码；</a:t>
            </a:r>
            <a:endParaRPr lang="en-US" altLang="zh-CN" dirty="0" smtClean="0"/>
          </a:p>
          <a:p>
            <a:r>
              <a:rPr lang="en-US" altLang="zh-CN" dirty="0" smtClean="0"/>
              <a:t>2.</a:t>
            </a:r>
            <a:r>
              <a:rPr lang="zh-CN" altLang="en-US" dirty="0" smtClean="0"/>
              <a:t>一</a:t>
            </a:r>
            <a:r>
              <a:rPr lang="zh-CN" altLang="en-US" dirty="0"/>
              <a:t>个</a:t>
            </a:r>
            <a:r>
              <a:rPr lang="en-US" altLang="zh-CN" dirty="0"/>
              <a:t>1</a:t>
            </a:r>
            <a:r>
              <a:rPr lang="zh-CN" altLang="en-US" dirty="0"/>
              <a:t>：</a:t>
            </a:r>
            <a:r>
              <a:rPr lang="en-US" altLang="zh-CN" dirty="0"/>
              <a:t>1</a:t>
            </a:r>
            <a:r>
              <a:rPr lang="zh-CN" altLang="en-US" dirty="0"/>
              <a:t>联系可以转换成一个独立的关系模式，也可以与任意一端对应的关系模式合并</a:t>
            </a:r>
            <a:r>
              <a:rPr lang="zh-CN" altLang="en-US" dirty="0" smtClean="0"/>
              <a:t>。</a:t>
            </a:r>
            <a:endParaRPr lang="en-US" altLang="zh-CN" dirty="0" smtClean="0"/>
          </a:p>
          <a:p>
            <a:r>
              <a:rPr lang="en-US" altLang="zh-CN" dirty="0" smtClean="0"/>
              <a:t>3.</a:t>
            </a:r>
            <a:r>
              <a:rPr lang="zh-CN" altLang="en-US" dirty="0"/>
              <a:t>一个</a:t>
            </a:r>
            <a:r>
              <a:rPr lang="en-US" altLang="zh-CN" dirty="0"/>
              <a:t>1</a:t>
            </a:r>
            <a:r>
              <a:rPr lang="zh-CN" altLang="en-US" dirty="0"/>
              <a:t>：</a:t>
            </a:r>
            <a:r>
              <a:rPr lang="en-US" altLang="zh-CN" dirty="0"/>
              <a:t>n</a:t>
            </a:r>
            <a:r>
              <a:rPr lang="zh-CN" altLang="en-US" dirty="0"/>
              <a:t>联系可以转换为一个独立的关系模式，也可以与</a:t>
            </a:r>
            <a:r>
              <a:rPr lang="en-US" altLang="zh-CN" dirty="0"/>
              <a:t>n</a:t>
            </a:r>
            <a:r>
              <a:rPr lang="zh-CN" altLang="en-US" dirty="0"/>
              <a:t>端对应的关系模式合并。如果转换为一个独立的关系模式，则与该联系相连的各实体的码以及联系本身的属性均转换为关系的属性，而关系的码为</a:t>
            </a:r>
            <a:r>
              <a:rPr lang="en-US" altLang="zh-CN" dirty="0"/>
              <a:t>n</a:t>
            </a:r>
            <a:r>
              <a:rPr lang="zh-CN" altLang="en-US" dirty="0"/>
              <a:t>端实体的码</a:t>
            </a:r>
            <a:r>
              <a:rPr lang="zh-CN" altLang="en-US" dirty="0" smtClean="0"/>
              <a:t>。</a:t>
            </a:r>
            <a:endParaRPr lang="en-US" altLang="zh-CN" dirty="0" smtClean="0"/>
          </a:p>
          <a:p>
            <a:r>
              <a:rPr lang="en-US" altLang="zh-CN" dirty="0" smtClean="0"/>
              <a:t>4.</a:t>
            </a:r>
            <a:r>
              <a:rPr lang="zh-CN" altLang="en-US" dirty="0"/>
              <a:t>一个</a:t>
            </a:r>
            <a:r>
              <a:rPr lang="en-US" altLang="zh-CN" dirty="0"/>
              <a:t>m</a:t>
            </a:r>
            <a:r>
              <a:rPr lang="zh-CN" altLang="en-US" dirty="0"/>
              <a:t>：</a:t>
            </a:r>
            <a:r>
              <a:rPr lang="en-US" altLang="zh-CN" dirty="0"/>
              <a:t>n</a:t>
            </a:r>
            <a:r>
              <a:rPr lang="zh-CN" altLang="en-US" dirty="0"/>
              <a:t>联系转换为一个关系模式，与该联系相连的各实体的码以及联系本身的属性均转换为关系的属性，各实体的码组成关系的码或关系码的一部分</a:t>
            </a:r>
            <a:r>
              <a:rPr lang="zh-CN" altLang="en-US" dirty="0" smtClean="0"/>
              <a:t>。</a:t>
            </a:r>
            <a:endParaRPr lang="en-US" altLang="zh-CN" dirty="0" smtClean="0"/>
          </a:p>
          <a:p>
            <a:r>
              <a:rPr lang="en-US" altLang="zh-CN" dirty="0" smtClean="0"/>
              <a:t>5.</a:t>
            </a:r>
            <a:r>
              <a:rPr lang="zh-CN" altLang="en-US" dirty="0"/>
              <a:t>三个或三个以上实体间的一个多元联系可以转换为一个关系模式。与该多元联系相连的各实体的码以及联系本身的属性均转换为关系的属性，各实体的码组成关系的码或关系码的一部分</a:t>
            </a:r>
            <a:r>
              <a:rPr lang="zh-CN" altLang="en-US" dirty="0" smtClean="0"/>
              <a:t>。</a:t>
            </a:r>
            <a:endParaRPr lang="en-US" altLang="zh-CN" dirty="0" smtClean="0"/>
          </a:p>
          <a:p>
            <a:r>
              <a:rPr lang="en-US" altLang="zh-CN" dirty="0" smtClean="0"/>
              <a:t>6.</a:t>
            </a:r>
            <a:r>
              <a:rPr lang="zh-CN" altLang="en-US" dirty="0"/>
              <a:t>具有相同码的关系可以合并</a:t>
            </a:r>
            <a:r>
              <a:rPr lang="zh-CN" altLang="en-US" dirty="0" smtClean="0"/>
              <a:t>。</a:t>
            </a:r>
            <a:endParaRPr lang="zh-CN" altLang="en-US" dirty="0"/>
          </a:p>
        </p:txBody>
      </p:sp>
    </p:spTree>
    <p:extLst>
      <p:ext uri="{BB962C8B-B14F-4D97-AF65-F5344CB8AC3E}">
        <p14:creationId xmlns:p14="http://schemas.microsoft.com/office/powerpoint/2010/main" val="420654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sz="quarter" idx="1"/>
          </p:nvPr>
        </p:nvSpPr>
        <p:spPr>
          <a:xfrm>
            <a:off x="457200" y="908050"/>
            <a:ext cx="8229600" cy="5416550"/>
          </a:xfrm>
        </p:spPr>
        <p:txBody>
          <a:bodyPr/>
          <a:lstStyle/>
          <a:p>
            <a:r>
              <a:rPr lang="zh-CN" altLang="en-US" sz="2400" dirty="0" smtClean="0">
                <a:latin typeface="黑体" pitchFamily="2" charset="-122"/>
                <a:ea typeface="黑体" pitchFamily="2" charset="-122"/>
              </a:rPr>
              <a:t>数据处理：将数据转换为信息的过程</a:t>
            </a:r>
          </a:p>
          <a:p>
            <a:pPr lvl="1"/>
            <a:r>
              <a:rPr lang="zh-CN" altLang="en-US" dirty="0" smtClean="0">
                <a:latin typeface="黑体" pitchFamily="2" charset="-122"/>
                <a:ea typeface="黑体" pitchFamily="2" charset="-122"/>
              </a:rPr>
              <a:t>处理的目的为：</a:t>
            </a:r>
          </a:p>
          <a:p>
            <a:pPr lvl="2"/>
            <a:r>
              <a:rPr lang="zh-CN" altLang="en-US" sz="2400" dirty="0" smtClean="0">
                <a:latin typeface="黑体" pitchFamily="2" charset="-122"/>
                <a:ea typeface="黑体" pitchFamily="2" charset="-122"/>
              </a:rPr>
              <a:t>从大量的数据中提取有效的信息资源，为进一步分析、管理和决策提供依据。数据处理也称信息处理。 </a:t>
            </a:r>
          </a:p>
          <a:p>
            <a:pPr lvl="1"/>
            <a:r>
              <a:rPr lang="zh-CN" altLang="en-US" dirty="0" smtClean="0">
                <a:latin typeface="黑体" pitchFamily="2" charset="-122"/>
                <a:ea typeface="黑体" pitchFamily="2" charset="-122"/>
              </a:rPr>
              <a:t>处理的方法与使用技术：</a:t>
            </a:r>
          </a:p>
          <a:p>
            <a:pPr lvl="2"/>
            <a:r>
              <a:rPr lang="zh-CN" altLang="en-US" sz="2400" dirty="0" smtClean="0">
                <a:latin typeface="黑体" pitchFamily="2" charset="-122"/>
                <a:ea typeface="黑体" pitchFamily="2" charset="-122"/>
              </a:rPr>
              <a:t>分析、归纳、推理（科学方法）</a:t>
            </a:r>
          </a:p>
          <a:p>
            <a:pPr lvl="2"/>
            <a:r>
              <a:rPr lang="zh-CN" altLang="en-US" sz="2400" dirty="0" smtClean="0">
                <a:latin typeface="黑体" pitchFamily="2" charset="-122"/>
                <a:ea typeface="黑体" pitchFamily="2" charset="-122"/>
              </a:rPr>
              <a:t>计算机技术、数据库技术 </a:t>
            </a:r>
          </a:p>
          <a:p>
            <a:pPr lvl="1"/>
            <a:r>
              <a:rPr lang="zh-CN" altLang="en-US" dirty="0" smtClean="0">
                <a:latin typeface="黑体" pitchFamily="2" charset="-122"/>
                <a:ea typeface="黑体" pitchFamily="2" charset="-122"/>
              </a:rPr>
              <a:t>处理的内容主要包括：</a:t>
            </a:r>
          </a:p>
          <a:p>
            <a:pPr lvl="2"/>
            <a:r>
              <a:rPr lang="zh-CN" altLang="en-US" sz="2400" dirty="0" smtClean="0">
                <a:latin typeface="黑体" pitchFamily="2" charset="-122"/>
                <a:ea typeface="黑体" pitchFamily="2" charset="-122"/>
              </a:rPr>
              <a:t>数据的收集、整理、存储、加工、分类、维护、排序、检索、传输、等一系列活动的总和</a:t>
            </a:r>
          </a:p>
          <a:p>
            <a:endParaRPr lang="zh-CN" altLang="en-US" sz="2400" dirty="0" smtClean="0">
              <a:latin typeface="黑体" pitchFamily="2" charset="-122"/>
              <a:ea typeface="黑体" pitchFamily="2" charset="-122"/>
            </a:endParaRPr>
          </a:p>
        </p:txBody>
      </p:sp>
    </p:spTree>
    <p:extLst>
      <p:ext uri="{BB962C8B-B14F-4D97-AF65-F5344CB8AC3E}">
        <p14:creationId xmlns:p14="http://schemas.microsoft.com/office/powerpoint/2010/main" val="3757989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62074"/>
          </a:xfrm>
        </p:spPr>
        <p:txBody>
          <a:bodyPr/>
          <a:lstStyle/>
          <a:p>
            <a:r>
              <a:rPr lang="zh-CN" altLang="en-US" dirty="0"/>
              <a:t>学生选课系统 有如下简要需求</a:t>
            </a:r>
            <a:r>
              <a:rPr lang="zh-CN" altLang="en-US" dirty="0" smtClean="0"/>
              <a:t>：</a:t>
            </a:r>
            <a:endParaRPr lang="zh-CN" altLang="en-US" dirty="0"/>
          </a:p>
        </p:txBody>
      </p:sp>
      <p:sp>
        <p:nvSpPr>
          <p:cNvPr id="5" name="内容占位符 4"/>
          <p:cNvSpPr>
            <a:spLocks noGrp="1"/>
          </p:cNvSpPr>
          <p:nvPr>
            <p:ph sz="quarter" idx="1"/>
          </p:nvPr>
        </p:nvSpPr>
        <p:spPr>
          <a:xfrm>
            <a:off x="457200" y="980728"/>
            <a:ext cx="7467600" cy="5493224"/>
          </a:xfrm>
        </p:spPr>
        <p:txBody>
          <a:bodyPr>
            <a:normAutofit fontScale="92500" lnSpcReduction="20000"/>
          </a:bodyPr>
          <a:lstStyle/>
          <a:p>
            <a:r>
              <a:rPr lang="zh-CN" altLang="en-US" dirty="0"/>
              <a:t/>
            </a:r>
            <a:br>
              <a:rPr lang="zh-CN" altLang="en-US" dirty="0"/>
            </a:br>
            <a:r>
              <a:rPr lang="zh-CN" altLang="en-US" dirty="0" smtClean="0"/>
              <a:t>一</a:t>
            </a:r>
            <a:r>
              <a:rPr lang="zh-CN" altLang="en-US" dirty="0"/>
              <a:t>个系部（系部代码</a:t>
            </a:r>
            <a:r>
              <a:rPr lang="zh-CN" altLang="en-US" dirty="0" smtClean="0"/>
              <a:t>，系部</a:t>
            </a:r>
            <a:r>
              <a:rPr lang="zh-CN" altLang="en-US" dirty="0"/>
              <a:t>名称，系主任）有多个专业，每个专业只属于一个系部；</a:t>
            </a:r>
          </a:p>
          <a:p>
            <a:r>
              <a:rPr lang="zh-CN" altLang="en-US" dirty="0"/>
              <a:t>一个专业（专业编号，专业名称）有多个班级（班级编号，班级名称），每个班级只属于一个专业；</a:t>
            </a:r>
          </a:p>
          <a:p>
            <a:r>
              <a:rPr lang="zh-CN" altLang="en-US" dirty="0"/>
              <a:t>一个班级有多名学生（学号，姓名，性别，出生日期，籍贯，入学时间），每个学生只属于一个班级；</a:t>
            </a:r>
          </a:p>
          <a:p>
            <a:r>
              <a:rPr lang="zh-CN" altLang="en-US" dirty="0"/>
              <a:t>一个系部有多名教师（教师编号 ，姓名，性别，出生日期 ，职称，学历），每个教师只属于一个系部；</a:t>
            </a:r>
          </a:p>
          <a:p>
            <a:r>
              <a:rPr lang="zh-CN" altLang="en-US" dirty="0"/>
              <a:t>学校开设多门课程（课程号，课程名，学分，学时，开课学期）</a:t>
            </a:r>
          </a:p>
          <a:p>
            <a:r>
              <a:rPr lang="zh-CN" altLang="en-US" dirty="0"/>
              <a:t>一个教师可以教授多门课程，一门课程可以有多个任课教师，教师任课需要教案；</a:t>
            </a:r>
          </a:p>
          <a:p>
            <a:r>
              <a:rPr lang="zh-CN" altLang="en-US" dirty="0"/>
              <a:t>一个学生可以选修多门课程，一门课程可以被多个学生选修，学生选修课程号有成绩。</a:t>
            </a:r>
          </a:p>
          <a:p>
            <a:r>
              <a:rPr lang="zh-CN" altLang="en-US" dirty="0"/>
              <a:t>（</a:t>
            </a:r>
            <a:r>
              <a:rPr lang="en-US" altLang="zh-CN" dirty="0"/>
              <a:t>1</a:t>
            </a:r>
            <a:r>
              <a:rPr lang="zh-CN" altLang="en-US" dirty="0"/>
              <a:t>）请用</a:t>
            </a:r>
            <a:r>
              <a:rPr lang="en-US" altLang="zh-CN" dirty="0" err="1"/>
              <a:t>Viso</a:t>
            </a:r>
            <a:r>
              <a:rPr lang="zh-CN" altLang="en-US" dirty="0"/>
              <a:t>画出系统</a:t>
            </a:r>
            <a:r>
              <a:rPr lang="en-US" altLang="zh-CN" dirty="0"/>
              <a:t>E-R</a:t>
            </a:r>
            <a:r>
              <a:rPr lang="zh-CN" altLang="en-US" dirty="0"/>
              <a:t>图；</a:t>
            </a:r>
          </a:p>
          <a:p>
            <a:r>
              <a:rPr lang="zh-CN" altLang="en-US" dirty="0"/>
              <a:t>（</a:t>
            </a:r>
            <a:r>
              <a:rPr lang="en-US" altLang="zh-CN" dirty="0"/>
              <a:t>2</a:t>
            </a:r>
            <a:r>
              <a:rPr lang="zh-CN" altLang="en-US" dirty="0"/>
              <a:t>）将</a:t>
            </a:r>
            <a:r>
              <a:rPr lang="en-US" altLang="zh-CN" dirty="0"/>
              <a:t>E-R</a:t>
            </a:r>
            <a:r>
              <a:rPr lang="zh-CN" altLang="en-US" dirty="0"/>
              <a:t>图转换为关系模型，并注明主键及外键。</a:t>
            </a:r>
          </a:p>
          <a:p>
            <a:endParaRPr lang="zh-CN" altLang="en-US" dirty="0"/>
          </a:p>
        </p:txBody>
      </p:sp>
    </p:spTree>
    <p:extLst>
      <p:ext uri="{BB962C8B-B14F-4D97-AF65-F5344CB8AC3E}">
        <p14:creationId xmlns:p14="http://schemas.microsoft.com/office/powerpoint/2010/main" val="3062048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148" y="476672"/>
            <a:ext cx="9260776" cy="6120680"/>
          </a:xfrm>
          <a:prstGeom prst="rect">
            <a:avLst/>
          </a:prstGeom>
        </p:spPr>
      </p:pic>
    </p:spTree>
    <p:extLst>
      <p:ext uri="{BB962C8B-B14F-4D97-AF65-F5344CB8AC3E}">
        <p14:creationId xmlns:p14="http://schemas.microsoft.com/office/powerpoint/2010/main" val="4146642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8363272" cy="4873752"/>
          </a:xfrm>
        </p:spPr>
        <p:txBody>
          <a:bodyPr/>
          <a:lstStyle/>
          <a:p>
            <a:r>
              <a:rPr lang="zh-CN" altLang="en-US" dirty="0" smtClean="0"/>
              <a:t>系部（</a:t>
            </a:r>
            <a:r>
              <a:rPr lang="zh-CN" altLang="en-US" u="sng" dirty="0" smtClean="0"/>
              <a:t>系部编号 </a:t>
            </a:r>
            <a:r>
              <a:rPr lang="zh-CN" altLang="en-US" dirty="0" smtClean="0"/>
              <a:t>，系部名称，系主任）</a:t>
            </a:r>
            <a:endParaRPr lang="en-US" altLang="zh-CN" dirty="0" smtClean="0"/>
          </a:p>
          <a:p>
            <a:r>
              <a:rPr lang="zh-CN" altLang="en-US" dirty="0" smtClean="0"/>
              <a:t>专业（</a:t>
            </a:r>
            <a:r>
              <a:rPr lang="zh-CN" altLang="en-US" u="sng" dirty="0" smtClean="0"/>
              <a:t>专业编号</a:t>
            </a:r>
            <a:r>
              <a:rPr lang="zh-CN" altLang="en-US" dirty="0" smtClean="0"/>
              <a:t>，专业名称，</a:t>
            </a:r>
            <a:r>
              <a:rPr lang="zh-CN" altLang="en-US" u="wavyDbl" dirty="0" smtClean="0">
                <a:uFill>
                  <a:solidFill>
                    <a:srgbClr val="FF0000"/>
                  </a:solidFill>
                </a:uFill>
              </a:rPr>
              <a:t>系部编号</a:t>
            </a:r>
            <a:r>
              <a:rPr lang="zh-CN" altLang="en-US" dirty="0" smtClean="0"/>
              <a:t>）</a:t>
            </a:r>
            <a:endParaRPr lang="en-US" altLang="zh-CN" dirty="0" smtClean="0"/>
          </a:p>
          <a:p>
            <a:r>
              <a:rPr lang="zh-CN" altLang="en-US" dirty="0" smtClean="0"/>
              <a:t>班级（</a:t>
            </a:r>
            <a:r>
              <a:rPr lang="zh-CN" altLang="en-US" u="sng" dirty="0" smtClean="0"/>
              <a:t>班级编号 </a:t>
            </a:r>
            <a:r>
              <a:rPr lang="zh-CN" altLang="en-US" dirty="0" smtClean="0"/>
              <a:t>，班级名称，</a:t>
            </a:r>
            <a:r>
              <a:rPr lang="zh-CN" altLang="en-US" u="wavyDbl" dirty="0">
                <a:uFill>
                  <a:solidFill>
                    <a:srgbClr val="FF0000"/>
                  </a:solidFill>
                </a:uFill>
              </a:rPr>
              <a:t>专业编号</a:t>
            </a:r>
            <a:r>
              <a:rPr lang="zh-CN" altLang="en-US" dirty="0" smtClean="0"/>
              <a:t>）</a:t>
            </a:r>
            <a:endParaRPr lang="en-US" altLang="zh-CN" dirty="0" smtClean="0"/>
          </a:p>
          <a:p>
            <a:r>
              <a:rPr lang="zh-CN" altLang="en-US" dirty="0" smtClean="0"/>
              <a:t>学生（</a:t>
            </a:r>
            <a:r>
              <a:rPr lang="zh-CN" altLang="en-US" u="sng" dirty="0" smtClean="0"/>
              <a:t>学号</a:t>
            </a:r>
            <a:r>
              <a:rPr lang="zh-CN" altLang="en-US" dirty="0" smtClean="0"/>
              <a:t>，姓名，性别，出生日期，籍贯，入学时间，</a:t>
            </a:r>
            <a:r>
              <a:rPr lang="zh-CN" altLang="en-US" u="wavyDbl" dirty="0">
                <a:uFill>
                  <a:solidFill>
                    <a:srgbClr val="FF0000"/>
                  </a:solidFill>
                </a:uFill>
              </a:rPr>
              <a:t>班级编号</a:t>
            </a:r>
            <a:r>
              <a:rPr lang="zh-CN" altLang="en-US" dirty="0" smtClean="0"/>
              <a:t>）</a:t>
            </a:r>
            <a:endParaRPr lang="en-US" altLang="zh-CN" dirty="0" smtClean="0"/>
          </a:p>
          <a:p>
            <a:r>
              <a:rPr lang="zh-CN" altLang="en-US" dirty="0" smtClean="0"/>
              <a:t>教师（</a:t>
            </a:r>
            <a:r>
              <a:rPr lang="zh-CN" altLang="en-US" u="sng" dirty="0" smtClean="0"/>
              <a:t>教师编号</a:t>
            </a:r>
            <a:r>
              <a:rPr lang="zh-CN" altLang="en-US" dirty="0" smtClean="0"/>
              <a:t>，姓名，性别， 出生日期，职称，学历，</a:t>
            </a:r>
            <a:r>
              <a:rPr lang="zh-CN" altLang="en-US" u="wavyDbl" dirty="0">
                <a:uFill>
                  <a:solidFill>
                    <a:srgbClr val="FF0000"/>
                  </a:solidFill>
                </a:uFill>
              </a:rPr>
              <a:t>系部编号 </a:t>
            </a:r>
            <a:r>
              <a:rPr lang="zh-CN" altLang="en-US" dirty="0" smtClean="0"/>
              <a:t>）</a:t>
            </a:r>
            <a:endParaRPr lang="en-US" altLang="zh-CN" dirty="0" smtClean="0"/>
          </a:p>
          <a:p>
            <a:r>
              <a:rPr lang="zh-CN" altLang="en-US" dirty="0" smtClean="0"/>
              <a:t>课程（</a:t>
            </a:r>
            <a:r>
              <a:rPr lang="zh-CN" altLang="en-US" u="sng" dirty="0" smtClean="0"/>
              <a:t>课程号</a:t>
            </a:r>
            <a:r>
              <a:rPr lang="zh-CN" altLang="en-US" dirty="0" smtClean="0"/>
              <a:t>，课程名，学分，学时，开课学期）</a:t>
            </a:r>
            <a:endParaRPr lang="en-US" altLang="zh-CN" dirty="0" smtClean="0"/>
          </a:p>
          <a:p>
            <a:r>
              <a:rPr lang="zh-CN" altLang="en-US" dirty="0" smtClean="0"/>
              <a:t>教授（</a:t>
            </a:r>
            <a:r>
              <a:rPr lang="zh-CN" altLang="en-US" u="sng" dirty="0" smtClean="0"/>
              <a:t>教师编号，课程号</a:t>
            </a:r>
            <a:r>
              <a:rPr lang="zh-CN" altLang="en-US" dirty="0" smtClean="0"/>
              <a:t>，教案）</a:t>
            </a:r>
            <a:endParaRPr lang="en-US" altLang="zh-CN" dirty="0" smtClean="0"/>
          </a:p>
          <a:p>
            <a:r>
              <a:rPr lang="zh-CN" altLang="en-US" dirty="0" smtClean="0"/>
              <a:t>选修（</a:t>
            </a:r>
            <a:r>
              <a:rPr lang="zh-CN" altLang="en-US" u="sng" dirty="0" smtClean="0"/>
              <a:t>学号，课程号</a:t>
            </a:r>
            <a:r>
              <a:rPr lang="zh-CN" altLang="en-US" dirty="0" smtClean="0"/>
              <a:t>，成绩）</a:t>
            </a:r>
            <a:endParaRPr lang="zh-CN" altLang="en-US" dirty="0"/>
          </a:p>
        </p:txBody>
      </p:sp>
    </p:spTree>
    <p:extLst>
      <p:ext uri="{BB962C8B-B14F-4D97-AF65-F5344CB8AC3E}">
        <p14:creationId xmlns:p14="http://schemas.microsoft.com/office/powerpoint/2010/main" val="2886186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54275" name="TextBox 6"/>
          <p:cNvSpPr txBox="1">
            <a:spLocks noChangeArrowheads="1"/>
          </p:cNvSpPr>
          <p:nvPr/>
        </p:nvSpPr>
        <p:spPr bwMode="auto">
          <a:xfrm>
            <a:off x="304800" y="1341438"/>
            <a:ext cx="35471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1800" b="1" dirty="0" smtClean="0">
                <a:latin typeface="Arial" panose="020B0604020202020204" pitchFamily="34" charset="0"/>
              </a:rPr>
              <a:t>数据库范式</a:t>
            </a:r>
            <a:endParaRPr lang="en-US" altLang="zh-CN" sz="1800" b="1" dirty="0" smtClean="0">
              <a:latin typeface="Arial" panose="020B0604020202020204" pitchFamily="34" charset="0"/>
            </a:endParaRPr>
          </a:p>
          <a:p>
            <a:pPr eaLnBrk="1" hangingPunct="1">
              <a:spcBef>
                <a:spcPct val="0"/>
              </a:spcBef>
              <a:buClrTx/>
              <a:buSzTx/>
              <a:buFontTx/>
              <a:buNone/>
            </a:pPr>
            <a:endParaRPr lang="en-US" altLang="zh-CN" sz="1800" b="1" dirty="0" smtClean="0">
              <a:latin typeface="Arial" panose="020B0604020202020204" pitchFamily="34" charset="0"/>
            </a:endParaRPr>
          </a:p>
          <a:p>
            <a:pPr eaLnBrk="1" hangingPunct="1">
              <a:spcBef>
                <a:spcPct val="0"/>
              </a:spcBef>
              <a:buClrTx/>
              <a:buSzTx/>
              <a:buFontTx/>
              <a:buNone/>
            </a:pPr>
            <a:r>
              <a:rPr lang="zh-CN" altLang="en-US" sz="1800" b="1" dirty="0" smtClean="0">
                <a:latin typeface="Arial" panose="020B0604020202020204" pitchFamily="34" charset="0"/>
              </a:rPr>
              <a:t>职工（</a:t>
            </a:r>
            <a:r>
              <a:rPr lang="zh-CN" altLang="en-US" sz="1800" b="1" u="sng" dirty="0" smtClean="0">
                <a:latin typeface="Arial" panose="020B0604020202020204" pitchFamily="34" charset="0"/>
              </a:rPr>
              <a:t>职工号</a:t>
            </a:r>
            <a:r>
              <a:rPr lang="zh-CN" altLang="en-US" sz="1800" b="1" dirty="0" smtClean="0">
                <a:latin typeface="Arial" panose="020B0604020202020204" pitchFamily="34" charset="0"/>
              </a:rPr>
              <a:t>，姓名，电话）  </a:t>
            </a:r>
            <a:endParaRPr lang="zh-CN" altLang="zh-CN" sz="1800" b="1" dirty="0">
              <a:latin typeface="Arial" panose="020B0604020202020204" pitchFamily="34" charset="0"/>
            </a:endParaRPr>
          </a:p>
        </p:txBody>
      </p:sp>
      <p:sp>
        <p:nvSpPr>
          <p:cNvPr id="4" name="Rectangle 2"/>
          <p:cNvSpPr txBox="1">
            <a:spLocks noChangeArrowheads="1"/>
          </p:cNvSpPr>
          <p:nvPr/>
        </p:nvSpPr>
        <p:spPr>
          <a:xfrm>
            <a:off x="4860924" y="1690110"/>
            <a:ext cx="3598863"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zh-CN" altLang="en-US" sz="1800" kern="0" dirty="0" smtClean="0"/>
              <a:t>第一范式 </a:t>
            </a:r>
            <a:r>
              <a:rPr lang="en-US" altLang="zh-CN" sz="1800" kern="0" dirty="0" smtClean="0"/>
              <a:t>(1st NF)</a:t>
            </a:r>
            <a:endParaRPr lang="en-US" altLang="zh-CN" sz="1800" kern="0" dirty="0"/>
          </a:p>
        </p:txBody>
      </p:sp>
      <p:sp>
        <p:nvSpPr>
          <p:cNvPr id="5" name="AutoShape 36"/>
          <p:cNvSpPr>
            <a:spLocks noChangeArrowheads="1"/>
          </p:cNvSpPr>
          <p:nvPr/>
        </p:nvSpPr>
        <p:spPr bwMode="auto">
          <a:xfrm rot="-5400000">
            <a:off x="3636963" y="2477318"/>
            <a:ext cx="647700" cy="647700"/>
          </a:xfrm>
          <a:prstGeom prst="downArrow">
            <a:avLst>
              <a:gd name="adj1" fmla="val 45454"/>
              <a:gd name="adj2" fmla="val 56250"/>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6" name="Rectangle 37"/>
          <p:cNvSpPr txBox="1">
            <a:spLocks noChangeArrowheads="1"/>
          </p:cNvSpPr>
          <p:nvPr/>
        </p:nvSpPr>
        <p:spPr>
          <a:xfrm>
            <a:off x="395536" y="4436070"/>
            <a:ext cx="8316912" cy="18732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1800" kern="0" dirty="0" smtClean="0"/>
              <a:t>第一范式是指关系中的所有属性都是不可再分的数据项，同一列中不能有多个值</a:t>
            </a:r>
          </a:p>
          <a:p>
            <a:pPr>
              <a:defRPr/>
            </a:pPr>
            <a:r>
              <a:rPr lang="zh-CN" altLang="en-US" sz="1800" kern="0" dirty="0" smtClean="0"/>
              <a:t>第一范式：</a:t>
            </a:r>
            <a:r>
              <a:rPr lang="zh-CN" altLang="en-US" sz="1800" b="1" kern="0" dirty="0" smtClean="0">
                <a:solidFill>
                  <a:srgbClr val="FF0000"/>
                </a:solidFill>
              </a:rPr>
              <a:t>即消除多值。</a:t>
            </a:r>
            <a:endParaRPr lang="en-US" altLang="zh-CN" sz="1800" b="1" kern="0" dirty="0" smtClean="0">
              <a:solidFill>
                <a:srgbClr val="FF0000"/>
              </a:solidFill>
            </a:endParaRPr>
          </a:p>
          <a:p>
            <a:pPr>
              <a:defRPr/>
            </a:pPr>
            <a:endParaRPr lang="zh-CN" altLang="en-US" sz="1800" kern="0" dirty="0"/>
          </a:p>
        </p:txBody>
      </p:sp>
      <p:graphicFrame>
        <p:nvGraphicFramePr>
          <p:cNvPr id="7" name="表格 6"/>
          <p:cNvGraphicFramePr>
            <a:graphicFrameLocks noGrp="1"/>
          </p:cNvGraphicFramePr>
          <p:nvPr>
            <p:extLst>
              <p:ext uri="{D42A27DB-BD31-4B8C-83A1-F6EECF244321}">
                <p14:modId xmlns:p14="http://schemas.microsoft.com/office/powerpoint/2010/main" val="2274544890"/>
              </p:ext>
            </p:extLst>
          </p:nvPr>
        </p:nvGraphicFramePr>
        <p:xfrm>
          <a:off x="395288" y="2370956"/>
          <a:ext cx="3168651" cy="1562100"/>
        </p:xfrm>
        <a:graphic>
          <a:graphicData uri="http://schemas.openxmlformats.org/drawingml/2006/table">
            <a:tbl>
              <a:tblPr>
                <a:tableStyleId>{5DA37D80-6434-44D0-A028-1B22A696006F}</a:tableStyleId>
              </a:tblPr>
              <a:tblGrid>
                <a:gridCol w="816052">
                  <a:extLst>
                    <a:ext uri="{9D8B030D-6E8A-4147-A177-3AD203B41FA5}">
                      <a16:colId xmlns:a16="http://schemas.microsoft.com/office/drawing/2014/main" val="20000"/>
                    </a:ext>
                  </a:extLst>
                </a:gridCol>
                <a:gridCol w="816052">
                  <a:extLst>
                    <a:ext uri="{9D8B030D-6E8A-4147-A177-3AD203B41FA5}">
                      <a16:colId xmlns:a16="http://schemas.microsoft.com/office/drawing/2014/main" val="20001"/>
                    </a:ext>
                  </a:extLst>
                </a:gridCol>
                <a:gridCol w="1536547">
                  <a:extLst>
                    <a:ext uri="{9D8B030D-6E8A-4147-A177-3AD203B41FA5}">
                      <a16:colId xmlns:a16="http://schemas.microsoft.com/office/drawing/2014/main" val="20002"/>
                    </a:ext>
                  </a:extLst>
                </a:gridCol>
              </a:tblGrid>
              <a:tr h="171450">
                <a:tc>
                  <a:txBody>
                    <a:bodyPr/>
                    <a:lstStyle/>
                    <a:p>
                      <a:pPr algn="ctr" fontAlgn="ctr"/>
                      <a:r>
                        <a:rPr lang="zh-CN" altLang="en-US" sz="2000" u="none" strike="noStrike" dirty="0">
                          <a:effectLst/>
                        </a:rPr>
                        <a:t>职工号</a:t>
                      </a:r>
                      <a:endParaRPr lang="zh-CN" altLang="en-US" sz="2000" b="0" i="0" u="none" strike="noStrike" dirty="0">
                        <a:solidFill>
                          <a:srgbClr val="000000"/>
                        </a:solidFill>
                        <a:effectLst/>
                        <a:latin typeface="宋体"/>
                      </a:endParaRPr>
                    </a:p>
                  </a:txBody>
                  <a:tcPr marL="9525" marR="9525" marT="9525" marB="0" anchor="ctr"/>
                </a:tc>
                <a:tc>
                  <a:txBody>
                    <a:bodyPr/>
                    <a:lstStyle/>
                    <a:p>
                      <a:pPr algn="ctr" fontAlgn="ctr"/>
                      <a:r>
                        <a:rPr lang="zh-CN" altLang="en-US" sz="2000" u="none" strike="noStrike" dirty="0">
                          <a:effectLst/>
                        </a:rPr>
                        <a:t>姓名</a:t>
                      </a:r>
                      <a:endParaRPr lang="zh-CN" altLang="en-US" sz="2000" b="0" i="0" u="none" strike="noStrike" dirty="0">
                        <a:solidFill>
                          <a:srgbClr val="000000"/>
                        </a:solidFill>
                        <a:effectLst/>
                        <a:latin typeface="宋体"/>
                      </a:endParaRPr>
                    </a:p>
                  </a:txBody>
                  <a:tcPr marL="9525" marR="9525" marT="9525" marB="0" anchor="ctr"/>
                </a:tc>
                <a:tc>
                  <a:txBody>
                    <a:bodyPr/>
                    <a:lstStyle/>
                    <a:p>
                      <a:pPr algn="ctr" fontAlgn="ctr"/>
                      <a:r>
                        <a:rPr lang="zh-CN" altLang="en-US" sz="2000" u="none" strike="noStrike">
                          <a:effectLst/>
                        </a:rPr>
                        <a:t>电话</a:t>
                      </a:r>
                      <a:endParaRPr lang="zh-CN" altLang="en-US" sz="20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71450">
                <a:tc>
                  <a:txBody>
                    <a:bodyPr/>
                    <a:lstStyle/>
                    <a:p>
                      <a:pPr algn="ctr" fontAlgn="ctr"/>
                      <a:r>
                        <a:rPr lang="en-US" altLang="zh-CN" sz="2000" u="none" strike="noStrike">
                          <a:effectLst/>
                        </a:rPr>
                        <a:t>1001</a:t>
                      </a:r>
                      <a:endParaRPr lang="en-US" altLang="zh-CN" sz="2000" b="0" i="0" u="none" strike="noStrike">
                        <a:solidFill>
                          <a:srgbClr val="000000"/>
                        </a:solidFill>
                        <a:effectLst/>
                        <a:latin typeface="宋体"/>
                      </a:endParaRPr>
                    </a:p>
                  </a:txBody>
                  <a:tcPr marL="9525" marR="9525" marT="9525" marB="0" anchor="ctr"/>
                </a:tc>
                <a:tc>
                  <a:txBody>
                    <a:bodyPr/>
                    <a:lstStyle/>
                    <a:p>
                      <a:pPr algn="ctr" fontAlgn="ctr"/>
                      <a:r>
                        <a:rPr lang="zh-CN" altLang="en-US" sz="2000" u="none" strike="noStrike">
                          <a:effectLst/>
                        </a:rPr>
                        <a:t>张三</a:t>
                      </a:r>
                      <a:endParaRPr lang="zh-CN" altLang="en-US" sz="2000" b="0" i="0" u="none" strike="noStrike">
                        <a:solidFill>
                          <a:srgbClr val="000000"/>
                        </a:solidFill>
                        <a:effectLst/>
                        <a:latin typeface="宋体"/>
                      </a:endParaRPr>
                    </a:p>
                  </a:txBody>
                  <a:tcPr marL="9525" marR="9525" marT="9525" marB="0" anchor="ctr"/>
                </a:tc>
                <a:tc>
                  <a:txBody>
                    <a:bodyPr/>
                    <a:lstStyle/>
                    <a:p>
                      <a:pPr algn="ctr" fontAlgn="ctr"/>
                      <a:r>
                        <a:rPr lang="en-US" altLang="zh-CN" sz="2000" b="0" i="0" u="none" strike="noStrike" dirty="0" smtClean="0">
                          <a:solidFill>
                            <a:srgbClr val="000000"/>
                          </a:solidFill>
                          <a:effectLst/>
                          <a:latin typeface="宋体"/>
                        </a:rPr>
                        <a:t>3352832</a:t>
                      </a:r>
                    </a:p>
                    <a:p>
                      <a:pPr algn="ctr" fontAlgn="ctr"/>
                      <a:r>
                        <a:rPr lang="en-US" altLang="zh-CN" sz="2000" b="0" i="0" u="none" strike="noStrike" dirty="0" smtClean="0">
                          <a:solidFill>
                            <a:srgbClr val="000000"/>
                          </a:solidFill>
                          <a:effectLst/>
                          <a:latin typeface="宋体"/>
                        </a:rPr>
                        <a:t>13881201998</a:t>
                      </a:r>
                      <a:endParaRPr lang="zh-CN" altLang="en-US"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1"/>
                  </a:ext>
                </a:extLst>
              </a:tr>
              <a:tr h="171450">
                <a:tc>
                  <a:txBody>
                    <a:bodyPr/>
                    <a:lstStyle/>
                    <a:p>
                      <a:pPr algn="ctr" fontAlgn="ctr"/>
                      <a:r>
                        <a:rPr lang="en-US" altLang="zh-CN" sz="2000" u="none" strike="noStrike">
                          <a:effectLst/>
                        </a:rPr>
                        <a:t>1002</a:t>
                      </a:r>
                      <a:endParaRPr lang="en-US" altLang="zh-CN" sz="2000" b="0" i="0" u="none" strike="noStrike">
                        <a:solidFill>
                          <a:srgbClr val="000000"/>
                        </a:solidFill>
                        <a:effectLst/>
                        <a:latin typeface="宋体"/>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宋体"/>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2"/>
                  </a:ext>
                </a:extLst>
              </a:tr>
              <a:tr h="171450">
                <a:tc>
                  <a:txBody>
                    <a:bodyPr/>
                    <a:lstStyle/>
                    <a:p>
                      <a:pPr algn="ctr" fontAlgn="ctr"/>
                      <a:r>
                        <a:rPr lang="en-US" altLang="zh-CN" sz="2000" u="none" strike="noStrike">
                          <a:effectLst/>
                        </a:rPr>
                        <a:t>1003</a:t>
                      </a:r>
                      <a:endParaRPr lang="en-US" altLang="zh-CN" sz="2000" b="0" i="0" u="none" strike="noStrike">
                        <a:solidFill>
                          <a:srgbClr val="000000"/>
                        </a:solidFill>
                        <a:effectLst/>
                        <a:latin typeface="宋体"/>
                      </a:endParaRPr>
                    </a:p>
                  </a:txBody>
                  <a:tcPr marL="9525" marR="9525" marT="9525" marB="0" anchor="ctr"/>
                </a:tc>
                <a:tc>
                  <a:txBody>
                    <a:bodyPr/>
                    <a:lstStyle/>
                    <a:p>
                      <a:pPr algn="ctr" fontAlgn="ctr"/>
                      <a:r>
                        <a:rPr lang="zh-CN" altLang="en-US" sz="2000" u="none" strike="noStrike">
                          <a:effectLst/>
                        </a:rPr>
                        <a:t>王小二</a:t>
                      </a:r>
                      <a:endParaRPr lang="zh-CN" altLang="en-US" sz="2000" b="0" i="0" u="none" strike="noStrike">
                        <a:solidFill>
                          <a:srgbClr val="000000"/>
                        </a:solidFill>
                        <a:effectLst/>
                        <a:latin typeface="宋体"/>
                      </a:endParaRPr>
                    </a:p>
                  </a:txBody>
                  <a:tcPr marL="9525" marR="9525" marT="9525" marB="0" anchor="ctr"/>
                </a:tc>
                <a:tc>
                  <a:txBody>
                    <a:bodyPr/>
                    <a:lstStyle/>
                    <a:p>
                      <a:pPr algn="ctr" fontAlgn="ctr"/>
                      <a:endParaRPr lang="zh-CN" altLang="en-US"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47307335"/>
              </p:ext>
            </p:extLst>
          </p:nvPr>
        </p:nvGraphicFramePr>
        <p:xfrm>
          <a:off x="4355976" y="2332856"/>
          <a:ext cx="4176712" cy="1257300"/>
        </p:xfrm>
        <a:graphic>
          <a:graphicData uri="http://schemas.openxmlformats.org/drawingml/2006/table">
            <a:tbl>
              <a:tblPr>
                <a:tableStyleId>{5DA37D80-6434-44D0-A028-1B22A696006F}</a:tableStyleId>
              </a:tblPr>
              <a:tblGrid>
                <a:gridCol w="1005505">
                  <a:extLst>
                    <a:ext uri="{9D8B030D-6E8A-4147-A177-3AD203B41FA5}">
                      <a16:colId xmlns:a16="http://schemas.microsoft.com/office/drawing/2014/main" val="20000"/>
                    </a:ext>
                  </a:extLst>
                </a:gridCol>
                <a:gridCol w="1082851">
                  <a:extLst>
                    <a:ext uri="{9D8B030D-6E8A-4147-A177-3AD203B41FA5}">
                      <a16:colId xmlns:a16="http://schemas.microsoft.com/office/drawing/2014/main" val="20001"/>
                    </a:ext>
                  </a:extLst>
                </a:gridCol>
                <a:gridCol w="1044178">
                  <a:extLst>
                    <a:ext uri="{9D8B030D-6E8A-4147-A177-3AD203B41FA5}">
                      <a16:colId xmlns:a16="http://schemas.microsoft.com/office/drawing/2014/main" val="20002"/>
                    </a:ext>
                  </a:extLst>
                </a:gridCol>
                <a:gridCol w="1044178">
                  <a:extLst>
                    <a:ext uri="{9D8B030D-6E8A-4147-A177-3AD203B41FA5}">
                      <a16:colId xmlns:a16="http://schemas.microsoft.com/office/drawing/2014/main" val="20003"/>
                    </a:ext>
                  </a:extLst>
                </a:gridCol>
              </a:tblGrid>
              <a:tr h="171450">
                <a:tc>
                  <a:txBody>
                    <a:bodyPr/>
                    <a:lstStyle/>
                    <a:p>
                      <a:pPr algn="ctr" fontAlgn="ctr"/>
                      <a:r>
                        <a:rPr lang="zh-CN" altLang="en-US" sz="2000" u="none" strike="noStrike" dirty="0">
                          <a:effectLst/>
                        </a:rPr>
                        <a:t>职工</a:t>
                      </a:r>
                      <a:r>
                        <a:rPr lang="zh-CN" altLang="en-US" sz="2000" u="none" strike="noStrike" dirty="0" smtClean="0">
                          <a:effectLst/>
                        </a:rPr>
                        <a:t>号</a:t>
                      </a:r>
                      <a:endParaRPr lang="zh-CN" altLang="en-US" sz="2000" b="0" i="0" u="none" strike="noStrike" dirty="0">
                        <a:solidFill>
                          <a:srgbClr val="000000"/>
                        </a:solidFill>
                        <a:effectLst/>
                        <a:latin typeface="宋体"/>
                      </a:endParaRPr>
                    </a:p>
                  </a:txBody>
                  <a:tcPr marL="9526" marR="9526" marT="9525" marB="0" anchor="ctr"/>
                </a:tc>
                <a:tc>
                  <a:txBody>
                    <a:bodyPr/>
                    <a:lstStyle/>
                    <a:p>
                      <a:pPr algn="ctr" fontAlgn="ctr"/>
                      <a:r>
                        <a:rPr lang="zh-CN" altLang="en-US" sz="2000" u="none" strike="noStrike" dirty="0">
                          <a:effectLst/>
                        </a:rPr>
                        <a:t>姓名</a:t>
                      </a:r>
                      <a:endParaRPr lang="zh-CN" altLang="en-US" sz="2000" b="0" i="0" u="none" strike="noStrike" dirty="0">
                        <a:solidFill>
                          <a:srgbClr val="000000"/>
                        </a:solidFill>
                        <a:effectLst/>
                        <a:latin typeface="宋体"/>
                      </a:endParaRPr>
                    </a:p>
                  </a:txBody>
                  <a:tcPr marL="9526" marR="9526" marT="9525" marB="0" anchor="ctr"/>
                </a:tc>
                <a:tc>
                  <a:txBody>
                    <a:bodyPr/>
                    <a:lstStyle/>
                    <a:p>
                      <a:pPr algn="ctr" fontAlgn="ctr"/>
                      <a:r>
                        <a:rPr lang="zh-CN" altLang="en-US" sz="2000" u="none" strike="noStrike" dirty="0" smtClean="0">
                          <a:effectLst/>
                        </a:rPr>
                        <a:t>固定电话</a:t>
                      </a:r>
                      <a:endParaRPr lang="zh-CN" altLang="en-US" sz="2000" b="0" i="0" u="none" strike="noStrike" dirty="0">
                        <a:solidFill>
                          <a:srgbClr val="000000"/>
                        </a:solidFill>
                        <a:effectLst/>
                        <a:latin typeface="宋体"/>
                      </a:endParaRPr>
                    </a:p>
                  </a:txBody>
                  <a:tcPr marL="9526" marR="9526" marT="9525" marB="0" anchor="ctr"/>
                </a:tc>
                <a:tc>
                  <a:txBody>
                    <a:bodyPr/>
                    <a:lstStyle/>
                    <a:p>
                      <a:pPr algn="ctr" fontAlgn="ctr"/>
                      <a:r>
                        <a:rPr lang="zh-CN" altLang="en-US" sz="2000" b="0" i="0" u="none" strike="noStrike" dirty="0" smtClean="0">
                          <a:solidFill>
                            <a:srgbClr val="000000"/>
                          </a:solidFill>
                          <a:effectLst/>
                          <a:latin typeface="宋体"/>
                        </a:rPr>
                        <a:t>移动电话</a:t>
                      </a:r>
                      <a:endParaRPr lang="zh-CN" altLang="en-US" sz="2000" b="0" i="0" u="none" strike="noStrike" dirty="0">
                        <a:solidFill>
                          <a:srgbClr val="000000"/>
                        </a:solidFill>
                        <a:effectLst/>
                        <a:latin typeface="宋体"/>
                      </a:endParaRPr>
                    </a:p>
                  </a:txBody>
                  <a:tcPr marL="9526" marR="9526" marT="9525" marB="0" anchor="ctr"/>
                </a:tc>
                <a:extLst>
                  <a:ext uri="{0D108BD9-81ED-4DB2-BD59-A6C34878D82A}">
                    <a16:rowId xmlns:a16="http://schemas.microsoft.com/office/drawing/2014/main" val="10000"/>
                  </a:ext>
                </a:extLst>
              </a:tr>
              <a:tr h="171450">
                <a:tc>
                  <a:txBody>
                    <a:bodyPr/>
                    <a:lstStyle/>
                    <a:p>
                      <a:pPr algn="ctr" fontAlgn="ctr"/>
                      <a:r>
                        <a:rPr lang="en-US" altLang="zh-CN" sz="2000" u="none" strike="noStrike" dirty="0">
                          <a:effectLst/>
                        </a:rPr>
                        <a:t>1001</a:t>
                      </a:r>
                      <a:endParaRPr lang="en-US" altLang="zh-CN" sz="2000" b="0" i="0" u="none" strike="noStrike" dirty="0">
                        <a:solidFill>
                          <a:srgbClr val="000000"/>
                        </a:solidFill>
                        <a:effectLst/>
                        <a:latin typeface="宋体"/>
                      </a:endParaRPr>
                    </a:p>
                  </a:txBody>
                  <a:tcPr marL="9526" marR="9526" marT="9525" marB="0" anchor="ctr"/>
                </a:tc>
                <a:tc>
                  <a:txBody>
                    <a:bodyPr/>
                    <a:lstStyle/>
                    <a:p>
                      <a:pPr algn="ctr" fontAlgn="ctr"/>
                      <a:r>
                        <a:rPr lang="zh-CN" altLang="en-US" sz="2000" u="none" strike="noStrike">
                          <a:effectLst/>
                        </a:rPr>
                        <a:t>张三</a:t>
                      </a:r>
                      <a:endParaRPr lang="zh-CN" altLang="en-US" sz="2000" b="0" i="0" u="none" strike="noStrike">
                        <a:solidFill>
                          <a:srgbClr val="000000"/>
                        </a:solidFill>
                        <a:effectLst/>
                        <a:latin typeface="宋体"/>
                      </a:endParaRPr>
                    </a:p>
                  </a:txBody>
                  <a:tcPr marL="9526" marR="9526"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u="none" strike="noStrike" dirty="0" smtClean="0">
                          <a:effectLst/>
                        </a:rPr>
                        <a:t>3352832</a:t>
                      </a:r>
                      <a:endParaRPr lang="zh-CN" altLang="en-US" sz="2000" b="0" i="0" u="none" strike="noStrike" dirty="0" smtClean="0">
                        <a:solidFill>
                          <a:srgbClr val="000000"/>
                        </a:solidFill>
                        <a:effectLst/>
                        <a:latin typeface="宋体"/>
                      </a:endParaRPr>
                    </a:p>
                  </a:txBody>
                  <a:tcPr marL="9526" marR="9526" marT="9525" marB="0" anchor="ctr"/>
                </a:tc>
                <a:tc>
                  <a:txBody>
                    <a:bodyPr/>
                    <a:lstStyle/>
                    <a:p>
                      <a:pPr algn="ctr" fontAlgn="ctr"/>
                      <a:r>
                        <a:rPr lang="en-US" altLang="zh-CN" sz="2000" b="0" i="0" u="none" strike="noStrike" dirty="0" smtClean="0">
                          <a:solidFill>
                            <a:srgbClr val="000000"/>
                          </a:solidFill>
                          <a:effectLst/>
                          <a:latin typeface="宋体"/>
                        </a:rPr>
                        <a:t>138…</a:t>
                      </a:r>
                      <a:endParaRPr lang="zh-CN" altLang="en-US" sz="2000" b="0" i="0" u="none" strike="noStrike" dirty="0">
                        <a:solidFill>
                          <a:srgbClr val="000000"/>
                        </a:solidFill>
                        <a:effectLst/>
                        <a:latin typeface="宋体"/>
                      </a:endParaRPr>
                    </a:p>
                  </a:txBody>
                  <a:tcPr marL="9526" marR="9526" marT="9525" marB="0" anchor="ctr"/>
                </a:tc>
                <a:extLst>
                  <a:ext uri="{0D108BD9-81ED-4DB2-BD59-A6C34878D82A}">
                    <a16:rowId xmlns:a16="http://schemas.microsoft.com/office/drawing/2014/main" val="10001"/>
                  </a:ext>
                </a:extLst>
              </a:tr>
              <a:tr h="171450">
                <a:tc>
                  <a:txBody>
                    <a:bodyPr/>
                    <a:lstStyle/>
                    <a:p>
                      <a:pPr algn="ctr" fontAlgn="ctr"/>
                      <a:r>
                        <a:rPr lang="en-US" altLang="zh-CN" sz="2000" u="none" strike="noStrike">
                          <a:effectLst/>
                        </a:rPr>
                        <a:t>1002</a:t>
                      </a:r>
                      <a:endParaRPr lang="en-US" altLang="zh-CN" sz="2000" b="0" i="0" u="none" strike="noStrike">
                        <a:solidFill>
                          <a:srgbClr val="000000"/>
                        </a:solidFill>
                        <a:effectLst/>
                        <a:latin typeface="宋体"/>
                      </a:endParaRPr>
                    </a:p>
                  </a:txBody>
                  <a:tcPr marL="9526" marR="9526"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宋体"/>
                      </a:endParaRPr>
                    </a:p>
                  </a:txBody>
                  <a:tcPr marL="9526" marR="9526" marT="9525" marB="0" anchor="ctr"/>
                </a:tc>
                <a:tc>
                  <a:txBody>
                    <a:bodyPr/>
                    <a:lstStyle/>
                    <a:p>
                      <a:pPr algn="ctr" fontAlgn="ctr"/>
                      <a:r>
                        <a:rPr lang="en-US" altLang="zh-CN" sz="2000" b="0" i="0" u="none" strike="noStrike" dirty="0" smtClean="0">
                          <a:solidFill>
                            <a:srgbClr val="000000"/>
                          </a:solidFill>
                          <a:effectLst/>
                          <a:latin typeface="宋体"/>
                        </a:rPr>
                        <a:t>3353553</a:t>
                      </a:r>
                      <a:endParaRPr lang="zh-CN" altLang="en-US" sz="2000" b="0" i="0" u="none" strike="noStrike" dirty="0">
                        <a:solidFill>
                          <a:srgbClr val="000000"/>
                        </a:solidFill>
                        <a:effectLst/>
                        <a:latin typeface="宋体"/>
                      </a:endParaRPr>
                    </a:p>
                  </a:txBody>
                  <a:tcPr marL="9526" marR="9526" marT="9525" marB="0" anchor="ctr"/>
                </a:tc>
                <a:tc>
                  <a:txBody>
                    <a:bodyPr/>
                    <a:lstStyle/>
                    <a:p>
                      <a:pPr algn="ctr" fontAlgn="ctr"/>
                      <a:r>
                        <a:rPr lang="en-US" altLang="zh-CN" sz="2000" b="0" i="0" u="none" strike="noStrike" dirty="0" smtClean="0">
                          <a:solidFill>
                            <a:srgbClr val="000000"/>
                          </a:solidFill>
                          <a:effectLst/>
                          <a:latin typeface="宋体"/>
                        </a:rPr>
                        <a:t>139…</a:t>
                      </a:r>
                      <a:endParaRPr lang="zh-CN" altLang="en-US" sz="2000" b="0" i="0" u="none" strike="noStrike" dirty="0">
                        <a:solidFill>
                          <a:srgbClr val="000000"/>
                        </a:solidFill>
                        <a:effectLst/>
                        <a:latin typeface="宋体"/>
                      </a:endParaRPr>
                    </a:p>
                  </a:txBody>
                  <a:tcPr marL="9526" marR="9526" marT="9525" marB="0" anchor="ctr"/>
                </a:tc>
                <a:extLst>
                  <a:ext uri="{0D108BD9-81ED-4DB2-BD59-A6C34878D82A}">
                    <a16:rowId xmlns:a16="http://schemas.microsoft.com/office/drawing/2014/main" val="10002"/>
                  </a:ext>
                </a:extLst>
              </a:tr>
              <a:tr h="171450">
                <a:tc>
                  <a:txBody>
                    <a:bodyPr/>
                    <a:lstStyle/>
                    <a:p>
                      <a:pPr algn="ctr" fontAlgn="ctr"/>
                      <a:r>
                        <a:rPr lang="en-US" altLang="zh-CN" sz="2000" u="none" strike="noStrike" dirty="0">
                          <a:effectLst/>
                        </a:rPr>
                        <a:t>1003</a:t>
                      </a:r>
                      <a:endParaRPr lang="en-US" altLang="zh-CN" sz="2000" b="0" i="0" u="none" strike="noStrike" dirty="0">
                        <a:solidFill>
                          <a:srgbClr val="000000"/>
                        </a:solidFill>
                        <a:effectLst/>
                        <a:latin typeface="宋体"/>
                      </a:endParaRPr>
                    </a:p>
                  </a:txBody>
                  <a:tcPr marL="9526" marR="9526" marT="9525" marB="0" anchor="ctr"/>
                </a:tc>
                <a:tc>
                  <a:txBody>
                    <a:bodyPr/>
                    <a:lstStyle/>
                    <a:p>
                      <a:pPr algn="ctr" fontAlgn="ctr"/>
                      <a:r>
                        <a:rPr lang="zh-CN" altLang="en-US" sz="2000" u="none" strike="noStrike">
                          <a:effectLst/>
                        </a:rPr>
                        <a:t>王小二</a:t>
                      </a:r>
                      <a:endParaRPr lang="zh-CN" altLang="en-US" sz="2000" b="0" i="0" u="none" strike="noStrike">
                        <a:solidFill>
                          <a:srgbClr val="000000"/>
                        </a:solidFill>
                        <a:effectLst/>
                        <a:latin typeface="宋体"/>
                      </a:endParaRPr>
                    </a:p>
                  </a:txBody>
                  <a:tcPr marL="9526" marR="9526" marT="9525" marB="0" anchor="ctr"/>
                </a:tc>
                <a:tc>
                  <a:txBody>
                    <a:bodyPr/>
                    <a:lstStyle/>
                    <a:p>
                      <a:pPr algn="ctr" fontAlgn="ctr"/>
                      <a:r>
                        <a:rPr lang="en-US" altLang="zh-CN" sz="2000" b="0" i="0" u="none" strike="noStrike" dirty="0" smtClean="0">
                          <a:solidFill>
                            <a:srgbClr val="000000"/>
                          </a:solidFill>
                          <a:effectLst/>
                          <a:latin typeface="宋体"/>
                        </a:rPr>
                        <a:t>3382832</a:t>
                      </a:r>
                      <a:endParaRPr lang="zh-CN" altLang="en-US" sz="2000" b="0" i="0" u="none" strike="noStrike" dirty="0">
                        <a:solidFill>
                          <a:srgbClr val="000000"/>
                        </a:solidFill>
                        <a:effectLst/>
                        <a:latin typeface="宋体"/>
                      </a:endParaRPr>
                    </a:p>
                  </a:txBody>
                  <a:tcPr marL="9526" marR="9526" marT="9525" marB="0" anchor="ctr"/>
                </a:tc>
                <a:tc>
                  <a:txBody>
                    <a:bodyPr/>
                    <a:lstStyle/>
                    <a:p>
                      <a:pPr algn="ctr" fontAlgn="ctr"/>
                      <a:r>
                        <a:rPr lang="en-US" altLang="zh-CN" sz="2000" b="0" i="0" u="none" strike="noStrike" dirty="0" smtClean="0">
                          <a:solidFill>
                            <a:srgbClr val="000000"/>
                          </a:solidFill>
                          <a:effectLst/>
                          <a:latin typeface="宋体"/>
                        </a:rPr>
                        <a:t>180…</a:t>
                      </a:r>
                      <a:endParaRPr lang="zh-CN" altLang="en-US" sz="2000" b="0" i="0" u="none" strike="noStrike" dirty="0">
                        <a:solidFill>
                          <a:srgbClr val="000000"/>
                        </a:solidFill>
                        <a:effectLst/>
                        <a:latin typeface="宋体"/>
                      </a:endParaRPr>
                    </a:p>
                  </a:txBody>
                  <a:tcPr marL="9526" marR="9526" marT="9525" marB="0" anchor="ctr"/>
                </a:tc>
                <a:extLst>
                  <a:ext uri="{0D108BD9-81ED-4DB2-BD59-A6C34878D82A}">
                    <a16:rowId xmlns:a16="http://schemas.microsoft.com/office/drawing/2014/main" val="10003"/>
                  </a:ext>
                </a:extLst>
              </a:tr>
            </a:tbl>
          </a:graphicData>
        </a:graphic>
      </p:graphicFrame>
      <p:sp>
        <p:nvSpPr>
          <p:cNvPr id="2" name="文本框 1"/>
          <p:cNvSpPr txBox="1"/>
          <p:nvPr/>
        </p:nvSpPr>
        <p:spPr>
          <a:xfrm>
            <a:off x="774640" y="5621355"/>
            <a:ext cx="6378669" cy="707886"/>
          </a:xfrm>
          <a:prstGeom prst="rect">
            <a:avLst/>
          </a:prstGeom>
          <a:noFill/>
        </p:spPr>
        <p:txBody>
          <a:bodyPr wrap="none" rtlCol="0">
            <a:spAutoFit/>
          </a:bodyPr>
          <a:lstStyle/>
          <a:p>
            <a:r>
              <a:rPr lang="zh-CN" altLang="en-US" sz="2000" b="1" dirty="0" smtClean="0">
                <a:solidFill>
                  <a:srgbClr val="FF0000"/>
                </a:solidFill>
              </a:rPr>
              <a:t>修改后：职工（</a:t>
            </a:r>
            <a:r>
              <a:rPr lang="zh-CN" altLang="en-US" sz="2000" b="1" u="sng" dirty="0" smtClean="0">
                <a:solidFill>
                  <a:srgbClr val="FF0000"/>
                </a:solidFill>
              </a:rPr>
              <a:t>职工号</a:t>
            </a:r>
            <a:r>
              <a:rPr lang="zh-CN" altLang="en-US" sz="2000" b="1" dirty="0" smtClean="0">
                <a:solidFill>
                  <a:srgbClr val="FF0000"/>
                </a:solidFill>
              </a:rPr>
              <a:t>，姓名，固定电话，移动电话</a:t>
            </a:r>
            <a:r>
              <a:rPr lang="zh-CN" altLang="en-US" sz="2000" b="1" dirty="0" smtClean="0">
                <a:solidFill>
                  <a:srgbClr val="FF0000"/>
                </a:solidFill>
              </a:rPr>
              <a:t>）</a:t>
            </a:r>
            <a:endParaRPr lang="en-US" altLang="zh-CN" sz="2000" b="1" dirty="0" smtClean="0">
              <a:solidFill>
                <a:srgbClr val="FF0000"/>
              </a:solidFill>
            </a:endParaRPr>
          </a:p>
          <a:p>
            <a:r>
              <a:rPr lang="en-US" altLang="zh-CN" sz="2000" b="1" dirty="0" smtClean="0">
                <a:solidFill>
                  <a:srgbClr val="FF0000"/>
                </a:solidFill>
              </a:rPr>
              <a:t>SQL Server 2016  (DBMS)</a:t>
            </a:r>
            <a:endParaRPr lang="zh-CN" altLang="en-US" sz="2000" b="1" dirty="0">
              <a:solidFill>
                <a:srgbClr val="FF0000"/>
              </a:solidFill>
            </a:endParaRPr>
          </a:p>
        </p:txBody>
      </p:sp>
    </p:spTree>
    <p:extLst>
      <p:ext uri="{BB962C8B-B14F-4D97-AF65-F5344CB8AC3E}">
        <p14:creationId xmlns:p14="http://schemas.microsoft.com/office/powerpoint/2010/main" val="997141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a:xfrm>
            <a:off x="684213" y="1782763"/>
            <a:ext cx="8229600" cy="452596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endParaRPr lang="zh-CN" altLang="en-US" sz="1800" kern="0" dirty="0"/>
          </a:p>
        </p:txBody>
      </p:sp>
      <p:sp>
        <p:nvSpPr>
          <p:cNvPr id="55326"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55327" name="TextBox 6"/>
          <p:cNvSpPr txBox="1">
            <a:spLocks noChangeArrowheads="1"/>
          </p:cNvSpPr>
          <p:nvPr/>
        </p:nvSpPr>
        <p:spPr bwMode="auto">
          <a:xfrm>
            <a:off x="304800" y="1341438"/>
            <a:ext cx="743555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1800" dirty="0" smtClean="0">
                <a:latin typeface="Arial" panose="020B0604020202020204" pitchFamily="34" charset="0"/>
              </a:rPr>
              <a:t>学生（</a:t>
            </a:r>
            <a:r>
              <a:rPr lang="zh-CN" altLang="en-US" sz="1800" u="sng" dirty="0" smtClean="0">
                <a:latin typeface="Arial" panose="020B0604020202020204" pitchFamily="34" charset="0"/>
              </a:rPr>
              <a:t>学号</a:t>
            </a:r>
            <a:r>
              <a:rPr lang="zh-CN" altLang="en-US" sz="1800" dirty="0" smtClean="0">
                <a:latin typeface="Arial" panose="020B0604020202020204" pitchFamily="34" charset="0"/>
              </a:rPr>
              <a:t>，姓名，性别，出生日期，家庭成员），是否满足第一范式？</a:t>
            </a:r>
            <a:endParaRPr lang="en-US" altLang="zh-CN" sz="1800" dirty="0" smtClean="0">
              <a:latin typeface="Arial" panose="020B0604020202020204" pitchFamily="34" charset="0"/>
            </a:endParaRPr>
          </a:p>
          <a:p>
            <a:pPr eaLnBrk="1" hangingPunct="1">
              <a:spcBef>
                <a:spcPct val="0"/>
              </a:spcBef>
              <a:buClrTx/>
              <a:buSzTx/>
              <a:buFontTx/>
              <a:buNone/>
            </a:pPr>
            <a:endParaRPr lang="en-US" altLang="zh-CN" sz="1800" dirty="0">
              <a:latin typeface="Arial" panose="020B0604020202020204" pitchFamily="34" charset="0"/>
            </a:endParaRPr>
          </a:p>
          <a:p>
            <a:pPr eaLnBrk="1" hangingPunct="1">
              <a:spcBef>
                <a:spcPct val="0"/>
              </a:spcBef>
              <a:buClrTx/>
              <a:buSzTx/>
              <a:buFontTx/>
              <a:buNone/>
            </a:pPr>
            <a:r>
              <a:rPr lang="zh-CN" altLang="en-US" sz="1800" dirty="0" smtClean="0">
                <a:latin typeface="Arial" panose="020B0604020202020204" pitchFamily="34" charset="0"/>
              </a:rPr>
              <a:t>转换成如下两个关系：</a:t>
            </a:r>
            <a:endParaRPr lang="en-US" altLang="zh-CN" sz="1800" dirty="0" smtClean="0">
              <a:latin typeface="Arial" panose="020B0604020202020204" pitchFamily="34" charset="0"/>
            </a:endParaRPr>
          </a:p>
          <a:p>
            <a:pPr eaLnBrk="1" hangingPunct="1">
              <a:spcBef>
                <a:spcPct val="0"/>
              </a:spcBef>
              <a:buClrTx/>
              <a:buSzTx/>
              <a:buFontTx/>
              <a:buNone/>
            </a:pPr>
            <a:endParaRPr lang="en-US" altLang="zh-CN" sz="1800" dirty="0" smtClean="0">
              <a:latin typeface="Arial" panose="020B0604020202020204" pitchFamily="34" charset="0"/>
            </a:endParaRPr>
          </a:p>
          <a:p>
            <a:pPr eaLnBrk="1" hangingPunct="1">
              <a:spcBef>
                <a:spcPct val="0"/>
              </a:spcBef>
              <a:buClrTx/>
              <a:buSzTx/>
              <a:buFontTx/>
              <a:buNone/>
            </a:pPr>
            <a:r>
              <a:rPr lang="zh-CN" altLang="en-US" sz="1800" dirty="0" smtClean="0">
                <a:latin typeface="Arial" panose="020B0604020202020204" pitchFamily="34" charset="0"/>
              </a:rPr>
              <a:t>学生（</a:t>
            </a:r>
            <a:r>
              <a:rPr lang="zh-CN" altLang="en-US" sz="1800" u="sng" dirty="0" smtClean="0">
                <a:latin typeface="Arial" panose="020B0604020202020204" pitchFamily="34" charset="0"/>
              </a:rPr>
              <a:t>学号</a:t>
            </a:r>
            <a:r>
              <a:rPr lang="zh-CN" altLang="en-US" sz="1800" dirty="0" smtClean="0">
                <a:latin typeface="Arial" panose="020B0604020202020204" pitchFamily="34" charset="0"/>
              </a:rPr>
              <a:t>，姓名，性别，出生日期）</a:t>
            </a:r>
            <a:endParaRPr lang="en-US" altLang="zh-CN" sz="1800" dirty="0" smtClean="0">
              <a:latin typeface="Arial" panose="020B0604020202020204" pitchFamily="34" charset="0"/>
            </a:endParaRPr>
          </a:p>
          <a:p>
            <a:pPr eaLnBrk="1" hangingPunct="1">
              <a:spcBef>
                <a:spcPct val="0"/>
              </a:spcBef>
              <a:buClrTx/>
              <a:buSzTx/>
              <a:buFontTx/>
              <a:buNone/>
            </a:pPr>
            <a:endParaRPr lang="en-US" altLang="zh-CN" sz="1800" dirty="0" smtClean="0">
              <a:latin typeface="Arial" panose="020B0604020202020204" pitchFamily="34" charset="0"/>
            </a:endParaRPr>
          </a:p>
          <a:p>
            <a:pPr eaLnBrk="1" hangingPunct="1">
              <a:spcBef>
                <a:spcPct val="0"/>
              </a:spcBef>
              <a:buClrTx/>
              <a:buSzTx/>
              <a:buFontTx/>
              <a:buNone/>
            </a:pPr>
            <a:r>
              <a:rPr lang="zh-CN" altLang="en-US" sz="1800" dirty="0" smtClean="0">
                <a:latin typeface="Arial" panose="020B0604020202020204" pitchFamily="34" charset="0"/>
              </a:rPr>
              <a:t>家庭成员（</a:t>
            </a:r>
            <a:r>
              <a:rPr lang="zh-CN" altLang="en-US" sz="1800" u="sng" dirty="0" smtClean="0">
                <a:latin typeface="Arial" panose="020B0604020202020204" pitchFamily="34" charset="0"/>
              </a:rPr>
              <a:t>编号</a:t>
            </a:r>
            <a:r>
              <a:rPr lang="zh-CN" altLang="en-US" sz="1800" dirty="0" smtClean="0">
                <a:latin typeface="Arial" panose="020B0604020202020204" pitchFamily="34" charset="0"/>
              </a:rPr>
              <a:t>，成员关系，姓名，学号）</a:t>
            </a:r>
            <a:endParaRPr lang="zh-CN" altLang="zh-CN" sz="1800" dirty="0">
              <a:latin typeface="Arial" panose="020B0604020202020204" pitchFamily="34" charset="0"/>
            </a:endParaRPr>
          </a:p>
        </p:txBody>
      </p:sp>
    </p:spTree>
    <p:extLst>
      <p:ext uri="{BB962C8B-B14F-4D97-AF65-F5344CB8AC3E}">
        <p14:creationId xmlns:p14="http://schemas.microsoft.com/office/powerpoint/2010/main" val="2598001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27">
                                            <p:txEl>
                                              <p:pRg st="0" end="0"/>
                                            </p:txEl>
                                          </p:spTgt>
                                        </p:tgtEl>
                                        <p:attrNameLst>
                                          <p:attrName>style.visibility</p:attrName>
                                        </p:attrNameLst>
                                      </p:cBhvr>
                                      <p:to>
                                        <p:strVal val="visible"/>
                                      </p:to>
                                    </p:set>
                                    <p:anim calcmode="lin" valueType="num">
                                      <p:cBhvr additive="base">
                                        <p:cTn id="13" dur="500" fill="hold"/>
                                        <p:tgtEl>
                                          <p:spTgt spid="553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3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327">
                                            <p:txEl>
                                              <p:pRg st="2" end="2"/>
                                            </p:txEl>
                                          </p:spTgt>
                                        </p:tgtEl>
                                        <p:attrNameLst>
                                          <p:attrName>style.visibility</p:attrName>
                                        </p:attrNameLst>
                                      </p:cBhvr>
                                      <p:to>
                                        <p:strVal val="visible"/>
                                      </p:to>
                                    </p:set>
                                    <p:anim calcmode="lin" valueType="num">
                                      <p:cBhvr additive="base">
                                        <p:cTn id="19" dur="500" fill="hold"/>
                                        <p:tgtEl>
                                          <p:spTgt spid="553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3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327">
                                            <p:txEl>
                                              <p:pRg st="4" end="4"/>
                                            </p:txEl>
                                          </p:spTgt>
                                        </p:tgtEl>
                                        <p:attrNameLst>
                                          <p:attrName>style.visibility</p:attrName>
                                        </p:attrNameLst>
                                      </p:cBhvr>
                                      <p:to>
                                        <p:strVal val="visible"/>
                                      </p:to>
                                    </p:set>
                                    <p:anim calcmode="lin" valueType="num">
                                      <p:cBhvr additive="base">
                                        <p:cTn id="25" dur="500" fill="hold"/>
                                        <p:tgtEl>
                                          <p:spTgt spid="553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3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327">
                                            <p:txEl>
                                              <p:pRg st="6" end="6"/>
                                            </p:txEl>
                                          </p:spTgt>
                                        </p:tgtEl>
                                        <p:attrNameLst>
                                          <p:attrName>style.visibility</p:attrName>
                                        </p:attrNameLst>
                                      </p:cBhvr>
                                      <p:to>
                                        <p:strVal val="visible"/>
                                      </p:to>
                                    </p:set>
                                    <p:anim calcmode="lin" valueType="num">
                                      <p:cBhvr additive="base">
                                        <p:cTn id="31" dur="500" fill="hold"/>
                                        <p:tgtEl>
                                          <p:spTgt spid="553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3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53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57347" name="TextBox 6"/>
          <p:cNvSpPr txBox="1">
            <a:spLocks noChangeArrowheads="1"/>
          </p:cNvSpPr>
          <p:nvPr/>
        </p:nvSpPr>
        <p:spPr bwMode="auto">
          <a:xfrm>
            <a:off x="304800" y="1341438"/>
            <a:ext cx="4914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1800" b="1" dirty="0" smtClean="0">
                <a:latin typeface="Arial" panose="020B0604020202020204" pitchFamily="34" charset="0"/>
              </a:rPr>
              <a:t>订单（</a:t>
            </a:r>
            <a:r>
              <a:rPr lang="zh-CN" altLang="en-US" sz="1800" b="1" u="sng" dirty="0" smtClean="0">
                <a:latin typeface="Arial" panose="020B0604020202020204" pitchFamily="34" charset="0"/>
              </a:rPr>
              <a:t>顾客编号，产品编号</a:t>
            </a:r>
            <a:r>
              <a:rPr lang="zh-CN" altLang="en-US" sz="1800" b="1" dirty="0" smtClean="0">
                <a:latin typeface="Arial" panose="020B0604020202020204" pitchFamily="34" charset="0"/>
              </a:rPr>
              <a:t>，订购日期，价格）</a:t>
            </a:r>
            <a:endParaRPr lang="zh-CN" altLang="zh-CN" sz="1800" b="1" dirty="0">
              <a:latin typeface="Arial" panose="020B0604020202020204" pitchFamily="34" charset="0"/>
            </a:endParaRPr>
          </a:p>
        </p:txBody>
      </p:sp>
      <p:sp>
        <p:nvSpPr>
          <p:cNvPr id="4" name="Rectangle 2"/>
          <p:cNvSpPr txBox="1">
            <a:spLocks noChangeArrowheads="1"/>
          </p:cNvSpPr>
          <p:nvPr/>
        </p:nvSpPr>
        <p:spPr>
          <a:xfrm>
            <a:off x="5419900" y="1088275"/>
            <a:ext cx="3529013" cy="79216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zh-CN" altLang="en-US" sz="1800" kern="0" dirty="0" smtClean="0"/>
              <a:t>第二范式 </a:t>
            </a:r>
            <a:r>
              <a:rPr lang="en-US" altLang="zh-CN" sz="1800" kern="0" dirty="0" smtClean="0"/>
              <a:t>(2nd NF)</a:t>
            </a:r>
            <a:endParaRPr lang="en-US" altLang="zh-CN" sz="1800" kern="0" dirty="0"/>
          </a:p>
        </p:txBody>
      </p:sp>
      <p:sp>
        <p:nvSpPr>
          <p:cNvPr id="5" name="Rectangle 3"/>
          <p:cNvSpPr txBox="1">
            <a:spLocks noChangeArrowheads="1"/>
          </p:cNvSpPr>
          <p:nvPr/>
        </p:nvSpPr>
        <p:spPr>
          <a:xfrm>
            <a:off x="468313" y="5516265"/>
            <a:ext cx="8459787" cy="1081087"/>
          </a:xfrm>
          <a:prstGeom prst="rect">
            <a:avLst/>
          </a:prstGeom>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1800" kern="0" dirty="0" smtClean="0"/>
              <a:t>数据库表满足第一范式，并且每一列都依赖主键，联合主键时每一列都完全依赖于主键，我们称满足第二范式（</a:t>
            </a:r>
            <a:r>
              <a:rPr lang="en-US" altLang="zh-CN" sz="1800" kern="0" dirty="0" err="1" smtClean="0"/>
              <a:t>2NF</a:t>
            </a:r>
            <a:r>
              <a:rPr lang="zh-CN" altLang="en-US" sz="1800" kern="0" dirty="0" smtClean="0"/>
              <a:t>）</a:t>
            </a:r>
            <a:endParaRPr lang="en-US" altLang="zh-CN" sz="1800" kern="0" dirty="0" smtClean="0"/>
          </a:p>
          <a:p>
            <a:pPr>
              <a:defRPr/>
            </a:pPr>
            <a:r>
              <a:rPr lang="zh-CN" altLang="en-US" sz="1800" kern="0" dirty="0" smtClean="0"/>
              <a:t>第二范式要求每个表只描述一件事情，</a:t>
            </a:r>
            <a:r>
              <a:rPr lang="zh-CN" altLang="en-US" sz="1800" b="1" kern="0" dirty="0" smtClean="0">
                <a:solidFill>
                  <a:srgbClr val="FF0000"/>
                </a:solidFill>
              </a:rPr>
              <a:t>即消除部分依赖</a:t>
            </a:r>
            <a:r>
              <a:rPr lang="zh-CN" altLang="en-US" sz="1800" kern="0" dirty="0" smtClean="0"/>
              <a:t>。</a:t>
            </a:r>
            <a:endParaRPr lang="zh-CN" altLang="en-US" sz="1800" kern="0" dirty="0"/>
          </a:p>
        </p:txBody>
      </p:sp>
      <p:sp>
        <p:nvSpPr>
          <p:cNvPr id="6" name="AutoShape 4"/>
          <p:cNvSpPr>
            <a:spLocks noChangeAspect="1" noChangeArrowheads="1"/>
          </p:cNvSpPr>
          <p:nvPr/>
        </p:nvSpPr>
        <p:spPr bwMode="auto">
          <a:xfrm rot="-5400000">
            <a:off x="4211638" y="3429000"/>
            <a:ext cx="647700" cy="647700"/>
          </a:xfrm>
          <a:prstGeom prst="downArrow">
            <a:avLst>
              <a:gd name="adj1" fmla="val 45454"/>
              <a:gd name="adj2" fmla="val 56250"/>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56796" dir="1593903" algn="ctr" rotWithShape="0">
              <a:schemeClr val="tx1">
                <a:alpha val="50000"/>
              </a:schemeClr>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nvGrpSpPr>
          <p:cNvPr id="7" name="Group 5"/>
          <p:cNvGrpSpPr>
            <a:grpSpLocks/>
          </p:cNvGrpSpPr>
          <p:nvPr/>
        </p:nvGrpSpPr>
        <p:grpSpPr bwMode="auto">
          <a:xfrm>
            <a:off x="971551" y="2708920"/>
            <a:ext cx="2232298" cy="2592288"/>
            <a:chOff x="665" y="1842"/>
            <a:chExt cx="1415" cy="1768"/>
          </a:xfrm>
        </p:grpSpPr>
        <p:sp>
          <p:nvSpPr>
            <p:cNvPr id="57367" name="Text Box 6"/>
            <p:cNvSpPr txBox="1">
              <a:spLocks noChangeArrowheads="1"/>
            </p:cNvSpPr>
            <p:nvPr/>
          </p:nvSpPr>
          <p:spPr bwMode="auto">
            <a:xfrm>
              <a:off x="665" y="1842"/>
              <a:ext cx="5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dirty="0">
                  <a:latin typeface="Arial" panose="020B0604020202020204" pitchFamily="34" charset="0"/>
                </a:rPr>
                <a:t>Order</a:t>
              </a:r>
              <a:r>
                <a:rPr lang="en-US" altLang="en-US" sz="1800" dirty="0">
                  <a:latin typeface="Arial" panose="020B0604020202020204" pitchFamily="34" charset="0"/>
                </a:rPr>
                <a:t>s</a:t>
              </a:r>
            </a:p>
          </p:txBody>
        </p:sp>
        <p:sp>
          <p:nvSpPr>
            <p:cNvPr id="57368" name="Rectangle 7"/>
            <p:cNvSpPr>
              <a:spLocks noChangeArrowheads="1"/>
            </p:cNvSpPr>
            <p:nvPr/>
          </p:nvSpPr>
          <p:spPr bwMode="auto">
            <a:xfrm>
              <a:off x="674" y="2159"/>
              <a:ext cx="660"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字　段</a:t>
              </a:r>
            </a:p>
          </p:txBody>
        </p:sp>
        <p:sp>
          <p:nvSpPr>
            <p:cNvPr id="57369" name="Rectangle 8"/>
            <p:cNvSpPr>
              <a:spLocks noChangeArrowheads="1"/>
            </p:cNvSpPr>
            <p:nvPr/>
          </p:nvSpPr>
          <p:spPr bwMode="auto">
            <a:xfrm>
              <a:off x="1309" y="2159"/>
              <a:ext cx="771"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dirty="0">
                  <a:solidFill>
                    <a:schemeClr val="bg1"/>
                  </a:solidFill>
                  <a:latin typeface="Arial" panose="020B0604020202020204" pitchFamily="34" charset="0"/>
                </a:rPr>
                <a:t>例　子</a:t>
              </a:r>
            </a:p>
          </p:txBody>
        </p:sp>
        <p:sp>
          <p:nvSpPr>
            <p:cNvPr id="57370" name="Rectangle 9"/>
            <p:cNvSpPr>
              <a:spLocks noChangeArrowheads="1"/>
            </p:cNvSpPr>
            <p:nvPr/>
          </p:nvSpPr>
          <p:spPr bwMode="auto">
            <a:xfrm>
              <a:off x="674" y="2450"/>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dirty="0" smtClean="0">
                  <a:latin typeface="Arial" panose="020B0604020202020204" pitchFamily="34" charset="0"/>
                </a:rPr>
                <a:t>顾客编号</a:t>
              </a:r>
              <a:endParaRPr lang="zh-CN" altLang="en-US" sz="1800" dirty="0">
                <a:latin typeface="Arial" panose="020B0604020202020204" pitchFamily="34" charset="0"/>
              </a:endParaRPr>
            </a:p>
          </p:txBody>
        </p:sp>
        <p:sp>
          <p:nvSpPr>
            <p:cNvPr id="57371" name="Rectangle 10"/>
            <p:cNvSpPr>
              <a:spLocks noChangeArrowheads="1"/>
            </p:cNvSpPr>
            <p:nvPr/>
          </p:nvSpPr>
          <p:spPr bwMode="auto">
            <a:xfrm>
              <a:off x="674" y="2684"/>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产品编号</a:t>
              </a:r>
            </a:p>
          </p:txBody>
        </p:sp>
        <p:sp>
          <p:nvSpPr>
            <p:cNvPr id="57372" name="Rectangle 11"/>
            <p:cNvSpPr>
              <a:spLocks noChangeArrowheads="1"/>
            </p:cNvSpPr>
            <p:nvPr/>
          </p:nvSpPr>
          <p:spPr bwMode="auto">
            <a:xfrm>
              <a:off x="674" y="2917"/>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订购日期</a:t>
              </a:r>
            </a:p>
          </p:txBody>
        </p:sp>
        <p:sp>
          <p:nvSpPr>
            <p:cNvPr id="57373" name="Rectangle 12"/>
            <p:cNvSpPr>
              <a:spLocks noChangeArrowheads="1"/>
            </p:cNvSpPr>
            <p:nvPr/>
          </p:nvSpPr>
          <p:spPr bwMode="auto">
            <a:xfrm>
              <a:off x="674" y="3151"/>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价 格</a:t>
              </a:r>
            </a:p>
          </p:txBody>
        </p:sp>
        <p:sp>
          <p:nvSpPr>
            <p:cNvPr id="57374" name="Rectangle 13"/>
            <p:cNvSpPr>
              <a:spLocks noChangeArrowheads="1"/>
            </p:cNvSpPr>
            <p:nvPr/>
          </p:nvSpPr>
          <p:spPr bwMode="auto">
            <a:xfrm>
              <a:off x="1309" y="2450"/>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001</a:t>
              </a:r>
            </a:p>
          </p:txBody>
        </p:sp>
        <p:sp>
          <p:nvSpPr>
            <p:cNvPr id="57375" name="Rectangle 14"/>
            <p:cNvSpPr>
              <a:spLocks noChangeArrowheads="1"/>
            </p:cNvSpPr>
            <p:nvPr/>
          </p:nvSpPr>
          <p:spPr bwMode="auto">
            <a:xfrm>
              <a:off x="1309" y="2684"/>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dirty="0">
                  <a:latin typeface="Arial" panose="020B0604020202020204" pitchFamily="34" charset="0"/>
                </a:rPr>
                <a:t>A001</a:t>
              </a:r>
            </a:p>
          </p:txBody>
        </p:sp>
        <p:sp>
          <p:nvSpPr>
            <p:cNvPr id="57376" name="Rectangle 15"/>
            <p:cNvSpPr>
              <a:spLocks noChangeArrowheads="1"/>
            </p:cNvSpPr>
            <p:nvPr/>
          </p:nvSpPr>
          <p:spPr bwMode="auto">
            <a:xfrm>
              <a:off x="1309" y="2917"/>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2000-2-3</a:t>
              </a:r>
            </a:p>
          </p:txBody>
        </p:sp>
        <p:sp>
          <p:nvSpPr>
            <p:cNvPr id="57377" name="Rectangle 16"/>
            <p:cNvSpPr>
              <a:spLocks noChangeArrowheads="1"/>
            </p:cNvSpPr>
            <p:nvPr/>
          </p:nvSpPr>
          <p:spPr bwMode="auto">
            <a:xfrm>
              <a:off x="1309" y="3151"/>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$29.00</a:t>
              </a:r>
            </a:p>
          </p:txBody>
        </p:sp>
        <p:sp>
          <p:nvSpPr>
            <p:cNvPr id="57378" name="Rectangle 17"/>
            <p:cNvSpPr>
              <a:spLocks noChangeArrowheads="1"/>
            </p:cNvSpPr>
            <p:nvPr/>
          </p:nvSpPr>
          <p:spPr bwMode="auto">
            <a:xfrm>
              <a:off x="674" y="3377"/>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t>
              </a:r>
            </a:p>
          </p:txBody>
        </p:sp>
        <p:sp>
          <p:nvSpPr>
            <p:cNvPr id="57379" name="Rectangle 18"/>
            <p:cNvSpPr>
              <a:spLocks noChangeArrowheads="1"/>
            </p:cNvSpPr>
            <p:nvPr/>
          </p:nvSpPr>
          <p:spPr bwMode="auto">
            <a:xfrm>
              <a:off x="1309" y="3377"/>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     …</a:t>
              </a:r>
            </a:p>
          </p:txBody>
        </p:sp>
      </p:grpSp>
      <p:grpSp>
        <p:nvGrpSpPr>
          <p:cNvPr id="21" name="Group 19"/>
          <p:cNvGrpSpPr>
            <a:grpSpLocks/>
          </p:cNvGrpSpPr>
          <p:nvPr/>
        </p:nvGrpSpPr>
        <p:grpSpPr bwMode="auto">
          <a:xfrm>
            <a:off x="5364162" y="2186396"/>
            <a:ext cx="2376189" cy="3186819"/>
            <a:chOff x="3279" y="1525"/>
            <a:chExt cx="1424" cy="2255"/>
          </a:xfrm>
        </p:grpSpPr>
        <p:sp>
          <p:nvSpPr>
            <p:cNvPr id="57353" name="Text Box 20"/>
            <p:cNvSpPr txBox="1">
              <a:spLocks noChangeArrowheads="1"/>
            </p:cNvSpPr>
            <p:nvPr/>
          </p:nvSpPr>
          <p:spPr bwMode="auto">
            <a:xfrm>
              <a:off x="3279" y="1525"/>
              <a:ext cx="5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Order</a:t>
              </a:r>
              <a:r>
                <a:rPr lang="en-US" altLang="en-US" sz="1800">
                  <a:latin typeface="Arial" panose="020B0604020202020204" pitchFamily="34" charset="0"/>
                </a:rPr>
                <a:t>s</a:t>
              </a:r>
            </a:p>
          </p:txBody>
        </p:sp>
        <p:sp>
          <p:nvSpPr>
            <p:cNvPr id="57354" name="Rectangle 21"/>
            <p:cNvSpPr>
              <a:spLocks noChangeArrowheads="1"/>
            </p:cNvSpPr>
            <p:nvPr/>
          </p:nvSpPr>
          <p:spPr bwMode="auto">
            <a:xfrm>
              <a:off x="3288" y="1797"/>
              <a:ext cx="660"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dirty="0">
                  <a:solidFill>
                    <a:schemeClr val="bg1"/>
                  </a:solidFill>
                  <a:latin typeface="Arial" panose="020B0604020202020204" pitchFamily="34" charset="0"/>
                </a:rPr>
                <a:t>字　段</a:t>
              </a:r>
            </a:p>
          </p:txBody>
        </p:sp>
        <p:sp>
          <p:nvSpPr>
            <p:cNvPr id="57355" name="Rectangle 22"/>
            <p:cNvSpPr>
              <a:spLocks noChangeArrowheads="1"/>
            </p:cNvSpPr>
            <p:nvPr/>
          </p:nvSpPr>
          <p:spPr bwMode="auto">
            <a:xfrm>
              <a:off x="3923" y="1797"/>
              <a:ext cx="771"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例　子</a:t>
              </a:r>
            </a:p>
          </p:txBody>
        </p:sp>
        <p:sp>
          <p:nvSpPr>
            <p:cNvPr id="57356" name="Rectangle 23"/>
            <p:cNvSpPr>
              <a:spLocks noChangeArrowheads="1"/>
            </p:cNvSpPr>
            <p:nvPr/>
          </p:nvSpPr>
          <p:spPr bwMode="auto">
            <a:xfrm>
              <a:off x="3288" y="2088"/>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订单编号</a:t>
              </a:r>
            </a:p>
          </p:txBody>
        </p:sp>
        <p:sp>
          <p:nvSpPr>
            <p:cNvPr id="57357" name="Rectangle 24"/>
            <p:cNvSpPr>
              <a:spLocks noChangeArrowheads="1"/>
            </p:cNvSpPr>
            <p:nvPr/>
          </p:nvSpPr>
          <p:spPr bwMode="auto">
            <a:xfrm>
              <a:off x="3288" y="2322"/>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订购日期</a:t>
              </a:r>
            </a:p>
          </p:txBody>
        </p:sp>
        <p:sp>
          <p:nvSpPr>
            <p:cNvPr id="57358" name="Rectangle 25"/>
            <p:cNvSpPr>
              <a:spLocks noChangeArrowheads="1"/>
            </p:cNvSpPr>
            <p:nvPr/>
          </p:nvSpPr>
          <p:spPr bwMode="auto">
            <a:xfrm>
              <a:off x="3923" y="2088"/>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001</a:t>
              </a:r>
            </a:p>
          </p:txBody>
        </p:sp>
        <p:sp>
          <p:nvSpPr>
            <p:cNvPr id="57359" name="Rectangle 26"/>
            <p:cNvSpPr>
              <a:spLocks noChangeArrowheads="1"/>
            </p:cNvSpPr>
            <p:nvPr/>
          </p:nvSpPr>
          <p:spPr bwMode="auto">
            <a:xfrm>
              <a:off x="3923" y="2322"/>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2000-2-3</a:t>
              </a:r>
            </a:p>
          </p:txBody>
        </p:sp>
        <p:sp>
          <p:nvSpPr>
            <p:cNvPr id="57360" name="Text Box 27"/>
            <p:cNvSpPr txBox="1">
              <a:spLocks noChangeArrowheads="1"/>
            </p:cNvSpPr>
            <p:nvPr/>
          </p:nvSpPr>
          <p:spPr bwMode="auto">
            <a:xfrm>
              <a:off x="3288" y="2704"/>
              <a:ext cx="6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Products</a:t>
              </a:r>
            </a:p>
          </p:txBody>
        </p:sp>
        <p:sp>
          <p:nvSpPr>
            <p:cNvPr id="57361" name="Rectangle 28"/>
            <p:cNvSpPr>
              <a:spLocks noChangeArrowheads="1"/>
            </p:cNvSpPr>
            <p:nvPr/>
          </p:nvSpPr>
          <p:spPr bwMode="auto">
            <a:xfrm>
              <a:off x="3297" y="3022"/>
              <a:ext cx="660" cy="291"/>
            </a:xfrm>
            <a:prstGeom prst="rect">
              <a:avLst/>
            </a:prstGeom>
            <a:solidFill>
              <a:schemeClr val="bg2"/>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字　段</a:t>
              </a:r>
            </a:p>
          </p:txBody>
        </p:sp>
        <p:sp>
          <p:nvSpPr>
            <p:cNvPr id="57362" name="Rectangle 29"/>
            <p:cNvSpPr>
              <a:spLocks noChangeArrowheads="1"/>
            </p:cNvSpPr>
            <p:nvPr/>
          </p:nvSpPr>
          <p:spPr bwMode="auto">
            <a:xfrm>
              <a:off x="3932" y="3022"/>
              <a:ext cx="771"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例　子</a:t>
              </a:r>
            </a:p>
          </p:txBody>
        </p:sp>
        <p:sp>
          <p:nvSpPr>
            <p:cNvPr id="57363" name="Rectangle 30"/>
            <p:cNvSpPr>
              <a:spLocks noChangeArrowheads="1"/>
            </p:cNvSpPr>
            <p:nvPr/>
          </p:nvSpPr>
          <p:spPr bwMode="auto">
            <a:xfrm>
              <a:off x="3297" y="3313"/>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产品编号</a:t>
              </a:r>
            </a:p>
          </p:txBody>
        </p:sp>
        <p:sp>
          <p:nvSpPr>
            <p:cNvPr id="57364" name="Rectangle 31"/>
            <p:cNvSpPr>
              <a:spLocks noChangeArrowheads="1"/>
            </p:cNvSpPr>
            <p:nvPr/>
          </p:nvSpPr>
          <p:spPr bwMode="auto">
            <a:xfrm>
              <a:off x="3297" y="3547"/>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价 格</a:t>
              </a:r>
            </a:p>
          </p:txBody>
        </p:sp>
        <p:sp>
          <p:nvSpPr>
            <p:cNvPr id="57365" name="Rectangle 32"/>
            <p:cNvSpPr>
              <a:spLocks noChangeArrowheads="1"/>
            </p:cNvSpPr>
            <p:nvPr/>
          </p:nvSpPr>
          <p:spPr bwMode="auto">
            <a:xfrm>
              <a:off x="3932" y="3313"/>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A001</a:t>
              </a:r>
            </a:p>
          </p:txBody>
        </p:sp>
        <p:sp>
          <p:nvSpPr>
            <p:cNvPr id="57366" name="Rectangle 33"/>
            <p:cNvSpPr>
              <a:spLocks noChangeArrowheads="1"/>
            </p:cNvSpPr>
            <p:nvPr/>
          </p:nvSpPr>
          <p:spPr bwMode="auto">
            <a:xfrm>
              <a:off x="3932" y="3547"/>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$29.00</a:t>
              </a:r>
            </a:p>
          </p:txBody>
        </p:sp>
      </p:grpSp>
      <p:sp>
        <p:nvSpPr>
          <p:cNvPr id="2" name="文本框 1"/>
          <p:cNvSpPr txBox="1"/>
          <p:nvPr/>
        </p:nvSpPr>
        <p:spPr>
          <a:xfrm>
            <a:off x="346750" y="1857018"/>
            <a:ext cx="4801314" cy="707886"/>
          </a:xfrm>
          <a:prstGeom prst="rect">
            <a:avLst/>
          </a:prstGeom>
          <a:noFill/>
        </p:spPr>
        <p:txBody>
          <a:bodyPr wrap="none" rtlCol="0">
            <a:spAutoFit/>
          </a:bodyPr>
          <a:lstStyle/>
          <a:p>
            <a:r>
              <a:rPr lang="zh-CN" altLang="en-US" sz="2000" b="1" dirty="0" smtClean="0"/>
              <a:t>订单（</a:t>
            </a:r>
            <a:r>
              <a:rPr lang="zh-CN" altLang="en-US" sz="2000" b="1" u="sng" dirty="0" smtClean="0"/>
              <a:t>顾客编号，产品编号</a:t>
            </a:r>
            <a:r>
              <a:rPr lang="zh-CN" altLang="en-US" sz="2000" b="1" dirty="0" smtClean="0"/>
              <a:t>，订购日期）</a:t>
            </a:r>
            <a:endParaRPr lang="en-US" altLang="zh-CN" sz="2000" b="1" dirty="0" smtClean="0"/>
          </a:p>
          <a:p>
            <a:r>
              <a:rPr lang="zh-CN" altLang="en-US" sz="2000" b="1" dirty="0" smtClean="0"/>
              <a:t>产品（</a:t>
            </a:r>
            <a:r>
              <a:rPr lang="zh-CN" altLang="en-US" sz="2000" b="1" u="sng" dirty="0" smtClean="0"/>
              <a:t>产品编号</a:t>
            </a:r>
            <a:r>
              <a:rPr lang="zh-CN" altLang="en-US" sz="2000" b="1" dirty="0" smtClean="0"/>
              <a:t>，价格）</a:t>
            </a:r>
            <a:endParaRPr lang="zh-CN" altLang="en-US" sz="2000" b="1" dirty="0"/>
          </a:p>
        </p:txBody>
      </p:sp>
    </p:spTree>
    <p:extLst>
      <p:ext uri="{BB962C8B-B14F-4D97-AF65-F5344CB8AC3E}">
        <p14:creationId xmlns:p14="http://schemas.microsoft.com/office/powerpoint/2010/main" val="239471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4" name="内容占位符 2"/>
          <p:cNvSpPr txBox="1">
            <a:spLocks/>
          </p:cNvSpPr>
          <p:nvPr/>
        </p:nvSpPr>
        <p:spPr>
          <a:xfrm>
            <a:off x="468313" y="2216150"/>
            <a:ext cx="8229600" cy="250899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1800" kern="0" dirty="0" smtClean="0"/>
              <a:t>选课（</a:t>
            </a:r>
            <a:r>
              <a:rPr lang="zh-CN" altLang="en-US" sz="1800" u="sng" kern="0" dirty="0" smtClean="0"/>
              <a:t>学号，课程号</a:t>
            </a:r>
            <a:r>
              <a:rPr lang="zh-CN" altLang="en-US" sz="1800" kern="0" dirty="0" smtClean="0"/>
              <a:t>，成绩，姓名，出生日期）是否满足第二范式？</a:t>
            </a:r>
            <a:endParaRPr lang="en-US" altLang="zh-CN" sz="1800" kern="0" dirty="0" smtClean="0"/>
          </a:p>
          <a:p>
            <a:pPr>
              <a:defRPr/>
            </a:pPr>
            <a:endParaRPr lang="en-US" altLang="zh-CN" sz="1800" kern="0" dirty="0"/>
          </a:p>
          <a:p>
            <a:pPr>
              <a:defRPr/>
            </a:pPr>
            <a:r>
              <a:rPr lang="zh-CN" altLang="en-US" sz="1800" kern="0" dirty="0" smtClean="0"/>
              <a:t>转换为以下关系：</a:t>
            </a:r>
            <a:endParaRPr lang="en-US" altLang="zh-CN" sz="1800" kern="0" dirty="0" smtClean="0"/>
          </a:p>
          <a:p>
            <a:pPr>
              <a:defRPr/>
            </a:pPr>
            <a:r>
              <a:rPr lang="zh-CN" altLang="en-US" sz="1800" kern="0" dirty="0" smtClean="0"/>
              <a:t>学生（</a:t>
            </a:r>
            <a:r>
              <a:rPr lang="zh-CN" altLang="en-US" sz="1800" u="sng" kern="0" dirty="0" smtClean="0"/>
              <a:t>学号</a:t>
            </a:r>
            <a:r>
              <a:rPr lang="zh-CN" altLang="en-US" sz="1800" kern="0" dirty="0" smtClean="0"/>
              <a:t>，姓名，出生日期）</a:t>
            </a:r>
            <a:endParaRPr lang="en-US" altLang="zh-CN" sz="1800" kern="0" dirty="0" smtClean="0"/>
          </a:p>
          <a:p>
            <a:pPr>
              <a:defRPr/>
            </a:pPr>
            <a:endParaRPr lang="en-US" altLang="zh-CN" sz="1800" kern="0" dirty="0"/>
          </a:p>
          <a:p>
            <a:pPr>
              <a:defRPr/>
            </a:pPr>
            <a:r>
              <a:rPr lang="zh-CN" altLang="en-US" sz="1800" kern="0" dirty="0" smtClean="0"/>
              <a:t>选课（</a:t>
            </a:r>
            <a:r>
              <a:rPr lang="zh-CN" altLang="en-US" sz="1800" u="sng" kern="0" dirty="0" smtClean="0"/>
              <a:t>学号，课程号</a:t>
            </a:r>
            <a:r>
              <a:rPr lang="zh-CN" altLang="en-US" sz="1800" kern="0" dirty="0" smtClean="0"/>
              <a:t>，成绩）</a:t>
            </a:r>
            <a:endParaRPr lang="en-US" altLang="zh-CN" sz="1800" kern="0" dirty="0" smtClean="0"/>
          </a:p>
          <a:p>
            <a:pPr>
              <a:defRPr/>
            </a:pPr>
            <a:endParaRPr lang="zh-CN" altLang="en-US" sz="1800" kern="0" dirty="0"/>
          </a:p>
        </p:txBody>
      </p:sp>
    </p:spTree>
    <p:extLst>
      <p:ext uri="{BB962C8B-B14F-4D97-AF65-F5344CB8AC3E}">
        <p14:creationId xmlns:p14="http://schemas.microsoft.com/office/powerpoint/2010/main" val="90067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60419" name="TextBox 6"/>
          <p:cNvSpPr txBox="1">
            <a:spLocks noChangeArrowheads="1"/>
          </p:cNvSpPr>
          <p:nvPr/>
        </p:nvSpPr>
        <p:spPr bwMode="auto">
          <a:xfrm>
            <a:off x="304800" y="1341438"/>
            <a:ext cx="5419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1800" b="1" dirty="0" smtClean="0">
                <a:latin typeface="Arial" panose="020B0604020202020204" pitchFamily="34" charset="0"/>
              </a:rPr>
              <a:t>订单（</a:t>
            </a:r>
            <a:r>
              <a:rPr lang="zh-CN" altLang="en-US" sz="1800" b="1" u="sng" dirty="0" smtClean="0">
                <a:latin typeface="Arial" panose="020B0604020202020204" pitchFamily="34" charset="0"/>
              </a:rPr>
              <a:t>订单编号 </a:t>
            </a:r>
            <a:r>
              <a:rPr lang="zh-CN" altLang="en-US" sz="1800" b="1" dirty="0" smtClean="0">
                <a:latin typeface="Arial" panose="020B0604020202020204" pitchFamily="34" charset="0"/>
              </a:rPr>
              <a:t>，订购日期，顾客编号，顾客姓名）</a:t>
            </a:r>
            <a:endParaRPr lang="zh-CN" altLang="zh-CN" sz="1800" b="1" dirty="0">
              <a:latin typeface="Arial" panose="020B0604020202020204" pitchFamily="34" charset="0"/>
            </a:endParaRPr>
          </a:p>
        </p:txBody>
      </p:sp>
      <p:sp>
        <p:nvSpPr>
          <p:cNvPr id="4" name="Rectangle 2"/>
          <p:cNvSpPr txBox="1">
            <a:spLocks noChangeArrowheads="1"/>
          </p:cNvSpPr>
          <p:nvPr/>
        </p:nvSpPr>
        <p:spPr>
          <a:xfrm>
            <a:off x="6228184" y="1293165"/>
            <a:ext cx="2304255" cy="79216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defRPr/>
            </a:pPr>
            <a:r>
              <a:rPr lang="zh-CN" altLang="en-US" sz="1800" kern="0" dirty="0" smtClean="0"/>
              <a:t>第三范式 </a:t>
            </a:r>
            <a:r>
              <a:rPr lang="en-US" altLang="zh-CN" sz="1800" kern="0" dirty="0" smtClean="0"/>
              <a:t>(3rd NF)</a:t>
            </a:r>
            <a:endParaRPr lang="en-US" altLang="zh-CN" sz="1800" kern="0" dirty="0"/>
          </a:p>
        </p:txBody>
      </p:sp>
      <p:sp>
        <p:nvSpPr>
          <p:cNvPr id="5" name="Rectangle 3"/>
          <p:cNvSpPr txBox="1">
            <a:spLocks noChangeArrowheads="1"/>
          </p:cNvSpPr>
          <p:nvPr/>
        </p:nvSpPr>
        <p:spPr>
          <a:xfrm>
            <a:off x="971550" y="5481638"/>
            <a:ext cx="7777163" cy="971550"/>
          </a:xfrm>
          <a:prstGeom prst="rect">
            <a:avLst/>
          </a:prstGeom>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defRPr/>
            </a:pPr>
            <a:r>
              <a:rPr lang="zh-CN" altLang="en-US" sz="1800" kern="0" dirty="0" smtClean="0"/>
              <a:t>如果一个关系满足</a:t>
            </a:r>
            <a:r>
              <a:rPr lang="en-US" altLang="zh-CN" sz="1800" kern="0" dirty="0" err="1" smtClean="0"/>
              <a:t>2NF</a:t>
            </a:r>
            <a:r>
              <a:rPr lang="zh-CN" altLang="en-US" sz="1800" kern="0" dirty="0" smtClean="0"/>
              <a:t>，并且除了主键以外的其他列都不传递依赖于主键列，则满足第三范式（</a:t>
            </a:r>
            <a:r>
              <a:rPr lang="en-US" altLang="zh-CN" sz="1800" kern="0" dirty="0" smtClean="0"/>
              <a:t>3NF</a:t>
            </a:r>
            <a:r>
              <a:rPr lang="zh-CN" altLang="en-US" sz="1800" kern="0" dirty="0" smtClean="0"/>
              <a:t>）</a:t>
            </a:r>
            <a:endParaRPr lang="en-US" altLang="zh-CN" sz="1800" kern="0" dirty="0" smtClean="0"/>
          </a:p>
          <a:p>
            <a:pPr>
              <a:lnSpc>
                <a:spcPct val="90000"/>
              </a:lnSpc>
              <a:defRPr/>
            </a:pPr>
            <a:r>
              <a:rPr lang="zh-CN" altLang="en-US" sz="1800" kern="0" dirty="0" smtClean="0"/>
              <a:t>第三范式：</a:t>
            </a:r>
            <a:r>
              <a:rPr lang="zh-CN" altLang="en-US" sz="1800" b="1" kern="0" dirty="0" smtClean="0">
                <a:solidFill>
                  <a:srgbClr val="FF0000"/>
                </a:solidFill>
              </a:rPr>
              <a:t>即消除传递依赖</a:t>
            </a:r>
            <a:r>
              <a:rPr lang="zh-CN" altLang="en-US" sz="1800" kern="0" dirty="0" smtClean="0"/>
              <a:t>。 </a:t>
            </a:r>
            <a:endParaRPr lang="zh-CN" altLang="en-US" sz="1800" kern="0" dirty="0"/>
          </a:p>
        </p:txBody>
      </p:sp>
      <p:sp>
        <p:nvSpPr>
          <p:cNvPr id="6" name="AutoShape 4"/>
          <p:cNvSpPr>
            <a:spLocks noChangeArrowheads="1"/>
          </p:cNvSpPr>
          <p:nvPr/>
        </p:nvSpPr>
        <p:spPr bwMode="auto">
          <a:xfrm rot="-5400000">
            <a:off x="4284663" y="3176588"/>
            <a:ext cx="719137" cy="1296987"/>
          </a:xfrm>
          <a:prstGeom prst="downArrow">
            <a:avLst>
              <a:gd name="adj1" fmla="val 46139"/>
              <a:gd name="adj2" fmla="val 80249"/>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56796" dir="1593903" algn="ctr" rotWithShape="0">
              <a:schemeClr val="tx1">
                <a:alpha val="50000"/>
              </a:schemeClr>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nvGrpSpPr>
          <p:cNvPr id="7" name="Group 31"/>
          <p:cNvGrpSpPr>
            <a:grpSpLocks/>
          </p:cNvGrpSpPr>
          <p:nvPr/>
        </p:nvGrpSpPr>
        <p:grpSpPr bwMode="auto">
          <a:xfrm>
            <a:off x="1331913" y="2235200"/>
            <a:ext cx="2246312" cy="2741613"/>
            <a:chOff x="839" y="931"/>
            <a:chExt cx="1415" cy="1727"/>
          </a:xfrm>
        </p:grpSpPr>
        <p:sp>
          <p:nvSpPr>
            <p:cNvPr id="60436" name="Text Box 5"/>
            <p:cNvSpPr txBox="1">
              <a:spLocks noChangeArrowheads="1"/>
            </p:cNvSpPr>
            <p:nvPr/>
          </p:nvSpPr>
          <p:spPr bwMode="auto">
            <a:xfrm>
              <a:off x="839" y="931"/>
              <a:ext cx="5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Order</a:t>
              </a:r>
              <a:r>
                <a:rPr lang="en-US" altLang="en-US" sz="1800">
                  <a:latin typeface="Arial" panose="020B0604020202020204" pitchFamily="34" charset="0"/>
                </a:rPr>
                <a:t>s</a:t>
              </a:r>
            </a:p>
          </p:txBody>
        </p:sp>
        <p:sp>
          <p:nvSpPr>
            <p:cNvPr id="60437" name="Rectangle 6"/>
            <p:cNvSpPr>
              <a:spLocks noChangeArrowheads="1"/>
            </p:cNvSpPr>
            <p:nvPr/>
          </p:nvSpPr>
          <p:spPr bwMode="auto">
            <a:xfrm>
              <a:off x="848" y="1207"/>
              <a:ext cx="660" cy="291"/>
            </a:xfrm>
            <a:prstGeom prst="rect">
              <a:avLst/>
            </a:prstGeom>
            <a:solidFill>
              <a:schemeClr val="bg2"/>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字　段</a:t>
              </a:r>
            </a:p>
          </p:txBody>
        </p:sp>
        <p:sp>
          <p:nvSpPr>
            <p:cNvPr id="60438" name="Rectangle 7"/>
            <p:cNvSpPr>
              <a:spLocks noChangeArrowheads="1"/>
            </p:cNvSpPr>
            <p:nvPr/>
          </p:nvSpPr>
          <p:spPr bwMode="auto">
            <a:xfrm>
              <a:off x="1483" y="1207"/>
              <a:ext cx="771"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例　子</a:t>
              </a:r>
            </a:p>
          </p:txBody>
        </p:sp>
        <p:sp>
          <p:nvSpPr>
            <p:cNvPr id="60439" name="Rectangle 8"/>
            <p:cNvSpPr>
              <a:spLocks noChangeArrowheads="1"/>
            </p:cNvSpPr>
            <p:nvPr/>
          </p:nvSpPr>
          <p:spPr bwMode="auto">
            <a:xfrm>
              <a:off x="848" y="1498"/>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订单编号</a:t>
              </a:r>
            </a:p>
          </p:txBody>
        </p:sp>
        <p:sp>
          <p:nvSpPr>
            <p:cNvPr id="60440" name="Rectangle 9"/>
            <p:cNvSpPr>
              <a:spLocks noChangeArrowheads="1"/>
            </p:cNvSpPr>
            <p:nvPr/>
          </p:nvSpPr>
          <p:spPr bwMode="auto">
            <a:xfrm>
              <a:off x="848" y="1732"/>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订购日期</a:t>
              </a:r>
            </a:p>
          </p:txBody>
        </p:sp>
        <p:sp>
          <p:nvSpPr>
            <p:cNvPr id="60441" name="Rectangle 10"/>
            <p:cNvSpPr>
              <a:spLocks noChangeArrowheads="1"/>
            </p:cNvSpPr>
            <p:nvPr/>
          </p:nvSpPr>
          <p:spPr bwMode="auto">
            <a:xfrm>
              <a:off x="848" y="1965"/>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顾客编号</a:t>
              </a:r>
            </a:p>
          </p:txBody>
        </p:sp>
        <p:sp>
          <p:nvSpPr>
            <p:cNvPr id="60442" name="Rectangle 11"/>
            <p:cNvSpPr>
              <a:spLocks noChangeArrowheads="1"/>
            </p:cNvSpPr>
            <p:nvPr/>
          </p:nvSpPr>
          <p:spPr bwMode="auto">
            <a:xfrm>
              <a:off x="1483" y="1498"/>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001</a:t>
              </a:r>
            </a:p>
          </p:txBody>
        </p:sp>
        <p:sp>
          <p:nvSpPr>
            <p:cNvPr id="60443" name="Rectangle 12"/>
            <p:cNvSpPr>
              <a:spLocks noChangeArrowheads="1"/>
            </p:cNvSpPr>
            <p:nvPr/>
          </p:nvSpPr>
          <p:spPr bwMode="auto">
            <a:xfrm>
              <a:off x="1483" y="1732"/>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2000-2-3</a:t>
              </a:r>
            </a:p>
          </p:txBody>
        </p:sp>
        <p:sp>
          <p:nvSpPr>
            <p:cNvPr id="60444" name="Rectangle 13"/>
            <p:cNvSpPr>
              <a:spLocks noChangeArrowheads="1"/>
            </p:cNvSpPr>
            <p:nvPr/>
          </p:nvSpPr>
          <p:spPr bwMode="auto">
            <a:xfrm>
              <a:off x="1483" y="1965"/>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AB001</a:t>
              </a:r>
            </a:p>
          </p:txBody>
        </p:sp>
        <p:grpSp>
          <p:nvGrpSpPr>
            <p:cNvPr id="60445" name="Group 14"/>
            <p:cNvGrpSpPr>
              <a:grpSpLocks/>
            </p:cNvGrpSpPr>
            <p:nvPr/>
          </p:nvGrpSpPr>
          <p:grpSpPr bwMode="auto">
            <a:xfrm>
              <a:off x="848" y="2199"/>
              <a:ext cx="1406" cy="233"/>
              <a:chOff x="802" y="3061"/>
              <a:chExt cx="1406" cy="233"/>
            </a:xfrm>
          </p:grpSpPr>
          <p:sp>
            <p:nvSpPr>
              <p:cNvPr id="60448" name="Rectangle 15"/>
              <p:cNvSpPr>
                <a:spLocks noChangeArrowheads="1"/>
              </p:cNvSpPr>
              <p:nvPr/>
            </p:nvSpPr>
            <p:spPr bwMode="auto">
              <a:xfrm>
                <a:off x="802" y="3061"/>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顾客姓名</a:t>
                </a:r>
              </a:p>
            </p:txBody>
          </p:sp>
          <p:sp>
            <p:nvSpPr>
              <p:cNvPr id="60449" name="Rectangle 16"/>
              <p:cNvSpPr>
                <a:spLocks noChangeArrowheads="1"/>
              </p:cNvSpPr>
              <p:nvPr/>
            </p:nvSpPr>
            <p:spPr bwMode="auto">
              <a:xfrm>
                <a:off x="1437" y="3061"/>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Tony</a:t>
                </a:r>
              </a:p>
            </p:txBody>
          </p:sp>
        </p:grpSp>
        <p:sp>
          <p:nvSpPr>
            <p:cNvPr id="60446" name="Rectangle 17"/>
            <p:cNvSpPr>
              <a:spLocks noChangeArrowheads="1"/>
            </p:cNvSpPr>
            <p:nvPr/>
          </p:nvSpPr>
          <p:spPr bwMode="auto">
            <a:xfrm>
              <a:off x="848" y="2425"/>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t>
              </a:r>
            </a:p>
          </p:txBody>
        </p:sp>
        <p:sp>
          <p:nvSpPr>
            <p:cNvPr id="60447" name="Rectangle 18"/>
            <p:cNvSpPr>
              <a:spLocks noChangeArrowheads="1"/>
            </p:cNvSpPr>
            <p:nvPr/>
          </p:nvSpPr>
          <p:spPr bwMode="auto">
            <a:xfrm>
              <a:off x="1483" y="2425"/>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     …</a:t>
              </a:r>
            </a:p>
          </p:txBody>
        </p:sp>
      </p:grpSp>
      <p:grpSp>
        <p:nvGrpSpPr>
          <p:cNvPr id="22" name="Group 19"/>
          <p:cNvGrpSpPr>
            <a:grpSpLocks/>
          </p:cNvGrpSpPr>
          <p:nvPr/>
        </p:nvGrpSpPr>
        <p:grpSpPr bwMode="auto">
          <a:xfrm>
            <a:off x="5508625" y="2170113"/>
            <a:ext cx="2246313" cy="2447925"/>
            <a:chOff x="3334" y="1797"/>
            <a:chExt cx="1415" cy="1542"/>
          </a:xfrm>
        </p:grpSpPr>
        <p:sp>
          <p:nvSpPr>
            <p:cNvPr id="60425" name="Text Box 20"/>
            <p:cNvSpPr txBox="1">
              <a:spLocks noChangeArrowheads="1"/>
            </p:cNvSpPr>
            <p:nvPr/>
          </p:nvSpPr>
          <p:spPr bwMode="auto">
            <a:xfrm>
              <a:off x="3334" y="1797"/>
              <a:ext cx="5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Order</a:t>
              </a:r>
              <a:r>
                <a:rPr lang="en-US" altLang="en-US" sz="1800">
                  <a:latin typeface="Arial" panose="020B0604020202020204" pitchFamily="34" charset="0"/>
                </a:rPr>
                <a:t>s</a:t>
              </a:r>
            </a:p>
          </p:txBody>
        </p:sp>
        <p:sp>
          <p:nvSpPr>
            <p:cNvPr id="60426" name="Rectangle 21"/>
            <p:cNvSpPr>
              <a:spLocks noChangeArrowheads="1"/>
            </p:cNvSpPr>
            <p:nvPr/>
          </p:nvSpPr>
          <p:spPr bwMode="auto">
            <a:xfrm>
              <a:off x="3343" y="2114"/>
              <a:ext cx="660"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字　段</a:t>
              </a:r>
            </a:p>
          </p:txBody>
        </p:sp>
        <p:sp>
          <p:nvSpPr>
            <p:cNvPr id="60427" name="Rectangle 22"/>
            <p:cNvSpPr>
              <a:spLocks noChangeArrowheads="1"/>
            </p:cNvSpPr>
            <p:nvPr/>
          </p:nvSpPr>
          <p:spPr bwMode="auto">
            <a:xfrm>
              <a:off x="3978" y="2114"/>
              <a:ext cx="771" cy="291"/>
            </a:xfrm>
            <a:prstGeom prst="rect">
              <a:avLst/>
            </a:prstGeom>
            <a:solidFill>
              <a:schemeClr val="bg2"/>
            </a:solidFill>
            <a:ln w="9525" algn="ctr">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tabLst>
                  <a:tab pos="1657350" algn="l"/>
                </a:tabLst>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tabLst>
                  <a:tab pos="1657350" algn="l"/>
                </a:tabLst>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tabLst>
                  <a:tab pos="1657350" algn="l"/>
                </a:tabLst>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1657350" algn="l"/>
                </a:tabLst>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solidFill>
                    <a:schemeClr val="bg1"/>
                  </a:solidFill>
                  <a:latin typeface="Arial" panose="020B0604020202020204" pitchFamily="34" charset="0"/>
                </a:rPr>
                <a:t>例　子</a:t>
              </a:r>
            </a:p>
          </p:txBody>
        </p:sp>
        <p:sp>
          <p:nvSpPr>
            <p:cNvPr id="60428" name="Rectangle 23"/>
            <p:cNvSpPr>
              <a:spLocks noChangeArrowheads="1"/>
            </p:cNvSpPr>
            <p:nvPr/>
          </p:nvSpPr>
          <p:spPr bwMode="auto">
            <a:xfrm>
              <a:off x="3343" y="2405"/>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订单编号</a:t>
              </a:r>
            </a:p>
          </p:txBody>
        </p:sp>
        <p:sp>
          <p:nvSpPr>
            <p:cNvPr id="60429" name="Rectangle 24"/>
            <p:cNvSpPr>
              <a:spLocks noChangeArrowheads="1"/>
            </p:cNvSpPr>
            <p:nvPr/>
          </p:nvSpPr>
          <p:spPr bwMode="auto">
            <a:xfrm>
              <a:off x="3343" y="2639"/>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订购日期</a:t>
              </a:r>
            </a:p>
          </p:txBody>
        </p:sp>
        <p:sp>
          <p:nvSpPr>
            <p:cNvPr id="60430" name="Rectangle 25"/>
            <p:cNvSpPr>
              <a:spLocks noChangeArrowheads="1"/>
            </p:cNvSpPr>
            <p:nvPr/>
          </p:nvSpPr>
          <p:spPr bwMode="auto">
            <a:xfrm>
              <a:off x="3343" y="2872"/>
              <a:ext cx="660"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zh-CN" altLang="en-US" sz="1800">
                  <a:latin typeface="Arial" panose="020B0604020202020204" pitchFamily="34" charset="0"/>
                </a:rPr>
                <a:t>顾客编号</a:t>
              </a:r>
            </a:p>
          </p:txBody>
        </p:sp>
        <p:sp>
          <p:nvSpPr>
            <p:cNvPr id="60431" name="Rectangle 26"/>
            <p:cNvSpPr>
              <a:spLocks noChangeArrowheads="1"/>
            </p:cNvSpPr>
            <p:nvPr/>
          </p:nvSpPr>
          <p:spPr bwMode="auto">
            <a:xfrm>
              <a:off x="3978" y="2405"/>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001</a:t>
              </a:r>
            </a:p>
          </p:txBody>
        </p:sp>
        <p:sp>
          <p:nvSpPr>
            <p:cNvPr id="60432" name="Rectangle 27"/>
            <p:cNvSpPr>
              <a:spLocks noChangeArrowheads="1"/>
            </p:cNvSpPr>
            <p:nvPr/>
          </p:nvSpPr>
          <p:spPr bwMode="auto">
            <a:xfrm>
              <a:off x="3978" y="2639"/>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2000-2-3</a:t>
              </a:r>
            </a:p>
          </p:txBody>
        </p:sp>
        <p:sp>
          <p:nvSpPr>
            <p:cNvPr id="60433" name="Rectangle 28"/>
            <p:cNvSpPr>
              <a:spLocks noChangeArrowheads="1"/>
            </p:cNvSpPr>
            <p:nvPr/>
          </p:nvSpPr>
          <p:spPr bwMode="auto">
            <a:xfrm>
              <a:off x="3978" y="2872"/>
              <a:ext cx="771" cy="234"/>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AB001</a:t>
              </a:r>
            </a:p>
          </p:txBody>
        </p:sp>
        <p:sp>
          <p:nvSpPr>
            <p:cNvPr id="60434" name="Rectangle 29"/>
            <p:cNvSpPr>
              <a:spLocks noChangeArrowheads="1"/>
            </p:cNvSpPr>
            <p:nvPr/>
          </p:nvSpPr>
          <p:spPr bwMode="auto">
            <a:xfrm>
              <a:off x="3343" y="3106"/>
              <a:ext cx="660"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t>
              </a:r>
            </a:p>
          </p:txBody>
        </p:sp>
        <p:sp>
          <p:nvSpPr>
            <p:cNvPr id="60435" name="Rectangle 30"/>
            <p:cNvSpPr>
              <a:spLocks noChangeArrowheads="1"/>
            </p:cNvSpPr>
            <p:nvPr/>
          </p:nvSpPr>
          <p:spPr bwMode="auto">
            <a:xfrm>
              <a:off x="3978" y="3106"/>
              <a:ext cx="771" cy="23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     …</a:t>
              </a:r>
            </a:p>
          </p:txBody>
        </p:sp>
      </p:grpSp>
    </p:spTree>
    <p:extLst>
      <p:ext uri="{BB962C8B-B14F-4D97-AF65-F5344CB8AC3E}">
        <p14:creationId xmlns:p14="http://schemas.microsoft.com/office/powerpoint/2010/main" val="164381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bg/>
                                          </p:spTgt>
                                        </p:tgtEl>
                                        <p:attrNameLst>
                                          <p:attrName>style.visibility</p:attrName>
                                        </p:attrNameLst>
                                      </p:cBhvr>
                                      <p:to>
                                        <p:strVal val="visible"/>
                                      </p:to>
                                    </p:set>
                                    <p:animEffect transition="in" filter="wipe(left)">
                                      <p:cBhvr>
                                        <p:cTn id="20" dur="500"/>
                                        <p:tgtEl>
                                          <p:spTgt spid="5">
                                            <p:bg/>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215900" y="663575"/>
            <a:ext cx="5219700" cy="461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2400">
                <a:latin typeface="微软雅黑" panose="020B0503020204020204" pitchFamily="34" charset="-122"/>
                <a:ea typeface="微软雅黑" panose="020B0503020204020204" pitchFamily="34" charset="-122"/>
              </a:rPr>
              <a:t>一、数据库设计概述</a:t>
            </a:r>
          </a:p>
        </p:txBody>
      </p:sp>
      <p:sp>
        <p:nvSpPr>
          <p:cNvPr id="4" name="内容占位符 2"/>
          <p:cNvSpPr txBox="1">
            <a:spLocks/>
          </p:cNvSpPr>
          <p:nvPr/>
        </p:nvSpPr>
        <p:spPr>
          <a:xfrm>
            <a:off x="468312" y="2216150"/>
            <a:ext cx="8352159" cy="250899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defRPr/>
            </a:pPr>
            <a:r>
              <a:rPr lang="zh-CN" altLang="en-US" sz="1800" kern="0" dirty="0" smtClean="0"/>
              <a:t>学生（</a:t>
            </a:r>
            <a:r>
              <a:rPr lang="zh-CN" altLang="en-US" sz="1800" u="sng" kern="0" dirty="0" smtClean="0"/>
              <a:t>学号</a:t>
            </a:r>
            <a:r>
              <a:rPr lang="zh-CN" altLang="en-US" sz="1800" kern="0" dirty="0" smtClean="0"/>
              <a:t>，姓名，性别，出生日期，入学时间，系名，系宿舍楼）是否满足第三范式？</a:t>
            </a:r>
            <a:endParaRPr lang="en-US" altLang="zh-CN" sz="1800" kern="0" dirty="0" smtClean="0"/>
          </a:p>
          <a:p>
            <a:pPr>
              <a:defRPr/>
            </a:pPr>
            <a:endParaRPr lang="en-US" altLang="zh-CN" sz="1800" kern="0" dirty="0"/>
          </a:p>
          <a:p>
            <a:pPr>
              <a:defRPr/>
            </a:pPr>
            <a:r>
              <a:rPr lang="zh-CN" altLang="en-US" sz="1800" kern="0" dirty="0" smtClean="0"/>
              <a:t>转换为以下关系：</a:t>
            </a:r>
            <a:endParaRPr lang="en-US" altLang="zh-CN" sz="1800" kern="0" dirty="0" smtClean="0"/>
          </a:p>
          <a:p>
            <a:pPr>
              <a:defRPr/>
            </a:pPr>
            <a:r>
              <a:rPr lang="zh-CN" altLang="en-US" sz="1800" kern="0" dirty="0" smtClean="0"/>
              <a:t>学生（</a:t>
            </a:r>
            <a:r>
              <a:rPr lang="zh-CN" altLang="en-US" sz="1800" u="sng" kern="0" dirty="0" smtClean="0"/>
              <a:t>学号</a:t>
            </a:r>
            <a:r>
              <a:rPr lang="zh-CN" altLang="en-US" sz="1800" kern="0" dirty="0" smtClean="0"/>
              <a:t>，姓名，性别，出生日期，入学时间，系名）</a:t>
            </a:r>
            <a:endParaRPr lang="en-US" altLang="zh-CN" sz="1800" kern="0" dirty="0" smtClean="0"/>
          </a:p>
          <a:p>
            <a:pPr>
              <a:defRPr/>
            </a:pPr>
            <a:endParaRPr lang="en-US" altLang="zh-CN" sz="1800" kern="0" dirty="0"/>
          </a:p>
          <a:p>
            <a:pPr>
              <a:defRPr/>
            </a:pPr>
            <a:r>
              <a:rPr lang="zh-CN" altLang="en-US" sz="1800" kern="0" dirty="0" smtClean="0"/>
              <a:t>宿舍楼（系名，宿舍楼</a:t>
            </a:r>
            <a:r>
              <a:rPr lang="zh-CN" altLang="en-US" sz="1800" kern="0" dirty="0" smtClean="0"/>
              <a:t>）</a:t>
            </a:r>
            <a:endParaRPr lang="en-US" altLang="zh-CN" sz="1800" kern="0" dirty="0" smtClean="0"/>
          </a:p>
          <a:p>
            <a:pPr>
              <a:defRPr/>
            </a:pPr>
            <a:endParaRPr lang="en-US" altLang="zh-CN" sz="1800" kern="0" dirty="0" smtClean="0"/>
          </a:p>
          <a:p>
            <a:pPr>
              <a:defRPr/>
            </a:pPr>
            <a:endParaRPr lang="zh-CN" altLang="en-US" sz="1800" kern="0" dirty="0"/>
          </a:p>
        </p:txBody>
      </p:sp>
    </p:spTree>
    <p:extLst>
      <p:ext uri="{BB962C8B-B14F-4D97-AF65-F5344CB8AC3E}">
        <p14:creationId xmlns:p14="http://schemas.microsoft.com/office/powerpoint/2010/main" val="41322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9452" y="116632"/>
            <a:ext cx="7859216" cy="2571921"/>
          </a:xfrm>
          <a:prstGeom prst="rect">
            <a:avLst/>
          </a:prstGeom>
        </p:spPr>
      </p:pic>
      <p:pic>
        <p:nvPicPr>
          <p:cNvPr id="5" name="图片 4"/>
          <p:cNvPicPr>
            <a:picLocks noChangeAspect="1"/>
          </p:cNvPicPr>
          <p:nvPr/>
        </p:nvPicPr>
        <p:blipFill>
          <a:blip r:embed="rId3"/>
          <a:stretch>
            <a:fillRect/>
          </a:stretch>
        </p:blipFill>
        <p:spPr>
          <a:xfrm>
            <a:off x="507976" y="2595333"/>
            <a:ext cx="7416824" cy="4290051"/>
          </a:xfrm>
          <a:prstGeom prst="rect">
            <a:avLst/>
          </a:prstGeom>
        </p:spPr>
      </p:pic>
    </p:spTree>
    <p:extLst>
      <p:ext uri="{BB962C8B-B14F-4D97-AF65-F5344CB8AC3E}">
        <p14:creationId xmlns:p14="http://schemas.microsoft.com/office/powerpoint/2010/main" val="340624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704850"/>
            <a:ext cx="8229600" cy="779463"/>
          </a:xfrm>
        </p:spPr>
        <p:txBody>
          <a:bodyPr/>
          <a:lstStyle/>
          <a:p>
            <a:r>
              <a:rPr lang="zh-CN" altLang="en-US" sz="4000" dirty="0" smtClean="0">
                <a:latin typeface="黑体" pitchFamily="2" charset="-122"/>
                <a:ea typeface="黑体" pitchFamily="2" charset="-122"/>
              </a:rPr>
              <a:t>手工处理阶段</a:t>
            </a:r>
            <a:r>
              <a:rPr lang="en-US" altLang="zh-CN" sz="4000" dirty="0" smtClean="0">
                <a:latin typeface="黑体" pitchFamily="2" charset="-122"/>
                <a:ea typeface="黑体" pitchFamily="2" charset="-122"/>
              </a:rPr>
              <a:t>:</a:t>
            </a:r>
            <a:endParaRPr lang="zh-CN" altLang="en-US" sz="4000" dirty="0" smtClean="0">
              <a:latin typeface="黑体" pitchFamily="2" charset="-122"/>
              <a:ea typeface="黑体" pitchFamily="2" charset="-122"/>
            </a:endParaRPr>
          </a:p>
        </p:txBody>
      </p:sp>
      <p:sp>
        <p:nvSpPr>
          <p:cNvPr id="12291" name="Rectangle 3"/>
          <p:cNvSpPr>
            <a:spLocks noGrp="1"/>
          </p:cNvSpPr>
          <p:nvPr>
            <p:ph sz="quarter" idx="1"/>
          </p:nvPr>
        </p:nvSpPr>
        <p:spPr/>
        <p:txBody>
          <a:bodyPr/>
          <a:lstStyle/>
          <a:p>
            <a:pPr>
              <a:lnSpc>
                <a:spcPct val="90000"/>
              </a:lnSpc>
            </a:pPr>
            <a:endParaRPr lang="en-US" altLang="zh-CN" dirty="0" smtClean="0"/>
          </a:p>
          <a:p>
            <a:pPr lvl="1">
              <a:lnSpc>
                <a:spcPct val="90000"/>
              </a:lnSpc>
              <a:buFont typeface="Wingdings 2" pitchFamily="18" charset="2"/>
              <a:buNone/>
            </a:pPr>
            <a:endParaRPr lang="en-US" altLang="zh-CN" dirty="0" smtClean="0"/>
          </a:p>
          <a:p>
            <a:pPr lvl="1">
              <a:lnSpc>
                <a:spcPct val="90000"/>
              </a:lnSpc>
              <a:buFont typeface="Wingdings 2" pitchFamily="18" charset="2"/>
              <a:buNone/>
            </a:pPr>
            <a:endParaRPr lang="en-US" altLang="zh-CN" dirty="0" smtClean="0"/>
          </a:p>
          <a:p>
            <a:pPr lvl="1">
              <a:lnSpc>
                <a:spcPct val="90000"/>
              </a:lnSpc>
              <a:buFont typeface="Wingdings 2" pitchFamily="18" charset="2"/>
              <a:buNone/>
            </a:pPr>
            <a:endParaRPr lang="en-US" altLang="zh-CN" dirty="0" smtClean="0"/>
          </a:p>
          <a:p>
            <a:pPr lvl="1">
              <a:lnSpc>
                <a:spcPct val="90000"/>
              </a:lnSpc>
              <a:buFont typeface="Wingdings 2" pitchFamily="18" charset="2"/>
              <a:buNone/>
            </a:pPr>
            <a:endParaRPr lang="en-US" altLang="zh-CN" dirty="0" smtClean="0"/>
          </a:p>
          <a:p>
            <a:pPr lvl="1">
              <a:lnSpc>
                <a:spcPct val="90000"/>
              </a:lnSpc>
              <a:buFont typeface="Wingdings 2" pitchFamily="18" charset="2"/>
              <a:buNone/>
            </a:pPr>
            <a:endParaRPr lang="en-US" altLang="zh-CN" dirty="0" smtClean="0"/>
          </a:p>
          <a:p>
            <a:pPr>
              <a:lnSpc>
                <a:spcPct val="90000"/>
              </a:lnSpc>
            </a:pPr>
            <a:endParaRPr lang="en-US" altLang="zh-CN" dirty="0" smtClean="0">
              <a:solidFill>
                <a:srgbClr val="970F00"/>
              </a:solidFill>
              <a:latin typeface="黑体" pitchFamily="2" charset="-122"/>
              <a:ea typeface="黑体" pitchFamily="2" charset="-122"/>
            </a:endParaRPr>
          </a:p>
          <a:p>
            <a:pPr>
              <a:lnSpc>
                <a:spcPct val="90000"/>
              </a:lnSpc>
            </a:pPr>
            <a:r>
              <a:rPr lang="zh-CN" altLang="en-US" dirty="0" smtClean="0">
                <a:solidFill>
                  <a:srgbClr val="970F00"/>
                </a:solidFill>
                <a:latin typeface="黑体" pitchFamily="2" charset="-122"/>
                <a:ea typeface="黑体" pitchFamily="2" charset="-122"/>
              </a:rPr>
              <a:t>缺点</a:t>
            </a:r>
            <a:r>
              <a:rPr lang="en-US" altLang="zh-CN" dirty="0" smtClean="0">
                <a:solidFill>
                  <a:srgbClr val="970F00"/>
                </a:solidFill>
                <a:latin typeface="黑体" pitchFamily="2" charset="-122"/>
                <a:ea typeface="黑体" pitchFamily="2" charset="-122"/>
              </a:rPr>
              <a:t>:</a:t>
            </a:r>
          </a:p>
          <a:p>
            <a:pPr lvl="1">
              <a:lnSpc>
                <a:spcPct val="90000"/>
              </a:lnSpc>
              <a:buFont typeface="Wingdings 2" pitchFamily="18" charset="2"/>
              <a:buNone/>
            </a:pPr>
            <a:r>
              <a:rPr lang="en-US" altLang="zh-CN" dirty="0" smtClean="0">
                <a:latin typeface="黑体" pitchFamily="2" charset="-122"/>
                <a:ea typeface="黑体" pitchFamily="2" charset="-122"/>
              </a:rPr>
              <a:t>   1. </a:t>
            </a:r>
            <a:r>
              <a:rPr lang="zh-CN" altLang="en-US" dirty="0" smtClean="0">
                <a:latin typeface="黑体" pitchFamily="2" charset="-122"/>
                <a:ea typeface="黑体" pitchFamily="2" charset="-122"/>
              </a:rPr>
              <a:t>应用程序和数据之间的依赖性太强，独立性差；</a:t>
            </a:r>
          </a:p>
          <a:p>
            <a:pPr lvl="1">
              <a:lnSpc>
                <a:spcPct val="90000"/>
              </a:lnSpc>
              <a:buFont typeface="Wingdings 2" pitchFamily="18" charset="2"/>
              <a:buNone/>
            </a:pPr>
            <a:r>
              <a:rPr lang="zh-CN" altLang="en-US" dirty="0" smtClean="0">
                <a:latin typeface="黑体" pitchFamily="2" charset="-122"/>
                <a:ea typeface="黑体" pitchFamily="2" charset="-122"/>
              </a:rPr>
              <a:t>   </a:t>
            </a:r>
            <a:r>
              <a:rPr lang="en-US" altLang="zh-CN" dirty="0" smtClean="0">
                <a:latin typeface="黑体" pitchFamily="2" charset="-122"/>
                <a:ea typeface="黑体" pitchFamily="2" charset="-122"/>
              </a:rPr>
              <a:t>2. </a:t>
            </a:r>
            <a:r>
              <a:rPr lang="zh-CN" altLang="en-US" dirty="0" smtClean="0">
                <a:latin typeface="黑体" pitchFamily="2" charset="-122"/>
                <a:ea typeface="黑体" pitchFamily="2" charset="-122"/>
              </a:rPr>
              <a:t>数据和数据之间存在许多重复数据，造成大量</a:t>
            </a:r>
            <a:br>
              <a:rPr lang="zh-CN" altLang="en-US" dirty="0" smtClean="0">
                <a:latin typeface="黑体" pitchFamily="2" charset="-122"/>
                <a:ea typeface="黑体" pitchFamily="2" charset="-122"/>
              </a:rPr>
            </a:br>
            <a:r>
              <a:rPr lang="zh-CN" altLang="en-US" dirty="0" smtClean="0">
                <a:latin typeface="黑体" pitchFamily="2" charset="-122"/>
                <a:ea typeface="黑体" pitchFamily="2" charset="-122"/>
              </a:rPr>
              <a:t>　数据冗余。</a:t>
            </a:r>
            <a:r>
              <a:rPr lang="zh-CN" altLang="en-US" dirty="0" smtClean="0"/>
              <a:t> </a:t>
            </a:r>
          </a:p>
          <a:p>
            <a:pPr>
              <a:lnSpc>
                <a:spcPct val="90000"/>
              </a:lnSpc>
            </a:pPr>
            <a:endParaRPr lang="zh-CN" altLang="en-US" dirty="0" smtClean="0"/>
          </a:p>
        </p:txBody>
      </p:sp>
      <p:grpSp>
        <p:nvGrpSpPr>
          <p:cNvPr id="56324" name="Group 4"/>
          <p:cNvGrpSpPr>
            <a:grpSpLocks/>
          </p:cNvGrpSpPr>
          <p:nvPr/>
        </p:nvGrpSpPr>
        <p:grpSpPr bwMode="auto">
          <a:xfrm>
            <a:off x="1979613" y="1916113"/>
            <a:ext cx="4321175" cy="2233612"/>
            <a:chOff x="2754" y="2786"/>
            <a:chExt cx="4680" cy="2496"/>
          </a:xfrm>
        </p:grpSpPr>
        <p:sp>
          <p:nvSpPr>
            <p:cNvPr id="12293" name="Text Box 5"/>
            <p:cNvSpPr txBox="1">
              <a:spLocks noChangeArrowheads="1"/>
            </p:cNvSpPr>
            <p:nvPr/>
          </p:nvSpPr>
          <p:spPr bwMode="auto">
            <a:xfrm>
              <a:off x="2754" y="2786"/>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600">
                  <a:latin typeface="Times New Roman" pitchFamily="18" charset="0"/>
                </a:rPr>
                <a:t>应用程序</a:t>
              </a:r>
              <a:r>
                <a:rPr lang="en-US" altLang="zh-CN" sz="1600">
                  <a:latin typeface="Times New Roman" pitchFamily="18" charset="0"/>
                </a:rPr>
                <a:t>1</a:t>
              </a:r>
              <a:endParaRPr lang="en-US" altLang="zh-CN" sz="1600"/>
            </a:p>
          </p:txBody>
        </p:sp>
        <p:sp>
          <p:nvSpPr>
            <p:cNvPr id="12294" name="Text Box 6"/>
            <p:cNvSpPr txBox="1">
              <a:spLocks noChangeArrowheads="1"/>
            </p:cNvSpPr>
            <p:nvPr/>
          </p:nvSpPr>
          <p:spPr bwMode="auto">
            <a:xfrm>
              <a:off x="2754" y="3566"/>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600">
                  <a:latin typeface="Times New Roman" pitchFamily="18" charset="0"/>
                </a:rPr>
                <a:t>应用程序</a:t>
              </a:r>
              <a:r>
                <a:rPr lang="en-US" altLang="zh-CN" sz="1600">
                  <a:latin typeface="Times New Roman" pitchFamily="18" charset="0"/>
                </a:rPr>
                <a:t>2</a:t>
              </a:r>
              <a:endParaRPr lang="en-US" altLang="zh-CN" sz="1600"/>
            </a:p>
          </p:txBody>
        </p:sp>
        <p:sp>
          <p:nvSpPr>
            <p:cNvPr id="12295" name="Text Box 7"/>
            <p:cNvSpPr txBox="1">
              <a:spLocks noChangeArrowheads="1"/>
            </p:cNvSpPr>
            <p:nvPr/>
          </p:nvSpPr>
          <p:spPr bwMode="auto">
            <a:xfrm>
              <a:off x="2754" y="481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600">
                  <a:latin typeface="Times New Roman" pitchFamily="18" charset="0"/>
                </a:rPr>
                <a:t>应用程序</a:t>
              </a:r>
              <a:r>
                <a:rPr lang="en-US" altLang="zh-CN" sz="1600">
                  <a:latin typeface="Times New Roman" pitchFamily="18" charset="0"/>
                </a:rPr>
                <a:t>N</a:t>
              </a:r>
              <a:endParaRPr lang="en-US" altLang="zh-CN" sz="1600"/>
            </a:p>
          </p:txBody>
        </p:sp>
        <p:sp>
          <p:nvSpPr>
            <p:cNvPr id="12296" name="Text Box 8"/>
            <p:cNvSpPr txBox="1">
              <a:spLocks noChangeArrowheads="1"/>
            </p:cNvSpPr>
            <p:nvPr/>
          </p:nvSpPr>
          <p:spPr bwMode="auto">
            <a:xfrm>
              <a:off x="6174" y="2786"/>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a:latin typeface="Times New Roman" pitchFamily="18" charset="0"/>
                </a:rPr>
                <a:t>数据组</a:t>
              </a:r>
              <a:r>
                <a:rPr lang="en-US" altLang="zh-CN" sz="1600">
                  <a:latin typeface="Times New Roman" pitchFamily="18" charset="0"/>
                </a:rPr>
                <a:t>1</a:t>
              </a:r>
              <a:endParaRPr lang="en-US" altLang="zh-CN" sz="1600"/>
            </a:p>
          </p:txBody>
        </p:sp>
        <p:sp>
          <p:nvSpPr>
            <p:cNvPr id="12297" name="Text Box 9"/>
            <p:cNvSpPr txBox="1">
              <a:spLocks noChangeArrowheads="1"/>
            </p:cNvSpPr>
            <p:nvPr/>
          </p:nvSpPr>
          <p:spPr bwMode="auto">
            <a:xfrm>
              <a:off x="6174" y="3566"/>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a:latin typeface="Times New Roman" pitchFamily="18" charset="0"/>
                </a:rPr>
                <a:t>数据组</a:t>
              </a:r>
              <a:r>
                <a:rPr lang="en-US" altLang="zh-CN" sz="1600">
                  <a:latin typeface="Times New Roman" pitchFamily="18" charset="0"/>
                </a:rPr>
                <a:t>2</a:t>
              </a:r>
              <a:endParaRPr lang="en-US" altLang="zh-CN" sz="1600"/>
            </a:p>
          </p:txBody>
        </p:sp>
        <p:sp>
          <p:nvSpPr>
            <p:cNvPr id="12298" name="Text Box 10"/>
            <p:cNvSpPr txBox="1">
              <a:spLocks noChangeArrowheads="1"/>
            </p:cNvSpPr>
            <p:nvPr/>
          </p:nvSpPr>
          <p:spPr bwMode="auto">
            <a:xfrm>
              <a:off x="6174" y="481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a:latin typeface="Times New Roman" pitchFamily="18" charset="0"/>
                </a:rPr>
                <a:t>数据组</a:t>
              </a:r>
              <a:r>
                <a:rPr lang="en-US" altLang="zh-CN" sz="1600">
                  <a:latin typeface="Times New Roman" pitchFamily="18" charset="0"/>
                </a:rPr>
                <a:t>N</a:t>
              </a:r>
              <a:endParaRPr lang="en-US" altLang="zh-CN" sz="1600"/>
            </a:p>
          </p:txBody>
        </p:sp>
        <p:sp>
          <p:nvSpPr>
            <p:cNvPr id="12299" name="Text Box 11"/>
            <p:cNvSpPr txBox="1">
              <a:spLocks noChangeArrowheads="1"/>
            </p:cNvSpPr>
            <p:nvPr/>
          </p:nvSpPr>
          <p:spPr bwMode="auto">
            <a:xfrm>
              <a:off x="3114" y="4193"/>
              <a:ext cx="540" cy="62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latin typeface="Times New Roman" pitchFamily="18" charset="0"/>
                </a:rPr>
                <a:t>···</a:t>
              </a:r>
              <a:endParaRPr lang="en-US" altLang="zh-CN" sz="1600"/>
            </a:p>
          </p:txBody>
        </p:sp>
        <p:sp>
          <p:nvSpPr>
            <p:cNvPr id="12300" name="Text Box 12"/>
            <p:cNvSpPr txBox="1">
              <a:spLocks noChangeArrowheads="1"/>
            </p:cNvSpPr>
            <p:nvPr/>
          </p:nvSpPr>
          <p:spPr bwMode="auto">
            <a:xfrm>
              <a:off x="6534" y="4193"/>
              <a:ext cx="540" cy="62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600">
                  <a:latin typeface="Times New Roman" pitchFamily="18" charset="0"/>
                </a:rPr>
                <a:t>···</a:t>
              </a:r>
              <a:endParaRPr lang="en-US" altLang="zh-CN" sz="1600"/>
            </a:p>
          </p:txBody>
        </p:sp>
        <p:sp>
          <p:nvSpPr>
            <p:cNvPr id="12301" name="Line 13"/>
            <p:cNvSpPr>
              <a:spLocks noChangeShapeType="1"/>
            </p:cNvSpPr>
            <p:nvPr/>
          </p:nvSpPr>
          <p:spPr bwMode="auto">
            <a:xfrm>
              <a:off x="4014" y="3008"/>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14"/>
            <p:cNvSpPr>
              <a:spLocks noChangeShapeType="1"/>
            </p:cNvSpPr>
            <p:nvPr/>
          </p:nvSpPr>
          <p:spPr bwMode="auto">
            <a:xfrm>
              <a:off x="4014" y="3788"/>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5"/>
            <p:cNvSpPr>
              <a:spLocks noChangeShapeType="1"/>
            </p:cNvSpPr>
            <p:nvPr/>
          </p:nvSpPr>
          <p:spPr bwMode="auto">
            <a:xfrm>
              <a:off x="4014" y="5051"/>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63094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checkerboard(across)">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704850"/>
            <a:ext cx="8229600" cy="779463"/>
          </a:xfrm>
        </p:spPr>
        <p:txBody>
          <a:bodyPr/>
          <a:lstStyle/>
          <a:p>
            <a:r>
              <a:rPr lang="zh-CN" altLang="en-US" sz="4000" smtClean="0">
                <a:ea typeface="黑体" pitchFamily="2" charset="-122"/>
              </a:rPr>
              <a:t>文件系统阶段：</a:t>
            </a:r>
            <a:endParaRPr lang="en-US" altLang="zh-CN" sz="4000" smtClean="0">
              <a:ea typeface="黑体" pitchFamily="2" charset="-122"/>
            </a:endParaRPr>
          </a:p>
        </p:txBody>
      </p:sp>
      <p:sp>
        <p:nvSpPr>
          <p:cNvPr id="13315" name="Rectangle 3"/>
          <p:cNvSpPr>
            <a:spLocks noGrp="1"/>
          </p:cNvSpPr>
          <p:nvPr>
            <p:ph sz="quarter" idx="1"/>
          </p:nvPr>
        </p:nvSpPr>
        <p:spPr>
          <a:xfrm>
            <a:off x="457200" y="5084763"/>
            <a:ext cx="8229600" cy="1239837"/>
          </a:xfrm>
        </p:spPr>
        <p:txBody>
          <a:bodyPr/>
          <a:lstStyle/>
          <a:p>
            <a:r>
              <a:rPr lang="zh-CN" altLang="en-US" smtClean="0">
                <a:solidFill>
                  <a:srgbClr val="970F00"/>
                </a:solidFill>
                <a:latin typeface="黑体" pitchFamily="2" charset="-122"/>
                <a:ea typeface="黑体" pitchFamily="2" charset="-122"/>
              </a:rPr>
              <a:t>缺点</a:t>
            </a:r>
            <a:r>
              <a:rPr lang="en-US" altLang="zh-CN" smtClean="0">
                <a:solidFill>
                  <a:srgbClr val="970F00"/>
                </a:solidFill>
                <a:latin typeface="黑体" pitchFamily="2" charset="-122"/>
                <a:ea typeface="黑体" pitchFamily="2" charset="-122"/>
              </a:rPr>
              <a:t>:</a:t>
            </a:r>
            <a:r>
              <a:rPr lang="zh-CN" altLang="en-US" smtClean="0">
                <a:latin typeface="黑体" pitchFamily="2" charset="-122"/>
                <a:ea typeface="黑体" pitchFamily="2" charset="-122"/>
              </a:rPr>
              <a:t>不同的应用程序很难共享同一数据文件，也就是说   数据独立性仍然较差，数据冗余度较大。</a:t>
            </a:r>
          </a:p>
        </p:txBody>
      </p:sp>
      <p:grpSp>
        <p:nvGrpSpPr>
          <p:cNvPr id="57348" name="Group 4"/>
          <p:cNvGrpSpPr>
            <a:grpSpLocks/>
          </p:cNvGrpSpPr>
          <p:nvPr/>
        </p:nvGrpSpPr>
        <p:grpSpPr bwMode="auto">
          <a:xfrm>
            <a:off x="1908175" y="1844675"/>
            <a:ext cx="4535488" cy="2520950"/>
            <a:chOff x="2574" y="8934"/>
            <a:chExt cx="5400" cy="2526"/>
          </a:xfrm>
        </p:grpSpPr>
        <p:sp>
          <p:nvSpPr>
            <p:cNvPr id="13317" name="Line 5"/>
            <p:cNvSpPr>
              <a:spLocks noChangeShapeType="1"/>
            </p:cNvSpPr>
            <p:nvPr/>
          </p:nvSpPr>
          <p:spPr bwMode="auto">
            <a:xfrm flipH="1">
              <a:off x="6174" y="9135"/>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Line 6"/>
            <p:cNvSpPr>
              <a:spLocks noChangeShapeType="1"/>
            </p:cNvSpPr>
            <p:nvPr/>
          </p:nvSpPr>
          <p:spPr bwMode="auto">
            <a:xfrm flipH="1">
              <a:off x="6159" y="10011"/>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Text Box 7"/>
            <p:cNvSpPr txBox="1">
              <a:spLocks noChangeArrowheads="1"/>
            </p:cNvSpPr>
            <p:nvPr/>
          </p:nvSpPr>
          <p:spPr bwMode="auto">
            <a:xfrm>
              <a:off x="7074" y="10338"/>
              <a:ext cx="540" cy="62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a:latin typeface="Times New Roman" pitchFamily="18" charset="0"/>
                </a:rPr>
                <a:t>···</a:t>
              </a:r>
              <a:endParaRPr lang="en-US" altLang="zh-CN" sz="1400"/>
            </a:p>
          </p:txBody>
        </p:sp>
        <p:sp>
          <p:nvSpPr>
            <p:cNvPr id="13320" name="Text Box 8"/>
            <p:cNvSpPr txBox="1">
              <a:spLocks noChangeArrowheads="1"/>
            </p:cNvSpPr>
            <p:nvPr/>
          </p:nvSpPr>
          <p:spPr bwMode="auto">
            <a:xfrm>
              <a:off x="2574" y="893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400">
                  <a:latin typeface="Times New Roman" pitchFamily="18" charset="0"/>
                </a:rPr>
                <a:t>应用程序</a:t>
              </a:r>
              <a:r>
                <a:rPr lang="en-US" altLang="zh-CN" sz="1400">
                  <a:latin typeface="Times New Roman" pitchFamily="18" charset="0"/>
                </a:rPr>
                <a:t>1</a:t>
              </a:r>
              <a:endParaRPr lang="en-US" altLang="zh-CN" sz="1400"/>
            </a:p>
          </p:txBody>
        </p:sp>
        <p:sp>
          <p:nvSpPr>
            <p:cNvPr id="13321" name="Text Box 9"/>
            <p:cNvSpPr txBox="1">
              <a:spLocks noChangeArrowheads="1"/>
            </p:cNvSpPr>
            <p:nvPr/>
          </p:nvSpPr>
          <p:spPr bwMode="auto">
            <a:xfrm>
              <a:off x="2574" y="971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400">
                  <a:latin typeface="Times New Roman" pitchFamily="18" charset="0"/>
                </a:rPr>
                <a:t>应用程序</a:t>
              </a:r>
              <a:r>
                <a:rPr lang="en-US" altLang="zh-CN" sz="1400">
                  <a:latin typeface="Times New Roman" pitchFamily="18" charset="0"/>
                </a:rPr>
                <a:t>2</a:t>
              </a:r>
              <a:endParaRPr lang="en-US" altLang="zh-CN" sz="1400"/>
            </a:p>
          </p:txBody>
        </p:sp>
        <p:sp>
          <p:nvSpPr>
            <p:cNvPr id="13322" name="Text Box 10"/>
            <p:cNvSpPr txBox="1">
              <a:spLocks noChangeArrowheads="1"/>
            </p:cNvSpPr>
            <p:nvPr/>
          </p:nvSpPr>
          <p:spPr bwMode="auto">
            <a:xfrm>
              <a:off x="2574" y="10992"/>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400">
                  <a:latin typeface="Times New Roman" pitchFamily="18" charset="0"/>
                </a:rPr>
                <a:t>应用程序</a:t>
              </a:r>
              <a:r>
                <a:rPr lang="en-US" altLang="zh-CN" sz="1400">
                  <a:latin typeface="Times New Roman" pitchFamily="18" charset="0"/>
                </a:rPr>
                <a:t>N</a:t>
              </a:r>
              <a:endParaRPr lang="en-US" altLang="zh-CN" sz="1400"/>
            </a:p>
          </p:txBody>
        </p:sp>
        <p:sp>
          <p:nvSpPr>
            <p:cNvPr id="13323" name="Text Box 11"/>
            <p:cNvSpPr txBox="1">
              <a:spLocks noChangeArrowheads="1"/>
            </p:cNvSpPr>
            <p:nvPr/>
          </p:nvSpPr>
          <p:spPr bwMode="auto">
            <a:xfrm>
              <a:off x="6714" y="893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a:latin typeface="Times New Roman" pitchFamily="18" charset="0"/>
                </a:rPr>
                <a:t>数据组</a:t>
              </a:r>
              <a:r>
                <a:rPr lang="en-US" altLang="zh-CN" sz="1400">
                  <a:latin typeface="Times New Roman" pitchFamily="18" charset="0"/>
                </a:rPr>
                <a:t>1</a:t>
              </a:r>
              <a:endParaRPr lang="en-US" altLang="zh-CN" sz="1400"/>
            </a:p>
          </p:txBody>
        </p:sp>
        <p:sp>
          <p:nvSpPr>
            <p:cNvPr id="13324" name="Text Box 12"/>
            <p:cNvSpPr txBox="1">
              <a:spLocks noChangeArrowheads="1"/>
            </p:cNvSpPr>
            <p:nvPr/>
          </p:nvSpPr>
          <p:spPr bwMode="auto">
            <a:xfrm>
              <a:off x="6714" y="971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a:latin typeface="Times New Roman" pitchFamily="18" charset="0"/>
                </a:rPr>
                <a:t>数据组</a:t>
              </a:r>
              <a:r>
                <a:rPr lang="en-US" altLang="zh-CN" sz="1400">
                  <a:latin typeface="Times New Roman" pitchFamily="18" charset="0"/>
                </a:rPr>
                <a:t>2</a:t>
              </a:r>
              <a:endParaRPr lang="en-US" altLang="zh-CN" sz="1400"/>
            </a:p>
          </p:txBody>
        </p:sp>
        <p:sp>
          <p:nvSpPr>
            <p:cNvPr id="13325" name="Text Box 13"/>
            <p:cNvSpPr txBox="1">
              <a:spLocks noChangeArrowheads="1"/>
            </p:cNvSpPr>
            <p:nvPr/>
          </p:nvSpPr>
          <p:spPr bwMode="auto">
            <a:xfrm>
              <a:off x="6714" y="10992"/>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a:latin typeface="Times New Roman" pitchFamily="18" charset="0"/>
                </a:rPr>
                <a:t>数据组</a:t>
              </a:r>
              <a:r>
                <a:rPr lang="en-US" altLang="zh-CN" sz="1400">
                  <a:latin typeface="Times New Roman" pitchFamily="18" charset="0"/>
                </a:rPr>
                <a:t>N</a:t>
              </a:r>
              <a:endParaRPr lang="en-US" altLang="zh-CN" sz="1400"/>
            </a:p>
          </p:txBody>
        </p:sp>
        <p:sp>
          <p:nvSpPr>
            <p:cNvPr id="13326" name="Text Box 14"/>
            <p:cNvSpPr txBox="1">
              <a:spLocks noChangeArrowheads="1"/>
            </p:cNvSpPr>
            <p:nvPr/>
          </p:nvSpPr>
          <p:spPr bwMode="auto">
            <a:xfrm>
              <a:off x="2931" y="10338"/>
              <a:ext cx="540" cy="62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a:latin typeface="Times New Roman" pitchFamily="18" charset="0"/>
                </a:rPr>
                <a:t>···</a:t>
              </a:r>
              <a:endParaRPr lang="en-US" altLang="zh-CN" sz="1400"/>
            </a:p>
          </p:txBody>
        </p:sp>
        <p:grpSp>
          <p:nvGrpSpPr>
            <p:cNvPr id="13327" name="Group 15"/>
            <p:cNvGrpSpPr>
              <a:grpSpLocks/>
            </p:cNvGrpSpPr>
            <p:nvPr/>
          </p:nvGrpSpPr>
          <p:grpSpPr bwMode="auto">
            <a:xfrm>
              <a:off x="4554" y="9558"/>
              <a:ext cx="1620" cy="936"/>
              <a:chOff x="4914" y="2538"/>
              <a:chExt cx="1620" cy="936"/>
            </a:xfrm>
          </p:grpSpPr>
          <p:sp>
            <p:nvSpPr>
              <p:cNvPr id="13332" name="Oval 16"/>
              <p:cNvSpPr>
                <a:spLocks noChangeArrowheads="1"/>
              </p:cNvSpPr>
              <p:nvPr/>
            </p:nvSpPr>
            <p:spPr bwMode="auto">
              <a:xfrm>
                <a:off x="4914" y="2538"/>
                <a:ext cx="1620" cy="9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zh-CN" altLang="en-US"/>
              </a:p>
            </p:txBody>
          </p:sp>
          <p:sp>
            <p:nvSpPr>
              <p:cNvPr id="13333" name="Text Box 17"/>
              <p:cNvSpPr txBox="1">
                <a:spLocks noChangeArrowheads="1"/>
              </p:cNvSpPr>
              <p:nvPr/>
            </p:nvSpPr>
            <p:spPr bwMode="auto">
              <a:xfrm>
                <a:off x="5109" y="2739"/>
                <a:ext cx="1260" cy="4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a:latin typeface="Times New Roman" pitchFamily="18" charset="0"/>
                  </a:rPr>
                  <a:t>操作系统</a:t>
                </a:r>
                <a:endParaRPr lang="zh-CN" altLang="en-US" sz="1400"/>
              </a:p>
            </p:txBody>
          </p:sp>
        </p:grpSp>
        <p:sp>
          <p:nvSpPr>
            <p:cNvPr id="13328" name="Line 18"/>
            <p:cNvSpPr>
              <a:spLocks noChangeShapeType="1"/>
            </p:cNvSpPr>
            <p:nvPr/>
          </p:nvSpPr>
          <p:spPr bwMode="auto">
            <a:xfrm>
              <a:off x="3834" y="9186"/>
              <a:ext cx="720"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9"/>
            <p:cNvSpPr>
              <a:spLocks noChangeShapeType="1"/>
            </p:cNvSpPr>
            <p:nvPr/>
          </p:nvSpPr>
          <p:spPr bwMode="auto">
            <a:xfrm>
              <a:off x="3819" y="9981"/>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20"/>
            <p:cNvSpPr>
              <a:spLocks noChangeShapeType="1"/>
            </p:cNvSpPr>
            <p:nvPr/>
          </p:nvSpPr>
          <p:spPr bwMode="auto">
            <a:xfrm flipV="1">
              <a:off x="3819" y="10464"/>
              <a:ext cx="12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21"/>
            <p:cNvSpPr>
              <a:spLocks noChangeShapeType="1"/>
            </p:cNvSpPr>
            <p:nvPr/>
          </p:nvSpPr>
          <p:spPr bwMode="auto">
            <a:xfrm flipH="1" flipV="1">
              <a:off x="5634" y="10494"/>
              <a:ext cx="10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88300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checkerboard(across)">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704850"/>
            <a:ext cx="8229600" cy="708025"/>
          </a:xfrm>
        </p:spPr>
        <p:txBody>
          <a:bodyPr/>
          <a:lstStyle/>
          <a:p>
            <a:r>
              <a:rPr lang="zh-CN" altLang="en-US" sz="4000" smtClean="0">
                <a:ea typeface="黑体" pitchFamily="2" charset="-122"/>
              </a:rPr>
              <a:t>数据库系统阶段：</a:t>
            </a:r>
          </a:p>
        </p:txBody>
      </p:sp>
      <p:sp>
        <p:nvSpPr>
          <p:cNvPr id="14339" name="Rectangle 3"/>
          <p:cNvSpPr>
            <a:spLocks noGrp="1"/>
          </p:cNvSpPr>
          <p:nvPr>
            <p:ph sz="quarter" idx="1"/>
          </p:nvPr>
        </p:nvSpPr>
        <p:spPr/>
        <p:txBody>
          <a:bodyPr/>
          <a:lstStyle/>
          <a:p>
            <a:pPr>
              <a:lnSpc>
                <a:spcPct val="90000"/>
              </a:lnSpc>
            </a:pPr>
            <a:endParaRPr lang="zh-CN" altLang="en-US" dirty="0" smtClean="0">
              <a:solidFill>
                <a:srgbClr val="970F00"/>
              </a:solidFill>
            </a:endParaRPr>
          </a:p>
          <a:p>
            <a:pPr>
              <a:lnSpc>
                <a:spcPct val="90000"/>
              </a:lnSpc>
            </a:pPr>
            <a:endParaRPr lang="zh-CN" altLang="en-US" dirty="0" smtClean="0">
              <a:solidFill>
                <a:srgbClr val="970F00"/>
              </a:solidFill>
            </a:endParaRPr>
          </a:p>
          <a:p>
            <a:pPr>
              <a:lnSpc>
                <a:spcPct val="90000"/>
              </a:lnSpc>
            </a:pPr>
            <a:endParaRPr lang="zh-CN" altLang="en-US" dirty="0" smtClean="0">
              <a:solidFill>
                <a:srgbClr val="970F00"/>
              </a:solidFill>
            </a:endParaRPr>
          </a:p>
          <a:p>
            <a:pPr>
              <a:lnSpc>
                <a:spcPct val="90000"/>
              </a:lnSpc>
            </a:pPr>
            <a:endParaRPr lang="zh-CN" altLang="en-US" dirty="0" smtClean="0">
              <a:solidFill>
                <a:srgbClr val="970F00"/>
              </a:solidFill>
            </a:endParaRPr>
          </a:p>
          <a:p>
            <a:pPr>
              <a:lnSpc>
                <a:spcPct val="90000"/>
              </a:lnSpc>
            </a:pPr>
            <a:endParaRPr lang="zh-CN" altLang="en-US" dirty="0" smtClean="0">
              <a:solidFill>
                <a:srgbClr val="970F00"/>
              </a:solidFill>
            </a:endParaRPr>
          </a:p>
          <a:p>
            <a:pPr>
              <a:lnSpc>
                <a:spcPct val="90000"/>
              </a:lnSpc>
            </a:pPr>
            <a:endParaRPr lang="zh-CN" altLang="en-US" dirty="0" smtClean="0">
              <a:solidFill>
                <a:srgbClr val="970F00"/>
              </a:solidFill>
            </a:endParaRPr>
          </a:p>
          <a:p>
            <a:pPr>
              <a:lnSpc>
                <a:spcPct val="90000"/>
              </a:lnSpc>
            </a:pPr>
            <a:endParaRPr lang="en-US" altLang="zh-CN" dirty="0" smtClean="0">
              <a:solidFill>
                <a:srgbClr val="970F00"/>
              </a:solidFill>
            </a:endParaRPr>
          </a:p>
          <a:p>
            <a:pPr>
              <a:lnSpc>
                <a:spcPct val="90000"/>
              </a:lnSpc>
            </a:pPr>
            <a:r>
              <a:rPr lang="zh-CN" altLang="en-US" dirty="0" smtClean="0">
                <a:solidFill>
                  <a:srgbClr val="970F00"/>
                </a:solidFill>
              </a:rPr>
              <a:t>优点</a:t>
            </a:r>
            <a:r>
              <a:rPr lang="en-US" altLang="zh-CN" dirty="0" smtClean="0">
                <a:solidFill>
                  <a:srgbClr val="970F00"/>
                </a:solidFill>
              </a:rPr>
              <a:t>:</a:t>
            </a:r>
          </a:p>
          <a:p>
            <a:pPr lvl="1">
              <a:lnSpc>
                <a:spcPct val="80000"/>
              </a:lnSpc>
              <a:spcBef>
                <a:spcPct val="0"/>
              </a:spcBef>
              <a:buFont typeface="Wingdings" pitchFamily="2" charset="2"/>
              <a:buAutoNum type="arabicPeriod"/>
            </a:pPr>
            <a:r>
              <a:rPr lang="zh-CN" altLang="en-US" dirty="0" smtClean="0"/>
              <a:t>数据结构化  </a:t>
            </a:r>
          </a:p>
          <a:p>
            <a:pPr lvl="1">
              <a:lnSpc>
                <a:spcPct val="80000"/>
              </a:lnSpc>
              <a:spcBef>
                <a:spcPct val="0"/>
              </a:spcBef>
              <a:buFont typeface="Wingdings" pitchFamily="2" charset="2"/>
              <a:buAutoNum type="arabicPeriod"/>
            </a:pPr>
            <a:r>
              <a:rPr lang="zh-CN" altLang="en-US" dirty="0" smtClean="0"/>
              <a:t>数据共享</a:t>
            </a:r>
            <a:r>
              <a:rPr lang="zh-CN" altLang="en-US" sz="3200" dirty="0" smtClean="0"/>
              <a:t> </a:t>
            </a:r>
            <a:endParaRPr lang="zh-CN" altLang="en-US" dirty="0" smtClean="0"/>
          </a:p>
          <a:p>
            <a:pPr lvl="1">
              <a:lnSpc>
                <a:spcPct val="80000"/>
              </a:lnSpc>
              <a:spcBef>
                <a:spcPct val="0"/>
              </a:spcBef>
              <a:buFont typeface="Wingdings" pitchFamily="2" charset="2"/>
              <a:buAutoNum type="arabicPeriod" startAt="3"/>
            </a:pPr>
            <a:r>
              <a:rPr lang="zh-CN" altLang="en-US" dirty="0" smtClean="0"/>
              <a:t>数据独立性</a:t>
            </a:r>
          </a:p>
          <a:p>
            <a:pPr lvl="1">
              <a:lnSpc>
                <a:spcPct val="80000"/>
              </a:lnSpc>
              <a:spcBef>
                <a:spcPct val="0"/>
              </a:spcBef>
              <a:buFont typeface="Wingdings" pitchFamily="2" charset="2"/>
              <a:buAutoNum type="arabicPeriod" startAt="3"/>
            </a:pPr>
            <a:r>
              <a:rPr lang="zh-CN" altLang="en-US" dirty="0" smtClean="0"/>
              <a:t>最小冗余度</a:t>
            </a:r>
          </a:p>
        </p:txBody>
      </p:sp>
      <p:grpSp>
        <p:nvGrpSpPr>
          <p:cNvPr id="58372" name="Group 4"/>
          <p:cNvGrpSpPr>
            <a:grpSpLocks/>
          </p:cNvGrpSpPr>
          <p:nvPr/>
        </p:nvGrpSpPr>
        <p:grpSpPr bwMode="auto">
          <a:xfrm>
            <a:off x="2339975" y="1844675"/>
            <a:ext cx="5688013" cy="2663825"/>
            <a:chOff x="2034" y="1844"/>
            <a:chExt cx="6240" cy="2496"/>
          </a:xfrm>
        </p:grpSpPr>
        <p:sp>
          <p:nvSpPr>
            <p:cNvPr id="14341" name="Text Box 5"/>
            <p:cNvSpPr txBox="1">
              <a:spLocks noChangeArrowheads="1"/>
            </p:cNvSpPr>
            <p:nvPr/>
          </p:nvSpPr>
          <p:spPr bwMode="auto">
            <a:xfrm>
              <a:off x="2034" y="184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500">
                  <a:latin typeface="Times New Roman" pitchFamily="18" charset="0"/>
                </a:rPr>
                <a:t>应用程序</a:t>
              </a:r>
              <a:r>
                <a:rPr lang="en-US" altLang="zh-CN" sz="1500">
                  <a:latin typeface="Times New Roman" pitchFamily="18" charset="0"/>
                </a:rPr>
                <a:t>1</a:t>
              </a:r>
              <a:endParaRPr lang="en-US" altLang="zh-CN" sz="1500"/>
            </a:p>
          </p:txBody>
        </p:sp>
        <p:sp>
          <p:nvSpPr>
            <p:cNvPr id="14342" name="Text Box 6"/>
            <p:cNvSpPr txBox="1">
              <a:spLocks noChangeArrowheads="1"/>
            </p:cNvSpPr>
            <p:nvPr/>
          </p:nvSpPr>
          <p:spPr bwMode="auto">
            <a:xfrm>
              <a:off x="2034" y="2624"/>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500">
                  <a:latin typeface="Times New Roman" pitchFamily="18" charset="0"/>
                </a:rPr>
                <a:t>应用程序</a:t>
              </a:r>
              <a:r>
                <a:rPr lang="en-US" altLang="zh-CN" sz="1500">
                  <a:latin typeface="Times New Roman" pitchFamily="18" charset="0"/>
                </a:rPr>
                <a:t>2</a:t>
              </a:r>
              <a:endParaRPr lang="en-US" altLang="zh-CN" sz="1500"/>
            </a:p>
          </p:txBody>
        </p:sp>
        <p:sp>
          <p:nvSpPr>
            <p:cNvPr id="14343" name="Text Box 7"/>
            <p:cNvSpPr txBox="1">
              <a:spLocks noChangeArrowheads="1"/>
            </p:cNvSpPr>
            <p:nvPr/>
          </p:nvSpPr>
          <p:spPr bwMode="auto">
            <a:xfrm>
              <a:off x="2034" y="3872"/>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1500">
                  <a:latin typeface="Times New Roman" pitchFamily="18" charset="0"/>
                </a:rPr>
                <a:t>应用程序</a:t>
              </a:r>
              <a:r>
                <a:rPr lang="en-US" altLang="zh-CN" sz="1500">
                  <a:latin typeface="Times New Roman" pitchFamily="18" charset="0"/>
                </a:rPr>
                <a:t>N</a:t>
              </a:r>
              <a:endParaRPr lang="en-US" altLang="zh-CN" sz="1500"/>
            </a:p>
          </p:txBody>
        </p:sp>
        <p:sp>
          <p:nvSpPr>
            <p:cNvPr id="14344" name="Text Box 8"/>
            <p:cNvSpPr txBox="1">
              <a:spLocks noChangeArrowheads="1"/>
            </p:cNvSpPr>
            <p:nvPr/>
          </p:nvSpPr>
          <p:spPr bwMode="auto">
            <a:xfrm>
              <a:off x="7014" y="2615"/>
              <a:ext cx="1260" cy="468"/>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500">
                  <a:latin typeface="Times New Roman" pitchFamily="18" charset="0"/>
                </a:rPr>
                <a:t>数据库</a:t>
              </a:r>
              <a:endParaRPr lang="zh-CN" altLang="en-US" sz="1500"/>
            </a:p>
          </p:txBody>
        </p:sp>
        <p:sp>
          <p:nvSpPr>
            <p:cNvPr id="14345" name="Text Box 9"/>
            <p:cNvSpPr txBox="1">
              <a:spLocks noChangeArrowheads="1"/>
            </p:cNvSpPr>
            <p:nvPr/>
          </p:nvSpPr>
          <p:spPr bwMode="auto">
            <a:xfrm>
              <a:off x="2394" y="3248"/>
              <a:ext cx="540" cy="62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500" b="1">
                  <a:latin typeface="Times New Roman" pitchFamily="18" charset="0"/>
                </a:rPr>
                <a:t>···</a:t>
              </a:r>
              <a:endParaRPr lang="en-US" altLang="zh-CN" sz="1500" b="1"/>
            </a:p>
          </p:txBody>
        </p:sp>
        <p:sp>
          <p:nvSpPr>
            <p:cNvPr id="14346" name="Line 10"/>
            <p:cNvSpPr>
              <a:spLocks noChangeShapeType="1"/>
            </p:cNvSpPr>
            <p:nvPr/>
          </p:nvSpPr>
          <p:spPr bwMode="auto">
            <a:xfrm>
              <a:off x="3294" y="2066"/>
              <a:ext cx="1380" cy="4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Line 11"/>
            <p:cNvSpPr>
              <a:spLocks noChangeShapeType="1"/>
            </p:cNvSpPr>
            <p:nvPr/>
          </p:nvSpPr>
          <p:spPr bwMode="auto">
            <a:xfrm>
              <a:off x="3294" y="2846"/>
              <a:ext cx="1020"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12"/>
            <p:cNvSpPr>
              <a:spLocks noChangeShapeType="1"/>
            </p:cNvSpPr>
            <p:nvPr/>
          </p:nvSpPr>
          <p:spPr bwMode="auto">
            <a:xfrm flipV="1">
              <a:off x="3294" y="3320"/>
              <a:ext cx="1380" cy="7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49" name="Group 13"/>
            <p:cNvGrpSpPr>
              <a:grpSpLocks/>
            </p:cNvGrpSpPr>
            <p:nvPr/>
          </p:nvGrpSpPr>
          <p:grpSpPr bwMode="auto">
            <a:xfrm>
              <a:off x="4314" y="2384"/>
              <a:ext cx="1980" cy="1092"/>
              <a:chOff x="5814" y="8244"/>
              <a:chExt cx="1980" cy="1092"/>
            </a:xfrm>
          </p:grpSpPr>
          <p:sp>
            <p:nvSpPr>
              <p:cNvPr id="14351" name="Oval 14"/>
              <p:cNvSpPr>
                <a:spLocks noChangeArrowheads="1"/>
              </p:cNvSpPr>
              <p:nvPr/>
            </p:nvSpPr>
            <p:spPr bwMode="auto">
              <a:xfrm>
                <a:off x="5814" y="8244"/>
                <a:ext cx="1980" cy="1092"/>
              </a:xfrm>
              <a:prstGeom prst="ellipse">
                <a:avLst/>
              </a:prstGeom>
              <a:solidFill>
                <a:srgbClr val="FFFFFF"/>
              </a:solidFill>
              <a:ln w="9525">
                <a:solidFill>
                  <a:srgbClr val="000000"/>
                </a:solidFill>
                <a:round/>
                <a:headEnd/>
                <a:tailEnd/>
              </a:ln>
            </p:spPr>
            <p:txBody>
              <a:bodyPr/>
              <a:lstStyle/>
              <a:p>
                <a:endParaRPr lang="zh-CN" altLang="en-US"/>
              </a:p>
            </p:txBody>
          </p:sp>
          <p:sp>
            <p:nvSpPr>
              <p:cNvPr id="14352" name="Text Box 15"/>
              <p:cNvSpPr txBox="1">
                <a:spLocks noChangeArrowheads="1"/>
              </p:cNvSpPr>
              <p:nvPr/>
            </p:nvSpPr>
            <p:spPr bwMode="auto">
              <a:xfrm>
                <a:off x="6174" y="8436"/>
                <a:ext cx="1260" cy="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500">
                    <a:latin typeface="Times New Roman" pitchFamily="18" charset="0"/>
                  </a:rPr>
                  <a:t>数据库</a:t>
                </a:r>
              </a:p>
              <a:p>
                <a:pPr algn="ctr" eaLnBrk="1" hangingPunct="1"/>
                <a:r>
                  <a:rPr lang="zh-CN" altLang="en-US" sz="1500">
                    <a:latin typeface="Times New Roman" pitchFamily="18" charset="0"/>
                  </a:rPr>
                  <a:t>管理系统</a:t>
                </a:r>
                <a:endParaRPr lang="zh-CN" altLang="en-US" sz="1500"/>
              </a:p>
            </p:txBody>
          </p:sp>
        </p:grpSp>
        <p:sp>
          <p:nvSpPr>
            <p:cNvPr id="14350" name="Line 16"/>
            <p:cNvSpPr>
              <a:spLocks noChangeShapeType="1"/>
            </p:cNvSpPr>
            <p:nvPr/>
          </p:nvSpPr>
          <p:spPr bwMode="auto">
            <a:xfrm>
              <a:off x="6294" y="285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88897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checkerboard(across)">
                                      <p:cBhvr>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sz="quarter" idx="1"/>
          </p:nvPr>
        </p:nvSpPr>
        <p:spPr>
          <a:xfrm>
            <a:off x="395288" y="981074"/>
            <a:ext cx="8229600" cy="5256237"/>
          </a:xfrm>
        </p:spPr>
        <p:txBody>
          <a:bodyPr>
            <a:normAutofit/>
          </a:bodyPr>
          <a:lstStyle/>
          <a:p>
            <a:r>
              <a:rPr lang="zh-CN" altLang="en-US" sz="2400" dirty="0" smtClean="0">
                <a:latin typeface="黑体" pitchFamily="2" charset="-122"/>
                <a:ea typeface="黑体" pitchFamily="2" charset="-122"/>
              </a:rPr>
              <a:t>数据库</a:t>
            </a:r>
            <a:r>
              <a:rPr lang="en-US" altLang="zh-CN" sz="2400" dirty="0" smtClean="0">
                <a:latin typeface="黑体" pitchFamily="2" charset="-122"/>
                <a:ea typeface="黑体" pitchFamily="2" charset="-122"/>
              </a:rPr>
              <a:t>(DB)</a:t>
            </a:r>
            <a:r>
              <a:rPr lang="zh-CN" altLang="en-US" sz="2400" dirty="0" smtClean="0">
                <a:latin typeface="黑体" pitchFamily="2" charset="-122"/>
                <a:ea typeface="黑体" pitchFamily="2" charset="-122"/>
              </a:rPr>
              <a:t>：存放数据的仓库</a:t>
            </a:r>
          </a:p>
          <a:p>
            <a:pPr lvl="1"/>
            <a:r>
              <a:rPr lang="zh-CN" altLang="en-US" dirty="0" smtClean="0">
                <a:latin typeface="黑体" pitchFamily="2" charset="-122"/>
                <a:ea typeface="黑体" pitchFamily="2" charset="-122"/>
              </a:rPr>
              <a:t>是</a:t>
            </a:r>
            <a:r>
              <a:rPr lang="en-US" altLang="zh-CN" dirty="0" err="1" smtClean="0">
                <a:latin typeface="黑体" pitchFamily="2" charset="-122"/>
                <a:ea typeface="黑体" pitchFamily="2" charset="-122"/>
              </a:rPr>
              <a:t>DataBase</a:t>
            </a:r>
            <a:r>
              <a:rPr lang="en-US" altLang="zh-CN" dirty="0" smtClean="0">
                <a:latin typeface="黑体" pitchFamily="2" charset="-122"/>
                <a:ea typeface="黑体" pitchFamily="2" charset="-122"/>
              </a:rPr>
              <a:t> System</a:t>
            </a:r>
            <a:r>
              <a:rPr lang="zh-CN" altLang="en-US" dirty="0" smtClean="0">
                <a:latin typeface="黑体" pitchFamily="2" charset="-122"/>
                <a:ea typeface="黑体" pitchFamily="2" charset="-122"/>
              </a:rPr>
              <a:t>的核心</a:t>
            </a:r>
          </a:p>
          <a:p>
            <a:pPr lvl="1"/>
            <a:r>
              <a:rPr lang="zh-CN" altLang="en-US" dirty="0" smtClean="0">
                <a:latin typeface="黑体" pitchFamily="2" charset="-122"/>
                <a:ea typeface="黑体" pitchFamily="2" charset="-122"/>
              </a:rPr>
              <a:t>以文件的形式存储 </a:t>
            </a:r>
          </a:p>
          <a:p>
            <a:pPr lvl="2"/>
            <a:r>
              <a:rPr lang="zh-CN" altLang="en-US" sz="2400" dirty="0" smtClean="0">
                <a:latin typeface="黑体" pitchFamily="2" charset="-122"/>
                <a:ea typeface="黑体" pitchFamily="2" charset="-122"/>
              </a:rPr>
              <a:t>相互关联的数据的集合，最终形成文件</a:t>
            </a:r>
          </a:p>
          <a:p>
            <a:pPr lvl="2"/>
            <a:r>
              <a:rPr lang="zh-CN" altLang="en-US" sz="2400" dirty="0" smtClean="0">
                <a:latin typeface="黑体" pitchFamily="2" charset="-122"/>
                <a:ea typeface="黑体" pitchFamily="2" charset="-122"/>
              </a:rPr>
              <a:t>对比：一般文件仅指相关信息的集合，它的存放形式可以是杂乱无章的 </a:t>
            </a:r>
            <a:endParaRPr lang="en-US" altLang="zh-CN" sz="2400" dirty="0" smtClean="0">
              <a:latin typeface="黑体" pitchFamily="2" charset="-122"/>
              <a:ea typeface="黑体" pitchFamily="2" charset="-122"/>
            </a:endParaRPr>
          </a:p>
          <a:p>
            <a:pPr lvl="2"/>
            <a:r>
              <a:rPr lang="zh-CN" altLang="en-US" sz="2400" dirty="0" smtClean="0">
                <a:latin typeface="黑体" pitchFamily="2" charset="-122"/>
                <a:ea typeface="黑体" pitchFamily="2" charset="-122"/>
              </a:rPr>
              <a:t>特点：</a:t>
            </a:r>
            <a:endParaRPr lang="en-US" altLang="zh-CN" sz="2400" dirty="0" smtClean="0">
              <a:latin typeface="黑体" pitchFamily="2" charset="-122"/>
              <a:ea typeface="黑体" pitchFamily="2" charset="-122"/>
            </a:endParaRPr>
          </a:p>
          <a:p>
            <a:pPr lvl="2"/>
            <a:r>
              <a:rPr lang="zh-CN" altLang="en-US" sz="2400" dirty="0" smtClean="0">
                <a:latin typeface="黑体" pitchFamily="2" charset="-122"/>
                <a:ea typeface="黑体" pitchFamily="2" charset="-122"/>
              </a:rPr>
              <a:t>数据库中的数据按一定的数据模型组织、存放；</a:t>
            </a:r>
            <a:endParaRPr lang="en-US" altLang="zh-CN" sz="2400" dirty="0" smtClean="0">
              <a:latin typeface="黑体" pitchFamily="2" charset="-122"/>
              <a:ea typeface="黑体" pitchFamily="2" charset="-122"/>
            </a:endParaRPr>
          </a:p>
          <a:p>
            <a:pPr lvl="2"/>
            <a:r>
              <a:rPr lang="zh-CN" altLang="en-US" sz="2400" dirty="0" smtClean="0">
                <a:latin typeface="黑体" pitchFamily="2" charset="-122"/>
                <a:ea typeface="黑体" pitchFamily="2" charset="-122"/>
              </a:rPr>
              <a:t>具有较小的数据冗余；</a:t>
            </a:r>
            <a:endParaRPr lang="en-US" altLang="zh-CN" sz="2400" dirty="0" smtClean="0">
              <a:latin typeface="黑体" pitchFamily="2" charset="-122"/>
              <a:ea typeface="黑体" pitchFamily="2" charset="-122"/>
            </a:endParaRPr>
          </a:p>
          <a:p>
            <a:pPr lvl="2"/>
            <a:r>
              <a:rPr lang="zh-CN" altLang="en-US" sz="2400" dirty="0" smtClean="0">
                <a:latin typeface="黑体" pitchFamily="2" charset="-122"/>
                <a:ea typeface="黑体" pitchFamily="2" charset="-122"/>
              </a:rPr>
              <a:t>具有较高的数据独立性和易扩充性；</a:t>
            </a:r>
            <a:endParaRPr lang="en-US" altLang="zh-CN" sz="2400" dirty="0" smtClean="0">
              <a:latin typeface="黑体" pitchFamily="2" charset="-122"/>
              <a:ea typeface="黑体" pitchFamily="2" charset="-122"/>
            </a:endParaRPr>
          </a:p>
          <a:p>
            <a:pPr lvl="2"/>
            <a:r>
              <a:rPr lang="zh-CN" altLang="en-US" sz="2400" dirty="0" smtClean="0">
                <a:latin typeface="黑体" pitchFamily="2" charset="-122"/>
                <a:ea typeface="黑体" pitchFamily="2" charset="-122"/>
              </a:rPr>
              <a:t>为各用户所共享；</a:t>
            </a:r>
          </a:p>
          <a:p>
            <a:endParaRPr lang="zh-CN" altLang="en-US" sz="2400" dirty="0" smtClean="0">
              <a:latin typeface="黑体" pitchFamily="2" charset="-122"/>
              <a:ea typeface="黑体" pitchFamily="2" charset="-122"/>
            </a:endParaRPr>
          </a:p>
        </p:txBody>
      </p:sp>
    </p:spTree>
    <p:extLst>
      <p:ext uri="{BB962C8B-B14F-4D97-AF65-F5344CB8AC3E}">
        <p14:creationId xmlns:p14="http://schemas.microsoft.com/office/powerpoint/2010/main" val="973469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p:cNvSpPr>
          <p:nvPr>
            <p:ph sz="quarter" idx="1"/>
          </p:nvPr>
        </p:nvSpPr>
        <p:spPr>
          <a:xfrm>
            <a:off x="457200" y="765175"/>
            <a:ext cx="8229600" cy="5559425"/>
          </a:xfrm>
        </p:spPr>
        <p:txBody>
          <a:bodyPr/>
          <a:lstStyle/>
          <a:p>
            <a:pPr>
              <a:lnSpc>
                <a:spcPct val="90000"/>
              </a:lnSpc>
            </a:pPr>
            <a:r>
              <a:rPr lang="zh-CN" altLang="en-US" sz="2400" dirty="0" smtClean="0">
                <a:latin typeface="黑体" pitchFamily="2" charset="-122"/>
                <a:ea typeface="黑体" pitchFamily="2" charset="-122"/>
              </a:rPr>
              <a:t>数据库管理系统</a:t>
            </a:r>
            <a:r>
              <a:rPr lang="en-US" altLang="zh-CN" sz="2400" dirty="0" smtClean="0">
                <a:latin typeface="黑体" pitchFamily="2" charset="-122"/>
                <a:ea typeface="黑体" pitchFamily="2" charset="-122"/>
              </a:rPr>
              <a:t>(DBMS)</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SQL Server 2016</a:t>
            </a:r>
            <a:r>
              <a:rPr lang="zh-CN" altLang="en-US" sz="2400" dirty="0" smtClean="0">
                <a:latin typeface="黑体" pitchFamily="2" charset="-122"/>
                <a:ea typeface="黑体" pitchFamily="2" charset="-122"/>
              </a:rPr>
              <a:t/>
            </a:r>
            <a:br>
              <a:rPr lang="zh-CN" altLang="en-US" sz="2400" dirty="0" smtClean="0">
                <a:latin typeface="黑体" pitchFamily="2" charset="-122"/>
                <a:ea typeface="黑体" pitchFamily="2" charset="-122"/>
              </a:rPr>
            </a:br>
            <a:r>
              <a:rPr lang="zh-CN" altLang="en-US" sz="2400" dirty="0" smtClean="0">
                <a:latin typeface="黑体" pitchFamily="2" charset="-122"/>
                <a:ea typeface="黑体" pitchFamily="2" charset="-122"/>
              </a:rPr>
              <a:t>　　</a:t>
            </a:r>
            <a:r>
              <a:rPr lang="zh-CN" altLang="en-US" sz="2400" dirty="0" smtClean="0">
                <a:solidFill>
                  <a:srgbClr val="970F00"/>
                </a:solidFill>
                <a:latin typeface="黑体" pitchFamily="2" charset="-122"/>
                <a:ea typeface="黑体" pitchFamily="2" charset="-122"/>
              </a:rPr>
              <a:t>数据库系统的主要软件系统 ，负责对数据库进行管理和维护，借助于操作系统实现对数据的存储管理。</a:t>
            </a:r>
            <a:r>
              <a:rPr lang="zh-CN" altLang="en-US" sz="2400" dirty="0" smtClean="0">
                <a:latin typeface="黑体" pitchFamily="2" charset="-122"/>
                <a:ea typeface="黑体" pitchFamily="2" charset="-122"/>
              </a:rPr>
              <a:t>  </a:t>
            </a:r>
          </a:p>
          <a:p>
            <a:pPr lvl="1">
              <a:lnSpc>
                <a:spcPct val="90000"/>
              </a:lnSpc>
            </a:pPr>
            <a:r>
              <a:rPr lang="zh-CN" altLang="en-US" dirty="0" smtClean="0">
                <a:latin typeface="黑体" pitchFamily="2" charset="-122"/>
                <a:ea typeface="黑体" pitchFamily="2" charset="-122"/>
              </a:rPr>
              <a:t>数据定义语言（</a:t>
            </a:r>
            <a:r>
              <a:rPr lang="en-US" altLang="zh-CN" dirty="0" smtClean="0">
                <a:latin typeface="黑体" pitchFamily="2" charset="-122"/>
                <a:ea typeface="黑体" pitchFamily="2" charset="-122"/>
              </a:rPr>
              <a:t>DDL</a:t>
            </a:r>
            <a:r>
              <a:rPr lang="zh-CN" altLang="en-US" dirty="0" smtClean="0">
                <a:latin typeface="黑体" pitchFamily="2" charset="-122"/>
                <a:ea typeface="黑体" pitchFamily="2" charset="-122"/>
              </a:rPr>
              <a:t>）：</a:t>
            </a:r>
          </a:p>
          <a:p>
            <a:pPr lvl="2">
              <a:lnSpc>
                <a:spcPct val="90000"/>
              </a:lnSpc>
            </a:pPr>
            <a:r>
              <a:rPr lang="zh-CN" altLang="en-US" sz="2400" dirty="0" smtClean="0">
                <a:latin typeface="黑体" pitchFamily="2" charset="-122"/>
                <a:ea typeface="黑体" pitchFamily="2" charset="-122"/>
              </a:rPr>
              <a:t>用来描述和定义数据库中的各种数据的及数据之间的联系。</a:t>
            </a:r>
          </a:p>
          <a:p>
            <a:pPr lvl="1">
              <a:lnSpc>
                <a:spcPct val="90000"/>
              </a:lnSpc>
            </a:pPr>
            <a:r>
              <a:rPr lang="zh-CN" altLang="en-US" dirty="0" smtClean="0">
                <a:latin typeface="黑体" pitchFamily="2" charset="-122"/>
                <a:ea typeface="黑体" pitchFamily="2" charset="-122"/>
              </a:rPr>
              <a:t>数据管理语言（</a:t>
            </a:r>
            <a:r>
              <a:rPr lang="en-US" altLang="zh-CN" dirty="0" smtClean="0">
                <a:latin typeface="黑体" pitchFamily="2" charset="-122"/>
                <a:ea typeface="黑体" pitchFamily="2" charset="-122"/>
              </a:rPr>
              <a:t>DML</a:t>
            </a:r>
            <a:r>
              <a:rPr lang="zh-CN" altLang="en-US" dirty="0" smtClean="0">
                <a:latin typeface="黑体" pitchFamily="2" charset="-122"/>
                <a:ea typeface="黑体" pitchFamily="2" charset="-122"/>
              </a:rPr>
              <a:t>）：</a:t>
            </a:r>
          </a:p>
          <a:p>
            <a:pPr lvl="2">
              <a:lnSpc>
                <a:spcPct val="90000"/>
              </a:lnSpc>
            </a:pPr>
            <a:r>
              <a:rPr lang="zh-CN" altLang="en-US" sz="2400" dirty="0" smtClean="0">
                <a:latin typeface="黑体" pitchFamily="2" charset="-122"/>
                <a:ea typeface="黑体" pitchFamily="2" charset="-122"/>
              </a:rPr>
              <a:t>用来对数据库中的数据进行插入、查找、修改和删除等操作。</a:t>
            </a:r>
          </a:p>
          <a:p>
            <a:pPr lvl="1">
              <a:lnSpc>
                <a:spcPct val="90000"/>
              </a:lnSpc>
            </a:pPr>
            <a:r>
              <a:rPr lang="zh-CN" altLang="en-US" dirty="0" smtClean="0">
                <a:latin typeface="黑体" pitchFamily="2" charset="-122"/>
                <a:ea typeface="黑体" pitchFamily="2" charset="-122"/>
              </a:rPr>
              <a:t>数据管理的程序（</a:t>
            </a:r>
            <a:r>
              <a:rPr lang="en-US" altLang="zh-CN" dirty="0" smtClean="0">
                <a:latin typeface="黑体" pitchFamily="2" charset="-122"/>
                <a:ea typeface="黑体" pitchFamily="2" charset="-122"/>
              </a:rPr>
              <a:t>DCL</a:t>
            </a:r>
            <a:r>
              <a:rPr lang="zh-CN" altLang="en-US" dirty="0" smtClean="0">
                <a:latin typeface="黑体" pitchFamily="2" charset="-122"/>
                <a:ea typeface="黑体" pitchFamily="2" charset="-122"/>
              </a:rPr>
              <a:t>）：</a:t>
            </a:r>
          </a:p>
          <a:p>
            <a:pPr lvl="2">
              <a:lnSpc>
                <a:spcPct val="90000"/>
              </a:lnSpc>
            </a:pPr>
            <a:r>
              <a:rPr lang="zh-CN" altLang="en-US" sz="2400" dirty="0" smtClean="0">
                <a:latin typeface="黑体" pitchFamily="2" charset="-122"/>
                <a:ea typeface="黑体" pitchFamily="2" charset="-122"/>
              </a:rPr>
              <a:t>用来完成系统控制、数据完整性控制及并发控制等操作。</a:t>
            </a:r>
          </a:p>
          <a:p>
            <a:pPr>
              <a:lnSpc>
                <a:spcPct val="90000"/>
              </a:lnSpc>
            </a:pPr>
            <a:endParaRPr lang="zh-CN" altLang="en-US" sz="2400" dirty="0" smtClean="0">
              <a:latin typeface="黑体" pitchFamily="2" charset="-122"/>
              <a:ea typeface="黑体" pitchFamily="2" charset="-122"/>
            </a:endParaRPr>
          </a:p>
        </p:txBody>
      </p:sp>
    </p:spTree>
    <p:extLst>
      <p:ext uri="{BB962C8B-B14F-4D97-AF65-F5344CB8AC3E}">
        <p14:creationId xmlns:p14="http://schemas.microsoft.com/office/powerpoint/2010/main" val="18107853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781</TotalTime>
  <Words>2500</Words>
  <Application>Microsoft Office PowerPoint</Application>
  <PresentationFormat>全屏显示(4:3)</PresentationFormat>
  <Paragraphs>464</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黑体</vt:lpstr>
      <vt:lpstr>华文楷体</vt:lpstr>
      <vt:lpstr>宋体</vt:lpstr>
      <vt:lpstr>微软雅黑</vt:lpstr>
      <vt:lpstr>Arial</vt:lpstr>
      <vt:lpstr>Century Schoolbook</vt:lpstr>
      <vt:lpstr>Constantia</vt:lpstr>
      <vt:lpstr>Times New Roman</vt:lpstr>
      <vt:lpstr>Wingdings</vt:lpstr>
      <vt:lpstr>Wingdings 2</vt:lpstr>
      <vt:lpstr>凸显</vt:lpstr>
      <vt:lpstr>数据库基础知识   软件教研室 李焕玲</vt:lpstr>
      <vt:lpstr>一、数据库基础</vt:lpstr>
      <vt:lpstr>PowerPoint 演示文稿</vt:lpstr>
      <vt:lpstr>PowerPoint 演示文稿</vt:lpstr>
      <vt:lpstr>手工处理阶段:</vt:lpstr>
      <vt:lpstr>文件系统阶段：</vt:lpstr>
      <vt:lpstr>数据库系统阶段：</vt:lpstr>
      <vt:lpstr>PowerPoint 演示文稿</vt:lpstr>
      <vt:lpstr>PowerPoint 演示文稿</vt:lpstr>
      <vt:lpstr>PowerPoint 演示文稿</vt:lpstr>
      <vt:lpstr>数据库系统(DBS)：一个应用系统</vt:lpstr>
      <vt:lpstr>PowerPoint 演示文稿</vt:lpstr>
      <vt:lpstr>数据处理发展的三个阶段</vt:lpstr>
      <vt:lpstr>任务1-3 数据模型的理解与应用</vt:lpstr>
      <vt:lpstr>3、常用的数据模型</vt:lpstr>
      <vt:lpstr>PowerPoint 演示文稿</vt:lpstr>
      <vt:lpstr>PowerPoint 演示文稿</vt:lpstr>
      <vt:lpstr>PowerPoint 演示文稿</vt:lpstr>
      <vt:lpstr>PowerPoint 演示文稿</vt:lpstr>
      <vt:lpstr>4、信息世界的基本概念</vt:lpstr>
      <vt:lpstr>PowerPoint 演示文稿</vt:lpstr>
      <vt:lpstr>5.概念模型表示方法（E-R图）</vt:lpstr>
      <vt:lpstr>案例1：学生选课系统有以下实体：</vt:lpstr>
      <vt:lpstr>PowerPoint 演示文稿</vt:lpstr>
      <vt:lpstr>案例2</vt:lpstr>
      <vt:lpstr>1-4 E-R模型向关系数据库的转换</vt:lpstr>
      <vt:lpstr>PowerPoint 演示文稿</vt:lpstr>
      <vt:lpstr>PowerPoint 演示文稿</vt:lpstr>
      <vt:lpstr>2.E-R模型向关系数据库的转换规则</vt:lpstr>
      <vt:lpstr>学生选课系统 有如下简要需求：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数据库基础知识（一）</dc:title>
  <dc:creator>lihl</dc:creator>
  <cp:lastModifiedBy>lihl</cp:lastModifiedBy>
  <cp:revision>42</cp:revision>
  <dcterms:created xsi:type="dcterms:W3CDTF">2019-03-11T03:51:02Z</dcterms:created>
  <dcterms:modified xsi:type="dcterms:W3CDTF">2020-03-18T09:21:56Z</dcterms:modified>
</cp:coreProperties>
</file>