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25" r:id="rId3"/>
    <p:sldId id="291" r:id="rId4"/>
    <p:sldId id="326" r:id="rId5"/>
    <p:sldId id="327" r:id="rId6"/>
    <p:sldId id="328" r:id="rId7"/>
    <p:sldId id="331" r:id="rId8"/>
    <p:sldId id="329" r:id="rId9"/>
    <p:sldId id="333" r:id="rId10"/>
    <p:sldId id="332" r:id="rId11"/>
    <p:sldId id="330" r:id="rId12"/>
    <p:sldId id="280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FFFF"/>
    <a:srgbClr val="35B558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7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BAB35-1ED9-4B13-8412-F9B04E0DAD21}" type="datetimeFigureOut">
              <a:rPr lang="zh-CN" altLang="en-US" smtClean="0"/>
              <a:t>2020-10-10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50736-BECA-4026-863B-F9C70A956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11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5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5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55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0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539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46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33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25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0736-BECA-4026-863B-F9C70A9563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6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9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3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0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2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0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7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9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2020-10-10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1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FC3F-24F3-41AF-B3D7-802DB81FDAC0}" type="datetimeFigureOut">
              <a:rPr lang="zh-CN" altLang="en-US" smtClean="0"/>
              <a:pPr/>
              <a:t>2020-10-10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47446"/>
            <a:ext cx="12191999" cy="3699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73143" y="2719677"/>
            <a:ext cx="7045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err="1"/>
              <a:t>jQuery</a:t>
            </a:r>
            <a:r>
              <a:rPr lang="zh-CN" altLang="en-US" sz="6000" b="1" dirty="0"/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373174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实现表格内容筛选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6.3 </a:t>
            </a:r>
            <a:r>
              <a:rPr lang="zh-CN" altLang="zh-CN" sz="4000" b="1" dirty="0">
                <a:solidFill>
                  <a:srgbClr val="0070C0"/>
                </a:solidFill>
              </a:rPr>
              <a:t>使用</a:t>
            </a:r>
            <a:r>
              <a:rPr lang="en-US" altLang="zh-CN" sz="4000" b="1" dirty="0" err="1">
                <a:solidFill>
                  <a:srgbClr val="0070C0"/>
                </a:solidFill>
              </a:rPr>
              <a:t>jQuery</a:t>
            </a:r>
            <a:r>
              <a:rPr lang="zh-CN" altLang="zh-CN" sz="4000" b="1" dirty="0">
                <a:solidFill>
                  <a:srgbClr val="0070C0"/>
                </a:solidFill>
              </a:rPr>
              <a:t>操作表格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383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6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操作表单和表格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D92090-B0A9-4307-BC05-85E2C693C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435" y="2485708"/>
            <a:ext cx="3995540" cy="32133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8BC6E5-01FF-46DE-A09C-E3FDA5AE6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514" y="2334364"/>
            <a:ext cx="3504728" cy="25153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C86766-15C7-4D90-951B-DD13E5690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231" y="2342783"/>
            <a:ext cx="9253099" cy="33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1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需求</a:t>
            </a:r>
            <a:endParaRPr lang="en-US" altLang="zh-CN" dirty="0"/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400" dirty="0"/>
              <a:t>     </a:t>
            </a:r>
            <a:r>
              <a:rPr lang="zh-CN" altLang="zh-CN" sz="2400" dirty="0"/>
              <a:t>在删除数据时，通常会给出友好的用户提示信息，待用户确认时，再删除数据，这种提示信息可以使用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的</a:t>
            </a:r>
            <a:r>
              <a:rPr lang="en-US" altLang="zh-CN" sz="2400" dirty="0"/>
              <a:t>confirm</a:t>
            </a:r>
            <a:r>
              <a:rPr lang="zh-CN" altLang="zh-CN" sz="2400" dirty="0"/>
              <a:t>确认框实现，也可以用</a:t>
            </a:r>
            <a:r>
              <a:rPr lang="en-US" altLang="zh-CN" sz="2400" dirty="0" err="1"/>
              <a:t>div+css</a:t>
            </a:r>
            <a:r>
              <a:rPr lang="zh-CN" altLang="zh-CN" sz="2400" dirty="0"/>
              <a:t>自己制作，之后通过</a:t>
            </a:r>
            <a:r>
              <a:rPr lang="en-US" altLang="zh-CN" sz="2400" dirty="0" err="1"/>
              <a:t>jQuery</a:t>
            </a:r>
            <a:r>
              <a:rPr lang="zh-CN" altLang="zh-CN" sz="2400" dirty="0"/>
              <a:t>来操作</a:t>
            </a:r>
            <a:r>
              <a:rPr lang="en-US" altLang="zh-CN" sz="2400" dirty="0"/>
              <a:t>div</a:t>
            </a:r>
            <a:r>
              <a:rPr lang="zh-CN" altLang="zh-CN" sz="2400" dirty="0"/>
              <a:t>元素的显示与隐藏。</a:t>
            </a: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6.4 </a:t>
            </a:r>
            <a:r>
              <a:rPr lang="zh-CN" altLang="zh-CN" sz="4000" b="1" dirty="0">
                <a:solidFill>
                  <a:srgbClr val="0070C0"/>
                </a:solidFill>
              </a:rPr>
              <a:t>综合</a:t>
            </a:r>
            <a:r>
              <a:rPr lang="zh-CN" altLang="en-US" sz="4000" b="1" dirty="0">
                <a:solidFill>
                  <a:srgbClr val="0070C0"/>
                </a:solidFill>
              </a:rPr>
              <a:t>作业</a:t>
            </a:r>
            <a:r>
              <a:rPr lang="zh-CN" altLang="zh-CN" sz="4000" b="1" dirty="0">
                <a:solidFill>
                  <a:srgbClr val="0070C0"/>
                </a:solidFill>
              </a:rPr>
              <a:t>：删除记录时的提示效果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383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6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操作表单和表格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621" y="2297588"/>
            <a:ext cx="4705172" cy="332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896" y="2280103"/>
            <a:ext cx="3584599" cy="329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HTML</a:t>
            </a:r>
            <a:r>
              <a:rPr lang="zh-CN" altLang="en-US" dirty="0"/>
              <a:t>表单概述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zh-CN" dirty="0"/>
              <a:t>使用</a:t>
            </a:r>
            <a:r>
              <a:rPr lang="en-US" altLang="zh-CN" dirty="0" err="1"/>
              <a:t>jQuery</a:t>
            </a:r>
            <a:r>
              <a:rPr lang="zh-CN" altLang="zh-CN" dirty="0"/>
              <a:t>操作表单元素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zh-CN" altLang="zh-CN" dirty="0"/>
              <a:t>使用</a:t>
            </a:r>
            <a:r>
              <a:rPr lang="en-US" altLang="zh-CN" dirty="0" err="1"/>
              <a:t>jQuery</a:t>
            </a:r>
            <a:r>
              <a:rPr lang="zh-CN" altLang="zh-CN" dirty="0"/>
              <a:t>操作表格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zh-CN" dirty="0"/>
              <a:t>综合实例：删除记录时的提示效果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</a:rPr>
              <a:t>总结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383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6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操作表单和表格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14863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47446"/>
            <a:ext cx="12191999" cy="3699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29128" y="2562868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8800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9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509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</a:rPr>
              <a:t>第</a:t>
            </a:r>
            <a:r>
              <a:rPr lang="en-US" altLang="zh-CN" sz="2800" b="1" dirty="0">
                <a:solidFill>
                  <a:srgbClr val="FFFFFF"/>
                </a:solidFill>
              </a:rPr>
              <a:t>6</a:t>
            </a:r>
            <a:r>
              <a:rPr lang="zh-CN" altLang="en-US" sz="2800" b="1" dirty="0">
                <a:solidFill>
                  <a:srgbClr val="FFFFFF"/>
                </a:solidFill>
              </a:rPr>
              <a:t>章  使用</a:t>
            </a:r>
            <a:r>
              <a:rPr lang="en-US" altLang="zh-CN" sz="2800" b="1" dirty="0" err="1">
                <a:solidFill>
                  <a:srgbClr val="FFFFFF"/>
                </a:solidFill>
              </a:rPr>
              <a:t>jQuery</a:t>
            </a:r>
            <a:r>
              <a:rPr lang="zh-CN" altLang="en-US" sz="2800" b="1" dirty="0">
                <a:solidFill>
                  <a:srgbClr val="FFFFFF"/>
                </a:solidFill>
              </a:rPr>
              <a:t>操作表单和表格</a:t>
            </a:r>
            <a:endParaRPr lang="zh-CN" altLang="zh-CN" sz="2800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9855" y="1435100"/>
            <a:ext cx="287337" cy="741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" name="文本占位符 3"/>
          <p:cNvSpPr txBox="1">
            <a:spLocks noChangeArrowheads="1"/>
          </p:cNvSpPr>
          <p:nvPr/>
        </p:nvSpPr>
        <p:spPr bwMode="auto">
          <a:xfrm>
            <a:off x="5342005" y="1458913"/>
            <a:ext cx="5191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6.1 HTML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表单概述</a:t>
            </a:r>
          </a:p>
        </p:txBody>
      </p:sp>
      <p:sp>
        <p:nvSpPr>
          <p:cNvPr id="12" name="矩形 2"/>
          <p:cNvSpPr/>
          <p:nvPr/>
        </p:nvSpPr>
        <p:spPr>
          <a:xfrm>
            <a:off x="4649855" y="2672711"/>
            <a:ext cx="287337" cy="7413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占位符 3"/>
          <p:cNvSpPr txBox="1">
            <a:spLocks noChangeArrowheads="1"/>
          </p:cNvSpPr>
          <p:nvPr/>
        </p:nvSpPr>
        <p:spPr bwMode="auto">
          <a:xfrm>
            <a:off x="5343592" y="2682875"/>
            <a:ext cx="576568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6.2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使用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jQuery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操作表单元素</a:t>
            </a:r>
          </a:p>
        </p:txBody>
      </p:sp>
      <p:sp>
        <p:nvSpPr>
          <p:cNvPr id="14" name="矩形 2"/>
          <p:cNvSpPr/>
          <p:nvPr/>
        </p:nvSpPr>
        <p:spPr>
          <a:xfrm>
            <a:off x="4649855" y="3883025"/>
            <a:ext cx="287337" cy="741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占位符 3"/>
          <p:cNvSpPr txBox="1">
            <a:spLocks noChangeArrowheads="1"/>
          </p:cNvSpPr>
          <p:nvPr/>
        </p:nvSpPr>
        <p:spPr bwMode="auto">
          <a:xfrm>
            <a:off x="5356292" y="3906838"/>
            <a:ext cx="6475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6.3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使用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jQuery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操作表格</a:t>
            </a:r>
          </a:p>
        </p:txBody>
      </p:sp>
      <p:sp>
        <p:nvSpPr>
          <p:cNvPr id="16" name="矩形 15"/>
          <p:cNvSpPr/>
          <p:nvPr/>
        </p:nvSpPr>
        <p:spPr>
          <a:xfrm>
            <a:off x="5189605" y="4510088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6"/>
          <p:cNvSpPr/>
          <p:nvPr/>
        </p:nvSpPr>
        <p:spPr>
          <a:xfrm>
            <a:off x="5189605" y="3286125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矩形 6"/>
          <p:cNvSpPr/>
          <p:nvPr/>
        </p:nvSpPr>
        <p:spPr>
          <a:xfrm>
            <a:off x="5176905" y="2049463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>
            <a:off x="4640330" y="5106988"/>
            <a:ext cx="287337" cy="7413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占位符 3"/>
          <p:cNvSpPr txBox="1">
            <a:spLocks noChangeArrowheads="1"/>
          </p:cNvSpPr>
          <p:nvPr/>
        </p:nvSpPr>
        <p:spPr bwMode="auto">
          <a:xfrm>
            <a:off x="5346767" y="5130800"/>
            <a:ext cx="709999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6.4 </a:t>
            </a:r>
            <a:r>
              <a:rPr lang="zh-CN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综合实例：删除记录时的提示效果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80080" y="5734050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884568" y="1878859"/>
            <a:ext cx="2922611" cy="2929407"/>
            <a:chOff x="1447837" y="1842818"/>
            <a:chExt cx="3904228" cy="3913307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394279" y="1846063"/>
              <a:ext cx="1948062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solidFill>
              <a:srgbClr val="1A8ABC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455928" y="1842818"/>
              <a:ext cx="2152268" cy="1948555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solidFill>
              <a:srgbClr val="FFC00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447837" y="3608342"/>
              <a:ext cx="1949683" cy="2147783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solidFill>
              <a:srgbClr val="960096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203038" y="3799474"/>
              <a:ext cx="2149027" cy="1948555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solidFill>
              <a:srgbClr val="92D05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" name="椭圆 26"/>
            <p:cNvSpPr/>
            <p:nvPr/>
          </p:nvSpPr>
          <p:spPr>
            <a:xfrm>
              <a:off x="2648504" y="3028183"/>
              <a:ext cx="1527186" cy="1526391"/>
            </a:xfrm>
            <a:prstGeom prst="ellipse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962826" y="3411536"/>
              <a:ext cx="898539" cy="658587"/>
            </a:xfrm>
            <a:custGeom>
              <a:avLst/>
              <a:gdLst/>
              <a:ahLst/>
              <a:cxnLst/>
              <a:rect l="l" t="t" r="r" b="b"/>
              <a:pathLst>
                <a:path w="898071" h="658586">
                  <a:moveTo>
                    <a:pt x="359228" y="0"/>
                  </a:moveTo>
                  <a:cubicBezTo>
                    <a:pt x="407874" y="0"/>
                    <a:pt x="452388" y="13565"/>
                    <a:pt x="492770" y="40694"/>
                  </a:cubicBezTo>
                  <a:cubicBezTo>
                    <a:pt x="533152" y="67824"/>
                    <a:pt x="562542" y="103840"/>
                    <a:pt x="580939" y="148744"/>
                  </a:cubicBezTo>
                  <a:cubicBezTo>
                    <a:pt x="603080" y="129410"/>
                    <a:pt x="628962" y="119743"/>
                    <a:pt x="658585" y="119743"/>
                  </a:cubicBezTo>
                  <a:cubicBezTo>
                    <a:pt x="691640" y="119743"/>
                    <a:pt x="719860" y="131437"/>
                    <a:pt x="743247" y="154824"/>
                  </a:cubicBezTo>
                  <a:cubicBezTo>
                    <a:pt x="766634" y="178212"/>
                    <a:pt x="778328" y="206432"/>
                    <a:pt x="778328" y="239486"/>
                  </a:cubicBezTo>
                  <a:cubicBezTo>
                    <a:pt x="778328" y="263185"/>
                    <a:pt x="771936" y="284702"/>
                    <a:pt x="759151" y="304035"/>
                  </a:cubicBezTo>
                  <a:cubicBezTo>
                    <a:pt x="799689" y="313702"/>
                    <a:pt x="832977" y="334828"/>
                    <a:pt x="859014" y="367415"/>
                  </a:cubicBezTo>
                  <a:cubicBezTo>
                    <a:pt x="885053" y="400001"/>
                    <a:pt x="898071" y="437186"/>
                    <a:pt x="898071" y="478972"/>
                  </a:cubicBezTo>
                  <a:cubicBezTo>
                    <a:pt x="898071" y="528553"/>
                    <a:pt x="880530" y="570884"/>
                    <a:pt x="845449" y="605965"/>
                  </a:cubicBezTo>
                  <a:cubicBezTo>
                    <a:pt x="810369" y="641046"/>
                    <a:pt x="768038" y="658586"/>
                    <a:pt x="718456" y="658586"/>
                  </a:cubicBezTo>
                  <a:lnTo>
                    <a:pt x="209550" y="658586"/>
                  </a:lnTo>
                  <a:cubicBezTo>
                    <a:pt x="151861" y="658586"/>
                    <a:pt x="102514" y="638083"/>
                    <a:pt x="61508" y="597078"/>
                  </a:cubicBezTo>
                  <a:cubicBezTo>
                    <a:pt x="20503" y="556072"/>
                    <a:pt x="0" y="506725"/>
                    <a:pt x="0" y="449036"/>
                  </a:cubicBezTo>
                  <a:cubicBezTo>
                    <a:pt x="0" y="408498"/>
                    <a:pt x="10914" y="371079"/>
                    <a:pt x="32742" y="336777"/>
                  </a:cubicBezTo>
                  <a:cubicBezTo>
                    <a:pt x="54570" y="302476"/>
                    <a:pt x="83882" y="276750"/>
                    <a:pt x="120678" y="259599"/>
                  </a:cubicBezTo>
                  <a:cubicBezTo>
                    <a:pt x="120055" y="250244"/>
                    <a:pt x="119742" y="243540"/>
                    <a:pt x="119742" y="239486"/>
                  </a:cubicBezTo>
                  <a:cubicBezTo>
                    <a:pt x="119742" y="173378"/>
                    <a:pt x="143129" y="116937"/>
                    <a:pt x="189904" y="70162"/>
                  </a:cubicBezTo>
                  <a:cubicBezTo>
                    <a:pt x="236679" y="23388"/>
                    <a:pt x="293121" y="0"/>
                    <a:pt x="359228" y="0"/>
                  </a:cubicBezTo>
                  <a:close/>
                  <a:moveTo>
                    <a:pt x="419100" y="164647"/>
                  </a:moveTo>
                  <a:cubicBezTo>
                    <a:pt x="414734" y="164647"/>
                    <a:pt x="411148" y="166050"/>
                    <a:pt x="408341" y="168857"/>
                  </a:cubicBezTo>
                  <a:lnTo>
                    <a:pt x="244163" y="333035"/>
                  </a:lnTo>
                  <a:cubicBezTo>
                    <a:pt x="241045" y="336777"/>
                    <a:pt x="239485" y="340519"/>
                    <a:pt x="239485" y="344261"/>
                  </a:cubicBezTo>
                  <a:cubicBezTo>
                    <a:pt x="239485" y="348627"/>
                    <a:pt x="240889" y="352213"/>
                    <a:pt x="243695" y="355019"/>
                  </a:cubicBezTo>
                  <a:cubicBezTo>
                    <a:pt x="246502" y="357826"/>
                    <a:pt x="250088" y="359229"/>
                    <a:pt x="254453" y="359229"/>
                  </a:cubicBezTo>
                  <a:lnTo>
                    <a:pt x="359228" y="359229"/>
                  </a:lnTo>
                  <a:lnTo>
                    <a:pt x="359228" y="523875"/>
                  </a:lnTo>
                  <a:cubicBezTo>
                    <a:pt x="359228" y="527929"/>
                    <a:pt x="360710" y="531437"/>
                    <a:pt x="363672" y="534400"/>
                  </a:cubicBezTo>
                  <a:cubicBezTo>
                    <a:pt x="366634" y="537362"/>
                    <a:pt x="370142" y="538843"/>
                    <a:pt x="374196" y="538843"/>
                  </a:cubicBezTo>
                  <a:lnTo>
                    <a:pt x="464003" y="538843"/>
                  </a:lnTo>
                  <a:cubicBezTo>
                    <a:pt x="468057" y="538843"/>
                    <a:pt x="471566" y="537362"/>
                    <a:pt x="474527" y="534400"/>
                  </a:cubicBezTo>
                  <a:cubicBezTo>
                    <a:pt x="477490" y="531437"/>
                    <a:pt x="478971" y="527929"/>
                    <a:pt x="478971" y="523875"/>
                  </a:cubicBezTo>
                  <a:lnTo>
                    <a:pt x="478971" y="359229"/>
                  </a:lnTo>
                  <a:lnTo>
                    <a:pt x="583746" y="359229"/>
                  </a:lnTo>
                  <a:cubicBezTo>
                    <a:pt x="587801" y="359229"/>
                    <a:pt x="591308" y="357748"/>
                    <a:pt x="594270" y="354785"/>
                  </a:cubicBezTo>
                  <a:cubicBezTo>
                    <a:pt x="597233" y="351823"/>
                    <a:pt x="598714" y="348315"/>
                    <a:pt x="598714" y="344261"/>
                  </a:cubicBezTo>
                  <a:cubicBezTo>
                    <a:pt x="598714" y="339896"/>
                    <a:pt x="597310" y="336309"/>
                    <a:pt x="594504" y="333503"/>
                  </a:cubicBezTo>
                  <a:lnTo>
                    <a:pt x="429858" y="168857"/>
                  </a:lnTo>
                  <a:cubicBezTo>
                    <a:pt x="427051" y="166050"/>
                    <a:pt x="423465" y="164647"/>
                    <a:pt x="419100" y="1646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177945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0" grpId="0"/>
      <p:bldP spid="2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 </a:t>
            </a:r>
            <a:r>
              <a:rPr lang="en-US" altLang="zh-CN" dirty="0"/>
              <a:t> </a:t>
            </a:r>
            <a:r>
              <a:rPr lang="zh-CN" altLang="zh-CN" dirty="0"/>
              <a:t>表单标记</a:t>
            </a:r>
            <a:r>
              <a:rPr lang="en-US" altLang="zh-CN" dirty="0"/>
              <a:t>&lt;form&gt;</a:t>
            </a: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action</a:t>
            </a:r>
            <a:r>
              <a:rPr lang="zh-CN" altLang="zh-CN" sz="2400" dirty="0">
                <a:solidFill>
                  <a:srgbClr val="FF0000"/>
                </a:solidFill>
              </a:rPr>
              <a:t>属性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</a:rPr>
              <a:t>表单名称</a:t>
            </a:r>
            <a:r>
              <a:rPr lang="en-US" altLang="zh-CN" sz="2400" dirty="0">
                <a:solidFill>
                  <a:srgbClr val="FF0000"/>
                </a:solidFill>
              </a:rPr>
              <a:t>name</a:t>
            </a:r>
            <a:r>
              <a:rPr lang="zh-CN" altLang="zh-CN" sz="2400" dirty="0">
                <a:solidFill>
                  <a:srgbClr val="FF0000"/>
                </a:solidFill>
              </a:rPr>
              <a:t>属性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</a:rPr>
              <a:t>提交方式</a:t>
            </a:r>
            <a:r>
              <a:rPr lang="en-US" altLang="zh-CN" sz="2400" dirty="0">
                <a:solidFill>
                  <a:srgbClr val="FF0000"/>
                </a:solidFill>
              </a:rPr>
              <a:t>method</a:t>
            </a:r>
            <a:r>
              <a:rPr lang="zh-CN" altLang="zh-CN" sz="2400" dirty="0">
                <a:solidFill>
                  <a:srgbClr val="FF0000"/>
                </a:solidFill>
              </a:rPr>
              <a:t>属性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</a:rPr>
              <a:t>编码方式</a:t>
            </a:r>
            <a:r>
              <a:rPr lang="en-US" altLang="zh-CN" sz="2400" dirty="0" err="1">
                <a:solidFill>
                  <a:srgbClr val="FF0000"/>
                </a:solidFill>
              </a:rPr>
              <a:t>enctype</a:t>
            </a:r>
            <a:r>
              <a:rPr lang="zh-CN" altLang="zh-CN" sz="2400" dirty="0">
                <a:solidFill>
                  <a:srgbClr val="FF0000"/>
                </a:solidFill>
              </a:rPr>
              <a:t>属性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</a:rPr>
              <a:t>目标显示方式</a:t>
            </a:r>
            <a:r>
              <a:rPr lang="en-US" altLang="zh-CN" sz="2400" dirty="0">
                <a:solidFill>
                  <a:srgbClr val="FF0000"/>
                </a:solidFill>
              </a:rPr>
              <a:t>target</a:t>
            </a:r>
            <a:r>
              <a:rPr lang="zh-CN" altLang="zh-CN" sz="2400" dirty="0">
                <a:solidFill>
                  <a:srgbClr val="FF0000"/>
                </a:solidFill>
              </a:rPr>
              <a:t>属性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6.1 HTML</a:t>
            </a:r>
            <a:r>
              <a:rPr lang="zh-CN" altLang="zh-CN" sz="4000" b="1" dirty="0">
                <a:solidFill>
                  <a:srgbClr val="0070C0"/>
                </a:solidFill>
              </a:rPr>
              <a:t>表单概述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383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6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操作表单和表格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379492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 </a:t>
            </a:r>
            <a:r>
              <a:rPr lang="en-US" altLang="zh-CN" dirty="0"/>
              <a:t> </a:t>
            </a:r>
            <a:r>
              <a:rPr lang="zh-CN" altLang="zh-CN" dirty="0"/>
              <a:t>输入标记</a:t>
            </a:r>
            <a:r>
              <a:rPr lang="en-US" altLang="zh-CN" dirty="0"/>
              <a:t>&lt;input&gt;</a:t>
            </a: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</a:rPr>
              <a:t>文本框</a:t>
            </a:r>
            <a:r>
              <a:rPr lang="en-US" altLang="zh-CN" sz="2400" dirty="0">
                <a:solidFill>
                  <a:srgbClr val="FF0000"/>
                </a:solidFill>
              </a:rPr>
              <a:t>text</a:t>
            </a: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</a:rPr>
              <a:t>密码域</a:t>
            </a:r>
            <a:r>
              <a:rPr lang="en-US" altLang="zh-CN" sz="2400" dirty="0">
                <a:solidFill>
                  <a:srgbClr val="FF0000"/>
                </a:solidFill>
              </a:rPr>
              <a:t>password</a:t>
            </a: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</a:rPr>
              <a:t>单选按钮</a:t>
            </a:r>
            <a:r>
              <a:rPr lang="en-US" altLang="zh-CN" sz="2400" dirty="0">
                <a:solidFill>
                  <a:srgbClr val="FF0000"/>
                </a:solidFill>
              </a:rPr>
              <a:t>radio</a:t>
            </a: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</a:rPr>
              <a:t>复选框</a:t>
            </a:r>
            <a:r>
              <a:rPr lang="en-US" altLang="zh-CN" sz="2400" dirty="0">
                <a:solidFill>
                  <a:srgbClr val="FF0000"/>
                </a:solidFill>
              </a:rPr>
              <a:t>checkbox</a:t>
            </a: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</a:rPr>
              <a:t>普通按钮</a:t>
            </a:r>
            <a:r>
              <a:rPr lang="en-US" altLang="zh-CN" sz="2400" dirty="0">
                <a:solidFill>
                  <a:srgbClr val="FF0000"/>
                </a:solidFill>
              </a:rPr>
              <a:t>button</a:t>
            </a: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</a:rPr>
              <a:t>提交按钮</a:t>
            </a:r>
            <a:r>
              <a:rPr lang="en-US" altLang="zh-CN" sz="2400" dirty="0">
                <a:solidFill>
                  <a:srgbClr val="FF0000"/>
                </a:solidFill>
              </a:rPr>
              <a:t>submit</a:t>
            </a: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6.1 HTML</a:t>
            </a:r>
            <a:r>
              <a:rPr lang="zh-CN" altLang="zh-CN" sz="4000" b="1" dirty="0">
                <a:solidFill>
                  <a:srgbClr val="0070C0"/>
                </a:solidFill>
              </a:rPr>
              <a:t>表单概述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383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6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操作表单和表格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51339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zh-CN" dirty="0"/>
              <a:t>文本域标记</a:t>
            </a:r>
            <a:r>
              <a:rPr lang="en-US" altLang="zh-CN" dirty="0"/>
              <a:t>&lt;</a:t>
            </a:r>
            <a:r>
              <a:rPr lang="en-US" altLang="zh-CN" dirty="0" err="1"/>
              <a:t>textarea</a:t>
            </a:r>
            <a:r>
              <a:rPr lang="en-US" altLang="zh-CN" dirty="0"/>
              <a:t>&gt;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zh-CN" dirty="0"/>
              <a:t>菜单和列表标记</a:t>
            </a:r>
            <a:r>
              <a:rPr lang="en-US" altLang="zh-CN" dirty="0"/>
              <a:t>&lt;select&gt;</a:t>
            </a:r>
            <a:r>
              <a:rPr lang="zh-CN" altLang="zh-CN" dirty="0"/>
              <a:t>、</a:t>
            </a:r>
            <a:r>
              <a:rPr lang="en-US" altLang="zh-CN" dirty="0"/>
              <a:t>&lt;option&gt;</a:t>
            </a: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6.1 HTML</a:t>
            </a:r>
            <a:r>
              <a:rPr lang="zh-CN" altLang="zh-CN" sz="4000" b="1" dirty="0">
                <a:solidFill>
                  <a:srgbClr val="0070C0"/>
                </a:solidFill>
              </a:rPr>
              <a:t>表单概述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383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6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操作表单和表格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</p:spTree>
    <p:extLst>
      <p:ext uri="{BB962C8B-B14F-4D97-AF65-F5344CB8AC3E}">
        <p14:creationId xmlns:p14="http://schemas.microsoft.com/office/powerpoint/2010/main" val="12683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/>
              <a:t>举例：操作文本域滚动条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6.2 </a:t>
            </a:r>
            <a:r>
              <a:rPr lang="zh-CN" altLang="zh-CN" sz="4000" b="1" dirty="0">
                <a:solidFill>
                  <a:srgbClr val="0070C0"/>
                </a:solidFill>
              </a:rPr>
              <a:t>使用</a:t>
            </a:r>
            <a:r>
              <a:rPr lang="en-US" altLang="zh-CN" sz="4000" b="1" dirty="0" err="1">
                <a:solidFill>
                  <a:srgbClr val="0070C0"/>
                </a:solidFill>
              </a:rPr>
              <a:t>jQuery</a:t>
            </a:r>
            <a:r>
              <a:rPr lang="zh-CN" altLang="zh-CN" sz="4000" b="1" dirty="0">
                <a:solidFill>
                  <a:srgbClr val="0070C0"/>
                </a:solidFill>
              </a:rPr>
              <a:t>操作表单元素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383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6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操作表单和表格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2926E4-E55C-4410-A608-20E33EB3E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31" y="2925470"/>
            <a:ext cx="5044895" cy="19229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4E1F13-029D-4625-BFA4-D649B425B6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75"/>
          <a:stretch/>
        </p:blipFill>
        <p:spPr>
          <a:xfrm>
            <a:off x="2374600" y="1690688"/>
            <a:ext cx="7942719" cy="43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/>
              <a:t>举例：操作下拉菜单实现选择与删除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6.2 </a:t>
            </a:r>
            <a:r>
              <a:rPr lang="zh-CN" altLang="zh-CN" sz="4000" b="1" dirty="0">
                <a:solidFill>
                  <a:srgbClr val="0070C0"/>
                </a:solidFill>
              </a:rPr>
              <a:t>使用</a:t>
            </a:r>
            <a:r>
              <a:rPr lang="en-US" altLang="zh-CN" sz="4000" b="1" dirty="0" err="1">
                <a:solidFill>
                  <a:srgbClr val="0070C0"/>
                </a:solidFill>
              </a:rPr>
              <a:t>jQuery</a:t>
            </a:r>
            <a:r>
              <a:rPr lang="zh-CN" altLang="zh-CN" sz="4000" b="1" dirty="0">
                <a:solidFill>
                  <a:srgbClr val="0070C0"/>
                </a:solidFill>
              </a:rPr>
              <a:t>操作表单元素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383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6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操作表单和表格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A4074C-EBD2-4C0C-8D76-D7C9777D6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683" y="2571226"/>
            <a:ext cx="2994866" cy="33664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57264B-8A07-4D63-B25D-411A5AA0C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528" y="2571226"/>
            <a:ext cx="2934299" cy="318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zh-CN" dirty="0"/>
              <a:t>控制表格颜色显示</a:t>
            </a:r>
            <a:endParaRPr lang="en-US" altLang="zh-CN" dirty="0"/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6.3 </a:t>
            </a:r>
            <a:r>
              <a:rPr lang="zh-CN" altLang="zh-CN" sz="4000" b="1" dirty="0">
                <a:solidFill>
                  <a:srgbClr val="0070C0"/>
                </a:solidFill>
              </a:rPr>
              <a:t>使用</a:t>
            </a:r>
            <a:r>
              <a:rPr lang="en-US" altLang="zh-CN" sz="4000" b="1" dirty="0" err="1">
                <a:solidFill>
                  <a:srgbClr val="0070C0"/>
                </a:solidFill>
              </a:rPr>
              <a:t>jQuery</a:t>
            </a:r>
            <a:r>
              <a:rPr lang="zh-CN" altLang="zh-CN" sz="4000" b="1" dirty="0">
                <a:solidFill>
                  <a:srgbClr val="0070C0"/>
                </a:solidFill>
              </a:rPr>
              <a:t>操作表格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383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6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操作表单和表格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EBB55C-BED8-4BB1-9F6C-303380BE4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81" y="2382313"/>
            <a:ext cx="7328627" cy="14675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0980D4-AA8C-4905-B004-67895C7F8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848" y="4229903"/>
            <a:ext cx="9867880" cy="14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5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zh-CN" dirty="0"/>
              <a:t>表格的展开与关闭</a:t>
            </a:r>
            <a:endParaRPr lang="en-US" altLang="zh-CN" dirty="0"/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</a:rPr>
              <a:t>6.3 </a:t>
            </a:r>
            <a:r>
              <a:rPr lang="zh-CN" altLang="zh-CN" sz="4000" b="1" dirty="0">
                <a:solidFill>
                  <a:srgbClr val="0070C0"/>
                </a:solidFill>
              </a:rPr>
              <a:t>使用</a:t>
            </a:r>
            <a:r>
              <a:rPr lang="en-US" altLang="zh-CN" sz="4000" b="1" dirty="0" err="1">
                <a:solidFill>
                  <a:srgbClr val="0070C0"/>
                </a:solidFill>
              </a:rPr>
              <a:t>jQuery</a:t>
            </a:r>
            <a:r>
              <a:rPr lang="zh-CN" altLang="zh-CN" sz="4000" b="1" dirty="0">
                <a:solidFill>
                  <a:srgbClr val="0070C0"/>
                </a:solidFill>
              </a:rPr>
              <a:t>操作表格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383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第</a:t>
            </a:r>
            <a:r>
              <a:rPr lang="en-US" altLang="zh-CN" sz="2800" dirty="0">
                <a:solidFill>
                  <a:srgbClr val="FFFFFF"/>
                </a:solidFill>
              </a:rPr>
              <a:t>6</a:t>
            </a:r>
            <a:r>
              <a:rPr lang="zh-CN" altLang="en-US" sz="2800" dirty="0">
                <a:solidFill>
                  <a:srgbClr val="FFFFFF"/>
                </a:solidFill>
              </a:rPr>
              <a:t>章 使用</a:t>
            </a:r>
            <a:r>
              <a:rPr lang="en-US" altLang="zh-CN" sz="2800" dirty="0" err="1">
                <a:solidFill>
                  <a:srgbClr val="FFFFFF"/>
                </a:solidFill>
              </a:rPr>
              <a:t>jQuery</a:t>
            </a:r>
            <a:r>
              <a:rPr lang="zh-CN" altLang="en-US" sz="2800" dirty="0">
                <a:solidFill>
                  <a:srgbClr val="FFFFFF"/>
                </a:solidFill>
              </a:rPr>
              <a:t>操作表单和表格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24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FFFFFF"/>
                </a:solidFill>
              </a:rPr>
              <a:t>jQuery</a:t>
            </a:r>
            <a:r>
              <a:rPr lang="zh-CN" altLang="en-US" b="1" dirty="0">
                <a:solidFill>
                  <a:srgbClr val="FFFFFF"/>
                </a:solidFill>
              </a:rPr>
              <a:t>开发基础教程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1F0189A-215A-4C7D-8C79-3C7248AD2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56" y="2413098"/>
            <a:ext cx="5838784" cy="22973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5EA303-5460-42BE-9FBB-4C49B0C78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06" y="2432147"/>
            <a:ext cx="10195064" cy="22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3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454</Words>
  <Application>Microsoft Office PowerPoint</Application>
  <PresentationFormat>宽屏</PresentationFormat>
  <Paragraphs>78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6.1 HTML表单概述</vt:lpstr>
      <vt:lpstr>6.1 HTML表单概述</vt:lpstr>
      <vt:lpstr>6.1 HTML表单概述</vt:lpstr>
      <vt:lpstr>6.2 使用jQuery操作表单元素</vt:lpstr>
      <vt:lpstr>6.2 使用jQuery操作表单元素</vt:lpstr>
      <vt:lpstr>6.3 使用jQuery操作表格</vt:lpstr>
      <vt:lpstr>6.3 使用jQuery操作表格</vt:lpstr>
      <vt:lpstr>6.3 使用jQuery操作表格</vt:lpstr>
      <vt:lpstr>6.4 综合作业：删除记录时的提示效果</vt:lpstr>
      <vt:lpstr>总结</vt:lpstr>
      <vt:lpstr>PowerPoint 演示文稿</vt:lpstr>
    </vt:vector>
  </TitlesOfParts>
  <Company>sichang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NTKO</dc:creator>
  <cp:lastModifiedBy>张 玮</cp:lastModifiedBy>
  <cp:revision>535</cp:revision>
  <dcterms:created xsi:type="dcterms:W3CDTF">2017-05-20T06:07:49Z</dcterms:created>
  <dcterms:modified xsi:type="dcterms:W3CDTF">2020-10-10T02:11:00Z</dcterms:modified>
</cp:coreProperties>
</file>