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323" r:id="rId4"/>
    <p:sldId id="259" r:id="rId5"/>
    <p:sldId id="260" r:id="rId6"/>
    <p:sldId id="261" r:id="rId7"/>
    <p:sldId id="290" r:id="rId8"/>
    <p:sldId id="262" r:id="rId9"/>
    <p:sldId id="264" r:id="rId10"/>
    <p:sldId id="291" r:id="rId11"/>
    <p:sldId id="265" r:id="rId12"/>
    <p:sldId id="263" r:id="rId13"/>
    <p:sldId id="267" r:id="rId14"/>
    <p:sldId id="268" r:id="rId15"/>
    <p:sldId id="270" r:id="rId16"/>
    <p:sldId id="271" r:id="rId17"/>
    <p:sldId id="269" r:id="rId18"/>
    <p:sldId id="272" r:id="rId19"/>
    <p:sldId id="275" r:id="rId20"/>
    <p:sldId id="277" r:id="rId21"/>
    <p:sldId id="28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2020-04-29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8110B-166C-41A1-B83D-2BF48E8B400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02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2020-04-29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2020-04-29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2020-04-29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2020-04-29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2020-04-29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2020-04-29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2020-04-29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2020-04-29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2020-04-29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2020-04-29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2020-04-29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2020-04-29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Echarts</a:t>
            </a:r>
            <a:r>
              <a:rPr lang="zh-CN" altLang="en-US" dirty="0"/>
              <a:t>简介</a:t>
            </a:r>
            <a:endParaRPr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911D7F2E-7A87-4887-B0D9-00C7CC0DA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991870"/>
            <a:ext cx="10515600" cy="5185410"/>
          </a:xfrm>
        </p:spPr>
        <p:txBody>
          <a:bodyPr/>
          <a:lstStyle/>
          <a:p>
            <a:r>
              <a:rPr lang="en-US" altLang="zh-CN">
                <a:latin typeface="微软雅黑" charset="0"/>
                <a:ea typeface="微软雅黑" charset="0"/>
              </a:rPr>
              <a:t>Echarts</a:t>
            </a:r>
            <a:r>
              <a:rPr lang="zh-CN" altLang="en-US">
                <a:latin typeface="微软雅黑" charset="0"/>
                <a:ea typeface="微软雅黑" charset="0"/>
              </a:rPr>
              <a:t>库根目录。</a:t>
            </a:r>
            <a:r>
              <a:rPr lang="zh-CN" altLang="en-US"/>
              <a:t>                             </a:t>
            </a:r>
            <a:r>
              <a:rPr lang="zh-CN" altLang="en-US">
                <a:latin typeface="微软雅黑" charset="0"/>
                <a:ea typeface="微软雅黑" charset="0"/>
              </a:rPr>
              <a:t> </a:t>
            </a:r>
            <a:r>
              <a:rPr lang="en-US" altLang="zh-CN">
                <a:latin typeface="微软雅黑" charset="0"/>
                <a:ea typeface="微软雅黑" charset="0"/>
              </a:rPr>
              <a:t>Canvas</a:t>
            </a:r>
            <a:r>
              <a:rPr lang="zh-CN" altLang="en-US">
                <a:latin typeface="微软雅黑" charset="0"/>
                <a:ea typeface="微软雅黑" charset="0"/>
              </a:rPr>
              <a:t>类库zrender根目录。</a:t>
            </a:r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15" y="1450975"/>
            <a:ext cx="2987675" cy="48977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910" y="1450975"/>
            <a:ext cx="4474845" cy="44342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5715"/>
            <a:ext cx="10515600" cy="1353185"/>
          </a:xfrm>
        </p:spPr>
        <p:txBody>
          <a:bodyPr/>
          <a:lstStyle/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Echarts</a:t>
            </a:r>
            <a:r>
              <a:rPr lang="zh-CN" altLang="en-US">
                <a:latin typeface="微软雅黑" charset="0"/>
                <a:ea typeface="微软雅黑" charset="0"/>
              </a:rPr>
              <a:t>引用方式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2850"/>
            <a:ext cx="10515600" cy="5530215"/>
          </a:xfrm>
        </p:spPr>
        <p:txBody>
          <a:bodyPr/>
          <a:lstStyle/>
          <a:p>
            <a:r>
              <a:rPr lang="en-US" altLang="zh-CN" dirty="0" err="1">
                <a:latin typeface="微软雅黑" charset="0"/>
                <a:ea typeface="微软雅黑" charset="0"/>
              </a:rPr>
              <a:t>Echarts</a:t>
            </a:r>
            <a:r>
              <a:rPr lang="zh-CN" altLang="en-US" dirty="0">
                <a:latin typeface="微软雅黑" charset="0"/>
                <a:ea typeface="微软雅黑" charset="0"/>
              </a:rPr>
              <a:t>有两种引用方式。</a:t>
            </a:r>
          </a:p>
          <a:p>
            <a:r>
              <a:rPr lang="zh-CN" altLang="en-US" dirty="0">
                <a:latin typeface="微软雅黑" charset="0"/>
                <a:ea typeface="微软雅黑" charset="0"/>
              </a:rPr>
              <a:t>（</a:t>
            </a:r>
            <a:r>
              <a:rPr lang="en-US" altLang="zh-CN" dirty="0">
                <a:latin typeface="微软雅黑" charset="0"/>
                <a:ea typeface="微软雅黑" charset="0"/>
              </a:rPr>
              <a:t>1</a:t>
            </a:r>
            <a:r>
              <a:rPr lang="zh-CN" altLang="en-US" dirty="0">
                <a:latin typeface="微软雅黑" charset="0"/>
                <a:ea typeface="微软雅黑" charset="0"/>
              </a:rPr>
              <a:t>）第一种普通标签引用。</a:t>
            </a:r>
          </a:p>
          <a:p>
            <a:r>
              <a:rPr lang="zh-CN" altLang="en-US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（第一种和第二种下载方式应用）</a:t>
            </a:r>
          </a:p>
          <a:p>
            <a:pPr marL="0" indent="0">
              <a:buNone/>
            </a:pPr>
            <a:r>
              <a:rPr lang="zh-CN" altLang="en-US" dirty="0">
                <a:latin typeface="微软雅黑" charset="0"/>
                <a:ea typeface="微软雅黑" charset="0"/>
              </a:rPr>
              <a:t>首先要引用下载好的</a:t>
            </a:r>
            <a:r>
              <a:rPr lang="en-US" altLang="zh-CN" dirty="0" err="1">
                <a:latin typeface="微软雅黑" charset="0"/>
                <a:ea typeface="微软雅黑" charset="0"/>
              </a:rPr>
              <a:t>Echarts</a:t>
            </a:r>
            <a:r>
              <a:rPr lang="zh-CN" altLang="en-US" dirty="0">
                <a:latin typeface="微软雅黑" charset="0"/>
                <a:ea typeface="微软雅黑" charset="0"/>
              </a:rPr>
              <a:t>库。</a:t>
            </a:r>
          </a:p>
          <a:p>
            <a:pPr marL="0" indent="0">
              <a:buNone/>
            </a:pPr>
            <a:endParaRPr lang="zh-CN" altLang="en-US" dirty="0">
              <a:latin typeface="微软雅黑" charset="0"/>
              <a:ea typeface="微软雅黑" charset="0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charset="0"/>
                <a:ea typeface="微软雅黑" charset="0"/>
              </a:rPr>
              <a:t>然后需要准备一个有固定宽高的dom容器</a:t>
            </a:r>
          </a:p>
          <a:p>
            <a:pPr marL="0" indent="0">
              <a:buNone/>
            </a:pPr>
            <a:endParaRPr lang="zh-CN" altLang="en-US" dirty="0">
              <a:latin typeface="微软雅黑" charset="0"/>
              <a:ea typeface="微软雅黑" charset="0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charset="0"/>
                <a:ea typeface="微软雅黑" charset="0"/>
              </a:rPr>
              <a:t>在然后初始化echarts获取dom容器的ID</a:t>
            </a:r>
          </a:p>
          <a:p>
            <a:pPr marL="0" indent="0">
              <a:buNone/>
            </a:pPr>
            <a:endParaRPr lang="zh-CN" altLang="en-US" dirty="0">
              <a:latin typeface="微软雅黑" charset="0"/>
              <a:ea typeface="微软雅黑" charset="0"/>
            </a:endParaRPr>
          </a:p>
        </p:txBody>
      </p:sp>
      <p:pic>
        <p:nvPicPr>
          <p:cNvPr id="9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715" y="3335020"/>
            <a:ext cx="8158480" cy="42100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715" y="4286250"/>
            <a:ext cx="8158480" cy="45593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510" y="5312410"/>
            <a:ext cx="8854440" cy="6407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120775"/>
            <a:ext cx="10515600" cy="5056505"/>
          </a:xfrm>
        </p:spPr>
        <p:txBody>
          <a:bodyPr/>
          <a:lstStyle/>
          <a:p>
            <a:r>
              <a:rPr lang="zh-CN" altLang="en-US">
                <a:latin typeface="微软雅黑" charset="0"/>
                <a:ea typeface="微软雅黑" charset="0"/>
              </a:rPr>
              <a:t>接下来就是配置图表所需要的内容。</a:t>
            </a:r>
          </a:p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40" y="1729105"/>
            <a:ext cx="8301990" cy="47313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073150"/>
            <a:ext cx="10515600" cy="5104130"/>
          </a:xfrm>
        </p:spPr>
        <p:txBody>
          <a:bodyPr/>
          <a:lstStyle/>
          <a:p>
            <a:r>
              <a:rPr lang="zh-CN" altLang="en-US">
                <a:latin typeface="微软雅黑" charset="0"/>
                <a:ea typeface="微软雅黑" charset="0"/>
              </a:rPr>
              <a:t>最后显示图表。</a:t>
            </a:r>
          </a:p>
          <a:p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完成以上代码配置，然后最简单的一个柱状图就配置完成了。</a:t>
            </a:r>
          </a:p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14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70" y="1573530"/>
            <a:ext cx="9028430" cy="60261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810" y="2693670"/>
            <a:ext cx="8588375" cy="3835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4605"/>
            <a:ext cx="10515600" cy="1006475"/>
          </a:xfrm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2395"/>
            <a:ext cx="10515600" cy="4822190"/>
          </a:xfrm>
        </p:spPr>
        <p:txBody>
          <a:bodyPr/>
          <a:lstStyle/>
          <a:p>
            <a:r>
              <a:rPr lang="zh-CN" altLang="en-US" dirty="0">
                <a:latin typeface="微软雅黑" charset="0"/>
                <a:ea typeface="微软雅黑" charset="0"/>
              </a:rPr>
              <a:t>组件都可以用属性</a:t>
            </a:r>
            <a:r>
              <a:rPr lang="zh-CN" altLang="en-US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show:true/false</a:t>
            </a:r>
            <a:r>
              <a:rPr lang="zh-CN" altLang="en-US" dirty="0">
                <a:latin typeface="微软雅黑" charset="0"/>
                <a:ea typeface="微软雅黑" charset="0"/>
              </a:rPr>
              <a:t>来显示隐藏，默认情况下是显示的，如果不需要这个组件可以隐藏。</a:t>
            </a:r>
          </a:p>
          <a:p>
            <a:r>
              <a:rPr lang="zh-CN" altLang="en-US" dirty="0">
                <a:latin typeface="微软雅黑" charset="0"/>
                <a:ea typeface="微软雅黑" charset="0"/>
              </a:rPr>
              <a:t>Title：标题组件，包含了主标题和副标题。</a:t>
            </a:r>
          </a:p>
          <a:p>
            <a:r>
              <a:rPr lang="zh-CN" altLang="en-US" dirty="0">
                <a:latin typeface="微软雅黑" charset="0"/>
                <a:ea typeface="微软雅黑" charset="0"/>
              </a:rPr>
              <a:t>Legend：图例组件。</a:t>
            </a:r>
          </a:p>
          <a:p>
            <a:r>
              <a:rPr lang="zh-CN" altLang="en-US" dirty="0">
                <a:latin typeface="微软雅黑" charset="0"/>
                <a:ea typeface="微软雅黑" charset="0"/>
              </a:rPr>
              <a:t>Tooltip：提示框组件。</a:t>
            </a:r>
          </a:p>
          <a:p>
            <a:r>
              <a:rPr lang="zh-CN" altLang="en-US" dirty="0">
                <a:latin typeface="微软雅黑" charset="0"/>
                <a:ea typeface="微软雅黑" charset="0"/>
              </a:rPr>
              <a:t>xAxis：坐标系X轴。</a:t>
            </a:r>
          </a:p>
          <a:p>
            <a:r>
              <a:rPr lang="zh-CN" altLang="en-US" dirty="0">
                <a:latin typeface="微软雅黑" charset="0"/>
                <a:ea typeface="微软雅黑" charset="0"/>
              </a:rPr>
              <a:t>yAxis：坐标系Y轴。</a:t>
            </a:r>
          </a:p>
          <a:p>
            <a:r>
              <a:rPr lang="zh-CN" altLang="en-US" dirty="0">
                <a:latin typeface="微软雅黑" charset="0"/>
                <a:ea typeface="微软雅黑" charset="0"/>
              </a:rPr>
              <a:t>Series：系列列表。最重要的通过type显示图表的类型。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991870"/>
            <a:ext cx="10515600" cy="5185410"/>
          </a:xfrm>
        </p:spPr>
        <p:txBody>
          <a:bodyPr/>
          <a:lstStyle/>
          <a:p>
            <a:r>
              <a:rPr lang="zh-CN" altLang="en-US">
                <a:latin typeface="微软雅黑" charset="0"/>
                <a:ea typeface="微软雅黑" charset="0"/>
              </a:rPr>
              <a:t>下面是</a:t>
            </a:r>
            <a:r>
              <a:rPr lang="en-US" altLang="zh-CN">
                <a:latin typeface="微软雅黑" charset="0"/>
                <a:ea typeface="微软雅黑" charset="0"/>
              </a:rPr>
              <a:t>15</a:t>
            </a:r>
            <a:r>
              <a:rPr lang="zh-CN" altLang="en-US">
                <a:latin typeface="微软雅黑" charset="0"/>
                <a:ea typeface="微软雅黑" charset="0"/>
              </a:rPr>
              <a:t>种图表的类型。</a:t>
            </a:r>
          </a:p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16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060" y="1574800"/>
            <a:ext cx="4740275" cy="47371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10"/>
            <a:ext cx="10515600" cy="1316990"/>
          </a:xfrm>
        </p:spPr>
        <p:txBody>
          <a:bodyPr/>
          <a:lstStyle/>
          <a:p>
            <a:pPr algn="ctr"/>
            <a:r>
              <a:rPr lang="zh-CN" altLang="en-US"/>
              <a:t>饼图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0060" y="991870"/>
            <a:ext cx="8376285" cy="53619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991870"/>
            <a:ext cx="10515600" cy="5853430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zh-CN" altLang="en-US" dirty="0"/>
              <a:t>series配置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name: '访问来源',</a:t>
            </a:r>
          </a:p>
          <a:p>
            <a:pPr marL="0" indent="0">
              <a:buNone/>
            </a:pPr>
            <a:r>
              <a:rPr lang="zh-CN" altLang="en-US" dirty="0"/>
              <a:t>type: 'pie',</a:t>
            </a:r>
          </a:p>
          <a:p>
            <a:pPr marL="0" indent="0">
              <a:buNone/>
            </a:pPr>
            <a:r>
              <a:rPr lang="zh-CN" altLang="en-US" dirty="0"/>
              <a:t>//roseType:'radius',  //南丁格尔图 radius area</a:t>
            </a:r>
          </a:p>
          <a:p>
            <a:pPr marL="0" indent="0">
              <a:buNone/>
            </a:pPr>
            <a:r>
              <a:rPr lang="zh-CN" altLang="en-US" dirty="0"/>
              <a:t>radius : '50%',</a:t>
            </a:r>
          </a:p>
          <a:p>
            <a:pPr marL="0" indent="0">
              <a:buNone/>
            </a:pPr>
            <a:r>
              <a:rPr lang="zh-CN" altLang="en-US" dirty="0"/>
              <a:t>center: ['50%', '60%'],</a:t>
            </a:r>
          </a:p>
          <a:p>
            <a:pPr marL="0" indent="0">
              <a:buNone/>
            </a:pPr>
            <a:r>
              <a:rPr lang="zh-CN" altLang="en-US" dirty="0"/>
              <a:t>label:{  </a:t>
            </a:r>
            <a:r>
              <a:rPr lang="zh-CN" altLang="en-US" dirty="0">
                <a:solidFill>
                  <a:srgbClr val="FF0000"/>
                </a:solidFill>
              </a:rPr>
              <a:t> 饼图图形上的文本标签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normal:{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show:true,</a:t>
            </a:r>
          </a:p>
          <a:p>
            <a:pPr marL="0" indent="0">
              <a:buNone/>
            </a:pPr>
            <a:r>
              <a:rPr lang="en-US" altLang="zh-CN" dirty="0"/>
              <a:t>		//</a:t>
            </a:r>
            <a:r>
              <a:rPr lang="zh-CN" altLang="en-US" dirty="0"/>
              <a:t>position:'outside', //</a:t>
            </a:r>
            <a:r>
              <a:rPr lang="zh-CN" altLang="en-US" dirty="0">
                <a:solidFill>
                  <a:srgbClr val="FF0000"/>
                </a:solidFill>
              </a:rPr>
              <a:t>outside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半径模式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 inside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面积模式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formatter: "{b} : {c} ({d}%)",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},	</a:t>
            </a:r>
          </a:p>
          <a:p>
            <a:pPr marL="0" indent="0">
              <a:buNone/>
            </a:pPr>
            <a:r>
              <a:rPr lang="zh-CN" altLang="en-US" dirty="0"/>
              <a:t>},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907415"/>
            <a:ext cx="10515600" cy="5937250"/>
          </a:xfrm>
        </p:spPr>
        <p:txBody>
          <a:bodyPr>
            <a:normAutofit/>
          </a:bodyPr>
          <a:lstStyle/>
          <a:p>
            <a:r>
              <a:rPr dirty="0"/>
              <a:t>data:[				</a:t>
            </a:r>
          </a:p>
          <a:p>
            <a:r>
              <a:rPr dirty="0"/>
              <a:t>{value:335, name:'</a:t>
            </a:r>
            <a:r>
              <a:rPr dirty="0" err="1"/>
              <a:t>直接访问</a:t>
            </a:r>
            <a:r>
              <a:rPr dirty="0"/>
              <a:t>'},</a:t>
            </a:r>
          </a:p>
          <a:p>
            <a:r>
              <a:rPr dirty="0"/>
              <a:t>{value:310, name:'</a:t>
            </a:r>
            <a:r>
              <a:rPr dirty="0" err="1"/>
              <a:t>邮件营销</a:t>
            </a:r>
            <a:r>
              <a:rPr dirty="0"/>
              <a:t>'},</a:t>
            </a:r>
          </a:p>
          <a:p>
            <a:r>
              <a:rPr dirty="0"/>
              <a:t>{value:234, name:'</a:t>
            </a:r>
            <a:r>
              <a:rPr dirty="0" err="1"/>
              <a:t>联盟广告</a:t>
            </a:r>
            <a:r>
              <a:rPr dirty="0"/>
              <a:t>'},</a:t>
            </a:r>
          </a:p>
          <a:p>
            <a:r>
              <a:rPr dirty="0"/>
              <a:t>{value:135, name:'</a:t>
            </a:r>
            <a:r>
              <a:rPr dirty="0" err="1"/>
              <a:t>视频广告</a:t>
            </a:r>
            <a:r>
              <a:rPr dirty="0"/>
              <a:t>'},</a:t>
            </a:r>
          </a:p>
          <a:p>
            <a:r>
              <a:rPr dirty="0"/>
              <a:t>{value:1548, name:'</a:t>
            </a:r>
            <a:r>
              <a:rPr dirty="0" err="1"/>
              <a:t>搜索引擎</a:t>
            </a:r>
            <a:r>
              <a:rPr dirty="0"/>
              <a:t>'},</a:t>
            </a:r>
          </a:p>
          <a:p>
            <a:r>
              <a:rPr dirty="0"/>
              <a:t>{value:400, name:'1'},</a:t>
            </a:r>
          </a:p>
          <a:p>
            <a:r>
              <a:rPr dirty="0"/>
              <a:t>{value:500, name:'2'},</a:t>
            </a:r>
          </a:p>
          <a:p>
            <a:r>
              <a:rPr dirty="0"/>
              <a:t>{value:1200, name:'3'},</a:t>
            </a:r>
          </a:p>
          <a:p>
            <a:r>
              <a:rPr dirty="0"/>
              <a:t>{value:900, name:'4'}				</a:t>
            </a:r>
          </a:p>
          <a:p>
            <a:r>
              <a:rPr dirty="0"/>
              <a:t>],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905"/>
            <a:ext cx="10515600" cy="1237615"/>
          </a:xfrm>
        </p:spPr>
        <p:txBody>
          <a:bodyPr/>
          <a:lstStyle/>
          <a:p>
            <a:pPr algn="ctr"/>
            <a:r>
              <a:rPr lang="zh-CN" altLang="en-US">
                <a:sym typeface="+mn-ea"/>
              </a:rPr>
              <a:t>漏斗图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1870"/>
            <a:ext cx="10515600" cy="5185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series配置</a:t>
            </a: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name:'漏斗图',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type:'funnel',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gap: 3, //数据图形间距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sort: 'inside', //ascending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label: {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normal: {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position: 'inside'  //ascending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}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},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695" y="991870"/>
            <a:ext cx="6123940" cy="50558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445"/>
            <a:ext cx="10515600" cy="1195705"/>
          </a:xfrm>
        </p:spPr>
        <p:txBody>
          <a:bodyPr/>
          <a:lstStyle/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Echarts</a:t>
            </a:r>
            <a:r>
              <a:rPr lang="zh-CN" altLang="en-US">
                <a:latin typeface="微软雅黑" charset="0"/>
                <a:ea typeface="微软雅黑" charset="0"/>
              </a:rPr>
              <a:t>简单介绍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11250"/>
            <a:ext cx="10515600" cy="5408930"/>
          </a:xfrm>
        </p:spPr>
        <p:txBody>
          <a:bodyPr>
            <a:noAutofit/>
          </a:bodyPr>
          <a:lstStyle/>
          <a:p>
            <a:endParaRPr lang="zh-CN" altLang="en-US" sz="2000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1.ECharts，一个纯 Javascript 的图表库，依赖轻量级的 Canvas 类库 ZRender。</a:t>
            </a:r>
          </a:p>
          <a:p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2.兼容当前绝大部分浏览器（IE8/9/10/11，Chrome，Firefox，Safari等）。</a:t>
            </a:r>
          </a:p>
          <a:p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3.它提供了</a:t>
            </a:r>
            <a:r>
              <a:rPr lang="zh-CN" altLang="en-US">
                <a:solidFill>
                  <a:srgbClr val="FF0000"/>
                </a:solidFill>
                <a:latin typeface="微软雅黑" charset="0"/>
                <a:ea typeface="微软雅黑" charset="0"/>
              </a:rPr>
              <a:t>折线图</a:t>
            </a:r>
            <a:r>
              <a:rPr lang="zh-CN" altLang="en-US">
                <a:latin typeface="微软雅黑" charset="0"/>
                <a:ea typeface="微软雅黑" charset="0"/>
              </a:rPr>
              <a:t>、</a:t>
            </a:r>
            <a:r>
              <a:rPr lang="zh-CN" altLang="en-US">
                <a:solidFill>
                  <a:srgbClr val="FF0000"/>
                </a:solidFill>
                <a:latin typeface="微软雅黑" charset="0"/>
                <a:ea typeface="微软雅黑" charset="0"/>
              </a:rPr>
              <a:t>柱状图</a:t>
            </a:r>
            <a:r>
              <a:rPr lang="zh-CN" altLang="en-US">
                <a:latin typeface="微软雅黑" charset="0"/>
                <a:ea typeface="微软雅黑" charset="0"/>
              </a:rPr>
              <a:t>、</a:t>
            </a:r>
            <a:r>
              <a:rPr lang="zh-CN" altLang="en-US">
                <a:solidFill>
                  <a:srgbClr val="FF0000"/>
                </a:solidFill>
                <a:latin typeface="微软雅黑" charset="0"/>
                <a:ea typeface="微软雅黑" charset="0"/>
              </a:rPr>
              <a:t>饼图</a:t>
            </a:r>
            <a:r>
              <a:rPr lang="zh-CN" altLang="en-US">
                <a:latin typeface="微软雅黑" charset="0"/>
                <a:ea typeface="微软雅黑" charset="0"/>
              </a:rPr>
              <a:t>、</a:t>
            </a:r>
            <a:r>
              <a:rPr lang="zh-CN" altLang="en-US">
                <a:solidFill>
                  <a:srgbClr val="FF0000"/>
                </a:solidFill>
                <a:latin typeface="微软雅黑" charset="0"/>
                <a:ea typeface="微软雅黑" charset="0"/>
              </a:rPr>
              <a:t>散点图</a:t>
            </a:r>
            <a:r>
              <a:rPr lang="zh-CN" altLang="en-US">
                <a:latin typeface="微软雅黑" charset="0"/>
                <a:ea typeface="微软雅黑" charset="0"/>
              </a:rPr>
              <a:t>、</a:t>
            </a:r>
            <a:r>
              <a:rPr lang="zh-CN" altLang="en-US">
                <a:solidFill>
                  <a:srgbClr val="FF0000"/>
                </a:solidFill>
                <a:latin typeface="微软雅黑" charset="0"/>
                <a:ea typeface="微软雅黑" charset="0"/>
              </a:rPr>
              <a:t>地图</a:t>
            </a:r>
            <a:r>
              <a:rPr lang="zh-CN" altLang="en-US">
                <a:latin typeface="微软雅黑" charset="0"/>
                <a:ea typeface="微软雅黑" charset="0"/>
              </a:rPr>
              <a:t>、</a:t>
            </a:r>
            <a:r>
              <a:rPr lang="zh-CN" altLang="en-US">
                <a:solidFill>
                  <a:srgbClr val="FF0000"/>
                </a:solidFill>
                <a:latin typeface="微软雅黑" charset="0"/>
                <a:ea typeface="微软雅黑" charset="0"/>
              </a:rPr>
              <a:t>雷达图</a:t>
            </a:r>
            <a:r>
              <a:rPr lang="zh-CN" altLang="en-US">
                <a:latin typeface="微软雅黑" charset="0"/>
                <a:ea typeface="微软雅黑" charset="0"/>
              </a:rPr>
              <a:t>、</a:t>
            </a:r>
            <a:r>
              <a:rPr lang="zh-CN" altLang="en-US">
                <a:solidFill>
                  <a:srgbClr val="FF0000"/>
                </a:solidFill>
                <a:latin typeface="微软雅黑" charset="0"/>
                <a:ea typeface="微软雅黑" charset="0"/>
              </a:rPr>
              <a:t>K线图</a:t>
            </a:r>
            <a:r>
              <a:rPr lang="zh-CN" altLang="en-US">
                <a:latin typeface="微软雅黑" charset="0"/>
                <a:ea typeface="微软雅黑" charset="0"/>
              </a:rPr>
              <a:t>、</a:t>
            </a:r>
            <a:r>
              <a:rPr lang="zh-CN" altLang="en-US">
                <a:solidFill>
                  <a:srgbClr val="FF0000"/>
                </a:solidFill>
                <a:latin typeface="微软雅黑" charset="0"/>
                <a:ea typeface="微软雅黑" charset="0"/>
              </a:rPr>
              <a:t>箱线图</a:t>
            </a:r>
            <a:r>
              <a:rPr lang="zh-CN" altLang="en-US">
                <a:latin typeface="微软雅黑" charset="0"/>
                <a:ea typeface="微软雅黑" charset="0"/>
              </a:rPr>
              <a:t>、</a:t>
            </a:r>
            <a:r>
              <a:rPr lang="zh-CN" altLang="en-US">
                <a:solidFill>
                  <a:srgbClr val="FF0000"/>
                </a:solidFill>
                <a:latin typeface="微软雅黑" charset="0"/>
                <a:ea typeface="微软雅黑" charset="0"/>
              </a:rPr>
              <a:t>热力图</a:t>
            </a:r>
            <a:r>
              <a:rPr lang="zh-CN" altLang="en-US">
                <a:latin typeface="微软雅黑" charset="0"/>
                <a:ea typeface="微软雅黑" charset="0"/>
              </a:rPr>
              <a:t>、</a:t>
            </a:r>
            <a:r>
              <a:rPr lang="zh-CN" altLang="en-US">
                <a:solidFill>
                  <a:srgbClr val="FF0000"/>
                </a:solidFill>
                <a:latin typeface="微软雅黑" charset="0"/>
                <a:ea typeface="微软雅黑" charset="0"/>
              </a:rPr>
              <a:t>关系图</a:t>
            </a:r>
            <a:r>
              <a:rPr lang="zh-CN" altLang="en-US">
                <a:latin typeface="微软雅黑" charset="0"/>
                <a:ea typeface="微软雅黑" charset="0"/>
              </a:rPr>
              <a:t>、</a:t>
            </a:r>
            <a:r>
              <a:rPr lang="zh-CN" altLang="en-US">
                <a:solidFill>
                  <a:srgbClr val="FF0000"/>
                </a:solidFill>
                <a:latin typeface="微软雅黑" charset="0"/>
                <a:ea typeface="微软雅黑" charset="0"/>
              </a:rPr>
              <a:t>矩形树图</a:t>
            </a:r>
            <a:r>
              <a:rPr lang="zh-CN" altLang="en-US">
                <a:latin typeface="微软雅黑" charset="0"/>
                <a:ea typeface="微软雅黑" charset="0"/>
              </a:rPr>
              <a:t>、</a:t>
            </a:r>
            <a:r>
              <a:rPr lang="zh-CN" altLang="en-US">
                <a:solidFill>
                  <a:srgbClr val="FF0000"/>
                </a:solidFill>
                <a:latin typeface="微软雅黑" charset="0"/>
                <a:ea typeface="微软雅黑" charset="0"/>
              </a:rPr>
              <a:t>平行坐标</a:t>
            </a:r>
            <a:r>
              <a:rPr lang="zh-CN" altLang="en-US">
                <a:latin typeface="微软雅黑" charset="0"/>
                <a:ea typeface="微软雅黑" charset="0"/>
              </a:rPr>
              <a:t>、</a:t>
            </a:r>
            <a:r>
              <a:rPr lang="zh-CN" altLang="en-US">
                <a:solidFill>
                  <a:srgbClr val="FF0000"/>
                </a:solidFill>
                <a:latin typeface="微软雅黑" charset="0"/>
                <a:ea typeface="微软雅黑" charset="0"/>
              </a:rPr>
              <a:t>桑基图</a:t>
            </a:r>
            <a:r>
              <a:rPr lang="zh-CN" altLang="en-US">
                <a:latin typeface="微软雅黑" charset="0"/>
                <a:ea typeface="微软雅黑" charset="0"/>
              </a:rPr>
              <a:t>、</a:t>
            </a:r>
            <a:r>
              <a:rPr lang="zh-CN" altLang="en-US">
                <a:solidFill>
                  <a:srgbClr val="FF0000"/>
                </a:solidFill>
                <a:latin typeface="微软雅黑" charset="0"/>
                <a:ea typeface="微软雅黑" charset="0"/>
              </a:rPr>
              <a:t>漏斗图</a:t>
            </a:r>
            <a:r>
              <a:rPr lang="zh-CN" altLang="en-US">
                <a:latin typeface="微软雅黑" charset="0"/>
                <a:ea typeface="微软雅黑" charset="0"/>
              </a:rPr>
              <a:t>、</a:t>
            </a:r>
            <a:r>
              <a:rPr lang="zh-CN" altLang="en-US">
                <a:solidFill>
                  <a:srgbClr val="FF0000"/>
                </a:solidFill>
                <a:latin typeface="微软雅黑" charset="0"/>
                <a:ea typeface="微软雅黑" charset="0"/>
              </a:rPr>
              <a:t>仪表盘</a:t>
            </a:r>
            <a:r>
              <a:rPr lang="zh-CN" altLang="en-US">
                <a:latin typeface="微软雅黑" charset="0"/>
                <a:ea typeface="微软雅黑" charset="0"/>
              </a:rPr>
              <a:t>15中图表。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970"/>
            <a:ext cx="10515600" cy="1315720"/>
          </a:xfrm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9690"/>
            <a:ext cx="10515600" cy="5527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data:[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{value:60, name:'访问'},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{value:40, name:'咨询'},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{value:20, name:'订单'},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{value:80, name:'点击'},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{value:100, name:'展现'}</a:t>
            </a:r>
          </a:p>
          <a:p>
            <a:pPr marL="0" indent="0">
              <a:buNone/>
            </a:pPr>
            <a:r>
              <a:rPr lang="zh-CN" altLang="en-US"/>
              <a:t>],</a:t>
            </a:r>
          </a:p>
          <a:p>
            <a:pPr marL="0" indent="0">
              <a:buNone/>
            </a:pPr>
            <a:r>
              <a:rPr lang="zh-CN" altLang="en-US"/>
              <a:t>                            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420" y="1329690"/>
            <a:ext cx="5707380" cy="47694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73810"/>
            <a:ext cx="10515600" cy="2411095"/>
          </a:xfrm>
        </p:spPr>
        <p:txBody>
          <a:bodyPr/>
          <a:lstStyle/>
          <a:p>
            <a:pPr algn="ctr"/>
            <a:r>
              <a:rPr lang="zh-CN" altLang="en-US" sz="6000">
                <a:latin typeface="微软雅黑" charset="0"/>
                <a:ea typeface="微软雅黑" charset="0"/>
              </a:rPr>
              <a:t>谢谢大家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088765"/>
            <a:ext cx="10515600" cy="208851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000"/>
              <a:t>end</a:t>
            </a:r>
          </a:p>
          <a:p>
            <a:pPr marL="0" indent="0" algn="ctr">
              <a:buNone/>
            </a:pPr>
            <a:endParaRPr lang="en-US" altLang="zh-CN"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http://echarts.baidu.com/doc/asset/img/archite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44" y="1325829"/>
            <a:ext cx="11649767" cy="514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99574" y="424819"/>
            <a:ext cx="5759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ECharts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dirty="0">
                <a:latin typeface="Consolas" panose="020B0609020204030204" pitchFamily="49" charset="0"/>
                <a:ea typeface="楷体" panose="02010609060101010101" pitchFamily="49" charset="-122"/>
              </a:rPr>
              <a:t>Enterprise Charts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商业产品图表库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270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445"/>
            <a:ext cx="10515600" cy="1195070"/>
          </a:xfrm>
        </p:spPr>
        <p:txBody>
          <a:bodyPr/>
          <a:lstStyle/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Echarts</a:t>
            </a:r>
            <a:r>
              <a:rPr lang="zh-CN" altLang="en-US">
                <a:latin typeface="微软雅黑" charset="0"/>
                <a:ea typeface="微软雅黑" charset="0"/>
              </a:rPr>
              <a:t>下载方式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96645"/>
            <a:ext cx="10767695" cy="5757545"/>
          </a:xfrm>
        </p:spPr>
        <p:txBody>
          <a:bodyPr>
            <a:normAutofit/>
          </a:bodyPr>
          <a:lstStyle/>
          <a:p>
            <a:r>
              <a:rPr lang="en-US" altLang="zh-CN">
                <a:latin typeface="微软雅黑" charset="0"/>
                <a:ea typeface="微软雅黑" charset="0"/>
              </a:rPr>
              <a:t>Echarts</a:t>
            </a:r>
            <a:r>
              <a:rPr lang="zh-CN" altLang="en-US">
                <a:latin typeface="微软雅黑" charset="0"/>
                <a:ea typeface="微软雅黑" charset="0"/>
              </a:rPr>
              <a:t>有三种下载方式。</a:t>
            </a:r>
          </a:p>
          <a:p>
            <a:r>
              <a:rPr lang="zh-CN" altLang="en-US">
                <a:latin typeface="微软雅黑" charset="0"/>
                <a:ea typeface="微软雅黑" charset="0"/>
              </a:rPr>
              <a:t>（</a:t>
            </a:r>
            <a:r>
              <a:rPr lang="en-US" altLang="zh-CN">
                <a:latin typeface="微软雅黑" charset="0"/>
                <a:ea typeface="微软雅黑" charset="0"/>
              </a:rPr>
              <a:t>1</a:t>
            </a:r>
            <a:r>
              <a:rPr lang="zh-CN" altLang="en-US">
                <a:latin typeface="微软雅黑" charset="0"/>
                <a:ea typeface="微软雅黑" charset="0"/>
              </a:rPr>
              <a:t>）</a:t>
            </a:r>
            <a:r>
              <a:rPr lang="en-US" altLang="zh-CN">
                <a:latin typeface="微软雅黑" charset="0"/>
                <a:ea typeface="微软雅黑" charset="0"/>
              </a:rPr>
              <a:t>.</a:t>
            </a:r>
            <a:r>
              <a:rPr lang="zh-CN" altLang="en-US">
                <a:latin typeface="微软雅黑" charset="0"/>
                <a:ea typeface="微软雅黑" charset="0"/>
              </a:rPr>
              <a:t>第一种普通下载。</a:t>
            </a:r>
          </a:p>
          <a:p>
            <a:r>
              <a:rPr lang="zh-CN" altLang="en-US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（这种方式下载下来的</a:t>
            </a:r>
            <a:r>
              <a:rPr lang="en-US" altLang="zh-CN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Echarts</a:t>
            </a:r>
            <a:r>
              <a:rPr lang="zh-CN" altLang="en-US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图表库所有内容都放在一个</a:t>
            </a:r>
            <a:r>
              <a:rPr lang="en-US" altLang="zh-CN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.js</a:t>
            </a:r>
            <a:r>
              <a:rPr lang="zh-CN" altLang="en-US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后缀名的文件里面）</a:t>
            </a:r>
            <a:endParaRPr lang="zh-CN" altLang="en-US">
              <a:solidFill>
                <a:srgbClr val="FF0000"/>
              </a:solidFill>
              <a:latin typeface="微软雅黑" charset="0"/>
              <a:ea typeface="微软雅黑" charset="0"/>
            </a:endParaRPr>
          </a:p>
          <a:p>
            <a:endParaRPr lang="zh-CN" altLang="en-US" sz="2000">
              <a:latin typeface="微软雅黑" charset="0"/>
              <a:ea typeface="微软雅黑" charset="0"/>
            </a:endParaRP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2994484"/>
            <a:ext cx="10003155" cy="385970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335"/>
            <a:ext cx="10515600" cy="1287780"/>
          </a:xfrm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1125"/>
            <a:ext cx="10515600" cy="5454015"/>
          </a:xfrm>
        </p:spPr>
        <p:txBody>
          <a:bodyPr/>
          <a:lstStyle/>
          <a:p>
            <a:r>
              <a:rPr lang="zh-CN" altLang="en-US" dirty="0">
                <a:latin typeface="微软雅黑" charset="0"/>
                <a:ea typeface="微软雅黑" charset="0"/>
              </a:rPr>
              <a:t>（</a:t>
            </a:r>
            <a:r>
              <a:rPr lang="en-US" altLang="zh-CN" dirty="0">
                <a:latin typeface="微软雅黑" charset="0"/>
                <a:ea typeface="微软雅黑" charset="0"/>
              </a:rPr>
              <a:t>2</a:t>
            </a:r>
            <a:r>
              <a:rPr lang="zh-CN" altLang="en-US" dirty="0">
                <a:latin typeface="微软雅黑" charset="0"/>
                <a:ea typeface="微软雅黑" charset="0"/>
              </a:rPr>
              <a:t>）第二种是自定义在线构建下载。</a:t>
            </a:r>
          </a:p>
          <a:p>
            <a:r>
              <a:rPr lang="zh-CN" altLang="en-US" dirty="0">
                <a:latin typeface="微软雅黑" charset="0"/>
                <a:ea typeface="微软雅黑" charset="0"/>
              </a:rPr>
              <a:t>选择图表。</a:t>
            </a:r>
          </a:p>
          <a:p>
            <a:pPr marL="0" indent="0">
              <a:buNone/>
            </a:pP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0"/>
              <a:ea typeface="微软雅黑" charset="0"/>
              <a:sym typeface="+mn-ea"/>
            </a:endParaRPr>
          </a:p>
        </p:txBody>
      </p:sp>
      <p:pic>
        <p:nvPicPr>
          <p:cNvPr id="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167" y="2478293"/>
            <a:ext cx="9117965" cy="360299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092200"/>
            <a:ext cx="10515600" cy="5085080"/>
          </a:xfrm>
        </p:spPr>
        <p:txBody>
          <a:bodyPr/>
          <a:lstStyle/>
          <a:p>
            <a:r>
              <a:rPr lang="zh-CN" altLang="en-US">
                <a:latin typeface="微软雅黑" charset="0"/>
                <a:ea typeface="微软雅黑" charset="0"/>
                <a:sym typeface="+mn-ea"/>
              </a:rPr>
              <a:t>选择</a:t>
            </a:r>
            <a:r>
              <a:rPr lang="zh-CN" altLang="en-US">
                <a:latin typeface="微软雅黑" charset="0"/>
                <a:ea typeface="微软雅黑" charset="0"/>
              </a:rPr>
              <a:t>坐标系。</a:t>
            </a:r>
          </a:p>
          <a:p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685" y="2148205"/>
            <a:ext cx="8342630" cy="297307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991870"/>
            <a:ext cx="10515600" cy="5185410"/>
          </a:xfrm>
        </p:spPr>
        <p:txBody>
          <a:bodyPr/>
          <a:lstStyle/>
          <a:p>
            <a:r>
              <a:rPr lang="zh-CN" altLang="en-US">
                <a:latin typeface="微软雅黑" charset="0"/>
                <a:ea typeface="微软雅黑" charset="0"/>
              </a:rPr>
              <a:t>选择组件。</a:t>
            </a:r>
          </a:p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3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805" y="2091690"/>
            <a:ext cx="9669780" cy="336613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5080"/>
            <a:ext cx="10515600" cy="1116330"/>
          </a:xfrm>
        </p:spPr>
        <p:txBody>
          <a:bodyPr/>
          <a:lstStyle/>
          <a:p>
            <a:pPr algn="ctr"/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11250"/>
            <a:ext cx="10515600" cy="5753100"/>
          </a:xfrm>
        </p:spPr>
        <p:txBody>
          <a:bodyPr/>
          <a:lstStyle/>
          <a:p>
            <a:r>
              <a:rPr lang="zh-CN" altLang="en-US">
                <a:latin typeface="微软雅黑" charset="0"/>
                <a:ea typeface="微软雅黑" charset="0"/>
              </a:rPr>
              <a:t>选择是否支持</a:t>
            </a:r>
            <a:r>
              <a:rPr lang="en-US" altLang="zh-CN">
                <a:latin typeface="微软雅黑" charset="0"/>
                <a:ea typeface="微软雅黑" charset="0"/>
              </a:rPr>
              <a:t>IE8</a:t>
            </a:r>
            <a:r>
              <a:rPr lang="zh-CN" altLang="en-US">
                <a:latin typeface="微软雅黑" charset="0"/>
                <a:ea typeface="微软雅黑" charset="0"/>
              </a:rPr>
              <a:t>。</a:t>
            </a:r>
          </a:p>
          <a:p>
            <a:endParaRPr lang="zh-CN" altLang="en-US">
              <a:latin typeface="微软雅黑" charset="0"/>
              <a:ea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以上选择完成后，有一个可点击的按钮，就可以在线生成</a:t>
            </a:r>
            <a:r>
              <a:rPr lang="en-US" altLang="zh-CN">
                <a:latin typeface="微软雅黑" charset="0"/>
                <a:ea typeface="微软雅黑" charset="0"/>
              </a:rPr>
              <a:t>Echarts</a:t>
            </a:r>
            <a:r>
              <a:rPr lang="zh-CN" altLang="en-US">
                <a:latin typeface="微软雅黑" charset="0"/>
                <a:ea typeface="微软雅黑" charset="0"/>
              </a:rPr>
              <a:t>库。</a:t>
            </a:r>
          </a:p>
          <a:p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6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395" y="1935480"/>
            <a:ext cx="6943090" cy="250317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156970"/>
            <a:ext cx="10515600" cy="5020310"/>
          </a:xfrm>
        </p:spPr>
        <p:txBody>
          <a:bodyPr/>
          <a:lstStyle/>
          <a:p>
            <a:r>
              <a:rPr lang="zh-CN" altLang="en-US">
                <a:latin typeface="微软雅黑" charset="0"/>
                <a:ea typeface="微软雅黑" charset="0"/>
              </a:rPr>
              <a:t>（</a:t>
            </a:r>
            <a:r>
              <a:rPr lang="en-US" altLang="zh-CN">
                <a:latin typeface="微软雅黑" charset="0"/>
                <a:ea typeface="微软雅黑" charset="0"/>
              </a:rPr>
              <a:t>3</a:t>
            </a:r>
            <a:r>
              <a:rPr lang="zh-CN" altLang="en-US">
                <a:latin typeface="微软雅黑" charset="0"/>
                <a:ea typeface="微软雅黑" charset="0"/>
              </a:rPr>
              <a:t>）第三种是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模块化源码下载。</a:t>
            </a:r>
          </a:p>
          <a:p>
            <a:r>
              <a:rPr lang="zh-CN" altLang="en-US">
                <a:latin typeface="微软雅黑" charset="0"/>
                <a:ea typeface="微软雅黑" charset="0"/>
              </a:rPr>
              <a:t>每个组件都是一个</a:t>
            </a:r>
            <a:r>
              <a:rPr lang="en-US" altLang="zh-CN">
                <a:latin typeface="微软雅黑" charset="0"/>
                <a:ea typeface="微软雅黑" charset="0"/>
              </a:rPr>
              <a:t>.js</a:t>
            </a:r>
            <a:r>
              <a:rPr lang="zh-CN" altLang="en-US">
                <a:latin typeface="微软雅黑" charset="0"/>
                <a:ea typeface="微软雅黑" charset="0"/>
              </a:rPr>
              <a:t>后缀名的文件。</a:t>
            </a:r>
          </a:p>
          <a:p>
            <a:r>
              <a:rPr lang="zh-CN" altLang="en-US">
                <a:latin typeface="微软雅黑" charset="0"/>
                <a:ea typeface="微软雅黑" charset="0"/>
              </a:rPr>
              <a:t>需要下载</a:t>
            </a:r>
            <a:r>
              <a:rPr lang="en-US" altLang="zh-CN">
                <a:latin typeface="微软雅黑" charset="0"/>
                <a:ea typeface="微软雅黑" charset="0"/>
              </a:rPr>
              <a:t>Echarts</a:t>
            </a:r>
            <a:r>
              <a:rPr lang="zh-CN" altLang="en-US">
                <a:latin typeface="微软雅黑" charset="0"/>
                <a:ea typeface="微软雅黑" charset="0"/>
              </a:rPr>
              <a:t>库源码以及一个</a:t>
            </a:r>
            <a:r>
              <a:rPr lang="en-US" altLang="zh-CN">
                <a:latin typeface="微软雅黑" charset="0"/>
                <a:ea typeface="微软雅黑" charset="0"/>
              </a:rPr>
              <a:t>canvas</a:t>
            </a:r>
            <a:r>
              <a:rPr lang="zh-CN" altLang="en-US">
                <a:latin typeface="微软雅黑" charset="0"/>
                <a:ea typeface="微软雅黑" charset="0"/>
              </a:rPr>
              <a:t>类库源码。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65" y="2636520"/>
            <a:ext cx="8149590" cy="34023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708</Words>
  <Application>Microsoft Office PowerPoint</Application>
  <PresentationFormat>宽屏</PresentationFormat>
  <Paragraphs>99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楷体</vt:lpstr>
      <vt:lpstr>微软雅黑</vt:lpstr>
      <vt:lpstr>Arial</vt:lpstr>
      <vt:lpstr>Calibri</vt:lpstr>
      <vt:lpstr>Calibri Light</vt:lpstr>
      <vt:lpstr>Consolas</vt:lpstr>
      <vt:lpstr>Office 主题</vt:lpstr>
      <vt:lpstr>Echarts简介</vt:lpstr>
      <vt:lpstr>Echarts简单介绍</vt:lpstr>
      <vt:lpstr>PowerPoint 演示文稿</vt:lpstr>
      <vt:lpstr>Echarts下载方式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Echarts引用方式</vt:lpstr>
      <vt:lpstr>PowerPoint 演示文稿</vt:lpstr>
      <vt:lpstr>PowerPoint 演示文稿</vt:lpstr>
      <vt:lpstr>PowerPoint 演示文稿</vt:lpstr>
      <vt:lpstr>PowerPoint 演示文稿</vt:lpstr>
      <vt:lpstr>饼图</vt:lpstr>
      <vt:lpstr>PowerPoint 演示文稿</vt:lpstr>
      <vt:lpstr>PowerPoint 演示文稿</vt:lpstr>
      <vt:lpstr>漏斗图</vt:lpstr>
      <vt:lpstr>PowerPoint 演示文稿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Echarts简介</dc:title>
  <dc:creator/>
  <cp:lastModifiedBy>张 玮</cp:lastModifiedBy>
  <cp:revision>57</cp:revision>
  <dcterms:created xsi:type="dcterms:W3CDTF">2015-05-05T08:02:00Z</dcterms:created>
  <dcterms:modified xsi:type="dcterms:W3CDTF">2020-04-29T06:36:14Z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