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47" r:id="rId3"/>
    <p:sldId id="294" r:id="rId5"/>
    <p:sldId id="941" r:id="rId6"/>
    <p:sldId id="835" r:id="rId7"/>
    <p:sldId id="942" r:id="rId8"/>
    <p:sldId id="960" r:id="rId9"/>
    <p:sldId id="959" r:id="rId10"/>
    <p:sldId id="961" r:id="rId11"/>
    <p:sldId id="962" r:id="rId12"/>
    <p:sldId id="979" r:id="rId13"/>
    <p:sldId id="980" r:id="rId14"/>
    <p:sldId id="981" r:id="rId15"/>
    <p:sldId id="982" r:id="rId16"/>
    <p:sldId id="983" r:id="rId17"/>
    <p:sldId id="984" r:id="rId18"/>
    <p:sldId id="918" r:id="rId19"/>
    <p:sldId id="920" r:id="rId20"/>
    <p:sldId id="921" r:id="rId21"/>
    <p:sldId id="986" r:id="rId22"/>
    <p:sldId id="987" r:id="rId23"/>
    <p:sldId id="989" r:id="rId24"/>
    <p:sldId id="988" r:id="rId25"/>
    <p:sldId id="1034" r:id="rId26"/>
    <p:sldId id="1035" r:id="rId27"/>
    <p:sldId id="994" r:id="rId28"/>
    <p:sldId id="995" r:id="rId29"/>
    <p:sldId id="998" r:id="rId30"/>
    <p:sldId id="1002" r:id="rId31"/>
    <p:sldId id="1005" r:id="rId32"/>
    <p:sldId id="1006" r:id="rId33"/>
    <p:sldId id="1007" r:id="rId34"/>
    <p:sldId id="1008" r:id="rId35"/>
    <p:sldId id="100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1903"/>
    <a:srgbClr val="0E58C4"/>
    <a:srgbClr val="CBD5E8"/>
    <a:srgbClr val="E7EBF4"/>
    <a:srgbClr val="C0C0C0"/>
    <a:srgbClr val="0070C0"/>
    <a:srgbClr val="A3A6AC"/>
    <a:srgbClr val="D4D4D4"/>
    <a:srgbClr val="D3D3D3"/>
    <a:srgbClr val="8D65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p:scale>
          <a:sx n="50" d="100"/>
          <a:sy n="50" d="100"/>
        </p:scale>
        <p:origin x="1278" y="594"/>
      </p:cViewPr>
      <p:guideLst>
        <p:guide orient="horz" pos="1894"/>
        <p:guide pos="3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CD234-1A59-463F-8B12-F9DAA98A294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BB733-DF6B-4801-AFF9-46967ACB994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15" name="Group 106"/>
          <p:cNvGrpSpPr>
            <a:grpSpLocks noChangeAspect="1"/>
          </p:cNvGrpSpPr>
          <p:nvPr userDrawn="1"/>
        </p:nvGrpSpPr>
        <p:grpSpPr bwMode="auto">
          <a:xfrm>
            <a:off x="0" y="-275"/>
            <a:ext cx="12192000" cy="4930268"/>
            <a:chOff x="1602" y="283"/>
            <a:chExt cx="5028" cy="2711"/>
          </a:xfrm>
          <a:gradFill>
            <a:gsLst>
              <a:gs pos="0">
                <a:srgbClr val="FE4444"/>
              </a:gs>
              <a:gs pos="100000">
                <a:srgbClr val="832B2B"/>
              </a:gs>
            </a:gsLst>
            <a:lin ang="5400000" scaled="0"/>
          </a:gradFill>
        </p:grpSpPr>
        <p:sp>
          <p:nvSpPr>
            <p:cNvPr id="17" name="Freeform 107"/>
            <p:cNvSpPr/>
            <p:nvPr/>
          </p:nvSpPr>
          <p:spPr bwMode="auto">
            <a:xfrm>
              <a:off x="1602" y="426"/>
              <a:ext cx="5028" cy="2568"/>
            </a:xfrm>
            <a:custGeom>
              <a:avLst/>
              <a:gdLst/>
              <a:ahLst/>
              <a:cxnLst>
                <a:cxn ang="0">
                  <a:pos x="2129" y="670"/>
                </a:cxn>
                <a:cxn ang="0">
                  <a:pos x="2129" y="640"/>
                </a:cxn>
                <a:cxn ang="0">
                  <a:pos x="0" y="0"/>
                </a:cxn>
                <a:cxn ang="0">
                  <a:pos x="0" y="688"/>
                </a:cxn>
                <a:cxn ang="0">
                  <a:pos x="1053" y="1054"/>
                </a:cxn>
                <a:cxn ang="0">
                  <a:pos x="2129" y="670"/>
                </a:cxn>
              </a:cxnLst>
              <a:rect l="0" t="0" r="r" b="b"/>
              <a:pathLst>
                <a:path w="2129" h="1054">
                  <a:moveTo>
                    <a:pt x="2129" y="670"/>
                  </a:moveTo>
                  <a:cubicBezTo>
                    <a:pt x="2129" y="640"/>
                    <a:pt x="2129" y="640"/>
                    <a:pt x="2129" y="640"/>
                  </a:cubicBezTo>
                  <a:cubicBezTo>
                    <a:pt x="1070" y="830"/>
                    <a:pt x="360" y="617"/>
                    <a:pt x="0" y="0"/>
                  </a:cubicBezTo>
                  <a:cubicBezTo>
                    <a:pt x="0" y="688"/>
                    <a:pt x="0" y="688"/>
                    <a:pt x="0" y="688"/>
                  </a:cubicBezTo>
                  <a:cubicBezTo>
                    <a:pt x="310" y="932"/>
                    <a:pt x="661" y="1054"/>
                    <a:pt x="1053" y="1054"/>
                  </a:cubicBezTo>
                  <a:cubicBezTo>
                    <a:pt x="1454" y="1054"/>
                    <a:pt x="1813" y="926"/>
                    <a:pt x="2129" y="670"/>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8" name="Freeform 108"/>
            <p:cNvSpPr/>
            <p:nvPr/>
          </p:nvSpPr>
          <p:spPr bwMode="auto">
            <a:xfrm>
              <a:off x="1602" y="283"/>
              <a:ext cx="5028" cy="2200"/>
            </a:xfrm>
            <a:custGeom>
              <a:avLst/>
              <a:gdLst/>
              <a:ahLst/>
              <a:cxnLst>
                <a:cxn ang="0">
                  <a:pos x="2129" y="697"/>
                </a:cxn>
                <a:cxn ang="0">
                  <a:pos x="2129" y="623"/>
                </a:cxn>
                <a:cxn ang="0">
                  <a:pos x="1181" y="0"/>
                </a:cxn>
                <a:cxn ang="0">
                  <a:pos x="0" y="0"/>
                </a:cxn>
                <a:cxn ang="0">
                  <a:pos x="0" y="57"/>
                </a:cxn>
                <a:cxn ang="0">
                  <a:pos x="2129" y="697"/>
                </a:cxn>
              </a:cxnLst>
              <a:rect l="0" t="0" r="r" b="b"/>
              <a:pathLst>
                <a:path w="2129" h="887">
                  <a:moveTo>
                    <a:pt x="2129" y="697"/>
                  </a:moveTo>
                  <a:cubicBezTo>
                    <a:pt x="2129" y="623"/>
                    <a:pt x="2129" y="623"/>
                    <a:pt x="2129" y="623"/>
                  </a:cubicBezTo>
                  <a:cubicBezTo>
                    <a:pt x="1448" y="642"/>
                    <a:pt x="1132" y="434"/>
                    <a:pt x="1181" y="0"/>
                  </a:cubicBezTo>
                  <a:cubicBezTo>
                    <a:pt x="0" y="0"/>
                    <a:pt x="0" y="0"/>
                    <a:pt x="0" y="0"/>
                  </a:cubicBezTo>
                  <a:cubicBezTo>
                    <a:pt x="0" y="57"/>
                    <a:pt x="0" y="57"/>
                    <a:pt x="0" y="57"/>
                  </a:cubicBezTo>
                  <a:cubicBezTo>
                    <a:pt x="360" y="674"/>
                    <a:pt x="1070" y="887"/>
                    <a:pt x="2129" y="697"/>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9" name="Freeform 109"/>
            <p:cNvSpPr/>
            <p:nvPr/>
          </p:nvSpPr>
          <p:spPr bwMode="auto">
            <a:xfrm>
              <a:off x="4255" y="283"/>
              <a:ext cx="2375" cy="1650"/>
            </a:xfrm>
            <a:custGeom>
              <a:avLst/>
              <a:gdLst/>
              <a:ahLst/>
              <a:cxnLst>
                <a:cxn ang="0">
                  <a:pos x="997" y="623"/>
                </a:cxn>
                <a:cxn ang="0">
                  <a:pos x="997" y="0"/>
                </a:cxn>
                <a:cxn ang="0">
                  <a:pos x="49" y="0"/>
                </a:cxn>
                <a:cxn ang="0">
                  <a:pos x="997" y="623"/>
                </a:cxn>
              </a:cxnLst>
              <a:rect l="0" t="0" r="r" b="b"/>
              <a:pathLst>
                <a:path w="997" h="642">
                  <a:moveTo>
                    <a:pt x="997" y="623"/>
                  </a:moveTo>
                  <a:cubicBezTo>
                    <a:pt x="997" y="0"/>
                    <a:pt x="997" y="0"/>
                    <a:pt x="997" y="0"/>
                  </a:cubicBezTo>
                  <a:cubicBezTo>
                    <a:pt x="49" y="0"/>
                    <a:pt x="49" y="0"/>
                    <a:pt x="49" y="0"/>
                  </a:cubicBezTo>
                  <a:cubicBezTo>
                    <a:pt x="0" y="434"/>
                    <a:pt x="316" y="642"/>
                    <a:pt x="997" y="623"/>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grpSp>
      <p:sp>
        <p:nvSpPr>
          <p:cNvPr id="22" name="Freeform 26"/>
          <p:cNvSpPr/>
          <p:nvPr userDrawn="1"/>
        </p:nvSpPr>
        <p:spPr bwMode="auto">
          <a:xfrm>
            <a:off x="0" y="3968740"/>
            <a:ext cx="12192000" cy="2889261"/>
          </a:xfrm>
          <a:custGeom>
            <a:avLst/>
            <a:gdLst/>
            <a:ahLst/>
            <a:cxnLst>
              <a:cxn ang="0">
                <a:pos x="2861" y="904"/>
              </a:cxn>
              <a:cxn ang="0">
                <a:pos x="2861" y="0"/>
              </a:cxn>
              <a:cxn ang="0">
                <a:pos x="1382" y="332"/>
              </a:cxn>
              <a:cxn ang="0">
                <a:pos x="0" y="46"/>
              </a:cxn>
              <a:cxn ang="0">
                <a:pos x="0" y="904"/>
              </a:cxn>
              <a:cxn ang="0">
                <a:pos x="2861" y="904"/>
              </a:cxn>
            </a:cxnLst>
            <a:rect l="0" t="0" r="r" b="b"/>
            <a:pathLst>
              <a:path w="2861" h="904">
                <a:moveTo>
                  <a:pt x="2861" y="904"/>
                </a:moveTo>
                <a:cubicBezTo>
                  <a:pt x="2861" y="0"/>
                  <a:pt x="2861" y="0"/>
                  <a:pt x="2861" y="0"/>
                </a:cubicBezTo>
                <a:cubicBezTo>
                  <a:pt x="2414" y="221"/>
                  <a:pt x="1921" y="332"/>
                  <a:pt x="1382" y="332"/>
                </a:cubicBezTo>
                <a:cubicBezTo>
                  <a:pt x="882" y="332"/>
                  <a:pt x="421" y="237"/>
                  <a:pt x="0" y="46"/>
                </a:cubicBezTo>
                <a:cubicBezTo>
                  <a:pt x="0" y="904"/>
                  <a:pt x="0" y="904"/>
                  <a:pt x="0" y="904"/>
                </a:cubicBezTo>
                <a:cubicBezTo>
                  <a:pt x="2861" y="904"/>
                  <a:pt x="2861" y="904"/>
                  <a:pt x="2861" y="904"/>
                </a:cubicBezTo>
                <a:close/>
              </a:path>
            </a:pathLst>
          </a:custGeom>
          <a:gradFill flip="none" rotWithShape="1">
            <a:gsLst>
              <a:gs pos="0">
                <a:schemeClr val="bg1">
                  <a:lumMod val="75000"/>
                </a:schemeClr>
              </a:gs>
              <a:gs pos="59000">
                <a:schemeClr val="bg1">
                  <a:lumMod val="95000"/>
                </a:schemeClr>
              </a:gs>
              <a:gs pos="100000">
                <a:schemeClr val="bg1">
                  <a:lumMod val="75000"/>
                </a:schemeClr>
              </a:gs>
            </a:gsLst>
            <a:path path="circle">
              <a:fillToRect l="100000" t="100000"/>
            </a:path>
            <a:tileRect r="-100000" b="-100000"/>
          </a:grad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23" name="Freeform 27"/>
          <p:cNvSpPr/>
          <p:nvPr/>
        </p:nvSpPr>
        <p:spPr bwMode="auto">
          <a:xfrm>
            <a:off x="0" y="3148980"/>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solidFill>
            <a:srgbClr val="000000"/>
          </a:solid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24" name="Freeform 28"/>
          <p:cNvSpPr/>
          <p:nvPr/>
        </p:nvSpPr>
        <p:spPr bwMode="auto">
          <a:xfrm>
            <a:off x="0" y="3840896"/>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solidFill>
            <a:srgbClr val="97BD4F"/>
          </a:solidFill>
          <a:ln w="9525">
            <a:noFill/>
            <a:round/>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cxnSp>
        <p:nvCxnSpPr>
          <p:cNvPr id="22" name="直接连接符 21"/>
          <p:cNvCxnSpPr/>
          <p:nvPr userDrawn="1"/>
        </p:nvCxnSpPr>
        <p:spPr>
          <a:xfrm>
            <a:off x="2264807" y="692696"/>
            <a:ext cx="0" cy="36004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4" cy="369332"/>
          </a:xfrm>
          <a:prstGeom prst="rect">
            <a:avLst/>
          </a:prstGeom>
          <a:noFill/>
        </p:spPr>
        <p:txBody>
          <a:bodyPr wrap="square">
            <a:spAutoFit/>
          </a:bodyPr>
          <a:lstStyle/>
          <a:p>
            <a:pPr>
              <a:defRPr/>
            </a:pP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目录页</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2" y="704309"/>
            <a:ext cx="1079839" cy="492443"/>
          </a:xfrm>
          <a:prstGeom prst="rect">
            <a:avLst/>
          </a:prstGeom>
          <a:noFill/>
          <a:ln w="9525">
            <a:noFill/>
            <a:miter lim="800000"/>
          </a:ln>
        </p:spPr>
        <p:txBody>
          <a:bodyPr wrap="square" lIns="0" tIns="0" rIns="0" bIns="0">
            <a:spAutoFit/>
          </a:bodyPr>
          <a:lstStyle/>
          <a:p>
            <a:pPr algn="ctr"/>
            <a:r>
              <a:rPr lang="en-US" altLang="zh-CN" sz="1600" dirty="0">
                <a:solidFill>
                  <a:prstClr val="white"/>
                </a:solidFill>
                <a:ea typeface="微软雅黑" panose="020B0503020204020204" pitchFamily="34" charset="-122"/>
                <a:cs typeface="Arial Unicode MS" panose="020B0604020202020204" pitchFamily="34" charset="-122"/>
              </a:rPr>
              <a:t>CONTENTS</a:t>
            </a:r>
            <a:endParaRPr lang="en-US" altLang="zh-CN" sz="1600" dirty="0">
              <a:solidFill>
                <a:prstClr val="white"/>
              </a:solidFill>
              <a:ea typeface="微软雅黑" panose="020B0503020204020204" pitchFamily="34" charset="-122"/>
              <a:cs typeface="Arial Unicode MS" panose="020B0604020202020204" pitchFamily="34" charset="-122"/>
            </a:endParaRPr>
          </a:p>
          <a:p>
            <a:pPr algn="ctr"/>
            <a:r>
              <a:rPr lang="en-US" altLang="zh-CN" sz="1600" dirty="0">
                <a:solidFill>
                  <a:prstClr val="white"/>
                </a:solidFill>
                <a:ea typeface="微软雅黑" panose="020B0503020204020204" pitchFamily="34" charset="-122"/>
                <a:cs typeface="Arial Unicode MS" panose="020B0604020202020204" pitchFamily="34" charset="-122"/>
              </a:rPr>
              <a:t> PAGE</a:t>
            </a:r>
            <a:endParaRPr lang="en-US" altLang="zh-CN" sz="1600" dirty="0">
              <a:solidFill>
                <a:prstClr val="white"/>
              </a:solidFill>
              <a:ea typeface="微软雅黑" panose="020B0503020204020204" pitchFamily="34" charset="-122"/>
              <a:cs typeface="Arial Unicode MS" panose="020B0604020202020204" pitchFamily="34" charset="-122"/>
            </a:endParaRPr>
          </a:p>
        </p:txBody>
      </p:sp>
      <p:cxnSp>
        <p:nvCxnSpPr>
          <p:cNvPr id="22" name="直接连接符 21"/>
          <p:cNvCxnSpPr/>
          <p:nvPr userDrawn="1"/>
        </p:nvCxnSpPr>
        <p:spPr>
          <a:xfrm>
            <a:off x="2264807" y="692696"/>
            <a:ext cx="0" cy="36004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4" cy="369332"/>
          </a:xfrm>
          <a:prstGeom prst="rect">
            <a:avLst/>
          </a:prstGeom>
          <a:noFill/>
        </p:spPr>
        <p:txBody>
          <a:bodyPr wrap="square">
            <a:spAutoFit/>
          </a:bodyPr>
          <a:lstStyle/>
          <a:p>
            <a:pPr>
              <a:defRPr/>
            </a:pP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过渡页</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2" y="704309"/>
            <a:ext cx="1079839" cy="492443"/>
          </a:xfrm>
          <a:prstGeom prst="rect">
            <a:avLst/>
          </a:prstGeom>
          <a:noFill/>
          <a:ln w="9525">
            <a:noFill/>
            <a:miter lim="800000"/>
          </a:ln>
        </p:spPr>
        <p:txBody>
          <a:bodyPr wrap="square" lIns="0" tIns="0" rIns="0" bIns="0">
            <a:spAutoFit/>
          </a:bodyPr>
          <a:lstStyle/>
          <a:p>
            <a:pPr algn="ctr"/>
            <a:r>
              <a:rPr lang="en-US" altLang="zh-CN" sz="1600" dirty="0">
                <a:solidFill>
                  <a:prstClr val="white"/>
                </a:solidFill>
                <a:ea typeface="微软雅黑" panose="020B0503020204020204" pitchFamily="34" charset="-122"/>
                <a:cs typeface="Arial Unicode MS" panose="020B0604020202020204" pitchFamily="34" charset="-122"/>
              </a:rPr>
              <a:t>TRANSITION PAGE</a:t>
            </a:r>
            <a:endParaRPr lang="en-US" altLang="zh-CN" sz="1600"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10456545" y="-4445"/>
            <a:ext cx="1733550" cy="1924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过渡页1">
    <p:spTree>
      <p:nvGrpSpPr>
        <p:cNvPr id="1" name=""/>
        <p:cNvGrpSpPr/>
        <p:nvPr/>
      </p:nvGrpSpPr>
      <p:grpSpPr>
        <a:xfrm>
          <a:off x="0" y="0"/>
          <a:ext cx="0" cy="0"/>
          <a:chOff x="0" y="0"/>
          <a:chExt cx="0" cy="0"/>
        </a:xfrm>
      </p:grpSpPr>
      <p:sp>
        <p:nvSpPr>
          <p:cNvPr id="3"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第二章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6" name="TextBox 3"/>
          <p:cNvSpPr txBox="1"/>
          <p:nvPr userDrawn="1"/>
        </p:nvSpPr>
        <p:spPr>
          <a:xfrm>
            <a:off x="2280569" y="692254"/>
            <a:ext cx="3167527" cy="369332"/>
          </a:xfrm>
          <a:prstGeom prst="rect">
            <a:avLst/>
          </a:prstGeom>
          <a:noFill/>
        </p:spPr>
        <p:txBody>
          <a:bodyPr wrap="square">
            <a:spAutoFit/>
          </a:bodyPr>
          <a:lstStyle/>
          <a:p>
            <a:pPr>
              <a:defRPr/>
            </a:pP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人事管理与人力资源管理</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7" name="矩形 24"/>
          <p:cNvSpPr>
            <a:spLocks noChangeArrowheads="1"/>
          </p:cNvSpPr>
          <p:nvPr userDrawn="1"/>
        </p:nvSpPr>
        <p:spPr bwMode="auto">
          <a:xfrm>
            <a:off x="1056752"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第二章</a:t>
            </a:r>
            <a:endParaRPr lang="en-US" altLang="zh-CN" b="1" dirty="0">
              <a:solidFill>
                <a:prstClr val="white"/>
              </a:solidFill>
              <a:ea typeface="微软雅黑" panose="020B0503020204020204" pitchFamily="34" charset="-122"/>
              <a:cs typeface="Arial Unicode MS" panose="020B0604020202020204" pitchFamily="34" charset="-122"/>
            </a:endParaRPr>
          </a:p>
          <a:p>
            <a:pPr algn="ctr"/>
            <a:r>
              <a:rPr lang="zh-CN" altLang="en-US" sz="1400" dirty="0">
                <a:solidFill>
                  <a:prstClr val="white"/>
                </a:solidFill>
                <a:ea typeface="微软雅黑" panose="020B0503020204020204" pitchFamily="34" charset="-122"/>
                <a:cs typeface="Arial Unicode MS" panose="020B0604020202020204" pitchFamily="34" charset="-122"/>
              </a:rPr>
              <a:t>正文</a:t>
            </a:r>
            <a:endParaRPr lang="en-US" altLang="zh-CN" sz="1400"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5"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第三章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两栏内容">
    <p:spTree>
      <p:nvGrpSpPr>
        <p:cNvPr id="1" name=""/>
        <p:cNvGrpSpPr/>
        <p:nvPr/>
      </p:nvGrpSpPr>
      <p:grpSpPr>
        <a:xfrm>
          <a:off x="0" y="0"/>
          <a:ext cx="0" cy="0"/>
          <a:chOff x="0" y="0"/>
          <a:chExt cx="0" cy="0"/>
        </a:xfrm>
      </p:grpSpPr>
      <p:sp>
        <p:nvSpPr>
          <p:cNvPr id="6"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第四章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两栏内容">
    <p:spTree>
      <p:nvGrpSpPr>
        <p:cNvPr id="1" name=""/>
        <p:cNvGrpSpPr/>
        <p:nvPr/>
      </p:nvGrpSpPr>
      <p:grpSpPr>
        <a:xfrm>
          <a:off x="0" y="0"/>
          <a:ext cx="0" cy="0"/>
          <a:chOff x="0" y="0"/>
          <a:chExt cx="0" cy="0"/>
        </a:xfrm>
      </p:grpSpPr>
      <p:sp>
        <p:nvSpPr>
          <p:cNvPr id="6"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第五章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五边形 18"/>
          <p:cNvSpPr/>
          <p:nvPr userDrawn="1"/>
        </p:nvSpPr>
        <p:spPr>
          <a:xfrm rot="5400000">
            <a:off x="1226035" y="502221"/>
            <a:ext cx="741272" cy="1079839"/>
          </a:xfrm>
          <a:prstGeom prst="homePlate">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矩形 19"/>
          <p:cNvSpPr/>
          <p:nvPr userDrawn="1"/>
        </p:nvSpPr>
        <p:spPr>
          <a:xfrm>
            <a:off x="1056752" y="0"/>
            <a:ext cx="1079839" cy="671504"/>
          </a:xfrm>
          <a:prstGeom prst="rect">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userDrawn="1"/>
        </p:nvSpPr>
        <p:spPr>
          <a:xfrm>
            <a:off x="0" y="6265681"/>
            <a:ext cx="11397485" cy="432000"/>
          </a:xfrm>
          <a:prstGeom prst="rect">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userDrawn="1"/>
        </p:nvSpPr>
        <p:spPr>
          <a:xfrm>
            <a:off x="11518379" y="6265681"/>
            <a:ext cx="673622" cy="432000"/>
          </a:xfrm>
          <a:prstGeom prst="rect">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TextBox 15"/>
          <p:cNvSpPr txBox="1"/>
          <p:nvPr userDrawn="1"/>
        </p:nvSpPr>
        <p:spPr>
          <a:xfrm>
            <a:off x="11646102" y="6312404"/>
            <a:ext cx="425005" cy="338554"/>
          </a:xfrm>
          <a:prstGeom prst="rect">
            <a:avLst/>
          </a:prstGeom>
          <a:gradFill>
            <a:gsLst>
              <a:gs pos="0">
                <a:srgbClr val="FE4444"/>
              </a:gs>
              <a:gs pos="100000">
                <a:srgbClr val="832B2B"/>
              </a:gs>
            </a:gsLst>
            <a:lin ang="5400000" scaled="0"/>
          </a:gradFill>
        </p:spPr>
        <p:txBody>
          <a:bodyPr wrap="none" rtlCol="0">
            <a:spAutoFit/>
          </a:bodyPr>
          <a:lstStyle/>
          <a:p>
            <a:fld id="{2EEF1883-7A0E-4F66-9932-E581691AD397}" type="slidenum">
              <a:rPr lang="zh-CN" altLang="en-US" sz="1600">
                <a:solidFill>
                  <a:prstClr val="white"/>
                </a:solidFill>
              </a:rPr>
            </a:fld>
            <a:endParaRPr lang="zh-CN" altLang="en-US" sz="1600" dirty="0">
              <a:solidFill>
                <a:prstClr val="white"/>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1" Type="http://schemas.openxmlformats.org/officeDocument/2006/relationships/notesSlide" Target="../notesSlides/notesSlide1.xml"/><Relationship Id="rId20" Type="http://schemas.openxmlformats.org/officeDocument/2006/relationships/slideLayout" Target="../slideLayouts/slideLayout11.xml"/><Relationship Id="rId2" Type="http://schemas.openxmlformats.org/officeDocument/2006/relationships/tags" Target="../tags/tag2.xml"/><Relationship Id="rId19" Type="http://schemas.openxmlformats.org/officeDocument/2006/relationships/image" Target="../media/image2.png"/><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6.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9.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60.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61.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1.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67.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68.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69.xml"/></Relationships>
</file>

<file path=ppt/slides/_rels/slide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image" Target="../media/image3.png"/><Relationship Id="rId3" Type="http://schemas.openxmlformats.org/officeDocument/2006/relationships/tags" Target="../tags/tag21.xml"/><Relationship Id="rId2" Type="http://schemas.openxmlformats.org/officeDocument/2006/relationships/tags" Target="../tags/tag20.xml"/><Relationship Id="rId15" Type="http://schemas.openxmlformats.org/officeDocument/2006/relationships/notesSlide" Target="../notesSlides/notesSlide2.xml"/><Relationship Id="rId14" Type="http://schemas.openxmlformats.org/officeDocument/2006/relationships/slideLayout" Target="../slideLayouts/slideLayout12.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9.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70.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7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7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73.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74.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75.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76.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77.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78.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79.xml"/></Relationships>
</file>

<file path=ppt/slides/_rels/slide3.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1" Type="http://schemas.openxmlformats.org/officeDocument/2006/relationships/notesSlide" Target="../notesSlides/notesSlide3.xml"/><Relationship Id="rId20" Type="http://schemas.openxmlformats.org/officeDocument/2006/relationships/slideLayout" Target="../slideLayouts/slideLayout11.xml"/><Relationship Id="rId2" Type="http://schemas.openxmlformats.org/officeDocument/2006/relationships/tags" Target="../tags/tag32.xml"/><Relationship Id="rId19" Type="http://schemas.openxmlformats.org/officeDocument/2006/relationships/tags" Target="../tags/tag49.xml"/><Relationship Id="rId18" Type="http://schemas.openxmlformats.org/officeDocument/2006/relationships/tags" Target="../tags/tag48.xml"/><Relationship Id="rId17" Type="http://schemas.openxmlformats.org/officeDocument/2006/relationships/tags" Target="../tags/tag47.xml"/><Relationship Id="rId16" Type="http://schemas.openxmlformats.org/officeDocument/2006/relationships/tags" Target="../tags/tag46.xml"/><Relationship Id="rId15" Type="http://schemas.openxmlformats.org/officeDocument/2006/relationships/tags" Target="../tags/tag45.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tags" Target="../tags/tag31.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80.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81.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8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83.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5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3.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淘宝网chenying0907出品 3"/>
          <p:cNvSpPr/>
          <p:nvPr>
            <p:custDataLst>
              <p:tags r:id="rId1"/>
            </p:custDataLst>
          </p:nvPr>
        </p:nvSpPr>
        <p:spPr>
          <a:xfrm>
            <a:off x="0" y="2639505"/>
            <a:ext cx="311085" cy="2545237"/>
          </a:xfrm>
          <a:prstGeom prst="rect">
            <a:avLst/>
          </a:prstGeom>
          <a:gradFill>
            <a:gsLst>
              <a:gs pos="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淘宝网chenying0907出品 4"/>
          <p:cNvSpPr/>
          <p:nvPr>
            <p:custDataLst>
              <p:tags r:id="rId2"/>
            </p:custDataLst>
          </p:nvPr>
        </p:nvSpPr>
        <p:spPr>
          <a:xfrm>
            <a:off x="7722124" y="2639505"/>
            <a:ext cx="311085" cy="2545237"/>
          </a:xfrm>
          <a:prstGeom prst="rect">
            <a:avLst/>
          </a:prstGeom>
          <a:gradFill>
            <a:gsLst>
              <a:gs pos="0">
                <a:srgbClr val="FE4444"/>
              </a:gs>
              <a:gs pos="100000">
                <a:srgbClr val="832B2B"/>
              </a:gs>
            </a:gsLst>
            <a:path path="circle"/>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淘宝网chenying0907出品 7"/>
          <p:cNvSpPr/>
          <p:nvPr>
            <p:custDataLst>
              <p:tags r:id="rId3"/>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PA_直接连接符 9"/>
          <p:cNvCxnSpPr/>
          <p:nvPr>
            <p:custDataLst>
              <p:tags r:id="rId4"/>
            </p:custDataLst>
          </p:nvPr>
        </p:nvCxnSpPr>
        <p:spPr>
          <a:xfrm>
            <a:off x="8033209" y="5184742"/>
            <a:ext cx="4158791" cy="0"/>
          </a:xfrm>
          <a:prstGeom prst="line">
            <a:avLst/>
          </a:prstGeom>
          <a:ln w="15875"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PA_淘宝网chenying0907出品 10"/>
          <p:cNvSpPr/>
          <p:nvPr>
            <p:custDataLst>
              <p:tags r:id="rId5"/>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淘宝网chenying0907出品 11"/>
          <p:cNvSpPr/>
          <p:nvPr>
            <p:custDataLst>
              <p:tags r:id="rId6"/>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7"/>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淘宝网chenying0907出品 13"/>
          <p:cNvSpPr/>
          <p:nvPr>
            <p:custDataLst>
              <p:tags r:id="rId8"/>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淘宝网chenying0907出品 14"/>
          <p:cNvSpPr/>
          <p:nvPr>
            <p:custDataLst>
              <p:tags r:id="rId9"/>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淘宝网chenying0907出品 15"/>
          <p:cNvSpPr/>
          <p:nvPr>
            <p:custDataLst>
              <p:tags r:id="rId10"/>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淘宝网chenying0907出品 16"/>
          <p:cNvSpPr/>
          <p:nvPr>
            <p:custDataLst>
              <p:tags r:id="rId11"/>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PA_直接连接符 17"/>
          <p:cNvCxnSpPr/>
          <p:nvPr>
            <p:custDataLst>
              <p:tags r:id="rId12"/>
            </p:custDataLst>
          </p:nvPr>
        </p:nvCxnSpPr>
        <p:spPr>
          <a:xfrm>
            <a:off x="311085" y="5184742"/>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13"/>
            </p:custDataLst>
          </p:nvPr>
        </p:nvCxnSpPr>
        <p:spPr>
          <a:xfrm>
            <a:off x="311084" y="2658359"/>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PA_直接连接符 20"/>
          <p:cNvCxnSpPr/>
          <p:nvPr>
            <p:custDataLst>
              <p:tags r:id="rId14"/>
            </p:custDataLst>
          </p:nvPr>
        </p:nvCxnSpPr>
        <p:spPr>
          <a:xfrm>
            <a:off x="311083" y="4451022"/>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PA_淘宝网chenying0907出品 21"/>
          <p:cNvSpPr txBox="1"/>
          <p:nvPr>
            <p:custDataLst>
              <p:tags r:id="rId15"/>
            </p:custDataLst>
          </p:nvPr>
        </p:nvSpPr>
        <p:spPr>
          <a:xfrm>
            <a:off x="211455" y="3109595"/>
            <a:ext cx="7343140" cy="706755"/>
          </a:xfrm>
          <a:prstGeom prst="rect">
            <a:avLst/>
          </a:prstGeom>
          <a:noFill/>
        </p:spPr>
        <p:txBody>
          <a:bodyPr wrap="square" rtlCol="0">
            <a:spAutoFit/>
          </a:bodyPr>
          <a:lstStyle/>
          <a:p>
            <a:pPr algn="ctr"/>
            <a:r>
              <a:rPr lang="zh-CN" altLang="en-US" sz="4000" b="1" dirty="0">
                <a:solidFill>
                  <a:srgbClr val="FF0000"/>
                </a:solidFill>
                <a:latin typeface="微软雅黑" panose="020B0503020204020204" pitchFamily="34" charset="-122"/>
                <a:ea typeface="微软雅黑" panose="020B0503020204020204" pitchFamily="34" charset="-122"/>
                <a:sym typeface="+mn-ea"/>
              </a:rPr>
              <a:t>文件搜索、操作与归档</a:t>
            </a:r>
            <a:endParaRPr lang="zh-CN" altLang="en-US" sz="4000" b="1" dirty="0">
              <a:solidFill>
                <a:srgbClr val="FF0000"/>
              </a:solidFill>
              <a:latin typeface="微软雅黑" panose="020B0503020204020204" pitchFamily="34" charset="-122"/>
              <a:ea typeface="微软雅黑" panose="020B0503020204020204" pitchFamily="34" charset="-122"/>
              <a:sym typeface="+mn-ea"/>
            </a:endParaRPr>
          </a:p>
        </p:txBody>
      </p:sp>
      <p:sp>
        <p:nvSpPr>
          <p:cNvPr id="23" name="PA_淘宝网chenying0907出品 22"/>
          <p:cNvSpPr txBox="1"/>
          <p:nvPr>
            <p:custDataLst>
              <p:tags r:id="rId16"/>
            </p:custDataLst>
          </p:nvPr>
        </p:nvSpPr>
        <p:spPr>
          <a:xfrm>
            <a:off x="5928995" y="709930"/>
            <a:ext cx="4653915" cy="829945"/>
          </a:xfrm>
          <a:prstGeom prst="rect">
            <a:avLst/>
          </a:prstGeom>
          <a:noFill/>
        </p:spPr>
        <p:txBody>
          <a:bodyPr wrap="square" rtlCol="0">
            <a:spAutoFit/>
          </a:bodyPr>
          <a:lstStyle/>
          <a:p>
            <a:r>
              <a:rPr lang="en-US" altLang="zh-CN" sz="4800" b="1" dirty="0">
                <a:latin typeface="微软雅黑" panose="020B0503020204020204" pitchFamily="34" charset="-122"/>
                <a:ea typeface="微软雅黑" panose="020B0503020204020204" pitchFamily="34" charset="-122"/>
              </a:rPr>
              <a:t>Linux</a:t>
            </a:r>
            <a:r>
              <a:rPr lang="zh-CN" altLang="en-US" sz="4800" b="1" dirty="0">
                <a:latin typeface="微软雅黑" panose="020B0503020204020204" pitchFamily="34" charset="-122"/>
                <a:ea typeface="微软雅黑" panose="020B0503020204020204" pitchFamily="34" charset="-122"/>
              </a:rPr>
              <a:t>应用基础</a:t>
            </a:r>
            <a:endParaRPr lang="zh-CN" altLang="en-US" sz="4800" b="1" dirty="0">
              <a:latin typeface="微软雅黑" panose="020B0503020204020204" pitchFamily="34" charset="-122"/>
              <a:ea typeface="微软雅黑" panose="020B0503020204020204" pitchFamily="34" charset="-122"/>
            </a:endParaRPr>
          </a:p>
        </p:txBody>
      </p:sp>
      <p:sp>
        <p:nvSpPr>
          <p:cNvPr id="26" name="PA_淘宝网chenying0907出品 25"/>
          <p:cNvSpPr txBox="1"/>
          <p:nvPr>
            <p:custDataLst>
              <p:tags r:id="rId17"/>
            </p:custDataLst>
          </p:nvPr>
        </p:nvSpPr>
        <p:spPr>
          <a:xfrm>
            <a:off x="1133690" y="435412"/>
            <a:ext cx="3400916" cy="398780"/>
          </a:xfrm>
          <a:prstGeom prst="rect">
            <a:avLst/>
          </a:prstGeom>
          <a:noFill/>
        </p:spPr>
        <p:txBody>
          <a:bodyPr wrap="square" rtlCol="0">
            <a:spAutoFit/>
          </a:bodyPr>
          <a:lstStyle/>
          <a:p>
            <a:r>
              <a:rPr lang="zh-CN" sz="2000" b="1" dirty="0">
                <a:latin typeface="微软雅黑" panose="020B0503020204020204" pitchFamily="34" charset="-122"/>
                <a:ea typeface="微软雅黑" panose="020B0503020204020204" pitchFamily="34" charset="-122"/>
              </a:rPr>
              <a:t>四川信息职业技术学院</a:t>
            </a:r>
            <a:endParaRPr lang="zh-CN" sz="2000" b="1" dirty="0">
              <a:latin typeface="微软雅黑" panose="020B0503020204020204" pitchFamily="34" charset="-122"/>
              <a:ea typeface="微软雅黑" panose="020B0503020204020204" pitchFamily="34" charset="-122"/>
            </a:endParaRPr>
          </a:p>
        </p:txBody>
      </p:sp>
      <p:sp>
        <p:nvSpPr>
          <p:cNvPr id="3" name="PA_淘宝网chenying0907出品 22"/>
          <p:cNvSpPr txBox="1"/>
          <p:nvPr>
            <p:custDataLst>
              <p:tags r:id="rId18"/>
            </p:custDataLst>
          </p:nvPr>
        </p:nvSpPr>
        <p:spPr>
          <a:xfrm>
            <a:off x="3484085" y="4587049"/>
            <a:ext cx="2432115" cy="337185"/>
          </a:xfrm>
          <a:prstGeom prst="rect">
            <a:avLst/>
          </a:prstGeom>
          <a:noFill/>
        </p:spPr>
        <p:txBody>
          <a:bodyPr wrap="square" rtlCol="0">
            <a:spAutoFit/>
          </a:bodyPr>
          <a:p>
            <a:r>
              <a:rPr lang="zh-CN" altLang="en-US" sz="1600" b="1" dirty="0">
                <a:latin typeface="微软雅黑" panose="020B0503020204020204" pitchFamily="34" charset="-122"/>
                <a:ea typeface="微软雅黑" panose="020B0503020204020204" pitchFamily="34" charset="-122"/>
              </a:rPr>
              <a:t>主讲人：李力</a:t>
            </a:r>
            <a:endParaRPr lang="zh-CN" altLang="en-US" sz="1600"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9"/>
          <a:stretch>
            <a:fillRect/>
          </a:stretch>
        </p:blipFill>
        <p:spPr>
          <a:xfrm>
            <a:off x="10634980" y="5080"/>
            <a:ext cx="1555750" cy="18002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49"/>
                            </p:stCondLst>
                            <p:childTnLst>
                              <p:par>
                                <p:cTn id="13" presetID="29" presetClass="entr" presetSubtype="0" fill="hold" grpId="1"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2"/>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7" dur="500"/>
                                        <p:tgtEl>
                                          <p:spTgt spid="4"/>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9"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ppt_x</p:attrName>
                                        </p:attrNameLst>
                                      </p:cBhvr>
                                      <p:tavLst>
                                        <p:tav tm="0">
                                          <p:val>
                                            <p:strVal val="#ppt_x-.2"/>
                                          </p:val>
                                        </p:tav>
                                        <p:tav tm="100000">
                                          <p:val>
                                            <p:strVal val="#ppt_x"/>
                                          </p:val>
                                        </p:tav>
                                      </p:tavLst>
                                    </p:anim>
                                    <p:anim calcmode="lin" valueType="num">
                                      <p:cBhvr>
                                        <p:cTn id="25"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6" dur="500"/>
                                        <p:tgtEl>
                                          <p:spTgt spid="5"/>
                                        </p:tgtEl>
                                      </p:cBhvr>
                                    </p:animEffect>
                                  </p:childTnLst>
                                </p:cTn>
                              </p:par>
                            </p:childTnLst>
                          </p:cTn>
                        </p:par>
                        <p:par>
                          <p:cTn id="27" fill="hold">
                            <p:stCondLst>
                              <p:cond delay="1449"/>
                            </p:stCondLst>
                            <p:childTnLst>
                              <p:par>
                                <p:cTn id="28" presetID="22" presetClass="entr" presetSubtype="2"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right)">
                                      <p:cBhvr>
                                        <p:cTn id="30" dur="500"/>
                                        <p:tgtEl>
                                          <p:spTgt spid="10"/>
                                        </p:tgtEl>
                                      </p:cBhvr>
                                    </p:animEffect>
                                  </p:childTnLst>
                                </p:cTn>
                              </p:par>
                            </p:childTnLst>
                          </p:cTn>
                        </p:par>
                        <p:par>
                          <p:cTn id="31" fill="hold">
                            <p:stCondLst>
                              <p:cond delay="1949"/>
                            </p:stCondLst>
                            <p:childTnLst>
                              <p:par>
                                <p:cTn id="32" presetID="2" presetClass="entr" presetSubtype="2"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1+#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1+#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1+#ppt_w/2"/>
                                          </p:val>
                                        </p:tav>
                                        <p:tav tm="100000">
                                          <p:val>
                                            <p:strVal val="#ppt_x"/>
                                          </p:val>
                                        </p:tav>
                                      </p:tavLst>
                                    </p:anim>
                                    <p:anim calcmode="lin" valueType="num">
                                      <p:cBhvr additive="base">
                                        <p:cTn id="51" dur="500" fill="hold"/>
                                        <p:tgtEl>
                                          <p:spTgt spid="14"/>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1+#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additive="base">
                                        <p:cTn id="62" dur="500" fill="hold"/>
                                        <p:tgtEl>
                                          <p:spTgt spid="17"/>
                                        </p:tgtEl>
                                        <p:attrNameLst>
                                          <p:attrName>ppt_x</p:attrName>
                                        </p:attrNameLst>
                                      </p:cBhvr>
                                      <p:tavLst>
                                        <p:tav tm="0">
                                          <p:val>
                                            <p:strVal val="1+#ppt_w/2"/>
                                          </p:val>
                                        </p:tav>
                                        <p:tav tm="100000">
                                          <p:val>
                                            <p:strVal val="#ppt_x"/>
                                          </p:val>
                                        </p:tav>
                                      </p:tavLst>
                                    </p:anim>
                                    <p:anim calcmode="lin" valueType="num">
                                      <p:cBhvr additive="base">
                                        <p:cTn id="63" dur="500" fill="hold"/>
                                        <p:tgtEl>
                                          <p:spTgt spid="17"/>
                                        </p:tgtEl>
                                        <p:attrNameLst>
                                          <p:attrName>ppt_y</p:attrName>
                                        </p:attrNameLst>
                                      </p:cBhvr>
                                      <p:tavLst>
                                        <p:tav tm="0">
                                          <p:val>
                                            <p:strVal val="#ppt_y"/>
                                          </p:val>
                                        </p:tav>
                                        <p:tav tm="100000">
                                          <p:val>
                                            <p:strVal val="#ppt_y"/>
                                          </p:val>
                                        </p:tav>
                                      </p:tavLst>
                                    </p:anim>
                                  </p:childTnLst>
                                </p:cTn>
                              </p:par>
                            </p:childTnLst>
                          </p:cTn>
                        </p:par>
                        <p:par>
                          <p:cTn id="64" fill="hold">
                            <p:stCondLst>
                              <p:cond delay="2449"/>
                            </p:stCondLst>
                            <p:childTnLst>
                              <p:par>
                                <p:cTn id="65" presetID="17" presetClass="entr" presetSubtype="1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strVal val="#ppt_h"/>
                                          </p:val>
                                        </p:tav>
                                        <p:tav tm="100000">
                                          <p:val>
                                            <p:strVal val="#ppt_h"/>
                                          </p:val>
                                        </p:tav>
                                      </p:tavLst>
                                    </p:anim>
                                  </p:childTnLst>
                                </p:cTn>
                              </p:par>
                              <p:par>
                                <p:cTn id="69" presetID="17" presetClass="entr" presetSubtype="1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strVal val="#ppt_h"/>
                                          </p:val>
                                        </p:tav>
                                        <p:tav tm="100000">
                                          <p:val>
                                            <p:strVal val="#ppt_h"/>
                                          </p:val>
                                        </p:tav>
                                      </p:tavLst>
                                    </p:anim>
                                  </p:childTnLst>
                                </p:cTn>
                              </p:par>
                              <p:par>
                                <p:cTn id="73" presetID="17" presetClass="entr" presetSubtype="1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p:cTn id="75" dur="500" fill="hold"/>
                                        <p:tgtEl>
                                          <p:spTgt spid="18"/>
                                        </p:tgtEl>
                                        <p:attrNameLst>
                                          <p:attrName>ppt_w</p:attrName>
                                        </p:attrNameLst>
                                      </p:cBhvr>
                                      <p:tavLst>
                                        <p:tav tm="0">
                                          <p:val>
                                            <p:fltVal val="0"/>
                                          </p:val>
                                        </p:tav>
                                        <p:tav tm="100000">
                                          <p:val>
                                            <p:strVal val="#ppt_w"/>
                                          </p:val>
                                        </p:tav>
                                      </p:tavLst>
                                    </p:anim>
                                    <p:anim calcmode="lin" valueType="num">
                                      <p:cBhvr>
                                        <p:cTn id="76" dur="500" fill="hold"/>
                                        <p:tgtEl>
                                          <p:spTgt spid="18"/>
                                        </p:tgtEl>
                                        <p:attrNameLst>
                                          <p:attrName>ppt_h</p:attrName>
                                        </p:attrNameLst>
                                      </p:cBhvr>
                                      <p:tavLst>
                                        <p:tav tm="0">
                                          <p:val>
                                            <p:strVal val="#ppt_h"/>
                                          </p:val>
                                        </p:tav>
                                        <p:tav tm="100000">
                                          <p:val>
                                            <p:strVal val="#ppt_h"/>
                                          </p:val>
                                        </p:tav>
                                      </p:tavLst>
                                    </p:anim>
                                  </p:childTnLst>
                                </p:cTn>
                              </p:par>
                            </p:childTnLst>
                          </p:cTn>
                        </p:par>
                        <p:par>
                          <p:cTn id="77" fill="hold">
                            <p:stCondLst>
                              <p:cond delay="2949"/>
                            </p:stCondLst>
                            <p:childTnLst>
                              <p:par>
                                <p:cTn id="78" presetID="41" presetClass="entr" presetSubtype="0" fill="hold" grpId="0" nodeType="afterEffect">
                                  <p:stCondLst>
                                    <p:cond delay="0"/>
                                  </p:stCondLst>
                                  <p:iterate type="lt">
                                    <p:tmPct val="10000"/>
                                  </p:iterate>
                                  <p:childTnLst>
                                    <p:set>
                                      <p:cBhvr>
                                        <p:cTn id="79" dur="1" fill="hold">
                                          <p:stCondLst>
                                            <p:cond delay="0"/>
                                          </p:stCondLst>
                                        </p:cTn>
                                        <p:tgtEl>
                                          <p:spTgt spid="22"/>
                                        </p:tgtEl>
                                        <p:attrNameLst>
                                          <p:attrName>style.visibility</p:attrName>
                                        </p:attrNameLst>
                                      </p:cBhvr>
                                      <p:to>
                                        <p:strVal val="visible"/>
                                      </p:to>
                                    </p:set>
                                    <p:anim calcmode="lin" valueType="num">
                                      <p:cBhvr>
                                        <p:cTn id="80"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22"/>
                                        </p:tgtEl>
                                        <p:attrNameLst>
                                          <p:attrName>ppt_y</p:attrName>
                                        </p:attrNameLst>
                                      </p:cBhvr>
                                      <p:tavLst>
                                        <p:tav tm="0">
                                          <p:val>
                                            <p:strVal val="#ppt_y"/>
                                          </p:val>
                                        </p:tav>
                                        <p:tav tm="100000">
                                          <p:val>
                                            <p:strVal val="#ppt_y"/>
                                          </p:val>
                                        </p:tav>
                                      </p:tavLst>
                                    </p:anim>
                                    <p:anim calcmode="lin" valueType="num">
                                      <p:cBhvr>
                                        <p:cTn id="82"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tmFilter="0,0; .5, 1; 1, 1"/>
                                        <p:tgtEl>
                                          <p:spTgt spid="22"/>
                                        </p:tgtEl>
                                      </p:cBhvr>
                                    </p:animEffect>
                                  </p:childTnLst>
                                </p:cTn>
                              </p:par>
                            </p:childTnLst>
                          </p:cTn>
                        </p:par>
                        <p:par>
                          <p:cTn id="85" fill="hold">
                            <p:stCondLst>
                              <p:cond delay="3900"/>
                            </p:stCondLst>
                            <p:childTnLst>
                              <p:par>
                                <p:cTn id="86" presetID="3" presetClass="entr" presetSubtype="10" fill="hold" grpId="0" nodeType="after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blinds(horizontal)">
                                      <p:cBhvr>
                                        <p:cTn id="8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bldLvl="0" animBg="1"/>
      <p:bldP spid="5" grpId="0" bldLvl="0" animBg="1"/>
      <p:bldP spid="8"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22" grpId="0"/>
      <p:bldP spid="23" grpId="0"/>
      <p:bldP spid="26" grpId="0"/>
      <p:bldP spid="26"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97075"/>
            <a:ext cx="10528935" cy="4004945"/>
          </a:xfrm>
          <a:prstGeom prst="rect">
            <a:avLst/>
          </a:prstGeom>
          <a:noFill/>
        </p:spPr>
        <p:txBody>
          <a:bodyPr wrap="square" rtlCol="0">
            <a:spAutoFit/>
          </a:bodyPr>
          <a:p>
            <a:pPr>
              <a:spcBef>
                <a:spcPct val="20000"/>
              </a:spcBef>
              <a:buFontTx/>
              <a:buBlip>
                <a:blip r:embed="rId2"/>
              </a:buBlip>
              <a:defRPr/>
            </a:pPr>
            <a:r>
              <a:rPr lang="zh-CN" altLang="en-GB" sz="2400" b="1" smtClean="0">
                <a:effectLst/>
                <a:sym typeface="+mn-ea"/>
              </a:rPr>
              <a:t>其他</a:t>
            </a:r>
            <a:r>
              <a:rPr lang="en-GB" sz="2400" b="1" smtClean="0">
                <a:effectLst/>
                <a:sym typeface="+mn-ea"/>
              </a:rPr>
              <a:t>选项：</a:t>
            </a:r>
            <a:endParaRPr lang="en-GB" sz="2400" smtClean="0">
              <a:effectLst>
                <a:outerShdw blurRad="38100" dist="38100" dir="2700000" algn="tl">
                  <a:srgbClr val="C0C0C0"/>
                </a:outerShdw>
              </a:effectLst>
            </a:endParaRPr>
          </a:p>
          <a:p>
            <a:pPr lvl="1">
              <a:spcBef>
                <a:spcPct val="20000"/>
              </a:spcBef>
              <a:buFontTx/>
              <a:buBlip>
                <a:blip r:embed="rId3"/>
              </a:buBlip>
              <a:defRPr/>
            </a:pPr>
            <a:r>
              <a:rPr lang="en-GB" sz="2400" smtClean="0">
                <a:solidFill>
                  <a:srgbClr val="663300"/>
                </a:solidFill>
                <a:sym typeface="+mn-ea"/>
              </a:rPr>
              <a:t>-mtime  -n / +n     </a:t>
            </a:r>
            <a:endParaRPr lang="en-GB" sz="2400" smtClean="0">
              <a:solidFill>
                <a:srgbClr val="663300"/>
              </a:solidFill>
              <a:sym typeface="+mn-ea"/>
            </a:endParaRPr>
          </a:p>
          <a:p>
            <a:pPr marL="457200" lvl="1" indent="0">
              <a:spcBef>
                <a:spcPct val="20000"/>
              </a:spcBef>
              <a:buFontTx/>
              <a:buNone/>
              <a:defRPr/>
            </a:pPr>
            <a:r>
              <a:rPr lang="en-US" altLang="en-GB" sz="2400" smtClean="0">
                <a:solidFill>
                  <a:srgbClr val="663300"/>
                </a:solidFill>
                <a:sym typeface="+mn-ea"/>
              </a:rPr>
              <a:t>	</a:t>
            </a:r>
            <a:r>
              <a:rPr lang="en-GB" sz="2400" smtClean="0">
                <a:solidFill>
                  <a:srgbClr val="663300"/>
                </a:solidFill>
                <a:sym typeface="+mn-ea"/>
              </a:rPr>
              <a:t>按文件更改时间来查找文件，-n指n天以内，+n指n天以前</a:t>
            </a:r>
            <a:endParaRPr lang="en-GB" sz="2400" smtClean="0">
              <a:solidFill>
                <a:srgbClr val="663300"/>
              </a:solidFill>
              <a:sym typeface="+mn-ea"/>
            </a:endParaRPr>
          </a:p>
          <a:p>
            <a:pPr lvl="1">
              <a:spcBef>
                <a:spcPct val="20000"/>
              </a:spcBef>
              <a:buFontTx/>
              <a:buBlip>
                <a:blip r:embed="rId3"/>
              </a:buBlip>
              <a:defRPr/>
            </a:pPr>
            <a:r>
              <a:rPr lang="en-GB" sz="2400" smtClean="0">
                <a:solidFill>
                  <a:srgbClr val="663300"/>
                </a:solidFill>
                <a:sym typeface="+mn-ea"/>
              </a:rPr>
              <a:t>-atime   -n / +n   </a:t>
            </a:r>
            <a:endParaRPr lang="en-GB" sz="2400" smtClean="0">
              <a:solidFill>
                <a:srgbClr val="663300"/>
              </a:solidFill>
              <a:sym typeface="+mn-ea"/>
            </a:endParaRPr>
          </a:p>
          <a:p>
            <a:pPr marL="457200" lvl="1" indent="0">
              <a:spcBef>
                <a:spcPct val="20000"/>
              </a:spcBef>
              <a:buFontTx/>
              <a:buNone/>
              <a:defRPr/>
            </a:pPr>
            <a:r>
              <a:rPr lang="en-US" altLang="en-GB" sz="2400" smtClean="0">
                <a:solidFill>
                  <a:srgbClr val="663300"/>
                </a:solidFill>
                <a:sym typeface="+mn-ea"/>
              </a:rPr>
              <a:t>	</a:t>
            </a:r>
            <a:r>
              <a:rPr lang="en-GB" sz="2400" smtClean="0">
                <a:solidFill>
                  <a:srgbClr val="663300"/>
                </a:solidFill>
                <a:sym typeface="+mn-ea"/>
              </a:rPr>
              <a:t>按文件访问时间来查找文件，-n指n天以内，+n指n天以前 </a:t>
            </a:r>
            <a:endParaRPr lang="en-GB" sz="2400" smtClean="0">
              <a:solidFill>
                <a:srgbClr val="663300"/>
              </a:solidFill>
              <a:sym typeface="+mn-ea"/>
            </a:endParaRPr>
          </a:p>
          <a:p>
            <a:pPr lvl="1">
              <a:spcBef>
                <a:spcPct val="20000"/>
              </a:spcBef>
              <a:buFontTx/>
              <a:buBlip>
                <a:blip r:embed="rId3"/>
              </a:buBlip>
              <a:defRPr/>
            </a:pPr>
            <a:r>
              <a:rPr lang="en-GB" sz="2400" smtClean="0">
                <a:solidFill>
                  <a:srgbClr val="663300"/>
                </a:solidFill>
                <a:sym typeface="+mn-ea"/>
              </a:rPr>
              <a:t>-ctime   -n / +n      </a:t>
            </a:r>
            <a:endParaRPr lang="en-GB" sz="2400" smtClean="0">
              <a:solidFill>
                <a:srgbClr val="663300"/>
              </a:solidFill>
              <a:sym typeface="+mn-ea"/>
            </a:endParaRPr>
          </a:p>
          <a:p>
            <a:pPr marL="457200" lvl="1" indent="0">
              <a:spcBef>
                <a:spcPct val="20000"/>
              </a:spcBef>
              <a:buFontTx/>
              <a:buNone/>
              <a:defRPr/>
            </a:pPr>
            <a:r>
              <a:rPr lang="en-US" altLang="en-GB" sz="2400" smtClean="0">
                <a:solidFill>
                  <a:srgbClr val="663300"/>
                </a:solidFill>
                <a:sym typeface="+mn-ea"/>
              </a:rPr>
              <a:t>	</a:t>
            </a:r>
            <a:r>
              <a:rPr lang="en-GB" sz="2400" smtClean="0">
                <a:solidFill>
                  <a:srgbClr val="663300"/>
                </a:solidFill>
                <a:sym typeface="+mn-ea"/>
              </a:rPr>
              <a:t>按文件创建时间来查找文件，-n指n天以内，+n指n天以前 </a:t>
            </a:r>
            <a:endParaRPr lang="en-GB" sz="2400" smtClean="0">
              <a:solidFill>
                <a:srgbClr val="663300"/>
              </a:solidFill>
              <a:sym typeface="+mn-ea"/>
            </a:endParaRPr>
          </a:p>
          <a:p>
            <a:pPr lvl="1">
              <a:spcBef>
                <a:spcPct val="20000"/>
              </a:spcBef>
              <a:buFontTx/>
              <a:buBlip>
                <a:blip r:embed="rId3"/>
              </a:buBlip>
              <a:defRPr/>
            </a:pPr>
            <a:r>
              <a:rPr lang="en-US" altLang="en-GB" sz="2400" smtClean="0">
                <a:solidFill>
                  <a:srgbClr val="663300"/>
                </a:solidFill>
                <a:sym typeface="+mn-ea"/>
              </a:rPr>
              <a:t>-</a:t>
            </a:r>
            <a:r>
              <a:rPr lang="en-GB" sz="2400" smtClean="0">
                <a:solidFill>
                  <a:srgbClr val="663300"/>
                </a:solidFill>
                <a:sym typeface="+mn-ea"/>
              </a:rPr>
              <a:t>newer  f</a:t>
            </a:r>
            <a:r>
              <a:rPr lang="en-US" altLang="en-GB" sz="2400" smtClean="0">
                <a:solidFill>
                  <a:srgbClr val="663300"/>
                </a:solidFill>
                <a:sym typeface="+mn-ea"/>
              </a:rPr>
              <a:t>ile</a:t>
            </a:r>
            <a:r>
              <a:rPr lang="en-GB" sz="2400" smtClean="0">
                <a:solidFill>
                  <a:srgbClr val="663300"/>
                </a:solidFill>
                <a:sym typeface="+mn-ea"/>
              </a:rPr>
              <a:t>1         </a:t>
            </a:r>
            <a:endParaRPr lang="en-GB" sz="2400" smtClean="0">
              <a:solidFill>
                <a:srgbClr val="663300"/>
              </a:solidFill>
              <a:sym typeface="+mn-ea"/>
            </a:endParaRPr>
          </a:p>
          <a:p>
            <a:pPr marL="457200" lvl="1" indent="0">
              <a:spcBef>
                <a:spcPct val="20000"/>
              </a:spcBef>
              <a:buFontTx/>
              <a:buNone/>
              <a:defRPr/>
            </a:pPr>
            <a:r>
              <a:rPr lang="en-US" altLang="en-GB" sz="2400" smtClean="0">
                <a:solidFill>
                  <a:srgbClr val="663300"/>
                </a:solidFill>
                <a:sym typeface="+mn-ea"/>
              </a:rPr>
              <a:t>	</a:t>
            </a:r>
            <a:r>
              <a:rPr lang="en-GB" sz="2400" smtClean="0">
                <a:solidFill>
                  <a:srgbClr val="663300"/>
                </a:solidFill>
                <a:sym typeface="+mn-ea"/>
              </a:rPr>
              <a:t>查更改时间比f</a:t>
            </a:r>
            <a:r>
              <a:rPr lang="en-US" altLang="en-GB" sz="2400" smtClean="0">
                <a:solidFill>
                  <a:srgbClr val="663300"/>
                </a:solidFill>
                <a:sym typeface="+mn-ea"/>
              </a:rPr>
              <a:t>ile</a:t>
            </a:r>
            <a:r>
              <a:rPr lang="en-GB" sz="2400" smtClean="0">
                <a:solidFill>
                  <a:srgbClr val="663300"/>
                </a:solidFill>
                <a:sym typeface="+mn-ea"/>
              </a:rPr>
              <a:t>1新的文件</a:t>
            </a:r>
            <a:endParaRPr lang="en-GB" sz="2400" b="1"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 calcmode="lin" valueType="num">
                                      <p:cBhvr additive="base">
                                        <p:cTn id="6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anim calcmode="lin" valueType="num">
                                      <p:cBhvr additive="base">
                                        <p:cTn id="7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97075"/>
            <a:ext cx="10528935" cy="4509770"/>
          </a:xfrm>
          <a:prstGeom prst="rect">
            <a:avLst/>
          </a:prstGeom>
          <a:noFill/>
        </p:spPr>
        <p:txBody>
          <a:bodyPr wrap="square" rtlCol="0">
            <a:spAutoFit/>
          </a:bodyPr>
          <a:p>
            <a:pPr marL="342900" indent="-342900" algn="l" eaLnBrk="0" hangingPunct="0">
              <a:spcBef>
                <a:spcPct val="20000"/>
              </a:spcBef>
              <a:buFontTx/>
              <a:buBlip>
                <a:blip r:embed="rId2"/>
              </a:buBlip>
              <a:defRPr/>
            </a:pPr>
            <a:r>
              <a:rPr lang="zh-CN" alt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举例</a:t>
            </a:r>
            <a:r>
              <a:rPr 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endParaRPr lang="en-GB" sz="2800" smtClean="0">
              <a:effectLst>
                <a:outerShdw blurRad="38100" dist="38100" dir="2700000" algn="tl">
                  <a:srgbClr val="C0C0C0"/>
                </a:outerShdw>
              </a:effectLst>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mn-ea"/>
              </a:rPr>
              <a:t>查找</a:t>
            </a:r>
            <a:r>
              <a:rPr lang="en-US" altLang="zh-CN" sz="2400" smtClean="0">
                <a:solidFill>
                  <a:srgbClr val="000000"/>
                </a:solidFill>
                <a:latin typeface="Arial" panose="020B0604020202020204" pitchFamily="34" charset="0"/>
                <a:ea typeface="宋体" panose="02010600030101010101" pitchFamily="2" charset="-122"/>
                <a:cs typeface="+mn-ea"/>
                <a:sym typeface="+mn-ea"/>
              </a:rPr>
              <a:t>/home</a:t>
            </a:r>
            <a:r>
              <a:rPr lang="zh-CN" altLang="en-US" sz="2400" smtClean="0">
                <a:solidFill>
                  <a:srgbClr val="000000"/>
                </a:solidFill>
                <a:latin typeface="Arial" panose="020B0604020202020204" pitchFamily="34" charset="0"/>
                <a:ea typeface="宋体" panose="02010600030101010101" pitchFamily="2" charset="-122"/>
                <a:cs typeface="+mn-ea"/>
                <a:sym typeface="+mn-ea"/>
              </a:rPr>
              <a:t>目录下所有名为</a:t>
            </a:r>
            <a:r>
              <a:rPr lang="en-US" altLang="zh-CN" sz="2400" smtClean="0">
                <a:solidFill>
                  <a:srgbClr val="000000"/>
                </a:solidFill>
                <a:latin typeface="Arial" panose="020B0604020202020204" pitchFamily="34" charset="0"/>
                <a:ea typeface="宋体" panose="02010600030101010101" pitchFamily="2" charset="-122"/>
                <a:cs typeface="+mn-ea"/>
                <a:sym typeface="+mn-ea"/>
              </a:rPr>
              <a:t>file</a:t>
            </a:r>
            <a:r>
              <a:rPr lang="zh-CN" altLang="en-US" sz="2400" smtClean="0">
                <a:solidFill>
                  <a:srgbClr val="000000"/>
                </a:solidFill>
                <a:latin typeface="Arial" panose="020B0604020202020204" pitchFamily="34" charset="0"/>
                <a:ea typeface="宋体" panose="02010600030101010101" pitchFamily="2" charset="-122"/>
                <a:cs typeface="+mn-ea"/>
                <a:sym typeface="+mn-ea"/>
              </a:rPr>
              <a:t>的文件</a:t>
            </a:r>
            <a:endParaRPr lang="zh-CN" altLang="en-US" sz="2400" smtClean="0">
              <a:solidFill>
                <a:srgbClr val="000000"/>
              </a:solidFill>
            </a:endParaRPr>
          </a:p>
          <a:p>
            <a:pPr lvl="1" algn="l" eaLnBrk="0" hangingPunct="0">
              <a:spcBef>
                <a:spcPct val="20000"/>
              </a:spcBef>
              <a:buFontTx/>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find /home -name file</a:t>
            </a:r>
            <a:endParaRPr lang="en-GB" sz="2400" smtClean="0">
              <a:solidFill>
                <a:srgbClr val="663300"/>
              </a:solidFill>
            </a:endParaRPr>
          </a:p>
          <a:p>
            <a:pPr marL="742950" lvl="1" indent="-285750" algn="l" eaLnBrk="0" hangingPunct="0">
              <a:spcBef>
                <a:spcPct val="20000"/>
              </a:spcBef>
              <a:buFontTx/>
              <a:buBlip>
                <a:blip r:embed="rId3"/>
              </a:buBlip>
              <a:defRPr/>
            </a:pP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查以两个小写字母和两个数字开头的</a:t>
            </a:r>
            <a:r>
              <a:rPr lang="en-GB"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txt</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文件</a:t>
            </a:r>
            <a:endParaRPr lang="en-GB" sz="2400" smtClean="0">
              <a:sym typeface="宋体" panose="02010600030101010101" pitchFamily="2" charset="-122"/>
            </a:endParaRPr>
          </a:p>
          <a:p>
            <a:pPr lvl="1" algn="l" eaLnBrk="0" hangingPunct="0">
              <a:spcBef>
                <a:spcPct val="20000"/>
              </a:spcBef>
              <a:buFontTx/>
              <a:defRPr/>
            </a:pPr>
            <a:r>
              <a:rPr lang="en-US" alt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-name "[a-z][a-z][0-9][0-9]*.txt"</a:t>
            </a:r>
            <a:endParaRPr lang="en-US" altLang="zh-CN" sz="2400" smtClean="0">
              <a:sym typeface="宋体" panose="02010600030101010101" pitchFamily="2" charset="-122"/>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查找/home目录下所有名为file的文件,且其文件拥有者为admin</a:t>
            </a:r>
            <a:endParaRPr lang="en-US" altLang="zh-CN" sz="2400" smtClean="0">
              <a:solidFill>
                <a:srgbClr val="663300"/>
              </a:solidFill>
              <a:sym typeface="宋体" panose="02010600030101010101" pitchFamily="2" charset="-122"/>
            </a:endParaRPr>
          </a:p>
          <a:p>
            <a:pPr lvl="1" algn="l" eaLnBrk="0" hangingPunct="0">
              <a:spcBef>
                <a:spcPct val="20000"/>
              </a:spcBef>
              <a:buFontTx/>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#find /home -name file -user admin</a:t>
            </a:r>
            <a:endParaRPr lang="en-US" altLang="en-GB" sz="2400" smtClean="0">
              <a:solidFill>
                <a:srgbClr val="663300"/>
              </a:solidFill>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查找/home目录下所有名为file的文件,且其文件所属组为root</a:t>
            </a:r>
            <a:endParaRPr lang="en-US" altLang="zh-CN" sz="2400" smtClean="0">
              <a:solidFill>
                <a:srgbClr val="663300"/>
              </a:solidFill>
              <a:sym typeface="宋体" panose="02010600030101010101" pitchFamily="2" charset="-122"/>
            </a:endParaRPr>
          </a:p>
          <a:p>
            <a:pPr lvl="1" algn="l" eaLnBrk="0" hangingPunct="0">
              <a:spcBef>
                <a:spcPct val="20000"/>
              </a:spcBef>
              <a:buFontTx/>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find /home -name file -group root</a:t>
            </a:r>
            <a:endParaRPr lang="en-GB" sz="2400" smtClean="0">
              <a:solidFill>
                <a:srgbClr val="663300"/>
              </a:solidFill>
            </a:endParaRPr>
          </a:p>
          <a:p>
            <a:pPr lvl="1" algn="l" eaLnBrk="0" hangingPunct="0">
              <a:spcBef>
                <a:spcPct val="20000"/>
              </a:spcBef>
              <a:buFontTx/>
              <a:defRPr/>
            </a:pPr>
            <a:endParaRPr lang="en-GB" sz="2400" b="1"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 calcmode="lin" valueType="num">
                                      <p:cBhvr additive="base">
                                        <p:cTn id="6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anim calcmode="lin" valueType="num">
                                      <p:cBhvr additive="base">
                                        <p:cTn id="7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20875"/>
            <a:ext cx="10528935" cy="4879340"/>
          </a:xfrm>
          <a:prstGeom prst="rect">
            <a:avLst/>
          </a:prstGeom>
          <a:noFill/>
        </p:spPr>
        <p:txBody>
          <a:bodyPr wrap="square" rtlCol="0">
            <a:spAutoFit/>
          </a:bodyPr>
          <a:p>
            <a:pPr marL="342900" lvl="0" indent="-342900" algn="l" eaLnBrk="0" hangingPunct="0">
              <a:spcBef>
                <a:spcPct val="20000"/>
              </a:spcBef>
              <a:buFontTx/>
              <a:buBlip>
                <a:blip r:embed="rId2"/>
              </a:buBlip>
              <a:defRPr/>
            </a:pPr>
            <a:r>
              <a:rPr lang="zh-CN" alt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举例</a:t>
            </a:r>
            <a:r>
              <a:rPr 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endParaRPr lang="en-GB" sz="2800" smtClean="0">
              <a:effectLst>
                <a:outerShdw blurRad="38100" dist="38100" dir="2700000" algn="tl">
                  <a:srgbClr val="C0C0C0"/>
                </a:outerShdw>
              </a:effectLst>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查找/home目录下所有名为file的文件,且其文件权限为666</a:t>
            </a:r>
            <a:endParaRPr lang="en-US" altLang="zh-CN" sz="2400" smtClean="0">
              <a:solidFill>
                <a:srgbClr val="663300"/>
              </a:solidFill>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-name file -perm 666</a:t>
            </a:r>
            <a:endParaRPr lang="en-US" altLang="zh-CN" sz="2400" smtClean="0">
              <a:solidFill>
                <a:srgbClr val="663300"/>
              </a:solidFill>
              <a:sym typeface="宋体" panose="02010600030101010101" pitchFamily="2" charset="-122"/>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查找/home目录下长度为100字符的，且其以</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file</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字符串开头的文件</a:t>
            </a:r>
            <a:endParaRPr lang="zh-CN" altLang="en-US" sz="2400" smtClean="0">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-name "file*" -size 100c</a:t>
            </a:r>
            <a:endParaRPr lang="en-GB" sz="2400" smtClean="0">
              <a:sym typeface="宋体" panose="02010600030101010101" pitchFamily="2" charset="-122"/>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长度超过</a:t>
            </a:r>
            <a:r>
              <a:rPr lang="en-GB"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10</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块</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的，且其以</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file</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字符串开头的</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文件（</a:t>
            </a:r>
            <a:r>
              <a:rPr lang="en-GB"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1</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块</a:t>
            </a:r>
            <a:r>
              <a:rPr lang="en-GB"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=512</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字节）</a:t>
            </a:r>
            <a:endParaRPr lang="en-GB" sz="2400" smtClean="0">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-name "file*" -size +10</a:t>
            </a:r>
            <a:endParaRPr lang="en-US" altLang="zh-CN" sz="2400" smtClean="0">
              <a:solidFill>
                <a:srgbClr val="663300"/>
              </a:solidFill>
              <a:sym typeface="宋体" panose="02010600030101010101" pitchFamily="2" charset="-122"/>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查找/home目录下以</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d</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字符开头的目录文件</a:t>
            </a:r>
            <a:endParaRPr lang="zh-CN" altLang="en-US" sz="2400" smtClean="0">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-type d -name "d*"</a:t>
            </a:r>
            <a:endParaRPr lang="en-US" altLang="zh-CN" sz="2400" smtClean="0">
              <a:solidFill>
                <a:srgbClr val="663300"/>
              </a:solidFill>
              <a:sym typeface="宋体" panose="02010600030101010101" pitchFamily="2" charset="-122"/>
            </a:endParaRPr>
          </a:p>
          <a:p>
            <a:pPr marL="742950" lvl="1" indent="-285750" algn="l" eaLnBrk="0" hangingPunct="0">
              <a:spcBef>
                <a:spcPct val="20000"/>
              </a:spcBef>
              <a:buFontTx/>
              <a:buBlip>
                <a:blip r:embed="rId3"/>
              </a:buBlip>
              <a:defRPr/>
            </a:pPr>
            <a:endParaRPr lang="en-GB" sz="2400" b="1"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 calcmode="lin" valueType="num">
                                      <p:cBhvr additive="base">
                                        <p:cTn id="6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anim calcmode="lin" valueType="num">
                                      <p:cBhvr additive="base">
                                        <p:cTn id="7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20875"/>
            <a:ext cx="10528935" cy="2737485"/>
          </a:xfrm>
          <a:prstGeom prst="rect">
            <a:avLst/>
          </a:prstGeom>
          <a:noFill/>
        </p:spPr>
        <p:txBody>
          <a:bodyPr wrap="square" rtlCol="0">
            <a:spAutoFit/>
          </a:bodyPr>
          <a:p>
            <a:pPr marL="342900" lvl="0" indent="-342900" algn="l" eaLnBrk="0" hangingPunct="0">
              <a:spcBef>
                <a:spcPct val="20000"/>
              </a:spcBef>
              <a:buFontTx/>
              <a:buBlip>
                <a:blip r:embed="rId2"/>
              </a:buBlip>
              <a:defRPr/>
            </a:pPr>
            <a:r>
              <a:rPr lang="zh-CN" alt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举例</a:t>
            </a:r>
            <a:r>
              <a:rPr 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endParaRPr lang="en-GB" sz="2800" smtClean="0">
              <a:effectLst>
                <a:outerShdw blurRad="38100" dist="38100" dir="2700000" algn="tl">
                  <a:srgbClr val="C0C0C0"/>
                </a:outerShdw>
              </a:effectLst>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2</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天以内创建的，且以</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f</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字符开头的文件</a:t>
            </a:r>
            <a:endParaRPr lang="en-US" altLang="zh-CN" sz="2400" smtClean="0">
              <a:solidFill>
                <a:srgbClr val="663300"/>
              </a:solidFill>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-ctime -2 -name "f*"</a:t>
            </a:r>
            <a:endParaRPr lang="en-US" altLang="zh-CN" sz="2400" smtClean="0">
              <a:solidFill>
                <a:srgbClr val="663300"/>
              </a:solidFill>
              <a:sym typeface="宋体" panose="02010600030101010101" pitchFamily="2" charset="-122"/>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2</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天以内访问过的的，且以</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f</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字符开头的文件</a:t>
            </a:r>
            <a:endParaRPr lang="zh-CN" altLang="en-US" sz="2400" smtClean="0">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-atime -2 -name "f*"</a:t>
            </a:r>
            <a:endParaRPr lang="en-US" altLang="zh-CN" sz="2400" smtClean="0">
              <a:solidFill>
                <a:srgbClr val="663300"/>
              </a:solidFill>
              <a:sym typeface="宋体" panose="02010600030101010101" pitchFamily="2" charset="-122"/>
            </a:endParaRPr>
          </a:p>
          <a:p>
            <a:pPr lvl="1" algn="l" eaLnBrk="0" hangingPunct="0">
              <a:spcBef>
                <a:spcPct val="20000"/>
              </a:spcBef>
              <a:buFontTx/>
              <a:defRPr/>
            </a:pPr>
            <a:endParaRPr lang="en-GB" sz="2400" b="1"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搜索命令比较</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5</a:t>
              </a:r>
              <a:r>
                <a:rPr lang="zh-CN" altLang="en-US" sz="2400" b="1"/>
                <a:t>）</a:t>
              </a:r>
              <a:endParaRPr lang="zh-CN" altLang="en-US" sz="2400" b="1"/>
            </a:p>
          </p:txBody>
        </p:sp>
      </p:grpSp>
      <p:sp>
        <p:nvSpPr>
          <p:cNvPr id="5" name="淘宝网chenying0907出品 77"/>
          <p:cNvSpPr txBox="1"/>
          <p:nvPr/>
        </p:nvSpPr>
        <p:spPr>
          <a:xfrm>
            <a:off x="831850" y="5095875"/>
            <a:ext cx="10528935" cy="1198880"/>
          </a:xfrm>
          <a:prstGeom prst="rect">
            <a:avLst/>
          </a:prstGeom>
          <a:noFill/>
        </p:spPr>
        <p:txBody>
          <a:bodyPr wrap="square" rtlCol="0">
            <a:spAutoFit/>
          </a:bodyPr>
          <a:p>
            <a:pPr marL="342900" lvl="0" indent="-342900" algn="l" eaLnBrk="0" hangingPunct="0">
              <a:spcBef>
                <a:spcPct val="20000"/>
              </a:spcBef>
              <a:buFontTx/>
              <a:buBlip>
                <a:blip r:embed="rId2"/>
              </a:buBlip>
              <a:defRPr/>
            </a:pPr>
            <a:r>
              <a:rPr lang="zh-CN" altLang="en-US" sz="2400" b="1">
                <a:sym typeface="+mn-ea"/>
              </a:rPr>
              <a:t>注意：</a:t>
            </a:r>
            <a:endParaRPr lang="zh-CN" altLang="en-US" sz="2800" b="1"/>
          </a:p>
          <a:p>
            <a:pPr marL="228600" indent="-228600">
              <a:buFont typeface="+mj-ea"/>
              <a:buAutoNum type="circleNumDbPlain"/>
            </a:pPr>
            <a:r>
              <a:rPr lang="en-US" altLang="zh-CN" sz="2400">
                <a:sym typeface="+mn-ea"/>
              </a:rPr>
              <a:t>locate</a:t>
            </a:r>
            <a:r>
              <a:rPr lang="zh-CN" altLang="en-US" sz="2400">
                <a:sym typeface="+mn-ea"/>
              </a:rPr>
              <a:t>为默认查找（由于是默认是部分匹配，会列出很多无关文件）</a:t>
            </a:r>
            <a:endParaRPr lang="zh-CN" altLang="en-US" sz="2400"/>
          </a:p>
          <a:p>
            <a:pPr marL="228600" indent="-228600">
              <a:buFont typeface="+mj-ea"/>
              <a:buAutoNum type="circleNumDbPlain"/>
            </a:pPr>
            <a:r>
              <a:rPr lang="zh-CN" altLang="en-US" sz="2400">
                <a:sym typeface="+mn-ea"/>
              </a:rPr>
              <a:t>能使用</a:t>
            </a:r>
            <a:r>
              <a:rPr lang="en-US" altLang="zh-CN" sz="2400">
                <a:sym typeface="+mn-ea"/>
              </a:rPr>
              <a:t>which</a:t>
            </a:r>
            <a:r>
              <a:rPr lang="zh-CN" altLang="en-US" sz="2400">
                <a:sym typeface="+mn-ea"/>
              </a:rPr>
              <a:t>、</a:t>
            </a:r>
            <a:r>
              <a:rPr lang="en-US" altLang="zh-CN" sz="2400">
                <a:sym typeface="+mn-ea"/>
              </a:rPr>
              <a:t>whereis</a:t>
            </a:r>
            <a:r>
              <a:rPr lang="zh-CN" altLang="en-US" sz="2400">
                <a:sym typeface="+mn-ea"/>
              </a:rPr>
              <a:t>、</a:t>
            </a:r>
            <a:r>
              <a:rPr lang="en-US" altLang="zh-CN" sz="2400">
                <a:sym typeface="+mn-ea"/>
              </a:rPr>
              <a:t>locate</a:t>
            </a:r>
            <a:r>
              <a:rPr lang="zh-CN" altLang="en-US" sz="2400">
                <a:sym typeface="+mn-ea"/>
              </a:rPr>
              <a:t>时，尽量不使用</a:t>
            </a:r>
            <a:r>
              <a:rPr lang="en-US" altLang="zh-CN" sz="2400">
                <a:sym typeface="+mn-ea"/>
              </a:rPr>
              <a:t>find</a:t>
            </a:r>
            <a:endParaRPr lang="en-US" altLang="zh-CN" sz="2400" b="1" smtClean="0">
              <a:solidFill>
                <a:srgbClr val="000000"/>
              </a:solidFill>
              <a:effectLst/>
              <a:latin typeface="Arial" panose="020B0604020202020204" pitchFamily="34" charset="0"/>
              <a:ea typeface="宋体" panose="02010600030101010101" pitchFamily="2" charset="-122"/>
              <a:cs typeface="+mn-ea"/>
              <a:sym typeface="+mn-ea"/>
            </a:endParaRPr>
          </a:p>
        </p:txBody>
      </p:sp>
      <p:graphicFrame>
        <p:nvGraphicFramePr>
          <p:cNvPr id="2" name="表格 1"/>
          <p:cNvGraphicFramePr/>
          <p:nvPr/>
        </p:nvGraphicFramePr>
        <p:xfrm>
          <a:off x="1594485" y="1929765"/>
          <a:ext cx="9213215" cy="2926080"/>
        </p:xfrm>
        <a:graphic>
          <a:graphicData uri="http://schemas.openxmlformats.org/drawingml/2006/table">
            <a:tbl>
              <a:tblPr firstRow="1" bandRow="1">
                <a:tableStyleId>{5C22544A-7EE6-4342-B048-85BDC9FD1C3A}</a:tableStyleId>
              </a:tblPr>
              <a:tblGrid>
                <a:gridCol w="1433830"/>
                <a:gridCol w="1355090"/>
                <a:gridCol w="2394585"/>
                <a:gridCol w="1729105"/>
                <a:gridCol w="2300605"/>
              </a:tblGrid>
              <a:tr h="381000">
                <a:tc>
                  <a:txBody>
                    <a:bodyPr/>
                    <a:p>
                      <a:pPr>
                        <a:buNone/>
                      </a:pPr>
                      <a:endParaRPr lang="zh-CN" altLang="en-US" sz="2400">
                        <a:solidFill>
                          <a:schemeClr val="bg1"/>
                        </a:solidFill>
                      </a:endParaRPr>
                    </a:p>
                  </a:txBody>
                  <a:tcPr anchor="ctr" anchorCtr="0"/>
                </a:tc>
                <a:tc>
                  <a:txBody>
                    <a:bodyPr/>
                    <a:p>
                      <a:pPr>
                        <a:buNone/>
                      </a:pPr>
                      <a:r>
                        <a:rPr lang="en-US" altLang="zh-CN" sz="2400">
                          <a:solidFill>
                            <a:schemeClr val="bg1"/>
                          </a:solidFill>
                        </a:rPr>
                        <a:t>which</a:t>
                      </a:r>
                      <a:endParaRPr lang="en-US" altLang="zh-CN" sz="2400">
                        <a:solidFill>
                          <a:schemeClr val="bg1"/>
                        </a:solidFill>
                      </a:endParaRPr>
                    </a:p>
                  </a:txBody>
                  <a:tcPr anchor="ctr" anchorCtr="0"/>
                </a:tc>
                <a:tc>
                  <a:txBody>
                    <a:bodyPr/>
                    <a:p>
                      <a:pPr>
                        <a:buNone/>
                      </a:pPr>
                      <a:r>
                        <a:rPr lang="en-US" altLang="zh-CN" sz="2400">
                          <a:solidFill>
                            <a:schemeClr val="bg1"/>
                          </a:solidFill>
                        </a:rPr>
                        <a:t>whereis</a:t>
                      </a:r>
                      <a:endParaRPr lang="en-US" altLang="zh-CN" sz="2400">
                        <a:solidFill>
                          <a:schemeClr val="bg1"/>
                        </a:solidFill>
                      </a:endParaRPr>
                    </a:p>
                  </a:txBody>
                  <a:tcPr anchor="ctr" anchorCtr="0"/>
                </a:tc>
                <a:tc>
                  <a:txBody>
                    <a:bodyPr/>
                    <a:p>
                      <a:pPr>
                        <a:buNone/>
                      </a:pPr>
                      <a:r>
                        <a:rPr lang="en-US" altLang="zh-CN" sz="2400">
                          <a:solidFill>
                            <a:schemeClr val="bg1"/>
                          </a:solidFill>
                        </a:rPr>
                        <a:t>locate</a:t>
                      </a:r>
                      <a:endParaRPr lang="en-US" altLang="zh-CN" sz="2400">
                        <a:solidFill>
                          <a:schemeClr val="bg1"/>
                        </a:solidFill>
                      </a:endParaRPr>
                    </a:p>
                  </a:txBody>
                  <a:tcPr anchor="ctr" anchorCtr="0"/>
                </a:tc>
                <a:tc>
                  <a:txBody>
                    <a:bodyPr/>
                    <a:p>
                      <a:pPr>
                        <a:buNone/>
                      </a:pPr>
                      <a:r>
                        <a:rPr lang="en-US" altLang="zh-CN" sz="2400">
                          <a:solidFill>
                            <a:schemeClr val="bg1"/>
                          </a:solidFill>
                        </a:rPr>
                        <a:t>find</a:t>
                      </a:r>
                      <a:endParaRPr lang="en-US" altLang="zh-CN" sz="2400">
                        <a:solidFill>
                          <a:schemeClr val="bg1"/>
                        </a:solidFill>
                      </a:endParaRPr>
                    </a:p>
                  </a:txBody>
                  <a:tcPr anchor="ctr" anchorCtr="0"/>
                </a:tc>
              </a:tr>
              <a:tr h="381000">
                <a:tc>
                  <a:txBody>
                    <a:bodyPr/>
                    <a:p>
                      <a:pPr>
                        <a:buNone/>
                      </a:pPr>
                      <a:r>
                        <a:rPr lang="zh-CN" altLang="en-US" sz="2400"/>
                        <a:t>文件支持</a:t>
                      </a:r>
                      <a:endParaRPr lang="zh-CN" altLang="en-US" sz="2400"/>
                    </a:p>
                  </a:txBody>
                  <a:tcPr anchor="ctr" anchorCtr="0"/>
                </a:tc>
                <a:tc>
                  <a:txBody>
                    <a:bodyPr/>
                    <a:p>
                      <a:pPr>
                        <a:buNone/>
                      </a:pPr>
                      <a:r>
                        <a:rPr lang="zh-CN" altLang="en-US" sz="2400"/>
                        <a:t>可执行文件</a:t>
                      </a:r>
                      <a:endParaRPr lang="zh-CN" altLang="en-US" sz="2400"/>
                    </a:p>
                  </a:txBody>
                  <a:tcPr anchor="ctr" anchorCtr="0"/>
                </a:tc>
                <a:tc>
                  <a:txBody>
                    <a:bodyPr/>
                    <a:p>
                      <a:pPr>
                        <a:buNone/>
                      </a:pPr>
                      <a:r>
                        <a:rPr lang="zh-CN" altLang="en-US" sz="2400"/>
                        <a:t>二进制文件、源文件、帮助文档</a:t>
                      </a:r>
                      <a:endParaRPr lang="zh-CN" altLang="en-US" sz="2400"/>
                    </a:p>
                  </a:txBody>
                  <a:tcPr anchor="ctr" anchorCtr="0"/>
                </a:tc>
                <a:tc>
                  <a:txBody>
                    <a:bodyPr/>
                    <a:p>
                      <a:pPr>
                        <a:buNone/>
                      </a:pPr>
                      <a:r>
                        <a:rPr lang="zh-CN" altLang="en-US" sz="2400"/>
                        <a:t>所有文件类型</a:t>
                      </a:r>
                      <a:endParaRPr lang="zh-CN" altLang="en-US" sz="2400"/>
                    </a:p>
                  </a:txBody>
                  <a:tcPr anchor="ctr" anchorCtr="0"/>
                </a:tc>
                <a:tc>
                  <a:txBody>
                    <a:bodyPr/>
                    <a:p>
                      <a:pPr>
                        <a:buNone/>
                      </a:pPr>
                      <a:r>
                        <a:rPr lang="zh-CN" altLang="en-US" sz="2400"/>
                        <a:t>所有文件类型</a:t>
                      </a:r>
                      <a:endParaRPr lang="zh-CN" altLang="en-US" sz="2400"/>
                    </a:p>
                  </a:txBody>
                  <a:tcPr anchor="ctr" anchorCtr="0"/>
                </a:tc>
              </a:tr>
              <a:tr h="381000">
                <a:tc>
                  <a:txBody>
                    <a:bodyPr/>
                    <a:p>
                      <a:pPr>
                        <a:buNone/>
                      </a:pPr>
                      <a:r>
                        <a:rPr lang="zh-CN" altLang="en-US" sz="2400"/>
                        <a:t>查找路径</a:t>
                      </a:r>
                      <a:endParaRPr lang="zh-CN" altLang="en-US" sz="2400"/>
                    </a:p>
                  </a:txBody>
                  <a:tcPr anchor="ctr" anchorCtr="0"/>
                </a:tc>
                <a:tc>
                  <a:txBody>
                    <a:bodyPr/>
                    <a:p>
                      <a:pPr>
                        <a:buNone/>
                      </a:pPr>
                      <a:r>
                        <a:rPr lang="zh-CN" altLang="en-US" sz="2400"/>
                        <a:t>环境变量</a:t>
                      </a:r>
                      <a:r>
                        <a:rPr lang="en-US" altLang="zh-CN" sz="2400"/>
                        <a:t>PATH</a:t>
                      </a:r>
                      <a:endParaRPr lang="en-US" altLang="zh-CN" sz="2400"/>
                    </a:p>
                  </a:txBody>
                  <a:tcPr anchor="ctr" anchorCtr="0"/>
                </a:tc>
                <a:tc>
                  <a:txBody>
                    <a:bodyPr/>
                    <a:p>
                      <a:pPr>
                        <a:buNone/>
                      </a:pPr>
                      <a:r>
                        <a:rPr lang="zh-CN" altLang="en-US" sz="2400"/>
                        <a:t>数据库索引</a:t>
                      </a:r>
                      <a:endParaRPr lang="zh-CN" altLang="en-US" sz="2400"/>
                    </a:p>
                  </a:txBody>
                  <a:tcPr anchor="ctr" anchorCtr="0"/>
                </a:tc>
                <a:tc>
                  <a:txBody>
                    <a:bodyPr/>
                    <a:p>
                      <a:pPr>
                        <a:buNone/>
                      </a:pPr>
                      <a:r>
                        <a:rPr lang="zh-CN" altLang="en-US" sz="2400"/>
                        <a:t>数据库索引</a:t>
                      </a:r>
                      <a:endParaRPr lang="zh-CN" altLang="en-US" sz="2400"/>
                    </a:p>
                  </a:txBody>
                  <a:tcPr anchor="ctr" anchorCtr="0"/>
                </a:tc>
                <a:tc>
                  <a:txBody>
                    <a:bodyPr/>
                    <a:p>
                      <a:pPr>
                        <a:buNone/>
                      </a:pPr>
                      <a:r>
                        <a:rPr lang="zh-CN" altLang="en-US" sz="2400"/>
                        <a:t>可指定，默认遍历当前路径及其子路径</a:t>
                      </a:r>
                      <a:endParaRPr lang="zh-CN" altLang="en-US" sz="2400"/>
                    </a:p>
                  </a:txBody>
                  <a:tcPr anchor="ctr" anchorCtr="0"/>
                </a:tc>
              </a:tr>
              <a:tr h="381000">
                <a:tc>
                  <a:txBody>
                    <a:bodyPr/>
                    <a:p>
                      <a:pPr>
                        <a:buNone/>
                      </a:pPr>
                      <a:r>
                        <a:rPr lang="zh-CN" altLang="en-US" sz="2400"/>
                        <a:t>查找效率</a:t>
                      </a:r>
                      <a:endParaRPr lang="zh-CN" altLang="en-US" sz="2400"/>
                    </a:p>
                  </a:txBody>
                  <a:tcPr anchor="ctr" anchorCtr="0"/>
                </a:tc>
                <a:tc>
                  <a:txBody>
                    <a:bodyPr/>
                    <a:p>
                      <a:pPr>
                        <a:buNone/>
                      </a:pPr>
                      <a:r>
                        <a:rPr lang="zh-CN" altLang="en-US" sz="2400"/>
                        <a:t>高</a:t>
                      </a:r>
                      <a:endParaRPr lang="zh-CN" altLang="en-US" sz="2400"/>
                    </a:p>
                  </a:txBody>
                  <a:tcPr anchor="ctr" anchorCtr="0"/>
                </a:tc>
                <a:tc>
                  <a:txBody>
                    <a:bodyPr/>
                    <a:p>
                      <a:pPr>
                        <a:buNone/>
                      </a:pPr>
                      <a:r>
                        <a:rPr lang="zh-CN" altLang="en-US" sz="2400"/>
                        <a:t>高</a:t>
                      </a:r>
                      <a:endParaRPr lang="zh-CN" altLang="en-US" sz="2400"/>
                    </a:p>
                  </a:txBody>
                  <a:tcPr anchor="ctr" anchorCtr="0"/>
                </a:tc>
                <a:tc>
                  <a:txBody>
                    <a:bodyPr/>
                    <a:p>
                      <a:pPr>
                        <a:buNone/>
                      </a:pPr>
                      <a:r>
                        <a:rPr lang="zh-CN" altLang="en-US" sz="2400"/>
                        <a:t>高</a:t>
                      </a:r>
                      <a:endParaRPr lang="zh-CN" altLang="en-US" sz="2400"/>
                    </a:p>
                  </a:txBody>
                  <a:tcPr anchor="ctr" anchorCtr="0"/>
                </a:tc>
                <a:tc>
                  <a:txBody>
                    <a:bodyPr/>
                    <a:p>
                      <a:pPr>
                        <a:buNone/>
                      </a:pPr>
                      <a:r>
                        <a:rPr lang="zh-CN" altLang="en-US" sz="2400"/>
                        <a:t>低</a:t>
                      </a:r>
                      <a:endParaRPr lang="zh-CN" altLang="en-US" sz="2400"/>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additive="base">
                                        <p:cTn id="2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 calcmode="lin" valueType="num">
                                      <p:cBhvr additive="base">
                                        <p:cTn id="3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 calcmode="lin" valueType="num">
                                      <p:cBhvr additive="base">
                                        <p:cTn id="3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altLang="zh-CN" sz="2000" b="1" dirty="0">
                    <a:latin typeface="微软雅黑" panose="020B0503020204020204" pitchFamily="34" charset="-122"/>
                    <a:ea typeface="微软雅黑" panose="020B0503020204020204" pitchFamily="34" charset="-122"/>
                  </a:rPr>
                  <a:t>对查找到的文件进一步操作</a:t>
                </a:r>
                <a:endParaRPr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5</a:t>
              </a:r>
              <a:r>
                <a:rPr lang="zh-CN" altLang="en-US" sz="2400" b="1"/>
                <a:t>）</a:t>
              </a:r>
              <a:endParaRPr lang="zh-CN" altLang="en-US" sz="2400" b="1"/>
            </a:p>
          </p:txBody>
        </p:sp>
      </p:grpSp>
      <p:sp>
        <p:nvSpPr>
          <p:cNvPr id="5" name="淘宝网chenying0907出品 77"/>
          <p:cNvSpPr txBox="1"/>
          <p:nvPr/>
        </p:nvSpPr>
        <p:spPr>
          <a:xfrm>
            <a:off x="962025" y="1920875"/>
            <a:ext cx="10528935" cy="2737485"/>
          </a:xfrm>
          <a:prstGeom prst="rect">
            <a:avLst/>
          </a:prstGeom>
          <a:noFill/>
        </p:spPr>
        <p:txBody>
          <a:bodyPr wrap="square" rtlCol="0">
            <a:spAutoFit/>
          </a:bodyPr>
          <a:p>
            <a:pPr marL="342900" lvl="0" indent="-342900" algn="l" eaLnBrk="0" hangingPunct="0">
              <a:spcBef>
                <a:spcPct val="20000"/>
              </a:spcBef>
              <a:buFontTx/>
              <a:buBlip>
                <a:blip r:embed="rId2"/>
              </a:buBlip>
              <a:defRPr/>
            </a:pPr>
            <a:r>
              <a:rPr 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语法</a:t>
            </a:r>
            <a:endParaRPr lang="en-GB" sz="2800" smtClean="0">
              <a:effectLst>
                <a:outerShdw blurRad="38100" dist="38100" dir="2700000" algn="tl">
                  <a:srgbClr val="C0C0C0"/>
                </a:outerShdw>
              </a:effectLst>
            </a:endParaRPr>
          </a:p>
          <a:p>
            <a:pPr marL="742950" lvl="1" indent="-285750" algn="l"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find [路径]  [参数] [表达式]  -exec  指令 {}  \；</a:t>
            </a:r>
            <a:endParaRPr lang="en-GB" sz="2400" smtClean="0">
              <a:solidFill>
                <a:srgbClr val="663300"/>
              </a:solidFill>
            </a:endParaRPr>
          </a:p>
          <a:p>
            <a:pPr marL="1143000" lvl="2" indent="-228600" algn="l" eaLnBrk="0" hangingPunct="0">
              <a:spcBef>
                <a:spcPct val="20000"/>
              </a:spcBef>
              <a:buFontTx/>
              <a:buBlip>
                <a:blip r:embed="rId4"/>
              </a:buBlip>
              <a:defRPr/>
            </a:pPr>
            <a:r>
              <a:rPr lang="en-GB" sz="2400" smtClean="0">
                <a:solidFill>
                  <a:srgbClr val="000000"/>
                </a:solidFill>
                <a:latin typeface="Arial" panose="020B0604020202020204" pitchFamily="34" charset="0"/>
                <a:ea typeface="宋体" panose="02010600030101010101" pitchFamily="2" charset="-122"/>
                <a:cs typeface="+mn-ea"/>
                <a:sym typeface="+mn-ea"/>
              </a:rPr>
              <a:t>{}代表find找到的文件</a:t>
            </a:r>
            <a:endParaRPr lang="en-GB" sz="2400" smtClean="0"/>
          </a:p>
          <a:p>
            <a:pPr marL="1143000" lvl="2" indent="-228600" algn="l" eaLnBrk="0" hangingPunct="0">
              <a:spcBef>
                <a:spcPct val="20000"/>
              </a:spcBef>
              <a:buFontTx/>
              <a:buBlip>
                <a:blip r:embed="rId4"/>
              </a:buBlip>
              <a:defRPr/>
            </a:pPr>
            <a:r>
              <a:rPr lang="en-GB" sz="2400" smtClean="0">
                <a:solidFill>
                  <a:srgbClr val="000000"/>
                </a:solidFill>
                <a:latin typeface="Arial" panose="020B0604020202020204" pitchFamily="34" charset="0"/>
                <a:ea typeface="宋体" panose="02010600030101010101" pitchFamily="2" charset="-122"/>
                <a:cs typeface="+mn-ea"/>
                <a:sym typeface="+mn-ea"/>
              </a:rPr>
              <a:t>\ 转意</a:t>
            </a:r>
            <a:endParaRPr lang="en-GB" sz="2400" smtClean="0"/>
          </a:p>
          <a:p>
            <a:pPr marL="1143000" lvl="2" indent="-228600" algn="l" eaLnBrk="0" hangingPunct="0">
              <a:spcBef>
                <a:spcPct val="20000"/>
              </a:spcBef>
              <a:buFontTx/>
              <a:buBlip>
                <a:blip r:embed="rId4"/>
              </a:buBlip>
              <a:defRPr/>
            </a:pPr>
            <a:r>
              <a:rPr lang="en-GB" sz="2400" smtClean="0">
                <a:solidFill>
                  <a:srgbClr val="000000"/>
                </a:solidFill>
                <a:latin typeface="Arial" panose="020B0604020202020204" pitchFamily="34" charset="0"/>
                <a:ea typeface="宋体" panose="02010600030101010101" pitchFamily="2" charset="-122"/>
                <a:cs typeface="+mn-ea"/>
                <a:sym typeface="+mn-ea"/>
              </a:rPr>
              <a:t>；表示本行指令结束</a:t>
            </a:r>
            <a:endParaRPr lang="en-GB" sz="2400" smtClean="0"/>
          </a:p>
          <a:p>
            <a:pPr marL="1143000" lvl="2" indent="-228600" algn="l" eaLnBrk="0" hangingPunct="0">
              <a:spcBef>
                <a:spcPct val="20000"/>
              </a:spcBef>
              <a:buFontTx/>
              <a:buBlip>
                <a:blip r:embed="rId4"/>
              </a:buBlip>
              <a:defRPr/>
            </a:pPr>
            <a:r>
              <a:rPr lang="en-GB" sz="2400" smtClean="0">
                <a:solidFill>
                  <a:srgbClr val="000000"/>
                </a:solidFill>
                <a:latin typeface="Arial" panose="020B0604020202020204" pitchFamily="34" charset="0"/>
                <a:ea typeface="宋体" panose="02010600030101010101" pitchFamily="2" charset="-122"/>
                <a:cs typeface="+mn-ea"/>
                <a:sym typeface="+mn-ea"/>
              </a:rPr>
              <a:t>例：find /</a:t>
            </a:r>
            <a:r>
              <a:rPr lang="en-US" altLang="en-GB" sz="2400" smtClean="0">
                <a:solidFill>
                  <a:srgbClr val="000000"/>
                </a:solidFill>
                <a:latin typeface="Arial" panose="020B0604020202020204" pitchFamily="34" charset="0"/>
                <a:ea typeface="宋体" panose="02010600030101010101" pitchFamily="2" charset="-122"/>
                <a:cs typeface="+mn-ea"/>
                <a:sym typeface="+mn-ea"/>
              </a:rPr>
              <a:t>home</a:t>
            </a:r>
            <a:r>
              <a:rPr lang="en-GB" sz="2400" smtClean="0">
                <a:solidFill>
                  <a:srgbClr val="000000"/>
                </a:solidFill>
                <a:latin typeface="Arial" panose="020B0604020202020204" pitchFamily="34" charset="0"/>
                <a:ea typeface="宋体" panose="02010600030101010101" pitchFamily="2" charset="-122"/>
                <a:cs typeface="+mn-ea"/>
                <a:sym typeface="+mn-ea"/>
              </a:rPr>
              <a:t> -name "</a:t>
            </a:r>
            <a:r>
              <a:rPr lang="en-US" altLang="en-GB" sz="2400" smtClean="0">
                <a:solidFill>
                  <a:srgbClr val="000000"/>
                </a:solidFill>
                <a:latin typeface="Arial" panose="020B0604020202020204" pitchFamily="34" charset="0"/>
                <a:ea typeface="宋体" panose="02010600030101010101" pitchFamily="2" charset="-122"/>
                <a:cs typeface="+mn-ea"/>
                <a:sym typeface="+mn-ea"/>
              </a:rPr>
              <a:t>file</a:t>
            </a:r>
            <a:r>
              <a:rPr lang="en-GB" sz="2400" smtClean="0">
                <a:solidFill>
                  <a:srgbClr val="000000"/>
                </a:solidFill>
                <a:latin typeface="Arial" panose="020B0604020202020204" pitchFamily="34" charset="0"/>
                <a:ea typeface="宋体" panose="02010600030101010101" pitchFamily="2" charset="-122"/>
                <a:cs typeface="+mn-ea"/>
                <a:sym typeface="+mn-ea"/>
              </a:rPr>
              <a:t>*" -exec </a:t>
            </a:r>
            <a:r>
              <a:rPr lang="en-US" altLang="en-GB" sz="2400" smtClean="0">
                <a:solidFill>
                  <a:srgbClr val="000000"/>
                </a:solidFill>
                <a:latin typeface="Arial" panose="020B0604020202020204" pitchFamily="34" charset="0"/>
                <a:ea typeface="宋体" panose="02010600030101010101" pitchFamily="2" charset="-122"/>
                <a:cs typeface="+mn-ea"/>
                <a:sym typeface="+mn-ea"/>
              </a:rPr>
              <a:t>ls -l</a:t>
            </a:r>
            <a:r>
              <a:rPr lang="en-GB" sz="2400" smtClean="0">
                <a:solidFill>
                  <a:srgbClr val="000000"/>
                </a:solidFill>
                <a:latin typeface="Arial" panose="020B0604020202020204" pitchFamily="34" charset="0"/>
                <a:ea typeface="宋体" panose="02010600030101010101" pitchFamily="2" charset="-122"/>
                <a:cs typeface="+mn-ea"/>
                <a:sym typeface="+mn-ea"/>
              </a:rPr>
              <a:t> {} \;</a:t>
            </a:r>
            <a:endParaRPr lang="en-GB" sz="2400" b="1" smtClean="0">
              <a:solidFill>
                <a:srgbClr val="0000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_淘宝网chenying0907出品 9"/>
          <p:cNvSpPr/>
          <p:nvPr>
            <p:custDataLst>
              <p:tags r:id="rId1"/>
            </p:custDataLst>
          </p:nvPr>
        </p:nvSpPr>
        <p:spPr>
          <a:xfrm>
            <a:off x="767182" y="2866937"/>
            <a:ext cx="1080000" cy="1080000"/>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rgbClr val="FF0000"/>
                </a:solidFill>
              </a:rPr>
              <a:t>2</a:t>
            </a:r>
            <a:endParaRPr lang="en-US" altLang="zh-CN" sz="5400" b="1" dirty="0">
              <a:solidFill>
                <a:srgbClr val="FF0000"/>
              </a:solidFill>
            </a:endParaRPr>
          </a:p>
        </p:txBody>
      </p:sp>
      <p:sp>
        <p:nvSpPr>
          <p:cNvPr id="11" name="PA_淘宝网chenying0907出品 10"/>
          <p:cNvSpPr txBox="1"/>
          <p:nvPr>
            <p:custDataLst>
              <p:tags r:id="rId2"/>
            </p:custDataLst>
          </p:nvPr>
        </p:nvSpPr>
        <p:spPr>
          <a:xfrm>
            <a:off x="1964690" y="3007995"/>
            <a:ext cx="4845685" cy="706755"/>
          </a:xfrm>
          <a:prstGeom prst="rect">
            <a:avLst/>
          </a:prstGeom>
          <a:noFill/>
          <a:ln>
            <a:solidFill>
              <a:srgbClr val="FF0000"/>
            </a:solidFill>
          </a:ln>
        </p:spPr>
        <p:txBody>
          <a:bodyPr wrap="square" rtlCol="0">
            <a:spAutoFit/>
          </a:bodyPr>
          <a:lstStyle/>
          <a:p>
            <a:r>
              <a:rPr sz="4000" b="1" dirty="0">
                <a:solidFill>
                  <a:srgbClr val="FF0000"/>
                </a:solidFill>
                <a:latin typeface="微软雅黑" panose="020B0503020204020204" pitchFamily="34" charset="-122"/>
                <a:ea typeface="微软雅黑" panose="020B0503020204020204" pitchFamily="34" charset="-122"/>
                <a:sym typeface="+mn-ea"/>
              </a:rPr>
              <a:t>常用的文件操作指令</a:t>
            </a:r>
            <a:endParaRPr lang="zh-CN" altLang="en-US" sz="4000" b="1" dirty="0">
              <a:solidFill>
                <a:srgbClr val="FF0000"/>
              </a:solidFill>
              <a:latin typeface="微软雅黑" panose="020B0503020204020204" pitchFamily="34" charset="-122"/>
              <a:ea typeface="微软雅黑" panose="020B0503020204020204" pitchFamily="34" charset="-122"/>
              <a:sym typeface="+mn-ea"/>
            </a:endParaRPr>
          </a:p>
        </p:txBody>
      </p:sp>
      <p:sp>
        <p:nvSpPr>
          <p:cNvPr id="12" name="PA_淘宝网chenying0907出品 11"/>
          <p:cNvSpPr/>
          <p:nvPr>
            <p:custDataLst>
              <p:tags r:id="rId3"/>
            </p:custDataLst>
          </p:nvPr>
        </p:nvSpPr>
        <p:spPr>
          <a:xfrm>
            <a:off x="6944236" y="-22225"/>
            <a:ext cx="5291579" cy="685800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PA_直接连接符 15"/>
          <p:cNvCxnSpPr/>
          <p:nvPr>
            <p:custDataLst>
              <p:tags r:id="rId4"/>
            </p:custDataLst>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5"/>
            </p:custDataLst>
          </p:nvPr>
        </p:nvCxnSpPr>
        <p:spPr>
          <a:xfrm flipH="1">
            <a:off x="10120546" y="559626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1"/>
                                        </p:tgtEl>
                                        <p:attrNameLst>
                                          <p:attrName>ppt_y</p:attrName>
                                        </p:attrNameLst>
                                      </p:cBhvr>
                                      <p:tavLst>
                                        <p:tav tm="0">
                                          <p:val>
                                            <p:strVal val="#ppt_y"/>
                                          </p:val>
                                        </p:tav>
                                        <p:tav tm="100000">
                                          <p:val>
                                            <p:strVal val="#ppt_y"/>
                                          </p:val>
                                        </p:tav>
                                      </p:tavLst>
                                    </p:anim>
                                    <p:anim calcmode="lin" valueType="num">
                                      <p:cBhvr>
                                        <p:cTn id="15"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306578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常用的文件操作指令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69290" y="2003425"/>
            <a:ext cx="11036935" cy="3562350"/>
          </a:xfrm>
          <a:prstGeom prst="rect">
            <a:avLst/>
          </a:prstGeom>
          <a:noFill/>
        </p:spPr>
        <p:txBody>
          <a:bodyPr wrap="square" rtlCol="0">
            <a:spAutoFit/>
          </a:bodyPr>
          <a:p>
            <a:pPr>
              <a:spcBef>
                <a:spcPct val="20000"/>
              </a:spcBef>
              <a:buFontTx/>
              <a:buBlip>
                <a:blip r:embed="rId2"/>
              </a:buBlip>
              <a:defRPr/>
            </a:pPr>
            <a:r>
              <a:rPr lang="en-GB" sz="2400" smtClean="0">
                <a:effectLst/>
                <a:sym typeface="+mn-ea"/>
              </a:rPr>
              <a:t>head / tail  more / less</a:t>
            </a:r>
            <a:r>
              <a:rPr lang="en-US" sz="2400" smtClean="0">
                <a:effectLst/>
                <a:sym typeface="+mn-ea"/>
              </a:rPr>
              <a:t>	</a:t>
            </a:r>
            <a:r>
              <a:rPr lang="en-GB" sz="2400" smtClean="0">
                <a:effectLst/>
                <a:sym typeface="+mn-ea"/>
              </a:rPr>
              <a:t>文件的查看</a:t>
            </a:r>
            <a:endParaRPr lang="en-GB" sz="2400" smtClean="0">
              <a:effectLst/>
            </a:endParaRPr>
          </a:p>
          <a:p>
            <a:pPr>
              <a:spcBef>
                <a:spcPct val="20000"/>
              </a:spcBef>
              <a:buFontTx/>
              <a:buBlip>
                <a:blip r:embed="rId2"/>
              </a:buBlip>
              <a:defRPr/>
            </a:pPr>
            <a:r>
              <a:rPr lang="en-GB" sz="2400" smtClean="0">
                <a:effectLst/>
                <a:sym typeface="+mn-ea"/>
              </a:rPr>
              <a:t>wc		</a:t>
            </a:r>
            <a:r>
              <a:rPr lang="en-US" altLang="en-GB" sz="2400" smtClean="0">
                <a:effectLst/>
                <a:sym typeface="+mn-ea"/>
              </a:rPr>
              <a:t>		</a:t>
            </a:r>
            <a:r>
              <a:rPr lang="en-GB" sz="2400" smtClean="0">
                <a:effectLst/>
                <a:sym typeface="+mn-ea"/>
              </a:rPr>
              <a:t>统计文件的行、词、字数</a:t>
            </a:r>
            <a:endParaRPr lang="en-GB" sz="2400" smtClean="0">
              <a:effectLst/>
            </a:endParaRPr>
          </a:p>
          <a:p>
            <a:pPr>
              <a:spcBef>
                <a:spcPct val="20000"/>
              </a:spcBef>
              <a:buFontTx/>
              <a:buBlip>
                <a:blip r:embed="rId2"/>
              </a:buBlip>
              <a:defRPr/>
            </a:pPr>
            <a:r>
              <a:rPr lang="en-GB" sz="2400" smtClean="0">
                <a:effectLst/>
                <a:sym typeface="+mn-ea"/>
              </a:rPr>
              <a:t>grep	</a:t>
            </a:r>
            <a:r>
              <a:rPr lang="en-US" altLang="en-GB" sz="2400" smtClean="0">
                <a:effectLst/>
                <a:sym typeface="+mn-ea"/>
              </a:rPr>
              <a:t>			</a:t>
            </a:r>
            <a:r>
              <a:rPr lang="en-GB" sz="2400" smtClean="0">
                <a:effectLst/>
                <a:sym typeface="+mn-ea"/>
              </a:rPr>
              <a:t>显示文件中匹配关键字的行</a:t>
            </a:r>
            <a:endParaRPr lang="en-GB" sz="2400" smtClean="0">
              <a:effectLst/>
            </a:endParaRPr>
          </a:p>
          <a:p>
            <a:pPr>
              <a:spcBef>
                <a:spcPct val="20000"/>
              </a:spcBef>
              <a:buFontTx/>
              <a:buBlip>
                <a:blip r:embed="rId2"/>
              </a:buBlip>
              <a:defRPr/>
            </a:pPr>
            <a:r>
              <a:rPr lang="en-GB" sz="2400" smtClean="0">
                <a:effectLst/>
                <a:sym typeface="+mn-ea"/>
              </a:rPr>
              <a:t>sort	</a:t>
            </a:r>
            <a:r>
              <a:rPr lang="en-US" altLang="en-GB" sz="2400" smtClean="0">
                <a:effectLst/>
                <a:sym typeface="+mn-ea"/>
              </a:rPr>
              <a:t>			</a:t>
            </a:r>
            <a:r>
              <a:rPr lang="en-GB" sz="2400" smtClean="0">
                <a:effectLst/>
                <a:sym typeface="+mn-ea"/>
              </a:rPr>
              <a:t>按序重排文本并送显示</a:t>
            </a:r>
            <a:endParaRPr lang="en-GB" sz="2400" smtClean="0">
              <a:effectLst/>
            </a:endParaRPr>
          </a:p>
          <a:p>
            <a:pPr>
              <a:spcBef>
                <a:spcPct val="20000"/>
              </a:spcBef>
              <a:buFontTx/>
              <a:buBlip>
                <a:blip r:embed="rId2"/>
              </a:buBlip>
              <a:defRPr/>
            </a:pPr>
            <a:r>
              <a:rPr lang="en-GB" sz="2400" smtClean="0">
                <a:effectLst/>
                <a:sym typeface="+mn-ea"/>
              </a:rPr>
              <a:t>uniq	</a:t>
            </a:r>
            <a:r>
              <a:rPr lang="en-US" altLang="en-GB" sz="2400" smtClean="0">
                <a:effectLst/>
                <a:sym typeface="+mn-ea"/>
              </a:rPr>
              <a:t>			</a:t>
            </a:r>
            <a:r>
              <a:rPr lang="en-GB" sz="2400" smtClean="0">
                <a:effectLst/>
                <a:sym typeface="+mn-ea"/>
              </a:rPr>
              <a:t>去除文件中相邻的重复的行</a:t>
            </a:r>
            <a:endParaRPr lang="en-GB" sz="2400" smtClean="0">
              <a:effectLst/>
            </a:endParaRPr>
          </a:p>
          <a:p>
            <a:pPr>
              <a:spcBef>
                <a:spcPct val="20000"/>
              </a:spcBef>
              <a:buFontTx/>
              <a:buBlip>
                <a:blip r:embed="rId2"/>
              </a:buBlip>
              <a:defRPr/>
            </a:pPr>
            <a:r>
              <a:rPr lang="en-GB" sz="2400" smtClean="0">
                <a:effectLst/>
                <a:sym typeface="+mn-ea"/>
              </a:rPr>
              <a:t>tr		</a:t>
            </a:r>
            <a:r>
              <a:rPr lang="en-US" altLang="en-GB" sz="2400" smtClean="0">
                <a:effectLst/>
                <a:sym typeface="+mn-ea"/>
              </a:rPr>
              <a:t>		</a:t>
            </a:r>
            <a:r>
              <a:rPr lang="en-GB" sz="2400" smtClean="0">
                <a:effectLst/>
                <a:sym typeface="+mn-ea"/>
              </a:rPr>
              <a:t>转换字符 </a:t>
            </a:r>
            <a:endParaRPr lang="en-GB" sz="2400" smtClean="0">
              <a:effectLst/>
            </a:endParaRPr>
          </a:p>
          <a:p>
            <a:pPr>
              <a:spcBef>
                <a:spcPct val="20000"/>
              </a:spcBef>
              <a:buFontTx/>
              <a:buBlip>
                <a:blip r:embed="rId2"/>
              </a:buBlip>
              <a:defRPr/>
            </a:pPr>
            <a:r>
              <a:rPr lang="en-GB" sz="2400" smtClean="0">
                <a:effectLst/>
                <a:sym typeface="+mn-ea"/>
              </a:rPr>
              <a:t>cut		</a:t>
            </a:r>
            <a:r>
              <a:rPr lang="en-US" altLang="en-GB" sz="2400" smtClean="0">
                <a:effectLst/>
                <a:sym typeface="+mn-ea"/>
              </a:rPr>
              <a:t>		</a:t>
            </a:r>
            <a:r>
              <a:rPr lang="en-GB" sz="2400" smtClean="0">
                <a:effectLst/>
                <a:sym typeface="+mn-ea"/>
              </a:rPr>
              <a:t>显示文件中的某一列</a:t>
            </a:r>
            <a:endParaRPr lang="en-GB" sz="2400" smtClean="0">
              <a:effectLst/>
            </a:endParaRPr>
          </a:p>
          <a:p>
            <a:pPr>
              <a:spcBef>
                <a:spcPct val="20000"/>
              </a:spcBef>
              <a:buFontTx/>
              <a:buBlip>
                <a:blip r:embed="rId2"/>
              </a:buBlip>
              <a:defRPr/>
            </a:pPr>
            <a:r>
              <a:rPr lang="en-GB" sz="2400" smtClean="0">
                <a:effectLst/>
                <a:sym typeface="+mn-ea"/>
              </a:rPr>
              <a:t>paste	</a:t>
            </a:r>
            <a:r>
              <a:rPr lang="en-US" altLang="en-GB" sz="2400" smtClean="0">
                <a:effectLst/>
                <a:sym typeface="+mn-ea"/>
              </a:rPr>
              <a:t>			</a:t>
            </a:r>
            <a:r>
              <a:rPr lang="en-GB" sz="2400" smtClean="0">
                <a:effectLst/>
                <a:sym typeface="+mn-ea"/>
              </a:rPr>
              <a:t>将文本按列拼接</a:t>
            </a:r>
            <a:endParaRPr lang="en-GB" sz="2400" smtClean="0">
              <a:solidFill>
                <a:srgbClr val="663300"/>
              </a:solidFill>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 calcmode="lin" valueType="num">
                                      <p:cBhvr additive="base">
                                        <p:cTn id="2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 calcmode="lin" valueType="num">
                                      <p:cBhvr additive="base">
                                        <p:cTn id="3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 calcmode="lin" valueType="num">
                                      <p:cBhvr additive="base">
                                        <p:cTn id="4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 calcmode="lin" valueType="num">
                                      <p:cBhvr additive="base">
                                        <p:cTn id="4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 calcmode="lin" valueType="num">
                                      <p:cBhvr additive="base">
                                        <p:cTn id="5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anim calcmode="lin" valueType="num">
                                      <p:cBhvr additive="base">
                                        <p:cTn id="5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6">
                                            <p:txEl>
                                              <p:pRg st="7" end="7"/>
                                            </p:txEl>
                                          </p:spTgt>
                                        </p:tgtEl>
                                        <p:attrNameLst>
                                          <p:attrName>style.visibility</p:attrName>
                                        </p:attrNameLst>
                                      </p:cBhvr>
                                      <p:to>
                                        <p:strVal val="visible"/>
                                      </p:to>
                                    </p:set>
                                    <p:anim calcmode="lin" valueType="num">
                                      <p:cBhvr additive="base">
                                        <p:cTn id="6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）文件查看指令</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head/tail/more/less</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2023745"/>
            <a:ext cx="10616565" cy="2030095"/>
          </a:xfrm>
          <a:prstGeom prst="rect">
            <a:avLst/>
          </a:prstGeom>
          <a:noFill/>
        </p:spPr>
        <p:txBody>
          <a:bodyPr wrap="square" rtlCol="0">
            <a:spAutoFit/>
          </a:bodyPr>
          <a:p>
            <a:pPr fontAlgn="auto">
              <a:spcBef>
                <a:spcPts val="0"/>
              </a:spcBef>
              <a:spcAft>
                <a:spcPts val="1800"/>
              </a:spcAft>
              <a:buFontTx/>
              <a:buBlip>
                <a:blip r:embed="rId2"/>
              </a:buBlip>
              <a:defRPr/>
            </a:pPr>
            <a:r>
              <a:rPr lang="en-GB" sz="2400" smtClean="0">
                <a:effectLst/>
                <a:sym typeface="+mn-ea"/>
              </a:rPr>
              <a:t>如果一个文件的内容相当多的时候，</a:t>
            </a:r>
            <a:r>
              <a:rPr lang="en-GB" sz="2400" b="1" smtClean="0">
                <a:solidFill>
                  <a:srgbClr val="FF0000"/>
                </a:solidFill>
                <a:effectLst/>
                <a:sym typeface="+mn-ea"/>
              </a:rPr>
              <a:t>一屏就显示不完</a:t>
            </a:r>
            <a:r>
              <a:rPr lang="en-GB" sz="2400" smtClean="0">
                <a:effectLst/>
                <a:sym typeface="+mn-ea"/>
              </a:rPr>
              <a:t>。我们可以使用下面的指令来指令显示文件的内容以及分屏显示文件的内容。</a:t>
            </a:r>
            <a:endParaRPr lang="en-GB" sz="2400" smtClean="0">
              <a:effectLst/>
              <a:sym typeface="+mn-ea"/>
            </a:endParaRPr>
          </a:p>
          <a:p>
            <a:pPr fontAlgn="auto">
              <a:spcBef>
                <a:spcPts val="0"/>
              </a:spcBef>
              <a:spcAft>
                <a:spcPts val="1800"/>
              </a:spcAft>
              <a:buFontTx/>
              <a:buBlip>
                <a:blip r:embed="rId2"/>
              </a:buBlip>
              <a:defRPr/>
            </a:pPr>
            <a:r>
              <a:rPr lang="en-GB" sz="2400" smtClean="0">
                <a:effectLst/>
                <a:sym typeface="+mn-ea"/>
              </a:rPr>
              <a:t>head</a:t>
            </a:r>
            <a:r>
              <a:rPr lang="en-US" altLang="en-GB" sz="2400" smtClean="0">
                <a:effectLst/>
                <a:sym typeface="+mn-ea"/>
              </a:rPr>
              <a:t>/</a:t>
            </a:r>
            <a:r>
              <a:rPr lang="en-GB" sz="2400" smtClean="0">
                <a:effectLst/>
                <a:sym typeface="+mn-ea"/>
              </a:rPr>
              <a:t>tail</a:t>
            </a:r>
            <a:r>
              <a:rPr lang="en-US" altLang="en-GB" sz="2400" smtClean="0">
                <a:effectLst/>
                <a:sym typeface="+mn-ea"/>
              </a:rPr>
              <a:t>:</a:t>
            </a:r>
            <a:r>
              <a:rPr lang="en-GB" sz="2400" smtClean="0">
                <a:effectLst/>
                <a:sym typeface="+mn-ea"/>
              </a:rPr>
              <a:t>指定显示文件的前面几行内容与后面几行内容。</a:t>
            </a:r>
            <a:endParaRPr lang="en-GB" sz="2400" smtClean="0">
              <a:effectLst/>
              <a:sym typeface="+mn-ea"/>
            </a:endParaRPr>
          </a:p>
          <a:p>
            <a:pPr fontAlgn="auto">
              <a:spcBef>
                <a:spcPts val="0"/>
              </a:spcBef>
              <a:spcAft>
                <a:spcPts val="1800"/>
              </a:spcAft>
              <a:buFontTx/>
              <a:buBlip>
                <a:blip r:embed="rId2"/>
              </a:buBlip>
              <a:defRPr/>
            </a:pPr>
            <a:r>
              <a:rPr lang="en-GB" sz="2400" smtClean="0">
                <a:effectLst/>
                <a:sym typeface="+mn-ea"/>
              </a:rPr>
              <a:t>more</a:t>
            </a:r>
            <a:r>
              <a:rPr lang="en-US" altLang="en-GB" sz="2400" smtClean="0">
                <a:effectLst/>
                <a:sym typeface="+mn-ea"/>
              </a:rPr>
              <a:t>/</a:t>
            </a:r>
            <a:r>
              <a:rPr lang="en-GB" sz="2400" smtClean="0">
                <a:effectLst/>
                <a:sym typeface="+mn-ea"/>
              </a:rPr>
              <a:t>less</a:t>
            </a:r>
            <a:r>
              <a:rPr lang="en-US" altLang="en-GB" sz="2400" smtClean="0">
                <a:effectLst/>
                <a:sym typeface="+mn-ea"/>
              </a:rPr>
              <a:t>:</a:t>
            </a:r>
            <a:r>
              <a:rPr lang="en-GB" sz="2400" smtClean="0">
                <a:effectLst/>
                <a:sym typeface="+mn-ea"/>
              </a:rPr>
              <a:t>分屏显示文件的内容。</a:t>
            </a: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2</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）文件操作指令(wc)</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wc</a:t>
                </a:r>
                <a:r>
                  <a:rPr lang="zh-CN" altLang="en-US" sz="2000" b="1" dirty="0">
                    <a:latin typeface="微软雅黑" panose="020B0503020204020204" pitchFamily="34" charset="-122"/>
                    <a:ea typeface="微软雅黑" panose="020B0503020204020204" pitchFamily="34" charset="-122"/>
                  </a:rPr>
                  <a:t>命令</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934845"/>
            <a:ext cx="10616565" cy="4263390"/>
          </a:xfrm>
          <a:prstGeom prst="rect">
            <a:avLst/>
          </a:prstGeom>
          <a:noFill/>
        </p:spPr>
        <p:txBody>
          <a:bodyPr wrap="square" rtlCol="0">
            <a:spAutoFit/>
          </a:bodyPr>
          <a:p>
            <a:pPr marL="342900" indent="-342900" algn="l"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功能说明：</a:t>
            </a:r>
            <a:r>
              <a:rPr lang="en-GB" sz="2800" b="1" smtClean="0">
                <a:solidFill>
                  <a:srgbClr val="FF0000"/>
                </a:solidFill>
                <a:effectLst/>
                <a:latin typeface="Arial" panose="020B0604020202020204" pitchFamily="34" charset="0"/>
                <a:ea typeface="宋体" panose="02010600030101010101" pitchFamily="2" charset="-122"/>
                <a:cs typeface="+mn-ea"/>
                <a:sym typeface="+mn-ea"/>
              </a:rPr>
              <a:t>计算字数</a:t>
            </a:r>
            <a:endParaRPr lang="en-GB" sz="2800" smtClean="0">
              <a:effectLst/>
            </a:endParaRPr>
          </a:p>
          <a:p>
            <a:pPr marL="342900" indent="-342900" algn="l"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语　　法：wc   [选项]  &lt;文件...&gt;</a:t>
            </a:r>
            <a:endParaRPr lang="en-GB" sz="2800" smtClean="0">
              <a:effectLst/>
            </a:endParaRPr>
          </a:p>
          <a:p>
            <a:pPr marL="342900" indent="-342900" algn="l"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补充说明：利用wc指令我们可以计算文件的行数</a:t>
            </a: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a:t>
            </a:r>
            <a:r>
              <a:rPr lang="en-GB" sz="2800" smtClean="0">
                <a:solidFill>
                  <a:srgbClr val="000000"/>
                </a:solidFill>
                <a:effectLst/>
                <a:latin typeface="Arial" panose="020B0604020202020204" pitchFamily="34" charset="0"/>
                <a:ea typeface="宋体" panose="02010600030101010101" pitchFamily="2" charset="-122"/>
                <a:cs typeface="+mn-ea"/>
                <a:sym typeface="+mn-ea"/>
              </a:rPr>
              <a:t>单词数以及字符数，若不指定文件名称、或是所给予的文件名为“-”，则wc指令会从标准输入设备读取数据。</a:t>
            </a:r>
            <a:endParaRPr lang="en-GB" sz="2800" smtClean="0">
              <a:effectLst/>
            </a:endParaRPr>
          </a:p>
          <a:p>
            <a:pPr marL="342900" indent="-342900" algn="l"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常用选项：</a:t>
            </a:r>
            <a:endParaRPr lang="en-GB" sz="2800" smtClean="0">
              <a:effectLst>
                <a:outerShdw blurRad="38100" dist="38100" dir="2700000" algn="tl">
                  <a:srgbClr val="C0C0C0"/>
                </a:outerShdw>
              </a:effectLst>
            </a:endParaRPr>
          </a:p>
          <a:p>
            <a:pPr marL="742950" lvl="1" indent="-285750" algn="l"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 -c	只显示文件的字符数。</a:t>
            </a:r>
            <a:endParaRPr lang="en-GB" sz="2400" smtClean="0">
              <a:solidFill>
                <a:srgbClr val="663300"/>
              </a:solidFill>
            </a:endParaRPr>
          </a:p>
          <a:p>
            <a:pPr marL="742950" lvl="1" indent="-285750" algn="l"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 -l	只显示行数。</a:t>
            </a:r>
            <a:endParaRPr lang="en-GB" sz="2400" smtClean="0">
              <a:solidFill>
                <a:srgbClr val="663300"/>
              </a:solidFill>
            </a:endParaRPr>
          </a:p>
          <a:p>
            <a:pPr marL="742950" lvl="1" indent="-285750" algn="l"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 -w	只显示单词数。</a:t>
            </a: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PA_直接连接符 5"/>
          <p:cNvCxnSpPr/>
          <p:nvPr>
            <p:custDataLst>
              <p:tags r:id="rId1"/>
            </p:custDataLst>
          </p:nvPr>
        </p:nvCxnSpPr>
        <p:spPr>
          <a:xfrm>
            <a:off x="1932495" y="806587"/>
            <a:ext cx="1025950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PA_淘宝网chenying0907出品 6"/>
          <p:cNvSpPr txBox="1"/>
          <p:nvPr>
            <p:custDataLst>
              <p:tags r:id="rId2"/>
            </p:custDataLst>
          </p:nvPr>
        </p:nvSpPr>
        <p:spPr>
          <a:xfrm>
            <a:off x="2167890" y="264160"/>
            <a:ext cx="3982085"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文件搜索、操作与归档</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8" name="PA_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grpSp>
        <p:nvGrpSpPr>
          <p:cNvPr id="2" name="PA_淘宝网chenying0907出品 1"/>
          <p:cNvGrpSpPr/>
          <p:nvPr>
            <p:custDataLst>
              <p:tags r:id="rId5"/>
            </p:custDataLst>
          </p:nvPr>
        </p:nvGrpSpPr>
        <p:grpSpPr>
          <a:xfrm>
            <a:off x="3674745" y="2014855"/>
            <a:ext cx="4825365" cy="688340"/>
            <a:chOff x="5463" y="3075"/>
            <a:chExt cx="8134" cy="1084"/>
          </a:xfrm>
        </p:grpSpPr>
        <p:sp>
          <p:nvSpPr>
            <p:cNvPr id="9" name="PA_圆角淘宝网chenying0907出品 8"/>
            <p:cNvSpPr/>
            <p:nvPr>
              <p:custDataLst>
                <p:tags r:id="rId6"/>
              </p:custDataLst>
            </p:nvPr>
          </p:nvSpPr>
          <p:spPr>
            <a:xfrm>
              <a:off x="5463" y="3075"/>
              <a:ext cx="8135" cy="1084"/>
            </a:xfrm>
            <a:prstGeom prst="roundRect">
              <a:avLst/>
            </a:prstGeom>
            <a:gradFill flip="none" rotWithShape="1">
              <a:gsLst>
                <a:gs pos="0">
                  <a:schemeClr val="bg1">
                    <a:lumMod val="95000"/>
                  </a:schemeClr>
                </a:gs>
                <a:gs pos="100000">
                  <a:schemeClr val="bg1"/>
                </a:gs>
              </a:gsLst>
              <a:lin ang="2700000" scaled="1"/>
              <a:tileRect/>
            </a:gradFill>
            <a:ln w="44450">
              <a:solidFill>
                <a:srgbClr val="F642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文件的搜索</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0" name="PA_淘宝网chenying0907出品 9"/>
            <p:cNvSpPr/>
            <p:nvPr>
              <p:custDataLst>
                <p:tags r:id="rId7"/>
              </p:custDataLst>
            </p:nvPr>
          </p:nvSpPr>
          <p:spPr>
            <a:xfrm>
              <a:off x="5775" y="3223"/>
              <a:ext cx="787" cy="787"/>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en-US" altLang="zh-CN" sz="2800" b="1" dirty="0">
                <a:solidFill>
                  <a:srgbClr val="FF0000"/>
                </a:solidFill>
              </a:endParaRPr>
            </a:p>
          </p:txBody>
        </p:sp>
      </p:grpSp>
      <p:grpSp>
        <p:nvGrpSpPr>
          <p:cNvPr id="3" name="PA_淘宝网chenying0907出品 2"/>
          <p:cNvGrpSpPr/>
          <p:nvPr>
            <p:custDataLst>
              <p:tags r:id="rId8"/>
            </p:custDataLst>
          </p:nvPr>
        </p:nvGrpSpPr>
        <p:grpSpPr>
          <a:xfrm>
            <a:off x="3674745" y="2856230"/>
            <a:ext cx="4824730" cy="688340"/>
            <a:chOff x="5463" y="4740"/>
            <a:chExt cx="8134" cy="1084"/>
          </a:xfrm>
        </p:grpSpPr>
        <p:sp>
          <p:nvSpPr>
            <p:cNvPr id="17" name="PA_圆角淘宝网chenying0907出品 16"/>
            <p:cNvSpPr/>
            <p:nvPr>
              <p:custDataLst>
                <p:tags r:id="rId9"/>
              </p:custDataLst>
            </p:nvPr>
          </p:nvSpPr>
          <p:spPr>
            <a:xfrm>
              <a:off x="5463" y="4740"/>
              <a:ext cx="8135" cy="1084"/>
            </a:xfrm>
            <a:prstGeom prst="roundRect">
              <a:avLst/>
            </a:prstGeom>
            <a:gradFill flip="none" rotWithShape="1">
              <a:gsLst>
                <a:gs pos="0">
                  <a:schemeClr val="bg1">
                    <a:lumMod val="95000"/>
                  </a:schemeClr>
                </a:gs>
                <a:gs pos="100000">
                  <a:schemeClr val="bg1"/>
                </a:gs>
              </a:gsLst>
              <a:lin ang="2700000" scaled="1"/>
              <a:tileRect/>
            </a:gradFill>
            <a:ln w="44450">
              <a:solidFill>
                <a:srgbClr val="F642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rgbClr val="FF0000"/>
                  </a:solidFill>
                  <a:latin typeface="微软雅黑" panose="020B0503020204020204" pitchFamily="34" charset="-122"/>
                  <a:ea typeface="微软雅黑" panose="020B0503020204020204" pitchFamily="34" charset="-122"/>
                </a:rPr>
                <a:t>      </a:t>
              </a:r>
              <a:r>
                <a:rPr sz="2800" b="1" dirty="0">
                  <a:solidFill>
                    <a:srgbClr val="FF0000"/>
                  </a:solidFill>
                  <a:latin typeface="微软雅黑" panose="020B0503020204020204" pitchFamily="34" charset="-122"/>
                  <a:ea typeface="微软雅黑" panose="020B0503020204020204" pitchFamily="34" charset="-122"/>
                </a:rPr>
                <a:t>常用的文件操作指令</a:t>
              </a:r>
              <a:endParaRPr sz="2800" b="1" dirty="0">
                <a:solidFill>
                  <a:srgbClr val="FF0000"/>
                </a:solidFill>
                <a:latin typeface="微软雅黑" panose="020B0503020204020204" pitchFamily="34" charset="-122"/>
                <a:ea typeface="微软雅黑" panose="020B0503020204020204" pitchFamily="34" charset="-122"/>
              </a:endParaRPr>
            </a:p>
          </p:txBody>
        </p:sp>
        <p:sp>
          <p:nvSpPr>
            <p:cNvPr id="18" name="PA_淘宝网chenying0907出品 17"/>
            <p:cNvSpPr/>
            <p:nvPr>
              <p:custDataLst>
                <p:tags r:id="rId10"/>
              </p:custDataLst>
            </p:nvPr>
          </p:nvSpPr>
          <p:spPr>
            <a:xfrm>
              <a:off x="5775" y="4888"/>
              <a:ext cx="787" cy="787"/>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006EC0"/>
                </a:solidFill>
              </a:endParaRPr>
            </a:p>
          </p:txBody>
        </p:sp>
      </p:grpSp>
      <p:grpSp>
        <p:nvGrpSpPr>
          <p:cNvPr id="4" name="PA_淘宝网chenying0907出品 2"/>
          <p:cNvGrpSpPr/>
          <p:nvPr>
            <p:custDataLst>
              <p:tags r:id="rId11"/>
            </p:custDataLst>
          </p:nvPr>
        </p:nvGrpSpPr>
        <p:grpSpPr>
          <a:xfrm>
            <a:off x="3700145" y="3732530"/>
            <a:ext cx="4824730" cy="688340"/>
            <a:chOff x="5463" y="4740"/>
            <a:chExt cx="8134" cy="1084"/>
          </a:xfrm>
        </p:grpSpPr>
        <p:sp>
          <p:nvSpPr>
            <p:cNvPr id="5" name="PA_圆角淘宝网chenying0907出品 16"/>
            <p:cNvSpPr/>
            <p:nvPr>
              <p:custDataLst>
                <p:tags r:id="rId12"/>
              </p:custDataLst>
            </p:nvPr>
          </p:nvSpPr>
          <p:spPr>
            <a:xfrm>
              <a:off x="5463" y="4740"/>
              <a:ext cx="8135" cy="1084"/>
            </a:xfrm>
            <a:prstGeom prst="roundRect">
              <a:avLst/>
            </a:prstGeom>
            <a:gradFill flip="none" rotWithShape="1">
              <a:gsLst>
                <a:gs pos="0">
                  <a:schemeClr val="bg1">
                    <a:lumMod val="95000"/>
                  </a:schemeClr>
                </a:gs>
                <a:gs pos="100000">
                  <a:schemeClr val="bg1"/>
                </a:gs>
              </a:gsLst>
              <a:lin ang="2700000" scaled="1"/>
              <a:tileRect/>
            </a:gradFill>
            <a:ln w="44450">
              <a:solidFill>
                <a:srgbClr val="F642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800" b="1" dirty="0">
                  <a:solidFill>
                    <a:srgbClr val="FF0000"/>
                  </a:solidFill>
                  <a:latin typeface="微软雅黑" panose="020B0503020204020204" pitchFamily="34" charset="-122"/>
                  <a:ea typeface="微软雅黑" panose="020B0503020204020204" pitchFamily="34" charset="-122"/>
                </a:rPr>
                <a:t>      </a:t>
              </a:r>
              <a:r>
                <a:rPr sz="2800" b="1" dirty="0">
                  <a:solidFill>
                    <a:srgbClr val="FF0000"/>
                  </a:solidFill>
                  <a:latin typeface="微软雅黑" panose="020B0503020204020204" pitchFamily="34" charset="-122"/>
                  <a:ea typeface="微软雅黑" panose="020B0503020204020204" pitchFamily="34" charset="-122"/>
                </a:rPr>
                <a:t>文件的压缩与解压缩</a:t>
              </a:r>
              <a:endParaRPr sz="2800" b="1" dirty="0">
                <a:solidFill>
                  <a:srgbClr val="FF0000"/>
                </a:solidFill>
                <a:latin typeface="微软雅黑" panose="020B0503020204020204" pitchFamily="34" charset="-122"/>
                <a:ea typeface="微软雅黑" panose="020B0503020204020204" pitchFamily="34" charset="-122"/>
              </a:endParaRPr>
            </a:p>
          </p:txBody>
        </p:sp>
        <p:sp>
          <p:nvSpPr>
            <p:cNvPr id="11" name="PA_淘宝网chenying0907出品 17"/>
            <p:cNvSpPr/>
            <p:nvPr>
              <p:custDataLst>
                <p:tags r:id="rId13"/>
              </p:custDataLst>
            </p:nvPr>
          </p:nvSpPr>
          <p:spPr>
            <a:xfrm>
              <a:off x="5775" y="4888"/>
              <a:ext cx="787" cy="787"/>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dirty="0">
                  <a:solidFill>
                    <a:srgbClr val="FF0000"/>
                  </a:solidFill>
                </a:rPr>
                <a:t>3</a:t>
              </a:r>
              <a:endParaRPr lang="en-US" sz="2800" b="1" dirty="0">
                <a:solidFill>
                  <a:srgbClr val="006EC0"/>
                </a:solidFill>
              </a:endParaRPr>
            </a:p>
          </p:txBody>
        </p:sp>
      </p:grpSp>
    </p:spTree>
  </p:cSld>
  <p:clrMapOvr>
    <a:masterClrMapping/>
  </p:clrMapOvr>
  <mc:AlternateContent xmlns:mc="http://schemas.openxmlformats.org/markup-compatibility/2006">
    <mc:Choice xmlns:p14="http://schemas.microsoft.com/office/powerpoint/2010/main" Requires="p14">
      <p:transition p14:dur="250">
        <p:blinds dir="vert"/>
      </p:transition>
    </mc:Choice>
    <mc:Fallback>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49"/>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anim calcmode="lin" valueType="num">
                                      <p:cBhvr>
                                        <p:cTn id="16" dur="500" fill="hold"/>
                                        <p:tgtEl>
                                          <p:spTgt spid="2"/>
                                        </p:tgtEl>
                                        <p:attrNameLst>
                                          <p:attrName>ppt_x</p:attrName>
                                        </p:attrNameLst>
                                      </p:cBhvr>
                                      <p:tavLst>
                                        <p:tav tm="0">
                                          <p:val>
                                            <p:strVal val="#ppt_x"/>
                                          </p:val>
                                        </p:tav>
                                        <p:tav tm="100000">
                                          <p:val>
                                            <p:strVal val="#ppt_x"/>
                                          </p:val>
                                        </p:tav>
                                      </p:tavLst>
                                    </p:anim>
                                    <p:anim calcmode="lin" valueType="num">
                                      <p:cBhvr>
                                        <p:cTn id="17" dur="5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1449"/>
                            </p:stCondLst>
                            <p:childTnLst>
                              <p:par>
                                <p:cTn id="19" presetID="42"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1949"/>
                            </p:stCondLst>
                            <p:childTnLst>
                              <p:par>
                                <p:cTn id="25" presetID="42"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）文件操作指令(grep)</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grep</a:t>
                </a:r>
                <a:r>
                  <a:rPr lang="zh-CN" altLang="en-US" sz="2000" b="1" dirty="0">
                    <a:latin typeface="微软雅黑" panose="020B0503020204020204" pitchFamily="34" charset="-122"/>
                    <a:ea typeface="微软雅黑" panose="020B0503020204020204" pitchFamily="34" charset="-122"/>
                  </a:rPr>
                  <a:t>命令</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934845"/>
            <a:ext cx="10616565" cy="4288155"/>
          </a:xfrm>
          <a:prstGeom prst="rect">
            <a:avLst/>
          </a:prstGeom>
          <a:noFill/>
        </p:spPr>
        <p:txBody>
          <a:bodyPr wrap="square" rtlCol="0">
            <a:spAutoFit/>
          </a:bodyPr>
          <a:p>
            <a:pPr marL="33020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功能说明：</a:t>
            </a:r>
            <a:r>
              <a:rPr lang="en-GB" sz="2800" b="1" smtClean="0">
                <a:solidFill>
                  <a:srgbClr val="FF0000"/>
                </a:solidFill>
                <a:effectLst/>
                <a:latin typeface="Arial" panose="020B0604020202020204" pitchFamily="34" charset="0"/>
                <a:ea typeface="宋体" panose="02010600030101010101" pitchFamily="2" charset="-122"/>
                <a:cs typeface="+mn-ea"/>
                <a:sym typeface="+mn-ea"/>
              </a:rPr>
              <a:t>查找文件里符合条件的</a:t>
            </a:r>
            <a:r>
              <a:rPr lang="zh-CN" sz="2800" b="1" smtClean="0">
                <a:solidFill>
                  <a:srgbClr val="FF0000"/>
                </a:solidFill>
                <a:effectLst/>
                <a:latin typeface="Arial" panose="020B0604020202020204" pitchFamily="34" charset="0"/>
                <a:ea typeface="宋体" panose="02010600030101010101" pitchFamily="2" charset="-122"/>
                <a:cs typeface="+mn-ea"/>
                <a:sym typeface="+mn-ea"/>
              </a:rPr>
              <a:t>行</a:t>
            </a:r>
            <a:r>
              <a:rPr lang="en-GB" sz="2800" smtClean="0">
                <a:solidFill>
                  <a:srgbClr val="000000"/>
                </a:solidFill>
                <a:effectLst/>
                <a:latin typeface="Arial" panose="020B0604020202020204" pitchFamily="34" charset="0"/>
                <a:ea typeface="宋体" panose="02010600030101010101" pitchFamily="2" charset="-122"/>
                <a:cs typeface="+mn-ea"/>
                <a:sym typeface="+mn-ea"/>
              </a:rPr>
              <a:t>。</a:t>
            </a:r>
            <a:endParaRPr lang="en-GB" sz="2800" smtClean="0">
              <a:effectLst/>
            </a:endParaRPr>
          </a:p>
          <a:p>
            <a:pPr marL="33020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语　　法：grep  [选项]  &lt;关键字&gt;  &lt;文件…&gt;</a:t>
            </a:r>
            <a:endParaRPr lang="en-GB" sz="2800" smtClean="0">
              <a:effectLst/>
            </a:endParaRPr>
          </a:p>
          <a:p>
            <a:pPr marL="33020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常用选项：</a:t>
            </a:r>
            <a:endParaRPr lang="en-GB" sz="2800" smtClean="0">
              <a:effectLst>
                <a:outerShdw blurRad="38100" dist="38100" dir="2700000" algn="tl">
                  <a:srgbClr val="C0C0C0"/>
                </a:outerShdw>
              </a:effectLst>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-c	计算匹配关键字的行数</a:t>
            </a:r>
            <a:endParaRPr lang="en-GB"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-i	忽略字符大小写的差别</a:t>
            </a:r>
            <a:endParaRPr lang="en-US" altLang="en-GB"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-n	显示匹配的行及其行号</a:t>
            </a:r>
            <a:endParaRPr lang="en-GB"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-s	不显示不存在或不匹配文本的错误信息</a:t>
            </a:r>
            <a:endParaRPr lang="en-GB"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-h	查询多个文件时不显示文件名</a:t>
            </a:r>
            <a:endParaRPr lang="en-GB"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-l	查询文件时只显示匹配字符所在的文件名</a:t>
            </a:r>
            <a:r>
              <a:rPr lang="en-GB" sz="2800" smtClean="0">
                <a:solidFill>
                  <a:srgbClr val="663300"/>
                </a:solidFill>
                <a:latin typeface="Arial" panose="020B0604020202020204" pitchFamily="34" charset="0"/>
                <a:ea typeface="宋体" panose="02010600030101010101" pitchFamily="2" charset="-122"/>
                <a:cs typeface="+mn-ea"/>
                <a:sym typeface="+mn-ea"/>
              </a:rPr>
              <a:t> </a:t>
            </a: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 calcmode="lin" valueType="num">
                                      <p:cBhvr additive="base">
                                        <p:cTn id="7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）文件操作指令(grep)</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正则表达式</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378460" y="1858645"/>
            <a:ext cx="11706860" cy="5077460"/>
          </a:xfrm>
          <a:prstGeom prst="rect">
            <a:avLst/>
          </a:prstGeom>
          <a:noFill/>
        </p:spPr>
        <p:txBody>
          <a:bodyPr wrap="square" rtlCol="0">
            <a:spAutoFit/>
          </a:bodyPr>
          <a:p>
            <a:pPr marL="730250" lvl="1" indent="0" algn="l" defTabSz="914400" eaLnBrk="0" fontAlgn="auto" hangingPunct="0">
              <a:lnSpc>
                <a:spcPct val="150000"/>
              </a:lnSpc>
              <a:spcBef>
                <a:spcPts val="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zh-CN" altLang="en-GB" sz="2400" smtClean="0">
                <a:solidFill>
                  <a:srgbClr val="663300"/>
                </a:solidFill>
                <a:latin typeface="Arial" panose="020B0604020202020204" pitchFamily="34" charset="0"/>
                <a:ea typeface="宋体" panose="02010600030101010101" pitchFamily="2" charset="-122"/>
                <a:cs typeface="+mn-ea"/>
                <a:sym typeface="+mn-ea"/>
              </a:rPr>
              <a:t>指</a:t>
            </a:r>
            <a:r>
              <a:rPr lang="en-GB" sz="2400" smtClean="0">
                <a:solidFill>
                  <a:srgbClr val="663300"/>
                </a:solidFill>
                <a:latin typeface="Arial" panose="020B0604020202020204" pitchFamily="34" charset="0"/>
                <a:ea typeface="宋体" panose="02010600030101010101" pitchFamily="2" charset="-122"/>
                <a:cs typeface="+mn-ea"/>
                <a:sym typeface="+mn-ea"/>
              </a:rPr>
              <a:t>定行的开始</a:t>
            </a:r>
            <a:r>
              <a:rPr lang="zh-CN" altLang="en-GB" sz="2400" smtClean="0">
                <a:solidFill>
                  <a:srgbClr val="663300"/>
                </a:solidFill>
                <a:latin typeface="Arial" panose="020B0604020202020204" pitchFamily="34" charset="0"/>
                <a:ea typeface="宋体" panose="02010600030101010101" pitchFamily="2" charset="-122"/>
                <a:cs typeface="+mn-ea"/>
                <a:sym typeface="+mn-ea"/>
              </a:rPr>
              <a:t>，</a:t>
            </a:r>
            <a:r>
              <a:rPr lang="en-GB" sz="2400" smtClean="0">
                <a:solidFill>
                  <a:srgbClr val="663300"/>
                </a:solidFill>
                <a:latin typeface="Arial" panose="020B0604020202020204" pitchFamily="34" charset="0"/>
                <a:ea typeface="宋体" panose="02010600030101010101" pitchFamily="2" charset="-122"/>
                <a:cs typeface="+mn-ea"/>
                <a:sym typeface="+mn-ea"/>
              </a:rPr>
              <a:t>如：'^</a:t>
            </a:r>
            <a:r>
              <a:rPr lang="en-US" altLang="en-GB" sz="2400" smtClean="0">
                <a:solidFill>
                  <a:srgbClr val="663300"/>
                </a:solidFill>
                <a:latin typeface="Arial" panose="020B0604020202020204" pitchFamily="34" charset="0"/>
                <a:ea typeface="宋体" panose="02010600030101010101" pitchFamily="2" charset="-122"/>
                <a:cs typeface="+mn-ea"/>
                <a:sym typeface="+mn-ea"/>
              </a:rPr>
              <a:t>test</a:t>
            </a:r>
            <a:r>
              <a:rPr lang="en-GB" sz="2400" smtClean="0">
                <a:solidFill>
                  <a:srgbClr val="663300"/>
                </a:solidFill>
                <a:latin typeface="Arial" panose="020B0604020202020204" pitchFamily="34" charset="0"/>
                <a:ea typeface="宋体" panose="02010600030101010101" pitchFamily="2" charset="-122"/>
                <a:cs typeface="+mn-ea"/>
                <a:sym typeface="+mn-ea"/>
              </a:rPr>
              <a:t>'匹配所有以</a:t>
            </a:r>
            <a:r>
              <a:rPr lang="en-US" altLang="en-GB" sz="2400" smtClean="0">
                <a:solidFill>
                  <a:srgbClr val="663300"/>
                </a:solidFill>
                <a:latin typeface="Arial" panose="020B0604020202020204" pitchFamily="34" charset="0"/>
                <a:ea typeface="宋体" panose="02010600030101010101" pitchFamily="2" charset="-122"/>
                <a:cs typeface="+mn-ea"/>
                <a:sym typeface="+mn-ea"/>
              </a:rPr>
              <a:t>“test”</a:t>
            </a:r>
            <a:r>
              <a:rPr lang="zh-CN" altLang="en-US" sz="2400" b="1" smtClean="0">
                <a:solidFill>
                  <a:srgbClr val="663300"/>
                </a:solidFill>
                <a:latin typeface="Arial" panose="020B0604020202020204" pitchFamily="34" charset="0"/>
                <a:ea typeface="宋体" panose="02010600030101010101" pitchFamily="2" charset="-122"/>
                <a:cs typeface="+mn-ea"/>
                <a:sym typeface="+mn-ea"/>
              </a:rPr>
              <a:t>字符串</a:t>
            </a:r>
            <a:r>
              <a:rPr lang="en-GB" sz="2400" smtClean="0">
                <a:solidFill>
                  <a:srgbClr val="663300"/>
                </a:solidFill>
                <a:latin typeface="Arial" panose="020B0604020202020204" pitchFamily="34" charset="0"/>
                <a:ea typeface="宋体" panose="02010600030101010101" pitchFamily="2" charset="-122"/>
                <a:cs typeface="+mn-ea"/>
                <a:sym typeface="+mn-ea"/>
              </a:rPr>
              <a:t>开头的行。  </a:t>
            </a:r>
            <a:endParaRPr lang="en-GB" sz="2400" smtClean="0">
              <a:solidFill>
                <a:srgbClr val="663300"/>
              </a:solidFill>
            </a:endParaRPr>
          </a:p>
          <a:p>
            <a:pPr marL="730250" lvl="1" indent="0" algn="l" defTabSz="914400" eaLnBrk="0" fontAlgn="auto" hangingPunct="0">
              <a:lnSpc>
                <a:spcPct val="150000"/>
              </a:lnSpc>
              <a:spcBef>
                <a:spcPts val="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zh-CN" altLang="en-GB" sz="2400" smtClean="0">
                <a:solidFill>
                  <a:srgbClr val="663300"/>
                </a:solidFill>
                <a:latin typeface="Arial" panose="020B0604020202020204" pitchFamily="34" charset="0"/>
                <a:ea typeface="宋体" panose="02010600030101010101" pitchFamily="2" charset="-122"/>
                <a:cs typeface="+mn-ea"/>
                <a:sym typeface="+mn-ea"/>
              </a:rPr>
              <a:t>指</a:t>
            </a:r>
            <a:r>
              <a:rPr lang="en-GB" sz="2400" smtClean="0">
                <a:solidFill>
                  <a:srgbClr val="663300"/>
                </a:solidFill>
                <a:latin typeface="Arial" panose="020B0604020202020204" pitchFamily="34" charset="0"/>
                <a:ea typeface="宋体" panose="02010600030101010101" pitchFamily="2" charset="-122"/>
                <a:cs typeface="+mn-ea"/>
                <a:sym typeface="+mn-ea"/>
              </a:rPr>
              <a:t>定行的结束</a:t>
            </a:r>
            <a:r>
              <a:rPr lang="zh-CN" altLang="en-GB" sz="2400" smtClean="0">
                <a:solidFill>
                  <a:srgbClr val="663300"/>
                </a:solidFill>
                <a:latin typeface="Arial" panose="020B0604020202020204" pitchFamily="34" charset="0"/>
                <a:ea typeface="宋体" panose="02010600030101010101" pitchFamily="2" charset="-122"/>
                <a:cs typeface="+mn-ea"/>
                <a:sym typeface="+mn-ea"/>
              </a:rPr>
              <a:t>，</a:t>
            </a:r>
            <a:r>
              <a:rPr lang="en-GB" sz="2400" smtClean="0">
                <a:solidFill>
                  <a:srgbClr val="663300"/>
                </a:solidFill>
                <a:latin typeface="Arial" panose="020B0604020202020204" pitchFamily="34" charset="0"/>
                <a:ea typeface="宋体" panose="02010600030101010101" pitchFamily="2" charset="-122"/>
                <a:cs typeface="+mn-ea"/>
                <a:sym typeface="+mn-ea"/>
              </a:rPr>
              <a:t>如：'</a:t>
            </a:r>
            <a:r>
              <a:rPr lang="en-US" altLang="en-GB" sz="2400" smtClean="0">
                <a:solidFill>
                  <a:srgbClr val="663300"/>
                </a:solidFill>
                <a:latin typeface="Arial" panose="020B0604020202020204" pitchFamily="34" charset="0"/>
                <a:ea typeface="宋体" panose="02010600030101010101" pitchFamily="2" charset="-122"/>
                <a:cs typeface="+mn-ea"/>
                <a:sym typeface="+mn-ea"/>
              </a:rPr>
              <a:t>test</a:t>
            </a:r>
            <a:r>
              <a:rPr lang="en-GB" sz="2400" smtClean="0">
                <a:solidFill>
                  <a:srgbClr val="663300"/>
                </a:solidFill>
                <a:latin typeface="Arial" panose="020B0604020202020204" pitchFamily="34" charset="0"/>
                <a:ea typeface="宋体" panose="02010600030101010101" pitchFamily="2" charset="-122"/>
                <a:cs typeface="+mn-ea"/>
                <a:sym typeface="+mn-ea"/>
              </a:rPr>
              <a:t>$'匹配所有以</a:t>
            </a:r>
            <a:r>
              <a:rPr lang="en-US" altLang="en-GB" sz="2400" smtClean="0">
                <a:solidFill>
                  <a:srgbClr val="663300"/>
                </a:solidFill>
                <a:latin typeface="Arial" panose="020B0604020202020204" pitchFamily="34" charset="0"/>
                <a:ea typeface="宋体" panose="02010600030101010101" pitchFamily="2" charset="-122"/>
                <a:cs typeface="+mn-ea"/>
                <a:sym typeface="+mn-ea"/>
              </a:rPr>
              <a:t>“test”</a:t>
            </a:r>
            <a:r>
              <a:rPr lang="zh-CN" altLang="en-US" sz="2400" b="1" smtClean="0">
                <a:solidFill>
                  <a:srgbClr val="663300"/>
                </a:solidFill>
                <a:latin typeface="Arial" panose="020B0604020202020204" pitchFamily="34" charset="0"/>
                <a:ea typeface="宋体" panose="02010600030101010101" pitchFamily="2" charset="-122"/>
                <a:cs typeface="+mn-ea"/>
                <a:sym typeface="+mn-ea"/>
              </a:rPr>
              <a:t>字符串</a:t>
            </a:r>
            <a:r>
              <a:rPr lang="en-GB" sz="2400" smtClean="0">
                <a:solidFill>
                  <a:srgbClr val="663300"/>
                </a:solidFill>
                <a:latin typeface="Arial" panose="020B0604020202020204" pitchFamily="34" charset="0"/>
                <a:ea typeface="宋体" panose="02010600030101010101" pitchFamily="2" charset="-122"/>
                <a:cs typeface="+mn-ea"/>
                <a:sym typeface="+mn-ea"/>
              </a:rPr>
              <a:t>结尾的行。    </a:t>
            </a:r>
            <a:endParaRPr lang="en-GB" sz="2400" smtClean="0">
              <a:solidFill>
                <a:srgbClr val="663300"/>
              </a:solidFill>
            </a:endParaRPr>
          </a:p>
          <a:p>
            <a:pPr marL="730250" lvl="1" indent="0" algn="l" defTabSz="914400" eaLnBrk="0" fontAlgn="auto" hangingPunct="0">
              <a:lnSpc>
                <a:spcPct val="150000"/>
              </a:lnSpc>
              <a:spcBef>
                <a:spcPts val="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b="1" smtClean="0">
                <a:solidFill>
                  <a:srgbClr val="663300"/>
                </a:solidFill>
                <a:latin typeface="Arial" panose="020B0604020202020204" pitchFamily="34" charset="0"/>
                <a:ea typeface="宋体" panose="02010600030101010101" pitchFamily="2" charset="-122"/>
                <a:cs typeface="+mn-ea"/>
                <a:sym typeface="+mn-ea"/>
              </a:rPr>
              <a:t>.</a:t>
            </a:r>
            <a:r>
              <a:rPr lang="en-GB" sz="2400" smtClean="0">
                <a:solidFill>
                  <a:srgbClr val="663300"/>
                </a:solidFill>
                <a:latin typeface="Arial" panose="020B0604020202020204" pitchFamily="34" charset="0"/>
                <a:ea typeface="宋体" panose="02010600030101010101" pitchFamily="2" charset="-122"/>
                <a:cs typeface="+mn-ea"/>
                <a:sym typeface="+mn-ea"/>
              </a:rPr>
              <a:t>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匹配一个非换行符的字符</a:t>
            </a:r>
            <a:r>
              <a:rPr lang="zh-CN" altLang="en-GB" sz="2400" smtClean="0">
                <a:solidFill>
                  <a:srgbClr val="663300"/>
                </a:solidFill>
                <a:latin typeface="Arial" panose="020B0604020202020204" pitchFamily="34" charset="0"/>
                <a:ea typeface="宋体" panose="02010600030101010101" pitchFamily="2" charset="-122"/>
                <a:cs typeface="+mn-ea"/>
                <a:sym typeface="+mn-ea"/>
              </a:rPr>
              <a:t>，</a:t>
            </a:r>
            <a:r>
              <a:rPr lang="en-GB" sz="2400" smtClean="0">
                <a:solidFill>
                  <a:srgbClr val="663300"/>
                </a:solidFill>
                <a:latin typeface="Arial" panose="020B0604020202020204" pitchFamily="34" charset="0"/>
                <a:ea typeface="宋体" panose="02010600030101010101" pitchFamily="2" charset="-122"/>
                <a:cs typeface="+mn-ea"/>
                <a:sym typeface="+mn-ea"/>
              </a:rPr>
              <a:t>如：'</a:t>
            </a:r>
            <a:r>
              <a:rPr lang="en-US" altLang="en-GB" sz="2400" smtClean="0">
                <a:solidFill>
                  <a:srgbClr val="663300"/>
                </a:solidFill>
                <a:latin typeface="Arial" panose="020B0604020202020204" pitchFamily="34" charset="0"/>
                <a:ea typeface="宋体" panose="02010600030101010101" pitchFamily="2" charset="-122"/>
                <a:cs typeface="+mn-ea"/>
                <a:sym typeface="+mn-ea"/>
              </a:rPr>
              <a:t>te</a:t>
            </a:r>
            <a:r>
              <a:rPr lang="en-GB" sz="2400" smtClean="0">
                <a:solidFill>
                  <a:srgbClr val="663300"/>
                </a:solidFill>
                <a:latin typeface="Arial" panose="020B0604020202020204" pitchFamily="34" charset="0"/>
                <a:ea typeface="宋体" panose="02010600030101010101" pitchFamily="2" charset="-122"/>
                <a:cs typeface="+mn-ea"/>
                <a:sym typeface="+mn-ea"/>
              </a:rPr>
              <a:t>.</a:t>
            </a:r>
            <a:r>
              <a:rPr lang="en-US" altLang="en-GB" sz="2400" smtClean="0">
                <a:solidFill>
                  <a:srgbClr val="663300"/>
                </a:solidFill>
                <a:latin typeface="Arial" panose="020B0604020202020204" pitchFamily="34" charset="0"/>
                <a:ea typeface="宋体" panose="02010600030101010101" pitchFamily="2" charset="-122"/>
                <a:cs typeface="+mn-ea"/>
                <a:sym typeface="+mn-ea"/>
              </a:rPr>
              <a:t>t</a:t>
            </a:r>
            <a:r>
              <a:rPr lang="en-GB" sz="2400" smtClean="0">
                <a:solidFill>
                  <a:srgbClr val="663300"/>
                </a:solidFill>
                <a:latin typeface="Arial" panose="020B0604020202020204" pitchFamily="34" charset="0"/>
                <a:ea typeface="宋体" panose="02010600030101010101" pitchFamily="2" charset="-122"/>
                <a:cs typeface="+mn-ea"/>
                <a:sym typeface="+mn-ea"/>
              </a:rPr>
              <a:t>'匹配</a:t>
            </a:r>
            <a:r>
              <a:rPr lang="en-US" altLang="en-GB" sz="2400" smtClean="0">
                <a:solidFill>
                  <a:srgbClr val="663300"/>
                </a:solidFill>
                <a:latin typeface="Arial" panose="020B0604020202020204" pitchFamily="34" charset="0"/>
                <a:ea typeface="宋体" panose="02010600030101010101" pitchFamily="2" charset="-122"/>
                <a:cs typeface="+mn-ea"/>
                <a:sym typeface="+mn-ea"/>
              </a:rPr>
              <a:t>te</a:t>
            </a:r>
            <a:r>
              <a:rPr lang="en-GB" sz="2400" smtClean="0">
                <a:solidFill>
                  <a:srgbClr val="663300"/>
                </a:solidFill>
                <a:latin typeface="Arial" panose="020B0604020202020204" pitchFamily="34" charset="0"/>
                <a:ea typeface="宋体" panose="02010600030101010101" pitchFamily="2" charset="-122"/>
                <a:cs typeface="+mn-ea"/>
                <a:sym typeface="+mn-ea"/>
              </a:rPr>
              <a:t>后接一个任意字符，然后是</a:t>
            </a:r>
            <a:r>
              <a:rPr lang="en-US" altLang="en-GB" sz="2400" smtClean="0">
                <a:solidFill>
                  <a:srgbClr val="663300"/>
                </a:solidFill>
                <a:latin typeface="Arial" panose="020B0604020202020204" pitchFamily="34" charset="0"/>
                <a:ea typeface="宋体" panose="02010600030101010101" pitchFamily="2" charset="-122"/>
                <a:cs typeface="+mn-ea"/>
                <a:sym typeface="+mn-ea"/>
              </a:rPr>
              <a:t>t</a:t>
            </a:r>
            <a:r>
              <a:rPr lang="en-GB" sz="2400" smtClean="0">
                <a:solidFill>
                  <a:srgbClr val="663300"/>
                </a:solidFill>
                <a:latin typeface="Arial" panose="020B0604020202020204" pitchFamily="34" charset="0"/>
                <a:ea typeface="宋体" panose="02010600030101010101" pitchFamily="2" charset="-122"/>
                <a:cs typeface="+mn-ea"/>
                <a:sym typeface="+mn-ea"/>
              </a:rPr>
              <a:t>。    </a:t>
            </a:r>
            <a:endParaRPr lang="en-GB" sz="2400" smtClean="0">
              <a:solidFill>
                <a:srgbClr val="663300"/>
              </a:solidFill>
            </a:endParaRPr>
          </a:p>
          <a:p>
            <a:pPr marL="730250" lvl="1" indent="0" algn="l" defTabSz="914400" eaLnBrk="0" fontAlgn="auto" hangingPunct="0">
              <a:lnSpc>
                <a:spcPct val="150000"/>
              </a:lnSpc>
              <a:spcBef>
                <a:spcPts val="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匹配零个或多个字符</a:t>
            </a:r>
            <a:r>
              <a:rPr lang="zh-CN" altLang="en-GB" sz="2400" smtClean="0">
                <a:solidFill>
                  <a:srgbClr val="663300"/>
                </a:solidFill>
                <a:latin typeface="Arial" panose="020B0604020202020204" pitchFamily="34" charset="0"/>
                <a:ea typeface="宋体" panose="02010600030101010101" pitchFamily="2" charset="-122"/>
                <a:cs typeface="+mn-ea"/>
                <a:sym typeface="+mn-ea"/>
              </a:rPr>
              <a:t>，</a:t>
            </a:r>
            <a:r>
              <a:rPr lang="en-GB" sz="2400" smtClean="0">
                <a:solidFill>
                  <a:srgbClr val="663300"/>
                </a:solidFill>
                <a:latin typeface="Arial" panose="020B0604020202020204" pitchFamily="34" charset="0"/>
                <a:ea typeface="宋体" panose="02010600030101010101" pitchFamily="2" charset="-122"/>
                <a:cs typeface="+mn-ea"/>
                <a:sym typeface="+mn-ea"/>
              </a:rPr>
              <a:t>如：'*</a:t>
            </a:r>
            <a:r>
              <a:rPr lang="en-US" altLang="en-GB" sz="2400" smtClean="0">
                <a:solidFill>
                  <a:srgbClr val="663300"/>
                </a:solidFill>
                <a:latin typeface="Arial" panose="020B0604020202020204" pitchFamily="34" charset="0"/>
                <a:ea typeface="宋体" panose="02010600030101010101" pitchFamily="2" charset="-122"/>
                <a:cs typeface="+mn-ea"/>
                <a:sym typeface="+mn-ea"/>
              </a:rPr>
              <a:t>test</a:t>
            </a:r>
            <a:r>
              <a:rPr lang="en-GB" sz="2400" smtClean="0">
                <a:solidFill>
                  <a:srgbClr val="663300"/>
                </a:solidFill>
                <a:latin typeface="Arial" panose="020B0604020202020204" pitchFamily="34" charset="0"/>
                <a:ea typeface="宋体" panose="02010600030101010101" pitchFamily="2" charset="-122"/>
                <a:cs typeface="+mn-ea"/>
                <a:sym typeface="+mn-ea"/>
              </a:rPr>
              <a:t>'匹配所有一个或多个空格后紧跟                            </a:t>
            </a:r>
            <a:r>
              <a:rPr lang="en-US" altLang="en-GB" sz="2400" smtClean="0">
                <a:solidFill>
                  <a:srgbClr val="663300"/>
                </a:solidFill>
                <a:latin typeface="Arial" panose="020B0604020202020204" pitchFamily="34" charset="0"/>
                <a:ea typeface="宋体" panose="02010600030101010101" pitchFamily="2" charset="-122"/>
                <a:cs typeface="+mn-ea"/>
                <a:sym typeface="+mn-ea"/>
              </a:rPr>
              <a:t>“test”</a:t>
            </a:r>
            <a:r>
              <a:rPr lang="zh-CN" altLang="en-US" sz="2400" smtClean="0">
                <a:solidFill>
                  <a:srgbClr val="663300"/>
                </a:solidFill>
                <a:latin typeface="Arial" panose="020B0604020202020204" pitchFamily="34" charset="0"/>
                <a:ea typeface="宋体" panose="02010600030101010101" pitchFamily="2" charset="-122"/>
                <a:cs typeface="+mn-ea"/>
                <a:sym typeface="+mn-ea"/>
              </a:rPr>
              <a:t>字符串</a:t>
            </a:r>
            <a:r>
              <a:rPr lang="en-GB" sz="2400" smtClean="0">
                <a:solidFill>
                  <a:srgbClr val="663300"/>
                </a:solidFill>
                <a:latin typeface="Arial" panose="020B0604020202020204" pitchFamily="34" charset="0"/>
                <a:ea typeface="宋体" panose="02010600030101010101" pitchFamily="2" charset="-122"/>
                <a:cs typeface="+mn-ea"/>
                <a:sym typeface="+mn-ea"/>
              </a:rPr>
              <a:t>的行。    </a:t>
            </a:r>
            <a:endParaRPr lang="en-GB" sz="2400" smtClean="0">
              <a:solidFill>
                <a:srgbClr val="663300"/>
              </a:solidFill>
            </a:endParaRPr>
          </a:p>
          <a:p>
            <a:pPr marL="730250" lvl="1" indent="0" algn="l" defTabSz="914400" eaLnBrk="0" fontAlgn="auto" hangingPunct="0">
              <a:lnSpc>
                <a:spcPct val="150000"/>
              </a:lnSpc>
              <a:spcBef>
                <a:spcPts val="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一起用代表任意字符。   </a:t>
            </a:r>
            <a:endParaRPr lang="en-GB" sz="2400" smtClean="0">
              <a:solidFill>
                <a:srgbClr val="663300"/>
              </a:solidFill>
            </a:endParaRPr>
          </a:p>
          <a:p>
            <a:pPr marL="730250" lvl="1" indent="0" algn="l" defTabSz="914400" eaLnBrk="0" fontAlgn="auto" hangingPunct="0">
              <a:lnSpc>
                <a:spcPct val="150000"/>
              </a:lnSpc>
              <a:spcBef>
                <a:spcPts val="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a:t>
            </a:r>
            <a:r>
              <a:rPr lang="en-US" alt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a:t>
            </a: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匹配</a:t>
            </a:r>
            <a:r>
              <a:rPr lang="en-GB" sz="2400" smtClean="0">
                <a:solidFill>
                  <a:srgbClr val="FF0000"/>
                </a:solidFill>
                <a:latin typeface="Arial" panose="020B0604020202020204" pitchFamily="34" charset="0"/>
                <a:ea typeface="宋体" panose="02010600030101010101" pitchFamily="2" charset="-122"/>
                <a:cs typeface="+mn-ea"/>
                <a:sym typeface="宋体" panose="02010600030101010101" pitchFamily="2" charset="-122"/>
              </a:rPr>
              <a:t>一个</a:t>
            </a: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指定范围内的</a:t>
            </a:r>
            <a:r>
              <a:rPr 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某个</a:t>
            </a: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字符。    </a:t>
            </a:r>
            <a:endParaRPr lang="en-GB" sz="2400" smtClean="0">
              <a:solidFill>
                <a:srgbClr val="663300"/>
              </a:solidFill>
            </a:endParaRPr>
          </a:p>
          <a:p>
            <a:pPr marL="730250" lvl="1" indent="0" algn="l" defTabSz="914400" eaLnBrk="0" fontAlgn="auto" hangingPunct="0">
              <a:lnSpc>
                <a:spcPct val="150000"/>
              </a:lnSpc>
              <a:spcBef>
                <a:spcPts val="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a:t>
            </a:r>
            <a:r>
              <a:rPr lang="en-US" alt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a:t>
            </a: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匹配</a:t>
            </a:r>
            <a:r>
              <a:rPr lang="en-GB" sz="2400" smtClean="0">
                <a:solidFill>
                  <a:srgbClr val="FF0000"/>
                </a:solidFill>
                <a:latin typeface="Arial" panose="020B0604020202020204" pitchFamily="34" charset="0"/>
                <a:ea typeface="宋体" panose="02010600030101010101" pitchFamily="2" charset="-122"/>
                <a:cs typeface="+mn-ea"/>
                <a:sym typeface="宋体" panose="02010600030101010101" pitchFamily="2" charset="-122"/>
              </a:rPr>
              <a:t>一个</a:t>
            </a: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不在指定范围内的字符</a:t>
            </a:r>
            <a:endParaRPr lang="en-GB" sz="2400" smtClean="0">
              <a:solidFill>
                <a:srgbClr val="663300"/>
              </a:solidFill>
            </a:endParaRPr>
          </a:p>
          <a:p>
            <a:pPr lvl="1" indent="0" algn="l" defTabSz="914400" eaLnBrk="0" fontAlgn="auto" hangingPunct="0">
              <a:lnSpc>
                <a:spcPct val="150000"/>
              </a:lnSpc>
              <a:spcBef>
                <a:spcPts val="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）文件操作指令(grep)</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正则表达式</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934845"/>
            <a:ext cx="10616565" cy="4448175"/>
          </a:xfrm>
          <a:prstGeom prst="rect">
            <a:avLst/>
          </a:prstGeom>
          <a:noFill/>
        </p:spPr>
        <p:txBody>
          <a:bodyPr wrap="square" rtlCol="0">
            <a:spAutoFit/>
          </a:bodyPr>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\&lt;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zh-CN" altLang="en-GB" sz="2400" smtClean="0">
                <a:solidFill>
                  <a:srgbClr val="663300"/>
                </a:solidFill>
                <a:latin typeface="Arial" panose="020B0604020202020204" pitchFamily="34" charset="0"/>
                <a:ea typeface="宋体" panose="02010600030101010101" pitchFamily="2" charset="-122"/>
                <a:cs typeface="+mn-ea"/>
                <a:sym typeface="+mn-ea"/>
              </a:rPr>
              <a:t>指定</a:t>
            </a:r>
            <a:r>
              <a:rPr lang="en-GB" sz="2400" smtClean="0">
                <a:solidFill>
                  <a:srgbClr val="663300"/>
                </a:solidFill>
                <a:latin typeface="Arial" panose="020B0604020202020204" pitchFamily="34" charset="0"/>
                <a:ea typeface="宋体" panose="02010600030101010101" pitchFamily="2" charset="-122"/>
                <a:cs typeface="+mn-ea"/>
                <a:sym typeface="+mn-ea"/>
              </a:rPr>
              <a:t>单词的开始，如:</a:t>
            </a:r>
            <a:endParaRPr lang="en-GB" sz="2400" smtClean="0">
              <a:solidFill>
                <a:srgbClr val="663300"/>
              </a:solidFill>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'\&lt;grep'匹配包含以grep开头的单词的行。    </a:t>
            </a:r>
            <a:endParaRPr lang="en-GB" sz="2400" smtClean="0">
              <a:solidFill>
                <a:srgbClr val="663300"/>
              </a:solidFill>
            </a:endParaRPr>
          </a:p>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\&gt;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zh-CN" altLang="en-GB" sz="2400" smtClean="0">
                <a:solidFill>
                  <a:srgbClr val="663300"/>
                </a:solidFill>
                <a:latin typeface="Arial" panose="020B0604020202020204" pitchFamily="34" charset="0"/>
                <a:ea typeface="宋体" panose="02010600030101010101" pitchFamily="2" charset="-122"/>
                <a:cs typeface="+mn-ea"/>
                <a:sym typeface="+mn-ea"/>
              </a:rPr>
              <a:t>指定</a:t>
            </a:r>
            <a:r>
              <a:rPr lang="en-GB" sz="2400" smtClean="0">
                <a:solidFill>
                  <a:srgbClr val="663300"/>
                </a:solidFill>
                <a:latin typeface="Arial" panose="020B0604020202020204" pitchFamily="34" charset="0"/>
                <a:ea typeface="宋体" panose="02010600030101010101" pitchFamily="2" charset="-122"/>
                <a:cs typeface="+mn-ea"/>
                <a:sym typeface="+mn-ea"/>
              </a:rPr>
              <a:t>单词的结束，如</a:t>
            </a:r>
            <a:r>
              <a:rPr lang="zh-CN" altLang="en-GB" sz="2400" smtClean="0">
                <a:solidFill>
                  <a:srgbClr val="663300"/>
                </a:solidFill>
                <a:latin typeface="Arial" panose="020B0604020202020204" pitchFamily="34" charset="0"/>
                <a:ea typeface="宋体" panose="02010600030101010101" pitchFamily="2" charset="-122"/>
                <a:cs typeface="+mn-ea"/>
                <a:sym typeface="+mn-ea"/>
              </a:rPr>
              <a:t>：</a:t>
            </a:r>
            <a:endParaRPr lang="zh-CN" altLang="en-GB" sz="2400" smtClean="0">
              <a:solidFill>
                <a:srgbClr val="663300"/>
              </a:solidFill>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'grep\&gt;'匹配包含以grep结尾的单词的行。    </a:t>
            </a:r>
            <a:endParaRPr lang="en-GB" sz="2400" smtClean="0">
              <a:solidFill>
                <a:srgbClr val="663300"/>
              </a:solidFill>
            </a:endParaRPr>
          </a:p>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x\{m\}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重复字符x，m次，如：</a:t>
            </a:r>
            <a:endParaRPr lang="en-GB" sz="2400" smtClean="0">
              <a:solidFill>
                <a:srgbClr val="663300"/>
              </a:solidFill>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a:t>
            </a:r>
            <a:r>
              <a:rPr lang="en-US" altLang="en-GB" sz="2400" smtClean="0">
                <a:solidFill>
                  <a:srgbClr val="663300"/>
                </a:solidFill>
                <a:latin typeface="Arial" panose="020B0604020202020204" pitchFamily="34" charset="0"/>
                <a:ea typeface="宋体" panose="02010600030101010101" pitchFamily="2" charset="-122"/>
                <a:cs typeface="+mn-ea"/>
                <a:sym typeface="+mn-ea"/>
              </a:rPr>
              <a:t>o</a:t>
            </a:r>
            <a:r>
              <a:rPr lang="en-GB" sz="2400" smtClean="0">
                <a:solidFill>
                  <a:srgbClr val="663300"/>
                </a:solidFill>
                <a:latin typeface="Arial" panose="020B0604020202020204" pitchFamily="34" charset="0"/>
                <a:ea typeface="宋体" panose="02010600030101010101" pitchFamily="2" charset="-122"/>
                <a:cs typeface="+mn-ea"/>
                <a:sym typeface="+mn-ea"/>
              </a:rPr>
              <a:t>\{5\}'匹配包含5个o的行。    </a:t>
            </a:r>
            <a:endParaRPr lang="en-GB" sz="2400" smtClean="0">
              <a:solidFill>
                <a:srgbClr val="663300"/>
              </a:solidFill>
            </a:endParaRPr>
          </a:p>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x\{m,\}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重复字符x,至少m次，如：</a:t>
            </a:r>
            <a:endParaRPr lang="en-GB" sz="2400" smtClean="0">
              <a:solidFill>
                <a:srgbClr val="663300"/>
              </a:solidFill>
            </a:endParaRPr>
          </a:p>
          <a:p>
            <a:pPr lvl="2"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'o\{5,\}'匹配至少有5个o的行。</a:t>
            </a:r>
            <a:endParaRPr lang="en-GB" sz="2400" smtClean="0">
              <a:solidFill>
                <a:srgbClr val="663300"/>
              </a:solidFill>
            </a:endParaRPr>
          </a:p>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x\{m,n\}  </a:t>
            </a:r>
            <a:r>
              <a:rPr lang="en-US" alt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a:t>
            </a: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#重复字符x，至少m次，不多于n次，如：</a:t>
            </a:r>
            <a:endPar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a:t>
            </a: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'o\{5,10\}'匹配5--10个o的行。</a:t>
            </a: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 calcmode="lin" valueType="num">
                                      <p:cBhvr additive="base">
                                        <p:cTn id="7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6">
                                            <p:txEl>
                                              <p:pRg st="9" end="9"/>
                                            </p:txEl>
                                          </p:spTgt>
                                        </p:tgtEl>
                                        <p:attrNameLst>
                                          <p:attrName>style.visibility</p:attrName>
                                        </p:attrNameLst>
                                      </p:cBhvr>
                                      <p:to>
                                        <p:strVal val="visible"/>
                                      </p:to>
                                    </p:set>
                                    <p:anim calcmode="lin" valueType="num">
                                      <p:cBhvr additive="base">
                                        <p:cTn id="82"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）文件操作指令(grep)</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举例</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934845"/>
            <a:ext cx="10616565" cy="4300855"/>
          </a:xfrm>
          <a:prstGeom prst="rect">
            <a:avLst/>
          </a:prstGeom>
          <a:noFill/>
        </p:spPr>
        <p:txBody>
          <a:bodyPr wrap="square" rtlCol="0">
            <a:spAutoFit/>
          </a:bodyPr>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sz="2400" smtClean="0">
                <a:solidFill>
                  <a:srgbClr val="663300"/>
                </a:solidFill>
                <a:latin typeface="Arial" panose="020B0604020202020204" pitchFamily="34" charset="0"/>
                <a:ea typeface="宋体" panose="02010600030101010101" pitchFamily="2" charset="-122"/>
                <a:cs typeface="+mn-ea"/>
                <a:sym typeface="+mn-ea"/>
              </a:rPr>
              <a:t>在</a:t>
            </a:r>
            <a:r>
              <a:rPr sz="2400" smtClean="0">
                <a:solidFill>
                  <a:srgbClr val="663300"/>
                </a:solidFill>
                <a:latin typeface="Arial" panose="020B0604020202020204" pitchFamily="34" charset="0"/>
                <a:ea typeface="宋体" panose="02010600030101010101" pitchFamily="2" charset="-122"/>
                <a:cs typeface="+mn-ea"/>
                <a:sym typeface="+mn-ea"/>
              </a:rPr>
              <a:t>/etc/passwd文件中查找</a:t>
            </a:r>
            <a:r>
              <a:rPr lang="en-US" sz="2400" smtClean="0">
                <a:solidFill>
                  <a:srgbClr val="663300"/>
                </a:solidFill>
                <a:latin typeface="Arial" panose="020B0604020202020204" pitchFamily="34" charset="0"/>
                <a:ea typeface="宋体" panose="02010600030101010101" pitchFamily="2" charset="-122"/>
                <a:cs typeface="+mn-ea"/>
                <a:sym typeface="+mn-ea"/>
              </a:rPr>
              <a:t>root</a:t>
            </a:r>
            <a:r>
              <a:rPr lang="zh-CN" altLang="en-US" sz="2400" smtClean="0">
                <a:solidFill>
                  <a:srgbClr val="663300"/>
                </a:solidFill>
                <a:latin typeface="Arial" panose="020B0604020202020204" pitchFamily="34" charset="0"/>
                <a:ea typeface="宋体" panose="02010600030101010101" pitchFamily="2" charset="-122"/>
                <a:cs typeface="+mn-ea"/>
                <a:sym typeface="+mn-ea"/>
              </a:rPr>
              <a:t>用户信息</a:t>
            </a:r>
            <a:endParaRPr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grep "^root" /etc/passwd</a:t>
            </a:r>
            <a:endParaRPr lang="en-GB" sz="2400" smtClean="0">
              <a:solidFill>
                <a:srgbClr val="663300"/>
              </a:solidFill>
              <a:latin typeface="Arial" panose="020B0604020202020204" pitchFamily="34" charset="0"/>
              <a:ea typeface="宋体" panose="02010600030101010101" pitchFamily="2" charset="-122"/>
              <a:cs typeface="+mn-ea"/>
              <a:sym typeface="+mn-ea"/>
            </a:endParaRPr>
          </a:p>
          <a:p>
            <a:pPr marL="730885" lvl="1" indent="-273050" algn="l" defTabSz="448945" eaLnBrk="0" fontAlgn="auto" hangingPunct="0">
              <a:spcBef>
                <a:spcPts val="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sz="2400" smtClean="0">
                <a:solidFill>
                  <a:srgbClr val="663300"/>
                </a:solidFill>
                <a:latin typeface="Arial" panose="020B0604020202020204" pitchFamily="34" charset="0"/>
                <a:ea typeface="宋体" panose="02010600030101010101" pitchFamily="2" charset="-122"/>
                <a:cs typeface="+mn-ea"/>
              </a:rPr>
              <a:t>在 /etc/passwd ，/etc/shadow </a:t>
            </a:r>
            <a:r>
              <a:rPr lang="zh-CN" sz="2400" smtClean="0">
                <a:solidFill>
                  <a:srgbClr val="663300"/>
                </a:solidFill>
                <a:latin typeface="Arial" panose="020B0604020202020204" pitchFamily="34" charset="0"/>
                <a:ea typeface="宋体" panose="02010600030101010101" pitchFamily="2" charset="-122"/>
                <a:cs typeface="+mn-ea"/>
                <a:sym typeface="+mn-ea"/>
              </a:rPr>
              <a:t>文件中查找root用户信息</a:t>
            </a:r>
            <a:endParaRPr lang="zh-CN" altLang="en-GB" sz="2400" smtClean="0">
              <a:solidFill>
                <a:srgbClr val="663300"/>
              </a:solidFill>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grep "^root" /etc/passwd /etc/shadow</a:t>
            </a:r>
            <a:endParaRPr lang="en-GB" sz="2400" smtClean="0">
              <a:solidFill>
                <a:srgbClr val="663300"/>
              </a:solidFill>
              <a:latin typeface="Arial" panose="020B0604020202020204" pitchFamily="34" charset="0"/>
              <a:ea typeface="宋体" panose="02010600030101010101" pitchFamily="2" charset="-122"/>
              <a:cs typeface="+mn-ea"/>
              <a:sym typeface="+mn-ea"/>
            </a:endParaRPr>
          </a:p>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sz="2400" smtClean="0">
                <a:solidFill>
                  <a:srgbClr val="663300"/>
                </a:solidFill>
                <a:latin typeface="Arial" panose="020B0604020202020204" pitchFamily="34" charset="0"/>
                <a:ea typeface="宋体" panose="02010600030101010101" pitchFamily="2" charset="-122"/>
                <a:cs typeface="+mn-ea"/>
                <a:sym typeface="+mn-ea"/>
              </a:rPr>
              <a:t>在 /etc/passwd ，/etc/shadow 文件中查找root用户信息</a:t>
            </a:r>
            <a:r>
              <a:rPr lang="zh-CN" sz="2400" smtClean="0">
                <a:solidFill>
                  <a:srgbClr val="663300"/>
                </a:solidFill>
                <a:latin typeface="Arial" panose="020B0604020202020204" pitchFamily="34" charset="0"/>
                <a:ea typeface="宋体" panose="02010600030101010101" pitchFamily="2" charset="-122"/>
                <a:cs typeface="+mn-ea"/>
                <a:sym typeface="+mn-ea"/>
              </a:rPr>
              <a:t>，</a:t>
            </a:r>
            <a:r>
              <a:rPr sz="2400" smtClean="0">
                <a:solidFill>
                  <a:srgbClr val="663300"/>
                </a:solidFill>
                <a:latin typeface="Arial" panose="020B0604020202020204" pitchFamily="34" charset="0"/>
                <a:ea typeface="宋体" panose="02010600030101010101" pitchFamily="2" charset="-122"/>
                <a:cs typeface="+mn-ea"/>
                <a:sym typeface="+mn-ea"/>
              </a:rPr>
              <a:t>并显示匹配行的行号</a:t>
            </a:r>
            <a:endParaRPr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grep -n "^root" /etc/passwd /etc/shadow  </a:t>
            </a:r>
            <a:endParaRPr lang="en-GB" sz="2400" smtClean="0">
              <a:solidFill>
                <a:srgbClr val="663300"/>
              </a:solidFill>
            </a:endParaRPr>
          </a:p>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GB" sz="2400" smtClean="0">
                <a:solidFill>
                  <a:srgbClr val="663300"/>
                </a:solidFill>
                <a:latin typeface="Arial" panose="020B0604020202020204" pitchFamily="34" charset="0"/>
                <a:ea typeface="宋体" panose="02010600030101010101" pitchFamily="2" charset="-122"/>
                <a:cs typeface="+mn-ea"/>
                <a:sym typeface="+mn-ea"/>
              </a:rPr>
              <a:t>匹配</a:t>
            </a:r>
            <a:r>
              <a:rPr lang="en-US" altLang="zh-CN" sz="2400" smtClean="0">
                <a:solidFill>
                  <a:srgbClr val="663300"/>
                </a:solidFill>
                <a:latin typeface="Arial" panose="020B0604020202020204" pitchFamily="34" charset="0"/>
                <a:ea typeface="宋体" panose="02010600030101010101" pitchFamily="2" charset="-122"/>
                <a:cs typeface="+mn-ea"/>
                <a:sym typeface="+mn-ea"/>
              </a:rPr>
              <a:t>file.txt</a:t>
            </a:r>
            <a:r>
              <a:rPr lang="zh-CN" altLang="en-US" sz="2400" smtClean="0">
                <a:solidFill>
                  <a:srgbClr val="663300"/>
                </a:solidFill>
                <a:latin typeface="Arial" panose="020B0604020202020204" pitchFamily="34" charset="0"/>
                <a:ea typeface="宋体" panose="02010600030101010101" pitchFamily="2" charset="-122"/>
                <a:cs typeface="+mn-ea"/>
                <a:sym typeface="+mn-ea"/>
              </a:rPr>
              <a:t>文件中以</a:t>
            </a:r>
            <a:r>
              <a:rPr lang="en-US" altLang="zh-CN" sz="2400" smtClean="0">
                <a:solidFill>
                  <a:srgbClr val="663300"/>
                </a:solidFill>
                <a:latin typeface="Arial" panose="020B0604020202020204" pitchFamily="34" charset="0"/>
                <a:ea typeface="宋体" panose="02010600030101010101" pitchFamily="2" charset="-122"/>
                <a:cs typeface="+mn-ea"/>
                <a:sym typeface="+mn-ea"/>
              </a:rPr>
              <a:t>“test”</a:t>
            </a:r>
            <a:r>
              <a:rPr lang="zh-CN" altLang="en-US" sz="2400" smtClean="0">
                <a:solidFill>
                  <a:srgbClr val="663300"/>
                </a:solidFill>
                <a:latin typeface="Arial" panose="020B0604020202020204" pitchFamily="34" charset="0"/>
                <a:ea typeface="宋体" panose="02010600030101010101" pitchFamily="2" charset="-122"/>
                <a:cs typeface="+mn-ea"/>
                <a:sym typeface="+mn-ea"/>
              </a:rPr>
              <a:t>开头的单词的行</a:t>
            </a:r>
            <a:r>
              <a:rPr lang="en-GB" sz="2400" smtClean="0">
                <a:solidFill>
                  <a:srgbClr val="663300"/>
                </a:solidFill>
                <a:latin typeface="Arial" panose="020B0604020202020204" pitchFamily="34" charset="0"/>
                <a:ea typeface="宋体" panose="02010600030101010101" pitchFamily="2" charset="-122"/>
                <a:cs typeface="+mn-ea"/>
                <a:sym typeface="+mn-ea"/>
              </a:rPr>
              <a:t>：</a:t>
            </a:r>
            <a:endParaRPr lang="en-GB" sz="2400" smtClean="0">
              <a:solidFill>
                <a:srgbClr val="663300"/>
              </a:solidFill>
            </a:endParaRPr>
          </a:p>
          <a:p>
            <a:pPr lvl="2"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grep   "\&lt;test" file.txt</a:t>
            </a:r>
            <a:endParaRPr lang="en-US" altLang="en-GB"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）文件操作指令(grep)</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举例</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934845"/>
            <a:ext cx="10616565" cy="1789430"/>
          </a:xfrm>
          <a:prstGeom prst="rect">
            <a:avLst/>
          </a:prstGeom>
          <a:noFill/>
        </p:spPr>
        <p:txBody>
          <a:bodyPr wrap="square" rtlCol="0">
            <a:spAutoFit/>
          </a:bodyPr>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GB" sz="2400" smtClean="0">
                <a:solidFill>
                  <a:srgbClr val="663300"/>
                </a:solidFill>
                <a:latin typeface="Arial" panose="020B0604020202020204" pitchFamily="34" charset="0"/>
                <a:ea typeface="宋体" panose="02010600030101010101" pitchFamily="2" charset="-122"/>
                <a:cs typeface="+mn-ea"/>
                <a:sym typeface="+mn-ea"/>
              </a:rPr>
              <a:t>匹配</a:t>
            </a:r>
            <a:r>
              <a:rPr lang="en-US" altLang="zh-CN" sz="2400" smtClean="0">
                <a:solidFill>
                  <a:srgbClr val="663300"/>
                </a:solidFill>
                <a:latin typeface="Arial" panose="020B0604020202020204" pitchFamily="34" charset="0"/>
                <a:ea typeface="宋体" panose="02010600030101010101" pitchFamily="2" charset="-122"/>
                <a:cs typeface="+mn-ea"/>
                <a:sym typeface="+mn-ea"/>
              </a:rPr>
              <a:t>file.txt</a:t>
            </a:r>
            <a:r>
              <a:rPr lang="zh-CN" altLang="en-US" sz="2400" smtClean="0">
                <a:solidFill>
                  <a:srgbClr val="663300"/>
                </a:solidFill>
                <a:latin typeface="Arial" panose="020B0604020202020204" pitchFamily="34" charset="0"/>
                <a:ea typeface="宋体" panose="02010600030101010101" pitchFamily="2" charset="-122"/>
                <a:cs typeface="+mn-ea"/>
                <a:sym typeface="+mn-ea"/>
              </a:rPr>
              <a:t>文件中以字符</a:t>
            </a:r>
            <a:r>
              <a:rPr lang="en-US" altLang="zh-CN" sz="2400" smtClean="0">
                <a:solidFill>
                  <a:srgbClr val="663300"/>
                </a:solidFill>
                <a:latin typeface="Arial" panose="020B0604020202020204" pitchFamily="34" charset="0"/>
                <a:ea typeface="宋体" panose="02010600030101010101" pitchFamily="2" charset="-122"/>
                <a:cs typeface="+mn-ea"/>
                <a:sym typeface="+mn-ea"/>
              </a:rPr>
              <a:t>“o”</a:t>
            </a:r>
            <a:r>
              <a:rPr lang="zh-CN" altLang="en-US" sz="2400" smtClean="0">
                <a:solidFill>
                  <a:srgbClr val="663300"/>
                </a:solidFill>
                <a:latin typeface="Arial" panose="020B0604020202020204" pitchFamily="34" charset="0"/>
                <a:ea typeface="宋体" panose="02010600030101010101" pitchFamily="2" charset="-122"/>
                <a:cs typeface="+mn-ea"/>
                <a:sym typeface="+mn-ea"/>
              </a:rPr>
              <a:t>连续出现</a:t>
            </a:r>
            <a:r>
              <a:rPr lang="en-US" altLang="zh-CN" sz="2400" smtClean="0">
                <a:solidFill>
                  <a:srgbClr val="663300"/>
                </a:solidFill>
                <a:latin typeface="Arial" panose="020B0604020202020204" pitchFamily="34" charset="0"/>
                <a:ea typeface="宋体" panose="02010600030101010101" pitchFamily="2" charset="-122"/>
                <a:cs typeface="+mn-ea"/>
                <a:sym typeface="+mn-ea"/>
              </a:rPr>
              <a:t>2</a:t>
            </a:r>
            <a:r>
              <a:rPr lang="zh-CN" altLang="en-US" sz="2400" smtClean="0">
                <a:solidFill>
                  <a:srgbClr val="663300"/>
                </a:solidFill>
                <a:latin typeface="Arial" panose="020B0604020202020204" pitchFamily="34" charset="0"/>
                <a:ea typeface="宋体" panose="02010600030101010101" pitchFamily="2" charset="-122"/>
                <a:cs typeface="+mn-ea"/>
                <a:sym typeface="+mn-ea"/>
              </a:rPr>
              <a:t>次的行</a:t>
            </a:r>
            <a:r>
              <a:rPr lang="en-GB" sz="2400" smtClean="0">
                <a:solidFill>
                  <a:srgbClr val="663300"/>
                </a:solidFill>
                <a:latin typeface="Arial" panose="020B0604020202020204" pitchFamily="34" charset="0"/>
                <a:ea typeface="宋体" panose="02010600030101010101" pitchFamily="2" charset="-122"/>
                <a:cs typeface="+mn-ea"/>
                <a:sym typeface="+mn-ea"/>
              </a:rPr>
              <a:t>：</a:t>
            </a:r>
            <a:endParaRPr lang="en-GB" sz="2400" smtClean="0">
              <a:solidFill>
                <a:srgbClr val="663300"/>
              </a:solidFill>
            </a:endParaRPr>
          </a:p>
          <a:p>
            <a:pPr lvl="2"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grep "o\{2\}" file.txt</a:t>
            </a:r>
            <a:endParaRPr lang="en-US" altLang="en-GB" sz="2400" smtClean="0">
              <a:solidFill>
                <a:srgbClr val="663300"/>
              </a:solidFill>
              <a:latin typeface="Arial" panose="020B0604020202020204" pitchFamily="34" charset="0"/>
              <a:ea typeface="宋体" panose="02010600030101010101" pitchFamily="2" charset="-122"/>
              <a:cs typeface="+mn-ea"/>
              <a:sym typeface="+mn-ea"/>
            </a:endParaRPr>
          </a:p>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匹配file.txt文件中以字符“o”</a:t>
            </a:r>
            <a:r>
              <a:rPr 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至少</a:t>
            </a:r>
            <a:r>
              <a:rPr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连续出现2次的行：</a:t>
            </a:r>
            <a:endPar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a:t>
            </a:r>
            <a:r>
              <a:rPr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grep "o\{2</a:t>
            </a:r>
            <a:r>
              <a:rPr 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a:t>
            </a:r>
            <a:r>
              <a:rPr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file</a:t>
            </a:r>
            <a:r>
              <a:rPr lang="en-US"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.txt</a:t>
            </a:r>
            <a:endParaRPr lang="en-US" sz="2400" smtClean="0">
              <a:solidFill>
                <a:srgbClr val="663300"/>
              </a:solidFill>
              <a:effectLst/>
              <a:latin typeface="Arial" panose="020B0604020202020204" pitchFamily="34" charset="0"/>
              <a:ea typeface="宋体" panose="02010600030101010101" pitchFamily="2" charset="-122"/>
              <a:cs typeface="+mn-ea"/>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4</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）文件操作指令(sort)</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sort</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819275"/>
            <a:ext cx="10616565" cy="4510405"/>
          </a:xfrm>
          <a:prstGeom prst="rect">
            <a:avLst/>
          </a:prstGeom>
          <a:noFill/>
        </p:spPr>
        <p:txBody>
          <a:bodyPr wrap="square" rtlCol="0">
            <a:spAutoFit/>
          </a:bodyPr>
          <a:p>
            <a:pPr marL="342900" lvl="0" indent="-342900" algn="l" defTabSz="914400"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功能说明：</a:t>
            </a:r>
            <a:r>
              <a:rPr lang="en-GB" sz="2800" b="1" smtClean="0">
                <a:solidFill>
                  <a:srgbClr val="FF0000"/>
                </a:solidFill>
                <a:effectLst/>
                <a:latin typeface="Arial" panose="020B0604020202020204" pitchFamily="34" charset="0"/>
                <a:ea typeface="宋体" panose="02010600030101010101" pitchFamily="2" charset="-122"/>
                <a:cs typeface="+mn-ea"/>
                <a:sym typeface="+mn-ea"/>
              </a:rPr>
              <a:t>将</a:t>
            </a:r>
            <a:r>
              <a:rPr lang="zh-CN" sz="2800" b="1" smtClean="0">
                <a:solidFill>
                  <a:srgbClr val="FF0000"/>
                </a:solidFill>
                <a:effectLst/>
                <a:latin typeface="Arial" panose="020B0604020202020204" pitchFamily="34" charset="0"/>
                <a:ea typeface="宋体" panose="02010600030101010101" pitchFamily="2" charset="-122"/>
                <a:cs typeface="+mn-ea"/>
                <a:sym typeface="+mn-ea"/>
              </a:rPr>
              <a:t>文本</a:t>
            </a:r>
            <a:r>
              <a:rPr lang="en-GB" sz="2800" b="1" smtClean="0">
                <a:solidFill>
                  <a:srgbClr val="FF0000"/>
                </a:solidFill>
                <a:effectLst/>
                <a:latin typeface="Arial" panose="020B0604020202020204" pitchFamily="34" charset="0"/>
                <a:ea typeface="宋体" panose="02010600030101010101" pitchFamily="2" charset="-122"/>
                <a:cs typeface="+mn-ea"/>
                <a:sym typeface="+mn-ea"/>
              </a:rPr>
              <a:t>文件</a:t>
            </a:r>
            <a:r>
              <a:rPr lang="zh-CN" altLang="en-GB" sz="2800" b="1" smtClean="0">
                <a:solidFill>
                  <a:srgbClr val="FF0000"/>
                </a:solidFill>
                <a:effectLst/>
                <a:latin typeface="Arial" panose="020B0604020202020204" pitchFamily="34" charset="0"/>
                <a:ea typeface="宋体" panose="02010600030101010101" pitchFamily="2" charset="-122"/>
                <a:cs typeface="+mn-ea"/>
                <a:sym typeface="+mn-ea"/>
              </a:rPr>
              <a:t>中的</a:t>
            </a:r>
            <a:r>
              <a:rPr lang="en-GB" sz="2800" b="1" smtClean="0">
                <a:solidFill>
                  <a:srgbClr val="FF0000"/>
                </a:solidFill>
                <a:effectLst/>
                <a:latin typeface="Arial" panose="020B0604020202020204" pitchFamily="34" charset="0"/>
                <a:ea typeface="宋体" panose="02010600030101010101" pitchFamily="2" charset="-122"/>
                <a:cs typeface="+mn-ea"/>
                <a:sym typeface="+mn-ea"/>
              </a:rPr>
              <a:t>内容加以排序</a:t>
            </a:r>
            <a:endParaRPr lang="en-GB" sz="2800" smtClean="0">
              <a:effectLst/>
            </a:endParaRPr>
          </a:p>
          <a:p>
            <a:pPr marL="342900" lvl="0" indent="-342900" algn="l" defTabSz="914400"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语　　法：sort   [选项]  &lt;文件&gt;</a:t>
            </a:r>
            <a:endParaRPr lang="en-GB" sz="2800" smtClean="0">
              <a:effectLst/>
            </a:endParaRPr>
          </a:p>
          <a:p>
            <a:pPr marL="342900" lvl="0" indent="-342900" algn="l" defTabSz="914400"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常用选项：</a:t>
            </a:r>
            <a:endParaRPr lang="en-GB" sz="2800" smtClean="0">
              <a:effectLst>
                <a:outerShdw blurRad="38100" dist="38100" dir="2700000" algn="tl">
                  <a:srgbClr val="C0C0C0"/>
                </a:outerShdw>
              </a:effectLst>
            </a:endParaRPr>
          </a:p>
          <a:p>
            <a:pPr marL="742950" lvl="1" indent="-285750" algn="l" defTabSz="914400" eaLnBrk="0" fontAlgn="auto" hangingPunct="0">
              <a:lnSpc>
                <a:spcPts val="2880"/>
              </a:lnSpc>
              <a:spcBef>
                <a:spcPts val="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-f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忽略大小写的差异</a:t>
            </a:r>
            <a:endParaRPr lang="en-GB" sz="2400" smtClean="0">
              <a:solidFill>
                <a:srgbClr val="663300"/>
              </a:solidFill>
            </a:endParaRPr>
          </a:p>
          <a:p>
            <a:pPr marL="742950" lvl="1" indent="-285750" algn="l" defTabSz="914400" eaLnBrk="0" fontAlgn="auto" hangingPunct="0">
              <a:lnSpc>
                <a:spcPts val="2880"/>
              </a:lnSpc>
              <a:spcBef>
                <a:spcPts val="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-b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忽略最前面的空格符部分</a:t>
            </a:r>
            <a:endParaRPr lang="en-GB" sz="2400" smtClean="0">
              <a:solidFill>
                <a:srgbClr val="663300"/>
              </a:solidFill>
            </a:endParaRPr>
          </a:p>
          <a:p>
            <a:pPr marL="742950" lvl="1" indent="-285750" algn="l" defTabSz="914400" eaLnBrk="0" fontAlgn="auto" hangingPunct="0">
              <a:lnSpc>
                <a:spcPts val="2880"/>
              </a:lnSpc>
              <a:spcBef>
                <a:spcPts val="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-M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以月份的名字来排序</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endParaRPr lang="en-US" altLang="en-GB" sz="2400" smtClean="0">
              <a:solidFill>
                <a:srgbClr val="663300"/>
              </a:solidFill>
            </a:endParaRPr>
          </a:p>
          <a:p>
            <a:pPr marL="742950" lvl="1" indent="-285750" algn="l" defTabSz="914400" eaLnBrk="0" fontAlgn="auto" hangingPunct="0">
              <a:lnSpc>
                <a:spcPts val="2880"/>
              </a:lnSpc>
              <a:spcBef>
                <a:spcPts val="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-n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使用『纯数字』进行排序</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endParaRPr lang="en-US" altLang="en-GB" sz="2400" smtClean="0">
              <a:solidFill>
                <a:srgbClr val="663300"/>
              </a:solidFill>
            </a:endParaRPr>
          </a:p>
          <a:p>
            <a:pPr marL="742950" lvl="1" indent="-285750" algn="l" defTabSz="914400" eaLnBrk="0" fontAlgn="auto" hangingPunct="0">
              <a:lnSpc>
                <a:spcPts val="2880"/>
              </a:lnSpc>
              <a:spcBef>
                <a:spcPts val="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-r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反向排序</a:t>
            </a:r>
            <a:endParaRPr lang="en-GB" sz="2400" smtClean="0">
              <a:solidFill>
                <a:srgbClr val="663300"/>
              </a:solidFill>
            </a:endParaRPr>
          </a:p>
          <a:p>
            <a:pPr marL="742950" lvl="1" indent="-285750" algn="l" defTabSz="914400" eaLnBrk="0" fontAlgn="auto" hangingPunct="0">
              <a:lnSpc>
                <a:spcPts val="2880"/>
              </a:lnSpc>
              <a:spcBef>
                <a:spcPts val="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-u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就是 uniq ，相同的数据中，仅出现一行</a:t>
            </a:r>
            <a:endParaRPr lang="en-GB" sz="2400" smtClean="0">
              <a:solidFill>
                <a:srgbClr val="663300"/>
              </a:solidFill>
            </a:endParaRPr>
          </a:p>
          <a:p>
            <a:pPr marL="742950" lvl="1" indent="-285750" algn="l" defTabSz="914400" eaLnBrk="0" fontAlgn="auto" hangingPunct="0">
              <a:lnSpc>
                <a:spcPts val="2880"/>
              </a:lnSpc>
              <a:spcBef>
                <a:spcPts val="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-t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分隔符，默认是用 [tab] 键来分隔；</a:t>
            </a:r>
            <a:endParaRPr lang="en-GB" sz="2400" smtClean="0">
              <a:solidFill>
                <a:srgbClr val="663300"/>
              </a:solidFill>
            </a:endParaRPr>
          </a:p>
          <a:p>
            <a:pPr marL="742950" lvl="1" indent="-285750" algn="l" defTabSz="914400" eaLnBrk="0" fontAlgn="auto" hangingPunct="0">
              <a:lnSpc>
                <a:spcPts val="2880"/>
              </a:lnSpc>
              <a:spcBef>
                <a:spcPts val="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-k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以那个区间 (field) 来进行排序</a:t>
            </a: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 calcmode="lin" valueType="num">
                                      <p:cBhvr additive="base">
                                        <p:cTn id="7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6">
                                            <p:txEl>
                                              <p:pRg st="9" end="9"/>
                                            </p:txEl>
                                          </p:spTgt>
                                        </p:tgtEl>
                                        <p:attrNameLst>
                                          <p:attrName>style.visibility</p:attrName>
                                        </p:attrNameLst>
                                      </p:cBhvr>
                                      <p:to>
                                        <p:strVal val="visible"/>
                                      </p:to>
                                    </p:set>
                                    <p:anim calcmode="lin" valueType="num">
                                      <p:cBhvr additive="base">
                                        <p:cTn id="82"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6">
                                            <p:txEl>
                                              <p:pRg st="10" end="10"/>
                                            </p:txEl>
                                          </p:spTgt>
                                        </p:tgtEl>
                                        <p:attrNameLst>
                                          <p:attrName>style.visibility</p:attrName>
                                        </p:attrNameLst>
                                      </p:cBhvr>
                                      <p:to>
                                        <p:strVal val="visible"/>
                                      </p:to>
                                    </p:set>
                                    <p:anim calcmode="lin" valueType="num">
                                      <p:cBhvr additive="base">
                                        <p:cTn id="88"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4</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）文件操作指令(sort)</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sort</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819275"/>
            <a:ext cx="10616565" cy="5099685"/>
          </a:xfrm>
          <a:prstGeom prst="rect">
            <a:avLst/>
          </a:prstGeom>
          <a:noFill/>
        </p:spPr>
        <p:txBody>
          <a:bodyPr wrap="square" rtlCol="0">
            <a:spAutoFit/>
          </a:bodyPr>
          <a:p>
            <a:pPr marL="342900" lvl="0" indent="-342900" algn="l" defTabSz="914400" eaLnBrk="0" hangingPunct="0">
              <a:spcBef>
                <a:spcPct val="20000"/>
              </a:spcBef>
              <a:buFontTx/>
              <a:buBlip>
                <a:blip r:embed="rId2"/>
              </a:buBlip>
              <a:defRPr/>
            </a:pP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举例：</a:t>
            </a: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sort.txt</a:t>
            </a:r>
            <a:r>
              <a:rPr lang="zh-CN" altLang="en-US" sz="2800" smtClean="0">
                <a:solidFill>
                  <a:srgbClr val="000000"/>
                </a:solidFill>
                <a:effectLst/>
                <a:latin typeface="Arial" panose="020B0604020202020204" pitchFamily="34" charset="0"/>
                <a:ea typeface="宋体" panose="02010600030101010101" pitchFamily="2" charset="-122"/>
                <a:cs typeface="+mn-ea"/>
                <a:sym typeface="+mn-ea"/>
              </a:rPr>
              <a:t>文件内容如下</a:t>
            </a:r>
            <a:r>
              <a:rPr lang="en-GB" sz="2800" smtClean="0">
                <a:solidFill>
                  <a:srgbClr val="000000"/>
                </a:solidFill>
                <a:effectLst/>
                <a:latin typeface="Arial" panose="020B0604020202020204" pitchFamily="34" charset="0"/>
                <a:ea typeface="宋体" panose="02010600030101010101" pitchFamily="2" charset="-122"/>
                <a:cs typeface="+mn-ea"/>
                <a:sym typeface="+mn-ea"/>
              </a:rPr>
              <a:t>：</a:t>
            </a:r>
            <a:endParaRPr lang="en-GB" sz="2800" smtClean="0">
              <a:effectLst/>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aaa:10:1.1</a:t>
            </a:r>
            <a:endParaRPr lang="en-US" altLang="en-GB" sz="2800" smtClean="0">
              <a:effectLst/>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ccc:30:3.3</a:t>
            </a:r>
            <a:endParaRPr lang="en-US" altLang="en-GB" sz="2800" smtClean="0">
              <a:effectLst/>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ddd:40:4.4</a:t>
            </a:r>
            <a:endParaRPr lang="en-US" altLang="en-GB" sz="2800" smtClean="0">
              <a:effectLst/>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bbb:20:2.2 </a:t>
            </a:r>
            <a:endParaRPr lang="en-US" altLang="en-GB" sz="2800" smtClean="0">
              <a:effectLst/>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eee:50:5.5 </a:t>
            </a:r>
            <a:endParaRPr lang="en-US" altLang="en-GB" sz="2800" smtClean="0">
              <a:effectLst/>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eee:50:5.5</a:t>
            </a:r>
            <a:endParaRPr lang="en-US" altLang="en-GB" sz="2800" smtClean="0">
              <a:effectLst>
                <a:outerShdw blurRad="38100" dist="38100" dir="2700000" algn="tl">
                  <a:srgbClr val="C0C0C0"/>
                </a:outerShdw>
              </a:effectLst>
            </a:endParaRPr>
          </a:p>
          <a:p>
            <a:pPr marL="742950" lvl="1" indent="-285750" algn="l" defTabSz="914400"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将</a:t>
            </a:r>
            <a:r>
              <a:rPr lang="zh-CN" altLang="en-GB" sz="2400" smtClean="0">
                <a:solidFill>
                  <a:srgbClr val="663300"/>
                </a:solidFill>
                <a:latin typeface="Arial" panose="020B0604020202020204" pitchFamily="34" charset="0"/>
                <a:ea typeface="宋体" panose="02010600030101010101" pitchFamily="2" charset="-122"/>
                <a:cs typeface="+mn-ea"/>
                <a:sym typeface="+mn-ea"/>
              </a:rPr>
              <a:t>文件</a:t>
            </a:r>
            <a:r>
              <a:rPr lang="en-GB" sz="2400" smtClean="0">
                <a:solidFill>
                  <a:srgbClr val="663300"/>
                </a:solidFill>
                <a:latin typeface="Arial" panose="020B0604020202020204" pitchFamily="34" charset="0"/>
                <a:ea typeface="宋体" panose="02010600030101010101" pitchFamily="2" charset="-122"/>
                <a:cs typeface="+mn-ea"/>
                <a:sym typeface="+mn-ea"/>
              </a:rPr>
              <a:t>按照</a:t>
            </a:r>
            <a:r>
              <a:rPr lang="zh-CN" altLang="en-GB" sz="2400" smtClean="0">
                <a:solidFill>
                  <a:srgbClr val="663300"/>
                </a:solidFill>
                <a:latin typeface="Arial" panose="020B0604020202020204" pitchFamily="34" charset="0"/>
                <a:ea typeface="宋体" panose="02010600030101010101" pitchFamily="2" charset="-122"/>
                <a:cs typeface="+mn-ea"/>
                <a:sym typeface="+mn-ea"/>
              </a:rPr>
              <a:t>第二列</a:t>
            </a:r>
            <a:r>
              <a:rPr lang="en-GB" sz="2400" smtClean="0">
                <a:solidFill>
                  <a:srgbClr val="663300"/>
                </a:solidFill>
                <a:latin typeface="Arial" panose="020B0604020202020204" pitchFamily="34" charset="0"/>
                <a:ea typeface="宋体" panose="02010600030101010101" pitchFamily="2" charset="-122"/>
                <a:cs typeface="+mn-ea"/>
                <a:sym typeface="+mn-ea"/>
              </a:rPr>
              <a:t>数字从</a:t>
            </a:r>
            <a:r>
              <a:rPr lang="zh-CN" altLang="en-GB" sz="2400" smtClean="0">
                <a:solidFill>
                  <a:srgbClr val="663300"/>
                </a:solidFill>
                <a:latin typeface="Arial" panose="020B0604020202020204" pitchFamily="34" charset="0"/>
                <a:ea typeface="宋体" panose="02010600030101010101" pitchFamily="2" charset="-122"/>
                <a:cs typeface="+mn-ea"/>
                <a:sym typeface="+mn-ea"/>
              </a:rPr>
              <a:t>大</a:t>
            </a:r>
            <a:r>
              <a:rPr lang="en-GB" sz="2400" smtClean="0">
                <a:solidFill>
                  <a:srgbClr val="663300"/>
                </a:solidFill>
                <a:latin typeface="Arial" panose="020B0604020202020204" pitchFamily="34" charset="0"/>
                <a:ea typeface="宋体" panose="02010600030101010101" pitchFamily="2" charset="-122"/>
                <a:cs typeface="+mn-ea"/>
                <a:sym typeface="+mn-ea"/>
              </a:rPr>
              <a:t>到</a:t>
            </a:r>
            <a:r>
              <a:rPr lang="zh-CN" altLang="en-GB" sz="2400" smtClean="0">
                <a:solidFill>
                  <a:srgbClr val="663300"/>
                </a:solidFill>
                <a:latin typeface="Arial" panose="020B0604020202020204" pitchFamily="34" charset="0"/>
                <a:ea typeface="宋体" panose="02010600030101010101" pitchFamily="2" charset="-122"/>
                <a:cs typeface="+mn-ea"/>
                <a:sym typeface="+mn-ea"/>
              </a:rPr>
              <a:t>小</a:t>
            </a:r>
            <a:r>
              <a:rPr lang="en-GB" sz="2400" smtClean="0">
                <a:solidFill>
                  <a:srgbClr val="663300"/>
                </a:solidFill>
                <a:latin typeface="Arial" panose="020B0604020202020204" pitchFamily="34" charset="0"/>
                <a:ea typeface="宋体" panose="02010600030101010101" pitchFamily="2" charset="-122"/>
                <a:cs typeface="+mn-ea"/>
                <a:sym typeface="+mn-ea"/>
              </a:rPr>
              <a:t>顺序排列</a:t>
            </a:r>
            <a:endParaRPr lang="en-GB"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914400" eaLnBrk="0" hangingPunct="0">
              <a:spcBef>
                <a:spcPct val="20000"/>
              </a:spcBef>
              <a:buFontTx/>
              <a:buNone/>
              <a:defRPr/>
            </a:pPr>
            <a:r>
              <a:rPr lang="en-GB" sz="2400" smtClean="0">
                <a:solidFill>
                  <a:srgbClr val="663300"/>
                </a:solidFill>
              </a:rPr>
              <a:t>     </a:t>
            </a:r>
            <a:r>
              <a:rPr lang="en-GB" sz="2800" smtClean="0">
                <a:solidFill>
                  <a:srgbClr val="663300"/>
                </a:solidFill>
              </a:rPr>
              <a:t> sort -t ":" -k 2 </a:t>
            </a:r>
            <a:r>
              <a:rPr lang="en-US" altLang="en-GB" sz="2800" smtClean="0">
                <a:solidFill>
                  <a:srgbClr val="663300"/>
                </a:solidFill>
              </a:rPr>
              <a:t>-n </a:t>
            </a:r>
            <a:r>
              <a:rPr lang="en-GB" sz="2800" smtClean="0">
                <a:solidFill>
                  <a:srgbClr val="663300"/>
                </a:solidFill>
              </a:rPr>
              <a:t>sort.txt</a:t>
            </a:r>
            <a:endParaRPr lang="en-GB" sz="2800" smtClean="0">
              <a:solidFill>
                <a:srgbClr val="663300"/>
              </a:solidFill>
            </a:endParaRPr>
          </a:p>
          <a:p>
            <a:pPr lvl="1" algn="l" defTabSz="914400" eaLnBrk="0" hangingPunct="0">
              <a:spcBef>
                <a:spcPct val="20000"/>
              </a:spcBef>
              <a:buFontTx/>
              <a:defRPr/>
            </a:pPr>
            <a:endParaRPr lang="en-GB" sz="2800" smtClean="0">
              <a:solidFill>
                <a:srgbClr val="663300"/>
              </a:solidFill>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 calcmode="lin" valueType="num">
                                      <p:cBhvr additive="base">
                                        <p:cTn id="7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）文件操作指令(uniq)</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uniq</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781175"/>
            <a:ext cx="10616565" cy="5100320"/>
          </a:xfrm>
          <a:prstGeom prst="rect">
            <a:avLst/>
          </a:prstGeom>
          <a:noFill/>
        </p:spPr>
        <p:txBody>
          <a:bodyPr wrap="square" rtlCol="0">
            <a:spAutoFit/>
          </a:bodyPr>
          <a:p>
            <a:pPr marL="342900" lvl="0" indent="-342900" algn="l" defTabSz="914400" eaLnBrk="0" hangingPunct="0">
              <a:spcBef>
                <a:spcPct val="20000"/>
              </a:spcBef>
              <a:buFontTx/>
              <a:buBlip>
                <a:blip r:embed="rId2"/>
              </a:buBlip>
              <a:defRPr/>
            </a:pPr>
            <a:r>
              <a:rPr lang="en-GB" sz="2800" dirty="0" err="1" smtClean="0">
                <a:solidFill>
                  <a:srgbClr val="000000"/>
                </a:solidFill>
                <a:effectLst/>
                <a:latin typeface="Arial" panose="020B0604020202020204" pitchFamily="34" charset="0"/>
                <a:ea typeface="宋体" panose="02010600030101010101" pitchFamily="2" charset="-122"/>
                <a:cs typeface="+mn-ea"/>
                <a:sym typeface="+mn-ea"/>
              </a:rPr>
              <a:t>功能说明：</a:t>
            </a:r>
            <a:r>
              <a:rPr lang="en-GB" sz="2800" b="1" dirty="0" err="1" smtClean="0">
                <a:solidFill>
                  <a:srgbClr val="FF0000"/>
                </a:solidFill>
                <a:effectLst/>
                <a:latin typeface="Arial" panose="020B0604020202020204" pitchFamily="34" charset="0"/>
                <a:ea typeface="宋体" panose="02010600030101010101" pitchFamily="2" charset="-122"/>
                <a:cs typeface="+mn-ea"/>
                <a:sym typeface="+mn-ea"/>
              </a:rPr>
              <a:t>合并文件中相邻的重复的行</a:t>
            </a:r>
            <a:endParaRPr lang="en-GB" sz="2800" dirty="0" smtClean="0">
              <a:effectLst/>
            </a:endParaRPr>
          </a:p>
          <a:p>
            <a:pPr marL="342900" lvl="0" indent="-342900" algn="l" defTabSz="914400" eaLnBrk="0" hangingPunct="0">
              <a:spcBef>
                <a:spcPct val="20000"/>
              </a:spcBef>
              <a:buFontTx/>
              <a:buBlip>
                <a:blip r:embed="rId2"/>
              </a:buBlip>
              <a:defRPr/>
            </a:pPr>
            <a:r>
              <a:rPr lang="en-GB" sz="2800" dirty="0" smtClean="0">
                <a:solidFill>
                  <a:srgbClr val="000000"/>
                </a:solidFill>
                <a:effectLst/>
                <a:latin typeface="Arial" panose="020B0604020202020204" pitchFamily="34" charset="0"/>
                <a:ea typeface="宋体" panose="02010600030101010101" pitchFamily="2" charset="-122"/>
                <a:cs typeface="+mn-ea"/>
                <a:sym typeface="+mn-ea"/>
              </a:rPr>
              <a:t>语　　</a:t>
            </a:r>
            <a:r>
              <a:rPr lang="en-GB" sz="2800" dirty="0" err="1" smtClean="0">
                <a:solidFill>
                  <a:srgbClr val="000000"/>
                </a:solidFill>
                <a:effectLst/>
                <a:latin typeface="Arial" panose="020B0604020202020204" pitchFamily="34" charset="0"/>
                <a:ea typeface="宋体" panose="02010600030101010101" pitchFamily="2" charset="-122"/>
                <a:cs typeface="+mn-ea"/>
                <a:sym typeface="+mn-ea"/>
              </a:rPr>
              <a:t>法：uniq</a:t>
            </a:r>
            <a:r>
              <a:rPr lang="en-GB" sz="2800" dirty="0" smtClean="0">
                <a:solidFill>
                  <a:srgbClr val="000000"/>
                </a:solidFill>
                <a:effectLst/>
                <a:latin typeface="Arial" panose="020B0604020202020204" pitchFamily="34" charset="0"/>
                <a:ea typeface="宋体" panose="02010600030101010101" pitchFamily="2" charset="-122"/>
                <a:cs typeface="+mn-ea"/>
                <a:sym typeface="+mn-ea"/>
              </a:rPr>
              <a:t> [</a:t>
            </a:r>
            <a:r>
              <a:rPr lang="en-GB" sz="2800" dirty="0" err="1" smtClean="0">
                <a:solidFill>
                  <a:srgbClr val="000000"/>
                </a:solidFill>
                <a:effectLst/>
                <a:latin typeface="Arial" panose="020B0604020202020204" pitchFamily="34" charset="0"/>
                <a:ea typeface="宋体" panose="02010600030101010101" pitchFamily="2" charset="-122"/>
                <a:cs typeface="+mn-ea"/>
                <a:sym typeface="+mn-ea"/>
              </a:rPr>
              <a:t>选项</a:t>
            </a:r>
            <a:r>
              <a:rPr lang="en-GB" sz="2800" dirty="0" smtClean="0">
                <a:solidFill>
                  <a:srgbClr val="000000"/>
                </a:solidFill>
                <a:effectLst/>
                <a:latin typeface="Arial" panose="020B0604020202020204" pitchFamily="34" charset="0"/>
                <a:ea typeface="宋体" panose="02010600030101010101" pitchFamily="2" charset="-122"/>
                <a:cs typeface="+mn-ea"/>
                <a:sym typeface="+mn-ea"/>
              </a:rPr>
              <a:t>] [</a:t>
            </a:r>
            <a:r>
              <a:rPr lang="en-GB" sz="2800" dirty="0" err="1" smtClean="0">
                <a:solidFill>
                  <a:srgbClr val="000000"/>
                </a:solidFill>
                <a:effectLst/>
                <a:latin typeface="Arial" panose="020B0604020202020204" pitchFamily="34" charset="0"/>
                <a:ea typeface="宋体" panose="02010600030101010101" pitchFamily="2" charset="-122"/>
                <a:cs typeface="+mn-ea"/>
                <a:sym typeface="+mn-ea"/>
              </a:rPr>
              <a:t>文件</a:t>
            </a:r>
            <a:r>
              <a:rPr lang="en-GB" sz="2800" dirty="0" smtClean="0">
                <a:solidFill>
                  <a:srgbClr val="000000"/>
                </a:solidFill>
                <a:effectLst/>
                <a:latin typeface="Arial" panose="020B0604020202020204" pitchFamily="34" charset="0"/>
                <a:ea typeface="宋体" panose="02010600030101010101" pitchFamily="2" charset="-122"/>
                <a:cs typeface="+mn-ea"/>
                <a:sym typeface="+mn-ea"/>
              </a:rPr>
              <a:t>] </a:t>
            </a:r>
            <a:endParaRPr lang="en-GB" sz="2800" dirty="0" smtClean="0">
              <a:effectLst/>
            </a:endParaRPr>
          </a:p>
          <a:p>
            <a:pPr marL="342900" lvl="0" indent="-342900" algn="l" defTabSz="914400" eaLnBrk="0" hangingPunct="0">
              <a:spcBef>
                <a:spcPct val="20000"/>
              </a:spcBef>
              <a:buFontTx/>
              <a:buBlip>
                <a:blip r:embed="rId2"/>
              </a:buBlip>
              <a:defRPr/>
            </a:pPr>
            <a:r>
              <a:rPr lang="en-GB" sz="2800" dirty="0" err="1" smtClean="0">
                <a:solidFill>
                  <a:srgbClr val="000000"/>
                </a:solidFill>
                <a:effectLst/>
                <a:latin typeface="Arial" panose="020B0604020202020204" pitchFamily="34" charset="0"/>
                <a:ea typeface="宋体" panose="02010600030101010101" pitchFamily="2" charset="-122"/>
                <a:cs typeface="+mn-ea"/>
                <a:sym typeface="+mn-ea"/>
              </a:rPr>
              <a:t>常用选项</a:t>
            </a:r>
            <a:r>
              <a:rPr lang="en-GB" sz="2800" dirty="0" smtClean="0">
                <a:solidFill>
                  <a:srgbClr val="000000"/>
                </a:solidFill>
                <a:effectLst/>
                <a:latin typeface="Arial" panose="020B0604020202020204" pitchFamily="34" charset="0"/>
                <a:ea typeface="宋体" panose="02010600030101010101" pitchFamily="2" charset="-122"/>
                <a:cs typeface="+mn-ea"/>
                <a:sym typeface="+mn-ea"/>
              </a:rPr>
              <a:t>：</a:t>
            </a:r>
            <a:endParaRPr lang="en-GB" sz="2800" dirty="0" smtClean="0">
              <a:effectLst>
                <a:outerShdw blurRad="38100" dist="38100" dir="2700000" algn="tl">
                  <a:srgbClr val="C0C0C0"/>
                </a:outerShdw>
              </a:effectLst>
            </a:endParaRPr>
          </a:p>
          <a:p>
            <a:pPr marL="742950" lvl="1" indent="-285750" algn="l" defTabSz="914400" eaLnBrk="0" hangingPunct="0">
              <a:spcBef>
                <a:spcPct val="20000"/>
              </a:spcBef>
              <a:buFontTx/>
              <a:buBlip>
                <a:blip r:embed="rId3"/>
              </a:buBlip>
              <a:defRPr/>
            </a:pPr>
            <a:r>
              <a:rPr lang="en-GB" sz="2400" dirty="0" smtClean="0">
                <a:solidFill>
                  <a:srgbClr val="663300"/>
                </a:solidFill>
                <a:latin typeface="Arial" panose="020B0604020202020204" pitchFamily="34" charset="0"/>
                <a:ea typeface="宋体" panose="02010600030101010101" pitchFamily="2" charset="-122"/>
                <a:cs typeface="+mn-ea"/>
                <a:sym typeface="+mn-ea"/>
              </a:rPr>
              <a:t>-c </a:t>
            </a:r>
            <a:r>
              <a:rPr lang="en-GB" sz="2400" dirty="0" err="1" smtClean="0">
                <a:solidFill>
                  <a:srgbClr val="663300"/>
                </a:solidFill>
                <a:latin typeface="Arial" panose="020B0604020202020204" pitchFamily="34" charset="0"/>
                <a:ea typeface="宋体" panose="02010600030101010101" pitchFamily="2" charset="-122"/>
                <a:cs typeface="+mn-ea"/>
                <a:sym typeface="+mn-ea"/>
              </a:rPr>
              <a:t>在每行旁边显示该行重复出现的次数</a:t>
            </a:r>
            <a:endParaRPr lang="en-GB" sz="2400" dirty="0" smtClean="0">
              <a:solidFill>
                <a:srgbClr val="663300"/>
              </a:solidFill>
            </a:endParaRPr>
          </a:p>
          <a:p>
            <a:pPr marL="742950" lvl="1" indent="-285750" algn="l" defTabSz="914400" eaLnBrk="0" hangingPunct="0">
              <a:spcBef>
                <a:spcPct val="20000"/>
              </a:spcBef>
              <a:buFontTx/>
              <a:buBlip>
                <a:blip r:embed="rId3"/>
              </a:buBlip>
              <a:defRPr/>
            </a:pPr>
            <a:r>
              <a:rPr lang="en-GB" sz="2400" dirty="0" smtClean="0">
                <a:solidFill>
                  <a:srgbClr val="663300"/>
                </a:solidFill>
                <a:latin typeface="Arial" panose="020B0604020202020204" pitchFamily="34" charset="0"/>
                <a:ea typeface="宋体" panose="02010600030101010101" pitchFamily="2" charset="-122"/>
                <a:cs typeface="+mn-ea"/>
                <a:sym typeface="+mn-ea"/>
              </a:rPr>
              <a:t>-d </a:t>
            </a:r>
            <a:r>
              <a:rPr lang="en-GB" sz="2400" dirty="0" err="1" smtClean="0">
                <a:solidFill>
                  <a:srgbClr val="663300"/>
                </a:solidFill>
                <a:latin typeface="Arial" panose="020B0604020202020204" pitchFamily="34" charset="0"/>
                <a:ea typeface="宋体" panose="02010600030101010101" pitchFamily="2" charset="-122"/>
                <a:cs typeface="+mn-ea"/>
                <a:sym typeface="+mn-ea"/>
              </a:rPr>
              <a:t>仅显示重复出现的行列</a:t>
            </a:r>
            <a:r>
              <a:rPr lang="en-GB" sz="2400" dirty="0" smtClean="0">
                <a:solidFill>
                  <a:srgbClr val="663300"/>
                </a:solidFill>
                <a:latin typeface="Arial" panose="020B0604020202020204" pitchFamily="34" charset="0"/>
                <a:ea typeface="宋体" panose="02010600030101010101" pitchFamily="2" charset="-122"/>
                <a:cs typeface="+mn-ea"/>
                <a:sym typeface="+mn-ea"/>
              </a:rPr>
              <a:t>  </a:t>
            </a:r>
            <a:endParaRPr lang="en-GB" sz="2400" dirty="0" smtClean="0">
              <a:solidFill>
                <a:srgbClr val="663300"/>
              </a:solidFill>
            </a:endParaRPr>
          </a:p>
          <a:p>
            <a:pPr marL="742950" lvl="1" indent="-285750" algn="l" defTabSz="914400" eaLnBrk="0" hangingPunct="0">
              <a:spcBef>
                <a:spcPct val="20000"/>
              </a:spcBef>
              <a:buFontTx/>
              <a:buBlip>
                <a:blip r:embed="rId3"/>
              </a:buBlip>
              <a:defRPr/>
            </a:pPr>
            <a:r>
              <a:rPr lang="en-GB" sz="2400" dirty="0" smtClean="0">
                <a:solidFill>
                  <a:srgbClr val="663300"/>
                </a:solidFill>
                <a:latin typeface="Arial" panose="020B0604020202020204" pitchFamily="34" charset="0"/>
                <a:ea typeface="宋体" panose="02010600030101010101" pitchFamily="2" charset="-122"/>
                <a:cs typeface="+mn-ea"/>
                <a:sym typeface="+mn-ea"/>
              </a:rPr>
              <a:t>-u </a:t>
            </a:r>
            <a:r>
              <a:rPr lang="en-GB" sz="2400" dirty="0" err="1" smtClean="0">
                <a:solidFill>
                  <a:srgbClr val="663300"/>
                </a:solidFill>
                <a:latin typeface="Arial" panose="020B0604020202020204" pitchFamily="34" charset="0"/>
                <a:ea typeface="宋体" panose="02010600030101010101" pitchFamily="2" charset="-122"/>
                <a:cs typeface="+mn-ea"/>
                <a:sym typeface="+mn-ea"/>
              </a:rPr>
              <a:t>仅显示出一次的行列</a:t>
            </a:r>
            <a:r>
              <a:rPr lang="en-GB" sz="2400" dirty="0" smtClean="0">
                <a:solidFill>
                  <a:srgbClr val="663300"/>
                </a:solidFill>
                <a:latin typeface="Arial" panose="020B0604020202020204" pitchFamily="34" charset="0"/>
                <a:ea typeface="宋体" panose="02010600030101010101" pitchFamily="2" charset="-122"/>
                <a:cs typeface="+mn-ea"/>
                <a:sym typeface="+mn-ea"/>
              </a:rPr>
              <a:t> </a:t>
            </a:r>
            <a:endParaRPr lang="en-GB" sz="2400" dirty="0" smtClean="0">
              <a:solidFill>
                <a:srgbClr val="663300"/>
              </a:solidFill>
            </a:endParaRPr>
          </a:p>
          <a:p>
            <a:pPr marL="742950" lvl="1" indent="-285750" algn="l" defTabSz="914400" eaLnBrk="0" hangingPunct="0">
              <a:spcBef>
                <a:spcPct val="20000"/>
              </a:spcBef>
              <a:buFontTx/>
              <a:buBlip>
                <a:blip r:embed="rId3"/>
              </a:buBlip>
              <a:defRPr/>
            </a:pPr>
            <a:r>
              <a:rPr lang="en-GB" sz="2400" dirty="0" smtClean="0">
                <a:solidFill>
                  <a:srgbClr val="663300"/>
                </a:solidFill>
                <a:latin typeface="Arial" panose="020B0604020202020204" pitchFamily="34" charset="0"/>
                <a:ea typeface="宋体" panose="02010600030101010101" pitchFamily="2" charset="-122"/>
                <a:cs typeface="+mn-ea"/>
                <a:sym typeface="+mn-ea"/>
              </a:rPr>
              <a:t>-n 前n个</a:t>
            </a:r>
            <a:r>
              <a:rPr lang="en-GB" sz="2400" b="1" dirty="0" smtClean="0">
                <a:solidFill>
                  <a:srgbClr val="FF0000"/>
                </a:solidFill>
                <a:latin typeface="Arial" panose="020B0604020202020204" pitchFamily="34" charset="0"/>
                <a:ea typeface="宋体" panose="02010600030101010101" pitchFamily="2" charset="-122"/>
                <a:cs typeface="+mn-ea"/>
                <a:sym typeface="+mn-ea"/>
              </a:rPr>
              <a:t>字段</a:t>
            </a:r>
            <a:r>
              <a:rPr lang="en-GB" sz="2400" dirty="0" smtClean="0">
                <a:solidFill>
                  <a:srgbClr val="663300"/>
                </a:solidFill>
                <a:latin typeface="Arial" panose="020B0604020202020204" pitchFamily="34" charset="0"/>
                <a:ea typeface="宋体" panose="02010600030101010101" pitchFamily="2" charset="-122"/>
                <a:cs typeface="+mn-ea"/>
                <a:sym typeface="+mn-ea"/>
              </a:rPr>
              <a:t>与每个字段前的空白一起被忽略。</a:t>
            </a:r>
            <a:endParaRPr lang="en-GB" sz="2400" dirty="0" smtClean="0">
              <a:solidFill>
                <a:srgbClr val="663300"/>
              </a:solidFill>
            </a:endParaRPr>
          </a:p>
          <a:p>
            <a:pPr marL="742950" lvl="1" indent="-285750" algn="l" defTabSz="914400" eaLnBrk="0" hangingPunct="0">
              <a:spcBef>
                <a:spcPct val="20000"/>
              </a:spcBef>
              <a:buFontTx/>
              <a:buBlip>
                <a:blip r:embed="rId3"/>
              </a:buBlip>
              <a:defRPr/>
            </a:pPr>
            <a:r>
              <a:rPr lang="en-GB" sz="2400" dirty="0" smtClean="0">
                <a:solidFill>
                  <a:srgbClr val="663300"/>
                </a:solidFill>
                <a:latin typeface="Arial" panose="020B0604020202020204" pitchFamily="34" charset="0"/>
                <a:ea typeface="宋体" panose="02010600030101010101" pitchFamily="2" charset="-122"/>
                <a:cs typeface="+mn-ea"/>
                <a:sym typeface="+mn-ea"/>
              </a:rPr>
              <a:t>+n 前n个</a:t>
            </a:r>
            <a:r>
              <a:rPr lang="en-GB" sz="2400" b="1" dirty="0" smtClean="0">
                <a:solidFill>
                  <a:srgbClr val="FF0000"/>
                </a:solidFill>
                <a:latin typeface="Arial" panose="020B0604020202020204" pitchFamily="34" charset="0"/>
                <a:ea typeface="宋体" panose="02010600030101010101" pitchFamily="2" charset="-122"/>
                <a:cs typeface="+mn-ea"/>
                <a:sym typeface="+mn-ea"/>
              </a:rPr>
              <a:t>字符</a:t>
            </a:r>
            <a:r>
              <a:rPr lang="en-GB" sz="2400" dirty="0" smtClean="0">
                <a:solidFill>
                  <a:srgbClr val="663300"/>
                </a:solidFill>
                <a:latin typeface="Arial" panose="020B0604020202020204" pitchFamily="34" charset="0"/>
                <a:ea typeface="宋体" panose="02010600030101010101" pitchFamily="2" charset="-122"/>
                <a:cs typeface="+mn-ea"/>
                <a:sym typeface="+mn-ea"/>
              </a:rPr>
              <a:t>被忽略，之前的字符被跳过（字符从0开始编号）。</a:t>
            </a:r>
            <a:endParaRPr lang="en-GB" sz="2400" dirty="0" smtClean="0">
              <a:solidFill>
                <a:srgbClr val="663300"/>
              </a:solidFill>
            </a:endParaRPr>
          </a:p>
          <a:p>
            <a:pPr marL="742950" lvl="1" indent="-285750" algn="l" defTabSz="914400" eaLnBrk="0" hangingPunct="0">
              <a:spcBef>
                <a:spcPct val="20000"/>
              </a:spcBef>
              <a:buFontTx/>
              <a:buBlip>
                <a:blip r:embed="rId3"/>
              </a:buBlip>
              <a:defRPr/>
            </a:pPr>
            <a:r>
              <a:rPr lang="en-GB" sz="2400" dirty="0" smtClean="0">
                <a:solidFill>
                  <a:srgbClr val="663300"/>
                </a:solidFill>
                <a:latin typeface="Arial" panose="020B0604020202020204" pitchFamily="34" charset="0"/>
                <a:ea typeface="宋体" panose="02010600030101010101" pitchFamily="2" charset="-122"/>
                <a:cs typeface="+mn-ea"/>
                <a:sym typeface="+mn-ea"/>
              </a:rPr>
              <a:t>- f n 与- n相同，这里n是字段数。</a:t>
            </a:r>
            <a:endParaRPr lang="en-GB" sz="2400" dirty="0" smtClean="0">
              <a:solidFill>
                <a:srgbClr val="663300"/>
              </a:solidFill>
            </a:endParaRPr>
          </a:p>
          <a:p>
            <a:pPr marL="742950" lvl="1" indent="-285750" algn="l" defTabSz="914400" eaLnBrk="0" hangingPunct="0">
              <a:spcBef>
                <a:spcPct val="20000"/>
              </a:spcBef>
              <a:buFontTx/>
              <a:buBlip>
                <a:blip r:embed="rId3"/>
              </a:buBlip>
              <a:defRPr/>
            </a:pPr>
            <a:r>
              <a:rPr lang="en-GB" sz="2400" dirty="0" smtClean="0">
                <a:solidFill>
                  <a:srgbClr val="663300"/>
                </a:solidFill>
                <a:latin typeface="Arial" panose="020B0604020202020204" pitchFamily="34" charset="0"/>
                <a:ea typeface="宋体" panose="02010600030101010101" pitchFamily="2" charset="-122"/>
                <a:cs typeface="+mn-ea"/>
                <a:sym typeface="+mn-ea"/>
              </a:rPr>
              <a:t>- s n 与＋n相同，这里n是字符数。</a:t>
            </a:r>
            <a:endParaRPr lang="en-GB" sz="2400" dirty="0" smtClean="0">
              <a:solidFill>
                <a:srgbClr val="663300"/>
              </a:solidFill>
            </a:endParaRPr>
          </a:p>
          <a:p>
            <a:pPr lvl="1" algn="l" defTabSz="914400" eaLnBrk="0" hangingPunct="0">
              <a:spcBef>
                <a:spcPct val="20000"/>
              </a:spcBef>
              <a:buFontTx/>
              <a:defRPr/>
            </a:pP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 calcmode="lin" valueType="num">
                                      <p:cBhvr additive="base">
                                        <p:cTn id="7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6">
                                            <p:txEl>
                                              <p:pRg st="9" end="9"/>
                                            </p:txEl>
                                          </p:spTgt>
                                        </p:tgtEl>
                                        <p:attrNameLst>
                                          <p:attrName>style.visibility</p:attrName>
                                        </p:attrNameLst>
                                      </p:cBhvr>
                                      <p:to>
                                        <p:strVal val="visible"/>
                                      </p:to>
                                    </p:set>
                                    <p:anim calcmode="lin" valueType="num">
                                      <p:cBhvr additive="base">
                                        <p:cTn id="82"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）文件操作指令(uniq)</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uniq</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781175"/>
            <a:ext cx="10616565" cy="5026025"/>
          </a:xfrm>
          <a:prstGeom prst="rect">
            <a:avLst/>
          </a:prstGeom>
          <a:noFill/>
        </p:spPr>
        <p:txBody>
          <a:bodyPr wrap="square" rtlCol="0">
            <a:spAutoFit/>
          </a:bodyPr>
          <a:p>
            <a:pPr marL="342900" lvl="0" indent="-342900" algn="l" defTabSz="914400" eaLnBrk="0" hangingPunct="0">
              <a:spcBef>
                <a:spcPct val="20000"/>
              </a:spcBef>
              <a:buFontTx/>
              <a:buBlip>
                <a:blip r:embed="rId2"/>
              </a:buBlip>
              <a:defRPr/>
            </a:pP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举例：</a:t>
            </a: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sort.txt</a:t>
            </a:r>
            <a:r>
              <a:rPr lang="zh-CN" altLang="en-US" sz="2800" smtClean="0">
                <a:solidFill>
                  <a:srgbClr val="000000"/>
                </a:solidFill>
                <a:effectLst/>
                <a:latin typeface="Arial" panose="020B0604020202020204" pitchFamily="34" charset="0"/>
                <a:ea typeface="宋体" panose="02010600030101010101" pitchFamily="2" charset="-122"/>
                <a:cs typeface="+mn-ea"/>
                <a:sym typeface="+mn-ea"/>
              </a:rPr>
              <a:t>文件内容如下</a:t>
            </a:r>
            <a:r>
              <a:rPr lang="en-GB" sz="2800" smtClean="0">
                <a:solidFill>
                  <a:srgbClr val="000000"/>
                </a:solidFill>
                <a:effectLst/>
                <a:latin typeface="Arial" panose="020B0604020202020204" pitchFamily="34" charset="0"/>
                <a:ea typeface="宋体" panose="02010600030101010101" pitchFamily="2" charset="-122"/>
                <a:cs typeface="+mn-ea"/>
                <a:sym typeface="+mn-ea"/>
              </a:rPr>
              <a:t>：</a:t>
            </a:r>
            <a:endParaRPr lang="en-GB" sz="2800" smtClean="0">
              <a:effectLst/>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1 aaa 10 1.1</a:t>
            </a:r>
            <a:endParaRPr lang="en-US" altLang="en-GB" sz="2800" smtClean="0">
              <a:solidFill>
                <a:srgbClr val="000000"/>
              </a:solidFill>
              <a:effectLst/>
              <a:latin typeface="Arial" panose="020B0604020202020204" pitchFamily="34" charset="0"/>
              <a:ea typeface="宋体" panose="02010600030101010101" pitchFamily="2" charset="-122"/>
              <a:cs typeface="+mn-ea"/>
              <a:sym typeface="+mn-ea"/>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2 ccc  30 3.3</a:t>
            </a:r>
            <a:endParaRPr lang="en-US" altLang="en-GB" sz="2800" smtClean="0">
              <a:solidFill>
                <a:srgbClr val="000000"/>
              </a:solidFill>
              <a:effectLst/>
              <a:latin typeface="Arial" panose="020B0604020202020204" pitchFamily="34" charset="0"/>
              <a:ea typeface="宋体" panose="02010600030101010101" pitchFamily="2" charset="-122"/>
              <a:cs typeface="+mn-ea"/>
              <a:sym typeface="+mn-ea"/>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3 ddd 40 4.4</a:t>
            </a:r>
            <a:endParaRPr lang="en-US" altLang="en-GB" sz="2800" smtClean="0">
              <a:solidFill>
                <a:srgbClr val="000000"/>
              </a:solidFill>
              <a:effectLst/>
              <a:latin typeface="Arial" panose="020B0604020202020204" pitchFamily="34" charset="0"/>
              <a:ea typeface="宋体" panose="02010600030101010101" pitchFamily="2" charset="-122"/>
              <a:cs typeface="+mn-ea"/>
              <a:sym typeface="+mn-ea"/>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4 bbb 30 2.2</a:t>
            </a:r>
            <a:endParaRPr lang="en-US" altLang="en-GB" sz="2800" smtClean="0">
              <a:solidFill>
                <a:srgbClr val="000000"/>
              </a:solidFill>
              <a:effectLst/>
              <a:latin typeface="Arial" panose="020B0604020202020204" pitchFamily="34" charset="0"/>
              <a:ea typeface="宋体" panose="02010600030101010101" pitchFamily="2" charset="-122"/>
              <a:cs typeface="+mn-ea"/>
              <a:sym typeface="+mn-ea"/>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5 eee 50 5.5</a:t>
            </a:r>
            <a:endParaRPr lang="en-US" altLang="en-GB" sz="2800" smtClean="0">
              <a:solidFill>
                <a:srgbClr val="000000"/>
              </a:solidFill>
              <a:effectLst/>
              <a:latin typeface="Arial" panose="020B0604020202020204" pitchFamily="34" charset="0"/>
              <a:ea typeface="宋体" panose="02010600030101010101" pitchFamily="2" charset="-122"/>
              <a:cs typeface="+mn-ea"/>
              <a:sym typeface="+mn-ea"/>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6 eee 50 5.5</a:t>
            </a:r>
            <a:endParaRPr lang="en-US" altLang="en-GB" sz="2800" smtClean="0">
              <a:solidFill>
                <a:srgbClr val="000000"/>
              </a:solidFill>
              <a:effectLst/>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lang="zh-CN" altLang="en-GB" sz="2400" smtClean="0">
                <a:solidFill>
                  <a:srgbClr val="663300"/>
                </a:solidFill>
                <a:latin typeface="Arial" panose="020B0604020202020204" pitchFamily="34" charset="0"/>
                <a:ea typeface="宋体" panose="02010600030101010101" pitchFamily="2" charset="-122"/>
                <a:cs typeface="+mn-ea"/>
                <a:sym typeface="+mn-ea"/>
              </a:rPr>
              <a:t>忽略文件前</a:t>
            </a:r>
            <a:r>
              <a:rPr lang="en-US" altLang="zh-CN" sz="2400" smtClean="0">
                <a:solidFill>
                  <a:srgbClr val="663300"/>
                </a:solidFill>
                <a:latin typeface="Arial" panose="020B0604020202020204" pitchFamily="34" charset="0"/>
                <a:ea typeface="宋体" panose="02010600030101010101" pitchFamily="2" charset="-122"/>
                <a:cs typeface="+mn-ea"/>
                <a:sym typeface="+mn-ea"/>
              </a:rPr>
              <a:t>2</a:t>
            </a:r>
            <a:r>
              <a:rPr lang="zh-CN" altLang="en-US" sz="2400" smtClean="0">
                <a:solidFill>
                  <a:srgbClr val="663300"/>
                </a:solidFill>
                <a:latin typeface="Arial" panose="020B0604020202020204" pitchFamily="34" charset="0"/>
                <a:ea typeface="宋体" panose="02010600030101010101" pitchFamily="2" charset="-122"/>
                <a:cs typeface="+mn-ea"/>
                <a:sym typeface="+mn-ea"/>
              </a:rPr>
              <a:t>字符进行合并</a:t>
            </a:r>
            <a:endParaRPr lang="zh-CN" altLang="en-US"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914400" eaLnBrk="0" hangingPunct="0">
              <a:spcBef>
                <a:spcPct val="20000"/>
              </a:spcBef>
              <a:buFontTx/>
              <a:buNone/>
              <a:defRPr/>
            </a:pPr>
            <a:r>
              <a:rPr lang="en-US" altLang="en-GB" sz="2800" smtClean="0">
                <a:solidFill>
                  <a:srgbClr val="663300"/>
                </a:solidFill>
              </a:rPr>
              <a:t>	uniq -s 2 sort.txt </a:t>
            </a:r>
            <a:endParaRPr lang="en-US" altLang="en-GB" sz="2400" smtClean="0">
              <a:solidFill>
                <a:srgbClr val="663300"/>
              </a:solidFill>
            </a:endParaRPr>
          </a:p>
          <a:p>
            <a:pPr lvl="1" algn="l" defTabSz="914400" eaLnBrk="0" hangingPunct="0">
              <a:spcBef>
                <a:spcPct val="20000"/>
              </a:spcBef>
              <a:buFontTx/>
              <a:defRPr/>
            </a:pP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 calcmode="lin" valueType="num">
                                      <p:cBhvr additive="base">
                                        <p:cTn id="3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2" end="2"/>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 calcmode="lin" valueType="num">
                                      <p:cBhvr additive="base">
                                        <p:cTn id="4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6">
                                            <p:txEl>
                                              <p:pRg st="4" end="4"/>
                                            </p:txEl>
                                          </p:spTgt>
                                        </p:tgtEl>
                                        <p:attrNameLst>
                                          <p:attrName>style.visibility</p:attrName>
                                        </p:attrNameLst>
                                      </p:cBhvr>
                                      <p:to>
                                        <p:strVal val="visible"/>
                                      </p:to>
                                    </p:set>
                                    <p:anim calcmode="lin" valueType="num">
                                      <p:cBhvr additive="base">
                                        <p:cTn id="4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4" end="4"/>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anim calcmode="lin" valueType="num">
                                      <p:cBhvr additive="base">
                                        <p:cTn id="50"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5" end="5"/>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6">
                                            <p:txEl>
                                              <p:pRg st="6" end="6"/>
                                            </p:txEl>
                                          </p:spTgt>
                                        </p:tgtEl>
                                        <p:attrNameLst>
                                          <p:attrName>style.visibility</p:attrName>
                                        </p:attrNameLst>
                                      </p:cBhvr>
                                      <p:to>
                                        <p:strVal val="visible"/>
                                      </p:to>
                                    </p:set>
                                    <p:anim calcmode="lin" valueType="num">
                                      <p:cBhvr additive="base">
                                        <p:cTn id="5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6">
                                            <p:txEl>
                                              <p:pRg st="7" end="7"/>
                                            </p:txEl>
                                          </p:spTgt>
                                        </p:tgtEl>
                                        <p:attrNameLst>
                                          <p:attrName>style.visibility</p:attrName>
                                        </p:attrNameLst>
                                      </p:cBhvr>
                                      <p:to>
                                        <p:strVal val="visible"/>
                                      </p:to>
                                    </p:set>
                                    <p:anim calcmode="lin" valueType="num">
                                      <p:cBhvr additive="base">
                                        <p:cTn id="6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）文件操作指令(tr)</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tr</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781175"/>
            <a:ext cx="10616565" cy="3401695"/>
          </a:xfrm>
          <a:prstGeom prst="rect">
            <a:avLst/>
          </a:prstGeom>
          <a:noFill/>
        </p:spPr>
        <p:txBody>
          <a:bodyPr wrap="square" rtlCol="0">
            <a:spAutoFit/>
          </a:bodyPr>
          <a:p>
            <a:pPr marL="330200" lvl="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功能说明：</a:t>
            </a:r>
            <a:r>
              <a:rPr lang="zh-CN" altLang="en-GB" sz="2800" b="1" smtClean="0">
                <a:solidFill>
                  <a:srgbClr val="FF0000"/>
                </a:solidFill>
                <a:effectLst/>
                <a:latin typeface="Arial" panose="020B0604020202020204" pitchFamily="34" charset="0"/>
                <a:ea typeface="宋体" panose="02010600030101010101" pitchFamily="2" charset="-122"/>
                <a:cs typeface="+mn-ea"/>
                <a:sym typeface="+mn-ea"/>
              </a:rPr>
              <a:t>对</a:t>
            </a:r>
            <a:r>
              <a:rPr sz="2800" b="1" smtClean="0">
                <a:solidFill>
                  <a:srgbClr val="FF0000"/>
                </a:solidFill>
                <a:effectLst/>
                <a:latin typeface="Arial" panose="020B0604020202020204" pitchFamily="34" charset="0"/>
                <a:ea typeface="宋体" panose="02010600030101010101" pitchFamily="2" charset="-122"/>
                <a:cs typeface="+mn-ea"/>
                <a:sym typeface="+mn-ea"/>
              </a:rPr>
              <a:t>字符进行替换和删除</a:t>
            </a:r>
            <a:endParaRPr sz="2800" smtClean="0">
              <a:effectLst/>
            </a:endParaRPr>
          </a:p>
          <a:p>
            <a:pPr marL="330200" lvl="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语法：tr </a:t>
            </a:r>
            <a:r>
              <a:rPr lang="en-US" altLang="en-GB"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-c -d -s </a:t>
            </a:r>
            <a:r>
              <a:rPr lang="zh-CN" altLang="en-US"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字符串</a:t>
            </a:r>
            <a:r>
              <a:rPr lang="en-US" altLang="zh-CN"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1</a:t>
            </a:r>
            <a:r>
              <a:rPr lang="zh-CN" altLang="en-US"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 </a:t>
            </a:r>
            <a:r>
              <a:rPr lang="en-US" altLang="zh-CN"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a:t>
            </a:r>
            <a:r>
              <a:rPr lang="zh-CN" altLang="en-US"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字符串</a:t>
            </a:r>
            <a:r>
              <a:rPr lang="en-US" altLang="zh-CN"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2]</a:t>
            </a:r>
            <a:r>
              <a:rPr lang="zh-CN" altLang="en-US"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 </a:t>
            </a:r>
            <a:endParaRPr lang="en-US" altLang="zh-CN" sz="2800" smtClean="0">
              <a:effectLst/>
              <a:sym typeface="宋体" panose="02010600030101010101" pitchFamily="2" charset="-122"/>
            </a:endParaRPr>
          </a:p>
          <a:p>
            <a:pPr marL="330200" lvl="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 字符串1</a:t>
            </a: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为需要转化的字符串，</a:t>
            </a:r>
            <a:r>
              <a:rPr lang="en-GB" sz="2800" smtClean="0">
                <a:solidFill>
                  <a:srgbClr val="000000"/>
                </a:solidFill>
                <a:effectLst/>
                <a:latin typeface="Arial" panose="020B0604020202020204" pitchFamily="34" charset="0"/>
                <a:ea typeface="宋体" panose="02010600030101010101" pitchFamily="2" charset="-122"/>
                <a:cs typeface="+mn-ea"/>
                <a:sym typeface="+mn-ea"/>
              </a:rPr>
              <a:t>字符串2中</a:t>
            </a: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为待转化成的字符串</a:t>
            </a:r>
            <a:r>
              <a:rPr lang="en-GB" sz="2800" smtClean="0">
                <a:solidFill>
                  <a:srgbClr val="000000"/>
                </a:solidFill>
                <a:effectLst/>
                <a:latin typeface="Arial" panose="020B0604020202020204" pitchFamily="34" charset="0"/>
                <a:ea typeface="宋体" panose="02010600030101010101" pitchFamily="2" charset="-122"/>
                <a:cs typeface="+mn-ea"/>
                <a:sym typeface="+mn-ea"/>
              </a:rPr>
              <a:t>。</a:t>
            </a:r>
            <a:endParaRPr lang="en-GB" sz="2800" smtClean="0">
              <a:effectLst/>
            </a:endParaRPr>
          </a:p>
          <a:p>
            <a:pPr marL="330200" lvl="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常用选项：</a:t>
            </a:r>
            <a:endParaRPr lang="en-GB" sz="2800" smtClean="0">
              <a:effectLst>
                <a:outerShdw blurRad="38100" dist="38100" dir="2700000" algn="tl">
                  <a:srgbClr val="C0C0C0"/>
                </a:outerShdw>
              </a:effectLst>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-c </a:t>
            </a:r>
            <a:r>
              <a:rPr lang="zh-CN" altLang="en-US" sz="2400" smtClean="0">
                <a:solidFill>
                  <a:srgbClr val="663300"/>
                </a:solidFill>
                <a:latin typeface="Arial" panose="020B0604020202020204" pitchFamily="34" charset="0"/>
                <a:ea typeface="宋体" panose="02010600030101010101" pitchFamily="2" charset="-122"/>
                <a:cs typeface="+mn-ea"/>
                <a:sym typeface="+mn-ea"/>
              </a:rPr>
              <a:t>用字符串</a:t>
            </a:r>
            <a:r>
              <a:rPr lang="en-US" altLang="zh-CN" sz="2400" smtClean="0">
                <a:solidFill>
                  <a:srgbClr val="663300"/>
                </a:solidFill>
                <a:latin typeface="Arial" panose="020B0604020202020204" pitchFamily="34" charset="0"/>
                <a:ea typeface="宋体" panose="02010600030101010101" pitchFamily="2" charset="-122"/>
                <a:cs typeface="+mn-ea"/>
                <a:sym typeface="+mn-ea"/>
              </a:rPr>
              <a:t>1</a:t>
            </a:r>
            <a:r>
              <a:rPr lang="zh-CN" altLang="en-US" sz="2400" smtClean="0">
                <a:solidFill>
                  <a:srgbClr val="663300"/>
                </a:solidFill>
                <a:latin typeface="Arial" panose="020B0604020202020204" pitchFamily="34" charset="0"/>
                <a:ea typeface="宋体" panose="02010600030101010101" pitchFamily="2" charset="-122"/>
                <a:cs typeface="+mn-ea"/>
                <a:sym typeface="+mn-ea"/>
              </a:rPr>
              <a:t>中字符集的补集替换此字符串，要求字符集为</a:t>
            </a:r>
            <a:r>
              <a:rPr lang="en-US" altLang="zh-CN" sz="2400" smtClean="0">
                <a:solidFill>
                  <a:srgbClr val="663300"/>
                </a:solidFill>
                <a:latin typeface="Arial" panose="020B0604020202020204" pitchFamily="34" charset="0"/>
                <a:ea typeface="宋体" panose="02010600030101010101" pitchFamily="2" charset="-122"/>
                <a:cs typeface="+mn-ea"/>
                <a:sym typeface="+mn-ea"/>
              </a:rPr>
              <a:t>ASCII</a:t>
            </a:r>
            <a:r>
              <a:rPr lang="zh-CN" altLang="en-US" sz="2400" smtClean="0">
                <a:solidFill>
                  <a:srgbClr val="663300"/>
                </a:solidFill>
                <a:latin typeface="Arial" panose="020B0604020202020204" pitchFamily="34" charset="0"/>
                <a:ea typeface="宋体" panose="02010600030101010101" pitchFamily="2" charset="-122"/>
                <a:cs typeface="+mn-ea"/>
                <a:sym typeface="+mn-ea"/>
              </a:rPr>
              <a:t>。</a:t>
            </a:r>
            <a:endParaRPr lang="zh-CN" altLang="en-US"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-d </a:t>
            </a:r>
            <a:r>
              <a:rPr lang="zh-CN" altLang="en-US" sz="2400" smtClean="0">
                <a:solidFill>
                  <a:srgbClr val="663300"/>
                </a:solidFill>
                <a:latin typeface="Arial" panose="020B0604020202020204" pitchFamily="34" charset="0"/>
                <a:ea typeface="宋体" panose="02010600030101010101" pitchFamily="2" charset="-122"/>
                <a:cs typeface="+mn-ea"/>
                <a:sym typeface="+mn-ea"/>
              </a:rPr>
              <a:t>删除字符串</a:t>
            </a:r>
            <a:r>
              <a:rPr lang="en-US" altLang="zh-CN" sz="2400" smtClean="0">
                <a:solidFill>
                  <a:srgbClr val="663300"/>
                </a:solidFill>
                <a:latin typeface="Arial" panose="020B0604020202020204" pitchFamily="34" charset="0"/>
                <a:ea typeface="宋体" panose="02010600030101010101" pitchFamily="2" charset="-122"/>
                <a:cs typeface="+mn-ea"/>
                <a:sym typeface="+mn-ea"/>
              </a:rPr>
              <a:t>1</a:t>
            </a:r>
            <a:r>
              <a:rPr lang="zh-CN" altLang="en-US" sz="2400" smtClean="0">
                <a:solidFill>
                  <a:srgbClr val="663300"/>
                </a:solidFill>
                <a:latin typeface="Arial" panose="020B0604020202020204" pitchFamily="34" charset="0"/>
                <a:ea typeface="宋体" panose="02010600030101010101" pitchFamily="2" charset="-122"/>
                <a:cs typeface="+mn-ea"/>
                <a:sym typeface="+mn-ea"/>
              </a:rPr>
              <a:t>中所有输入字符。</a:t>
            </a:r>
            <a:endParaRPr lang="zh-CN" altLang="en-US"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-s </a:t>
            </a:r>
            <a:r>
              <a:rPr lang="zh-CN" alt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删除所有</a:t>
            </a:r>
            <a:r>
              <a:rPr lang="zh-CN" altLang="en-GB" sz="2400" smtClean="0">
                <a:solidFill>
                  <a:srgbClr val="663300"/>
                </a:solidFill>
                <a:latin typeface="Arial" panose="020B0604020202020204" pitchFamily="34" charset="0"/>
                <a:ea typeface="宋体" panose="02010600030101010101" pitchFamily="2" charset="-122"/>
                <a:cs typeface="+mn-ea"/>
                <a:sym typeface="+mn-ea"/>
              </a:rPr>
              <a:t>重复出现的字符序列，只保留第一个</a:t>
            </a:r>
            <a:endParaRPr lang="zh-CN" altLang="en-GB" sz="2400" smtClean="0">
              <a:solidFill>
                <a:srgbClr val="6633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_淘宝网chenying0907出品 9"/>
          <p:cNvSpPr/>
          <p:nvPr>
            <p:custDataLst>
              <p:tags r:id="rId1"/>
            </p:custDataLst>
          </p:nvPr>
        </p:nvSpPr>
        <p:spPr>
          <a:xfrm>
            <a:off x="1148182" y="2866937"/>
            <a:ext cx="1080000" cy="1080000"/>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rgbClr val="FF0000"/>
                </a:solidFill>
              </a:rPr>
              <a:t>1</a:t>
            </a:r>
            <a:endParaRPr lang="en-US" altLang="zh-CN" sz="5400" b="1" dirty="0">
              <a:solidFill>
                <a:srgbClr val="FF0000"/>
              </a:solidFill>
            </a:endParaRPr>
          </a:p>
        </p:txBody>
      </p:sp>
      <p:sp>
        <p:nvSpPr>
          <p:cNvPr id="11" name="PA_淘宝网chenying0907出品 10"/>
          <p:cNvSpPr txBox="1"/>
          <p:nvPr>
            <p:custDataLst>
              <p:tags r:id="rId2"/>
            </p:custDataLst>
          </p:nvPr>
        </p:nvSpPr>
        <p:spPr>
          <a:xfrm>
            <a:off x="2345690" y="3007995"/>
            <a:ext cx="3255010" cy="706755"/>
          </a:xfrm>
          <a:prstGeom prst="rect">
            <a:avLst/>
          </a:prstGeom>
          <a:noFill/>
          <a:ln>
            <a:solidFill>
              <a:srgbClr val="FF0000"/>
            </a:solidFill>
          </a:ln>
        </p:spPr>
        <p:txBody>
          <a:bodyPr wrap="square" rtlCol="0">
            <a:spAutoFit/>
          </a:bodyPr>
          <a:lstStyle/>
          <a:p>
            <a:r>
              <a:rPr lang="zh-CN" altLang="en-US" sz="4000" b="1" dirty="0">
                <a:solidFill>
                  <a:srgbClr val="FF0000"/>
                </a:solidFill>
                <a:latin typeface="微软雅黑" panose="020B0503020204020204" pitchFamily="34" charset="-122"/>
                <a:ea typeface="微软雅黑" panose="020B0503020204020204" pitchFamily="34" charset="-122"/>
                <a:sym typeface="+mn-ea"/>
              </a:rPr>
              <a:t>文件的搜索</a:t>
            </a:r>
            <a:endParaRPr lang="zh-CN" altLang="en-US" sz="4000" b="1" dirty="0">
              <a:solidFill>
                <a:srgbClr val="FF0000"/>
              </a:solidFill>
              <a:latin typeface="微软雅黑" panose="020B0503020204020204" pitchFamily="34" charset="-122"/>
              <a:ea typeface="微软雅黑" panose="020B0503020204020204" pitchFamily="34" charset="-122"/>
              <a:sym typeface="+mn-ea"/>
            </a:endParaRPr>
          </a:p>
        </p:txBody>
      </p:sp>
      <p:sp>
        <p:nvSpPr>
          <p:cNvPr id="12" name="PA_淘宝网chenying0907出品 11"/>
          <p:cNvSpPr/>
          <p:nvPr>
            <p:custDataLst>
              <p:tags r:id="rId3"/>
            </p:custDataLst>
          </p:nvPr>
        </p:nvSpPr>
        <p:spPr>
          <a:xfrm>
            <a:off x="6944236" y="-22225"/>
            <a:ext cx="5291579" cy="685800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4"/>
            </p:custDataLst>
          </p:nvPr>
        </p:nvSpPr>
        <p:spPr>
          <a:xfrm>
            <a:off x="7734661" y="2232157"/>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PA_直接连接符 15"/>
          <p:cNvCxnSpPr/>
          <p:nvPr>
            <p:custDataLst>
              <p:tags r:id="rId5"/>
            </p:custDataLst>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6"/>
            </p:custDataLst>
          </p:nvPr>
        </p:nvCxnSpPr>
        <p:spPr>
          <a:xfrm flipH="1">
            <a:off x="10120546" y="559626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A_淘宝网chenying0907出品 20"/>
          <p:cNvSpPr txBox="1"/>
          <p:nvPr>
            <p:custDataLst>
              <p:tags r:id="rId7"/>
            </p:custDataLst>
          </p:nvPr>
        </p:nvSpPr>
        <p:spPr>
          <a:xfrm>
            <a:off x="8176260" y="2056130"/>
            <a:ext cx="250571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which</a:t>
            </a:r>
            <a:r>
              <a:rPr lang="zh-CN" altLang="en-US" sz="2400" b="1" dirty="0">
                <a:solidFill>
                  <a:schemeClr val="bg1"/>
                </a:solidFill>
                <a:latin typeface="微软雅黑" panose="020B0503020204020204" pitchFamily="34" charset="-122"/>
                <a:ea typeface="微软雅黑" panose="020B0503020204020204" pitchFamily="34" charset="-122"/>
              </a:rPr>
              <a:t>命令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23" name="PA_直接连接符 22"/>
          <p:cNvCxnSpPr/>
          <p:nvPr>
            <p:custDataLst>
              <p:tags r:id="rId8"/>
            </p:custDataLst>
          </p:nvPr>
        </p:nvCxnSpPr>
        <p:spPr>
          <a:xfrm>
            <a:off x="7777231" y="2340157"/>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PA_淘宝网chenying0907出品 24"/>
          <p:cNvSpPr/>
          <p:nvPr>
            <p:custDataLst>
              <p:tags r:id="rId9"/>
            </p:custDataLst>
          </p:nvPr>
        </p:nvSpPr>
        <p:spPr>
          <a:xfrm>
            <a:off x="7736840" y="2767330"/>
            <a:ext cx="93345" cy="93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淘宝网chenying0907出品 25"/>
          <p:cNvSpPr txBox="1"/>
          <p:nvPr>
            <p:custDataLst>
              <p:tags r:id="rId10"/>
            </p:custDataLst>
          </p:nvPr>
        </p:nvSpPr>
        <p:spPr>
          <a:xfrm>
            <a:off x="8176260" y="2583815"/>
            <a:ext cx="3952875" cy="460375"/>
          </a:xfrm>
          <a:prstGeom prst="rect">
            <a:avLst/>
          </a:prstGeom>
          <a:noFill/>
        </p:spPr>
        <p:txBody>
          <a:bodyPr wrap="square" rtlCol="0">
            <a:spAutoFit/>
          </a:bodyPr>
          <a:lstStyle/>
          <a:p>
            <a:r>
              <a:rPr lang="en-US" sz="2400" b="1" dirty="0">
                <a:solidFill>
                  <a:schemeClr val="bg1"/>
                </a:solidFill>
                <a:latin typeface="微软雅黑" panose="020B0503020204020204" pitchFamily="34" charset="-122"/>
                <a:ea typeface="微软雅黑" panose="020B0503020204020204" pitchFamily="34" charset="-122"/>
              </a:rPr>
              <a:t>whereis</a:t>
            </a:r>
            <a:r>
              <a:rPr lang="zh-CN" altLang="en-US" sz="2400" b="1" dirty="0">
                <a:solidFill>
                  <a:schemeClr val="bg1"/>
                </a:solidFill>
                <a:latin typeface="微软雅黑" panose="020B0503020204020204" pitchFamily="34" charset="-122"/>
                <a:ea typeface="微软雅黑" panose="020B0503020204020204" pitchFamily="34" charset="-122"/>
              </a:rPr>
              <a:t>命令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27" name="PA_直接连接符 26"/>
          <p:cNvCxnSpPr/>
          <p:nvPr>
            <p:custDataLst>
              <p:tags r:id="rId11"/>
            </p:custDataLst>
          </p:nvPr>
        </p:nvCxnSpPr>
        <p:spPr>
          <a:xfrm>
            <a:off x="7777231" y="2853375"/>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PA_淘宝网chenying0907出品 27"/>
          <p:cNvSpPr/>
          <p:nvPr>
            <p:custDataLst>
              <p:tags r:id="rId12"/>
            </p:custDataLst>
          </p:nvPr>
        </p:nvSpPr>
        <p:spPr>
          <a:xfrm>
            <a:off x="7734661" y="327899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淘宝网chenying0907出品 29"/>
          <p:cNvSpPr txBox="1"/>
          <p:nvPr>
            <p:custDataLst>
              <p:tags r:id="rId13"/>
            </p:custDataLst>
          </p:nvPr>
        </p:nvSpPr>
        <p:spPr>
          <a:xfrm>
            <a:off x="8176260" y="3103245"/>
            <a:ext cx="352044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locate</a:t>
            </a:r>
            <a:r>
              <a:rPr lang="zh-CN" altLang="en-US" sz="2400" b="1" dirty="0">
                <a:solidFill>
                  <a:schemeClr val="bg1"/>
                </a:solidFill>
                <a:latin typeface="微软雅黑" panose="020B0503020204020204" pitchFamily="34" charset="-122"/>
                <a:ea typeface="微软雅黑" panose="020B0503020204020204" pitchFamily="34" charset="-122"/>
              </a:rPr>
              <a:t>命令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2" name="PA_直接连接符 26"/>
          <p:cNvCxnSpPr/>
          <p:nvPr>
            <p:custDataLst>
              <p:tags r:id="rId14"/>
            </p:custDataLst>
          </p:nvPr>
        </p:nvCxnSpPr>
        <p:spPr>
          <a:xfrm>
            <a:off x="7776596" y="3378520"/>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PA_淘宝网chenying0907出品 27"/>
          <p:cNvSpPr/>
          <p:nvPr>
            <p:custDataLst>
              <p:tags r:id="rId15"/>
            </p:custDataLst>
          </p:nvPr>
        </p:nvSpPr>
        <p:spPr>
          <a:xfrm>
            <a:off x="7735296" y="379334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PA_淘宝网chenying0907出品 29"/>
          <p:cNvSpPr txBox="1"/>
          <p:nvPr>
            <p:custDataLst>
              <p:tags r:id="rId16"/>
            </p:custDataLst>
          </p:nvPr>
        </p:nvSpPr>
        <p:spPr>
          <a:xfrm>
            <a:off x="8176260" y="3617595"/>
            <a:ext cx="3843020" cy="460375"/>
          </a:xfrm>
          <a:prstGeom prst="rect">
            <a:avLst/>
          </a:prstGeom>
          <a:noFill/>
        </p:spPr>
        <p:txBody>
          <a:bodyPr wrap="square" rtlCol="0">
            <a:spAutoFit/>
          </a:bodyPr>
          <a:p>
            <a:r>
              <a:rPr lang="en-US" altLang="zh-CN" sz="2400" b="1" dirty="0">
                <a:solidFill>
                  <a:schemeClr val="bg1"/>
                </a:solidFill>
                <a:latin typeface="微软雅黑" panose="020B0503020204020204" pitchFamily="34" charset="-122"/>
                <a:ea typeface="微软雅黑" panose="020B0503020204020204" pitchFamily="34" charset="-122"/>
              </a:rPr>
              <a:t>find</a:t>
            </a:r>
            <a:r>
              <a:rPr lang="zh-CN" altLang="en-US" sz="2400" b="1" dirty="0">
                <a:solidFill>
                  <a:schemeClr val="bg1"/>
                </a:solidFill>
                <a:latin typeface="微软雅黑" panose="020B0503020204020204" pitchFamily="34" charset="-122"/>
                <a:ea typeface="微软雅黑" panose="020B0503020204020204" pitchFamily="34" charset="-122"/>
              </a:rPr>
              <a:t>命令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3" name="PA_直接连接符 26"/>
          <p:cNvCxnSpPr/>
          <p:nvPr>
            <p:custDataLst>
              <p:tags r:id="rId17"/>
            </p:custDataLst>
          </p:nvPr>
        </p:nvCxnSpPr>
        <p:spPr>
          <a:xfrm>
            <a:off x="7775961" y="3890965"/>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A_淘宝网chenying0907出品 27"/>
          <p:cNvSpPr/>
          <p:nvPr>
            <p:custDataLst>
              <p:tags r:id="rId18"/>
            </p:custDataLst>
          </p:nvPr>
        </p:nvSpPr>
        <p:spPr>
          <a:xfrm>
            <a:off x="7723231" y="432293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PA_淘宝网chenying0907出品 29"/>
          <p:cNvSpPr txBox="1"/>
          <p:nvPr>
            <p:custDataLst>
              <p:tags r:id="rId19"/>
            </p:custDataLst>
          </p:nvPr>
        </p:nvSpPr>
        <p:spPr>
          <a:xfrm>
            <a:off x="8176260" y="4146550"/>
            <a:ext cx="3843020" cy="460375"/>
          </a:xfrm>
          <a:prstGeom prst="rect">
            <a:avLst/>
          </a:prstGeom>
          <a:noFill/>
        </p:spPr>
        <p:txBody>
          <a:bodyPr wrap="square" rtlCol="0">
            <a:spAutoFit/>
          </a:bodyPr>
          <a:p>
            <a:r>
              <a:rPr sz="2400" b="1" dirty="0">
                <a:solidFill>
                  <a:schemeClr val="bg1"/>
                </a:solidFill>
                <a:latin typeface="微软雅黑" panose="020B0503020204020204" pitchFamily="34" charset="-122"/>
                <a:ea typeface="微软雅黑" panose="020B0503020204020204" pitchFamily="34" charset="-122"/>
              </a:rPr>
              <a:t>对查找到的文件进一步操作</a:t>
            </a:r>
            <a:endParaRPr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1"/>
                                        </p:tgtEl>
                                        <p:attrNameLst>
                                          <p:attrName>ppt_y</p:attrName>
                                        </p:attrNameLst>
                                      </p:cBhvr>
                                      <p:tavLst>
                                        <p:tav tm="0">
                                          <p:val>
                                            <p:strVal val="#ppt_y"/>
                                          </p:val>
                                        </p:tav>
                                        <p:tav tm="100000">
                                          <p:val>
                                            <p:strVal val="#ppt_y"/>
                                          </p:val>
                                        </p:tav>
                                      </p:tavLst>
                                    </p:anim>
                                    <p:anim calcmode="lin" valueType="num">
                                      <p:cBhvr>
                                        <p:cTn id="15"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1"/>
                                        </p:tgtEl>
                                      </p:cBhvr>
                                    </p:animEffect>
                                  </p:childTnLst>
                                </p:cTn>
                              </p:par>
                            </p:childTnLst>
                          </p:cTn>
                        </p:par>
                        <p:par>
                          <p:cTn id="18" fill="hold">
                            <p:stCondLst>
                              <p:cond delay="1200"/>
                            </p:stCondLst>
                            <p:childTnLst>
                              <p:par>
                                <p:cTn id="19" presetID="23" presetClass="entr" presetSubtype="16" fill="hold" grpId="1"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childTnLst>
                                </p:cTn>
                              </p:par>
                            </p:childTnLst>
                          </p:cTn>
                        </p:par>
                        <p:par>
                          <p:cTn id="23" fill="hold">
                            <p:stCondLst>
                              <p:cond delay="1700"/>
                            </p:stCondLst>
                            <p:childTnLst>
                              <p:par>
                                <p:cTn id="24" presetID="3" presetClass="entr" presetSubtype="10" fill="hold" grpId="1"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linds(horizontal)">
                                      <p:cBhvr>
                                        <p:cTn id="26" dur="500"/>
                                        <p:tgtEl>
                                          <p:spTgt spid="21"/>
                                        </p:tgtEl>
                                      </p:cBhvr>
                                    </p:animEffect>
                                  </p:childTnLst>
                                </p:cTn>
                              </p:par>
                            </p:childTnLst>
                          </p:cTn>
                        </p:par>
                        <p:par>
                          <p:cTn id="27" fill="hold">
                            <p:stCondLst>
                              <p:cond delay="2200"/>
                            </p:stCondLst>
                            <p:childTnLst>
                              <p:par>
                                <p:cTn id="28" presetID="22" presetClass="entr" presetSubtype="1"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up)">
                                      <p:cBhvr>
                                        <p:cTn id="30" dur="500"/>
                                        <p:tgtEl>
                                          <p:spTgt spid="23"/>
                                        </p:tgtEl>
                                      </p:cBhvr>
                                    </p:animEffect>
                                  </p:childTnLst>
                                </p:cTn>
                              </p:par>
                            </p:childTnLst>
                          </p:cTn>
                        </p:par>
                        <p:par>
                          <p:cTn id="31" fill="hold">
                            <p:stCondLst>
                              <p:cond delay="2700"/>
                            </p:stCondLst>
                            <p:childTnLst>
                              <p:par>
                                <p:cTn id="32" presetID="23" presetClass="entr" presetSubtype="16"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childTnLst>
                                </p:cTn>
                              </p:par>
                            </p:childTnLst>
                          </p:cTn>
                        </p:par>
                        <p:par>
                          <p:cTn id="36" fill="hold">
                            <p:stCondLst>
                              <p:cond delay="3200"/>
                            </p:stCondLst>
                            <p:childTnLst>
                              <p:par>
                                <p:cTn id="37" presetID="3" presetClass="entr" presetSubtype="1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childTnLst>
                          </p:cTn>
                        </p:par>
                        <p:par>
                          <p:cTn id="40" fill="hold">
                            <p:stCondLst>
                              <p:cond delay="3700"/>
                            </p:stCondLst>
                            <p:childTnLst>
                              <p:par>
                                <p:cTn id="41" presetID="22" presetClass="entr" presetSubtype="1"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up)">
                                      <p:cBhvr>
                                        <p:cTn id="43" dur="500"/>
                                        <p:tgtEl>
                                          <p:spTgt spid="27"/>
                                        </p:tgtEl>
                                      </p:cBhvr>
                                    </p:animEffect>
                                  </p:childTnLst>
                                </p:cTn>
                              </p:par>
                            </p:childTnLst>
                          </p:cTn>
                        </p:par>
                        <p:par>
                          <p:cTn id="44" fill="hold">
                            <p:stCondLst>
                              <p:cond delay="4200"/>
                            </p:stCondLst>
                            <p:childTnLst>
                              <p:par>
                                <p:cTn id="45" presetID="23" presetClass="entr" presetSubtype="16"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childTnLst>
                                </p:cTn>
                              </p:par>
                            </p:childTnLst>
                          </p:cTn>
                        </p:par>
                        <p:par>
                          <p:cTn id="49" fill="hold">
                            <p:stCondLst>
                              <p:cond delay="4700"/>
                            </p:stCondLst>
                            <p:childTnLst>
                              <p:par>
                                <p:cTn id="50" presetID="3" presetClass="entr" presetSubtype="1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linds(horizontal)">
                                      <p:cBhvr>
                                        <p:cTn id="52" dur="500"/>
                                        <p:tgtEl>
                                          <p:spTgt spid="30"/>
                                        </p:tgtEl>
                                      </p:cBhvr>
                                    </p:animEffect>
                                  </p:childTnLst>
                                </p:cTn>
                              </p:par>
                            </p:childTnLst>
                          </p:cTn>
                        </p:par>
                        <p:par>
                          <p:cTn id="53" fill="hold">
                            <p:stCondLst>
                              <p:cond delay="5200"/>
                            </p:stCondLst>
                            <p:childTnLst>
                              <p:par>
                                <p:cTn id="54" presetID="22" presetClass="entr" presetSubtype="1"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up)">
                                      <p:cBhvr>
                                        <p:cTn id="56" dur="500"/>
                                        <p:tgtEl>
                                          <p:spTgt spid="2"/>
                                        </p:tgtEl>
                                      </p:cBhvr>
                                    </p:animEffect>
                                  </p:childTnLst>
                                </p:cTn>
                              </p:par>
                            </p:childTnLst>
                          </p:cTn>
                        </p:par>
                        <p:par>
                          <p:cTn id="57" fill="hold">
                            <p:stCondLst>
                              <p:cond delay="5700"/>
                            </p:stCondLst>
                            <p:childTnLst>
                              <p:par>
                                <p:cTn id="58" presetID="23" presetClass="entr" presetSubtype="16" fill="hold" grpId="0" nodeType="after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p:cTn id="60" dur="500" fill="hold"/>
                                        <p:tgtEl>
                                          <p:spTgt spid="4"/>
                                        </p:tgtEl>
                                        <p:attrNameLst>
                                          <p:attrName>ppt_w</p:attrName>
                                        </p:attrNameLst>
                                      </p:cBhvr>
                                      <p:tavLst>
                                        <p:tav tm="0">
                                          <p:val>
                                            <p:fltVal val="0"/>
                                          </p:val>
                                        </p:tav>
                                        <p:tav tm="100000">
                                          <p:val>
                                            <p:strVal val="#ppt_w"/>
                                          </p:val>
                                        </p:tav>
                                      </p:tavLst>
                                    </p:anim>
                                    <p:anim calcmode="lin" valueType="num">
                                      <p:cBhvr>
                                        <p:cTn id="61" dur="500" fill="hold"/>
                                        <p:tgtEl>
                                          <p:spTgt spid="4"/>
                                        </p:tgtEl>
                                        <p:attrNameLst>
                                          <p:attrName>ppt_h</p:attrName>
                                        </p:attrNameLst>
                                      </p:cBhvr>
                                      <p:tavLst>
                                        <p:tav tm="0">
                                          <p:val>
                                            <p:fltVal val="0"/>
                                          </p:val>
                                        </p:tav>
                                        <p:tav tm="100000">
                                          <p:val>
                                            <p:strVal val="#ppt_h"/>
                                          </p:val>
                                        </p:tav>
                                      </p:tavLst>
                                    </p:anim>
                                  </p:childTnLst>
                                </p:cTn>
                              </p:par>
                            </p:childTnLst>
                          </p:cTn>
                        </p:par>
                        <p:par>
                          <p:cTn id="62" fill="hold">
                            <p:stCondLst>
                              <p:cond delay="6200"/>
                            </p:stCondLst>
                            <p:childTnLst>
                              <p:par>
                                <p:cTn id="63" presetID="3" presetClass="entr" presetSubtype="10" fill="hold" grpId="0" nodeType="after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blinds(horizontal)">
                                      <p:cBhvr>
                                        <p:cTn id="65" dur="500"/>
                                        <p:tgtEl>
                                          <p:spTgt spid="5"/>
                                        </p:tgtEl>
                                      </p:cBhvr>
                                    </p:animEffect>
                                  </p:childTnLst>
                                </p:cTn>
                              </p:par>
                            </p:childTnLst>
                          </p:cTn>
                        </p:par>
                        <p:par>
                          <p:cTn id="66" fill="hold">
                            <p:stCondLst>
                              <p:cond delay="6700"/>
                            </p:stCondLst>
                            <p:childTnLst>
                              <p:par>
                                <p:cTn id="67" presetID="22" presetClass="entr" presetSubtype="1"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ipe(up)">
                                      <p:cBhvr>
                                        <p:cTn id="69" dur="500"/>
                                        <p:tgtEl>
                                          <p:spTgt spid="3"/>
                                        </p:tgtEl>
                                      </p:cBhvr>
                                    </p:animEffect>
                                  </p:childTnLst>
                                </p:cTn>
                              </p:par>
                            </p:childTnLst>
                          </p:cTn>
                        </p:par>
                        <p:par>
                          <p:cTn id="70" fill="hold">
                            <p:stCondLst>
                              <p:cond delay="7200"/>
                            </p:stCondLst>
                            <p:childTnLst>
                              <p:par>
                                <p:cTn id="71" presetID="23" presetClass="entr" presetSubtype="16" fill="hold" grpId="0" nodeType="after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p:cTn id="73" dur="500" fill="hold"/>
                                        <p:tgtEl>
                                          <p:spTgt spid="6"/>
                                        </p:tgtEl>
                                        <p:attrNameLst>
                                          <p:attrName>ppt_w</p:attrName>
                                        </p:attrNameLst>
                                      </p:cBhvr>
                                      <p:tavLst>
                                        <p:tav tm="0">
                                          <p:val>
                                            <p:fltVal val="0"/>
                                          </p:val>
                                        </p:tav>
                                        <p:tav tm="100000">
                                          <p:val>
                                            <p:strVal val="#ppt_w"/>
                                          </p:val>
                                        </p:tav>
                                      </p:tavLst>
                                    </p:anim>
                                    <p:anim calcmode="lin" valueType="num">
                                      <p:cBhvr>
                                        <p:cTn id="74" dur="500" fill="hold"/>
                                        <p:tgtEl>
                                          <p:spTgt spid="6"/>
                                        </p:tgtEl>
                                        <p:attrNameLst>
                                          <p:attrName>ppt_h</p:attrName>
                                        </p:attrNameLst>
                                      </p:cBhvr>
                                      <p:tavLst>
                                        <p:tav tm="0">
                                          <p:val>
                                            <p:fltVal val="0"/>
                                          </p:val>
                                        </p:tav>
                                        <p:tav tm="100000">
                                          <p:val>
                                            <p:strVal val="#ppt_h"/>
                                          </p:val>
                                        </p:tav>
                                      </p:tavLst>
                                    </p:anim>
                                  </p:childTnLst>
                                </p:cTn>
                              </p:par>
                            </p:childTnLst>
                          </p:cTn>
                        </p:par>
                        <p:par>
                          <p:cTn id="75" fill="hold">
                            <p:stCondLst>
                              <p:cond delay="7700"/>
                            </p:stCondLst>
                            <p:childTnLst>
                              <p:par>
                                <p:cTn id="76" presetID="3" presetClass="entr" presetSubtype="10" fill="hold" grpId="0" nodeType="after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blinds(horizontal)">
                                      <p:cBhvr>
                                        <p:cTn id="7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3" grpId="0" animBg="1"/>
      <p:bldP spid="13" grpId="1" bldLvl="0" animBg="1"/>
      <p:bldP spid="21" grpId="0"/>
      <p:bldP spid="21" grpId="1"/>
      <p:bldP spid="25" grpId="0" bldLvl="0" animBg="1"/>
      <p:bldP spid="26" grpId="0"/>
      <p:bldP spid="28" grpId="0" bldLvl="0" animBg="1"/>
      <p:bldP spid="30" grpId="0"/>
      <p:bldP spid="4" grpId="0" bldLvl="0" animBg="1"/>
      <p:bldP spid="5" grpId="0"/>
      <p:bldP spid="6" grpId="0" bldLvl="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）文件操作指令(tr)</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tr</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781175"/>
            <a:ext cx="10616565" cy="4128135"/>
          </a:xfrm>
          <a:prstGeom prst="rect">
            <a:avLst/>
          </a:prstGeom>
          <a:noFill/>
        </p:spPr>
        <p:txBody>
          <a:bodyPr wrap="square" rtlCol="0">
            <a:spAutoFit/>
          </a:bodyPr>
          <a:p>
            <a:pPr marL="330200" lvl="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字符范围：</a:t>
            </a:r>
            <a:endParaRPr lang="zh-CN" altLang="en-GB" sz="2800" smtClean="0">
              <a:effectLst/>
            </a:endParaRPr>
          </a:p>
          <a:p>
            <a:pPr lvl="0"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800" smtClean="0">
                <a:solidFill>
                  <a:srgbClr val="000000"/>
                </a:solidFill>
                <a:effectLst/>
                <a:latin typeface="Arial" panose="020B0604020202020204" pitchFamily="34" charset="0"/>
                <a:ea typeface="宋体" panose="02010600030101010101" pitchFamily="2" charset="-122"/>
                <a:cs typeface="+mn-ea"/>
                <a:sym typeface="+mn-ea"/>
              </a:rPr>
              <a:t>	</a:t>
            </a:r>
            <a:r>
              <a:rPr lang="zh-CN" altLang="en-US" sz="2800" smtClean="0">
                <a:solidFill>
                  <a:srgbClr val="000000"/>
                </a:solidFill>
                <a:effectLst/>
                <a:latin typeface="Arial" panose="020B0604020202020204" pitchFamily="34" charset="0"/>
                <a:ea typeface="宋体" panose="02010600030101010101" pitchFamily="2" charset="-122"/>
                <a:cs typeface="+mn-ea"/>
                <a:sym typeface="+mn-ea"/>
              </a:rPr>
              <a:t>指定字符串</a:t>
            </a:r>
            <a:r>
              <a:rPr lang="en-US" altLang="zh-CN" sz="2800" smtClean="0">
                <a:solidFill>
                  <a:srgbClr val="000000"/>
                </a:solidFill>
                <a:effectLst/>
                <a:latin typeface="Arial" panose="020B0604020202020204" pitchFamily="34" charset="0"/>
                <a:ea typeface="宋体" panose="02010600030101010101" pitchFamily="2" charset="-122"/>
                <a:cs typeface="+mn-ea"/>
                <a:sym typeface="+mn-ea"/>
              </a:rPr>
              <a:t>1</a:t>
            </a:r>
            <a:r>
              <a:rPr lang="zh-CN" altLang="en-US" sz="2800" smtClean="0">
                <a:solidFill>
                  <a:srgbClr val="000000"/>
                </a:solidFill>
                <a:effectLst/>
                <a:latin typeface="Arial" panose="020B0604020202020204" pitchFamily="34" charset="0"/>
                <a:ea typeface="宋体" panose="02010600030101010101" pitchFamily="2" charset="-122"/>
                <a:cs typeface="+mn-ea"/>
                <a:sym typeface="+mn-ea"/>
              </a:rPr>
              <a:t>和字符串</a:t>
            </a:r>
            <a:r>
              <a:rPr lang="en-US" altLang="zh-CN" sz="2800" smtClean="0">
                <a:solidFill>
                  <a:srgbClr val="000000"/>
                </a:solidFill>
                <a:effectLst/>
                <a:latin typeface="Arial" panose="020B0604020202020204" pitchFamily="34" charset="0"/>
                <a:ea typeface="宋体" panose="02010600030101010101" pitchFamily="2" charset="-122"/>
                <a:cs typeface="+mn-ea"/>
                <a:sym typeface="+mn-ea"/>
              </a:rPr>
              <a:t>2</a:t>
            </a:r>
            <a:r>
              <a:rPr lang="zh-CN" altLang="en-US" sz="2800" smtClean="0">
                <a:solidFill>
                  <a:srgbClr val="000000"/>
                </a:solidFill>
                <a:effectLst/>
                <a:latin typeface="Arial" panose="020B0604020202020204" pitchFamily="34" charset="0"/>
                <a:ea typeface="宋体" panose="02010600030101010101" pitchFamily="2" charset="-122"/>
                <a:cs typeface="+mn-ea"/>
                <a:sym typeface="+mn-ea"/>
              </a:rPr>
              <a:t>的内容时，</a:t>
            </a:r>
            <a:r>
              <a:rPr lang="zh-CN" altLang="en-US" sz="2800" b="1" smtClean="0">
                <a:solidFill>
                  <a:srgbClr val="FF0000"/>
                </a:solidFill>
                <a:effectLst/>
                <a:latin typeface="Arial" panose="020B0604020202020204" pitchFamily="34" charset="0"/>
                <a:ea typeface="宋体" panose="02010600030101010101" pitchFamily="2" charset="-122"/>
                <a:cs typeface="+mn-ea"/>
                <a:sym typeface="+mn-ea"/>
              </a:rPr>
              <a:t>只能使用单字符或者字符串范围或列表</a:t>
            </a:r>
            <a:r>
              <a:rPr lang="zh-CN" altLang="en-US" sz="2800" smtClean="0">
                <a:solidFill>
                  <a:srgbClr val="000000"/>
                </a:solidFill>
                <a:effectLst/>
                <a:latin typeface="Arial" panose="020B0604020202020204" pitchFamily="34" charset="0"/>
                <a:ea typeface="宋体" panose="02010600030101010101" pitchFamily="2" charset="-122"/>
                <a:cs typeface="+mn-ea"/>
                <a:sym typeface="+mn-ea"/>
              </a:rPr>
              <a:t>。</a:t>
            </a:r>
            <a:endParaRPr lang="zh-CN" altLang="en-US" sz="2800" smtClean="0">
              <a:effectLst>
                <a:outerShdw blurRad="38100" dist="38100" dir="2700000" algn="tl">
                  <a:srgbClr val="C0C0C0"/>
                </a:outerShdw>
              </a:effectLst>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[a-z] 	a-z</a:t>
            </a:r>
            <a:r>
              <a:rPr lang="zh-CN" altLang="en-US" sz="2400" smtClean="0">
                <a:solidFill>
                  <a:srgbClr val="663300"/>
                </a:solidFill>
                <a:latin typeface="Arial" panose="020B0604020202020204" pitchFamily="34" charset="0"/>
                <a:ea typeface="宋体" panose="02010600030101010101" pitchFamily="2" charset="-122"/>
                <a:cs typeface="+mn-ea"/>
                <a:sym typeface="+mn-ea"/>
              </a:rPr>
              <a:t>内的字符组成的字符串</a:t>
            </a:r>
            <a:endParaRPr lang="zh-CN" altLang="en-US"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[A-Z] 	A-Z</a:t>
            </a:r>
            <a:r>
              <a:rPr lang="zh-CN" altLang="en-US"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内的字符组成的字符串</a:t>
            </a:r>
            <a:endParaRPr lang="zh-CN" altLang="en-US"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[0-9]	</a:t>
            </a:r>
            <a:r>
              <a:rPr lang="zh-CN" altLang="en-US" sz="2400" smtClean="0">
                <a:solidFill>
                  <a:srgbClr val="663300"/>
                </a:solidFill>
                <a:latin typeface="Arial" panose="020B0604020202020204" pitchFamily="34" charset="0"/>
                <a:ea typeface="宋体" panose="02010600030101010101" pitchFamily="2" charset="-122"/>
                <a:cs typeface="+mn-ea"/>
                <a:sym typeface="+mn-ea"/>
              </a:rPr>
              <a:t>数字串</a:t>
            </a:r>
            <a:endParaRPr lang="zh-CN" altLang="en-US"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\0ctal	</a:t>
            </a:r>
            <a:r>
              <a:rPr lang="zh-CN" altLang="en-US" sz="2400" smtClean="0">
                <a:solidFill>
                  <a:srgbClr val="663300"/>
                </a:solidFill>
                <a:latin typeface="Arial" panose="020B0604020202020204" pitchFamily="34" charset="0"/>
                <a:ea typeface="宋体" panose="02010600030101010101" pitchFamily="2" charset="-122"/>
                <a:cs typeface="+mn-ea"/>
                <a:sym typeface="+mn-ea"/>
              </a:rPr>
              <a:t>一个</a:t>
            </a:r>
            <a:r>
              <a:rPr lang="en-US" altLang="zh-CN" sz="2400" smtClean="0">
                <a:solidFill>
                  <a:srgbClr val="663300"/>
                </a:solidFill>
                <a:latin typeface="Arial" panose="020B0604020202020204" pitchFamily="34" charset="0"/>
                <a:ea typeface="宋体" panose="02010600030101010101" pitchFamily="2" charset="-122"/>
                <a:cs typeface="+mn-ea"/>
                <a:sym typeface="+mn-ea"/>
              </a:rPr>
              <a:t>3</a:t>
            </a:r>
            <a:r>
              <a:rPr lang="zh-CN" altLang="en-US" sz="2400" smtClean="0">
                <a:solidFill>
                  <a:srgbClr val="663300"/>
                </a:solidFill>
                <a:latin typeface="Arial" panose="020B0604020202020204" pitchFamily="34" charset="0"/>
                <a:ea typeface="宋体" panose="02010600030101010101" pitchFamily="2" charset="-122"/>
                <a:cs typeface="+mn-ea"/>
                <a:sym typeface="+mn-ea"/>
              </a:rPr>
              <a:t>位的</a:t>
            </a:r>
            <a:r>
              <a:rPr lang="en-US" altLang="zh-CN" sz="2400" smtClean="0">
                <a:solidFill>
                  <a:srgbClr val="663300"/>
                </a:solidFill>
                <a:latin typeface="Arial" panose="020B0604020202020204" pitchFamily="34" charset="0"/>
                <a:ea typeface="宋体" panose="02010600030101010101" pitchFamily="2" charset="-122"/>
                <a:cs typeface="+mn-ea"/>
                <a:sym typeface="+mn-ea"/>
              </a:rPr>
              <a:t>8</a:t>
            </a:r>
            <a:r>
              <a:rPr lang="zh-CN" altLang="en-US" sz="2400" smtClean="0">
                <a:solidFill>
                  <a:srgbClr val="663300"/>
                </a:solidFill>
                <a:latin typeface="Arial" panose="020B0604020202020204" pitchFamily="34" charset="0"/>
                <a:ea typeface="宋体" panose="02010600030101010101" pitchFamily="2" charset="-122"/>
                <a:cs typeface="+mn-ea"/>
                <a:sym typeface="+mn-ea"/>
              </a:rPr>
              <a:t>进制数，对应有效的</a:t>
            </a:r>
            <a:r>
              <a:rPr lang="en-US" altLang="zh-CN" sz="2400" smtClean="0">
                <a:solidFill>
                  <a:srgbClr val="663300"/>
                </a:solidFill>
                <a:latin typeface="Arial" panose="020B0604020202020204" pitchFamily="34" charset="0"/>
                <a:ea typeface="宋体" panose="02010600030101010101" pitchFamily="2" charset="-122"/>
                <a:cs typeface="+mn-ea"/>
                <a:sym typeface="+mn-ea"/>
              </a:rPr>
              <a:t>ASCII</a:t>
            </a:r>
            <a:r>
              <a:rPr lang="zh-CN" altLang="en-US" sz="2400" smtClean="0">
                <a:solidFill>
                  <a:srgbClr val="663300"/>
                </a:solidFill>
                <a:latin typeface="Arial" panose="020B0604020202020204" pitchFamily="34" charset="0"/>
                <a:ea typeface="宋体" panose="02010600030101010101" pitchFamily="2" charset="-122"/>
                <a:cs typeface="+mn-ea"/>
                <a:sym typeface="+mn-ea"/>
              </a:rPr>
              <a:t>字符</a:t>
            </a:r>
            <a:endParaRPr lang="zh-CN" altLang="en-US"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[O*n]	</a:t>
            </a:r>
            <a:r>
              <a:rPr lang="zh-CN" altLang="en-US" sz="2400" smtClean="0">
                <a:solidFill>
                  <a:srgbClr val="663300"/>
                </a:solidFill>
                <a:latin typeface="Arial" panose="020B0604020202020204" pitchFamily="34" charset="0"/>
                <a:ea typeface="宋体" panose="02010600030101010101" pitchFamily="2" charset="-122"/>
                <a:cs typeface="+mn-ea"/>
                <a:sym typeface="+mn-ea"/>
              </a:rPr>
              <a:t>表示字符</a:t>
            </a:r>
            <a:r>
              <a:rPr lang="en-US" altLang="zh-CN" sz="2400" smtClean="0">
                <a:solidFill>
                  <a:srgbClr val="663300"/>
                </a:solidFill>
                <a:latin typeface="Arial" panose="020B0604020202020204" pitchFamily="34" charset="0"/>
                <a:ea typeface="宋体" panose="02010600030101010101" pitchFamily="2" charset="-122"/>
                <a:cs typeface="+mn-ea"/>
                <a:sym typeface="+mn-ea"/>
              </a:rPr>
              <a:t>O</a:t>
            </a:r>
            <a:r>
              <a:rPr lang="zh-CN" altLang="en-US" sz="2400" smtClean="0">
                <a:solidFill>
                  <a:srgbClr val="663300"/>
                </a:solidFill>
                <a:latin typeface="Arial" panose="020B0604020202020204" pitchFamily="34" charset="0"/>
                <a:ea typeface="宋体" panose="02010600030101010101" pitchFamily="2" charset="-122"/>
                <a:cs typeface="+mn-ea"/>
                <a:sym typeface="+mn-ea"/>
              </a:rPr>
              <a:t>重复出现指定次数为</a:t>
            </a:r>
            <a:r>
              <a:rPr lang="en-US" altLang="zh-CN" sz="2400" smtClean="0">
                <a:solidFill>
                  <a:srgbClr val="663300"/>
                </a:solidFill>
                <a:latin typeface="Arial" panose="020B0604020202020204" pitchFamily="34" charset="0"/>
                <a:ea typeface="宋体" panose="02010600030101010101" pitchFamily="2" charset="-122"/>
                <a:cs typeface="+mn-ea"/>
                <a:sym typeface="+mn-ea"/>
              </a:rPr>
              <a:t>n</a:t>
            </a:r>
            <a:endParaRPr lang="en-US" altLang="zh-CN" sz="2000" smtClean="0">
              <a:solidFill>
                <a:srgbClr val="663300"/>
              </a:solidFill>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endParaRPr lang="zh-CN" altLang="en-GB" sz="2400" smtClean="0">
              <a:solidFill>
                <a:srgbClr val="6633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）文件操作指令(tr)</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tr</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781175"/>
            <a:ext cx="10616565" cy="3623310"/>
          </a:xfrm>
          <a:prstGeom prst="rect">
            <a:avLst/>
          </a:prstGeom>
          <a:noFill/>
        </p:spPr>
        <p:txBody>
          <a:bodyPr wrap="square" rtlCol="0">
            <a:spAutoFit/>
          </a:bodyPr>
          <a:p>
            <a:pPr marL="330200" lvl="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tr中特定控制字符的不同表达方式</a:t>
            </a:r>
            <a:endParaRPr lang="en-US" altLang="zh-CN" sz="20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\a Ctrl-G  铃声\007</a:t>
            </a:r>
            <a:endParaRPr lang="en-US" altLang="zh-CN"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\b Ctrl-H  退格符\010</a:t>
            </a:r>
            <a:endParaRPr lang="en-US" altLang="zh-CN"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\f  Ctrl-L   走行换页\014</a:t>
            </a:r>
            <a:endParaRPr lang="en-US" altLang="zh-CN"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\n Ctrl-J   新行\012</a:t>
            </a:r>
            <a:endParaRPr lang="en-US" altLang="zh-CN"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\r  Ctrl-M  回车\015</a:t>
            </a:r>
            <a:endParaRPr lang="en-US" altLang="zh-CN"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\t  Ctrl-I    tab键\011</a:t>
            </a:r>
            <a:endParaRPr lang="en-US" altLang="zh-CN"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\v Ctrl-X   </a:t>
            </a:r>
            <a:r>
              <a:rPr lang="zh-CN" altLang="zh-CN" sz="2400" smtClean="0">
                <a:solidFill>
                  <a:srgbClr val="663300"/>
                </a:solidFill>
                <a:latin typeface="Arial" panose="020B0604020202020204" pitchFamily="34" charset="0"/>
                <a:ea typeface="宋体" panose="02010600030101010101" pitchFamily="2" charset="-122"/>
                <a:cs typeface="+mn-ea"/>
                <a:sym typeface="+mn-ea"/>
              </a:rPr>
              <a:t>纵向制表符</a:t>
            </a:r>
            <a:r>
              <a:rPr lang="en-US" altLang="zh-CN" sz="2400" smtClean="0">
                <a:solidFill>
                  <a:srgbClr val="663300"/>
                </a:solidFill>
                <a:latin typeface="Arial" panose="020B0604020202020204" pitchFamily="34" charset="0"/>
                <a:ea typeface="宋体" panose="02010600030101010101" pitchFamily="2" charset="-122"/>
                <a:cs typeface="+mn-ea"/>
                <a:sym typeface="+mn-ea"/>
              </a:rPr>
              <a:t>\030</a:t>
            </a:r>
            <a:endParaRPr lang="en-US" altLang="zh-CN" sz="2400" smtClean="0">
              <a:solidFill>
                <a:srgbClr val="6633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）文件操作指令(tr)</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tr</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781175"/>
            <a:ext cx="10616565" cy="5334635"/>
          </a:xfrm>
          <a:prstGeom prst="rect">
            <a:avLst/>
          </a:prstGeom>
          <a:noFill/>
        </p:spPr>
        <p:txBody>
          <a:bodyPr wrap="square" rtlCol="0">
            <a:spAutoFit/>
          </a:bodyPr>
          <a:p>
            <a:pPr marL="330200" lvl="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smtClean="0">
                <a:solidFill>
                  <a:srgbClr val="663300"/>
                </a:solidFill>
                <a:latin typeface="Arial" panose="020B0604020202020204" pitchFamily="34" charset="0"/>
                <a:ea typeface="宋体" panose="02010600030101010101" pitchFamily="2" charset="-122"/>
                <a:cs typeface="+mn-ea"/>
                <a:sym typeface="+mn-ea"/>
              </a:rPr>
              <a:t>举例</a:t>
            </a:r>
            <a:r>
              <a:rPr lang="en-US" altLang="zh-CN" sz="2400" smtClean="0">
                <a:solidFill>
                  <a:srgbClr val="663300"/>
                </a:solidFill>
                <a:latin typeface="Arial" panose="020B0604020202020204" pitchFamily="34" charset="0"/>
                <a:ea typeface="宋体" panose="02010600030101010101" pitchFamily="2" charset="-122"/>
                <a:cs typeface="+mn-ea"/>
                <a:sym typeface="+mn-ea"/>
              </a:rPr>
              <a:t>：</a:t>
            </a:r>
            <a:endParaRPr lang="en-US" altLang="zh-CN"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smtClean="0">
                <a:solidFill>
                  <a:srgbClr val="663300"/>
                </a:solidFill>
                <a:latin typeface="Arial" panose="020B0604020202020204" pitchFamily="34" charset="0"/>
                <a:ea typeface="宋体" panose="02010600030101010101" pitchFamily="2" charset="-122"/>
                <a:cs typeface="+mn-ea"/>
                <a:sym typeface="+mn-ea"/>
              </a:rPr>
              <a:t>将文件</a:t>
            </a:r>
            <a:r>
              <a:rPr lang="en-US" altLang="zh-CN" sz="2400" smtClean="0">
                <a:solidFill>
                  <a:srgbClr val="663300"/>
                </a:solidFill>
                <a:latin typeface="Arial" panose="020B0604020202020204" pitchFamily="34" charset="0"/>
                <a:ea typeface="宋体" panose="02010600030101010101" pitchFamily="2" charset="-122"/>
                <a:cs typeface="+mn-ea"/>
                <a:sym typeface="+mn-ea"/>
              </a:rPr>
              <a:t>file</a:t>
            </a:r>
            <a:r>
              <a:rPr lang="zh-CN" altLang="en-US" sz="2400" smtClean="0">
                <a:solidFill>
                  <a:srgbClr val="663300"/>
                </a:solidFill>
                <a:latin typeface="Arial" panose="020B0604020202020204" pitchFamily="34" charset="0"/>
                <a:ea typeface="宋体" panose="02010600030101010101" pitchFamily="2" charset="-122"/>
                <a:cs typeface="+mn-ea"/>
                <a:sym typeface="+mn-ea"/>
              </a:rPr>
              <a:t>中所有数字字符都删除</a:t>
            </a:r>
            <a:endParaRPr lang="zh-CN" altLang="en-US"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cat file|tr -d [0-9]</a:t>
            </a:r>
            <a:endParaRPr lang="zh-CN" altLang="en-US" sz="2400" smtClean="0">
              <a:solidFill>
                <a:srgbClr val="663300"/>
              </a:solidFill>
              <a:latin typeface="Arial" panose="020B0604020202020204" pitchFamily="34" charset="0"/>
              <a:ea typeface="宋体" panose="02010600030101010101" pitchFamily="2" charset="-122"/>
              <a:cs typeface="+mn-ea"/>
              <a:sym typeface="+mn-ea"/>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smtClean="0">
                <a:solidFill>
                  <a:srgbClr val="663300"/>
                </a:solidFill>
                <a:latin typeface="Arial" panose="020B0604020202020204" pitchFamily="34" charset="0"/>
                <a:ea typeface="宋体" panose="02010600030101010101" pitchFamily="2" charset="-122"/>
                <a:cs typeface="+mn-ea"/>
                <a:sym typeface="+mn-ea"/>
              </a:rPr>
              <a:t>将文件</a:t>
            </a:r>
            <a:r>
              <a:rPr lang="en-US" altLang="zh-CN" sz="2400" smtClean="0">
                <a:solidFill>
                  <a:srgbClr val="663300"/>
                </a:solidFill>
                <a:latin typeface="Arial" panose="020B0604020202020204" pitchFamily="34" charset="0"/>
                <a:ea typeface="宋体" panose="02010600030101010101" pitchFamily="2" charset="-122"/>
                <a:cs typeface="+mn-ea"/>
                <a:sym typeface="+mn-ea"/>
              </a:rPr>
              <a:t>file</a:t>
            </a:r>
            <a:r>
              <a:rPr lang="zh-CN" altLang="en-US" sz="2400" smtClean="0">
                <a:solidFill>
                  <a:srgbClr val="663300"/>
                </a:solidFill>
                <a:latin typeface="Arial" panose="020B0604020202020204" pitchFamily="34" charset="0"/>
                <a:ea typeface="宋体" panose="02010600030101010101" pitchFamily="2" charset="-122"/>
                <a:cs typeface="+mn-ea"/>
                <a:sym typeface="+mn-ea"/>
              </a:rPr>
              <a:t>中，不在补集</a:t>
            </a:r>
            <a:r>
              <a:rPr lang="en-US" altLang="zh-CN" sz="2400" smtClean="0">
                <a:solidFill>
                  <a:srgbClr val="663300"/>
                </a:solidFill>
                <a:latin typeface="Arial" panose="020B0604020202020204" pitchFamily="34" charset="0"/>
                <a:ea typeface="宋体" panose="02010600030101010101" pitchFamily="2" charset="-122"/>
                <a:cs typeface="+mn-ea"/>
                <a:sym typeface="+mn-ea"/>
              </a:rPr>
              <a:t>“0-9”</a:t>
            </a:r>
            <a:r>
              <a:rPr lang="zh-CN" altLang="en-US" sz="2400" smtClean="0">
                <a:solidFill>
                  <a:srgbClr val="663300"/>
                </a:solidFill>
                <a:latin typeface="Arial" panose="020B0604020202020204" pitchFamily="34" charset="0"/>
                <a:ea typeface="宋体" panose="02010600030101010101" pitchFamily="2" charset="-122"/>
                <a:cs typeface="+mn-ea"/>
                <a:sym typeface="+mn-ea"/>
              </a:rPr>
              <a:t>的所有字符删除</a:t>
            </a:r>
            <a:endParaRPr lang="zh-CN" altLang="en-US"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cat file|tr -d -c [0-9]</a:t>
            </a:r>
            <a:endParaRPr lang="zh-CN" altLang="en-US" sz="2400" smtClean="0">
              <a:solidFill>
                <a:srgbClr val="663300"/>
              </a:solidFill>
              <a:latin typeface="Arial" panose="020B0604020202020204" pitchFamily="34" charset="0"/>
              <a:ea typeface="宋体" panose="02010600030101010101" pitchFamily="2" charset="-122"/>
              <a:cs typeface="+mn-ea"/>
              <a:sym typeface="+mn-ea"/>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将文件file中出现的"abc"替换为"xyz"</a:t>
            </a:r>
            <a:endParaRPr lang="en-US" altLang="zh-CN" sz="2400" smtClean="0">
              <a:solidFill>
                <a:srgbClr val="663300"/>
              </a:solidFill>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 </a:t>
            </a: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cat file | tr "abc" "xyz" &gt; new_file</a:t>
            </a:r>
            <a:endParaRPr lang="en-US" altLang="zh-CN" sz="2400" smtClean="0">
              <a:solidFill>
                <a:srgbClr val="663300"/>
              </a:solidFill>
              <a:sym typeface="宋体" panose="02010600030101010101" pitchFamily="2" charset="-122"/>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使用tr命令</a:t>
            </a:r>
            <a:r>
              <a:rPr lang="zh-CN" altLang="en-US"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将</a:t>
            </a: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小写</a:t>
            </a:r>
            <a:r>
              <a:rPr lang="zh-CN" altLang="en-US"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字母转换为大写字母</a:t>
            </a:r>
            <a:endParaRPr lang="zh-CN" altLang="en-US" sz="2400" smtClean="0">
              <a:solidFill>
                <a:srgbClr val="663300"/>
              </a:solidFill>
              <a:sym typeface="宋体" panose="02010600030101010101" pitchFamily="2" charset="-122"/>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cat file | tr [a-z] [A-Z] &gt; new_file</a:t>
            </a:r>
            <a:endParaRPr lang="en-US" altLang="zh-CN" sz="2400" smtClean="0">
              <a:solidFill>
                <a:srgbClr val="663300"/>
              </a:solidFill>
              <a:sym typeface="宋体" panose="02010600030101010101" pitchFamily="2" charset="-122"/>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endParaRPr lang="en-US" altLang="zh-CN" sz="2400" smtClean="0">
              <a:solidFill>
                <a:srgbClr val="663300"/>
              </a:solidFill>
              <a:sym typeface="宋体" panose="02010600030101010101" pitchFamily="2" charset="-122"/>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endParaRPr lang="en-US" altLang="zh-CN" sz="2400" smtClean="0">
              <a:solidFill>
                <a:srgbClr val="663300"/>
              </a:solidFill>
              <a:sym typeface="宋体" panose="02010600030101010101" pitchFamily="2" charset="-122"/>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endParaRPr lang="en-US" altLang="zh-CN" sz="2400" smtClean="0">
              <a:solidFill>
                <a:srgbClr val="663300"/>
              </a:solidFill>
              <a:effectLst/>
              <a:latin typeface="Arial" panose="020B0604020202020204" pitchFamily="34" charset="0"/>
              <a:ea typeface="宋体" panose="02010600030101010101" pitchFamily="2" charset="-122"/>
              <a:cs typeface="+mn-ea"/>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 calcmode="lin" valueType="num">
                                      <p:cBhvr additive="base">
                                        <p:cTn id="7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）文件操作指令(tr)</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tr</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781175"/>
            <a:ext cx="10616565" cy="4448175"/>
          </a:xfrm>
          <a:prstGeom prst="rect">
            <a:avLst/>
          </a:prstGeom>
          <a:noFill/>
        </p:spPr>
        <p:txBody>
          <a:bodyPr wrap="square" rtlCol="0">
            <a:spAutoFit/>
          </a:bodyPr>
          <a:p>
            <a:pPr marL="330200" lvl="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smtClean="0">
                <a:solidFill>
                  <a:srgbClr val="663300"/>
                </a:solidFill>
                <a:latin typeface="Arial" panose="020B0604020202020204" pitchFamily="34" charset="0"/>
                <a:ea typeface="宋体" panose="02010600030101010101" pitchFamily="2" charset="-122"/>
                <a:cs typeface="+mn-ea"/>
                <a:sym typeface="+mn-ea"/>
              </a:rPr>
              <a:t>举例</a:t>
            </a:r>
            <a:r>
              <a:rPr lang="en-US" altLang="zh-CN" sz="2400" smtClean="0">
                <a:solidFill>
                  <a:srgbClr val="663300"/>
                </a:solidFill>
                <a:latin typeface="Arial" panose="020B0604020202020204" pitchFamily="34" charset="0"/>
                <a:ea typeface="宋体" panose="02010600030101010101" pitchFamily="2" charset="-122"/>
                <a:cs typeface="+mn-ea"/>
                <a:sym typeface="+mn-ea"/>
              </a:rPr>
              <a:t>：</a:t>
            </a:r>
            <a:endParaRPr lang="en-US" altLang="zh-CN" sz="2400" smtClean="0">
              <a:solidFill>
                <a:srgbClr val="663300"/>
              </a:solidFill>
              <a:sym typeface="宋体" panose="02010600030101010101" pitchFamily="2" charset="-122"/>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把文件中的数字0-9替换为a-j</a:t>
            </a:r>
            <a:endParaRPr lang="en-US" altLang="zh-CN" sz="2400" smtClean="0">
              <a:solidFill>
                <a:srgbClr val="663300"/>
              </a:solidFill>
              <a:sym typeface="宋体" panose="02010600030101010101" pitchFamily="2" charset="-122"/>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cat file | tr [0-9] [a-j] &gt; new_file</a:t>
            </a:r>
            <a:endPar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删除文件file中出现的</a:t>
            </a:r>
            <a:r>
              <a:rPr lang="en-US" altLang="zh-CN" sz="2400" smtClean="0">
                <a:solidFill>
                  <a:srgbClr val="FF0000"/>
                </a:solidFill>
                <a:latin typeface="Arial" panose="020B0604020202020204" pitchFamily="34" charset="0"/>
                <a:ea typeface="宋体" panose="02010600030101010101" pitchFamily="2" charset="-122"/>
                <a:cs typeface="+mn-ea"/>
                <a:sym typeface="宋体" panose="02010600030101010101" pitchFamily="2" charset="-122"/>
              </a:rPr>
              <a:t>"Snail"</a:t>
            </a:r>
            <a:r>
              <a:rPr lang="en-US" altLang="zh-CN" sz="2400" b="1" smtClean="0">
                <a:solidFill>
                  <a:srgbClr val="FF0000"/>
                </a:solidFill>
                <a:latin typeface="Arial" panose="020B0604020202020204" pitchFamily="34" charset="0"/>
                <a:ea typeface="宋体" panose="02010600030101010101" pitchFamily="2" charset="-122"/>
                <a:cs typeface="+mn-ea"/>
                <a:sym typeface="宋体" panose="02010600030101010101" pitchFamily="2" charset="-122"/>
              </a:rPr>
              <a:t>字符</a:t>
            </a:r>
            <a:endParaRPr lang="en-US" altLang="zh-CN" sz="2400" smtClean="0">
              <a:solidFill>
                <a:srgbClr val="663300"/>
              </a:solidFill>
              <a:sym typeface="宋体" panose="02010600030101010101" pitchFamily="2" charset="-122"/>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cat file | tr -d "Snail" &gt; new_file</a:t>
            </a:r>
            <a:endParaRPr lang="en-US" altLang="zh-CN" sz="2400" smtClean="0">
              <a:solidFill>
                <a:srgbClr val="663300"/>
              </a:solidFill>
              <a:sym typeface="宋体" panose="02010600030101010101" pitchFamily="2" charset="-122"/>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删除文件file中出现的换行'\n'、制表'\t'字符</a:t>
            </a:r>
            <a:endParaRPr lang="en-US" altLang="zh-CN" sz="2400" smtClean="0">
              <a:solidFill>
                <a:srgbClr val="663300"/>
              </a:solidFill>
              <a:sym typeface="宋体" panose="02010600030101010101" pitchFamily="2" charset="-122"/>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cat file | tr -d "\n\t" &gt; new_file</a:t>
            </a:r>
            <a:endParaRPr lang="en-US" altLang="zh-CN" sz="2400" smtClean="0">
              <a:solidFill>
                <a:srgbClr val="663300"/>
              </a:solidFill>
              <a:sym typeface="宋体" panose="02010600030101010101" pitchFamily="2" charset="-122"/>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删除“连续着的”重复字母，只保留第一个</a:t>
            </a:r>
            <a:endParaRPr lang="en-US" altLang="zh-CN" sz="2400" smtClean="0">
              <a:solidFill>
                <a:srgbClr val="663300"/>
              </a:solidFill>
              <a:sym typeface="宋体" panose="02010600030101010101" pitchFamily="2" charset="-122"/>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cat file | tr -s [a-zA-Z] &gt; new_file</a:t>
            </a:r>
            <a:endParaRPr lang="en-US" altLang="zh-CN" sz="2400" smtClean="0">
              <a:solidFill>
                <a:srgbClr val="663300"/>
              </a:solidFill>
              <a:sym typeface="宋体" panose="02010600030101010101" pitchFamily="2" charset="-122"/>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endParaRPr lang="en-US" altLang="zh-CN" sz="2400" smtClean="0">
              <a:solidFill>
                <a:srgbClr val="663300"/>
              </a:solidFill>
              <a:effectLst/>
              <a:latin typeface="Arial" panose="020B0604020202020204" pitchFamily="34" charset="0"/>
              <a:ea typeface="宋体" panose="02010600030101010101" pitchFamily="2" charset="-122"/>
              <a:cs typeface="+mn-ea"/>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 calcmode="lin" valueType="num">
                                      <p:cBhvr additive="base">
                                        <p:cTn id="7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which——</a:t>
                </a:r>
                <a:r>
                  <a:rPr lang="zh-CN" altLang="zh-CN" sz="2000" b="1" dirty="0">
                    <a:latin typeface="微软雅黑" panose="020B0503020204020204" pitchFamily="34" charset="-122"/>
                    <a:ea typeface="微软雅黑" panose="020B0503020204020204" pitchFamily="34" charset="-122"/>
                  </a:rPr>
                  <a:t>可执行文件的搜索</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1</a:t>
              </a:r>
              <a:r>
                <a:rPr lang="zh-CN" altLang="en-US" sz="2400" b="1"/>
                <a:t>）</a:t>
              </a:r>
              <a:endParaRPr lang="zh-CN" altLang="en-US" sz="2400" b="1"/>
            </a:p>
          </p:txBody>
        </p:sp>
      </p:grpSp>
      <p:sp>
        <p:nvSpPr>
          <p:cNvPr id="5" name="淘宝网chenying0907出品 77"/>
          <p:cNvSpPr txBox="1"/>
          <p:nvPr/>
        </p:nvSpPr>
        <p:spPr>
          <a:xfrm>
            <a:off x="962025" y="1997075"/>
            <a:ext cx="10305415" cy="3194685"/>
          </a:xfrm>
          <a:prstGeom prst="rect">
            <a:avLst/>
          </a:prstGeom>
          <a:noFill/>
        </p:spPr>
        <p:txBody>
          <a:bodyPr wrap="square" rtlCol="0">
            <a:spAutoFit/>
          </a:bodyPr>
          <a:p>
            <a:pPr indent="0" algn="just" defTabSz="448945" eaLnBrk="0" fontAlgn="auto" hangingPunct="0">
              <a:lnSpc>
                <a:spcPct val="150000"/>
              </a:lnSpc>
              <a:spcBef>
                <a:spcPts val="0"/>
              </a:spcBef>
              <a:spcAft>
                <a:spcPts val="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sz="2000">
                <a:effectLst/>
                <a:latin typeface="微软雅黑" panose="020B0503020204020204" pitchFamily="34" charset="-122"/>
                <a:ea typeface="微软雅黑" panose="020B0503020204020204" pitchFamily="34" charset="-122"/>
              </a:rPr>
              <a:t>在Linux</a:t>
            </a:r>
            <a:r>
              <a:rPr lang="zh-CN" sz="2000">
                <a:effectLst/>
                <a:latin typeface="微软雅黑" panose="020B0503020204020204" pitchFamily="34" charset="-122"/>
                <a:ea typeface="微软雅黑" panose="020B0503020204020204" pitchFamily="34" charset="-122"/>
              </a:rPr>
              <a:t>系统中</a:t>
            </a:r>
            <a:r>
              <a:rPr sz="2000">
                <a:effectLst/>
                <a:latin typeface="微软雅黑" panose="020B0503020204020204" pitchFamily="34" charset="-122"/>
                <a:ea typeface="微软雅黑" panose="020B0503020204020204" pitchFamily="34" charset="-122"/>
              </a:rPr>
              <a:t>，</a:t>
            </a:r>
            <a:r>
              <a:rPr lang="zh-CN" sz="2000">
                <a:effectLst/>
                <a:latin typeface="微软雅黑" panose="020B0503020204020204" pitchFamily="34" charset="-122"/>
                <a:ea typeface="微软雅黑" panose="020B0503020204020204" pitchFamily="34" charset="-122"/>
              </a:rPr>
              <a:t>有成百上千个指令，不同的指令对应的指令文件放在不同的目录总。如何快速的查找指令路径很重要</a:t>
            </a:r>
            <a:r>
              <a:rPr sz="2000">
                <a:effectLst/>
                <a:latin typeface="微软雅黑" panose="020B0503020204020204" pitchFamily="34" charset="-122"/>
                <a:ea typeface="微软雅黑" panose="020B0503020204020204" pitchFamily="34" charset="-122"/>
              </a:rPr>
              <a:t>：</a:t>
            </a:r>
            <a:endParaRPr sz="2000">
              <a:effectLst/>
              <a:latin typeface="微软雅黑" panose="020B0503020204020204" pitchFamily="34" charset="-122"/>
              <a:ea typeface="微软雅黑" panose="020B0503020204020204" pitchFamily="34" charset="-122"/>
            </a:endParaRPr>
          </a:p>
          <a:p>
            <a:pPr indent="0" fontAlgn="auto">
              <a:lnSpc>
                <a:spcPts val="3400"/>
              </a:lnSpc>
              <a:spcBef>
                <a:spcPts val="0"/>
              </a:spcBef>
              <a:buFontTx/>
              <a:buBlip>
                <a:blip r:embed="rId2"/>
              </a:buBlip>
              <a:defRPr/>
            </a:pPr>
            <a:r>
              <a:rPr lang="en-GB" sz="2400" b="1" smtClean="0">
                <a:solidFill>
                  <a:srgbClr val="FF0000"/>
                </a:solidFill>
                <a:effectLst/>
                <a:sym typeface="+mn-ea"/>
              </a:rPr>
              <a:t>which  &lt;指令&gt;</a:t>
            </a:r>
            <a:endParaRPr lang="en-GB" sz="2000" smtClean="0">
              <a:effectLst/>
              <a:sym typeface="+mn-ea"/>
            </a:endParaRPr>
          </a:p>
          <a:p>
            <a:pPr lvl="1" indent="0" fontAlgn="auto">
              <a:lnSpc>
                <a:spcPts val="3400"/>
              </a:lnSpc>
              <a:spcBef>
                <a:spcPts val="0"/>
              </a:spcBef>
              <a:buFontTx/>
              <a:buBlip>
                <a:blip r:embed="rId3"/>
              </a:buBlip>
              <a:defRPr/>
            </a:pPr>
            <a:r>
              <a:rPr lang="zh-CN" altLang="en-US" sz="2400" smtClean="0">
                <a:solidFill>
                  <a:srgbClr val="663300"/>
                </a:solidFill>
                <a:sym typeface="+mn-ea"/>
              </a:rPr>
              <a:t>在PATH变量指定的路径中，搜索某个系统命令的位置，并且返回第一个搜索结果。</a:t>
            </a:r>
            <a:endParaRPr lang="zh-CN" altLang="en-US" sz="2400" smtClean="0">
              <a:solidFill>
                <a:srgbClr val="663300"/>
              </a:solidFill>
              <a:sym typeface="+mn-ea"/>
            </a:endParaRPr>
          </a:p>
          <a:p>
            <a:pPr lvl="1" indent="0" fontAlgn="auto">
              <a:lnSpc>
                <a:spcPts val="3400"/>
              </a:lnSpc>
              <a:spcBef>
                <a:spcPts val="0"/>
              </a:spcBef>
              <a:buFontTx/>
              <a:buBlip>
                <a:blip r:embed="rId3"/>
              </a:buBlip>
              <a:defRPr/>
            </a:pPr>
            <a:r>
              <a:rPr lang="en-GB" sz="2400" smtClean="0">
                <a:solidFill>
                  <a:srgbClr val="663300"/>
                </a:solidFill>
                <a:sym typeface="+mn-ea"/>
              </a:rPr>
              <a:t>显示一个指令的完整路径与别名。</a:t>
            </a:r>
            <a:endParaRPr lang="en-GB" sz="2400" smtClean="0">
              <a:solidFill>
                <a:srgbClr val="663300"/>
              </a:solidFill>
              <a:sym typeface="+mn-ea"/>
            </a:endParaRPr>
          </a:p>
          <a:p>
            <a:pPr lvl="1" indent="0" fontAlgn="auto">
              <a:lnSpc>
                <a:spcPts val="3400"/>
              </a:lnSpc>
              <a:spcBef>
                <a:spcPts val="0"/>
              </a:spcBef>
              <a:buFontTx/>
              <a:buBlip>
                <a:blip r:embed="rId3"/>
              </a:buBlip>
              <a:defRPr/>
            </a:pPr>
            <a:r>
              <a:rPr lang="zh-CN" altLang="en-GB" sz="2400" smtClean="0">
                <a:solidFill>
                  <a:srgbClr val="663300"/>
                </a:solidFill>
                <a:sym typeface="+mn-ea"/>
              </a:rPr>
              <a:t>例如：</a:t>
            </a:r>
            <a:endParaRPr lang="en-GB" sz="2000" smtClean="0">
              <a:solidFill>
                <a:srgbClr val="663300"/>
              </a:solidFill>
              <a:effectLst/>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4"/>
          <a:stretch>
            <a:fillRect/>
          </a:stretch>
        </p:blipFill>
        <p:spPr>
          <a:xfrm>
            <a:off x="2482215" y="4790440"/>
            <a:ext cx="5643880" cy="6019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whereis——</a:t>
                </a:r>
                <a:r>
                  <a:rPr lang="zh-CN" altLang="zh-CN" sz="2000" b="1" dirty="0">
                    <a:latin typeface="微软雅黑" panose="020B0503020204020204" pitchFamily="34" charset="-122"/>
                    <a:ea typeface="微软雅黑" panose="020B0503020204020204" pitchFamily="34" charset="-122"/>
                  </a:rPr>
                  <a:t>按程序名搜索文件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sp>
        <p:nvSpPr>
          <p:cNvPr id="5" name="淘宝网chenying0907出品 77"/>
          <p:cNvSpPr txBox="1"/>
          <p:nvPr/>
        </p:nvSpPr>
        <p:spPr>
          <a:xfrm>
            <a:off x="962025" y="1997075"/>
            <a:ext cx="10305415" cy="4643120"/>
          </a:xfrm>
          <a:prstGeom prst="rect">
            <a:avLst/>
          </a:prstGeom>
          <a:noFill/>
        </p:spPr>
        <p:txBody>
          <a:bodyPr wrap="square" rtlCol="0">
            <a:spAutoFit/>
          </a:bodyPr>
          <a:p>
            <a:pPr marL="330200" indent="-330200" algn="l" defTabSz="448945" eaLnBrk="0" hangingPunct="0">
              <a:lnSpc>
                <a:spcPct val="100000"/>
              </a:lnSpc>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whereis命令只能用于程序名的搜索，而且只搜索二进制文件（</a:t>
            </a:r>
            <a:r>
              <a:rPr lang="zh-CN" sz="2400" smtClean="0">
                <a:solidFill>
                  <a:srgbClr val="663300"/>
                </a:solidFill>
                <a:latin typeface="Arial" panose="020B0604020202020204" pitchFamily="34" charset="0"/>
                <a:ea typeface="宋体" panose="02010600030101010101" pitchFamily="2" charset="-122"/>
                <a:cs typeface="+mn-ea"/>
                <a:sym typeface="+mn-ea"/>
              </a:rPr>
              <a:t>选项</a:t>
            </a:r>
            <a:r>
              <a:rPr lang="en-GB" sz="2400" smtClean="0">
                <a:solidFill>
                  <a:srgbClr val="663300"/>
                </a:solidFill>
                <a:latin typeface="Arial" panose="020B0604020202020204" pitchFamily="34" charset="0"/>
                <a:ea typeface="宋体" panose="02010600030101010101" pitchFamily="2" charset="-122"/>
                <a:cs typeface="+mn-ea"/>
                <a:sym typeface="+mn-ea"/>
              </a:rPr>
              <a:t>-b）、man说明文件（</a:t>
            </a:r>
            <a:r>
              <a:rPr lang="zh-CN" altLang="en-GB" sz="2400" smtClean="0">
                <a:solidFill>
                  <a:srgbClr val="663300"/>
                </a:solidFill>
                <a:latin typeface="Arial" panose="020B0604020202020204" pitchFamily="34" charset="0"/>
                <a:ea typeface="宋体" panose="02010600030101010101" pitchFamily="2" charset="-122"/>
                <a:cs typeface="+mn-ea"/>
                <a:sym typeface="+mn-ea"/>
              </a:rPr>
              <a:t>选项</a:t>
            </a:r>
            <a:r>
              <a:rPr lang="en-GB" sz="2400" smtClean="0">
                <a:solidFill>
                  <a:srgbClr val="663300"/>
                </a:solidFill>
                <a:latin typeface="Arial" panose="020B0604020202020204" pitchFamily="34" charset="0"/>
                <a:ea typeface="宋体" panose="02010600030101010101" pitchFamily="2" charset="-122"/>
                <a:cs typeface="+mn-ea"/>
                <a:sym typeface="+mn-ea"/>
              </a:rPr>
              <a:t>-m）和源代码文件（</a:t>
            </a:r>
            <a:r>
              <a:rPr lang="zh-CN" altLang="en-GB" sz="2400" smtClean="0">
                <a:solidFill>
                  <a:srgbClr val="663300"/>
                </a:solidFill>
                <a:latin typeface="Arial" panose="020B0604020202020204" pitchFamily="34" charset="0"/>
                <a:ea typeface="宋体" panose="02010600030101010101" pitchFamily="2" charset="-122"/>
                <a:cs typeface="+mn-ea"/>
                <a:sym typeface="+mn-ea"/>
              </a:rPr>
              <a:t>选项</a:t>
            </a:r>
            <a:r>
              <a:rPr lang="en-GB" sz="2400" smtClean="0">
                <a:solidFill>
                  <a:srgbClr val="663300"/>
                </a:solidFill>
                <a:latin typeface="Arial" panose="020B0604020202020204" pitchFamily="34" charset="0"/>
                <a:ea typeface="宋体" panose="02010600030101010101" pitchFamily="2" charset="-122"/>
                <a:cs typeface="+mn-ea"/>
                <a:sym typeface="+mn-ea"/>
              </a:rPr>
              <a:t>-s）。如果省略</a:t>
            </a:r>
            <a:r>
              <a:rPr lang="zh-CN" altLang="en-GB" sz="2400" smtClean="0">
                <a:solidFill>
                  <a:srgbClr val="663300"/>
                </a:solidFill>
                <a:latin typeface="Arial" panose="020B0604020202020204" pitchFamily="34" charset="0"/>
                <a:ea typeface="宋体" panose="02010600030101010101" pitchFamily="2" charset="-122"/>
                <a:cs typeface="+mn-ea"/>
                <a:sym typeface="+mn-ea"/>
              </a:rPr>
              <a:t>选项</a:t>
            </a:r>
            <a:r>
              <a:rPr lang="en-GB" sz="2400" smtClean="0">
                <a:solidFill>
                  <a:srgbClr val="663300"/>
                </a:solidFill>
                <a:latin typeface="Arial" panose="020B0604020202020204" pitchFamily="34" charset="0"/>
                <a:ea typeface="宋体" panose="02010600030101010101" pitchFamily="2" charset="-122"/>
                <a:cs typeface="+mn-ea"/>
                <a:sym typeface="+mn-ea"/>
              </a:rPr>
              <a:t>，则返回所有信息</a:t>
            </a:r>
            <a:r>
              <a:rPr lang="zh-CN" altLang="en-GB" sz="2400" smtClean="0">
                <a:solidFill>
                  <a:srgbClr val="663300"/>
                </a:solidFill>
                <a:latin typeface="Arial" panose="020B0604020202020204" pitchFamily="34" charset="0"/>
                <a:ea typeface="宋体" panose="02010600030101010101" pitchFamily="2" charset="-122"/>
                <a:cs typeface="+mn-ea"/>
                <a:sym typeface="+mn-ea"/>
              </a:rPr>
              <a:t>。</a:t>
            </a:r>
            <a:endParaRPr lang="zh-CN" altLang="en-GB" sz="2400" smtClean="0">
              <a:solidFill>
                <a:srgbClr val="663300"/>
              </a:solidFill>
              <a:latin typeface="Arial" panose="020B0604020202020204" pitchFamily="34" charset="0"/>
              <a:ea typeface="宋体" panose="02010600030101010101" pitchFamily="2" charset="-122"/>
              <a:cs typeface="+mn-ea"/>
              <a:sym typeface="+mn-ea"/>
            </a:endParaRPr>
          </a:p>
          <a:p>
            <a:pPr marL="330200" indent="-330200" algn="l" defTabSz="448945" eaLnBrk="0" hangingPunct="0">
              <a:lnSpc>
                <a:spcPct val="100000"/>
              </a:lnSpc>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格式：</a:t>
            </a:r>
            <a:r>
              <a:rPr lang="en-US" altLang="en-GB" sz="2400" smtClean="0">
                <a:solidFill>
                  <a:srgbClr val="663300"/>
                </a:solidFill>
                <a:latin typeface="Arial" panose="020B0604020202020204" pitchFamily="34" charset="0"/>
                <a:ea typeface="宋体" panose="02010600030101010101" pitchFamily="2" charset="-122"/>
                <a:cs typeface="+mn-ea"/>
                <a:sym typeface="+mn-ea"/>
              </a:rPr>
              <a:t>whereis [-bmsu] [-BMS </a:t>
            </a:r>
            <a:r>
              <a:rPr lang="zh-CN" altLang="en-US" sz="2400" smtClean="0">
                <a:solidFill>
                  <a:srgbClr val="663300"/>
                </a:solidFill>
                <a:latin typeface="Arial" panose="020B0604020202020204" pitchFamily="34" charset="0"/>
                <a:ea typeface="宋体" panose="02010600030101010101" pitchFamily="2" charset="-122"/>
                <a:cs typeface="+mn-ea"/>
                <a:sym typeface="+mn-ea"/>
              </a:rPr>
              <a:t>目录名 </a:t>
            </a:r>
            <a:r>
              <a:rPr lang="en-US" altLang="zh-CN" sz="2400" smtClean="0">
                <a:solidFill>
                  <a:srgbClr val="663300"/>
                </a:solidFill>
                <a:latin typeface="Arial" panose="020B0604020202020204" pitchFamily="34" charset="0"/>
                <a:ea typeface="宋体" panose="02010600030101010101" pitchFamily="2" charset="-122"/>
                <a:cs typeface="+mn-ea"/>
                <a:sym typeface="+mn-ea"/>
              </a:rPr>
              <a:t>-f</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zh-CN" altLang="en-US" sz="2400" smtClean="0">
                <a:solidFill>
                  <a:srgbClr val="663300"/>
                </a:solidFill>
                <a:latin typeface="Arial" panose="020B0604020202020204" pitchFamily="34" charset="0"/>
                <a:ea typeface="宋体" panose="02010600030101010101" pitchFamily="2" charset="-122"/>
                <a:cs typeface="+mn-ea"/>
                <a:sym typeface="+mn-ea"/>
              </a:rPr>
              <a:t>文件名</a:t>
            </a:r>
            <a:endParaRPr lang="zh-CN" altLang="en-US" sz="20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-b        </a:t>
            </a:r>
            <a:r>
              <a:rPr lang="en-US" altLang="zh-CN" sz="2400">
                <a:sym typeface="+mn-ea"/>
              </a:rPr>
              <a:t>	</a:t>
            </a:r>
            <a:r>
              <a:rPr lang="zh-CN" altLang="en-US" sz="2400">
                <a:sym typeface="+mn-ea"/>
              </a:rPr>
              <a:t> </a:t>
            </a:r>
            <a:r>
              <a:rPr lang="en-US" altLang="zh-CN" sz="2400">
                <a:sym typeface="+mn-ea"/>
              </a:rPr>
              <a:t>		</a:t>
            </a:r>
            <a:r>
              <a:rPr lang="zh-CN" altLang="en-US" sz="2400">
                <a:sym typeface="+mn-ea"/>
              </a:rPr>
              <a:t>只搜索二进制文件</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-B &lt;目录&gt;  </a:t>
            </a:r>
            <a:r>
              <a:rPr lang="en-US" altLang="zh-CN" sz="2400">
                <a:sym typeface="+mn-ea"/>
              </a:rPr>
              <a:t>	</a:t>
            </a:r>
            <a:r>
              <a:rPr lang="zh-CN" altLang="en-US" sz="2400">
                <a:sym typeface="+mn-ea"/>
              </a:rPr>
              <a:t>定义二进制文件查找路径</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-m         </a:t>
            </a:r>
            <a:r>
              <a:rPr lang="en-US" altLang="zh-CN" sz="2400">
                <a:sym typeface="+mn-ea"/>
              </a:rPr>
              <a:t>		</a:t>
            </a:r>
            <a:r>
              <a:rPr lang="zh-CN" altLang="en-US" sz="2400">
                <a:sym typeface="+mn-ea"/>
              </a:rPr>
              <a:t>只搜索 man 手册</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-M &lt;目录&gt;  </a:t>
            </a:r>
            <a:r>
              <a:rPr lang="en-US" altLang="zh-CN" sz="2400">
                <a:sym typeface="+mn-ea"/>
              </a:rPr>
              <a:t>	</a:t>
            </a:r>
            <a:r>
              <a:rPr lang="zh-CN" altLang="en-US" sz="2400">
                <a:sym typeface="+mn-ea"/>
              </a:rPr>
              <a:t>定义 man 手册查找路径</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-s         </a:t>
            </a:r>
            <a:r>
              <a:rPr lang="en-US" altLang="zh-CN" sz="2400">
                <a:sym typeface="+mn-ea"/>
              </a:rPr>
              <a:t>			</a:t>
            </a:r>
            <a:r>
              <a:rPr lang="zh-CN" altLang="en-US" sz="2400">
                <a:sym typeface="+mn-ea"/>
              </a:rPr>
              <a:t>只搜索源代码</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-S &lt;目录&gt; </a:t>
            </a:r>
            <a:r>
              <a:rPr lang="en-US" altLang="zh-CN" sz="2400">
                <a:sym typeface="+mn-ea"/>
              </a:rPr>
              <a:t>	</a:t>
            </a:r>
            <a:r>
              <a:rPr lang="zh-CN" altLang="en-US" sz="2400">
                <a:sym typeface="+mn-ea"/>
              </a:rPr>
              <a:t> </a:t>
            </a:r>
            <a:r>
              <a:rPr lang="en-US" altLang="zh-CN" sz="2400">
                <a:sym typeface="+mn-ea"/>
              </a:rPr>
              <a:t>	</a:t>
            </a:r>
            <a:r>
              <a:rPr lang="zh-CN" altLang="en-US" sz="2400">
                <a:sym typeface="+mn-ea"/>
              </a:rPr>
              <a:t>定义源代码查找路径</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-f         </a:t>
            </a:r>
            <a:r>
              <a:rPr lang="en-US" altLang="zh-CN" sz="2400">
                <a:sym typeface="+mn-ea"/>
              </a:rPr>
              <a:t>			</a:t>
            </a:r>
            <a:r>
              <a:rPr lang="zh-CN" altLang="en-US" sz="2400">
                <a:sym typeface="+mn-ea"/>
              </a:rPr>
              <a:t>终止 &lt;目录&gt; 参数列表</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-u        </a:t>
            </a:r>
            <a:r>
              <a:rPr lang="en-US" altLang="zh-CN" sz="2400">
                <a:sym typeface="+mn-ea"/>
              </a:rPr>
              <a:t>			</a:t>
            </a:r>
            <a:r>
              <a:rPr lang="zh-CN" altLang="en-US" sz="2400">
                <a:sym typeface="+mn-ea"/>
              </a:rPr>
              <a:t> 搜索不常见记录</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-l         </a:t>
            </a:r>
            <a:r>
              <a:rPr lang="en-US" altLang="zh-CN" sz="2400">
                <a:sym typeface="+mn-ea"/>
              </a:rPr>
              <a:t>			</a:t>
            </a:r>
            <a:r>
              <a:rPr lang="zh-CN" altLang="en-US" sz="2400">
                <a:sym typeface="+mn-ea"/>
              </a:rPr>
              <a:t>输出有效查找路径</a:t>
            </a:r>
            <a:endParaRPr lang="zh-CN" altLang="en-US" sz="2000"/>
          </a:p>
          <a:p>
            <a:pPr marL="730250" lvl="1" indent="-273050" algn="l" defTabSz="448945" eaLnBrk="0" hangingPunct="0">
              <a:lnSpc>
                <a:spcPct val="100000"/>
              </a:lnSpc>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endParaRPr lang="en-GB" sz="2000"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 calcmode="lin" valueType="num">
                                      <p:cBhvr additive="base">
                                        <p:cTn id="6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anim calcmode="lin" valueType="num">
                                      <p:cBhvr additive="base">
                                        <p:cTn id="7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5">
                                            <p:txEl>
                                              <p:pRg st="9" end="9"/>
                                            </p:txEl>
                                          </p:spTgt>
                                        </p:tgtEl>
                                        <p:attrNameLst>
                                          <p:attrName>style.visibility</p:attrName>
                                        </p:attrNameLst>
                                      </p:cBhvr>
                                      <p:to>
                                        <p:strVal val="visible"/>
                                      </p:to>
                                    </p:set>
                                    <p:anim calcmode="lin" valueType="num">
                                      <p:cBhvr additive="base">
                                        <p:cTn id="7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5">
                                            <p:txEl>
                                              <p:pRg st="10" end="10"/>
                                            </p:txEl>
                                          </p:spTgt>
                                        </p:tgtEl>
                                        <p:attrNameLst>
                                          <p:attrName>style.visibility</p:attrName>
                                        </p:attrNameLst>
                                      </p:cBhvr>
                                      <p:to>
                                        <p:strVal val="visible"/>
                                      </p:to>
                                    </p:set>
                                    <p:anim calcmode="lin" valueType="num">
                                      <p:cBhvr additive="base">
                                        <p:cTn id="8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whereis——</a:t>
                </a:r>
                <a:r>
                  <a:rPr lang="zh-CN" altLang="zh-CN" sz="2000" b="1" dirty="0">
                    <a:latin typeface="微软雅黑" panose="020B0503020204020204" pitchFamily="34" charset="-122"/>
                    <a:ea typeface="微软雅黑" panose="020B0503020204020204" pitchFamily="34" charset="-122"/>
                  </a:rPr>
                  <a:t>按程序名搜索文件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sp>
        <p:nvSpPr>
          <p:cNvPr id="5" name="淘宝网chenying0907出品 77"/>
          <p:cNvSpPr txBox="1"/>
          <p:nvPr/>
        </p:nvSpPr>
        <p:spPr>
          <a:xfrm>
            <a:off x="943610" y="2010410"/>
            <a:ext cx="10305415" cy="3119120"/>
          </a:xfrm>
          <a:prstGeom prst="rect">
            <a:avLst/>
          </a:prstGeom>
          <a:noFill/>
        </p:spPr>
        <p:txBody>
          <a:bodyPr wrap="square" rtlCol="0">
            <a:spAutoFit/>
          </a:bodyPr>
          <a:p>
            <a:pPr marL="330200" indent="-330200" algn="l" defTabSz="448945" eaLnBrk="0" hangingPunct="0">
              <a:lnSpc>
                <a:spcPct val="100000"/>
              </a:lnSpc>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sz="2400" smtClean="0">
                <a:solidFill>
                  <a:srgbClr val="663300"/>
                </a:solidFill>
                <a:latin typeface="Arial" panose="020B0604020202020204" pitchFamily="34" charset="0"/>
                <a:ea typeface="宋体" panose="02010600030101010101" pitchFamily="2" charset="-122"/>
                <a:cs typeface="+mn-ea"/>
                <a:sym typeface="+mn-ea"/>
              </a:rPr>
              <a:t>举例：</a:t>
            </a:r>
            <a:endParaRPr lang="zh-CN" altLang="en-US" sz="2000"/>
          </a:p>
          <a:p>
            <a:pPr marL="514350" indent="-514350">
              <a:spcBef>
                <a:spcPct val="20000"/>
              </a:spcBef>
              <a:buFont typeface="+mj-ea"/>
              <a:buAutoNum type="circleNumDbPlain"/>
              <a:defRPr/>
            </a:pPr>
            <a:r>
              <a:rPr lang="zh-CN" altLang="en-GB" sz="2400" smtClean="0">
                <a:effectLst/>
                <a:sym typeface="+mn-ea"/>
              </a:rPr>
              <a:t>将和passwd文件相关的文件都查找出来</a:t>
            </a:r>
            <a:endParaRPr lang="zh-CN" altLang="en-GB" sz="2400" smtClean="0">
              <a:effectLst/>
            </a:endParaRPr>
          </a:p>
          <a:p>
            <a:pPr marL="0" indent="0">
              <a:spcBef>
                <a:spcPct val="20000"/>
              </a:spcBef>
              <a:buFont typeface="+mj-ea"/>
              <a:buNone/>
              <a:defRPr/>
            </a:pPr>
            <a:r>
              <a:rPr lang="en-US" altLang="zh-CN" sz="2400" smtClean="0">
                <a:effectLst/>
                <a:sym typeface="+mn-ea"/>
              </a:rPr>
              <a:t>	  #</a:t>
            </a:r>
            <a:r>
              <a:rPr lang="zh-CN" altLang="en-GB" sz="2400" smtClean="0">
                <a:effectLst/>
                <a:sym typeface="+mn-ea"/>
              </a:rPr>
              <a:t>whereis passwd</a:t>
            </a:r>
            <a:endParaRPr lang="zh-CN" altLang="en-GB" sz="2400" smtClean="0">
              <a:effectLst/>
            </a:endParaRPr>
          </a:p>
          <a:p>
            <a:pPr marL="457200" indent="-457200">
              <a:spcBef>
                <a:spcPct val="20000"/>
              </a:spcBef>
              <a:buFont typeface="+mj-ea"/>
              <a:buAutoNum type="circleNumDbPlain" startAt="2"/>
              <a:defRPr/>
            </a:pPr>
            <a:r>
              <a:rPr lang="zh-CN" altLang="en-GB" sz="2400" smtClean="0">
                <a:effectLst/>
                <a:sym typeface="+mn-ea"/>
              </a:rPr>
              <a:t>只将</a:t>
            </a:r>
            <a:r>
              <a:rPr lang="en-US" altLang="zh-CN" sz="2400" smtClean="0">
                <a:effectLst/>
                <a:sym typeface="+mn-ea"/>
              </a:rPr>
              <a:t>passwd</a:t>
            </a:r>
            <a:r>
              <a:rPr lang="zh-CN" altLang="en-US" sz="2400" smtClean="0">
                <a:effectLst/>
                <a:sym typeface="+mn-ea"/>
              </a:rPr>
              <a:t>的</a:t>
            </a:r>
            <a:r>
              <a:rPr lang="zh-CN" altLang="en-GB" sz="2400" smtClean="0">
                <a:effectLst/>
                <a:sym typeface="+mn-ea"/>
              </a:rPr>
              <a:t>二进制文件查找出来</a:t>
            </a:r>
            <a:endParaRPr lang="zh-CN" altLang="en-GB" sz="2400" smtClean="0">
              <a:effectLst/>
            </a:endParaRPr>
          </a:p>
          <a:p>
            <a:pPr marL="0" indent="0">
              <a:spcBef>
                <a:spcPct val="20000"/>
              </a:spcBef>
              <a:buFont typeface="+mj-ea"/>
              <a:buNone/>
              <a:defRPr/>
            </a:pPr>
            <a:r>
              <a:rPr lang="en-US" altLang="zh-CN" sz="2400" smtClean="0">
                <a:effectLst/>
                <a:sym typeface="+mn-ea"/>
              </a:rPr>
              <a:t>	  #whereis -b passwd</a:t>
            </a:r>
            <a:endParaRPr lang="en-US" altLang="zh-CN" sz="2400" smtClean="0">
              <a:effectLst/>
            </a:endParaRPr>
          </a:p>
          <a:p>
            <a:pPr marL="457200" indent="-457200">
              <a:spcBef>
                <a:spcPct val="20000"/>
              </a:spcBef>
              <a:buFont typeface="+mj-ea"/>
              <a:buAutoNum type="circleNumDbPlain" startAt="3"/>
              <a:defRPr/>
            </a:pPr>
            <a:r>
              <a:rPr lang="zh-CN" altLang="en-US" sz="2400">
                <a:effectLst/>
                <a:sym typeface="+mn-ea"/>
              </a:rPr>
              <a:t>查看</a:t>
            </a:r>
            <a:r>
              <a:rPr lang="en-US" altLang="zh-CN" sz="2400">
                <a:effectLst/>
                <a:sym typeface="+mn-ea"/>
              </a:rPr>
              <a:t>whereis</a:t>
            </a:r>
            <a:r>
              <a:rPr lang="zh-CN" altLang="en-US" sz="2400">
                <a:effectLst/>
                <a:sym typeface="+mn-ea"/>
              </a:rPr>
              <a:t>的有效查找路径</a:t>
            </a:r>
            <a:endParaRPr lang="zh-CN" altLang="en-US" sz="2400">
              <a:effectLst/>
              <a:sym typeface="+mn-ea"/>
            </a:endParaRPr>
          </a:p>
          <a:p>
            <a:pPr marL="0" indent="0">
              <a:spcBef>
                <a:spcPct val="20000"/>
              </a:spcBef>
              <a:buFont typeface="+mj-ea"/>
              <a:buNone/>
              <a:defRPr/>
            </a:pPr>
            <a:r>
              <a:rPr lang="en-US" altLang="zh-CN" sz="2400">
                <a:effectLst/>
                <a:sym typeface="+mn-ea"/>
              </a:rPr>
              <a:t>	  #whereis -l</a:t>
            </a:r>
            <a:endParaRPr lang="en-US" altLang="zh-CN" sz="2400"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locate——</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5" name="淘宝网chenying0907出品 77"/>
          <p:cNvSpPr txBox="1"/>
          <p:nvPr/>
        </p:nvSpPr>
        <p:spPr>
          <a:xfrm>
            <a:off x="962025" y="1997075"/>
            <a:ext cx="10528935" cy="3611245"/>
          </a:xfrm>
          <a:prstGeom prst="rect">
            <a:avLst/>
          </a:prstGeom>
          <a:noFill/>
        </p:spPr>
        <p:txBody>
          <a:bodyPr wrap="square" rtlCol="0">
            <a:spAutoFit/>
          </a:bodyPr>
          <a:p>
            <a:pPr marL="342900" lvl="0" indent="-342900" algn="l" defTabSz="914400" eaLnBrk="0" hangingPunct="0">
              <a:lnSpc>
                <a:spcPct val="100000"/>
              </a:lnSpc>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语法：locate   文件或者目录名称</a:t>
            </a:r>
            <a:endParaRPr lang="en-GB" sz="2800" smtClean="0">
              <a:effectLst>
                <a:outerShdw blurRad="38100" dist="38100" dir="2700000" algn="tl">
                  <a:srgbClr val="C0C0C0"/>
                </a:outerShdw>
              </a:effectLst>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这个指令会将文件名或目录名中包含有此关键字的路径全部显示出来。</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配合数据库查看文件位置,</a:t>
            </a: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在这个数据库中保存了系统中所有文件的绝对路径</a:t>
            </a:r>
            <a:r>
              <a:rPr lang="en-GB" sz="2400" smtClean="0">
                <a:solidFill>
                  <a:srgbClr val="663300"/>
                </a:solidFill>
                <a:latin typeface="Arial" panose="020B0604020202020204" pitchFamily="34" charset="0"/>
                <a:ea typeface="宋体" panose="02010600030101010101" pitchFamily="2" charset="-122"/>
                <a:cs typeface="+mn-ea"/>
                <a:sym typeface="+mn-ea"/>
              </a:rPr>
              <a:t>。</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zh-CN" altLang="en-US" sz="2400" smtClean="0">
                <a:solidFill>
                  <a:srgbClr val="663300"/>
                </a:solidFill>
                <a:latin typeface="Arial" panose="020B0604020202020204" pitchFamily="34" charset="0"/>
                <a:ea typeface="宋体" panose="02010600030101010101" pitchFamily="2" charset="-122"/>
                <a:cs typeface="+mn-ea"/>
                <a:sym typeface="+mn-ea"/>
              </a:rPr>
              <a:t>例如：</a:t>
            </a:r>
            <a:r>
              <a:rPr lang="en-US" altLang="zh-CN" sz="2400" smtClean="0">
                <a:solidFill>
                  <a:srgbClr val="663300"/>
                </a:solidFill>
                <a:latin typeface="Arial" panose="020B0604020202020204" pitchFamily="34" charset="0"/>
                <a:ea typeface="宋体" panose="02010600030101010101" pitchFamily="2" charset="-122"/>
                <a:cs typeface="+mn-ea"/>
                <a:sym typeface="+mn-ea"/>
              </a:rPr>
              <a:t>#locate passwd</a:t>
            </a:r>
            <a:endParaRPr lang="en-US" altLang="zh-CN" sz="2400" smtClean="0">
              <a:solidFill>
                <a:srgbClr val="663300"/>
              </a:solidFill>
            </a:endParaRPr>
          </a:p>
          <a:p>
            <a:pPr marL="742950" lvl="1" indent="-285750" algn="l" defTabSz="914400" eaLnBrk="0" hangingPunct="0">
              <a:lnSpc>
                <a:spcPct val="100000"/>
              </a:lnSpc>
              <a:spcBef>
                <a:spcPct val="20000"/>
              </a:spcBef>
              <a:buFontTx/>
              <a:buBlip>
                <a:blip r:embed="rId3"/>
              </a:buBlip>
              <a:defRPr/>
            </a:pPr>
            <a:endParaRPr lang="en-GB" sz="2400" smtClean="0">
              <a:solidFill>
                <a:srgbClr val="663300"/>
              </a:solidFill>
            </a:endParaRPr>
          </a:p>
          <a:p>
            <a:pPr marL="342900" lvl="0" indent="-342900" algn="l" defTabSz="914400" eaLnBrk="0" hangingPunct="0">
              <a:lnSpc>
                <a:spcPct val="100000"/>
              </a:lnSpc>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用户刚创建的文件系统不会立即加入数据库中，用户</a:t>
            </a: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（管理员）</a:t>
            </a:r>
            <a:r>
              <a:rPr lang="en-GB" sz="2800" smtClean="0">
                <a:solidFill>
                  <a:srgbClr val="000000"/>
                </a:solidFill>
                <a:effectLst/>
                <a:latin typeface="Arial" panose="020B0604020202020204" pitchFamily="34" charset="0"/>
                <a:ea typeface="宋体" panose="02010600030101010101" pitchFamily="2" charset="-122"/>
                <a:cs typeface="+mn-ea"/>
                <a:sym typeface="+mn-ea"/>
              </a:rPr>
              <a:t>可以通过updatedb指令来手动的更新这个数据库。</a:t>
            </a:r>
            <a:endParaRPr lang="en-GB" sz="2000"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 calcmode="lin" valueType="num">
                                      <p:cBhvr additive="base">
                                        <p:cTn id="4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97075"/>
            <a:ext cx="10528935" cy="3623310"/>
          </a:xfrm>
          <a:prstGeom prst="rect">
            <a:avLst/>
          </a:prstGeom>
          <a:noFill/>
        </p:spPr>
        <p:txBody>
          <a:bodyPr wrap="square" rtlCol="0">
            <a:spAutoFit/>
          </a:bodyPr>
          <a:p>
            <a:pPr marL="342900" lvl="0" indent="-342900" algn="l" defTabSz="914400" eaLnBrk="0" hangingPunct="0">
              <a:lnSpc>
                <a:spcPct val="100000"/>
              </a:lnSpc>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find是一个相当重要的</a:t>
            </a:r>
            <a:r>
              <a:rPr lang="en-GB" sz="2800" smtClean="0">
                <a:solidFill>
                  <a:srgbClr val="FF0000"/>
                </a:solidFill>
                <a:effectLst/>
                <a:latin typeface="Arial" panose="020B0604020202020204" pitchFamily="34" charset="0"/>
                <a:ea typeface="宋体" panose="02010600030101010101" pitchFamily="2" charset="-122"/>
                <a:cs typeface="+mn-ea"/>
                <a:sym typeface="+mn-ea"/>
              </a:rPr>
              <a:t>查询文件绝对路径</a:t>
            </a:r>
            <a:r>
              <a:rPr lang="en-GB" sz="2800" smtClean="0">
                <a:solidFill>
                  <a:schemeClr val="tx1"/>
                </a:solidFill>
                <a:effectLst/>
                <a:latin typeface="Arial" panose="020B0604020202020204" pitchFamily="34" charset="0"/>
                <a:ea typeface="宋体" panose="02010600030101010101" pitchFamily="2" charset="-122"/>
                <a:cs typeface="+mn-ea"/>
                <a:sym typeface="+mn-ea"/>
              </a:rPr>
              <a:t>的指令</a:t>
            </a:r>
            <a:endParaRPr lang="en-GB" sz="2800" smtClean="0">
              <a:effectLst/>
            </a:endParaRPr>
          </a:p>
          <a:p>
            <a:pPr lvl="0" algn="l" defTabSz="914400" eaLnBrk="0" hangingPunct="0">
              <a:lnSpc>
                <a:spcPct val="100000"/>
              </a:lnSpc>
              <a:spcBef>
                <a:spcPct val="20000"/>
              </a:spcBef>
              <a:buFontTx/>
              <a:defRPr/>
            </a:pPr>
            <a:endParaRPr lang="en-GB" sz="2800" smtClean="0">
              <a:effectLst/>
            </a:endParaRPr>
          </a:p>
          <a:p>
            <a:pPr marL="342900" lvl="0" indent="-342900" algn="l" defTabSz="914400" eaLnBrk="0" hangingPunct="0">
              <a:lnSpc>
                <a:spcPct val="100000"/>
              </a:lnSpc>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find查找文件的特点：</a:t>
            </a:r>
            <a:endParaRPr lang="en-GB" sz="2800" smtClean="0">
              <a:effectLst>
                <a:outerShdw blurRad="38100" dist="38100" dir="2700000" algn="tl">
                  <a:srgbClr val="C0C0C0"/>
                </a:outerShdw>
              </a:effectLst>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从指定路径下递归向下搜索文件。</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支持按照各种条件方式搜索</a:t>
            </a:r>
            <a:r>
              <a:rPr lang="zh-CN" altLang="en-GB" sz="2400" smtClean="0">
                <a:solidFill>
                  <a:srgbClr val="663300"/>
                </a:solidFill>
                <a:latin typeface="Arial" panose="020B0604020202020204" pitchFamily="34" charset="0"/>
                <a:ea typeface="宋体" panose="02010600030101010101" pitchFamily="2" charset="-122"/>
                <a:cs typeface="+mn-ea"/>
                <a:sym typeface="+mn-ea"/>
              </a:rPr>
              <a:t>，如文件名、建立或者修改日期、所有者、文件长度或者文件类型进行搜索。</a:t>
            </a:r>
            <a:endParaRPr lang="zh-CN" alt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支持对搜索得到的文件再进一步的使用指令操作(例如：删除、统计大小、复制等)。</a:t>
            </a:r>
            <a:endParaRPr lang="en-GB" sz="2000"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additive="base">
                                        <p:cTn id="2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 calcmode="lin" valueType="num">
                                      <p:cBhvr additive="base">
                                        <p:cTn id="3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 calcmode="lin" valueType="num">
                                      <p:cBhvr additive="base">
                                        <p:cTn id="4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 calcmode="lin" valueType="num">
                                      <p:cBhvr additive="base">
                                        <p:cTn id="4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97075"/>
            <a:ext cx="10528935" cy="4436110"/>
          </a:xfrm>
          <a:prstGeom prst="rect">
            <a:avLst/>
          </a:prstGeom>
          <a:noFill/>
        </p:spPr>
        <p:txBody>
          <a:bodyPr wrap="square" rtlCol="0">
            <a:spAutoFit/>
          </a:bodyPr>
          <a:p>
            <a:pPr marL="342900" lvl="0" indent="-342900" algn="l" defTabSz="914400" eaLnBrk="0" hangingPunct="0">
              <a:lnSpc>
                <a:spcPct val="100000"/>
              </a:lnSpc>
              <a:spcBef>
                <a:spcPct val="20000"/>
              </a:spcBef>
              <a:buFontTx/>
              <a:buBlip>
                <a:blip r:embed="rId2"/>
              </a:buBlip>
              <a:defRPr/>
            </a:pP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语法：</a:t>
            </a:r>
            <a:r>
              <a:rPr lang="en-GB" sz="2800" smtClean="0">
                <a:solidFill>
                  <a:srgbClr val="000000"/>
                </a:solidFill>
                <a:effectLst/>
                <a:latin typeface="Arial" panose="020B0604020202020204" pitchFamily="34" charset="0"/>
                <a:ea typeface="宋体" panose="02010600030101010101" pitchFamily="2" charset="-122"/>
                <a:cs typeface="+mn-ea"/>
                <a:sym typeface="+mn-ea"/>
              </a:rPr>
              <a:t>find &lt;路径&gt;  &lt;</a:t>
            </a:r>
            <a:r>
              <a:rPr lang="zh-CN" sz="2800" smtClean="0">
                <a:solidFill>
                  <a:srgbClr val="000000"/>
                </a:solidFill>
                <a:effectLst/>
                <a:latin typeface="Arial" panose="020B0604020202020204" pitchFamily="34" charset="0"/>
                <a:ea typeface="宋体" panose="02010600030101010101" pitchFamily="2" charset="-122"/>
                <a:cs typeface="+mn-ea"/>
                <a:sym typeface="+mn-ea"/>
              </a:rPr>
              <a:t>选项</a:t>
            </a:r>
            <a:r>
              <a:rPr lang="en-GB" sz="2800" smtClean="0">
                <a:solidFill>
                  <a:srgbClr val="000000"/>
                </a:solidFill>
                <a:effectLst/>
                <a:latin typeface="Arial" panose="020B0604020202020204" pitchFamily="34" charset="0"/>
                <a:ea typeface="宋体" panose="02010600030101010101" pitchFamily="2" charset="-122"/>
                <a:cs typeface="+mn-ea"/>
                <a:sym typeface="+mn-ea"/>
              </a:rPr>
              <a:t>&gt;  [表达式]</a:t>
            </a:r>
            <a:endParaRPr lang="en-GB" sz="2800" smtClean="0">
              <a:effectLst/>
            </a:endParaRPr>
          </a:p>
          <a:p>
            <a:pPr marL="342900" lvl="0" indent="-342900" algn="l" defTabSz="914400" eaLnBrk="0" hangingPunct="0">
              <a:lnSpc>
                <a:spcPct val="100000"/>
              </a:lnSpc>
              <a:spcBef>
                <a:spcPct val="20000"/>
              </a:spcBef>
              <a:buFontTx/>
              <a:buBlip>
                <a:blip r:embed="rId2"/>
              </a:buBlip>
              <a:defRPr/>
            </a:pPr>
            <a:r>
              <a:rPr lang="en-GB" sz="2800" b="1" smtClean="0">
                <a:solidFill>
                  <a:srgbClr val="000000"/>
                </a:solidFill>
                <a:effectLst/>
                <a:latin typeface="Arial" panose="020B0604020202020204" pitchFamily="34" charset="0"/>
                <a:ea typeface="宋体" panose="02010600030101010101" pitchFamily="2" charset="-122"/>
                <a:cs typeface="+mn-ea"/>
                <a:sym typeface="+mn-ea"/>
              </a:rPr>
              <a:t>重要选项：</a:t>
            </a:r>
            <a:endParaRPr lang="en-GB" sz="2800" smtClean="0">
              <a:effectLst>
                <a:outerShdw blurRad="38100" dist="38100" dir="2700000" algn="tl">
                  <a:srgbClr val="C0C0C0"/>
                </a:outerShdw>
              </a:effectLst>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-name	根据文件名寻找文件</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-user	根据文件拥有者寻找文件</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-group	根据文件所属组寻找文件</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-perm	根据文件权限寻找文件</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-size	根据文件大小寻找文件[±Sizek]</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-type	根据文件类型寻找文件，常见类型有： </a:t>
            </a:r>
            <a:br>
              <a:rPr lang="en-GB" sz="2400" smtClean="0">
                <a:solidFill>
                  <a:srgbClr val="663300"/>
                </a:solidFill>
                <a:latin typeface="Arial" panose="020B0604020202020204" pitchFamily="34" charset="0"/>
                <a:ea typeface="宋体" panose="02010600030101010101" pitchFamily="2" charset="-122"/>
                <a:cs typeface="+mn-ea"/>
                <a:sym typeface="+mn-ea"/>
              </a:rPr>
            </a:br>
            <a:r>
              <a:rPr lang="en-GB" sz="2400" smtClean="0">
                <a:solidFill>
                  <a:srgbClr val="663300"/>
                </a:solidFill>
                <a:latin typeface="Arial" panose="020B0604020202020204" pitchFamily="34" charset="0"/>
                <a:ea typeface="宋体" panose="02010600030101010101" pitchFamily="2" charset="-122"/>
                <a:cs typeface="+mn-ea"/>
                <a:sym typeface="+mn-ea"/>
              </a:rPr>
              <a:t>f(普通文件) 、c(字符设备文件)、b(块设备文件)、l(</a:t>
            </a:r>
            <a:r>
              <a:rPr lang="zh-CN" altLang="en-GB" sz="2400" smtClean="0">
                <a:solidFill>
                  <a:srgbClr val="663300"/>
                </a:solidFill>
                <a:latin typeface="Arial" panose="020B0604020202020204" pitchFamily="34" charset="0"/>
                <a:ea typeface="宋体" panose="02010600030101010101" pitchFamily="2" charset="-122"/>
                <a:cs typeface="+mn-ea"/>
                <a:sym typeface="+mn-ea"/>
              </a:rPr>
              <a:t>链接</a:t>
            </a:r>
            <a:r>
              <a:rPr lang="en-GB" sz="2400" smtClean="0">
                <a:solidFill>
                  <a:srgbClr val="663300"/>
                </a:solidFill>
                <a:latin typeface="Arial" panose="020B0604020202020204" pitchFamily="34" charset="0"/>
                <a:ea typeface="宋体" panose="02010600030101010101" pitchFamily="2" charset="-122"/>
                <a:cs typeface="+mn-ea"/>
                <a:sym typeface="+mn-ea"/>
              </a:rPr>
              <a:t>文件)、d（目录）</a:t>
            </a:r>
            <a:endParaRPr lang="en-GB" sz="2000"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 calcmode="lin" valueType="num">
                                      <p:cBhvr additive="base">
                                        <p:cTn id="6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tags/tag1.xml><?xml version="1.0" encoding="utf-8"?>
<p:tagLst xmlns:p="http://schemas.openxmlformats.org/presentationml/2006/main">
  <p:tag name="PA" val="v3.2.0"/>
</p:tagLst>
</file>

<file path=ppt/tags/tag10.xml><?xml version="1.0" encoding="utf-8"?>
<p:tagLst xmlns:p="http://schemas.openxmlformats.org/presentationml/2006/main">
  <p:tag name="PA" val="v3.2.0"/>
</p:tagLst>
</file>

<file path=ppt/tags/tag11.xml><?xml version="1.0" encoding="utf-8"?>
<p:tagLst xmlns:p="http://schemas.openxmlformats.org/presentationml/2006/main">
  <p:tag name="PA" val="v3.2.0"/>
</p:tagLst>
</file>

<file path=ppt/tags/tag12.xml><?xml version="1.0" encoding="utf-8"?>
<p:tagLst xmlns:p="http://schemas.openxmlformats.org/presentationml/2006/main">
  <p:tag name="PA" val="v3.2.0"/>
</p:tagLst>
</file>

<file path=ppt/tags/tag13.xml><?xml version="1.0" encoding="utf-8"?>
<p:tagLst xmlns:p="http://schemas.openxmlformats.org/presentationml/2006/main">
  <p:tag name="PA" val="v3.2.0"/>
</p:tagLst>
</file>

<file path=ppt/tags/tag14.xml><?xml version="1.0" encoding="utf-8"?>
<p:tagLst xmlns:p="http://schemas.openxmlformats.org/presentationml/2006/main">
  <p:tag name="PA" val="v3.2.0"/>
</p:tagLst>
</file>

<file path=ppt/tags/tag15.xml><?xml version="1.0" encoding="utf-8"?>
<p:tagLst xmlns:p="http://schemas.openxmlformats.org/presentationml/2006/main">
  <p:tag name="PA" val="v3.2.0"/>
</p:tagLst>
</file>

<file path=ppt/tags/tag16.xml><?xml version="1.0" encoding="utf-8"?>
<p:tagLst xmlns:p="http://schemas.openxmlformats.org/presentationml/2006/main">
  <p:tag name="PA" val="v3.2.0"/>
</p:tagLst>
</file>

<file path=ppt/tags/tag17.xml><?xml version="1.0" encoding="utf-8"?>
<p:tagLst xmlns:p="http://schemas.openxmlformats.org/presentationml/2006/main">
  <p:tag name="PA" val="v3.2.0"/>
</p:tagLst>
</file>

<file path=ppt/tags/tag18.xml><?xml version="1.0" encoding="utf-8"?>
<p:tagLst xmlns:p="http://schemas.openxmlformats.org/presentationml/2006/main">
  <p:tag name="PA" val="v3.2.0"/>
</p:tagLst>
</file>

<file path=ppt/tags/tag19.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20.xml><?xml version="1.0" encoding="utf-8"?>
<p:tagLst xmlns:p="http://schemas.openxmlformats.org/presentationml/2006/main">
  <p:tag name="PA" val="v3.2.0"/>
</p:tagLst>
</file>

<file path=ppt/tags/tag21.xml><?xml version="1.0" encoding="utf-8"?>
<p:tagLst xmlns:p="http://schemas.openxmlformats.org/presentationml/2006/main">
  <p:tag name="PA" val="v3.2.0"/>
</p:tagLst>
</file>

<file path=ppt/tags/tag22.xml><?xml version="1.0" encoding="utf-8"?>
<p:tagLst xmlns:p="http://schemas.openxmlformats.org/presentationml/2006/main">
  <p:tag name="PA" val="v3.2.0"/>
</p:tagLst>
</file>

<file path=ppt/tags/tag23.xml><?xml version="1.0" encoding="utf-8"?>
<p:tagLst xmlns:p="http://schemas.openxmlformats.org/presentationml/2006/main">
  <p:tag name="PA" val="v3.2.0"/>
</p:tagLst>
</file>

<file path=ppt/tags/tag24.xml><?xml version="1.0" encoding="utf-8"?>
<p:tagLst xmlns:p="http://schemas.openxmlformats.org/presentationml/2006/main">
  <p:tag name="PA" val="v3.2.0"/>
</p:tagLst>
</file>

<file path=ppt/tags/tag25.xml><?xml version="1.0" encoding="utf-8"?>
<p:tagLst xmlns:p="http://schemas.openxmlformats.org/presentationml/2006/main">
  <p:tag name="PA" val="v3.2.0"/>
</p:tagLst>
</file>

<file path=ppt/tags/tag26.xml><?xml version="1.0" encoding="utf-8"?>
<p:tagLst xmlns:p="http://schemas.openxmlformats.org/presentationml/2006/main">
  <p:tag name="PA" val="v3.2.0"/>
</p:tagLst>
</file>

<file path=ppt/tags/tag27.xml><?xml version="1.0" encoding="utf-8"?>
<p:tagLst xmlns:p="http://schemas.openxmlformats.org/presentationml/2006/main">
  <p:tag name="PA" val="v3.2.0"/>
</p:tagLst>
</file>

<file path=ppt/tags/tag28.xml><?xml version="1.0" encoding="utf-8"?>
<p:tagLst xmlns:p="http://schemas.openxmlformats.org/presentationml/2006/main">
  <p:tag name="PA" val="v3.2.0"/>
</p:tagLst>
</file>

<file path=ppt/tags/tag29.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30.xml><?xml version="1.0" encoding="utf-8"?>
<p:tagLst xmlns:p="http://schemas.openxmlformats.org/presentationml/2006/main">
  <p:tag name="PA" val="v3.2.0"/>
</p:tagLst>
</file>

<file path=ppt/tags/tag31.xml><?xml version="1.0" encoding="utf-8"?>
<p:tagLst xmlns:p="http://schemas.openxmlformats.org/presentationml/2006/main">
  <p:tag name="PA" val="v3.2.0"/>
</p:tagLst>
</file>

<file path=ppt/tags/tag32.xml><?xml version="1.0" encoding="utf-8"?>
<p:tagLst xmlns:p="http://schemas.openxmlformats.org/presentationml/2006/main">
  <p:tag name="PA" val="v3.2.0"/>
</p:tagLst>
</file>

<file path=ppt/tags/tag33.xml><?xml version="1.0" encoding="utf-8"?>
<p:tagLst xmlns:p="http://schemas.openxmlformats.org/presentationml/2006/main">
  <p:tag name="PA" val="v3.2.0"/>
</p:tagLst>
</file>

<file path=ppt/tags/tag34.xml><?xml version="1.0" encoding="utf-8"?>
<p:tagLst xmlns:p="http://schemas.openxmlformats.org/presentationml/2006/main">
  <p:tag name="PA" val="v3.2.0"/>
</p:tagLst>
</file>

<file path=ppt/tags/tag35.xml><?xml version="1.0" encoding="utf-8"?>
<p:tagLst xmlns:p="http://schemas.openxmlformats.org/presentationml/2006/main">
  <p:tag name="PA" val="v3.2.0"/>
</p:tagLst>
</file>

<file path=ppt/tags/tag36.xml><?xml version="1.0" encoding="utf-8"?>
<p:tagLst xmlns:p="http://schemas.openxmlformats.org/presentationml/2006/main">
  <p:tag name="PA" val="v3.2.0"/>
</p:tagLst>
</file>

<file path=ppt/tags/tag37.xml><?xml version="1.0" encoding="utf-8"?>
<p:tagLst xmlns:p="http://schemas.openxmlformats.org/presentationml/2006/main">
  <p:tag name="PA" val="v3.2.0"/>
</p:tagLst>
</file>

<file path=ppt/tags/tag38.xml><?xml version="1.0" encoding="utf-8"?>
<p:tagLst xmlns:p="http://schemas.openxmlformats.org/presentationml/2006/main">
  <p:tag name="PA" val="v3.2.0"/>
</p:tagLst>
</file>

<file path=ppt/tags/tag39.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40.xml><?xml version="1.0" encoding="utf-8"?>
<p:tagLst xmlns:p="http://schemas.openxmlformats.org/presentationml/2006/main">
  <p:tag name="PA" val="v3.2.0"/>
</p:tagLst>
</file>

<file path=ppt/tags/tag41.xml><?xml version="1.0" encoding="utf-8"?>
<p:tagLst xmlns:p="http://schemas.openxmlformats.org/presentationml/2006/main">
  <p:tag name="PA" val="v3.2.0"/>
</p:tagLst>
</file>

<file path=ppt/tags/tag42.xml><?xml version="1.0" encoding="utf-8"?>
<p:tagLst xmlns:p="http://schemas.openxmlformats.org/presentationml/2006/main">
  <p:tag name="PA" val="v3.2.0"/>
</p:tagLst>
</file>

<file path=ppt/tags/tag43.xml><?xml version="1.0" encoding="utf-8"?>
<p:tagLst xmlns:p="http://schemas.openxmlformats.org/presentationml/2006/main">
  <p:tag name="PA" val="v3.2.0"/>
</p:tagLst>
</file>

<file path=ppt/tags/tag44.xml><?xml version="1.0" encoding="utf-8"?>
<p:tagLst xmlns:p="http://schemas.openxmlformats.org/presentationml/2006/main">
  <p:tag name="PA" val="v3.2.0"/>
</p:tagLst>
</file>

<file path=ppt/tags/tag45.xml><?xml version="1.0" encoding="utf-8"?>
<p:tagLst xmlns:p="http://schemas.openxmlformats.org/presentationml/2006/main">
  <p:tag name="PA" val="v3.2.0"/>
</p:tagLst>
</file>

<file path=ppt/tags/tag46.xml><?xml version="1.0" encoding="utf-8"?>
<p:tagLst xmlns:p="http://schemas.openxmlformats.org/presentationml/2006/main">
  <p:tag name="PA" val="v3.2.0"/>
</p:tagLst>
</file>

<file path=ppt/tags/tag47.xml><?xml version="1.0" encoding="utf-8"?>
<p:tagLst xmlns:p="http://schemas.openxmlformats.org/presentationml/2006/main">
  <p:tag name="PA" val="v3.2.0"/>
</p:tagLst>
</file>

<file path=ppt/tags/tag48.xml><?xml version="1.0" encoding="utf-8"?>
<p:tagLst xmlns:p="http://schemas.openxmlformats.org/presentationml/2006/main">
  <p:tag name="PA" val="v3.2.0"/>
</p:tagLst>
</file>

<file path=ppt/tags/tag49.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50.xml><?xml version="1.0" encoding="utf-8"?>
<p:tagLst xmlns:p="http://schemas.openxmlformats.org/presentationml/2006/main">
  <p:tag name="PA" val="v3.2.0"/>
</p:tagLst>
</file>

<file path=ppt/tags/tag51.xml><?xml version="1.0" encoding="utf-8"?>
<p:tagLst xmlns:p="http://schemas.openxmlformats.org/presentationml/2006/main">
  <p:tag name="PA" val="v3.2.0"/>
</p:tagLst>
</file>

<file path=ppt/tags/tag52.xml><?xml version="1.0" encoding="utf-8"?>
<p:tagLst xmlns:p="http://schemas.openxmlformats.org/presentationml/2006/main">
  <p:tag name="PA" val="v3.2.0"/>
</p:tagLst>
</file>

<file path=ppt/tags/tag53.xml><?xml version="1.0" encoding="utf-8"?>
<p:tagLst xmlns:p="http://schemas.openxmlformats.org/presentationml/2006/main">
  <p:tag name="PA" val="v3.2.0"/>
</p:tagLst>
</file>

<file path=ppt/tags/tag54.xml><?xml version="1.0" encoding="utf-8"?>
<p:tagLst xmlns:p="http://schemas.openxmlformats.org/presentationml/2006/main">
  <p:tag name="PA" val="v3.2.0"/>
</p:tagLst>
</file>

<file path=ppt/tags/tag55.xml><?xml version="1.0" encoding="utf-8"?>
<p:tagLst xmlns:p="http://schemas.openxmlformats.org/presentationml/2006/main">
  <p:tag name="PA" val="v3.2.0"/>
</p:tagLst>
</file>

<file path=ppt/tags/tag56.xml><?xml version="1.0" encoding="utf-8"?>
<p:tagLst xmlns:p="http://schemas.openxmlformats.org/presentationml/2006/main">
  <p:tag name="PA" val="v3.2.0"/>
</p:tagLst>
</file>

<file path=ppt/tags/tag57.xml><?xml version="1.0" encoding="utf-8"?>
<p:tagLst xmlns:p="http://schemas.openxmlformats.org/presentationml/2006/main">
  <p:tag name="PA" val="v3.2.0"/>
</p:tagLst>
</file>

<file path=ppt/tags/tag58.xml><?xml version="1.0" encoding="utf-8"?>
<p:tagLst xmlns:p="http://schemas.openxmlformats.org/presentationml/2006/main">
  <p:tag name="PA" val="v3.2.0"/>
</p:tagLst>
</file>

<file path=ppt/tags/tag59.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60.xml><?xml version="1.0" encoding="utf-8"?>
<p:tagLst xmlns:p="http://schemas.openxmlformats.org/presentationml/2006/main">
  <p:tag name="PA" val="v3.2.0"/>
</p:tagLst>
</file>

<file path=ppt/tags/tag61.xml><?xml version="1.0" encoding="utf-8"?>
<p:tagLst xmlns:p="http://schemas.openxmlformats.org/presentationml/2006/main">
  <p:tag name="PA" val="v3.2.0"/>
</p:tagLst>
</file>

<file path=ppt/tags/tag62.xml><?xml version="1.0" encoding="utf-8"?>
<p:tagLst xmlns:p="http://schemas.openxmlformats.org/presentationml/2006/main">
  <p:tag name="PA" val="v3.2.0"/>
</p:tagLst>
</file>

<file path=ppt/tags/tag63.xml><?xml version="1.0" encoding="utf-8"?>
<p:tagLst xmlns:p="http://schemas.openxmlformats.org/presentationml/2006/main">
  <p:tag name="PA" val="v3.2.0"/>
</p:tagLst>
</file>

<file path=ppt/tags/tag64.xml><?xml version="1.0" encoding="utf-8"?>
<p:tagLst xmlns:p="http://schemas.openxmlformats.org/presentationml/2006/main">
  <p:tag name="PA" val="v3.2.0"/>
</p:tagLst>
</file>

<file path=ppt/tags/tag65.xml><?xml version="1.0" encoding="utf-8"?>
<p:tagLst xmlns:p="http://schemas.openxmlformats.org/presentationml/2006/main">
  <p:tag name="PA" val="v3.2.0"/>
</p:tagLst>
</file>

<file path=ppt/tags/tag66.xml><?xml version="1.0" encoding="utf-8"?>
<p:tagLst xmlns:p="http://schemas.openxmlformats.org/presentationml/2006/main">
  <p:tag name="PA" val="v3.2.0"/>
</p:tagLst>
</file>

<file path=ppt/tags/tag67.xml><?xml version="1.0" encoding="utf-8"?>
<p:tagLst xmlns:p="http://schemas.openxmlformats.org/presentationml/2006/main">
  <p:tag name="PA" val="v3.2.0"/>
</p:tagLst>
</file>

<file path=ppt/tags/tag68.xml><?xml version="1.0" encoding="utf-8"?>
<p:tagLst xmlns:p="http://schemas.openxmlformats.org/presentationml/2006/main">
  <p:tag name="PA" val="v3.2.0"/>
</p:tagLst>
</file>

<file path=ppt/tags/tag69.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70.xml><?xml version="1.0" encoding="utf-8"?>
<p:tagLst xmlns:p="http://schemas.openxmlformats.org/presentationml/2006/main">
  <p:tag name="PA" val="v3.2.0"/>
</p:tagLst>
</file>

<file path=ppt/tags/tag71.xml><?xml version="1.0" encoding="utf-8"?>
<p:tagLst xmlns:p="http://schemas.openxmlformats.org/presentationml/2006/main">
  <p:tag name="PA" val="v3.2.0"/>
</p:tagLst>
</file>

<file path=ppt/tags/tag72.xml><?xml version="1.0" encoding="utf-8"?>
<p:tagLst xmlns:p="http://schemas.openxmlformats.org/presentationml/2006/main">
  <p:tag name="PA" val="v3.2.0"/>
</p:tagLst>
</file>

<file path=ppt/tags/tag73.xml><?xml version="1.0" encoding="utf-8"?>
<p:tagLst xmlns:p="http://schemas.openxmlformats.org/presentationml/2006/main">
  <p:tag name="PA" val="v3.2.0"/>
</p:tagLst>
</file>

<file path=ppt/tags/tag74.xml><?xml version="1.0" encoding="utf-8"?>
<p:tagLst xmlns:p="http://schemas.openxmlformats.org/presentationml/2006/main">
  <p:tag name="PA" val="v3.2.0"/>
</p:tagLst>
</file>

<file path=ppt/tags/tag75.xml><?xml version="1.0" encoding="utf-8"?>
<p:tagLst xmlns:p="http://schemas.openxmlformats.org/presentationml/2006/main">
  <p:tag name="PA" val="v3.2.0"/>
</p:tagLst>
</file>

<file path=ppt/tags/tag76.xml><?xml version="1.0" encoding="utf-8"?>
<p:tagLst xmlns:p="http://schemas.openxmlformats.org/presentationml/2006/main">
  <p:tag name="PA" val="v3.2.0"/>
</p:tagLst>
</file>

<file path=ppt/tags/tag77.xml><?xml version="1.0" encoding="utf-8"?>
<p:tagLst xmlns:p="http://schemas.openxmlformats.org/presentationml/2006/main">
  <p:tag name="PA" val="v3.2.0"/>
</p:tagLst>
</file>

<file path=ppt/tags/tag78.xml><?xml version="1.0" encoding="utf-8"?>
<p:tagLst xmlns:p="http://schemas.openxmlformats.org/presentationml/2006/main">
  <p:tag name="PA" val="v3.2.0"/>
</p:tagLst>
</file>

<file path=ppt/tags/tag79.xml><?xml version="1.0" encoding="utf-8"?>
<p:tagLst xmlns:p="http://schemas.openxmlformats.org/presentationml/2006/main">
  <p:tag name="PA" val="v3.2.0"/>
</p:tagLst>
</file>

<file path=ppt/tags/tag8.xml><?xml version="1.0" encoding="utf-8"?>
<p:tagLst xmlns:p="http://schemas.openxmlformats.org/presentationml/2006/main">
  <p:tag name="PA" val="v3.2.0"/>
</p:tagLst>
</file>

<file path=ppt/tags/tag80.xml><?xml version="1.0" encoding="utf-8"?>
<p:tagLst xmlns:p="http://schemas.openxmlformats.org/presentationml/2006/main">
  <p:tag name="PA" val="v3.2.0"/>
</p:tagLst>
</file>

<file path=ppt/tags/tag81.xml><?xml version="1.0" encoding="utf-8"?>
<p:tagLst xmlns:p="http://schemas.openxmlformats.org/presentationml/2006/main">
  <p:tag name="PA" val="v3.2.0"/>
</p:tagLst>
</file>

<file path=ppt/tags/tag82.xml><?xml version="1.0" encoding="utf-8"?>
<p:tagLst xmlns:p="http://schemas.openxmlformats.org/presentationml/2006/main">
  <p:tag name="PA" val="v3.2.0"/>
</p:tagLst>
</file>

<file path=ppt/tags/tag83.xml><?xml version="1.0" encoding="utf-8"?>
<p:tagLst xmlns:p="http://schemas.openxmlformats.org/presentationml/2006/main">
  <p:tag name="PA" val="v3.2.0"/>
</p:tagLst>
</file>

<file path=ppt/tags/tag9.xml><?xml version="1.0" encoding="utf-8"?>
<p:tagLst xmlns:p="http://schemas.openxmlformats.org/presentationml/2006/main">
  <p:tag name="PA" val="v3.2.0"/>
</p:tagLst>
</file>

<file path=ppt/theme/theme1.xml><?xml version="1.0" encoding="utf-8"?>
<a:theme xmlns:a="http://schemas.openxmlformats.org/drawingml/2006/main" name="1_Office 主题">
  <a:themeElements>
    <a:clrScheme name="自定义 3">
      <a:dk1>
        <a:sysClr val="windowText" lastClr="000000"/>
      </a:dk1>
      <a:lt1>
        <a:sysClr val="window" lastClr="FFFFFF"/>
      </a:lt1>
      <a:dk2>
        <a:srgbClr val="242852"/>
      </a:dk2>
      <a:lt2>
        <a:srgbClr val="ACCBF9"/>
      </a:lt2>
      <a:accent1>
        <a:srgbClr val="0070C0"/>
      </a:accent1>
      <a:accent2>
        <a:srgbClr val="00B0F0"/>
      </a:accent2>
      <a:accent3>
        <a:srgbClr val="297FD5"/>
      </a:accent3>
      <a:accent4>
        <a:srgbClr val="00B050"/>
      </a:accent4>
      <a:accent5>
        <a:srgbClr val="92D050"/>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6007</Words>
  <Application>WPS 演示</Application>
  <PresentationFormat>宽屏</PresentationFormat>
  <Paragraphs>570</Paragraphs>
  <Slides>33</Slides>
  <Notes>25</Notes>
  <HiddenSlides>5</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Wingdings</vt:lpstr>
      <vt:lpstr>微软雅黑</vt:lpstr>
      <vt:lpstr>Arial Unicode MS</vt:lpstr>
      <vt:lpstr>Calibri</vt:lpstr>
      <vt:lpstr>Wingdings</vt:lpstr>
      <vt:lpstr>Times New Roman</vt:lpstr>
      <vt:lpstr>仿宋</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CHENYING0907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CHENYING0907</dc:title>
  <dc:creator>CHENYING0907</dc:creator>
  <cp:keywords>CHENYING0907</cp:keywords>
  <dc:description>CHENYING0907
</dc:description>
  <dc:subject>CHENYING0907</dc:subject>
  <cp:category>CHENYING0907</cp:category>
  <cp:lastModifiedBy>李力</cp:lastModifiedBy>
  <cp:revision>136</cp:revision>
  <dcterms:created xsi:type="dcterms:W3CDTF">2015-10-15T01:42:00Z</dcterms:created>
  <dcterms:modified xsi:type="dcterms:W3CDTF">2020-05-22T01:48:59Z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