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94" r:id="rId3"/>
    <p:sldId id="391" r:id="rId4"/>
    <p:sldId id="305" r:id="rId5"/>
    <p:sldId id="384" r:id="rId6"/>
    <p:sldId id="385" r:id="rId7"/>
    <p:sldId id="386" r:id="rId8"/>
    <p:sldId id="387" r:id="rId9"/>
    <p:sldId id="388" r:id="rId10"/>
    <p:sldId id="389" r:id="rId11"/>
    <p:sldId id="392" r:id="rId12"/>
    <p:sldId id="395" r:id="rId13"/>
    <p:sldId id="396" r:id="rId14"/>
    <p:sldId id="397" r:id="rId15"/>
    <p:sldId id="393"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2" r:id="rId30"/>
    <p:sldId id="413" r:id="rId31"/>
    <p:sldId id="414" r:id="rId32"/>
    <p:sldId id="417" r:id="rId33"/>
    <p:sldId id="415" r:id="rId34"/>
    <p:sldId id="416" r:id="rId35"/>
    <p:sldId id="419" r:id="rId36"/>
    <p:sldId id="418" r:id="rId37"/>
    <p:sldId id="380" r:id="rId38"/>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4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3595"/>
    <a:srgbClr val="972988"/>
    <a:srgbClr val="9796A9"/>
    <a:srgbClr val="223FB2"/>
    <a:srgbClr val="CFD0E6"/>
    <a:srgbClr val="E8EAFF"/>
    <a:srgbClr val="B1C4F3"/>
    <a:srgbClr val="9DABD4"/>
    <a:srgbClr val="3E7BFF"/>
    <a:srgbClr val="305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96" autoAdjust="0"/>
    <p:restoredTop sz="94660"/>
  </p:normalViewPr>
  <p:slideViewPr>
    <p:cSldViewPr snapToGrid="0" showGuides="1">
      <p:cViewPr varScale="1">
        <p:scale>
          <a:sx n="70" d="100"/>
          <a:sy n="70" d="100"/>
        </p:scale>
        <p:origin x="606" y="66"/>
      </p:cViewPr>
      <p:guideLst>
        <p:guide orient="horz" pos="2160"/>
        <p:guide pos="647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27C22-C801-4E74-BEEF-E6539A14AE15}" type="datetimeFigureOut">
              <a:rPr lang="zh-CN" altLang="en-US" smtClean="0"/>
              <a:t>2019/11/27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111FB-1F7D-4FAB-A4EF-5CB9150CEB94}" type="slidenum">
              <a:rPr lang="zh-CN" altLang="en-US" smtClean="0"/>
              <a:t>‹#›</a:t>
            </a:fld>
            <a:endParaRPr lang="zh-CN" altLang="en-US"/>
          </a:p>
        </p:txBody>
      </p:sp>
    </p:spTree>
    <p:extLst>
      <p:ext uri="{BB962C8B-B14F-4D97-AF65-F5344CB8AC3E}">
        <p14:creationId xmlns:p14="http://schemas.microsoft.com/office/powerpoint/2010/main" val="4285217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a:t>
            </a:fld>
            <a:endParaRPr lang="zh-CN" altLang="en-US"/>
          </a:p>
        </p:txBody>
      </p:sp>
    </p:spTree>
    <p:extLst>
      <p:ext uri="{BB962C8B-B14F-4D97-AF65-F5344CB8AC3E}">
        <p14:creationId xmlns:p14="http://schemas.microsoft.com/office/powerpoint/2010/main" val="530802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73212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15</a:t>
            </a:fld>
            <a:endParaRPr lang="zh-CN" altLang="en-US"/>
          </a:p>
        </p:txBody>
      </p:sp>
    </p:spTree>
    <p:extLst>
      <p:ext uri="{BB962C8B-B14F-4D97-AF65-F5344CB8AC3E}">
        <p14:creationId xmlns:p14="http://schemas.microsoft.com/office/powerpoint/2010/main" val="1392604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17</a:t>
            </a:fld>
            <a:endParaRPr lang="zh-CN" altLang="en-US"/>
          </a:p>
        </p:txBody>
      </p:sp>
    </p:spTree>
    <p:extLst>
      <p:ext uri="{BB962C8B-B14F-4D97-AF65-F5344CB8AC3E}">
        <p14:creationId xmlns:p14="http://schemas.microsoft.com/office/powerpoint/2010/main" val="1629981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18</a:t>
            </a:fld>
            <a:endParaRPr lang="zh-CN" altLang="en-US"/>
          </a:p>
        </p:txBody>
      </p:sp>
    </p:spTree>
    <p:extLst>
      <p:ext uri="{BB962C8B-B14F-4D97-AF65-F5344CB8AC3E}">
        <p14:creationId xmlns:p14="http://schemas.microsoft.com/office/powerpoint/2010/main" val="1878787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54273"/>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文本占位符 54274"/>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p>
        </p:txBody>
      </p:sp>
    </p:spTree>
    <p:extLst>
      <p:ext uri="{BB962C8B-B14F-4D97-AF65-F5344CB8AC3E}">
        <p14:creationId xmlns:p14="http://schemas.microsoft.com/office/powerpoint/2010/main" val="489771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73212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52225"/>
          <p:cNvSpPr>
            <a:spLocks noGrp="1" noRot="1" noChangeAspect="1" noChangeArrowheads="1" noTextEdit="1"/>
          </p:cNvSpPr>
          <p:nvPr>
            <p:ph type="sldImg" idx="4294967295"/>
          </p:nvPr>
        </p:nvSpPr>
        <p:spPr bwMode="auto">
          <a:ln>
            <a:solidFill>
              <a:srgbClr val="000000"/>
            </a:solidFill>
            <a:miter lim="800000"/>
            <a:headEnd/>
            <a:tailEnd/>
          </a:ln>
        </p:spPr>
      </p:sp>
      <p:sp>
        <p:nvSpPr>
          <p:cNvPr id="19458" name="文本占位符 52226"/>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单击“软件的分类”会触发动画。 </a:t>
            </a:r>
          </a:p>
        </p:txBody>
      </p:sp>
    </p:spTree>
    <p:extLst>
      <p:ext uri="{BB962C8B-B14F-4D97-AF65-F5344CB8AC3E}">
        <p14:creationId xmlns:p14="http://schemas.microsoft.com/office/powerpoint/2010/main" val="771022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4116559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23</a:t>
            </a:fld>
            <a:endParaRPr lang="zh-CN" altLang="en-US"/>
          </a:p>
        </p:txBody>
      </p:sp>
    </p:spTree>
    <p:extLst>
      <p:ext uri="{BB962C8B-B14F-4D97-AF65-F5344CB8AC3E}">
        <p14:creationId xmlns:p14="http://schemas.microsoft.com/office/powerpoint/2010/main" val="1416780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606063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3</a:t>
            </a:fld>
            <a:endParaRPr lang="zh-CN" altLang="en-US"/>
          </a:p>
        </p:txBody>
      </p:sp>
    </p:spTree>
    <p:extLst>
      <p:ext uri="{BB962C8B-B14F-4D97-AF65-F5344CB8AC3E}">
        <p14:creationId xmlns:p14="http://schemas.microsoft.com/office/powerpoint/2010/main" val="659536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25</a:t>
            </a:fld>
            <a:endParaRPr lang="zh-CN" altLang="en-US"/>
          </a:p>
        </p:txBody>
      </p:sp>
    </p:spTree>
    <p:extLst>
      <p:ext uri="{BB962C8B-B14F-4D97-AF65-F5344CB8AC3E}">
        <p14:creationId xmlns:p14="http://schemas.microsoft.com/office/powerpoint/2010/main" val="3931333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2742266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1720980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28</a:t>
            </a:fld>
            <a:endParaRPr lang="zh-CN" altLang="en-US"/>
          </a:p>
        </p:txBody>
      </p:sp>
    </p:spTree>
    <p:extLst>
      <p:ext uri="{BB962C8B-B14F-4D97-AF65-F5344CB8AC3E}">
        <p14:creationId xmlns:p14="http://schemas.microsoft.com/office/powerpoint/2010/main" val="3962285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803661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800145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634853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32</a:t>
            </a:fld>
            <a:endParaRPr lang="zh-CN" altLang="en-US"/>
          </a:p>
        </p:txBody>
      </p:sp>
    </p:spTree>
    <p:extLst>
      <p:ext uri="{BB962C8B-B14F-4D97-AF65-F5344CB8AC3E}">
        <p14:creationId xmlns:p14="http://schemas.microsoft.com/office/powerpoint/2010/main" val="309671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6905893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075001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4</a:t>
            </a:fld>
            <a:endParaRPr lang="zh-CN" altLang="en-US"/>
          </a:p>
        </p:txBody>
      </p:sp>
    </p:spTree>
    <p:extLst>
      <p:ext uri="{BB962C8B-B14F-4D97-AF65-F5344CB8AC3E}">
        <p14:creationId xmlns:p14="http://schemas.microsoft.com/office/powerpoint/2010/main" val="18787877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35</a:t>
            </a:fld>
            <a:endParaRPr lang="zh-CN" altLang="en-US"/>
          </a:p>
        </p:txBody>
      </p:sp>
    </p:spTree>
    <p:extLst>
      <p:ext uri="{BB962C8B-B14F-4D97-AF65-F5344CB8AC3E}">
        <p14:creationId xmlns:p14="http://schemas.microsoft.com/office/powerpoint/2010/main" val="1879515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2437810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37</a:t>
            </a:fld>
            <a:endParaRPr lang="zh-CN" altLang="en-US"/>
          </a:p>
        </p:txBody>
      </p:sp>
    </p:spTree>
    <p:extLst>
      <p:ext uri="{BB962C8B-B14F-4D97-AF65-F5344CB8AC3E}">
        <p14:creationId xmlns:p14="http://schemas.microsoft.com/office/powerpoint/2010/main" val="2772523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54273"/>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文本占位符 54274"/>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p>
        </p:txBody>
      </p:sp>
    </p:spTree>
    <p:extLst>
      <p:ext uri="{BB962C8B-B14F-4D97-AF65-F5344CB8AC3E}">
        <p14:creationId xmlns:p14="http://schemas.microsoft.com/office/powerpoint/2010/main" val="489771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73212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52225"/>
          <p:cNvSpPr>
            <a:spLocks noGrp="1" noRot="1" noChangeAspect="1" noChangeArrowheads="1" noTextEdit="1"/>
          </p:cNvSpPr>
          <p:nvPr>
            <p:ph type="sldImg" idx="4294967295"/>
          </p:nvPr>
        </p:nvSpPr>
        <p:spPr bwMode="auto">
          <a:ln>
            <a:solidFill>
              <a:srgbClr val="000000"/>
            </a:solidFill>
            <a:miter lim="800000"/>
            <a:headEnd/>
            <a:tailEnd/>
          </a:ln>
        </p:spPr>
      </p:sp>
      <p:sp>
        <p:nvSpPr>
          <p:cNvPr id="19458" name="文本占位符 52226"/>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单击“软件的分类”会触发动画。 </a:t>
            </a:r>
          </a:p>
        </p:txBody>
      </p:sp>
    </p:spTree>
    <p:extLst>
      <p:ext uri="{BB962C8B-B14F-4D97-AF65-F5344CB8AC3E}">
        <p14:creationId xmlns:p14="http://schemas.microsoft.com/office/powerpoint/2010/main" val="771022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11</a:t>
            </a:fld>
            <a:endParaRPr lang="zh-CN" altLang="en-US"/>
          </a:p>
        </p:txBody>
      </p:sp>
    </p:spTree>
    <p:extLst>
      <p:ext uri="{BB962C8B-B14F-4D97-AF65-F5344CB8AC3E}">
        <p14:creationId xmlns:p14="http://schemas.microsoft.com/office/powerpoint/2010/main" val="137710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12</a:t>
            </a:fld>
            <a:endParaRPr lang="zh-CN" altLang="en-US"/>
          </a:p>
        </p:txBody>
      </p:sp>
    </p:spTree>
    <p:extLst>
      <p:ext uri="{BB962C8B-B14F-4D97-AF65-F5344CB8AC3E}">
        <p14:creationId xmlns:p14="http://schemas.microsoft.com/office/powerpoint/2010/main" val="1878787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54273"/>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文本占位符 54274"/>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p>
        </p:txBody>
      </p:sp>
    </p:spTree>
    <p:extLst>
      <p:ext uri="{BB962C8B-B14F-4D97-AF65-F5344CB8AC3E}">
        <p14:creationId xmlns:p14="http://schemas.microsoft.com/office/powerpoint/2010/main" val="48977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619D27-C416-4D37-8E7B-A2B4C38B5F6C}" type="datetimeFigureOut">
              <a:rPr lang="zh-CN" altLang="en-US" smtClean="0"/>
              <a:t>2019/11/27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401315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4_Title Slide">
    <p:spTree>
      <p:nvGrpSpPr>
        <p:cNvPr id="1" name=""/>
        <p:cNvGrpSpPr/>
        <p:nvPr/>
      </p:nvGrpSpPr>
      <p:grpSpPr>
        <a:xfrm>
          <a:off x="0" y="0"/>
          <a:ext cx="0" cy="0"/>
          <a:chOff x="0" y="0"/>
          <a:chExt cx="0" cy="0"/>
        </a:xfrm>
      </p:grpSpPr>
      <p:sp>
        <p:nvSpPr>
          <p:cNvPr id="2" name="PA_圆角矩形 1">
            <a:extLst>
              <a:ext uri="{FF2B5EF4-FFF2-40B4-BE49-F238E27FC236}">
                <a16:creationId xmlns:a16="http://schemas.microsoft.com/office/drawing/2014/main" id="{442C21CD-7347-4415-AE51-3428CBBACE9F}"/>
              </a:ext>
            </a:extLst>
          </p:cNvPr>
          <p:cNvSpPr/>
          <p:nvPr userDrawn="1">
            <p:custDataLst>
              <p:tags r:id="rId1"/>
            </p:custDataLst>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A_图片 3"/>
          <p:cNvPicPr>
            <a:picLocks noChangeAspect="1"/>
          </p:cNvPicPr>
          <p:nvPr userDrawn="1">
            <p:custDataLst>
              <p:tags r:id="rId2"/>
            </p:custDataLst>
          </p:nvPr>
        </p:nvPicPr>
        <p:blipFill rotWithShape="1">
          <a:blip r:embed="rId5" cstate="print">
            <a:extLst>
              <a:ext uri="{28A0092B-C50C-407E-A947-70E740481C1C}">
                <a14:useLocalDpi xmlns:a14="http://schemas.microsoft.com/office/drawing/2010/main" val="0"/>
              </a:ext>
            </a:extLst>
          </a:blip>
          <a:srcRect l="43016" t="19991" r="8883" b="11958"/>
          <a:stretch/>
        </p:blipFill>
        <p:spPr>
          <a:xfrm>
            <a:off x="6157499" y="1407694"/>
            <a:ext cx="5301543" cy="5021179"/>
          </a:xfrm>
          <a:prstGeom prst="rect">
            <a:avLst/>
          </a:prstGeom>
        </p:spPr>
      </p:pic>
      <p:sp>
        <p:nvSpPr>
          <p:cNvPr id="64" name="矩形 63"/>
          <p:cNvSpPr/>
          <p:nvPr userDrawn="1"/>
        </p:nvSpPr>
        <p:spPr>
          <a:xfrm>
            <a:off x="192505" y="192505"/>
            <a:ext cx="11774906" cy="99461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5" name="图片 64"/>
          <p:cNvPicPr>
            <a:picLocks noChangeAspect="1"/>
          </p:cNvPicPr>
          <p:nvPr userDrawn="1"/>
        </p:nvPicPr>
        <p:blipFill>
          <a:blip r:embed="rId6" cstate="print">
            <a:alphaModFix/>
            <a:extLst>
              <a:ext uri="{28A0092B-C50C-407E-A947-70E740481C1C}">
                <a14:useLocalDpi xmlns:a14="http://schemas.microsoft.com/office/drawing/2010/main" val="0"/>
              </a:ext>
            </a:extLst>
          </a:blip>
          <a:stretch>
            <a:fillRect/>
          </a:stretch>
        </p:blipFill>
        <p:spPr>
          <a:xfrm>
            <a:off x="262013" y="228005"/>
            <a:ext cx="946601" cy="943069"/>
          </a:xfrm>
          <a:prstGeom prst="ellipse">
            <a:avLst/>
          </a:prstGeom>
        </p:spPr>
      </p:pic>
      <p:sp>
        <p:nvSpPr>
          <p:cNvPr id="66" name="PA_矩形 17">
            <a:extLst>
              <a:ext uri="{FF2B5EF4-FFF2-40B4-BE49-F238E27FC236}">
                <a16:creationId xmlns:a16="http://schemas.microsoft.com/office/drawing/2014/main" id="{B8BC1EFB-2BD3-4780-8D0A-10680DA4057B}"/>
              </a:ext>
            </a:extLst>
          </p:cNvPr>
          <p:cNvSpPr/>
          <p:nvPr userDrawn="1">
            <p:custDataLst>
              <p:tags r:id="rId3"/>
            </p:custDataLst>
          </p:nvPr>
        </p:nvSpPr>
        <p:spPr>
          <a:xfrm>
            <a:off x="1256740" y="446773"/>
            <a:ext cx="4414517" cy="523220"/>
          </a:xfrm>
          <a:prstGeom prst="rect">
            <a:avLst/>
          </a:prstGeom>
        </p:spPr>
        <p:txBody>
          <a:bodyPr wrap="square">
            <a:spAutoFit/>
          </a:bodyPr>
          <a:lstStyle/>
          <a:p>
            <a:r>
              <a:rPr lang="zh-CN" altLang="en-US" sz="2800" dirty="0">
                <a:solidFill>
                  <a:schemeClr val="tx1">
                    <a:lumMod val="85000"/>
                    <a:lumOff val="15000"/>
                  </a:schemeClr>
                </a:solidFill>
                <a:latin typeface="STXinwei" charset="-122"/>
                <a:ea typeface="STXinwei" charset="-122"/>
                <a:cs typeface="STXinwei" charset="-122"/>
              </a:rPr>
              <a:t>四川信息职业技术学院</a:t>
            </a:r>
            <a:endParaRPr kumimoji="0" lang="en-US" sz="1600" b="0" i="0" u="none" strike="noStrike" kern="1200" cap="none" spc="0" normalizeH="0" baseline="0" noProof="0" dirty="0">
              <a:ln>
                <a:noFill/>
              </a:ln>
              <a:solidFill>
                <a:schemeClr val="tx1">
                  <a:lumMod val="85000"/>
                  <a:lumOff val="15000"/>
                </a:schemeClr>
              </a:solidFill>
              <a:effectLst/>
              <a:uLnTx/>
              <a:uFillTx/>
              <a:latin typeface="STXinwei" charset="-122"/>
              <a:ea typeface="STXinwei" charset="-122"/>
              <a:cs typeface="STXinwei" charset="-122"/>
            </a:endParaRPr>
          </a:p>
        </p:txBody>
      </p:sp>
    </p:spTree>
    <p:extLst>
      <p:ext uri="{BB962C8B-B14F-4D97-AF65-F5344CB8AC3E}">
        <p14:creationId xmlns:p14="http://schemas.microsoft.com/office/powerpoint/2010/main" val="384778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65" name="PA_圆角矩形 1">
            <a:extLst>
              <a:ext uri="{FF2B5EF4-FFF2-40B4-BE49-F238E27FC236}">
                <a16:creationId xmlns:a16="http://schemas.microsoft.com/office/drawing/2014/main" id="{442C21CD-7347-4415-AE51-3428CBBACE9F}"/>
              </a:ext>
            </a:extLst>
          </p:cNvPr>
          <p:cNvSpPr/>
          <p:nvPr userDrawn="1">
            <p:custDataLst>
              <p:tags r:id="rId1"/>
            </p:custDataLst>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6" name="PA_图片 3"/>
          <p:cNvPicPr>
            <a:picLocks noChangeAspect="1"/>
          </p:cNvPicPr>
          <p:nvPr userDrawn="1">
            <p:custDataLst>
              <p:tags r:id="rId2"/>
            </p:custDataLst>
          </p:nvPr>
        </p:nvPicPr>
        <p:blipFill rotWithShape="1">
          <a:blip r:embed="rId6" cstate="print">
            <a:extLst>
              <a:ext uri="{28A0092B-C50C-407E-A947-70E740481C1C}">
                <a14:useLocalDpi xmlns:a14="http://schemas.microsoft.com/office/drawing/2010/main" val="0"/>
              </a:ext>
            </a:extLst>
          </a:blip>
          <a:srcRect l="43016" t="19991" r="8883" b="11958"/>
          <a:stretch/>
        </p:blipFill>
        <p:spPr>
          <a:xfrm>
            <a:off x="6157499" y="1407694"/>
            <a:ext cx="5301543" cy="5021179"/>
          </a:xfrm>
          <a:prstGeom prst="rect">
            <a:avLst/>
          </a:prstGeom>
        </p:spPr>
      </p:pic>
      <p:sp>
        <p:nvSpPr>
          <p:cNvPr id="68" name="矩形 67"/>
          <p:cNvSpPr/>
          <p:nvPr userDrawn="1"/>
        </p:nvSpPr>
        <p:spPr>
          <a:xfrm>
            <a:off x="192505" y="192505"/>
            <a:ext cx="11774906" cy="99461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9" name="图片 68"/>
          <p:cNvPicPr>
            <a:picLocks noChangeAspect="1"/>
          </p:cNvPicPr>
          <p:nvPr userDrawn="1"/>
        </p:nvPicPr>
        <p:blipFill>
          <a:blip r:embed="rId7" cstate="print">
            <a:alphaModFix/>
            <a:extLst>
              <a:ext uri="{28A0092B-C50C-407E-A947-70E740481C1C}">
                <a14:useLocalDpi xmlns:a14="http://schemas.microsoft.com/office/drawing/2010/main" val="0"/>
              </a:ext>
            </a:extLst>
          </a:blip>
          <a:stretch>
            <a:fillRect/>
          </a:stretch>
        </p:blipFill>
        <p:spPr>
          <a:xfrm>
            <a:off x="262013" y="228005"/>
            <a:ext cx="946601" cy="943069"/>
          </a:xfrm>
          <a:prstGeom prst="ellipse">
            <a:avLst/>
          </a:prstGeom>
        </p:spPr>
      </p:pic>
      <p:sp>
        <p:nvSpPr>
          <p:cNvPr id="70" name="PA_矩形 17">
            <a:extLst>
              <a:ext uri="{FF2B5EF4-FFF2-40B4-BE49-F238E27FC236}">
                <a16:creationId xmlns:a16="http://schemas.microsoft.com/office/drawing/2014/main" id="{B8BC1EFB-2BD3-4780-8D0A-10680DA4057B}"/>
              </a:ext>
            </a:extLst>
          </p:cNvPr>
          <p:cNvSpPr/>
          <p:nvPr userDrawn="1">
            <p:custDataLst>
              <p:tags r:id="rId3"/>
            </p:custDataLst>
          </p:nvPr>
        </p:nvSpPr>
        <p:spPr>
          <a:xfrm>
            <a:off x="1256740" y="446773"/>
            <a:ext cx="4414517" cy="523220"/>
          </a:xfrm>
          <a:prstGeom prst="rect">
            <a:avLst/>
          </a:prstGeom>
        </p:spPr>
        <p:txBody>
          <a:bodyPr wrap="square">
            <a:spAutoFit/>
          </a:bodyPr>
          <a:lstStyle/>
          <a:p>
            <a:r>
              <a:rPr lang="zh-CN" altLang="en-US" sz="2800" dirty="0">
                <a:solidFill>
                  <a:schemeClr val="tx1">
                    <a:lumMod val="85000"/>
                    <a:lumOff val="15000"/>
                  </a:schemeClr>
                </a:solidFill>
                <a:latin typeface="STXinwei" charset="-122"/>
                <a:ea typeface="STXinwei" charset="-122"/>
                <a:cs typeface="STXinwei" charset="-122"/>
              </a:rPr>
              <a:t>四川信息职业技术学院</a:t>
            </a:r>
            <a:endParaRPr kumimoji="0" lang="en-US" sz="1600" b="0" i="0" u="none" strike="noStrike" kern="1200" cap="none" spc="0" normalizeH="0" baseline="0" noProof="0" dirty="0">
              <a:ln>
                <a:noFill/>
              </a:ln>
              <a:solidFill>
                <a:schemeClr val="tx1">
                  <a:lumMod val="85000"/>
                  <a:lumOff val="15000"/>
                </a:schemeClr>
              </a:solidFill>
              <a:effectLst/>
              <a:uLnTx/>
              <a:uFillTx/>
              <a:latin typeface="STXinwei" charset="-122"/>
              <a:ea typeface="STXinwei" charset="-122"/>
              <a:cs typeface="STXinwei" charset="-122"/>
            </a:endParaRPr>
          </a:p>
        </p:txBody>
      </p:sp>
      <p:sp>
        <p:nvSpPr>
          <p:cNvPr id="4" name="Rectangle 17">
            <a:extLst>
              <a:ext uri="{FF2B5EF4-FFF2-40B4-BE49-F238E27FC236}">
                <a16:creationId xmlns:a16="http://schemas.microsoft.com/office/drawing/2014/main" id="{B8BC1EFB-2BD3-4780-8D0A-10680DA4057B}"/>
              </a:ext>
            </a:extLst>
          </p:cNvPr>
          <p:cNvSpPr/>
          <p:nvPr userDrawn="1"/>
        </p:nvSpPr>
        <p:spPr>
          <a:xfrm>
            <a:off x="1008912" y="2155060"/>
            <a:ext cx="4695253" cy="1323439"/>
          </a:xfrm>
          <a:prstGeom prst="rect">
            <a:avLst/>
          </a:prstGeom>
        </p:spPr>
        <p:txBody>
          <a:bodyPr wrap="square">
            <a:spAutoFit/>
          </a:bodyPr>
          <a:lstStyle/>
          <a:p>
            <a:pPr lvl="0"/>
            <a:r>
              <a:rPr lang="en-US" sz="80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THANKS</a:t>
            </a:r>
            <a:endParaRPr kumimoji="0" lang="en-US" sz="5400" b="0" i="0" u="none" strike="noStrike" kern="1200" cap="none" spc="0" normalizeH="0" baseline="0" noProof="0" dirty="0">
              <a:ln>
                <a:noFill/>
              </a:ln>
              <a:solidFill>
                <a:srgbClr val="1E3595"/>
              </a:solidFill>
              <a:effectLst/>
              <a:uLnTx/>
              <a:uFillTx/>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
        <p:nvSpPr>
          <p:cNvPr id="5" name="PA_矩形 17">
            <a:extLst>
              <a:ext uri="{FF2B5EF4-FFF2-40B4-BE49-F238E27FC236}">
                <a16:creationId xmlns:a16="http://schemas.microsoft.com/office/drawing/2014/main" id="{B8BC1EFB-2BD3-4780-8D0A-10680DA4057B}"/>
              </a:ext>
            </a:extLst>
          </p:cNvPr>
          <p:cNvSpPr/>
          <p:nvPr userDrawn="1">
            <p:custDataLst>
              <p:tags r:id="rId4"/>
            </p:custDataLst>
          </p:nvPr>
        </p:nvSpPr>
        <p:spPr>
          <a:xfrm>
            <a:off x="876207" y="3478499"/>
            <a:ext cx="4593016" cy="369332"/>
          </a:xfrm>
          <a:prstGeom prst="rect">
            <a:avLst/>
          </a:prstGeom>
        </p:spPr>
        <p:txBody>
          <a:bodyPr wrap="square">
            <a:spAutoFit/>
          </a:bodyPr>
          <a:lstStyle/>
          <a:p>
            <a:r>
              <a:rPr lang="zh-CN" altLang="en-US" dirty="0">
                <a:solidFill>
                  <a:srgbClr val="223FB2"/>
                </a:solidFill>
                <a:latin typeface="Weibei SC" charset="-122"/>
                <a:ea typeface="Weibei SC" charset="-122"/>
                <a:cs typeface="Weibei SC" charset="-122"/>
              </a:rPr>
              <a:t>系部：信息工程系</a:t>
            </a:r>
            <a:r>
              <a:rPr lang="zh-CN" altLang="en-US" b="1"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课程名称：</a:t>
            </a:r>
            <a:r>
              <a:rPr lang="en-US" altLang="zh-CN"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软件工程</a:t>
            </a:r>
            <a:r>
              <a:rPr lang="en-US" altLang="zh-CN" dirty="0">
                <a:solidFill>
                  <a:srgbClr val="223FB2"/>
                </a:solidFill>
                <a:latin typeface="Weibei SC" charset="-122"/>
                <a:ea typeface="Weibei SC" charset="-122"/>
                <a:cs typeface="Weibei SC" charset="-122"/>
              </a:rPr>
              <a:t>》</a:t>
            </a:r>
            <a:endParaRPr lang="en-US" dirty="0">
              <a:solidFill>
                <a:srgbClr val="223FB2"/>
              </a:solidFill>
              <a:latin typeface="Weibei SC" charset="-122"/>
              <a:ea typeface="Weibei SC" charset="-122"/>
              <a:cs typeface="Weibei SC" charset="-122"/>
            </a:endParaRPr>
          </a:p>
        </p:txBody>
      </p:sp>
    </p:spTree>
    <p:extLst>
      <p:ext uri="{BB962C8B-B14F-4D97-AF65-F5344CB8AC3E}">
        <p14:creationId xmlns:p14="http://schemas.microsoft.com/office/powerpoint/2010/main" val="395750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250" fill="hold"/>
                                        <p:tgtEl>
                                          <p:spTgt spid="5"/>
                                        </p:tgtEl>
                                        <p:attrNameLst>
                                          <p:attrName>ppt_x</p:attrName>
                                        </p:attrNameLst>
                                      </p:cBhvr>
                                      <p:tavLst>
                                        <p:tav tm="0">
                                          <p:val>
                                            <p:strVal val="#ppt_x"/>
                                          </p:val>
                                        </p:tav>
                                        <p:tav tm="100000">
                                          <p:val>
                                            <p:strVal val="#ppt_x"/>
                                          </p:val>
                                        </p:tav>
                                      </p:tavLst>
                                    </p:anim>
                                    <p:anim calcmode="lin" valueType="num">
                                      <p:cBhvr additive="base">
                                        <p:cTn id="13"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59706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3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923367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4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0482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5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017318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6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845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A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619D27-C416-4D37-8E7B-A2B4C38B5F6C}" type="datetimeFigureOut">
              <a:rPr lang="zh-CN" altLang="en-US" smtClean="0"/>
              <a:t>2019/11/27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3586359492"/>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3" r:id="rId3"/>
    <p:sldLayoutId id="2147483664" r:id="rId4"/>
    <p:sldLayoutId id="2147483672" r:id="rId5"/>
    <p:sldLayoutId id="2147483673" r:id="rId6"/>
    <p:sldLayoutId id="2147483674" r:id="rId7"/>
    <p:sldLayoutId id="2147483675" r:id="rId8"/>
    <p:sldLayoutId id="2147483671"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2" Type="http://schemas.openxmlformats.org/officeDocument/2006/relationships/tags" Target="../tags/tag24.xml"/><Relationship Id="rId16" Type="http://schemas.openxmlformats.org/officeDocument/2006/relationships/image" Target="../media/image3.emf"/><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slideLayout" Target="../slideLayouts/slideLayout4.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slideLayout" Target="../slideLayouts/slideLayout4.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image" Target="../media/image15.emf"/><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hyperlink" Target="http://www.ruitian.net/"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9.emf"/></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A_矩形 17">
            <a:extLst>
              <a:ext uri="{FF2B5EF4-FFF2-40B4-BE49-F238E27FC236}">
                <a16:creationId xmlns:a16="http://schemas.microsoft.com/office/drawing/2014/main" id="{B8BC1EFB-2BD3-4780-8D0A-10680DA4057B}"/>
              </a:ext>
            </a:extLst>
          </p:cNvPr>
          <p:cNvSpPr/>
          <p:nvPr>
            <p:custDataLst>
              <p:tags r:id="rId1"/>
            </p:custDataLst>
          </p:nvPr>
        </p:nvSpPr>
        <p:spPr>
          <a:xfrm>
            <a:off x="942333" y="2601318"/>
            <a:ext cx="5308342" cy="851259"/>
          </a:xfrm>
          <a:prstGeom prst="rect">
            <a:avLst/>
          </a:prstGeom>
        </p:spPr>
        <p:txBody>
          <a:bodyPr wrap="square">
            <a:spAutoFit/>
          </a:bodyPr>
          <a:lstStyle/>
          <a:p>
            <a:pPr>
              <a:lnSpc>
                <a:spcPct val="123000"/>
              </a:lnSpc>
            </a:pPr>
            <a:r>
              <a:rPr lang="zh-CN" altLang="en-US" sz="4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第</a:t>
            </a:r>
            <a:r>
              <a:rPr lang="en-US" altLang="zh-CN" sz="4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a:t>
            </a:r>
            <a:r>
              <a:rPr lang="zh-CN" altLang="en-US" sz="4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章 软件工程概述</a:t>
            </a:r>
          </a:p>
        </p:txBody>
      </p:sp>
      <p:sp>
        <p:nvSpPr>
          <p:cNvPr id="75" name="PA_矩形 17">
            <a:extLst>
              <a:ext uri="{FF2B5EF4-FFF2-40B4-BE49-F238E27FC236}">
                <a16:creationId xmlns:a16="http://schemas.microsoft.com/office/drawing/2014/main" id="{B8BC1EFB-2BD3-4780-8D0A-10680DA4057B}"/>
              </a:ext>
            </a:extLst>
          </p:cNvPr>
          <p:cNvSpPr/>
          <p:nvPr>
            <p:custDataLst>
              <p:tags r:id="rId2"/>
            </p:custDataLst>
          </p:nvPr>
        </p:nvSpPr>
        <p:spPr>
          <a:xfrm>
            <a:off x="1078241" y="3620361"/>
            <a:ext cx="4593016" cy="369332"/>
          </a:xfrm>
          <a:prstGeom prst="rect">
            <a:avLst/>
          </a:prstGeom>
        </p:spPr>
        <p:txBody>
          <a:bodyPr wrap="square">
            <a:spAutoFit/>
          </a:bodyPr>
          <a:lstStyle/>
          <a:p>
            <a:r>
              <a:rPr lang="zh-CN" altLang="en-US" dirty="0">
                <a:solidFill>
                  <a:srgbClr val="223FB2"/>
                </a:solidFill>
                <a:latin typeface="Weibei SC" charset="-122"/>
                <a:ea typeface="Weibei SC" charset="-122"/>
                <a:cs typeface="Weibei SC" charset="-122"/>
              </a:rPr>
              <a:t>系部：信息工程系</a:t>
            </a:r>
            <a:r>
              <a:rPr lang="zh-CN" altLang="en-US" b="1"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课程名称：</a:t>
            </a:r>
            <a:r>
              <a:rPr lang="en-US" altLang="zh-CN"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软件工程</a:t>
            </a:r>
            <a:r>
              <a:rPr lang="en-US" altLang="zh-CN" dirty="0">
                <a:solidFill>
                  <a:srgbClr val="223FB2"/>
                </a:solidFill>
                <a:latin typeface="Weibei SC" charset="-122"/>
                <a:ea typeface="Weibei SC" charset="-122"/>
                <a:cs typeface="Weibei SC" charset="-122"/>
              </a:rPr>
              <a:t>》</a:t>
            </a:r>
            <a:endParaRPr lang="en-US" dirty="0">
              <a:solidFill>
                <a:srgbClr val="223FB2"/>
              </a:solidFill>
              <a:latin typeface="Weibei SC" charset="-122"/>
              <a:ea typeface="Weibei SC" charset="-122"/>
              <a:cs typeface="Weibei SC" charset="-122"/>
            </a:endParaRPr>
          </a:p>
        </p:txBody>
      </p:sp>
      <p:grpSp>
        <p:nvGrpSpPr>
          <p:cNvPr id="76" name="组 75"/>
          <p:cNvGrpSpPr/>
          <p:nvPr/>
        </p:nvGrpSpPr>
        <p:grpSpPr>
          <a:xfrm>
            <a:off x="1685827" y="4025255"/>
            <a:ext cx="3377843" cy="720406"/>
            <a:chOff x="926233" y="3911281"/>
            <a:chExt cx="2607384" cy="612775"/>
          </a:xfrm>
        </p:grpSpPr>
        <p:grpSp>
          <p:nvGrpSpPr>
            <p:cNvPr id="77" name="PA_组合 79"/>
            <p:cNvGrpSpPr/>
            <p:nvPr>
              <p:custDataLst>
                <p:tags r:id="rId3"/>
              </p:custDataLst>
            </p:nvPr>
          </p:nvGrpSpPr>
          <p:grpSpPr>
            <a:xfrm>
              <a:off x="926233" y="3911281"/>
              <a:ext cx="2424982" cy="612775"/>
              <a:chOff x="284163" y="1644650"/>
              <a:chExt cx="1585912" cy="612775"/>
            </a:xfrm>
          </p:grpSpPr>
          <p:sp>
            <p:nvSpPr>
              <p:cNvPr id="79"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PA_矩形 17">
              <a:extLst>
                <a:ext uri="{FF2B5EF4-FFF2-40B4-BE49-F238E27FC236}">
                  <a16:creationId xmlns:a16="http://schemas.microsoft.com/office/drawing/2014/main" id="{B8BC1EFB-2BD3-4780-8D0A-10680DA4057B}"/>
                </a:ext>
              </a:extLst>
            </p:cNvPr>
            <p:cNvSpPr/>
            <p:nvPr>
              <p:custDataLst>
                <p:tags r:id="rId4"/>
              </p:custDataLst>
            </p:nvPr>
          </p:nvSpPr>
          <p:spPr>
            <a:xfrm>
              <a:off x="1210025" y="4019041"/>
              <a:ext cx="2323592" cy="256843"/>
            </a:xfrm>
            <a:prstGeom prst="rect">
              <a:avLst/>
            </a:prstGeom>
          </p:spPr>
          <p:txBody>
            <a:bodyPr wrap="square">
              <a:spAutoFit/>
            </a:bodyPr>
            <a:lstStyle/>
            <a:p>
              <a:r>
                <a:rPr lang="zh-CN" altLang="en-US" sz="2200" dirty="0">
                  <a:solidFill>
                    <a:schemeClr val="bg1"/>
                  </a:solidFill>
                  <a:latin typeface="Baoli SC" charset="-122"/>
                  <a:ea typeface="Baoli SC" charset="-122"/>
                  <a:cs typeface="Baoli SC" charset="-122"/>
                </a:rPr>
                <a:t>主讲教师：周建儒</a:t>
              </a:r>
              <a:endParaRPr kumimoji="0" lang="en-US" sz="2200" b="0" i="0" u="none" strike="noStrike" kern="1200" cap="none" spc="0" normalizeH="0" baseline="0" noProof="0" dirty="0">
                <a:ln>
                  <a:noFill/>
                </a:ln>
                <a:solidFill>
                  <a:schemeClr val="bg1"/>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8993798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grpId="0" nodeType="afterEffect">
                                  <p:stCondLst>
                                    <p:cond delay="0"/>
                                  </p:stCondLst>
                                  <p:childTnLst>
                                    <p:set>
                                      <p:cBhvr>
                                        <p:cTn id="11" dur="1" fill="hold">
                                          <p:stCondLst>
                                            <p:cond delay="0"/>
                                          </p:stCondLst>
                                        </p:cTn>
                                        <p:tgtEl>
                                          <p:spTgt spid="75"/>
                                        </p:tgtEl>
                                        <p:attrNameLst>
                                          <p:attrName>style.visibility</p:attrName>
                                        </p:attrNameLst>
                                      </p:cBhvr>
                                      <p:to>
                                        <p:strVal val="visible"/>
                                      </p:to>
                                    </p:set>
                                  </p:childTnLst>
                                </p:cTn>
                              </p:par>
                            </p:childTnLst>
                          </p:cTn>
                        </p:par>
                        <p:par>
                          <p:cTn id="12" fill="hold">
                            <p:stCondLst>
                              <p:cond delay="750"/>
                            </p:stCondLst>
                            <p:childTnLst>
                              <p:par>
                                <p:cTn id="13" presetID="42" presetClass="entr" presetSubtype="0"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1000"/>
                                        <p:tgtEl>
                                          <p:spTgt spid="76"/>
                                        </p:tgtEl>
                                      </p:cBhvr>
                                    </p:animEffect>
                                    <p:anim calcmode="lin" valueType="num">
                                      <p:cBhvr>
                                        <p:cTn id="16" dur="1000" fill="hold"/>
                                        <p:tgtEl>
                                          <p:spTgt spid="76"/>
                                        </p:tgtEl>
                                        <p:attrNameLst>
                                          <p:attrName>ppt_x</p:attrName>
                                        </p:attrNameLst>
                                      </p:cBhvr>
                                      <p:tavLst>
                                        <p:tav tm="0">
                                          <p:val>
                                            <p:strVal val="#ppt_x"/>
                                          </p:val>
                                        </p:tav>
                                        <p:tav tm="100000">
                                          <p:val>
                                            <p:strVal val="#ppt_x"/>
                                          </p:val>
                                        </p:tav>
                                      </p:tavLst>
                                    </p:anim>
                                    <p:anim calcmode="lin" valueType="num">
                                      <p:cBhvr>
                                        <p:cTn id="17"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type="body" sz="half" idx="4294967295"/>
          </p:nvPr>
        </p:nvSpPr>
        <p:spPr>
          <a:xfrm>
            <a:off x="1317041" y="1491833"/>
            <a:ext cx="10666412" cy="4319587"/>
          </a:xfrm>
        </p:spPr>
        <p:txBody>
          <a:bodyPr/>
          <a:lstStyle/>
          <a:p>
            <a:pPr marL="0" indent="0">
              <a:lnSpc>
                <a:spcPct val="150000"/>
              </a:lnSpc>
              <a:buNone/>
            </a:pPr>
            <a:r>
              <a:rPr lang="en-US" altLang="zh-CN" sz="2000" b="1" dirty="0"/>
              <a:t>3. </a:t>
            </a:r>
            <a:r>
              <a:rPr lang="zh-CN" altLang="en-US" sz="2000" b="1" dirty="0"/>
              <a:t>软件危机解决途径</a:t>
            </a:r>
          </a:p>
        </p:txBody>
      </p:sp>
      <p:sp>
        <p:nvSpPr>
          <p:cNvPr id="22534" name="矩形 2"/>
          <p:cNvSpPr>
            <a:spLocks noChangeArrowheads="1"/>
          </p:cNvSpPr>
          <p:nvPr/>
        </p:nvSpPr>
        <p:spPr bwMode="auto">
          <a:xfrm>
            <a:off x="1126333" y="2098760"/>
            <a:ext cx="1065847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pPr>
            <a:r>
              <a:rPr lang="zh-CN" altLang="en-US" sz="2000" dirty="0"/>
              <a:t>        要解决软件危机问题，需要采取以下措施：</a:t>
            </a:r>
          </a:p>
          <a:p>
            <a:pPr>
              <a:lnSpc>
                <a:spcPct val="150000"/>
              </a:lnSpc>
            </a:pPr>
            <a:r>
              <a:rPr lang="zh-CN" altLang="en-US" sz="2000" dirty="0"/>
              <a:t>        （</a:t>
            </a:r>
            <a:r>
              <a:rPr lang="en-US" altLang="zh-CN" sz="2000" dirty="0"/>
              <a:t>1</a:t>
            </a:r>
            <a:r>
              <a:rPr lang="zh-CN" altLang="en-US" sz="2000" dirty="0"/>
              <a:t>）使用好的软件开发</a:t>
            </a:r>
            <a:r>
              <a:rPr lang="zh-CN" altLang="en-US" sz="2000" dirty="0">
                <a:solidFill>
                  <a:srgbClr val="FF0000"/>
                </a:solidFill>
              </a:rPr>
              <a:t>技术和方法</a:t>
            </a:r>
            <a:r>
              <a:rPr lang="zh-CN" altLang="en-US" sz="2000" dirty="0"/>
              <a:t>。</a:t>
            </a:r>
          </a:p>
          <a:p>
            <a:pPr>
              <a:lnSpc>
                <a:spcPct val="150000"/>
              </a:lnSpc>
            </a:pPr>
            <a:r>
              <a:rPr lang="zh-CN" altLang="en-US" sz="2000" dirty="0"/>
              <a:t>        （</a:t>
            </a:r>
            <a:r>
              <a:rPr lang="en-US" altLang="zh-CN" sz="2000" dirty="0"/>
              <a:t>2</a:t>
            </a:r>
            <a:r>
              <a:rPr lang="zh-CN" altLang="en-US" sz="2000" dirty="0"/>
              <a:t>）使用好的</a:t>
            </a:r>
            <a:r>
              <a:rPr lang="zh-CN" altLang="en-US" sz="2000" dirty="0">
                <a:solidFill>
                  <a:srgbClr val="FF0000"/>
                </a:solidFill>
              </a:rPr>
              <a:t>软件开发工具</a:t>
            </a:r>
            <a:r>
              <a:rPr lang="zh-CN" altLang="en-US" sz="2000" dirty="0"/>
              <a:t>，提高软件生产率。</a:t>
            </a:r>
          </a:p>
          <a:p>
            <a:pPr>
              <a:lnSpc>
                <a:spcPct val="150000"/>
              </a:lnSpc>
            </a:pPr>
            <a:r>
              <a:rPr lang="zh-CN" altLang="en-US" sz="2000" dirty="0"/>
              <a:t>        （</a:t>
            </a:r>
            <a:r>
              <a:rPr lang="en-US" altLang="zh-CN" sz="2000" dirty="0"/>
              <a:t>3</a:t>
            </a:r>
            <a:r>
              <a:rPr lang="zh-CN" altLang="en-US" sz="2000" dirty="0"/>
              <a:t>）有良好的组织、严密的</a:t>
            </a:r>
            <a:r>
              <a:rPr lang="zh-CN" altLang="en-US" sz="2000" dirty="0">
                <a:solidFill>
                  <a:srgbClr val="FF0000"/>
                </a:solidFill>
              </a:rPr>
              <a:t>管理</a:t>
            </a:r>
            <a:r>
              <a:rPr lang="zh-CN" altLang="en-US" sz="2000" dirty="0"/>
              <a:t>，各方面人员相互配合共同完成任务。</a:t>
            </a:r>
          </a:p>
          <a:p>
            <a:pPr>
              <a:lnSpc>
                <a:spcPct val="150000"/>
              </a:lnSpc>
            </a:pPr>
            <a:r>
              <a:rPr lang="zh-CN" altLang="en-US" sz="2000" dirty="0"/>
              <a:t>        为了解决软件危机，既要有技术措施（好的方法和工具），也要有组织管理措施。软件工程正是从</a:t>
            </a:r>
            <a:r>
              <a:rPr lang="zh-CN" altLang="en-US" sz="2000" dirty="0">
                <a:solidFill>
                  <a:srgbClr val="FF0000"/>
                </a:solidFill>
              </a:rPr>
              <a:t>技术和管理</a:t>
            </a:r>
            <a:r>
              <a:rPr lang="zh-CN" altLang="en-US" sz="2000" dirty="0"/>
              <a:t>两方面来研究如何更好地开发和维护计算机软件的。</a:t>
            </a:r>
          </a:p>
        </p:txBody>
      </p:sp>
      <p:sp>
        <p:nvSpPr>
          <p:cNvPr id="9" name="Text Box 14"/>
          <p:cNvSpPr txBox="1">
            <a:spLocks noChangeArrowheads="1"/>
          </p:cNvSpPr>
          <p:nvPr/>
        </p:nvSpPr>
        <p:spPr bwMode="auto">
          <a:xfrm>
            <a:off x="1126333" y="266701"/>
            <a:ext cx="2305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1.1.3</a:t>
            </a:r>
            <a:r>
              <a:rPr lang="zh-CN" altLang="en-US" sz="2200" b="1">
                <a:latin typeface="微软雅黑" charset="-122"/>
                <a:ea typeface="微软雅黑" charset="-122"/>
              </a:rPr>
              <a:t>  软件</a:t>
            </a:r>
            <a:r>
              <a:rPr lang="zh-CN" altLang="en-US" sz="2200" b="1" dirty="0">
                <a:latin typeface="微软雅黑" charset="-122"/>
                <a:ea typeface="微软雅黑" charset="-122"/>
              </a:rPr>
              <a:t>危机</a:t>
            </a:r>
          </a:p>
        </p:txBody>
      </p:sp>
    </p:spTree>
    <p:extLst>
      <p:ext uri="{BB962C8B-B14F-4D97-AF65-F5344CB8AC3E}">
        <p14:creationId xmlns:p14="http://schemas.microsoft.com/office/powerpoint/2010/main" val="9327474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wipe(up)">
                                      <p:cBhvr>
                                        <p:cTn id="7" dur="5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2</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软件工程</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4" name="图片 63"/>
          <p:cNvPicPr>
            <a:picLocks noChangeAspect="1"/>
          </p:cNvPicPr>
          <p:nvPr/>
        </p:nvPicPr>
        <p:blipFill rotWithShape="1">
          <a:blip r:embed="rId3" cstate="print">
            <a:extLst>
              <a:ext uri="{28A0092B-C50C-407E-A947-70E740481C1C}">
                <a14:useLocalDpi xmlns:a14="http://schemas.microsoft.com/office/drawing/2010/main" val="0"/>
              </a:ext>
            </a:extLst>
          </a:blip>
          <a:srcRect l="40973" t="17829"/>
          <a:stretch/>
        </p:blipFill>
        <p:spPr>
          <a:xfrm>
            <a:off x="5497033" y="933751"/>
            <a:ext cx="6784457" cy="6296389"/>
          </a:xfrm>
          <a:prstGeom prst="rect">
            <a:avLst/>
          </a:prstGeom>
        </p:spPr>
      </p:pic>
    </p:spTree>
    <p:extLst>
      <p:ext uri="{BB962C8B-B14F-4D97-AF65-F5344CB8AC3E}">
        <p14:creationId xmlns:p14="http://schemas.microsoft.com/office/powerpoint/2010/main" val="196528730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 44"/>
          <p:cNvSpPr txBox="1">
            <a:spLocks noChangeArrowheads="1"/>
          </p:cNvSpPr>
          <p:nvPr/>
        </p:nvSpPr>
        <p:spPr bwMode="auto">
          <a:xfrm>
            <a:off x="646259" y="1710741"/>
            <a:ext cx="10899482" cy="297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33400" defTabSz="720725">
              <a:defRPr>
                <a:solidFill>
                  <a:schemeClr val="tx1"/>
                </a:solidFill>
                <a:latin typeface="Calibri" charset="0"/>
                <a:ea typeface="宋体" charset="-122"/>
              </a:defRPr>
            </a:lvl1pPr>
            <a:lvl2pPr defTabSz="720725">
              <a:defRPr>
                <a:solidFill>
                  <a:schemeClr val="tx1"/>
                </a:solidFill>
                <a:latin typeface="Calibri" charset="0"/>
                <a:ea typeface="宋体" charset="-122"/>
              </a:defRPr>
            </a:lvl2pPr>
            <a:lvl3pPr defTabSz="720725">
              <a:defRPr>
                <a:solidFill>
                  <a:schemeClr val="tx1"/>
                </a:solidFill>
                <a:latin typeface="Calibri" charset="0"/>
                <a:ea typeface="宋体" charset="-122"/>
              </a:defRPr>
            </a:lvl3pPr>
            <a:lvl4pPr defTabSz="720725">
              <a:defRPr>
                <a:solidFill>
                  <a:schemeClr val="tx1"/>
                </a:solidFill>
                <a:latin typeface="Calibri" charset="0"/>
                <a:ea typeface="宋体" charset="-122"/>
              </a:defRPr>
            </a:lvl4pPr>
            <a:lvl5pPr defTabSz="720725">
              <a:defRPr>
                <a:solidFill>
                  <a:schemeClr val="tx1"/>
                </a:solidFill>
                <a:latin typeface="Calibri" charset="0"/>
                <a:ea typeface="宋体" charset="-122"/>
              </a:defRPr>
            </a:lvl5pPr>
            <a:lvl6pPr defTabSz="720725" fontAlgn="base">
              <a:spcBef>
                <a:spcPct val="0"/>
              </a:spcBef>
              <a:spcAft>
                <a:spcPct val="0"/>
              </a:spcAft>
              <a:buFont typeface="Arial" charset="0"/>
              <a:defRPr>
                <a:solidFill>
                  <a:schemeClr val="tx1"/>
                </a:solidFill>
                <a:latin typeface="Calibri" charset="0"/>
                <a:ea typeface="宋体" charset="-122"/>
              </a:defRPr>
            </a:lvl6pPr>
            <a:lvl7pPr defTabSz="720725" fontAlgn="base">
              <a:spcBef>
                <a:spcPct val="0"/>
              </a:spcBef>
              <a:spcAft>
                <a:spcPct val="0"/>
              </a:spcAft>
              <a:buFont typeface="Arial" charset="0"/>
              <a:defRPr>
                <a:solidFill>
                  <a:schemeClr val="tx1"/>
                </a:solidFill>
                <a:latin typeface="Calibri" charset="0"/>
                <a:ea typeface="宋体" charset="-122"/>
              </a:defRPr>
            </a:lvl7pPr>
            <a:lvl8pPr defTabSz="720725" fontAlgn="base">
              <a:spcBef>
                <a:spcPct val="0"/>
              </a:spcBef>
              <a:spcAft>
                <a:spcPct val="0"/>
              </a:spcAft>
              <a:buFont typeface="Arial" charset="0"/>
              <a:defRPr>
                <a:solidFill>
                  <a:schemeClr val="tx1"/>
                </a:solidFill>
                <a:latin typeface="Calibri" charset="0"/>
                <a:ea typeface="宋体" charset="-122"/>
              </a:defRPr>
            </a:lvl8pPr>
            <a:lvl9pPr defTabSz="720725"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spcBef>
                <a:spcPct val="30000"/>
              </a:spcBef>
            </a:pPr>
            <a:r>
              <a:rPr lang="zh-CN" altLang="en-US" sz="2000" dirty="0">
                <a:latin typeface="宋体" charset="-122"/>
              </a:rPr>
              <a:t>为了克服软件危机，</a:t>
            </a:r>
            <a:r>
              <a:rPr lang="en-US" altLang="zh-CN" sz="2000" dirty="0">
                <a:latin typeface="宋体" charset="-122"/>
              </a:rPr>
              <a:t>1968</a:t>
            </a:r>
            <a:r>
              <a:rPr lang="zh-CN" altLang="en-US" sz="2000" dirty="0">
                <a:latin typeface="宋体" charset="-122"/>
              </a:rPr>
              <a:t>年</a:t>
            </a:r>
            <a:r>
              <a:rPr lang="en-US" altLang="zh-CN" sz="2000" dirty="0">
                <a:latin typeface="宋体" charset="-122"/>
              </a:rPr>
              <a:t>10</a:t>
            </a:r>
            <a:r>
              <a:rPr lang="zh-CN" altLang="en-US" sz="2000" dirty="0">
                <a:latin typeface="宋体" charset="-122"/>
              </a:rPr>
              <a:t>月在北大西洋公约组织（</a:t>
            </a:r>
            <a:r>
              <a:rPr lang="en-US" altLang="zh-CN" sz="2000" dirty="0">
                <a:latin typeface="宋体" charset="-122"/>
              </a:rPr>
              <a:t>NATO</a:t>
            </a:r>
            <a:r>
              <a:rPr lang="zh-CN" altLang="en-US" sz="2000" dirty="0">
                <a:latin typeface="宋体" charset="-122"/>
              </a:rPr>
              <a:t>）召开的计算机科学会议上，</a:t>
            </a:r>
            <a:r>
              <a:rPr lang="en-US" altLang="zh-CN" sz="2000" dirty="0">
                <a:latin typeface="宋体" charset="-122"/>
              </a:rPr>
              <a:t>Fritz Bauer</a:t>
            </a:r>
            <a:r>
              <a:rPr lang="zh-CN" altLang="en-US" sz="2000" dirty="0">
                <a:latin typeface="宋体" charset="-122"/>
              </a:rPr>
              <a:t>首次提出“软件工程”的概念。</a:t>
            </a:r>
          </a:p>
          <a:p>
            <a:pPr>
              <a:lnSpc>
                <a:spcPct val="150000"/>
              </a:lnSpc>
              <a:spcBef>
                <a:spcPct val="30000"/>
              </a:spcBef>
            </a:pPr>
            <a:r>
              <a:rPr lang="zh-CN" altLang="en-US" sz="2000" dirty="0">
                <a:latin typeface="宋体" charset="-122"/>
              </a:rPr>
              <a:t>按工程化的原则和方法组织软件开发工作是有效的，是摆脱软件危机的一条主要出路。</a:t>
            </a:r>
          </a:p>
          <a:p>
            <a:pPr>
              <a:lnSpc>
                <a:spcPct val="150000"/>
              </a:lnSpc>
              <a:spcBef>
                <a:spcPct val="30000"/>
              </a:spcBef>
            </a:pPr>
            <a:r>
              <a:rPr lang="zh-CN" altLang="en-US" sz="2000" dirty="0">
                <a:latin typeface="宋体" charset="-122"/>
              </a:rPr>
              <a:t>软件工程的主要思想是强调软件开发过程中应用工程化原则的重要性。软件工程的目标是实现软件的优质高产。软件工程的目的是在经费的预算范围内，按期交付出用户满意的、质量合格的软件产品。</a:t>
            </a:r>
          </a:p>
        </p:txBody>
      </p:sp>
      <p:sp>
        <p:nvSpPr>
          <p:cNvPr id="85" name="Text Box 14"/>
          <p:cNvSpPr txBox="1">
            <a:spLocks noChangeArrowheads="1"/>
          </p:cNvSpPr>
          <p:nvPr/>
        </p:nvSpPr>
        <p:spPr bwMode="auto">
          <a:xfrm>
            <a:off x="989932" y="287338"/>
            <a:ext cx="394050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1.2.1   </a:t>
            </a:r>
            <a:r>
              <a:rPr lang="zh-CN" altLang="en-US" sz="2200" b="1" dirty="0">
                <a:latin typeface="微软雅黑" charset="-122"/>
                <a:ea typeface="微软雅黑" charset="-122"/>
              </a:rPr>
              <a:t>软件工程的定义和目标</a:t>
            </a:r>
          </a:p>
        </p:txBody>
      </p:sp>
    </p:spTree>
    <p:extLst>
      <p:ext uri="{BB962C8B-B14F-4D97-AF65-F5344CB8AC3E}">
        <p14:creationId xmlns:p14="http://schemas.microsoft.com/office/powerpoint/2010/main" val="28718938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1000"/>
                                        <p:tgtEl>
                                          <p:spTgt spid="55"/>
                                        </p:tgtEl>
                                      </p:cBhvr>
                                    </p:animEffect>
                                    <p:anim calcmode="lin" valueType="num">
                                      <p:cBhvr>
                                        <p:cTn id="12" dur="1000" fill="hold"/>
                                        <p:tgtEl>
                                          <p:spTgt spid="55"/>
                                        </p:tgtEl>
                                        <p:attrNameLst>
                                          <p:attrName>ppt_x</p:attrName>
                                        </p:attrNameLst>
                                      </p:cBhvr>
                                      <p:tavLst>
                                        <p:tav tm="0">
                                          <p:val>
                                            <p:strVal val="#ppt_x"/>
                                          </p:val>
                                        </p:tav>
                                        <p:tav tm="100000">
                                          <p:val>
                                            <p:strVal val="#ppt_x"/>
                                          </p:val>
                                        </p:tav>
                                      </p:tavLst>
                                    </p:anim>
                                    <p:anim calcmode="lin" valueType="num">
                                      <p:cBhvr>
                                        <p:cTn id="1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8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
          <p:cNvSpPr>
            <a:spLocks noGrp="1" noChangeArrowheads="1"/>
          </p:cNvSpPr>
          <p:nvPr>
            <p:ph type="body" sz="half" idx="4294967295"/>
          </p:nvPr>
        </p:nvSpPr>
        <p:spPr>
          <a:xfrm>
            <a:off x="1097548" y="1171033"/>
            <a:ext cx="5192713" cy="504825"/>
          </a:xfrm>
        </p:spPr>
        <p:txBody>
          <a:bodyPr>
            <a:normAutofit lnSpcReduction="10000"/>
          </a:bodyPr>
          <a:lstStyle/>
          <a:p>
            <a:pPr marL="0" indent="0">
              <a:lnSpc>
                <a:spcPct val="150000"/>
              </a:lnSpc>
              <a:buNone/>
            </a:pPr>
            <a:r>
              <a:rPr lang="zh-CN" altLang="en-US" sz="2100" b="1" dirty="0"/>
              <a:t>著名软件工程专家</a:t>
            </a:r>
            <a:r>
              <a:rPr lang="en-US" altLang="zh-CN" sz="2100" b="1" dirty="0"/>
              <a:t>Boehm</a:t>
            </a:r>
            <a:r>
              <a:rPr lang="zh-CN" altLang="en-US" sz="2100" b="1" dirty="0"/>
              <a:t>提出。</a:t>
            </a:r>
          </a:p>
        </p:txBody>
      </p:sp>
      <p:sp>
        <p:nvSpPr>
          <p:cNvPr id="15" name="Text Box 14"/>
          <p:cNvSpPr txBox="1">
            <a:spLocks noChangeArrowheads="1"/>
          </p:cNvSpPr>
          <p:nvPr/>
        </p:nvSpPr>
        <p:spPr bwMode="auto">
          <a:xfrm>
            <a:off x="989932" y="287338"/>
            <a:ext cx="36583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1.2.2   </a:t>
            </a:r>
            <a:r>
              <a:rPr lang="zh-CN" altLang="en-US" sz="2200" b="1" dirty="0">
                <a:latin typeface="微软雅黑" charset="-122"/>
                <a:ea typeface="微软雅黑" charset="-122"/>
              </a:rPr>
              <a:t>软件工程的基本原理</a:t>
            </a:r>
          </a:p>
        </p:txBody>
      </p:sp>
      <p:grpSp>
        <p:nvGrpSpPr>
          <p:cNvPr id="4" name="组合 3">
            <a:extLst>
              <a:ext uri="{FF2B5EF4-FFF2-40B4-BE49-F238E27FC236}">
                <a16:creationId xmlns:a16="http://schemas.microsoft.com/office/drawing/2014/main" id="{EA7A0420-9468-4B0E-B4F5-0186652329C5}"/>
              </a:ext>
            </a:extLst>
          </p:cNvPr>
          <p:cNvGrpSpPr/>
          <p:nvPr/>
        </p:nvGrpSpPr>
        <p:grpSpPr>
          <a:xfrm>
            <a:off x="465869" y="1844674"/>
            <a:ext cx="11260261" cy="4063643"/>
            <a:chOff x="465869" y="1844674"/>
            <a:chExt cx="11260261" cy="4063643"/>
          </a:xfrm>
        </p:grpSpPr>
        <p:sp>
          <p:nvSpPr>
            <p:cNvPr id="5" name="任意多边形: 形状 4">
              <a:extLst>
                <a:ext uri="{FF2B5EF4-FFF2-40B4-BE49-F238E27FC236}">
                  <a16:creationId xmlns:a16="http://schemas.microsoft.com/office/drawing/2014/main" id="{EECDFDFE-5AC2-408C-A179-0673576F603F}"/>
                </a:ext>
              </a:extLst>
            </p:cNvPr>
            <p:cNvSpPr/>
            <p:nvPr/>
          </p:nvSpPr>
          <p:spPr>
            <a:xfrm>
              <a:off x="465869" y="1844674"/>
              <a:ext cx="1197900" cy="4063643"/>
            </a:xfrm>
            <a:custGeom>
              <a:avLst/>
              <a:gdLst>
                <a:gd name="connsiteX0" fmla="*/ 0 w 1197900"/>
                <a:gd name="connsiteY0" fmla="*/ 119790 h 4063643"/>
                <a:gd name="connsiteX1" fmla="*/ 119790 w 1197900"/>
                <a:gd name="connsiteY1" fmla="*/ 0 h 4063643"/>
                <a:gd name="connsiteX2" fmla="*/ 1078110 w 1197900"/>
                <a:gd name="connsiteY2" fmla="*/ 0 h 4063643"/>
                <a:gd name="connsiteX3" fmla="*/ 1197900 w 1197900"/>
                <a:gd name="connsiteY3" fmla="*/ 119790 h 4063643"/>
                <a:gd name="connsiteX4" fmla="*/ 1197900 w 1197900"/>
                <a:gd name="connsiteY4" fmla="*/ 3943853 h 4063643"/>
                <a:gd name="connsiteX5" fmla="*/ 1078110 w 1197900"/>
                <a:gd name="connsiteY5" fmla="*/ 4063643 h 4063643"/>
                <a:gd name="connsiteX6" fmla="*/ 119790 w 1197900"/>
                <a:gd name="connsiteY6" fmla="*/ 4063643 h 4063643"/>
                <a:gd name="connsiteX7" fmla="*/ 0 w 1197900"/>
                <a:gd name="connsiteY7" fmla="*/ 3943853 h 4063643"/>
                <a:gd name="connsiteX8" fmla="*/ 0 w 1197900"/>
                <a:gd name="connsiteY8" fmla="*/ 119790 h 406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900" h="4063643">
                  <a:moveTo>
                    <a:pt x="0" y="119790"/>
                  </a:moveTo>
                  <a:cubicBezTo>
                    <a:pt x="0" y="53632"/>
                    <a:pt x="53632" y="0"/>
                    <a:pt x="119790" y="0"/>
                  </a:cubicBezTo>
                  <a:lnTo>
                    <a:pt x="1078110" y="0"/>
                  </a:lnTo>
                  <a:cubicBezTo>
                    <a:pt x="1144268" y="0"/>
                    <a:pt x="1197900" y="53632"/>
                    <a:pt x="1197900" y="119790"/>
                  </a:cubicBezTo>
                  <a:lnTo>
                    <a:pt x="1197900" y="3943853"/>
                  </a:lnTo>
                  <a:cubicBezTo>
                    <a:pt x="1197900" y="4010011"/>
                    <a:pt x="1144268" y="4063643"/>
                    <a:pt x="1078110" y="4063643"/>
                  </a:cubicBezTo>
                  <a:lnTo>
                    <a:pt x="119790" y="4063643"/>
                  </a:lnTo>
                  <a:cubicBezTo>
                    <a:pt x="53632" y="4063643"/>
                    <a:pt x="0" y="4010011"/>
                    <a:pt x="0" y="3943853"/>
                  </a:cubicBezTo>
                  <a:lnTo>
                    <a:pt x="0" y="119790"/>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1285" tIns="111285" rIns="111285" bIns="111285" numCol="1" spcCol="1270" anchor="ctr" anchorCtr="0">
              <a:noAutofit/>
            </a:bodyPr>
            <a:lstStyle/>
            <a:p>
              <a:pPr marL="0" lvl="0" indent="0" algn="l" defTabSz="889000">
                <a:lnSpc>
                  <a:spcPct val="150000"/>
                </a:lnSpc>
                <a:spcBef>
                  <a:spcPct val="0"/>
                </a:spcBef>
                <a:spcAft>
                  <a:spcPts val="0"/>
                </a:spcAft>
                <a:buNone/>
              </a:pPr>
              <a:r>
                <a:rPr lang="zh-CN" sz="2000" b="1" kern="1200">
                  <a:latin typeface="+mn-ea"/>
                  <a:ea typeface="+mn-ea"/>
                </a:rPr>
                <a:t>（</a:t>
              </a:r>
              <a:r>
                <a:rPr lang="en-US" sz="2000" b="1" kern="1200">
                  <a:latin typeface="+mn-ea"/>
                  <a:ea typeface="+mn-ea"/>
                </a:rPr>
                <a:t>1</a:t>
              </a:r>
              <a:r>
                <a:rPr lang="zh-CN" sz="2000" b="1" kern="1200">
                  <a:latin typeface="+mn-ea"/>
                  <a:ea typeface="+mn-ea"/>
                </a:rPr>
                <a:t>）用分阶段的软件生存周期计划进行严格的质量管理。</a:t>
              </a:r>
              <a:endParaRPr lang="zh-CN" sz="2000" kern="1200">
                <a:latin typeface="+mn-ea"/>
                <a:ea typeface="+mn-ea"/>
              </a:endParaRPr>
            </a:p>
          </p:txBody>
        </p:sp>
        <p:sp>
          <p:nvSpPr>
            <p:cNvPr id="6" name="任意多边形: 形状 5">
              <a:extLst>
                <a:ext uri="{FF2B5EF4-FFF2-40B4-BE49-F238E27FC236}">
                  <a16:creationId xmlns:a16="http://schemas.microsoft.com/office/drawing/2014/main" id="{7EA797BA-C2D1-4F8C-BA0B-61CD9562534D}"/>
                </a:ext>
              </a:extLst>
            </p:cNvPr>
            <p:cNvSpPr/>
            <p:nvPr/>
          </p:nvSpPr>
          <p:spPr>
            <a:xfrm>
              <a:off x="1783559" y="3727955"/>
              <a:ext cx="253954" cy="297079"/>
            </a:xfrm>
            <a:custGeom>
              <a:avLst/>
              <a:gdLst>
                <a:gd name="connsiteX0" fmla="*/ 0 w 253954"/>
                <a:gd name="connsiteY0" fmla="*/ 59416 h 297079"/>
                <a:gd name="connsiteX1" fmla="*/ 126977 w 253954"/>
                <a:gd name="connsiteY1" fmla="*/ 59416 h 297079"/>
                <a:gd name="connsiteX2" fmla="*/ 126977 w 253954"/>
                <a:gd name="connsiteY2" fmla="*/ 0 h 297079"/>
                <a:gd name="connsiteX3" fmla="*/ 253954 w 253954"/>
                <a:gd name="connsiteY3" fmla="*/ 148540 h 297079"/>
                <a:gd name="connsiteX4" fmla="*/ 126977 w 253954"/>
                <a:gd name="connsiteY4" fmla="*/ 297079 h 297079"/>
                <a:gd name="connsiteX5" fmla="*/ 126977 w 253954"/>
                <a:gd name="connsiteY5" fmla="*/ 237663 h 297079"/>
                <a:gd name="connsiteX6" fmla="*/ 0 w 253954"/>
                <a:gd name="connsiteY6" fmla="*/ 237663 h 297079"/>
                <a:gd name="connsiteX7" fmla="*/ 0 w 253954"/>
                <a:gd name="connsiteY7" fmla="*/ 59416 h 2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3954" h="297079">
                  <a:moveTo>
                    <a:pt x="0" y="59416"/>
                  </a:moveTo>
                  <a:lnTo>
                    <a:pt x="126977" y="59416"/>
                  </a:lnTo>
                  <a:lnTo>
                    <a:pt x="126977" y="0"/>
                  </a:lnTo>
                  <a:lnTo>
                    <a:pt x="253954" y="148540"/>
                  </a:lnTo>
                  <a:lnTo>
                    <a:pt x="126977" y="297079"/>
                  </a:lnTo>
                  <a:lnTo>
                    <a:pt x="126977" y="237663"/>
                  </a:lnTo>
                  <a:lnTo>
                    <a:pt x="0" y="237663"/>
                  </a:lnTo>
                  <a:lnTo>
                    <a:pt x="0" y="59416"/>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dk1">
                <a:hueOff val="0"/>
                <a:satOff val="0"/>
                <a:lumOff val="0"/>
                <a:alphaOff val="0"/>
              </a:schemeClr>
            </a:fontRef>
          </p:style>
          <p:txBody>
            <a:bodyPr spcFirstLastPara="0" vert="horz" wrap="square" lIns="0" tIns="59416" rIns="76186" bIns="59416" numCol="1" spcCol="1270" anchor="ctr" anchorCtr="0">
              <a:noAutofit/>
            </a:bodyPr>
            <a:lstStyle/>
            <a:p>
              <a:pPr marL="0" lvl="0" indent="0" algn="l" defTabSz="889000">
                <a:lnSpc>
                  <a:spcPct val="150000"/>
                </a:lnSpc>
                <a:spcBef>
                  <a:spcPct val="0"/>
                </a:spcBef>
                <a:spcAft>
                  <a:spcPts val="0"/>
                </a:spcAft>
                <a:buNone/>
              </a:pPr>
              <a:endParaRPr lang="zh-CN" altLang="en-US" sz="2000" kern="1200">
                <a:latin typeface="+mn-ea"/>
                <a:ea typeface="+mn-ea"/>
              </a:endParaRPr>
            </a:p>
          </p:txBody>
        </p:sp>
        <p:sp>
          <p:nvSpPr>
            <p:cNvPr id="7" name="任意多边形: 形状 6">
              <a:extLst>
                <a:ext uri="{FF2B5EF4-FFF2-40B4-BE49-F238E27FC236}">
                  <a16:creationId xmlns:a16="http://schemas.microsoft.com/office/drawing/2014/main" id="{BA2D53CD-8349-4935-80A0-2D70761E4A69}"/>
                </a:ext>
              </a:extLst>
            </p:cNvPr>
            <p:cNvSpPr/>
            <p:nvPr/>
          </p:nvSpPr>
          <p:spPr>
            <a:xfrm>
              <a:off x="2142929" y="1844674"/>
              <a:ext cx="1197900" cy="4063643"/>
            </a:xfrm>
            <a:custGeom>
              <a:avLst/>
              <a:gdLst>
                <a:gd name="connsiteX0" fmla="*/ 0 w 1197900"/>
                <a:gd name="connsiteY0" fmla="*/ 119790 h 4063643"/>
                <a:gd name="connsiteX1" fmla="*/ 119790 w 1197900"/>
                <a:gd name="connsiteY1" fmla="*/ 0 h 4063643"/>
                <a:gd name="connsiteX2" fmla="*/ 1078110 w 1197900"/>
                <a:gd name="connsiteY2" fmla="*/ 0 h 4063643"/>
                <a:gd name="connsiteX3" fmla="*/ 1197900 w 1197900"/>
                <a:gd name="connsiteY3" fmla="*/ 119790 h 4063643"/>
                <a:gd name="connsiteX4" fmla="*/ 1197900 w 1197900"/>
                <a:gd name="connsiteY4" fmla="*/ 3943853 h 4063643"/>
                <a:gd name="connsiteX5" fmla="*/ 1078110 w 1197900"/>
                <a:gd name="connsiteY5" fmla="*/ 4063643 h 4063643"/>
                <a:gd name="connsiteX6" fmla="*/ 119790 w 1197900"/>
                <a:gd name="connsiteY6" fmla="*/ 4063643 h 4063643"/>
                <a:gd name="connsiteX7" fmla="*/ 0 w 1197900"/>
                <a:gd name="connsiteY7" fmla="*/ 3943853 h 4063643"/>
                <a:gd name="connsiteX8" fmla="*/ 0 w 1197900"/>
                <a:gd name="connsiteY8" fmla="*/ 119790 h 406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900" h="4063643">
                  <a:moveTo>
                    <a:pt x="0" y="119790"/>
                  </a:moveTo>
                  <a:cubicBezTo>
                    <a:pt x="0" y="53632"/>
                    <a:pt x="53632" y="0"/>
                    <a:pt x="119790" y="0"/>
                  </a:cubicBezTo>
                  <a:lnTo>
                    <a:pt x="1078110" y="0"/>
                  </a:lnTo>
                  <a:cubicBezTo>
                    <a:pt x="1144268" y="0"/>
                    <a:pt x="1197900" y="53632"/>
                    <a:pt x="1197900" y="119790"/>
                  </a:cubicBezTo>
                  <a:lnTo>
                    <a:pt x="1197900" y="3943853"/>
                  </a:lnTo>
                  <a:cubicBezTo>
                    <a:pt x="1197900" y="4010011"/>
                    <a:pt x="1144268" y="4063643"/>
                    <a:pt x="1078110" y="4063643"/>
                  </a:cubicBezTo>
                  <a:lnTo>
                    <a:pt x="119790" y="4063643"/>
                  </a:lnTo>
                  <a:cubicBezTo>
                    <a:pt x="53632" y="4063643"/>
                    <a:pt x="0" y="4010011"/>
                    <a:pt x="0" y="3943853"/>
                  </a:cubicBezTo>
                  <a:lnTo>
                    <a:pt x="0" y="119790"/>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1285" tIns="111285" rIns="111285" bIns="111285" numCol="1" spcCol="1270" anchor="ctr" anchorCtr="0">
              <a:noAutofit/>
            </a:bodyPr>
            <a:lstStyle/>
            <a:p>
              <a:pPr marL="0" lvl="0" indent="0" algn="l" defTabSz="889000">
                <a:lnSpc>
                  <a:spcPct val="150000"/>
                </a:lnSpc>
                <a:spcBef>
                  <a:spcPct val="0"/>
                </a:spcBef>
                <a:spcAft>
                  <a:spcPts val="0"/>
                </a:spcAft>
                <a:buNone/>
              </a:pPr>
              <a:r>
                <a:rPr lang="zh-CN" sz="2000" b="1" kern="1200">
                  <a:latin typeface="+mn-ea"/>
                  <a:ea typeface="+mn-ea"/>
                </a:rPr>
                <a:t>（</a:t>
              </a:r>
              <a:r>
                <a:rPr lang="en-US" sz="2000" b="1" kern="1200">
                  <a:latin typeface="+mn-ea"/>
                  <a:ea typeface="+mn-ea"/>
                </a:rPr>
                <a:t>2</a:t>
              </a:r>
              <a:r>
                <a:rPr lang="zh-CN" sz="2000" b="1" kern="1200">
                  <a:latin typeface="+mn-ea"/>
                  <a:ea typeface="+mn-ea"/>
                </a:rPr>
                <a:t>）坚持进行阶段评审。</a:t>
              </a:r>
              <a:endParaRPr lang="zh-CN" sz="2000" kern="1200">
                <a:latin typeface="+mn-ea"/>
                <a:ea typeface="+mn-ea"/>
              </a:endParaRPr>
            </a:p>
          </p:txBody>
        </p:sp>
        <p:sp>
          <p:nvSpPr>
            <p:cNvPr id="8" name="任意多边形: 形状 7">
              <a:extLst>
                <a:ext uri="{FF2B5EF4-FFF2-40B4-BE49-F238E27FC236}">
                  <a16:creationId xmlns:a16="http://schemas.microsoft.com/office/drawing/2014/main" id="{76F84295-CCFB-4B79-8A17-F71DFEF0D827}"/>
                </a:ext>
              </a:extLst>
            </p:cNvPr>
            <p:cNvSpPr/>
            <p:nvPr/>
          </p:nvSpPr>
          <p:spPr>
            <a:xfrm>
              <a:off x="3460619" y="3727955"/>
              <a:ext cx="253954" cy="297079"/>
            </a:xfrm>
            <a:custGeom>
              <a:avLst/>
              <a:gdLst>
                <a:gd name="connsiteX0" fmla="*/ 0 w 253954"/>
                <a:gd name="connsiteY0" fmla="*/ 59416 h 297079"/>
                <a:gd name="connsiteX1" fmla="*/ 126977 w 253954"/>
                <a:gd name="connsiteY1" fmla="*/ 59416 h 297079"/>
                <a:gd name="connsiteX2" fmla="*/ 126977 w 253954"/>
                <a:gd name="connsiteY2" fmla="*/ 0 h 297079"/>
                <a:gd name="connsiteX3" fmla="*/ 253954 w 253954"/>
                <a:gd name="connsiteY3" fmla="*/ 148540 h 297079"/>
                <a:gd name="connsiteX4" fmla="*/ 126977 w 253954"/>
                <a:gd name="connsiteY4" fmla="*/ 297079 h 297079"/>
                <a:gd name="connsiteX5" fmla="*/ 126977 w 253954"/>
                <a:gd name="connsiteY5" fmla="*/ 237663 h 297079"/>
                <a:gd name="connsiteX6" fmla="*/ 0 w 253954"/>
                <a:gd name="connsiteY6" fmla="*/ 237663 h 297079"/>
                <a:gd name="connsiteX7" fmla="*/ 0 w 253954"/>
                <a:gd name="connsiteY7" fmla="*/ 59416 h 2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3954" h="297079">
                  <a:moveTo>
                    <a:pt x="0" y="59416"/>
                  </a:moveTo>
                  <a:lnTo>
                    <a:pt x="126977" y="59416"/>
                  </a:lnTo>
                  <a:lnTo>
                    <a:pt x="126977" y="0"/>
                  </a:lnTo>
                  <a:lnTo>
                    <a:pt x="253954" y="148540"/>
                  </a:lnTo>
                  <a:lnTo>
                    <a:pt x="126977" y="297079"/>
                  </a:lnTo>
                  <a:lnTo>
                    <a:pt x="126977" y="237663"/>
                  </a:lnTo>
                  <a:lnTo>
                    <a:pt x="0" y="237663"/>
                  </a:lnTo>
                  <a:lnTo>
                    <a:pt x="0" y="59416"/>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dk1">
                <a:hueOff val="0"/>
                <a:satOff val="0"/>
                <a:lumOff val="0"/>
                <a:alphaOff val="0"/>
              </a:schemeClr>
            </a:fontRef>
          </p:style>
          <p:txBody>
            <a:bodyPr spcFirstLastPara="0" vert="horz" wrap="square" lIns="0" tIns="59416" rIns="76186" bIns="59416" numCol="1" spcCol="1270" anchor="ctr" anchorCtr="0">
              <a:noAutofit/>
            </a:bodyPr>
            <a:lstStyle/>
            <a:p>
              <a:pPr marL="0" lvl="0" indent="0" algn="l" defTabSz="889000">
                <a:lnSpc>
                  <a:spcPct val="150000"/>
                </a:lnSpc>
                <a:spcBef>
                  <a:spcPct val="0"/>
                </a:spcBef>
                <a:spcAft>
                  <a:spcPts val="0"/>
                </a:spcAft>
                <a:buNone/>
              </a:pPr>
              <a:endParaRPr lang="zh-CN" altLang="en-US" sz="2000" kern="1200">
                <a:latin typeface="+mn-ea"/>
                <a:ea typeface="+mn-ea"/>
              </a:endParaRPr>
            </a:p>
          </p:txBody>
        </p:sp>
        <p:sp>
          <p:nvSpPr>
            <p:cNvPr id="9" name="任意多边形: 形状 8">
              <a:extLst>
                <a:ext uri="{FF2B5EF4-FFF2-40B4-BE49-F238E27FC236}">
                  <a16:creationId xmlns:a16="http://schemas.microsoft.com/office/drawing/2014/main" id="{12C136D6-C156-4036-92D5-F195CEF12E70}"/>
                </a:ext>
              </a:extLst>
            </p:cNvPr>
            <p:cNvSpPr/>
            <p:nvPr/>
          </p:nvSpPr>
          <p:spPr>
            <a:xfrm>
              <a:off x="3819989" y="1844674"/>
              <a:ext cx="1197900" cy="4063643"/>
            </a:xfrm>
            <a:custGeom>
              <a:avLst/>
              <a:gdLst>
                <a:gd name="connsiteX0" fmla="*/ 0 w 1197900"/>
                <a:gd name="connsiteY0" fmla="*/ 119790 h 4063643"/>
                <a:gd name="connsiteX1" fmla="*/ 119790 w 1197900"/>
                <a:gd name="connsiteY1" fmla="*/ 0 h 4063643"/>
                <a:gd name="connsiteX2" fmla="*/ 1078110 w 1197900"/>
                <a:gd name="connsiteY2" fmla="*/ 0 h 4063643"/>
                <a:gd name="connsiteX3" fmla="*/ 1197900 w 1197900"/>
                <a:gd name="connsiteY3" fmla="*/ 119790 h 4063643"/>
                <a:gd name="connsiteX4" fmla="*/ 1197900 w 1197900"/>
                <a:gd name="connsiteY4" fmla="*/ 3943853 h 4063643"/>
                <a:gd name="connsiteX5" fmla="*/ 1078110 w 1197900"/>
                <a:gd name="connsiteY5" fmla="*/ 4063643 h 4063643"/>
                <a:gd name="connsiteX6" fmla="*/ 119790 w 1197900"/>
                <a:gd name="connsiteY6" fmla="*/ 4063643 h 4063643"/>
                <a:gd name="connsiteX7" fmla="*/ 0 w 1197900"/>
                <a:gd name="connsiteY7" fmla="*/ 3943853 h 4063643"/>
                <a:gd name="connsiteX8" fmla="*/ 0 w 1197900"/>
                <a:gd name="connsiteY8" fmla="*/ 119790 h 406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900" h="4063643">
                  <a:moveTo>
                    <a:pt x="0" y="119790"/>
                  </a:moveTo>
                  <a:cubicBezTo>
                    <a:pt x="0" y="53632"/>
                    <a:pt x="53632" y="0"/>
                    <a:pt x="119790" y="0"/>
                  </a:cubicBezTo>
                  <a:lnTo>
                    <a:pt x="1078110" y="0"/>
                  </a:lnTo>
                  <a:cubicBezTo>
                    <a:pt x="1144268" y="0"/>
                    <a:pt x="1197900" y="53632"/>
                    <a:pt x="1197900" y="119790"/>
                  </a:cubicBezTo>
                  <a:lnTo>
                    <a:pt x="1197900" y="3943853"/>
                  </a:lnTo>
                  <a:cubicBezTo>
                    <a:pt x="1197900" y="4010011"/>
                    <a:pt x="1144268" y="4063643"/>
                    <a:pt x="1078110" y="4063643"/>
                  </a:cubicBezTo>
                  <a:lnTo>
                    <a:pt x="119790" y="4063643"/>
                  </a:lnTo>
                  <a:cubicBezTo>
                    <a:pt x="53632" y="4063643"/>
                    <a:pt x="0" y="4010011"/>
                    <a:pt x="0" y="3943853"/>
                  </a:cubicBezTo>
                  <a:lnTo>
                    <a:pt x="0" y="119790"/>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1285" tIns="111285" rIns="111285" bIns="111285" numCol="1" spcCol="1270" anchor="ctr" anchorCtr="0">
              <a:noAutofit/>
            </a:bodyPr>
            <a:lstStyle/>
            <a:p>
              <a:pPr marL="0" lvl="0" indent="0" algn="l" defTabSz="889000">
                <a:lnSpc>
                  <a:spcPct val="150000"/>
                </a:lnSpc>
                <a:spcBef>
                  <a:spcPct val="0"/>
                </a:spcBef>
                <a:spcAft>
                  <a:spcPts val="0"/>
                </a:spcAft>
                <a:buNone/>
              </a:pPr>
              <a:r>
                <a:rPr lang="zh-CN" sz="2000" b="1" kern="1200">
                  <a:latin typeface="+mn-ea"/>
                  <a:ea typeface="+mn-ea"/>
                </a:rPr>
                <a:t>（</a:t>
              </a:r>
              <a:r>
                <a:rPr lang="en-US" sz="2000" b="1" kern="1200">
                  <a:latin typeface="+mn-ea"/>
                  <a:ea typeface="+mn-ea"/>
                </a:rPr>
                <a:t>3</a:t>
              </a:r>
              <a:r>
                <a:rPr lang="zh-CN" sz="2000" b="1" kern="1200">
                  <a:latin typeface="+mn-ea"/>
                  <a:ea typeface="+mn-ea"/>
                </a:rPr>
                <a:t>）实行严格的产品控制。</a:t>
              </a:r>
              <a:endParaRPr lang="zh-CN" sz="2000" kern="1200">
                <a:latin typeface="+mn-ea"/>
                <a:ea typeface="+mn-ea"/>
              </a:endParaRPr>
            </a:p>
          </p:txBody>
        </p:sp>
        <p:sp>
          <p:nvSpPr>
            <p:cNvPr id="10" name="任意多边形: 形状 9">
              <a:extLst>
                <a:ext uri="{FF2B5EF4-FFF2-40B4-BE49-F238E27FC236}">
                  <a16:creationId xmlns:a16="http://schemas.microsoft.com/office/drawing/2014/main" id="{9C9C07A9-2FF3-4236-B65B-EE674477F7F9}"/>
                </a:ext>
              </a:extLst>
            </p:cNvPr>
            <p:cNvSpPr/>
            <p:nvPr/>
          </p:nvSpPr>
          <p:spPr>
            <a:xfrm>
              <a:off x="5137679" y="3727955"/>
              <a:ext cx="253954" cy="297079"/>
            </a:xfrm>
            <a:custGeom>
              <a:avLst/>
              <a:gdLst>
                <a:gd name="connsiteX0" fmla="*/ 0 w 253954"/>
                <a:gd name="connsiteY0" fmla="*/ 59416 h 297079"/>
                <a:gd name="connsiteX1" fmla="*/ 126977 w 253954"/>
                <a:gd name="connsiteY1" fmla="*/ 59416 h 297079"/>
                <a:gd name="connsiteX2" fmla="*/ 126977 w 253954"/>
                <a:gd name="connsiteY2" fmla="*/ 0 h 297079"/>
                <a:gd name="connsiteX3" fmla="*/ 253954 w 253954"/>
                <a:gd name="connsiteY3" fmla="*/ 148540 h 297079"/>
                <a:gd name="connsiteX4" fmla="*/ 126977 w 253954"/>
                <a:gd name="connsiteY4" fmla="*/ 297079 h 297079"/>
                <a:gd name="connsiteX5" fmla="*/ 126977 w 253954"/>
                <a:gd name="connsiteY5" fmla="*/ 237663 h 297079"/>
                <a:gd name="connsiteX6" fmla="*/ 0 w 253954"/>
                <a:gd name="connsiteY6" fmla="*/ 237663 h 297079"/>
                <a:gd name="connsiteX7" fmla="*/ 0 w 253954"/>
                <a:gd name="connsiteY7" fmla="*/ 59416 h 2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3954" h="297079">
                  <a:moveTo>
                    <a:pt x="0" y="59416"/>
                  </a:moveTo>
                  <a:lnTo>
                    <a:pt x="126977" y="59416"/>
                  </a:lnTo>
                  <a:lnTo>
                    <a:pt x="126977" y="0"/>
                  </a:lnTo>
                  <a:lnTo>
                    <a:pt x="253954" y="148540"/>
                  </a:lnTo>
                  <a:lnTo>
                    <a:pt x="126977" y="297079"/>
                  </a:lnTo>
                  <a:lnTo>
                    <a:pt x="126977" y="237663"/>
                  </a:lnTo>
                  <a:lnTo>
                    <a:pt x="0" y="237663"/>
                  </a:lnTo>
                  <a:lnTo>
                    <a:pt x="0" y="59416"/>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dk1">
                <a:hueOff val="0"/>
                <a:satOff val="0"/>
                <a:lumOff val="0"/>
                <a:alphaOff val="0"/>
              </a:schemeClr>
            </a:fontRef>
          </p:style>
          <p:txBody>
            <a:bodyPr spcFirstLastPara="0" vert="horz" wrap="square" lIns="0" tIns="59416" rIns="76186" bIns="59416" numCol="1" spcCol="1270" anchor="ctr" anchorCtr="0">
              <a:noAutofit/>
            </a:bodyPr>
            <a:lstStyle/>
            <a:p>
              <a:pPr marL="0" lvl="0" indent="0" algn="l" defTabSz="889000">
                <a:lnSpc>
                  <a:spcPct val="150000"/>
                </a:lnSpc>
                <a:spcBef>
                  <a:spcPct val="0"/>
                </a:spcBef>
                <a:spcAft>
                  <a:spcPts val="0"/>
                </a:spcAft>
                <a:buNone/>
              </a:pPr>
              <a:endParaRPr lang="zh-CN" altLang="en-US" sz="2000" kern="1200">
                <a:latin typeface="+mn-ea"/>
                <a:ea typeface="+mn-ea"/>
              </a:endParaRPr>
            </a:p>
          </p:txBody>
        </p:sp>
        <p:sp>
          <p:nvSpPr>
            <p:cNvPr id="11" name="任意多边形: 形状 10">
              <a:extLst>
                <a:ext uri="{FF2B5EF4-FFF2-40B4-BE49-F238E27FC236}">
                  <a16:creationId xmlns:a16="http://schemas.microsoft.com/office/drawing/2014/main" id="{1A98DC33-AD0B-47B5-AE08-1F32CAC8DFA1}"/>
                </a:ext>
              </a:extLst>
            </p:cNvPr>
            <p:cNvSpPr/>
            <p:nvPr/>
          </p:nvSpPr>
          <p:spPr>
            <a:xfrm>
              <a:off x="5497049" y="1844674"/>
              <a:ext cx="1197900" cy="4063643"/>
            </a:xfrm>
            <a:custGeom>
              <a:avLst/>
              <a:gdLst>
                <a:gd name="connsiteX0" fmla="*/ 0 w 1197900"/>
                <a:gd name="connsiteY0" fmla="*/ 119790 h 4063643"/>
                <a:gd name="connsiteX1" fmla="*/ 119790 w 1197900"/>
                <a:gd name="connsiteY1" fmla="*/ 0 h 4063643"/>
                <a:gd name="connsiteX2" fmla="*/ 1078110 w 1197900"/>
                <a:gd name="connsiteY2" fmla="*/ 0 h 4063643"/>
                <a:gd name="connsiteX3" fmla="*/ 1197900 w 1197900"/>
                <a:gd name="connsiteY3" fmla="*/ 119790 h 4063643"/>
                <a:gd name="connsiteX4" fmla="*/ 1197900 w 1197900"/>
                <a:gd name="connsiteY4" fmla="*/ 3943853 h 4063643"/>
                <a:gd name="connsiteX5" fmla="*/ 1078110 w 1197900"/>
                <a:gd name="connsiteY5" fmla="*/ 4063643 h 4063643"/>
                <a:gd name="connsiteX6" fmla="*/ 119790 w 1197900"/>
                <a:gd name="connsiteY6" fmla="*/ 4063643 h 4063643"/>
                <a:gd name="connsiteX7" fmla="*/ 0 w 1197900"/>
                <a:gd name="connsiteY7" fmla="*/ 3943853 h 4063643"/>
                <a:gd name="connsiteX8" fmla="*/ 0 w 1197900"/>
                <a:gd name="connsiteY8" fmla="*/ 119790 h 406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900" h="4063643">
                  <a:moveTo>
                    <a:pt x="0" y="119790"/>
                  </a:moveTo>
                  <a:cubicBezTo>
                    <a:pt x="0" y="53632"/>
                    <a:pt x="53632" y="0"/>
                    <a:pt x="119790" y="0"/>
                  </a:cubicBezTo>
                  <a:lnTo>
                    <a:pt x="1078110" y="0"/>
                  </a:lnTo>
                  <a:cubicBezTo>
                    <a:pt x="1144268" y="0"/>
                    <a:pt x="1197900" y="53632"/>
                    <a:pt x="1197900" y="119790"/>
                  </a:cubicBezTo>
                  <a:lnTo>
                    <a:pt x="1197900" y="3943853"/>
                  </a:lnTo>
                  <a:cubicBezTo>
                    <a:pt x="1197900" y="4010011"/>
                    <a:pt x="1144268" y="4063643"/>
                    <a:pt x="1078110" y="4063643"/>
                  </a:cubicBezTo>
                  <a:lnTo>
                    <a:pt x="119790" y="4063643"/>
                  </a:lnTo>
                  <a:cubicBezTo>
                    <a:pt x="53632" y="4063643"/>
                    <a:pt x="0" y="4010011"/>
                    <a:pt x="0" y="3943853"/>
                  </a:cubicBezTo>
                  <a:lnTo>
                    <a:pt x="0" y="119790"/>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1285" tIns="111285" rIns="111285" bIns="111285" numCol="1" spcCol="1270" anchor="ctr" anchorCtr="0">
              <a:noAutofit/>
            </a:bodyPr>
            <a:lstStyle/>
            <a:p>
              <a:pPr marL="0" lvl="0" indent="0" algn="l" defTabSz="889000">
                <a:lnSpc>
                  <a:spcPct val="150000"/>
                </a:lnSpc>
                <a:spcBef>
                  <a:spcPct val="0"/>
                </a:spcBef>
                <a:spcAft>
                  <a:spcPts val="0"/>
                </a:spcAft>
                <a:buNone/>
              </a:pPr>
              <a:r>
                <a:rPr lang="zh-CN" sz="2000" b="1" kern="1200">
                  <a:latin typeface="+mn-ea"/>
                  <a:ea typeface="+mn-ea"/>
                </a:rPr>
                <a:t>（</a:t>
              </a:r>
              <a:r>
                <a:rPr lang="en-US" sz="2000" b="1" kern="1200">
                  <a:latin typeface="+mn-ea"/>
                  <a:ea typeface="+mn-ea"/>
                </a:rPr>
                <a:t>4</a:t>
              </a:r>
              <a:r>
                <a:rPr lang="zh-CN" sz="2000" b="1" kern="1200">
                  <a:latin typeface="+mn-ea"/>
                  <a:ea typeface="+mn-ea"/>
                </a:rPr>
                <a:t>）采用现代程序设计技术。</a:t>
              </a:r>
              <a:endParaRPr lang="zh-CN" sz="2000" kern="1200">
                <a:latin typeface="+mn-ea"/>
                <a:ea typeface="+mn-ea"/>
              </a:endParaRPr>
            </a:p>
          </p:txBody>
        </p:sp>
        <p:sp>
          <p:nvSpPr>
            <p:cNvPr id="12" name="任意多边形: 形状 11">
              <a:extLst>
                <a:ext uri="{FF2B5EF4-FFF2-40B4-BE49-F238E27FC236}">
                  <a16:creationId xmlns:a16="http://schemas.microsoft.com/office/drawing/2014/main" id="{CC2D4901-6C2E-4EE2-A6FA-E7E59F741151}"/>
                </a:ext>
              </a:extLst>
            </p:cNvPr>
            <p:cNvSpPr/>
            <p:nvPr/>
          </p:nvSpPr>
          <p:spPr>
            <a:xfrm>
              <a:off x="6814740" y="3727955"/>
              <a:ext cx="253954" cy="297079"/>
            </a:xfrm>
            <a:custGeom>
              <a:avLst/>
              <a:gdLst>
                <a:gd name="connsiteX0" fmla="*/ 0 w 253954"/>
                <a:gd name="connsiteY0" fmla="*/ 59416 h 297079"/>
                <a:gd name="connsiteX1" fmla="*/ 126977 w 253954"/>
                <a:gd name="connsiteY1" fmla="*/ 59416 h 297079"/>
                <a:gd name="connsiteX2" fmla="*/ 126977 w 253954"/>
                <a:gd name="connsiteY2" fmla="*/ 0 h 297079"/>
                <a:gd name="connsiteX3" fmla="*/ 253954 w 253954"/>
                <a:gd name="connsiteY3" fmla="*/ 148540 h 297079"/>
                <a:gd name="connsiteX4" fmla="*/ 126977 w 253954"/>
                <a:gd name="connsiteY4" fmla="*/ 297079 h 297079"/>
                <a:gd name="connsiteX5" fmla="*/ 126977 w 253954"/>
                <a:gd name="connsiteY5" fmla="*/ 237663 h 297079"/>
                <a:gd name="connsiteX6" fmla="*/ 0 w 253954"/>
                <a:gd name="connsiteY6" fmla="*/ 237663 h 297079"/>
                <a:gd name="connsiteX7" fmla="*/ 0 w 253954"/>
                <a:gd name="connsiteY7" fmla="*/ 59416 h 2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3954" h="297079">
                  <a:moveTo>
                    <a:pt x="0" y="59416"/>
                  </a:moveTo>
                  <a:lnTo>
                    <a:pt x="126977" y="59416"/>
                  </a:lnTo>
                  <a:lnTo>
                    <a:pt x="126977" y="0"/>
                  </a:lnTo>
                  <a:lnTo>
                    <a:pt x="253954" y="148540"/>
                  </a:lnTo>
                  <a:lnTo>
                    <a:pt x="126977" y="297079"/>
                  </a:lnTo>
                  <a:lnTo>
                    <a:pt x="126977" y="237663"/>
                  </a:lnTo>
                  <a:lnTo>
                    <a:pt x="0" y="237663"/>
                  </a:lnTo>
                  <a:lnTo>
                    <a:pt x="0" y="59416"/>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dk1">
                <a:hueOff val="0"/>
                <a:satOff val="0"/>
                <a:lumOff val="0"/>
                <a:alphaOff val="0"/>
              </a:schemeClr>
            </a:fontRef>
          </p:style>
          <p:txBody>
            <a:bodyPr spcFirstLastPara="0" vert="horz" wrap="square" lIns="0" tIns="59416" rIns="76186" bIns="59416" numCol="1" spcCol="1270" anchor="ctr" anchorCtr="0">
              <a:noAutofit/>
            </a:bodyPr>
            <a:lstStyle/>
            <a:p>
              <a:pPr marL="0" lvl="0" indent="0" algn="l" defTabSz="889000">
                <a:lnSpc>
                  <a:spcPct val="150000"/>
                </a:lnSpc>
                <a:spcBef>
                  <a:spcPct val="0"/>
                </a:spcBef>
                <a:spcAft>
                  <a:spcPts val="0"/>
                </a:spcAft>
                <a:buNone/>
              </a:pPr>
              <a:endParaRPr lang="zh-CN" altLang="en-US" sz="2000" kern="1200">
                <a:latin typeface="+mn-ea"/>
                <a:ea typeface="+mn-ea"/>
              </a:endParaRPr>
            </a:p>
          </p:txBody>
        </p:sp>
        <p:sp>
          <p:nvSpPr>
            <p:cNvPr id="13" name="任意多边形: 形状 12">
              <a:extLst>
                <a:ext uri="{FF2B5EF4-FFF2-40B4-BE49-F238E27FC236}">
                  <a16:creationId xmlns:a16="http://schemas.microsoft.com/office/drawing/2014/main" id="{91CAC183-2F64-43B7-A8C1-605FC582E0EF}"/>
                </a:ext>
              </a:extLst>
            </p:cNvPr>
            <p:cNvSpPr/>
            <p:nvPr/>
          </p:nvSpPr>
          <p:spPr>
            <a:xfrm>
              <a:off x="7174110" y="1844674"/>
              <a:ext cx="1197900" cy="4063643"/>
            </a:xfrm>
            <a:custGeom>
              <a:avLst/>
              <a:gdLst>
                <a:gd name="connsiteX0" fmla="*/ 0 w 1197900"/>
                <a:gd name="connsiteY0" fmla="*/ 119790 h 4063643"/>
                <a:gd name="connsiteX1" fmla="*/ 119790 w 1197900"/>
                <a:gd name="connsiteY1" fmla="*/ 0 h 4063643"/>
                <a:gd name="connsiteX2" fmla="*/ 1078110 w 1197900"/>
                <a:gd name="connsiteY2" fmla="*/ 0 h 4063643"/>
                <a:gd name="connsiteX3" fmla="*/ 1197900 w 1197900"/>
                <a:gd name="connsiteY3" fmla="*/ 119790 h 4063643"/>
                <a:gd name="connsiteX4" fmla="*/ 1197900 w 1197900"/>
                <a:gd name="connsiteY4" fmla="*/ 3943853 h 4063643"/>
                <a:gd name="connsiteX5" fmla="*/ 1078110 w 1197900"/>
                <a:gd name="connsiteY5" fmla="*/ 4063643 h 4063643"/>
                <a:gd name="connsiteX6" fmla="*/ 119790 w 1197900"/>
                <a:gd name="connsiteY6" fmla="*/ 4063643 h 4063643"/>
                <a:gd name="connsiteX7" fmla="*/ 0 w 1197900"/>
                <a:gd name="connsiteY7" fmla="*/ 3943853 h 4063643"/>
                <a:gd name="connsiteX8" fmla="*/ 0 w 1197900"/>
                <a:gd name="connsiteY8" fmla="*/ 119790 h 406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900" h="4063643">
                  <a:moveTo>
                    <a:pt x="0" y="119790"/>
                  </a:moveTo>
                  <a:cubicBezTo>
                    <a:pt x="0" y="53632"/>
                    <a:pt x="53632" y="0"/>
                    <a:pt x="119790" y="0"/>
                  </a:cubicBezTo>
                  <a:lnTo>
                    <a:pt x="1078110" y="0"/>
                  </a:lnTo>
                  <a:cubicBezTo>
                    <a:pt x="1144268" y="0"/>
                    <a:pt x="1197900" y="53632"/>
                    <a:pt x="1197900" y="119790"/>
                  </a:cubicBezTo>
                  <a:lnTo>
                    <a:pt x="1197900" y="3943853"/>
                  </a:lnTo>
                  <a:cubicBezTo>
                    <a:pt x="1197900" y="4010011"/>
                    <a:pt x="1144268" y="4063643"/>
                    <a:pt x="1078110" y="4063643"/>
                  </a:cubicBezTo>
                  <a:lnTo>
                    <a:pt x="119790" y="4063643"/>
                  </a:lnTo>
                  <a:cubicBezTo>
                    <a:pt x="53632" y="4063643"/>
                    <a:pt x="0" y="4010011"/>
                    <a:pt x="0" y="3943853"/>
                  </a:cubicBezTo>
                  <a:lnTo>
                    <a:pt x="0" y="119790"/>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1285" tIns="111285" rIns="111285" bIns="111285" numCol="1" spcCol="1270" anchor="ctr" anchorCtr="0">
              <a:noAutofit/>
            </a:bodyPr>
            <a:lstStyle/>
            <a:p>
              <a:pPr marL="0" lvl="0" indent="0" algn="l" defTabSz="889000">
                <a:lnSpc>
                  <a:spcPct val="150000"/>
                </a:lnSpc>
                <a:spcBef>
                  <a:spcPct val="0"/>
                </a:spcBef>
                <a:spcAft>
                  <a:spcPts val="0"/>
                </a:spcAft>
                <a:buNone/>
              </a:pPr>
              <a:r>
                <a:rPr lang="zh-CN" sz="2000" b="1" kern="1200">
                  <a:latin typeface="+mn-ea"/>
                  <a:ea typeface="+mn-ea"/>
                </a:rPr>
                <a:t>（</a:t>
              </a:r>
              <a:r>
                <a:rPr lang="en-US" sz="2000" b="1" kern="1200">
                  <a:latin typeface="+mn-ea"/>
                  <a:ea typeface="+mn-ea"/>
                </a:rPr>
                <a:t>5</a:t>
              </a:r>
              <a:r>
                <a:rPr lang="zh-CN" sz="2000" b="1" kern="1200">
                  <a:latin typeface="+mn-ea"/>
                  <a:ea typeface="+mn-ea"/>
                </a:rPr>
                <a:t>）软件工程结果应能清楚地审查。</a:t>
              </a:r>
              <a:endParaRPr lang="zh-CN" sz="2000" kern="1200">
                <a:latin typeface="+mn-ea"/>
                <a:ea typeface="+mn-ea"/>
              </a:endParaRPr>
            </a:p>
          </p:txBody>
        </p:sp>
        <p:sp>
          <p:nvSpPr>
            <p:cNvPr id="14" name="任意多边形: 形状 13">
              <a:extLst>
                <a:ext uri="{FF2B5EF4-FFF2-40B4-BE49-F238E27FC236}">
                  <a16:creationId xmlns:a16="http://schemas.microsoft.com/office/drawing/2014/main" id="{FDDDCFFF-47DB-4E0B-AF9F-307B626B0BB8}"/>
                </a:ext>
              </a:extLst>
            </p:cNvPr>
            <p:cNvSpPr/>
            <p:nvPr/>
          </p:nvSpPr>
          <p:spPr>
            <a:xfrm>
              <a:off x="8491800" y="3727955"/>
              <a:ext cx="253954" cy="297079"/>
            </a:xfrm>
            <a:custGeom>
              <a:avLst/>
              <a:gdLst>
                <a:gd name="connsiteX0" fmla="*/ 0 w 253954"/>
                <a:gd name="connsiteY0" fmla="*/ 59416 h 297079"/>
                <a:gd name="connsiteX1" fmla="*/ 126977 w 253954"/>
                <a:gd name="connsiteY1" fmla="*/ 59416 h 297079"/>
                <a:gd name="connsiteX2" fmla="*/ 126977 w 253954"/>
                <a:gd name="connsiteY2" fmla="*/ 0 h 297079"/>
                <a:gd name="connsiteX3" fmla="*/ 253954 w 253954"/>
                <a:gd name="connsiteY3" fmla="*/ 148540 h 297079"/>
                <a:gd name="connsiteX4" fmla="*/ 126977 w 253954"/>
                <a:gd name="connsiteY4" fmla="*/ 297079 h 297079"/>
                <a:gd name="connsiteX5" fmla="*/ 126977 w 253954"/>
                <a:gd name="connsiteY5" fmla="*/ 237663 h 297079"/>
                <a:gd name="connsiteX6" fmla="*/ 0 w 253954"/>
                <a:gd name="connsiteY6" fmla="*/ 237663 h 297079"/>
                <a:gd name="connsiteX7" fmla="*/ 0 w 253954"/>
                <a:gd name="connsiteY7" fmla="*/ 59416 h 2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3954" h="297079">
                  <a:moveTo>
                    <a:pt x="0" y="59416"/>
                  </a:moveTo>
                  <a:lnTo>
                    <a:pt x="126977" y="59416"/>
                  </a:lnTo>
                  <a:lnTo>
                    <a:pt x="126977" y="0"/>
                  </a:lnTo>
                  <a:lnTo>
                    <a:pt x="253954" y="148540"/>
                  </a:lnTo>
                  <a:lnTo>
                    <a:pt x="126977" y="297079"/>
                  </a:lnTo>
                  <a:lnTo>
                    <a:pt x="126977" y="237663"/>
                  </a:lnTo>
                  <a:lnTo>
                    <a:pt x="0" y="237663"/>
                  </a:lnTo>
                  <a:lnTo>
                    <a:pt x="0" y="59416"/>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dk1">
                <a:hueOff val="0"/>
                <a:satOff val="0"/>
                <a:lumOff val="0"/>
                <a:alphaOff val="0"/>
              </a:schemeClr>
            </a:fontRef>
          </p:style>
          <p:txBody>
            <a:bodyPr spcFirstLastPara="0" vert="horz" wrap="square" lIns="0" tIns="59416" rIns="76186" bIns="59416" numCol="1" spcCol="1270" anchor="ctr" anchorCtr="0">
              <a:noAutofit/>
            </a:bodyPr>
            <a:lstStyle/>
            <a:p>
              <a:pPr marL="0" lvl="0" indent="0" algn="l" defTabSz="889000">
                <a:lnSpc>
                  <a:spcPct val="150000"/>
                </a:lnSpc>
                <a:spcBef>
                  <a:spcPct val="0"/>
                </a:spcBef>
                <a:spcAft>
                  <a:spcPts val="0"/>
                </a:spcAft>
                <a:buNone/>
              </a:pPr>
              <a:endParaRPr lang="zh-CN" altLang="en-US" sz="2000" kern="1200">
                <a:latin typeface="+mn-ea"/>
                <a:ea typeface="+mn-ea"/>
              </a:endParaRPr>
            </a:p>
          </p:txBody>
        </p:sp>
        <p:sp>
          <p:nvSpPr>
            <p:cNvPr id="16" name="任意多边形: 形状 15">
              <a:extLst>
                <a:ext uri="{FF2B5EF4-FFF2-40B4-BE49-F238E27FC236}">
                  <a16:creationId xmlns:a16="http://schemas.microsoft.com/office/drawing/2014/main" id="{2FE89F67-25BD-4CDF-A86F-FF1E72A6B73F}"/>
                </a:ext>
              </a:extLst>
            </p:cNvPr>
            <p:cNvSpPr/>
            <p:nvPr/>
          </p:nvSpPr>
          <p:spPr>
            <a:xfrm>
              <a:off x="8851170" y="1844674"/>
              <a:ext cx="1197900" cy="4063643"/>
            </a:xfrm>
            <a:custGeom>
              <a:avLst/>
              <a:gdLst>
                <a:gd name="connsiteX0" fmla="*/ 0 w 1197900"/>
                <a:gd name="connsiteY0" fmla="*/ 119790 h 4063643"/>
                <a:gd name="connsiteX1" fmla="*/ 119790 w 1197900"/>
                <a:gd name="connsiteY1" fmla="*/ 0 h 4063643"/>
                <a:gd name="connsiteX2" fmla="*/ 1078110 w 1197900"/>
                <a:gd name="connsiteY2" fmla="*/ 0 h 4063643"/>
                <a:gd name="connsiteX3" fmla="*/ 1197900 w 1197900"/>
                <a:gd name="connsiteY3" fmla="*/ 119790 h 4063643"/>
                <a:gd name="connsiteX4" fmla="*/ 1197900 w 1197900"/>
                <a:gd name="connsiteY4" fmla="*/ 3943853 h 4063643"/>
                <a:gd name="connsiteX5" fmla="*/ 1078110 w 1197900"/>
                <a:gd name="connsiteY5" fmla="*/ 4063643 h 4063643"/>
                <a:gd name="connsiteX6" fmla="*/ 119790 w 1197900"/>
                <a:gd name="connsiteY6" fmla="*/ 4063643 h 4063643"/>
                <a:gd name="connsiteX7" fmla="*/ 0 w 1197900"/>
                <a:gd name="connsiteY7" fmla="*/ 3943853 h 4063643"/>
                <a:gd name="connsiteX8" fmla="*/ 0 w 1197900"/>
                <a:gd name="connsiteY8" fmla="*/ 119790 h 406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900" h="4063643">
                  <a:moveTo>
                    <a:pt x="0" y="119790"/>
                  </a:moveTo>
                  <a:cubicBezTo>
                    <a:pt x="0" y="53632"/>
                    <a:pt x="53632" y="0"/>
                    <a:pt x="119790" y="0"/>
                  </a:cubicBezTo>
                  <a:lnTo>
                    <a:pt x="1078110" y="0"/>
                  </a:lnTo>
                  <a:cubicBezTo>
                    <a:pt x="1144268" y="0"/>
                    <a:pt x="1197900" y="53632"/>
                    <a:pt x="1197900" y="119790"/>
                  </a:cubicBezTo>
                  <a:lnTo>
                    <a:pt x="1197900" y="3943853"/>
                  </a:lnTo>
                  <a:cubicBezTo>
                    <a:pt x="1197900" y="4010011"/>
                    <a:pt x="1144268" y="4063643"/>
                    <a:pt x="1078110" y="4063643"/>
                  </a:cubicBezTo>
                  <a:lnTo>
                    <a:pt x="119790" y="4063643"/>
                  </a:lnTo>
                  <a:cubicBezTo>
                    <a:pt x="53632" y="4063643"/>
                    <a:pt x="0" y="4010011"/>
                    <a:pt x="0" y="3943853"/>
                  </a:cubicBezTo>
                  <a:lnTo>
                    <a:pt x="0" y="119790"/>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1285" tIns="111285" rIns="111285" bIns="111285" numCol="1" spcCol="1270" anchor="ctr" anchorCtr="0">
              <a:noAutofit/>
            </a:bodyPr>
            <a:lstStyle/>
            <a:p>
              <a:pPr marL="0" lvl="0" indent="0" algn="l" defTabSz="889000">
                <a:lnSpc>
                  <a:spcPct val="150000"/>
                </a:lnSpc>
                <a:spcBef>
                  <a:spcPct val="0"/>
                </a:spcBef>
                <a:spcAft>
                  <a:spcPts val="0"/>
                </a:spcAft>
                <a:buNone/>
              </a:pPr>
              <a:r>
                <a:rPr lang="zh-CN" sz="2000" b="1" kern="1200">
                  <a:latin typeface="+mn-ea"/>
                  <a:ea typeface="+mn-ea"/>
                </a:rPr>
                <a:t>（</a:t>
              </a:r>
              <a:r>
                <a:rPr lang="en-US" sz="2000" b="1" kern="1200">
                  <a:latin typeface="+mn-ea"/>
                  <a:ea typeface="+mn-ea"/>
                </a:rPr>
                <a:t>6</a:t>
              </a:r>
              <a:r>
                <a:rPr lang="zh-CN" sz="2000" b="1" kern="1200">
                  <a:latin typeface="+mn-ea"/>
                  <a:ea typeface="+mn-ea"/>
                </a:rPr>
                <a:t>）开发小组的人员应该少而精。</a:t>
              </a:r>
              <a:endParaRPr lang="zh-CN" sz="2000" kern="1200">
                <a:latin typeface="+mn-ea"/>
                <a:ea typeface="+mn-ea"/>
              </a:endParaRPr>
            </a:p>
          </p:txBody>
        </p:sp>
        <p:sp>
          <p:nvSpPr>
            <p:cNvPr id="17" name="任意多边形: 形状 16">
              <a:extLst>
                <a:ext uri="{FF2B5EF4-FFF2-40B4-BE49-F238E27FC236}">
                  <a16:creationId xmlns:a16="http://schemas.microsoft.com/office/drawing/2014/main" id="{B05AB2D0-0AB7-4FD2-A0BE-639E5D8462C6}"/>
                </a:ext>
              </a:extLst>
            </p:cNvPr>
            <p:cNvSpPr/>
            <p:nvPr/>
          </p:nvSpPr>
          <p:spPr>
            <a:xfrm>
              <a:off x="10168860" y="3727955"/>
              <a:ext cx="253954" cy="297079"/>
            </a:xfrm>
            <a:custGeom>
              <a:avLst/>
              <a:gdLst>
                <a:gd name="connsiteX0" fmla="*/ 0 w 253954"/>
                <a:gd name="connsiteY0" fmla="*/ 59416 h 297079"/>
                <a:gd name="connsiteX1" fmla="*/ 126977 w 253954"/>
                <a:gd name="connsiteY1" fmla="*/ 59416 h 297079"/>
                <a:gd name="connsiteX2" fmla="*/ 126977 w 253954"/>
                <a:gd name="connsiteY2" fmla="*/ 0 h 297079"/>
                <a:gd name="connsiteX3" fmla="*/ 253954 w 253954"/>
                <a:gd name="connsiteY3" fmla="*/ 148540 h 297079"/>
                <a:gd name="connsiteX4" fmla="*/ 126977 w 253954"/>
                <a:gd name="connsiteY4" fmla="*/ 297079 h 297079"/>
                <a:gd name="connsiteX5" fmla="*/ 126977 w 253954"/>
                <a:gd name="connsiteY5" fmla="*/ 237663 h 297079"/>
                <a:gd name="connsiteX6" fmla="*/ 0 w 253954"/>
                <a:gd name="connsiteY6" fmla="*/ 237663 h 297079"/>
                <a:gd name="connsiteX7" fmla="*/ 0 w 253954"/>
                <a:gd name="connsiteY7" fmla="*/ 59416 h 2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3954" h="297079">
                  <a:moveTo>
                    <a:pt x="0" y="59416"/>
                  </a:moveTo>
                  <a:lnTo>
                    <a:pt x="126977" y="59416"/>
                  </a:lnTo>
                  <a:lnTo>
                    <a:pt x="126977" y="0"/>
                  </a:lnTo>
                  <a:lnTo>
                    <a:pt x="253954" y="148540"/>
                  </a:lnTo>
                  <a:lnTo>
                    <a:pt x="126977" y="297079"/>
                  </a:lnTo>
                  <a:lnTo>
                    <a:pt x="126977" y="237663"/>
                  </a:lnTo>
                  <a:lnTo>
                    <a:pt x="0" y="237663"/>
                  </a:lnTo>
                  <a:lnTo>
                    <a:pt x="0" y="59416"/>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dk1">
                <a:hueOff val="0"/>
                <a:satOff val="0"/>
                <a:lumOff val="0"/>
                <a:alphaOff val="0"/>
              </a:schemeClr>
            </a:fontRef>
          </p:style>
          <p:txBody>
            <a:bodyPr spcFirstLastPara="0" vert="horz" wrap="square" lIns="0" tIns="59416" rIns="76186" bIns="59416" numCol="1" spcCol="1270" anchor="ctr" anchorCtr="0">
              <a:noAutofit/>
            </a:bodyPr>
            <a:lstStyle/>
            <a:p>
              <a:pPr marL="0" lvl="0" indent="0" algn="l" defTabSz="889000">
                <a:lnSpc>
                  <a:spcPct val="150000"/>
                </a:lnSpc>
                <a:spcBef>
                  <a:spcPct val="0"/>
                </a:spcBef>
                <a:spcAft>
                  <a:spcPts val="0"/>
                </a:spcAft>
                <a:buNone/>
              </a:pPr>
              <a:endParaRPr lang="zh-CN" altLang="en-US" sz="2000" kern="1200">
                <a:latin typeface="+mn-ea"/>
                <a:ea typeface="+mn-ea"/>
              </a:endParaRPr>
            </a:p>
          </p:txBody>
        </p:sp>
        <p:sp>
          <p:nvSpPr>
            <p:cNvPr id="18" name="任意多边形: 形状 17">
              <a:extLst>
                <a:ext uri="{FF2B5EF4-FFF2-40B4-BE49-F238E27FC236}">
                  <a16:creationId xmlns:a16="http://schemas.microsoft.com/office/drawing/2014/main" id="{2E8FE384-F01E-4FBB-9B38-D44D0AE5FF0D}"/>
                </a:ext>
              </a:extLst>
            </p:cNvPr>
            <p:cNvSpPr/>
            <p:nvPr/>
          </p:nvSpPr>
          <p:spPr>
            <a:xfrm>
              <a:off x="10528230" y="1844674"/>
              <a:ext cx="1197900" cy="4063643"/>
            </a:xfrm>
            <a:custGeom>
              <a:avLst/>
              <a:gdLst>
                <a:gd name="connsiteX0" fmla="*/ 0 w 1197900"/>
                <a:gd name="connsiteY0" fmla="*/ 119790 h 4063643"/>
                <a:gd name="connsiteX1" fmla="*/ 119790 w 1197900"/>
                <a:gd name="connsiteY1" fmla="*/ 0 h 4063643"/>
                <a:gd name="connsiteX2" fmla="*/ 1078110 w 1197900"/>
                <a:gd name="connsiteY2" fmla="*/ 0 h 4063643"/>
                <a:gd name="connsiteX3" fmla="*/ 1197900 w 1197900"/>
                <a:gd name="connsiteY3" fmla="*/ 119790 h 4063643"/>
                <a:gd name="connsiteX4" fmla="*/ 1197900 w 1197900"/>
                <a:gd name="connsiteY4" fmla="*/ 3943853 h 4063643"/>
                <a:gd name="connsiteX5" fmla="*/ 1078110 w 1197900"/>
                <a:gd name="connsiteY5" fmla="*/ 4063643 h 4063643"/>
                <a:gd name="connsiteX6" fmla="*/ 119790 w 1197900"/>
                <a:gd name="connsiteY6" fmla="*/ 4063643 h 4063643"/>
                <a:gd name="connsiteX7" fmla="*/ 0 w 1197900"/>
                <a:gd name="connsiteY7" fmla="*/ 3943853 h 4063643"/>
                <a:gd name="connsiteX8" fmla="*/ 0 w 1197900"/>
                <a:gd name="connsiteY8" fmla="*/ 119790 h 406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900" h="4063643">
                  <a:moveTo>
                    <a:pt x="0" y="119790"/>
                  </a:moveTo>
                  <a:cubicBezTo>
                    <a:pt x="0" y="53632"/>
                    <a:pt x="53632" y="0"/>
                    <a:pt x="119790" y="0"/>
                  </a:cubicBezTo>
                  <a:lnTo>
                    <a:pt x="1078110" y="0"/>
                  </a:lnTo>
                  <a:cubicBezTo>
                    <a:pt x="1144268" y="0"/>
                    <a:pt x="1197900" y="53632"/>
                    <a:pt x="1197900" y="119790"/>
                  </a:cubicBezTo>
                  <a:lnTo>
                    <a:pt x="1197900" y="3943853"/>
                  </a:lnTo>
                  <a:cubicBezTo>
                    <a:pt x="1197900" y="4010011"/>
                    <a:pt x="1144268" y="4063643"/>
                    <a:pt x="1078110" y="4063643"/>
                  </a:cubicBezTo>
                  <a:lnTo>
                    <a:pt x="119790" y="4063643"/>
                  </a:lnTo>
                  <a:cubicBezTo>
                    <a:pt x="53632" y="4063643"/>
                    <a:pt x="0" y="4010011"/>
                    <a:pt x="0" y="3943853"/>
                  </a:cubicBezTo>
                  <a:lnTo>
                    <a:pt x="0" y="119790"/>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1285" tIns="111285" rIns="111285" bIns="111285" numCol="1" spcCol="1270" anchor="ctr" anchorCtr="0">
              <a:noAutofit/>
            </a:bodyPr>
            <a:lstStyle/>
            <a:p>
              <a:pPr marL="0" lvl="0" indent="0" algn="l" defTabSz="889000">
                <a:lnSpc>
                  <a:spcPct val="150000"/>
                </a:lnSpc>
                <a:spcBef>
                  <a:spcPct val="0"/>
                </a:spcBef>
                <a:spcAft>
                  <a:spcPts val="0"/>
                </a:spcAft>
                <a:buNone/>
              </a:pPr>
              <a:r>
                <a:rPr lang="zh-CN" sz="2000" b="1" kern="1200">
                  <a:latin typeface="+mn-ea"/>
                  <a:ea typeface="+mn-ea"/>
                </a:rPr>
                <a:t>（</a:t>
              </a:r>
              <a:r>
                <a:rPr lang="en-US" sz="2000" b="1" kern="1200">
                  <a:latin typeface="+mn-ea"/>
                  <a:ea typeface="+mn-ea"/>
                </a:rPr>
                <a:t>7</a:t>
              </a:r>
              <a:r>
                <a:rPr lang="zh-CN" sz="2000" b="1" kern="1200">
                  <a:latin typeface="+mn-ea"/>
                  <a:ea typeface="+mn-ea"/>
                </a:rPr>
                <a:t>）承认不断改进软件工程实践的必要性。</a:t>
              </a:r>
              <a:endParaRPr lang="zh-CN" sz="2000" kern="1200">
                <a:latin typeface="+mn-ea"/>
                <a:ea typeface="+mn-ea"/>
              </a:endParaRPr>
            </a:p>
          </p:txBody>
        </p:sp>
      </p:grpSp>
    </p:spTree>
    <p:extLst>
      <p:ext uri="{BB962C8B-B14F-4D97-AF65-F5344CB8AC3E}">
        <p14:creationId xmlns:p14="http://schemas.microsoft.com/office/powerpoint/2010/main" val="106262083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4337">
                                            <p:txEl>
                                              <p:pRg st="0" end="0"/>
                                            </p:txEl>
                                          </p:spTgt>
                                        </p:tgtEl>
                                        <p:attrNameLst>
                                          <p:attrName>style.visibility</p:attrName>
                                        </p:attrNameLst>
                                      </p:cBhvr>
                                      <p:to>
                                        <p:strVal val="visible"/>
                                      </p:to>
                                    </p:set>
                                  </p:childTnLst>
                                </p:cTn>
                              </p:par>
                            </p:childTnLst>
                          </p:cTn>
                        </p:par>
                        <p:par>
                          <p:cTn id="11" fill="hold">
                            <p:stCondLst>
                              <p:cond delay="500"/>
                            </p:stCondLst>
                            <p:childTnLst>
                              <p:par>
                                <p:cTn id="12" presetID="14" presetClass="entr" presetSubtype="5"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 grpId="0" build="p"/>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36583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1.2.3   </a:t>
            </a:r>
            <a:r>
              <a:rPr lang="zh-CN" altLang="en-US" sz="2200" b="1" dirty="0">
                <a:latin typeface="微软雅黑" charset="-122"/>
                <a:ea typeface="微软雅黑" charset="-122"/>
              </a:rPr>
              <a:t>软件工程的研究内容</a:t>
            </a:r>
          </a:p>
        </p:txBody>
      </p:sp>
      <p:pic>
        <p:nvPicPr>
          <p:cNvPr id="14" name="Picture 2">
            <a:extLst>
              <a:ext uri="{FF2B5EF4-FFF2-40B4-BE49-F238E27FC236}">
                <a16:creationId xmlns:a16="http://schemas.microsoft.com/office/drawing/2014/main" id="{79A969A5-AA59-4738-85F3-2A7A77980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456" y="1737031"/>
            <a:ext cx="9985054" cy="384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641243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3</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软件生存周期</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2" name="图片 61"/>
          <p:cNvPicPr>
            <a:picLocks noChangeAspect="1"/>
          </p:cNvPicPr>
          <p:nvPr/>
        </p:nvPicPr>
        <p:blipFill rotWithShape="1">
          <a:blip r:embed="rId3" cstate="print">
            <a:extLst>
              <a:ext uri="{28A0092B-C50C-407E-A947-70E740481C1C}">
                <a14:useLocalDpi xmlns:a14="http://schemas.microsoft.com/office/drawing/2010/main" val="0"/>
              </a:ext>
            </a:extLst>
          </a:blip>
          <a:srcRect l="40870" t="17674"/>
          <a:stretch/>
        </p:blipFill>
        <p:spPr>
          <a:xfrm>
            <a:off x="5421981" y="946297"/>
            <a:ext cx="6770019" cy="6283841"/>
          </a:xfrm>
          <a:prstGeom prst="rect">
            <a:avLst/>
          </a:prstGeom>
        </p:spPr>
      </p:pic>
    </p:spTree>
    <p:extLst>
      <p:ext uri="{BB962C8B-B14F-4D97-AF65-F5344CB8AC3E}">
        <p14:creationId xmlns:p14="http://schemas.microsoft.com/office/powerpoint/2010/main" val="62131600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279596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1.3.1</a:t>
            </a:r>
            <a:r>
              <a:rPr lang="zh-CN" altLang="en-US" sz="2200" b="1" dirty="0">
                <a:latin typeface="微软雅黑" charset="-122"/>
                <a:ea typeface="微软雅黑" charset="-122"/>
              </a:rPr>
              <a:t>软件生存周期</a:t>
            </a:r>
            <a:endParaRPr lang="en-US" altLang="zh-CN" sz="2200" b="1" dirty="0">
              <a:latin typeface="微软雅黑" charset="-122"/>
              <a:ea typeface="微软雅黑" charset="-122"/>
            </a:endParaRPr>
          </a:p>
        </p:txBody>
      </p:sp>
      <p:grpSp>
        <p:nvGrpSpPr>
          <p:cNvPr id="5" name="组合 17414">
            <a:extLst>
              <a:ext uri="{FF2B5EF4-FFF2-40B4-BE49-F238E27FC236}">
                <a16:creationId xmlns:a16="http://schemas.microsoft.com/office/drawing/2014/main" id="{8B2A6F4A-EA1F-48FB-B134-8E486B060C32}"/>
              </a:ext>
            </a:extLst>
          </p:cNvPr>
          <p:cNvGrpSpPr>
            <a:grpSpLocks/>
          </p:cNvGrpSpPr>
          <p:nvPr/>
        </p:nvGrpSpPr>
        <p:grpSpPr bwMode="auto">
          <a:xfrm>
            <a:off x="1884363" y="1916906"/>
            <a:ext cx="7632700" cy="3024188"/>
            <a:chOff x="2232" y="1440"/>
            <a:chExt cx="7033" cy="2340"/>
          </a:xfrm>
        </p:grpSpPr>
        <p:sp>
          <p:nvSpPr>
            <p:cNvPr id="6" name="直接连接符 17415">
              <a:extLst>
                <a:ext uri="{FF2B5EF4-FFF2-40B4-BE49-F238E27FC236}">
                  <a16:creationId xmlns:a16="http://schemas.microsoft.com/office/drawing/2014/main" id="{9B5CB2C8-329C-42D0-8FBC-F9CAAD1D37C8}"/>
                </a:ext>
              </a:extLst>
            </p:cNvPr>
            <p:cNvSpPr>
              <a:spLocks noChangeShapeType="1"/>
            </p:cNvSpPr>
            <p:nvPr/>
          </p:nvSpPr>
          <p:spPr bwMode="auto">
            <a:xfrm>
              <a:off x="2232" y="1440"/>
              <a:ext cx="0" cy="202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17416">
              <a:extLst>
                <a:ext uri="{FF2B5EF4-FFF2-40B4-BE49-F238E27FC236}">
                  <a16:creationId xmlns:a16="http://schemas.microsoft.com/office/drawing/2014/main" id="{2290D86B-3E73-4556-A6EE-B73213699441}"/>
                </a:ext>
              </a:extLst>
            </p:cNvPr>
            <p:cNvSpPr>
              <a:spLocks noChangeShapeType="1"/>
            </p:cNvSpPr>
            <p:nvPr/>
          </p:nvSpPr>
          <p:spPr bwMode="auto">
            <a:xfrm>
              <a:off x="2245" y="3478"/>
              <a:ext cx="70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文本框 17417">
              <a:extLst>
                <a:ext uri="{FF2B5EF4-FFF2-40B4-BE49-F238E27FC236}">
                  <a16:creationId xmlns:a16="http://schemas.microsoft.com/office/drawing/2014/main" id="{43446A0A-EDD2-4433-BBE1-11DC0750E246}"/>
                </a:ext>
              </a:extLst>
            </p:cNvPr>
            <p:cNvSpPr txBox="1">
              <a:spLocks noChangeArrowheads="1"/>
            </p:cNvSpPr>
            <p:nvPr/>
          </p:nvSpPr>
          <p:spPr bwMode="auto">
            <a:xfrm>
              <a:off x="2245" y="3159"/>
              <a:ext cx="1260" cy="3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可行性研究</a:t>
              </a:r>
              <a:endParaRPr lang="zh-CN" altLang="en-US" sz="1200">
                <a:latin typeface="Tahoma" panose="020B0604030504040204" pitchFamily="34" charset="0"/>
              </a:endParaRPr>
            </a:p>
          </p:txBody>
        </p:sp>
        <p:sp>
          <p:nvSpPr>
            <p:cNvPr id="10" name="文本框 17418">
              <a:extLst>
                <a:ext uri="{FF2B5EF4-FFF2-40B4-BE49-F238E27FC236}">
                  <a16:creationId xmlns:a16="http://schemas.microsoft.com/office/drawing/2014/main" id="{7199094E-1B01-475B-969E-E5EBE867B87E}"/>
                </a:ext>
              </a:extLst>
            </p:cNvPr>
            <p:cNvSpPr txBox="1">
              <a:spLocks noChangeArrowheads="1"/>
            </p:cNvSpPr>
            <p:nvPr/>
          </p:nvSpPr>
          <p:spPr bwMode="auto">
            <a:xfrm>
              <a:off x="2236" y="2805"/>
              <a:ext cx="1260" cy="3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问题定义</a:t>
              </a:r>
              <a:endParaRPr lang="zh-CN" altLang="en-US" sz="1200">
                <a:latin typeface="Tahoma" panose="020B0604030504040204" pitchFamily="34" charset="0"/>
              </a:endParaRPr>
            </a:p>
          </p:txBody>
        </p:sp>
        <p:sp>
          <p:nvSpPr>
            <p:cNvPr id="11" name="文本框 17419">
              <a:extLst>
                <a:ext uri="{FF2B5EF4-FFF2-40B4-BE49-F238E27FC236}">
                  <a16:creationId xmlns:a16="http://schemas.microsoft.com/office/drawing/2014/main" id="{0F5AB5EB-7A68-492D-A228-5CF158479A6B}"/>
                </a:ext>
              </a:extLst>
            </p:cNvPr>
            <p:cNvSpPr txBox="1">
              <a:spLocks noChangeArrowheads="1"/>
            </p:cNvSpPr>
            <p:nvPr/>
          </p:nvSpPr>
          <p:spPr bwMode="auto">
            <a:xfrm>
              <a:off x="3581" y="3156"/>
              <a:ext cx="1080" cy="3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需求分析</a:t>
              </a:r>
              <a:endParaRPr lang="zh-CN" altLang="en-US" sz="1200">
                <a:latin typeface="Tahoma" panose="020B0604030504040204" pitchFamily="34" charset="0"/>
              </a:endParaRPr>
            </a:p>
          </p:txBody>
        </p:sp>
        <p:sp>
          <p:nvSpPr>
            <p:cNvPr id="12" name="文本框 17420">
              <a:extLst>
                <a:ext uri="{FF2B5EF4-FFF2-40B4-BE49-F238E27FC236}">
                  <a16:creationId xmlns:a16="http://schemas.microsoft.com/office/drawing/2014/main" id="{AB7A14F4-7C9E-4353-824F-CA3A8AD6E073}"/>
                </a:ext>
              </a:extLst>
            </p:cNvPr>
            <p:cNvSpPr txBox="1">
              <a:spLocks noChangeArrowheads="1"/>
            </p:cNvSpPr>
            <p:nvPr/>
          </p:nvSpPr>
          <p:spPr bwMode="auto">
            <a:xfrm>
              <a:off x="4748" y="3156"/>
              <a:ext cx="965" cy="3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详细设计</a:t>
              </a:r>
              <a:endParaRPr lang="zh-CN" altLang="en-US" sz="1200">
                <a:latin typeface="Tahoma" panose="020B0604030504040204" pitchFamily="34" charset="0"/>
              </a:endParaRPr>
            </a:p>
          </p:txBody>
        </p:sp>
        <p:sp>
          <p:nvSpPr>
            <p:cNvPr id="13" name="文本框 17421">
              <a:extLst>
                <a:ext uri="{FF2B5EF4-FFF2-40B4-BE49-F238E27FC236}">
                  <a16:creationId xmlns:a16="http://schemas.microsoft.com/office/drawing/2014/main" id="{C94EB41C-2D83-4CBF-B95C-4DC94FD9A45B}"/>
                </a:ext>
              </a:extLst>
            </p:cNvPr>
            <p:cNvSpPr txBox="1">
              <a:spLocks noChangeArrowheads="1"/>
            </p:cNvSpPr>
            <p:nvPr/>
          </p:nvSpPr>
          <p:spPr bwMode="auto">
            <a:xfrm>
              <a:off x="4737" y="2805"/>
              <a:ext cx="976" cy="3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总体设计</a:t>
              </a:r>
              <a:endParaRPr lang="zh-CN" altLang="en-US" sz="1200">
                <a:latin typeface="Tahoma" panose="020B0604030504040204" pitchFamily="34" charset="0"/>
              </a:endParaRPr>
            </a:p>
          </p:txBody>
        </p:sp>
        <p:sp>
          <p:nvSpPr>
            <p:cNvPr id="14" name="文本框 17422">
              <a:extLst>
                <a:ext uri="{FF2B5EF4-FFF2-40B4-BE49-F238E27FC236}">
                  <a16:creationId xmlns:a16="http://schemas.microsoft.com/office/drawing/2014/main" id="{1271CF62-513F-4C61-BF0B-90704FD2CAFF}"/>
                </a:ext>
              </a:extLst>
            </p:cNvPr>
            <p:cNvSpPr txBox="1">
              <a:spLocks noChangeArrowheads="1"/>
            </p:cNvSpPr>
            <p:nvPr/>
          </p:nvSpPr>
          <p:spPr bwMode="auto">
            <a:xfrm>
              <a:off x="5802" y="3156"/>
              <a:ext cx="965" cy="3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编码</a:t>
              </a:r>
              <a:endParaRPr lang="zh-CN" altLang="en-US" sz="1200">
                <a:latin typeface="Tahoma" panose="020B0604030504040204" pitchFamily="34" charset="0"/>
              </a:endParaRPr>
            </a:p>
          </p:txBody>
        </p:sp>
        <p:sp>
          <p:nvSpPr>
            <p:cNvPr id="15" name="文本框 17423">
              <a:extLst>
                <a:ext uri="{FF2B5EF4-FFF2-40B4-BE49-F238E27FC236}">
                  <a16:creationId xmlns:a16="http://schemas.microsoft.com/office/drawing/2014/main" id="{15CE48F8-B144-4806-9A11-533689EAD388}"/>
                </a:ext>
              </a:extLst>
            </p:cNvPr>
            <p:cNvSpPr txBox="1">
              <a:spLocks noChangeArrowheads="1"/>
            </p:cNvSpPr>
            <p:nvPr/>
          </p:nvSpPr>
          <p:spPr bwMode="auto">
            <a:xfrm>
              <a:off x="6871" y="3156"/>
              <a:ext cx="976" cy="3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系统测试</a:t>
              </a:r>
              <a:endParaRPr lang="zh-CN" altLang="en-US" sz="1200">
                <a:latin typeface="Tahoma" panose="020B0604030504040204" pitchFamily="34" charset="0"/>
              </a:endParaRPr>
            </a:p>
          </p:txBody>
        </p:sp>
        <p:sp>
          <p:nvSpPr>
            <p:cNvPr id="16" name="文本框 17424">
              <a:extLst>
                <a:ext uri="{FF2B5EF4-FFF2-40B4-BE49-F238E27FC236}">
                  <a16:creationId xmlns:a16="http://schemas.microsoft.com/office/drawing/2014/main" id="{DC472BD1-6E8F-4F02-A955-AB0BBC625BA1}"/>
                </a:ext>
              </a:extLst>
            </p:cNvPr>
            <p:cNvSpPr txBox="1">
              <a:spLocks noChangeArrowheads="1"/>
            </p:cNvSpPr>
            <p:nvPr/>
          </p:nvSpPr>
          <p:spPr bwMode="auto">
            <a:xfrm>
              <a:off x="6871" y="2805"/>
              <a:ext cx="976" cy="3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确认测试</a:t>
              </a:r>
              <a:endParaRPr lang="zh-CN" altLang="en-US" sz="1200">
                <a:latin typeface="Tahoma" panose="020B0604030504040204" pitchFamily="34" charset="0"/>
              </a:endParaRPr>
            </a:p>
          </p:txBody>
        </p:sp>
        <p:sp>
          <p:nvSpPr>
            <p:cNvPr id="17" name="文本框 17425">
              <a:extLst>
                <a:ext uri="{FF2B5EF4-FFF2-40B4-BE49-F238E27FC236}">
                  <a16:creationId xmlns:a16="http://schemas.microsoft.com/office/drawing/2014/main" id="{C4127A41-2868-4FB6-99A4-3FFE41BAB67A}"/>
                </a:ext>
              </a:extLst>
            </p:cNvPr>
            <p:cNvSpPr txBox="1">
              <a:spLocks noChangeArrowheads="1"/>
            </p:cNvSpPr>
            <p:nvPr/>
          </p:nvSpPr>
          <p:spPr bwMode="auto">
            <a:xfrm>
              <a:off x="6875" y="2441"/>
              <a:ext cx="976" cy="3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集成测试</a:t>
              </a:r>
              <a:endParaRPr lang="zh-CN" altLang="en-US" sz="1200">
                <a:latin typeface="Tahoma" panose="020B0604030504040204" pitchFamily="34" charset="0"/>
              </a:endParaRPr>
            </a:p>
          </p:txBody>
        </p:sp>
        <p:sp>
          <p:nvSpPr>
            <p:cNvPr id="18" name="文本框 17426">
              <a:extLst>
                <a:ext uri="{FF2B5EF4-FFF2-40B4-BE49-F238E27FC236}">
                  <a16:creationId xmlns:a16="http://schemas.microsoft.com/office/drawing/2014/main" id="{AA7DE57C-526A-4D4F-A8BC-1734931243AD}"/>
                </a:ext>
              </a:extLst>
            </p:cNvPr>
            <p:cNvSpPr txBox="1">
              <a:spLocks noChangeArrowheads="1"/>
            </p:cNvSpPr>
            <p:nvPr/>
          </p:nvSpPr>
          <p:spPr bwMode="auto">
            <a:xfrm>
              <a:off x="6875" y="2077"/>
              <a:ext cx="976" cy="3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单元测试</a:t>
              </a:r>
              <a:endParaRPr lang="zh-CN" altLang="en-US" sz="1200">
                <a:latin typeface="Tahoma" panose="020B0604030504040204" pitchFamily="34" charset="0"/>
              </a:endParaRPr>
            </a:p>
          </p:txBody>
        </p:sp>
        <p:sp>
          <p:nvSpPr>
            <p:cNvPr id="19" name="文本框 17427">
              <a:extLst>
                <a:ext uri="{FF2B5EF4-FFF2-40B4-BE49-F238E27FC236}">
                  <a16:creationId xmlns:a16="http://schemas.microsoft.com/office/drawing/2014/main" id="{D5E649A0-E32E-427D-9728-02B07CA538F5}"/>
                </a:ext>
              </a:extLst>
            </p:cNvPr>
            <p:cNvSpPr txBox="1">
              <a:spLocks noChangeArrowheads="1"/>
            </p:cNvSpPr>
            <p:nvPr/>
          </p:nvSpPr>
          <p:spPr bwMode="auto">
            <a:xfrm>
              <a:off x="7966" y="3156"/>
              <a:ext cx="965" cy="3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运行与维护</a:t>
              </a:r>
              <a:endParaRPr lang="zh-CN" altLang="en-US" sz="1200">
                <a:latin typeface="Tahoma" panose="020B0604030504040204" pitchFamily="34" charset="0"/>
              </a:endParaRPr>
            </a:p>
          </p:txBody>
        </p:sp>
        <p:sp>
          <p:nvSpPr>
            <p:cNvPr id="20" name="直接连接符 17428">
              <a:extLst>
                <a:ext uri="{FF2B5EF4-FFF2-40B4-BE49-F238E27FC236}">
                  <a16:creationId xmlns:a16="http://schemas.microsoft.com/office/drawing/2014/main" id="{F74989DF-FCAF-4E33-A50A-60BF756A8F3A}"/>
                </a:ext>
              </a:extLst>
            </p:cNvPr>
            <p:cNvSpPr>
              <a:spLocks noChangeShapeType="1"/>
            </p:cNvSpPr>
            <p:nvPr/>
          </p:nvSpPr>
          <p:spPr bwMode="auto">
            <a:xfrm>
              <a:off x="3515" y="1440"/>
              <a:ext cx="0" cy="20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直接连接符 17429">
              <a:extLst>
                <a:ext uri="{FF2B5EF4-FFF2-40B4-BE49-F238E27FC236}">
                  <a16:creationId xmlns:a16="http://schemas.microsoft.com/office/drawing/2014/main" id="{39A91BE0-44E9-4D9C-8F7E-B1934224F4F0}"/>
                </a:ext>
              </a:extLst>
            </p:cNvPr>
            <p:cNvSpPr>
              <a:spLocks noChangeShapeType="1"/>
            </p:cNvSpPr>
            <p:nvPr/>
          </p:nvSpPr>
          <p:spPr bwMode="auto">
            <a:xfrm>
              <a:off x="7877" y="1440"/>
              <a:ext cx="0" cy="20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直接连接符 17430">
              <a:extLst>
                <a:ext uri="{FF2B5EF4-FFF2-40B4-BE49-F238E27FC236}">
                  <a16:creationId xmlns:a16="http://schemas.microsoft.com/office/drawing/2014/main" id="{7719D6D9-96C9-485E-9C52-B097ED7BF4A6}"/>
                </a:ext>
              </a:extLst>
            </p:cNvPr>
            <p:cNvSpPr>
              <a:spLocks noChangeShapeType="1"/>
            </p:cNvSpPr>
            <p:nvPr/>
          </p:nvSpPr>
          <p:spPr bwMode="auto">
            <a:xfrm>
              <a:off x="8957" y="1440"/>
              <a:ext cx="0" cy="20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直接连接符 17431">
              <a:extLst>
                <a:ext uri="{FF2B5EF4-FFF2-40B4-BE49-F238E27FC236}">
                  <a16:creationId xmlns:a16="http://schemas.microsoft.com/office/drawing/2014/main" id="{60D11AC8-B7A9-4451-ABC6-C5680F0AB4C2}"/>
                </a:ext>
              </a:extLst>
            </p:cNvPr>
            <p:cNvSpPr>
              <a:spLocks noChangeShapeType="1"/>
            </p:cNvSpPr>
            <p:nvPr/>
          </p:nvSpPr>
          <p:spPr bwMode="auto">
            <a:xfrm>
              <a:off x="2243" y="1752"/>
              <a:ext cx="1262" cy="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直接连接符 17432">
              <a:extLst>
                <a:ext uri="{FF2B5EF4-FFF2-40B4-BE49-F238E27FC236}">
                  <a16:creationId xmlns:a16="http://schemas.microsoft.com/office/drawing/2014/main" id="{605ACADA-5FB5-4A39-92F0-C6A7B8F52D32}"/>
                </a:ext>
              </a:extLst>
            </p:cNvPr>
            <p:cNvSpPr>
              <a:spLocks noChangeShapeType="1"/>
            </p:cNvSpPr>
            <p:nvPr/>
          </p:nvSpPr>
          <p:spPr bwMode="auto">
            <a:xfrm>
              <a:off x="3505" y="1752"/>
              <a:ext cx="4346" cy="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直接连接符 17433">
              <a:extLst>
                <a:ext uri="{FF2B5EF4-FFF2-40B4-BE49-F238E27FC236}">
                  <a16:creationId xmlns:a16="http://schemas.microsoft.com/office/drawing/2014/main" id="{C01C9C87-8566-42A6-90DD-53693A9294FA}"/>
                </a:ext>
              </a:extLst>
            </p:cNvPr>
            <p:cNvSpPr>
              <a:spLocks noChangeShapeType="1"/>
            </p:cNvSpPr>
            <p:nvPr/>
          </p:nvSpPr>
          <p:spPr bwMode="auto">
            <a:xfrm>
              <a:off x="7864" y="1752"/>
              <a:ext cx="1080" cy="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文本框 17434">
              <a:extLst>
                <a:ext uri="{FF2B5EF4-FFF2-40B4-BE49-F238E27FC236}">
                  <a16:creationId xmlns:a16="http://schemas.microsoft.com/office/drawing/2014/main" id="{2909D2A8-B030-449F-BAFC-3420DE74F212}"/>
                </a:ext>
              </a:extLst>
            </p:cNvPr>
            <p:cNvSpPr txBox="1">
              <a:spLocks noChangeArrowheads="1"/>
            </p:cNvSpPr>
            <p:nvPr/>
          </p:nvSpPr>
          <p:spPr bwMode="auto">
            <a:xfrm>
              <a:off x="2245" y="1440"/>
              <a:ext cx="12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计划时期</a:t>
              </a:r>
              <a:endParaRPr lang="zh-CN" altLang="en-US" sz="1200">
                <a:latin typeface="Tahoma" panose="020B0604030504040204" pitchFamily="34" charset="0"/>
              </a:endParaRPr>
            </a:p>
          </p:txBody>
        </p:sp>
        <p:sp>
          <p:nvSpPr>
            <p:cNvPr id="27" name="文本框 17435">
              <a:extLst>
                <a:ext uri="{FF2B5EF4-FFF2-40B4-BE49-F238E27FC236}">
                  <a16:creationId xmlns:a16="http://schemas.microsoft.com/office/drawing/2014/main" id="{D93E7853-FA44-414A-B1B7-A73764C08B8F}"/>
                </a:ext>
              </a:extLst>
            </p:cNvPr>
            <p:cNvSpPr txBox="1">
              <a:spLocks noChangeArrowheads="1"/>
            </p:cNvSpPr>
            <p:nvPr/>
          </p:nvSpPr>
          <p:spPr bwMode="auto">
            <a:xfrm>
              <a:off x="5075" y="1440"/>
              <a:ext cx="12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开发时期</a:t>
              </a:r>
              <a:endParaRPr lang="zh-CN" altLang="en-US" sz="1200">
                <a:latin typeface="Tahoma" panose="020B0604030504040204" pitchFamily="34" charset="0"/>
              </a:endParaRPr>
            </a:p>
          </p:txBody>
        </p:sp>
        <p:sp>
          <p:nvSpPr>
            <p:cNvPr id="28" name="文本框 17436">
              <a:extLst>
                <a:ext uri="{FF2B5EF4-FFF2-40B4-BE49-F238E27FC236}">
                  <a16:creationId xmlns:a16="http://schemas.microsoft.com/office/drawing/2014/main" id="{DE33918B-7343-478D-BA7C-10DBD8C71CC9}"/>
                </a:ext>
              </a:extLst>
            </p:cNvPr>
            <p:cNvSpPr txBox="1">
              <a:spLocks noChangeArrowheads="1"/>
            </p:cNvSpPr>
            <p:nvPr/>
          </p:nvSpPr>
          <p:spPr bwMode="auto">
            <a:xfrm>
              <a:off x="7749" y="1440"/>
              <a:ext cx="12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运行时期</a:t>
              </a:r>
              <a:endParaRPr lang="zh-CN" altLang="en-US" sz="1200">
                <a:latin typeface="Tahoma" panose="020B0604030504040204" pitchFamily="34" charset="0"/>
              </a:endParaRPr>
            </a:p>
          </p:txBody>
        </p:sp>
        <p:sp>
          <p:nvSpPr>
            <p:cNvPr id="29" name="文本框 17437">
              <a:extLst>
                <a:ext uri="{FF2B5EF4-FFF2-40B4-BE49-F238E27FC236}">
                  <a16:creationId xmlns:a16="http://schemas.microsoft.com/office/drawing/2014/main" id="{921BBE71-C9EF-4BBF-A4B2-DB250540C901}"/>
                </a:ext>
              </a:extLst>
            </p:cNvPr>
            <p:cNvSpPr txBox="1">
              <a:spLocks noChangeArrowheads="1"/>
            </p:cNvSpPr>
            <p:nvPr/>
          </p:nvSpPr>
          <p:spPr bwMode="auto">
            <a:xfrm>
              <a:off x="8365" y="3468"/>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时间</a:t>
              </a:r>
              <a:endParaRPr lang="zh-CN" altLang="en-US" sz="1200">
                <a:latin typeface="Tahoma" panose="020B0604030504040204" pitchFamily="34" charset="0"/>
              </a:endParaRPr>
            </a:p>
          </p:txBody>
        </p:sp>
      </p:grpSp>
    </p:spTree>
    <p:extLst>
      <p:ext uri="{BB962C8B-B14F-4D97-AF65-F5344CB8AC3E}">
        <p14:creationId xmlns:p14="http://schemas.microsoft.com/office/powerpoint/2010/main" val="8817922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9320" t="17675"/>
          <a:stretch/>
        </p:blipFill>
        <p:spPr>
          <a:xfrm>
            <a:off x="5582092" y="893814"/>
            <a:ext cx="6982047" cy="6315061"/>
          </a:xfrm>
          <a:prstGeom prst="rect">
            <a:avLst/>
          </a:prstGeom>
        </p:spPr>
      </p:pic>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4</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软件开发模型</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334574435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2247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1.4.1   </a:t>
            </a:r>
            <a:r>
              <a:rPr lang="zh-CN" altLang="en-US" sz="2200" b="1" dirty="0">
                <a:latin typeface="微软雅黑" charset="-122"/>
                <a:ea typeface="微软雅黑" charset="-122"/>
              </a:rPr>
              <a:t>瀑布模型</a:t>
            </a:r>
          </a:p>
        </p:txBody>
      </p:sp>
      <p:grpSp>
        <p:nvGrpSpPr>
          <p:cNvPr id="23" name="组合 18440">
            <a:extLst>
              <a:ext uri="{FF2B5EF4-FFF2-40B4-BE49-F238E27FC236}">
                <a16:creationId xmlns:a16="http://schemas.microsoft.com/office/drawing/2014/main" id="{14BE2017-5D7C-4BEC-9FF3-3CD0A65D168B}"/>
              </a:ext>
            </a:extLst>
          </p:cNvPr>
          <p:cNvGrpSpPr>
            <a:grpSpLocks/>
          </p:cNvGrpSpPr>
          <p:nvPr/>
        </p:nvGrpSpPr>
        <p:grpSpPr bwMode="auto">
          <a:xfrm>
            <a:off x="2507378" y="1103067"/>
            <a:ext cx="7177243" cy="5110849"/>
            <a:chOff x="3074" y="5814"/>
            <a:chExt cx="4899" cy="3225"/>
          </a:xfrm>
        </p:grpSpPr>
        <p:sp>
          <p:nvSpPr>
            <p:cNvPr id="24" name="文本框 18441">
              <a:extLst>
                <a:ext uri="{FF2B5EF4-FFF2-40B4-BE49-F238E27FC236}">
                  <a16:creationId xmlns:a16="http://schemas.microsoft.com/office/drawing/2014/main" id="{A573184A-5749-446E-9F7A-3D9C7901299D}"/>
                </a:ext>
              </a:extLst>
            </p:cNvPr>
            <p:cNvSpPr txBox="1">
              <a:spLocks noChangeArrowheads="1"/>
            </p:cNvSpPr>
            <p:nvPr/>
          </p:nvSpPr>
          <p:spPr bwMode="auto">
            <a:xfrm>
              <a:off x="3746" y="5814"/>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问题定义</a:t>
              </a:r>
              <a:endParaRPr lang="zh-CN" altLang="en-US" sz="1200">
                <a:latin typeface="Tahoma" panose="020B0604030504040204" pitchFamily="34" charset="0"/>
              </a:endParaRPr>
            </a:p>
          </p:txBody>
        </p:sp>
        <p:sp>
          <p:nvSpPr>
            <p:cNvPr id="25" name="文本框 18442">
              <a:extLst>
                <a:ext uri="{FF2B5EF4-FFF2-40B4-BE49-F238E27FC236}">
                  <a16:creationId xmlns:a16="http://schemas.microsoft.com/office/drawing/2014/main" id="{53860E2B-1106-4547-936A-9F400D2328F4}"/>
                </a:ext>
              </a:extLst>
            </p:cNvPr>
            <p:cNvSpPr txBox="1">
              <a:spLocks noChangeArrowheads="1"/>
            </p:cNvSpPr>
            <p:nvPr/>
          </p:nvSpPr>
          <p:spPr bwMode="auto">
            <a:xfrm>
              <a:off x="4194" y="6282"/>
              <a:ext cx="108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可行性研究</a:t>
              </a:r>
              <a:endParaRPr lang="zh-CN" altLang="en-US" sz="1200">
                <a:latin typeface="Tahoma" panose="020B0604030504040204" pitchFamily="34" charset="0"/>
              </a:endParaRPr>
            </a:p>
          </p:txBody>
        </p:sp>
        <p:sp>
          <p:nvSpPr>
            <p:cNvPr id="26" name="文本框 18443">
              <a:extLst>
                <a:ext uri="{FF2B5EF4-FFF2-40B4-BE49-F238E27FC236}">
                  <a16:creationId xmlns:a16="http://schemas.microsoft.com/office/drawing/2014/main" id="{B2523CDE-3DF2-4988-8CA5-9058F43DB3FA}"/>
                </a:ext>
              </a:extLst>
            </p:cNvPr>
            <p:cNvSpPr txBox="1">
              <a:spLocks noChangeArrowheads="1"/>
            </p:cNvSpPr>
            <p:nvPr/>
          </p:nvSpPr>
          <p:spPr bwMode="auto">
            <a:xfrm>
              <a:off x="4736" y="6750"/>
              <a:ext cx="1078"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1200">
                  <a:latin typeface="Times New Roman" panose="02020603050405020304" pitchFamily="18" charset="0"/>
                </a:rPr>
                <a:t>需求分析</a:t>
              </a:r>
              <a:endParaRPr lang="zh-CN" altLang="en-US" sz="1200">
                <a:latin typeface="Tahoma" panose="020B0604030504040204" pitchFamily="34" charset="0"/>
              </a:endParaRPr>
            </a:p>
          </p:txBody>
        </p:sp>
        <p:sp>
          <p:nvSpPr>
            <p:cNvPr id="27" name="文本框 18444">
              <a:extLst>
                <a:ext uri="{FF2B5EF4-FFF2-40B4-BE49-F238E27FC236}">
                  <a16:creationId xmlns:a16="http://schemas.microsoft.com/office/drawing/2014/main" id="{B8D20E35-8038-456B-8AEC-2793BE92EFBA}"/>
                </a:ext>
              </a:extLst>
            </p:cNvPr>
            <p:cNvSpPr txBox="1">
              <a:spLocks noChangeArrowheads="1"/>
            </p:cNvSpPr>
            <p:nvPr/>
          </p:nvSpPr>
          <p:spPr bwMode="auto">
            <a:xfrm>
              <a:off x="5279" y="7221"/>
              <a:ext cx="1077"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软件设计</a:t>
              </a:r>
              <a:endParaRPr lang="zh-CN" altLang="en-US" sz="1200">
                <a:latin typeface="Tahoma" panose="020B0604030504040204" pitchFamily="34" charset="0"/>
              </a:endParaRPr>
            </a:p>
          </p:txBody>
        </p:sp>
        <p:sp>
          <p:nvSpPr>
            <p:cNvPr id="28" name="文本框 18445">
              <a:extLst>
                <a:ext uri="{FF2B5EF4-FFF2-40B4-BE49-F238E27FC236}">
                  <a16:creationId xmlns:a16="http://schemas.microsoft.com/office/drawing/2014/main" id="{8F5C1D78-6963-4E48-B653-51120D8EF4DD}"/>
                </a:ext>
              </a:extLst>
            </p:cNvPr>
            <p:cNvSpPr txBox="1">
              <a:spLocks noChangeArrowheads="1"/>
            </p:cNvSpPr>
            <p:nvPr/>
          </p:nvSpPr>
          <p:spPr bwMode="auto">
            <a:xfrm>
              <a:off x="5816" y="7686"/>
              <a:ext cx="1077"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编码</a:t>
              </a:r>
              <a:endParaRPr lang="zh-CN" altLang="en-US" sz="1200">
                <a:latin typeface="Tahoma" panose="020B0604030504040204" pitchFamily="34" charset="0"/>
              </a:endParaRPr>
            </a:p>
          </p:txBody>
        </p:sp>
        <p:sp>
          <p:nvSpPr>
            <p:cNvPr id="29" name="文本框 18446">
              <a:extLst>
                <a:ext uri="{FF2B5EF4-FFF2-40B4-BE49-F238E27FC236}">
                  <a16:creationId xmlns:a16="http://schemas.microsoft.com/office/drawing/2014/main" id="{47B8C7BE-4302-42FF-A8BE-2E09D45EBF87}"/>
                </a:ext>
              </a:extLst>
            </p:cNvPr>
            <p:cNvSpPr txBox="1">
              <a:spLocks noChangeArrowheads="1"/>
            </p:cNvSpPr>
            <p:nvPr/>
          </p:nvSpPr>
          <p:spPr bwMode="auto">
            <a:xfrm>
              <a:off x="6456" y="8134"/>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软件测试</a:t>
              </a:r>
              <a:endParaRPr lang="zh-CN" altLang="en-US" sz="1200">
                <a:latin typeface="Tahoma" panose="020B0604030504040204" pitchFamily="34" charset="0"/>
              </a:endParaRPr>
            </a:p>
          </p:txBody>
        </p:sp>
        <p:sp>
          <p:nvSpPr>
            <p:cNvPr id="30" name="文本框 18447">
              <a:extLst>
                <a:ext uri="{FF2B5EF4-FFF2-40B4-BE49-F238E27FC236}">
                  <a16:creationId xmlns:a16="http://schemas.microsoft.com/office/drawing/2014/main" id="{807C1CC6-3293-4DBF-9BBA-EAE8D4FF0CBC}"/>
                </a:ext>
              </a:extLst>
            </p:cNvPr>
            <p:cNvSpPr txBox="1">
              <a:spLocks noChangeArrowheads="1"/>
            </p:cNvSpPr>
            <p:nvPr/>
          </p:nvSpPr>
          <p:spPr bwMode="auto">
            <a:xfrm>
              <a:off x="6896" y="8522"/>
              <a:ext cx="1077"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运行维护</a:t>
              </a:r>
              <a:endParaRPr lang="zh-CN" altLang="en-US" sz="1200">
                <a:latin typeface="Tahoma" panose="020B0604030504040204" pitchFamily="34" charset="0"/>
              </a:endParaRPr>
            </a:p>
          </p:txBody>
        </p:sp>
        <p:sp>
          <p:nvSpPr>
            <p:cNvPr id="31" name="任意多边形 18448">
              <a:extLst>
                <a:ext uri="{FF2B5EF4-FFF2-40B4-BE49-F238E27FC236}">
                  <a16:creationId xmlns:a16="http://schemas.microsoft.com/office/drawing/2014/main" id="{962774A2-F989-4F2E-B1FF-82F32AE77AF7}"/>
                </a:ext>
              </a:extLst>
            </p:cNvPr>
            <p:cNvSpPr>
              <a:spLocks noChangeArrowheads="1"/>
            </p:cNvSpPr>
            <p:nvPr/>
          </p:nvSpPr>
          <p:spPr bwMode="auto">
            <a:xfrm flipH="1" flipV="1">
              <a:off x="4376" y="6594"/>
              <a:ext cx="360" cy="312"/>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2" name="任意多边形 18449">
              <a:extLst>
                <a:ext uri="{FF2B5EF4-FFF2-40B4-BE49-F238E27FC236}">
                  <a16:creationId xmlns:a16="http://schemas.microsoft.com/office/drawing/2014/main" id="{E86B662A-775A-4619-80BF-7E27CCCA3F2F}"/>
                </a:ext>
              </a:extLst>
            </p:cNvPr>
            <p:cNvSpPr>
              <a:spLocks noChangeArrowheads="1"/>
            </p:cNvSpPr>
            <p:nvPr/>
          </p:nvSpPr>
          <p:spPr bwMode="auto">
            <a:xfrm flipH="1" flipV="1">
              <a:off x="4916" y="7062"/>
              <a:ext cx="360" cy="312"/>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3" name="任意多边形 18450">
              <a:extLst>
                <a:ext uri="{FF2B5EF4-FFF2-40B4-BE49-F238E27FC236}">
                  <a16:creationId xmlns:a16="http://schemas.microsoft.com/office/drawing/2014/main" id="{5C1AFEED-45FF-4456-ABC4-CC89A0311FC0}"/>
                </a:ext>
              </a:extLst>
            </p:cNvPr>
            <p:cNvSpPr>
              <a:spLocks noChangeArrowheads="1"/>
            </p:cNvSpPr>
            <p:nvPr/>
          </p:nvSpPr>
          <p:spPr bwMode="auto">
            <a:xfrm flipH="1" flipV="1">
              <a:off x="5456" y="7530"/>
              <a:ext cx="360" cy="312"/>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4" name="任意多边形 18451">
              <a:extLst>
                <a:ext uri="{FF2B5EF4-FFF2-40B4-BE49-F238E27FC236}">
                  <a16:creationId xmlns:a16="http://schemas.microsoft.com/office/drawing/2014/main" id="{8929F322-E683-4198-AF2B-E0AEF777C474}"/>
                </a:ext>
              </a:extLst>
            </p:cNvPr>
            <p:cNvSpPr>
              <a:spLocks noChangeArrowheads="1"/>
            </p:cNvSpPr>
            <p:nvPr/>
          </p:nvSpPr>
          <p:spPr bwMode="auto">
            <a:xfrm flipH="1" flipV="1">
              <a:off x="6096" y="7988"/>
              <a:ext cx="360" cy="312"/>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5" name="直接连接符 18452">
              <a:extLst>
                <a:ext uri="{FF2B5EF4-FFF2-40B4-BE49-F238E27FC236}">
                  <a16:creationId xmlns:a16="http://schemas.microsoft.com/office/drawing/2014/main" id="{2017D872-2304-48EA-998A-FB348633E6C1}"/>
                </a:ext>
              </a:extLst>
            </p:cNvPr>
            <p:cNvSpPr>
              <a:spLocks noChangeShapeType="1"/>
            </p:cNvSpPr>
            <p:nvPr/>
          </p:nvSpPr>
          <p:spPr bwMode="auto">
            <a:xfrm>
              <a:off x="3181" y="5820"/>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直接连接符 18453">
              <a:extLst>
                <a:ext uri="{FF2B5EF4-FFF2-40B4-BE49-F238E27FC236}">
                  <a16:creationId xmlns:a16="http://schemas.microsoft.com/office/drawing/2014/main" id="{22DB2AA4-8F99-49E3-BA90-9F4A3DE548B2}"/>
                </a:ext>
              </a:extLst>
            </p:cNvPr>
            <p:cNvSpPr>
              <a:spLocks noChangeShapeType="1"/>
            </p:cNvSpPr>
            <p:nvPr/>
          </p:nvSpPr>
          <p:spPr bwMode="auto">
            <a:xfrm>
              <a:off x="3204" y="6594"/>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直接连接符 18454">
              <a:extLst>
                <a:ext uri="{FF2B5EF4-FFF2-40B4-BE49-F238E27FC236}">
                  <a16:creationId xmlns:a16="http://schemas.microsoft.com/office/drawing/2014/main" id="{2690D359-C7CA-463F-85D0-65A2128B6031}"/>
                </a:ext>
              </a:extLst>
            </p:cNvPr>
            <p:cNvSpPr>
              <a:spLocks noChangeShapeType="1"/>
            </p:cNvSpPr>
            <p:nvPr/>
          </p:nvSpPr>
          <p:spPr bwMode="auto">
            <a:xfrm>
              <a:off x="3116" y="8466"/>
              <a:ext cx="30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直接连接符 18455">
              <a:extLst>
                <a:ext uri="{FF2B5EF4-FFF2-40B4-BE49-F238E27FC236}">
                  <a16:creationId xmlns:a16="http://schemas.microsoft.com/office/drawing/2014/main" id="{E701E8EC-6124-4FFE-9EC9-EA0598A561D5}"/>
                </a:ext>
              </a:extLst>
            </p:cNvPr>
            <p:cNvSpPr>
              <a:spLocks noChangeShapeType="1"/>
            </p:cNvSpPr>
            <p:nvPr/>
          </p:nvSpPr>
          <p:spPr bwMode="auto">
            <a:xfrm>
              <a:off x="3116" y="8934"/>
              <a:ext cx="34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直接连接符 18456">
              <a:extLst>
                <a:ext uri="{FF2B5EF4-FFF2-40B4-BE49-F238E27FC236}">
                  <a16:creationId xmlns:a16="http://schemas.microsoft.com/office/drawing/2014/main" id="{51B46E66-08B3-4267-B414-277EE05A4F1F}"/>
                </a:ext>
              </a:extLst>
            </p:cNvPr>
            <p:cNvSpPr>
              <a:spLocks noChangeShapeType="1"/>
            </p:cNvSpPr>
            <p:nvPr/>
          </p:nvSpPr>
          <p:spPr bwMode="auto">
            <a:xfrm>
              <a:off x="3656" y="5814"/>
              <a:ext cx="0" cy="78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直接连接符 18457">
              <a:extLst>
                <a:ext uri="{FF2B5EF4-FFF2-40B4-BE49-F238E27FC236}">
                  <a16:creationId xmlns:a16="http://schemas.microsoft.com/office/drawing/2014/main" id="{C697AECF-AFE7-43F3-8A69-8C03717B20BE}"/>
                </a:ext>
              </a:extLst>
            </p:cNvPr>
            <p:cNvSpPr>
              <a:spLocks noChangeShapeType="1"/>
            </p:cNvSpPr>
            <p:nvPr/>
          </p:nvSpPr>
          <p:spPr bwMode="auto">
            <a:xfrm>
              <a:off x="4014" y="6594"/>
              <a:ext cx="0" cy="187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直接连接符 18458">
              <a:extLst>
                <a:ext uri="{FF2B5EF4-FFF2-40B4-BE49-F238E27FC236}">
                  <a16:creationId xmlns:a16="http://schemas.microsoft.com/office/drawing/2014/main" id="{9CE8F008-73D3-46CE-B369-9B8C10A911C6}"/>
                </a:ext>
              </a:extLst>
            </p:cNvPr>
            <p:cNvSpPr>
              <a:spLocks noChangeShapeType="1"/>
            </p:cNvSpPr>
            <p:nvPr/>
          </p:nvSpPr>
          <p:spPr bwMode="auto">
            <a:xfrm>
              <a:off x="5636" y="8466"/>
              <a:ext cx="0" cy="46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文本框 18459">
              <a:extLst>
                <a:ext uri="{FF2B5EF4-FFF2-40B4-BE49-F238E27FC236}">
                  <a16:creationId xmlns:a16="http://schemas.microsoft.com/office/drawing/2014/main" id="{7847D272-DB3D-4578-B976-9EA8A1FD6BE4}"/>
                </a:ext>
              </a:extLst>
            </p:cNvPr>
            <p:cNvSpPr txBox="1">
              <a:spLocks noChangeArrowheads="1"/>
            </p:cNvSpPr>
            <p:nvPr/>
          </p:nvSpPr>
          <p:spPr bwMode="auto">
            <a:xfrm>
              <a:off x="3114" y="7218"/>
              <a:ext cx="90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开发时期</a:t>
              </a:r>
              <a:endParaRPr lang="zh-CN" altLang="en-US" sz="1200">
                <a:latin typeface="Tahoma" panose="020B0604030504040204" pitchFamily="34" charset="0"/>
              </a:endParaRPr>
            </a:p>
          </p:txBody>
        </p:sp>
        <p:sp>
          <p:nvSpPr>
            <p:cNvPr id="43" name="文本框 18460">
              <a:extLst>
                <a:ext uri="{FF2B5EF4-FFF2-40B4-BE49-F238E27FC236}">
                  <a16:creationId xmlns:a16="http://schemas.microsoft.com/office/drawing/2014/main" id="{87C54100-73DC-488E-86DE-24E10FCF2528}"/>
                </a:ext>
              </a:extLst>
            </p:cNvPr>
            <p:cNvSpPr txBox="1">
              <a:spLocks noChangeArrowheads="1"/>
            </p:cNvSpPr>
            <p:nvPr/>
          </p:nvSpPr>
          <p:spPr bwMode="auto">
            <a:xfrm>
              <a:off x="4466" y="8583"/>
              <a:ext cx="12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a:latin typeface="Times New Roman" panose="02020603050405020304" pitchFamily="18" charset="0"/>
                </a:rPr>
                <a:t>运行时期</a:t>
              </a:r>
              <a:endParaRPr lang="zh-CN" altLang="en-US" sz="1200">
                <a:latin typeface="Tahoma" panose="020B0604030504040204" pitchFamily="34" charset="0"/>
              </a:endParaRPr>
            </a:p>
          </p:txBody>
        </p:sp>
        <p:sp>
          <p:nvSpPr>
            <p:cNvPr id="44" name="文本框 18461">
              <a:extLst>
                <a:ext uri="{FF2B5EF4-FFF2-40B4-BE49-F238E27FC236}">
                  <a16:creationId xmlns:a16="http://schemas.microsoft.com/office/drawing/2014/main" id="{0C2A13E7-D04A-4994-AE84-5055F1C4E666}"/>
                </a:ext>
              </a:extLst>
            </p:cNvPr>
            <p:cNvSpPr txBox="1">
              <a:spLocks noChangeArrowheads="1"/>
            </p:cNvSpPr>
            <p:nvPr/>
          </p:nvSpPr>
          <p:spPr bwMode="auto">
            <a:xfrm>
              <a:off x="3074" y="6004"/>
              <a:ext cx="67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88000"/>
                </a:lnSpc>
              </a:pPr>
              <a:r>
                <a:rPr lang="zh-CN" altLang="en-US" sz="1200">
                  <a:latin typeface="Times New Roman" panose="02020603050405020304" pitchFamily="18" charset="0"/>
                </a:rPr>
                <a:t>计划</a:t>
              </a:r>
            </a:p>
            <a:p>
              <a:pPr algn="ctr">
                <a:lnSpc>
                  <a:spcPct val="88000"/>
                </a:lnSpc>
              </a:pPr>
              <a:r>
                <a:rPr lang="zh-CN" altLang="en-US" sz="1200">
                  <a:latin typeface="Times New Roman" panose="02020603050405020304" pitchFamily="18" charset="0"/>
                </a:rPr>
                <a:t>时期</a:t>
              </a:r>
              <a:endParaRPr lang="zh-CN" altLang="en-US" sz="1200">
                <a:latin typeface="Tahoma" panose="020B0604030504040204" pitchFamily="34" charset="0"/>
              </a:endParaRPr>
            </a:p>
          </p:txBody>
        </p:sp>
        <p:sp>
          <p:nvSpPr>
            <p:cNvPr id="45" name="任意多边形 18462">
              <a:extLst>
                <a:ext uri="{FF2B5EF4-FFF2-40B4-BE49-F238E27FC236}">
                  <a16:creationId xmlns:a16="http://schemas.microsoft.com/office/drawing/2014/main" id="{C60622B7-337C-4131-BB8A-3361BDD6D7A2}"/>
                </a:ext>
              </a:extLst>
            </p:cNvPr>
            <p:cNvSpPr>
              <a:spLocks noChangeArrowheads="1"/>
            </p:cNvSpPr>
            <p:nvPr/>
          </p:nvSpPr>
          <p:spPr bwMode="auto">
            <a:xfrm flipH="1" flipV="1">
              <a:off x="4374" y="6594"/>
              <a:ext cx="360" cy="312"/>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6" name="任意多边形 18463">
              <a:extLst>
                <a:ext uri="{FF2B5EF4-FFF2-40B4-BE49-F238E27FC236}">
                  <a16:creationId xmlns:a16="http://schemas.microsoft.com/office/drawing/2014/main" id="{8195C461-AE05-4D78-8431-1BFDE6915A8E}"/>
                </a:ext>
              </a:extLst>
            </p:cNvPr>
            <p:cNvSpPr>
              <a:spLocks noChangeArrowheads="1"/>
            </p:cNvSpPr>
            <p:nvPr/>
          </p:nvSpPr>
          <p:spPr bwMode="auto">
            <a:xfrm flipH="1" flipV="1">
              <a:off x="3834" y="6126"/>
              <a:ext cx="360" cy="312"/>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7" name="任意多边形 18464">
              <a:extLst>
                <a:ext uri="{FF2B5EF4-FFF2-40B4-BE49-F238E27FC236}">
                  <a16:creationId xmlns:a16="http://schemas.microsoft.com/office/drawing/2014/main" id="{EC5104D1-84CD-4C1C-9977-031B665A4A21}"/>
                </a:ext>
              </a:extLst>
            </p:cNvPr>
            <p:cNvSpPr>
              <a:spLocks noChangeArrowheads="1"/>
            </p:cNvSpPr>
            <p:nvPr/>
          </p:nvSpPr>
          <p:spPr bwMode="auto">
            <a:xfrm rot="10138593" flipH="1" flipV="1">
              <a:off x="6914" y="7852"/>
              <a:ext cx="360" cy="312"/>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8" name="任意多边形 18465">
              <a:extLst>
                <a:ext uri="{FF2B5EF4-FFF2-40B4-BE49-F238E27FC236}">
                  <a16:creationId xmlns:a16="http://schemas.microsoft.com/office/drawing/2014/main" id="{20945293-0A55-408F-BE65-5AF68931C86B}"/>
                </a:ext>
              </a:extLst>
            </p:cNvPr>
            <p:cNvSpPr>
              <a:spLocks noChangeArrowheads="1"/>
            </p:cNvSpPr>
            <p:nvPr/>
          </p:nvSpPr>
          <p:spPr bwMode="auto">
            <a:xfrm rot="10138593" flipH="1" flipV="1">
              <a:off x="6384" y="7400"/>
              <a:ext cx="360" cy="312"/>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9" name="任意多边形 18466">
              <a:extLst>
                <a:ext uri="{FF2B5EF4-FFF2-40B4-BE49-F238E27FC236}">
                  <a16:creationId xmlns:a16="http://schemas.microsoft.com/office/drawing/2014/main" id="{DA55FF33-41E0-4D6F-BF9E-2F7327030441}"/>
                </a:ext>
              </a:extLst>
            </p:cNvPr>
            <p:cNvSpPr>
              <a:spLocks noChangeArrowheads="1"/>
            </p:cNvSpPr>
            <p:nvPr/>
          </p:nvSpPr>
          <p:spPr bwMode="auto">
            <a:xfrm rot="10138593" flipH="1" flipV="1">
              <a:off x="5844" y="6936"/>
              <a:ext cx="360" cy="312"/>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0" name="任意多边形 18467">
              <a:extLst>
                <a:ext uri="{FF2B5EF4-FFF2-40B4-BE49-F238E27FC236}">
                  <a16:creationId xmlns:a16="http://schemas.microsoft.com/office/drawing/2014/main" id="{829F1AC6-79FD-4373-B8A8-BAABCDE053CC}"/>
                </a:ext>
              </a:extLst>
            </p:cNvPr>
            <p:cNvSpPr>
              <a:spLocks noChangeArrowheads="1"/>
            </p:cNvSpPr>
            <p:nvPr/>
          </p:nvSpPr>
          <p:spPr bwMode="auto">
            <a:xfrm rot="10138593" flipH="1" flipV="1">
              <a:off x="4664" y="6000"/>
              <a:ext cx="360" cy="312"/>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1" name="任意多边形 18468">
              <a:extLst>
                <a:ext uri="{FF2B5EF4-FFF2-40B4-BE49-F238E27FC236}">
                  <a16:creationId xmlns:a16="http://schemas.microsoft.com/office/drawing/2014/main" id="{5DD55563-CD72-41FA-97D7-A67BA65B86E8}"/>
                </a:ext>
              </a:extLst>
            </p:cNvPr>
            <p:cNvSpPr>
              <a:spLocks noChangeArrowheads="1"/>
            </p:cNvSpPr>
            <p:nvPr/>
          </p:nvSpPr>
          <p:spPr bwMode="auto">
            <a:xfrm rot="10138593" flipH="1" flipV="1">
              <a:off x="5294" y="6478"/>
              <a:ext cx="360" cy="312"/>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2" name="任意多边形 18469">
              <a:extLst>
                <a:ext uri="{FF2B5EF4-FFF2-40B4-BE49-F238E27FC236}">
                  <a16:creationId xmlns:a16="http://schemas.microsoft.com/office/drawing/2014/main" id="{134DDC24-D5A7-440E-8390-B3C5CB3CE478}"/>
                </a:ext>
              </a:extLst>
            </p:cNvPr>
            <p:cNvSpPr>
              <a:spLocks noChangeArrowheads="1"/>
            </p:cNvSpPr>
            <p:nvPr/>
          </p:nvSpPr>
          <p:spPr bwMode="auto">
            <a:xfrm flipH="1" flipV="1">
              <a:off x="6574" y="8572"/>
              <a:ext cx="972" cy="467"/>
            </a:xfrm>
            <a:custGeom>
              <a:avLst/>
              <a:gdLst>
                <a:gd name="T0" fmla="*/ 0 w 42659"/>
                <a:gd name="T1" fmla="*/ 16798 h 42019"/>
                <a:gd name="T2" fmla="*/ 21059 w 42659"/>
                <a:gd name="T3" fmla="*/ 0 h 42019"/>
                <a:gd name="T4" fmla="*/ 42659 w 42659"/>
                <a:gd name="T5" fmla="*/ 21600 h 42019"/>
                <a:gd name="T6" fmla="*/ 28111 w 42659"/>
                <a:gd name="T7" fmla="*/ 42022 h 42019"/>
                <a:gd name="T8" fmla="*/ 0 w 42659"/>
                <a:gd name="T9" fmla="*/ 16798 h 42019"/>
                <a:gd name="T10" fmla="*/ 21059 w 42659"/>
                <a:gd name="T11" fmla="*/ 0 h 42019"/>
                <a:gd name="T12" fmla="*/ 42659 w 42659"/>
                <a:gd name="T13" fmla="*/ 21600 h 42019"/>
                <a:gd name="T14" fmla="*/ 28111 w 42659"/>
                <a:gd name="T15" fmla="*/ 42022 h 42019"/>
                <a:gd name="T16" fmla="*/ 21059 w 42659"/>
                <a:gd name="T17" fmla="*/ 21600 h 42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59" h="42019" fill="none">
                  <a:moveTo>
                    <a:pt x="0" y="16798"/>
                  </a:moveTo>
                  <a:cubicBezTo>
                    <a:pt x="2185" y="7174"/>
                    <a:pt x="10784" y="0"/>
                    <a:pt x="21059" y="0"/>
                  </a:cubicBezTo>
                  <a:cubicBezTo>
                    <a:pt x="32988" y="0"/>
                    <a:pt x="42659" y="9671"/>
                    <a:pt x="42659" y="21600"/>
                  </a:cubicBezTo>
                  <a:cubicBezTo>
                    <a:pt x="42659" y="31061"/>
                    <a:pt x="36576" y="39102"/>
                    <a:pt x="28111" y="42022"/>
                  </a:cubicBezTo>
                </a:path>
                <a:path w="42659" h="42019" stroke="0">
                  <a:moveTo>
                    <a:pt x="0" y="16798"/>
                  </a:moveTo>
                  <a:cubicBezTo>
                    <a:pt x="2185" y="7174"/>
                    <a:pt x="10784" y="0"/>
                    <a:pt x="21059" y="0"/>
                  </a:cubicBezTo>
                  <a:cubicBezTo>
                    <a:pt x="32988" y="0"/>
                    <a:pt x="42659" y="9671"/>
                    <a:pt x="42659" y="21600"/>
                  </a:cubicBezTo>
                  <a:cubicBezTo>
                    <a:pt x="42659" y="31061"/>
                    <a:pt x="36576" y="39102"/>
                    <a:pt x="28111" y="42022"/>
                  </a:cubicBezTo>
                  <a:lnTo>
                    <a:pt x="21059" y="2160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3" name="任意多边形 18470">
              <a:extLst>
                <a:ext uri="{FF2B5EF4-FFF2-40B4-BE49-F238E27FC236}">
                  <a16:creationId xmlns:a16="http://schemas.microsoft.com/office/drawing/2014/main" id="{2CF2A509-9EB5-48BE-86D8-AEDF7877B748}"/>
                </a:ext>
              </a:extLst>
            </p:cNvPr>
            <p:cNvSpPr>
              <a:spLocks noChangeArrowheads="1"/>
            </p:cNvSpPr>
            <p:nvPr/>
          </p:nvSpPr>
          <p:spPr bwMode="auto">
            <a:xfrm rot="10138593" flipH="1" flipV="1">
              <a:off x="7384" y="8260"/>
              <a:ext cx="360" cy="312"/>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spTree>
    <p:extLst>
      <p:ext uri="{BB962C8B-B14F-4D97-AF65-F5344CB8AC3E}">
        <p14:creationId xmlns:p14="http://schemas.microsoft.com/office/powerpoint/2010/main" val="304254987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4"/>
          <p:cNvSpPr txBox="1">
            <a:spLocks noChangeArrowheads="1"/>
          </p:cNvSpPr>
          <p:nvPr/>
        </p:nvSpPr>
        <p:spPr bwMode="auto">
          <a:xfrm>
            <a:off x="989932" y="287338"/>
            <a:ext cx="2247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1.4.1   </a:t>
            </a:r>
            <a:r>
              <a:rPr lang="zh-CN" altLang="en-US" sz="2200" b="1" dirty="0">
                <a:latin typeface="微软雅黑" charset="-122"/>
                <a:ea typeface="微软雅黑" charset="-122"/>
              </a:rPr>
              <a:t>瀑布模型</a:t>
            </a:r>
          </a:p>
        </p:txBody>
      </p:sp>
      <p:grpSp>
        <p:nvGrpSpPr>
          <p:cNvPr id="4" name="组合 3">
            <a:extLst>
              <a:ext uri="{FF2B5EF4-FFF2-40B4-BE49-F238E27FC236}">
                <a16:creationId xmlns:a16="http://schemas.microsoft.com/office/drawing/2014/main" id="{E57286B8-50B3-4547-834F-6AA216CEB2DA}"/>
              </a:ext>
            </a:extLst>
          </p:cNvPr>
          <p:cNvGrpSpPr/>
          <p:nvPr/>
        </p:nvGrpSpPr>
        <p:grpSpPr>
          <a:xfrm>
            <a:off x="579104" y="1204675"/>
            <a:ext cx="11033792" cy="4751281"/>
            <a:chOff x="2636108" y="1911327"/>
            <a:chExt cx="6919784" cy="3756668"/>
          </a:xfrm>
        </p:grpSpPr>
        <p:sp>
          <p:nvSpPr>
            <p:cNvPr id="5" name="直接连接符 4">
              <a:extLst>
                <a:ext uri="{FF2B5EF4-FFF2-40B4-BE49-F238E27FC236}">
                  <a16:creationId xmlns:a16="http://schemas.microsoft.com/office/drawing/2014/main" id="{6E81B632-AD3A-4E15-8B99-273ACBA4E364}"/>
                </a:ext>
              </a:extLst>
            </p:cNvPr>
            <p:cNvSpPr/>
            <p:nvPr/>
          </p:nvSpPr>
          <p:spPr>
            <a:xfrm>
              <a:off x="2636108" y="1911327"/>
              <a:ext cx="6919784" cy="0"/>
            </a:xfrm>
            <a:prstGeom prst="line">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6" name="任意多边形: 形状 5">
              <a:extLst>
                <a:ext uri="{FF2B5EF4-FFF2-40B4-BE49-F238E27FC236}">
                  <a16:creationId xmlns:a16="http://schemas.microsoft.com/office/drawing/2014/main" id="{7A783F12-359A-4BAE-9DB5-8C24912A0486}"/>
                </a:ext>
              </a:extLst>
            </p:cNvPr>
            <p:cNvSpPr/>
            <p:nvPr/>
          </p:nvSpPr>
          <p:spPr>
            <a:xfrm>
              <a:off x="2636108" y="1911327"/>
              <a:ext cx="6919784" cy="469583"/>
            </a:xfrm>
            <a:custGeom>
              <a:avLst/>
              <a:gdLst>
                <a:gd name="connsiteX0" fmla="*/ 0 w 6919784"/>
                <a:gd name="connsiteY0" fmla="*/ 0 h 469583"/>
                <a:gd name="connsiteX1" fmla="*/ 6919784 w 6919784"/>
                <a:gd name="connsiteY1" fmla="*/ 0 h 469583"/>
                <a:gd name="connsiteX2" fmla="*/ 6919784 w 6919784"/>
                <a:gd name="connsiteY2" fmla="*/ 469583 h 469583"/>
                <a:gd name="connsiteX3" fmla="*/ 0 w 6919784"/>
                <a:gd name="connsiteY3" fmla="*/ 469583 h 469583"/>
                <a:gd name="connsiteX4" fmla="*/ 0 w 6919784"/>
                <a:gd name="connsiteY4" fmla="*/ 0 h 469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9784" h="469583">
                  <a:moveTo>
                    <a:pt x="0" y="0"/>
                  </a:moveTo>
                  <a:lnTo>
                    <a:pt x="6919784" y="0"/>
                  </a:lnTo>
                  <a:lnTo>
                    <a:pt x="6919784" y="469583"/>
                  </a:lnTo>
                  <a:lnTo>
                    <a:pt x="0" y="4695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2390" tIns="72390" rIns="72390" bIns="72390" numCol="1" spcCol="1270" anchor="t" anchorCtr="0">
              <a:noAutofit/>
            </a:bodyPr>
            <a:lstStyle/>
            <a:p>
              <a:pPr marL="0" lvl="0" indent="0" algn="l" defTabSz="844550">
                <a:lnSpc>
                  <a:spcPct val="150000"/>
                </a:lnSpc>
                <a:spcBef>
                  <a:spcPct val="0"/>
                </a:spcBef>
                <a:buNone/>
              </a:pPr>
              <a:r>
                <a:rPr lang="zh-CN" sz="2000" b="1" kern="1200">
                  <a:latin typeface="+mn-ea"/>
                </a:rPr>
                <a:t>瀑布模型的主要优点：</a:t>
              </a:r>
              <a:endParaRPr lang="zh-CN" sz="2000" kern="1200">
                <a:latin typeface="+mn-ea"/>
              </a:endParaRPr>
            </a:p>
          </p:txBody>
        </p:sp>
        <p:sp>
          <p:nvSpPr>
            <p:cNvPr id="7" name="直接连接符 6">
              <a:extLst>
                <a:ext uri="{FF2B5EF4-FFF2-40B4-BE49-F238E27FC236}">
                  <a16:creationId xmlns:a16="http://schemas.microsoft.com/office/drawing/2014/main" id="{49099D93-A7CC-47B0-AC6E-BCD47436014C}"/>
                </a:ext>
              </a:extLst>
            </p:cNvPr>
            <p:cNvSpPr/>
            <p:nvPr/>
          </p:nvSpPr>
          <p:spPr>
            <a:xfrm>
              <a:off x="2636108" y="2380910"/>
              <a:ext cx="6919784" cy="0"/>
            </a:xfrm>
            <a:prstGeom prst="line">
              <a:avLst/>
            </a:prstGeom>
          </p:spPr>
          <p:style>
            <a:lnRef idx="2">
              <a:schemeClr val="accent5">
                <a:hueOff val="-1714282"/>
                <a:satOff val="1772"/>
                <a:lumOff val="-224"/>
                <a:alphaOff val="0"/>
              </a:schemeClr>
            </a:lnRef>
            <a:fillRef idx="1">
              <a:schemeClr val="accent5">
                <a:hueOff val="-1714282"/>
                <a:satOff val="1772"/>
                <a:lumOff val="-224"/>
                <a:alphaOff val="0"/>
              </a:schemeClr>
            </a:fillRef>
            <a:effectRef idx="0">
              <a:schemeClr val="accent5">
                <a:hueOff val="-1714282"/>
                <a:satOff val="1772"/>
                <a:lumOff val="-224"/>
                <a:alphaOff val="0"/>
              </a:schemeClr>
            </a:effectRef>
            <a:fontRef idx="minor">
              <a:schemeClr val="lt1"/>
            </a:fontRef>
          </p:style>
        </p:sp>
        <p:sp>
          <p:nvSpPr>
            <p:cNvPr id="8" name="任意多边形: 形状 7">
              <a:extLst>
                <a:ext uri="{FF2B5EF4-FFF2-40B4-BE49-F238E27FC236}">
                  <a16:creationId xmlns:a16="http://schemas.microsoft.com/office/drawing/2014/main" id="{5482E3C8-388E-4E0C-84B4-403ABD96671C}"/>
                </a:ext>
              </a:extLst>
            </p:cNvPr>
            <p:cNvSpPr/>
            <p:nvPr/>
          </p:nvSpPr>
          <p:spPr>
            <a:xfrm>
              <a:off x="2636108" y="2380910"/>
              <a:ext cx="6919784" cy="469583"/>
            </a:xfrm>
            <a:custGeom>
              <a:avLst/>
              <a:gdLst>
                <a:gd name="connsiteX0" fmla="*/ 0 w 6919784"/>
                <a:gd name="connsiteY0" fmla="*/ 0 h 469583"/>
                <a:gd name="connsiteX1" fmla="*/ 6919784 w 6919784"/>
                <a:gd name="connsiteY1" fmla="*/ 0 h 469583"/>
                <a:gd name="connsiteX2" fmla="*/ 6919784 w 6919784"/>
                <a:gd name="connsiteY2" fmla="*/ 469583 h 469583"/>
                <a:gd name="connsiteX3" fmla="*/ 0 w 6919784"/>
                <a:gd name="connsiteY3" fmla="*/ 469583 h 469583"/>
                <a:gd name="connsiteX4" fmla="*/ 0 w 6919784"/>
                <a:gd name="connsiteY4" fmla="*/ 0 h 469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9784" h="469583">
                  <a:moveTo>
                    <a:pt x="0" y="0"/>
                  </a:moveTo>
                  <a:lnTo>
                    <a:pt x="6919784" y="0"/>
                  </a:lnTo>
                  <a:lnTo>
                    <a:pt x="6919784" y="469583"/>
                  </a:lnTo>
                  <a:lnTo>
                    <a:pt x="0" y="4695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2390" tIns="72390" rIns="72390" bIns="72390" numCol="1" spcCol="1270" anchor="t" anchorCtr="0">
              <a:noAutofit/>
            </a:bodyPr>
            <a:lstStyle/>
            <a:p>
              <a:pPr marL="0" lvl="0" indent="0" algn="l" defTabSz="844550">
                <a:lnSpc>
                  <a:spcPct val="150000"/>
                </a:lnSpc>
                <a:spcBef>
                  <a:spcPct val="0"/>
                </a:spcBef>
                <a:buNone/>
              </a:pPr>
              <a:r>
                <a:rPr lang="zh-CN" sz="2000" b="1" kern="1200">
                  <a:latin typeface="+mn-ea"/>
                </a:rPr>
                <a:t>（</a:t>
              </a:r>
              <a:r>
                <a:rPr lang="en-US" sz="2000" b="1" kern="1200">
                  <a:latin typeface="+mn-ea"/>
                </a:rPr>
                <a:t>1</a:t>
              </a:r>
              <a:r>
                <a:rPr lang="zh-CN" sz="2000" b="1" kern="1200">
                  <a:latin typeface="+mn-ea"/>
                </a:rPr>
                <a:t>）原理简单、容易掌握。</a:t>
              </a:r>
              <a:endParaRPr lang="zh-CN" sz="2000" kern="1200">
                <a:latin typeface="+mn-ea"/>
              </a:endParaRPr>
            </a:p>
          </p:txBody>
        </p:sp>
        <p:sp>
          <p:nvSpPr>
            <p:cNvPr id="9" name="直接连接符 8">
              <a:extLst>
                <a:ext uri="{FF2B5EF4-FFF2-40B4-BE49-F238E27FC236}">
                  <a16:creationId xmlns:a16="http://schemas.microsoft.com/office/drawing/2014/main" id="{08CE161B-84DF-4DCC-9412-32C1BEF6FF07}"/>
                </a:ext>
              </a:extLst>
            </p:cNvPr>
            <p:cNvSpPr/>
            <p:nvPr/>
          </p:nvSpPr>
          <p:spPr>
            <a:xfrm>
              <a:off x="2636108" y="2850494"/>
              <a:ext cx="6919784" cy="0"/>
            </a:xfrm>
            <a:prstGeom prst="line">
              <a:avLst/>
            </a:prstGeom>
          </p:spPr>
          <p:style>
            <a:lnRef idx="2">
              <a:schemeClr val="accent5">
                <a:hueOff val="-3428564"/>
                <a:satOff val="3545"/>
                <a:lumOff val="-449"/>
                <a:alphaOff val="0"/>
              </a:schemeClr>
            </a:lnRef>
            <a:fillRef idx="1">
              <a:schemeClr val="accent5">
                <a:hueOff val="-3428564"/>
                <a:satOff val="3545"/>
                <a:lumOff val="-449"/>
                <a:alphaOff val="0"/>
              </a:schemeClr>
            </a:fillRef>
            <a:effectRef idx="0">
              <a:schemeClr val="accent5">
                <a:hueOff val="-3428564"/>
                <a:satOff val="3545"/>
                <a:lumOff val="-449"/>
                <a:alphaOff val="0"/>
              </a:schemeClr>
            </a:effectRef>
            <a:fontRef idx="minor">
              <a:schemeClr val="lt1"/>
            </a:fontRef>
          </p:style>
        </p:sp>
        <p:sp>
          <p:nvSpPr>
            <p:cNvPr id="10" name="任意多边形: 形状 9">
              <a:extLst>
                <a:ext uri="{FF2B5EF4-FFF2-40B4-BE49-F238E27FC236}">
                  <a16:creationId xmlns:a16="http://schemas.microsoft.com/office/drawing/2014/main" id="{6EA5232E-6D44-4C6C-863E-8175234C3248}"/>
                </a:ext>
              </a:extLst>
            </p:cNvPr>
            <p:cNvSpPr/>
            <p:nvPr/>
          </p:nvSpPr>
          <p:spPr>
            <a:xfrm>
              <a:off x="2636108" y="2850494"/>
              <a:ext cx="6919784" cy="469583"/>
            </a:xfrm>
            <a:custGeom>
              <a:avLst/>
              <a:gdLst>
                <a:gd name="connsiteX0" fmla="*/ 0 w 6919784"/>
                <a:gd name="connsiteY0" fmla="*/ 0 h 469583"/>
                <a:gd name="connsiteX1" fmla="*/ 6919784 w 6919784"/>
                <a:gd name="connsiteY1" fmla="*/ 0 h 469583"/>
                <a:gd name="connsiteX2" fmla="*/ 6919784 w 6919784"/>
                <a:gd name="connsiteY2" fmla="*/ 469583 h 469583"/>
                <a:gd name="connsiteX3" fmla="*/ 0 w 6919784"/>
                <a:gd name="connsiteY3" fmla="*/ 469583 h 469583"/>
                <a:gd name="connsiteX4" fmla="*/ 0 w 6919784"/>
                <a:gd name="connsiteY4" fmla="*/ 0 h 469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9784" h="469583">
                  <a:moveTo>
                    <a:pt x="0" y="0"/>
                  </a:moveTo>
                  <a:lnTo>
                    <a:pt x="6919784" y="0"/>
                  </a:lnTo>
                  <a:lnTo>
                    <a:pt x="6919784" y="469583"/>
                  </a:lnTo>
                  <a:lnTo>
                    <a:pt x="0" y="4695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2390" tIns="72390" rIns="72390" bIns="72390" numCol="1" spcCol="1270" anchor="t" anchorCtr="0">
              <a:noAutofit/>
            </a:bodyPr>
            <a:lstStyle/>
            <a:p>
              <a:pPr marL="0" lvl="0" indent="0" algn="l" defTabSz="844550">
                <a:lnSpc>
                  <a:spcPct val="150000"/>
                </a:lnSpc>
                <a:spcBef>
                  <a:spcPct val="0"/>
                </a:spcBef>
                <a:buNone/>
              </a:pPr>
              <a:r>
                <a:rPr lang="zh-CN" sz="2000" b="1" kern="1200">
                  <a:latin typeface="+mn-ea"/>
                </a:rPr>
                <a:t>（</a:t>
              </a:r>
              <a:r>
                <a:rPr lang="en-US" sz="2000" b="1" kern="1200">
                  <a:latin typeface="+mn-ea"/>
                </a:rPr>
                <a:t>2</a:t>
              </a:r>
              <a:r>
                <a:rPr lang="zh-CN" sz="2000" b="1" kern="1200">
                  <a:latin typeface="+mn-ea"/>
                </a:rPr>
                <a:t>）各阶段间都有验证和确认环节，以便进行质量管理。</a:t>
              </a:r>
              <a:endParaRPr lang="zh-CN" sz="2000" kern="1200">
                <a:latin typeface="+mn-ea"/>
              </a:endParaRPr>
            </a:p>
          </p:txBody>
        </p:sp>
        <p:sp>
          <p:nvSpPr>
            <p:cNvPr id="11" name="直接连接符 10">
              <a:extLst>
                <a:ext uri="{FF2B5EF4-FFF2-40B4-BE49-F238E27FC236}">
                  <a16:creationId xmlns:a16="http://schemas.microsoft.com/office/drawing/2014/main" id="{55F8A3ED-1ED8-4272-A166-3885FA5A7B48}"/>
                </a:ext>
              </a:extLst>
            </p:cNvPr>
            <p:cNvSpPr/>
            <p:nvPr/>
          </p:nvSpPr>
          <p:spPr>
            <a:xfrm>
              <a:off x="2636108" y="3320077"/>
              <a:ext cx="6919784" cy="0"/>
            </a:xfrm>
            <a:prstGeom prst="line">
              <a:avLst/>
            </a:prstGeom>
          </p:spPr>
          <p:style>
            <a:lnRef idx="2">
              <a:schemeClr val="accent5">
                <a:hueOff val="-5142845"/>
                <a:satOff val="5317"/>
                <a:lumOff val="-673"/>
                <a:alphaOff val="0"/>
              </a:schemeClr>
            </a:lnRef>
            <a:fillRef idx="1">
              <a:schemeClr val="accent5">
                <a:hueOff val="-5142845"/>
                <a:satOff val="5317"/>
                <a:lumOff val="-673"/>
                <a:alphaOff val="0"/>
              </a:schemeClr>
            </a:fillRef>
            <a:effectRef idx="0">
              <a:schemeClr val="accent5">
                <a:hueOff val="-5142845"/>
                <a:satOff val="5317"/>
                <a:lumOff val="-673"/>
                <a:alphaOff val="0"/>
              </a:schemeClr>
            </a:effectRef>
            <a:fontRef idx="minor">
              <a:schemeClr val="lt1"/>
            </a:fontRef>
          </p:style>
        </p:sp>
        <p:sp>
          <p:nvSpPr>
            <p:cNvPr id="12" name="任意多边形: 形状 11">
              <a:extLst>
                <a:ext uri="{FF2B5EF4-FFF2-40B4-BE49-F238E27FC236}">
                  <a16:creationId xmlns:a16="http://schemas.microsoft.com/office/drawing/2014/main" id="{A537F466-3DD3-4E0F-8FD6-AC7307D8497E}"/>
                </a:ext>
              </a:extLst>
            </p:cNvPr>
            <p:cNvSpPr/>
            <p:nvPr/>
          </p:nvSpPr>
          <p:spPr>
            <a:xfrm>
              <a:off x="2636108" y="3320077"/>
              <a:ext cx="6919784" cy="469583"/>
            </a:xfrm>
            <a:custGeom>
              <a:avLst/>
              <a:gdLst>
                <a:gd name="connsiteX0" fmla="*/ 0 w 6919784"/>
                <a:gd name="connsiteY0" fmla="*/ 0 h 469583"/>
                <a:gd name="connsiteX1" fmla="*/ 6919784 w 6919784"/>
                <a:gd name="connsiteY1" fmla="*/ 0 h 469583"/>
                <a:gd name="connsiteX2" fmla="*/ 6919784 w 6919784"/>
                <a:gd name="connsiteY2" fmla="*/ 469583 h 469583"/>
                <a:gd name="connsiteX3" fmla="*/ 0 w 6919784"/>
                <a:gd name="connsiteY3" fmla="*/ 469583 h 469583"/>
                <a:gd name="connsiteX4" fmla="*/ 0 w 6919784"/>
                <a:gd name="connsiteY4" fmla="*/ 0 h 469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9784" h="469583">
                  <a:moveTo>
                    <a:pt x="0" y="0"/>
                  </a:moveTo>
                  <a:lnTo>
                    <a:pt x="6919784" y="0"/>
                  </a:lnTo>
                  <a:lnTo>
                    <a:pt x="6919784" y="469583"/>
                  </a:lnTo>
                  <a:lnTo>
                    <a:pt x="0" y="4695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2390" tIns="72390" rIns="72390" bIns="72390" numCol="1" spcCol="1270" anchor="t" anchorCtr="0">
              <a:noAutofit/>
            </a:bodyPr>
            <a:lstStyle/>
            <a:p>
              <a:pPr marL="0" lvl="0" indent="0" algn="l" defTabSz="844550">
                <a:lnSpc>
                  <a:spcPct val="150000"/>
                </a:lnSpc>
                <a:spcBef>
                  <a:spcPct val="0"/>
                </a:spcBef>
                <a:buNone/>
              </a:pPr>
              <a:r>
                <a:rPr lang="zh-CN" sz="2000" b="1" kern="1200">
                  <a:latin typeface="+mn-ea"/>
                </a:rPr>
                <a:t>（</a:t>
              </a:r>
              <a:r>
                <a:rPr lang="en-US" sz="2000" b="1" kern="1200">
                  <a:latin typeface="+mn-ea"/>
                </a:rPr>
                <a:t>3</a:t>
              </a:r>
              <a:r>
                <a:rPr lang="zh-CN" sz="2000" b="1" kern="1200">
                  <a:latin typeface="+mn-ea"/>
                </a:rPr>
                <a:t>）主要用于支持结构化方法。</a:t>
              </a:r>
              <a:endParaRPr lang="zh-CN" sz="2000" kern="1200">
                <a:latin typeface="+mn-ea"/>
              </a:endParaRPr>
            </a:p>
          </p:txBody>
        </p:sp>
        <p:sp>
          <p:nvSpPr>
            <p:cNvPr id="13" name="直接连接符 12">
              <a:extLst>
                <a:ext uri="{FF2B5EF4-FFF2-40B4-BE49-F238E27FC236}">
                  <a16:creationId xmlns:a16="http://schemas.microsoft.com/office/drawing/2014/main" id="{A068D46B-1285-4065-BE94-DB1167265988}"/>
                </a:ext>
              </a:extLst>
            </p:cNvPr>
            <p:cNvSpPr/>
            <p:nvPr/>
          </p:nvSpPr>
          <p:spPr>
            <a:xfrm>
              <a:off x="2636108" y="3789661"/>
              <a:ext cx="6919784" cy="0"/>
            </a:xfrm>
            <a:prstGeom prst="line">
              <a:avLst/>
            </a:prstGeom>
          </p:spPr>
          <p:style>
            <a:lnRef idx="2">
              <a:schemeClr val="accent5">
                <a:hueOff val="-6857128"/>
                <a:satOff val="7090"/>
                <a:lumOff val="-897"/>
                <a:alphaOff val="0"/>
              </a:schemeClr>
            </a:lnRef>
            <a:fillRef idx="1">
              <a:schemeClr val="accent5">
                <a:hueOff val="-6857128"/>
                <a:satOff val="7090"/>
                <a:lumOff val="-897"/>
                <a:alphaOff val="0"/>
              </a:schemeClr>
            </a:fillRef>
            <a:effectRef idx="0">
              <a:schemeClr val="accent5">
                <a:hueOff val="-6857128"/>
                <a:satOff val="7090"/>
                <a:lumOff val="-897"/>
                <a:alphaOff val="0"/>
              </a:schemeClr>
            </a:effectRef>
            <a:fontRef idx="minor">
              <a:schemeClr val="lt1"/>
            </a:fontRef>
          </p:style>
        </p:sp>
        <p:sp>
          <p:nvSpPr>
            <p:cNvPr id="14" name="任意多边形: 形状 13">
              <a:extLst>
                <a:ext uri="{FF2B5EF4-FFF2-40B4-BE49-F238E27FC236}">
                  <a16:creationId xmlns:a16="http://schemas.microsoft.com/office/drawing/2014/main" id="{66D49478-E38B-4F3D-AB70-744E462C32F9}"/>
                </a:ext>
              </a:extLst>
            </p:cNvPr>
            <p:cNvSpPr/>
            <p:nvPr/>
          </p:nvSpPr>
          <p:spPr>
            <a:xfrm>
              <a:off x="2636108" y="3789661"/>
              <a:ext cx="6919784" cy="469583"/>
            </a:xfrm>
            <a:custGeom>
              <a:avLst/>
              <a:gdLst>
                <a:gd name="connsiteX0" fmla="*/ 0 w 6919784"/>
                <a:gd name="connsiteY0" fmla="*/ 0 h 469583"/>
                <a:gd name="connsiteX1" fmla="*/ 6919784 w 6919784"/>
                <a:gd name="connsiteY1" fmla="*/ 0 h 469583"/>
                <a:gd name="connsiteX2" fmla="*/ 6919784 w 6919784"/>
                <a:gd name="connsiteY2" fmla="*/ 469583 h 469583"/>
                <a:gd name="connsiteX3" fmla="*/ 0 w 6919784"/>
                <a:gd name="connsiteY3" fmla="*/ 469583 h 469583"/>
                <a:gd name="connsiteX4" fmla="*/ 0 w 6919784"/>
                <a:gd name="connsiteY4" fmla="*/ 0 h 469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9784" h="469583">
                  <a:moveTo>
                    <a:pt x="0" y="0"/>
                  </a:moveTo>
                  <a:lnTo>
                    <a:pt x="6919784" y="0"/>
                  </a:lnTo>
                  <a:lnTo>
                    <a:pt x="6919784" y="469583"/>
                  </a:lnTo>
                  <a:lnTo>
                    <a:pt x="0" y="4695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2390" tIns="72390" rIns="72390" bIns="72390" numCol="1" spcCol="1270" anchor="t" anchorCtr="0">
              <a:noAutofit/>
            </a:bodyPr>
            <a:lstStyle/>
            <a:p>
              <a:pPr marL="0" lvl="0" indent="0" algn="l" defTabSz="844550">
                <a:lnSpc>
                  <a:spcPct val="150000"/>
                </a:lnSpc>
                <a:spcBef>
                  <a:spcPct val="0"/>
                </a:spcBef>
                <a:buNone/>
              </a:pPr>
              <a:r>
                <a:rPr lang="zh-CN" sz="2000" b="1" kern="1200">
                  <a:latin typeface="+mn-ea"/>
                </a:rPr>
                <a:t>瀑布模型的主要缺点：</a:t>
              </a:r>
              <a:endParaRPr lang="zh-CN" sz="2000" kern="1200">
                <a:latin typeface="+mn-ea"/>
              </a:endParaRPr>
            </a:p>
          </p:txBody>
        </p:sp>
        <p:sp>
          <p:nvSpPr>
            <p:cNvPr id="16" name="直接连接符 15">
              <a:extLst>
                <a:ext uri="{FF2B5EF4-FFF2-40B4-BE49-F238E27FC236}">
                  <a16:creationId xmlns:a16="http://schemas.microsoft.com/office/drawing/2014/main" id="{BBFC9429-AA21-4B62-A85F-C793D92F5371}"/>
                </a:ext>
              </a:extLst>
            </p:cNvPr>
            <p:cNvSpPr/>
            <p:nvPr/>
          </p:nvSpPr>
          <p:spPr>
            <a:xfrm>
              <a:off x="2636108" y="4259245"/>
              <a:ext cx="6919784" cy="0"/>
            </a:xfrm>
            <a:prstGeom prst="line">
              <a:avLst/>
            </a:prstGeom>
          </p:spPr>
          <p:style>
            <a:lnRef idx="2">
              <a:schemeClr val="accent5">
                <a:hueOff val="-8571410"/>
                <a:satOff val="8862"/>
                <a:lumOff val="-1121"/>
                <a:alphaOff val="0"/>
              </a:schemeClr>
            </a:lnRef>
            <a:fillRef idx="1">
              <a:schemeClr val="accent5">
                <a:hueOff val="-8571410"/>
                <a:satOff val="8862"/>
                <a:lumOff val="-1121"/>
                <a:alphaOff val="0"/>
              </a:schemeClr>
            </a:fillRef>
            <a:effectRef idx="0">
              <a:schemeClr val="accent5">
                <a:hueOff val="-8571410"/>
                <a:satOff val="8862"/>
                <a:lumOff val="-1121"/>
                <a:alphaOff val="0"/>
              </a:schemeClr>
            </a:effectRef>
            <a:fontRef idx="minor">
              <a:schemeClr val="lt1"/>
            </a:fontRef>
          </p:style>
        </p:sp>
        <p:sp>
          <p:nvSpPr>
            <p:cNvPr id="17" name="任意多边形: 形状 16">
              <a:extLst>
                <a:ext uri="{FF2B5EF4-FFF2-40B4-BE49-F238E27FC236}">
                  <a16:creationId xmlns:a16="http://schemas.microsoft.com/office/drawing/2014/main" id="{0165306D-ADC8-4C9E-B55E-D07C63025B10}"/>
                </a:ext>
              </a:extLst>
            </p:cNvPr>
            <p:cNvSpPr/>
            <p:nvPr/>
          </p:nvSpPr>
          <p:spPr>
            <a:xfrm>
              <a:off x="2636108" y="4259245"/>
              <a:ext cx="6919784" cy="469583"/>
            </a:xfrm>
            <a:custGeom>
              <a:avLst/>
              <a:gdLst>
                <a:gd name="connsiteX0" fmla="*/ 0 w 6919784"/>
                <a:gd name="connsiteY0" fmla="*/ 0 h 469583"/>
                <a:gd name="connsiteX1" fmla="*/ 6919784 w 6919784"/>
                <a:gd name="connsiteY1" fmla="*/ 0 h 469583"/>
                <a:gd name="connsiteX2" fmla="*/ 6919784 w 6919784"/>
                <a:gd name="connsiteY2" fmla="*/ 469583 h 469583"/>
                <a:gd name="connsiteX3" fmla="*/ 0 w 6919784"/>
                <a:gd name="connsiteY3" fmla="*/ 469583 h 469583"/>
                <a:gd name="connsiteX4" fmla="*/ 0 w 6919784"/>
                <a:gd name="connsiteY4" fmla="*/ 0 h 469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9784" h="469583">
                  <a:moveTo>
                    <a:pt x="0" y="0"/>
                  </a:moveTo>
                  <a:lnTo>
                    <a:pt x="6919784" y="0"/>
                  </a:lnTo>
                  <a:lnTo>
                    <a:pt x="6919784" y="469583"/>
                  </a:lnTo>
                  <a:lnTo>
                    <a:pt x="0" y="4695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2390" tIns="72390" rIns="72390" bIns="72390" numCol="1" spcCol="1270" anchor="t" anchorCtr="0">
              <a:noAutofit/>
            </a:bodyPr>
            <a:lstStyle/>
            <a:p>
              <a:pPr marL="0" lvl="0" indent="0" algn="l" defTabSz="844550">
                <a:lnSpc>
                  <a:spcPct val="150000"/>
                </a:lnSpc>
                <a:spcBef>
                  <a:spcPct val="0"/>
                </a:spcBef>
                <a:buNone/>
              </a:pPr>
              <a:r>
                <a:rPr lang="zh-CN" sz="2000" b="1" kern="1200">
                  <a:latin typeface="+mn-ea"/>
                </a:rPr>
                <a:t>（</a:t>
              </a:r>
              <a:r>
                <a:rPr lang="en-US" sz="2000" b="1" kern="1200">
                  <a:latin typeface="+mn-ea"/>
                </a:rPr>
                <a:t>1</a:t>
              </a:r>
              <a:r>
                <a:rPr lang="zh-CN" sz="2000" b="1" kern="1200">
                  <a:latin typeface="+mn-ea"/>
                </a:rPr>
                <a:t>）缺乏灵活性，不能适应用户需求的变化。</a:t>
              </a:r>
              <a:endParaRPr lang="zh-CN" sz="2000" kern="1200">
                <a:latin typeface="+mn-ea"/>
              </a:endParaRPr>
            </a:p>
          </p:txBody>
        </p:sp>
        <p:sp>
          <p:nvSpPr>
            <p:cNvPr id="18" name="直接连接符 17">
              <a:extLst>
                <a:ext uri="{FF2B5EF4-FFF2-40B4-BE49-F238E27FC236}">
                  <a16:creationId xmlns:a16="http://schemas.microsoft.com/office/drawing/2014/main" id="{88B15B0F-E0A7-442A-B1B1-1175F04A390F}"/>
                </a:ext>
              </a:extLst>
            </p:cNvPr>
            <p:cNvSpPr/>
            <p:nvPr/>
          </p:nvSpPr>
          <p:spPr>
            <a:xfrm>
              <a:off x="2636108" y="4728828"/>
              <a:ext cx="6919784" cy="0"/>
            </a:xfrm>
            <a:prstGeom prst="line">
              <a:avLst/>
            </a:prstGeom>
          </p:spPr>
          <p:style>
            <a:lnRef idx="2">
              <a:schemeClr val="accent5">
                <a:hueOff val="-10285691"/>
                <a:satOff val="10635"/>
                <a:lumOff val="-1346"/>
                <a:alphaOff val="0"/>
              </a:schemeClr>
            </a:lnRef>
            <a:fillRef idx="1">
              <a:schemeClr val="accent5">
                <a:hueOff val="-10285691"/>
                <a:satOff val="10635"/>
                <a:lumOff val="-1346"/>
                <a:alphaOff val="0"/>
              </a:schemeClr>
            </a:fillRef>
            <a:effectRef idx="0">
              <a:schemeClr val="accent5">
                <a:hueOff val="-10285691"/>
                <a:satOff val="10635"/>
                <a:lumOff val="-1346"/>
                <a:alphaOff val="0"/>
              </a:schemeClr>
            </a:effectRef>
            <a:fontRef idx="minor">
              <a:schemeClr val="lt1"/>
            </a:fontRef>
          </p:style>
        </p:sp>
        <p:sp>
          <p:nvSpPr>
            <p:cNvPr id="19" name="任意多边形: 形状 18">
              <a:extLst>
                <a:ext uri="{FF2B5EF4-FFF2-40B4-BE49-F238E27FC236}">
                  <a16:creationId xmlns:a16="http://schemas.microsoft.com/office/drawing/2014/main" id="{9FC19F1E-6520-4B91-A401-EE1FA40828F8}"/>
                </a:ext>
              </a:extLst>
            </p:cNvPr>
            <p:cNvSpPr/>
            <p:nvPr/>
          </p:nvSpPr>
          <p:spPr>
            <a:xfrm>
              <a:off x="2636108" y="4728828"/>
              <a:ext cx="6919784" cy="469583"/>
            </a:xfrm>
            <a:custGeom>
              <a:avLst/>
              <a:gdLst>
                <a:gd name="connsiteX0" fmla="*/ 0 w 6919784"/>
                <a:gd name="connsiteY0" fmla="*/ 0 h 469583"/>
                <a:gd name="connsiteX1" fmla="*/ 6919784 w 6919784"/>
                <a:gd name="connsiteY1" fmla="*/ 0 h 469583"/>
                <a:gd name="connsiteX2" fmla="*/ 6919784 w 6919784"/>
                <a:gd name="connsiteY2" fmla="*/ 469583 h 469583"/>
                <a:gd name="connsiteX3" fmla="*/ 0 w 6919784"/>
                <a:gd name="connsiteY3" fmla="*/ 469583 h 469583"/>
                <a:gd name="connsiteX4" fmla="*/ 0 w 6919784"/>
                <a:gd name="connsiteY4" fmla="*/ 0 h 469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9784" h="469583">
                  <a:moveTo>
                    <a:pt x="0" y="0"/>
                  </a:moveTo>
                  <a:lnTo>
                    <a:pt x="6919784" y="0"/>
                  </a:lnTo>
                  <a:lnTo>
                    <a:pt x="6919784" y="469583"/>
                  </a:lnTo>
                  <a:lnTo>
                    <a:pt x="0" y="4695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2390" tIns="72390" rIns="72390" bIns="72390" numCol="1" spcCol="1270" anchor="t" anchorCtr="0">
              <a:noAutofit/>
            </a:bodyPr>
            <a:lstStyle/>
            <a:p>
              <a:pPr marL="0" lvl="0" indent="0" algn="l" defTabSz="844550">
                <a:lnSpc>
                  <a:spcPct val="150000"/>
                </a:lnSpc>
                <a:spcBef>
                  <a:spcPct val="0"/>
                </a:spcBef>
                <a:buNone/>
              </a:pPr>
              <a:r>
                <a:rPr lang="zh-CN" sz="2000" b="1" kern="1200">
                  <a:latin typeface="+mn-ea"/>
                </a:rPr>
                <a:t>（</a:t>
              </a:r>
              <a:r>
                <a:rPr lang="en-US" sz="2000" b="1" kern="1200">
                  <a:latin typeface="+mn-ea"/>
                </a:rPr>
                <a:t>2</a:t>
              </a:r>
              <a:r>
                <a:rPr lang="zh-CN" sz="2000" b="1" kern="1200">
                  <a:latin typeface="+mn-ea"/>
                </a:rPr>
                <a:t>）缺乏演化性，返回上一级的开发需要付出十分高昂的代价。</a:t>
              </a:r>
              <a:endParaRPr lang="zh-CN" sz="2000" kern="1200">
                <a:latin typeface="+mn-ea"/>
              </a:endParaRPr>
            </a:p>
          </p:txBody>
        </p:sp>
        <p:sp>
          <p:nvSpPr>
            <p:cNvPr id="20" name="直接连接符 19">
              <a:extLst>
                <a:ext uri="{FF2B5EF4-FFF2-40B4-BE49-F238E27FC236}">
                  <a16:creationId xmlns:a16="http://schemas.microsoft.com/office/drawing/2014/main" id="{2BEC8F9A-371D-46A8-8722-A48AAECDD483}"/>
                </a:ext>
              </a:extLst>
            </p:cNvPr>
            <p:cNvSpPr/>
            <p:nvPr/>
          </p:nvSpPr>
          <p:spPr>
            <a:xfrm>
              <a:off x="2636108" y="5198412"/>
              <a:ext cx="6919784" cy="0"/>
            </a:xfrm>
            <a:prstGeom prst="line">
              <a:avLst/>
            </a:prstGeom>
          </p:spPr>
          <p:style>
            <a:lnRef idx="2">
              <a:schemeClr val="accent5">
                <a:hueOff val="-11999973"/>
                <a:satOff val="12407"/>
                <a:lumOff val="-1570"/>
                <a:alphaOff val="0"/>
              </a:schemeClr>
            </a:lnRef>
            <a:fillRef idx="1">
              <a:schemeClr val="accent5">
                <a:hueOff val="-11999973"/>
                <a:satOff val="12407"/>
                <a:lumOff val="-1570"/>
                <a:alphaOff val="0"/>
              </a:schemeClr>
            </a:fillRef>
            <a:effectRef idx="0">
              <a:schemeClr val="accent5">
                <a:hueOff val="-11999973"/>
                <a:satOff val="12407"/>
                <a:lumOff val="-1570"/>
                <a:alphaOff val="0"/>
              </a:schemeClr>
            </a:effectRef>
            <a:fontRef idx="minor">
              <a:schemeClr val="lt1"/>
            </a:fontRef>
          </p:style>
        </p:sp>
        <p:sp>
          <p:nvSpPr>
            <p:cNvPr id="21" name="任意多边形: 形状 20">
              <a:extLst>
                <a:ext uri="{FF2B5EF4-FFF2-40B4-BE49-F238E27FC236}">
                  <a16:creationId xmlns:a16="http://schemas.microsoft.com/office/drawing/2014/main" id="{5A3FD18D-8CE1-4246-B9ED-6CC12B8F951B}"/>
                </a:ext>
              </a:extLst>
            </p:cNvPr>
            <p:cNvSpPr/>
            <p:nvPr/>
          </p:nvSpPr>
          <p:spPr>
            <a:xfrm>
              <a:off x="2636108" y="5198412"/>
              <a:ext cx="6919784" cy="469583"/>
            </a:xfrm>
            <a:custGeom>
              <a:avLst/>
              <a:gdLst>
                <a:gd name="connsiteX0" fmla="*/ 0 w 6919784"/>
                <a:gd name="connsiteY0" fmla="*/ 0 h 469583"/>
                <a:gd name="connsiteX1" fmla="*/ 6919784 w 6919784"/>
                <a:gd name="connsiteY1" fmla="*/ 0 h 469583"/>
                <a:gd name="connsiteX2" fmla="*/ 6919784 w 6919784"/>
                <a:gd name="connsiteY2" fmla="*/ 469583 h 469583"/>
                <a:gd name="connsiteX3" fmla="*/ 0 w 6919784"/>
                <a:gd name="connsiteY3" fmla="*/ 469583 h 469583"/>
                <a:gd name="connsiteX4" fmla="*/ 0 w 6919784"/>
                <a:gd name="connsiteY4" fmla="*/ 0 h 469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9784" h="469583">
                  <a:moveTo>
                    <a:pt x="0" y="0"/>
                  </a:moveTo>
                  <a:lnTo>
                    <a:pt x="6919784" y="0"/>
                  </a:lnTo>
                  <a:lnTo>
                    <a:pt x="6919784" y="469583"/>
                  </a:lnTo>
                  <a:lnTo>
                    <a:pt x="0" y="4695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2390" tIns="72390" rIns="72390" bIns="72390" numCol="1" spcCol="1270" anchor="t" anchorCtr="0">
              <a:noAutofit/>
            </a:bodyPr>
            <a:lstStyle/>
            <a:p>
              <a:pPr marL="0" lvl="0" indent="0" algn="l" defTabSz="844550">
                <a:lnSpc>
                  <a:spcPct val="150000"/>
                </a:lnSpc>
                <a:spcBef>
                  <a:spcPct val="0"/>
                </a:spcBef>
                <a:buNone/>
              </a:pPr>
              <a:r>
                <a:rPr lang="zh-CN" sz="2000" b="1" kern="1200">
                  <a:latin typeface="+mn-ea"/>
                </a:rPr>
                <a:t>（</a:t>
              </a:r>
              <a:r>
                <a:rPr lang="en-US" sz="2000" b="1" kern="1200">
                  <a:latin typeface="+mn-ea"/>
                </a:rPr>
                <a:t>3</a:t>
              </a:r>
              <a:r>
                <a:rPr lang="zh-CN" sz="2000" b="1" kern="1200">
                  <a:latin typeface="+mn-ea"/>
                </a:rPr>
                <a:t>）是线性的软件开发模型，回溯性很差。</a:t>
              </a:r>
              <a:endParaRPr lang="zh-CN" sz="2000" kern="1200">
                <a:latin typeface="+mn-ea"/>
              </a:endParaRPr>
            </a:p>
          </p:txBody>
        </p:sp>
      </p:grpSp>
    </p:spTree>
    <p:extLst>
      <p:ext uri="{BB962C8B-B14F-4D97-AF65-F5344CB8AC3E}">
        <p14:creationId xmlns:p14="http://schemas.microsoft.com/office/powerpoint/2010/main" val="102904335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par>
                          <p:cTn id="8" fill="hold">
                            <p:stCondLst>
                              <p:cond delay="500"/>
                            </p:stCondLst>
                            <p:childTnLst>
                              <p:par>
                                <p:cTn id="9" presetID="21"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8)">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矩形 4">
            <a:extLst>
              <a:ext uri="{FF2B5EF4-FFF2-40B4-BE49-F238E27FC236}">
                <a16:creationId xmlns:a16="http://schemas.microsoft.com/office/drawing/2014/main" id="{CC3470C2-5968-44DD-8D53-C25939593504}"/>
              </a:ext>
            </a:extLst>
          </p:cNvPr>
          <p:cNvSpPr/>
          <p:nvPr>
            <p:custDataLst>
              <p:tags r:id="rId1"/>
            </p:custDataLst>
          </p:nvPr>
        </p:nvSpPr>
        <p:spPr>
          <a:xfrm rot="5400000">
            <a:off x="4970835" y="1679161"/>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4" name="PA_文本框 6">
            <a:extLst>
              <a:ext uri="{FF2B5EF4-FFF2-40B4-BE49-F238E27FC236}">
                <a16:creationId xmlns:a16="http://schemas.microsoft.com/office/drawing/2014/main" id="{501DEE0E-C47C-478F-BA45-31C844B6AE18}"/>
              </a:ext>
            </a:extLst>
          </p:cNvPr>
          <p:cNvSpPr txBox="1"/>
          <p:nvPr>
            <p:custDataLst>
              <p:tags r:id="rId2"/>
            </p:custDataLst>
          </p:nvPr>
        </p:nvSpPr>
        <p:spPr>
          <a:xfrm>
            <a:off x="5279078" y="1543344"/>
            <a:ext cx="3496432" cy="497957"/>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1.1</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软件与软件危机</a:t>
            </a:r>
          </a:p>
        </p:txBody>
      </p:sp>
      <p:sp>
        <p:nvSpPr>
          <p:cNvPr id="15" name="矩形 14"/>
          <p:cNvSpPr/>
          <p:nvPr/>
        </p:nvSpPr>
        <p:spPr>
          <a:xfrm>
            <a:off x="2935043" y="672551"/>
            <a:ext cx="2417200" cy="830997"/>
          </a:xfrm>
          <a:prstGeom prst="rect">
            <a:avLst/>
          </a:prstGeom>
        </p:spPr>
        <p:txBody>
          <a:bodyPr wrap="none">
            <a:spAutoFit/>
          </a:bodyPr>
          <a:lstStyle/>
          <a:p>
            <a:pPr lvl="0">
              <a:defRPr/>
            </a:pPr>
            <a:r>
              <a:rPr lang="en-US" altLang="zh-CN" sz="4800" b="1" spc="300"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rPr>
              <a:t>C</a:t>
            </a:r>
            <a:r>
              <a:rPr lang="en-US" altLang="zh-CN" sz="3600" b="1"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rPr>
              <a:t>ontents</a:t>
            </a:r>
            <a:endParaRPr lang="zh-CN" altLang="en-US" sz="3600" b="1"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pic>
        <p:nvPicPr>
          <p:cNvPr id="16" name="图片 15">
            <a:extLst>
              <a:ext uri="{FF2B5EF4-FFF2-40B4-BE49-F238E27FC236}">
                <a16:creationId xmlns:a16="http://schemas.microsoft.com/office/drawing/2014/main" id="{F47E3691-37A1-4F2A-BE67-E4BC5C56F6B4}"/>
              </a:ext>
            </a:extLst>
          </p:cNvPr>
          <p:cNvPicPr>
            <a:picLocks noChangeAspect="1"/>
          </p:cNvPicPr>
          <p:nvPr/>
        </p:nvPicPr>
        <p:blipFill>
          <a:blip r:embed="rId16"/>
          <a:stretch>
            <a:fillRect/>
          </a:stretch>
        </p:blipFill>
        <p:spPr>
          <a:xfrm flipH="1">
            <a:off x="255638" y="1936237"/>
            <a:ext cx="3888005" cy="4168222"/>
          </a:xfrm>
          <a:prstGeom prst="rect">
            <a:avLst/>
          </a:prstGeom>
        </p:spPr>
      </p:pic>
      <p:sp>
        <p:nvSpPr>
          <p:cNvPr id="17" name="PA_矩形 4">
            <a:extLst>
              <a:ext uri="{FF2B5EF4-FFF2-40B4-BE49-F238E27FC236}">
                <a16:creationId xmlns:a16="http://schemas.microsoft.com/office/drawing/2014/main" id="{CC3470C2-5968-44DD-8D53-C25939593504}"/>
              </a:ext>
            </a:extLst>
          </p:cNvPr>
          <p:cNvSpPr/>
          <p:nvPr>
            <p:custDataLst>
              <p:tags r:id="rId3"/>
            </p:custDataLst>
          </p:nvPr>
        </p:nvSpPr>
        <p:spPr>
          <a:xfrm rot="5400000">
            <a:off x="4970835" y="2437858"/>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18" name="PA_文本框 6">
            <a:extLst>
              <a:ext uri="{FF2B5EF4-FFF2-40B4-BE49-F238E27FC236}">
                <a16:creationId xmlns:a16="http://schemas.microsoft.com/office/drawing/2014/main" id="{501DEE0E-C47C-478F-BA45-31C844B6AE18}"/>
              </a:ext>
            </a:extLst>
          </p:cNvPr>
          <p:cNvSpPr txBox="1"/>
          <p:nvPr>
            <p:custDataLst>
              <p:tags r:id="rId4"/>
            </p:custDataLst>
          </p:nvPr>
        </p:nvSpPr>
        <p:spPr>
          <a:xfrm>
            <a:off x="5279078" y="2306997"/>
            <a:ext cx="3496432" cy="497957"/>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1.2</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软件工程</a:t>
            </a:r>
          </a:p>
        </p:txBody>
      </p:sp>
      <p:sp>
        <p:nvSpPr>
          <p:cNvPr id="19" name="PA_矩形 4">
            <a:extLst>
              <a:ext uri="{FF2B5EF4-FFF2-40B4-BE49-F238E27FC236}">
                <a16:creationId xmlns:a16="http://schemas.microsoft.com/office/drawing/2014/main" id="{CC3470C2-5968-44DD-8D53-C25939593504}"/>
              </a:ext>
            </a:extLst>
          </p:cNvPr>
          <p:cNvSpPr/>
          <p:nvPr>
            <p:custDataLst>
              <p:tags r:id="rId5"/>
            </p:custDataLst>
          </p:nvPr>
        </p:nvSpPr>
        <p:spPr>
          <a:xfrm rot="5400000">
            <a:off x="4970835" y="3196555"/>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20" name="PA_文本框 6">
            <a:extLst>
              <a:ext uri="{FF2B5EF4-FFF2-40B4-BE49-F238E27FC236}">
                <a16:creationId xmlns:a16="http://schemas.microsoft.com/office/drawing/2014/main" id="{501DEE0E-C47C-478F-BA45-31C844B6AE18}"/>
              </a:ext>
            </a:extLst>
          </p:cNvPr>
          <p:cNvSpPr txBox="1"/>
          <p:nvPr>
            <p:custDataLst>
              <p:tags r:id="rId6"/>
            </p:custDataLst>
          </p:nvPr>
        </p:nvSpPr>
        <p:spPr>
          <a:xfrm>
            <a:off x="5228520" y="3070650"/>
            <a:ext cx="3496432" cy="497957"/>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1.3</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软件生存周期</a:t>
            </a:r>
          </a:p>
        </p:txBody>
      </p:sp>
      <p:sp>
        <p:nvSpPr>
          <p:cNvPr id="10" name="PA_矩形 4">
            <a:extLst>
              <a:ext uri="{FF2B5EF4-FFF2-40B4-BE49-F238E27FC236}">
                <a16:creationId xmlns:a16="http://schemas.microsoft.com/office/drawing/2014/main" id="{3FB9687C-2C38-450D-B8FC-F0C69D33C9B5}"/>
              </a:ext>
            </a:extLst>
          </p:cNvPr>
          <p:cNvSpPr/>
          <p:nvPr>
            <p:custDataLst>
              <p:tags r:id="rId7"/>
            </p:custDataLst>
          </p:nvPr>
        </p:nvSpPr>
        <p:spPr>
          <a:xfrm rot="5400000">
            <a:off x="4970835" y="3955252"/>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11" name="PA_文本框 6">
            <a:extLst>
              <a:ext uri="{FF2B5EF4-FFF2-40B4-BE49-F238E27FC236}">
                <a16:creationId xmlns:a16="http://schemas.microsoft.com/office/drawing/2014/main" id="{253B0837-E5DE-4CF5-B960-289E4F5F27BE}"/>
              </a:ext>
            </a:extLst>
          </p:cNvPr>
          <p:cNvSpPr txBox="1"/>
          <p:nvPr>
            <p:custDataLst>
              <p:tags r:id="rId8"/>
            </p:custDataLst>
          </p:nvPr>
        </p:nvSpPr>
        <p:spPr>
          <a:xfrm>
            <a:off x="5279078" y="3834303"/>
            <a:ext cx="3496432" cy="497957"/>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1.4</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软件开发模型</a:t>
            </a:r>
          </a:p>
        </p:txBody>
      </p:sp>
      <p:sp>
        <p:nvSpPr>
          <p:cNvPr id="12" name="PA_矩形 4">
            <a:extLst>
              <a:ext uri="{FF2B5EF4-FFF2-40B4-BE49-F238E27FC236}">
                <a16:creationId xmlns:a16="http://schemas.microsoft.com/office/drawing/2014/main" id="{FD75B16B-D14A-48DF-8059-C610BB037E1F}"/>
              </a:ext>
            </a:extLst>
          </p:cNvPr>
          <p:cNvSpPr/>
          <p:nvPr>
            <p:custDataLst>
              <p:tags r:id="rId9"/>
            </p:custDataLst>
          </p:nvPr>
        </p:nvSpPr>
        <p:spPr>
          <a:xfrm rot="5400000">
            <a:off x="4970835" y="4713949"/>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13" name="PA_文本框 6">
            <a:extLst>
              <a:ext uri="{FF2B5EF4-FFF2-40B4-BE49-F238E27FC236}">
                <a16:creationId xmlns:a16="http://schemas.microsoft.com/office/drawing/2014/main" id="{44413A97-DC48-4D6B-9B97-2916E466F81D}"/>
              </a:ext>
            </a:extLst>
          </p:cNvPr>
          <p:cNvSpPr txBox="1"/>
          <p:nvPr>
            <p:custDataLst>
              <p:tags r:id="rId10"/>
            </p:custDataLst>
          </p:nvPr>
        </p:nvSpPr>
        <p:spPr>
          <a:xfrm>
            <a:off x="5279078" y="4597956"/>
            <a:ext cx="3496432" cy="497957"/>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1.5</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软件开发方法</a:t>
            </a:r>
          </a:p>
        </p:txBody>
      </p:sp>
      <p:sp>
        <p:nvSpPr>
          <p:cNvPr id="14" name="PA_矩形 4">
            <a:extLst>
              <a:ext uri="{FF2B5EF4-FFF2-40B4-BE49-F238E27FC236}">
                <a16:creationId xmlns:a16="http://schemas.microsoft.com/office/drawing/2014/main" id="{2F7A1234-8675-4D27-8DCC-BDFF8A995A2D}"/>
              </a:ext>
            </a:extLst>
          </p:cNvPr>
          <p:cNvSpPr/>
          <p:nvPr>
            <p:custDataLst>
              <p:tags r:id="rId11"/>
            </p:custDataLst>
          </p:nvPr>
        </p:nvSpPr>
        <p:spPr>
          <a:xfrm rot="5400000">
            <a:off x="4970835" y="5472646"/>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21" name="PA_文本框 6">
            <a:extLst>
              <a:ext uri="{FF2B5EF4-FFF2-40B4-BE49-F238E27FC236}">
                <a16:creationId xmlns:a16="http://schemas.microsoft.com/office/drawing/2014/main" id="{1D0A9390-3702-4C7D-B2F6-C482D00C1E9D}"/>
              </a:ext>
            </a:extLst>
          </p:cNvPr>
          <p:cNvSpPr txBox="1"/>
          <p:nvPr>
            <p:custDataLst>
              <p:tags r:id="rId12"/>
            </p:custDataLst>
          </p:nvPr>
        </p:nvSpPr>
        <p:spPr>
          <a:xfrm>
            <a:off x="5279078" y="5361609"/>
            <a:ext cx="3496432" cy="497957"/>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1.6</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软件工具与开发环境</a:t>
            </a:r>
          </a:p>
        </p:txBody>
      </p:sp>
      <p:sp>
        <p:nvSpPr>
          <p:cNvPr id="22" name="PA_矩形 4">
            <a:extLst>
              <a:ext uri="{FF2B5EF4-FFF2-40B4-BE49-F238E27FC236}">
                <a16:creationId xmlns:a16="http://schemas.microsoft.com/office/drawing/2014/main" id="{BF73BBD1-DCAA-41B7-8CC4-5B36270D78D2}"/>
              </a:ext>
            </a:extLst>
          </p:cNvPr>
          <p:cNvSpPr/>
          <p:nvPr>
            <p:custDataLst>
              <p:tags r:id="rId13"/>
            </p:custDataLst>
          </p:nvPr>
        </p:nvSpPr>
        <p:spPr>
          <a:xfrm rot="5400000">
            <a:off x="4970835" y="6231344"/>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23" name="PA_文本框 6">
            <a:extLst>
              <a:ext uri="{FF2B5EF4-FFF2-40B4-BE49-F238E27FC236}">
                <a16:creationId xmlns:a16="http://schemas.microsoft.com/office/drawing/2014/main" id="{7BF05CD6-5081-48FF-997C-59A15E43DF00}"/>
              </a:ext>
            </a:extLst>
          </p:cNvPr>
          <p:cNvSpPr txBox="1"/>
          <p:nvPr>
            <p:custDataLst>
              <p:tags r:id="rId14"/>
            </p:custDataLst>
          </p:nvPr>
        </p:nvSpPr>
        <p:spPr>
          <a:xfrm>
            <a:off x="5279078" y="6125262"/>
            <a:ext cx="3496432" cy="497957"/>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1.7</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项目实践</a:t>
            </a:r>
          </a:p>
        </p:txBody>
      </p:sp>
    </p:spTree>
    <p:extLst>
      <p:ext uri="{BB962C8B-B14F-4D97-AF65-F5344CB8AC3E}">
        <p14:creationId xmlns:p14="http://schemas.microsoft.com/office/powerpoint/2010/main" val="249922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10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100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5" grpId="0"/>
      <p:bldP spid="17" grpId="0" animBg="1"/>
      <p:bldP spid="18" grpId="0"/>
      <p:bldP spid="19" grpId="0" animBg="1"/>
      <p:bldP spid="20" grpId="0"/>
      <p:bldP spid="10" grpId="0" animBg="1"/>
      <p:bldP spid="11" grpId="0"/>
      <p:bldP spid="12" grpId="0" animBg="1"/>
      <p:bldP spid="13" grpId="0"/>
      <p:bldP spid="14" grpId="0" animBg="1"/>
      <p:bldP spid="21" grpId="0"/>
      <p:bldP spid="22" grpId="0" animBg="1"/>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28119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1.4.2   </a:t>
            </a:r>
            <a:r>
              <a:rPr lang="zh-CN" altLang="en-US" sz="2200" b="1" dirty="0">
                <a:latin typeface="微软雅黑" charset="-122"/>
                <a:ea typeface="微软雅黑" charset="-122"/>
              </a:rPr>
              <a:t>快速原型模型</a:t>
            </a:r>
          </a:p>
        </p:txBody>
      </p:sp>
      <p:pic>
        <p:nvPicPr>
          <p:cNvPr id="14" name="Picture 2">
            <a:extLst>
              <a:ext uri="{FF2B5EF4-FFF2-40B4-BE49-F238E27FC236}">
                <a16:creationId xmlns:a16="http://schemas.microsoft.com/office/drawing/2014/main" id="{BC10E8E2-E001-4472-9992-EBD671AC5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351" y="1711026"/>
            <a:ext cx="10317175" cy="424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912529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amond(in)">
                                      <p:cBhvr>
                                        <p:cTn id="11"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351" y="288341"/>
            <a:ext cx="28119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1.4.2   </a:t>
            </a:r>
            <a:r>
              <a:rPr lang="zh-CN" altLang="en-US" sz="2200" b="1" dirty="0">
                <a:latin typeface="微软雅黑" charset="-122"/>
                <a:ea typeface="微软雅黑" charset="-122"/>
              </a:rPr>
              <a:t>快速原型模型</a:t>
            </a:r>
          </a:p>
        </p:txBody>
      </p:sp>
      <p:sp>
        <p:nvSpPr>
          <p:cNvPr id="18438" name="矩形 2"/>
          <p:cNvSpPr>
            <a:spLocks noChangeArrowheads="1"/>
          </p:cNvSpPr>
          <p:nvPr/>
        </p:nvSpPr>
        <p:spPr bwMode="auto">
          <a:xfrm>
            <a:off x="2353132" y="1922217"/>
            <a:ext cx="95265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pPr>
            <a:endParaRPr lang="zh-CN" altLang="en-US" sz="2000"/>
          </a:p>
        </p:txBody>
      </p:sp>
      <p:grpSp>
        <p:nvGrpSpPr>
          <p:cNvPr id="4" name="组合 3">
            <a:extLst>
              <a:ext uri="{FF2B5EF4-FFF2-40B4-BE49-F238E27FC236}">
                <a16:creationId xmlns:a16="http://schemas.microsoft.com/office/drawing/2014/main" id="{9F467652-555B-4DB5-9286-C2B0333C4C02}"/>
              </a:ext>
            </a:extLst>
          </p:cNvPr>
          <p:cNvGrpSpPr/>
          <p:nvPr/>
        </p:nvGrpSpPr>
        <p:grpSpPr>
          <a:xfrm>
            <a:off x="850884" y="1071362"/>
            <a:ext cx="9726500" cy="5226443"/>
            <a:chOff x="4261349" y="1542246"/>
            <a:chExt cx="3834057" cy="4171567"/>
          </a:xfrm>
        </p:grpSpPr>
        <p:sp>
          <p:nvSpPr>
            <p:cNvPr id="5" name="任意多边形: 形状 4">
              <a:extLst>
                <a:ext uri="{FF2B5EF4-FFF2-40B4-BE49-F238E27FC236}">
                  <a16:creationId xmlns:a16="http://schemas.microsoft.com/office/drawing/2014/main" id="{8E822EFF-91D9-4D52-BB75-991FDC3B67C6}"/>
                </a:ext>
              </a:extLst>
            </p:cNvPr>
            <p:cNvSpPr/>
            <p:nvPr/>
          </p:nvSpPr>
          <p:spPr>
            <a:xfrm>
              <a:off x="4261349" y="1542246"/>
              <a:ext cx="3834057" cy="348550"/>
            </a:xfrm>
            <a:custGeom>
              <a:avLst/>
              <a:gdLst>
                <a:gd name="connsiteX0" fmla="*/ 0 w 3834057"/>
                <a:gd name="connsiteY0" fmla="*/ 0 h 348550"/>
                <a:gd name="connsiteX1" fmla="*/ 3834057 w 3834057"/>
                <a:gd name="connsiteY1" fmla="*/ 0 h 348550"/>
                <a:gd name="connsiteX2" fmla="*/ 3834057 w 3834057"/>
                <a:gd name="connsiteY2" fmla="*/ 348550 h 348550"/>
                <a:gd name="connsiteX3" fmla="*/ 0 w 3834057"/>
                <a:gd name="connsiteY3" fmla="*/ 348550 h 348550"/>
                <a:gd name="connsiteX4" fmla="*/ 0 w 3834057"/>
                <a:gd name="connsiteY4" fmla="*/ 0 h 348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4057" h="348550">
                  <a:moveTo>
                    <a:pt x="0" y="0"/>
                  </a:moveTo>
                  <a:lnTo>
                    <a:pt x="3834057" y="0"/>
                  </a:lnTo>
                  <a:lnTo>
                    <a:pt x="3834057" y="348550"/>
                  </a:lnTo>
                  <a:lnTo>
                    <a:pt x="0" y="3485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444500">
                <a:lnSpc>
                  <a:spcPct val="150000"/>
                </a:lnSpc>
                <a:spcBef>
                  <a:spcPct val="0"/>
                </a:spcBef>
                <a:buNone/>
              </a:pPr>
              <a:r>
                <a:rPr lang="zh-CN" sz="2000" b="1" kern="1200">
                  <a:latin typeface="+mn-ea"/>
                </a:rPr>
                <a:t>快速原型模型的优点：</a:t>
              </a:r>
              <a:endParaRPr lang="zh-CN" sz="2000" kern="1200">
                <a:latin typeface="+mn-ea"/>
              </a:endParaRPr>
            </a:p>
          </p:txBody>
        </p:sp>
        <p:sp>
          <p:nvSpPr>
            <p:cNvPr id="6" name="平行四边形 5">
              <a:extLst>
                <a:ext uri="{FF2B5EF4-FFF2-40B4-BE49-F238E27FC236}">
                  <a16:creationId xmlns:a16="http://schemas.microsoft.com/office/drawing/2014/main" id="{ECEEF6DB-8349-414A-8C0C-B9E49557E982}"/>
                </a:ext>
              </a:extLst>
            </p:cNvPr>
            <p:cNvSpPr/>
            <p:nvPr/>
          </p:nvSpPr>
          <p:spPr>
            <a:xfrm>
              <a:off x="4261349" y="1890797"/>
              <a:ext cx="511207" cy="85201"/>
            </a:xfrm>
            <a:prstGeom prst="parallelogram">
              <a:avLst>
                <a:gd name="adj" fmla="val 140840"/>
              </a:avLst>
            </a:prstGeom>
          </p:spPr>
          <p:style>
            <a:lnRef idx="2">
              <a:schemeClr val="accent6">
                <a:alpha val="90000"/>
                <a:hueOff val="0"/>
                <a:satOff val="0"/>
                <a:lumOff val="0"/>
                <a:alphaOff val="0"/>
              </a:schemeClr>
            </a:lnRef>
            <a:fillRef idx="1">
              <a:schemeClr val="accent6">
                <a:alpha val="90000"/>
                <a:hueOff val="0"/>
                <a:satOff val="0"/>
                <a:lumOff val="0"/>
                <a:alphaOff val="0"/>
              </a:schemeClr>
            </a:fillRef>
            <a:effectRef idx="0">
              <a:schemeClr val="accent6">
                <a:alpha val="90000"/>
                <a:hueOff val="0"/>
                <a:satOff val="0"/>
                <a:lumOff val="0"/>
                <a:alphaOff val="0"/>
              </a:schemeClr>
            </a:effectRef>
            <a:fontRef idx="minor">
              <a:schemeClr val="lt1"/>
            </a:fontRef>
          </p:style>
        </p:sp>
        <p:sp>
          <p:nvSpPr>
            <p:cNvPr id="7" name="平行四边形 6">
              <a:extLst>
                <a:ext uri="{FF2B5EF4-FFF2-40B4-BE49-F238E27FC236}">
                  <a16:creationId xmlns:a16="http://schemas.microsoft.com/office/drawing/2014/main" id="{2E63BDE8-88CE-45CB-A8AE-1B3D0A12D020}"/>
                </a:ext>
              </a:extLst>
            </p:cNvPr>
            <p:cNvSpPr/>
            <p:nvPr/>
          </p:nvSpPr>
          <p:spPr>
            <a:xfrm>
              <a:off x="4802377" y="1890797"/>
              <a:ext cx="511207" cy="85201"/>
            </a:xfrm>
            <a:prstGeom prst="parallelogram">
              <a:avLst>
                <a:gd name="adj" fmla="val 140840"/>
              </a:avLst>
            </a:prstGeom>
          </p:spPr>
          <p:style>
            <a:lnRef idx="2">
              <a:schemeClr val="accent6">
                <a:alpha val="90000"/>
                <a:hueOff val="0"/>
                <a:satOff val="0"/>
                <a:lumOff val="0"/>
                <a:alphaOff val="-645"/>
              </a:schemeClr>
            </a:lnRef>
            <a:fillRef idx="1">
              <a:schemeClr val="accent6">
                <a:alpha val="90000"/>
                <a:hueOff val="0"/>
                <a:satOff val="0"/>
                <a:lumOff val="0"/>
                <a:alphaOff val="-645"/>
              </a:schemeClr>
            </a:fillRef>
            <a:effectRef idx="0">
              <a:schemeClr val="accent6">
                <a:alpha val="90000"/>
                <a:hueOff val="0"/>
                <a:satOff val="0"/>
                <a:lumOff val="0"/>
                <a:alphaOff val="-645"/>
              </a:schemeClr>
            </a:effectRef>
            <a:fontRef idx="minor">
              <a:schemeClr val="lt1"/>
            </a:fontRef>
          </p:style>
        </p:sp>
        <p:sp>
          <p:nvSpPr>
            <p:cNvPr id="8" name="平行四边形 7">
              <a:extLst>
                <a:ext uri="{FF2B5EF4-FFF2-40B4-BE49-F238E27FC236}">
                  <a16:creationId xmlns:a16="http://schemas.microsoft.com/office/drawing/2014/main" id="{487DDEA5-3B44-473A-AE41-57161A5C25DD}"/>
                </a:ext>
              </a:extLst>
            </p:cNvPr>
            <p:cNvSpPr/>
            <p:nvPr/>
          </p:nvSpPr>
          <p:spPr>
            <a:xfrm>
              <a:off x="5343405" y="1890797"/>
              <a:ext cx="511207" cy="85201"/>
            </a:xfrm>
            <a:prstGeom prst="parallelogram">
              <a:avLst>
                <a:gd name="adj" fmla="val 140840"/>
              </a:avLst>
            </a:prstGeom>
          </p:spPr>
          <p:style>
            <a:lnRef idx="2">
              <a:schemeClr val="accent6">
                <a:alpha val="90000"/>
                <a:hueOff val="0"/>
                <a:satOff val="0"/>
                <a:lumOff val="0"/>
                <a:alphaOff val="-1290"/>
              </a:schemeClr>
            </a:lnRef>
            <a:fillRef idx="1">
              <a:schemeClr val="accent6">
                <a:alpha val="90000"/>
                <a:hueOff val="0"/>
                <a:satOff val="0"/>
                <a:lumOff val="0"/>
                <a:alphaOff val="-1290"/>
              </a:schemeClr>
            </a:fillRef>
            <a:effectRef idx="0">
              <a:schemeClr val="accent6">
                <a:alpha val="90000"/>
                <a:hueOff val="0"/>
                <a:satOff val="0"/>
                <a:lumOff val="0"/>
                <a:alphaOff val="-1290"/>
              </a:schemeClr>
            </a:effectRef>
            <a:fontRef idx="minor">
              <a:schemeClr val="lt1"/>
            </a:fontRef>
          </p:style>
        </p:sp>
        <p:sp>
          <p:nvSpPr>
            <p:cNvPr id="9" name="平行四边形 8">
              <a:extLst>
                <a:ext uri="{FF2B5EF4-FFF2-40B4-BE49-F238E27FC236}">
                  <a16:creationId xmlns:a16="http://schemas.microsoft.com/office/drawing/2014/main" id="{7BD0D0D6-A525-4755-94DA-3CABC51A2C3C}"/>
                </a:ext>
              </a:extLst>
            </p:cNvPr>
            <p:cNvSpPr/>
            <p:nvPr/>
          </p:nvSpPr>
          <p:spPr>
            <a:xfrm>
              <a:off x="5884434" y="1890797"/>
              <a:ext cx="511207" cy="85201"/>
            </a:xfrm>
            <a:prstGeom prst="parallelogram">
              <a:avLst>
                <a:gd name="adj" fmla="val 140840"/>
              </a:avLst>
            </a:prstGeom>
          </p:spPr>
          <p:style>
            <a:lnRef idx="2">
              <a:schemeClr val="accent6">
                <a:alpha val="90000"/>
                <a:hueOff val="0"/>
                <a:satOff val="0"/>
                <a:lumOff val="0"/>
                <a:alphaOff val="-1935"/>
              </a:schemeClr>
            </a:lnRef>
            <a:fillRef idx="1">
              <a:schemeClr val="accent6">
                <a:alpha val="90000"/>
                <a:hueOff val="0"/>
                <a:satOff val="0"/>
                <a:lumOff val="0"/>
                <a:alphaOff val="-1935"/>
              </a:schemeClr>
            </a:fillRef>
            <a:effectRef idx="0">
              <a:schemeClr val="accent6">
                <a:alpha val="90000"/>
                <a:hueOff val="0"/>
                <a:satOff val="0"/>
                <a:lumOff val="0"/>
                <a:alphaOff val="-1935"/>
              </a:schemeClr>
            </a:effectRef>
            <a:fontRef idx="minor">
              <a:schemeClr val="lt1"/>
            </a:fontRef>
          </p:style>
        </p:sp>
        <p:sp>
          <p:nvSpPr>
            <p:cNvPr id="11" name="平行四边形 10">
              <a:extLst>
                <a:ext uri="{FF2B5EF4-FFF2-40B4-BE49-F238E27FC236}">
                  <a16:creationId xmlns:a16="http://schemas.microsoft.com/office/drawing/2014/main" id="{EFDAF294-310E-4E79-909E-0C8F7C829207}"/>
                </a:ext>
              </a:extLst>
            </p:cNvPr>
            <p:cNvSpPr/>
            <p:nvPr/>
          </p:nvSpPr>
          <p:spPr>
            <a:xfrm>
              <a:off x="6425462" y="1890797"/>
              <a:ext cx="511207" cy="85201"/>
            </a:xfrm>
            <a:prstGeom prst="parallelogram">
              <a:avLst>
                <a:gd name="adj" fmla="val 140840"/>
              </a:avLst>
            </a:prstGeom>
          </p:spPr>
          <p:style>
            <a:lnRef idx="2">
              <a:schemeClr val="accent6">
                <a:alpha val="90000"/>
                <a:hueOff val="0"/>
                <a:satOff val="0"/>
                <a:lumOff val="0"/>
                <a:alphaOff val="-2581"/>
              </a:schemeClr>
            </a:lnRef>
            <a:fillRef idx="1">
              <a:schemeClr val="accent6">
                <a:alpha val="90000"/>
                <a:hueOff val="0"/>
                <a:satOff val="0"/>
                <a:lumOff val="0"/>
                <a:alphaOff val="-2581"/>
              </a:schemeClr>
            </a:fillRef>
            <a:effectRef idx="0">
              <a:schemeClr val="accent6">
                <a:alpha val="90000"/>
                <a:hueOff val="0"/>
                <a:satOff val="0"/>
                <a:lumOff val="0"/>
                <a:alphaOff val="-2581"/>
              </a:schemeClr>
            </a:effectRef>
            <a:fontRef idx="minor">
              <a:schemeClr val="lt1"/>
            </a:fontRef>
          </p:style>
        </p:sp>
        <p:sp>
          <p:nvSpPr>
            <p:cNvPr id="12" name="平行四边形 11">
              <a:extLst>
                <a:ext uri="{FF2B5EF4-FFF2-40B4-BE49-F238E27FC236}">
                  <a16:creationId xmlns:a16="http://schemas.microsoft.com/office/drawing/2014/main" id="{E831CFEF-79ED-4B16-A7C2-AE642CA39FF9}"/>
                </a:ext>
              </a:extLst>
            </p:cNvPr>
            <p:cNvSpPr/>
            <p:nvPr/>
          </p:nvSpPr>
          <p:spPr>
            <a:xfrm>
              <a:off x="6966490" y="1890797"/>
              <a:ext cx="511207" cy="85201"/>
            </a:xfrm>
            <a:prstGeom prst="parallelogram">
              <a:avLst>
                <a:gd name="adj" fmla="val 140840"/>
              </a:avLst>
            </a:prstGeom>
          </p:spPr>
          <p:style>
            <a:lnRef idx="2">
              <a:schemeClr val="accent6">
                <a:alpha val="90000"/>
                <a:hueOff val="0"/>
                <a:satOff val="0"/>
                <a:lumOff val="0"/>
                <a:alphaOff val="-3226"/>
              </a:schemeClr>
            </a:lnRef>
            <a:fillRef idx="1">
              <a:schemeClr val="accent6">
                <a:alpha val="90000"/>
                <a:hueOff val="0"/>
                <a:satOff val="0"/>
                <a:lumOff val="0"/>
                <a:alphaOff val="-3226"/>
              </a:schemeClr>
            </a:fillRef>
            <a:effectRef idx="0">
              <a:schemeClr val="accent6">
                <a:alpha val="90000"/>
                <a:hueOff val="0"/>
                <a:satOff val="0"/>
                <a:lumOff val="0"/>
                <a:alphaOff val="-3226"/>
              </a:schemeClr>
            </a:effectRef>
            <a:fontRef idx="minor">
              <a:schemeClr val="lt1"/>
            </a:fontRef>
          </p:style>
        </p:sp>
        <p:sp>
          <p:nvSpPr>
            <p:cNvPr id="13" name="平行四边形 12">
              <a:extLst>
                <a:ext uri="{FF2B5EF4-FFF2-40B4-BE49-F238E27FC236}">
                  <a16:creationId xmlns:a16="http://schemas.microsoft.com/office/drawing/2014/main" id="{F9B65C39-E1F3-44AE-9EE8-4476100BBF79}"/>
                </a:ext>
              </a:extLst>
            </p:cNvPr>
            <p:cNvSpPr/>
            <p:nvPr/>
          </p:nvSpPr>
          <p:spPr>
            <a:xfrm>
              <a:off x="7507518" y="1890797"/>
              <a:ext cx="511207" cy="85201"/>
            </a:xfrm>
            <a:prstGeom prst="parallelogram">
              <a:avLst>
                <a:gd name="adj" fmla="val 140840"/>
              </a:avLst>
            </a:prstGeom>
          </p:spPr>
          <p:style>
            <a:lnRef idx="2">
              <a:schemeClr val="accent6">
                <a:alpha val="90000"/>
                <a:hueOff val="0"/>
                <a:satOff val="0"/>
                <a:lumOff val="0"/>
                <a:alphaOff val="-3871"/>
              </a:schemeClr>
            </a:lnRef>
            <a:fillRef idx="1">
              <a:schemeClr val="accent6">
                <a:alpha val="90000"/>
                <a:hueOff val="0"/>
                <a:satOff val="0"/>
                <a:lumOff val="0"/>
                <a:alphaOff val="-3871"/>
              </a:schemeClr>
            </a:fillRef>
            <a:effectRef idx="0">
              <a:schemeClr val="accent6">
                <a:alpha val="90000"/>
                <a:hueOff val="0"/>
                <a:satOff val="0"/>
                <a:lumOff val="0"/>
                <a:alphaOff val="-3871"/>
              </a:schemeClr>
            </a:effectRef>
            <a:fontRef idx="minor">
              <a:schemeClr val="lt1"/>
            </a:fontRef>
          </p:style>
        </p:sp>
        <p:sp>
          <p:nvSpPr>
            <p:cNvPr id="14" name="任意多边形: 形状 13">
              <a:extLst>
                <a:ext uri="{FF2B5EF4-FFF2-40B4-BE49-F238E27FC236}">
                  <a16:creationId xmlns:a16="http://schemas.microsoft.com/office/drawing/2014/main" id="{D6846633-8525-4DB9-9E45-0EA8CB3E7978}"/>
                </a:ext>
              </a:extLst>
            </p:cNvPr>
            <p:cNvSpPr/>
            <p:nvPr/>
          </p:nvSpPr>
          <p:spPr>
            <a:xfrm>
              <a:off x="4261349" y="2009473"/>
              <a:ext cx="3834057" cy="348550"/>
            </a:xfrm>
            <a:custGeom>
              <a:avLst/>
              <a:gdLst>
                <a:gd name="connsiteX0" fmla="*/ 0 w 3834057"/>
                <a:gd name="connsiteY0" fmla="*/ 0 h 348550"/>
                <a:gd name="connsiteX1" fmla="*/ 3834057 w 3834057"/>
                <a:gd name="connsiteY1" fmla="*/ 0 h 348550"/>
                <a:gd name="connsiteX2" fmla="*/ 3834057 w 3834057"/>
                <a:gd name="connsiteY2" fmla="*/ 348550 h 348550"/>
                <a:gd name="connsiteX3" fmla="*/ 0 w 3834057"/>
                <a:gd name="connsiteY3" fmla="*/ 348550 h 348550"/>
                <a:gd name="connsiteX4" fmla="*/ 0 w 3834057"/>
                <a:gd name="connsiteY4" fmla="*/ 0 h 348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4057" h="348550">
                  <a:moveTo>
                    <a:pt x="0" y="0"/>
                  </a:moveTo>
                  <a:lnTo>
                    <a:pt x="3834057" y="0"/>
                  </a:lnTo>
                  <a:lnTo>
                    <a:pt x="3834057" y="348550"/>
                  </a:lnTo>
                  <a:lnTo>
                    <a:pt x="0" y="3485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444500">
                <a:lnSpc>
                  <a:spcPct val="150000"/>
                </a:lnSpc>
                <a:spcBef>
                  <a:spcPct val="0"/>
                </a:spcBef>
                <a:buNone/>
              </a:pPr>
              <a:r>
                <a:rPr lang="zh-CN" sz="2000" b="1" kern="1200">
                  <a:latin typeface="+mn-ea"/>
                </a:rPr>
                <a:t>（</a:t>
              </a:r>
              <a:r>
                <a:rPr lang="en-US" sz="2000" b="1" kern="1200">
                  <a:latin typeface="+mn-ea"/>
                </a:rPr>
                <a:t>1</a:t>
              </a:r>
              <a:r>
                <a:rPr lang="zh-CN" sz="2000" b="1" kern="1200">
                  <a:latin typeface="+mn-ea"/>
                </a:rPr>
                <a:t>）增强了开发者与用户间的交流，有助于满足用户的真实需求。</a:t>
              </a:r>
              <a:endParaRPr lang="zh-CN" sz="2000" kern="1200">
                <a:latin typeface="+mn-ea"/>
              </a:endParaRPr>
            </a:p>
          </p:txBody>
        </p:sp>
        <p:sp>
          <p:nvSpPr>
            <p:cNvPr id="15" name="平行四边形 14">
              <a:extLst>
                <a:ext uri="{FF2B5EF4-FFF2-40B4-BE49-F238E27FC236}">
                  <a16:creationId xmlns:a16="http://schemas.microsoft.com/office/drawing/2014/main" id="{57E8595E-C36D-4315-9605-CFBBB146AA6D}"/>
                </a:ext>
              </a:extLst>
            </p:cNvPr>
            <p:cNvSpPr/>
            <p:nvPr/>
          </p:nvSpPr>
          <p:spPr>
            <a:xfrm>
              <a:off x="4261349" y="2358024"/>
              <a:ext cx="511207" cy="85201"/>
            </a:xfrm>
            <a:prstGeom prst="parallelogram">
              <a:avLst>
                <a:gd name="adj" fmla="val 140840"/>
              </a:avLst>
            </a:prstGeom>
          </p:spPr>
          <p:style>
            <a:lnRef idx="2">
              <a:schemeClr val="accent6">
                <a:alpha val="90000"/>
                <a:hueOff val="0"/>
                <a:satOff val="0"/>
                <a:lumOff val="0"/>
                <a:alphaOff val="-4516"/>
              </a:schemeClr>
            </a:lnRef>
            <a:fillRef idx="1">
              <a:schemeClr val="accent6">
                <a:alpha val="90000"/>
                <a:hueOff val="0"/>
                <a:satOff val="0"/>
                <a:lumOff val="0"/>
                <a:alphaOff val="-4516"/>
              </a:schemeClr>
            </a:fillRef>
            <a:effectRef idx="0">
              <a:schemeClr val="accent6">
                <a:alpha val="90000"/>
                <a:hueOff val="0"/>
                <a:satOff val="0"/>
                <a:lumOff val="0"/>
                <a:alphaOff val="-4516"/>
              </a:schemeClr>
            </a:effectRef>
            <a:fontRef idx="minor">
              <a:schemeClr val="lt1"/>
            </a:fontRef>
          </p:style>
        </p:sp>
        <p:sp>
          <p:nvSpPr>
            <p:cNvPr id="16" name="平行四边形 15">
              <a:extLst>
                <a:ext uri="{FF2B5EF4-FFF2-40B4-BE49-F238E27FC236}">
                  <a16:creationId xmlns:a16="http://schemas.microsoft.com/office/drawing/2014/main" id="{6D0BF0C4-9719-4820-A32D-4836D4EA4470}"/>
                </a:ext>
              </a:extLst>
            </p:cNvPr>
            <p:cNvSpPr/>
            <p:nvPr/>
          </p:nvSpPr>
          <p:spPr>
            <a:xfrm>
              <a:off x="4802377" y="2358024"/>
              <a:ext cx="511207" cy="85201"/>
            </a:xfrm>
            <a:prstGeom prst="parallelogram">
              <a:avLst>
                <a:gd name="adj" fmla="val 140840"/>
              </a:avLst>
            </a:prstGeom>
          </p:spPr>
          <p:style>
            <a:lnRef idx="2">
              <a:schemeClr val="accent6">
                <a:alpha val="90000"/>
                <a:hueOff val="0"/>
                <a:satOff val="0"/>
                <a:lumOff val="0"/>
                <a:alphaOff val="-5161"/>
              </a:schemeClr>
            </a:lnRef>
            <a:fillRef idx="1">
              <a:schemeClr val="accent6">
                <a:alpha val="90000"/>
                <a:hueOff val="0"/>
                <a:satOff val="0"/>
                <a:lumOff val="0"/>
                <a:alphaOff val="-5161"/>
              </a:schemeClr>
            </a:fillRef>
            <a:effectRef idx="0">
              <a:schemeClr val="accent6">
                <a:alpha val="90000"/>
                <a:hueOff val="0"/>
                <a:satOff val="0"/>
                <a:lumOff val="0"/>
                <a:alphaOff val="-5161"/>
              </a:schemeClr>
            </a:effectRef>
            <a:fontRef idx="minor">
              <a:schemeClr val="lt1"/>
            </a:fontRef>
          </p:style>
        </p:sp>
        <p:sp>
          <p:nvSpPr>
            <p:cNvPr id="17" name="平行四边形 16">
              <a:extLst>
                <a:ext uri="{FF2B5EF4-FFF2-40B4-BE49-F238E27FC236}">
                  <a16:creationId xmlns:a16="http://schemas.microsoft.com/office/drawing/2014/main" id="{8B8BBDD5-4971-4DE0-9A58-68717480A3CF}"/>
                </a:ext>
              </a:extLst>
            </p:cNvPr>
            <p:cNvSpPr/>
            <p:nvPr/>
          </p:nvSpPr>
          <p:spPr>
            <a:xfrm>
              <a:off x="5343405" y="2358024"/>
              <a:ext cx="511207" cy="85201"/>
            </a:xfrm>
            <a:prstGeom prst="parallelogram">
              <a:avLst>
                <a:gd name="adj" fmla="val 140840"/>
              </a:avLst>
            </a:prstGeom>
          </p:spPr>
          <p:style>
            <a:lnRef idx="2">
              <a:schemeClr val="accent6">
                <a:alpha val="90000"/>
                <a:hueOff val="0"/>
                <a:satOff val="0"/>
                <a:lumOff val="0"/>
                <a:alphaOff val="-5806"/>
              </a:schemeClr>
            </a:lnRef>
            <a:fillRef idx="1">
              <a:schemeClr val="accent6">
                <a:alpha val="90000"/>
                <a:hueOff val="0"/>
                <a:satOff val="0"/>
                <a:lumOff val="0"/>
                <a:alphaOff val="-5806"/>
              </a:schemeClr>
            </a:fillRef>
            <a:effectRef idx="0">
              <a:schemeClr val="accent6">
                <a:alpha val="90000"/>
                <a:hueOff val="0"/>
                <a:satOff val="0"/>
                <a:lumOff val="0"/>
                <a:alphaOff val="-5806"/>
              </a:schemeClr>
            </a:effectRef>
            <a:fontRef idx="minor">
              <a:schemeClr val="lt1"/>
            </a:fontRef>
          </p:style>
        </p:sp>
        <p:sp>
          <p:nvSpPr>
            <p:cNvPr id="18" name="平行四边形 17">
              <a:extLst>
                <a:ext uri="{FF2B5EF4-FFF2-40B4-BE49-F238E27FC236}">
                  <a16:creationId xmlns:a16="http://schemas.microsoft.com/office/drawing/2014/main" id="{EF8660C1-024E-479A-A235-9C1C1C3DAC49}"/>
                </a:ext>
              </a:extLst>
            </p:cNvPr>
            <p:cNvSpPr/>
            <p:nvPr/>
          </p:nvSpPr>
          <p:spPr>
            <a:xfrm>
              <a:off x="5884434" y="2358024"/>
              <a:ext cx="511207" cy="85201"/>
            </a:xfrm>
            <a:prstGeom prst="parallelogram">
              <a:avLst>
                <a:gd name="adj" fmla="val 140840"/>
              </a:avLst>
            </a:prstGeom>
          </p:spPr>
          <p:style>
            <a:lnRef idx="2">
              <a:schemeClr val="accent6">
                <a:alpha val="90000"/>
                <a:hueOff val="0"/>
                <a:satOff val="0"/>
                <a:lumOff val="0"/>
                <a:alphaOff val="-6452"/>
              </a:schemeClr>
            </a:lnRef>
            <a:fillRef idx="1">
              <a:schemeClr val="accent6">
                <a:alpha val="90000"/>
                <a:hueOff val="0"/>
                <a:satOff val="0"/>
                <a:lumOff val="0"/>
                <a:alphaOff val="-6452"/>
              </a:schemeClr>
            </a:fillRef>
            <a:effectRef idx="0">
              <a:schemeClr val="accent6">
                <a:alpha val="90000"/>
                <a:hueOff val="0"/>
                <a:satOff val="0"/>
                <a:lumOff val="0"/>
                <a:alphaOff val="-6452"/>
              </a:schemeClr>
            </a:effectRef>
            <a:fontRef idx="minor">
              <a:schemeClr val="lt1"/>
            </a:fontRef>
          </p:style>
        </p:sp>
        <p:sp>
          <p:nvSpPr>
            <p:cNvPr id="19" name="平行四边形 18">
              <a:extLst>
                <a:ext uri="{FF2B5EF4-FFF2-40B4-BE49-F238E27FC236}">
                  <a16:creationId xmlns:a16="http://schemas.microsoft.com/office/drawing/2014/main" id="{8A091EFB-C2F3-4827-983B-1913965EEFB6}"/>
                </a:ext>
              </a:extLst>
            </p:cNvPr>
            <p:cNvSpPr/>
            <p:nvPr/>
          </p:nvSpPr>
          <p:spPr>
            <a:xfrm>
              <a:off x="6425462" y="2358024"/>
              <a:ext cx="511207" cy="85201"/>
            </a:xfrm>
            <a:prstGeom prst="parallelogram">
              <a:avLst>
                <a:gd name="adj" fmla="val 140840"/>
              </a:avLst>
            </a:prstGeom>
          </p:spPr>
          <p:style>
            <a:lnRef idx="2">
              <a:schemeClr val="accent6">
                <a:alpha val="90000"/>
                <a:hueOff val="0"/>
                <a:satOff val="0"/>
                <a:lumOff val="0"/>
                <a:alphaOff val="-7097"/>
              </a:schemeClr>
            </a:lnRef>
            <a:fillRef idx="1">
              <a:schemeClr val="accent6">
                <a:alpha val="90000"/>
                <a:hueOff val="0"/>
                <a:satOff val="0"/>
                <a:lumOff val="0"/>
                <a:alphaOff val="-7097"/>
              </a:schemeClr>
            </a:fillRef>
            <a:effectRef idx="0">
              <a:schemeClr val="accent6">
                <a:alpha val="90000"/>
                <a:hueOff val="0"/>
                <a:satOff val="0"/>
                <a:lumOff val="0"/>
                <a:alphaOff val="-7097"/>
              </a:schemeClr>
            </a:effectRef>
            <a:fontRef idx="minor">
              <a:schemeClr val="lt1"/>
            </a:fontRef>
          </p:style>
        </p:sp>
        <p:sp>
          <p:nvSpPr>
            <p:cNvPr id="20" name="平行四边形 19">
              <a:extLst>
                <a:ext uri="{FF2B5EF4-FFF2-40B4-BE49-F238E27FC236}">
                  <a16:creationId xmlns:a16="http://schemas.microsoft.com/office/drawing/2014/main" id="{643D1A08-A058-4E71-9CF3-B00117FB1161}"/>
                </a:ext>
              </a:extLst>
            </p:cNvPr>
            <p:cNvSpPr/>
            <p:nvPr/>
          </p:nvSpPr>
          <p:spPr>
            <a:xfrm>
              <a:off x="6966490" y="2358024"/>
              <a:ext cx="511207" cy="85201"/>
            </a:xfrm>
            <a:prstGeom prst="parallelogram">
              <a:avLst>
                <a:gd name="adj" fmla="val 140840"/>
              </a:avLst>
            </a:prstGeom>
          </p:spPr>
          <p:style>
            <a:lnRef idx="2">
              <a:schemeClr val="accent6">
                <a:alpha val="90000"/>
                <a:hueOff val="0"/>
                <a:satOff val="0"/>
                <a:lumOff val="0"/>
                <a:alphaOff val="-7742"/>
              </a:schemeClr>
            </a:lnRef>
            <a:fillRef idx="1">
              <a:schemeClr val="accent6">
                <a:alpha val="90000"/>
                <a:hueOff val="0"/>
                <a:satOff val="0"/>
                <a:lumOff val="0"/>
                <a:alphaOff val="-7742"/>
              </a:schemeClr>
            </a:fillRef>
            <a:effectRef idx="0">
              <a:schemeClr val="accent6">
                <a:alpha val="90000"/>
                <a:hueOff val="0"/>
                <a:satOff val="0"/>
                <a:lumOff val="0"/>
                <a:alphaOff val="-7742"/>
              </a:schemeClr>
            </a:effectRef>
            <a:fontRef idx="minor">
              <a:schemeClr val="lt1"/>
            </a:fontRef>
          </p:style>
        </p:sp>
        <p:sp>
          <p:nvSpPr>
            <p:cNvPr id="21" name="平行四边形 20">
              <a:extLst>
                <a:ext uri="{FF2B5EF4-FFF2-40B4-BE49-F238E27FC236}">
                  <a16:creationId xmlns:a16="http://schemas.microsoft.com/office/drawing/2014/main" id="{D8D6162D-0B19-4522-99CF-268B6EA9D3C7}"/>
                </a:ext>
              </a:extLst>
            </p:cNvPr>
            <p:cNvSpPr/>
            <p:nvPr/>
          </p:nvSpPr>
          <p:spPr>
            <a:xfrm>
              <a:off x="7507518" y="2358024"/>
              <a:ext cx="511207" cy="85201"/>
            </a:xfrm>
            <a:prstGeom prst="parallelogram">
              <a:avLst>
                <a:gd name="adj" fmla="val 140840"/>
              </a:avLst>
            </a:prstGeom>
          </p:spPr>
          <p:style>
            <a:lnRef idx="2">
              <a:schemeClr val="accent6">
                <a:alpha val="90000"/>
                <a:hueOff val="0"/>
                <a:satOff val="0"/>
                <a:lumOff val="0"/>
                <a:alphaOff val="-8387"/>
              </a:schemeClr>
            </a:lnRef>
            <a:fillRef idx="1">
              <a:schemeClr val="accent6">
                <a:alpha val="90000"/>
                <a:hueOff val="0"/>
                <a:satOff val="0"/>
                <a:lumOff val="0"/>
                <a:alphaOff val="-8387"/>
              </a:schemeClr>
            </a:fillRef>
            <a:effectRef idx="0">
              <a:schemeClr val="accent6">
                <a:alpha val="90000"/>
                <a:hueOff val="0"/>
                <a:satOff val="0"/>
                <a:lumOff val="0"/>
                <a:alphaOff val="-8387"/>
              </a:schemeClr>
            </a:effectRef>
            <a:fontRef idx="minor">
              <a:schemeClr val="lt1"/>
            </a:fontRef>
          </p:style>
        </p:sp>
        <p:sp>
          <p:nvSpPr>
            <p:cNvPr id="22" name="任意多边形: 形状 21">
              <a:extLst>
                <a:ext uri="{FF2B5EF4-FFF2-40B4-BE49-F238E27FC236}">
                  <a16:creationId xmlns:a16="http://schemas.microsoft.com/office/drawing/2014/main" id="{5C255772-1F3A-4686-A544-404C1439D7FD}"/>
                </a:ext>
              </a:extLst>
            </p:cNvPr>
            <p:cNvSpPr/>
            <p:nvPr/>
          </p:nvSpPr>
          <p:spPr>
            <a:xfrm>
              <a:off x="4261349" y="2476700"/>
              <a:ext cx="3834057" cy="348550"/>
            </a:xfrm>
            <a:custGeom>
              <a:avLst/>
              <a:gdLst>
                <a:gd name="connsiteX0" fmla="*/ 0 w 3834057"/>
                <a:gd name="connsiteY0" fmla="*/ 0 h 348550"/>
                <a:gd name="connsiteX1" fmla="*/ 3834057 w 3834057"/>
                <a:gd name="connsiteY1" fmla="*/ 0 h 348550"/>
                <a:gd name="connsiteX2" fmla="*/ 3834057 w 3834057"/>
                <a:gd name="connsiteY2" fmla="*/ 348550 h 348550"/>
                <a:gd name="connsiteX3" fmla="*/ 0 w 3834057"/>
                <a:gd name="connsiteY3" fmla="*/ 348550 h 348550"/>
                <a:gd name="connsiteX4" fmla="*/ 0 w 3834057"/>
                <a:gd name="connsiteY4" fmla="*/ 0 h 348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4057" h="348550">
                  <a:moveTo>
                    <a:pt x="0" y="0"/>
                  </a:moveTo>
                  <a:lnTo>
                    <a:pt x="3834057" y="0"/>
                  </a:lnTo>
                  <a:lnTo>
                    <a:pt x="3834057" y="348550"/>
                  </a:lnTo>
                  <a:lnTo>
                    <a:pt x="0" y="3485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444500">
                <a:lnSpc>
                  <a:spcPct val="150000"/>
                </a:lnSpc>
                <a:spcBef>
                  <a:spcPct val="0"/>
                </a:spcBef>
                <a:buNone/>
              </a:pPr>
              <a:r>
                <a:rPr lang="zh-CN" sz="2000" b="1" kern="1200">
                  <a:latin typeface="+mn-ea"/>
                </a:rPr>
                <a:t>（</a:t>
              </a:r>
              <a:r>
                <a:rPr lang="en-US" sz="2000" b="1" kern="1200">
                  <a:latin typeface="+mn-ea"/>
                </a:rPr>
                <a:t>2</a:t>
              </a:r>
              <a:r>
                <a:rPr lang="zh-CN" sz="2000" b="1" kern="1200">
                  <a:latin typeface="+mn-ea"/>
                </a:rPr>
                <a:t>）用户可及早得到有用的产品，可及早发现问题，随时纠正错误。</a:t>
              </a:r>
              <a:endParaRPr lang="zh-CN" sz="2000" kern="1200">
                <a:latin typeface="+mn-ea"/>
              </a:endParaRPr>
            </a:p>
          </p:txBody>
        </p:sp>
        <p:sp>
          <p:nvSpPr>
            <p:cNvPr id="23" name="平行四边形 22">
              <a:extLst>
                <a:ext uri="{FF2B5EF4-FFF2-40B4-BE49-F238E27FC236}">
                  <a16:creationId xmlns:a16="http://schemas.microsoft.com/office/drawing/2014/main" id="{ED6639F8-9A00-4E6E-9072-62BA6042F4B2}"/>
                </a:ext>
              </a:extLst>
            </p:cNvPr>
            <p:cNvSpPr/>
            <p:nvPr/>
          </p:nvSpPr>
          <p:spPr>
            <a:xfrm>
              <a:off x="4261349" y="2825251"/>
              <a:ext cx="511207" cy="85201"/>
            </a:xfrm>
            <a:prstGeom prst="parallelogram">
              <a:avLst>
                <a:gd name="adj" fmla="val 140840"/>
              </a:avLst>
            </a:prstGeom>
          </p:spPr>
          <p:style>
            <a:lnRef idx="2">
              <a:schemeClr val="accent6">
                <a:alpha val="90000"/>
                <a:hueOff val="0"/>
                <a:satOff val="0"/>
                <a:lumOff val="0"/>
                <a:alphaOff val="-9032"/>
              </a:schemeClr>
            </a:lnRef>
            <a:fillRef idx="1">
              <a:schemeClr val="accent6">
                <a:alpha val="90000"/>
                <a:hueOff val="0"/>
                <a:satOff val="0"/>
                <a:lumOff val="0"/>
                <a:alphaOff val="-9032"/>
              </a:schemeClr>
            </a:fillRef>
            <a:effectRef idx="0">
              <a:schemeClr val="accent6">
                <a:alpha val="90000"/>
                <a:hueOff val="0"/>
                <a:satOff val="0"/>
                <a:lumOff val="0"/>
                <a:alphaOff val="-9032"/>
              </a:schemeClr>
            </a:effectRef>
            <a:fontRef idx="minor">
              <a:schemeClr val="lt1"/>
            </a:fontRef>
          </p:style>
        </p:sp>
        <p:sp>
          <p:nvSpPr>
            <p:cNvPr id="24" name="平行四边形 23">
              <a:extLst>
                <a:ext uri="{FF2B5EF4-FFF2-40B4-BE49-F238E27FC236}">
                  <a16:creationId xmlns:a16="http://schemas.microsoft.com/office/drawing/2014/main" id="{4B610ACF-5A8C-4917-99C2-A427D25F3871}"/>
                </a:ext>
              </a:extLst>
            </p:cNvPr>
            <p:cNvSpPr/>
            <p:nvPr/>
          </p:nvSpPr>
          <p:spPr>
            <a:xfrm>
              <a:off x="4802377" y="2825251"/>
              <a:ext cx="511207" cy="85201"/>
            </a:xfrm>
            <a:prstGeom prst="parallelogram">
              <a:avLst>
                <a:gd name="adj" fmla="val 140840"/>
              </a:avLst>
            </a:prstGeom>
          </p:spPr>
          <p:style>
            <a:lnRef idx="2">
              <a:schemeClr val="accent6">
                <a:alpha val="90000"/>
                <a:hueOff val="0"/>
                <a:satOff val="0"/>
                <a:lumOff val="0"/>
                <a:alphaOff val="-9677"/>
              </a:schemeClr>
            </a:lnRef>
            <a:fillRef idx="1">
              <a:schemeClr val="accent6">
                <a:alpha val="90000"/>
                <a:hueOff val="0"/>
                <a:satOff val="0"/>
                <a:lumOff val="0"/>
                <a:alphaOff val="-9677"/>
              </a:schemeClr>
            </a:fillRef>
            <a:effectRef idx="0">
              <a:schemeClr val="accent6">
                <a:alpha val="90000"/>
                <a:hueOff val="0"/>
                <a:satOff val="0"/>
                <a:lumOff val="0"/>
                <a:alphaOff val="-9677"/>
              </a:schemeClr>
            </a:effectRef>
            <a:fontRef idx="minor">
              <a:schemeClr val="lt1"/>
            </a:fontRef>
          </p:style>
        </p:sp>
        <p:sp>
          <p:nvSpPr>
            <p:cNvPr id="25" name="平行四边形 24">
              <a:extLst>
                <a:ext uri="{FF2B5EF4-FFF2-40B4-BE49-F238E27FC236}">
                  <a16:creationId xmlns:a16="http://schemas.microsoft.com/office/drawing/2014/main" id="{467BF314-8A82-4145-B9FD-6F5FDA63C387}"/>
                </a:ext>
              </a:extLst>
            </p:cNvPr>
            <p:cNvSpPr/>
            <p:nvPr/>
          </p:nvSpPr>
          <p:spPr>
            <a:xfrm>
              <a:off x="5343405" y="2825251"/>
              <a:ext cx="511207" cy="85201"/>
            </a:xfrm>
            <a:prstGeom prst="parallelogram">
              <a:avLst>
                <a:gd name="adj" fmla="val 140840"/>
              </a:avLst>
            </a:prstGeom>
          </p:spPr>
          <p:style>
            <a:lnRef idx="2">
              <a:schemeClr val="accent6">
                <a:alpha val="90000"/>
                <a:hueOff val="0"/>
                <a:satOff val="0"/>
                <a:lumOff val="0"/>
                <a:alphaOff val="-10323"/>
              </a:schemeClr>
            </a:lnRef>
            <a:fillRef idx="1">
              <a:schemeClr val="accent6">
                <a:alpha val="90000"/>
                <a:hueOff val="0"/>
                <a:satOff val="0"/>
                <a:lumOff val="0"/>
                <a:alphaOff val="-10323"/>
              </a:schemeClr>
            </a:fillRef>
            <a:effectRef idx="0">
              <a:schemeClr val="accent6">
                <a:alpha val="90000"/>
                <a:hueOff val="0"/>
                <a:satOff val="0"/>
                <a:lumOff val="0"/>
                <a:alphaOff val="-10323"/>
              </a:schemeClr>
            </a:effectRef>
            <a:fontRef idx="minor">
              <a:schemeClr val="lt1"/>
            </a:fontRef>
          </p:style>
        </p:sp>
        <p:sp>
          <p:nvSpPr>
            <p:cNvPr id="26" name="平行四边形 25">
              <a:extLst>
                <a:ext uri="{FF2B5EF4-FFF2-40B4-BE49-F238E27FC236}">
                  <a16:creationId xmlns:a16="http://schemas.microsoft.com/office/drawing/2014/main" id="{BB5BD373-8A34-4F0C-BB78-A3A91DDF6B06}"/>
                </a:ext>
              </a:extLst>
            </p:cNvPr>
            <p:cNvSpPr/>
            <p:nvPr/>
          </p:nvSpPr>
          <p:spPr>
            <a:xfrm>
              <a:off x="5884434" y="2825251"/>
              <a:ext cx="511207" cy="85201"/>
            </a:xfrm>
            <a:prstGeom prst="parallelogram">
              <a:avLst>
                <a:gd name="adj" fmla="val 140840"/>
              </a:avLst>
            </a:prstGeom>
          </p:spPr>
          <p:style>
            <a:lnRef idx="2">
              <a:schemeClr val="accent6">
                <a:alpha val="90000"/>
                <a:hueOff val="0"/>
                <a:satOff val="0"/>
                <a:lumOff val="0"/>
                <a:alphaOff val="-10968"/>
              </a:schemeClr>
            </a:lnRef>
            <a:fillRef idx="1">
              <a:schemeClr val="accent6">
                <a:alpha val="90000"/>
                <a:hueOff val="0"/>
                <a:satOff val="0"/>
                <a:lumOff val="0"/>
                <a:alphaOff val="-10968"/>
              </a:schemeClr>
            </a:fillRef>
            <a:effectRef idx="0">
              <a:schemeClr val="accent6">
                <a:alpha val="90000"/>
                <a:hueOff val="0"/>
                <a:satOff val="0"/>
                <a:lumOff val="0"/>
                <a:alphaOff val="-10968"/>
              </a:schemeClr>
            </a:effectRef>
            <a:fontRef idx="minor">
              <a:schemeClr val="lt1"/>
            </a:fontRef>
          </p:style>
        </p:sp>
        <p:sp>
          <p:nvSpPr>
            <p:cNvPr id="27" name="平行四边形 26">
              <a:extLst>
                <a:ext uri="{FF2B5EF4-FFF2-40B4-BE49-F238E27FC236}">
                  <a16:creationId xmlns:a16="http://schemas.microsoft.com/office/drawing/2014/main" id="{5B8A7AAD-8273-42CB-9B1A-A4297F98721C}"/>
                </a:ext>
              </a:extLst>
            </p:cNvPr>
            <p:cNvSpPr/>
            <p:nvPr/>
          </p:nvSpPr>
          <p:spPr>
            <a:xfrm>
              <a:off x="6425462" y="2825251"/>
              <a:ext cx="511207" cy="85201"/>
            </a:xfrm>
            <a:prstGeom prst="parallelogram">
              <a:avLst>
                <a:gd name="adj" fmla="val 140840"/>
              </a:avLst>
            </a:prstGeom>
          </p:spPr>
          <p:style>
            <a:lnRef idx="2">
              <a:schemeClr val="accent6">
                <a:alpha val="90000"/>
                <a:hueOff val="0"/>
                <a:satOff val="0"/>
                <a:lumOff val="0"/>
                <a:alphaOff val="-11613"/>
              </a:schemeClr>
            </a:lnRef>
            <a:fillRef idx="1">
              <a:schemeClr val="accent6">
                <a:alpha val="90000"/>
                <a:hueOff val="0"/>
                <a:satOff val="0"/>
                <a:lumOff val="0"/>
                <a:alphaOff val="-11613"/>
              </a:schemeClr>
            </a:fillRef>
            <a:effectRef idx="0">
              <a:schemeClr val="accent6">
                <a:alpha val="90000"/>
                <a:hueOff val="0"/>
                <a:satOff val="0"/>
                <a:lumOff val="0"/>
                <a:alphaOff val="-11613"/>
              </a:schemeClr>
            </a:effectRef>
            <a:fontRef idx="minor">
              <a:schemeClr val="lt1"/>
            </a:fontRef>
          </p:style>
        </p:sp>
        <p:sp>
          <p:nvSpPr>
            <p:cNvPr id="28" name="平行四边形 27">
              <a:extLst>
                <a:ext uri="{FF2B5EF4-FFF2-40B4-BE49-F238E27FC236}">
                  <a16:creationId xmlns:a16="http://schemas.microsoft.com/office/drawing/2014/main" id="{D3FCC923-0EC0-4B06-8349-1CC70BF6E40B}"/>
                </a:ext>
              </a:extLst>
            </p:cNvPr>
            <p:cNvSpPr/>
            <p:nvPr/>
          </p:nvSpPr>
          <p:spPr>
            <a:xfrm>
              <a:off x="6966490" y="2825251"/>
              <a:ext cx="511207" cy="85201"/>
            </a:xfrm>
            <a:prstGeom prst="parallelogram">
              <a:avLst>
                <a:gd name="adj" fmla="val 140840"/>
              </a:avLst>
            </a:prstGeom>
          </p:spPr>
          <p:style>
            <a:lnRef idx="2">
              <a:schemeClr val="accent6">
                <a:alpha val="90000"/>
                <a:hueOff val="0"/>
                <a:satOff val="0"/>
                <a:lumOff val="0"/>
                <a:alphaOff val="-12258"/>
              </a:schemeClr>
            </a:lnRef>
            <a:fillRef idx="1">
              <a:schemeClr val="accent6">
                <a:alpha val="90000"/>
                <a:hueOff val="0"/>
                <a:satOff val="0"/>
                <a:lumOff val="0"/>
                <a:alphaOff val="-12258"/>
              </a:schemeClr>
            </a:fillRef>
            <a:effectRef idx="0">
              <a:schemeClr val="accent6">
                <a:alpha val="90000"/>
                <a:hueOff val="0"/>
                <a:satOff val="0"/>
                <a:lumOff val="0"/>
                <a:alphaOff val="-12258"/>
              </a:schemeClr>
            </a:effectRef>
            <a:fontRef idx="minor">
              <a:schemeClr val="lt1"/>
            </a:fontRef>
          </p:style>
        </p:sp>
        <p:sp>
          <p:nvSpPr>
            <p:cNvPr id="29" name="平行四边形 28">
              <a:extLst>
                <a:ext uri="{FF2B5EF4-FFF2-40B4-BE49-F238E27FC236}">
                  <a16:creationId xmlns:a16="http://schemas.microsoft.com/office/drawing/2014/main" id="{898655BA-603E-4690-B6B4-FF56FE9E1D75}"/>
                </a:ext>
              </a:extLst>
            </p:cNvPr>
            <p:cNvSpPr/>
            <p:nvPr/>
          </p:nvSpPr>
          <p:spPr>
            <a:xfrm>
              <a:off x="7507518" y="2825251"/>
              <a:ext cx="511207" cy="85201"/>
            </a:xfrm>
            <a:prstGeom prst="parallelogram">
              <a:avLst>
                <a:gd name="adj" fmla="val 140840"/>
              </a:avLst>
            </a:prstGeom>
          </p:spPr>
          <p:style>
            <a:lnRef idx="2">
              <a:schemeClr val="accent6">
                <a:alpha val="90000"/>
                <a:hueOff val="0"/>
                <a:satOff val="0"/>
                <a:lumOff val="0"/>
                <a:alphaOff val="-12903"/>
              </a:schemeClr>
            </a:lnRef>
            <a:fillRef idx="1">
              <a:schemeClr val="accent6">
                <a:alpha val="90000"/>
                <a:hueOff val="0"/>
                <a:satOff val="0"/>
                <a:lumOff val="0"/>
                <a:alphaOff val="-12903"/>
              </a:schemeClr>
            </a:fillRef>
            <a:effectRef idx="0">
              <a:schemeClr val="accent6">
                <a:alpha val="90000"/>
                <a:hueOff val="0"/>
                <a:satOff val="0"/>
                <a:lumOff val="0"/>
                <a:alphaOff val="-12903"/>
              </a:schemeClr>
            </a:effectRef>
            <a:fontRef idx="minor">
              <a:schemeClr val="lt1"/>
            </a:fontRef>
          </p:style>
        </p:sp>
        <p:sp>
          <p:nvSpPr>
            <p:cNvPr id="30" name="任意多边形: 形状 29">
              <a:extLst>
                <a:ext uri="{FF2B5EF4-FFF2-40B4-BE49-F238E27FC236}">
                  <a16:creationId xmlns:a16="http://schemas.microsoft.com/office/drawing/2014/main" id="{FFB1CE8A-CAF1-4D9A-9E7E-80C33183CB37}"/>
                </a:ext>
              </a:extLst>
            </p:cNvPr>
            <p:cNvSpPr/>
            <p:nvPr/>
          </p:nvSpPr>
          <p:spPr>
            <a:xfrm>
              <a:off x="4261349" y="2943927"/>
              <a:ext cx="3834057" cy="348550"/>
            </a:xfrm>
            <a:custGeom>
              <a:avLst/>
              <a:gdLst>
                <a:gd name="connsiteX0" fmla="*/ 0 w 3834057"/>
                <a:gd name="connsiteY0" fmla="*/ 0 h 348550"/>
                <a:gd name="connsiteX1" fmla="*/ 3834057 w 3834057"/>
                <a:gd name="connsiteY1" fmla="*/ 0 h 348550"/>
                <a:gd name="connsiteX2" fmla="*/ 3834057 w 3834057"/>
                <a:gd name="connsiteY2" fmla="*/ 348550 h 348550"/>
                <a:gd name="connsiteX3" fmla="*/ 0 w 3834057"/>
                <a:gd name="connsiteY3" fmla="*/ 348550 h 348550"/>
                <a:gd name="connsiteX4" fmla="*/ 0 w 3834057"/>
                <a:gd name="connsiteY4" fmla="*/ 0 h 348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4057" h="348550">
                  <a:moveTo>
                    <a:pt x="0" y="0"/>
                  </a:moveTo>
                  <a:lnTo>
                    <a:pt x="3834057" y="0"/>
                  </a:lnTo>
                  <a:lnTo>
                    <a:pt x="3834057" y="348550"/>
                  </a:lnTo>
                  <a:lnTo>
                    <a:pt x="0" y="3485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444500">
                <a:lnSpc>
                  <a:spcPct val="150000"/>
                </a:lnSpc>
                <a:spcBef>
                  <a:spcPct val="0"/>
                </a:spcBef>
                <a:buNone/>
              </a:pPr>
              <a:r>
                <a:rPr lang="zh-CN" sz="2000" b="1" kern="1200">
                  <a:latin typeface="+mn-ea"/>
                </a:rPr>
                <a:t>（</a:t>
              </a:r>
              <a:r>
                <a:rPr lang="en-US" sz="2000" b="1" kern="1200">
                  <a:latin typeface="+mn-ea"/>
                </a:rPr>
                <a:t>3</a:t>
              </a:r>
              <a:r>
                <a:rPr lang="zh-CN" sz="2000" b="1" kern="1200">
                  <a:latin typeface="+mn-ea"/>
                </a:rPr>
                <a:t>）减小技术、应用风险，可降低开发费用，缩短开发时间。</a:t>
              </a:r>
              <a:endParaRPr lang="zh-CN" sz="2000" kern="1200">
                <a:latin typeface="+mn-ea"/>
              </a:endParaRPr>
            </a:p>
          </p:txBody>
        </p:sp>
        <p:sp>
          <p:nvSpPr>
            <p:cNvPr id="31" name="平行四边形 30">
              <a:extLst>
                <a:ext uri="{FF2B5EF4-FFF2-40B4-BE49-F238E27FC236}">
                  <a16:creationId xmlns:a16="http://schemas.microsoft.com/office/drawing/2014/main" id="{F927B06C-FEE3-44E1-90CE-680F53F1AB5F}"/>
                </a:ext>
              </a:extLst>
            </p:cNvPr>
            <p:cNvSpPr/>
            <p:nvPr/>
          </p:nvSpPr>
          <p:spPr>
            <a:xfrm>
              <a:off x="4261349" y="3292477"/>
              <a:ext cx="511207" cy="85201"/>
            </a:xfrm>
            <a:prstGeom prst="parallelogram">
              <a:avLst>
                <a:gd name="adj" fmla="val 140840"/>
              </a:avLst>
            </a:prstGeom>
          </p:spPr>
          <p:style>
            <a:lnRef idx="2">
              <a:schemeClr val="accent6">
                <a:alpha val="90000"/>
                <a:hueOff val="0"/>
                <a:satOff val="0"/>
                <a:lumOff val="0"/>
                <a:alphaOff val="-13548"/>
              </a:schemeClr>
            </a:lnRef>
            <a:fillRef idx="1">
              <a:schemeClr val="accent6">
                <a:alpha val="90000"/>
                <a:hueOff val="0"/>
                <a:satOff val="0"/>
                <a:lumOff val="0"/>
                <a:alphaOff val="-13548"/>
              </a:schemeClr>
            </a:fillRef>
            <a:effectRef idx="0">
              <a:schemeClr val="accent6">
                <a:alpha val="90000"/>
                <a:hueOff val="0"/>
                <a:satOff val="0"/>
                <a:lumOff val="0"/>
                <a:alphaOff val="-13548"/>
              </a:schemeClr>
            </a:effectRef>
            <a:fontRef idx="minor">
              <a:schemeClr val="lt1"/>
            </a:fontRef>
          </p:style>
        </p:sp>
        <p:sp>
          <p:nvSpPr>
            <p:cNvPr id="18432" name="平行四边形 18431">
              <a:extLst>
                <a:ext uri="{FF2B5EF4-FFF2-40B4-BE49-F238E27FC236}">
                  <a16:creationId xmlns:a16="http://schemas.microsoft.com/office/drawing/2014/main" id="{A20B05FE-5E69-4D8F-B37F-BC9631C87625}"/>
                </a:ext>
              </a:extLst>
            </p:cNvPr>
            <p:cNvSpPr/>
            <p:nvPr/>
          </p:nvSpPr>
          <p:spPr>
            <a:xfrm>
              <a:off x="4802377" y="3292477"/>
              <a:ext cx="511207" cy="85201"/>
            </a:xfrm>
            <a:prstGeom prst="parallelogram">
              <a:avLst>
                <a:gd name="adj" fmla="val 140840"/>
              </a:avLst>
            </a:prstGeom>
          </p:spPr>
          <p:style>
            <a:lnRef idx="2">
              <a:schemeClr val="accent6">
                <a:alpha val="90000"/>
                <a:hueOff val="0"/>
                <a:satOff val="0"/>
                <a:lumOff val="0"/>
                <a:alphaOff val="-14194"/>
              </a:schemeClr>
            </a:lnRef>
            <a:fillRef idx="1">
              <a:schemeClr val="accent6">
                <a:alpha val="90000"/>
                <a:hueOff val="0"/>
                <a:satOff val="0"/>
                <a:lumOff val="0"/>
                <a:alphaOff val="-14194"/>
              </a:schemeClr>
            </a:fillRef>
            <a:effectRef idx="0">
              <a:schemeClr val="accent6">
                <a:alpha val="90000"/>
                <a:hueOff val="0"/>
                <a:satOff val="0"/>
                <a:lumOff val="0"/>
                <a:alphaOff val="-14194"/>
              </a:schemeClr>
            </a:effectRef>
            <a:fontRef idx="minor">
              <a:schemeClr val="lt1"/>
            </a:fontRef>
          </p:style>
        </p:sp>
        <p:sp>
          <p:nvSpPr>
            <p:cNvPr id="18434" name="平行四边形 18433">
              <a:extLst>
                <a:ext uri="{FF2B5EF4-FFF2-40B4-BE49-F238E27FC236}">
                  <a16:creationId xmlns:a16="http://schemas.microsoft.com/office/drawing/2014/main" id="{A594E316-9C45-4B34-BE9E-A4B744B5B184}"/>
                </a:ext>
              </a:extLst>
            </p:cNvPr>
            <p:cNvSpPr/>
            <p:nvPr/>
          </p:nvSpPr>
          <p:spPr>
            <a:xfrm>
              <a:off x="5343405" y="3292477"/>
              <a:ext cx="511207" cy="85201"/>
            </a:xfrm>
            <a:prstGeom prst="parallelogram">
              <a:avLst>
                <a:gd name="adj" fmla="val 140840"/>
              </a:avLst>
            </a:prstGeom>
          </p:spPr>
          <p:style>
            <a:lnRef idx="2">
              <a:schemeClr val="accent6">
                <a:alpha val="90000"/>
                <a:hueOff val="0"/>
                <a:satOff val="0"/>
                <a:lumOff val="0"/>
                <a:alphaOff val="-14839"/>
              </a:schemeClr>
            </a:lnRef>
            <a:fillRef idx="1">
              <a:schemeClr val="accent6">
                <a:alpha val="90000"/>
                <a:hueOff val="0"/>
                <a:satOff val="0"/>
                <a:lumOff val="0"/>
                <a:alphaOff val="-14839"/>
              </a:schemeClr>
            </a:fillRef>
            <a:effectRef idx="0">
              <a:schemeClr val="accent6">
                <a:alpha val="90000"/>
                <a:hueOff val="0"/>
                <a:satOff val="0"/>
                <a:lumOff val="0"/>
                <a:alphaOff val="-14839"/>
              </a:schemeClr>
            </a:effectRef>
            <a:fontRef idx="minor">
              <a:schemeClr val="lt1"/>
            </a:fontRef>
          </p:style>
        </p:sp>
        <p:sp>
          <p:nvSpPr>
            <p:cNvPr id="18435" name="平行四边形 18434">
              <a:extLst>
                <a:ext uri="{FF2B5EF4-FFF2-40B4-BE49-F238E27FC236}">
                  <a16:creationId xmlns:a16="http://schemas.microsoft.com/office/drawing/2014/main" id="{5E4E66EE-D331-4EED-BDFB-13C1E4A704D0}"/>
                </a:ext>
              </a:extLst>
            </p:cNvPr>
            <p:cNvSpPr/>
            <p:nvPr/>
          </p:nvSpPr>
          <p:spPr>
            <a:xfrm>
              <a:off x="5884434" y="3292477"/>
              <a:ext cx="511207" cy="85201"/>
            </a:xfrm>
            <a:prstGeom prst="parallelogram">
              <a:avLst>
                <a:gd name="adj" fmla="val 140840"/>
              </a:avLst>
            </a:prstGeom>
          </p:spPr>
          <p:style>
            <a:lnRef idx="2">
              <a:schemeClr val="accent6">
                <a:alpha val="90000"/>
                <a:hueOff val="0"/>
                <a:satOff val="0"/>
                <a:lumOff val="0"/>
                <a:alphaOff val="-15484"/>
              </a:schemeClr>
            </a:lnRef>
            <a:fillRef idx="1">
              <a:schemeClr val="accent6">
                <a:alpha val="90000"/>
                <a:hueOff val="0"/>
                <a:satOff val="0"/>
                <a:lumOff val="0"/>
                <a:alphaOff val="-15484"/>
              </a:schemeClr>
            </a:fillRef>
            <a:effectRef idx="0">
              <a:schemeClr val="accent6">
                <a:alpha val="90000"/>
                <a:hueOff val="0"/>
                <a:satOff val="0"/>
                <a:lumOff val="0"/>
                <a:alphaOff val="-15484"/>
              </a:schemeClr>
            </a:effectRef>
            <a:fontRef idx="minor">
              <a:schemeClr val="lt1"/>
            </a:fontRef>
          </p:style>
        </p:sp>
        <p:sp>
          <p:nvSpPr>
            <p:cNvPr id="18436" name="平行四边形 18435">
              <a:extLst>
                <a:ext uri="{FF2B5EF4-FFF2-40B4-BE49-F238E27FC236}">
                  <a16:creationId xmlns:a16="http://schemas.microsoft.com/office/drawing/2014/main" id="{6EA20EFF-481F-448F-95A6-8DFCEB3D48B6}"/>
                </a:ext>
              </a:extLst>
            </p:cNvPr>
            <p:cNvSpPr/>
            <p:nvPr/>
          </p:nvSpPr>
          <p:spPr>
            <a:xfrm>
              <a:off x="6425462" y="3292477"/>
              <a:ext cx="511207" cy="85201"/>
            </a:xfrm>
            <a:prstGeom prst="parallelogram">
              <a:avLst>
                <a:gd name="adj" fmla="val 140840"/>
              </a:avLst>
            </a:prstGeom>
          </p:spPr>
          <p:style>
            <a:lnRef idx="2">
              <a:schemeClr val="accent6">
                <a:alpha val="90000"/>
                <a:hueOff val="0"/>
                <a:satOff val="0"/>
                <a:lumOff val="0"/>
                <a:alphaOff val="-16129"/>
              </a:schemeClr>
            </a:lnRef>
            <a:fillRef idx="1">
              <a:schemeClr val="accent6">
                <a:alpha val="90000"/>
                <a:hueOff val="0"/>
                <a:satOff val="0"/>
                <a:lumOff val="0"/>
                <a:alphaOff val="-16129"/>
              </a:schemeClr>
            </a:fillRef>
            <a:effectRef idx="0">
              <a:schemeClr val="accent6">
                <a:alpha val="90000"/>
                <a:hueOff val="0"/>
                <a:satOff val="0"/>
                <a:lumOff val="0"/>
                <a:alphaOff val="-16129"/>
              </a:schemeClr>
            </a:effectRef>
            <a:fontRef idx="minor">
              <a:schemeClr val="lt1"/>
            </a:fontRef>
          </p:style>
        </p:sp>
        <p:sp>
          <p:nvSpPr>
            <p:cNvPr id="18437" name="平行四边形 18436">
              <a:extLst>
                <a:ext uri="{FF2B5EF4-FFF2-40B4-BE49-F238E27FC236}">
                  <a16:creationId xmlns:a16="http://schemas.microsoft.com/office/drawing/2014/main" id="{8AD352FD-826E-4359-98C1-8B9A164189EF}"/>
                </a:ext>
              </a:extLst>
            </p:cNvPr>
            <p:cNvSpPr/>
            <p:nvPr/>
          </p:nvSpPr>
          <p:spPr>
            <a:xfrm>
              <a:off x="6966490" y="3292477"/>
              <a:ext cx="511207" cy="85201"/>
            </a:xfrm>
            <a:prstGeom prst="parallelogram">
              <a:avLst>
                <a:gd name="adj" fmla="val 140840"/>
              </a:avLst>
            </a:prstGeom>
          </p:spPr>
          <p:style>
            <a:lnRef idx="2">
              <a:schemeClr val="accent6">
                <a:alpha val="90000"/>
                <a:hueOff val="0"/>
                <a:satOff val="0"/>
                <a:lumOff val="0"/>
                <a:alphaOff val="-16774"/>
              </a:schemeClr>
            </a:lnRef>
            <a:fillRef idx="1">
              <a:schemeClr val="accent6">
                <a:alpha val="90000"/>
                <a:hueOff val="0"/>
                <a:satOff val="0"/>
                <a:lumOff val="0"/>
                <a:alphaOff val="-16774"/>
              </a:schemeClr>
            </a:fillRef>
            <a:effectRef idx="0">
              <a:schemeClr val="accent6">
                <a:alpha val="90000"/>
                <a:hueOff val="0"/>
                <a:satOff val="0"/>
                <a:lumOff val="0"/>
                <a:alphaOff val="-16774"/>
              </a:schemeClr>
            </a:effectRef>
            <a:fontRef idx="minor">
              <a:schemeClr val="lt1"/>
            </a:fontRef>
          </p:style>
        </p:sp>
        <p:sp>
          <p:nvSpPr>
            <p:cNvPr id="18440" name="平行四边形 18439">
              <a:extLst>
                <a:ext uri="{FF2B5EF4-FFF2-40B4-BE49-F238E27FC236}">
                  <a16:creationId xmlns:a16="http://schemas.microsoft.com/office/drawing/2014/main" id="{53FF3193-AF09-4211-90DF-4854C8F68005}"/>
                </a:ext>
              </a:extLst>
            </p:cNvPr>
            <p:cNvSpPr/>
            <p:nvPr/>
          </p:nvSpPr>
          <p:spPr>
            <a:xfrm>
              <a:off x="7507518" y="3292477"/>
              <a:ext cx="511207" cy="85201"/>
            </a:xfrm>
            <a:prstGeom prst="parallelogram">
              <a:avLst>
                <a:gd name="adj" fmla="val 140840"/>
              </a:avLst>
            </a:prstGeom>
          </p:spPr>
          <p:style>
            <a:lnRef idx="2">
              <a:schemeClr val="accent6">
                <a:alpha val="90000"/>
                <a:hueOff val="0"/>
                <a:satOff val="0"/>
                <a:lumOff val="0"/>
                <a:alphaOff val="-17419"/>
              </a:schemeClr>
            </a:lnRef>
            <a:fillRef idx="1">
              <a:schemeClr val="accent6">
                <a:alpha val="90000"/>
                <a:hueOff val="0"/>
                <a:satOff val="0"/>
                <a:lumOff val="0"/>
                <a:alphaOff val="-17419"/>
              </a:schemeClr>
            </a:fillRef>
            <a:effectRef idx="0">
              <a:schemeClr val="accent6">
                <a:alpha val="90000"/>
                <a:hueOff val="0"/>
                <a:satOff val="0"/>
                <a:lumOff val="0"/>
                <a:alphaOff val="-17419"/>
              </a:schemeClr>
            </a:effectRef>
            <a:fontRef idx="minor">
              <a:schemeClr val="lt1"/>
            </a:fontRef>
          </p:style>
        </p:sp>
        <p:sp>
          <p:nvSpPr>
            <p:cNvPr id="18441" name="任意多边形: 形状 18440">
              <a:extLst>
                <a:ext uri="{FF2B5EF4-FFF2-40B4-BE49-F238E27FC236}">
                  <a16:creationId xmlns:a16="http://schemas.microsoft.com/office/drawing/2014/main" id="{C89DF063-0CE1-4AAA-80E7-A726046D587A}"/>
                </a:ext>
              </a:extLst>
            </p:cNvPr>
            <p:cNvSpPr/>
            <p:nvPr/>
          </p:nvSpPr>
          <p:spPr>
            <a:xfrm>
              <a:off x="4261349" y="3411153"/>
              <a:ext cx="3834057" cy="348550"/>
            </a:xfrm>
            <a:custGeom>
              <a:avLst/>
              <a:gdLst>
                <a:gd name="connsiteX0" fmla="*/ 0 w 3834057"/>
                <a:gd name="connsiteY0" fmla="*/ 0 h 348550"/>
                <a:gd name="connsiteX1" fmla="*/ 3834057 w 3834057"/>
                <a:gd name="connsiteY1" fmla="*/ 0 h 348550"/>
                <a:gd name="connsiteX2" fmla="*/ 3834057 w 3834057"/>
                <a:gd name="connsiteY2" fmla="*/ 348550 h 348550"/>
                <a:gd name="connsiteX3" fmla="*/ 0 w 3834057"/>
                <a:gd name="connsiteY3" fmla="*/ 348550 h 348550"/>
                <a:gd name="connsiteX4" fmla="*/ 0 w 3834057"/>
                <a:gd name="connsiteY4" fmla="*/ 0 h 348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4057" h="348550">
                  <a:moveTo>
                    <a:pt x="0" y="0"/>
                  </a:moveTo>
                  <a:lnTo>
                    <a:pt x="3834057" y="0"/>
                  </a:lnTo>
                  <a:lnTo>
                    <a:pt x="3834057" y="348550"/>
                  </a:lnTo>
                  <a:lnTo>
                    <a:pt x="0" y="3485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444500">
                <a:lnSpc>
                  <a:spcPct val="150000"/>
                </a:lnSpc>
                <a:spcBef>
                  <a:spcPct val="0"/>
                </a:spcBef>
                <a:buNone/>
              </a:pPr>
              <a:r>
                <a:rPr lang="zh-CN" sz="2000" b="1" kern="1200">
                  <a:latin typeface="+mn-ea"/>
                </a:rPr>
                <a:t>快速原型模型的缺点：</a:t>
              </a:r>
              <a:endParaRPr lang="zh-CN" sz="2000" kern="1200">
                <a:latin typeface="+mn-ea"/>
              </a:endParaRPr>
            </a:p>
          </p:txBody>
        </p:sp>
        <p:sp>
          <p:nvSpPr>
            <p:cNvPr id="18442" name="平行四边形 18441">
              <a:extLst>
                <a:ext uri="{FF2B5EF4-FFF2-40B4-BE49-F238E27FC236}">
                  <a16:creationId xmlns:a16="http://schemas.microsoft.com/office/drawing/2014/main" id="{9EAFBA96-B2F0-466D-A0CA-4994E943AB2C}"/>
                </a:ext>
              </a:extLst>
            </p:cNvPr>
            <p:cNvSpPr/>
            <p:nvPr/>
          </p:nvSpPr>
          <p:spPr>
            <a:xfrm>
              <a:off x="4261349" y="3759704"/>
              <a:ext cx="511207" cy="85201"/>
            </a:xfrm>
            <a:prstGeom prst="parallelogram">
              <a:avLst>
                <a:gd name="adj" fmla="val 140840"/>
              </a:avLst>
            </a:prstGeom>
          </p:spPr>
          <p:style>
            <a:lnRef idx="2">
              <a:schemeClr val="accent6">
                <a:alpha val="90000"/>
                <a:hueOff val="0"/>
                <a:satOff val="0"/>
                <a:lumOff val="0"/>
                <a:alphaOff val="-18065"/>
              </a:schemeClr>
            </a:lnRef>
            <a:fillRef idx="1">
              <a:schemeClr val="accent6">
                <a:alpha val="90000"/>
                <a:hueOff val="0"/>
                <a:satOff val="0"/>
                <a:lumOff val="0"/>
                <a:alphaOff val="-18065"/>
              </a:schemeClr>
            </a:fillRef>
            <a:effectRef idx="0">
              <a:schemeClr val="accent6">
                <a:alpha val="90000"/>
                <a:hueOff val="0"/>
                <a:satOff val="0"/>
                <a:lumOff val="0"/>
                <a:alphaOff val="-18065"/>
              </a:schemeClr>
            </a:effectRef>
            <a:fontRef idx="minor">
              <a:schemeClr val="lt1"/>
            </a:fontRef>
          </p:style>
        </p:sp>
        <p:sp>
          <p:nvSpPr>
            <p:cNvPr id="18443" name="平行四边形 18442">
              <a:extLst>
                <a:ext uri="{FF2B5EF4-FFF2-40B4-BE49-F238E27FC236}">
                  <a16:creationId xmlns:a16="http://schemas.microsoft.com/office/drawing/2014/main" id="{4066FFDB-2F71-49A6-9C5F-276562B67011}"/>
                </a:ext>
              </a:extLst>
            </p:cNvPr>
            <p:cNvSpPr/>
            <p:nvPr/>
          </p:nvSpPr>
          <p:spPr>
            <a:xfrm>
              <a:off x="4802377" y="3759704"/>
              <a:ext cx="511207" cy="85201"/>
            </a:xfrm>
            <a:prstGeom prst="parallelogram">
              <a:avLst>
                <a:gd name="adj" fmla="val 140840"/>
              </a:avLst>
            </a:prstGeom>
          </p:spPr>
          <p:style>
            <a:lnRef idx="2">
              <a:schemeClr val="accent6">
                <a:alpha val="90000"/>
                <a:hueOff val="0"/>
                <a:satOff val="0"/>
                <a:lumOff val="0"/>
                <a:alphaOff val="-18710"/>
              </a:schemeClr>
            </a:lnRef>
            <a:fillRef idx="1">
              <a:schemeClr val="accent6">
                <a:alpha val="90000"/>
                <a:hueOff val="0"/>
                <a:satOff val="0"/>
                <a:lumOff val="0"/>
                <a:alphaOff val="-18710"/>
              </a:schemeClr>
            </a:fillRef>
            <a:effectRef idx="0">
              <a:schemeClr val="accent6">
                <a:alpha val="90000"/>
                <a:hueOff val="0"/>
                <a:satOff val="0"/>
                <a:lumOff val="0"/>
                <a:alphaOff val="-18710"/>
              </a:schemeClr>
            </a:effectRef>
            <a:fontRef idx="minor">
              <a:schemeClr val="lt1"/>
            </a:fontRef>
          </p:style>
        </p:sp>
        <p:sp>
          <p:nvSpPr>
            <p:cNvPr id="18444" name="平行四边形 18443">
              <a:extLst>
                <a:ext uri="{FF2B5EF4-FFF2-40B4-BE49-F238E27FC236}">
                  <a16:creationId xmlns:a16="http://schemas.microsoft.com/office/drawing/2014/main" id="{ACB9E448-DEF4-4BD5-88D1-B2949AEA5198}"/>
                </a:ext>
              </a:extLst>
            </p:cNvPr>
            <p:cNvSpPr/>
            <p:nvPr/>
          </p:nvSpPr>
          <p:spPr>
            <a:xfrm>
              <a:off x="5343405" y="3759704"/>
              <a:ext cx="511207" cy="85201"/>
            </a:xfrm>
            <a:prstGeom prst="parallelogram">
              <a:avLst>
                <a:gd name="adj" fmla="val 140840"/>
              </a:avLst>
            </a:prstGeom>
          </p:spPr>
          <p:style>
            <a:lnRef idx="2">
              <a:schemeClr val="accent6">
                <a:alpha val="90000"/>
                <a:hueOff val="0"/>
                <a:satOff val="0"/>
                <a:lumOff val="0"/>
                <a:alphaOff val="-19355"/>
              </a:schemeClr>
            </a:lnRef>
            <a:fillRef idx="1">
              <a:schemeClr val="accent6">
                <a:alpha val="90000"/>
                <a:hueOff val="0"/>
                <a:satOff val="0"/>
                <a:lumOff val="0"/>
                <a:alphaOff val="-19355"/>
              </a:schemeClr>
            </a:fillRef>
            <a:effectRef idx="0">
              <a:schemeClr val="accent6">
                <a:alpha val="90000"/>
                <a:hueOff val="0"/>
                <a:satOff val="0"/>
                <a:lumOff val="0"/>
                <a:alphaOff val="-19355"/>
              </a:schemeClr>
            </a:effectRef>
            <a:fontRef idx="minor">
              <a:schemeClr val="lt1"/>
            </a:fontRef>
          </p:style>
        </p:sp>
        <p:sp>
          <p:nvSpPr>
            <p:cNvPr id="18445" name="平行四边形 18444">
              <a:extLst>
                <a:ext uri="{FF2B5EF4-FFF2-40B4-BE49-F238E27FC236}">
                  <a16:creationId xmlns:a16="http://schemas.microsoft.com/office/drawing/2014/main" id="{F25CB5AE-A92A-4020-A26A-94F8D71208B6}"/>
                </a:ext>
              </a:extLst>
            </p:cNvPr>
            <p:cNvSpPr/>
            <p:nvPr/>
          </p:nvSpPr>
          <p:spPr>
            <a:xfrm>
              <a:off x="5884434" y="3759704"/>
              <a:ext cx="511207" cy="85201"/>
            </a:xfrm>
            <a:prstGeom prst="parallelogram">
              <a:avLst>
                <a:gd name="adj" fmla="val 140840"/>
              </a:avLst>
            </a:prstGeom>
          </p:spPr>
          <p:style>
            <a:lnRef idx="2">
              <a:schemeClr val="accent6">
                <a:alpha val="90000"/>
                <a:hueOff val="0"/>
                <a:satOff val="0"/>
                <a:lumOff val="0"/>
                <a:alphaOff val="-20000"/>
              </a:schemeClr>
            </a:lnRef>
            <a:fillRef idx="1">
              <a:schemeClr val="accent6">
                <a:alpha val="90000"/>
                <a:hueOff val="0"/>
                <a:satOff val="0"/>
                <a:lumOff val="0"/>
                <a:alphaOff val="-20000"/>
              </a:schemeClr>
            </a:fillRef>
            <a:effectRef idx="0">
              <a:schemeClr val="accent6">
                <a:alpha val="90000"/>
                <a:hueOff val="0"/>
                <a:satOff val="0"/>
                <a:lumOff val="0"/>
                <a:alphaOff val="-20000"/>
              </a:schemeClr>
            </a:effectRef>
            <a:fontRef idx="minor">
              <a:schemeClr val="lt1"/>
            </a:fontRef>
          </p:style>
        </p:sp>
        <p:sp>
          <p:nvSpPr>
            <p:cNvPr id="18446" name="平行四边形 18445">
              <a:extLst>
                <a:ext uri="{FF2B5EF4-FFF2-40B4-BE49-F238E27FC236}">
                  <a16:creationId xmlns:a16="http://schemas.microsoft.com/office/drawing/2014/main" id="{DA49BA13-1BC8-4245-B086-E7885B5B2253}"/>
                </a:ext>
              </a:extLst>
            </p:cNvPr>
            <p:cNvSpPr/>
            <p:nvPr/>
          </p:nvSpPr>
          <p:spPr>
            <a:xfrm>
              <a:off x="6425462" y="3759704"/>
              <a:ext cx="511207" cy="85201"/>
            </a:xfrm>
            <a:prstGeom prst="parallelogram">
              <a:avLst>
                <a:gd name="adj" fmla="val 140840"/>
              </a:avLst>
            </a:prstGeom>
          </p:spPr>
          <p:style>
            <a:lnRef idx="2">
              <a:schemeClr val="accent6">
                <a:alpha val="90000"/>
                <a:hueOff val="0"/>
                <a:satOff val="0"/>
                <a:lumOff val="0"/>
                <a:alphaOff val="-20645"/>
              </a:schemeClr>
            </a:lnRef>
            <a:fillRef idx="1">
              <a:schemeClr val="accent6">
                <a:alpha val="90000"/>
                <a:hueOff val="0"/>
                <a:satOff val="0"/>
                <a:lumOff val="0"/>
                <a:alphaOff val="-20645"/>
              </a:schemeClr>
            </a:fillRef>
            <a:effectRef idx="0">
              <a:schemeClr val="accent6">
                <a:alpha val="90000"/>
                <a:hueOff val="0"/>
                <a:satOff val="0"/>
                <a:lumOff val="0"/>
                <a:alphaOff val="-20645"/>
              </a:schemeClr>
            </a:effectRef>
            <a:fontRef idx="minor">
              <a:schemeClr val="lt1"/>
            </a:fontRef>
          </p:style>
        </p:sp>
        <p:sp>
          <p:nvSpPr>
            <p:cNvPr id="18447" name="平行四边形 18446">
              <a:extLst>
                <a:ext uri="{FF2B5EF4-FFF2-40B4-BE49-F238E27FC236}">
                  <a16:creationId xmlns:a16="http://schemas.microsoft.com/office/drawing/2014/main" id="{6F29371D-0672-433F-BCB7-21DFCC6D9C40}"/>
                </a:ext>
              </a:extLst>
            </p:cNvPr>
            <p:cNvSpPr/>
            <p:nvPr/>
          </p:nvSpPr>
          <p:spPr>
            <a:xfrm>
              <a:off x="6966490" y="3759704"/>
              <a:ext cx="511207" cy="85201"/>
            </a:xfrm>
            <a:prstGeom prst="parallelogram">
              <a:avLst>
                <a:gd name="adj" fmla="val 140840"/>
              </a:avLst>
            </a:prstGeom>
          </p:spPr>
          <p:style>
            <a:lnRef idx="2">
              <a:schemeClr val="accent6">
                <a:alpha val="90000"/>
                <a:hueOff val="0"/>
                <a:satOff val="0"/>
                <a:lumOff val="0"/>
                <a:alphaOff val="-21290"/>
              </a:schemeClr>
            </a:lnRef>
            <a:fillRef idx="1">
              <a:schemeClr val="accent6">
                <a:alpha val="90000"/>
                <a:hueOff val="0"/>
                <a:satOff val="0"/>
                <a:lumOff val="0"/>
                <a:alphaOff val="-21290"/>
              </a:schemeClr>
            </a:fillRef>
            <a:effectRef idx="0">
              <a:schemeClr val="accent6">
                <a:alpha val="90000"/>
                <a:hueOff val="0"/>
                <a:satOff val="0"/>
                <a:lumOff val="0"/>
                <a:alphaOff val="-21290"/>
              </a:schemeClr>
            </a:effectRef>
            <a:fontRef idx="minor">
              <a:schemeClr val="lt1"/>
            </a:fontRef>
          </p:style>
        </p:sp>
        <p:sp>
          <p:nvSpPr>
            <p:cNvPr id="18448" name="平行四边形 18447">
              <a:extLst>
                <a:ext uri="{FF2B5EF4-FFF2-40B4-BE49-F238E27FC236}">
                  <a16:creationId xmlns:a16="http://schemas.microsoft.com/office/drawing/2014/main" id="{2DFE098C-0765-487A-ADD8-36E6CEA2010F}"/>
                </a:ext>
              </a:extLst>
            </p:cNvPr>
            <p:cNvSpPr/>
            <p:nvPr/>
          </p:nvSpPr>
          <p:spPr>
            <a:xfrm>
              <a:off x="7507518" y="3759704"/>
              <a:ext cx="511207" cy="85201"/>
            </a:xfrm>
            <a:prstGeom prst="parallelogram">
              <a:avLst>
                <a:gd name="adj" fmla="val 140840"/>
              </a:avLst>
            </a:prstGeom>
          </p:spPr>
          <p:style>
            <a:lnRef idx="2">
              <a:schemeClr val="accent6">
                <a:alpha val="90000"/>
                <a:hueOff val="0"/>
                <a:satOff val="0"/>
                <a:lumOff val="0"/>
                <a:alphaOff val="-21935"/>
              </a:schemeClr>
            </a:lnRef>
            <a:fillRef idx="1">
              <a:schemeClr val="accent6">
                <a:alpha val="90000"/>
                <a:hueOff val="0"/>
                <a:satOff val="0"/>
                <a:lumOff val="0"/>
                <a:alphaOff val="-21935"/>
              </a:schemeClr>
            </a:fillRef>
            <a:effectRef idx="0">
              <a:schemeClr val="accent6">
                <a:alpha val="90000"/>
                <a:hueOff val="0"/>
                <a:satOff val="0"/>
                <a:lumOff val="0"/>
                <a:alphaOff val="-21935"/>
              </a:schemeClr>
            </a:effectRef>
            <a:fontRef idx="minor">
              <a:schemeClr val="lt1"/>
            </a:fontRef>
          </p:style>
        </p:sp>
        <p:sp>
          <p:nvSpPr>
            <p:cNvPr id="18449" name="任意多边形: 形状 18448">
              <a:extLst>
                <a:ext uri="{FF2B5EF4-FFF2-40B4-BE49-F238E27FC236}">
                  <a16:creationId xmlns:a16="http://schemas.microsoft.com/office/drawing/2014/main" id="{FF2AF46C-57A5-42B3-846C-C1BE4C78D4C1}"/>
                </a:ext>
              </a:extLst>
            </p:cNvPr>
            <p:cNvSpPr/>
            <p:nvPr/>
          </p:nvSpPr>
          <p:spPr>
            <a:xfrm>
              <a:off x="4261349" y="3878380"/>
              <a:ext cx="3834057" cy="348550"/>
            </a:xfrm>
            <a:custGeom>
              <a:avLst/>
              <a:gdLst>
                <a:gd name="connsiteX0" fmla="*/ 0 w 3834057"/>
                <a:gd name="connsiteY0" fmla="*/ 0 h 348550"/>
                <a:gd name="connsiteX1" fmla="*/ 3834057 w 3834057"/>
                <a:gd name="connsiteY1" fmla="*/ 0 h 348550"/>
                <a:gd name="connsiteX2" fmla="*/ 3834057 w 3834057"/>
                <a:gd name="connsiteY2" fmla="*/ 348550 h 348550"/>
                <a:gd name="connsiteX3" fmla="*/ 0 w 3834057"/>
                <a:gd name="connsiteY3" fmla="*/ 348550 h 348550"/>
                <a:gd name="connsiteX4" fmla="*/ 0 w 3834057"/>
                <a:gd name="connsiteY4" fmla="*/ 0 h 348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4057" h="348550">
                  <a:moveTo>
                    <a:pt x="0" y="0"/>
                  </a:moveTo>
                  <a:lnTo>
                    <a:pt x="3834057" y="0"/>
                  </a:lnTo>
                  <a:lnTo>
                    <a:pt x="3834057" y="348550"/>
                  </a:lnTo>
                  <a:lnTo>
                    <a:pt x="0" y="3485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444500">
                <a:lnSpc>
                  <a:spcPct val="150000"/>
                </a:lnSpc>
                <a:spcBef>
                  <a:spcPct val="0"/>
                </a:spcBef>
                <a:buNone/>
              </a:pPr>
              <a:r>
                <a:rPr lang="zh-CN" sz="2000" b="1" kern="1200">
                  <a:latin typeface="+mn-ea"/>
                </a:rPr>
                <a:t>（</a:t>
              </a:r>
              <a:r>
                <a:rPr lang="en-US" sz="2000" b="1" kern="1200">
                  <a:latin typeface="+mn-ea"/>
                </a:rPr>
                <a:t>1</a:t>
              </a:r>
              <a:r>
                <a:rPr lang="zh-CN" sz="2000" b="1" kern="1200">
                  <a:latin typeface="+mn-ea"/>
                </a:rPr>
                <a:t>）缺乏丰富而强有力的软件工具和开发环境。</a:t>
              </a:r>
              <a:endParaRPr lang="zh-CN" sz="2000" kern="1200">
                <a:latin typeface="+mn-ea"/>
              </a:endParaRPr>
            </a:p>
          </p:txBody>
        </p:sp>
        <p:sp>
          <p:nvSpPr>
            <p:cNvPr id="18450" name="平行四边形 18449">
              <a:extLst>
                <a:ext uri="{FF2B5EF4-FFF2-40B4-BE49-F238E27FC236}">
                  <a16:creationId xmlns:a16="http://schemas.microsoft.com/office/drawing/2014/main" id="{6DD6162F-6542-42A1-84D3-954840D60E8B}"/>
                </a:ext>
              </a:extLst>
            </p:cNvPr>
            <p:cNvSpPr/>
            <p:nvPr/>
          </p:nvSpPr>
          <p:spPr>
            <a:xfrm>
              <a:off x="4261349" y="4226931"/>
              <a:ext cx="511207" cy="85201"/>
            </a:xfrm>
            <a:prstGeom prst="parallelogram">
              <a:avLst>
                <a:gd name="adj" fmla="val 140840"/>
              </a:avLst>
            </a:prstGeom>
          </p:spPr>
          <p:style>
            <a:lnRef idx="2">
              <a:schemeClr val="accent6">
                <a:alpha val="90000"/>
                <a:hueOff val="0"/>
                <a:satOff val="0"/>
                <a:lumOff val="0"/>
                <a:alphaOff val="-22581"/>
              </a:schemeClr>
            </a:lnRef>
            <a:fillRef idx="1">
              <a:schemeClr val="accent6">
                <a:alpha val="90000"/>
                <a:hueOff val="0"/>
                <a:satOff val="0"/>
                <a:lumOff val="0"/>
                <a:alphaOff val="-22581"/>
              </a:schemeClr>
            </a:fillRef>
            <a:effectRef idx="0">
              <a:schemeClr val="accent6">
                <a:alpha val="90000"/>
                <a:hueOff val="0"/>
                <a:satOff val="0"/>
                <a:lumOff val="0"/>
                <a:alphaOff val="-22581"/>
              </a:schemeClr>
            </a:effectRef>
            <a:fontRef idx="minor">
              <a:schemeClr val="lt1"/>
            </a:fontRef>
          </p:style>
        </p:sp>
        <p:sp>
          <p:nvSpPr>
            <p:cNvPr id="18451" name="平行四边形 18450">
              <a:extLst>
                <a:ext uri="{FF2B5EF4-FFF2-40B4-BE49-F238E27FC236}">
                  <a16:creationId xmlns:a16="http://schemas.microsoft.com/office/drawing/2014/main" id="{4F8132FB-751C-4C1E-83B4-267B3969300D}"/>
                </a:ext>
              </a:extLst>
            </p:cNvPr>
            <p:cNvSpPr/>
            <p:nvPr/>
          </p:nvSpPr>
          <p:spPr>
            <a:xfrm>
              <a:off x="4802377" y="4226931"/>
              <a:ext cx="511207" cy="85201"/>
            </a:xfrm>
            <a:prstGeom prst="parallelogram">
              <a:avLst>
                <a:gd name="adj" fmla="val 140840"/>
              </a:avLst>
            </a:prstGeom>
          </p:spPr>
          <p:style>
            <a:lnRef idx="2">
              <a:schemeClr val="accent6">
                <a:alpha val="90000"/>
                <a:hueOff val="0"/>
                <a:satOff val="0"/>
                <a:lumOff val="0"/>
                <a:alphaOff val="-23226"/>
              </a:schemeClr>
            </a:lnRef>
            <a:fillRef idx="1">
              <a:schemeClr val="accent6">
                <a:alpha val="90000"/>
                <a:hueOff val="0"/>
                <a:satOff val="0"/>
                <a:lumOff val="0"/>
                <a:alphaOff val="-23226"/>
              </a:schemeClr>
            </a:fillRef>
            <a:effectRef idx="0">
              <a:schemeClr val="accent6">
                <a:alpha val="90000"/>
                <a:hueOff val="0"/>
                <a:satOff val="0"/>
                <a:lumOff val="0"/>
                <a:alphaOff val="-23226"/>
              </a:schemeClr>
            </a:effectRef>
            <a:fontRef idx="minor">
              <a:schemeClr val="lt1"/>
            </a:fontRef>
          </p:style>
        </p:sp>
        <p:sp>
          <p:nvSpPr>
            <p:cNvPr id="18452" name="平行四边形 18451">
              <a:extLst>
                <a:ext uri="{FF2B5EF4-FFF2-40B4-BE49-F238E27FC236}">
                  <a16:creationId xmlns:a16="http://schemas.microsoft.com/office/drawing/2014/main" id="{48F1F8B2-A9AC-4BBF-8983-52778B9CDC4A}"/>
                </a:ext>
              </a:extLst>
            </p:cNvPr>
            <p:cNvSpPr/>
            <p:nvPr/>
          </p:nvSpPr>
          <p:spPr>
            <a:xfrm>
              <a:off x="5343405" y="4226931"/>
              <a:ext cx="511207" cy="85201"/>
            </a:xfrm>
            <a:prstGeom prst="parallelogram">
              <a:avLst>
                <a:gd name="adj" fmla="val 140840"/>
              </a:avLst>
            </a:prstGeom>
          </p:spPr>
          <p:style>
            <a:lnRef idx="2">
              <a:schemeClr val="accent6">
                <a:alpha val="90000"/>
                <a:hueOff val="0"/>
                <a:satOff val="0"/>
                <a:lumOff val="0"/>
                <a:alphaOff val="-23871"/>
              </a:schemeClr>
            </a:lnRef>
            <a:fillRef idx="1">
              <a:schemeClr val="accent6">
                <a:alpha val="90000"/>
                <a:hueOff val="0"/>
                <a:satOff val="0"/>
                <a:lumOff val="0"/>
                <a:alphaOff val="-23871"/>
              </a:schemeClr>
            </a:fillRef>
            <a:effectRef idx="0">
              <a:schemeClr val="accent6">
                <a:alpha val="90000"/>
                <a:hueOff val="0"/>
                <a:satOff val="0"/>
                <a:lumOff val="0"/>
                <a:alphaOff val="-23871"/>
              </a:schemeClr>
            </a:effectRef>
            <a:fontRef idx="minor">
              <a:schemeClr val="lt1"/>
            </a:fontRef>
          </p:style>
        </p:sp>
        <p:sp>
          <p:nvSpPr>
            <p:cNvPr id="18453" name="平行四边形 18452">
              <a:extLst>
                <a:ext uri="{FF2B5EF4-FFF2-40B4-BE49-F238E27FC236}">
                  <a16:creationId xmlns:a16="http://schemas.microsoft.com/office/drawing/2014/main" id="{D20DDBEA-B0B8-4FCC-A070-A2336BA0B55C}"/>
                </a:ext>
              </a:extLst>
            </p:cNvPr>
            <p:cNvSpPr/>
            <p:nvPr/>
          </p:nvSpPr>
          <p:spPr>
            <a:xfrm>
              <a:off x="5884434" y="4226931"/>
              <a:ext cx="511207" cy="85201"/>
            </a:xfrm>
            <a:prstGeom prst="parallelogram">
              <a:avLst>
                <a:gd name="adj" fmla="val 140840"/>
              </a:avLst>
            </a:prstGeom>
          </p:spPr>
          <p:style>
            <a:lnRef idx="2">
              <a:schemeClr val="accent6">
                <a:alpha val="90000"/>
                <a:hueOff val="0"/>
                <a:satOff val="0"/>
                <a:lumOff val="0"/>
                <a:alphaOff val="-24516"/>
              </a:schemeClr>
            </a:lnRef>
            <a:fillRef idx="1">
              <a:schemeClr val="accent6">
                <a:alpha val="90000"/>
                <a:hueOff val="0"/>
                <a:satOff val="0"/>
                <a:lumOff val="0"/>
                <a:alphaOff val="-24516"/>
              </a:schemeClr>
            </a:fillRef>
            <a:effectRef idx="0">
              <a:schemeClr val="accent6">
                <a:alpha val="90000"/>
                <a:hueOff val="0"/>
                <a:satOff val="0"/>
                <a:lumOff val="0"/>
                <a:alphaOff val="-24516"/>
              </a:schemeClr>
            </a:effectRef>
            <a:fontRef idx="minor">
              <a:schemeClr val="lt1"/>
            </a:fontRef>
          </p:style>
        </p:sp>
        <p:sp>
          <p:nvSpPr>
            <p:cNvPr id="18454" name="平行四边形 18453">
              <a:extLst>
                <a:ext uri="{FF2B5EF4-FFF2-40B4-BE49-F238E27FC236}">
                  <a16:creationId xmlns:a16="http://schemas.microsoft.com/office/drawing/2014/main" id="{F946265C-B929-4363-9BDF-69B98EC98AFB}"/>
                </a:ext>
              </a:extLst>
            </p:cNvPr>
            <p:cNvSpPr/>
            <p:nvPr/>
          </p:nvSpPr>
          <p:spPr>
            <a:xfrm>
              <a:off x="6425462" y="4226931"/>
              <a:ext cx="511207" cy="85201"/>
            </a:xfrm>
            <a:prstGeom prst="parallelogram">
              <a:avLst>
                <a:gd name="adj" fmla="val 140840"/>
              </a:avLst>
            </a:prstGeom>
          </p:spPr>
          <p:style>
            <a:lnRef idx="2">
              <a:schemeClr val="accent6">
                <a:alpha val="90000"/>
                <a:hueOff val="0"/>
                <a:satOff val="0"/>
                <a:lumOff val="0"/>
                <a:alphaOff val="-25161"/>
              </a:schemeClr>
            </a:lnRef>
            <a:fillRef idx="1">
              <a:schemeClr val="accent6">
                <a:alpha val="90000"/>
                <a:hueOff val="0"/>
                <a:satOff val="0"/>
                <a:lumOff val="0"/>
                <a:alphaOff val="-25161"/>
              </a:schemeClr>
            </a:fillRef>
            <a:effectRef idx="0">
              <a:schemeClr val="accent6">
                <a:alpha val="90000"/>
                <a:hueOff val="0"/>
                <a:satOff val="0"/>
                <a:lumOff val="0"/>
                <a:alphaOff val="-25161"/>
              </a:schemeClr>
            </a:effectRef>
            <a:fontRef idx="minor">
              <a:schemeClr val="lt1"/>
            </a:fontRef>
          </p:style>
        </p:sp>
        <p:sp>
          <p:nvSpPr>
            <p:cNvPr id="18455" name="平行四边形 18454">
              <a:extLst>
                <a:ext uri="{FF2B5EF4-FFF2-40B4-BE49-F238E27FC236}">
                  <a16:creationId xmlns:a16="http://schemas.microsoft.com/office/drawing/2014/main" id="{D6AE6FFF-EEC2-4C9B-B3C5-7BBFD79FB949}"/>
                </a:ext>
              </a:extLst>
            </p:cNvPr>
            <p:cNvSpPr/>
            <p:nvPr/>
          </p:nvSpPr>
          <p:spPr>
            <a:xfrm>
              <a:off x="6966490" y="4226931"/>
              <a:ext cx="511207" cy="85201"/>
            </a:xfrm>
            <a:prstGeom prst="parallelogram">
              <a:avLst>
                <a:gd name="adj" fmla="val 140840"/>
              </a:avLst>
            </a:prstGeom>
          </p:spPr>
          <p:style>
            <a:lnRef idx="2">
              <a:schemeClr val="accent6">
                <a:alpha val="90000"/>
                <a:hueOff val="0"/>
                <a:satOff val="0"/>
                <a:lumOff val="0"/>
                <a:alphaOff val="-25806"/>
              </a:schemeClr>
            </a:lnRef>
            <a:fillRef idx="1">
              <a:schemeClr val="accent6">
                <a:alpha val="90000"/>
                <a:hueOff val="0"/>
                <a:satOff val="0"/>
                <a:lumOff val="0"/>
                <a:alphaOff val="-25806"/>
              </a:schemeClr>
            </a:fillRef>
            <a:effectRef idx="0">
              <a:schemeClr val="accent6">
                <a:alpha val="90000"/>
                <a:hueOff val="0"/>
                <a:satOff val="0"/>
                <a:lumOff val="0"/>
                <a:alphaOff val="-25806"/>
              </a:schemeClr>
            </a:effectRef>
            <a:fontRef idx="minor">
              <a:schemeClr val="lt1"/>
            </a:fontRef>
          </p:style>
        </p:sp>
        <p:sp>
          <p:nvSpPr>
            <p:cNvPr id="18456" name="平行四边形 18455">
              <a:extLst>
                <a:ext uri="{FF2B5EF4-FFF2-40B4-BE49-F238E27FC236}">
                  <a16:creationId xmlns:a16="http://schemas.microsoft.com/office/drawing/2014/main" id="{6BADD5B3-CC66-47C0-8BD2-C74BF4538F71}"/>
                </a:ext>
              </a:extLst>
            </p:cNvPr>
            <p:cNvSpPr/>
            <p:nvPr/>
          </p:nvSpPr>
          <p:spPr>
            <a:xfrm>
              <a:off x="7507518" y="4226931"/>
              <a:ext cx="511207" cy="85201"/>
            </a:xfrm>
            <a:prstGeom prst="parallelogram">
              <a:avLst>
                <a:gd name="adj" fmla="val 140840"/>
              </a:avLst>
            </a:prstGeom>
          </p:spPr>
          <p:style>
            <a:lnRef idx="2">
              <a:schemeClr val="accent6">
                <a:alpha val="90000"/>
                <a:hueOff val="0"/>
                <a:satOff val="0"/>
                <a:lumOff val="0"/>
                <a:alphaOff val="-26452"/>
              </a:schemeClr>
            </a:lnRef>
            <a:fillRef idx="1">
              <a:schemeClr val="accent6">
                <a:alpha val="90000"/>
                <a:hueOff val="0"/>
                <a:satOff val="0"/>
                <a:lumOff val="0"/>
                <a:alphaOff val="-26452"/>
              </a:schemeClr>
            </a:fillRef>
            <a:effectRef idx="0">
              <a:schemeClr val="accent6">
                <a:alpha val="90000"/>
                <a:hueOff val="0"/>
                <a:satOff val="0"/>
                <a:lumOff val="0"/>
                <a:alphaOff val="-26452"/>
              </a:schemeClr>
            </a:effectRef>
            <a:fontRef idx="minor">
              <a:schemeClr val="lt1"/>
            </a:fontRef>
          </p:style>
        </p:sp>
        <p:sp>
          <p:nvSpPr>
            <p:cNvPr id="18457" name="任意多边形: 形状 18456">
              <a:extLst>
                <a:ext uri="{FF2B5EF4-FFF2-40B4-BE49-F238E27FC236}">
                  <a16:creationId xmlns:a16="http://schemas.microsoft.com/office/drawing/2014/main" id="{FC8902DE-328C-4617-AA08-CD407A74EB20}"/>
                </a:ext>
              </a:extLst>
            </p:cNvPr>
            <p:cNvSpPr/>
            <p:nvPr/>
          </p:nvSpPr>
          <p:spPr>
            <a:xfrm>
              <a:off x="4261349" y="4345607"/>
              <a:ext cx="3834057" cy="348550"/>
            </a:xfrm>
            <a:custGeom>
              <a:avLst/>
              <a:gdLst>
                <a:gd name="connsiteX0" fmla="*/ 0 w 3834057"/>
                <a:gd name="connsiteY0" fmla="*/ 0 h 348550"/>
                <a:gd name="connsiteX1" fmla="*/ 3834057 w 3834057"/>
                <a:gd name="connsiteY1" fmla="*/ 0 h 348550"/>
                <a:gd name="connsiteX2" fmla="*/ 3834057 w 3834057"/>
                <a:gd name="connsiteY2" fmla="*/ 348550 h 348550"/>
                <a:gd name="connsiteX3" fmla="*/ 0 w 3834057"/>
                <a:gd name="connsiteY3" fmla="*/ 348550 h 348550"/>
                <a:gd name="connsiteX4" fmla="*/ 0 w 3834057"/>
                <a:gd name="connsiteY4" fmla="*/ 0 h 348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4057" h="348550">
                  <a:moveTo>
                    <a:pt x="0" y="0"/>
                  </a:moveTo>
                  <a:lnTo>
                    <a:pt x="3834057" y="0"/>
                  </a:lnTo>
                  <a:lnTo>
                    <a:pt x="3834057" y="348550"/>
                  </a:lnTo>
                  <a:lnTo>
                    <a:pt x="0" y="3485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444500">
                <a:lnSpc>
                  <a:spcPct val="150000"/>
                </a:lnSpc>
                <a:spcBef>
                  <a:spcPct val="0"/>
                </a:spcBef>
                <a:buNone/>
              </a:pPr>
              <a:r>
                <a:rPr lang="zh-CN" sz="2000" b="1" kern="1200">
                  <a:latin typeface="+mn-ea"/>
                </a:rPr>
                <a:t>（</a:t>
              </a:r>
              <a:r>
                <a:rPr lang="en-US" sz="2000" b="1" kern="1200">
                  <a:latin typeface="+mn-ea"/>
                </a:rPr>
                <a:t>2</a:t>
              </a:r>
              <a:r>
                <a:rPr lang="zh-CN" sz="2000" b="1" kern="1200">
                  <a:latin typeface="+mn-ea"/>
                </a:rPr>
                <a:t>）对设计人员水平及开发环境要求较高。</a:t>
              </a:r>
              <a:endParaRPr lang="zh-CN" sz="2000" kern="1200">
                <a:latin typeface="+mn-ea"/>
              </a:endParaRPr>
            </a:p>
          </p:txBody>
        </p:sp>
        <p:sp>
          <p:nvSpPr>
            <p:cNvPr id="18458" name="平行四边形 18457">
              <a:extLst>
                <a:ext uri="{FF2B5EF4-FFF2-40B4-BE49-F238E27FC236}">
                  <a16:creationId xmlns:a16="http://schemas.microsoft.com/office/drawing/2014/main" id="{B670E4F4-F3BD-4F07-8000-5BF00E74266B}"/>
                </a:ext>
              </a:extLst>
            </p:cNvPr>
            <p:cNvSpPr/>
            <p:nvPr/>
          </p:nvSpPr>
          <p:spPr>
            <a:xfrm>
              <a:off x="4261349" y="4694158"/>
              <a:ext cx="511207" cy="85201"/>
            </a:xfrm>
            <a:prstGeom prst="parallelogram">
              <a:avLst>
                <a:gd name="adj" fmla="val 140840"/>
              </a:avLst>
            </a:prstGeom>
          </p:spPr>
          <p:style>
            <a:lnRef idx="2">
              <a:schemeClr val="accent6">
                <a:alpha val="90000"/>
                <a:hueOff val="0"/>
                <a:satOff val="0"/>
                <a:lumOff val="0"/>
                <a:alphaOff val="-27097"/>
              </a:schemeClr>
            </a:lnRef>
            <a:fillRef idx="1">
              <a:schemeClr val="accent6">
                <a:alpha val="90000"/>
                <a:hueOff val="0"/>
                <a:satOff val="0"/>
                <a:lumOff val="0"/>
                <a:alphaOff val="-27097"/>
              </a:schemeClr>
            </a:fillRef>
            <a:effectRef idx="0">
              <a:schemeClr val="accent6">
                <a:alpha val="90000"/>
                <a:hueOff val="0"/>
                <a:satOff val="0"/>
                <a:lumOff val="0"/>
                <a:alphaOff val="-27097"/>
              </a:schemeClr>
            </a:effectRef>
            <a:fontRef idx="minor">
              <a:schemeClr val="lt1"/>
            </a:fontRef>
          </p:style>
        </p:sp>
        <p:sp>
          <p:nvSpPr>
            <p:cNvPr id="18459" name="平行四边形 18458">
              <a:extLst>
                <a:ext uri="{FF2B5EF4-FFF2-40B4-BE49-F238E27FC236}">
                  <a16:creationId xmlns:a16="http://schemas.microsoft.com/office/drawing/2014/main" id="{7F07260B-3C86-4803-852E-28B45FFD6654}"/>
                </a:ext>
              </a:extLst>
            </p:cNvPr>
            <p:cNvSpPr/>
            <p:nvPr/>
          </p:nvSpPr>
          <p:spPr>
            <a:xfrm>
              <a:off x="4802377" y="4694158"/>
              <a:ext cx="511207" cy="85201"/>
            </a:xfrm>
            <a:prstGeom prst="parallelogram">
              <a:avLst>
                <a:gd name="adj" fmla="val 140840"/>
              </a:avLst>
            </a:prstGeom>
          </p:spPr>
          <p:style>
            <a:lnRef idx="2">
              <a:schemeClr val="accent6">
                <a:alpha val="90000"/>
                <a:hueOff val="0"/>
                <a:satOff val="0"/>
                <a:lumOff val="0"/>
                <a:alphaOff val="-27742"/>
              </a:schemeClr>
            </a:lnRef>
            <a:fillRef idx="1">
              <a:schemeClr val="accent6">
                <a:alpha val="90000"/>
                <a:hueOff val="0"/>
                <a:satOff val="0"/>
                <a:lumOff val="0"/>
                <a:alphaOff val="-27742"/>
              </a:schemeClr>
            </a:fillRef>
            <a:effectRef idx="0">
              <a:schemeClr val="accent6">
                <a:alpha val="90000"/>
                <a:hueOff val="0"/>
                <a:satOff val="0"/>
                <a:lumOff val="0"/>
                <a:alphaOff val="-27742"/>
              </a:schemeClr>
            </a:effectRef>
            <a:fontRef idx="minor">
              <a:schemeClr val="lt1"/>
            </a:fontRef>
          </p:style>
        </p:sp>
        <p:sp>
          <p:nvSpPr>
            <p:cNvPr id="18460" name="平行四边形 18459">
              <a:extLst>
                <a:ext uri="{FF2B5EF4-FFF2-40B4-BE49-F238E27FC236}">
                  <a16:creationId xmlns:a16="http://schemas.microsoft.com/office/drawing/2014/main" id="{E3A93A76-126B-4EDD-B184-0FC3882C8855}"/>
                </a:ext>
              </a:extLst>
            </p:cNvPr>
            <p:cNvSpPr/>
            <p:nvPr/>
          </p:nvSpPr>
          <p:spPr>
            <a:xfrm>
              <a:off x="5343405" y="4694158"/>
              <a:ext cx="511207" cy="85201"/>
            </a:xfrm>
            <a:prstGeom prst="parallelogram">
              <a:avLst>
                <a:gd name="adj" fmla="val 140840"/>
              </a:avLst>
            </a:prstGeom>
          </p:spPr>
          <p:style>
            <a:lnRef idx="2">
              <a:schemeClr val="accent6">
                <a:alpha val="90000"/>
                <a:hueOff val="0"/>
                <a:satOff val="0"/>
                <a:lumOff val="0"/>
                <a:alphaOff val="-28387"/>
              </a:schemeClr>
            </a:lnRef>
            <a:fillRef idx="1">
              <a:schemeClr val="accent6">
                <a:alpha val="90000"/>
                <a:hueOff val="0"/>
                <a:satOff val="0"/>
                <a:lumOff val="0"/>
                <a:alphaOff val="-28387"/>
              </a:schemeClr>
            </a:fillRef>
            <a:effectRef idx="0">
              <a:schemeClr val="accent6">
                <a:alpha val="90000"/>
                <a:hueOff val="0"/>
                <a:satOff val="0"/>
                <a:lumOff val="0"/>
                <a:alphaOff val="-28387"/>
              </a:schemeClr>
            </a:effectRef>
            <a:fontRef idx="minor">
              <a:schemeClr val="lt1"/>
            </a:fontRef>
          </p:style>
        </p:sp>
        <p:sp>
          <p:nvSpPr>
            <p:cNvPr id="18461" name="平行四边形 18460">
              <a:extLst>
                <a:ext uri="{FF2B5EF4-FFF2-40B4-BE49-F238E27FC236}">
                  <a16:creationId xmlns:a16="http://schemas.microsoft.com/office/drawing/2014/main" id="{C0F0E1BC-50BB-4202-84F9-6980612C2477}"/>
                </a:ext>
              </a:extLst>
            </p:cNvPr>
            <p:cNvSpPr/>
            <p:nvPr/>
          </p:nvSpPr>
          <p:spPr>
            <a:xfrm>
              <a:off x="5884434" y="4694158"/>
              <a:ext cx="511207" cy="85201"/>
            </a:xfrm>
            <a:prstGeom prst="parallelogram">
              <a:avLst>
                <a:gd name="adj" fmla="val 140840"/>
              </a:avLst>
            </a:prstGeom>
          </p:spPr>
          <p:style>
            <a:lnRef idx="2">
              <a:schemeClr val="accent6">
                <a:alpha val="90000"/>
                <a:hueOff val="0"/>
                <a:satOff val="0"/>
                <a:lumOff val="0"/>
                <a:alphaOff val="-29032"/>
              </a:schemeClr>
            </a:lnRef>
            <a:fillRef idx="1">
              <a:schemeClr val="accent6">
                <a:alpha val="90000"/>
                <a:hueOff val="0"/>
                <a:satOff val="0"/>
                <a:lumOff val="0"/>
                <a:alphaOff val="-29032"/>
              </a:schemeClr>
            </a:fillRef>
            <a:effectRef idx="0">
              <a:schemeClr val="accent6">
                <a:alpha val="90000"/>
                <a:hueOff val="0"/>
                <a:satOff val="0"/>
                <a:lumOff val="0"/>
                <a:alphaOff val="-29032"/>
              </a:schemeClr>
            </a:effectRef>
            <a:fontRef idx="minor">
              <a:schemeClr val="lt1"/>
            </a:fontRef>
          </p:style>
        </p:sp>
        <p:sp>
          <p:nvSpPr>
            <p:cNvPr id="18462" name="平行四边形 18461">
              <a:extLst>
                <a:ext uri="{FF2B5EF4-FFF2-40B4-BE49-F238E27FC236}">
                  <a16:creationId xmlns:a16="http://schemas.microsoft.com/office/drawing/2014/main" id="{CD76B739-06E0-40D9-A3D5-6DBAA78356CE}"/>
                </a:ext>
              </a:extLst>
            </p:cNvPr>
            <p:cNvSpPr/>
            <p:nvPr/>
          </p:nvSpPr>
          <p:spPr>
            <a:xfrm>
              <a:off x="6425462" y="4694158"/>
              <a:ext cx="511207" cy="85201"/>
            </a:xfrm>
            <a:prstGeom prst="parallelogram">
              <a:avLst>
                <a:gd name="adj" fmla="val 140840"/>
              </a:avLst>
            </a:prstGeom>
          </p:spPr>
          <p:style>
            <a:lnRef idx="2">
              <a:schemeClr val="accent6">
                <a:alpha val="90000"/>
                <a:hueOff val="0"/>
                <a:satOff val="0"/>
                <a:lumOff val="0"/>
                <a:alphaOff val="-29677"/>
              </a:schemeClr>
            </a:lnRef>
            <a:fillRef idx="1">
              <a:schemeClr val="accent6">
                <a:alpha val="90000"/>
                <a:hueOff val="0"/>
                <a:satOff val="0"/>
                <a:lumOff val="0"/>
                <a:alphaOff val="-29677"/>
              </a:schemeClr>
            </a:fillRef>
            <a:effectRef idx="0">
              <a:schemeClr val="accent6">
                <a:alpha val="90000"/>
                <a:hueOff val="0"/>
                <a:satOff val="0"/>
                <a:lumOff val="0"/>
                <a:alphaOff val="-29677"/>
              </a:schemeClr>
            </a:effectRef>
            <a:fontRef idx="minor">
              <a:schemeClr val="lt1"/>
            </a:fontRef>
          </p:style>
        </p:sp>
        <p:sp>
          <p:nvSpPr>
            <p:cNvPr id="18463" name="平行四边形 18462">
              <a:extLst>
                <a:ext uri="{FF2B5EF4-FFF2-40B4-BE49-F238E27FC236}">
                  <a16:creationId xmlns:a16="http://schemas.microsoft.com/office/drawing/2014/main" id="{D62CE41D-3712-468B-8EE0-0902477F13C8}"/>
                </a:ext>
              </a:extLst>
            </p:cNvPr>
            <p:cNvSpPr/>
            <p:nvPr/>
          </p:nvSpPr>
          <p:spPr>
            <a:xfrm>
              <a:off x="6966490" y="4694158"/>
              <a:ext cx="511207" cy="85201"/>
            </a:xfrm>
            <a:prstGeom prst="parallelogram">
              <a:avLst>
                <a:gd name="adj" fmla="val 140840"/>
              </a:avLst>
            </a:prstGeom>
          </p:spPr>
          <p:style>
            <a:lnRef idx="2">
              <a:schemeClr val="accent6">
                <a:alpha val="90000"/>
                <a:hueOff val="0"/>
                <a:satOff val="0"/>
                <a:lumOff val="0"/>
                <a:alphaOff val="-30323"/>
              </a:schemeClr>
            </a:lnRef>
            <a:fillRef idx="1">
              <a:schemeClr val="accent6">
                <a:alpha val="90000"/>
                <a:hueOff val="0"/>
                <a:satOff val="0"/>
                <a:lumOff val="0"/>
                <a:alphaOff val="-30323"/>
              </a:schemeClr>
            </a:fillRef>
            <a:effectRef idx="0">
              <a:schemeClr val="accent6">
                <a:alpha val="90000"/>
                <a:hueOff val="0"/>
                <a:satOff val="0"/>
                <a:lumOff val="0"/>
                <a:alphaOff val="-30323"/>
              </a:schemeClr>
            </a:effectRef>
            <a:fontRef idx="minor">
              <a:schemeClr val="lt1"/>
            </a:fontRef>
          </p:style>
        </p:sp>
        <p:sp>
          <p:nvSpPr>
            <p:cNvPr id="10240" name="平行四边形 10239">
              <a:extLst>
                <a:ext uri="{FF2B5EF4-FFF2-40B4-BE49-F238E27FC236}">
                  <a16:creationId xmlns:a16="http://schemas.microsoft.com/office/drawing/2014/main" id="{C2C575DF-7E1E-4661-BEBF-0113962763B1}"/>
                </a:ext>
              </a:extLst>
            </p:cNvPr>
            <p:cNvSpPr/>
            <p:nvPr/>
          </p:nvSpPr>
          <p:spPr>
            <a:xfrm>
              <a:off x="7507518" y="4694158"/>
              <a:ext cx="511207" cy="85201"/>
            </a:xfrm>
            <a:prstGeom prst="parallelogram">
              <a:avLst>
                <a:gd name="adj" fmla="val 140840"/>
              </a:avLst>
            </a:prstGeom>
          </p:spPr>
          <p:style>
            <a:lnRef idx="2">
              <a:schemeClr val="accent6">
                <a:alpha val="90000"/>
                <a:hueOff val="0"/>
                <a:satOff val="0"/>
                <a:lumOff val="0"/>
                <a:alphaOff val="-30968"/>
              </a:schemeClr>
            </a:lnRef>
            <a:fillRef idx="1">
              <a:schemeClr val="accent6">
                <a:alpha val="90000"/>
                <a:hueOff val="0"/>
                <a:satOff val="0"/>
                <a:lumOff val="0"/>
                <a:alphaOff val="-30968"/>
              </a:schemeClr>
            </a:fillRef>
            <a:effectRef idx="0">
              <a:schemeClr val="accent6">
                <a:alpha val="90000"/>
                <a:hueOff val="0"/>
                <a:satOff val="0"/>
                <a:lumOff val="0"/>
                <a:alphaOff val="-30968"/>
              </a:schemeClr>
            </a:effectRef>
            <a:fontRef idx="minor">
              <a:schemeClr val="lt1"/>
            </a:fontRef>
          </p:style>
        </p:sp>
        <p:sp>
          <p:nvSpPr>
            <p:cNvPr id="10241" name="任意多边形: 形状 10240">
              <a:extLst>
                <a:ext uri="{FF2B5EF4-FFF2-40B4-BE49-F238E27FC236}">
                  <a16:creationId xmlns:a16="http://schemas.microsoft.com/office/drawing/2014/main" id="{7A601FBF-2316-48B3-A2B6-5852FB813BB0}"/>
                </a:ext>
              </a:extLst>
            </p:cNvPr>
            <p:cNvSpPr/>
            <p:nvPr/>
          </p:nvSpPr>
          <p:spPr>
            <a:xfrm>
              <a:off x="4261349" y="4812834"/>
              <a:ext cx="3834057" cy="348550"/>
            </a:xfrm>
            <a:custGeom>
              <a:avLst/>
              <a:gdLst>
                <a:gd name="connsiteX0" fmla="*/ 0 w 3834057"/>
                <a:gd name="connsiteY0" fmla="*/ 0 h 348550"/>
                <a:gd name="connsiteX1" fmla="*/ 3834057 w 3834057"/>
                <a:gd name="connsiteY1" fmla="*/ 0 h 348550"/>
                <a:gd name="connsiteX2" fmla="*/ 3834057 w 3834057"/>
                <a:gd name="connsiteY2" fmla="*/ 348550 h 348550"/>
                <a:gd name="connsiteX3" fmla="*/ 0 w 3834057"/>
                <a:gd name="connsiteY3" fmla="*/ 348550 h 348550"/>
                <a:gd name="connsiteX4" fmla="*/ 0 w 3834057"/>
                <a:gd name="connsiteY4" fmla="*/ 0 h 348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4057" h="348550">
                  <a:moveTo>
                    <a:pt x="0" y="0"/>
                  </a:moveTo>
                  <a:lnTo>
                    <a:pt x="3834057" y="0"/>
                  </a:lnTo>
                  <a:lnTo>
                    <a:pt x="3834057" y="348550"/>
                  </a:lnTo>
                  <a:lnTo>
                    <a:pt x="0" y="3485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444500">
                <a:lnSpc>
                  <a:spcPct val="150000"/>
                </a:lnSpc>
                <a:spcBef>
                  <a:spcPct val="0"/>
                </a:spcBef>
                <a:buNone/>
              </a:pPr>
              <a:r>
                <a:rPr lang="zh-CN" sz="2000" b="1" kern="1200">
                  <a:latin typeface="+mn-ea"/>
                </a:rPr>
                <a:t>（</a:t>
              </a:r>
              <a:r>
                <a:rPr lang="en-US" sz="2000" b="1" kern="1200">
                  <a:latin typeface="+mn-ea"/>
                </a:rPr>
                <a:t>3</a:t>
              </a:r>
              <a:r>
                <a:rPr lang="zh-CN" sz="2000" b="1" kern="1200">
                  <a:latin typeface="+mn-ea"/>
                </a:rPr>
                <a:t>）在多次重复改变原型的过程中，程序员会厌倦。</a:t>
              </a:r>
              <a:endParaRPr lang="zh-CN" sz="2000" kern="1200">
                <a:latin typeface="+mn-ea"/>
              </a:endParaRPr>
            </a:p>
          </p:txBody>
        </p:sp>
        <p:sp>
          <p:nvSpPr>
            <p:cNvPr id="10242" name="平行四边形 10241">
              <a:extLst>
                <a:ext uri="{FF2B5EF4-FFF2-40B4-BE49-F238E27FC236}">
                  <a16:creationId xmlns:a16="http://schemas.microsoft.com/office/drawing/2014/main" id="{C8795F0C-F597-4967-9F19-6FB7AA4D4427}"/>
                </a:ext>
              </a:extLst>
            </p:cNvPr>
            <p:cNvSpPr/>
            <p:nvPr/>
          </p:nvSpPr>
          <p:spPr>
            <a:xfrm>
              <a:off x="4261349" y="5161385"/>
              <a:ext cx="511207" cy="85201"/>
            </a:xfrm>
            <a:prstGeom prst="parallelogram">
              <a:avLst>
                <a:gd name="adj" fmla="val 140840"/>
              </a:avLst>
            </a:prstGeom>
          </p:spPr>
          <p:style>
            <a:lnRef idx="2">
              <a:schemeClr val="accent6">
                <a:alpha val="90000"/>
                <a:hueOff val="0"/>
                <a:satOff val="0"/>
                <a:lumOff val="0"/>
                <a:alphaOff val="-31613"/>
              </a:schemeClr>
            </a:lnRef>
            <a:fillRef idx="1">
              <a:schemeClr val="accent6">
                <a:alpha val="90000"/>
                <a:hueOff val="0"/>
                <a:satOff val="0"/>
                <a:lumOff val="0"/>
                <a:alphaOff val="-31613"/>
              </a:schemeClr>
            </a:fillRef>
            <a:effectRef idx="0">
              <a:schemeClr val="accent6">
                <a:alpha val="90000"/>
                <a:hueOff val="0"/>
                <a:satOff val="0"/>
                <a:lumOff val="0"/>
                <a:alphaOff val="-31613"/>
              </a:schemeClr>
            </a:effectRef>
            <a:fontRef idx="minor">
              <a:schemeClr val="lt1"/>
            </a:fontRef>
          </p:style>
        </p:sp>
        <p:sp>
          <p:nvSpPr>
            <p:cNvPr id="10243" name="平行四边形 10242">
              <a:extLst>
                <a:ext uri="{FF2B5EF4-FFF2-40B4-BE49-F238E27FC236}">
                  <a16:creationId xmlns:a16="http://schemas.microsoft.com/office/drawing/2014/main" id="{A1123301-F08A-402F-894D-67ACEC16F80D}"/>
                </a:ext>
              </a:extLst>
            </p:cNvPr>
            <p:cNvSpPr/>
            <p:nvPr/>
          </p:nvSpPr>
          <p:spPr>
            <a:xfrm>
              <a:off x="4802377" y="5161385"/>
              <a:ext cx="511207" cy="85201"/>
            </a:xfrm>
            <a:prstGeom prst="parallelogram">
              <a:avLst>
                <a:gd name="adj" fmla="val 140840"/>
              </a:avLst>
            </a:prstGeom>
          </p:spPr>
          <p:style>
            <a:lnRef idx="2">
              <a:schemeClr val="accent6">
                <a:alpha val="90000"/>
                <a:hueOff val="0"/>
                <a:satOff val="0"/>
                <a:lumOff val="0"/>
                <a:alphaOff val="-32258"/>
              </a:schemeClr>
            </a:lnRef>
            <a:fillRef idx="1">
              <a:schemeClr val="accent6">
                <a:alpha val="90000"/>
                <a:hueOff val="0"/>
                <a:satOff val="0"/>
                <a:lumOff val="0"/>
                <a:alphaOff val="-32258"/>
              </a:schemeClr>
            </a:fillRef>
            <a:effectRef idx="0">
              <a:schemeClr val="accent6">
                <a:alpha val="90000"/>
                <a:hueOff val="0"/>
                <a:satOff val="0"/>
                <a:lumOff val="0"/>
                <a:alphaOff val="-32258"/>
              </a:schemeClr>
            </a:effectRef>
            <a:fontRef idx="minor">
              <a:schemeClr val="lt1"/>
            </a:fontRef>
          </p:style>
        </p:sp>
        <p:sp>
          <p:nvSpPr>
            <p:cNvPr id="10244" name="平行四边形 10243">
              <a:extLst>
                <a:ext uri="{FF2B5EF4-FFF2-40B4-BE49-F238E27FC236}">
                  <a16:creationId xmlns:a16="http://schemas.microsoft.com/office/drawing/2014/main" id="{2A90EACC-7435-477D-8534-97BDC68E80DC}"/>
                </a:ext>
              </a:extLst>
            </p:cNvPr>
            <p:cNvSpPr/>
            <p:nvPr/>
          </p:nvSpPr>
          <p:spPr>
            <a:xfrm>
              <a:off x="5343405" y="5161385"/>
              <a:ext cx="511207" cy="85201"/>
            </a:xfrm>
            <a:prstGeom prst="parallelogram">
              <a:avLst>
                <a:gd name="adj" fmla="val 140840"/>
              </a:avLst>
            </a:prstGeom>
          </p:spPr>
          <p:style>
            <a:lnRef idx="2">
              <a:schemeClr val="accent6">
                <a:alpha val="90000"/>
                <a:hueOff val="0"/>
                <a:satOff val="0"/>
                <a:lumOff val="0"/>
                <a:alphaOff val="-32903"/>
              </a:schemeClr>
            </a:lnRef>
            <a:fillRef idx="1">
              <a:schemeClr val="accent6">
                <a:alpha val="90000"/>
                <a:hueOff val="0"/>
                <a:satOff val="0"/>
                <a:lumOff val="0"/>
                <a:alphaOff val="-32903"/>
              </a:schemeClr>
            </a:fillRef>
            <a:effectRef idx="0">
              <a:schemeClr val="accent6">
                <a:alpha val="90000"/>
                <a:hueOff val="0"/>
                <a:satOff val="0"/>
                <a:lumOff val="0"/>
                <a:alphaOff val="-32903"/>
              </a:schemeClr>
            </a:effectRef>
            <a:fontRef idx="minor">
              <a:schemeClr val="lt1"/>
            </a:fontRef>
          </p:style>
        </p:sp>
        <p:sp>
          <p:nvSpPr>
            <p:cNvPr id="10245" name="平行四边形 10244">
              <a:extLst>
                <a:ext uri="{FF2B5EF4-FFF2-40B4-BE49-F238E27FC236}">
                  <a16:creationId xmlns:a16="http://schemas.microsoft.com/office/drawing/2014/main" id="{1524C36E-5A2C-4953-98C9-1A27F7DA54C6}"/>
                </a:ext>
              </a:extLst>
            </p:cNvPr>
            <p:cNvSpPr/>
            <p:nvPr/>
          </p:nvSpPr>
          <p:spPr>
            <a:xfrm>
              <a:off x="5884434" y="5161385"/>
              <a:ext cx="511207" cy="85201"/>
            </a:xfrm>
            <a:prstGeom prst="parallelogram">
              <a:avLst>
                <a:gd name="adj" fmla="val 140840"/>
              </a:avLst>
            </a:prstGeom>
          </p:spPr>
          <p:style>
            <a:lnRef idx="2">
              <a:schemeClr val="accent6">
                <a:alpha val="90000"/>
                <a:hueOff val="0"/>
                <a:satOff val="0"/>
                <a:lumOff val="0"/>
                <a:alphaOff val="-33548"/>
              </a:schemeClr>
            </a:lnRef>
            <a:fillRef idx="1">
              <a:schemeClr val="accent6">
                <a:alpha val="90000"/>
                <a:hueOff val="0"/>
                <a:satOff val="0"/>
                <a:lumOff val="0"/>
                <a:alphaOff val="-33548"/>
              </a:schemeClr>
            </a:fillRef>
            <a:effectRef idx="0">
              <a:schemeClr val="accent6">
                <a:alpha val="90000"/>
                <a:hueOff val="0"/>
                <a:satOff val="0"/>
                <a:lumOff val="0"/>
                <a:alphaOff val="-33548"/>
              </a:schemeClr>
            </a:effectRef>
            <a:fontRef idx="minor">
              <a:schemeClr val="lt1"/>
            </a:fontRef>
          </p:style>
        </p:sp>
        <p:sp>
          <p:nvSpPr>
            <p:cNvPr id="10246" name="平行四边形 10245">
              <a:extLst>
                <a:ext uri="{FF2B5EF4-FFF2-40B4-BE49-F238E27FC236}">
                  <a16:creationId xmlns:a16="http://schemas.microsoft.com/office/drawing/2014/main" id="{050B40BB-65B7-48E7-A753-DB0C87C1286E}"/>
                </a:ext>
              </a:extLst>
            </p:cNvPr>
            <p:cNvSpPr/>
            <p:nvPr/>
          </p:nvSpPr>
          <p:spPr>
            <a:xfrm>
              <a:off x="6425462" y="5161385"/>
              <a:ext cx="511207" cy="85201"/>
            </a:xfrm>
            <a:prstGeom prst="parallelogram">
              <a:avLst>
                <a:gd name="adj" fmla="val 140840"/>
              </a:avLst>
            </a:prstGeom>
          </p:spPr>
          <p:style>
            <a:lnRef idx="2">
              <a:schemeClr val="accent6">
                <a:alpha val="90000"/>
                <a:hueOff val="0"/>
                <a:satOff val="0"/>
                <a:lumOff val="0"/>
                <a:alphaOff val="-34194"/>
              </a:schemeClr>
            </a:lnRef>
            <a:fillRef idx="1">
              <a:schemeClr val="accent6">
                <a:alpha val="90000"/>
                <a:hueOff val="0"/>
                <a:satOff val="0"/>
                <a:lumOff val="0"/>
                <a:alphaOff val="-34194"/>
              </a:schemeClr>
            </a:fillRef>
            <a:effectRef idx="0">
              <a:schemeClr val="accent6">
                <a:alpha val="90000"/>
                <a:hueOff val="0"/>
                <a:satOff val="0"/>
                <a:lumOff val="0"/>
                <a:alphaOff val="-34194"/>
              </a:schemeClr>
            </a:effectRef>
            <a:fontRef idx="minor">
              <a:schemeClr val="lt1"/>
            </a:fontRef>
          </p:style>
        </p:sp>
        <p:sp>
          <p:nvSpPr>
            <p:cNvPr id="10247" name="平行四边形 10246">
              <a:extLst>
                <a:ext uri="{FF2B5EF4-FFF2-40B4-BE49-F238E27FC236}">
                  <a16:creationId xmlns:a16="http://schemas.microsoft.com/office/drawing/2014/main" id="{E5B3DF81-AED5-4A46-90FB-25F26E931C15}"/>
                </a:ext>
              </a:extLst>
            </p:cNvPr>
            <p:cNvSpPr/>
            <p:nvPr/>
          </p:nvSpPr>
          <p:spPr>
            <a:xfrm>
              <a:off x="6966490" y="5161385"/>
              <a:ext cx="511207" cy="85201"/>
            </a:xfrm>
            <a:prstGeom prst="parallelogram">
              <a:avLst>
                <a:gd name="adj" fmla="val 140840"/>
              </a:avLst>
            </a:prstGeom>
          </p:spPr>
          <p:style>
            <a:lnRef idx="2">
              <a:schemeClr val="accent6">
                <a:alpha val="90000"/>
                <a:hueOff val="0"/>
                <a:satOff val="0"/>
                <a:lumOff val="0"/>
                <a:alphaOff val="-34839"/>
              </a:schemeClr>
            </a:lnRef>
            <a:fillRef idx="1">
              <a:schemeClr val="accent6">
                <a:alpha val="90000"/>
                <a:hueOff val="0"/>
                <a:satOff val="0"/>
                <a:lumOff val="0"/>
                <a:alphaOff val="-34839"/>
              </a:schemeClr>
            </a:fillRef>
            <a:effectRef idx="0">
              <a:schemeClr val="accent6">
                <a:alpha val="90000"/>
                <a:hueOff val="0"/>
                <a:satOff val="0"/>
                <a:lumOff val="0"/>
                <a:alphaOff val="-34839"/>
              </a:schemeClr>
            </a:effectRef>
            <a:fontRef idx="minor">
              <a:schemeClr val="lt1"/>
            </a:fontRef>
          </p:style>
        </p:sp>
        <p:sp>
          <p:nvSpPr>
            <p:cNvPr id="10248" name="平行四边形 10247">
              <a:extLst>
                <a:ext uri="{FF2B5EF4-FFF2-40B4-BE49-F238E27FC236}">
                  <a16:creationId xmlns:a16="http://schemas.microsoft.com/office/drawing/2014/main" id="{05E8595E-00B6-4774-A41D-8369189D1B15}"/>
                </a:ext>
              </a:extLst>
            </p:cNvPr>
            <p:cNvSpPr/>
            <p:nvPr/>
          </p:nvSpPr>
          <p:spPr>
            <a:xfrm>
              <a:off x="7507518" y="5161385"/>
              <a:ext cx="511207" cy="85201"/>
            </a:xfrm>
            <a:prstGeom prst="parallelogram">
              <a:avLst>
                <a:gd name="adj" fmla="val 140840"/>
              </a:avLst>
            </a:prstGeom>
          </p:spPr>
          <p:style>
            <a:lnRef idx="2">
              <a:schemeClr val="accent6">
                <a:alpha val="90000"/>
                <a:hueOff val="0"/>
                <a:satOff val="0"/>
                <a:lumOff val="0"/>
                <a:alphaOff val="-35484"/>
              </a:schemeClr>
            </a:lnRef>
            <a:fillRef idx="1">
              <a:schemeClr val="accent6">
                <a:alpha val="90000"/>
                <a:hueOff val="0"/>
                <a:satOff val="0"/>
                <a:lumOff val="0"/>
                <a:alphaOff val="-35484"/>
              </a:schemeClr>
            </a:fillRef>
            <a:effectRef idx="0">
              <a:schemeClr val="accent6">
                <a:alpha val="90000"/>
                <a:hueOff val="0"/>
                <a:satOff val="0"/>
                <a:lumOff val="0"/>
                <a:alphaOff val="-35484"/>
              </a:schemeClr>
            </a:effectRef>
            <a:fontRef idx="minor">
              <a:schemeClr val="lt1"/>
            </a:fontRef>
          </p:style>
        </p:sp>
        <p:sp>
          <p:nvSpPr>
            <p:cNvPr id="10249" name="任意多边形: 形状 10248">
              <a:extLst>
                <a:ext uri="{FF2B5EF4-FFF2-40B4-BE49-F238E27FC236}">
                  <a16:creationId xmlns:a16="http://schemas.microsoft.com/office/drawing/2014/main" id="{F144D680-5CC6-49AE-A190-957E0026B119}"/>
                </a:ext>
              </a:extLst>
            </p:cNvPr>
            <p:cNvSpPr/>
            <p:nvPr/>
          </p:nvSpPr>
          <p:spPr>
            <a:xfrm>
              <a:off x="4261349" y="5280061"/>
              <a:ext cx="3834057" cy="348550"/>
            </a:xfrm>
            <a:custGeom>
              <a:avLst/>
              <a:gdLst>
                <a:gd name="connsiteX0" fmla="*/ 0 w 3834057"/>
                <a:gd name="connsiteY0" fmla="*/ 0 h 348550"/>
                <a:gd name="connsiteX1" fmla="*/ 3834057 w 3834057"/>
                <a:gd name="connsiteY1" fmla="*/ 0 h 348550"/>
                <a:gd name="connsiteX2" fmla="*/ 3834057 w 3834057"/>
                <a:gd name="connsiteY2" fmla="*/ 348550 h 348550"/>
                <a:gd name="connsiteX3" fmla="*/ 0 w 3834057"/>
                <a:gd name="connsiteY3" fmla="*/ 348550 h 348550"/>
                <a:gd name="connsiteX4" fmla="*/ 0 w 3834057"/>
                <a:gd name="connsiteY4" fmla="*/ 0 h 348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4057" h="348550">
                  <a:moveTo>
                    <a:pt x="0" y="0"/>
                  </a:moveTo>
                  <a:lnTo>
                    <a:pt x="3834057" y="0"/>
                  </a:lnTo>
                  <a:lnTo>
                    <a:pt x="3834057" y="348550"/>
                  </a:lnTo>
                  <a:lnTo>
                    <a:pt x="0" y="3485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444500">
                <a:lnSpc>
                  <a:spcPct val="150000"/>
                </a:lnSpc>
                <a:spcBef>
                  <a:spcPct val="0"/>
                </a:spcBef>
                <a:buNone/>
              </a:pPr>
              <a:r>
                <a:rPr lang="zh-CN" sz="2000" b="1" kern="1200">
                  <a:latin typeface="+mn-ea"/>
                </a:rPr>
                <a:t>（</a:t>
              </a:r>
              <a:r>
                <a:rPr lang="en-US" sz="2000" b="1" kern="1200">
                  <a:latin typeface="+mn-ea"/>
                </a:rPr>
                <a:t>4</a:t>
              </a:r>
              <a:r>
                <a:rPr lang="zh-CN" sz="2000" b="1" kern="1200">
                  <a:latin typeface="+mn-ea"/>
                </a:rPr>
                <a:t>）对于做到彻底测试，更新文档较为困难。</a:t>
              </a:r>
              <a:endParaRPr lang="zh-CN" sz="2000" kern="1200">
                <a:latin typeface="+mn-ea"/>
              </a:endParaRPr>
            </a:p>
          </p:txBody>
        </p:sp>
        <p:sp>
          <p:nvSpPr>
            <p:cNvPr id="10252" name="平行四边形 10251">
              <a:extLst>
                <a:ext uri="{FF2B5EF4-FFF2-40B4-BE49-F238E27FC236}">
                  <a16:creationId xmlns:a16="http://schemas.microsoft.com/office/drawing/2014/main" id="{72688B2A-0ED2-4AC1-BDB6-FCC77615ACCD}"/>
                </a:ext>
              </a:extLst>
            </p:cNvPr>
            <p:cNvSpPr/>
            <p:nvPr/>
          </p:nvSpPr>
          <p:spPr>
            <a:xfrm>
              <a:off x="4261349" y="5628612"/>
              <a:ext cx="511207" cy="85201"/>
            </a:xfrm>
            <a:prstGeom prst="parallelogram">
              <a:avLst>
                <a:gd name="adj" fmla="val 140840"/>
              </a:avLst>
            </a:prstGeom>
          </p:spPr>
          <p:style>
            <a:lnRef idx="2">
              <a:schemeClr val="accent6">
                <a:alpha val="90000"/>
                <a:hueOff val="0"/>
                <a:satOff val="0"/>
                <a:lumOff val="0"/>
                <a:alphaOff val="-36129"/>
              </a:schemeClr>
            </a:lnRef>
            <a:fillRef idx="1">
              <a:schemeClr val="accent6">
                <a:alpha val="90000"/>
                <a:hueOff val="0"/>
                <a:satOff val="0"/>
                <a:lumOff val="0"/>
                <a:alphaOff val="-36129"/>
              </a:schemeClr>
            </a:fillRef>
            <a:effectRef idx="0">
              <a:schemeClr val="accent6">
                <a:alpha val="90000"/>
                <a:hueOff val="0"/>
                <a:satOff val="0"/>
                <a:lumOff val="0"/>
                <a:alphaOff val="-36129"/>
              </a:schemeClr>
            </a:effectRef>
            <a:fontRef idx="minor">
              <a:schemeClr val="lt1"/>
            </a:fontRef>
          </p:style>
        </p:sp>
        <p:sp>
          <p:nvSpPr>
            <p:cNvPr id="10253" name="平行四边形 10252">
              <a:extLst>
                <a:ext uri="{FF2B5EF4-FFF2-40B4-BE49-F238E27FC236}">
                  <a16:creationId xmlns:a16="http://schemas.microsoft.com/office/drawing/2014/main" id="{F61AE717-0EA2-42C5-B539-36D47D1B5082}"/>
                </a:ext>
              </a:extLst>
            </p:cNvPr>
            <p:cNvSpPr/>
            <p:nvPr/>
          </p:nvSpPr>
          <p:spPr>
            <a:xfrm>
              <a:off x="4802377" y="5628612"/>
              <a:ext cx="511207" cy="85201"/>
            </a:xfrm>
            <a:prstGeom prst="parallelogram">
              <a:avLst>
                <a:gd name="adj" fmla="val 140840"/>
              </a:avLst>
            </a:prstGeom>
          </p:spPr>
          <p:style>
            <a:lnRef idx="2">
              <a:schemeClr val="accent6">
                <a:alpha val="90000"/>
                <a:hueOff val="0"/>
                <a:satOff val="0"/>
                <a:lumOff val="0"/>
                <a:alphaOff val="-36774"/>
              </a:schemeClr>
            </a:lnRef>
            <a:fillRef idx="1">
              <a:schemeClr val="accent6">
                <a:alpha val="90000"/>
                <a:hueOff val="0"/>
                <a:satOff val="0"/>
                <a:lumOff val="0"/>
                <a:alphaOff val="-36774"/>
              </a:schemeClr>
            </a:fillRef>
            <a:effectRef idx="0">
              <a:schemeClr val="accent6">
                <a:alpha val="90000"/>
                <a:hueOff val="0"/>
                <a:satOff val="0"/>
                <a:lumOff val="0"/>
                <a:alphaOff val="-36774"/>
              </a:schemeClr>
            </a:effectRef>
            <a:fontRef idx="minor">
              <a:schemeClr val="lt1"/>
            </a:fontRef>
          </p:style>
        </p:sp>
        <p:sp>
          <p:nvSpPr>
            <p:cNvPr id="10254" name="平行四边形 10253">
              <a:extLst>
                <a:ext uri="{FF2B5EF4-FFF2-40B4-BE49-F238E27FC236}">
                  <a16:creationId xmlns:a16="http://schemas.microsoft.com/office/drawing/2014/main" id="{1066AC63-43E9-4785-92B8-51046334843C}"/>
                </a:ext>
              </a:extLst>
            </p:cNvPr>
            <p:cNvSpPr/>
            <p:nvPr/>
          </p:nvSpPr>
          <p:spPr>
            <a:xfrm>
              <a:off x="5343405" y="5628612"/>
              <a:ext cx="511207" cy="85201"/>
            </a:xfrm>
            <a:prstGeom prst="parallelogram">
              <a:avLst>
                <a:gd name="adj" fmla="val 140840"/>
              </a:avLst>
            </a:prstGeom>
          </p:spPr>
          <p:style>
            <a:lnRef idx="2">
              <a:schemeClr val="accent6">
                <a:alpha val="90000"/>
                <a:hueOff val="0"/>
                <a:satOff val="0"/>
                <a:lumOff val="0"/>
                <a:alphaOff val="-37419"/>
              </a:schemeClr>
            </a:lnRef>
            <a:fillRef idx="1">
              <a:schemeClr val="accent6">
                <a:alpha val="90000"/>
                <a:hueOff val="0"/>
                <a:satOff val="0"/>
                <a:lumOff val="0"/>
                <a:alphaOff val="-37419"/>
              </a:schemeClr>
            </a:fillRef>
            <a:effectRef idx="0">
              <a:schemeClr val="accent6">
                <a:alpha val="90000"/>
                <a:hueOff val="0"/>
                <a:satOff val="0"/>
                <a:lumOff val="0"/>
                <a:alphaOff val="-37419"/>
              </a:schemeClr>
            </a:effectRef>
            <a:fontRef idx="minor">
              <a:schemeClr val="lt1"/>
            </a:fontRef>
          </p:style>
        </p:sp>
        <p:sp>
          <p:nvSpPr>
            <p:cNvPr id="10255" name="平行四边形 10254">
              <a:extLst>
                <a:ext uri="{FF2B5EF4-FFF2-40B4-BE49-F238E27FC236}">
                  <a16:creationId xmlns:a16="http://schemas.microsoft.com/office/drawing/2014/main" id="{BE7C3927-5A93-44C3-B65E-FA3C17DCC8E6}"/>
                </a:ext>
              </a:extLst>
            </p:cNvPr>
            <p:cNvSpPr/>
            <p:nvPr/>
          </p:nvSpPr>
          <p:spPr>
            <a:xfrm>
              <a:off x="5884434" y="5628612"/>
              <a:ext cx="511207" cy="85201"/>
            </a:xfrm>
            <a:prstGeom prst="parallelogram">
              <a:avLst>
                <a:gd name="adj" fmla="val 140840"/>
              </a:avLst>
            </a:prstGeom>
          </p:spPr>
          <p:style>
            <a:lnRef idx="2">
              <a:schemeClr val="accent6">
                <a:alpha val="90000"/>
                <a:hueOff val="0"/>
                <a:satOff val="0"/>
                <a:lumOff val="0"/>
                <a:alphaOff val="-38065"/>
              </a:schemeClr>
            </a:lnRef>
            <a:fillRef idx="1">
              <a:schemeClr val="accent6">
                <a:alpha val="90000"/>
                <a:hueOff val="0"/>
                <a:satOff val="0"/>
                <a:lumOff val="0"/>
                <a:alphaOff val="-38065"/>
              </a:schemeClr>
            </a:fillRef>
            <a:effectRef idx="0">
              <a:schemeClr val="accent6">
                <a:alpha val="90000"/>
                <a:hueOff val="0"/>
                <a:satOff val="0"/>
                <a:lumOff val="0"/>
                <a:alphaOff val="-38065"/>
              </a:schemeClr>
            </a:effectRef>
            <a:fontRef idx="minor">
              <a:schemeClr val="lt1"/>
            </a:fontRef>
          </p:style>
        </p:sp>
        <p:sp>
          <p:nvSpPr>
            <p:cNvPr id="10256" name="平行四边形 10255">
              <a:extLst>
                <a:ext uri="{FF2B5EF4-FFF2-40B4-BE49-F238E27FC236}">
                  <a16:creationId xmlns:a16="http://schemas.microsoft.com/office/drawing/2014/main" id="{99B3B927-C3B6-4D04-A899-C1A60471E4DD}"/>
                </a:ext>
              </a:extLst>
            </p:cNvPr>
            <p:cNvSpPr/>
            <p:nvPr/>
          </p:nvSpPr>
          <p:spPr>
            <a:xfrm>
              <a:off x="6425462" y="5628612"/>
              <a:ext cx="511207" cy="85201"/>
            </a:xfrm>
            <a:prstGeom prst="parallelogram">
              <a:avLst>
                <a:gd name="adj" fmla="val 140840"/>
              </a:avLst>
            </a:prstGeom>
          </p:spPr>
          <p:style>
            <a:lnRef idx="2">
              <a:schemeClr val="accent6">
                <a:alpha val="90000"/>
                <a:hueOff val="0"/>
                <a:satOff val="0"/>
                <a:lumOff val="0"/>
                <a:alphaOff val="-38710"/>
              </a:schemeClr>
            </a:lnRef>
            <a:fillRef idx="1">
              <a:schemeClr val="accent6">
                <a:alpha val="90000"/>
                <a:hueOff val="0"/>
                <a:satOff val="0"/>
                <a:lumOff val="0"/>
                <a:alphaOff val="-38710"/>
              </a:schemeClr>
            </a:fillRef>
            <a:effectRef idx="0">
              <a:schemeClr val="accent6">
                <a:alpha val="90000"/>
                <a:hueOff val="0"/>
                <a:satOff val="0"/>
                <a:lumOff val="0"/>
                <a:alphaOff val="-38710"/>
              </a:schemeClr>
            </a:effectRef>
            <a:fontRef idx="minor">
              <a:schemeClr val="lt1"/>
            </a:fontRef>
          </p:style>
        </p:sp>
        <p:sp>
          <p:nvSpPr>
            <p:cNvPr id="10257" name="平行四边形 10256">
              <a:extLst>
                <a:ext uri="{FF2B5EF4-FFF2-40B4-BE49-F238E27FC236}">
                  <a16:creationId xmlns:a16="http://schemas.microsoft.com/office/drawing/2014/main" id="{35DE0721-7018-42AE-AD1B-488034A58158}"/>
                </a:ext>
              </a:extLst>
            </p:cNvPr>
            <p:cNvSpPr/>
            <p:nvPr/>
          </p:nvSpPr>
          <p:spPr>
            <a:xfrm>
              <a:off x="6966490" y="5628612"/>
              <a:ext cx="511207" cy="85201"/>
            </a:xfrm>
            <a:prstGeom prst="parallelogram">
              <a:avLst>
                <a:gd name="adj" fmla="val 140840"/>
              </a:avLst>
            </a:prstGeom>
          </p:spPr>
          <p:style>
            <a:lnRef idx="2">
              <a:schemeClr val="accent6">
                <a:alpha val="90000"/>
                <a:hueOff val="0"/>
                <a:satOff val="0"/>
                <a:lumOff val="0"/>
                <a:alphaOff val="-39355"/>
              </a:schemeClr>
            </a:lnRef>
            <a:fillRef idx="1">
              <a:schemeClr val="accent6">
                <a:alpha val="90000"/>
                <a:hueOff val="0"/>
                <a:satOff val="0"/>
                <a:lumOff val="0"/>
                <a:alphaOff val="-39355"/>
              </a:schemeClr>
            </a:fillRef>
            <a:effectRef idx="0">
              <a:schemeClr val="accent6">
                <a:alpha val="90000"/>
                <a:hueOff val="0"/>
                <a:satOff val="0"/>
                <a:lumOff val="0"/>
                <a:alphaOff val="-39355"/>
              </a:schemeClr>
            </a:effectRef>
            <a:fontRef idx="minor">
              <a:schemeClr val="lt1"/>
            </a:fontRef>
          </p:style>
        </p:sp>
        <p:sp>
          <p:nvSpPr>
            <p:cNvPr id="10258" name="平行四边形 10257">
              <a:extLst>
                <a:ext uri="{FF2B5EF4-FFF2-40B4-BE49-F238E27FC236}">
                  <a16:creationId xmlns:a16="http://schemas.microsoft.com/office/drawing/2014/main" id="{6B7A2F85-80F8-45F0-A5CF-59C7C3B64CD5}"/>
                </a:ext>
              </a:extLst>
            </p:cNvPr>
            <p:cNvSpPr/>
            <p:nvPr/>
          </p:nvSpPr>
          <p:spPr>
            <a:xfrm>
              <a:off x="7507518" y="5628612"/>
              <a:ext cx="511207" cy="85201"/>
            </a:xfrm>
            <a:prstGeom prst="parallelogram">
              <a:avLst>
                <a:gd name="adj" fmla="val 140840"/>
              </a:avLst>
            </a:prstGeom>
          </p:spPr>
          <p:style>
            <a:lnRef idx="2">
              <a:schemeClr val="accent6">
                <a:alpha val="90000"/>
                <a:hueOff val="0"/>
                <a:satOff val="0"/>
                <a:lumOff val="0"/>
                <a:alphaOff val="-40000"/>
              </a:schemeClr>
            </a:lnRef>
            <a:fillRef idx="1">
              <a:schemeClr val="accent6">
                <a:alpha val="90000"/>
                <a:hueOff val="0"/>
                <a:satOff val="0"/>
                <a:lumOff val="0"/>
                <a:alphaOff val="-40000"/>
              </a:schemeClr>
            </a:fillRef>
            <a:effectRef idx="0">
              <a:schemeClr val="accent6">
                <a:alpha val="90000"/>
                <a:hueOff val="0"/>
                <a:satOff val="0"/>
                <a:lumOff val="0"/>
                <a:alphaOff val="-40000"/>
              </a:schemeClr>
            </a:effectRef>
            <a:fontRef idx="minor">
              <a:schemeClr val="lt1"/>
            </a:fontRef>
          </p:style>
        </p:sp>
      </p:grpSp>
    </p:spTree>
    <p:extLst>
      <p:ext uri="{BB962C8B-B14F-4D97-AF65-F5344CB8AC3E}">
        <p14:creationId xmlns:p14="http://schemas.microsoft.com/office/powerpoint/2010/main" val="9408421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2247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1.4.3   </a:t>
            </a:r>
            <a:r>
              <a:rPr lang="zh-CN" altLang="en-US" sz="2200" b="1" dirty="0">
                <a:latin typeface="微软雅黑" charset="-122"/>
                <a:ea typeface="微软雅黑" charset="-122"/>
              </a:rPr>
              <a:t>渐增模型</a:t>
            </a:r>
          </a:p>
        </p:txBody>
      </p:sp>
      <p:pic>
        <p:nvPicPr>
          <p:cNvPr id="4" name="Picture 2">
            <a:extLst>
              <a:ext uri="{FF2B5EF4-FFF2-40B4-BE49-F238E27FC236}">
                <a16:creationId xmlns:a16="http://schemas.microsoft.com/office/drawing/2014/main" id="{114F9643-EEFB-48AC-A095-DFDA73AD0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908" y="1017462"/>
            <a:ext cx="7848184" cy="520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85668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 44"/>
          <p:cNvSpPr txBox="1">
            <a:spLocks noChangeArrowheads="1"/>
          </p:cNvSpPr>
          <p:nvPr/>
        </p:nvSpPr>
        <p:spPr bwMode="auto">
          <a:xfrm>
            <a:off x="646259" y="1193902"/>
            <a:ext cx="10899482" cy="50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33400" defTabSz="720725">
              <a:defRPr>
                <a:solidFill>
                  <a:schemeClr val="tx1"/>
                </a:solidFill>
                <a:latin typeface="Calibri" charset="0"/>
                <a:ea typeface="宋体" charset="-122"/>
              </a:defRPr>
            </a:lvl1pPr>
            <a:lvl2pPr defTabSz="720725">
              <a:defRPr>
                <a:solidFill>
                  <a:schemeClr val="tx1"/>
                </a:solidFill>
                <a:latin typeface="Calibri" charset="0"/>
                <a:ea typeface="宋体" charset="-122"/>
              </a:defRPr>
            </a:lvl2pPr>
            <a:lvl3pPr defTabSz="720725">
              <a:defRPr>
                <a:solidFill>
                  <a:schemeClr val="tx1"/>
                </a:solidFill>
                <a:latin typeface="Calibri" charset="0"/>
                <a:ea typeface="宋体" charset="-122"/>
              </a:defRPr>
            </a:lvl3pPr>
            <a:lvl4pPr defTabSz="720725">
              <a:defRPr>
                <a:solidFill>
                  <a:schemeClr val="tx1"/>
                </a:solidFill>
                <a:latin typeface="Calibri" charset="0"/>
                <a:ea typeface="宋体" charset="-122"/>
              </a:defRPr>
            </a:lvl4pPr>
            <a:lvl5pPr defTabSz="720725">
              <a:defRPr>
                <a:solidFill>
                  <a:schemeClr val="tx1"/>
                </a:solidFill>
                <a:latin typeface="Calibri" charset="0"/>
                <a:ea typeface="宋体" charset="-122"/>
              </a:defRPr>
            </a:lvl5pPr>
            <a:lvl6pPr defTabSz="720725" fontAlgn="base">
              <a:spcBef>
                <a:spcPct val="0"/>
              </a:spcBef>
              <a:spcAft>
                <a:spcPct val="0"/>
              </a:spcAft>
              <a:buFont typeface="Arial" charset="0"/>
              <a:defRPr>
                <a:solidFill>
                  <a:schemeClr val="tx1"/>
                </a:solidFill>
                <a:latin typeface="Calibri" charset="0"/>
                <a:ea typeface="宋体" charset="-122"/>
              </a:defRPr>
            </a:lvl6pPr>
            <a:lvl7pPr defTabSz="720725" fontAlgn="base">
              <a:spcBef>
                <a:spcPct val="0"/>
              </a:spcBef>
              <a:spcAft>
                <a:spcPct val="0"/>
              </a:spcAft>
              <a:buFont typeface="Arial" charset="0"/>
              <a:defRPr>
                <a:solidFill>
                  <a:schemeClr val="tx1"/>
                </a:solidFill>
                <a:latin typeface="Calibri" charset="0"/>
                <a:ea typeface="宋体" charset="-122"/>
              </a:defRPr>
            </a:lvl7pPr>
            <a:lvl8pPr defTabSz="720725" fontAlgn="base">
              <a:spcBef>
                <a:spcPct val="0"/>
              </a:spcBef>
              <a:spcAft>
                <a:spcPct val="0"/>
              </a:spcAft>
              <a:buFont typeface="Arial" charset="0"/>
              <a:defRPr>
                <a:solidFill>
                  <a:schemeClr val="tx1"/>
                </a:solidFill>
                <a:latin typeface="Calibri" charset="0"/>
                <a:ea typeface="宋体" charset="-122"/>
              </a:defRPr>
            </a:lvl8pPr>
            <a:lvl9pPr defTabSz="720725" fontAlgn="base">
              <a:spcBef>
                <a:spcPct val="0"/>
              </a:spcBef>
              <a:spcAft>
                <a:spcPct val="0"/>
              </a:spcAft>
              <a:buFont typeface="Arial" charset="0"/>
              <a:defRPr>
                <a:solidFill>
                  <a:schemeClr val="tx1"/>
                </a:solidFill>
                <a:latin typeface="Calibri" charset="0"/>
                <a:ea typeface="宋体" charset="-122"/>
              </a:defRPr>
            </a:lvl9pPr>
          </a:lstStyle>
          <a:p>
            <a:pPr indent="0">
              <a:lnSpc>
                <a:spcPct val="150000"/>
              </a:lnSpc>
            </a:pPr>
            <a:r>
              <a:rPr lang="zh-CN" altLang="en-US" sz="2000" dirty="0">
                <a:latin typeface="宋体" charset="-122"/>
              </a:rPr>
              <a:t>渐增模型的优点：</a:t>
            </a:r>
          </a:p>
          <a:p>
            <a:pPr indent="0">
              <a:lnSpc>
                <a:spcPct val="150000"/>
              </a:lnSpc>
            </a:pPr>
            <a:r>
              <a:rPr lang="zh-CN" altLang="en-US" sz="2000" dirty="0">
                <a:latin typeface="宋体" charset="-122"/>
              </a:rPr>
              <a:t>渐增模型是瀑布模型的一个变体，可以看作是重复执行的多个瀑布模型，具有瀑布模型的所有优点，此外，还有以下优点：</a:t>
            </a:r>
          </a:p>
          <a:p>
            <a:pPr indent="0">
              <a:lnSpc>
                <a:spcPct val="150000"/>
              </a:lnSpc>
            </a:pPr>
            <a:r>
              <a:rPr lang="zh-CN" altLang="en-US" sz="2000" dirty="0">
                <a:latin typeface="宋体" charset="-122"/>
              </a:rPr>
              <a:t>（</a:t>
            </a:r>
            <a:r>
              <a:rPr lang="en-US" altLang="zh-CN" sz="2000" dirty="0">
                <a:latin typeface="宋体" charset="-122"/>
              </a:rPr>
              <a:t>1</a:t>
            </a:r>
            <a:r>
              <a:rPr lang="zh-CN" altLang="en-US" sz="2000" dirty="0">
                <a:latin typeface="宋体" charset="-122"/>
              </a:rPr>
              <a:t>）可分批次提交软件产品，方便用户及时了解软件开发进展情况，及早发现问题。</a:t>
            </a:r>
          </a:p>
          <a:p>
            <a:pPr indent="0">
              <a:lnSpc>
                <a:spcPct val="150000"/>
              </a:lnSpc>
            </a:pPr>
            <a:r>
              <a:rPr lang="zh-CN" altLang="en-US" sz="2000" dirty="0">
                <a:latin typeface="宋体" charset="-122"/>
              </a:rPr>
              <a:t>（</a:t>
            </a:r>
            <a:r>
              <a:rPr lang="en-US" altLang="zh-CN" sz="2000" dirty="0">
                <a:latin typeface="宋体" charset="-122"/>
              </a:rPr>
              <a:t>2</a:t>
            </a:r>
            <a:r>
              <a:rPr lang="zh-CN" altLang="en-US" sz="2000" dirty="0">
                <a:latin typeface="宋体" charset="-122"/>
              </a:rPr>
              <a:t>）以组件为单位进行开发，降低了软件开发风险。</a:t>
            </a:r>
          </a:p>
          <a:p>
            <a:pPr indent="0">
              <a:lnSpc>
                <a:spcPct val="150000"/>
              </a:lnSpc>
            </a:pPr>
            <a:r>
              <a:rPr lang="zh-CN" altLang="en-US" sz="2000" dirty="0">
                <a:latin typeface="宋体" charset="-122"/>
              </a:rPr>
              <a:t>（</a:t>
            </a:r>
            <a:r>
              <a:rPr lang="en-US" altLang="zh-CN" sz="2000" dirty="0">
                <a:latin typeface="宋体" charset="-122"/>
              </a:rPr>
              <a:t>3</a:t>
            </a:r>
            <a:r>
              <a:rPr lang="zh-CN" altLang="en-US" sz="2000" dirty="0">
                <a:latin typeface="宋体" charset="-122"/>
              </a:rPr>
              <a:t>）开发顺序灵活。优先级最高的服务首先交付。</a:t>
            </a:r>
          </a:p>
          <a:p>
            <a:pPr indent="0">
              <a:lnSpc>
                <a:spcPct val="150000"/>
              </a:lnSpc>
            </a:pPr>
            <a:r>
              <a:rPr lang="zh-CN" altLang="en-US" sz="2000" dirty="0">
                <a:latin typeface="宋体" charset="-122"/>
              </a:rPr>
              <a:t>渐增模型的缺点：</a:t>
            </a:r>
          </a:p>
          <a:p>
            <a:pPr indent="0">
              <a:lnSpc>
                <a:spcPct val="150000"/>
              </a:lnSpc>
            </a:pPr>
            <a:r>
              <a:rPr lang="zh-CN" altLang="en-US" sz="2000" dirty="0">
                <a:latin typeface="宋体" charset="-122"/>
              </a:rPr>
              <a:t>（</a:t>
            </a:r>
            <a:r>
              <a:rPr lang="en-US" altLang="zh-CN" sz="2000" dirty="0">
                <a:latin typeface="宋体" charset="-122"/>
              </a:rPr>
              <a:t>1</a:t>
            </a:r>
            <a:r>
              <a:rPr lang="zh-CN" altLang="en-US" sz="2000" dirty="0">
                <a:latin typeface="宋体" charset="-122"/>
              </a:rPr>
              <a:t>）由于对整个软件系统的需求没有一个完整的定义，会给总体设计带来麻烦。</a:t>
            </a:r>
          </a:p>
          <a:p>
            <a:pPr indent="0">
              <a:lnSpc>
                <a:spcPct val="150000"/>
              </a:lnSpc>
            </a:pPr>
            <a:r>
              <a:rPr lang="zh-CN" altLang="en-US" sz="2000" dirty="0">
                <a:latin typeface="宋体" charset="-122"/>
              </a:rPr>
              <a:t>（</a:t>
            </a:r>
            <a:r>
              <a:rPr lang="en-US" altLang="zh-CN" sz="2000" dirty="0">
                <a:latin typeface="宋体" charset="-122"/>
              </a:rPr>
              <a:t>2</a:t>
            </a:r>
            <a:r>
              <a:rPr lang="zh-CN" altLang="en-US" sz="2000" dirty="0">
                <a:latin typeface="宋体" charset="-122"/>
              </a:rPr>
              <a:t>）在把每个新的增量构件集成到现有软件结构中时，必须不破坏原来已开发出的产品。</a:t>
            </a:r>
          </a:p>
          <a:p>
            <a:pPr indent="0">
              <a:lnSpc>
                <a:spcPct val="150000"/>
              </a:lnSpc>
            </a:pPr>
            <a:r>
              <a:rPr lang="zh-CN" altLang="en-US" sz="2000" dirty="0">
                <a:latin typeface="宋体" charset="-122"/>
              </a:rPr>
              <a:t>（</a:t>
            </a:r>
            <a:r>
              <a:rPr lang="en-US" altLang="zh-CN" sz="2000" dirty="0">
                <a:latin typeface="宋体" charset="-122"/>
              </a:rPr>
              <a:t>3</a:t>
            </a:r>
            <a:r>
              <a:rPr lang="zh-CN" altLang="en-US" sz="2000" dirty="0">
                <a:latin typeface="宋体" charset="-122"/>
              </a:rPr>
              <a:t>）软件的体系结构必须是开放的，即向现有产品中加入新构件的过程必须简单、方便。每次增量开发的产品都应当是可测试的、可扩充的。</a:t>
            </a:r>
          </a:p>
        </p:txBody>
      </p:sp>
      <p:sp>
        <p:nvSpPr>
          <p:cNvPr id="85" name="Text Box 14"/>
          <p:cNvSpPr txBox="1">
            <a:spLocks noChangeArrowheads="1"/>
          </p:cNvSpPr>
          <p:nvPr/>
        </p:nvSpPr>
        <p:spPr bwMode="auto">
          <a:xfrm>
            <a:off x="989932" y="287338"/>
            <a:ext cx="2247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1.4.3   </a:t>
            </a:r>
            <a:r>
              <a:rPr lang="zh-CN" altLang="en-US" sz="2200" b="1" dirty="0">
                <a:latin typeface="微软雅黑" charset="-122"/>
                <a:ea typeface="微软雅黑" charset="-122"/>
              </a:rPr>
              <a:t>渐增模型</a:t>
            </a:r>
          </a:p>
        </p:txBody>
      </p:sp>
    </p:spTree>
    <p:extLst>
      <p:ext uri="{BB962C8B-B14F-4D97-AF65-F5344CB8AC3E}">
        <p14:creationId xmlns:p14="http://schemas.microsoft.com/office/powerpoint/2010/main" val="177017696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1000"/>
                                        <p:tgtEl>
                                          <p:spTgt spid="55"/>
                                        </p:tgtEl>
                                      </p:cBhvr>
                                    </p:animEffect>
                                    <p:anim calcmode="lin" valueType="num">
                                      <p:cBhvr>
                                        <p:cTn id="12" dur="1000" fill="hold"/>
                                        <p:tgtEl>
                                          <p:spTgt spid="55"/>
                                        </p:tgtEl>
                                        <p:attrNameLst>
                                          <p:attrName>ppt_x</p:attrName>
                                        </p:attrNameLst>
                                      </p:cBhvr>
                                      <p:tavLst>
                                        <p:tav tm="0">
                                          <p:val>
                                            <p:strVal val="#ppt_x"/>
                                          </p:val>
                                        </p:tav>
                                        <p:tav tm="100000">
                                          <p:val>
                                            <p:strVal val="#ppt_x"/>
                                          </p:val>
                                        </p:tav>
                                      </p:tavLst>
                                    </p:anim>
                                    <p:anim calcmode="lin" valueType="num">
                                      <p:cBhvr>
                                        <p:cTn id="1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8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2247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1.4.4   </a:t>
            </a:r>
            <a:r>
              <a:rPr lang="zh-CN" altLang="en-US" sz="2200" b="1" dirty="0">
                <a:latin typeface="微软雅黑" charset="-122"/>
                <a:ea typeface="微软雅黑" charset="-122"/>
              </a:rPr>
              <a:t>喷泉模型</a:t>
            </a:r>
          </a:p>
        </p:txBody>
      </p:sp>
      <p:pic>
        <p:nvPicPr>
          <p:cNvPr id="5" name="Picture 2">
            <a:extLst>
              <a:ext uri="{FF2B5EF4-FFF2-40B4-BE49-F238E27FC236}">
                <a16:creationId xmlns:a16="http://schemas.microsoft.com/office/drawing/2014/main" id="{BA4EE310-A418-4F7E-A68D-F27529C52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216" y="1098884"/>
            <a:ext cx="7800058" cy="5219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43605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 44"/>
          <p:cNvSpPr txBox="1">
            <a:spLocks noChangeArrowheads="1"/>
          </p:cNvSpPr>
          <p:nvPr/>
        </p:nvSpPr>
        <p:spPr bwMode="auto">
          <a:xfrm>
            <a:off x="646259" y="1193902"/>
            <a:ext cx="10899482" cy="357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33400" defTabSz="720725">
              <a:defRPr>
                <a:solidFill>
                  <a:schemeClr val="tx1"/>
                </a:solidFill>
                <a:latin typeface="Calibri" charset="0"/>
                <a:ea typeface="宋体" charset="-122"/>
              </a:defRPr>
            </a:lvl1pPr>
            <a:lvl2pPr defTabSz="720725">
              <a:defRPr>
                <a:solidFill>
                  <a:schemeClr val="tx1"/>
                </a:solidFill>
                <a:latin typeface="Calibri" charset="0"/>
                <a:ea typeface="宋体" charset="-122"/>
              </a:defRPr>
            </a:lvl2pPr>
            <a:lvl3pPr defTabSz="720725">
              <a:defRPr>
                <a:solidFill>
                  <a:schemeClr val="tx1"/>
                </a:solidFill>
                <a:latin typeface="Calibri" charset="0"/>
                <a:ea typeface="宋体" charset="-122"/>
              </a:defRPr>
            </a:lvl3pPr>
            <a:lvl4pPr defTabSz="720725">
              <a:defRPr>
                <a:solidFill>
                  <a:schemeClr val="tx1"/>
                </a:solidFill>
                <a:latin typeface="Calibri" charset="0"/>
                <a:ea typeface="宋体" charset="-122"/>
              </a:defRPr>
            </a:lvl4pPr>
            <a:lvl5pPr defTabSz="720725">
              <a:defRPr>
                <a:solidFill>
                  <a:schemeClr val="tx1"/>
                </a:solidFill>
                <a:latin typeface="Calibri" charset="0"/>
                <a:ea typeface="宋体" charset="-122"/>
              </a:defRPr>
            </a:lvl5pPr>
            <a:lvl6pPr defTabSz="720725" fontAlgn="base">
              <a:spcBef>
                <a:spcPct val="0"/>
              </a:spcBef>
              <a:spcAft>
                <a:spcPct val="0"/>
              </a:spcAft>
              <a:buFont typeface="Arial" charset="0"/>
              <a:defRPr>
                <a:solidFill>
                  <a:schemeClr val="tx1"/>
                </a:solidFill>
                <a:latin typeface="Calibri" charset="0"/>
                <a:ea typeface="宋体" charset="-122"/>
              </a:defRPr>
            </a:lvl6pPr>
            <a:lvl7pPr defTabSz="720725" fontAlgn="base">
              <a:spcBef>
                <a:spcPct val="0"/>
              </a:spcBef>
              <a:spcAft>
                <a:spcPct val="0"/>
              </a:spcAft>
              <a:buFont typeface="Arial" charset="0"/>
              <a:defRPr>
                <a:solidFill>
                  <a:schemeClr val="tx1"/>
                </a:solidFill>
                <a:latin typeface="Calibri" charset="0"/>
                <a:ea typeface="宋体" charset="-122"/>
              </a:defRPr>
            </a:lvl7pPr>
            <a:lvl8pPr defTabSz="720725" fontAlgn="base">
              <a:spcBef>
                <a:spcPct val="0"/>
              </a:spcBef>
              <a:spcAft>
                <a:spcPct val="0"/>
              </a:spcAft>
              <a:buFont typeface="Arial" charset="0"/>
              <a:defRPr>
                <a:solidFill>
                  <a:schemeClr val="tx1"/>
                </a:solidFill>
                <a:latin typeface="Calibri" charset="0"/>
                <a:ea typeface="宋体" charset="-122"/>
              </a:defRPr>
            </a:lvl8pPr>
            <a:lvl9pPr defTabSz="720725" fontAlgn="base">
              <a:spcBef>
                <a:spcPct val="0"/>
              </a:spcBef>
              <a:spcAft>
                <a:spcPct val="0"/>
              </a:spcAft>
              <a:buFont typeface="Arial" charset="0"/>
              <a:defRPr>
                <a:solidFill>
                  <a:schemeClr val="tx1"/>
                </a:solidFill>
                <a:latin typeface="Calibri" charset="0"/>
                <a:ea typeface="宋体" charset="-122"/>
              </a:defRPr>
            </a:lvl9pPr>
          </a:lstStyle>
          <a:p>
            <a:pPr indent="0">
              <a:lnSpc>
                <a:spcPct val="150000"/>
              </a:lnSpc>
              <a:spcBef>
                <a:spcPct val="20000"/>
              </a:spcBef>
            </a:pPr>
            <a:r>
              <a:rPr lang="zh-CN" altLang="en-US" sz="2000" dirty="0">
                <a:latin typeface="宋体" charset="-122"/>
              </a:rPr>
              <a:t>喷泉模型的主要特点：</a:t>
            </a:r>
          </a:p>
          <a:p>
            <a:pPr indent="0">
              <a:lnSpc>
                <a:spcPct val="150000"/>
              </a:lnSpc>
              <a:spcBef>
                <a:spcPct val="20000"/>
              </a:spcBef>
            </a:pPr>
            <a:r>
              <a:rPr lang="zh-CN" altLang="en-US" sz="2000" dirty="0">
                <a:latin typeface="宋体" charset="-122"/>
              </a:rPr>
              <a:t>（</a:t>
            </a:r>
            <a:r>
              <a:rPr lang="en-US" altLang="zh-CN" sz="2000" dirty="0">
                <a:latin typeface="宋体" charset="-122"/>
              </a:rPr>
              <a:t>1</a:t>
            </a:r>
            <a:r>
              <a:rPr lang="zh-CN" altLang="en-US" sz="2000" dirty="0">
                <a:latin typeface="宋体" charset="-122"/>
              </a:rPr>
              <a:t>）各阶段相互重叠，反映了软件过程的并行性。</a:t>
            </a:r>
          </a:p>
          <a:p>
            <a:pPr indent="0">
              <a:lnSpc>
                <a:spcPct val="150000"/>
              </a:lnSpc>
              <a:spcBef>
                <a:spcPct val="20000"/>
              </a:spcBef>
            </a:pPr>
            <a:r>
              <a:rPr lang="zh-CN" altLang="en-US" sz="2000" dirty="0">
                <a:latin typeface="宋体" charset="-122"/>
              </a:rPr>
              <a:t>（</a:t>
            </a:r>
            <a:r>
              <a:rPr lang="en-US" altLang="zh-CN" sz="2000" dirty="0">
                <a:latin typeface="宋体" charset="-122"/>
              </a:rPr>
              <a:t>2</a:t>
            </a:r>
            <a:r>
              <a:rPr lang="zh-CN" altLang="en-US" sz="2000" dirty="0">
                <a:latin typeface="宋体" charset="-122"/>
              </a:rPr>
              <a:t>）以分析为基础，资源消耗呈塔形，在分析阶段消耗资源最多。</a:t>
            </a:r>
          </a:p>
          <a:p>
            <a:pPr indent="0">
              <a:lnSpc>
                <a:spcPct val="150000"/>
              </a:lnSpc>
              <a:spcBef>
                <a:spcPct val="20000"/>
              </a:spcBef>
            </a:pPr>
            <a:r>
              <a:rPr lang="zh-CN" altLang="en-US" sz="2000" dirty="0">
                <a:latin typeface="宋体" charset="-122"/>
              </a:rPr>
              <a:t>（</a:t>
            </a:r>
            <a:r>
              <a:rPr lang="en-US" altLang="zh-CN" sz="2000" dirty="0">
                <a:latin typeface="宋体" charset="-122"/>
              </a:rPr>
              <a:t>3</a:t>
            </a:r>
            <a:r>
              <a:rPr lang="zh-CN" altLang="en-US" sz="2000" dirty="0">
                <a:latin typeface="宋体" charset="-122"/>
              </a:rPr>
              <a:t>）反映了软件过程迭代的自然特性，从高层返回低层无资源消耗。</a:t>
            </a:r>
          </a:p>
          <a:p>
            <a:pPr indent="0">
              <a:lnSpc>
                <a:spcPct val="150000"/>
              </a:lnSpc>
              <a:spcBef>
                <a:spcPct val="20000"/>
              </a:spcBef>
            </a:pPr>
            <a:r>
              <a:rPr lang="zh-CN" altLang="en-US" sz="2000" dirty="0">
                <a:latin typeface="宋体" charset="-122"/>
              </a:rPr>
              <a:t>（</a:t>
            </a:r>
            <a:r>
              <a:rPr lang="en-US" altLang="zh-CN" sz="2000" dirty="0">
                <a:latin typeface="宋体" charset="-122"/>
              </a:rPr>
              <a:t>4</a:t>
            </a:r>
            <a:r>
              <a:rPr lang="zh-CN" altLang="en-US" sz="2000" dirty="0">
                <a:latin typeface="宋体" charset="-122"/>
              </a:rPr>
              <a:t>）强调增量开发，依据分析一点、设计一点的原则，不要求一个阶段的彻底完成，整个过程是一个迭代的逐步提炼的过程。</a:t>
            </a:r>
          </a:p>
          <a:p>
            <a:pPr indent="0">
              <a:lnSpc>
                <a:spcPct val="150000"/>
              </a:lnSpc>
              <a:spcBef>
                <a:spcPct val="20000"/>
              </a:spcBef>
            </a:pPr>
            <a:r>
              <a:rPr lang="zh-CN" altLang="en-US" sz="2000" dirty="0">
                <a:latin typeface="宋体" charset="-122"/>
              </a:rPr>
              <a:t>（</a:t>
            </a:r>
            <a:r>
              <a:rPr lang="en-US" altLang="zh-CN" sz="2000" dirty="0">
                <a:latin typeface="宋体" charset="-122"/>
              </a:rPr>
              <a:t>5</a:t>
            </a:r>
            <a:r>
              <a:rPr lang="zh-CN" altLang="en-US" sz="2000" dirty="0">
                <a:latin typeface="宋体" charset="-122"/>
              </a:rPr>
              <a:t>）是对象驱动的过程，对象是所有活动作用的主体，也是项目管理的基本内容。</a:t>
            </a:r>
          </a:p>
        </p:txBody>
      </p:sp>
      <p:sp>
        <p:nvSpPr>
          <p:cNvPr id="85" name="Text Box 14"/>
          <p:cNvSpPr txBox="1">
            <a:spLocks noChangeArrowheads="1"/>
          </p:cNvSpPr>
          <p:nvPr/>
        </p:nvSpPr>
        <p:spPr bwMode="auto">
          <a:xfrm>
            <a:off x="989932" y="287338"/>
            <a:ext cx="2247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1.4.4   </a:t>
            </a:r>
            <a:r>
              <a:rPr lang="zh-CN" altLang="en-US" sz="2200" b="1" dirty="0">
                <a:latin typeface="微软雅黑" charset="-122"/>
                <a:ea typeface="微软雅黑" charset="-122"/>
              </a:rPr>
              <a:t>喷泉模型</a:t>
            </a:r>
          </a:p>
        </p:txBody>
      </p:sp>
    </p:spTree>
    <p:extLst>
      <p:ext uri="{BB962C8B-B14F-4D97-AF65-F5344CB8AC3E}">
        <p14:creationId xmlns:p14="http://schemas.microsoft.com/office/powerpoint/2010/main" val="294295676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1000"/>
                                        <p:tgtEl>
                                          <p:spTgt spid="55"/>
                                        </p:tgtEl>
                                      </p:cBhvr>
                                    </p:animEffect>
                                    <p:anim calcmode="lin" valueType="num">
                                      <p:cBhvr>
                                        <p:cTn id="12" dur="1000" fill="hold"/>
                                        <p:tgtEl>
                                          <p:spTgt spid="55"/>
                                        </p:tgtEl>
                                        <p:attrNameLst>
                                          <p:attrName>ppt_x</p:attrName>
                                        </p:attrNameLst>
                                      </p:cBhvr>
                                      <p:tavLst>
                                        <p:tav tm="0">
                                          <p:val>
                                            <p:strVal val="#ppt_x"/>
                                          </p:val>
                                        </p:tav>
                                        <p:tav tm="100000">
                                          <p:val>
                                            <p:strVal val="#ppt_x"/>
                                          </p:val>
                                        </p:tav>
                                      </p:tavLst>
                                    </p:anim>
                                    <p:anim calcmode="lin" valueType="num">
                                      <p:cBhvr>
                                        <p:cTn id="1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8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2247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1.4.5   </a:t>
            </a:r>
            <a:r>
              <a:rPr lang="zh-CN" altLang="en-US" sz="2200" b="1" dirty="0">
                <a:latin typeface="微软雅黑" charset="-122"/>
                <a:ea typeface="微软雅黑" charset="-122"/>
              </a:rPr>
              <a:t>螺旋模型</a:t>
            </a:r>
          </a:p>
        </p:txBody>
      </p:sp>
      <p:pic>
        <p:nvPicPr>
          <p:cNvPr id="4" name="Picture 2">
            <a:extLst>
              <a:ext uri="{FF2B5EF4-FFF2-40B4-BE49-F238E27FC236}">
                <a16:creationId xmlns:a16="http://schemas.microsoft.com/office/drawing/2014/main" id="{DEA4462E-D53D-40B9-8659-B4C39B219E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216" y="1140744"/>
            <a:ext cx="7513638"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65711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2247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1.4.5   </a:t>
            </a:r>
            <a:r>
              <a:rPr lang="zh-CN" altLang="en-US" sz="2200" b="1" dirty="0">
                <a:latin typeface="微软雅黑" charset="-122"/>
                <a:ea typeface="微软雅黑" charset="-122"/>
              </a:rPr>
              <a:t>螺旋模型</a:t>
            </a:r>
          </a:p>
        </p:txBody>
      </p:sp>
      <p:pic>
        <p:nvPicPr>
          <p:cNvPr id="5" name="Picture 2">
            <a:extLst>
              <a:ext uri="{FF2B5EF4-FFF2-40B4-BE49-F238E27FC236}">
                <a16:creationId xmlns:a16="http://schemas.microsoft.com/office/drawing/2014/main" id="{9E01F97B-E851-4D2C-B651-B22AA6555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053" y="1362827"/>
            <a:ext cx="10573894" cy="3618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32032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5</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软件开发方法</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4" name="图片 63"/>
          <p:cNvPicPr>
            <a:picLocks noChangeAspect="1"/>
          </p:cNvPicPr>
          <p:nvPr/>
        </p:nvPicPr>
        <p:blipFill rotWithShape="1">
          <a:blip r:embed="rId3" cstate="print">
            <a:extLst>
              <a:ext uri="{28A0092B-C50C-407E-A947-70E740481C1C}">
                <a14:useLocalDpi xmlns:a14="http://schemas.microsoft.com/office/drawing/2010/main" val="0"/>
              </a:ext>
            </a:extLst>
          </a:blip>
          <a:srcRect l="40973" t="17829"/>
          <a:stretch/>
        </p:blipFill>
        <p:spPr>
          <a:xfrm>
            <a:off x="5497033" y="933751"/>
            <a:ext cx="6784457" cy="6296389"/>
          </a:xfrm>
          <a:prstGeom prst="rect">
            <a:avLst/>
          </a:prstGeom>
        </p:spPr>
      </p:pic>
    </p:spTree>
    <p:extLst>
      <p:ext uri="{BB962C8B-B14F-4D97-AF65-F5344CB8AC3E}">
        <p14:creationId xmlns:p14="http://schemas.microsoft.com/office/powerpoint/2010/main" val="14055223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2307042"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1.5</a:t>
            </a:r>
            <a:r>
              <a:rPr lang="zh-CN" altLang="en-US" sz="2200" b="1" dirty="0">
                <a:latin typeface="微软雅黑" charset="-122"/>
                <a:ea typeface="微软雅黑" charset="-122"/>
              </a:rPr>
              <a:t>软件开发方法</a:t>
            </a:r>
          </a:p>
        </p:txBody>
      </p:sp>
      <p:sp>
        <p:nvSpPr>
          <p:cNvPr id="4" name="PA_库_Rectangle: Rounded Corners 17">
            <a:extLst>
              <a:ext uri="{FF2B5EF4-FFF2-40B4-BE49-F238E27FC236}">
                <a16:creationId xmlns:a16="http://schemas.microsoft.com/office/drawing/2014/main" id="{3F069995-1BB7-49C6-B4E9-B4A9027FDB9D}"/>
              </a:ext>
            </a:extLst>
          </p:cNvPr>
          <p:cNvSpPr/>
          <p:nvPr>
            <p:custDataLst>
              <p:tags r:id="rId1"/>
            </p:custDataLst>
          </p:nvPr>
        </p:nvSpPr>
        <p:spPr>
          <a:xfrm>
            <a:off x="9113112" y="2940951"/>
            <a:ext cx="2629708" cy="3514975"/>
          </a:xfrm>
          <a:prstGeom prst="roundRect">
            <a:avLst>
              <a:gd name="adj" fmla="val 3058"/>
            </a:avLst>
          </a:prstGeom>
          <a:gradFill>
            <a:gsLst>
              <a:gs pos="0">
                <a:schemeClr val="accent3"/>
              </a:gs>
              <a:gs pos="100000">
                <a:schemeClr val="accent3">
                  <a:lumMod val="75000"/>
                </a:schemeClr>
              </a:gs>
            </a:gsLst>
            <a:lin ang="5400000" scaled="1"/>
          </a:gradFill>
          <a:ln>
            <a:noFill/>
          </a:ln>
          <a:effectLst>
            <a:outerShdw blurRad="977900" dist="381000" dir="54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_库_椭圆 17">
            <a:extLst>
              <a:ext uri="{FF2B5EF4-FFF2-40B4-BE49-F238E27FC236}">
                <a16:creationId xmlns:a16="http://schemas.microsoft.com/office/drawing/2014/main" id="{84C8D0C2-9DD6-487C-A428-2155D465F705}"/>
              </a:ext>
            </a:extLst>
          </p:cNvPr>
          <p:cNvSpPr/>
          <p:nvPr>
            <p:custDataLst>
              <p:tags r:id="rId2"/>
            </p:custDataLst>
          </p:nvPr>
        </p:nvSpPr>
        <p:spPr>
          <a:xfrm>
            <a:off x="9623566" y="2213646"/>
            <a:ext cx="1734310" cy="1138469"/>
          </a:xfrm>
          <a:prstGeom prst="ellipse">
            <a:avLst/>
          </a:prstGeom>
          <a:solidFill>
            <a:schemeClr val="accent3"/>
          </a:solidFill>
          <a:ln>
            <a:noFill/>
          </a:ln>
          <a:effectLst>
            <a:outerShdw blurRad="8636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_库_任意多边形 27">
            <a:extLst>
              <a:ext uri="{FF2B5EF4-FFF2-40B4-BE49-F238E27FC236}">
                <a16:creationId xmlns:a16="http://schemas.microsoft.com/office/drawing/2014/main" id="{FE9880DF-F6F7-4F99-8BB9-E68ECE92412D}"/>
              </a:ext>
            </a:extLst>
          </p:cNvPr>
          <p:cNvSpPr>
            <a:spLocks noChangeArrowheads="1"/>
          </p:cNvSpPr>
          <p:nvPr>
            <p:custDataLst>
              <p:tags r:id="rId3"/>
            </p:custDataLst>
          </p:nvPr>
        </p:nvSpPr>
        <p:spPr bwMode="auto">
          <a:xfrm>
            <a:off x="9935516" y="2565034"/>
            <a:ext cx="783878" cy="435693"/>
          </a:xfrm>
          <a:custGeom>
            <a:avLst/>
            <a:gdLst>
              <a:gd name="T0" fmla="*/ 209171 w 602"/>
              <a:gd name="T1" fmla="*/ 183789 h 510"/>
              <a:gd name="T2" fmla="*/ 209171 w 602"/>
              <a:gd name="T3" fmla="*/ 183789 h 510"/>
              <a:gd name="T4" fmla="*/ 7587 w 602"/>
              <a:gd name="T5" fmla="*/ 183789 h 510"/>
              <a:gd name="T6" fmla="*/ 0 w 602"/>
              <a:gd name="T7" fmla="*/ 176206 h 510"/>
              <a:gd name="T8" fmla="*/ 0 w 602"/>
              <a:gd name="T9" fmla="*/ 173679 h 510"/>
              <a:gd name="T10" fmla="*/ 7587 w 602"/>
              <a:gd name="T11" fmla="*/ 163207 h 510"/>
              <a:gd name="T12" fmla="*/ 209171 w 602"/>
              <a:gd name="T13" fmla="*/ 163207 h 510"/>
              <a:gd name="T14" fmla="*/ 217119 w 602"/>
              <a:gd name="T15" fmla="*/ 173679 h 510"/>
              <a:gd name="T16" fmla="*/ 217119 w 602"/>
              <a:gd name="T17" fmla="*/ 176206 h 510"/>
              <a:gd name="T18" fmla="*/ 209171 w 602"/>
              <a:gd name="T19" fmla="*/ 183789 h 510"/>
              <a:gd name="T20" fmla="*/ 175935 w 602"/>
              <a:gd name="T21" fmla="*/ 153097 h 510"/>
              <a:gd name="T22" fmla="*/ 175935 w 602"/>
              <a:gd name="T23" fmla="*/ 153097 h 510"/>
              <a:gd name="T24" fmla="*/ 155704 w 602"/>
              <a:gd name="T25" fmla="*/ 153097 h 510"/>
              <a:gd name="T26" fmla="*/ 145589 w 602"/>
              <a:gd name="T27" fmla="*/ 142987 h 510"/>
              <a:gd name="T28" fmla="*/ 145589 w 602"/>
              <a:gd name="T29" fmla="*/ 10110 h 510"/>
              <a:gd name="T30" fmla="*/ 155704 w 602"/>
              <a:gd name="T31" fmla="*/ 0 h 510"/>
              <a:gd name="T32" fmla="*/ 175935 w 602"/>
              <a:gd name="T33" fmla="*/ 0 h 510"/>
              <a:gd name="T34" fmla="*/ 186411 w 602"/>
              <a:gd name="T35" fmla="*/ 10110 h 510"/>
              <a:gd name="T36" fmla="*/ 186411 w 602"/>
              <a:gd name="T37" fmla="*/ 142987 h 510"/>
              <a:gd name="T38" fmla="*/ 175935 w 602"/>
              <a:gd name="T39" fmla="*/ 153097 h 510"/>
              <a:gd name="T40" fmla="*/ 119939 w 602"/>
              <a:gd name="T41" fmla="*/ 153097 h 510"/>
              <a:gd name="T42" fmla="*/ 119939 w 602"/>
              <a:gd name="T43" fmla="*/ 153097 h 510"/>
              <a:gd name="T44" fmla="*/ 99708 w 602"/>
              <a:gd name="T45" fmla="*/ 153097 h 510"/>
              <a:gd name="T46" fmla="*/ 89232 w 602"/>
              <a:gd name="T47" fmla="*/ 142987 h 510"/>
              <a:gd name="T48" fmla="*/ 89232 w 602"/>
              <a:gd name="T49" fmla="*/ 58856 h 510"/>
              <a:gd name="T50" fmla="*/ 99708 w 602"/>
              <a:gd name="T51" fmla="*/ 48385 h 510"/>
              <a:gd name="T52" fmla="*/ 119939 w 602"/>
              <a:gd name="T53" fmla="*/ 48385 h 510"/>
              <a:gd name="T54" fmla="*/ 130054 w 602"/>
              <a:gd name="T55" fmla="*/ 58856 h 510"/>
              <a:gd name="T56" fmla="*/ 130054 w 602"/>
              <a:gd name="T57" fmla="*/ 142987 h 510"/>
              <a:gd name="T58" fmla="*/ 119939 w 602"/>
              <a:gd name="T59" fmla="*/ 153097 h 510"/>
              <a:gd name="T60" fmla="*/ 61053 w 602"/>
              <a:gd name="T61" fmla="*/ 153097 h 510"/>
              <a:gd name="T62" fmla="*/ 61053 w 602"/>
              <a:gd name="T63" fmla="*/ 153097 h 510"/>
              <a:gd name="T64" fmla="*/ 40823 w 602"/>
              <a:gd name="T65" fmla="*/ 153097 h 510"/>
              <a:gd name="T66" fmla="*/ 30707 w 602"/>
              <a:gd name="T67" fmla="*/ 142987 h 510"/>
              <a:gd name="T68" fmla="*/ 30707 w 602"/>
              <a:gd name="T69" fmla="*/ 107240 h 510"/>
              <a:gd name="T70" fmla="*/ 40823 w 602"/>
              <a:gd name="T71" fmla="*/ 97130 h 510"/>
              <a:gd name="T72" fmla="*/ 61053 w 602"/>
              <a:gd name="T73" fmla="*/ 97130 h 510"/>
              <a:gd name="T74" fmla="*/ 71530 w 602"/>
              <a:gd name="T75" fmla="*/ 107240 h 510"/>
              <a:gd name="T76" fmla="*/ 71530 w 602"/>
              <a:gd name="T77" fmla="*/ 142987 h 510"/>
              <a:gd name="T78" fmla="*/ 61053 w 602"/>
              <a:gd name="T79" fmla="*/ 153097 h 51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02" h="510">
                <a:moveTo>
                  <a:pt x="579" y="509"/>
                </a:moveTo>
                <a:lnTo>
                  <a:pt x="579" y="509"/>
                </a:lnTo>
                <a:cubicBezTo>
                  <a:pt x="21" y="509"/>
                  <a:pt x="21" y="509"/>
                  <a:pt x="21" y="509"/>
                </a:cubicBezTo>
                <a:cubicBezTo>
                  <a:pt x="7" y="509"/>
                  <a:pt x="0" y="502"/>
                  <a:pt x="0" y="488"/>
                </a:cubicBezTo>
                <a:cubicBezTo>
                  <a:pt x="0" y="481"/>
                  <a:pt x="0" y="481"/>
                  <a:pt x="0" y="481"/>
                </a:cubicBezTo>
                <a:cubicBezTo>
                  <a:pt x="0" y="467"/>
                  <a:pt x="7" y="452"/>
                  <a:pt x="21" y="452"/>
                </a:cubicBezTo>
                <a:cubicBezTo>
                  <a:pt x="579" y="452"/>
                  <a:pt x="579" y="452"/>
                  <a:pt x="579" y="452"/>
                </a:cubicBezTo>
                <a:cubicBezTo>
                  <a:pt x="594" y="452"/>
                  <a:pt x="601" y="467"/>
                  <a:pt x="601" y="481"/>
                </a:cubicBezTo>
                <a:cubicBezTo>
                  <a:pt x="601" y="488"/>
                  <a:pt x="601" y="488"/>
                  <a:pt x="601" y="488"/>
                </a:cubicBezTo>
                <a:cubicBezTo>
                  <a:pt x="601" y="502"/>
                  <a:pt x="594" y="509"/>
                  <a:pt x="579" y="509"/>
                </a:cubicBezTo>
                <a:close/>
                <a:moveTo>
                  <a:pt x="487" y="424"/>
                </a:moveTo>
                <a:lnTo>
                  <a:pt x="487" y="424"/>
                </a:lnTo>
                <a:cubicBezTo>
                  <a:pt x="431" y="424"/>
                  <a:pt x="431" y="424"/>
                  <a:pt x="431" y="424"/>
                </a:cubicBezTo>
                <a:cubicBezTo>
                  <a:pt x="417" y="424"/>
                  <a:pt x="403" y="417"/>
                  <a:pt x="403" y="396"/>
                </a:cubicBezTo>
                <a:cubicBezTo>
                  <a:pt x="403" y="28"/>
                  <a:pt x="403" y="28"/>
                  <a:pt x="403" y="28"/>
                </a:cubicBezTo>
                <a:cubicBezTo>
                  <a:pt x="403" y="14"/>
                  <a:pt x="417" y="0"/>
                  <a:pt x="431" y="0"/>
                </a:cubicBezTo>
                <a:cubicBezTo>
                  <a:pt x="487" y="0"/>
                  <a:pt x="487" y="0"/>
                  <a:pt x="487" y="0"/>
                </a:cubicBezTo>
                <a:cubicBezTo>
                  <a:pt x="509" y="0"/>
                  <a:pt x="516" y="14"/>
                  <a:pt x="516" y="28"/>
                </a:cubicBezTo>
                <a:cubicBezTo>
                  <a:pt x="516" y="396"/>
                  <a:pt x="516" y="396"/>
                  <a:pt x="516" y="396"/>
                </a:cubicBezTo>
                <a:cubicBezTo>
                  <a:pt x="516" y="417"/>
                  <a:pt x="509" y="424"/>
                  <a:pt x="487" y="424"/>
                </a:cubicBezTo>
                <a:close/>
                <a:moveTo>
                  <a:pt x="332" y="424"/>
                </a:moveTo>
                <a:lnTo>
                  <a:pt x="332" y="424"/>
                </a:lnTo>
                <a:cubicBezTo>
                  <a:pt x="276" y="424"/>
                  <a:pt x="276" y="424"/>
                  <a:pt x="276" y="424"/>
                </a:cubicBezTo>
                <a:cubicBezTo>
                  <a:pt x="254" y="424"/>
                  <a:pt x="247" y="417"/>
                  <a:pt x="247" y="396"/>
                </a:cubicBezTo>
                <a:cubicBezTo>
                  <a:pt x="247" y="163"/>
                  <a:pt x="247" y="163"/>
                  <a:pt x="247" y="163"/>
                </a:cubicBezTo>
                <a:cubicBezTo>
                  <a:pt x="247" y="149"/>
                  <a:pt x="254" y="134"/>
                  <a:pt x="276" y="134"/>
                </a:cubicBezTo>
                <a:cubicBezTo>
                  <a:pt x="332" y="134"/>
                  <a:pt x="332" y="134"/>
                  <a:pt x="332" y="134"/>
                </a:cubicBezTo>
                <a:cubicBezTo>
                  <a:pt x="346" y="134"/>
                  <a:pt x="360" y="149"/>
                  <a:pt x="360" y="163"/>
                </a:cubicBezTo>
                <a:cubicBezTo>
                  <a:pt x="360" y="396"/>
                  <a:pt x="360" y="396"/>
                  <a:pt x="360" y="396"/>
                </a:cubicBezTo>
                <a:cubicBezTo>
                  <a:pt x="360" y="417"/>
                  <a:pt x="346" y="424"/>
                  <a:pt x="332" y="424"/>
                </a:cubicBezTo>
                <a:close/>
                <a:moveTo>
                  <a:pt x="169" y="424"/>
                </a:moveTo>
                <a:lnTo>
                  <a:pt x="169" y="424"/>
                </a:lnTo>
                <a:cubicBezTo>
                  <a:pt x="113" y="424"/>
                  <a:pt x="113" y="424"/>
                  <a:pt x="113" y="424"/>
                </a:cubicBezTo>
                <a:cubicBezTo>
                  <a:pt x="99" y="424"/>
                  <a:pt x="85" y="417"/>
                  <a:pt x="85" y="396"/>
                </a:cubicBezTo>
                <a:cubicBezTo>
                  <a:pt x="85" y="297"/>
                  <a:pt x="85" y="297"/>
                  <a:pt x="85" y="297"/>
                </a:cubicBezTo>
                <a:cubicBezTo>
                  <a:pt x="85" y="276"/>
                  <a:pt x="99" y="269"/>
                  <a:pt x="113" y="269"/>
                </a:cubicBezTo>
                <a:cubicBezTo>
                  <a:pt x="169" y="269"/>
                  <a:pt x="169" y="269"/>
                  <a:pt x="169" y="269"/>
                </a:cubicBezTo>
                <a:cubicBezTo>
                  <a:pt x="184" y="269"/>
                  <a:pt x="198" y="276"/>
                  <a:pt x="198" y="297"/>
                </a:cubicBezTo>
                <a:cubicBezTo>
                  <a:pt x="198" y="396"/>
                  <a:pt x="198" y="396"/>
                  <a:pt x="198" y="396"/>
                </a:cubicBezTo>
                <a:cubicBezTo>
                  <a:pt x="198" y="417"/>
                  <a:pt x="184" y="424"/>
                  <a:pt x="169" y="424"/>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endParaRPr lang="en-US" dirty="0"/>
          </a:p>
        </p:txBody>
      </p:sp>
      <p:sp>
        <p:nvSpPr>
          <p:cNvPr id="8" name="PA_库_矩形 24">
            <a:extLst>
              <a:ext uri="{FF2B5EF4-FFF2-40B4-BE49-F238E27FC236}">
                <a16:creationId xmlns:a16="http://schemas.microsoft.com/office/drawing/2014/main" id="{A0F07083-C543-46EA-8F3E-7C581A428338}"/>
              </a:ext>
            </a:extLst>
          </p:cNvPr>
          <p:cNvSpPr/>
          <p:nvPr>
            <p:custDataLst>
              <p:tags r:id="rId4"/>
            </p:custDataLst>
          </p:nvPr>
        </p:nvSpPr>
        <p:spPr>
          <a:xfrm>
            <a:off x="9259581" y="3375522"/>
            <a:ext cx="2508941" cy="2455672"/>
          </a:xfrm>
          <a:prstGeom prst="rect">
            <a:avLst/>
          </a:prstGeom>
        </p:spPr>
        <p:txBody>
          <a:bodyPr wrap="square">
            <a:spAutoFit/>
          </a:bodyPr>
          <a:lstStyle/>
          <a:p>
            <a:pPr>
              <a:lnSpc>
                <a:spcPct val="130000"/>
              </a:lnSpc>
            </a:pPr>
            <a:r>
              <a:rPr lang="zh-CN" altLang="en-US" sz="2000" dirty="0">
                <a:solidFill>
                  <a:schemeClr val="bg1"/>
                </a:solidFill>
              </a:rPr>
              <a:t>所谓结构化程序设计，就是根据结构程序设计原理，将每个模块的功能用相应的标准控制结构表示出来，从而实现详细设计。</a:t>
            </a:r>
          </a:p>
        </p:txBody>
      </p:sp>
      <p:sp>
        <p:nvSpPr>
          <p:cNvPr id="9" name="PA_库_Rectangle: Rounded Corners 15">
            <a:extLst>
              <a:ext uri="{FF2B5EF4-FFF2-40B4-BE49-F238E27FC236}">
                <a16:creationId xmlns:a16="http://schemas.microsoft.com/office/drawing/2014/main" id="{EBC71BA5-B457-41DA-89BB-4ABED6F926A9}"/>
              </a:ext>
            </a:extLst>
          </p:cNvPr>
          <p:cNvSpPr/>
          <p:nvPr>
            <p:custDataLst>
              <p:tags r:id="rId5"/>
            </p:custDataLst>
          </p:nvPr>
        </p:nvSpPr>
        <p:spPr>
          <a:xfrm>
            <a:off x="6409576" y="2940951"/>
            <a:ext cx="2629708" cy="3514975"/>
          </a:xfrm>
          <a:prstGeom prst="roundRect">
            <a:avLst>
              <a:gd name="adj" fmla="val 3058"/>
            </a:avLst>
          </a:prstGeom>
          <a:gradFill>
            <a:gsLst>
              <a:gs pos="0">
                <a:schemeClr val="accent2"/>
              </a:gs>
              <a:gs pos="100000">
                <a:schemeClr val="accent2">
                  <a:lumMod val="75000"/>
                </a:schemeClr>
              </a:gs>
            </a:gsLst>
            <a:lin ang="5400000" scaled="1"/>
          </a:gradFill>
          <a:ln>
            <a:noFill/>
          </a:ln>
          <a:effectLst>
            <a:outerShdw blurRad="977900" dist="381000" dir="54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_库_椭圆 11">
            <a:extLst>
              <a:ext uri="{FF2B5EF4-FFF2-40B4-BE49-F238E27FC236}">
                <a16:creationId xmlns:a16="http://schemas.microsoft.com/office/drawing/2014/main" id="{7ADC0BF8-036D-433E-A0F9-457D1F3F06A4}"/>
              </a:ext>
            </a:extLst>
          </p:cNvPr>
          <p:cNvSpPr/>
          <p:nvPr>
            <p:custDataLst>
              <p:tags r:id="rId6"/>
            </p:custDataLst>
          </p:nvPr>
        </p:nvSpPr>
        <p:spPr>
          <a:xfrm>
            <a:off x="6875143" y="2213646"/>
            <a:ext cx="1734310" cy="1138469"/>
          </a:xfrm>
          <a:prstGeom prst="ellipse">
            <a:avLst/>
          </a:prstGeom>
          <a:solidFill>
            <a:schemeClr val="accent2"/>
          </a:solidFill>
          <a:ln>
            <a:noFill/>
          </a:ln>
          <a:effectLst>
            <a:outerShdw blurRad="8636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_库_矩形 12">
            <a:extLst>
              <a:ext uri="{FF2B5EF4-FFF2-40B4-BE49-F238E27FC236}">
                <a16:creationId xmlns:a16="http://schemas.microsoft.com/office/drawing/2014/main" id="{AD4E73C3-EB9C-4F89-8717-A913BEF621B4}"/>
              </a:ext>
            </a:extLst>
          </p:cNvPr>
          <p:cNvSpPr/>
          <p:nvPr>
            <p:custDataLst>
              <p:tags r:id="rId7"/>
            </p:custDataLst>
          </p:nvPr>
        </p:nvSpPr>
        <p:spPr>
          <a:xfrm>
            <a:off x="6450211" y="3207081"/>
            <a:ext cx="2577884" cy="3255891"/>
          </a:xfrm>
          <a:prstGeom prst="rect">
            <a:avLst/>
          </a:prstGeom>
        </p:spPr>
        <p:txBody>
          <a:bodyPr wrap="square">
            <a:spAutoFit/>
          </a:bodyPr>
          <a:lstStyle/>
          <a:p>
            <a:pPr>
              <a:lnSpc>
                <a:spcPct val="130000"/>
              </a:lnSpc>
            </a:pPr>
            <a:r>
              <a:rPr lang="zh-CN" altLang="en-US" sz="2000" dirty="0">
                <a:solidFill>
                  <a:schemeClr val="bg1"/>
                </a:solidFill>
              </a:rPr>
              <a:t>所谓结构化设计，就是根据模块独立性准则、软件结构准则，将数据流图转换为软件的体系结构，用软件结构图来建立系统的物理模型，实现系统的总体设计。</a:t>
            </a:r>
          </a:p>
        </p:txBody>
      </p:sp>
      <p:sp>
        <p:nvSpPr>
          <p:cNvPr id="12" name="PA_库_任意多边形 120">
            <a:extLst>
              <a:ext uri="{FF2B5EF4-FFF2-40B4-BE49-F238E27FC236}">
                <a16:creationId xmlns:a16="http://schemas.microsoft.com/office/drawing/2014/main" id="{138A3F24-9A9F-4AAB-B7BC-DB62877B8956}"/>
              </a:ext>
            </a:extLst>
          </p:cNvPr>
          <p:cNvSpPr>
            <a:spLocks noChangeArrowheads="1"/>
          </p:cNvSpPr>
          <p:nvPr>
            <p:custDataLst>
              <p:tags r:id="rId8"/>
            </p:custDataLst>
          </p:nvPr>
        </p:nvSpPr>
        <p:spPr bwMode="auto">
          <a:xfrm>
            <a:off x="7187093" y="2578181"/>
            <a:ext cx="783875" cy="409399"/>
          </a:xfrm>
          <a:custGeom>
            <a:avLst/>
            <a:gdLst>
              <a:gd name="T0" fmla="*/ 217118 w 602"/>
              <a:gd name="T1" fmla="*/ 38054 h 482"/>
              <a:gd name="T2" fmla="*/ 217118 w 602"/>
              <a:gd name="T3" fmla="*/ 38054 h 482"/>
              <a:gd name="T4" fmla="*/ 217118 w 602"/>
              <a:gd name="T5" fmla="*/ 38054 h 482"/>
              <a:gd name="T6" fmla="*/ 186411 w 602"/>
              <a:gd name="T7" fmla="*/ 104109 h 482"/>
              <a:gd name="T8" fmla="*/ 186411 w 602"/>
              <a:gd name="T9" fmla="*/ 104109 h 482"/>
              <a:gd name="T10" fmla="*/ 178824 w 602"/>
              <a:gd name="T11" fmla="*/ 111648 h 482"/>
              <a:gd name="T12" fmla="*/ 178824 w 602"/>
              <a:gd name="T13" fmla="*/ 111648 h 482"/>
              <a:gd name="T14" fmla="*/ 89231 w 602"/>
              <a:gd name="T15" fmla="*/ 116674 h 482"/>
              <a:gd name="T16" fmla="*/ 94289 w 602"/>
              <a:gd name="T17" fmla="*/ 132111 h 482"/>
              <a:gd name="T18" fmla="*/ 191468 w 602"/>
              <a:gd name="T19" fmla="*/ 132111 h 482"/>
              <a:gd name="T20" fmla="*/ 212060 w 602"/>
              <a:gd name="T21" fmla="*/ 152215 h 482"/>
              <a:gd name="T22" fmla="*/ 191468 w 602"/>
              <a:gd name="T23" fmla="*/ 172678 h 482"/>
              <a:gd name="T24" fmla="*/ 171238 w 602"/>
              <a:gd name="T25" fmla="*/ 152215 h 482"/>
              <a:gd name="T26" fmla="*/ 74058 w 602"/>
              <a:gd name="T27" fmla="*/ 152215 h 482"/>
              <a:gd name="T28" fmla="*/ 53467 w 602"/>
              <a:gd name="T29" fmla="*/ 172678 h 482"/>
              <a:gd name="T30" fmla="*/ 33236 w 602"/>
              <a:gd name="T31" fmla="*/ 152215 h 482"/>
              <a:gd name="T32" fmla="*/ 53467 w 602"/>
              <a:gd name="T33" fmla="*/ 132111 h 482"/>
              <a:gd name="T34" fmla="*/ 74058 w 602"/>
              <a:gd name="T35" fmla="*/ 132111 h 482"/>
              <a:gd name="T36" fmla="*/ 33236 w 602"/>
              <a:gd name="T37" fmla="*/ 20463 h 482"/>
              <a:gd name="T38" fmla="*/ 10115 w 602"/>
              <a:gd name="T39" fmla="*/ 20463 h 482"/>
              <a:gd name="T40" fmla="*/ 0 w 602"/>
              <a:gd name="T41" fmla="*/ 10052 h 482"/>
              <a:gd name="T42" fmla="*/ 10115 w 602"/>
              <a:gd name="T43" fmla="*/ 0 h 482"/>
              <a:gd name="T44" fmla="*/ 40822 w 602"/>
              <a:gd name="T45" fmla="*/ 0 h 482"/>
              <a:gd name="T46" fmla="*/ 50938 w 602"/>
              <a:gd name="T47" fmla="*/ 5026 h 482"/>
              <a:gd name="T48" fmla="*/ 50938 w 602"/>
              <a:gd name="T49" fmla="*/ 5026 h 482"/>
              <a:gd name="T50" fmla="*/ 56357 w 602"/>
              <a:gd name="T51" fmla="*/ 22976 h 482"/>
              <a:gd name="T52" fmla="*/ 206641 w 602"/>
              <a:gd name="T53" fmla="*/ 22976 h 482"/>
              <a:gd name="T54" fmla="*/ 217118 w 602"/>
              <a:gd name="T55" fmla="*/ 33028 h 482"/>
              <a:gd name="T56" fmla="*/ 217118 w 602"/>
              <a:gd name="T57" fmla="*/ 38054 h 482"/>
              <a:gd name="T58" fmla="*/ 63943 w 602"/>
              <a:gd name="T59" fmla="*/ 43080 h 482"/>
              <a:gd name="T60" fmla="*/ 63943 w 602"/>
              <a:gd name="T61" fmla="*/ 43080 h 482"/>
              <a:gd name="T62" fmla="*/ 81645 w 602"/>
              <a:gd name="T63" fmla="*/ 96570 h 482"/>
              <a:gd name="T64" fmla="*/ 171238 w 602"/>
              <a:gd name="T65" fmla="*/ 91544 h 482"/>
              <a:gd name="T66" fmla="*/ 191468 w 602"/>
              <a:gd name="T67" fmla="*/ 43080 h 482"/>
              <a:gd name="T68" fmla="*/ 63943 w 602"/>
              <a:gd name="T69" fmla="*/ 43080 h 4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02" h="482">
                <a:moveTo>
                  <a:pt x="601" y="106"/>
                </a:moveTo>
                <a:lnTo>
                  <a:pt x="601" y="106"/>
                </a:lnTo>
                <a:cubicBezTo>
                  <a:pt x="516" y="290"/>
                  <a:pt x="516" y="290"/>
                  <a:pt x="516" y="290"/>
                </a:cubicBezTo>
                <a:cubicBezTo>
                  <a:pt x="509" y="304"/>
                  <a:pt x="502" y="311"/>
                  <a:pt x="495" y="311"/>
                </a:cubicBezTo>
                <a:cubicBezTo>
                  <a:pt x="247" y="325"/>
                  <a:pt x="247" y="325"/>
                  <a:pt x="247" y="325"/>
                </a:cubicBezTo>
                <a:cubicBezTo>
                  <a:pt x="261" y="368"/>
                  <a:pt x="261" y="368"/>
                  <a:pt x="261" y="368"/>
                </a:cubicBezTo>
                <a:cubicBezTo>
                  <a:pt x="530" y="368"/>
                  <a:pt x="530" y="368"/>
                  <a:pt x="530" y="368"/>
                </a:cubicBezTo>
                <a:cubicBezTo>
                  <a:pt x="558" y="368"/>
                  <a:pt x="587" y="389"/>
                  <a:pt x="587" y="424"/>
                </a:cubicBezTo>
                <a:cubicBezTo>
                  <a:pt x="587" y="453"/>
                  <a:pt x="558" y="481"/>
                  <a:pt x="530" y="481"/>
                </a:cubicBezTo>
                <a:cubicBezTo>
                  <a:pt x="495" y="481"/>
                  <a:pt x="474" y="453"/>
                  <a:pt x="474" y="424"/>
                </a:cubicBezTo>
                <a:cubicBezTo>
                  <a:pt x="205" y="424"/>
                  <a:pt x="205" y="424"/>
                  <a:pt x="205" y="424"/>
                </a:cubicBezTo>
                <a:cubicBezTo>
                  <a:pt x="205" y="453"/>
                  <a:pt x="184" y="481"/>
                  <a:pt x="148" y="481"/>
                </a:cubicBezTo>
                <a:cubicBezTo>
                  <a:pt x="120" y="481"/>
                  <a:pt x="92" y="453"/>
                  <a:pt x="92" y="424"/>
                </a:cubicBezTo>
                <a:cubicBezTo>
                  <a:pt x="92" y="389"/>
                  <a:pt x="120" y="368"/>
                  <a:pt x="148" y="368"/>
                </a:cubicBezTo>
                <a:cubicBezTo>
                  <a:pt x="205" y="368"/>
                  <a:pt x="205" y="368"/>
                  <a:pt x="205" y="368"/>
                </a:cubicBezTo>
                <a:cubicBezTo>
                  <a:pt x="92" y="57"/>
                  <a:pt x="92" y="57"/>
                  <a:pt x="92" y="57"/>
                </a:cubicBezTo>
                <a:cubicBezTo>
                  <a:pt x="28" y="57"/>
                  <a:pt x="28" y="57"/>
                  <a:pt x="28" y="57"/>
                </a:cubicBezTo>
                <a:cubicBezTo>
                  <a:pt x="14" y="57"/>
                  <a:pt x="0" y="42"/>
                  <a:pt x="0" y="28"/>
                </a:cubicBezTo>
                <a:cubicBezTo>
                  <a:pt x="0" y="7"/>
                  <a:pt x="14" y="0"/>
                  <a:pt x="28" y="0"/>
                </a:cubicBezTo>
                <a:cubicBezTo>
                  <a:pt x="113" y="0"/>
                  <a:pt x="113" y="0"/>
                  <a:pt x="113" y="0"/>
                </a:cubicBezTo>
                <a:cubicBezTo>
                  <a:pt x="127" y="0"/>
                  <a:pt x="134" y="7"/>
                  <a:pt x="141" y="14"/>
                </a:cubicBezTo>
                <a:cubicBezTo>
                  <a:pt x="156" y="64"/>
                  <a:pt x="156" y="64"/>
                  <a:pt x="156" y="64"/>
                </a:cubicBezTo>
                <a:cubicBezTo>
                  <a:pt x="572" y="64"/>
                  <a:pt x="572" y="64"/>
                  <a:pt x="572" y="64"/>
                </a:cubicBezTo>
                <a:cubicBezTo>
                  <a:pt x="594" y="64"/>
                  <a:pt x="601" y="78"/>
                  <a:pt x="601" y="92"/>
                </a:cubicBezTo>
                <a:cubicBezTo>
                  <a:pt x="601" y="99"/>
                  <a:pt x="601" y="99"/>
                  <a:pt x="601" y="106"/>
                </a:cubicBezTo>
                <a:close/>
                <a:moveTo>
                  <a:pt x="177" y="120"/>
                </a:moveTo>
                <a:lnTo>
                  <a:pt x="177" y="120"/>
                </a:lnTo>
                <a:cubicBezTo>
                  <a:pt x="226" y="269"/>
                  <a:pt x="226" y="269"/>
                  <a:pt x="226" y="269"/>
                </a:cubicBezTo>
                <a:cubicBezTo>
                  <a:pt x="474" y="255"/>
                  <a:pt x="474" y="255"/>
                  <a:pt x="474" y="255"/>
                </a:cubicBezTo>
                <a:cubicBezTo>
                  <a:pt x="530" y="120"/>
                  <a:pt x="530" y="120"/>
                  <a:pt x="530" y="120"/>
                </a:cubicBezTo>
                <a:lnTo>
                  <a:pt x="177" y="120"/>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endParaRPr lang="en-US" dirty="0"/>
          </a:p>
        </p:txBody>
      </p:sp>
      <p:pic>
        <p:nvPicPr>
          <p:cNvPr id="18" name="PA_库_图片 21">
            <a:extLst>
              <a:ext uri="{FF2B5EF4-FFF2-40B4-BE49-F238E27FC236}">
                <a16:creationId xmlns:a16="http://schemas.microsoft.com/office/drawing/2014/main" id="{FAB1453A-A4A8-464E-946A-D69E6570556F}"/>
              </a:ext>
            </a:extLst>
          </p:cNvPr>
          <p:cNvPicPr>
            <a:picLocks noChangeAspect="1"/>
          </p:cNvPicPr>
          <p:nvPr>
            <p:custDataLst>
              <p:tags r:id="rId9"/>
            </p:custDataLst>
          </p:nvPr>
        </p:nvPicPr>
        <p:blipFill>
          <a:blip r:embed="rId15"/>
          <a:stretch>
            <a:fillRect/>
          </a:stretch>
        </p:blipFill>
        <p:spPr>
          <a:xfrm>
            <a:off x="224401" y="2804383"/>
            <a:ext cx="3731505" cy="3811580"/>
          </a:xfrm>
          <a:prstGeom prst="rect">
            <a:avLst/>
          </a:prstGeom>
        </p:spPr>
      </p:pic>
      <p:sp>
        <p:nvSpPr>
          <p:cNvPr id="13" name="PA_库_Rectangle: Rounded Corners 1">
            <a:extLst>
              <a:ext uri="{FF2B5EF4-FFF2-40B4-BE49-F238E27FC236}">
                <a16:creationId xmlns:a16="http://schemas.microsoft.com/office/drawing/2014/main" id="{1DCE6FE0-F193-4A54-B809-7106BA7192CA}"/>
              </a:ext>
            </a:extLst>
          </p:cNvPr>
          <p:cNvSpPr/>
          <p:nvPr>
            <p:custDataLst>
              <p:tags r:id="rId10"/>
            </p:custDataLst>
          </p:nvPr>
        </p:nvSpPr>
        <p:spPr>
          <a:xfrm>
            <a:off x="3681981" y="2940950"/>
            <a:ext cx="2629708" cy="3514977"/>
          </a:xfrm>
          <a:prstGeom prst="roundRect">
            <a:avLst>
              <a:gd name="adj" fmla="val 3058"/>
            </a:avLst>
          </a:prstGeom>
          <a:gradFill>
            <a:gsLst>
              <a:gs pos="0">
                <a:schemeClr val="accent1"/>
              </a:gs>
              <a:gs pos="100000">
                <a:schemeClr val="accent1">
                  <a:lumMod val="75000"/>
                </a:schemeClr>
              </a:gs>
            </a:gsLst>
            <a:lin ang="5400000" scaled="1"/>
          </a:gradFill>
          <a:ln>
            <a:noFill/>
          </a:ln>
          <a:effectLst>
            <a:outerShdw blurRad="977900" dist="381000" dir="54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PA_库_组合 4">
            <a:extLst>
              <a:ext uri="{FF2B5EF4-FFF2-40B4-BE49-F238E27FC236}">
                <a16:creationId xmlns:a16="http://schemas.microsoft.com/office/drawing/2014/main" id="{8A550A17-4AFC-41F5-9586-E0273504B5E1}"/>
              </a:ext>
            </a:extLst>
          </p:cNvPr>
          <p:cNvGrpSpPr/>
          <p:nvPr>
            <p:custDataLst>
              <p:tags r:id="rId11"/>
            </p:custDataLst>
          </p:nvPr>
        </p:nvGrpSpPr>
        <p:grpSpPr>
          <a:xfrm>
            <a:off x="4168372" y="2213646"/>
            <a:ext cx="1734310" cy="1138469"/>
            <a:chOff x="9026205" y="2300734"/>
            <a:chExt cx="1882543" cy="1882543"/>
          </a:xfrm>
        </p:grpSpPr>
        <p:sp>
          <p:nvSpPr>
            <p:cNvPr id="15" name="Oval 7">
              <a:extLst>
                <a:ext uri="{FF2B5EF4-FFF2-40B4-BE49-F238E27FC236}">
                  <a16:creationId xmlns:a16="http://schemas.microsoft.com/office/drawing/2014/main" id="{22E5B6A5-76D8-427C-8DCB-E106D73099D0}"/>
                </a:ext>
              </a:extLst>
            </p:cNvPr>
            <p:cNvSpPr/>
            <p:nvPr/>
          </p:nvSpPr>
          <p:spPr>
            <a:xfrm>
              <a:off x="9026205" y="2300734"/>
              <a:ext cx="1882543" cy="1882543"/>
            </a:xfrm>
            <a:prstGeom prst="ellipse">
              <a:avLst/>
            </a:prstGeom>
            <a:solidFill>
              <a:schemeClr val="accent1"/>
            </a:solidFill>
            <a:ln>
              <a:noFill/>
            </a:ln>
            <a:effectLst>
              <a:outerShdw blurRad="8636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4">
              <a:extLst>
                <a:ext uri="{FF2B5EF4-FFF2-40B4-BE49-F238E27FC236}">
                  <a16:creationId xmlns:a16="http://schemas.microsoft.com/office/drawing/2014/main" id="{9449D23C-63A9-47D6-8731-926F0BA539B1}"/>
                </a:ext>
              </a:extLst>
            </p:cNvPr>
            <p:cNvSpPr>
              <a:spLocks noChangeArrowheads="1"/>
            </p:cNvSpPr>
            <p:nvPr/>
          </p:nvSpPr>
          <p:spPr bwMode="auto">
            <a:xfrm>
              <a:off x="9604254" y="2881434"/>
              <a:ext cx="726444" cy="721142"/>
            </a:xfrm>
            <a:custGeom>
              <a:avLst/>
              <a:gdLst>
                <a:gd name="T0" fmla="*/ 207002 w 602"/>
                <a:gd name="T1" fmla="*/ 40594 h 601"/>
                <a:gd name="T2" fmla="*/ 207002 w 602"/>
                <a:gd name="T3" fmla="*/ 40594 h 601"/>
                <a:gd name="T4" fmla="*/ 196526 w 602"/>
                <a:gd name="T5" fmla="*/ 40594 h 601"/>
                <a:gd name="T6" fmla="*/ 196526 w 602"/>
                <a:gd name="T7" fmla="*/ 96275 h 601"/>
                <a:gd name="T8" fmla="*/ 196526 w 602"/>
                <a:gd name="T9" fmla="*/ 144412 h 601"/>
                <a:gd name="T10" fmla="*/ 196526 w 602"/>
                <a:gd name="T11" fmla="*/ 154830 h 601"/>
                <a:gd name="T12" fmla="*/ 186411 w 602"/>
                <a:gd name="T13" fmla="*/ 164889 h 601"/>
                <a:gd name="T14" fmla="*/ 132944 w 602"/>
                <a:gd name="T15" fmla="*/ 164889 h 601"/>
                <a:gd name="T16" fmla="*/ 166180 w 602"/>
                <a:gd name="T17" fmla="*/ 197938 h 601"/>
                <a:gd name="T18" fmla="*/ 166180 w 602"/>
                <a:gd name="T19" fmla="*/ 197938 h 601"/>
                <a:gd name="T20" fmla="*/ 168709 w 602"/>
                <a:gd name="T21" fmla="*/ 205482 h 601"/>
                <a:gd name="T22" fmla="*/ 158232 w 602"/>
                <a:gd name="T23" fmla="*/ 215541 h 601"/>
                <a:gd name="T24" fmla="*/ 153175 w 602"/>
                <a:gd name="T25" fmla="*/ 213026 h 601"/>
                <a:gd name="T26" fmla="*/ 153175 w 602"/>
                <a:gd name="T27" fmla="*/ 213026 h 601"/>
                <a:gd name="T28" fmla="*/ 117410 w 602"/>
                <a:gd name="T29" fmla="*/ 180336 h 601"/>
                <a:gd name="T30" fmla="*/ 117410 w 602"/>
                <a:gd name="T31" fmla="*/ 205482 h 601"/>
                <a:gd name="T32" fmla="*/ 107294 w 602"/>
                <a:gd name="T33" fmla="*/ 215541 h 601"/>
                <a:gd name="T34" fmla="*/ 97179 w 602"/>
                <a:gd name="T35" fmla="*/ 205482 h 601"/>
                <a:gd name="T36" fmla="*/ 97179 w 602"/>
                <a:gd name="T37" fmla="*/ 180336 h 601"/>
                <a:gd name="T38" fmla="*/ 63943 w 602"/>
                <a:gd name="T39" fmla="*/ 213026 h 601"/>
                <a:gd name="T40" fmla="*/ 63943 w 602"/>
                <a:gd name="T41" fmla="*/ 213026 h 601"/>
                <a:gd name="T42" fmla="*/ 56357 w 602"/>
                <a:gd name="T43" fmla="*/ 215541 h 601"/>
                <a:gd name="T44" fmla="*/ 45880 w 602"/>
                <a:gd name="T45" fmla="*/ 205482 h 601"/>
                <a:gd name="T46" fmla="*/ 51299 w 602"/>
                <a:gd name="T47" fmla="*/ 197938 h 601"/>
                <a:gd name="T48" fmla="*/ 51299 w 602"/>
                <a:gd name="T49" fmla="*/ 197938 h 601"/>
                <a:gd name="T50" fmla="*/ 84174 w 602"/>
                <a:gd name="T51" fmla="*/ 164889 h 601"/>
                <a:gd name="T52" fmla="*/ 30707 w 602"/>
                <a:gd name="T53" fmla="*/ 164889 h 601"/>
                <a:gd name="T54" fmla="*/ 20592 w 602"/>
                <a:gd name="T55" fmla="*/ 154830 h 601"/>
                <a:gd name="T56" fmla="*/ 20592 w 602"/>
                <a:gd name="T57" fmla="*/ 144412 h 601"/>
                <a:gd name="T58" fmla="*/ 20592 w 602"/>
                <a:gd name="T59" fmla="*/ 96275 h 601"/>
                <a:gd name="T60" fmla="*/ 20592 w 602"/>
                <a:gd name="T61" fmla="*/ 40594 h 601"/>
                <a:gd name="T62" fmla="*/ 10477 w 602"/>
                <a:gd name="T63" fmla="*/ 40594 h 601"/>
                <a:gd name="T64" fmla="*/ 0 w 602"/>
                <a:gd name="T65" fmla="*/ 30176 h 601"/>
                <a:gd name="T66" fmla="*/ 10477 w 602"/>
                <a:gd name="T67" fmla="*/ 20117 h 601"/>
                <a:gd name="T68" fmla="*/ 97179 w 602"/>
                <a:gd name="T69" fmla="*/ 20117 h 601"/>
                <a:gd name="T70" fmla="*/ 97179 w 602"/>
                <a:gd name="T71" fmla="*/ 10059 h 601"/>
                <a:gd name="T72" fmla="*/ 107294 w 602"/>
                <a:gd name="T73" fmla="*/ 0 h 601"/>
                <a:gd name="T74" fmla="*/ 117410 w 602"/>
                <a:gd name="T75" fmla="*/ 10059 h 601"/>
                <a:gd name="T76" fmla="*/ 117410 w 602"/>
                <a:gd name="T77" fmla="*/ 20117 h 601"/>
                <a:gd name="T78" fmla="*/ 207002 w 602"/>
                <a:gd name="T79" fmla="*/ 20117 h 601"/>
                <a:gd name="T80" fmla="*/ 217118 w 602"/>
                <a:gd name="T81" fmla="*/ 30176 h 601"/>
                <a:gd name="T82" fmla="*/ 207002 w 602"/>
                <a:gd name="T83" fmla="*/ 40594 h 601"/>
                <a:gd name="T84" fmla="*/ 176295 w 602"/>
                <a:gd name="T85" fmla="*/ 86216 h 601"/>
                <a:gd name="T86" fmla="*/ 176295 w 602"/>
                <a:gd name="T87" fmla="*/ 86216 h 601"/>
                <a:gd name="T88" fmla="*/ 176295 w 602"/>
                <a:gd name="T89" fmla="*/ 76158 h 601"/>
                <a:gd name="T90" fmla="*/ 176295 w 602"/>
                <a:gd name="T91" fmla="*/ 40594 h 601"/>
                <a:gd name="T92" fmla="*/ 40822 w 602"/>
                <a:gd name="T93" fmla="*/ 40594 h 601"/>
                <a:gd name="T94" fmla="*/ 40822 w 602"/>
                <a:gd name="T95" fmla="*/ 76158 h 601"/>
                <a:gd name="T96" fmla="*/ 40822 w 602"/>
                <a:gd name="T97" fmla="*/ 86216 h 601"/>
                <a:gd name="T98" fmla="*/ 40822 w 602"/>
                <a:gd name="T99" fmla="*/ 144412 h 601"/>
                <a:gd name="T100" fmla="*/ 176295 w 602"/>
                <a:gd name="T101" fmla="*/ 144412 h 601"/>
                <a:gd name="T102" fmla="*/ 176295 w 602"/>
                <a:gd name="T103" fmla="*/ 86216 h 60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02" h="601">
                  <a:moveTo>
                    <a:pt x="573" y="113"/>
                  </a:moveTo>
                  <a:lnTo>
                    <a:pt x="573" y="113"/>
                  </a:lnTo>
                  <a:cubicBezTo>
                    <a:pt x="544" y="113"/>
                    <a:pt x="544" y="113"/>
                    <a:pt x="544" y="113"/>
                  </a:cubicBezTo>
                  <a:cubicBezTo>
                    <a:pt x="544" y="268"/>
                    <a:pt x="544" y="268"/>
                    <a:pt x="544" y="268"/>
                  </a:cubicBezTo>
                  <a:cubicBezTo>
                    <a:pt x="544" y="402"/>
                    <a:pt x="544" y="402"/>
                    <a:pt x="544" y="402"/>
                  </a:cubicBezTo>
                  <a:cubicBezTo>
                    <a:pt x="544" y="431"/>
                    <a:pt x="544" y="431"/>
                    <a:pt x="544" y="431"/>
                  </a:cubicBezTo>
                  <a:cubicBezTo>
                    <a:pt x="544" y="445"/>
                    <a:pt x="530" y="459"/>
                    <a:pt x="516" y="459"/>
                  </a:cubicBezTo>
                  <a:cubicBezTo>
                    <a:pt x="368" y="459"/>
                    <a:pt x="368" y="459"/>
                    <a:pt x="368" y="459"/>
                  </a:cubicBezTo>
                  <a:cubicBezTo>
                    <a:pt x="460" y="551"/>
                    <a:pt x="460" y="551"/>
                    <a:pt x="460" y="551"/>
                  </a:cubicBezTo>
                  <a:cubicBezTo>
                    <a:pt x="467" y="558"/>
                    <a:pt x="467" y="565"/>
                    <a:pt x="467" y="572"/>
                  </a:cubicBezTo>
                  <a:cubicBezTo>
                    <a:pt x="467" y="586"/>
                    <a:pt x="460" y="600"/>
                    <a:pt x="438" y="600"/>
                  </a:cubicBezTo>
                  <a:cubicBezTo>
                    <a:pt x="431" y="600"/>
                    <a:pt x="424" y="600"/>
                    <a:pt x="424" y="593"/>
                  </a:cubicBezTo>
                  <a:cubicBezTo>
                    <a:pt x="325" y="502"/>
                    <a:pt x="325" y="502"/>
                    <a:pt x="325" y="502"/>
                  </a:cubicBezTo>
                  <a:cubicBezTo>
                    <a:pt x="325" y="572"/>
                    <a:pt x="325" y="572"/>
                    <a:pt x="325" y="572"/>
                  </a:cubicBezTo>
                  <a:cubicBezTo>
                    <a:pt x="325" y="586"/>
                    <a:pt x="318" y="600"/>
                    <a:pt x="297" y="600"/>
                  </a:cubicBezTo>
                  <a:cubicBezTo>
                    <a:pt x="283" y="600"/>
                    <a:pt x="269" y="586"/>
                    <a:pt x="269" y="572"/>
                  </a:cubicBezTo>
                  <a:cubicBezTo>
                    <a:pt x="269" y="502"/>
                    <a:pt x="269" y="502"/>
                    <a:pt x="269" y="502"/>
                  </a:cubicBezTo>
                  <a:cubicBezTo>
                    <a:pt x="177" y="593"/>
                    <a:pt x="177" y="593"/>
                    <a:pt x="177" y="593"/>
                  </a:cubicBezTo>
                  <a:cubicBezTo>
                    <a:pt x="170" y="600"/>
                    <a:pt x="163" y="600"/>
                    <a:pt x="156" y="600"/>
                  </a:cubicBezTo>
                  <a:cubicBezTo>
                    <a:pt x="142" y="600"/>
                    <a:pt x="127" y="586"/>
                    <a:pt x="127" y="572"/>
                  </a:cubicBezTo>
                  <a:cubicBezTo>
                    <a:pt x="127" y="565"/>
                    <a:pt x="135" y="558"/>
                    <a:pt x="142" y="551"/>
                  </a:cubicBezTo>
                  <a:cubicBezTo>
                    <a:pt x="233" y="459"/>
                    <a:pt x="233" y="459"/>
                    <a:pt x="233" y="459"/>
                  </a:cubicBezTo>
                  <a:cubicBezTo>
                    <a:pt x="85" y="459"/>
                    <a:pt x="85" y="459"/>
                    <a:pt x="85" y="459"/>
                  </a:cubicBezTo>
                  <a:cubicBezTo>
                    <a:pt x="64" y="459"/>
                    <a:pt x="57" y="445"/>
                    <a:pt x="57" y="431"/>
                  </a:cubicBezTo>
                  <a:cubicBezTo>
                    <a:pt x="57" y="402"/>
                    <a:pt x="57" y="402"/>
                    <a:pt x="57" y="402"/>
                  </a:cubicBezTo>
                  <a:cubicBezTo>
                    <a:pt x="57" y="268"/>
                    <a:pt x="57" y="268"/>
                    <a:pt x="57" y="268"/>
                  </a:cubicBezTo>
                  <a:cubicBezTo>
                    <a:pt x="57" y="113"/>
                    <a:pt x="57" y="113"/>
                    <a:pt x="57" y="113"/>
                  </a:cubicBezTo>
                  <a:cubicBezTo>
                    <a:pt x="29" y="113"/>
                    <a:pt x="29" y="113"/>
                    <a:pt x="29" y="113"/>
                  </a:cubicBezTo>
                  <a:cubicBezTo>
                    <a:pt x="7" y="113"/>
                    <a:pt x="0" y="98"/>
                    <a:pt x="0" y="84"/>
                  </a:cubicBezTo>
                  <a:cubicBezTo>
                    <a:pt x="0" y="63"/>
                    <a:pt x="7" y="56"/>
                    <a:pt x="29" y="56"/>
                  </a:cubicBezTo>
                  <a:cubicBezTo>
                    <a:pt x="269" y="56"/>
                    <a:pt x="269" y="56"/>
                    <a:pt x="269" y="56"/>
                  </a:cubicBezTo>
                  <a:cubicBezTo>
                    <a:pt x="269" y="28"/>
                    <a:pt x="269" y="28"/>
                    <a:pt x="269" y="28"/>
                  </a:cubicBezTo>
                  <a:cubicBezTo>
                    <a:pt x="269" y="7"/>
                    <a:pt x="283" y="0"/>
                    <a:pt x="297" y="0"/>
                  </a:cubicBezTo>
                  <a:cubicBezTo>
                    <a:pt x="318" y="0"/>
                    <a:pt x="325" y="7"/>
                    <a:pt x="325" y="28"/>
                  </a:cubicBezTo>
                  <a:cubicBezTo>
                    <a:pt x="325" y="56"/>
                    <a:pt x="325" y="56"/>
                    <a:pt x="325" y="56"/>
                  </a:cubicBezTo>
                  <a:cubicBezTo>
                    <a:pt x="573" y="56"/>
                    <a:pt x="573" y="56"/>
                    <a:pt x="573" y="56"/>
                  </a:cubicBezTo>
                  <a:cubicBezTo>
                    <a:pt x="587" y="56"/>
                    <a:pt x="601" y="63"/>
                    <a:pt x="601" y="84"/>
                  </a:cubicBezTo>
                  <a:cubicBezTo>
                    <a:pt x="601" y="98"/>
                    <a:pt x="587" y="113"/>
                    <a:pt x="573" y="113"/>
                  </a:cubicBezTo>
                  <a:close/>
                  <a:moveTo>
                    <a:pt x="488" y="240"/>
                  </a:moveTo>
                  <a:lnTo>
                    <a:pt x="488" y="240"/>
                  </a:lnTo>
                  <a:cubicBezTo>
                    <a:pt x="488" y="212"/>
                    <a:pt x="488" y="212"/>
                    <a:pt x="488" y="212"/>
                  </a:cubicBezTo>
                  <a:cubicBezTo>
                    <a:pt x="488" y="113"/>
                    <a:pt x="488" y="113"/>
                    <a:pt x="488" y="113"/>
                  </a:cubicBezTo>
                  <a:cubicBezTo>
                    <a:pt x="113" y="113"/>
                    <a:pt x="113" y="113"/>
                    <a:pt x="113" y="113"/>
                  </a:cubicBezTo>
                  <a:cubicBezTo>
                    <a:pt x="113" y="212"/>
                    <a:pt x="113" y="212"/>
                    <a:pt x="113" y="212"/>
                  </a:cubicBezTo>
                  <a:cubicBezTo>
                    <a:pt x="113" y="240"/>
                    <a:pt x="113" y="240"/>
                    <a:pt x="113" y="240"/>
                  </a:cubicBezTo>
                  <a:cubicBezTo>
                    <a:pt x="113" y="402"/>
                    <a:pt x="113" y="402"/>
                    <a:pt x="113" y="402"/>
                  </a:cubicBezTo>
                  <a:cubicBezTo>
                    <a:pt x="488" y="402"/>
                    <a:pt x="488" y="402"/>
                    <a:pt x="488" y="402"/>
                  </a:cubicBezTo>
                  <a:lnTo>
                    <a:pt x="488" y="240"/>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endParaRPr lang="en-US" dirty="0"/>
            </a:p>
          </p:txBody>
        </p:sp>
      </p:grpSp>
      <p:sp>
        <p:nvSpPr>
          <p:cNvPr id="17" name="PA_库_矩形 23">
            <a:extLst>
              <a:ext uri="{FF2B5EF4-FFF2-40B4-BE49-F238E27FC236}">
                <a16:creationId xmlns:a16="http://schemas.microsoft.com/office/drawing/2014/main" id="{19C4EB40-5377-4B20-AF44-10EC6F32B114}"/>
              </a:ext>
            </a:extLst>
          </p:cNvPr>
          <p:cNvSpPr/>
          <p:nvPr>
            <p:custDataLst>
              <p:tags r:id="rId12"/>
            </p:custDataLst>
          </p:nvPr>
        </p:nvSpPr>
        <p:spPr>
          <a:xfrm>
            <a:off x="3681981" y="3375522"/>
            <a:ext cx="2566663" cy="2855782"/>
          </a:xfrm>
          <a:prstGeom prst="rect">
            <a:avLst/>
          </a:prstGeom>
        </p:spPr>
        <p:txBody>
          <a:bodyPr wrap="square">
            <a:spAutoFit/>
          </a:bodyPr>
          <a:lstStyle/>
          <a:p>
            <a:pPr>
              <a:lnSpc>
                <a:spcPct val="130000"/>
              </a:lnSpc>
            </a:pPr>
            <a:r>
              <a:rPr lang="zh-CN" altLang="en-US" sz="2000" dirty="0">
                <a:solidFill>
                  <a:schemeClr val="bg1"/>
                </a:solidFill>
              </a:rPr>
              <a:t>所谓结构化分析，就是根据分解与抽象的原则，按照系统中数据处理的流程，用数据流图来建立系统的功能模型，从而完成需求分析。</a:t>
            </a:r>
          </a:p>
        </p:txBody>
      </p:sp>
      <p:sp>
        <p:nvSpPr>
          <p:cNvPr id="19" name="矩形 18">
            <a:extLst>
              <a:ext uri="{FF2B5EF4-FFF2-40B4-BE49-F238E27FC236}">
                <a16:creationId xmlns:a16="http://schemas.microsoft.com/office/drawing/2014/main" id="{C79A3436-7D9B-40BD-BD71-5A4907E68045}"/>
              </a:ext>
            </a:extLst>
          </p:cNvPr>
          <p:cNvSpPr/>
          <p:nvPr/>
        </p:nvSpPr>
        <p:spPr>
          <a:xfrm>
            <a:off x="820924" y="961471"/>
            <a:ext cx="10855439" cy="943528"/>
          </a:xfrm>
          <a:prstGeom prst="rect">
            <a:avLst/>
          </a:prstGeom>
        </p:spPr>
        <p:txBody>
          <a:bodyPr wrap="square">
            <a:spAutoFit/>
          </a:bodyPr>
          <a:lstStyle/>
          <a:p>
            <a:pPr>
              <a:lnSpc>
                <a:spcPct val="150000"/>
              </a:lnSpc>
            </a:pPr>
            <a:r>
              <a:rPr lang="en-US" altLang="zh-CN" sz="2000" b="1" dirty="0">
                <a:latin typeface="+mn-ea"/>
              </a:rPr>
              <a:t>1</a:t>
            </a:r>
            <a:r>
              <a:rPr lang="zh-CN" altLang="en-US" sz="2000" b="1" dirty="0">
                <a:latin typeface="+mn-ea"/>
              </a:rPr>
              <a:t>．结构化方法</a:t>
            </a:r>
          </a:p>
          <a:p>
            <a:pPr>
              <a:lnSpc>
                <a:spcPct val="150000"/>
              </a:lnSpc>
            </a:pPr>
            <a:r>
              <a:rPr lang="zh-CN" altLang="en-US" sz="2000" b="1" dirty="0">
                <a:latin typeface="+mn-ea"/>
              </a:rPr>
              <a:t>结构化方法又称传统方法、生存周期法、面向过程的方法、面向功能的方法、面向数据流的方法。</a:t>
            </a:r>
          </a:p>
        </p:txBody>
      </p:sp>
    </p:spTree>
    <p:extLst>
      <p:ext uri="{BB962C8B-B14F-4D97-AF65-F5344CB8AC3E}">
        <p14:creationId xmlns:p14="http://schemas.microsoft.com/office/powerpoint/2010/main" val="296704756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par>
                                <p:cTn id="8" presetID="2" presetClass="entr" presetSubtype="4"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1250" fill="hold"/>
                                        <p:tgtEl>
                                          <p:spTgt spid="4"/>
                                        </p:tgtEl>
                                        <p:attrNameLst>
                                          <p:attrName>ppt_x</p:attrName>
                                        </p:attrNameLst>
                                      </p:cBhvr>
                                      <p:tavLst>
                                        <p:tav tm="0">
                                          <p:val>
                                            <p:strVal val="#ppt_x"/>
                                          </p:val>
                                        </p:tav>
                                        <p:tav tm="100000">
                                          <p:val>
                                            <p:strVal val="#ppt_x"/>
                                          </p:val>
                                        </p:tav>
                                      </p:tavLst>
                                    </p:anim>
                                    <p:anim calcmode="lin" valueType="num">
                                      <p:cBhvr additive="base">
                                        <p:cTn id="11" dur="1250" fill="hold"/>
                                        <p:tgtEl>
                                          <p:spTgt spid="4"/>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25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1250" fill="hold"/>
                                        <p:tgtEl>
                                          <p:spTgt spid="6"/>
                                        </p:tgtEl>
                                        <p:attrNameLst>
                                          <p:attrName>ppt_x</p:attrName>
                                        </p:attrNameLst>
                                      </p:cBhvr>
                                      <p:tavLst>
                                        <p:tav tm="0">
                                          <p:val>
                                            <p:strVal val="#ppt_x"/>
                                          </p:val>
                                        </p:tav>
                                        <p:tav tm="100000">
                                          <p:val>
                                            <p:strVal val="#ppt_x"/>
                                          </p:val>
                                        </p:tav>
                                      </p:tavLst>
                                    </p:anim>
                                    <p:anim calcmode="lin" valueType="num">
                                      <p:cBhvr additive="base">
                                        <p:cTn id="15" dur="1250" fill="hold"/>
                                        <p:tgtEl>
                                          <p:spTgt spid="6"/>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25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250" fill="hold"/>
                                        <p:tgtEl>
                                          <p:spTgt spid="7"/>
                                        </p:tgtEl>
                                        <p:attrNameLst>
                                          <p:attrName>ppt_x</p:attrName>
                                        </p:attrNameLst>
                                      </p:cBhvr>
                                      <p:tavLst>
                                        <p:tav tm="0">
                                          <p:val>
                                            <p:strVal val="#ppt_x"/>
                                          </p:val>
                                        </p:tav>
                                        <p:tav tm="100000">
                                          <p:val>
                                            <p:strVal val="#ppt_x"/>
                                          </p:val>
                                        </p:tav>
                                      </p:tavLst>
                                    </p:anim>
                                    <p:anim calcmode="lin" valueType="num">
                                      <p:cBhvr additive="base">
                                        <p:cTn id="19" dur="1250" fill="hold"/>
                                        <p:tgtEl>
                                          <p:spTgt spid="7"/>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25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250" fill="hold"/>
                                        <p:tgtEl>
                                          <p:spTgt spid="8"/>
                                        </p:tgtEl>
                                        <p:attrNameLst>
                                          <p:attrName>ppt_x</p:attrName>
                                        </p:attrNameLst>
                                      </p:cBhvr>
                                      <p:tavLst>
                                        <p:tav tm="0">
                                          <p:val>
                                            <p:strVal val="#ppt_x"/>
                                          </p:val>
                                        </p:tav>
                                        <p:tav tm="100000">
                                          <p:val>
                                            <p:strVal val="#ppt_x"/>
                                          </p:val>
                                        </p:tav>
                                      </p:tavLst>
                                    </p:anim>
                                    <p:anim calcmode="lin" valueType="num">
                                      <p:cBhvr additive="base">
                                        <p:cTn id="23" dur="1250" fill="hold"/>
                                        <p:tgtEl>
                                          <p:spTgt spid="8"/>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25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1250" fill="hold"/>
                                        <p:tgtEl>
                                          <p:spTgt spid="9"/>
                                        </p:tgtEl>
                                        <p:attrNameLst>
                                          <p:attrName>ppt_x</p:attrName>
                                        </p:attrNameLst>
                                      </p:cBhvr>
                                      <p:tavLst>
                                        <p:tav tm="0">
                                          <p:val>
                                            <p:strVal val="#ppt_x"/>
                                          </p:val>
                                        </p:tav>
                                        <p:tav tm="100000">
                                          <p:val>
                                            <p:strVal val="#ppt_x"/>
                                          </p:val>
                                        </p:tav>
                                      </p:tavLst>
                                    </p:anim>
                                    <p:anim calcmode="lin" valueType="num">
                                      <p:cBhvr additive="base">
                                        <p:cTn id="27" dur="1250" fill="hold"/>
                                        <p:tgtEl>
                                          <p:spTgt spid="9"/>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25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1250" fill="hold"/>
                                        <p:tgtEl>
                                          <p:spTgt spid="10"/>
                                        </p:tgtEl>
                                        <p:attrNameLst>
                                          <p:attrName>ppt_x</p:attrName>
                                        </p:attrNameLst>
                                      </p:cBhvr>
                                      <p:tavLst>
                                        <p:tav tm="0">
                                          <p:val>
                                            <p:strVal val="#ppt_x"/>
                                          </p:val>
                                        </p:tav>
                                        <p:tav tm="100000">
                                          <p:val>
                                            <p:strVal val="#ppt_x"/>
                                          </p:val>
                                        </p:tav>
                                      </p:tavLst>
                                    </p:anim>
                                    <p:anim calcmode="lin" valueType="num">
                                      <p:cBhvr additive="base">
                                        <p:cTn id="31" dur="1250" fill="hold"/>
                                        <p:tgtEl>
                                          <p:spTgt spid="10"/>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1250" fill="hold"/>
                                        <p:tgtEl>
                                          <p:spTgt spid="11"/>
                                        </p:tgtEl>
                                        <p:attrNameLst>
                                          <p:attrName>ppt_x</p:attrName>
                                        </p:attrNameLst>
                                      </p:cBhvr>
                                      <p:tavLst>
                                        <p:tav tm="0">
                                          <p:val>
                                            <p:strVal val="#ppt_x"/>
                                          </p:val>
                                        </p:tav>
                                        <p:tav tm="100000">
                                          <p:val>
                                            <p:strVal val="#ppt_x"/>
                                          </p:val>
                                        </p:tav>
                                      </p:tavLst>
                                    </p:anim>
                                    <p:anim calcmode="lin" valueType="num">
                                      <p:cBhvr additive="base">
                                        <p:cTn id="35" dur="1250" fill="hold"/>
                                        <p:tgtEl>
                                          <p:spTgt spid="1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25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1250" fill="hold"/>
                                        <p:tgtEl>
                                          <p:spTgt spid="12"/>
                                        </p:tgtEl>
                                        <p:attrNameLst>
                                          <p:attrName>ppt_x</p:attrName>
                                        </p:attrNameLst>
                                      </p:cBhvr>
                                      <p:tavLst>
                                        <p:tav tm="0">
                                          <p:val>
                                            <p:strVal val="#ppt_x"/>
                                          </p:val>
                                        </p:tav>
                                        <p:tav tm="100000">
                                          <p:val>
                                            <p:strVal val="#ppt_x"/>
                                          </p:val>
                                        </p:tav>
                                      </p:tavLst>
                                    </p:anim>
                                    <p:anim calcmode="lin" valueType="num">
                                      <p:cBhvr additive="base">
                                        <p:cTn id="39" dur="1250" fill="hold"/>
                                        <p:tgtEl>
                                          <p:spTgt spid="12"/>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25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1250" fill="hold"/>
                                        <p:tgtEl>
                                          <p:spTgt spid="13"/>
                                        </p:tgtEl>
                                        <p:attrNameLst>
                                          <p:attrName>ppt_x</p:attrName>
                                        </p:attrNameLst>
                                      </p:cBhvr>
                                      <p:tavLst>
                                        <p:tav tm="0">
                                          <p:val>
                                            <p:strVal val="#ppt_x"/>
                                          </p:val>
                                        </p:tav>
                                        <p:tav tm="100000">
                                          <p:val>
                                            <p:strVal val="#ppt_x"/>
                                          </p:val>
                                        </p:tav>
                                      </p:tavLst>
                                    </p:anim>
                                    <p:anim calcmode="lin" valueType="num">
                                      <p:cBhvr additive="base">
                                        <p:cTn id="43" dur="1250" fill="hold"/>
                                        <p:tgtEl>
                                          <p:spTgt spid="13"/>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25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1250" fill="hold"/>
                                        <p:tgtEl>
                                          <p:spTgt spid="14"/>
                                        </p:tgtEl>
                                        <p:attrNameLst>
                                          <p:attrName>ppt_x</p:attrName>
                                        </p:attrNameLst>
                                      </p:cBhvr>
                                      <p:tavLst>
                                        <p:tav tm="0">
                                          <p:val>
                                            <p:strVal val="#ppt_x"/>
                                          </p:val>
                                        </p:tav>
                                        <p:tav tm="100000">
                                          <p:val>
                                            <p:strVal val="#ppt_x"/>
                                          </p:val>
                                        </p:tav>
                                      </p:tavLst>
                                    </p:anim>
                                    <p:anim calcmode="lin" valueType="num">
                                      <p:cBhvr additive="base">
                                        <p:cTn id="47" dur="1250" fill="hold"/>
                                        <p:tgtEl>
                                          <p:spTgt spid="1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25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1250" fill="hold"/>
                                        <p:tgtEl>
                                          <p:spTgt spid="17"/>
                                        </p:tgtEl>
                                        <p:attrNameLst>
                                          <p:attrName>ppt_x</p:attrName>
                                        </p:attrNameLst>
                                      </p:cBhvr>
                                      <p:tavLst>
                                        <p:tav tm="0">
                                          <p:val>
                                            <p:strVal val="#ppt_x"/>
                                          </p:val>
                                        </p:tav>
                                        <p:tav tm="100000">
                                          <p:val>
                                            <p:strVal val="#ppt_x"/>
                                          </p:val>
                                        </p:tav>
                                      </p:tavLst>
                                    </p:anim>
                                    <p:anim calcmode="lin" valueType="num">
                                      <p:cBhvr additive="base">
                                        <p:cTn id="51" dur="1250" fill="hold"/>
                                        <p:tgtEl>
                                          <p:spTgt spid="17"/>
                                        </p:tgtEl>
                                        <p:attrNameLst>
                                          <p:attrName>ppt_y</p:attrName>
                                        </p:attrNameLst>
                                      </p:cBhvr>
                                      <p:tavLst>
                                        <p:tav tm="0">
                                          <p:val>
                                            <p:strVal val="1+#ppt_h/2"/>
                                          </p:val>
                                        </p:tav>
                                        <p:tav tm="100000">
                                          <p:val>
                                            <p:strVal val="#ppt_y"/>
                                          </p:val>
                                        </p:tav>
                                      </p:tavLst>
                                    </p:anim>
                                  </p:childTnLst>
                                </p:cTn>
                              </p:par>
                              <p:par>
                                <p:cTn id="52" presetID="2" presetClass="entr" presetSubtype="8" decel="100000" fill="hold" nodeType="withEffect">
                                  <p:stCondLst>
                                    <p:cond delay="25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1500" fill="hold"/>
                                        <p:tgtEl>
                                          <p:spTgt spid="18"/>
                                        </p:tgtEl>
                                        <p:attrNameLst>
                                          <p:attrName>ppt_x</p:attrName>
                                        </p:attrNameLst>
                                      </p:cBhvr>
                                      <p:tavLst>
                                        <p:tav tm="0">
                                          <p:val>
                                            <p:strVal val="0-#ppt_w/2"/>
                                          </p:val>
                                        </p:tav>
                                        <p:tav tm="100000">
                                          <p:val>
                                            <p:strVal val="#ppt_x"/>
                                          </p:val>
                                        </p:tav>
                                      </p:tavLst>
                                    </p:anim>
                                    <p:anim calcmode="lin" valueType="num">
                                      <p:cBhvr additive="base">
                                        <p:cTn id="55" dur="1500" fill="hold"/>
                                        <p:tgtEl>
                                          <p:spTgt spid="18"/>
                                        </p:tgtEl>
                                        <p:attrNameLst>
                                          <p:attrName>ppt_y</p:attrName>
                                        </p:attrNameLst>
                                      </p:cBhvr>
                                      <p:tavLst>
                                        <p:tav tm="0">
                                          <p:val>
                                            <p:strVal val="#ppt_y"/>
                                          </p:val>
                                        </p:tav>
                                        <p:tav tm="100000">
                                          <p:val>
                                            <p:strVal val="#ppt_y"/>
                                          </p:val>
                                        </p:tav>
                                      </p:tavLst>
                                    </p:anim>
                                    <p:set>
                                      <p:cBhvr>
                                        <p:cTn id="56" dur="1" fill="hold">
                                          <p:stCondLst>
                                            <p:cond delay="0"/>
                                          </p:stCondLst>
                                        </p:cTn>
                                        <p:tgtEl>
                                          <p:spTgt spid="18"/>
                                        </p:tgtEl>
                                        <p:attrNameLst>
                                          <p:attrName>style.visibility</p:attrName>
                                        </p:attrNameLst>
                                      </p:cBhvr>
                                      <p:to>
                                        <p:strVal val="visible"/>
                                      </p:to>
                                    </p:set>
                                    <p:anim to="" calcmode="lin" valueType="num">
                                      <p:cBhvr>
                                        <p:cTn id="57" dur="1500" fill="hold">
                                          <p:stCondLst>
                                            <p:cond delay="0"/>
                                          </p:stCondLst>
                                        </p:cTn>
                                        <p:tgtEl>
                                          <p:spTgt spid="18"/>
                                        </p:tgtEl>
                                        <p:attrNameLst>
                                          <p:attrName>ppt_w</p:attrName>
                                        </p:attrNameLst>
                                      </p:cBhvr>
                                      <p:tavLst>
                                        <p:tav tm="0">
                                          <p:val>
                                            <p:strVal val="0"/>
                                          </p:val>
                                        </p:tav>
                                        <p:tav tm="100000">
                                          <p:val>
                                            <p:strVal val="#ppt_w"/>
                                          </p:val>
                                        </p:tav>
                                      </p:tavLst>
                                    </p:anim>
                                    <p:anim to="" calcmode="lin" valueType="num">
                                      <p:cBhvr>
                                        <p:cTn id="58" dur="1500" fill="hold">
                                          <p:stCondLst>
                                            <p:cond delay="0"/>
                                          </p:stCondLst>
                                        </p:cTn>
                                        <p:tgtEl>
                                          <p:spTgt spid="18"/>
                                        </p:tgtEl>
                                        <p:attrNameLst>
                                          <p:attrName>ppt_h</p:attrName>
                                        </p:attrNameLst>
                                      </p:cBhvr>
                                      <p:tavLst>
                                        <p:tav tm="0">
                                          <p:val>
                                            <p:strVal val="0"/>
                                          </p:val>
                                        </p:tav>
                                        <p:tav tm="100000">
                                          <p:val>
                                            <p:strVal val="#ppt_h"/>
                                          </p:val>
                                        </p:tav>
                                      </p:tavLst>
                                    </p:anim>
                                    <p:animEffect filter="fade">
                                      <p:cBhvr>
                                        <p:cTn id="59" dur="1500">
                                          <p:stCondLst>
                                            <p:cond delay="0"/>
                                          </p:stCondLst>
                                        </p:cTn>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 grpId="0" animBg="1"/>
      <p:bldP spid="6" grpId="0" animBg="1"/>
      <p:bldP spid="7" grpId="0" animBg="1"/>
      <p:bldP spid="8" grpId="0"/>
      <p:bldP spid="9" grpId="0" animBg="1"/>
      <p:bldP spid="10" grpId="0" animBg="1"/>
      <p:bldP spid="11" grpId="0"/>
      <p:bldP spid="12" grpId="0" animBg="1"/>
      <p:bldP spid="13"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9320" t="17675"/>
          <a:stretch/>
        </p:blipFill>
        <p:spPr>
          <a:xfrm>
            <a:off x="5582092" y="893814"/>
            <a:ext cx="6982047" cy="6315061"/>
          </a:xfrm>
          <a:prstGeom prst="rect">
            <a:avLst/>
          </a:prstGeom>
        </p:spPr>
      </p:pic>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软件与软件危机</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164946307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2307042"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1.5</a:t>
            </a:r>
            <a:r>
              <a:rPr lang="zh-CN" altLang="en-US" sz="2200" b="1" dirty="0">
                <a:latin typeface="微软雅黑" charset="-122"/>
                <a:ea typeface="微软雅黑" charset="-122"/>
              </a:rPr>
              <a:t>软件开发方法</a:t>
            </a:r>
          </a:p>
        </p:txBody>
      </p:sp>
      <p:sp>
        <p:nvSpPr>
          <p:cNvPr id="2" name="矩形 1">
            <a:extLst>
              <a:ext uri="{FF2B5EF4-FFF2-40B4-BE49-F238E27FC236}">
                <a16:creationId xmlns:a16="http://schemas.microsoft.com/office/drawing/2014/main" id="{5716B9DD-D53E-467F-AC8C-54E30DD5D866}"/>
              </a:ext>
            </a:extLst>
          </p:cNvPr>
          <p:cNvSpPr/>
          <p:nvPr/>
        </p:nvSpPr>
        <p:spPr>
          <a:xfrm>
            <a:off x="612801" y="1398085"/>
            <a:ext cx="6096000" cy="4236737"/>
          </a:xfrm>
          <a:prstGeom prst="rect">
            <a:avLst/>
          </a:prstGeom>
        </p:spPr>
        <p:txBody>
          <a:bodyPr wrap="square">
            <a:spAutoFit/>
          </a:bodyPr>
          <a:lstStyle/>
          <a:p>
            <a:pPr>
              <a:lnSpc>
                <a:spcPct val="150000"/>
              </a:lnSpc>
            </a:pPr>
            <a:r>
              <a:rPr lang="en-US" altLang="zh-CN" sz="2000" dirty="0">
                <a:latin typeface="+mn-ea"/>
              </a:rPr>
              <a:t>2</a:t>
            </a:r>
            <a:r>
              <a:rPr lang="zh-CN" altLang="en-US" sz="2000" dirty="0">
                <a:latin typeface="+mn-ea"/>
              </a:rPr>
              <a:t>．面向数据结构方法</a:t>
            </a:r>
          </a:p>
          <a:p>
            <a:pPr>
              <a:lnSpc>
                <a:spcPct val="150000"/>
              </a:lnSpc>
            </a:pPr>
            <a:r>
              <a:rPr lang="zh-CN" altLang="en-US" sz="2000" dirty="0">
                <a:latin typeface="+mn-ea"/>
              </a:rPr>
              <a:t>面向数据结构方法（也称为</a:t>
            </a:r>
            <a:r>
              <a:rPr lang="en-US" altLang="zh-CN" sz="2000" dirty="0">
                <a:latin typeface="+mn-ea"/>
              </a:rPr>
              <a:t>Jackson</a:t>
            </a:r>
            <a:r>
              <a:rPr lang="zh-CN" altLang="en-US" sz="2000" dirty="0">
                <a:latin typeface="+mn-ea"/>
              </a:rPr>
              <a:t>方法）。该方法从目标系统的输入、输出数据结构入手，导出程序框架结构，再补充其他细节，就可得到完整的程序结构图。这一方法以数据结构为驱动，其优点是通俗易懂，特别适合信息系统中数据层（数据库服务器）上的设计与实现，对输入、输出数据结构明确的中小型系统特别有效。其缺点是实现窗口界面较困难。该方法也可与其他方法结合，用于模块的详细设计。</a:t>
            </a:r>
          </a:p>
        </p:txBody>
      </p:sp>
      <p:grpSp>
        <p:nvGrpSpPr>
          <p:cNvPr id="10" name="Group 13">
            <a:extLst>
              <a:ext uri="{FF2B5EF4-FFF2-40B4-BE49-F238E27FC236}">
                <a16:creationId xmlns:a16="http://schemas.microsoft.com/office/drawing/2014/main" id="{F339B2A0-F45F-4ECA-B33A-1ADF978E2B9A}"/>
              </a:ext>
            </a:extLst>
          </p:cNvPr>
          <p:cNvGrpSpPr/>
          <p:nvPr/>
        </p:nvGrpSpPr>
        <p:grpSpPr>
          <a:xfrm>
            <a:off x="8109285" y="1947748"/>
            <a:ext cx="3234063" cy="3437507"/>
            <a:chOff x="2073564" y="1769807"/>
            <a:chExt cx="2224598" cy="2364540"/>
          </a:xfrm>
        </p:grpSpPr>
        <p:sp>
          <p:nvSpPr>
            <p:cNvPr id="11" name="Freeform 8">
              <a:extLst>
                <a:ext uri="{FF2B5EF4-FFF2-40B4-BE49-F238E27FC236}">
                  <a16:creationId xmlns:a16="http://schemas.microsoft.com/office/drawing/2014/main" id="{FBAEFE28-E30B-4A81-965A-2EC4225922EE}"/>
                </a:ext>
              </a:extLst>
            </p:cNvPr>
            <p:cNvSpPr/>
            <p:nvPr/>
          </p:nvSpPr>
          <p:spPr>
            <a:xfrm rot="2700000">
              <a:off x="2194318" y="1898771"/>
              <a:ext cx="1983090" cy="2224598"/>
            </a:xfrm>
            <a:custGeom>
              <a:avLst/>
              <a:gdLst>
                <a:gd name="connsiteX0" fmla="*/ 264302 w 1756203"/>
                <a:gd name="connsiteY0" fmla="*/ 362508 h 2058306"/>
                <a:gd name="connsiteX1" fmla="*/ 626252 w 1756203"/>
                <a:gd name="connsiteY1" fmla="*/ 57708 h 2058306"/>
                <a:gd name="connsiteX2" fmla="*/ 1750202 w 1756203"/>
                <a:gd name="connsiteY2" fmla="*/ 1219758 h 2058306"/>
                <a:gd name="connsiteX3" fmla="*/ 1026302 w 1756203"/>
                <a:gd name="connsiteY3" fmla="*/ 1810308 h 2058306"/>
                <a:gd name="connsiteX4" fmla="*/ 35702 w 1756203"/>
                <a:gd name="connsiteY4" fmla="*/ 1962708 h 2058306"/>
                <a:gd name="connsiteX5" fmla="*/ 264302 w 1756203"/>
                <a:gd name="connsiteY5" fmla="*/ 362508 h 2058306"/>
                <a:gd name="connsiteX0" fmla="*/ 139541 w 1793675"/>
                <a:gd name="connsiteY0" fmla="*/ 520647 h 2012115"/>
                <a:gd name="connsiteX1" fmla="*/ 663724 w 1793675"/>
                <a:gd name="connsiteY1" fmla="*/ 24118 h 2012115"/>
                <a:gd name="connsiteX2" fmla="*/ 1787674 w 1793675"/>
                <a:gd name="connsiteY2" fmla="*/ 1186168 h 2012115"/>
                <a:gd name="connsiteX3" fmla="*/ 1063774 w 1793675"/>
                <a:gd name="connsiteY3" fmla="*/ 1776718 h 2012115"/>
                <a:gd name="connsiteX4" fmla="*/ 73174 w 1793675"/>
                <a:gd name="connsiteY4" fmla="*/ 1929118 h 2012115"/>
                <a:gd name="connsiteX5" fmla="*/ 139541 w 1793675"/>
                <a:gd name="connsiteY5" fmla="*/ 520647 h 2012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3675" h="2012115">
                  <a:moveTo>
                    <a:pt x="139541" y="520647"/>
                  </a:moveTo>
                  <a:cubicBezTo>
                    <a:pt x="237966" y="203147"/>
                    <a:pt x="389035" y="-86802"/>
                    <a:pt x="663724" y="24118"/>
                  </a:cubicBezTo>
                  <a:cubicBezTo>
                    <a:pt x="938413" y="135038"/>
                    <a:pt x="1720999" y="894068"/>
                    <a:pt x="1787674" y="1186168"/>
                  </a:cubicBezTo>
                  <a:cubicBezTo>
                    <a:pt x="1854349" y="1478268"/>
                    <a:pt x="1349524" y="1652893"/>
                    <a:pt x="1063774" y="1776718"/>
                  </a:cubicBezTo>
                  <a:cubicBezTo>
                    <a:pt x="778024" y="1900543"/>
                    <a:pt x="227213" y="2138463"/>
                    <a:pt x="73174" y="1929118"/>
                  </a:cubicBezTo>
                  <a:cubicBezTo>
                    <a:pt x="-80865" y="1719773"/>
                    <a:pt x="41116" y="838147"/>
                    <a:pt x="139541" y="520647"/>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Freeform 3">
              <a:extLst>
                <a:ext uri="{FF2B5EF4-FFF2-40B4-BE49-F238E27FC236}">
                  <a16:creationId xmlns:a16="http://schemas.microsoft.com/office/drawing/2014/main" id="{551145DC-6BBD-4E85-B671-2928FDB97EBF}"/>
                </a:ext>
              </a:extLst>
            </p:cNvPr>
            <p:cNvSpPr/>
            <p:nvPr/>
          </p:nvSpPr>
          <p:spPr>
            <a:xfrm>
              <a:off x="2089524" y="1769807"/>
              <a:ext cx="2107842" cy="2364540"/>
            </a:xfrm>
            <a:custGeom>
              <a:avLst/>
              <a:gdLst>
                <a:gd name="connsiteX0" fmla="*/ 264302 w 1756203"/>
                <a:gd name="connsiteY0" fmla="*/ 362508 h 2058306"/>
                <a:gd name="connsiteX1" fmla="*/ 626252 w 1756203"/>
                <a:gd name="connsiteY1" fmla="*/ 57708 h 2058306"/>
                <a:gd name="connsiteX2" fmla="*/ 1750202 w 1756203"/>
                <a:gd name="connsiteY2" fmla="*/ 1219758 h 2058306"/>
                <a:gd name="connsiteX3" fmla="*/ 1026302 w 1756203"/>
                <a:gd name="connsiteY3" fmla="*/ 1810308 h 2058306"/>
                <a:gd name="connsiteX4" fmla="*/ 35702 w 1756203"/>
                <a:gd name="connsiteY4" fmla="*/ 1962708 h 2058306"/>
                <a:gd name="connsiteX5" fmla="*/ 264302 w 1756203"/>
                <a:gd name="connsiteY5" fmla="*/ 362508 h 2058306"/>
                <a:gd name="connsiteX0" fmla="*/ 139541 w 1793675"/>
                <a:gd name="connsiteY0" fmla="*/ 520647 h 2012115"/>
                <a:gd name="connsiteX1" fmla="*/ 663724 w 1793675"/>
                <a:gd name="connsiteY1" fmla="*/ 24118 h 2012115"/>
                <a:gd name="connsiteX2" fmla="*/ 1787674 w 1793675"/>
                <a:gd name="connsiteY2" fmla="*/ 1186168 h 2012115"/>
                <a:gd name="connsiteX3" fmla="*/ 1063774 w 1793675"/>
                <a:gd name="connsiteY3" fmla="*/ 1776718 h 2012115"/>
                <a:gd name="connsiteX4" fmla="*/ 73174 w 1793675"/>
                <a:gd name="connsiteY4" fmla="*/ 1929118 h 2012115"/>
                <a:gd name="connsiteX5" fmla="*/ 139541 w 1793675"/>
                <a:gd name="connsiteY5" fmla="*/ 520647 h 2012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3675" h="2012115">
                  <a:moveTo>
                    <a:pt x="139541" y="520647"/>
                  </a:moveTo>
                  <a:cubicBezTo>
                    <a:pt x="237966" y="203147"/>
                    <a:pt x="389035" y="-86802"/>
                    <a:pt x="663724" y="24118"/>
                  </a:cubicBezTo>
                  <a:cubicBezTo>
                    <a:pt x="938413" y="135038"/>
                    <a:pt x="1720999" y="894068"/>
                    <a:pt x="1787674" y="1186168"/>
                  </a:cubicBezTo>
                  <a:cubicBezTo>
                    <a:pt x="1854349" y="1478268"/>
                    <a:pt x="1349524" y="1652893"/>
                    <a:pt x="1063774" y="1776718"/>
                  </a:cubicBezTo>
                  <a:cubicBezTo>
                    <a:pt x="778024" y="1900543"/>
                    <a:pt x="227213" y="2138463"/>
                    <a:pt x="73174" y="1929118"/>
                  </a:cubicBezTo>
                  <a:cubicBezTo>
                    <a:pt x="-80865" y="1719773"/>
                    <a:pt x="41116" y="838147"/>
                    <a:pt x="139541" y="52064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Freeform 9">
              <a:extLst>
                <a:ext uri="{FF2B5EF4-FFF2-40B4-BE49-F238E27FC236}">
                  <a16:creationId xmlns:a16="http://schemas.microsoft.com/office/drawing/2014/main" id="{D1645C39-36D3-4134-9853-E5D39889DF2C}"/>
                </a:ext>
              </a:extLst>
            </p:cNvPr>
            <p:cNvSpPr/>
            <p:nvPr/>
          </p:nvSpPr>
          <p:spPr>
            <a:xfrm>
              <a:off x="2197510" y="1890944"/>
              <a:ext cx="1891870" cy="2122266"/>
            </a:xfrm>
            <a:custGeom>
              <a:avLst/>
              <a:gdLst>
                <a:gd name="connsiteX0" fmla="*/ 264302 w 1756203"/>
                <a:gd name="connsiteY0" fmla="*/ 362508 h 2058306"/>
                <a:gd name="connsiteX1" fmla="*/ 626252 w 1756203"/>
                <a:gd name="connsiteY1" fmla="*/ 57708 h 2058306"/>
                <a:gd name="connsiteX2" fmla="*/ 1750202 w 1756203"/>
                <a:gd name="connsiteY2" fmla="*/ 1219758 h 2058306"/>
                <a:gd name="connsiteX3" fmla="*/ 1026302 w 1756203"/>
                <a:gd name="connsiteY3" fmla="*/ 1810308 h 2058306"/>
                <a:gd name="connsiteX4" fmla="*/ 35702 w 1756203"/>
                <a:gd name="connsiteY4" fmla="*/ 1962708 h 2058306"/>
                <a:gd name="connsiteX5" fmla="*/ 264302 w 1756203"/>
                <a:gd name="connsiteY5" fmla="*/ 362508 h 2058306"/>
                <a:gd name="connsiteX0" fmla="*/ 139541 w 1793675"/>
                <a:gd name="connsiteY0" fmla="*/ 520647 h 2012115"/>
                <a:gd name="connsiteX1" fmla="*/ 663724 w 1793675"/>
                <a:gd name="connsiteY1" fmla="*/ 24118 h 2012115"/>
                <a:gd name="connsiteX2" fmla="*/ 1787674 w 1793675"/>
                <a:gd name="connsiteY2" fmla="*/ 1186168 h 2012115"/>
                <a:gd name="connsiteX3" fmla="*/ 1063774 w 1793675"/>
                <a:gd name="connsiteY3" fmla="*/ 1776718 h 2012115"/>
                <a:gd name="connsiteX4" fmla="*/ 73174 w 1793675"/>
                <a:gd name="connsiteY4" fmla="*/ 1929118 h 2012115"/>
                <a:gd name="connsiteX5" fmla="*/ 139541 w 1793675"/>
                <a:gd name="connsiteY5" fmla="*/ 520647 h 2012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3675" h="2012115">
                  <a:moveTo>
                    <a:pt x="139541" y="520647"/>
                  </a:moveTo>
                  <a:cubicBezTo>
                    <a:pt x="237966" y="203147"/>
                    <a:pt x="389035" y="-86802"/>
                    <a:pt x="663724" y="24118"/>
                  </a:cubicBezTo>
                  <a:cubicBezTo>
                    <a:pt x="938413" y="135038"/>
                    <a:pt x="1720999" y="894068"/>
                    <a:pt x="1787674" y="1186168"/>
                  </a:cubicBezTo>
                  <a:cubicBezTo>
                    <a:pt x="1854349" y="1478268"/>
                    <a:pt x="1349524" y="1652893"/>
                    <a:pt x="1063774" y="1776718"/>
                  </a:cubicBezTo>
                  <a:cubicBezTo>
                    <a:pt x="778024" y="1900543"/>
                    <a:pt x="227213" y="2138463"/>
                    <a:pt x="73174" y="1929118"/>
                  </a:cubicBezTo>
                  <a:cubicBezTo>
                    <a:pt x="-80865" y="1719773"/>
                    <a:pt x="41116" y="838147"/>
                    <a:pt x="139541" y="52064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4" name="图片 13">
            <a:extLst>
              <a:ext uri="{FF2B5EF4-FFF2-40B4-BE49-F238E27FC236}">
                <a16:creationId xmlns:a16="http://schemas.microsoft.com/office/drawing/2014/main" id="{532055AF-BDB9-4C6E-8F7A-742989917343}"/>
              </a:ext>
            </a:extLst>
          </p:cNvPr>
          <p:cNvPicPr>
            <a:picLocks noChangeAspect="1"/>
          </p:cNvPicPr>
          <p:nvPr/>
        </p:nvPicPr>
        <p:blipFill>
          <a:blip r:embed="rId3"/>
          <a:stretch>
            <a:fillRect/>
          </a:stretch>
        </p:blipFill>
        <p:spPr>
          <a:xfrm>
            <a:off x="8817314" y="3030230"/>
            <a:ext cx="1193912" cy="1815400"/>
          </a:xfrm>
          <a:prstGeom prst="rect">
            <a:avLst/>
          </a:prstGeom>
        </p:spPr>
      </p:pic>
    </p:spTree>
    <p:extLst>
      <p:ext uri="{BB962C8B-B14F-4D97-AF65-F5344CB8AC3E}">
        <p14:creationId xmlns:p14="http://schemas.microsoft.com/office/powerpoint/2010/main" val="1007191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par>
                                <p:cTn id="8" presetID="8" presetClass="emph" presetSubtype="0" fill="hold" nodeType="withEffect">
                                  <p:stCondLst>
                                    <p:cond delay="0"/>
                                  </p:stCondLst>
                                  <p:childTnLst>
                                    <p:animRot by="21600000">
                                      <p:cBhvr>
                                        <p:cTn id="9" dur="225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2307042"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1.5</a:t>
            </a:r>
            <a:r>
              <a:rPr lang="zh-CN" altLang="en-US" sz="2200" b="1" dirty="0">
                <a:latin typeface="微软雅黑" charset="-122"/>
                <a:ea typeface="微软雅黑" charset="-122"/>
              </a:rPr>
              <a:t>软件开发方法</a:t>
            </a:r>
          </a:p>
        </p:txBody>
      </p:sp>
      <p:sp>
        <p:nvSpPr>
          <p:cNvPr id="2" name="矩形 1">
            <a:extLst>
              <a:ext uri="{FF2B5EF4-FFF2-40B4-BE49-F238E27FC236}">
                <a16:creationId xmlns:a16="http://schemas.microsoft.com/office/drawing/2014/main" id="{0AF5D188-4066-494F-AD61-5F575C4B283F}"/>
              </a:ext>
            </a:extLst>
          </p:cNvPr>
          <p:cNvSpPr/>
          <p:nvPr/>
        </p:nvSpPr>
        <p:spPr>
          <a:xfrm>
            <a:off x="555451" y="1017790"/>
            <a:ext cx="11067054" cy="3713517"/>
          </a:xfrm>
          <a:prstGeom prst="rect">
            <a:avLst/>
          </a:prstGeom>
        </p:spPr>
        <p:txBody>
          <a:bodyPr wrap="square">
            <a:spAutoFit/>
          </a:bodyPr>
          <a:lstStyle/>
          <a:p>
            <a:pPr>
              <a:lnSpc>
                <a:spcPct val="150000"/>
              </a:lnSpc>
            </a:pPr>
            <a:r>
              <a:rPr lang="en-US" altLang="zh-CN" sz="2000" dirty="0">
                <a:latin typeface="+mn-ea"/>
              </a:rPr>
              <a:t>3</a:t>
            </a:r>
            <a:r>
              <a:rPr lang="zh-CN" altLang="en-US" sz="2000" dirty="0">
                <a:latin typeface="+mn-ea"/>
              </a:rPr>
              <a:t>．面向对象方法</a:t>
            </a:r>
          </a:p>
          <a:p>
            <a:pPr>
              <a:lnSpc>
                <a:spcPct val="150000"/>
              </a:lnSpc>
            </a:pPr>
            <a:r>
              <a:rPr lang="zh-CN" altLang="en-US" sz="2000" dirty="0">
                <a:latin typeface="+mn-ea"/>
              </a:rPr>
              <a:t>面向对象方法是一种自底向上和自顶向下相结合的方法，该方法把对象作为数据和在数据上的操作（服务）相结合的软件构件。</a:t>
            </a:r>
            <a:r>
              <a:rPr lang="zh-CN" altLang="en-US" sz="2000" dirty="0">
                <a:solidFill>
                  <a:srgbClr val="FF0000"/>
                </a:solidFill>
                <a:latin typeface="+mn-ea"/>
              </a:rPr>
              <a:t>用对象分解取代结构化方法的功能分解</a:t>
            </a:r>
            <a:r>
              <a:rPr lang="zh-CN" altLang="en-US" sz="2000" dirty="0">
                <a:latin typeface="+mn-ea"/>
              </a:rPr>
              <a:t>。把所有对象都划分成类，把若干个相关的类组织成具有层次结构的系统，下层的类继承上层的类所定义的属性和服务。对象之间通过发送消息进行联系。</a:t>
            </a:r>
          </a:p>
          <a:p>
            <a:pPr>
              <a:lnSpc>
                <a:spcPct val="150000"/>
              </a:lnSpc>
            </a:pPr>
            <a:r>
              <a:rPr lang="zh-CN" altLang="en-US" sz="2000" dirty="0">
                <a:latin typeface="+mn-ea"/>
              </a:rPr>
              <a:t>使用面向对象方法开发软件时，</a:t>
            </a:r>
            <a:r>
              <a:rPr lang="zh-CN" altLang="en-US" sz="2000" dirty="0">
                <a:solidFill>
                  <a:srgbClr val="FF0000"/>
                </a:solidFill>
                <a:latin typeface="+mn-ea"/>
              </a:rPr>
              <a:t>可以重复使用对象和类等构件</a:t>
            </a:r>
            <a:r>
              <a:rPr lang="zh-CN" altLang="en-US" sz="2000" dirty="0">
                <a:latin typeface="+mn-ea"/>
              </a:rPr>
              <a:t>，从而降低了软件开发成本，所开发的软件</a:t>
            </a:r>
            <a:r>
              <a:rPr lang="zh-CN" altLang="en-US" sz="2000" dirty="0">
                <a:solidFill>
                  <a:srgbClr val="FF0000"/>
                </a:solidFill>
                <a:latin typeface="+mn-ea"/>
              </a:rPr>
              <a:t>能适应需求变化，稳定性好，可重用性好，可维护性好，</a:t>
            </a:r>
            <a:r>
              <a:rPr lang="zh-CN" altLang="en-US" sz="2000" dirty="0">
                <a:latin typeface="+mn-ea"/>
              </a:rPr>
              <a:t>对于大型、复杂及交互性比较强的系统，使用面向对象方法更有优势。</a:t>
            </a:r>
          </a:p>
        </p:txBody>
      </p:sp>
      <p:pic>
        <p:nvPicPr>
          <p:cNvPr id="5" name="图片 4">
            <a:extLst>
              <a:ext uri="{FF2B5EF4-FFF2-40B4-BE49-F238E27FC236}">
                <a16:creationId xmlns:a16="http://schemas.microsoft.com/office/drawing/2014/main" id="{8D6AAACA-2449-4B10-B8E0-649DE3EF46BC}"/>
              </a:ext>
            </a:extLst>
          </p:cNvPr>
          <p:cNvPicPr>
            <a:picLocks noChangeAspect="1"/>
          </p:cNvPicPr>
          <p:nvPr/>
        </p:nvPicPr>
        <p:blipFill>
          <a:blip r:embed="rId3"/>
          <a:stretch>
            <a:fillRect/>
          </a:stretch>
        </p:blipFill>
        <p:spPr>
          <a:xfrm>
            <a:off x="6760726" y="4451684"/>
            <a:ext cx="2022266" cy="2168015"/>
          </a:xfrm>
          <a:prstGeom prst="rect">
            <a:avLst/>
          </a:prstGeom>
        </p:spPr>
      </p:pic>
    </p:spTree>
    <p:extLst>
      <p:ext uri="{BB962C8B-B14F-4D97-AF65-F5344CB8AC3E}">
        <p14:creationId xmlns:p14="http://schemas.microsoft.com/office/powerpoint/2010/main" val="34658062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8" presetClass="emph" presetSubtype="0" fill="hold" nodeType="afterEffect">
                                  <p:stCondLst>
                                    <p:cond delay="0"/>
                                  </p:stCondLst>
                                  <p:childTnLst>
                                    <p:animRot by="21600000">
                                      <p:cBhvr>
                                        <p:cTn id="10" dur="750" fill="hold"/>
                                        <p:tgtEl>
                                          <p:spTgt spid="5"/>
                                        </p:tgtEl>
                                        <p:attrNameLst>
                                          <p:attrName>r</p:attrName>
                                        </p:attrNameLst>
                                      </p:cBhvr>
                                    </p:animRo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6</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软件工具与开发环境</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2" name="图片 61"/>
          <p:cNvPicPr>
            <a:picLocks noChangeAspect="1"/>
          </p:cNvPicPr>
          <p:nvPr/>
        </p:nvPicPr>
        <p:blipFill rotWithShape="1">
          <a:blip r:embed="rId3" cstate="print">
            <a:extLst>
              <a:ext uri="{28A0092B-C50C-407E-A947-70E740481C1C}">
                <a14:useLocalDpi xmlns:a14="http://schemas.microsoft.com/office/drawing/2010/main" val="0"/>
              </a:ext>
            </a:extLst>
          </a:blip>
          <a:srcRect l="40870" t="17674"/>
          <a:stretch/>
        </p:blipFill>
        <p:spPr>
          <a:xfrm>
            <a:off x="5421981" y="946297"/>
            <a:ext cx="6770019" cy="6283841"/>
          </a:xfrm>
          <a:prstGeom prst="rect">
            <a:avLst/>
          </a:prstGeom>
        </p:spPr>
      </p:pic>
    </p:spTree>
    <p:extLst>
      <p:ext uri="{BB962C8B-B14F-4D97-AF65-F5344CB8AC3E}">
        <p14:creationId xmlns:p14="http://schemas.microsoft.com/office/powerpoint/2010/main" val="42899094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2247731"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1.6.1   </a:t>
            </a:r>
            <a:r>
              <a:rPr lang="zh-CN" altLang="en-US" sz="2200" b="1" dirty="0">
                <a:latin typeface="微软雅黑" charset="-122"/>
                <a:ea typeface="微软雅黑" charset="-122"/>
              </a:rPr>
              <a:t>软件工具</a:t>
            </a:r>
          </a:p>
        </p:txBody>
      </p:sp>
      <p:sp>
        <p:nvSpPr>
          <p:cNvPr id="2" name="矩形 1">
            <a:extLst>
              <a:ext uri="{FF2B5EF4-FFF2-40B4-BE49-F238E27FC236}">
                <a16:creationId xmlns:a16="http://schemas.microsoft.com/office/drawing/2014/main" id="{BBE22A15-617B-43F1-9898-EC0281F6316C}"/>
              </a:ext>
            </a:extLst>
          </p:cNvPr>
          <p:cNvSpPr/>
          <p:nvPr/>
        </p:nvSpPr>
        <p:spPr>
          <a:xfrm>
            <a:off x="713872" y="1100862"/>
            <a:ext cx="6360695" cy="4656275"/>
          </a:xfrm>
          <a:prstGeom prst="rect">
            <a:avLst/>
          </a:prstGeom>
        </p:spPr>
        <p:txBody>
          <a:bodyPr wrap="square">
            <a:spAutoFit/>
          </a:bodyPr>
          <a:lstStyle/>
          <a:p>
            <a:pPr>
              <a:lnSpc>
                <a:spcPct val="150000"/>
              </a:lnSpc>
            </a:pPr>
            <a:r>
              <a:rPr lang="zh-CN" altLang="en-US" sz="2000" dirty="0"/>
              <a:t>软件工具是指用来</a:t>
            </a:r>
            <a:r>
              <a:rPr lang="zh-CN" altLang="en-US" sz="2000" dirty="0">
                <a:solidFill>
                  <a:srgbClr val="FF0000"/>
                </a:solidFill>
              </a:rPr>
              <a:t>辅助计算机软件开发、维护和管理的软件</a:t>
            </a:r>
            <a:r>
              <a:rPr lang="zh-CN" altLang="en-US" sz="2000" dirty="0"/>
              <a:t>。按照软件过程活动可将软件工具分为支持软件开发过程的工具、支持软件维护过程的工具、支持软件管理过程与支持过程的工具等。</a:t>
            </a:r>
          </a:p>
          <a:p>
            <a:pPr>
              <a:lnSpc>
                <a:spcPct val="150000"/>
              </a:lnSpc>
            </a:pPr>
            <a:r>
              <a:rPr lang="zh-CN" altLang="en-US" sz="2000" dirty="0">
                <a:solidFill>
                  <a:srgbClr val="FF0000"/>
                </a:solidFill>
              </a:rPr>
              <a:t>支持软件开发过程的工具</a:t>
            </a:r>
            <a:r>
              <a:rPr lang="zh-CN" altLang="en-US" sz="2000" dirty="0"/>
              <a:t>包括需求分析工具、设计工具、编码与排错工具和测试工具等；</a:t>
            </a:r>
          </a:p>
          <a:p>
            <a:pPr>
              <a:lnSpc>
                <a:spcPct val="150000"/>
              </a:lnSpc>
            </a:pPr>
            <a:r>
              <a:rPr lang="zh-CN" altLang="en-US" sz="2000" dirty="0">
                <a:solidFill>
                  <a:srgbClr val="FF0000"/>
                </a:solidFill>
              </a:rPr>
              <a:t>支持软件维护过程的工具</a:t>
            </a:r>
            <a:r>
              <a:rPr lang="zh-CN" altLang="en-US" sz="2000" dirty="0"/>
              <a:t>包括版本控制工具、文档分析工具、开发信息库工具、逆向工程工具和再工程工具等；</a:t>
            </a:r>
          </a:p>
          <a:p>
            <a:pPr>
              <a:lnSpc>
                <a:spcPct val="150000"/>
              </a:lnSpc>
            </a:pPr>
            <a:r>
              <a:rPr lang="zh-CN" altLang="en-US" sz="2000" dirty="0">
                <a:solidFill>
                  <a:srgbClr val="FF0000"/>
                </a:solidFill>
              </a:rPr>
              <a:t>支持软件管理与软件支持的工具</a:t>
            </a:r>
            <a:r>
              <a:rPr lang="zh-CN" altLang="en-US" sz="2000" dirty="0"/>
              <a:t>包括项目管理工具、配置管理工具和软件评价工具等。</a:t>
            </a:r>
          </a:p>
        </p:txBody>
      </p:sp>
      <p:pic>
        <p:nvPicPr>
          <p:cNvPr id="5" name="图片 4">
            <a:extLst>
              <a:ext uri="{FF2B5EF4-FFF2-40B4-BE49-F238E27FC236}">
                <a16:creationId xmlns:a16="http://schemas.microsoft.com/office/drawing/2014/main" id="{4FAC4470-2015-4B68-A064-406145EA4A82}"/>
              </a:ext>
            </a:extLst>
          </p:cNvPr>
          <p:cNvPicPr>
            <a:picLocks noChangeAspect="1"/>
          </p:cNvPicPr>
          <p:nvPr/>
        </p:nvPicPr>
        <p:blipFill>
          <a:blip r:embed="rId3"/>
          <a:stretch>
            <a:fillRect/>
          </a:stretch>
        </p:blipFill>
        <p:spPr>
          <a:xfrm>
            <a:off x="8037095" y="1100862"/>
            <a:ext cx="2026758" cy="5117564"/>
          </a:xfrm>
          <a:prstGeom prst="rect">
            <a:avLst/>
          </a:prstGeom>
        </p:spPr>
      </p:pic>
    </p:spTree>
    <p:extLst>
      <p:ext uri="{BB962C8B-B14F-4D97-AF65-F5344CB8AC3E}">
        <p14:creationId xmlns:p14="http://schemas.microsoft.com/office/powerpoint/2010/main" val="503045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2811988"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1.6.2   </a:t>
            </a:r>
            <a:r>
              <a:rPr lang="zh-CN" altLang="en-US" sz="2200" b="1" dirty="0">
                <a:latin typeface="微软雅黑" charset="-122"/>
                <a:ea typeface="微软雅黑" charset="-122"/>
              </a:rPr>
              <a:t>软件开发环境</a:t>
            </a:r>
          </a:p>
        </p:txBody>
      </p:sp>
      <p:sp>
        <p:nvSpPr>
          <p:cNvPr id="2" name="矩形 1">
            <a:extLst>
              <a:ext uri="{FF2B5EF4-FFF2-40B4-BE49-F238E27FC236}">
                <a16:creationId xmlns:a16="http://schemas.microsoft.com/office/drawing/2014/main" id="{24DD2389-5D34-43A8-B2A3-B3658B03A6E3}"/>
              </a:ext>
            </a:extLst>
          </p:cNvPr>
          <p:cNvSpPr/>
          <p:nvPr/>
        </p:nvSpPr>
        <p:spPr>
          <a:xfrm>
            <a:off x="2492345" y="1151349"/>
            <a:ext cx="8839200" cy="5075428"/>
          </a:xfrm>
          <a:prstGeom prst="rect">
            <a:avLst/>
          </a:prstGeom>
        </p:spPr>
        <p:txBody>
          <a:bodyPr wrap="square">
            <a:spAutoFit/>
          </a:bodyPr>
          <a:lstStyle/>
          <a:p>
            <a:pPr>
              <a:lnSpc>
                <a:spcPct val="150000"/>
              </a:lnSpc>
            </a:pPr>
            <a:r>
              <a:rPr lang="en-US" altLang="zh-CN" sz="2000" dirty="0">
                <a:latin typeface="+mn-ea"/>
              </a:rPr>
              <a:t>1</a:t>
            </a:r>
            <a:r>
              <a:rPr lang="zh-CN" altLang="en-US" sz="2000" dirty="0">
                <a:latin typeface="+mn-ea"/>
              </a:rPr>
              <a:t>．计算机辅助软件工程 </a:t>
            </a:r>
          </a:p>
          <a:p>
            <a:pPr>
              <a:lnSpc>
                <a:spcPct val="150000"/>
              </a:lnSpc>
            </a:pPr>
            <a:r>
              <a:rPr lang="zh-CN" altLang="en-US" sz="2000" dirty="0">
                <a:solidFill>
                  <a:srgbClr val="FF0000"/>
                </a:solidFill>
                <a:latin typeface="+mn-ea"/>
              </a:rPr>
              <a:t>计算机辅助软件工程</a:t>
            </a:r>
            <a:r>
              <a:rPr lang="zh-CN" altLang="en-US" sz="2000" dirty="0">
                <a:latin typeface="+mn-ea"/>
              </a:rPr>
              <a:t>（</a:t>
            </a:r>
            <a:r>
              <a:rPr lang="en-US" altLang="zh-CN" sz="2000" dirty="0">
                <a:latin typeface="+mn-ea"/>
              </a:rPr>
              <a:t>Computer Aided Software Engineering</a:t>
            </a:r>
            <a:r>
              <a:rPr lang="zh-CN" altLang="en-US" sz="2000" dirty="0">
                <a:latin typeface="+mn-ea"/>
              </a:rPr>
              <a:t>，</a:t>
            </a:r>
            <a:r>
              <a:rPr lang="en-US" altLang="zh-CN" sz="2000" dirty="0">
                <a:solidFill>
                  <a:srgbClr val="FF0000"/>
                </a:solidFill>
                <a:latin typeface="+mn-ea"/>
              </a:rPr>
              <a:t>CASE</a:t>
            </a:r>
            <a:r>
              <a:rPr lang="zh-CN" altLang="en-US" sz="2000" dirty="0">
                <a:latin typeface="+mn-ea"/>
              </a:rPr>
              <a:t>）将各种软件工具、开发机器和一个存放开发过程信息的工程数据库组合起来形成一个软件工程环境。</a:t>
            </a:r>
          </a:p>
          <a:p>
            <a:pPr>
              <a:lnSpc>
                <a:spcPct val="150000"/>
              </a:lnSpc>
            </a:pPr>
            <a:r>
              <a:rPr lang="en-US" altLang="zh-CN" sz="2000" dirty="0">
                <a:latin typeface="+mn-ea"/>
              </a:rPr>
              <a:t>2</a:t>
            </a:r>
            <a:r>
              <a:rPr lang="zh-CN" altLang="en-US" sz="2000" dirty="0">
                <a:latin typeface="+mn-ea"/>
              </a:rPr>
              <a:t>．集成化</a:t>
            </a:r>
            <a:r>
              <a:rPr lang="en-US" altLang="zh-CN" sz="2000" dirty="0">
                <a:latin typeface="+mn-ea"/>
              </a:rPr>
              <a:t>CASE</a:t>
            </a:r>
            <a:r>
              <a:rPr lang="zh-CN" altLang="en-US" sz="2000" dirty="0">
                <a:latin typeface="+mn-ea"/>
              </a:rPr>
              <a:t>环境</a:t>
            </a:r>
          </a:p>
          <a:p>
            <a:pPr>
              <a:lnSpc>
                <a:spcPct val="150000"/>
              </a:lnSpc>
            </a:pPr>
            <a:r>
              <a:rPr lang="zh-CN" altLang="en-US" sz="2000" dirty="0">
                <a:solidFill>
                  <a:srgbClr val="FF0000"/>
                </a:solidFill>
                <a:latin typeface="+mn-ea"/>
              </a:rPr>
              <a:t>集成化开发环境</a:t>
            </a:r>
            <a:r>
              <a:rPr lang="zh-CN" altLang="en-US" sz="2000" dirty="0">
                <a:latin typeface="+mn-ea"/>
              </a:rPr>
              <a:t>（</a:t>
            </a:r>
            <a:r>
              <a:rPr lang="en-US" altLang="zh-CN" sz="2000" dirty="0">
                <a:latin typeface="+mn-ea"/>
              </a:rPr>
              <a:t>Integrated- CASE</a:t>
            </a:r>
            <a:r>
              <a:rPr lang="zh-CN" altLang="en-US" sz="2000" dirty="0">
                <a:latin typeface="+mn-ea"/>
              </a:rPr>
              <a:t>，</a:t>
            </a:r>
            <a:r>
              <a:rPr lang="en-US" altLang="zh-CN" sz="2000" dirty="0">
                <a:latin typeface="+mn-ea"/>
              </a:rPr>
              <a:t>I -CASE</a:t>
            </a:r>
            <a:r>
              <a:rPr lang="zh-CN" altLang="en-US" sz="2000" dirty="0">
                <a:latin typeface="+mn-ea"/>
              </a:rPr>
              <a:t>）是一种把支持多种软件开发方法和过程模型的软件工具集成到一起的软件开发环境。</a:t>
            </a:r>
          </a:p>
          <a:p>
            <a:pPr>
              <a:lnSpc>
                <a:spcPct val="150000"/>
              </a:lnSpc>
            </a:pPr>
            <a:r>
              <a:rPr lang="en-US" altLang="zh-CN" sz="2000" dirty="0">
                <a:latin typeface="+mn-ea"/>
              </a:rPr>
              <a:t>3</a:t>
            </a:r>
            <a:r>
              <a:rPr lang="zh-CN" altLang="en-US" sz="2000" dirty="0">
                <a:latin typeface="+mn-ea"/>
              </a:rPr>
              <a:t>．软件工程环境</a:t>
            </a:r>
          </a:p>
          <a:p>
            <a:pPr>
              <a:lnSpc>
                <a:spcPct val="150000"/>
              </a:lnSpc>
            </a:pPr>
            <a:r>
              <a:rPr lang="zh-CN" altLang="en-US" sz="2000" dirty="0">
                <a:solidFill>
                  <a:srgbClr val="FF0000"/>
                </a:solidFill>
                <a:latin typeface="+mn-ea"/>
              </a:rPr>
              <a:t>软件工程环境</a:t>
            </a:r>
            <a:r>
              <a:rPr lang="zh-CN" altLang="en-US" sz="2000" dirty="0">
                <a:latin typeface="+mn-ea"/>
              </a:rPr>
              <a:t>（</a:t>
            </a:r>
            <a:r>
              <a:rPr lang="en-US" altLang="zh-CN" sz="2000" dirty="0">
                <a:latin typeface="+mn-ea"/>
              </a:rPr>
              <a:t>Software Engineering Environment</a:t>
            </a:r>
            <a:r>
              <a:rPr lang="zh-CN" altLang="en-US" sz="2000" dirty="0">
                <a:latin typeface="+mn-ea"/>
              </a:rPr>
              <a:t>，</a:t>
            </a:r>
            <a:r>
              <a:rPr lang="en-US" altLang="zh-CN" sz="2000" dirty="0">
                <a:latin typeface="+mn-ea"/>
              </a:rPr>
              <a:t>SEE</a:t>
            </a:r>
            <a:r>
              <a:rPr lang="zh-CN" altLang="en-US" sz="2000" dirty="0">
                <a:latin typeface="+mn-ea"/>
              </a:rPr>
              <a:t>）是指以软件工程为依据，支持典型软件生产的系统。包括三层含义，一组软件工具的集合；工具按一定方法或模型组织；工具支持整个生存周期各阶段或部分阶段。</a:t>
            </a:r>
          </a:p>
        </p:txBody>
      </p:sp>
      <p:pic>
        <p:nvPicPr>
          <p:cNvPr id="5" name="图片 4">
            <a:extLst>
              <a:ext uri="{FF2B5EF4-FFF2-40B4-BE49-F238E27FC236}">
                <a16:creationId xmlns:a16="http://schemas.microsoft.com/office/drawing/2014/main" id="{6223888C-3F62-4D4D-A3A3-32FA5D5BC257}"/>
              </a:ext>
            </a:extLst>
          </p:cNvPr>
          <p:cNvPicPr>
            <a:picLocks noChangeAspect="1"/>
          </p:cNvPicPr>
          <p:nvPr/>
        </p:nvPicPr>
        <p:blipFill>
          <a:blip r:embed="rId3"/>
          <a:stretch>
            <a:fillRect/>
          </a:stretch>
        </p:blipFill>
        <p:spPr>
          <a:xfrm flipH="1">
            <a:off x="413930" y="2526631"/>
            <a:ext cx="1665607" cy="3392906"/>
          </a:xfrm>
          <a:prstGeom prst="rect">
            <a:avLst/>
          </a:prstGeom>
        </p:spPr>
      </p:pic>
    </p:spTree>
    <p:extLst>
      <p:ext uri="{BB962C8B-B14F-4D97-AF65-F5344CB8AC3E}">
        <p14:creationId xmlns:p14="http://schemas.microsoft.com/office/powerpoint/2010/main" val="253983326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9320" t="17675"/>
          <a:stretch/>
        </p:blipFill>
        <p:spPr>
          <a:xfrm>
            <a:off x="5582092" y="893814"/>
            <a:ext cx="6982047" cy="6315061"/>
          </a:xfrm>
          <a:prstGeom prst="rect">
            <a:avLst/>
          </a:prstGeom>
        </p:spPr>
      </p:pic>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7</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项目实践</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135082394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5974713"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1.7</a:t>
            </a:r>
            <a:r>
              <a:rPr lang="zh-CN" altLang="en-US" sz="2200" b="1" dirty="0">
                <a:latin typeface="微软雅黑" charset="-122"/>
                <a:ea typeface="微软雅黑" charset="-122"/>
              </a:rPr>
              <a:t>项目实践：“图书管理系统”项目任务简介</a:t>
            </a:r>
          </a:p>
        </p:txBody>
      </p:sp>
      <p:sp>
        <p:nvSpPr>
          <p:cNvPr id="2" name="矩形 1">
            <a:extLst>
              <a:ext uri="{FF2B5EF4-FFF2-40B4-BE49-F238E27FC236}">
                <a16:creationId xmlns:a16="http://schemas.microsoft.com/office/drawing/2014/main" id="{B3FA412B-A4EA-47D7-86DE-F373E89B9F6E}"/>
              </a:ext>
            </a:extLst>
          </p:cNvPr>
          <p:cNvSpPr/>
          <p:nvPr/>
        </p:nvSpPr>
        <p:spPr>
          <a:xfrm>
            <a:off x="841197" y="1075951"/>
            <a:ext cx="8057649" cy="4706097"/>
          </a:xfrm>
          <a:prstGeom prst="rect">
            <a:avLst/>
          </a:prstGeom>
        </p:spPr>
        <p:txBody>
          <a:bodyPr wrap="square">
            <a:spAutoFit/>
          </a:bodyPr>
          <a:lstStyle/>
          <a:p>
            <a:pPr>
              <a:lnSpc>
                <a:spcPct val="150000"/>
              </a:lnSpc>
            </a:pPr>
            <a:r>
              <a:rPr lang="en-US" altLang="zh-CN" sz="2000" dirty="0">
                <a:latin typeface="+mn-ea"/>
              </a:rPr>
              <a:t>1</a:t>
            </a:r>
            <a:r>
              <a:rPr lang="zh-CN" altLang="en-US" sz="2000" dirty="0">
                <a:latin typeface="+mn-ea"/>
              </a:rPr>
              <a:t>．任务背景</a:t>
            </a:r>
          </a:p>
          <a:p>
            <a:pPr>
              <a:lnSpc>
                <a:spcPct val="150000"/>
              </a:lnSpc>
            </a:pPr>
            <a:r>
              <a:rPr lang="zh-CN" altLang="en-US" sz="2000" dirty="0">
                <a:latin typeface="+mn-ea"/>
              </a:rPr>
              <a:t>为了方便师生借、还图书，提高图书管理的工作效率，使图书室更好地为教学服务，</a:t>
            </a:r>
            <a:r>
              <a:rPr lang="en-US" altLang="zh-CN" sz="2000" dirty="0">
                <a:latin typeface="+mn-ea"/>
              </a:rPr>
              <a:t>X</a:t>
            </a:r>
            <a:r>
              <a:rPr lang="zh-CN" altLang="en-US" sz="2000" dirty="0">
                <a:latin typeface="+mn-ea"/>
              </a:rPr>
              <a:t>系特提出请学院计算机系教师带领学生，以创新项目形式立项，为其开发一个小型图书管理系统，尽快结束手工管理图书方式。</a:t>
            </a:r>
          </a:p>
          <a:p>
            <a:pPr>
              <a:lnSpc>
                <a:spcPct val="150000"/>
              </a:lnSpc>
            </a:pPr>
            <a:r>
              <a:rPr lang="en-US" altLang="zh-CN" sz="2000" dirty="0">
                <a:latin typeface="+mn-ea"/>
              </a:rPr>
              <a:t>2</a:t>
            </a:r>
            <a:r>
              <a:rPr lang="zh-CN" altLang="en-US" sz="2000" dirty="0">
                <a:latin typeface="+mn-ea"/>
              </a:rPr>
              <a:t>．项目任务</a:t>
            </a:r>
          </a:p>
          <a:p>
            <a:pPr>
              <a:lnSpc>
                <a:spcPct val="150000"/>
              </a:lnSpc>
            </a:pPr>
            <a:r>
              <a:rPr lang="zh-CN" altLang="en-US" sz="2000" dirty="0">
                <a:latin typeface="+mn-ea"/>
              </a:rPr>
              <a:t>在学期末能够在教师的指导下开发出一个能够实际应用的图书管理系统。 </a:t>
            </a:r>
          </a:p>
          <a:p>
            <a:pPr>
              <a:lnSpc>
                <a:spcPct val="150000"/>
              </a:lnSpc>
            </a:pPr>
            <a:r>
              <a:rPr lang="en-US" altLang="zh-CN" sz="2000" dirty="0">
                <a:latin typeface="+mn-ea"/>
              </a:rPr>
              <a:t>3</a:t>
            </a:r>
            <a:r>
              <a:rPr lang="zh-CN" altLang="en-US" sz="2000" dirty="0">
                <a:latin typeface="+mn-ea"/>
              </a:rPr>
              <a:t>．建议</a:t>
            </a:r>
          </a:p>
          <a:p>
            <a:pPr>
              <a:lnSpc>
                <a:spcPct val="150000"/>
              </a:lnSpc>
            </a:pPr>
            <a:r>
              <a:rPr lang="zh-CN" altLang="en-US" sz="2000" dirty="0">
                <a:latin typeface="+mn-ea"/>
              </a:rPr>
              <a:t>（</a:t>
            </a:r>
            <a:r>
              <a:rPr lang="en-US" altLang="zh-CN" sz="2000" dirty="0">
                <a:latin typeface="+mn-ea"/>
              </a:rPr>
              <a:t>1</a:t>
            </a:r>
            <a:r>
              <a:rPr lang="zh-CN" altLang="en-US" sz="2000" dirty="0">
                <a:latin typeface="+mn-ea"/>
              </a:rPr>
              <a:t>）进行业务调研，学习业务知识。 </a:t>
            </a:r>
          </a:p>
          <a:p>
            <a:pPr>
              <a:lnSpc>
                <a:spcPct val="150000"/>
              </a:lnSpc>
            </a:pPr>
            <a:r>
              <a:rPr lang="zh-CN" altLang="en-US" sz="2000" dirty="0">
                <a:latin typeface="+mn-ea"/>
              </a:rPr>
              <a:t>（</a:t>
            </a:r>
            <a:r>
              <a:rPr lang="en-US" altLang="zh-CN" sz="2000" dirty="0">
                <a:latin typeface="+mn-ea"/>
              </a:rPr>
              <a:t>2</a:t>
            </a:r>
            <a:r>
              <a:rPr lang="zh-CN" altLang="en-US" sz="2000" dirty="0">
                <a:latin typeface="+mn-ea"/>
              </a:rPr>
              <a:t>）观摩和亲自操作一个实际的图书管理系统。瑞天图书管理系统下载网址为</a:t>
            </a:r>
            <a:r>
              <a:rPr lang="en-US" altLang="zh-CN" sz="2000" dirty="0">
                <a:solidFill>
                  <a:schemeClr val="accent2"/>
                </a:solidFill>
                <a:latin typeface="+mn-ea"/>
                <a:hlinkClick r:id="rId3">
                  <a:extLst>
                    <a:ext uri="{A12FA001-AC4F-418D-AE19-62706E023703}">
                      <ahyp:hlinkClr xmlns:ahyp="http://schemas.microsoft.com/office/drawing/2018/hyperlinkcolor" val="tx"/>
                    </a:ext>
                  </a:extLst>
                </a:hlinkClick>
              </a:rPr>
              <a:t>http: //www.ruitian.net</a:t>
            </a:r>
            <a:r>
              <a:rPr lang="zh-CN" altLang="en-US" sz="2000" dirty="0">
                <a:latin typeface="+mn-ea"/>
              </a:rPr>
              <a:t>。  </a:t>
            </a:r>
          </a:p>
        </p:txBody>
      </p:sp>
      <p:pic>
        <p:nvPicPr>
          <p:cNvPr id="5" name="图片 4">
            <a:extLst>
              <a:ext uri="{FF2B5EF4-FFF2-40B4-BE49-F238E27FC236}">
                <a16:creationId xmlns:a16="http://schemas.microsoft.com/office/drawing/2014/main" id="{6CFFC3B4-7AE5-4FDA-B31C-E126802ECA37}"/>
              </a:ext>
            </a:extLst>
          </p:cNvPr>
          <p:cNvPicPr>
            <a:picLocks noChangeAspect="1"/>
          </p:cNvPicPr>
          <p:nvPr/>
        </p:nvPicPr>
        <p:blipFill>
          <a:blip r:embed="rId4"/>
          <a:stretch>
            <a:fillRect/>
          </a:stretch>
        </p:blipFill>
        <p:spPr>
          <a:xfrm>
            <a:off x="9480884" y="1374263"/>
            <a:ext cx="1869919" cy="4109474"/>
          </a:xfrm>
          <a:prstGeom prst="rect">
            <a:avLst/>
          </a:prstGeom>
        </p:spPr>
      </p:pic>
    </p:spTree>
    <p:extLst>
      <p:ext uri="{BB962C8B-B14F-4D97-AF65-F5344CB8AC3E}">
        <p14:creationId xmlns:p14="http://schemas.microsoft.com/office/powerpoint/2010/main" val="37421341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barn(inVertical)">
                                      <p:cBhvr>
                                        <p:cTn id="11" dur="500"/>
                                        <p:tgtEl>
                                          <p:spTgt spid="2">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arn(inVertical)">
                                      <p:cBhvr>
                                        <p:cTn id="15" dur="500"/>
                                        <p:tgtEl>
                                          <p:spTgt spid="2">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barn(inVertical)">
                                      <p:cBhvr>
                                        <p:cTn id="19" dur="500"/>
                                        <p:tgtEl>
                                          <p:spTgt spid="2">
                                            <p:txEl>
                                              <p:pRg st="2" end="2"/>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barn(inVertical)">
                                      <p:cBhvr>
                                        <p:cTn id="23" dur="500"/>
                                        <p:tgtEl>
                                          <p:spTgt spid="2">
                                            <p:txEl>
                                              <p:pRg st="3" end="3"/>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barn(inVertical)">
                                      <p:cBhvr>
                                        <p:cTn id="31" dur="500"/>
                                        <p:tgtEl>
                                          <p:spTgt spid="2">
                                            <p:txEl>
                                              <p:pRg st="5" end="5"/>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barn(inVertical)">
                                      <p:cBhvr>
                                        <p:cTn id="3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 72"/>
          <p:cNvGrpSpPr/>
          <p:nvPr/>
        </p:nvGrpSpPr>
        <p:grpSpPr>
          <a:xfrm>
            <a:off x="1483793" y="3999965"/>
            <a:ext cx="3377843" cy="720406"/>
            <a:chOff x="926233" y="3911281"/>
            <a:chExt cx="2607384" cy="612775"/>
          </a:xfrm>
        </p:grpSpPr>
        <p:grpSp>
          <p:nvGrpSpPr>
            <p:cNvPr id="74" name="PA_组合 79"/>
            <p:cNvGrpSpPr/>
            <p:nvPr>
              <p:custDataLst>
                <p:tags r:id="rId1"/>
              </p:custDataLst>
            </p:nvPr>
          </p:nvGrpSpPr>
          <p:grpSpPr>
            <a:xfrm>
              <a:off x="926233" y="3911281"/>
              <a:ext cx="2424982" cy="612775"/>
              <a:chOff x="284163" y="1644650"/>
              <a:chExt cx="1585912" cy="612775"/>
            </a:xfrm>
          </p:grpSpPr>
          <p:sp>
            <p:nvSpPr>
              <p:cNvPr id="76"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5"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5" y="4019041"/>
              <a:ext cx="2323592" cy="256843"/>
            </a:xfrm>
            <a:prstGeom prst="rect">
              <a:avLst/>
            </a:prstGeom>
          </p:spPr>
          <p:txBody>
            <a:bodyPr wrap="square">
              <a:spAutoFit/>
            </a:bodyPr>
            <a:lstStyle/>
            <a:p>
              <a:r>
                <a:rPr lang="zh-CN" altLang="en-US" sz="2200" dirty="0">
                  <a:solidFill>
                    <a:schemeClr val="bg1"/>
                  </a:solidFill>
                  <a:latin typeface="Baoli SC" charset="-122"/>
                  <a:ea typeface="Baoli SC" charset="-122"/>
                  <a:cs typeface="Baoli SC" charset="-122"/>
                </a:rPr>
                <a:t>主讲教师：周建儒</a:t>
              </a:r>
              <a:endParaRPr kumimoji="0" lang="en-US" sz="2200" b="0" i="0" u="none" strike="noStrike" kern="1200" cap="none" spc="0" normalizeH="0" baseline="0" noProof="0" dirty="0">
                <a:ln>
                  <a:noFill/>
                </a:ln>
                <a:solidFill>
                  <a:schemeClr val="bg1"/>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21224679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
                                        <p:tgtEl>
                                          <p:spTgt spid="73"/>
                                        </p:tgtEl>
                                      </p:cBhvr>
                                    </p:animEffect>
                                    <p:anim calcmode="lin" valueType="num">
                                      <p:cBhvr>
                                        <p:cTn id="8" dur="400" fill="hold"/>
                                        <p:tgtEl>
                                          <p:spTgt spid="73"/>
                                        </p:tgtEl>
                                        <p:attrNameLst>
                                          <p:attrName>ppt_x</p:attrName>
                                        </p:attrNameLst>
                                      </p:cBhvr>
                                      <p:tavLst>
                                        <p:tav tm="0">
                                          <p:val>
                                            <p:strVal val="#ppt_x"/>
                                          </p:val>
                                        </p:tav>
                                        <p:tav tm="100000">
                                          <p:val>
                                            <p:strVal val="#ppt_x"/>
                                          </p:val>
                                        </p:tav>
                                      </p:tavLst>
                                    </p:anim>
                                    <p:anim calcmode="lin" valueType="num">
                                      <p:cBhvr>
                                        <p:cTn id="9" dur="400" fill="hold"/>
                                        <p:tgtEl>
                                          <p:spTgt spid="73"/>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7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7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 44"/>
          <p:cNvSpPr txBox="1">
            <a:spLocks noChangeArrowheads="1"/>
          </p:cNvSpPr>
          <p:nvPr/>
        </p:nvSpPr>
        <p:spPr bwMode="auto">
          <a:xfrm>
            <a:off x="561474" y="1391445"/>
            <a:ext cx="1089948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33400" defTabSz="720725">
              <a:defRPr>
                <a:solidFill>
                  <a:schemeClr val="tx1"/>
                </a:solidFill>
                <a:latin typeface="Calibri" charset="0"/>
                <a:ea typeface="宋体" charset="-122"/>
              </a:defRPr>
            </a:lvl1pPr>
            <a:lvl2pPr defTabSz="720725">
              <a:defRPr>
                <a:solidFill>
                  <a:schemeClr val="tx1"/>
                </a:solidFill>
                <a:latin typeface="Calibri" charset="0"/>
                <a:ea typeface="宋体" charset="-122"/>
              </a:defRPr>
            </a:lvl2pPr>
            <a:lvl3pPr defTabSz="720725">
              <a:defRPr>
                <a:solidFill>
                  <a:schemeClr val="tx1"/>
                </a:solidFill>
                <a:latin typeface="Calibri" charset="0"/>
                <a:ea typeface="宋体" charset="-122"/>
              </a:defRPr>
            </a:lvl3pPr>
            <a:lvl4pPr defTabSz="720725">
              <a:defRPr>
                <a:solidFill>
                  <a:schemeClr val="tx1"/>
                </a:solidFill>
                <a:latin typeface="Calibri" charset="0"/>
                <a:ea typeface="宋体" charset="-122"/>
              </a:defRPr>
            </a:lvl4pPr>
            <a:lvl5pPr defTabSz="720725">
              <a:defRPr>
                <a:solidFill>
                  <a:schemeClr val="tx1"/>
                </a:solidFill>
                <a:latin typeface="Calibri" charset="0"/>
                <a:ea typeface="宋体" charset="-122"/>
              </a:defRPr>
            </a:lvl5pPr>
            <a:lvl6pPr defTabSz="720725" fontAlgn="base">
              <a:spcBef>
                <a:spcPct val="0"/>
              </a:spcBef>
              <a:spcAft>
                <a:spcPct val="0"/>
              </a:spcAft>
              <a:buFont typeface="Arial" charset="0"/>
              <a:defRPr>
                <a:solidFill>
                  <a:schemeClr val="tx1"/>
                </a:solidFill>
                <a:latin typeface="Calibri" charset="0"/>
                <a:ea typeface="宋体" charset="-122"/>
              </a:defRPr>
            </a:lvl6pPr>
            <a:lvl7pPr defTabSz="720725" fontAlgn="base">
              <a:spcBef>
                <a:spcPct val="0"/>
              </a:spcBef>
              <a:spcAft>
                <a:spcPct val="0"/>
              </a:spcAft>
              <a:buFont typeface="Arial" charset="0"/>
              <a:defRPr>
                <a:solidFill>
                  <a:schemeClr val="tx1"/>
                </a:solidFill>
                <a:latin typeface="Calibri" charset="0"/>
                <a:ea typeface="宋体" charset="-122"/>
              </a:defRPr>
            </a:lvl7pPr>
            <a:lvl8pPr defTabSz="720725" fontAlgn="base">
              <a:spcBef>
                <a:spcPct val="0"/>
              </a:spcBef>
              <a:spcAft>
                <a:spcPct val="0"/>
              </a:spcAft>
              <a:buFont typeface="Arial" charset="0"/>
              <a:defRPr>
                <a:solidFill>
                  <a:schemeClr val="tx1"/>
                </a:solidFill>
                <a:latin typeface="Calibri" charset="0"/>
                <a:ea typeface="宋体" charset="-122"/>
              </a:defRPr>
            </a:lvl8pPr>
            <a:lvl9pPr defTabSz="720725"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spcBef>
                <a:spcPct val="30000"/>
              </a:spcBef>
            </a:pPr>
            <a:r>
              <a:rPr lang="en-US" altLang="zh-CN" sz="2000" b="1" dirty="0">
                <a:latin typeface="宋体" charset="-122"/>
              </a:rPr>
              <a:t>1.</a:t>
            </a:r>
            <a:r>
              <a:rPr lang="zh-CN" altLang="en-US" sz="2000" b="1" dirty="0">
                <a:latin typeface="宋体" charset="-122"/>
              </a:rPr>
              <a:t>软件的定义</a:t>
            </a:r>
          </a:p>
          <a:p>
            <a:pPr>
              <a:lnSpc>
                <a:spcPct val="150000"/>
              </a:lnSpc>
              <a:spcBef>
                <a:spcPct val="30000"/>
              </a:spcBef>
            </a:pPr>
            <a:r>
              <a:rPr lang="zh-CN" altLang="en-US" sz="2000" dirty="0">
                <a:latin typeface="宋体" charset="-122"/>
              </a:rPr>
              <a:t>软件是计算机中与硬件相互依存的另一部分，软件包括程序、数据及其相关文档的完整集合。</a:t>
            </a:r>
          </a:p>
        </p:txBody>
      </p:sp>
      <p:sp>
        <p:nvSpPr>
          <p:cNvPr id="66" name="椭圆 7175"/>
          <p:cNvSpPr>
            <a:spLocks noChangeArrowheads="1"/>
          </p:cNvSpPr>
          <p:nvPr/>
        </p:nvSpPr>
        <p:spPr bwMode="auto">
          <a:xfrm>
            <a:off x="1567700" y="3436354"/>
            <a:ext cx="1798637" cy="115252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sz="2000" b="1"/>
              <a:t>软件</a:t>
            </a:r>
          </a:p>
        </p:txBody>
      </p:sp>
      <p:sp>
        <p:nvSpPr>
          <p:cNvPr id="67" name="椭圆 7176"/>
          <p:cNvSpPr>
            <a:spLocks noChangeArrowheads="1"/>
          </p:cNvSpPr>
          <p:nvPr/>
        </p:nvSpPr>
        <p:spPr bwMode="auto">
          <a:xfrm>
            <a:off x="3944103" y="3437942"/>
            <a:ext cx="1439862" cy="11509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sz="2000" b="1"/>
              <a:t>程序</a:t>
            </a:r>
          </a:p>
        </p:txBody>
      </p:sp>
      <p:sp>
        <p:nvSpPr>
          <p:cNvPr id="68" name="椭圆 7177"/>
          <p:cNvSpPr>
            <a:spLocks noChangeArrowheads="1"/>
          </p:cNvSpPr>
          <p:nvPr/>
        </p:nvSpPr>
        <p:spPr bwMode="auto">
          <a:xfrm>
            <a:off x="5928059" y="3437942"/>
            <a:ext cx="1295400" cy="11509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sz="2000" b="1"/>
              <a:t>数据</a:t>
            </a:r>
          </a:p>
        </p:txBody>
      </p:sp>
      <p:sp>
        <p:nvSpPr>
          <p:cNvPr id="69" name="椭圆 7178"/>
          <p:cNvSpPr>
            <a:spLocks noChangeArrowheads="1"/>
          </p:cNvSpPr>
          <p:nvPr/>
        </p:nvSpPr>
        <p:spPr bwMode="auto">
          <a:xfrm>
            <a:off x="7856536" y="3437942"/>
            <a:ext cx="1512887" cy="1077912"/>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sz="2000" b="1"/>
              <a:t>文档</a:t>
            </a:r>
          </a:p>
        </p:txBody>
      </p:sp>
      <p:sp>
        <p:nvSpPr>
          <p:cNvPr id="70" name="矩形 7179"/>
          <p:cNvSpPr>
            <a:spLocks noChangeArrowheads="1"/>
          </p:cNvSpPr>
          <p:nvPr/>
        </p:nvSpPr>
        <p:spPr bwMode="auto">
          <a:xfrm>
            <a:off x="3423320" y="3796717"/>
            <a:ext cx="431800" cy="71437"/>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sp>
        <p:nvSpPr>
          <p:cNvPr id="71" name="矩形 7180"/>
          <p:cNvSpPr>
            <a:spLocks noChangeArrowheads="1"/>
          </p:cNvSpPr>
          <p:nvPr/>
        </p:nvSpPr>
        <p:spPr bwMode="auto">
          <a:xfrm>
            <a:off x="3423320" y="4012617"/>
            <a:ext cx="431800" cy="71437"/>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sp>
        <p:nvSpPr>
          <p:cNvPr id="72" name="矩形 7181"/>
          <p:cNvSpPr>
            <a:spLocks noChangeArrowheads="1"/>
          </p:cNvSpPr>
          <p:nvPr/>
        </p:nvSpPr>
        <p:spPr bwMode="auto">
          <a:xfrm>
            <a:off x="5439276" y="3941179"/>
            <a:ext cx="431800" cy="71438"/>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sp>
        <p:nvSpPr>
          <p:cNvPr id="73" name="矩形 7182"/>
          <p:cNvSpPr>
            <a:spLocks noChangeArrowheads="1"/>
          </p:cNvSpPr>
          <p:nvPr/>
        </p:nvSpPr>
        <p:spPr bwMode="auto">
          <a:xfrm>
            <a:off x="7337256" y="3941179"/>
            <a:ext cx="431800" cy="71438"/>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sp>
        <p:nvSpPr>
          <p:cNvPr id="74" name="矩形 7183"/>
          <p:cNvSpPr>
            <a:spLocks noChangeArrowheads="1"/>
          </p:cNvSpPr>
          <p:nvPr/>
        </p:nvSpPr>
        <p:spPr bwMode="auto">
          <a:xfrm>
            <a:off x="5609139" y="3758617"/>
            <a:ext cx="71437" cy="431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sp>
        <p:nvSpPr>
          <p:cNvPr id="75" name="矩形 7184"/>
          <p:cNvSpPr>
            <a:spLocks noChangeArrowheads="1"/>
          </p:cNvSpPr>
          <p:nvPr/>
        </p:nvSpPr>
        <p:spPr bwMode="auto">
          <a:xfrm>
            <a:off x="7527756" y="3776079"/>
            <a:ext cx="71438" cy="431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sp>
        <p:nvSpPr>
          <p:cNvPr id="76" name="矩形 75"/>
          <p:cNvSpPr>
            <a:spLocks noChangeArrowheads="1"/>
          </p:cNvSpPr>
          <p:nvPr/>
        </p:nvSpPr>
        <p:spPr bwMode="auto">
          <a:xfrm>
            <a:off x="3863808" y="2995782"/>
            <a:ext cx="544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a:t>程序是按事先设计的功能和性能要求执行的指令序列</a:t>
            </a:r>
          </a:p>
        </p:txBody>
      </p:sp>
      <p:sp>
        <p:nvSpPr>
          <p:cNvPr id="77" name="矩形 76"/>
          <p:cNvSpPr>
            <a:spLocks noChangeArrowheads="1"/>
          </p:cNvSpPr>
          <p:nvPr/>
        </p:nvSpPr>
        <p:spPr bwMode="auto">
          <a:xfrm>
            <a:off x="2927183" y="4708443"/>
            <a:ext cx="475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a:t>数据是使程序能够正确地处理信息的数据结构</a:t>
            </a:r>
          </a:p>
        </p:txBody>
      </p:sp>
      <p:sp>
        <p:nvSpPr>
          <p:cNvPr id="78" name="矩形 77"/>
          <p:cNvSpPr>
            <a:spLocks noChangeArrowheads="1"/>
          </p:cNvSpPr>
          <p:nvPr/>
        </p:nvSpPr>
        <p:spPr bwMode="auto">
          <a:xfrm>
            <a:off x="6373233" y="5124201"/>
            <a:ext cx="498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a:t>文档是与程序开发、维护和使用有关的图文资料</a:t>
            </a:r>
          </a:p>
        </p:txBody>
      </p:sp>
      <p:sp>
        <p:nvSpPr>
          <p:cNvPr id="79" name="直接连接符 7188"/>
          <p:cNvSpPr>
            <a:spLocks noChangeShapeType="1"/>
          </p:cNvSpPr>
          <p:nvPr/>
        </p:nvSpPr>
        <p:spPr bwMode="auto">
          <a:xfrm flipV="1">
            <a:off x="5172743" y="3436354"/>
            <a:ext cx="576263" cy="14446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 name="直接连接符 7189"/>
          <p:cNvSpPr>
            <a:spLocks noChangeShapeType="1"/>
          </p:cNvSpPr>
          <p:nvPr/>
        </p:nvSpPr>
        <p:spPr bwMode="auto">
          <a:xfrm flipH="1">
            <a:off x="5560512" y="4444417"/>
            <a:ext cx="574675" cy="2889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 name="直接连接符 7190"/>
          <p:cNvSpPr>
            <a:spLocks noChangeShapeType="1"/>
          </p:cNvSpPr>
          <p:nvPr/>
        </p:nvSpPr>
        <p:spPr bwMode="auto">
          <a:xfrm>
            <a:off x="8623799" y="4531896"/>
            <a:ext cx="1588" cy="57626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 name="椭圆 7191"/>
          <p:cNvSpPr>
            <a:spLocks noChangeArrowheads="1"/>
          </p:cNvSpPr>
          <p:nvPr/>
        </p:nvSpPr>
        <p:spPr bwMode="auto">
          <a:xfrm>
            <a:off x="4655971" y="4228517"/>
            <a:ext cx="71437" cy="71437"/>
          </a:xfrm>
          <a:prstGeom prst="ellipse">
            <a:avLst/>
          </a:prstGeom>
          <a:solidFill>
            <a:schemeClr val="accent1"/>
          </a:solidFill>
          <a:ln w="9525">
            <a:solidFill>
              <a:schemeClr val="tx1"/>
            </a:solidFill>
            <a:round/>
            <a:headEnd/>
            <a:tailEnd/>
          </a:ln>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sp>
        <p:nvSpPr>
          <p:cNvPr id="83" name="椭圆 7192"/>
          <p:cNvSpPr>
            <a:spLocks noChangeArrowheads="1"/>
          </p:cNvSpPr>
          <p:nvPr/>
        </p:nvSpPr>
        <p:spPr bwMode="auto">
          <a:xfrm>
            <a:off x="6561220" y="4228517"/>
            <a:ext cx="71438" cy="71437"/>
          </a:xfrm>
          <a:prstGeom prst="ellipse">
            <a:avLst/>
          </a:prstGeom>
          <a:solidFill>
            <a:schemeClr val="accent1"/>
          </a:solidFill>
          <a:ln w="9525">
            <a:solidFill>
              <a:schemeClr val="tx1"/>
            </a:solidFill>
            <a:round/>
            <a:headEnd/>
            <a:tailEnd/>
          </a:ln>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sp>
        <p:nvSpPr>
          <p:cNvPr id="84" name="椭圆 7193"/>
          <p:cNvSpPr>
            <a:spLocks noChangeArrowheads="1"/>
          </p:cNvSpPr>
          <p:nvPr/>
        </p:nvSpPr>
        <p:spPr bwMode="auto">
          <a:xfrm>
            <a:off x="8585951" y="4157079"/>
            <a:ext cx="71437" cy="71438"/>
          </a:xfrm>
          <a:prstGeom prst="ellipse">
            <a:avLst/>
          </a:prstGeom>
          <a:solidFill>
            <a:schemeClr val="accent1"/>
          </a:solidFill>
          <a:ln w="9525">
            <a:solidFill>
              <a:schemeClr val="tx1"/>
            </a:solidFill>
            <a:round/>
            <a:headEnd/>
            <a:tailEnd/>
          </a:ln>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sp>
        <p:nvSpPr>
          <p:cNvPr id="85" name="Text Box 14"/>
          <p:cNvSpPr txBox="1">
            <a:spLocks noChangeArrowheads="1"/>
          </p:cNvSpPr>
          <p:nvPr/>
        </p:nvSpPr>
        <p:spPr bwMode="auto">
          <a:xfrm>
            <a:off x="989932" y="287338"/>
            <a:ext cx="357501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1.1.1</a:t>
            </a:r>
            <a:r>
              <a:rPr lang="zh-CN" altLang="en-US" sz="2200" b="1" dirty="0">
                <a:latin typeface="微软雅黑" charset="-122"/>
                <a:ea typeface="微软雅黑" charset="-122"/>
              </a:rPr>
              <a:t>  软件的定义及其特点</a:t>
            </a:r>
          </a:p>
        </p:txBody>
      </p:sp>
    </p:spTree>
    <p:extLst>
      <p:ext uri="{BB962C8B-B14F-4D97-AF65-F5344CB8AC3E}">
        <p14:creationId xmlns:p14="http://schemas.microsoft.com/office/powerpoint/2010/main" val="309670742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1000"/>
                                        <p:tgtEl>
                                          <p:spTgt spid="55"/>
                                        </p:tgtEl>
                                      </p:cBhvr>
                                    </p:animEffect>
                                    <p:anim calcmode="lin" valueType="num">
                                      <p:cBhvr>
                                        <p:cTn id="12" dur="1000" fill="hold"/>
                                        <p:tgtEl>
                                          <p:spTgt spid="55"/>
                                        </p:tgtEl>
                                        <p:attrNameLst>
                                          <p:attrName>ppt_x</p:attrName>
                                        </p:attrNameLst>
                                      </p:cBhvr>
                                      <p:tavLst>
                                        <p:tav tm="0">
                                          <p:val>
                                            <p:strVal val="#ppt_x"/>
                                          </p:val>
                                        </p:tav>
                                        <p:tav tm="100000">
                                          <p:val>
                                            <p:strVal val="#ppt_x"/>
                                          </p:val>
                                        </p:tav>
                                      </p:tavLst>
                                    </p:anim>
                                    <p:anim calcmode="lin" valueType="num">
                                      <p:cBhvr>
                                        <p:cTn id="1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1000"/>
                                        <p:tgtEl>
                                          <p:spTgt spid="66"/>
                                        </p:tgtEl>
                                      </p:cBhvr>
                                    </p:animEffect>
                                    <p:anim calcmode="lin" valueType="num">
                                      <p:cBhvr>
                                        <p:cTn id="19" dur="1000" fill="hold"/>
                                        <p:tgtEl>
                                          <p:spTgt spid="66"/>
                                        </p:tgtEl>
                                        <p:attrNameLst>
                                          <p:attrName>ppt_x</p:attrName>
                                        </p:attrNameLst>
                                      </p:cBhvr>
                                      <p:tavLst>
                                        <p:tav tm="0">
                                          <p:val>
                                            <p:strVal val="#ppt_x"/>
                                          </p:val>
                                        </p:tav>
                                        <p:tav tm="100000">
                                          <p:val>
                                            <p:strVal val="#ppt_x"/>
                                          </p:val>
                                        </p:tav>
                                      </p:tavLst>
                                    </p:anim>
                                    <p:anim calcmode="lin" valueType="num">
                                      <p:cBhvr>
                                        <p:cTn id="20" dur="1000" fill="hold"/>
                                        <p:tgtEl>
                                          <p:spTgt spid="6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1000"/>
                                        <p:tgtEl>
                                          <p:spTgt spid="67"/>
                                        </p:tgtEl>
                                      </p:cBhvr>
                                    </p:animEffect>
                                    <p:anim calcmode="lin" valueType="num">
                                      <p:cBhvr>
                                        <p:cTn id="24" dur="1000" fill="hold"/>
                                        <p:tgtEl>
                                          <p:spTgt spid="67"/>
                                        </p:tgtEl>
                                        <p:attrNameLst>
                                          <p:attrName>ppt_x</p:attrName>
                                        </p:attrNameLst>
                                      </p:cBhvr>
                                      <p:tavLst>
                                        <p:tav tm="0">
                                          <p:val>
                                            <p:strVal val="#ppt_x"/>
                                          </p:val>
                                        </p:tav>
                                        <p:tav tm="100000">
                                          <p:val>
                                            <p:strVal val="#ppt_x"/>
                                          </p:val>
                                        </p:tav>
                                      </p:tavLst>
                                    </p:anim>
                                    <p:anim calcmode="lin" valueType="num">
                                      <p:cBhvr>
                                        <p:cTn id="25" dur="1000" fill="hold"/>
                                        <p:tgtEl>
                                          <p:spTgt spid="67"/>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fade">
                                      <p:cBhvr>
                                        <p:cTn id="28" dur="1000"/>
                                        <p:tgtEl>
                                          <p:spTgt spid="68"/>
                                        </p:tgtEl>
                                      </p:cBhvr>
                                    </p:animEffect>
                                    <p:anim calcmode="lin" valueType="num">
                                      <p:cBhvr>
                                        <p:cTn id="29" dur="1000" fill="hold"/>
                                        <p:tgtEl>
                                          <p:spTgt spid="68"/>
                                        </p:tgtEl>
                                        <p:attrNameLst>
                                          <p:attrName>ppt_x</p:attrName>
                                        </p:attrNameLst>
                                      </p:cBhvr>
                                      <p:tavLst>
                                        <p:tav tm="0">
                                          <p:val>
                                            <p:strVal val="#ppt_x"/>
                                          </p:val>
                                        </p:tav>
                                        <p:tav tm="100000">
                                          <p:val>
                                            <p:strVal val="#ppt_x"/>
                                          </p:val>
                                        </p:tav>
                                      </p:tavLst>
                                    </p:anim>
                                    <p:anim calcmode="lin" valueType="num">
                                      <p:cBhvr>
                                        <p:cTn id="30" dur="1000" fill="hold"/>
                                        <p:tgtEl>
                                          <p:spTgt spid="6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1000"/>
                                        <p:tgtEl>
                                          <p:spTgt spid="69"/>
                                        </p:tgtEl>
                                      </p:cBhvr>
                                    </p:animEffect>
                                    <p:anim calcmode="lin" valueType="num">
                                      <p:cBhvr>
                                        <p:cTn id="34" dur="1000" fill="hold"/>
                                        <p:tgtEl>
                                          <p:spTgt spid="69"/>
                                        </p:tgtEl>
                                        <p:attrNameLst>
                                          <p:attrName>ppt_x</p:attrName>
                                        </p:attrNameLst>
                                      </p:cBhvr>
                                      <p:tavLst>
                                        <p:tav tm="0">
                                          <p:val>
                                            <p:strVal val="#ppt_x"/>
                                          </p:val>
                                        </p:tav>
                                        <p:tav tm="100000">
                                          <p:val>
                                            <p:strVal val="#ppt_x"/>
                                          </p:val>
                                        </p:tav>
                                      </p:tavLst>
                                    </p:anim>
                                    <p:anim calcmode="lin" valueType="num">
                                      <p:cBhvr>
                                        <p:cTn id="35" dur="1000" fill="hold"/>
                                        <p:tgtEl>
                                          <p:spTgt spid="6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70"/>
                                        </p:tgtEl>
                                        <p:attrNameLst>
                                          <p:attrName>style.visibility</p:attrName>
                                        </p:attrNameLst>
                                      </p:cBhvr>
                                      <p:to>
                                        <p:strVal val="visible"/>
                                      </p:to>
                                    </p:set>
                                    <p:animEffect transition="in" filter="fade">
                                      <p:cBhvr>
                                        <p:cTn id="38" dur="1000"/>
                                        <p:tgtEl>
                                          <p:spTgt spid="70"/>
                                        </p:tgtEl>
                                      </p:cBhvr>
                                    </p:animEffect>
                                    <p:anim calcmode="lin" valueType="num">
                                      <p:cBhvr>
                                        <p:cTn id="39" dur="1000" fill="hold"/>
                                        <p:tgtEl>
                                          <p:spTgt spid="70"/>
                                        </p:tgtEl>
                                        <p:attrNameLst>
                                          <p:attrName>ppt_x</p:attrName>
                                        </p:attrNameLst>
                                      </p:cBhvr>
                                      <p:tavLst>
                                        <p:tav tm="0">
                                          <p:val>
                                            <p:strVal val="#ppt_x"/>
                                          </p:val>
                                        </p:tav>
                                        <p:tav tm="100000">
                                          <p:val>
                                            <p:strVal val="#ppt_x"/>
                                          </p:val>
                                        </p:tav>
                                      </p:tavLst>
                                    </p:anim>
                                    <p:anim calcmode="lin" valueType="num">
                                      <p:cBhvr>
                                        <p:cTn id="40" dur="1000" fill="hold"/>
                                        <p:tgtEl>
                                          <p:spTgt spid="7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1000"/>
                                        <p:tgtEl>
                                          <p:spTgt spid="71"/>
                                        </p:tgtEl>
                                      </p:cBhvr>
                                    </p:animEffect>
                                    <p:anim calcmode="lin" valueType="num">
                                      <p:cBhvr>
                                        <p:cTn id="44" dur="1000" fill="hold"/>
                                        <p:tgtEl>
                                          <p:spTgt spid="71"/>
                                        </p:tgtEl>
                                        <p:attrNameLst>
                                          <p:attrName>ppt_x</p:attrName>
                                        </p:attrNameLst>
                                      </p:cBhvr>
                                      <p:tavLst>
                                        <p:tav tm="0">
                                          <p:val>
                                            <p:strVal val="#ppt_x"/>
                                          </p:val>
                                        </p:tav>
                                        <p:tav tm="100000">
                                          <p:val>
                                            <p:strVal val="#ppt_x"/>
                                          </p:val>
                                        </p:tav>
                                      </p:tavLst>
                                    </p:anim>
                                    <p:anim calcmode="lin" valueType="num">
                                      <p:cBhvr>
                                        <p:cTn id="45" dur="1000" fill="hold"/>
                                        <p:tgtEl>
                                          <p:spTgt spid="7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2"/>
                                        </p:tgtEl>
                                        <p:attrNameLst>
                                          <p:attrName>style.visibility</p:attrName>
                                        </p:attrNameLst>
                                      </p:cBhvr>
                                      <p:to>
                                        <p:strVal val="visible"/>
                                      </p:to>
                                    </p:set>
                                    <p:animEffect transition="in" filter="fade">
                                      <p:cBhvr>
                                        <p:cTn id="48" dur="1000"/>
                                        <p:tgtEl>
                                          <p:spTgt spid="72"/>
                                        </p:tgtEl>
                                      </p:cBhvr>
                                    </p:animEffect>
                                    <p:anim calcmode="lin" valueType="num">
                                      <p:cBhvr>
                                        <p:cTn id="49" dur="1000" fill="hold"/>
                                        <p:tgtEl>
                                          <p:spTgt spid="72"/>
                                        </p:tgtEl>
                                        <p:attrNameLst>
                                          <p:attrName>ppt_x</p:attrName>
                                        </p:attrNameLst>
                                      </p:cBhvr>
                                      <p:tavLst>
                                        <p:tav tm="0">
                                          <p:val>
                                            <p:strVal val="#ppt_x"/>
                                          </p:val>
                                        </p:tav>
                                        <p:tav tm="100000">
                                          <p:val>
                                            <p:strVal val="#ppt_x"/>
                                          </p:val>
                                        </p:tav>
                                      </p:tavLst>
                                    </p:anim>
                                    <p:anim calcmode="lin" valueType="num">
                                      <p:cBhvr>
                                        <p:cTn id="50" dur="1000" fill="hold"/>
                                        <p:tgtEl>
                                          <p:spTgt spid="7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1000"/>
                                        <p:tgtEl>
                                          <p:spTgt spid="73"/>
                                        </p:tgtEl>
                                      </p:cBhvr>
                                    </p:animEffect>
                                    <p:anim calcmode="lin" valueType="num">
                                      <p:cBhvr>
                                        <p:cTn id="54" dur="1000" fill="hold"/>
                                        <p:tgtEl>
                                          <p:spTgt spid="73"/>
                                        </p:tgtEl>
                                        <p:attrNameLst>
                                          <p:attrName>ppt_x</p:attrName>
                                        </p:attrNameLst>
                                      </p:cBhvr>
                                      <p:tavLst>
                                        <p:tav tm="0">
                                          <p:val>
                                            <p:strVal val="#ppt_x"/>
                                          </p:val>
                                        </p:tav>
                                        <p:tav tm="100000">
                                          <p:val>
                                            <p:strVal val="#ppt_x"/>
                                          </p:val>
                                        </p:tav>
                                      </p:tavLst>
                                    </p:anim>
                                    <p:anim calcmode="lin" valueType="num">
                                      <p:cBhvr>
                                        <p:cTn id="55" dur="1000" fill="hold"/>
                                        <p:tgtEl>
                                          <p:spTgt spid="7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fade">
                                      <p:cBhvr>
                                        <p:cTn id="58" dur="1000"/>
                                        <p:tgtEl>
                                          <p:spTgt spid="74"/>
                                        </p:tgtEl>
                                      </p:cBhvr>
                                    </p:animEffect>
                                    <p:anim calcmode="lin" valueType="num">
                                      <p:cBhvr>
                                        <p:cTn id="59" dur="1000" fill="hold"/>
                                        <p:tgtEl>
                                          <p:spTgt spid="74"/>
                                        </p:tgtEl>
                                        <p:attrNameLst>
                                          <p:attrName>ppt_x</p:attrName>
                                        </p:attrNameLst>
                                      </p:cBhvr>
                                      <p:tavLst>
                                        <p:tav tm="0">
                                          <p:val>
                                            <p:strVal val="#ppt_x"/>
                                          </p:val>
                                        </p:tav>
                                        <p:tav tm="100000">
                                          <p:val>
                                            <p:strVal val="#ppt_x"/>
                                          </p:val>
                                        </p:tav>
                                      </p:tavLst>
                                    </p:anim>
                                    <p:anim calcmode="lin" valueType="num">
                                      <p:cBhvr>
                                        <p:cTn id="60" dur="1000" fill="hold"/>
                                        <p:tgtEl>
                                          <p:spTgt spid="7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75"/>
                                        </p:tgtEl>
                                        <p:attrNameLst>
                                          <p:attrName>style.visibility</p:attrName>
                                        </p:attrNameLst>
                                      </p:cBhvr>
                                      <p:to>
                                        <p:strVal val="visible"/>
                                      </p:to>
                                    </p:set>
                                    <p:animEffect transition="in" filter="fade">
                                      <p:cBhvr>
                                        <p:cTn id="63" dur="1000"/>
                                        <p:tgtEl>
                                          <p:spTgt spid="75"/>
                                        </p:tgtEl>
                                      </p:cBhvr>
                                    </p:animEffect>
                                    <p:anim calcmode="lin" valueType="num">
                                      <p:cBhvr>
                                        <p:cTn id="64" dur="1000" fill="hold"/>
                                        <p:tgtEl>
                                          <p:spTgt spid="75"/>
                                        </p:tgtEl>
                                        <p:attrNameLst>
                                          <p:attrName>ppt_x</p:attrName>
                                        </p:attrNameLst>
                                      </p:cBhvr>
                                      <p:tavLst>
                                        <p:tav tm="0">
                                          <p:val>
                                            <p:strVal val="#ppt_x"/>
                                          </p:val>
                                        </p:tav>
                                        <p:tav tm="100000">
                                          <p:val>
                                            <p:strVal val="#ppt_x"/>
                                          </p:val>
                                        </p:tav>
                                      </p:tavLst>
                                    </p:anim>
                                    <p:anim calcmode="lin" valueType="num">
                                      <p:cBhvr>
                                        <p:cTn id="65" dur="1000" fill="hold"/>
                                        <p:tgtEl>
                                          <p:spTgt spid="75"/>
                                        </p:tgtEl>
                                        <p:attrNameLst>
                                          <p:attrName>ppt_y</p:attrName>
                                        </p:attrNameLst>
                                      </p:cBhvr>
                                      <p:tavLst>
                                        <p:tav tm="0">
                                          <p:val>
                                            <p:strVal val="#ppt_y+.1"/>
                                          </p:val>
                                        </p:tav>
                                        <p:tav tm="100000">
                                          <p:val>
                                            <p:strVal val="#ppt_y"/>
                                          </p:val>
                                        </p:tav>
                                      </p:tavLst>
                                    </p:anim>
                                  </p:childTnLst>
                                </p:cTn>
                              </p:par>
                              <p:par>
                                <p:cTn id="66" presetID="42" presetClass="entr" presetSubtype="0" fill="hold" grpId="1" nodeType="with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1000"/>
                                        <p:tgtEl>
                                          <p:spTgt spid="79"/>
                                        </p:tgtEl>
                                      </p:cBhvr>
                                    </p:animEffect>
                                    <p:anim calcmode="lin" valueType="num">
                                      <p:cBhvr>
                                        <p:cTn id="69" dur="1000" fill="hold"/>
                                        <p:tgtEl>
                                          <p:spTgt spid="79"/>
                                        </p:tgtEl>
                                        <p:attrNameLst>
                                          <p:attrName>ppt_x</p:attrName>
                                        </p:attrNameLst>
                                      </p:cBhvr>
                                      <p:tavLst>
                                        <p:tav tm="0">
                                          <p:val>
                                            <p:strVal val="#ppt_x"/>
                                          </p:val>
                                        </p:tav>
                                        <p:tav tm="100000">
                                          <p:val>
                                            <p:strVal val="#ppt_x"/>
                                          </p:val>
                                        </p:tav>
                                      </p:tavLst>
                                    </p:anim>
                                    <p:anim calcmode="lin" valueType="num">
                                      <p:cBhvr>
                                        <p:cTn id="70" dur="1000" fill="hold"/>
                                        <p:tgtEl>
                                          <p:spTgt spid="79"/>
                                        </p:tgtEl>
                                        <p:attrNameLst>
                                          <p:attrName>ppt_y</p:attrName>
                                        </p:attrNameLst>
                                      </p:cBhvr>
                                      <p:tavLst>
                                        <p:tav tm="0">
                                          <p:val>
                                            <p:strVal val="#ppt_y+.1"/>
                                          </p:val>
                                        </p:tav>
                                        <p:tav tm="100000">
                                          <p:val>
                                            <p:strVal val="#ppt_y"/>
                                          </p:val>
                                        </p:tav>
                                      </p:tavLst>
                                    </p:anim>
                                  </p:childTnLst>
                                </p:cTn>
                              </p:par>
                              <p:par>
                                <p:cTn id="71" presetID="42" presetClass="entr" presetSubtype="0" fill="hold" grpId="1" nodeType="withEffect">
                                  <p:stCondLst>
                                    <p:cond delay="0"/>
                                  </p:stCondLst>
                                  <p:childTnLst>
                                    <p:set>
                                      <p:cBhvr>
                                        <p:cTn id="72" dur="1" fill="hold">
                                          <p:stCondLst>
                                            <p:cond delay="0"/>
                                          </p:stCondLst>
                                        </p:cTn>
                                        <p:tgtEl>
                                          <p:spTgt spid="80"/>
                                        </p:tgtEl>
                                        <p:attrNameLst>
                                          <p:attrName>style.visibility</p:attrName>
                                        </p:attrNameLst>
                                      </p:cBhvr>
                                      <p:to>
                                        <p:strVal val="visible"/>
                                      </p:to>
                                    </p:set>
                                    <p:animEffect transition="in" filter="fade">
                                      <p:cBhvr>
                                        <p:cTn id="73" dur="1000"/>
                                        <p:tgtEl>
                                          <p:spTgt spid="80"/>
                                        </p:tgtEl>
                                      </p:cBhvr>
                                    </p:animEffect>
                                    <p:anim calcmode="lin" valueType="num">
                                      <p:cBhvr>
                                        <p:cTn id="74" dur="1000" fill="hold"/>
                                        <p:tgtEl>
                                          <p:spTgt spid="80"/>
                                        </p:tgtEl>
                                        <p:attrNameLst>
                                          <p:attrName>ppt_x</p:attrName>
                                        </p:attrNameLst>
                                      </p:cBhvr>
                                      <p:tavLst>
                                        <p:tav tm="0">
                                          <p:val>
                                            <p:strVal val="#ppt_x"/>
                                          </p:val>
                                        </p:tav>
                                        <p:tav tm="100000">
                                          <p:val>
                                            <p:strVal val="#ppt_x"/>
                                          </p:val>
                                        </p:tav>
                                      </p:tavLst>
                                    </p:anim>
                                    <p:anim calcmode="lin" valueType="num">
                                      <p:cBhvr>
                                        <p:cTn id="75" dur="1000" fill="hold"/>
                                        <p:tgtEl>
                                          <p:spTgt spid="80"/>
                                        </p:tgtEl>
                                        <p:attrNameLst>
                                          <p:attrName>ppt_y</p:attrName>
                                        </p:attrNameLst>
                                      </p:cBhvr>
                                      <p:tavLst>
                                        <p:tav tm="0">
                                          <p:val>
                                            <p:strVal val="#ppt_y+.1"/>
                                          </p:val>
                                        </p:tav>
                                        <p:tav tm="100000">
                                          <p:val>
                                            <p:strVal val="#ppt_y"/>
                                          </p:val>
                                        </p:tav>
                                      </p:tavLst>
                                    </p:anim>
                                  </p:childTnLst>
                                </p:cTn>
                              </p:par>
                              <p:par>
                                <p:cTn id="76" presetID="42" presetClass="entr" presetSubtype="0" fill="hold" grpId="1" nodeType="withEffect">
                                  <p:stCondLst>
                                    <p:cond delay="0"/>
                                  </p:stCondLst>
                                  <p:childTnLst>
                                    <p:set>
                                      <p:cBhvr>
                                        <p:cTn id="77" dur="1" fill="hold">
                                          <p:stCondLst>
                                            <p:cond delay="0"/>
                                          </p:stCondLst>
                                        </p:cTn>
                                        <p:tgtEl>
                                          <p:spTgt spid="81"/>
                                        </p:tgtEl>
                                        <p:attrNameLst>
                                          <p:attrName>style.visibility</p:attrName>
                                        </p:attrNameLst>
                                      </p:cBhvr>
                                      <p:to>
                                        <p:strVal val="visible"/>
                                      </p:to>
                                    </p:set>
                                    <p:animEffect transition="in" filter="fade">
                                      <p:cBhvr>
                                        <p:cTn id="78" dur="1000"/>
                                        <p:tgtEl>
                                          <p:spTgt spid="81"/>
                                        </p:tgtEl>
                                      </p:cBhvr>
                                    </p:animEffect>
                                    <p:anim calcmode="lin" valueType="num">
                                      <p:cBhvr>
                                        <p:cTn id="79" dur="1000" fill="hold"/>
                                        <p:tgtEl>
                                          <p:spTgt spid="81"/>
                                        </p:tgtEl>
                                        <p:attrNameLst>
                                          <p:attrName>ppt_x</p:attrName>
                                        </p:attrNameLst>
                                      </p:cBhvr>
                                      <p:tavLst>
                                        <p:tav tm="0">
                                          <p:val>
                                            <p:strVal val="#ppt_x"/>
                                          </p:val>
                                        </p:tav>
                                        <p:tav tm="100000">
                                          <p:val>
                                            <p:strVal val="#ppt_x"/>
                                          </p:val>
                                        </p:tav>
                                      </p:tavLst>
                                    </p:anim>
                                    <p:anim calcmode="lin" valueType="num">
                                      <p:cBhvr>
                                        <p:cTn id="80" dur="1000" fill="hold"/>
                                        <p:tgtEl>
                                          <p:spTgt spid="81"/>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82"/>
                                        </p:tgtEl>
                                        <p:attrNameLst>
                                          <p:attrName>style.visibility</p:attrName>
                                        </p:attrNameLst>
                                      </p:cBhvr>
                                      <p:to>
                                        <p:strVal val="visible"/>
                                      </p:to>
                                    </p:set>
                                    <p:animEffect transition="in" filter="fade">
                                      <p:cBhvr>
                                        <p:cTn id="83" dur="1000"/>
                                        <p:tgtEl>
                                          <p:spTgt spid="82"/>
                                        </p:tgtEl>
                                      </p:cBhvr>
                                    </p:animEffect>
                                    <p:anim calcmode="lin" valueType="num">
                                      <p:cBhvr>
                                        <p:cTn id="84" dur="1000" fill="hold"/>
                                        <p:tgtEl>
                                          <p:spTgt spid="82"/>
                                        </p:tgtEl>
                                        <p:attrNameLst>
                                          <p:attrName>ppt_x</p:attrName>
                                        </p:attrNameLst>
                                      </p:cBhvr>
                                      <p:tavLst>
                                        <p:tav tm="0">
                                          <p:val>
                                            <p:strVal val="#ppt_x"/>
                                          </p:val>
                                        </p:tav>
                                        <p:tav tm="100000">
                                          <p:val>
                                            <p:strVal val="#ppt_x"/>
                                          </p:val>
                                        </p:tav>
                                      </p:tavLst>
                                    </p:anim>
                                    <p:anim calcmode="lin" valueType="num">
                                      <p:cBhvr>
                                        <p:cTn id="85" dur="1000" fill="hold"/>
                                        <p:tgtEl>
                                          <p:spTgt spid="82"/>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fade">
                                      <p:cBhvr>
                                        <p:cTn id="88" dur="1000"/>
                                        <p:tgtEl>
                                          <p:spTgt spid="83"/>
                                        </p:tgtEl>
                                      </p:cBhvr>
                                    </p:animEffect>
                                    <p:anim calcmode="lin" valueType="num">
                                      <p:cBhvr>
                                        <p:cTn id="89" dur="1000" fill="hold"/>
                                        <p:tgtEl>
                                          <p:spTgt spid="83"/>
                                        </p:tgtEl>
                                        <p:attrNameLst>
                                          <p:attrName>ppt_x</p:attrName>
                                        </p:attrNameLst>
                                      </p:cBhvr>
                                      <p:tavLst>
                                        <p:tav tm="0">
                                          <p:val>
                                            <p:strVal val="#ppt_x"/>
                                          </p:val>
                                        </p:tav>
                                        <p:tav tm="100000">
                                          <p:val>
                                            <p:strVal val="#ppt_x"/>
                                          </p:val>
                                        </p:tav>
                                      </p:tavLst>
                                    </p:anim>
                                    <p:anim calcmode="lin" valueType="num">
                                      <p:cBhvr>
                                        <p:cTn id="90" dur="1000" fill="hold"/>
                                        <p:tgtEl>
                                          <p:spTgt spid="83"/>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84"/>
                                        </p:tgtEl>
                                        <p:attrNameLst>
                                          <p:attrName>style.visibility</p:attrName>
                                        </p:attrNameLst>
                                      </p:cBhvr>
                                      <p:to>
                                        <p:strVal val="visible"/>
                                      </p:to>
                                    </p:set>
                                    <p:animEffect transition="in" filter="fade">
                                      <p:cBhvr>
                                        <p:cTn id="93" dur="1000"/>
                                        <p:tgtEl>
                                          <p:spTgt spid="84"/>
                                        </p:tgtEl>
                                      </p:cBhvr>
                                    </p:animEffect>
                                    <p:anim calcmode="lin" valueType="num">
                                      <p:cBhvr>
                                        <p:cTn id="94" dur="1000" fill="hold"/>
                                        <p:tgtEl>
                                          <p:spTgt spid="84"/>
                                        </p:tgtEl>
                                        <p:attrNameLst>
                                          <p:attrName>ppt_x</p:attrName>
                                        </p:attrNameLst>
                                      </p:cBhvr>
                                      <p:tavLst>
                                        <p:tav tm="0">
                                          <p:val>
                                            <p:strVal val="#ppt_x"/>
                                          </p:val>
                                        </p:tav>
                                        <p:tav tm="100000">
                                          <p:val>
                                            <p:strVal val="#ppt_x"/>
                                          </p:val>
                                        </p:tav>
                                      </p:tavLst>
                                    </p:anim>
                                    <p:anim calcmode="lin" valueType="num">
                                      <p:cBhvr>
                                        <p:cTn id="95"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1" nodeType="clickEffect">
                                  <p:stCondLst>
                                    <p:cond delay="0"/>
                                  </p:stCondLst>
                                  <p:childTnLst>
                                    <p:set>
                                      <p:cBhvr>
                                        <p:cTn id="99" dur="1" fill="hold">
                                          <p:stCondLst>
                                            <p:cond delay="0"/>
                                          </p:stCondLst>
                                        </p:cTn>
                                        <p:tgtEl>
                                          <p:spTgt spid="7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1" nodeType="clickEffect">
                                  <p:stCondLst>
                                    <p:cond delay="0"/>
                                  </p:stCondLst>
                                  <p:childTnLst>
                                    <p:set>
                                      <p:cBhvr>
                                        <p:cTn id="103" dur="1" fill="hold">
                                          <p:stCondLst>
                                            <p:cond delay="0"/>
                                          </p:stCondLst>
                                        </p:cTn>
                                        <p:tgtEl>
                                          <p:spTgt spid="7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1" nodeType="clickEffect">
                                  <p:stCondLst>
                                    <p:cond delay="0"/>
                                  </p:stCondLst>
                                  <p:childTnLst>
                                    <p:set>
                                      <p:cBhvr>
                                        <p:cTn id="107"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08" restart="whenNotActive" fill="hold" evtFilter="cancelBubble" nodeType="interactiveSeq">
                <p:stCondLst>
                  <p:cond evt="onClick" delay="0">
                    <p:tgtEl>
                      <p:spTgt spid="67"/>
                    </p:tgtEl>
                  </p:cond>
                </p:stCondLst>
                <p:endSync evt="end" delay="0">
                  <p:rtn val="all"/>
                </p:endSync>
                <p:childTnLst>
                  <p:par>
                    <p:cTn id="109" fill="hold">
                      <p:stCondLst>
                        <p:cond delay="0"/>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childTnLst>
                                </p:cTn>
                              </p:par>
                            </p:childTnLst>
                          </p:cTn>
                        </p:par>
                      </p:childTnLst>
                    </p:cTn>
                  </p:par>
                </p:childTnLst>
              </p:cTn>
              <p:nextCondLst>
                <p:cond evt="onClick" delay="0">
                  <p:tgtEl>
                    <p:spTgt spid="67"/>
                  </p:tgtEl>
                </p:cond>
              </p:nextCondLst>
            </p:seq>
            <p:seq concurrent="1" nextAc="seek">
              <p:cTn id="115" restart="whenNotActive" fill="hold" evtFilter="cancelBubble" nodeType="interactiveSeq">
                <p:stCondLst>
                  <p:cond evt="onClick" delay="0">
                    <p:tgtEl>
                      <p:spTgt spid="68"/>
                    </p:tgtEl>
                  </p:cond>
                </p:stCondLst>
                <p:endSync evt="end" delay="0">
                  <p:rtn val="all"/>
                </p:endSync>
                <p:childTnLst>
                  <p:par>
                    <p:cTn id="116" fill="hold">
                      <p:stCondLst>
                        <p:cond delay="0"/>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80"/>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childTnLst>
                                </p:cTn>
                              </p:par>
                            </p:childTnLst>
                          </p:cTn>
                        </p:par>
                      </p:childTnLst>
                    </p:cTn>
                  </p:par>
                </p:childTnLst>
              </p:cTn>
              <p:nextCondLst>
                <p:cond evt="onClick" delay="0">
                  <p:tgtEl>
                    <p:spTgt spid="68"/>
                  </p:tgtEl>
                </p:cond>
              </p:nextCondLst>
            </p:seq>
            <p:seq concurrent="1" nextAc="seek">
              <p:cTn id="122" restart="whenNotActive" fill="hold" evtFilter="cancelBubble" nodeType="interactiveSeq">
                <p:stCondLst>
                  <p:cond evt="onClick" delay="0">
                    <p:tgtEl>
                      <p:spTgt spid="69"/>
                    </p:tgtEl>
                  </p:cond>
                </p:stCondLst>
                <p:endSync evt="end" delay="0">
                  <p:rtn val="all"/>
                </p:endSync>
                <p:childTnLst>
                  <p:par>
                    <p:cTn id="123" fill="hold">
                      <p:stCondLst>
                        <p:cond delay="0"/>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8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8"/>
                                        </p:tgtEl>
                                        <p:attrNameLst>
                                          <p:attrName>style.visibility</p:attrName>
                                        </p:attrNameLst>
                                      </p:cBhvr>
                                      <p:to>
                                        <p:strVal val="visible"/>
                                      </p:to>
                                    </p:set>
                                  </p:childTnLst>
                                </p:cTn>
                              </p:par>
                            </p:childTnLst>
                          </p:cTn>
                        </p:par>
                      </p:childTnLst>
                    </p:cTn>
                  </p:par>
                </p:childTnLst>
              </p:cTn>
              <p:nextCondLst>
                <p:cond evt="onClick" delay="0">
                  <p:tgtEl>
                    <p:spTgt spid="69"/>
                  </p:tgtEl>
                </p:cond>
              </p:nextCondLst>
            </p:seq>
          </p:childTnLst>
        </p:cTn>
      </p:par>
    </p:tnLst>
    <p:bldLst>
      <p:bldP spid="55" grpId="0"/>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p:bldP spid="76" grpId="1"/>
      <p:bldP spid="77" grpId="0"/>
      <p:bldP spid="77" grpId="1"/>
      <p:bldP spid="78" grpId="0"/>
      <p:bldP spid="78" grpId="1"/>
      <p:bldP spid="79" grpId="0" animBg="1"/>
      <p:bldP spid="79" grpId="1" animBg="1"/>
      <p:bldP spid="80" grpId="0" animBg="1"/>
      <p:bldP spid="80" grpId="1" animBg="1"/>
      <p:bldP spid="81" grpId="0" animBg="1"/>
      <p:bldP spid="81" grpId="1" animBg="1"/>
      <p:bldP spid="82" grpId="0" animBg="1"/>
      <p:bldP spid="83" grpId="0" animBg="1"/>
      <p:bldP spid="84" grpId="0" animBg="1"/>
      <p:bldP spid="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
          <p:cNvSpPr>
            <a:spLocks noGrp="1" noChangeArrowheads="1"/>
          </p:cNvSpPr>
          <p:nvPr>
            <p:ph type="body" sz="half" idx="4294967295"/>
          </p:nvPr>
        </p:nvSpPr>
        <p:spPr>
          <a:xfrm>
            <a:off x="1097548" y="1339849"/>
            <a:ext cx="5192713" cy="504825"/>
          </a:xfrm>
        </p:spPr>
        <p:txBody>
          <a:bodyPr>
            <a:normAutofit/>
          </a:bodyPr>
          <a:lstStyle/>
          <a:p>
            <a:pPr marL="0" indent="0">
              <a:lnSpc>
                <a:spcPct val="150000"/>
              </a:lnSpc>
              <a:buNone/>
            </a:pPr>
            <a:r>
              <a:rPr lang="en-US" altLang="zh-CN" sz="2000" b="1" dirty="0"/>
              <a:t>2.</a:t>
            </a:r>
            <a:r>
              <a:rPr lang="zh-CN" altLang="en-US" sz="2000" b="1" dirty="0"/>
              <a:t> 软件具有下列特点：</a:t>
            </a:r>
          </a:p>
        </p:txBody>
      </p:sp>
      <p:sp>
        <p:nvSpPr>
          <p:cNvPr id="14342" name="文本框 8199"/>
          <p:cNvSpPr txBox="1">
            <a:spLocks noChangeArrowheads="1"/>
          </p:cNvSpPr>
          <p:nvPr/>
        </p:nvSpPr>
        <p:spPr bwMode="auto">
          <a:xfrm>
            <a:off x="5120483" y="3407686"/>
            <a:ext cx="1152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spcBef>
                <a:spcPct val="50000"/>
              </a:spcBef>
            </a:pPr>
            <a:r>
              <a:rPr lang="zh-CN" altLang="en-US" sz="3600">
                <a:ea typeface="楷体" charset="-122"/>
              </a:rPr>
              <a:t>软件</a:t>
            </a:r>
          </a:p>
        </p:txBody>
      </p:sp>
      <p:sp>
        <p:nvSpPr>
          <p:cNvPr id="14343" name="椭圆 8200"/>
          <p:cNvSpPr>
            <a:spLocks noChangeArrowheads="1"/>
          </p:cNvSpPr>
          <p:nvPr/>
        </p:nvSpPr>
        <p:spPr bwMode="auto">
          <a:xfrm>
            <a:off x="3750469" y="2250398"/>
            <a:ext cx="2667000" cy="71913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a:t>是逻辑产品，具有抽象性</a:t>
            </a:r>
          </a:p>
        </p:txBody>
      </p:sp>
      <p:sp>
        <p:nvSpPr>
          <p:cNvPr id="14344" name="椭圆 8201"/>
          <p:cNvSpPr>
            <a:spLocks noChangeArrowheads="1"/>
          </p:cNvSpPr>
          <p:nvPr/>
        </p:nvSpPr>
        <p:spPr bwMode="auto">
          <a:xfrm>
            <a:off x="6488908" y="2466298"/>
            <a:ext cx="1728787" cy="71913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a:t>生产与硬件不同</a:t>
            </a:r>
          </a:p>
        </p:txBody>
      </p:sp>
      <p:sp>
        <p:nvSpPr>
          <p:cNvPr id="14345" name="椭圆 8202"/>
          <p:cNvSpPr>
            <a:spLocks noChangeArrowheads="1"/>
          </p:cNvSpPr>
          <p:nvPr/>
        </p:nvSpPr>
        <p:spPr bwMode="auto">
          <a:xfrm>
            <a:off x="6488908" y="3329898"/>
            <a:ext cx="2592387" cy="71913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a:t>软件缺陷检测的困难性</a:t>
            </a:r>
          </a:p>
        </p:txBody>
      </p:sp>
      <p:sp>
        <p:nvSpPr>
          <p:cNvPr id="14346" name="椭圆 8203"/>
          <p:cNvSpPr>
            <a:spLocks noChangeArrowheads="1"/>
          </p:cNvSpPr>
          <p:nvPr/>
        </p:nvSpPr>
        <p:spPr bwMode="auto">
          <a:xfrm>
            <a:off x="6639720" y="4266523"/>
            <a:ext cx="2009775" cy="71913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a:t>软件维护的复杂性</a:t>
            </a:r>
          </a:p>
        </p:txBody>
      </p:sp>
      <p:sp>
        <p:nvSpPr>
          <p:cNvPr id="14347" name="椭圆 8204"/>
          <p:cNvSpPr>
            <a:spLocks noChangeArrowheads="1"/>
          </p:cNvSpPr>
          <p:nvPr/>
        </p:nvSpPr>
        <p:spPr bwMode="auto">
          <a:xfrm>
            <a:off x="4328319" y="4626887"/>
            <a:ext cx="2089150" cy="7191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a:t>软件对环境的依赖性</a:t>
            </a:r>
          </a:p>
        </p:txBody>
      </p:sp>
      <p:sp>
        <p:nvSpPr>
          <p:cNvPr id="14348" name="椭圆 8205"/>
          <p:cNvSpPr>
            <a:spLocks noChangeArrowheads="1"/>
          </p:cNvSpPr>
          <p:nvPr/>
        </p:nvSpPr>
        <p:spPr bwMode="auto">
          <a:xfrm>
            <a:off x="2256633" y="4049037"/>
            <a:ext cx="2327275" cy="7191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a:t>仍未摆脱手工开发方式</a:t>
            </a:r>
          </a:p>
        </p:txBody>
      </p:sp>
      <p:sp>
        <p:nvSpPr>
          <p:cNvPr id="14349" name="椭圆 8206"/>
          <p:cNvSpPr>
            <a:spLocks noChangeArrowheads="1"/>
          </p:cNvSpPr>
          <p:nvPr/>
        </p:nvSpPr>
        <p:spPr bwMode="auto">
          <a:xfrm>
            <a:off x="2531270" y="2969537"/>
            <a:ext cx="2157413" cy="7191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a:t>与社会因素的关联性</a:t>
            </a:r>
          </a:p>
        </p:txBody>
      </p:sp>
      <p:sp>
        <p:nvSpPr>
          <p:cNvPr id="15" name="Text Box 14"/>
          <p:cNvSpPr txBox="1">
            <a:spLocks noChangeArrowheads="1"/>
          </p:cNvSpPr>
          <p:nvPr/>
        </p:nvSpPr>
        <p:spPr bwMode="auto">
          <a:xfrm>
            <a:off x="989932" y="287338"/>
            <a:ext cx="357501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1.1.1</a:t>
            </a:r>
            <a:r>
              <a:rPr lang="zh-CN" altLang="en-US" sz="2200" b="1" dirty="0">
                <a:latin typeface="微软雅黑" charset="-122"/>
                <a:ea typeface="微软雅黑" charset="-122"/>
              </a:rPr>
              <a:t>  软件的定义及其特点</a:t>
            </a:r>
          </a:p>
        </p:txBody>
      </p:sp>
    </p:spTree>
    <p:extLst>
      <p:ext uri="{BB962C8B-B14F-4D97-AF65-F5344CB8AC3E}">
        <p14:creationId xmlns:p14="http://schemas.microsoft.com/office/powerpoint/2010/main" val="210062003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342"/>
                                        </p:tgtEl>
                                        <p:attrNameLst>
                                          <p:attrName>style.visibility</p:attrName>
                                        </p:attrNameLst>
                                      </p:cBhvr>
                                      <p:to>
                                        <p:strVal val="visible"/>
                                      </p:to>
                                    </p:set>
                                    <p:animEffect transition="in" filter="wipe(down)">
                                      <p:cBhvr>
                                        <p:cTn id="12" dur="500"/>
                                        <p:tgtEl>
                                          <p:spTgt spid="1434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4343"/>
                                        </p:tgtEl>
                                        <p:attrNameLst>
                                          <p:attrName>style.visibility</p:attrName>
                                        </p:attrNameLst>
                                      </p:cBhvr>
                                      <p:to>
                                        <p:strVal val="visible"/>
                                      </p:to>
                                    </p:set>
                                    <p:animEffect transition="in" filter="wipe(down)">
                                      <p:cBhvr>
                                        <p:cTn id="15" dur="500"/>
                                        <p:tgtEl>
                                          <p:spTgt spid="1434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4344"/>
                                        </p:tgtEl>
                                        <p:attrNameLst>
                                          <p:attrName>style.visibility</p:attrName>
                                        </p:attrNameLst>
                                      </p:cBhvr>
                                      <p:to>
                                        <p:strVal val="visible"/>
                                      </p:to>
                                    </p:set>
                                    <p:animEffect transition="in" filter="wipe(down)">
                                      <p:cBhvr>
                                        <p:cTn id="18" dur="500"/>
                                        <p:tgtEl>
                                          <p:spTgt spid="1434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4345"/>
                                        </p:tgtEl>
                                        <p:attrNameLst>
                                          <p:attrName>style.visibility</p:attrName>
                                        </p:attrNameLst>
                                      </p:cBhvr>
                                      <p:to>
                                        <p:strVal val="visible"/>
                                      </p:to>
                                    </p:set>
                                    <p:animEffect transition="in" filter="wipe(down)">
                                      <p:cBhvr>
                                        <p:cTn id="21" dur="500"/>
                                        <p:tgtEl>
                                          <p:spTgt spid="1434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346"/>
                                        </p:tgtEl>
                                        <p:attrNameLst>
                                          <p:attrName>style.visibility</p:attrName>
                                        </p:attrNameLst>
                                      </p:cBhvr>
                                      <p:to>
                                        <p:strVal val="visible"/>
                                      </p:to>
                                    </p:set>
                                    <p:animEffect transition="in" filter="wipe(down)">
                                      <p:cBhvr>
                                        <p:cTn id="24" dur="500"/>
                                        <p:tgtEl>
                                          <p:spTgt spid="1434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4347"/>
                                        </p:tgtEl>
                                        <p:attrNameLst>
                                          <p:attrName>style.visibility</p:attrName>
                                        </p:attrNameLst>
                                      </p:cBhvr>
                                      <p:to>
                                        <p:strVal val="visible"/>
                                      </p:to>
                                    </p:set>
                                    <p:animEffect transition="in" filter="wipe(down)">
                                      <p:cBhvr>
                                        <p:cTn id="27" dur="500"/>
                                        <p:tgtEl>
                                          <p:spTgt spid="1434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4348"/>
                                        </p:tgtEl>
                                        <p:attrNameLst>
                                          <p:attrName>style.visibility</p:attrName>
                                        </p:attrNameLst>
                                      </p:cBhvr>
                                      <p:to>
                                        <p:strVal val="visible"/>
                                      </p:to>
                                    </p:set>
                                    <p:animEffect transition="in" filter="wipe(down)">
                                      <p:cBhvr>
                                        <p:cTn id="30" dur="500"/>
                                        <p:tgtEl>
                                          <p:spTgt spid="1434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4349"/>
                                        </p:tgtEl>
                                        <p:attrNameLst>
                                          <p:attrName>style.visibility</p:attrName>
                                        </p:attrNameLst>
                                      </p:cBhvr>
                                      <p:to>
                                        <p:strVal val="visible"/>
                                      </p:to>
                                    </p:set>
                                    <p:animEffect transition="in" filter="wipe(down)">
                                      <p:cBhvr>
                                        <p:cTn id="33" dur="500"/>
                                        <p:tgtEl>
                                          <p:spTgt spid="14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P spid="14343" grpId="0" animBg="1"/>
      <p:bldP spid="14344" grpId="0" animBg="1"/>
      <p:bldP spid="14345" grpId="0" animBg="1"/>
      <p:bldP spid="14346" grpId="0" animBg="1"/>
      <p:bldP spid="14347" grpId="0" animBg="1"/>
      <p:bldP spid="14348" grpId="0" animBg="1"/>
      <p:bldP spid="14349"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type="body" sz="half" idx="4294967295"/>
          </p:nvPr>
        </p:nvSpPr>
        <p:spPr>
          <a:xfrm>
            <a:off x="1195389" y="1249364"/>
            <a:ext cx="10666412" cy="3060700"/>
          </a:xfrm>
        </p:spPr>
        <p:txBody>
          <a:bodyPr/>
          <a:lstStyle/>
          <a:p>
            <a:pPr marL="0" indent="0">
              <a:lnSpc>
                <a:spcPct val="150000"/>
              </a:lnSpc>
              <a:buNone/>
            </a:pPr>
            <a:r>
              <a:rPr lang="en-US" altLang="zh-CN" sz="2000" b="1" dirty="0"/>
              <a:t>1.</a:t>
            </a:r>
            <a:r>
              <a:rPr lang="zh-CN" altLang="en-US" sz="2000" b="1" dirty="0"/>
              <a:t>软件技术的发展</a:t>
            </a:r>
          </a:p>
        </p:txBody>
      </p:sp>
      <p:pic>
        <p:nvPicPr>
          <p:cNvPr id="163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351" y="2098759"/>
            <a:ext cx="1018698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燕尾形 9224"/>
          <p:cNvSpPr>
            <a:spLocks noChangeArrowheads="1"/>
          </p:cNvSpPr>
          <p:nvPr/>
        </p:nvSpPr>
        <p:spPr bwMode="auto">
          <a:xfrm>
            <a:off x="1229225" y="4619709"/>
            <a:ext cx="2881312" cy="576262"/>
          </a:xfrm>
          <a:prstGeom prst="chevron">
            <a:avLst>
              <a:gd name="adj" fmla="val 124977"/>
            </a:avLst>
          </a:prstGeom>
          <a:solidFill>
            <a:srgbClr val="CBD636"/>
          </a:solidFill>
          <a:ln w="9525">
            <a:solidFill>
              <a:schemeClr val="tx1"/>
            </a:solidFill>
            <a:miter lim="800000"/>
            <a:headEnd/>
            <a:tailEnd/>
          </a:ln>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b="1">
                <a:solidFill>
                  <a:srgbClr val="FF0000"/>
                </a:solidFill>
              </a:rPr>
              <a:t>   程序设计</a:t>
            </a:r>
          </a:p>
        </p:txBody>
      </p:sp>
      <p:sp>
        <p:nvSpPr>
          <p:cNvPr id="16392" name="燕尾形 9225"/>
          <p:cNvSpPr>
            <a:spLocks noChangeArrowheads="1"/>
          </p:cNvSpPr>
          <p:nvPr/>
        </p:nvSpPr>
        <p:spPr bwMode="auto">
          <a:xfrm>
            <a:off x="3677150" y="4619709"/>
            <a:ext cx="2881312" cy="576262"/>
          </a:xfrm>
          <a:prstGeom prst="chevron">
            <a:avLst>
              <a:gd name="adj" fmla="val 124977"/>
            </a:avLst>
          </a:prstGeom>
          <a:solidFill>
            <a:srgbClr val="CBD636"/>
          </a:solidFill>
          <a:ln w="9525">
            <a:solidFill>
              <a:schemeClr val="tx1"/>
            </a:solidFill>
            <a:miter lim="800000"/>
            <a:headEnd/>
            <a:tailEnd/>
          </a:ln>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b="1">
                <a:solidFill>
                  <a:srgbClr val="FF0000"/>
                </a:solidFill>
              </a:rPr>
              <a:t>   程序系统</a:t>
            </a:r>
          </a:p>
        </p:txBody>
      </p:sp>
      <p:sp>
        <p:nvSpPr>
          <p:cNvPr id="16393" name="燕尾形 9226"/>
          <p:cNvSpPr>
            <a:spLocks noChangeArrowheads="1"/>
          </p:cNvSpPr>
          <p:nvPr/>
        </p:nvSpPr>
        <p:spPr bwMode="auto">
          <a:xfrm>
            <a:off x="6126663" y="4619709"/>
            <a:ext cx="3095625" cy="576262"/>
          </a:xfrm>
          <a:prstGeom prst="chevron">
            <a:avLst>
              <a:gd name="adj" fmla="val 134273"/>
            </a:avLst>
          </a:prstGeom>
          <a:solidFill>
            <a:srgbClr val="CBD636"/>
          </a:solidFill>
          <a:ln w="9525">
            <a:solidFill>
              <a:schemeClr val="tx1"/>
            </a:solidFill>
            <a:miter lim="800000"/>
            <a:headEnd/>
            <a:tailEnd/>
          </a:ln>
        </p:spPr>
        <p:txBody>
          <a:bodyPr wrap="none" anchor="ct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gn="ctr"/>
            <a:r>
              <a:rPr lang="zh-CN" altLang="en-US" b="1" dirty="0">
                <a:solidFill>
                  <a:srgbClr val="FF0000"/>
                </a:solidFill>
              </a:rPr>
              <a:t>   软件工程</a:t>
            </a:r>
          </a:p>
        </p:txBody>
      </p:sp>
      <p:sp>
        <p:nvSpPr>
          <p:cNvPr id="9228" name="椭圆 9227"/>
          <p:cNvSpPr>
            <a:spLocks noChangeArrowheads="1"/>
          </p:cNvSpPr>
          <p:nvPr/>
        </p:nvSpPr>
        <p:spPr bwMode="auto">
          <a:xfrm>
            <a:off x="5477376" y="2962359"/>
            <a:ext cx="1152525" cy="360362"/>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sp>
        <p:nvSpPr>
          <p:cNvPr id="9229" name="直接连接符 9228"/>
          <p:cNvSpPr>
            <a:spLocks noChangeShapeType="1"/>
          </p:cNvSpPr>
          <p:nvPr/>
        </p:nvSpPr>
        <p:spPr bwMode="auto">
          <a:xfrm flipV="1">
            <a:off x="3173912" y="3251285"/>
            <a:ext cx="2376488" cy="13684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1" name="椭圆 9230"/>
          <p:cNvSpPr>
            <a:spLocks noChangeArrowheads="1"/>
          </p:cNvSpPr>
          <p:nvPr/>
        </p:nvSpPr>
        <p:spPr bwMode="auto">
          <a:xfrm>
            <a:off x="5045576" y="3395747"/>
            <a:ext cx="1944687" cy="36036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sp>
        <p:nvSpPr>
          <p:cNvPr id="9232" name="椭圆 9231"/>
          <p:cNvSpPr>
            <a:spLocks noChangeArrowheads="1"/>
          </p:cNvSpPr>
          <p:nvPr/>
        </p:nvSpPr>
        <p:spPr bwMode="auto">
          <a:xfrm>
            <a:off x="5045576" y="3802147"/>
            <a:ext cx="1944687" cy="36036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sp>
        <p:nvSpPr>
          <p:cNvPr id="9233" name="直接连接符 9232"/>
          <p:cNvSpPr>
            <a:spLocks noChangeShapeType="1"/>
          </p:cNvSpPr>
          <p:nvPr/>
        </p:nvSpPr>
        <p:spPr bwMode="auto">
          <a:xfrm flipV="1">
            <a:off x="4181976" y="3683085"/>
            <a:ext cx="1152525" cy="9366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4" name="直接连接符 9233"/>
          <p:cNvSpPr>
            <a:spLocks noChangeShapeType="1"/>
          </p:cNvSpPr>
          <p:nvPr/>
        </p:nvSpPr>
        <p:spPr bwMode="auto">
          <a:xfrm flipH="1" flipV="1">
            <a:off x="6485437" y="4114885"/>
            <a:ext cx="865188" cy="5048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14"/>
          <p:cNvSpPr txBox="1">
            <a:spLocks noChangeArrowheads="1"/>
          </p:cNvSpPr>
          <p:nvPr/>
        </p:nvSpPr>
        <p:spPr bwMode="auto">
          <a:xfrm>
            <a:off x="1086351" y="288341"/>
            <a:ext cx="374173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1.1.2</a:t>
            </a:r>
            <a:r>
              <a:rPr lang="zh-CN" altLang="en-US" sz="2200" b="1" dirty="0">
                <a:latin typeface="微软雅黑" charset="-122"/>
                <a:ea typeface="微软雅黑" charset="-122"/>
              </a:rPr>
              <a:t>  软件的发展及其分类  </a:t>
            </a:r>
          </a:p>
        </p:txBody>
      </p:sp>
    </p:spTree>
    <p:extLst>
      <p:ext uri="{BB962C8B-B14F-4D97-AF65-F5344CB8AC3E}">
        <p14:creationId xmlns:p14="http://schemas.microsoft.com/office/powerpoint/2010/main" val="7634668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5">
                                            <p:txEl>
                                              <p:pRg st="0" end="0"/>
                                            </p:txEl>
                                          </p:spTgt>
                                        </p:tgtEl>
                                        <p:attrNameLst>
                                          <p:attrName>style.visibility</p:attrName>
                                        </p:attrNameLst>
                                      </p:cBhvr>
                                      <p:to>
                                        <p:strVal val="visible"/>
                                      </p:to>
                                    </p:set>
                                    <p:animEffect transition="in" filter="blinds(horizontal)">
                                      <p:cBhvr>
                                        <p:cTn id="12" dur="500"/>
                                        <p:tgtEl>
                                          <p:spTgt spid="16385">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390"/>
                                        </p:tgtEl>
                                        <p:attrNameLst>
                                          <p:attrName>style.visibility</p:attrName>
                                        </p:attrNameLst>
                                      </p:cBhvr>
                                      <p:to>
                                        <p:strVal val="visible"/>
                                      </p:to>
                                    </p:set>
                                    <p:animEffect transition="in" filter="blinds(horizontal)">
                                      <p:cBhvr>
                                        <p:cTn id="15" dur="500"/>
                                        <p:tgtEl>
                                          <p:spTgt spid="1639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391"/>
                                        </p:tgtEl>
                                        <p:attrNameLst>
                                          <p:attrName>style.visibility</p:attrName>
                                        </p:attrNameLst>
                                      </p:cBhvr>
                                      <p:to>
                                        <p:strVal val="visible"/>
                                      </p:to>
                                    </p:set>
                                    <p:animEffect transition="in" filter="blinds(horizontal)">
                                      <p:cBhvr>
                                        <p:cTn id="18" dur="500"/>
                                        <p:tgtEl>
                                          <p:spTgt spid="1639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392"/>
                                        </p:tgtEl>
                                        <p:attrNameLst>
                                          <p:attrName>style.visibility</p:attrName>
                                        </p:attrNameLst>
                                      </p:cBhvr>
                                      <p:to>
                                        <p:strVal val="visible"/>
                                      </p:to>
                                    </p:set>
                                    <p:animEffect transition="in" filter="blinds(horizontal)">
                                      <p:cBhvr>
                                        <p:cTn id="21" dur="500"/>
                                        <p:tgtEl>
                                          <p:spTgt spid="1639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393"/>
                                        </p:tgtEl>
                                        <p:attrNameLst>
                                          <p:attrName>style.visibility</p:attrName>
                                        </p:attrNameLst>
                                      </p:cBhvr>
                                      <p:to>
                                        <p:strVal val="visible"/>
                                      </p:to>
                                    </p:set>
                                    <p:animEffect transition="in" filter="blinds(horizontal)">
                                      <p:cBhvr>
                                        <p:cTn id="24" dur="500"/>
                                        <p:tgtEl>
                                          <p:spTgt spid="1639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228"/>
                                        </p:tgtEl>
                                        <p:attrNameLst>
                                          <p:attrName>style.visibility</p:attrName>
                                        </p:attrNameLst>
                                      </p:cBhvr>
                                      <p:to>
                                        <p:strVal val="visible"/>
                                      </p:to>
                                    </p:set>
                                    <p:animEffect transition="in" filter="blinds(horizontal)">
                                      <p:cBhvr>
                                        <p:cTn id="27" dur="500"/>
                                        <p:tgtEl>
                                          <p:spTgt spid="9228"/>
                                        </p:tgtEl>
                                      </p:cBhvr>
                                    </p:animEffect>
                                  </p:childTnLst>
                                </p:cTn>
                              </p:par>
                              <p:par>
                                <p:cTn id="28" presetID="3" presetClass="entr" presetSubtype="10" fill="hold" grpId="2" nodeType="withEffect">
                                  <p:stCondLst>
                                    <p:cond delay="0"/>
                                  </p:stCondLst>
                                  <p:childTnLst>
                                    <p:set>
                                      <p:cBhvr>
                                        <p:cTn id="29" dur="1" fill="hold">
                                          <p:stCondLst>
                                            <p:cond delay="0"/>
                                          </p:stCondLst>
                                        </p:cTn>
                                        <p:tgtEl>
                                          <p:spTgt spid="9229"/>
                                        </p:tgtEl>
                                        <p:attrNameLst>
                                          <p:attrName>style.visibility</p:attrName>
                                        </p:attrNameLst>
                                      </p:cBhvr>
                                      <p:to>
                                        <p:strVal val="visible"/>
                                      </p:to>
                                    </p:set>
                                    <p:animEffect transition="in" filter="blinds(horizontal)">
                                      <p:cBhvr>
                                        <p:cTn id="30" dur="500"/>
                                        <p:tgtEl>
                                          <p:spTgt spid="922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9231"/>
                                        </p:tgtEl>
                                        <p:attrNameLst>
                                          <p:attrName>style.visibility</p:attrName>
                                        </p:attrNameLst>
                                      </p:cBhvr>
                                      <p:to>
                                        <p:strVal val="visible"/>
                                      </p:to>
                                    </p:set>
                                    <p:animEffect transition="in" filter="blinds(horizontal)">
                                      <p:cBhvr>
                                        <p:cTn id="33" dur="500"/>
                                        <p:tgtEl>
                                          <p:spTgt spid="923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9232"/>
                                        </p:tgtEl>
                                        <p:attrNameLst>
                                          <p:attrName>style.visibility</p:attrName>
                                        </p:attrNameLst>
                                      </p:cBhvr>
                                      <p:to>
                                        <p:strVal val="visible"/>
                                      </p:to>
                                    </p:set>
                                    <p:animEffect transition="in" filter="blinds(horizontal)">
                                      <p:cBhvr>
                                        <p:cTn id="36" dur="500"/>
                                        <p:tgtEl>
                                          <p:spTgt spid="9232"/>
                                        </p:tgtEl>
                                      </p:cBhvr>
                                    </p:animEffect>
                                  </p:childTnLst>
                                </p:cTn>
                              </p:par>
                              <p:par>
                                <p:cTn id="37" presetID="3" presetClass="entr" presetSubtype="10" fill="hold" grpId="2" nodeType="withEffect">
                                  <p:stCondLst>
                                    <p:cond delay="0"/>
                                  </p:stCondLst>
                                  <p:childTnLst>
                                    <p:set>
                                      <p:cBhvr>
                                        <p:cTn id="38" dur="1" fill="hold">
                                          <p:stCondLst>
                                            <p:cond delay="0"/>
                                          </p:stCondLst>
                                        </p:cTn>
                                        <p:tgtEl>
                                          <p:spTgt spid="9233"/>
                                        </p:tgtEl>
                                        <p:attrNameLst>
                                          <p:attrName>style.visibility</p:attrName>
                                        </p:attrNameLst>
                                      </p:cBhvr>
                                      <p:to>
                                        <p:strVal val="visible"/>
                                      </p:to>
                                    </p:set>
                                    <p:animEffect transition="in" filter="blinds(horizontal)">
                                      <p:cBhvr>
                                        <p:cTn id="39" dur="500"/>
                                        <p:tgtEl>
                                          <p:spTgt spid="9233"/>
                                        </p:tgtEl>
                                      </p:cBhvr>
                                    </p:animEffect>
                                  </p:childTnLst>
                                </p:cTn>
                              </p:par>
                              <p:par>
                                <p:cTn id="40" presetID="3" presetClass="entr" presetSubtype="10" fill="hold" grpId="1" nodeType="withEffect">
                                  <p:stCondLst>
                                    <p:cond delay="0"/>
                                  </p:stCondLst>
                                  <p:childTnLst>
                                    <p:set>
                                      <p:cBhvr>
                                        <p:cTn id="41" dur="1" fill="hold">
                                          <p:stCondLst>
                                            <p:cond delay="0"/>
                                          </p:stCondLst>
                                        </p:cTn>
                                        <p:tgtEl>
                                          <p:spTgt spid="9234"/>
                                        </p:tgtEl>
                                        <p:attrNameLst>
                                          <p:attrName>style.visibility</p:attrName>
                                        </p:attrNameLst>
                                      </p:cBhvr>
                                      <p:to>
                                        <p:strVal val="visible"/>
                                      </p:to>
                                    </p:set>
                                    <p:animEffect transition="in" filter="blinds(horizontal)">
                                      <p:cBhvr>
                                        <p:cTn id="42" dur="500"/>
                                        <p:tgtEl>
                                          <p:spTgt spid="9234"/>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3" restart="whenNotActive" fill="hold" evtFilter="cancelBubble" nodeType="interactiveSeq">
                <p:stCondLst>
                  <p:cond evt="onClick" delay="0">
                    <p:tgtEl>
                      <p:spTgt spid="16391"/>
                    </p:tgtEl>
                  </p:cond>
                </p:stCondLst>
                <p:endSync evt="end" delay="0">
                  <p:rtn val="all"/>
                </p:endSync>
                <p:childTnLst>
                  <p:par>
                    <p:cTn id="44" fill="hold" nodeType="clickPar">
                      <p:stCondLst>
                        <p:cond delay="0"/>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922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9229"/>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xit" presetSubtype="0" fill="hold" nodeType="clickEffect">
                                  <p:stCondLst>
                                    <p:cond delay="0"/>
                                  </p:stCondLst>
                                  <p:childTnLst>
                                    <p:set>
                                      <p:cBhvr>
                                        <p:cTn id="53" dur="1" fill="hold">
                                          <p:stCondLst>
                                            <p:cond delay="0"/>
                                          </p:stCondLst>
                                        </p:cTn>
                                        <p:tgtEl>
                                          <p:spTgt spid="9228"/>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9229"/>
                                        </p:tgtEl>
                                        <p:attrNameLst>
                                          <p:attrName>style.visibility</p:attrName>
                                        </p:attrNameLst>
                                      </p:cBhvr>
                                      <p:to>
                                        <p:strVal val="hidden"/>
                                      </p:to>
                                    </p:set>
                                  </p:childTnLst>
                                </p:cTn>
                              </p:par>
                            </p:childTnLst>
                          </p:cTn>
                        </p:par>
                      </p:childTnLst>
                    </p:cTn>
                  </p:par>
                </p:childTnLst>
              </p:cTn>
              <p:nextCondLst>
                <p:cond evt="onClick" delay="0">
                  <p:tgtEl>
                    <p:spTgt spid="16391"/>
                  </p:tgtEl>
                </p:cond>
              </p:nextCondLst>
            </p:seq>
            <p:seq concurrent="1" nextAc="seek">
              <p:cTn id="56" restart="whenNotActive" fill="hold" evtFilter="cancelBubble" nodeType="interactiveSeq">
                <p:stCondLst>
                  <p:cond evt="onClick" delay="0">
                    <p:tgtEl>
                      <p:spTgt spid="16392"/>
                    </p:tgtEl>
                  </p:cond>
                </p:stCondLst>
                <p:endSync evt="end" delay="0">
                  <p:rtn val="all"/>
                </p:endSync>
                <p:childTnLst>
                  <p:par>
                    <p:cTn id="57" fill="hold" nodeType="clickPar">
                      <p:stCondLst>
                        <p:cond delay="0"/>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92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23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nodeType="clickEffect">
                                  <p:stCondLst>
                                    <p:cond delay="0"/>
                                  </p:stCondLst>
                                  <p:childTnLst>
                                    <p:set>
                                      <p:cBhvr>
                                        <p:cTn id="66" dur="1" fill="hold">
                                          <p:stCondLst>
                                            <p:cond delay="0"/>
                                          </p:stCondLst>
                                        </p:cTn>
                                        <p:tgtEl>
                                          <p:spTgt spid="9231"/>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9233"/>
                                        </p:tgtEl>
                                        <p:attrNameLst>
                                          <p:attrName>style.visibility</p:attrName>
                                        </p:attrNameLst>
                                      </p:cBhvr>
                                      <p:to>
                                        <p:strVal val="hidden"/>
                                      </p:to>
                                    </p:set>
                                  </p:childTnLst>
                                </p:cTn>
                              </p:par>
                            </p:childTnLst>
                          </p:cTn>
                        </p:par>
                      </p:childTnLst>
                    </p:cTn>
                  </p:par>
                </p:childTnLst>
              </p:cTn>
              <p:nextCondLst>
                <p:cond evt="onClick" delay="0">
                  <p:tgtEl>
                    <p:spTgt spid="16392"/>
                  </p:tgtEl>
                </p:cond>
              </p:nextCondLst>
            </p:seq>
            <p:seq concurrent="1" nextAc="seek">
              <p:cTn id="69" restart="whenNotActive" fill="hold" evtFilter="cancelBubble" nodeType="interactiveSeq">
                <p:stCondLst>
                  <p:cond evt="onClick" delay="0">
                    <p:tgtEl>
                      <p:spTgt spid="16393"/>
                    </p:tgtEl>
                  </p:cond>
                </p:stCondLst>
                <p:endSync evt="end" delay="0">
                  <p:rtn val="all"/>
                </p:endSync>
                <p:childTnLst>
                  <p:par>
                    <p:cTn id="70" fill="hold" nodeType="clickPar">
                      <p:stCondLst>
                        <p:cond delay="0"/>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0"/>
                                          </p:stCondLst>
                                        </p:cTn>
                                        <p:tgtEl>
                                          <p:spTgt spid="9232"/>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9234"/>
                                        </p:tgtEl>
                                        <p:attrNameLst>
                                          <p:attrName>style.visibility</p:attrName>
                                        </p:attrNameLst>
                                      </p:cBhvr>
                                      <p:to>
                                        <p:strVal val="visible"/>
                                      </p:to>
                                    </p:set>
                                  </p:childTnLst>
                                </p:cTn>
                              </p:par>
                            </p:childTnLst>
                          </p:cTn>
                        </p:par>
                      </p:childTnLst>
                    </p:cTn>
                  </p:par>
                </p:childTnLst>
              </p:cTn>
              <p:nextCondLst>
                <p:cond evt="onClick" delay="0">
                  <p:tgtEl>
                    <p:spTgt spid="16393"/>
                  </p:tgtEl>
                </p:cond>
              </p:nextCondLst>
            </p:seq>
          </p:childTnLst>
        </p:cTn>
      </p:par>
    </p:tnLst>
    <p:bldLst>
      <p:bldP spid="16385" grpId="0" build="p"/>
      <p:bldP spid="16391" grpId="0" animBg="1"/>
      <p:bldP spid="16392" grpId="0" animBg="1"/>
      <p:bldP spid="16393" grpId="0" animBg="1"/>
      <p:bldP spid="9228" grpId="0" animBg="1"/>
      <p:bldP spid="9229" grpId="0" animBg="1"/>
      <p:bldP spid="9229" grpId="1" animBg="1"/>
      <p:bldP spid="9229" grpId="2" animBg="1"/>
      <p:bldP spid="9231" grpId="0" animBg="1"/>
      <p:bldP spid="9232" grpId="0" animBg="1"/>
      <p:bldP spid="9233" grpId="0" animBg="1"/>
      <p:bldP spid="9233" grpId="1" animBg="1"/>
      <p:bldP spid="9233" grpId="2" animBg="1"/>
      <p:bldP spid="9234" grpId="0" animBg="1"/>
      <p:bldP spid="9234" grpId="1"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type="body" sz="half" idx="4294967295"/>
          </p:nvPr>
        </p:nvSpPr>
        <p:spPr>
          <a:xfrm>
            <a:off x="1205707" y="1097757"/>
            <a:ext cx="10666412" cy="4319587"/>
          </a:xfrm>
        </p:spPr>
        <p:txBody>
          <a:bodyPr/>
          <a:lstStyle/>
          <a:p>
            <a:pPr marL="0" indent="0">
              <a:lnSpc>
                <a:spcPct val="150000"/>
              </a:lnSpc>
              <a:buNone/>
            </a:pPr>
            <a:r>
              <a:rPr lang="en-US" altLang="zh-CN" sz="2000" b="1"/>
              <a:t>2.</a:t>
            </a:r>
            <a:r>
              <a:rPr lang="zh-CN" altLang="en-US" sz="2000" b="1" dirty="0"/>
              <a:t>软件的分类</a:t>
            </a:r>
          </a:p>
        </p:txBody>
      </p:sp>
      <p:sp>
        <p:nvSpPr>
          <p:cNvPr id="10" name="Text Box 14"/>
          <p:cNvSpPr txBox="1">
            <a:spLocks noChangeArrowheads="1"/>
          </p:cNvSpPr>
          <p:nvPr/>
        </p:nvSpPr>
        <p:spPr bwMode="auto">
          <a:xfrm>
            <a:off x="1086351" y="288341"/>
            <a:ext cx="374173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1.1.2</a:t>
            </a:r>
            <a:r>
              <a:rPr lang="zh-CN" altLang="en-US" sz="2200" b="1" dirty="0">
                <a:latin typeface="微软雅黑" charset="-122"/>
                <a:ea typeface="微软雅黑" charset="-122"/>
              </a:rPr>
              <a:t>  软件的发展及其分类  </a:t>
            </a:r>
          </a:p>
        </p:txBody>
      </p:sp>
      <p:sp>
        <p:nvSpPr>
          <p:cNvPr id="18438" name="矩形 2"/>
          <p:cNvSpPr>
            <a:spLocks noChangeArrowheads="1"/>
          </p:cNvSpPr>
          <p:nvPr/>
        </p:nvSpPr>
        <p:spPr bwMode="auto">
          <a:xfrm>
            <a:off x="2353132" y="1922217"/>
            <a:ext cx="95265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pPr>
            <a:endParaRPr lang="zh-CN" altLang="en-US" sz="2000"/>
          </a:p>
        </p:txBody>
      </p:sp>
      <p:pic>
        <p:nvPicPr>
          <p:cNvPr id="18439" name="图片 10248" descr="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9033" y="1850780"/>
            <a:ext cx="8208963"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文本框 10249"/>
          <p:cNvSpPr txBox="1">
            <a:spLocks noChangeArrowheads="1"/>
          </p:cNvSpPr>
          <p:nvPr/>
        </p:nvSpPr>
        <p:spPr bwMode="auto">
          <a:xfrm>
            <a:off x="1705433" y="2138117"/>
            <a:ext cx="1223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spcBef>
                <a:spcPct val="50000"/>
              </a:spcBef>
            </a:pPr>
            <a:r>
              <a:rPr lang="zh-CN" altLang="en-US"/>
              <a:t>重点掌握</a:t>
            </a:r>
          </a:p>
        </p:txBody>
      </p:sp>
      <p:sp>
        <p:nvSpPr>
          <p:cNvPr id="10251" name="矩形 10250"/>
          <p:cNvSpPr>
            <a:spLocks noChangeArrowheads="1"/>
          </p:cNvSpPr>
          <p:nvPr/>
        </p:nvSpPr>
        <p:spPr bwMode="auto">
          <a:xfrm>
            <a:off x="2353133" y="3074741"/>
            <a:ext cx="1800225" cy="18732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a:p>
        </p:txBody>
      </p:sp>
    </p:spTree>
    <p:extLst>
      <p:ext uri="{BB962C8B-B14F-4D97-AF65-F5344CB8AC3E}">
        <p14:creationId xmlns:p14="http://schemas.microsoft.com/office/powerpoint/2010/main" val="139175122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0251"/>
                                        </p:tgtEl>
                                        <p:attrNameLst>
                                          <p:attrName>style.visibility</p:attrName>
                                        </p:attrNameLst>
                                      </p:cBhvr>
                                      <p:to>
                                        <p:strVal val="visible"/>
                                      </p:to>
                                    </p:set>
                                    <p:animEffect transition="in" filter="wipe(right)">
                                      <p:cBhvr>
                                        <p:cTn id="11" dur="500"/>
                                        <p:tgtEl>
                                          <p:spTgt spid="1025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18433"/>
                    </p:tgtEl>
                  </p:cond>
                </p:stCondLst>
                <p:endSync evt="end" delay="0">
                  <p:rtn val="all"/>
                </p:endSync>
                <p:childTnLst>
                  <p:par>
                    <p:cTn id="13" fill="hold" nodeType="clickPar">
                      <p:stCondLst>
                        <p:cond delay="0"/>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50"/>
                                        </p:tgtEl>
                                        <p:attrNameLst>
                                          <p:attrName>style.visibility</p:attrName>
                                        </p:attrNameLst>
                                      </p:cBhvr>
                                      <p:to>
                                        <p:strVal val="visible"/>
                                      </p:to>
                                    </p:set>
                                  </p:childTnLst>
                                </p:cTn>
                              </p:par>
                            </p:childTnLst>
                          </p:cTn>
                        </p:par>
                      </p:childTnLst>
                    </p:cTn>
                  </p:par>
                </p:childTnLst>
              </p:cTn>
              <p:nextCondLst>
                <p:cond evt="onClick" delay="0">
                  <p:tgtEl>
                    <p:spTgt spid="18433"/>
                  </p:tgtEl>
                </p:cond>
              </p:nextCondLst>
            </p:seq>
          </p:childTnLst>
        </p:cTn>
      </p:par>
    </p:tnLst>
    <p:bldLst>
      <p:bldP spid="10" grpId="0"/>
      <p:bldP spid="10250" grpId="0"/>
      <p:bldP spid="102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noChangeArrowheads="1"/>
          </p:cNvSpPr>
          <p:nvPr>
            <p:ph type="body" sz="half" idx="4294967295"/>
          </p:nvPr>
        </p:nvSpPr>
        <p:spPr>
          <a:xfrm>
            <a:off x="1284956" y="1368634"/>
            <a:ext cx="10666412" cy="4319587"/>
          </a:xfrm>
        </p:spPr>
        <p:txBody>
          <a:bodyPr/>
          <a:lstStyle/>
          <a:p>
            <a:pPr marL="0" indent="0">
              <a:lnSpc>
                <a:spcPct val="150000"/>
              </a:lnSpc>
              <a:buNone/>
            </a:pPr>
            <a:r>
              <a:rPr lang="en-US" altLang="zh-CN" sz="2000" b="1"/>
              <a:t>1. </a:t>
            </a:r>
            <a:r>
              <a:rPr lang="zh-CN" altLang="en-US" sz="2000" b="1" dirty="0"/>
              <a:t>软件危机的主要表现</a:t>
            </a:r>
          </a:p>
        </p:txBody>
      </p:sp>
      <p:sp>
        <p:nvSpPr>
          <p:cNvPr id="11270" name="Text Box 14"/>
          <p:cNvSpPr txBox="1">
            <a:spLocks noChangeArrowheads="1"/>
          </p:cNvSpPr>
          <p:nvPr/>
        </p:nvSpPr>
        <p:spPr bwMode="auto">
          <a:xfrm>
            <a:off x="1126333" y="266701"/>
            <a:ext cx="2305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1.1.3</a:t>
            </a:r>
            <a:r>
              <a:rPr lang="zh-CN" altLang="en-US" sz="2200" b="1" dirty="0">
                <a:latin typeface="微软雅黑" charset="-122"/>
                <a:ea typeface="微软雅黑" charset="-122"/>
              </a:rPr>
              <a:t>  软件危机</a:t>
            </a:r>
          </a:p>
        </p:txBody>
      </p:sp>
      <p:sp>
        <p:nvSpPr>
          <p:cNvPr id="20486" name="矩形 2"/>
          <p:cNvSpPr>
            <a:spLocks noChangeArrowheads="1"/>
          </p:cNvSpPr>
          <p:nvPr/>
        </p:nvSpPr>
        <p:spPr bwMode="auto">
          <a:xfrm>
            <a:off x="1466058" y="2339391"/>
            <a:ext cx="9526587"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pPr>
            <a:r>
              <a:rPr lang="zh-CN" altLang="en-US" sz="2000" dirty="0"/>
              <a:t>（</a:t>
            </a:r>
            <a:r>
              <a:rPr lang="en-US" altLang="zh-CN" sz="2000" dirty="0"/>
              <a:t>1</a:t>
            </a:r>
            <a:r>
              <a:rPr lang="zh-CN" altLang="en-US" sz="2000" dirty="0"/>
              <a:t>）软件不能满足用户的</a:t>
            </a:r>
            <a:r>
              <a:rPr lang="zh-CN" altLang="en-US" sz="2000" dirty="0">
                <a:solidFill>
                  <a:srgbClr val="FF0000"/>
                </a:solidFill>
              </a:rPr>
              <a:t>需求</a:t>
            </a:r>
            <a:r>
              <a:rPr lang="zh-CN" altLang="en-US" sz="2000" dirty="0"/>
              <a:t>。</a:t>
            </a:r>
          </a:p>
          <a:p>
            <a:pPr>
              <a:lnSpc>
                <a:spcPct val="150000"/>
              </a:lnSpc>
            </a:pPr>
            <a:r>
              <a:rPr lang="zh-CN" altLang="en-US" sz="2000" dirty="0"/>
              <a:t>（</a:t>
            </a:r>
            <a:r>
              <a:rPr lang="en-US" altLang="zh-CN" sz="2000" dirty="0"/>
              <a:t>2</a:t>
            </a:r>
            <a:r>
              <a:rPr lang="zh-CN" altLang="en-US" sz="2000" dirty="0"/>
              <a:t>）软件开发</a:t>
            </a:r>
            <a:r>
              <a:rPr lang="zh-CN" altLang="en-US" sz="2000" dirty="0">
                <a:solidFill>
                  <a:srgbClr val="FF0000"/>
                </a:solidFill>
              </a:rPr>
              <a:t>成本</a:t>
            </a:r>
            <a:r>
              <a:rPr lang="zh-CN" altLang="en-US" sz="2000" dirty="0"/>
              <a:t>严重超标，开发</a:t>
            </a:r>
            <a:r>
              <a:rPr lang="zh-CN" altLang="en-US" sz="2000" dirty="0">
                <a:solidFill>
                  <a:srgbClr val="FF0000"/>
                </a:solidFill>
              </a:rPr>
              <a:t>周期</a:t>
            </a:r>
            <a:r>
              <a:rPr lang="zh-CN" altLang="en-US" sz="2000" dirty="0"/>
              <a:t>大大超过规定日期。</a:t>
            </a:r>
          </a:p>
          <a:p>
            <a:pPr>
              <a:lnSpc>
                <a:spcPct val="150000"/>
              </a:lnSpc>
            </a:pPr>
            <a:r>
              <a:rPr lang="zh-CN" altLang="en-US" sz="2000" dirty="0"/>
              <a:t>（</a:t>
            </a:r>
            <a:r>
              <a:rPr lang="en-US" altLang="zh-CN" sz="2000" dirty="0"/>
              <a:t>3</a:t>
            </a:r>
            <a:r>
              <a:rPr lang="zh-CN" altLang="en-US" sz="2000" dirty="0"/>
              <a:t>）软件</a:t>
            </a:r>
            <a:r>
              <a:rPr lang="zh-CN" altLang="en-US" sz="2000" dirty="0">
                <a:solidFill>
                  <a:srgbClr val="FF0000"/>
                </a:solidFill>
              </a:rPr>
              <a:t>质量</a:t>
            </a:r>
            <a:r>
              <a:rPr lang="zh-CN" altLang="en-US" sz="2000" dirty="0"/>
              <a:t>难于保证，可靠性差。</a:t>
            </a:r>
          </a:p>
          <a:p>
            <a:pPr>
              <a:lnSpc>
                <a:spcPct val="150000"/>
              </a:lnSpc>
            </a:pPr>
            <a:r>
              <a:rPr lang="zh-CN" altLang="en-US" sz="2000" dirty="0"/>
              <a:t>（</a:t>
            </a:r>
            <a:r>
              <a:rPr lang="en-US" altLang="zh-CN" sz="2000" dirty="0"/>
              <a:t>4</a:t>
            </a:r>
            <a:r>
              <a:rPr lang="zh-CN" altLang="en-US" sz="2000" dirty="0"/>
              <a:t>）软件难于</a:t>
            </a:r>
            <a:r>
              <a:rPr lang="zh-CN" altLang="en-US" sz="2000" dirty="0">
                <a:solidFill>
                  <a:srgbClr val="FF0000"/>
                </a:solidFill>
              </a:rPr>
              <a:t>维护</a:t>
            </a:r>
            <a:r>
              <a:rPr lang="zh-CN" altLang="en-US" sz="2000" dirty="0"/>
              <a:t>。</a:t>
            </a:r>
          </a:p>
          <a:p>
            <a:pPr>
              <a:lnSpc>
                <a:spcPct val="150000"/>
              </a:lnSpc>
            </a:pPr>
            <a:r>
              <a:rPr lang="zh-CN" altLang="en-US" sz="2000" dirty="0"/>
              <a:t>（</a:t>
            </a:r>
            <a:r>
              <a:rPr lang="en-US" altLang="zh-CN" sz="2000" dirty="0"/>
              <a:t>5</a:t>
            </a:r>
            <a:r>
              <a:rPr lang="zh-CN" altLang="en-US" sz="2000" dirty="0"/>
              <a:t>）软件开发</a:t>
            </a:r>
            <a:r>
              <a:rPr lang="zh-CN" altLang="en-US" sz="2000" dirty="0">
                <a:solidFill>
                  <a:srgbClr val="FF0000"/>
                </a:solidFill>
              </a:rPr>
              <a:t>速度</a:t>
            </a:r>
            <a:r>
              <a:rPr lang="zh-CN" altLang="en-US" sz="2000" dirty="0"/>
              <a:t>跟不上计算机发展速度。</a:t>
            </a:r>
          </a:p>
        </p:txBody>
      </p:sp>
    </p:spTree>
    <p:extLst>
      <p:ext uri="{BB962C8B-B14F-4D97-AF65-F5344CB8AC3E}">
        <p14:creationId xmlns:p14="http://schemas.microsoft.com/office/powerpoint/2010/main" val="172631587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slide(fromBottom)">
                                      <p:cBhvr>
                                        <p:cTn id="7" dur="500"/>
                                        <p:tgtEl>
                                          <p:spTgt spid="112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wipe(up)">
                                      <p:cBhvr>
                                        <p:cTn id="12"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P spid="2048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noChangeArrowheads="1"/>
          </p:cNvSpPr>
          <p:nvPr>
            <p:ph type="body" sz="half" idx="4294967295"/>
          </p:nvPr>
        </p:nvSpPr>
        <p:spPr>
          <a:xfrm>
            <a:off x="1262857" y="1507875"/>
            <a:ext cx="10666412" cy="4319587"/>
          </a:xfrm>
        </p:spPr>
        <p:txBody>
          <a:bodyPr/>
          <a:lstStyle/>
          <a:p>
            <a:pPr marL="0" indent="0">
              <a:lnSpc>
                <a:spcPct val="150000"/>
              </a:lnSpc>
              <a:buNone/>
            </a:pPr>
            <a:r>
              <a:rPr lang="en-US" altLang="zh-CN" sz="2000" b="1"/>
              <a:t>2. </a:t>
            </a:r>
            <a:r>
              <a:rPr lang="zh-CN" altLang="en-US" sz="2000" b="1" dirty="0"/>
              <a:t>软件危机产生的原因</a:t>
            </a:r>
          </a:p>
        </p:txBody>
      </p:sp>
      <p:sp>
        <p:nvSpPr>
          <p:cNvPr id="21510" name="矩形 2"/>
          <p:cNvSpPr>
            <a:spLocks noChangeArrowheads="1"/>
          </p:cNvSpPr>
          <p:nvPr/>
        </p:nvSpPr>
        <p:spPr bwMode="auto">
          <a:xfrm>
            <a:off x="1466057" y="2250030"/>
            <a:ext cx="10463212"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pPr>
            <a:r>
              <a:rPr lang="zh-CN" altLang="en-US" sz="2000"/>
              <a:t>（</a:t>
            </a:r>
            <a:r>
              <a:rPr lang="en-US" altLang="zh-CN" sz="2000" dirty="0"/>
              <a:t>1</a:t>
            </a:r>
            <a:r>
              <a:rPr lang="zh-CN" altLang="en-US" sz="2000" dirty="0"/>
              <a:t>）忽视软件开发</a:t>
            </a:r>
            <a:r>
              <a:rPr lang="zh-CN" altLang="en-US" sz="2000" dirty="0">
                <a:solidFill>
                  <a:srgbClr val="FF0000"/>
                </a:solidFill>
              </a:rPr>
              <a:t>前期的调研和需求分析</a:t>
            </a:r>
            <a:r>
              <a:rPr lang="zh-CN" altLang="en-US" sz="2000" dirty="0"/>
              <a:t>工作。</a:t>
            </a:r>
          </a:p>
          <a:p>
            <a:pPr>
              <a:lnSpc>
                <a:spcPct val="150000"/>
              </a:lnSpc>
            </a:pPr>
            <a:r>
              <a:rPr lang="zh-CN" altLang="en-US" sz="2000" dirty="0"/>
              <a:t>（</a:t>
            </a:r>
            <a:r>
              <a:rPr lang="en-US" altLang="zh-CN" sz="2000" dirty="0"/>
              <a:t>2</a:t>
            </a:r>
            <a:r>
              <a:rPr lang="zh-CN" altLang="en-US" sz="2000" dirty="0"/>
              <a:t>）缺乏软件开发的</a:t>
            </a:r>
            <a:r>
              <a:rPr lang="zh-CN" altLang="en-US" sz="2000" dirty="0">
                <a:solidFill>
                  <a:srgbClr val="FF0000"/>
                </a:solidFill>
              </a:rPr>
              <a:t>经验</a:t>
            </a:r>
            <a:r>
              <a:rPr lang="zh-CN" altLang="en-US" sz="2000" dirty="0"/>
              <a:t>和有关软件开发数据的积累，使得开发计划很难制定。</a:t>
            </a:r>
          </a:p>
          <a:p>
            <a:pPr>
              <a:lnSpc>
                <a:spcPct val="150000"/>
              </a:lnSpc>
            </a:pPr>
            <a:r>
              <a:rPr lang="zh-CN" altLang="en-US" sz="2000" dirty="0"/>
              <a:t>（</a:t>
            </a:r>
            <a:r>
              <a:rPr lang="en-US" altLang="zh-CN" sz="2000" dirty="0"/>
              <a:t>3</a:t>
            </a:r>
            <a:r>
              <a:rPr lang="zh-CN" altLang="en-US" sz="2000" dirty="0"/>
              <a:t>）开发过程缺乏统一的、规范化的</a:t>
            </a:r>
            <a:r>
              <a:rPr lang="zh-CN" altLang="en-US" sz="2000" dirty="0">
                <a:solidFill>
                  <a:srgbClr val="FF0000"/>
                </a:solidFill>
              </a:rPr>
              <a:t>方法论</a:t>
            </a:r>
            <a:r>
              <a:rPr lang="zh-CN" altLang="en-US" sz="2000" dirty="0"/>
              <a:t>指导。</a:t>
            </a:r>
          </a:p>
          <a:p>
            <a:pPr>
              <a:lnSpc>
                <a:spcPct val="150000"/>
              </a:lnSpc>
            </a:pPr>
            <a:r>
              <a:rPr lang="zh-CN" altLang="en-US" sz="2000" dirty="0"/>
              <a:t>（</a:t>
            </a:r>
            <a:r>
              <a:rPr lang="en-US" altLang="zh-CN" sz="2000" dirty="0"/>
              <a:t>4</a:t>
            </a:r>
            <a:r>
              <a:rPr lang="zh-CN" altLang="en-US" sz="2000" dirty="0"/>
              <a:t>）忽视与用户、开发组成员间的及时有效的</a:t>
            </a:r>
            <a:r>
              <a:rPr lang="zh-CN" altLang="en-US" sz="2000" dirty="0">
                <a:solidFill>
                  <a:srgbClr val="FF0000"/>
                </a:solidFill>
              </a:rPr>
              <a:t>沟通</a:t>
            </a:r>
            <a:r>
              <a:rPr lang="zh-CN" altLang="en-US" sz="2000" dirty="0"/>
              <a:t>。</a:t>
            </a:r>
          </a:p>
          <a:p>
            <a:pPr>
              <a:lnSpc>
                <a:spcPct val="150000"/>
              </a:lnSpc>
            </a:pPr>
            <a:r>
              <a:rPr lang="zh-CN" altLang="en-US" sz="2000" dirty="0"/>
              <a:t>（</a:t>
            </a:r>
            <a:r>
              <a:rPr lang="en-US" altLang="zh-CN" sz="2000" dirty="0"/>
              <a:t>5</a:t>
            </a:r>
            <a:r>
              <a:rPr lang="zh-CN" altLang="en-US" sz="2000" dirty="0"/>
              <a:t>）</a:t>
            </a:r>
            <a:r>
              <a:rPr lang="zh-CN" altLang="en-US" sz="2000" dirty="0">
                <a:solidFill>
                  <a:srgbClr val="FF0000"/>
                </a:solidFill>
              </a:rPr>
              <a:t>文档</a:t>
            </a:r>
            <a:r>
              <a:rPr lang="zh-CN" altLang="en-US" sz="2000" dirty="0"/>
              <a:t>资料不规范或不准确。导致开发者失去工作的基础，管理者失去管理的依据。</a:t>
            </a:r>
          </a:p>
          <a:p>
            <a:pPr>
              <a:lnSpc>
                <a:spcPct val="150000"/>
              </a:lnSpc>
            </a:pPr>
            <a:r>
              <a:rPr lang="zh-CN" altLang="en-US" sz="2000" dirty="0"/>
              <a:t>（</a:t>
            </a:r>
            <a:r>
              <a:rPr lang="en-US" altLang="zh-CN" sz="2000" dirty="0"/>
              <a:t>6</a:t>
            </a:r>
            <a:r>
              <a:rPr lang="zh-CN" altLang="en-US" sz="2000" dirty="0"/>
              <a:t>）没有完善的</a:t>
            </a:r>
            <a:r>
              <a:rPr lang="zh-CN" altLang="en-US" sz="2000" dirty="0">
                <a:solidFill>
                  <a:srgbClr val="FF0000"/>
                </a:solidFill>
              </a:rPr>
              <a:t>质量保证体系</a:t>
            </a:r>
            <a:r>
              <a:rPr lang="zh-CN" altLang="en-US" sz="2000" dirty="0"/>
              <a:t>。</a:t>
            </a:r>
          </a:p>
        </p:txBody>
      </p:sp>
      <p:sp>
        <p:nvSpPr>
          <p:cNvPr id="9" name="Text Box 14"/>
          <p:cNvSpPr txBox="1">
            <a:spLocks noChangeArrowheads="1"/>
          </p:cNvSpPr>
          <p:nvPr/>
        </p:nvSpPr>
        <p:spPr bwMode="auto">
          <a:xfrm>
            <a:off x="1126333" y="266701"/>
            <a:ext cx="2305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1.1.3</a:t>
            </a:r>
            <a:r>
              <a:rPr lang="zh-CN" altLang="en-US" sz="2200" b="1" dirty="0">
                <a:latin typeface="微软雅黑" charset="-122"/>
                <a:ea typeface="微软雅黑" charset="-122"/>
              </a:rPr>
              <a:t>  软件危机</a:t>
            </a:r>
          </a:p>
        </p:txBody>
      </p:sp>
    </p:spTree>
    <p:extLst>
      <p:ext uri="{BB962C8B-B14F-4D97-AF65-F5344CB8AC3E}">
        <p14:creationId xmlns:p14="http://schemas.microsoft.com/office/powerpoint/2010/main" val="9434352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10"/>
                                        </p:tgtEl>
                                        <p:attrNameLst>
                                          <p:attrName>style.visibility</p:attrName>
                                        </p:attrNameLst>
                                      </p:cBhvr>
                                      <p:to>
                                        <p:strVal val="visible"/>
                                      </p:to>
                                    </p:set>
                                    <p:animEffect transition="in" filter="wipe(up)">
                                      <p:cBhvr>
                                        <p:cTn id="7"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4.0.0"/>
</p:tagLst>
</file>

<file path=ppt/tags/tag38.xml><?xml version="1.0" encoding="utf-8"?>
<p:tagLst xmlns:a="http://schemas.openxmlformats.org/drawingml/2006/main" xmlns:r="http://schemas.openxmlformats.org/officeDocument/2006/relationships" xmlns:p="http://schemas.openxmlformats.org/presentationml/2006/main">
  <p:tag name="PA" val="v4.0.0"/>
</p:tagLst>
</file>

<file path=ppt/tags/tag39.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40.xml><?xml version="1.0" encoding="utf-8"?>
<p:tagLst xmlns:a="http://schemas.openxmlformats.org/drawingml/2006/main" xmlns:r="http://schemas.openxmlformats.org/officeDocument/2006/relationships" xmlns:p="http://schemas.openxmlformats.org/presentationml/2006/main">
  <p:tag name="PA" val="v4.0.0"/>
</p:tagLst>
</file>

<file path=ppt/tags/tag41.xml><?xml version="1.0" encoding="utf-8"?>
<p:tagLst xmlns:a="http://schemas.openxmlformats.org/drawingml/2006/main" xmlns:r="http://schemas.openxmlformats.org/officeDocument/2006/relationships" xmlns:p="http://schemas.openxmlformats.org/presentationml/2006/main">
  <p:tag name="PA" val="v4.0.0"/>
</p:tagLst>
</file>

<file path=ppt/tags/tag42.xml><?xml version="1.0" encoding="utf-8"?>
<p:tagLst xmlns:a="http://schemas.openxmlformats.org/drawingml/2006/main" xmlns:r="http://schemas.openxmlformats.org/officeDocument/2006/relationships" xmlns:p="http://schemas.openxmlformats.org/presentationml/2006/main">
  <p:tag name="PA" val="v4.0.0"/>
</p:tagLst>
</file>

<file path=ppt/tags/tag43.xml><?xml version="1.0" encoding="utf-8"?>
<p:tagLst xmlns:a="http://schemas.openxmlformats.org/drawingml/2006/main" xmlns:r="http://schemas.openxmlformats.org/officeDocument/2006/relationships" xmlns:p="http://schemas.openxmlformats.org/presentationml/2006/main">
  <p:tag name="PA" val="v4.0.0"/>
</p:tagLst>
</file>

<file path=ppt/tags/tag44.xml><?xml version="1.0" encoding="utf-8"?>
<p:tagLst xmlns:a="http://schemas.openxmlformats.org/drawingml/2006/main" xmlns:r="http://schemas.openxmlformats.org/officeDocument/2006/relationships" xmlns:p="http://schemas.openxmlformats.org/presentationml/2006/main">
  <p:tag name="PA" val="v4.0.0"/>
</p:tagLst>
</file>

<file path=ppt/tags/tag45.xml><?xml version="1.0" encoding="utf-8"?>
<p:tagLst xmlns:a="http://schemas.openxmlformats.org/drawingml/2006/main" xmlns:r="http://schemas.openxmlformats.org/officeDocument/2006/relationships" xmlns:p="http://schemas.openxmlformats.org/presentationml/2006/main">
  <p:tag name="PA" val="v4.0.0"/>
</p:tagLst>
</file>

<file path=ppt/tags/tag46.xml><?xml version="1.0" encoding="utf-8"?>
<p:tagLst xmlns:a="http://schemas.openxmlformats.org/drawingml/2006/main" xmlns:r="http://schemas.openxmlformats.org/officeDocument/2006/relationships" xmlns:p="http://schemas.openxmlformats.org/presentationml/2006/main">
  <p:tag name="PA" val="v4.0.0"/>
</p:tagLst>
</file>

<file path=ppt/tags/tag47.xml><?xml version="1.0" encoding="utf-8"?>
<p:tagLst xmlns:a="http://schemas.openxmlformats.org/drawingml/2006/main" xmlns:r="http://schemas.openxmlformats.org/officeDocument/2006/relationships" xmlns:p="http://schemas.openxmlformats.org/presentationml/2006/main">
  <p:tag name="PA" val="v4.0.0"/>
</p:tagLst>
</file>

<file path=ppt/tags/tag48.xml><?xml version="1.0" encoding="utf-8"?>
<p:tagLst xmlns:a="http://schemas.openxmlformats.org/drawingml/2006/main" xmlns:r="http://schemas.openxmlformats.org/officeDocument/2006/relationships" xmlns:p="http://schemas.openxmlformats.org/presentationml/2006/main">
  <p:tag name="PA" val="v4.0.0"/>
</p:tagLst>
</file>

<file path=ppt/tags/tag49.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50.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自定义 51">
      <a:dk1>
        <a:sysClr val="windowText" lastClr="000000"/>
      </a:dk1>
      <a:lt1>
        <a:sysClr val="window" lastClr="FFFFFF"/>
      </a:lt1>
      <a:dk2>
        <a:srgbClr val="000000"/>
      </a:dk2>
      <a:lt2>
        <a:srgbClr val="F8F8F8"/>
      </a:lt2>
      <a:accent1>
        <a:srgbClr val="FFC000"/>
      </a:accent1>
      <a:accent2>
        <a:srgbClr val="2F2FE9"/>
      </a:accent2>
      <a:accent3>
        <a:srgbClr val="F7AD19"/>
      </a:accent3>
      <a:accent4>
        <a:srgbClr val="F6AF2E"/>
      </a:accent4>
      <a:accent5>
        <a:srgbClr val="2F2FE9"/>
      </a:accent5>
      <a:accent6>
        <a:srgbClr val="F7AD19"/>
      </a:accent6>
      <a:hlink>
        <a:srgbClr val="5F5F5F"/>
      </a:hlink>
      <a:folHlink>
        <a:srgbClr val="91919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2633</Words>
  <Application>Microsoft Office PowerPoint</Application>
  <PresentationFormat>宽屏</PresentationFormat>
  <Paragraphs>247</Paragraphs>
  <Slides>37</Slides>
  <Notes>32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37</vt:i4>
      </vt:variant>
    </vt:vector>
  </HeadingPairs>
  <TitlesOfParts>
    <vt:vector size="51" baseType="lpstr">
      <vt:lpstr>Baoli SC</vt:lpstr>
      <vt:lpstr>Weibei SC</vt:lpstr>
      <vt:lpstr>等线</vt:lpstr>
      <vt:lpstr>汉仪晓波折纸体简</vt:lpstr>
      <vt:lpstr>STXinwei</vt:lpstr>
      <vt:lpstr>宋体</vt:lpstr>
      <vt:lpstr>微软雅黑</vt:lpstr>
      <vt:lpstr>字魂59号-创粗黑</vt:lpstr>
      <vt:lpstr>Arial</vt:lpstr>
      <vt:lpstr>Calibri</vt:lpstr>
      <vt:lpstr>Calibri Light</vt:lpstr>
      <vt:lpstr>Tahoma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合肥网思科技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mudiyixiangfeng@outlook.com</cp:lastModifiedBy>
  <cp:revision>101</cp:revision>
  <dcterms:created xsi:type="dcterms:W3CDTF">2018-08-20T15:14:05Z</dcterms:created>
  <dcterms:modified xsi:type="dcterms:W3CDTF">2019-11-27T10:02:39Z</dcterms:modified>
</cp:coreProperties>
</file>