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94" r:id="rId3"/>
    <p:sldId id="391" r:id="rId4"/>
    <p:sldId id="305" r:id="rId5"/>
    <p:sldId id="384" r:id="rId6"/>
    <p:sldId id="385" r:id="rId7"/>
    <p:sldId id="386" r:id="rId8"/>
    <p:sldId id="387" r:id="rId9"/>
    <p:sldId id="392" r:id="rId10"/>
    <p:sldId id="388" r:id="rId11"/>
    <p:sldId id="389" r:id="rId12"/>
    <p:sldId id="395" r:id="rId13"/>
    <p:sldId id="396" r:id="rId14"/>
    <p:sldId id="397" r:id="rId15"/>
    <p:sldId id="398" r:id="rId16"/>
    <p:sldId id="393" r:id="rId17"/>
    <p:sldId id="400" r:id="rId18"/>
    <p:sldId id="401" r:id="rId19"/>
    <p:sldId id="399" r:id="rId20"/>
    <p:sldId id="402" r:id="rId21"/>
    <p:sldId id="403" r:id="rId22"/>
    <p:sldId id="404" r:id="rId23"/>
    <p:sldId id="405" r:id="rId24"/>
    <p:sldId id="406" r:id="rId25"/>
    <p:sldId id="410" r:id="rId26"/>
    <p:sldId id="407" r:id="rId27"/>
    <p:sldId id="408" r:id="rId28"/>
    <p:sldId id="417" r:id="rId29"/>
    <p:sldId id="409" r:id="rId30"/>
    <p:sldId id="412" r:id="rId31"/>
    <p:sldId id="413" r:id="rId32"/>
    <p:sldId id="421" r:id="rId33"/>
    <p:sldId id="422" r:id="rId34"/>
    <p:sldId id="419" r:id="rId35"/>
    <p:sldId id="414" r:id="rId36"/>
    <p:sldId id="415" r:id="rId37"/>
    <p:sldId id="423" r:id="rId38"/>
    <p:sldId id="424" r:id="rId39"/>
    <p:sldId id="425" r:id="rId40"/>
    <p:sldId id="416" r:id="rId41"/>
    <p:sldId id="426" r:id="rId42"/>
    <p:sldId id="380"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64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AFF"/>
    <a:srgbClr val="1E3595"/>
    <a:srgbClr val="972988"/>
    <a:srgbClr val="9796A9"/>
    <a:srgbClr val="223FB2"/>
    <a:srgbClr val="CFD0E6"/>
    <a:srgbClr val="B1C4F3"/>
    <a:srgbClr val="9DABD4"/>
    <a:srgbClr val="3E7BFF"/>
    <a:srgbClr val="305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6" autoAdjust="0"/>
    <p:restoredTop sz="94660"/>
  </p:normalViewPr>
  <p:slideViewPr>
    <p:cSldViewPr snapToGrid="0" showGuides="1">
      <p:cViewPr varScale="1">
        <p:scale>
          <a:sx n="70" d="100"/>
          <a:sy n="70" d="100"/>
        </p:scale>
        <p:origin x="606" y="66"/>
      </p:cViewPr>
      <p:guideLst>
        <p:guide orient="horz" pos="2115"/>
        <p:guide pos="647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27C22-C801-4E74-BEEF-E6539A14AE15}" type="datetimeFigureOut">
              <a:rPr lang="zh-CN" altLang="en-US" smtClean="0"/>
              <a:t>2019/11/27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111FB-1F7D-4FAB-A4EF-5CB9150CEB94}" type="slidenum">
              <a:rPr lang="zh-CN" altLang="en-US" smtClean="0"/>
              <a:t>‹#›</a:t>
            </a:fld>
            <a:endParaRPr lang="zh-CN" altLang="en-US"/>
          </a:p>
        </p:txBody>
      </p:sp>
    </p:spTree>
    <p:extLst>
      <p:ext uri="{BB962C8B-B14F-4D97-AF65-F5344CB8AC3E}">
        <p14:creationId xmlns:p14="http://schemas.microsoft.com/office/powerpoint/2010/main" val="428521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a:t>
            </a:fld>
            <a:endParaRPr lang="zh-CN" altLang="en-US"/>
          </a:p>
        </p:txBody>
      </p:sp>
    </p:spTree>
    <p:extLst>
      <p:ext uri="{BB962C8B-B14F-4D97-AF65-F5344CB8AC3E}">
        <p14:creationId xmlns:p14="http://schemas.microsoft.com/office/powerpoint/2010/main" val="530802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16</a:t>
            </a:fld>
            <a:endParaRPr lang="zh-CN" altLang="en-US"/>
          </a:p>
        </p:txBody>
      </p:sp>
    </p:spTree>
    <p:extLst>
      <p:ext uri="{BB962C8B-B14F-4D97-AF65-F5344CB8AC3E}">
        <p14:creationId xmlns:p14="http://schemas.microsoft.com/office/powerpoint/2010/main" val="139260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17</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19</a:t>
            </a:fld>
            <a:endParaRPr lang="zh-CN" altLang="en-US"/>
          </a:p>
        </p:txBody>
      </p:sp>
    </p:spTree>
    <p:extLst>
      <p:ext uri="{BB962C8B-B14F-4D97-AF65-F5344CB8AC3E}">
        <p14:creationId xmlns:p14="http://schemas.microsoft.com/office/powerpoint/2010/main" val="1629981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11655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23</a:t>
            </a:fld>
            <a:endParaRPr lang="zh-CN" altLang="en-US"/>
          </a:p>
        </p:txBody>
      </p:sp>
    </p:spTree>
    <p:extLst>
      <p:ext uri="{BB962C8B-B14F-4D97-AF65-F5344CB8AC3E}">
        <p14:creationId xmlns:p14="http://schemas.microsoft.com/office/powerpoint/2010/main" val="1416780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0606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a:t>
            </a:fld>
            <a:endParaRPr lang="zh-CN" altLang="en-US"/>
          </a:p>
        </p:txBody>
      </p:sp>
    </p:spTree>
    <p:extLst>
      <p:ext uri="{BB962C8B-B14F-4D97-AF65-F5344CB8AC3E}">
        <p14:creationId xmlns:p14="http://schemas.microsoft.com/office/powerpoint/2010/main" val="659536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25</a:t>
            </a:fld>
            <a:endParaRPr lang="zh-CN" altLang="en-US"/>
          </a:p>
        </p:txBody>
      </p:sp>
    </p:spTree>
    <p:extLst>
      <p:ext uri="{BB962C8B-B14F-4D97-AF65-F5344CB8AC3E}">
        <p14:creationId xmlns:p14="http://schemas.microsoft.com/office/powerpoint/2010/main" val="39622859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26</a:t>
            </a:fld>
            <a:endParaRPr lang="zh-CN" altLang="en-US"/>
          </a:p>
        </p:txBody>
      </p:sp>
    </p:spTree>
    <p:extLst>
      <p:ext uri="{BB962C8B-B14F-4D97-AF65-F5344CB8AC3E}">
        <p14:creationId xmlns:p14="http://schemas.microsoft.com/office/powerpoint/2010/main" val="3931333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742266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28</a:t>
            </a:fld>
            <a:endParaRPr lang="zh-CN" altLang="en-US"/>
          </a:p>
        </p:txBody>
      </p:sp>
    </p:spTree>
    <p:extLst>
      <p:ext uri="{BB962C8B-B14F-4D97-AF65-F5344CB8AC3E}">
        <p14:creationId xmlns:p14="http://schemas.microsoft.com/office/powerpoint/2010/main" val="309671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1720980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80366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800145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437910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7106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34</a:t>
            </a:fld>
            <a:endParaRPr lang="zh-CN" altLang="en-US"/>
          </a:p>
        </p:txBody>
      </p:sp>
    </p:spTree>
    <p:extLst>
      <p:ext uri="{BB962C8B-B14F-4D97-AF65-F5344CB8AC3E}">
        <p14:creationId xmlns:p14="http://schemas.microsoft.com/office/powerpoint/2010/main" val="187951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4</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3485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6905893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02977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6766573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2519394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0750011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712283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42</a:t>
            </a:fld>
            <a:endParaRPr lang="zh-CN" altLang="en-US"/>
          </a:p>
        </p:txBody>
      </p:sp>
    </p:spTree>
    <p:extLst>
      <p:ext uri="{BB962C8B-B14F-4D97-AF65-F5344CB8AC3E}">
        <p14:creationId xmlns:p14="http://schemas.microsoft.com/office/powerpoint/2010/main" val="2772523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53249"/>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文本占位符 53250"/>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单击“程序设计”会触发动画，第一次单击出现动画，第二次单击则消失动画。 </a:t>
            </a:r>
          </a:p>
          <a:p>
            <a:r>
              <a:rPr lang="zh-CN" altLang="en-US"/>
              <a:t>单击“程序系统”会触发动画，第一次单击出现动画，第二次单击则消失动画。</a:t>
            </a:r>
          </a:p>
          <a:p>
            <a:r>
              <a:rPr lang="zh-CN" altLang="en-US"/>
              <a:t>单击“软件工程”会触发动画。</a:t>
            </a:r>
          </a:p>
          <a:p>
            <a:endParaRPr lang="zh-CN" altLang="en-US"/>
          </a:p>
        </p:txBody>
      </p:sp>
    </p:spTree>
    <p:extLst>
      <p:ext uri="{BB962C8B-B14F-4D97-AF65-F5344CB8AC3E}">
        <p14:creationId xmlns:p14="http://schemas.microsoft.com/office/powerpoint/2010/main" val="373212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52225"/>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文本占位符 52226"/>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a:t>单击“软件的分类”会触发动画。 </a:t>
            </a:r>
          </a:p>
        </p:txBody>
      </p:sp>
    </p:spTree>
    <p:extLst>
      <p:ext uri="{BB962C8B-B14F-4D97-AF65-F5344CB8AC3E}">
        <p14:creationId xmlns:p14="http://schemas.microsoft.com/office/powerpoint/2010/main" val="77102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A111FB-1F7D-4FAB-A4EF-5CB9150CEB94}" type="slidenum">
              <a:rPr lang="zh-CN" altLang="en-US" smtClean="0"/>
              <a:t>9</a:t>
            </a:fld>
            <a:endParaRPr lang="zh-CN" altLang="en-US"/>
          </a:p>
        </p:txBody>
      </p:sp>
    </p:spTree>
    <p:extLst>
      <p:ext uri="{BB962C8B-B14F-4D97-AF65-F5344CB8AC3E}">
        <p14:creationId xmlns:p14="http://schemas.microsoft.com/office/powerpoint/2010/main" val="13771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05E7500-6516-4FFC-9EF1-FE977AA22524}" type="slidenum">
              <a:rPr lang="zh-CN" altLang="en-US" smtClean="0"/>
              <a:t>12</a:t>
            </a:fld>
            <a:endParaRPr lang="zh-CN" altLang="en-US"/>
          </a:p>
        </p:txBody>
      </p:sp>
    </p:spTree>
    <p:extLst>
      <p:ext uri="{BB962C8B-B14F-4D97-AF65-F5344CB8AC3E}">
        <p14:creationId xmlns:p14="http://schemas.microsoft.com/office/powerpoint/2010/main" val="1878787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54273"/>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文本占位符 54274"/>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Tree>
    <p:extLst>
      <p:ext uri="{BB962C8B-B14F-4D97-AF65-F5344CB8AC3E}">
        <p14:creationId xmlns:p14="http://schemas.microsoft.com/office/powerpoint/2010/main" val="489771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619D27-C416-4D37-8E7B-A2B4C38B5F6C}" type="datetimeFigureOut">
              <a:rPr lang="zh-CN" altLang="en-US" smtClean="0"/>
              <a:t>2019/11/27 Wednesday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401315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2"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A_图片 3"/>
          <p:cNvPicPr>
            <a:picLocks noChangeAspect="1"/>
          </p:cNvPicPr>
          <p:nvPr userDrawn="1">
            <p:custDataLst>
              <p:tags r:id="rId2"/>
            </p:custDataLst>
          </p:nvPr>
        </p:nvPicPr>
        <p:blipFill rotWithShape="1">
          <a:blip r:embed="rId5"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4" name="矩形 63"/>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p:cNvPicPr>
            <a:picLocks noChangeAspect="1"/>
          </p:cNvPicPr>
          <p:nvPr userDrawn="1"/>
        </p:nvPicPr>
        <p:blipFill>
          <a:blip r:embed="rId6"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66"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Tree>
    <p:extLst>
      <p:ext uri="{BB962C8B-B14F-4D97-AF65-F5344CB8AC3E}">
        <p14:creationId xmlns:p14="http://schemas.microsoft.com/office/powerpoint/2010/main" val="384778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5" name="PA_圆角矩形 1">
            <a:extLst>
              <a:ext uri="{FF2B5EF4-FFF2-40B4-BE49-F238E27FC236}">
                <a16:creationId xmlns:a16="http://schemas.microsoft.com/office/drawing/2014/main" id="{442C21CD-7347-4415-AE51-3428CBBACE9F}"/>
              </a:ext>
            </a:extLst>
          </p:cNvPr>
          <p:cNvSpPr/>
          <p:nvPr userDrawn="1">
            <p:custDataLst>
              <p:tags r:id="rId1"/>
            </p:custDataLst>
          </p:nvPr>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6" name="PA_图片 3"/>
          <p:cNvPicPr>
            <a:picLocks noChangeAspect="1"/>
          </p:cNvPicPr>
          <p:nvPr userDrawn="1">
            <p:custDataLst>
              <p:tags r:id="rId2"/>
            </p:custDataLst>
          </p:nvPr>
        </p:nvPicPr>
        <p:blipFill rotWithShape="1">
          <a:blip r:embed="rId6" cstate="print">
            <a:extLst>
              <a:ext uri="{28A0092B-C50C-407E-A947-70E740481C1C}">
                <a14:useLocalDpi xmlns:a14="http://schemas.microsoft.com/office/drawing/2010/main" val="0"/>
              </a:ext>
            </a:extLst>
          </a:blip>
          <a:srcRect l="43016" t="19991" r="8883" b="11958"/>
          <a:stretch/>
        </p:blipFill>
        <p:spPr>
          <a:xfrm>
            <a:off x="6157499" y="1407694"/>
            <a:ext cx="5301543" cy="5021179"/>
          </a:xfrm>
          <a:prstGeom prst="rect">
            <a:avLst/>
          </a:prstGeom>
        </p:spPr>
      </p:pic>
      <p:sp>
        <p:nvSpPr>
          <p:cNvPr id="68" name="矩形 67"/>
          <p:cNvSpPr/>
          <p:nvPr userDrawn="1"/>
        </p:nvSpPr>
        <p:spPr>
          <a:xfrm>
            <a:off x="192505" y="192505"/>
            <a:ext cx="11774906" cy="99461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9" name="图片 68"/>
          <p:cNvPicPr>
            <a:picLocks noChangeAspect="1"/>
          </p:cNvPicPr>
          <p:nvPr userDrawn="1"/>
        </p:nvPicPr>
        <p:blipFill>
          <a:blip r:embed="rId7" cstate="print">
            <a:alphaModFix/>
            <a:extLst>
              <a:ext uri="{28A0092B-C50C-407E-A947-70E740481C1C}">
                <a14:useLocalDpi xmlns:a14="http://schemas.microsoft.com/office/drawing/2010/main" val="0"/>
              </a:ext>
            </a:extLst>
          </a:blip>
          <a:stretch>
            <a:fillRect/>
          </a:stretch>
        </p:blipFill>
        <p:spPr>
          <a:xfrm>
            <a:off x="262013" y="228005"/>
            <a:ext cx="946601" cy="943069"/>
          </a:xfrm>
          <a:prstGeom prst="ellipse">
            <a:avLst/>
          </a:prstGeom>
        </p:spPr>
      </p:pic>
      <p:sp>
        <p:nvSpPr>
          <p:cNvPr id="70" name="PA_矩形 17">
            <a:extLst>
              <a:ext uri="{FF2B5EF4-FFF2-40B4-BE49-F238E27FC236}">
                <a16:creationId xmlns:a16="http://schemas.microsoft.com/office/drawing/2014/main" id="{B8BC1EFB-2BD3-4780-8D0A-10680DA4057B}"/>
              </a:ext>
            </a:extLst>
          </p:cNvPr>
          <p:cNvSpPr/>
          <p:nvPr userDrawn="1">
            <p:custDataLst>
              <p:tags r:id="rId3"/>
            </p:custDataLst>
          </p:nvPr>
        </p:nvSpPr>
        <p:spPr>
          <a:xfrm>
            <a:off x="1256740" y="446773"/>
            <a:ext cx="4414517" cy="523220"/>
          </a:xfrm>
          <a:prstGeom prst="rect">
            <a:avLst/>
          </a:prstGeom>
        </p:spPr>
        <p:txBody>
          <a:bodyPr wrap="square">
            <a:spAutoFit/>
          </a:bodyPr>
          <a:lstStyle/>
          <a:p>
            <a:r>
              <a:rPr lang="zh-CN" altLang="en-US" sz="2800" dirty="0">
                <a:solidFill>
                  <a:schemeClr val="tx1">
                    <a:lumMod val="85000"/>
                    <a:lumOff val="15000"/>
                  </a:schemeClr>
                </a:solidFill>
                <a:latin typeface="STXinwei" charset="-122"/>
                <a:ea typeface="STXinwei" charset="-122"/>
                <a:cs typeface="STXinwei" charset="-122"/>
              </a:rPr>
              <a:t>四川信息职业技术学院</a:t>
            </a:r>
            <a:endParaRPr kumimoji="0" lang="en-US" sz="1600" b="0" i="0" u="none" strike="noStrike" kern="1200" cap="none" spc="0" normalizeH="0" baseline="0" noProof="0" dirty="0">
              <a:ln>
                <a:noFill/>
              </a:ln>
              <a:solidFill>
                <a:schemeClr val="tx1">
                  <a:lumMod val="85000"/>
                  <a:lumOff val="15000"/>
                </a:schemeClr>
              </a:solidFill>
              <a:effectLst/>
              <a:uLnTx/>
              <a:uFillTx/>
              <a:latin typeface="STXinwei" charset="-122"/>
              <a:ea typeface="STXinwei" charset="-122"/>
              <a:cs typeface="STXinwei" charset="-122"/>
            </a:endParaRPr>
          </a:p>
        </p:txBody>
      </p:sp>
      <p:sp>
        <p:nvSpPr>
          <p:cNvPr id="4" name="Rectangle 17">
            <a:extLst>
              <a:ext uri="{FF2B5EF4-FFF2-40B4-BE49-F238E27FC236}">
                <a16:creationId xmlns:a16="http://schemas.microsoft.com/office/drawing/2014/main" id="{B8BC1EFB-2BD3-4780-8D0A-10680DA4057B}"/>
              </a:ext>
            </a:extLst>
          </p:cNvPr>
          <p:cNvSpPr/>
          <p:nvPr userDrawn="1"/>
        </p:nvSpPr>
        <p:spPr>
          <a:xfrm>
            <a:off x="1008912" y="2155060"/>
            <a:ext cx="4695253" cy="1323439"/>
          </a:xfrm>
          <a:prstGeom prst="rect">
            <a:avLst/>
          </a:prstGeom>
        </p:spPr>
        <p:txBody>
          <a:bodyPr wrap="square">
            <a:spAutoFit/>
          </a:bodyPr>
          <a:lstStyle/>
          <a:p>
            <a:pPr lvl="0"/>
            <a:r>
              <a:rPr lang="en-US" sz="80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THANKS</a:t>
            </a:r>
            <a:endParaRPr kumimoji="0" lang="en-US" sz="5400" b="0" i="0" u="none" strike="noStrike" kern="1200" cap="none" spc="0" normalizeH="0" baseline="0" noProof="0" dirty="0">
              <a:ln>
                <a:noFill/>
              </a:ln>
              <a:solidFill>
                <a:srgbClr val="1E3595"/>
              </a:solidFill>
              <a:effectLst/>
              <a:uLnTx/>
              <a:uFillTx/>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
        <p:nvSpPr>
          <p:cNvPr id="5" name="PA_矩形 17">
            <a:extLst>
              <a:ext uri="{FF2B5EF4-FFF2-40B4-BE49-F238E27FC236}">
                <a16:creationId xmlns:a16="http://schemas.microsoft.com/office/drawing/2014/main" id="{B8BC1EFB-2BD3-4780-8D0A-10680DA4057B}"/>
              </a:ext>
            </a:extLst>
          </p:cNvPr>
          <p:cNvSpPr/>
          <p:nvPr userDrawn="1">
            <p:custDataLst>
              <p:tags r:id="rId4"/>
            </p:custDataLst>
          </p:nvPr>
        </p:nvSpPr>
        <p:spPr>
          <a:xfrm>
            <a:off x="876207" y="3478499"/>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spTree>
    <p:extLst>
      <p:ext uri="{BB962C8B-B14F-4D97-AF65-F5344CB8AC3E}">
        <p14:creationId xmlns:p14="http://schemas.microsoft.com/office/powerpoint/2010/main" val="395750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fill="hold"/>
                                        <p:tgtEl>
                                          <p:spTgt spid="5"/>
                                        </p:tgtEl>
                                        <p:attrNameLst>
                                          <p:attrName>ppt_x</p:attrName>
                                        </p:attrNameLst>
                                      </p:cBhvr>
                                      <p:tavLst>
                                        <p:tav tm="0">
                                          <p:val>
                                            <p:strVal val="#ppt_x"/>
                                          </p:val>
                                        </p:tav>
                                        <p:tav tm="100000">
                                          <p:val>
                                            <p:strVal val="#ppt_x"/>
                                          </p:val>
                                        </p:tav>
                                      </p:tavLst>
                                    </p:anim>
                                    <p:anim calcmode="lin" valueType="num">
                                      <p:cBhvr additive="base">
                                        <p:cTn id="13" dur="2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5970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3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923367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4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0482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5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017318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6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userDrawn="1"/>
        </p:nvSpPr>
        <p:spPr>
          <a:xfrm>
            <a:off x="192505" y="192505"/>
            <a:ext cx="11774906" cy="625641"/>
          </a:xfrm>
          <a:prstGeom prst="rect">
            <a:avLst/>
          </a:prstGeom>
          <a:solidFill>
            <a:srgbClr val="CFD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组 110"/>
          <p:cNvGrpSpPr/>
          <p:nvPr userDrawn="1"/>
        </p:nvGrpSpPr>
        <p:grpSpPr>
          <a:xfrm>
            <a:off x="10371235" y="6070738"/>
            <a:ext cx="1671048" cy="498504"/>
            <a:chOff x="926233" y="3911281"/>
            <a:chExt cx="2607384" cy="612775"/>
          </a:xfrm>
        </p:grpSpPr>
        <p:grpSp>
          <p:nvGrpSpPr>
            <p:cNvPr id="112" name="PA_组合 79"/>
            <p:cNvGrpSpPr/>
            <p:nvPr>
              <p:custDataLst>
                <p:tags r:id="rId1"/>
              </p:custDataLst>
            </p:nvPr>
          </p:nvGrpSpPr>
          <p:grpSpPr>
            <a:xfrm>
              <a:off x="926233" y="3911281"/>
              <a:ext cx="2424982" cy="612775"/>
              <a:chOff x="284163" y="1644650"/>
              <a:chExt cx="1585912" cy="612775"/>
            </a:xfrm>
          </p:grpSpPr>
          <p:sp>
            <p:nvSpPr>
              <p:cNvPr id="114"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13"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6" y="3979603"/>
              <a:ext cx="2323591" cy="416160"/>
            </a:xfrm>
            <a:prstGeom prst="rect">
              <a:avLst/>
            </a:prstGeom>
          </p:spPr>
          <p:txBody>
            <a:bodyPr wrap="square">
              <a:spAutoFit/>
            </a:bodyPr>
            <a:lstStyle/>
            <a:p>
              <a:r>
                <a:rPr lang="zh-CN" altLang="en-US" sz="1600" dirty="0">
                  <a:solidFill>
                    <a:schemeClr val="bg1">
                      <a:lumMod val="95000"/>
                    </a:schemeClr>
                  </a:solidFill>
                  <a:latin typeface="Baoli SC" charset="-122"/>
                  <a:ea typeface="Baoli SC" charset="-122"/>
                  <a:cs typeface="Baoli SC" charset="-122"/>
                </a:rPr>
                <a:t>信息工程系</a:t>
              </a:r>
              <a:endParaRPr kumimoji="0" lang="en-US" sz="1600" b="0" i="0" u="none" strike="noStrike" kern="1200" cap="none" spc="0" normalizeH="0" baseline="0" noProof="0" dirty="0">
                <a:ln>
                  <a:noFill/>
                </a:ln>
                <a:solidFill>
                  <a:schemeClr val="bg1">
                    <a:lumMod val="95000"/>
                  </a:schemeClr>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6845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
        <p:nvSpPr>
          <p:cNvPr id="3" name="矩形: 圆角 49">
            <a:extLst>
              <a:ext uri="{FF2B5EF4-FFF2-40B4-BE49-F238E27FC236}">
                <a16:creationId xmlns:a16="http://schemas.microsoft.com/office/drawing/2014/main" id="{F4A8DE0F-E33B-4261-BFCA-3F103C8AAA1E}"/>
              </a:ext>
            </a:extLst>
          </p:cNvPr>
          <p:cNvSpPr/>
          <p:nvPr userDrawn="1"/>
        </p:nvSpPr>
        <p:spPr>
          <a:xfrm>
            <a:off x="202698" y="215231"/>
            <a:ext cx="11749182" cy="6402137"/>
          </a:xfrm>
          <a:prstGeom prst="roundRect">
            <a:avLst>
              <a:gd name="adj" fmla="val 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10">
            <a:extLst>
              <a:ext uri="{FF2B5EF4-FFF2-40B4-BE49-F238E27FC236}">
                <a16:creationId xmlns:a16="http://schemas.microsoft.com/office/drawing/2014/main" id="{E8875DAF-93D4-4FD7-B1A7-1B61BCF6AFA7}"/>
              </a:ext>
            </a:extLst>
          </p:cNvPr>
          <p:cNvSpPr/>
          <p:nvPr userDrawn="1"/>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8EA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19D27-C416-4D37-8E7B-A2B4C38B5F6C}" type="datetimeFigureOut">
              <a:rPr lang="zh-CN" altLang="en-US" smtClean="0"/>
              <a:t>2019/11/27 Wednesday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34084-C508-49DA-BFC6-A2075EB74263}" type="slidenum">
              <a:rPr lang="zh-CN" altLang="en-US" smtClean="0"/>
              <a:t>‹#›</a:t>
            </a:fld>
            <a:endParaRPr lang="zh-CN" altLang="en-US"/>
          </a:p>
        </p:txBody>
      </p:sp>
    </p:spTree>
    <p:extLst>
      <p:ext uri="{BB962C8B-B14F-4D97-AF65-F5344CB8AC3E}">
        <p14:creationId xmlns:p14="http://schemas.microsoft.com/office/powerpoint/2010/main" val="3586359492"/>
      </p:ext>
    </p:extLst>
  </p:cSld>
  <p:clrMap bg1="lt1" tx1="dk1" bg2="lt2" tx2="dk2" accent1="accent1" accent2="accent2" accent3="accent3" accent4="accent4" accent5="accent5" accent6="accent6" hlink="hlink" folHlink="folHlink"/>
  <p:sldLayoutIdLst>
    <p:sldLayoutId id="2147483655" r:id="rId1"/>
    <p:sldLayoutId id="2147483660" r:id="rId2"/>
    <p:sldLayoutId id="2147483663" r:id="rId3"/>
    <p:sldLayoutId id="2147483664" r:id="rId4"/>
    <p:sldLayoutId id="2147483672" r:id="rId5"/>
    <p:sldLayoutId id="2147483673" r:id="rId6"/>
    <p:sldLayoutId id="2147483674" r:id="rId7"/>
    <p:sldLayoutId id="2147483675" r:id="rId8"/>
    <p:sldLayoutId id="214748367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6" Type="http://schemas.openxmlformats.org/officeDocument/2006/relationships/image" Target="../media/image3.emf"/><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slideLayout" Target="../slideLayouts/slideLayout4.xml"/><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A_矩形 17">
            <a:extLst>
              <a:ext uri="{FF2B5EF4-FFF2-40B4-BE49-F238E27FC236}">
                <a16:creationId xmlns:a16="http://schemas.microsoft.com/office/drawing/2014/main" id="{B8BC1EFB-2BD3-4780-8D0A-10680DA4057B}"/>
              </a:ext>
            </a:extLst>
          </p:cNvPr>
          <p:cNvSpPr/>
          <p:nvPr>
            <p:custDataLst>
              <p:tags r:id="rId1"/>
            </p:custDataLst>
          </p:nvPr>
        </p:nvSpPr>
        <p:spPr>
          <a:xfrm>
            <a:off x="942332" y="2601318"/>
            <a:ext cx="5549908" cy="851259"/>
          </a:xfrm>
          <a:prstGeom prst="rect">
            <a:avLst/>
          </a:prstGeom>
        </p:spPr>
        <p:txBody>
          <a:bodyPr wrap="square">
            <a:spAutoFit/>
          </a:bodyPr>
          <a:lstStyle/>
          <a:p>
            <a:pPr>
              <a:lnSpc>
                <a:spcPct val="123000"/>
              </a:lnSpc>
            </a:pP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第</a:t>
            </a:r>
            <a:r>
              <a:rPr lang="en-US" altLang="zh-CN" sz="4400" b="1">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 </a:t>
            </a:r>
            <a:r>
              <a:rPr lang="zh-CN" altLang="en-US" sz="4400" b="1">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章</a:t>
            </a:r>
            <a:r>
              <a:rPr lang="zh-CN" altLang="en-US" sz="4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软件项目管理</a:t>
            </a:r>
          </a:p>
        </p:txBody>
      </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078241" y="3620361"/>
            <a:ext cx="4593016" cy="369332"/>
          </a:xfrm>
          <a:prstGeom prst="rect">
            <a:avLst/>
          </a:prstGeom>
        </p:spPr>
        <p:txBody>
          <a:bodyPr wrap="square">
            <a:spAutoFit/>
          </a:bodyPr>
          <a:lstStyle/>
          <a:p>
            <a:r>
              <a:rPr lang="zh-CN" altLang="en-US" dirty="0">
                <a:solidFill>
                  <a:srgbClr val="223FB2"/>
                </a:solidFill>
                <a:latin typeface="Weibei SC" charset="-122"/>
                <a:ea typeface="Weibei SC" charset="-122"/>
                <a:cs typeface="Weibei SC" charset="-122"/>
              </a:rPr>
              <a:t>系部：信息工程系</a:t>
            </a:r>
            <a:r>
              <a:rPr lang="zh-CN" altLang="en-US" b="1"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课程名称：</a:t>
            </a:r>
            <a:r>
              <a:rPr lang="en-US" altLang="zh-CN" dirty="0">
                <a:solidFill>
                  <a:srgbClr val="223FB2"/>
                </a:solidFill>
                <a:latin typeface="Weibei SC" charset="-122"/>
                <a:ea typeface="Weibei SC" charset="-122"/>
                <a:cs typeface="Weibei SC" charset="-122"/>
              </a:rPr>
              <a:t>《</a:t>
            </a:r>
            <a:r>
              <a:rPr lang="zh-CN" altLang="en-US" dirty="0">
                <a:solidFill>
                  <a:srgbClr val="223FB2"/>
                </a:solidFill>
                <a:latin typeface="Weibei SC" charset="-122"/>
                <a:ea typeface="Weibei SC" charset="-122"/>
                <a:cs typeface="Weibei SC" charset="-122"/>
              </a:rPr>
              <a:t>软件工程</a:t>
            </a:r>
            <a:r>
              <a:rPr lang="en-US" altLang="zh-CN" dirty="0">
                <a:solidFill>
                  <a:srgbClr val="223FB2"/>
                </a:solidFill>
                <a:latin typeface="Weibei SC" charset="-122"/>
                <a:ea typeface="Weibei SC" charset="-122"/>
                <a:cs typeface="Weibei SC" charset="-122"/>
              </a:rPr>
              <a:t>》</a:t>
            </a:r>
            <a:endParaRPr lang="en-US" dirty="0">
              <a:solidFill>
                <a:srgbClr val="223FB2"/>
              </a:solidFill>
              <a:latin typeface="Weibei SC" charset="-122"/>
              <a:ea typeface="Weibei SC" charset="-122"/>
              <a:cs typeface="Weibei SC" charset="-122"/>
            </a:endParaRPr>
          </a:p>
        </p:txBody>
      </p:sp>
      <p:grpSp>
        <p:nvGrpSpPr>
          <p:cNvPr id="76" name="组 75"/>
          <p:cNvGrpSpPr/>
          <p:nvPr/>
        </p:nvGrpSpPr>
        <p:grpSpPr>
          <a:xfrm>
            <a:off x="1685827" y="4025255"/>
            <a:ext cx="3377843" cy="720406"/>
            <a:chOff x="926233" y="3911281"/>
            <a:chExt cx="2607384" cy="612775"/>
          </a:xfrm>
        </p:grpSpPr>
        <p:grpSp>
          <p:nvGrpSpPr>
            <p:cNvPr id="77" name="PA_组合 79"/>
            <p:cNvGrpSpPr/>
            <p:nvPr>
              <p:custDataLst>
                <p:tags r:id="rId3"/>
              </p:custDataLst>
            </p:nvPr>
          </p:nvGrpSpPr>
          <p:grpSpPr>
            <a:xfrm>
              <a:off x="926233" y="3911281"/>
              <a:ext cx="2424982" cy="612775"/>
              <a:chOff x="284163" y="1644650"/>
              <a:chExt cx="1585912" cy="612775"/>
            </a:xfrm>
          </p:grpSpPr>
          <p:sp>
            <p:nvSpPr>
              <p:cNvPr id="79"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8" name="PA_矩形 17">
              <a:extLst>
                <a:ext uri="{FF2B5EF4-FFF2-40B4-BE49-F238E27FC236}">
                  <a16:creationId xmlns:a16="http://schemas.microsoft.com/office/drawing/2014/main" id="{B8BC1EFB-2BD3-4780-8D0A-10680DA4057B}"/>
                </a:ext>
              </a:extLst>
            </p:cNvPr>
            <p:cNvSpPr/>
            <p:nvPr>
              <p:custDataLst>
                <p:tags r:id="rId4"/>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899379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grpId="0" nodeType="afterEffect">
                                  <p:stCondLst>
                                    <p:cond delay="0"/>
                                  </p:stCondLst>
                                  <p:childTnLst>
                                    <p:set>
                                      <p:cBhvr>
                                        <p:cTn id="11" dur="1" fill="hold">
                                          <p:stCondLst>
                                            <p:cond delay="0"/>
                                          </p:stCondLst>
                                        </p:cTn>
                                        <p:tgtEl>
                                          <p:spTgt spid="75"/>
                                        </p:tgtEl>
                                        <p:attrNameLst>
                                          <p:attrName>style.visibility</p:attrName>
                                        </p:attrNameLst>
                                      </p:cBhvr>
                                      <p:to>
                                        <p:strVal val="visible"/>
                                      </p:to>
                                    </p:set>
                                  </p:childTnLst>
                                </p:cTn>
                              </p:par>
                            </p:childTnLst>
                          </p:cTn>
                        </p:par>
                        <p:par>
                          <p:cTn id="12" fill="hold">
                            <p:stCondLst>
                              <p:cond delay="750"/>
                            </p:stCondLst>
                            <p:childTnLst>
                              <p:par>
                                <p:cTn id="13" presetID="42" presetClass="entr" presetSubtype="0"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1000"/>
                                        <p:tgtEl>
                                          <p:spTgt spid="76"/>
                                        </p:tgtEl>
                                      </p:cBhvr>
                                    </p:animEffect>
                                    <p:anim calcmode="lin" valueType="num">
                                      <p:cBhvr>
                                        <p:cTn id="16" dur="1000" fill="hold"/>
                                        <p:tgtEl>
                                          <p:spTgt spid="76"/>
                                        </p:tgtEl>
                                        <p:attrNameLst>
                                          <p:attrName>ppt_x</p:attrName>
                                        </p:attrNameLst>
                                      </p:cBhvr>
                                      <p:tavLst>
                                        <p:tav tm="0">
                                          <p:val>
                                            <p:strVal val="#ppt_x"/>
                                          </p:val>
                                        </p:tav>
                                        <p:tav tm="100000">
                                          <p:val>
                                            <p:strVal val="#ppt_x"/>
                                          </p:val>
                                        </p:tav>
                                      </p:tavLst>
                                    </p:anim>
                                    <p:anim calcmode="lin" valueType="num">
                                      <p:cBhvr>
                                        <p:cTn id="17"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38800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10.2.1   </a:t>
            </a:r>
            <a:r>
              <a:rPr lang="zh-CN" altLang="en-US" sz="2200" b="1" dirty="0">
                <a:latin typeface="微软雅黑" charset="-122"/>
                <a:ea typeface="微软雅黑" charset="-122"/>
              </a:rPr>
              <a:t>建立项目组织的原则</a:t>
            </a:r>
          </a:p>
        </p:txBody>
      </p:sp>
      <p:grpSp>
        <p:nvGrpSpPr>
          <p:cNvPr id="8" name="组合 7">
            <a:extLst>
              <a:ext uri="{FF2B5EF4-FFF2-40B4-BE49-F238E27FC236}">
                <a16:creationId xmlns:a16="http://schemas.microsoft.com/office/drawing/2014/main" id="{9AD801D6-703B-4731-94D0-0976556D8558}"/>
              </a:ext>
            </a:extLst>
          </p:cNvPr>
          <p:cNvGrpSpPr/>
          <p:nvPr/>
        </p:nvGrpSpPr>
        <p:grpSpPr>
          <a:xfrm>
            <a:off x="463082" y="1039584"/>
            <a:ext cx="11301287" cy="4965431"/>
            <a:chOff x="1126332" y="1363992"/>
            <a:chExt cx="9118758" cy="4478581"/>
          </a:xfrm>
        </p:grpSpPr>
        <p:sp>
          <p:nvSpPr>
            <p:cNvPr id="10" name="直接连接符 9">
              <a:extLst>
                <a:ext uri="{FF2B5EF4-FFF2-40B4-BE49-F238E27FC236}">
                  <a16:creationId xmlns:a16="http://schemas.microsoft.com/office/drawing/2014/main" id="{4C013FE5-6D23-4595-BF3A-07B808592DC6}"/>
                </a:ext>
              </a:extLst>
            </p:cNvPr>
            <p:cNvSpPr/>
            <p:nvPr/>
          </p:nvSpPr>
          <p:spPr>
            <a:xfrm>
              <a:off x="1126332" y="1363992"/>
              <a:ext cx="911875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任意多边形: 形状 10">
              <a:extLst>
                <a:ext uri="{FF2B5EF4-FFF2-40B4-BE49-F238E27FC236}">
                  <a16:creationId xmlns:a16="http://schemas.microsoft.com/office/drawing/2014/main" id="{676D7946-88FA-4E1E-B52F-DD4D81FCEBDC}"/>
                </a:ext>
              </a:extLst>
            </p:cNvPr>
            <p:cNvSpPr/>
            <p:nvPr/>
          </p:nvSpPr>
          <p:spPr>
            <a:xfrm>
              <a:off x="1126332" y="1363992"/>
              <a:ext cx="9118758" cy="746430"/>
            </a:xfrm>
            <a:custGeom>
              <a:avLst/>
              <a:gdLst>
                <a:gd name="connsiteX0" fmla="*/ 0 w 9118758"/>
                <a:gd name="connsiteY0" fmla="*/ 0 h 746430"/>
                <a:gd name="connsiteX1" fmla="*/ 9118758 w 9118758"/>
                <a:gd name="connsiteY1" fmla="*/ 0 h 746430"/>
                <a:gd name="connsiteX2" fmla="*/ 9118758 w 9118758"/>
                <a:gd name="connsiteY2" fmla="*/ 746430 h 746430"/>
                <a:gd name="connsiteX3" fmla="*/ 0 w 9118758"/>
                <a:gd name="connsiteY3" fmla="*/ 746430 h 746430"/>
                <a:gd name="connsiteX4" fmla="*/ 0 w 9118758"/>
                <a:gd name="connsiteY4" fmla="*/ 0 h 7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758" h="746430">
                  <a:moveTo>
                    <a:pt x="0" y="0"/>
                  </a:moveTo>
                  <a:lnTo>
                    <a:pt x="9118758" y="0"/>
                  </a:lnTo>
                  <a:lnTo>
                    <a:pt x="9118758" y="746430"/>
                  </a:lnTo>
                  <a:lnTo>
                    <a:pt x="0" y="746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150000"/>
                </a:lnSpc>
                <a:spcBef>
                  <a:spcPct val="0"/>
                </a:spcBef>
                <a:buNone/>
              </a:pPr>
              <a:r>
                <a:rPr lang="zh-CN" sz="1600" kern="1200">
                  <a:latin typeface="+mn-ea"/>
                </a:rPr>
                <a:t>（</a:t>
              </a:r>
              <a:r>
                <a:rPr lang="en-US" sz="1600" kern="1200">
                  <a:latin typeface="+mn-ea"/>
                </a:rPr>
                <a:t>1</a:t>
              </a:r>
              <a:r>
                <a:rPr lang="zh-CN" sz="1600" kern="1200">
                  <a:latin typeface="+mn-ea"/>
                </a:rPr>
                <a:t>）早落实责任。</a:t>
              </a:r>
            </a:p>
          </p:txBody>
        </p:sp>
        <p:sp>
          <p:nvSpPr>
            <p:cNvPr id="12" name="直接连接符 11">
              <a:extLst>
                <a:ext uri="{FF2B5EF4-FFF2-40B4-BE49-F238E27FC236}">
                  <a16:creationId xmlns:a16="http://schemas.microsoft.com/office/drawing/2014/main" id="{5634E4B3-1E70-4FBC-9C89-4EE400F51C6C}"/>
                </a:ext>
              </a:extLst>
            </p:cNvPr>
            <p:cNvSpPr/>
            <p:nvPr/>
          </p:nvSpPr>
          <p:spPr>
            <a:xfrm>
              <a:off x="1126332" y="2110422"/>
              <a:ext cx="911875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任意多边形: 形状 12">
              <a:extLst>
                <a:ext uri="{FF2B5EF4-FFF2-40B4-BE49-F238E27FC236}">
                  <a16:creationId xmlns:a16="http://schemas.microsoft.com/office/drawing/2014/main" id="{C95599DC-1E04-4377-94BB-2317BF44B22E}"/>
                </a:ext>
              </a:extLst>
            </p:cNvPr>
            <p:cNvSpPr/>
            <p:nvPr/>
          </p:nvSpPr>
          <p:spPr>
            <a:xfrm>
              <a:off x="1126332" y="2110422"/>
              <a:ext cx="9118758" cy="746430"/>
            </a:xfrm>
            <a:custGeom>
              <a:avLst/>
              <a:gdLst>
                <a:gd name="connsiteX0" fmla="*/ 0 w 9118758"/>
                <a:gd name="connsiteY0" fmla="*/ 0 h 746430"/>
                <a:gd name="connsiteX1" fmla="*/ 9118758 w 9118758"/>
                <a:gd name="connsiteY1" fmla="*/ 0 h 746430"/>
                <a:gd name="connsiteX2" fmla="*/ 9118758 w 9118758"/>
                <a:gd name="connsiteY2" fmla="*/ 746430 h 746430"/>
                <a:gd name="connsiteX3" fmla="*/ 0 w 9118758"/>
                <a:gd name="connsiteY3" fmla="*/ 746430 h 746430"/>
                <a:gd name="connsiteX4" fmla="*/ 0 w 9118758"/>
                <a:gd name="connsiteY4" fmla="*/ 0 h 7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758" h="746430">
                  <a:moveTo>
                    <a:pt x="0" y="0"/>
                  </a:moveTo>
                  <a:lnTo>
                    <a:pt x="9118758" y="0"/>
                  </a:lnTo>
                  <a:lnTo>
                    <a:pt x="9118758" y="746430"/>
                  </a:lnTo>
                  <a:lnTo>
                    <a:pt x="0" y="746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150000"/>
                </a:lnSpc>
                <a:spcBef>
                  <a:spcPct val="0"/>
                </a:spcBef>
                <a:buNone/>
              </a:pPr>
              <a:r>
                <a:rPr lang="zh-CN" sz="1600" kern="1200">
                  <a:latin typeface="+mn-ea"/>
                </a:rPr>
                <a:t>在软件项目每项工作的开始，要尽早指定专人负责，使其有权进行管理，并对任务的完成全面负责。</a:t>
              </a:r>
            </a:p>
          </p:txBody>
        </p:sp>
        <p:sp>
          <p:nvSpPr>
            <p:cNvPr id="14" name="直接连接符 13">
              <a:extLst>
                <a:ext uri="{FF2B5EF4-FFF2-40B4-BE49-F238E27FC236}">
                  <a16:creationId xmlns:a16="http://schemas.microsoft.com/office/drawing/2014/main" id="{8B21054A-1AD5-4974-8E32-529ECF231D8D}"/>
                </a:ext>
              </a:extLst>
            </p:cNvPr>
            <p:cNvSpPr/>
            <p:nvPr/>
          </p:nvSpPr>
          <p:spPr>
            <a:xfrm>
              <a:off x="1126332" y="2856852"/>
              <a:ext cx="911875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任意多边形: 形状 14">
              <a:extLst>
                <a:ext uri="{FF2B5EF4-FFF2-40B4-BE49-F238E27FC236}">
                  <a16:creationId xmlns:a16="http://schemas.microsoft.com/office/drawing/2014/main" id="{D4543750-C36E-47FC-8253-9034FE8A1261}"/>
                </a:ext>
              </a:extLst>
            </p:cNvPr>
            <p:cNvSpPr/>
            <p:nvPr/>
          </p:nvSpPr>
          <p:spPr>
            <a:xfrm>
              <a:off x="1126332" y="2856852"/>
              <a:ext cx="9118758" cy="746430"/>
            </a:xfrm>
            <a:custGeom>
              <a:avLst/>
              <a:gdLst>
                <a:gd name="connsiteX0" fmla="*/ 0 w 9118758"/>
                <a:gd name="connsiteY0" fmla="*/ 0 h 746430"/>
                <a:gd name="connsiteX1" fmla="*/ 9118758 w 9118758"/>
                <a:gd name="connsiteY1" fmla="*/ 0 h 746430"/>
                <a:gd name="connsiteX2" fmla="*/ 9118758 w 9118758"/>
                <a:gd name="connsiteY2" fmla="*/ 746430 h 746430"/>
                <a:gd name="connsiteX3" fmla="*/ 0 w 9118758"/>
                <a:gd name="connsiteY3" fmla="*/ 746430 h 746430"/>
                <a:gd name="connsiteX4" fmla="*/ 0 w 9118758"/>
                <a:gd name="connsiteY4" fmla="*/ 0 h 7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758" h="746430">
                  <a:moveTo>
                    <a:pt x="0" y="0"/>
                  </a:moveTo>
                  <a:lnTo>
                    <a:pt x="9118758" y="0"/>
                  </a:lnTo>
                  <a:lnTo>
                    <a:pt x="9118758" y="746430"/>
                  </a:lnTo>
                  <a:lnTo>
                    <a:pt x="0" y="746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150000"/>
                </a:lnSpc>
                <a:spcBef>
                  <a:spcPct val="0"/>
                </a:spcBef>
                <a:buNone/>
              </a:pPr>
              <a:r>
                <a:rPr lang="zh-CN" sz="1600" kern="1200">
                  <a:latin typeface="+mn-ea"/>
                </a:rPr>
                <a:t>（</a:t>
              </a:r>
              <a:r>
                <a:rPr lang="en-US" sz="1600" kern="1200">
                  <a:latin typeface="+mn-ea"/>
                </a:rPr>
                <a:t>2</a:t>
              </a:r>
              <a:r>
                <a:rPr lang="zh-CN" sz="1600" kern="1200">
                  <a:latin typeface="+mn-ea"/>
                </a:rPr>
                <a:t>）减少接口。</a:t>
              </a:r>
            </a:p>
          </p:txBody>
        </p:sp>
        <p:sp>
          <p:nvSpPr>
            <p:cNvPr id="16" name="直接连接符 15">
              <a:extLst>
                <a:ext uri="{FF2B5EF4-FFF2-40B4-BE49-F238E27FC236}">
                  <a16:creationId xmlns:a16="http://schemas.microsoft.com/office/drawing/2014/main" id="{229377E2-0686-4D89-A054-7A4B59FC6382}"/>
                </a:ext>
              </a:extLst>
            </p:cNvPr>
            <p:cNvSpPr/>
            <p:nvPr/>
          </p:nvSpPr>
          <p:spPr>
            <a:xfrm>
              <a:off x="1126332" y="3603283"/>
              <a:ext cx="911875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任意多边形: 形状 16">
              <a:extLst>
                <a:ext uri="{FF2B5EF4-FFF2-40B4-BE49-F238E27FC236}">
                  <a16:creationId xmlns:a16="http://schemas.microsoft.com/office/drawing/2014/main" id="{733B4599-5C73-4AB7-B163-1691E644CCF3}"/>
                </a:ext>
              </a:extLst>
            </p:cNvPr>
            <p:cNvSpPr/>
            <p:nvPr/>
          </p:nvSpPr>
          <p:spPr>
            <a:xfrm>
              <a:off x="1126332" y="3603282"/>
              <a:ext cx="9118758" cy="746430"/>
            </a:xfrm>
            <a:custGeom>
              <a:avLst/>
              <a:gdLst>
                <a:gd name="connsiteX0" fmla="*/ 0 w 9118758"/>
                <a:gd name="connsiteY0" fmla="*/ 0 h 746430"/>
                <a:gd name="connsiteX1" fmla="*/ 9118758 w 9118758"/>
                <a:gd name="connsiteY1" fmla="*/ 0 h 746430"/>
                <a:gd name="connsiteX2" fmla="*/ 9118758 w 9118758"/>
                <a:gd name="connsiteY2" fmla="*/ 746430 h 746430"/>
                <a:gd name="connsiteX3" fmla="*/ 0 w 9118758"/>
                <a:gd name="connsiteY3" fmla="*/ 746430 h 746430"/>
                <a:gd name="connsiteX4" fmla="*/ 0 w 9118758"/>
                <a:gd name="connsiteY4" fmla="*/ 0 h 7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758" h="746430">
                  <a:moveTo>
                    <a:pt x="0" y="0"/>
                  </a:moveTo>
                  <a:lnTo>
                    <a:pt x="9118758" y="0"/>
                  </a:lnTo>
                  <a:lnTo>
                    <a:pt x="9118758" y="746430"/>
                  </a:lnTo>
                  <a:lnTo>
                    <a:pt x="0" y="746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150000"/>
                </a:lnSpc>
                <a:spcBef>
                  <a:spcPct val="0"/>
                </a:spcBef>
                <a:buNone/>
              </a:pPr>
              <a:r>
                <a:rPr lang="zh-CN" sz="1600" kern="1200" dirty="0">
                  <a:latin typeface="+mn-ea"/>
                </a:rPr>
                <a:t>在软件开发过程中，人与人之间的交流和联系是必不可少的，即存在着通信路径。一个组织的生产效率随着完成任务中存在的通信路径数目增加而降低。要有合理的人员分工、好的组织结构、有效的通信，这对于提高开发效率非常重要。</a:t>
              </a:r>
            </a:p>
          </p:txBody>
        </p:sp>
        <p:sp>
          <p:nvSpPr>
            <p:cNvPr id="18" name="直接连接符 17">
              <a:extLst>
                <a:ext uri="{FF2B5EF4-FFF2-40B4-BE49-F238E27FC236}">
                  <a16:creationId xmlns:a16="http://schemas.microsoft.com/office/drawing/2014/main" id="{59FFB1F6-73C1-477B-B792-1F6FE19560AA}"/>
                </a:ext>
              </a:extLst>
            </p:cNvPr>
            <p:cNvSpPr/>
            <p:nvPr/>
          </p:nvSpPr>
          <p:spPr>
            <a:xfrm>
              <a:off x="1126332" y="4349713"/>
              <a:ext cx="911875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任意多边形: 形状 18">
              <a:extLst>
                <a:ext uri="{FF2B5EF4-FFF2-40B4-BE49-F238E27FC236}">
                  <a16:creationId xmlns:a16="http://schemas.microsoft.com/office/drawing/2014/main" id="{4790444A-ABD9-45BC-9AC0-825267D4D582}"/>
                </a:ext>
              </a:extLst>
            </p:cNvPr>
            <p:cNvSpPr/>
            <p:nvPr/>
          </p:nvSpPr>
          <p:spPr>
            <a:xfrm>
              <a:off x="1126332" y="4349713"/>
              <a:ext cx="9118758" cy="746430"/>
            </a:xfrm>
            <a:custGeom>
              <a:avLst/>
              <a:gdLst>
                <a:gd name="connsiteX0" fmla="*/ 0 w 9118758"/>
                <a:gd name="connsiteY0" fmla="*/ 0 h 746430"/>
                <a:gd name="connsiteX1" fmla="*/ 9118758 w 9118758"/>
                <a:gd name="connsiteY1" fmla="*/ 0 h 746430"/>
                <a:gd name="connsiteX2" fmla="*/ 9118758 w 9118758"/>
                <a:gd name="connsiteY2" fmla="*/ 746430 h 746430"/>
                <a:gd name="connsiteX3" fmla="*/ 0 w 9118758"/>
                <a:gd name="connsiteY3" fmla="*/ 746430 h 746430"/>
                <a:gd name="connsiteX4" fmla="*/ 0 w 9118758"/>
                <a:gd name="connsiteY4" fmla="*/ 0 h 7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758" h="746430">
                  <a:moveTo>
                    <a:pt x="0" y="0"/>
                  </a:moveTo>
                  <a:lnTo>
                    <a:pt x="9118758" y="0"/>
                  </a:lnTo>
                  <a:lnTo>
                    <a:pt x="9118758" y="746430"/>
                  </a:lnTo>
                  <a:lnTo>
                    <a:pt x="0" y="746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150000"/>
                </a:lnSpc>
                <a:spcBef>
                  <a:spcPct val="0"/>
                </a:spcBef>
                <a:buNone/>
              </a:pPr>
              <a:r>
                <a:rPr lang="zh-CN" sz="1600" kern="1200">
                  <a:latin typeface="+mn-ea"/>
                </a:rPr>
                <a:t>（</a:t>
              </a:r>
              <a:r>
                <a:rPr lang="en-US" sz="1600" kern="1200">
                  <a:latin typeface="+mn-ea"/>
                </a:rPr>
                <a:t>3</a:t>
              </a:r>
              <a:r>
                <a:rPr lang="zh-CN" sz="1600" kern="1200">
                  <a:latin typeface="+mn-ea"/>
                </a:rPr>
                <a:t>）责权均衡。</a:t>
              </a:r>
            </a:p>
          </p:txBody>
        </p:sp>
        <p:sp>
          <p:nvSpPr>
            <p:cNvPr id="20" name="直接连接符 19">
              <a:extLst>
                <a:ext uri="{FF2B5EF4-FFF2-40B4-BE49-F238E27FC236}">
                  <a16:creationId xmlns:a16="http://schemas.microsoft.com/office/drawing/2014/main" id="{AB801493-FF2E-4644-9E87-02017DF1E31E}"/>
                </a:ext>
              </a:extLst>
            </p:cNvPr>
            <p:cNvSpPr/>
            <p:nvPr/>
          </p:nvSpPr>
          <p:spPr>
            <a:xfrm>
              <a:off x="1126332" y="5096143"/>
              <a:ext cx="911875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任意多边形: 形状 20">
              <a:extLst>
                <a:ext uri="{FF2B5EF4-FFF2-40B4-BE49-F238E27FC236}">
                  <a16:creationId xmlns:a16="http://schemas.microsoft.com/office/drawing/2014/main" id="{55053DC0-F9C2-4A1C-93B9-D9EE229E7B89}"/>
                </a:ext>
              </a:extLst>
            </p:cNvPr>
            <p:cNvSpPr/>
            <p:nvPr/>
          </p:nvSpPr>
          <p:spPr>
            <a:xfrm>
              <a:off x="1126332" y="5096143"/>
              <a:ext cx="9118758" cy="746430"/>
            </a:xfrm>
            <a:custGeom>
              <a:avLst/>
              <a:gdLst>
                <a:gd name="connsiteX0" fmla="*/ 0 w 9118758"/>
                <a:gd name="connsiteY0" fmla="*/ 0 h 746430"/>
                <a:gd name="connsiteX1" fmla="*/ 9118758 w 9118758"/>
                <a:gd name="connsiteY1" fmla="*/ 0 h 746430"/>
                <a:gd name="connsiteX2" fmla="*/ 9118758 w 9118758"/>
                <a:gd name="connsiteY2" fmla="*/ 746430 h 746430"/>
                <a:gd name="connsiteX3" fmla="*/ 0 w 9118758"/>
                <a:gd name="connsiteY3" fmla="*/ 746430 h 746430"/>
                <a:gd name="connsiteX4" fmla="*/ 0 w 9118758"/>
                <a:gd name="connsiteY4" fmla="*/ 0 h 746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758" h="746430">
                  <a:moveTo>
                    <a:pt x="0" y="0"/>
                  </a:moveTo>
                  <a:lnTo>
                    <a:pt x="9118758" y="0"/>
                  </a:lnTo>
                  <a:lnTo>
                    <a:pt x="9118758" y="746430"/>
                  </a:lnTo>
                  <a:lnTo>
                    <a:pt x="0" y="74643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53340" tIns="53340" rIns="53340" bIns="53340" numCol="1" spcCol="1270" anchor="t" anchorCtr="0">
              <a:noAutofit/>
            </a:bodyPr>
            <a:lstStyle/>
            <a:p>
              <a:pPr marL="0" lvl="0" indent="0" algn="l" defTabSz="622300">
                <a:lnSpc>
                  <a:spcPct val="150000"/>
                </a:lnSpc>
                <a:spcBef>
                  <a:spcPct val="0"/>
                </a:spcBef>
                <a:buNone/>
              </a:pPr>
              <a:r>
                <a:rPr lang="zh-CN" sz="1600" kern="1200">
                  <a:latin typeface="+mn-ea"/>
                </a:rPr>
                <a:t>明确每个开发人员的权利和责任，开发人员的责任不应该大于其拥有的权利。</a:t>
              </a:r>
            </a:p>
          </p:txBody>
        </p:sp>
      </p:grpSp>
    </p:spTree>
    <p:extLst>
      <p:ext uri="{BB962C8B-B14F-4D97-AF65-F5344CB8AC3E}">
        <p14:creationId xmlns:p14="http://schemas.microsoft.com/office/powerpoint/2010/main" val="9434352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F7268661-CA09-4A19-BD60-3B52DA7955CF}"/>
              </a:ext>
            </a:extLst>
          </p:cNvPr>
          <p:cNvGrpSpPr/>
          <p:nvPr/>
        </p:nvGrpSpPr>
        <p:grpSpPr>
          <a:xfrm>
            <a:off x="441913" y="888657"/>
            <a:ext cx="11131388" cy="5034471"/>
            <a:chOff x="3471717" y="1139749"/>
            <a:chExt cx="5601944" cy="4038503"/>
          </a:xfrm>
        </p:grpSpPr>
        <p:sp>
          <p:nvSpPr>
            <p:cNvPr id="19" name="任意多边形: 形状 18">
              <a:extLst>
                <a:ext uri="{FF2B5EF4-FFF2-40B4-BE49-F238E27FC236}">
                  <a16:creationId xmlns:a16="http://schemas.microsoft.com/office/drawing/2014/main" id="{98A54430-73E3-498F-9FBA-47BAE4126B3B}"/>
                </a:ext>
              </a:extLst>
            </p:cNvPr>
            <p:cNvSpPr/>
            <p:nvPr/>
          </p:nvSpPr>
          <p:spPr>
            <a:xfrm>
              <a:off x="3471717" y="1139749"/>
              <a:ext cx="5601944" cy="509267"/>
            </a:xfrm>
            <a:custGeom>
              <a:avLst/>
              <a:gdLst>
                <a:gd name="connsiteX0" fmla="*/ 0 w 5601944"/>
                <a:gd name="connsiteY0" fmla="*/ 0 h 509267"/>
                <a:gd name="connsiteX1" fmla="*/ 5601944 w 5601944"/>
                <a:gd name="connsiteY1" fmla="*/ 0 h 509267"/>
                <a:gd name="connsiteX2" fmla="*/ 5601944 w 5601944"/>
                <a:gd name="connsiteY2" fmla="*/ 509267 h 509267"/>
                <a:gd name="connsiteX3" fmla="*/ 0 w 5601944"/>
                <a:gd name="connsiteY3" fmla="*/ 509267 h 509267"/>
                <a:gd name="connsiteX4" fmla="*/ 0 w 5601944"/>
                <a:gd name="connsiteY4" fmla="*/ 0 h 50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944" h="509267">
                  <a:moveTo>
                    <a:pt x="0" y="0"/>
                  </a:moveTo>
                  <a:lnTo>
                    <a:pt x="5601944" y="0"/>
                  </a:lnTo>
                  <a:lnTo>
                    <a:pt x="5601944" y="509267"/>
                  </a:lnTo>
                  <a:lnTo>
                    <a:pt x="0" y="5092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spcBef>
                  <a:spcPct val="0"/>
                </a:spcBef>
                <a:buNone/>
              </a:pPr>
              <a:r>
                <a:rPr lang="en-US" kern="1200">
                  <a:latin typeface="+mn-ea"/>
                </a:rPr>
                <a:t>1.</a:t>
              </a:r>
              <a:r>
                <a:rPr lang="zh-CN" kern="1200">
                  <a:latin typeface="+mn-ea"/>
                </a:rPr>
                <a:t>按项目划分的形式</a:t>
              </a:r>
            </a:p>
          </p:txBody>
        </p:sp>
        <p:sp>
          <p:nvSpPr>
            <p:cNvPr id="20" name="平行四边形 19">
              <a:extLst>
                <a:ext uri="{FF2B5EF4-FFF2-40B4-BE49-F238E27FC236}">
                  <a16:creationId xmlns:a16="http://schemas.microsoft.com/office/drawing/2014/main" id="{B9DF8F75-3A3A-44CC-B0DC-3C3E599F6E59}"/>
                </a:ext>
              </a:extLst>
            </p:cNvPr>
            <p:cNvSpPr/>
            <p:nvPr/>
          </p:nvSpPr>
          <p:spPr>
            <a:xfrm>
              <a:off x="3471717"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1" name="平行四边形 20">
              <a:extLst>
                <a:ext uri="{FF2B5EF4-FFF2-40B4-BE49-F238E27FC236}">
                  <a16:creationId xmlns:a16="http://schemas.microsoft.com/office/drawing/2014/main" id="{2ACC6A8A-2249-402A-B3CE-C0C716DAD0CD}"/>
                </a:ext>
              </a:extLst>
            </p:cNvPr>
            <p:cNvSpPr/>
            <p:nvPr/>
          </p:nvSpPr>
          <p:spPr>
            <a:xfrm>
              <a:off x="4262213"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 name="平行四边形 21">
              <a:extLst>
                <a:ext uri="{FF2B5EF4-FFF2-40B4-BE49-F238E27FC236}">
                  <a16:creationId xmlns:a16="http://schemas.microsoft.com/office/drawing/2014/main" id="{5D73593F-9847-4179-A4B0-33920792C666}"/>
                </a:ext>
              </a:extLst>
            </p:cNvPr>
            <p:cNvSpPr/>
            <p:nvPr/>
          </p:nvSpPr>
          <p:spPr>
            <a:xfrm>
              <a:off x="5052710"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3" name="平行四边形 22">
              <a:extLst>
                <a:ext uri="{FF2B5EF4-FFF2-40B4-BE49-F238E27FC236}">
                  <a16:creationId xmlns:a16="http://schemas.microsoft.com/office/drawing/2014/main" id="{FF75E1DE-0435-466E-B373-59ED57092B64}"/>
                </a:ext>
              </a:extLst>
            </p:cNvPr>
            <p:cNvSpPr/>
            <p:nvPr/>
          </p:nvSpPr>
          <p:spPr>
            <a:xfrm>
              <a:off x="5843207"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4" name="平行四边形 23">
              <a:extLst>
                <a:ext uri="{FF2B5EF4-FFF2-40B4-BE49-F238E27FC236}">
                  <a16:creationId xmlns:a16="http://schemas.microsoft.com/office/drawing/2014/main" id="{EC828491-899E-42A0-916C-C9A6A4AF46AF}"/>
                </a:ext>
              </a:extLst>
            </p:cNvPr>
            <p:cNvSpPr/>
            <p:nvPr/>
          </p:nvSpPr>
          <p:spPr>
            <a:xfrm>
              <a:off x="6633703"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5" name="平行四边形 24">
              <a:extLst>
                <a:ext uri="{FF2B5EF4-FFF2-40B4-BE49-F238E27FC236}">
                  <a16:creationId xmlns:a16="http://schemas.microsoft.com/office/drawing/2014/main" id="{FC5A670C-02E7-4263-A28E-0522CC886E09}"/>
                </a:ext>
              </a:extLst>
            </p:cNvPr>
            <p:cNvSpPr/>
            <p:nvPr/>
          </p:nvSpPr>
          <p:spPr>
            <a:xfrm>
              <a:off x="7424200"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6" name="平行四边形 25">
              <a:extLst>
                <a:ext uri="{FF2B5EF4-FFF2-40B4-BE49-F238E27FC236}">
                  <a16:creationId xmlns:a16="http://schemas.microsoft.com/office/drawing/2014/main" id="{23506D42-CCCC-4575-97EB-964BBFE04218}"/>
                </a:ext>
              </a:extLst>
            </p:cNvPr>
            <p:cNvSpPr/>
            <p:nvPr/>
          </p:nvSpPr>
          <p:spPr>
            <a:xfrm>
              <a:off x="8214696" y="16490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7" name="任意多边形: 形状 26">
              <a:extLst>
                <a:ext uri="{FF2B5EF4-FFF2-40B4-BE49-F238E27FC236}">
                  <a16:creationId xmlns:a16="http://schemas.microsoft.com/office/drawing/2014/main" id="{D753FB41-3DC3-4275-B909-B9B3D4758471}"/>
                </a:ext>
              </a:extLst>
            </p:cNvPr>
            <p:cNvSpPr/>
            <p:nvPr/>
          </p:nvSpPr>
          <p:spPr>
            <a:xfrm>
              <a:off x="3471717" y="1820698"/>
              <a:ext cx="5601944" cy="509267"/>
            </a:xfrm>
            <a:custGeom>
              <a:avLst/>
              <a:gdLst>
                <a:gd name="connsiteX0" fmla="*/ 0 w 5601944"/>
                <a:gd name="connsiteY0" fmla="*/ 0 h 509267"/>
                <a:gd name="connsiteX1" fmla="*/ 5601944 w 5601944"/>
                <a:gd name="connsiteY1" fmla="*/ 0 h 509267"/>
                <a:gd name="connsiteX2" fmla="*/ 5601944 w 5601944"/>
                <a:gd name="connsiteY2" fmla="*/ 509267 h 509267"/>
                <a:gd name="connsiteX3" fmla="*/ 0 w 5601944"/>
                <a:gd name="connsiteY3" fmla="*/ 509267 h 509267"/>
                <a:gd name="connsiteX4" fmla="*/ 0 w 5601944"/>
                <a:gd name="connsiteY4" fmla="*/ 0 h 50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944" h="509267">
                  <a:moveTo>
                    <a:pt x="0" y="0"/>
                  </a:moveTo>
                  <a:lnTo>
                    <a:pt x="5601944" y="0"/>
                  </a:lnTo>
                  <a:lnTo>
                    <a:pt x="5601944" y="509267"/>
                  </a:lnTo>
                  <a:lnTo>
                    <a:pt x="0" y="5092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spcBef>
                  <a:spcPct val="0"/>
                </a:spcBef>
                <a:buNone/>
              </a:pPr>
              <a:r>
                <a:rPr lang="zh-CN" kern="1200">
                  <a:latin typeface="+mn-ea"/>
                </a:rPr>
                <a:t>把软件开发人员按项目或课题组成小组，小组成员自始至终参加所承担项目或课题的各项任务。</a:t>
              </a:r>
            </a:p>
          </p:txBody>
        </p:sp>
        <p:sp>
          <p:nvSpPr>
            <p:cNvPr id="28" name="平行四边形 27">
              <a:extLst>
                <a:ext uri="{FF2B5EF4-FFF2-40B4-BE49-F238E27FC236}">
                  <a16:creationId xmlns:a16="http://schemas.microsoft.com/office/drawing/2014/main" id="{AAA2372B-E405-4792-9227-8931394C3A4F}"/>
                </a:ext>
              </a:extLst>
            </p:cNvPr>
            <p:cNvSpPr/>
            <p:nvPr/>
          </p:nvSpPr>
          <p:spPr>
            <a:xfrm>
              <a:off x="3471717"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9" name="平行四边形 28">
              <a:extLst>
                <a:ext uri="{FF2B5EF4-FFF2-40B4-BE49-F238E27FC236}">
                  <a16:creationId xmlns:a16="http://schemas.microsoft.com/office/drawing/2014/main" id="{6C4E07C9-7C23-4A00-8B7F-71A739A85705}"/>
                </a:ext>
              </a:extLst>
            </p:cNvPr>
            <p:cNvSpPr/>
            <p:nvPr/>
          </p:nvSpPr>
          <p:spPr>
            <a:xfrm>
              <a:off x="4262213"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30" name="平行四边形 29">
              <a:extLst>
                <a:ext uri="{FF2B5EF4-FFF2-40B4-BE49-F238E27FC236}">
                  <a16:creationId xmlns:a16="http://schemas.microsoft.com/office/drawing/2014/main" id="{337218FF-F27E-4EEB-9930-44316F79E9CE}"/>
                </a:ext>
              </a:extLst>
            </p:cNvPr>
            <p:cNvSpPr/>
            <p:nvPr/>
          </p:nvSpPr>
          <p:spPr>
            <a:xfrm>
              <a:off x="5052710"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31" name="平行四边形 30">
              <a:extLst>
                <a:ext uri="{FF2B5EF4-FFF2-40B4-BE49-F238E27FC236}">
                  <a16:creationId xmlns:a16="http://schemas.microsoft.com/office/drawing/2014/main" id="{81C4C59F-DDE0-4F29-843A-E2A0DAD090D7}"/>
                </a:ext>
              </a:extLst>
            </p:cNvPr>
            <p:cNvSpPr/>
            <p:nvPr/>
          </p:nvSpPr>
          <p:spPr>
            <a:xfrm>
              <a:off x="5843207"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28" name="平行四边形 22527">
              <a:extLst>
                <a:ext uri="{FF2B5EF4-FFF2-40B4-BE49-F238E27FC236}">
                  <a16:creationId xmlns:a16="http://schemas.microsoft.com/office/drawing/2014/main" id="{E0D4C965-4979-4783-BC34-39C9CA6FB535}"/>
                </a:ext>
              </a:extLst>
            </p:cNvPr>
            <p:cNvSpPr/>
            <p:nvPr/>
          </p:nvSpPr>
          <p:spPr>
            <a:xfrm>
              <a:off x="6633703"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0" name="平行四边形 22529">
              <a:extLst>
                <a:ext uri="{FF2B5EF4-FFF2-40B4-BE49-F238E27FC236}">
                  <a16:creationId xmlns:a16="http://schemas.microsoft.com/office/drawing/2014/main" id="{2553D3D6-41B1-460C-8BFE-603C49252083}"/>
                </a:ext>
              </a:extLst>
            </p:cNvPr>
            <p:cNvSpPr/>
            <p:nvPr/>
          </p:nvSpPr>
          <p:spPr>
            <a:xfrm>
              <a:off x="7424200"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1" name="平行四边形 22530">
              <a:extLst>
                <a:ext uri="{FF2B5EF4-FFF2-40B4-BE49-F238E27FC236}">
                  <a16:creationId xmlns:a16="http://schemas.microsoft.com/office/drawing/2014/main" id="{91B6AE8E-B964-4054-8170-E6D264C6B774}"/>
                </a:ext>
              </a:extLst>
            </p:cNvPr>
            <p:cNvSpPr/>
            <p:nvPr/>
          </p:nvSpPr>
          <p:spPr>
            <a:xfrm>
              <a:off x="8214696" y="232996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2" name="任意多边形: 形状 22531">
              <a:extLst>
                <a:ext uri="{FF2B5EF4-FFF2-40B4-BE49-F238E27FC236}">
                  <a16:creationId xmlns:a16="http://schemas.microsoft.com/office/drawing/2014/main" id="{6BF94A2C-2294-4F1A-ACCB-9AF6C4B3FD9F}"/>
                </a:ext>
              </a:extLst>
            </p:cNvPr>
            <p:cNvSpPr/>
            <p:nvPr/>
          </p:nvSpPr>
          <p:spPr>
            <a:xfrm>
              <a:off x="3471717" y="2501648"/>
              <a:ext cx="5601944" cy="509267"/>
            </a:xfrm>
            <a:custGeom>
              <a:avLst/>
              <a:gdLst>
                <a:gd name="connsiteX0" fmla="*/ 0 w 5601944"/>
                <a:gd name="connsiteY0" fmla="*/ 0 h 509267"/>
                <a:gd name="connsiteX1" fmla="*/ 5601944 w 5601944"/>
                <a:gd name="connsiteY1" fmla="*/ 0 h 509267"/>
                <a:gd name="connsiteX2" fmla="*/ 5601944 w 5601944"/>
                <a:gd name="connsiteY2" fmla="*/ 509267 h 509267"/>
                <a:gd name="connsiteX3" fmla="*/ 0 w 5601944"/>
                <a:gd name="connsiteY3" fmla="*/ 509267 h 509267"/>
                <a:gd name="connsiteX4" fmla="*/ 0 w 5601944"/>
                <a:gd name="connsiteY4" fmla="*/ 0 h 50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944" h="509267">
                  <a:moveTo>
                    <a:pt x="0" y="0"/>
                  </a:moveTo>
                  <a:lnTo>
                    <a:pt x="5601944" y="0"/>
                  </a:lnTo>
                  <a:lnTo>
                    <a:pt x="5601944" y="509267"/>
                  </a:lnTo>
                  <a:lnTo>
                    <a:pt x="0" y="5092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spcBef>
                  <a:spcPct val="0"/>
                </a:spcBef>
                <a:buNone/>
              </a:pPr>
              <a:r>
                <a:rPr lang="en-US" kern="1200">
                  <a:latin typeface="+mn-ea"/>
                </a:rPr>
                <a:t>2.</a:t>
              </a:r>
              <a:r>
                <a:rPr lang="zh-CN" kern="1200">
                  <a:latin typeface="+mn-ea"/>
                </a:rPr>
                <a:t>按职能划分的形式</a:t>
              </a:r>
            </a:p>
          </p:txBody>
        </p:sp>
        <p:sp>
          <p:nvSpPr>
            <p:cNvPr id="22533" name="平行四边形 22532">
              <a:extLst>
                <a:ext uri="{FF2B5EF4-FFF2-40B4-BE49-F238E27FC236}">
                  <a16:creationId xmlns:a16="http://schemas.microsoft.com/office/drawing/2014/main" id="{38054BB6-A006-419D-B4A0-8E2682C9BC5B}"/>
                </a:ext>
              </a:extLst>
            </p:cNvPr>
            <p:cNvSpPr/>
            <p:nvPr/>
          </p:nvSpPr>
          <p:spPr>
            <a:xfrm>
              <a:off x="3471717"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5" name="平行四边形 22534">
              <a:extLst>
                <a:ext uri="{FF2B5EF4-FFF2-40B4-BE49-F238E27FC236}">
                  <a16:creationId xmlns:a16="http://schemas.microsoft.com/office/drawing/2014/main" id="{9144702D-ED6F-4435-94DA-FB6E0C12C632}"/>
                </a:ext>
              </a:extLst>
            </p:cNvPr>
            <p:cNvSpPr/>
            <p:nvPr/>
          </p:nvSpPr>
          <p:spPr>
            <a:xfrm>
              <a:off x="4262213"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6" name="平行四边形 22535">
              <a:extLst>
                <a:ext uri="{FF2B5EF4-FFF2-40B4-BE49-F238E27FC236}">
                  <a16:creationId xmlns:a16="http://schemas.microsoft.com/office/drawing/2014/main" id="{5F81033B-62D0-4AB3-A5B3-EAC16CD52CE0}"/>
                </a:ext>
              </a:extLst>
            </p:cNvPr>
            <p:cNvSpPr/>
            <p:nvPr/>
          </p:nvSpPr>
          <p:spPr>
            <a:xfrm>
              <a:off x="5052710"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7" name="平行四边形 22536">
              <a:extLst>
                <a:ext uri="{FF2B5EF4-FFF2-40B4-BE49-F238E27FC236}">
                  <a16:creationId xmlns:a16="http://schemas.microsoft.com/office/drawing/2014/main" id="{601C2E81-23F4-402B-A59F-800A71030420}"/>
                </a:ext>
              </a:extLst>
            </p:cNvPr>
            <p:cNvSpPr/>
            <p:nvPr/>
          </p:nvSpPr>
          <p:spPr>
            <a:xfrm>
              <a:off x="5843207"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8" name="平行四边形 22537">
              <a:extLst>
                <a:ext uri="{FF2B5EF4-FFF2-40B4-BE49-F238E27FC236}">
                  <a16:creationId xmlns:a16="http://schemas.microsoft.com/office/drawing/2014/main" id="{528DC2F1-6B07-4EC5-80EE-01495F53357F}"/>
                </a:ext>
              </a:extLst>
            </p:cNvPr>
            <p:cNvSpPr/>
            <p:nvPr/>
          </p:nvSpPr>
          <p:spPr>
            <a:xfrm>
              <a:off x="6633703"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39" name="平行四边形 22538">
              <a:extLst>
                <a:ext uri="{FF2B5EF4-FFF2-40B4-BE49-F238E27FC236}">
                  <a16:creationId xmlns:a16="http://schemas.microsoft.com/office/drawing/2014/main" id="{5FE5D395-A9FD-4BDD-9E68-81A03108F4A9}"/>
                </a:ext>
              </a:extLst>
            </p:cNvPr>
            <p:cNvSpPr/>
            <p:nvPr/>
          </p:nvSpPr>
          <p:spPr>
            <a:xfrm>
              <a:off x="7424200"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0" name="平行四边形 22539">
              <a:extLst>
                <a:ext uri="{FF2B5EF4-FFF2-40B4-BE49-F238E27FC236}">
                  <a16:creationId xmlns:a16="http://schemas.microsoft.com/office/drawing/2014/main" id="{872D575D-1A54-49E1-8919-F039F3BA079D}"/>
                </a:ext>
              </a:extLst>
            </p:cNvPr>
            <p:cNvSpPr/>
            <p:nvPr/>
          </p:nvSpPr>
          <p:spPr>
            <a:xfrm>
              <a:off x="8214696" y="3010916"/>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1" name="任意多边形: 形状 22540">
              <a:extLst>
                <a:ext uri="{FF2B5EF4-FFF2-40B4-BE49-F238E27FC236}">
                  <a16:creationId xmlns:a16="http://schemas.microsoft.com/office/drawing/2014/main" id="{E5368D4E-AD0E-4792-B7E2-9310E78AC07E}"/>
                </a:ext>
              </a:extLst>
            </p:cNvPr>
            <p:cNvSpPr/>
            <p:nvPr/>
          </p:nvSpPr>
          <p:spPr>
            <a:xfrm>
              <a:off x="3471717" y="3182598"/>
              <a:ext cx="5601944" cy="509267"/>
            </a:xfrm>
            <a:custGeom>
              <a:avLst/>
              <a:gdLst>
                <a:gd name="connsiteX0" fmla="*/ 0 w 5601944"/>
                <a:gd name="connsiteY0" fmla="*/ 0 h 509267"/>
                <a:gd name="connsiteX1" fmla="*/ 5601944 w 5601944"/>
                <a:gd name="connsiteY1" fmla="*/ 0 h 509267"/>
                <a:gd name="connsiteX2" fmla="*/ 5601944 w 5601944"/>
                <a:gd name="connsiteY2" fmla="*/ 509267 h 509267"/>
                <a:gd name="connsiteX3" fmla="*/ 0 w 5601944"/>
                <a:gd name="connsiteY3" fmla="*/ 509267 h 509267"/>
                <a:gd name="connsiteX4" fmla="*/ 0 w 5601944"/>
                <a:gd name="connsiteY4" fmla="*/ 0 h 50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944" h="509267">
                  <a:moveTo>
                    <a:pt x="0" y="0"/>
                  </a:moveTo>
                  <a:lnTo>
                    <a:pt x="5601944" y="0"/>
                  </a:lnTo>
                  <a:lnTo>
                    <a:pt x="5601944" y="509267"/>
                  </a:lnTo>
                  <a:lnTo>
                    <a:pt x="0" y="5092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spcBef>
                  <a:spcPct val="0"/>
                </a:spcBef>
                <a:buNone/>
              </a:pPr>
              <a:r>
                <a:rPr lang="zh-CN" kern="1200" dirty="0">
                  <a:latin typeface="+mn-ea"/>
                </a:rPr>
                <a:t>把软件开发人员按任务的工作阶段划分成若干个专业小组，每个小组承担其中的一个阶段任务，每个小组可同时承担多个项目。</a:t>
              </a:r>
            </a:p>
          </p:txBody>
        </p:sp>
        <p:sp>
          <p:nvSpPr>
            <p:cNvPr id="22542" name="平行四边形 22541">
              <a:extLst>
                <a:ext uri="{FF2B5EF4-FFF2-40B4-BE49-F238E27FC236}">
                  <a16:creationId xmlns:a16="http://schemas.microsoft.com/office/drawing/2014/main" id="{9F08E2DD-69D7-44D9-AFE2-CB570A605027}"/>
                </a:ext>
              </a:extLst>
            </p:cNvPr>
            <p:cNvSpPr/>
            <p:nvPr/>
          </p:nvSpPr>
          <p:spPr>
            <a:xfrm>
              <a:off x="3471717"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3" name="平行四边形 22542">
              <a:extLst>
                <a:ext uri="{FF2B5EF4-FFF2-40B4-BE49-F238E27FC236}">
                  <a16:creationId xmlns:a16="http://schemas.microsoft.com/office/drawing/2014/main" id="{899D3B95-2F65-4C52-B67D-CAD3B4169C7F}"/>
                </a:ext>
              </a:extLst>
            </p:cNvPr>
            <p:cNvSpPr/>
            <p:nvPr/>
          </p:nvSpPr>
          <p:spPr>
            <a:xfrm>
              <a:off x="4262213"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4" name="平行四边形 22543">
              <a:extLst>
                <a:ext uri="{FF2B5EF4-FFF2-40B4-BE49-F238E27FC236}">
                  <a16:creationId xmlns:a16="http://schemas.microsoft.com/office/drawing/2014/main" id="{AB3B34B0-B950-4DA4-AA51-97A72CC5C50E}"/>
                </a:ext>
              </a:extLst>
            </p:cNvPr>
            <p:cNvSpPr/>
            <p:nvPr/>
          </p:nvSpPr>
          <p:spPr>
            <a:xfrm>
              <a:off x="5052710"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5" name="平行四边形 22544">
              <a:extLst>
                <a:ext uri="{FF2B5EF4-FFF2-40B4-BE49-F238E27FC236}">
                  <a16:creationId xmlns:a16="http://schemas.microsoft.com/office/drawing/2014/main" id="{5BD39F48-18E3-447A-95D8-0B3343358E19}"/>
                </a:ext>
              </a:extLst>
            </p:cNvPr>
            <p:cNvSpPr/>
            <p:nvPr/>
          </p:nvSpPr>
          <p:spPr>
            <a:xfrm>
              <a:off x="5843207"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6" name="平行四边形 22545">
              <a:extLst>
                <a:ext uri="{FF2B5EF4-FFF2-40B4-BE49-F238E27FC236}">
                  <a16:creationId xmlns:a16="http://schemas.microsoft.com/office/drawing/2014/main" id="{710EF9BD-E77F-4DB7-8357-2F704294155C}"/>
                </a:ext>
              </a:extLst>
            </p:cNvPr>
            <p:cNvSpPr/>
            <p:nvPr/>
          </p:nvSpPr>
          <p:spPr>
            <a:xfrm>
              <a:off x="6633703"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7" name="平行四边形 22546">
              <a:extLst>
                <a:ext uri="{FF2B5EF4-FFF2-40B4-BE49-F238E27FC236}">
                  <a16:creationId xmlns:a16="http://schemas.microsoft.com/office/drawing/2014/main" id="{017E936B-0770-44E3-A125-CF19948D4F03}"/>
                </a:ext>
              </a:extLst>
            </p:cNvPr>
            <p:cNvSpPr/>
            <p:nvPr/>
          </p:nvSpPr>
          <p:spPr>
            <a:xfrm>
              <a:off x="7424200"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8" name="平行四边形 22547">
              <a:extLst>
                <a:ext uri="{FF2B5EF4-FFF2-40B4-BE49-F238E27FC236}">
                  <a16:creationId xmlns:a16="http://schemas.microsoft.com/office/drawing/2014/main" id="{BB933464-39FD-4D7C-BA1C-60C02EBA1F1B}"/>
                </a:ext>
              </a:extLst>
            </p:cNvPr>
            <p:cNvSpPr/>
            <p:nvPr/>
          </p:nvSpPr>
          <p:spPr>
            <a:xfrm>
              <a:off x="8214696" y="36918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49" name="任意多边形: 形状 22548">
              <a:extLst>
                <a:ext uri="{FF2B5EF4-FFF2-40B4-BE49-F238E27FC236}">
                  <a16:creationId xmlns:a16="http://schemas.microsoft.com/office/drawing/2014/main" id="{BDC49BCE-1BAF-4D82-AE3A-84C8F0868BE8}"/>
                </a:ext>
              </a:extLst>
            </p:cNvPr>
            <p:cNvSpPr/>
            <p:nvPr/>
          </p:nvSpPr>
          <p:spPr>
            <a:xfrm>
              <a:off x="3471717" y="3863547"/>
              <a:ext cx="5601944" cy="509267"/>
            </a:xfrm>
            <a:custGeom>
              <a:avLst/>
              <a:gdLst>
                <a:gd name="connsiteX0" fmla="*/ 0 w 5601944"/>
                <a:gd name="connsiteY0" fmla="*/ 0 h 509267"/>
                <a:gd name="connsiteX1" fmla="*/ 5601944 w 5601944"/>
                <a:gd name="connsiteY1" fmla="*/ 0 h 509267"/>
                <a:gd name="connsiteX2" fmla="*/ 5601944 w 5601944"/>
                <a:gd name="connsiteY2" fmla="*/ 509267 h 509267"/>
                <a:gd name="connsiteX3" fmla="*/ 0 w 5601944"/>
                <a:gd name="connsiteY3" fmla="*/ 509267 h 509267"/>
                <a:gd name="connsiteX4" fmla="*/ 0 w 5601944"/>
                <a:gd name="connsiteY4" fmla="*/ 0 h 50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944" h="509267">
                  <a:moveTo>
                    <a:pt x="0" y="0"/>
                  </a:moveTo>
                  <a:lnTo>
                    <a:pt x="5601944" y="0"/>
                  </a:lnTo>
                  <a:lnTo>
                    <a:pt x="5601944" y="509267"/>
                  </a:lnTo>
                  <a:lnTo>
                    <a:pt x="0" y="5092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spcBef>
                  <a:spcPct val="0"/>
                </a:spcBef>
                <a:buNone/>
              </a:pPr>
              <a:r>
                <a:rPr lang="en-US" kern="1200">
                  <a:latin typeface="+mn-ea"/>
                </a:rPr>
                <a:t>3.</a:t>
              </a:r>
              <a:r>
                <a:rPr lang="zh-CN" kern="1200">
                  <a:latin typeface="+mn-ea"/>
                </a:rPr>
                <a:t>矩阵型形式</a:t>
              </a:r>
            </a:p>
          </p:txBody>
        </p:sp>
        <p:sp>
          <p:nvSpPr>
            <p:cNvPr id="22550" name="平行四边形 22549">
              <a:extLst>
                <a:ext uri="{FF2B5EF4-FFF2-40B4-BE49-F238E27FC236}">
                  <a16:creationId xmlns:a16="http://schemas.microsoft.com/office/drawing/2014/main" id="{2F7B9D4F-049D-45D0-8F35-18431B91FF1D}"/>
                </a:ext>
              </a:extLst>
            </p:cNvPr>
            <p:cNvSpPr/>
            <p:nvPr/>
          </p:nvSpPr>
          <p:spPr>
            <a:xfrm>
              <a:off x="3471717"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1" name="平行四边形 22550">
              <a:extLst>
                <a:ext uri="{FF2B5EF4-FFF2-40B4-BE49-F238E27FC236}">
                  <a16:creationId xmlns:a16="http://schemas.microsoft.com/office/drawing/2014/main" id="{BE377040-F598-426A-8381-3EFFF374E125}"/>
                </a:ext>
              </a:extLst>
            </p:cNvPr>
            <p:cNvSpPr/>
            <p:nvPr/>
          </p:nvSpPr>
          <p:spPr>
            <a:xfrm>
              <a:off x="4262213"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2" name="平行四边形 22551">
              <a:extLst>
                <a:ext uri="{FF2B5EF4-FFF2-40B4-BE49-F238E27FC236}">
                  <a16:creationId xmlns:a16="http://schemas.microsoft.com/office/drawing/2014/main" id="{CE0715E9-F373-489F-A4F8-6609DBD3917E}"/>
                </a:ext>
              </a:extLst>
            </p:cNvPr>
            <p:cNvSpPr/>
            <p:nvPr/>
          </p:nvSpPr>
          <p:spPr>
            <a:xfrm>
              <a:off x="5052710"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3" name="平行四边形 22552">
              <a:extLst>
                <a:ext uri="{FF2B5EF4-FFF2-40B4-BE49-F238E27FC236}">
                  <a16:creationId xmlns:a16="http://schemas.microsoft.com/office/drawing/2014/main" id="{8A193EFF-C9E0-4F04-A037-6679CD2E1A73}"/>
                </a:ext>
              </a:extLst>
            </p:cNvPr>
            <p:cNvSpPr/>
            <p:nvPr/>
          </p:nvSpPr>
          <p:spPr>
            <a:xfrm>
              <a:off x="5843207"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4" name="平行四边形 22553">
              <a:extLst>
                <a:ext uri="{FF2B5EF4-FFF2-40B4-BE49-F238E27FC236}">
                  <a16:creationId xmlns:a16="http://schemas.microsoft.com/office/drawing/2014/main" id="{4743BF13-922F-4271-A49F-BB17A75ABDAD}"/>
                </a:ext>
              </a:extLst>
            </p:cNvPr>
            <p:cNvSpPr/>
            <p:nvPr/>
          </p:nvSpPr>
          <p:spPr>
            <a:xfrm>
              <a:off x="6633703"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5" name="平行四边形 22554">
              <a:extLst>
                <a:ext uri="{FF2B5EF4-FFF2-40B4-BE49-F238E27FC236}">
                  <a16:creationId xmlns:a16="http://schemas.microsoft.com/office/drawing/2014/main" id="{C0336BB1-1FC7-494E-A651-DF42815D389E}"/>
                </a:ext>
              </a:extLst>
            </p:cNvPr>
            <p:cNvSpPr/>
            <p:nvPr/>
          </p:nvSpPr>
          <p:spPr>
            <a:xfrm>
              <a:off x="7424200"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6" name="平行四边形 22555">
              <a:extLst>
                <a:ext uri="{FF2B5EF4-FFF2-40B4-BE49-F238E27FC236}">
                  <a16:creationId xmlns:a16="http://schemas.microsoft.com/office/drawing/2014/main" id="{83FEF4F6-2B1E-4BF2-87F9-D43495B687DC}"/>
                </a:ext>
              </a:extLst>
            </p:cNvPr>
            <p:cNvSpPr/>
            <p:nvPr/>
          </p:nvSpPr>
          <p:spPr>
            <a:xfrm>
              <a:off x="8214696" y="437281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7" name="任意多边形: 形状 22556">
              <a:extLst>
                <a:ext uri="{FF2B5EF4-FFF2-40B4-BE49-F238E27FC236}">
                  <a16:creationId xmlns:a16="http://schemas.microsoft.com/office/drawing/2014/main" id="{45717F5B-0F6B-4E4F-8AC4-6D9584630F00}"/>
                </a:ext>
              </a:extLst>
            </p:cNvPr>
            <p:cNvSpPr/>
            <p:nvPr/>
          </p:nvSpPr>
          <p:spPr>
            <a:xfrm>
              <a:off x="3471717" y="4544497"/>
              <a:ext cx="5601944" cy="509267"/>
            </a:xfrm>
            <a:custGeom>
              <a:avLst/>
              <a:gdLst>
                <a:gd name="connsiteX0" fmla="*/ 0 w 5601944"/>
                <a:gd name="connsiteY0" fmla="*/ 0 h 509267"/>
                <a:gd name="connsiteX1" fmla="*/ 5601944 w 5601944"/>
                <a:gd name="connsiteY1" fmla="*/ 0 h 509267"/>
                <a:gd name="connsiteX2" fmla="*/ 5601944 w 5601944"/>
                <a:gd name="connsiteY2" fmla="*/ 509267 h 509267"/>
                <a:gd name="connsiteX3" fmla="*/ 0 w 5601944"/>
                <a:gd name="connsiteY3" fmla="*/ 509267 h 509267"/>
                <a:gd name="connsiteX4" fmla="*/ 0 w 5601944"/>
                <a:gd name="connsiteY4" fmla="*/ 0 h 509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1944" h="509267">
                  <a:moveTo>
                    <a:pt x="0" y="0"/>
                  </a:moveTo>
                  <a:lnTo>
                    <a:pt x="5601944" y="0"/>
                  </a:lnTo>
                  <a:lnTo>
                    <a:pt x="5601944" y="509267"/>
                  </a:lnTo>
                  <a:lnTo>
                    <a:pt x="0" y="509267"/>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b" anchorCtr="0">
              <a:noAutofit/>
            </a:bodyPr>
            <a:lstStyle/>
            <a:p>
              <a:pPr marL="0" lvl="0" indent="0" algn="l" defTabSz="444500">
                <a:spcBef>
                  <a:spcPct val="0"/>
                </a:spcBef>
                <a:buNone/>
              </a:pPr>
              <a:r>
                <a:rPr lang="zh-CN" kern="1200">
                  <a:latin typeface="+mn-ea"/>
                </a:rPr>
                <a:t>这种模式实际上是以上两种模式的结合。一方面，按工作性质成立一些专门组，如开发组、业务组、测试组等；另一方面，每个项目有负责人，每个人属于某个项目组，参加该项目的工作。</a:t>
              </a:r>
            </a:p>
          </p:txBody>
        </p:sp>
        <p:sp>
          <p:nvSpPr>
            <p:cNvPr id="22558" name="平行四边形 22557">
              <a:extLst>
                <a:ext uri="{FF2B5EF4-FFF2-40B4-BE49-F238E27FC236}">
                  <a16:creationId xmlns:a16="http://schemas.microsoft.com/office/drawing/2014/main" id="{4696A6C1-A942-4FBE-8FF2-56E81F4364E6}"/>
                </a:ext>
              </a:extLst>
            </p:cNvPr>
            <p:cNvSpPr/>
            <p:nvPr/>
          </p:nvSpPr>
          <p:spPr>
            <a:xfrm>
              <a:off x="3471717"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59" name="平行四边形 22558">
              <a:extLst>
                <a:ext uri="{FF2B5EF4-FFF2-40B4-BE49-F238E27FC236}">
                  <a16:creationId xmlns:a16="http://schemas.microsoft.com/office/drawing/2014/main" id="{C095A228-7A14-4987-BFB3-71FDE07ED842}"/>
                </a:ext>
              </a:extLst>
            </p:cNvPr>
            <p:cNvSpPr/>
            <p:nvPr/>
          </p:nvSpPr>
          <p:spPr>
            <a:xfrm>
              <a:off x="4262213"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60" name="平行四边形 22559">
              <a:extLst>
                <a:ext uri="{FF2B5EF4-FFF2-40B4-BE49-F238E27FC236}">
                  <a16:creationId xmlns:a16="http://schemas.microsoft.com/office/drawing/2014/main" id="{3A431E2F-83C7-4691-B33F-D805B6479971}"/>
                </a:ext>
              </a:extLst>
            </p:cNvPr>
            <p:cNvSpPr/>
            <p:nvPr/>
          </p:nvSpPr>
          <p:spPr>
            <a:xfrm>
              <a:off x="5052710"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61" name="平行四边形 22560">
              <a:extLst>
                <a:ext uri="{FF2B5EF4-FFF2-40B4-BE49-F238E27FC236}">
                  <a16:creationId xmlns:a16="http://schemas.microsoft.com/office/drawing/2014/main" id="{D3F5DE45-59A7-4C5E-9777-7876487DE1F7}"/>
                </a:ext>
              </a:extLst>
            </p:cNvPr>
            <p:cNvSpPr/>
            <p:nvPr/>
          </p:nvSpPr>
          <p:spPr>
            <a:xfrm>
              <a:off x="5843207"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62" name="平行四边形 22561">
              <a:extLst>
                <a:ext uri="{FF2B5EF4-FFF2-40B4-BE49-F238E27FC236}">
                  <a16:creationId xmlns:a16="http://schemas.microsoft.com/office/drawing/2014/main" id="{E3BFCB9F-C929-46C7-BFCE-06387614F4DB}"/>
                </a:ext>
              </a:extLst>
            </p:cNvPr>
            <p:cNvSpPr/>
            <p:nvPr/>
          </p:nvSpPr>
          <p:spPr>
            <a:xfrm>
              <a:off x="6633703"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63" name="平行四边形 22562">
              <a:extLst>
                <a:ext uri="{FF2B5EF4-FFF2-40B4-BE49-F238E27FC236}">
                  <a16:creationId xmlns:a16="http://schemas.microsoft.com/office/drawing/2014/main" id="{9B4D195A-DA7F-4B0A-9F37-2F607ACAF9E0}"/>
                </a:ext>
              </a:extLst>
            </p:cNvPr>
            <p:cNvSpPr/>
            <p:nvPr/>
          </p:nvSpPr>
          <p:spPr>
            <a:xfrm>
              <a:off x="7424200"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sp>
          <p:nvSpPr>
            <p:cNvPr id="22564" name="平行四边形 22563">
              <a:extLst>
                <a:ext uri="{FF2B5EF4-FFF2-40B4-BE49-F238E27FC236}">
                  <a16:creationId xmlns:a16="http://schemas.microsoft.com/office/drawing/2014/main" id="{6194B28E-4222-47B5-95B3-D4D9F8C2458C}"/>
                </a:ext>
              </a:extLst>
            </p:cNvPr>
            <p:cNvSpPr/>
            <p:nvPr/>
          </p:nvSpPr>
          <p:spPr>
            <a:xfrm>
              <a:off x="8214696" y="5053765"/>
              <a:ext cx="746925" cy="124487"/>
            </a:xfrm>
            <a:prstGeom prst="parallelogram">
              <a:avLst>
                <a:gd name="adj" fmla="val 140840"/>
              </a:avLst>
            </a:prstGeom>
          </p:spPr>
          <p:style>
            <a:lnRef idx="1">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sp>
      </p:grpSp>
      <p:sp>
        <p:nvSpPr>
          <p:cNvPr id="9" name="Text Box 14"/>
          <p:cNvSpPr txBox="1">
            <a:spLocks noChangeArrowheads="1"/>
          </p:cNvSpPr>
          <p:nvPr/>
        </p:nvSpPr>
        <p:spPr bwMode="auto">
          <a:xfrm>
            <a:off x="1126332" y="266701"/>
            <a:ext cx="399430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10.2.2   </a:t>
            </a:r>
            <a:r>
              <a:rPr lang="zh-CN" altLang="en-US" sz="2200" b="1" dirty="0">
                <a:latin typeface="微软雅黑" charset="-122"/>
                <a:ea typeface="微软雅黑" charset="-122"/>
              </a:rPr>
              <a:t>项目组织结构的形式  </a:t>
            </a:r>
          </a:p>
        </p:txBody>
      </p:sp>
    </p:spTree>
    <p:extLst>
      <p:ext uri="{BB962C8B-B14F-4D97-AF65-F5344CB8AC3E}">
        <p14:creationId xmlns:p14="http://schemas.microsoft.com/office/powerpoint/2010/main" val="93274748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out)">
                                      <p:cBhvr>
                                        <p:cTn id="7"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1082944"/>
            <a:ext cx="10899482" cy="46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indent="0">
              <a:lnSpc>
                <a:spcPct val="150000"/>
              </a:lnSpc>
            </a:pPr>
            <a:r>
              <a:rPr lang="zh-CN" altLang="en-US" sz="2000" dirty="0">
                <a:latin typeface="宋体" charset="-122"/>
              </a:rPr>
              <a:t>（</a:t>
            </a:r>
            <a:r>
              <a:rPr lang="en-US" altLang="zh-CN" sz="2000" dirty="0">
                <a:latin typeface="宋体" charset="-122"/>
              </a:rPr>
              <a:t>1</a:t>
            </a:r>
            <a:r>
              <a:rPr lang="zh-CN" altLang="en-US" sz="2000" dirty="0">
                <a:latin typeface="宋体" charset="-122"/>
              </a:rPr>
              <a:t>）主程序员制小组。该小组的核心有三个人。主程序员、辅助程序员和程序管理员。主程序员由经验丰富、能力较强的高级程序员担任，全面负责系统的设计、编码、测试和安装工作；辅助程序员协助主程序员工作；程序管理员负责保管和维护所有的软件文档资料，帮助收集软件的数据，并在研究、分析和评价文档资料的准备方面进行协助工作。</a:t>
            </a:r>
          </a:p>
          <a:p>
            <a:pPr indent="0">
              <a:lnSpc>
                <a:spcPct val="150000"/>
              </a:lnSpc>
            </a:pPr>
            <a:r>
              <a:rPr lang="zh-CN" altLang="en-US" sz="2000" dirty="0">
                <a:latin typeface="宋体" charset="-122"/>
              </a:rPr>
              <a:t>（</a:t>
            </a:r>
            <a:r>
              <a:rPr lang="en-US" altLang="zh-CN" sz="2000" dirty="0">
                <a:latin typeface="宋体" charset="-122"/>
              </a:rPr>
              <a:t>2</a:t>
            </a:r>
            <a:r>
              <a:rPr lang="zh-CN" altLang="en-US" sz="2000" dirty="0">
                <a:latin typeface="宋体" charset="-122"/>
              </a:rPr>
              <a:t>）民主制程序员小组。在民主制小组中，组内成员之间可以平等地交换意见。工作目标的制定及决定的提出都由全体成员参加。这种组织形式强调发挥小组每个成员的积极性，适合于研制时间长、开发难度大的项目。</a:t>
            </a:r>
          </a:p>
          <a:p>
            <a:pPr indent="0">
              <a:lnSpc>
                <a:spcPct val="150000"/>
              </a:lnSpc>
            </a:pPr>
            <a:r>
              <a:rPr lang="zh-CN" altLang="en-US" sz="2000" dirty="0">
                <a:latin typeface="宋体" charset="-122"/>
              </a:rPr>
              <a:t>（</a:t>
            </a:r>
            <a:r>
              <a:rPr lang="en-US" altLang="zh-CN" sz="2000" dirty="0">
                <a:latin typeface="宋体" charset="-122"/>
              </a:rPr>
              <a:t>3</a:t>
            </a:r>
            <a:r>
              <a:rPr lang="zh-CN" altLang="en-US" sz="2000" dirty="0">
                <a:latin typeface="宋体" charset="-122"/>
              </a:rPr>
              <a:t>）层次式小组。</a:t>
            </a:r>
          </a:p>
          <a:p>
            <a:pPr indent="0">
              <a:lnSpc>
                <a:spcPct val="150000"/>
              </a:lnSpc>
            </a:pPr>
            <a:r>
              <a:rPr lang="zh-CN" altLang="en-US" sz="2000" dirty="0">
                <a:latin typeface="宋体" charset="-122"/>
              </a:rPr>
              <a:t>这种组织中，组内人员分为三级。组长负责全组工作，直接领导</a:t>
            </a:r>
            <a:r>
              <a:rPr lang="en-US" altLang="zh-CN" sz="2000" dirty="0">
                <a:latin typeface="宋体" charset="-122"/>
              </a:rPr>
              <a:t>2</a:t>
            </a:r>
            <a:r>
              <a:rPr lang="zh-CN" altLang="en-US" sz="2000" dirty="0">
                <a:latin typeface="宋体" charset="-122"/>
              </a:rPr>
              <a:t>～</a:t>
            </a:r>
            <a:r>
              <a:rPr lang="en-US" altLang="zh-CN" sz="2000" dirty="0">
                <a:latin typeface="宋体" charset="-122"/>
              </a:rPr>
              <a:t>3</a:t>
            </a:r>
            <a:r>
              <a:rPr lang="zh-CN" altLang="en-US" sz="2000" dirty="0">
                <a:latin typeface="宋体" charset="-122"/>
              </a:rPr>
              <a:t>名高级程序员，每位高级程序员管理若干名程序员。这种组织比较适合于层次结构的课题。</a:t>
            </a:r>
          </a:p>
        </p:txBody>
      </p:sp>
      <p:sp>
        <p:nvSpPr>
          <p:cNvPr id="85" name="Text Box 14"/>
          <p:cNvSpPr txBox="1">
            <a:spLocks noChangeArrowheads="1"/>
          </p:cNvSpPr>
          <p:nvPr/>
        </p:nvSpPr>
        <p:spPr bwMode="auto">
          <a:xfrm>
            <a:off x="989932" y="287338"/>
            <a:ext cx="39998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10.2.3   </a:t>
            </a:r>
            <a:r>
              <a:rPr lang="zh-CN" altLang="en-US" sz="2200" b="1" dirty="0">
                <a:latin typeface="微软雅黑" charset="-122"/>
                <a:ea typeface="微软雅黑" charset="-122"/>
              </a:rPr>
              <a:t>程序设计小组的形式  </a:t>
            </a:r>
          </a:p>
        </p:txBody>
      </p:sp>
    </p:spTree>
    <p:extLst>
      <p:ext uri="{BB962C8B-B14F-4D97-AF65-F5344CB8AC3E}">
        <p14:creationId xmlns:p14="http://schemas.microsoft.com/office/powerpoint/2010/main" val="28718938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24224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10.2.4   </a:t>
            </a:r>
            <a:r>
              <a:rPr lang="zh-CN" altLang="en-US" sz="2200" b="1" dirty="0">
                <a:latin typeface="微软雅黑" charset="-122"/>
                <a:ea typeface="微软雅黑" charset="-122"/>
              </a:rPr>
              <a:t>人员配备</a:t>
            </a:r>
          </a:p>
        </p:txBody>
      </p:sp>
      <p:grpSp>
        <p:nvGrpSpPr>
          <p:cNvPr id="19" name="组合 18">
            <a:extLst>
              <a:ext uri="{FF2B5EF4-FFF2-40B4-BE49-F238E27FC236}">
                <a16:creationId xmlns:a16="http://schemas.microsoft.com/office/drawing/2014/main" id="{722A4A3B-5557-4CE3-A626-A444409CFE57}"/>
              </a:ext>
            </a:extLst>
          </p:cNvPr>
          <p:cNvGrpSpPr/>
          <p:nvPr/>
        </p:nvGrpSpPr>
        <p:grpSpPr>
          <a:xfrm>
            <a:off x="468923" y="914400"/>
            <a:ext cx="11254154" cy="5303520"/>
            <a:chOff x="939264" y="1576592"/>
            <a:chExt cx="10328545" cy="2759884"/>
          </a:xfrm>
        </p:grpSpPr>
        <p:sp>
          <p:nvSpPr>
            <p:cNvPr id="21" name="任意多边形: 形状 20">
              <a:extLst>
                <a:ext uri="{FF2B5EF4-FFF2-40B4-BE49-F238E27FC236}">
                  <a16:creationId xmlns:a16="http://schemas.microsoft.com/office/drawing/2014/main" id="{950301BF-AFCF-45F8-BF7B-B379DA8E44FC}"/>
                </a:ext>
              </a:extLst>
            </p:cNvPr>
            <p:cNvSpPr/>
            <p:nvPr/>
          </p:nvSpPr>
          <p:spPr>
            <a:xfrm>
              <a:off x="1239211" y="1636581"/>
              <a:ext cx="10028598" cy="479914"/>
            </a:xfrm>
            <a:custGeom>
              <a:avLst/>
              <a:gdLst>
                <a:gd name="connsiteX0" fmla="*/ 0 w 10028598"/>
                <a:gd name="connsiteY0" fmla="*/ 0 h 479914"/>
                <a:gd name="connsiteX1" fmla="*/ 10028598 w 10028598"/>
                <a:gd name="connsiteY1" fmla="*/ 0 h 479914"/>
                <a:gd name="connsiteX2" fmla="*/ 10028598 w 10028598"/>
                <a:gd name="connsiteY2" fmla="*/ 479914 h 479914"/>
                <a:gd name="connsiteX3" fmla="*/ 0 w 10028598"/>
                <a:gd name="connsiteY3" fmla="*/ 479914 h 479914"/>
                <a:gd name="connsiteX4" fmla="*/ 0 w 10028598"/>
                <a:gd name="connsiteY4" fmla="*/ 0 h 4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598" h="479914">
                  <a:moveTo>
                    <a:pt x="0" y="0"/>
                  </a:moveTo>
                  <a:lnTo>
                    <a:pt x="10028598" y="0"/>
                  </a:lnTo>
                  <a:lnTo>
                    <a:pt x="10028598" y="479914"/>
                  </a:lnTo>
                  <a:lnTo>
                    <a:pt x="0" y="479914"/>
                  </a:lnTo>
                  <a:lnTo>
                    <a:pt x="0" y="0"/>
                  </a:lnTo>
                  <a:close/>
                </a:path>
              </a:pathLst>
            </a:cu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380932" tIns="33020" rIns="33020" bIns="33020" numCol="1" spcCol="1270" anchor="ctr" anchorCtr="0">
              <a:noAutofit/>
            </a:bodyPr>
            <a:lstStyle/>
            <a:p>
              <a:pPr marL="0" lvl="0" indent="0" algn="l" defTabSz="577850">
                <a:lnSpc>
                  <a:spcPct val="150000"/>
                </a:lnSpc>
                <a:spcBef>
                  <a:spcPct val="0"/>
                </a:spcBef>
                <a:buNone/>
              </a:pPr>
              <a:r>
                <a:rPr lang="en-US" kern="1200">
                  <a:latin typeface="+mn-ea"/>
                </a:rPr>
                <a:t>1</a:t>
              </a:r>
              <a:r>
                <a:rPr lang="zh-CN" kern="1200">
                  <a:latin typeface="+mn-ea"/>
                </a:rPr>
                <a:t>．项目开发各阶段所需人员</a:t>
              </a:r>
            </a:p>
          </p:txBody>
        </p:sp>
        <p:sp>
          <p:nvSpPr>
            <p:cNvPr id="22" name="椭圆 21">
              <a:extLst>
                <a:ext uri="{FF2B5EF4-FFF2-40B4-BE49-F238E27FC236}">
                  <a16:creationId xmlns:a16="http://schemas.microsoft.com/office/drawing/2014/main" id="{3AE3D355-5D0F-4963-A27D-9C637CB0E7A1}"/>
                </a:ext>
              </a:extLst>
            </p:cNvPr>
            <p:cNvSpPr/>
            <p:nvPr/>
          </p:nvSpPr>
          <p:spPr>
            <a:xfrm>
              <a:off x="939264" y="1576592"/>
              <a:ext cx="599893" cy="599893"/>
            </a:xfrm>
            <a:prstGeom prst="ellipse">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3" name="任意多边形: 形状 22">
              <a:extLst>
                <a:ext uri="{FF2B5EF4-FFF2-40B4-BE49-F238E27FC236}">
                  <a16:creationId xmlns:a16="http://schemas.microsoft.com/office/drawing/2014/main" id="{8CF8FE62-3D02-4C16-84D6-024C83DE5A90}"/>
                </a:ext>
              </a:extLst>
            </p:cNvPr>
            <p:cNvSpPr/>
            <p:nvPr/>
          </p:nvSpPr>
          <p:spPr>
            <a:xfrm>
              <a:off x="1514357" y="2356578"/>
              <a:ext cx="9753452" cy="479914"/>
            </a:xfrm>
            <a:custGeom>
              <a:avLst/>
              <a:gdLst>
                <a:gd name="connsiteX0" fmla="*/ 0 w 9753452"/>
                <a:gd name="connsiteY0" fmla="*/ 0 h 479914"/>
                <a:gd name="connsiteX1" fmla="*/ 9753452 w 9753452"/>
                <a:gd name="connsiteY1" fmla="*/ 0 h 479914"/>
                <a:gd name="connsiteX2" fmla="*/ 9753452 w 9753452"/>
                <a:gd name="connsiteY2" fmla="*/ 479914 h 479914"/>
                <a:gd name="connsiteX3" fmla="*/ 0 w 9753452"/>
                <a:gd name="connsiteY3" fmla="*/ 479914 h 479914"/>
                <a:gd name="connsiteX4" fmla="*/ 0 w 9753452"/>
                <a:gd name="connsiteY4" fmla="*/ 0 h 4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452" h="479914">
                  <a:moveTo>
                    <a:pt x="0" y="0"/>
                  </a:moveTo>
                  <a:lnTo>
                    <a:pt x="9753452" y="0"/>
                  </a:lnTo>
                  <a:lnTo>
                    <a:pt x="9753452" y="479914"/>
                  </a:lnTo>
                  <a:lnTo>
                    <a:pt x="0" y="479914"/>
                  </a:lnTo>
                  <a:lnTo>
                    <a:pt x="0" y="0"/>
                  </a:lnTo>
                  <a:close/>
                </a:path>
              </a:pathLst>
            </a:cu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380932" tIns="33020" rIns="33020" bIns="33020" numCol="1" spcCol="1270" anchor="ctr" anchorCtr="0">
              <a:noAutofit/>
            </a:bodyPr>
            <a:lstStyle/>
            <a:p>
              <a:pPr marL="0" lvl="0" indent="0" algn="l" defTabSz="577850">
                <a:lnSpc>
                  <a:spcPct val="150000"/>
                </a:lnSpc>
                <a:spcBef>
                  <a:spcPct val="0"/>
                </a:spcBef>
                <a:buNone/>
              </a:pPr>
              <a:r>
                <a:rPr lang="zh-CN" kern="1200">
                  <a:latin typeface="+mn-ea"/>
                </a:rPr>
                <a:t>软件开发人员一般分为项目负责人、系统分析员、高级程序员、程序员、初级程序员、资料员和其他辅助人员。其中系统分析员和高级程序员是高级技术人员；后面几种是低级技术人员。根据项目规模的大小，有的人可能身兼数职，但要明确职责。</a:t>
              </a:r>
            </a:p>
          </p:txBody>
        </p:sp>
        <p:sp>
          <p:nvSpPr>
            <p:cNvPr id="24" name="椭圆 23">
              <a:extLst>
                <a:ext uri="{FF2B5EF4-FFF2-40B4-BE49-F238E27FC236}">
                  <a16:creationId xmlns:a16="http://schemas.microsoft.com/office/drawing/2014/main" id="{2833D6D5-F9C7-4624-86BB-1ABC3BEBACAB}"/>
                </a:ext>
              </a:extLst>
            </p:cNvPr>
            <p:cNvSpPr/>
            <p:nvPr/>
          </p:nvSpPr>
          <p:spPr>
            <a:xfrm>
              <a:off x="1214410" y="2296589"/>
              <a:ext cx="599893" cy="599893"/>
            </a:xfrm>
            <a:prstGeom prst="ellipse">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5" name="任意多边形: 形状 24">
              <a:extLst>
                <a:ext uri="{FF2B5EF4-FFF2-40B4-BE49-F238E27FC236}">
                  <a16:creationId xmlns:a16="http://schemas.microsoft.com/office/drawing/2014/main" id="{0C06F0F4-D6D2-4366-A681-80D5D63F5C47}"/>
                </a:ext>
              </a:extLst>
            </p:cNvPr>
            <p:cNvSpPr/>
            <p:nvPr/>
          </p:nvSpPr>
          <p:spPr>
            <a:xfrm>
              <a:off x="1514357" y="3076576"/>
              <a:ext cx="9753452" cy="479914"/>
            </a:xfrm>
            <a:custGeom>
              <a:avLst/>
              <a:gdLst>
                <a:gd name="connsiteX0" fmla="*/ 0 w 9753452"/>
                <a:gd name="connsiteY0" fmla="*/ 0 h 479914"/>
                <a:gd name="connsiteX1" fmla="*/ 9753452 w 9753452"/>
                <a:gd name="connsiteY1" fmla="*/ 0 h 479914"/>
                <a:gd name="connsiteX2" fmla="*/ 9753452 w 9753452"/>
                <a:gd name="connsiteY2" fmla="*/ 479914 h 479914"/>
                <a:gd name="connsiteX3" fmla="*/ 0 w 9753452"/>
                <a:gd name="connsiteY3" fmla="*/ 479914 h 479914"/>
                <a:gd name="connsiteX4" fmla="*/ 0 w 9753452"/>
                <a:gd name="connsiteY4" fmla="*/ 0 h 4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452" h="479914">
                  <a:moveTo>
                    <a:pt x="0" y="0"/>
                  </a:moveTo>
                  <a:lnTo>
                    <a:pt x="9753452" y="0"/>
                  </a:lnTo>
                  <a:lnTo>
                    <a:pt x="9753452" y="479914"/>
                  </a:lnTo>
                  <a:lnTo>
                    <a:pt x="0" y="479914"/>
                  </a:lnTo>
                  <a:lnTo>
                    <a:pt x="0" y="0"/>
                  </a:lnTo>
                  <a:close/>
                </a:path>
              </a:pathLst>
            </a:cu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380932" tIns="33020" rIns="33020" bIns="33020" numCol="1" spcCol="1270" anchor="ctr" anchorCtr="0">
              <a:noAutofit/>
            </a:bodyPr>
            <a:lstStyle/>
            <a:p>
              <a:pPr marL="0" lvl="0" indent="0" algn="l" defTabSz="577850">
                <a:lnSpc>
                  <a:spcPct val="150000"/>
                </a:lnSpc>
                <a:spcBef>
                  <a:spcPct val="0"/>
                </a:spcBef>
                <a:buNone/>
              </a:pPr>
              <a:r>
                <a:rPr lang="zh-CN" kern="1200">
                  <a:latin typeface="+mn-ea"/>
                </a:rPr>
                <a:t>软件开发人员要少而精，担任不同职责的人，要求具备的能力也不同。项目负责人需要具有组织能力、判断能力和对重大问题做出决策的能力；系统分析员需要有概括能力、分析能力和社交活动能力；</a:t>
              </a:r>
            </a:p>
          </p:txBody>
        </p:sp>
        <p:sp>
          <p:nvSpPr>
            <p:cNvPr id="26" name="椭圆 25">
              <a:extLst>
                <a:ext uri="{FF2B5EF4-FFF2-40B4-BE49-F238E27FC236}">
                  <a16:creationId xmlns:a16="http://schemas.microsoft.com/office/drawing/2014/main" id="{D918E73A-BD40-4CDC-A4F4-59A45A6D60E2}"/>
                </a:ext>
              </a:extLst>
            </p:cNvPr>
            <p:cNvSpPr/>
            <p:nvPr/>
          </p:nvSpPr>
          <p:spPr>
            <a:xfrm>
              <a:off x="1214410" y="3016586"/>
              <a:ext cx="599893" cy="599893"/>
            </a:xfrm>
            <a:prstGeom prst="ellipse">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7" name="任意多边形: 形状 26">
              <a:extLst>
                <a:ext uri="{FF2B5EF4-FFF2-40B4-BE49-F238E27FC236}">
                  <a16:creationId xmlns:a16="http://schemas.microsoft.com/office/drawing/2014/main" id="{A5D827F8-1CBB-4FB0-A32A-8B919A90875D}"/>
                </a:ext>
              </a:extLst>
            </p:cNvPr>
            <p:cNvSpPr/>
            <p:nvPr/>
          </p:nvSpPr>
          <p:spPr>
            <a:xfrm>
              <a:off x="1239211" y="3796573"/>
              <a:ext cx="10028598" cy="479914"/>
            </a:xfrm>
            <a:custGeom>
              <a:avLst/>
              <a:gdLst>
                <a:gd name="connsiteX0" fmla="*/ 0 w 10028598"/>
                <a:gd name="connsiteY0" fmla="*/ 0 h 479914"/>
                <a:gd name="connsiteX1" fmla="*/ 10028598 w 10028598"/>
                <a:gd name="connsiteY1" fmla="*/ 0 h 479914"/>
                <a:gd name="connsiteX2" fmla="*/ 10028598 w 10028598"/>
                <a:gd name="connsiteY2" fmla="*/ 479914 h 479914"/>
                <a:gd name="connsiteX3" fmla="*/ 0 w 10028598"/>
                <a:gd name="connsiteY3" fmla="*/ 479914 h 479914"/>
                <a:gd name="connsiteX4" fmla="*/ 0 w 10028598"/>
                <a:gd name="connsiteY4" fmla="*/ 0 h 479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28598" h="479914">
                  <a:moveTo>
                    <a:pt x="0" y="0"/>
                  </a:moveTo>
                  <a:lnTo>
                    <a:pt x="10028598" y="0"/>
                  </a:lnTo>
                  <a:lnTo>
                    <a:pt x="10028598" y="479914"/>
                  </a:lnTo>
                  <a:lnTo>
                    <a:pt x="0" y="479914"/>
                  </a:lnTo>
                  <a:lnTo>
                    <a:pt x="0" y="0"/>
                  </a:lnTo>
                  <a:close/>
                </a:path>
              </a:pathLst>
            </a:custGeom>
          </p:spPr>
          <p:style>
            <a:lnRef idx="0">
              <a:schemeClr val="accent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380932" tIns="33020" rIns="33020" bIns="33020" numCol="1" spcCol="1270" anchor="ctr" anchorCtr="0">
              <a:noAutofit/>
            </a:bodyPr>
            <a:lstStyle/>
            <a:p>
              <a:pPr marL="0" lvl="0" indent="0" algn="l" defTabSz="577850">
                <a:lnSpc>
                  <a:spcPct val="150000"/>
                </a:lnSpc>
                <a:spcBef>
                  <a:spcPct val="0"/>
                </a:spcBef>
                <a:buNone/>
              </a:pPr>
              <a:r>
                <a:rPr lang="zh-CN" kern="1200">
                  <a:latin typeface="+mn-ea"/>
                </a:rPr>
                <a:t>程序员需要有熟练的编程能力。</a:t>
              </a:r>
            </a:p>
          </p:txBody>
        </p:sp>
        <p:sp>
          <p:nvSpPr>
            <p:cNvPr id="28" name="椭圆 27">
              <a:extLst>
                <a:ext uri="{FF2B5EF4-FFF2-40B4-BE49-F238E27FC236}">
                  <a16:creationId xmlns:a16="http://schemas.microsoft.com/office/drawing/2014/main" id="{8DA9CE31-C31F-46B3-BF9D-F14740414B53}"/>
                </a:ext>
              </a:extLst>
            </p:cNvPr>
            <p:cNvSpPr/>
            <p:nvPr/>
          </p:nvSpPr>
          <p:spPr>
            <a:xfrm>
              <a:off x="939264" y="3736583"/>
              <a:ext cx="599893" cy="599893"/>
            </a:xfrm>
            <a:prstGeom prst="ellipse">
              <a:avLst/>
            </a:prstGeom>
          </p:spPr>
          <p:style>
            <a:lnRef idx="1">
              <a:schemeClr val="accent2">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0626208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42245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10.2.4   </a:t>
            </a:r>
            <a:r>
              <a:rPr lang="zh-CN" altLang="en-US" sz="2200" b="1" dirty="0">
                <a:latin typeface="微软雅黑" charset="-122"/>
                <a:ea typeface="微软雅黑" charset="-122"/>
              </a:rPr>
              <a:t>人员配备</a:t>
            </a:r>
          </a:p>
        </p:txBody>
      </p:sp>
      <p:grpSp>
        <p:nvGrpSpPr>
          <p:cNvPr id="13" name="组合 12">
            <a:extLst>
              <a:ext uri="{FF2B5EF4-FFF2-40B4-BE49-F238E27FC236}">
                <a16:creationId xmlns:a16="http://schemas.microsoft.com/office/drawing/2014/main" id="{90D7CF05-3DEA-4D2E-AC6F-38BE66EDFC1F}"/>
              </a:ext>
            </a:extLst>
          </p:cNvPr>
          <p:cNvGrpSpPr/>
          <p:nvPr/>
        </p:nvGrpSpPr>
        <p:grpSpPr>
          <a:xfrm>
            <a:off x="446838" y="2183601"/>
            <a:ext cx="11201517" cy="3414383"/>
            <a:chOff x="3503937" y="1487566"/>
            <a:chExt cx="11201517" cy="3414383"/>
          </a:xfrm>
        </p:grpSpPr>
        <p:sp>
          <p:nvSpPr>
            <p:cNvPr id="15" name="椭圆 14">
              <a:extLst>
                <a:ext uri="{FF2B5EF4-FFF2-40B4-BE49-F238E27FC236}">
                  <a16:creationId xmlns:a16="http://schemas.microsoft.com/office/drawing/2014/main" id="{7BBCCFCE-4316-4752-BFA6-72A2741E0368}"/>
                </a:ext>
              </a:extLst>
            </p:cNvPr>
            <p:cNvSpPr/>
            <p:nvPr/>
          </p:nvSpPr>
          <p:spPr>
            <a:xfrm>
              <a:off x="3503937" y="2209097"/>
              <a:ext cx="2692852" cy="2692852"/>
            </a:xfrm>
            <a:prstGeom prst="ellipse">
              <a:avLst/>
            </a:prstGeom>
          </p:spPr>
          <p:style>
            <a:lnRef idx="0">
              <a:schemeClr val="dk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6" name="椭圆 15">
              <a:extLst>
                <a:ext uri="{FF2B5EF4-FFF2-40B4-BE49-F238E27FC236}">
                  <a16:creationId xmlns:a16="http://schemas.microsoft.com/office/drawing/2014/main" id="{433D98F3-3BB3-4D68-A330-434D72F4E369}"/>
                </a:ext>
              </a:extLst>
            </p:cNvPr>
            <p:cNvSpPr/>
            <p:nvPr/>
          </p:nvSpPr>
          <p:spPr>
            <a:xfrm>
              <a:off x="3803068" y="2508228"/>
              <a:ext cx="2094590" cy="2094590"/>
            </a:xfrm>
            <a:prstGeom prst="ellipse">
              <a:avLst/>
            </a:prstGeom>
          </p:spPr>
          <p:style>
            <a:lnRef idx="0">
              <a:schemeClr val="dk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7" name="椭圆 16">
              <a:extLst>
                <a:ext uri="{FF2B5EF4-FFF2-40B4-BE49-F238E27FC236}">
                  <a16:creationId xmlns:a16="http://schemas.microsoft.com/office/drawing/2014/main" id="{8C40BBC3-583C-4E0A-8BB1-532CB1AFC908}"/>
                </a:ext>
              </a:extLst>
            </p:cNvPr>
            <p:cNvSpPr/>
            <p:nvPr/>
          </p:nvSpPr>
          <p:spPr>
            <a:xfrm>
              <a:off x="4102199" y="2807359"/>
              <a:ext cx="1496328" cy="1496328"/>
            </a:xfrm>
            <a:prstGeom prst="ellipse">
              <a:avLst/>
            </a:prstGeom>
          </p:spPr>
          <p:style>
            <a:lnRef idx="0">
              <a:schemeClr val="dk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8" name="椭圆 17">
              <a:extLst>
                <a:ext uri="{FF2B5EF4-FFF2-40B4-BE49-F238E27FC236}">
                  <a16:creationId xmlns:a16="http://schemas.microsoft.com/office/drawing/2014/main" id="{2C219BF0-F74A-4DEA-9A9E-E180A529C59C}"/>
                </a:ext>
              </a:extLst>
            </p:cNvPr>
            <p:cNvSpPr/>
            <p:nvPr/>
          </p:nvSpPr>
          <p:spPr>
            <a:xfrm>
              <a:off x="4401555" y="3106715"/>
              <a:ext cx="897617" cy="897617"/>
            </a:xfrm>
            <a:prstGeom prst="ellipse">
              <a:avLst/>
            </a:prstGeom>
          </p:spPr>
          <p:style>
            <a:lnRef idx="0">
              <a:schemeClr val="dk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9" name="椭圆 18">
              <a:extLst>
                <a:ext uri="{FF2B5EF4-FFF2-40B4-BE49-F238E27FC236}">
                  <a16:creationId xmlns:a16="http://schemas.microsoft.com/office/drawing/2014/main" id="{759C5558-A390-4880-8932-8DC0C8E3F6DF}"/>
                </a:ext>
              </a:extLst>
            </p:cNvPr>
            <p:cNvSpPr/>
            <p:nvPr/>
          </p:nvSpPr>
          <p:spPr>
            <a:xfrm>
              <a:off x="4700686" y="3405846"/>
              <a:ext cx="299355" cy="299355"/>
            </a:xfrm>
            <a:prstGeom prst="ellipse">
              <a:avLst/>
            </a:prstGeom>
          </p:spPr>
          <p:style>
            <a:lnRef idx="0">
              <a:schemeClr val="dk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0" name="任意多边形: 形状 19">
              <a:extLst>
                <a:ext uri="{FF2B5EF4-FFF2-40B4-BE49-F238E27FC236}">
                  <a16:creationId xmlns:a16="http://schemas.microsoft.com/office/drawing/2014/main" id="{E7D65BF5-5A99-4D9B-A432-A40291E2B6D4}"/>
                </a:ext>
              </a:extLst>
            </p:cNvPr>
            <p:cNvSpPr/>
            <p:nvPr/>
          </p:nvSpPr>
          <p:spPr>
            <a:xfrm>
              <a:off x="6643354" y="1487566"/>
              <a:ext cx="3371858" cy="475378"/>
            </a:xfrm>
            <a:custGeom>
              <a:avLst/>
              <a:gdLst>
                <a:gd name="connsiteX0" fmla="*/ 0 w 1346426"/>
                <a:gd name="connsiteY0" fmla="*/ 0 h 475378"/>
                <a:gd name="connsiteX1" fmla="*/ 1346426 w 1346426"/>
                <a:gd name="connsiteY1" fmla="*/ 0 h 475378"/>
                <a:gd name="connsiteX2" fmla="*/ 1346426 w 1346426"/>
                <a:gd name="connsiteY2" fmla="*/ 475378 h 475378"/>
                <a:gd name="connsiteX3" fmla="*/ 0 w 1346426"/>
                <a:gd name="connsiteY3" fmla="*/ 475378 h 475378"/>
                <a:gd name="connsiteX4" fmla="*/ 0 w 1346426"/>
                <a:gd name="connsiteY4" fmla="*/ 0 h 47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26" h="475378">
                  <a:moveTo>
                    <a:pt x="0" y="0"/>
                  </a:moveTo>
                  <a:lnTo>
                    <a:pt x="1346426" y="0"/>
                  </a:lnTo>
                  <a:lnTo>
                    <a:pt x="1346426" y="475378"/>
                  </a:lnTo>
                  <a:lnTo>
                    <a:pt x="0" y="475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 tIns="7620" rIns="7620" bIns="7620" numCol="1" spcCol="1270" anchor="ctr" anchorCtr="0">
              <a:noAutofit/>
            </a:bodyPr>
            <a:lstStyle/>
            <a:p>
              <a:pPr marL="0" lvl="0" indent="0" algn="l" defTabSz="266700">
                <a:lnSpc>
                  <a:spcPct val="150000"/>
                </a:lnSpc>
                <a:spcBef>
                  <a:spcPct val="0"/>
                </a:spcBef>
                <a:buNone/>
              </a:pPr>
              <a:r>
                <a:rPr lang="en-US" kern="1200" dirty="0">
                  <a:latin typeface="+mn-ea"/>
                </a:rPr>
                <a:t>2</a:t>
              </a:r>
              <a:r>
                <a:rPr lang="zh-CN" kern="1200" dirty="0">
                  <a:latin typeface="+mn-ea"/>
                </a:rPr>
                <a:t>．配备人员的原则</a:t>
              </a:r>
            </a:p>
          </p:txBody>
        </p:sp>
        <p:sp>
          <p:nvSpPr>
            <p:cNvPr id="21" name="直接连接符 20">
              <a:extLst>
                <a:ext uri="{FF2B5EF4-FFF2-40B4-BE49-F238E27FC236}">
                  <a16:creationId xmlns:a16="http://schemas.microsoft.com/office/drawing/2014/main" id="{248CA036-BD35-4461-955E-E9396AF46AD3}"/>
                </a:ext>
              </a:extLst>
            </p:cNvPr>
            <p:cNvSpPr/>
            <p:nvPr/>
          </p:nvSpPr>
          <p:spPr>
            <a:xfrm>
              <a:off x="6308992" y="1778241"/>
              <a:ext cx="336606" cy="0"/>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22" name="直接连接符 21">
              <a:extLst>
                <a:ext uri="{FF2B5EF4-FFF2-40B4-BE49-F238E27FC236}">
                  <a16:creationId xmlns:a16="http://schemas.microsoft.com/office/drawing/2014/main" id="{62611C65-05DC-43D6-9477-CE5F38DA2B58}"/>
                </a:ext>
              </a:extLst>
            </p:cNvPr>
            <p:cNvSpPr/>
            <p:nvPr/>
          </p:nvSpPr>
          <p:spPr>
            <a:xfrm rot="5400000">
              <a:off x="4689914" y="1938690"/>
              <a:ext cx="1777282" cy="1456384"/>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23" name="任意多边形: 形状 22">
              <a:extLst>
                <a:ext uri="{FF2B5EF4-FFF2-40B4-BE49-F238E27FC236}">
                  <a16:creationId xmlns:a16="http://schemas.microsoft.com/office/drawing/2014/main" id="{E6D82030-CAB3-4EA3-8B78-E2D031C9FE4A}"/>
                </a:ext>
              </a:extLst>
            </p:cNvPr>
            <p:cNvSpPr/>
            <p:nvPr/>
          </p:nvSpPr>
          <p:spPr>
            <a:xfrm>
              <a:off x="6645598" y="2043217"/>
              <a:ext cx="5610091" cy="475378"/>
            </a:xfrm>
            <a:custGeom>
              <a:avLst/>
              <a:gdLst>
                <a:gd name="connsiteX0" fmla="*/ 0 w 1346426"/>
                <a:gd name="connsiteY0" fmla="*/ 0 h 475378"/>
                <a:gd name="connsiteX1" fmla="*/ 1346426 w 1346426"/>
                <a:gd name="connsiteY1" fmla="*/ 0 h 475378"/>
                <a:gd name="connsiteX2" fmla="*/ 1346426 w 1346426"/>
                <a:gd name="connsiteY2" fmla="*/ 475378 h 475378"/>
                <a:gd name="connsiteX3" fmla="*/ 0 w 1346426"/>
                <a:gd name="connsiteY3" fmla="*/ 475378 h 475378"/>
                <a:gd name="connsiteX4" fmla="*/ 0 w 1346426"/>
                <a:gd name="connsiteY4" fmla="*/ 0 h 47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26" h="475378">
                  <a:moveTo>
                    <a:pt x="0" y="0"/>
                  </a:moveTo>
                  <a:lnTo>
                    <a:pt x="1346426" y="0"/>
                  </a:lnTo>
                  <a:lnTo>
                    <a:pt x="1346426" y="475378"/>
                  </a:lnTo>
                  <a:lnTo>
                    <a:pt x="0" y="475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 tIns="7620" rIns="7620" bIns="7620" numCol="1" spcCol="1270" anchor="ctr" anchorCtr="0">
              <a:noAutofit/>
            </a:bodyPr>
            <a:lstStyle/>
            <a:p>
              <a:pPr marL="0" lvl="0" indent="0" algn="l" defTabSz="266700">
                <a:lnSpc>
                  <a:spcPct val="150000"/>
                </a:lnSpc>
                <a:spcBef>
                  <a:spcPct val="0"/>
                </a:spcBef>
                <a:buNone/>
              </a:pPr>
              <a:r>
                <a:rPr lang="zh-CN" kern="1200" dirty="0">
                  <a:latin typeface="+mn-ea"/>
                </a:rPr>
                <a:t>配备软件人员时，应注意以下三个主要原则</a:t>
              </a:r>
              <a:r>
                <a:rPr lang="en-US" kern="1200" dirty="0">
                  <a:latin typeface="+mn-ea"/>
                </a:rPr>
                <a:t>:</a:t>
              </a:r>
              <a:endParaRPr lang="zh-CN" kern="1200" dirty="0">
                <a:latin typeface="+mn-ea"/>
              </a:endParaRPr>
            </a:p>
          </p:txBody>
        </p:sp>
        <p:sp>
          <p:nvSpPr>
            <p:cNvPr id="24" name="直接连接符 23">
              <a:extLst>
                <a:ext uri="{FF2B5EF4-FFF2-40B4-BE49-F238E27FC236}">
                  <a16:creationId xmlns:a16="http://schemas.microsoft.com/office/drawing/2014/main" id="{B312E617-294A-41D5-B5C3-CF2D43B64E57}"/>
                </a:ext>
              </a:extLst>
            </p:cNvPr>
            <p:cNvSpPr/>
            <p:nvPr/>
          </p:nvSpPr>
          <p:spPr>
            <a:xfrm>
              <a:off x="6308992" y="2280906"/>
              <a:ext cx="336606" cy="0"/>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26" name="直接连接符 25">
              <a:extLst>
                <a:ext uri="{FF2B5EF4-FFF2-40B4-BE49-F238E27FC236}">
                  <a16:creationId xmlns:a16="http://schemas.microsoft.com/office/drawing/2014/main" id="{A60311BD-26C8-42D5-B671-FA408E831756}"/>
                </a:ext>
              </a:extLst>
            </p:cNvPr>
            <p:cNvSpPr/>
            <p:nvPr/>
          </p:nvSpPr>
          <p:spPr>
            <a:xfrm rot="5400000">
              <a:off x="4951076" y="2403162"/>
              <a:ext cx="1479812" cy="1234224"/>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27" name="任意多边形: 形状 26">
              <a:extLst>
                <a:ext uri="{FF2B5EF4-FFF2-40B4-BE49-F238E27FC236}">
                  <a16:creationId xmlns:a16="http://schemas.microsoft.com/office/drawing/2014/main" id="{71DE5D81-7146-46F1-B626-541E64379A83}"/>
                </a:ext>
              </a:extLst>
            </p:cNvPr>
            <p:cNvSpPr/>
            <p:nvPr/>
          </p:nvSpPr>
          <p:spPr>
            <a:xfrm>
              <a:off x="6643354" y="2465458"/>
              <a:ext cx="7725494" cy="681675"/>
            </a:xfrm>
            <a:custGeom>
              <a:avLst/>
              <a:gdLst>
                <a:gd name="connsiteX0" fmla="*/ 0 w 1346426"/>
                <a:gd name="connsiteY0" fmla="*/ 0 h 475378"/>
                <a:gd name="connsiteX1" fmla="*/ 1346426 w 1346426"/>
                <a:gd name="connsiteY1" fmla="*/ 0 h 475378"/>
                <a:gd name="connsiteX2" fmla="*/ 1346426 w 1346426"/>
                <a:gd name="connsiteY2" fmla="*/ 475378 h 475378"/>
                <a:gd name="connsiteX3" fmla="*/ 0 w 1346426"/>
                <a:gd name="connsiteY3" fmla="*/ 475378 h 475378"/>
                <a:gd name="connsiteX4" fmla="*/ 0 w 1346426"/>
                <a:gd name="connsiteY4" fmla="*/ 0 h 47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26" h="475378">
                  <a:moveTo>
                    <a:pt x="0" y="0"/>
                  </a:moveTo>
                  <a:lnTo>
                    <a:pt x="1346426" y="0"/>
                  </a:lnTo>
                  <a:lnTo>
                    <a:pt x="1346426" y="475378"/>
                  </a:lnTo>
                  <a:lnTo>
                    <a:pt x="0" y="475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 tIns="7620" rIns="7620" bIns="7620" numCol="1" spcCol="1270" anchor="ctr" anchorCtr="0">
              <a:noAutofit/>
            </a:bodyPr>
            <a:lstStyle/>
            <a:p>
              <a:pPr marL="0" lvl="0" indent="0" algn="l" defTabSz="266700">
                <a:lnSpc>
                  <a:spcPct val="150000"/>
                </a:lnSpc>
                <a:spcBef>
                  <a:spcPct val="0"/>
                </a:spcBef>
                <a:buNone/>
              </a:pPr>
              <a:r>
                <a:rPr lang="en-US" kern="1200" dirty="0">
                  <a:latin typeface="+mn-ea"/>
                </a:rPr>
                <a:t>①</a:t>
              </a:r>
              <a:r>
                <a:rPr lang="zh-CN" kern="1200" dirty="0">
                  <a:latin typeface="+mn-ea"/>
                </a:rPr>
                <a:t>重质量</a:t>
              </a:r>
              <a:r>
                <a:rPr lang="en-US" kern="1200" dirty="0">
                  <a:latin typeface="+mn-ea"/>
                </a:rPr>
                <a:t>:</a:t>
              </a:r>
              <a:r>
                <a:rPr lang="zh-CN" kern="1200" dirty="0">
                  <a:latin typeface="+mn-ea"/>
                </a:rPr>
                <a:t>软件项目是技术性很强的工作，任用少量有实践经验、有能力的人员去完成关键性的任务，常常要比任用较多的经验不足的人员更有效。</a:t>
              </a:r>
            </a:p>
          </p:txBody>
        </p:sp>
        <p:sp>
          <p:nvSpPr>
            <p:cNvPr id="28" name="直接连接符 27">
              <a:extLst>
                <a:ext uri="{FF2B5EF4-FFF2-40B4-BE49-F238E27FC236}">
                  <a16:creationId xmlns:a16="http://schemas.microsoft.com/office/drawing/2014/main" id="{074FD11E-5974-42DB-BF62-CDCBF83CE6AD}"/>
                </a:ext>
              </a:extLst>
            </p:cNvPr>
            <p:cNvSpPr/>
            <p:nvPr/>
          </p:nvSpPr>
          <p:spPr>
            <a:xfrm>
              <a:off x="6308992" y="2783572"/>
              <a:ext cx="336606" cy="0"/>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29" name="直接连接符 28">
              <a:extLst>
                <a:ext uri="{FF2B5EF4-FFF2-40B4-BE49-F238E27FC236}">
                  <a16:creationId xmlns:a16="http://schemas.microsoft.com/office/drawing/2014/main" id="{236E58F7-EFB0-4983-AC23-7CC6291911BE}"/>
                </a:ext>
              </a:extLst>
            </p:cNvPr>
            <p:cNvSpPr/>
            <p:nvPr/>
          </p:nvSpPr>
          <p:spPr>
            <a:xfrm rot="5400000">
              <a:off x="5207166" y="2848649"/>
              <a:ext cx="1166902" cy="1036748"/>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30" name="任意多边形: 形状 29">
              <a:extLst>
                <a:ext uri="{FF2B5EF4-FFF2-40B4-BE49-F238E27FC236}">
                  <a16:creationId xmlns:a16="http://schemas.microsoft.com/office/drawing/2014/main" id="{4C007B64-1945-4159-BE63-5ECC0CC53600}"/>
                </a:ext>
              </a:extLst>
            </p:cNvPr>
            <p:cNvSpPr/>
            <p:nvPr/>
          </p:nvSpPr>
          <p:spPr>
            <a:xfrm>
              <a:off x="6643354" y="3122308"/>
              <a:ext cx="8062100" cy="475378"/>
            </a:xfrm>
            <a:custGeom>
              <a:avLst/>
              <a:gdLst>
                <a:gd name="connsiteX0" fmla="*/ 0 w 1346426"/>
                <a:gd name="connsiteY0" fmla="*/ 0 h 475378"/>
                <a:gd name="connsiteX1" fmla="*/ 1346426 w 1346426"/>
                <a:gd name="connsiteY1" fmla="*/ 0 h 475378"/>
                <a:gd name="connsiteX2" fmla="*/ 1346426 w 1346426"/>
                <a:gd name="connsiteY2" fmla="*/ 475378 h 475378"/>
                <a:gd name="connsiteX3" fmla="*/ 0 w 1346426"/>
                <a:gd name="connsiteY3" fmla="*/ 475378 h 475378"/>
                <a:gd name="connsiteX4" fmla="*/ 0 w 1346426"/>
                <a:gd name="connsiteY4" fmla="*/ 0 h 47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26" h="475378">
                  <a:moveTo>
                    <a:pt x="0" y="0"/>
                  </a:moveTo>
                  <a:lnTo>
                    <a:pt x="1346426" y="0"/>
                  </a:lnTo>
                  <a:lnTo>
                    <a:pt x="1346426" y="475378"/>
                  </a:lnTo>
                  <a:lnTo>
                    <a:pt x="0" y="475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 tIns="7620" rIns="7620" bIns="7620" numCol="1" spcCol="1270" anchor="ctr" anchorCtr="0">
              <a:noAutofit/>
            </a:bodyPr>
            <a:lstStyle/>
            <a:p>
              <a:pPr marL="0" lvl="0" indent="0" algn="l" defTabSz="266700">
                <a:lnSpc>
                  <a:spcPct val="150000"/>
                </a:lnSpc>
                <a:spcBef>
                  <a:spcPct val="0"/>
                </a:spcBef>
                <a:buNone/>
              </a:pPr>
              <a:r>
                <a:rPr lang="zh-CN" kern="1200" dirty="0">
                  <a:latin typeface="+mn-ea"/>
                </a:rPr>
                <a:t>②重培训</a:t>
              </a:r>
              <a:r>
                <a:rPr lang="en-US" kern="1200" dirty="0">
                  <a:latin typeface="+mn-ea"/>
                </a:rPr>
                <a:t>:</a:t>
              </a:r>
              <a:r>
                <a:rPr lang="zh-CN" kern="1200" dirty="0">
                  <a:latin typeface="+mn-ea"/>
                </a:rPr>
                <a:t>花力气培养所需的技术人员和管理人员是有效解决人员问题的好方法。</a:t>
              </a:r>
            </a:p>
          </p:txBody>
        </p:sp>
        <p:sp>
          <p:nvSpPr>
            <p:cNvPr id="31" name="直接连接符 30">
              <a:extLst>
                <a:ext uri="{FF2B5EF4-FFF2-40B4-BE49-F238E27FC236}">
                  <a16:creationId xmlns:a16="http://schemas.microsoft.com/office/drawing/2014/main" id="{6D3D25BA-8E05-4826-BB0E-0654697D8BB2}"/>
                </a:ext>
              </a:extLst>
            </p:cNvPr>
            <p:cNvSpPr/>
            <p:nvPr/>
          </p:nvSpPr>
          <p:spPr>
            <a:xfrm>
              <a:off x="6308992" y="3275467"/>
              <a:ext cx="336606" cy="0"/>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32" name="直接连接符 31">
              <a:extLst>
                <a:ext uri="{FF2B5EF4-FFF2-40B4-BE49-F238E27FC236}">
                  <a16:creationId xmlns:a16="http://schemas.microsoft.com/office/drawing/2014/main" id="{5D3BFCA2-0B99-4ADA-BF89-0472152BA267}"/>
                </a:ext>
              </a:extLst>
            </p:cNvPr>
            <p:cNvSpPr/>
            <p:nvPr/>
          </p:nvSpPr>
          <p:spPr>
            <a:xfrm rot="5400000">
              <a:off x="5462090" y="3319001"/>
              <a:ext cx="890436" cy="803367"/>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33" name="任意多边形: 形状 32">
              <a:extLst>
                <a:ext uri="{FF2B5EF4-FFF2-40B4-BE49-F238E27FC236}">
                  <a16:creationId xmlns:a16="http://schemas.microsoft.com/office/drawing/2014/main" id="{0B25DF49-2080-4B94-8287-6833865CEE34}"/>
                </a:ext>
              </a:extLst>
            </p:cNvPr>
            <p:cNvSpPr/>
            <p:nvPr/>
          </p:nvSpPr>
          <p:spPr>
            <a:xfrm>
              <a:off x="6702597" y="3561063"/>
              <a:ext cx="7725495" cy="475378"/>
            </a:xfrm>
            <a:custGeom>
              <a:avLst/>
              <a:gdLst>
                <a:gd name="connsiteX0" fmla="*/ 0 w 1346426"/>
                <a:gd name="connsiteY0" fmla="*/ 0 h 475378"/>
                <a:gd name="connsiteX1" fmla="*/ 1346426 w 1346426"/>
                <a:gd name="connsiteY1" fmla="*/ 0 h 475378"/>
                <a:gd name="connsiteX2" fmla="*/ 1346426 w 1346426"/>
                <a:gd name="connsiteY2" fmla="*/ 475378 h 475378"/>
                <a:gd name="connsiteX3" fmla="*/ 0 w 1346426"/>
                <a:gd name="connsiteY3" fmla="*/ 475378 h 475378"/>
                <a:gd name="connsiteX4" fmla="*/ 0 w 1346426"/>
                <a:gd name="connsiteY4" fmla="*/ 0 h 47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6426" h="475378">
                  <a:moveTo>
                    <a:pt x="0" y="0"/>
                  </a:moveTo>
                  <a:lnTo>
                    <a:pt x="1346426" y="0"/>
                  </a:lnTo>
                  <a:lnTo>
                    <a:pt x="1346426" y="475378"/>
                  </a:lnTo>
                  <a:lnTo>
                    <a:pt x="0" y="47537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 tIns="7620" rIns="7620" bIns="7620" numCol="1" spcCol="1270" anchor="ctr" anchorCtr="0">
              <a:noAutofit/>
            </a:bodyPr>
            <a:lstStyle/>
            <a:p>
              <a:pPr marL="0" lvl="0" indent="0" algn="l" defTabSz="266700">
                <a:lnSpc>
                  <a:spcPct val="150000"/>
                </a:lnSpc>
                <a:spcBef>
                  <a:spcPct val="0"/>
                </a:spcBef>
                <a:buNone/>
              </a:pPr>
              <a:r>
                <a:rPr lang="zh-CN" kern="1200" dirty="0">
                  <a:latin typeface="+mn-ea"/>
                </a:rPr>
                <a:t>③双阶梯提升</a:t>
              </a:r>
              <a:r>
                <a:rPr lang="en-US" kern="1200" dirty="0">
                  <a:latin typeface="+mn-ea"/>
                </a:rPr>
                <a:t>:</a:t>
              </a:r>
              <a:r>
                <a:rPr lang="zh-CN" kern="1200" dirty="0">
                  <a:latin typeface="+mn-ea"/>
                </a:rPr>
                <a:t>人员的提升应分别按技术职务和管理职务进行，不能混在一起。</a:t>
              </a:r>
            </a:p>
          </p:txBody>
        </p:sp>
        <p:sp>
          <p:nvSpPr>
            <p:cNvPr id="34" name="直接连接符 33">
              <a:extLst>
                <a:ext uri="{FF2B5EF4-FFF2-40B4-BE49-F238E27FC236}">
                  <a16:creationId xmlns:a16="http://schemas.microsoft.com/office/drawing/2014/main" id="{44E1E56D-C9E6-4C84-94C8-32CC183F6D11}"/>
                </a:ext>
              </a:extLst>
            </p:cNvPr>
            <p:cNvSpPr/>
            <p:nvPr/>
          </p:nvSpPr>
          <p:spPr>
            <a:xfrm>
              <a:off x="6308992" y="3752999"/>
              <a:ext cx="336606" cy="0"/>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sp>
          <p:nvSpPr>
            <p:cNvPr id="35" name="直接连接符 34">
              <a:extLst>
                <a:ext uri="{FF2B5EF4-FFF2-40B4-BE49-F238E27FC236}">
                  <a16:creationId xmlns:a16="http://schemas.microsoft.com/office/drawing/2014/main" id="{DC01BB17-E18C-41D8-B048-5A35B359D607}"/>
                </a:ext>
              </a:extLst>
            </p:cNvPr>
            <p:cNvSpPr/>
            <p:nvPr/>
          </p:nvSpPr>
          <p:spPr>
            <a:xfrm rot="5400000">
              <a:off x="5703100" y="3775440"/>
              <a:ext cx="628332" cy="583451"/>
            </a:xfrm>
            <a:prstGeom prst="line">
              <a:avLst/>
            </a:prstGeom>
          </p:spPr>
          <p:style>
            <a:lnRef idx="1">
              <a:schemeClr val="dk1">
                <a:hueOff val="0"/>
                <a:satOff val="0"/>
                <a:lumOff val="0"/>
                <a:alphaOff val="0"/>
              </a:schemeClr>
            </a:lnRef>
            <a:fillRef idx="0">
              <a:schemeClr val="dk1">
                <a:hueOff val="0"/>
                <a:satOff val="0"/>
                <a:lumOff val="0"/>
                <a:alphaOff val="0"/>
              </a:schemeClr>
            </a:fillRef>
            <a:effectRef idx="1">
              <a:schemeClr val="dk1">
                <a:hueOff val="0"/>
                <a:satOff val="0"/>
                <a:lumOff val="0"/>
                <a:alphaOff val="0"/>
              </a:schemeClr>
            </a:effectRef>
            <a:fontRef idx="minor">
              <a:schemeClr val="tx1">
                <a:hueOff val="0"/>
                <a:satOff val="0"/>
                <a:lumOff val="0"/>
                <a:alphaOff val="0"/>
              </a:schemeClr>
            </a:fontRef>
          </p:style>
        </p:sp>
      </p:grpSp>
    </p:spTree>
    <p:extLst>
      <p:ext uri="{BB962C8B-B14F-4D97-AF65-F5344CB8AC3E}">
        <p14:creationId xmlns:p14="http://schemas.microsoft.com/office/powerpoint/2010/main" val="176641243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outVertical)">
                                      <p:cBhvr>
                                        <p:cTn id="11"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4"/>
          <p:cNvSpPr txBox="1">
            <a:spLocks noChangeArrowheads="1"/>
          </p:cNvSpPr>
          <p:nvPr/>
        </p:nvSpPr>
        <p:spPr bwMode="auto">
          <a:xfrm>
            <a:off x="1126332" y="266701"/>
            <a:ext cx="27959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10.2.4   </a:t>
            </a:r>
            <a:r>
              <a:rPr lang="zh-CN" altLang="en-US" sz="2200" b="1" dirty="0">
                <a:latin typeface="微软雅黑" charset="-122"/>
                <a:ea typeface="微软雅黑" charset="-122"/>
              </a:rPr>
              <a:t>人员配备</a:t>
            </a:r>
          </a:p>
        </p:txBody>
      </p:sp>
      <p:sp>
        <p:nvSpPr>
          <p:cNvPr id="70" name="矩形 69">
            <a:extLst>
              <a:ext uri="{FF2B5EF4-FFF2-40B4-BE49-F238E27FC236}">
                <a16:creationId xmlns:a16="http://schemas.microsoft.com/office/drawing/2014/main" id="{79B78C58-2B44-46AC-A962-7282EA3969DA}"/>
              </a:ext>
            </a:extLst>
          </p:cNvPr>
          <p:cNvSpPr/>
          <p:nvPr/>
        </p:nvSpPr>
        <p:spPr>
          <a:xfrm>
            <a:off x="443267" y="970220"/>
            <a:ext cx="11293808" cy="1405193"/>
          </a:xfrm>
          <a:prstGeom prst="rect">
            <a:avLst/>
          </a:prstGeom>
        </p:spPr>
        <p:txBody>
          <a:bodyPr wrap="square">
            <a:spAutoFit/>
          </a:bodyPr>
          <a:lstStyle/>
          <a:p>
            <a:pPr>
              <a:lnSpc>
                <a:spcPct val="150000"/>
              </a:lnSpc>
            </a:pPr>
            <a:r>
              <a:rPr lang="en-US" altLang="zh-CN" sz="2000" dirty="0">
                <a:latin typeface="+mn-ea"/>
              </a:rPr>
              <a:t>3</a:t>
            </a:r>
            <a:r>
              <a:rPr lang="zh-CN" altLang="en-US" sz="2000" dirty="0">
                <a:latin typeface="+mn-ea"/>
              </a:rPr>
              <a:t>．项目经理人员的能力要求</a:t>
            </a:r>
          </a:p>
          <a:p>
            <a:pPr>
              <a:lnSpc>
                <a:spcPct val="150000"/>
              </a:lnSpc>
            </a:pPr>
            <a:r>
              <a:rPr lang="zh-CN" altLang="en-US" sz="2000" dirty="0">
                <a:latin typeface="+mn-ea"/>
              </a:rPr>
              <a:t>软件项目经理人员是工作的组织者，其管理能力的强弱是项目成败的关键。除一般的管理能力要求外，他还应具有以下能力</a:t>
            </a:r>
            <a:r>
              <a:rPr lang="en-US" altLang="zh-CN" sz="2000" dirty="0">
                <a:latin typeface="+mn-ea"/>
              </a:rPr>
              <a:t>:</a:t>
            </a:r>
          </a:p>
        </p:txBody>
      </p:sp>
      <p:grpSp>
        <p:nvGrpSpPr>
          <p:cNvPr id="73" name="组合 72">
            <a:extLst>
              <a:ext uri="{FF2B5EF4-FFF2-40B4-BE49-F238E27FC236}">
                <a16:creationId xmlns:a16="http://schemas.microsoft.com/office/drawing/2014/main" id="{696346DD-2065-4CDB-87CB-91E7EC82C03A}"/>
              </a:ext>
            </a:extLst>
          </p:cNvPr>
          <p:cNvGrpSpPr/>
          <p:nvPr/>
        </p:nvGrpSpPr>
        <p:grpSpPr>
          <a:xfrm>
            <a:off x="443267" y="2527527"/>
            <a:ext cx="11293808" cy="3477488"/>
            <a:chOff x="2356084" y="3100734"/>
            <a:chExt cx="6087759" cy="2041966"/>
          </a:xfrm>
        </p:grpSpPr>
        <p:sp>
          <p:nvSpPr>
            <p:cNvPr id="74" name="矩形: 圆顶角 73">
              <a:extLst>
                <a:ext uri="{FF2B5EF4-FFF2-40B4-BE49-F238E27FC236}">
                  <a16:creationId xmlns:a16="http://schemas.microsoft.com/office/drawing/2014/main" id="{C417C0D3-543E-4893-9E7B-A677A93E5492}"/>
                </a:ext>
              </a:extLst>
            </p:cNvPr>
            <p:cNvSpPr/>
            <p:nvPr/>
          </p:nvSpPr>
          <p:spPr>
            <a:xfrm>
              <a:off x="2356084" y="3100734"/>
              <a:ext cx="1779546" cy="1328393"/>
            </a:xfrm>
            <a:prstGeom prst="round2SameRect">
              <a:avLst>
                <a:gd name="adj1" fmla="val 8000"/>
                <a:gd name="adj2" fmla="val 0"/>
              </a:avLst>
            </a:prstGeom>
          </p:spPr>
          <p:style>
            <a:lnRef idx="1">
              <a:schemeClr val="accent1">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75" name="任意多边形: 形状 74">
              <a:extLst>
                <a:ext uri="{FF2B5EF4-FFF2-40B4-BE49-F238E27FC236}">
                  <a16:creationId xmlns:a16="http://schemas.microsoft.com/office/drawing/2014/main" id="{D103ACC4-3D62-4AE4-B43C-C73BDAA21033}"/>
                </a:ext>
              </a:extLst>
            </p:cNvPr>
            <p:cNvSpPr/>
            <p:nvPr/>
          </p:nvSpPr>
          <p:spPr>
            <a:xfrm>
              <a:off x="2356084" y="3248168"/>
              <a:ext cx="1779546" cy="1752170"/>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p:spPr>
          <p:style>
            <a:lnRef idx="1">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26670" tIns="0" rIns="535235" bIns="0" numCol="1" spcCol="1270" anchor="ctr" anchorCtr="0">
              <a:noAutofit/>
            </a:bodyPr>
            <a:lstStyle/>
            <a:p>
              <a:pPr marL="0" lvl="0" indent="0" algn="ctr" defTabSz="311150">
                <a:lnSpc>
                  <a:spcPct val="150000"/>
                </a:lnSpc>
                <a:spcBef>
                  <a:spcPct val="0"/>
                </a:spcBef>
                <a:buNone/>
              </a:pPr>
              <a:r>
                <a:rPr lang="en-US" kern="1200">
                  <a:latin typeface="+mn-ea"/>
                </a:rPr>
                <a:t>①</a:t>
              </a:r>
              <a:r>
                <a:rPr lang="zh-CN" kern="1200">
                  <a:latin typeface="+mn-ea"/>
                </a:rPr>
                <a:t>总结和表达能力。能够对用户提出的非技术性要求加以整理提炼，以技术说明书形式转告给分析员和测试员。</a:t>
              </a:r>
            </a:p>
          </p:txBody>
        </p:sp>
        <p:sp>
          <p:nvSpPr>
            <p:cNvPr id="76" name="椭圆 75">
              <a:extLst>
                <a:ext uri="{FF2B5EF4-FFF2-40B4-BE49-F238E27FC236}">
                  <a16:creationId xmlns:a16="http://schemas.microsoft.com/office/drawing/2014/main" id="{393AB368-9D1D-46D0-8030-F17B2FB5C1DA}"/>
                </a:ext>
              </a:extLst>
            </p:cNvPr>
            <p:cNvSpPr/>
            <p:nvPr/>
          </p:nvSpPr>
          <p:spPr>
            <a:xfrm>
              <a:off x="3659626" y="4519859"/>
              <a:ext cx="622841" cy="622841"/>
            </a:xfrm>
            <a:prstGeom prst="ellipse">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77" name="矩形: 圆顶角 76">
              <a:extLst>
                <a:ext uri="{FF2B5EF4-FFF2-40B4-BE49-F238E27FC236}">
                  <a16:creationId xmlns:a16="http://schemas.microsoft.com/office/drawing/2014/main" id="{2E381AEA-9E8D-44F1-B1FC-B55D16C986D7}"/>
                </a:ext>
              </a:extLst>
            </p:cNvPr>
            <p:cNvSpPr/>
            <p:nvPr/>
          </p:nvSpPr>
          <p:spPr>
            <a:xfrm>
              <a:off x="4436772" y="3100734"/>
              <a:ext cx="1779546" cy="1328393"/>
            </a:xfrm>
            <a:prstGeom prst="round2SameRect">
              <a:avLst>
                <a:gd name="adj1" fmla="val 8000"/>
                <a:gd name="adj2" fmla="val 0"/>
              </a:avLst>
            </a:prstGeom>
          </p:spPr>
          <p:style>
            <a:lnRef idx="1">
              <a:schemeClr val="accent1">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78" name="任意多边形: 形状 77">
              <a:extLst>
                <a:ext uri="{FF2B5EF4-FFF2-40B4-BE49-F238E27FC236}">
                  <a16:creationId xmlns:a16="http://schemas.microsoft.com/office/drawing/2014/main" id="{9557B09F-18D3-4A49-B220-B7A500220FBE}"/>
                </a:ext>
              </a:extLst>
            </p:cNvPr>
            <p:cNvSpPr/>
            <p:nvPr/>
          </p:nvSpPr>
          <p:spPr>
            <a:xfrm>
              <a:off x="4436772" y="3248168"/>
              <a:ext cx="1779546" cy="1752169"/>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p:spPr>
          <p:style>
            <a:lnRef idx="1">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26670" tIns="0" rIns="535235" bIns="0" numCol="1" spcCol="1270" anchor="ctr" anchorCtr="0">
              <a:noAutofit/>
            </a:bodyPr>
            <a:lstStyle/>
            <a:p>
              <a:pPr marL="0" lvl="0" indent="0" algn="ctr" defTabSz="311150">
                <a:lnSpc>
                  <a:spcPct val="150000"/>
                </a:lnSpc>
                <a:spcBef>
                  <a:spcPct val="0"/>
                </a:spcBef>
                <a:buNone/>
              </a:pPr>
              <a:r>
                <a:rPr lang="zh-CN" kern="1200" dirty="0">
                  <a:latin typeface="+mn-ea"/>
                </a:rPr>
                <a:t>②综合问题的能力。能够把表面上似乎无关的要求集中在一起，归结为“需要什么”和“要解决什么”，具有解决综合问题的能力。</a:t>
              </a:r>
            </a:p>
          </p:txBody>
        </p:sp>
        <p:sp>
          <p:nvSpPr>
            <p:cNvPr id="79" name="椭圆 78">
              <a:extLst>
                <a:ext uri="{FF2B5EF4-FFF2-40B4-BE49-F238E27FC236}">
                  <a16:creationId xmlns:a16="http://schemas.microsoft.com/office/drawing/2014/main" id="{F368DDFE-B6CF-4DBC-9A55-B5D9686FCF4D}"/>
                </a:ext>
              </a:extLst>
            </p:cNvPr>
            <p:cNvSpPr/>
            <p:nvPr/>
          </p:nvSpPr>
          <p:spPr>
            <a:xfrm>
              <a:off x="5740314" y="4519859"/>
              <a:ext cx="622841" cy="622841"/>
            </a:xfrm>
            <a:prstGeom prst="ellipse">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80" name="矩形: 圆顶角 79">
              <a:extLst>
                <a:ext uri="{FF2B5EF4-FFF2-40B4-BE49-F238E27FC236}">
                  <a16:creationId xmlns:a16="http://schemas.microsoft.com/office/drawing/2014/main" id="{C9817F3C-760A-4B2F-BB4E-FA053F47631C}"/>
                </a:ext>
              </a:extLst>
            </p:cNvPr>
            <p:cNvSpPr/>
            <p:nvPr/>
          </p:nvSpPr>
          <p:spPr>
            <a:xfrm>
              <a:off x="6517460" y="3100734"/>
              <a:ext cx="1779546" cy="1328393"/>
            </a:xfrm>
            <a:prstGeom prst="round2SameRect">
              <a:avLst>
                <a:gd name="adj1" fmla="val 8000"/>
                <a:gd name="adj2" fmla="val 0"/>
              </a:avLst>
            </a:prstGeom>
          </p:spPr>
          <p:style>
            <a:lnRef idx="1">
              <a:schemeClr val="accent1">
                <a:hueOff val="0"/>
                <a:satOff val="0"/>
                <a:lumOff val="0"/>
                <a:alphaOff val="0"/>
              </a:schemeClr>
            </a:lnRef>
            <a:fillRef idx="1">
              <a:schemeClr val="accent1">
                <a:alpha val="90000"/>
                <a:tint val="40000"/>
                <a:hueOff val="0"/>
                <a:satOff val="0"/>
                <a:lumOff val="0"/>
                <a:alphaOff val="0"/>
              </a:schemeClr>
            </a:fillRef>
            <a:effectRef idx="2">
              <a:schemeClr val="accent1">
                <a:alpha val="90000"/>
                <a:tint val="40000"/>
                <a:hueOff val="0"/>
                <a:satOff val="0"/>
                <a:lumOff val="0"/>
                <a:alphaOff val="0"/>
              </a:schemeClr>
            </a:effectRef>
            <a:fontRef idx="minor">
              <a:schemeClr val="dk1">
                <a:hueOff val="0"/>
                <a:satOff val="0"/>
                <a:lumOff val="0"/>
                <a:alphaOff val="0"/>
              </a:schemeClr>
            </a:fontRef>
          </p:style>
        </p:sp>
        <p:sp>
          <p:nvSpPr>
            <p:cNvPr id="81" name="任意多边形: 形状 80">
              <a:extLst>
                <a:ext uri="{FF2B5EF4-FFF2-40B4-BE49-F238E27FC236}">
                  <a16:creationId xmlns:a16="http://schemas.microsoft.com/office/drawing/2014/main" id="{5CE1082E-0A73-46BB-B38C-62FE0EF44B41}"/>
                </a:ext>
              </a:extLst>
            </p:cNvPr>
            <p:cNvSpPr/>
            <p:nvPr/>
          </p:nvSpPr>
          <p:spPr>
            <a:xfrm>
              <a:off x="6517460" y="3248168"/>
              <a:ext cx="1779546" cy="1752169"/>
            </a:xfrm>
            <a:custGeom>
              <a:avLst/>
              <a:gdLst>
                <a:gd name="connsiteX0" fmla="*/ 0 w 1779546"/>
                <a:gd name="connsiteY0" fmla="*/ 0 h 571209"/>
                <a:gd name="connsiteX1" fmla="*/ 1779546 w 1779546"/>
                <a:gd name="connsiteY1" fmla="*/ 0 h 571209"/>
                <a:gd name="connsiteX2" fmla="*/ 1779546 w 1779546"/>
                <a:gd name="connsiteY2" fmla="*/ 571209 h 571209"/>
                <a:gd name="connsiteX3" fmla="*/ 0 w 1779546"/>
                <a:gd name="connsiteY3" fmla="*/ 571209 h 571209"/>
                <a:gd name="connsiteX4" fmla="*/ 0 w 1779546"/>
                <a:gd name="connsiteY4" fmla="*/ 0 h 57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546" h="571209">
                  <a:moveTo>
                    <a:pt x="0" y="0"/>
                  </a:moveTo>
                  <a:lnTo>
                    <a:pt x="1779546" y="0"/>
                  </a:lnTo>
                  <a:lnTo>
                    <a:pt x="1779546" y="571209"/>
                  </a:lnTo>
                  <a:lnTo>
                    <a:pt x="0" y="571209"/>
                  </a:lnTo>
                  <a:lnTo>
                    <a:pt x="0" y="0"/>
                  </a:lnTo>
                  <a:close/>
                </a:path>
              </a:pathLst>
            </a:custGeom>
          </p:spPr>
          <p:style>
            <a:lnRef idx="1">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26670" tIns="0" rIns="535235" bIns="0" numCol="1" spcCol="1270" anchor="ctr" anchorCtr="0">
              <a:noAutofit/>
            </a:bodyPr>
            <a:lstStyle/>
            <a:p>
              <a:pPr marL="0" lvl="0" indent="0" algn="ctr" defTabSz="311150">
                <a:lnSpc>
                  <a:spcPct val="150000"/>
                </a:lnSpc>
                <a:spcBef>
                  <a:spcPct val="0"/>
                </a:spcBef>
                <a:buNone/>
              </a:pPr>
              <a:r>
                <a:rPr lang="zh-CN" kern="1200">
                  <a:latin typeface="+mn-ea"/>
                </a:rPr>
                <a:t>③沟通能力。要懂得心理学。能说服用户放弃一些不切实际的要求，以保证合理的要求得以满足。</a:t>
              </a:r>
            </a:p>
          </p:txBody>
        </p:sp>
        <p:sp>
          <p:nvSpPr>
            <p:cNvPr id="82" name="椭圆 81">
              <a:extLst>
                <a:ext uri="{FF2B5EF4-FFF2-40B4-BE49-F238E27FC236}">
                  <a16:creationId xmlns:a16="http://schemas.microsoft.com/office/drawing/2014/main" id="{5CC32069-2CAA-4B3D-AC30-A7568889E6D2}"/>
                </a:ext>
              </a:extLst>
            </p:cNvPr>
            <p:cNvSpPr/>
            <p:nvPr/>
          </p:nvSpPr>
          <p:spPr>
            <a:xfrm>
              <a:off x="7821002" y="4519859"/>
              <a:ext cx="622841" cy="622841"/>
            </a:xfrm>
            <a:prstGeom prst="ellipse">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881792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3</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软件开发成本估算</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spTree>
    <p:extLst>
      <p:ext uri="{BB962C8B-B14F-4D97-AF65-F5344CB8AC3E}">
        <p14:creationId xmlns:p14="http://schemas.microsoft.com/office/powerpoint/2010/main" val="6213160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21273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10.3  </a:t>
            </a:r>
            <a:r>
              <a:rPr lang="zh-CN" altLang="en-US" sz="2200" b="1" dirty="0">
                <a:latin typeface="微软雅黑" charset="-122"/>
                <a:ea typeface="微软雅黑" charset="-122"/>
              </a:rPr>
              <a:t>软件开发成本估算</a:t>
            </a:r>
          </a:p>
        </p:txBody>
      </p:sp>
      <p:grpSp>
        <p:nvGrpSpPr>
          <p:cNvPr id="13" name="组合 12">
            <a:extLst>
              <a:ext uri="{FF2B5EF4-FFF2-40B4-BE49-F238E27FC236}">
                <a16:creationId xmlns:a16="http://schemas.microsoft.com/office/drawing/2014/main" id="{34D8E6BD-A138-4005-B007-D7C3A30048DE}"/>
              </a:ext>
            </a:extLst>
          </p:cNvPr>
          <p:cNvGrpSpPr/>
          <p:nvPr/>
        </p:nvGrpSpPr>
        <p:grpSpPr>
          <a:xfrm>
            <a:off x="822264" y="1078173"/>
            <a:ext cx="10873867" cy="4913194"/>
            <a:chOff x="822264" y="1933049"/>
            <a:chExt cx="10547471" cy="1739101"/>
          </a:xfrm>
        </p:grpSpPr>
        <p:sp>
          <p:nvSpPr>
            <p:cNvPr id="14" name="任意多边形: 形状 13">
              <a:extLst>
                <a:ext uri="{FF2B5EF4-FFF2-40B4-BE49-F238E27FC236}">
                  <a16:creationId xmlns:a16="http://schemas.microsoft.com/office/drawing/2014/main" id="{066364E8-270E-47AB-9F26-6C669FD2DB5A}"/>
                </a:ext>
              </a:extLst>
            </p:cNvPr>
            <p:cNvSpPr/>
            <p:nvPr/>
          </p:nvSpPr>
          <p:spPr>
            <a:xfrm>
              <a:off x="822264" y="1933049"/>
              <a:ext cx="3215692" cy="1656977"/>
            </a:xfrm>
            <a:custGeom>
              <a:avLst/>
              <a:gdLst>
                <a:gd name="connsiteX0" fmla="*/ 0 w 3215692"/>
                <a:gd name="connsiteY0" fmla="*/ 0 h 1255980"/>
                <a:gd name="connsiteX1" fmla="*/ 3215692 w 3215692"/>
                <a:gd name="connsiteY1" fmla="*/ 0 h 1255980"/>
                <a:gd name="connsiteX2" fmla="*/ 3215692 w 3215692"/>
                <a:gd name="connsiteY2" fmla="*/ 1255980 h 1255980"/>
                <a:gd name="connsiteX3" fmla="*/ 0 w 3215692"/>
                <a:gd name="connsiteY3" fmla="*/ 1255980 h 1255980"/>
                <a:gd name="connsiteX4" fmla="*/ 0 w 3215692"/>
                <a:gd name="connsiteY4" fmla="*/ 0 h 1255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5692" h="1255980">
                  <a:moveTo>
                    <a:pt x="0" y="0"/>
                  </a:moveTo>
                  <a:lnTo>
                    <a:pt x="3215692" y="0"/>
                  </a:lnTo>
                  <a:lnTo>
                    <a:pt x="3215692" y="1255980"/>
                  </a:lnTo>
                  <a:lnTo>
                    <a:pt x="0" y="1255980"/>
                  </a:lnTo>
                  <a:lnTo>
                    <a:pt x="0" y="0"/>
                  </a:lnTo>
                  <a:close/>
                </a:path>
              </a:pathLst>
            </a:cu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44704" rIns="78232" bIns="44704" numCol="1" spcCol="1270" anchor="ctr" anchorCtr="0">
              <a:noAutofit/>
            </a:bodyPr>
            <a:lstStyle/>
            <a:p>
              <a:pPr marL="0" lvl="0" indent="0" algn="ctr" defTabSz="488950">
                <a:lnSpc>
                  <a:spcPct val="150000"/>
                </a:lnSpc>
                <a:spcBef>
                  <a:spcPct val="0"/>
                </a:spcBef>
                <a:buNone/>
              </a:pPr>
              <a:r>
                <a:rPr lang="zh-CN" kern="1200"/>
                <a:t>软件开发成本主要是指软件开发过程中所花费的工作量及相应的代价，不包括原材料和能源的消耗，主要是人的劳动消耗。软件产品不存在重复制造过程，软件开发成本是以一次性开发过程所花费的代价来计算的。因此，软件开发成本的估算，应该以整个软件开发过程所花费的代价作为依据。</a:t>
              </a:r>
            </a:p>
          </p:txBody>
        </p:sp>
        <p:sp>
          <p:nvSpPr>
            <p:cNvPr id="15" name="矩形 14">
              <a:extLst>
                <a:ext uri="{FF2B5EF4-FFF2-40B4-BE49-F238E27FC236}">
                  <a16:creationId xmlns:a16="http://schemas.microsoft.com/office/drawing/2014/main" id="{2590D8CA-E940-423D-98B3-CFF64678B62F}"/>
                </a:ext>
              </a:extLst>
            </p:cNvPr>
            <p:cNvSpPr/>
            <p:nvPr/>
          </p:nvSpPr>
          <p:spPr>
            <a:xfrm>
              <a:off x="822264" y="3590026"/>
              <a:ext cx="3215692" cy="82124"/>
            </a:xfrm>
            <a:prstGeom prst="rect">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6" name="任意多边形: 形状 15">
              <a:extLst>
                <a:ext uri="{FF2B5EF4-FFF2-40B4-BE49-F238E27FC236}">
                  <a16:creationId xmlns:a16="http://schemas.microsoft.com/office/drawing/2014/main" id="{A039B0A4-8601-4130-B8B4-CCD779B46DC5}"/>
                </a:ext>
              </a:extLst>
            </p:cNvPr>
            <p:cNvSpPr/>
            <p:nvPr/>
          </p:nvSpPr>
          <p:spPr>
            <a:xfrm>
              <a:off x="4488153" y="1933049"/>
              <a:ext cx="3215692" cy="1656977"/>
            </a:xfrm>
            <a:custGeom>
              <a:avLst/>
              <a:gdLst>
                <a:gd name="connsiteX0" fmla="*/ 0 w 3215692"/>
                <a:gd name="connsiteY0" fmla="*/ 0 h 1255980"/>
                <a:gd name="connsiteX1" fmla="*/ 3215692 w 3215692"/>
                <a:gd name="connsiteY1" fmla="*/ 0 h 1255980"/>
                <a:gd name="connsiteX2" fmla="*/ 3215692 w 3215692"/>
                <a:gd name="connsiteY2" fmla="*/ 1255980 h 1255980"/>
                <a:gd name="connsiteX3" fmla="*/ 0 w 3215692"/>
                <a:gd name="connsiteY3" fmla="*/ 1255980 h 1255980"/>
                <a:gd name="connsiteX4" fmla="*/ 0 w 3215692"/>
                <a:gd name="connsiteY4" fmla="*/ 0 h 1255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5692" h="1255980">
                  <a:moveTo>
                    <a:pt x="0" y="0"/>
                  </a:moveTo>
                  <a:lnTo>
                    <a:pt x="3215692" y="0"/>
                  </a:lnTo>
                  <a:lnTo>
                    <a:pt x="3215692" y="1255980"/>
                  </a:lnTo>
                  <a:lnTo>
                    <a:pt x="0" y="1255980"/>
                  </a:lnTo>
                  <a:lnTo>
                    <a:pt x="0" y="0"/>
                  </a:lnTo>
                  <a:close/>
                </a:path>
              </a:pathLst>
            </a:cu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44704" rIns="78232" bIns="44704" numCol="1" spcCol="1270" anchor="ctr" anchorCtr="0">
              <a:noAutofit/>
            </a:bodyPr>
            <a:lstStyle/>
            <a:p>
              <a:pPr marL="0" lvl="0" indent="0" algn="ctr" defTabSz="488950">
                <a:lnSpc>
                  <a:spcPct val="150000"/>
                </a:lnSpc>
                <a:spcBef>
                  <a:spcPct val="0"/>
                </a:spcBef>
                <a:buNone/>
              </a:pPr>
              <a:r>
                <a:rPr lang="zh-CN" kern="1200"/>
                <a:t>软件具有可见性差、定量化难等特殊性，尤其对于一个大型的软件项目，由于项目的复杂性，很难在项目完成前准确地估算出开发软件所需要的工作量和费用。</a:t>
              </a:r>
            </a:p>
          </p:txBody>
        </p:sp>
        <p:sp>
          <p:nvSpPr>
            <p:cNvPr id="17" name="矩形 16">
              <a:extLst>
                <a:ext uri="{FF2B5EF4-FFF2-40B4-BE49-F238E27FC236}">
                  <a16:creationId xmlns:a16="http://schemas.microsoft.com/office/drawing/2014/main" id="{82163ED4-C0E7-43BF-BDF8-0D48FE48C49E}"/>
                </a:ext>
              </a:extLst>
            </p:cNvPr>
            <p:cNvSpPr/>
            <p:nvPr/>
          </p:nvSpPr>
          <p:spPr>
            <a:xfrm>
              <a:off x="4488153" y="3590026"/>
              <a:ext cx="3215692" cy="82124"/>
            </a:xfrm>
            <a:prstGeom prst="rect">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sp>
          <p:nvSpPr>
            <p:cNvPr id="18" name="任意多边形: 形状 17">
              <a:extLst>
                <a:ext uri="{FF2B5EF4-FFF2-40B4-BE49-F238E27FC236}">
                  <a16:creationId xmlns:a16="http://schemas.microsoft.com/office/drawing/2014/main" id="{FA7D679A-C782-4DD1-B913-391EBF65E058}"/>
                </a:ext>
              </a:extLst>
            </p:cNvPr>
            <p:cNvSpPr/>
            <p:nvPr/>
          </p:nvSpPr>
          <p:spPr>
            <a:xfrm>
              <a:off x="8154043" y="1933049"/>
              <a:ext cx="3215692" cy="1656977"/>
            </a:xfrm>
            <a:custGeom>
              <a:avLst/>
              <a:gdLst>
                <a:gd name="connsiteX0" fmla="*/ 0 w 3215692"/>
                <a:gd name="connsiteY0" fmla="*/ 0 h 1255980"/>
                <a:gd name="connsiteX1" fmla="*/ 3215692 w 3215692"/>
                <a:gd name="connsiteY1" fmla="*/ 0 h 1255980"/>
                <a:gd name="connsiteX2" fmla="*/ 3215692 w 3215692"/>
                <a:gd name="connsiteY2" fmla="*/ 1255980 h 1255980"/>
                <a:gd name="connsiteX3" fmla="*/ 0 w 3215692"/>
                <a:gd name="connsiteY3" fmla="*/ 1255980 h 1255980"/>
                <a:gd name="connsiteX4" fmla="*/ 0 w 3215692"/>
                <a:gd name="connsiteY4" fmla="*/ 0 h 1255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5692" h="1255980">
                  <a:moveTo>
                    <a:pt x="0" y="0"/>
                  </a:moveTo>
                  <a:lnTo>
                    <a:pt x="3215692" y="0"/>
                  </a:lnTo>
                  <a:lnTo>
                    <a:pt x="3215692" y="1255980"/>
                  </a:lnTo>
                  <a:lnTo>
                    <a:pt x="0" y="1255980"/>
                  </a:lnTo>
                  <a:lnTo>
                    <a:pt x="0" y="0"/>
                  </a:lnTo>
                  <a:close/>
                </a:path>
              </a:pathLst>
            </a:custGeom>
          </p:spPr>
          <p:style>
            <a:lnRef idx="1">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78232" tIns="44704" rIns="78232" bIns="44704" numCol="1" spcCol="1270" anchor="ctr" anchorCtr="0">
              <a:noAutofit/>
            </a:bodyPr>
            <a:lstStyle/>
            <a:p>
              <a:pPr marL="0" lvl="0" indent="0" algn="ctr" defTabSz="488950">
                <a:lnSpc>
                  <a:spcPct val="150000"/>
                </a:lnSpc>
                <a:spcBef>
                  <a:spcPct val="0"/>
                </a:spcBef>
                <a:buNone/>
              </a:pPr>
              <a:r>
                <a:rPr lang="zh-CN" kern="1200"/>
                <a:t>对于一个大型的软件项目，需要进行一系列的估算处理。成本估计不是精确的科学，因此应该使用几种不同的估计技术以便相互校验。</a:t>
              </a:r>
            </a:p>
          </p:txBody>
        </p:sp>
        <p:sp>
          <p:nvSpPr>
            <p:cNvPr id="19" name="矩形 18">
              <a:extLst>
                <a:ext uri="{FF2B5EF4-FFF2-40B4-BE49-F238E27FC236}">
                  <a16:creationId xmlns:a16="http://schemas.microsoft.com/office/drawing/2014/main" id="{E374A89D-1BBB-4E68-A72E-5B4258308C79}"/>
                </a:ext>
              </a:extLst>
            </p:cNvPr>
            <p:cNvSpPr/>
            <p:nvPr/>
          </p:nvSpPr>
          <p:spPr>
            <a:xfrm>
              <a:off x="8154043" y="3590026"/>
              <a:ext cx="3215692" cy="82124"/>
            </a:xfrm>
            <a:prstGeom prst="rect">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0">
              <a:schemeClr val="lt1">
                <a:alpha val="90000"/>
                <a:tint val="40000"/>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304254987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randombar(vertical)">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3212739"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10.3  </a:t>
            </a:r>
            <a:r>
              <a:rPr lang="zh-CN" altLang="en-US" sz="2200" b="1" dirty="0">
                <a:latin typeface="微软雅黑" charset="-122"/>
                <a:ea typeface="微软雅黑" charset="-122"/>
              </a:rPr>
              <a:t>软件开发成本估算</a:t>
            </a:r>
          </a:p>
        </p:txBody>
      </p:sp>
      <p:grpSp>
        <p:nvGrpSpPr>
          <p:cNvPr id="23" name="组合 22">
            <a:extLst>
              <a:ext uri="{FF2B5EF4-FFF2-40B4-BE49-F238E27FC236}">
                <a16:creationId xmlns:a16="http://schemas.microsoft.com/office/drawing/2014/main" id="{A69365C6-B2BE-4EE4-9920-C5017C55C1B0}"/>
              </a:ext>
            </a:extLst>
          </p:cNvPr>
          <p:cNvGrpSpPr/>
          <p:nvPr/>
        </p:nvGrpSpPr>
        <p:grpSpPr>
          <a:xfrm>
            <a:off x="728039" y="1078173"/>
            <a:ext cx="10735922" cy="5414120"/>
            <a:chOff x="3921774" y="1010518"/>
            <a:chExt cx="3174972" cy="3174972"/>
          </a:xfrm>
        </p:grpSpPr>
        <p:sp>
          <p:nvSpPr>
            <p:cNvPr id="24" name="菱形 23">
              <a:extLst>
                <a:ext uri="{FF2B5EF4-FFF2-40B4-BE49-F238E27FC236}">
                  <a16:creationId xmlns:a16="http://schemas.microsoft.com/office/drawing/2014/main" id="{69F8FC99-C641-4D3B-811E-B79153021860}"/>
                </a:ext>
              </a:extLst>
            </p:cNvPr>
            <p:cNvSpPr/>
            <p:nvPr/>
          </p:nvSpPr>
          <p:spPr>
            <a:xfrm>
              <a:off x="3921774" y="1010518"/>
              <a:ext cx="3174972" cy="3174972"/>
            </a:xfrm>
            <a:prstGeom prst="diamond">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5" name="任意多边形: 形状 24">
              <a:extLst>
                <a:ext uri="{FF2B5EF4-FFF2-40B4-BE49-F238E27FC236}">
                  <a16:creationId xmlns:a16="http://schemas.microsoft.com/office/drawing/2014/main" id="{AB8644D6-DBB6-4FF1-9BFD-8F7309158216}"/>
                </a:ext>
              </a:extLst>
            </p:cNvPr>
            <p:cNvSpPr/>
            <p:nvPr/>
          </p:nvSpPr>
          <p:spPr>
            <a:xfrm>
              <a:off x="4223396" y="1312140"/>
              <a:ext cx="1238239" cy="1238239"/>
            </a:xfrm>
            <a:custGeom>
              <a:avLst/>
              <a:gdLst>
                <a:gd name="connsiteX0" fmla="*/ 0 w 1238239"/>
                <a:gd name="connsiteY0" fmla="*/ 206377 h 1238239"/>
                <a:gd name="connsiteX1" fmla="*/ 206377 w 1238239"/>
                <a:gd name="connsiteY1" fmla="*/ 0 h 1238239"/>
                <a:gd name="connsiteX2" fmla="*/ 1031862 w 1238239"/>
                <a:gd name="connsiteY2" fmla="*/ 0 h 1238239"/>
                <a:gd name="connsiteX3" fmla="*/ 1238239 w 1238239"/>
                <a:gd name="connsiteY3" fmla="*/ 206377 h 1238239"/>
                <a:gd name="connsiteX4" fmla="*/ 1238239 w 1238239"/>
                <a:gd name="connsiteY4" fmla="*/ 1031862 h 1238239"/>
                <a:gd name="connsiteX5" fmla="*/ 1031862 w 1238239"/>
                <a:gd name="connsiteY5" fmla="*/ 1238239 h 1238239"/>
                <a:gd name="connsiteX6" fmla="*/ 206377 w 1238239"/>
                <a:gd name="connsiteY6" fmla="*/ 1238239 h 1238239"/>
                <a:gd name="connsiteX7" fmla="*/ 0 w 1238239"/>
                <a:gd name="connsiteY7" fmla="*/ 1031862 h 1238239"/>
                <a:gd name="connsiteX8" fmla="*/ 0 w 1238239"/>
                <a:gd name="connsiteY8" fmla="*/ 206377 h 123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39" h="1238239">
                  <a:moveTo>
                    <a:pt x="0" y="206377"/>
                  </a:moveTo>
                  <a:cubicBezTo>
                    <a:pt x="0" y="92398"/>
                    <a:pt x="92398" y="0"/>
                    <a:pt x="206377" y="0"/>
                  </a:cubicBezTo>
                  <a:lnTo>
                    <a:pt x="1031862" y="0"/>
                  </a:lnTo>
                  <a:cubicBezTo>
                    <a:pt x="1145841" y="0"/>
                    <a:pt x="1238239" y="92398"/>
                    <a:pt x="1238239" y="206377"/>
                  </a:cubicBezTo>
                  <a:lnTo>
                    <a:pt x="1238239" y="1031862"/>
                  </a:lnTo>
                  <a:cubicBezTo>
                    <a:pt x="1238239" y="1145841"/>
                    <a:pt x="1145841" y="1238239"/>
                    <a:pt x="1031862" y="1238239"/>
                  </a:cubicBezTo>
                  <a:lnTo>
                    <a:pt x="206377" y="1238239"/>
                  </a:lnTo>
                  <a:cubicBezTo>
                    <a:pt x="92398" y="1238239"/>
                    <a:pt x="0" y="1145841"/>
                    <a:pt x="0" y="1031862"/>
                  </a:cubicBezTo>
                  <a:lnTo>
                    <a:pt x="0" y="206377"/>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736" tIns="94736" rIns="94736" bIns="94736" numCol="1" spcCol="1270" anchor="ctr" anchorCtr="0">
              <a:noAutofit/>
            </a:bodyPr>
            <a:lstStyle/>
            <a:p>
              <a:pPr marL="0" lvl="0" indent="0" algn="ctr" defTabSz="400050">
                <a:lnSpc>
                  <a:spcPct val="150000"/>
                </a:lnSpc>
                <a:spcBef>
                  <a:spcPct val="0"/>
                </a:spcBef>
                <a:buNone/>
              </a:pPr>
              <a:r>
                <a:rPr lang="zh-CN" sz="2000" kern="1200">
                  <a:latin typeface="+mn-ea"/>
                </a:rPr>
                <a:t>常用的成本估算策略有以下四种：</a:t>
              </a:r>
            </a:p>
          </p:txBody>
        </p:sp>
        <p:sp>
          <p:nvSpPr>
            <p:cNvPr id="26" name="任意多边形: 形状 25">
              <a:extLst>
                <a:ext uri="{FF2B5EF4-FFF2-40B4-BE49-F238E27FC236}">
                  <a16:creationId xmlns:a16="http://schemas.microsoft.com/office/drawing/2014/main" id="{D6B42AEB-2BBF-4EAC-8812-F988023E0E71}"/>
                </a:ext>
              </a:extLst>
            </p:cNvPr>
            <p:cNvSpPr/>
            <p:nvPr/>
          </p:nvSpPr>
          <p:spPr>
            <a:xfrm>
              <a:off x="5556884" y="1312140"/>
              <a:ext cx="1238239" cy="1238239"/>
            </a:xfrm>
            <a:custGeom>
              <a:avLst/>
              <a:gdLst>
                <a:gd name="connsiteX0" fmla="*/ 0 w 1238239"/>
                <a:gd name="connsiteY0" fmla="*/ 206377 h 1238239"/>
                <a:gd name="connsiteX1" fmla="*/ 206377 w 1238239"/>
                <a:gd name="connsiteY1" fmla="*/ 0 h 1238239"/>
                <a:gd name="connsiteX2" fmla="*/ 1031862 w 1238239"/>
                <a:gd name="connsiteY2" fmla="*/ 0 h 1238239"/>
                <a:gd name="connsiteX3" fmla="*/ 1238239 w 1238239"/>
                <a:gd name="connsiteY3" fmla="*/ 206377 h 1238239"/>
                <a:gd name="connsiteX4" fmla="*/ 1238239 w 1238239"/>
                <a:gd name="connsiteY4" fmla="*/ 1031862 h 1238239"/>
                <a:gd name="connsiteX5" fmla="*/ 1031862 w 1238239"/>
                <a:gd name="connsiteY5" fmla="*/ 1238239 h 1238239"/>
                <a:gd name="connsiteX6" fmla="*/ 206377 w 1238239"/>
                <a:gd name="connsiteY6" fmla="*/ 1238239 h 1238239"/>
                <a:gd name="connsiteX7" fmla="*/ 0 w 1238239"/>
                <a:gd name="connsiteY7" fmla="*/ 1031862 h 1238239"/>
                <a:gd name="connsiteX8" fmla="*/ 0 w 1238239"/>
                <a:gd name="connsiteY8" fmla="*/ 206377 h 123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39" h="1238239">
                  <a:moveTo>
                    <a:pt x="0" y="206377"/>
                  </a:moveTo>
                  <a:cubicBezTo>
                    <a:pt x="0" y="92398"/>
                    <a:pt x="92398" y="0"/>
                    <a:pt x="206377" y="0"/>
                  </a:cubicBezTo>
                  <a:lnTo>
                    <a:pt x="1031862" y="0"/>
                  </a:lnTo>
                  <a:cubicBezTo>
                    <a:pt x="1145841" y="0"/>
                    <a:pt x="1238239" y="92398"/>
                    <a:pt x="1238239" y="206377"/>
                  </a:cubicBezTo>
                  <a:lnTo>
                    <a:pt x="1238239" y="1031862"/>
                  </a:lnTo>
                  <a:cubicBezTo>
                    <a:pt x="1238239" y="1145841"/>
                    <a:pt x="1145841" y="1238239"/>
                    <a:pt x="1031862" y="1238239"/>
                  </a:cubicBezTo>
                  <a:lnTo>
                    <a:pt x="206377" y="1238239"/>
                  </a:lnTo>
                  <a:cubicBezTo>
                    <a:pt x="92398" y="1238239"/>
                    <a:pt x="0" y="1145841"/>
                    <a:pt x="0" y="1031862"/>
                  </a:cubicBezTo>
                  <a:lnTo>
                    <a:pt x="0" y="206377"/>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736" tIns="94736" rIns="94736" bIns="94736" numCol="1" spcCol="1270" anchor="ctr" anchorCtr="0">
              <a:noAutofit/>
            </a:bodyPr>
            <a:lstStyle/>
            <a:p>
              <a:pPr marL="0" lvl="0" indent="0" algn="ctr" defTabSz="400050">
                <a:lnSpc>
                  <a:spcPct val="150000"/>
                </a:lnSpc>
                <a:spcBef>
                  <a:spcPct val="0"/>
                </a:spcBef>
                <a:buNone/>
              </a:pPr>
              <a:r>
                <a:rPr lang="zh-CN" sz="2000" kern="1200">
                  <a:latin typeface="+mn-ea"/>
                </a:rPr>
                <a:t>（</a:t>
              </a:r>
              <a:r>
                <a:rPr lang="en-US" sz="2000" kern="1200">
                  <a:latin typeface="+mn-ea"/>
                </a:rPr>
                <a:t>1</a:t>
              </a:r>
              <a:r>
                <a:rPr lang="zh-CN" sz="2000" kern="1200">
                  <a:latin typeface="+mn-ea"/>
                </a:rPr>
                <a:t>）参考已经完成的类似项目，估计待开发项目的工作量和成本。</a:t>
              </a:r>
            </a:p>
          </p:txBody>
        </p:sp>
        <p:sp>
          <p:nvSpPr>
            <p:cNvPr id="27" name="任意多边形: 形状 26">
              <a:extLst>
                <a:ext uri="{FF2B5EF4-FFF2-40B4-BE49-F238E27FC236}">
                  <a16:creationId xmlns:a16="http://schemas.microsoft.com/office/drawing/2014/main" id="{BCA2A8AF-7681-4CF6-B58D-A247B0041947}"/>
                </a:ext>
              </a:extLst>
            </p:cNvPr>
            <p:cNvSpPr/>
            <p:nvPr/>
          </p:nvSpPr>
          <p:spPr>
            <a:xfrm>
              <a:off x="4223396" y="2645628"/>
              <a:ext cx="1238239" cy="1238239"/>
            </a:xfrm>
            <a:custGeom>
              <a:avLst/>
              <a:gdLst>
                <a:gd name="connsiteX0" fmla="*/ 0 w 1238239"/>
                <a:gd name="connsiteY0" fmla="*/ 206377 h 1238239"/>
                <a:gd name="connsiteX1" fmla="*/ 206377 w 1238239"/>
                <a:gd name="connsiteY1" fmla="*/ 0 h 1238239"/>
                <a:gd name="connsiteX2" fmla="*/ 1031862 w 1238239"/>
                <a:gd name="connsiteY2" fmla="*/ 0 h 1238239"/>
                <a:gd name="connsiteX3" fmla="*/ 1238239 w 1238239"/>
                <a:gd name="connsiteY3" fmla="*/ 206377 h 1238239"/>
                <a:gd name="connsiteX4" fmla="*/ 1238239 w 1238239"/>
                <a:gd name="connsiteY4" fmla="*/ 1031862 h 1238239"/>
                <a:gd name="connsiteX5" fmla="*/ 1031862 w 1238239"/>
                <a:gd name="connsiteY5" fmla="*/ 1238239 h 1238239"/>
                <a:gd name="connsiteX6" fmla="*/ 206377 w 1238239"/>
                <a:gd name="connsiteY6" fmla="*/ 1238239 h 1238239"/>
                <a:gd name="connsiteX7" fmla="*/ 0 w 1238239"/>
                <a:gd name="connsiteY7" fmla="*/ 1031862 h 1238239"/>
                <a:gd name="connsiteX8" fmla="*/ 0 w 1238239"/>
                <a:gd name="connsiteY8" fmla="*/ 206377 h 123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39" h="1238239">
                  <a:moveTo>
                    <a:pt x="0" y="206377"/>
                  </a:moveTo>
                  <a:cubicBezTo>
                    <a:pt x="0" y="92398"/>
                    <a:pt x="92398" y="0"/>
                    <a:pt x="206377" y="0"/>
                  </a:cubicBezTo>
                  <a:lnTo>
                    <a:pt x="1031862" y="0"/>
                  </a:lnTo>
                  <a:cubicBezTo>
                    <a:pt x="1145841" y="0"/>
                    <a:pt x="1238239" y="92398"/>
                    <a:pt x="1238239" y="206377"/>
                  </a:cubicBezTo>
                  <a:lnTo>
                    <a:pt x="1238239" y="1031862"/>
                  </a:lnTo>
                  <a:cubicBezTo>
                    <a:pt x="1238239" y="1145841"/>
                    <a:pt x="1145841" y="1238239"/>
                    <a:pt x="1031862" y="1238239"/>
                  </a:cubicBezTo>
                  <a:lnTo>
                    <a:pt x="206377" y="1238239"/>
                  </a:lnTo>
                  <a:cubicBezTo>
                    <a:pt x="92398" y="1238239"/>
                    <a:pt x="0" y="1145841"/>
                    <a:pt x="0" y="1031862"/>
                  </a:cubicBezTo>
                  <a:lnTo>
                    <a:pt x="0" y="206377"/>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736" tIns="94736" rIns="94736" bIns="94736" numCol="1" spcCol="1270" anchor="ctr" anchorCtr="0">
              <a:noAutofit/>
            </a:bodyPr>
            <a:lstStyle/>
            <a:p>
              <a:pPr marL="0" lvl="0" indent="0" algn="ctr" defTabSz="400050">
                <a:lnSpc>
                  <a:spcPct val="150000"/>
                </a:lnSpc>
                <a:spcBef>
                  <a:spcPct val="0"/>
                </a:spcBef>
                <a:buNone/>
              </a:pPr>
              <a:r>
                <a:rPr lang="zh-CN" sz="2000" kern="1200">
                  <a:latin typeface="+mn-ea"/>
                </a:rPr>
                <a:t>（</a:t>
              </a:r>
              <a:r>
                <a:rPr lang="en-US" sz="2000" kern="1200">
                  <a:latin typeface="+mn-ea"/>
                </a:rPr>
                <a:t>2</a:t>
              </a:r>
              <a:r>
                <a:rPr lang="zh-CN" sz="2000" kern="1200">
                  <a:latin typeface="+mn-ea"/>
                </a:rPr>
                <a:t>）将大的项目分解成若干个小项目，分别对每个子项目的工作量和成本进行估算，再估算整个项目的工作量和成本。</a:t>
              </a:r>
            </a:p>
          </p:txBody>
        </p:sp>
        <p:sp>
          <p:nvSpPr>
            <p:cNvPr id="28" name="任意多边形: 形状 27">
              <a:extLst>
                <a:ext uri="{FF2B5EF4-FFF2-40B4-BE49-F238E27FC236}">
                  <a16:creationId xmlns:a16="http://schemas.microsoft.com/office/drawing/2014/main" id="{23422245-6920-4CA2-966C-DC3D888B1746}"/>
                </a:ext>
              </a:extLst>
            </p:cNvPr>
            <p:cNvSpPr/>
            <p:nvPr/>
          </p:nvSpPr>
          <p:spPr>
            <a:xfrm>
              <a:off x="5556884" y="2645628"/>
              <a:ext cx="1238239" cy="1238239"/>
            </a:xfrm>
            <a:custGeom>
              <a:avLst/>
              <a:gdLst>
                <a:gd name="connsiteX0" fmla="*/ 0 w 1238239"/>
                <a:gd name="connsiteY0" fmla="*/ 206377 h 1238239"/>
                <a:gd name="connsiteX1" fmla="*/ 206377 w 1238239"/>
                <a:gd name="connsiteY1" fmla="*/ 0 h 1238239"/>
                <a:gd name="connsiteX2" fmla="*/ 1031862 w 1238239"/>
                <a:gd name="connsiteY2" fmla="*/ 0 h 1238239"/>
                <a:gd name="connsiteX3" fmla="*/ 1238239 w 1238239"/>
                <a:gd name="connsiteY3" fmla="*/ 206377 h 1238239"/>
                <a:gd name="connsiteX4" fmla="*/ 1238239 w 1238239"/>
                <a:gd name="connsiteY4" fmla="*/ 1031862 h 1238239"/>
                <a:gd name="connsiteX5" fmla="*/ 1031862 w 1238239"/>
                <a:gd name="connsiteY5" fmla="*/ 1238239 h 1238239"/>
                <a:gd name="connsiteX6" fmla="*/ 206377 w 1238239"/>
                <a:gd name="connsiteY6" fmla="*/ 1238239 h 1238239"/>
                <a:gd name="connsiteX7" fmla="*/ 0 w 1238239"/>
                <a:gd name="connsiteY7" fmla="*/ 1031862 h 1238239"/>
                <a:gd name="connsiteX8" fmla="*/ 0 w 1238239"/>
                <a:gd name="connsiteY8" fmla="*/ 206377 h 1238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39" h="1238239">
                  <a:moveTo>
                    <a:pt x="0" y="206377"/>
                  </a:moveTo>
                  <a:cubicBezTo>
                    <a:pt x="0" y="92398"/>
                    <a:pt x="92398" y="0"/>
                    <a:pt x="206377" y="0"/>
                  </a:cubicBezTo>
                  <a:lnTo>
                    <a:pt x="1031862" y="0"/>
                  </a:lnTo>
                  <a:cubicBezTo>
                    <a:pt x="1145841" y="0"/>
                    <a:pt x="1238239" y="92398"/>
                    <a:pt x="1238239" y="206377"/>
                  </a:cubicBezTo>
                  <a:lnTo>
                    <a:pt x="1238239" y="1031862"/>
                  </a:lnTo>
                  <a:cubicBezTo>
                    <a:pt x="1238239" y="1145841"/>
                    <a:pt x="1145841" y="1238239"/>
                    <a:pt x="1031862" y="1238239"/>
                  </a:cubicBezTo>
                  <a:lnTo>
                    <a:pt x="206377" y="1238239"/>
                  </a:lnTo>
                  <a:cubicBezTo>
                    <a:pt x="92398" y="1238239"/>
                    <a:pt x="0" y="1145841"/>
                    <a:pt x="0" y="1031862"/>
                  </a:cubicBezTo>
                  <a:lnTo>
                    <a:pt x="0" y="206377"/>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736" tIns="94736" rIns="94736" bIns="94736" numCol="1" spcCol="1270" anchor="ctr" anchorCtr="0">
              <a:noAutofit/>
            </a:bodyPr>
            <a:lstStyle/>
            <a:p>
              <a:pPr marL="0" lvl="0" indent="0" algn="ctr" defTabSz="400050">
                <a:lnSpc>
                  <a:spcPct val="150000"/>
                </a:lnSpc>
                <a:spcBef>
                  <a:spcPct val="0"/>
                </a:spcBef>
                <a:buNone/>
              </a:pPr>
              <a:r>
                <a:rPr lang="zh-CN" sz="2000" kern="1200" dirty="0">
                  <a:latin typeface="+mn-ea"/>
                </a:rPr>
                <a:t>（</a:t>
              </a:r>
              <a:r>
                <a:rPr lang="en-US" sz="2000" kern="1200" dirty="0">
                  <a:latin typeface="+mn-ea"/>
                </a:rPr>
                <a:t>3</a:t>
              </a:r>
              <a:r>
                <a:rPr lang="zh-CN" sz="2000" kern="1200" dirty="0">
                  <a:latin typeface="+mn-ea"/>
                </a:rPr>
                <a:t>）根据软件生存周期，分别估算出软件开发各阶段的工作量和成本，然后再把这些工作量和成本汇总，估算出整个项目的工作量和成本。</a:t>
              </a:r>
            </a:p>
          </p:txBody>
        </p:sp>
      </p:grpSp>
    </p:spTree>
    <p:extLst>
      <p:ext uri="{BB962C8B-B14F-4D97-AF65-F5344CB8AC3E}">
        <p14:creationId xmlns:p14="http://schemas.microsoft.com/office/powerpoint/2010/main" val="10290433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4</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软件进度管理</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3345744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4">
            <a:extLst>
              <a:ext uri="{FF2B5EF4-FFF2-40B4-BE49-F238E27FC236}">
                <a16:creationId xmlns:a16="http://schemas.microsoft.com/office/drawing/2014/main" id="{CC3470C2-5968-44DD-8D53-C25939593504}"/>
              </a:ext>
            </a:extLst>
          </p:cNvPr>
          <p:cNvSpPr/>
          <p:nvPr>
            <p:custDataLst>
              <p:tags r:id="rId1"/>
            </p:custDataLst>
          </p:nvPr>
        </p:nvSpPr>
        <p:spPr>
          <a:xfrm rot="5400000">
            <a:off x="4970835" y="1313401"/>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4" name="PA_文本框 6">
            <a:extLst>
              <a:ext uri="{FF2B5EF4-FFF2-40B4-BE49-F238E27FC236}">
                <a16:creationId xmlns:a16="http://schemas.microsoft.com/office/drawing/2014/main" id="{501DEE0E-C47C-478F-BA45-31C844B6AE18}"/>
              </a:ext>
            </a:extLst>
          </p:cNvPr>
          <p:cNvSpPr txBox="1"/>
          <p:nvPr>
            <p:custDataLst>
              <p:tags r:id="rId2"/>
            </p:custDataLst>
          </p:nvPr>
        </p:nvSpPr>
        <p:spPr>
          <a:xfrm>
            <a:off x="5279078" y="1177584"/>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10.1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软件项目管理概述</a:t>
            </a:r>
          </a:p>
        </p:txBody>
      </p:sp>
      <p:sp>
        <p:nvSpPr>
          <p:cNvPr id="15" name="矩形 14"/>
          <p:cNvSpPr/>
          <p:nvPr/>
        </p:nvSpPr>
        <p:spPr>
          <a:xfrm>
            <a:off x="1726443" y="864642"/>
            <a:ext cx="2417200" cy="830997"/>
          </a:xfrm>
          <a:prstGeom prst="rect">
            <a:avLst/>
          </a:prstGeom>
        </p:spPr>
        <p:txBody>
          <a:bodyPr wrap="none">
            <a:spAutoFit/>
          </a:bodyPr>
          <a:lstStyle/>
          <a:p>
            <a:pPr lvl="0">
              <a:defRPr/>
            </a:pPr>
            <a:r>
              <a:rPr lang="en-US" altLang="zh-CN" sz="4800" b="1" spc="300"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C</a:t>
            </a:r>
            <a:r>
              <a:rPr lang="en-US" altLang="zh-CN"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rPr>
              <a:t>ontents</a:t>
            </a:r>
            <a:endParaRPr lang="zh-CN" altLang="en-US" sz="3600" b="1" dirty="0">
              <a:solidFill>
                <a:srgbClr val="1E3595"/>
              </a:solidFill>
              <a:latin typeface="字魂59号-创粗黑" panose="00000500000000000000" pitchFamily="2" charset="-122"/>
              <a:ea typeface="字魂59号-创粗黑" panose="00000500000000000000" pitchFamily="2" charset="-122"/>
              <a:sym typeface="Arial" panose="020B0604020202020204" pitchFamily="34" charset="0"/>
            </a:endParaRPr>
          </a:p>
        </p:txBody>
      </p:sp>
      <p:pic>
        <p:nvPicPr>
          <p:cNvPr id="16" name="图片 15">
            <a:extLst>
              <a:ext uri="{FF2B5EF4-FFF2-40B4-BE49-F238E27FC236}">
                <a16:creationId xmlns:a16="http://schemas.microsoft.com/office/drawing/2014/main" id="{F47E3691-37A1-4F2A-BE67-E4BC5C56F6B4}"/>
              </a:ext>
            </a:extLst>
          </p:cNvPr>
          <p:cNvPicPr>
            <a:picLocks noChangeAspect="1"/>
          </p:cNvPicPr>
          <p:nvPr/>
        </p:nvPicPr>
        <p:blipFill>
          <a:blip r:embed="rId16"/>
          <a:stretch>
            <a:fillRect/>
          </a:stretch>
        </p:blipFill>
        <p:spPr>
          <a:xfrm flipH="1">
            <a:off x="255638" y="1936237"/>
            <a:ext cx="3888005" cy="4168222"/>
          </a:xfrm>
          <a:prstGeom prst="rect">
            <a:avLst/>
          </a:prstGeom>
        </p:spPr>
      </p:pic>
      <p:sp>
        <p:nvSpPr>
          <p:cNvPr id="17" name="PA_矩形 4">
            <a:extLst>
              <a:ext uri="{FF2B5EF4-FFF2-40B4-BE49-F238E27FC236}">
                <a16:creationId xmlns:a16="http://schemas.microsoft.com/office/drawing/2014/main" id="{CC3470C2-5968-44DD-8D53-C25939593504}"/>
              </a:ext>
            </a:extLst>
          </p:cNvPr>
          <p:cNvSpPr/>
          <p:nvPr>
            <p:custDataLst>
              <p:tags r:id="rId3"/>
            </p:custDataLst>
          </p:nvPr>
        </p:nvSpPr>
        <p:spPr>
          <a:xfrm rot="5400000">
            <a:off x="4970835" y="2072098"/>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8" name="PA_文本框 6">
            <a:extLst>
              <a:ext uri="{FF2B5EF4-FFF2-40B4-BE49-F238E27FC236}">
                <a16:creationId xmlns:a16="http://schemas.microsoft.com/office/drawing/2014/main" id="{501DEE0E-C47C-478F-BA45-31C844B6AE18}"/>
              </a:ext>
            </a:extLst>
          </p:cNvPr>
          <p:cNvSpPr txBox="1"/>
          <p:nvPr>
            <p:custDataLst>
              <p:tags r:id="rId4"/>
            </p:custDataLst>
          </p:nvPr>
        </p:nvSpPr>
        <p:spPr>
          <a:xfrm>
            <a:off x="5279078" y="1941237"/>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10.2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软件项目管理概述</a:t>
            </a:r>
          </a:p>
        </p:txBody>
      </p:sp>
      <p:sp>
        <p:nvSpPr>
          <p:cNvPr id="19" name="PA_矩形 4">
            <a:extLst>
              <a:ext uri="{FF2B5EF4-FFF2-40B4-BE49-F238E27FC236}">
                <a16:creationId xmlns:a16="http://schemas.microsoft.com/office/drawing/2014/main" id="{CC3470C2-5968-44DD-8D53-C25939593504}"/>
              </a:ext>
            </a:extLst>
          </p:cNvPr>
          <p:cNvSpPr/>
          <p:nvPr>
            <p:custDataLst>
              <p:tags r:id="rId5"/>
            </p:custDataLst>
          </p:nvPr>
        </p:nvSpPr>
        <p:spPr>
          <a:xfrm rot="5400000">
            <a:off x="4970835" y="2830795"/>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0" name="PA_文本框 6">
            <a:extLst>
              <a:ext uri="{FF2B5EF4-FFF2-40B4-BE49-F238E27FC236}">
                <a16:creationId xmlns:a16="http://schemas.microsoft.com/office/drawing/2014/main" id="{501DEE0E-C47C-478F-BA45-31C844B6AE18}"/>
              </a:ext>
            </a:extLst>
          </p:cNvPr>
          <p:cNvSpPr txBox="1"/>
          <p:nvPr>
            <p:custDataLst>
              <p:tags r:id="rId6"/>
            </p:custDataLst>
          </p:nvPr>
        </p:nvSpPr>
        <p:spPr>
          <a:xfrm>
            <a:off x="5228520" y="2704890"/>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10.3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软件开发成本估算</a:t>
            </a:r>
          </a:p>
        </p:txBody>
      </p:sp>
      <p:sp>
        <p:nvSpPr>
          <p:cNvPr id="10" name="PA_矩形 4">
            <a:extLst>
              <a:ext uri="{FF2B5EF4-FFF2-40B4-BE49-F238E27FC236}">
                <a16:creationId xmlns:a16="http://schemas.microsoft.com/office/drawing/2014/main" id="{3FB9687C-2C38-450D-B8FC-F0C69D33C9B5}"/>
              </a:ext>
            </a:extLst>
          </p:cNvPr>
          <p:cNvSpPr/>
          <p:nvPr>
            <p:custDataLst>
              <p:tags r:id="rId7"/>
            </p:custDataLst>
          </p:nvPr>
        </p:nvSpPr>
        <p:spPr>
          <a:xfrm rot="5400000">
            <a:off x="4970835" y="3589492"/>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1" name="PA_文本框 6">
            <a:extLst>
              <a:ext uri="{FF2B5EF4-FFF2-40B4-BE49-F238E27FC236}">
                <a16:creationId xmlns:a16="http://schemas.microsoft.com/office/drawing/2014/main" id="{253B0837-E5DE-4CF5-B960-289E4F5F27BE}"/>
              </a:ext>
            </a:extLst>
          </p:cNvPr>
          <p:cNvSpPr txBox="1"/>
          <p:nvPr>
            <p:custDataLst>
              <p:tags r:id="rId8"/>
            </p:custDataLst>
          </p:nvPr>
        </p:nvSpPr>
        <p:spPr>
          <a:xfrm>
            <a:off x="5279078" y="3468543"/>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10.4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软件进度管理</a:t>
            </a:r>
          </a:p>
        </p:txBody>
      </p:sp>
      <p:sp>
        <p:nvSpPr>
          <p:cNvPr id="12" name="PA_矩形 4">
            <a:extLst>
              <a:ext uri="{FF2B5EF4-FFF2-40B4-BE49-F238E27FC236}">
                <a16:creationId xmlns:a16="http://schemas.microsoft.com/office/drawing/2014/main" id="{FD75B16B-D14A-48DF-8059-C610BB037E1F}"/>
              </a:ext>
            </a:extLst>
          </p:cNvPr>
          <p:cNvSpPr/>
          <p:nvPr>
            <p:custDataLst>
              <p:tags r:id="rId9"/>
            </p:custDataLst>
          </p:nvPr>
        </p:nvSpPr>
        <p:spPr>
          <a:xfrm rot="5400000">
            <a:off x="4970835" y="4348189"/>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13" name="PA_文本框 6">
            <a:extLst>
              <a:ext uri="{FF2B5EF4-FFF2-40B4-BE49-F238E27FC236}">
                <a16:creationId xmlns:a16="http://schemas.microsoft.com/office/drawing/2014/main" id="{44413A97-DC48-4D6B-9B97-2916E466F81D}"/>
              </a:ext>
            </a:extLst>
          </p:cNvPr>
          <p:cNvSpPr txBox="1"/>
          <p:nvPr>
            <p:custDataLst>
              <p:tags r:id="rId10"/>
            </p:custDataLst>
          </p:nvPr>
        </p:nvSpPr>
        <p:spPr>
          <a:xfrm>
            <a:off x="5279078" y="4232196"/>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10.5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软件质量保证 </a:t>
            </a:r>
          </a:p>
        </p:txBody>
      </p:sp>
      <p:sp>
        <p:nvSpPr>
          <p:cNvPr id="14" name="PA_矩形 4">
            <a:extLst>
              <a:ext uri="{FF2B5EF4-FFF2-40B4-BE49-F238E27FC236}">
                <a16:creationId xmlns:a16="http://schemas.microsoft.com/office/drawing/2014/main" id="{2F7A1234-8675-4D27-8DCC-BDFF8A995A2D}"/>
              </a:ext>
            </a:extLst>
          </p:cNvPr>
          <p:cNvSpPr/>
          <p:nvPr>
            <p:custDataLst>
              <p:tags r:id="rId11"/>
            </p:custDataLst>
          </p:nvPr>
        </p:nvSpPr>
        <p:spPr>
          <a:xfrm rot="5400000">
            <a:off x="4970835" y="5106886"/>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1" name="PA_文本框 6">
            <a:extLst>
              <a:ext uri="{FF2B5EF4-FFF2-40B4-BE49-F238E27FC236}">
                <a16:creationId xmlns:a16="http://schemas.microsoft.com/office/drawing/2014/main" id="{1D0A9390-3702-4C7D-B2F6-C482D00C1E9D}"/>
              </a:ext>
            </a:extLst>
          </p:cNvPr>
          <p:cNvSpPr txBox="1"/>
          <p:nvPr>
            <p:custDataLst>
              <p:tags r:id="rId12"/>
            </p:custDataLst>
          </p:nvPr>
        </p:nvSpPr>
        <p:spPr>
          <a:xfrm>
            <a:off x="5279078" y="4995849"/>
            <a:ext cx="3496432" cy="506292"/>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10.6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软件配置管理 </a:t>
            </a:r>
          </a:p>
        </p:txBody>
      </p:sp>
      <p:sp>
        <p:nvSpPr>
          <p:cNvPr id="22" name="PA_矩形 4">
            <a:extLst>
              <a:ext uri="{FF2B5EF4-FFF2-40B4-BE49-F238E27FC236}">
                <a16:creationId xmlns:a16="http://schemas.microsoft.com/office/drawing/2014/main" id="{BF73BBD1-DCAA-41B7-8CC4-5B36270D78D2}"/>
              </a:ext>
            </a:extLst>
          </p:cNvPr>
          <p:cNvSpPr/>
          <p:nvPr>
            <p:custDataLst>
              <p:tags r:id="rId13"/>
            </p:custDataLst>
          </p:nvPr>
        </p:nvSpPr>
        <p:spPr>
          <a:xfrm rot="5400000">
            <a:off x="4970835" y="5865584"/>
            <a:ext cx="262537" cy="226325"/>
          </a:xfrm>
          <a:prstGeom prst="rect">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accent1"/>
              </a:solidFill>
              <a:effectLst/>
              <a:uLnTx/>
              <a:uFillTx/>
              <a:latin typeface="字魂59号-创粗黑" panose="00000500000000000000" pitchFamily="2" charset="-122"/>
              <a:ea typeface="字魂59号-创粗黑" panose="00000500000000000000" pitchFamily="2" charset="-122"/>
              <a:cs typeface="+mn-cs"/>
              <a:sym typeface="Arial" panose="020B0604020202020204" pitchFamily="34" charset="0"/>
            </a:endParaRPr>
          </a:p>
        </p:txBody>
      </p:sp>
      <p:sp>
        <p:nvSpPr>
          <p:cNvPr id="23" name="PA_文本框 6">
            <a:extLst>
              <a:ext uri="{FF2B5EF4-FFF2-40B4-BE49-F238E27FC236}">
                <a16:creationId xmlns:a16="http://schemas.microsoft.com/office/drawing/2014/main" id="{7BF05CD6-5081-48FF-997C-59A15E43DF00}"/>
              </a:ext>
            </a:extLst>
          </p:cNvPr>
          <p:cNvSpPr txBox="1"/>
          <p:nvPr>
            <p:custDataLst>
              <p:tags r:id="rId14"/>
            </p:custDataLst>
          </p:nvPr>
        </p:nvSpPr>
        <p:spPr>
          <a:xfrm>
            <a:off x="5279077" y="5759502"/>
            <a:ext cx="4367843" cy="497957"/>
          </a:xfrm>
          <a:prstGeom prst="rect">
            <a:avLst/>
          </a:prstGeom>
          <a:noFill/>
        </p:spPr>
        <p:txBody>
          <a:bodyPr wrap="square" rtlCol="0">
            <a:spAutoFit/>
          </a:bodyPr>
          <a:lstStyle/>
          <a:p>
            <a:pPr>
              <a:lnSpc>
                <a:spcPct val="120000"/>
              </a:lnSpc>
              <a:defRPr/>
            </a:pPr>
            <a:r>
              <a:rPr lang="en-US" altLang="zh-CN"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10.7  </a:t>
            </a:r>
            <a:r>
              <a:rPr lang="zh-CN" altLang="en-US" sz="2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软件工程标准与文档管理</a:t>
            </a:r>
          </a:p>
        </p:txBody>
      </p:sp>
    </p:spTree>
    <p:extLst>
      <p:ext uri="{BB962C8B-B14F-4D97-AF65-F5344CB8AC3E}">
        <p14:creationId xmlns:p14="http://schemas.microsoft.com/office/powerpoint/2010/main" val="24992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5" grpId="0"/>
      <p:bldP spid="17" grpId="0" animBg="1"/>
      <p:bldP spid="18" grpId="0"/>
      <p:bldP spid="19" grpId="0" animBg="1"/>
      <p:bldP spid="20" grpId="0"/>
      <p:bldP spid="10" grpId="0" animBg="1"/>
      <p:bldP spid="11" grpId="0"/>
      <p:bldP spid="12" grpId="0" animBg="1"/>
      <p:bldP spid="13" grpId="0"/>
      <p:bldP spid="14" grpId="0" animBg="1"/>
      <p:bldP spid="21" grpId="0"/>
      <p:bldP spid="22" grpId="0" animBg="1"/>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44807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10.4.1    </a:t>
            </a:r>
            <a:r>
              <a:rPr lang="zh-CN" altLang="en-US" sz="2200" b="1" dirty="0">
                <a:latin typeface="微软雅黑" charset="-122"/>
                <a:ea typeface="微软雅黑" charset="-122"/>
              </a:rPr>
              <a:t>进度安排中应考虑的问题</a:t>
            </a:r>
          </a:p>
        </p:txBody>
      </p:sp>
      <p:grpSp>
        <p:nvGrpSpPr>
          <p:cNvPr id="19" name="组合 18">
            <a:extLst>
              <a:ext uri="{FF2B5EF4-FFF2-40B4-BE49-F238E27FC236}">
                <a16:creationId xmlns:a16="http://schemas.microsoft.com/office/drawing/2014/main" id="{D3FFFBC7-8898-48D7-90B4-96CB0433F0D7}"/>
              </a:ext>
            </a:extLst>
          </p:cNvPr>
          <p:cNvGrpSpPr/>
          <p:nvPr/>
        </p:nvGrpSpPr>
        <p:grpSpPr>
          <a:xfrm>
            <a:off x="807615" y="2765114"/>
            <a:ext cx="10576770" cy="1670016"/>
            <a:chOff x="807614" y="1523168"/>
            <a:chExt cx="10576770" cy="1670016"/>
          </a:xfrm>
        </p:grpSpPr>
        <p:sp>
          <p:nvSpPr>
            <p:cNvPr id="20" name="任意多边形: 形状 19">
              <a:extLst>
                <a:ext uri="{FF2B5EF4-FFF2-40B4-BE49-F238E27FC236}">
                  <a16:creationId xmlns:a16="http://schemas.microsoft.com/office/drawing/2014/main" id="{E0FAF2D4-F7CE-40CC-B20B-C6364C194317}"/>
                </a:ext>
              </a:extLst>
            </p:cNvPr>
            <p:cNvSpPr/>
            <p:nvPr/>
          </p:nvSpPr>
          <p:spPr>
            <a:xfrm>
              <a:off x="807614" y="1523168"/>
              <a:ext cx="2783360" cy="1670016"/>
            </a:xfrm>
            <a:custGeom>
              <a:avLst/>
              <a:gdLst>
                <a:gd name="connsiteX0" fmla="*/ 0 w 2783360"/>
                <a:gd name="connsiteY0" fmla="*/ 167002 h 1670016"/>
                <a:gd name="connsiteX1" fmla="*/ 167002 w 2783360"/>
                <a:gd name="connsiteY1" fmla="*/ 0 h 1670016"/>
                <a:gd name="connsiteX2" fmla="*/ 2616358 w 2783360"/>
                <a:gd name="connsiteY2" fmla="*/ 0 h 1670016"/>
                <a:gd name="connsiteX3" fmla="*/ 2783360 w 2783360"/>
                <a:gd name="connsiteY3" fmla="*/ 167002 h 1670016"/>
                <a:gd name="connsiteX4" fmla="*/ 2783360 w 2783360"/>
                <a:gd name="connsiteY4" fmla="*/ 1503014 h 1670016"/>
                <a:gd name="connsiteX5" fmla="*/ 2616358 w 2783360"/>
                <a:gd name="connsiteY5" fmla="*/ 1670016 h 1670016"/>
                <a:gd name="connsiteX6" fmla="*/ 167002 w 2783360"/>
                <a:gd name="connsiteY6" fmla="*/ 1670016 h 1670016"/>
                <a:gd name="connsiteX7" fmla="*/ 0 w 2783360"/>
                <a:gd name="connsiteY7" fmla="*/ 1503014 h 1670016"/>
                <a:gd name="connsiteX8" fmla="*/ 0 w 2783360"/>
                <a:gd name="connsiteY8" fmla="*/ 167002 h 167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360" h="1670016">
                  <a:moveTo>
                    <a:pt x="0" y="167002"/>
                  </a:moveTo>
                  <a:cubicBezTo>
                    <a:pt x="0" y="74769"/>
                    <a:pt x="74769" y="0"/>
                    <a:pt x="167002" y="0"/>
                  </a:cubicBezTo>
                  <a:lnTo>
                    <a:pt x="2616358" y="0"/>
                  </a:lnTo>
                  <a:cubicBezTo>
                    <a:pt x="2708591" y="0"/>
                    <a:pt x="2783360" y="74769"/>
                    <a:pt x="2783360" y="167002"/>
                  </a:cubicBezTo>
                  <a:lnTo>
                    <a:pt x="2783360" y="1503014"/>
                  </a:lnTo>
                  <a:cubicBezTo>
                    <a:pt x="2783360" y="1595247"/>
                    <a:pt x="2708591" y="1670016"/>
                    <a:pt x="2616358" y="1670016"/>
                  </a:cubicBezTo>
                  <a:lnTo>
                    <a:pt x="167002" y="1670016"/>
                  </a:lnTo>
                  <a:cubicBezTo>
                    <a:pt x="74769" y="1670016"/>
                    <a:pt x="0" y="1595247"/>
                    <a:pt x="0" y="1503014"/>
                  </a:cubicBezTo>
                  <a:lnTo>
                    <a:pt x="0" y="16700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6543" tIns="136543" rIns="136543" bIns="136543" numCol="1" spcCol="1270" anchor="ctr" anchorCtr="0">
              <a:noAutofit/>
            </a:bodyPr>
            <a:lstStyle/>
            <a:p>
              <a:pPr marL="0" lvl="0" indent="0" algn="ctr" defTabSz="1022350">
                <a:lnSpc>
                  <a:spcPct val="150000"/>
                </a:lnSpc>
                <a:spcBef>
                  <a:spcPct val="0"/>
                </a:spcBef>
                <a:buNone/>
              </a:pPr>
              <a:r>
                <a:rPr lang="en-US" sz="2000" kern="1200">
                  <a:latin typeface="+mn-ea"/>
                </a:rPr>
                <a:t>1.</a:t>
              </a:r>
              <a:r>
                <a:rPr lang="zh-CN" sz="2000" kern="1200">
                  <a:latin typeface="+mn-ea"/>
                </a:rPr>
                <a:t>任务分配、人力资源分配、时间分配要与工程进度相协调</a:t>
              </a:r>
            </a:p>
          </p:txBody>
        </p:sp>
        <p:sp>
          <p:nvSpPr>
            <p:cNvPr id="21" name="任意多边形: 形状 20">
              <a:extLst>
                <a:ext uri="{FF2B5EF4-FFF2-40B4-BE49-F238E27FC236}">
                  <a16:creationId xmlns:a16="http://schemas.microsoft.com/office/drawing/2014/main" id="{7E5CAA66-33CB-4069-AADF-B67374BE8F6B}"/>
                </a:ext>
              </a:extLst>
            </p:cNvPr>
            <p:cNvSpPr/>
            <p:nvPr/>
          </p:nvSpPr>
          <p:spPr>
            <a:xfrm>
              <a:off x="3869311" y="2013039"/>
              <a:ext cx="590072" cy="690273"/>
            </a:xfrm>
            <a:custGeom>
              <a:avLst/>
              <a:gdLst>
                <a:gd name="connsiteX0" fmla="*/ 0 w 590072"/>
                <a:gd name="connsiteY0" fmla="*/ 138055 h 690273"/>
                <a:gd name="connsiteX1" fmla="*/ 295036 w 590072"/>
                <a:gd name="connsiteY1" fmla="*/ 138055 h 690273"/>
                <a:gd name="connsiteX2" fmla="*/ 295036 w 590072"/>
                <a:gd name="connsiteY2" fmla="*/ 0 h 690273"/>
                <a:gd name="connsiteX3" fmla="*/ 590072 w 590072"/>
                <a:gd name="connsiteY3" fmla="*/ 345137 h 690273"/>
                <a:gd name="connsiteX4" fmla="*/ 295036 w 590072"/>
                <a:gd name="connsiteY4" fmla="*/ 690273 h 690273"/>
                <a:gd name="connsiteX5" fmla="*/ 295036 w 590072"/>
                <a:gd name="connsiteY5" fmla="*/ 552218 h 690273"/>
                <a:gd name="connsiteX6" fmla="*/ 0 w 590072"/>
                <a:gd name="connsiteY6" fmla="*/ 552218 h 690273"/>
                <a:gd name="connsiteX7" fmla="*/ 0 w 590072"/>
                <a:gd name="connsiteY7" fmla="*/ 138055 h 69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072" h="690273">
                  <a:moveTo>
                    <a:pt x="0" y="138055"/>
                  </a:moveTo>
                  <a:lnTo>
                    <a:pt x="295036" y="138055"/>
                  </a:lnTo>
                  <a:lnTo>
                    <a:pt x="295036" y="0"/>
                  </a:lnTo>
                  <a:lnTo>
                    <a:pt x="590072" y="345137"/>
                  </a:lnTo>
                  <a:lnTo>
                    <a:pt x="295036" y="690273"/>
                  </a:lnTo>
                  <a:lnTo>
                    <a:pt x="295036" y="552218"/>
                  </a:lnTo>
                  <a:lnTo>
                    <a:pt x="0" y="552218"/>
                  </a:lnTo>
                  <a:lnTo>
                    <a:pt x="0" y="138055"/>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0" tIns="138055" rIns="177022" bIns="138055" numCol="1" spcCol="1270" anchor="ctr" anchorCtr="0">
              <a:noAutofit/>
            </a:bodyPr>
            <a:lstStyle/>
            <a:p>
              <a:pPr marL="0" lvl="0" indent="0" algn="ctr" defTabSz="844550">
                <a:lnSpc>
                  <a:spcPct val="150000"/>
                </a:lnSpc>
                <a:spcBef>
                  <a:spcPct val="0"/>
                </a:spcBef>
                <a:buNone/>
              </a:pPr>
              <a:endParaRPr lang="zh-CN" altLang="en-US" sz="2000" kern="1200">
                <a:latin typeface="+mn-ea"/>
              </a:endParaRPr>
            </a:p>
          </p:txBody>
        </p:sp>
        <p:sp>
          <p:nvSpPr>
            <p:cNvPr id="22" name="任意多边形: 形状 21">
              <a:extLst>
                <a:ext uri="{FF2B5EF4-FFF2-40B4-BE49-F238E27FC236}">
                  <a16:creationId xmlns:a16="http://schemas.microsoft.com/office/drawing/2014/main" id="{E873ED98-E242-4E93-9076-C64EBD0C701F}"/>
                </a:ext>
              </a:extLst>
            </p:cNvPr>
            <p:cNvSpPr/>
            <p:nvPr/>
          </p:nvSpPr>
          <p:spPr>
            <a:xfrm>
              <a:off x="4704319" y="1523168"/>
              <a:ext cx="2783360" cy="1670016"/>
            </a:xfrm>
            <a:custGeom>
              <a:avLst/>
              <a:gdLst>
                <a:gd name="connsiteX0" fmla="*/ 0 w 2783360"/>
                <a:gd name="connsiteY0" fmla="*/ 167002 h 1670016"/>
                <a:gd name="connsiteX1" fmla="*/ 167002 w 2783360"/>
                <a:gd name="connsiteY1" fmla="*/ 0 h 1670016"/>
                <a:gd name="connsiteX2" fmla="*/ 2616358 w 2783360"/>
                <a:gd name="connsiteY2" fmla="*/ 0 h 1670016"/>
                <a:gd name="connsiteX3" fmla="*/ 2783360 w 2783360"/>
                <a:gd name="connsiteY3" fmla="*/ 167002 h 1670016"/>
                <a:gd name="connsiteX4" fmla="*/ 2783360 w 2783360"/>
                <a:gd name="connsiteY4" fmla="*/ 1503014 h 1670016"/>
                <a:gd name="connsiteX5" fmla="*/ 2616358 w 2783360"/>
                <a:gd name="connsiteY5" fmla="*/ 1670016 h 1670016"/>
                <a:gd name="connsiteX6" fmla="*/ 167002 w 2783360"/>
                <a:gd name="connsiteY6" fmla="*/ 1670016 h 1670016"/>
                <a:gd name="connsiteX7" fmla="*/ 0 w 2783360"/>
                <a:gd name="connsiteY7" fmla="*/ 1503014 h 1670016"/>
                <a:gd name="connsiteX8" fmla="*/ 0 w 2783360"/>
                <a:gd name="connsiteY8" fmla="*/ 167002 h 167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360" h="1670016">
                  <a:moveTo>
                    <a:pt x="0" y="167002"/>
                  </a:moveTo>
                  <a:cubicBezTo>
                    <a:pt x="0" y="74769"/>
                    <a:pt x="74769" y="0"/>
                    <a:pt x="167002" y="0"/>
                  </a:cubicBezTo>
                  <a:lnTo>
                    <a:pt x="2616358" y="0"/>
                  </a:lnTo>
                  <a:cubicBezTo>
                    <a:pt x="2708591" y="0"/>
                    <a:pt x="2783360" y="74769"/>
                    <a:pt x="2783360" y="167002"/>
                  </a:cubicBezTo>
                  <a:lnTo>
                    <a:pt x="2783360" y="1503014"/>
                  </a:lnTo>
                  <a:cubicBezTo>
                    <a:pt x="2783360" y="1595247"/>
                    <a:pt x="2708591" y="1670016"/>
                    <a:pt x="2616358" y="1670016"/>
                  </a:cubicBezTo>
                  <a:lnTo>
                    <a:pt x="167002" y="1670016"/>
                  </a:lnTo>
                  <a:cubicBezTo>
                    <a:pt x="74769" y="1670016"/>
                    <a:pt x="0" y="1595247"/>
                    <a:pt x="0" y="1503014"/>
                  </a:cubicBezTo>
                  <a:lnTo>
                    <a:pt x="0" y="16700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6543" tIns="136543" rIns="136543" bIns="136543" numCol="1" spcCol="1270" anchor="ctr" anchorCtr="0">
              <a:noAutofit/>
            </a:bodyPr>
            <a:lstStyle/>
            <a:p>
              <a:pPr marL="0" lvl="0" indent="0" algn="ctr" defTabSz="1022350">
                <a:lnSpc>
                  <a:spcPct val="150000"/>
                </a:lnSpc>
                <a:spcBef>
                  <a:spcPct val="0"/>
                </a:spcBef>
                <a:buNone/>
              </a:pPr>
              <a:r>
                <a:rPr lang="en-US" sz="2000" kern="1200">
                  <a:latin typeface="+mn-ea"/>
                </a:rPr>
                <a:t>2.</a:t>
              </a:r>
              <a:r>
                <a:rPr lang="zh-CN" sz="2000" kern="1200">
                  <a:latin typeface="+mn-ea"/>
                </a:rPr>
                <a:t>任务分解与并行化</a:t>
              </a:r>
            </a:p>
          </p:txBody>
        </p:sp>
        <p:sp>
          <p:nvSpPr>
            <p:cNvPr id="23" name="任意多边形: 形状 22">
              <a:extLst>
                <a:ext uri="{FF2B5EF4-FFF2-40B4-BE49-F238E27FC236}">
                  <a16:creationId xmlns:a16="http://schemas.microsoft.com/office/drawing/2014/main" id="{E8BDA979-0908-4E64-91F1-AF553D4467D1}"/>
                </a:ext>
              </a:extLst>
            </p:cNvPr>
            <p:cNvSpPr/>
            <p:nvPr/>
          </p:nvSpPr>
          <p:spPr>
            <a:xfrm>
              <a:off x="7766016" y="2013039"/>
              <a:ext cx="590072" cy="690273"/>
            </a:xfrm>
            <a:custGeom>
              <a:avLst/>
              <a:gdLst>
                <a:gd name="connsiteX0" fmla="*/ 0 w 590072"/>
                <a:gd name="connsiteY0" fmla="*/ 138055 h 690273"/>
                <a:gd name="connsiteX1" fmla="*/ 295036 w 590072"/>
                <a:gd name="connsiteY1" fmla="*/ 138055 h 690273"/>
                <a:gd name="connsiteX2" fmla="*/ 295036 w 590072"/>
                <a:gd name="connsiteY2" fmla="*/ 0 h 690273"/>
                <a:gd name="connsiteX3" fmla="*/ 590072 w 590072"/>
                <a:gd name="connsiteY3" fmla="*/ 345137 h 690273"/>
                <a:gd name="connsiteX4" fmla="*/ 295036 w 590072"/>
                <a:gd name="connsiteY4" fmla="*/ 690273 h 690273"/>
                <a:gd name="connsiteX5" fmla="*/ 295036 w 590072"/>
                <a:gd name="connsiteY5" fmla="*/ 552218 h 690273"/>
                <a:gd name="connsiteX6" fmla="*/ 0 w 590072"/>
                <a:gd name="connsiteY6" fmla="*/ 552218 h 690273"/>
                <a:gd name="connsiteX7" fmla="*/ 0 w 590072"/>
                <a:gd name="connsiteY7" fmla="*/ 138055 h 69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072" h="690273">
                  <a:moveTo>
                    <a:pt x="0" y="138055"/>
                  </a:moveTo>
                  <a:lnTo>
                    <a:pt x="295036" y="138055"/>
                  </a:lnTo>
                  <a:lnTo>
                    <a:pt x="295036" y="0"/>
                  </a:lnTo>
                  <a:lnTo>
                    <a:pt x="590072" y="345137"/>
                  </a:lnTo>
                  <a:lnTo>
                    <a:pt x="295036" y="690273"/>
                  </a:lnTo>
                  <a:lnTo>
                    <a:pt x="295036" y="552218"/>
                  </a:lnTo>
                  <a:lnTo>
                    <a:pt x="0" y="552218"/>
                  </a:lnTo>
                  <a:lnTo>
                    <a:pt x="0" y="138055"/>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0" tIns="138055" rIns="177022" bIns="138055" numCol="1" spcCol="1270" anchor="ctr" anchorCtr="0">
              <a:noAutofit/>
            </a:bodyPr>
            <a:lstStyle/>
            <a:p>
              <a:pPr marL="0" lvl="0" indent="0" algn="ctr" defTabSz="844550">
                <a:lnSpc>
                  <a:spcPct val="150000"/>
                </a:lnSpc>
                <a:spcBef>
                  <a:spcPct val="0"/>
                </a:spcBef>
                <a:buNone/>
              </a:pPr>
              <a:endParaRPr lang="zh-CN" altLang="en-US" sz="2000" kern="1200">
                <a:latin typeface="+mn-ea"/>
              </a:endParaRPr>
            </a:p>
          </p:txBody>
        </p:sp>
        <p:sp>
          <p:nvSpPr>
            <p:cNvPr id="24" name="任意多边形: 形状 23">
              <a:extLst>
                <a:ext uri="{FF2B5EF4-FFF2-40B4-BE49-F238E27FC236}">
                  <a16:creationId xmlns:a16="http://schemas.microsoft.com/office/drawing/2014/main" id="{C41447D4-B1EE-4038-BA09-2A609642B1BB}"/>
                </a:ext>
              </a:extLst>
            </p:cNvPr>
            <p:cNvSpPr/>
            <p:nvPr/>
          </p:nvSpPr>
          <p:spPr>
            <a:xfrm>
              <a:off x="8601024" y="1523168"/>
              <a:ext cx="2783360" cy="1670016"/>
            </a:xfrm>
            <a:custGeom>
              <a:avLst/>
              <a:gdLst>
                <a:gd name="connsiteX0" fmla="*/ 0 w 2783360"/>
                <a:gd name="connsiteY0" fmla="*/ 167002 h 1670016"/>
                <a:gd name="connsiteX1" fmla="*/ 167002 w 2783360"/>
                <a:gd name="connsiteY1" fmla="*/ 0 h 1670016"/>
                <a:gd name="connsiteX2" fmla="*/ 2616358 w 2783360"/>
                <a:gd name="connsiteY2" fmla="*/ 0 h 1670016"/>
                <a:gd name="connsiteX3" fmla="*/ 2783360 w 2783360"/>
                <a:gd name="connsiteY3" fmla="*/ 167002 h 1670016"/>
                <a:gd name="connsiteX4" fmla="*/ 2783360 w 2783360"/>
                <a:gd name="connsiteY4" fmla="*/ 1503014 h 1670016"/>
                <a:gd name="connsiteX5" fmla="*/ 2616358 w 2783360"/>
                <a:gd name="connsiteY5" fmla="*/ 1670016 h 1670016"/>
                <a:gd name="connsiteX6" fmla="*/ 167002 w 2783360"/>
                <a:gd name="connsiteY6" fmla="*/ 1670016 h 1670016"/>
                <a:gd name="connsiteX7" fmla="*/ 0 w 2783360"/>
                <a:gd name="connsiteY7" fmla="*/ 1503014 h 1670016"/>
                <a:gd name="connsiteX8" fmla="*/ 0 w 2783360"/>
                <a:gd name="connsiteY8" fmla="*/ 167002 h 167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360" h="1670016">
                  <a:moveTo>
                    <a:pt x="0" y="167002"/>
                  </a:moveTo>
                  <a:cubicBezTo>
                    <a:pt x="0" y="74769"/>
                    <a:pt x="74769" y="0"/>
                    <a:pt x="167002" y="0"/>
                  </a:cubicBezTo>
                  <a:lnTo>
                    <a:pt x="2616358" y="0"/>
                  </a:lnTo>
                  <a:cubicBezTo>
                    <a:pt x="2708591" y="0"/>
                    <a:pt x="2783360" y="74769"/>
                    <a:pt x="2783360" y="167002"/>
                  </a:cubicBezTo>
                  <a:lnTo>
                    <a:pt x="2783360" y="1503014"/>
                  </a:lnTo>
                  <a:cubicBezTo>
                    <a:pt x="2783360" y="1595247"/>
                    <a:pt x="2708591" y="1670016"/>
                    <a:pt x="2616358" y="1670016"/>
                  </a:cubicBezTo>
                  <a:lnTo>
                    <a:pt x="167002" y="1670016"/>
                  </a:lnTo>
                  <a:cubicBezTo>
                    <a:pt x="74769" y="1670016"/>
                    <a:pt x="0" y="1595247"/>
                    <a:pt x="0" y="1503014"/>
                  </a:cubicBezTo>
                  <a:lnTo>
                    <a:pt x="0" y="16700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6543" tIns="136543" rIns="136543" bIns="136543" numCol="1" spcCol="1270" anchor="ctr" anchorCtr="0">
              <a:noAutofit/>
            </a:bodyPr>
            <a:lstStyle/>
            <a:p>
              <a:pPr marL="0" lvl="0" indent="0" algn="ctr" defTabSz="1022350">
                <a:lnSpc>
                  <a:spcPct val="150000"/>
                </a:lnSpc>
                <a:spcBef>
                  <a:spcPct val="0"/>
                </a:spcBef>
                <a:buNone/>
              </a:pPr>
              <a:r>
                <a:rPr lang="en-US" sz="2000" kern="1200">
                  <a:latin typeface="+mn-ea"/>
                </a:rPr>
                <a:t>3.</a:t>
              </a:r>
              <a:r>
                <a:rPr lang="zh-CN" sz="2000" kern="1200">
                  <a:latin typeface="+mn-ea"/>
                </a:rPr>
                <a:t>工作量分布。</a:t>
              </a:r>
            </a:p>
          </p:txBody>
        </p:sp>
      </p:grpSp>
    </p:spTree>
    <p:extLst>
      <p:ext uri="{BB962C8B-B14F-4D97-AF65-F5344CB8AC3E}">
        <p14:creationId xmlns:p14="http://schemas.microsoft.com/office/powerpoint/2010/main" val="53912529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32367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10.4.2    </a:t>
            </a:r>
            <a:r>
              <a:rPr lang="zh-CN" altLang="en-US" sz="2200" b="1" dirty="0">
                <a:latin typeface="微软雅黑" charset="-122"/>
                <a:ea typeface="微软雅黑" charset="-122"/>
              </a:rPr>
              <a:t>进度安排方法  </a:t>
            </a:r>
          </a:p>
        </p:txBody>
      </p:sp>
      <p:sp>
        <p:nvSpPr>
          <p:cNvPr id="2" name="矩形 1">
            <a:extLst>
              <a:ext uri="{FF2B5EF4-FFF2-40B4-BE49-F238E27FC236}">
                <a16:creationId xmlns:a16="http://schemas.microsoft.com/office/drawing/2014/main" id="{B5C6C177-1943-47E5-980A-B6E2CFCB9359}"/>
              </a:ext>
            </a:extLst>
          </p:cNvPr>
          <p:cNvSpPr/>
          <p:nvPr/>
        </p:nvSpPr>
        <p:spPr>
          <a:xfrm>
            <a:off x="623248" y="1695774"/>
            <a:ext cx="10945503" cy="3064172"/>
          </a:xfrm>
          <a:prstGeom prst="rect">
            <a:avLst/>
          </a:prstGeom>
          <a:blipFill>
            <a:blip r:embed="rId3"/>
            <a:tile tx="0" ty="0" sx="100000" sy="100000" flip="none" algn="tl"/>
          </a:blipFill>
        </p:spPr>
        <p:txBody>
          <a:bodyPr wrap="square">
            <a:spAutoFit/>
          </a:bodyPr>
          <a:lstStyle/>
          <a:p>
            <a:pPr>
              <a:lnSpc>
                <a:spcPct val="150000"/>
              </a:lnSpc>
              <a:spcBef>
                <a:spcPct val="20000"/>
              </a:spcBef>
            </a:pPr>
            <a:r>
              <a:rPr lang="en-US" altLang="zh-CN" dirty="0">
                <a:latin typeface="+mn-ea"/>
              </a:rPr>
              <a:t>1</a:t>
            </a:r>
            <a:r>
              <a:rPr lang="zh-CN" altLang="en-US" dirty="0">
                <a:latin typeface="+mn-ea"/>
              </a:rPr>
              <a:t>．甘特图法</a:t>
            </a:r>
          </a:p>
          <a:p>
            <a:pPr>
              <a:lnSpc>
                <a:spcPct val="150000"/>
              </a:lnSpc>
              <a:spcBef>
                <a:spcPct val="20000"/>
              </a:spcBef>
            </a:pPr>
            <a:r>
              <a:rPr lang="zh-CN" altLang="en-US" dirty="0">
                <a:latin typeface="+mn-ea"/>
              </a:rPr>
              <a:t>甘特图，又称横道图，这种方法基于作业排序的目的，是各项任务与时间的对照表。甘特图是先把任务分解成子任务。再用水平线表示任务的工作阶段，线段的起点和终点分别表示任务的起始时间和结束时间，线段的长度表示完成任务所需的时间。</a:t>
            </a:r>
          </a:p>
          <a:p>
            <a:pPr>
              <a:lnSpc>
                <a:spcPct val="150000"/>
              </a:lnSpc>
              <a:spcBef>
                <a:spcPct val="20000"/>
              </a:spcBef>
            </a:pPr>
            <a:r>
              <a:rPr lang="zh-CN" altLang="en-US" dirty="0">
                <a:latin typeface="+mn-ea"/>
              </a:rPr>
              <a:t>甘特图的优点是直观简明，易于绘制，它标明了各任务的计划进度和当前进度，能动态反映软件开发的进展情况。其缺点是不能显式地描绘各项任务彼此间的依赖关系，进度计划中的关键阶段不明确，难于判断哪些部分应当是主攻和主控对象、计划中有潜力的部分及潜力的大小不明确，往往造成潜力的浪费。</a:t>
            </a:r>
          </a:p>
        </p:txBody>
      </p:sp>
    </p:spTree>
    <p:extLst>
      <p:ext uri="{BB962C8B-B14F-4D97-AF65-F5344CB8AC3E}">
        <p14:creationId xmlns:p14="http://schemas.microsoft.com/office/powerpoint/2010/main" val="940842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2">
                                            <p:bg/>
                                          </p:spTgt>
                                        </p:tgtEl>
                                        <p:attrNameLst>
                                          <p:attrName>style.visibility</p:attrName>
                                        </p:attrNameLst>
                                      </p:cBhvr>
                                      <p:to>
                                        <p:strVal val="visible"/>
                                      </p:to>
                                    </p:set>
                                    <p:animEffect transition="in" filter="wheel(1)">
                                      <p:cBhvr>
                                        <p:cTn id="11" dur="2000"/>
                                        <p:tgtEl>
                                          <p:spTgt spid="2">
                                            <p:bg/>
                                          </p:spTgt>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2000"/>
                                        <p:tgtEl>
                                          <p:spTgt spid="2">
                                            <p:txEl>
                                              <p:pRg st="0" end="0"/>
                                            </p:txEl>
                                          </p:spTgt>
                                        </p:tgtEl>
                                      </p:cBhvr>
                                    </p:animEffect>
                                  </p:childTnLst>
                                </p:cTn>
                              </p:par>
                            </p:childTnLst>
                          </p:cTn>
                        </p:par>
                        <p:par>
                          <p:cTn id="16" fill="hold">
                            <p:stCondLst>
                              <p:cond delay="4500"/>
                            </p:stCondLst>
                            <p:childTnLst>
                              <p:par>
                                <p:cTn id="17" presetID="21" presetClass="entr" presetSubtype="1"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heel(1)">
                                      <p:cBhvr>
                                        <p:cTn id="19" dur="2000"/>
                                        <p:tgtEl>
                                          <p:spTgt spid="2">
                                            <p:txEl>
                                              <p:pRg st="1" end="1"/>
                                            </p:txEl>
                                          </p:spTgt>
                                        </p:tgtEl>
                                      </p:cBhvr>
                                    </p:animEffect>
                                  </p:childTnLst>
                                </p:cTn>
                              </p:par>
                            </p:childTnLst>
                          </p:cTn>
                        </p:par>
                        <p:par>
                          <p:cTn id="20" fill="hold">
                            <p:stCondLst>
                              <p:cond delay="6500"/>
                            </p:stCondLst>
                            <p:childTnLst>
                              <p:par>
                                <p:cTn id="21" presetID="21" presetClass="entr" presetSubtype="1"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heel(1)">
                                      <p:cBhvr>
                                        <p:cTn id="23"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23678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10.4.2    </a:t>
            </a:r>
            <a:r>
              <a:rPr lang="zh-CN" altLang="en-US" sz="2200" b="1" dirty="0">
                <a:latin typeface="微软雅黑" charset="-122"/>
                <a:ea typeface="微软雅黑" charset="-122"/>
              </a:rPr>
              <a:t>进度安排方法  </a:t>
            </a:r>
          </a:p>
        </p:txBody>
      </p:sp>
      <p:grpSp>
        <p:nvGrpSpPr>
          <p:cNvPr id="6" name="组合 5">
            <a:extLst>
              <a:ext uri="{FF2B5EF4-FFF2-40B4-BE49-F238E27FC236}">
                <a16:creationId xmlns:a16="http://schemas.microsoft.com/office/drawing/2014/main" id="{153043E4-C4AA-4194-82EF-B48617D1CEBF}"/>
              </a:ext>
            </a:extLst>
          </p:cNvPr>
          <p:cNvGrpSpPr/>
          <p:nvPr/>
        </p:nvGrpSpPr>
        <p:grpSpPr>
          <a:xfrm>
            <a:off x="495930" y="1064525"/>
            <a:ext cx="11213848" cy="4981433"/>
            <a:chOff x="1337084" y="2068151"/>
            <a:chExt cx="10190200" cy="2648674"/>
          </a:xfrm>
        </p:grpSpPr>
        <p:sp>
          <p:nvSpPr>
            <p:cNvPr id="7" name="矩形: 圆角 6">
              <a:extLst>
                <a:ext uri="{FF2B5EF4-FFF2-40B4-BE49-F238E27FC236}">
                  <a16:creationId xmlns:a16="http://schemas.microsoft.com/office/drawing/2014/main" id="{97650562-964E-498A-ACEF-FFA2A2523393}"/>
                </a:ext>
              </a:extLst>
            </p:cNvPr>
            <p:cNvSpPr/>
            <p:nvPr/>
          </p:nvSpPr>
          <p:spPr>
            <a:xfrm>
              <a:off x="1337084" y="2068151"/>
              <a:ext cx="2390108" cy="1655421"/>
            </a:xfrm>
            <a:prstGeom prst="roundRect">
              <a:avLst>
                <a:gd name="adj" fmla="val 10000"/>
              </a:avLst>
            </a:prstGeom>
          </p:spPr>
          <p:style>
            <a:lnRef idx="0">
              <a:schemeClr val="accent1">
                <a:shade val="80000"/>
                <a:hueOff val="0"/>
                <a:satOff val="0"/>
                <a:lumOff val="0"/>
                <a:alphaOff val="0"/>
              </a:schemeClr>
            </a:lnRef>
            <a:fillRef idx="1">
              <a:schemeClr val="accent1">
                <a:tint val="40000"/>
                <a:hueOff val="0"/>
                <a:satOff val="0"/>
                <a:lumOff val="0"/>
                <a:alphaOff val="0"/>
              </a:schemeClr>
            </a:fillRef>
            <a:effectRef idx="3">
              <a:schemeClr val="accent1">
                <a:tint val="40000"/>
                <a:hueOff val="0"/>
                <a:satOff val="0"/>
                <a:lumOff val="0"/>
                <a:alphaOff val="0"/>
              </a:schemeClr>
            </a:effectRef>
            <a:fontRef idx="minor">
              <a:schemeClr val="lt1">
                <a:hueOff val="0"/>
                <a:satOff val="0"/>
                <a:lumOff val="0"/>
                <a:alphaOff val="0"/>
              </a:schemeClr>
            </a:fontRef>
          </p:style>
        </p:sp>
        <p:sp>
          <p:nvSpPr>
            <p:cNvPr id="8" name="任意多边形: 形状 7">
              <a:extLst>
                <a:ext uri="{FF2B5EF4-FFF2-40B4-BE49-F238E27FC236}">
                  <a16:creationId xmlns:a16="http://schemas.microsoft.com/office/drawing/2014/main" id="{11CBE0E0-822E-4AB9-9458-CBD0DC100405}"/>
                </a:ext>
              </a:extLst>
            </p:cNvPr>
            <p:cNvSpPr/>
            <p:nvPr/>
          </p:nvSpPr>
          <p:spPr>
            <a:xfrm>
              <a:off x="1726171" y="2169995"/>
              <a:ext cx="2390108" cy="2546830"/>
            </a:xfrm>
            <a:custGeom>
              <a:avLst/>
              <a:gdLst>
                <a:gd name="connsiteX0" fmla="*/ 0 w 2390108"/>
                <a:gd name="connsiteY0" fmla="*/ 165542 h 1655421"/>
                <a:gd name="connsiteX1" fmla="*/ 165542 w 2390108"/>
                <a:gd name="connsiteY1" fmla="*/ 0 h 1655421"/>
                <a:gd name="connsiteX2" fmla="*/ 2224566 w 2390108"/>
                <a:gd name="connsiteY2" fmla="*/ 0 h 1655421"/>
                <a:gd name="connsiteX3" fmla="*/ 2390108 w 2390108"/>
                <a:gd name="connsiteY3" fmla="*/ 165542 h 1655421"/>
                <a:gd name="connsiteX4" fmla="*/ 2390108 w 2390108"/>
                <a:gd name="connsiteY4" fmla="*/ 1489879 h 1655421"/>
                <a:gd name="connsiteX5" fmla="*/ 2224566 w 2390108"/>
                <a:gd name="connsiteY5" fmla="*/ 1655421 h 1655421"/>
                <a:gd name="connsiteX6" fmla="*/ 165542 w 2390108"/>
                <a:gd name="connsiteY6" fmla="*/ 1655421 h 1655421"/>
                <a:gd name="connsiteX7" fmla="*/ 0 w 2390108"/>
                <a:gd name="connsiteY7" fmla="*/ 1489879 h 1655421"/>
                <a:gd name="connsiteX8" fmla="*/ 0 w 2390108"/>
                <a:gd name="connsiteY8" fmla="*/ 165542 h 165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0108" h="1655421">
                  <a:moveTo>
                    <a:pt x="0" y="165542"/>
                  </a:moveTo>
                  <a:cubicBezTo>
                    <a:pt x="0" y="74116"/>
                    <a:pt x="74116" y="0"/>
                    <a:pt x="165542" y="0"/>
                  </a:cubicBezTo>
                  <a:lnTo>
                    <a:pt x="2224566" y="0"/>
                  </a:lnTo>
                  <a:cubicBezTo>
                    <a:pt x="2315992" y="0"/>
                    <a:pt x="2390108" y="74116"/>
                    <a:pt x="2390108" y="165542"/>
                  </a:cubicBezTo>
                  <a:lnTo>
                    <a:pt x="2390108" y="1489879"/>
                  </a:lnTo>
                  <a:cubicBezTo>
                    <a:pt x="2390108" y="1581305"/>
                    <a:pt x="2315992" y="1655421"/>
                    <a:pt x="2224566" y="1655421"/>
                  </a:cubicBezTo>
                  <a:lnTo>
                    <a:pt x="165542" y="1655421"/>
                  </a:lnTo>
                  <a:cubicBezTo>
                    <a:pt x="74116" y="1655421"/>
                    <a:pt x="0" y="1581305"/>
                    <a:pt x="0" y="1489879"/>
                  </a:cubicBezTo>
                  <a:lnTo>
                    <a:pt x="0" y="165542"/>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206" tIns="94206" rIns="94206" bIns="94206" numCol="1" spcCol="1270" anchor="ctr" anchorCtr="0">
              <a:noAutofit/>
            </a:bodyPr>
            <a:lstStyle/>
            <a:p>
              <a:pPr marL="0" lvl="0" indent="0" algn="ctr" defTabSz="533400">
                <a:lnSpc>
                  <a:spcPct val="150000"/>
                </a:lnSpc>
                <a:spcBef>
                  <a:spcPct val="0"/>
                </a:spcBef>
                <a:buNone/>
              </a:pPr>
              <a:r>
                <a:rPr lang="en-US" kern="1200">
                  <a:latin typeface="+mn-ea"/>
                </a:rPr>
                <a:t>2</a:t>
              </a:r>
              <a:r>
                <a:rPr lang="zh-CN" kern="1200">
                  <a:latin typeface="+mn-ea"/>
                </a:rPr>
                <a:t>．工程网络图法</a:t>
              </a:r>
            </a:p>
          </p:txBody>
        </p:sp>
        <p:sp>
          <p:nvSpPr>
            <p:cNvPr id="9" name="任意多边形: 形状 8">
              <a:extLst>
                <a:ext uri="{FF2B5EF4-FFF2-40B4-BE49-F238E27FC236}">
                  <a16:creationId xmlns:a16="http://schemas.microsoft.com/office/drawing/2014/main" id="{705D1892-D8EF-4B80-978B-A39390915C1F}"/>
                </a:ext>
              </a:extLst>
            </p:cNvPr>
            <p:cNvSpPr/>
            <p:nvPr/>
          </p:nvSpPr>
          <p:spPr>
            <a:xfrm>
              <a:off x="4187580" y="2608706"/>
              <a:ext cx="460387" cy="574309"/>
            </a:xfrm>
            <a:custGeom>
              <a:avLst/>
              <a:gdLst>
                <a:gd name="connsiteX0" fmla="*/ 0 w 460387"/>
                <a:gd name="connsiteY0" fmla="*/ 114862 h 574309"/>
                <a:gd name="connsiteX1" fmla="*/ 230194 w 460387"/>
                <a:gd name="connsiteY1" fmla="*/ 114862 h 574309"/>
                <a:gd name="connsiteX2" fmla="*/ 230194 w 460387"/>
                <a:gd name="connsiteY2" fmla="*/ 0 h 574309"/>
                <a:gd name="connsiteX3" fmla="*/ 460387 w 460387"/>
                <a:gd name="connsiteY3" fmla="*/ 287155 h 574309"/>
                <a:gd name="connsiteX4" fmla="*/ 230194 w 460387"/>
                <a:gd name="connsiteY4" fmla="*/ 574309 h 574309"/>
                <a:gd name="connsiteX5" fmla="*/ 230194 w 460387"/>
                <a:gd name="connsiteY5" fmla="*/ 459447 h 574309"/>
                <a:gd name="connsiteX6" fmla="*/ 0 w 460387"/>
                <a:gd name="connsiteY6" fmla="*/ 459447 h 574309"/>
                <a:gd name="connsiteX7" fmla="*/ 0 w 460387"/>
                <a:gd name="connsiteY7" fmla="*/ 114862 h 57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387" h="574309">
                  <a:moveTo>
                    <a:pt x="0" y="114862"/>
                  </a:moveTo>
                  <a:lnTo>
                    <a:pt x="230194" y="114862"/>
                  </a:lnTo>
                  <a:lnTo>
                    <a:pt x="230194" y="0"/>
                  </a:lnTo>
                  <a:lnTo>
                    <a:pt x="460387" y="287155"/>
                  </a:lnTo>
                  <a:lnTo>
                    <a:pt x="230194" y="574309"/>
                  </a:lnTo>
                  <a:lnTo>
                    <a:pt x="230194" y="459447"/>
                  </a:lnTo>
                  <a:lnTo>
                    <a:pt x="0" y="459447"/>
                  </a:lnTo>
                  <a:lnTo>
                    <a:pt x="0" y="114862"/>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114862" rIns="138116" bIns="114862" numCol="1" spcCol="1270" anchor="ctr" anchorCtr="0">
              <a:noAutofit/>
            </a:bodyPr>
            <a:lstStyle/>
            <a:p>
              <a:pPr marL="0" lvl="0" indent="0" algn="ctr" defTabSz="444500">
                <a:lnSpc>
                  <a:spcPct val="150000"/>
                </a:lnSpc>
                <a:spcBef>
                  <a:spcPct val="0"/>
                </a:spcBef>
                <a:buNone/>
              </a:pPr>
              <a:endParaRPr lang="zh-CN" altLang="en-US" kern="1200">
                <a:latin typeface="+mn-ea"/>
              </a:endParaRPr>
            </a:p>
          </p:txBody>
        </p:sp>
        <p:sp>
          <p:nvSpPr>
            <p:cNvPr id="10" name="矩形: 圆角 9">
              <a:extLst>
                <a:ext uri="{FF2B5EF4-FFF2-40B4-BE49-F238E27FC236}">
                  <a16:creationId xmlns:a16="http://schemas.microsoft.com/office/drawing/2014/main" id="{CCF1A70D-5708-4A90-A37A-8D534B98DA13}"/>
                </a:ext>
              </a:extLst>
            </p:cNvPr>
            <p:cNvSpPr/>
            <p:nvPr/>
          </p:nvSpPr>
          <p:spPr>
            <a:xfrm>
              <a:off x="5042586" y="2068151"/>
              <a:ext cx="2390108" cy="1655421"/>
            </a:xfrm>
            <a:prstGeom prst="roundRect">
              <a:avLst>
                <a:gd name="adj" fmla="val 10000"/>
              </a:avLst>
            </a:prstGeom>
          </p:spPr>
          <p:style>
            <a:lnRef idx="0">
              <a:schemeClr val="accent1">
                <a:shade val="80000"/>
                <a:hueOff val="0"/>
                <a:satOff val="0"/>
                <a:lumOff val="0"/>
                <a:alphaOff val="0"/>
              </a:schemeClr>
            </a:lnRef>
            <a:fillRef idx="1">
              <a:schemeClr val="accent1">
                <a:tint val="40000"/>
                <a:hueOff val="0"/>
                <a:satOff val="0"/>
                <a:lumOff val="0"/>
                <a:alphaOff val="0"/>
              </a:schemeClr>
            </a:fillRef>
            <a:effectRef idx="3">
              <a:schemeClr val="accent1">
                <a:tint val="40000"/>
                <a:hueOff val="0"/>
                <a:satOff val="0"/>
                <a:lumOff val="0"/>
                <a:alphaOff val="0"/>
              </a:schemeClr>
            </a:effectRef>
            <a:fontRef idx="minor">
              <a:schemeClr val="lt1">
                <a:hueOff val="0"/>
                <a:satOff val="0"/>
                <a:lumOff val="0"/>
                <a:alphaOff val="0"/>
              </a:schemeClr>
            </a:fontRef>
          </p:style>
        </p:sp>
        <p:sp>
          <p:nvSpPr>
            <p:cNvPr id="11" name="任意多边形: 形状 10">
              <a:extLst>
                <a:ext uri="{FF2B5EF4-FFF2-40B4-BE49-F238E27FC236}">
                  <a16:creationId xmlns:a16="http://schemas.microsoft.com/office/drawing/2014/main" id="{389A5A01-238F-4074-A9CA-2BFD6B682988}"/>
                </a:ext>
              </a:extLst>
            </p:cNvPr>
            <p:cNvSpPr/>
            <p:nvPr/>
          </p:nvSpPr>
          <p:spPr>
            <a:xfrm>
              <a:off x="5431674" y="2169995"/>
              <a:ext cx="2390108" cy="2546829"/>
            </a:xfrm>
            <a:custGeom>
              <a:avLst/>
              <a:gdLst>
                <a:gd name="connsiteX0" fmla="*/ 0 w 2390108"/>
                <a:gd name="connsiteY0" fmla="*/ 165542 h 1655421"/>
                <a:gd name="connsiteX1" fmla="*/ 165542 w 2390108"/>
                <a:gd name="connsiteY1" fmla="*/ 0 h 1655421"/>
                <a:gd name="connsiteX2" fmla="*/ 2224566 w 2390108"/>
                <a:gd name="connsiteY2" fmla="*/ 0 h 1655421"/>
                <a:gd name="connsiteX3" fmla="*/ 2390108 w 2390108"/>
                <a:gd name="connsiteY3" fmla="*/ 165542 h 1655421"/>
                <a:gd name="connsiteX4" fmla="*/ 2390108 w 2390108"/>
                <a:gd name="connsiteY4" fmla="*/ 1489879 h 1655421"/>
                <a:gd name="connsiteX5" fmla="*/ 2224566 w 2390108"/>
                <a:gd name="connsiteY5" fmla="*/ 1655421 h 1655421"/>
                <a:gd name="connsiteX6" fmla="*/ 165542 w 2390108"/>
                <a:gd name="connsiteY6" fmla="*/ 1655421 h 1655421"/>
                <a:gd name="connsiteX7" fmla="*/ 0 w 2390108"/>
                <a:gd name="connsiteY7" fmla="*/ 1489879 h 1655421"/>
                <a:gd name="connsiteX8" fmla="*/ 0 w 2390108"/>
                <a:gd name="connsiteY8" fmla="*/ 165542 h 165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0108" h="1655421">
                  <a:moveTo>
                    <a:pt x="0" y="165542"/>
                  </a:moveTo>
                  <a:cubicBezTo>
                    <a:pt x="0" y="74116"/>
                    <a:pt x="74116" y="0"/>
                    <a:pt x="165542" y="0"/>
                  </a:cubicBezTo>
                  <a:lnTo>
                    <a:pt x="2224566" y="0"/>
                  </a:lnTo>
                  <a:cubicBezTo>
                    <a:pt x="2315992" y="0"/>
                    <a:pt x="2390108" y="74116"/>
                    <a:pt x="2390108" y="165542"/>
                  </a:cubicBezTo>
                  <a:lnTo>
                    <a:pt x="2390108" y="1489879"/>
                  </a:lnTo>
                  <a:cubicBezTo>
                    <a:pt x="2390108" y="1581305"/>
                    <a:pt x="2315992" y="1655421"/>
                    <a:pt x="2224566" y="1655421"/>
                  </a:cubicBezTo>
                  <a:lnTo>
                    <a:pt x="165542" y="1655421"/>
                  </a:lnTo>
                  <a:cubicBezTo>
                    <a:pt x="74116" y="1655421"/>
                    <a:pt x="0" y="1581305"/>
                    <a:pt x="0" y="1489879"/>
                  </a:cubicBezTo>
                  <a:lnTo>
                    <a:pt x="0" y="165542"/>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206" tIns="94206" rIns="94206" bIns="94206" numCol="1" spcCol="1270" anchor="ctr" anchorCtr="0">
              <a:noAutofit/>
            </a:bodyPr>
            <a:lstStyle/>
            <a:p>
              <a:pPr marL="0" lvl="0" indent="0" algn="ctr" defTabSz="533400">
                <a:lnSpc>
                  <a:spcPct val="150000"/>
                </a:lnSpc>
                <a:spcBef>
                  <a:spcPct val="0"/>
                </a:spcBef>
                <a:buNone/>
              </a:pPr>
              <a:r>
                <a:rPr lang="zh-CN" kern="1200">
                  <a:latin typeface="+mn-ea"/>
                </a:rPr>
                <a:t>为了克服甘特图的缺点，可以用具有时间标志的网状图来表示各任务的分解情况，以及各个子任务之间在进度上的逻辑依赖关系，即工程网络图。</a:t>
              </a:r>
            </a:p>
          </p:txBody>
        </p:sp>
        <p:sp>
          <p:nvSpPr>
            <p:cNvPr id="12" name="任意多边形: 形状 11">
              <a:extLst>
                <a:ext uri="{FF2B5EF4-FFF2-40B4-BE49-F238E27FC236}">
                  <a16:creationId xmlns:a16="http://schemas.microsoft.com/office/drawing/2014/main" id="{E89EE503-A9DB-4111-92A1-0873271D4D5D}"/>
                </a:ext>
              </a:extLst>
            </p:cNvPr>
            <p:cNvSpPr/>
            <p:nvPr/>
          </p:nvSpPr>
          <p:spPr>
            <a:xfrm>
              <a:off x="7893083" y="2608706"/>
              <a:ext cx="460387" cy="574309"/>
            </a:xfrm>
            <a:custGeom>
              <a:avLst/>
              <a:gdLst>
                <a:gd name="connsiteX0" fmla="*/ 0 w 460387"/>
                <a:gd name="connsiteY0" fmla="*/ 114862 h 574309"/>
                <a:gd name="connsiteX1" fmla="*/ 230194 w 460387"/>
                <a:gd name="connsiteY1" fmla="*/ 114862 h 574309"/>
                <a:gd name="connsiteX2" fmla="*/ 230194 w 460387"/>
                <a:gd name="connsiteY2" fmla="*/ 0 h 574309"/>
                <a:gd name="connsiteX3" fmla="*/ 460387 w 460387"/>
                <a:gd name="connsiteY3" fmla="*/ 287155 h 574309"/>
                <a:gd name="connsiteX4" fmla="*/ 230194 w 460387"/>
                <a:gd name="connsiteY4" fmla="*/ 574309 h 574309"/>
                <a:gd name="connsiteX5" fmla="*/ 230194 w 460387"/>
                <a:gd name="connsiteY5" fmla="*/ 459447 h 574309"/>
                <a:gd name="connsiteX6" fmla="*/ 0 w 460387"/>
                <a:gd name="connsiteY6" fmla="*/ 459447 h 574309"/>
                <a:gd name="connsiteX7" fmla="*/ 0 w 460387"/>
                <a:gd name="connsiteY7" fmla="*/ 114862 h 574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0387" h="574309">
                  <a:moveTo>
                    <a:pt x="0" y="114862"/>
                  </a:moveTo>
                  <a:lnTo>
                    <a:pt x="230194" y="114862"/>
                  </a:lnTo>
                  <a:lnTo>
                    <a:pt x="230194" y="0"/>
                  </a:lnTo>
                  <a:lnTo>
                    <a:pt x="460387" y="287155"/>
                  </a:lnTo>
                  <a:lnTo>
                    <a:pt x="230194" y="574309"/>
                  </a:lnTo>
                  <a:lnTo>
                    <a:pt x="230194" y="459447"/>
                  </a:lnTo>
                  <a:lnTo>
                    <a:pt x="0" y="459447"/>
                  </a:lnTo>
                  <a:lnTo>
                    <a:pt x="0" y="114862"/>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114862" rIns="138116" bIns="114862" numCol="1" spcCol="1270" anchor="ctr" anchorCtr="0">
              <a:noAutofit/>
            </a:bodyPr>
            <a:lstStyle/>
            <a:p>
              <a:pPr marL="0" lvl="0" indent="0" algn="ctr" defTabSz="444500">
                <a:lnSpc>
                  <a:spcPct val="150000"/>
                </a:lnSpc>
                <a:spcBef>
                  <a:spcPct val="0"/>
                </a:spcBef>
                <a:buNone/>
              </a:pPr>
              <a:endParaRPr lang="zh-CN" altLang="en-US" kern="1200">
                <a:latin typeface="+mn-ea"/>
              </a:endParaRPr>
            </a:p>
          </p:txBody>
        </p:sp>
        <p:sp>
          <p:nvSpPr>
            <p:cNvPr id="13" name="矩形: 圆角 12">
              <a:extLst>
                <a:ext uri="{FF2B5EF4-FFF2-40B4-BE49-F238E27FC236}">
                  <a16:creationId xmlns:a16="http://schemas.microsoft.com/office/drawing/2014/main" id="{1BAC1F79-030B-473C-A201-CC64FC39A951}"/>
                </a:ext>
              </a:extLst>
            </p:cNvPr>
            <p:cNvSpPr/>
            <p:nvPr/>
          </p:nvSpPr>
          <p:spPr>
            <a:xfrm>
              <a:off x="8748089" y="2068151"/>
              <a:ext cx="2390108" cy="1655421"/>
            </a:xfrm>
            <a:prstGeom prst="roundRect">
              <a:avLst>
                <a:gd name="adj" fmla="val 10000"/>
              </a:avLst>
            </a:prstGeom>
          </p:spPr>
          <p:style>
            <a:lnRef idx="0">
              <a:schemeClr val="accent1">
                <a:shade val="80000"/>
                <a:hueOff val="0"/>
                <a:satOff val="0"/>
                <a:lumOff val="0"/>
                <a:alphaOff val="0"/>
              </a:schemeClr>
            </a:lnRef>
            <a:fillRef idx="1">
              <a:schemeClr val="accent1">
                <a:tint val="40000"/>
                <a:hueOff val="0"/>
                <a:satOff val="0"/>
                <a:lumOff val="0"/>
                <a:alphaOff val="0"/>
              </a:schemeClr>
            </a:fillRef>
            <a:effectRef idx="3">
              <a:schemeClr val="accent1">
                <a:tint val="40000"/>
                <a:hueOff val="0"/>
                <a:satOff val="0"/>
                <a:lumOff val="0"/>
                <a:alphaOff val="0"/>
              </a:schemeClr>
            </a:effectRef>
            <a:fontRef idx="minor">
              <a:schemeClr val="lt1">
                <a:hueOff val="0"/>
                <a:satOff val="0"/>
                <a:lumOff val="0"/>
                <a:alphaOff val="0"/>
              </a:schemeClr>
            </a:fontRef>
          </p:style>
        </p:sp>
        <p:sp>
          <p:nvSpPr>
            <p:cNvPr id="14" name="任意多边形: 形状 13">
              <a:extLst>
                <a:ext uri="{FF2B5EF4-FFF2-40B4-BE49-F238E27FC236}">
                  <a16:creationId xmlns:a16="http://schemas.microsoft.com/office/drawing/2014/main" id="{0C0769B4-DFE8-41DE-9EEA-3BB6A2F21A92}"/>
                </a:ext>
              </a:extLst>
            </p:cNvPr>
            <p:cNvSpPr/>
            <p:nvPr/>
          </p:nvSpPr>
          <p:spPr>
            <a:xfrm>
              <a:off x="9137176" y="2169995"/>
              <a:ext cx="2390108" cy="2546829"/>
            </a:xfrm>
            <a:custGeom>
              <a:avLst/>
              <a:gdLst>
                <a:gd name="connsiteX0" fmla="*/ 0 w 2390108"/>
                <a:gd name="connsiteY0" fmla="*/ 165542 h 1655421"/>
                <a:gd name="connsiteX1" fmla="*/ 165542 w 2390108"/>
                <a:gd name="connsiteY1" fmla="*/ 0 h 1655421"/>
                <a:gd name="connsiteX2" fmla="*/ 2224566 w 2390108"/>
                <a:gd name="connsiteY2" fmla="*/ 0 h 1655421"/>
                <a:gd name="connsiteX3" fmla="*/ 2390108 w 2390108"/>
                <a:gd name="connsiteY3" fmla="*/ 165542 h 1655421"/>
                <a:gd name="connsiteX4" fmla="*/ 2390108 w 2390108"/>
                <a:gd name="connsiteY4" fmla="*/ 1489879 h 1655421"/>
                <a:gd name="connsiteX5" fmla="*/ 2224566 w 2390108"/>
                <a:gd name="connsiteY5" fmla="*/ 1655421 h 1655421"/>
                <a:gd name="connsiteX6" fmla="*/ 165542 w 2390108"/>
                <a:gd name="connsiteY6" fmla="*/ 1655421 h 1655421"/>
                <a:gd name="connsiteX7" fmla="*/ 0 w 2390108"/>
                <a:gd name="connsiteY7" fmla="*/ 1489879 h 1655421"/>
                <a:gd name="connsiteX8" fmla="*/ 0 w 2390108"/>
                <a:gd name="connsiteY8" fmla="*/ 165542 h 165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0108" h="1655421">
                  <a:moveTo>
                    <a:pt x="0" y="165542"/>
                  </a:moveTo>
                  <a:cubicBezTo>
                    <a:pt x="0" y="74116"/>
                    <a:pt x="74116" y="0"/>
                    <a:pt x="165542" y="0"/>
                  </a:cubicBezTo>
                  <a:lnTo>
                    <a:pt x="2224566" y="0"/>
                  </a:lnTo>
                  <a:cubicBezTo>
                    <a:pt x="2315992" y="0"/>
                    <a:pt x="2390108" y="74116"/>
                    <a:pt x="2390108" y="165542"/>
                  </a:cubicBezTo>
                  <a:lnTo>
                    <a:pt x="2390108" y="1489879"/>
                  </a:lnTo>
                  <a:cubicBezTo>
                    <a:pt x="2390108" y="1581305"/>
                    <a:pt x="2315992" y="1655421"/>
                    <a:pt x="2224566" y="1655421"/>
                  </a:cubicBezTo>
                  <a:lnTo>
                    <a:pt x="165542" y="1655421"/>
                  </a:lnTo>
                  <a:cubicBezTo>
                    <a:pt x="74116" y="1655421"/>
                    <a:pt x="0" y="1581305"/>
                    <a:pt x="0" y="1489879"/>
                  </a:cubicBezTo>
                  <a:lnTo>
                    <a:pt x="0" y="165542"/>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4206" tIns="94206" rIns="94206" bIns="94206" numCol="1" spcCol="1270" anchor="ctr" anchorCtr="0">
              <a:noAutofit/>
            </a:bodyPr>
            <a:lstStyle/>
            <a:p>
              <a:pPr marL="0" lvl="0" indent="0" algn="ctr" defTabSz="533400">
                <a:lnSpc>
                  <a:spcPct val="150000"/>
                </a:lnSpc>
                <a:spcBef>
                  <a:spcPct val="0"/>
                </a:spcBef>
                <a:buNone/>
              </a:pPr>
              <a:r>
                <a:rPr lang="zh-CN" kern="1200">
                  <a:latin typeface="+mn-ea"/>
                </a:rPr>
                <a:t>工程网络图是用圆圈表示事件（一项作业的开始或结束），用箭头表示作业。一个圆圈表示一个开发阶段，圆圈内是阶段符号，圆圈上方是该阶段的最早开始</a:t>
              </a:r>
              <a:r>
                <a:rPr lang="en-US" kern="1200">
                  <a:latin typeface="+mn-ea"/>
                </a:rPr>
                <a:t>/</a:t>
              </a:r>
              <a:r>
                <a:rPr lang="zh-CN" kern="1200">
                  <a:latin typeface="+mn-ea"/>
                </a:rPr>
                <a:t>结束时间，圆圈下方是该阶段的最迟开始</a:t>
              </a:r>
              <a:r>
                <a:rPr lang="en-US" kern="1200">
                  <a:latin typeface="+mn-ea"/>
                </a:rPr>
                <a:t>/</a:t>
              </a:r>
              <a:r>
                <a:rPr lang="zh-CN" kern="1200">
                  <a:latin typeface="+mn-ea"/>
                </a:rPr>
                <a:t>结束时间；箭头表示各个软件开发阶段的依赖关系。</a:t>
              </a:r>
            </a:p>
          </p:txBody>
        </p:sp>
      </p:grpSp>
    </p:spTree>
    <p:extLst>
      <p:ext uri="{BB962C8B-B14F-4D97-AF65-F5344CB8AC3E}">
        <p14:creationId xmlns:p14="http://schemas.microsoft.com/office/powerpoint/2010/main" val="38985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plus(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44"/>
          <p:cNvSpPr txBox="1">
            <a:spLocks noChangeArrowheads="1"/>
          </p:cNvSpPr>
          <p:nvPr/>
        </p:nvSpPr>
        <p:spPr bwMode="auto">
          <a:xfrm>
            <a:off x="646259" y="976518"/>
            <a:ext cx="3038637" cy="48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3400" defTabSz="720725">
              <a:defRPr>
                <a:solidFill>
                  <a:schemeClr val="tx1"/>
                </a:solidFill>
                <a:latin typeface="Calibri" charset="0"/>
                <a:ea typeface="宋体" charset="-122"/>
              </a:defRPr>
            </a:lvl1pPr>
            <a:lvl2pPr defTabSz="720725">
              <a:defRPr>
                <a:solidFill>
                  <a:schemeClr val="tx1"/>
                </a:solidFill>
                <a:latin typeface="Calibri" charset="0"/>
                <a:ea typeface="宋体" charset="-122"/>
              </a:defRPr>
            </a:lvl2pPr>
            <a:lvl3pPr defTabSz="720725">
              <a:defRPr>
                <a:solidFill>
                  <a:schemeClr val="tx1"/>
                </a:solidFill>
                <a:latin typeface="Calibri" charset="0"/>
                <a:ea typeface="宋体" charset="-122"/>
              </a:defRPr>
            </a:lvl3pPr>
            <a:lvl4pPr defTabSz="720725">
              <a:defRPr>
                <a:solidFill>
                  <a:schemeClr val="tx1"/>
                </a:solidFill>
                <a:latin typeface="Calibri" charset="0"/>
                <a:ea typeface="宋体" charset="-122"/>
              </a:defRPr>
            </a:lvl4pPr>
            <a:lvl5pPr defTabSz="720725">
              <a:defRPr>
                <a:solidFill>
                  <a:schemeClr val="tx1"/>
                </a:solidFill>
                <a:latin typeface="Calibri" charset="0"/>
                <a:ea typeface="宋体" charset="-122"/>
              </a:defRPr>
            </a:lvl5pPr>
            <a:lvl6pPr defTabSz="720725" fontAlgn="base">
              <a:spcBef>
                <a:spcPct val="0"/>
              </a:spcBef>
              <a:spcAft>
                <a:spcPct val="0"/>
              </a:spcAft>
              <a:buFont typeface="Arial" charset="0"/>
              <a:defRPr>
                <a:solidFill>
                  <a:schemeClr val="tx1"/>
                </a:solidFill>
                <a:latin typeface="Calibri" charset="0"/>
                <a:ea typeface="宋体" charset="-122"/>
              </a:defRPr>
            </a:lvl6pPr>
            <a:lvl7pPr defTabSz="720725" fontAlgn="base">
              <a:spcBef>
                <a:spcPct val="0"/>
              </a:spcBef>
              <a:spcAft>
                <a:spcPct val="0"/>
              </a:spcAft>
              <a:buFont typeface="Arial" charset="0"/>
              <a:defRPr>
                <a:solidFill>
                  <a:schemeClr val="tx1"/>
                </a:solidFill>
                <a:latin typeface="Calibri" charset="0"/>
                <a:ea typeface="宋体" charset="-122"/>
              </a:defRPr>
            </a:lvl7pPr>
            <a:lvl8pPr defTabSz="720725" fontAlgn="base">
              <a:spcBef>
                <a:spcPct val="0"/>
              </a:spcBef>
              <a:spcAft>
                <a:spcPct val="0"/>
              </a:spcAft>
              <a:buFont typeface="Arial" charset="0"/>
              <a:defRPr>
                <a:solidFill>
                  <a:schemeClr val="tx1"/>
                </a:solidFill>
                <a:latin typeface="Calibri" charset="0"/>
                <a:ea typeface="宋体" charset="-122"/>
              </a:defRPr>
            </a:lvl8pPr>
            <a:lvl9pPr defTabSz="720725" fontAlgn="base">
              <a:spcBef>
                <a:spcPct val="0"/>
              </a:spcBef>
              <a:spcAft>
                <a:spcPct val="0"/>
              </a:spcAft>
              <a:buFont typeface="Arial" charset="0"/>
              <a:defRPr>
                <a:solidFill>
                  <a:schemeClr val="tx1"/>
                </a:solidFill>
                <a:latin typeface="Calibri" charset="0"/>
                <a:ea typeface="宋体" charset="-122"/>
              </a:defRPr>
            </a:lvl9pPr>
          </a:lstStyle>
          <a:p>
            <a:pPr indent="0">
              <a:lnSpc>
                <a:spcPct val="150000"/>
              </a:lnSpc>
              <a:spcBef>
                <a:spcPct val="20000"/>
              </a:spcBef>
            </a:pPr>
            <a:r>
              <a:rPr lang="zh-CN" altLang="en-US" sz="2000" dirty="0">
                <a:latin typeface="宋体" charset="-122"/>
              </a:rPr>
              <a:t>（</a:t>
            </a:r>
            <a:r>
              <a:rPr lang="en-US" altLang="zh-CN" sz="2000" dirty="0">
                <a:latin typeface="宋体" charset="-122"/>
              </a:rPr>
              <a:t>1</a:t>
            </a:r>
            <a:r>
              <a:rPr lang="zh-CN" altLang="en-US" sz="2000" dirty="0">
                <a:latin typeface="宋体" charset="-122"/>
              </a:rPr>
              <a:t>）使用</a:t>
            </a:r>
            <a:r>
              <a:rPr lang="en-US" altLang="zh-CN" sz="2000" dirty="0">
                <a:latin typeface="宋体" charset="-122"/>
              </a:rPr>
              <a:t>Gantt</a:t>
            </a:r>
            <a:r>
              <a:rPr lang="zh-CN" altLang="en-US" sz="2000" dirty="0">
                <a:latin typeface="宋体" charset="-122"/>
              </a:rPr>
              <a:t>图描述</a:t>
            </a:r>
          </a:p>
        </p:txBody>
      </p:sp>
      <p:sp>
        <p:nvSpPr>
          <p:cNvPr id="85" name="Text Box 14"/>
          <p:cNvSpPr txBox="1">
            <a:spLocks noChangeArrowheads="1"/>
          </p:cNvSpPr>
          <p:nvPr/>
        </p:nvSpPr>
        <p:spPr bwMode="auto">
          <a:xfrm>
            <a:off x="989932" y="287338"/>
            <a:ext cx="323678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10.4.2    </a:t>
            </a:r>
            <a:r>
              <a:rPr lang="zh-CN" altLang="en-US" sz="2200" b="1" dirty="0">
                <a:latin typeface="微软雅黑" charset="-122"/>
                <a:ea typeface="微软雅黑" charset="-122"/>
              </a:rPr>
              <a:t>进度安排方法  </a:t>
            </a:r>
          </a:p>
        </p:txBody>
      </p:sp>
      <p:pic>
        <p:nvPicPr>
          <p:cNvPr id="5" name="Picture 2">
            <a:extLst>
              <a:ext uri="{FF2B5EF4-FFF2-40B4-BE49-F238E27FC236}">
                <a16:creationId xmlns:a16="http://schemas.microsoft.com/office/drawing/2014/main" id="{CCF1167D-D4E2-4B0C-93D1-4C16C2F93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1043" y="1458381"/>
            <a:ext cx="6086475" cy="46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1769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1000"/>
                                        <p:tgtEl>
                                          <p:spTgt spid="55"/>
                                        </p:tgtEl>
                                      </p:cBhvr>
                                    </p:animEffect>
                                    <p:anim calcmode="lin" valueType="num">
                                      <p:cBhvr>
                                        <p:cTn id="12" dur="1000" fill="hold"/>
                                        <p:tgtEl>
                                          <p:spTgt spid="55"/>
                                        </p:tgtEl>
                                        <p:attrNameLst>
                                          <p:attrName>ppt_x</p:attrName>
                                        </p:attrNameLst>
                                      </p:cBhvr>
                                      <p:tavLst>
                                        <p:tav tm="0">
                                          <p:val>
                                            <p:strVal val="#ppt_x"/>
                                          </p:val>
                                        </p:tav>
                                        <p:tav tm="100000">
                                          <p:val>
                                            <p:strVal val="#ppt_x"/>
                                          </p:val>
                                        </p:tav>
                                      </p:tavLst>
                                    </p:anim>
                                    <p:anim calcmode="lin" valueType="num">
                                      <p:cBhvr>
                                        <p:cTn id="13" dur="1000" fill="hold"/>
                                        <p:tgtEl>
                                          <p:spTgt spid="5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8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32367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10.4.2    </a:t>
            </a:r>
            <a:r>
              <a:rPr lang="zh-CN" altLang="en-US" sz="2200" b="1" dirty="0">
                <a:latin typeface="微软雅黑" charset="-122"/>
                <a:ea typeface="微软雅黑" charset="-122"/>
              </a:rPr>
              <a:t>进度安排方法  </a:t>
            </a:r>
          </a:p>
        </p:txBody>
      </p:sp>
      <p:sp>
        <p:nvSpPr>
          <p:cNvPr id="2" name="矩形 1">
            <a:extLst>
              <a:ext uri="{FF2B5EF4-FFF2-40B4-BE49-F238E27FC236}">
                <a16:creationId xmlns:a16="http://schemas.microsoft.com/office/drawing/2014/main" id="{D4512047-C27D-448E-9BD6-FEA74B48ACD5}"/>
              </a:ext>
            </a:extLst>
          </p:cNvPr>
          <p:cNvSpPr/>
          <p:nvPr/>
        </p:nvSpPr>
        <p:spPr>
          <a:xfrm>
            <a:off x="648269" y="1067106"/>
            <a:ext cx="3432411" cy="481863"/>
          </a:xfrm>
          <a:prstGeom prst="rect">
            <a:avLst/>
          </a:prstGeom>
          <a:solidFill>
            <a:srgbClr val="E8EAFF"/>
          </a:solidFill>
          <a:effectLst>
            <a:softEdge rad="63500"/>
          </a:effectLst>
        </p:spPr>
        <p:txBody>
          <a:bodyPr wrap="square">
            <a:spAutoFit/>
          </a:bodyPr>
          <a:lstStyle/>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）使用工程化网络图描述</a:t>
            </a:r>
          </a:p>
        </p:txBody>
      </p:sp>
      <p:pic>
        <p:nvPicPr>
          <p:cNvPr id="7" name="Picture 2">
            <a:extLst>
              <a:ext uri="{FF2B5EF4-FFF2-40B4-BE49-F238E27FC236}">
                <a16:creationId xmlns:a16="http://schemas.microsoft.com/office/drawing/2014/main" id="{506D011A-ADDB-49CC-924A-55CDEA42C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701" y="1926069"/>
            <a:ext cx="7002462"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4360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5</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软件质量保证</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spTree>
    <p:extLst>
      <p:ext uri="{BB962C8B-B14F-4D97-AF65-F5344CB8AC3E}">
        <p14:creationId xmlns:p14="http://schemas.microsoft.com/office/powerpoint/2010/main" val="1405522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32367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10.5.1    </a:t>
            </a:r>
            <a:r>
              <a:rPr lang="zh-CN" altLang="en-US" sz="2200" b="1" dirty="0">
                <a:latin typeface="微软雅黑" charset="-122"/>
                <a:ea typeface="微软雅黑" charset="-122"/>
              </a:rPr>
              <a:t>软件质量管理  </a:t>
            </a:r>
          </a:p>
        </p:txBody>
      </p:sp>
      <p:sp>
        <p:nvSpPr>
          <p:cNvPr id="24" name="矩形 23">
            <a:extLst>
              <a:ext uri="{FF2B5EF4-FFF2-40B4-BE49-F238E27FC236}">
                <a16:creationId xmlns:a16="http://schemas.microsoft.com/office/drawing/2014/main" id="{EB037BE6-1378-477B-B9E8-457BA06237CA}"/>
              </a:ext>
            </a:extLst>
          </p:cNvPr>
          <p:cNvSpPr/>
          <p:nvPr/>
        </p:nvSpPr>
        <p:spPr>
          <a:xfrm>
            <a:off x="859809" y="1135167"/>
            <a:ext cx="10085695" cy="1346779"/>
          </a:xfrm>
          <a:prstGeom prst="rect">
            <a:avLst/>
          </a:prstGeom>
        </p:spPr>
        <p:txBody>
          <a:bodyPr wrap="square">
            <a:spAutoFit/>
          </a:bodyPr>
          <a:lstStyle/>
          <a:p>
            <a:pPr>
              <a:lnSpc>
                <a:spcPct val="150000"/>
              </a:lnSpc>
              <a:spcBef>
                <a:spcPct val="20000"/>
              </a:spcBef>
            </a:pPr>
            <a:r>
              <a:rPr lang="zh-CN" altLang="en-US" dirty="0"/>
              <a:t>保证软件产品的质量是软件产品生产过程的关键。在这里，软件产品的质量是指软件系统满足用户需要或期望的程度。</a:t>
            </a:r>
          </a:p>
          <a:p>
            <a:pPr>
              <a:lnSpc>
                <a:spcPct val="150000"/>
              </a:lnSpc>
              <a:spcBef>
                <a:spcPct val="20000"/>
              </a:spcBef>
            </a:pPr>
            <a:r>
              <a:rPr lang="zh-CN" altLang="en-US" dirty="0"/>
              <a:t>软件质量可分解成六个要素，这六个要素是软件的基本特征：</a:t>
            </a:r>
          </a:p>
        </p:txBody>
      </p:sp>
      <p:grpSp>
        <p:nvGrpSpPr>
          <p:cNvPr id="27" name="组合 26">
            <a:extLst>
              <a:ext uri="{FF2B5EF4-FFF2-40B4-BE49-F238E27FC236}">
                <a16:creationId xmlns:a16="http://schemas.microsoft.com/office/drawing/2014/main" id="{EBA38F14-CAD9-4D19-A2DB-39C33F6D1DB4}"/>
              </a:ext>
            </a:extLst>
          </p:cNvPr>
          <p:cNvGrpSpPr/>
          <p:nvPr/>
        </p:nvGrpSpPr>
        <p:grpSpPr>
          <a:xfrm>
            <a:off x="1270042" y="3508542"/>
            <a:ext cx="9265227" cy="1735025"/>
            <a:chOff x="2608324" y="3628545"/>
            <a:chExt cx="6095999" cy="992981"/>
          </a:xfrm>
        </p:grpSpPr>
        <p:sp>
          <p:nvSpPr>
            <p:cNvPr id="28" name="任意多边形: 形状 27">
              <a:extLst>
                <a:ext uri="{FF2B5EF4-FFF2-40B4-BE49-F238E27FC236}">
                  <a16:creationId xmlns:a16="http://schemas.microsoft.com/office/drawing/2014/main" id="{4E1B1A37-0966-4558-98C7-0197C27B9B74}"/>
                </a:ext>
              </a:extLst>
            </p:cNvPr>
            <p:cNvSpPr/>
            <p:nvPr/>
          </p:nvSpPr>
          <p:spPr>
            <a:xfrm>
              <a:off x="2608324" y="3628545"/>
              <a:ext cx="761999" cy="992981"/>
            </a:xfrm>
            <a:custGeom>
              <a:avLst/>
              <a:gdLst>
                <a:gd name="connsiteX0" fmla="*/ 0 w 761999"/>
                <a:gd name="connsiteY0" fmla="*/ 76200 h 992981"/>
                <a:gd name="connsiteX1" fmla="*/ 76200 w 761999"/>
                <a:gd name="connsiteY1" fmla="*/ 0 h 992981"/>
                <a:gd name="connsiteX2" fmla="*/ 685799 w 761999"/>
                <a:gd name="connsiteY2" fmla="*/ 0 h 992981"/>
                <a:gd name="connsiteX3" fmla="*/ 761999 w 761999"/>
                <a:gd name="connsiteY3" fmla="*/ 76200 h 992981"/>
                <a:gd name="connsiteX4" fmla="*/ 761999 w 761999"/>
                <a:gd name="connsiteY4" fmla="*/ 916781 h 992981"/>
                <a:gd name="connsiteX5" fmla="*/ 685799 w 761999"/>
                <a:gd name="connsiteY5" fmla="*/ 992981 h 992981"/>
                <a:gd name="connsiteX6" fmla="*/ 76200 w 761999"/>
                <a:gd name="connsiteY6" fmla="*/ 992981 h 992981"/>
                <a:gd name="connsiteX7" fmla="*/ 0 w 761999"/>
                <a:gd name="connsiteY7" fmla="*/ 916781 h 992981"/>
                <a:gd name="connsiteX8" fmla="*/ 0 w 761999"/>
                <a:gd name="connsiteY8" fmla="*/ 76200 h 99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992981">
                  <a:moveTo>
                    <a:pt x="0" y="76200"/>
                  </a:moveTo>
                  <a:cubicBezTo>
                    <a:pt x="0" y="34116"/>
                    <a:pt x="34116" y="0"/>
                    <a:pt x="76200" y="0"/>
                  </a:cubicBezTo>
                  <a:lnTo>
                    <a:pt x="685799" y="0"/>
                  </a:lnTo>
                  <a:cubicBezTo>
                    <a:pt x="727883" y="0"/>
                    <a:pt x="761999" y="34116"/>
                    <a:pt x="761999" y="76200"/>
                  </a:cubicBezTo>
                  <a:lnTo>
                    <a:pt x="761999" y="916781"/>
                  </a:lnTo>
                  <a:cubicBezTo>
                    <a:pt x="761999" y="958865"/>
                    <a:pt x="727883" y="992981"/>
                    <a:pt x="685799" y="992981"/>
                  </a:cubicBezTo>
                  <a:lnTo>
                    <a:pt x="76200" y="992981"/>
                  </a:lnTo>
                  <a:cubicBezTo>
                    <a:pt x="34116" y="992981"/>
                    <a:pt x="0" y="958865"/>
                    <a:pt x="0" y="916781"/>
                  </a:cubicBezTo>
                  <a:lnTo>
                    <a:pt x="0" y="762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898" tIns="90898" rIns="90898" bIns="90898" numCol="1" spcCol="1270" anchor="ctr" anchorCtr="0">
              <a:noAutofit/>
            </a:bodyPr>
            <a:lstStyle/>
            <a:p>
              <a:pPr marL="0" lvl="0" indent="0" algn="ctr" defTabSz="800100">
                <a:lnSpc>
                  <a:spcPct val="150000"/>
                </a:lnSpc>
                <a:spcBef>
                  <a:spcPct val="0"/>
                </a:spcBef>
                <a:buNone/>
              </a:pPr>
              <a:r>
                <a:rPr lang="zh-CN" sz="2000" b="1" kern="1200">
                  <a:latin typeface="+mn-ea"/>
                </a:rPr>
                <a:t>（</a:t>
              </a:r>
              <a:r>
                <a:rPr lang="en-US" sz="2000" b="1" kern="1200">
                  <a:latin typeface="+mn-ea"/>
                </a:rPr>
                <a:t>1</a:t>
              </a:r>
              <a:r>
                <a:rPr lang="zh-CN" sz="2000" b="1" kern="1200">
                  <a:latin typeface="+mn-ea"/>
                </a:rPr>
                <a:t>）功能性：</a:t>
              </a:r>
              <a:endParaRPr lang="zh-CN" sz="2000" kern="1200">
                <a:latin typeface="+mn-ea"/>
              </a:endParaRPr>
            </a:p>
          </p:txBody>
        </p:sp>
        <p:sp>
          <p:nvSpPr>
            <p:cNvPr id="29" name="任意多边形: 形状 28">
              <a:extLst>
                <a:ext uri="{FF2B5EF4-FFF2-40B4-BE49-F238E27FC236}">
                  <a16:creationId xmlns:a16="http://schemas.microsoft.com/office/drawing/2014/main" id="{4750F39E-C4F2-4A94-AF71-D1D39B253204}"/>
                </a:ext>
              </a:extLst>
            </p:cNvPr>
            <p:cNvSpPr/>
            <p:nvPr/>
          </p:nvSpPr>
          <p:spPr>
            <a:xfrm>
              <a:off x="3446524" y="4030548"/>
              <a:ext cx="161543" cy="188976"/>
            </a:xfrm>
            <a:custGeom>
              <a:avLst/>
              <a:gdLst>
                <a:gd name="connsiteX0" fmla="*/ 0 w 161543"/>
                <a:gd name="connsiteY0" fmla="*/ 37795 h 188976"/>
                <a:gd name="connsiteX1" fmla="*/ 80772 w 161543"/>
                <a:gd name="connsiteY1" fmla="*/ 37795 h 188976"/>
                <a:gd name="connsiteX2" fmla="*/ 80772 w 161543"/>
                <a:gd name="connsiteY2" fmla="*/ 0 h 188976"/>
                <a:gd name="connsiteX3" fmla="*/ 161543 w 161543"/>
                <a:gd name="connsiteY3" fmla="*/ 94488 h 188976"/>
                <a:gd name="connsiteX4" fmla="*/ 80772 w 161543"/>
                <a:gd name="connsiteY4" fmla="*/ 188976 h 188976"/>
                <a:gd name="connsiteX5" fmla="*/ 80772 w 161543"/>
                <a:gd name="connsiteY5" fmla="*/ 151181 h 188976"/>
                <a:gd name="connsiteX6" fmla="*/ 0 w 161543"/>
                <a:gd name="connsiteY6" fmla="*/ 151181 h 188976"/>
                <a:gd name="connsiteX7" fmla="*/ 0 w 161543"/>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3" h="188976">
                  <a:moveTo>
                    <a:pt x="0" y="37795"/>
                  </a:moveTo>
                  <a:lnTo>
                    <a:pt x="80772" y="37795"/>
                  </a:lnTo>
                  <a:lnTo>
                    <a:pt x="80772" y="0"/>
                  </a:lnTo>
                  <a:lnTo>
                    <a:pt x="161543"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30" name="任意多边形: 形状 29">
              <a:extLst>
                <a:ext uri="{FF2B5EF4-FFF2-40B4-BE49-F238E27FC236}">
                  <a16:creationId xmlns:a16="http://schemas.microsoft.com/office/drawing/2014/main" id="{15990732-69CB-4EDD-83DB-A69D0065D7C9}"/>
                </a:ext>
              </a:extLst>
            </p:cNvPr>
            <p:cNvSpPr/>
            <p:nvPr/>
          </p:nvSpPr>
          <p:spPr>
            <a:xfrm>
              <a:off x="3675124" y="3628545"/>
              <a:ext cx="761999" cy="992981"/>
            </a:xfrm>
            <a:custGeom>
              <a:avLst/>
              <a:gdLst>
                <a:gd name="connsiteX0" fmla="*/ 0 w 761999"/>
                <a:gd name="connsiteY0" fmla="*/ 76200 h 992981"/>
                <a:gd name="connsiteX1" fmla="*/ 76200 w 761999"/>
                <a:gd name="connsiteY1" fmla="*/ 0 h 992981"/>
                <a:gd name="connsiteX2" fmla="*/ 685799 w 761999"/>
                <a:gd name="connsiteY2" fmla="*/ 0 h 992981"/>
                <a:gd name="connsiteX3" fmla="*/ 761999 w 761999"/>
                <a:gd name="connsiteY3" fmla="*/ 76200 h 992981"/>
                <a:gd name="connsiteX4" fmla="*/ 761999 w 761999"/>
                <a:gd name="connsiteY4" fmla="*/ 916781 h 992981"/>
                <a:gd name="connsiteX5" fmla="*/ 685799 w 761999"/>
                <a:gd name="connsiteY5" fmla="*/ 992981 h 992981"/>
                <a:gd name="connsiteX6" fmla="*/ 76200 w 761999"/>
                <a:gd name="connsiteY6" fmla="*/ 992981 h 992981"/>
                <a:gd name="connsiteX7" fmla="*/ 0 w 761999"/>
                <a:gd name="connsiteY7" fmla="*/ 916781 h 992981"/>
                <a:gd name="connsiteX8" fmla="*/ 0 w 761999"/>
                <a:gd name="connsiteY8" fmla="*/ 76200 h 99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992981">
                  <a:moveTo>
                    <a:pt x="0" y="76200"/>
                  </a:moveTo>
                  <a:cubicBezTo>
                    <a:pt x="0" y="34116"/>
                    <a:pt x="34116" y="0"/>
                    <a:pt x="76200" y="0"/>
                  </a:cubicBezTo>
                  <a:lnTo>
                    <a:pt x="685799" y="0"/>
                  </a:lnTo>
                  <a:cubicBezTo>
                    <a:pt x="727883" y="0"/>
                    <a:pt x="761999" y="34116"/>
                    <a:pt x="761999" y="76200"/>
                  </a:cubicBezTo>
                  <a:lnTo>
                    <a:pt x="761999" y="916781"/>
                  </a:lnTo>
                  <a:cubicBezTo>
                    <a:pt x="761999" y="958865"/>
                    <a:pt x="727883" y="992981"/>
                    <a:pt x="685799" y="992981"/>
                  </a:cubicBezTo>
                  <a:lnTo>
                    <a:pt x="76200" y="992981"/>
                  </a:lnTo>
                  <a:cubicBezTo>
                    <a:pt x="34116" y="992981"/>
                    <a:pt x="0" y="958865"/>
                    <a:pt x="0" y="916781"/>
                  </a:cubicBezTo>
                  <a:lnTo>
                    <a:pt x="0" y="762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898" tIns="90898" rIns="90898" bIns="90898" numCol="1" spcCol="1270" anchor="ctr" anchorCtr="0">
              <a:noAutofit/>
            </a:bodyPr>
            <a:lstStyle/>
            <a:p>
              <a:pPr marL="0" lvl="0" indent="0" algn="ctr" defTabSz="800100">
                <a:lnSpc>
                  <a:spcPct val="150000"/>
                </a:lnSpc>
                <a:spcBef>
                  <a:spcPct val="0"/>
                </a:spcBef>
                <a:buNone/>
              </a:pPr>
              <a:r>
                <a:rPr lang="zh-CN" sz="2000" b="1" kern="1200">
                  <a:latin typeface="+mn-ea"/>
                </a:rPr>
                <a:t>（</a:t>
              </a:r>
              <a:r>
                <a:rPr lang="en-US" sz="2000" b="1" kern="1200">
                  <a:latin typeface="+mn-ea"/>
                </a:rPr>
                <a:t>2</a:t>
              </a:r>
              <a:r>
                <a:rPr lang="zh-CN" sz="2000" b="1" kern="1200">
                  <a:latin typeface="+mn-ea"/>
                </a:rPr>
                <a:t>）可靠性：</a:t>
              </a:r>
              <a:endParaRPr lang="zh-CN" sz="2000" kern="1200">
                <a:latin typeface="+mn-ea"/>
              </a:endParaRPr>
            </a:p>
          </p:txBody>
        </p:sp>
        <p:sp>
          <p:nvSpPr>
            <p:cNvPr id="31" name="任意多边形: 形状 30">
              <a:extLst>
                <a:ext uri="{FF2B5EF4-FFF2-40B4-BE49-F238E27FC236}">
                  <a16:creationId xmlns:a16="http://schemas.microsoft.com/office/drawing/2014/main" id="{E013D2B0-491F-4AEB-97DB-D3ADDAD1F88C}"/>
                </a:ext>
              </a:extLst>
            </p:cNvPr>
            <p:cNvSpPr/>
            <p:nvPr/>
          </p:nvSpPr>
          <p:spPr>
            <a:xfrm>
              <a:off x="4513324" y="4030548"/>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32" name="任意多边形: 形状 31">
              <a:extLst>
                <a:ext uri="{FF2B5EF4-FFF2-40B4-BE49-F238E27FC236}">
                  <a16:creationId xmlns:a16="http://schemas.microsoft.com/office/drawing/2014/main" id="{404349AA-4B0D-4440-B888-A875028BBF86}"/>
                </a:ext>
              </a:extLst>
            </p:cNvPr>
            <p:cNvSpPr/>
            <p:nvPr/>
          </p:nvSpPr>
          <p:spPr>
            <a:xfrm>
              <a:off x="4741924" y="3628545"/>
              <a:ext cx="761999" cy="992981"/>
            </a:xfrm>
            <a:custGeom>
              <a:avLst/>
              <a:gdLst>
                <a:gd name="connsiteX0" fmla="*/ 0 w 761999"/>
                <a:gd name="connsiteY0" fmla="*/ 76200 h 992981"/>
                <a:gd name="connsiteX1" fmla="*/ 76200 w 761999"/>
                <a:gd name="connsiteY1" fmla="*/ 0 h 992981"/>
                <a:gd name="connsiteX2" fmla="*/ 685799 w 761999"/>
                <a:gd name="connsiteY2" fmla="*/ 0 h 992981"/>
                <a:gd name="connsiteX3" fmla="*/ 761999 w 761999"/>
                <a:gd name="connsiteY3" fmla="*/ 76200 h 992981"/>
                <a:gd name="connsiteX4" fmla="*/ 761999 w 761999"/>
                <a:gd name="connsiteY4" fmla="*/ 916781 h 992981"/>
                <a:gd name="connsiteX5" fmla="*/ 685799 w 761999"/>
                <a:gd name="connsiteY5" fmla="*/ 992981 h 992981"/>
                <a:gd name="connsiteX6" fmla="*/ 76200 w 761999"/>
                <a:gd name="connsiteY6" fmla="*/ 992981 h 992981"/>
                <a:gd name="connsiteX7" fmla="*/ 0 w 761999"/>
                <a:gd name="connsiteY7" fmla="*/ 916781 h 992981"/>
                <a:gd name="connsiteX8" fmla="*/ 0 w 761999"/>
                <a:gd name="connsiteY8" fmla="*/ 76200 h 99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992981">
                  <a:moveTo>
                    <a:pt x="0" y="76200"/>
                  </a:moveTo>
                  <a:cubicBezTo>
                    <a:pt x="0" y="34116"/>
                    <a:pt x="34116" y="0"/>
                    <a:pt x="76200" y="0"/>
                  </a:cubicBezTo>
                  <a:lnTo>
                    <a:pt x="685799" y="0"/>
                  </a:lnTo>
                  <a:cubicBezTo>
                    <a:pt x="727883" y="0"/>
                    <a:pt x="761999" y="34116"/>
                    <a:pt x="761999" y="76200"/>
                  </a:cubicBezTo>
                  <a:lnTo>
                    <a:pt x="761999" y="916781"/>
                  </a:lnTo>
                  <a:cubicBezTo>
                    <a:pt x="761999" y="958865"/>
                    <a:pt x="727883" y="992981"/>
                    <a:pt x="685799" y="992981"/>
                  </a:cubicBezTo>
                  <a:lnTo>
                    <a:pt x="76200" y="992981"/>
                  </a:lnTo>
                  <a:cubicBezTo>
                    <a:pt x="34116" y="992981"/>
                    <a:pt x="0" y="958865"/>
                    <a:pt x="0" y="916781"/>
                  </a:cubicBezTo>
                  <a:lnTo>
                    <a:pt x="0" y="762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898" tIns="90898" rIns="90898" bIns="90898" numCol="1" spcCol="1270" anchor="ctr" anchorCtr="0">
              <a:noAutofit/>
            </a:bodyPr>
            <a:lstStyle/>
            <a:p>
              <a:pPr marL="0" lvl="0" indent="0" algn="ctr" defTabSz="800100">
                <a:lnSpc>
                  <a:spcPct val="150000"/>
                </a:lnSpc>
                <a:spcBef>
                  <a:spcPct val="0"/>
                </a:spcBef>
                <a:buNone/>
              </a:pPr>
              <a:r>
                <a:rPr lang="zh-CN" sz="2000" b="1" kern="1200">
                  <a:latin typeface="+mn-ea"/>
                </a:rPr>
                <a:t>（</a:t>
              </a:r>
              <a:r>
                <a:rPr lang="en-US" sz="2000" b="1" kern="1200">
                  <a:latin typeface="+mn-ea"/>
                </a:rPr>
                <a:t>3</a:t>
              </a:r>
              <a:r>
                <a:rPr lang="zh-CN" sz="2000" b="1" kern="1200">
                  <a:latin typeface="+mn-ea"/>
                </a:rPr>
                <a:t>）易使用性：</a:t>
              </a:r>
              <a:endParaRPr lang="zh-CN" sz="2000" kern="1200">
                <a:latin typeface="+mn-ea"/>
              </a:endParaRPr>
            </a:p>
          </p:txBody>
        </p:sp>
        <p:sp>
          <p:nvSpPr>
            <p:cNvPr id="33" name="任意多边形: 形状 32">
              <a:extLst>
                <a:ext uri="{FF2B5EF4-FFF2-40B4-BE49-F238E27FC236}">
                  <a16:creationId xmlns:a16="http://schemas.microsoft.com/office/drawing/2014/main" id="{BEFE4C30-B35B-4A5D-A5FC-00602A8ECDA1}"/>
                </a:ext>
              </a:extLst>
            </p:cNvPr>
            <p:cNvSpPr/>
            <p:nvPr/>
          </p:nvSpPr>
          <p:spPr>
            <a:xfrm>
              <a:off x="5580124" y="4030548"/>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34" name="任意多边形: 形状 33">
              <a:extLst>
                <a:ext uri="{FF2B5EF4-FFF2-40B4-BE49-F238E27FC236}">
                  <a16:creationId xmlns:a16="http://schemas.microsoft.com/office/drawing/2014/main" id="{65B7E261-4802-4A61-82BD-F9B5646CACAF}"/>
                </a:ext>
              </a:extLst>
            </p:cNvPr>
            <p:cNvSpPr/>
            <p:nvPr/>
          </p:nvSpPr>
          <p:spPr>
            <a:xfrm>
              <a:off x="5808724" y="3628545"/>
              <a:ext cx="761999" cy="992981"/>
            </a:xfrm>
            <a:custGeom>
              <a:avLst/>
              <a:gdLst>
                <a:gd name="connsiteX0" fmla="*/ 0 w 761999"/>
                <a:gd name="connsiteY0" fmla="*/ 76200 h 992981"/>
                <a:gd name="connsiteX1" fmla="*/ 76200 w 761999"/>
                <a:gd name="connsiteY1" fmla="*/ 0 h 992981"/>
                <a:gd name="connsiteX2" fmla="*/ 685799 w 761999"/>
                <a:gd name="connsiteY2" fmla="*/ 0 h 992981"/>
                <a:gd name="connsiteX3" fmla="*/ 761999 w 761999"/>
                <a:gd name="connsiteY3" fmla="*/ 76200 h 992981"/>
                <a:gd name="connsiteX4" fmla="*/ 761999 w 761999"/>
                <a:gd name="connsiteY4" fmla="*/ 916781 h 992981"/>
                <a:gd name="connsiteX5" fmla="*/ 685799 w 761999"/>
                <a:gd name="connsiteY5" fmla="*/ 992981 h 992981"/>
                <a:gd name="connsiteX6" fmla="*/ 76200 w 761999"/>
                <a:gd name="connsiteY6" fmla="*/ 992981 h 992981"/>
                <a:gd name="connsiteX7" fmla="*/ 0 w 761999"/>
                <a:gd name="connsiteY7" fmla="*/ 916781 h 992981"/>
                <a:gd name="connsiteX8" fmla="*/ 0 w 761999"/>
                <a:gd name="connsiteY8" fmla="*/ 76200 h 99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992981">
                  <a:moveTo>
                    <a:pt x="0" y="76200"/>
                  </a:moveTo>
                  <a:cubicBezTo>
                    <a:pt x="0" y="34116"/>
                    <a:pt x="34116" y="0"/>
                    <a:pt x="76200" y="0"/>
                  </a:cubicBezTo>
                  <a:lnTo>
                    <a:pt x="685799" y="0"/>
                  </a:lnTo>
                  <a:cubicBezTo>
                    <a:pt x="727883" y="0"/>
                    <a:pt x="761999" y="34116"/>
                    <a:pt x="761999" y="76200"/>
                  </a:cubicBezTo>
                  <a:lnTo>
                    <a:pt x="761999" y="916781"/>
                  </a:lnTo>
                  <a:cubicBezTo>
                    <a:pt x="761999" y="958865"/>
                    <a:pt x="727883" y="992981"/>
                    <a:pt x="685799" y="992981"/>
                  </a:cubicBezTo>
                  <a:lnTo>
                    <a:pt x="76200" y="992981"/>
                  </a:lnTo>
                  <a:cubicBezTo>
                    <a:pt x="34116" y="992981"/>
                    <a:pt x="0" y="958865"/>
                    <a:pt x="0" y="916781"/>
                  </a:cubicBezTo>
                  <a:lnTo>
                    <a:pt x="0" y="762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898" tIns="90898" rIns="90898" bIns="90898" numCol="1" spcCol="1270" anchor="ctr" anchorCtr="0">
              <a:noAutofit/>
            </a:bodyPr>
            <a:lstStyle/>
            <a:p>
              <a:pPr marL="0" lvl="0" indent="0" algn="ctr" defTabSz="800100">
                <a:lnSpc>
                  <a:spcPct val="150000"/>
                </a:lnSpc>
                <a:spcBef>
                  <a:spcPct val="0"/>
                </a:spcBef>
                <a:buNone/>
              </a:pPr>
              <a:r>
                <a:rPr lang="zh-CN" sz="2000" b="1" kern="1200">
                  <a:latin typeface="+mn-ea"/>
                </a:rPr>
                <a:t>（</a:t>
              </a:r>
              <a:r>
                <a:rPr lang="en-US" sz="2000" b="1" kern="1200">
                  <a:latin typeface="+mn-ea"/>
                </a:rPr>
                <a:t>4</a:t>
              </a:r>
              <a:r>
                <a:rPr lang="zh-CN" sz="2000" b="1" kern="1200">
                  <a:latin typeface="+mn-ea"/>
                </a:rPr>
                <a:t>）效率：</a:t>
              </a:r>
              <a:endParaRPr lang="zh-CN" sz="2000" kern="1200">
                <a:latin typeface="+mn-ea"/>
              </a:endParaRPr>
            </a:p>
          </p:txBody>
        </p:sp>
        <p:sp>
          <p:nvSpPr>
            <p:cNvPr id="35" name="任意多边形: 形状 34">
              <a:extLst>
                <a:ext uri="{FF2B5EF4-FFF2-40B4-BE49-F238E27FC236}">
                  <a16:creationId xmlns:a16="http://schemas.microsoft.com/office/drawing/2014/main" id="{E41D9960-E239-49A5-9B66-9A8005272159}"/>
                </a:ext>
              </a:extLst>
            </p:cNvPr>
            <p:cNvSpPr/>
            <p:nvPr/>
          </p:nvSpPr>
          <p:spPr>
            <a:xfrm>
              <a:off x="6646924" y="4030548"/>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36" name="任意多边形: 形状 35">
              <a:extLst>
                <a:ext uri="{FF2B5EF4-FFF2-40B4-BE49-F238E27FC236}">
                  <a16:creationId xmlns:a16="http://schemas.microsoft.com/office/drawing/2014/main" id="{BCECC85B-4C74-4B51-84EA-5C185F960ACF}"/>
                </a:ext>
              </a:extLst>
            </p:cNvPr>
            <p:cNvSpPr/>
            <p:nvPr/>
          </p:nvSpPr>
          <p:spPr>
            <a:xfrm>
              <a:off x="6875524" y="3628545"/>
              <a:ext cx="761999" cy="992981"/>
            </a:xfrm>
            <a:custGeom>
              <a:avLst/>
              <a:gdLst>
                <a:gd name="connsiteX0" fmla="*/ 0 w 761999"/>
                <a:gd name="connsiteY0" fmla="*/ 76200 h 992981"/>
                <a:gd name="connsiteX1" fmla="*/ 76200 w 761999"/>
                <a:gd name="connsiteY1" fmla="*/ 0 h 992981"/>
                <a:gd name="connsiteX2" fmla="*/ 685799 w 761999"/>
                <a:gd name="connsiteY2" fmla="*/ 0 h 992981"/>
                <a:gd name="connsiteX3" fmla="*/ 761999 w 761999"/>
                <a:gd name="connsiteY3" fmla="*/ 76200 h 992981"/>
                <a:gd name="connsiteX4" fmla="*/ 761999 w 761999"/>
                <a:gd name="connsiteY4" fmla="*/ 916781 h 992981"/>
                <a:gd name="connsiteX5" fmla="*/ 685799 w 761999"/>
                <a:gd name="connsiteY5" fmla="*/ 992981 h 992981"/>
                <a:gd name="connsiteX6" fmla="*/ 76200 w 761999"/>
                <a:gd name="connsiteY6" fmla="*/ 992981 h 992981"/>
                <a:gd name="connsiteX7" fmla="*/ 0 w 761999"/>
                <a:gd name="connsiteY7" fmla="*/ 916781 h 992981"/>
                <a:gd name="connsiteX8" fmla="*/ 0 w 761999"/>
                <a:gd name="connsiteY8" fmla="*/ 76200 h 99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992981">
                  <a:moveTo>
                    <a:pt x="0" y="76200"/>
                  </a:moveTo>
                  <a:cubicBezTo>
                    <a:pt x="0" y="34116"/>
                    <a:pt x="34116" y="0"/>
                    <a:pt x="76200" y="0"/>
                  </a:cubicBezTo>
                  <a:lnTo>
                    <a:pt x="685799" y="0"/>
                  </a:lnTo>
                  <a:cubicBezTo>
                    <a:pt x="727883" y="0"/>
                    <a:pt x="761999" y="34116"/>
                    <a:pt x="761999" y="76200"/>
                  </a:cubicBezTo>
                  <a:lnTo>
                    <a:pt x="761999" y="916781"/>
                  </a:lnTo>
                  <a:cubicBezTo>
                    <a:pt x="761999" y="958865"/>
                    <a:pt x="727883" y="992981"/>
                    <a:pt x="685799" y="992981"/>
                  </a:cubicBezTo>
                  <a:lnTo>
                    <a:pt x="76200" y="992981"/>
                  </a:lnTo>
                  <a:cubicBezTo>
                    <a:pt x="34116" y="992981"/>
                    <a:pt x="0" y="958865"/>
                    <a:pt x="0" y="916781"/>
                  </a:cubicBezTo>
                  <a:lnTo>
                    <a:pt x="0" y="762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898" tIns="90898" rIns="90898" bIns="90898" numCol="1" spcCol="1270" anchor="ctr" anchorCtr="0">
              <a:noAutofit/>
            </a:bodyPr>
            <a:lstStyle/>
            <a:p>
              <a:pPr marL="0" lvl="0" indent="0" algn="ctr" defTabSz="800100">
                <a:lnSpc>
                  <a:spcPct val="150000"/>
                </a:lnSpc>
                <a:spcBef>
                  <a:spcPct val="0"/>
                </a:spcBef>
                <a:buNone/>
              </a:pPr>
              <a:r>
                <a:rPr lang="zh-CN" sz="2000" b="1" kern="1200">
                  <a:latin typeface="+mn-ea"/>
                </a:rPr>
                <a:t>（</a:t>
              </a:r>
              <a:r>
                <a:rPr lang="en-US" sz="2000" b="1" kern="1200">
                  <a:latin typeface="+mn-ea"/>
                </a:rPr>
                <a:t>5</a:t>
              </a:r>
              <a:r>
                <a:rPr lang="zh-CN" sz="2000" b="1" kern="1200">
                  <a:latin typeface="+mn-ea"/>
                </a:rPr>
                <a:t>）可维护性：</a:t>
              </a:r>
              <a:endParaRPr lang="zh-CN" sz="2000" kern="1200">
                <a:latin typeface="+mn-ea"/>
              </a:endParaRPr>
            </a:p>
          </p:txBody>
        </p:sp>
        <p:sp>
          <p:nvSpPr>
            <p:cNvPr id="37" name="任意多边形: 形状 36">
              <a:extLst>
                <a:ext uri="{FF2B5EF4-FFF2-40B4-BE49-F238E27FC236}">
                  <a16:creationId xmlns:a16="http://schemas.microsoft.com/office/drawing/2014/main" id="{3A9A00E3-2FD6-4224-94AB-2F90E6358C1F}"/>
                </a:ext>
              </a:extLst>
            </p:cNvPr>
            <p:cNvSpPr/>
            <p:nvPr/>
          </p:nvSpPr>
          <p:spPr>
            <a:xfrm>
              <a:off x="7713724" y="4030548"/>
              <a:ext cx="161544" cy="188976"/>
            </a:xfrm>
            <a:custGeom>
              <a:avLst/>
              <a:gdLst>
                <a:gd name="connsiteX0" fmla="*/ 0 w 161544"/>
                <a:gd name="connsiteY0" fmla="*/ 37795 h 188976"/>
                <a:gd name="connsiteX1" fmla="*/ 80772 w 161544"/>
                <a:gd name="connsiteY1" fmla="*/ 37795 h 188976"/>
                <a:gd name="connsiteX2" fmla="*/ 80772 w 161544"/>
                <a:gd name="connsiteY2" fmla="*/ 0 h 188976"/>
                <a:gd name="connsiteX3" fmla="*/ 161544 w 161544"/>
                <a:gd name="connsiteY3" fmla="*/ 94488 h 188976"/>
                <a:gd name="connsiteX4" fmla="*/ 80772 w 161544"/>
                <a:gd name="connsiteY4" fmla="*/ 188976 h 188976"/>
                <a:gd name="connsiteX5" fmla="*/ 80772 w 161544"/>
                <a:gd name="connsiteY5" fmla="*/ 151181 h 188976"/>
                <a:gd name="connsiteX6" fmla="*/ 0 w 161544"/>
                <a:gd name="connsiteY6" fmla="*/ 151181 h 188976"/>
                <a:gd name="connsiteX7" fmla="*/ 0 w 161544"/>
                <a:gd name="connsiteY7" fmla="*/ 37795 h 188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544" h="188976">
                  <a:moveTo>
                    <a:pt x="0" y="37795"/>
                  </a:moveTo>
                  <a:lnTo>
                    <a:pt x="80772" y="37795"/>
                  </a:lnTo>
                  <a:lnTo>
                    <a:pt x="80772" y="0"/>
                  </a:lnTo>
                  <a:lnTo>
                    <a:pt x="161544" y="94488"/>
                  </a:lnTo>
                  <a:lnTo>
                    <a:pt x="80772" y="188976"/>
                  </a:lnTo>
                  <a:lnTo>
                    <a:pt x="80772" y="151181"/>
                  </a:lnTo>
                  <a:lnTo>
                    <a:pt x="0" y="151181"/>
                  </a:lnTo>
                  <a:lnTo>
                    <a:pt x="0" y="37795"/>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37795" rIns="48463" bIns="37795" numCol="1" spcCol="1270" anchor="ctr" anchorCtr="0">
              <a:noAutofit/>
            </a:bodyPr>
            <a:lstStyle/>
            <a:p>
              <a:pPr marL="0" lvl="0" indent="0" algn="ctr" defTabSz="355600">
                <a:lnSpc>
                  <a:spcPct val="150000"/>
                </a:lnSpc>
                <a:spcBef>
                  <a:spcPct val="0"/>
                </a:spcBef>
                <a:buNone/>
              </a:pPr>
              <a:endParaRPr lang="zh-CN" altLang="en-US" sz="2000" kern="1200">
                <a:latin typeface="+mn-ea"/>
              </a:endParaRPr>
            </a:p>
          </p:txBody>
        </p:sp>
        <p:sp>
          <p:nvSpPr>
            <p:cNvPr id="38" name="任意多边形: 形状 37">
              <a:extLst>
                <a:ext uri="{FF2B5EF4-FFF2-40B4-BE49-F238E27FC236}">
                  <a16:creationId xmlns:a16="http://schemas.microsoft.com/office/drawing/2014/main" id="{91B55693-53D3-413B-8186-C28F135D3763}"/>
                </a:ext>
              </a:extLst>
            </p:cNvPr>
            <p:cNvSpPr/>
            <p:nvPr/>
          </p:nvSpPr>
          <p:spPr>
            <a:xfrm>
              <a:off x="7942324" y="3628545"/>
              <a:ext cx="761999" cy="992981"/>
            </a:xfrm>
            <a:custGeom>
              <a:avLst/>
              <a:gdLst>
                <a:gd name="connsiteX0" fmla="*/ 0 w 761999"/>
                <a:gd name="connsiteY0" fmla="*/ 76200 h 992981"/>
                <a:gd name="connsiteX1" fmla="*/ 76200 w 761999"/>
                <a:gd name="connsiteY1" fmla="*/ 0 h 992981"/>
                <a:gd name="connsiteX2" fmla="*/ 685799 w 761999"/>
                <a:gd name="connsiteY2" fmla="*/ 0 h 992981"/>
                <a:gd name="connsiteX3" fmla="*/ 761999 w 761999"/>
                <a:gd name="connsiteY3" fmla="*/ 76200 h 992981"/>
                <a:gd name="connsiteX4" fmla="*/ 761999 w 761999"/>
                <a:gd name="connsiteY4" fmla="*/ 916781 h 992981"/>
                <a:gd name="connsiteX5" fmla="*/ 685799 w 761999"/>
                <a:gd name="connsiteY5" fmla="*/ 992981 h 992981"/>
                <a:gd name="connsiteX6" fmla="*/ 76200 w 761999"/>
                <a:gd name="connsiteY6" fmla="*/ 992981 h 992981"/>
                <a:gd name="connsiteX7" fmla="*/ 0 w 761999"/>
                <a:gd name="connsiteY7" fmla="*/ 916781 h 992981"/>
                <a:gd name="connsiteX8" fmla="*/ 0 w 761999"/>
                <a:gd name="connsiteY8" fmla="*/ 76200 h 99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999" h="992981">
                  <a:moveTo>
                    <a:pt x="0" y="76200"/>
                  </a:moveTo>
                  <a:cubicBezTo>
                    <a:pt x="0" y="34116"/>
                    <a:pt x="34116" y="0"/>
                    <a:pt x="76200" y="0"/>
                  </a:cubicBezTo>
                  <a:lnTo>
                    <a:pt x="685799" y="0"/>
                  </a:lnTo>
                  <a:cubicBezTo>
                    <a:pt x="727883" y="0"/>
                    <a:pt x="761999" y="34116"/>
                    <a:pt x="761999" y="76200"/>
                  </a:cubicBezTo>
                  <a:lnTo>
                    <a:pt x="761999" y="916781"/>
                  </a:lnTo>
                  <a:cubicBezTo>
                    <a:pt x="761999" y="958865"/>
                    <a:pt x="727883" y="992981"/>
                    <a:pt x="685799" y="992981"/>
                  </a:cubicBezTo>
                  <a:lnTo>
                    <a:pt x="76200" y="992981"/>
                  </a:lnTo>
                  <a:cubicBezTo>
                    <a:pt x="34116" y="992981"/>
                    <a:pt x="0" y="958865"/>
                    <a:pt x="0" y="916781"/>
                  </a:cubicBezTo>
                  <a:lnTo>
                    <a:pt x="0" y="7620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0898" tIns="90898" rIns="90898" bIns="90898" numCol="1" spcCol="1270" anchor="ctr" anchorCtr="0">
              <a:noAutofit/>
            </a:bodyPr>
            <a:lstStyle/>
            <a:p>
              <a:pPr marL="0" lvl="0" indent="0" algn="ctr" defTabSz="800100">
                <a:lnSpc>
                  <a:spcPct val="150000"/>
                </a:lnSpc>
                <a:spcBef>
                  <a:spcPct val="0"/>
                </a:spcBef>
                <a:buNone/>
              </a:pPr>
              <a:r>
                <a:rPr lang="zh-CN" sz="2000" b="1" kern="1200">
                  <a:latin typeface="+mn-ea"/>
                </a:rPr>
                <a:t>（</a:t>
              </a:r>
              <a:r>
                <a:rPr lang="en-US" sz="2000" b="1" kern="1200">
                  <a:latin typeface="+mn-ea"/>
                </a:rPr>
                <a:t>6</a:t>
              </a:r>
              <a:r>
                <a:rPr lang="zh-CN" sz="2000" b="1" kern="1200">
                  <a:latin typeface="+mn-ea"/>
                </a:rPr>
                <a:t>）可移植性：</a:t>
              </a:r>
              <a:endParaRPr lang="zh-CN" sz="2000" kern="1200">
                <a:latin typeface="+mn-ea"/>
              </a:endParaRPr>
            </a:p>
          </p:txBody>
        </p:sp>
      </p:grpSp>
    </p:spTree>
    <p:extLst>
      <p:ext uri="{BB962C8B-B14F-4D97-AF65-F5344CB8AC3E}">
        <p14:creationId xmlns:p14="http://schemas.microsoft.com/office/powerpoint/2010/main" val="29429567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96267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10.5.2    CMM</a:t>
            </a:r>
            <a:r>
              <a:rPr lang="zh-CN" altLang="en-US" sz="2200" b="1" dirty="0">
                <a:latin typeface="微软雅黑" charset="-122"/>
                <a:ea typeface="微软雅黑" charset="-122"/>
              </a:rPr>
              <a:t>模型   </a:t>
            </a:r>
          </a:p>
        </p:txBody>
      </p:sp>
      <p:sp>
        <p:nvSpPr>
          <p:cNvPr id="2" name="矩形 1">
            <a:extLst>
              <a:ext uri="{FF2B5EF4-FFF2-40B4-BE49-F238E27FC236}">
                <a16:creationId xmlns:a16="http://schemas.microsoft.com/office/drawing/2014/main" id="{BC064427-7BDB-49A8-9F59-186520EA64F4}"/>
              </a:ext>
            </a:extLst>
          </p:cNvPr>
          <p:cNvSpPr/>
          <p:nvPr/>
        </p:nvSpPr>
        <p:spPr>
          <a:xfrm>
            <a:off x="3079293" y="1279853"/>
            <a:ext cx="8302940" cy="4298293"/>
          </a:xfrm>
          <a:prstGeom prst="rect">
            <a:avLst/>
          </a:prstGeom>
        </p:spPr>
        <p:txBody>
          <a:bodyPr wrap="square">
            <a:spAutoFit/>
          </a:bodyPr>
          <a:lstStyle/>
          <a:p>
            <a:pPr>
              <a:lnSpc>
                <a:spcPct val="150000"/>
              </a:lnSpc>
              <a:spcBef>
                <a:spcPct val="20000"/>
              </a:spcBef>
            </a:pPr>
            <a:r>
              <a:rPr lang="en-US" altLang="zh-CN" sz="2000" dirty="0">
                <a:latin typeface="+mn-ea"/>
              </a:rPr>
              <a:t>CMM</a:t>
            </a:r>
            <a:r>
              <a:rPr lang="zh-CN" altLang="en-US" sz="2000" dirty="0">
                <a:latin typeface="+mn-ea"/>
              </a:rPr>
              <a:t>是软件过程能力成熟度模型（</a:t>
            </a:r>
            <a:r>
              <a:rPr lang="en-US" altLang="zh-CN" sz="2000" dirty="0">
                <a:latin typeface="+mn-ea"/>
              </a:rPr>
              <a:t>Capacity Maturity Model</a:t>
            </a:r>
            <a:r>
              <a:rPr lang="zh-CN" altLang="en-US" sz="2000" dirty="0">
                <a:latin typeface="+mn-ea"/>
              </a:rPr>
              <a:t>）的简称。对于软件企业而言，</a:t>
            </a:r>
            <a:r>
              <a:rPr lang="en-US" altLang="zh-CN" sz="2000" dirty="0">
                <a:latin typeface="+mn-ea"/>
              </a:rPr>
              <a:t>CMM</a:t>
            </a:r>
            <a:r>
              <a:rPr lang="zh-CN" altLang="en-US" sz="2000" dirty="0">
                <a:latin typeface="+mn-ea"/>
              </a:rPr>
              <a:t>既是一把当前软件过程完善程度的尺子，也是软件开发机构改进软件过程的指南。</a:t>
            </a:r>
            <a:r>
              <a:rPr lang="en-US" altLang="zh-CN" sz="2000" dirty="0">
                <a:latin typeface="+mn-ea"/>
              </a:rPr>
              <a:t>CMM</a:t>
            </a:r>
            <a:r>
              <a:rPr lang="zh-CN" altLang="en-US" sz="2000" dirty="0">
                <a:latin typeface="+mn-ea"/>
              </a:rPr>
              <a:t>的核心是对软件开发和维护的全过程进行监控和研究，使其科学化、标准化、能够合理地实现预定目标。</a:t>
            </a:r>
          </a:p>
          <a:p>
            <a:pPr>
              <a:lnSpc>
                <a:spcPct val="150000"/>
              </a:lnSpc>
              <a:spcBef>
                <a:spcPct val="20000"/>
              </a:spcBef>
            </a:pPr>
            <a:r>
              <a:rPr lang="en-US" altLang="zh-CN" sz="2000" dirty="0">
                <a:latin typeface="+mn-ea"/>
              </a:rPr>
              <a:t>CMM</a:t>
            </a:r>
            <a:r>
              <a:rPr lang="zh-CN" altLang="en-US" sz="2000" dirty="0">
                <a:latin typeface="+mn-ea"/>
              </a:rPr>
              <a:t>是</a:t>
            </a:r>
            <a:r>
              <a:rPr lang="en-US" altLang="zh-CN" sz="2000" dirty="0">
                <a:latin typeface="+mn-ea"/>
              </a:rPr>
              <a:t>20</a:t>
            </a:r>
            <a:r>
              <a:rPr lang="zh-CN" altLang="en-US" sz="2000" dirty="0">
                <a:latin typeface="+mn-ea"/>
              </a:rPr>
              <a:t>世纪</a:t>
            </a:r>
            <a:r>
              <a:rPr lang="en-US" altLang="zh-CN" sz="2000" dirty="0">
                <a:latin typeface="+mn-ea"/>
              </a:rPr>
              <a:t>80</a:t>
            </a:r>
            <a:r>
              <a:rPr lang="zh-CN" altLang="en-US" sz="2000" dirty="0">
                <a:latin typeface="+mn-ea"/>
              </a:rPr>
              <a:t>年代最重要的软件工程发展之一，目前已经在许多国家和地区得到了广泛应用，并成为衡量软件公司软件开发管理水平的重要参考因素和软件过程改进的工业标准。</a:t>
            </a:r>
          </a:p>
          <a:p>
            <a:pPr>
              <a:lnSpc>
                <a:spcPct val="150000"/>
              </a:lnSpc>
              <a:spcBef>
                <a:spcPct val="20000"/>
              </a:spcBef>
            </a:pPr>
            <a:r>
              <a:rPr lang="en-US" altLang="zh-CN" sz="2000" dirty="0">
                <a:latin typeface="+mn-ea"/>
              </a:rPr>
              <a:t>CMM</a:t>
            </a:r>
            <a:r>
              <a:rPr lang="zh-CN" altLang="en-US" sz="2000" dirty="0">
                <a:latin typeface="+mn-ea"/>
              </a:rPr>
              <a:t>定义了软件过程成熟度的五个级别，它们描述了过程能力，即通过一系列软件过程的标准所能实现预期结果的程度。</a:t>
            </a:r>
          </a:p>
        </p:txBody>
      </p:sp>
      <p:pic>
        <p:nvPicPr>
          <p:cNvPr id="6" name="图片 5">
            <a:extLst>
              <a:ext uri="{FF2B5EF4-FFF2-40B4-BE49-F238E27FC236}">
                <a16:creationId xmlns:a16="http://schemas.microsoft.com/office/drawing/2014/main" id="{789F5D57-CB4F-4F02-84A2-9B8B1471DF07}"/>
              </a:ext>
            </a:extLst>
          </p:cNvPr>
          <p:cNvPicPr>
            <a:picLocks noChangeAspect="1"/>
          </p:cNvPicPr>
          <p:nvPr/>
        </p:nvPicPr>
        <p:blipFill>
          <a:blip r:embed="rId3"/>
          <a:stretch>
            <a:fillRect/>
          </a:stretch>
        </p:blipFill>
        <p:spPr>
          <a:xfrm flipH="1">
            <a:off x="470173" y="3944461"/>
            <a:ext cx="2022266" cy="2168015"/>
          </a:xfrm>
          <a:prstGeom prst="rect">
            <a:avLst/>
          </a:prstGeom>
        </p:spPr>
      </p:pic>
    </p:spTree>
    <p:extLst>
      <p:ext uri="{BB962C8B-B14F-4D97-AF65-F5344CB8AC3E}">
        <p14:creationId xmlns:p14="http://schemas.microsoft.com/office/powerpoint/2010/main" val="42166571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right)">
                                      <p:cBhvr>
                                        <p:cTn id="11" dur="500"/>
                                        <p:tgtEl>
                                          <p:spTgt spid="2">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right)">
                                      <p:cBhvr>
                                        <p:cTn id="15" dur="500"/>
                                        <p:tgtEl>
                                          <p:spTgt spid="2">
                                            <p:txEl>
                                              <p:pRg st="1" end="1"/>
                                            </p:txEl>
                                          </p:spTgt>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right)">
                                      <p:cBhvr>
                                        <p:cTn id="19"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6</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软件配置管理</a:t>
            </a:r>
            <a:endParaRPr lang="en-US" altLang="zh-CN"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2" name="图片 61"/>
          <p:cNvPicPr>
            <a:picLocks noChangeAspect="1"/>
          </p:cNvPicPr>
          <p:nvPr/>
        </p:nvPicPr>
        <p:blipFill rotWithShape="1">
          <a:blip r:embed="rId3" cstate="print">
            <a:extLst>
              <a:ext uri="{28A0092B-C50C-407E-A947-70E740481C1C}">
                <a14:useLocalDpi xmlns:a14="http://schemas.microsoft.com/office/drawing/2010/main" val="0"/>
              </a:ext>
            </a:extLst>
          </a:blip>
          <a:srcRect l="40870" t="17674"/>
          <a:stretch/>
        </p:blipFill>
        <p:spPr>
          <a:xfrm>
            <a:off x="5421981" y="946297"/>
            <a:ext cx="6770019" cy="6283841"/>
          </a:xfrm>
          <a:prstGeom prst="rect">
            <a:avLst/>
          </a:prstGeom>
        </p:spPr>
      </p:pic>
    </p:spTree>
    <p:extLst>
      <p:ext uri="{BB962C8B-B14F-4D97-AF65-F5344CB8AC3E}">
        <p14:creationId xmlns:p14="http://schemas.microsoft.com/office/powerpoint/2010/main" val="4289909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73183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10.6  </a:t>
            </a:r>
            <a:r>
              <a:rPr lang="zh-CN" altLang="en-US" sz="2200" b="1" dirty="0">
                <a:latin typeface="微软雅黑" charset="-122"/>
                <a:ea typeface="微软雅黑" charset="-122"/>
              </a:rPr>
              <a:t>软件配置管理 </a:t>
            </a:r>
          </a:p>
        </p:txBody>
      </p:sp>
      <p:sp>
        <p:nvSpPr>
          <p:cNvPr id="2" name="矩形 1">
            <a:extLst>
              <a:ext uri="{FF2B5EF4-FFF2-40B4-BE49-F238E27FC236}">
                <a16:creationId xmlns:a16="http://schemas.microsoft.com/office/drawing/2014/main" id="{1AF22C57-B594-4B9C-A7CA-8000C92A70DA}"/>
              </a:ext>
            </a:extLst>
          </p:cNvPr>
          <p:cNvSpPr/>
          <p:nvPr/>
        </p:nvSpPr>
        <p:spPr>
          <a:xfrm>
            <a:off x="518614" y="913065"/>
            <a:ext cx="10877265" cy="1762277"/>
          </a:xfrm>
          <a:prstGeom prst="rect">
            <a:avLst/>
          </a:prstGeom>
        </p:spPr>
        <p:txBody>
          <a:bodyPr wrap="square">
            <a:spAutoFit/>
          </a:bodyPr>
          <a:lstStyle/>
          <a:p>
            <a:pPr>
              <a:lnSpc>
                <a:spcPct val="150000"/>
              </a:lnSpc>
              <a:spcBef>
                <a:spcPct val="20000"/>
              </a:spcBef>
            </a:pPr>
            <a:r>
              <a:rPr lang="en-US" altLang="zh-CN" dirty="0"/>
              <a:t>1</a:t>
            </a:r>
            <a:r>
              <a:rPr lang="zh-CN" altLang="en-US" dirty="0"/>
              <a:t>．软件配置管理的定义</a:t>
            </a:r>
          </a:p>
          <a:p>
            <a:pPr>
              <a:lnSpc>
                <a:spcPct val="150000"/>
              </a:lnSpc>
              <a:spcBef>
                <a:spcPct val="20000"/>
              </a:spcBef>
            </a:pPr>
            <a:r>
              <a:rPr lang="zh-CN" altLang="en-US" dirty="0"/>
              <a:t>软件配置管理（</a:t>
            </a:r>
            <a:r>
              <a:rPr lang="en-US" altLang="zh-CN" dirty="0"/>
              <a:t>Software Configure Management</a:t>
            </a:r>
            <a:r>
              <a:rPr lang="zh-CN" altLang="en-US" dirty="0"/>
              <a:t>，</a:t>
            </a:r>
            <a:r>
              <a:rPr lang="en-US" altLang="zh-CN" dirty="0"/>
              <a:t>SCM</a:t>
            </a:r>
            <a:r>
              <a:rPr lang="zh-CN" altLang="en-US" dirty="0"/>
              <a:t>）用于整个软件工程过程，其任务是标识和确定系统中的配置项，在系统整个生存期内控制这些配置项的发布和变更，记录并报告配置的状态和变更要求，验证配置项的完整性和正确性。总之，</a:t>
            </a:r>
            <a:r>
              <a:rPr lang="en-US" altLang="zh-CN" dirty="0"/>
              <a:t>SCM</a:t>
            </a:r>
            <a:r>
              <a:rPr lang="zh-CN" altLang="en-US" dirty="0"/>
              <a:t>活动的目标是为了：</a:t>
            </a:r>
            <a:endParaRPr lang="en-US" altLang="zh-CN" dirty="0"/>
          </a:p>
        </p:txBody>
      </p:sp>
      <p:grpSp>
        <p:nvGrpSpPr>
          <p:cNvPr id="29" name="组合 28">
            <a:extLst>
              <a:ext uri="{FF2B5EF4-FFF2-40B4-BE49-F238E27FC236}">
                <a16:creationId xmlns:a16="http://schemas.microsoft.com/office/drawing/2014/main" id="{1C3FA6FD-3376-4972-9CAC-302211F0FFC0}"/>
              </a:ext>
            </a:extLst>
          </p:cNvPr>
          <p:cNvGrpSpPr/>
          <p:nvPr/>
        </p:nvGrpSpPr>
        <p:grpSpPr>
          <a:xfrm>
            <a:off x="2825088" y="2780117"/>
            <a:ext cx="7447626" cy="3484206"/>
            <a:chOff x="5159919" y="2888704"/>
            <a:chExt cx="1872161" cy="1872162"/>
          </a:xfrm>
        </p:grpSpPr>
        <p:sp>
          <p:nvSpPr>
            <p:cNvPr id="30" name="任意多边形: 形状 29">
              <a:extLst>
                <a:ext uri="{FF2B5EF4-FFF2-40B4-BE49-F238E27FC236}">
                  <a16:creationId xmlns:a16="http://schemas.microsoft.com/office/drawing/2014/main" id="{76A4761D-F485-4A44-B61C-20DBCEDB2AB0}"/>
                </a:ext>
              </a:extLst>
            </p:cNvPr>
            <p:cNvSpPr/>
            <p:nvPr/>
          </p:nvSpPr>
          <p:spPr>
            <a:xfrm>
              <a:off x="5796111" y="2888704"/>
              <a:ext cx="599777" cy="599777"/>
            </a:xfrm>
            <a:custGeom>
              <a:avLst/>
              <a:gdLst>
                <a:gd name="connsiteX0" fmla="*/ 0 w 599777"/>
                <a:gd name="connsiteY0" fmla="*/ 299889 h 599777"/>
                <a:gd name="connsiteX1" fmla="*/ 299889 w 599777"/>
                <a:gd name="connsiteY1" fmla="*/ 0 h 599777"/>
                <a:gd name="connsiteX2" fmla="*/ 599778 w 599777"/>
                <a:gd name="connsiteY2" fmla="*/ 299889 h 599777"/>
                <a:gd name="connsiteX3" fmla="*/ 299889 w 599777"/>
                <a:gd name="connsiteY3" fmla="*/ 599778 h 599777"/>
                <a:gd name="connsiteX4" fmla="*/ 0 w 599777"/>
                <a:gd name="connsiteY4" fmla="*/ 299889 h 59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777" h="599777">
                  <a:moveTo>
                    <a:pt x="0" y="299889"/>
                  </a:moveTo>
                  <a:cubicBezTo>
                    <a:pt x="0" y="134265"/>
                    <a:pt x="134265" y="0"/>
                    <a:pt x="299889" y="0"/>
                  </a:cubicBezTo>
                  <a:cubicBezTo>
                    <a:pt x="465513" y="0"/>
                    <a:pt x="599778" y="134265"/>
                    <a:pt x="599778" y="299889"/>
                  </a:cubicBezTo>
                  <a:cubicBezTo>
                    <a:pt x="599778" y="465513"/>
                    <a:pt x="465513" y="599778"/>
                    <a:pt x="299889" y="599778"/>
                  </a:cubicBezTo>
                  <a:cubicBezTo>
                    <a:pt x="134265" y="599778"/>
                    <a:pt x="0" y="465513"/>
                    <a:pt x="0" y="299889"/>
                  </a:cubicBez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96725" tIns="96725" rIns="96725" bIns="96725" numCol="1" spcCol="1270" anchor="ctr" anchorCtr="0">
              <a:noAutofit/>
            </a:bodyPr>
            <a:lstStyle/>
            <a:p>
              <a:pPr marL="0" lvl="0" indent="0" algn="ctr" defTabSz="311150">
                <a:lnSpc>
                  <a:spcPct val="150000"/>
                </a:lnSpc>
                <a:spcBef>
                  <a:spcPct val="0"/>
                </a:spcBef>
                <a:buNone/>
              </a:pPr>
              <a:r>
                <a:rPr lang="zh-CN" sz="2000" kern="1200"/>
                <a:t>①标识变更；</a:t>
              </a:r>
            </a:p>
          </p:txBody>
        </p:sp>
        <p:sp>
          <p:nvSpPr>
            <p:cNvPr id="31" name="任意多边形: 形状 30">
              <a:extLst>
                <a:ext uri="{FF2B5EF4-FFF2-40B4-BE49-F238E27FC236}">
                  <a16:creationId xmlns:a16="http://schemas.microsoft.com/office/drawing/2014/main" id="{CB029CC2-C4F7-4664-8094-39625A45442E}"/>
                </a:ext>
              </a:extLst>
            </p:cNvPr>
            <p:cNvSpPr/>
            <p:nvPr/>
          </p:nvSpPr>
          <p:spPr>
            <a:xfrm rot="2700000">
              <a:off x="6331432" y="3402295"/>
              <a:ext cx="158965" cy="202424"/>
            </a:xfrm>
            <a:custGeom>
              <a:avLst/>
              <a:gdLst>
                <a:gd name="connsiteX0" fmla="*/ 0 w 158965"/>
                <a:gd name="connsiteY0" fmla="*/ 40485 h 202424"/>
                <a:gd name="connsiteX1" fmla="*/ 79483 w 158965"/>
                <a:gd name="connsiteY1" fmla="*/ 40485 h 202424"/>
                <a:gd name="connsiteX2" fmla="*/ 79483 w 158965"/>
                <a:gd name="connsiteY2" fmla="*/ 0 h 202424"/>
                <a:gd name="connsiteX3" fmla="*/ 158965 w 158965"/>
                <a:gd name="connsiteY3" fmla="*/ 101212 h 202424"/>
                <a:gd name="connsiteX4" fmla="*/ 79483 w 158965"/>
                <a:gd name="connsiteY4" fmla="*/ 202424 h 202424"/>
                <a:gd name="connsiteX5" fmla="*/ 79483 w 158965"/>
                <a:gd name="connsiteY5" fmla="*/ 161939 h 202424"/>
                <a:gd name="connsiteX6" fmla="*/ 0 w 158965"/>
                <a:gd name="connsiteY6" fmla="*/ 161939 h 202424"/>
                <a:gd name="connsiteX7" fmla="*/ 0 w 158965"/>
                <a:gd name="connsiteY7" fmla="*/ 40485 h 20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965" h="202424">
                  <a:moveTo>
                    <a:pt x="0" y="40485"/>
                  </a:moveTo>
                  <a:lnTo>
                    <a:pt x="79483" y="40485"/>
                  </a:lnTo>
                  <a:lnTo>
                    <a:pt x="79483" y="0"/>
                  </a:lnTo>
                  <a:lnTo>
                    <a:pt x="158965" y="101212"/>
                  </a:lnTo>
                  <a:lnTo>
                    <a:pt x="79483" y="202424"/>
                  </a:lnTo>
                  <a:lnTo>
                    <a:pt x="79483" y="161939"/>
                  </a:lnTo>
                  <a:lnTo>
                    <a:pt x="0" y="161939"/>
                  </a:lnTo>
                  <a:lnTo>
                    <a:pt x="0" y="40485"/>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1" tIns="40484" rIns="47689" bIns="40485" numCol="1" spcCol="1270" anchor="ctr" anchorCtr="0">
              <a:noAutofit/>
            </a:bodyPr>
            <a:lstStyle/>
            <a:p>
              <a:pPr marL="0" lvl="0" indent="0" algn="ctr" defTabSz="266700">
                <a:lnSpc>
                  <a:spcPct val="150000"/>
                </a:lnSpc>
                <a:spcBef>
                  <a:spcPct val="0"/>
                </a:spcBef>
                <a:buNone/>
              </a:pPr>
              <a:endParaRPr lang="zh-CN" altLang="en-US" sz="2000" kern="1200"/>
            </a:p>
          </p:txBody>
        </p:sp>
        <p:sp>
          <p:nvSpPr>
            <p:cNvPr id="32" name="任意多边形: 形状 31">
              <a:extLst>
                <a:ext uri="{FF2B5EF4-FFF2-40B4-BE49-F238E27FC236}">
                  <a16:creationId xmlns:a16="http://schemas.microsoft.com/office/drawing/2014/main" id="{D1621564-CD01-4DAC-B32D-103E636C4230}"/>
                </a:ext>
              </a:extLst>
            </p:cNvPr>
            <p:cNvSpPr/>
            <p:nvPr/>
          </p:nvSpPr>
          <p:spPr>
            <a:xfrm>
              <a:off x="6432303" y="3524896"/>
              <a:ext cx="599777" cy="599777"/>
            </a:xfrm>
            <a:custGeom>
              <a:avLst/>
              <a:gdLst>
                <a:gd name="connsiteX0" fmla="*/ 0 w 599777"/>
                <a:gd name="connsiteY0" fmla="*/ 299889 h 599777"/>
                <a:gd name="connsiteX1" fmla="*/ 299889 w 599777"/>
                <a:gd name="connsiteY1" fmla="*/ 0 h 599777"/>
                <a:gd name="connsiteX2" fmla="*/ 599778 w 599777"/>
                <a:gd name="connsiteY2" fmla="*/ 299889 h 599777"/>
                <a:gd name="connsiteX3" fmla="*/ 299889 w 599777"/>
                <a:gd name="connsiteY3" fmla="*/ 599778 h 599777"/>
                <a:gd name="connsiteX4" fmla="*/ 0 w 599777"/>
                <a:gd name="connsiteY4" fmla="*/ 299889 h 59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777" h="599777">
                  <a:moveTo>
                    <a:pt x="0" y="299889"/>
                  </a:moveTo>
                  <a:cubicBezTo>
                    <a:pt x="0" y="134265"/>
                    <a:pt x="134265" y="0"/>
                    <a:pt x="299889" y="0"/>
                  </a:cubicBezTo>
                  <a:cubicBezTo>
                    <a:pt x="465513" y="0"/>
                    <a:pt x="599778" y="134265"/>
                    <a:pt x="599778" y="299889"/>
                  </a:cubicBezTo>
                  <a:cubicBezTo>
                    <a:pt x="599778" y="465513"/>
                    <a:pt x="465513" y="599778"/>
                    <a:pt x="299889" y="599778"/>
                  </a:cubicBezTo>
                  <a:cubicBezTo>
                    <a:pt x="134265" y="599778"/>
                    <a:pt x="0" y="465513"/>
                    <a:pt x="0" y="299889"/>
                  </a:cubicBez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96725" tIns="96725" rIns="96725" bIns="96725" numCol="1" spcCol="1270" anchor="ctr" anchorCtr="0">
              <a:noAutofit/>
            </a:bodyPr>
            <a:lstStyle/>
            <a:p>
              <a:pPr marL="0" lvl="0" indent="0" algn="ctr" defTabSz="311150">
                <a:lnSpc>
                  <a:spcPct val="150000"/>
                </a:lnSpc>
                <a:spcBef>
                  <a:spcPct val="0"/>
                </a:spcBef>
                <a:buNone/>
              </a:pPr>
              <a:r>
                <a:rPr lang="zh-CN" sz="2000" kern="1200"/>
                <a:t>②控制变更；</a:t>
              </a:r>
            </a:p>
          </p:txBody>
        </p:sp>
        <p:sp>
          <p:nvSpPr>
            <p:cNvPr id="33" name="任意多边形: 形状 32">
              <a:extLst>
                <a:ext uri="{FF2B5EF4-FFF2-40B4-BE49-F238E27FC236}">
                  <a16:creationId xmlns:a16="http://schemas.microsoft.com/office/drawing/2014/main" id="{D8B9D766-701D-493D-ABA5-DE5751BA9EF4}"/>
                </a:ext>
              </a:extLst>
            </p:cNvPr>
            <p:cNvSpPr/>
            <p:nvPr/>
          </p:nvSpPr>
          <p:spPr>
            <a:xfrm rot="18900000">
              <a:off x="6337794" y="4038487"/>
              <a:ext cx="158965" cy="202424"/>
            </a:xfrm>
            <a:custGeom>
              <a:avLst/>
              <a:gdLst>
                <a:gd name="connsiteX0" fmla="*/ 0 w 158965"/>
                <a:gd name="connsiteY0" fmla="*/ 40485 h 202424"/>
                <a:gd name="connsiteX1" fmla="*/ 79483 w 158965"/>
                <a:gd name="connsiteY1" fmla="*/ 40485 h 202424"/>
                <a:gd name="connsiteX2" fmla="*/ 79483 w 158965"/>
                <a:gd name="connsiteY2" fmla="*/ 0 h 202424"/>
                <a:gd name="connsiteX3" fmla="*/ 158965 w 158965"/>
                <a:gd name="connsiteY3" fmla="*/ 101212 h 202424"/>
                <a:gd name="connsiteX4" fmla="*/ 79483 w 158965"/>
                <a:gd name="connsiteY4" fmla="*/ 202424 h 202424"/>
                <a:gd name="connsiteX5" fmla="*/ 79483 w 158965"/>
                <a:gd name="connsiteY5" fmla="*/ 161939 h 202424"/>
                <a:gd name="connsiteX6" fmla="*/ 0 w 158965"/>
                <a:gd name="connsiteY6" fmla="*/ 161939 h 202424"/>
                <a:gd name="connsiteX7" fmla="*/ 0 w 158965"/>
                <a:gd name="connsiteY7" fmla="*/ 40485 h 20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965" h="202424">
                  <a:moveTo>
                    <a:pt x="158965" y="161939"/>
                  </a:moveTo>
                  <a:lnTo>
                    <a:pt x="79482" y="161939"/>
                  </a:lnTo>
                  <a:lnTo>
                    <a:pt x="79482" y="202424"/>
                  </a:lnTo>
                  <a:lnTo>
                    <a:pt x="0" y="101212"/>
                  </a:lnTo>
                  <a:lnTo>
                    <a:pt x="79482" y="0"/>
                  </a:lnTo>
                  <a:lnTo>
                    <a:pt x="79482" y="40485"/>
                  </a:lnTo>
                  <a:lnTo>
                    <a:pt x="158965" y="40485"/>
                  </a:lnTo>
                  <a:lnTo>
                    <a:pt x="158965" y="161939"/>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47689" tIns="40485" rIns="-1" bIns="40484" numCol="1" spcCol="1270" anchor="ctr" anchorCtr="0">
              <a:noAutofit/>
            </a:bodyPr>
            <a:lstStyle/>
            <a:p>
              <a:pPr marL="0" lvl="0" indent="0" algn="ctr" defTabSz="266700">
                <a:lnSpc>
                  <a:spcPct val="150000"/>
                </a:lnSpc>
                <a:spcBef>
                  <a:spcPct val="0"/>
                </a:spcBef>
                <a:buNone/>
              </a:pPr>
              <a:endParaRPr lang="zh-CN" altLang="en-US" sz="2000" kern="1200"/>
            </a:p>
          </p:txBody>
        </p:sp>
        <p:sp>
          <p:nvSpPr>
            <p:cNvPr id="34" name="任意多边形: 形状 33">
              <a:extLst>
                <a:ext uri="{FF2B5EF4-FFF2-40B4-BE49-F238E27FC236}">
                  <a16:creationId xmlns:a16="http://schemas.microsoft.com/office/drawing/2014/main" id="{CD362E5A-051C-4558-A316-03E56D385EA2}"/>
                </a:ext>
              </a:extLst>
            </p:cNvPr>
            <p:cNvSpPr/>
            <p:nvPr/>
          </p:nvSpPr>
          <p:spPr>
            <a:xfrm>
              <a:off x="5796111" y="4161089"/>
              <a:ext cx="599777" cy="599777"/>
            </a:xfrm>
            <a:custGeom>
              <a:avLst/>
              <a:gdLst>
                <a:gd name="connsiteX0" fmla="*/ 0 w 599777"/>
                <a:gd name="connsiteY0" fmla="*/ 299889 h 599777"/>
                <a:gd name="connsiteX1" fmla="*/ 299889 w 599777"/>
                <a:gd name="connsiteY1" fmla="*/ 0 h 599777"/>
                <a:gd name="connsiteX2" fmla="*/ 599778 w 599777"/>
                <a:gd name="connsiteY2" fmla="*/ 299889 h 599777"/>
                <a:gd name="connsiteX3" fmla="*/ 299889 w 599777"/>
                <a:gd name="connsiteY3" fmla="*/ 599778 h 599777"/>
                <a:gd name="connsiteX4" fmla="*/ 0 w 599777"/>
                <a:gd name="connsiteY4" fmla="*/ 299889 h 59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777" h="599777">
                  <a:moveTo>
                    <a:pt x="0" y="299889"/>
                  </a:moveTo>
                  <a:cubicBezTo>
                    <a:pt x="0" y="134265"/>
                    <a:pt x="134265" y="0"/>
                    <a:pt x="299889" y="0"/>
                  </a:cubicBezTo>
                  <a:cubicBezTo>
                    <a:pt x="465513" y="0"/>
                    <a:pt x="599778" y="134265"/>
                    <a:pt x="599778" y="299889"/>
                  </a:cubicBezTo>
                  <a:cubicBezTo>
                    <a:pt x="599778" y="465513"/>
                    <a:pt x="465513" y="599778"/>
                    <a:pt x="299889" y="599778"/>
                  </a:cubicBezTo>
                  <a:cubicBezTo>
                    <a:pt x="134265" y="599778"/>
                    <a:pt x="0" y="465513"/>
                    <a:pt x="0" y="299889"/>
                  </a:cubicBez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96725" tIns="96725" rIns="96725" bIns="96725" numCol="1" spcCol="1270" anchor="ctr" anchorCtr="0">
              <a:noAutofit/>
            </a:bodyPr>
            <a:lstStyle/>
            <a:p>
              <a:pPr marL="0" lvl="0" indent="0" algn="ctr" defTabSz="311150">
                <a:lnSpc>
                  <a:spcPct val="150000"/>
                </a:lnSpc>
                <a:spcBef>
                  <a:spcPct val="0"/>
                </a:spcBef>
                <a:buNone/>
              </a:pPr>
              <a:r>
                <a:rPr lang="zh-CN" sz="2000" kern="1200"/>
                <a:t>③确保变更正确地实现；</a:t>
              </a:r>
            </a:p>
          </p:txBody>
        </p:sp>
        <p:sp>
          <p:nvSpPr>
            <p:cNvPr id="35" name="任意多边形: 形状 34">
              <a:extLst>
                <a:ext uri="{FF2B5EF4-FFF2-40B4-BE49-F238E27FC236}">
                  <a16:creationId xmlns:a16="http://schemas.microsoft.com/office/drawing/2014/main" id="{64E6DF84-D7C7-4503-ADFD-61FDB8DE4865}"/>
                </a:ext>
              </a:extLst>
            </p:cNvPr>
            <p:cNvSpPr/>
            <p:nvPr/>
          </p:nvSpPr>
          <p:spPr>
            <a:xfrm rot="24300000">
              <a:off x="5701602" y="4044849"/>
              <a:ext cx="158965" cy="202425"/>
            </a:xfrm>
            <a:custGeom>
              <a:avLst/>
              <a:gdLst>
                <a:gd name="connsiteX0" fmla="*/ 0 w 158965"/>
                <a:gd name="connsiteY0" fmla="*/ 40485 h 202424"/>
                <a:gd name="connsiteX1" fmla="*/ 79483 w 158965"/>
                <a:gd name="connsiteY1" fmla="*/ 40485 h 202424"/>
                <a:gd name="connsiteX2" fmla="*/ 79483 w 158965"/>
                <a:gd name="connsiteY2" fmla="*/ 0 h 202424"/>
                <a:gd name="connsiteX3" fmla="*/ 158965 w 158965"/>
                <a:gd name="connsiteY3" fmla="*/ 101212 h 202424"/>
                <a:gd name="connsiteX4" fmla="*/ 79483 w 158965"/>
                <a:gd name="connsiteY4" fmla="*/ 202424 h 202424"/>
                <a:gd name="connsiteX5" fmla="*/ 79483 w 158965"/>
                <a:gd name="connsiteY5" fmla="*/ 161939 h 202424"/>
                <a:gd name="connsiteX6" fmla="*/ 0 w 158965"/>
                <a:gd name="connsiteY6" fmla="*/ 161939 h 202424"/>
                <a:gd name="connsiteX7" fmla="*/ 0 w 158965"/>
                <a:gd name="connsiteY7" fmla="*/ 40485 h 20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965" h="202424">
                  <a:moveTo>
                    <a:pt x="158965" y="161939"/>
                  </a:moveTo>
                  <a:lnTo>
                    <a:pt x="79482" y="161939"/>
                  </a:lnTo>
                  <a:lnTo>
                    <a:pt x="79482" y="202424"/>
                  </a:lnTo>
                  <a:lnTo>
                    <a:pt x="0" y="101212"/>
                  </a:lnTo>
                  <a:lnTo>
                    <a:pt x="79482" y="0"/>
                  </a:lnTo>
                  <a:lnTo>
                    <a:pt x="79482" y="40485"/>
                  </a:lnTo>
                  <a:lnTo>
                    <a:pt x="158965" y="40485"/>
                  </a:lnTo>
                  <a:lnTo>
                    <a:pt x="158965" y="161939"/>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47689" tIns="40485" rIns="-1" bIns="40485" numCol="1" spcCol="1270" anchor="ctr" anchorCtr="0">
              <a:noAutofit/>
            </a:bodyPr>
            <a:lstStyle/>
            <a:p>
              <a:pPr marL="0" lvl="0" indent="0" algn="ctr" defTabSz="266700">
                <a:lnSpc>
                  <a:spcPct val="150000"/>
                </a:lnSpc>
                <a:spcBef>
                  <a:spcPct val="0"/>
                </a:spcBef>
                <a:buNone/>
              </a:pPr>
              <a:endParaRPr lang="zh-CN" altLang="en-US" sz="2000" kern="1200"/>
            </a:p>
          </p:txBody>
        </p:sp>
        <p:sp>
          <p:nvSpPr>
            <p:cNvPr id="36" name="任意多边形: 形状 35">
              <a:extLst>
                <a:ext uri="{FF2B5EF4-FFF2-40B4-BE49-F238E27FC236}">
                  <a16:creationId xmlns:a16="http://schemas.microsoft.com/office/drawing/2014/main" id="{EFF55E65-2E00-4665-8F9F-3BD46F6A5DD3}"/>
                </a:ext>
              </a:extLst>
            </p:cNvPr>
            <p:cNvSpPr/>
            <p:nvPr/>
          </p:nvSpPr>
          <p:spPr>
            <a:xfrm>
              <a:off x="5159919" y="3524896"/>
              <a:ext cx="599777" cy="599777"/>
            </a:xfrm>
            <a:custGeom>
              <a:avLst/>
              <a:gdLst>
                <a:gd name="connsiteX0" fmla="*/ 0 w 599777"/>
                <a:gd name="connsiteY0" fmla="*/ 299889 h 599777"/>
                <a:gd name="connsiteX1" fmla="*/ 299889 w 599777"/>
                <a:gd name="connsiteY1" fmla="*/ 0 h 599777"/>
                <a:gd name="connsiteX2" fmla="*/ 599778 w 599777"/>
                <a:gd name="connsiteY2" fmla="*/ 299889 h 599777"/>
                <a:gd name="connsiteX3" fmla="*/ 299889 w 599777"/>
                <a:gd name="connsiteY3" fmla="*/ 599778 h 599777"/>
                <a:gd name="connsiteX4" fmla="*/ 0 w 599777"/>
                <a:gd name="connsiteY4" fmla="*/ 299889 h 599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777" h="599777">
                  <a:moveTo>
                    <a:pt x="0" y="299889"/>
                  </a:moveTo>
                  <a:cubicBezTo>
                    <a:pt x="0" y="134265"/>
                    <a:pt x="134265" y="0"/>
                    <a:pt x="299889" y="0"/>
                  </a:cubicBezTo>
                  <a:cubicBezTo>
                    <a:pt x="465513" y="0"/>
                    <a:pt x="599778" y="134265"/>
                    <a:pt x="599778" y="299889"/>
                  </a:cubicBezTo>
                  <a:cubicBezTo>
                    <a:pt x="599778" y="465513"/>
                    <a:pt x="465513" y="599778"/>
                    <a:pt x="299889" y="599778"/>
                  </a:cubicBezTo>
                  <a:cubicBezTo>
                    <a:pt x="134265" y="599778"/>
                    <a:pt x="0" y="465513"/>
                    <a:pt x="0" y="299889"/>
                  </a:cubicBez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96725" tIns="96725" rIns="96725" bIns="96725" numCol="1" spcCol="1270" anchor="ctr" anchorCtr="0">
              <a:noAutofit/>
            </a:bodyPr>
            <a:lstStyle/>
            <a:p>
              <a:pPr marL="0" lvl="0" indent="0" algn="ctr" defTabSz="311150">
                <a:lnSpc>
                  <a:spcPct val="150000"/>
                </a:lnSpc>
                <a:spcBef>
                  <a:spcPct val="0"/>
                </a:spcBef>
                <a:buNone/>
              </a:pPr>
              <a:r>
                <a:rPr lang="zh-CN" sz="2000" kern="1200"/>
                <a:t>④向其他有关人员报告变更。</a:t>
              </a:r>
            </a:p>
          </p:txBody>
        </p:sp>
        <p:sp>
          <p:nvSpPr>
            <p:cNvPr id="37" name="任意多边形: 形状 36">
              <a:extLst>
                <a:ext uri="{FF2B5EF4-FFF2-40B4-BE49-F238E27FC236}">
                  <a16:creationId xmlns:a16="http://schemas.microsoft.com/office/drawing/2014/main" id="{9825EE40-B030-43F7-817A-D6BF1E4573F2}"/>
                </a:ext>
              </a:extLst>
            </p:cNvPr>
            <p:cNvSpPr/>
            <p:nvPr/>
          </p:nvSpPr>
          <p:spPr>
            <a:xfrm rot="18900000">
              <a:off x="5695239" y="3408658"/>
              <a:ext cx="158965" cy="202424"/>
            </a:xfrm>
            <a:custGeom>
              <a:avLst/>
              <a:gdLst>
                <a:gd name="connsiteX0" fmla="*/ 0 w 158965"/>
                <a:gd name="connsiteY0" fmla="*/ 40485 h 202424"/>
                <a:gd name="connsiteX1" fmla="*/ 79483 w 158965"/>
                <a:gd name="connsiteY1" fmla="*/ 40485 h 202424"/>
                <a:gd name="connsiteX2" fmla="*/ 79483 w 158965"/>
                <a:gd name="connsiteY2" fmla="*/ 0 h 202424"/>
                <a:gd name="connsiteX3" fmla="*/ 158965 w 158965"/>
                <a:gd name="connsiteY3" fmla="*/ 101212 h 202424"/>
                <a:gd name="connsiteX4" fmla="*/ 79483 w 158965"/>
                <a:gd name="connsiteY4" fmla="*/ 202424 h 202424"/>
                <a:gd name="connsiteX5" fmla="*/ 79483 w 158965"/>
                <a:gd name="connsiteY5" fmla="*/ 161939 h 202424"/>
                <a:gd name="connsiteX6" fmla="*/ 0 w 158965"/>
                <a:gd name="connsiteY6" fmla="*/ 161939 h 202424"/>
                <a:gd name="connsiteX7" fmla="*/ 0 w 158965"/>
                <a:gd name="connsiteY7" fmla="*/ 40485 h 20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965" h="202424">
                  <a:moveTo>
                    <a:pt x="0" y="40485"/>
                  </a:moveTo>
                  <a:lnTo>
                    <a:pt x="79483" y="40485"/>
                  </a:lnTo>
                  <a:lnTo>
                    <a:pt x="79483" y="0"/>
                  </a:lnTo>
                  <a:lnTo>
                    <a:pt x="158965" y="101212"/>
                  </a:lnTo>
                  <a:lnTo>
                    <a:pt x="79483" y="202424"/>
                  </a:lnTo>
                  <a:lnTo>
                    <a:pt x="79483" y="161939"/>
                  </a:lnTo>
                  <a:lnTo>
                    <a:pt x="0" y="161939"/>
                  </a:lnTo>
                  <a:lnTo>
                    <a:pt x="0" y="40485"/>
                  </a:lnTo>
                  <a:close/>
                </a:path>
              </a:pathLst>
            </a:cu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txBody>
            <a:bodyPr spcFirstLastPara="0" vert="horz" wrap="square" lIns="-1" tIns="40485" rIns="47689" bIns="40484" numCol="1" spcCol="1270" anchor="ctr" anchorCtr="0">
              <a:noAutofit/>
            </a:bodyPr>
            <a:lstStyle/>
            <a:p>
              <a:pPr marL="0" lvl="0" indent="0" algn="ctr" defTabSz="266700">
                <a:lnSpc>
                  <a:spcPct val="150000"/>
                </a:lnSpc>
                <a:spcBef>
                  <a:spcPct val="0"/>
                </a:spcBef>
                <a:buNone/>
              </a:pPr>
              <a:endParaRPr lang="zh-CN" altLang="en-US" sz="2000" kern="1200"/>
            </a:p>
          </p:txBody>
        </p:sp>
      </p:grpSp>
    </p:spTree>
    <p:extLst>
      <p:ext uri="{BB962C8B-B14F-4D97-AF65-F5344CB8AC3E}">
        <p14:creationId xmlns:p14="http://schemas.microsoft.com/office/powerpoint/2010/main" val="13263203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heel(1)">
                                      <p:cBhvr>
                                        <p:cTn id="1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1</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软件项目管理概述</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649463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273183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10.6  </a:t>
            </a:r>
            <a:r>
              <a:rPr lang="zh-CN" altLang="en-US" sz="2200" b="1" dirty="0">
                <a:latin typeface="微软雅黑" charset="-122"/>
                <a:ea typeface="微软雅黑" charset="-122"/>
              </a:rPr>
              <a:t>软件配置管理 </a:t>
            </a:r>
          </a:p>
        </p:txBody>
      </p:sp>
      <p:pic>
        <p:nvPicPr>
          <p:cNvPr id="18" name="PA_库_图片 21">
            <a:extLst>
              <a:ext uri="{FF2B5EF4-FFF2-40B4-BE49-F238E27FC236}">
                <a16:creationId xmlns:a16="http://schemas.microsoft.com/office/drawing/2014/main" id="{FAB1453A-A4A8-464E-946A-D69E6570556F}"/>
              </a:ext>
            </a:extLst>
          </p:cNvPr>
          <p:cNvPicPr>
            <a:picLocks noChangeAspect="1"/>
          </p:cNvPicPr>
          <p:nvPr>
            <p:custDataLst>
              <p:tags r:id="rId1"/>
            </p:custDataLst>
          </p:nvPr>
        </p:nvPicPr>
        <p:blipFill>
          <a:blip r:embed="rId4"/>
          <a:stretch>
            <a:fillRect/>
          </a:stretch>
        </p:blipFill>
        <p:spPr>
          <a:xfrm>
            <a:off x="224401" y="2804383"/>
            <a:ext cx="3731505" cy="3811580"/>
          </a:xfrm>
          <a:prstGeom prst="rect">
            <a:avLst/>
          </a:prstGeom>
        </p:spPr>
      </p:pic>
      <p:sp>
        <p:nvSpPr>
          <p:cNvPr id="19" name="矩形 18">
            <a:extLst>
              <a:ext uri="{FF2B5EF4-FFF2-40B4-BE49-F238E27FC236}">
                <a16:creationId xmlns:a16="http://schemas.microsoft.com/office/drawing/2014/main" id="{C79A3436-7D9B-40BD-BD71-5A4907E68045}"/>
              </a:ext>
            </a:extLst>
          </p:cNvPr>
          <p:cNvSpPr/>
          <p:nvPr/>
        </p:nvSpPr>
        <p:spPr>
          <a:xfrm>
            <a:off x="3667507" y="1002414"/>
            <a:ext cx="8209832" cy="3836628"/>
          </a:xfrm>
          <a:prstGeom prst="rect">
            <a:avLst/>
          </a:prstGeom>
        </p:spPr>
        <p:txBody>
          <a:bodyPr wrap="square">
            <a:spAutoFit/>
          </a:bodyPr>
          <a:lstStyle/>
          <a:p>
            <a:pPr>
              <a:lnSpc>
                <a:spcPct val="150000"/>
              </a:lnSpc>
            </a:pPr>
            <a:r>
              <a:rPr lang="en-US" altLang="zh-CN" sz="2000" dirty="0">
                <a:latin typeface="+mn-ea"/>
              </a:rPr>
              <a:t>2</a:t>
            </a:r>
            <a:r>
              <a:rPr lang="zh-CN" altLang="en-US" sz="2000" dirty="0">
                <a:latin typeface="+mn-ea"/>
              </a:rPr>
              <a:t>．软件配置管理的主要任务</a:t>
            </a:r>
          </a:p>
          <a:p>
            <a:pPr>
              <a:lnSpc>
                <a:spcPct val="150000"/>
              </a:lnSpc>
            </a:pPr>
            <a:r>
              <a:rPr lang="zh-CN" altLang="en-US" sz="2000" dirty="0">
                <a:latin typeface="+mn-ea"/>
              </a:rPr>
              <a:t>（</a:t>
            </a:r>
            <a:r>
              <a:rPr lang="en-US" altLang="zh-CN" sz="2000" dirty="0">
                <a:latin typeface="+mn-ea"/>
              </a:rPr>
              <a:t>1</a:t>
            </a:r>
            <a:r>
              <a:rPr lang="zh-CN" altLang="en-US" sz="2000" dirty="0">
                <a:latin typeface="+mn-ea"/>
              </a:rPr>
              <a:t>）标识配置项</a:t>
            </a:r>
          </a:p>
          <a:p>
            <a:pPr>
              <a:lnSpc>
                <a:spcPct val="150000"/>
              </a:lnSpc>
            </a:pPr>
            <a:r>
              <a:rPr lang="zh-CN" altLang="en-US" sz="2000" dirty="0">
                <a:latin typeface="+mn-ea"/>
              </a:rPr>
              <a:t>配置项（</a:t>
            </a:r>
            <a:r>
              <a:rPr lang="en-US" altLang="zh-CN" sz="2000" dirty="0">
                <a:latin typeface="+mn-ea"/>
              </a:rPr>
              <a:t>Software Configure Item</a:t>
            </a:r>
            <a:r>
              <a:rPr lang="zh-CN" altLang="en-US" sz="2000" dirty="0">
                <a:latin typeface="+mn-ea"/>
              </a:rPr>
              <a:t>，</a:t>
            </a:r>
            <a:r>
              <a:rPr lang="en-US" altLang="zh-CN" sz="2000" dirty="0">
                <a:latin typeface="+mn-ea"/>
              </a:rPr>
              <a:t>SCI</a:t>
            </a:r>
            <a:r>
              <a:rPr lang="zh-CN" altLang="en-US" sz="2000" dirty="0">
                <a:latin typeface="+mn-ea"/>
              </a:rPr>
              <a:t>）简单地说就是受</a:t>
            </a:r>
            <a:r>
              <a:rPr lang="en-US" altLang="zh-CN" sz="2000" dirty="0">
                <a:latin typeface="+mn-ea"/>
              </a:rPr>
              <a:t>SCM</a:t>
            </a:r>
            <a:r>
              <a:rPr lang="zh-CN" altLang="en-US" sz="2000" dirty="0">
                <a:latin typeface="+mn-ea"/>
              </a:rPr>
              <a:t>控制和管理的工作产品单元，在配置管理过程中作为单个实体对待，是配置管理的对象。按照</a:t>
            </a:r>
            <a:r>
              <a:rPr lang="en-US" altLang="zh-CN" sz="2000" dirty="0">
                <a:latin typeface="+mn-ea"/>
              </a:rPr>
              <a:t>ISO 9000</a:t>
            </a:r>
            <a:r>
              <a:rPr lang="zh-CN" altLang="en-US" sz="2000" dirty="0">
                <a:latin typeface="+mn-ea"/>
              </a:rPr>
              <a:t>的说明，</a:t>
            </a:r>
            <a:r>
              <a:rPr lang="en-US" altLang="zh-CN" sz="2000" dirty="0">
                <a:latin typeface="+mn-ea"/>
              </a:rPr>
              <a:t>SCI</a:t>
            </a:r>
            <a:r>
              <a:rPr lang="zh-CN" altLang="en-US" sz="2000" dirty="0">
                <a:latin typeface="+mn-ea"/>
              </a:rPr>
              <a:t>包括：①与合同、过程、计划和产品有关的文档和数据；②源代码、目标代码和可执行代码；③相关产品，包括软件工具、库内的可复用软件、外购软件及用户提供的软件。随着软件工程过程的进展，</a:t>
            </a:r>
            <a:r>
              <a:rPr lang="en-US" altLang="zh-CN" sz="2000" dirty="0">
                <a:latin typeface="+mn-ea"/>
              </a:rPr>
              <a:t>SCI</a:t>
            </a:r>
            <a:r>
              <a:rPr lang="zh-CN" altLang="en-US" sz="2000" dirty="0">
                <a:latin typeface="+mn-ea"/>
              </a:rPr>
              <a:t>的数量会不断增多。</a:t>
            </a:r>
          </a:p>
        </p:txBody>
      </p:sp>
    </p:spTree>
    <p:extLst>
      <p:ext uri="{BB962C8B-B14F-4D97-AF65-F5344CB8AC3E}">
        <p14:creationId xmlns:p14="http://schemas.microsoft.com/office/powerpoint/2010/main" val="29670475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par>
                                <p:cTn id="8" presetID="2" presetClass="entr" presetSubtype="8" decel="100000" fill="hold" nodeType="withEffect">
                                  <p:stCondLst>
                                    <p:cond delay="250"/>
                                  </p:stCondLst>
                                  <p:childTnLst>
                                    <p:set>
                                      <p:cBhvr>
                                        <p:cTn id="9" dur="1" fill="hold">
                                          <p:stCondLst>
                                            <p:cond delay="0"/>
                                          </p:stCondLst>
                                        </p:cTn>
                                        <p:tgtEl>
                                          <p:spTgt spid="18"/>
                                        </p:tgtEl>
                                        <p:attrNameLst>
                                          <p:attrName>style.visibility</p:attrName>
                                        </p:attrNameLst>
                                      </p:cBhvr>
                                      <p:to>
                                        <p:strVal val="visible"/>
                                      </p:to>
                                    </p:set>
                                    <p:anim calcmode="lin" valueType="num">
                                      <p:cBhvr additive="base">
                                        <p:cTn id="10" dur="1500" fill="hold"/>
                                        <p:tgtEl>
                                          <p:spTgt spid="18"/>
                                        </p:tgtEl>
                                        <p:attrNameLst>
                                          <p:attrName>ppt_x</p:attrName>
                                        </p:attrNameLst>
                                      </p:cBhvr>
                                      <p:tavLst>
                                        <p:tav tm="0">
                                          <p:val>
                                            <p:strVal val="0-#ppt_w/2"/>
                                          </p:val>
                                        </p:tav>
                                        <p:tav tm="100000">
                                          <p:val>
                                            <p:strVal val="#ppt_x"/>
                                          </p:val>
                                        </p:tav>
                                      </p:tavLst>
                                    </p:anim>
                                    <p:anim calcmode="lin" valueType="num">
                                      <p:cBhvr additive="base">
                                        <p:cTn id="11" dur="1500" fill="hold"/>
                                        <p:tgtEl>
                                          <p:spTgt spid="18"/>
                                        </p:tgtEl>
                                        <p:attrNameLst>
                                          <p:attrName>ppt_y</p:attrName>
                                        </p:attrNameLst>
                                      </p:cBhvr>
                                      <p:tavLst>
                                        <p:tav tm="0">
                                          <p:val>
                                            <p:strVal val="#ppt_y"/>
                                          </p:val>
                                        </p:tav>
                                        <p:tav tm="100000">
                                          <p:val>
                                            <p:strVal val="#ppt_y"/>
                                          </p:val>
                                        </p:tav>
                                      </p:tavLst>
                                    </p:anim>
                                    <p:set>
                                      <p:cBhvr>
                                        <p:cTn id="12" dur="1" fill="hold">
                                          <p:stCondLst>
                                            <p:cond delay="0"/>
                                          </p:stCondLst>
                                        </p:cTn>
                                        <p:tgtEl>
                                          <p:spTgt spid="18"/>
                                        </p:tgtEl>
                                        <p:attrNameLst>
                                          <p:attrName>style.visibility</p:attrName>
                                        </p:attrNameLst>
                                      </p:cBhvr>
                                      <p:to>
                                        <p:strVal val="visible"/>
                                      </p:to>
                                    </p:set>
                                    <p:anim to="" calcmode="lin" valueType="num">
                                      <p:cBhvr>
                                        <p:cTn id="13" dur="1500" fill="hold">
                                          <p:stCondLst>
                                            <p:cond delay="0"/>
                                          </p:stCondLst>
                                        </p:cTn>
                                        <p:tgtEl>
                                          <p:spTgt spid="18"/>
                                        </p:tgtEl>
                                        <p:attrNameLst>
                                          <p:attrName>ppt_w</p:attrName>
                                        </p:attrNameLst>
                                      </p:cBhvr>
                                      <p:tavLst>
                                        <p:tav tm="0">
                                          <p:val>
                                            <p:strVal val="0"/>
                                          </p:val>
                                        </p:tav>
                                        <p:tav tm="100000">
                                          <p:val>
                                            <p:strVal val="#ppt_w"/>
                                          </p:val>
                                        </p:tav>
                                      </p:tavLst>
                                    </p:anim>
                                    <p:anim to="" calcmode="lin" valueType="num">
                                      <p:cBhvr>
                                        <p:cTn id="14" dur="1500" fill="hold">
                                          <p:stCondLst>
                                            <p:cond delay="0"/>
                                          </p:stCondLst>
                                        </p:cTn>
                                        <p:tgtEl>
                                          <p:spTgt spid="18"/>
                                        </p:tgtEl>
                                        <p:attrNameLst>
                                          <p:attrName>ppt_h</p:attrName>
                                        </p:attrNameLst>
                                      </p:cBhvr>
                                      <p:tavLst>
                                        <p:tav tm="0">
                                          <p:val>
                                            <p:strVal val="0"/>
                                          </p:val>
                                        </p:tav>
                                        <p:tav tm="100000">
                                          <p:val>
                                            <p:strVal val="#ppt_h"/>
                                          </p:val>
                                        </p:tav>
                                      </p:tavLst>
                                    </p:anim>
                                    <p:animEffect filter="fade">
                                      <p:cBhvr>
                                        <p:cTn id="15" dur="15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73183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10.6  </a:t>
            </a:r>
            <a:r>
              <a:rPr lang="zh-CN" altLang="en-US" sz="2200" b="1" dirty="0">
                <a:latin typeface="微软雅黑" charset="-122"/>
                <a:ea typeface="微软雅黑" charset="-122"/>
              </a:rPr>
              <a:t>软件配置管理 </a:t>
            </a:r>
          </a:p>
        </p:txBody>
      </p:sp>
      <p:sp>
        <p:nvSpPr>
          <p:cNvPr id="2" name="矩形 1">
            <a:extLst>
              <a:ext uri="{FF2B5EF4-FFF2-40B4-BE49-F238E27FC236}">
                <a16:creationId xmlns:a16="http://schemas.microsoft.com/office/drawing/2014/main" id="{5716B9DD-D53E-467F-AC8C-54E30DD5D866}"/>
              </a:ext>
            </a:extLst>
          </p:cNvPr>
          <p:cNvSpPr/>
          <p:nvPr/>
        </p:nvSpPr>
        <p:spPr>
          <a:xfrm>
            <a:off x="413645" y="1250477"/>
            <a:ext cx="11364710" cy="4021294"/>
          </a:xfrm>
          <a:prstGeom prst="rect">
            <a:avLst/>
          </a:prstGeom>
        </p:spPr>
        <p:txBody>
          <a:bodyPr wrap="square">
            <a:spAutoFit/>
          </a:bodyPr>
          <a:lstStyle/>
          <a:p>
            <a:pPr>
              <a:lnSpc>
                <a:spcPct val="150000"/>
              </a:lnSpc>
              <a:spcBef>
                <a:spcPct val="20000"/>
              </a:spcBef>
            </a:pPr>
            <a:r>
              <a:rPr lang="zh-CN" altLang="en-US" sz="2000" dirty="0">
                <a:latin typeface="+mn-ea"/>
              </a:rPr>
              <a:t>（</a:t>
            </a:r>
            <a:r>
              <a:rPr lang="en-US" altLang="zh-CN" sz="2000" dirty="0">
                <a:latin typeface="+mn-ea"/>
              </a:rPr>
              <a:t>2</a:t>
            </a:r>
            <a:r>
              <a:rPr lang="zh-CN" altLang="en-US" sz="2000" dirty="0">
                <a:latin typeface="+mn-ea"/>
              </a:rPr>
              <a:t>）进行配置控制</a:t>
            </a:r>
          </a:p>
          <a:p>
            <a:pPr>
              <a:lnSpc>
                <a:spcPct val="150000"/>
              </a:lnSpc>
              <a:spcBef>
                <a:spcPct val="20000"/>
              </a:spcBef>
            </a:pPr>
            <a:r>
              <a:rPr lang="zh-CN" altLang="en-US" sz="2000" dirty="0">
                <a:latin typeface="+mn-ea"/>
              </a:rPr>
              <a:t>这是配置管理的关键。包括存取控制、版本控制、变更控制和产品发布控制等。</a:t>
            </a:r>
          </a:p>
          <a:p>
            <a:pPr>
              <a:lnSpc>
                <a:spcPct val="150000"/>
              </a:lnSpc>
              <a:spcBef>
                <a:spcPct val="20000"/>
              </a:spcBef>
            </a:pPr>
            <a:r>
              <a:rPr lang="zh-CN" altLang="en-US" sz="2000" dirty="0">
                <a:latin typeface="+mn-ea"/>
              </a:rPr>
              <a:t>①存取控制通过配置管理中的“软件开发库”、“软件基线库”、“软件产品库”来实现，每个库对应着不同级别的操作权限，为团队成员授予不同的访问权利。</a:t>
            </a:r>
          </a:p>
          <a:p>
            <a:pPr>
              <a:lnSpc>
                <a:spcPct val="150000"/>
              </a:lnSpc>
              <a:spcBef>
                <a:spcPct val="20000"/>
              </a:spcBef>
            </a:pPr>
            <a:r>
              <a:rPr lang="zh-CN" altLang="en-US" sz="2000" dirty="0">
                <a:latin typeface="+mn-ea"/>
              </a:rPr>
              <a:t>②版本控制往往使用自动的版本控制工具来实现，如</a:t>
            </a:r>
            <a:r>
              <a:rPr lang="en-US" altLang="zh-CN" sz="2000" dirty="0">
                <a:latin typeface="+mn-ea"/>
              </a:rPr>
              <a:t>SVN</a:t>
            </a:r>
            <a:r>
              <a:rPr lang="zh-CN" altLang="en-US" sz="2000" dirty="0">
                <a:latin typeface="+mn-ea"/>
              </a:rPr>
              <a:t>。</a:t>
            </a:r>
          </a:p>
          <a:p>
            <a:pPr>
              <a:lnSpc>
                <a:spcPct val="150000"/>
              </a:lnSpc>
              <a:spcBef>
                <a:spcPct val="20000"/>
              </a:spcBef>
            </a:pPr>
            <a:r>
              <a:rPr lang="zh-CN" altLang="en-US" sz="2000" dirty="0">
                <a:latin typeface="+mn-ea"/>
              </a:rPr>
              <a:t>③变更控制。是应对软件开发过程中各种变化的机制，可以通过建立控制点和报告与审查制度来实现。</a:t>
            </a:r>
          </a:p>
          <a:p>
            <a:pPr>
              <a:lnSpc>
                <a:spcPct val="150000"/>
              </a:lnSpc>
              <a:spcBef>
                <a:spcPct val="20000"/>
              </a:spcBef>
            </a:pPr>
            <a:r>
              <a:rPr lang="zh-CN" altLang="en-US" sz="2000" dirty="0">
                <a:latin typeface="+mn-ea"/>
              </a:rPr>
              <a:t>④产品发布控制面向最终发布版本的软件产品，旨在保证提交给用户的软件产品版本是完整、正确和一致的。</a:t>
            </a:r>
          </a:p>
        </p:txBody>
      </p:sp>
    </p:spTree>
    <p:extLst>
      <p:ext uri="{BB962C8B-B14F-4D97-AF65-F5344CB8AC3E}">
        <p14:creationId xmlns:p14="http://schemas.microsoft.com/office/powerpoint/2010/main" val="1007191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up)">
                                      <p:cBhvr>
                                        <p:cTn id="11" dur="500"/>
                                        <p:tgtEl>
                                          <p:spTgt spid="2">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up)">
                                      <p:cBhvr>
                                        <p:cTn id="15" dur="500"/>
                                        <p:tgtEl>
                                          <p:spTgt spid="2">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up)">
                                      <p:cBhvr>
                                        <p:cTn id="19" dur="500"/>
                                        <p:tgtEl>
                                          <p:spTgt spid="2">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wipe(up)">
                                      <p:cBhvr>
                                        <p:cTn id="23" dur="500"/>
                                        <p:tgtEl>
                                          <p:spTgt spid="2">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up)">
                                      <p:cBhvr>
                                        <p:cTn id="27" dur="500"/>
                                        <p:tgtEl>
                                          <p:spTgt spid="2">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wipe(up)">
                                      <p:cBhvr>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73183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10.6  </a:t>
            </a:r>
            <a:r>
              <a:rPr lang="zh-CN" altLang="en-US" sz="2200" b="1" dirty="0">
                <a:latin typeface="微软雅黑" charset="-122"/>
                <a:ea typeface="微软雅黑" charset="-122"/>
              </a:rPr>
              <a:t>软件配置管理 </a:t>
            </a:r>
          </a:p>
        </p:txBody>
      </p:sp>
      <p:grpSp>
        <p:nvGrpSpPr>
          <p:cNvPr id="10" name="组合 9">
            <a:extLst>
              <a:ext uri="{FF2B5EF4-FFF2-40B4-BE49-F238E27FC236}">
                <a16:creationId xmlns:a16="http://schemas.microsoft.com/office/drawing/2014/main" id="{1B662D12-31DB-4873-B5ED-8B0089BA5AD1}"/>
              </a:ext>
            </a:extLst>
          </p:cNvPr>
          <p:cNvGrpSpPr/>
          <p:nvPr/>
        </p:nvGrpSpPr>
        <p:grpSpPr>
          <a:xfrm>
            <a:off x="485848" y="1091145"/>
            <a:ext cx="11073805" cy="4900222"/>
            <a:chOff x="1086351" y="1104793"/>
            <a:chExt cx="10213995" cy="3401918"/>
          </a:xfrm>
        </p:grpSpPr>
        <p:sp>
          <p:nvSpPr>
            <p:cNvPr id="11" name="任意多边形: 形状 10">
              <a:extLst>
                <a:ext uri="{FF2B5EF4-FFF2-40B4-BE49-F238E27FC236}">
                  <a16:creationId xmlns:a16="http://schemas.microsoft.com/office/drawing/2014/main" id="{7A5649EE-A054-4C5A-82D2-BFD26A55AF25}"/>
                </a:ext>
              </a:extLst>
            </p:cNvPr>
            <p:cNvSpPr/>
            <p:nvPr/>
          </p:nvSpPr>
          <p:spPr>
            <a:xfrm>
              <a:off x="1086351" y="1104793"/>
              <a:ext cx="10213995" cy="820239"/>
            </a:xfrm>
            <a:custGeom>
              <a:avLst/>
              <a:gdLst>
                <a:gd name="connsiteX0" fmla="*/ 0 w 10213995"/>
                <a:gd name="connsiteY0" fmla="*/ 136709 h 820239"/>
                <a:gd name="connsiteX1" fmla="*/ 136709 w 10213995"/>
                <a:gd name="connsiteY1" fmla="*/ 0 h 820239"/>
                <a:gd name="connsiteX2" fmla="*/ 10077286 w 10213995"/>
                <a:gd name="connsiteY2" fmla="*/ 0 h 820239"/>
                <a:gd name="connsiteX3" fmla="*/ 10213995 w 10213995"/>
                <a:gd name="connsiteY3" fmla="*/ 136709 h 820239"/>
                <a:gd name="connsiteX4" fmla="*/ 10213995 w 10213995"/>
                <a:gd name="connsiteY4" fmla="*/ 683530 h 820239"/>
                <a:gd name="connsiteX5" fmla="*/ 10077286 w 10213995"/>
                <a:gd name="connsiteY5" fmla="*/ 820239 h 820239"/>
                <a:gd name="connsiteX6" fmla="*/ 136709 w 10213995"/>
                <a:gd name="connsiteY6" fmla="*/ 820239 h 820239"/>
                <a:gd name="connsiteX7" fmla="*/ 0 w 10213995"/>
                <a:gd name="connsiteY7" fmla="*/ 683530 h 820239"/>
                <a:gd name="connsiteX8" fmla="*/ 0 w 10213995"/>
                <a:gd name="connsiteY8" fmla="*/ 136709 h 8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3995" h="820239">
                  <a:moveTo>
                    <a:pt x="0" y="136709"/>
                  </a:moveTo>
                  <a:cubicBezTo>
                    <a:pt x="0" y="61207"/>
                    <a:pt x="61207" y="0"/>
                    <a:pt x="136709" y="0"/>
                  </a:cubicBezTo>
                  <a:lnTo>
                    <a:pt x="10077286" y="0"/>
                  </a:lnTo>
                  <a:cubicBezTo>
                    <a:pt x="10152788" y="0"/>
                    <a:pt x="10213995" y="61207"/>
                    <a:pt x="10213995" y="136709"/>
                  </a:cubicBezTo>
                  <a:lnTo>
                    <a:pt x="10213995" y="683530"/>
                  </a:lnTo>
                  <a:cubicBezTo>
                    <a:pt x="10213995" y="759032"/>
                    <a:pt x="10152788" y="820239"/>
                    <a:pt x="10077286" y="820239"/>
                  </a:cubicBezTo>
                  <a:lnTo>
                    <a:pt x="136709" y="820239"/>
                  </a:lnTo>
                  <a:cubicBezTo>
                    <a:pt x="61207" y="820239"/>
                    <a:pt x="0" y="759032"/>
                    <a:pt x="0" y="683530"/>
                  </a:cubicBezTo>
                  <a:lnTo>
                    <a:pt x="0" y="136709"/>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3381" tIns="93381" rIns="93381" bIns="93381" numCol="1" spcCol="1270" anchor="ctr" anchorCtr="0">
              <a:noAutofit/>
            </a:bodyPr>
            <a:lstStyle/>
            <a:p>
              <a:pPr marL="0" lvl="0" indent="0" algn="l" defTabSz="622300">
                <a:lnSpc>
                  <a:spcPct val="150000"/>
                </a:lnSpc>
                <a:spcBef>
                  <a:spcPct val="0"/>
                </a:spcBef>
                <a:buNone/>
              </a:pPr>
              <a:r>
                <a:rPr lang="zh-CN" kern="1200">
                  <a:latin typeface="+mn-ea"/>
                </a:rPr>
                <a:t>（</a:t>
              </a:r>
              <a:r>
                <a:rPr lang="en-US" kern="1200">
                  <a:latin typeface="+mn-ea"/>
                </a:rPr>
                <a:t>3</a:t>
              </a:r>
              <a:r>
                <a:rPr lang="zh-CN" kern="1200">
                  <a:latin typeface="+mn-ea"/>
                </a:rPr>
                <a:t>）记录配置状态</a:t>
              </a:r>
            </a:p>
          </p:txBody>
        </p:sp>
        <p:sp>
          <p:nvSpPr>
            <p:cNvPr id="12" name="任意多边形: 形状 11">
              <a:extLst>
                <a:ext uri="{FF2B5EF4-FFF2-40B4-BE49-F238E27FC236}">
                  <a16:creationId xmlns:a16="http://schemas.microsoft.com/office/drawing/2014/main" id="{54AE4203-BA04-48A2-8912-223472A31F8F}"/>
                </a:ext>
              </a:extLst>
            </p:cNvPr>
            <p:cNvSpPr/>
            <p:nvPr/>
          </p:nvSpPr>
          <p:spPr>
            <a:xfrm>
              <a:off x="1086351" y="1965353"/>
              <a:ext cx="10213995" cy="820239"/>
            </a:xfrm>
            <a:custGeom>
              <a:avLst/>
              <a:gdLst>
                <a:gd name="connsiteX0" fmla="*/ 0 w 10213995"/>
                <a:gd name="connsiteY0" fmla="*/ 136709 h 820239"/>
                <a:gd name="connsiteX1" fmla="*/ 136709 w 10213995"/>
                <a:gd name="connsiteY1" fmla="*/ 0 h 820239"/>
                <a:gd name="connsiteX2" fmla="*/ 10077286 w 10213995"/>
                <a:gd name="connsiteY2" fmla="*/ 0 h 820239"/>
                <a:gd name="connsiteX3" fmla="*/ 10213995 w 10213995"/>
                <a:gd name="connsiteY3" fmla="*/ 136709 h 820239"/>
                <a:gd name="connsiteX4" fmla="*/ 10213995 w 10213995"/>
                <a:gd name="connsiteY4" fmla="*/ 683530 h 820239"/>
                <a:gd name="connsiteX5" fmla="*/ 10077286 w 10213995"/>
                <a:gd name="connsiteY5" fmla="*/ 820239 h 820239"/>
                <a:gd name="connsiteX6" fmla="*/ 136709 w 10213995"/>
                <a:gd name="connsiteY6" fmla="*/ 820239 h 820239"/>
                <a:gd name="connsiteX7" fmla="*/ 0 w 10213995"/>
                <a:gd name="connsiteY7" fmla="*/ 683530 h 820239"/>
                <a:gd name="connsiteX8" fmla="*/ 0 w 10213995"/>
                <a:gd name="connsiteY8" fmla="*/ 136709 h 8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3995" h="820239">
                  <a:moveTo>
                    <a:pt x="0" y="136709"/>
                  </a:moveTo>
                  <a:cubicBezTo>
                    <a:pt x="0" y="61207"/>
                    <a:pt x="61207" y="0"/>
                    <a:pt x="136709" y="0"/>
                  </a:cubicBezTo>
                  <a:lnTo>
                    <a:pt x="10077286" y="0"/>
                  </a:lnTo>
                  <a:cubicBezTo>
                    <a:pt x="10152788" y="0"/>
                    <a:pt x="10213995" y="61207"/>
                    <a:pt x="10213995" y="136709"/>
                  </a:cubicBezTo>
                  <a:lnTo>
                    <a:pt x="10213995" y="683530"/>
                  </a:lnTo>
                  <a:cubicBezTo>
                    <a:pt x="10213995" y="759032"/>
                    <a:pt x="10152788" y="820239"/>
                    <a:pt x="10077286" y="820239"/>
                  </a:cubicBezTo>
                  <a:lnTo>
                    <a:pt x="136709" y="820239"/>
                  </a:lnTo>
                  <a:cubicBezTo>
                    <a:pt x="61207" y="820239"/>
                    <a:pt x="0" y="759032"/>
                    <a:pt x="0" y="683530"/>
                  </a:cubicBezTo>
                  <a:lnTo>
                    <a:pt x="0" y="136709"/>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3381" tIns="93381" rIns="93381" bIns="93381" numCol="1" spcCol="1270" anchor="ctr" anchorCtr="0">
              <a:noAutofit/>
            </a:bodyPr>
            <a:lstStyle/>
            <a:p>
              <a:pPr marL="0" lvl="0" indent="0" algn="l" defTabSz="622300">
                <a:lnSpc>
                  <a:spcPct val="150000"/>
                </a:lnSpc>
                <a:spcBef>
                  <a:spcPct val="0"/>
                </a:spcBef>
                <a:buNone/>
              </a:pPr>
              <a:r>
                <a:rPr lang="zh-CN" kern="1200">
                  <a:latin typeface="+mn-ea"/>
                </a:rPr>
                <a:t>配置状态报告记录了软件开发过程中每一次配置变更的详细信息。对每一项变更要记录发生了什么？为什么发生？何时发生的？是谁做的？会有什么影响等。记录配置状态的目的是使配置管理的过程具有可追踪性。</a:t>
              </a:r>
            </a:p>
          </p:txBody>
        </p:sp>
        <p:sp>
          <p:nvSpPr>
            <p:cNvPr id="13" name="任意多边形: 形状 12">
              <a:extLst>
                <a:ext uri="{FF2B5EF4-FFF2-40B4-BE49-F238E27FC236}">
                  <a16:creationId xmlns:a16="http://schemas.microsoft.com/office/drawing/2014/main" id="{EF649EE6-CEDA-426E-B0AA-A8AE96123C90}"/>
                </a:ext>
              </a:extLst>
            </p:cNvPr>
            <p:cNvSpPr/>
            <p:nvPr/>
          </p:nvSpPr>
          <p:spPr>
            <a:xfrm>
              <a:off x="1086351" y="2825913"/>
              <a:ext cx="10213995" cy="820239"/>
            </a:xfrm>
            <a:custGeom>
              <a:avLst/>
              <a:gdLst>
                <a:gd name="connsiteX0" fmla="*/ 0 w 10213995"/>
                <a:gd name="connsiteY0" fmla="*/ 136709 h 820239"/>
                <a:gd name="connsiteX1" fmla="*/ 136709 w 10213995"/>
                <a:gd name="connsiteY1" fmla="*/ 0 h 820239"/>
                <a:gd name="connsiteX2" fmla="*/ 10077286 w 10213995"/>
                <a:gd name="connsiteY2" fmla="*/ 0 h 820239"/>
                <a:gd name="connsiteX3" fmla="*/ 10213995 w 10213995"/>
                <a:gd name="connsiteY3" fmla="*/ 136709 h 820239"/>
                <a:gd name="connsiteX4" fmla="*/ 10213995 w 10213995"/>
                <a:gd name="connsiteY4" fmla="*/ 683530 h 820239"/>
                <a:gd name="connsiteX5" fmla="*/ 10077286 w 10213995"/>
                <a:gd name="connsiteY5" fmla="*/ 820239 h 820239"/>
                <a:gd name="connsiteX6" fmla="*/ 136709 w 10213995"/>
                <a:gd name="connsiteY6" fmla="*/ 820239 h 820239"/>
                <a:gd name="connsiteX7" fmla="*/ 0 w 10213995"/>
                <a:gd name="connsiteY7" fmla="*/ 683530 h 820239"/>
                <a:gd name="connsiteX8" fmla="*/ 0 w 10213995"/>
                <a:gd name="connsiteY8" fmla="*/ 136709 h 8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3995" h="820239">
                  <a:moveTo>
                    <a:pt x="0" y="136709"/>
                  </a:moveTo>
                  <a:cubicBezTo>
                    <a:pt x="0" y="61207"/>
                    <a:pt x="61207" y="0"/>
                    <a:pt x="136709" y="0"/>
                  </a:cubicBezTo>
                  <a:lnTo>
                    <a:pt x="10077286" y="0"/>
                  </a:lnTo>
                  <a:cubicBezTo>
                    <a:pt x="10152788" y="0"/>
                    <a:pt x="10213995" y="61207"/>
                    <a:pt x="10213995" y="136709"/>
                  </a:cubicBezTo>
                  <a:lnTo>
                    <a:pt x="10213995" y="683530"/>
                  </a:lnTo>
                  <a:cubicBezTo>
                    <a:pt x="10213995" y="759032"/>
                    <a:pt x="10152788" y="820239"/>
                    <a:pt x="10077286" y="820239"/>
                  </a:cubicBezTo>
                  <a:lnTo>
                    <a:pt x="136709" y="820239"/>
                  </a:lnTo>
                  <a:cubicBezTo>
                    <a:pt x="61207" y="820239"/>
                    <a:pt x="0" y="759032"/>
                    <a:pt x="0" y="683530"/>
                  </a:cubicBezTo>
                  <a:lnTo>
                    <a:pt x="0" y="136709"/>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3381" tIns="93381" rIns="93381" bIns="93381" numCol="1" spcCol="1270" anchor="ctr" anchorCtr="0">
              <a:noAutofit/>
            </a:bodyPr>
            <a:lstStyle/>
            <a:p>
              <a:pPr marL="0" lvl="0" indent="0" algn="l" defTabSz="622300">
                <a:lnSpc>
                  <a:spcPct val="150000"/>
                </a:lnSpc>
                <a:spcBef>
                  <a:spcPct val="0"/>
                </a:spcBef>
                <a:buNone/>
              </a:pPr>
              <a:r>
                <a:rPr lang="zh-CN" kern="1200">
                  <a:latin typeface="+mn-ea"/>
                </a:rPr>
                <a:t>（</a:t>
              </a:r>
              <a:r>
                <a:rPr lang="en-US" kern="1200">
                  <a:latin typeface="+mn-ea"/>
                </a:rPr>
                <a:t>4</a:t>
              </a:r>
              <a:r>
                <a:rPr lang="zh-CN" kern="1200">
                  <a:latin typeface="+mn-ea"/>
                </a:rPr>
                <a:t>）执行配置审计</a:t>
              </a:r>
            </a:p>
          </p:txBody>
        </p:sp>
        <p:sp>
          <p:nvSpPr>
            <p:cNvPr id="14" name="任意多边形: 形状 13">
              <a:extLst>
                <a:ext uri="{FF2B5EF4-FFF2-40B4-BE49-F238E27FC236}">
                  <a16:creationId xmlns:a16="http://schemas.microsoft.com/office/drawing/2014/main" id="{311CA71C-0907-4650-A53C-79E36E7B3F28}"/>
                </a:ext>
              </a:extLst>
            </p:cNvPr>
            <p:cNvSpPr/>
            <p:nvPr/>
          </p:nvSpPr>
          <p:spPr>
            <a:xfrm>
              <a:off x="1086351" y="3686472"/>
              <a:ext cx="10213995" cy="820239"/>
            </a:xfrm>
            <a:custGeom>
              <a:avLst/>
              <a:gdLst>
                <a:gd name="connsiteX0" fmla="*/ 0 w 10213995"/>
                <a:gd name="connsiteY0" fmla="*/ 136709 h 820239"/>
                <a:gd name="connsiteX1" fmla="*/ 136709 w 10213995"/>
                <a:gd name="connsiteY1" fmla="*/ 0 h 820239"/>
                <a:gd name="connsiteX2" fmla="*/ 10077286 w 10213995"/>
                <a:gd name="connsiteY2" fmla="*/ 0 h 820239"/>
                <a:gd name="connsiteX3" fmla="*/ 10213995 w 10213995"/>
                <a:gd name="connsiteY3" fmla="*/ 136709 h 820239"/>
                <a:gd name="connsiteX4" fmla="*/ 10213995 w 10213995"/>
                <a:gd name="connsiteY4" fmla="*/ 683530 h 820239"/>
                <a:gd name="connsiteX5" fmla="*/ 10077286 w 10213995"/>
                <a:gd name="connsiteY5" fmla="*/ 820239 h 820239"/>
                <a:gd name="connsiteX6" fmla="*/ 136709 w 10213995"/>
                <a:gd name="connsiteY6" fmla="*/ 820239 h 820239"/>
                <a:gd name="connsiteX7" fmla="*/ 0 w 10213995"/>
                <a:gd name="connsiteY7" fmla="*/ 683530 h 820239"/>
                <a:gd name="connsiteX8" fmla="*/ 0 w 10213995"/>
                <a:gd name="connsiteY8" fmla="*/ 136709 h 82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3995" h="820239">
                  <a:moveTo>
                    <a:pt x="0" y="136709"/>
                  </a:moveTo>
                  <a:cubicBezTo>
                    <a:pt x="0" y="61207"/>
                    <a:pt x="61207" y="0"/>
                    <a:pt x="136709" y="0"/>
                  </a:cubicBezTo>
                  <a:lnTo>
                    <a:pt x="10077286" y="0"/>
                  </a:lnTo>
                  <a:cubicBezTo>
                    <a:pt x="10152788" y="0"/>
                    <a:pt x="10213995" y="61207"/>
                    <a:pt x="10213995" y="136709"/>
                  </a:cubicBezTo>
                  <a:lnTo>
                    <a:pt x="10213995" y="683530"/>
                  </a:lnTo>
                  <a:cubicBezTo>
                    <a:pt x="10213995" y="759032"/>
                    <a:pt x="10152788" y="820239"/>
                    <a:pt x="10077286" y="820239"/>
                  </a:cubicBezTo>
                  <a:lnTo>
                    <a:pt x="136709" y="820239"/>
                  </a:lnTo>
                  <a:cubicBezTo>
                    <a:pt x="61207" y="820239"/>
                    <a:pt x="0" y="759032"/>
                    <a:pt x="0" y="683530"/>
                  </a:cubicBezTo>
                  <a:lnTo>
                    <a:pt x="0" y="136709"/>
                  </a:lnTo>
                  <a:close/>
                </a:path>
              </a:pathLst>
            </a:custGeom>
          </p:spPr>
          <p:style>
            <a:lnRef idx="0">
              <a:schemeClr val="accent6">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93381" tIns="93381" rIns="93381" bIns="93381" numCol="1" spcCol="1270" anchor="ctr" anchorCtr="0">
              <a:noAutofit/>
            </a:bodyPr>
            <a:lstStyle/>
            <a:p>
              <a:pPr marL="0" lvl="0" indent="0" algn="l" defTabSz="622300">
                <a:lnSpc>
                  <a:spcPct val="150000"/>
                </a:lnSpc>
                <a:spcBef>
                  <a:spcPct val="0"/>
                </a:spcBef>
                <a:buNone/>
              </a:pPr>
              <a:r>
                <a:rPr lang="zh-CN" kern="1200">
                  <a:latin typeface="+mn-ea"/>
                </a:rPr>
                <a:t>配置审计的目的就是要证实整个软件生存期中各项产品在技术上和管理上的完整性，确保所有文档的内容变动不超出当初确定的软件要求范围，使得软件配置具有良好的可跟踪性，保证软件工作产品的一致性和完整性，从而保证最终软件版本产品发布的正确性。</a:t>
              </a:r>
            </a:p>
          </p:txBody>
        </p:sp>
      </p:grpSp>
    </p:spTree>
    <p:extLst>
      <p:ext uri="{BB962C8B-B14F-4D97-AF65-F5344CB8AC3E}">
        <p14:creationId xmlns:p14="http://schemas.microsoft.com/office/powerpoint/2010/main" val="14765959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2731838"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10.6  </a:t>
            </a:r>
            <a:r>
              <a:rPr lang="zh-CN" altLang="en-US" sz="2200" b="1" dirty="0">
                <a:latin typeface="微软雅黑" charset="-122"/>
                <a:ea typeface="微软雅黑" charset="-122"/>
              </a:rPr>
              <a:t>软件配置管理 </a:t>
            </a:r>
          </a:p>
        </p:txBody>
      </p:sp>
      <p:grpSp>
        <p:nvGrpSpPr>
          <p:cNvPr id="13" name="组合 12">
            <a:extLst>
              <a:ext uri="{FF2B5EF4-FFF2-40B4-BE49-F238E27FC236}">
                <a16:creationId xmlns:a16="http://schemas.microsoft.com/office/drawing/2014/main" id="{2DDB100C-9FDE-4DD7-88E5-79819AD28326}"/>
              </a:ext>
            </a:extLst>
          </p:cNvPr>
          <p:cNvGrpSpPr/>
          <p:nvPr/>
        </p:nvGrpSpPr>
        <p:grpSpPr>
          <a:xfrm>
            <a:off x="777922" y="2033516"/>
            <a:ext cx="10897244" cy="3292608"/>
            <a:chOff x="777923" y="1998494"/>
            <a:chExt cx="9543687" cy="2787986"/>
          </a:xfrm>
        </p:grpSpPr>
        <p:sp>
          <p:nvSpPr>
            <p:cNvPr id="14" name="箭头: 燕尾形 13">
              <a:extLst>
                <a:ext uri="{FF2B5EF4-FFF2-40B4-BE49-F238E27FC236}">
                  <a16:creationId xmlns:a16="http://schemas.microsoft.com/office/drawing/2014/main" id="{ED17EB9F-A61F-45D2-83BE-0C99D95518E3}"/>
                </a:ext>
              </a:extLst>
            </p:cNvPr>
            <p:cNvSpPr/>
            <p:nvPr/>
          </p:nvSpPr>
          <p:spPr>
            <a:xfrm>
              <a:off x="777923" y="2757493"/>
              <a:ext cx="9346902" cy="1269988"/>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5" name="任意多边形: 形状 14">
              <a:extLst>
                <a:ext uri="{FF2B5EF4-FFF2-40B4-BE49-F238E27FC236}">
                  <a16:creationId xmlns:a16="http://schemas.microsoft.com/office/drawing/2014/main" id="{6C0C278B-ABED-4E3B-9AA2-6CC0FA6FF18F}"/>
                </a:ext>
              </a:extLst>
            </p:cNvPr>
            <p:cNvSpPr/>
            <p:nvPr/>
          </p:nvSpPr>
          <p:spPr>
            <a:xfrm>
              <a:off x="781619" y="2368290"/>
              <a:ext cx="1616311" cy="706699"/>
            </a:xfrm>
            <a:custGeom>
              <a:avLst/>
              <a:gdLst>
                <a:gd name="connsiteX0" fmla="*/ 0 w 1616311"/>
                <a:gd name="connsiteY0" fmla="*/ 0 h 1269988"/>
                <a:gd name="connsiteX1" fmla="*/ 1616311 w 1616311"/>
                <a:gd name="connsiteY1" fmla="*/ 0 h 1269988"/>
                <a:gd name="connsiteX2" fmla="*/ 1616311 w 1616311"/>
                <a:gd name="connsiteY2" fmla="*/ 1269988 h 1269988"/>
                <a:gd name="connsiteX3" fmla="*/ 0 w 1616311"/>
                <a:gd name="connsiteY3" fmla="*/ 1269988 h 1269988"/>
                <a:gd name="connsiteX4" fmla="*/ 0 w 1616311"/>
                <a:gd name="connsiteY4" fmla="*/ 0 h 12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311" h="1269988">
                  <a:moveTo>
                    <a:pt x="0" y="0"/>
                  </a:moveTo>
                  <a:lnTo>
                    <a:pt x="1616311" y="0"/>
                  </a:lnTo>
                  <a:lnTo>
                    <a:pt x="1616311" y="1269988"/>
                  </a:lnTo>
                  <a:lnTo>
                    <a:pt x="0" y="12699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b" anchorCtr="0">
              <a:noAutofit/>
            </a:bodyPr>
            <a:lstStyle/>
            <a:p>
              <a:pPr marL="0" lvl="0" indent="0" algn="ctr" defTabSz="488950">
                <a:lnSpc>
                  <a:spcPct val="150000"/>
                </a:lnSpc>
                <a:spcBef>
                  <a:spcPct val="0"/>
                </a:spcBef>
                <a:buNone/>
              </a:pPr>
              <a:r>
                <a:rPr lang="en-US" kern="1200" dirty="0">
                  <a:latin typeface="+mn-ea"/>
                </a:rPr>
                <a:t>3</a:t>
              </a:r>
              <a:r>
                <a:rPr lang="zh-CN" kern="1200" dirty="0">
                  <a:latin typeface="+mn-ea"/>
                </a:rPr>
                <a:t>．软件配置管理工具</a:t>
              </a:r>
            </a:p>
          </p:txBody>
        </p:sp>
        <p:sp>
          <p:nvSpPr>
            <p:cNvPr id="16" name="椭圆 15">
              <a:extLst>
                <a:ext uri="{FF2B5EF4-FFF2-40B4-BE49-F238E27FC236}">
                  <a16:creationId xmlns:a16="http://schemas.microsoft.com/office/drawing/2014/main" id="{340EF2F0-B7B1-4416-974F-D45305F98C9A}"/>
                </a:ext>
              </a:extLst>
            </p:cNvPr>
            <p:cNvSpPr/>
            <p:nvPr/>
          </p:nvSpPr>
          <p:spPr>
            <a:xfrm>
              <a:off x="1431026" y="3233739"/>
              <a:ext cx="317497" cy="31749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任意多边形: 形状 16">
              <a:extLst>
                <a:ext uri="{FF2B5EF4-FFF2-40B4-BE49-F238E27FC236}">
                  <a16:creationId xmlns:a16="http://schemas.microsoft.com/office/drawing/2014/main" id="{650D01CD-3369-4AAE-9AE6-B4EB106752FA}"/>
                </a:ext>
              </a:extLst>
            </p:cNvPr>
            <p:cNvSpPr/>
            <p:nvPr/>
          </p:nvSpPr>
          <p:spPr>
            <a:xfrm>
              <a:off x="2478746" y="3709985"/>
              <a:ext cx="1616311" cy="706698"/>
            </a:xfrm>
            <a:custGeom>
              <a:avLst/>
              <a:gdLst>
                <a:gd name="connsiteX0" fmla="*/ 0 w 1616311"/>
                <a:gd name="connsiteY0" fmla="*/ 0 h 1269988"/>
                <a:gd name="connsiteX1" fmla="*/ 1616311 w 1616311"/>
                <a:gd name="connsiteY1" fmla="*/ 0 h 1269988"/>
                <a:gd name="connsiteX2" fmla="*/ 1616311 w 1616311"/>
                <a:gd name="connsiteY2" fmla="*/ 1269988 h 1269988"/>
                <a:gd name="connsiteX3" fmla="*/ 0 w 1616311"/>
                <a:gd name="connsiteY3" fmla="*/ 1269988 h 1269988"/>
                <a:gd name="connsiteX4" fmla="*/ 0 w 1616311"/>
                <a:gd name="connsiteY4" fmla="*/ 0 h 12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311" h="1269988">
                  <a:moveTo>
                    <a:pt x="0" y="0"/>
                  </a:moveTo>
                  <a:lnTo>
                    <a:pt x="1616311" y="0"/>
                  </a:lnTo>
                  <a:lnTo>
                    <a:pt x="1616311" y="1269988"/>
                  </a:lnTo>
                  <a:lnTo>
                    <a:pt x="0" y="12699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marL="0" lvl="0" indent="0" algn="ctr" defTabSz="488950">
                <a:lnSpc>
                  <a:spcPct val="150000"/>
                </a:lnSpc>
                <a:spcBef>
                  <a:spcPct val="0"/>
                </a:spcBef>
                <a:buNone/>
              </a:pPr>
              <a:r>
                <a:rPr lang="zh-CN" kern="1200" dirty="0">
                  <a:latin typeface="+mn-ea"/>
                </a:rPr>
                <a:t>配置管理工具可以分为三个级别：</a:t>
              </a:r>
            </a:p>
          </p:txBody>
        </p:sp>
        <p:sp>
          <p:nvSpPr>
            <p:cNvPr id="18" name="椭圆 17">
              <a:extLst>
                <a:ext uri="{FF2B5EF4-FFF2-40B4-BE49-F238E27FC236}">
                  <a16:creationId xmlns:a16="http://schemas.microsoft.com/office/drawing/2014/main" id="{C335999D-02A7-442D-B6CE-E5F86C77A32E}"/>
                </a:ext>
              </a:extLst>
            </p:cNvPr>
            <p:cNvSpPr/>
            <p:nvPr/>
          </p:nvSpPr>
          <p:spPr>
            <a:xfrm>
              <a:off x="3128153" y="3233739"/>
              <a:ext cx="317497" cy="31749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任意多边形: 形状 18">
              <a:extLst>
                <a:ext uri="{FF2B5EF4-FFF2-40B4-BE49-F238E27FC236}">
                  <a16:creationId xmlns:a16="http://schemas.microsoft.com/office/drawing/2014/main" id="{1B8982F3-A73F-4A66-AFFC-E7A33EF137CA}"/>
                </a:ext>
              </a:extLst>
            </p:cNvPr>
            <p:cNvSpPr/>
            <p:nvPr/>
          </p:nvSpPr>
          <p:spPr>
            <a:xfrm>
              <a:off x="2642523" y="2281246"/>
              <a:ext cx="3717247" cy="793743"/>
            </a:xfrm>
            <a:custGeom>
              <a:avLst/>
              <a:gdLst>
                <a:gd name="connsiteX0" fmla="*/ 0 w 1616311"/>
                <a:gd name="connsiteY0" fmla="*/ 0 h 1269988"/>
                <a:gd name="connsiteX1" fmla="*/ 1616311 w 1616311"/>
                <a:gd name="connsiteY1" fmla="*/ 0 h 1269988"/>
                <a:gd name="connsiteX2" fmla="*/ 1616311 w 1616311"/>
                <a:gd name="connsiteY2" fmla="*/ 1269988 h 1269988"/>
                <a:gd name="connsiteX3" fmla="*/ 0 w 1616311"/>
                <a:gd name="connsiteY3" fmla="*/ 1269988 h 1269988"/>
                <a:gd name="connsiteX4" fmla="*/ 0 w 1616311"/>
                <a:gd name="connsiteY4" fmla="*/ 0 h 12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311" h="1269988">
                  <a:moveTo>
                    <a:pt x="0" y="0"/>
                  </a:moveTo>
                  <a:lnTo>
                    <a:pt x="1616311" y="0"/>
                  </a:lnTo>
                  <a:lnTo>
                    <a:pt x="1616311" y="1269988"/>
                  </a:lnTo>
                  <a:lnTo>
                    <a:pt x="0" y="12699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b" anchorCtr="0">
              <a:noAutofit/>
            </a:bodyPr>
            <a:lstStyle/>
            <a:p>
              <a:pPr marL="0" lvl="0" indent="0" algn="ctr" defTabSz="488950">
                <a:lnSpc>
                  <a:spcPct val="150000"/>
                </a:lnSpc>
                <a:spcBef>
                  <a:spcPct val="0"/>
                </a:spcBef>
                <a:buNone/>
              </a:pPr>
              <a:r>
                <a:rPr lang="zh-CN" kern="1200" dirty="0">
                  <a:latin typeface="+mn-ea"/>
                </a:rPr>
                <a:t>第一个级别：版本控制工具，是入门级的工具，如</a:t>
              </a:r>
              <a:r>
                <a:rPr lang="en-US" kern="1200" dirty="0">
                  <a:latin typeface="+mn-ea"/>
                </a:rPr>
                <a:t>CVS</a:t>
              </a:r>
              <a:r>
                <a:rPr lang="zh-CN" kern="1200" dirty="0">
                  <a:latin typeface="+mn-ea"/>
                </a:rPr>
                <a:t>、</a:t>
              </a:r>
              <a:r>
                <a:rPr lang="en-US" kern="1200" dirty="0">
                  <a:latin typeface="+mn-ea"/>
                </a:rPr>
                <a:t>Visual Source Safe</a:t>
              </a:r>
              <a:r>
                <a:rPr lang="zh-CN" kern="1200" dirty="0">
                  <a:latin typeface="+mn-ea"/>
                </a:rPr>
                <a:t>。</a:t>
              </a:r>
            </a:p>
          </p:txBody>
        </p:sp>
        <p:sp>
          <p:nvSpPr>
            <p:cNvPr id="20" name="椭圆 19">
              <a:extLst>
                <a:ext uri="{FF2B5EF4-FFF2-40B4-BE49-F238E27FC236}">
                  <a16:creationId xmlns:a16="http://schemas.microsoft.com/office/drawing/2014/main" id="{0E2A3BBE-4F5C-4C6A-B78C-2ECB80BDAB6F}"/>
                </a:ext>
              </a:extLst>
            </p:cNvPr>
            <p:cNvSpPr/>
            <p:nvPr/>
          </p:nvSpPr>
          <p:spPr>
            <a:xfrm>
              <a:off x="4825280" y="3233739"/>
              <a:ext cx="317497" cy="31749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任意多边形: 形状 20">
              <a:extLst>
                <a:ext uri="{FF2B5EF4-FFF2-40B4-BE49-F238E27FC236}">
                  <a16:creationId xmlns:a16="http://schemas.microsoft.com/office/drawing/2014/main" id="{4AFD92C3-5F9C-4592-B121-C505861D531A}"/>
                </a:ext>
              </a:extLst>
            </p:cNvPr>
            <p:cNvSpPr/>
            <p:nvPr/>
          </p:nvSpPr>
          <p:spPr>
            <a:xfrm>
              <a:off x="5678472" y="3709985"/>
              <a:ext cx="4243159" cy="1076495"/>
            </a:xfrm>
            <a:custGeom>
              <a:avLst/>
              <a:gdLst>
                <a:gd name="connsiteX0" fmla="*/ 0 w 1616311"/>
                <a:gd name="connsiteY0" fmla="*/ 0 h 1269988"/>
                <a:gd name="connsiteX1" fmla="*/ 1616311 w 1616311"/>
                <a:gd name="connsiteY1" fmla="*/ 0 h 1269988"/>
                <a:gd name="connsiteX2" fmla="*/ 1616311 w 1616311"/>
                <a:gd name="connsiteY2" fmla="*/ 1269988 h 1269988"/>
                <a:gd name="connsiteX3" fmla="*/ 0 w 1616311"/>
                <a:gd name="connsiteY3" fmla="*/ 1269988 h 1269988"/>
                <a:gd name="connsiteX4" fmla="*/ 0 w 1616311"/>
                <a:gd name="connsiteY4" fmla="*/ 0 h 12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311" h="1269988">
                  <a:moveTo>
                    <a:pt x="0" y="0"/>
                  </a:moveTo>
                  <a:lnTo>
                    <a:pt x="1616311" y="0"/>
                  </a:lnTo>
                  <a:lnTo>
                    <a:pt x="1616311" y="1269988"/>
                  </a:lnTo>
                  <a:lnTo>
                    <a:pt x="0" y="12699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t" anchorCtr="0">
              <a:noAutofit/>
            </a:bodyPr>
            <a:lstStyle/>
            <a:p>
              <a:pPr marL="0" lvl="0" indent="0" algn="ctr" defTabSz="488950">
                <a:lnSpc>
                  <a:spcPct val="150000"/>
                </a:lnSpc>
                <a:spcBef>
                  <a:spcPct val="0"/>
                </a:spcBef>
                <a:buNone/>
              </a:pPr>
              <a:r>
                <a:rPr lang="zh-CN" kern="1200" dirty="0">
                  <a:latin typeface="+mn-ea"/>
                </a:rPr>
                <a:t>第二个级别：项目级配置管理工具，适合管理中小型项目，在版本控制的基础上增加了变更控制、状态统计功能，如</a:t>
              </a:r>
              <a:r>
                <a:rPr lang="en-US" kern="1200" dirty="0">
                  <a:latin typeface="+mn-ea"/>
                </a:rPr>
                <a:t>ClearCase</a:t>
              </a:r>
              <a:r>
                <a:rPr lang="zh-CN" kern="1200" dirty="0">
                  <a:latin typeface="+mn-ea"/>
                </a:rPr>
                <a:t>、</a:t>
              </a:r>
              <a:r>
                <a:rPr lang="en-US" kern="1200" dirty="0">
                  <a:latin typeface="+mn-ea"/>
                </a:rPr>
                <a:t>PVCS</a:t>
              </a:r>
              <a:r>
                <a:rPr lang="zh-CN" kern="1200" dirty="0">
                  <a:latin typeface="+mn-ea"/>
                </a:rPr>
                <a:t>。</a:t>
              </a:r>
            </a:p>
          </p:txBody>
        </p:sp>
        <p:sp>
          <p:nvSpPr>
            <p:cNvPr id="22" name="椭圆 21">
              <a:extLst>
                <a:ext uri="{FF2B5EF4-FFF2-40B4-BE49-F238E27FC236}">
                  <a16:creationId xmlns:a16="http://schemas.microsoft.com/office/drawing/2014/main" id="{1228D456-F7FB-409C-AE76-43998B0A1012}"/>
                </a:ext>
              </a:extLst>
            </p:cNvPr>
            <p:cNvSpPr/>
            <p:nvPr/>
          </p:nvSpPr>
          <p:spPr>
            <a:xfrm>
              <a:off x="6522407" y="3233739"/>
              <a:ext cx="317497" cy="31749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任意多边形: 形状 22">
              <a:extLst>
                <a:ext uri="{FF2B5EF4-FFF2-40B4-BE49-F238E27FC236}">
                  <a16:creationId xmlns:a16="http://schemas.microsoft.com/office/drawing/2014/main" id="{E798475E-FD3B-4227-B56E-4616C9767FF2}"/>
                </a:ext>
              </a:extLst>
            </p:cNvPr>
            <p:cNvSpPr/>
            <p:nvPr/>
          </p:nvSpPr>
          <p:spPr>
            <a:xfrm>
              <a:off x="6359771" y="1998494"/>
              <a:ext cx="3961839" cy="1076496"/>
            </a:xfrm>
            <a:custGeom>
              <a:avLst/>
              <a:gdLst>
                <a:gd name="connsiteX0" fmla="*/ 0 w 1616311"/>
                <a:gd name="connsiteY0" fmla="*/ 0 h 1269988"/>
                <a:gd name="connsiteX1" fmla="*/ 1616311 w 1616311"/>
                <a:gd name="connsiteY1" fmla="*/ 0 h 1269988"/>
                <a:gd name="connsiteX2" fmla="*/ 1616311 w 1616311"/>
                <a:gd name="connsiteY2" fmla="*/ 1269988 h 1269988"/>
                <a:gd name="connsiteX3" fmla="*/ 0 w 1616311"/>
                <a:gd name="connsiteY3" fmla="*/ 1269988 h 1269988"/>
                <a:gd name="connsiteX4" fmla="*/ 0 w 1616311"/>
                <a:gd name="connsiteY4" fmla="*/ 0 h 12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311" h="1269988">
                  <a:moveTo>
                    <a:pt x="0" y="0"/>
                  </a:moveTo>
                  <a:lnTo>
                    <a:pt x="1616311" y="0"/>
                  </a:lnTo>
                  <a:lnTo>
                    <a:pt x="1616311" y="1269988"/>
                  </a:lnTo>
                  <a:lnTo>
                    <a:pt x="0" y="126998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8232" tIns="78232" rIns="78232" bIns="78232" numCol="1" spcCol="1270" anchor="b" anchorCtr="0">
              <a:noAutofit/>
            </a:bodyPr>
            <a:lstStyle/>
            <a:p>
              <a:pPr marL="0" lvl="0" indent="0" algn="ctr" defTabSz="488950">
                <a:lnSpc>
                  <a:spcPct val="150000"/>
                </a:lnSpc>
                <a:spcBef>
                  <a:spcPct val="0"/>
                </a:spcBef>
                <a:buNone/>
              </a:pPr>
              <a:r>
                <a:rPr lang="zh-CN" kern="1200" dirty="0">
                  <a:latin typeface="+mn-ea"/>
                </a:rPr>
                <a:t>第三个级别：企业级配置管理工具，在实现传统意义的配置管理的基础上又具有比较强的过程管理功能，如</a:t>
              </a:r>
              <a:r>
                <a:rPr lang="en-US" kern="1200" dirty="0" err="1">
                  <a:latin typeface="+mn-ea"/>
                </a:rPr>
                <a:t>AllFusion</a:t>
              </a:r>
              <a:r>
                <a:rPr lang="en-US" kern="1200" dirty="0">
                  <a:latin typeface="+mn-ea"/>
                </a:rPr>
                <a:t> Harvest</a:t>
              </a:r>
              <a:r>
                <a:rPr lang="zh-CN" kern="1200" dirty="0">
                  <a:latin typeface="+mn-ea"/>
                </a:rPr>
                <a:t>。 </a:t>
              </a:r>
            </a:p>
          </p:txBody>
        </p:sp>
        <p:sp>
          <p:nvSpPr>
            <p:cNvPr id="24" name="椭圆 23">
              <a:extLst>
                <a:ext uri="{FF2B5EF4-FFF2-40B4-BE49-F238E27FC236}">
                  <a16:creationId xmlns:a16="http://schemas.microsoft.com/office/drawing/2014/main" id="{66200442-5C99-4BFD-A667-B717D901C16B}"/>
                </a:ext>
              </a:extLst>
            </p:cNvPr>
            <p:cNvSpPr/>
            <p:nvPr/>
          </p:nvSpPr>
          <p:spPr>
            <a:xfrm>
              <a:off x="8219533" y="3233739"/>
              <a:ext cx="317497" cy="31749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42357776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1"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8)">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39320" t="17675"/>
          <a:stretch/>
        </p:blipFill>
        <p:spPr>
          <a:xfrm>
            <a:off x="5582092" y="893814"/>
            <a:ext cx="6982047" cy="6315061"/>
          </a:xfrm>
          <a:prstGeom prst="rect">
            <a:avLst/>
          </a:prstGeom>
        </p:spPr>
      </p:pic>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965321" cy="1631216"/>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7</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软件工程标准与文档管理</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spTree>
    <p:extLst>
      <p:ext uri="{BB962C8B-B14F-4D97-AF65-F5344CB8AC3E}">
        <p14:creationId xmlns:p14="http://schemas.microsoft.com/office/powerpoint/2010/main" val="135082394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23678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10.7.1    </a:t>
            </a:r>
            <a:r>
              <a:rPr lang="zh-CN" altLang="en-US" sz="2200" b="1" dirty="0">
                <a:latin typeface="微软雅黑" charset="-122"/>
                <a:ea typeface="微软雅黑" charset="-122"/>
              </a:rPr>
              <a:t>软件工程标准  </a:t>
            </a:r>
          </a:p>
        </p:txBody>
      </p:sp>
      <p:sp>
        <p:nvSpPr>
          <p:cNvPr id="2" name="矩形 1">
            <a:extLst>
              <a:ext uri="{FF2B5EF4-FFF2-40B4-BE49-F238E27FC236}">
                <a16:creationId xmlns:a16="http://schemas.microsoft.com/office/drawing/2014/main" id="{0AF5D188-4066-494F-AD61-5F575C4B283F}"/>
              </a:ext>
            </a:extLst>
          </p:cNvPr>
          <p:cNvSpPr/>
          <p:nvPr/>
        </p:nvSpPr>
        <p:spPr>
          <a:xfrm>
            <a:off x="562473" y="925910"/>
            <a:ext cx="11067054" cy="1528303"/>
          </a:xfrm>
          <a:prstGeom prst="rect">
            <a:avLst/>
          </a:prstGeom>
        </p:spPr>
        <p:txBody>
          <a:bodyPr wrap="square">
            <a:spAutoFit/>
          </a:bodyPr>
          <a:lstStyle/>
          <a:p>
            <a:pPr>
              <a:lnSpc>
                <a:spcPct val="150000"/>
              </a:lnSpc>
              <a:spcBef>
                <a:spcPct val="20000"/>
              </a:spcBef>
            </a:pPr>
            <a:r>
              <a:rPr lang="en-US" altLang="zh-CN" sz="2000" dirty="0">
                <a:latin typeface="+mn-ea"/>
              </a:rPr>
              <a:t>1</a:t>
            </a:r>
            <a:r>
              <a:rPr lang="zh-CN" altLang="en-US" sz="2000" dirty="0">
                <a:latin typeface="+mn-ea"/>
              </a:rPr>
              <a:t>．软件工程标准化的定义</a:t>
            </a:r>
          </a:p>
          <a:p>
            <a:pPr>
              <a:lnSpc>
                <a:spcPct val="150000"/>
              </a:lnSpc>
              <a:spcBef>
                <a:spcPct val="20000"/>
              </a:spcBef>
            </a:pPr>
            <a:r>
              <a:rPr lang="zh-CN" altLang="en-US" sz="2000" dirty="0">
                <a:latin typeface="+mn-ea"/>
              </a:rPr>
              <a:t>软件工程标准化就是对软件生存周期内的所有开发、维护和管理工作都逐步建立起标准。</a:t>
            </a:r>
          </a:p>
          <a:p>
            <a:pPr>
              <a:lnSpc>
                <a:spcPct val="150000"/>
              </a:lnSpc>
              <a:spcBef>
                <a:spcPct val="20000"/>
              </a:spcBef>
            </a:pPr>
            <a:r>
              <a:rPr lang="zh-CN" altLang="en-US" sz="2000" dirty="0">
                <a:latin typeface="+mn-ea"/>
              </a:rPr>
              <a:t>软件工程标准化会给软件开发工作带来以下好处：</a:t>
            </a:r>
          </a:p>
        </p:txBody>
      </p:sp>
      <p:grpSp>
        <p:nvGrpSpPr>
          <p:cNvPr id="21" name="组合 20">
            <a:extLst>
              <a:ext uri="{FF2B5EF4-FFF2-40B4-BE49-F238E27FC236}">
                <a16:creationId xmlns:a16="http://schemas.microsoft.com/office/drawing/2014/main" id="{34FB252E-7A33-45F1-AAF0-71221980D5B5}"/>
              </a:ext>
            </a:extLst>
          </p:cNvPr>
          <p:cNvGrpSpPr/>
          <p:nvPr/>
        </p:nvGrpSpPr>
        <p:grpSpPr>
          <a:xfrm>
            <a:off x="467756" y="2058427"/>
            <a:ext cx="11256488" cy="4301429"/>
            <a:chOff x="2379260" y="2264481"/>
            <a:chExt cx="8347880" cy="3120606"/>
          </a:xfrm>
        </p:grpSpPr>
        <p:sp>
          <p:nvSpPr>
            <p:cNvPr id="22" name="箭头: 右 21">
              <a:extLst>
                <a:ext uri="{FF2B5EF4-FFF2-40B4-BE49-F238E27FC236}">
                  <a16:creationId xmlns:a16="http://schemas.microsoft.com/office/drawing/2014/main" id="{C8CE6691-F8A3-4886-B59C-4F258E3DDA54}"/>
                </a:ext>
              </a:extLst>
            </p:cNvPr>
            <p:cNvSpPr/>
            <p:nvPr/>
          </p:nvSpPr>
          <p:spPr>
            <a:xfrm>
              <a:off x="2379260" y="2264481"/>
              <a:ext cx="8347880" cy="3120606"/>
            </a:xfrm>
            <a:prstGeom prst="rightArrow">
              <a:avLst/>
            </a:prstGeom>
            <a:scene3d>
              <a:camera prst="orthographicFront"/>
              <a:lightRig rig="flat" dir="t"/>
            </a:scene3d>
            <a:sp3d prstMaterial="dkEdge">
              <a:bevelT w="8200" h="38100"/>
            </a:sp3d>
          </p:spPr>
          <p:style>
            <a:lnRef idx="0">
              <a:schemeClr val="accent2">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23" name="任意多边形: 形状 22">
              <a:extLst>
                <a:ext uri="{FF2B5EF4-FFF2-40B4-BE49-F238E27FC236}">
                  <a16:creationId xmlns:a16="http://schemas.microsoft.com/office/drawing/2014/main" id="{68E07AD7-C254-44F4-BCE2-D4DF0F09B821}"/>
                </a:ext>
              </a:extLst>
            </p:cNvPr>
            <p:cNvSpPr/>
            <p:nvPr/>
          </p:nvSpPr>
          <p:spPr>
            <a:xfrm>
              <a:off x="8747248" y="3044633"/>
              <a:ext cx="1186148" cy="1560303"/>
            </a:xfrm>
            <a:custGeom>
              <a:avLst/>
              <a:gdLst>
                <a:gd name="connsiteX0" fmla="*/ 0 w 1186148"/>
                <a:gd name="connsiteY0" fmla="*/ 0 h 1560303"/>
                <a:gd name="connsiteX1" fmla="*/ 1186148 w 1186148"/>
                <a:gd name="connsiteY1" fmla="*/ 0 h 1560303"/>
                <a:gd name="connsiteX2" fmla="*/ 1186148 w 1186148"/>
                <a:gd name="connsiteY2" fmla="*/ 1560303 h 1560303"/>
                <a:gd name="connsiteX3" fmla="*/ 0 w 1186148"/>
                <a:gd name="connsiteY3" fmla="*/ 1560303 h 1560303"/>
                <a:gd name="connsiteX4" fmla="*/ 0 w 1186148"/>
                <a:gd name="connsiteY4" fmla="*/ 0 h 156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148" h="1560303">
                  <a:moveTo>
                    <a:pt x="0" y="0"/>
                  </a:moveTo>
                  <a:lnTo>
                    <a:pt x="1186148" y="0"/>
                  </a:lnTo>
                  <a:lnTo>
                    <a:pt x="1186148" y="1560303"/>
                  </a:lnTo>
                  <a:lnTo>
                    <a:pt x="0" y="1560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42240" rIns="0" bIns="142240" numCol="1" spcCol="1270" anchor="ctr" anchorCtr="0">
              <a:noAutofit/>
            </a:bodyPr>
            <a:lstStyle/>
            <a:p>
              <a:pPr marL="0" lvl="0" indent="0" algn="ctr" defTabSz="622300">
                <a:lnSpc>
                  <a:spcPct val="150000"/>
                </a:lnSpc>
                <a:spcBef>
                  <a:spcPct val="0"/>
                </a:spcBef>
                <a:buNone/>
              </a:pPr>
              <a:r>
                <a:rPr lang="zh-CN" kern="1200">
                  <a:latin typeface="+mn-ea"/>
                </a:rPr>
                <a:t>（</a:t>
              </a:r>
              <a:r>
                <a:rPr lang="en-US" kern="1200">
                  <a:latin typeface="+mn-ea"/>
                </a:rPr>
                <a:t>5</a:t>
              </a:r>
              <a:r>
                <a:rPr lang="zh-CN" kern="1200">
                  <a:latin typeface="+mn-ea"/>
                </a:rPr>
                <a:t>）有利于降低软件成本、缩短软件开发周期，降低运行与维护成本。</a:t>
              </a:r>
            </a:p>
          </p:txBody>
        </p:sp>
        <p:sp>
          <p:nvSpPr>
            <p:cNvPr id="24" name="任意多边形: 形状 23">
              <a:extLst>
                <a:ext uri="{FF2B5EF4-FFF2-40B4-BE49-F238E27FC236}">
                  <a16:creationId xmlns:a16="http://schemas.microsoft.com/office/drawing/2014/main" id="{A83B00A3-CA03-4AFC-BFAC-F3157BBC8848}"/>
                </a:ext>
              </a:extLst>
            </p:cNvPr>
            <p:cNvSpPr/>
            <p:nvPr/>
          </p:nvSpPr>
          <p:spPr>
            <a:xfrm>
              <a:off x="7323869" y="3044633"/>
              <a:ext cx="1186148" cy="1560303"/>
            </a:xfrm>
            <a:custGeom>
              <a:avLst/>
              <a:gdLst>
                <a:gd name="connsiteX0" fmla="*/ 0 w 1186148"/>
                <a:gd name="connsiteY0" fmla="*/ 0 h 1560303"/>
                <a:gd name="connsiteX1" fmla="*/ 1186148 w 1186148"/>
                <a:gd name="connsiteY1" fmla="*/ 0 h 1560303"/>
                <a:gd name="connsiteX2" fmla="*/ 1186148 w 1186148"/>
                <a:gd name="connsiteY2" fmla="*/ 1560303 h 1560303"/>
                <a:gd name="connsiteX3" fmla="*/ 0 w 1186148"/>
                <a:gd name="connsiteY3" fmla="*/ 1560303 h 1560303"/>
                <a:gd name="connsiteX4" fmla="*/ 0 w 1186148"/>
                <a:gd name="connsiteY4" fmla="*/ 0 h 156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148" h="1560303">
                  <a:moveTo>
                    <a:pt x="0" y="0"/>
                  </a:moveTo>
                  <a:lnTo>
                    <a:pt x="1186148" y="0"/>
                  </a:lnTo>
                  <a:lnTo>
                    <a:pt x="1186148" y="1560303"/>
                  </a:lnTo>
                  <a:lnTo>
                    <a:pt x="0" y="1560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42240" rIns="0" bIns="142240" numCol="1" spcCol="1270" anchor="ctr" anchorCtr="0">
              <a:noAutofit/>
            </a:bodyPr>
            <a:lstStyle/>
            <a:p>
              <a:pPr marL="0" lvl="0" indent="0" algn="ctr" defTabSz="622300">
                <a:lnSpc>
                  <a:spcPct val="150000"/>
                </a:lnSpc>
                <a:spcBef>
                  <a:spcPct val="0"/>
                </a:spcBef>
                <a:buNone/>
              </a:pPr>
              <a:r>
                <a:rPr lang="zh-CN" kern="1200">
                  <a:latin typeface="+mn-ea"/>
                </a:rPr>
                <a:t>（</a:t>
              </a:r>
              <a:r>
                <a:rPr lang="en-US" kern="1200">
                  <a:latin typeface="+mn-ea"/>
                </a:rPr>
                <a:t>4</a:t>
              </a:r>
              <a:r>
                <a:rPr lang="zh-CN" kern="1200">
                  <a:latin typeface="+mn-ea"/>
                </a:rPr>
                <a:t>）有利于软件工程的管理。</a:t>
              </a:r>
            </a:p>
          </p:txBody>
        </p:sp>
        <p:sp>
          <p:nvSpPr>
            <p:cNvPr id="25" name="任意多边形: 形状 24">
              <a:extLst>
                <a:ext uri="{FF2B5EF4-FFF2-40B4-BE49-F238E27FC236}">
                  <a16:creationId xmlns:a16="http://schemas.microsoft.com/office/drawing/2014/main" id="{089DBE37-D680-4024-80FA-E963D9221E5A}"/>
                </a:ext>
              </a:extLst>
            </p:cNvPr>
            <p:cNvSpPr/>
            <p:nvPr/>
          </p:nvSpPr>
          <p:spPr>
            <a:xfrm>
              <a:off x="5900490" y="3044633"/>
              <a:ext cx="1186148" cy="1560303"/>
            </a:xfrm>
            <a:custGeom>
              <a:avLst/>
              <a:gdLst>
                <a:gd name="connsiteX0" fmla="*/ 0 w 1186148"/>
                <a:gd name="connsiteY0" fmla="*/ 0 h 1560303"/>
                <a:gd name="connsiteX1" fmla="*/ 1186148 w 1186148"/>
                <a:gd name="connsiteY1" fmla="*/ 0 h 1560303"/>
                <a:gd name="connsiteX2" fmla="*/ 1186148 w 1186148"/>
                <a:gd name="connsiteY2" fmla="*/ 1560303 h 1560303"/>
                <a:gd name="connsiteX3" fmla="*/ 0 w 1186148"/>
                <a:gd name="connsiteY3" fmla="*/ 1560303 h 1560303"/>
                <a:gd name="connsiteX4" fmla="*/ 0 w 1186148"/>
                <a:gd name="connsiteY4" fmla="*/ 0 h 156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148" h="1560303">
                  <a:moveTo>
                    <a:pt x="0" y="0"/>
                  </a:moveTo>
                  <a:lnTo>
                    <a:pt x="1186148" y="0"/>
                  </a:lnTo>
                  <a:lnTo>
                    <a:pt x="1186148" y="1560303"/>
                  </a:lnTo>
                  <a:lnTo>
                    <a:pt x="0" y="1560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42240" rIns="0" bIns="142240" numCol="1" spcCol="1270" anchor="ctr" anchorCtr="0">
              <a:noAutofit/>
            </a:bodyPr>
            <a:lstStyle/>
            <a:p>
              <a:pPr marL="0" lvl="0" indent="0" algn="ctr" defTabSz="622300">
                <a:lnSpc>
                  <a:spcPct val="150000"/>
                </a:lnSpc>
                <a:spcBef>
                  <a:spcPct val="0"/>
                </a:spcBef>
                <a:buNone/>
              </a:pPr>
              <a:r>
                <a:rPr lang="zh-CN" kern="1200">
                  <a:latin typeface="+mn-ea"/>
                </a:rPr>
                <a:t>（</a:t>
              </a:r>
              <a:r>
                <a:rPr lang="en-US" kern="1200">
                  <a:latin typeface="+mn-ea"/>
                </a:rPr>
                <a:t>3</a:t>
              </a:r>
              <a:r>
                <a:rPr lang="zh-CN" kern="1200">
                  <a:latin typeface="+mn-ea"/>
                </a:rPr>
                <a:t>）改善软件开发人员之间的通信效率、减少差错。</a:t>
              </a:r>
            </a:p>
          </p:txBody>
        </p:sp>
        <p:sp>
          <p:nvSpPr>
            <p:cNvPr id="26" name="任意多边形: 形状 25">
              <a:extLst>
                <a:ext uri="{FF2B5EF4-FFF2-40B4-BE49-F238E27FC236}">
                  <a16:creationId xmlns:a16="http://schemas.microsoft.com/office/drawing/2014/main" id="{59500628-A21D-45DC-9FC3-9AB64A64F24C}"/>
                </a:ext>
              </a:extLst>
            </p:cNvPr>
            <p:cNvSpPr/>
            <p:nvPr/>
          </p:nvSpPr>
          <p:spPr>
            <a:xfrm>
              <a:off x="4477111" y="3044633"/>
              <a:ext cx="1186148" cy="1560303"/>
            </a:xfrm>
            <a:custGeom>
              <a:avLst/>
              <a:gdLst>
                <a:gd name="connsiteX0" fmla="*/ 0 w 1186148"/>
                <a:gd name="connsiteY0" fmla="*/ 0 h 1560303"/>
                <a:gd name="connsiteX1" fmla="*/ 1186148 w 1186148"/>
                <a:gd name="connsiteY1" fmla="*/ 0 h 1560303"/>
                <a:gd name="connsiteX2" fmla="*/ 1186148 w 1186148"/>
                <a:gd name="connsiteY2" fmla="*/ 1560303 h 1560303"/>
                <a:gd name="connsiteX3" fmla="*/ 0 w 1186148"/>
                <a:gd name="connsiteY3" fmla="*/ 1560303 h 1560303"/>
                <a:gd name="connsiteX4" fmla="*/ 0 w 1186148"/>
                <a:gd name="connsiteY4" fmla="*/ 0 h 156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148" h="1560303">
                  <a:moveTo>
                    <a:pt x="0" y="0"/>
                  </a:moveTo>
                  <a:lnTo>
                    <a:pt x="1186148" y="0"/>
                  </a:lnTo>
                  <a:lnTo>
                    <a:pt x="1186148" y="1560303"/>
                  </a:lnTo>
                  <a:lnTo>
                    <a:pt x="0" y="1560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42240" rIns="0" bIns="142240" numCol="1" spcCol="1270" anchor="ctr" anchorCtr="0">
              <a:noAutofit/>
            </a:bodyPr>
            <a:lstStyle/>
            <a:p>
              <a:pPr marL="0" lvl="0" indent="0" algn="ctr" defTabSz="622300">
                <a:lnSpc>
                  <a:spcPct val="150000"/>
                </a:lnSpc>
                <a:spcBef>
                  <a:spcPct val="0"/>
                </a:spcBef>
                <a:buNone/>
              </a:pPr>
              <a:r>
                <a:rPr lang="zh-CN" kern="1200">
                  <a:latin typeface="+mn-ea"/>
                </a:rPr>
                <a:t>（</a:t>
              </a:r>
              <a:r>
                <a:rPr lang="en-US" kern="1200">
                  <a:latin typeface="+mn-ea"/>
                </a:rPr>
                <a:t>2</a:t>
              </a:r>
              <a:r>
                <a:rPr lang="zh-CN" kern="1200">
                  <a:latin typeface="+mn-ea"/>
                </a:rPr>
                <a:t>）提高软件的生产率，提高软件人员的技术水平。</a:t>
              </a:r>
            </a:p>
          </p:txBody>
        </p:sp>
        <p:sp>
          <p:nvSpPr>
            <p:cNvPr id="27" name="任意多边形: 形状 26">
              <a:extLst>
                <a:ext uri="{FF2B5EF4-FFF2-40B4-BE49-F238E27FC236}">
                  <a16:creationId xmlns:a16="http://schemas.microsoft.com/office/drawing/2014/main" id="{1990D7FB-339C-4B45-92B3-22DDF6F92D52}"/>
                </a:ext>
              </a:extLst>
            </p:cNvPr>
            <p:cNvSpPr/>
            <p:nvPr/>
          </p:nvSpPr>
          <p:spPr>
            <a:xfrm>
              <a:off x="2670009" y="3044633"/>
              <a:ext cx="1569873" cy="1560303"/>
            </a:xfrm>
            <a:custGeom>
              <a:avLst/>
              <a:gdLst>
                <a:gd name="connsiteX0" fmla="*/ 0 w 1186148"/>
                <a:gd name="connsiteY0" fmla="*/ 0 h 1560303"/>
                <a:gd name="connsiteX1" fmla="*/ 1186148 w 1186148"/>
                <a:gd name="connsiteY1" fmla="*/ 0 h 1560303"/>
                <a:gd name="connsiteX2" fmla="*/ 1186148 w 1186148"/>
                <a:gd name="connsiteY2" fmla="*/ 1560303 h 1560303"/>
                <a:gd name="connsiteX3" fmla="*/ 0 w 1186148"/>
                <a:gd name="connsiteY3" fmla="*/ 1560303 h 1560303"/>
                <a:gd name="connsiteX4" fmla="*/ 0 w 1186148"/>
                <a:gd name="connsiteY4" fmla="*/ 0 h 156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148" h="1560303">
                  <a:moveTo>
                    <a:pt x="0" y="0"/>
                  </a:moveTo>
                  <a:lnTo>
                    <a:pt x="1186148" y="0"/>
                  </a:lnTo>
                  <a:lnTo>
                    <a:pt x="1186148" y="1560303"/>
                  </a:lnTo>
                  <a:lnTo>
                    <a:pt x="0" y="1560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42240" rIns="0" bIns="142240" numCol="1" spcCol="1270" anchor="ctr" anchorCtr="0">
              <a:noAutofit/>
            </a:bodyPr>
            <a:lstStyle/>
            <a:p>
              <a:pPr marL="0" lvl="0" indent="0" algn="ctr" defTabSz="622300">
                <a:lnSpc>
                  <a:spcPct val="150000"/>
                </a:lnSpc>
                <a:spcBef>
                  <a:spcPct val="0"/>
                </a:spcBef>
                <a:buNone/>
              </a:pPr>
              <a:r>
                <a:rPr lang="zh-CN" kern="1200" dirty="0">
                  <a:latin typeface="+mn-ea"/>
                </a:rPr>
                <a:t>（</a:t>
              </a:r>
              <a:r>
                <a:rPr lang="en-US" kern="1200" dirty="0">
                  <a:latin typeface="+mn-ea"/>
                </a:rPr>
                <a:t>1</a:t>
              </a:r>
              <a:r>
                <a:rPr lang="zh-CN" kern="1200" dirty="0">
                  <a:latin typeface="+mn-ea"/>
                </a:rPr>
                <a:t>）提高软件的可靠性、可维护性和可移植性，从而提高软件产品的质量。</a:t>
              </a:r>
            </a:p>
          </p:txBody>
        </p:sp>
      </p:grpSp>
    </p:spTree>
    <p:extLst>
      <p:ext uri="{BB962C8B-B14F-4D97-AF65-F5344CB8AC3E}">
        <p14:creationId xmlns:p14="http://schemas.microsoft.com/office/powerpoint/2010/main" val="34658062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outHorizontal)">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23678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10.7.1    </a:t>
            </a:r>
            <a:r>
              <a:rPr lang="zh-CN" altLang="en-US" sz="2200" b="1" dirty="0">
                <a:latin typeface="微软雅黑" charset="-122"/>
                <a:ea typeface="微软雅黑" charset="-122"/>
              </a:rPr>
              <a:t>软件工程标准  </a:t>
            </a:r>
          </a:p>
        </p:txBody>
      </p:sp>
      <p:sp>
        <p:nvSpPr>
          <p:cNvPr id="2" name="矩形 1">
            <a:extLst>
              <a:ext uri="{FF2B5EF4-FFF2-40B4-BE49-F238E27FC236}">
                <a16:creationId xmlns:a16="http://schemas.microsoft.com/office/drawing/2014/main" id="{BBE22A15-617B-43F1-9898-EC0281F6316C}"/>
              </a:ext>
            </a:extLst>
          </p:cNvPr>
          <p:cNvSpPr/>
          <p:nvPr/>
        </p:nvSpPr>
        <p:spPr>
          <a:xfrm>
            <a:off x="703646" y="867064"/>
            <a:ext cx="10784708" cy="1466748"/>
          </a:xfrm>
          <a:prstGeom prst="rect">
            <a:avLst/>
          </a:prstGeom>
        </p:spPr>
        <p:txBody>
          <a:bodyPr wrap="square">
            <a:spAutoFit/>
          </a:bodyPr>
          <a:lstStyle/>
          <a:p>
            <a:pPr>
              <a:lnSpc>
                <a:spcPct val="150000"/>
              </a:lnSpc>
              <a:spcBef>
                <a:spcPct val="20000"/>
              </a:spcBef>
            </a:pPr>
            <a:r>
              <a:rPr lang="en-US" altLang="zh-CN" sz="2000" dirty="0">
                <a:latin typeface="+mn-ea"/>
              </a:rPr>
              <a:t>2</a:t>
            </a:r>
            <a:r>
              <a:rPr lang="zh-CN" altLang="en-US" sz="2000" dirty="0">
                <a:latin typeface="+mn-ea"/>
              </a:rPr>
              <a:t>．软件工程标准的分类</a:t>
            </a:r>
          </a:p>
          <a:p>
            <a:pPr>
              <a:lnSpc>
                <a:spcPct val="150000"/>
              </a:lnSpc>
              <a:spcBef>
                <a:spcPct val="20000"/>
              </a:spcBef>
            </a:pPr>
            <a:r>
              <a:rPr lang="zh-CN" altLang="en-US" sz="2000" dirty="0">
                <a:latin typeface="+mn-ea"/>
              </a:rPr>
              <a:t>软件工程标准的类型是多方面的，我国国家标准</a:t>
            </a:r>
            <a:r>
              <a:rPr lang="en-US" altLang="zh-CN" sz="2000" dirty="0">
                <a:latin typeface="+mn-ea"/>
              </a:rPr>
              <a:t>GB/T 15538\|1995《</a:t>
            </a:r>
            <a:r>
              <a:rPr lang="zh-CN" altLang="en-US" sz="2000" dirty="0">
                <a:latin typeface="+mn-ea"/>
              </a:rPr>
              <a:t>软件工程标准分类法</a:t>
            </a:r>
            <a:r>
              <a:rPr lang="en-US" altLang="zh-CN" sz="2000" dirty="0">
                <a:latin typeface="+mn-ea"/>
              </a:rPr>
              <a:t>》</a:t>
            </a:r>
            <a:r>
              <a:rPr lang="zh-CN" altLang="en-US" sz="2000" dirty="0">
                <a:latin typeface="+mn-ea"/>
              </a:rPr>
              <a:t>给出了软件工程标准的分类，包括：</a:t>
            </a:r>
          </a:p>
        </p:txBody>
      </p:sp>
      <p:grpSp>
        <p:nvGrpSpPr>
          <p:cNvPr id="8" name="组合 7">
            <a:extLst>
              <a:ext uri="{FF2B5EF4-FFF2-40B4-BE49-F238E27FC236}">
                <a16:creationId xmlns:a16="http://schemas.microsoft.com/office/drawing/2014/main" id="{2847B687-0880-43B1-A474-D34899602D2E}"/>
              </a:ext>
            </a:extLst>
          </p:cNvPr>
          <p:cNvGrpSpPr/>
          <p:nvPr/>
        </p:nvGrpSpPr>
        <p:grpSpPr>
          <a:xfrm>
            <a:off x="693420" y="2404163"/>
            <a:ext cx="11204812" cy="3517565"/>
            <a:chOff x="1733266" y="2131208"/>
            <a:chExt cx="7192369" cy="3517565"/>
          </a:xfrm>
        </p:grpSpPr>
        <p:sp>
          <p:nvSpPr>
            <p:cNvPr id="9" name="任意多边形: 形状 8">
              <a:extLst>
                <a:ext uri="{FF2B5EF4-FFF2-40B4-BE49-F238E27FC236}">
                  <a16:creationId xmlns:a16="http://schemas.microsoft.com/office/drawing/2014/main" id="{4798E75E-4F2B-4DCA-B9F5-0AAD6750B630}"/>
                </a:ext>
              </a:extLst>
            </p:cNvPr>
            <p:cNvSpPr/>
            <p:nvPr/>
          </p:nvSpPr>
          <p:spPr>
            <a:xfrm>
              <a:off x="1733266" y="2131208"/>
              <a:ext cx="5753896" cy="773864"/>
            </a:xfrm>
            <a:custGeom>
              <a:avLst/>
              <a:gdLst>
                <a:gd name="connsiteX0" fmla="*/ 0 w 5753896"/>
                <a:gd name="connsiteY0" fmla="*/ 77386 h 773864"/>
                <a:gd name="connsiteX1" fmla="*/ 77386 w 5753896"/>
                <a:gd name="connsiteY1" fmla="*/ 0 h 773864"/>
                <a:gd name="connsiteX2" fmla="*/ 5676510 w 5753896"/>
                <a:gd name="connsiteY2" fmla="*/ 0 h 773864"/>
                <a:gd name="connsiteX3" fmla="*/ 5753896 w 5753896"/>
                <a:gd name="connsiteY3" fmla="*/ 77386 h 773864"/>
                <a:gd name="connsiteX4" fmla="*/ 5753896 w 5753896"/>
                <a:gd name="connsiteY4" fmla="*/ 696478 h 773864"/>
                <a:gd name="connsiteX5" fmla="*/ 5676510 w 5753896"/>
                <a:gd name="connsiteY5" fmla="*/ 773864 h 773864"/>
                <a:gd name="connsiteX6" fmla="*/ 77386 w 5753896"/>
                <a:gd name="connsiteY6" fmla="*/ 773864 h 773864"/>
                <a:gd name="connsiteX7" fmla="*/ 0 w 5753896"/>
                <a:gd name="connsiteY7" fmla="*/ 696478 h 773864"/>
                <a:gd name="connsiteX8" fmla="*/ 0 w 5753896"/>
                <a:gd name="connsiteY8" fmla="*/ 77386 h 77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896" h="773864">
                  <a:moveTo>
                    <a:pt x="0" y="77386"/>
                  </a:moveTo>
                  <a:cubicBezTo>
                    <a:pt x="0" y="34647"/>
                    <a:pt x="34647" y="0"/>
                    <a:pt x="77386" y="0"/>
                  </a:cubicBezTo>
                  <a:lnTo>
                    <a:pt x="5676510" y="0"/>
                  </a:lnTo>
                  <a:cubicBezTo>
                    <a:pt x="5719249" y="0"/>
                    <a:pt x="5753896" y="34647"/>
                    <a:pt x="5753896" y="77386"/>
                  </a:cubicBezTo>
                  <a:lnTo>
                    <a:pt x="5753896" y="696478"/>
                  </a:lnTo>
                  <a:cubicBezTo>
                    <a:pt x="5753896" y="739217"/>
                    <a:pt x="5719249" y="773864"/>
                    <a:pt x="5676510" y="773864"/>
                  </a:cubicBezTo>
                  <a:lnTo>
                    <a:pt x="77386" y="773864"/>
                  </a:lnTo>
                  <a:cubicBezTo>
                    <a:pt x="34647" y="773864"/>
                    <a:pt x="0" y="739217"/>
                    <a:pt x="0" y="696478"/>
                  </a:cubicBezTo>
                  <a:lnTo>
                    <a:pt x="0" y="7738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2196" tIns="72196" rIns="927317" bIns="72196" numCol="1" spcCol="1270" anchor="ctr" anchorCtr="0">
              <a:noAutofit/>
            </a:bodyPr>
            <a:lstStyle/>
            <a:p>
              <a:pPr marL="0" lvl="0" indent="0" algn="l" defTabSz="577850">
                <a:lnSpc>
                  <a:spcPct val="150000"/>
                </a:lnSpc>
                <a:spcBef>
                  <a:spcPct val="0"/>
                </a:spcBef>
                <a:buNone/>
              </a:pPr>
              <a:r>
                <a:rPr lang="zh-CN" kern="1200" dirty="0">
                  <a:latin typeface="+mn-ea"/>
                </a:rPr>
                <a:t>（</a:t>
              </a:r>
              <a:r>
                <a:rPr lang="en-US" kern="1200" dirty="0">
                  <a:latin typeface="+mn-ea"/>
                </a:rPr>
                <a:t>1</a:t>
              </a:r>
              <a:r>
                <a:rPr lang="zh-CN" kern="1200" dirty="0">
                  <a:latin typeface="+mn-ea"/>
                </a:rPr>
                <a:t>）过程标准（如方法、技术、度量等）</a:t>
              </a:r>
              <a:r>
                <a:rPr lang="en-US" kern="1200" dirty="0">
                  <a:latin typeface="+mn-ea"/>
                </a:rPr>
                <a:t>——</a:t>
              </a:r>
              <a:r>
                <a:rPr lang="zh-CN" kern="1200" dirty="0">
                  <a:latin typeface="+mn-ea"/>
                </a:rPr>
                <a:t>它同开发一个产品或从事一项服务的一系列活动或操作有关。</a:t>
              </a:r>
            </a:p>
          </p:txBody>
        </p:sp>
        <p:sp>
          <p:nvSpPr>
            <p:cNvPr id="10" name="任意多边形: 形状 9">
              <a:extLst>
                <a:ext uri="{FF2B5EF4-FFF2-40B4-BE49-F238E27FC236}">
                  <a16:creationId xmlns:a16="http://schemas.microsoft.com/office/drawing/2014/main" id="{7F46690A-E303-43DD-99E2-86FD6B8BA5DB}"/>
                </a:ext>
              </a:extLst>
            </p:cNvPr>
            <p:cNvSpPr/>
            <p:nvPr/>
          </p:nvSpPr>
          <p:spPr>
            <a:xfrm>
              <a:off x="2215154" y="3045775"/>
              <a:ext cx="5753896" cy="773864"/>
            </a:xfrm>
            <a:custGeom>
              <a:avLst/>
              <a:gdLst>
                <a:gd name="connsiteX0" fmla="*/ 0 w 5753896"/>
                <a:gd name="connsiteY0" fmla="*/ 77386 h 773864"/>
                <a:gd name="connsiteX1" fmla="*/ 77386 w 5753896"/>
                <a:gd name="connsiteY1" fmla="*/ 0 h 773864"/>
                <a:gd name="connsiteX2" fmla="*/ 5676510 w 5753896"/>
                <a:gd name="connsiteY2" fmla="*/ 0 h 773864"/>
                <a:gd name="connsiteX3" fmla="*/ 5753896 w 5753896"/>
                <a:gd name="connsiteY3" fmla="*/ 77386 h 773864"/>
                <a:gd name="connsiteX4" fmla="*/ 5753896 w 5753896"/>
                <a:gd name="connsiteY4" fmla="*/ 696478 h 773864"/>
                <a:gd name="connsiteX5" fmla="*/ 5676510 w 5753896"/>
                <a:gd name="connsiteY5" fmla="*/ 773864 h 773864"/>
                <a:gd name="connsiteX6" fmla="*/ 77386 w 5753896"/>
                <a:gd name="connsiteY6" fmla="*/ 773864 h 773864"/>
                <a:gd name="connsiteX7" fmla="*/ 0 w 5753896"/>
                <a:gd name="connsiteY7" fmla="*/ 696478 h 773864"/>
                <a:gd name="connsiteX8" fmla="*/ 0 w 5753896"/>
                <a:gd name="connsiteY8" fmla="*/ 77386 h 77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896" h="773864">
                  <a:moveTo>
                    <a:pt x="0" y="77386"/>
                  </a:moveTo>
                  <a:cubicBezTo>
                    <a:pt x="0" y="34647"/>
                    <a:pt x="34647" y="0"/>
                    <a:pt x="77386" y="0"/>
                  </a:cubicBezTo>
                  <a:lnTo>
                    <a:pt x="5676510" y="0"/>
                  </a:lnTo>
                  <a:cubicBezTo>
                    <a:pt x="5719249" y="0"/>
                    <a:pt x="5753896" y="34647"/>
                    <a:pt x="5753896" y="77386"/>
                  </a:cubicBezTo>
                  <a:lnTo>
                    <a:pt x="5753896" y="696478"/>
                  </a:lnTo>
                  <a:cubicBezTo>
                    <a:pt x="5753896" y="739217"/>
                    <a:pt x="5719249" y="773864"/>
                    <a:pt x="5676510" y="773864"/>
                  </a:cubicBezTo>
                  <a:lnTo>
                    <a:pt x="77386" y="773864"/>
                  </a:lnTo>
                  <a:cubicBezTo>
                    <a:pt x="34647" y="773864"/>
                    <a:pt x="0" y="739217"/>
                    <a:pt x="0" y="696478"/>
                  </a:cubicBezTo>
                  <a:lnTo>
                    <a:pt x="0" y="7738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2196" tIns="72196" rIns="1057097" bIns="72196" numCol="1" spcCol="1270" anchor="ctr" anchorCtr="0">
              <a:noAutofit/>
            </a:bodyPr>
            <a:lstStyle/>
            <a:p>
              <a:pPr marL="0" lvl="0" indent="0" algn="l" defTabSz="577850">
                <a:lnSpc>
                  <a:spcPct val="150000"/>
                </a:lnSpc>
                <a:spcBef>
                  <a:spcPct val="0"/>
                </a:spcBef>
                <a:buNone/>
              </a:pPr>
              <a:r>
                <a:rPr lang="zh-CN" kern="1200">
                  <a:latin typeface="+mn-ea"/>
                </a:rPr>
                <a:t>（</a:t>
              </a:r>
              <a:r>
                <a:rPr lang="en-US" kern="1200">
                  <a:latin typeface="+mn-ea"/>
                </a:rPr>
                <a:t>2</a:t>
              </a:r>
              <a:r>
                <a:rPr lang="zh-CN" kern="1200">
                  <a:latin typeface="+mn-ea"/>
                </a:rPr>
                <a:t>）产品标准（如需求、设计、部件、描述及计划报告等）</a:t>
              </a:r>
              <a:r>
                <a:rPr lang="en-US" kern="1200">
                  <a:latin typeface="+mn-ea"/>
                </a:rPr>
                <a:t>——</a:t>
              </a:r>
              <a:r>
                <a:rPr lang="zh-CN" kern="1200">
                  <a:latin typeface="+mn-ea"/>
                </a:rPr>
                <a:t>它涉及事务的格式或内容。</a:t>
              </a:r>
            </a:p>
          </p:txBody>
        </p:sp>
        <p:sp>
          <p:nvSpPr>
            <p:cNvPr id="11" name="任意多边形: 形状 10">
              <a:extLst>
                <a:ext uri="{FF2B5EF4-FFF2-40B4-BE49-F238E27FC236}">
                  <a16:creationId xmlns:a16="http://schemas.microsoft.com/office/drawing/2014/main" id="{6D40BA0D-8E82-474F-AAC5-54E3A9A5C0FF}"/>
                </a:ext>
              </a:extLst>
            </p:cNvPr>
            <p:cNvSpPr/>
            <p:nvPr/>
          </p:nvSpPr>
          <p:spPr>
            <a:xfrm>
              <a:off x="2689851" y="3960342"/>
              <a:ext cx="5753896" cy="773864"/>
            </a:xfrm>
            <a:custGeom>
              <a:avLst/>
              <a:gdLst>
                <a:gd name="connsiteX0" fmla="*/ 0 w 5753896"/>
                <a:gd name="connsiteY0" fmla="*/ 77386 h 773864"/>
                <a:gd name="connsiteX1" fmla="*/ 77386 w 5753896"/>
                <a:gd name="connsiteY1" fmla="*/ 0 h 773864"/>
                <a:gd name="connsiteX2" fmla="*/ 5676510 w 5753896"/>
                <a:gd name="connsiteY2" fmla="*/ 0 h 773864"/>
                <a:gd name="connsiteX3" fmla="*/ 5753896 w 5753896"/>
                <a:gd name="connsiteY3" fmla="*/ 77386 h 773864"/>
                <a:gd name="connsiteX4" fmla="*/ 5753896 w 5753896"/>
                <a:gd name="connsiteY4" fmla="*/ 696478 h 773864"/>
                <a:gd name="connsiteX5" fmla="*/ 5676510 w 5753896"/>
                <a:gd name="connsiteY5" fmla="*/ 773864 h 773864"/>
                <a:gd name="connsiteX6" fmla="*/ 77386 w 5753896"/>
                <a:gd name="connsiteY6" fmla="*/ 773864 h 773864"/>
                <a:gd name="connsiteX7" fmla="*/ 0 w 5753896"/>
                <a:gd name="connsiteY7" fmla="*/ 696478 h 773864"/>
                <a:gd name="connsiteX8" fmla="*/ 0 w 5753896"/>
                <a:gd name="connsiteY8" fmla="*/ 77386 h 77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896" h="773864">
                  <a:moveTo>
                    <a:pt x="0" y="77386"/>
                  </a:moveTo>
                  <a:cubicBezTo>
                    <a:pt x="0" y="34647"/>
                    <a:pt x="34647" y="0"/>
                    <a:pt x="77386" y="0"/>
                  </a:cubicBezTo>
                  <a:lnTo>
                    <a:pt x="5676510" y="0"/>
                  </a:lnTo>
                  <a:cubicBezTo>
                    <a:pt x="5719249" y="0"/>
                    <a:pt x="5753896" y="34647"/>
                    <a:pt x="5753896" y="77386"/>
                  </a:cubicBezTo>
                  <a:lnTo>
                    <a:pt x="5753896" y="696478"/>
                  </a:lnTo>
                  <a:cubicBezTo>
                    <a:pt x="5753896" y="739217"/>
                    <a:pt x="5719249" y="773864"/>
                    <a:pt x="5676510" y="773864"/>
                  </a:cubicBezTo>
                  <a:lnTo>
                    <a:pt x="77386" y="773864"/>
                  </a:lnTo>
                  <a:cubicBezTo>
                    <a:pt x="34647" y="773864"/>
                    <a:pt x="0" y="739217"/>
                    <a:pt x="0" y="696478"/>
                  </a:cubicBezTo>
                  <a:lnTo>
                    <a:pt x="0" y="7738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2196" tIns="72196" rIns="1049905" bIns="72196" numCol="1" spcCol="1270" anchor="ctr" anchorCtr="0">
              <a:noAutofit/>
            </a:bodyPr>
            <a:lstStyle/>
            <a:p>
              <a:pPr marL="0" lvl="0" indent="0" algn="l" defTabSz="577850">
                <a:lnSpc>
                  <a:spcPct val="150000"/>
                </a:lnSpc>
                <a:spcBef>
                  <a:spcPct val="0"/>
                </a:spcBef>
                <a:buNone/>
              </a:pPr>
              <a:r>
                <a:rPr lang="zh-CN" kern="1200">
                  <a:latin typeface="+mn-ea"/>
                </a:rPr>
                <a:t>（</a:t>
              </a:r>
              <a:r>
                <a:rPr lang="en-US" kern="1200">
                  <a:latin typeface="+mn-ea"/>
                </a:rPr>
                <a:t>3</a:t>
              </a:r>
              <a:r>
                <a:rPr lang="zh-CN" kern="1200">
                  <a:latin typeface="+mn-ea"/>
                </a:rPr>
                <a:t>）行业标准（如职业认证、特许及课程等）</a:t>
              </a:r>
              <a:r>
                <a:rPr lang="en-US" kern="1200">
                  <a:latin typeface="+mn-ea"/>
                </a:rPr>
                <a:t>——</a:t>
              </a:r>
              <a:r>
                <a:rPr lang="zh-CN" kern="1200">
                  <a:latin typeface="+mn-ea"/>
                </a:rPr>
                <a:t>它涉及软件工程行业的所有方面。</a:t>
              </a:r>
            </a:p>
          </p:txBody>
        </p:sp>
        <p:sp>
          <p:nvSpPr>
            <p:cNvPr id="12" name="任意多边形: 形状 11">
              <a:extLst>
                <a:ext uri="{FF2B5EF4-FFF2-40B4-BE49-F238E27FC236}">
                  <a16:creationId xmlns:a16="http://schemas.microsoft.com/office/drawing/2014/main" id="{BAF1F2A1-AD81-4269-8323-E75E7B3CC9AF}"/>
                </a:ext>
              </a:extLst>
            </p:cNvPr>
            <p:cNvSpPr/>
            <p:nvPr/>
          </p:nvSpPr>
          <p:spPr>
            <a:xfrm>
              <a:off x="3171739" y="4874909"/>
              <a:ext cx="5753896" cy="773864"/>
            </a:xfrm>
            <a:custGeom>
              <a:avLst/>
              <a:gdLst>
                <a:gd name="connsiteX0" fmla="*/ 0 w 5753896"/>
                <a:gd name="connsiteY0" fmla="*/ 77386 h 773864"/>
                <a:gd name="connsiteX1" fmla="*/ 77386 w 5753896"/>
                <a:gd name="connsiteY1" fmla="*/ 0 h 773864"/>
                <a:gd name="connsiteX2" fmla="*/ 5676510 w 5753896"/>
                <a:gd name="connsiteY2" fmla="*/ 0 h 773864"/>
                <a:gd name="connsiteX3" fmla="*/ 5753896 w 5753896"/>
                <a:gd name="connsiteY3" fmla="*/ 77386 h 773864"/>
                <a:gd name="connsiteX4" fmla="*/ 5753896 w 5753896"/>
                <a:gd name="connsiteY4" fmla="*/ 696478 h 773864"/>
                <a:gd name="connsiteX5" fmla="*/ 5676510 w 5753896"/>
                <a:gd name="connsiteY5" fmla="*/ 773864 h 773864"/>
                <a:gd name="connsiteX6" fmla="*/ 77386 w 5753896"/>
                <a:gd name="connsiteY6" fmla="*/ 773864 h 773864"/>
                <a:gd name="connsiteX7" fmla="*/ 0 w 5753896"/>
                <a:gd name="connsiteY7" fmla="*/ 696478 h 773864"/>
                <a:gd name="connsiteX8" fmla="*/ 0 w 5753896"/>
                <a:gd name="connsiteY8" fmla="*/ 77386 h 77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896" h="773864">
                  <a:moveTo>
                    <a:pt x="0" y="77386"/>
                  </a:moveTo>
                  <a:cubicBezTo>
                    <a:pt x="0" y="34647"/>
                    <a:pt x="34647" y="0"/>
                    <a:pt x="77386" y="0"/>
                  </a:cubicBezTo>
                  <a:lnTo>
                    <a:pt x="5676510" y="0"/>
                  </a:lnTo>
                  <a:cubicBezTo>
                    <a:pt x="5719249" y="0"/>
                    <a:pt x="5753896" y="34647"/>
                    <a:pt x="5753896" y="77386"/>
                  </a:cubicBezTo>
                  <a:lnTo>
                    <a:pt x="5753896" y="696478"/>
                  </a:lnTo>
                  <a:cubicBezTo>
                    <a:pt x="5753896" y="739217"/>
                    <a:pt x="5719249" y="773864"/>
                    <a:pt x="5676510" y="773864"/>
                  </a:cubicBezTo>
                  <a:lnTo>
                    <a:pt x="77386" y="773864"/>
                  </a:lnTo>
                  <a:cubicBezTo>
                    <a:pt x="34647" y="773864"/>
                    <a:pt x="0" y="739217"/>
                    <a:pt x="0" y="696478"/>
                  </a:cubicBezTo>
                  <a:lnTo>
                    <a:pt x="0" y="7738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72196" tIns="72196" rIns="1057097" bIns="72196" numCol="1" spcCol="1270" anchor="ctr" anchorCtr="0">
              <a:noAutofit/>
            </a:bodyPr>
            <a:lstStyle/>
            <a:p>
              <a:pPr marL="0" lvl="0" indent="0" algn="l" defTabSz="577850">
                <a:lnSpc>
                  <a:spcPct val="150000"/>
                </a:lnSpc>
                <a:spcBef>
                  <a:spcPct val="0"/>
                </a:spcBef>
                <a:buNone/>
              </a:pPr>
              <a:r>
                <a:rPr lang="zh-CN" kern="1200">
                  <a:latin typeface="+mn-ea"/>
                </a:rPr>
                <a:t>（</a:t>
              </a:r>
              <a:r>
                <a:rPr lang="en-US" kern="1200">
                  <a:latin typeface="+mn-ea"/>
                </a:rPr>
                <a:t>4</a:t>
              </a:r>
              <a:r>
                <a:rPr lang="zh-CN" kern="1200">
                  <a:latin typeface="+mn-ea"/>
                </a:rPr>
                <a:t>）记号标准（如术语、表示法及语言等）</a:t>
              </a:r>
              <a:r>
                <a:rPr lang="en-US" kern="1200">
                  <a:latin typeface="+mn-ea"/>
                </a:rPr>
                <a:t>——</a:t>
              </a:r>
              <a:r>
                <a:rPr lang="zh-CN" kern="1200">
                  <a:latin typeface="+mn-ea"/>
                </a:rPr>
                <a:t>它论述了在软件工程行业范围内，以唯一的一种方式进行交流的方法。</a:t>
              </a:r>
            </a:p>
          </p:txBody>
        </p:sp>
        <p:sp>
          <p:nvSpPr>
            <p:cNvPr id="13" name="任意多边形: 形状 12">
              <a:extLst>
                <a:ext uri="{FF2B5EF4-FFF2-40B4-BE49-F238E27FC236}">
                  <a16:creationId xmlns:a16="http://schemas.microsoft.com/office/drawing/2014/main" id="{51BEAA4B-72E9-4767-A9BD-94DFE3719F69}"/>
                </a:ext>
              </a:extLst>
            </p:cNvPr>
            <p:cNvSpPr/>
            <p:nvPr/>
          </p:nvSpPr>
          <p:spPr>
            <a:xfrm>
              <a:off x="6984150" y="2723917"/>
              <a:ext cx="503011" cy="503011"/>
            </a:xfrm>
            <a:custGeom>
              <a:avLst/>
              <a:gdLst>
                <a:gd name="connsiteX0" fmla="*/ 0 w 503011"/>
                <a:gd name="connsiteY0" fmla="*/ 276656 h 503011"/>
                <a:gd name="connsiteX1" fmla="*/ 113177 w 503011"/>
                <a:gd name="connsiteY1" fmla="*/ 276656 h 503011"/>
                <a:gd name="connsiteX2" fmla="*/ 113177 w 503011"/>
                <a:gd name="connsiteY2" fmla="*/ 0 h 503011"/>
                <a:gd name="connsiteX3" fmla="*/ 389834 w 503011"/>
                <a:gd name="connsiteY3" fmla="*/ 0 h 503011"/>
                <a:gd name="connsiteX4" fmla="*/ 389834 w 503011"/>
                <a:gd name="connsiteY4" fmla="*/ 276656 h 503011"/>
                <a:gd name="connsiteX5" fmla="*/ 503011 w 503011"/>
                <a:gd name="connsiteY5" fmla="*/ 276656 h 503011"/>
                <a:gd name="connsiteX6" fmla="*/ 251506 w 503011"/>
                <a:gd name="connsiteY6" fmla="*/ 503011 h 503011"/>
                <a:gd name="connsiteX7" fmla="*/ 0 w 503011"/>
                <a:gd name="connsiteY7" fmla="*/ 276656 h 50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011" h="503011">
                  <a:moveTo>
                    <a:pt x="0" y="276656"/>
                  </a:moveTo>
                  <a:lnTo>
                    <a:pt x="113177" y="276656"/>
                  </a:lnTo>
                  <a:lnTo>
                    <a:pt x="113177" y="0"/>
                  </a:lnTo>
                  <a:lnTo>
                    <a:pt x="389834" y="0"/>
                  </a:lnTo>
                  <a:lnTo>
                    <a:pt x="389834" y="276656"/>
                  </a:lnTo>
                  <a:lnTo>
                    <a:pt x="503011" y="276656"/>
                  </a:lnTo>
                  <a:lnTo>
                    <a:pt x="251506" y="503011"/>
                  </a:lnTo>
                  <a:lnTo>
                    <a:pt x="0" y="276656"/>
                  </a:lnTo>
                  <a:close/>
                </a:path>
              </a:pathLst>
            </a:cu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17" tIns="27940" rIns="141117" bIns="152435" numCol="1" spcCol="1270" anchor="ctr" anchorCtr="0">
              <a:noAutofit/>
            </a:bodyPr>
            <a:lstStyle/>
            <a:p>
              <a:pPr marL="0" lvl="0" indent="0" algn="ctr" defTabSz="977900">
                <a:lnSpc>
                  <a:spcPct val="150000"/>
                </a:lnSpc>
                <a:spcBef>
                  <a:spcPct val="0"/>
                </a:spcBef>
                <a:buNone/>
              </a:pPr>
              <a:endParaRPr lang="zh-CN" altLang="en-US" kern="1200">
                <a:latin typeface="+mn-ea"/>
              </a:endParaRPr>
            </a:p>
          </p:txBody>
        </p:sp>
        <p:sp>
          <p:nvSpPr>
            <p:cNvPr id="14" name="任意多边形: 形状 13">
              <a:extLst>
                <a:ext uri="{FF2B5EF4-FFF2-40B4-BE49-F238E27FC236}">
                  <a16:creationId xmlns:a16="http://schemas.microsoft.com/office/drawing/2014/main" id="{74F7592B-475D-4EED-8D25-D279ECB626CB}"/>
                </a:ext>
              </a:extLst>
            </p:cNvPr>
            <p:cNvSpPr/>
            <p:nvPr/>
          </p:nvSpPr>
          <p:spPr>
            <a:xfrm>
              <a:off x="7466038" y="3638485"/>
              <a:ext cx="503011" cy="503011"/>
            </a:xfrm>
            <a:custGeom>
              <a:avLst/>
              <a:gdLst>
                <a:gd name="connsiteX0" fmla="*/ 0 w 503011"/>
                <a:gd name="connsiteY0" fmla="*/ 276656 h 503011"/>
                <a:gd name="connsiteX1" fmla="*/ 113177 w 503011"/>
                <a:gd name="connsiteY1" fmla="*/ 276656 h 503011"/>
                <a:gd name="connsiteX2" fmla="*/ 113177 w 503011"/>
                <a:gd name="connsiteY2" fmla="*/ 0 h 503011"/>
                <a:gd name="connsiteX3" fmla="*/ 389834 w 503011"/>
                <a:gd name="connsiteY3" fmla="*/ 0 h 503011"/>
                <a:gd name="connsiteX4" fmla="*/ 389834 w 503011"/>
                <a:gd name="connsiteY4" fmla="*/ 276656 h 503011"/>
                <a:gd name="connsiteX5" fmla="*/ 503011 w 503011"/>
                <a:gd name="connsiteY5" fmla="*/ 276656 h 503011"/>
                <a:gd name="connsiteX6" fmla="*/ 251506 w 503011"/>
                <a:gd name="connsiteY6" fmla="*/ 503011 h 503011"/>
                <a:gd name="connsiteX7" fmla="*/ 0 w 503011"/>
                <a:gd name="connsiteY7" fmla="*/ 276656 h 50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011" h="503011">
                  <a:moveTo>
                    <a:pt x="0" y="276656"/>
                  </a:moveTo>
                  <a:lnTo>
                    <a:pt x="113177" y="276656"/>
                  </a:lnTo>
                  <a:lnTo>
                    <a:pt x="113177" y="0"/>
                  </a:lnTo>
                  <a:lnTo>
                    <a:pt x="389834" y="0"/>
                  </a:lnTo>
                  <a:lnTo>
                    <a:pt x="389834" y="276656"/>
                  </a:lnTo>
                  <a:lnTo>
                    <a:pt x="503011" y="276656"/>
                  </a:lnTo>
                  <a:lnTo>
                    <a:pt x="251506" y="503011"/>
                  </a:lnTo>
                  <a:lnTo>
                    <a:pt x="0" y="276656"/>
                  </a:lnTo>
                  <a:close/>
                </a:path>
              </a:pathLst>
            </a:cu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17" tIns="27940" rIns="141117" bIns="152435" numCol="1" spcCol="1270" anchor="ctr" anchorCtr="0">
              <a:noAutofit/>
            </a:bodyPr>
            <a:lstStyle/>
            <a:p>
              <a:pPr marL="0" lvl="0" indent="0" algn="ctr" defTabSz="977900">
                <a:lnSpc>
                  <a:spcPct val="150000"/>
                </a:lnSpc>
                <a:spcBef>
                  <a:spcPct val="0"/>
                </a:spcBef>
                <a:buNone/>
              </a:pPr>
              <a:endParaRPr lang="zh-CN" altLang="en-US" kern="1200">
                <a:latin typeface="+mn-ea"/>
              </a:endParaRPr>
            </a:p>
          </p:txBody>
        </p:sp>
        <p:sp>
          <p:nvSpPr>
            <p:cNvPr id="15" name="任意多边形: 形状 14">
              <a:extLst>
                <a:ext uri="{FF2B5EF4-FFF2-40B4-BE49-F238E27FC236}">
                  <a16:creationId xmlns:a16="http://schemas.microsoft.com/office/drawing/2014/main" id="{CD6A4D0C-810F-4C16-B46B-54288FAB063E}"/>
                </a:ext>
              </a:extLst>
            </p:cNvPr>
            <p:cNvSpPr/>
            <p:nvPr/>
          </p:nvSpPr>
          <p:spPr>
            <a:xfrm>
              <a:off x="7940735" y="4553052"/>
              <a:ext cx="503011" cy="503011"/>
            </a:xfrm>
            <a:custGeom>
              <a:avLst/>
              <a:gdLst>
                <a:gd name="connsiteX0" fmla="*/ 0 w 503011"/>
                <a:gd name="connsiteY0" fmla="*/ 276656 h 503011"/>
                <a:gd name="connsiteX1" fmla="*/ 113177 w 503011"/>
                <a:gd name="connsiteY1" fmla="*/ 276656 h 503011"/>
                <a:gd name="connsiteX2" fmla="*/ 113177 w 503011"/>
                <a:gd name="connsiteY2" fmla="*/ 0 h 503011"/>
                <a:gd name="connsiteX3" fmla="*/ 389834 w 503011"/>
                <a:gd name="connsiteY3" fmla="*/ 0 h 503011"/>
                <a:gd name="connsiteX4" fmla="*/ 389834 w 503011"/>
                <a:gd name="connsiteY4" fmla="*/ 276656 h 503011"/>
                <a:gd name="connsiteX5" fmla="*/ 503011 w 503011"/>
                <a:gd name="connsiteY5" fmla="*/ 276656 h 503011"/>
                <a:gd name="connsiteX6" fmla="*/ 251506 w 503011"/>
                <a:gd name="connsiteY6" fmla="*/ 503011 h 503011"/>
                <a:gd name="connsiteX7" fmla="*/ 0 w 503011"/>
                <a:gd name="connsiteY7" fmla="*/ 276656 h 50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011" h="503011">
                  <a:moveTo>
                    <a:pt x="0" y="276656"/>
                  </a:moveTo>
                  <a:lnTo>
                    <a:pt x="113177" y="276656"/>
                  </a:lnTo>
                  <a:lnTo>
                    <a:pt x="113177" y="0"/>
                  </a:lnTo>
                  <a:lnTo>
                    <a:pt x="389834" y="0"/>
                  </a:lnTo>
                  <a:lnTo>
                    <a:pt x="389834" y="276656"/>
                  </a:lnTo>
                  <a:lnTo>
                    <a:pt x="503011" y="276656"/>
                  </a:lnTo>
                  <a:lnTo>
                    <a:pt x="251506" y="503011"/>
                  </a:lnTo>
                  <a:lnTo>
                    <a:pt x="0" y="276656"/>
                  </a:lnTo>
                  <a:close/>
                </a:path>
              </a:pathLst>
            </a:cu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1117" tIns="27940" rIns="141117" bIns="152435" numCol="1" spcCol="1270" anchor="ctr" anchorCtr="0">
              <a:noAutofit/>
            </a:bodyPr>
            <a:lstStyle/>
            <a:p>
              <a:pPr marL="0" lvl="0" indent="0" algn="ctr" defTabSz="977900">
                <a:lnSpc>
                  <a:spcPct val="150000"/>
                </a:lnSpc>
                <a:spcBef>
                  <a:spcPct val="0"/>
                </a:spcBef>
                <a:buNone/>
              </a:pPr>
              <a:endParaRPr lang="zh-CN" altLang="en-US" kern="1200">
                <a:latin typeface="+mn-ea"/>
              </a:endParaRPr>
            </a:p>
          </p:txBody>
        </p:sp>
      </p:grpSp>
    </p:spTree>
    <p:extLst>
      <p:ext uri="{BB962C8B-B14F-4D97-AF65-F5344CB8AC3E}">
        <p14:creationId xmlns:p14="http://schemas.microsoft.com/office/powerpoint/2010/main" val="503045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23678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10.7.1    </a:t>
            </a:r>
            <a:r>
              <a:rPr lang="zh-CN" altLang="en-US" sz="2200" b="1" dirty="0">
                <a:latin typeface="微软雅黑" charset="-122"/>
                <a:ea typeface="微软雅黑" charset="-122"/>
              </a:rPr>
              <a:t>软件工程标准  </a:t>
            </a:r>
          </a:p>
        </p:txBody>
      </p:sp>
      <p:sp>
        <p:nvSpPr>
          <p:cNvPr id="2" name="矩形 1">
            <a:extLst>
              <a:ext uri="{FF2B5EF4-FFF2-40B4-BE49-F238E27FC236}">
                <a16:creationId xmlns:a16="http://schemas.microsoft.com/office/drawing/2014/main" id="{BBE22A15-617B-43F1-9898-EC0281F6316C}"/>
              </a:ext>
            </a:extLst>
          </p:cNvPr>
          <p:cNvSpPr/>
          <p:nvPr/>
        </p:nvSpPr>
        <p:spPr>
          <a:xfrm>
            <a:off x="703646" y="1223692"/>
            <a:ext cx="10784708" cy="3917611"/>
          </a:xfrm>
          <a:prstGeom prst="rect">
            <a:avLst/>
          </a:prstGeom>
        </p:spPr>
        <p:txBody>
          <a:bodyPr wrap="square">
            <a:spAutoFit/>
          </a:bodyPr>
          <a:lstStyle/>
          <a:p>
            <a:pPr>
              <a:lnSpc>
                <a:spcPct val="150000"/>
              </a:lnSpc>
              <a:spcBef>
                <a:spcPct val="20000"/>
              </a:spcBef>
              <a:defRPr/>
            </a:pPr>
            <a:r>
              <a:rPr lang="en-US" altLang="zh-CN" sz="2000" dirty="0"/>
              <a:t>3</a:t>
            </a:r>
            <a:r>
              <a:rPr lang="zh-CN" altLang="en-US" sz="2000" dirty="0"/>
              <a:t>．软件工程标准的层次</a:t>
            </a:r>
          </a:p>
          <a:p>
            <a:pPr>
              <a:lnSpc>
                <a:spcPct val="150000"/>
              </a:lnSpc>
              <a:spcBef>
                <a:spcPct val="20000"/>
              </a:spcBef>
              <a:defRPr/>
            </a:pPr>
            <a:r>
              <a:rPr lang="zh-CN" altLang="en-US" sz="2000" dirty="0"/>
              <a:t>根据软件工程标准的制定机构与适用范围，软件工程标准可分为国际标准、国家标准、行业标准、企业（机构）规范以及项目（课题）规范五个层次。</a:t>
            </a:r>
          </a:p>
          <a:p>
            <a:pPr>
              <a:lnSpc>
                <a:spcPct val="150000"/>
              </a:lnSpc>
              <a:spcBef>
                <a:spcPct val="20000"/>
              </a:spcBef>
              <a:defRPr/>
            </a:pPr>
            <a:r>
              <a:rPr lang="zh-CN" altLang="en-US" sz="2000" dirty="0"/>
              <a:t>（</a:t>
            </a:r>
            <a:r>
              <a:rPr lang="en-US" altLang="zh-CN" sz="2000" dirty="0"/>
              <a:t>1</a:t>
            </a:r>
            <a:r>
              <a:rPr lang="zh-CN" altLang="en-US" sz="2000" dirty="0"/>
              <a:t>）国际标准</a:t>
            </a:r>
          </a:p>
          <a:p>
            <a:pPr>
              <a:lnSpc>
                <a:spcPct val="150000"/>
              </a:lnSpc>
              <a:spcBef>
                <a:spcPct val="20000"/>
              </a:spcBef>
              <a:defRPr/>
            </a:pPr>
            <a:r>
              <a:rPr lang="zh-CN" altLang="en-US" sz="2000" dirty="0"/>
              <a:t>国际标准是由国际标准化组织</a:t>
            </a:r>
            <a:r>
              <a:rPr lang="en-US" altLang="zh-CN" sz="2000" dirty="0"/>
              <a:t>ISO</a:t>
            </a:r>
            <a:r>
              <a:rPr lang="zh-CN" altLang="en-US" sz="2000" dirty="0"/>
              <a:t>（</a:t>
            </a:r>
            <a:r>
              <a:rPr lang="en-US" altLang="zh-CN" sz="2000" dirty="0"/>
              <a:t>International Standards Organization</a:t>
            </a:r>
            <a:r>
              <a:rPr lang="zh-CN" altLang="en-US" sz="2000" dirty="0"/>
              <a:t>）、国际电工委员会</a:t>
            </a:r>
            <a:r>
              <a:rPr lang="en-US" altLang="zh-CN" sz="2000" dirty="0"/>
              <a:t>IEC</a:t>
            </a:r>
            <a:r>
              <a:rPr lang="zh-CN" altLang="en-US" sz="2000" dirty="0"/>
              <a:t>（</a:t>
            </a:r>
            <a:r>
              <a:rPr lang="en-US" altLang="zh-CN" sz="2000" dirty="0"/>
              <a:t>International Electro\|technical Commission</a:t>
            </a:r>
            <a:r>
              <a:rPr lang="zh-CN" altLang="en-US" sz="2000" dirty="0"/>
              <a:t>）以及由</a:t>
            </a:r>
            <a:r>
              <a:rPr lang="en-US" altLang="zh-CN" sz="2000" dirty="0"/>
              <a:t>ISO</a:t>
            </a:r>
            <a:r>
              <a:rPr lang="zh-CN" altLang="en-US" sz="2000" dirty="0"/>
              <a:t>公布的其他国际组织（其中，</a:t>
            </a:r>
            <a:r>
              <a:rPr lang="en-US" altLang="zh-CN" sz="2000" dirty="0"/>
              <a:t>ISO</a:t>
            </a:r>
            <a:r>
              <a:rPr lang="zh-CN" altLang="en-US" sz="2000" dirty="0"/>
              <a:t>、</a:t>
            </a:r>
            <a:r>
              <a:rPr lang="en-US" altLang="zh-CN" sz="2000" dirty="0"/>
              <a:t>IEC</a:t>
            </a:r>
            <a:r>
              <a:rPr lang="zh-CN" altLang="en-US" sz="2000" dirty="0"/>
              <a:t>是两个最大的国际标准化组织）制定的标准。国际标准在世界范围内使用，各国可以自愿采用，不强制使用。到目前为止，</a:t>
            </a:r>
            <a:r>
              <a:rPr lang="en-US" altLang="zh-CN" sz="2000" dirty="0"/>
              <a:t>ISO</a:t>
            </a:r>
            <a:r>
              <a:rPr lang="zh-CN" altLang="en-US" sz="2000" dirty="0"/>
              <a:t>和</a:t>
            </a:r>
            <a:r>
              <a:rPr lang="en-US" altLang="zh-CN" sz="2000" dirty="0"/>
              <a:t>IEC</a:t>
            </a:r>
            <a:r>
              <a:rPr lang="zh-CN" altLang="en-US" sz="2000" dirty="0"/>
              <a:t>共发布国际标准</a:t>
            </a:r>
            <a:r>
              <a:rPr lang="en-US" altLang="zh-CN" sz="2000" dirty="0"/>
              <a:t>1</a:t>
            </a:r>
            <a:r>
              <a:rPr lang="zh-CN" altLang="en-US" sz="2000" dirty="0"/>
              <a:t>万多个。</a:t>
            </a:r>
          </a:p>
        </p:txBody>
      </p:sp>
    </p:spTree>
    <p:extLst>
      <p:ext uri="{BB962C8B-B14F-4D97-AF65-F5344CB8AC3E}">
        <p14:creationId xmlns:p14="http://schemas.microsoft.com/office/powerpoint/2010/main" val="19727240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236784"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10.7.1    </a:t>
            </a:r>
            <a:r>
              <a:rPr lang="zh-CN" altLang="en-US" sz="2200" b="1" dirty="0">
                <a:latin typeface="微软雅黑" charset="-122"/>
                <a:ea typeface="微软雅黑" charset="-122"/>
              </a:rPr>
              <a:t>软件工程标准  </a:t>
            </a:r>
          </a:p>
        </p:txBody>
      </p:sp>
      <p:grpSp>
        <p:nvGrpSpPr>
          <p:cNvPr id="26" name="组合 25">
            <a:extLst>
              <a:ext uri="{FF2B5EF4-FFF2-40B4-BE49-F238E27FC236}">
                <a16:creationId xmlns:a16="http://schemas.microsoft.com/office/drawing/2014/main" id="{1CB2F717-2108-48EA-A696-7AECBBABF7D6}"/>
              </a:ext>
            </a:extLst>
          </p:cNvPr>
          <p:cNvGrpSpPr/>
          <p:nvPr/>
        </p:nvGrpSpPr>
        <p:grpSpPr>
          <a:xfrm>
            <a:off x="409433" y="856840"/>
            <a:ext cx="11226635" cy="5144320"/>
            <a:chOff x="873457" y="1132498"/>
            <a:chExt cx="10126638" cy="4169469"/>
          </a:xfrm>
        </p:grpSpPr>
        <p:sp>
          <p:nvSpPr>
            <p:cNvPr id="27" name="箭头: 右 26">
              <a:extLst>
                <a:ext uri="{FF2B5EF4-FFF2-40B4-BE49-F238E27FC236}">
                  <a16:creationId xmlns:a16="http://schemas.microsoft.com/office/drawing/2014/main" id="{93A4C7AA-C2B3-49D7-BE51-19F06396AE14}"/>
                </a:ext>
              </a:extLst>
            </p:cNvPr>
            <p:cNvSpPr/>
            <p:nvPr/>
          </p:nvSpPr>
          <p:spPr>
            <a:xfrm>
              <a:off x="4924112" y="1132498"/>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28" name="任意多边形: 形状 27">
              <a:extLst>
                <a:ext uri="{FF2B5EF4-FFF2-40B4-BE49-F238E27FC236}">
                  <a16:creationId xmlns:a16="http://schemas.microsoft.com/office/drawing/2014/main" id="{243AF82D-157E-4B4A-8FEE-5D20E4A3B52A}"/>
                </a:ext>
              </a:extLst>
            </p:cNvPr>
            <p:cNvSpPr/>
            <p:nvPr/>
          </p:nvSpPr>
          <p:spPr>
            <a:xfrm>
              <a:off x="873457" y="1132498"/>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a:latin typeface="+mn-ea"/>
                </a:rPr>
                <a:t>（</a:t>
              </a:r>
              <a:r>
                <a:rPr lang="en-US" kern="1200">
                  <a:latin typeface="+mn-ea"/>
                </a:rPr>
                <a:t>2</a:t>
              </a:r>
              <a:r>
                <a:rPr lang="zh-CN" kern="1200">
                  <a:latin typeface="+mn-ea"/>
                </a:rPr>
                <a:t>）国家标准</a:t>
              </a:r>
            </a:p>
          </p:txBody>
        </p:sp>
        <p:sp>
          <p:nvSpPr>
            <p:cNvPr id="29" name="箭头: 右 28">
              <a:extLst>
                <a:ext uri="{FF2B5EF4-FFF2-40B4-BE49-F238E27FC236}">
                  <a16:creationId xmlns:a16="http://schemas.microsoft.com/office/drawing/2014/main" id="{6ADF7C0B-3696-44AA-A0DA-41AE2CDBD108}"/>
                </a:ext>
              </a:extLst>
            </p:cNvPr>
            <p:cNvSpPr/>
            <p:nvPr/>
          </p:nvSpPr>
          <p:spPr>
            <a:xfrm>
              <a:off x="4924112" y="1659672"/>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30" name="任意多边形: 形状 29">
              <a:extLst>
                <a:ext uri="{FF2B5EF4-FFF2-40B4-BE49-F238E27FC236}">
                  <a16:creationId xmlns:a16="http://schemas.microsoft.com/office/drawing/2014/main" id="{52C8C008-3893-497B-B3EC-207FC4179EF1}"/>
                </a:ext>
              </a:extLst>
            </p:cNvPr>
            <p:cNvSpPr/>
            <p:nvPr/>
          </p:nvSpPr>
          <p:spPr>
            <a:xfrm>
              <a:off x="873457" y="1659672"/>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dirty="0">
                  <a:latin typeface="+mn-ea"/>
                </a:rPr>
                <a:t>国家标准是由政府或国家级的机构制定或批准的、适用于全国范围的标准，是一个国家标准体系的主体和基础，国内各级标准必须服从、不得与之相抵触。</a:t>
              </a:r>
            </a:p>
          </p:txBody>
        </p:sp>
        <p:sp>
          <p:nvSpPr>
            <p:cNvPr id="31" name="箭头: 右 30">
              <a:extLst>
                <a:ext uri="{FF2B5EF4-FFF2-40B4-BE49-F238E27FC236}">
                  <a16:creationId xmlns:a16="http://schemas.microsoft.com/office/drawing/2014/main" id="{0F735A35-A635-4C6D-811D-59FD3A37F4F2}"/>
                </a:ext>
              </a:extLst>
            </p:cNvPr>
            <p:cNvSpPr/>
            <p:nvPr/>
          </p:nvSpPr>
          <p:spPr>
            <a:xfrm>
              <a:off x="4924112" y="2186847"/>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32" name="任意多边形: 形状 31">
              <a:extLst>
                <a:ext uri="{FF2B5EF4-FFF2-40B4-BE49-F238E27FC236}">
                  <a16:creationId xmlns:a16="http://schemas.microsoft.com/office/drawing/2014/main" id="{EBB206A4-F61B-42FD-B9DD-DBF63DBAB4AB}"/>
                </a:ext>
              </a:extLst>
            </p:cNvPr>
            <p:cNvSpPr/>
            <p:nvPr/>
          </p:nvSpPr>
          <p:spPr>
            <a:xfrm>
              <a:off x="873457" y="2186847"/>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a:latin typeface="+mn-ea"/>
                </a:rPr>
                <a:t>（</a:t>
              </a:r>
              <a:r>
                <a:rPr lang="en-US" kern="1200">
                  <a:latin typeface="+mn-ea"/>
                </a:rPr>
                <a:t>3</a:t>
              </a:r>
              <a:r>
                <a:rPr lang="zh-CN" kern="1200">
                  <a:latin typeface="+mn-ea"/>
                </a:rPr>
                <a:t>）行业标准</a:t>
              </a:r>
            </a:p>
          </p:txBody>
        </p:sp>
        <p:sp>
          <p:nvSpPr>
            <p:cNvPr id="33" name="箭头: 右 32">
              <a:extLst>
                <a:ext uri="{FF2B5EF4-FFF2-40B4-BE49-F238E27FC236}">
                  <a16:creationId xmlns:a16="http://schemas.microsoft.com/office/drawing/2014/main" id="{81959665-DA46-4CDE-A08C-1AB3CFACABB0}"/>
                </a:ext>
              </a:extLst>
            </p:cNvPr>
            <p:cNvSpPr/>
            <p:nvPr/>
          </p:nvSpPr>
          <p:spPr>
            <a:xfrm>
              <a:off x="4924112" y="2714021"/>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34" name="任意多边形: 形状 33">
              <a:extLst>
                <a:ext uri="{FF2B5EF4-FFF2-40B4-BE49-F238E27FC236}">
                  <a16:creationId xmlns:a16="http://schemas.microsoft.com/office/drawing/2014/main" id="{A5E31E6B-8CBE-4408-AEE0-2C26319EA199}"/>
                </a:ext>
              </a:extLst>
            </p:cNvPr>
            <p:cNvSpPr/>
            <p:nvPr/>
          </p:nvSpPr>
          <p:spPr>
            <a:xfrm>
              <a:off x="873457" y="2714021"/>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dirty="0">
                  <a:latin typeface="+mn-ea"/>
                </a:rPr>
                <a:t>行业标准是由行业机构、学术团体或国防机构制定，并适用于某个业务领域的标准。</a:t>
              </a:r>
            </a:p>
          </p:txBody>
        </p:sp>
        <p:sp>
          <p:nvSpPr>
            <p:cNvPr id="35" name="箭头: 右 34">
              <a:extLst>
                <a:ext uri="{FF2B5EF4-FFF2-40B4-BE49-F238E27FC236}">
                  <a16:creationId xmlns:a16="http://schemas.microsoft.com/office/drawing/2014/main" id="{A27B924F-C8EF-4E74-AD89-B4CC14E276C1}"/>
                </a:ext>
              </a:extLst>
            </p:cNvPr>
            <p:cNvSpPr/>
            <p:nvPr/>
          </p:nvSpPr>
          <p:spPr>
            <a:xfrm>
              <a:off x="4924112" y="3241195"/>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36" name="任意多边形: 形状 35">
              <a:extLst>
                <a:ext uri="{FF2B5EF4-FFF2-40B4-BE49-F238E27FC236}">
                  <a16:creationId xmlns:a16="http://schemas.microsoft.com/office/drawing/2014/main" id="{59F8EA24-0B77-4E4D-9E7E-30CB464E2B73}"/>
                </a:ext>
              </a:extLst>
            </p:cNvPr>
            <p:cNvSpPr/>
            <p:nvPr/>
          </p:nvSpPr>
          <p:spPr>
            <a:xfrm>
              <a:off x="873457" y="3241195"/>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a:latin typeface="+mn-ea"/>
                </a:rPr>
                <a:t>（</a:t>
              </a:r>
              <a:r>
                <a:rPr lang="en-US" kern="1200">
                  <a:latin typeface="+mn-ea"/>
                </a:rPr>
                <a:t>4</a:t>
              </a:r>
              <a:r>
                <a:rPr lang="zh-CN" kern="1200">
                  <a:latin typeface="+mn-ea"/>
                </a:rPr>
                <a:t>）企业规范</a:t>
              </a:r>
            </a:p>
          </p:txBody>
        </p:sp>
        <p:sp>
          <p:nvSpPr>
            <p:cNvPr id="37" name="箭头: 右 36">
              <a:extLst>
                <a:ext uri="{FF2B5EF4-FFF2-40B4-BE49-F238E27FC236}">
                  <a16:creationId xmlns:a16="http://schemas.microsoft.com/office/drawing/2014/main" id="{69F3C075-5073-4E3D-BDD9-104F7F0CD764}"/>
                </a:ext>
              </a:extLst>
            </p:cNvPr>
            <p:cNvSpPr/>
            <p:nvPr/>
          </p:nvSpPr>
          <p:spPr>
            <a:xfrm>
              <a:off x="4924112" y="3768369"/>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38" name="任意多边形: 形状 37">
              <a:extLst>
                <a:ext uri="{FF2B5EF4-FFF2-40B4-BE49-F238E27FC236}">
                  <a16:creationId xmlns:a16="http://schemas.microsoft.com/office/drawing/2014/main" id="{199CE214-69BB-4966-9BBB-7DCA6B0B70EE}"/>
                </a:ext>
              </a:extLst>
            </p:cNvPr>
            <p:cNvSpPr/>
            <p:nvPr/>
          </p:nvSpPr>
          <p:spPr>
            <a:xfrm>
              <a:off x="873457" y="3768369"/>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a:latin typeface="+mn-ea"/>
                </a:rPr>
                <a:t>企业规范由企业或公司批准、发布的适用于本单位的规范。</a:t>
              </a:r>
            </a:p>
          </p:txBody>
        </p:sp>
        <p:sp>
          <p:nvSpPr>
            <p:cNvPr id="39" name="箭头: 右 38">
              <a:extLst>
                <a:ext uri="{FF2B5EF4-FFF2-40B4-BE49-F238E27FC236}">
                  <a16:creationId xmlns:a16="http://schemas.microsoft.com/office/drawing/2014/main" id="{07EA224F-10AB-497E-97B0-6B40093BB3AF}"/>
                </a:ext>
              </a:extLst>
            </p:cNvPr>
            <p:cNvSpPr/>
            <p:nvPr/>
          </p:nvSpPr>
          <p:spPr>
            <a:xfrm>
              <a:off x="4924112" y="4295543"/>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40" name="任意多边形: 形状 39">
              <a:extLst>
                <a:ext uri="{FF2B5EF4-FFF2-40B4-BE49-F238E27FC236}">
                  <a16:creationId xmlns:a16="http://schemas.microsoft.com/office/drawing/2014/main" id="{984E2E61-D827-4F1A-84FE-48E1D0E033C6}"/>
                </a:ext>
              </a:extLst>
            </p:cNvPr>
            <p:cNvSpPr/>
            <p:nvPr/>
          </p:nvSpPr>
          <p:spPr>
            <a:xfrm>
              <a:off x="873457" y="4295543"/>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a:latin typeface="+mn-ea"/>
                </a:rPr>
                <a:t>（</a:t>
              </a:r>
              <a:r>
                <a:rPr lang="en-US" kern="1200">
                  <a:latin typeface="+mn-ea"/>
                </a:rPr>
                <a:t>5</a:t>
              </a:r>
              <a:r>
                <a:rPr lang="zh-CN" kern="1200">
                  <a:latin typeface="+mn-ea"/>
                </a:rPr>
                <a:t>）项目规范</a:t>
              </a:r>
            </a:p>
          </p:txBody>
        </p:sp>
        <p:sp>
          <p:nvSpPr>
            <p:cNvPr id="41" name="箭头: 右 40">
              <a:extLst>
                <a:ext uri="{FF2B5EF4-FFF2-40B4-BE49-F238E27FC236}">
                  <a16:creationId xmlns:a16="http://schemas.microsoft.com/office/drawing/2014/main" id="{AF2894B4-8498-4771-B37A-6084A03EF2EF}"/>
                </a:ext>
              </a:extLst>
            </p:cNvPr>
            <p:cNvSpPr/>
            <p:nvPr/>
          </p:nvSpPr>
          <p:spPr>
            <a:xfrm>
              <a:off x="4924112" y="4822718"/>
              <a:ext cx="6075983" cy="479249"/>
            </a:xfrm>
            <a:prstGeom prst="rightArrow">
              <a:avLst>
                <a:gd name="adj1" fmla="val 75000"/>
                <a:gd name="adj2" fmla="val 50000"/>
              </a:avLst>
            </a:prstGeom>
          </p:spPr>
          <p:style>
            <a:lnRef idx="1">
              <a:schemeClr val="accent1">
                <a:alpha val="90000"/>
                <a:hueOff val="0"/>
                <a:satOff val="0"/>
                <a:lumOff val="0"/>
                <a:alphaOff val="0"/>
              </a:schemeClr>
            </a:lnRef>
            <a:fillRef idx="1">
              <a:schemeClr val="lt1">
                <a:alpha val="90000"/>
                <a:tint val="40000"/>
                <a:hueOff val="0"/>
                <a:satOff val="0"/>
                <a:lumOff val="0"/>
                <a:alphaOff val="0"/>
              </a:schemeClr>
            </a:fillRef>
            <a:effectRef idx="2">
              <a:schemeClr val="lt1">
                <a:alpha val="90000"/>
                <a:tint val="40000"/>
                <a:hueOff val="0"/>
                <a:satOff val="0"/>
                <a:lumOff val="0"/>
                <a:alphaOff val="0"/>
              </a:schemeClr>
            </a:effectRef>
            <a:fontRef idx="minor">
              <a:schemeClr val="dk1">
                <a:hueOff val="0"/>
                <a:satOff val="0"/>
                <a:lumOff val="0"/>
                <a:alphaOff val="0"/>
              </a:schemeClr>
            </a:fontRef>
          </p:style>
        </p:sp>
        <p:sp>
          <p:nvSpPr>
            <p:cNvPr id="42" name="任意多边形: 形状 41">
              <a:extLst>
                <a:ext uri="{FF2B5EF4-FFF2-40B4-BE49-F238E27FC236}">
                  <a16:creationId xmlns:a16="http://schemas.microsoft.com/office/drawing/2014/main" id="{5CB7424E-202B-4B3E-8F9E-C0A284CC7ABA}"/>
                </a:ext>
              </a:extLst>
            </p:cNvPr>
            <p:cNvSpPr/>
            <p:nvPr/>
          </p:nvSpPr>
          <p:spPr>
            <a:xfrm>
              <a:off x="873457" y="4822718"/>
              <a:ext cx="9621672" cy="479249"/>
            </a:xfrm>
            <a:custGeom>
              <a:avLst/>
              <a:gdLst>
                <a:gd name="connsiteX0" fmla="*/ 0 w 4050655"/>
                <a:gd name="connsiteY0" fmla="*/ 79876 h 479249"/>
                <a:gd name="connsiteX1" fmla="*/ 79876 w 4050655"/>
                <a:gd name="connsiteY1" fmla="*/ 0 h 479249"/>
                <a:gd name="connsiteX2" fmla="*/ 3970779 w 4050655"/>
                <a:gd name="connsiteY2" fmla="*/ 0 h 479249"/>
                <a:gd name="connsiteX3" fmla="*/ 4050655 w 4050655"/>
                <a:gd name="connsiteY3" fmla="*/ 79876 h 479249"/>
                <a:gd name="connsiteX4" fmla="*/ 4050655 w 4050655"/>
                <a:gd name="connsiteY4" fmla="*/ 399373 h 479249"/>
                <a:gd name="connsiteX5" fmla="*/ 3970779 w 4050655"/>
                <a:gd name="connsiteY5" fmla="*/ 479249 h 479249"/>
                <a:gd name="connsiteX6" fmla="*/ 79876 w 4050655"/>
                <a:gd name="connsiteY6" fmla="*/ 479249 h 479249"/>
                <a:gd name="connsiteX7" fmla="*/ 0 w 4050655"/>
                <a:gd name="connsiteY7" fmla="*/ 399373 h 479249"/>
                <a:gd name="connsiteX8" fmla="*/ 0 w 4050655"/>
                <a:gd name="connsiteY8" fmla="*/ 79876 h 479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0655" h="479249">
                  <a:moveTo>
                    <a:pt x="0" y="79876"/>
                  </a:moveTo>
                  <a:cubicBezTo>
                    <a:pt x="0" y="35762"/>
                    <a:pt x="35762" y="0"/>
                    <a:pt x="79876" y="0"/>
                  </a:cubicBezTo>
                  <a:lnTo>
                    <a:pt x="3970779" y="0"/>
                  </a:lnTo>
                  <a:cubicBezTo>
                    <a:pt x="4014893" y="0"/>
                    <a:pt x="4050655" y="35762"/>
                    <a:pt x="4050655" y="79876"/>
                  </a:cubicBezTo>
                  <a:lnTo>
                    <a:pt x="4050655" y="399373"/>
                  </a:lnTo>
                  <a:cubicBezTo>
                    <a:pt x="4050655" y="443487"/>
                    <a:pt x="4014893" y="479249"/>
                    <a:pt x="3970779" y="479249"/>
                  </a:cubicBezTo>
                  <a:lnTo>
                    <a:pt x="79876" y="479249"/>
                  </a:lnTo>
                  <a:cubicBezTo>
                    <a:pt x="35762" y="479249"/>
                    <a:pt x="0" y="443487"/>
                    <a:pt x="0" y="399373"/>
                  </a:cubicBezTo>
                  <a:lnTo>
                    <a:pt x="0" y="79876"/>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57685" tIns="40540" rIns="57685" bIns="40540" numCol="1" spcCol="1270" anchor="ctr" anchorCtr="0">
              <a:noAutofit/>
            </a:bodyPr>
            <a:lstStyle/>
            <a:p>
              <a:pPr marL="0" lvl="0" indent="0" algn="ctr" defTabSz="400050">
                <a:spcBef>
                  <a:spcPct val="0"/>
                </a:spcBef>
                <a:buNone/>
              </a:pPr>
              <a:r>
                <a:rPr lang="zh-CN" kern="1200">
                  <a:latin typeface="+mn-ea"/>
                </a:rPr>
                <a:t>项目规范由某一项目组织制定，且为该项任务专用的软件工程规范。</a:t>
              </a:r>
            </a:p>
          </p:txBody>
        </p:sp>
      </p:grpSp>
    </p:spTree>
    <p:extLst>
      <p:ext uri="{BB962C8B-B14F-4D97-AF65-F5344CB8AC3E}">
        <p14:creationId xmlns:p14="http://schemas.microsoft.com/office/powerpoint/2010/main" val="31023514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arn(outVertical)">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51891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10.7.2    </a:t>
            </a:r>
            <a:r>
              <a:rPr lang="zh-CN" altLang="en-US" sz="2200" b="1" dirty="0">
                <a:latin typeface="微软雅黑" charset="-122"/>
                <a:ea typeface="微软雅黑" charset="-122"/>
              </a:rPr>
              <a:t>软件文档的编写  </a:t>
            </a:r>
          </a:p>
        </p:txBody>
      </p:sp>
      <p:sp>
        <p:nvSpPr>
          <p:cNvPr id="16" name="矩形 15">
            <a:extLst>
              <a:ext uri="{FF2B5EF4-FFF2-40B4-BE49-F238E27FC236}">
                <a16:creationId xmlns:a16="http://schemas.microsoft.com/office/drawing/2014/main" id="{D434A632-9D6F-43DD-AA27-7871614179FF}"/>
              </a:ext>
            </a:extLst>
          </p:cNvPr>
          <p:cNvSpPr/>
          <p:nvPr/>
        </p:nvSpPr>
        <p:spPr>
          <a:xfrm>
            <a:off x="859808" y="1661465"/>
            <a:ext cx="10563368" cy="2935868"/>
          </a:xfrm>
          <a:prstGeom prst="rect">
            <a:avLst/>
          </a:prstGeom>
        </p:spPr>
        <p:txBody>
          <a:bodyPr wrap="square">
            <a:spAutoFit/>
          </a:bodyPr>
          <a:lstStyle/>
          <a:p>
            <a:pPr>
              <a:lnSpc>
                <a:spcPct val="150000"/>
              </a:lnSpc>
            </a:pPr>
            <a:r>
              <a:rPr lang="en-US" altLang="zh-CN" dirty="0">
                <a:latin typeface="+mn-ea"/>
              </a:rPr>
              <a:t>1</a:t>
            </a:r>
            <a:r>
              <a:rPr lang="zh-CN" altLang="en-US" dirty="0">
                <a:latin typeface="+mn-ea"/>
              </a:rPr>
              <a:t>．软件文档的作用</a:t>
            </a:r>
          </a:p>
          <a:p>
            <a:pPr>
              <a:lnSpc>
                <a:spcPct val="150000"/>
              </a:lnSpc>
            </a:pPr>
            <a:r>
              <a:rPr lang="zh-CN" altLang="en-US" dirty="0">
                <a:latin typeface="+mn-ea"/>
              </a:rPr>
              <a:t>软件文档也是软件产品的一部分，没有文档的软件不能称其为软件。</a:t>
            </a:r>
          </a:p>
          <a:p>
            <a:pPr>
              <a:lnSpc>
                <a:spcPct val="150000"/>
              </a:lnSpc>
            </a:pPr>
            <a:r>
              <a:rPr lang="zh-CN" altLang="en-US" dirty="0">
                <a:latin typeface="+mn-ea"/>
              </a:rPr>
              <a:t>软件文档在软件开发人员、软件管理人员、软件维护人员、用户以及计算机之间起着重要的桥梁作用。开发人员通过软件文档交流设计思想和设计软件；管理人员通过文档了解软件开发项目安排、进度、资源使用和成果等；维护人员通过文档对项目进行维护；用户通过文档掌握软件的使用和操作。</a:t>
            </a:r>
          </a:p>
          <a:p>
            <a:pPr>
              <a:lnSpc>
                <a:spcPct val="150000"/>
              </a:lnSpc>
            </a:pPr>
            <a:r>
              <a:rPr lang="zh-CN" altLang="en-US" dirty="0">
                <a:latin typeface="+mn-ea"/>
              </a:rPr>
              <a:t>规范、齐全、有效的软件文档会使软件开发活动更科学、规范，更有成效。缺乏必要的文档资料或者文档资料不合格，必然给软件开发和维护带来许多严重的困难。 </a:t>
            </a:r>
          </a:p>
        </p:txBody>
      </p:sp>
    </p:spTree>
    <p:extLst>
      <p:ext uri="{BB962C8B-B14F-4D97-AF65-F5344CB8AC3E}">
        <p14:creationId xmlns:p14="http://schemas.microsoft.com/office/powerpoint/2010/main" val="24703244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 Box 14"/>
          <p:cNvSpPr txBox="1">
            <a:spLocks noChangeArrowheads="1"/>
          </p:cNvSpPr>
          <p:nvPr/>
        </p:nvSpPr>
        <p:spPr bwMode="auto">
          <a:xfrm>
            <a:off x="989932" y="287338"/>
            <a:ext cx="41665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10.1.1    </a:t>
            </a:r>
            <a:r>
              <a:rPr lang="zh-CN" altLang="en-US" sz="2200" b="1" dirty="0">
                <a:latin typeface="微软雅黑" charset="-122"/>
                <a:ea typeface="微软雅黑" charset="-122"/>
              </a:rPr>
              <a:t>软件项目管理的职责   </a:t>
            </a:r>
          </a:p>
        </p:txBody>
      </p:sp>
      <p:grpSp>
        <p:nvGrpSpPr>
          <p:cNvPr id="24" name="组合 23">
            <a:extLst>
              <a:ext uri="{FF2B5EF4-FFF2-40B4-BE49-F238E27FC236}">
                <a16:creationId xmlns:a16="http://schemas.microsoft.com/office/drawing/2014/main" id="{6BED13A5-AE99-4C79-B302-B3B6F83CB89F}"/>
              </a:ext>
            </a:extLst>
          </p:cNvPr>
          <p:cNvGrpSpPr/>
          <p:nvPr/>
        </p:nvGrpSpPr>
        <p:grpSpPr>
          <a:xfrm>
            <a:off x="729308" y="1364365"/>
            <a:ext cx="10733383" cy="4329201"/>
            <a:chOff x="989932" y="1227887"/>
            <a:chExt cx="10733383" cy="4329201"/>
          </a:xfrm>
        </p:grpSpPr>
        <p:grpSp>
          <p:nvGrpSpPr>
            <p:cNvPr id="23" name="组合 22">
              <a:extLst>
                <a:ext uri="{FF2B5EF4-FFF2-40B4-BE49-F238E27FC236}">
                  <a16:creationId xmlns:a16="http://schemas.microsoft.com/office/drawing/2014/main" id="{0298CEAA-3DF2-41E4-95D4-8C98015BAB94}"/>
                </a:ext>
              </a:extLst>
            </p:cNvPr>
            <p:cNvGrpSpPr/>
            <p:nvPr/>
          </p:nvGrpSpPr>
          <p:grpSpPr>
            <a:xfrm>
              <a:off x="989932" y="1227887"/>
              <a:ext cx="10733383" cy="4329201"/>
              <a:chOff x="989932" y="1227887"/>
              <a:chExt cx="10733383" cy="4329201"/>
            </a:xfrm>
          </p:grpSpPr>
          <p:sp>
            <p:nvSpPr>
              <p:cNvPr id="9" name="任意多边形: 形状 8">
                <a:extLst>
                  <a:ext uri="{FF2B5EF4-FFF2-40B4-BE49-F238E27FC236}">
                    <a16:creationId xmlns:a16="http://schemas.microsoft.com/office/drawing/2014/main" id="{A8D8BF3F-EB25-406C-B977-4C2F1D202C6F}"/>
                  </a:ext>
                </a:extLst>
              </p:cNvPr>
              <p:cNvSpPr/>
              <p:nvPr/>
            </p:nvSpPr>
            <p:spPr>
              <a:xfrm>
                <a:off x="989932" y="1227887"/>
                <a:ext cx="1745265" cy="4329201"/>
              </a:xfrm>
              <a:custGeom>
                <a:avLst/>
                <a:gdLst>
                  <a:gd name="connsiteX0" fmla="*/ 0 w 1493150"/>
                  <a:gd name="connsiteY0" fmla="*/ 149315 h 3559629"/>
                  <a:gd name="connsiteX1" fmla="*/ 149315 w 1493150"/>
                  <a:gd name="connsiteY1" fmla="*/ 0 h 3559629"/>
                  <a:gd name="connsiteX2" fmla="*/ 1343835 w 1493150"/>
                  <a:gd name="connsiteY2" fmla="*/ 0 h 3559629"/>
                  <a:gd name="connsiteX3" fmla="*/ 1493150 w 1493150"/>
                  <a:gd name="connsiteY3" fmla="*/ 149315 h 3559629"/>
                  <a:gd name="connsiteX4" fmla="*/ 1493150 w 1493150"/>
                  <a:gd name="connsiteY4" fmla="*/ 3410314 h 3559629"/>
                  <a:gd name="connsiteX5" fmla="*/ 1343835 w 1493150"/>
                  <a:gd name="connsiteY5" fmla="*/ 3559629 h 3559629"/>
                  <a:gd name="connsiteX6" fmla="*/ 149315 w 1493150"/>
                  <a:gd name="connsiteY6" fmla="*/ 3559629 h 3559629"/>
                  <a:gd name="connsiteX7" fmla="*/ 0 w 1493150"/>
                  <a:gd name="connsiteY7" fmla="*/ 3410314 h 3559629"/>
                  <a:gd name="connsiteX8" fmla="*/ 0 w 1493150"/>
                  <a:gd name="connsiteY8" fmla="*/ 149315 h 35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150" h="3559629">
                    <a:moveTo>
                      <a:pt x="0" y="149315"/>
                    </a:moveTo>
                    <a:cubicBezTo>
                      <a:pt x="0" y="66851"/>
                      <a:pt x="66851" y="0"/>
                      <a:pt x="149315" y="0"/>
                    </a:cubicBezTo>
                    <a:lnTo>
                      <a:pt x="1343835" y="0"/>
                    </a:lnTo>
                    <a:cubicBezTo>
                      <a:pt x="1426299" y="0"/>
                      <a:pt x="1493150" y="66851"/>
                      <a:pt x="1493150" y="149315"/>
                    </a:cubicBezTo>
                    <a:lnTo>
                      <a:pt x="1493150" y="3410314"/>
                    </a:lnTo>
                    <a:cubicBezTo>
                      <a:pt x="1493150" y="3492778"/>
                      <a:pt x="1426299" y="3559629"/>
                      <a:pt x="1343835" y="3559629"/>
                    </a:cubicBezTo>
                    <a:lnTo>
                      <a:pt x="149315" y="3559629"/>
                    </a:lnTo>
                    <a:cubicBezTo>
                      <a:pt x="66851" y="3559629"/>
                      <a:pt x="0" y="3492778"/>
                      <a:pt x="0" y="3410314"/>
                    </a:cubicBezTo>
                    <a:lnTo>
                      <a:pt x="0" y="1493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1509195" rIns="85344" bIns="797271" numCol="1" spcCol="1270" anchor="ctr" anchorCtr="0">
                <a:noAutofit/>
              </a:bodyPr>
              <a:lstStyle/>
              <a:p>
                <a:pPr marL="0" lvl="0" indent="0" defTabSz="533400">
                  <a:lnSpc>
                    <a:spcPct val="150000"/>
                  </a:lnSpc>
                  <a:spcBef>
                    <a:spcPct val="0"/>
                  </a:spcBef>
                  <a:buNone/>
                </a:pPr>
                <a:r>
                  <a:rPr lang="zh-CN" kern="1200">
                    <a:latin typeface="+mn-ea"/>
                  </a:rPr>
                  <a:t>软件项目管理的职能包括：</a:t>
                </a:r>
              </a:p>
            </p:txBody>
          </p:sp>
          <p:sp>
            <p:nvSpPr>
              <p:cNvPr id="10" name="椭圆 9">
                <a:extLst>
                  <a:ext uri="{FF2B5EF4-FFF2-40B4-BE49-F238E27FC236}">
                    <a16:creationId xmlns:a16="http://schemas.microsoft.com/office/drawing/2014/main" id="{2F5A48F2-5A00-4FEE-875B-5FDCBF5E16BA}"/>
                  </a:ext>
                </a:extLst>
              </p:cNvPr>
              <p:cNvSpPr/>
              <p:nvPr/>
            </p:nvSpPr>
            <p:spPr>
              <a:xfrm>
                <a:off x="1436475" y="1227887"/>
                <a:ext cx="852178" cy="892983"/>
              </a:xfrm>
              <a:prstGeom prst="ellipse">
                <a:avLst/>
              </a:prstGeom>
            </p:spPr>
            <p:style>
              <a:lnRef idx="1">
                <a:schemeClr val="accent3">
                  <a:shade val="80000"/>
                  <a:hueOff val="0"/>
                  <a:satOff val="0"/>
                  <a:lumOff val="0"/>
                  <a:alphaOff val="0"/>
                </a:schemeClr>
              </a:lnRef>
              <a:fillRef idx="1">
                <a:schemeClr val="accent3">
                  <a:tint val="40000"/>
                  <a:hueOff val="0"/>
                  <a:satOff val="0"/>
                  <a:lumOff val="0"/>
                  <a:alphaOff val="0"/>
                </a:schemeClr>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11" name="任意多边形: 形状 10">
                <a:extLst>
                  <a:ext uri="{FF2B5EF4-FFF2-40B4-BE49-F238E27FC236}">
                    <a16:creationId xmlns:a16="http://schemas.microsoft.com/office/drawing/2014/main" id="{A550575F-BB5E-41BB-AF04-7660AC08B7CE}"/>
                  </a:ext>
                </a:extLst>
              </p:cNvPr>
              <p:cNvSpPr/>
              <p:nvPr/>
            </p:nvSpPr>
            <p:spPr>
              <a:xfrm>
                <a:off x="2787555" y="1227887"/>
                <a:ext cx="1745265" cy="4329201"/>
              </a:xfrm>
              <a:custGeom>
                <a:avLst/>
                <a:gdLst>
                  <a:gd name="connsiteX0" fmla="*/ 0 w 1493150"/>
                  <a:gd name="connsiteY0" fmla="*/ 149315 h 3559629"/>
                  <a:gd name="connsiteX1" fmla="*/ 149315 w 1493150"/>
                  <a:gd name="connsiteY1" fmla="*/ 0 h 3559629"/>
                  <a:gd name="connsiteX2" fmla="*/ 1343835 w 1493150"/>
                  <a:gd name="connsiteY2" fmla="*/ 0 h 3559629"/>
                  <a:gd name="connsiteX3" fmla="*/ 1493150 w 1493150"/>
                  <a:gd name="connsiteY3" fmla="*/ 149315 h 3559629"/>
                  <a:gd name="connsiteX4" fmla="*/ 1493150 w 1493150"/>
                  <a:gd name="connsiteY4" fmla="*/ 3410314 h 3559629"/>
                  <a:gd name="connsiteX5" fmla="*/ 1343835 w 1493150"/>
                  <a:gd name="connsiteY5" fmla="*/ 3559629 h 3559629"/>
                  <a:gd name="connsiteX6" fmla="*/ 149315 w 1493150"/>
                  <a:gd name="connsiteY6" fmla="*/ 3559629 h 3559629"/>
                  <a:gd name="connsiteX7" fmla="*/ 0 w 1493150"/>
                  <a:gd name="connsiteY7" fmla="*/ 3410314 h 3559629"/>
                  <a:gd name="connsiteX8" fmla="*/ 0 w 1493150"/>
                  <a:gd name="connsiteY8" fmla="*/ 149315 h 35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150" h="3559629">
                    <a:moveTo>
                      <a:pt x="0" y="149315"/>
                    </a:moveTo>
                    <a:cubicBezTo>
                      <a:pt x="0" y="66851"/>
                      <a:pt x="66851" y="0"/>
                      <a:pt x="149315" y="0"/>
                    </a:cubicBezTo>
                    <a:lnTo>
                      <a:pt x="1343835" y="0"/>
                    </a:lnTo>
                    <a:cubicBezTo>
                      <a:pt x="1426299" y="0"/>
                      <a:pt x="1493150" y="66851"/>
                      <a:pt x="1493150" y="149315"/>
                    </a:cubicBezTo>
                    <a:lnTo>
                      <a:pt x="1493150" y="3410314"/>
                    </a:lnTo>
                    <a:cubicBezTo>
                      <a:pt x="1493150" y="3492778"/>
                      <a:pt x="1426299" y="3559629"/>
                      <a:pt x="1343835" y="3559629"/>
                    </a:cubicBezTo>
                    <a:lnTo>
                      <a:pt x="149315" y="3559629"/>
                    </a:lnTo>
                    <a:cubicBezTo>
                      <a:pt x="66851" y="3559629"/>
                      <a:pt x="0" y="3492778"/>
                      <a:pt x="0" y="3410314"/>
                    </a:cubicBezTo>
                    <a:lnTo>
                      <a:pt x="0" y="1493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1509195" rIns="85344" bIns="797271" numCol="1" spcCol="1270" anchor="ctr" anchorCtr="0">
                <a:noAutofit/>
              </a:bodyPr>
              <a:lstStyle/>
              <a:p>
                <a:pPr marL="0" lvl="0" indent="0" defTabSz="533400">
                  <a:lnSpc>
                    <a:spcPct val="150000"/>
                  </a:lnSpc>
                  <a:spcBef>
                    <a:spcPct val="0"/>
                  </a:spcBef>
                  <a:buNone/>
                </a:pPr>
                <a:r>
                  <a:rPr lang="zh-CN" kern="1200">
                    <a:latin typeface="+mn-ea"/>
                  </a:rPr>
                  <a:t>（</a:t>
                </a:r>
                <a:r>
                  <a:rPr lang="en-US" kern="1200">
                    <a:latin typeface="+mn-ea"/>
                  </a:rPr>
                  <a:t>1</a:t>
                </a:r>
                <a:r>
                  <a:rPr lang="zh-CN" kern="1200">
                    <a:latin typeface="+mn-ea"/>
                  </a:rPr>
                  <a:t>）制订计划：规定要完成的任务和要求，安排资源、人员和进度等。</a:t>
                </a:r>
              </a:p>
            </p:txBody>
          </p:sp>
          <p:sp>
            <p:nvSpPr>
              <p:cNvPr id="13" name="任意多边形: 形状 12">
                <a:extLst>
                  <a:ext uri="{FF2B5EF4-FFF2-40B4-BE49-F238E27FC236}">
                    <a16:creationId xmlns:a16="http://schemas.microsoft.com/office/drawing/2014/main" id="{1077B2C2-72ED-4D4D-BDCE-4804351F7B4D}"/>
                  </a:ext>
                </a:extLst>
              </p:cNvPr>
              <p:cNvSpPr/>
              <p:nvPr/>
            </p:nvSpPr>
            <p:spPr>
              <a:xfrm>
                <a:off x="4585178" y="1227887"/>
                <a:ext cx="1745265" cy="4329201"/>
              </a:xfrm>
              <a:custGeom>
                <a:avLst/>
                <a:gdLst>
                  <a:gd name="connsiteX0" fmla="*/ 0 w 1493150"/>
                  <a:gd name="connsiteY0" fmla="*/ 149315 h 3559629"/>
                  <a:gd name="connsiteX1" fmla="*/ 149315 w 1493150"/>
                  <a:gd name="connsiteY1" fmla="*/ 0 h 3559629"/>
                  <a:gd name="connsiteX2" fmla="*/ 1343835 w 1493150"/>
                  <a:gd name="connsiteY2" fmla="*/ 0 h 3559629"/>
                  <a:gd name="connsiteX3" fmla="*/ 1493150 w 1493150"/>
                  <a:gd name="connsiteY3" fmla="*/ 149315 h 3559629"/>
                  <a:gd name="connsiteX4" fmla="*/ 1493150 w 1493150"/>
                  <a:gd name="connsiteY4" fmla="*/ 3410314 h 3559629"/>
                  <a:gd name="connsiteX5" fmla="*/ 1343835 w 1493150"/>
                  <a:gd name="connsiteY5" fmla="*/ 3559629 h 3559629"/>
                  <a:gd name="connsiteX6" fmla="*/ 149315 w 1493150"/>
                  <a:gd name="connsiteY6" fmla="*/ 3559629 h 3559629"/>
                  <a:gd name="connsiteX7" fmla="*/ 0 w 1493150"/>
                  <a:gd name="connsiteY7" fmla="*/ 3410314 h 3559629"/>
                  <a:gd name="connsiteX8" fmla="*/ 0 w 1493150"/>
                  <a:gd name="connsiteY8" fmla="*/ 149315 h 35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150" h="3559629">
                    <a:moveTo>
                      <a:pt x="0" y="149315"/>
                    </a:moveTo>
                    <a:cubicBezTo>
                      <a:pt x="0" y="66851"/>
                      <a:pt x="66851" y="0"/>
                      <a:pt x="149315" y="0"/>
                    </a:cubicBezTo>
                    <a:lnTo>
                      <a:pt x="1343835" y="0"/>
                    </a:lnTo>
                    <a:cubicBezTo>
                      <a:pt x="1426299" y="0"/>
                      <a:pt x="1493150" y="66851"/>
                      <a:pt x="1493150" y="149315"/>
                    </a:cubicBezTo>
                    <a:lnTo>
                      <a:pt x="1493150" y="3410314"/>
                    </a:lnTo>
                    <a:cubicBezTo>
                      <a:pt x="1493150" y="3492778"/>
                      <a:pt x="1426299" y="3559629"/>
                      <a:pt x="1343835" y="3559629"/>
                    </a:cubicBezTo>
                    <a:lnTo>
                      <a:pt x="149315" y="3559629"/>
                    </a:lnTo>
                    <a:cubicBezTo>
                      <a:pt x="66851" y="3559629"/>
                      <a:pt x="0" y="3492778"/>
                      <a:pt x="0" y="3410314"/>
                    </a:cubicBezTo>
                    <a:lnTo>
                      <a:pt x="0" y="1493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1509195" rIns="85344" bIns="797271" numCol="1" spcCol="1270" anchor="ctr" anchorCtr="0">
                <a:noAutofit/>
              </a:bodyPr>
              <a:lstStyle/>
              <a:p>
                <a:pPr marL="0" lvl="0" indent="0" defTabSz="533400">
                  <a:lnSpc>
                    <a:spcPct val="150000"/>
                  </a:lnSpc>
                  <a:spcBef>
                    <a:spcPct val="0"/>
                  </a:spcBef>
                  <a:buNone/>
                </a:pPr>
                <a:r>
                  <a:rPr lang="zh-CN" kern="1200">
                    <a:latin typeface="+mn-ea"/>
                  </a:rPr>
                  <a:t>（</a:t>
                </a:r>
                <a:r>
                  <a:rPr lang="en-US" kern="1200">
                    <a:latin typeface="+mn-ea"/>
                  </a:rPr>
                  <a:t>2</a:t>
                </a:r>
                <a:r>
                  <a:rPr lang="zh-CN" kern="1200">
                    <a:latin typeface="+mn-ea"/>
                  </a:rPr>
                  <a:t>）建立组织：建立分工明确的为实施计划的责任制机构，以保证任务的完成。</a:t>
                </a:r>
              </a:p>
            </p:txBody>
          </p:sp>
          <p:sp>
            <p:nvSpPr>
              <p:cNvPr id="15" name="任意多边形: 形状 14">
                <a:extLst>
                  <a:ext uri="{FF2B5EF4-FFF2-40B4-BE49-F238E27FC236}">
                    <a16:creationId xmlns:a16="http://schemas.microsoft.com/office/drawing/2014/main" id="{3FB3A698-E592-4969-A6C9-8528C1520EA7}"/>
                  </a:ext>
                </a:extLst>
              </p:cNvPr>
              <p:cNvSpPr/>
              <p:nvPr/>
            </p:nvSpPr>
            <p:spPr>
              <a:xfrm>
                <a:off x="6382803" y="1227887"/>
                <a:ext cx="1745265" cy="4329201"/>
              </a:xfrm>
              <a:custGeom>
                <a:avLst/>
                <a:gdLst>
                  <a:gd name="connsiteX0" fmla="*/ 0 w 1493150"/>
                  <a:gd name="connsiteY0" fmla="*/ 149315 h 3559629"/>
                  <a:gd name="connsiteX1" fmla="*/ 149315 w 1493150"/>
                  <a:gd name="connsiteY1" fmla="*/ 0 h 3559629"/>
                  <a:gd name="connsiteX2" fmla="*/ 1343835 w 1493150"/>
                  <a:gd name="connsiteY2" fmla="*/ 0 h 3559629"/>
                  <a:gd name="connsiteX3" fmla="*/ 1493150 w 1493150"/>
                  <a:gd name="connsiteY3" fmla="*/ 149315 h 3559629"/>
                  <a:gd name="connsiteX4" fmla="*/ 1493150 w 1493150"/>
                  <a:gd name="connsiteY4" fmla="*/ 3410314 h 3559629"/>
                  <a:gd name="connsiteX5" fmla="*/ 1343835 w 1493150"/>
                  <a:gd name="connsiteY5" fmla="*/ 3559629 h 3559629"/>
                  <a:gd name="connsiteX6" fmla="*/ 149315 w 1493150"/>
                  <a:gd name="connsiteY6" fmla="*/ 3559629 h 3559629"/>
                  <a:gd name="connsiteX7" fmla="*/ 0 w 1493150"/>
                  <a:gd name="connsiteY7" fmla="*/ 3410314 h 3559629"/>
                  <a:gd name="connsiteX8" fmla="*/ 0 w 1493150"/>
                  <a:gd name="connsiteY8" fmla="*/ 149315 h 35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150" h="3559629">
                    <a:moveTo>
                      <a:pt x="0" y="149315"/>
                    </a:moveTo>
                    <a:cubicBezTo>
                      <a:pt x="0" y="66851"/>
                      <a:pt x="66851" y="0"/>
                      <a:pt x="149315" y="0"/>
                    </a:cubicBezTo>
                    <a:lnTo>
                      <a:pt x="1343835" y="0"/>
                    </a:lnTo>
                    <a:cubicBezTo>
                      <a:pt x="1426299" y="0"/>
                      <a:pt x="1493150" y="66851"/>
                      <a:pt x="1493150" y="149315"/>
                    </a:cubicBezTo>
                    <a:lnTo>
                      <a:pt x="1493150" y="3410314"/>
                    </a:lnTo>
                    <a:cubicBezTo>
                      <a:pt x="1493150" y="3492778"/>
                      <a:pt x="1426299" y="3559629"/>
                      <a:pt x="1343835" y="3559629"/>
                    </a:cubicBezTo>
                    <a:lnTo>
                      <a:pt x="149315" y="3559629"/>
                    </a:lnTo>
                    <a:cubicBezTo>
                      <a:pt x="66851" y="3559629"/>
                      <a:pt x="0" y="3492778"/>
                      <a:pt x="0" y="3410314"/>
                    </a:cubicBezTo>
                    <a:lnTo>
                      <a:pt x="0" y="1493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1509195" rIns="85344" bIns="797271" numCol="1" spcCol="1270" anchor="ctr" anchorCtr="0">
                <a:noAutofit/>
              </a:bodyPr>
              <a:lstStyle/>
              <a:p>
                <a:pPr marL="0" lvl="0" indent="0" defTabSz="533400">
                  <a:lnSpc>
                    <a:spcPct val="150000"/>
                  </a:lnSpc>
                  <a:spcBef>
                    <a:spcPct val="0"/>
                  </a:spcBef>
                  <a:buNone/>
                </a:pPr>
                <a:r>
                  <a:rPr lang="zh-CN" kern="1200">
                    <a:latin typeface="+mn-ea"/>
                  </a:rPr>
                  <a:t>（</a:t>
                </a:r>
                <a:r>
                  <a:rPr lang="en-US" kern="1200">
                    <a:latin typeface="+mn-ea"/>
                  </a:rPr>
                  <a:t>3</a:t>
                </a:r>
                <a:r>
                  <a:rPr lang="zh-CN" kern="1200">
                    <a:latin typeface="+mn-ea"/>
                  </a:rPr>
                  <a:t>）配备人员：根据任务要求，任用各种层次的技术人员和管理人员。</a:t>
                </a:r>
              </a:p>
            </p:txBody>
          </p:sp>
          <p:sp>
            <p:nvSpPr>
              <p:cNvPr id="17" name="任意多边形: 形状 16">
                <a:extLst>
                  <a:ext uri="{FF2B5EF4-FFF2-40B4-BE49-F238E27FC236}">
                    <a16:creationId xmlns:a16="http://schemas.microsoft.com/office/drawing/2014/main" id="{75AD5C0B-3EEE-4ECF-8D3A-BDE12E3979B4}"/>
                  </a:ext>
                </a:extLst>
              </p:cNvPr>
              <p:cNvSpPr/>
              <p:nvPr/>
            </p:nvSpPr>
            <p:spPr>
              <a:xfrm>
                <a:off x="8180426" y="1227887"/>
                <a:ext cx="1745265" cy="4329201"/>
              </a:xfrm>
              <a:custGeom>
                <a:avLst/>
                <a:gdLst>
                  <a:gd name="connsiteX0" fmla="*/ 0 w 1493150"/>
                  <a:gd name="connsiteY0" fmla="*/ 149315 h 3559629"/>
                  <a:gd name="connsiteX1" fmla="*/ 149315 w 1493150"/>
                  <a:gd name="connsiteY1" fmla="*/ 0 h 3559629"/>
                  <a:gd name="connsiteX2" fmla="*/ 1343835 w 1493150"/>
                  <a:gd name="connsiteY2" fmla="*/ 0 h 3559629"/>
                  <a:gd name="connsiteX3" fmla="*/ 1493150 w 1493150"/>
                  <a:gd name="connsiteY3" fmla="*/ 149315 h 3559629"/>
                  <a:gd name="connsiteX4" fmla="*/ 1493150 w 1493150"/>
                  <a:gd name="connsiteY4" fmla="*/ 3410314 h 3559629"/>
                  <a:gd name="connsiteX5" fmla="*/ 1343835 w 1493150"/>
                  <a:gd name="connsiteY5" fmla="*/ 3559629 h 3559629"/>
                  <a:gd name="connsiteX6" fmla="*/ 149315 w 1493150"/>
                  <a:gd name="connsiteY6" fmla="*/ 3559629 h 3559629"/>
                  <a:gd name="connsiteX7" fmla="*/ 0 w 1493150"/>
                  <a:gd name="connsiteY7" fmla="*/ 3410314 h 3559629"/>
                  <a:gd name="connsiteX8" fmla="*/ 0 w 1493150"/>
                  <a:gd name="connsiteY8" fmla="*/ 149315 h 35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150" h="3559629">
                    <a:moveTo>
                      <a:pt x="0" y="149315"/>
                    </a:moveTo>
                    <a:cubicBezTo>
                      <a:pt x="0" y="66851"/>
                      <a:pt x="66851" y="0"/>
                      <a:pt x="149315" y="0"/>
                    </a:cubicBezTo>
                    <a:lnTo>
                      <a:pt x="1343835" y="0"/>
                    </a:lnTo>
                    <a:cubicBezTo>
                      <a:pt x="1426299" y="0"/>
                      <a:pt x="1493150" y="66851"/>
                      <a:pt x="1493150" y="149315"/>
                    </a:cubicBezTo>
                    <a:lnTo>
                      <a:pt x="1493150" y="3410314"/>
                    </a:lnTo>
                    <a:cubicBezTo>
                      <a:pt x="1493150" y="3492778"/>
                      <a:pt x="1426299" y="3559629"/>
                      <a:pt x="1343835" y="3559629"/>
                    </a:cubicBezTo>
                    <a:lnTo>
                      <a:pt x="149315" y="3559629"/>
                    </a:lnTo>
                    <a:cubicBezTo>
                      <a:pt x="66851" y="3559629"/>
                      <a:pt x="0" y="3492778"/>
                      <a:pt x="0" y="3410314"/>
                    </a:cubicBezTo>
                    <a:lnTo>
                      <a:pt x="0" y="1493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1509195" rIns="85344" bIns="797271" numCol="1" spcCol="1270" anchor="ctr" anchorCtr="0">
                <a:noAutofit/>
              </a:bodyPr>
              <a:lstStyle/>
              <a:p>
                <a:pPr marL="0" lvl="0" indent="0" defTabSz="533400">
                  <a:lnSpc>
                    <a:spcPct val="150000"/>
                  </a:lnSpc>
                  <a:spcBef>
                    <a:spcPct val="0"/>
                  </a:spcBef>
                  <a:buNone/>
                </a:pPr>
                <a:r>
                  <a:rPr lang="zh-CN" kern="1200">
                    <a:latin typeface="+mn-ea"/>
                  </a:rPr>
                  <a:t>（</a:t>
                </a:r>
                <a:r>
                  <a:rPr lang="en-US" kern="1200">
                    <a:latin typeface="+mn-ea"/>
                  </a:rPr>
                  <a:t>4</a:t>
                </a:r>
                <a:r>
                  <a:rPr lang="zh-CN" kern="1200">
                    <a:latin typeface="+mn-ea"/>
                  </a:rPr>
                  <a:t>）协调或追踪与指导：跟踪项目的进展情况，协调、指导、鼓励和动员各种人员完成所分配的任务。</a:t>
                </a:r>
              </a:p>
            </p:txBody>
          </p:sp>
          <p:sp>
            <p:nvSpPr>
              <p:cNvPr id="19" name="任意多边形: 形状 18">
                <a:extLst>
                  <a:ext uri="{FF2B5EF4-FFF2-40B4-BE49-F238E27FC236}">
                    <a16:creationId xmlns:a16="http://schemas.microsoft.com/office/drawing/2014/main" id="{467AED09-B549-4554-9ABF-594ECDEB2016}"/>
                  </a:ext>
                </a:extLst>
              </p:cNvPr>
              <p:cNvSpPr/>
              <p:nvPr/>
            </p:nvSpPr>
            <p:spPr>
              <a:xfrm>
                <a:off x="9978050" y="1227887"/>
                <a:ext cx="1745265" cy="4329201"/>
              </a:xfrm>
              <a:custGeom>
                <a:avLst/>
                <a:gdLst>
                  <a:gd name="connsiteX0" fmla="*/ 0 w 1493150"/>
                  <a:gd name="connsiteY0" fmla="*/ 149315 h 3559629"/>
                  <a:gd name="connsiteX1" fmla="*/ 149315 w 1493150"/>
                  <a:gd name="connsiteY1" fmla="*/ 0 h 3559629"/>
                  <a:gd name="connsiteX2" fmla="*/ 1343835 w 1493150"/>
                  <a:gd name="connsiteY2" fmla="*/ 0 h 3559629"/>
                  <a:gd name="connsiteX3" fmla="*/ 1493150 w 1493150"/>
                  <a:gd name="connsiteY3" fmla="*/ 149315 h 3559629"/>
                  <a:gd name="connsiteX4" fmla="*/ 1493150 w 1493150"/>
                  <a:gd name="connsiteY4" fmla="*/ 3410314 h 3559629"/>
                  <a:gd name="connsiteX5" fmla="*/ 1343835 w 1493150"/>
                  <a:gd name="connsiteY5" fmla="*/ 3559629 h 3559629"/>
                  <a:gd name="connsiteX6" fmla="*/ 149315 w 1493150"/>
                  <a:gd name="connsiteY6" fmla="*/ 3559629 h 3559629"/>
                  <a:gd name="connsiteX7" fmla="*/ 0 w 1493150"/>
                  <a:gd name="connsiteY7" fmla="*/ 3410314 h 3559629"/>
                  <a:gd name="connsiteX8" fmla="*/ 0 w 1493150"/>
                  <a:gd name="connsiteY8" fmla="*/ 149315 h 3559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3150" h="3559629">
                    <a:moveTo>
                      <a:pt x="0" y="149315"/>
                    </a:moveTo>
                    <a:cubicBezTo>
                      <a:pt x="0" y="66851"/>
                      <a:pt x="66851" y="0"/>
                      <a:pt x="149315" y="0"/>
                    </a:cubicBezTo>
                    <a:lnTo>
                      <a:pt x="1343835" y="0"/>
                    </a:lnTo>
                    <a:cubicBezTo>
                      <a:pt x="1426299" y="0"/>
                      <a:pt x="1493150" y="66851"/>
                      <a:pt x="1493150" y="149315"/>
                    </a:cubicBezTo>
                    <a:lnTo>
                      <a:pt x="1493150" y="3410314"/>
                    </a:lnTo>
                    <a:cubicBezTo>
                      <a:pt x="1493150" y="3492778"/>
                      <a:pt x="1426299" y="3559629"/>
                      <a:pt x="1343835" y="3559629"/>
                    </a:cubicBezTo>
                    <a:lnTo>
                      <a:pt x="149315" y="3559629"/>
                    </a:lnTo>
                    <a:cubicBezTo>
                      <a:pt x="66851" y="3559629"/>
                      <a:pt x="0" y="3492778"/>
                      <a:pt x="0" y="3410314"/>
                    </a:cubicBezTo>
                    <a:lnTo>
                      <a:pt x="0" y="149315"/>
                    </a:lnTo>
                    <a:close/>
                  </a:path>
                </a:pathLst>
              </a:custGeom>
              <a:scene3d>
                <a:camera prst="orthographicFront"/>
                <a:lightRig rig="flat" dir="t"/>
              </a:scene3d>
              <a:sp3d prstMaterial="dkEdge">
                <a:bevelT w="8200" h="38100"/>
              </a:sp3d>
            </p:spPr>
            <p:style>
              <a:lnRef idx="0">
                <a:schemeClr val="accent3">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1509195" rIns="85344" bIns="797271" numCol="1" spcCol="1270" anchor="ctr" anchorCtr="0">
                <a:noAutofit/>
              </a:bodyPr>
              <a:lstStyle/>
              <a:p>
                <a:pPr marL="0" lvl="0" indent="0" defTabSz="533400">
                  <a:lnSpc>
                    <a:spcPct val="150000"/>
                  </a:lnSpc>
                  <a:spcBef>
                    <a:spcPct val="0"/>
                  </a:spcBef>
                  <a:buNone/>
                </a:pPr>
                <a:r>
                  <a:rPr lang="zh-CN" kern="1200">
                    <a:latin typeface="+mn-ea"/>
                  </a:rPr>
                  <a:t>（</a:t>
                </a:r>
                <a:r>
                  <a:rPr lang="en-US" kern="1200">
                    <a:latin typeface="+mn-ea"/>
                  </a:rPr>
                  <a:t>5</a:t>
                </a:r>
                <a:r>
                  <a:rPr lang="zh-CN" kern="1200">
                    <a:latin typeface="+mn-ea"/>
                  </a:rPr>
                  <a:t>）控制或检验：对照计划和标准，监督和检验项目实施的情况。</a:t>
                </a:r>
              </a:p>
            </p:txBody>
          </p:sp>
        </p:grpSp>
        <p:sp>
          <p:nvSpPr>
            <p:cNvPr id="43" name="椭圆 42">
              <a:extLst>
                <a:ext uri="{FF2B5EF4-FFF2-40B4-BE49-F238E27FC236}">
                  <a16:creationId xmlns:a16="http://schemas.microsoft.com/office/drawing/2014/main" id="{365D9694-F890-49E9-A5AF-034E79035B2E}"/>
                </a:ext>
              </a:extLst>
            </p:cNvPr>
            <p:cNvSpPr/>
            <p:nvPr/>
          </p:nvSpPr>
          <p:spPr>
            <a:xfrm>
              <a:off x="3234210" y="1286854"/>
              <a:ext cx="852178" cy="892983"/>
            </a:xfrm>
            <a:prstGeom prst="ellipse">
              <a:avLst/>
            </a:prstGeom>
          </p:spPr>
          <p:style>
            <a:lnRef idx="1">
              <a:schemeClr val="accent3">
                <a:shade val="80000"/>
                <a:hueOff val="0"/>
                <a:satOff val="0"/>
                <a:lumOff val="0"/>
                <a:alphaOff val="0"/>
              </a:schemeClr>
            </a:lnRef>
            <a:fillRef idx="1">
              <a:schemeClr val="accent3">
                <a:tint val="40000"/>
                <a:hueOff val="0"/>
                <a:satOff val="0"/>
                <a:lumOff val="0"/>
                <a:alphaOff val="0"/>
              </a:schemeClr>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44" name="椭圆 43">
              <a:extLst>
                <a:ext uri="{FF2B5EF4-FFF2-40B4-BE49-F238E27FC236}">
                  <a16:creationId xmlns:a16="http://schemas.microsoft.com/office/drawing/2014/main" id="{032B64C7-E7D9-4B5F-9C72-92DEFF92D7B6}"/>
                </a:ext>
              </a:extLst>
            </p:cNvPr>
            <p:cNvSpPr/>
            <p:nvPr/>
          </p:nvSpPr>
          <p:spPr>
            <a:xfrm>
              <a:off x="5031907" y="1286854"/>
              <a:ext cx="852178" cy="892983"/>
            </a:xfrm>
            <a:prstGeom prst="ellipse">
              <a:avLst/>
            </a:prstGeom>
          </p:spPr>
          <p:style>
            <a:lnRef idx="1">
              <a:schemeClr val="accent3">
                <a:shade val="80000"/>
                <a:hueOff val="0"/>
                <a:satOff val="0"/>
                <a:lumOff val="0"/>
                <a:alphaOff val="0"/>
              </a:schemeClr>
            </a:lnRef>
            <a:fillRef idx="1">
              <a:schemeClr val="accent3">
                <a:tint val="40000"/>
                <a:hueOff val="0"/>
                <a:satOff val="0"/>
                <a:lumOff val="0"/>
                <a:alphaOff val="0"/>
              </a:schemeClr>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45" name="椭圆 44">
              <a:extLst>
                <a:ext uri="{FF2B5EF4-FFF2-40B4-BE49-F238E27FC236}">
                  <a16:creationId xmlns:a16="http://schemas.microsoft.com/office/drawing/2014/main" id="{6D6EE180-7185-4CD6-97F7-D3559BBCE73F}"/>
                </a:ext>
              </a:extLst>
            </p:cNvPr>
            <p:cNvSpPr/>
            <p:nvPr/>
          </p:nvSpPr>
          <p:spPr>
            <a:xfrm>
              <a:off x="6829458" y="1286854"/>
              <a:ext cx="852178" cy="892983"/>
            </a:xfrm>
            <a:prstGeom prst="ellipse">
              <a:avLst/>
            </a:prstGeom>
          </p:spPr>
          <p:style>
            <a:lnRef idx="1">
              <a:schemeClr val="accent3">
                <a:shade val="80000"/>
                <a:hueOff val="0"/>
                <a:satOff val="0"/>
                <a:lumOff val="0"/>
                <a:alphaOff val="0"/>
              </a:schemeClr>
            </a:lnRef>
            <a:fillRef idx="1">
              <a:schemeClr val="accent3">
                <a:tint val="40000"/>
                <a:hueOff val="0"/>
                <a:satOff val="0"/>
                <a:lumOff val="0"/>
                <a:alphaOff val="0"/>
              </a:schemeClr>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46" name="椭圆 45">
              <a:extLst>
                <a:ext uri="{FF2B5EF4-FFF2-40B4-BE49-F238E27FC236}">
                  <a16:creationId xmlns:a16="http://schemas.microsoft.com/office/drawing/2014/main" id="{E1432D0F-18A2-4A1A-82DD-BAC6D6ED3330}"/>
                </a:ext>
              </a:extLst>
            </p:cNvPr>
            <p:cNvSpPr/>
            <p:nvPr/>
          </p:nvSpPr>
          <p:spPr>
            <a:xfrm>
              <a:off x="8627081" y="1255672"/>
              <a:ext cx="852178" cy="892983"/>
            </a:xfrm>
            <a:prstGeom prst="ellipse">
              <a:avLst/>
            </a:prstGeom>
          </p:spPr>
          <p:style>
            <a:lnRef idx="1">
              <a:schemeClr val="accent3">
                <a:shade val="80000"/>
                <a:hueOff val="0"/>
                <a:satOff val="0"/>
                <a:lumOff val="0"/>
                <a:alphaOff val="0"/>
              </a:schemeClr>
            </a:lnRef>
            <a:fillRef idx="1">
              <a:schemeClr val="accent3">
                <a:tint val="40000"/>
                <a:hueOff val="0"/>
                <a:satOff val="0"/>
                <a:lumOff val="0"/>
                <a:alphaOff val="0"/>
              </a:schemeClr>
            </a:fillRef>
            <a:effectRef idx="1">
              <a:schemeClr val="accent3">
                <a:tint val="40000"/>
                <a:hueOff val="0"/>
                <a:satOff val="0"/>
                <a:lumOff val="0"/>
                <a:alphaOff val="0"/>
              </a:schemeClr>
            </a:effectRef>
            <a:fontRef idx="minor">
              <a:schemeClr val="lt1">
                <a:hueOff val="0"/>
                <a:satOff val="0"/>
                <a:lumOff val="0"/>
                <a:alphaOff val="0"/>
              </a:schemeClr>
            </a:fontRef>
          </p:style>
        </p:sp>
        <p:sp>
          <p:nvSpPr>
            <p:cNvPr id="47" name="椭圆 46">
              <a:extLst>
                <a:ext uri="{FF2B5EF4-FFF2-40B4-BE49-F238E27FC236}">
                  <a16:creationId xmlns:a16="http://schemas.microsoft.com/office/drawing/2014/main" id="{0C55EB29-3D0B-44EC-9345-06EAAD628D2C}"/>
                </a:ext>
              </a:extLst>
            </p:cNvPr>
            <p:cNvSpPr/>
            <p:nvPr/>
          </p:nvSpPr>
          <p:spPr>
            <a:xfrm>
              <a:off x="10424705" y="1255672"/>
              <a:ext cx="852178" cy="892983"/>
            </a:xfrm>
            <a:prstGeom prst="ellipse">
              <a:avLst/>
            </a:prstGeom>
          </p:spPr>
          <p:style>
            <a:lnRef idx="1">
              <a:schemeClr val="accent3">
                <a:shade val="80000"/>
                <a:hueOff val="0"/>
                <a:satOff val="0"/>
                <a:lumOff val="0"/>
                <a:alphaOff val="0"/>
              </a:schemeClr>
            </a:lnRef>
            <a:fillRef idx="1">
              <a:schemeClr val="accent3">
                <a:tint val="40000"/>
                <a:hueOff val="0"/>
                <a:satOff val="0"/>
                <a:lumOff val="0"/>
                <a:alphaOff val="0"/>
              </a:schemeClr>
            </a:fillRef>
            <a:effectRef idx="1">
              <a:schemeClr val="accent3">
                <a:tint val="4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30967074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slide(fromBottom)">
                                      <p:cBhvr>
                                        <p:cTn id="7" dur="500"/>
                                        <p:tgtEl>
                                          <p:spTgt spid="8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51891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10.7.2    </a:t>
            </a:r>
            <a:r>
              <a:rPr lang="zh-CN" altLang="en-US" sz="2200" b="1" dirty="0">
                <a:latin typeface="微软雅黑" charset="-122"/>
                <a:ea typeface="微软雅黑" charset="-122"/>
              </a:rPr>
              <a:t>软件文档的编写  </a:t>
            </a:r>
          </a:p>
        </p:txBody>
      </p:sp>
      <p:grpSp>
        <p:nvGrpSpPr>
          <p:cNvPr id="7" name="组合 6">
            <a:extLst>
              <a:ext uri="{FF2B5EF4-FFF2-40B4-BE49-F238E27FC236}">
                <a16:creationId xmlns:a16="http://schemas.microsoft.com/office/drawing/2014/main" id="{C49B24EF-92FD-4F20-93FE-BD18341BF5C4}"/>
              </a:ext>
            </a:extLst>
          </p:cNvPr>
          <p:cNvGrpSpPr/>
          <p:nvPr/>
        </p:nvGrpSpPr>
        <p:grpSpPr>
          <a:xfrm>
            <a:off x="754380" y="1107529"/>
            <a:ext cx="10521375" cy="4911133"/>
            <a:chOff x="754380" y="1107530"/>
            <a:chExt cx="10521375" cy="3975362"/>
          </a:xfrm>
        </p:grpSpPr>
        <p:sp>
          <p:nvSpPr>
            <p:cNvPr id="8" name="任意多边形: 形状 7">
              <a:extLst>
                <a:ext uri="{FF2B5EF4-FFF2-40B4-BE49-F238E27FC236}">
                  <a16:creationId xmlns:a16="http://schemas.microsoft.com/office/drawing/2014/main" id="{4BA905B1-90D0-4A1D-9632-2EFDFE04DD56}"/>
                </a:ext>
              </a:extLst>
            </p:cNvPr>
            <p:cNvSpPr/>
            <p:nvPr/>
          </p:nvSpPr>
          <p:spPr>
            <a:xfrm>
              <a:off x="754380" y="4522351"/>
              <a:ext cx="10521375" cy="560541"/>
            </a:xfrm>
            <a:custGeom>
              <a:avLst/>
              <a:gdLst>
                <a:gd name="connsiteX0" fmla="*/ 0 w 10521375"/>
                <a:gd name="connsiteY0" fmla="*/ 0 h 560541"/>
                <a:gd name="connsiteX1" fmla="*/ 10521375 w 10521375"/>
                <a:gd name="connsiteY1" fmla="*/ 0 h 560541"/>
                <a:gd name="connsiteX2" fmla="*/ 10521375 w 10521375"/>
                <a:gd name="connsiteY2" fmla="*/ 560541 h 560541"/>
                <a:gd name="connsiteX3" fmla="*/ 0 w 10521375"/>
                <a:gd name="connsiteY3" fmla="*/ 560541 h 560541"/>
                <a:gd name="connsiteX4" fmla="*/ 0 w 10521375"/>
                <a:gd name="connsiteY4" fmla="*/ 0 h 56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375" h="560541">
                  <a:moveTo>
                    <a:pt x="0" y="0"/>
                  </a:moveTo>
                  <a:lnTo>
                    <a:pt x="10521375" y="0"/>
                  </a:lnTo>
                  <a:lnTo>
                    <a:pt x="10521375" y="560541"/>
                  </a:lnTo>
                  <a:lnTo>
                    <a:pt x="0" y="560541"/>
                  </a:lnTo>
                  <a:lnTo>
                    <a:pt x="0" y="0"/>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4" tIns="85344" rIns="85344" bIns="85344" numCol="1" spcCol="1270" anchor="ctr" anchorCtr="0">
              <a:noAutofit/>
            </a:bodyPr>
            <a:lstStyle/>
            <a:p>
              <a:pPr marL="0" lvl="0" indent="0" algn="ctr" defTabSz="533400">
                <a:spcBef>
                  <a:spcPct val="0"/>
                </a:spcBef>
                <a:buNone/>
              </a:pPr>
              <a:r>
                <a:rPr lang="zh-CN" kern="1200">
                  <a:latin typeface="+mn-ea"/>
                </a:rPr>
                <a:t>（</a:t>
              </a:r>
              <a:r>
                <a:rPr lang="en-US" kern="1200">
                  <a:latin typeface="+mn-ea"/>
                </a:rPr>
                <a:t>3</a:t>
              </a:r>
              <a:r>
                <a:rPr lang="zh-CN" kern="1200">
                  <a:latin typeface="+mn-ea"/>
                </a:rPr>
                <a:t>）用户文档：这类文档是软件开发人员为用户准备的有关该软件使用、操作、维护的资料。</a:t>
              </a:r>
            </a:p>
          </p:txBody>
        </p:sp>
        <p:sp>
          <p:nvSpPr>
            <p:cNvPr id="9" name="任意多边形: 形状 8">
              <a:extLst>
                <a:ext uri="{FF2B5EF4-FFF2-40B4-BE49-F238E27FC236}">
                  <a16:creationId xmlns:a16="http://schemas.microsoft.com/office/drawing/2014/main" id="{7B83B6BC-357A-430B-A09D-F991550C8F9B}"/>
                </a:ext>
              </a:extLst>
            </p:cNvPr>
            <p:cNvSpPr/>
            <p:nvPr/>
          </p:nvSpPr>
          <p:spPr>
            <a:xfrm rot="21600000">
              <a:off x="754380" y="3668645"/>
              <a:ext cx="10521375" cy="862114"/>
            </a:xfrm>
            <a:custGeom>
              <a:avLst/>
              <a:gdLst>
                <a:gd name="connsiteX0" fmla="*/ 0 w 10521375"/>
                <a:gd name="connsiteY0" fmla="*/ 301938 h 862113"/>
                <a:gd name="connsiteX1" fmla="*/ 5152923 w 10521375"/>
                <a:gd name="connsiteY1" fmla="*/ 301938 h 862113"/>
                <a:gd name="connsiteX2" fmla="*/ 5152923 w 10521375"/>
                <a:gd name="connsiteY2" fmla="*/ 215528 h 862113"/>
                <a:gd name="connsiteX3" fmla="*/ 5045159 w 10521375"/>
                <a:gd name="connsiteY3" fmla="*/ 215528 h 862113"/>
                <a:gd name="connsiteX4" fmla="*/ 5260688 w 10521375"/>
                <a:gd name="connsiteY4" fmla="*/ 0 h 862113"/>
                <a:gd name="connsiteX5" fmla="*/ 5476216 w 10521375"/>
                <a:gd name="connsiteY5" fmla="*/ 215528 h 862113"/>
                <a:gd name="connsiteX6" fmla="*/ 5368452 w 10521375"/>
                <a:gd name="connsiteY6" fmla="*/ 215528 h 862113"/>
                <a:gd name="connsiteX7" fmla="*/ 5368452 w 10521375"/>
                <a:gd name="connsiteY7" fmla="*/ 301938 h 862113"/>
                <a:gd name="connsiteX8" fmla="*/ 10521375 w 10521375"/>
                <a:gd name="connsiteY8" fmla="*/ 301938 h 862113"/>
                <a:gd name="connsiteX9" fmla="*/ 10521375 w 10521375"/>
                <a:gd name="connsiteY9" fmla="*/ 862113 h 862113"/>
                <a:gd name="connsiteX10" fmla="*/ 0 w 10521375"/>
                <a:gd name="connsiteY10" fmla="*/ 862113 h 862113"/>
                <a:gd name="connsiteX11" fmla="*/ 0 w 10521375"/>
                <a:gd name="connsiteY11" fmla="*/ 301938 h 86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862113">
                  <a:moveTo>
                    <a:pt x="10521375" y="560175"/>
                  </a:moveTo>
                  <a:lnTo>
                    <a:pt x="5368452" y="560175"/>
                  </a:lnTo>
                  <a:lnTo>
                    <a:pt x="5368452" y="646585"/>
                  </a:lnTo>
                  <a:lnTo>
                    <a:pt x="5476216" y="646585"/>
                  </a:lnTo>
                  <a:lnTo>
                    <a:pt x="5260687" y="862112"/>
                  </a:lnTo>
                  <a:lnTo>
                    <a:pt x="5045159" y="646585"/>
                  </a:lnTo>
                  <a:lnTo>
                    <a:pt x="5152923" y="646585"/>
                  </a:lnTo>
                  <a:lnTo>
                    <a:pt x="5152923" y="560175"/>
                  </a:lnTo>
                  <a:lnTo>
                    <a:pt x="0" y="560175"/>
                  </a:lnTo>
                  <a:lnTo>
                    <a:pt x="0" y="1"/>
                  </a:lnTo>
                  <a:lnTo>
                    <a:pt x="10521375" y="1"/>
                  </a:lnTo>
                  <a:lnTo>
                    <a:pt x="10521375" y="56017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3" tIns="85345" rIns="85344" bIns="387282" numCol="1" spcCol="1270" anchor="ctr" anchorCtr="0">
              <a:noAutofit/>
            </a:bodyPr>
            <a:lstStyle/>
            <a:p>
              <a:pPr marL="0" lvl="0" indent="0" algn="ctr" defTabSz="533400">
                <a:spcBef>
                  <a:spcPct val="0"/>
                </a:spcBef>
                <a:buNone/>
              </a:pPr>
              <a:r>
                <a:rPr lang="zh-CN" kern="1200">
                  <a:latin typeface="+mn-ea"/>
                </a:rPr>
                <a:t>（</a:t>
              </a:r>
              <a:r>
                <a:rPr lang="en-US" kern="1200">
                  <a:latin typeface="+mn-ea"/>
                </a:rPr>
                <a:t>2</a:t>
              </a:r>
              <a:r>
                <a:rPr lang="zh-CN" kern="1200">
                  <a:latin typeface="+mn-ea"/>
                </a:rPr>
                <a:t>）管理文档：这类文档是在软件开发过程中，由软件开发人员制定的需提交的一些工作计划或工作报告。管理人员能够通过这些文档了解软件开发项目的安排、进度、资源使用和成果等。</a:t>
              </a:r>
            </a:p>
          </p:txBody>
        </p:sp>
        <p:sp>
          <p:nvSpPr>
            <p:cNvPr id="10" name="任意多边形: 形状 9">
              <a:extLst>
                <a:ext uri="{FF2B5EF4-FFF2-40B4-BE49-F238E27FC236}">
                  <a16:creationId xmlns:a16="http://schemas.microsoft.com/office/drawing/2014/main" id="{D4DA3C1C-17EB-4383-AD76-FC9C843974D5}"/>
                </a:ext>
              </a:extLst>
            </p:cNvPr>
            <p:cNvSpPr/>
            <p:nvPr/>
          </p:nvSpPr>
          <p:spPr>
            <a:xfrm rot="21600000">
              <a:off x="754380" y="2814940"/>
              <a:ext cx="10521375" cy="862114"/>
            </a:xfrm>
            <a:custGeom>
              <a:avLst/>
              <a:gdLst>
                <a:gd name="connsiteX0" fmla="*/ 0 w 10521375"/>
                <a:gd name="connsiteY0" fmla="*/ 301938 h 862113"/>
                <a:gd name="connsiteX1" fmla="*/ 5152923 w 10521375"/>
                <a:gd name="connsiteY1" fmla="*/ 301938 h 862113"/>
                <a:gd name="connsiteX2" fmla="*/ 5152923 w 10521375"/>
                <a:gd name="connsiteY2" fmla="*/ 215528 h 862113"/>
                <a:gd name="connsiteX3" fmla="*/ 5045159 w 10521375"/>
                <a:gd name="connsiteY3" fmla="*/ 215528 h 862113"/>
                <a:gd name="connsiteX4" fmla="*/ 5260688 w 10521375"/>
                <a:gd name="connsiteY4" fmla="*/ 0 h 862113"/>
                <a:gd name="connsiteX5" fmla="*/ 5476216 w 10521375"/>
                <a:gd name="connsiteY5" fmla="*/ 215528 h 862113"/>
                <a:gd name="connsiteX6" fmla="*/ 5368452 w 10521375"/>
                <a:gd name="connsiteY6" fmla="*/ 215528 h 862113"/>
                <a:gd name="connsiteX7" fmla="*/ 5368452 w 10521375"/>
                <a:gd name="connsiteY7" fmla="*/ 301938 h 862113"/>
                <a:gd name="connsiteX8" fmla="*/ 10521375 w 10521375"/>
                <a:gd name="connsiteY8" fmla="*/ 301938 h 862113"/>
                <a:gd name="connsiteX9" fmla="*/ 10521375 w 10521375"/>
                <a:gd name="connsiteY9" fmla="*/ 862113 h 862113"/>
                <a:gd name="connsiteX10" fmla="*/ 0 w 10521375"/>
                <a:gd name="connsiteY10" fmla="*/ 862113 h 862113"/>
                <a:gd name="connsiteX11" fmla="*/ 0 w 10521375"/>
                <a:gd name="connsiteY11" fmla="*/ 301938 h 86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862113">
                  <a:moveTo>
                    <a:pt x="10521375" y="560175"/>
                  </a:moveTo>
                  <a:lnTo>
                    <a:pt x="5368452" y="560175"/>
                  </a:lnTo>
                  <a:lnTo>
                    <a:pt x="5368452" y="646585"/>
                  </a:lnTo>
                  <a:lnTo>
                    <a:pt x="5476216" y="646585"/>
                  </a:lnTo>
                  <a:lnTo>
                    <a:pt x="5260687" y="862112"/>
                  </a:lnTo>
                  <a:lnTo>
                    <a:pt x="5045159" y="646585"/>
                  </a:lnTo>
                  <a:lnTo>
                    <a:pt x="5152923" y="646585"/>
                  </a:lnTo>
                  <a:lnTo>
                    <a:pt x="5152923" y="560175"/>
                  </a:lnTo>
                  <a:lnTo>
                    <a:pt x="0" y="560175"/>
                  </a:lnTo>
                  <a:lnTo>
                    <a:pt x="0" y="1"/>
                  </a:lnTo>
                  <a:lnTo>
                    <a:pt x="10521375" y="1"/>
                  </a:lnTo>
                  <a:lnTo>
                    <a:pt x="10521375" y="56017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3" tIns="85345" rIns="85344" bIns="387282" numCol="1" spcCol="1270" anchor="ctr" anchorCtr="0">
              <a:noAutofit/>
            </a:bodyPr>
            <a:lstStyle/>
            <a:p>
              <a:pPr marL="0" lvl="0" indent="0" algn="ctr" defTabSz="533400">
                <a:spcBef>
                  <a:spcPct val="0"/>
                </a:spcBef>
                <a:buNone/>
              </a:pPr>
              <a:r>
                <a:rPr lang="zh-CN" kern="1200">
                  <a:latin typeface="+mn-ea"/>
                </a:rPr>
                <a:t>（</a:t>
              </a:r>
              <a:r>
                <a:rPr lang="en-US" kern="1200">
                  <a:latin typeface="+mn-ea"/>
                </a:rPr>
                <a:t>1</a:t>
              </a:r>
              <a:r>
                <a:rPr lang="zh-CN" kern="1200">
                  <a:latin typeface="+mn-ea"/>
                </a:rPr>
                <a:t>）开发文档：这类文档在软件开发过程中，作为软件开发人员前一阶段工作成果的体现和后一阶段工作的依据。</a:t>
              </a:r>
            </a:p>
          </p:txBody>
        </p:sp>
        <p:sp>
          <p:nvSpPr>
            <p:cNvPr id="11" name="任意多边形: 形状 10">
              <a:extLst>
                <a:ext uri="{FF2B5EF4-FFF2-40B4-BE49-F238E27FC236}">
                  <a16:creationId xmlns:a16="http://schemas.microsoft.com/office/drawing/2014/main" id="{08B34587-D929-4C6E-A07B-601CC5BD5FD7}"/>
                </a:ext>
              </a:extLst>
            </p:cNvPr>
            <p:cNvSpPr/>
            <p:nvPr/>
          </p:nvSpPr>
          <p:spPr>
            <a:xfrm rot="21600000">
              <a:off x="754380" y="1961235"/>
              <a:ext cx="10521375" cy="862115"/>
            </a:xfrm>
            <a:custGeom>
              <a:avLst/>
              <a:gdLst>
                <a:gd name="connsiteX0" fmla="*/ 0 w 10521375"/>
                <a:gd name="connsiteY0" fmla="*/ 301938 h 862113"/>
                <a:gd name="connsiteX1" fmla="*/ 5152923 w 10521375"/>
                <a:gd name="connsiteY1" fmla="*/ 301938 h 862113"/>
                <a:gd name="connsiteX2" fmla="*/ 5152923 w 10521375"/>
                <a:gd name="connsiteY2" fmla="*/ 215528 h 862113"/>
                <a:gd name="connsiteX3" fmla="*/ 5045159 w 10521375"/>
                <a:gd name="connsiteY3" fmla="*/ 215528 h 862113"/>
                <a:gd name="connsiteX4" fmla="*/ 5260688 w 10521375"/>
                <a:gd name="connsiteY4" fmla="*/ 0 h 862113"/>
                <a:gd name="connsiteX5" fmla="*/ 5476216 w 10521375"/>
                <a:gd name="connsiteY5" fmla="*/ 215528 h 862113"/>
                <a:gd name="connsiteX6" fmla="*/ 5368452 w 10521375"/>
                <a:gd name="connsiteY6" fmla="*/ 215528 h 862113"/>
                <a:gd name="connsiteX7" fmla="*/ 5368452 w 10521375"/>
                <a:gd name="connsiteY7" fmla="*/ 301938 h 862113"/>
                <a:gd name="connsiteX8" fmla="*/ 10521375 w 10521375"/>
                <a:gd name="connsiteY8" fmla="*/ 301938 h 862113"/>
                <a:gd name="connsiteX9" fmla="*/ 10521375 w 10521375"/>
                <a:gd name="connsiteY9" fmla="*/ 862113 h 862113"/>
                <a:gd name="connsiteX10" fmla="*/ 0 w 10521375"/>
                <a:gd name="connsiteY10" fmla="*/ 862113 h 862113"/>
                <a:gd name="connsiteX11" fmla="*/ 0 w 10521375"/>
                <a:gd name="connsiteY11" fmla="*/ 301938 h 86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862113">
                  <a:moveTo>
                    <a:pt x="10521375" y="560175"/>
                  </a:moveTo>
                  <a:lnTo>
                    <a:pt x="5368452" y="560175"/>
                  </a:lnTo>
                  <a:lnTo>
                    <a:pt x="5368452" y="646585"/>
                  </a:lnTo>
                  <a:lnTo>
                    <a:pt x="5476216" y="646585"/>
                  </a:lnTo>
                  <a:lnTo>
                    <a:pt x="5260687" y="862112"/>
                  </a:lnTo>
                  <a:lnTo>
                    <a:pt x="5045159" y="646585"/>
                  </a:lnTo>
                  <a:lnTo>
                    <a:pt x="5152923" y="646585"/>
                  </a:lnTo>
                  <a:lnTo>
                    <a:pt x="5152923" y="560175"/>
                  </a:lnTo>
                  <a:lnTo>
                    <a:pt x="0" y="560175"/>
                  </a:lnTo>
                  <a:lnTo>
                    <a:pt x="0" y="1"/>
                  </a:lnTo>
                  <a:lnTo>
                    <a:pt x="10521375" y="1"/>
                  </a:lnTo>
                  <a:lnTo>
                    <a:pt x="10521375" y="56017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3" tIns="85345" rIns="85344" bIns="387283" numCol="1" spcCol="1270" anchor="ctr" anchorCtr="0">
              <a:noAutofit/>
            </a:bodyPr>
            <a:lstStyle/>
            <a:p>
              <a:pPr marL="0" lvl="0" indent="0" algn="ctr" defTabSz="533400">
                <a:spcBef>
                  <a:spcPct val="0"/>
                </a:spcBef>
                <a:buNone/>
              </a:pPr>
              <a:r>
                <a:rPr lang="zh-CN" kern="1200">
                  <a:latin typeface="+mn-ea"/>
                </a:rPr>
                <a:t>按照文档产生和使用的范围，软件文档大致可分为三类：</a:t>
              </a:r>
            </a:p>
          </p:txBody>
        </p:sp>
        <p:sp>
          <p:nvSpPr>
            <p:cNvPr id="12" name="任意多边形: 形状 11">
              <a:extLst>
                <a:ext uri="{FF2B5EF4-FFF2-40B4-BE49-F238E27FC236}">
                  <a16:creationId xmlns:a16="http://schemas.microsoft.com/office/drawing/2014/main" id="{CC572198-EC03-40DB-9FD9-CAC78091A9C4}"/>
                </a:ext>
              </a:extLst>
            </p:cNvPr>
            <p:cNvSpPr/>
            <p:nvPr/>
          </p:nvSpPr>
          <p:spPr>
            <a:xfrm rot="21600000">
              <a:off x="754380" y="1107530"/>
              <a:ext cx="10521375" cy="862115"/>
            </a:xfrm>
            <a:custGeom>
              <a:avLst/>
              <a:gdLst>
                <a:gd name="connsiteX0" fmla="*/ 0 w 10521375"/>
                <a:gd name="connsiteY0" fmla="*/ 301938 h 862113"/>
                <a:gd name="connsiteX1" fmla="*/ 5152923 w 10521375"/>
                <a:gd name="connsiteY1" fmla="*/ 301938 h 862113"/>
                <a:gd name="connsiteX2" fmla="*/ 5152923 w 10521375"/>
                <a:gd name="connsiteY2" fmla="*/ 215528 h 862113"/>
                <a:gd name="connsiteX3" fmla="*/ 5045159 w 10521375"/>
                <a:gd name="connsiteY3" fmla="*/ 215528 h 862113"/>
                <a:gd name="connsiteX4" fmla="*/ 5260688 w 10521375"/>
                <a:gd name="connsiteY4" fmla="*/ 0 h 862113"/>
                <a:gd name="connsiteX5" fmla="*/ 5476216 w 10521375"/>
                <a:gd name="connsiteY5" fmla="*/ 215528 h 862113"/>
                <a:gd name="connsiteX6" fmla="*/ 5368452 w 10521375"/>
                <a:gd name="connsiteY6" fmla="*/ 215528 h 862113"/>
                <a:gd name="connsiteX7" fmla="*/ 5368452 w 10521375"/>
                <a:gd name="connsiteY7" fmla="*/ 301938 h 862113"/>
                <a:gd name="connsiteX8" fmla="*/ 10521375 w 10521375"/>
                <a:gd name="connsiteY8" fmla="*/ 301938 h 862113"/>
                <a:gd name="connsiteX9" fmla="*/ 10521375 w 10521375"/>
                <a:gd name="connsiteY9" fmla="*/ 862113 h 862113"/>
                <a:gd name="connsiteX10" fmla="*/ 0 w 10521375"/>
                <a:gd name="connsiteY10" fmla="*/ 862113 h 862113"/>
                <a:gd name="connsiteX11" fmla="*/ 0 w 10521375"/>
                <a:gd name="connsiteY11" fmla="*/ 301938 h 86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21375" h="862113">
                  <a:moveTo>
                    <a:pt x="10521375" y="560175"/>
                  </a:moveTo>
                  <a:lnTo>
                    <a:pt x="5368452" y="560175"/>
                  </a:lnTo>
                  <a:lnTo>
                    <a:pt x="5368452" y="646585"/>
                  </a:lnTo>
                  <a:lnTo>
                    <a:pt x="5476216" y="646585"/>
                  </a:lnTo>
                  <a:lnTo>
                    <a:pt x="5260687" y="862112"/>
                  </a:lnTo>
                  <a:lnTo>
                    <a:pt x="5045159" y="646585"/>
                  </a:lnTo>
                  <a:lnTo>
                    <a:pt x="5152923" y="646585"/>
                  </a:lnTo>
                  <a:lnTo>
                    <a:pt x="5152923" y="560175"/>
                  </a:lnTo>
                  <a:lnTo>
                    <a:pt x="0" y="560175"/>
                  </a:lnTo>
                  <a:lnTo>
                    <a:pt x="0" y="1"/>
                  </a:lnTo>
                  <a:lnTo>
                    <a:pt x="10521375" y="1"/>
                  </a:lnTo>
                  <a:lnTo>
                    <a:pt x="10521375" y="560175"/>
                  </a:lnTo>
                  <a:close/>
                </a:path>
              </a:pathLst>
            </a:custGeom>
            <a:scene3d>
              <a:camera prst="orthographicFront"/>
              <a:lightRig rig="flat" dir="t"/>
            </a:scene3d>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85343" tIns="85345" rIns="85344" bIns="387283" numCol="1" spcCol="1270" anchor="ctr" anchorCtr="0">
              <a:noAutofit/>
            </a:bodyPr>
            <a:lstStyle/>
            <a:p>
              <a:pPr marL="0" lvl="0" indent="0" algn="ctr" defTabSz="533400">
                <a:spcBef>
                  <a:spcPct val="0"/>
                </a:spcBef>
                <a:buNone/>
              </a:pPr>
              <a:r>
                <a:rPr lang="en-US" kern="1200">
                  <a:latin typeface="+mn-ea"/>
                </a:rPr>
                <a:t>2</a:t>
              </a:r>
              <a:r>
                <a:rPr lang="zh-CN" kern="1200">
                  <a:latin typeface="+mn-ea"/>
                </a:rPr>
                <a:t>．软件文档的类型</a:t>
              </a:r>
            </a:p>
          </p:txBody>
        </p:sp>
      </p:grpSp>
    </p:spTree>
    <p:extLst>
      <p:ext uri="{BB962C8B-B14F-4D97-AF65-F5344CB8AC3E}">
        <p14:creationId xmlns:p14="http://schemas.microsoft.com/office/powerpoint/2010/main" val="25398332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4">
            <a:extLst>
              <a:ext uri="{FF2B5EF4-FFF2-40B4-BE49-F238E27FC236}">
                <a16:creationId xmlns:a16="http://schemas.microsoft.com/office/drawing/2014/main" id="{6A8CAA26-0C8E-49F7-A732-FBB635A95E5A}"/>
              </a:ext>
            </a:extLst>
          </p:cNvPr>
          <p:cNvSpPr txBox="1">
            <a:spLocks noChangeArrowheads="1"/>
          </p:cNvSpPr>
          <p:nvPr/>
        </p:nvSpPr>
        <p:spPr bwMode="auto">
          <a:xfrm>
            <a:off x="1086351" y="288341"/>
            <a:ext cx="3518912" cy="47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23000"/>
              </a:lnSpc>
            </a:pPr>
            <a:r>
              <a:rPr lang="en-US" altLang="zh-CN" sz="2200" b="1" dirty="0">
                <a:latin typeface="微软雅黑" charset="-122"/>
                <a:ea typeface="微软雅黑" charset="-122"/>
              </a:rPr>
              <a:t>10.7.2    </a:t>
            </a:r>
            <a:r>
              <a:rPr lang="zh-CN" altLang="en-US" sz="2200" b="1" dirty="0">
                <a:latin typeface="微软雅黑" charset="-122"/>
                <a:ea typeface="微软雅黑" charset="-122"/>
              </a:rPr>
              <a:t>软件文档的编写  </a:t>
            </a:r>
          </a:p>
        </p:txBody>
      </p:sp>
      <p:grpSp>
        <p:nvGrpSpPr>
          <p:cNvPr id="16" name="组合 15">
            <a:extLst>
              <a:ext uri="{FF2B5EF4-FFF2-40B4-BE49-F238E27FC236}">
                <a16:creationId xmlns:a16="http://schemas.microsoft.com/office/drawing/2014/main" id="{784414F8-1D40-40B6-BE56-3ACF2B9AA206}"/>
              </a:ext>
            </a:extLst>
          </p:cNvPr>
          <p:cNvGrpSpPr/>
          <p:nvPr/>
        </p:nvGrpSpPr>
        <p:grpSpPr>
          <a:xfrm>
            <a:off x="423521" y="1782568"/>
            <a:ext cx="11344956" cy="3490755"/>
            <a:chOff x="423521" y="1782568"/>
            <a:chExt cx="11344956" cy="3490755"/>
          </a:xfrm>
        </p:grpSpPr>
        <p:sp>
          <p:nvSpPr>
            <p:cNvPr id="17" name="任意多边形: 形状 16">
              <a:extLst>
                <a:ext uri="{FF2B5EF4-FFF2-40B4-BE49-F238E27FC236}">
                  <a16:creationId xmlns:a16="http://schemas.microsoft.com/office/drawing/2014/main" id="{1B2C007C-990E-4974-9E32-0E9F305D7602}"/>
                </a:ext>
              </a:extLst>
            </p:cNvPr>
            <p:cNvSpPr/>
            <p:nvPr/>
          </p:nvSpPr>
          <p:spPr>
            <a:xfrm>
              <a:off x="423521" y="1782568"/>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en-US" sz="1400" kern="1200">
                  <a:latin typeface="+mn-ea"/>
                </a:rPr>
                <a:t>3.</a:t>
              </a:r>
              <a:r>
                <a:rPr lang="zh-CN" sz="1400" kern="1200">
                  <a:latin typeface="+mn-ea"/>
                </a:rPr>
                <a:t>文档的编写要求</a:t>
              </a:r>
            </a:p>
          </p:txBody>
        </p:sp>
        <p:sp>
          <p:nvSpPr>
            <p:cNvPr id="18" name="任意多边形: 形状 17">
              <a:extLst>
                <a:ext uri="{FF2B5EF4-FFF2-40B4-BE49-F238E27FC236}">
                  <a16:creationId xmlns:a16="http://schemas.microsoft.com/office/drawing/2014/main" id="{6B27ECD0-C547-4333-AB68-5AD874E4E136}"/>
                </a:ext>
              </a:extLst>
            </p:cNvPr>
            <p:cNvSpPr/>
            <p:nvPr/>
          </p:nvSpPr>
          <p:spPr>
            <a:xfrm>
              <a:off x="2797235" y="2166551"/>
              <a:ext cx="462525" cy="541067"/>
            </a:xfrm>
            <a:custGeom>
              <a:avLst/>
              <a:gdLst>
                <a:gd name="connsiteX0" fmla="*/ 0 w 462525"/>
                <a:gd name="connsiteY0" fmla="*/ 108213 h 541067"/>
                <a:gd name="connsiteX1" fmla="*/ 231263 w 462525"/>
                <a:gd name="connsiteY1" fmla="*/ 108213 h 541067"/>
                <a:gd name="connsiteX2" fmla="*/ 231263 w 462525"/>
                <a:gd name="connsiteY2" fmla="*/ 0 h 541067"/>
                <a:gd name="connsiteX3" fmla="*/ 462525 w 462525"/>
                <a:gd name="connsiteY3" fmla="*/ 270534 h 541067"/>
                <a:gd name="connsiteX4" fmla="*/ 231263 w 462525"/>
                <a:gd name="connsiteY4" fmla="*/ 541067 h 541067"/>
                <a:gd name="connsiteX5" fmla="*/ 231263 w 462525"/>
                <a:gd name="connsiteY5" fmla="*/ 432854 h 541067"/>
                <a:gd name="connsiteX6" fmla="*/ 0 w 462525"/>
                <a:gd name="connsiteY6" fmla="*/ 432854 h 541067"/>
                <a:gd name="connsiteX7" fmla="*/ 0 w 462525"/>
                <a:gd name="connsiteY7" fmla="*/ 108213 h 5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525" h="541067">
                  <a:moveTo>
                    <a:pt x="0" y="108213"/>
                  </a:moveTo>
                  <a:lnTo>
                    <a:pt x="231263" y="108213"/>
                  </a:lnTo>
                  <a:lnTo>
                    <a:pt x="231263" y="0"/>
                  </a:lnTo>
                  <a:lnTo>
                    <a:pt x="462525" y="270534"/>
                  </a:lnTo>
                  <a:lnTo>
                    <a:pt x="231263" y="541067"/>
                  </a:lnTo>
                  <a:lnTo>
                    <a:pt x="231263" y="432854"/>
                  </a:lnTo>
                  <a:lnTo>
                    <a:pt x="0" y="432854"/>
                  </a:lnTo>
                  <a:lnTo>
                    <a:pt x="0" y="108213"/>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108213" rIns="138757" bIns="108213" numCol="1" spcCol="1270" anchor="ctr" anchorCtr="0">
              <a:noAutofit/>
            </a:bodyPr>
            <a:lstStyle/>
            <a:p>
              <a:pPr marL="0" lvl="0" indent="0" algn="ctr" defTabSz="444500">
                <a:lnSpc>
                  <a:spcPct val="90000"/>
                </a:lnSpc>
                <a:spcBef>
                  <a:spcPct val="0"/>
                </a:spcBef>
                <a:spcAft>
                  <a:spcPct val="35000"/>
                </a:spcAft>
                <a:buNone/>
              </a:pPr>
              <a:endParaRPr lang="zh-CN" altLang="en-US" sz="1400" kern="1200">
                <a:latin typeface="+mn-ea"/>
              </a:endParaRPr>
            </a:p>
          </p:txBody>
        </p:sp>
        <p:sp>
          <p:nvSpPr>
            <p:cNvPr id="19" name="任意多边形: 形状 18">
              <a:extLst>
                <a:ext uri="{FF2B5EF4-FFF2-40B4-BE49-F238E27FC236}">
                  <a16:creationId xmlns:a16="http://schemas.microsoft.com/office/drawing/2014/main" id="{A639A562-0D6E-4CF9-8786-7D48EB5EB215}"/>
                </a:ext>
              </a:extLst>
            </p:cNvPr>
            <p:cNvSpPr/>
            <p:nvPr/>
          </p:nvSpPr>
          <p:spPr>
            <a:xfrm>
              <a:off x="3477933" y="1782568"/>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zh-CN" sz="1400" kern="1200">
                  <a:latin typeface="+mn-ea"/>
                </a:rPr>
                <a:t>（</a:t>
              </a:r>
              <a:r>
                <a:rPr lang="en-US" sz="1400" kern="1200">
                  <a:latin typeface="+mn-ea"/>
                </a:rPr>
                <a:t>1</a:t>
              </a:r>
              <a:r>
                <a:rPr lang="zh-CN" sz="1400" kern="1200">
                  <a:latin typeface="+mn-ea"/>
                </a:rPr>
                <a:t>）针对性：文档编制前应分清读者对象。按不同的类型、不同层次的读者，决定怎样适应他们的需要。</a:t>
              </a:r>
            </a:p>
          </p:txBody>
        </p:sp>
        <p:sp>
          <p:nvSpPr>
            <p:cNvPr id="20" name="任意多边形: 形状 19">
              <a:extLst>
                <a:ext uri="{FF2B5EF4-FFF2-40B4-BE49-F238E27FC236}">
                  <a16:creationId xmlns:a16="http://schemas.microsoft.com/office/drawing/2014/main" id="{F3A39BF1-1D64-4C97-964C-7935856C1302}"/>
                </a:ext>
              </a:extLst>
            </p:cNvPr>
            <p:cNvSpPr/>
            <p:nvPr/>
          </p:nvSpPr>
          <p:spPr>
            <a:xfrm>
              <a:off x="5851647" y="2166551"/>
              <a:ext cx="462525" cy="541067"/>
            </a:xfrm>
            <a:custGeom>
              <a:avLst/>
              <a:gdLst>
                <a:gd name="connsiteX0" fmla="*/ 0 w 462525"/>
                <a:gd name="connsiteY0" fmla="*/ 108213 h 541067"/>
                <a:gd name="connsiteX1" fmla="*/ 231263 w 462525"/>
                <a:gd name="connsiteY1" fmla="*/ 108213 h 541067"/>
                <a:gd name="connsiteX2" fmla="*/ 231263 w 462525"/>
                <a:gd name="connsiteY2" fmla="*/ 0 h 541067"/>
                <a:gd name="connsiteX3" fmla="*/ 462525 w 462525"/>
                <a:gd name="connsiteY3" fmla="*/ 270534 h 541067"/>
                <a:gd name="connsiteX4" fmla="*/ 231263 w 462525"/>
                <a:gd name="connsiteY4" fmla="*/ 541067 h 541067"/>
                <a:gd name="connsiteX5" fmla="*/ 231263 w 462525"/>
                <a:gd name="connsiteY5" fmla="*/ 432854 h 541067"/>
                <a:gd name="connsiteX6" fmla="*/ 0 w 462525"/>
                <a:gd name="connsiteY6" fmla="*/ 432854 h 541067"/>
                <a:gd name="connsiteX7" fmla="*/ 0 w 462525"/>
                <a:gd name="connsiteY7" fmla="*/ 108213 h 5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525" h="541067">
                  <a:moveTo>
                    <a:pt x="0" y="108213"/>
                  </a:moveTo>
                  <a:lnTo>
                    <a:pt x="231263" y="108213"/>
                  </a:lnTo>
                  <a:lnTo>
                    <a:pt x="231263" y="0"/>
                  </a:lnTo>
                  <a:lnTo>
                    <a:pt x="462525" y="270534"/>
                  </a:lnTo>
                  <a:lnTo>
                    <a:pt x="231263" y="541067"/>
                  </a:lnTo>
                  <a:lnTo>
                    <a:pt x="231263" y="432854"/>
                  </a:lnTo>
                  <a:lnTo>
                    <a:pt x="0" y="432854"/>
                  </a:lnTo>
                  <a:lnTo>
                    <a:pt x="0" y="108213"/>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108213" rIns="138757" bIns="108213" numCol="1" spcCol="1270" anchor="ctr" anchorCtr="0">
              <a:noAutofit/>
            </a:bodyPr>
            <a:lstStyle/>
            <a:p>
              <a:pPr marL="0" lvl="0" indent="0" algn="ctr" defTabSz="444500">
                <a:lnSpc>
                  <a:spcPct val="90000"/>
                </a:lnSpc>
                <a:spcBef>
                  <a:spcPct val="0"/>
                </a:spcBef>
                <a:spcAft>
                  <a:spcPct val="35000"/>
                </a:spcAft>
                <a:buNone/>
              </a:pPr>
              <a:endParaRPr lang="zh-CN" altLang="en-US" sz="1400" kern="1200">
                <a:latin typeface="+mn-ea"/>
              </a:endParaRPr>
            </a:p>
          </p:txBody>
        </p:sp>
        <p:sp>
          <p:nvSpPr>
            <p:cNvPr id="21" name="任意多边形: 形状 20">
              <a:extLst>
                <a:ext uri="{FF2B5EF4-FFF2-40B4-BE49-F238E27FC236}">
                  <a16:creationId xmlns:a16="http://schemas.microsoft.com/office/drawing/2014/main" id="{5B1BB0DF-8BA7-4097-945B-3444915D07EE}"/>
                </a:ext>
              </a:extLst>
            </p:cNvPr>
            <p:cNvSpPr/>
            <p:nvPr/>
          </p:nvSpPr>
          <p:spPr>
            <a:xfrm>
              <a:off x="6532344" y="1782568"/>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zh-CN" sz="1400" kern="1200">
                  <a:latin typeface="+mn-ea"/>
                </a:rPr>
                <a:t>（</a:t>
              </a:r>
              <a:r>
                <a:rPr lang="en-US" sz="1400" kern="1200">
                  <a:latin typeface="+mn-ea"/>
                </a:rPr>
                <a:t>2</a:t>
              </a:r>
              <a:r>
                <a:rPr lang="zh-CN" sz="1400" kern="1200">
                  <a:latin typeface="+mn-ea"/>
                </a:rPr>
                <a:t>）精确性。文档的行文应当十分确切，不能出现多义性的描述。同一项目几个文档的内容应当是协调一致的，没有矛盾的。</a:t>
              </a:r>
            </a:p>
          </p:txBody>
        </p:sp>
        <p:sp>
          <p:nvSpPr>
            <p:cNvPr id="22" name="任意多边形: 形状 21">
              <a:extLst>
                <a:ext uri="{FF2B5EF4-FFF2-40B4-BE49-F238E27FC236}">
                  <a16:creationId xmlns:a16="http://schemas.microsoft.com/office/drawing/2014/main" id="{24DE2B00-32A4-4A75-9297-903AADD6AB6D}"/>
                </a:ext>
              </a:extLst>
            </p:cNvPr>
            <p:cNvSpPr/>
            <p:nvPr/>
          </p:nvSpPr>
          <p:spPr>
            <a:xfrm>
              <a:off x="8906058" y="2166551"/>
              <a:ext cx="462525" cy="541067"/>
            </a:xfrm>
            <a:custGeom>
              <a:avLst/>
              <a:gdLst>
                <a:gd name="connsiteX0" fmla="*/ 0 w 462525"/>
                <a:gd name="connsiteY0" fmla="*/ 108213 h 541067"/>
                <a:gd name="connsiteX1" fmla="*/ 231263 w 462525"/>
                <a:gd name="connsiteY1" fmla="*/ 108213 h 541067"/>
                <a:gd name="connsiteX2" fmla="*/ 231263 w 462525"/>
                <a:gd name="connsiteY2" fmla="*/ 0 h 541067"/>
                <a:gd name="connsiteX3" fmla="*/ 462525 w 462525"/>
                <a:gd name="connsiteY3" fmla="*/ 270534 h 541067"/>
                <a:gd name="connsiteX4" fmla="*/ 231263 w 462525"/>
                <a:gd name="connsiteY4" fmla="*/ 541067 h 541067"/>
                <a:gd name="connsiteX5" fmla="*/ 231263 w 462525"/>
                <a:gd name="connsiteY5" fmla="*/ 432854 h 541067"/>
                <a:gd name="connsiteX6" fmla="*/ 0 w 462525"/>
                <a:gd name="connsiteY6" fmla="*/ 432854 h 541067"/>
                <a:gd name="connsiteX7" fmla="*/ 0 w 462525"/>
                <a:gd name="connsiteY7" fmla="*/ 108213 h 5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525" h="541067">
                  <a:moveTo>
                    <a:pt x="0" y="108213"/>
                  </a:moveTo>
                  <a:lnTo>
                    <a:pt x="231263" y="108213"/>
                  </a:lnTo>
                  <a:lnTo>
                    <a:pt x="231263" y="0"/>
                  </a:lnTo>
                  <a:lnTo>
                    <a:pt x="462525" y="270534"/>
                  </a:lnTo>
                  <a:lnTo>
                    <a:pt x="231263" y="541067"/>
                  </a:lnTo>
                  <a:lnTo>
                    <a:pt x="231263" y="432854"/>
                  </a:lnTo>
                  <a:lnTo>
                    <a:pt x="0" y="432854"/>
                  </a:lnTo>
                  <a:lnTo>
                    <a:pt x="0" y="108213"/>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0" tIns="108213" rIns="138757" bIns="108213" numCol="1" spcCol="1270" anchor="ctr" anchorCtr="0">
              <a:noAutofit/>
            </a:bodyPr>
            <a:lstStyle/>
            <a:p>
              <a:pPr marL="0" lvl="0" indent="0" algn="ctr" defTabSz="444500">
                <a:lnSpc>
                  <a:spcPct val="90000"/>
                </a:lnSpc>
                <a:spcBef>
                  <a:spcPct val="0"/>
                </a:spcBef>
                <a:spcAft>
                  <a:spcPct val="35000"/>
                </a:spcAft>
                <a:buNone/>
              </a:pPr>
              <a:endParaRPr lang="zh-CN" altLang="en-US" sz="1400" kern="1200">
                <a:latin typeface="+mn-ea"/>
              </a:endParaRPr>
            </a:p>
          </p:txBody>
        </p:sp>
        <p:sp>
          <p:nvSpPr>
            <p:cNvPr id="23" name="任意多边形: 形状 22">
              <a:extLst>
                <a:ext uri="{FF2B5EF4-FFF2-40B4-BE49-F238E27FC236}">
                  <a16:creationId xmlns:a16="http://schemas.microsoft.com/office/drawing/2014/main" id="{A6DD7E3D-BEA3-460A-8879-C4BB182DE7DD}"/>
                </a:ext>
              </a:extLst>
            </p:cNvPr>
            <p:cNvSpPr/>
            <p:nvPr/>
          </p:nvSpPr>
          <p:spPr>
            <a:xfrm>
              <a:off x="9586755" y="1782568"/>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zh-CN" sz="1400" kern="1200">
                  <a:latin typeface="+mn-ea"/>
                </a:rPr>
                <a:t>（</a:t>
              </a:r>
              <a:r>
                <a:rPr lang="en-US" sz="1400" kern="1200">
                  <a:latin typeface="+mn-ea"/>
                </a:rPr>
                <a:t>3</a:t>
              </a:r>
              <a:r>
                <a:rPr lang="zh-CN" sz="1400" kern="1200">
                  <a:latin typeface="+mn-ea"/>
                </a:rPr>
                <a:t>）清晰性：文档编写应力求简明，如有可能，配以适当的图表，以增强其清晰性。</a:t>
              </a:r>
            </a:p>
          </p:txBody>
        </p:sp>
        <p:sp>
          <p:nvSpPr>
            <p:cNvPr id="24" name="任意多边形: 形状 23">
              <a:extLst>
                <a:ext uri="{FF2B5EF4-FFF2-40B4-BE49-F238E27FC236}">
                  <a16:creationId xmlns:a16="http://schemas.microsoft.com/office/drawing/2014/main" id="{DFD8A5C6-9E97-4A68-9E5E-75BA2EEFC556}"/>
                </a:ext>
              </a:extLst>
            </p:cNvPr>
            <p:cNvSpPr/>
            <p:nvPr/>
          </p:nvSpPr>
          <p:spPr>
            <a:xfrm>
              <a:off x="10407083" y="3283593"/>
              <a:ext cx="541067" cy="462525"/>
            </a:xfrm>
            <a:custGeom>
              <a:avLst/>
              <a:gdLst>
                <a:gd name="connsiteX0" fmla="*/ 0 w 462525"/>
                <a:gd name="connsiteY0" fmla="*/ 108213 h 541067"/>
                <a:gd name="connsiteX1" fmla="*/ 231263 w 462525"/>
                <a:gd name="connsiteY1" fmla="*/ 108213 h 541067"/>
                <a:gd name="connsiteX2" fmla="*/ 231263 w 462525"/>
                <a:gd name="connsiteY2" fmla="*/ 0 h 541067"/>
                <a:gd name="connsiteX3" fmla="*/ 462525 w 462525"/>
                <a:gd name="connsiteY3" fmla="*/ 270534 h 541067"/>
                <a:gd name="connsiteX4" fmla="*/ 231263 w 462525"/>
                <a:gd name="connsiteY4" fmla="*/ 541067 h 541067"/>
                <a:gd name="connsiteX5" fmla="*/ 231263 w 462525"/>
                <a:gd name="connsiteY5" fmla="*/ 432854 h 541067"/>
                <a:gd name="connsiteX6" fmla="*/ 0 w 462525"/>
                <a:gd name="connsiteY6" fmla="*/ 432854 h 541067"/>
                <a:gd name="connsiteX7" fmla="*/ 0 w 462525"/>
                <a:gd name="connsiteY7" fmla="*/ 108213 h 5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525" h="541067">
                  <a:moveTo>
                    <a:pt x="370020" y="1"/>
                  </a:moveTo>
                  <a:lnTo>
                    <a:pt x="370020" y="270534"/>
                  </a:lnTo>
                  <a:lnTo>
                    <a:pt x="462525" y="270534"/>
                  </a:lnTo>
                  <a:lnTo>
                    <a:pt x="231262" y="541066"/>
                  </a:lnTo>
                  <a:lnTo>
                    <a:pt x="0" y="270534"/>
                  </a:lnTo>
                  <a:lnTo>
                    <a:pt x="92505" y="270534"/>
                  </a:lnTo>
                  <a:lnTo>
                    <a:pt x="92505" y="1"/>
                  </a:lnTo>
                  <a:lnTo>
                    <a:pt x="370020" y="1"/>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108214" tIns="0" rIns="108212" bIns="138757" numCol="1" spcCol="1270" anchor="ctr" anchorCtr="0">
              <a:noAutofit/>
            </a:bodyPr>
            <a:lstStyle/>
            <a:p>
              <a:pPr marL="0" lvl="0" indent="0" algn="ctr" defTabSz="444500">
                <a:lnSpc>
                  <a:spcPct val="90000"/>
                </a:lnSpc>
                <a:spcBef>
                  <a:spcPct val="0"/>
                </a:spcBef>
                <a:spcAft>
                  <a:spcPct val="35000"/>
                </a:spcAft>
                <a:buNone/>
              </a:pPr>
              <a:endParaRPr lang="zh-CN" altLang="en-US" sz="1400" kern="1200">
                <a:latin typeface="+mn-ea"/>
              </a:endParaRPr>
            </a:p>
          </p:txBody>
        </p:sp>
        <p:sp>
          <p:nvSpPr>
            <p:cNvPr id="25" name="任意多边形: 形状 24">
              <a:extLst>
                <a:ext uri="{FF2B5EF4-FFF2-40B4-BE49-F238E27FC236}">
                  <a16:creationId xmlns:a16="http://schemas.microsoft.com/office/drawing/2014/main" id="{1DEBB5FD-0229-45C4-A01A-F5E64CC57D05}"/>
                </a:ext>
              </a:extLst>
            </p:cNvPr>
            <p:cNvSpPr/>
            <p:nvPr/>
          </p:nvSpPr>
          <p:spPr>
            <a:xfrm>
              <a:off x="9586755" y="3964290"/>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zh-CN" sz="1400" kern="1200">
                  <a:latin typeface="+mn-ea"/>
                </a:rPr>
                <a:t>（</a:t>
              </a:r>
              <a:r>
                <a:rPr lang="en-US" sz="1400" kern="1200">
                  <a:latin typeface="+mn-ea"/>
                </a:rPr>
                <a:t>4</a:t>
              </a:r>
              <a:r>
                <a:rPr lang="zh-CN" sz="1400" kern="1200">
                  <a:latin typeface="+mn-ea"/>
                </a:rPr>
                <a:t>）完整性：任何一个文档都应当是完整的、独立的，应该自成体系。</a:t>
              </a:r>
            </a:p>
          </p:txBody>
        </p:sp>
        <p:sp>
          <p:nvSpPr>
            <p:cNvPr id="26" name="任意多边形: 形状 25">
              <a:extLst>
                <a:ext uri="{FF2B5EF4-FFF2-40B4-BE49-F238E27FC236}">
                  <a16:creationId xmlns:a16="http://schemas.microsoft.com/office/drawing/2014/main" id="{6DA53C9C-7CF9-4DBC-A793-484AF50ABE50}"/>
                </a:ext>
              </a:extLst>
            </p:cNvPr>
            <p:cNvSpPr/>
            <p:nvPr/>
          </p:nvSpPr>
          <p:spPr>
            <a:xfrm rot="21600000">
              <a:off x="8932239" y="4348274"/>
              <a:ext cx="462525" cy="541067"/>
            </a:xfrm>
            <a:custGeom>
              <a:avLst/>
              <a:gdLst>
                <a:gd name="connsiteX0" fmla="*/ 0 w 462525"/>
                <a:gd name="connsiteY0" fmla="*/ 108213 h 541067"/>
                <a:gd name="connsiteX1" fmla="*/ 231263 w 462525"/>
                <a:gd name="connsiteY1" fmla="*/ 108213 h 541067"/>
                <a:gd name="connsiteX2" fmla="*/ 231263 w 462525"/>
                <a:gd name="connsiteY2" fmla="*/ 0 h 541067"/>
                <a:gd name="connsiteX3" fmla="*/ 462525 w 462525"/>
                <a:gd name="connsiteY3" fmla="*/ 270534 h 541067"/>
                <a:gd name="connsiteX4" fmla="*/ 231263 w 462525"/>
                <a:gd name="connsiteY4" fmla="*/ 541067 h 541067"/>
                <a:gd name="connsiteX5" fmla="*/ 231263 w 462525"/>
                <a:gd name="connsiteY5" fmla="*/ 432854 h 541067"/>
                <a:gd name="connsiteX6" fmla="*/ 0 w 462525"/>
                <a:gd name="connsiteY6" fmla="*/ 432854 h 541067"/>
                <a:gd name="connsiteX7" fmla="*/ 0 w 462525"/>
                <a:gd name="connsiteY7" fmla="*/ 108213 h 5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525" h="541067">
                  <a:moveTo>
                    <a:pt x="462525" y="432854"/>
                  </a:moveTo>
                  <a:lnTo>
                    <a:pt x="231262" y="432854"/>
                  </a:lnTo>
                  <a:lnTo>
                    <a:pt x="231262" y="541067"/>
                  </a:lnTo>
                  <a:lnTo>
                    <a:pt x="0" y="270533"/>
                  </a:lnTo>
                  <a:lnTo>
                    <a:pt x="231262" y="0"/>
                  </a:lnTo>
                  <a:lnTo>
                    <a:pt x="231262" y="108213"/>
                  </a:lnTo>
                  <a:lnTo>
                    <a:pt x="462525" y="108213"/>
                  </a:lnTo>
                  <a:lnTo>
                    <a:pt x="462525" y="432854"/>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138757" tIns="108213" rIns="0" bIns="108213" numCol="1" spcCol="1270" anchor="ctr" anchorCtr="0">
              <a:noAutofit/>
            </a:bodyPr>
            <a:lstStyle/>
            <a:p>
              <a:pPr marL="0" lvl="0" indent="0" algn="ctr" defTabSz="444500">
                <a:lnSpc>
                  <a:spcPct val="90000"/>
                </a:lnSpc>
                <a:spcBef>
                  <a:spcPct val="0"/>
                </a:spcBef>
                <a:spcAft>
                  <a:spcPct val="35000"/>
                </a:spcAft>
                <a:buNone/>
              </a:pPr>
              <a:endParaRPr lang="zh-CN" altLang="en-US" sz="1400" kern="1200">
                <a:latin typeface="+mn-ea"/>
              </a:endParaRPr>
            </a:p>
          </p:txBody>
        </p:sp>
        <p:sp>
          <p:nvSpPr>
            <p:cNvPr id="27" name="任意多边形: 形状 26">
              <a:extLst>
                <a:ext uri="{FF2B5EF4-FFF2-40B4-BE49-F238E27FC236}">
                  <a16:creationId xmlns:a16="http://schemas.microsoft.com/office/drawing/2014/main" id="{53938439-68A4-4AF7-8E82-632A0765DEE2}"/>
                </a:ext>
              </a:extLst>
            </p:cNvPr>
            <p:cNvSpPr/>
            <p:nvPr/>
          </p:nvSpPr>
          <p:spPr>
            <a:xfrm>
              <a:off x="6532344" y="3964290"/>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zh-CN" sz="1400" kern="1200">
                  <a:latin typeface="+mn-ea"/>
                </a:rPr>
                <a:t>（</a:t>
              </a:r>
              <a:r>
                <a:rPr lang="en-US" sz="1400" kern="1200">
                  <a:latin typeface="+mn-ea"/>
                </a:rPr>
                <a:t>5</a:t>
              </a:r>
              <a:r>
                <a:rPr lang="zh-CN" sz="1400" kern="1200">
                  <a:latin typeface="+mn-ea"/>
                </a:rPr>
                <a:t>）灵活性：各种不同软件项目，其规模和复杂程度有着许多实际差别，不能一律看待。</a:t>
              </a:r>
            </a:p>
          </p:txBody>
        </p:sp>
        <p:sp>
          <p:nvSpPr>
            <p:cNvPr id="28" name="任意多边形: 形状 27">
              <a:extLst>
                <a:ext uri="{FF2B5EF4-FFF2-40B4-BE49-F238E27FC236}">
                  <a16:creationId xmlns:a16="http://schemas.microsoft.com/office/drawing/2014/main" id="{EF7C57AF-32E6-4B97-B882-C1B2E277F4CF}"/>
                </a:ext>
              </a:extLst>
            </p:cNvPr>
            <p:cNvSpPr/>
            <p:nvPr/>
          </p:nvSpPr>
          <p:spPr>
            <a:xfrm rot="21600000">
              <a:off x="5877827" y="4348273"/>
              <a:ext cx="462526" cy="541068"/>
            </a:xfrm>
            <a:custGeom>
              <a:avLst/>
              <a:gdLst>
                <a:gd name="connsiteX0" fmla="*/ 0 w 462525"/>
                <a:gd name="connsiteY0" fmla="*/ 108213 h 541067"/>
                <a:gd name="connsiteX1" fmla="*/ 231263 w 462525"/>
                <a:gd name="connsiteY1" fmla="*/ 108213 h 541067"/>
                <a:gd name="connsiteX2" fmla="*/ 231263 w 462525"/>
                <a:gd name="connsiteY2" fmla="*/ 0 h 541067"/>
                <a:gd name="connsiteX3" fmla="*/ 462525 w 462525"/>
                <a:gd name="connsiteY3" fmla="*/ 270534 h 541067"/>
                <a:gd name="connsiteX4" fmla="*/ 231263 w 462525"/>
                <a:gd name="connsiteY4" fmla="*/ 541067 h 541067"/>
                <a:gd name="connsiteX5" fmla="*/ 231263 w 462525"/>
                <a:gd name="connsiteY5" fmla="*/ 432854 h 541067"/>
                <a:gd name="connsiteX6" fmla="*/ 0 w 462525"/>
                <a:gd name="connsiteY6" fmla="*/ 432854 h 541067"/>
                <a:gd name="connsiteX7" fmla="*/ 0 w 462525"/>
                <a:gd name="connsiteY7" fmla="*/ 108213 h 54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525" h="541067">
                  <a:moveTo>
                    <a:pt x="462525" y="432854"/>
                  </a:moveTo>
                  <a:lnTo>
                    <a:pt x="231262" y="432854"/>
                  </a:lnTo>
                  <a:lnTo>
                    <a:pt x="231262" y="541067"/>
                  </a:lnTo>
                  <a:lnTo>
                    <a:pt x="0" y="270533"/>
                  </a:lnTo>
                  <a:lnTo>
                    <a:pt x="231262" y="0"/>
                  </a:lnTo>
                  <a:lnTo>
                    <a:pt x="231262" y="108213"/>
                  </a:lnTo>
                  <a:lnTo>
                    <a:pt x="462525" y="108213"/>
                  </a:lnTo>
                  <a:lnTo>
                    <a:pt x="462525" y="432854"/>
                  </a:lnTo>
                  <a:close/>
                </a:path>
              </a:pathLst>
            </a:custGeom>
          </p:spPr>
          <p:style>
            <a:lnRef idx="0">
              <a:schemeClr val="dk2">
                <a:tint val="60000"/>
                <a:hueOff val="0"/>
                <a:satOff val="0"/>
                <a:lumOff val="0"/>
                <a:alphaOff val="0"/>
              </a:schemeClr>
            </a:lnRef>
            <a:fillRef idx="3">
              <a:schemeClr val="dk2">
                <a:tint val="60000"/>
                <a:hueOff val="0"/>
                <a:satOff val="0"/>
                <a:lumOff val="0"/>
                <a:alphaOff val="0"/>
              </a:schemeClr>
            </a:fillRef>
            <a:effectRef idx="3">
              <a:schemeClr val="dk2">
                <a:tint val="60000"/>
                <a:hueOff val="0"/>
                <a:satOff val="0"/>
                <a:lumOff val="0"/>
                <a:alphaOff val="0"/>
              </a:schemeClr>
            </a:effectRef>
            <a:fontRef idx="minor">
              <a:schemeClr val="dk2">
                <a:hueOff val="0"/>
                <a:satOff val="0"/>
                <a:lumOff val="0"/>
                <a:alphaOff val="0"/>
              </a:schemeClr>
            </a:fontRef>
          </p:style>
          <p:txBody>
            <a:bodyPr spcFirstLastPara="0" vert="horz" wrap="square" lIns="138757" tIns="108214" rIns="1" bIns="108213" numCol="1" spcCol="1270" anchor="ctr" anchorCtr="0">
              <a:noAutofit/>
            </a:bodyPr>
            <a:lstStyle/>
            <a:p>
              <a:pPr marL="0" lvl="0" indent="0" algn="ctr" defTabSz="444500">
                <a:lnSpc>
                  <a:spcPct val="90000"/>
                </a:lnSpc>
                <a:spcBef>
                  <a:spcPct val="0"/>
                </a:spcBef>
                <a:spcAft>
                  <a:spcPct val="35000"/>
                </a:spcAft>
                <a:buNone/>
              </a:pPr>
              <a:endParaRPr lang="zh-CN" altLang="en-US" sz="1400" kern="1200">
                <a:latin typeface="+mn-ea"/>
              </a:endParaRPr>
            </a:p>
          </p:txBody>
        </p:sp>
        <p:sp>
          <p:nvSpPr>
            <p:cNvPr id="29" name="任意多边形: 形状 28">
              <a:extLst>
                <a:ext uri="{FF2B5EF4-FFF2-40B4-BE49-F238E27FC236}">
                  <a16:creationId xmlns:a16="http://schemas.microsoft.com/office/drawing/2014/main" id="{268CA9F3-329B-4826-86AC-2DE31A13340A}"/>
                </a:ext>
              </a:extLst>
            </p:cNvPr>
            <p:cNvSpPr/>
            <p:nvPr/>
          </p:nvSpPr>
          <p:spPr>
            <a:xfrm>
              <a:off x="3477933" y="3964290"/>
              <a:ext cx="2181722" cy="1309033"/>
            </a:xfrm>
            <a:custGeom>
              <a:avLst/>
              <a:gdLst>
                <a:gd name="connsiteX0" fmla="*/ 0 w 2181722"/>
                <a:gd name="connsiteY0" fmla="*/ 130903 h 1309033"/>
                <a:gd name="connsiteX1" fmla="*/ 130903 w 2181722"/>
                <a:gd name="connsiteY1" fmla="*/ 0 h 1309033"/>
                <a:gd name="connsiteX2" fmla="*/ 2050819 w 2181722"/>
                <a:gd name="connsiteY2" fmla="*/ 0 h 1309033"/>
                <a:gd name="connsiteX3" fmla="*/ 2181722 w 2181722"/>
                <a:gd name="connsiteY3" fmla="*/ 130903 h 1309033"/>
                <a:gd name="connsiteX4" fmla="*/ 2181722 w 2181722"/>
                <a:gd name="connsiteY4" fmla="*/ 1178130 h 1309033"/>
                <a:gd name="connsiteX5" fmla="*/ 2050819 w 2181722"/>
                <a:gd name="connsiteY5" fmla="*/ 1309033 h 1309033"/>
                <a:gd name="connsiteX6" fmla="*/ 130903 w 2181722"/>
                <a:gd name="connsiteY6" fmla="*/ 1309033 h 1309033"/>
                <a:gd name="connsiteX7" fmla="*/ 0 w 2181722"/>
                <a:gd name="connsiteY7" fmla="*/ 1178130 h 1309033"/>
                <a:gd name="connsiteX8" fmla="*/ 0 w 2181722"/>
                <a:gd name="connsiteY8" fmla="*/ 130903 h 130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1722" h="1309033">
                  <a:moveTo>
                    <a:pt x="0" y="130903"/>
                  </a:moveTo>
                  <a:cubicBezTo>
                    <a:pt x="0" y="58607"/>
                    <a:pt x="58607" y="0"/>
                    <a:pt x="130903" y="0"/>
                  </a:cubicBezTo>
                  <a:lnTo>
                    <a:pt x="2050819" y="0"/>
                  </a:lnTo>
                  <a:cubicBezTo>
                    <a:pt x="2123115" y="0"/>
                    <a:pt x="2181722" y="58607"/>
                    <a:pt x="2181722" y="130903"/>
                  </a:cubicBezTo>
                  <a:lnTo>
                    <a:pt x="2181722" y="1178130"/>
                  </a:lnTo>
                  <a:cubicBezTo>
                    <a:pt x="2181722" y="1250426"/>
                    <a:pt x="2123115" y="1309033"/>
                    <a:pt x="2050819" y="1309033"/>
                  </a:cubicBezTo>
                  <a:lnTo>
                    <a:pt x="130903" y="1309033"/>
                  </a:lnTo>
                  <a:cubicBezTo>
                    <a:pt x="58607" y="1309033"/>
                    <a:pt x="0" y="1250426"/>
                    <a:pt x="0" y="1178130"/>
                  </a:cubicBezTo>
                  <a:lnTo>
                    <a:pt x="0" y="130903"/>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2">
                <a:hueOff val="0"/>
                <a:satOff val="0"/>
                <a:lumOff val="0"/>
                <a:alphaOff val="0"/>
              </a:schemeClr>
            </a:fontRef>
          </p:style>
          <p:txBody>
            <a:bodyPr spcFirstLastPara="0" vert="horz" wrap="square" lIns="84060" tIns="84060" rIns="84060" bIns="84060" numCol="1" spcCol="1270" anchor="ctr" anchorCtr="0">
              <a:noAutofit/>
            </a:bodyPr>
            <a:lstStyle/>
            <a:p>
              <a:pPr marL="0" lvl="0" indent="0" algn="ctr" defTabSz="533400">
                <a:lnSpc>
                  <a:spcPct val="90000"/>
                </a:lnSpc>
                <a:spcBef>
                  <a:spcPct val="0"/>
                </a:spcBef>
                <a:spcAft>
                  <a:spcPct val="35000"/>
                </a:spcAft>
                <a:buNone/>
              </a:pPr>
              <a:r>
                <a:rPr lang="zh-CN" sz="1400" kern="1200">
                  <a:latin typeface="+mn-ea"/>
                </a:rPr>
                <a:t>（</a:t>
              </a:r>
              <a:r>
                <a:rPr lang="en-US" sz="1400" kern="1200">
                  <a:latin typeface="+mn-ea"/>
                </a:rPr>
                <a:t>6</a:t>
              </a:r>
              <a:r>
                <a:rPr lang="zh-CN" sz="1400" kern="1200">
                  <a:latin typeface="+mn-ea"/>
                </a:rPr>
                <a:t>）可追溯性：由于各开发阶段编制的文档与各阶段完成的工作有着紧密的关系，前后两个阶段生成的文档，随着开发工作的逐步扩展，具有一定的继承关系。</a:t>
              </a:r>
            </a:p>
          </p:txBody>
        </p:sp>
      </p:grpSp>
    </p:spTree>
    <p:extLst>
      <p:ext uri="{BB962C8B-B14F-4D97-AF65-F5344CB8AC3E}">
        <p14:creationId xmlns:p14="http://schemas.microsoft.com/office/powerpoint/2010/main" val="35485352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par>
                          <p:cTn id="8" fill="hold">
                            <p:stCondLst>
                              <p:cond delay="500"/>
                            </p:stCondLst>
                            <p:childTnLst>
                              <p:par>
                                <p:cTn id="9" presetID="21" presetClass="entr" presetSubtype="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heel(2)">
                                      <p:cBhvr>
                                        <p:cTn id="1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 72"/>
          <p:cNvGrpSpPr/>
          <p:nvPr/>
        </p:nvGrpSpPr>
        <p:grpSpPr>
          <a:xfrm>
            <a:off x="1483793" y="3999965"/>
            <a:ext cx="3377843" cy="720406"/>
            <a:chOff x="926233" y="3911281"/>
            <a:chExt cx="2607384" cy="612775"/>
          </a:xfrm>
        </p:grpSpPr>
        <p:grpSp>
          <p:nvGrpSpPr>
            <p:cNvPr id="74" name="PA_组合 79"/>
            <p:cNvGrpSpPr/>
            <p:nvPr>
              <p:custDataLst>
                <p:tags r:id="rId1"/>
              </p:custDataLst>
            </p:nvPr>
          </p:nvGrpSpPr>
          <p:grpSpPr>
            <a:xfrm>
              <a:off x="926233" y="3911281"/>
              <a:ext cx="2424982" cy="612775"/>
              <a:chOff x="284163" y="1644650"/>
              <a:chExt cx="1585912" cy="612775"/>
            </a:xfrm>
          </p:grpSpPr>
          <p:sp>
            <p:nvSpPr>
              <p:cNvPr id="76" name="AutoShape 3"/>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6"/>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9"/>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0"/>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11"/>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12"/>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3"/>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14"/>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15"/>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16"/>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17"/>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8"/>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9"/>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0"/>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1"/>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2"/>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3"/>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4"/>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5"/>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6"/>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7"/>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30"/>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31"/>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32"/>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33"/>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34"/>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35"/>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36"/>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37"/>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38"/>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9"/>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0"/>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1"/>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2"/>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5"/>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6"/>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7"/>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8"/>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9"/>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50"/>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51"/>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52"/>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53"/>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54"/>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55"/>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56"/>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57"/>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58"/>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59"/>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305F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5" name="PA_矩形 17">
              <a:extLst>
                <a:ext uri="{FF2B5EF4-FFF2-40B4-BE49-F238E27FC236}">
                  <a16:creationId xmlns:a16="http://schemas.microsoft.com/office/drawing/2014/main" id="{B8BC1EFB-2BD3-4780-8D0A-10680DA4057B}"/>
                </a:ext>
              </a:extLst>
            </p:cNvPr>
            <p:cNvSpPr/>
            <p:nvPr>
              <p:custDataLst>
                <p:tags r:id="rId2"/>
              </p:custDataLst>
            </p:nvPr>
          </p:nvSpPr>
          <p:spPr>
            <a:xfrm>
              <a:off x="1210025" y="4019041"/>
              <a:ext cx="2323592" cy="256843"/>
            </a:xfrm>
            <a:prstGeom prst="rect">
              <a:avLst/>
            </a:prstGeom>
          </p:spPr>
          <p:txBody>
            <a:bodyPr wrap="square">
              <a:spAutoFit/>
            </a:bodyPr>
            <a:lstStyle/>
            <a:p>
              <a:r>
                <a:rPr lang="zh-CN" altLang="en-US" sz="2200" dirty="0">
                  <a:solidFill>
                    <a:schemeClr val="bg1"/>
                  </a:solidFill>
                  <a:latin typeface="Baoli SC" charset="-122"/>
                  <a:ea typeface="Baoli SC" charset="-122"/>
                  <a:cs typeface="Baoli SC" charset="-122"/>
                </a:rPr>
                <a:t>主讲教师：周建儒</a:t>
              </a:r>
              <a:endParaRPr kumimoji="0" lang="en-US" sz="2200" b="0" i="0" u="none" strike="noStrike" kern="1200" cap="none" spc="0" normalizeH="0" baseline="0" noProof="0" dirty="0">
                <a:ln>
                  <a:noFill/>
                </a:ln>
                <a:solidFill>
                  <a:schemeClr val="bg1"/>
                </a:solidFill>
                <a:effectLst/>
                <a:uLnTx/>
                <a:uFillTx/>
                <a:latin typeface="Baoli SC" charset="-122"/>
                <a:ea typeface="Baoli SC" charset="-122"/>
                <a:cs typeface="Baoli SC" charset="-122"/>
              </a:endParaRPr>
            </a:p>
          </p:txBody>
        </p:sp>
      </p:grpSp>
    </p:spTree>
    <p:extLst>
      <p:ext uri="{BB962C8B-B14F-4D97-AF65-F5344CB8AC3E}">
        <p14:creationId xmlns:p14="http://schemas.microsoft.com/office/powerpoint/2010/main" val="12122467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
                                        <p:tgtEl>
                                          <p:spTgt spid="73"/>
                                        </p:tgtEl>
                                      </p:cBhvr>
                                    </p:animEffect>
                                    <p:anim calcmode="lin" valueType="num">
                                      <p:cBhvr>
                                        <p:cTn id="8" dur="400" fill="hold"/>
                                        <p:tgtEl>
                                          <p:spTgt spid="73"/>
                                        </p:tgtEl>
                                        <p:attrNameLst>
                                          <p:attrName>ppt_x</p:attrName>
                                        </p:attrNameLst>
                                      </p:cBhvr>
                                      <p:tavLst>
                                        <p:tav tm="0">
                                          <p:val>
                                            <p:strVal val="#ppt_x"/>
                                          </p:val>
                                        </p:tav>
                                        <p:tav tm="100000">
                                          <p:val>
                                            <p:strVal val="#ppt_x"/>
                                          </p:val>
                                        </p:tav>
                                      </p:tavLst>
                                    </p:anim>
                                    <p:anim calcmode="lin" valueType="num">
                                      <p:cBhvr>
                                        <p:cTn id="9" dur="400" fill="hold"/>
                                        <p:tgtEl>
                                          <p:spTgt spid="7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14"/>
          <p:cNvSpPr txBox="1">
            <a:spLocks noChangeArrowheads="1"/>
          </p:cNvSpPr>
          <p:nvPr/>
        </p:nvSpPr>
        <p:spPr bwMode="auto">
          <a:xfrm>
            <a:off x="989932" y="287338"/>
            <a:ext cx="41665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10.1.2    </a:t>
            </a:r>
            <a:r>
              <a:rPr lang="zh-CN" altLang="en-US" sz="2200" b="1" dirty="0">
                <a:latin typeface="微软雅黑" charset="-122"/>
                <a:ea typeface="微软雅黑" charset="-122"/>
              </a:rPr>
              <a:t>软件项目管理的过程   </a:t>
            </a:r>
          </a:p>
        </p:txBody>
      </p:sp>
      <p:grpSp>
        <p:nvGrpSpPr>
          <p:cNvPr id="19" name="组合 18">
            <a:extLst>
              <a:ext uri="{FF2B5EF4-FFF2-40B4-BE49-F238E27FC236}">
                <a16:creationId xmlns:a16="http://schemas.microsoft.com/office/drawing/2014/main" id="{CEFB72DA-9E0C-4B2D-A825-A180A9CFF35C}"/>
              </a:ext>
            </a:extLst>
          </p:cNvPr>
          <p:cNvGrpSpPr/>
          <p:nvPr/>
        </p:nvGrpSpPr>
        <p:grpSpPr>
          <a:xfrm>
            <a:off x="451443" y="955342"/>
            <a:ext cx="11271984" cy="4995081"/>
            <a:chOff x="1943100" y="1470578"/>
            <a:chExt cx="7909560" cy="4178790"/>
          </a:xfrm>
        </p:grpSpPr>
        <p:sp>
          <p:nvSpPr>
            <p:cNvPr id="20" name="任意多边形: 形状 19">
              <a:extLst>
                <a:ext uri="{FF2B5EF4-FFF2-40B4-BE49-F238E27FC236}">
                  <a16:creationId xmlns:a16="http://schemas.microsoft.com/office/drawing/2014/main" id="{2B50F0DC-E0A1-4777-8CDC-42F0A141E370}"/>
                </a:ext>
              </a:extLst>
            </p:cNvPr>
            <p:cNvSpPr/>
            <p:nvPr/>
          </p:nvSpPr>
          <p:spPr>
            <a:xfrm>
              <a:off x="1943100" y="1470578"/>
              <a:ext cx="7909560" cy="1358370"/>
            </a:xfrm>
            <a:custGeom>
              <a:avLst/>
              <a:gdLst>
                <a:gd name="connsiteX0" fmla="*/ 0 w 7909560"/>
                <a:gd name="connsiteY0" fmla="*/ 226400 h 1358370"/>
                <a:gd name="connsiteX1" fmla="*/ 226400 w 7909560"/>
                <a:gd name="connsiteY1" fmla="*/ 0 h 1358370"/>
                <a:gd name="connsiteX2" fmla="*/ 7683160 w 7909560"/>
                <a:gd name="connsiteY2" fmla="*/ 0 h 1358370"/>
                <a:gd name="connsiteX3" fmla="*/ 7909560 w 7909560"/>
                <a:gd name="connsiteY3" fmla="*/ 226400 h 1358370"/>
                <a:gd name="connsiteX4" fmla="*/ 7909560 w 7909560"/>
                <a:gd name="connsiteY4" fmla="*/ 1131970 h 1358370"/>
                <a:gd name="connsiteX5" fmla="*/ 7683160 w 7909560"/>
                <a:gd name="connsiteY5" fmla="*/ 1358370 h 1358370"/>
                <a:gd name="connsiteX6" fmla="*/ 226400 w 7909560"/>
                <a:gd name="connsiteY6" fmla="*/ 1358370 h 1358370"/>
                <a:gd name="connsiteX7" fmla="*/ 0 w 7909560"/>
                <a:gd name="connsiteY7" fmla="*/ 1131970 h 1358370"/>
                <a:gd name="connsiteX8" fmla="*/ 0 w 7909560"/>
                <a:gd name="connsiteY8" fmla="*/ 226400 h 135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9560" h="1358370">
                  <a:moveTo>
                    <a:pt x="0" y="226400"/>
                  </a:moveTo>
                  <a:cubicBezTo>
                    <a:pt x="0" y="101363"/>
                    <a:pt x="101363" y="0"/>
                    <a:pt x="226400" y="0"/>
                  </a:cubicBezTo>
                  <a:lnTo>
                    <a:pt x="7683160" y="0"/>
                  </a:lnTo>
                  <a:cubicBezTo>
                    <a:pt x="7808197" y="0"/>
                    <a:pt x="7909560" y="101363"/>
                    <a:pt x="7909560" y="226400"/>
                  </a:cubicBezTo>
                  <a:lnTo>
                    <a:pt x="7909560" y="1131970"/>
                  </a:lnTo>
                  <a:cubicBezTo>
                    <a:pt x="7909560" y="1257007"/>
                    <a:pt x="7808197" y="1358370"/>
                    <a:pt x="7683160" y="1358370"/>
                  </a:cubicBezTo>
                  <a:lnTo>
                    <a:pt x="226400" y="1358370"/>
                  </a:lnTo>
                  <a:cubicBezTo>
                    <a:pt x="101363" y="1358370"/>
                    <a:pt x="0" y="1257007"/>
                    <a:pt x="0" y="1131970"/>
                  </a:cubicBezTo>
                  <a:lnTo>
                    <a:pt x="0" y="2264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34890" tIns="134890" rIns="134890" bIns="134890" numCol="1" spcCol="1270" anchor="ctr" anchorCtr="0">
              <a:noAutofit/>
            </a:bodyPr>
            <a:lstStyle/>
            <a:p>
              <a:pPr marL="0" lvl="0" indent="0" algn="l" defTabSz="800100">
                <a:lnSpc>
                  <a:spcPct val="150000"/>
                </a:lnSpc>
                <a:spcBef>
                  <a:spcPct val="0"/>
                </a:spcBef>
                <a:buNone/>
              </a:pPr>
              <a:r>
                <a:rPr lang="en-US" sz="2000" kern="1200">
                  <a:latin typeface="+mn-ea"/>
                </a:rPr>
                <a:t>1</a:t>
              </a:r>
              <a:r>
                <a:rPr lang="zh-CN" sz="2000" kern="1200">
                  <a:latin typeface="+mn-ea"/>
                </a:rPr>
                <a:t>．启动软件项目</a:t>
              </a:r>
            </a:p>
          </p:txBody>
        </p:sp>
        <p:sp>
          <p:nvSpPr>
            <p:cNvPr id="21" name="任意多边形: 形状 20">
              <a:extLst>
                <a:ext uri="{FF2B5EF4-FFF2-40B4-BE49-F238E27FC236}">
                  <a16:creationId xmlns:a16="http://schemas.microsoft.com/office/drawing/2014/main" id="{8609295A-AB3C-412A-867E-3F0D1C44C286}"/>
                </a:ext>
              </a:extLst>
            </p:cNvPr>
            <p:cNvSpPr/>
            <p:nvPr/>
          </p:nvSpPr>
          <p:spPr>
            <a:xfrm>
              <a:off x="1943100" y="2880788"/>
              <a:ext cx="7909560" cy="1358370"/>
            </a:xfrm>
            <a:custGeom>
              <a:avLst/>
              <a:gdLst>
                <a:gd name="connsiteX0" fmla="*/ 0 w 7909560"/>
                <a:gd name="connsiteY0" fmla="*/ 226400 h 1358370"/>
                <a:gd name="connsiteX1" fmla="*/ 226400 w 7909560"/>
                <a:gd name="connsiteY1" fmla="*/ 0 h 1358370"/>
                <a:gd name="connsiteX2" fmla="*/ 7683160 w 7909560"/>
                <a:gd name="connsiteY2" fmla="*/ 0 h 1358370"/>
                <a:gd name="connsiteX3" fmla="*/ 7909560 w 7909560"/>
                <a:gd name="connsiteY3" fmla="*/ 226400 h 1358370"/>
                <a:gd name="connsiteX4" fmla="*/ 7909560 w 7909560"/>
                <a:gd name="connsiteY4" fmla="*/ 1131970 h 1358370"/>
                <a:gd name="connsiteX5" fmla="*/ 7683160 w 7909560"/>
                <a:gd name="connsiteY5" fmla="*/ 1358370 h 1358370"/>
                <a:gd name="connsiteX6" fmla="*/ 226400 w 7909560"/>
                <a:gd name="connsiteY6" fmla="*/ 1358370 h 1358370"/>
                <a:gd name="connsiteX7" fmla="*/ 0 w 7909560"/>
                <a:gd name="connsiteY7" fmla="*/ 1131970 h 1358370"/>
                <a:gd name="connsiteX8" fmla="*/ 0 w 7909560"/>
                <a:gd name="connsiteY8" fmla="*/ 226400 h 135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9560" h="1358370">
                  <a:moveTo>
                    <a:pt x="0" y="226400"/>
                  </a:moveTo>
                  <a:cubicBezTo>
                    <a:pt x="0" y="101363"/>
                    <a:pt x="101363" y="0"/>
                    <a:pt x="226400" y="0"/>
                  </a:cubicBezTo>
                  <a:lnTo>
                    <a:pt x="7683160" y="0"/>
                  </a:lnTo>
                  <a:cubicBezTo>
                    <a:pt x="7808197" y="0"/>
                    <a:pt x="7909560" y="101363"/>
                    <a:pt x="7909560" y="226400"/>
                  </a:cubicBezTo>
                  <a:lnTo>
                    <a:pt x="7909560" y="1131970"/>
                  </a:lnTo>
                  <a:cubicBezTo>
                    <a:pt x="7909560" y="1257007"/>
                    <a:pt x="7808197" y="1358370"/>
                    <a:pt x="7683160" y="1358370"/>
                  </a:cubicBezTo>
                  <a:lnTo>
                    <a:pt x="226400" y="1358370"/>
                  </a:lnTo>
                  <a:cubicBezTo>
                    <a:pt x="101363" y="1358370"/>
                    <a:pt x="0" y="1257007"/>
                    <a:pt x="0" y="1131970"/>
                  </a:cubicBezTo>
                  <a:lnTo>
                    <a:pt x="0" y="2264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34890" tIns="134890" rIns="134890" bIns="134890" numCol="1" spcCol="1270" anchor="ctr" anchorCtr="0">
              <a:noAutofit/>
            </a:bodyPr>
            <a:lstStyle/>
            <a:p>
              <a:pPr marL="0" lvl="0" indent="0" algn="l" defTabSz="800100">
                <a:lnSpc>
                  <a:spcPct val="150000"/>
                </a:lnSpc>
                <a:spcBef>
                  <a:spcPct val="0"/>
                </a:spcBef>
                <a:buNone/>
              </a:pPr>
              <a:r>
                <a:rPr lang="zh-CN" sz="2000" kern="1200">
                  <a:latin typeface="+mn-ea"/>
                </a:rPr>
                <a:t>在制定项目计划前，应首先明确项目的目标、考虑候选的解决方案、清楚技术和管理上的要求等。项目的目标标明了项目的目的，但并不涉及如何达到目的。候选的解决方案使管理人员能够从中选择最好的方案，从而确定合理、精确的成本估算，进行实际可行的任务分解以及可管理的进度安排。</a:t>
              </a:r>
            </a:p>
          </p:txBody>
        </p:sp>
        <p:sp>
          <p:nvSpPr>
            <p:cNvPr id="22" name="任意多边形: 形状 21">
              <a:extLst>
                <a:ext uri="{FF2B5EF4-FFF2-40B4-BE49-F238E27FC236}">
                  <a16:creationId xmlns:a16="http://schemas.microsoft.com/office/drawing/2014/main" id="{547BA775-2DAE-4E47-A396-958002B0177D}"/>
                </a:ext>
              </a:extLst>
            </p:cNvPr>
            <p:cNvSpPr/>
            <p:nvPr/>
          </p:nvSpPr>
          <p:spPr>
            <a:xfrm>
              <a:off x="1943100" y="4290998"/>
              <a:ext cx="7909560" cy="1358370"/>
            </a:xfrm>
            <a:custGeom>
              <a:avLst/>
              <a:gdLst>
                <a:gd name="connsiteX0" fmla="*/ 0 w 7909560"/>
                <a:gd name="connsiteY0" fmla="*/ 226400 h 1358370"/>
                <a:gd name="connsiteX1" fmla="*/ 226400 w 7909560"/>
                <a:gd name="connsiteY1" fmla="*/ 0 h 1358370"/>
                <a:gd name="connsiteX2" fmla="*/ 7683160 w 7909560"/>
                <a:gd name="connsiteY2" fmla="*/ 0 h 1358370"/>
                <a:gd name="connsiteX3" fmla="*/ 7909560 w 7909560"/>
                <a:gd name="connsiteY3" fmla="*/ 226400 h 1358370"/>
                <a:gd name="connsiteX4" fmla="*/ 7909560 w 7909560"/>
                <a:gd name="connsiteY4" fmla="*/ 1131970 h 1358370"/>
                <a:gd name="connsiteX5" fmla="*/ 7683160 w 7909560"/>
                <a:gd name="connsiteY5" fmla="*/ 1358370 h 1358370"/>
                <a:gd name="connsiteX6" fmla="*/ 226400 w 7909560"/>
                <a:gd name="connsiteY6" fmla="*/ 1358370 h 1358370"/>
                <a:gd name="connsiteX7" fmla="*/ 0 w 7909560"/>
                <a:gd name="connsiteY7" fmla="*/ 1131970 h 1358370"/>
                <a:gd name="connsiteX8" fmla="*/ 0 w 7909560"/>
                <a:gd name="connsiteY8" fmla="*/ 226400 h 1358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9560" h="1358370">
                  <a:moveTo>
                    <a:pt x="0" y="226400"/>
                  </a:moveTo>
                  <a:cubicBezTo>
                    <a:pt x="0" y="101363"/>
                    <a:pt x="101363" y="0"/>
                    <a:pt x="226400" y="0"/>
                  </a:cubicBezTo>
                  <a:lnTo>
                    <a:pt x="7683160" y="0"/>
                  </a:lnTo>
                  <a:cubicBezTo>
                    <a:pt x="7808197" y="0"/>
                    <a:pt x="7909560" y="101363"/>
                    <a:pt x="7909560" y="226400"/>
                  </a:cubicBezTo>
                  <a:lnTo>
                    <a:pt x="7909560" y="1131970"/>
                  </a:lnTo>
                  <a:cubicBezTo>
                    <a:pt x="7909560" y="1257007"/>
                    <a:pt x="7808197" y="1358370"/>
                    <a:pt x="7683160" y="1358370"/>
                  </a:cubicBezTo>
                  <a:lnTo>
                    <a:pt x="226400" y="1358370"/>
                  </a:lnTo>
                  <a:cubicBezTo>
                    <a:pt x="101363" y="1358370"/>
                    <a:pt x="0" y="1257007"/>
                    <a:pt x="0" y="1131970"/>
                  </a:cubicBezTo>
                  <a:lnTo>
                    <a:pt x="0" y="226400"/>
                  </a:lnTo>
                  <a:close/>
                </a:path>
              </a:pathLst>
            </a:cu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spcFirstLastPara="0" vert="horz" wrap="square" lIns="134890" tIns="134890" rIns="134890" bIns="134890" numCol="1" spcCol="1270" anchor="ctr" anchorCtr="0">
              <a:noAutofit/>
            </a:bodyPr>
            <a:lstStyle/>
            <a:p>
              <a:pPr marL="0" lvl="0" indent="0" algn="l" defTabSz="800100">
                <a:lnSpc>
                  <a:spcPct val="150000"/>
                </a:lnSpc>
                <a:spcBef>
                  <a:spcPct val="0"/>
                </a:spcBef>
                <a:buNone/>
              </a:pPr>
              <a:r>
                <a:rPr lang="zh-CN" sz="2000" kern="1200">
                  <a:latin typeface="+mn-ea"/>
                </a:rPr>
                <a:t>项目启动前，应成立项目组，召开项目启动会议，进行组内交流，深刻理解项目目标，对组织形式、管理方式和方针取得一致认识，明确岗位职责等。</a:t>
              </a:r>
            </a:p>
          </p:txBody>
        </p:sp>
      </p:grpSp>
    </p:spTree>
    <p:extLst>
      <p:ext uri="{BB962C8B-B14F-4D97-AF65-F5344CB8AC3E}">
        <p14:creationId xmlns:p14="http://schemas.microsoft.com/office/powerpoint/2010/main" val="21006200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Bottom)">
                                      <p:cBhvr>
                                        <p:cTn id="7" dur="500"/>
                                        <p:tgtEl>
                                          <p:spTgt spid="1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
          <p:cNvSpPr txBox="1">
            <a:spLocks noChangeArrowheads="1"/>
          </p:cNvSpPr>
          <p:nvPr/>
        </p:nvSpPr>
        <p:spPr bwMode="auto">
          <a:xfrm>
            <a:off x="1086351" y="288341"/>
            <a:ext cx="41665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10.1.2    </a:t>
            </a:r>
            <a:r>
              <a:rPr lang="zh-CN" altLang="en-US" sz="2200" b="1" dirty="0">
                <a:latin typeface="微软雅黑" charset="-122"/>
                <a:ea typeface="微软雅黑" charset="-122"/>
              </a:rPr>
              <a:t>软件项目管理的过程   </a:t>
            </a:r>
          </a:p>
        </p:txBody>
      </p:sp>
      <p:sp>
        <p:nvSpPr>
          <p:cNvPr id="2" name="矩形 1">
            <a:extLst>
              <a:ext uri="{FF2B5EF4-FFF2-40B4-BE49-F238E27FC236}">
                <a16:creationId xmlns:a16="http://schemas.microsoft.com/office/drawing/2014/main" id="{392DC3D6-65C4-4CEA-A869-B8FD6EBC5C6F}"/>
              </a:ext>
            </a:extLst>
          </p:cNvPr>
          <p:cNvSpPr/>
          <p:nvPr/>
        </p:nvSpPr>
        <p:spPr>
          <a:xfrm>
            <a:off x="1086351" y="1028279"/>
            <a:ext cx="9674443" cy="1005083"/>
          </a:xfrm>
          <a:prstGeom prst="rect">
            <a:avLst/>
          </a:prstGeom>
        </p:spPr>
        <p:txBody>
          <a:bodyPr wrap="none">
            <a:spAutoFit/>
          </a:bodyPr>
          <a:lstStyle/>
          <a:p>
            <a:pPr>
              <a:lnSpc>
                <a:spcPct val="150000"/>
              </a:lnSpc>
              <a:spcBef>
                <a:spcPct val="20000"/>
              </a:spcBef>
            </a:pPr>
            <a:r>
              <a:rPr lang="en-US" altLang="zh-CN" sz="2000" dirty="0">
                <a:latin typeface="+mn-ea"/>
              </a:rPr>
              <a:t>2</a:t>
            </a:r>
            <a:r>
              <a:rPr lang="zh-CN" altLang="en-US" sz="2000" dirty="0">
                <a:latin typeface="+mn-ea"/>
              </a:rPr>
              <a:t>．制定项目计划</a:t>
            </a:r>
          </a:p>
          <a:p>
            <a:pPr>
              <a:lnSpc>
                <a:spcPct val="150000"/>
              </a:lnSpc>
              <a:spcBef>
                <a:spcPct val="20000"/>
              </a:spcBef>
            </a:pPr>
            <a:r>
              <a:rPr lang="zh-CN" altLang="en-US" sz="2000" dirty="0">
                <a:latin typeface="+mn-ea"/>
              </a:rPr>
              <a:t>项目计划是用来指导组织、实施、协调和控制软件开发的重要文件，其主要作用是：</a:t>
            </a:r>
          </a:p>
        </p:txBody>
      </p:sp>
      <p:grpSp>
        <p:nvGrpSpPr>
          <p:cNvPr id="5" name="组合 4">
            <a:extLst>
              <a:ext uri="{FF2B5EF4-FFF2-40B4-BE49-F238E27FC236}">
                <a16:creationId xmlns:a16="http://schemas.microsoft.com/office/drawing/2014/main" id="{B82C8384-4ECD-468E-804C-E5A700AC0DAE}"/>
              </a:ext>
            </a:extLst>
          </p:cNvPr>
          <p:cNvGrpSpPr/>
          <p:nvPr/>
        </p:nvGrpSpPr>
        <p:grpSpPr>
          <a:xfrm>
            <a:off x="491319" y="2033362"/>
            <a:ext cx="11354937" cy="4274083"/>
            <a:chOff x="3050678" y="2265765"/>
            <a:chExt cx="6090642" cy="2326471"/>
          </a:xfrm>
        </p:grpSpPr>
        <p:sp>
          <p:nvSpPr>
            <p:cNvPr id="6" name="箭头: 右 5">
              <a:extLst>
                <a:ext uri="{FF2B5EF4-FFF2-40B4-BE49-F238E27FC236}">
                  <a16:creationId xmlns:a16="http://schemas.microsoft.com/office/drawing/2014/main" id="{AE3EAC8B-AB83-4243-AE49-2BB8BD1E4C45}"/>
                </a:ext>
              </a:extLst>
            </p:cNvPr>
            <p:cNvSpPr/>
            <p:nvPr/>
          </p:nvSpPr>
          <p:spPr>
            <a:xfrm>
              <a:off x="3505199" y="2265765"/>
              <a:ext cx="5181600" cy="2326471"/>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2">
              <a:schemeClr val="dk2">
                <a:tint val="40000"/>
                <a:hueOff val="0"/>
                <a:satOff val="0"/>
                <a:lumOff val="0"/>
                <a:alphaOff val="0"/>
              </a:schemeClr>
            </a:effectRef>
            <a:fontRef idx="minor">
              <a:schemeClr val="dk1">
                <a:hueOff val="0"/>
                <a:satOff val="0"/>
                <a:lumOff val="0"/>
                <a:alphaOff val="0"/>
              </a:schemeClr>
            </a:fontRef>
          </p:style>
        </p:sp>
        <p:sp>
          <p:nvSpPr>
            <p:cNvPr id="7" name="任意多边形: 形状 6">
              <a:extLst>
                <a:ext uri="{FF2B5EF4-FFF2-40B4-BE49-F238E27FC236}">
                  <a16:creationId xmlns:a16="http://schemas.microsoft.com/office/drawing/2014/main" id="{A5FCCD76-B0AA-40D3-B97A-55C54DC470F1}"/>
                </a:ext>
              </a:extLst>
            </p:cNvPr>
            <p:cNvSpPr/>
            <p:nvPr/>
          </p:nvSpPr>
          <p:spPr>
            <a:xfrm>
              <a:off x="3050678" y="2963706"/>
              <a:ext cx="1171277" cy="930588"/>
            </a:xfrm>
            <a:custGeom>
              <a:avLst/>
              <a:gdLst>
                <a:gd name="connsiteX0" fmla="*/ 0 w 1171277"/>
                <a:gd name="connsiteY0" fmla="*/ 155101 h 930588"/>
                <a:gd name="connsiteX1" fmla="*/ 155101 w 1171277"/>
                <a:gd name="connsiteY1" fmla="*/ 0 h 930588"/>
                <a:gd name="connsiteX2" fmla="*/ 1016176 w 1171277"/>
                <a:gd name="connsiteY2" fmla="*/ 0 h 930588"/>
                <a:gd name="connsiteX3" fmla="*/ 1171277 w 1171277"/>
                <a:gd name="connsiteY3" fmla="*/ 155101 h 930588"/>
                <a:gd name="connsiteX4" fmla="*/ 1171277 w 1171277"/>
                <a:gd name="connsiteY4" fmla="*/ 775487 h 930588"/>
                <a:gd name="connsiteX5" fmla="*/ 1016176 w 1171277"/>
                <a:gd name="connsiteY5" fmla="*/ 930588 h 930588"/>
                <a:gd name="connsiteX6" fmla="*/ 155101 w 1171277"/>
                <a:gd name="connsiteY6" fmla="*/ 930588 h 930588"/>
                <a:gd name="connsiteX7" fmla="*/ 0 w 1171277"/>
                <a:gd name="connsiteY7" fmla="*/ 775487 h 930588"/>
                <a:gd name="connsiteX8" fmla="*/ 0 w 1171277"/>
                <a:gd name="connsiteY8" fmla="*/ 155101 h 9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0588">
                  <a:moveTo>
                    <a:pt x="0" y="155101"/>
                  </a:moveTo>
                  <a:cubicBezTo>
                    <a:pt x="0" y="69441"/>
                    <a:pt x="69441" y="0"/>
                    <a:pt x="155101" y="0"/>
                  </a:cubicBezTo>
                  <a:lnTo>
                    <a:pt x="1016176" y="0"/>
                  </a:lnTo>
                  <a:cubicBezTo>
                    <a:pt x="1101836" y="0"/>
                    <a:pt x="1171277" y="69441"/>
                    <a:pt x="1171277" y="155101"/>
                  </a:cubicBezTo>
                  <a:lnTo>
                    <a:pt x="1171277" y="775487"/>
                  </a:lnTo>
                  <a:cubicBezTo>
                    <a:pt x="1171277" y="861147"/>
                    <a:pt x="1101836" y="930588"/>
                    <a:pt x="1016176" y="930588"/>
                  </a:cubicBezTo>
                  <a:lnTo>
                    <a:pt x="155101" y="930588"/>
                  </a:lnTo>
                  <a:cubicBezTo>
                    <a:pt x="69441" y="930588"/>
                    <a:pt x="0" y="861147"/>
                    <a:pt x="0" y="775487"/>
                  </a:cubicBezTo>
                  <a:lnTo>
                    <a:pt x="0" y="155101"/>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1148" tIns="91148" rIns="91148" bIns="91148"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1</a:t>
              </a:r>
              <a:r>
                <a:rPr lang="zh-CN" sz="2000" kern="1200">
                  <a:latin typeface="+mn-ea"/>
                </a:rPr>
                <a:t>）可激励和鼓舞团队的士气。</a:t>
              </a:r>
            </a:p>
          </p:txBody>
        </p:sp>
        <p:sp>
          <p:nvSpPr>
            <p:cNvPr id="8" name="任意多边形: 形状 7">
              <a:extLst>
                <a:ext uri="{FF2B5EF4-FFF2-40B4-BE49-F238E27FC236}">
                  <a16:creationId xmlns:a16="http://schemas.microsoft.com/office/drawing/2014/main" id="{8FFA81A3-3494-4DBC-BAD6-A098E900C29C}"/>
                </a:ext>
              </a:extLst>
            </p:cNvPr>
            <p:cNvSpPr/>
            <p:nvPr/>
          </p:nvSpPr>
          <p:spPr>
            <a:xfrm>
              <a:off x="4280520" y="2963706"/>
              <a:ext cx="1171277" cy="930588"/>
            </a:xfrm>
            <a:custGeom>
              <a:avLst/>
              <a:gdLst>
                <a:gd name="connsiteX0" fmla="*/ 0 w 1171277"/>
                <a:gd name="connsiteY0" fmla="*/ 155101 h 930588"/>
                <a:gd name="connsiteX1" fmla="*/ 155101 w 1171277"/>
                <a:gd name="connsiteY1" fmla="*/ 0 h 930588"/>
                <a:gd name="connsiteX2" fmla="*/ 1016176 w 1171277"/>
                <a:gd name="connsiteY2" fmla="*/ 0 h 930588"/>
                <a:gd name="connsiteX3" fmla="*/ 1171277 w 1171277"/>
                <a:gd name="connsiteY3" fmla="*/ 155101 h 930588"/>
                <a:gd name="connsiteX4" fmla="*/ 1171277 w 1171277"/>
                <a:gd name="connsiteY4" fmla="*/ 775487 h 930588"/>
                <a:gd name="connsiteX5" fmla="*/ 1016176 w 1171277"/>
                <a:gd name="connsiteY5" fmla="*/ 930588 h 930588"/>
                <a:gd name="connsiteX6" fmla="*/ 155101 w 1171277"/>
                <a:gd name="connsiteY6" fmla="*/ 930588 h 930588"/>
                <a:gd name="connsiteX7" fmla="*/ 0 w 1171277"/>
                <a:gd name="connsiteY7" fmla="*/ 775487 h 930588"/>
                <a:gd name="connsiteX8" fmla="*/ 0 w 1171277"/>
                <a:gd name="connsiteY8" fmla="*/ 155101 h 9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0588">
                  <a:moveTo>
                    <a:pt x="0" y="155101"/>
                  </a:moveTo>
                  <a:cubicBezTo>
                    <a:pt x="0" y="69441"/>
                    <a:pt x="69441" y="0"/>
                    <a:pt x="155101" y="0"/>
                  </a:cubicBezTo>
                  <a:lnTo>
                    <a:pt x="1016176" y="0"/>
                  </a:lnTo>
                  <a:cubicBezTo>
                    <a:pt x="1101836" y="0"/>
                    <a:pt x="1171277" y="69441"/>
                    <a:pt x="1171277" y="155101"/>
                  </a:cubicBezTo>
                  <a:lnTo>
                    <a:pt x="1171277" y="775487"/>
                  </a:lnTo>
                  <a:cubicBezTo>
                    <a:pt x="1171277" y="861147"/>
                    <a:pt x="1101836" y="930588"/>
                    <a:pt x="1016176" y="930588"/>
                  </a:cubicBezTo>
                  <a:lnTo>
                    <a:pt x="155101" y="930588"/>
                  </a:lnTo>
                  <a:cubicBezTo>
                    <a:pt x="69441" y="930588"/>
                    <a:pt x="0" y="861147"/>
                    <a:pt x="0" y="775487"/>
                  </a:cubicBezTo>
                  <a:lnTo>
                    <a:pt x="0" y="155101"/>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1148" tIns="91148" rIns="91148" bIns="91148"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2</a:t>
              </a:r>
              <a:r>
                <a:rPr lang="zh-CN" sz="2000" kern="1200">
                  <a:latin typeface="+mn-ea"/>
                </a:rPr>
                <a:t>）可以使项目成员有明确的分工及工作目标。</a:t>
              </a:r>
            </a:p>
          </p:txBody>
        </p:sp>
        <p:sp>
          <p:nvSpPr>
            <p:cNvPr id="9" name="任意多边形: 形状 8">
              <a:extLst>
                <a:ext uri="{FF2B5EF4-FFF2-40B4-BE49-F238E27FC236}">
                  <a16:creationId xmlns:a16="http://schemas.microsoft.com/office/drawing/2014/main" id="{D7039B61-2039-40D0-9797-4EA0151EB8AF}"/>
                </a:ext>
              </a:extLst>
            </p:cNvPr>
            <p:cNvSpPr/>
            <p:nvPr/>
          </p:nvSpPr>
          <p:spPr>
            <a:xfrm>
              <a:off x="5510361" y="2963706"/>
              <a:ext cx="1171277" cy="930588"/>
            </a:xfrm>
            <a:custGeom>
              <a:avLst/>
              <a:gdLst>
                <a:gd name="connsiteX0" fmla="*/ 0 w 1171277"/>
                <a:gd name="connsiteY0" fmla="*/ 155101 h 930588"/>
                <a:gd name="connsiteX1" fmla="*/ 155101 w 1171277"/>
                <a:gd name="connsiteY1" fmla="*/ 0 h 930588"/>
                <a:gd name="connsiteX2" fmla="*/ 1016176 w 1171277"/>
                <a:gd name="connsiteY2" fmla="*/ 0 h 930588"/>
                <a:gd name="connsiteX3" fmla="*/ 1171277 w 1171277"/>
                <a:gd name="connsiteY3" fmla="*/ 155101 h 930588"/>
                <a:gd name="connsiteX4" fmla="*/ 1171277 w 1171277"/>
                <a:gd name="connsiteY4" fmla="*/ 775487 h 930588"/>
                <a:gd name="connsiteX5" fmla="*/ 1016176 w 1171277"/>
                <a:gd name="connsiteY5" fmla="*/ 930588 h 930588"/>
                <a:gd name="connsiteX6" fmla="*/ 155101 w 1171277"/>
                <a:gd name="connsiteY6" fmla="*/ 930588 h 930588"/>
                <a:gd name="connsiteX7" fmla="*/ 0 w 1171277"/>
                <a:gd name="connsiteY7" fmla="*/ 775487 h 930588"/>
                <a:gd name="connsiteX8" fmla="*/ 0 w 1171277"/>
                <a:gd name="connsiteY8" fmla="*/ 155101 h 9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0588">
                  <a:moveTo>
                    <a:pt x="0" y="155101"/>
                  </a:moveTo>
                  <a:cubicBezTo>
                    <a:pt x="0" y="69441"/>
                    <a:pt x="69441" y="0"/>
                    <a:pt x="155101" y="0"/>
                  </a:cubicBezTo>
                  <a:lnTo>
                    <a:pt x="1016176" y="0"/>
                  </a:lnTo>
                  <a:cubicBezTo>
                    <a:pt x="1101836" y="0"/>
                    <a:pt x="1171277" y="69441"/>
                    <a:pt x="1171277" y="155101"/>
                  </a:cubicBezTo>
                  <a:lnTo>
                    <a:pt x="1171277" y="775487"/>
                  </a:lnTo>
                  <a:cubicBezTo>
                    <a:pt x="1171277" y="861147"/>
                    <a:pt x="1101836" y="930588"/>
                    <a:pt x="1016176" y="930588"/>
                  </a:cubicBezTo>
                  <a:lnTo>
                    <a:pt x="155101" y="930588"/>
                  </a:lnTo>
                  <a:cubicBezTo>
                    <a:pt x="69441" y="930588"/>
                    <a:pt x="0" y="861147"/>
                    <a:pt x="0" y="775487"/>
                  </a:cubicBezTo>
                  <a:lnTo>
                    <a:pt x="0" y="155101"/>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1148" tIns="91148" rIns="91148" bIns="91148"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3</a:t>
              </a:r>
              <a:r>
                <a:rPr lang="zh-CN" sz="2000" kern="1200">
                  <a:latin typeface="+mn-ea"/>
                </a:rPr>
                <a:t>）可促进项目组相关人员之间的沟通与交流。</a:t>
              </a:r>
            </a:p>
          </p:txBody>
        </p:sp>
        <p:sp>
          <p:nvSpPr>
            <p:cNvPr id="10" name="任意多边形: 形状 9">
              <a:extLst>
                <a:ext uri="{FF2B5EF4-FFF2-40B4-BE49-F238E27FC236}">
                  <a16:creationId xmlns:a16="http://schemas.microsoft.com/office/drawing/2014/main" id="{577AA5C0-2644-4D45-B3CB-9DC8FAD87664}"/>
                </a:ext>
              </a:extLst>
            </p:cNvPr>
            <p:cNvSpPr/>
            <p:nvPr/>
          </p:nvSpPr>
          <p:spPr>
            <a:xfrm>
              <a:off x="6740202" y="2963706"/>
              <a:ext cx="1171277" cy="930588"/>
            </a:xfrm>
            <a:custGeom>
              <a:avLst/>
              <a:gdLst>
                <a:gd name="connsiteX0" fmla="*/ 0 w 1171277"/>
                <a:gd name="connsiteY0" fmla="*/ 155101 h 930588"/>
                <a:gd name="connsiteX1" fmla="*/ 155101 w 1171277"/>
                <a:gd name="connsiteY1" fmla="*/ 0 h 930588"/>
                <a:gd name="connsiteX2" fmla="*/ 1016176 w 1171277"/>
                <a:gd name="connsiteY2" fmla="*/ 0 h 930588"/>
                <a:gd name="connsiteX3" fmla="*/ 1171277 w 1171277"/>
                <a:gd name="connsiteY3" fmla="*/ 155101 h 930588"/>
                <a:gd name="connsiteX4" fmla="*/ 1171277 w 1171277"/>
                <a:gd name="connsiteY4" fmla="*/ 775487 h 930588"/>
                <a:gd name="connsiteX5" fmla="*/ 1016176 w 1171277"/>
                <a:gd name="connsiteY5" fmla="*/ 930588 h 930588"/>
                <a:gd name="connsiteX6" fmla="*/ 155101 w 1171277"/>
                <a:gd name="connsiteY6" fmla="*/ 930588 h 930588"/>
                <a:gd name="connsiteX7" fmla="*/ 0 w 1171277"/>
                <a:gd name="connsiteY7" fmla="*/ 775487 h 930588"/>
                <a:gd name="connsiteX8" fmla="*/ 0 w 1171277"/>
                <a:gd name="connsiteY8" fmla="*/ 155101 h 9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0588">
                  <a:moveTo>
                    <a:pt x="0" y="155101"/>
                  </a:moveTo>
                  <a:cubicBezTo>
                    <a:pt x="0" y="69441"/>
                    <a:pt x="69441" y="0"/>
                    <a:pt x="155101" y="0"/>
                  </a:cubicBezTo>
                  <a:lnTo>
                    <a:pt x="1016176" y="0"/>
                  </a:lnTo>
                  <a:cubicBezTo>
                    <a:pt x="1101836" y="0"/>
                    <a:pt x="1171277" y="69441"/>
                    <a:pt x="1171277" y="155101"/>
                  </a:cubicBezTo>
                  <a:lnTo>
                    <a:pt x="1171277" y="775487"/>
                  </a:lnTo>
                  <a:cubicBezTo>
                    <a:pt x="1171277" y="861147"/>
                    <a:pt x="1101836" y="930588"/>
                    <a:pt x="1016176" y="930588"/>
                  </a:cubicBezTo>
                  <a:lnTo>
                    <a:pt x="155101" y="930588"/>
                  </a:lnTo>
                  <a:cubicBezTo>
                    <a:pt x="69441" y="930588"/>
                    <a:pt x="0" y="861147"/>
                    <a:pt x="0" y="775487"/>
                  </a:cubicBezTo>
                  <a:lnTo>
                    <a:pt x="0" y="155101"/>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1148" tIns="91148" rIns="91148" bIns="91148"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4</a:t>
              </a:r>
              <a:r>
                <a:rPr lang="zh-CN" sz="2000" kern="1200">
                  <a:latin typeface="+mn-ea"/>
                </a:rPr>
                <a:t>）可作为项目过程控制和工作考核的基准。</a:t>
              </a:r>
            </a:p>
          </p:txBody>
        </p:sp>
        <p:sp>
          <p:nvSpPr>
            <p:cNvPr id="11" name="任意多边形: 形状 10">
              <a:extLst>
                <a:ext uri="{FF2B5EF4-FFF2-40B4-BE49-F238E27FC236}">
                  <a16:creationId xmlns:a16="http://schemas.microsoft.com/office/drawing/2014/main" id="{3D753685-403C-4107-9401-B5589A18EF36}"/>
                </a:ext>
              </a:extLst>
            </p:cNvPr>
            <p:cNvSpPr/>
            <p:nvPr/>
          </p:nvSpPr>
          <p:spPr>
            <a:xfrm>
              <a:off x="7970043" y="2963706"/>
              <a:ext cx="1171277" cy="930588"/>
            </a:xfrm>
            <a:custGeom>
              <a:avLst/>
              <a:gdLst>
                <a:gd name="connsiteX0" fmla="*/ 0 w 1171277"/>
                <a:gd name="connsiteY0" fmla="*/ 155101 h 930588"/>
                <a:gd name="connsiteX1" fmla="*/ 155101 w 1171277"/>
                <a:gd name="connsiteY1" fmla="*/ 0 h 930588"/>
                <a:gd name="connsiteX2" fmla="*/ 1016176 w 1171277"/>
                <a:gd name="connsiteY2" fmla="*/ 0 h 930588"/>
                <a:gd name="connsiteX3" fmla="*/ 1171277 w 1171277"/>
                <a:gd name="connsiteY3" fmla="*/ 155101 h 930588"/>
                <a:gd name="connsiteX4" fmla="*/ 1171277 w 1171277"/>
                <a:gd name="connsiteY4" fmla="*/ 775487 h 930588"/>
                <a:gd name="connsiteX5" fmla="*/ 1016176 w 1171277"/>
                <a:gd name="connsiteY5" fmla="*/ 930588 h 930588"/>
                <a:gd name="connsiteX6" fmla="*/ 155101 w 1171277"/>
                <a:gd name="connsiteY6" fmla="*/ 930588 h 930588"/>
                <a:gd name="connsiteX7" fmla="*/ 0 w 1171277"/>
                <a:gd name="connsiteY7" fmla="*/ 775487 h 930588"/>
                <a:gd name="connsiteX8" fmla="*/ 0 w 1171277"/>
                <a:gd name="connsiteY8" fmla="*/ 155101 h 93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277" h="930588">
                  <a:moveTo>
                    <a:pt x="0" y="155101"/>
                  </a:moveTo>
                  <a:cubicBezTo>
                    <a:pt x="0" y="69441"/>
                    <a:pt x="69441" y="0"/>
                    <a:pt x="155101" y="0"/>
                  </a:cubicBezTo>
                  <a:lnTo>
                    <a:pt x="1016176" y="0"/>
                  </a:lnTo>
                  <a:cubicBezTo>
                    <a:pt x="1101836" y="0"/>
                    <a:pt x="1171277" y="69441"/>
                    <a:pt x="1171277" y="155101"/>
                  </a:cubicBezTo>
                  <a:lnTo>
                    <a:pt x="1171277" y="775487"/>
                  </a:lnTo>
                  <a:cubicBezTo>
                    <a:pt x="1171277" y="861147"/>
                    <a:pt x="1101836" y="930588"/>
                    <a:pt x="1016176" y="930588"/>
                  </a:cubicBezTo>
                  <a:lnTo>
                    <a:pt x="155101" y="930588"/>
                  </a:lnTo>
                  <a:cubicBezTo>
                    <a:pt x="69441" y="930588"/>
                    <a:pt x="0" y="861147"/>
                    <a:pt x="0" y="775487"/>
                  </a:cubicBezTo>
                  <a:lnTo>
                    <a:pt x="0" y="155101"/>
                  </a:lnTo>
                  <a:close/>
                </a:path>
              </a:pathLst>
            </a:custGeom>
          </p:spPr>
          <p:style>
            <a:lnRef idx="0">
              <a:schemeClr val="dk2">
                <a:shade val="80000"/>
                <a:hueOff val="0"/>
                <a:satOff val="0"/>
                <a:lumOff val="0"/>
                <a:alphaOff val="0"/>
              </a:schemeClr>
            </a:lnRef>
            <a:fillRef idx="3">
              <a:schemeClr val="lt1">
                <a:hueOff val="0"/>
                <a:satOff val="0"/>
                <a:lumOff val="0"/>
                <a:alphaOff val="0"/>
              </a:schemeClr>
            </a:fillRef>
            <a:effectRef idx="2">
              <a:schemeClr val="lt1">
                <a:hueOff val="0"/>
                <a:satOff val="0"/>
                <a:lumOff val="0"/>
                <a:alphaOff val="0"/>
              </a:schemeClr>
            </a:effectRef>
            <a:fontRef idx="minor">
              <a:schemeClr val="dk2">
                <a:hueOff val="0"/>
                <a:satOff val="0"/>
                <a:lumOff val="0"/>
                <a:alphaOff val="0"/>
              </a:schemeClr>
            </a:fontRef>
          </p:style>
          <p:txBody>
            <a:bodyPr spcFirstLastPara="0" vert="horz" wrap="square" lIns="91148" tIns="91148" rIns="91148" bIns="91148" numCol="1" spcCol="1270" anchor="ctr" anchorCtr="0">
              <a:noAutofit/>
            </a:bodyPr>
            <a:lstStyle/>
            <a:p>
              <a:pPr marL="0" lvl="0" indent="0" algn="ctr" defTabSz="533400">
                <a:lnSpc>
                  <a:spcPct val="150000"/>
                </a:lnSpc>
                <a:spcBef>
                  <a:spcPct val="0"/>
                </a:spcBef>
                <a:buNone/>
              </a:pPr>
              <a:r>
                <a:rPr lang="zh-CN" sz="2000" kern="1200">
                  <a:latin typeface="+mn-ea"/>
                </a:rPr>
                <a:t>（</a:t>
              </a:r>
              <a:r>
                <a:rPr lang="en-US" sz="2000" kern="1200">
                  <a:latin typeface="+mn-ea"/>
                </a:rPr>
                <a:t>5</a:t>
              </a:r>
              <a:r>
                <a:rPr lang="zh-CN" sz="2000" kern="1200">
                  <a:latin typeface="+mn-ea"/>
                </a:rPr>
                <a:t>）可作为解决用户和开发团队间冲突的依据。</a:t>
              </a:r>
            </a:p>
          </p:txBody>
        </p:sp>
      </p:grpSp>
    </p:spTree>
    <p:extLst>
      <p:ext uri="{BB962C8B-B14F-4D97-AF65-F5344CB8AC3E}">
        <p14:creationId xmlns:p14="http://schemas.microsoft.com/office/powerpoint/2010/main" val="763466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2)">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351" y="288341"/>
            <a:ext cx="41665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10.1.2    </a:t>
            </a:r>
            <a:r>
              <a:rPr lang="zh-CN" altLang="en-US" sz="2200" b="1" dirty="0">
                <a:latin typeface="微软雅黑" charset="-122"/>
                <a:ea typeface="微软雅黑" charset="-122"/>
              </a:rPr>
              <a:t>软件项目管理的过程   </a:t>
            </a:r>
          </a:p>
        </p:txBody>
      </p:sp>
      <p:sp>
        <p:nvSpPr>
          <p:cNvPr id="18438" name="矩形 2"/>
          <p:cNvSpPr>
            <a:spLocks noChangeArrowheads="1"/>
          </p:cNvSpPr>
          <p:nvPr/>
        </p:nvSpPr>
        <p:spPr bwMode="auto">
          <a:xfrm>
            <a:off x="2353132" y="1922217"/>
            <a:ext cx="95265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pPr>
            <a:endParaRPr lang="zh-CN" altLang="en-US" sz="2000"/>
          </a:p>
        </p:txBody>
      </p:sp>
      <p:grpSp>
        <p:nvGrpSpPr>
          <p:cNvPr id="3" name="组合 2">
            <a:extLst>
              <a:ext uri="{FF2B5EF4-FFF2-40B4-BE49-F238E27FC236}">
                <a16:creationId xmlns:a16="http://schemas.microsoft.com/office/drawing/2014/main" id="{BFFFD19A-E99D-4B2E-A6F9-712EFB22B126}"/>
              </a:ext>
            </a:extLst>
          </p:cNvPr>
          <p:cNvGrpSpPr/>
          <p:nvPr/>
        </p:nvGrpSpPr>
        <p:grpSpPr>
          <a:xfrm>
            <a:off x="851376" y="1953667"/>
            <a:ext cx="10489248" cy="2877641"/>
            <a:chOff x="851376" y="1411931"/>
            <a:chExt cx="10489248" cy="2877641"/>
          </a:xfrm>
        </p:grpSpPr>
        <p:sp>
          <p:nvSpPr>
            <p:cNvPr id="4" name="箭头: 燕尾形 3">
              <a:extLst>
                <a:ext uri="{FF2B5EF4-FFF2-40B4-BE49-F238E27FC236}">
                  <a16:creationId xmlns:a16="http://schemas.microsoft.com/office/drawing/2014/main" id="{A7BC4E9E-5FA7-4E5D-BDEC-2EC1B5B213DA}"/>
                </a:ext>
              </a:extLst>
            </p:cNvPr>
            <p:cNvSpPr/>
            <p:nvPr/>
          </p:nvSpPr>
          <p:spPr>
            <a:xfrm>
              <a:off x="851376" y="2093878"/>
              <a:ext cx="10489248" cy="1513747"/>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 name="任意多边形: 形状 4">
              <a:extLst>
                <a:ext uri="{FF2B5EF4-FFF2-40B4-BE49-F238E27FC236}">
                  <a16:creationId xmlns:a16="http://schemas.microsoft.com/office/drawing/2014/main" id="{EEF12B49-F831-4850-80BF-42171040C5AB}"/>
                </a:ext>
              </a:extLst>
            </p:cNvPr>
            <p:cNvSpPr/>
            <p:nvPr/>
          </p:nvSpPr>
          <p:spPr>
            <a:xfrm>
              <a:off x="852182" y="1526221"/>
              <a:ext cx="1814891" cy="946094"/>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b" anchorCtr="0">
              <a:noAutofit/>
            </a:bodyPr>
            <a:lstStyle/>
            <a:p>
              <a:pPr marL="0" lvl="0" indent="0" algn="ctr" defTabSz="844550">
                <a:lnSpc>
                  <a:spcPct val="150000"/>
                </a:lnSpc>
                <a:spcBef>
                  <a:spcPct val="0"/>
                </a:spcBef>
                <a:buNone/>
              </a:pPr>
              <a:r>
                <a:rPr lang="zh-CN" sz="2000" kern="1200" dirty="0">
                  <a:latin typeface="+mn-ea"/>
                </a:rPr>
                <a:t>制定项目计划的主要工作是：</a:t>
              </a:r>
            </a:p>
          </p:txBody>
        </p:sp>
        <p:sp>
          <p:nvSpPr>
            <p:cNvPr id="6" name="椭圆 5">
              <a:extLst>
                <a:ext uri="{FF2B5EF4-FFF2-40B4-BE49-F238E27FC236}">
                  <a16:creationId xmlns:a16="http://schemas.microsoft.com/office/drawing/2014/main" id="{4E352B28-E376-42F4-8D84-2A9B25A4EE8F}"/>
                </a:ext>
              </a:extLst>
            </p:cNvPr>
            <p:cNvSpPr/>
            <p:nvPr/>
          </p:nvSpPr>
          <p:spPr>
            <a:xfrm>
              <a:off x="1309451"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任意多边形: 形状 6">
              <a:extLst>
                <a:ext uri="{FF2B5EF4-FFF2-40B4-BE49-F238E27FC236}">
                  <a16:creationId xmlns:a16="http://schemas.microsoft.com/office/drawing/2014/main" id="{A4459184-CFD8-4B96-AC16-DBA79E858B0E}"/>
                </a:ext>
              </a:extLst>
            </p:cNvPr>
            <p:cNvSpPr/>
            <p:nvPr/>
          </p:nvSpPr>
          <p:spPr>
            <a:xfrm>
              <a:off x="1309451" y="3229190"/>
              <a:ext cx="2193327" cy="946092"/>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t" anchorCtr="0">
              <a:noAutofit/>
            </a:bodyPr>
            <a:lstStyle/>
            <a:p>
              <a:pPr marL="0" lvl="0" indent="0" algn="ctr" defTabSz="844550">
                <a:lnSpc>
                  <a:spcPct val="150000"/>
                </a:lnSpc>
                <a:spcBef>
                  <a:spcPct val="0"/>
                </a:spcBef>
                <a:buNone/>
              </a:pPr>
              <a:r>
                <a:rPr lang="zh-CN" sz="2000" kern="1200" dirty="0">
                  <a:latin typeface="+mn-ea"/>
                </a:rPr>
                <a:t>（</a:t>
              </a:r>
              <a:r>
                <a:rPr lang="en-US" sz="2000" kern="1200" dirty="0">
                  <a:latin typeface="+mn-ea"/>
                </a:rPr>
                <a:t>1</a:t>
              </a:r>
              <a:r>
                <a:rPr lang="zh-CN" sz="2000" kern="1200" dirty="0">
                  <a:latin typeface="+mn-ea"/>
                </a:rPr>
                <a:t>）确定详细的项目实施范围。</a:t>
              </a:r>
            </a:p>
          </p:txBody>
        </p:sp>
        <p:sp>
          <p:nvSpPr>
            <p:cNvPr id="9" name="椭圆 8">
              <a:extLst>
                <a:ext uri="{FF2B5EF4-FFF2-40B4-BE49-F238E27FC236}">
                  <a16:creationId xmlns:a16="http://schemas.microsoft.com/office/drawing/2014/main" id="{D33DD924-B490-46E9-AA91-D33D279618B2}"/>
                </a:ext>
              </a:extLst>
            </p:cNvPr>
            <p:cNvSpPr/>
            <p:nvPr/>
          </p:nvSpPr>
          <p:spPr>
            <a:xfrm>
              <a:off x="2667073"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任意多边形: 形状 10">
              <a:extLst>
                <a:ext uri="{FF2B5EF4-FFF2-40B4-BE49-F238E27FC236}">
                  <a16:creationId xmlns:a16="http://schemas.microsoft.com/office/drawing/2014/main" id="{FD6690A9-004D-4454-AAE1-5A4687F78881}"/>
                </a:ext>
              </a:extLst>
            </p:cNvPr>
            <p:cNvSpPr/>
            <p:nvPr/>
          </p:nvSpPr>
          <p:spPr>
            <a:xfrm>
              <a:off x="3567427" y="1526221"/>
              <a:ext cx="1814892" cy="946094"/>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b" anchorCtr="0">
              <a:noAutofit/>
            </a:bodyPr>
            <a:lstStyle/>
            <a:p>
              <a:pPr marL="0" lvl="0" indent="0" algn="ctr" defTabSz="844550">
                <a:lnSpc>
                  <a:spcPct val="150000"/>
                </a:lnSpc>
                <a:spcBef>
                  <a:spcPct val="0"/>
                </a:spcBef>
                <a:buNone/>
              </a:pPr>
              <a:r>
                <a:rPr lang="zh-CN" sz="2000" kern="1200" dirty="0">
                  <a:latin typeface="+mn-ea"/>
                </a:rPr>
                <a:t>（</a:t>
              </a:r>
              <a:r>
                <a:rPr lang="en-US" sz="2000" kern="1200" dirty="0">
                  <a:latin typeface="+mn-ea"/>
                </a:rPr>
                <a:t>2</a:t>
              </a:r>
              <a:r>
                <a:rPr lang="zh-CN" sz="2000" kern="1200" dirty="0">
                  <a:latin typeface="+mn-ea"/>
                </a:rPr>
                <a:t>）定义递交的工作成果。</a:t>
              </a:r>
            </a:p>
          </p:txBody>
        </p:sp>
        <p:sp>
          <p:nvSpPr>
            <p:cNvPr id="12" name="椭圆 11">
              <a:extLst>
                <a:ext uri="{FF2B5EF4-FFF2-40B4-BE49-F238E27FC236}">
                  <a16:creationId xmlns:a16="http://schemas.microsoft.com/office/drawing/2014/main" id="{EE506FDB-E6FD-46ED-9844-E5DB317D348E}"/>
                </a:ext>
              </a:extLst>
            </p:cNvPr>
            <p:cNvSpPr/>
            <p:nvPr/>
          </p:nvSpPr>
          <p:spPr>
            <a:xfrm>
              <a:off x="4024696"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任意多边形: 形状 12">
              <a:extLst>
                <a:ext uri="{FF2B5EF4-FFF2-40B4-BE49-F238E27FC236}">
                  <a16:creationId xmlns:a16="http://schemas.microsoft.com/office/drawing/2014/main" id="{AEF2138A-450E-4DA0-AE1B-C3F92F34AD9C}"/>
                </a:ext>
              </a:extLst>
            </p:cNvPr>
            <p:cNvSpPr/>
            <p:nvPr/>
          </p:nvSpPr>
          <p:spPr>
            <a:xfrm>
              <a:off x="4551706" y="3229190"/>
              <a:ext cx="2285822" cy="1060382"/>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t" anchorCtr="0">
              <a:noAutofit/>
            </a:bodyPr>
            <a:lstStyle/>
            <a:p>
              <a:pPr marL="0" lvl="0" indent="0" algn="ctr" defTabSz="844550">
                <a:lnSpc>
                  <a:spcPct val="150000"/>
                </a:lnSpc>
                <a:spcBef>
                  <a:spcPct val="0"/>
                </a:spcBef>
                <a:buNone/>
              </a:pPr>
              <a:r>
                <a:rPr lang="zh-CN" sz="2000" kern="1200" dirty="0">
                  <a:latin typeface="+mn-ea"/>
                </a:rPr>
                <a:t>（</a:t>
              </a:r>
              <a:r>
                <a:rPr lang="en-US" sz="2000" kern="1200" dirty="0">
                  <a:latin typeface="+mn-ea"/>
                </a:rPr>
                <a:t>3</a:t>
              </a:r>
              <a:r>
                <a:rPr lang="zh-CN" sz="2000" kern="1200" dirty="0">
                  <a:latin typeface="+mn-ea"/>
                </a:rPr>
                <a:t>）评估实施过程中的主要风险。</a:t>
              </a:r>
            </a:p>
          </p:txBody>
        </p:sp>
        <p:sp>
          <p:nvSpPr>
            <p:cNvPr id="14" name="椭圆 13">
              <a:extLst>
                <a:ext uri="{FF2B5EF4-FFF2-40B4-BE49-F238E27FC236}">
                  <a16:creationId xmlns:a16="http://schemas.microsoft.com/office/drawing/2014/main" id="{39A7182C-641C-489E-B16A-34727871D17F}"/>
                </a:ext>
              </a:extLst>
            </p:cNvPr>
            <p:cNvSpPr/>
            <p:nvPr/>
          </p:nvSpPr>
          <p:spPr>
            <a:xfrm>
              <a:off x="5382319"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任意多边形: 形状 14">
              <a:extLst>
                <a:ext uri="{FF2B5EF4-FFF2-40B4-BE49-F238E27FC236}">
                  <a16:creationId xmlns:a16="http://schemas.microsoft.com/office/drawing/2014/main" id="{F44F2FB5-DB50-4979-BFFB-02D36AA9A1C6}"/>
                </a:ext>
              </a:extLst>
            </p:cNvPr>
            <p:cNvSpPr/>
            <p:nvPr/>
          </p:nvSpPr>
          <p:spPr>
            <a:xfrm>
              <a:off x="5760755" y="1411931"/>
              <a:ext cx="2187430" cy="1060384"/>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b" anchorCtr="0">
              <a:noAutofit/>
            </a:bodyPr>
            <a:lstStyle/>
            <a:p>
              <a:pPr marL="0" lvl="0" indent="0" algn="ctr" defTabSz="844550">
                <a:lnSpc>
                  <a:spcPct val="150000"/>
                </a:lnSpc>
                <a:spcBef>
                  <a:spcPct val="0"/>
                </a:spcBef>
                <a:buNone/>
              </a:pPr>
              <a:r>
                <a:rPr lang="zh-CN" sz="2000" kern="1200" dirty="0">
                  <a:latin typeface="+mn-ea"/>
                </a:rPr>
                <a:t>（</a:t>
              </a:r>
              <a:r>
                <a:rPr lang="en-US" sz="2000" kern="1200" dirty="0">
                  <a:latin typeface="+mn-ea"/>
                </a:rPr>
                <a:t>4</a:t>
              </a:r>
              <a:r>
                <a:rPr lang="zh-CN" sz="2000" kern="1200" dirty="0">
                  <a:latin typeface="+mn-ea"/>
                </a:rPr>
                <a:t>）制定项目实施的时间计划。</a:t>
              </a:r>
            </a:p>
          </p:txBody>
        </p:sp>
        <p:sp>
          <p:nvSpPr>
            <p:cNvPr id="16" name="椭圆 15">
              <a:extLst>
                <a:ext uri="{FF2B5EF4-FFF2-40B4-BE49-F238E27FC236}">
                  <a16:creationId xmlns:a16="http://schemas.microsoft.com/office/drawing/2014/main" id="{240A8765-825E-4878-9C3F-4EBA30BEED8E}"/>
                </a:ext>
              </a:extLst>
            </p:cNvPr>
            <p:cNvSpPr/>
            <p:nvPr/>
          </p:nvSpPr>
          <p:spPr>
            <a:xfrm>
              <a:off x="6739941"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任意多边形: 形状 16">
              <a:extLst>
                <a:ext uri="{FF2B5EF4-FFF2-40B4-BE49-F238E27FC236}">
                  <a16:creationId xmlns:a16="http://schemas.microsoft.com/office/drawing/2014/main" id="{AFB1467A-AC96-404E-9EA0-839C8E3720CA}"/>
                </a:ext>
              </a:extLst>
            </p:cNvPr>
            <p:cNvSpPr/>
            <p:nvPr/>
          </p:nvSpPr>
          <p:spPr>
            <a:xfrm>
              <a:off x="7640295" y="3229189"/>
              <a:ext cx="1940433" cy="1060383"/>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t" anchorCtr="0">
              <a:noAutofit/>
            </a:bodyPr>
            <a:lstStyle/>
            <a:p>
              <a:pPr marL="0" lvl="0" indent="0" algn="ctr" defTabSz="844550">
                <a:lnSpc>
                  <a:spcPct val="150000"/>
                </a:lnSpc>
                <a:spcBef>
                  <a:spcPct val="0"/>
                </a:spcBef>
                <a:buNone/>
              </a:pPr>
              <a:r>
                <a:rPr lang="zh-CN" sz="2000" kern="1200" dirty="0">
                  <a:latin typeface="+mn-ea"/>
                </a:rPr>
                <a:t>（</a:t>
              </a:r>
              <a:r>
                <a:rPr lang="en-US" sz="2000" kern="1200" dirty="0">
                  <a:latin typeface="+mn-ea"/>
                </a:rPr>
                <a:t>5</a:t>
              </a:r>
              <a:r>
                <a:rPr lang="zh-CN" sz="2000" kern="1200" dirty="0">
                  <a:latin typeface="+mn-ea"/>
                </a:rPr>
                <a:t>）制定成本和预算计划。</a:t>
              </a:r>
            </a:p>
          </p:txBody>
        </p:sp>
        <p:sp>
          <p:nvSpPr>
            <p:cNvPr id="18" name="椭圆 17">
              <a:extLst>
                <a:ext uri="{FF2B5EF4-FFF2-40B4-BE49-F238E27FC236}">
                  <a16:creationId xmlns:a16="http://schemas.microsoft.com/office/drawing/2014/main" id="{6A8C57B0-F026-4984-A9CD-6925D4844272}"/>
                </a:ext>
              </a:extLst>
            </p:cNvPr>
            <p:cNvSpPr/>
            <p:nvPr/>
          </p:nvSpPr>
          <p:spPr>
            <a:xfrm>
              <a:off x="8097564"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任意多边形: 形状 18">
              <a:extLst>
                <a:ext uri="{FF2B5EF4-FFF2-40B4-BE49-F238E27FC236}">
                  <a16:creationId xmlns:a16="http://schemas.microsoft.com/office/drawing/2014/main" id="{3211A3B9-3B18-4FB2-857D-73BB2913BC95}"/>
                </a:ext>
              </a:extLst>
            </p:cNvPr>
            <p:cNvSpPr/>
            <p:nvPr/>
          </p:nvSpPr>
          <p:spPr>
            <a:xfrm>
              <a:off x="8691173" y="1526221"/>
              <a:ext cx="1940433" cy="946094"/>
            </a:xfrm>
            <a:custGeom>
              <a:avLst/>
              <a:gdLst>
                <a:gd name="connsiteX0" fmla="*/ 0 w 1292973"/>
                <a:gd name="connsiteY0" fmla="*/ 0 h 1513747"/>
                <a:gd name="connsiteX1" fmla="*/ 1292973 w 1292973"/>
                <a:gd name="connsiteY1" fmla="*/ 0 h 1513747"/>
                <a:gd name="connsiteX2" fmla="*/ 1292973 w 1292973"/>
                <a:gd name="connsiteY2" fmla="*/ 1513747 h 1513747"/>
                <a:gd name="connsiteX3" fmla="*/ 0 w 1292973"/>
                <a:gd name="connsiteY3" fmla="*/ 1513747 h 1513747"/>
                <a:gd name="connsiteX4" fmla="*/ 0 w 1292973"/>
                <a:gd name="connsiteY4" fmla="*/ 0 h 1513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973" h="1513747">
                  <a:moveTo>
                    <a:pt x="0" y="0"/>
                  </a:moveTo>
                  <a:lnTo>
                    <a:pt x="1292973" y="0"/>
                  </a:lnTo>
                  <a:lnTo>
                    <a:pt x="1292973" y="1513747"/>
                  </a:lnTo>
                  <a:lnTo>
                    <a:pt x="0" y="151374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5128" tIns="135128" rIns="135128" bIns="135128" numCol="1" spcCol="1270" anchor="b" anchorCtr="0">
              <a:noAutofit/>
            </a:bodyPr>
            <a:lstStyle/>
            <a:p>
              <a:pPr marL="0" lvl="0" indent="0" algn="ctr" defTabSz="844550">
                <a:lnSpc>
                  <a:spcPct val="150000"/>
                </a:lnSpc>
                <a:spcBef>
                  <a:spcPct val="0"/>
                </a:spcBef>
                <a:buNone/>
              </a:pPr>
              <a:r>
                <a:rPr lang="zh-CN" sz="2000" kern="1200" dirty="0">
                  <a:latin typeface="+mn-ea"/>
                </a:rPr>
                <a:t>（</a:t>
              </a:r>
              <a:r>
                <a:rPr lang="en-US" sz="2000" kern="1200" dirty="0">
                  <a:latin typeface="+mn-ea"/>
                </a:rPr>
                <a:t>6</a:t>
              </a:r>
              <a:r>
                <a:rPr lang="zh-CN" sz="2000" kern="1200" dirty="0">
                  <a:latin typeface="+mn-ea"/>
                </a:rPr>
                <a:t>）制定人力资源计划等。</a:t>
              </a:r>
            </a:p>
          </p:txBody>
        </p:sp>
        <p:sp>
          <p:nvSpPr>
            <p:cNvPr id="20" name="椭圆 19">
              <a:extLst>
                <a:ext uri="{FF2B5EF4-FFF2-40B4-BE49-F238E27FC236}">
                  <a16:creationId xmlns:a16="http://schemas.microsoft.com/office/drawing/2014/main" id="{D990892C-5F30-4B1F-B646-D9A2BE8E6D72}"/>
                </a:ext>
              </a:extLst>
            </p:cNvPr>
            <p:cNvSpPr/>
            <p:nvPr/>
          </p:nvSpPr>
          <p:spPr>
            <a:xfrm>
              <a:off x="9455187" y="2661534"/>
              <a:ext cx="378436" cy="37843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Tree>
    <p:extLst>
      <p:ext uri="{BB962C8B-B14F-4D97-AF65-F5344CB8AC3E}">
        <p14:creationId xmlns:p14="http://schemas.microsoft.com/office/powerpoint/2010/main" val="139175122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14"/>
          <p:cNvSpPr txBox="1">
            <a:spLocks noChangeArrowheads="1"/>
          </p:cNvSpPr>
          <p:nvPr/>
        </p:nvSpPr>
        <p:spPr bwMode="auto">
          <a:xfrm>
            <a:off x="1126332" y="266701"/>
            <a:ext cx="401716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r>
              <a:rPr lang="en-US" altLang="zh-CN" sz="2200" b="1" dirty="0">
                <a:latin typeface="微软雅黑" charset="-122"/>
                <a:ea typeface="微软雅黑" charset="-122"/>
              </a:rPr>
              <a:t>10.1.2    </a:t>
            </a:r>
            <a:r>
              <a:rPr lang="zh-CN" altLang="en-US" sz="2200" b="1" dirty="0">
                <a:latin typeface="微软雅黑" charset="-122"/>
                <a:ea typeface="微软雅黑" charset="-122"/>
              </a:rPr>
              <a:t>软件项目管理的过程   </a:t>
            </a:r>
          </a:p>
        </p:txBody>
      </p:sp>
      <p:sp>
        <p:nvSpPr>
          <p:cNvPr id="20486" name="矩形 2"/>
          <p:cNvSpPr>
            <a:spLocks noChangeArrowheads="1"/>
          </p:cNvSpPr>
          <p:nvPr/>
        </p:nvSpPr>
        <p:spPr bwMode="auto">
          <a:xfrm>
            <a:off x="1332706" y="984716"/>
            <a:ext cx="9526587" cy="542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宋体" charset="-122"/>
              </a:defRPr>
            </a:lvl1pPr>
            <a:lvl2pPr>
              <a:defRPr>
                <a:solidFill>
                  <a:schemeClr val="tx1"/>
                </a:solidFill>
                <a:latin typeface="Calibri" charset="0"/>
                <a:ea typeface="宋体" charset="-122"/>
              </a:defRPr>
            </a:lvl2pPr>
            <a:lvl3pPr>
              <a:defRPr>
                <a:solidFill>
                  <a:schemeClr val="tx1"/>
                </a:solidFill>
                <a:latin typeface="Calibri" charset="0"/>
                <a:ea typeface="宋体" charset="-122"/>
              </a:defRPr>
            </a:lvl3pPr>
            <a:lvl4pPr>
              <a:defRPr>
                <a:solidFill>
                  <a:schemeClr val="tx1"/>
                </a:solidFill>
                <a:latin typeface="Calibri" charset="0"/>
                <a:ea typeface="宋体" charset="-122"/>
              </a:defRPr>
            </a:lvl4pPr>
            <a:lvl5pPr>
              <a:defRPr>
                <a:solidFill>
                  <a:schemeClr val="tx1"/>
                </a:solidFill>
                <a:latin typeface="Calibri" charset="0"/>
                <a:ea typeface="宋体" charset="-122"/>
              </a:defRPr>
            </a:lvl5pPr>
            <a:lvl6pPr fontAlgn="base">
              <a:spcBef>
                <a:spcPct val="0"/>
              </a:spcBef>
              <a:spcAft>
                <a:spcPct val="0"/>
              </a:spcAft>
              <a:buFont typeface="Arial" charset="0"/>
              <a:defRPr>
                <a:solidFill>
                  <a:schemeClr val="tx1"/>
                </a:solidFill>
                <a:latin typeface="Calibri" charset="0"/>
                <a:ea typeface="宋体" charset="-122"/>
              </a:defRPr>
            </a:lvl6pPr>
            <a:lvl7pPr fontAlgn="base">
              <a:spcBef>
                <a:spcPct val="0"/>
              </a:spcBef>
              <a:spcAft>
                <a:spcPct val="0"/>
              </a:spcAft>
              <a:buFont typeface="Arial" charset="0"/>
              <a:defRPr>
                <a:solidFill>
                  <a:schemeClr val="tx1"/>
                </a:solidFill>
                <a:latin typeface="Calibri" charset="0"/>
                <a:ea typeface="宋体" charset="-122"/>
              </a:defRPr>
            </a:lvl7pPr>
            <a:lvl8pPr fontAlgn="base">
              <a:spcBef>
                <a:spcPct val="0"/>
              </a:spcBef>
              <a:spcAft>
                <a:spcPct val="0"/>
              </a:spcAft>
              <a:buFont typeface="Arial" charset="0"/>
              <a:defRPr>
                <a:solidFill>
                  <a:schemeClr val="tx1"/>
                </a:solidFill>
                <a:latin typeface="Calibri" charset="0"/>
                <a:ea typeface="宋体" charset="-122"/>
              </a:defRPr>
            </a:lvl8pPr>
            <a:lvl9pPr fontAlgn="base">
              <a:spcBef>
                <a:spcPct val="0"/>
              </a:spcBef>
              <a:spcAft>
                <a:spcPct val="0"/>
              </a:spcAft>
              <a:buFont typeface="Arial" charset="0"/>
              <a:defRPr>
                <a:solidFill>
                  <a:schemeClr val="tx1"/>
                </a:solidFill>
                <a:latin typeface="Calibri" charset="0"/>
                <a:ea typeface="宋体" charset="-122"/>
              </a:defRPr>
            </a:lvl9pPr>
          </a:lstStyle>
          <a:p>
            <a:pPr>
              <a:lnSpc>
                <a:spcPct val="150000"/>
              </a:lnSpc>
              <a:spcBef>
                <a:spcPct val="20000"/>
              </a:spcBef>
            </a:pPr>
            <a:r>
              <a:rPr lang="en-US" altLang="zh-CN" sz="2000" dirty="0"/>
              <a:t>3</a:t>
            </a:r>
            <a:r>
              <a:rPr lang="zh-CN" altLang="en-US" sz="2000" dirty="0"/>
              <a:t>．计划的追踪和控制</a:t>
            </a:r>
          </a:p>
          <a:p>
            <a:pPr>
              <a:lnSpc>
                <a:spcPct val="150000"/>
              </a:lnSpc>
              <a:spcBef>
                <a:spcPct val="20000"/>
              </a:spcBef>
            </a:pPr>
            <a:r>
              <a:rPr lang="zh-CN" altLang="en-US" sz="2000" dirty="0"/>
              <a:t>建立了进度安排后，就可以开始进行追踪和控制活动。项目管理人员负责在整个过程中监督过程的实施，提供过程进展的内部报告，并按合同规定向需求方提供外部报告。项目管理人员可对资源重新定向，对任务重新安排，或者与需求方协商后修改交付日期以及调整已经暴露的问题。</a:t>
            </a:r>
          </a:p>
          <a:p>
            <a:pPr>
              <a:lnSpc>
                <a:spcPct val="150000"/>
              </a:lnSpc>
              <a:spcBef>
                <a:spcPct val="20000"/>
              </a:spcBef>
            </a:pPr>
            <a:r>
              <a:rPr lang="en-US" altLang="zh-CN" sz="2000" dirty="0"/>
              <a:t>4</a:t>
            </a:r>
            <a:r>
              <a:rPr lang="zh-CN" altLang="en-US" sz="2000" dirty="0"/>
              <a:t>．评审和评价计划的完成程度</a:t>
            </a:r>
          </a:p>
          <a:p>
            <a:pPr>
              <a:lnSpc>
                <a:spcPct val="150000"/>
              </a:lnSpc>
              <a:spcBef>
                <a:spcPct val="20000"/>
              </a:spcBef>
            </a:pPr>
            <a:r>
              <a:rPr lang="zh-CN" altLang="en-US" sz="2000" dirty="0"/>
              <a:t>项目管理人员需要对项目进行评审，对计划的完成程度进行评价。同时还要对计划和项目进行检查，使之在变更或完成后保持完整性和一致性。</a:t>
            </a:r>
          </a:p>
          <a:p>
            <a:pPr>
              <a:lnSpc>
                <a:spcPct val="150000"/>
              </a:lnSpc>
              <a:spcBef>
                <a:spcPct val="20000"/>
              </a:spcBef>
            </a:pPr>
            <a:r>
              <a:rPr lang="en-US" altLang="zh-CN" sz="2000" dirty="0"/>
              <a:t>5</a:t>
            </a:r>
            <a:r>
              <a:rPr lang="zh-CN" altLang="en-US" sz="2000" dirty="0"/>
              <a:t>．编写管理文档</a:t>
            </a:r>
          </a:p>
          <a:p>
            <a:pPr>
              <a:lnSpc>
                <a:spcPct val="150000"/>
              </a:lnSpc>
              <a:spcBef>
                <a:spcPct val="20000"/>
              </a:spcBef>
            </a:pPr>
            <a:r>
              <a:rPr lang="zh-CN" altLang="en-US" sz="2000" dirty="0"/>
              <a:t>如果软件开发工作完成，项目管理人员应从完整性方面检查项目完成的结果和记录，并把这些记录编写成文档保存。</a:t>
            </a:r>
          </a:p>
        </p:txBody>
      </p:sp>
    </p:spTree>
    <p:extLst>
      <p:ext uri="{BB962C8B-B14F-4D97-AF65-F5344CB8AC3E}">
        <p14:creationId xmlns:p14="http://schemas.microsoft.com/office/powerpoint/2010/main" val="17263158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slide(fromBottom)">
                                      <p:cBhvr>
                                        <p:cTn id="7" dur="500"/>
                                        <p:tgtEl>
                                          <p:spTgt spid="1127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0486">
                                            <p:txEl>
                                              <p:pRg st="0" end="0"/>
                                            </p:txEl>
                                          </p:spTgt>
                                        </p:tgtEl>
                                        <p:attrNameLst>
                                          <p:attrName>style.visibility</p:attrName>
                                        </p:attrNameLst>
                                      </p:cBhvr>
                                      <p:to>
                                        <p:strVal val="visible"/>
                                      </p:to>
                                    </p:set>
                                    <p:animEffect transition="in" filter="wipe(up)">
                                      <p:cBhvr>
                                        <p:cTn id="11" dur="500"/>
                                        <p:tgtEl>
                                          <p:spTgt spid="20486">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0486">
                                            <p:txEl>
                                              <p:pRg st="1" end="1"/>
                                            </p:txEl>
                                          </p:spTgt>
                                        </p:tgtEl>
                                        <p:attrNameLst>
                                          <p:attrName>style.visibility</p:attrName>
                                        </p:attrNameLst>
                                      </p:cBhvr>
                                      <p:to>
                                        <p:strVal val="visible"/>
                                      </p:to>
                                    </p:set>
                                    <p:animEffect transition="in" filter="wipe(up)">
                                      <p:cBhvr>
                                        <p:cTn id="15" dur="500"/>
                                        <p:tgtEl>
                                          <p:spTgt spid="20486">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0486">
                                            <p:txEl>
                                              <p:pRg st="2" end="2"/>
                                            </p:txEl>
                                          </p:spTgt>
                                        </p:tgtEl>
                                        <p:attrNameLst>
                                          <p:attrName>style.visibility</p:attrName>
                                        </p:attrNameLst>
                                      </p:cBhvr>
                                      <p:to>
                                        <p:strVal val="visible"/>
                                      </p:to>
                                    </p:set>
                                    <p:animEffect transition="in" filter="wipe(up)">
                                      <p:cBhvr>
                                        <p:cTn id="19" dur="500"/>
                                        <p:tgtEl>
                                          <p:spTgt spid="20486">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0486">
                                            <p:txEl>
                                              <p:pRg st="3" end="3"/>
                                            </p:txEl>
                                          </p:spTgt>
                                        </p:tgtEl>
                                        <p:attrNameLst>
                                          <p:attrName>style.visibility</p:attrName>
                                        </p:attrNameLst>
                                      </p:cBhvr>
                                      <p:to>
                                        <p:strVal val="visible"/>
                                      </p:to>
                                    </p:set>
                                    <p:animEffect transition="in" filter="wipe(up)">
                                      <p:cBhvr>
                                        <p:cTn id="23" dur="500"/>
                                        <p:tgtEl>
                                          <p:spTgt spid="20486">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0486">
                                            <p:txEl>
                                              <p:pRg st="4" end="4"/>
                                            </p:txEl>
                                          </p:spTgt>
                                        </p:tgtEl>
                                        <p:attrNameLst>
                                          <p:attrName>style.visibility</p:attrName>
                                        </p:attrNameLst>
                                      </p:cBhvr>
                                      <p:to>
                                        <p:strVal val="visible"/>
                                      </p:to>
                                    </p:set>
                                    <p:animEffect transition="in" filter="wipe(up)">
                                      <p:cBhvr>
                                        <p:cTn id="27" dur="500"/>
                                        <p:tgtEl>
                                          <p:spTgt spid="20486">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0486">
                                            <p:txEl>
                                              <p:pRg st="5" end="5"/>
                                            </p:txEl>
                                          </p:spTgt>
                                        </p:tgtEl>
                                        <p:attrNameLst>
                                          <p:attrName>style.visibility</p:attrName>
                                        </p:attrNameLst>
                                      </p:cBhvr>
                                      <p:to>
                                        <p:strVal val="visible"/>
                                      </p:to>
                                    </p:set>
                                    <p:animEffect transition="in" filter="wipe(up)">
                                      <p:cBhvr>
                                        <p:cTn id="31" dur="500"/>
                                        <p:tgtEl>
                                          <p:spTgt spid="204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2048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99607" y="-669852"/>
            <a:ext cx="552893" cy="1339703"/>
          </a:xfrm>
          <a:prstGeom prst="roundRect">
            <a:avLst>
              <a:gd name="adj" fmla="val 50000"/>
            </a:avLst>
          </a:prstGeom>
          <a:solidFill>
            <a:srgbClr val="1E35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16BD185-FAC9-4192-8961-E17A15385DB5}"/>
              </a:ext>
            </a:extLst>
          </p:cNvPr>
          <p:cNvGrpSpPr/>
          <p:nvPr/>
        </p:nvGrpSpPr>
        <p:grpSpPr>
          <a:xfrm>
            <a:off x="952499" y="3923422"/>
            <a:ext cx="1585912" cy="612775"/>
            <a:chOff x="284163" y="1644650"/>
            <a:chExt cx="1585912" cy="612775"/>
          </a:xfrm>
        </p:grpSpPr>
        <p:sp>
          <p:nvSpPr>
            <p:cNvPr id="6" name="AutoShape 3">
              <a:extLst>
                <a:ext uri="{FF2B5EF4-FFF2-40B4-BE49-F238E27FC236}">
                  <a16:creationId xmlns:a16="http://schemas.microsoft.com/office/drawing/2014/main" id="{099B2567-DC5A-42AA-858F-4C14AD141FC4}"/>
                </a:ext>
              </a:extLst>
            </p:cNvPr>
            <p:cNvSpPr>
              <a:spLocks noChangeAspect="1" noChangeArrowheads="1" noTextEdit="1"/>
            </p:cNvSpPr>
            <p:nvPr/>
          </p:nvSpPr>
          <p:spPr bwMode="auto">
            <a:xfrm>
              <a:off x="284163" y="1647825"/>
              <a:ext cx="1585912"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a:extLst>
                <a:ext uri="{FF2B5EF4-FFF2-40B4-BE49-F238E27FC236}">
                  <a16:creationId xmlns:a16="http://schemas.microsoft.com/office/drawing/2014/main" id="{BF2EF4EA-DA5D-4823-82BC-77FE6619B88A}"/>
                </a:ext>
              </a:extLst>
            </p:cNvPr>
            <p:cNvSpPr>
              <a:spLocks noEditPoints="1"/>
            </p:cNvSpPr>
            <p:nvPr/>
          </p:nvSpPr>
          <p:spPr bwMode="auto">
            <a:xfrm>
              <a:off x="284163" y="1644650"/>
              <a:ext cx="1582737" cy="612775"/>
            </a:xfrm>
            <a:custGeom>
              <a:avLst/>
              <a:gdLst>
                <a:gd name="T0" fmla="*/ 81 w 419"/>
                <a:gd name="T1" fmla="*/ 160 h 161"/>
                <a:gd name="T2" fmla="*/ 1 w 419"/>
                <a:gd name="T3" fmla="*/ 80 h 161"/>
                <a:gd name="T4" fmla="*/ 81 w 419"/>
                <a:gd name="T5" fmla="*/ 1 h 161"/>
                <a:gd name="T6" fmla="*/ 339 w 419"/>
                <a:gd name="T7" fmla="*/ 1 h 161"/>
                <a:gd name="T8" fmla="*/ 418 w 419"/>
                <a:gd name="T9" fmla="*/ 80 h 161"/>
                <a:gd name="T10" fmla="*/ 339 w 419"/>
                <a:gd name="T11" fmla="*/ 160 h 161"/>
                <a:gd name="T12" fmla="*/ 81 w 419"/>
                <a:gd name="T13" fmla="*/ 160 h 161"/>
                <a:gd name="T14" fmla="*/ 339 w 419"/>
                <a:gd name="T15" fmla="*/ 0 h 161"/>
                <a:gd name="T16" fmla="*/ 81 w 419"/>
                <a:gd name="T17" fmla="*/ 0 h 161"/>
                <a:gd name="T18" fmla="*/ 0 w 419"/>
                <a:gd name="T19" fmla="*/ 80 h 161"/>
                <a:gd name="T20" fmla="*/ 81 w 419"/>
                <a:gd name="T21" fmla="*/ 161 h 161"/>
                <a:gd name="T22" fmla="*/ 339 w 419"/>
                <a:gd name="T23" fmla="*/ 161 h 161"/>
                <a:gd name="T24" fmla="*/ 419 w 419"/>
                <a:gd name="T25" fmla="*/ 80 h 161"/>
                <a:gd name="T26" fmla="*/ 339 w 419"/>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9" h="161">
                  <a:moveTo>
                    <a:pt x="81" y="160"/>
                  </a:moveTo>
                  <a:cubicBezTo>
                    <a:pt x="37" y="160"/>
                    <a:pt x="1" y="124"/>
                    <a:pt x="1" y="80"/>
                  </a:cubicBezTo>
                  <a:cubicBezTo>
                    <a:pt x="1" y="37"/>
                    <a:pt x="37" y="1"/>
                    <a:pt x="81" y="1"/>
                  </a:cubicBezTo>
                  <a:cubicBezTo>
                    <a:pt x="339" y="1"/>
                    <a:pt x="339" y="1"/>
                    <a:pt x="339" y="1"/>
                  </a:cubicBezTo>
                  <a:cubicBezTo>
                    <a:pt x="382" y="1"/>
                    <a:pt x="418" y="37"/>
                    <a:pt x="418" y="80"/>
                  </a:cubicBezTo>
                  <a:cubicBezTo>
                    <a:pt x="418" y="124"/>
                    <a:pt x="382" y="160"/>
                    <a:pt x="339" y="160"/>
                  </a:cubicBezTo>
                  <a:cubicBezTo>
                    <a:pt x="81" y="160"/>
                    <a:pt x="81" y="160"/>
                    <a:pt x="81" y="160"/>
                  </a:cubicBezTo>
                  <a:moveTo>
                    <a:pt x="339" y="0"/>
                  </a:moveTo>
                  <a:cubicBezTo>
                    <a:pt x="81" y="0"/>
                    <a:pt x="81" y="0"/>
                    <a:pt x="81" y="0"/>
                  </a:cubicBezTo>
                  <a:cubicBezTo>
                    <a:pt x="36" y="0"/>
                    <a:pt x="0" y="36"/>
                    <a:pt x="0" y="80"/>
                  </a:cubicBezTo>
                  <a:cubicBezTo>
                    <a:pt x="0" y="125"/>
                    <a:pt x="36" y="161"/>
                    <a:pt x="81" y="161"/>
                  </a:cubicBezTo>
                  <a:cubicBezTo>
                    <a:pt x="339" y="161"/>
                    <a:pt x="339" y="161"/>
                    <a:pt x="339" y="161"/>
                  </a:cubicBezTo>
                  <a:cubicBezTo>
                    <a:pt x="383" y="161"/>
                    <a:pt x="419" y="125"/>
                    <a:pt x="419" y="80"/>
                  </a:cubicBezTo>
                  <a:cubicBezTo>
                    <a:pt x="419" y="36"/>
                    <a:pt x="383" y="0"/>
                    <a:pt x="33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a:extLst>
                <a:ext uri="{FF2B5EF4-FFF2-40B4-BE49-F238E27FC236}">
                  <a16:creationId xmlns:a16="http://schemas.microsoft.com/office/drawing/2014/main" id="{AD1146E5-91BA-4392-BE0E-E2F35D6F512F}"/>
                </a:ext>
              </a:extLst>
            </p:cNvPr>
            <p:cNvSpPr>
              <a:spLocks noEditPoints="1"/>
            </p:cNvSpPr>
            <p:nvPr/>
          </p:nvSpPr>
          <p:spPr bwMode="auto">
            <a:xfrm>
              <a:off x="287338" y="1647825"/>
              <a:ext cx="1574800" cy="606425"/>
            </a:xfrm>
            <a:custGeom>
              <a:avLst/>
              <a:gdLst>
                <a:gd name="T0" fmla="*/ 80 w 417"/>
                <a:gd name="T1" fmla="*/ 159 h 159"/>
                <a:gd name="T2" fmla="*/ 0 w 417"/>
                <a:gd name="T3" fmla="*/ 79 h 159"/>
                <a:gd name="T4" fmla="*/ 80 w 417"/>
                <a:gd name="T5" fmla="*/ 0 h 159"/>
                <a:gd name="T6" fmla="*/ 338 w 417"/>
                <a:gd name="T7" fmla="*/ 0 h 159"/>
                <a:gd name="T8" fmla="*/ 417 w 417"/>
                <a:gd name="T9" fmla="*/ 79 h 159"/>
                <a:gd name="T10" fmla="*/ 338 w 417"/>
                <a:gd name="T11" fmla="*/ 159 h 159"/>
                <a:gd name="T12" fmla="*/ 80 w 417"/>
                <a:gd name="T13" fmla="*/ 159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9"/>
                  </a:moveTo>
                  <a:cubicBezTo>
                    <a:pt x="36" y="159"/>
                    <a:pt x="0" y="123"/>
                    <a:pt x="0" y="79"/>
                  </a:cubicBezTo>
                  <a:cubicBezTo>
                    <a:pt x="0" y="36"/>
                    <a:pt x="36" y="0"/>
                    <a:pt x="80" y="0"/>
                  </a:cubicBezTo>
                  <a:cubicBezTo>
                    <a:pt x="338" y="0"/>
                    <a:pt x="338" y="0"/>
                    <a:pt x="338" y="0"/>
                  </a:cubicBezTo>
                  <a:cubicBezTo>
                    <a:pt x="381" y="0"/>
                    <a:pt x="417" y="36"/>
                    <a:pt x="417" y="79"/>
                  </a:cubicBezTo>
                  <a:cubicBezTo>
                    <a:pt x="417" y="123"/>
                    <a:pt x="381" y="159"/>
                    <a:pt x="338" y="159"/>
                  </a:cubicBezTo>
                  <a:cubicBezTo>
                    <a:pt x="80" y="159"/>
                    <a:pt x="80" y="159"/>
                    <a:pt x="80" y="159"/>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a:extLst>
                <a:ext uri="{FF2B5EF4-FFF2-40B4-BE49-F238E27FC236}">
                  <a16:creationId xmlns:a16="http://schemas.microsoft.com/office/drawing/2014/main" id="{7D09393C-B7A1-418A-A998-B626E12D03B2}"/>
                </a:ext>
              </a:extLst>
            </p:cNvPr>
            <p:cNvSpPr>
              <a:spLocks noEditPoints="1"/>
            </p:cNvSpPr>
            <p:nvPr/>
          </p:nvSpPr>
          <p:spPr bwMode="auto">
            <a:xfrm>
              <a:off x="287338" y="1647825"/>
              <a:ext cx="1574800" cy="606425"/>
            </a:xfrm>
            <a:custGeom>
              <a:avLst/>
              <a:gdLst>
                <a:gd name="T0" fmla="*/ 80 w 417"/>
                <a:gd name="T1" fmla="*/ 158 h 159"/>
                <a:gd name="T2" fmla="*/ 1 w 417"/>
                <a:gd name="T3" fmla="*/ 79 h 159"/>
                <a:gd name="T4" fmla="*/ 80 w 417"/>
                <a:gd name="T5" fmla="*/ 1 h 159"/>
                <a:gd name="T6" fmla="*/ 338 w 417"/>
                <a:gd name="T7" fmla="*/ 1 h 159"/>
                <a:gd name="T8" fmla="*/ 416 w 417"/>
                <a:gd name="T9" fmla="*/ 79 h 159"/>
                <a:gd name="T10" fmla="*/ 338 w 417"/>
                <a:gd name="T11" fmla="*/ 158 h 159"/>
                <a:gd name="T12" fmla="*/ 80 w 417"/>
                <a:gd name="T13" fmla="*/ 158 h 159"/>
                <a:gd name="T14" fmla="*/ 338 w 417"/>
                <a:gd name="T15" fmla="*/ 0 h 159"/>
                <a:gd name="T16" fmla="*/ 80 w 417"/>
                <a:gd name="T17" fmla="*/ 0 h 159"/>
                <a:gd name="T18" fmla="*/ 0 w 417"/>
                <a:gd name="T19" fmla="*/ 79 h 159"/>
                <a:gd name="T20" fmla="*/ 80 w 417"/>
                <a:gd name="T21" fmla="*/ 159 h 159"/>
                <a:gd name="T22" fmla="*/ 338 w 417"/>
                <a:gd name="T23" fmla="*/ 159 h 159"/>
                <a:gd name="T24" fmla="*/ 417 w 417"/>
                <a:gd name="T25" fmla="*/ 79 h 159"/>
                <a:gd name="T26" fmla="*/ 338 w 417"/>
                <a:gd name="T27"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7" h="159">
                  <a:moveTo>
                    <a:pt x="80" y="158"/>
                  </a:moveTo>
                  <a:cubicBezTo>
                    <a:pt x="36" y="158"/>
                    <a:pt x="1" y="123"/>
                    <a:pt x="1" y="79"/>
                  </a:cubicBezTo>
                  <a:cubicBezTo>
                    <a:pt x="1" y="36"/>
                    <a:pt x="36" y="1"/>
                    <a:pt x="80" y="1"/>
                  </a:cubicBezTo>
                  <a:cubicBezTo>
                    <a:pt x="338" y="1"/>
                    <a:pt x="338" y="1"/>
                    <a:pt x="338" y="1"/>
                  </a:cubicBezTo>
                  <a:cubicBezTo>
                    <a:pt x="381" y="1"/>
                    <a:pt x="416" y="36"/>
                    <a:pt x="416" y="79"/>
                  </a:cubicBezTo>
                  <a:cubicBezTo>
                    <a:pt x="416" y="123"/>
                    <a:pt x="381" y="158"/>
                    <a:pt x="338" y="158"/>
                  </a:cubicBezTo>
                  <a:cubicBezTo>
                    <a:pt x="80" y="158"/>
                    <a:pt x="80" y="158"/>
                    <a:pt x="80" y="158"/>
                  </a:cubicBezTo>
                  <a:moveTo>
                    <a:pt x="338" y="0"/>
                  </a:moveTo>
                  <a:cubicBezTo>
                    <a:pt x="80" y="0"/>
                    <a:pt x="80" y="0"/>
                    <a:pt x="80" y="0"/>
                  </a:cubicBezTo>
                  <a:cubicBezTo>
                    <a:pt x="36" y="0"/>
                    <a:pt x="0" y="36"/>
                    <a:pt x="0" y="79"/>
                  </a:cubicBezTo>
                  <a:cubicBezTo>
                    <a:pt x="0" y="123"/>
                    <a:pt x="36" y="159"/>
                    <a:pt x="80" y="159"/>
                  </a:cubicBezTo>
                  <a:cubicBezTo>
                    <a:pt x="338" y="159"/>
                    <a:pt x="338" y="159"/>
                    <a:pt x="338" y="159"/>
                  </a:cubicBezTo>
                  <a:cubicBezTo>
                    <a:pt x="381" y="159"/>
                    <a:pt x="417" y="123"/>
                    <a:pt x="417" y="79"/>
                  </a:cubicBezTo>
                  <a:cubicBezTo>
                    <a:pt x="417" y="36"/>
                    <a:pt x="381" y="0"/>
                    <a:pt x="338" y="0"/>
                  </a:cubicBezTo>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a:extLst>
                <a:ext uri="{FF2B5EF4-FFF2-40B4-BE49-F238E27FC236}">
                  <a16:creationId xmlns:a16="http://schemas.microsoft.com/office/drawing/2014/main" id="{2D6CCB2E-55AD-486D-94F0-E4E6B03E4D6B}"/>
                </a:ext>
              </a:extLst>
            </p:cNvPr>
            <p:cNvSpPr>
              <a:spLocks noEditPoints="1"/>
            </p:cNvSpPr>
            <p:nvPr/>
          </p:nvSpPr>
          <p:spPr bwMode="auto">
            <a:xfrm>
              <a:off x="292100" y="1651000"/>
              <a:ext cx="1566862" cy="598488"/>
            </a:xfrm>
            <a:custGeom>
              <a:avLst/>
              <a:gdLst>
                <a:gd name="T0" fmla="*/ 79 w 415"/>
                <a:gd name="T1" fmla="*/ 156 h 157"/>
                <a:gd name="T2" fmla="*/ 1 w 415"/>
                <a:gd name="T3" fmla="*/ 78 h 157"/>
                <a:gd name="T4" fmla="*/ 79 w 415"/>
                <a:gd name="T5" fmla="*/ 0 h 157"/>
                <a:gd name="T6" fmla="*/ 337 w 415"/>
                <a:gd name="T7" fmla="*/ 0 h 157"/>
                <a:gd name="T8" fmla="*/ 415 w 415"/>
                <a:gd name="T9" fmla="*/ 78 h 157"/>
                <a:gd name="T10" fmla="*/ 337 w 415"/>
                <a:gd name="T11" fmla="*/ 156 h 157"/>
                <a:gd name="T12" fmla="*/ 79 w 415"/>
                <a:gd name="T13" fmla="*/ 156 h 157"/>
                <a:gd name="T14" fmla="*/ 337 w 415"/>
                <a:gd name="T15" fmla="*/ 0 h 157"/>
                <a:gd name="T16" fmla="*/ 79 w 415"/>
                <a:gd name="T17" fmla="*/ 0 h 157"/>
                <a:gd name="T18" fmla="*/ 0 w 415"/>
                <a:gd name="T19" fmla="*/ 78 h 157"/>
                <a:gd name="T20" fmla="*/ 79 w 415"/>
                <a:gd name="T21" fmla="*/ 157 h 157"/>
                <a:gd name="T22" fmla="*/ 337 w 415"/>
                <a:gd name="T23" fmla="*/ 157 h 157"/>
                <a:gd name="T24" fmla="*/ 415 w 415"/>
                <a:gd name="T25" fmla="*/ 78 h 157"/>
                <a:gd name="T26" fmla="*/ 337 w 415"/>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5" h="157">
                  <a:moveTo>
                    <a:pt x="79" y="156"/>
                  </a:moveTo>
                  <a:cubicBezTo>
                    <a:pt x="36" y="156"/>
                    <a:pt x="1" y="122"/>
                    <a:pt x="1" y="78"/>
                  </a:cubicBezTo>
                  <a:cubicBezTo>
                    <a:pt x="1" y="35"/>
                    <a:pt x="36" y="0"/>
                    <a:pt x="79" y="0"/>
                  </a:cubicBezTo>
                  <a:cubicBezTo>
                    <a:pt x="337" y="0"/>
                    <a:pt x="337" y="0"/>
                    <a:pt x="337" y="0"/>
                  </a:cubicBezTo>
                  <a:cubicBezTo>
                    <a:pt x="380" y="0"/>
                    <a:pt x="415" y="35"/>
                    <a:pt x="415" y="78"/>
                  </a:cubicBezTo>
                  <a:cubicBezTo>
                    <a:pt x="415" y="122"/>
                    <a:pt x="380" y="156"/>
                    <a:pt x="337" y="156"/>
                  </a:cubicBezTo>
                  <a:cubicBezTo>
                    <a:pt x="79" y="156"/>
                    <a:pt x="79" y="156"/>
                    <a:pt x="79" y="156"/>
                  </a:cubicBezTo>
                  <a:moveTo>
                    <a:pt x="337" y="0"/>
                  </a:moveTo>
                  <a:cubicBezTo>
                    <a:pt x="79" y="0"/>
                    <a:pt x="79" y="0"/>
                    <a:pt x="79" y="0"/>
                  </a:cubicBezTo>
                  <a:cubicBezTo>
                    <a:pt x="35" y="0"/>
                    <a:pt x="0" y="35"/>
                    <a:pt x="0" y="78"/>
                  </a:cubicBezTo>
                  <a:cubicBezTo>
                    <a:pt x="0" y="122"/>
                    <a:pt x="35" y="157"/>
                    <a:pt x="79" y="157"/>
                  </a:cubicBezTo>
                  <a:cubicBezTo>
                    <a:pt x="337" y="157"/>
                    <a:pt x="337" y="157"/>
                    <a:pt x="337" y="157"/>
                  </a:cubicBezTo>
                  <a:cubicBezTo>
                    <a:pt x="380" y="157"/>
                    <a:pt x="415" y="122"/>
                    <a:pt x="415" y="78"/>
                  </a:cubicBezTo>
                  <a:cubicBezTo>
                    <a:pt x="415" y="35"/>
                    <a:pt x="380" y="0"/>
                    <a:pt x="337" y="0"/>
                  </a:cubicBezTo>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a:extLst>
                <a:ext uri="{FF2B5EF4-FFF2-40B4-BE49-F238E27FC236}">
                  <a16:creationId xmlns:a16="http://schemas.microsoft.com/office/drawing/2014/main" id="{DBB28A2F-96CE-4E2B-A84F-6171492CECFF}"/>
                </a:ext>
              </a:extLst>
            </p:cNvPr>
            <p:cNvSpPr>
              <a:spLocks noEditPoints="1"/>
            </p:cNvSpPr>
            <p:nvPr/>
          </p:nvSpPr>
          <p:spPr bwMode="auto">
            <a:xfrm>
              <a:off x="295275" y="1651000"/>
              <a:ext cx="1563687" cy="595313"/>
            </a:xfrm>
            <a:custGeom>
              <a:avLst/>
              <a:gdLst>
                <a:gd name="T0" fmla="*/ 78 w 414"/>
                <a:gd name="T1" fmla="*/ 156 h 156"/>
                <a:gd name="T2" fmla="*/ 0 w 414"/>
                <a:gd name="T3" fmla="*/ 78 h 156"/>
                <a:gd name="T4" fmla="*/ 78 w 414"/>
                <a:gd name="T5" fmla="*/ 1 h 156"/>
                <a:gd name="T6" fmla="*/ 336 w 414"/>
                <a:gd name="T7" fmla="*/ 1 h 156"/>
                <a:gd name="T8" fmla="*/ 413 w 414"/>
                <a:gd name="T9" fmla="*/ 78 h 156"/>
                <a:gd name="T10" fmla="*/ 336 w 414"/>
                <a:gd name="T11" fmla="*/ 156 h 156"/>
                <a:gd name="T12" fmla="*/ 78 w 414"/>
                <a:gd name="T13" fmla="*/ 156 h 156"/>
                <a:gd name="T14" fmla="*/ 336 w 414"/>
                <a:gd name="T15" fmla="*/ 0 h 156"/>
                <a:gd name="T16" fmla="*/ 78 w 414"/>
                <a:gd name="T17" fmla="*/ 0 h 156"/>
                <a:gd name="T18" fmla="*/ 0 w 414"/>
                <a:gd name="T19" fmla="*/ 78 h 156"/>
                <a:gd name="T20" fmla="*/ 78 w 414"/>
                <a:gd name="T21" fmla="*/ 156 h 156"/>
                <a:gd name="T22" fmla="*/ 336 w 414"/>
                <a:gd name="T23" fmla="*/ 156 h 156"/>
                <a:gd name="T24" fmla="*/ 414 w 414"/>
                <a:gd name="T25" fmla="*/ 78 h 156"/>
                <a:gd name="T26" fmla="*/ 336 w 414"/>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156">
                  <a:moveTo>
                    <a:pt x="78" y="156"/>
                  </a:moveTo>
                  <a:cubicBezTo>
                    <a:pt x="35" y="156"/>
                    <a:pt x="0" y="121"/>
                    <a:pt x="0" y="78"/>
                  </a:cubicBezTo>
                  <a:cubicBezTo>
                    <a:pt x="0" y="36"/>
                    <a:pt x="35" y="1"/>
                    <a:pt x="78" y="1"/>
                  </a:cubicBezTo>
                  <a:cubicBezTo>
                    <a:pt x="336" y="1"/>
                    <a:pt x="336" y="1"/>
                    <a:pt x="336" y="1"/>
                  </a:cubicBezTo>
                  <a:cubicBezTo>
                    <a:pt x="378" y="1"/>
                    <a:pt x="413" y="36"/>
                    <a:pt x="413" y="78"/>
                  </a:cubicBezTo>
                  <a:cubicBezTo>
                    <a:pt x="413" y="121"/>
                    <a:pt x="378" y="156"/>
                    <a:pt x="336" y="156"/>
                  </a:cubicBezTo>
                  <a:cubicBezTo>
                    <a:pt x="78" y="156"/>
                    <a:pt x="78" y="156"/>
                    <a:pt x="78" y="156"/>
                  </a:cubicBezTo>
                  <a:moveTo>
                    <a:pt x="336" y="0"/>
                  </a:moveTo>
                  <a:cubicBezTo>
                    <a:pt x="78" y="0"/>
                    <a:pt x="78" y="0"/>
                    <a:pt x="78" y="0"/>
                  </a:cubicBezTo>
                  <a:cubicBezTo>
                    <a:pt x="35" y="0"/>
                    <a:pt x="0" y="35"/>
                    <a:pt x="0" y="78"/>
                  </a:cubicBezTo>
                  <a:cubicBezTo>
                    <a:pt x="0" y="122"/>
                    <a:pt x="35" y="156"/>
                    <a:pt x="78" y="156"/>
                  </a:cubicBezTo>
                  <a:cubicBezTo>
                    <a:pt x="336" y="156"/>
                    <a:pt x="336" y="156"/>
                    <a:pt x="336" y="156"/>
                  </a:cubicBezTo>
                  <a:cubicBezTo>
                    <a:pt x="379" y="156"/>
                    <a:pt x="414" y="122"/>
                    <a:pt x="414" y="78"/>
                  </a:cubicBezTo>
                  <a:cubicBezTo>
                    <a:pt x="414" y="35"/>
                    <a:pt x="379" y="0"/>
                    <a:pt x="336" y="0"/>
                  </a:cubicBezTo>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a:extLst>
                <a:ext uri="{FF2B5EF4-FFF2-40B4-BE49-F238E27FC236}">
                  <a16:creationId xmlns:a16="http://schemas.microsoft.com/office/drawing/2014/main" id="{31BBBD52-6391-4F7B-8B69-9B9351234A5F}"/>
                </a:ext>
              </a:extLst>
            </p:cNvPr>
            <p:cNvSpPr>
              <a:spLocks noEditPoints="1"/>
            </p:cNvSpPr>
            <p:nvPr/>
          </p:nvSpPr>
          <p:spPr bwMode="auto">
            <a:xfrm>
              <a:off x="295275" y="1655763"/>
              <a:ext cx="1560512" cy="590550"/>
            </a:xfrm>
            <a:custGeom>
              <a:avLst/>
              <a:gdLst>
                <a:gd name="T0" fmla="*/ 78 w 413"/>
                <a:gd name="T1" fmla="*/ 154 h 155"/>
                <a:gd name="T2" fmla="*/ 1 w 413"/>
                <a:gd name="T3" fmla="*/ 77 h 155"/>
                <a:gd name="T4" fmla="*/ 78 w 413"/>
                <a:gd name="T5" fmla="*/ 1 h 155"/>
                <a:gd name="T6" fmla="*/ 336 w 413"/>
                <a:gd name="T7" fmla="*/ 1 h 155"/>
                <a:gd name="T8" fmla="*/ 412 w 413"/>
                <a:gd name="T9" fmla="*/ 77 h 155"/>
                <a:gd name="T10" fmla="*/ 336 w 413"/>
                <a:gd name="T11" fmla="*/ 154 h 155"/>
                <a:gd name="T12" fmla="*/ 78 w 413"/>
                <a:gd name="T13" fmla="*/ 154 h 155"/>
                <a:gd name="T14" fmla="*/ 336 w 413"/>
                <a:gd name="T15" fmla="*/ 0 h 155"/>
                <a:gd name="T16" fmla="*/ 78 w 413"/>
                <a:gd name="T17" fmla="*/ 0 h 155"/>
                <a:gd name="T18" fmla="*/ 0 w 413"/>
                <a:gd name="T19" fmla="*/ 77 h 155"/>
                <a:gd name="T20" fmla="*/ 78 w 413"/>
                <a:gd name="T21" fmla="*/ 155 h 155"/>
                <a:gd name="T22" fmla="*/ 336 w 413"/>
                <a:gd name="T23" fmla="*/ 155 h 155"/>
                <a:gd name="T24" fmla="*/ 413 w 413"/>
                <a:gd name="T25" fmla="*/ 77 h 155"/>
                <a:gd name="T26" fmla="*/ 336 w 413"/>
                <a:gd name="T2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3" h="155">
                  <a:moveTo>
                    <a:pt x="78" y="154"/>
                  </a:moveTo>
                  <a:cubicBezTo>
                    <a:pt x="35" y="154"/>
                    <a:pt x="1" y="120"/>
                    <a:pt x="1" y="77"/>
                  </a:cubicBezTo>
                  <a:cubicBezTo>
                    <a:pt x="1" y="35"/>
                    <a:pt x="35" y="1"/>
                    <a:pt x="78" y="1"/>
                  </a:cubicBezTo>
                  <a:cubicBezTo>
                    <a:pt x="336" y="1"/>
                    <a:pt x="336" y="1"/>
                    <a:pt x="336" y="1"/>
                  </a:cubicBezTo>
                  <a:cubicBezTo>
                    <a:pt x="378" y="1"/>
                    <a:pt x="412" y="35"/>
                    <a:pt x="412" y="77"/>
                  </a:cubicBezTo>
                  <a:cubicBezTo>
                    <a:pt x="412" y="120"/>
                    <a:pt x="378" y="154"/>
                    <a:pt x="336" y="154"/>
                  </a:cubicBezTo>
                  <a:cubicBezTo>
                    <a:pt x="78" y="154"/>
                    <a:pt x="78" y="154"/>
                    <a:pt x="78" y="154"/>
                  </a:cubicBezTo>
                  <a:moveTo>
                    <a:pt x="336" y="0"/>
                  </a:moveTo>
                  <a:cubicBezTo>
                    <a:pt x="78" y="0"/>
                    <a:pt x="78" y="0"/>
                    <a:pt x="78" y="0"/>
                  </a:cubicBezTo>
                  <a:cubicBezTo>
                    <a:pt x="35" y="0"/>
                    <a:pt x="0" y="35"/>
                    <a:pt x="0" y="77"/>
                  </a:cubicBezTo>
                  <a:cubicBezTo>
                    <a:pt x="0" y="120"/>
                    <a:pt x="35" y="155"/>
                    <a:pt x="78" y="155"/>
                  </a:cubicBezTo>
                  <a:cubicBezTo>
                    <a:pt x="336" y="155"/>
                    <a:pt x="336" y="155"/>
                    <a:pt x="336" y="155"/>
                  </a:cubicBezTo>
                  <a:cubicBezTo>
                    <a:pt x="378" y="155"/>
                    <a:pt x="413" y="120"/>
                    <a:pt x="413" y="77"/>
                  </a:cubicBezTo>
                  <a:cubicBezTo>
                    <a:pt x="413" y="35"/>
                    <a:pt x="378" y="0"/>
                    <a:pt x="336" y="0"/>
                  </a:cubicBezTo>
                </a:path>
              </a:pathLst>
            </a:custGeom>
            <a:solidFill>
              <a:srgbClr val="FA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a:extLst>
                <a:ext uri="{FF2B5EF4-FFF2-40B4-BE49-F238E27FC236}">
                  <a16:creationId xmlns:a16="http://schemas.microsoft.com/office/drawing/2014/main" id="{134C7EB2-1697-4DAA-B172-4242141A8C94}"/>
                </a:ext>
              </a:extLst>
            </p:cNvPr>
            <p:cNvSpPr>
              <a:spLocks noEditPoints="1"/>
            </p:cNvSpPr>
            <p:nvPr/>
          </p:nvSpPr>
          <p:spPr bwMode="auto">
            <a:xfrm>
              <a:off x="300038" y="1658938"/>
              <a:ext cx="1550987" cy="584200"/>
            </a:xfrm>
            <a:custGeom>
              <a:avLst/>
              <a:gdLst>
                <a:gd name="T0" fmla="*/ 77 w 411"/>
                <a:gd name="T1" fmla="*/ 153 h 153"/>
                <a:gd name="T2" fmla="*/ 0 w 411"/>
                <a:gd name="T3" fmla="*/ 76 h 153"/>
                <a:gd name="T4" fmla="*/ 77 w 411"/>
                <a:gd name="T5" fmla="*/ 0 h 153"/>
                <a:gd name="T6" fmla="*/ 335 w 411"/>
                <a:gd name="T7" fmla="*/ 0 h 153"/>
                <a:gd name="T8" fmla="*/ 411 w 411"/>
                <a:gd name="T9" fmla="*/ 76 h 153"/>
                <a:gd name="T10" fmla="*/ 335 w 411"/>
                <a:gd name="T11" fmla="*/ 153 h 153"/>
                <a:gd name="T12" fmla="*/ 77 w 411"/>
                <a:gd name="T13" fmla="*/ 153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3"/>
                  </a:moveTo>
                  <a:cubicBezTo>
                    <a:pt x="34" y="153"/>
                    <a:pt x="0" y="119"/>
                    <a:pt x="0" y="76"/>
                  </a:cubicBezTo>
                  <a:cubicBezTo>
                    <a:pt x="0" y="34"/>
                    <a:pt x="34" y="0"/>
                    <a:pt x="77" y="0"/>
                  </a:cubicBezTo>
                  <a:cubicBezTo>
                    <a:pt x="335" y="0"/>
                    <a:pt x="335" y="0"/>
                    <a:pt x="335" y="0"/>
                  </a:cubicBezTo>
                  <a:cubicBezTo>
                    <a:pt x="377" y="0"/>
                    <a:pt x="411" y="34"/>
                    <a:pt x="411" y="76"/>
                  </a:cubicBezTo>
                  <a:cubicBezTo>
                    <a:pt x="411" y="119"/>
                    <a:pt x="377" y="153"/>
                    <a:pt x="335" y="153"/>
                  </a:cubicBezTo>
                  <a:cubicBezTo>
                    <a:pt x="77" y="153"/>
                    <a:pt x="77" y="153"/>
                    <a:pt x="77" y="153"/>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a:extLst>
                <a:ext uri="{FF2B5EF4-FFF2-40B4-BE49-F238E27FC236}">
                  <a16:creationId xmlns:a16="http://schemas.microsoft.com/office/drawing/2014/main" id="{2FBD11C4-A0B8-470F-A144-AE91CCB7DC62}"/>
                </a:ext>
              </a:extLst>
            </p:cNvPr>
            <p:cNvSpPr>
              <a:spLocks noEditPoints="1"/>
            </p:cNvSpPr>
            <p:nvPr/>
          </p:nvSpPr>
          <p:spPr bwMode="auto">
            <a:xfrm>
              <a:off x="300038" y="1658938"/>
              <a:ext cx="1550987" cy="584200"/>
            </a:xfrm>
            <a:custGeom>
              <a:avLst/>
              <a:gdLst>
                <a:gd name="T0" fmla="*/ 77 w 411"/>
                <a:gd name="T1" fmla="*/ 152 h 153"/>
                <a:gd name="T2" fmla="*/ 1 w 411"/>
                <a:gd name="T3" fmla="*/ 76 h 153"/>
                <a:gd name="T4" fmla="*/ 77 w 411"/>
                <a:gd name="T5" fmla="*/ 1 h 153"/>
                <a:gd name="T6" fmla="*/ 335 w 411"/>
                <a:gd name="T7" fmla="*/ 1 h 153"/>
                <a:gd name="T8" fmla="*/ 410 w 411"/>
                <a:gd name="T9" fmla="*/ 76 h 153"/>
                <a:gd name="T10" fmla="*/ 335 w 411"/>
                <a:gd name="T11" fmla="*/ 152 h 153"/>
                <a:gd name="T12" fmla="*/ 77 w 411"/>
                <a:gd name="T13" fmla="*/ 152 h 153"/>
                <a:gd name="T14" fmla="*/ 335 w 411"/>
                <a:gd name="T15" fmla="*/ 0 h 153"/>
                <a:gd name="T16" fmla="*/ 77 w 411"/>
                <a:gd name="T17" fmla="*/ 0 h 153"/>
                <a:gd name="T18" fmla="*/ 0 w 411"/>
                <a:gd name="T19" fmla="*/ 76 h 153"/>
                <a:gd name="T20" fmla="*/ 77 w 411"/>
                <a:gd name="T21" fmla="*/ 153 h 153"/>
                <a:gd name="T22" fmla="*/ 335 w 411"/>
                <a:gd name="T23" fmla="*/ 153 h 153"/>
                <a:gd name="T24" fmla="*/ 411 w 411"/>
                <a:gd name="T25" fmla="*/ 76 h 153"/>
                <a:gd name="T26" fmla="*/ 335 w 411"/>
                <a:gd name="T2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1" h="153">
                  <a:moveTo>
                    <a:pt x="77" y="152"/>
                  </a:moveTo>
                  <a:cubicBezTo>
                    <a:pt x="35" y="152"/>
                    <a:pt x="1" y="118"/>
                    <a:pt x="1" y="76"/>
                  </a:cubicBezTo>
                  <a:cubicBezTo>
                    <a:pt x="1" y="35"/>
                    <a:pt x="35" y="1"/>
                    <a:pt x="77" y="1"/>
                  </a:cubicBezTo>
                  <a:cubicBezTo>
                    <a:pt x="335" y="1"/>
                    <a:pt x="335" y="1"/>
                    <a:pt x="335" y="1"/>
                  </a:cubicBezTo>
                  <a:cubicBezTo>
                    <a:pt x="376" y="1"/>
                    <a:pt x="410" y="35"/>
                    <a:pt x="410" y="76"/>
                  </a:cubicBezTo>
                  <a:cubicBezTo>
                    <a:pt x="410" y="118"/>
                    <a:pt x="376" y="152"/>
                    <a:pt x="335" y="152"/>
                  </a:cubicBezTo>
                  <a:cubicBezTo>
                    <a:pt x="77" y="152"/>
                    <a:pt x="77" y="152"/>
                    <a:pt x="77" y="152"/>
                  </a:cubicBezTo>
                  <a:moveTo>
                    <a:pt x="335" y="0"/>
                  </a:moveTo>
                  <a:cubicBezTo>
                    <a:pt x="77" y="0"/>
                    <a:pt x="77" y="0"/>
                    <a:pt x="77" y="0"/>
                  </a:cubicBezTo>
                  <a:cubicBezTo>
                    <a:pt x="34" y="0"/>
                    <a:pt x="0" y="34"/>
                    <a:pt x="0" y="76"/>
                  </a:cubicBezTo>
                  <a:cubicBezTo>
                    <a:pt x="0" y="119"/>
                    <a:pt x="34" y="153"/>
                    <a:pt x="77" y="153"/>
                  </a:cubicBezTo>
                  <a:cubicBezTo>
                    <a:pt x="335" y="153"/>
                    <a:pt x="335" y="153"/>
                    <a:pt x="335" y="153"/>
                  </a:cubicBezTo>
                  <a:cubicBezTo>
                    <a:pt x="377" y="153"/>
                    <a:pt x="411" y="119"/>
                    <a:pt x="411" y="76"/>
                  </a:cubicBezTo>
                  <a:cubicBezTo>
                    <a:pt x="411" y="34"/>
                    <a:pt x="377" y="0"/>
                    <a:pt x="335" y="0"/>
                  </a:cubicBezTo>
                </a:path>
              </a:pathLst>
            </a:custGeom>
            <a:solidFill>
              <a:srgbClr val="F8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a:extLst>
                <a:ext uri="{FF2B5EF4-FFF2-40B4-BE49-F238E27FC236}">
                  <a16:creationId xmlns:a16="http://schemas.microsoft.com/office/drawing/2014/main" id="{F6BC14AC-385A-4F31-BC31-E17D522F2B4C}"/>
                </a:ext>
              </a:extLst>
            </p:cNvPr>
            <p:cNvSpPr>
              <a:spLocks noEditPoints="1"/>
            </p:cNvSpPr>
            <p:nvPr/>
          </p:nvSpPr>
          <p:spPr bwMode="auto">
            <a:xfrm>
              <a:off x="303213" y="1663700"/>
              <a:ext cx="1544637" cy="574675"/>
            </a:xfrm>
            <a:custGeom>
              <a:avLst/>
              <a:gdLst>
                <a:gd name="T0" fmla="*/ 76 w 409"/>
                <a:gd name="T1" fmla="*/ 151 h 151"/>
                <a:gd name="T2" fmla="*/ 0 w 409"/>
                <a:gd name="T3" fmla="*/ 75 h 151"/>
                <a:gd name="T4" fmla="*/ 76 w 409"/>
                <a:gd name="T5" fmla="*/ 0 h 151"/>
                <a:gd name="T6" fmla="*/ 334 w 409"/>
                <a:gd name="T7" fmla="*/ 0 h 151"/>
                <a:gd name="T8" fmla="*/ 409 w 409"/>
                <a:gd name="T9" fmla="*/ 75 h 151"/>
                <a:gd name="T10" fmla="*/ 334 w 409"/>
                <a:gd name="T11" fmla="*/ 151 h 151"/>
                <a:gd name="T12" fmla="*/ 76 w 409"/>
                <a:gd name="T13" fmla="*/ 151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1"/>
                  </a:moveTo>
                  <a:cubicBezTo>
                    <a:pt x="34" y="151"/>
                    <a:pt x="0" y="117"/>
                    <a:pt x="0" y="75"/>
                  </a:cubicBezTo>
                  <a:cubicBezTo>
                    <a:pt x="0" y="34"/>
                    <a:pt x="34" y="0"/>
                    <a:pt x="76" y="0"/>
                  </a:cubicBezTo>
                  <a:cubicBezTo>
                    <a:pt x="334" y="0"/>
                    <a:pt x="334" y="0"/>
                    <a:pt x="334" y="0"/>
                  </a:cubicBezTo>
                  <a:cubicBezTo>
                    <a:pt x="375" y="0"/>
                    <a:pt x="409" y="34"/>
                    <a:pt x="409" y="75"/>
                  </a:cubicBezTo>
                  <a:cubicBezTo>
                    <a:pt x="409" y="117"/>
                    <a:pt x="375" y="151"/>
                    <a:pt x="334" y="151"/>
                  </a:cubicBezTo>
                  <a:cubicBezTo>
                    <a:pt x="76" y="151"/>
                    <a:pt x="76" y="151"/>
                    <a:pt x="76" y="151"/>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a:extLst>
                <a:ext uri="{FF2B5EF4-FFF2-40B4-BE49-F238E27FC236}">
                  <a16:creationId xmlns:a16="http://schemas.microsoft.com/office/drawing/2014/main" id="{D92F54B3-37D2-4E2B-A0FD-658DB1D64716}"/>
                </a:ext>
              </a:extLst>
            </p:cNvPr>
            <p:cNvSpPr>
              <a:spLocks noEditPoints="1"/>
            </p:cNvSpPr>
            <p:nvPr/>
          </p:nvSpPr>
          <p:spPr bwMode="auto">
            <a:xfrm>
              <a:off x="303213" y="1663700"/>
              <a:ext cx="1544637" cy="574675"/>
            </a:xfrm>
            <a:custGeom>
              <a:avLst/>
              <a:gdLst>
                <a:gd name="T0" fmla="*/ 76 w 409"/>
                <a:gd name="T1" fmla="*/ 150 h 151"/>
                <a:gd name="T2" fmla="*/ 1 w 409"/>
                <a:gd name="T3" fmla="*/ 75 h 151"/>
                <a:gd name="T4" fmla="*/ 76 w 409"/>
                <a:gd name="T5" fmla="*/ 1 h 151"/>
                <a:gd name="T6" fmla="*/ 334 w 409"/>
                <a:gd name="T7" fmla="*/ 1 h 151"/>
                <a:gd name="T8" fmla="*/ 408 w 409"/>
                <a:gd name="T9" fmla="*/ 75 h 151"/>
                <a:gd name="T10" fmla="*/ 334 w 409"/>
                <a:gd name="T11" fmla="*/ 150 h 151"/>
                <a:gd name="T12" fmla="*/ 76 w 409"/>
                <a:gd name="T13" fmla="*/ 150 h 151"/>
                <a:gd name="T14" fmla="*/ 334 w 409"/>
                <a:gd name="T15" fmla="*/ 0 h 151"/>
                <a:gd name="T16" fmla="*/ 76 w 409"/>
                <a:gd name="T17" fmla="*/ 0 h 151"/>
                <a:gd name="T18" fmla="*/ 0 w 409"/>
                <a:gd name="T19" fmla="*/ 75 h 151"/>
                <a:gd name="T20" fmla="*/ 76 w 409"/>
                <a:gd name="T21" fmla="*/ 151 h 151"/>
                <a:gd name="T22" fmla="*/ 334 w 409"/>
                <a:gd name="T23" fmla="*/ 151 h 151"/>
                <a:gd name="T24" fmla="*/ 409 w 409"/>
                <a:gd name="T25" fmla="*/ 75 h 151"/>
                <a:gd name="T26" fmla="*/ 334 w 409"/>
                <a:gd name="T2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9" h="151">
                  <a:moveTo>
                    <a:pt x="76" y="150"/>
                  </a:moveTo>
                  <a:cubicBezTo>
                    <a:pt x="34" y="150"/>
                    <a:pt x="1" y="117"/>
                    <a:pt x="1" y="75"/>
                  </a:cubicBezTo>
                  <a:cubicBezTo>
                    <a:pt x="1" y="34"/>
                    <a:pt x="34" y="1"/>
                    <a:pt x="76" y="1"/>
                  </a:cubicBezTo>
                  <a:cubicBezTo>
                    <a:pt x="334" y="1"/>
                    <a:pt x="334" y="1"/>
                    <a:pt x="334" y="1"/>
                  </a:cubicBezTo>
                  <a:cubicBezTo>
                    <a:pt x="375" y="1"/>
                    <a:pt x="408" y="34"/>
                    <a:pt x="408" y="75"/>
                  </a:cubicBezTo>
                  <a:cubicBezTo>
                    <a:pt x="408" y="117"/>
                    <a:pt x="375" y="150"/>
                    <a:pt x="334" y="150"/>
                  </a:cubicBezTo>
                  <a:cubicBezTo>
                    <a:pt x="76" y="150"/>
                    <a:pt x="76" y="150"/>
                    <a:pt x="76" y="150"/>
                  </a:cubicBezTo>
                  <a:moveTo>
                    <a:pt x="334" y="0"/>
                  </a:moveTo>
                  <a:cubicBezTo>
                    <a:pt x="76" y="0"/>
                    <a:pt x="76" y="0"/>
                    <a:pt x="76" y="0"/>
                  </a:cubicBezTo>
                  <a:cubicBezTo>
                    <a:pt x="34" y="0"/>
                    <a:pt x="0" y="34"/>
                    <a:pt x="0" y="75"/>
                  </a:cubicBezTo>
                  <a:cubicBezTo>
                    <a:pt x="0" y="117"/>
                    <a:pt x="34" y="151"/>
                    <a:pt x="76" y="151"/>
                  </a:cubicBezTo>
                  <a:cubicBezTo>
                    <a:pt x="334" y="151"/>
                    <a:pt x="334" y="151"/>
                    <a:pt x="334" y="151"/>
                  </a:cubicBezTo>
                  <a:cubicBezTo>
                    <a:pt x="375" y="151"/>
                    <a:pt x="409" y="117"/>
                    <a:pt x="409" y="75"/>
                  </a:cubicBezTo>
                  <a:cubicBezTo>
                    <a:pt x="409" y="34"/>
                    <a:pt x="375" y="0"/>
                    <a:pt x="334" y="0"/>
                  </a:cubicBezTo>
                </a:path>
              </a:pathLst>
            </a:custGeom>
            <a:solidFill>
              <a:srgbClr val="F6F6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a:extLst>
                <a:ext uri="{FF2B5EF4-FFF2-40B4-BE49-F238E27FC236}">
                  <a16:creationId xmlns:a16="http://schemas.microsoft.com/office/drawing/2014/main" id="{149451F5-7051-4566-A2B0-B4EC143463C8}"/>
                </a:ext>
              </a:extLst>
            </p:cNvPr>
            <p:cNvSpPr>
              <a:spLocks noEditPoints="1"/>
            </p:cNvSpPr>
            <p:nvPr/>
          </p:nvSpPr>
          <p:spPr bwMode="auto">
            <a:xfrm>
              <a:off x="306388" y="1666875"/>
              <a:ext cx="1536700" cy="568325"/>
            </a:xfrm>
            <a:custGeom>
              <a:avLst/>
              <a:gdLst>
                <a:gd name="T0" fmla="*/ 75 w 407"/>
                <a:gd name="T1" fmla="*/ 149 h 149"/>
                <a:gd name="T2" fmla="*/ 1 w 407"/>
                <a:gd name="T3" fmla="*/ 74 h 149"/>
                <a:gd name="T4" fmla="*/ 75 w 407"/>
                <a:gd name="T5" fmla="*/ 0 h 149"/>
                <a:gd name="T6" fmla="*/ 333 w 407"/>
                <a:gd name="T7" fmla="*/ 0 h 149"/>
                <a:gd name="T8" fmla="*/ 407 w 407"/>
                <a:gd name="T9" fmla="*/ 74 h 149"/>
                <a:gd name="T10" fmla="*/ 333 w 407"/>
                <a:gd name="T11" fmla="*/ 149 h 149"/>
                <a:gd name="T12" fmla="*/ 75 w 407"/>
                <a:gd name="T13" fmla="*/ 149 h 149"/>
                <a:gd name="T14" fmla="*/ 333 w 407"/>
                <a:gd name="T15" fmla="*/ 0 h 149"/>
                <a:gd name="T16" fmla="*/ 75 w 407"/>
                <a:gd name="T17" fmla="*/ 0 h 149"/>
                <a:gd name="T18" fmla="*/ 0 w 407"/>
                <a:gd name="T19" fmla="*/ 74 h 149"/>
                <a:gd name="T20" fmla="*/ 75 w 407"/>
                <a:gd name="T21" fmla="*/ 149 h 149"/>
                <a:gd name="T22" fmla="*/ 333 w 407"/>
                <a:gd name="T23" fmla="*/ 149 h 149"/>
                <a:gd name="T24" fmla="*/ 407 w 407"/>
                <a:gd name="T25" fmla="*/ 74 h 149"/>
                <a:gd name="T26" fmla="*/ 333 w 407"/>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149">
                  <a:moveTo>
                    <a:pt x="75" y="149"/>
                  </a:moveTo>
                  <a:cubicBezTo>
                    <a:pt x="34" y="149"/>
                    <a:pt x="1" y="115"/>
                    <a:pt x="1" y="74"/>
                  </a:cubicBezTo>
                  <a:cubicBezTo>
                    <a:pt x="1" y="34"/>
                    <a:pt x="34" y="0"/>
                    <a:pt x="75" y="0"/>
                  </a:cubicBezTo>
                  <a:cubicBezTo>
                    <a:pt x="333" y="0"/>
                    <a:pt x="333" y="0"/>
                    <a:pt x="333" y="0"/>
                  </a:cubicBezTo>
                  <a:cubicBezTo>
                    <a:pt x="373" y="0"/>
                    <a:pt x="407" y="34"/>
                    <a:pt x="407" y="74"/>
                  </a:cubicBezTo>
                  <a:cubicBezTo>
                    <a:pt x="407" y="115"/>
                    <a:pt x="373" y="149"/>
                    <a:pt x="333" y="149"/>
                  </a:cubicBezTo>
                  <a:cubicBezTo>
                    <a:pt x="75" y="149"/>
                    <a:pt x="75" y="149"/>
                    <a:pt x="75" y="149"/>
                  </a:cubicBezTo>
                  <a:moveTo>
                    <a:pt x="333" y="0"/>
                  </a:moveTo>
                  <a:cubicBezTo>
                    <a:pt x="75" y="0"/>
                    <a:pt x="75" y="0"/>
                    <a:pt x="75" y="0"/>
                  </a:cubicBezTo>
                  <a:cubicBezTo>
                    <a:pt x="33" y="0"/>
                    <a:pt x="0" y="33"/>
                    <a:pt x="0" y="74"/>
                  </a:cubicBezTo>
                  <a:cubicBezTo>
                    <a:pt x="0" y="116"/>
                    <a:pt x="33" y="149"/>
                    <a:pt x="75" y="149"/>
                  </a:cubicBezTo>
                  <a:cubicBezTo>
                    <a:pt x="333" y="149"/>
                    <a:pt x="333" y="149"/>
                    <a:pt x="333" y="149"/>
                  </a:cubicBezTo>
                  <a:cubicBezTo>
                    <a:pt x="374" y="149"/>
                    <a:pt x="407" y="116"/>
                    <a:pt x="407" y="74"/>
                  </a:cubicBezTo>
                  <a:cubicBezTo>
                    <a:pt x="407" y="33"/>
                    <a:pt x="374" y="0"/>
                    <a:pt x="333" y="0"/>
                  </a:cubicBezTo>
                </a:path>
              </a:pathLst>
            </a:custGeom>
            <a:solidFill>
              <a:srgbClr val="F5F5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a:extLst>
                <a:ext uri="{FF2B5EF4-FFF2-40B4-BE49-F238E27FC236}">
                  <a16:creationId xmlns:a16="http://schemas.microsoft.com/office/drawing/2014/main" id="{D0D3EC28-C189-4958-8720-96324212F1FE}"/>
                </a:ext>
              </a:extLst>
            </p:cNvPr>
            <p:cNvSpPr>
              <a:spLocks noEditPoints="1"/>
            </p:cNvSpPr>
            <p:nvPr/>
          </p:nvSpPr>
          <p:spPr bwMode="auto">
            <a:xfrm>
              <a:off x="311150" y="1666875"/>
              <a:ext cx="1531937" cy="568325"/>
            </a:xfrm>
            <a:custGeom>
              <a:avLst/>
              <a:gdLst>
                <a:gd name="T0" fmla="*/ 74 w 406"/>
                <a:gd name="T1" fmla="*/ 148 h 149"/>
                <a:gd name="T2" fmla="*/ 0 w 406"/>
                <a:gd name="T3" fmla="*/ 74 h 149"/>
                <a:gd name="T4" fmla="*/ 74 w 406"/>
                <a:gd name="T5" fmla="*/ 1 h 149"/>
                <a:gd name="T6" fmla="*/ 332 w 406"/>
                <a:gd name="T7" fmla="*/ 1 h 149"/>
                <a:gd name="T8" fmla="*/ 405 w 406"/>
                <a:gd name="T9" fmla="*/ 74 h 149"/>
                <a:gd name="T10" fmla="*/ 332 w 406"/>
                <a:gd name="T11" fmla="*/ 148 h 149"/>
                <a:gd name="T12" fmla="*/ 74 w 406"/>
                <a:gd name="T13" fmla="*/ 148 h 149"/>
                <a:gd name="T14" fmla="*/ 332 w 406"/>
                <a:gd name="T15" fmla="*/ 0 h 149"/>
                <a:gd name="T16" fmla="*/ 74 w 406"/>
                <a:gd name="T17" fmla="*/ 0 h 149"/>
                <a:gd name="T18" fmla="*/ 0 w 406"/>
                <a:gd name="T19" fmla="*/ 74 h 149"/>
                <a:gd name="T20" fmla="*/ 74 w 406"/>
                <a:gd name="T21" fmla="*/ 149 h 149"/>
                <a:gd name="T22" fmla="*/ 332 w 406"/>
                <a:gd name="T23" fmla="*/ 149 h 149"/>
                <a:gd name="T24" fmla="*/ 406 w 406"/>
                <a:gd name="T25" fmla="*/ 74 h 149"/>
                <a:gd name="T26" fmla="*/ 332 w 406"/>
                <a:gd name="T2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6" h="149">
                  <a:moveTo>
                    <a:pt x="74" y="148"/>
                  </a:moveTo>
                  <a:cubicBezTo>
                    <a:pt x="33" y="148"/>
                    <a:pt x="0" y="115"/>
                    <a:pt x="0" y="74"/>
                  </a:cubicBezTo>
                  <a:cubicBezTo>
                    <a:pt x="0" y="34"/>
                    <a:pt x="33" y="1"/>
                    <a:pt x="74" y="1"/>
                  </a:cubicBezTo>
                  <a:cubicBezTo>
                    <a:pt x="332" y="1"/>
                    <a:pt x="332" y="1"/>
                    <a:pt x="332" y="1"/>
                  </a:cubicBezTo>
                  <a:cubicBezTo>
                    <a:pt x="372" y="1"/>
                    <a:pt x="405" y="34"/>
                    <a:pt x="405" y="74"/>
                  </a:cubicBezTo>
                  <a:cubicBezTo>
                    <a:pt x="405" y="115"/>
                    <a:pt x="372" y="148"/>
                    <a:pt x="332" y="148"/>
                  </a:cubicBezTo>
                  <a:cubicBezTo>
                    <a:pt x="74" y="148"/>
                    <a:pt x="74" y="148"/>
                    <a:pt x="74" y="148"/>
                  </a:cubicBezTo>
                  <a:moveTo>
                    <a:pt x="332" y="0"/>
                  </a:moveTo>
                  <a:cubicBezTo>
                    <a:pt x="74" y="0"/>
                    <a:pt x="74" y="0"/>
                    <a:pt x="74" y="0"/>
                  </a:cubicBezTo>
                  <a:cubicBezTo>
                    <a:pt x="33" y="0"/>
                    <a:pt x="0" y="34"/>
                    <a:pt x="0" y="74"/>
                  </a:cubicBezTo>
                  <a:cubicBezTo>
                    <a:pt x="0" y="115"/>
                    <a:pt x="33" y="149"/>
                    <a:pt x="74" y="149"/>
                  </a:cubicBezTo>
                  <a:cubicBezTo>
                    <a:pt x="332" y="149"/>
                    <a:pt x="332" y="149"/>
                    <a:pt x="332" y="149"/>
                  </a:cubicBezTo>
                  <a:cubicBezTo>
                    <a:pt x="372" y="149"/>
                    <a:pt x="406" y="115"/>
                    <a:pt x="406" y="74"/>
                  </a:cubicBezTo>
                  <a:cubicBezTo>
                    <a:pt x="406" y="34"/>
                    <a:pt x="372" y="0"/>
                    <a:pt x="332" y="0"/>
                  </a:cubicBezTo>
                </a:path>
              </a:pathLst>
            </a:custGeom>
            <a:solidFill>
              <a:srgbClr val="F4F4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a:extLst>
                <a:ext uri="{FF2B5EF4-FFF2-40B4-BE49-F238E27FC236}">
                  <a16:creationId xmlns:a16="http://schemas.microsoft.com/office/drawing/2014/main" id="{2848B4A4-BDA1-4B36-AEBA-AEC945C4EFBB}"/>
                </a:ext>
              </a:extLst>
            </p:cNvPr>
            <p:cNvSpPr>
              <a:spLocks noEditPoints="1"/>
            </p:cNvSpPr>
            <p:nvPr/>
          </p:nvSpPr>
          <p:spPr bwMode="auto">
            <a:xfrm>
              <a:off x="311150" y="1670050"/>
              <a:ext cx="1528762" cy="560388"/>
            </a:xfrm>
            <a:custGeom>
              <a:avLst/>
              <a:gdLst>
                <a:gd name="T0" fmla="*/ 74 w 405"/>
                <a:gd name="T1" fmla="*/ 146 h 147"/>
                <a:gd name="T2" fmla="*/ 1 w 405"/>
                <a:gd name="T3" fmla="*/ 73 h 147"/>
                <a:gd name="T4" fmla="*/ 74 w 405"/>
                <a:gd name="T5" fmla="*/ 1 h 147"/>
                <a:gd name="T6" fmla="*/ 332 w 405"/>
                <a:gd name="T7" fmla="*/ 1 h 147"/>
                <a:gd name="T8" fmla="*/ 404 w 405"/>
                <a:gd name="T9" fmla="*/ 73 h 147"/>
                <a:gd name="T10" fmla="*/ 332 w 405"/>
                <a:gd name="T11" fmla="*/ 146 h 147"/>
                <a:gd name="T12" fmla="*/ 74 w 405"/>
                <a:gd name="T13" fmla="*/ 146 h 147"/>
                <a:gd name="T14" fmla="*/ 332 w 405"/>
                <a:gd name="T15" fmla="*/ 0 h 147"/>
                <a:gd name="T16" fmla="*/ 74 w 405"/>
                <a:gd name="T17" fmla="*/ 0 h 147"/>
                <a:gd name="T18" fmla="*/ 0 w 405"/>
                <a:gd name="T19" fmla="*/ 73 h 147"/>
                <a:gd name="T20" fmla="*/ 74 w 405"/>
                <a:gd name="T21" fmla="*/ 147 h 147"/>
                <a:gd name="T22" fmla="*/ 332 w 405"/>
                <a:gd name="T23" fmla="*/ 147 h 147"/>
                <a:gd name="T24" fmla="*/ 405 w 405"/>
                <a:gd name="T25" fmla="*/ 73 h 147"/>
                <a:gd name="T26" fmla="*/ 332 w 405"/>
                <a:gd name="T2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5" h="147">
                  <a:moveTo>
                    <a:pt x="74" y="146"/>
                  </a:moveTo>
                  <a:cubicBezTo>
                    <a:pt x="33" y="146"/>
                    <a:pt x="1" y="114"/>
                    <a:pt x="1" y="73"/>
                  </a:cubicBezTo>
                  <a:cubicBezTo>
                    <a:pt x="1" y="33"/>
                    <a:pt x="33" y="1"/>
                    <a:pt x="74" y="1"/>
                  </a:cubicBezTo>
                  <a:cubicBezTo>
                    <a:pt x="332" y="1"/>
                    <a:pt x="332" y="1"/>
                    <a:pt x="332" y="1"/>
                  </a:cubicBezTo>
                  <a:cubicBezTo>
                    <a:pt x="372" y="1"/>
                    <a:pt x="404" y="33"/>
                    <a:pt x="404" y="73"/>
                  </a:cubicBezTo>
                  <a:cubicBezTo>
                    <a:pt x="404" y="114"/>
                    <a:pt x="372" y="146"/>
                    <a:pt x="332" y="146"/>
                  </a:cubicBezTo>
                  <a:cubicBezTo>
                    <a:pt x="74" y="146"/>
                    <a:pt x="74" y="146"/>
                    <a:pt x="74" y="146"/>
                  </a:cubicBezTo>
                  <a:moveTo>
                    <a:pt x="332" y="0"/>
                  </a:moveTo>
                  <a:cubicBezTo>
                    <a:pt x="74" y="0"/>
                    <a:pt x="74" y="0"/>
                    <a:pt x="74" y="0"/>
                  </a:cubicBezTo>
                  <a:cubicBezTo>
                    <a:pt x="33" y="0"/>
                    <a:pt x="0" y="33"/>
                    <a:pt x="0" y="73"/>
                  </a:cubicBezTo>
                  <a:cubicBezTo>
                    <a:pt x="0" y="114"/>
                    <a:pt x="33" y="147"/>
                    <a:pt x="74" y="147"/>
                  </a:cubicBezTo>
                  <a:cubicBezTo>
                    <a:pt x="332" y="147"/>
                    <a:pt x="332" y="147"/>
                    <a:pt x="332" y="147"/>
                  </a:cubicBezTo>
                  <a:cubicBezTo>
                    <a:pt x="372" y="147"/>
                    <a:pt x="405" y="114"/>
                    <a:pt x="405" y="73"/>
                  </a:cubicBezTo>
                  <a:cubicBezTo>
                    <a:pt x="405" y="33"/>
                    <a:pt x="372" y="0"/>
                    <a:pt x="332" y="0"/>
                  </a:cubicBezTo>
                </a:path>
              </a:pathLst>
            </a:custGeom>
            <a:solidFill>
              <a:srgbClr val="F3F3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a:extLst>
                <a:ext uri="{FF2B5EF4-FFF2-40B4-BE49-F238E27FC236}">
                  <a16:creationId xmlns:a16="http://schemas.microsoft.com/office/drawing/2014/main" id="{FA540DD1-05C6-406E-9C08-CBDF1C0BC1A8}"/>
                </a:ext>
              </a:extLst>
            </p:cNvPr>
            <p:cNvSpPr>
              <a:spLocks noEditPoints="1"/>
            </p:cNvSpPr>
            <p:nvPr/>
          </p:nvSpPr>
          <p:spPr bwMode="auto">
            <a:xfrm>
              <a:off x="314325" y="1674813"/>
              <a:ext cx="1522412" cy="552450"/>
            </a:xfrm>
            <a:custGeom>
              <a:avLst/>
              <a:gdLst>
                <a:gd name="T0" fmla="*/ 73 w 403"/>
                <a:gd name="T1" fmla="*/ 145 h 145"/>
                <a:gd name="T2" fmla="*/ 0 w 403"/>
                <a:gd name="T3" fmla="*/ 72 h 145"/>
                <a:gd name="T4" fmla="*/ 73 w 403"/>
                <a:gd name="T5" fmla="*/ 0 h 145"/>
                <a:gd name="T6" fmla="*/ 331 w 403"/>
                <a:gd name="T7" fmla="*/ 0 h 145"/>
                <a:gd name="T8" fmla="*/ 403 w 403"/>
                <a:gd name="T9" fmla="*/ 72 h 145"/>
                <a:gd name="T10" fmla="*/ 331 w 403"/>
                <a:gd name="T11" fmla="*/ 145 h 145"/>
                <a:gd name="T12" fmla="*/ 73 w 403"/>
                <a:gd name="T13" fmla="*/ 145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5"/>
                  </a:moveTo>
                  <a:cubicBezTo>
                    <a:pt x="33" y="145"/>
                    <a:pt x="0" y="112"/>
                    <a:pt x="0" y="72"/>
                  </a:cubicBezTo>
                  <a:cubicBezTo>
                    <a:pt x="0" y="33"/>
                    <a:pt x="33" y="0"/>
                    <a:pt x="73" y="0"/>
                  </a:cubicBezTo>
                  <a:cubicBezTo>
                    <a:pt x="331" y="0"/>
                    <a:pt x="331" y="0"/>
                    <a:pt x="331" y="0"/>
                  </a:cubicBezTo>
                  <a:cubicBezTo>
                    <a:pt x="370" y="0"/>
                    <a:pt x="403" y="33"/>
                    <a:pt x="403" y="72"/>
                  </a:cubicBezTo>
                  <a:cubicBezTo>
                    <a:pt x="403" y="112"/>
                    <a:pt x="370" y="145"/>
                    <a:pt x="331" y="145"/>
                  </a:cubicBezTo>
                  <a:cubicBezTo>
                    <a:pt x="73" y="145"/>
                    <a:pt x="73" y="145"/>
                    <a:pt x="73" y="145"/>
                  </a:cubicBezTo>
                  <a:moveTo>
                    <a:pt x="331" y="0"/>
                  </a:moveTo>
                  <a:cubicBezTo>
                    <a:pt x="73" y="0"/>
                    <a:pt x="73" y="0"/>
                    <a:pt x="73" y="0"/>
                  </a:cubicBezTo>
                  <a:cubicBezTo>
                    <a:pt x="32" y="0"/>
                    <a:pt x="0" y="32"/>
                    <a:pt x="0" y="72"/>
                  </a:cubicBezTo>
                  <a:cubicBezTo>
                    <a:pt x="0" y="113"/>
                    <a:pt x="32" y="145"/>
                    <a:pt x="73" y="145"/>
                  </a:cubicBezTo>
                  <a:cubicBezTo>
                    <a:pt x="331" y="145"/>
                    <a:pt x="331" y="145"/>
                    <a:pt x="331" y="145"/>
                  </a:cubicBezTo>
                  <a:cubicBezTo>
                    <a:pt x="371" y="145"/>
                    <a:pt x="403" y="113"/>
                    <a:pt x="403" y="72"/>
                  </a:cubicBezTo>
                  <a:cubicBezTo>
                    <a:pt x="403" y="32"/>
                    <a:pt x="371" y="0"/>
                    <a:pt x="331" y="0"/>
                  </a:cubicBezTo>
                </a:path>
              </a:pathLst>
            </a:custGeom>
            <a:solidFill>
              <a:srgbClr val="F2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a:extLst>
                <a:ext uri="{FF2B5EF4-FFF2-40B4-BE49-F238E27FC236}">
                  <a16:creationId xmlns:a16="http://schemas.microsoft.com/office/drawing/2014/main" id="{0EA57B64-D765-4D2F-AC19-C2691A64D984}"/>
                </a:ext>
              </a:extLst>
            </p:cNvPr>
            <p:cNvSpPr>
              <a:spLocks noEditPoints="1"/>
            </p:cNvSpPr>
            <p:nvPr/>
          </p:nvSpPr>
          <p:spPr bwMode="auto">
            <a:xfrm>
              <a:off x="314325" y="1674813"/>
              <a:ext cx="1522412" cy="552450"/>
            </a:xfrm>
            <a:custGeom>
              <a:avLst/>
              <a:gdLst>
                <a:gd name="T0" fmla="*/ 73 w 403"/>
                <a:gd name="T1" fmla="*/ 144 h 145"/>
                <a:gd name="T2" fmla="*/ 1 w 403"/>
                <a:gd name="T3" fmla="*/ 72 h 145"/>
                <a:gd name="T4" fmla="*/ 73 w 403"/>
                <a:gd name="T5" fmla="*/ 1 h 145"/>
                <a:gd name="T6" fmla="*/ 331 w 403"/>
                <a:gd name="T7" fmla="*/ 1 h 145"/>
                <a:gd name="T8" fmla="*/ 402 w 403"/>
                <a:gd name="T9" fmla="*/ 72 h 145"/>
                <a:gd name="T10" fmla="*/ 331 w 403"/>
                <a:gd name="T11" fmla="*/ 144 h 145"/>
                <a:gd name="T12" fmla="*/ 73 w 403"/>
                <a:gd name="T13" fmla="*/ 144 h 145"/>
                <a:gd name="T14" fmla="*/ 331 w 403"/>
                <a:gd name="T15" fmla="*/ 0 h 145"/>
                <a:gd name="T16" fmla="*/ 73 w 403"/>
                <a:gd name="T17" fmla="*/ 0 h 145"/>
                <a:gd name="T18" fmla="*/ 0 w 403"/>
                <a:gd name="T19" fmla="*/ 72 h 145"/>
                <a:gd name="T20" fmla="*/ 73 w 403"/>
                <a:gd name="T21" fmla="*/ 145 h 145"/>
                <a:gd name="T22" fmla="*/ 331 w 403"/>
                <a:gd name="T23" fmla="*/ 145 h 145"/>
                <a:gd name="T24" fmla="*/ 403 w 403"/>
                <a:gd name="T25" fmla="*/ 72 h 145"/>
                <a:gd name="T26" fmla="*/ 331 w 403"/>
                <a:gd name="T27"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3" h="145">
                  <a:moveTo>
                    <a:pt x="73" y="144"/>
                  </a:moveTo>
                  <a:cubicBezTo>
                    <a:pt x="33" y="144"/>
                    <a:pt x="1" y="112"/>
                    <a:pt x="1" y="72"/>
                  </a:cubicBezTo>
                  <a:cubicBezTo>
                    <a:pt x="1" y="33"/>
                    <a:pt x="33" y="1"/>
                    <a:pt x="73" y="1"/>
                  </a:cubicBezTo>
                  <a:cubicBezTo>
                    <a:pt x="331" y="1"/>
                    <a:pt x="331" y="1"/>
                    <a:pt x="331" y="1"/>
                  </a:cubicBezTo>
                  <a:cubicBezTo>
                    <a:pt x="370" y="1"/>
                    <a:pt x="402" y="33"/>
                    <a:pt x="402" y="72"/>
                  </a:cubicBezTo>
                  <a:cubicBezTo>
                    <a:pt x="402" y="112"/>
                    <a:pt x="370" y="144"/>
                    <a:pt x="331" y="144"/>
                  </a:cubicBezTo>
                  <a:cubicBezTo>
                    <a:pt x="73" y="144"/>
                    <a:pt x="73" y="144"/>
                    <a:pt x="73" y="144"/>
                  </a:cubicBezTo>
                  <a:moveTo>
                    <a:pt x="331" y="0"/>
                  </a:moveTo>
                  <a:cubicBezTo>
                    <a:pt x="73" y="0"/>
                    <a:pt x="73" y="0"/>
                    <a:pt x="73" y="0"/>
                  </a:cubicBezTo>
                  <a:cubicBezTo>
                    <a:pt x="33" y="0"/>
                    <a:pt x="0" y="33"/>
                    <a:pt x="0" y="72"/>
                  </a:cubicBezTo>
                  <a:cubicBezTo>
                    <a:pt x="0" y="112"/>
                    <a:pt x="33" y="145"/>
                    <a:pt x="73" y="145"/>
                  </a:cubicBezTo>
                  <a:cubicBezTo>
                    <a:pt x="331" y="145"/>
                    <a:pt x="331" y="145"/>
                    <a:pt x="331" y="145"/>
                  </a:cubicBezTo>
                  <a:cubicBezTo>
                    <a:pt x="370" y="145"/>
                    <a:pt x="403" y="112"/>
                    <a:pt x="403" y="72"/>
                  </a:cubicBezTo>
                  <a:cubicBezTo>
                    <a:pt x="403" y="33"/>
                    <a:pt x="370" y="0"/>
                    <a:pt x="331" y="0"/>
                  </a:cubicBezTo>
                </a:path>
              </a:pathLst>
            </a:custGeom>
            <a:solidFill>
              <a:srgbClr val="F1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a:extLst>
                <a:ext uri="{FF2B5EF4-FFF2-40B4-BE49-F238E27FC236}">
                  <a16:creationId xmlns:a16="http://schemas.microsoft.com/office/drawing/2014/main" id="{72E5C4F4-ED83-48B2-9C93-85D6FEC3F1C4}"/>
                </a:ext>
              </a:extLst>
            </p:cNvPr>
            <p:cNvSpPr>
              <a:spLocks noEditPoints="1"/>
            </p:cNvSpPr>
            <p:nvPr/>
          </p:nvSpPr>
          <p:spPr bwMode="auto">
            <a:xfrm>
              <a:off x="317500" y="1677988"/>
              <a:ext cx="1514475" cy="546100"/>
            </a:xfrm>
            <a:custGeom>
              <a:avLst/>
              <a:gdLst>
                <a:gd name="T0" fmla="*/ 72 w 401"/>
                <a:gd name="T1" fmla="*/ 143 h 143"/>
                <a:gd name="T2" fmla="*/ 0 w 401"/>
                <a:gd name="T3" fmla="*/ 71 h 143"/>
                <a:gd name="T4" fmla="*/ 72 w 401"/>
                <a:gd name="T5" fmla="*/ 0 h 143"/>
                <a:gd name="T6" fmla="*/ 330 w 401"/>
                <a:gd name="T7" fmla="*/ 0 h 143"/>
                <a:gd name="T8" fmla="*/ 401 w 401"/>
                <a:gd name="T9" fmla="*/ 71 h 143"/>
                <a:gd name="T10" fmla="*/ 330 w 401"/>
                <a:gd name="T11" fmla="*/ 143 h 143"/>
                <a:gd name="T12" fmla="*/ 72 w 401"/>
                <a:gd name="T13" fmla="*/ 143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3"/>
                  </a:moveTo>
                  <a:cubicBezTo>
                    <a:pt x="32" y="143"/>
                    <a:pt x="0" y="111"/>
                    <a:pt x="0" y="71"/>
                  </a:cubicBezTo>
                  <a:cubicBezTo>
                    <a:pt x="0" y="32"/>
                    <a:pt x="32" y="0"/>
                    <a:pt x="72" y="0"/>
                  </a:cubicBezTo>
                  <a:cubicBezTo>
                    <a:pt x="330" y="0"/>
                    <a:pt x="330" y="0"/>
                    <a:pt x="330" y="0"/>
                  </a:cubicBezTo>
                  <a:cubicBezTo>
                    <a:pt x="369" y="0"/>
                    <a:pt x="401" y="32"/>
                    <a:pt x="401" y="71"/>
                  </a:cubicBezTo>
                  <a:cubicBezTo>
                    <a:pt x="401" y="111"/>
                    <a:pt x="369" y="143"/>
                    <a:pt x="330" y="143"/>
                  </a:cubicBezTo>
                  <a:cubicBezTo>
                    <a:pt x="72" y="143"/>
                    <a:pt x="72" y="143"/>
                    <a:pt x="72" y="143"/>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F0F1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a:extLst>
                <a:ext uri="{FF2B5EF4-FFF2-40B4-BE49-F238E27FC236}">
                  <a16:creationId xmlns:a16="http://schemas.microsoft.com/office/drawing/2014/main" id="{E7F46113-D20A-4CF6-968B-8CD045F6D957}"/>
                </a:ext>
              </a:extLst>
            </p:cNvPr>
            <p:cNvSpPr>
              <a:spLocks noEditPoints="1"/>
            </p:cNvSpPr>
            <p:nvPr/>
          </p:nvSpPr>
          <p:spPr bwMode="auto">
            <a:xfrm>
              <a:off x="317500" y="1677988"/>
              <a:ext cx="1514475" cy="546100"/>
            </a:xfrm>
            <a:custGeom>
              <a:avLst/>
              <a:gdLst>
                <a:gd name="T0" fmla="*/ 72 w 401"/>
                <a:gd name="T1" fmla="*/ 142 h 143"/>
                <a:gd name="T2" fmla="*/ 1 w 401"/>
                <a:gd name="T3" fmla="*/ 71 h 143"/>
                <a:gd name="T4" fmla="*/ 72 w 401"/>
                <a:gd name="T5" fmla="*/ 1 h 143"/>
                <a:gd name="T6" fmla="*/ 330 w 401"/>
                <a:gd name="T7" fmla="*/ 1 h 143"/>
                <a:gd name="T8" fmla="*/ 400 w 401"/>
                <a:gd name="T9" fmla="*/ 71 h 143"/>
                <a:gd name="T10" fmla="*/ 330 w 401"/>
                <a:gd name="T11" fmla="*/ 142 h 143"/>
                <a:gd name="T12" fmla="*/ 72 w 401"/>
                <a:gd name="T13" fmla="*/ 142 h 143"/>
                <a:gd name="T14" fmla="*/ 330 w 401"/>
                <a:gd name="T15" fmla="*/ 0 h 143"/>
                <a:gd name="T16" fmla="*/ 72 w 401"/>
                <a:gd name="T17" fmla="*/ 0 h 143"/>
                <a:gd name="T18" fmla="*/ 0 w 401"/>
                <a:gd name="T19" fmla="*/ 71 h 143"/>
                <a:gd name="T20" fmla="*/ 72 w 401"/>
                <a:gd name="T21" fmla="*/ 143 h 143"/>
                <a:gd name="T22" fmla="*/ 330 w 401"/>
                <a:gd name="T23" fmla="*/ 143 h 143"/>
                <a:gd name="T24" fmla="*/ 401 w 401"/>
                <a:gd name="T25" fmla="*/ 71 h 143"/>
                <a:gd name="T26" fmla="*/ 330 w 401"/>
                <a:gd name="T27"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1" h="143">
                  <a:moveTo>
                    <a:pt x="72" y="142"/>
                  </a:moveTo>
                  <a:cubicBezTo>
                    <a:pt x="33" y="142"/>
                    <a:pt x="1" y="110"/>
                    <a:pt x="1" y="71"/>
                  </a:cubicBezTo>
                  <a:cubicBezTo>
                    <a:pt x="1" y="33"/>
                    <a:pt x="33" y="1"/>
                    <a:pt x="72" y="1"/>
                  </a:cubicBezTo>
                  <a:cubicBezTo>
                    <a:pt x="330" y="1"/>
                    <a:pt x="330" y="1"/>
                    <a:pt x="330" y="1"/>
                  </a:cubicBezTo>
                  <a:cubicBezTo>
                    <a:pt x="368" y="1"/>
                    <a:pt x="400" y="33"/>
                    <a:pt x="400" y="71"/>
                  </a:cubicBezTo>
                  <a:cubicBezTo>
                    <a:pt x="400" y="110"/>
                    <a:pt x="368" y="142"/>
                    <a:pt x="330" y="142"/>
                  </a:cubicBezTo>
                  <a:cubicBezTo>
                    <a:pt x="72" y="142"/>
                    <a:pt x="72" y="142"/>
                    <a:pt x="72" y="142"/>
                  </a:cubicBezTo>
                  <a:moveTo>
                    <a:pt x="330" y="0"/>
                  </a:moveTo>
                  <a:cubicBezTo>
                    <a:pt x="72" y="0"/>
                    <a:pt x="72" y="0"/>
                    <a:pt x="72" y="0"/>
                  </a:cubicBezTo>
                  <a:cubicBezTo>
                    <a:pt x="32" y="0"/>
                    <a:pt x="0" y="32"/>
                    <a:pt x="0" y="71"/>
                  </a:cubicBezTo>
                  <a:cubicBezTo>
                    <a:pt x="0" y="111"/>
                    <a:pt x="32" y="143"/>
                    <a:pt x="72" y="143"/>
                  </a:cubicBezTo>
                  <a:cubicBezTo>
                    <a:pt x="330" y="143"/>
                    <a:pt x="330" y="143"/>
                    <a:pt x="330" y="143"/>
                  </a:cubicBezTo>
                  <a:cubicBezTo>
                    <a:pt x="369" y="143"/>
                    <a:pt x="401" y="111"/>
                    <a:pt x="401" y="71"/>
                  </a:cubicBezTo>
                  <a:cubicBezTo>
                    <a:pt x="401" y="32"/>
                    <a:pt x="369" y="0"/>
                    <a:pt x="330" y="0"/>
                  </a:cubicBezTo>
                </a:path>
              </a:pathLst>
            </a:custGeom>
            <a:solidFill>
              <a:srgbClr val="EFF0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a:extLst>
                <a:ext uri="{FF2B5EF4-FFF2-40B4-BE49-F238E27FC236}">
                  <a16:creationId xmlns:a16="http://schemas.microsoft.com/office/drawing/2014/main" id="{FFE1D284-3A54-4932-B42C-F6DB1C9D15C4}"/>
                </a:ext>
              </a:extLst>
            </p:cNvPr>
            <p:cNvSpPr>
              <a:spLocks noEditPoints="1"/>
            </p:cNvSpPr>
            <p:nvPr/>
          </p:nvSpPr>
          <p:spPr bwMode="auto">
            <a:xfrm>
              <a:off x="322263" y="1682750"/>
              <a:ext cx="1506537" cy="536575"/>
            </a:xfrm>
            <a:custGeom>
              <a:avLst/>
              <a:gdLst>
                <a:gd name="T0" fmla="*/ 71 w 399"/>
                <a:gd name="T1" fmla="*/ 141 h 141"/>
                <a:gd name="T2" fmla="*/ 1 w 399"/>
                <a:gd name="T3" fmla="*/ 70 h 141"/>
                <a:gd name="T4" fmla="*/ 71 w 399"/>
                <a:gd name="T5" fmla="*/ 0 h 141"/>
                <a:gd name="T6" fmla="*/ 329 w 399"/>
                <a:gd name="T7" fmla="*/ 0 h 141"/>
                <a:gd name="T8" fmla="*/ 399 w 399"/>
                <a:gd name="T9" fmla="*/ 70 h 141"/>
                <a:gd name="T10" fmla="*/ 329 w 399"/>
                <a:gd name="T11" fmla="*/ 141 h 141"/>
                <a:gd name="T12" fmla="*/ 71 w 399"/>
                <a:gd name="T13" fmla="*/ 141 h 141"/>
                <a:gd name="T14" fmla="*/ 329 w 399"/>
                <a:gd name="T15" fmla="*/ 0 h 141"/>
                <a:gd name="T16" fmla="*/ 71 w 399"/>
                <a:gd name="T17" fmla="*/ 0 h 141"/>
                <a:gd name="T18" fmla="*/ 0 w 399"/>
                <a:gd name="T19" fmla="*/ 70 h 141"/>
                <a:gd name="T20" fmla="*/ 71 w 399"/>
                <a:gd name="T21" fmla="*/ 141 h 141"/>
                <a:gd name="T22" fmla="*/ 329 w 399"/>
                <a:gd name="T23" fmla="*/ 141 h 141"/>
                <a:gd name="T24" fmla="*/ 399 w 399"/>
                <a:gd name="T25" fmla="*/ 70 h 141"/>
                <a:gd name="T26" fmla="*/ 329 w 399"/>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9" h="141">
                  <a:moveTo>
                    <a:pt x="71" y="141"/>
                  </a:moveTo>
                  <a:cubicBezTo>
                    <a:pt x="32" y="141"/>
                    <a:pt x="1" y="109"/>
                    <a:pt x="1" y="70"/>
                  </a:cubicBezTo>
                  <a:cubicBezTo>
                    <a:pt x="1" y="32"/>
                    <a:pt x="32" y="0"/>
                    <a:pt x="71" y="0"/>
                  </a:cubicBezTo>
                  <a:cubicBezTo>
                    <a:pt x="329" y="0"/>
                    <a:pt x="329" y="0"/>
                    <a:pt x="329" y="0"/>
                  </a:cubicBezTo>
                  <a:cubicBezTo>
                    <a:pt x="367" y="0"/>
                    <a:pt x="399" y="32"/>
                    <a:pt x="399" y="70"/>
                  </a:cubicBezTo>
                  <a:cubicBezTo>
                    <a:pt x="399" y="109"/>
                    <a:pt x="367" y="141"/>
                    <a:pt x="329" y="141"/>
                  </a:cubicBezTo>
                  <a:cubicBezTo>
                    <a:pt x="71" y="141"/>
                    <a:pt x="71" y="141"/>
                    <a:pt x="71" y="141"/>
                  </a:cubicBezTo>
                  <a:moveTo>
                    <a:pt x="329" y="0"/>
                  </a:moveTo>
                  <a:cubicBezTo>
                    <a:pt x="71" y="0"/>
                    <a:pt x="71" y="0"/>
                    <a:pt x="71" y="0"/>
                  </a:cubicBezTo>
                  <a:cubicBezTo>
                    <a:pt x="32" y="0"/>
                    <a:pt x="0" y="32"/>
                    <a:pt x="0" y="70"/>
                  </a:cubicBezTo>
                  <a:cubicBezTo>
                    <a:pt x="0" y="109"/>
                    <a:pt x="32" y="141"/>
                    <a:pt x="71" y="141"/>
                  </a:cubicBezTo>
                  <a:cubicBezTo>
                    <a:pt x="329" y="141"/>
                    <a:pt x="329" y="141"/>
                    <a:pt x="329" y="141"/>
                  </a:cubicBezTo>
                  <a:cubicBezTo>
                    <a:pt x="367" y="141"/>
                    <a:pt x="399" y="109"/>
                    <a:pt x="399" y="70"/>
                  </a:cubicBezTo>
                  <a:cubicBezTo>
                    <a:pt x="399" y="32"/>
                    <a:pt x="367" y="0"/>
                    <a:pt x="329" y="0"/>
                  </a:cubicBezTo>
                </a:path>
              </a:pathLst>
            </a:custGeom>
            <a:solidFill>
              <a:srgbClr val="EEEF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a:extLst>
                <a:ext uri="{FF2B5EF4-FFF2-40B4-BE49-F238E27FC236}">
                  <a16:creationId xmlns:a16="http://schemas.microsoft.com/office/drawing/2014/main" id="{7030CEAA-C650-4B6F-86B0-C598A72F51B6}"/>
                </a:ext>
              </a:extLst>
            </p:cNvPr>
            <p:cNvSpPr>
              <a:spLocks noEditPoints="1"/>
            </p:cNvSpPr>
            <p:nvPr/>
          </p:nvSpPr>
          <p:spPr bwMode="auto">
            <a:xfrm>
              <a:off x="325438" y="1682750"/>
              <a:ext cx="1503362" cy="536575"/>
            </a:xfrm>
            <a:custGeom>
              <a:avLst/>
              <a:gdLst>
                <a:gd name="T0" fmla="*/ 70 w 398"/>
                <a:gd name="T1" fmla="*/ 140 h 141"/>
                <a:gd name="T2" fmla="*/ 0 w 398"/>
                <a:gd name="T3" fmla="*/ 70 h 141"/>
                <a:gd name="T4" fmla="*/ 70 w 398"/>
                <a:gd name="T5" fmla="*/ 1 h 141"/>
                <a:gd name="T6" fmla="*/ 328 w 398"/>
                <a:gd name="T7" fmla="*/ 1 h 141"/>
                <a:gd name="T8" fmla="*/ 397 w 398"/>
                <a:gd name="T9" fmla="*/ 70 h 141"/>
                <a:gd name="T10" fmla="*/ 328 w 398"/>
                <a:gd name="T11" fmla="*/ 140 h 141"/>
                <a:gd name="T12" fmla="*/ 70 w 398"/>
                <a:gd name="T13" fmla="*/ 140 h 141"/>
                <a:gd name="T14" fmla="*/ 328 w 398"/>
                <a:gd name="T15" fmla="*/ 0 h 141"/>
                <a:gd name="T16" fmla="*/ 70 w 398"/>
                <a:gd name="T17" fmla="*/ 0 h 141"/>
                <a:gd name="T18" fmla="*/ 0 w 398"/>
                <a:gd name="T19" fmla="*/ 70 h 141"/>
                <a:gd name="T20" fmla="*/ 70 w 398"/>
                <a:gd name="T21" fmla="*/ 141 h 141"/>
                <a:gd name="T22" fmla="*/ 328 w 398"/>
                <a:gd name="T23" fmla="*/ 141 h 141"/>
                <a:gd name="T24" fmla="*/ 398 w 398"/>
                <a:gd name="T25" fmla="*/ 70 h 141"/>
                <a:gd name="T26" fmla="*/ 328 w 398"/>
                <a:gd name="T27"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141">
                  <a:moveTo>
                    <a:pt x="70" y="140"/>
                  </a:moveTo>
                  <a:cubicBezTo>
                    <a:pt x="31" y="140"/>
                    <a:pt x="0" y="109"/>
                    <a:pt x="0" y="70"/>
                  </a:cubicBezTo>
                  <a:cubicBezTo>
                    <a:pt x="0" y="32"/>
                    <a:pt x="31" y="1"/>
                    <a:pt x="70" y="1"/>
                  </a:cubicBezTo>
                  <a:cubicBezTo>
                    <a:pt x="328" y="1"/>
                    <a:pt x="328" y="1"/>
                    <a:pt x="328" y="1"/>
                  </a:cubicBezTo>
                  <a:cubicBezTo>
                    <a:pt x="366" y="1"/>
                    <a:pt x="397" y="32"/>
                    <a:pt x="397" y="70"/>
                  </a:cubicBezTo>
                  <a:cubicBezTo>
                    <a:pt x="397" y="109"/>
                    <a:pt x="366" y="140"/>
                    <a:pt x="328" y="140"/>
                  </a:cubicBezTo>
                  <a:cubicBezTo>
                    <a:pt x="70" y="140"/>
                    <a:pt x="70" y="140"/>
                    <a:pt x="70" y="140"/>
                  </a:cubicBezTo>
                  <a:moveTo>
                    <a:pt x="328" y="0"/>
                  </a:moveTo>
                  <a:cubicBezTo>
                    <a:pt x="70" y="0"/>
                    <a:pt x="70" y="0"/>
                    <a:pt x="70" y="0"/>
                  </a:cubicBezTo>
                  <a:cubicBezTo>
                    <a:pt x="31" y="0"/>
                    <a:pt x="0" y="32"/>
                    <a:pt x="0" y="70"/>
                  </a:cubicBezTo>
                  <a:cubicBezTo>
                    <a:pt x="0" y="109"/>
                    <a:pt x="31" y="141"/>
                    <a:pt x="70" y="141"/>
                  </a:cubicBezTo>
                  <a:cubicBezTo>
                    <a:pt x="328" y="141"/>
                    <a:pt x="328" y="141"/>
                    <a:pt x="328" y="141"/>
                  </a:cubicBezTo>
                  <a:cubicBezTo>
                    <a:pt x="366" y="141"/>
                    <a:pt x="398" y="109"/>
                    <a:pt x="398" y="70"/>
                  </a:cubicBezTo>
                  <a:cubicBezTo>
                    <a:pt x="398" y="32"/>
                    <a:pt x="366" y="0"/>
                    <a:pt x="328" y="0"/>
                  </a:cubicBezTo>
                </a:path>
              </a:pathLst>
            </a:custGeom>
            <a:solidFill>
              <a:srgbClr val="EDEE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a:extLst>
                <a:ext uri="{FF2B5EF4-FFF2-40B4-BE49-F238E27FC236}">
                  <a16:creationId xmlns:a16="http://schemas.microsoft.com/office/drawing/2014/main" id="{6DBC2D4F-0ABA-4FE5-BBF9-9BA89CE468CB}"/>
                </a:ext>
              </a:extLst>
            </p:cNvPr>
            <p:cNvSpPr>
              <a:spLocks noEditPoints="1"/>
            </p:cNvSpPr>
            <p:nvPr/>
          </p:nvSpPr>
          <p:spPr bwMode="auto">
            <a:xfrm>
              <a:off x="325438" y="1685925"/>
              <a:ext cx="1500187" cy="530225"/>
            </a:xfrm>
            <a:custGeom>
              <a:avLst/>
              <a:gdLst>
                <a:gd name="T0" fmla="*/ 70 w 397"/>
                <a:gd name="T1" fmla="*/ 138 h 139"/>
                <a:gd name="T2" fmla="*/ 1 w 397"/>
                <a:gd name="T3" fmla="*/ 69 h 139"/>
                <a:gd name="T4" fmla="*/ 70 w 397"/>
                <a:gd name="T5" fmla="*/ 1 h 139"/>
                <a:gd name="T6" fmla="*/ 328 w 397"/>
                <a:gd name="T7" fmla="*/ 1 h 139"/>
                <a:gd name="T8" fmla="*/ 396 w 397"/>
                <a:gd name="T9" fmla="*/ 69 h 139"/>
                <a:gd name="T10" fmla="*/ 328 w 397"/>
                <a:gd name="T11" fmla="*/ 138 h 139"/>
                <a:gd name="T12" fmla="*/ 70 w 397"/>
                <a:gd name="T13" fmla="*/ 138 h 139"/>
                <a:gd name="T14" fmla="*/ 328 w 397"/>
                <a:gd name="T15" fmla="*/ 0 h 139"/>
                <a:gd name="T16" fmla="*/ 70 w 397"/>
                <a:gd name="T17" fmla="*/ 0 h 139"/>
                <a:gd name="T18" fmla="*/ 0 w 397"/>
                <a:gd name="T19" fmla="*/ 69 h 139"/>
                <a:gd name="T20" fmla="*/ 70 w 397"/>
                <a:gd name="T21" fmla="*/ 139 h 139"/>
                <a:gd name="T22" fmla="*/ 328 w 397"/>
                <a:gd name="T23" fmla="*/ 139 h 139"/>
                <a:gd name="T24" fmla="*/ 397 w 397"/>
                <a:gd name="T25" fmla="*/ 69 h 139"/>
                <a:gd name="T26" fmla="*/ 328 w 397"/>
                <a:gd name="T2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7" h="139">
                  <a:moveTo>
                    <a:pt x="70" y="138"/>
                  </a:moveTo>
                  <a:cubicBezTo>
                    <a:pt x="32" y="138"/>
                    <a:pt x="1" y="108"/>
                    <a:pt x="1" y="69"/>
                  </a:cubicBezTo>
                  <a:cubicBezTo>
                    <a:pt x="1" y="31"/>
                    <a:pt x="32" y="1"/>
                    <a:pt x="70" y="1"/>
                  </a:cubicBezTo>
                  <a:cubicBezTo>
                    <a:pt x="328" y="1"/>
                    <a:pt x="328" y="1"/>
                    <a:pt x="328" y="1"/>
                  </a:cubicBezTo>
                  <a:cubicBezTo>
                    <a:pt x="366" y="1"/>
                    <a:pt x="396" y="31"/>
                    <a:pt x="396" y="69"/>
                  </a:cubicBezTo>
                  <a:cubicBezTo>
                    <a:pt x="396" y="108"/>
                    <a:pt x="366" y="138"/>
                    <a:pt x="328" y="138"/>
                  </a:cubicBezTo>
                  <a:cubicBezTo>
                    <a:pt x="70" y="138"/>
                    <a:pt x="70" y="138"/>
                    <a:pt x="70" y="138"/>
                  </a:cubicBezTo>
                  <a:moveTo>
                    <a:pt x="328" y="0"/>
                  </a:moveTo>
                  <a:cubicBezTo>
                    <a:pt x="70" y="0"/>
                    <a:pt x="70" y="0"/>
                    <a:pt x="70" y="0"/>
                  </a:cubicBezTo>
                  <a:cubicBezTo>
                    <a:pt x="31" y="0"/>
                    <a:pt x="0" y="31"/>
                    <a:pt x="0" y="69"/>
                  </a:cubicBezTo>
                  <a:cubicBezTo>
                    <a:pt x="0" y="108"/>
                    <a:pt x="31" y="139"/>
                    <a:pt x="70" y="139"/>
                  </a:cubicBezTo>
                  <a:cubicBezTo>
                    <a:pt x="328" y="139"/>
                    <a:pt x="328" y="139"/>
                    <a:pt x="328" y="139"/>
                  </a:cubicBezTo>
                  <a:cubicBezTo>
                    <a:pt x="366" y="139"/>
                    <a:pt x="397" y="108"/>
                    <a:pt x="397" y="69"/>
                  </a:cubicBezTo>
                  <a:cubicBezTo>
                    <a:pt x="397" y="31"/>
                    <a:pt x="366" y="0"/>
                    <a:pt x="328" y="0"/>
                  </a:cubicBezTo>
                </a:path>
              </a:pathLst>
            </a:custGeom>
            <a:solidFill>
              <a:srgbClr val="ECE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a:extLst>
                <a:ext uri="{FF2B5EF4-FFF2-40B4-BE49-F238E27FC236}">
                  <a16:creationId xmlns:a16="http://schemas.microsoft.com/office/drawing/2014/main" id="{54C8344C-4508-42BD-93C8-BA51D4E905CB}"/>
                </a:ext>
              </a:extLst>
            </p:cNvPr>
            <p:cNvSpPr>
              <a:spLocks noEditPoints="1"/>
            </p:cNvSpPr>
            <p:nvPr/>
          </p:nvSpPr>
          <p:spPr bwMode="auto">
            <a:xfrm>
              <a:off x="330200" y="1689100"/>
              <a:ext cx="1490662" cy="522288"/>
            </a:xfrm>
            <a:custGeom>
              <a:avLst/>
              <a:gdLst>
                <a:gd name="T0" fmla="*/ 69 w 395"/>
                <a:gd name="T1" fmla="*/ 137 h 137"/>
                <a:gd name="T2" fmla="*/ 0 w 395"/>
                <a:gd name="T3" fmla="*/ 68 h 137"/>
                <a:gd name="T4" fmla="*/ 69 w 395"/>
                <a:gd name="T5" fmla="*/ 0 h 137"/>
                <a:gd name="T6" fmla="*/ 327 w 395"/>
                <a:gd name="T7" fmla="*/ 0 h 137"/>
                <a:gd name="T8" fmla="*/ 395 w 395"/>
                <a:gd name="T9" fmla="*/ 68 h 137"/>
                <a:gd name="T10" fmla="*/ 327 w 395"/>
                <a:gd name="T11" fmla="*/ 137 h 137"/>
                <a:gd name="T12" fmla="*/ 69 w 395"/>
                <a:gd name="T13" fmla="*/ 137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7"/>
                  </a:moveTo>
                  <a:cubicBezTo>
                    <a:pt x="31" y="137"/>
                    <a:pt x="0" y="106"/>
                    <a:pt x="0" y="68"/>
                  </a:cubicBezTo>
                  <a:cubicBezTo>
                    <a:pt x="0" y="31"/>
                    <a:pt x="31" y="0"/>
                    <a:pt x="69" y="0"/>
                  </a:cubicBezTo>
                  <a:cubicBezTo>
                    <a:pt x="327" y="0"/>
                    <a:pt x="327" y="0"/>
                    <a:pt x="327" y="0"/>
                  </a:cubicBezTo>
                  <a:cubicBezTo>
                    <a:pt x="364" y="0"/>
                    <a:pt x="395" y="31"/>
                    <a:pt x="395" y="68"/>
                  </a:cubicBezTo>
                  <a:cubicBezTo>
                    <a:pt x="395" y="106"/>
                    <a:pt x="364" y="137"/>
                    <a:pt x="327" y="137"/>
                  </a:cubicBezTo>
                  <a:cubicBezTo>
                    <a:pt x="69" y="137"/>
                    <a:pt x="69" y="137"/>
                    <a:pt x="69" y="137"/>
                  </a:cubicBezTo>
                  <a:moveTo>
                    <a:pt x="327" y="0"/>
                  </a:moveTo>
                  <a:cubicBezTo>
                    <a:pt x="69" y="0"/>
                    <a:pt x="69" y="0"/>
                    <a:pt x="69" y="0"/>
                  </a:cubicBezTo>
                  <a:cubicBezTo>
                    <a:pt x="31" y="0"/>
                    <a:pt x="0" y="30"/>
                    <a:pt x="0" y="68"/>
                  </a:cubicBezTo>
                  <a:cubicBezTo>
                    <a:pt x="0" y="107"/>
                    <a:pt x="31" y="137"/>
                    <a:pt x="69" y="137"/>
                  </a:cubicBezTo>
                  <a:cubicBezTo>
                    <a:pt x="327" y="137"/>
                    <a:pt x="327" y="137"/>
                    <a:pt x="327" y="137"/>
                  </a:cubicBezTo>
                  <a:cubicBezTo>
                    <a:pt x="365" y="137"/>
                    <a:pt x="395" y="107"/>
                    <a:pt x="395" y="68"/>
                  </a:cubicBezTo>
                  <a:cubicBezTo>
                    <a:pt x="395" y="30"/>
                    <a:pt x="365" y="0"/>
                    <a:pt x="327" y="0"/>
                  </a:cubicBezTo>
                </a:path>
              </a:pathLst>
            </a:custGeom>
            <a:solidFill>
              <a:srgbClr val="EBE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a:extLst>
                <a:ext uri="{FF2B5EF4-FFF2-40B4-BE49-F238E27FC236}">
                  <a16:creationId xmlns:a16="http://schemas.microsoft.com/office/drawing/2014/main" id="{B450024C-4376-4D82-AFCD-33B4C76259F0}"/>
                </a:ext>
              </a:extLst>
            </p:cNvPr>
            <p:cNvSpPr>
              <a:spLocks noEditPoints="1"/>
            </p:cNvSpPr>
            <p:nvPr/>
          </p:nvSpPr>
          <p:spPr bwMode="auto">
            <a:xfrm>
              <a:off x="330200" y="1689100"/>
              <a:ext cx="1490662" cy="522288"/>
            </a:xfrm>
            <a:custGeom>
              <a:avLst/>
              <a:gdLst>
                <a:gd name="T0" fmla="*/ 69 w 395"/>
                <a:gd name="T1" fmla="*/ 136 h 137"/>
                <a:gd name="T2" fmla="*/ 1 w 395"/>
                <a:gd name="T3" fmla="*/ 68 h 137"/>
                <a:gd name="T4" fmla="*/ 69 w 395"/>
                <a:gd name="T5" fmla="*/ 1 h 137"/>
                <a:gd name="T6" fmla="*/ 327 w 395"/>
                <a:gd name="T7" fmla="*/ 1 h 137"/>
                <a:gd name="T8" fmla="*/ 394 w 395"/>
                <a:gd name="T9" fmla="*/ 68 h 137"/>
                <a:gd name="T10" fmla="*/ 327 w 395"/>
                <a:gd name="T11" fmla="*/ 136 h 137"/>
                <a:gd name="T12" fmla="*/ 69 w 395"/>
                <a:gd name="T13" fmla="*/ 136 h 137"/>
                <a:gd name="T14" fmla="*/ 327 w 395"/>
                <a:gd name="T15" fmla="*/ 0 h 137"/>
                <a:gd name="T16" fmla="*/ 69 w 395"/>
                <a:gd name="T17" fmla="*/ 0 h 137"/>
                <a:gd name="T18" fmla="*/ 0 w 395"/>
                <a:gd name="T19" fmla="*/ 68 h 137"/>
                <a:gd name="T20" fmla="*/ 69 w 395"/>
                <a:gd name="T21" fmla="*/ 137 h 137"/>
                <a:gd name="T22" fmla="*/ 327 w 395"/>
                <a:gd name="T23" fmla="*/ 137 h 137"/>
                <a:gd name="T24" fmla="*/ 395 w 395"/>
                <a:gd name="T25" fmla="*/ 68 h 137"/>
                <a:gd name="T26" fmla="*/ 327 w 395"/>
                <a:gd name="T2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5" h="137">
                  <a:moveTo>
                    <a:pt x="69" y="136"/>
                  </a:moveTo>
                  <a:cubicBezTo>
                    <a:pt x="31" y="136"/>
                    <a:pt x="1" y="106"/>
                    <a:pt x="1" y="68"/>
                  </a:cubicBezTo>
                  <a:cubicBezTo>
                    <a:pt x="1" y="31"/>
                    <a:pt x="31" y="1"/>
                    <a:pt x="69" y="1"/>
                  </a:cubicBezTo>
                  <a:cubicBezTo>
                    <a:pt x="327" y="1"/>
                    <a:pt x="327" y="1"/>
                    <a:pt x="327" y="1"/>
                  </a:cubicBezTo>
                  <a:cubicBezTo>
                    <a:pt x="364" y="1"/>
                    <a:pt x="394" y="31"/>
                    <a:pt x="394" y="68"/>
                  </a:cubicBezTo>
                  <a:cubicBezTo>
                    <a:pt x="394" y="106"/>
                    <a:pt x="364" y="136"/>
                    <a:pt x="327" y="136"/>
                  </a:cubicBezTo>
                  <a:cubicBezTo>
                    <a:pt x="69" y="136"/>
                    <a:pt x="69" y="136"/>
                    <a:pt x="69" y="136"/>
                  </a:cubicBezTo>
                  <a:moveTo>
                    <a:pt x="327" y="0"/>
                  </a:moveTo>
                  <a:cubicBezTo>
                    <a:pt x="69" y="0"/>
                    <a:pt x="69" y="0"/>
                    <a:pt x="69" y="0"/>
                  </a:cubicBezTo>
                  <a:cubicBezTo>
                    <a:pt x="31" y="0"/>
                    <a:pt x="0" y="31"/>
                    <a:pt x="0" y="68"/>
                  </a:cubicBezTo>
                  <a:cubicBezTo>
                    <a:pt x="0" y="106"/>
                    <a:pt x="31" y="137"/>
                    <a:pt x="69" y="137"/>
                  </a:cubicBezTo>
                  <a:cubicBezTo>
                    <a:pt x="327" y="137"/>
                    <a:pt x="327" y="137"/>
                    <a:pt x="327" y="137"/>
                  </a:cubicBezTo>
                  <a:cubicBezTo>
                    <a:pt x="364" y="137"/>
                    <a:pt x="395" y="106"/>
                    <a:pt x="395" y="68"/>
                  </a:cubicBezTo>
                  <a:cubicBezTo>
                    <a:pt x="395" y="31"/>
                    <a:pt x="364" y="0"/>
                    <a:pt x="327" y="0"/>
                  </a:cubicBezTo>
                </a:path>
              </a:pathLst>
            </a:custGeom>
            <a:solidFill>
              <a:srgbClr val="EAE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3CB62D0F-E117-490B-AE7B-9D944367A56C}"/>
                </a:ext>
              </a:extLst>
            </p:cNvPr>
            <p:cNvSpPr>
              <a:spLocks noEditPoints="1"/>
            </p:cNvSpPr>
            <p:nvPr/>
          </p:nvSpPr>
          <p:spPr bwMode="auto">
            <a:xfrm>
              <a:off x="333375" y="1693863"/>
              <a:ext cx="1484312" cy="514350"/>
            </a:xfrm>
            <a:custGeom>
              <a:avLst/>
              <a:gdLst>
                <a:gd name="T0" fmla="*/ 68 w 393"/>
                <a:gd name="T1" fmla="*/ 135 h 135"/>
                <a:gd name="T2" fmla="*/ 0 w 393"/>
                <a:gd name="T3" fmla="*/ 67 h 135"/>
                <a:gd name="T4" fmla="*/ 68 w 393"/>
                <a:gd name="T5" fmla="*/ 0 h 135"/>
                <a:gd name="T6" fmla="*/ 326 w 393"/>
                <a:gd name="T7" fmla="*/ 0 h 135"/>
                <a:gd name="T8" fmla="*/ 393 w 393"/>
                <a:gd name="T9" fmla="*/ 67 h 135"/>
                <a:gd name="T10" fmla="*/ 326 w 393"/>
                <a:gd name="T11" fmla="*/ 135 h 135"/>
                <a:gd name="T12" fmla="*/ 68 w 393"/>
                <a:gd name="T13" fmla="*/ 135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5"/>
                  </a:moveTo>
                  <a:cubicBezTo>
                    <a:pt x="30" y="135"/>
                    <a:pt x="0" y="105"/>
                    <a:pt x="0" y="67"/>
                  </a:cubicBezTo>
                  <a:cubicBezTo>
                    <a:pt x="0" y="30"/>
                    <a:pt x="30" y="0"/>
                    <a:pt x="68" y="0"/>
                  </a:cubicBezTo>
                  <a:cubicBezTo>
                    <a:pt x="326" y="0"/>
                    <a:pt x="326" y="0"/>
                    <a:pt x="326" y="0"/>
                  </a:cubicBezTo>
                  <a:cubicBezTo>
                    <a:pt x="363" y="0"/>
                    <a:pt x="393" y="30"/>
                    <a:pt x="393" y="67"/>
                  </a:cubicBezTo>
                  <a:cubicBezTo>
                    <a:pt x="393" y="105"/>
                    <a:pt x="363" y="135"/>
                    <a:pt x="326" y="135"/>
                  </a:cubicBezTo>
                  <a:cubicBezTo>
                    <a:pt x="68" y="135"/>
                    <a:pt x="68" y="135"/>
                    <a:pt x="68" y="135"/>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9EA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2D928E2C-5968-4A1C-AB24-8480427FC3EB}"/>
                </a:ext>
              </a:extLst>
            </p:cNvPr>
            <p:cNvSpPr>
              <a:spLocks noEditPoints="1"/>
            </p:cNvSpPr>
            <p:nvPr/>
          </p:nvSpPr>
          <p:spPr bwMode="auto">
            <a:xfrm>
              <a:off x="333375" y="1693863"/>
              <a:ext cx="1484312" cy="514350"/>
            </a:xfrm>
            <a:custGeom>
              <a:avLst/>
              <a:gdLst>
                <a:gd name="T0" fmla="*/ 68 w 393"/>
                <a:gd name="T1" fmla="*/ 134 h 135"/>
                <a:gd name="T2" fmla="*/ 1 w 393"/>
                <a:gd name="T3" fmla="*/ 67 h 135"/>
                <a:gd name="T4" fmla="*/ 68 w 393"/>
                <a:gd name="T5" fmla="*/ 1 h 135"/>
                <a:gd name="T6" fmla="*/ 326 w 393"/>
                <a:gd name="T7" fmla="*/ 1 h 135"/>
                <a:gd name="T8" fmla="*/ 392 w 393"/>
                <a:gd name="T9" fmla="*/ 67 h 135"/>
                <a:gd name="T10" fmla="*/ 326 w 393"/>
                <a:gd name="T11" fmla="*/ 134 h 135"/>
                <a:gd name="T12" fmla="*/ 68 w 393"/>
                <a:gd name="T13" fmla="*/ 134 h 135"/>
                <a:gd name="T14" fmla="*/ 326 w 393"/>
                <a:gd name="T15" fmla="*/ 0 h 135"/>
                <a:gd name="T16" fmla="*/ 68 w 393"/>
                <a:gd name="T17" fmla="*/ 0 h 135"/>
                <a:gd name="T18" fmla="*/ 0 w 393"/>
                <a:gd name="T19" fmla="*/ 67 h 135"/>
                <a:gd name="T20" fmla="*/ 68 w 393"/>
                <a:gd name="T21" fmla="*/ 135 h 135"/>
                <a:gd name="T22" fmla="*/ 326 w 393"/>
                <a:gd name="T23" fmla="*/ 135 h 135"/>
                <a:gd name="T24" fmla="*/ 393 w 393"/>
                <a:gd name="T25" fmla="*/ 67 h 135"/>
                <a:gd name="T26" fmla="*/ 326 w 393"/>
                <a:gd name="T2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135">
                  <a:moveTo>
                    <a:pt x="68" y="134"/>
                  </a:moveTo>
                  <a:cubicBezTo>
                    <a:pt x="31" y="134"/>
                    <a:pt x="1" y="104"/>
                    <a:pt x="1" y="67"/>
                  </a:cubicBezTo>
                  <a:cubicBezTo>
                    <a:pt x="1" y="31"/>
                    <a:pt x="31" y="1"/>
                    <a:pt x="68" y="1"/>
                  </a:cubicBezTo>
                  <a:cubicBezTo>
                    <a:pt x="326" y="1"/>
                    <a:pt x="326" y="1"/>
                    <a:pt x="326" y="1"/>
                  </a:cubicBezTo>
                  <a:cubicBezTo>
                    <a:pt x="362" y="1"/>
                    <a:pt x="392" y="31"/>
                    <a:pt x="392" y="67"/>
                  </a:cubicBezTo>
                  <a:cubicBezTo>
                    <a:pt x="392" y="104"/>
                    <a:pt x="362" y="134"/>
                    <a:pt x="326" y="134"/>
                  </a:cubicBezTo>
                  <a:cubicBezTo>
                    <a:pt x="68" y="134"/>
                    <a:pt x="68" y="134"/>
                    <a:pt x="68" y="134"/>
                  </a:cubicBezTo>
                  <a:moveTo>
                    <a:pt x="326" y="0"/>
                  </a:moveTo>
                  <a:cubicBezTo>
                    <a:pt x="68" y="0"/>
                    <a:pt x="68" y="0"/>
                    <a:pt x="68" y="0"/>
                  </a:cubicBezTo>
                  <a:cubicBezTo>
                    <a:pt x="30" y="0"/>
                    <a:pt x="0" y="30"/>
                    <a:pt x="0" y="67"/>
                  </a:cubicBezTo>
                  <a:cubicBezTo>
                    <a:pt x="0" y="105"/>
                    <a:pt x="30" y="135"/>
                    <a:pt x="68" y="135"/>
                  </a:cubicBezTo>
                  <a:cubicBezTo>
                    <a:pt x="326" y="135"/>
                    <a:pt x="326" y="135"/>
                    <a:pt x="326" y="135"/>
                  </a:cubicBezTo>
                  <a:cubicBezTo>
                    <a:pt x="363" y="135"/>
                    <a:pt x="393" y="105"/>
                    <a:pt x="393" y="67"/>
                  </a:cubicBezTo>
                  <a:cubicBezTo>
                    <a:pt x="393" y="30"/>
                    <a:pt x="363" y="0"/>
                    <a:pt x="326" y="0"/>
                  </a:cubicBezTo>
                </a:path>
              </a:pathLst>
            </a:custGeom>
            <a:solidFill>
              <a:srgbClr val="E8E9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3E8A26A3-5981-4D30-814E-F9C68BB8E7BA}"/>
                </a:ext>
              </a:extLst>
            </p:cNvPr>
            <p:cNvSpPr>
              <a:spLocks noEditPoints="1"/>
            </p:cNvSpPr>
            <p:nvPr/>
          </p:nvSpPr>
          <p:spPr bwMode="auto">
            <a:xfrm>
              <a:off x="336550" y="1697038"/>
              <a:ext cx="1476375" cy="508000"/>
            </a:xfrm>
            <a:custGeom>
              <a:avLst/>
              <a:gdLst>
                <a:gd name="T0" fmla="*/ 67 w 391"/>
                <a:gd name="T1" fmla="*/ 133 h 133"/>
                <a:gd name="T2" fmla="*/ 0 w 391"/>
                <a:gd name="T3" fmla="*/ 66 h 133"/>
                <a:gd name="T4" fmla="*/ 67 w 391"/>
                <a:gd name="T5" fmla="*/ 0 h 133"/>
                <a:gd name="T6" fmla="*/ 325 w 391"/>
                <a:gd name="T7" fmla="*/ 0 h 133"/>
                <a:gd name="T8" fmla="*/ 391 w 391"/>
                <a:gd name="T9" fmla="*/ 66 h 133"/>
                <a:gd name="T10" fmla="*/ 325 w 391"/>
                <a:gd name="T11" fmla="*/ 133 h 133"/>
                <a:gd name="T12" fmla="*/ 67 w 391"/>
                <a:gd name="T13" fmla="*/ 133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3"/>
                  </a:moveTo>
                  <a:cubicBezTo>
                    <a:pt x="30" y="133"/>
                    <a:pt x="0" y="103"/>
                    <a:pt x="0" y="66"/>
                  </a:cubicBezTo>
                  <a:cubicBezTo>
                    <a:pt x="0" y="30"/>
                    <a:pt x="30" y="0"/>
                    <a:pt x="67" y="0"/>
                  </a:cubicBezTo>
                  <a:cubicBezTo>
                    <a:pt x="325" y="0"/>
                    <a:pt x="325" y="0"/>
                    <a:pt x="325" y="0"/>
                  </a:cubicBezTo>
                  <a:cubicBezTo>
                    <a:pt x="361" y="0"/>
                    <a:pt x="391" y="30"/>
                    <a:pt x="391" y="66"/>
                  </a:cubicBezTo>
                  <a:cubicBezTo>
                    <a:pt x="391" y="103"/>
                    <a:pt x="361" y="133"/>
                    <a:pt x="325" y="133"/>
                  </a:cubicBezTo>
                  <a:cubicBezTo>
                    <a:pt x="67" y="133"/>
                    <a:pt x="67" y="133"/>
                    <a:pt x="67" y="133"/>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7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9B66027-A6CB-417A-9774-BF54147A4563}"/>
                </a:ext>
              </a:extLst>
            </p:cNvPr>
            <p:cNvSpPr>
              <a:spLocks noEditPoints="1"/>
            </p:cNvSpPr>
            <p:nvPr/>
          </p:nvSpPr>
          <p:spPr bwMode="auto">
            <a:xfrm>
              <a:off x="336550" y="1697038"/>
              <a:ext cx="1476375" cy="508000"/>
            </a:xfrm>
            <a:custGeom>
              <a:avLst/>
              <a:gdLst>
                <a:gd name="T0" fmla="*/ 67 w 391"/>
                <a:gd name="T1" fmla="*/ 132 h 133"/>
                <a:gd name="T2" fmla="*/ 1 w 391"/>
                <a:gd name="T3" fmla="*/ 66 h 133"/>
                <a:gd name="T4" fmla="*/ 67 w 391"/>
                <a:gd name="T5" fmla="*/ 1 h 133"/>
                <a:gd name="T6" fmla="*/ 325 w 391"/>
                <a:gd name="T7" fmla="*/ 1 h 133"/>
                <a:gd name="T8" fmla="*/ 390 w 391"/>
                <a:gd name="T9" fmla="*/ 66 h 133"/>
                <a:gd name="T10" fmla="*/ 325 w 391"/>
                <a:gd name="T11" fmla="*/ 132 h 133"/>
                <a:gd name="T12" fmla="*/ 67 w 391"/>
                <a:gd name="T13" fmla="*/ 132 h 133"/>
                <a:gd name="T14" fmla="*/ 325 w 391"/>
                <a:gd name="T15" fmla="*/ 0 h 133"/>
                <a:gd name="T16" fmla="*/ 67 w 391"/>
                <a:gd name="T17" fmla="*/ 0 h 133"/>
                <a:gd name="T18" fmla="*/ 0 w 391"/>
                <a:gd name="T19" fmla="*/ 66 h 133"/>
                <a:gd name="T20" fmla="*/ 67 w 391"/>
                <a:gd name="T21" fmla="*/ 133 h 133"/>
                <a:gd name="T22" fmla="*/ 325 w 391"/>
                <a:gd name="T23" fmla="*/ 133 h 133"/>
                <a:gd name="T24" fmla="*/ 391 w 391"/>
                <a:gd name="T25" fmla="*/ 66 h 133"/>
                <a:gd name="T26" fmla="*/ 325 w 391"/>
                <a:gd name="T2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 h="133">
                  <a:moveTo>
                    <a:pt x="67" y="132"/>
                  </a:moveTo>
                  <a:cubicBezTo>
                    <a:pt x="30" y="132"/>
                    <a:pt x="1" y="103"/>
                    <a:pt x="1" y="66"/>
                  </a:cubicBezTo>
                  <a:cubicBezTo>
                    <a:pt x="1" y="30"/>
                    <a:pt x="30" y="1"/>
                    <a:pt x="67" y="1"/>
                  </a:cubicBezTo>
                  <a:cubicBezTo>
                    <a:pt x="325" y="1"/>
                    <a:pt x="325" y="1"/>
                    <a:pt x="325" y="1"/>
                  </a:cubicBezTo>
                  <a:cubicBezTo>
                    <a:pt x="361" y="1"/>
                    <a:pt x="390" y="30"/>
                    <a:pt x="390" y="66"/>
                  </a:cubicBezTo>
                  <a:cubicBezTo>
                    <a:pt x="390" y="103"/>
                    <a:pt x="361" y="132"/>
                    <a:pt x="325" y="132"/>
                  </a:cubicBezTo>
                  <a:cubicBezTo>
                    <a:pt x="67" y="132"/>
                    <a:pt x="67" y="132"/>
                    <a:pt x="67" y="132"/>
                  </a:cubicBezTo>
                  <a:moveTo>
                    <a:pt x="325" y="0"/>
                  </a:moveTo>
                  <a:cubicBezTo>
                    <a:pt x="67" y="0"/>
                    <a:pt x="67" y="0"/>
                    <a:pt x="67" y="0"/>
                  </a:cubicBezTo>
                  <a:cubicBezTo>
                    <a:pt x="30" y="0"/>
                    <a:pt x="0" y="30"/>
                    <a:pt x="0" y="66"/>
                  </a:cubicBezTo>
                  <a:cubicBezTo>
                    <a:pt x="0" y="103"/>
                    <a:pt x="30" y="133"/>
                    <a:pt x="67" y="133"/>
                  </a:cubicBezTo>
                  <a:cubicBezTo>
                    <a:pt x="325" y="133"/>
                    <a:pt x="325" y="133"/>
                    <a:pt x="325" y="133"/>
                  </a:cubicBezTo>
                  <a:cubicBezTo>
                    <a:pt x="361" y="133"/>
                    <a:pt x="391" y="103"/>
                    <a:pt x="391" y="66"/>
                  </a:cubicBezTo>
                  <a:cubicBezTo>
                    <a:pt x="391" y="30"/>
                    <a:pt x="361" y="0"/>
                    <a:pt x="325" y="0"/>
                  </a:cubicBezTo>
                </a:path>
              </a:pathLst>
            </a:custGeom>
            <a:solidFill>
              <a:srgbClr val="E6E7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590E92AF-6B7E-4D97-995E-512CD40E73A3}"/>
                </a:ext>
              </a:extLst>
            </p:cNvPr>
            <p:cNvSpPr>
              <a:spLocks noEditPoints="1"/>
            </p:cNvSpPr>
            <p:nvPr/>
          </p:nvSpPr>
          <p:spPr bwMode="auto">
            <a:xfrm>
              <a:off x="341313" y="1701800"/>
              <a:ext cx="1468437" cy="498475"/>
            </a:xfrm>
            <a:custGeom>
              <a:avLst/>
              <a:gdLst>
                <a:gd name="T0" fmla="*/ 66 w 389"/>
                <a:gd name="T1" fmla="*/ 130 h 131"/>
                <a:gd name="T2" fmla="*/ 1 w 389"/>
                <a:gd name="T3" fmla="*/ 65 h 131"/>
                <a:gd name="T4" fmla="*/ 66 w 389"/>
                <a:gd name="T5" fmla="*/ 1 h 131"/>
                <a:gd name="T6" fmla="*/ 324 w 389"/>
                <a:gd name="T7" fmla="*/ 1 h 131"/>
                <a:gd name="T8" fmla="*/ 388 w 389"/>
                <a:gd name="T9" fmla="*/ 65 h 131"/>
                <a:gd name="T10" fmla="*/ 324 w 389"/>
                <a:gd name="T11" fmla="*/ 130 h 131"/>
                <a:gd name="T12" fmla="*/ 66 w 389"/>
                <a:gd name="T13" fmla="*/ 130 h 131"/>
                <a:gd name="T14" fmla="*/ 324 w 389"/>
                <a:gd name="T15" fmla="*/ 0 h 131"/>
                <a:gd name="T16" fmla="*/ 66 w 389"/>
                <a:gd name="T17" fmla="*/ 0 h 131"/>
                <a:gd name="T18" fmla="*/ 0 w 389"/>
                <a:gd name="T19" fmla="*/ 65 h 131"/>
                <a:gd name="T20" fmla="*/ 66 w 389"/>
                <a:gd name="T21" fmla="*/ 131 h 131"/>
                <a:gd name="T22" fmla="*/ 324 w 389"/>
                <a:gd name="T23" fmla="*/ 131 h 131"/>
                <a:gd name="T24" fmla="*/ 389 w 389"/>
                <a:gd name="T25" fmla="*/ 65 h 131"/>
                <a:gd name="T26" fmla="*/ 324 w 389"/>
                <a:gd name="T2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9" h="131">
                  <a:moveTo>
                    <a:pt x="66" y="130"/>
                  </a:moveTo>
                  <a:cubicBezTo>
                    <a:pt x="30" y="130"/>
                    <a:pt x="1" y="101"/>
                    <a:pt x="1" y="65"/>
                  </a:cubicBezTo>
                  <a:cubicBezTo>
                    <a:pt x="1" y="30"/>
                    <a:pt x="30" y="1"/>
                    <a:pt x="66" y="1"/>
                  </a:cubicBezTo>
                  <a:cubicBezTo>
                    <a:pt x="324" y="1"/>
                    <a:pt x="324" y="1"/>
                    <a:pt x="324" y="1"/>
                  </a:cubicBezTo>
                  <a:cubicBezTo>
                    <a:pt x="359" y="1"/>
                    <a:pt x="388" y="30"/>
                    <a:pt x="388" y="65"/>
                  </a:cubicBezTo>
                  <a:cubicBezTo>
                    <a:pt x="388" y="101"/>
                    <a:pt x="359" y="130"/>
                    <a:pt x="324" y="130"/>
                  </a:cubicBezTo>
                  <a:cubicBezTo>
                    <a:pt x="66" y="130"/>
                    <a:pt x="66" y="130"/>
                    <a:pt x="66" y="130"/>
                  </a:cubicBezTo>
                  <a:moveTo>
                    <a:pt x="324" y="0"/>
                  </a:moveTo>
                  <a:cubicBezTo>
                    <a:pt x="66" y="0"/>
                    <a:pt x="66" y="0"/>
                    <a:pt x="66" y="0"/>
                  </a:cubicBezTo>
                  <a:cubicBezTo>
                    <a:pt x="29" y="0"/>
                    <a:pt x="0" y="29"/>
                    <a:pt x="0" y="65"/>
                  </a:cubicBezTo>
                  <a:cubicBezTo>
                    <a:pt x="0" y="102"/>
                    <a:pt x="29" y="131"/>
                    <a:pt x="66" y="131"/>
                  </a:cubicBezTo>
                  <a:cubicBezTo>
                    <a:pt x="324" y="131"/>
                    <a:pt x="324" y="131"/>
                    <a:pt x="324" y="131"/>
                  </a:cubicBezTo>
                  <a:cubicBezTo>
                    <a:pt x="360" y="131"/>
                    <a:pt x="389" y="102"/>
                    <a:pt x="389" y="65"/>
                  </a:cubicBezTo>
                  <a:cubicBezTo>
                    <a:pt x="389" y="29"/>
                    <a:pt x="360" y="0"/>
                    <a:pt x="324" y="0"/>
                  </a:cubicBezTo>
                </a:path>
              </a:pathLst>
            </a:custGeom>
            <a:solidFill>
              <a:srgbClr val="E5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C8C1C7FF-888F-4CAC-AEAB-D5566B6A4623}"/>
                </a:ext>
              </a:extLst>
            </p:cNvPr>
            <p:cNvSpPr>
              <a:spLocks noEditPoints="1"/>
            </p:cNvSpPr>
            <p:nvPr/>
          </p:nvSpPr>
          <p:spPr bwMode="auto">
            <a:xfrm>
              <a:off x="344488" y="1704975"/>
              <a:ext cx="1462087" cy="492125"/>
            </a:xfrm>
            <a:custGeom>
              <a:avLst/>
              <a:gdLst>
                <a:gd name="T0" fmla="*/ 65 w 387"/>
                <a:gd name="T1" fmla="*/ 129 h 129"/>
                <a:gd name="T2" fmla="*/ 0 w 387"/>
                <a:gd name="T3" fmla="*/ 64 h 129"/>
                <a:gd name="T4" fmla="*/ 65 w 387"/>
                <a:gd name="T5" fmla="*/ 0 h 129"/>
                <a:gd name="T6" fmla="*/ 323 w 387"/>
                <a:gd name="T7" fmla="*/ 0 h 129"/>
                <a:gd name="T8" fmla="*/ 387 w 387"/>
                <a:gd name="T9" fmla="*/ 64 h 129"/>
                <a:gd name="T10" fmla="*/ 323 w 387"/>
                <a:gd name="T11" fmla="*/ 129 h 129"/>
                <a:gd name="T12" fmla="*/ 65 w 387"/>
                <a:gd name="T13" fmla="*/ 129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9"/>
                  </a:moveTo>
                  <a:cubicBezTo>
                    <a:pt x="29" y="129"/>
                    <a:pt x="0" y="100"/>
                    <a:pt x="0" y="64"/>
                  </a:cubicBezTo>
                  <a:cubicBezTo>
                    <a:pt x="0" y="29"/>
                    <a:pt x="29" y="0"/>
                    <a:pt x="65" y="0"/>
                  </a:cubicBezTo>
                  <a:cubicBezTo>
                    <a:pt x="323" y="0"/>
                    <a:pt x="323" y="0"/>
                    <a:pt x="323" y="0"/>
                  </a:cubicBezTo>
                  <a:cubicBezTo>
                    <a:pt x="358" y="0"/>
                    <a:pt x="387" y="29"/>
                    <a:pt x="387" y="64"/>
                  </a:cubicBezTo>
                  <a:cubicBezTo>
                    <a:pt x="387" y="100"/>
                    <a:pt x="358" y="129"/>
                    <a:pt x="323" y="129"/>
                  </a:cubicBezTo>
                  <a:cubicBezTo>
                    <a:pt x="65" y="129"/>
                    <a:pt x="65" y="129"/>
                    <a:pt x="65" y="129"/>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5E5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75B7A272-60A8-4403-AD62-DDA7C626B085}"/>
                </a:ext>
              </a:extLst>
            </p:cNvPr>
            <p:cNvSpPr>
              <a:spLocks noEditPoints="1"/>
            </p:cNvSpPr>
            <p:nvPr/>
          </p:nvSpPr>
          <p:spPr bwMode="auto">
            <a:xfrm>
              <a:off x="344488" y="1704975"/>
              <a:ext cx="1462087" cy="492125"/>
            </a:xfrm>
            <a:custGeom>
              <a:avLst/>
              <a:gdLst>
                <a:gd name="T0" fmla="*/ 65 w 387"/>
                <a:gd name="T1" fmla="*/ 128 h 129"/>
                <a:gd name="T2" fmla="*/ 1 w 387"/>
                <a:gd name="T3" fmla="*/ 64 h 129"/>
                <a:gd name="T4" fmla="*/ 65 w 387"/>
                <a:gd name="T5" fmla="*/ 1 h 129"/>
                <a:gd name="T6" fmla="*/ 323 w 387"/>
                <a:gd name="T7" fmla="*/ 1 h 129"/>
                <a:gd name="T8" fmla="*/ 386 w 387"/>
                <a:gd name="T9" fmla="*/ 64 h 129"/>
                <a:gd name="T10" fmla="*/ 323 w 387"/>
                <a:gd name="T11" fmla="*/ 128 h 129"/>
                <a:gd name="T12" fmla="*/ 65 w 387"/>
                <a:gd name="T13" fmla="*/ 128 h 129"/>
                <a:gd name="T14" fmla="*/ 323 w 387"/>
                <a:gd name="T15" fmla="*/ 0 h 129"/>
                <a:gd name="T16" fmla="*/ 65 w 387"/>
                <a:gd name="T17" fmla="*/ 0 h 129"/>
                <a:gd name="T18" fmla="*/ 0 w 387"/>
                <a:gd name="T19" fmla="*/ 64 h 129"/>
                <a:gd name="T20" fmla="*/ 65 w 387"/>
                <a:gd name="T21" fmla="*/ 129 h 129"/>
                <a:gd name="T22" fmla="*/ 323 w 387"/>
                <a:gd name="T23" fmla="*/ 129 h 129"/>
                <a:gd name="T24" fmla="*/ 387 w 387"/>
                <a:gd name="T25" fmla="*/ 64 h 129"/>
                <a:gd name="T26" fmla="*/ 323 w 387"/>
                <a:gd name="T27"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7" h="129">
                  <a:moveTo>
                    <a:pt x="65" y="128"/>
                  </a:moveTo>
                  <a:cubicBezTo>
                    <a:pt x="29" y="128"/>
                    <a:pt x="1" y="100"/>
                    <a:pt x="1" y="64"/>
                  </a:cubicBezTo>
                  <a:cubicBezTo>
                    <a:pt x="1" y="29"/>
                    <a:pt x="29" y="1"/>
                    <a:pt x="65" y="1"/>
                  </a:cubicBezTo>
                  <a:cubicBezTo>
                    <a:pt x="323" y="1"/>
                    <a:pt x="323" y="1"/>
                    <a:pt x="323" y="1"/>
                  </a:cubicBezTo>
                  <a:cubicBezTo>
                    <a:pt x="358" y="1"/>
                    <a:pt x="386" y="29"/>
                    <a:pt x="386" y="64"/>
                  </a:cubicBezTo>
                  <a:cubicBezTo>
                    <a:pt x="386" y="100"/>
                    <a:pt x="358" y="128"/>
                    <a:pt x="323" y="128"/>
                  </a:cubicBezTo>
                  <a:cubicBezTo>
                    <a:pt x="65" y="128"/>
                    <a:pt x="65" y="128"/>
                    <a:pt x="65" y="128"/>
                  </a:cubicBezTo>
                  <a:moveTo>
                    <a:pt x="323" y="0"/>
                  </a:moveTo>
                  <a:cubicBezTo>
                    <a:pt x="65" y="0"/>
                    <a:pt x="65" y="0"/>
                    <a:pt x="65" y="0"/>
                  </a:cubicBezTo>
                  <a:cubicBezTo>
                    <a:pt x="29" y="0"/>
                    <a:pt x="0" y="29"/>
                    <a:pt x="0" y="64"/>
                  </a:cubicBezTo>
                  <a:cubicBezTo>
                    <a:pt x="0" y="100"/>
                    <a:pt x="29" y="129"/>
                    <a:pt x="65" y="129"/>
                  </a:cubicBezTo>
                  <a:cubicBezTo>
                    <a:pt x="323" y="129"/>
                    <a:pt x="323" y="129"/>
                    <a:pt x="323" y="129"/>
                  </a:cubicBezTo>
                  <a:cubicBezTo>
                    <a:pt x="358" y="129"/>
                    <a:pt x="387" y="100"/>
                    <a:pt x="387" y="64"/>
                  </a:cubicBezTo>
                  <a:cubicBezTo>
                    <a:pt x="387" y="29"/>
                    <a:pt x="358" y="0"/>
                    <a:pt x="323" y="0"/>
                  </a:cubicBezTo>
                </a:path>
              </a:pathLst>
            </a:custGeom>
            <a:solidFill>
              <a:srgbClr val="E4E4E6"/>
            </a:soli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501DC957-9E58-4A02-B452-6046260BC228}"/>
                </a:ext>
              </a:extLst>
            </p:cNvPr>
            <p:cNvSpPr>
              <a:spLocks noEditPoints="1"/>
            </p:cNvSpPr>
            <p:nvPr/>
          </p:nvSpPr>
          <p:spPr bwMode="auto">
            <a:xfrm>
              <a:off x="349250" y="1708150"/>
              <a:ext cx="1452562" cy="484188"/>
            </a:xfrm>
            <a:custGeom>
              <a:avLst/>
              <a:gdLst>
                <a:gd name="T0" fmla="*/ 64 w 385"/>
                <a:gd name="T1" fmla="*/ 127 h 127"/>
                <a:gd name="T2" fmla="*/ 0 w 385"/>
                <a:gd name="T3" fmla="*/ 63 h 127"/>
                <a:gd name="T4" fmla="*/ 64 w 385"/>
                <a:gd name="T5" fmla="*/ 0 h 127"/>
                <a:gd name="T6" fmla="*/ 322 w 385"/>
                <a:gd name="T7" fmla="*/ 0 h 127"/>
                <a:gd name="T8" fmla="*/ 385 w 385"/>
                <a:gd name="T9" fmla="*/ 63 h 127"/>
                <a:gd name="T10" fmla="*/ 322 w 385"/>
                <a:gd name="T11" fmla="*/ 127 h 127"/>
                <a:gd name="T12" fmla="*/ 64 w 385"/>
                <a:gd name="T13" fmla="*/ 127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7"/>
                  </a:moveTo>
                  <a:cubicBezTo>
                    <a:pt x="29" y="127"/>
                    <a:pt x="0" y="98"/>
                    <a:pt x="0" y="63"/>
                  </a:cubicBezTo>
                  <a:cubicBezTo>
                    <a:pt x="0" y="29"/>
                    <a:pt x="29" y="0"/>
                    <a:pt x="64" y="0"/>
                  </a:cubicBezTo>
                  <a:cubicBezTo>
                    <a:pt x="322" y="0"/>
                    <a:pt x="322" y="0"/>
                    <a:pt x="322" y="0"/>
                  </a:cubicBezTo>
                  <a:cubicBezTo>
                    <a:pt x="356" y="0"/>
                    <a:pt x="385" y="29"/>
                    <a:pt x="385" y="63"/>
                  </a:cubicBezTo>
                  <a:cubicBezTo>
                    <a:pt x="385" y="98"/>
                    <a:pt x="356" y="127"/>
                    <a:pt x="322" y="127"/>
                  </a:cubicBezTo>
                  <a:cubicBezTo>
                    <a:pt x="64" y="127"/>
                    <a:pt x="64" y="127"/>
                    <a:pt x="64" y="127"/>
                  </a:cubicBezTo>
                  <a:moveTo>
                    <a:pt x="322" y="0"/>
                  </a:moveTo>
                  <a:cubicBezTo>
                    <a:pt x="64" y="0"/>
                    <a:pt x="64" y="0"/>
                    <a:pt x="64" y="0"/>
                  </a:cubicBezTo>
                  <a:cubicBezTo>
                    <a:pt x="28" y="0"/>
                    <a:pt x="0" y="28"/>
                    <a:pt x="0" y="63"/>
                  </a:cubicBezTo>
                  <a:cubicBezTo>
                    <a:pt x="0" y="99"/>
                    <a:pt x="28" y="127"/>
                    <a:pt x="64" y="127"/>
                  </a:cubicBezTo>
                  <a:cubicBezTo>
                    <a:pt x="322" y="127"/>
                    <a:pt x="322" y="127"/>
                    <a:pt x="322" y="127"/>
                  </a:cubicBezTo>
                  <a:cubicBezTo>
                    <a:pt x="357" y="127"/>
                    <a:pt x="385" y="99"/>
                    <a:pt x="385" y="63"/>
                  </a:cubicBezTo>
                  <a:cubicBezTo>
                    <a:pt x="385" y="28"/>
                    <a:pt x="357" y="0"/>
                    <a:pt x="322" y="0"/>
                  </a:cubicBezTo>
                </a:path>
              </a:pathLst>
            </a:custGeom>
            <a:solidFill>
              <a:srgbClr val="E3E3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E2F122F6-994B-48EB-84E0-CD7A3093DF36}"/>
                </a:ext>
              </a:extLst>
            </p:cNvPr>
            <p:cNvSpPr>
              <a:spLocks noEditPoints="1"/>
            </p:cNvSpPr>
            <p:nvPr/>
          </p:nvSpPr>
          <p:spPr bwMode="auto">
            <a:xfrm>
              <a:off x="349250" y="1708150"/>
              <a:ext cx="1452562" cy="484188"/>
            </a:xfrm>
            <a:custGeom>
              <a:avLst/>
              <a:gdLst>
                <a:gd name="T0" fmla="*/ 64 w 385"/>
                <a:gd name="T1" fmla="*/ 126 h 127"/>
                <a:gd name="T2" fmla="*/ 1 w 385"/>
                <a:gd name="T3" fmla="*/ 63 h 127"/>
                <a:gd name="T4" fmla="*/ 64 w 385"/>
                <a:gd name="T5" fmla="*/ 1 h 127"/>
                <a:gd name="T6" fmla="*/ 322 w 385"/>
                <a:gd name="T7" fmla="*/ 1 h 127"/>
                <a:gd name="T8" fmla="*/ 384 w 385"/>
                <a:gd name="T9" fmla="*/ 63 h 127"/>
                <a:gd name="T10" fmla="*/ 322 w 385"/>
                <a:gd name="T11" fmla="*/ 126 h 127"/>
                <a:gd name="T12" fmla="*/ 64 w 385"/>
                <a:gd name="T13" fmla="*/ 126 h 127"/>
                <a:gd name="T14" fmla="*/ 322 w 385"/>
                <a:gd name="T15" fmla="*/ 0 h 127"/>
                <a:gd name="T16" fmla="*/ 64 w 385"/>
                <a:gd name="T17" fmla="*/ 0 h 127"/>
                <a:gd name="T18" fmla="*/ 0 w 385"/>
                <a:gd name="T19" fmla="*/ 63 h 127"/>
                <a:gd name="T20" fmla="*/ 64 w 385"/>
                <a:gd name="T21" fmla="*/ 127 h 127"/>
                <a:gd name="T22" fmla="*/ 322 w 385"/>
                <a:gd name="T23" fmla="*/ 127 h 127"/>
                <a:gd name="T24" fmla="*/ 385 w 385"/>
                <a:gd name="T25" fmla="*/ 63 h 127"/>
                <a:gd name="T26" fmla="*/ 322 w 385"/>
                <a:gd name="T2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5" h="127">
                  <a:moveTo>
                    <a:pt x="64" y="126"/>
                  </a:moveTo>
                  <a:cubicBezTo>
                    <a:pt x="29" y="126"/>
                    <a:pt x="1" y="98"/>
                    <a:pt x="1" y="63"/>
                  </a:cubicBezTo>
                  <a:cubicBezTo>
                    <a:pt x="1" y="29"/>
                    <a:pt x="29" y="1"/>
                    <a:pt x="64" y="1"/>
                  </a:cubicBezTo>
                  <a:cubicBezTo>
                    <a:pt x="322" y="1"/>
                    <a:pt x="322" y="1"/>
                    <a:pt x="322" y="1"/>
                  </a:cubicBezTo>
                  <a:cubicBezTo>
                    <a:pt x="356" y="1"/>
                    <a:pt x="384" y="29"/>
                    <a:pt x="384" y="63"/>
                  </a:cubicBezTo>
                  <a:cubicBezTo>
                    <a:pt x="384" y="98"/>
                    <a:pt x="356" y="126"/>
                    <a:pt x="322" y="126"/>
                  </a:cubicBezTo>
                  <a:cubicBezTo>
                    <a:pt x="64" y="126"/>
                    <a:pt x="64" y="126"/>
                    <a:pt x="64" y="126"/>
                  </a:cubicBezTo>
                  <a:moveTo>
                    <a:pt x="322" y="0"/>
                  </a:moveTo>
                  <a:cubicBezTo>
                    <a:pt x="64" y="0"/>
                    <a:pt x="64" y="0"/>
                    <a:pt x="64" y="0"/>
                  </a:cubicBezTo>
                  <a:cubicBezTo>
                    <a:pt x="29" y="0"/>
                    <a:pt x="0" y="29"/>
                    <a:pt x="0" y="63"/>
                  </a:cubicBezTo>
                  <a:cubicBezTo>
                    <a:pt x="0" y="98"/>
                    <a:pt x="29" y="127"/>
                    <a:pt x="64" y="127"/>
                  </a:cubicBezTo>
                  <a:cubicBezTo>
                    <a:pt x="322" y="127"/>
                    <a:pt x="322" y="127"/>
                    <a:pt x="322" y="127"/>
                  </a:cubicBezTo>
                  <a:cubicBezTo>
                    <a:pt x="356" y="127"/>
                    <a:pt x="385" y="98"/>
                    <a:pt x="385" y="63"/>
                  </a:cubicBezTo>
                  <a:cubicBezTo>
                    <a:pt x="385" y="29"/>
                    <a:pt x="356" y="0"/>
                    <a:pt x="322" y="0"/>
                  </a:cubicBezTo>
                </a:path>
              </a:pathLst>
            </a:custGeom>
            <a:solidFill>
              <a:srgbClr val="E2E2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4C0F32E5-DB82-4084-93F1-DA8337F2F689}"/>
                </a:ext>
              </a:extLst>
            </p:cNvPr>
            <p:cNvSpPr>
              <a:spLocks noEditPoints="1"/>
            </p:cNvSpPr>
            <p:nvPr/>
          </p:nvSpPr>
          <p:spPr bwMode="auto">
            <a:xfrm>
              <a:off x="352425" y="1712913"/>
              <a:ext cx="1446212" cy="476250"/>
            </a:xfrm>
            <a:custGeom>
              <a:avLst/>
              <a:gdLst>
                <a:gd name="T0" fmla="*/ 63 w 383"/>
                <a:gd name="T1" fmla="*/ 125 h 125"/>
                <a:gd name="T2" fmla="*/ 0 w 383"/>
                <a:gd name="T3" fmla="*/ 62 h 125"/>
                <a:gd name="T4" fmla="*/ 63 w 383"/>
                <a:gd name="T5" fmla="*/ 0 h 125"/>
                <a:gd name="T6" fmla="*/ 321 w 383"/>
                <a:gd name="T7" fmla="*/ 0 h 125"/>
                <a:gd name="T8" fmla="*/ 383 w 383"/>
                <a:gd name="T9" fmla="*/ 62 h 125"/>
                <a:gd name="T10" fmla="*/ 321 w 383"/>
                <a:gd name="T11" fmla="*/ 125 h 125"/>
                <a:gd name="T12" fmla="*/ 63 w 383"/>
                <a:gd name="T13" fmla="*/ 125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5"/>
                  </a:moveTo>
                  <a:cubicBezTo>
                    <a:pt x="28" y="125"/>
                    <a:pt x="0" y="97"/>
                    <a:pt x="0" y="62"/>
                  </a:cubicBezTo>
                  <a:cubicBezTo>
                    <a:pt x="0" y="28"/>
                    <a:pt x="28" y="0"/>
                    <a:pt x="63" y="0"/>
                  </a:cubicBezTo>
                  <a:cubicBezTo>
                    <a:pt x="321" y="0"/>
                    <a:pt x="321" y="0"/>
                    <a:pt x="321" y="0"/>
                  </a:cubicBezTo>
                  <a:cubicBezTo>
                    <a:pt x="355" y="0"/>
                    <a:pt x="383" y="28"/>
                    <a:pt x="383" y="62"/>
                  </a:cubicBezTo>
                  <a:cubicBezTo>
                    <a:pt x="383" y="97"/>
                    <a:pt x="355" y="125"/>
                    <a:pt x="321" y="125"/>
                  </a:cubicBezTo>
                  <a:cubicBezTo>
                    <a:pt x="63" y="125"/>
                    <a:pt x="63" y="125"/>
                    <a:pt x="63" y="125"/>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1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EFC3D3DC-D41F-4430-9560-521AECE0FDAE}"/>
                </a:ext>
              </a:extLst>
            </p:cNvPr>
            <p:cNvSpPr>
              <a:spLocks noEditPoints="1"/>
            </p:cNvSpPr>
            <p:nvPr/>
          </p:nvSpPr>
          <p:spPr bwMode="auto">
            <a:xfrm>
              <a:off x="352425" y="1712913"/>
              <a:ext cx="1446212" cy="476250"/>
            </a:xfrm>
            <a:custGeom>
              <a:avLst/>
              <a:gdLst>
                <a:gd name="T0" fmla="*/ 63 w 383"/>
                <a:gd name="T1" fmla="*/ 124 h 125"/>
                <a:gd name="T2" fmla="*/ 1 w 383"/>
                <a:gd name="T3" fmla="*/ 62 h 125"/>
                <a:gd name="T4" fmla="*/ 63 w 383"/>
                <a:gd name="T5" fmla="*/ 1 h 125"/>
                <a:gd name="T6" fmla="*/ 321 w 383"/>
                <a:gd name="T7" fmla="*/ 1 h 125"/>
                <a:gd name="T8" fmla="*/ 382 w 383"/>
                <a:gd name="T9" fmla="*/ 62 h 125"/>
                <a:gd name="T10" fmla="*/ 321 w 383"/>
                <a:gd name="T11" fmla="*/ 124 h 125"/>
                <a:gd name="T12" fmla="*/ 63 w 383"/>
                <a:gd name="T13" fmla="*/ 124 h 125"/>
                <a:gd name="T14" fmla="*/ 321 w 383"/>
                <a:gd name="T15" fmla="*/ 0 h 125"/>
                <a:gd name="T16" fmla="*/ 63 w 383"/>
                <a:gd name="T17" fmla="*/ 0 h 125"/>
                <a:gd name="T18" fmla="*/ 0 w 383"/>
                <a:gd name="T19" fmla="*/ 62 h 125"/>
                <a:gd name="T20" fmla="*/ 63 w 383"/>
                <a:gd name="T21" fmla="*/ 125 h 125"/>
                <a:gd name="T22" fmla="*/ 321 w 383"/>
                <a:gd name="T23" fmla="*/ 125 h 125"/>
                <a:gd name="T24" fmla="*/ 383 w 383"/>
                <a:gd name="T25" fmla="*/ 62 h 125"/>
                <a:gd name="T26" fmla="*/ 321 w 383"/>
                <a:gd name="T2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3" h="125">
                  <a:moveTo>
                    <a:pt x="63" y="124"/>
                  </a:moveTo>
                  <a:cubicBezTo>
                    <a:pt x="29" y="124"/>
                    <a:pt x="1" y="96"/>
                    <a:pt x="1" y="62"/>
                  </a:cubicBezTo>
                  <a:cubicBezTo>
                    <a:pt x="1" y="29"/>
                    <a:pt x="29" y="1"/>
                    <a:pt x="63" y="1"/>
                  </a:cubicBezTo>
                  <a:cubicBezTo>
                    <a:pt x="321" y="1"/>
                    <a:pt x="321" y="1"/>
                    <a:pt x="321" y="1"/>
                  </a:cubicBezTo>
                  <a:cubicBezTo>
                    <a:pt x="354" y="1"/>
                    <a:pt x="382" y="29"/>
                    <a:pt x="382" y="62"/>
                  </a:cubicBezTo>
                  <a:cubicBezTo>
                    <a:pt x="382" y="96"/>
                    <a:pt x="354" y="124"/>
                    <a:pt x="321" y="124"/>
                  </a:cubicBezTo>
                  <a:cubicBezTo>
                    <a:pt x="63" y="124"/>
                    <a:pt x="63" y="124"/>
                    <a:pt x="63" y="124"/>
                  </a:cubicBezTo>
                  <a:moveTo>
                    <a:pt x="321" y="0"/>
                  </a:moveTo>
                  <a:cubicBezTo>
                    <a:pt x="63" y="0"/>
                    <a:pt x="63" y="0"/>
                    <a:pt x="63" y="0"/>
                  </a:cubicBezTo>
                  <a:cubicBezTo>
                    <a:pt x="28" y="0"/>
                    <a:pt x="0" y="28"/>
                    <a:pt x="0" y="62"/>
                  </a:cubicBezTo>
                  <a:cubicBezTo>
                    <a:pt x="0" y="97"/>
                    <a:pt x="28" y="125"/>
                    <a:pt x="63" y="125"/>
                  </a:cubicBezTo>
                  <a:cubicBezTo>
                    <a:pt x="321" y="125"/>
                    <a:pt x="321" y="125"/>
                    <a:pt x="321" y="125"/>
                  </a:cubicBezTo>
                  <a:cubicBezTo>
                    <a:pt x="355" y="125"/>
                    <a:pt x="383" y="97"/>
                    <a:pt x="383" y="62"/>
                  </a:cubicBezTo>
                  <a:cubicBezTo>
                    <a:pt x="383" y="28"/>
                    <a:pt x="355" y="0"/>
                    <a:pt x="321" y="0"/>
                  </a:cubicBezTo>
                </a:path>
              </a:pathLst>
            </a:custGeom>
            <a:solidFill>
              <a:srgbClr val="E0E0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62A6986A-0D7F-423F-946A-5CEFD1B1A61E}"/>
                </a:ext>
              </a:extLst>
            </p:cNvPr>
            <p:cNvSpPr>
              <a:spLocks noEditPoints="1"/>
            </p:cNvSpPr>
            <p:nvPr/>
          </p:nvSpPr>
          <p:spPr bwMode="auto">
            <a:xfrm>
              <a:off x="355600" y="1716088"/>
              <a:ext cx="1439862" cy="469900"/>
            </a:xfrm>
            <a:custGeom>
              <a:avLst/>
              <a:gdLst>
                <a:gd name="T0" fmla="*/ 62 w 381"/>
                <a:gd name="T1" fmla="*/ 122 h 123"/>
                <a:gd name="T2" fmla="*/ 1 w 381"/>
                <a:gd name="T3" fmla="*/ 61 h 123"/>
                <a:gd name="T4" fmla="*/ 62 w 381"/>
                <a:gd name="T5" fmla="*/ 1 h 123"/>
                <a:gd name="T6" fmla="*/ 320 w 381"/>
                <a:gd name="T7" fmla="*/ 1 h 123"/>
                <a:gd name="T8" fmla="*/ 380 w 381"/>
                <a:gd name="T9" fmla="*/ 61 h 123"/>
                <a:gd name="T10" fmla="*/ 320 w 381"/>
                <a:gd name="T11" fmla="*/ 122 h 123"/>
                <a:gd name="T12" fmla="*/ 62 w 381"/>
                <a:gd name="T13" fmla="*/ 122 h 123"/>
                <a:gd name="T14" fmla="*/ 320 w 381"/>
                <a:gd name="T15" fmla="*/ 0 h 123"/>
                <a:gd name="T16" fmla="*/ 62 w 381"/>
                <a:gd name="T17" fmla="*/ 0 h 123"/>
                <a:gd name="T18" fmla="*/ 0 w 381"/>
                <a:gd name="T19" fmla="*/ 61 h 123"/>
                <a:gd name="T20" fmla="*/ 62 w 381"/>
                <a:gd name="T21" fmla="*/ 123 h 123"/>
                <a:gd name="T22" fmla="*/ 320 w 381"/>
                <a:gd name="T23" fmla="*/ 123 h 123"/>
                <a:gd name="T24" fmla="*/ 381 w 381"/>
                <a:gd name="T25" fmla="*/ 61 h 123"/>
                <a:gd name="T26" fmla="*/ 320 w 381"/>
                <a:gd name="T2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123">
                  <a:moveTo>
                    <a:pt x="62" y="122"/>
                  </a:moveTo>
                  <a:cubicBezTo>
                    <a:pt x="28" y="122"/>
                    <a:pt x="1" y="95"/>
                    <a:pt x="1" y="61"/>
                  </a:cubicBezTo>
                  <a:cubicBezTo>
                    <a:pt x="1" y="28"/>
                    <a:pt x="28" y="1"/>
                    <a:pt x="62" y="1"/>
                  </a:cubicBezTo>
                  <a:cubicBezTo>
                    <a:pt x="320" y="1"/>
                    <a:pt x="320" y="1"/>
                    <a:pt x="320" y="1"/>
                  </a:cubicBezTo>
                  <a:cubicBezTo>
                    <a:pt x="353" y="1"/>
                    <a:pt x="380" y="28"/>
                    <a:pt x="380" y="61"/>
                  </a:cubicBezTo>
                  <a:cubicBezTo>
                    <a:pt x="380" y="95"/>
                    <a:pt x="353" y="122"/>
                    <a:pt x="320" y="122"/>
                  </a:cubicBezTo>
                  <a:cubicBezTo>
                    <a:pt x="62" y="122"/>
                    <a:pt x="62" y="122"/>
                    <a:pt x="62" y="122"/>
                  </a:cubicBezTo>
                  <a:moveTo>
                    <a:pt x="320" y="0"/>
                  </a:moveTo>
                  <a:cubicBezTo>
                    <a:pt x="62" y="0"/>
                    <a:pt x="62" y="0"/>
                    <a:pt x="62" y="0"/>
                  </a:cubicBezTo>
                  <a:cubicBezTo>
                    <a:pt x="28" y="0"/>
                    <a:pt x="0" y="28"/>
                    <a:pt x="0" y="61"/>
                  </a:cubicBezTo>
                  <a:cubicBezTo>
                    <a:pt x="0" y="95"/>
                    <a:pt x="28" y="123"/>
                    <a:pt x="62" y="123"/>
                  </a:cubicBezTo>
                  <a:cubicBezTo>
                    <a:pt x="320" y="123"/>
                    <a:pt x="320" y="123"/>
                    <a:pt x="320" y="123"/>
                  </a:cubicBezTo>
                  <a:cubicBezTo>
                    <a:pt x="353" y="123"/>
                    <a:pt x="381" y="95"/>
                    <a:pt x="381" y="61"/>
                  </a:cubicBezTo>
                  <a:cubicBezTo>
                    <a:pt x="381" y="28"/>
                    <a:pt x="353" y="0"/>
                    <a:pt x="320" y="0"/>
                  </a:cubicBezTo>
                </a:path>
              </a:pathLst>
            </a:custGeom>
            <a:solidFill>
              <a:srgbClr val="DF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9A9FB94-E2EB-4758-8933-56ED1A7D9237}"/>
                </a:ext>
              </a:extLst>
            </p:cNvPr>
            <p:cNvSpPr>
              <a:spLocks noEditPoints="1"/>
            </p:cNvSpPr>
            <p:nvPr/>
          </p:nvSpPr>
          <p:spPr bwMode="auto">
            <a:xfrm>
              <a:off x="360363" y="1720850"/>
              <a:ext cx="1430337" cy="460375"/>
            </a:xfrm>
            <a:custGeom>
              <a:avLst/>
              <a:gdLst>
                <a:gd name="T0" fmla="*/ 61 w 379"/>
                <a:gd name="T1" fmla="*/ 121 h 121"/>
                <a:gd name="T2" fmla="*/ 0 w 379"/>
                <a:gd name="T3" fmla="*/ 60 h 121"/>
                <a:gd name="T4" fmla="*/ 61 w 379"/>
                <a:gd name="T5" fmla="*/ 0 h 121"/>
                <a:gd name="T6" fmla="*/ 319 w 379"/>
                <a:gd name="T7" fmla="*/ 0 h 121"/>
                <a:gd name="T8" fmla="*/ 379 w 379"/>
                <a:gd name="T9" fmla="*/ 60 h 121"/>
                <a:gd name="T10" fmla="*/ 319 w 379"/>
                <a:gd name="T11" fmla="*/ 121 h 121"/>
                <a:gd name="T12" fmla="*/ 61 w 379"/>
                <a:gd name="T13" fmla="*/ 121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1"/>
                  </a:moveTo>
                  <a:cubicBezTo>
                    <a:pt x="27" y="121"/>
                    <a:pt x="0" y="94"/>
                    <a:pt x="0" y="60"/>
                  </a:cubicBezTo>
                  <a:cubicBezTo>
                    <a:pt x="0" y="27"/>
                    <a:pt x="27" y="0"/>
                    <a:pt x="61" y="0"/>
                  </a:cubicBezTo>
                  <a:cubicBezTo>
                    <a:pt x="319" y="0"/>
                    <a:pt x="319" y="0"/>
                    <a:pt x="319" y="0"/>
                  </a:cubicBezTo>
                  <a:cubicBezTo>
                    <a:pt x="352" y="0"/>
                    <a:pt x="379" y="27"/>
                    <a:pt x="379" y="60"/>
                  </a:cubicBezTo>
                  <a:cubicBezTo>
                    <a:pt x="379" y="94"/>
                    <a:pt x="352" y="121"/>
                    <a:pt x="319" y="121"/>
                  </a:cubicBezTo>
                  <a:cubicBezTo>
                    <a:pt x="61" y="121"/>
                    <a:pt x="61" y="121"/>
                    <a:pt x="61" y="121"/>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E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01682D48-7E28-4044-88C6-CFC498EE7975}"/>
                </a:ext>
              </a:extLst>
            </p:cNvPr>
            <p:cNvSpPr>
              <a:spLocks noEditPoints="1"/>
            </p:cNvSpPr>
            <p:nvPr/>
          </p:nvSpPr>
          <p:spPr bwMode="auto">
            <a:xfrm>
              <a:off x="360363" y="1720850"/>
              <a:ext cx="1430337" cy="460375"/>
            </a:xfrm>
            <a:custGeom>
              <a:avLst/>
              <a:gdLst>
                <a:gd name="T0" fmla="*/ 61 w 379"/>
                <a:gd name="T1" fmla="*/ 120 h 121"/>
                <a:gd name="T2" fmla="*/ 1 w 379"/>
                <a:gd name="T3" fmla="*/ 60 h 121"/>
                <a:gd name="T4" fmla="*/ 61 w 379"/>
                <a:gd name="T5" fmla="*/ 1 h 121"/>
                <a:gd name="T6" fmla="*/ 319 w 379"/>
                <a:gd name="T7" fmla="*/ 1 h 121"/>
                <a:gd name="T8" fmla="*/ 378 w 379"/>
                <a:gd name="T9" fmla="*/ 60 h 121"/>
                <a:gd name="T10" fmla="*/ 319 w 379"/>
                <a:gd name="T11" fmla="*/ 120 h 121"/>
                <a:gd name="T12" fmla="*/ 61 w 379"/>
                <a:gd name="T13" fmla="*/ 120 h 121"/>
                <a:gd name="T14" fmla="*/ 319 w 379"/>
                <a:gd name="T15" fmla="*/ 0 h 121"/>
                <a:gd name="T16" fmla="*/ 61 w 379"/>
                <a:gd name="T17" fmla="*/ 0 h 121"/>
                <a:gd name="T18" fmla="*/ 0 w 379"/>
                <a:gd name="T19" fmla="*/ 60 h 121"/>
                <a:gd name="T20" fmla="*/ 61 w 379"/>
                <a:gd name="T21" fmla="*/ 121 h 121"/>
                <a:gd name="T22" fmla="*/ 319 w 379"/>
                <a:gd name="T23" fmla="*/ 121 h 121"/>
                <a:gd name="T24" fmla="*/ 379 w 379"/>
                <a:gd name="T25" fmla="*/ 60 h 121"/>
                <a:gd name="T26" fmla="*/ 319 w 379"/>
                <a:gd name="T2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9" h="121">
                  <a:moveTo>
                    <a:pt x="61" y="120"/>
                  </a:moveTo>
                  <a:cubicBezTo>
                    <a:pt x="28" y="120"/>
                    <a:pt x="1" y="94"/>
                    <a:pt x="1" y="60"/>
                  </a:cubicBezTo>
                  <a:cubicBezTo>
                    <a:pt x="1" y="27"/>
                    <a:pt x="28" y="1"/>
                    <a:pt x="61" y="1"/>
                  </a:cubicBezTo>
                  <a:cubicBezTo>
                    <a:pt x="319" y="1"/>
                    <a:pt x="319" y="1"/>
                    <a:pt x="319" y="1"/>
                  </a:cubicBezTo>
                  <a:cubicBezTo>
                    <a:pt x="352" y="1"/>
                    <a:pt x="378" y="27"/>
                    <a:pt x="378" y="60"/>
                  </a:cubicBezTo>
                  <a:cubicBezTo>
                    <a:pt x="378" y="94"/>
                    <a:pt x="352" y="120"/>
                    <a:pt x="319" y="120"/>
                  </a:cubicBezTo>
                  <a:cubicBezTo>
                    <a:pt x="61" y="120"/>
                    <a:pt x="61" y="120"/>
                    <a:pt x="61" y="120"/>
                  </a:cubicBezTo>
                  <a:moveTo>
                    <a:pt x="319" y="0"/>
                  </a:moveTo>
                  <a:cubicBezTo>
                    <a:pt x="61" y="0"/>
                    <a:pt x="61" y="0"/>
                    <a:pt x="61" y="0"/>
                  </a:cubicBezTo>
                  <a:cubicBezTo>
                    <a:pt x="27" y="0"/>
                    <a:pt x="0" y="27"/>
                    <a:pt x="0" y="60"/>
                  </a:cubicBezTo>
                  <a:cubicBezTo>
                    <a:pt x="0" y="94"/>
                    <a:pt x="27" y="121"/>
                    <a:pt x="61" y="121"/>
                  </a:cubicBezTo>
                  <a:cubicBezTo>
                    <a:pt x="319" y="121"/>
                    <a:pt x="319" y="121"/>
                    <a:pt x="319" y="121"/>
                  </a:cubicBezTo>
                  <a:cubicBezTo>
                    <a:pt x="352" y="121"/>
                    <a:pt x="379" y="94"/>
                    <a:pt x="379" y="60"/>
                  </a:cubicBezTo>
                  <a:cubicBezTo>
                    <a:pt x="379" y="27"/>
                    <a:pt x="352" y="0"/>
                    <a:pt x="319" y="0"/>
                  </a:cubicBezTo>
                </a:path>
              </a:pathLst>
            </a:custGeom>
            <a:solidFill>
              <a:srgbClr val="DDDD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1D76AB51-9870-4285-886A-170DEAF9FA61}"/>
                </a:ext>
              </a:extLst>
            </p:cNvPr>
            <p:cNvSpPr>
              <a:spLocks noEditPoints="1"/>
            </p:cNvSpPr>
            <p:nvPr/>
          </p:nvSpPr>
          <p:spPr bwMode="auto">
            <a:xfrm>
              <a:off x="363538" y="1724025"/>
              <a:ext cx="1423987" cy="454025"/>
            </a:xfrm>
            <a:custGeom>
              <a:avLst/>
              <a:gdLst>
                <a:gd name="T0" fmla="*/ 60 w 377"/>
                <a:gd name="T1" fmla="*/ 119 h 119"/>
                <a:gd name="T2" fmla="*/ 0 w 377"/>
                <a:gd name="T3" fmla="*/ 59 h 119"/>
                <a:gd name="T4" fmla="*/ 60 w 377"/>
                <a:gd name="T5" fmla="*/ 0 h 119"/>
                <a:gd name="T6" fmla="*/ 318 w 377"/>
                <a:gd name="T7" fmla="*/ 0 h 119"/>
                <a:gd name="T8" fmla="*/ 377 w 377"/>
                <a:gd name="T9" fmla="*/ 59 h 119"/>
                <a:gd name="T10" fmla="*/ 318 w 377"/>
                <a:gd name="T11" fmla="*/ 119 h 119"/>
                <a:gd name="T12" fmla="*/ 60 w 377"/>
                <a:gd name="T13" fmla="*/ 119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9"/>
                  </a:moveTo>
                  <a:cubicBezTo>
                    <a:pt x="27" y="119"/>
                    <a:pt x="0" y="92"/>
                    <a:pt x="0" y="59"/>
                  </a:cubicBezTo>
                  <a:cubicBezTo>
                    <a:pt x="0" y="27"/>
                    <a:pt x="27" y="0"/>
                    <a:pt x="60" y="0"/>
                  </a:cubicBezTo>
                  <a:cubicBezTo>
                    <a:pt x="318" y="0"/>
                    <a:pt x="318" y="0"/>
                    <a:pt x="318" y="0"/>
                  </a:cubicBezTo>
                  <a:cubicBezTo>
                    <a:pt x="350" y="0"/>
                    <a:pt x="377" y="27"/>
                    <a:pt x="377" y="59"/>
                  </a:cubicBezTo>
                  <a:cubicBezTo>
                    <a:pt x="377" y="92"/>
                    <a:pt x="350" y="119"/>
                    <a:pt x="318" y="119"/>
                  </a:cubicBezTo>
                  <a:cubicBezTo>
                    <a:pt x="60" y="119"/>
                    <a:pt x="60" y="119"/>
                    <a:pt x="60" y="119"/>
                  </a:cubicBezTo>
                  <a:moveTo>
                    <a:pt x="318" y="0"/>
                  </a:moveTo>
                  <a:cubicBezTo>
                    <a:pt x="60" y="0"/>
                    <a:pt x="60" y="0"/>
                    <a:pt x="60" y="0"/>
                  </a:cubicBezTo>
                  <a:cubicBezTo>
                    <a:pt x="27" y="0"/>
                    <a:pt x="0" y="26"/>
                    <a:pt x="0" y="59"/>
                  </a:cubicBezTo>
                  <a:cubicBezTo>
                    <a:pt x="0" y="93"/>
                    <a:pt x="27" y="119"/>
                    <a:pt x="60" y="119"/>
                  </a:cubicBezTo>
                  <a:cubicBezTo>
                    <a:pt x="318" y="119"/>
                    <a:pt x="318" y="119"/>
                    <a:pt x="318" y="119"/>
                  </a:cubicBezTo>
                  <a:cubicBezTo>
                    <a:pt x="351" y="119"/>
                    <a:pt x="377" y="93"/>
                    <a:pt x="377" y="59"/>
                  </a:cubicBezTo>
                  <a:cubicBezTo>
                    <a:pt x="377" y="26"/>
                    <a:pt x="351" y="0"/>
                    <a:pt x="318" y="0"/>
                  </a:cubicBezTo>
                </a:path>
              </a:pathLst>
            </a:custGeom>
            <a:solidFill>
              <a:srgbClr val="DCD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459151F8-3984-4245-804E-2798BEE7309B}"/>
                </a:ext>
              </a:extLst>
            </p:cNvPr>
            <p:cNvSpPr>
              <a:spLocks noEditPoints="1"/>
            </p:cNvSpPr>
            <p:nvPr/>
          </p:nvSpPr>
          <p:spPr bwMode="auto">
            <a:xfrm>
              <a:off x="363538" y="1724025"/>
              <a:ext cx="1423987" cy="454025"/>
            </a:xfrm>
            <a:custGeom>
              <a:avLst/>
              <a:gdLst>
                <a:gd name="T0" fmla="*/ 60 w 377"/>
                <a:gd name="T1" fmla="*/ 118 h 119"/>
                <a:gd name="T2" fmla="*/ 1 w 377"/>
                <a:gd name="T3" fmla="*/ 59 h 119"/>
                <a:gd name="T4" fmla="*/ 60 w 377"/>
                <a:gd name="T5" fmla="*/ 1 h 119"/>
                <a:gd name="T6" fmla="*/ 318 w 377"/>
                <a:gd name="T7" fmla="*/ 1 h 119"/>
                <a:gd name="T8" fmla="*/ 376 w 377"/>
                <a:gd name="T9" fmla="*/ 59 h 119"/>
                <a:gd name="T10" fmla="*/ 318 w 377"/>
                <a:gd name="T11" fmla="*/ 118 h 119"/>
                <a:gd name="T12" fmla="*/ 60 w 377"/>
                <a:gd name="T13" fmla="*/ 118 h 119"/>
                <a:gd name="T14" fmla="*/ 318 w 377"/>
                <a:gd name="T15" fmla="*/ 0 h 119"/>
                <a:gd name="T16" fmla="*/ 60 w 377"/>
                <a:gd name="T17" fmla="*/ 0 h 119"/>
                <a:gd name="T18" fmla="*/ 0 w 377"/>
                <a:gd name="T19" fmla="*/ 59 h 119"/>
                <a:gd name="T20" fmla="*/ 60 w 377"/>
                <a:gd name="T21" fmla="*/ 119 h 119"/>
                <a:gd name="T22" fmla="*/ 318 w 377"/>
                <a:gd name="T23" fmla="*/ 119 h 119"/>
                <a:gd name="T24" fmla="*/ 377 w 377"/>
                <a:gd name="T25" fmla="*/ 59 h 119"/>
                <a:gd name="T26" fmla="*/ 318 w 377"/>
                <a:gd name="T2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7" h="119">
                  <a:moveTo>
                    <a:pt x="60" y="118"/>
                  </a:moveTo>
                  <a:cubicBezTo>
                    <a:pt x="27" y="118"/>
                    <a:pt x="1" y="92"/>
                    <a:pt x="1" y="59"/>
                  </a:cubicBezTo>
                  <a:cubicBezTo>
                    <a:pt x="1" y="27"/>
                    <a:pt x="27" y="1"/>
                    <a:pt x="60" y="1"/>
                  </a:cubicBezTo>
                  <a:cubicBezTo>
                    <a:pt x="318" y="1"/>
                    <a:pt x="318" y="1"/>
                    <a:pt x="318" y="1"/>
                  </a:cubicBezTo>
                  <a:cubicBezTo>
                    <a:pt x="350" y="1"/>
                    <a:pt x="376" y="27"/>
                    <a:pt x="376" y="59"/>
                  </a:cubicBezTo>
                  <a:cubicBezTo>
                    <a:pt x="376" y="92"/>
                    <a:pt x="350" y="118"/>
                    <a:pt x="318" y="118"/>
                  </a:cubicBezTo>
                  <a:cubicBezTo>
                    <a:pt x="60" y="118"/>
                    <a:pt x="60" y="118"/>
                    <a:pt x="60" y="118"/>
                  </a:cubicBezTo>
                  <a:moveTo>
                    <a:pt x="318" y="0"/>
                  </a:moveTo>
                  <a:cubicBezTo>
                    <a:pt x="60" y="0"/>
                    <a:pt x="60" y="0"/>
                    <a:pt x="60" y="0"/>
                  </a:cubicBezTo>
                  <a:cubicBezTo>
                    <a:pt x="27" y="0"/>
                    <a:pt x="0" y="27"/>
                    <a:pt x="0" y="59"/>
                  </a:cubicBezTo>
                  <a:cubicBezTo>
                    <a:pt x="0" y="92"/>
                    <a:pt x="27" y="119"/>
                    <a:pt x="60" y="119"/>
                  </a:cubicBezTo>
                  <a:cubicBezTo>
                    <a:pt x="318" y="119"/>
                    <a:pt x="318" y="119"/>
                    <a:pt x="318" y="119"/>
                  </a:cubicBezTo>
                  <a:cubicBezTo>
                    <a:pt x="350" y="119"/>
                    <a:pt x="377" y="92"/>
                    <a:pt x="377" y="59"/>
                  </a:cubicBezTo>
                  <a:cubicBezTo>
                    <a:pt x="377" y="27"/>
                    <a:pt x="350" y="0"/>
                    <a:pt x="318" y="0"/>
                  </a:cubicBezTo>
                </a:path>
              </a:pathLst>
            </a:custGeom>
            <a:solidFill>
              <a:srgbClr val="DBDB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2133E174-9A3B-45C7-BE02-E84CF0B7090C}"/>
                </a:ext>
              </a:extLst>
            </p:cNvPr>
            <p:cNvSpPr>
              <a:spLocks noEditPoints="1"/>
            </p:cNvSpPr>
            <p:nvPr/>
          </p:nvSpPr>
          <p:spPr bwMode="auto">
            <a:xfrm>
              <a:off x="366713" y="1728788"/>
              <a:ext cx="1416050" cy="444500"/>
            </a:xfrm>
            <a:custGeom>
              <a:avLst/>
              <a:gdLst>
                <a:gd name="T0" fmla="*/ 59 w 375"/>
                <a:gd name="T1" fmla="*/ 117 h 117"/>
                <a:gd name="T2" fmla="*/ 0 w 375"/>
                <a:gd name="T3" fmla="*/ 58 h 117"/>
                <a:gd name="T4" fmla="*/ 59 w 375"/>
                <a:gd name="T5" fmla="*/ 0 h 117"/>
                <a:gd name="T6" fmla="*/ 317 w 375"/>
                <a:gd name="T7" fmla="*/ 0 h 117"/>
                <a:gd name="T8" fmla="*/ 375 w 375"/>
                <a:gd name="T9" fmla="*/ 58 h 117"/>
                <a:gd name="T10" fmla="*/ 317 w 375"/>
                <a:gd name="T11" fmla="*/ 117 h 117"/>
                <a:gd name="T12" fmla="*/ 59 w 375"/>
                <a:gd name="T13" fmla="*/ 117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7"/>
                  </a:moveTo>
                  <a:cubicBezTo>
                    <a:pt x="26" y="117"/>
                    <a:pt x="0" y="91"/>
                    <a:pt x="0" y="58"/>
                  </a:cubicBezTo>
                  <a:cubicBezTo>
                    <a:pt x="0" y="26"/>
                    <a:pt x="26" y="0"/>
                    <a:pt x="59" y="0"/>
                  </a:cubicBezTo>
                  <a:cubicBezTo>
                    <a:pt x="317" y="0"/>
                    <a:pt x="317" y="0"/>
                    <a:pt x="317" y="0"/>
                  </a:cubicBezTo>
                  <a:cubicBezTo>
                    <a:pt x="349" y="0"/>
                    <a:pt x="375" y="26"/>
                    <a:pt x="375" y="58"/>
                  </a:cubicBezTo>
                  <a:cubicBezTo>
                    <a:pt x="375" y="91"/>
                    <a:pt x="349" y="117"/>
                    <a:pt x="317" y="117"/>
                  </a:cubicBezTo>
                  <a:cubicBezTo>
                    <a:pt x="59" y="117"/>
                    <a:pt x="59" y="117"/>
                    <a:pt x="59" y="117"/>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ADA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4">
              <a:extLst>
                <a:ext uri="{FF2B5EF4-FFF2-40B4-BE49-F238E27FC236}">
                  <a16:creationId xmlns:a16="http://schemas.microsoft.com/office/drawing/2014/main" id="{759746E0-6CFE-4FF4-9E9F-CB214FCE897B}"/>
                </a:ext>
              </a:extLst>
            </p:cNvPr>
            <p:cNvSpPr>
              <a:spLocks noEditPoints="1"/>
            </p:cNvSpPr>
            <p:nvPr/>
          </p:nvSpPr>
          <p:spPr bwMode="auto">
            <a:xfrm>
              <a:off x="366713" y="1728788"/>
              <a:ext cx="1416050" cy="444500"/>
            </a:xfrm>
            <a:custGeom>
              <a:avLst/>
              <a:gdLst>
                <a:gd name="T0" fmla="*/ 59 w 375"/>
                <a:gd name="T1" fmla="*/ 116 h 117"/>
                <a:gd name="T2" fmla="*/ 1 w 375"/>
                <a:gd name="T3" fmla="*/ 58 h 117"/>
                <a:gd name="T4" fmla="*/ 59 w 375"/>
                <a:gd name="T5" fmla="*/ 1 h 117"/>
                <a:gd name="T6" fmla="*/ 317 w 375"/>
                <a:gd name="T7" fmla="*/ 1 h 117"/>
                <a:gd name="T8" fmla="*/ 374 w 375"/>
                <a:gd name="T9" fmla="*/ 58 h 117"/>
                <a:gd name="T10" fmla="*/ 317 w 375"/>
                <a:gd name="T11" fmla="*/ 116 h 117"/>
                <a:gd name="T12" fmla="*/ 59 w 375"/>
                <a:gd name="T13" fmla="*/ 116 h 117"/>
                <a:gd name="T14" fmla="*/ 317 w 375"/>
                <a:gd name="T15" fmla="*/ 0 h 117"/>
                <a:gd name="T16" fmla="*/ 59 w 375"/>
                <a:gd name="T17" fmla="*/ 0 h 117"/>
                <a:gd name="T18" fmla="*/ 0 w 375"/>
                <a:gd name="T19" fmla="*/ 58 h 117"/>
                <a:gd name="T20" fmla="*/ 59 w 375"/>
                <a:gd name="T21" fmla="*/ 117 h 117"/>
                <a:gd name="T22" fmla="*/ 317 w 375"/>
                <a:gd name="T23" fmla="*/ 117 h 117"/>
                <a:gd name="T24" fmla="*/ 375 w 375"/>
                <a:gd name="T25" fmla="*/ 58 h 117"/>
                <a:gd name="T26" fmla="*/ 317 w 375"/>
                <a:gd name="T2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 h="117">
                  <a:moveTo>
                    <a:pt x="59" y="116"/>
                  </a:moveTo>
                  <a:cubicBezTo>
                    <a:pt x="27" y="116"/>
                    <a:pt x="1" y="90"/>
                    <a:pt x="1" y="58"/>
                  </a:cubicBezTo>
                  <a:cubicBezTo>
                    <a:pt x="1" y="27"/>
                    <a:pt x="27" y="1"/>
                    <a:pt x="59" y="1"/>
                  </a:cubicBezTo>
                  <a:cubicBezTo>
                    <a:pt x="317" y="1"/>
                    <a:pt x="317" y="1"/>
                    <a:pt x="317" y="1"/>
                  </a:cubicBezTo>
                  <a:cubicBezTo>
                    <a:pt x="348" y="1"/>
                    <a:pt x="374" y="27"/>
                    <a:pt x="374" y="58"/>
                  </a:cubicBezTo>
                  <a:cubicBezTo>
                    <a:pt x="374" y="90"/>
                    <a:pt x="348" y="116"/>
                    <a:pt x="317" y="116"/>
                  </a:cubicBezTo>
                  <a:cubicBezTo>
                    <a:pt x="59" y="116"/>
                    <a:pt x="59" y="116"/>
                    <a:pt x="59" y="116"/>
                  </a:cubicBezTo>
                  <a:moveTo>
                    <a:pt x="317" y="0"/>
                  </a:moveTo>
                  <a:cubicBezTo>
                    <a:pt x="59" y="0"/>
                    <a:pt x="59" y="0"/>
                    <a:pt x="59" y="0"/>
                  </a:cubicBezTo>
                  <a:cubicBezTo>
                    <a:pt x="26" y="0"/>
                    <a:pt x="0" y="26"/>
                    <a:pt x="0" y="58"/>
                  </a:cubicBezTo>
                  <a:cubicBezTo>
                    <a:pt x="0" y="91"/>
                    <a:pt x="26" y="117"/>
                    <a:pt x="59" y="117"/>
                  </a:cubicBezTo>
                  <a:cubicBezTo>
                    <a:pt x="317" y="117"/>
                    <a:pt x="317" y="117"/>
                    <a:pt x="317" y="117"/>
                  </a:cubicBezTo>
                  <a:cubicBezTo>
                    <a:pt x="349" y="117"/>
                    <a:pt x="375" y="91"/>
                    <a:pt x="375" y="58"/>
                  </a:cubicBezTo>
                  <a:cubicBezTo>
                    <a:pt x="375" y="26"/>
                    <a:pt x="349" y="0"/>
                    <a:pt x="317" y="0"/>
                  </a:cubicBezTo>
                </a:path>
              </a:pathLst>
            </a:custGeom>
            <a:solidFill>
              <a:srgbClr val="D9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5">
              <a:extLst>
                <a:ext uri="{FF2B5EF4-FFF2-40B4-BE49-F238E27FC236}">
                  <a16:creationId xmlns:a16="http://schemas.microsoft.com/office/drawing/2014/main" id="{3D7E9DC0-EBC2-4C70-BA6C-9231C8F27BCA}"/>
                </a:ext>
              </a:extLst>
            </p:cNvPr>
            <p:cNvSpPr>
              <a:spLocks noEditPoints="1"/>
            </p:cNvSpPr>
            <p:nvPr/>
          </p:nvSpPr>
          <p:spPr bwMode="auto">
            <a:xfrm>
              <a:off x="371475" y="1731963"/>
              <a:ext cx="1408112" cy="438150"/>
            </a:xfrm>
            <a:custGeom>
              <a:avLst/>
              <a:gdLst>
                <a:gd name="T0" fmla="*/ 58 w 373"/>
                <a:gd name="T1" fmla="*/ 114 h 115"/>
                <a:gd name="T2" fmla="*/ 1 w 373"/>
                <a:gd name="T3" fmla="*/ 57 h 115"/>
                <a:gd name="T4" fmla="*/ 58 w 373"/>
                <a:gd name="T5" fmla="*/ 1 h 115"/>
                <a:gd name="T6" fmla="*/ 316 w 373"/>
                <a:gd name="T7" fmla="*/ 1 h 115"/>
                <a:gd name="T8" fmla="*/ 372 w 373"/>
                <a:gd name="T9" fmla="*/ 57 h 115"/>
                <a:gd name="T10" fmla="*/ 316 w 373"/>
                <a:gd name="T11" fmla="*/ 114 h 115"/>
                <a:gd name="T12" fmla="*/ 58 w 373"/>
                <a:gd name="T13" fmla="*/ 114 h 115"/>
                <a:gd name="T14" fmla="*/ 316 w 373"/>
                <a:gd name="T15" fmla="*/ 0 h 115"/>
                <a:gd name="T16" fmla="*/ 58 w 373"/>
                <a:gd name="T17" fmla="*/ 0 h 115"/>
                <a:gd name="T18" fmla="*/ 0 w 373"/>
                <a:gd name="T19" fmla="*/ 57 h 115"/>
                <a:gd name="T20" fmla="*/ 58 w 373"/>
                <a:gd name="T21" fmla="*/ 115 h 115"/>
                <a:gd name="T22" fmla="*/ 316 w 373"/>
                <a:gd name="T23" fmla="*/ 115 h 115"/>
                <a:gd name="T24" fmla="*/ 373 w 373"/>
                <a:gd name="T25" fmla="*/ 57 h 115"/>
                <a:gd name="T26" fmla="*/ 316 w 373"/>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3" h="115">
                  <a:moveTo>
                    <a:pt x="58" y="114"/>
                  </a:moveTo>
                  <a:cubicBezTo>
                    <a:pt x="26" y="114"/>
                    <a:pt x="1" y="89"/>
                    <a:pt x="1" y="57"/>
                  </a:cubicBezTo>
                  <a:cubicBezTo>
                    <a:pt x="1" y="26"/>
                    <a:pt x="26" y="1"/>
                    <a:pt x="58" y="1"/>
                  </a:cubicBezTo>
                  <a:cubicBezTo>
                    <a:pt x="316" y="1"/>
                    <a:pt x="316" y="1"/>
                    <a:pt x="316" y="1"/>
                  </a:cubicBezTo>
                  <a:cubicBezTo>
                    <a:pt x="347" y="1"/>
                    <a:pt x="372" y="26"/>
                    <a:pt x="372" y="57"/>
                  </a:cubicBezTo>
                  <a:cubicBezTo>
                    <a:pt x="372" y="89"/>
                    <a:pt x="347" y="114"/>
                    <a:pt x="316" y="114"/>
                  </a:cubicBezTo>
                  <a:cubicBezTo>
                    <a:pt x="58" y="114"/>
                    <a:pt x="58" y="114"/>
                    <a:pt x="58" y="114"/>
                  </a:cubicBezTo>
                  <a:moveTo>
                    <a:pt x="316" y="0"/>
                  </a:moveTo>
                  <a:cubicBezTo>
                    <a:pt x="58" y="0"/>
                    <a:pt x="58" y="0"/>
                    <a:pt x="58" y="0"/>
                  </a:cubicBezTo>
                  <a:cubicBezTo>
                    <a:pt x="26" y="0"/>
                    <a:pt x="0" y="26"/>
                    <a:pt x="0" y="57"/>
                  </a:cubicBezTo>
                  <a:cubicBezTo>
                    <a:pt x="0" y="89"/>
                    <a:pt x="26" y="115"/>
                    <a:pt x="58" y="115"/>
                  </a:cubicBezTo>
                  <a:cubicBezTo>
                    <a:pt x="316" y="115"/>
                    <a:pt x="316" y="115"/>
                    <a:pt x="316" y="115"/>
                  </a:cubicBezTo>
                  <a:cubicBezTo>
                    <a:pt x="347" y="115"/>
                    <a:pt x="373" y="89"/>
                    <a:pt x="373" y="57"/>
                  </a:cubicBezTo>
                  <a:cubicBezTo>
                    <a:pt x="373" y="26"/>
                    <a:pt x="347" y="0"/>
                    <a:pt x="316" y="0"/>
                  </a:cubicBezTo>
                </a:path>
              </a:pathLst>
            </a:custGeom>
            <a:solidFill>
              <a:srgbClr val="D8D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A253B0F6-E31B-43EE-9AE4-DA274ABE7A3B}"/>
                </a:ext>
              </a:extLst>
            </p:cNvPr>
            <p:cNvSpPr>
              <a:spLocks noEditPoints="1"/>
            </p:cNvSpPr>
            <p:nvPr/>
          </p:nvSpPr>
          <p:spPr bwMode="auto">
            <a:xfrm>
              <a:off x="374650" y="1735138"/>
              <a:ext cx="1401762" cy="431800"/>
            </a:xfrm>
            <a:custGeom>
              <a:avLst/>
              <a:gdLst>
                <a:gd name="T0" fmla="*/ 57 w 371"/>
                <a:gd name="T1" fmla="*/ 113 h 113"/>
                <a:gd name="T2" fmla="*/ 0 w 371"/>
                <a:gd name="T3" fmla="*/ 56 h 113"/>
                <a:gd name="T4" fmla="*/ 57 w 371"/>
                <a:gd name="T5" fmla="*/ 0 h 113"/>
                <a:gd name="T6" fmla="*/ 315 w 371"/>
                <a:gd name="T7" fmla="*/ 0 h 113"/>
                <a:gd name="T8" fmla="*/ 371 w 371"/>
                <a:gd name="T9" fmla="*/ 56 h 113"/>
                <a:gd name="T10" fmla="*/ 315 w 371"/>
                <a:gd name="T11" fmla="*/ 113 h 113"/>
                <a:gd name="T12" fmla="*/ 57 w 371"/>
                <a:gd name="T13" fmla="*/ 113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3"/>
                  </a:moveTo>
                  <a:cubicBezTo>
                    <a:pt x="25" y="113"/>
                    <a:pt x="0" y="88"/>
                    <a:pt x="0" y="56"/>
                  </a:cubicBezTo>
                  <a:cubicBezTo>
                    <a:pt x="0" y="25"/>
                    <a:pt x="25" y="0"/>
                    <a:pt x="57" y="0"/>
                  </a:cubicBezTo>
                  <a:cubicBezTo>
                    <a:pt x="315" y="0"/>
                    <a:pt x="315" y="0"/>
                    <a:pt x="315" y="0"/>
                  </a:cubicBezTo>
                  <a:cubicBezTo>
                    <a:pt x="346" y="0"/>
                    <a:pt x="371" y="25"/>
                    <a:pt x="371" y="56"/>
                  </a:cubicBezTo>
                  <a:cubicBezTo>
                    <a:pt x="371" y="88"/>
                    <a:pt x="346" y="113"/>
                    <a:pt x="315" y="113"/>
                  </a:cubicBezTo>
                  <a:cubicBezTo>
                    <a:pt x="57" y="113"/>
                    <a:pt x="57" y="113"/>
                    <a:pt x="57" y="113"/>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7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E92BAC05-156C-4DA4-9911-75AD9374263B}"/>
                </a:ext>
              </a:extLst>
            </p:cNvPr>
            <p:cNvSpPr>
              <a:spLocks noEditPoints="1"/>
            </p:cNvSpPr>
            <p:nvPr/>
          </p:nvSpPr>
          <p:spPr bwMode="auto">
            <a:xfrm>
              <a:off x="374650" y="1735138"/>
              <a:ext cx="1401762" cy="431800"/>
            </a:xfrm>
            <a:custGeom>
              <a:avLst/>
              <a:gdLst>
                <a:gd name="T0" fmla="*/ 57 w 371"/>
                <a:gd name="T1" fmla="*/ 112 h 113"/>
                <a:gd name="T2" fmla="*/ 1 w 371"/>
                <a:gd name="T3" fmla="*/ 56 h 113"/>
                <a:gd name="T4" fmla="*/ 57 w 371"/>
                <a:gd name="T5" fmla="*/ 1 h 113"/>
                <a:gd name="T6" fmla="*/ 315 w 371"/>
                <a:gd name="T7" fmla="*/ 1 h 113"/>
                <a:gd name="T8" fmla="*/ 370 w 371"/>
                <a:gd name="T9" fmla="*/ 56 h 113"/>
                <a:gd name="T10" fmla="*/ 315 w 371"/>
                <a:gd name="T11" fmla="*/ 112 h 113"/>
                <a:gd name="T12" fmla="*/ 57 w 371"/>
                <a:gd name="T13" fmla="*/ 112 h 113"/>
                <a:gd name="T14" fmla="*/ 315 w 371"/>
                <a:gd name="T15" fmla="*/ 0 h 113"/>
                <a:gd name="T16" fmla="*/ 57 w 371"/>
                <a:gd name="T17" fmla="*/ 0 h 113"/>
                <a:gd name="T18" fmla="*/ 0 w 371"/>
                <a:gd name="T19" fmla="*/ 56 h 113"/>
                <a:gd name="T20" fmla="*/ 57 w 371"/>
                <a:gd name="T21" fmla="*/ 113 h 113"/>
                <a:gd name="T22" fmla="*/ 315 w 371"/>
                <a:gd name="T23" fmla="*/ 113 h 113"/>
                <a:gd name="T24" fmla="*/ 371 w 371"/>
                <a:gd name="T25" fmla="*/ 56 h 113"/>
                <a:gd name="T26" fmla="*/ 315 w 371"/>
                <a:gd name="T27"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1" h="113">
                  <a:moveTo>
                    <a:pt x="57" y="112"/>
                  </a:moveTo>
                  <a:cubicBezTo>
                    <a:pt x="26" y="112"/>
                    <a:pt x="1" y="87"/>
                    <a:pt x="1" y="56"/>
                  </a:cubicBezTo>
                  <a:cubicBezTo>
                    <a:pt x="1" y="26"/>
                    <a:pt x="26" y="1"/>
                    <a:pt x="57" y="1"/>
                  </a:cubicBezTo>
                  <a:cubicBezTo>
                    <a:pt x="315" y="1"/>
                    <a:pt x="315" y="1"/>
                    <a:pt x="315" y="1"/>
                  </a:cubicBezTo>
                  <a:cubicBezTo>
                    <a:pt x="345" y="1"/>
                    <a:pt x="370" y="26"/>
                    <a:pt x="370" y="56"/>
                  </a:cubicBezTo>
                  <a:cubicBezTo>
                    <a:pt x="370" y="87"/>
                    <a:pt x="345" y="112"/>
                    <a:pt x="315" y="112"/>
                  </a:cubicBezTo>
                  <a:cubicBezTo>
                    <a:pt x="57" y="112"/>
                    <a:pt x="57" y="112"/>
                    <a:pt x="57" y="112"/>
                  </a:cubicBezTo>
                  <a:moveTo>
                    <a:pt x="315" y="0"/>
                  </a:moveTo>
                  <a:cubicBezTo>
                    <a:pt x="57" y="0"/>
                    <a:pt x="57" y="0"/>
                    <a:pt x="57" y="0"/>
                  </a:cubicBezTo>
                  <a:cubicBezTo>
                    <a:pt x="25" y="0"/>
                    <a:pt x="0" y="25"/>
                    <a:pt x="0" y="56"/>
                  </a:cubicBezTo>
                  <a:cubicBezTo>
                    <a:pt x="0" y="88"/>
                    <a:pt x="25" y="113"/>
                    <a:pt x="57" y="113"/>
                  </a:cubicBezTo>
                  <a:cubicBezTo>
                    <a:pt x="315" y="113"/>
                    <a:pt x="315" y="113"/>
                    <a:pt x="315" y="113"/>
                  </a:cubicBezTo>
                  <a:cubicBezTo>
                    <a:pt x="346" y="113"/>
                    <a:pt x="371" y="88"/>
                    <a:pt x="371" y="56"/>
                  </a:cubicBezTo>
                  <a:cubicBezTo>
                    <a:pt x="371" y="25"/>
                    <a:pt x="346" y="0"/>
                    <a:pt x="315" y="0"/>
                  </a:cubicBezTo>
                </a:path>
              </a:pathLst>
            </a:custGeom>
            <a:solidFill>
              <a:srgbClr val="D6D7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0E37A7F2-B84F-4E5F-8D35-E08C11E662B2}"/>
                </a:ext>
              </a:extLst>
            </p:cNvPr>
            <p:cNvSpPr>
              <a:spLocks noEditPoints="1"/>
            </p:cNvSpPr>
            <p:nvPr/>
          </p:nvSpPr>
          <p:spPr bwMode="auto">
            <a:xfrm>
              <a:off x="379413" y="1739900"/>
              <a:ext cx="1392237" cy="422275"/>
            </a:xfrm>
            <a:custGeom>
              <a:avLst/>
              <a:gdLst>
                <a:gd name="T0" fmla="*/ 56 w 369"/>
                <a:gd name="T1" fmla="*/ 111 h 111"/>
                <a:gd name="T2" fmla="*/ 0 w 369"/>
                <a:gd name="T3" fmla="*/ 55 h 111"/>
                <a:gd name="T4" fmla="*/ 56 w 369"/>
                <a:gd name="T5" fmla="*/ 0 h 111"/>
                <a:gd name="T6" fmla="*/ 314 w 369"/>
                <a:gd name="T7" fmla="*/ 0 h 111"/>
                <a:gd name="T8" fmla="*/ 369 w 369"/>
                <a:gd name="T9" fmla="*/ 55 h 111"/>
                <a:gd name="T10" fmla="*/ 314 w 369"/>
                <a:gd name="T11" fmla="*/ 111 h 111"/>
                <a:gd name="T12" fmla="*/ 56 w 369"/>
                <a:gd name="T13" fmla="*/ 111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1"/>
                  </a:moveTo>
                  <a:cubicBezTo>
                    <a:pt x="25" y="111"/>
                    <a:pt x="0" y="86"/>
                    <a:pt x="0" y="55"/>
                  </a:cubicBezTo>
                  <a:cubicBezTo>
                    <a:pt x="0" y="25"/>
                    <a:pt x="25" y="0"/>
                    <a:pt x="56" y="0"/>
                  </a:cubicBezTo>
                  <a:cubicBezTo>
                    <a:pt x="314" y="0"/>
                    <a:pt x="314" y="0"/>
                    <a:pt x="314" y="0"/>
                  </a:cubicBezTo>
                  <a:cubicBezTo>
                    <a:pt x="344" y="0"/>
                    <a:pt x="369" y="25"/>
                    <a:pt x="369" y="55"/>
                  </a:cubicBezTo>
                  <a:cubicBezTo>
                    <a:pt x="369" y="86"/>
                    <a:pt x="344" y="111"/>
                    <a:pt x="314" y="111"/>
                  </a:cubicBezTo>
                  <a:cubicBezTo>
                    <a:pt x="56" y="111"/>
                    <a:pt x="56" y="111"/>
                    <a:pt x="56" y="111"/>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5D6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1F5C5EB5-CB6E-41D9-BE45-60F35E456B35}"/>
                </a:ext>
              </a:extLst>
            </p:cNvPr>
            <p:cNvSpPr>
              <a:spLocks noEditPoints="1"/>
            </p:cNvSpPr>
            <p:nvPr/>
          </p:nvSpPr>
          <p:spPr bwMode="auto">
            <a:xfrm>
              <a:off x="379413" y="1739900"/>
              <a:ext cx="1392237" cy="422275"/>
            </a:xfrm>
            <a:custGeom>
              <a:avLst/>
              <a:gdLst>
                <a:gd name="T0" fmla="*/ 56 w 369"/>
                <a:gd name="T1" fmla="*/ 110 h 111"/>
                <a:gd name="T2" fmla="*/ 1 w 369"/>
                <a:gd name="T3" fmla="*/ 55 h 111"/>
                <a:gd name="T4" fmla="*/ 56 w 369"/>
                <a:gd name="T5" fmla="*/ 1 h 111"/>
                <a:gd name="T6" fmla="*/ 314 w 369"/>
                <a:gd name="T7" fmla="*/ 1 h 111"/>
                <a:gd name="T8" fmla="*/ 368 w 369"/>
                <a:gd name="T9" fmla="*/ 55 h 111"/>
                <a:gd name="T10" fmla="*/ 314 w 369"/>
                <a:gd name="T11" fmla="*/ 110 h 111"/>
                <a:gd name="T12" fmla="*/ 56 w 369"/>
                <a:gd name="T13" fmla="*/ 110 h 111"/>
                <a:gd name="T14" fmla="*/ 314 w 369"/>
                <a:gd name="T15" fmla="*/ 0 h 111"/>
                <a:gd name="T16" fmla="*/ 56 w 369"/>
                <a:gd name="T17" fmla="*/ 0 h 111"/>
                <a:gd name="T18" fmla="*/ 0 w 369"/>
                <a:gd name="T19" fmla="*/ 55 h 111"/>
                <a:gd name="T20" fmla="*/ 56 w 369"/>
                <a:gd name="T21" fmla="*/ 111 h 111"/>
                <a:gd name="T22" fmla="*/ 314 w 369"/>
                <a:gd name="T23" fmla="*/ 111 h 111"/>
                <a:gd name="T24" fmla="*/ 369 w 369"/>
                <a:gd name="T25" fmla="*/ 55 h 111"/>
                <a:gd name="T26" fmla="*/ 314 w 369"/>
                <a:gd name="T27"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9" h="111">
                  <a:moveTo>
                    <a:pt x="56" y="110"/>
                  </a:moveTo>
                  <a:cubicBezTo>
                    <a:pt x="25" y="110"/>
                    <a:pt x="1" y="86"/>
                    <a:pt x="1" y="55"/>
                  </a:cubicBezTo>
                  <a:cubicBezTo>
                    <a:pt x="1" y="25"/>
                    <a:pt x="25" y="1"/>
                    <a:pt x="56" y="1"/>
                  </a:cubicBezTo>
                  <a:cubicBezTo>
                    <a:pt x="314" y="1"/>
                    <a:pt x="314" y="1"/>
                    <a:pt x="314" y="1"/>
                  </a:cubicBezTo>
                  <a:cubicBezTo>
                    <a:pt x="344" y="1"/>
                    <a:pt x="368" y="25"/>
                    <a:pt x="368" y="55"/>
                  </a:cubicBezTo>
                  <a:cubicBezTo>
                    <a:pt x="368" y="86"/>
                    <a:pt x="344" y="110"/>
                    <a:pt x="314" y="110"/>
                  </a:cubicBezTo>
                  <a:cubicBezTo>
                    <a:pt x="56" y="110"/>
                    <a:pt x="56" y="110"/>
                    <a:pt x="56" y="110"/>
                  </a:cubicBezTo>
                  <a:moveTo>
                    <a:pt x="314" y="0"/>
                  </a:moveTo>
                  <a:cubicBezTo>
                    <a:pt x="56" y="0"/>
                    <a:pt x="56" y="0"/>
                    <a:pt x="56" y="0"/>
                  </a:cubicBezTo>
                  <a:cubicBezTo>
                    <a:pt x="25" y="0"/>
                    <a:pt x="0" y="25"/>
                    <a:pt x="0" y="55"/>
                  </a:cubicBezTo>
                  <a:cubicBezTo>
                    <a:pt x="0" y="86"/>
                    <a:pt x="25" y="111"/>
                    <a:pt x="56" y="111"/>
                  </a:cubicBezTo>
                  <a:cubicBezTo>
                    <a:pt x="314" y="111"/>
                    <a:pt x="314" y="111"/>
                    <a:pt x="314" y="111"/>
                  </a:cubicBezTo>
                  <a:cubicBezTo>
                    <a:pt x="344" y="111"/>
                    <a:pt x="369" y="86"/>
                    <a:pt x="369" y="55"/>
                  </a:cubicBezTo>
                  <a:cubicBezTo>
                    <a:pt x="369" y="25"/>
                    <a:pt x="344" y="0"/>
                    <a:pt x="314" y="0"/>
                  </a:cubicBezTo>
                </a:path>
              </a:pathLst>
            </a:custGeom>
            <a:solidFill>
              <a:srgbClr val="D4D5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C562B6AA-8E4C-4D6F-B0BD-3B3A03E24165}"/>
                </a:ext>
              </a:extLst>
            </p:cNvPr>
            <p:cNvSpPr>
              <a:spLocks noEditPoints="1"/>
            </p:cNvSpPr>
            <p:nvPr/>
          </p:nvSpPr>
          <p:spPr bwMode="auto">
            <a:xfrm>
              <a:off x="382588" y="1743075"/>
              <a:ext cx="1385887" cy="415925"/>
            </a:xfrm>
            <a:custGeom>
              <a:avLst/>
              <a:gdLst>
                <a:gd name="T0" fmla="*/ 55 w 367"/>
                <a:gd name="T1" fmla="*/ 109 h 109"/>
                <a:gd name="T2" fmla="*/ 0 w 367"/>
                <a:gd name="T3" fmla="*/ 54 h 109"/>
                <a:gd name="T4" fmla="*/ 55 w 367"/>
                <a:gd name="T5" fmla="*/ 0 h 109"/>
                <a:gd name="T6" fmla="*/ 313 w 367"/>
                <a:gd name="T7" fmla="*/ 0 h 109"/>
                <a:gd name="T8" fmla="*/ 367 w 367"/>
                <a:gd name="T9" fmla="*/ 54 h 109"/>
                <a:gd name="T10" fmla="*/ 313 w 367"/>
                <a:gd name="T11" fmla="*/ 109 h 109"/>
                <a:gd name="T12" fmla="*/ 55 w 367"/>
                <a:gd name="T13" fmla="*/ 109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9"/>
                  </a:moveTo>
                  <a:cubicBezTo>
                    <a:pt x="25" y="109"/>
                    <a:pt x="0" y="84"/>
                    <a:pt x="0" y="54"/>
                  </a:cubicBezTo>
                  <a:cubicBezTo>
                    <a:pt x="0" y="25"/>
                    <a:pt x="25" y="0"/>
                    <a:pt x="55" y="0"/>
                  </a:cubicBezTo>
                  <a:cubicBezTo>
                    <a:pt x="313" y="0"/>
                    <a:pt x="313" y="0"/>
                    <a:pt x="313" y="0"/>
                  </a:cubicBezTo>
                  <a:cubicBezTo>
                    <a:pt x="342" y="0"/>
                    <a:pt x="367" y="25"/>
                    <a:pt x="367" y="54"/>
                  </a:cubicBezTo>
                  <a:cubicBezTo>
                    <a:pt x="367" y="84"/>
                    <a:pt x="342" y="109"/>
                    <a:pt x="313" y="109"/>
                  </a:cubicBezTo>
                  <a:cubicBezTo>
                    <a:pt x="55" y="109"/>
                    <a:pt x="55" y="109"/>
                    <a:pt x="55" y="109"/>
                  </a:cubicBezTo>
                  <a:moveTo>
                    <a:pt x="313" y="0"/>
                  </a:moveTo>
                  <a:cubicBezTo>
                    <a:pt x="55" y="0"/>
                    <a:pt x="55" y="0"/>
                    <a:pt x="55" y="0"/>
                  </a:cubicBezTo>
                  <a:cubicBezTo>
                    <a:pt x="24" y="0"/>
                    <a:pt x="0" y="24"/>
                    <a:pt x="0" y="54"/>
                  </a:cubicBezTo>
                  <a:cubicBezTo>
                    <a:pt x="0" y="85"/>
                    <a:pt x="24" y="109"/>
                    <a:pt x="55" y="109"/>
                  </a:cubicBezTo>
                  <a:cubicBezTo>
                    <a:pt x="313" y="109"/>
                    <a:pt x="313" y="109"/>
                    <a:pt x="313" y="109"/>
                  </a:cubicBezTo>
                  <a:cubicBezTo>
                    <a:pt x="343" y="109"/>
                    <a:pt x="367" y="85"/>
                    <a:pt x="367" y="54"/>
                  </a:cubicBezTo>
                  <a:cubicBezTo>
                    <a:pt x="367" y="24"/>
                    <a:pt x="343" y="0"/>
                    <a:pt x="313" y="0"/>
                  </a:cubicBezTo>
                </a:path>
              </a:pathLst>
            </a:custGeom>
            <a:solidFill>
              <a:srgbClr val="D3D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553BE46-3430-4317-974B-742A795467B7}"/>
                </a:ext>
              </a:extLst>
            </p:cNvPr>
            <p:cNvSpPr>
              <a:spLocks noEditPoints="1"/>
            </p:cNvSpPr>
            <p:nvPr/>
          </p:nvSpPr>
          <p:spPr bwMode="auto">
            <a:xfrm>
              <a:off x="382588" y="1743075"/>
              <a:ext cx="1385887" cy="415925"/>
            </a:xfrm>
            <a:custGeom>
              <a:avLst/>
              <a:gdLst>
                <a:gd name="T0" fmla="*/ 55 w 367"/>
                <a:gd name="T1" fmla="*/ 108 h 109"/>
                <a:gd name="T2" fmla="*/ 1 w 367"/>
                <a:gd name="T3" fmla="*/ 54 h 109"/>
                <a:gd name="T4" fmla="*/ 55 w 367"/>
                <a:gd name="T5" fmla="*/ 1 h 109"/>
                <a:gd name="T6" fmla="*/ 313 w 367"/>
                <a:gd name="T7" fmla="*/ 1 h 109"/>
                <a:gd name="T8" fmla="*/ 366 w 367"/>
                <a:gd name="T9" fmla="*/ 54 h 109"/>
                <a:gd name="T10" fmla="*/ 313 w 367"/>
                <a:gd name="T11" fmla="*/ 108 h 109"/>
                <a:gd name="T12" fmla="*/ 55 w 367"/>
                <a:gd name="T13" fmla="*/ 108 h 109"/>
                <a:gd name="T14" fmla="*/ 313 w 367"/>
                <a:gd name="T15" fmla="*/ 0 h 109"/>
                <a:gd name="T16" fmla="*/ 55 w 367"/>
                <a:gd name="T17" fmla="*/ 0 h 109"/>
                <a:gd name="T18" fmla="*/ 0 w 367"/>
                <a:gd name="T19" fmla="*/ 54 h 109"/>
                <a:gd name="T20" fmla="*/ 55 w 367"/>
                <a:gd name="T21" fmla="*/ 109 h 109"/>
                <a:gd name="T22" fmla="*/ 313 w 367"/>
                <a:gd name="T23" fmla="*/ 109 h 109"/>
                <a:gd name="T24" fmla="*/ 367 w 367"/>
                <a:gd name="T25" fmla="*/ 54 h 109"/>
                <a:gd name="T26" fmla="*/ 313 w 367"/>
                <a:gd name="T2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7" h="109">
                  <a:moveTo>
                    <a:pt x="55" y="108"/>
                  </a:moveTo>
                  <a:cubicBezTo>
                    <a:pt x="25" y="108"/>
                    <a:pt x="1" y="84"/>
                    <a:pt x="1" y="54"/>
                  </a:cubicBezTo>
                  <a:cubicBezTo>
                    <a:pt x="1" y="25"/>
                    <a:pt x="25" y="1"/>
                    <a:pt x="55" y="1"/>
                  </a:cubicBezTo>
                  <a:cubicBezTo>
                    <a:pt x="313" y="1"/>
                    <a:pt x="313" y="1"/>
                    <a:pt x="313" y="1"/>
                  </a:cubicBezTo>
                  <a:cubicBezTo>
                    <a:pt x="342" y="1"/>
                    <a:pt x="366" y="25"/>
                    <a:pt x="366" y="54"/>
                  </a:cubicBezTo>
                  <a:cubicBezTo>
                    <a:pt x="366" y="84"/>
                    <a:pt x="342" y="108"/>
                    <a:pt x="313" y="108"/>
                  </a:cubicBezTo>
                  <a:cubicBezTo>
                    <a:pt x="55" y="108"/>
                    <a:pt x="55" y="108"/>
                    <a:pt x="55" y="108"/>
                  </a:cubicBezTo>
                  <a:moveTo>
                    <a:pt x="313" y="0"/>
                  </a:moveTo>
                  <a:cubicBezTo>
                    <a:pt x="55" y="0"/>
                    <a:pt x="55" y="0"/>
                    <a:pt x="55" y="0"/>
                  </a:cubicBezTo>
                  <a:cubicBezTo>
                    <a:pt x="25" y="0"/>
                    <a:pt x="0" y="25"/>
                    <a:pt x="0" y="54"/>
                  </a:cubicBezTo>
                  <a:cubicBezTo>
                    <a:pt x="0" y="84"/>
                    <a:pt x="25" y="109"/>
                    <a:pt x="55" y="109"/>
                  </a:cubicBezTo>
                  <a:cubicBezTo>
                    <a:pt x="313" y="109"/>
                    <a:pt x="313" y="109"/>
                    <a:pt x="313" y="109"/>
                  </a:cubicBezTo>
                  <a:cubicBezTo>
                    <a:pt x="342" y="109"/>
                    <a:pt x="367" y="84"/>
                    <a:pt x="367" y="54"/>
                  </a:cubicBezTo>
                  <a:cubicBezTo>
                    <a:pt x="367" y="25"/>
                    <a:pt x="342" y="0"/>
                    <a:pt x="313" y="0"/>
                  </a:cubicBezTo>
                </a:path>
              </a:pathLst>
            </a:custGeom>
            <a:solidFill>
              <a:srgbClr val="D2D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022EEB5D-21C1-4F0E-8815-4DB2B6A7C5DB}"/>
                </a:ext>
              </a:extLst>
            </p:cNvPr>
            <p:cNvSpPr>
              <a:spLocks noEditPoints="1"/>
            </p:cNvSpPr>
            <p:nvPr/>
          </p:nvSpPr>
          <p:spPr bwMode="auto">
            <a:xfrm>
              <a:off x="385763" y="1747838"/>
              <a:ext cx="1377950" cy="406400"/>
            </a:xfrm>
            <a:custGeom>
              <a:avLst/>
              <a:gdLst>
                <a:gd name="T0" fmla="*/ 54 w 365"/>
                <a:gd name="T1" fmla="*/ 106 h 107"/>
                <a:gd name="T2" fmla="*/ 1 w 365"/>
                <a:gd name="T3" fmla="*/ 53 h 107"/>
                <a:gd name="T4" fmla="*/ 54 w 365"/>
                <a:gd name="T5" fmla="*/ 0 h 107"/>
                <a:gd name="T6" fmla="*/ 312 w 365"/>
                <a:gd name="T7" fmla="*/ 0 h 107"/>
                <a:gd name="T8" fmla="*/ 365 w 365"/>
                <a:gd name="T9" fmla="*/ 53 h 107"/>
                <a:gd name="T10" fmla="*/ 312 w 365"/>
                <a:gd name="T11" fmla="*/ 106 h 107"/>
                <a:gd name="T12" fmla="*/ 54 w 365"/>
                <a:gd name="T13" fmla="*/ 106 h 107"/>
                <a:gd name="T14" fmla="*/ 312 w 365"/>
                <a:gd name="T15" fmla="*/ 0 h 107"/>
                <a:gd name="T16" fmla="*/ 54 w 365"/>
                <a:gd name="T17" fmla="*/ 0 h 107"/>
                <a:gd name="T18" fmla="*/ 0 w 365"/>
                <a:gd name="T19" fmla="*/ 53 h 107"/>
                <a:gd name="T20" fmla="*/ 54 w 365"/>
                <a:gd name="T21" fmla="*/ 107 h 107"/>
                <a:gd name="T22" fmla="*/ 312 w 365"/>
                <a:gd name="T23" fmla="*/ 107 h 107"/>
                <a:gd name="T24" fmla="*/ 365 w 365"/>
                <a:gd name="T25" fmla="*/ 53 h 107"/>
                <a:gd name="T26" fmla="*/ 312 w 365"/>
                <a:gd name="T2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5" h="107">
                  <a:moveTo>
                    <a:pt x="54" y="106"/>
                  </a:moveTo>
                  <a:cubicBezTo>
                    <a:pt x="24" y="106"/>
                    <a:pt x="1" y="83"/>
                    <a:pt x="1" y="53"/>
                  </a:cubicBezTo>
                  <a:cubicBezTo>
                    <a:pt x="1" y="24"/>
                    <a:pt x="24" y="0"/>
                    <a:pt x="54" y="0"/>
                  </a:cubicBezTo>
                  <a:cubicBezTo>
                    <a:pt x="312" y="0"/>
                    <a:pt x="312" y="0"/>
                    <a:pt x="312" y="0"/>
                  </a:cubicBezTo>
                  <a:cubicBezTo>
                    <a:pt x="341" y="0"/>
                    <a:pt x="365" y="24"/>
                    <a:pt x="365" y="53"/>
                  </a:cubicBezTo>
                  <a:cubicBezTo>
                    <a:pt x="365" y="83"/>
                    <a:pt x="341" y="106"/>
                    <a:pt x="312" y="106"/>
                  </a:cubicBezTo>
                  <a:cubicBezTo>
                    <a:pt x="54" y="106"/>
                    <a:pt x="54" y="106"/>
                    <a:pt x="54" y="106"/>
                  </a:cubicBezTo>
                  <a:moveTo>
                    <a:pt x="312" y="0"/>
                  </a:moveTo>
                  <a:cubicBezTo>
                    <a:pt x="54" y="0"/>
                    <a:pt x="54" y="0"/>
                    <a:pt x="54" y="0"/>
                  </a:cubicBezTo>
                  <a:cubicBezTo>
                    <a:pt x="24" y="0"/>
                    <a:pt x="0" y="24"/>
                    <a:pt x="0" y="53"/>
                  </a:cubicBezTo>
                  <a:cubicBezTo>
                    <a:pt x="0" y="83"/>
                    <a:pt x="24" y="107"/>
                    <a:pt x="54" y="107"/>
                  </a:cubicBezTo>
                  <a:cubicBezTo>
                    <a:pt x="312" y="107"/>
                    <a:pt x="312" y="107"/>
                    <a:pt x="312" y="107"/>
                  </a:cubicBezTo>
                  <a:cubicBezTo>
                    <a:pt x="341" y="107"/>
                    <a:pt x="365" y="83"/>
                    <a:pt x="365" y="53"/>
                  </a:cubicBezTo>
                  <a:cubicBezTo>
                    <a:pt x="365" y="24"/>
                    <a:pt x="341" y="0"/>
                    <a:pt x="312" y="0"/>
                  </a:cubicBezTo>
                </a:path>
              </a:pathLst>
            </a:custGeom>
            <a:solidFill>
              <a:srgbClr val="D1D2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23AF705E-0F76-4554-935F-B056296B9D77}"/>
                </a:ext>
              </a:extLst>
            </p:cNvPr>
            <p:cNvSpPr>
              <a:spLocks noEditPoints="1"/>
            </p:cNvSpPr>
            <p:nvPr/>
          </p:nvSpPr>
          <p:spPr bwMode="auto">
            <a:xfrm>
              <a:off x="390525" y="1747838"/>
              <a:ext cx="1373187" cy="403225"/>
            </a:xfrm>
            <a:custGeom>
              <a:avLst/>
              <a:gdLst>
                <a:gd name="T0" fmla="*/ 53 w 364"/>
                <a:gd name="T1" fmla="*/ 106 h 106"/>
                <a:gd name="T2" fmla="*/ 0 w 364"/>
                <a:gd name="T3" fmla="*/ 53 h 106"/>
                <a:gd name="T4" fmla="*/ 53 w 364"/>
                <a:gd name="T5" fmla="*/ 1 h 106"/>
                <a:gd name="T6" fmla="*/ 311 w 364"/>
                <a:gd name="T7" fmla="*/ 1 h 106"/>
                <a:gd name="T8" fmla="*/ 363 w 364"/>
                <a:gd name="T9" fmla="*/ 53 h 106"/>
                <a:gd name="T10" fmla="*/ 311 w 364"/>
                <a:gd name="T11" fmla="*/ 106 h 106"/>
                <a:gd name="T12" fmla="*/ 53 w 364"/>
                <a:gd name="T13" fmla="*/ 106 h 106"/>
                <a:gd name="T14" fmla="*/ 311 w 364"/>
                <a:gd name="T15" fmla="*/ 0 h 106"/>
                <a:gd name="T16" fmla="*/ 53 w 364"/>
                <a:gd name="T17" fmla="*/ 0 h 106"/>
                <a:gd name="T18" fmla="*/ 0 w 364"/>
                <a:gd name="T19" fmla="*/ 53 h 106"/>
                <a:gd name="T20" fmla="*/ 53 w 364"/>
                <a:gd name="T21" fmla="*/ 106 h 106"/>
                <a:gd name="T22" fmla="*/ 311 w 364"/>
                <a:gd name="T23" fmla="*/ 106 h 106"/>
                <a:gd name="T24" fmla="*/ 364 w 364"/>
                <a:gd name="T25" fmla="*/ 53 h 106"/>
                <a:gd name="T26" fmla="*/ 311 w 364"/>
                <a:gd name="T2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4" h="106">
                  <a:moveTo>
                    <a:pt x="53" y="106"/>
                  </a:moveTo>
                  <a:cubicBezTo>
                    <a:pt x="24" y="106"/>
                    <a:pt x="0" y="82"/>
                    <a:pt x="0" y="53"/>
                  </a:cubicBezTo>
                  <a:cubicBezTo>
                    <a:pt x="0" y="25"/>
                    <a:pt x="24" y="1"/>
                    <a:pt x="53" y="1"/>
                  </a:cubicBezTo>
                  <a:cubicBezTo>
                    <a:pt x="311" y="1"/>
                    <a:pt x="311" y="1"/>
                    <a:pt x="311" y="1"/>
                  </a:cubicBezTo>
                  <a:cubicBezTo>
                    <a:pt x="339" y="1"/>
                    <a:pt x="363" y="25"/>
                    <a:pt x="363" y="53"/>
                  </a:cubicBezTo>
                  <a:cubicBezTo>
                    <a:pt x="363" y="82"/>
                    <a:pt x="339" y="106"/>
                    <a:pt x="311" y="106"/>
                  </a:cubicBezTo>
                  <a:cubicBezTo>
                    <a:pt x="53" y="106"/>
                    <a:pt x="53" y="106"/>
                    <a:pt x="53" y="106"/>
                  </a:cubicBezTo>
                  <a:moveTo>
                    <a:pt x="311" y="0"/>
                  </a:moveTo>
                  <a:cubicBezTo>
                    <a:pt x="53" y="0"/>
                    <a:pt x="53" y="0"/>
                    <a:pt x="53" y="0"/>
                  </a:cubicBezTo>
                  <a:cubicBezTo>
                    <a:pt x="23" y="0"/>
                    <a:pt x="0" y="24"/>
                    <a:pt x="0" y="53"/>
                  </a:cubicBezTo>
                  <a:cubicBezTo>
                    <a:pt x="0" y="83"/>
                    <a:pt x="23" y="106"/>
                    <a:pt x="53" y="106"/>
                  </a:cubicBezTo>
                  <a:cubicBezTo>
                    <a:pt x="311" y="106"/>
                    <a:pt x="311" y="106"/>
                    <a:pt x="311" y="106"/>
                  </a:cubicBezTo>
                  <a:cubicBezTo>
                    <a:pt x="340" y="106"/>
                    <a:pt x="364" y="83"/>
                    <a:pt x="364" y="53"/>
                  </a:cubicBezTo>
                  <a:cubicBezTo>
                    <a:pt x="364" y="24"/>
                    <a:pt x="340" y="0"/>
                    <a:pt x="311" y="0"/>
                  </a:cubicBezTo>
                </a:path>
              </a:pathLst>
            </a:custGeom>
            <a:solidFill>
              <a:srgbClr val="D0D1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DEB5CB0C-95C2-4AAD-900B-291F8FD688EF}"/>
                </a:ext>
              </a:extLst>
            </p:cNvPr>
            <p:cNvSpPr>
              <a:spLocks noEditPoints="1"/>
            </p:cNvSpPr>
            <p:nvPr/>
          </p:nvSpPr>
          <p:spPr bwMode="auto">
            <a:xfrm>
              <a:off x="390525" y="1751013"/>
              <a:ext cx="1370012" cy="400050"/>
            </a:xfrm>
            <a:custGeom>
              <a:avLst/>
              <a:gdLst>
                <a:gd name="T0" fmla="*/ 53 w 363"/>
                <a:gd name="T1" fmla="*/ 104 h 105"/>
                <a:gd name="T2" fmla="*/ 1 w 363"/>
                <a:gd name="T3" fmla="*/ 52 h 105"/>
                <a:gd name="T4" fmla="*/ 53 w 363"/>
                <a:gd name="T5" fmla="*/ 1 h 105"/>
                <a:gd name="T6" fmla="*/ 311 w 363"/>
                <a:gd name="T7" fmla="*/ 1 h 105"/>
                <a:gd name="T8" fmla="*/ 362 w 363"/>
                <a:gd name="T9" fmla="*/ 52 h 105"/>
                <a:gd name="T10" fmla="*/ 311 w 363"/>
                <a:gd name="T11" fmla="*/ 104 h 105"/>
                <a:gd name="T12" fmla="*/ 53 w 363"/>
                <a:gd name="T13" fmla="*/ 104 h 105"/>
                <a:gd name="T14" fmla="*/ 311 w 363"/>
                <a:gd name="T15" fmla="*/ 0 h 105"/>
                <a:gd name="T16" fmla="*/ 53 w 363"/>
                <a:gd name="T17" fmla="*/ 0 h 105"/>
                <a:gd name="T18" fmla="*/ 0 w 363"/>
                <a:gd name="T19" fmla="*/ 52 h 105"/>
                <a:gd name="T20" fmla="*/ 53 w 363"/>
                <a:gd name="T21" fmla="*/ 105 h 105"/>
                <a:gd name="T22" fmla="*/ 311 w 363"/>
                <a:gd name="T23" fmla="*/ 105 h 105"/>
                <a:gd name="T24" fmla="*/ 363 w 363"/>
                <a:gd name="T25" fmla="*/ 52 h 105"/>
                <a:gd name="T26" fmla="*/ 311 w 363"/>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3" h="105">
                  <a:moveTo>
                    <a:pt x="53" y="104"/>
                  </a:moveTo>
                  <a:cubicBezTo>
                    <a:pt x="24" y="104"/>
                    <a:pt x="1" y="81"/>
                    <a:pt x="1" y="52"/>
                  </a:cubicBezTo>
                  <a:cubicBezTo>
                    <a:pt x="1" y="24"/>
                    <a:pt x="24" y="1"/>
                    <a:pt x="53" y="1"/>
                  </a:cubicBezTo>
                  <a:cubicBezTo>
                    <a:pt x="311" y="1"/>
                    <a:pt x="311" y="1"/>
                    <a:pt x="311" y="1"/>
                  </a:cubicBezTo>
                  <a:cubicBezTo>
                    <a:pt x="339" y="1"/>
                    <a:pt x="362" y="24"/>
                    <a:pt x="362" y="52"/>
                  </a:cubicBezTo>
                  <a:cubicBezTo>
                    <a:pt x="362" y="81"/>
                    <a:pt x="339" y="104"/>
                    <a:pt x="311" y="104"/>
                  </a:cubicBezTo>
                  <a:cubicBezTo>
                    <a:pt x="53" y="104"/>
                    <a:pt x="53" y="104"/>
                    <a:pt x="53" y="104"/>
                  </a:cubicBezTo>
                  <a:moveTo>
                    <a:pt x="311" y="0"/>
                  </a:moveTo>
                  <a:cubicBezTo>
                    <a:pt x="53" y="0"/>
                    <a:pt x="53" y="0"/>
                    <a:pt x="53" y="0"/>
                  </a:cubicBezTo>
                  <a:cubicBezTo>
                    <a:pt x="24" y="0"/>
                    <a:pt x="0" y="24"/>
                    <a:pt x="0" y="52"/>
                  </a:cubicBezTo>
                  <a:cubicBezTo>
                    <a:pt x="0" y="81"/>
                    <a:pt x="24" y="105"/>
                    <a:pt x="53" y="105"/>
                  </a:cubicBezTo>
                  <a:cubicBezTo>
                    <a:pt x="311" y="105"/>
                    <a:pt x="311" y="105"/>
                    <a:pt x="311" y="105"/>
                  </a:cubicBezTo>
                  <a:cubicBezTo>
                    <a:pt x="339" y="105"/>
                    <a:pt x="363" y="81"/>
                    <a:pt x="363" y="52"/>
                  </a:cubicBezTo>
                  <a:cubicBezTo>
                    <a:pt x="363" y="24"/>
                    <a:pt x="339" y="0"/>
                    <a:pt x="311" y="0"/>
                  </a:cubicBezTo>
                </a:path>
              </a:pathLst>
            </a:custGeom>
            <a:solidFill>
              <a:srgbClr val="CFD0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3293F8D0-FA43-41FC-8962-49FDE946CF54}"/>
                </a:ext>
              </a:extLst>
            </p:cNvPr>
            <p:cNvSpPr>
              <a:spLocks noEditPoints="1"/>
            </p:cNvSpPr>
            <p:nvPr/>
          </p:nvSpPr>
          <p:spPr bwMode="auto">
            <a:xfrm>
              <a:off x="393700" y="1754188"/>
              <a:ext cx="1363662" cy="393700"/>
            </a:xfrm>
            <a:custGeom>
              <a:avLst/>
              <a:gdLst>
                <a:gd name="T0" fmla="*/ 52 w 361"/>
                <a:gd name="T1" fmla="*/ 103 h 103"/>
                <a:gd name="T2" fmla="*/ 0 w 361"/>
                <a:gd name="T3" fmla="*/ 51 h 103"/>
                <a:gd name="T4" fmla="*/ 52 w 361"/>
                <a:gd name="T5" fmla="*/ 0 h 103"/>
                <a:gd name="T6" fmla="*/ 310 w 361"/>
                <a:gd name="T7" fmla="*/ 0 h 103"/>
                <a:gd name="T8" fmla="*/ 361 w 361"/>
                <a:gd name="T9" fmla="*/ 51 h 103"/>
                <a:gd name="T10" fmla="*/ 310 w 361"/>
                <a:gd name="T11" fmla="*/ 103 h 103"/>
                <a:gd name="T12" fmla="*/ 52 w 361"/>
                <a:gd name="T13" fmla="*/ 103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3"/>
                  </a:moveTo>
                  <a:cubicBezTo>
                    <a:pt x="23" y="103"/>
                    <a:pt x="0" y="80"/>
                    <a:pt x="0" y="51"/>
                  </a:cubicBezTo>
                  <a:cubicBezTo>
                    <a:pt x="0" y="23"/>
                    <a:pt x="23" y="0"/>
                    <a:pt x="52" y="0"/>
                  </a:cubicBezTo>
                  <a:cubicBezTo>
                    <a:pt x="310" y="0"/>
                    <a:pt x="310" y="0"/>
                    <a:pt x="310" y="0"/>
                  </a:cubicBezTo>
                  <a:cubicBezTo>
                    <a:pt x="338" y="0"/>
                    <a:pt x="361" y="23"/>
                    <a:pt x="361" y="51"/>
                  </a:cubicBezTo>
                  <a:cubicBezTo>
                    <a:pt x="361" y="80"/>
                    <a:pt x="338" y="103"/>
                    <a:pt x="310" y="103"/>
                  </a:cubicBezTo>
                  <a:cubicBezTo>
                    <a:pt x="52" y="103"/>
                    <a:pt x="52" y="103"/>
                    <a:pt x="52" y="103"/>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E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6">
              <a:extLst>
                <a:ext uri="{FF2B5EF4-FFF2-40B4-BE49-F238E27FC236}">
                  <a16:creationId xmlns:a16="http://schemas.microsoft.com/office/drawing/2014/main" id="{CE60091A-3CE9-40B4-8A90-52B2F0D272D2}"/>
                </a:ext>
              </a:extLst>
            </p:cNvPr>
            <p:cNvSpPr>
              <a:spLocks noEditPoints="1"/>
            </p:cNvSpPr>
            <p:nvPr/>
          </p:nvSpPr>
          <p:spPr bwMode="auto">
            <a:xfrm>
              <a:off x="393700" y="1754188"/>
              <a:ext cx="1363662" cy="393700"/>
            </a:xfrm>
            <a:custGeom>
              <a:avLst/>
              <a:gdLst>
                <a:gd name="T0" fmla="*/ 52 w 361"/>
                <a:gd name="T1" fmla="*/ 102 h 103"/>
                <a:gd name="T2" fmla="*/ 1 w 361"/>
                <a:gd name="T3" fmla="*/ 51 h 103"/>
                <a:gd name="T4" fmla="*/ 52 w 361"/>
                <a:gd name="T5" fmla="*/ 1 h 103"/>
                <a:gd name="T6" fmla="*/ 310 w 361"/>
                <a:gd name="T7" fmla="*/ 1 h 103"/>
                <a:gd name="T8" fmla="*/ 360 w 361"/>
                <a:gd name="T9" fmla="*/ 51 h 103"/>
                <a:gd name="T10" fmla="*/ 310 w 361"/>
                <a:gd name="T11" fmla="*/ 102 h 103"/>
                <a:gd name="T12" fmla="*/ 52 w 361"/>
                <a:gd name="T13" fmla="*/ 102 h 103"/>
                <a:gd name="T14" fmla="*/ 310 w 361"/>
                <a:gd name="T15" fmla="*/ 0 h 103"/>
                <a:gd name="T16" fmla="*/ 52 w 361"/>
                <a:gd name="T17" fmla="*/ 0 h 103"/>
                <a:gd name="T18" fmla="*/ 0 w 361"/>
                <a:gd name="T19" fmla="*/ 51 h 103"/>
                <a:gd name="T20" fmla="*/ 52 w 361"/>
                <a:gd name="T21" fmla="*/ 103 h 103"/>
                <a:gd name="T22" fmla="*/ 310 w 361"/>
                <a:gd name="T23" fmla="*/ 103 h 103"/>
                <a:gd name="T24" fmla="*/ 361 w 361"/>
                <a:gd name="T25" fmla="*/ 51 h 103"/>
                <a:gd name="T26" fmla="*/ 310 w 361"/>
                <a:gd name="T2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1" h="103">
                  <a:moveTo>
                    <a:pt x="52" y="102"/>
                  </a:moveTo>
                  <a:cubicBezTo>
                    <a:pt x="24" y="102"/>
                    <a:pt x="1" y="80"/>
                    <a:pt x="1" y="51"/>
                  </a:cubicBezTo>
                  <a:cubicBezTo>
                    <a:pt x="1" y="23"/>
                    <a:pt x="24" y="1"/>
                    <a:pt x="52" y="1"/>
                  </a:cubicBezTo>
                  <a:cubicBezTo>
                    <a:pt x="310" y="1"/>
                    <a:pt x="310" y="1"/>
                    <a:pt x="310" y="1"/>
                  </a:cubicBezTo>
                  <a:cubicBezTo>
                    <a:pt x="338" y="1"/>
                    <a:pt x="360" y="23"/>
                    <a:pt x="360" y="51"/>
                  </a:cubicBezTo>
                  <a:cubicBezTo>
                    <a:pt x="360" y="80"/>
                    <a:pt x="338" y="102"/>
                    <a:pt x="310" y="102"/>
                  </a:cubicBezTo>
                  <a:cubicBezTo>
                    <a:pt x="52" y="102"/>
                    <a:pt x="52" y="102"/>
                    <a:pt x="52" y="102"/>
                  </a:cubicBezTo>
                  <a:moveTo>
                    <a:pt x="310" y="0"/>
                  </a:moveTo>
                  <a:cubicBezTo>
                    <a:pt x="52" y="0"/>
                    <a:pt x="52" y="0"/>
                    <a:pt x="52" y="0"/>
                  </a:cubicBezTo>
                  <a:cubicBezTo>
                    <a:pt x="23" y="0"/>
                    <a:pt x="0" y="23"/>
                    <a:pt x="0" y="51"/>
                  </a:cubicBezTo>
                  <a:cubicBezTo>
                    <a:pt x="0" y="80"/>
                    <a:pt x="23" y="103"/>
                    <a:pt x="52" y="103"/>
                  </a:cubicBezTo>
                  <a:cubicBezTo>
                    <a:pt x="310" y="103"/>
                    <a:pt x="310" y="103"/>
                    <a:pt x="310" y="103"/>
                  </a:cubicBezTo>
                  <a:cubicBezTo>
                    <a:pt x="338" y="103"/>
                    <a:pt x="361" y="80"/>
                    <a:pt x="361" y="51"/>
                  </a:cubicBezTo>
                  <a:cubicBezTo>
                    <a:pt x="361" y="23"/>
                    <a:pt x="338" y="0"/>
                    <a:pt x="310" y="0"/>
                  </a:cubicBezTo>
                </a:path>
              </a:pathLst>
            </a:custGeom>
            <a:solidFill>
              <a:srgbClr val="CDCE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7">
              <a:extLst>
                <a:ext uri="{FF2B5EF4-FFF2-40B4-BE49-F238E27FC236}">
                  <a16:creationId xmlns:a16="http://schemas.microsoft.com/office/drawing/2014/main" id="{ADF504D9-A0A6-45A4-ABEB-BDA4CEE60FDE}"/>
                </a:ext>
              </a:extLst>
            </p:cNvPr>
            <p:cNvSpPr>
              <a:spLocks noEditPoints="1"/>
            </p:cNvSpPr>
            <p:nvPr/>
          </p:nvSpPr>
          <p:spPr bwMode="auto">
            <a:xfrm>
              <a:off x="396875" y="1758950"/>
              <a:ext cx="1355725" cy="384175"/>
            </a:xfrm>
            <a:custGeom>
              <a:avLst/>
              <a:gdLst>
                <a:gd name="T0" fmla="*/ 51 w 359"/>
                <a:gd name="T1" fmla="*/ 101 h 101"/>
                <a:gd name="T2" fmla="*/ 0 w 359"/>
                <a:gd name="T3" fmla="*/ 50 h 101"/>
                <a:gd name="T4" fmla="*/ 51 w 359"/>
                <a:gd name="T5" fmla="*/ 0 h 101"/>
                <a:gd name="T6" fmla="*/ 309 w 359"/>
                <a:gd name="T7" fmla="*/ 0 h 101"/>
                <a:gd name="T8" fmla="*/ 359 w 359"/>
                <a:gd name="T9" fmla="*/ 50 h 101"/>
                <a:gd name="T10" fmla="*/ 309 w 359"/>
                <a:gd name="T11" fmla="*/ 101 h 101"/>
                <a:gd name="T12" fmla="*/ 51 w 359"/>
                <a:gd name="T13" fmla="*/ 101 h 101"/>
                <a:gd name="T14" fmla="*/ 309 w 359"/>
                <a:gd name="T15" fmla="*/ 0 h 101"/>
                <a:gd name="T16" fmla="*/ 51 w 359"/>
                <a:gd name="T17" fmla="*/ 0 h 101"/>
                <a:gd name="T18" fmla="*/ 0 w 359"/>
                <a:gd name="T19" fmla="*/ 50 h 101"/>
                <a:gd name="T20" fmla="*/ 51 w 359"/>
                <a:gd name="T21" fmla="*/ 101 h 101"/>
                <a:gd name="T22" fmla="*/ 309 w 359"/>
                <a:gd name="T23" fmla="*/ 101 h 101"/>
                <a:gd name="T24" fmla="*/ 359 w 359"/>
                <a:gd name="T25" fmla="*/ 50 h 101"/>
                <a:gd name="T26" fmla="*/ 309 w 359"/>
                <a:gd name="T2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9" h="101">
                  <a:moveTo>
                    <a:pt x="51" y="101"/>
                  </a:move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ubicBezTo>
                    <a:pt x="51" y="101"/>
                    <a:pt x="51" y="101"/>
                    <a:pt x="51" y="101"/>
                  </a:cubicBezTo>
                  <a:moveTo>
                    <a:pt x="309" y="0"/>
                  </a:moveTo>
                  <a:cubicBezTo>
                    <a:pt x="51" y="0"/>
                    <a:pt x="51" y="0"/>
                    <a:pt x="51" y="0"/>
                  </a:cubicBezTo>
                  <a:cubicBezTo>
                    <a:pt x="23" y="0"/>
                    <a:pt x="0" y="22"/>
                    <a:pt x="0" y="50"/>
                  </a:cubicBezTo>
                  <a:cubicBezTo>
                    <a:pt x="0" y="79"/>
                    <a:pt x="23" y="101"/>
                    <a:pt x="51" y="101"/>
                  </a:cubicBezTo>
                  <a:cubicBezTo>
                    <a:pt x="309" y="101"/>
                    <a:pt x="309" y="101"/>
                    <a:pt x="309" y="101"/>
                  </a:cubicBezTo>
                  <a:cubicBezTo>
                    <a:pt x="337" y="101"/>
                    <a:pt x="359" y="79"/>
                    <a:pt x="359" y="50"/>
                  </a:cubicBezTo>
                  <a:cubicBezTo>
                    <a:pt x="359" y="22"/>
                    <a:pt x="337" y="0"/>
                    <a:pt x="309" y="0"/>
                  </a:cubicBezTo>
                </a:path>
              </a:pathLst>
            </a:custGeom>
            <a:solidFill>
              <a:srgbClr val="CCC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8">
              <a:extLst>
                <a:ext uri="{FF2B5EF4-FFF2-40B4-BE49-F238E27FC236}">
                  <a16:creationId xmlns:a16="http://schemas.microsoft.com/office/drawing/2014/main" id="{FD755CEC-13F7-4DD5-B5FA-675BC972EBCD}"/>
                </a:ext>
              </a:extLst>
            </p:cNvPr>
            <p:cNvSpPr>
              <a:spLocks/>
            </p:cNvSpPr>
            <p:nvPr/>
          </p:nvSpPr>
          <p:spPr bwMode="auto">
            <a:xfrm>
              <a:off x="396875" y="1758950"/>
              <a:ext cx="1355725" cy="384175"/>
            </a:xfrm>
            <a:custGeom>
              <a:avLst/>
              <a:gdLst>
                <a:gd name="T0" fmla="*/ 309 w 359"/>
                <a:gd name="T1" fmla="*/ 0 h 101"/>
                <a:gd name="T2" fmla="*/ 51 w 359"/>
                <a:gd name="T3" fmla="*/ 0 h 101"/>
                <a:gd name="T4" fmla="*/ 0 w 359"/>
                <a:gd name="T5" fmla="*/ 50 h 101"/>
                <a:gd name="T6" fmla="*/ 51 w 359"/>
                <a:gd name="T7" fmla="*/ 101 h 101"/>
                <a:gd name="T8" fmla="*/ 309 w 359"/>
                <a:gd name="T9" fmla="*/ 101 h 101"/>
                <a:gd name="T10" fmla="*/ 359 w 359"/>
                <a:gd name="T11" fmla="*/ 50 h 101"/>
                <a:gd name="T12" fmla="*/ 309 w 359"/>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0"/>
                  </a:moveTo>
                  <a:cubicBezTo>
                    <a:pt x="51" y="0"/>
                    <a:pt x="51" y="0"/>
                    <a:pt x="51" y="0"/>
                  </a:cubicBezTo>
                  <a:cubicBezTo>
                    <a:pt x="23" y="0"/>
                    <a:pt x="0" y="23"/>
                    <a:pt x="0" y="50"/>
                  </a:cubicBezTo>
                  <a:cubicBezTo>
                    <a:pt x="0" y="78"/>
                    <a:pt x="23" y="101"/>
                    <a:pt x="51" y="101"/>
                  </a:cubicBezTo>
                  <a:cubicBezTo>
                    <a:pt x="309" y="101"/>
                    <a:pt x="309" y="101"/>
                    <a:pt x="309" y="101"/>
                  </a:cubicBezTo>
                  <a:cubicBezTo>
                    <a:pt x="336" y="101"/>
                    <a:pt x="359" y="78"/>
                    <a:pt x="359" y="50"/>
                  </a:cubicBezTo>
                  <a:cubicBezTo>
                    <a:pt x="359" y="23"/>
                    <a:pt x="336" y="0"/>
                    <a:pt x="309" y="0"/>
                  </a:cubicBezTo>
                </a:path>
              </a:pathLst>
            </a:custGeom>
            <a:solidFill>
              <a:srgbClr val="CBCC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9">
              <a:extLst>
                <a:ext uri="{FF2B5EF4-FFF2-40B4-BE49-F238E27FC236}">
                  <a16:creationId xmlns:a16="http://schemas.microsoft.com/office/drawing/2014/main" id="{DF2AFE5B-5BCD-43D4-8546-D89AD9F7BE8C}"/>
                </a:ext>
              </a:extLst>
            </p:cNvPr>
            <p:cNvSpPr>
              <a:spLocks/>
            </p:cNvSpPr>
            <p:nvPr/>
          </p:nvSpPr>
          <p:spPr bwMode="auto">
            <a:xfrm>
              <a:off x="396875" y="1758950"/>
              <a:ext cx="1355725" cy="384175"/>
            </a:xfrm>
            <a:custGeom>
              <a:avLst/>
              <a:gdLst>
                <a:gd name="T0" fmla="*/ 309 w 359"/>
                <a:gd name="T1" fmla="*/ 101 h 101"/>
                <a:gd name="T2" fmla="*/ 51 w 359"/>
                <a:gd name="T3" fmla="*/ 101 h 101"/>
                <a:gd name="T4" fmla="*/ 0 w 359"/>
                <a:gd name="T5" fmla="*/ 50 h 101"/>
                <a:gd name="T6" fmla="*/ 51 w 359"/>
                <a:gd name="T7" fmla="*/ 0 h 101"/>
                <a:gd name="T8" fmla="*/ 309 w 359"/>
                <a:gd name="T9" fmla="*/ 0 h 101"/>
                <a:gd name="T10" fmla="*/ 359 w 359"/>
                <a:gd name="T11" fmla="*/ 50 h 101"/>
                <a:gd name="T12" fmla="*/ 309 w 359"/>
                <a:gd name="T13" fmla="*/ 101 h 101"/>
              </a:gdLst>
              <a:ahLst/>
              <a:cxnLst>
                <a:cxn ang="0">
                  <a:pos x="T0" y="T1"/>
                </a:cxn>
                <a:cxn ang="0">
                  <a:pos x="T2" y="T3"/>
                </a:cxn>
                <a:cxn ang="0">
                  <a:pos x="T4" y="T5"/>
                </a:cxn>
                <a:cxn ang="0">
                  <a:pos x="T6" y="T7"/>
                </a:cxn>
                <a:cxn ang="0">
                  <a:pos x="T8" y="T9"/>
                </a:cxn>
                <a:cxn ang="0">
                  <a:pos x="T10" y="T11"/>
                </a:cxn>
                <a:cxn ang="0">
                  <a:pos x="T12" y="T13"/>
                </a:cxn>
              </a:cxnLst>
              <a:rect l="0" t="0" r="r" b="b"/>
              <a:pathLst>
                <a:path w="359" h="101">
                  <a:moveTo>
                    <a:pt x="309" y="101"/>
                  </a:moveTo>
                  <a:cubicBezTo>
                    <a:pt x="51" y="101"/>
                    <a:pt x="51" y="101"/>
                    <a:pt x="51" y="101"/>
                  </a:cubicBezTo>
                  <a:cubicBezTo>
                    <a:pt x="23" y="101"/>
                    <a:pt x="0" y="78"/>
                    <a:pt x="0" y="50"/>
                  </a:cubicBezTo>
                  <a:cubicBezTo>
                    <a:pt x="0" y="23"/>
                    <a:pt x="23" y="0"/>
                    <a:pt x="51" y="0"/>
                  </a:cubicBezTo>
                  <a:cubicBezTo>
                    <a:pt x="309" y="0"/>
                    <a:pt x="309" y="0"/>
                    <a:pt x="309" y="0"/>
                  </a:cubicBezTo>
                  <a:cubicBezTo>
                    <a:pt x="336" y="0"/>
                    <a:pt x="359" y="23"/>
                    <a:pt x="359" y="50"/>
                  </a:cubicBezTo>
                  <a:cubicBezTo>
                    <a:pt x="359" y="78"/>
                    <a:pt x="336" y="101"/>
                    <a:pt x="309" y="101"/>
                  </a:cubicBezTo>
                  <a:close/>
                </a:path>
              </a:pathLst>
            </a:custGeom>
            <a:solidFill>
              <a:srgbClr val="161C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 name="Rectangle 17">
            <a:extLst>
              <a:ext uri="{FF2B5EF4-FFF2-40B4-BE49-F238E27FC236}">
                <a16:creationId xmlns:a16="http://schemas.microsoft.com/office/drawing/2014/main" id="{6CD39B92-D268-4B53-9E24-E3A86809C391}"/>
              </a:ext>
            </a:extLst>
          </p:cNvPr>
          <p:cNvSpPr/>
          <p:nvPr/>
        </p:nvSpPr>
        <p:spPr>
          <a:xfrm>
            <a:off x="886839" y="2150818"/>
            <a:ext cx="4695253" cy="1661993"/>
          </a:xfrm>
          <a:prstGeom prst="rect">
            <a:avLst/>
          </a:prstGeom>
        </p:spPr>
        <p:txBody>
          <a:bodyPr wrap="square">
            <a:spAutoFit/>
          </a:bodyPr>
          <a:lstStyle/>
          <a:p>
            <a:pPr lvl="0"/>
            <a:r>
              <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PART</a:t>
            </a:r>
            <a:r>
              <a:rPr lang="zh-CN" alt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 </a:t>
            </a:r>
            <a:r>
              <a:rPr lang="en-US" altLang="zh-CN"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2</a:t>
            </a:r>
            <a:endParaRPr lang="en-US" sz="6600"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a:p>
            <a:r>
              <a:rPr lang="zh-CN" alt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rPr>
              <a:t>软件项目管理概述</a:t>
            </a:r>
            <a:endParaRPr lang="en-US" sz="3400" b="1" dirty="0">
              <a:solidFill>
                <a:srgbClr val="1E3595"/>
              </a:solidFill>
              <a:latin typeface="汉仪晓波折纸体简" panose="00020600040101010101" pitchFamily="18" charset="-122"/>
              <a:ea typeface="汉仪晓波折纸体简" panose="00020600040101010101" pitchFamily="18" charset="-122"/>
              <a:cs typeface="Segoe UI" panose="020B0502040204020203" pitchFamily="34" charset="0"/>
            </a:endParaRPr>
          </a:p>
        </p:txBody>
      </p:sp>
      <p:pic>
        <p:nvPicPr>
          <p:cNvPr id="64" name="图片 63"/>
          <p:cNvPicPr>
            <a:picLocks noChangeAspect="1"/>
          </p:cNvPicPr>
          <p:nvPr/>
        </p:nvPicPr>
        <p:blipFill rotWithShape="1">
          <a:blip r:embed="rId3" cstate="print">
            <a:extLst>
              <a:ext uri="{28A0092B-C50C-407E-A947-70E740481C1C}">
                <a14:useLocalDpi xmlns:a14="http://schemas.microsoft.com/office/drawing/2010/main" val="0"/>
              </a:ext>
            </a:extLst>
          </a:blip>
          <a:srcRect l="40973" t="17829"/>
          <a:stretch/>
        </p:blipFill>
        <p:spPr>
          <a:xfrm>
            <a:off x="5497033" y="933751"/>
            <a:ext cx="6784457" cy="6296389"/>
          </a:xfrm>
          <a:prstGeom prst="rect">
            <a:avLst/>
          </a:prstGeom>
        </p:spPr>
      </p:pic>
    </p:spTree>
    <p:extLst>
      <p:ext uri="{BB962C8B-B14F-4D97-AF65-F5344CB8AC3E}">
        <p14:creationId xmlns:p14="http://schemas.microsoft.com/office/powerpoint/2010/main" val="196528730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自定义 51">
      <a:dk1>
        <a:sysClr val="windowText" lastClr="000000"/>
      </a:dk1>
      <a:lt1>
        <a:sysClr val="window" lastClr="FFFFFF"/>
      </a:lt1>
      <a:dk2>
        <a:srgbClr val="000000"/>
      </a:dk2>
      <a:lt2>
        <a:srgbClr val="F8F8F8"/>
      </a:lt2>
      <a:accent1>
        <a:srgbClr val="FFC000"/>
      </a:accent1>
      <a:accent2>
        <a:srgbClr val="2F2FE9"/>
      </a:accent2>
      <a:accent3>
        <a:srgbClr val="F7AD19"/>
      </a:accent3>
      <a:accent4>
        <a:srgbClr val="F6AF2E"/>
      </a:accent4>
      <a:accent5>
        <a:srgbClr val="2F2FE9"/>
      </a:accent5>
      <a:accent6>
        <a:srgbClr val="F7AD19"/>
      </a:accent6>
      <a:hlink>
        <a:srgbClr val="5F5F5F"/>
      </a:hlink>
      <a:folHlink>
        <a:srgbClr val="919191"/>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TotalTime>
  <Words>4696</Words>
  <Application>Microsoft Office PowerPoint</Application>
  <PresentationFormat>宽屏</PresentationFormat>
  <Paragraphs>282</Paragraphs>
  <Slides>42</Slides>
  <Notes>37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Baoli SC</vt:lpstr>
      <vt:lpstr>Weibei SC</vt:lpstr>
      <vt:lpstr>等线</vt:lpstr>
      <vt:lpstr>汉仪晓波折纸体简</vt:lpstr>
      <vt:lpstr>STXinwei</vt:lpstr>
      <vt:lpstr>宋体</vt:lpstr>
      <vt:lpstr>微软雅黑</vt:lpstr>
      <vt:lpstr>字魂59号-创粗黑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合肥网思科技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mudiyixiangfeng@outlook.com</cp:lastModifiedBy>
  <cp:revision>121</cp:revision>
  <dcterms:created xsi:type="dcterms:W3CDTF">2018-08-20T15:14:05Z</dcterms:created>
  <dcterms:modified xsi:type="dcterms:W3CDTF">2019-11-27T10:04:13Z</dcterms:modified>
</cp:coreProperties>
</file>