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94" r:id="rId3"/>
    <p:sldId id="391" r:id="rId4"/>
    <p:sldId id="305" r:id="rId5"/>
    <p:sldId id="392" r:id="rId6"/>
    <p:sldId id="384" r:id="rId7"/>
    <p:sldId id="385" r:id="rId8"/>
    <p:sldId id="386" r:id="rId9"/>
    <p:sldId id="387" r:id="rId10"/>
    <p:sldId id="388" r:id="rId11"/>
    <p:sldId id="418" r:id="rId12"/>
    <p:sldId id="419" r:id="rId13"/>
    <p:sldId id="393" r:id="rId14"/>
    <p:sldId id="389" r:id="rId15"/>
    <p:sldId id="420" r:id="rId16"/>
    <p:sldId id="421" r:id="rId17"/>
    <p:sldId id="422" r:id="rId18"/>
    <p:sldId id="423" r:id="rId19"/>
    <p:sldId id="424" r:id="rId20"/>
    <p:sldId id="425" r:id="rId21"/>
    <p:sldId id="426" r:id="rId22"/>
    <p:sldId id="399" r:id="rId23"/>
    <p:sldId id="395" r:id="rId24"/>
    <p:sldId id="427" r:id="rId25"/>
    <p:sldId id="428" r:id="rId26"/>
    <p:sldId id="429" r:id="rId27"/>
    <p:sldId id="410" r:id="rId28"/>
    <p:sldId id="396" r:id="rId29"/>
    <p:sldId id="430" r:id="rId30"/>
    <p:sldId id="417" r:id="rId31"/>
    <p:sldId id="397" r:id="rId32"/>
    <p:sldId id="398" r:id="rId33"/>
    <p:sldId id="400" r:id="rId34"/>
    <p:sldId id="431" r:id="rId35"/>
    <p:sldId id="380"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6FD"/>
    <a:srgbClr val="CFD0E6"/>
    <a:srgbClr val="972988"/>
    <a:srgbClr val="B1C4F3"/>
    <a:srgbClr val="1E3595"/>
    <a:srgbClr val="9796A9"/>
    <a:srgbClr val="223FB2"/>
    <a:srgbClr val="E8EAFF"/>
    <a:srgbClr val="9DABD4"/>
    <a:srgbClr val="3E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160"/>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23</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24</a:t>
            </a:fld>
            <a:endParaRPr lang="zh-CN" altLang="en-US"/>
          </a:p>
        </p:txBody>
      </p:sp>
    </p:spTree>
    <p:extLst>
      <p:ext uri="{BB962C8B-B14F-4D97-AF65-F5344CB8AC3E}">
        <p14:creationId xmlns:p14="http://schemas.microsoft.com/office/powerpoint/2010/main" val="982591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25</a:t>
            </a:fld>
            <a:endParaRPr lang="zh-CN" altLang="en-US"/>
          </a:p>
        </p:txBody>
      </p:sp>
    </p:spTree>
    <p:extLst>
      <p:ext uri="{BB962C8B-B14F-4D97-AF65-F5344CB8AC3E}">
        <p14:creationId xmlns:p14="http://schemas.microsoft.com/office/powerpoint/2010/main" val="122517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26</a:t>
            </a:fld>
            <a:endParaRPr lang="zh-CN" altLang="en-US"/>
          </a:p>
        </p:txBody>
      </p:sp>
    </p:spTree>
    <p:extLst>
      <p:ext uri="{BB962C8B-B14F-4D97-AF65-F5344CB8AC3E}">
        <p14:creationId xmlns:p14="http://schemas.microsoft.com/office/powerpoint/2010/main" val="325215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27</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278349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30</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33</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34</a:t>
            </a:fld>
            <a:endParaRPr lang="zh-CN" altLang="en-US"/>
          </a:p>
        </p:txBody>
      </p:sp>
    </p:spTree>
    <p:extLst>
      <p:ext uri="{BB962C8B-B14F-4D97-AF65-F5344CB8AC3E}">
        <p14:creationId xmlns:p14="http://schemas.microsoft.com/office/powerpoint/2010/main" val="3461876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35</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5</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13</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22</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4.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3" y="2601318"/>
            <a:ext cx="5043330"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a:t>
            </a:r>
            <a:r>
              <a:rPr lang="zh-CN" altLang="en-US"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 编  </a:t>
            </a: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码</a:t>
            </a: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7.2.2    </a:t>
            </a:r>
            <a:r>
              <a:rPr lang="zh-CN" altLang="en-US" sz="2200" b="1" dirty="0">
                <a:latin typeface="微软雅黑" charset="-122"/>
                <a:ea typeface="微软雅黑" charset="-122"/>
              </a:rPr>
              <a:t>常用程序设计语言</a:t>
            </a:r>
          </a:p>
        </p:txBody>
      </p:sp>
      <p:grpSp>
        <p:nvGrpSpPr>
          <p:cNvPr id="21522" name="组合 21521">
            <a:extLst>
              <a:ext uri="{FF2B5EF4-FFF2-40B4-BE49-F238E27FC236}">
                <a16:creationId xmlns:a16="http://schemas.microsoft.com/office/drawing/2014/main" id="{C7406C34-D03A-469D-AB58-B2FAFB80F004}"/>
              </a:ext>
            </a:extLst>
          </p:cNvPr>
          <p:cNvGrpSpPr/>
          <p:nvPr/>
        </p:nvGrpSpPr>
        <p:grpSpPr>
          <a:xfrm>
            <a:off x="1669026" y="2726681"/>
            <a:ext cx="8853948" cy="1710813"/>
            <a:chOff x="3048000" y="3200400"/>
            <a:chExt cx="6095999" cy="457199"/>
          </a:xfrm>
        </p:grpSpPr>
        <p:sp>
          <p:nvSpPr>
            <p:cNvPr id="21523" name="任意多边形: 形状 21522">
              <a:extLst>
                <a:ext uri="{FF2B5EF4-FFF2-40B4-BE49-F238E27FC236}">
                  <a16:creationId xmlns:a16="http://schemas.microsoft.com/office/drawing/2014/main" id="{918771B6-ED0C-4674-A0EE-CE2D8459C950}"/>
                </a:ext>
              </a:extLst>
            </p:cNvPr>
            <p:cNvSpPr/>
            <p:nvPr/>
          </p:nvSpPr>
          <p:spPr>
            <a:xfrm>
              <a:off x="30480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1</a:t>
              </a:r>
              <a:r>
                <a:rPr lang="zh-CN" sz="2000" kern="1200">
                  <a:latin typeface="+mn-ea"/>
                </a:rPr>
                <a:t>．</a:t>
              </a:r>
              <a:r>
                <a:rPr lang="en-US" sz="2000" kern="1200">
                  <a:latin typeface="+mn-ea"/>
                </a:rPr>
                <a:t>Visual Basic</a:t>
              </a:r>
              <a:r>
                <a:rPr lang="zh-CN" sz="2000" kern="1200">
                  <a:latin typeface="+mn-ea"/>
                </a:rPr>
                <a:t>语言</a:t>
              </a:r>
            </a:p>
          </p:txBody>
        </p:sp>
        <p:sp>
          <p:nvSpPr>
            <p:cNvPr id="21524" name="任意多边形: 形状 21523">
              <a:extLst>
                <a:ext uri="{FF2B5EF4-FFF2-40B4-BE49-F238E27FC236}">
                  <a16:creationId xmlns:a16="http://schemas.microsoft.com/office/drawing/2014/main" id="{01E9B269-C079-4596-906B-3C23370A5749}"/>
                </a:ext>
              </a:extLst>
            </p:cNvPr>
            <p:cNvSpPr/>
            <p:nvPr/>
          </p:nvSpPr>
          <p:spPr>
            <a:xfrm>
              <a:off x="3886200" y="3334512"/>
              <a:ext cx="161543" cy="188976"/>
            </a:xfrm>
            <a:custGeom>
              <a:avLst/>
              <a:gdLst>
                <a:gd name="connsiteX0" fmla="*/ 0 w 161543"/>
                <a:gd name="connsiteY0" fmla="*/ 37795 h 188976"/>
                <a:gd name="connsiteX1" fmla="*/ 80772 w 161543"/>
                <a:gd name="connsiteY1" fmla="*/ 37795 h 188976"/>
                <a:gd name="connsiteX2" fmla="*/ 80772 w 161543"/>
                <a:gd name="connsiteY2" fmla="*/ 0 h 188976"/>
                <a:gd name="connsiteX3" fmla="*/ 161543 w 161543"/>
                <a:gd name="connsiteY3" fmla="*/ 94488 h 188976"/>
                <a:gd name="connsiteX4" fmla="*/ 80772 w 161543"/>
                <a:gd name="connsiteY4" fmla="*/ 188976 h 188976"/>
                <a:gd name="connsiteX5" fmla="*/ 80772 w 161543"/>
                <a:gd name="connsiteY5" fmla="*/ 151181 h 188976"/>
                <a:gd name="connsiteX6" fmla="*/ 0 w 161543"/>
                <a:gd name="connsiteY6" fmla="*/ 151181 h 188976"/>
                <a:gd name="connsiteX7" fmla="*/ 0 w 161543"/>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3" h="188976">
                  <a:moveTo>
                    <a:pt x="0" y="37795"/>
                  </a:moveTo>
                  <a:lnTo>
                    <a:pt x="80772" y="37795"/>
                  </a:lnTo>
                  <a:lnTo>
                    <a:pt x="80772" y="0"/>
                  </a:lnTo>
                  <a:lnTo>
                    <a:pt x="161543"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21525" name="任意多边形: 形状 21524">
              <a:extLst>
                <a:ext uri="{FF2B5EF4-FFF2-40B4-BE49-F238E27FC236}">
                  <a16:creationId xmlns:a16="http://schemas.microsoft.com/office/drawing/2014/main" id="{F93C2576-1664-4C2A-9A46-E6E636B84DDE}"/>
                </a:ext>
              </a:extLst>
            </p:cNvPr>
            <p:cNvSpPr/>
            <p:nvPr/>
          </p:nvSpPr>
          <p:spPr>
            <a:xfrm>
              <a:off x="41148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2.C</a:t>
              </a:r>
              <a:r>
                <a:rPr lang="zh-CN" sz="2000" kern="1200">
                  <a:latin typeface="+mn-ea"/>
                </a:rPr>
                <a:t>语言</a:t>
              </a:r>
            </a:p>
          </p:txBody>
        </p:sp>
        <p:sp>
          <p:nvSpPr>
            <p:cNvPr id="21526" name="任意多边形: 形状 21525">
              <a:extLst>
                <a:ext uri="{FF2B5EF4-FFF2-40B4-BE49-F238E27FC236}">
                  <a16:creationId xmlns:a16="http://schemas.microsoft.com/office/drawing/2014/main" id="{FEC30F32-1BFA-4EE3-A65A-DC2F66A6D0AB}"/>
                </a:ext>
              </a:extLst>
            </p:cNvPr>
            <p:cNvSpPr/>
            <p:nvPr/>
          </p:nvSpPr>
          <p:spPr>
            <a:xfrm>
              <a:off x="49530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21527" name="任意多边形: 形状 21526">
              <a:extLst>
                <a:ext uri="{FF2B5EF4-FFF2-40B4-BE49-F238E27FC236}">
                  <a16:creationId xmlns:a16="http://schemas.microsoft.com/office/drawing/2014/main" id="{DC1DE322-7DEC-43E3-9AAB-2B2D28888CB2}"/>
                </a:ext>
              </a:extLst>
            </p:cNvPr>
            <p:cNvSpPr/>
            <p:nvPr/>
          </p:nvSpPr>
          <p:spPr>
            <a:xfrm>
              <a:off x="51816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3</a:t>
              </a:r>
              <a:r>
                <a:rPr lang="zh-CN" sz="2000" kern="1200">
                  <a:latin typeface="+mn-ea"/>
                </a:rPr>
                <a:t>．</a:t>
              </a:r>
              <a:r>
                <a:rPr lang="en-US" sz="2000" kern="1200">
                  <a:latin typeface="+mn-ea"/>
                </a:rPr>
                <a:t>C++</a:t>
              </a:r>
              <a:r>
                <a:rPr lang="zh-CN" sz="2000" kern="1200">
                  <a:latin typeface="+mn-ea"/>
                </a:rPr>
                <a:t>语言</a:t>
              </a:r>
            </a:p>
          </p:txBody>
        </p:sp>
        <p:sp>
          <p:nvSpPr>
            <p:cNvPr id="21528" name="任意多边形: 形状 21527">
              <a:extLst>
                <a:ext uri="{FF2B5EF4-FFF2-40B4-BE49-F238E27FC236}">
                  <a16:creationId xmlns:a16="http://schemas.microsoft.com/office/drawing/2014/main" id="{34E74361-ABF1-4DA8-AEEF-44537B5053A2}"/>
                </a:ext>
              </a:extLst>
            </p:cNvPr>
            <p:cNvSpPr/>
            <p:nvPr/>
          </p:nvSpPr>
          <p:spPr>
            <a:xfrm>
              <a:off x="60198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21529" name="任意多边形: 形状 21528">
              <a:extLst>
                <a:ext uri="{FF2B5EF4-FFF2-40B4-BE49-F238E27FC236}">
                  <a16:creationId xmlns:a16="http://schemas.microsoft.com/office/drawing/2014/main" id="{114A6F68-C364-4A36-A1A2-9966839974D1}"/>
                </a:ext>
              </a:extLst>
            </p:cNvPr>
            <p:cNvSpPr/>
            <p:nvPr/>
          </p:nvSpPr>
          <p:spPr>
            <a:xfrm>
              <a:off x="62484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4</a:t>
              </a:r>
              <a:r>
                <a:rPr lang="zh-CN" sz="2000" kern="1200">
                  <a:latin typeface="+mn-ea"/>
                </a:rPr>
                <a:t>．</a:t>
              </a:r>
              <a:r>
                <a:rPr lang="en-US" sz="2000" kern="1200">
                  <a:latin typeface="+mn-ea"/>
                </a:rPr>
                <a:t>Java</a:t>
              </a:r>
              <a:r>
                <a:rPr lang="zh-CN" sz="2000" kern="1200">
                  <a:latin typeface="+mn-ea"/>
                </a:rPr>
                <a:t>语言</a:t>
              </a:r>
            </a:p>
          </p:txBody>
        </p:sp>
        <p:sp>
          <p:nvSpPr>
            <p:cNvPr id="21530" name="任意多边形: 形状 21529">
              <a:extLst>
                <a:ext uri="{FF2B5EF4-FFF2-40B4-BE49-F238E27FC236}">
                  <a16:creationId xmlns:a16="http://schemas.microsoft.com/office/drawing/2014/main" id="{9B4083CB-9031-4C7C-9073-9302FD43851C}"/>
                </a:ext>
              </a:extLst>
            </p:cNvPr>
            <p:cNvSpPr/>
            <p:nvPr/>
          </p:nvSpPr>
          <p:spPr>
            <a:xfrm>
              <a:off x="70866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21531" name="任意多边形: 形状 21530">
              <a:extLst>
                <a:ext uri="{FF2B5EF4-FFF2-40B4-BE49-F238E27FC236}">
                  <a16:creationId xmlns:a16="http://schemas.microsoft.com/office/drawing/2014/main" id="{67AAE12B-673F-4345-8E38-B844089AD5E5}"/>
                </a:ext>
              </a:extLst>
            </p:cNvPr>
            <p:cNvSpPr/>
            <p:nvPr/>
          </p:nvSpPr>
          <p:spPr>
            <a:xfrm>
              <a:off x="73152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5</a:t>
              </a:r>
              <a:r>
                <a:rPr lang="zh-CN" sz="2000" kern="1200">
                  <a:latin typeface="+mn-ea"/>
                </a:rPr>
                <a:t>．</a:t>
              </a:r>
              <a:r>
                <a:rPr lang="en-US" sz="2000" kern="1200">
                  <a:latin typeface="+mn-ea"/>
                </a:rPr>
                <a:t>Delphi</a:t>
              </a:r>
              <a:r>
                <a:rPr lang="zh-CN" sz="2000" kern="1200">
                  <a:latin typeface="+mn-ea"/>
                </a:rPr>
                <a:t>语言</a:t>
              </a:r>
            </a:p>
          </p:txBody>
        </p:sp>
        <p:sp>
          <p:nvSpPr>
            <p:cNvPr id="21532" name="任意多边形: 形状 21531">
              <a:extLst>
                <a:ext uri="{FF2B5EF4-FFF2-40B4-BE49-F238E27FC236}">
                  <a16:creationId xmlns:a16="http://schemas.microsoft.com/office/drawing/2014/main" id="{37517904-A8FD-45A8-B130-0C9A8596694E}"/>
                </a:ext>
              </a:extLst>
            </p:cNvPr>
            <p:cNvSpPr/>
            <p:nvPr/>
          </p:nvSpPr>
          <p:spPr>
            <a:xfrm>
              <a:off x="8153400" y="3334512"/>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21533" name="任意多边形: 形状 21532">
              <a:extLst>
                <a:ext uri="{FF2B5EF4-FFF2-40B4-BE49-F238E27FC236}">
                  <a16:creationId xmlns:a16="http://schemas.microsoft.com/office/drawing/2014/main" id="{5F3D51DB-DF13-4E88-8901-26076BCE64E4}"/>
                </a:ext>
              </a:extLst>
            </p:cNvPr>
            <p:cNvSpPr/>
            <p:nvPr/>
          </p:nvSpPr>
          <p:spPr>
            <a:xfrm>
              <a:off x="8382000" y="3200400"/>
              <a:ext cx="761999" cy="457199"/>
            </a:xfrm>
            <a:custGeom>
              <a:avLst/>
              <a:gdLst>
                <a:gd name="connsiteX0" fmla="*/ 0 w 761999"/>
                <a:gd name="connsiteY0" fmla="*/ 45720 h 457199"/>
                <a:gd name="connsiteX1" fmla="*/ 45720 w 761999"/>
                <a:gd name="connsiteY1" fmla="*/ 0 h 457199"/>
                <a:gd name="connsiteX2" fmla="*/ 716279 w 761999"/>
                <a:gd name="connsiteY2" fmla="*/ 0 h 457199"/>
                <a:gd name="connsiteX3" fmla="*/ 761999 w 761999"/>
                <a:gd name="connsiteY3" fmla="*/ 45720 h 457199"/>
                <a:gd name="connsiteX4" fmla="*/ 761999 w 761999"/>
                <a:gd name="connsiteY4" fmla="*/ 411479 h 457199"/>
                <a:gd name="connsiteX5" fmla="*/ 716279 w 761999"/>
                <a:gd name="connsiteY5" fmla="*/ 457199 h 457199"/>
                <a:gd name="connsiteX6" fmla="*/ 45720 w 761999"/>
                <a:gd name="connsiteY6" fmla="*/ 457199 h 457199"/>
                <a:gd name="connsiteX7" fmla="*/ 0 w 761999"/>
                <a:gd name="connsiteY7" fmla="*/ 411479 h 457199"/>
                <a:gd name="connsiteX8" fmla="*/ 0 w 761999"/>
                <a:gd name="connsiteY8" fmla="*/ 45720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457199">
                  <a:moveTo>
                    <a:pt x="0" y="45720"/>
                  </a:moveTo>
                  <a:cubicBezTo>
                    <a:pt x="0" y="20470"/>
                    <a:pt x="20470" y="0"/>
                    <a:pt x="45720" y="0"/>
                  </a:cubicBezTo>
                  <a:lnTo>
                    <a:pt x="716279" y="0"/>
                  </a:lnTo>
                  <a:cubicBezTo>
                    <a:pt x="741529" y="0"/>
                    <a:pt x="761999" y="20470"/>
                    <a:pt x="761999" y="45720"/>
                  </a:cubicBezTo>
                  <a:lnTo>
                    <a:pt x="761999" y="411479"/>
                  </a:lnTo>
                  <a:cubicBezTo>
                    <a:pt x="761999" y="436729"/>
                    <a:pt x="741529" y="457199"/>
                    <a:pt x="716279" y="457199"/>
                  </a:cubicBezTo>
                  <a:lnTo>
                    <a:pt x="45720" y="457199"/>
                  </a:lnTo>
                  <a:cubicBezTo>
                    <a:pt x="20470" y="457199"/>
                    <a:pt x="0" y="436729"/>
                    <a:pt x="0" y="411479"/>
                  </a:cubicBezTo>
                  <a:lnTo>
                    <a:pt x="0" y="4572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5301" tIns="55301" rIns="55301" bIns="55301" numCol="1" spcCol="1270" anchor="ctr" anchorCtr="0">
              <a:noAutofit/>
            </a:bodyPr>
            <a:lstStyle/>
            <a:p>
              <a:pPr marL="0" lvl="0" indent="0" algn="ctr" defTabSz="488950">
                <a:lnSpc>
                  <a:spcPct val="150000"/>
                </a:lnSpc>
                <a:spcBef>
                  <a:spcPct val="0"/>
                </a:spcBef>
                <a:buNone/>
              </a:pPr>
              <a:r>
                <a:rPr lang="en-US" sz="2000" kern="1200">
                  <a:latin typeface="+mn-ea"/>
                </a:rPr>
                <a:t>6</a:t>
              </a:r>
              <a:r>
                <a:rPr lang="zh-CN" sz="2000" kern="1200">
                  <a:latin typeface="+mn-ea"/>
                </a:rPr>
                <a:t>．</a:t>
              </a:r>
              <a:r>
                <a:rPr lang="en-US" sz="2000" kern="1200">
                  <a:latin typeface="+mn-ea"/>
                </a:rPr>
                <a:t>C#</a:t>
              </a:r>
              <a:r>
                <a:rPr lang="zh-CN" sz="2000" kern="1200">
                  <a:latin typeface="+mn-ea"/>
                </a:rPr>
                <a:t>语言</a:t>
              </a:r>
            </a:p>
          </p:txBody>
        </p:sp>
      </p:gr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randombar(horizontal)">
                                      <p:cBhvr>
                                        <p:cTn id="7" dur="5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7.2.3    </a:t>
            </a:r>
            <a:r>
              <a:rPr lang="zh-CN" altLang="en-US" sz="2200" b="1" dirty="0">
                <a:latin typeface="微软雅黑" charset="-122"/>
                <a:ea typeface="微软雅黑" charset="-122"/>
              </a:rPr>
              <a:t>程序设计语言的选择</a:t>
            </a:r>
          </a:p>
        </p:txBody>
      </p:sp>
      <p:sp>
        <p:nvSpPr>
          <p:cNvPr id="21520" name="矩形 21519">
            <a:extLst>
              <a:ext uri="{FF2B5EF4-FFF2-40B4-BE49-F238E27FC236}">
                <a16:creationId xmlns:a16="http://schemas.microsoft.com/office/drawing/2014/main" id="{B577804C-7F33-4636-B92C-B53ECB0DE5F4}"/>
              </a:ext>
            </a:extLst>
          </p:cNvPr>
          <p:cNvSpPr/>
          <p:nvPr/>
        </p:nvSpPr>
        <p:spPr>
          <a:xfrm>
            <a:off x="996809" y="1393672"/>
            <a:ext cx="10198381" cy="3775072"/>
          </a:xfrm>
          <a:prstGeom prst="rect">
            <a:avLst/>
          </a:prstGeom>
        </p:spPr>
        <p:txBody>
          <a:bodyPr wrap="square">
            <a:spAutoFit/>
          </a:bodyPr>
          <a:lstStyle/>
          <a:p>
            <a:pPr>
              <a:lnSpc>
                <a:spcPct val="150000"/>
              </a:lnSpc>
            </a:pPr>
            <a:r>
              <a:rPr lang="en-US" altLang="zh-CN" sz="2000" dirty="0" err="1">
                <a:latin typeface="+mn-ea"/>
              </a:rPr>
              <a:t>D.A.Fisher</a:t>
            </a:r>
            <a:r>
              <a:rPr lang="zh-CN" altLang="en-US" sz="2000" dirty="0">
                <a:latin typeface="+mn-ea"/>
              </a:rPr>
              <a:t>说过：“设计语言不是引起软件问题的原因，也不能用它来解决软件问题。但是，由于语言在一切软件活动中所处的中心地位，它们能使现存的问题变得较易解决，或者更加严重。”这段话言简意赅地揭示了语言在软件开发中的作用，因此，我们要重视在编码之前选好适当的语言。语言选择合适，会使编码困难减少，程序测试量减少，并且可以得到易读、易维护的软件。</a:t>
            </a:r>
          </a:p>
          <a:p>
            <a:pPr>
              <a:lnSpc>
                <a:spcPct val="150000"/>
              </a:lnSpc>
            </a:pPr>
            <a:r>
              <a:rPr lang="zh-CN" altLang="en-US" sz="2000" dirty="0">
                <a:latin typeface="+mn-ea"/>
              </a:rPr>
              <a:t>在选择语言时要从问题入手，确定它的要求是什么，以及这些要求的相对重要性。由于一种语言不可能同时满足它的各种需求，所以要对各种要求进行权衡，比较各种可用语言的使用程度，最后选择较适合的语言。</a:t>
            </a:r>
          </a:p>
        </p:txBody>
      </p:sp>
    </p:spTree>
    <p:extLst>
      <p:ext uri="{BB962C8B-B14F-4D97-AF65-F5344CB8AC3E}">
        <p14:creationId xmlns:p14="http://schemas.microsoft.com/office/powerpoint/2010/main" val="42907634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wipe(down)">
                                      <p:cBhvr>
                                        <p:cTn id="7"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3" y="266701"/>
            <a:ext cx="3830678"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7.2.3    </a:t>
            </a:r>
            <a:r>
              <a:rPr lang="zh-CN" altLang="en-US" sz="2200" b="1" dirty="0">
                <a:latin typeface="微软雅黑" charset="-122"/>
                <a:ea typeface="微软雅黑" charset="-122"/>
              </a:rPr>
              <a:t>程序设计语言的选择</a:t>
            </a:r>
          </a:p>
        </p:txBody>
      </p:sp>
      <p:grpSp>
        <p:nvGrpSpPr>
          <p:cNvPr id="3" name="组合 2">
            <a:extLst>
              <a:ext uri="{FF2B5EF4-FFF2-40B4-BE49-F238E27FC236}">
                <a16:creationId xmlns:a16="http://schemas.microsoft.com/office/drawing/2014/main" id="{6994A190-E7C6-4DAE-9317-5F21394D1B8C}"/>
              </a:ext>
            </a:extLst>
          </p:cNvPr>
          <p:cNvGrpSpPr/>
          <p:nvPr/>
        </p:nvGrpSpPr>
        <p:grpSpPr>
          <a:xfrm>
            <a:off x="457200" y="958645"/>
            <a:ext cx="11194025" cy="5427407"/>
            <a:chOff x="1556785" y="1323732"/>
            <a:chExt cx="8212154" cy="3285771"/>
          </a:xfrm>
        </p:grpSpPr>
        <p:sp>
          <p:nvSpPr>
            <p:cNvPr id="4" name="箭头: 右 3">
              <a:extLst>
                <a:ext uri="{FF2B5EF4-FFF2-40B4-BE49-F238E27FC236}">
                  <a16:creationId xmlns:a16="http://schemas.microsoft.com/office/drawing/2014/main" id="{0EE407AD-A359-4712-8952-4F8CD51DEAFC}"/>
                </a:ext>
              </a:extLst>
            </p:cNvPr>
            <p:cNvSpPr/>
            <p:nvPr/>
          </p:nvSpPr>
          <p:spPr>
            <a:xfrm>
              <a:off x="2172100" y="1323732"/>
              <a:ext cx="6981524" cy="3285771"/>
            </a:xfrm>
            <a:prstGeom prst="rightArrow">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5" name="任意多边形: 形状 4">
              <a:extLst>
                <a:ext uri="{FF2B5EF4-FFF2-40B4-BE49-F238E27FC236}">
                  <a16:creationId xmlns:a16="http://schemas.microsoft.com/office/drawing/2014/main" id="{BB959869-C718-4DFA-B3EB-E4FEF9B5864B}"/>
                </a:ext>
              </a:extLst>
            </p:cNvPr>
            <p:cNvSpPr/>
            <p:nvPr/>
          </p:nvSpPr>
          <p:spPr>
            <a:xfrm>
              <a:off x="1556785"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一般情况下，程序设计语言的选择常从以下几方面考虑。</a:t>
              </a:r>
            </a:p>
          </p:txBody>
        </p:sp>
        <p:sp>
          <p:nvSpPr>
            <p:cNvPr id="6" name="任意多边形: 形状 5">
              <a:extLst>
                <a:ext uri="{FF2B5EF4-FFF2-40B4-BE49-F238E27FC236}">
                  <a16:creationId xmlns:a16="http://schemas.microsoft.com/office/drawing/2014/main" id="{56C77411-C4D5-4F6A-B9B0-537E945937DF}"/>
                </a:ext>
              </a:extLst>
            </p:cNvPr>
            <p:cNvSpPr/>
            <p:nvPr/>
          </p:nvSpPr>
          <p:spPr>
            <a:xfrm>
              <a:off x="2737986"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1</a:t>
              </a:r>
              <a:r>
                <a:rPr lang="zh-CN" sz="2000" kern="1200">
                  <a:latin typeface="+mn-ea"/>
                </a:rPr>
                <a:t>）项目的应用领域。</a:t>
              </a:r>
            </a:p>
          </p:txBody>
        </p:sp>
        <p:sp>
          <p:nvSpPr>
            <p:cNvPr id="7" name="任意多边形: 形状 6">
              <a:extLst>
                <a:ext uri="{FF2B5EF4-FFF2-40B4-BE49-F238E27FC236}">
                  <a16:creationId xmlns:a16="http://schemas.microsoft.com/office/drawing/2014/main" id="{2BBB2370-A0D6-484A-BFE0-3AE887A58613}"/>
                </a:ext>
              </a:extLst>
            </p:cNvPr>
            <p:cNvSpPr/>
            <p:nvPr/>
          </p:nvSpPr>
          <p:spPr>
            <a:xfrm>
              <a:off x="3919186"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2</a:t>
              </a:r>
              <a:r>
                <a:rPr lang="zh-CN" sz="2000" kern="1200">
                  <a:latin typeface="+mn-ea"/>
                </a:rPr>
                <a:t>）用户的要求。</a:t>
              </a:r>
            </a:p>
          </p:txBody>
        </p:sp>
        <p:sp>
          <p:nvSpPr>
            <p:cNvPr id="8" name="任意多边形: 形状 7">
              <a:extLst>
                <a:ext uri="{FF2B5EF4-FFF2-40B4-BE49-F238E27FC236}">
                  <a16:creationId xmlns:a16="http://schemas.microsoft.com/office/drawing/2014/main" id="{821EB4AB-02BE-46E6-A7F8-D34DC7C62439}"/>
                </a:ext>
              </a:extLst>
            </p:cNvPr>
            <p:cNvSpPr/>
            <p:nvPr/>
          </p:nvSpPr>
          <p:spPr>
            <a:xfrm>
              <a:off x="5100386"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3</a:t>
              </a:r>
              <a:r>
                <a:rPr lang="zh-CN" sz="2000" kern="1200">
                  <a:latin typeface="+mn-ea"/>
                </a:rPr>
                <a:t>）软件开发工具。</a:t>
              </a:r>
            </a:p>
          </p:txBody>
        </p:sp>
        <p:sp>
          <p:nvSpPr>
            <p:cNvPr id="10" name="任意多边形: 形状 9">
              <a:extLst>
                <a:ext uri="{FF2B5EF4-FFF2-40B4-BE49-F238E27FC236}">
                  <a16:creationId xmlns:a16="http://schemas.microsoft.com/office/drawing/2014/main" id="{1ACB27CC-1E30-4C16-8118-1B44B2A835E7}"/>
                </a:ext>
              </a:extLst>
            </p:cNvPr>
            <p:cNvSpPr/>
            <p:nvPr/>
          </p:nvSpPr>
          <p:spPr>
            <a:xfrm>
              <a:off x="6281586"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4</a:t>
              </a:r>
              <a:r>
                <a:rPr lang="zh-CN" sz="2000" kern="1200">
                  <a:latin typeface="+mn-ea"/>
                </a:rPr>
                <a:t>）算法和数据结构的复杂性。</a:t>
              </a:r>
            </a:p>
          </p:txBody>
        </p:sp>
        <p:sp>
          <p:nvSpPr>
            <p:cNvPr id="11" name="任意多边形: 形状 10">
              <a:extLst>
                <a:ext uri="{FF2B5EF4-FFF2-40B4-BE49-F238E27FC236}">
                  <a16:creationId xmlns:a16="http://schemas.microsoft.com/office/drawing/2014/main" id="{1705E0F1-2E33-4FEB-84DB-3C71C35F1B65}"/>
                </a:ext>
              </a:extLst>
            </p:cNvPr>
            <p:cNvSpPr/>
            <p:nvPr/>
          </p:nvSpPr>
          <p:spPr>
            <a:xfrm>
              <a:off x="7462787"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5</a:t>
              </a:r>
              <a:r>
                <a:rPr lang="zh-CN" sz="2000" kern="1200">
                  <a:latin typeface="+mn-ea"/>
                </a:rPr>
                <a:t>）软件开发人员的知识。</a:t>
              </a:r>
            </a:p>
          </p:txBody>
        </p:sp>
        <p:sp>
          <p:nvSpPr>
            <p:cNvPr id="12" name="任意多边形: 形状 11">
              <a:extLst>
                <a:ext uri="{FF2B5EF4-FFF2-40B4-BE49-F238E27FC236}">
                  <a16:creationId xmlns:a16="http://schemas.microsoft.com/office/drawing/2014/main" id="{CC5ACDF6-E8D4-49B7-9C93-BA286FB45B4E}"/>
                </a:ext>
              </a:extLst>
            </p:cNvPr>
            <p:cNvSpPr/>
            <p:nvPr/>
          </p:nvSpPr>
          <p:spPr>
            <a:xfrm>
              <a:off x="8643987" y="2309463"/>
              <a:ext cx="1124952" cy="1314308"/>
            </a:xfrm>
            <a:custGeom>
              <a:avLst/>
              <a:gdLst>
                <a:gd name="connsiteX0" fmla="*/ 0 w 1124952"/>
                <a:gd name="connsiteY0" fmla="*/ 187496 h 1314308"/>
                <a:gd name="connsiteX1" fmla="*/ 187496 w 1124952"/>
                <a:gd name="connsiteY1" fmla="*/ 0 h 1314308"/>
                <a:gd name="connsiteX2" fmla="*/ 937456 w 1124952"/>
                <a:gd name="connsiteY2" fmla="*/ 0 h 1314308"/>
                <a:gd name="connsiteX3" fmla="*/ 1124952 w 1124952"/>
                <a:gd name="connsiteY3" fmla="*/ 187496 h 1314308"/>
                <a:gd name="connsiteX4" fmla="*/ 1124952 w 1124952"/>
                <a:gd name="connsiteY4" fmla="*/ 1126812 h 1314308"/>
                <a:gd name="connsiteX5" fmla="*/ 937456 w 1124952"/>
                <a:gd name="connsiteY5" fmla="*/ 1314308 h 1314308"/>
                <a:gd name="connsiteX6" fmla="*/ 187496 w 1124952"/>
                <a:gd name="connsiteY6" fmla="*/ 1314308 h 1314308"/>
                <a:gd name="connsiteX7" fmla="*/ 0 w 1124952"/>
                <a:gd name="connsiteY7" fmla="*/ 1126812 h 1314308"/>
                <a:gd name="connsiteX8" fmla="*/ 0 w 1124952"/>
                <a:gd name="connsiteY8" fmla="*/ 187496 h 131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4952" h="1314308">
                  <a:moveTo>
                    <a:pt x="0" y="187496"/>
                  </a:moveTo>
                  <a:cubicBezTo>
                    <a:pt x="0" y="83945"/>
                    <a:pt x="83945" y="0"/>
                    <a:pt x="187496" y="0"/>
                  </a:cubicBezTo>
                  <a:lnTo>
                    <a:pt x="937456" y="0"/>
                  </a:lnTo>
                  <a:cubicBezTo>
                    <a:pt x="1041007" y="0"/>
                    <a:pt x="1124952" y="83945"/>
                    <a:pt x="1124952" y="187496"/>
                  </a:cubicBezTo>
                  <a:lnTo>
                    <a:pt x="1124952" y="1126812"/>
                  </a:lnTo>
                  <a:cubicBezTo>
                    <a:pt x="1124952" y="1230363"/>
                    <a:pt x="1041007" y="1314308"/>
                    <a:pt x="937456" y="1314308"/>
                  </a:cubicBezTo>
                  <a:lnTo>
                    <a:pt x="187496" y="1314308"/>
                  </a:lnTo>
                  <a:cubicBezTo>
                    <a:pt x="83945" y="1314308"/>
                    <a:pt x="0" y="1230363"/>
                    <a:pt x="0" y="1126812"/>
                  </a:cubicBezTo>
                  <a:lnTo>
                    <a:pt x="0" y="187496"/>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8256" tIns="108256" rIns="108256" bIns="108256" numCol="1" spcCol="1270" anchor="ctr" anchorCtr="0">
              <a:noAutofit/>
            </a:bodyPr>
            <a:lstStyle/>
            <a:p>
              <a:pPr marL="0" lvl="0" indent="0" algn="ctr" defTabSz="622300">
                <a:lnSpc>
                  <a:spcPct val="150000"/>
                </a:lnSpc>
                <a:spcBef>
                  <a:spcPct val="0"/>
                </a:spcBef>
                <a:buNone/>
              </a:pPr>
              <a:r>
                <a:rPr lang="zh-CN" sz="2000" kern="1200">
                  <a:latin typeface="+mn-ea"/>
                </a:rPr>
                <a:t>（</a:t>
              </a:r>
              <a:r>
                <a:rPr lang="en-US" sz="2000" kern="1200">
                  <a:latin typeface="+mn-ea"/>
                </a:rPr>
                <a:t>6</a:t>
              </a:r>
              <a:r>
                <a:rPr lang="zh-CN" sz="2000" kern="1200">
                  <a:latin typeface="+mn-ea"/>
                </a:rPr>
                <a:t>）系统的可移植性要求。</a:t>
              </a:r>
            </a:p>
          </p:txBody>
        </p:sp>
      </p:grpSp>
    </p:spTree>
    <p:extLst>
      <p:ext uri="{BB962C8B-B14F-4D97-AF65-F5344CB8AC3E}">
        <p14:creationId xmlns:p14="http://schemas.microsoft.com/office/powerpoint/2010/main" val="36092338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030503"/>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程序设计风格</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E7773A29-4660-4CFF-9BBC-EBA0C891D6AB}"/>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2696A527-14A6-4831-9F86-1C9ED697BE4A}"/>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F2286FAA-1A65-4705-8AB6-BE67235370B6}"/>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183BC60E-BA64-45EB-834A-5F43A42AB678}"/>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1113C380-2F51-49B7-8D66-0AF00FAC45A9}"/>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EDA6E202-C543-4FCC-8EE8-FDF5E809F5E2}"/>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C2DACB0D-E852-4719-B0A8-02A8041C5D1A}"/>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9643E718-A1C0-460C-9F48-520218C25795}"/>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0D360947-B6A1-4D89-BCBF-754994EEF8D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53FCDBE-F3D1-479B-9D29-196BD727928F}"/>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893F559D-73A1-4A8E-835D-293A3D21D9E4}"/>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1992AFBB-18F5-470A-9076-654B634D76E4}"/>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86A5E6CB-FA58-48B6-9C91-DB73A412665A}"/>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5F47FAE9-9517-4CE8-ADE7-B7BAD8F5A6FD}"/>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AA30A4C6-B143-49DA-9455-8FA8B02745BD}"/>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5C035612-799B-402E-AA94-95A581EB8339}"/>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B03B6071-6F94-4856-A4B2-429F0ABABD1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EAAE382F-B622-4F9C-B1A6-095E89445110}"/>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E232167E-691B-4947-8C10-504680874A4B}"/>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486640C6-14CA-43FC-900D-45C73A52A975}"/>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4B281D3A-BCC6-46FF-915D-07E37EFAEF6D}"/>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5466BB96-429A-4207-BC1C-7A4E93DCF055}"/>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A7C9C02B-2A52-4806-A39B-690ED662890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4579FA88-85D3-41AF-9492-6D5EA7A4778F}"/>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995F7364-D3A6-42C2-BF39-1A65ABDFDB32}"/>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93F4D422-B88B-49D5-8DFB-95374C2BABF4}"/>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3F747088-67E2-4769-8193-90CB9FF2BEC2}"/>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0D10F5B9-0E52-4D8D-9FE6-C10536CCFB99}"/>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103896DB-A26B-4318-AD30-345E5D5217F8}"/>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FBFC9ACA-61C4-4D0C-B434-0F990AE6246C}"/>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4A094C23-4B9F-4BE8-A42B-BB8DEB015DA2}"/>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6A32E082-30E2-4DC4-B822-B1C2DABE8E76}"/>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A3458431-CA50-454E-8321-9D73B1ED040C}"/>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CCB82188-835C-4A97-8F1E-51113BC8554B}"/>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464A620E-E242-4141-894D-85DAB7654E18}"/>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3548732C-DD60-4683-B72D-141DEE54C33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1070DCD2-F825-491E-A31A-18D5C58BB550}"/>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275D0819-1F3B-4163-BC0C-44264345E0AC}"/>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04B4EC23-2CEE-4537-8E43-6DDDB24AC2E9}"/>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C8B0EB50-8733-4367-B4B0-D3D093FAD215}"/>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A46700C6-6468-4A22-BB15-E0046B35DF70}"/>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5582A6E6-2DA6-4785-B36F-F5C5E1A52F37}"/>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6A646916-3DFD-4AB9-9931-24D2E6D1336D}"/>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E884D1FF-C73D-4305-8814-C62256F1113A}"/>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9AA53477-BC4C-47A6-88D8-C5904EFCAF4C}"/>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8B74D9AE-51F4-4EFF-89B6-EFACDABB1B2D}"/>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D175AA16-58E7-4128-B0E0-C47C9BC9CE1E}"/>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23EE3E36-50F9-44B0-8068-72A20C9A9A8E}"/>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A4E6EBA6-918F-4EED-896A-4D7D27AFBF78}"/>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DD5ED733-D928-4C65-9A01-BBDD385B4BC5}"/>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5696B988-4202-4621-878A-E1B61F3EE87D}"/>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E8848199-4868-40D1-8E18-B246D175F8D6}"/>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A94AD6C6-BEA6-4257-84FC-AE65D832A0C2}"/>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E4E10629-FB01-45C0-A35A-06DDDEEBAF2E}"/>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EC2CFA3F-5667-482B-95AA-1340332E8AB8}"/>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EF15BF45-F71F-4FA5-8E55-64C563E502EC}"/>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3BB60CBD-DC1C-4941-950A-A9FA4317AFE2}"/>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7.3.1    </a:t>
            </a:r>
            <a:r>
              <a:rPr lang="zh-CN" altLang="en-US" sz="2200" b="1" dirty="0">
                <a:latin typeface="微软雅黑" charset="-122"/>
                <a:ea typeface="微软雅黑" charset="-122"/>
              </a:rPr>
              <a:t>源程序文档化   </a:t>
            </a:r>
          </a:p>
        </p:txBody>
      </p:sp>
      <p:sp>
        <p:nvSpPr>
          <p:cNvPr id="22" name="矩形 21">
            <a:extLst>
              <a:ext uri="{FF2B5EF4-FFF2-40B4-BE49-F238E27FC236}">
                <a16:creationId xmlns:a16="http://schemas.microsoft.com/office/drawing/2014/main" id="{12E98F7B-683B-47E7-BFFE-7BAB24290E8D}"/>
              </a:ext>
            </a:extLst>
          </p:cNvPr>
          <p:cNvSpPr/>
          <p:nvPr/>
        </p:nvSpPr>
        <p:spPr>
          <a:xfrm>
            <a:off x="801867" y="1341409"/>
            <a:ext cx="8978502" cy="4175182"/>
          </a:xfrm>
          <a:prstGeom prst="rect">
            <a:avLst/>
          </a:prstGeom>
        </p:spPr>
        <p:txBody>
          <a:bodyPr wrap="square">
            <a:spAutoFit/>
          </a:bodyPr>
          <a:lstStyle/>
          <a:p>
            <a:pPr>
              <a:lnSpc>
                <a:spcPct val="150000"/>
              </a:lnSpc>
            </a:pPr>
            <a:r>
              <a:rPr lang="zh-CN" altLang="en-US" sz="2000" dirty="0">
                <a:latin typeface="+mn-ea"/>
              </a:rPr>
              <a:t>为了提高程序的可维护性，源程序（也称源代码）也需要实现“文档化”。即在源程序中包含一些内部文档，以帮助阅读和理解。源程序文档化主要包括：标识符命名、内部注释以及程序的视觉组织三个方面。</a:t>
            </a:r>
          </a:p>
          <a:p>
            <a:pPr>
              <a:lnSpc>
                <a:spcPct val="150000"/>
              </a:lnSpc>
            </a:pPr>
            <a:r>
              <a:rPr lang="en-US" altLang="zh-CN" sz="2000" dirty="0">
                <a:latin typeface="+mn-ea"/>
              </a:rPr>
              <a:t>1.</a:t>
            </a:r>
            <a:r>
              <a:rPr lang="zh-CN" altLang="en-US" sz="2000" dirty="0">
                <a:latin typeface="+mn-ea"/>
              </a:rPr>
              <a:t>标识符的命名</a:t>
            </a:r>
          </a:p>
          <a:p>
            <a:pPr>
              <a:lnSpc>
                <a:spcPct val="150000"/>
              </a:lnSpc>
            </a:pPr>
            <a:r>
              <a:rPr lang="zh-CN" altLang="en-US" sz="2000" dirty="0">
                <a:latin typeface="+mn-ea"/>
              </a:rPr>
              <a:t>标识符包括模块名、变量名、常量名、标号名、子程序（函数）名以及数据区名、缓冲区名等。</a:t>
            </a:r>
            <a:endParaRPr lang="en-US" altLang="zh-CN" sz="2000" dirty="0">
              <a:latin typeface="+mn-ea"/>
            </a:endParaRPr>
          </a:p>
          <a:p>
            <a:pPr>
              <a:lnSpc>
                <a:spcPct val="150000"/>
              </a:lnSpc>
            </a:pPr>
            <a:r>
              <a:rPr lang="en-US" altLang="zh-CN" sz="2000" dirty="0">
                <a:latin typeface="+mn-ea"/>
              </a:rPr>
              <a:t>2.</a:t>
            </a:r>
            <a:r>
              <a:rPr lang="zh-CN" altLang="en-US" sz="2000" dirty="0">
                <a:latin typeface="+mn-ea"/>
              </a:rPr>
              <a:t>程序代码的视觉组织</a:t>
            </a:r>
          </a:p>
          <a:p>
            <a:pPr>
              <a:lnSpc>
                <a:spcPct val="150000"/>
              </a:lnSpc>
            </a:pPr>
            <a:r>
              <a:rPr lang="zh-CN" altLang="en-US" sz="2000" dirty="0">
                <a:latin typeface="+mn-ea"/>
              </a:rPr>
              <a:t>在程序编写中应该注意代码的排版布局，以使代码更加清晰易读。可以在程序中利用空格、空行、缩进等技巧提高程序代码的视觉效果。</a:t>
            </a:r>
          </a:p>
        </p:txBody>
      </p:sp>
      <p:pic>
        <p:nvPicPr>
          <p:cNvPr id="24" name="图形 23" descr="碎纸机">
            <a:extLst>
              <a:ext uri="{FF2B5EF4-FFF2-40B4-BE49-F238E27FC236}">
                <a16:creationId xmlns:a16="http://schemas.microsoft.com/office/drawing/2014/main" id="{4D41D4A0-D05F-4E51-8A92-7B45E8F0D1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9251" y="2781102"/>
            <a:ext cx="2605549" cy="2605549"/>
          </a:xfrm>
          <a:prstGeom prst="rect">
            <a:avLst/>
          </a:prstGeom>
        </p:spPr>
      </p:pic>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7.3.1    </a:t>
            </a:r>
            <a:r>
              <a:rPr lang="zh-CN" altLang="en-US" sz="2200" b="1" dirty="0">
                <a:latin typeface="微软雅黑" charset="-122"/>
                <a:ea typeface="微软雅黑" charset="-122"/>
              </a:rPr>
              <a:t>源程序文档化   </a:t>
            </a:r>
          </a:p>
        </p:txBody>
      </p:sp>
      <p:sp>
        <p:nvSpPr>
          <p:cNvPr id="22" name="矩形 21">
            <a:extLst>
              <a:ext uri="{FF2B5EF4-FFF2-40B4-BE49-F238E27FC236}">
                <a16:creationId xmlns:a16="http://schemas.microsoft.com/office/drawing/2014/main" id="{12E98F7B-683B-47E7-BFFE-7BAB24290E8D}"/>
              </a:ext>
            </a:extLst>
          </p:cNvPr>
          <p:cNvSpPr/>
          <p:nvPr/>
        </p:nvSpPr>
        <p:spPr>
          <a:xfrm>
            <a:off x="685800" y="2677863"/>
            <a:ext cx="10820400" cy="3251852"/>
          </a:xfrm>
          <a:prstGeom prst="rect">
            <a:avLst/>
          </a:prstGeom>
        </p:spPr>
        <p:txBody>
          <a:bodyPr wrap="square">
            <a:spAutoFit/>
          </a:bodyPr>
          <a:lstStyle/>
          <a:p>
            <a:pPr>
              <a:lnSpc>
                <a:spcPct val="150000"/>
              </a:lnSpc>
            </a:pPr>
            <a:r>
              <a:rPr lang="en-US" altLang="zh-CN" sz="2000" dirty="0">
                <a:latin typeface="+mn-ea"/>
              </a:rPr>
              <a:t>3</a:t>
            </a:r>
            <a:r>
              <a:rPr lang="zh-CN" altLang="en-US" sz="2000" dirty="0">
                <a:latin typeface="+mn-ea"/>
              </a:rPr>
              <a:t>．程序的注释</a:t>
            </a:r>
          </a:p>
          <a:p>
            <a:pPr>
              <a:lnSpc>
                <a:spcPct val="150000"/>
              </a:lnSpc>
            </a:pPr>
            <a:r>
              <a:rPr lang="zh-CN" altLang="en-US" sz="2000" dirty="0">
                <a:latin typeface="+mn-ea"/>
              </a:rPr>
              <a:t>注释有助于理解代码，是程序员之间进行交流的有效途径，合理的注释有利于日后的软件维护。注释可分为序言性注释和功能性注释两大类。</a:t>
            </a:r>
          </a:p>
          <a:p>
            <a:pPr>
              <a:lnSpc>
                <a:spcPct val="150000"/>
              </a:lnSpc>
            </a:pPr>
            <a:r>
              <a:rPr lang="zh-CN" altLang="en-US" sz="2000" dirty="0">
                <a:latin typeface="+mn-ea"/>
              </a:rPr>
              <a:t>序言性注释通常置于每个程序或模块的开头部分，它是对程序或模块的整体说明。主要内容有：模块的功能、模块的接口、重要的局部变量及开发历史（包括模块的设计者、评审者、评审日期、修改日期及对修改的描述等）。</a:t>
            </a:r>
          </a:p>
          <a:p>
            <a:pPr>
              <a:lnSpc>
                <a:spcPct val="150000"/>
              </a:lnSpc>
            </a:pPr>
            <a:r>
              <a:rPr lang="zh-CN" altLang="en-US" sz="2000" dirty="0">
                <a:latin typeface="+mn-ea"/>
              </a:rPr>
              <a:t>功能性注释通常嵌在程序体内，主要描述程序段的功能。</a:t>
            </a:r>
          </a:p>
        </p:txBody>
      </p:sp>
      <p:pic>
        <p:nvPicPr>
          <p:cNvPr id="20" name="图形 19" descr="打字机">
            <a:extLst>
              <a:ext uri="{FF2B5EF4-FFF2-40B4-BE49-F238E27FC236}">
                <a16:creationId xmlns:a16="http://schemas.microsoft.com/office/drawing/2014/main" id="{0B99B130-4011-44C7-A087-26F084997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05316" y="928285"/>
            <a:ext cx="2280620" cy="2280620"/>
          </a:xfrm>
          <a:prstGeom prst="rect">
            <a:avLst/>
          </a:prstGeom>
        </p:spPr>
      </p:pic>
    </p:spTree>
    <p:extLst>
      <p:ext uri="{BB962C8B-B14F-4D97-AF65-F5344CB8AC3E}">
        <p14:creationId xmlns:p14="http://schemas.microsoft.com/office/powerpoint/2010/main" val="19061308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7.3.2    </a:t>
            </a:r>
            <a:r>
              <a:rPr lang="zh-CN" altLang="en-US" sz="2200" b="1" dirty="0">
                <a:latin typeface="微软雅黑" charset="-122"/>
                <a:ea typeface="微软雅黑" charset="-122"/>
              </a:rPr>
              <a:t>数据说明</a:t>
            </a:r>
            <a:endParaRPr lang="en-US" altLang="zh-CN" sz="2200" b="1" dirty="0">
              <a:latin typeface="微软雅黑" charset="-122"/>
              <a:ea typeface="微软雅黑" charset="-122"/>
            </a:endParaRPr>
          </a:p>
        </p:txBody>
      </p:sp>
      <p:sp>
        <p:nvSpPr>
          <p:cNvPr id="22" name="矩形 21">
            <a:extLst>
              <a:ext uri="{FF2B5EF4-FFF2-40B4-BE49-F238E27FC236}">
                <a16:creationId xmlns:a16="http://schemas.microsoft.com/office/drawing/2014/main" id="{12E98F7B-683B-47E7-BFFE-7BAB24290E8D}"/>
              </a:ext>
            </a:extLst>
          </p:cNvPr>
          <p:cNvSpPr/>
          <p:nvPr/>
        </p:nvSpPr>
        <p:spPr>
          <a:xfrm>
            <a:off x="750710" y="1033200"/>
            <a:ext cx="9522003" cy="4175182"/>
          </a:xfrm>
          <a:prstGeom prst="rect">
            <a:avLst/>
          </a:prstGeom>
        </p:spPr>
        <p:txBody>
          <a:bodyPr wrap="square">
            <a:spAutoFit/>
          </a:bodyPr>
          <a:lstStyle/>
          <a:p>
            <a:pPr>
              <a:lnSpc>
                <a:spcPct val="150000"/>
              </a:lnSpc>
            </a:pPr>
            <a:r>
              <a:rPr lang="zh-CN" altLang="en-US" sz="2000" dirty="0">
                <a:latin typeface="+mn-ea"/>
              </a:rPr>
              <a:t>为了使程序中的数据说明更易于理解和维护，必须注意以下几点：</a:t>
            </a:r>
          </a:p>
          <a:p>
            <a:pPr>
              <a:lnSpc>
                <a:spcPct val="150000"/>
              </a:lnSpc>
            </a:pPr>
            <a:r>
              <a:rPr lang="zh-CN" altLang="en-US" sz="2000" dirty="0">
                <a:latin typeface="+mn-ea"/>
              </a:rPr>
              <a:t>（</a:t>
            </a:r>
            <a:r>
              <a:rPr lang="en-US" altLang="zh-CN" sz="2000" dirty="0">
                <a:latin typeface="+mn-ea"/>
              </a:rPr>
              <a:t>1</a:t>
            </a:r>
            <a:r>
              <a:rPr lang="zh-CN" altLang="en-US" sz="2000" dirty="0">
                <a:latin typeface="+mn-ea"/>
              </a:rPr>
              <a:t>）显式地说明一切变量。</a:t>
            </a:r>
          </a:p>
          <a:p>
            <a:pPr>
              <a:lnSpc>
                <a:spcPct val="150000"/>
              </a:lnSpc>
            </a:pPr>
            <a:r>
              <a:rPr lang="zh-CN" altLang="en-US" sz="2000" dirty="0">
                <a:latin typeface="+mn-ea"/>
              </a:rPr>
              <a:t>（</a:t>
            </a:r>
            <a:r>
              <a:rPr lang="en-US" altLang="zh-CN" sz="2000" dirty="0">
                <a:latin typeface="+mn-ea"/>
              </a:rPr>
              <a:t>2</a:t>
            </a:r>
            <a:r>
              <a:rPr lang="zh-CN" altLang="en-US" sz="2000" dirty="0">
                <a:latin typeface="+mn-ea"/>
              </a:rPr>
              <a:t>）数据说明的次序应该规范化，比如哪种数据类型的说明在前，哪种在后，以便于查找。</a:t>
            </a:r>
          </a:p>
          <a:p>
            <a:pPr>
              <a:lnSpc>
                <a:spcPct val="150000"/>
              </a:lnSpc>
            </a:pPr>
            <a:r>
              <a:rPr lang="zh-CN" altLang="en-US" sz="2000" dirty="0">
                <a:latin typeface="+mn-ea"/>
              </a:rPr>
              <a:t>（</a:t>
            </a:r>
            <a:r>
              <a:rPr lang="en-US" altLang="zh-CN" sz="2000" dirty="0">
                <a:latin typeface="+mn-ea"/>
              </a:rPr>
              <a:t>3</a:t>
            </a:r>
            <a:r>
              <a:rPr lang="zh-CN" altLang="en-US" sz="2000" dirty="0">
                <a:latin typeface="+mn-ea"/>
              </a:rPr>
              <a:t>）当多个变量用一条语句说明时，应当对这些变量按字母顺序排列。例如，将</a:t>
            </a:r>
          </a:p>
          <a:p>
            <a:pPr>
              <a:lnSpc>
                <a:spcPct val="150000"/>
              </a:lnSpc>
            </a:pPr>
            <a:r>
              <a:rPr lang="en-US" altLang="zh-CN" sz="2000" dirty="0">
                <a:latin typeface="+mn-ea"/>
              </a:rPr>
              <a:t>int </a:t>
            </a:r>
            <a:r>
              <a:rPr lang="en-US" altLang="zh-CN" sz="2000" dirty="0" err="1">
                <a:latin typeface="+mn-ea"/>
              </a:rPr>
              <a:t>length,width,area,cost,price</a:t>
            </a:r>
            <a:r>
              <a:rPr lang="en-US" altLang="zh-CN" sz="2000" dirty="0">
                <a:latin typeface="+mn-ea"/>
              </a:rPr>
              <a:t>;</a:t>
            </a:r>
          </a:p>
          <a:p>
            <a:pPr>
              <a:lnSpc>
                <a:spcPct val="150000"/>
              </a:lnSpc>
            </a:pPr>
            <a:r>
              <a:rPr lang="zh-CN" altLang="en-US" sz="2000" dirty="0">
                <a:latin typeface="+mn-ea"/>
              </a:rPr>
              <a:t>写成：</a:t>
            </a:r>
          </a:p>
          <a:p>
            <a:pPr>
              <a:lnSpc>
                <a:spcPct val="150000"/>
              </a:lnSpc>
            </a:pPr>
            <a:r>
              <a:rPr lang="en-US" altLang="zh-CN" sz="2000" dirty="0">
                <a:latin typeface="+mn-ea"/>
              </a:rPr>
              <a:t>int </a:t>
            </a:r>
            <a:r>
              <a:rPr lang="en-US" altLang="zh-CN" sz="2000" dirty="0" err="1">
                <a:latin typeface="+mn-ea"/>
              </a:rPr>
              <a:t>area,cost,length,price,width</a:t>
            </a:r>
            <a:r>
              <a:rPr lang="en-US" altLang="zh-CN" sz="2000" dirty="0">
                <a:latin typeface="+mn-ea"/>
              </a:rPr>
              <a:t>;</a:t>
            </a:r>
          </a:p>
          <a:p>
            <a:pPr>
              <a:lnSpc>
                <a:spcPct val="150000"/>
              </a:lnSpc>
            </a:pPr>
            <a:r>
              <a:rPr lang="zh-CN" altLang="en-US" sz="2000" dirty="0">
                <a:latin typeface="+mn-ea"/>
              </a:rPr>
              <a:t>（</a:t>
            </a:r>
            <a:r>
              <a:rPr lang="en-US" altLang="zh-CN" sz="2000" dirty="0">
                <a:latin typeface="+mn-ea"/>
              </a:rPr>
              <a:t>4</a:t>
            </a:r>
            <a:r>
              <a:rPr lang="zh-CN" altLang="en-US" sz="2000" dirty="0">
                <a:latin typeface="+mn-ea"/>
              </a:rPr>
              <a:t>）使用注释说明复杂数据结构。</a:t>
            </a:r>
          </a:p>
        </p:txBody>
      </p:sp>
      <p:pic>
        <p:nvPicPr>
          <p:cNvPr id="4" name="图形 3" descr="处理器">
            <a:extLst>
              <a:ext uri="{FF2B5EF4-FFF2-40B4-BE49-F238E27FC236}">
                <a16:creationId xmlns:a16="http://schemas.microsoft.com/office/drawing/2014/main" id="{81EE2C0C-ED70-465D-B052-BE5C5A6D8B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8284" y="3249271"/>
            <a:ext cx="3134439" cy="3134439"/>
          </a:xfrm>
          <a:prstGeom prst="rect">
            <a:avLst/>
          </a:prstGeom>
        </p:spPr>
      </p:pic>
    </p:spTree>
    <p:extLst>
      <p:ext uri="{BB962C8B-B14F-4D97-AF65-F5344CB8AC3E}">
        <p14:creationId xmlns:p14="http://schemas.microsoft.com/office/powerpoint/2010/main" val="34524387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7.3.3    </a:t>
            </a:r>
            <a:r>
              <a:rPr lang="zh-CN" altLang="en-US" sz="2200" b="1" dirty="0">
                <a:latin typeface="微软雅黑" charset="-122"/>
                <a:ea typeface="微软雅黑" charset="-122"/>
              </a:rPr>
              <a:t>语句构造  </a:t>
            </a:r>
            <a:endParaRPr lang="en-US" altLang="zh-CN" sz="2200" b="1" dirty="0">
              <a:latin typeface="微软雅黑" charset="-122"/>
              <a:ea typeface="微软雅黑" charset="-122"/>
            </a:endParaRPr>
          </a:p>
        </p:txBody>
      </p:sp>
      <p:sp>
        <p:nvSpPr>
          <p:cNvPr id="22" name="矩形 21">
            <a:extLst>
              <a:ext uri="{FF2B5EF4-FFF2-40B4-BE49-F238E27FC236}">
                <a16:creationId xmlns:a16="http://schemas.microsoft.com/office/drawing/2014/main" id="{12E98F7B-683B-47E7-BFFE-7BAB24290E8D}"/>
              </a:ext>
            </a:extLst>
          </p:cNvPr>
          <p:cNvSpPr/>
          <p:nvPr/>
        </p:nvSpPr>
        <p:spPr>
          <a:xfrm>
            <a:off x="624887" y="1682129"/>
            <a:ext cx="9463010" cy="4175182"/>
          </a:xfrm>
          <a:prstGeom prst="rect">
            <a:avLst/>
          </a:prstGeom>
        </p:spPr>
        <p:txBody>
          <a:bodyPr wrap="square">
            <a:spAutoFit/>
          </a:bodyPr>
          <a:lstStyle/>
          <a:p>
            <a:pPr>
              <a:lnSpc>
                <a:spcPct val="150000"/>
              </a:lnSpc>
            </a:pPr>
            <a:r>
              <a:rPr lang="zh-CN" altLang="en-US" sz="2000" dirty="0">
                <a:latin typeface="+mn-ea"/>
              </a:rPr>
              <a:t>语句构造要简单直接，清晰易读。以下是一些常用的规则：</a:t>
            </a:r>
          </a:p>
          <a:p>
            <a:pPr>
              <a:lnSpc>
                <a:spcPct val="150000"/>
              </a:lnSpc>
            </a:pPr>
            <a:r>
              <a:rPr lang="zh-CN" altLang="en-US" sz="2000" dirty="0">
                <a:latin typeface="+mn-ea"/>
              </a:rPr>
              <a:t>（</a:t>
            </a:r>
            <a:r>
              <a:rPr lang="en-US" altLang="zh-CN" sz="2000" dirty="0">
                <a:latin typeface="+mn-ea"/>
              </a:rPr>
              <a:t>1</a:t>
            </a:r>
            <a:r>
              <a:rPr lang="zh-CN" altLang="en-US" sz="2000" dirty="0">
                <a:latin typeface="+mn-ea"/>
              </a:rPr>
              <a:t>）要简单清楚，直截了当地说明程序员的用意（参见例</a:t>
            </a:r>
            <a:r>
              <a:rPr lang="en-US" altLang="zh-CN" sz="2000" dirty="0">
                <a:latin typeface="+mn-ea"/>
              </a:rPr>
              <a:t>8\|4</a:t>
            </a:r>
            <a:r>
              <a:rPr lang="zh-CN" altLang="en-US" sz="2000" dirty="0">
                <a:latin typeface="+mn-ea"/>
              </a:rPr>
              <a:t>）。</a:t>
            </a:r>
          </a:p>
          <a:p>
            <a:pPr>
              <a:lnSpc>
                <a:spcPct val="150000"/>
              </a:lnSpc>
            </a:pPr>
            <a:r>
              <a:rPr lang="zh-CN" altLang="en-US" sz="2000" dirty="0">
                <a:latin typeface="+mn-ea"/>
              </a:rPr>
              <a:t>（</a:t>
            </a:r>
            <a:r>
              <a:rPr lang="en-US" altLang="zh-CN" sz="2000" dirty="0">
                <a:latin typeface="+mn-ea"/>
              </a:rPr>
              <a:t>2</a:t>
            </a:r>
            <a:r>
              <a:rPr lang="zh-CN" altLang="en-US" sz="2000" dirty="0">
                <a:latin typeface="+mn-ea"/>
              </a:rPr>
              <a:t>）不要为了节省空间而在同一行中写多个语句。</a:t>
            </a:r>
          </a:p>
          <a:p>
            <a:pPr>
              <a:lnSpc>
                <a:spcPct val="150000"/>
              </a:lnSpc>
            </a:pPr>
            <a:r>
              <a:rPr lang="zh-CN" altLang="en-US" sz="2000" dirty="0">
                <a:latin typeface="+mn-ea"/>
              </a:rPr>
              <a:t>（</a:t>
            </a:r>
            <a:r>
              <a:rPr lang="en-US" altLang="zh-CN" sz="2000" dirty="0">
                <a:latin typeface="+mn-ea"/>
              </a:rPr>
              <a:t>3</a:t>
            </a:r>
            <a:r>
              <a:rPr lang="zh-CN" altLang="en-US" sz="2000" dirty="0">
                <a:latin typeface="+mn-ea"/>
              </a:rPr>
              <a:t>）使用括号使逻辑表达式和算术表达式的运算次序直观清晰。</a:t>
            </a:r>
          </a:p>
          <a:p>
            <a:pPr>
              <a:lnSpc>
                <a:spcPct val="150000"/>
              </a:lnSpc>
            </a:pPr>
            <a:r>
              <a:rPr lang="zh-CN" altLang="en-US" sz="2000" dirty="0">
                <a:latin typeface="+mn-ea"/>
              </a:rPr>
              <a:t>（</a:t>
            </a:r>
            <a:r>
              <a:rPr lang="en-US" altLang="zh-CN" sz="2000" dirty="0">
                <a:latin typeface="+mn-ea"/>
              </a:rPr>
              <a:t>4</a:t>
            </a:r>
            <a:r>
              <a:rPr lang="zh-CN" altLang="en-US" sz="2000" dirty="0">
                <a:latin typeface="+mn-ea"/>
              </a:rPr>
              <a:t>）利用添加空格来清晰地表示语句的成分。</a:t>
            </a:r>
          </a:p>
          <a:p>
            <a:pPr>
              <a:lnSpc>
                <a:spcPct val="150000"/>
              </a:lnSpc>
            </a:pPr>
            <a:r>
              <a:rPr lang="zh-CN" altLang="en-US" sz="2000" dirty="0">
                <a:latin typeface="+mn-ea"/>
              </a:rPr>
              <a:t>（</a:t>
            </a:r>
            <a:r>
              <a:rPr lang="en-US" altLang="zh-CN" sz="2000" dirty="0">
                <a:latin typeface="+mn-ea"/>
              </a:rPr>
              <a:t>5</a:t>
            </a:r>
            <a:r>
              <a:rPr lang="zh-CN" altLang="en-US" sz="2000" dirty="0">
                <a:latin typeface="+mn-ea"/>
              </a:rPr>
              <a:t>）尽可能使用库函数，应使用函数或公共过程去代替具有独立功能的程序段。</a:t>
            </a:r>
          </a:p>
          <a:p>
            <a:pPr>
              <a:lnSpc>
                <a:spcPct val="150000"/>
              </a:lnSpc>
            </a:pPr>
            <a:r>
              <a:rPr lang="zh-CN" altLang="en-US" sz="2000" dirty="0">
                <a:latin typeface="+mn-ea"/>
              </a:rPr>
              <a:t>（</a:t>
            </a:r>
            <a:r>
              <a:rPr lang="en-US" altLang="zh-CN" sz="2000" dirty="0">
                <a:latin typeface="+mn-ea"/>
              </a:rPr>
              <a:t>6</a:t>
            </a:r>
            <a:r>
              <a:rPr lang="zh-CN" altLang="en-US" sz="2000" dirty="0">
                <a:latin typeface="+mn-ea"/>
              </a:rPr>
              <a:t>）尽量不用或少用</a:t>
            </a:r>
            <a:r>
              <a:rPr lang="en-US" altLang="zh-CN" sz="2000" dirty="0" err="1">
                <a:latin typeface="+mn-ea"/>
              </a:rPr>
              <a:t>goto</a:t>
            </a:r>
            <a:r>
              <a:rPr lang="zh-CN" altLang="en-US" sz="2000" dirty="0">
                <a:latin typeface="+mn-ea"/>
              </a:rPr>
              <a:t>语句，避免</a:t>
            </a:r>
            <a:r>
              <a:rPr lang="en-US" altLang="zh-CN" sz="2000" dirty="0" err="1">
                <a:latin typeface="+mn-ea"/>
              </a:rPr>
              <a:t>goto</a:t>
            </a:r>
            <a:r>
              <a:rPr lang="zh-CN" altLang="en-US" sz="2000" dirty="0">
                <a:latin typeface="+mn-ea"/>
              </a:rPr>
              <a:t>语句不必要的转移和相互交叉。</a:t>
            </a:r>
          </a:p>
          <a:p>
            <a:pPr>
              <a:lnSpc>
                <a:spcPct val="150000"/>
              </a:lnSpc>
            </a:pPr>
            <a:r>
              <a:rPr lang="zh-CN" altLang="en-US" sz="2000" dirty="0">
                <a:latin typeface="+mn-ea"/>
              </a:rPr>
              <a:t>（</a:t>
            </a:r>
            <a:r>
              <a:rPr lang="en-US" altLang="zh-CN" sz="2000" dirty="0">
                <a:latin typeface="+mn-ea"/>
              </a:rPr>
              <a:t>7</a:t>
            </a:r>
            <a:r>
              <a:rPr lang="zh-CN" altLang="en-US" sz="2000" dirty="0">
                <a:latin typeface="+mn-ea"/>
              </a:rPr>
              <a:t>）尽量不用或少用标准文本以外的语句，以利于提高可移植性。</a:t>
            </a:r>
          </a:p>
          <a:p>
            <a:pPr>
              <a:lnSpc>
                <a:spcPct val="150000"/>
              </a:lnSpc>
            </a:pPr>
            <a:r>
              <a:rPr lang="zh-CN" altLang="en-US" sz="2000" dirty="0">
                <a:latin typeface="+mn-ea"/>
              </a:rPr>
              <a:t>（</a:t>
            </a:r>
            <a:r>
              <a:rPr lang="en-US" altLang="zh-CN" sz="2000" dirty="0">
                <a:latin typeface="+mn-ea"/>
              </a:rPr>
              <a:t>8</a:t>
            </a:r>
            <a:r>
              <a:rPr lang="zh-CN" altLang="en-US" sz="2000" dirty="0">
                <a:latin typeface="+mn-ea"/>
              </a:rPr>
              <a:t>）对于多分支语句，应尽量把出现可能性大的分支放在前面，以节省运算时间。</a:t>
            </a:r>
          </a:p>
        </p:txBody>
      </p:sp>
      <p:pic>
        <p:nvPicPr>
          <p:cNvPr id="4" name="图形 3" descr="服务器">
            <a:extLst>
              <a:ext uri="{FF2B5EF4-FFF2-40B4-BE49-F238E27FC236}">
                <a16:creationId xmlns:a16="http://schemas.microsoft.com/office/drawing/2014/main" id="{27E4B6BA-C1CA-4087-9DC8-007FBCDC1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5335" y="1468797"/>
            <a:ext cx="2300923" cy="2300923"/>
          </a:xfrm>
          <a:prstGeom prst="rect">
            <a:avLst/>
          </a:prstGeom>
        </p:spPr>
      </p:pic>
    </p:spTree>
    <p:extLst>
      <p:ext uri="{BB962C8B-B14F-4D97-AF65-F5344CB8AC3E}">
        <p14:creationId xmlns:p14="http://schemas.microsoft.com/office/powerpoint/2010/main" val="11812329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wipe(left)">
                                      <p:cBhvr>
                                        <p:cTn id="11" dur="500"/>
                                        <p:tgtEl>
                                          <p:spTgt spid="2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left)">
                                      <p:cBhvr>
                                        <p:cTn id="15" dur="500"/>
                                        <p:tgtEl>
                                          <p:spTgt spid="2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Effect transition="in" filter="wipe(left)">
                                      <p:cBhvr>
                                        <p:cTn id="19" dur="500"/>
                                        <p:tgtEl>
                                          <p:spTgt spid="2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animEffect transition="in" filter="wipe(left)">
                                      <p:cBhvr>
                                        <p:cTn id="23" dur="500"/>
                                        <p:tgtEl>
                                          <p:spTgt spid="22">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wipe(left)">
                                      <p:cBhvr>
                                        <p:cTn id="27" dur="500"/>
                                        <p:tgtEl>
                                          <p:spTgt spid="22">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Effect transition="in" filter="wipe(left)">
                                      <p:cBhvr>
                                        <p:cTn id="31" dur="500"/>
                                        <p:tgtEl>
                                          <p:spTgt spid="22">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2">
                                            <p:txEl>
                                              <p:pRg st="7" end="7"/>
                                            </p:txEl>
                                          </p:spTgt>
                                        </p:tgtEl>
                                        <p:attrNameLst>
                                          <p:attrName>style.visibility</p:attrName>
                                        </p:attrNameLst>
                                      </p:cBhvr>
                                      <p:to>
                                        <p:strVal val="visible"/>
                                      </p:to>
                                    </p:set>
                                    <p:animEffect transition="in" filter="wipe(left)">
                                      <p:cBhvr>
                                        <p:cTn id="35" dur="500"/>
                                        <p:tgtEl>
                                          <p:spTgt spid="22">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animEffect transition="in" filter="wipe(left)">
                                      <p:cBhvr>
                                        <p:cTn id="3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7.3.3    </a:t>
            </a:r>
            <a:r>
              <a:rPr lang="zh-CN" altLang="en-US" sz="2200" b="1" dirty="0">
                <a:latin typeface="微软雅黑" charset="-122"/>
                <a:ea typeface="微软雅黑" charset="-122"/>
              </a:rPr>
              <a:t>语句构造  </a:t>
            </a:r>
            <a:endParaRPr lang="en-US" altLang="zh-CN" sz="2200" b="1" dirty="0">
              <a:latin typeface="微软雅黑" charset="-122"/>
              <a:ea typeface="微软雅黑" charset="-122"/>
            </a:endParaRPr>
          </a:p>
        </p:txBody>
      </p:sp>
      <p:sp>
        <p:nvSpPr>
          <p:cNvPr id="22" name="矩形 21">
            <a:extLst>
              <a:ext uri="{FF2B5EF4-FFF2-40B4-BE49-F238E27FC236}">
                <a16:creationId xmlns:a16="http://schemas.microsoft.com/office/drawing/2014/main" id="{12E98F7B-683B-47E7-BFFE-7BAB24290E8D}"/>
              </a:ext>
            </a:extLst>
          </p:cNvPr>
          <p:cNvSpPr/>
          <p:nvPr/>
        </p:nvSpPr>
        <p:spPr>
          <a:xfrm>
            <a:off x="669131" y="1460903"/>
            <a:ext cx="9713733" cy="4175182"/>
          </a:xfrm>
          <a:prstGeom prst="rect">
            <a:avLst/>
          </a:prstGeom>
        </p:spPr>
        <p:txBody>
          <a:bodyPr wrap="square">
            <a:spAutoFit/>
          </a:bodyPr>
          <a:lstStyle/>
          <a:p>
            <a:pPr>
              <a:lnSpc>
                <a:spcPct val="150000"/>
              </a:lnSpc>
            </a:pPr>
            <a:r>
              <a:rPr lang="zh-CN" altLang="en-US" sz="2000" dirty="0">
                <a:latin typeface="+mn-ea"/>
              </a:rPr>
              <a:t>（</a:t>
            </a:r>
            <a:r>
              <a:rPr lang="en-US" altLang="zh-CN" sz="2000" dirty="0">
                <a:latin typeface="+mn-ea"/>
              </a:rPr>
              <a:t>9</a:t>
            </a:r>
            <a:r>
              <a:rPr lang="zh-CN" altLang="en-US" sz="2000" dirty="0">
                <a:latin typeface="+mn-ea"/>
              </a:rPr>
              <a:t>）每个循环要有终止条件，不要出现死循环，更要避免出现不可能被执行的循环。</a:t>
            </a:r>
          </a:p>
          <a:p>
            <a:pPr>
              <a:lnSpc>
                <a:spcPct val="150000"/>
              </a:lnSpc>
            </a:pPr>
            <a:r>
              <a:rPr lang="zh-CN" altLang="en-US" sz="2000" dirty="0">
                <a:latin typeface="+mn-ea"/>
              </a:rPr>
              <a:t>（</a:t>
            </a:r>
            <a:r>
              <a:rPr lang="en-US" altLang="zh-CN" sz="2000" dirty="0">
                <a:latin typeface="+mn-ea"/>
              </a:rPr>
              <a:t>10</a:t>
            </a:r>
            <a:r>
              <a:rPr lang="zh-CN" altLang="en-US" sz="2000" dirty="0">
                <a:latin typeface="+mn-ea"/>
              </a:rPr>
              <a:t>）避免使用过于复杂的条件判定。</a:t>
            </a:r>
          </a:p>
          <a:p>
            <a:pPr>
              <a:lnSpc>
                <a:spcPct val="150000"/>
              </a:lnSpc>
            </a:pPr>
            <a:r>
              <a:rPr lang="zh-CN" altLang="en-US" sz="2000" dirty="0">
                <a:latin typeface="+mn-ea"/>
              </a:rPr>
              <a:t>（</a:t>
            </a:r>
            <a:r>
              <a:rPr lang="en-US" altLang="zh-CN" sz="2000" dirty="0">
                <a:latin typeface="+mn-ea"/>
              </a:rPr>
              <a:t>11</a:t>
            </a:r>
            <a:r>
              <a:rPr lang="zh-CN" altLang="en-US" sz="2000" dirty="0">
                <a:latin typeface="+mn-ea"/>
              </a:rPr>
              <a:t>）避免使用测试条件“非”。如要使用</a:t>
            </a:r>
            <a:r>
              <a:rPr lang="en-US" altLang="zh-CN" sz="2000" dirty="0">
                <a:latin typeface="+mn-ea"/>
              </a:rPr>
              <a:t>if(</a:t>
            </a:r>
            <a:r>
              <a:rPr lang="en-US" altLang="zh-CN" sz="2000" dirty="0" err="1">
                <a:latin typeface="+mn-ea"/>
              </a:rPr>
              <a:t>ch</a:t>
            </a:r>
            <a:r>
              <a:rPr lang="en-US" altLang="zh-CN" sz="2000" dirty="0">
                <a:latin typeface="+mn-ea"/>
              </a:rPr>
              <a:t>&gt;=′0′)</a:t>
            </a:r>
            <a:r>
              <a:rPr lang="zh-CN" altLang="en-US" sz="2000" dirty="0">
                <a:latin typeface="+mn-ea"/>
              </a:rPr>
              <a:t>取代</a:t>
            </a:r>
            <a:r>
              <a:rPr lang="en-US" altLang="zh-CN" sz="2000" dirty="0">
                <a:latin typeface="+mn-ea"/>
              </a:rPr>
              <a:t>if(!(</a:t>
            </a:r>
            <a:r>
              <a:rPr lang="en-US" altLang="zh-CN" sz="2000" dirty="0" err="1">
                <a:latin typeface="+mn-ea"/>
              </a:rPr>
              <a:t>ch</a:t>
            </a:r>
            <a:r>
              <a:rPr lang="en-US" altLang="zh-CN" sz="2000" dirty="0">
                <a:latin typeface="+mn-ea"/>
              </a:rPr>
              <a:t>&lt;′0′))</a:t>
            </a:r>
            <a:r>
              <a:rPr lang="zh-CN" altLang="en-US" sz="2000" dirty="0">
                <a:latin typeface="+mn-ea"/>
              </a:rPr>
              <a:t>。</a:t>
            </a:r>
          </a:p>
          <a:p>
            <a:pPr>
              <a:lnSpc>
                <a:spcPct val="150000"/>
              </a:lnSpc>
            </a:pPr>
            <a:r>
              <a:rPr lang="zh-CN" altLang="en-US" sz="2000" dirty="0">
                <a:latin typeface="+mn-ea"/>
              </a:rPr>
              <a:t>（</a:t>
            </a:r>
            <a:r>
              <a:rPr lang="en-US" altLang="zh-CN" sz="2000" dirty="0">
                <a:latin typeface="+mn-ea"/>
              </a:rPr>
              <a:t>12</a:t>
            </a:r>
            <a:r>
              <a:rPr lang="zh-CN" altLang="en-US" sz="2000" dirty="0">
                <a:latin typeface="+mn-ea"/>
              </a:rPr>
              <a:t>）避免过多的循环嵌套和条件嵌套，嵌套深度不要超过三层。</a:t>
            </a:r>
          </a:p>
          <a:p>
            <a:pPr>
              <a:lnSpc>
                <a:spcPct val="150000"/>
              </a:lnSpc>
            </a:pPr>
            <a:r>
              <a:rPr lang="zh-CN" altLang="en-US" sz="2000" dirty="0">
                <a:latin typeface="+mn-ea"/>
              </a:rPr>
              <a:t>（</a:t>
            </a:r>
            <a:r>
              <a:rPr lang="en-US" altLang="zh-CN" sz="2000" dirty="0">
                <a:latin typeface="+mn-ea"/>
              </a:rPr>
              <a:t>13</a:t>
            </a:r>
            <a:r>
              <a:rPr lang="zh-CN" altLang="en-US" sz="2000" dirty="0">
                <a:latin typeface="+mn-ea"/>
              </a:rPr>
              <a:t>）避免使用临时变量而使可读性下降（参见例</a:t>
            </a:r>
            <a:r>
              <a:rPr lang="en-US" altLang="zh-CN" sz="2000" dirty="0">
                <a:latin typeface="+mn-ea"/>
              </a:rPr>
              <a:t>8\|5</a:t>
            </a:r>
            <a:r>
              <a:rPr lang="zh-CN" altLang="en-US" sz="2000" dirty="0">
                <a:latin typeface="+mn-ea"/>
              </a:rPr>
              <a:t>）。</a:t>
            </a:r>
          </a:p>
          <a:p>
            <a:pPr>
              <a:lnSpc>
                <a:spcPct val="150000"/>
              </a:lnSpc>
            </a:pPr>
            <a:r>
              <a:rPr lang="zh-CN" altLang="en-US" sz="2000" dirty="0">
                <a:latin typeface="+mn-ea"/>
              </a:rPr>
              <a:t>（</a:t>
            </a:r>
            <a:r>
              <a:rPr lang="en-US" altLang="zh-CN" sz="2000" dirty="0">
                <a:latin typeface="+mn-ea"/>
              </a:rPr>
              <a:t>14</a:t>
            </a:r>
            <a:r>
              <a:rPr lang="zh-CN" altLang="en-US" sz="2000" dirty="0">
                <a:latin typeface="+mn-ea"/>
              </a:rPr>
              <a:t>）避免使用空的</a:t>
            </a:r>
            <a:r>
              <a:rPr lang="en-US" altLang="zh-CN" sz="2000" dirty="0">
                <a:latin typeface="+mn-ea"/>
              </a:rPr>
              <a:t>else</a:t>
            </a:r>
            <a:r>
              <a:rPr lang="zh-CN" altLang="en-US" sz="2000" dirty="0">
                <a:latin typeface="+mn-ea"/>
              </a:rPr>
              <a:t>语句和</a:t>
            </a:r>
            <a:r>
              <a:rPr lang="en-US" altLang="zh-CN" sz="2000" dirty="0">
                <a:latin typeface="+mn-ea"/>
              </a:rPr>
              <a:t>if…</a:t>
            </a:r>
            <a:r>
              <a:rPr lang="en-US" altLang="zh-CN" sz="2000" dirty="0" err="1">
                <a:latin typeface="+mn-ea"/>
              </a:rPr>
              <a:t>thenif</a:t>
            </a:r>
            <a:r>
              <a:rPr lang="en-US" altLang="zh-CN" sz="2000" dirty="0">
                <a:latin typeface="+mn-ea"/>
              </a:rPr>
              <a:t> …</a:t>
            </a:r>
            <a:r>
              <a:rPr lang="zh-CN" altLang="en-US" sz="2000" dirty="0">
                <a:latin typeface="+mn-ea"/>
              </a:rPr>
              <a:t>语句。</a:t>
            </a:r>
          </a:p>
          <a:p>
            <a:pPr>
              <a:lnSpc>
                <a:spcPct val="150000"/>
              </a:lnSpc>
            </a:pPr>
            <a:r>
              <a:rPr lang="zh-CN" altLang="en-US" sz="2000" dirty="0">
                <a:latin typeface="+mn-ea"/>
              </a:rPr>
              <a:t>（</a:t>
            </a:r>
            <a:r>
              <a:rPr lang="en-US" altLang="zh-CN" sz="2000" dirty="0">
                <a:latin typeface="+mn-ea"/>
              </a:rPr>
              <a:t>15</a:t>
            </a:r>
            <a:r>
              <a:rPr lang="zh-CN" altLang="en-US" sz="2000" dirty="0">
                <a:latin typeface="+mn-ea"/>
              </a:rPr>
              <a:t>）避免使用</a:t>
            </a:r>
            <a:r>
              <a:rPr lang="en-US" altLang="zh-CN" sz="2000" dirty="0">
                <a:latin typeface="+mn-ea"/>
              </a:rPr>
              <a:t>else </a:t>
            </a:r>
            <a:r>
              <a:rPr lang="en-US" altLang="zh-CN" sz="2000" dirty="0" err="1">
                <a:latin typeface="+mn-ea"/>
              </a:rPr>
              <a:t>goto</a:t>
            </a:r>
            <a:r>
              <a:rPr lang="zh-CN" altLang="en-US" sz="2000" dirty="0">
                <a:latin typeface="+mn-ea"/>
              </a:rPr>
              <a:t>和</a:t>
            </a:r>
            <a:r>
              <a:rPr lang="en-US" altLang="zh-CN" sz="2000" dirty="0">
                <a:latin typeface="+mn-ea"/>
              </a:rPr>
              <a:t>else return</a:t>
            </a:r>
            <a:r>
              <a:rPr lang="zh-CN" altLang="en-US" sz="2000" dirty="0">
                <a:latin typeface="+mn-ea"/>
              </a:rPr>
              <a:t>结构。</a:t>
            </a:r>
          </a:p>
          <a:p>
            <a:pPr>
              <a:lnSpc>
                <a:spcPct val="150000"/>
              </a:lnSpc>
            </a:pPr>
            <a:r>
              <a:rPr lang="zh-CN" altLang="en-US" sz="2000" dirty="0">
                <a:latin typeface="+mn-ea"/>
              </a:rPr>
              <a:t>（</a:t>
            </a:r>
            <a:r>
              <a:rPr lang="en-US" altLang="zh-CN" sz="2000" dirty="0">
                <a:latin typeface="+mn-ea"/>
              </a:rPr>
              <a:t>16</a:t>
            </a:r>
            <a:r>
              <a:rPr lang="zh-CN" altLang="en-US" sz="2000" dirty="0">
                <a:latin typeface="+mn-ea"/>
              </a:rPr>
              <a:t>）使与判定相联系的动作尽可能地紧跟着判定。</a:t>
            </a:r>
          </a:p>
          <a:p>
            <a:pPr>
              <a:lnSpc>
                <a:spcPct val="150000"/>
              </a:lnSpc>
            </a:pPr>
            <a:r>
              <a:rPr lang="zh-CN" altLang="en-US" sz="2000" dirty="0">
                <a:latin typeface="+mn-ea"/>
              </a:rPr>
              <a:t>（</a:t>
            </a:r>
            <a:r>
              <a:rPr lang="en-US" altLang="zh-CN" sz="2000" dirty="0">
                <a:latin typeface="+mn-ea"/>
              </a:rPr>
              <a:t>17</a:t>
            </a:r>
            <a:r>
              <a:rPr lang="zh-CN" altLang="en-US" sz="2000" dirty="0">
                <a:latin typeface="+mn-ea"/>
              </a:rPr>
              <a:t>）用逻辑表达式代替分支嵌套（参见例</a:t>
            </a:r>
            <a:r>
              <a:rPr lang="en-US" altLang="zh-CN" sz="2000" dirty="0">
                <a:latin typeface="+mn-ea"/>
              </a:rPr>
              <a:t>8\|6</a:t>
            </a:r>
            <a:r>
              <a:rPr lang="zh-CN" altLang="en-US" sz="2000" dirty="0">
                <a:latin typeface="+mn-ea"/>
              </a:rPr>
              <a:t>）。</a:t>
            </a:r>
          </a:p>
        </p:txBody>
      </p:sp>
      <p:pic>
        <p:nvPicPr>
          <p:cNvPr id="4" name="图形 3" descr="笔记本电脑">
            <a:extLst>
              <a:ext uri="{FF2B5EF4-FFF2-40B4-BE49-F238E27FC236}">
                <a16:creationId xmlns:a16="http://schemas.microsoft.com/office/drawing/2014/main" id="{85186DC2-2CB3-4408-9A57-F3702F663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5703" y="3606675"/>
            <a:ext cx="2638936" cy="2638936"/>
          </a:xfrm>
          <a:prstGeom prst="rect">
            <a:avLst/>
          </a:prstGeom>
        </p:spPr>
      </p:pic>
    </p:spTree>
    <p:extLst>
      <p:ext uri="{BB962C8B-B14F-4D97-AF65-F5344CB8AC3E}">
        <p14:creationId xmlns:p14="http://schemas.microsoft.com/office/powerpoint/2010/main" val="1258850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wipe(left)">
                                      <p:cBhvr>
                                        <p:cTn id="11" dur="500"/>
                                        <p:tgtEl>
                                          <p:spTgt spid="2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left)">
                                      <p:cBhvr>
                                        <p:cTn id="15" dur="500"/>
                                        <p:tgtEl>
                                          <p:spTgt spid="2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Effect transition="in" filter="wipe(left)">
                                      <p:cBhvr>
                                        <p:cTn id="19" dur="500"/>
                                        <p:tgtEl>
                                          <p:spTgt spid="2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animEffect transition="in" filter="wipe(left)">
                                      <p:cBhvr>
                                        <p:cTn id="23" dur="500"/>
                                        <p:tgtEl>
                                          <p:spTgt spid="22">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animEffect transition="in" filter="wipe(left)">
                                      <p:cBhvr>
                                        <p:cTn id="27" dur="500"/>
                                        <p:tgtEl>
                                          <p:spTgt spid="22">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Effect transition="in" filter="wipe(left)">
                                      <p:cBhvr>
                                        <p:cTn id="31" dur="500"/>
                                        <p:tgtEl>
                                          <p:spTgt spid="22">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2">
                                            <p:txEl>
                                              <p:pRg st="7" end="7"/>
                                            </p:txEl>
                                          </p:spTgt>
                                        </p:tgtEl>
                                        <p:attrNameLst>
                                          <p:attrName>style.visibility</p:attrName>
                                        </p:attrNameLst>
                                      </p:cBhvr>
                                      <p:to>
                                        <p:strVal val="visible"/>
                                      </p:to>
                                    </p:set>
                                    <p:animEffect transition="in" filter="wipe(left)">
                                      <p:cBhvr>
                                        <p:cTn id="35" dur="500"/>
                                        <p:tgtEl>
                                          <p:spTgt spid="22">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animEffect transition="in" filter="wipe(left)">
                                      <p:cBhvr>
                                        <p:cTn id="3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7.3.3    </a:t>
            </a:r>
            <a:r>
              <a:rPr lang="zh-CN" altLang="en-US" sz="2200" b="1" dirty="0">
                <a:latin typeface="微软雅黑" charset="-122"/>
                <a:ea typeface="微软雅黑" charset="-122"/>
              </a:rPr>
              <a:t>语句构造  </a:t>
            </a:r>
            <a:endParaRPr lang="en-US" altLang="zh-CN" sz="2200" b="1" dirty="0">
              <a:latin typeface="微软雅黑" charset="-122"/>
              <a:ea typeface="微软雅黑" charset="-122"/>
            </a:endParaRPr>
          </a:p>
        </p:txBody>
      </p:sp>
      <p:sp>
        <p:nvSpPr>
          <p:cNvPr id="22" name="矩形 21">
            <a:extLst>
              <a:ext uri="{FF2B5EF4-FFF2-40B4-BE49-F238E27FC236}">
                <a16:creationId xmlns:a16="http://schemas.microsoft.com/office/drawing/2014/main" id="{12E98F7B-683B-47E7-BFFE-7BAB24290E8D}"/>
              </a:ext>
            </a:extLst>
          </p:cNvPr>
          <p:cNvSpPr/>
          <p:nvPr/>
        </p:nvSpPr>
        <p:spPr>
          <a:xfrm>
            <a:off x="1126331" y="1416658"/>
            <a:ext cx="9713733" cy="1866858"/>
          </a:xfrm>
          <a:prstGeom prst="rect">
            <a:avLst/>
          </a:prstGeom>
        </p:spPr>
        <p:txBody>
          <a:bodyPr wrap="square">
            <a:spAutoFit/>
          </a:bodyPr>
          <a:lstStyle/>
          <a:p>
            <a:pPr>
              <a:lnSpc>
                <a:spcPct val="150000"/>
              </a:lnSpc>
            </a:pPr>
            <a:r>
              <a:rPr lang="zh-CN" altLang="en-US" sz="2000" dirty="0">
                <a:latin typeface="+mn-ea"/>
              </a:rPr>
              <a:t>（</a:t>
            </a:r>
            <a:r>
              <a:rPr lang="en-US" altLang="zh-CN" sz="2000" dirty="0">
                <a:latin typeface="+mn-ea"/>
              </a:rPr>
              <a:t>18</a:t>
            </a:r>
            <a:r>
              <a:rPr lang="zh-CN" altLang="en-US" sz="2000" dirty="0">
                <a:latin typeface="+mn-ea"/>
              </a:rPr>
              <a:t>）对递归定义的数据结构尽量使用递归过程。</a:t>
            </a:r>
          </a:p>
          <a:p>
            <a:pPr>
              <a:lnSpc>
                <a:spcPct val="150000"/>
              </a:lnSpc>
            </a:pPr>
            <a:r>
              <a:rPr lang="zh-CN" altLang="en-US" sz="2000" dirty="0">
                <a:latin typeface="+mn-ea"/>
              </a:rPr>
              <a:t>（</a:t>
            </a:r>
            <a:r>
              <a:rPr lang="en-US" altLang="zh-CN" sz="2000" dirty="0">
                <a:latin typeface="+mn-ea"/>
              </a:rPr>
              <a:t>19</a:t>
            </a:r>
            <a:r>
              <a:rPr lang="zh-CN" altLang="en-US" sz="2000" dirty="0">
                <a:latin typeface="+mn-ea"/>
              </a:rPr>
              <a:t>）确保所有变量在使用前都进行初始化。</a:t>
            </a:r>
          </a:p>
          <a:p>
            <a:pPr>
              <a:lnSpc>
                <a:spcPct val="150000"/>
              </a:lnSpc>
            </a:pPr>
            <a:r>
              <a:rPr lang="zh-CN" altLang="en-US" sz="2000" dirty="0">
                <a:latin typeface="+mn-ea"/>
              </a:rPr>
              <a:t>（</a:t>
            </a:r>
            <a:r>
              <a:rPr lang="en-US" altLang="zh-CN" sz="2000" dirty="0">
                <a:latin typeface="+mn-ea"/>
              </a:rPr>
              <a:t>20</a:t>
            </a:r>
            <a:r>
              <a:rPr lang="zh-CN" altLang="en-US" sz="2000" dirty="0">
                <a:latin typeface="+mn-ea"/>
              </a:rPr>
              <a:t>）不要修补不好的程序，要重新编写。也不要一味追求代码的复用，要重新组织。</a:t>
            </a:r>
          </a:p>
          <a:p>
            <a:pPr>
              <a:lnSpc>
                <a:spcPct val="150000"/>
              </a:lnSpc>
            </a:pPr>
            <a:r>
              <a:rPr lang="zh-CN" altLang="en-US" sz="2000" dirty="0">
                <a:latin typeface="+mn-ea"/>
              </a:rPr>
              <a:t>（</a:t>
            </a:r>
            <a:r>
              <a:rPr lang="en-US" altLang="zh-CN" sz="2000" dirty="0">
                <a:latin typeface="+mn-ea"/>
              </a:rPr>
              <a:t>21</a:t>
            </a:r>
            <a:r>
              <a:rPr lang="zh-CN" altLang="en-US" sz="2000" dirty="0">
                <a:latin typeface="+mn-ea"/>
              </a:rPr>
              <a:t>）不要进行浮点数相等的比较，因为两个浮点数难于精确相等（参见例</a:t>
            </a:r>
            <a:r>
              <a:rPr lang="en-US" altLang="zh-CN" sz="2000" dirty="0">
                <a:latin typeface="+mn-ea"/>
              </a:rPr>
              <a:t>8\|7</a:t>
            </a:r>
            <a:r>
              <a:rPr lang="zh-CN" altLang="en-US" sz="2000" dirty="0">
                <a:latin typeface="+mn-ea"/>
              </a:rPr>
              <a:t>）。</a:t>
            </a:r>
          </a:p>
        </p:txBody>
      </p:sp>
      <p:pic>
        <p:nvPicPr>
          <p:cNvPr id="4" name="图形 3" descr="计算机">
            <a:extLst>
              <a:ext uri="{FF2B5EF4-FFF2-40B4-BE49-F238E27FC236}">
                <a16:creationId xmlns:a16="http://schemas.microsoft.com/office/drawing/2014/main" id="{9D9FEE01-169E-4A5C-819D-A2E8C072C1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1342" y="3283516"/>
            <a:ext cx="3190567" cy="3190567"/>
          </a:xfrm>
          <a:prstGeom prst="rect">
            <a:avLst/>
          </a:prstGeom>
        </p:spPr>
      </p:pic>
    </p:spTree>
    <p:extLst>
      <p:ext uri="{BB962C8B-B14F-4D97-AF65-F5344CB8AC3E}">
        <p14:creationId xmlns:p14="http://schemas.microsoft.com/office/powerpoint/2010/main" val="40925166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 calcmode="lin" valueType="num">
                                      <p:cBhvr additive="base">
                                        <p:cTn id="12"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2">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 calcmode="lin" valueType="num">
                                      <p:cBhvr additive="base">
                                        <p:cTn id="17"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 calcmode="lin" valueType="num">
                                      <p:cBhvr additive="base">
                                        <p:cTn id="22"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2">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191979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7" y="1783974"/>
            <a:ext cx="3888005"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7.1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编码的目的与要求</a:t>
            </a:r>
          </a:p>
        </p:txBody>
      </p:sp>
      <p:sp>
        <p:nvSpPr>
          <p:cNvPr id="15" name="矩形 14"/>
          <p:cNvSpPr/>
          <p:nvPr/>
        </p:nvSpPr>
        <p:spPr>
          <a:xfrm>
            <a:off x="2935043" y="672551"/>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4"/>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267848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2547627"/>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程序设计语言 </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343718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19" y="3311280"/>
            <a:ext cx="4805817"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程序设计风格 </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4195882"/>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4074933"/>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7.4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结构化程序设计</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95457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8" y="4838586"/>
            <a:ext cx="5284648"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7.5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面向对象的程序设计</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5713276"/>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8" y="5602239"/>
            <a:ext cx="3496432"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7.6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7.3.4    </a:t>
            </a:r>
            <a:r>
              <a:rPr lang="zh-CN" altLang="en-US" sz="2200" b="1" dirty="0">
                <a:latin typeface="微软雅黑" charset="-122"/>
                <a:ea typeface="微软雅黑" charset="-122"/>
              </a:rPr>
              <a:t>输入与输出   </a:t>
            </a:r>
            <a:endParaRPr lang="en-US" altLang="zh-CN" sz="2200" b="1" dirty="0">
              <a:latin typeface="微软雅黑" charset="-122"/>
              <a:ea typeface="微软雅黑" charset="-122"/>
            </a:endParaRPr>
          </a:p>
        </p:txBody>
      </p:sp>
      <p:sp>
        <p:nvSpPr>
          <p:cNvPr id="22" name="矩形 21">
            <a:extLst>
              <a:ext uri="{FF2B5EF4-FFF2-40B4-BE49-F238E27FC236}">
                <a16:creationId xmlns:a16="http://schemas.microsoft.com/office/drawing/2014/main" id="{12E98F7B-683B-47E7-BFFE-7BAB24290E8D}"/>
              </a:ext>
            </a:extLst>
          </p:cNvPr>
          <p:cNvSpPr/>
          <p:nvPr/>
        </p:nvSpPr>
        <p:spPr>
          <a:xfrm>
            <a:off x="2143970" y="1151187"/>
            <a:ext cx="9566250" cy="5098512"/>
          </a:xfrm>
          <a:prstGeom prst="rect">
            <a:avLst/>
          </a:prstGeom>
        </p:spPr>
        <p:txBody>
          <a:bodyPr wrap="square">
            <a:spAutoFit/>
          </a:bodyPr>
          <a:lstStyle/>
          <a:p>
            <a:pPr>
              <a:lnSpc>
                <a:spcPct val="150000"/>
              </a:lnSpc>
            </a:pPr>
            <a:r>
              <a:rPr lang="zh-CN" altLang="en-US" sz="2000" dirty="0">
                <a:latin typeface="+mn-ea"/>
              </a:rPr>
              <a:t>设计输入</a:t>
            </a:r>
            <a:r>
              <a:rPr lang="en-US" altLang="zh-CN" sz="2000" dirty="0">
                <a:latin typeface="+mn-ea"/>
              </a:rPr>
              <a:t>/</a:t>
            </a:r>
            <a:r>
              <a:rPr lang="zh-CN" altLang="en-US" sz="2000" dirty="0">
                <a:latin typeface="+mn-ea"/>
              </a:rPr>
              <a:t>输出界面的原则是友好、简洁、统一，符合用户的日常工作习惯。在编写输入和输出程序时要考虑以下原则：</a:t>
            </a:r>
          </a:p>
          <a:p>
            <a:pPr>
              <a:lnSpc>
                <a:spcPct val="150000"/>
              </a:lnSpc>
            </a:pPr>
            <a:r>
              <a:rPr lang="zh-CN" altLang="en-US" sz="2000" dirty="0">
                <a:latin typeface="+mn-ea"/>
              </a:rPr>
              <a:t>（</a:t>
            </a:r>
            <a:r>
              <a:rPr lang="en-US" altLang="zh-CN" sz="2000" dirty="0">
                <a:latin typeface="+mn-ea"/>
              </a:rPr>
              <a:t>1</a:t>
            </a:r>
            <a:r>
              <a:rPr lang="zh-CN" altLang="en-US" sz="2000" dirty="0">
                <a:latin typeface="+mn-ea"/>
              </a:rPr>
              <a:t>）检验输入数据的合法性、有效性。</a:t>
            </a:r>
          </a:p>
          <a:p>
            <a:pPr>
              <a:lnSpc>
                <a:spcPct val="150000"/>
              </a:lnSpc>
            </a:pPr>
            <a:r>
              <a:rPr lang="zh-CN" altLang="en-US" sz="2000" dirty="0">
                <a:latin typeface="+mn-ea"/>
              </a:rPr>
              <a:t>（</a:t>
            </a:r>
            <a:r>
              <a:rPr lang="en-US" altLang="zh-CN" sz="2000" dirty="0">
                <a:latin typeface="+mn-ea"/>
              </a:rPr>
              <a:t>2</a:t>
            </a:r>
            <a:r>
              <a:rPr lang="zh-CN" altLang="en-US" sz="2000" dirty="0">
                <a:latin typeface="+mn-ea"/>
              </a:rPr>
              <a:t>）批量输入数据时，使用数据输入结束标志，而不是要求用户预先输入数据个数。</a:t>
            </a:r>
          </a:p>
          <a:p>
            <a:pPr>
              <a:lnSpc>
                <a:spcPct val="150000"/>
              </a:lnSpc>
            </a:pPr>
            <a:r>
              <a:rPr lang="zh-CN" altLang="en-US" sz="2000" dirty="0">
                <a:latin typeface="+mn-ea"/>
              </a:rPr>
              <a:t>（</a:t>
            </a:r>
            <a:r>
              <a:rPr lang="en-US" altLang="zh-CN" sz="2000" dirty="0">
                <a:latin typeface="+mn-ea"/>
              </a:rPr>
              <a:t>3</a:t>
            </a:r>
            <a:r>
              <a:rPr lang="zh-CN" altLang="en-US" sz="2000" dirty="0">
                <a:latin typeface="+mn-ea"/>
              </a:rPr>
              <a:t>）检查输入项的重要组合的合理性。</a:t>
            </a:r>
          </a:p>
          <a:p>
            <a:pPr>
              <a:lnSpc>
                <a:spcPct val="150000"/>
              </a:lnSpc>
            </a:pPr>
            <a:r>
              <a:rPr lang="zh-CN" altLang="en-US" sz="2000" dirty="0">
                <a:latin typeface="+mn-ea"/>
              </a:rPr>
              <a:t>（</a:t>
            </a:r>
            <a:r>
              <a:rPr lang="en-US" altLang="zh-CN" sz="2000" dirty="0">
                <a:latin typeface="+mn-ea"/>
              </a:rPr>
              <a:t>4</a:t>
            </a:r>
            <a:r>
              <a:rPr lang="zh-CN" altLang="en-US" sz="2000" dirty="0">
                <a:latin typeface="+mn-ea"/>
              </a:rPr>
              <a:t>）输入格式要简单，输入格式要一致。</a:t>
            </a:r>
          </a:p>
          <a:p>
            <a:pPr>
              <a:lnSpc>
                <a:spcPct val="150000"/>
              </a:lnSpc>
            </a:pPr>
            <a:r>
              <a:rPr lang="zh-CN" altLang="en-US" sz="2000" dirty="0">
                <a:latin typeface="+mn-ea"/>
              </a:rPr>
              <a:t>（</a:t>
            </a:r>
            <a:r>
              <a:rPr lang="en-US" altLang="zh-CN" sz="2000" dirty="0">
                <a:latin typeface="+mn-ea"/>
              </a:rPr>
              <a:t>5</a:t>
            </a:r>
            <a:r>
              <a:rPr lang="zh-CN" altLang="en-US" sz="2000" dirty="0">
                <a:latin typeface="+mn-ea"/>
              </a:rPr>
              <a:t>）提示输入的请求，并简要地说明可用的选择或边界值。</a:t>
            </a:r>
          </a:p>
          <a:p>
            <a:pPr>
              <a:lnSpc>
                <a:spcPct val="150000"/>
              </a:lnSpc>
            </a:pPr>
            <a:r>
              <a:rPr lang="zh-CN" altLang="en-US" sz="2000" dirty="0">
                <a:latin typeface="+mn-ea"/>
              </a:rPr>
              <a:t>（</a:t>
            </a:r>
            <a:r>
              <a:rPr lang="en-US" altLang="zh-CN" sz="2000" dirty="0">
                <a:latin typeface="+mn-ea"/>
              </a:rPr>
              <a:t>6</a:t>
            </a:r>
            <a:r>
              <a:rPr lang="zh-CN" altLang="en-US" sz="2000" dirty="0">
                <a:latin typeface="+mn-ea"/>
              </a:rPr>
              <a:t>）输入数据时应允许默认值。</a:t>
            </a:r>
          </a:p>
          <a:p>
            <a:pPr>
              <a:lnSpc>
                <a:spcPct val="150000"/>
              </a:lnSpc>
            </a:pPr>
            <a:r>
              <a:rPr lang="zh-CN" altLang="en-US" sz="2000" dirty="0">
                <a:latin typeface="+mn-ea"/>
              </a:rPr>
              <a:t>（</a:t>
            </a:r>
            <a:r>
              <a:rPr lang="en-US" altLang="zh-CN" sz="2000" dirty="0">
                <a:latin typeface="+mn-ea"/>
              </a:rPr>
              <a:t>7</a:t>
            </a:r>
            <a:r>
              <a:rPr lang="zh-CN" altLang="en-US" sz="2000" dirty="0">
                <a:latin typeface="+mn-ea"/>
              </a:rPr>
              <a:t>）输出信息中不要有文字错误，要保证输出结果的正确性。</a:t>
            </a:r>
          </a:p>
          <a:p>
            <a:pPr>
              <a:lnSpc>
                <a:spcPct val="150000"/>
              </a:lnSpc>
            </a:pPr>
            <a:r>
              <a:rPr lang="zh-CN" altLang="en-US" sz="2000" dirty="0">
                <a:latin typeface="+mn-ea"/>
              </a:rPr>
              <a:t>（</a:t>
            </a:r>
            <a:r>
              <a:rPr lang="en-US" altLang="zh-CN" sz="2000" dirty="0">
                <a:latin typeface="+mn-ea"/>
              </a:rPr>
              <a:t>8</a:t>
            </a:r>
            <a:r>
              <a:rPr lang="zh-CN" altLang="en-US" sz="2000" dirty="0">
                <a:latin typeface="+mn-ea"/>
              </a:rPr>
              <a:t>）输出数据表格化、图形化。</a:t>
            </a:r>
          </a:p>
          <a:p>
            <a:pPr>
              <a:lnSpc>
                <a:spcPct val="150000"/>
              </a:lnSpc>
            </a:pPr>
            <a:r>
              <a:rPr lang="zh-CN" altLang="en-US" sz="2000" dirty="0">
                <a:latin typeface="+mn-ea"/>
              </a:rPr>
              <a:t>（</a:t>
            </a:r>
            <a:r>
              <a:rPr lang="en-US" altLang="zh-CN" sz="2000" dirty="0">
                <a:latin typeface="+mn-ea"/>
              </a:rPr>
              <a:t>9</a:t>
            </a:r>
            <a:r>
              <a:rPr lang="zh-CN" altLang="en-US" sz="2000" dirty="0">
                <a:latin typeface="+mn-ea"/>
              </a:rPr>
              <a:t>）给所有的输出数据加标志。</a:t>
            </a:r>
          </a:p>
        </p:txBody>
      </p:sp>
      <p:pic>
        <p:nvPicPr>
          <p:cNvPr id="4" name="图形 3" descr="Internet">
            <a:extLst>
              <a:ext uri="{FF2B5EF4-FFF2-40B4-BE49-F238E27FC236}">
                <a16:creationId xmlns:a16="http://schemas.microsoft.com/office/drawing/2014/main" id="{C2D2073C-6930-4A92-8302-A6DA5B764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809" y="3142038"/>
            <a:ext cx="1887161" cy="1887161"/>
          </a:xfrm>
          <a:prstGeom prst="rect">
            <a:avLst/>
          </a:prstGeom>
        </p:spPr>
      </p:pic>
    </p:spTree>
    <p:extLst>
      <p:ext uri="{BB962C8B-B14F-4D97-AF65-F5344CB8AC3E}">
        <p14:creationId xmlns:p14="http://schemas.microsoft.com/office/powerpoint/2010/main" val="13829897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782551" cy="4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7.3.5    </a:t>
            </a:r>
            <a:r>
              <a:rPr lang="zh-CN" altLang="en-US" sz="2200" b="1" dirty="0">
                <a:latin typeface="微软雅黑" charset="-122"/>
                <a:ea typeface="微软雅黑" charset="-122"/>
              </a:rPr>
              <a:t>效率   </a:t>
            </a:r>
            <a:endParaRPr lang="en-US" altLang="zh-CN" sz="2200" b="1" dirty="0">
              <a:latin typeface="微软雅黑" charset="-122"/>
              <a:ea typeface="微软雅黑" charset="-122"/>
            </a:endParaRPr>
          </a:p>
        </p:txBody>
      </p:sp>
      <p:grpSp>
        <p:nvGrpSpPr>
          <p:cNvPr id="3" name="组合 2">
            <a:extLst>
              <a:ext uri="{FF2B5EF4-FFF2-40B4-BE49-F238E27FC236}">
                <a16:creationId xmlns:a16="http://schemas.microsoft.com/office/drawing/2014/main" id="{220BA03A-8E13-4950-BDD8-70F3C2FFA9E5}"/>
              </a:ext>
            </a:extLst>
          </p:cNvPr>
          <p:cNvGrpSpPr/>
          <p:nvPr/>
        </p:nvGrpSpPr>
        <p:grpSpPr>
          <a:xfrm>
            <a:off x="766916" y="1858298"/>
            <a:ext cx="10854812" cy="3304446"/>
            <a:chOff x="818863" y="1638763"/>
            <a:chExt cx="9285971" cy="1896863"/>
          </a:xfrm>
        </p:grpSpPr>
        <p:sp>
          <p:nvSpPr>
            <p:cNvPr id="4" name="箭头: 燕尾形 3">
              <a:extLst>
                <a:ext uri="{FF2B5EF4-FFF2-40B4-BE49-F238E27FC236}">
                  <a16:creationId xmlns:a16="http://schemas.microsoft.com/office/drawing/2014/main" id="{A025E905-A849-47AF-ABB2-43AC1BA13854}"/>
                </a:ext>
              </a:extLst>
            </p:cNvPr>
            <p:cNvSpPr/>
            <p:nvPr/>
          </p:nvSpPr>
          <p:spPr>
            <a:xfrm>
              <a:off x="1126332" y="2170757"/>
              <a:ext cx="8978502" cy="1103789"/>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任意多边形: 形状 4">
              <a:extLst>
                <a:ext uri="{FF2B5EF4-FFF2-40B4-BE49-F238E27FC236}">
                  <a16:creationId xmlns:a16="http://schemas.microsoft.com/office/drawing/2014/main" id="{9713824D-FA90-45B8-A305-AB00BC3E083A}"/>
                </a:ext>
              </a:extLst>
            </p:cNvPr>
            <p:cNvSpPr/>
            <p:nvPr/>
          </p:nvSpPr>
          <p:spPr>
            <a:xfrm>
              <a:off x="818863" y="1638763"/>
              <a:ext cx="3091117" cy="807943"/>
            </a:xfrm>
            <a:custGeom>
              <a:avLst/>
              <a:gdLst>
                <a:gd name="connsiteX0" fmla="*/ 0 w 1552605"/>
                <a:gd name="connsiteY0" fmla="*/ 0 h 1103789"/>
                <a:gd name="connsiteX1" fmla="*/ 1552605 w 1552605"/>
                <a:gd name="connsiteY1" fmla="*/ 0 h 1103789"/>
                <a:gd name="connsiteX2" fmla="*/ 1552605 w 1552605"/>
                <a:gd name="connsiteY2" fmla="*/ 1103789 h 1103789"/>
                <a:gd name="connsiteX3" fmla="*/ 0 w 1552605"/>
                <a:gd name="connsiteY3" fmla="*/ 1103789 h 1103789"/>
                <a:gd name="connsiteX4" fmla="*/ 0 w 1552605"/>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605" h="1103789">
                  <a:moveTo>
                    <a:pt x="0" y="0"/>
                  </a:moveTo>
                  <a:lnTo>
                    <a:pt x="1552605" y="0"/>
                  </a:lnTo>
                  <a:lnTo>
                    <a:pt x="1552605"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zh-CN" sz="2000" kern="1200" dirty="0">
                  <a:latin typeface="+mn-ea"/>
                </a:rPr>
                <a:t>程序的效率是指程序的执行速度及程序所需占用内存的存储空间。提高效率的原则如下：</a:t>
              </a:r>
            </a:p>
          </p:txBody>
        </p:sp>
        <p:sp>
          <p:nvSpPr>
            <p:cNvPr id="6" name="椭圆 5">
              <a:extLst>
                <a:ext uri="{FF2B5EF4-FFF2-40B4-BE49-F238E27FC236}">
                  <a16:creationId xmlns:a16="http://schemas.microsoft.com/office/drawing/2014/main" id="{3FCD2276-E27F-445B-8341-1F0CD119D688}"/>
                </a:ext>
              </a:extLst>
            </p:cNvPr>
            <p:cNvSpPr/>
            <p:nvPr/>
          </p:nvSpPr>
          <p:spPr>
            <a:xfrm>
              <a:off x="1768212" y="2584678"/>
              <a:ext cx="275947" cy="27594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任意多边形: 形状 6">
              <a:extLst>
                <a:ext uri="{FF2B5EF4-FFF2-40B4-BE49-F238E27FC236}">
                  <a16:creationId xmlns:a16="http://schemas.microsoft.com/office/drawing/2014/main" id="{04D6C07E-C33D-46FB-BF56-A33538C180C0}"/>
                </a:ext>
              </a:extLst>
            </p:cNvPr>
            <p:cNvSpPr/>
            <p:nvPr/>
          </p:nvSpPr>
          <p:spPr>
            <a:xfrm>
              <a:off x="1676805" y="2998599"/>
              <a:ext cx="3627825" cy="537026"/>
            </a:xfrm>
            <a:custGeom>
              <a:avLst/>
              <a:gdLst>
                <a:gd name="connsiteX0" fmla="*/ 0 w 1552605"/>
                <a:gd name="connsiteY0" fmla="*/ 0 h 1103789"/>
                <a:gd name="connsiteX1" fmla="*/ 1552605 w 1552605"/>
                <a:gd name="connsiteY1" fmla="*/ 0 h 1103789"/>
                <a:gd name="connsiteX2" fmla="*/ 1552605 w 1552605"/>
                <a:gd name="connsiteY2" fmla="*/ 1103789 h 1103789"/>
                <a:gd name="connsiteX3" fmla="*/ 0 w 1552605"/>
                <a:gd name="connsiteY3" fmla="*/ 1103789 h 1103789"/>
                <a:gd name="connsiteX4" fmla="*/ 0 w 1552605"/>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605" h="1103789">
                  <a:moveTo>
                    <a:pt x="0" y="0"/>
                  </a:moveTo>
                  <a:lnTo>
                    <a:pt x="1552605" y="0"/>
                  </a:lnTo>
                  <a:lnTo>
                    <a:pt x="1552605"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ctr" defTabSz="444500">
                <a:lnSpc>
                  <a:spcPct val="150000"/>
                </a:lnSpc>
                <a:spcBef>
                  <a:spcPct val="0"/>
                </a:spcBef>
                <a:buNone/>
              </a:pPr>
              <a:r>
                <a:rPr lang="en-US" sz="2000" kern="1200" dirty="0">
                  <a:latin typeface="+mn-ea"/>
                </a:rPr>
                <a:t>(1)</a:t>
              </a:r>
              <a:r>
                <a:rPr lang="zh-CN" sz="2000" kern="1200" dirty="0">
                  <a:latin typeface="+mn-ea"/>
                </a:rPr>
                <a:t>效率是一个性能要求，应当在需求分析阶段确定效率方面的要求。</a:t>
              </a:r>
            </a:p>
          </p:txBody>
        </p:sp>
        <p:sp>
          <p:nvSpPr>
            <p:cNvPr id="8" name="椭圆 7">
              <a:extLst>
                <a:ext uri="{FF2B5EF4-FFF2-40B4-BE49-F238E27FC236}">
                  <a16:creationId xmlns:a16="http://schemas.microsoft.com/office/drawing/2014/main" id="{0F1AB3FD-75B9-4780-9529-B459C349D6FE}"/>
                </a:ext>
              </a:extLst>
            </p:cNvPr>
            <p:cNvSpPr/>
            <p:nvPr/>
          </p:nvSpPr>
          <p:spPr>
            <a:xfrm>
              <a:off x="3398448" y="2584678"/>
              <a:ext cx="275947" cy="27594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形状 9">
              <a:extLst>
                <a:ext uri="{FF2B5EF4-FFF2-40B4-BE49-F238E27FC236}">
                  <a16:creationId xmlns:a16="http://schemas.microsoft.com/office/drawing/2014/main" id="{B42CCC20-61B4-4C4D-B5C1-BFCEB1D36B59}"/>
                </a:ext>
              </a:extLst>
            </p:cNvPr>
            <p:cNvSpPr/>
            <p:nvPr/>
          </p:nvSpPr>
          <p:spPr>
            <a:xfrm>
              <a:off x="4390354" y="1909677"/>
              <a:ext cx="1815886" cy="537029"/>
            </a:xfrm>
            <a:custGeom>
              <a:avLst/>
              <a:gdLst>
                <a:gd name="connsiteX0" fmla="*/ 0 w 1552605"/>
                <a:gd name="connsiteY0" fmla="*/ 0 h 1103789"/>
                <a:gd name="connsiteX1" fmla="*/ 1552605 w 1552605"/>
                <a:gd name="connsiteY1" fmla="*/ 0 h 1103789"/>
                <a:gd name="connsiteX2" fmla="*/ 1552605 w 1552605"/>
                <a:gd name="connsiteY2" fmla="*/ 1103789 h 1103789"/>
                <a:gd name="connsiteX3" fmla="*/ 0 w 1552605"/>
                <a:gd name="connsiteY3" fmla="*/ 1103789 h 1103789"/>
                <a:gd name="connsiteX4" fmla="*/ 0 w 1552605"/>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605" h="1103789">
                  <a:moveTo>
                    <a:pt x="0" y="0"/>
                  </a:moveTo>
                  <a:lnTo>
                    <a:pt x="1552605" y="0"/>
                  </a:lnTo>
                  <a:lnTo>
                    <a:pt x="1552605"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en-US" sz="2000" kern="1200" dirty="0">
                  <a:latin typeface="+mn-ea"/>
                </a:rPr>
                <a:t>(2)</a:t>
              </a:r>
              <a:r>
                <a:rPr lang="zh-CN" sz="2000" kern="1200" dirty="0">
                  <a:latin typeface="+mn-ea"/>
                </a:rPr>
                <a:t>效率是靠好的设计来提高的。 </a:t>
              </a:r>
            </a:p>
          </p:txBody>
        </p:sp>
        <p:sp>
          <p:nvSpPr>
            <p:cNvPr id="11" name="椭圆 10">
              <a:extLst>
                <a:ext uri="{FF2B5EF4-FFF2-40B4-BE49-F238E27FC236}">
                  <a16:creationId xmlns:a16="http://schemas.microsoft.com/office/drawing/2014/main" id="{D05F7266-5F36-45DE-BE7D-B6EB09C555CC}"/>
                </a:ext>
              </a:extLst>
            </p:cNvPr>
            <p:cNvSpPr/>
            <p:nvPr/>
          </p:nvSpPr>
          <p:spPr>
            <a:xfrm>
              <a:off x="5028684" y="2584678"/>
              <a:ext cx="275947" cy="27594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任意多边形: 形状 11">
              <a:extLst>
                <a:ext uri="{FF2B5EF4-FFF2-40B4-BE49-F238E27FC236}">
                  <a16:creationId xmlns:a16="http://schemas.microsoft.com/office/drawing/2014/main" id="{B1C7625F-B070-4515-832D-3CC69B52D01A}"/>
                </a:ext>
              </a:extLst>
            </p:cNvPr>
            <p:cNvSpPr/>
            <p:nvPr/>
          </p:nvSpPr>
          <p:spPr>
            <a:xfrm>
              <a:off x="6020591" y="2998599"/>
              <a:ext cx="2128638" cy="537027"/>
            </a:xfrm>
            <a:custGeom>
              <a:avLst/>
              <a:gdLst>
                <a:gd name="connsiteX0" fmla="*/ 0 w 1552605"/>
                <a:gd name="connsiteY0" fmla="*/ 0 h 1103789"/>
                <a:gd name="connsiteX1" fmla="*/ 1552605 w 1552605"/>
                <a:gd name="connsiteY1" fmla="*/ 0 h 1103789"/>
                <a:gd name="connsiteX2" fmla="*/ 1552605 w 1552605"/>
                <a:gd name="connsiteY2" fmla="*/ 1103789 h 1103789"/>
                <a:gd name="connsiteX3" fmla="*/ 0 w 1552605"/>
                <a:gd name="connsiteY3" fmla="*/ 1103789 h 1103789"/>
                <a:gd name="connsiteX4" fmla="*/ 0 w 1552605"/>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605" h="1103789">
                  <a:moveTo>
                    <a:pt x="0" y="0"/>
                  </a:moveTo>
                  <a:lnTo>
                    <a:pt x="1552605" y="0"/>
                  </a:lnTo>
                  <a:lnTo>
                    <a:pt x="1552605"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ctr" defTabSz="444500">
                <a:lnSpc>
                  <a:spcPct val="150000"/>
                </a:lnSpc>
                <a:spcBef>
                  <a:spcPct val="0"/>
                </a:spcBef>
                <a:buNone/>
              </a:pPr>
              <a:r>
                <a:rPr lang="en-US" sz="2000" kern="1200" dirty="0">
                  <a:latin typeface="+mn-ea"/>
                </a:rPr>
                <a:t>(3)</a:t>
              </a:r>
              <a:r>
                <a:rPr lang="zh-CN" sz="2000" kern="1200" dirty="0">
                  <a:latin typeface="+mn-ea"/>
                </a:rPr>
                <a:t>程序的效率与程序的简单性相关。</a:t>
              </a:r>
            </a:p>
          </p:txBody>
        </p:sp>
        <p:sp>
          <p:nvSpPr>
            <p:cNvPr id="13" name="椭圆 12">
              <a:extLst>
                <a:ext uri="{FF2B5EF4-FFF2-40B4-BE49-F238E27FC236}">
                  <a16:creationId xmlns:a16="http://schemas.microsoft.com/office/drawing/2014/main" id="{B9E33628-936A-4149-BFD2-CE40B1358CA6}"/>
                </a:ext>
              </a:extLst>
            </p:cNvPr>
            <p:cNvSpPr/>
            <p:nvPr/>
          </p:nvSpPr>
          <p:spPr>
            <a:xfrm>
              <a:off x="6658920" y="2584678"/>
              <a:ext cx="275947" cy="27594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任意多边形: 形状 13">
              <a:extLst>
                <a:ext uri="{FF2B5EF4-FFF2-40B4-BE49-F238E27FC236}">
                  <a16:creationId xmlns:a16="http://schemas.microsoft.com/office/drawing/2014/main" id="{E495687B-E063-43CE-9BE9-AAF9E88C420E}"/>
                </a:ext>
              </a:extLst>
            </p:cNvPr>
            <p:cNvSpPr/>
            <p:nvPr/>
          </p:nvSpPr>
          <p:spPr>
            <a:xfrm>
              <a:off x="6206240" y="1648597"/>
              <a:ext cx="3898594" cy="798108"/>
            </a:xfrm>
            <a:custGeom>
              <a:avLst/>
              <a:gdLst>
                <a:gd name="connsiteX0" fmla="*/ 0 w 1552605"/>
                <a:gd name="connsiteY0" fmla="*/ 0 h 1103789"/>
                <a:gd name="connsiteX1" fmla="*/ 1552605 w 1552605"/>
                <a:gd name="connsiteY1" fmla="*/ 0 h 1103789"/>
                <a:gd name="connsiteX2" fmla="*/ 1552605 w 1552605"/>
                <a:gd name="connsiteY2" fmla="*/ 1103789 h 1103789"/>
                <a:gd name="connsiteX3" fmla="*/ 0 w 1552605"/>
                <a:gd name="connsiteY3" fmla="*/ 1103789 h 1103789"/>
                <a:gd name="connsiteX4" fmla="*/ 0 w 1552605"/>
                <a:gd name="connsiteY4" fmla="*/ 0 h 1103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605" h="1103789">
                  <a:moveTo>
                    <a:pt x="0" y="0"/>
                  </a:moveTo>
                  <a:lnTo>
                    <a:pt x="1552605" y="0"/>
                  </a:lnTo>
                  <a:lnTo>
                    <a:pt x="1552605" y="1103789"/>
                  </a:lnTo>
                  <a:lnTo>
                    <a:pt x="0" y="11037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b" anchorCtr="0">
              <a:noAutofit/>
            </a:bodyPr>
            <a:lstStyle/>
            <a:p>
              <a:pPr marL="0" lvl="0" indent="0" algn="ctr" defTabSz="444500">
                <a:lnSpc>
                  <a:spcPct val="150000"/>
                </a:lnSpc>
                <a:spcBef>
                  <a:spcPct val="0"/>
                </a:spcBef>
                <a:buNone/>
              </a:pPr>
              <a:r>
                <a:rPr lang="en-US" sz="2000" kern="1200" dirty="0">
                  <a:latin typeface="+mn-ea"/>
                </a:rPr>
                <a:t>(4)</a:t>
              </a:r>
              <a:r>
                <a:rPr lang="zh-CN" sz="2000" kern="1200" dirty="0">
                  <a:latin typeface="+mn-ea"/>
                </a:rPr>
                <a:t>除非对效率有特殊要求，否则程序编写的原则是“清晰第一、效率第二”。不要为了追求效率而丧失了清晰性。</a:t>
              </a:r>
            </a:p>
          </p:txBody>
        </p:sp>
        <p:sp>
          <p:nvSpPr>
            <p:cNvPr id="15" name="椭圆 14">
              <a:extLst>
                <a:ext uri="{FF2B5EF4-FFF2-40B4-BE49-F238E27FC236}">
                  <a16:creationId xmlns:a16="http://schemas.microsoft.com/office/drawing/2014/main" id="{8F931F52-E5CD-45DB-A719-DF86E98AA5CD}"/>
                </a:ext>
              </a:extLst>
            </p:cNvPr>
            <p:cNvSpPr/>
            <p:nvPr/>
          </p:nvSpPr>
          <p:spPr>
            <a:xfrm>
              <a:off x="8289156" y="2584678"/>
              <a:ext cx="275947" cy="27594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30132730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结构化程序设计</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275588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7.4  </a:t>
            </a:r>
            <a:r>
              <a:rPr lang="zh-CN" altLang="en-US" sz="2200" b="1" dirty="0">
                <a:latin typeface="微软雅黑" charset="-122"/>
                <a:ea typeface="微软雅黑" charset="-122"/>
              </a:rPr>
              <a:t>结构化程序设计</a:t>
            </a:r>
          </a:p>
        </p:txBody>
      </p:sp>
      <p:sp>
        <p:nvSpPr>
          <p:cNvPr id="8" name="矩形 7">
            <a:extLst>
              <a:ext uri="{FF2B5EF4-FFF2-40B4-BE49-F238E27FC236}">
                <a16:creationId xmlns:a16="http://schemas.microsoft.com/office/drawing/2014/main" id="{2594AA67-6245-420A-91F5-C0F24705B9B7}"/>
              </a:ext>
            </a:extLst>
          </p:cNvPr>
          <p:cNvSpPr/>
          <p:nvPr/>
        </p:nvSpPr>
        <p:spPr>
          <a:xfrm>
            <a:off x="736385" y="2824266"/>
            <a:ext cx="10206918" cy="3332835"/>
          </a:xfrm>
          <a:prstGeom prst="rect">
            <a:avLst/>
          </a:prstGeom>
        </p:spPr>
        <p:txBody>
          <a:bodyPr wrap="square">
            <a:spAutoFit/>
          </a:bodyPr>
          <a:lstStyle/>
          <a:p>
            <a:pPr>
              <a:lnSpc>
                <a:spcPct val="150000"/>
              </a:lnSpc>
            </a:pPr>
            <a:r>
              <a:rPr lang="zh-CN" altLang="en-US" sz="2000" dirty="0"/>
              <a:t>所谓结构化程序设计，一种较为流行的定义是：“如果一个程序的代码块仅仅通过顺序、选择和循环这三种基本控制结构进行连接，并且每个代码块只有一个入口和一个出口，则称这个程序是结构化的”。</a:t>
            </a:r>
          </a:p>
          <a:p>
            <a:pPr>
              <a:lnSpc>
                <a:spcPct val="150000"/>
              </a:lnSpc>
            </a:pPr>
            <a:r>
              <a:rPr lang="zh-CN" altLang="en-US" sz="2000" dirty="0"/>
              <a:t>结构化程序设计通常采用自顶向下、逐步求精的设计方法，这种方法符合抽象和分解的原则，是人们解决复杂问题常用的方法。采用这种先整体后局部、先抽象后具体的步骤开发的软件一般都具有较清晰的层次结构。结构化程序设计方法能提高程序的可读性、可维护性和可验证性，从而提高软件的生产率。</a:t>
            </a:r>
          </a:p>
        </p:txBody>
      </p:sp>
      <p:pic>
        <p:nvPicPr>
          <p:cNvPr id="12" name="图形 11" descr="机器人">
            <a:extLst>
              <a:ext uri="{FF2B5EF4-FFF2-40B4-BE49-F238E27FC236}">
                <a16:creationId xmlns:a16="http://schemas.microsoft.com/office/drawing/2014/main" id="{5B44FA2F-51B8-45BE-A31D-31ACE0842F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1290" y="914010"/>
            <a:ext cx="2071742" cy="2071742"/>
          </a:xfrm>
          <a:prstGeom prst="rect">
            <a:avLst/>
          </a:prstGeom>
        </p:spPr>
      </p:pic>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02385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7.4.1    </a:t>
            </a:r>
            <a:r>
              <a:rPr lang="zh-CN" altLang="en-US" sz="2200" b="1" dirty="0">
                <a:latin typeface="微软雅黑" charset="-122"/>
                <a:ea typeface="微软雅黑" charset="-122"/>
              </a:rPr>
              <a:t>结构化程序设计的原则</a:t>
            </a:r>
            <a:endParaRPr lang="en-US" altLang="zh-CN" sz="2200" b="1" dirty="0">
              <a:latin typeface="微软雅黑" charset="-122"/>
              <a:ea typeface="微软雅黑" charset="-122"/>
            </a:endParaRPr>
          </a:p>
        </p:txBody>
      </p:sp>
      <p:sp>
        <p:nvSpPr>
          <p:cNvPr id="8" name="矩形 7">
            <a:extLst>
              <a:ext uri="{FF2B5EF4-FFF2-40B4-BE49-F238E27FC236}">
                <a16:creationId xmlns:a16="http://schemas.microsoft.com/office/drawing/2014/main" id="{2594AA67-6245-420A-91F5-C0F24705B9B7}"/>
              </a:ext>
            </a:extLst>
          </p:cNvPr>
          <p:cNvSpPr/>
          <p:nvPr/>
        </p:nvSpPr>
        <p:spPr>
          <a:xfrm>
            <a:off x="4409769" y="936472"/>
            <a:ext cx="6857998" cy="5098512"/>
          </a:xfrm>
          <a:prstGeom prst="rect">
            <a:avLst/>
          </a:prstGeom>
        </p:spPr>
        <p:txBody>
          <a:bodyPr wrap="square">
            <a:spAutoFit/>
          </a:bodyPr>
          <a:lstStyle/>
          <a:p>
            <a:pPr>
              <a:lnSpc>
                <a:spcPct val="150000"/>
              </a:lnSpc>
            </a:pPr>
            <a:r>
              <a:rPr lang="zh-CN" altLang="en-US" sz="2000" dirty="0">
                <a:latin typeface="+mn-ea"/>
              </a:rPr>
              <a:t>（</a:t>
            </a:r>
            <a:r>
              <a:rPr lang="en-US" altLang="zh-CN" sz="2000" dirty="0">
                <a:latin typeface="+mn-ea"/>
              </a:rPr>
              <a:t>1</a:t>
            </a:r>
            <a:r>
              <a:rPr lang="zh-CN" altLang="en-US" sz="2000" dirty="0">
                <a:latin typeface="+mn-ea"/>
              </a:rPr>
              <a:t>）尽量使用语言提供的基本控制结构，即顺序、选择和循环结构。</a:t>
            </a:r>
          </a:p>
          <a:p>
            <a:pPr>
              <a:lnSpc>
                <a:spcPct val="150000"/>
              </a:lnSpc>
            </a:pPr>
            <a:r>
              <a:rPr lang="zh-CN" altLang="en-US" sz="2000" dirty="0">
                <a:latin typeface="+mn-ea"/>
              </a:rPr>
              <a:t>（</a:t>
            </a:r>
            <a:r>
              <a:rPr lang="en-US" altLang="zh-CN" sz="2000" dirty="0">
                <a:latin typeface="+mn-ea"/>
              </a:rPr>
              <a:t>2</a:t>
            </a:r>
            <a:r>
              <a:rPr lang="zh-CN" altLang="en-US" sz="2000" dirty="0">
                <a:latin typeface="+mn-ea"/>
              </a:rPr>
              <a:t>）选用的控制结构只准许有一个入口和一个出口。</a:t>
            </a:r>
          </a:p>
          <a:p>
            <a:pPr>
              <a:lnSpc>
                <a:spcPct val="150000"/>
              </a:lnSpc>
            </a:pPr>
            <a:r>
              <a:rPr lang="zh-CN" altLang="en-US" sz="2000" dirty="0">
                <a:latin typeface="+mn-ea"/>
              </a:rPr>
              <a:t>（</a:t>
            </a:r>
            <a:r>
              <a:rPr lang="en-US" altLang="zh-CN" sz="2000" dirty="0">
                <a:latin typeface="+mn-ea"/>
              </a:rPr>
              <a:t>3</a:t>
            </a:r>
            <a:r>
              <a:rPr lang="zh-CN" altLang="en-US" sz="2000" dirty="0">
                <a:latin typeface="+mn-ea"/>
              </a:rPr>
              <a:t>）将程序语句组织成容易识别的块，每块只有一个入口和一个出口。</a:t>
            </a:r>
          </a:p>
          <a:p>
            <a:pPr>
              <a:lnSpc>
                <a:spcPct val="150000"/>
              </a:lnSpc>
            </a:pPr>
            <a:r>
              <a:rPr lang="zh-CN" altLang="en-US" sz="2000" dirty="0">
                <a:latin typeface="+mn-ea"/>
              </a:rPr>
              <a:t>（</a:t>
            </a:r>
            <a:r>
              <a:rPr lang="en-US" altLang="zh-CN" sz="2000" dirty="0">
                <a:latin typeface="+mn-ea"/>
              </a:rPr>
              <a:t>4</a:t>
            </a:r>
            <a:r>
              <a:rPr lang="zh-CN" altLang="en-US" sz="2000" dirty="0">
                <a:latin typeface="+mn-ea"/>
              </a:rPr>
              <a:t>）复杂结构应该用基本控制结构进行组合或嵌套来实现。</a:t>
            </a:r>
          </a:p>
          <a:p>
            <a:pPr>
              <a:lnSpc>
                <a:spcPct val="150000"/>
              </a:lnSpc>
            </a:pPr>
            <a:r>
              <a:rPr lang="zh-CN" altLang="en-US" sz="2000" dirty="0">
                <a:latin typeface="+mn-ea"/>
              </a:rPr>
              <a:t>（</a:t>
            </a:r>
            <a:r>
              <a:rPr lang="en-US" altLang="zh-CN" sz="2000" dirty="0">
                <a:latin typeface="+mn-ea"/>
              </a:rPr>
              <a:t>5</a:t>
            </a:r>
            <a:r>
              <a:rPr lang="zh-CN" altLang="en-US" sz="2000" dirty="0">
                <a:latin typeface="+mn-ea"/>
              </a:rPr>
              <a:t>）对于语言中没有的控制结构，可用一段等价的程序段模拟，但要求该程序段在整个系统中前后一致。</a:t>
            </a:r>
          </a:p>
          <a:p>
            <a:pPr>
              <a:lnSpc>
                <a:spcPct val="150000"/>
              </a:lnSpc>
            </a:pPr>
            <a:r>
              <a:rPr lang="zh-CN" altLang="en-US" sz="2000" dirty="0">
                <a:latin typeface="+mn-ea"/>
              </a:rPr>
              <a:t>（</a:t>
            </a:r>
            <a:r>
              <a:rPr lang="en-US" altLang="zh-CN" sz="2000" dirty="0">
                <a:latin typeface="+mn-ea"/>
              </a:rPr>
              <a:t>6</a:t>
            </a:r>
            <a:r>
              <a:rPr lang="zh-CN" altLang="en-US" sz="2000" dirty="0">
                <a:latin typeface="+mn-ea"/>
              </a:rPr>
              <a:t>）严格控制</a:t>
            </a:r>
            <a:r>
              <a:rPr lang="en-US" altLang="zh-CN" sz="2000" dirty="0" err="1">
                <a:latin typeface="+mn-ea"/>
              </a:rPr>
              <a:t>goto</a:t>
            </a:r>
            <a:r>
              <a:rPr lang="zh-CN" altLang="en-US" sz="2000" dirty="0">
                <a:latin typeface="+mn-ea"/>
              </a:rPr>
              <a:t>语句，仅在两种情况下才可使用。一是用非结构化的程序设计语言去实现一个结构化的构造时；二是在某种可以改善而不是损害程序可读性的情况下。</a:t>
            </a:r>
          </a:p>
        </p:txBody>
      </p:sp>
      <p:pic>
        <p:nvPicPr>
          <p:cNvPr id="4" name="图形 3" descr="计算器​​">
            <a:extLst>
              <a:ext uri="{FF2B5EF4-FFF2-40B4-BE49-F238E27FC236}">
                <a16:creationId xmlns:a16="http://schemas.microsoft.com/office/drawing/2014/main" id="{F25927B4-FBFC-4E41-8DCC-B505EBDB2D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934" y="1704334"/>
            <a:ext cx="3693576" cy="3693576"/>
          </a:xfrm>
          <a:prstGeom prst="rect">
            <a:avLst/>
          </a:prstGeom>
        </p:spPr>
      </p:pic>
    </p:spTree>
    <p:extLst>
      <p:ext uri="{BB962C8B-B14F-4D97-AF65-F5344CB8AC3E}">
        <p14:creationId xmlns:p14="http://schemas.microsoft.com/office/powerpoint/2010/main" val="2843233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74173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7.4.2    </a:t>
            </a:r>
            <a:r>
              <a:rPr lang="zh-CN" altLang="en-US" sz="2200" b="1" dirty="0">
                <a:latin typeface="微软雅黑" charset="-122"/>
                <a:ea typeface="微软雅黑" charset="-122"/>
              </a:rPr>
              <a:t>自顶向下，逐步求精</a:t>
            </a:r>
            <a:endParaRPr lang="en-US" altLang="zh-CN" sz="2200" b="1" dirty="0">
              <a:latin typeface="微软雅黑" charset="-122"/>
              <a:ea typeface="微软雅黑" charset="-122"/>
            </a:endParaRPr>
          </a:p>
        </p:txBody>
      </p:sp>
      <p:sp>
        <p:nvSpPr>
          <p:cNvPr id="8" name="矩形 7">
            <a:extLst>
              <a:ext uri="{FF2B5EF4-FFF2-40B4-BE49-F238E27FC236}">
                <a16:creationId xmlns:a16="http://schemas.microsoft.com/office/drawing/2014/main" id="{2594AA67-6245-420A-91F5-C0F24705B9B7}"/>
              </a:ext>
            </a:extLst>
          </p:cNvPr>
          <p:cNvSpPr/>
          <p:nvPr/>
        </p:nvSpPr>
        <p:spPr>
          <a:xfrm>
            <a:off x="402087" y="1777129"/>
            <a:ext cx="9086042" cy="3713517"/>
          </a:xfrm>
          <a:prstGeom prst="rect">
            <a:avLst/>
          </a:prstGeom>
        </p:spPr>
        <p:txBody>
          <a:bodyPr wrap="square">
            <a:spAutoFit/>
          </a:bodyPr>
          <a:lstStyle/>
          <a:p>
            <a:pPr>
              <a:lnSpc>
                <a:spcPct val="150000"/>
              </a:lnSpc>
            </a:pPr>
            <a:r>
              <a:rPr lang="zh-CN" altLang="en-US" sz="2000" dirty="0">
                <a:latin typeface="+mn-ea"/>
              </a:rPr>
              <a:t>在总体设计阶段，已经采用自顶向下、逐步细化的方法把一个复杂问题的解法分解和细化成了一个由许多模块组成的层次结构的软件系统。在详细设计和编码阶段，还应当采取这种方法，把一个模块的功能逐步分解、细化为一系列具体的步骤，进而编制出用某种程序设计语言书写的程序。</a:t>
            </a:r>
          </a:p>
          <a:p>
            <a:pPr>
              <a:lnSpc>
                <a:spcPct val="150000"/>
              </a:lnSpc>
            </a:pPr>
            <a:r>
              <a:rPr lang="zh-CN" altLang="en-US" sz="2000" dirty="0">
                <a:latin typeface="+mn-ea"/>
              </a:rPr>
              <a:t>自顶向下、逐步求精方法的优点如下：</a:t>
            </a:r>
          </a:p>
          <a:p>
            <a:pPr>
              <a:lnSpc>
                <a:spcPct val="150000"/>
              </a:lnSpc>
            </a:pPr>
            <a:r>
              <a:rPr lang="zh-CN" altLang="en-US" sz="2000" dirty="0">
                <a:latin typeface="+mn-ea"/>
              </a:rPr>
              <a:t>（</a:t>
            </a:r>
            <a:r>
              <a:rPr lang="en-US" altLang="zh-CN" sz="2000" dirty="0">
                <a:latin typeface="+mn-ea"/>
              </a:rPr>
              <a:t>1</a:t>
            </a:r>
            <a:r>
              <a:rPr lang="zh-CN" altLang="en-US" sz="2000" dirty="0">
                <a:latin typeface="+mn-ea"/>
              </a:rPr>
              <a:t>）符合人们解决复杂问题的普遍规律，可提高软件开发的成功率和生产效率。</a:t>
            </a:r>
          </a:p>
          <a:p>
            <a:pPr>
              <a:lnSpc>
                <a:spcPct val="150000"/>
              </a:lnSpc>
            </a:pPr>
            <a:r>
              <a:rPr lang="zh-CN" altLang="en-US" sz="2000" dirty="0">
                <a:latin typeface="+mn-ea"/>
              </a:rPr>
              <a:t>（</a:t>
            </a:r>
            <a:r>
              <a:rPr lang="en-US" altLang="zh-CN" sz="2000" dirty="0">
                <a:latin typeface="+mn-ea"/>
              </a:rPr>
              <a:t>2</a:t>
            </a:r>
            <a:r>
              <a:rPr lang="zh-CN" altLang="en-US" sz="2000" dirty="0">
                <a:latin typeface="+mn-ea"/>
              </a:rPr>
              <a:t>）用先全局后局部、先整体后细节、先抽象后具体的逐步求精过程开发出来的程序具有清晰的层次结构，程序易读、易理解。</a:t>
            </a:r>
          </a:p>
        </p:txBody>
      </p:sp>
      <p:pic>
        <p:nvPicPr>
          <p:cNvPr id="4" name="图形 3" descr="遥控">
            <a:extLst>
              <a:ext uri="{FF2B5EF4-FFF2-40B4-BE49-F238E27FC236}">
                <a16:creationId xmlns:a16="http://schemas.microsoft.com/office/drawing/2014/main" id="{4BFAA459-0FFD-48BE-999F-1BEDA7C1B4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8129" y="2440522"/>
            <a:ext cx="2386729" cy="2386729"/>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12077508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74173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7.4.2    </a:t>
            </a:r>
            <a:r>
              <a:rPr lang="zh-CN" altLang="en-US" sz="2200" b="1" dirty="0">
                <a:latin typeface="微软雅黑" charset="-122"/>
                <a:ea typeface="微软雅黑" charset="-122"/>
              </a:rPr>
              <a:t>自顶向下，逐步求精</a:t>
            </a:r>
            <a:endParaRPr lang="en-US" altLang="zh-CN" sz="2200" b="1" dirty="0">
              <a:latin typeface="微软雅黑" charset="-122"/>
              <a:ea typeface="微软雅黑" charset="-122"/>
            </a:endParaRPr>
          </a:p>
        </p:txBody>
      </p:sp>
      <p:grpSp>
        <p:nvGrpSpPr>
          <p:cNvPr id="3" name="组合 2">
            <a:extLst>
              <a:ext uri="{FF2B5EF4-FFF2-40B4-BE49-F238E27FC236}">
                <a16:creationId xmlns:a16="http://schemas.microsoft.com/office/drawing/2014/main" id="{090777C4-5EB7-4EBC-B4FA-FD36978DBEBC}"/>
              </a:ext>
            </a:extLst>
          </p:cNvPr>
          <p:cNvGrpSpPr/>
          <p:nvPr/>
        </p:nvGrpSpPr>
        <p:grpSpPr>
          <a:xfrm>
            <a:off x="457200" y="1725562"/>
            <a:ext cx="11238271" cy="3864078"/>
            <a:chOff x="814145" y="1998280"/>
            <a:chExt cx="9135963" cy="2141241"/>
          </a:xfrm>
        </p:grpSpPr>
        <p:sp>
          <p:nvSpPr>
            <p:cNvPr id="4" name="任意多边形: 形状 3">
              <a:extLst>
                <a:ext uri="{FF2B5EF4-FFF2-40B4-BE49-F238E27FC236}">
                  <a16:creationId xmlns:a16="http://schemas.microsoft.com/office/drawing/2014/main" id="{92E0AF04-B9FF-490E-84FF-09C00D37D52B}"/>
                </a:ext>
              </a:extLst>
            </p:cNvPr>
            <p:cNvSpPr/>
            <p:nvPr/>
          </p:nvSpPr>
          <p:spPr>
            <a:xfrm>
              <a:off x="814145" y="1998280"/>
              <a:ext cx="1756916" cy="2141241"/>
            </a:xfrm>
            <a:custGeom>
              <a:avLst/>
              <a:gdLst>
                <a:gd name="connsiteX0" fmla="*/ 0 w 1756916"/>
                <a:gd name="connsiteY0" fmla="*/ 175692 h 2141241"/>
                <a:gd name="connsiteX1" fmla="*/ 175692 w 1756916"/>
                <a:gd name="connsiteY1" fmla="*/ 0 h 2141241"/>
                <a:gd name="connsiteX2" fmla="*/ 1581224 w 1756916"/>
                <a:gd name="connsiteY2" fmla="*/ 0 h 2141241"/>
                <a:gd name="connsiteX3" fmla="*/ 1756916 w 1756916"/>
                <a:gd name="connsiteY3" fmla="*/ 175692 h 2141241"/>
                <a:gd name="connsiteX4" fmla="*/ 1756916 w 1756916"/>
                <a:gd name="connsiteY4" fmla="*/ 1965549 h 2141241"/>
                <a:gd name="connsiteX5" fmla="*/ 1581224 w 1756916"/>
                <a:gd name="connsiteY5" fmla="*/ 2141241 h 2141241"/>
                <a:gd name="connsiteX6" fmla="*/ 175692 w 1756916"/>
                <a:gd name="connsiteY6" fmla="*/ 2141241 h 2141241"/>
                <a:gd name="connsiteX7" fmla="*/ 0 w 1756916"/>
                <a:gd name="connsiteY7" fmla="*/ 1965549 h 2141241"/>
                <a:gd name="connsiteX8" fmla="*/ 0 w 1756916"/>
                <a:gd name="connsiteY8" fmla="*/ 175692 h 214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916" h="2141241">
                  <a:moveTo>
                    <a:pt x="0" y="175692"/>
                  </a:moveTo>
                  <a:cubicBezTo>
                    <a:pt x="0" y="78660"/>
                    <a:pt x="78660" y="0"/>
                    <a:pt x="175692" y="0"/>
                  </a:cubicBezTo>
                  <a:lnTo>
                    <a:pt x="1581224" y="0"/>
                  </a:lnTo>
                  <a:cubicBezTo>
                    <a:pt x="1678256" y="0"/>
                    <a:pt x="1756916" y="78660"/>
                    <a:pt x="1756916" y="175692"/>
                  </a:cubicBezTo>
                  <a:lnTo>
                    <a:pt x="1756916" y="1965549"/>
                  </a:lnTo>
                  <a:cubicBezTo>
                    <a:pt x="1756916" y="2062581"/>
                    <a:pt x="1678256" y="2141241"/>
                    <a:pt x="1581224" y="2141241"/>
                  </a:cubicBezTo>
                  <a:lnTo>
                    <a:pt x="175692" y="2141241"/>
                  </a:lnTo>
                  <a:cubicBezTo>
                    <a:pt x="78660" y="2141241"/>
                    <a:pt x="0" y="2062581"/>
                    <a:pt x="0" y="1965549"/>
                  </a:cubicBezTo>
                  <a:lnTo>
                    <a:pt x="0" y="17569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0038" tIns="120038" rIns="120038" bIns="120038"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3</a:t>
              </a:r>
              <a:r>
                <a:rPr lang="zh-CN" sz="2000" kern="1200">
                  <a:latin typeface="+mn-ea"/>
                </a:rPr>
                <a:t>）程序自顶向下、逐步细化，分解成一个树形结构，同一层上各结点的细化工作相互独立。</a:t>
              </a:r>
            </a:p>
          </p:txBody>
        </p:sp>
        <p:sp>
          <p:nvSpPr>
            <p:cNvPr id="5" name="任意多边形: 形状 4">
              <a:extLst>
                <a:ext uri="{FF2B5EF4-FFF2-40B4-BE49-F238E27FC236}">
                  <a16:creationId xmlns:a16="http://schemas.microsoft.com/office/drawing/2014/main" id="{9E8FD7A3-8B81-4ED9-9ED3-0F21251F07E0}"/>
                </a:ext>
              </a:extLst>
            </p:cNvPr>
            <p:cNvSpPr/>
            <p:nvPr/>
          </p:nvSpPr>
          <p:spPr>
            <a:xfrm>
              <a:off x="2746752" y="2851043"/>
              <a:ext cx="372466" cy="435715"/>
            </a:xfrm>
            <a:custGeom>
              <a:avLst/>
              <a:gdLst>
                <a:gd name="connsiteX0" fmla="*/ 0 w 372466"/>
                <a:gd name="connsiteY0" fmla="*/ 87143 h 435715"/>
                <a:gd name="connsiteX1" fmla="*/ 186233 w 372466"/>
                <a:gd name="connsiteY1" fmla="*/ 87143 h 435715"/>
                <a:gd name="connsiteX2" fmla="*/ 186233 w 372466"/>
                <a:gd name="connsiteY2" fmla="*/ 0 h 435715"/>
                <a:gd name="connsiteX3" fmla="*/ 372466 w 372466"/>
                <a:gd name="connsiteY3" fmla="*/ 217858 h 435715"/>
                <a:gd name="connsiteX4" fmla="*/ 186233 w 372466"/>
                <a:gd name="connsiteY4" fmla="*/ 435715 h 435715"/>
                <a:gd name="connsiteX5" fmla="*/ 186233 w 372466"/>
                <a:gd name="connsiteY5" fmla="*/ 348572 h 435715"/>
                <a:gd name="connsiteX6" fmla="*/ 0 w 372466"/>
                <a:gd name="connsiteY6" fmla="*/ 348572 h 435715"/>
                <a:gd name="connsiteX7" fmla="*/ 0 w 372466"/>
                <a:gd name="connsiteY7" fmla="*/ 87143 h 43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466" h="435715">
                  <a:moveTo>
                    <a:pt x="0" y="87143"/>
                  </a:moveTo>
                  <a:lnTo>
                    <a:pt x="186233" y="87143"/>
                  </a:lnTo>
                  <a:lnTo>
                    <a:pt x="186233" y="0"/>
                  </a:lnTo>
                  <a:lnTo>
                    <a:pt x="372466" y="217858"/>
                  </a:lnTo>
                  <a:lnTo>
                    <a:pt x="186233" y="435715"/>
                  </a:lnTo>
                  <a:lnTo>
                    <a:pt x="186233" y="348572"/>
                  </a:lnTo>
                  <a:lnTo>
                    <a:pt x="0" y="348572"/>
                  </a:lnTo>
                  <a:lnTo>
                    <a:pt x="0" y="8714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87143" rIns="111740" bIns="87143" numCol="1" spcCol="1270" anchor="ctr" anchorCtr="0">
              <a:noAutofit/>
            </a:bodyPr>
            <a:lstStyle/>
            <a:p>
              <a:pPr marL="0" lvl="0" indent="0" algn="ctr" defTabSz="622300">
                <a:lnSpc>
                  <a:spcPct val="150000"/>
                </a:lnSpc>
                <a:spcBef>
                  <a:spcPct val="0"/>
                </a:spcBef>
                <a:buNone/>
              </a:pPr>
              <a:endParaRPr lang="zh-CN" altLang="en-US" sz="2000" kern="1200">
                <a:latin typeface="+mn-ea"/>
              </a:endParaRPr>
            </a:p>
          </p:txBody>
        </p:sp>
        <p:sp>
          <p:nvSpPr>
            <p:cNvPr id="6" name="任意多边形: 形状 5">
              <a:extLst>
                <a:ext uri="{FF2B5EF4-FFF2-40B4-BE49-F238E27FC236}">
                  <a16:creationId xmlns:a16="http://schemas.microsoft.com/office/drawing/2014/main" id="{9E1E4958-E3F5-4E06-A00E-B7E4641A0313}"/>
                </a:ext>
              </a:extLst>
            </p:cNvPr>
            <p:cNvSpPr/>
            <p:nvPr/>
          </p:nvSpPr>
          <p:spPr>
            <a:xfrm>
              <a:off x="3273827" y="1998280"/>
              <a:ext cx="1756916" cy="2141241"/>
            </a:xfrm>
            <a:custGeom>
              <a:avLst/>
              <a:gdLst>
                <a:gd name="connsiteX0" fmla="*/ 0 w 1756916"/>
                <a:gd name="connsiteY0" fmla="*/ 175692 h 2141241"/>
                <a:gd name="connsiteX1" fmla="*/ 175692 w 1756916"/>
                <a:gd name="connsiteY1" fmla="*/ 0 h 2141241"/>
                <a:gd name="connsiteX2" fmla="*/ 1581224 w 1756916"/>
                <a:gd name="connsiteY2" fmla="*/ 0 h 2141241"/>
                <a:gd name="connsiteX3" fmla="*/ 1756916 w 1756916"/>
                <a:gd name="connsiteY3" fmla="*/ 175692 h 2141241"/>
                <a:gd name="connsiteX4" fmla="*/ 1756916 w 1756916"/>
                <a:gd name="connsiteY4" fmla="*/ 1965549 h 2141241"/>
                <a:gd name="connsiteX5" fmla="*/ 1581224 w 1756916"/>
                <a:gd name="connsiteY5" fmla="*/ 2141241 h 2141241"/>
                <a:gd name="connsiteX6" fmla="*/ 175692 w 1756916"/>
                <a:gd name="connsiteY6" fmla="*/ 2141241 h 2141241"/>
                <a:gd name="connsiteX7" fmla="*/ 0 w 1756916"/>
                <a:gd name="connsiteY7" fmla="*/ 1965549 h 2141241"/>
                <a:gd name="connsiteX8" fmla="*/ 0 w 1756916"/>
                <a:gd name="connsiteY8" fmla="*/ 175692 h 214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916" h="2141241">
                  <a:moveTo>
                    <a:pt x="0" y="175692"/>
                  </a:moveTo>
                  <a:cubicBezTo>
                    <a:pt x="0" y="78660"/>
                    <a:pt x="78660" y="0"/>
                    <a:pt x="175692" y="0"/>
                  </a:cubicBezTo>
                  <a:lnTo>
                    <a:pt x="1581224" y="0"/>
                  </a:lnTo>
                  <a:cubicBezTo>
                    <a:pt x="1678256" y="0"/>
                    <a:pt x="1756916" y="78660"/>
                    <a:pt x="1756916" y="175692"/>
                  </a:cubicBezTo>
                  <a:lnTo>
                    <a:pt x="1756916" y="1965549"/>
                  </a:lnTo>
                  <a:cubicBezTo>
                    <a:pt x="1756916" y="2062581"/>
                    <a:pt x="1678256" y="2141241"/>
                    <a:pt x="1581224" y="2141241"/>
                  </a:cubicBezTo>
                  <a:lnTo>
                    <a:pt x="175692" y="2141241"/>
                  </a:lnTo>
                  <a:cubicBezTo>
                    <a:pt x="78660" y="2141241"/>
                    <a:pt x="0" y="2062581"/>
                    <a:pt x="0" y="1965549"/>
                  </a:cubicBezTo>
                  <a:lnTo>
                    <a:pt x="0" y="17569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0038" tIns="120038" rIns="120038" bIns="120038"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4</a:t>
              </a:r>
              <a:r>
                <a:rPr lang="zh-CN" sz="2000" kern="1200">
                  <a:latin typeface="+mn-ea"/>
                </a:rPr>
                <a:t>）程序清晰和模块化，使得在修改和重新设计一个软件时，可重用的代码量最大。</a:t>
              </a:r>
            </a:p>
          </p:txBody>
        </p:sp>
        <p:sp>
          <p:nvSpPr>
            <p:cNvPr id="7" name="任意多边形: 形状 6">
              <a:extLst>
                <a:ext uri="{FF2B5EF4-FFF2-40B4-BE49-F238E27FC236}">
                  <a16:creationId xmlns:a16="http://schemas.microsoft.com/office/drawing/2014/main" id="{2D04632B-E6CC-4BFB-9D87-A31551264E57}"/>
                </a:ext>
              </a:extLst>
            </p:cNvPr>
            <p:cNvSpPr/>
            <p:nvPr/>
          </p:nvSpPr>
          <p:spPr>
            <a:xfrm>
              <a:off x="5206435" y="2851043"/>
              <a:ext cx="372466" cy="435715"/>
            </a:xfrm>
            <a:custGeom>
              <a:avLst/>
              <a:gdLst>
                <a:gd name="connsiteX0" fmla="*/ 0 w 372466"/>
                <a:gd name="connsiteY0" fmla="*/ 87143 h 435715"/>
                <a:gd name="connsiteX1" fmla="*/ 186233 w 372466"/>
                <a:gd name="connsiteY1" fmla="*/ 87143 h 435715"/>
                <a:gd name="connsiteX2" fmla="*/ 186233 w 372466"/>
                <a:gd name="connsiteY2" fmla="*/ 0 h 435715"/>
                <a:gd name="connsiteX3" fmla="*/ 372466 w 372466"/>
                <a:gd name="connsiteY3" fmla="*/ 217858 h 435715"/>
                <a:gd name="connsiteX4" fmla="*/ 186233 w 372466"/>
                <a:gd name="connsiteY4" fmla="*/ 435715 h 435715"/>
                <a:gd name="connsiteX5" fmla="*/ 186233 w 372466"/>
                <a:gd name="connsiteY5" fmla="*/ 348572 h 435715"/>
                <a:gd name="connsiteX6" fmla="*/ 0 w 372466"/>
                <a:gd name="connsiteY6" fmla="*/ 348572 h 435715"/>
                <a:gd name="connsiteX7" fmla="*/ 0 w 372466"/>
                <a:gd name="connsiteY7" fmla="*/ 87143 h 43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466" h="435715">
                  <a:moveTo>
                    <a:pt x="0" y="87143"/>
                  </a:moveTo>
                  <a:lnTo>
                    <a:pt x="186233" y="87143"/>
                  </a:lnTo>
                  <a:lnTo>
                    <a:pt x="186233" y="0"/>
                  </a:lnTo>
                  <a:lnTo>
                    <a:pt x="372466" y="217858"/>
                  </a:lnTo>
                  <a:lnTo>
                    <a:pt x="186233" y="435715"/>
                  </a:lnTo>
                  <a:lnTo>
                    <a:pt x="186233" y="348572"/>
                  </a:lnTo>
                  <a:lnTo>
                    <a:pt x="0" y="348572"/>
                  </a:lnTo>
                  <a:lnTo>
                    <a:pt x="0" y="8714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87143" rIns="111740" bIns="87143" numCol="1" spcCol="1270" anchor="ctr" anchorCtr="0">
              <a:noAutofit/>
            </a:bodyPr>
            <a:lstStyle/>
            <a:p>
              <a:pPr marL="0" lvl="0" indent="0" algn="ctr" defTabSz="622300">
                <a:lnSpc>
                  <a:spcPct val="150000"/>
                </a:lnSpc>
                <a:spcBef>
                  <a:spcPct val="0"/>
                </a:spcBef>
                <a:buNone/>
              </a:pPr>
              <a:endParaRPr lang="zh-CN" altLang="en-US" sz="2000" kern="1200">
                <a:latin typeface="+mn-ea"/>
              </a:endParaRPr>
            </a:p>
          </p:txBody>
        </p:sp>
        <p:sp>
          <p:nvSpPr>
            <p:cNvPr id="9" name="任意多边形: 形状 8">
              <a:extLst>
                <a:ext uri="{FF2B5EF4-FFF2-40B4-BE49-F238E27FC236}">
                  <a16:creationId xmlns:a16="http://schemas.microsoft.com/office/drawing/2014/main" id="{22A22DF4-8F08-4130-8C9B-5A325D1ECA57}"/>
                </a:ext>
              </a:extLst>
            </p:cNvPr>
            <p:cNvSpPr/>
            <p:nvPr/>
          </p:nvSpPr>
          <p:spPr>
            <a:xfrm>
              <a:off x="5733510" y="1998280"/>
              <a:ext cx="1756916" cy="2141241"/>
            </a:xfrm>
            <a:custGeom>
              <a:avLst/>
              <a:gdLst>
                <a:gd name="connsiteX0" fmla="*/ 0 w 1756916"/>
                <a:gd name="connsiteY0" fmla="*/ 175692 h 2141241"/>
                <a:gd name="connsiteX1" fmla="*/ 175692 w 1756916"/>
                <a:gd name="connsiteY1" fmla="*/ 0 h 2141241"/>
                <a:gd name="connsiteX2" fmla="*/ 1581224 w 1756916"/>
                <a:gd name="connsiteY2" fmla="*/ 0 h 2141241"/>
                <a:gd name="connsiteX3" fmla="*/ 1756916 w 1756916"/>
                <a:gd name="connsiteY3" fmla="*/ 175692 h 2141241"/>
                <a:gd name="connsiteX4" fmla="*/ 1756916 w 1756916"/>
                <a:gd name="connsiteY4" fmla="*/ 1965549 h 2141241"/>
                <a:gd name="connsiteX5" fmla="*/ 1581224 w 1756916"/>
                <a:gd name="connsiteY5" fmla="*/ 2141241 h 2141241"/>
                <a:gd name="connsiteX6" fmla="*/ 175692 w 1756916"/>
                <a:gd name="connsiteY6" fmla="*/ 2141241 h 2141241"/>
                <a:gd name="connsiteX7" fmla="*/ 0 w 1756916"/>
                <a:gd name="connsiteY7" fmla="*/ 1965549 h 2141241"/>
                <a:gd name="connsiteX8" fmla="*/ 0 w 1756916"/>
                <a:gd name="connsiteY8" fmla="*/ 175692 h 214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916" h="2141241">
                  <a:moveTo>
                    <a:pt x="0" y="175692"/>
                  </a:moveTo>
                  <a:cubicBezTo>
                    <a:pt x="0" y="78660"/>
                    <a:pt x="78660" y="0"/>
                    <a:pt x="175692" y="0"/>
                  </a:cubicBezTo>
                  <a:lnTo>
                    <a:pt x="1581224" y="0"/>
                  </a:lnTo>
                  <a:cubicBezTo>
                    <a:pt x="1678256" y="0"/>
                    <a:pt x="1756916" y="78660"/>
                    <a:pt x="1756916" y="175692"/>
                  </a:cubicBezTo>
                  <a:lnTo>
                    <a:pt x="1756916" y="1965549"/>
                  </a:lnTo>
                  <a:cubicBezTo>
                    <a:pt x="1756916" y="2062581"/>
                    <a:pt x="1678256" y="2141241"/>
                    <a:pt x="1581224" y="2141241"/>
                  </a:cubicBezTo>
                  <a:lnTo>
                    <a:pt x="175692" y="2141241"/>
                  </a:lnTo>
                  <a:cubicBezTo>
                    <a:pt x="78660" y="2141241"/>
                    <a:pt x="0" y="2062581"/>
                    <a:pt x="0" y="1965549"/>
                  </a:cubicBezTo>
                  <a:lnTo>
                    <a:pt x="0" y="17569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0038" tIns="120038" rIns="120038" bIns="120038"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5</a:t>
              </a:r>
              <a:r>
                <a:rPr lang="zh-CN" sz="2000" kern="1200">
                  <a:latin typeface="+mn-ea"/>
                </a:rPr>
                <a:t>）每一步工作仅在上层结点的基础上做少量设计扩展，便于检查。</a:t>
              </a:r>
            </a:p>
          </p:txBody>
        </p:sp>
        <p:sp>
          <p:nvSpPr>
            <p:cNvPr id="10" name="任意多边形: 形状 9">
              <a:extLst>
                <a:ext uri="{FF2B5EF4-FFF2-40B4-BE49-F238E27FC236}">
                  <a16:creationId xmlns:a16="http://schemas.microsoft.com/office/drawing/2014/main" id="{07A99073-89BB-4113-A7C9-72C24BDE1BEF}"/>
                </a:ext>
              </a:extLst>
            </p:cNvPr>
            <p:cNvSpPr/>
            <p:nvPr/>
          </p:nvSpPr>
          <p:spPr>
            <a:xfrm>
              <a:off x="7666117" y="2851043"/>
              <a:ext cx="372466" cy="435715"/>
            </a:xfrm>
            <a:custGeom>
              <a:avLst/>
              <a:gdLst>
                <a:gd name="connsiteX0" fmla="*/ 0 w 372466"/>
                <a:gd name="connsiteY0" fmla="*/ 87143 h 435715"/>
                <a:gd name="connsiteX1" fmla="*/ 186233 w 372466"/>
                <a:gd name="connsiteY1" fmla="*/ 87143 h 435715"/>
                <a:gd name="connsiteX2" fmla="*/ 186233 w 372466"/>
                <a:gd name="connsiteY2" fmla="*/ 0 h 435715"/>
                <a:gd name="connsiteX3" fmla="*/ 372466 w 372466"/>
                <a:gd name="connsiteY3" fmla="*/ 217858 h 435715"/>
                <a:gd name="connsiteX4" fmla="*/ 186233 w 372466"/>
                <a:gd name="connsiteY4" fmla="*/ 435715 h 435715"/>
                <a:gd name="connsiteX5" fmla="*/ 186233 w 372466"/>
                <a:gd name="connsiteY5" fmla="*/ 348572 h 435715"/>
                <a:gd name="connsiteX6" fmla="*/ 0 w 372466"/>
                <a:gd name="connsiteY6" fmla="*/ 348572 h 435715"/>
                <a:gd name="connsiteX7" fmla="*/ 0 w 372466"/>
                <a:gd name="connsiteY7" fmla="*/ 87143 h 43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466" h="435715">
                  <a:moveTo>
                    <a:pt x="0" y="87143"/>
                  </a:moveTo>
                  <a:lnTo>
                    <a:pt x="186233" y="87143"/>
                  </a:lnTo>
                  <a:lnTo>
                    <a:pt x="186233" y="0"/>
                  </a:lnTo>
                  <a:lnTo>
                    <a:pt x="372466" y="217858"/>
                  </a:lnTo>
                  <a:lnTo>
                    <a:pt x="186233" y="435715"/>
                  </a:lnTo>
                  <a:lnTo>
                    <a:pt x="186233" y="348572"/>
                  </a:lnTo>
                  <a:lnTo>
                    <a:pt x="0" y="348572"/>
                  </a:lnTo>
                  <a:lnTo>
                    <a:pt x="0" y="8714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87143" rIns="111740" bIns="87143" numCol="1" spcCol="1270" anchor="ctr" anchorCtr="0">
              <a:noAutofit/>
            </a:bodyPr>
            <a:lstStyle/>
            <a:p>
              <a:pPr marL="0" lvl="0" indent="0" algn="ctr" defTabSz="622300">
                <a:lnSpc>
                  <a:spcPct val="150000"/>
                </a:lnSpc>
                <a:spcBef>
                  <a:spcPct val="0"/>
                </a:spcBef>
                <a:buNone/>
              </a:pPr>
              <a:endParaRPr lang="zh-CN" altLang="en-US" sz="2000" kern="1200">
                <a:latin typeface="+mn-ea"/>
              </a:endParaRPr>
            </a:p>
          </p:txBody>
        </p:sp>
        <p:sp>
          <p:nvSpPr>
            <p:cNvPr id="11" name="任意多边形: 形状 10">
              <a:extLst>
                <a:ext uri="{FF2B5EF4-FFF2-40B4-BE49-F238E27FC236}">
                  <a16:creationId xmlns:a16="http://schemas.microsoft.com/office/drawing/2014/main" id="{99F70251-8AC7-442F-A14A-7C487879AB6F}"/>
                </a:ext>
              </a:extLst>
            </p:cNvPr>
            <p:cNvSpPr/>
            <p:nvPr/>
          </p:nvSpPr>
          <p:spPr>
            <a:xfrm>
              <a:off x="8193192" y="1998280"/>
              <a:ext cx="1756916" cy="2141241"/>
            </a:xfrm>
            <a:custGeom>
              <a:avLst/>
              <a:gdLst>
                <a:gd name="connsiteX0" fmla="*/ 0 w 1756916"/>
                <a:gd name="connsiteY0" fmla="*/ 175692 h 2141241"/>
                <a:gd name="connsiteX1" fmla="*/ 175692 w 1756916"/>
                <a:gd name="connsiteY1" fmla="*/ 0 h 2141241"/>
                <a:gd name="connsiteX2" fmla="*/ 1581224 w 1756916"/>
                <a:gd name="connsiteY2" fmla="*/ 0 h 2141241"/>
                <a:gd name="connsiteX3" fmla="*/ 1756916 w 1756916"/>
                <a:gd name="connsiteY3" fmla="*/ 175692 h 2141241"/>
                <a:gd name="connsiteX4" fmla="*/ 1756916 w 1756916"/>
                <a:gd name="connsiteY4" fmla="*/ 1965549 h 2141241"/>
                <a:gd name="connsiteX5" fmla="*/ 1581224 w 1756916"/>
                <a:gd name="connsiteY5" fmla="*/ 2141241 h 2141241"/>
                <a:gd name="connsiteX6" fmla="*/ 175692 w 1756916"/>
                <a:gd name="connsiteY6" fmla="*/ 2141241 h 2141241"/>
                <a:gd name="connsiteX7" fmla="*/ 0 w 1756916"/>
                <a:gd name="connsiteY7" fmla="*/ 1965549 h 2141241"/>
                <a:gd name="connsiteX8" fmla="*/ 0 w 1756916"/>
                <a:gd name="connsiteY8" fmla="*/ 175692 h 214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916" h="2141241">
                  <a:moveTo>
                    <a:pt x="0" y="175692"/>
                  </a:moveTo>
                  <a:cubicBezTo>
                    <a:pt x="0" y="78660"/>
                    <a:pt x="78660" y="0"/>
                    <a:pt x="175692" y="0"/>
                  </a:cubicBezTo>
                  <a:lnTo>
                    <a:pt x="1581224" y="0"/>
                  </a:lnTo>
                  <a:cubicBezTo>
                    <a:pt x="1678256" y="0"/>
                    <a:pt x="1756916" y="78660"/>
                    <a:pt x="1756916" y="175692"/>
                  </a:cubicBezTo>
                  <a:lnTo>
                    <a:pt x="1756916" y="1965549"/>
                  </a:lnTo>
                  <a:cubicBezTo>
                    <a:pt x="1756916" y="2062581"/>
                    <a:pt x="1678256" y="2141241"/>
                    <a:pt x="1581224" y="2141241"/>
                  </a:cubicBezTo>
                  <a:lnTo>
                    <a:pt x="175692" y="2141241"/>
                  </a:lnTo>
                  <a:cubicBezTo>
                    <a:pt x="78660" y="2141241"/>
                    <a:pt x="0" y="2062581"/>
                    <a:pt x="0" y="1965549"/>
                  </a:cubicBezTo>
                  <a:lnTo>
                    <a:pt x="0" y="175692"/>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0038" tIns="120038" rIns="120038" bIns="120038" numCol="1" spcCol="1270" anchor="ctr" anchorCtr="0">
              <a:noAutofit/>
            </a:bodyPr>
            <a:lstStyle/>
            <a:p>
              <a:pPr marL="0" lvl="0" indent="0" algn="ctr" defTabSz="800100">
                <a:lnSpc>
                  <a:spcPct val="150000"/>
                </a:lnSpc>
                <a:spcBef>
                  <a:spcPct val="0"/>
                </a:spcBef>
                <a:buNone/>
              </a:pPr>
              <a:r>
                <a:rPr lang="zh-CN" sz="2000" kern="1200">
                  <a:latin typeface="+mn-ea"/>
                </a:rPr>
                <a:t>（</a:t>
              </a:r>
              <a:r>
                <a:rPr lang="en-US" sz="2000" kern="1200">
                  <a:latin typeface="+mn-ea"/>
                </a:rPr>
                <a:t>6</a:t>
              </a:r>
              <a:r>
                <a:rPr lang="zh-CN" sz="2000" kern="1200">
                  <a:latin typeface="+mn-ea"/>
                </a:rPr>
                <a:t>）有利于设计的分工与协作。</a:t>
              </a:r>
            </a:p>
          </p:txBody>
        </p:sp>
      </p:grpSp>
    </p:spTree>
    <p:extLst>
      <p:ext uri="{BB962C8B-B14F-4D97-AF65-F5344CB8AC3E}">
        <p14:creationId xmlns:p14="http://schemas.microsoft.com/office/powerpoint/2010/main" val="11393155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74881"/>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面向对象的程序设计</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3CDBF66A-2E13-49B1-B646-EB486CD29D76}"/>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B99C431A-0686-4550-AB7F-4B9227AB03E7}"/>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3BED9614-B81D-4A0E-85E9-F10DE6D0173C}"/>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6E446B9E-5E20-4375-80DE-07797D3E2401}"/>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3856C1C0-24D4-4315-BA81-2AE49D94361B}"/>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03FA1635-B67D-4B32-BA6B-3B55F1AC1543}"/>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7C7F0857-C62E-45AB-BE5E-2731CC550C47}"/>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8CF245B3-90DB-4BB2-BDBC-7DD01E94B8FC}"/>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C2E20158-BD37-4DEA-87D5-0E640AB9E5B5}"/>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45BD40F-51ED-4AC0-9CB3-D7A9954FA411}"/>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3BFB696D-4D43-4A4F-A460-FD396DAD6E98}"/>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F921D4CC-027E-407A-943D-B30D4027CA22}"/>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4AFF88FB-7A24-457B-9422-69F877BEE913}"/>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6A77B022-6D6A-4C0F-AC9D-C4C31F5ABDFC}"/>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B51D3768-3339-4582-97F2-884100EE25CD}"/>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8014DF68-05C5-40B0-B981-2E2BB458D78D}"/>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4DD951BE-3A5C-4874-A8B8-37EBD53C2C8E}"/>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0663E114-A812-42A5-8C0D-8304CC6BBBA0}"/>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E70DD6D0-6390-45F9-9EF0-C303A01FB08A}"/>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C10F4E68-EB92-4F77-AA39-15AECE380A88}"/>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C384BCD8-C5C3-41CB-9AB2-CAB6AC96C30F}"/>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AB66EF6D-6724-455F-86ED-2B927741774F}"/>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634F9104-9ACD-43E9-8034-6C07A29D5BB7}"/>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F4F95719-D8DC-4EF7-879F-0356F3F3B735}"/>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78DB74A3-7F29-4E4D-8924-F21607378699}"/>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9FF66DDF-1E8E-4EAE-A187-6FA2366BC7D0}"/>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A13F9EEC-B06E-445F-B549-06864F03632F}"/>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EFF7AD8F-3944-4F37-937B-272CAC37FCFA}"/>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1BBE71ED-CFB8-49DF-A3B3-4F25FED3820B}"/>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6000B46C-56BE-4BD2-B2D5-9A41EAF0324A}"/>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B4029D28-6592-40CF-86AF-D8DA47DACC22}"/>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5A709830-E010-4F91-B9CB-E849B0DAD2AA}"/>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CB9D1B62-DB29-4BE2-B02C-0B08EE065162}"/>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DABBE333-3D4C-464E-8D51-4C8B16C9A02B}"/>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8EF26D9F-5C6E-4591-BCE1-C4F645040058}"/>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482F1133-64E0-47AC-8180-C66F54795CED}"/>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ADB85FDD-8811-4AC1-A2EB-8A0A351094C4}"/>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5D344E11-B50F-477A-B4DC-A046883FF99C}"/>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9DAB041C-0566-44D7-B878-0F64CF10DE2C}"/>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1CE3E07A-E84B-473F-B93E-8CC7D81556F8}"/>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9EAA33C2-B5E4-4700-8D5C-43848AB1D595}"/>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187E0930-23AE-4848-8E22-77EE7A5CE0AA}"/>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FF4C7C63-BFF1-4FF9-A68A-2F708A8126B4}"/>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D6D9AE3E-5023-4CDE-B761-B70792A7FF75}"/>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27456411-40D8-45B0-AB23-90C41E989CD0}"/>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37EC0635-FA56-4966-AB82-0B1576EA50BB}"/>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9B577D9C-B57A-47D7-8A32-1D4A4D5AA7FC}"/>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E4320918-3289-4E10-A8B7-65724DE7978C}"/>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6E3D0969-A9AA-4099-9348-AED0EBF9F093}"/>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61C12BC8-E2CF-4358-A625-DA4853C817A1}"/>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972BFD39-939E-454F-B637-6C04AC4E72D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B8F151E6-7E39-4E67-B51D-7CA5930D98C2}"/>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5AD28420-815A-4E81-A83E-20C2050D03F5}"/>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BBCC2BFF-7FAE-498E-B3F1-39722E0686FC}"/>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4096A2DA-8D24-4126-8880-8A8DA0EFC383}"/>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87F4599D-0BDA-4387-814B-685AE55A4479}"/>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5A657FB2-FF13-4F13-9FCB-973C55F31F36}"/>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32014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7.5  </a:t>
            </a:r>
            <a:r>
              <a:rPr lang="zh-CN" altLang="en-US" sz="2200" b="1" dirty="0">
                <a:latin typeface="微软雅黑" charset="-122"/>
                <a:ea typeface="微软雅黑" charset="-122"/>
              </a:rPr>
              <a:t>面向对象的程序设计</a:t>
            </a:r>
          </a:p>
        </p:txBody>
      </p:sp>
      <p:sp>
        <p:nvSpPr>
          <p:cNvPr id="2" name="矩形 1">
            <a:extLst>
              <a:ext uri="{FF2B5EF4-FFF2-40B4-BE49-F238E27FC236}">
                <a16:creationId xmlns:a16="http://schemas.microsoft.com/office/drawing/2014/main" id="{B4124F79-CC95-4636-8535-38A271CE5D01}"/>
              </a:ext>
            </a:extLst>
          </p:cNvPr>
          <p:cNvSpPr/>
          <p:nvPr/>
        </p:nvSpPr>
        <p:spPr>
          <a:xfrm>
            <a:off x="601579" y="1194691"/>
            <a:ext cx="10467474" cy="4944623"/>
          </a:xfrm>
          <a:prstGeom prst="rect">
            <a:avLst/>
          </a:prstGeom>
        </p:spPr>
        <p:txBody>
          <a:bodyPr wrap="square">
            <a:spAutoFit/>
          </a:bodyPr>
          <a:lstStyle/>
          <a:p>
            <a:pPr>
              <a:lnSpc>
                <a:spcPct val="150000"/>
              </a:lnSpc>
              <a:spcBef>
                <a:spcPct val="20000"/>
              </a:spcBef>
            </a:pPr>
            <a:r>
              <a:rPr lang="en-US" altLang="zh-CN" sz="2000" dirty="0">
                <a:latin typeface="+mn-ea"/>
              </a:rPr>
              <a:t>1</a:t>
            </a:r>
            <a:r>
              <a:rPr lang="zh-CN" altLang="en-US" sz="2000" dirty="0">
                <a:latin typeface="+mn-ea"/>
              </a:rPr>
              <a:t>．选择面向对象语言的原则</a:t>
            </a:r>
          </a:p>
          <a:p>
            <a:pPr>
              <a:lnSpc>
                <a:spcPct val="150000"/>
              </a:lnSpc>
              <a:spcBef>
                <a:spcPct val="20000"/>
              </a:spcBef>
            </a:pPr>
            <a:r>
              <a:rPr lang="zh-CN" altLang="en-US" sz="2000" dirty="0">
                <a:latin typeface="+mn-ea"/>
              </a:rPr>
              <a:t>采用面向对象方法开发软件的基本目的和主要优点是通过复用提高软件的生产率。因此，应该优先选用能够最完善、最准确地表达问题域语义的面向对象语言。目前，面向对象语言有两类，一类是纯面向对象语言，其特点是组成语言的所有元素都是对象，例如</a:t>
            </a:r>
            <a:r>
              <a:rPr lang="en-US" altLang="zh-CN" sz="2000" dirty="0">
                <a:latin typeface="+mn-ea"/>
              </a:rPr>
              <a:t>Smalltalk</a:t>
            </a:r>
            <a:r>
              <a:rPr lang="zh-CN" altLang="en-US" sz="2000" dirty="0">
                <a:latin typeface="+mn-ea"/>
              </a:rPr>
              <a:t>和</a:t>
            </a:r>
            <a:r>
              <a:rPr lang="en-US" altLang="zh-CN" sz="2000" dirty="0">
                <a:latin typeface="+mn-ea"/>
              </a:rPr>
              <a:t>Eiffel</a:t>
            </a:r>
            <a:r>
              <a:rPr lang="zh-CN" altLang="en-US" sz="2000" dirty="0">
                <a:latin typeface="+mn-ea"/>
              </a:rPr>
              <a:t>语言；另一类是混合型面向对象语言，如</a:t>
            </a:r>
            <a:r>
              <a:rPr lang="en-US" altLang="zh-CN" sz="2000" dirty="0">
                <a:latin typeface="+mn-ea"/>
              </a:rPr>
              <a:t>C++</a:t>
            </a:r>
            <a:r>
              <a:rPr lang="zh-CN" altLang="en-US" sz="2000" dirty="0">
                <a:latin typeface="+mn-ea"/>
              </a:rPr>
              <a:t>、</a:t>
            </a:r>
            <a:r>
              <a:rPr lang="en-US" altLang="zh-CN" sz="2000" dirty="0">
                <a:latin typeface="+mn-ea"/>
              </a:rPr>
              <a:t>VB</a:t>
            </a:r>
            <a:r>
              <a:rPr lang="zh-CN" altLang="en-US" sz="2000" dirty="0">
                <a:latin typeface="+mn-ea"/>
              </a:rPr>
              <a:t>、</a:t>
            </a:r>
            <a:r>
              <a:rPr lang="en-US" altLang="zh-CN" sz="2000" dirty="0">
                <a:latin typeface="+mn-ea"/>
              </a:rPr>
              <a:t>Java</a:t>
            </a:r>
            <a:r>
              <a:rPr lang="zh-CN" altLang="en-US" sz="2000" dirty="0">
                <a:latin typeface="+mn-ea"/>
              </a:rPr>
              <a:t>、</a:t>
            </a:r>
            <a:r>
              <a:rPr lang="en-US" altLang="zh-CN" sz="2000" dirty="0">
                <a:latin typeface="+mn-ea"/>
              </a:rPr>
              <a:t>C#</a:t>
            </a:r>
            <a:r>
              <a:rPr lang="zh-CN" altLang="en-US" sz="2000" dirty="0">
                <a:latin typeface="+mn-ea"/>
              </a:rPr>
              <a:t>等语言，它们既有面向过程的特性，又引入了面向对象的机制。在选择面向对象编程语言时应重点考虑以下因素：</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1</a:t>
            </a:r>
            <a:r>
              <a:rPr lang="zh-CN" altLang="en-US" sz="2000" dirty="0">
                <a:latin typeface="+mn-ea"/>
              </a:rPr>
              <a:t>）语言的发展前景</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）可重用性</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3</a:t>
            </a:r>
            <a:r>
              <a:rPr lang="zh-CN" altLang="en-US" sz="2000" dirty="0">
                <a:latin typeface="+mn-ea"/>
              </a:rPr>
              <a:t>）类库和开发环境</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4</a:t>
            </a:r>
            <a:r>
              <a:rPr lang="zh-CN" altLang="en-US" sz="2000" dirty="0">
                <a:latin typeface="+mn-ea"/>
              </a:rPr>
              <a:t>）其他因素</a:t>
            </a:r>
          </a:p>
        </p:txBody>
      </p:sp>
      <p:pic>
        <p:nvPicPr>
          <p:cNvPr id="8" name="图形 7" descr="报纸">
            <a:extLst>
              <a:ext uri="{FF2B5EF4-FFF2-40B4-BE49-F238E27FC236}">
                <a16:creationId xmlns:a16="http://schemas.microsoft.com/office/drawing/2014/main" id="{ED09AAFF-3716-4E58-8FE9-A485B80B35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6167" y="4142601"/>
            <a:ext cx="2114065" cy="2114065"/>
          </a:xfrm>
          <a:prstGeom prst="rect">
            <a:avLst/>
          </a:prstGeom>
        </p:spPr>
      </p:pic>
      <p:pic>
        <p:nvPicPr>
          <p:cNvPr id="10" name="图形 9" descr="麦克风">
            <a:extLst>
              <a:ext uri="{FF2B5EF4-FFF2-40B4-BE49-F238E27FC236}">
                <a16:creationId xmlns:a16="http://schemas.microsoft.com/office/drawing/2014/main" id="{501B7061-99EC-4E06-9148-99ED4114FE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3008" y="4376431"/>
            <a:ext cx="1810140" cy="1810140"/>
          </a:xfrm>
          <a:prstGeom prst="rect">
            <a:avLst/>
          </a:prstGeom>
        </p:spPr>
      </p:pic>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32014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7.5  </a:t>
            </a:r>
            <a:r>
              <a:rPr lang="zh-CN" altLang="en-US" sz="2200" b="1" dirty="0">
                <a:latin typeface="微软雅黑" charset="-122"/>
                <a:ea typeface="微软雅黑" charset="-122"/>
              </a:rPr>
              <a:t>面向对象的程序设计</a:t>
            </a:r>
          </a:p>
        </p:txBody>
      </p:sp>
      <p:sp>
        <p:nvSpPr>
          <p:cNvPr id="2" name="矩形 1">
            <a:extLst>
              <a:ext uri="{FF2B5EF4-FFF2-40B4-BE49-F238E27FC236}">
                <a16:creationId xmlns:a16="http://schemas.microsoft.com/office/drawing/2014/main" id="{B4124F79-CC95-4636-8535-38A271CE5D01}"/>
              </a:ext>
            </a:extLst>
          </p:cNvPr>
          <p:cNvSpPr/>
          <p:nvPr/>
        </p:nvSpPr>
        <p:spPr>
          <a:xfrm>
            <a:off x="601579" y="1194691"/>
            <a:ext cx="10467474" cy="4944623"/>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．面向对象程序设计的步骤</a:t>
            </a:r>
          </a:p>
          <a:p>
            <a:pPr>
              <a:lnSpc>
                <a:spcPct val="150000"/>
              </a:lnSpc>
              <a:spcBef>
                <a:spcPct val="20000"/>
              </a:spcBef>
            </a:pPr>
            <a:r>
              <a:rPr lang="zh-CN" altLang="en-US" sz="2000" dirty="0">
                <a:latin typeface="+mn-ea"/>
              </a:rPr>
              <a:t>在面向对象的分析和设计阶段完成之后，即进入了面向对象的编码和实现阶段。在开发过程中，类的实现是核心问题。在用面向对象风格设计的系统中，所有的数据都被封装在类的实例中，而整个程序则被封装在一个更高级的类中。在使用已有类和构件的面向对象系统中，可以花费少量时间和工作量来实现软件。只要增加类的实例，开发少量的新类和实现各个对象之间互相通信的操作，就能建立需要的软件。</a:t>
            </a:r>
            <a:endParaRPr lang="en-US" altLang="zh-CN" sz="2000" dirty="0">
              <a:latin typeface="+mn-ea"/>
            </a:endParaRPr>
          </a:p>
          <a:p>
            <a:pPr>
              <a:lnSpc>
                <a:spcPct val="150000"/>
              </a:lnSpc>
              <a:spcBef>
                <a:spcPct val="20000"/>
              </a:spcBef>
            </a:pPr>
            <a:r>
              <a:rPr lang="zh-CN" altLang="en-US" sz="2000" dirty="0">
                <a:latin typeface="+mn-ea"/>
              </a:rPr>
              <a:t>面向对象程序设计的步骤如下：</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1</a:t>
            </a:r>
            <a:r>
              <a:rPr lang="zh-CN" altLang="en-US" sz="2000" dirty="0">
                <a:latin typeface="+mn-ea"/>
              </a:rPr>
              <a:t>）建立软件系统的动态模型</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）建立软件系统的静态模型</a:t>
            </a:r>
            <a:endParaRPr lang="en-US" altLang="zh-CN" sz="2000" dirty="0">
              <a:latin typeface="+mn-ea"/>
            </a:endParaRPr>
          </a:p>
          <a:p>
            <a:pPr>
              <a:lnSpc>
                <a:spcPct val="150000"/>
              </a:lnSpc>
              <a:spcBef>
                <a:spcPct val="20000"/>
              </a:spcBef>
            </a:pPr>
            <a:r>
              <a:rPr lang="zh-CN" altLang="en-US" sz="2000" dirty="0">
                <a:latin typeface="+mn-ea"/>
              </a:rPr>
              <a:t>（</a:t>
            </a:r>
            <a:r>
              <a:rPr lang="en-US" altLang="zh-CN" sz="2000" dirty="0">
                <a:latin typeface="+mn-ea"/>
              </a:rPr>
              <a:t>3</a:t>
            </a:r>
            <a:r>
              <a:rPr lang="zh-CN" altLang="en-US" sz="2000" dirty="0">
                <a:latin typeface="+mn-ea"/>
              </a:rPr>
              <a:t>）实现</a:t>
            </a:r>
          </a:p>
        </p:txBody>
      </p:sp>
      <p:pic>
        <p:nvPicPr>
          <p:cNvPr id="4" name="图形 3" descr="营销">
            <a:extLst>
              <a:ext uri="{FF2B5EF4-FFF2-40B4-BE49-F238E27FC236}">
                <a16:creationId xmlns:a16="http://schemas.microsoft.com/office/drawing/2014/main" id="{B7C41F6C-F21A-4B46-A246-D1F938F159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0464" y="3667002"/>
            <a:ext cx="2708787" cy="2708787"/>
          </a:xfrm>
          <a:prstGeom prst="rect">
            <a:avLst/>
          </a:prstGeom>
        </p:spPr>
      </p:pic>
    </p:spTree>
    <p:extLst>
      <p:ext uri="{BB962C8B-B14F-4D97-AF65-F5344CB8AC3E}">
        <p14:creationId xmlns:p14="http://schemas.microsoft.com/office/powerpoint/2010/main" val="6850413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编码的目的与要求</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项目实践</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grpSp>
        <p:nvGrpSpPr>
          <p:cNvPr id="64" name="组合 63">
            <a:extLst>
              <a:ext uri="{FF2B5EF4-FFF2-40B4-BE49-F238E27FC236}">
                <a16:creationId xmlns:a16="http://schemas.microsoft.com/office/drawing/2014/main" id="{A2287AE4-901D-4720-B84B-A46476F606DB}"/>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B1A7DACB-4541-4D40-8F6D-C22F4EA4066A}"/>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F446BCC1-3644-4408-AE2B-BF0D3F4097C8}"/>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F1FA1031-CC1C-44AA-856F-B5A12DBD883E}"/>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992647B0-8ACC-47E1-90C1-05E733E39FBC}"/>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B46A0F90-2966-4BDE-9AD6-3BC2ECAB2965}"/>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492AC985-C018-43DC-87A7-33A32A7E9137}"/>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A3322C4B-86D0-4240-8C73-258A5B033ED0}"/>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0246B234-A6B2-4853-BEBF-AF2603925215}"/>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D61209B9-7122-4AC5-BEB0-6E703A6323BD}"/>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56FB9B72-A0CC-469B-9304-25791116605B}"/>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9787BE49-7383-46FD-BEE3-1F3A47BCA75D}"/>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79E8B7D9-694D-4212-8498-529D87E08317}"/>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CF4FA9D3-E00B-4367-BA72-82331B9BC2DF}"/>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65A29046-A22C-4263-9622-62D21865C17E}"/>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562DE6D6-FDEC-4E55-9C07-3B76722EBA24}"/>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29E374EB-DE06-4166-AE50-78371DE53817}"/>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ABE0319B-1116-45F6-AF33-53062F23B61F}"/>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15761A24-4A3F-455C-B45B-75B99F3F2490}"/>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1A81A155-72A6-4C48-9692-3ADF359E739F}"/>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75273FD7-C9B3-4D15-8099-49ECF3785ABA}"/>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8D3E2EBD-9E26-4F79-9184-E09BF10D84B3}"/>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5750C054-BF5E-4421-A661-6CF464351DD3}"/>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94103CCC-B06D-4230-9194-A453A8455838}"/>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60416FFD-C4C1-4327-9B6D-AEC74FE90B70}"/>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FA3EBC37-A8D2-4EA1-92DA-C75A5EB127F4}"/>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3669A305-4D68-4747-8EF5-473CF37D7A4F}"/>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7BB8A5CC-2B26-4F69-86F8-6C1C98072910}"/>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96D6B366-B166-4FFC-9E64-809F89A91446}"/>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929C5B70-A8E7-46F4-A934-18B04B7EA630}"/>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BC66F19B-2D1B-4CF4-9B8C-D04E1277BE90}"/>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D3922233-3348-4835-815F-43F03E2DD287}"/>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4124FEB4-EADC-4A4D-9B77-A400012ADE1F}"/>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8DABC679-2C6B-4617-BB07-2243DECD4185}"/>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567DD865-5C92-4BC9-91D9-C290D06F306D}"/>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C7BA75F6-F14B-429B-A7F0-2EBBE2EAADA0}"/>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060874CB-23FB-4048-8436-08F5C07D80A5}"/>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5E915682-4AE3-4187-A791-50722904CBA1}"/>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C06476FD-F980-48C8-821F-71B0FA021097}"/>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CBBF3E5F-EC55-4330-885B-FFF20CF88309}"/>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5A5922D4-341A-4FBE-A323-B9541A4A5F82}"/>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E2B08A98-51DC-42C8-9B30-E03DE28345C9}"/>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303CD34D-AB32-4E0C-9CD5-8A3DC920FC03}"/>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90E56634-F290-4955-8203-993E57565169}"/>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8F81F498-D1AC-409F-8DC2-2B54A2EC1D4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995C805A-A991-4BB9-BE50-7938ECF71AE3}"/>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B9C6EF50-D3ED-4AA9-BECC-559C43BBA7A8}"/>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313D491D-A322-4A65-A2A2-E5385ACF72B8}"/>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3B342591-B483-4E2A-ACEB-F795D4E9A1AC}"/>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1592E05C-F4AA-4C2B-855F-DB45165D7AA9}"/>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D2B86A95-E9A1-48A7-B5C2-C81F83B2588B}"/>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161A88A7-7361-4E3D-A865-CF37BEEC1EAE}"/>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3AB8346B-72A7-4761-B84F-53E1AFEF533E}"/>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EC44B9C9-2B69-49A6-A477-F3BF1903CEDE}"/>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41C75C61-7BC4-45F1-9146-23DA2A5CDD33}"/>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A2D3EE48-D1A9-4BF5-A0CF-23EB34C61E14}"/>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A2E17D6C-237D-4CE4-860C-A680D0F42B41}"/>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471315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spcBef>
                <a:spcPct val="20000"/>
              </a:spcBef>
            </a:pPr>
            <a:r>
              <a:rPr lang="en-US" altLang="zh-CN" sz="2200" b="1" dirty="0">
                <a:latin typeface="微软雅黑" charset="-122"/>
                <a:ea typeface="微软雅黑" charset="-122"/>
              </a:rPr>
              <a:t>7.6.1 </a:t>
            </a:r>
            <a:r>
              <a:rPr lang="zh-CN" altLang="en-US" sz="2200" b="1" dirty="0">
                <a:latin typeface="微软雅黑" charset="-122"/>
                <a:ea typeface="微软雅黑" charset="-122"/>
              </a:rPr>
              <a:t>图书管理系统</a:t>
            </a:r>
            <a:r>
              <a:rPr lang="en-US" altLang="zh-CN" sz="2200" b="1" dirty="0">
                <a:latin typeface="微软雅黑" charset="-122"/>
                <a:ea typeface="微软雅黑" charset="-122"/>
              </a:rPr>
              <a:t>WEB</a:t>
            </a:r>
            <a:r>
              <a:rPr lang="zh-CN" altLang="en-US" sz="2200" b="1" dirty="0">
                <a:latin typeface="微软雅黑" charset="-122"/>
                <a:ea typeface="微软雅黑" charset="-122"/>
              </a:rPr>
              <a:t>子系统简介</a:t>
            </a:r>
          </a:p>
        </p:txBody>
      </p:sp>
      <p:pic>
        <p:nvPicPr>
          <p:cNvPr id="12" name="Picture 5" descr="x8-2">
            <a:extLst>
              <a:ext uri="{FF2B5EF4-FFF2-40B4-BE49-F238E27FC236}">
                <a16:creationId xmlns:a16="http://schemas.microsoft.com/office/drawing/2014/main" id="{B8903012-64F3-4299-8C1F-2AF08DB30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83" y="1954110"/>
            <a:ext cx="9125170" cy="294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567972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spcBef>
                <a:spcPct val="20000"/>
              </a:spcBef>
            </a:pPr>
            <a:r>
              <a:rPr lang="en-US" altLang="zh-CN" sz="2200" b="1" dirty="0">
                <a:latin typeface="微软雅黑" charset="-122"/>
                <a:ea typeface="微软雅黑" charset="-122"/>
              </a:rPr>
              <a:t>7.6.1 </a:t>
            </a:r>
            <a:r>
              <a:rPr lang="zh-CN" altLang="en-US" sz="2200" b="1" dirty="0">
                <a:latin typeface="微软雅黑" charset="-122"/>
                <a:ea typeface="微软雅黑" charset="-122"/>
              </a:rPr>
              <a:t>图书管理系统</a:t>
            </a:r>
            <a:r>
              <a:rPr lang="en-US" altLang="zh-CN" sz="2200" b="1" dirty="0">
                <a:latin typeface="微软雅黑" charset="-122"/>
                <a:ea typeface="微软雅黑" charset="-122"/>
              </a:rPr>
              <a:t>WEB</a:t>
            </a:r>
            <a:r>
              <a:rPr lang="zh-CN" altLang="en-US" sz="2200" b="1" dirty="0">
                <a:latin typeface="微软雅黑" charset="-122"/>
                <a:ea typeface="微软雅黑" charset="-122"/>
              </a:rPr>
              <a:t>子系统简介</a:t>
            </a:r>
          </a:p>
        </p:txBody>
      </p:sp>
      <p:pic>
        <p:nvPicPr>
          <p:cNvPr id="18" name="Picture 6" descr="x8-3">
            <a:extLst>
              <a:ext uri="{FF2B5EF4-FFF2-40B4-BE49-F238E27FC236}">
                <a16:creationId xmlns:a16="http://schemas.microsoft.com/office/drawing/2014/main" id="{0B4A7057-A2A4-4D22-A75D-B58133B15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349500"/>
            <a:ext cx="8934450" cy="259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92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713150"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spcBef>
                <a:spcPct val="20000"/>
              </a:spcBef>
            </a:pPr>
            <a:r>
              <a:rPr lang="en-US" altLang="zh-CN" sz="2200" b="1" dirty="0">
                <a:latin typeface="微软雅黑" charset="-122"/>
                <a:ea typeface="微软雅黑" charset="-122"/>
              </a:rPr>
              <a:t>7.6.1 </a:t>
            </a:r>
            <a:r>
              <a:rPr lang="zh-CN" altLang="en-US" sz="2200" b="1" dirty="0">
                <a:latin typeface="微软雅黑" charset="-122"/>
                <a:ea typeface="微软雅黑" charset="-122"/>
              </a:rPr>
              <a:t>图书管理系统</a:t>
            </a:r>
            <a:r>
              <a:rPr lang="en-US" altLang="zh-CN" sz="2200" b="1" dirty="0">
                <a:latin typeface="微软雅黑" charset="-122"/>
                <a:ea typeface="微软雅黑" charset="-122"/>
              </a:rPr>
              <a:t>WEB</a:t>
            </a:r>
            <a:r>
              <a:rPr lang="zh-CN" altLang="en-US" sz="2200" b="1" dirty="0">
                <a:latin typeface="微软雅黑" charset="-122"/>
                <a:ea typeface="微软雅黑" charset="-122"/>
              </a:rPr>
              <a:t>子系统简介</a:t>
            </a:r>
          </a:p>
        </p:txBody>
      </p:sp>
      <p:pic>
        <p:nvPicPr>
          <p:cNvPr id="5" name="Picture 6" descr="x8-4">
            <a:extLst>
              <a:ext uri="{FF2B5EF4-FFF2-40B4-BE49-F238E27FC236}">
                <a16:creationId xmlns:a16="http://schemas.microsoft.com/office/drawing/2014/main" id="{BCF01B49-6F96-4E4E-89D0-32FD6A990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76" y="1456967"/>
            <a:ext cx="10116197" cy="299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498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651652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spcBef>
                <a:spcPct val="20000"/>
              </a:spcBef>
            </a:pPr>
            <a:r>
              <a:rPr lang="en-US" altLang="zh-CN" sz="2200" b="1" dirty="0">
                <a:latin typeface="微软雅黑" charset="-122"/>
                <a:ea typeface="微软雅黑" charset="-122"/>
              </a:rPr>
              <a:t>7.6  </a:t>
            </a:r>
            <a:r>
              <a:rPr lang="zh-CN" altLang="en-US" sz="2200" b="1" dirty="0">
                <a:latin typeface="微软雅黑" charset="-122"/>
                <a:ea typeface="微软雅黑" charset="-122"/>
              </a:rPr>
              <a:t>项目实践：图书管理系统</a:t>
            </a:r>
            <a:r>
              <a:rPr lang="en-US" altLang="zh-CN" sz="2200" b="1" dirty="0">
                <a:latin typeface="微软雅黑" charset="-122"/>
                <a:ea typeface="微软雅黑" charset="-122"/>
              </a:rPr>
              <a:t>WEB</a:t>
            </a:r>
            <a:r>
              <a:rPr lang="zh-CN" altLang="en-US" sz="2200" b="1" dirty="0">
                <a:latin typeface="微软雅黑" charset="-122"/>
                <a:ea typeface="微软雅黑" charset="-122"/>
              </a:rPr>
              <a:t>子系统程序开发</a:t>
            </a:r>
          </a:p>
        </p:txBody>
      </p:sp>
      <p:grpSp>
        <p:nvGrpSpPr>
          <p:cNvPr id="4" name="组合 3">
            <a:extLst>
              <a:ext uri="{FF2B5EF4-FFF2-40B4-BE49-F238E27FC236}">
                <a16:creationId xmlns:a16="http://schemas.microsoft.com/office/drawing/2014/main" id="{17281DA0-3D27-459B-9F2C-8E743F73127A}"/>
              </a:ext>
            </a:extLst>
          </p:cNvPr>
          <p:cNvGrpSpPr/>
          <p:nvPr/>
        </p:nvGrpSpPr>
        <p:grpSpPr>
          <a:xfrm>
            <a:off x="3147722" y="2188157"/>
            <a:ext cx="6512672" cy="2605069"/>
            <a:chOff x="3147722" y="2188157"/>
            <a:chExt cx="6512672" cy="2605069"/>
          </a:xfrm>
        </p:grpSpPr>
        <p:sp>
          <p:nvSpPr>
            <p:cNvPr id="6" name="形状 5">
              <a:extLst>
                <a:ext uri="{FF2B5EF4-FFF2-40B4-BE49-F238E27FC236}">
                  <a16:creationId xmlns:a16="http://schemas.microsoft.com/office/drawing/2014/main" id="{346A1479-0DD7-42F0-BA00-52CF369CE02A}"/>
                </a:ext>
              </a:extLst>
            </p:cNvPr>
            <p:cNvSpPr/>
            <p:nvPr/>
          </p:nvSpPr>
          <p:spPr>
            <a:xfrm>
              <a:off x="3147722" y="2188157"/>
              <a:ext cx="6512672" cy="2605069"/>
            </a:xfrm>
            <a:prstGeom prst="leftRightRibb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任意多边形: 形状 6">
              <a:extLst>
                <a:ext uri="{FF2B5EF4-FFF2-40B4-BE49-F238E27FC236}">
                  <a16:creationId xmlns:a16="http://schemas.microsoft.com/office/drawing/2014/main" id="{95A9FEE1-EB51-4B7B-BBBB-754B5A425D30}"/>
                </a:ext>
              </a:extLst>
            </p:cNvPr>
            <p:cNvSpPr/>
            <p:nvPr/>
          </p:nvSpPr>
          <p:spPr>
            <a:xfrm>
              <a:off x="3722666" y="2614544"/>
              <a:ext cx="2149181" cy="1276483"/>
            </a:xfrm>
            <a:custGeom>
              <a:avLst/>
              <a:gdLst>
                <a:gd name="connsiteX0" fmla="*/ 0 w 2149181"/>
                <a:gd name="connsiteY0" fmla="*/ 0 h 1276483"/>
                <a:gd name="connsiteX1" fmla="*/ 2149181 w 2149181"/>
                <a:gd name="connsiteY1" fmla="*/ 0 h 1276483"/>
                <a:gd name="connsiteX2" fmla="*/ 2149181 w 2149181"/>
                <a:gd name="connsiteY2" fmla="*/ 1276483 h 1276483"/>
                <a:gd name="connsiteX3" fmla="*/ 0 w 2149181"/>
                <a:gd name="connsiteY3" fmla="*/ 1276483 h 1276483"/>
                <a:gd name="connsiteX4" fmla="*/ 0 w 2149181"/>
                <a:gd name="connsiteY4" fmla="*/ 0 h 1276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181" h="1276483">
                  <a:moveTo>
                    <a:pt x="0" y="0"/>
                  </a:moveTo>
                  <a:lnTo>
                    <a:pt x="2149181" y="0"/>
                  </a:lnTo>
                  <a:lnTo>
                    <a:pt x="2149181" y="1276483"/>
                  </a:lnTo>
                  <a:lnTo>
                    <a:pt x="0" y="1276483"/>
                  </a:lnTo>
                  <a:lnTo>
                    <a:pt x="0" y="0"/>
                  </a:lnTo>
                  <a:close/>
                </a:path>
              </a:pathLst>
            </a:custGeom>
            <a:noFill/>
            <a:ln>
              <a:noFill/>
            </a:ln>
            <a:sp3d/>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85344" rIns="0" bIns="91440" numCol="1" spcCol="1270" anchor="ctr" anchorCtr="0">
              <a:noAutofit/>
            </a:bodyPr>
            <a:lstStyle/>
            <a:p>
              <a:pPr marL="0" lvl="0" indent="0" algn="ctr" defTabSz="1066800">
                <a:lnSpc>
                  <a:spcPct val="150000"/>
                </a:lnSpc>
                <a:spcBef>
                  <a:spcPct val="0"/>
                </a:spcBef>
                <a:buNone/>
              </a:pPr>
              <a:r>
                <a:rPr lang="en-US" sz="2000" kern="1200" dirty="0">
                  <a:latin typeface="+mn-ea"/>
                </a:rPr>
                <a:t>7.6.2 </a:t>
              </a:r>
              <a:r>
                <a:rPr lang="zh-CN" sz="2000" kern="1200">
                  <a:latin typeface="+mn-ea"/>
                </a:rPr>
                <a:t>系统开发与运行环境搭建</a:t>
              </a:r>
            </a:p>
          </p:txBody>
        </p:sp>
        <p:sp>
          <p:nvSpPr>
            <p:cNvPr id="8" name="任意多边形: 形状 7">
              <a:extLst>
                <a:ext uri="{FF2B5EF4-FFF2-40B4-BE49-F238E27FC236}">
                  <a16:creationId xmlns:a16="http://schemas.microsoft.com/office/drawing/2014/main" id="{E95C664B-C1E7-44AF-8878-7C011CBD8E93}"/>
                </a:ext>
              </a:extLst>
            </p:cNvPr>
            <p:cNvSpPr/>
            <p:nvPr/>
          </p:nvSpPr>
          <p:spPr>
            <a:xfrm>
              <a:off x="6772667" y="3060855"/>
              <a:ext cx="2539942" cy="1276483"/>
            </a:xfrm>
            <a:custGeom>
              <a:avLst/>
              <a:gdLst>
                <a:gd name="connsiteX0" fmla="*/ 0 w 2539942"/>
                <a:gd name="connsiteY0" fmla="*/ 0 h 1276483"/>
                <a:gd name="connsiteX1" fmla="*/ 2539942 w 2539942"/>
                <a:gd name="connsiteY1" fmla="*/ 0 h 1276483"/>
                <a:gd name="connsiteX2" fmla="*/ 2539942 w 2539942"/>
                <a:gd name="connsiteY2" fmla="*/ 1276483 h 1276483"/>
                <a:gd name="connsiteX3" fmla="*/ 0 w 2539942"/>
                <a:gd name="connsiteY3" fmla="*/ 1276483 h 1276483"/>
                <a:gd name="connsiteX4" fmla="*/ 0 w 2539942"/>
                <a:gd name="connsiteY4" fmla="*/ 0 h 1276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942" h="1276483">
                  <a:moveTo>
                    <a:pt x="0" y="0"/>
                  </a:moveTo>
                  <a:lnTo>
                    <a:pt x="2539942" y="0"/>
                  </a:lnTo>
                  <a:lnTo>
                    <a:pt x="2539942" y="1276483"/>
                  </a:lnTo>
                  <a:lnTo>
                    <a:pt x="0" y="1276483"/>
                  </a:lnTo>
                  <a:lnTo>
                    <a:pt x="0" y="0"/>
                  </a:lnTo>
                  <a:close/>
                </a:path>
              </a:pathLst>
            </a:custGeom>
            <a:noFill/>
            <a:ln>
              <a:noFill/>
            </a:ln>
            <a:sp3d/>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85344" rIns="0" bIns="91440" numCol="1" spcCol="1270" anchor="ctr" anchorCtr="0">
              <a:noAutofit/>
            </a:bodyPr>
            <a:lstStyle/>
            <a:p>
              <a:pPr marL="0" lvl="0" indent="0" algn="ctr" defTabSz="1066800">
                <a:lnSpc>
                  <a:spcPct val="150000"/>
                </a:lnSpc>
                <a:spcBef>
                  <a:spcPct val="0"/>
                </a:spcBef>
                <a:buNone/>
              </a:pPr>
              <a:r>
                <a:rPr lang="en-US" sz="2000" kern="1200">
                  <a:latin typeface="+mn-ea"/>
                </a:rPr>
                <a:t>7.6.3 </a:t>
              </a:r>
              <a:r>
                <a:rPr lang="zh-CN" sz="2000" kern="1200">
                  <a:latin typeface="+mn-ea"/>
                </a:rPr>
                <a:t>面向对象的程序开发思路</a:t>
              </a:r>
            </a:p>
          </p:txBody>
        </p:sp>
      </p:grpSp>
    </p:spTree>
    <p:extLst>
      <p:ext uri="{BB962C8B-B14F-4D97-AF65-F5344CB8AC3E}">
        <p14:creationId xmlns:p14="http://schemas.microsoft.com/office/powerpoint/2010/main" val="31859814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038011"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7.1  </a:t>
            </a:r>
            <a:r>
              <a:rPr lang="zh-CN" altLang="en-US" sz="2200" b="1" dirty="0">
                <a:latin typeface="微软雅黑" charset="-122"/>
                <a:ea typeface="微软雅黑" charset="-122"/>
              </a:rPr>
              <a:t>编码的目的与要求</a:t>
            </a:r>
          </a:p>
        </p:txBody>
      </p:sp>
      <p:sp>
        <p:nvSpPr>
          <p:cNvPr id="2" name="矩形 1">
            <a:extLst>
              <a:ext uri="{FF2B5EF4-FFF2-40B4-BE49-F238E27FC236}">
                <a16:creationId xmlns:a16="http://schemas.microsoft.com/office/drawing/2014/main" id="{B4BA17C8-1D69-4814-84F2-E9E9299011F9}"/>
              </a:ext>
            </a:extLst>
          </p:cNvPr>
          <p:cNvSpPr/>
          <p:nvPr/>
        </p:nvSpPr>
        <p:spPr>
          <a:xfrm>
            <a:off x="627797" y="1197491"/>
            <a:ext cx="10740788" cy="3645870"/>
          </a:xfrm>
          <a:prstGeom prst="rect">
            <a:avLst/>
          </a:prstGeom>
        </p:spPr>
        <p:txBody>
          <a:bodyPr wrap="square">
            <a:spAutoFit/>
          </a:bodyPr>
          <a:lstStyle/>
          <a:p>
            <a:pPr>
              <a:lnSpc>
                <a:spcPct val="150000"/>
              </a:lnSpc>
              <a:spcBef>
                <a:spcPct val="20000"/>
              </a:spcBef>
              <a:defRPr/>
            </a:pPr>
            <a:r>
              <a:rPr lang="zh-CN" altLang="en-US" dirty="0">
                <a:latin typeface="+mn-ea"/>
              </a:rPr>
              <a:t>编码（</a:t>
            </a:r>
            <a:r>
              <a:rPr lang="en-US" altLang="zh-CN" dirty="0">
                <a:latin typeface="+mn-ea"/>
              </a:rPr>
              <a:t>coding</a:t>
            </a:r>
            <a:r>
              <a:rPr lang="zh-CN" altLang="en-US" dirty="0">
                <a:latin typeface="+mn-ea"/>
              </a:rPr>
              <a:t>）俗称编程序，其目的是使用选定的程序设计语言，把设计模型“翻译”为用该语言书写的源程序（或称源代码）。源程序经过编译等环节，再“转换”为可执行代码。</a:t>
            </a:r>
            <a:endParaRPr lang="en-US" altLang="zh-CN" dirty="0">
              <a:latin typeface="+mn-ea"/>
            </a:endParaRPr>
          </a:p>
          <a:p>
            <a:pPr>
              <a:lnSpc>
                <a:spcPct val="150000"/>
              </a:lnSpc>
              <a:spcBef>
                <a:spcPct val="20000"/>
              </a:spcBef>
              <a:defRPr/>
            </a:pPr>
            <a:endParaRPr lang="en-US" altLang="zh-CN" dirty="0">
              <a:latin typeface="+mn-ea"/>
            </a:endParaRPr>
          </a:p>
          <a:p>
            <a:pPr>
              <a:lnSpc>
                <a:spcPct val="150000"/>
              </a:lnSpc>
              <a:spcBef>
                <a:spcPct val="20000"/>
              </a:spcBef>
              <a:defRPr/>
            </a:pPr>
            <a:endParaRPr lang="en-US" altLang="zh-CN" dirty="0">
              <a:latin typeface="+mn-ea"/>
            </a:endParaRPr>
          </a:p>
          <a:p>
            <a:pPr>
              <a:lnSpc>
                <a:spcPct val="150000"/>
              </a:lnSpc>
              <a:spcBef>
                <a:spcPct val="20000"/>
              </a:spcBef>
              <a:defRPr/>
            </a:pPr>
            <a:endParaRPr lang="en-US" altLang="zh-CN" dirty="0">
              <a:latin typeface="+mn-ea"/>
            </a:endParaRPr>
          </a:p>
          <a:p>
            <a:pPr>
              <a:lnSpc>
                <a:spcPct val="150000"/>
              </a:lnSpc>
              <a:spcBef>
                <a:spcPct val="20000"/>
              </a:spcBef>
              <a:defRPr/>
            </a:pPr>
            <a:r>
              <a:rPr lang="zh-CN" altLang="en-US" dirty="0">
                <a:latin typeface="+mn-ea"/>
              </a:rPr>
              <a:t>编码产生的源程序应该正确可靠、简明清晰，而且具有较高的效率。</a:t>
            </a:r>
          </a:p>
          <a:p>
            <a:pPr>
              <a:lnSpc>
                <a:spcPct val="150000"/>
              </a:lnSpc>
              <a:spcBef>
                <a:spcPct val="20000"/>
              </a:spcBef>
              <a:defRPr/>
            </a:pPr>
            <a:r>
              <a:rPr lang="zh-CN" altLang="en-US" dirty="0">
                <a:latin typeface="+mn-ea"/>
              </a:rPr>
              <a:t>设计是编码的前导。程序的质量首先取决于设计的质量，但程序设计语言和编码风格也将对程序的可读性、可靠性、可测试性和可维护性产生重要影响。</a:t>
            </a:r>
          </a:p>
        </p:txBody>
      </p:sp>
      <p:pic>
        <p:nvPicPr>
          <p:cNvPr id="24" name="Picture 2">
            <a:extLst>
              <a:ext uri="{FF2B5EF4-FFF2-40B4-BE49-F238E27FC236}">
                <a16:creationId xmlns:a16="http://schemas.microsoft.com/office/drawing/2014/main" id="{995B6DCD-3F71-4F66-AA52-29635EAE6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031" y="2125076"/>
            <a:ext cx="53419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程序设计语言</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grpSp>
        <p:nvGrpSpPr>
          <p:cNvPr id="62" name="组合 61">
            <a:extLst>
              <a:ext uri="{FF2B5EF4-FFF2-40B4-BE49-F238E27FC236}">
                <a16:creationId xmlns:a16="http://schemas.microsoft.com/office/drawing/2014/main" id="{465971AB-8633-4921-A0E0-86653D55C4B3}"/>
              </a:ext>
            </a:extLst>
          </p:cNvPr>
          <p:cNvGrpSpPr/>
          <p:nvPr/>
        </p:nvGrpSpPr>
        <p:grpSpPr>
          <a:xfrm>
            <a:off x="952499" y="3923422"/>
            <a:ext cx="1585912" cy="612775"/>
            <a:chOff x="284163" y="1644650"/>
            <a:chExt cx="1585912" cy="612775"/>
          </a:xfrm>
        </p:grpSpPr>
        <p:sp>
          <p:nvSpPr>
            <p:cNvPr id="65" name="AutoShape 3">
              <a:extLst>
                <a:ext uri="{FF2B5EF4-FFF2-40B4-BE49-F238E27FC236}">
                  <a16:creationId xmlns:a16="http://schemas.microsoft.com/office/drawing/2014/main" id="{A6D124AF-D319-41DD-8902-4C98F6D15727}"/>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
              <a:extLst>
                <a:ext uri="{FF2B5EF4-FFF2-40B4-BE49-F238E27FC236}">
                  <a16:creationId xmlns:a16="http://schemas.microsoft.com/office/drawing/2014/main" id="{F08F33C8-3B46-46BE-8798-5E3A627AE206}"/>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
              <a:extLst>
                <a:ext uri="{FF2B5EF4-FFF2-40B4-BE49-F238E27FC236}">
                  <a16:creationId xmlns:a16="http://schemas.microsoft.com/office/drawing/2014/main" id="{D03EFDFD-30D4-4CEC-97F8-0CE61DB23667}"/>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
              <a:extLst>
                <a:ext uri="{FF2B5EF4-FFF2-40B4-BE49-F238E27FC236}">
                  <a16:creationId xmlns:a16="http://schemas.microsoft.com/office/drawing/2014/main" id="{CAFF8130-BD09-4F2D-B443-01CB84590425}"/>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8">
              <a:extLst>
                <a:ext uri="{FF2B5EF4-FFF2-40B4-BE49-F238E27FC236}">
                  <a16:creationId xmlns:a16="http://schemas.microsoft.com/office/drawing/2014/main" id="{190DF86D-50EE-4EF2-BCBC-EA19C9B389A8}"/>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
              <a:extLst>
                <a:ext uri="{FF2B5EF4-FFF2-40B4-BE49-F238E27FC236}">
                  <a16:creationId xmlns:a16="http://schemas.microsoft.com/office/drawing/2014/main" id="{6E3F8582-7422-473B-B7D6-55DDE583F140}"/>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0">
              <a:extLst>
                <a:ext uri="{FF2B5EF4-FFF2-40B4-BE49-F238E27FC236}">
                  <a16:creationId xmlns:a16="http://schemas.microsoft.com/office/drawing/2014/main" id="{F49CF9C2-C9CB-475B-988D-E2204EC27923}"/>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
              <a:extLst>
                <a:ext uri="{FF2B5EF4-FFF2-40B4-BE49-F238E27FC236}">
                  <a16:creationId xmlns:a16="http://schemas.microsoft.com/office/drawing/2014/main" id="{04DC02F2-5CAB-499B-BA0F-278A7157CF51}"/>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
              <a:extLst>
                <a:ext uri="{FF2B5EF4-FFF2-40B4-BE49-F238E27FC236}">
                  <a16:creationId xmlns:a16="http://schemas.microsoft.com/office/drawing/2014/main" id="{05A4196F-4A2E-4814-BA47-BC077647C4F0}"/>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
              <a:extLst>
                <a:ext uri="{FF2B5EF4-FFF2-40B4-BE49-F238E27FC236}">
                  <a16:creationId xmlns:a16="http://schemas.microsoft.com/office/drawing/2014/main" id="{2083D548-66EA-4F9A-B669-D528E6C825FF}"/>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4">
              <a:extLst>
                <a:ext uri="{FF2B5EF4-FFF2-40B4-BE49-F238E27FC236}">
                  <a16:creationId xmlns:a16="http://schemas.microsoft.com/office/drawing/2014/main" id="{FA0B7BA2-23AD-4A3C-8B45-BBB1BC336943}"/>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
              <a:extLst>
                <a:ext uri="{FF2B5EF4-FFF2-40B4-BE49-F238E27FC236}">
                  <a16:creationId xmlns:a16="http://schemas.microsoft.com/office/drawing/2014/main" id="{471E39E4-1CB9-494F-BCDA-AD8020AC747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6">
              <a:extLst>
                <a:ext uri="{FF2B5EF4-FFF2-40B4-BE49-F238E27FC236}">
                  <a16:creationId xmlns:a16="http://schemas.microsoft.com/office/drawing/2014/main" id="{B72F7CEC-F689-4C79-B9B9-107F4392C7C8}"/>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7">
              <a:extLst>
                <a:ext uri="{FF2B5EF4-FFF2-40B4-BE49-F238E27FC236}">
                  <a16:creationId xmlns:a16="http://schemas.microsoft.com/office/drawing/2014/main" id="{08FEFC14-C8D3-4DE0-BB33-C0AAD0155B50}"/>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8">
              <a:extLst>
                <a:ext uri="{FF2B5EF4-FFF2-40B4-BE49-F238E27FC236}">
                  <a16:creationId xmlns:a16="http://schemas.microsoft.com/office/drawing/2014/main" id="{5B0B4248-158C-40C7-B055-1ABCFC33BDA5}"/>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9">
              <a:extLst>
                <a:ext uri="{FF2B5EF4-FFF2-40B4-BE49-F238E27FC236}">
                  <a16:creationId xmlns:a16="http://schemas.microsoft.com/office/drawing/2014/main" id="{3735F12D-B6B6-4F7C-9199-069B27072AA1}"/>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0">
              <a:extLst>
                <a:ext uri="{FF2B5EF4-FFF2-40B4-BE49-F238E27FC236}">
                  <a16:creationId xmlns:a16="http://schemas.microsoft.com/office/drawing/2014/main" id="{806C1A77-5C32-4F2E-86C6-F2683A33B5BA}"/>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1">
              <a:extLst>
                <a:ext uri="{FF2B5EF4-FFF2-40B4-BE49-F238E27FC236}">
                  <a16:creationId xmlns:a16="http://schemas.microsoft.com/office/drawing/2014/main" id="{E33C1F89-4EB9-4D5E-8C45-745383336FAD}"/>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2">
              <a:extLst>
                <a:ext uri="{FF2B5EF4-FFF2-40B4-BE49-F238E27FC236}">
                  <a16:creationId xmlns:a16="http://schemas.microsoft.com/office/drawing/2014/main" id="{13926A76-55F8-49DD-B9FE-F0E77B27A502}"/>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3">
              <a:extLst>
                <a:ext uri="{FF2B5EF4-FFF2-40B4-BE49-F238E27FC236}">
                  <a16:creationId xmlns:a16="http://schemas.microsoft.com/office/drawing/2014/main" id="{7B987BCE-319E-41E8-A17C-DF079F7EB978}"/>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
              <a:extLst>
                <a:ext uri="{FF2B5EF4-FFF2-40B4-BE49-F238E27FC236}">
                  <a16:creationId xmlns:a16="http://schemas.microsoft.com/office/drawing/2014/main" id="{0E5E6B7E-8862-4D93-97B1-78AA1702AE64}"/>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5">
              <a:extLst>
                <a:ext uri="{FF2B5EF4-FFF2-40B4-BE49-F238E27FC236}">
                  <a16:creationId xmlns:a16="http://schemas.microsoft.com/office/drawing/2014/main" id="{4767F2DD-0D78-409A-A475-2CDD26105F64}"/>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
              <a:extLst>
                <a:ext uri="{FF2B5EF4-FFF2-40B4-BE49-F238E27FC236}">
                  <a16:creationId xmlns:a16="http://schemas.microsoft.com/office/drawing/2014/main" id="{47EE3841-3B53-4CE9-A8AE-1B87429EB73E}"/>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
              <a:extLst>
                <a:ext uri="{FF2B5EF4-FFF2-40B4-BE49-F238E27FC236}">
                  <a16:creationId xmlns:a16="http://schemas.microsoft.com/office/drawing/2014/main" id="{38E7F774-885A-4837-8752-875F061F9038}"/>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8">
              <a:extLst>
                <a:ext uri="{FF2B5EF4-FFF2-40B4-BE49-F238E27FC236}">
                  <a16:creationId xmlns:a16="http://schemas.microsoft.com/office/drawing/2014/main" id="{13D002EB-4521-4ACC-A8D9-AEDAADCB9645}"/>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9">
              <a:extLst>
                <a:ext uri="{FF2B5EF4-FFF2-40B4-BE49-F238E27FC236}">
                  <a16:creationId xmlns:a16="http://schemas.microsoft.com/office/drawing/2014/main" id="{33D2D8A4-97A9-4911-A3F1-A8E6EEF83470}"/>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0">
              <a:extLst>
                <a:ext uri="{FF2B5EF4-FFF2-40B4-BE49-F238E27FC236}">
                  <a16:creationId xmlns:a16="http://schemas.microsoft.com/office/drawing/2014/main" id="{14D73C18-3300-448A-934F-40A02530E191}"/>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
              <a:extLst>
                <a:ext uri="{FF2B5EF4-FFF2-40B4-BE49-F238E27FC236}">
                  <a16:creationId xmlns:a16="http://schemas.microsoft.com/office/drawing/2014/main" id="{48696C83-16A0-44D5-9C9B-5915ED86B89E}"/>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2">
              <a:extLst>
                <a:ext uri="{FF2B5EF4-FFF2-40B4-BE49-F238E27FC236}">
                  <a16:creationId xmlns:a16="http://schemas.microsoft.com/office/drawing/2014/main" id="{AFBF8D34-7D9D-4A38-87B4-CC5F931C70E5}"/>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3">
              <a:extLst>
                <a:ext uri="{FF2B5EF4-FFF2-40B4-BE49-F238E27FC236}">
                  <a16:creationId xmlns:a16="http://schemas.microsoft.com/office/drawing/2014/main" id="{6CD7F6D7-315E-4958-9839-068FE005AE79}"/>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4">
              <a:extLst>
                <a:ext uri="{FF2B5EF4-FFF2-40B4-BE49-F238E27FC236}">
                  <a16:creationId xmlns:a16="http://schemas.microsoft.com/office/drawing/2014/main" id="{8D1E4F41-615A-4D26-AA21-DD6242E06386}"/>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5">
              <a:extLst>
                <a:ext uri="{FF2B5EF4-FFF2-40B4-BE49-F238E27FC236}">
                  <a16:creationId xmlns:a16="http://schemas.microsoft.com/office/drawing/2014/main" id="{43027F1E-34E6-49EE-A10E-482BAB34EF5C}"/>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6">
              <a:extLst>
                <a:ext uri="{FF2B5EF4-FFF2-40B4-BE49-F238E27FC236}">
                  <a16:creationId xmlns:a16="http://schemas.microsoft.com/office/drawing/2014/main" id="{296856BB-3C67-4AAF-B416-16592FAE79C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37">
              <a:extLst>
                <a:ext uri="{FF2B5EF4-FFF2-40B4-BE49-F238E27FC236}">
                  <a16:creationId xmlns:a16="http://schemas.microsoft.com/office/drawing/2014/main" id="{727C8905-7097-4D27-A54C-041B94CCEEFA}"/>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8">
              <a:extLst>
                <a:ext uri="{FF2B5EF4-FFF2-40B4-BE49-F238E27FC236}">
                  <a16:creationId xmlns:a16="http://schemas.microsoft.com/office/drawing/2014/main" id="{64D6F806-0AAF-4723-917C-10D676027061}"/>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9">
              <a:extLst>
                <a:ext uri="{FF2B5EF4-FFF2-40B4-BE49-F238E27FC236}">
                  <a16:creationId xmlns:a16="http://schemas.microsoft.com/office/drawing/2014/main" id="{7E81F03D-047D-4D84-95B3-3A77A35FF449}"/>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0">
              <a:extLst>
                <a:ext uri="{FF2B5EF4-FFF2-40B4-BE49-F238E27FC236}">
                  <a16:creationId xmlns:a16="http://schemas.microsoft.com/office/drawing/2014/main" id="{8930C075-6AB7-41EC-B433-C341C3BD51E2}"/>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1">
              <a:extLst>
                <a:ext uri="{FF2B5EF4-FFF2-40B4-BE49-F238E27FC236}">
                  <a16:creationId xmlns:a16="http://schemas.microsoft.com/office/drawing/2014/main" id="{BF3F6A6D-DC39-4B29-AEFD-DEE927BBB90C}"/>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
              <a:extLst>
                <a:ext uri="{FF2B5EF4-FFF2-40B4-BE49-F238E27FC236}">
                  <a16:creationId xmlns:a16="http://schemas.microsoft.com/office/drawing/2014/main" id="{B8F3BD25-F471-4852-A432-FC2E81DE359D}"/>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3">
              <a:extLst>
                <a:ext uri="{FF2B5EF4-FFF2-40B4-BE49-F238E27FC236}">
                  <a16:creationId xmlns:a16="http://schemas.microsoft.com/office/drawing/2014/main" id="{153576E3-9E54-47FB-B5BA-7260EB211CAF}"/>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4">
              <a:extLst>
                <a:ext uri="{FF2B5EF4-FFF2-40B4-BE49-F238E27FC236}">
                  <a16:creationId xmlns:a16="http://schemas.microsoft.com/office/drawing/2014/main" id="{46DA6720-B6CC-41BE-92F0-4E1F46EDE463}"/>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5">
              <a:extLst>
                <a:ext uri="{FF2B5EF4-FFF2-40B4-BE49-F238E27FC236}">
                  <a16:creationId xmlns:a16="http://schemas.microsoft.com/office/drawing/2014/main" id="{97C911F0-8740-4203-8DB8-7016FABD6D18}"/>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6">
              <a:extLst>
                <a:ext uri="{FF2B5EF4-FFF2-40B4-BE49-F238E27FC236}">
                  <a16:creationId xmlns:a16="http://schemas.microsoft.com/office/drawing/2014/main" id="{7EA00273-E5CC-412B-9A7E-D0F88894DE0D}"/>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7">
              <a:extLst>
                <a:ext uri="{FF2B5EF4-FFF2-40B4-BE49-F238E27FC236}">
                  <a16:creationId xmlns:a16="http://schemas.microsoft.com/office/drawing/2014/main" id="{9E0A19A8-2942-45E5-92D5-1DE96A561D8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8">
              <a:extLst>
                <a:ext uri="{FF2B5EF4-FFF2-40B4-BE49-F238E27FC236}">
                  <a16:creationId xmlns:a16="http://schemas.microsoft.com/office/drawing/2014/main" id="{812AB5A4-C0A5-42F2-8187-4D23B26949E5}"/>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9">
              <a:extLst>
                <a:ext uri="{FF2B5EF4-FFF2-40B4-BE49-F238E27FC236}">
                  <a16:creationId xmlns:a16="http://schemas.microsoft.com/office/drawing/2014/main" id="{953EE584-C2DF-4472-97C0-D2BE5AD12F89}"/>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0">
              <a:extLst>
                <a:ext uri="{FF2B5EF4-FFF2-40B4-BE49-F238E27FC236}">
                  <a16:creationId xmlns:a16="http://schemas.microsoft.com/office/drawing/2014/main" id="{1D69E375-7285-49F3-81B0-9BAAAA91A10B}"/>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1">
              <a:extLst>
                <a:ext uri="{FF2B5EF4-FFF2-40B4-BE49-F238E27FC236}">
                  <a16:creationId xmlns:a16="http://schemas.microsoft.com/office/drawing/2014/main" id="{2886B50F-70AC-4AE9-A1B3-B55539897C6E}"/>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2">
              <a:extLst>
                <a:ext uri="{FF2B5EF4-FFF2-40B4-BE49-F238E27FC236}">
                  <a16:creationId xmlns:a16="http://schemas.microsoft.com/office/drawing/2014/main" id="{8E5F7794-35DA-4DA2-9835-4CDAAE30E2B1}"/>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3">
              <a:extLst>
                <a:ext uri="{FF2B5EF4-FFF2-40B4-BE49-F238E27FC236}">
                  <a16:creationId xmlns:a16="http://schemas.microsoft.com/office/drawing/2014/main" id="{B60420F0-2861-4CAA-B9A4-F2A248C5C9DE}"/>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4">
              <a:extLst>
                <a:ext uri="{FF2B5EF4-FFF2-40B4-BE49-F238E27FC236}">
                  <a16:creationId xmlns:a16="http://schemas.microsoft.com/office/drawing/2014/main" id="{B8254474-368F-4444-9E6A-08665A958F1A}"/>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5">
              <a:extLst>
                <a:ext uri="{FF2B5EF4-FFF2-40B4-BE49-F238E27FC236}">
                  <a16:creationId xmlns:a16="http://schemas.microsoft.com/office/drawing/2014/main" id="{6D537DDA-08F6-4B69-A5C7-D544D17744C0}"/>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6">
              <a:extLst>
                <a:ext uri="{FF2B5EF4-FFF2-40B4-BE49-F238E27FC236}">
                  <a16:creationId xmlns:a16="http://schemas.microsoft.com/office/drawing/2014/main" id="{A1F64A0F-5F94-41D2-8A83-E7322874B0F9}"/>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7">
              <a:extLst>
                <a:ext uri="{FF2B5EF4-FFF2-40B4-BE49-F238E27FC236}">
                  <a16:creationId xmlns:a16="http://schemas.microsoft.com/office/drawing/2014/main" id="{8BF3CD1E-EF93-4CF9-BBDA-4E53718322BA}"/>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8">
              <a:extLst>
                <a:ext uri="{FF2B5EF4-FFF2-40B4-BE49-F238E27FC236}">
                  <a16:creationId xmlns:a16="http://schemas.microsoft.com/office/drawing/2014/main" id="{5CC45CC3-15B0-4522-9287-3422076FFE0E}"/>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9">
              <a:extLst>
                <a:ext uri="{FF2B5EF4-FFF2-40B4-BE49-F238E27FC236}">
                  <a16:creationId xmlns:a16="http://schemas.microsoft.com/office/drawing/2014/main" id="{55CDBF61-8F32-49E1-B008-3550F6A892DD}"/>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45881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7.2.1    </a:t>
            </a:r>
            <a:r>
              <a:rPr lang="zh-CN" altLang="en-US" sz="2200" b="1" dirty="0">
                <a:latin typeface="微软雅黑" charset="-122"/>
                <a:ea typeface="微软雅黑" charset="-122"/>
              </a:rPr>
              <a:t>程序设计语言的发展与分类</a:t>
            </a:r>
          </a:p>
        </p:txBody>
      </p:sp>
      <p:sp>
        <p:nvSpPr>
          <p:cNvPr id="2" name="矩形 1">
            <a:extLst>
              <a:ext uri="{FF2B5EF4-FFF2-40B4-BE49-F238E27FC236}">
                <a16:creationId xmlns:a16="http://schemas.microsoft.com/office/drawing/2014/main" id="{2EC4833D-CDB4-468A-9F38-CB666DEB9280}"/>
              </a:ext>
            </a:extLst>
          </p:cNvPr>
          <p:cNvSpPr/>
          <p:nvPr/>
        </p:nvSpPr>
        <p:spPr>
          <a:xfrm>
            <a:off x="989932" y="1179643"/>
            <a:ext cx="10310414" cy="1424621"/>
          </a:xfrm>
          <a:prstGeom prst="rect">
            <a:avLst/>
          </a:prstGeom>
        </p:spPr>
        <p:txBody>
          <a:bodyPr wrap="square">
            <a:spAutoFit/>
          </a:bodyPr>
          <a:lstStyle/>
          <a:p>
            <a:pPr>
              <a:lnSpc>
                <a:spcPct val="150000"/>
              </a:lnSpc>
              <a:spcBef>
                <a:spcPct val="20000"/>
              </a:spcBef>
            </a:pPr>
            <a:r>
              <a:rPr lang="zh-CN" altLang="en-US" sz="2000" dirty="0">
                <a:latin typeface="+mn-ea"/>
              </a:rPr>
              <a:t>自</a:t>
            </a:r>
            <a:r>
              <a:rPr lang="en-US" altLang="zh-CN" sz="2000" dirty="0">
                <a:latin typeface="+mn-ea"/>
              </a:rPr>
              <a:t>20</a:t>
            </a:r>
            <a:r>
              <a:rPr lang="zh-CN" altLang="en-US" sz="2000" dirty="0">
                <a:latin typeface="+mn-ea"/>
              </a:rPr>
              <a:t>世纪</a:t>
            </a:r>
            <a:r>
              <a:rPr lang="en-US" altLang="zh-CN" sz="2000" dirty="0">
                <a:latin typeface="+mn-ea"/>
              </a:rPr>
              <a:t>60</a:t>
            </a:r>
            <a:r>
              <a:rPr lang="zh-CN" altLang="en-US" sz="2000" dirty="0">
                <a:latin typeface="+mn-ea"/>
              </a:rPr>
              <a:t>年代以来，世界上公布的程序设计语言已经有上千种之多，但是只有很小一部分得到了广泛的应用。按照软件工程的观点，语言的发展至今已经历了四代、三个阶段，如图</a:t>
            </a:r>
            <a:r>
              <a:rPr lang="en-US" altLang="zh-CN" sz="2000" dirty="0">
                <a:latin typeface="+mn-ea"/>
              </a:rPr>
              <a:t>8-1</a:t>
            </a:r>
            <a:r>
              <a:rPr lang="zh-CN" altLang="en-US" sz="2000" dirty="0">
                <a:latin typeface="+mn-ea"/>
              </a:rPr>
              <a:t>所示。</a:t>
            </a:r>
          </a:p>
        </p:txBody>
      </p:sp>
      <p:pic>
        <p:nvPicPr>
          <p:cNvPr id="4" name="Picture 2">
            <a:extLst>
              <a:ext uri="{FF2B5EF4-FFF2-40B4-BE49-F238E27FC236}">
                <a16:creationId xmlns:a16="http://schemas.microsoft.com/office/drawing/2014/main" id="{9785B486-1BA0-4DBF-8130-74F7E9107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283" y="2849593"/>
            <a:ext cx="862171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458811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7.2.1    </a:t>
            </a:r>
            <a:r>
              <a:rPr lang="zh-CN" altLang="en-US" sz="2200" b="1" dirty="0">
                <a:latin typeface="微软雅黑" charset="-122"/>
                <a:ea typeface="微软雅黑" charset="-122"/>
              </a:rPr>
              <a:t>程序设计语言的发展与分类</a:t>
            </a:r>
          </a:p>
        </p:txBody>
      </p:sp>
      <p:sp>
        <p:nvSpPr>
          <p:cNvPr id="23" name="矩形 22">
            <a:extLst>
              <a:ext uri="{FF2B5EF4-FFF2-40B4-BE49-F238E27FC236}">
                <a16:creationId xmlns:a16="http://schemas.microsoft.com/office/drawing/2014/main" id="{C43245F4-5631-4BF5-A877-BD462266402F}"/>
              </a:ext>
            </a:extLst>
          </p:cNvPr>
          <p:cNvSpPr/>
          <p:nvPr/>
        </p:nvSpPr>
        <p:spPr>
          <a:xfrm>
            <a:off x="1086351" y="1341409"/>
            <a:ext cx="9847937" cy="4175182"/>
          </a:xfrm>
          <a:prstGeom prst="rect">
            <a:avLst/>
          </a:prstGeom>
        </p:spPr>
        <p:txBody>
          <a:bodyPr wrap="square">
            <a:spAutoFit/>
          </a:bodyPr>
          <a:lstStyle/>
          <a:p>
            <a:pPr>
              <a:lnSpc>
                <a:spcPct val="150000"/>
              </a:lnSpc>
            </a:pPr>
            <a:r>
              <a:rPr lang="en-US" altLang="zh-CN" sz="2000" dirty="0">
                <a:latin typeface="+mn-ea"/>
              </a:rPr>
              <a:t>1</a:t>
            </a:r>
            <a:r>
              <a:rPr lang="zh-CN" altLang="en-US" sz="2000" dirty="0">
                <a:latin typeface="+mn-ea"/>
              </a:rPr>
              <a:t>．第一代语言（机器语言）</a:t>
            </a:r>
          </a:p>
          <a:p>
            <a:pPr>
              <a:lnSpc>
                <a:spcPct val="150000"/>
              </a:lnSpc>
            </a:pPr>
            <a:r>
              <a:rPr lang="zh-CN" altLang="en-US" sz="2000" dirty="0">
                <a:latin typeface="+mn-ea"/>
              </a:rPr>
              <a:t>自从有了计算机，就有了机器语言。机器语言由机器指令代码二进制</a:t>
            </a:r>
            <a:r>
              <a:rPr lang="en-US" altLang="zh-CN" sz="2000" dirty="0">
                <a:latin typeface="+mn-ea"/>
              </a:rPr>
              <a:t>0</a:t>
            </a:r>
            <a:r>
              <a:rPr lang="zh-CN" altLang="en-US" sz="2000" dirty="0">
                <a:latin typeface="+mn-ea"/>
              </a:rPr>
              <a:t>、</a:t>
            </a:r>
            <a:r>
              <a:rPr lang="en-US" altLang="zh-CN" sz="2000" dirty="0">
                <a:latin typeface="+mn-ea"/>
              </a:rPr>
              <a:t>1</a:t>
            </a:r>
            <a:r>
              <a:rPr lang="zh-CN" altLang="en-US" sz="2000" dirty="0">
                <a:latin typeface="+mn-ea"/>
              </a:rPr>
              <a:t>构成，不同</a:t>
            </a:r>
            <a:r>
              <a:rPr lang="en-US" altLang="zh-CN" sz="2000" dirty="0">
                <a:latin typeface="+mn-ea"/>
              </a:rPr>
              <a:t>CPU</a:t>
            </a:r>
            <a:r>
              <a:rPr lang="zh-CN" altLang="en-US" sz="2000" dirty="0">
                <a:latin typeface="+mn-ea"/>
              </a:rPr>
              <a:t>的计算机有不同的机器语言。用机器语言编写的程序占用内存少，执行效率高，其缺点是难编写、难修改、难于维护和移植，编程效率低。目前，这种语言已经被淘汰。</a:t>
            </a:r>
          </a:p>
          <a:p>
            <a:pPr>
              <a:lnSpc>
                <a:spcPct val="150000"/>
              </a:lnSpc>
            </a:pPr>
            <a:r>
              <a:rPr lang="en-US" altLang="zh-CN" sz="2000" dirty="0">
                <a:latin typeface="+mn-ea"/>
              </a:rPr>
              <a:t>2</a:t>
            </a:r>
            <a:r>
              <a:rPr lang="zh-CN" altLang="en-US" sz="2000" dirty="0">
                <a:latin typeface="+mn-ea"/>
              </a:rPr>
              <a:t>．第二代语言（汇编语言）</a:t>
            </a:r>
          </a:p>
          <a:p>
            <a:pPr>
              <a:lnSpc>
                <a:spcPct val="150000"/>
              </a:lnSpc>
            </a:pPr>
            <a:r>
              <a:rPr lang="zh-CN" altLang="en-US" sz="2000" dirty="0">
                <a:latin typeface="+mn-ea"/>
              </a:rPr>
              <a:t>汇编语言用助记符来代替机器语言中的二进制代码，比机器语言直观，容易理解。在执行时必须由特定的翻译程序转化为机器语言才能由计算机执行。与机器语言一样，汇编语言依赖于计算机硬件结构，也是面向机器的低级语言。其优点是易于实现系统接口，执行效率高。</a:t>
            </a:r>
          </a:p>
        </p:txBody>
      </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4588115"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7.2.1    </a:t>
            </a:r>
            <a:r>
              <a:rPr lang="zh-CN" altLang="en-US" sz="2200" b="1" dirty="0">
                <a:latin typeface="微软雅黑" charset="-122"/>
                <a:ea typeface="微软雅黑" charset="-122"/>
              </a:rPr>
              <a:t>程序设计语言的发展与分类</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sp>
        <p:nvSpPr>
          <p:cNvPr id="3" name="矩形: 圆角 2">
            <a:extLst>
              <a:ext uri="{FF2B5EF4-FFF2-40B4-BE49-F238E27FC236}">
                <a16:creationId xmlns:a16="http://schemas.microsoft.com/office/drawing/2014/main" id="{98C32FC6-CDF1-46AB-93BE-DD46F04782F2}"/>
              </a:ext>
            </a:extLst>
          </p:cNvPr>
          <p:cNvSpPr/>
          <p:nvPr/>
        </p:nvSpPr>
        <p:spPr>
          <a:xfrm>
            <a:off x="1086351" y="1870897"/>
            <a:ext cx="9717206" cy="3116206"/>
          </a:xfrm>
          <a:prstGeom prst="round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solidFill>
                  <a:schemeClr val="tx1"/>
                </a:solidFill>
                <a:latin typeface="+mn-ea"/>
              </a:rPr>
              <a:t>3</a:t>
            </a:r>
            <a:r>
              <a:rPr lang="zh-CN" altLang="en-US" sz="2000">
                <a:solidFill>
                  <a:schemeClr val="tx1"/>
                </a:solidFill>
                <a:latin typeface="+mn-ea"/>
              </a:rPr>
              <a:t>．第三代语言（高级语言）</a:t>
            </a:r>
          </a:p>
          <a:p>
            <a:pPr>
              <a:lnSpc>
                <a:spcPct val="150000"/>
              </a:lnSpc>
            </a:pPr>
            <a:r>
              <a:rPr lang="zh-CN" altLang="en-US" sz="2000">
                <a:solidFill>
                  <a:schemeClr val="tx1"/>
                </a:solidFill>
                <a:latin typeface="+mn-ea"/>
              </a:rPr>
              <a:t>高级语言是面向用户的、基本上独立于计算机种类和结构的语言。从语句结构上看，它比较接近人类的自然语言，所使用的运算符和运算表达式也与数学中的形式相似，因此也称算法语言。和机器语言和汇编语言相比，高级语言不依赖于计算机硬件结构，易学易用、通用性强、应用广泛。</a:t>
            </a:r>
          </a:p>
          <a:p>
            <a:pPr>
              <a:lnSpc>
                <a:spcPct val="150000"/>
              </a:lnSpc>
            </a:pPr>
            <a:r>
              <a:rPr lang="zh-CN" altLang="en-US" sz="2000">
                <a:solidFill>
                  <a:schemeClr val="tx1"/>
                </a:solidFill>
                <a:latin typeface="+mn-ea"/>
              </a:rPr>
              <a:t>高级语言种类繁多，又可分为传统的基础语言、结构化语言和专用语言三类。</a:t>
            </a:r>
            <a:endParaRPr lang="zh-CN" altLang="en-US" sz="2000" dirty="0">
              <a:solidFill>
                <a:schemeClr val="tx1"/>
              </a:solidFill>
            </a:endParaRPr>
          </a:p>
        </p:txBody>
      </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2" y="266701"/>
            <a:ext cx="4624763"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7.2.1    </a:t>
            </a:r>
            <a:r>
              <a:rPr lang="zh-CN" altLang="en-US" sz="2200" b="1" dirty="0">
                <a:latin typeface="微软雅黑" charset="-122"/>
                <a:ea typeface="微软雅黑" charset="-122"/>
              </a:rPr>
              <a:t>程序设计语言的发展与分类</a:t>
            </a:r>
          </a:p>
        </p:txBody>
      </p:sp>
      <p:sp>
        <p:nvSpPr>
          <p:cNvPr id="2" name="矩形 1">
            <a:extLst>
              <a:ext uri="{FF2B5EF4-FFF2-40B4-BE49-F238E27FC236}">
                <a16:creationId xmlns:a16="http://schemas.microsoft.com/office/drawing/2014/main" id="{A6012C02-11C5-4489-AC77-8A6ED3681AB7}"/>
              </a:ext>
            </a:extLst>
          </p:cNvPr>
          <p:cNvSpPr/>
          <p:nvPr/>
        </p:nvSpPr>
        <p:spPr>
          <a:xfrm>
            <a:off x="786113" y="1221308"/>
            <a:ext cx="10009706" cy="4544514"/>
          </a:xfrm>
          <a:prstGeom prst="rect">
            <a:avLst/>
          </a:prstGeom>
        </p:spPr>
        <p:txBody>
          <a:bodyPr wrap="square">
            <a:spAutoFit/>
          </a:bodyPr>
          <a:lstStyle/>
          <a:p>
            <a:pPr>
              <a:lnSpc>
                <a:spcPct val="150000"/>
              </a:lnSpc>
              <a:spcBef>
                <a:spcPct val="20000"/>
              </a:spcBef>
            </a:pPr>
            <a:r>
              <a:rPr lang="en-US" altLang="zh-CN" sz="2000" dirty="0">
                <a:latin typeface="+mn-ea"/>
              </a:rPr>
              <a:t>4</a:t>
            </a:r>
            <a:r>
              <a:rPr lang="zh-CN" altLang="en-US" sz="2000" dirty="0">
                <a:latin typeface="+mn-ea"/>
              </a:rPr>
              <a:t>．第四代语言（简称</a:t>
            </a:r>
            <a:r>
              <a:rPr lang="en-US" altLang="zh-CN" sz="2000" dirty="0">
                <a:latin typeface="+mn-ea"/>
              </a:rPr>
              <a:t>4GL</a:t>
            </a:r>
            <a:r>
              <a:rPr lang="zh-CN" altLang="en-US" sz="2000" dirty="0">
                <a:latin typeface="+mn-ea"/>
              </a:rPr>
              <a:t>）</a:t>
            </a:r>
          </a:p>
          <a:p>
            <a:pPr>
              <a:lnSpc>
                <a:spcPct val="150000"/>
              </a:lnSpc>
              <a:spcBef>
                <a:spcPct val="20000"/>
              </a:spcBef>
            </a:pPr>
            <a:r>
              <a:rPr lang="en-US" altLang="zh-CN" sz="2000" dirty="0">
                <a:latin typeface="+mn-ea"/>
              </a:rPr>
              <a:t>4GL</a:t>
            </a:r>
            <a:r>
              <a:rPr lang="zh-CN" altLang="en-US" sz="2000" dirty="0">
                <a:latin typeface="+mn-ea"/>
              </a:rPr>
              <a:t>是非过程化语言，它是面向应用的语言。其主要特征有：</a:t>
            </a:r>
          </a:p>
          <a:p>
            <a:pPr>
              <a:lnSpc>
                <a:spcPct val="150000"/>
              </a:lnSpc>
              <a:spcBef>
                <a:spcPct val="20000"/>
              </a:spcBef>
            </a:pPr>
            <a:r>
              <a:rPr lang="zh-CN" altLang="en-US" sz="2000" dirty="0">
                <a:latin typeface="+mn-ea"/>
              </a:rPr>
              <a:t>（</a:t>
            </a:r>
            <a:r>
              <a:rPr lang="en-US" altLang="zh-CN" sz="2000" dirty="0">
                <a:latin typeface="+mn-ea"/>
              </a:rPr>
              <a:t>1</a:t>
            </a:r>
            <a:r>
              <a:rPr lang="zh-CN" altLang="en-US" sz="2000" dirty="0">
                <a:latin typeface="+mn-ea"/>
              </a:rPr>
              <a:t>）有可视化的、友好的用户界面。操作简单，使非计算机专业人员也能方便地使用它。</a:t>
            </a:r>
          </a:p>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）兼有过程性和非过程性双重特性。非过程性语言只需要告诉计算机“做什么”，而不必描述“怎么做”，“怎么做”由计算机语言来实现。</a:t>
            </a:r>
          </a:p>
          <a:p>
            <a:pPr>
              <a:lnSpc>
                <a:spcPct val="150000"/>
              </a:lnSpc>
              <a:spcBef>
                <a:spcPct val="20000"/>
              </a:spcBef>
            </a:pPr>
            <a:r>
              <a:rPr lang="zh-CN" altLang="en-US" sz="2000" dirty="0">
                <a:latin typeface="+mn-ea"/>
              </a:rPr>
              <a:t>（</a:t>
            </a:r>
            <a:r>
              <a:rPr lang="en-US" altLang="zh-CN" sz="2000" dirty="0">
                <a:latin typeface="+mn-ea"/>
              </a:rPr>
              <a:t>3</a:t>
            </a:r>
            <a:r>
              <a:rPr lang="zh-CN" altLang="en-US" sz="2000" dirty="0">
                <a:latin typeface="+mn-ea"/>
              </a:rPr>
              <a:t>）有高效的程序代码。能缩短开发周期，并减少维护的代价。</a:t>
            </a:r>
          </a:p>
          <a:p>
            <a:pPr>
              <a:lnSpc>
                <a:spcPct val="150000"/>
              </a:lnSpc>
              <a:spcBef>
                <a:spcPct val="20000"/>
              </a:spcBef>
            </a:pPr>
            <a:r>
              <a:rPr lang="zh-CN" altLang="en-US" sz="2000" dirty="0">
                <a:latin typeface="+mn-ea"/>
              </a:rPr>
              <a:t>（</a:t>
            </a:r>
            <a:r>
              <a:rPr lang="en-US" altLang="zh-CN" sz="2000" dirty="0">
                <a:latin typeface="+mn-ea"/>
              </a:rPr>
              <a:t>4</a:t>
            </a:r>
            <a:r>
              <a:rPr lang="zh-CN" altLang="en-US" sz="2000" dirty="0">
                <a:latin typeface="+mn-ea"/>
              </a:rPr>
              <a:t>）有完备的数据库管理功能。</a:t>
            </a:r>
          </a:p>
          <a:p>
            <a:pPr>
              <a:lnSpc>
                <a:spcPct val="150000"/>
              </a:lnSpc>
              <a:spcBef>
                <a:spcPct val="20000"/>
              </a:spcBef>
            </a:pPr>
            <a:r>
              <a:rPr lang="zh-CN" altLang="en-US" sz="2000" dirty="0">
                <a:latin typeface="+mn-ea"/>
              </a:rPr>
              <a:t>（</a:t>
            </a:r>
            <a:r>
              <a:rPr lang="en-US" altLang="zh-CN" sz="2000" dirty="0">
                <a:latin typeface="+mn-ea"/>
              </a:rPr>
              <a:t>5</a:t>
            </a:r>
            <a:r>
              <a:rPr lang="zh-CN" altLang="en-US" sz="2000" dirty="0">
                <a:latin typeface="+mn-ea"/>
              </a:rPr>
              <a:t>）有应用程序生成器。提供一些常用的程序来完成文件的维护、屏幕管理、报表生成和查询等任务，从而有效地提高了软件生产率。</a:t>
            </a:r>
          </a:p>
        </p:txBody>
      </p:sp>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2927</Words>
  <Application>Microsoft Office PowerPoint</Application>
  <PresentationFormat>宽屏</PresentationFormat>
  <Paragraphs>191</Paragraphs>
  <Slides>35</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115</cp:revision>
  <dcterms:created xsi:type="dcterms:W3CDTF">2018-08-20T15:14:05Z</dcterms:created>
  <dcterms:modified xsi:type="dcterms:W3CDTF">2019-11-27T10:03:44Z</dcterms:modified>
</cp:coreProperties>
</file>