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94" r:id="rId3"/>
    <p:sldId id="391" r:id="rId4"/>
    <p:sldId id="305" r:id="rId5"/>
    <p:sldId id="384" r:id="rId6"/>
    <p:sldId id="385" r:id="rId7"/>
    <p:sldId id="386" r:id="rId8"/>
    <p:sldId id="387" r:id="rId9"/>
    <p:sldId id="392" r:id="rId10"/>
    <p:sldId id="388" r:id="rId11"/>
    <p:sldId id="418" r:id="rId12"/>
    <p:sldId id="393" r:id="rId13"/>
    <p:sldId id="419" r:id="rId14"/>
    <p:sldId id="389" r:id="rId15"/>
    <p:sldId id="420" r:id="rId16"/>
    <p:sldId id="421" r:id="rId17"/>
    <p:sldId id="422" r:id="rId18"/>
    <p:sldId id="399" r:id="rId19"/>
    <p:sldId id="423" r:id="rId20"/>
    <p:sldId id="424" r:id="rId21"/>
    <p:sldId id="425" r:id="rId22"/>
    <p:sldId id="426" r:id="rId23"/>
    <p:sldId id="410" r:id="rId24"/>
    <p:sldId id="395" r:id="rId25"/>
    <p:sldId id="427" r:id="rId26"/>
    <p:sldId id="428" r:id="rId27"/>
    <p:sldId id="417" r:id="rId28"/>
    <p:sldId id="429" r:id="rId29"/>
    <p:sldId id="396" r:id="rId30"/>
    <p:sldId id="380"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6FD"/>
    <a:srgbClr val="CFD0E6"/>
    <a:srgbClr val="972988"/>
    <a:srgbClr val="B1C4F3"/>
    <a:srgbClr val="1E3595"/>
    <a:srgbClr val="9796A9"/>
    <a:srgbClr val="223FB2"/>
    <a:srgbClr val="E8EAFF"/>
    <a:srgbClr val="9DABD4"/>
    <a:srgbClr val="3E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205"/>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23</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25</a:t>
            </a:fld>
            <a:endParaRPr lang="zh-CN" altLang="en-US"/>
          </a:p>
        </p:txBody>
      </p:sp>
    </p:spTree>
    <p:extLst>
      <p:ext uri="{BB962C8B-B14F-4D97-AF65-F5344CB8AC3E}">
        <p14:creationId xmlns:p14="http://schemas.microsoft.com/office/powerpoint/2010/main" val="98259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26</a:t>
            </a:fld>
            <a:endParaRPr lang="zh-CN" altLang="en-US"/>
          </a:p>
        </p:txBody>
      </p:sp>
    </p:spTree>
    <p:extLst>
      <p:ext uri="{BB962C8B-B14F-4D97-AF65-F5344CB8AC3E}">
        <p14:creationId xmlns:p14="http://schemas.microsoft.com/office/powerpoint/2010/main" val="122517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27</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28</a:t>
            </a:fld>
            <a:endParaRPr lang="zh-CN" altLang="en-US"/>
          </a:p>
        </p:txBody>
      </p:sp>
    </p:spTree>
    <p:extLst>
      <p:ext uri="{BB962C8B-B14F-4D97-AF65-F5344CB8AC3E}">
        <p14:creationId xmlns:p14="http://schemas.microsoft.com/office/powerpoint/2010/main" val="3252156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30</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9</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12</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18</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4.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sv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043330"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a:t>
            </a:r>
            <a:r>
              <a:rPr lang="zh-CN" altLang="en-US"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 软件维护</a:t>
            </a:r>
            <a:endPar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9.2  </a:t>
            </a:r>
            <a:r>
              <a:rPr lang="zh-CN" altLang="en-US" sz="2200" b="1" dirty="0">
                <a:latin typeface="微软雅黑" charset="-122"/>
                <a:ea typeface="微软雅黑" charset="-122"/>
              </a:rPr>
              <a:t>软件维护的特点</a:t>
            </a:r>
          </a:p>
        </p:txBody>
      </p:sp>
      <p:sp>
        <p:nvSpPr>
          <p:cNvPr id="21534" name="矩形 21533">
            <a:extLst>
              <a:ext uri="{FF2B5EF4-FFF2-40B4-BE49-F238E27FC236}">
                <a16:creationId xmlns:a16="http://schemas.microsoft.com/office/drawing/2014/main" id="{1697AE57-D013-4098-B9DC-88165B893A5A}"/>
              </a:ext>
            </a:extLst>
          </p:cNvPr>
          <p:cNvSpPr/>
          <p:nvPr/>
        </p:nvSpPr>
        <p:spPr>
          <a:xfrm>
            <a:off x="616513" y="1030587"/>
            <a:ext cx="8918419" cy="5098512"/>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．非结构化维护和结构化维护</a:t>
            </a:r>
          </a:p>
          <a:p>
            <a:pPr>
              <a:lnSpc>
                <a:spcPct val="150000"/>
              </a:lnSpc>
            </a:pPr>
            <a:r>
              <a:rPr lang="zh-CN" altLang="en-US" sz="2000" dirty="0">
                <a:latin typeface="+mn-ea"/>
              </a:rPr>
              <a:t>软件的开发过程对软件的维护有较大影响。如果不采用软件工程方法开发软件，则软件只有程序而无文档，维护工作非常困难，这是非结构化维护。如果采用软件工程方法开发软件，则各阶段都有相应的文档，容易进行维护工作，这是结构化维护。</a:t>
            </a:r>
          </a:p>
          <a:p>
            <a:pPr>
              <a:lnSpc>
                <a:spcPct val="150000"/>
              </a:lnSpc>
            </a:pPr>
            <a:r>
              <a:rPr lang="zh-CN" altLang="en-US" sz="2000" dirty="0">
                <a:latin typeface="+mn-ea"/>
              </a:rPr>
              <a:t>（</a:t>
            </a:r>
            <a:r>
              <a:rPr lang="en-US" altLang="zh-CN" sz="2000" dirty="0">
                <a:latin typeface="+mn-ea"/>
              </a:rPr>
              <a:t>1</a:t>
            </a:r>
            <a:r>
              <a:rPr lang="zh-CN" altLang="en-US" sz="2000" dirty="0">
                <a:latin typeface="+mn-ea"/>
              </a:rPr>
              <a:t>）非结构化维护</a:t>
            </a:r>
          </a:p>
          <a:p>
            <a:pPr>
              <a:lnSpc>
                <a:spcPct val="150000"/>
              </a:lnSpc>
            </a:pPr>
            <a:r>
              <a:rPr lang="zh-CN" altLang="en-US" sz="2000" dirty="0">
                <a:latin typeface="+mn-ea"/>
              </a:rPr>
              <a:t>因为只有源程序，没有文档或文档很少，维护活动只能从阅读、理解和分析源程序代码开始，而这是相当困难的。</a:t>
            </a:r>
            <a:endParaRPr lang="en-US" altLang="zh-CN" sz="2000" dirty="0">
              <a:latin typeface="+mn-ea"/>
            </a:endParaRPr>
          </a:p>
          <a:p>
            <a:pPr>
              <a:lnSpc>
                <a:spcPct val="150000"/>
              </a:lnSpc>
            </a:pPr>
            <a:r>
              <a:rPr lang="zh-CN" altLang="en-US" sz="2000" dirty="0">
                <a:latin typeface="+mn-ea"/>
              </a:rPr>
              <a:t>（</a:t>
            </a:r>
            <a:r>
              <a:rPr lang="en-US" altLang="zh-CN" sz="2000" dirty="0">
                <a:latin typeface="+mn-ea"/>
              </a:rPr>
              <a:t>2</a:t>
            </a:r>
            <a:r>
              <a:rPr lang="zh-CN" altLang="en-US" sz="2000" dirty="0">
                <a:latin typeface="+mn-ea"/>
              </a:rPr>
              <a:t>）结构化维护</a:t>
            </a:r>
          </a:p>
          <a:p>
            <a:pPr>
              <a:lnSpc>
                <a:spcPct val="150000"/>
              </a:lnSpc>
            </a:pPr>
            <a:r>
              <a:rPr lang="zh-CN" altLang="en-US" sz="2000" dirty="0">
                <a:latin typeface="+mn-ea"/>
              </a:rPr>
              <a:t>运用软件工程思想开发的软件具有各个阶段的文档，这对于理解、掌握软件功能、性能、软件结构、数据结构、系统接口和设计约束有很大作用。</a:t>
            </a:r>
          </a:p>
        </p:txBody>
      </p:sp>
      <p:pic>
        <p:nvPicPr>
          <p:cNvPr id="63" name="图形 62" descr="碎纸机">
            <a:extLst>
              <a:ext uri="{FF2B5EF4-FFF2-40B4-BE49-F238E27FC236}">
                <a16:creationId xmlns:a16="http://schemas.microsoft.com/office/drawing/2014/main" id="{E1E908D4-1416-42C5-9A13-85D9F033F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5723" y="3099034"/>
            <a:ext cx="2605549" cy="2605549"/>
          </a:xfrm>
          <a:prstGeom prst="rect">
            <a:avLst/>
          </a:prstGeom>
        </p:spPr>
      </p:pic>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534"/>
                                        </p:tgtEl>
                                        <p:attrNameLst>
                                          <p:attrName>style.visibility</p:attrName>
                                        </p:attrNameLst>
                                      </p:cBhvr>
                                      <p:to>
                                        <p:strVal val="visible"/>
                                      </p:to>
                                    </p:set>
                                    <p:animEffect transition="in" filter="fade">
                                      <p:cBhvr>
                                        <p:cTn id="7" dur="1000"/>
                                        <p:tgtEl>
                                          <p:spTgt spid="21534"/>
                                        </p:tgtEl>
                                      </p:cBhvr>
                                    </p:animEffect>
                                    <p:anim calcmode="lin" valueType="num">
                                      <p:cBhvr>
                                        <p:cTn id="8" dur="1000" fill="hold"/>
                                        <p:tgtEl>
                                          <p:spTgt spid="21534"/>
                                        </p:tgtEl>
                                        <p:attrNameLst>
                                          <p:attrName>ppt_x</p:attrName>
                                        </p:attrNameLst>
                                      </p:cBhvr>
                                      <p:tavLst>
                                        <p:tav tm="0">
                                          <p:val>
                                            <p:strVal val="#ppt_x"/>
                                          </p:val>
                                        </p:tav>
                                        <p:tav tm="100000">
                                          <p:val>
                                            <p:strVal val="#ppt_x"/>
                                          </p:val>
                                        </p:tav>
                                      </p:tavLst>
                                    </p:anim>
                                    <p:anim calcmode="lin" valueType="num">
                                      <p:cBhvr>
                                        <p:cTn id="9" dur="1000" fill="hold"/>
                                        <p:tgtEl>
                                          <p:spTgt spid="215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9.2  </a:t>
            </a:r>
            <a:r>
              <a:rPr lang="zh-CN" altLang="en-US" sz="2200" b="1" dirty="0">
                <a:latin typeface="微软雅黑" charset="-122"/>
                <a:ea typeface="微软雅黑" charset="-122"/>
              </a:rPr>
              <a:t>软件维护的特点</a:t>
            </a:r>
          </a:p>
        </p:txBody>
      </p:sp>
      <p:sp>
        <p:nvSpPr>
          <p:cNvPr id="21520" name="矩形 21519">
            <a:extLst>
              <a:ext uri="{FF2B5EF4-FFF2-40B4-BE49-F238E27FC236}">
                <a16:creationId xmlns:a16="http://schemas.microsoft.com/office/drawing/2014/main" id="{B577804C-7F33-4636-B92C-B53ECB0DE5F4}"/>
              </a:ext>
            </a:extLst>
          </p:cNvPr>
          <p:cNvSpPr/>
          <p:nvPr/>
        </p:nvSpPr>
        <p:spPr>
          <a:xfrm>
            <a:off x="601024" y="740420"/>
            <a:ext cx="10198381" cy="1928413"/>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．软件维护的困难性</a:t>
            </a:r>
          </a:p>
          <a:p>
            <a:pPr>
              <a:lnSpc>
                <a:spcPct val="150000"/>
              </a:lnSpc>
              <a:spcBef>
                <a:spcPct val="20000"/>
              </a:spcBef>
            </a:pPr>
            <a:r>
              <a:rPr lang="zh-CN" altLang="en-US" sz="2000" dirty="0">
                <a:latin typeface="+mn-ea"/>
              </a:rPr>
              <a:t>软件维护的困难性主要是由于软件需求分析和开发方法的缺陷造成的。在软件生存周期中的前两个时期没有采用严格而科学的管理和规划，必然会引起软件运行时的维护困难。这种困难表现在如下几方面：</a:t>
            </a:r>
          </a:p>
        </p:txBody>
      </p:sp>
      <p:grpSp>
        <p:nvGrpSpPr>
          <p:cNvPr id="13" name="组合 12">
            <a:extLst>
              <a:ext uri="{FF2B5EF4-FFF2-40B4-BE49-F238E27FC236}">
                <a16:creationId xmlns:a16="http://schemas.microsoft.com/office/drawing/2014/main" id="{319BD37E-D4E3-4F1F-98A6-2BC3E74CBC19}"/>
              </a:ext>
            </a:extLst>
          </p:cNvPr>
          <p:cNvGrpSpPr/>
          <p:nvPr/>
        </p:nvGrpSpPr>
        <p:grpSpPr>
          <a:xfrm>
            <a:off x="601024" y="3023675"/>
            <a:ext cx="11136050" cy="2804373"/>
            <a:chOff x="2777463" y="3672928"/>
            <a:chExt cx="6091163" cy="358303"/>
          </a:xfrm>
        </p:grpSpPr>
        <p:sp>
          <p:nvSpPr>
            <p:cNvPr id="14" name="任意多边形: 形状 13">
              <a:extLst>
                <a:ext uri="{FF2B5EF4-FFF2-40B4-BE49-F238E27FC236}">
                  <a16:creationId xmlns:a16="http://schemas.microsoft.com/office/drawing/2014/main" id="{AD2211BF-CD23-4369-8B9C-97937A0A5937}"/>
                </a:ext>
              </a:extLst>
            </p:cNvPr>
            <p:cNvSpPr/>
            <p:nvPr/>
          </p:nvSpPr>
          <p:spPr>
            <a:xfrm>
              <a:off x="2777463"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1</a:t>
              </a:r>
              <a:r>
                <a:rPr lang="zh-CN" sz="2000" kern="1200">
                  <a:latin typeface="+mn-ea"/>
                </a:rPr>
                <a:t>）难以读懂他人的程序。</a:t>
              </a:r>
            </a:p>
          </p:txBody>
        </p:sp>
        <p:sp>
          <p:nvSpPr>
            <p:cNvPr id="15" name="任意多边形: 形状 14">
              <a:extLst>
                <a:ext uri="{FF2B5EF4-FFF2-40B4-BE49-F238E27FC236}">
                  <a16:creationId xmlns:a16="http://schemas.microsoft.com/office/drawing/2014/main" id="{748E1604-FE56-418A-8000-C900A75A734A}"/>
                </a:ext>
              </a:extLst>
            </p:cNvPr>
            <p:cNvSpPr/>
            <p:nvPr/>
          </p:nvSpPr>
          <p:spPr>
            <a:xfrm>
              <a:off x="3673222"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2)</a:t>
              </a:r>
              <a:r>
                <a:rPr lang="zh-CN" sz="2000" kern="1200">
                  <a:latin typeface="+mn-ea"/>
                </a:rPr>
                <a:t>无文档或文档不一致。</a:t>
              </a:r>
            </a:p>
          </p:txBody>
        </p:sp>
        <p:sp>
          <p:nvSpPr>
            <p:cNvPr id="16" name="任意多边形: 形状 15">
              <a:extLst>
                <a:ext uri="{FF2B5EF4-FFF2-40B4-BE49-F238E27FC236}">
                  <a16:creationId xmlns:a16="http://schemas.microsoft.com/office/drawing/2014/main" id="{2374C2BC-4DF7-48EC-9EDC-1B5B348FF138}"/>
                </a:ext>
              </a:extLst>
            </p:cNvPr>
            <p:cNvSpPr/>
            <p:nvPr/>
          </p:nvSpPr>
          <p:spPr>
            <a:xfrm>
              <a:off x="4568982"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3</a:t>
              </a:r>
              <a:r>
                <a:rPr lang="zh-CN" sz="2000" kern="1200">
                  <a:latin typeface="+mn-ea"/>
                </a:rPr>
                <a:t>）软件开发和软件维护在人员和时间上的差异</a:t>
              </a:r>
            </a:p>
          </p:txBody>
        </p:sp>
        <p:sp>
          <p:nvSpPr>
            <p:cNvPr id="17" name="任意多边形: 形状 16">
              <a:extLst>
                <a:ext uri="{FF2B5EF4-FFF2-40B4-BE49-F238E27FC236}">
                  <a16:creationId xmlns:a16="http://schemas.microsoft.com/office/drawing/2014/main" id="{4DFB39F1-C016-4492-9B79-3281E2D52992}"/>
                </a:ext>
              </a:extLst>
            </p:cNvPr>
            <p:cNvSpPr/>
            <p:nvPr/>
          </p:nvSpPr>
          <p:spPr>
            <a:xfrm>
              <a:off x="5464741"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4</a:t>
              </a:r>
              <a:r>
                <a:rPr lang="zh-CN" sz="2000" kern="1200">
                  <a:latin typeface="+mn-ea"/>
                </a:rPr>
                <a:t>）维护工作毫无吸引力，缺乏成就感。</a:t>
              </a:r>
            </a:p>
          </p:txBody>
        </p:sp>
        <p:sp>
          <p:nvSpPr>
            <p:cNvPr id="18" name="任意多边形: 形状 17">
              <a:extLst>
                <a:ext uri="{FF2B5EF4-FFF2-40B4-BE49-F238E27FC236}">
                  <a16:creationId xmlns:a16="http://schemas.microsoft.com/office/drawing/2014/main" id="{B3AF851C-862B-49DB-B938-5592951D3559}"/>
                </a:ext>
              </a:extLst>
            </p:cNvPr>
            <p:cNvSpPr/>
            <p:nvPr/>
          </p:nvSpPr>
          <p:spPr>
            <a:xfrm>
              <a:off x="6360500"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dirty="0">
                  <a:latin typeface="+mn-ea"/>
                </a:rPr>
                <a:t>（</a:t>
              </a:r>
              <a:r>
                <a:rPr lang="en-US" sz="2000" kern="1200" dirty="0">
                  <a:latin typeface="+mn-ea"/>
                </a:rPr>
                <a:t>5</a:t>
              </a:r>
              <a:r>
                <a:rPr lang="zh-CN" sz="2000" kern="1200" dirty="0">
                  <a:latin typeface="+mn-ea"/>
                </a:rPr>
                <a:t>）难以追踪软件的建立过程。</a:t>
              </a:r>
            </a:p>
          </p:txBody>
        </p:sp>
        <p:sp>
          <p:nvSpPr>
            <p:cNvPr id="19" name="任意多边形: 形状 18">
              <a:extLst>
                <a:ext uri="{FF2B5EF4-FFF2-40B4-BE49-F238E27FC236}">
                  <a16:creationId xmlns:a16="http://schemas.microsoft.com/office/drawing/2014/main" id="{27484CE3-1FF2-47C0-B9B4-7612BDA8983E}"/>
                </a:ext>
              </a:extLst>
            </p:cNvPr>
            <p:cNvSpPr/>
            <p:nvPr/>
          </p:nvSpPr>
          <p:spPr>
            <a:xfrm>
              <a:off x="7256259"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6</a:t>
              </a:r>
              <a:r>
                <a:rPr lang="zh-CN" sz="2000" kern="1200">
                  <a:latin typeface="+mn-ea"/>
                </a:rPr>
                <a:t>）通过多种版本的发行，难以追踪软件版本的演化过程。</a:t>
              </a:r>
            </a:p>
          </p:txBody>
        </p:sp>
        <p:sp>
          <p:nvSpPr>
            <p:cNvPr id="20" name="任意多边形: 形状 19">
              <a:extLst>
                <a:ext uri="{FF2B5EF4-FFF2-40B4-BE49-F238E27FC236}">
                  <a16:creationId xmlns:a16="http://schemas.microsoft.com/office/drawing/2014/main" id="{C0645B47-DF04-47A2-8472-B063E3ADB0A4}"/>
                </a:ext>
              </a:extLst>
            </p:cNvPr>
            <p:cNvSpPr/>
            <p:nvPr/>
          </p:nvSpPr>
          <p:spPr>
            <a:xfrm>
              <a:off x="8152019" y="3672928"/>
              <a:ext cx="716607" cy="358303"/>
            </a:xfrm>
            <a:custGeom>
              <a:avLst/>
              <a:gdLst>
                <a:gd name="connsiteX0" fmla="*/ 0 w 716607"/>
                <a:gd name="connsiteY0" fmla="*/ 35830 h 358303"/>
                <a:gd name="connsiteX1" fmla="*/ 35830 w 716607"/>
                <a:gd name="connsiteY1" fmla="*/ 0 h 358303"/>
                <a:gd name="connsiteX2" fmla="*/ 680777 w 716607"/>
                <a:gd name="connsiteY2" fmla="*/ 0 h 358303"/>
                <a:gd name="connsiteX3" fmla="*/ 716607 w 716607"/>
                <a:gd name="connsiteY3" fmla="*/ 35830 h 358303"/>
                <a:gd name="connsiteX4" fmla="*/ 716607 w 716607"/>
                <a:gd name="connsiteY4" fmla="*/ 322473 h 358303"/>
                <a:gd name="connsiteX5" fmla="*/ 680777 w 716607"/>
                <a:gd name="connsiteY5" fmla="*/ 358303 h 358303"/>
                <a:gd name="connsiteX6" fmla="*/ 35830 w 716607"/>
                <a:gd name="connsiteY6" fmla="*/ 358303 h 358303"/>
                <a:gd name="connsiteX7" fmla="*/ 0 w 716607"/>
                <a:gd name="connsiteY7" fmla="*/ 322473 h 358303"/>
                <a:gd name="connsiteX8" fmla="*/ 0 w 716607"/>
                <a:gd name="connsiteY8" fmla="*/ 35830 h 35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607" h="358303">
                  <a:moveTo>
                    <a:pt x="0" y="35830"/>
                  </a:moveTo>
                  <a:cubicBezTo>
                    <a:pt x="0" y="16042"/>
                    <a:pt x="16042" y="0"/>
                    <a:pt x="35830" y="0"/>
                  </a:cubicBezTo>
                  <a:lnTo>
                    <a:pt x="680777" y="0"/>
                  </a:lnTo>
                  <a:cubicBezTo>
                    <a:pt x="700565" y="0"/>
                    <a:pt x="716607" y="16042"/>
                    <a:pt x="716607" y="35830"/>
                  </a:cubicBezTo>
                  <a:lnTo>
                    <a:pt x="716607" y="322473"/>
                  </a:lnTo>
                  <a:cubicBezTo>
                    <a:pt x="716607" y="342261"/>
                    <a:pt x="700565" y="358303"/>
                    <a:pt x="680777" y="358303"/>
                  </a:cubicBezTo>
                  <a:lnTo>
                    <a:pt x="35830" y="358303"/>
                  </a:lnTo>
                  <a:cubicBezTo>
                    <a:pt x="16042" y="358303"/>
                    <a:pt x="0" y="342261"/>
                    <a:pt x="0" y="322473"/>
                  </a:cubicBezTo>
                  <a:lnTo>
                    <a:pt x="0" y="3583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0019" tIns="16844" rIns="20019" bIns="16844" numCol="1" spcCol="1270" anchor="ctr" anchorCtr="0">
              <a:noAutofit/>
            </a:bodyPr>
            <a:lstStyle/>
            <a:p>
              <a:pPr marL="0" lvl="0" indent="0" algn="ctr" defTabSz="222250">
                <a:lnSpc>
                  <a:spcPct val="150000"/>
                </a:lnSpc>
                <a:spcBef>
                  <a:spcPct val="0"/>
                </a:spcBef>
                <a:buNone/>
              </a:pPr>
              <a:r>
                <a:rPr lang="zh-CN" sz="2000" kern="1200">
                  <a:latin typeface="+mn-ea"/>
                </a:rPr>
                <a:t>（</a:t>
              </a:r>
              <a:r>
                <a:rPr lang="en-US" sz="2000" kern="1200">
                  <a:latin typeface="+mn-ea"/>
                </a:rPr>
                <a:t>7</a:t>
              </a:r>
              <a:r>
                <a:rPr lang="zh-CN" sz="2000" kern="1200">
                  <a:latin typeface="+mn-ea"/>
                </a:rPr>
                <a:t>）软件在设计时未考虑修改需要。</a:t>
              </a:r>
            </a:p>
          </p:txBody>
        </p:sp>
      </p:grpSp>
    </p:spTree>
    <p:extLst>
      <p:ext uri="{BB962C8B-B14F-4D97-AF65-F5344CB8AC3E}">
        <p14:creationId xmlns:p14="http://schemas.microsoft.com/office/powerpoint/2010/main" val="42907634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030503"/>
            <a:ext cx="4695253"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软件维护的过程与组织</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A6A5BD22-91A1-4BB4-8FF3-78DE551DA4E0}"/>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C7B06F2B-A24A-4363-A2AA-810A30886503}"/>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7B79057C-3837-45DB-A964-850D58784A46}"/>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CF4F6776-7176-4BCB-A690-A85F9FB0A325}"/>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2C1D9248-13F7-43B7-B402-762C8B839D11}"/>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A64B80A7-96F5-4CF3-AD6F-7FAEDC485061}"/>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5D406E8B-16F9-4045-BF72-4093CC98F6CE}"/>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0AEDE703-EB16-4676-85F0-E54E44F4EDF7}"/>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0F795CE3-8203-4F05-BD67-9A5B18EDB28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1288F81-0757-460D-AA5B-7AAE33983E70}"/>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B4F7625C-7756-4B67-8BCD-A431A2048454}"/>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84CAC787-3AA2-4673-9ECF-2F951EDA7794}"/>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6C41848E-09B7-452E-8C23-BA122E8F1EA0}"/>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1921BFED-E899-45A0-93CB-27E7E5D535AF}"/>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99DCA213-B1BB-4AD3-9E69-D9EF9FD74EB1}"/>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3928809A-BB7D-46AE-965B-6508C1993B66}"/>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A2C54D58-44D4-442F-B28C-B88AE08DB691}"/>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F5297BFB-2014-49D0-973C-1DF0D6716A81}"/>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D79B7EBC-F068-4F30-AECF-C741343B89F6}"/>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3CC12B69-271A-4908-A0E9-187BF379BF1D}"/>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8E636D03-B064-4792-BD91-293F83CA28CD}"/>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6DFD11F3-F1C0-48BD-8D09-E9E51A706549}"/>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BACEF191-A777-4083-91C4-6CB8DAD389E4}"/>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F85CFCB0-7F51-42EA-95DE-84A3891D711E}"/>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C77A9619-9B33-4D47-B2E9-F8D9597267B3}"/>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6CAAF03C-601D-4ABE-BCF7-507DE8C73119}"/>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3EABAA3F-7205-46BD-BEB0-7E7E63CA4594}"/>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448AE753-8CC6-4CC9-AA11-1134738AF8A6}"/>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D12CB0A7-E80D-4151-AEDC-59661E6BE78D}"/>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1FD647FE-8EEC-41D3-BD90-52FDC42C6BA0}"/>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E55CC403-A719-49A2-BEA6-70C446CDF0B7}"/>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32F063A8-2140-44F1-83DA-1572C68E3540}"/>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656232F4-CF1E-48BA-B793-511E2CFE505A}"/>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BB0B8CBD-1357-4670-B91B-00F32C050048}"/>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B43E8271-B868-4A7E-A980-DB0F4591B800}"/>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F2B7FEDF-8D22-4DBC-8CA9-ACCFC226932F}"/>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19E1B25D-7C4D-4CD1-8698-87E4B01E5A39}"/>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0E2C4B88-9C48-4730-9C50-B8698E8B5C18}"/>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72746BE4-2E42-485C-994F-B3CD48A2417D}"/>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512B707C-71C3-41AE-BDDB-8AF479D4F391}"/>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0C59DD7B-D607-40C6-B86D-581C57984358}"/>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4CD32D0F-EB44-4504-8EAC-C5686879B834}"/>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29238EE1-5CBD-4C2D-BA0C-F3956263A6F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9AA4BBBA-BE2A-455F-AECB-7ABD32C05840}"/>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05E5A74D-76BF-4652-8E05-5106827BC673}"/>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F25E9036-7836-4BCD-A54D-784066121394}"/>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C6800684-DC49-4BF0-8F43-623786AA1403}"/>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26551843-5A47-4DC0-8117-23B012FF1339}"/>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BDFDA027-3ADF-4B08-BC2C-70E6EAC61DCD}"/>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38D82D89-17C0-4F6A-9BCE-5E0BF7EAFF79}"/>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5FA16E52-74A2-4BFE-B956-88A72146927F}"/>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322AE4FC-2839-465E-9BF6-196FF0BA3949}"/>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2BE76FA9-A7D3-4664-8DE6-10DCF9CF04B9}"/>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AAF6384A-5524-41AC-8E4E-20E9CC4FE5F6}"/>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15B5B15A-923A-432B-B1C2-7B9369E740CA}"/>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B3B3738C-458C-4CBB-A258-5BD3B72A60E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2F1241A7-0AC0-425C-B212-E7509281175E}"/>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9.3    </a:t>
            </a:r>
            <a:r>
              <a:rPr lang="zh-CN" altLang="en-US" sz="2200" b="1" dirty="0">
                <a:latin typeface="微软雅黑" charset="-122"/>
                <a:ea typeface="微软雅黑" charset="-122"/>
              </a:rPr>
              <a:t>软件维护的过程与组织</a:t>
            </a:r>
          </a:p>
        </p:txBody>
      </p:sp>
      <p:sp>
        <p:nvSpPr>
          <p:cNvPr id="13" name="矩形 12">
            <a:extLst>
              <a:ext uri="{FF2B5EF4-FFF2-40B4-BE49-F238E27FC236}">
                <a16:creationId xmlns:a16="http://schemas.microsoft.com/office/drawing/2014/main" id="{6666FCDB-9EC6-41CA-8AB8-E53A37553B0F}"/>
              </a:ext>
            </a:extLst>
          </p:cNvPr>
          <p:cNvSpPr/>
          <p:nvPr/>
        </p:nvSpPr>
        <p:spPr>
          <a:xfrm>
            <a:off x="621632" y="1500296"/>
            <a:ext cx="4885907" cy="4698402"/>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．维护机构</a:t>
            </a:r>
          </a:p>
          <a:p>
            <a:pPr>
              <a:lnSpc>
                <a:spcPct val="150000"/>
              </a:lnSpc>
            </a:pPr>
            <a:r>
              <a:rPr lang="zh-CN" altLang="en-US" sz="2000" dirty="0">
                <a:latin typeface="+mn-ea"/>
              </a:rPr>
              <a:t>维护机构通常以维护小组形式出现。维护小组分为临时维护小组和长期维护小组。临时维护小组是非正式机构，它执行一些特殊的或临时的维护任务；对于长期运行的复杂系统一般需要一个长期稳定的维护小组。但除了较大的软件开发公司外，通常在软件维护方面，并不需要建立一个正式的组织机构。维护工作往往是在没有计划的情况下进行的。</a:t>
            </a:r>
          </a:p>
        </p:txBody>
      </p:sp>
      <p:pic>
        <p:nvPicPr>
          <p:cNvPr id="15" name="Picture 2">
            <a:extLst>
              <a:ext uri="{FF2B5EF4-FFF2-40B4-BE49-F238E27FC236}">
                <a16:creationId xmlns:a16="http://schemas.microsoft.com/office/drawing/2014/main" id="{9149FE10-1215-4283-B353-3B03BF72E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068" y="1310795"/>
            <a:ext cx="58293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2338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9.3    </a:t>
            </a:r>
            <a:r>
              <a:rPr lang="zh-CN" altLang="en-US" sz="2200" b="1" dirty="0">
                <a:latin typeface="微软雅黑" charset="-122"/>
                <a:ea typeface="微软雅黑" charset="-122"/>
              </a:rPr>
              <a:t>软件维护的过程与组织</a:t>
            </a:r>
          </a:p>
        </p:txBody>
      </p:sp>
      <p:grpSp>
        <p:nvGrpSpPr>
          <p:cNvPr id="26" name="组合 25">
            <a:extLst>
              <a:ext uri="{FF2B5EF4-FFF2-40B4-BE49-F238E27FC236}">
                <a16:creationId xmlns:a16="http://schemas.microsoft.com/office/drawing/2014/main" id="{53FA87C5-D3A5-4F5C-A9B2-C176A8046FE7}"/>
              </a:ext>
            </a:extLst>
          </p:cNvPr>
          <p:cNvGrpSpPr/>
          <p:nvPr/>
        </p:nvGrpSpPr>
        <p:grpSpPr>
          <a:xfrm>
            <a:off x="635220" y="2243851"/>
            <a:ext cx="10921560" cy="2513173"/>
            <a:chOff x="801867" y="2263543"/>
            <a:chExt cx="8978501" cy="1273123"/>
          </a:xfrm>
        </p:grpSpPr>
        <p:sp>
          <p:nvSpPr>
            <p:cNvPr id="27" name="任意多边形: 形状 26">
              <a:extLst>
                <a:ext uri="{FF2B5EF4-FFF2-40B4-BE49-F238E27FC236}">
                  <a16:creationId xmlns:a16="http://schemas.microsoft.com/office/drawing/2014/main" id="{ACA86298-AE5F-42B1-B6A8-12FD56CAD1F8}"/>
                </a:ext>
              </a:extLst>
            </p:cNvPr>
            <p:cNvSpPr/>
            <p:nvPr/>
          </p:nvSpPr>
          <p:spPr>
            <a:xfrm>
              <a:off x="801867"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维护机构中的人员与职责如下：</a:t>
              </a:r>
            </a:p>
          </p:txBody>
        </p:sp>
        <p:sp>
          <p:nvSpPr>
            <p:cNvPr id="28" name="任意多边形: 形状 27">
              <a:extLst>
                <a:ext uri="{FF2B5EF4-FFF2-40B4-BE49-F238E27FC236}">
                  <a16:creationId xmlns:a16="http://schemas.microsoft.com/office/drawing/2014/main" id="{38A75F57-9F7F-481E-98EC-E118FD9412A6}"/>
                </a:ext>
              </a:extLst>
            </p:cNvPr>
            <p:cNvSpPr/>
            <p:nvPr/>
          </p:nvSpPr>
          <p:spPr>
            <a:xfrm>
              <a:off x="2036411" y="2760938"/>
              <a:ext cx="237930" cy="278333"/>
            </a:xfrm>
            <a:custGeom>
              <a:avLst/>
              <a:gdLst>
                <a:gd name="connsiteX0" fmla="*/ 0 w 237930"/>
                <a:gd name="connsiteY0" fmla="*/ 55667 h 278333"/>
                <a:gd name="connsiteX1" fmla="*/ 118965 w 237930"/>
                <a:gd name="connsiteY1" fmla="*/ 55667 h 278333"/>
                <a:gd name="connsiteX2" fmla="*/ 118965 w 237930"/>
                <a:gd name="connsiteY2" fmla="*/ 0 h 278333"/>
                <a:gd name="connsiteX3" fmla="*/ 237930 w 237930"/>
                <a:gd name="connsiteY3" fmla="*/ 139167 h 278333"/>
                <a:gd name="connsiteX4" fmla="*/ 118965 w 237930"/>
                <a:gd name="connsiteY4" fmla="*/ 278333 h 278333"/>
                <a:gd name="connsiteX5" fmla="*/ 118965 w 237930"/>
                <a:gd name="connsiteY5" fmla="*/ 222666 h 278333"/>
                <a:gd name="connsiteX6" fmla="*/ 0 w 237930"/>
                <a:gd name="connsiteY6" fmla="*/ 222666 h 278333"/>
                <a:gd name="connsiteX7" fmla="*/ 0 w 237930"/>
                <a:gd name="connsiteY7" fmla="*/ 55667 h 2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930" h="278333">
                  <a:moveTo>
                    <a:pt x="0" y="55667"/>
                  </a:moveTo>
                  <a:lnTo>
                    <a:pt x="118965" y="55667"/>
                  </a:lnTo>
                  <a:lnTo>
                    <a:pt x="118965" y="0"/>
                  </a:lnTo>
                  <a:lnTo>
                    <a:pt x="237930" y="139167"/>
                  </a:lnTo>
                  <a:lnTo>
                    <a:pt x="118965" y="278333"/>
                  </a:lnTo>
                  <a:lnTo>
                    <a:pt x="118965" y="222666"/>
                  </a:lnTo>
                  <a:lnTo>
                    <a:pt x="0" y="222666"/>
                  </a:lnTo>
                  <a:lnTo>
                    <a:pt x="0" y="556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5667" rIns="71379" bIns="55667" numCol="1" spcCol="1270" anchor="ctr" anchorCtr="0">
              <a:noAutofit/>
            </a:bodyPr>
            <a:lstStyle/>
            <a:p>
              <a:pPr marL="0" lvl="0" indent="0" algn="ctr" defTabSz="488950">
                <a:lnSpc>
                  <a:spcPct val="150000"/>
                </a:lnSpc>
                <a:spcBef>
                  <a:spcPct val="0"/>
                </a:spcBef>
                <a:buNone/>
              </a:pPr>
              <a:endParaRPr lang="zh-CN" altLang="en-US" sz="2000" kern="1200">
                <a:latin typeface="+mn-ea"/>
              </a:endParaRPr>
            </a:p>
          </p:txBody>
        </p:sp>
        <p:sp>
          <p:nvSpPr>
            <p:cNvPr id="29" name="任意多边形: 形状 28">
              <a:extLst>
                <a:ext uri="{FF2B5EF4-FFF2-40B4-BE49-F238E27FC236}">
                  <a16:creationId xmlns:a16="http://schemas.microsoft.com/office/drawing/2014/main" id="{36E04A8E-A2BD-47AF-8F59-E9300F25969A}"/>
                </a:ext>
              </a:extLst>
            </p:cNvPr>
            <p:cNvSpPr/>
            <p:nvPr/>
          </p:nvSpPr>
          <p:spPr>
            <a:xfrm>
              <a:off x="2373104"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1</a:t>
              </a:r>
              <a:r>
                <a:rPr lang="zh-CN" sz="2000" kern="1200">
                  <a:latin typeface="+mn-ea"/>
                </a:rPr>
                <a:t>）维护负责人。</a:t>
              </a:r>
            </a:p>
          </p:txBody>
        </p:sp>
        <p:sp>
          <p:nvSpPr>
            <p:cNvPr id="30" name="任意多边形: 形状 29">
              <a:extLst>
                <a:ext uri="{FF2B5EF4-FFF2-40B4-BE49-F238E27FC236}">
                  <a16:creationId xmlns:a16="http://schemas.microsoft.com/office/drawing/2014/main" id="{724BBD7F-2BF7-4394-A2F6-97F468A3970F}"/>
                </a:ext>
              </a:extLst>
            </p:cNvPr>
            <p:cNvSpPr/>
            <p:nvPr/>
          </p:nvSpPr>
          <p:spPr>
            <a:xfrm>
              <a:off x="3607648" y="2760938"/>
              <a:ext cx="237930" cy="278333"/>
            </a:xfrm>
            <a:custGeom>
              <a:avLst/>
              <a:gdLst>
                <a:gd name="connsiteX0" fmla="*/ 0 w 237930"/>
                <a:gd name="connsiteY0" fmla="*/ 55667 h 278333"/>
                <a:gd name="connsiteX1" fmla="*/ 118965 w 237930"/>
                <a:gd name="connsiteY1" fmla="*/ 55667 h 278333"/>
                <a:gd name="connsiteX2" fmla="*/ 118965 w 237930"/>
                <a:gd name="connsiteY2" fmla="*/ 0 h 278333"/>
                <a:gd name="connsiteX3" fmla="*/ 237930 w 237930"/>
                <a:gd name="connsiteY3" fmla="*/ 139167 h 278333"/>
                <a:gd name="connsiteX4" fmla="*/ 118965 w 237930"/>
                <a:gd name="connsiteY4" fmla="*/ 278333 h 278333"/>
                <a:gd name="connsiteX5" fmla="*/ 118965 w 237930"/>
                <a:gd name="connsiteY5" fmla="*/ 222666 h 278333"/>
                <a:gd name="connsiteX6" fmla="*/ 0 w 237930"/>
                <a:gd name="connsiteY6" fmla="*/ 222666 h 278333"/>
                <a:gd name="connsiteX7" fmla="*/ 0 w 237930"/>
                <a:gd name="connsiteY7" fmla="*/ 55667 h 2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930" h="278333">
                  <a:moveTo>
                    <a:pt x="0" y="55667"/>
                  </a:moveTo>
                  <a:lnTo>
                    <a:pt x="118965" y="55667"/>
                  </a:lnTo>
                  <a:lnTo>
                    <a:pt x="118965" y="0"/>
                  </a:lnTo>
                  <a:lnTo>
                    <a:pt x="237930" y="139167"/>
                  </a:lnTo>
                  <a:lnTo>
                    <a:pt x="118965" y="278333"/>
                  </a:lnTo>
                  <a:lnTo>
                    <a:pt x="118965" y="222666"/>
                  </a:lnTo>
                  <a:lnTo>
                    <a:pt x="0" y="222666"/>
                  </a:lnTo>
                  <a:lnTo>
                    <a:pt x="0" y="556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5667" rIns="71379" bIns="55667" numCol="1" spcCol="1270" anchor="ctr" anchorCtr="0">
              <a:noAutofit/>
            </a:bodyPr>
            <a:lstStyle/>
            <a:p>
              <a:pPr marL="0" lvl="0" indent="0" algn="ctr" defTabSz="488950">
                <a:lnSpc>
                  <a:spcPct val="150000"/>
                </a:lnSpc>
                <a:spcBef>
                  <a:spcPct val="0"/>
                </a:spcBef>
                <a:buNone/>
              </a:pPr>
              <a:endParaRPr lang="zh-CN" altLang="en-US" sz="2000" kern="1200">
                <a:latin typeface="+mn-ea"/>
              </a:endParaRPr>
            </a:p>
          </p:txBody>
        </p:sp>
        <p:sp>
          <p:nvSpPr>
            <p:cNvPr id="31" name="任意多边形: 形状 30">
              <a:extLst>
                <a:ext uri="{FF2B5EF4-FFF2-40B4-BE49-F238E27FC236}">
                  <a16:creationId xmlns:a16="http://schemas.microsoft.com/office/drawing/2014/main" id="{35DBA2C6-1908-44B6-9093-76CDB0A2C59F}"/>
                </a:ext>
              </a:extLst>
            </p:cNvPr>
            <p:cNvSpPr/>
            <p:nvPr/>
          </p:nvSpPr>
          <p:spPr>
            <a:xfrm>
              <a:off x="3944342"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2</a:t>
              </a:r>
              <a:r>
                <a:rPr lang="zh-CN" sz="2000" kern="1200">
                  <a:latin typeface="+mn-ea"/>
                </a:rPr>
                <a:t>）维护管理员。</a:t>
              </a:r>
            </a:p>
          </p:txBody>
        </p:sp>
        <p:sp>
          <p:nvSpPr>
            <p:cNvPr id="32" name="任意多边形: 形状 31">
              <a:extLst>
                <a:ext uri="{FF2B5EF4-FFF2-40B4-BE49-F238E27FC236}">
                  <a16:creationId xmlns:a16="http://schemas.microsoft.com/office/drawing/2014/main" id="{39F4A3B8-F8A7-4605-B676-471A8A4A2D92}"/>
                </a:ext>
              </a:extLst>
            </p:cNvPr>
            <p:cNvSpPr/>
            <p:nvPr/>
          </p:nvSpPr>
          <p:spPr>
            <a:xfrm>
              <a:off x="5178886" y="2760938"/>
              <a:ext cx="237930" cy="278333"/>
            </a:xfrm>
            <a:custGeom>
              <a:avLst/>
              <a:gdLst>
                <a:gd name="connsiteX0" fmla="*/ 0 w 237930"/>
                <a:gd name="connsiteY0" fmla="*/ 55667 h 278333"/>
                <a:gd name="connsiteX1" fmla="*/ 118965 w 237930"/>
                <a:gd name="connsiteY1" fmla="*/ 55667 h 278333"/>
                <a:gd name="connsiteX2" fmla="*/ 118965 w 237930"/>
                <a:gd name="connsiteY2" fmla="*/ 0 h 278333"/>
                <a:gd name="connsiteX3" fmla="*/ 237930 w 237930"/>
                <a:gd name="connsiteY3" fmla="*/ 139167 h 278333"/>
                <a:gd name="connsiteX4" fmla="*/ 118965 w 237930"/>
                <a:gd name="connsiteY4" fmla="*/ 278333 h 278333"/>
                <a:gd name="connsiteX5" fmla="*/ 118965 w 237930"/>
                <a:gd name="connsiteY5" fmla="*/ 222666 h 278333"/>
                <a:gd name="connsiteX6" fmla="*/ 0 w 237930"/>
                <a:gd name="connsiteY6" fmla="*/ 222666 h 278333"/>
                <a:gd name="connsiteX7" fmla="*/ 0 w 237930"/>
                <a:gd name="connsiteY7" fmla="*/ 55667 h 2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930" h="278333">
                  <a:moveTo>
                    <a:pt x="0" y="55667"/>
                  </a:moveTo>
                  <a:lnTo>
                    <a:pt x="118965" y="55667"/>
                  </a:lnTo>
                  <a:lnTo>
                    <a:pt x="118965" y="0"/>
                  </a:lnTo>
                  <a:lnTo>
                    <a:pt x="237930" y="139167"/>
                  </a:lnTo>
                  <a:lnTo>
                    <a:pt x="118965" y="278333"/>
                  </a:lnTo>
                  <a:lnTo>
                    <a:pt x="118965" y="222666"/>
                  </a:lnTo>
                  <a:lnTo>
                    <a:pt x="0" y="222666"/>
                  </a:lnTo>
                  <a:lnTo>
                    <a:pt x="0" y="556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5667" rIns="71379" bIns="55667" numCol="1" spcCol="1270" anchor="ctr" anchorCtr="0">
              <a:noAutofit/>
            </a:bodyPr>
            <a:lstStyle/>
            <a:p>
              <a:pPr marL="0" lvl="0" indent="0" algn="ctr" defTabSz="488950">
                <a:lnSpc>
                  <a:spcPct val="150000"/>
                </a:lnSpc>
                <a:spcBef>
                  <a:spcPct val="0"/>
                </a:spcBef>
                <a:buNone/>
              </a:pPr>
              <a:endParaRPr lang="zh-CN" altLang="en-US" sz="2000" kern="1200">
                <a:latin typeface="+mn-ea"/>
              </a:endParaRPr>
            </a:p>
          </p:txBody>
        </p:sp>
        <p:sp>
          <p:nvSpPr>
            <p:cNvPr id="33" name="任意多边形: 形状 32">
              <a:extLst>
                <a:ext uri="{FF2B5EF4-FFF2-40B4-BE49-F238E27FC236}">
                  <a16:creationId xmlns:a16="http://schemas.microsoft.com/office/drawing/2014/main" id="{209B1802-99AD-4ADC-AB34-AC55415DB38C}"/>
                </a:ext>
              </a:extLst>
            </p:cNvPr>
            <p:cNvSpPr/>
            <p:nvPr/>
          </p:nvSpPr>
          <p:spPr>
            <a:xfrm>
              <a:off x="5515580"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3</a:t>
              </a:r>
              <a:r>
                <a:rPr lang="zh-CN" sz="2000" kern="1200">
                  <a:latin typeface="+mn-ea"/>
                </a:rPr>
                <a:t>）系统监督员。</a:t>
              </a:r>
            </a:p>
          </p:txBody>
        </p:sp>
        <p:sp>
          <p:nvSpPr>
            <p:cNvPr id="34" name="任意多边形: 形状 33">
              <a:extLst>
                <a:ext uri="{FF2B5EF4-FFF2-40B4-BE49-F238E27FC236}">
                  <a16:creationId xmlns:a16="http://schemas.microsoft.com/office/drawing/2014/main" id="{4A47B976-EA1B-4668-95F3-F4C78D6109DD}"/>
                </a:ext>
              </a:extLst>
            </p:cNvPr>
            <p:cNvSpPr/>
            <p:nvPr/>
          </p:nvSpPr>
          <p:spPr>
            <a:xfrm>
              <a:off x="6750124" y="2760938"/>
              <a:ext cx="237930" cy="278333"/>
            </a:xfrm>
            <a:custGeom>
              <a:avLst/>
              <a:gdLst>
                <a:gd name="connsiteX0" fmla="*/ 0 w 237930"/>
                <a:gd name="connsiteY0" fmla="*/ 55667 h 278333"/>
                <a:gd name="connsiteX1" fmla="*/ 118965 w 237930"/>
                <a:gd name="connsiteY1" fmla="*/ 55667 h 278333"/>
                <a:gd name="connsiteX2" fmla="*/ 118965 w 237930"/>
                <a:gd name="connsiteY2" fmla="*/ 0 h 278333"/>
                <a:gd name="connsiteX3" fmla="*/ 237930 w 237930"/>
                <a:gd name="connsiteY3" fmla="*/ 139167 h 278333"/>
                <a:gd name="connsiteX4" fmla="*/ 118965 w 237930"/>
                <a:gd name="connsiteY4" fmla="*/ 278333 h 278333"/>
                <a:gd name="connsiteX5" fmla="*/ 118965 w 237930"/>
                <a:gd name="connsiteY5" fmla="*/ 222666 h 278333"/>
                <a:gd name="connsiteX6" fmla="*/ 0 w 237930"/>
                <a:gd name="connsiteY6" fmla="*/ 222666 h 278333"/>
                <a:gd name="connsiteX7" fmla="*/ 0 w 237930"/>
                <a:gd name="connsiteY7" fmla="*/ 55667 h 2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930" h="278333">
                  <a:moveTo>
                    <a:pt x="0" y="55667"/>
                  </a:moveTo>
                  <a:lnTo>
                    <a:pt x="118965" y="55667"/>
                  </a:lnTo>
                  <a:lnTo>
                    <a:pt x="118965" y="0"/>
                  </a:lnTo>
                  <a:lnTo>
                    <a:pt x="237930" y="139167"/>
                  </a:lnTo>
                  <a:lnTo>
                    <a:pt x="118965" y="278333"/>
                  </a:lnTo>
                  <a:lnTo>
                    <a:pt x="118965" y="222666"/>
                  </a:lnTo>
                  <a:lnTo>
                    <a:pt x="0" y="222666"/>
                  </a:lnTo>
                  <a:lnTo>
                    <a:pt x="0" y="556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5667" rIns="71379" bIns="55667" numCol="1" spcCol="1270" anchor="ctr" anchorCtr="0">
              <a:noAutofit/>
            </a:bodyPr>
            <a:lstStyle/>
            <a:p>
              <a:pPr marL="0" lvl="0" indent="0" algn="ctr" defTabSz="488950">
                <a:lnSpc>
                  <a:spcPct val="150000"/>
                </a:lnSpc>
                <a:spcBef>
                  <a:spcPct val="0"/>
                </a:spcBef>
                <a:buNone/>
              </a:pPr>
              <a:endParaRPr lang="zh-CN" altLang="en-US" sz="2000" kern="1200">
                <a:latin typeface="+mn-ea"/>
              </a:endParaRPr>
            </a:p>
          </p:txBody>
        </p:sp>
        <p:sp>
          <p:nvSpPr>
            <p:cNvPr id="35" name="任意多边形: 形状 34">
              <a:extLst>
                <a:ext uri="{FF2B5EF4-FFF2-40B4-BE49-F238E27FC236}">
                  <a16:creationId xmlns:a16="http://schemas.microsoft.com/office/drawing/2014/main" id="{61C10F65-5F78-4DE7-A42B-C12C939DD35E}"/>
                </a:ext>
              </a:extLst>
            </p:cNvPr>
            <p:cNvSpPr/>
            <p:nvPr/>
          </p:nvSpPr>
          <p:spPr>
            <a:xfrm>
              <a:off x="7086818"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4</a:t>
              </a:r>
              <a:r>
                <a:rPr lang="zh-CN" sz="2000" kern="1200">
                  <a:latin typeface="+mn-ea"/>
                </a:rPr>
                <a:t>）配置管理员。</a:t>
              </a:r>
            </a:p>
          </p:txBody>
        </p:sp>
        <p:sp>
          <p:nvSpPr>
            <p:cNvPr id="36" name="任意多边形: 形状 35">
              <a:extLst>
                <a:ext uri="{FF2B5EF4-FFF2-40B4-BE49-F238E27FC236}">
                  <a16:creationId xmlns:a16="http://schemas.microsoft.com/office/drawing/2014/main" id="{AC70C8AE-4BC4-49F8-B790-2FEE4D54621D}"/>
                </a:ext>
              </a:extLst>
            </p:cNvPr>
            <p:cNvSpPr/>
            <p:nvPr/>
          </p:nvSpPr>
          <p:spPr>
            <a:xfrm>
              <a:off x="8321362" y="2760938"/>
              <a:ext cx="237930" cy="278333"/>
            </a:xfrm>
            <a:custGeom>
              <a:avLst/>
              <a:gdLst>
                <a:gd name="connsiteX0" fmla="*/ 0 w 237930"/>
                <a:gd name="connsiteY0" fmla="*/ 55667 h 278333"/>
                <a:gd name="connsiteX1" fmla="*/ 118965 w 237930"/>
                <a:gd name="connsiteY1" fmla="*/ 55667 h 278333"/>
                <a:gd name="connsiteX2" fmla="*/ 118965 w 237930"/>
                <a:gd name="connsiteY2" fmla="*/ 0 h 278333"/>
                <a:gd name="connsiteX3" fmla="*/ 237930 w 237930"/>
                <a:gd name="connsiteY3" fmla="*/ 139167 h 278333"/>
                <a:gd name="connsiteX4" fmla="*/ 118965 w 237930"/>
                <a:gd name="connsiteY4" fmla="*/ 278333 h 278333"/>
                <a:gd name="connsiteX5" fmla="*/ 118965 w 237930"/>
                <a:gd name="connsiteY5" fmla="*/ 222666 h 278333"/>
                <a:gd name="connsiteX6" fmla="*/ 0 w 237930"/>
                <a:gd name="connsiteY6" fmla="*/ 222666 h 278333"/>
                <a:gd name="connsiteX7" fmla="*/ 0 w 237930"/>
                <a:gd name="connsiteY7" fmla="*/ 55667 h 27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930" h="278333">
                  <a:moveTo>
                    <a:pt x="0" y="55667"/>
                  </a:moveTo>
                  <a:lnTo>
                    <a:pt x="118965" y="55667"/>
                  </a:lnTo>
                  <a:lnTo>
                    <a:pt x="118965" y="0"/>
                  </a:lnTo>
                  <a:lnTo>
                    <a:pt x="237930" y="139167"/>
                  </a:lnTo>
                  <a:lnTo>
                    <a:pt x="118965" y="278333"/>
                  </a:lnTo>
                  <a:lnTo>
                    <a:pt x="118965" y="222666"/>
                  </a:lnTo>
                  <a:lnTo>
                    <a:pt x="0" y="222666"/>
                  </a:lnTo>
                  <a:lnTo>
                    <a:pt x="0" y="556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5667" rIns="71379" bIns="55667" numCol="1" spcCol="1270" anchor="ctr" anchorCtr="0">
              <a:noAutofit/>
            </a:bodyPr>
            <a:lstStyle/>
            <a:p>
              <a:pPr marL="0" lvl="0" indent="0" algn="ctr" defTabSz="488950">
                <a:lnSpc>
                  <a:spcPct val="150000"/>
                </a:lnSpc>
                <a:spcBef>
                  <a:spcPct val="0"/>
                </a:spcBef>
                <a:buNone/>
              </a:pPr>
              <a:endParaRPr lang="zh-CN" altLang="en-US" sz="2000" kern="1200">
                <a:latin typeface="+mn-ea"/>
              </a:endParaRPr>
            </a:p>
          </p:txBody>
        </p:sp>
        <p:sp>
          <p:nvSpPr>
            <p:cNvPr id="37" name="任意多边形: 形状 36">
              <a:extLst>
                <a:ext uri="{FF2B5EF4-FFF2-40B4-BE49-F238E27FC236}">
                  <a16:creationId xmlns:a16="http://schemas.microsoft.com/office/drawing/2014/main" id="{ABBA0044-9B64-4A0B-842B-4C6916316586}"/>
                </a:ext>
              </a:extLst>
            </p:cNvPr>
            <p:cNvSpPr/>
            <p:nvPr/>
          </p:nvSpPr>
          <p:spPr>
            <a:xfrm>
              <a:off x="8658056" y="2263543"/>
              <a:ext cx="1122312" cy="1273123"/>
            </a:xfrm>
            <a:custGeom>
              <a:avLst/>
              <a:gdLst>
                <a:gd name="connsiteX0" fmla="*/ 0 w 1122312"/>
                <a:gd name="connsiteY0" fmla="*/ 112231 h 1273123"/>
                <a:gd name="connsiteX1" fmla="*/ 112231 w 1122312"/>
                <a:gd name="connsiteY1" fmla="*/ 0 h 1273123"/>
                <a:gd name="connsiteX2" fmla="*/ 1010081 w 1122312"/>
                <a:gd name="connsiteY2" fmla="*/ 0 h 1273123"/>
                <a:gd name="connsiteX3" fmla="*/ 1122312 w 1122312"/>
                <a:gd name="connsiteY3" fmla="*/ 112231 h 1273123"/>
                <a:gd name="connsiteX4" fmla="*/ 1122312 w 1122312"/>
                <a:gd name="connsiteY4" fmla="*/ 1160892 h 1273123"/>
                <a:gd name="connsiteX5" fmla="*/ 1010081 w 1122312"/>
                <a:gd name="connsiteY5" fmla="*/ 1273123 h 1273123"/>
                <a:gd name="connsiteX6" fmla="*/ 112231 w 1122312"/>
                <a:gd name="connsiteY6" fmla="*/ 1273123 h 1273123"/>
                <a:gd name="connsiteX7" fmla="*/ 0 w 1122312"/>
                <a:gd name="connsiteY7" fmla="*/ 1160892 h 1273123"/>
                <a:gd name="connsiteX8" fmla="*/ 0 w 1122312"/>
                <a:gd name="connsiteY8" fmla="*/ 112231 h 1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12" h="1273123">
                  <a:moveTo>
                    <a:pt x="0" y="112231"/>
                  </a:moveTo>
                  <a:cubicBezTo>
                    <a:pt x="0" y="50248"/>
                    <a:pt x="50248" y="0"/>
                    <a:pt x="112231" y="0"/>
                  </a:cubicBezTo>
                  <a:lnTo>
                    <a:pt x="1010081" y="0"/>
                  </a:lnTo>
                  <a:cubicBezTo>
                    <a:pt x="1072064" y="0"/>
                    <a:pt x="1122312" y="50248"/>
                    <a:pt x="1122312" y="112231"/>
                  </a:cubicBezTo>
                  <a:lnTo>
                    <a:pt x="1122312" y="1160892"/>
                  </a:lnTo>
                  <a:cubicBezTo>
                    <a:pt x="1122312" y="1222875"/>
                    <a:pt x="1072064" y="1273123"/>
                    <a:pt x="1010081" y="1273123"/>
                  </a:cubicBezTo>
                  <a:lnTo>
                    <a:pt x="112231" y="1273123"/>
                  </a:lnTo>
                  <a:cubicBezTo>
                    <a:pt x="50248" y="1273123"/>
                    <a:pt x="0" y="1222875"/>
                    <a:pt x="0" y="1160892"/>
                  </a:cubicBezTo>
                  <a:lnTo>
                    <a:pt x="0" y="1122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451" tIns="101451" rIns="101451" bIns="101451"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5</a:t>
              </a:r>
              <a:r>
                <a:rPr lang="zh-CN" sz="2000" kern="1200">
                  <a:latin typeface="+mn-ea"/>
                </a:rPr>
                <a:t>）维护人员。</a:t>
              </a:r>
            </a:p>
          </p:txBody>
        </p:sp>
      </p:gr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9.3    </a:t>
            </a:r>
            <a:r>
              <a:rPr lang="zh-CN" altLang="en-US" sz="2200" b="1" dirty="0">
                <a:latin typeface="微软雅黑" charset="-122"/>
                <a:ea typeface="微软雅黑" charset="-122"/>
              </a:rPr>
              <a:t>软件维护的过程与组织</a:t>
            </a:r>
          </a:p>
        </p:txBody>
      </p:sp>
      <p:sp>
        <p:nvSpPr>
          <p:cNvPr id="22" name="矩形 21">
            <a:extLst>
              <a:ext uri="{FF2B5EF4-FFF2-40B4-BE49-F238E27FC236}">
                <a16:creationId xmlns:a16="http://schemas.microsoft.com/office/drawing/2014/main" id="{12E98F7B-683B-47E7-BFFE-7BAB24290E8D}"/>
              </a:ext>
            </a:extLst>
          </p:cNvPr>
          <p:cNvSpPr/>
          <p:nvPr/>
        </p:nvSpPr>
        <p:spPr>
          <a:xfrm>
            <a:off x="685800" y="924542"/>
            <a:ext cx="10820400" cy="2871171"/>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．制定维护文档</a:t>
            </a:r>
          </a:p>
          <a:p>
            <a:pPr>
              <a:lnSpc>
                <a:spcPct val="150000"/>
              </a:lnSpc>
              <a:spcBef>
                <a:spcPct val="20000"/>
              </a:spcBef>
            </a:pPr>
            <a:r>
              <a:rPr lang="zh-CN" altLang="en-US" sz="2000" dirty="0">
                <a:latin typeface="+mn-ea"/>
              </a:rPr>
              <a:t>所有软件维护申请都应按规定的方式提出。软件维护组织通常提供维护申请报告（</a:t>
            </a:r>
            <a:r>
              <a:rPr lang="en-US" altLang="zh-CN" sz="2000" dirty="0">
                <a:latin typeface="+mn-ea"/>
              </a:rPr>
              <a:t>Maintenance Request Report, MRR</a:t>
            </a:r>
            <a:r>
              <a:rPr lang="zh-CN" altLang="en-US" sz="2000" dirty="0">
                <a:latin typeface="+mn-ea"/>
              </a:rPr>
              <a:t>）或称软件问题报告，由申请维护的用户填写。如果发现了软件的错误，用户必须完整地说明产生错误的情况，包括输入数据、错误清单以及其他有关材料。如果维护申请属于适应性维护或完善性维护，用户必须提出一份简要的维护规格说明书，列出所有希望的修改。维护申请报告将由维护管理员和系统监督员来研究处理。</a:t>
            </a:r>
          </a:p>
        </p:txBody>
      </p:sp>
      <p:pic>
        <p:nvPicPr>
          <p:cNvPr id="20" name="图形 19" descr="打字机">
            <a:extLst>
              <a:ext uri="{FF2B5EF4-FFF2-40B4-BE49-F238E27FC236}">
                <a16:creationId xmlns:a16="http://schemas.microsoft.com/office/drawing/2014/main" id="{0B99B130-4011-44C7-A087-26F084997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9961" y="3652838"/>
            <a:ext cx="2280620" cy="2280620"/>
          </a:xfrm>
          <a:prstGeom prst="rect">
            <a:avLst/>
          </a:prstGeom>
        </p:spPr>
      </p:pic>
    </p:spTree>
    <p:extLst>
      <p:ext uri="{BB962C8B-B14F-4D97-AF65-F5344CB8AC3E}">
        <p14:creationId xmlns:p14="http://schemas.microsoft.com/office/powerpoint/2010/main" val="19061308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9.3    </a:t>
            </a:r>
            <a:r>
              <a:rPr lang="zh-CN" altLang="en-US" sz="2200" b="1" dirty="0">
                <a:latin typeface="微软雅黑" charset="-122"/>
                <a:ea typeface="微软雅黑" charset="-122"/>
              </a:rPr>
              <a:t>软件维护的过程与组织</a:t>
            </a:r>
          </a:p>
        </p:txBody>
      </p:sp>
      <p:sp>
        <p:nvSpPr>
          <p:cNvPr id="22" name="矩形 21">
            <a:extLst>
              <a:ext uri="{FF2B5EF4-FFF2-40B4-BE49-F238E27FC236}">
                <a16:creationId xmlns:a16="http://schemas.microsoft.com/office/drawing/2014/main" id="{12E98F7B-683B-47E7-BFFE-7BAB24290E8D}"/>
              </a:ext>
            </a:extLst>
          </p:cNvPr>
          <p:cNvSpPr/>
          <p:nvPr/>
        </p:nvSpPr>
        <p:spPr>
          <a:xfrm>
            <a:off x="750711" y="1033200"/>
            <a:ext cx="2040616" cy="481863"/>
          </a:xfrm>
          <a:prstGeom prst="rect">
            <a:avLst/>
          </a:prstGeom>
        </p:spPr>
        <p:txBody>
          <a:bodyPr wrap="square">
            <a:spAutoFit/>
          </a:bodyPr>
          <a:lstStyle/>
          <a:p>
            <a:pPr>
              <a:lnSpc>
                <a:spcPct val="150000"/>
              </a:lnSpc>
              <a:spcBef>
                <a:spcPct val="20000"/>
              </a:spcBef>
            </a:pPr>
            <a:r>
              <a:rPr lang="en-US" altLang="zh-CN" sz="2000" dirty="0">
                <a:latin typeface="+mn-ea"/>
              </a:rPr>
              <a:t>3.</a:t>
            </a:r>
            <a:r>
              <a:rPr lang="zh-CN" altLang="en-US" sz="2000" dirty="0">
                <a:latin typeface="+mn-ea"/>
              </a:rPr>
              <a:t>维护流程</a:t>
            </a:r>
          </a:p>
        </p:txBody>
      </p:sp>
      <p:pic>
        <p:nvPicPr>
          <p:cNvPr id="5" name="Picture 2">
            <a:extLst>
              <a:ext uri="{FF2B5EF4-FFF2-40B4-BE49-F238E27FC236}">
                <a16:creationId xmlns:a16="http://schemas.microsoft.com/office/drawing/2014/main" id="{89E8A9BB-AAC6-4298-9099-4F3C450EC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685013"/>
            <a:ext cx="76771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4387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9.3    </a:t>
            </a:r>
            <a:r>
              <a:rPr lang="zh-CN" altLang="en-US" sz="2200" b="1" dirty="0">
                <a:latin typeface="微软雅黑" charset="-122"/>
                <a:ea typeface="微软雅黑" charset="-122"/>
              </a:rPr>
              <a:t>软件维护的过程与组织</a:t>
            </a:r>
          </a:p>
        </p:txBody>
      </p:sp>
      <p:sp>
        <p:nvSpPr>
          <p:cNvPr id="22" name="矩形 21">
            <a:extLst>
              <a:ext uri="{FF2B5EF4-FFF2-40B4-BE49-F238E27FC236}">
                <a16:creationId xmlns:a16="http://schemas.microsoft.com/office/drawing/2014/main" id="{12E98F7B-683B-47E7-BFFE-7BAB24290E8D}"/>
              </a:ext>
            </a:extLst>
          </p:cNvPr>
          <p:cNvSpPr/>
          <p:nvPr/>
        </p:nvSpPr>
        <p:spPr>
          <a:xfrm>
            <a:off x="809703" y="1375889"/>
            <a:ext cx="9463010" cy="3036409"/>
          </a:xfrm>
          <a:prstGeom prst="rect">
            <a:avLst/>
          </a:prstGeom>
        </p:spPr>
        <p:txBody>
          <a:bodyPr wrap="square">
            <a:spAutoFit/>
          </a:bodyPr>
          <a:lstStyle/>
          <a:p>
            <a:pPr>
              <a:lnSpc>
                <a:spcPct val="150000"/>
              </a:lnSpc>
              <a:spcBef>
                <a:spcPct val="20000"/>
              </a:spcBef>
            </a:pPr>
            <a:r>
              <a:rPr lang="en-US" altLang="zh-CN" sz="2000" dirty="0">
                <a:latin typeface="+mn-ea"/>
              </a:rPr>
              <a:t>4</a:t>
            </a:r>
            <a:r>
              <a:rPr lang="zh-CN" altLang="en-US" sz="2000" dirty="0">
                <a:latin typeface="+mn-ea"/>
              </a:rPr>
              <a:t>．维护记录</a:t>
            </a:r>
          </a:p>
          <a:p>
            <a:pPr>
              <a:lnSpc>
                <a:spcPct val="150000"/>
              </a:lnSpc>
              <a:spcBef>
                <a:spcPct val="20000"/>
              </a:spcBef>
            </a:pPr>
            <a:r>
              <a:rPr lang="zh-CN" altLang="en-US" sz="2000" dirty="0">
                <a:latin typeface="+mn-ea"/>
              </a:rPr>
              <a:t>在维护阶段需要记录一些与维护有关的信息，这些信息可作为估计维护有效程度，确定软件产品的质量，估算维护费用等工作的原始依据。</a:t>
            </a:r>
            <a:endParaRPr lang="en-US" altLang="zh-CN" sz="2000" dirty="0">
              <a:latin typeface="+mn-ea"/>
            </a:endParaRPr>
          </a:p>
          <a:p>
            <a:pPr>
              <a:lnSpc>
                <a:spcPct val="150000"/>
              </a:lnSpc>
              <a:spcBef>
                <a:spcPct val="20000"/>
              </a:spcBef>
            </a:pPr>
            <a:endParaRPr lang="en-US" altLang="zh-CN" sz="2000" dirty="0">
              <a:latin typeface="+mn-ea"/>
            </a:endParaRPr>
          </a:p>
          <a:p>
            <a:pPr>
              <a:lnSpc>
                <a:spcPct val="150000"/>
              </a:lnSpc>
              <a:spcBef>
                <a:spcPct val="20000"/>
              </a:spcBef>
            </a:pPr>
            <a:r>
              <a:rPr lang="en-US" altLang="zh-CN" sz="2000" dirty="0">
                <a:latin typeface="+mn-ea"/>
              </a:rPr>
              <a:t>5</a:t>
            </a:r>
            <a:r>
              <a:rPr lang="zh-CN" altLang="en-US" sz="2000" dirty="0">
                <a:latin typeface="+mn-ea"/>
              </a:rPr>
              <a:t>．维护评价</a:t>
            </a:r>
          </a:p>
          <a:p>
            <a:pPr>
              <a:lnSpc>
                <a:spcPct val="150000"/>
              </a:lnSpc>
              <a:spcBef>
                <a:spcPct val="20000"/>
              </a:spcBef>
            </a:pPr>
            <a:r>
              <a:rPr lang="zh-CN" altLang="en-US" sz="2000" dirty="0">
                <a:latin typeface="+mn-ea"/>
              </a:rPr>
              <a:t>根据维护文档记录，可以对维护工作做一些度量。</a:t>
            </a:r>
          </a:p>
        </p:txBody>
      </p:sp>
      <p:pic>
        <p:nvPicPr>
          <p:cNvPr id="4" name="图形 3" descr="服务器">
            <a:extLst>
              <a:ext uri="{FF2B5EF4-FFF2-40B4-BE49-F238E27FC236}">
                <a16:creationId xmlns:a16="http://schemas.microsoft.com/office/drawing/2014/main" id="{27E4B6BA-C1CA-4087-9DC8-007FBCDC1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9867" y="2894094"/>
            <a:ext cx="3272557" cy="3272557"/>
          </a:xfrm>
          <a:prstGeom prst="rect">
            <a:avLst/>
          </a:prstGeom>
        </p:spPr>
      </p:pic>
    </p:spTree>
    <p:extLst>
      <p:ext uri="{BB962C8B-B14F-4D97-AF65-F5344CB8AC3E}">
        <p14:creationId xmlns:p14="http://schemas.microsoft.com/office/powerpoint/2010/main" val="11812329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软件的可维护性</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440819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9.4.1    </a:t>
            </a:r>
            <a:r>
              <a:rPr lang="zh-CN" altLang="en-US" sz="2200" b="1" dirty="0">
                <a:latin typeface="微软雅黑" charset="-122"/>
                <a:ea typeface="微软雅黑" charset="-122"/>
              </a:rPr>
              <a:t>决定软件可维护性的因素  </a:t>
            </a:r>
          </a:p>
        </p:txBody>
      </p:sp>
      <p:sp>
        <p:nvSpPr>
          <p:cNvPr id="22" name="矩形 21">
            <a:extLst>
              <a:ext uri="{FF2B5EF4-FFF2-40B4-BE49-F238E27FC236}">
                <a16:creationId xmlns:a16="http://schemas.microsoft.com/office/drawing/2014/main" id="{12E98F7B-683B-47E7-BFFE-7BAB24290E8D}"/>
              </a:ext>
            </a:extLst>
          </p:cNvPr>
          <p:cNvSpPr/>
          <p:nvPr/>
        </p:nvSpPr>
        <p:spPr>
          <a:xfrm>
            <a:off x="558980" y="1116251"/>
            <a:ext cx="9713733" cy="4625497"/>
          </a:xfrm>
          <a:prstGeom prst="rect">
            <a:avLst/>
          </a:prstGeom>
        </p:spPr>
        <p:txBody>
          <a:bodyPr wrap="square">
            <a:spAutoFit/>
          </a:bodyPr>
          <a:lstStyle/>
          <a:p>
            <a:pPr>
              <a:lnSpc>
                <a:spcPct val="150000"/>
              </a:lnSpc>
              <a:spcBef>
                <a:spcPct val="20000"/>
              </a:spcBef>
            </a:pPr>
            <a:r>
              <a:rPr lang="en-US" altLang="zh-CN" sz="2000" dirty="0">
                <a:latin typeface="+mn-ea"/>
              </a:rPr>
              <a:t>1</a:t>
            </a:r>
            <a:r>
              <a:rPr lang="zh-CN" altLang="en-US" sz="2000" dirty="0">
                <a:latin typeface="+mn-ea"/>
              </a:rPr>
              <a:t>．可理解性</a:t>
            </a:r>
          </a:p>
          <a:p>
            <a:pPr>
              <a:lnSpc>
                <a:spcPct val="150000"/>
              </a:lnSpc>
              <a:spcBef>
                <a:spcPct val="20000"/>
              </a:spcBef>
            </a:pPr>
            <a:r>
              <a:rPr lang="zh-CN" altLang="en-US" sz="2000" dirty="0">
                <a:latin typeface="+mn-ea"/>
              </a:rPr>
              <a:t>指维护人员通过阅读程序代码和相关文档，了解程序的结构、功能及其如何运行的难易程度。</a:t>
            </a:r>
            <a:endParaRPr lang="en-US" altLang="zh-CN" sz="2000" dirty="0">
              <a:latin typeface="+mn-ea"/>
            </a:endParaRPr>
          </a:p>
          <a:p>
            <a:pPr>
              <a:lnSpc>
                <a:spcPct val="150000"/>
              </a:lnSpc>
              <a:spcBef>
                <a:spcPct val="20000"/>
              </a:spcBef>
            </a:pPr>
            <a:r>
              <a:rPr lang="en-US" altLang="zh-CN" sz="2000" dirty="0">
                <a:latin typeface="+mn-ea"/>
              </a:rPr>
              <a:t>2</a:t>
            </a:r>
            <a:r>
              <a:rPr lang="zh-CN" altLang="en-US" sz="2000" dirty="0">
                <a:latin typeface="+mn-ea"/>
              </a:rPr>
              <a:t>．可测试性</a:t>
            </a:r>
          </a:p>
          <a:p>
            <a:pPr>
              <a:lnSpc>
                <a:spcPct val="150000"/>
              </a:lnSpc>
              <a:spcBef>
                <a:spcPct val="20000"/>
              </a:spcBef>
            </a:pPr>
            <a:r>
              <a:rPr lang="zh-CN" altLang="en-US" sz="2000" dirty="0">
                <a:latin typeface="+mn-ea"/>
              </a:rPr>
              <a:t>表明预建立的测试准则对软件可进行测试的程度。</a:t>
            </a:r>
            <a:endParaRPr lang="en-US" altLang="zh-CN" sz="2000" dirty="0">
              <a:latin typeface="+mn-ea"/>
            </a:endParaRPr>
          </a:p>
          <a:p>
            <a:pPr>
              <a:lnSpc>
                <a:spcPct val="150000"/>
              </a:lnSpc>
              <a:spcBef>
                <a:spcPct val="20000"/>
              </a:spcBef>
            </a:pPr>
            <a:r>
              <a:rPr lang="en-US" altLang="zh-CN" sz="2000" dirty="0">
                <a:latin typeface="+mn-ea"/>
              </a:rPr>
              <a:t>3</a:t>
            </a:r>
            <a:r>
              <a:rPr lang="zh-CN" altLang="en-US" sz="2000" dirty="0">
                <a:latin typeface="+mn-ea"/>
              </a:rPr>
              <a:t>．可修改性</a:t>
            </a:r>
          </a:p>
          <a:p>
            <a:pPr>
              <a:lnSpc>
                <a:spcPct val="150000"/>
              </a:lnSpc>
              <a:spcBef>
                <a:spcPct val="20000"/>
              </a:spcBef>
            </a:pPr>
            <a:r>
              <a:rPr lang="zh-CN" altLang="en-US" sz="2000" dirty="0">
                <a:latin typeface="+mn-ea"/>
              </a:rPr>
              <a:t>指软件容易修改，而不至于产生副作用的程度。</a:t>
            </a:r>
            <a:endParaRPr lang="en-US" altLang="zh-CN" sz="2000" dirty="0">
              <a:latin typeface="+mn-ea"/>
            </a:endParaRPr>
          </a:p>
          <a:p>
            <a:pPr>
              <a:lnSpc>
                <a:spcPct val="150000"/>
              </a:lnSpc>
              <a:spcBef>
                <a:spcPct val="20000"/>
              </a:spcBef>
            </a:pPr>
            <a:r>
              <a:rPr lang="en-US" altLang="zh-CN" sz="2000" dirty="0">
                <a:latin typeface="+mn-ea"/>
              </a:rPr>
              <a:t>4</a:t>
            </a:r>
            <a:r>
              <a:rPr lang="zh-CN" altLang="en-US" sz="2000" dirty="0">
                <a:latin typeface="+mn-ea"/>
              </a:rPr>
              <a:t>．可移植性</a:t>
            </a:r>
          </a:p>
          <a:p>
            <a:pPr>
              <a:lnSpc>
                <a:spcPct val="150000"/>
              </a:lnSpc>
              <a:spcBef>
                <a:spcPct val="20000"/>
              </a:spcBef>
            </a:pPr>
            <a:r>
              <a:rPr lang="zh-CN" altLang="en-US" sz="2000" dirty="0">
                <a:latin typeface="+mn-ea"/>
              </a:rPr>
              <a:t>指一个软件系统从一个计算机环境移植到另一个计算机环境的容易程度。</a:t>
            </a:r>
          </a:p>
        </p:txBody>
      </p:sp>
      <p:pic>
        <p:nvPicPr>
          <p:cNvPr id="4" name="图形 3" descr="笔记本电脑">
            <a:extLst>
              <a:ext uri="{FF2B5EF4-FFF2-40B4-BE49-F238E27FC236}">
                <a16:creationId xmlns:a16="http://schemas.microsoft.com/office/drawing/2014/main" id="{85186DC2-2CB3-4408-9A57-F3702F663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1803" y="2001017"/>
            <a:ext cx="2998841" cy="2998841"/>
          </a:xfrm>
          <a:prstGeom prst="rect">
            <a:avLst/>
          </a:prstGeom>
        </p:spPr>
      </p:pic>
    </p:spTree>
    <p:extLst>
      <p:ext uri="{BB962C8B-B14F-4D97-AF65-F5344CB8AC3E}">
        <p14:creationId xmlns:p14="http://schemas.microsoft.com/office/powerpoint/2010/main" val="1258850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191979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7" y="1783974"/>
            <a:ext cx="3888005"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9.1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软件维护的类型与策略</a:t>
            </a:r>
          </a:p>
        </p:txBody>
      </p:sp>
      <p:sp>
        <p:nvSpPr>
          <p:cNvPr id="15" name="矩形 14"/>
          <p:cNvSpPr/>
          <p:nvPr/>
        </p:nvSpPr>
        <p:spPr>
          <a:xfrm>
            <a:off x="2935043" y="672551"/>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4"/>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267848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2547627"/>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软件维护的特点</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343718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19" y="3311280"/>
            <a:ext cx="4805817"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软件维护的过程与组织</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4195882"/>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4074933"/>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9.4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软件的可维护性 </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95457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8" y="4838586"/>
            <a:ext cx="5284648"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9.5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软件维护的副作用 </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5713276"/>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7" y="5602239"/>
            <a:ext cx="4466501"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9.6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软件逆向工程与再生工程</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428787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9.4.2    </a:t>
            </a:r>
            <a:r>
              <a:rPr lang="zh-CN" altLang="en-US" sz="2200" b="1" dirty="0">
                <a:latin typeface="微软雅黑" charset="-122"/>
                <a:ea typeface="微软雅黑" charset="-122"/>
              </a:rPr>
              <a:t>提高软件可维护性的方法  </a:t>
            </a:r>
          </a:p>
        </p:txBody>
      </p:sp>
      <p:sp>
        <p:nvSpPr>
          <p:cNvPr id="22" name="矩形 21">
            <a:extLst>
              <a:ext uri="{FF2B5EF4-FFF2-40B4-BE49-F238E27FC236}">
                <a16:creationId xmlns:a16="http://schemas.microsoft.com/office/drawing/2014/main" id="{12E98F7B-683B-47E7-BFFE-7BAB24290E8D}"/>
              </a:ext>
            </a:extLst>
          </p:cNvPr>
          <p:cNvSpPr/>
          <p:nvPr/>
        </p:nvSpPr>
        <p:spPr>
          <a:xfrm>
            <a:off x="557344" y="1063100"/>
            <a:ext cx="11084196" cy="4440831"/>
          </a:xfrm>
          <a:prstGeom prst="rect">
            <a:avLst/>
          </a:prstGeom>
        </p:spPr>
        <p:txBody>
          <a:bodyPr wrap="square">
            <a:spAutoFit/>
          </a:bodyPr>
          <a:lstStyle/>
          <a:p>
            <a:pPr>
              <a:lnSpc>
                <a:spcPct val="150000"/>
              </a:lnSpc>
              <a:spcBef>
                <a:spcPct val="20000"/>
              </a:spcBef>
            </a:pPr>
            <a:r>
              <a:rPr lang="en-US" altLang="zh-CN" sz="2000" dirty="0">
                <a:latin typeface="+mn-ea"/>
              </a:rPr>
              <a:t>1</a:t>
            </a:r>
            <a:r>
              <a:rPr lang="zh-CN" altLang="en-US" sz="2000" dirty="0">
                <a:latin typeface="+mn-ea"/>
              </a:rPr>
              <a:t>．明确软件的质量目标和优先级</a:t>
            </a:r>
          </a:p>
          <a:p>
            <a:pPr>
              <a:lnSpc>
                <a:spcPct val="150000"/>
              </a:lnSpc>
              <a:spcBef>
                <a:spcPct val="20000"/>
              </a:spcBef>
            </a:pPr>
            <a:r>
              <a:rPr lang="zh-CN" altLang="en-US" sz="2000" dirty="0">
                <a:latin typeface="+mn-ea"/>
              </a:rPr>
              <a:t>如果要程序满足可维护性的七种特性的全部要求，那是不现实的。因为，有些特性是相互促进的，而有些特性则是相互矛盾的。</a:t>
            </a:r>
          </a:p>
          <a:p>
            <a:pPr>
              <a:lnSpc>
                <a:spcPct val="150000"/>
              </a:lnSpc>
              <a:spcBef>
                <a:spcPct val="20000"/>
              </a:spcBef>
            </a:pPr>
            <a:r>
              <a:rPr lang="zh-CN" altLang="en-US" sz="2000" dirty="0">
                <a:latin typeface="+mn-ea"/>
              </a:rPr>
              <a:t>每一种质量特性的相对重要性不但因维护类型而不同，而且因程序的用途和计算环境而不同。因此，在提出质量目标的同时还必须规定它们的优先级，这样有助于提高软件的质量，减少软件生存周期的费用。</a:t>
            </a:r>
          </a:p>
          <a:p>
            <a:pPr>
              <a:lnSpc>
                <a:spcPct val="150000"/>
              </a:lnSpc>
              <a:spcBef>
                <a:spcPct val="20000"/>
              </a:spcBef>
            </a:pPr>
            <a:r>
              <a:rPr lang="en-US" altLang="zh-CN" sz="2000" dirty="0">
                <a:latin typeface="+mn-ea"/>
              </a:rPr>
              <a:t>2</a:t>
            </a:r>
            <a:r>
              <a:rPr lang="zh-CN" altLang="en-US" sz="2000" dirty="0">
                <a:latin typeface="+mn-ea"/>
              </a:rPr>
              <a:t>．使用先进的软件开发技术和工具</a:t>
            </a:r>
          </a:p>
          <a:p>
            <a:pPr>
              <a:lnSpc>
                <a:spcPct val="150000"/>
              </a:lnSpc>
              <a:spcBef>
                <a:spcPct val="20000"/>
              </a:spcBef>
            </a:pPr>
            <a:r>
              <a:rPr lang="zh-CN" altLang="en-US" sz="2000" dirty="0">
                <a:latin typeface="+mn-ea"/>
              </a:rPr>
              <a:t>为了改善软件可维护性，应及时学习并尽量使用能提高软件质量的技术和工具。例如，模块化技术、结构化程序设计技术、面向对象等先进的软件开发技术。</a:t>
            </a:r>
          </a:p>
        </p:txBody>
      </p:sp>
    </p:spTree>
    <p:extLst>
      <p:ext uri="{BB962C8B-B14F-4D97-AF65-F5344CB8AC3E}">
        <p14:creationId xmlns:p14="http://schemas.microsoft.com/office/powerpoint/2010/main" val="40925166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428787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9.4.2    </a:t>
            </a:r>
            <a:r>
              <a:rPr lang="zh-CN" altLang="en-US" sz="2200" b="1" dirty="0">
                <a:latin typeface="微软雅黑" charset="-122"/>
                <a:ea typeface="微软雅黑" charset="-122"/>
              </a:rPr>
              <a:t>提高软件可维护性的方法  </a:t>
            </a:r>
          </a:p>
        </p:txBody>
      </p:sp>
      <p:sp>
        <p:nvSpPr>
          <p:cNvPr id="22" name="矩形 21">
            <a:extLst>
              <a:ext uri="{FF2B5EF4-FFF2-40B4-BE49-F238E27FC236}">
                <a16:creationId xmlns:a16="http://schemas.microsoft.com/office/drawing/2014/main" id="{12E98F7B-683B-47E7-BFFE-7BAB24290E8D}"/>
              </a:ext>
            </a:extLst>
          </p:cNvPr>
          <p:cNvSpPr/>
          <p:nvPr/>
        </p:nvSpPr>
        <p:spPr>
          <a:xfrm>
            <a:off x="2143970" y="1151187"/>
            <a:ext cx="9566250" cy="1005083"/>
          </a:xfrm>
          <a:prstGeom prst="rect">
            <a:avLst/>
          </a:prstGeom>
        </p:spPr>
        <p:txBody>
          <a:bodyPr wrap="square">
            <a:spAutoFit/>
          </a:bodyPr>
          <a:lstStyle/>
          <a:p>
            <a:pPr>
              <a:lnSpc>
                <a:spcPct val="150000"/>
              </a:lnSpc>
              <a:spcBef>
                <a:spcPct val="20000"/>
              </a:spcBef>
            </a:pPr>
            <a:r>
              <a:rPr lang="en-US" altLang="zh-CN" sz="2000" dirty="0">
                <a:latin typeface="+mn-ea"/>
              </a:rPr>
              <a:t>3</a:t>
            </a:r>
            <a:r>
              <a:rPr lang="zh-CN" altLang="en-US" sz="2000" dirty="0">
                <a:latin typeface="+mn-ea"/>
              </a:rPr>
              <a:t>．质量保证审查</a:t>
            </a:r>
          </a:p>
          <a:p>
            <a:pPr>
              <a:lnSpc>
                <a:spcPct val="150000"/>
              </a:lnSpc>
              <a:spcBef>
                <a:spcPct val="20000"/>
              </a:spcBef>
            </a:pPr>
            <a:r>
              <a:rPr lang="zh-CN" altLang="en-US" sz="2000" dirty="0">
                <a:latin typeface="+mn-ea"/>
              </a:rPr>
              <a:t>要提高软件可维护性，必须要进行质量保证审查。质量保证审查可分为四种类型。</a:t>
            </a:r>
          </a:p>
        </p:txBody>
      </p:sp>
      <p:grpSp>
        <p:nvGrpSpPr>
          <p:cNvPr id="6" name="组合 5">
            <a:extLst>
              <a:ext uri="{FF2B5EF4-FFF2-40B4-BE49-F238E27FC236}">
                <a16:creationId xmlns:a16="http://schemas.microsoft.com/office/drawing/2014/main" id="{F60864A0-6600-4F53-AEE0-4DAADA6AE2C1}"/>
              </a:ext>
            </a:extLst>
          </p:cNvPr>
          <p:cNvGrpSpPr/>
          <p:nvPr/>
        </p:nvGrpSpPr>
        <p:grpSpPr>
          <a:xfrm>
            <a:off x="2143970" y="2991809"/>
            <a:ext cx="7680400" cy="2715004"/>
            <a:chOff x="3592651" y="3429609"/>
            <a:chExt cx="4679150" cy="1854355"/>
          </a:xfrm>
        </p:grpSpPr>
        <p:sp>
          <p:nvSpPr>
            <p:cNvPr id="7" name="L 形 6">
              <a:extLst>
                <a:ext uri="{FF2B5EF4-FFF2-40B4-BE49-F238E27FC236}">
                  <a16:creationId xmlns:a16="http://schemas.microsoft.com/office/drawing/2014/main" id="{3D69FB4D-A72D-4D00-B0C9-B202C40F5EE4}"/>
                </a:ext>
              </a:extLst>
            </p:cNvPr>
            <p:cNvSpPr/>
            <p:nvPr/>
          </p:nvSpPr>
          <p:spPr>
            <a:xfrm rot="5400000">
              <a:off x="3808872" y="4102540"/>
              <a:ext cx="651288" cy="108372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7">
              <a:extLst>
                <a:ext uri="{FF2B5EF4-FFF2-40B4-BE49-F238E27FC236}">
                  <a16:creationId xmlns:a16="http://schemas.microsoft.com/office/drawing/2014/main" id="{4BE3F74F-E529-4902-8FCB-3CBE5A8DD2C6}"/>
                </a:ext>
              </a:extLst>
            </p:cNvPr>
            <p:cNvSpPr/>
            <p:nvPr/>
          </p:nvSpPr>
          <p:spPr>
            <a:xfrm>
              <a:off x="3700156" y="4426342"/>
              <a:ext cx="978397" cy="857622"/>
            </a:xfrm>
            <a:custGeom>
              <a:avLst/>
              <a:gdLst>
                <a:gd name="connsiteX0" fmla="*/ 0 w 978397"/>
                <a:gd name="connsiteY0" fmla="*/ 0 h 857622"/>
                <a:gd name="connsiteX1" fmla="*/ 978397 w 978397"/>
                <a:gd name="connsiteY1" fmla="*/ 0 h 857622"/>
                <a:gd name="connsiteX2" fmla="*/ 978397 w 978397"/>
                <a:gd name="connsiteY2" fmla="*/ 857622 h 857622"/>
                <a:gd name="connsiteX3" fmla="*/ 0 w 978397"/>
                <a:gd name="connsiteY3" fmla="*/ 857622 h 857622"/>
                <a:gd name="connsiteX4" fmla="*/ 0 w 978397"/>
                <a:gd name="connsiteY4" fmla="*/ 0 h 85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397" h="857622">
                  <a:moveTo>
                    <a:pt x="0" y="0"/>
                  </a:moveTo>
                  <a:lnTo>
                    <a:pt x="978397" y="0"/>
                  </a:lnTo>
                  <a:lnTo>
                    <a:pt x="978397" y="857622"/>
                  </a:lnTo>
                  <a:lnTo>
                    <a:pt x="0" y="8576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150000"/>
                </a:lnSpc>
                <a:spcBef>
                  <a:spcPct val="0"/>
                </a:spcBef>
                <a:buNone/>
              </a:pPr>
              <a:r>
                <a:rPr lang="zh-CN" sz="2000" kern="1200">
                  <a:latin typeface="+mn-ea"/>
                </a:rPr>
                <a:t>（</a:t>
              </a:r>
              <a:r>
                <a:rPr lang="en-US" sz="2000" kern="1200">
                  <a:latin typeface="+mn-ea"/>
                </a:rPr>
                <a:t>1</a:t>
              </a:r>
              <a:r>
                <a:rPr lang="zh-CN" sz="2000" kern="1200">
                  <a:latin typeface="+mn-ea"/>
                </a:rPr>
                <a:t>）在检查点检查。</a:t>
              </a:r>
            </a:p>
          </p:txBody>
        </p:sp>
        <p:sp>
          <p:nvSpPr>
            <p:cNvPr id="10" name="等腰三角形 9">
              <a:extLst>
                <a:ext uri="{FF2B5EF4-FFF2-40B4-BE49-F238E27FC236}">
                  <a16:creationId xmlns:a16="http://schemas.microsoft.com/office/drawing/2014/main" id="{98749DC7-3F2F-4334-A798-FFEACC4E044F}"/>
                </a:ext>
              </a:extLst>
            </p:cNvPr>
            <p:cNvSpPr/>
            <p:nvPr/>
          </p:nvSpPr>
          <p:spPr>
            <a:xfrm>
              <a:off x="4493950" y="4022755"/>
              <a:ext cx="184603" cy="184603"/>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L 形 10">
              <a:extLst>
                <a:ext uri="{FF2B5EF4-FFF2-40B4-BE49-F238E27FC236}">
                  <a16:creationId xmlns:a16="http://schemas.microsoft.com/office/drawing/2014/main" id="{4F181386-87DC-472C-AFF1-387583DD820E}"/>
                </a:ext>
              </a:extLst>
            </p:cNvPr>
            <p:cNvSpPr/>
            <p:nvPr/>
          </p:nvSpPr>
          <p:spPr>
            <a:xfrm rot="5400000">
              <a:off x="5006621" y="3806156"/>
              <a:ext cx="651288" cy="108372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任意多边形: 形状 11">
              <a:extLst>
                <a:ext uri="{FF2B5EF4-FFF2-40B4-BE49-F238E27FC236}">
                  <a16:creationId xmlns:a16="http://schemas.microsoft.com/office/drawing/2014/main" id="{FF997084-B88A-4D13-B99F-6C5B90E75EED}"/>
                </a:ext>
              </a:extLst>
            </p:cNvPr>
            <p:cNvSpPr/>
            <p:nvPr/>
          </p:nvSpPr>
          <p:spPr>
            <a:xfrm>
              <a:off x="4897905" y="4129957"/>
              <a:ext cx="978397" cy="857622"/>
            </a:xfrm>
            <a:custGeom>
              <a:avLst/>
              <a:gdLst>
                <a:gd name="connsiteX0" fmla="*/ 0 w 978397"/>
                <a:gd name="connsiteY0" fmla="*/ 0 h 857622"/>
                <a:gd name="connsiteX1" fmla="*/ 978397 w 978397"/>
                <a:gd name="connsiteY1" fmla="*/ 0 h 857622"/>
                <a:gd name="connsiteX2" fmla="*/ 978397 w 978397"/>
                <a:gd name="connsiteY2" fmla="*/ 857622 h 857622"/>
                <a:gd name="connsiteX3" fmla="*/ 0 w 978397"/>
                <a:gd name="connsiteY3" fmla="*/ 857622 h 857622"/>
                <a:gd name="connsiteX4" fmla="*/ 0 w 978397"/>
                <a:gd name="connsiteY4" fmla="*/ 0 h 85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397" h="857622">
                  <a:moveTo>
                    <a:pt x="0" y="0"/>
                  </a:moveTo>
                  <a:lnTo>
                    <a:pt x="978397" y="0"/>
                  </a:lnTo>
                  <a:lnTo>
                    <a:pt x="978397" y="857622"/>
                  </a:lnTo>
                  <a:lnTo>
                    <a:pt x="0" y="8576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150000"/>
                </a:lnSpc>
                <a:spcBef>
                  <a:spcPct val="0"/>
                </a:spcBef>
                <a:buNone/>
              </a:pPr>
              <a:r>
                <a:rPr lang="zh-CN" sz="2000" kern="1200">
                  <a:latin typeface="+mn-ea"/>
                </a:rPr>
                <a:t>（</a:t>
              </a:r>
              <a:r>
                <a:rPr lang="en-US" sz="2000" kern="1200">
                  <a:latin typeface="+mn-ea"/>
                </a:rPr>
                <a:t>2</a:t>
              </a:r>
              <a:r>
                <a:rPr lang="zh-CN" sz="2000" kern="1200">
                  <a:latin typeface="+mn-ea"/>
                </a:rPr>
                <a:t>）验收检查。</a:t>
              </a:r>
            </a:p>
          </p:txBody>
        </p:sp>
        <p:sp>
          <p:nvSpPr>
            <p:cNvPr id="13" name="等腰三角形 12">
              <a:extLst>
                <a:ext uri="{FF2B5EF4-FFF2-40B4-BE49-F238E27FC236}">
                  <a16:creationId xmlns:a16="http://schemas.microsoft.com/office/drawing/2014/main" id="{717FA7AD-7D5A-4A05-B99D-5B2AD78E1909}"/>
                </a:ext>
              </a:extLst>
            </p:cNvPr>
            <p:cNvSpPr/>
            <p:nvPr/>
          </p:nvSpPr>
          <p:spPr>
            <a:xfrm>
              <a:off x="5691699" y="3726370"/>
              <a:ext cx="184603" cy="184603"/>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L 形 13">
              <a:extLst>
                <a:ext uri="{FF2B5EF4-FFF2-40B4-BE49-F238E27FC236}">
                  <a16:creationId xmlns:a16="http://schemas.microsoft.com/office/drawing/2014/main" id="{52E85EDD-8956-4A1C-9C76-2AC5116336D7}"/>
                </a:ext>
              </a:extLst>
            </p:cNvPr>
            <p:cNvSpPr/>
            <p:nvPr/>
          </p:nvSpPr>
          <p:spPr>
            <a:xfrm rot="5400000">
              <a:off x="6204371" y="3509771"/>
              <a:ext cx="651288" cy="108372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D7DC551F-279A-4914-801B-E7716DC0F31B}"/>
                </a:ext>
              </a:extLst>
            </p:cNvPr>
            <p:cNvSpPr/>
            <p:nvPr/>
          </p:nvSpPr>
          <p:spPr>
            <a:xfrm>
              <a:off x="6095655" y="3833573"/>
              <a:ext cx="978397" cy="857622"/>
            </a:xfrm>
            <a:custGeom>
              <a:avLst/>
              <a:gdLst>
                <a:gd name="connsiteX0" fmla="*/ 0 w 978397"/>
                <a:gd name="connsiteY0" fmla="*/ 0 h 857622"/>
                <a:gd name="connsiteX1" fmla="*/ 978397 w 978397"/>
                <a:gd name="connsiteY1" fmla="*/ 0 h 857622"/>
                <a:gd name="connsiteX2" fmla="*/ 978397 w 978397"/>
                <a:gd name="connsiteY2" fmla="*/ 857622 h 857622"/>
                <a:gd name="connsiteX3" fmla="*/ 0 w 978397"/>
                <a:gd name="connsiteY3" fmla="*/ 857622 h 857622"/>
                <a:gd name="connsiteX4" fmla="*/ 0 w 978397"/>
                <a:gd name="connsiteY4" fmla="*/ 0 h 85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397" h="857622">
                  <a:moveTo>
                    <a:pt x="0" y="0"/>
                  </a:moveTo>
                  <a:lnTo>
                    <a:pt x="978397" y="0"/>
                  </a:lnTo>
                  <a:lnTo>
                    <a:pt x="978397" y="857622"/>
                  </a:lnTo>
                  <a:lnTo>
                    <a:pt x="0" y="8576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150000"/>
                </a:lnSpc>
                <a:spcBef>
                  <a:spcPct val="0"/>
                </a:spcBef>
                <a:buNone/>
              </a:pPr>
              <a:r>
                <a:rPr lang="zh-CN" sz="2000" kern="1200">
                  <a:latin typeface="+mn-ea"/>
                </a:rPr>
                <a:t>（</a:t>
              </a:r>
              <a:r>
                <a:rPr lang="en-US" sz="2000" kern="1200">
                  <a:latin typeface="+mn-ea"/>
                </a:rPr>
                <a:t>3</a:t>
              </a:r>
              <a:r>
                <a:rPr lang="zh-CN" sz="2000" kern="1200">
                  <a:latin typeface="+mn-ea"/>
                </a:rPr>
                <a:t>）周期性维护检查。</a:t>
              </a:r>
            </a:p>
          </p:txBody>
        </p:sp>
        <p:sp>
          <p:nvSpPr>
            <p:cNvPr id="16" name="等腰三角形 15">
              <a:extLst>
                <a:ext uri="{FF2B5EF4-FFF2-40B4-BE49-F238E27FC236}">
                  <a16:creationId xmlns:a16="http://schemas.microsoft.com/office/drawing/2014/main" id="{4B9DC4D7-D255-4427-9AA3-44D60213A285}"/>
                </a:ext>
              </a:extLst>
            </p:cNvPr>
            <p:cNvSpPr/>
            <p:nvPr/>
          </p:nvSpPr>
          <p:spPr>
            <a:xfrm>
              <a:off x="6889449" y="3429986"/>
              <a:ext cx="184603" cy="184603"/>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L 形 16">
              <a:extLst>
                <a:ext uri="{FF2B5EF4-FFF2-40B4-BE49-F238E27FC236}">
                  <a16:creationId xmlns:a16="http://schemas.microsoft.com/office/drawing/2014/main" id="{D8AB95DB-0B60-4AE5-AF39-DB509F351E62}"/>
                </a:ext>
              </a:extLst>
            </p:cNvPr>
            <p:cNvSpPr/>
            <p:nvPr/>
          </p:nvSpPr>
          <p:spPr>
            <a:xfrm rot="5400000">
              <a:off x="7402120" y="3213388"/>
              <a:ext cx="651288" cy="108372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任意多边形: 形状 17">
              <a:extLst>
                <a:ext uri="{FF2B5EF4-FFF2-40B4-BE49-F238E27FC236}">
                  <a16:creationId xmlns:a16="http://schemas.microsoft.com/office/drawing/2014/main" id="{5A8B68E9-7975-4DCB-9AFC-DF3FD97AE99F}"/>
                </a:ext>
              </a:extLst>
            </p:cNvPr>
            <p:cNvSpPr/>
            <p:nvPr/>
          </p:nvSpPr>
          <p:spPr>
            <a:xfrm>
              <a:off x="7293404" y="3537189"/>
              <a:ext cx="978397" cy="857622"/>
            </a:xfrm>
            <a:custGeom>
              <a:avLst/>
              <a:gdLst>
                <a:gd name="connsiteX0" fmla="*/ 0 w 978397"/>
                <a:gd name="connsiteY0" fmla="*/ 0 h 857622"/>
                <a:gd name="connsiteX1" fmla="*/ 978397 w 978397"/>
                <a:gd name="connsiteY1" fmla="*/ 0 h 857622"/>
                <a:gd name="connsiteX2" fmla="*/ 978397 w 978397"/>
                <a:gd name="connsiteY2" fmla="*/ 857622 h 857622"/>
                <a:gd name="connsiteX3" fmla="*/ 0 w 978397"/>
                <a:gd name="connsiteY3" fmla="*/ 857622 h 857622"/>
                <a:gd name="connsiteX4" fmla="*/ 0 w 978397"/>
                <a:gd name="connsiteY4" fmla="*/ 0 h 85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397" h="857622">
                  <a:moveTo>
                    <a:pt x="0" y="0"/>
                  </a:moveTo>
                  <a:lnTo>
                    <a:pt x="978397" y="0"/>
                  </a:lnTo>
                  <a:lnTo>
                    <a:pt x="978397" y="857622"/>
                  </a:lnTo>
                  <a:lnTo>
                    <a:pt x="0" y="8576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150000"/>
                </a:lnSpc>
                <a:spcBef>
                  <a:spcPct val="0"/>
                </a:spcBef>
                <a:buNone/>
              </a:pPr>
              <a:r>
                <a:rPr lang="zh-CN" sz="2000" kern="1200">
                  <a:latin typeface="+mn-ea"/>
                </a:rPr>
                <a:t>（</a:t>
              </a:r>
              <a:r>
                <a:rPr lang="en-US" sz="2000" kern="1200">
                  <a:latin typeface="+mn-ea"/>
                </a:rPr>
                <a:t>4</a:t>
              </a:r>
              <a:r>
                <a:rPr lang="zh-CN" sz="2000" kern="1200">
                  <a:latin typeface="+mn-ea"/>
                </a:rPr>
                <a:t>）对软件包检查。</a:t>
              </a:r>
            </a:p>
          </p:txBody>
        </p:sp>
      </p:grpSp>
    </p:spTree>
    <p:extLst>
      <p:ext uri="{BB962C8B-B14F-4D97-AF65-F5344CB8AC3E}">
        <p14:creationId xmlns:p14="http://schemas.microsoft.com/office/powerpoint/2010/main" val="13829897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431194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9.4.2    </a:t>
            </a:r>
            <a:r>
              <a:rPr lang="zh-CN" altLang="en-US" sz="2200" b="1" dirty="0">
                <a:latin typeface="微软雅黑" charset="-122"/>
                <a:ea typeface="微软雅黑" charset="-122"/>
              </a:rPr>
              <a:t>提高软件可维护性的方法  </a:t>
            </a:r>
          </a:p>
        </p:txBody>
      </p:sp>
      <p:sp>
        <p:nvSpPr>
          <p:cNvPr id="16" name="矩形 15">
            <a:extLst>
              <a:ext uri="{FF2B5EF4-FFF2-40B4-BE49-F238E27FC236}">
                <a16:creationId xmlns:a16="http://schemas.microsoft.com/office/drawing/2014/main" id="{7A801089-3917-4D89-839A-4E85BAA16645}"/>
              </a:ext>
            </a:extLst>
          </p:cNvPr>
          <p:cNvSpPr/>
          <p:nvPr/>
        </p:nvSpPr>
        <p:spPr>
          <a:xfrm>
            <a:off x="481780" y="966046"/>
            <a:ext cx="10454184" cy="2935868"/>
          </a:xfrm>
          <a:prstGeom prst="rect">
            <a:avLst/>
          </a:prstGeom>
        </p:spPr>
        <p:txBody>
          <a:bodyPr wrap="square">
            <a:spAutoFit/>
          </a:bodyPr>
          <a:lstStyle/>
          <a:p>
            <a:pPr>
              <a:lnSpc>
                <a:spcPct val="150000"/>
              </a:lnSpc>
            </a:pPr>
            <a:r>
              <a:rPr lang="en-US" altLang="zh-CN" dirty="0">
                <a:latin typeface="+mn-ea"/>
              </a:rPr>
              <a:t>4</a:t>
            </a:r>
            <a:r>
              <a:rPr lang="zh-CN" altLang="en-US" dirty="0">
                <a:latin typeface="+mn-ea"/>
              </a:rPr>
              <a:t>．选择可维护的程序设计语言</a:t>
            </a:r>
          </a:p>
          <a:p>
            <a:pPr>
              <a:lnSpc>
                <a:spcPct val="150000"/>
              </a:lnSpc>
            </a:pPr>
            <a:r>
              <a:rPr lang="zh-CN" altLang="en-US" dirty="0">
                <a:latin typeface="+mn-ea"/>
              </a:rPr>
              <a:t>编码所使用的程序设计语言对软件的可维护性影响很大。低级语言很难理解，因此也很难维护。高级语言比低级语言容易理解，有更好的可维护性。某些高级语言可能比另一些更容易理解。尤其是第四代语言更容易理解，更容易编程，因此更容易维护。</a:t>
            </a:r>
          </a:p>
          <a:p>
            <a:pPr>
              <a:lnSpc>
                <a:spcPct val="150000"/>
              </a:lnSpc>
            </a:pPr>
            <a:r>
              <a:rPr lang="en-US" altLang="zh-CN" dirty="0">
                <a:latin typeface="+mn-ea"/>
              </a:rPr>
              <a:t>5</a:t>
            </a:r>
            <a:r>
              <a:rPr lang="zh-CN" altLang="en-US" dirty="0">
                <a:latin typeface="+mn-ea"/>
              </a:rPr>
              <a:t>．改进程序的文档</a:t>
            </a:r>
          </a:p>
          <a:p>
            <a:pPr>
              <a:lnSpc>
                <a:spcPct val="150000"/>
              </a:lnSpc>
            </a:pPr>
            <a:r>
              <a:rPr lang="zh-CN" altLang="en-US" dirty="0">
                <a:latin typeface="+mn-ea"/>
              </a:rPr>
              <a:t>程序文档对提高程序的可理解性有着重要作用。规范、完整、一致的文档是建立可维护性的基本条件。在软件生存周期的每个阶段的技术复审和管理复审中，都应对文档进行检查，对可维护性进行复审。</a:t>
            </a:r>
          </a:p>
        </p:txBody>
      </p:sp>
      <p:pic>
        <p:nvPicPr>
          <p:cNvPr id="19" name="图形 18" descr="计算机">
            <a:extLst>
              <a:ext uri="{FF2B5EF4-FFF2-40B4-BE49-F238E27FC236}">
                <a16:creationId xmlns:a16="http://schemas.microsoft.com/office/drawing/2014/main" id="{CAC5739E-A9AF-4BA2-BA6B-5FBE559019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477" y="3429000"/>
            <a:ext cx="3190567" cy="3190567"/>
          </a:xfrm>
          <a:prstGeom prst="rect">
            <a:avLst/>
          </a:prstGeom>
        </p:spPr>
      </p:pic>
    </p:spTree>
    <p:extLst>
      <p:ext uri="{BB962C8B-B14F-4D97-AF65-F5344CB8AC3E}">
        <p14:creationId xmlns:p14="http://schemas.microsoft.com/office/powerpoint/2010/main" val="30132730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anim calcmode="lin" valueType="num">
                                      <p:cBhvr>
                                        <p:cTn id="10" dur="500" fill="hold"/>
                                        <p:tgtEl>
                                          <p:spTgt spid="16">
                                            <p:txEl>
                                              <p:pRg st="0" end="0"/>
                                            </p:txEl>
                                          </p:spTgt>
                                        </p:tgtEl>
                                        <p:attrNameLst>
                                          <p:attrName>ppt_x</p:attrName>
                                        </p:attrNameLst>
                                      </p:cBhvr>
                                      <p:tavLst>
                                        <p:tav tm="0">
                                          <p:val>
                                            <p:fltVal val="0.5"/>
                                          </p:val>
                                        </p:tav>
                                        <p:tav tm="100000">
                                          <p:val>
                                            <p:strVal val="#ppt_x"/>
                                          </p:val>
                                        </p:tav>
                                      </p:tavLst>
                                    </p:anim>
                                    <p:anim calcmode="lin" valueType="num">
                                      <p:cBhvr>
                                        <p:cTn id="11" dur="500" fill="hold"/>
                                        <p:tgtEl>
                                          <p:spTgt spid="16">
                                            <p:txEl>
                                              <p:pRg st="0" end="0"/>
                                            </p:txEl>
                                          </p:spTgt>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 calcmode="lin" valueType="num">
                                      <p:cBhvr>
                                        <p:cTn id="15"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16">
                                            <p:txEl>
                                              <p:pRg st="1" end="1"/>
                                            </p:txEl>
                                          </p:spTgt>
                                        </p:tgtEl>
                                      </p:cBhvr>
                                    </p:animEffect>
                                    <p:anim calcmode="lin" valueType="num">
                                      <p:cBhvr>
                                        <p:cTn id="18" dur="500" fill="hold"/>
                                        <p:tgtEl>
                                          <p:spTgt spid="16">
                                            <p:txEl>
                                              <p:pRg st="1" end="1"/>
                                            </p:txEl>
                                          </p:spTgt>
                                        </p:tgtEl>
                                        <p:attrNameLst>
                                          <p:attrName>ppt_x</p:attrName>
                                        </p:attrNameLst>
                                      </p:cBhvr>
                                      <p:tavLst>
                                        <p:tav tm="0">
                                          <p:val>
                                            <p:fltVal val="0.5"/>
                                          </p:val>
                                        </p:tav>
                                        <p:tav tm="100000">
                                          <p:val>
                                            <p:strVal val="#ppt_x"/>
                                          </p:val>
                                        </p:tav>
                                      </p:tavLst>
                                    </p:anim>
                                    <p:anim calcmode="lin" valueType="num">
                                      <p:cBhvr>
                                        <p:cTn id="19" dur="500" fill="hold"/>
                                        <p:tgtEl>
                                          <p:spTgt spid="16">
                                            <p:txEl>
                                              <p:pRg st="1" end="1"/>
                                            </p:txEl>
                                          </p:spTgt>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grpId="0" nodeType="after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 calcmode="lin" valueType="num">
                                      <p:cBhvr>
                                        <p:cTn id="23"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16">
                                            <p:txEl>
                                              <p:pRg st="2" end="2"/>
                                            </p:txEl>
                                          </p:spTgt>
                                        </p:tgtEl>
                                      </p:cBhvr>
                                    </p:animEffect>
                                    <p:anim calcmode="lin" valueType="num">
                                      <p:cBhvr>
                                        <p:cTn id="26" dur="500" fill="hold"/>
                                        <p:tgtEl>
                                          <p:spTgt spid="16">
                                            <p:txEl>
                                              <p:pRg st="2" end="2"/>
                                            </p:txEl>
                                          </p:spTgt>
                                        </p:tgtEl>
                                        <p:attrNameLst>
                                          <p:attrName>ppt_x</p:attrName>
                                        </p:attrNameLst>
                                      </p:cBhvr>
                                      <p:tavLst>
                                        <p:tav tm="0">
                                          <p:val>
                                            <p:fltVal val="0.5"/>
                                          </p:val>
                                        </p:tav>
                                        <p:tav tm="100000">
                                          <p:val>
                                            <p:strVal val="#ppt_x"/>
                                          </p:val>
                                        </p:tav>
                                      </p:tavLst>
                                    </p:anim>
                                    <p:anim calcmode="lin" valueType="num">
                                      <p:cBhvr>
                                        <p:cTn id="27" dur="500" fill="hold"/>
                                        <p:tgtEl>
                                          <p:spTgt spid="16">
                                            <p:txEl>
                                              <p:pRg st="2" end="2"/>
                                            </p:txEl>
                                          </p:spTgt>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53" presetClass="entr" presetSubtype="528" fill="hold" grpId="0" nodeType="after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p:cTn id="31" dur="5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6">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6">
                                            <p:txEl>
                                              <p:pRg st="3" end="3"/>
                                            </p:txEl>
                                          </p:spTgt>
                                        </p:tgtEl>
                                      </p:cBhvr>
                                    </p:animEffect>
                                    <p:anim calcmode="lin" valueType="num">
                                      <p:cBhvr>
                                        <p:cTn id="34" dur="500" fill="hold"/>
                                        <p:tgtEl>
                                          <p:spTgt spid="16">
                                            <p:txEl>
                                              <p:pRg st="3" end="3"/>
                                            </p:txEl>
                                          </p:spTgt>
                                        </p:tgtEl>
                                        <p:attrNameLst>
                                          <p:attrName>ppt_x</p:attrName>
                                        </p:attrNameLst>
                                      </p:cBhvr>
                                      <p:tavLst>
                                        <p:tav tm="0">
                                          <p:val>
                                            <p:fltVal val="0.5"/>
                                          </p:val>
                                        </p:tav>
                                        <p:tav tm="100000">
                                          <p:val>
                                            <p:strVal val="#ppt_x"/>
                                          </p:val>
                                        </p:tav>
                                      </p:tavLst>
                                    </p:anim>
                                    <p:anim calcmode="lin" valueType="num">
                                      <p:cBhvr>
                                        <p:cTn id="35" dur="500" fill="hold"/>
                                        <p:tgtEl>
                                          <p:spTgt spid="16">
                                            <p:txEl>
                                              <p:pRg st="3" end="3"/>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74881"/>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软件维护的副作用</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8384C64A-3175-4701-94BA-06849917BEB4}"/>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2CABEA3F-A2CF-4223-8284-9193D5B24C88}"/>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470CFC7F-FBAC-46DF-B70C-D79857CB6103}"/>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AF39A810-69FB-4E33-83DF-AA6F8D0AE599}"/>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E38D4E3D-C31E-4B29-8337-ACAE254B7686}"/>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97755A3D-2437-4B6E-BA96-262A68F8C486}"/>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CF8A8B48-3998-4418-B5CD-9782C856F477}"/>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BB4CF83E-5D92-4F90-A6F5-67D972AB26E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2E65DC57-F37E-4810-819A-F2BCB4D0625B}"/>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45832511-60D7-4161-B1E5-A9DBC46AA60D}"/>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99D872B1-D413-4D12-91E5-C01CB542CBA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C3585C1C-14BA-4E9E-A82D-09FB50D782A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65415948-2B12-485F-B7E7-EDCF0794F606}"/>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40C838F3-91D4-4268-A25C-8DB0C235322A}"/>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3D79E0F2-D437-4926-B79B-B38ECEF4AD12}"/>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BFC1A278-F3D2-4EC6-818A-0756C1CD32FA}"/>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B36A4F0C-9A03-441C-9AA3-648C6503CDF1}"/>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B60A1359-728B-4539-959E-A0A12F57EF5E}"/>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EA0C4323-F38B-4397-A66A-5687502A1751}"/>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DC7E6F5D-BCA0-4DA6-B167-934BE7DD020C}"/>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39F5FB07-07FE-43A6-AC57-AC090E167FAB}"/>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202DE2C6-BE99-4049-A61E-7F4D71BAAFF4}"/>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ED62B45D-6D61-41DE-B4D2-CCAA6659AB10}"/>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7DC6EF93-E6BB-4520-8E67-32BEE9223A81}"/>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2B65187C-BB6F-40CF-A54F-FE36E0A4FAAD}"/>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F63C8F00-72F3-4807-8BDB-4FBD01B200AA}"/>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9594337B-8CC2-4DD2-88BB-C73B5B32D28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771A4B1F-0D11-4771-AD70-403809FD7676}"/>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90917F2F-1A7A-41AA-963E-C3FD40C926C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7BC515FE-59D4-4C96-AA81-F3A119344FD5}"/>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9A4C1DA3-6679-4410-B9B1-295F30066AC8}"/>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D8292C45-7C8C-4821-BA89-7735DC5BADB4}"/>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14F1619F-B951-49F7-BD1A-1BFEB4AE100F}"/>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4E300A3D-538C-4023-93AB-3EA50267669E}"/>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818BAF6B-5C11-4451-AFA5-97D4B8EAC0CB}"/>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D1A09842-7D78-4AA0-8E5C-0BAFCE9B608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3554B598-B9E9-4179-B350-195DBC90A62C}"/>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89829EA0-18F8-4746-AD87-1D3C60C7ACBE}"/>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57804135-550D-48DA-96E4-0EE88979F1E0}"/>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F503714E-20DE-46C5-A4EE-58AC27E8FCD6}"/>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3DAA255E-5DB1-4C31-82AF-72EBB55AA380}"/>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55DD164E-2D0A-49A9-BC87-0BF83DCDE992}"/>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5C5836F9-DB9E-454B-A8D0-C7CD30EF87B5}"/>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D83AA253-3CF3-4045-AE1E-23758897C2D1}"/>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7C5022EA-FCC6-4B1A-8BE6-95CEEFF29E35}"/>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A28E9940-96F2-4A51-BF31-0CFF54F2E8C4}"/>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B84C1105-7A78-4C8B-8D0B-9CC99AE618D9}"/>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FEE1EC21-FA11-4EDD-AD8B-261473DA2533}"/>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16FC9CDF-015B-4E39-9589-5EA227B84584}"/>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CF7F2296-6D7D-444F-9068-37930D636613}"/>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933A01AC-AC56-4E7A-9802-6C657575DF59}"/>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0A31D9E2-E75B-4817-BFB6-6B7311DB3DC0}"/>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3A58B287-D021-4FD8-852A-6359EBCAF426}"/>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F5C1639A-A68C-43C2-8CEE-47CB981EC57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E86D6217-0259-4151-8863-E502A6BC412C}"/>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60428770-45B2-4443-894C-838CDF7ABFF7}"/>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478EF73C-D3E5-4699-BD9B-0C29BDFFDAB5}"/>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28808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9.5    </a:t>
            </a:r>
            <a:r>
              <a:rPr lang="zh-CN" altLang="en-US" sz="2200" b="1" dirty="0">
                <a:latin typeface="微软雅黑" charset="-122"/>
                <a:ea typeface="微软雅黑" charset="-122"/>
              </a:rPr>
              <a:t>软件维护的副作用 </a:t>
            </a:r>
          </a:p>
        </p:txBody>
      </p:sp>
      <p:sp>
        <p:nvSpPr>
          <p:cNvPr id="8" name="矩形 7">
            <a:extLst>
              <a:ext uri="{FF2B5EF4-FFF2-40B4-BE49-F238E27FC236}">
                <a16:creationId xmlns:a16="http://schemas.microsoft.com/office/drawing/2014/main" id="{2594AA67-6245-420A-91F5-C0F24705B9B7}"/>
              </a:ext>
            </a:extLst>
          </p:cNvPr>
          <p:cNvSpPr/>
          <p:nvPr/>
        </p:nvSpPr>
        <p:spPr>
          <a:xfrm>
            <a:off x="760449" y="1156912"/>
            <a:ext cx="10206918" cy="4687052"/>
          </a:xfrm>
          <a:prstGeom prst="rect">
            <a:avLst/>
          </a:prstGeom>
        </p:spPr>
        <p:txBody>
          <a:bodyPr wrap="square">
            <a:spAutoFit/>
          </a:bodyPr>
          <a:lstStyle/>
          <a:p>
            <a:pPr>
              <a:lnSpc>
                <a:spcPct val="150000"/>
              </a:lnSpc>
              <a:spcBef>
                <a:spcPct val="20000"/>
              </a:spcBef>
            </a:pPr>
            <a:r>
              <a:rPr lang="en-US" altLang="zh-CN" sz="2000" dirty="0"/>
              <a:t>1</a:t>
            </a:r>
            <a:r>
              <a:rPr lang="zh-CN" altLang="en-US" sz="2000" dirty="0"/>
              <a:t>．代码副作用</a:t>
            </a:r>
          </a:p>
          <a:p>
            <a:pPr>
              <a:lnSpc>
                <a:spcPct val="150000"/>
              </a:lnSpc>
              <a:spcBef>
                <a:spcPct val="20000"/>
              </a:spcBef>
            </a:pPr>
            <a:r>
              <a:rPr lang="zh-CN" altLang="en-US" sz="2000" dirty="0"/>
              <a:t>最危险的副作用是修改软件源程序而产生的。在修改源代码时，最容易引入下列错误：</a:t>
            </a:r>
          </a:p>
          <a:p>
            <a:pPr>
              <a:lnSpc>
                <a:spcPct val="150000"/>
              </a:lnSpc>
              <a:spcBef>
                <a:spcPct val="20000"/>
              </a:spcBef>
            </a:pPr>
            <a:r>
              <a:rPr lang="zh-CN" altLang="en-US" sz="2000" dirty="0"/>
              <a:t>（</a:t>
            </a:r>
            <a:r>
              <a:rPr lang="en-US" altLang="zh-CN" sz="2000" dirty="0"/>
              <a:t>1</a:t>
            </a:r>
            <a:r>
              <a:rPr lang="zh-CN" altLang="en-US" sz="2000" dirty="0"/>
              <a:t>）删除或修改子程序、语句标号（</a:t>
            </a:r>
            <a:r>
              <a:rPr lang="en-US" altLang="zh-CN" sz="2000" dirty="0"/>
              <a:t>LABEL</a:t>
            </a:r>
            <a:r>
              <a:rPr lang="zh-CN" altLang="en-US" sz="2000" dirty="0"/>
              <a:t>）和标识符。</a:t>
            </a:r>
          </a:p>
          <a:p>
            <a:pPr>
              <a:lnSpc>
                <a:spcPct val="150000"/>
              </a:lnSpc>
              <a:spcBef>
                <a:spcPct val="20000"/>
              </a:spcBef>
            </a:pPr>
            <a:r>
              <a:rPr lang="zh-CN" altLang="en-US" sz="2000" dirty="0"/>
              <a:t>（</a:t>
            </a:r>
            <a:r>
              <a:rPr lang="en-US" altLang="zh-CN" sz="2000" dirty="0"/>
              <a:t>2</a:t>
            </a:r>
            <a:r>
              <a:rPr lang="zh-CN" altLang="en-US" sz="2000" dirty="0"/>
              <a:t>）改变程序的执行效率。</a:t>
            </a:r>
          </a:p>
          <a:p>
            <a:pPr>
              <a:lnSpc>
                <a:spcPct val="150000"/>
              </a:lnSpc>
              <a:spcBef>
                <a:spcPct val="20000"/>
              </a:spcBef>
            </a:pPr>
            <a:r>
              <a:rPr lang="zh-CN" altLang="en-US" sz="2000" dirty="0"/>
              <a:t>（</a:t>
            </a:r>
            <a:r>
              <a:rPr lang="en-US" altLang="zh-CN" sz="2000" dirty="0"/>
              <a:t>3</a:t>
            </a:r>
            <a:r>
              <a:rPr lang="zh-CN" altLang="en-US" sz="2000" dirty="0"/>
              <a:t>）改变程序代码的时序关系、改变占用存储的大小。</a:t>
            </a:r>
          </a:p>
          <a:p>
            <a:pPr>
              <a:lnSpc>
                <a:spcPct val="150000"/>
              </a:lnSpc>
              <a:spcBef>
                <a:spcPct val="20000"/>
              </a:spcBef>
            </a:pPr>
            <a:r>
              <a:rPr lang="zh-CN" altLang="en-US" sz="2000" dirty="0"/>
              <a:t>（</a:t>
            </a:r>
            <a:r>
              <a:rPr lang="en-US" altLang="zh-CN" sz="2000" dirty="0"/>
              <a:t>4</a:t>
            </a:r>
            <a:r>
              <a:rPr lang="zh-CN" altLang="en-US" sz="2000" dirty="0"/>
              <a:t>）修改逻辑运算符。</a:t>
            </a:r>
          </a:p>
          <a:p>
            <a:pPr>
              <a:lnSpc>
                <a:spcPct val="150000"/>
              </a:lnSpc>
              <a:spcBef>
                <a:spcPct val="20000"/>
              </a:spcBef>
            </a:pPr>
            <a:r>
              <a:rPr lang="zh-CN" altLang="en-US" sz="2000" dirty="0"/>
              <a:t>（</a:t>
            </a:r>
            <a:r>
              <a:rPr lang="en-US" altLang="zh-CN" sz="2000" dirty="0"/>
              <a:t>5</a:t>
            </a:r>
            <a:r>
              <a:rPr lang="zh-CN" altLang="en-US" sz="2000" dirty="0"/>
              <a:t>）修改文件的打开或关闭操作。</a:t>
            </a:r>
          </a:p>
          <a:p>
            <a:pPr>
              <a:lnSpc>
                <a:spcPct val="150000"/>
              </a:lnSpc>
              <a:spcBef>
                <a:spcPct val="20000"/>
              </a:spcBef>
            </a:pPr>
            <a:r>
              <a:rPr lang="zh-CN" altLang="en-US" sz="2000" dirty="0"/>
              <a:t>（</a:t>
            </a:r>
            <a:r>
              <a:rPr lang="en-US" altLang="zh-CN" sz="2000" dirty="0"/>
              <a:t>6</a:t>
            </a:r>
            <a:r>
              <a:rPr lang="zh-CN" altLang="en-US" sz="2000" dirty="0"/>
              <a:t>）由设计变动引起的代码修改。</a:t>
            </a:r>
          </a:p>
          <a:p>
            <a:pPr>
              <a:lnSpc>
                <a:spcPct val="150000"/>
              </a:lnSpc>
              <a:spcBef>
                <a:spcPct val="20000"/>
              </a:spcBef>
            </a:pPr>
            <a:r>
              <a:rPr lang="zh-CN" altLang="en-US" sz="2000" dirty="0"/>
              <a:t>（</a:t>
            </a:r>
            <a:r>
              <a:rPr lang="en-US" altLang="zh-CN" sz="2000" dirty="0"/>
              <a:t>7</a:t>
            </a:r>
            <a:r>
              <a:rPr lang="zh-CN" altLang="en-US" sz="2000" dirty="0"/>
              <a:t>）为边界条件的逻辑测试而做出的修改。</a:t>
            </a:r>
          </a:p>
        </p:txBody>
      </p:sp>
      <p:pic>
        <p:nvPicPr>
          <p:cNvPr id="12" name="图形 11" descr="机器人">
            <a:extLst>
              <a:ext uri="{FF2B5EF4-FFF2-40B4-BE49-F238E27FC236}">
                <a16:creationId xmlns:a16="http://schemas.microsoft.com/office/drawing/2014/main" id="{5B44FA2F-51B8-45BE-A31D-31ACE0842F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0848" y="2818695"/>
            <a:ext cx="2882393" cy="2882393"/>
          </a:xfrm>
          <a:prstGeom prst="rect">
            <a:avLst/>
          </a:prstGeom>
        </p:spPr>
      </p:pic>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1"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8)">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28808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9.5    </a:t>
            </a:r>
            <a:r>
              <a:rPr lang="zh-CN" altLang="en-US" sz="2200" b="1" dirty="0">
                <a:latin typeface="微软雅黑" charset="-122"/>
                <a:ea typeface="微软雅黑" charset="-122"/>
              </a:rPr>
              <a:t>软件维护的副作用 </a:t>
            </a:r>
          </a:p>
        </p:txBody>
      </p:sp>
      <p:sp>
        <p:nvSpPr>
          <p:cNvPr id="8" name="矩形 7">
            <a:extLst>
              <a:ext uri="{FF2B5EF4-FFF2-40B4-BE49-F238E27FC236}">
                <a16:creationId xmlns:a16="http://schemas.microsoft.com/office/drawing/2014/main" id="{2594AA67-6245-420A-91F5-C0F24705B9B7}"/>
              </a:ext>
            </a:extLst>
          </p:cNvPr>
          <p:cNvSpPr/>
          <p:nvPr/>
        </p:nvSpPr>
        <p:spPr>
          <a:xfrm>
            <a:off x="3657600" y="1156743"/>
            <a:ext cx="7746645" cy="4544514"/>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．数据副作用</a:t>
            </a:r>
          </a:p>
          <a:p>
            <a:pPr>
              <a:lnSpc>
                <a:spcPct val="150000"/>
              </a:lnSpc>
              <a:spcBef>
                <a:spcPct val="20000"/>
              </a:spcBef>
            </a:pPr>
            <a:r>
              <a:rPr lang="zh-CN" altLang="en-US" sz="2000" dirty="0">
                <a:latin typeface="+mn-ea"/>
              </a:rPr>
              <a:t>在修改数据结构时，有可能造成软件设计与数据结构的不匹配，因而导致软件错误。数据副作用是指修改软件信息结构导致的不良后果，主要有以下几种：</a:t>
            </a:r>
          </a:p>
          <a:p>
            <a:pPr>
              <a:lnSpc>
                <a:spcPct val="150000"/>
              </a:lnSpc>
              <a:spcBef>
                <a:spcPct val="20000"/>
              </a:spcBef>
            </a:pPr>
            <a:r>
              <a:rPr lang="zh-CN" altLang="en-US" sz="2000" dirty="0">
                <a:latin typeface="+mn-ea"/>
              </a:rPr>
              <a:t>（</a:t>
            </a:r>
            <a:r>
              <a:rPr lang="en-US" altLang="zh-CN" sz="2000" dirty="0">
                <a:latin typeface="+mn-ea"/>
              </a:rPr>
              <a:t>1</a:t>
            </a:r>
            <a:r>
              <a:rPr lang="zh-CN" altLang="en-US" sz="2000" dirty="0">
                <a:latin typeface="+mn-ea"/>
              </a:rPr>
              <a:t>）局部变量或全局变量的重新定义，记录或文件格式的重新定义。</a:t>
            </a:r>
          </a:p>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）增加或减少一个数组或其他复杂数据结构的大小。</a:t>
            </a:r>
          </a:p>
          <a:p>
            <a:pPr>
              <a:lnSpc>
                <a:spcPct val="150000"/>
              </a:lnSpc>
              <a:spcBef>
                <a:spcPct val="20000"/>
              </a:spcBef>
            </a:pPr>
            <a:r>
              <a:rPr lang="zh-CN" altLang="en-US" sz="2000" dirty="0">
                <a:latin typeface="+mn-ea"/>
              </a:rPr>
              <a:t>（</a:t>
            </a:r>
            <a:r>
              <a:rPr lang="en-US" altLang="zh-CN" sz="2000" dirty="0">
                <a:latin typeface="+mn-ea"/>
              </a:rPr>
              <a:t>3</a:t>
            </a:r>
            <a:r>
              <a:rPr lang="zh-CN" altLang="en-US" sz="2000" dirty="0">
                <a:latin typeface="+mn-ea"/>
              </a:rPr>
              <a:t>）修改全局或公共数据。</a:t>
            </a:r>
          </a:p>
          <a:p>
            <a:pPr>
              <a:lnSpc>
                <a:spcPct val="150000"/>
              </a:lnSpc>
              <a:spcBef>
                <a:spcPct val="20000"/>
              </a:spcBef>
            </a:pPr>
            <a:r>
              <a:rPr lang="zh-CN" altLang="en-US" sz="2000" dirty="0">
                <a:latin typeface="+mn-ea"/>
              </a:rPr>
              <a:t>（</a:t>
            </a:r>
            <a:r>
              <a:rPr lang="en-US" altLang="zh-CN" sz="2000" dirty="0">
                <a:latin typeface="+mn-ea"/>
              </a:rPr>
              <a:t>4</a:t>
            </a:r>
            <a:r>
              <a:rPr lang="zh-CN" altLang="en-US" sz="2000" dirty="0">
                <a:latin typeface="+mn-ea"/>
              </a:rPr>
              <a:t>）重新初始化控制标志或指针。</a:t>
            </a:r>
          </a:p>
          <a:p>
            <a:pPr>
              <a:lnSpc>
                <a:spcPct val="150000"/>
              </a:lnSpc>
              <a:spcBef>
                <a:spcPct val="20000"/>
              </a:spcBef>
            </a:pPr>
            <a:r>
              <a:rPr lang="zh-CN" altLang="en-US" sz="2000" dirty="0">
                <a:latin typeface="+mn-ea"/>
              </a:rPr>
              <a:t>（</a:t>
            </a:r>
            <a:r>
              <a:rPr lang="en-US" altLang="zh-CN" sz="2000" dirty="0">
                <a:latin typeface="+mn-ea"/>
              </a:rPr>
              <a:t>5</a:t>
            </a:r>
            <a:r>
              <a:rPr lang="zh-CN" altLang="en-US" sz="2000" dirty="0">
                <a:latin typeface="+mn-ea"/>
              </a:rPr>
              <a:t>）重新排列输入</a:t>
            </a:r>
            <a:r>
              <a:rPr lang="en-US" altLang="zh-CN" sz="2000" dirty="0">
                <a:latin typeface="+mn-ea"/>
              </a:rPr>
              <a:t>/</a:t>
            </a:r>
            <a:r>
              <a:rPr lang="zh-CN" altLang="en-US" sz="2000" dirty="0">
                <a:latin typeface="+mn-ea"/>
              </a:rPr>
              <a:t>输出或函数（子程序）的参数。</a:t>
            </a:r>
          </a:p>
        </p:txBody>
      </p:sp>
      <p:pic>
        <p:nvPicPr>
          <p:cNvPr id="4" name="图形 3" descr="计算器​​">
            <a:extLst>
              <a:ext uri="{FF2B5EF4-FFF2-40B4-BE49-F238E27FC236}">
                <a16:creationId xmlns:a16="http://schemas.microsoft.com/office/drawing/2014/main" id="{F25927B4-FBFC-4E41-8DCC-B505EBDB2D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934" y="1704334"/>
            <a:ext cx="3693576" cy="3693576"/>
          </a:xfrm>
          <a:prstGeom prst="rect">
            <a:avLst/>
          </a:prstGeom>
        </p:spPr>
      </p:pic>
    </p:spTree>
    <p:extLst>
      <p:ext uri="{BB962C8B-B14F-4D97-AF65-F5344CB8AC3E}">
        <p14:creationId xmlns:p14="http://schemas.microsoft.com/office/powerpoint/2010/main" val="2843233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28808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9.5    </a:t>
            </a:r>
            <a:r>
              <a:rPr lang="zh-CN" altLang="en-US" sz="2200" b="1" dirty="0">
                <a:latin typeface="微软雅黑" charset="-122"/>
                <a:ea typeface="微软雅黑" charset="-122"/>
              </a:rPr>
              <a:t>软件维护的副作用 </a:t>
            </a:r>
          </a:p>
        </p:txBody>
      </p:sp>
      <p:sp>
        <p:nvSpPr>
          <p:cNvPr id="8" name="矩形 7">
            <a:extLst>
              <a:ext uri="{FF2B5EF4-FFF2-40B4-BE49-F238E27FC236}">
                <a16:creationId xmlns:a16="http://schemas.microsoft.com/office/drawing/2014/main" id="{2594AA67-6245-420A-91F5-C0F24705B9B7}"/>
              </a:ext>
            </a:extLst>
          </p:cNvPr>
          <p:cNvSpPr/>
          <p:nvPr/>
        </p:nvSpPr>
        <p:spPr>
          <a:xfrm>
            <a:off x="399063" y="1089681"/>
            <a:ext cx="9654057" cy="4821513"/>
          </a:xfrm>
          <a:prstGeom prst="rect">
            <a:avLst/>
          </a:prstGeom>
        </p:spPr>
        <p:txBody>
          <a:bodyPr wrap="square">
            <a:spAutoFit/>
          </a:bodyPr>
          <a:lstStyle/>
          <a:p>
            <a:pPr>
              <a:lnSpc>
                <a:spcPct val="150000"/>
              </a:lnSpc>
              <a:spcBef>
                <a:spcPct val="20000"/>
              </a:spcBef>
            </a:pPr>
            <a:r>
              <a:rPr lang="en-US" altLang="zh-CN" sz="2000" dirty="0">
                <a:latin typeface="+mn-ea"/>
              </a:rPr>
              <a:t>3</a:t>
            </a:r>
            <a:r>
              <a:rPr lang="zh-CN" altLang="en-US" sz="2000" dirty="0">
                <a:latin typeface="+mn-ea"/>
              </a:rPr>
              <a:t>．文档副作用</a:t>
            </a:r>
          </a:p>
          <a:p>
            <a:pPr>
              <a:lnSpc>
                <a:spcPct val="150000"/>
              </a:lnSpc>
              <a:spcBef>
                <a:spcPct val="20000"/>
              </a:spcBef>
            </a:pPr>
            <a:r>
              <a:rPr lang="zh-CN" altLang="en-US" sz="2000" dirty="0">
                <a:latin typeface="+mn-ea"/>
              </a:rPr>
              <a:t>在软件维护过程中应统一考虑整个软件配置，必须对相关技术文档进行相应修改，不仅仅是源代码。否则会导致文档与程序不匹配，使文档不能反映软件当前的状态，这比没有文档更麻烦。</a:t>
            </a:r>
            <a:endParaRPr lang="en-US" altLang="zh-CN" sz="2000" dirty="0">
              <a:latin typeface="+mn-ea"/>
            </a:endParaRPr>
          </a:p>
          <a:p>
            <a:pPr>
              <a:lnSpc>
                <a:spcPct val="150000"/>
              </a:lnSpc>
              <a:spcBef>
                <a:spcPct val="20000"/>
              </a:spcBef>
            </a:pPr>
            <a:r>
              <a:rPr lang="zh-CN" altLang="en-US" sz="2000" dirty="0">
                <a:latin typeface="+mn-ea"/>
              </a:rPr>
              <a:t>一次维护完成后，在再次交付软件之前应仔细复审整个软件配置，以减少文档副作用。事实上，某些维护申请的提出只是由于用户文档不够清楚。这时，只需对文档维护即可，并不需要修改软件设计或源程序。</a:t>
            </a:r>
          </a:p>
          <a:p>
            <a:pPr>
              <a:lnSpc>
                <a:spcPct val="150000"/>
              </a:lnSpc>
              <a:spcBef>
                <a:spcPct val="20000"/>
              </a:spcBef>
            </a:pPr>
            <a:r>
              <a:rPr lang="zh-CN" altLang="en-US" sz="2000" dirty="0">
                <a:latin typeface="+mn-ea"/>
              </a:rPr>
              <a:t>为了控制因修改而引起的副作用，要做到：按模块把修改分组；自顶向下的安排被修改模块的顺序；每次只修改一个模块；对每个修改了的模块，在安排修改下一个模块前，要确定这个修改的副作用，可使用交叉引用表、存储映像表、执行流程跟踪等。</a:t>
            </a:r>
          </a:p>
        </p:txBody>
      </p:sp>
      <p:pic>
        <p:nvPicPr>
          <p:cNvPr id="5" name="图形 4" descr="Internet">
            <a:extLst>
              <a:ext uri="{FF2B5EF4-FFF2-40B4-BE49-F238E27FC236}">
                <a16:creationId xmlns:a16="http://schemas.microsoft.com/office/drawing/2014/main" id="{7468B578-CBA9-4090-9E56-69CA8C3D40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5776" y="3101094"/>
            <a:ext cx="1887161" cy="1887161"/>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2077508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936445"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软件逆向工程与再生工程</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69ABA6C0-0A4F-4ADD-877A-CB080BF0A269}"/>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A16CE0C4-B70E-49B0-BED0-5A1591B61E61}"/>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78EE4C25-3F78-4D28-95B4-C5F37A0FA8EB}"/>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91BCF89A-7C06-4C90-9FB0-213CAB625083}"/>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F4FE9F4A-40DD-4593-A221-F04FB2EE1720}"/>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17F75D7E-4F34-49CB-9B3A-B9ED5A4823C5}"/>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AB18F63E-427C-4C71-B24B-396CEA456DA9}"/>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E2A0717C-56D2-4CE6-8087-5FC6EFC0DD86}"/>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4507C717-F040-4F1B-A610-D64C5F1FF02A}"/>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E15D9E2-1396-4288-87FF-673D62369E13}"/>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EC5C9FC2-2B54-49AC-807E-FE2A4B99FFB8}"/>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97363892-C4EA-4739-805B-13B73F29A984}"/>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1536AC0A-7373-47CD-A059-F97A54C0C042}"/>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E7D871C5-89C8-4183-B83E-497FF8080916}"/>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231D9AF9-2AA2-4897-9BE0-6B3732A718F6}"/>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342EA574-C84D-43D0-81EA-C78F2FDF8420}"/>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12D3868C-F750-4123-B14C-CB0DB16703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FB7A5038-3135-4801-9131-F76FD665DD50}"/>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99533285-7ED5-432A-9D62-54130AA266CC}"/>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D2B27379-197C-4E8F-BD71-550058998C68}"/>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B984D728-2747-45D1-A1C8-A12EC1CAFBC8}"/>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9D75CE50-8C34-4AF2-9536-65209E231B39}"/>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8FF1F816-C66E-440D-BCBC-147B0A0CA7D4}"/>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B6D93F67-54D6-443C-9370-F14956839CEA}"/>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0A121211-98D5-4BFB-81C2-29EBD759DCC7}"/>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F8D98B1F-78A0-4F48-BCFF-CA317082F115}"/>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C39DF356-9862-428A-9769-9EE0B9BF2D75}"/>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8F8BAD8C-49D0-489B-9160-CDE6D7F97509}"/>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5AD0CE2B-23BB-494E-9246-2C3B7A6A3414}"/>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AF5595FF-BC65-425E-AE68-E05AE1DFE4AA}"/>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49BF3D76-B552-4E5F-8C70-48EFEAEC962B}"/>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48542959-F55D-4414-BB6D-EF880C84BEF0}"/>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47BD55AA-1ED4-408F-8EF7-3C21FAF763AA}"/>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D85F49FF-F58B-4782-88BC-0D22C072AF44}"/>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B7FEA37E-3061-4E67-A6AE-4EC18F6B7694}"/>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E7BA1159-C005-46FB-BE37-90FFCC2E8082}"/>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0F3D2BE5-3343-493F-B8CA-355D72DCD295}"/>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D3F46633-E267-4738-851E-1EC6B0DA0777}"/>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EBFE8A92-2025-4F7D-A22A-08E8B37A8FFB}"/>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3310CEA0-A68B-46CB-B98C-63870D3D8800}"/>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84F6CCDB-6BEC-42A9-A91D-DBBEB1FB4067}"/>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60B0F9DD-DAF3-42E3-9515-2C26974F75E9}"/>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64539C7B-4F5B-4620-9797-2EBCA2B22BA2}"/>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C0EB868B-74E0-4A2A-88A5-174CD2BB138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98F344F4-2CEC-49A8-A67B-4818E0313097}"/>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489699E0-BF2A-4421-8930-CFFE91419204}"/>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1AA0B8EE-6A0D-43CB-92C8-4CA059C48C7B}"/>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CE0C2A62-C9B7-432B-85EC-B9FB38AFDE0D}"/>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D7929523-1AB0-4AB0-A1E3-5B32FC360606}"/>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2C139EE2-965E-48F2-89BB-DFD1E48372E4}"/>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3D7DD0A5-417A-4430-9F33-30D9337F164C}"/>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E0F600A9-F6D9-4230-B2A7-981B22B5A3CE}"/>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CD5844DC-5A27-4983-93B0-C8C276DB3B2B}"/>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79EF165B-BB18-4285-A52D-A9C0A2062E55}"/>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295F668C-8B59-437F-B3A3-1A040644960A}"/>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D0732D60-33BA-4EE7-86A0-C8B94A8EA561}"/>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0EB6102B-A02C-437A-A427-CE8A877863DB}"/>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05110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9.6    </a:t>
            </a:r>
            <a:r>
              <a:rPr lang="zh-CN" altLang="en-US" sz="2200" b="1" dirty="0">
                <a:latin typeface="微软雅黑" charset="-122"/>
                <a:ea typeface="微软雅黑" charset="-122"/>
              </a:rPr>
              <a:t>软件逆向工程与再生工程</a:t>
            </a:r>
          </a:p>
        </p:txBody>
      </p:sp>
      <p:sp>
        <p:nvSpPr>
          <p:cNvPr id="12" name="矩形 11">
            <a:extLst>
              <a:ext uri="{FF2B5EF4-FFF2-40B4-BE49-F238E27FC236}">
                <a16:creationId xmlns:a16="http://schemas.microsoft.com/office/drawing/2014/main" id="{D3269834-2EF2-4A78-B13E-600A19F77FA3}"/>
              </a:ext>
            </a:extLst>
          </p:cNvPr>
          <p:cNvSpPr/>
          <p:nvPr/>
        </p:nvSpPr>
        <p:spPr>
          <a:xfrm>
            <a:off x="1699027" y="1406164"/>
            <a:ext cx="9574024" cy="3732945"/>
          </a:xfrm>
          <a:prstGeom prst="rect">
            <a:avLst/>
          </a:prstGeom>
        </p:spPr>
        <p:txBody>
          <a:bodyPr wrap="square">
            <a:spAutoFit/>
          </a:bodyPr>
          <a:lstStyle/>
          <a:p>
            <a:pPr>
              <a:lnSpc>
                <a:spcPct val="150000"/>
              </a:lnSpc>
            </a:pPr>
            <a:r>
              <a:rPr lang="zh-CN" altLang="en-US" sz="2000" dirty="0"/>
              <a:t>逆向工程与再生工程是目前预防性维护采用的主要技术。</a:t>
            </a:r>
          </a:p>
          <a:p>
            <a:pPr>
              <a:lnSpc>
                <a:spcPct val="150000"/>
              </a:lnSpc>
            </a:pPr>
            <a:r>
              <a:rPr lang="zh-CN" altLang="en-US" sz="2000" dirty="0"/>
              <a:t>逆向工程术语源于硬件制造业，相互竞争的公司为了了解对方设计和制造工艺的机密，在得不到设计和制造说明书的情况下，通过拆卸实物获取信息。软件的逆向工程也基本相似，不过通常“解剖”的不仅是竞争对手的程序，而且还包括本公司多年前的产品，此时得不到设计“机密”的主要障碍是缺乏文档。因此，所谓软件的逆向工程就是对已有的程序，寻求比源代码更高级的抽象表达形式。一般认为，凡是在软件生存周期内，将软件某种形式的描述转换为更抽象形式的活动都可称为逆向工程。与之相关的概念是重构、设计恢复和再生工程。</a:t>
            </a:r>
          </a:p>
        </p:txBody>
      </p:sp>
      <p:pic>
        <p:nvPicPr>
          <p:cNvPr id="14" name="图形 13" descr="麦克风">
            <a:extLst>
              <a:ext uri="{FF2B5EF4-FFF2-40B4-BE49-F238E27FC236}">
                <a16:creationId xmlns:a16="http://schemas.microsoft.com/office/drawing/2014/main" id="{CCF7DC05-1858-4ADB-AC43-B3833DA8CE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62" y="4451231"/>
            <a:ext cx="1810140" cy="1810140"/>
          </a:xfrm>
          <a:prstGeom prst="rect">
            <a:avLst/>
          </a:prstGeom>
        </p:spPr>
      </p:pic>
    </p:spTree>
    <p:extLst>
      <p:ext uri="{BB962C8B-B14F-4D97-AF65-F5344CB8AC3E}">
        <p14:creationId xmlns:p14="http://schemas.microsoft.com/office/powerpoint/2010/main" val="11393155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405110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9.6    </a:t>
            </a:r>
            <a:r>
              <a:rPr lang="zh-CN" altLang="en-US" sz="2200" b="1" dirty="0">
                <a:latin typeface="微软雅黑" charset="-122"/>
                <a:ea typeface="微软雅黑" charset="-122"/>
              </a:rPr>
              <a:t>软件逆向工程与再生工程</a:t>
            </a:r>
          </a:p>
        </p:txBody>
      </p:sp>
      <p:sp>
        <p:nvSpPr>
          <p:cNvPr id="2" name="矩形 1">
            <a:extLst>
              <a:ext uri="{FF2B5EF4-FFF2-40B4-BE49-F238E27FC236}">
                <a16:creationId xmlns:a16="http://schemas.microsoft.com/office/drawing/2014/main" id="{B4124F79-CC95-4636-8535-38A271CE5D01}"/>
              </a:ext>
            </a:extLst>
          </p:cNvPr>
          <p:cNvSpPr/>
          <p:nvPr/>
        </p:nvSpPr>
        <p:spPr>
          <a:xfrm>
            <a:off x="628875" y="1945318"/>
            <a:ext cx="10467474" cy="2009396"/>
          </a:xfrm>
          <a:prstGeom prst="rect">
            <a:avLst/>
          </a:prstGeom>
        </p:spPr>
        <p:txBody>
          <a:bodyPr wrap="square">
            <a:spAutoFit/>
          </a:bodyPr>
          <a:lstStyle/>
          <a:p>
            <a:pPr>
              <a:lnSpc>
                <a:spcPct val="150000"/>
              </a:lnSpc>
              <a:spcBef>
                <a:spcPct val="20000"/>
              </a:spcBef>
            </a:pPr>
            <a:r>
              <a:rPr lang="zh-CN" altLang="en-US" sz="2000" dirty="0">
                <a:latin typeface="+mn-ea"/>
              </a:rPr>
              <a:t>重构，指在同一抽象级别上转换系统描述形式。</a:t>
            </a:r>
          </a:p>
          <a:p>
            <a:pPr>
              <a:lnSpc>
                <a:spcPct val="150000"/>
              </a:lnSpc>
              <a:spcBef>
                <a:spcPct val="20000"/>
              </a:spcBef>
            </a:pPr>
            <a:r>
              <a:rPr lang="zh-CN" altLang="en-US" sz="2000" dirty="0">
                <a:latin typeface="+mn-ea"/>
              </a:rPr>
              <a:t>设计恢复，指借助工具从已有程序中抽象出有关数据设计、总体结构设计和过程设计的信息。</a:t>
            </a:r>
          </a:p>
          <a:p>
            <a:pPr>
              <a:lnSpc>
                <a:spcPct val="150000"/>
              </a:lnSpc>
              <a:spcBef>
                <a:spcPct val="20000"/>
              </a:spcBef>
            </a:pPr>
            <a:r>
              <a:rPr lang="zh-CN" altLang="en-US" sz="2000" dirty="0">
                <a:latin typeface="+mn-ea"/>
              </a:rPr>
              <a:t>再生工程，也称修复和改造工程，它是在逆向工程所获信息的基础上修改或再生已有的系统，产生系统的一个新版本。</a:t>
            </a:r>
          </a:p>
        </p:txBody>
      </p:sp>
      <p:pic>
        <p:nvPicPr>
          <p:cNvPr id="8" name="图形 7" descr="报纸">
            <a:extLst>
              <a:ext uri="{FF2B5EF4-FFF2-40B4-BE49-F238E27FC236}">
                <a16:creationId xmlns:a16="http://schemas.microsoft.com/office/drawing/2014/main" id="{ED09AAFF-3716-4E58-8FE9-A485B80B35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31307" y="3477741"/>
            <a:ext cx="2778925" cy="2778925"/>
          </a:xfrm>
          <a:prstGeom prst="rect">
            <a:avLst/>
          </a:prstGeom>
        </p:spPr>
      </p:pic>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软件维护的类型与策略</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02385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9.1.1    </a:t>
            </a:r>
            <a:r>
              <a:rPr lang="zh-CN" altLang="en-US" sz="2200" b="1" dirty="0">
                <a:latin typeface="微软雅黑" charset="-122"/>
                <a:ea typeface="微软雅黑" charset="-122"/>
              </a:rPr>
              <a:t>软件维护工作的必要性</a:t>
            </a:r>
          </a:p>
        </p:txBody>
      </p:sp>
      <p:sp>
        <p:nvSpPr>
          <p:cNvPr id="2" name="矩形 1">
            <a:extLst>
              <a:ext uri="{FF2B5EF4-FFF2-40B4-BE49-F238E27FC236}">
                <a16:creationId xmlns:a16="http://schemas.microsoft.com/office/drawing/2014/main" id="{B4BA17C8-1D69-4814-84F2-E9E9299011F9}"/>
              </a:ext>
            </a:extLst>
          </p:cNvPr>
          <p:cNvSpPr/>
          <p:nvPr/>
        </p:nvSpPr>
        <p:spPr>
          <a:xfrm>
            <a:off x="725606" y="1370616"/>
            <a:ext cx="10740788" cy="4116768"/>
          </a:xfrm>
          <a:prstGeom prst="rect">
            <a:avLst/>
          </a:prstGeom>
        </p:spPr>
        <p:txBody>
          <a:bodyPr wrap="square">
            <a:spAutoFit/>
          </a:bodyPr>
          <a:lstStyle/>
          <a:p>
            <a:pPr>
              <a:lnSpc>
                <a:spcPct val="150000"/>
              </a:lnSpc>
              <a:spcBef>
                <a:spcPct val="20000"/>
              </a:spcBef>
              <a:defRPr/>
            </a:pPr>
            <a:r>
              <a:rPr lang="zh-CN" altLang="en-US" dirty="0">
                <a:latin typeface="+mn-ea"/>
              </a:rPr>
              <a:t>软件维护是指已完成开发工作，并交付用户使用以后，对软件产品所进行的一些软件工程活动。软件维护是软件生存周期中时间最长的阶段，也是花费精力和费用最多的阶段。</a:t>
            </a:r>
          </a:p>
          <a:p>
            <a:pPr>
              <a:lnSpc>
                <a:spcPct val="150000"/>
              </a:lnSpc>
              <a:spcBef>
                <a:spcPct val="20000"/>
              </a:spcBef>
              <a:defRPr/>
            </a:pPr>
            <a:r>
              <a:rPr lang="zh-CN" altLang="en-US" dirty="0">
                <a:latin typeface="+mn-ea"/>
              </a:rPr>
              <a:t>实践表明，在开发阶段结束后，在软件运行过程中仍然有必要对软件进行变动，主要原因如下：</a:t>
            </a:r>
          </a:p>
          <a:p>
            <a:pPr>
              <a:lnSpc>
                <a:spcPct val="150000"/>
              </a:lnSpc>
              <a:spcBef>
                <a:spcPct val="20000"/>
              </a:spcBef>
              <a:defRPr/>
            </a:pPr>
            <a:r>
              <a:rPr lang="zh-CN" altLang="en-US" dirty="0">
                <a:latin typeface="+mn-ea"/>
              </a:rPr>
              <a:t>（</a:t>
            </a:r>
            <a:r>
              <a:rPr lang="en-US" altLang="zh-CN" dirty="0">
                <a:latin typeface="+mn-ea"/>
              </a:rPr>
              <a:t>1</a:t>
            </a:r>
            <a:r>
              <a:rPr lang="zh-CN" altLang="en-US" dirty="0">
                <a:latin typeface="+mn-ea"/>
              </a:rPr>
              <a:t>）改正在运行中新发现的错误和设计上的缺陷，这些错误和缺陷在开发后期的测试阶段未被发现。</a:t>
            </a:r>
          </a:p>
          <a:p>
            <a:pPr>
              <a:lnSpc>
                <a:spcPct val="150000"/>
              </a:lnSpc>
              <a:spcBef>
                <a:spcPct val="20000"/>
              </a:spcBef>
              <a:defRPr/>
            </a:pPr>
            <a:r>
              <a:rPr lang="zh-CN" altLang="en-US" dirty="0">
                <a:latin typeface="+mn-ea"/>
              </a:rPr>
              <a:t>（</a:t>
            </a:r>
            <a:r>
              <a:rPr lang="en-US" altLang="zh-CN" dirty="0">
                <a:latin typeface="+mn-ea"/>
              </a:rPr>
              <a:t>2</a:t>
            </a:r>
            <a:r>
              <a:rPr lang="zh-CN" altLang="en-US" dirty="0">
                <a:latin typeface="+mn-ea"/>
              </a:rPr>
              <a:t>）改进设计，以便增强软件的功能，提高软件的性能。</a:t>
            </a:r>
          </a:p>
          <a:p>
            <a:pPr>
              <a:lnSpc>
                <a:spcPct val="150000"/>
              </a:lnSpc>
              <a:spcBef>
                <a:spcPct val="20000"/>
              </a:spcBef>
              <a:defRPr/>
            </a:pPr>
            <a:r>
              <a:rPr lang="zh-CN" altLang="en-US" dirty="0">
                <a:latin typeface="+mn-ea"/>
              </a:rPr>
              <a:t>（</a:t>
            </a:r>
            <a:r>
              <a:rPr lang="en-US" altLang="zh-CN" dirty="0">
                <a:latin typeface="+mn-ea"/>
              </a:rPr>
              <a:t>3</a:t>
            </a:r>
            <a:r>
              <a:rPr lang="zh-CN" altLang="en-US" dirty="0">
                <a:latin typeface="+mn-ea"/>
              </a:rPr>
              <a:t>）要求已运行的软件能适应特定的硬件、软件、外部设备和通信设备等的工作环境，或者要求适应已变动的数据或文件等。</a:t>
            </a:r>
          </a:p>
          <a:p>
            <a:pPr>
              <a:lnSpc>
                <a:spcPct val="150000"/>
              </a:lnSpc>
              <a:spcBef>
                <a:spcPct val="20000"/>
              </a:spcBef>
              <a:defRPr/>
            </a:pPr>
            <a:r>
              <a:rPr lang="zh-CN" altLang="en-US" dirty="0">
                <a:latin typeface="+mn-ea"/>
              </a:rPr>
              <a:t>（</a:t>
            </a:r>
            <a:r>
              <a:rPr lang="en-US" altLang="zh-CN" dirty="0">
                <a:latin typeface="+mn-ea"/>
              </a:rPr>
              <a:t>4</a:t>
            </a:r>
            <a:r>
              <a:rPr lang="zh-CN" altLang="en-US" dirty="0">
                <a:latin typeface="+mn-ea"/>
              </a:rPr>
              <a:t>）为使已运行的软件与其他相关的软件有良好的接口，以利于协同工作。</a:t>
            </a:r>
          </a:p>
          <a:p>
            <a:pPr>
              <a:lnSpc>
                <a:spcPct val="150000"/>
              </a:lnSpc>
              <a:spcBef>
                <a:spcPct val="20000"/>
              </a:spcBef>
              <a:defRPr/>
            </a:pPr>
            <a:r>
              <a:rPr lang="zh-CN" altLang="en-US" dirty="0">
                <a:latin typeface="+mn-ea"/>
              </a:rPr>
              <a:t>（</a:t>
            </a:r>
            <a:r>
              <a:rPr lang="en-US" altLang="zh-CN" dirty="0">
                <a:latin typeface="+mn-ea"/>
              </a:rPr>
              <a:t>5</a:t>
            </a:r>
            <a:r>
              <a:rPr lang="zh-CN" altLang="en-US" dirty="0">
                <a:latin typeface="+mn-ea"/>
              </a:rPr>
              <a:t>）为扩充软件的应用范围。</a:t>
            </a:r>
          </a:p>
        </p:txBody>
      </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left)">
                                      <p:cBhvr>
                                        <p:cTn id="31" dur="500"/>
                                        <p:tgtEl>
                                          <p:spTgt spid="2">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17747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9.1.2    </a:t>
            </a:r>
            <a:r>
              <a:rPr lang="zh-CN" altLang="en-US" sz="2200" b="1" dirty="0">
                <a:latin typeface="微软雅黑" charset="-122"/>
                <a:ea typeface="微软雅黑" charset="-122"/>
              </a:rPr>
              <a:t>软件维护的类型</a:t>
            </a:r>
          </a:p>
        </p:txBody>
      </p:sp>
      <p:sp>
        <p:nvSpPr>
          <p:cNvPr id="2" name="矩形 1">
            <a:extLst>
              <a:ext uri="{FF2B5EF4-FFF2-40B4-BE49-F238E27FC236}">
                <a16:creationId xmlns:a16="http://schemas.microsoft.com/office/drawing/2014/main" id="{2EC4833D-CDB4-468A-9F38-CB666DEB9280}"/>
              </a:ext>
            </a:extLst>
          </p:cNvPr>
          <p:cNvSpPr/>
          <p:nvPr/>
        </p:nvSpPr>
        <p:spPr>
          <a:xfrm>
            <a:off x="648738" y="1428236"/>
            <a:ext cx="10310414" cy="4144404"/>
          </a:xfrm>
          <a:prstGeom prst="rect">
            <a:avLst/>
          </a:prstGeom>
        </p:spPr>
        <p:txBody>
          <a:bodyPr wrap="square">
            <a:spAutoFit/>
          </a:bodyPr>
          <a:lstStyle/>
          <a:p>
            <a:pPr>
              <a:lnSpc>
                <a:spcPct val="150000"/>
              </a:lnSpc>
              <a:spcBef>
                <a:spcPct val="20000"/>
              </a:spcBef>
              <a:defRPr/>
            </a:pPr>
            <a:r>
              <a:rPr lang="en-US" altLang="zh-CN" sz="2000" dirty="0">
                <a:latin typeface="+mn-ea"/>
              </a:rPr>
              <a:t>1</a:t>
            </a:r>
            <a:r>
              <a:rPr lang="zh-CN" altLang="en-US" sz="2000" dirty="0">
                <a:latin typeface="+mn-ea"/>
              </a:rPr>
              <a:t>．改正性维护</a:t>
            </a:r>
          </a:p>
          <a:p>
            <a:pPr>
              <a:lnSpc>
                <a:spcPct val="150000"/>
              </a:lnSpc>
              <a:spcBef>
                <a:spcPct val="20000"/>
              </a:spcBef>
              <a:defRPr/>
            </a:pPr>
            <a:r>
              <a:rPr lang="zh-CN" altLang="en-US" sz="2000" dirty="0">
                <a:latin typeface="+mn-ea"/>
              </a:rPr>
              <a:t>改正性维护是改正在系统开发阶段已发生的而系统测试阶段尚未发现的错误。</a:t>
            </a:r>
            <a:endParaRPr lang="en-US" altLang="zh-CN" sz="2000" dirty="0">
              <a:latin typeface="+mn-ea"/>
            </a:endParaRPr>
          </a:p>
          <a:p>
            <a:pPr>
              <a:lnSpc>
                <a:spcPct val="150000"/>
              </a:lnSpc>
              <a:spcBef>
                <a:spcPct val="20000"/>
              </a:spcBef>
              <a:defRPr/>
            </a:pPr>
            <a:r>
              <a:rPr lang="en-US" altLang="zh-CN" sz="2000" dirty="0">
                <a:latin typeface="+mn-ea"/>
              </a:rPr>
              <a:t>2</a:t>
            </a:r>
            <a:r>
              <a:rPr lang="zh-CN" altLang="en-US" sz="2000" dirty="0">
                <a:latin typeface="+mn-ea"/>
              </a:rPr>
              <a:t>．适应性维护</a:t>
            </a:r>
          </a:p>
          <a:p>
            <a:pPr>
              <a:lnSpc>
                <a:spcPct val="150000"/>
              </a:lnSpc>
              <a:spcBef>
                <a:spcPct val="20000"/>
              </a:spcBef>
              <a:defRPr/>
            </a:pPr>
            <a:r>
              <a:rPr lang="zh-CN" altLang="en-US" sz="2000" dirty="0">
                <a:latin typeface="+mn-ea"/>
              </a:rPr>
              <a:t>为适应软件运行环境的变化而进行的维护称适应性维护。</a:t>
            </a:r>
          </a:p>
          <a:p>
            <a:pPr>
              <a:lnSpc>
                <a:spcPct val="150000"/>
              </a:lnSpc>
              <a:spcBef>
                <a:spcPct val="20000"/>
              </a:spcBef>
              <a:defRPr/>
            </a:pPr>
            <a:r>
              <a:rPr lang="en-US" altLang="zh-CN" sz="2000" dirty="0">
                <a:latin typeface="+mn-ea"/>
              </a:rPr>
              <a:t>3</a:t>
            </a:r>
            <a:r>
              <a:rPr lang="zh-CN" altLang="en-US" sz="2000" dirty="0">
                <a:latin typeface="+mn-ea"/>
              </a:rPr>
              <a:t>．完善性维护</a:t>
            </a:r>
          </a:p>
          <a:p>
            <a:pPr>
              <a:lnSpc>
                <a:spcPct val="150000"/>
              </a:lnSpc>
              <a:spcBef>
                <a:spcPct val="20000"/>
              </a:spcBef>
              <a:defRPr/>
            </a:pPr>
            <a:r>
              <a:rPr lang="zh-CN" altLang="en-US" sz="2000" dirty="0">
                <a:latin typeface="+mn-ea"/>
              </a:rPr>
              <a:t>为扩充软件的功能或用户提出的新需求而进行的维护称完善性维护。</a:t>
            </a:r>
            <a:endParaRPr lang="en-US" altLang="zh-CN" sz="2000" dirty="0">
              <a:latin typeface="+mn-ea"/>
            </a:endParaRPr>
          </a:p>
          <a:p>
            <a:pPr>
              <a:lnSpc>
                <a:spcPct val="150000"/>
              </a:lnSpc>
              <a:spcBef>
                <a:spcPct val="20000"/>
              </a:spcBef>
              <a:defRPr/>
            </a:pPr>
            <a:r>
              <a:rPr lang="en-US" altLang="zh-CN" sz="2000" dirty="0">
                <a:latin typeface="+mn-ea"/>
              </a:rPr>
              <a:t>4</a:t>
            </a:r>
            <a:r>
              <a:rPr lang="zh-CN" altLang="en-US" sz="2000" dirty="0">
                <a:latin typeface="+mn-ea"/>
              </a:rPr>
              <a:t>．预防性维护</a:t>
            </a:r>
          </a:p>
          <a:p>
            <a:pPr>
              <a:lnSpc>
                <a:spcPct val="150000"/>
              </a:lnSpc>
              <a:spcBef>
                <a:spcPct val="20000"/>
              </a:spcBef>
              <a:defRPr/>
            </a:pPr>
            <a:r>
              <a:rPr lang="zh-CN" altLang="en-US" sz="2000" dirty="0">
                <a:latin typeface="+mn-ea"/>
              </a:rPr>
              <a:t>为改进软件效率、可靠性、可维修性而进行的维护称预防性维护。</a:t>
            </a:r>
          </a:p>
        </p:txBody>
      </p:sp>
      <p:pic>
        <p:nvPicPr>
          <p:cNvPr id="5" name="Picture 2">
            <a:extLst>
              <a:ext uri="{FF2B5EF4-FFF2-40B4-BE49-F238E27FC236}">
                <a16:creationId xmlns:a16="http://schemas.microsoft.com/office/drawing/2014/main" id="{ABBFA84D-7FD1-48D5-A7B4-18E8DF195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263" y="2640167"/>
            <a:ext cx="26289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17747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9.1.3    </a:t>
            </a:r>
            <a:r>
              <a:rPr lang="zh-CN" altLang="en-US" sz="2200" b="1" dirty="0">
                <a:latin typeface="微软雅黑" charset="-122"/>
                <a:ea typeface="微软雅黑" charset="-122"/>
              </a:rPr>
              <a:t>软件维护的策略</a:t>
            </a:r>
          </a:p>
        </p:txBody>
      </p:sp>
      <p:sp>
        <p:nvSpPr>
          <p:cNvPr id="23" name="矩形 22">
            <a:extLst>
              <a:ext uri="{FF2B5EF4-FFF2-40B4-BE49-F238E27FC236}">
                <a16:creationId xmlns:a16="http://schemas.microsoft.com/office/drawing/2014/main" id="{C43245F4-5631-4BF5-A877-BD462266402F}"/>
              </a:ext>
            </a:extLst>
          </p:cNvPr>
          <p:cNvSpPr/>
          <p:nvPr/>
        </p:nvSpPr>
        <p:spPr>
          <a:xfrm>
            <a:off x="1086351" y="1341409"/>
            <a:ext cx="9847937" cy="1466748"/>
          </a:xfrm>
          <a:prstGeom prst="rect">
            <a:avLst/>
          </a:prstGeom>
        </p:spPr>
        <p:txBody>
          <a:bodyPr wrap="square">
            <a:spAutoFit/>
          </a:bodyPr>
          <a:lstStyle/>
          <a:p>
            <a:pPr>
              <a:lnSpc>
                <a:spcPct val="150000"/>
              </a:lnSpc>
              <a:spcBef>
                <a:spcPct val="20000"/>
              </a:spcBef>
              <a:defRPr/>
            </a:pPr>
            <a:r>
              <a:rPr lang="en-US" altLang="zh-CN" sz="2000" dirty="0">
                <a:latin typeface="+mn-ea"/>
              </a:rPr>
              <a:t>1</a:t>
            </a:r>
            <a:r>
              <a:rPr lang="zh-CN" altLang="en-US" sz="2000" dirty="0">
                <a:latin typeface="+mn-ea"/>
              </a:rPr>
              <a:t>．改正性维护</a:t>
            </a:r>
          </a:p>
          <a:p>
            <a:pPr>
              <a:lnSpc>
                <a:spcPct val="150000"/>
              </a:lnSpc>
              <a:spcBef>
                <a:spcPct val="20000"/>
              </a:spcBef>
              <a:defRPr/>
            </a:pPr>
            <a:r>
              <a:rPr lang="zh-CN" altLang="en-US" sz="2000" dirty="0">
                <a:latin typeface="+mn-ea"/>
              </a:rPr>
              <a:t>使用新技术可产生更可靠的代码，从而大大提高软件的可靠性，并减少改正性维护的需要。这些新技术包括：</a:t>
            </a:r>
          </a:p>
        </p:txBody>
      </p:sp>
      <p:grpSp>
        <p:nvGrpSpPr>
          <p:cNvPr id="27" name="组合 26">
            <a:extLst>
              <a:ext uri="{FF2B5EF4-FFF2-40B4-BE49-F238E27FC236}">
                <a16:creationId xmlns:a16="http://schemas.microsoft.com/office/drawing/2014/main" id="{B8315F10-6618-4627-98D4-DC4E9415A2C2}"/>
              </a:ext>
            </a:extLst>
          </p:cNvPr>
          <p:cNvGrpSpPr/>
          <p:nvPr/>
        </p:nvGrpSpPr>
        <p:grpSpPr>
          <a:xfrm>
            <a:off x="2314050" y="2808157"/>
            <a:ext cx="7392537" cy="3043451"/>
            <a:chOff x="3048000" y="3060279"/>
            <a:chExt cx="6096000" cy="1774672"/>
          </a:xfrm>
        </p:grpSpPr>
        <p:sp>
          <p:nvSpPr>
            <p:cNvPr id="28" name="任意多边形: 形状 27">
              <a:extLst>
                <a:ext uri="{FF2B5EF4-FFF2-40B4-BE49-F238E27FC236}">
                  <a16:creationId xmlns:a16="http://schemas.microsoft.com/office/drawing/2014/main" id="{7065825A-6040-4A7D-8FD1-7DAA8096DE0E}"/>
                </a:ext>
              </a:extLst>
            </p:cNvPr>
            <p:cNvSpPr/>
            <p:nvPr/>
          </p:nvSpPr>
          <p:spPr>
            <a:xfrm>
              <a:off x="3048000" y="3060279"/>
              <a:ext cx="6096000" cy="887513"/>
            </a:xfrm>
            <a:custGeom>
              <a:avLst/>
              <a:gdLst>
                <a:gd name="connsiteX0" fmla="*/ 0 w 6096000"/>
                <a:gd name="connsiteY0" fmla="*/ 221878 h 887513"/>
                <a:gd name="connsiteX1" fmla="*/ 5652244 w 6096000"/>
                <a:gd name="connsiteY1" fmla="*/ 221878 h 887513"/>
                <a:gd name="connsiteX2" fmla="*/ 5652244 w 6096000"/>
                <a:gd name="connsiteY2" fmla="*/ 0 h 887513"/>
                <a:gd name="connsiteX3" fmla="*/ 6096000 w 6096000"/>
                <a:gd name="connsiteY3" fmla="*/ 443757 h 887513"/>
                <a:gd name="connsiteX4" fmla="*/ 5652244 w 6096000"/>
                <a:gd name="connsiteY4" fmla="*/ 887513 h 887513"/>
                <a:gd name="connsiteX5" fmla="*/ 5652244 w 6096000"/>
                <a:gd name="connsiteY5" fmla="*/ 665635 h 887513"/>
                <a:gd name="connsiteX6" fmla="*/ 0 w 6096000"/>
                <a:gd name="connsiteY6" fmla="*/ 665635 h 887513"/>
                <a:gd name="connsiteX7" fmla="*/ 0 w 6096000"/>
                <a:gd name="connsiteY7" fmla="*/ 221878 h 8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887513">
                  <a:moveTo>
                    <a:pt x="0" y="221878"/>
                  </a:moveTo>
                  <a:lnTo>
                    <a:pt x="5652244" y="221878"/>
                  </a:lnTo>
                  <a:lnTo>
                    <a:pt x="5652244" y="0"/>
                  </a:lnTo>
                  <a:lnTo>
                    <a:pt x="6096000" y="443757"/>
                  </a:lnTo>
                  <a:lnTo>
                    <a:pt x="5652244" y="887513"/>
                  </a:lnTo>
                  <a:lnTo>
                    <a:pt x="5652244" y="665635"/>
                  </a:lnTo>
                  <a:lnTo>
                    <a:pt x="0" y="665635"/>
                  </a:lnTo>
                  <a:lnTo>
                    <a:pt x="0" y="22187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1910" tIns="263788" rIns="475878" bIns="362771" numCol="1" spcCol="1270" anchor="ctr" anchorCtr="0">
              <a:noAutofit/>
            </a:bodyPr>
            <a:lstStyle/>
            <a:p>
              <a:pPr marL="0" lvl="0" indent="0" algn="l" defTabSz="488950">
                <a:lnSpc>
                  <a:spcPct val="150000"/>
                </a:lnSpc>
                <a:spcBef>
                  <a:spcPct val="0"/>
                </a:spcBef>
                <a:buNone/>
              </a:pPr>
              <a:r>
                <a:rPr lang="zh-CN" sz="2000" kern="1200"/>
                <a:t>数据库管理系统；</a:t>
              </a:r>
            </a:p>
          </p:txBody>
        </p:sp>
        <p:sp>
          <p:nvSpPr>
            <p:cNvPr id="29" name="任意多边形: 形状 28">
              <a:extLst>
                <a:ext uri="{FF2B5EF4-FFF2-40B4-BE49-F238E27FC236}">
                  <a16:creationId xmlns:a16="http://schemas.microsoft.com/office/drawing/2014/main" id="{3A600195-5C2C-46B3-93FE-E7274039FEF8}"/>
                </a:ext>
              </a:extLst>
            </p:cNvPr>
            <p:cNvSpPr/>
            <p:nvPr/>
          </p:nvSpPr>
          <p:spPr>
            <a:xfrm>
              <a:off x="4453127" y="3355939"/>
              <a:ext cx="4690872" cy="887513"/>
            </a:xfrm>
            <a:custGeom>
              <a:avLst/>
              <a:gdLst>
                <a:gd name="connsiteX0" fmla="*/ 0 w 4690872"/>
                <a:gd name="connsiteY0" fmla="*/ 221878 h 887513"/>
                <a:gd name="connsiteX1" fmla="*/ 4247116 w 4690872"/>
                <a:gd name="connsiteY1" fmla="*/ 221878 h 887513"/>
                <a:gd name="connsiteX2" fmla="*/ 4247116 w 4690872"/>
                <a:gd name="connsiteY2" fmla="*/ 0 h 887513"/>
                <a:gd name="connsiteX3" fmla="*/ 4690872 w 4690872"/>
                <a:gd name="connsiteY3" fmla="*/ 443757 h 887513"/>
                <a:gd name="connsiteX4" fmla="*/ 4247116 w 4690872"/>
                <a:gd name="connsiteY4" fmla="*/ 887513 h 887513"/>
                <a:gd name="connsiteX5" fmla="*/ 4247116 w 4690872"/>
                <a:gd name="connsiteY5" fmla="*/ 665635 h 887513"/>
                <a:gd name="connsiteX6" fmla="*/ 0 w 4690872"/>
                <a:gd name="connsiteY6" fmla="*/ 665635 h 887513"/>
                <a:gd name="connsiteX7" fmla="*/ 0 w 4690872"/>
                <a:gd name="connsiteY7" fmla="*/ 221878 h 8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0872" h="887513">
                  <a:moveTo>
                    <a:pt x="0" y="221878"/>
                  </a:moveTo>
                  <a:lnTo>
                    <a:pt x="4247116" y="221878"/>
                  </a:lnTo>
                  <a:lnTo>
                    <a:pt x="4247116" y="0"/>
                  </a:lnTo>
                  <a:lnTo>
                    <a:pt x="4690872" y="443757"/>
                  </a:lnTo>
                  <a:lnTo>
                    <a:pt x="4247116" y="887513"/>
                  </a:lnTo>
                  <a:lnTo>
                    <a:pt x="4247116" y="665635"/>
                  </a:lnTo>
                  <a:lnTo>
                    <a:pt x="0" y="665635"/>
                  </a:lnTo>
                  <a:lnTo>
                    <a:pt x="0" y="22187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1910" tIns="263788" rIns="475878" bIns="362771" numCol="1" spcCol="1270" anchor="ctr" anchorCtr="0">
              <a:noAutofit/>
            </a:bodyPr>
            <a:lstStyle/>
            <a:p>
              <a:pPr marL="0" lvl="0" indent="0" algn="l" defTabSz="488950">
                <a:lnSpc>
                  <a:spcPct val="150000"/>
                </a:lnSpc>
                <a:spcBef>
                  <a:spcPct val="0"/>
                </a:spcBef>
                <a:buNone/>
              </a:pPr>
              <a:r>
                <a:rPr lang="zh-CN" sz="2000" kern="1200" dirty="0"/>
                <a:t>软件开发环境；</a:t>
              </a:r>
            </a:p>
          </p:txBody>
        </p:sp>
        <p:sp>
          <p:nvSpPr>
            <p:cNvPr id="30" name="任意多边形: 形状 29">
              <a:extLst>
                <a:ext uri="{FF2B5EF4-FFF2-40B4-BE49-F238E27FC236}">
                  <a16:creationId xmlns:a16="http://schemas.microsoft.com/office/drawing/2014/main" id="{261117A4-1194-4A24-A23F-AEF9B9A2F9E1}"/>
                </a:ext>
              </a:extLst>
            </p:cNvPr>
            <p:cNvSpPr/>
            <p:nvPr/>
          </p:nvSpPr>
          <p:spPr>
            <a:xfrm>
              <a:off x="5858255" y="3651777"/>
              <a:ext cx="3285744" cy="887513"/>
            </a:xfrm>
            <a:custGeom>
              <a:avLst/>
              <a:gdLst>
                <a:gd name="connsiteX0" fmla="*/ 0 w 3285744"/>
                <a:gd name="connsiteY0" fmla="*/ 221878 h 887513"/>
                <a:gd name="connsiteX1" fmla="*/ 2841988 w 3285744"/>
                <a:gd name="connsiteY1" fmla="*/ 221878 h 887513"/>
                <a:gd name="connsiteX2" fmla="*/ 2841988 w 3285744"/>
                <a:gd name="connsiteY2" fmla="*/ 0 h 887513"/>
                <a:gd name="connsiteX3" fmla="*/ 3285744 w 3285744"/>
                <a:gd name="connsiteY3" fmla="*/ 443757 h 887513"/>
                <a:gd name="connsiteX4" fmla="*/ 2841988 w 3285744"/>
                <a:gd name="connsiteY4" fmla="*/ 887513 h 887513"/>
                <a:gd name="connsiteX5" fmla="*/ 2841988 w 3285744"/>
                <a:gd name="connsiteY5" fmla="*/ 665635 h 887513"/>
                <a:gd name="connsiteX6" fmla="*/ 0 w 3285744"/>
                <a:gd name="connsiteY6" fmla="*/ 665635 h 887513"/>
                <a:gd name="connsiteX7" fmla="*/ 0 w 3285744"/>
                <a:gd name="connsiteY7" fmla="*/ 221878 h 8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744" h="887513">
                  <a:moveTo>
                    <a:pt x="0" y="221878"/>
                  </a:moveTo>
                  <a:lnTo>
                    <a:pt x="2841988" y="221878"/>
                  </a:lnTo>
                  <a:lnTo>
                    <a:pt x="2841988" y="0"/>
                  </a:lnTo>
                  <a:lnTo>
                    <a:pt x="3285744" y="443757"/>
                  </a:lnTo>
                  <a:lnTo>
                    <a:pt x="2841988" y="887513"/>
                  </a:lnTo>
                  <a:lnTo>
                    <a:pt x="2841988" y="665635"/>
                  </a:lnTo>
                  <a:lnTo>
                    <a:pt x="0" y="665635"/>
                  </a:lnTo>
                  <a:lnTo>
                    <a:pt x="0" y="22187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1910" tIns="263788" rIns="475878" bIns="362771" numCol="1" spcCol="1270" anchor="ctr" anchorCtr="0">
              <a:noAutofit/>
            </a:bodyPr>
            <a:lstStyle/>
            <a:p>
              <a:pPr marL="0" lvl="0" indent="0" algn="l" defTabSz="488950">
                <a:lnSpc>
                  <a:spcPct val="150000"/>
                </a:lnSpc>
                <a:spcBef>
                  <a:spcPct val="0"/>
                </a:spcBef>
                <a:buNone/>
              </a:pPr>
              <a:r>
                <a:rPr lang="zh-CN" sz="2000" kern="1200"/>
                <a:t>程序自动生成系统；</a:t>
              </a:r>
            </a:p>
          </p:txBody>
        </p:sp>
        <p:sp>
          <p:nvSpPr>
            <p:cNvPr id="31" name="任意多边形: 形状 30">
              <a:extLst>
                <a:ext uri="{FF2B5EF4-FFF2-40B4-BE49-F238E27FC236}">
                  <a16:creationId xmlns:a16="http://schemas.microsoft.com/office/drawing/2014/main" id="{9E177632-5B11-4887-96FC-50714D2FF2B1}"/>
                </a:ext>
              </a:extLst>
            </p:cNvPr>
            <p:cNvSpPr/>
            <p:nvPr/>
          </p:nvSpPr>
          <p:spPr>
            <a:xfrm>
              <a:off x="7263384" y="3947438"/>
              <a:ext cx="1880616" cy="887513"/>
            </a:xfrm>
            <a:custGeom>
              <a:avLst/>
              <a:gdLst>
                <a:gd name="connsiteX0" fmla="*/ 0 w 1880616"/>
                <a:gd name="connsiteY0" fmla="*/ 221878 h 887513"/>
                <a:gd name="connsiteX1" fmla="*/ 1436860 w 1880616"/>
                <a:gd name="connsiteY1" fmla="*/ 221878 h 887513"/>
                <a:gd name="connsiteX2" fmla="*/ 1436860 w 1880616"/>
                <a:gd name="connsiteY2" fmla="*/ 0 h 887513"/>
                <a:gd name="connsiteX3" fmla="*/ 1880616 w 1880616"/>
                <a:gd name="connsiteY3" fmla="*/ 443757 h 887513"/>
                <a:gd name="connsiteX4" fmla="*/ 1436860 w 1880616"/>
                <a:gd name="connsiteY4" fmla="*/ 887513 h 887513"/>
                <a:gd name="connsiteX5" fmla="*/ 1436860 w 1880616"/>
                <a:gd name="connsiteY5" fmla="*/ 665635 h 887513"/>
                <a:gd name="connsiteX6" fmla="*/ 0 w 1880616"/>
                <a:gd name="connsiteY6" fmla="*/ 665635 h 887513"/>
                <a:gd name="connsiteX7" fmla="*/ 0 w 1880616"/>
                <a:gd name="connsiteY7" fmla="*/ 221878 h 8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616" h="887513">
                  <a:moveTo>
                    <a:pt x="0" y="221878"/>
                  </a:moveTo>
                  <a:lnTo>
                    <a:pt x="1436860" y="221878"/>
                  </a:lnTo>
                  <a:lnTo>
                    <a:pt x="1436860" y="0"/>
                  </a:lnTo>
                  <a:lnTo>
                    <a:pt x="1880616" y="443757"/>
                  </a:lnTo>
                  <a:lnTo>
                    <a:pt x="1436860" y="887513"/>
                  </a:lnTo>
                  <a:lnTo>
                    <a:pt x="1436860" y="665635"/>
                  </a:lnTo>
                  <a:lnTo>
                    <a:pt x="0" y="665635"/>
                  </a:lnTo>
                  <a:lnTo>
                    <a:pt x="0" y="221878"/>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1910" tIns="263788" rIns="475878" bIns="362771" numCol="1" spcCol="1270" anchor="ctr" anchorCtr="0">
              <a:noAutofit/>
            </a:bodyPr>
            <a:lstStyle/>
            <a:p>
              <a:pPr marL="0" lvl="0" indent="0" algn="l" defTabSz="488950">
                <a:lnSpc>
                  <a:spcPct val="150000"/>
                </a:lnSpc>
                <a:spcBef>
                  <a:spcPct val="0"/>
                </a:spcBef>
                <a:buNone/>
              </a:pPr>
              <a:r>
                <a:rPr lang="zh-CN" sz="2000" kern="1200"/>
                <a:t>高级（第四代）语言。</a:t>
              </a:r>
            </a:p>
          </p:txBody>
        </p:sp>
      </p:gr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317747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9.1.3    </a:t>
            </a:r>
            <a:r>
              <a:rPr lang="zh-CN" altLang="en-US" sz="2200" b="1" dirty="0">
                <a:latin typeface="微软雅黑" charset="-122"/>
                <a:ea typeface="微软雅黑" charset="-122"/>
              </a:rPr>
              <a:t>软件维护的策略</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sp>
        <p:nvSpPr>
          <p:cNvPr id="3" name="矩形: 圆角 2">
            <a:extLst>
              <a:ext uri="{FF2B5EF4-FFF2-40B4-BE49-F238E27FC236}">
                <a16:creationId xmlns:a16="http://schemas.microsoft.com/office/drawing/2014/main" id="{98C32FC6-CDF1-46AB-93BE-DD46F04782F2}"/>
              </a:ext>
            </a:extLst>
          </p:cNvPr>
          <p:cNvSpPr/>
          <p:nvPr/>
        </p:nvSpPr>
        <p:spPr>
          <a:xfrm>
            <a:off x="827923" y="1392648"/>
            <a:ext cx="10536154" cy="4072703"/>
          </a:xfrm>
          <a:prstGeom prst="round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20000"/>
              </a:spcBef>
            </a:pPr>
            <a:r>
              <a:rPr lang="en-US" altLang="zh-CN" sz="2000" dirty="0">
                <a:solidFill>
                  <a:schemeClr val="tx1"/>
                </a:solidFill>
                <a:latin typeface="+mn-ea"/>
              </a:rPr>
              <a:t>2</a:t>
            </a:r>
            <a:r>
              <a:rPr lang="zh-CN" altLang="en-US" sz="2000" dirty="0">
                <a:solidFill>
                  <a:schemeClr val="tx1"/>
                </a:solidFill>
                <a:latin typeface="+mn-ea"/>
              </a:rPr>
              <a:t>．适应性维护</a:t>
            </a:r>
          </a:p>
          <a:p>
            <a:pPr>
              <a:lnSpc>
                <a:spcPct val="150000"/>
              </a:lnSpc>
              <a:spcBef>
                <a:spcPct val="20000"/>
              </a:spcBef>
            </a:pPr>
            <a:r>
              <a:rPr lang="zh-CN" altLang="en-US" sz="2000" dirty="0">
                <a:solidFill>
                  <a:schemeClr val="tx1"/>
                </a:solidFill>
                <a:latin typeface="+mn-ea"/>
              </a:rPr>
              <a:t>这一类维护不可避免，但可以控制。</a:t>
            </a:r>
          </a:p>
          <a:p>
            <a:pPr>
              <a:lnSpc>
                <a:spcPct val="150000"/>
              </a:lnSpc>
              <a:spcBef>
                <a:spcPct val="20000"/>
              </a:spcBef>
            </a:pPr>
            <a:r>
              <a:rPr lang="zh-CN" altLang="en-US" sz="2000" dirty="0">
                <a:solidFill>
                  <a:schemeClr val="tx1"/>
                </a:solidFill>
                <a:latin typeface="+mn-ea"/>
              </a:rPr>
              <a:t>（</a:t>
            </a:r>
            <a:r>
              <a:rPr lang="en-US" altLang="zh-CN" sz="2000" dirty="0">
                <a:solidFill>
                  <a:schemeClr val="tx1"/>
                </a:solidFill>
                <a:latin typeface="+mn-ea"/>
              </a:rPr>
              <a:t>1</a:t>
            </a:r>
            <a:r>
              <a:rPr lang="zh-CN" altLang="en-US" sz="2000" dirty="0">
                <a:solidFill>
                  <a:schemeClr val="tx1"/>
                </a:solidFill>
                <a:latin typeface="+mn-ea"/>
              </a:rPr>
              <a:t>）在配置管理时，把硬件、操作系统和其他相关环境因素的可能变化考虑在内，可以减少某些适应性维护的工作量。</a:t>
            </a:r>
          </a:p>
          <a:p>
            <a:pPr>
              <a:lnSpc>
                <a:spcPct val="150000"/>
              </a:lnSpc>
              <a:spcBef>
                <a:spcPct val="20000"/>
              </a:spcBef>
            </a:pPr>
            <a:r>
              <a:rPr lang="zh-CN" altLang="en-US" sz="2000" dirty="0">
                <a:solidFill>
                  <a:schemeClr val="tx1"/>
                </a:solidFill>
                <a:latin typeface="+mn-ea"/>
              </a:rPr>
              <a:t>（</a:t>
            </a:r>
            <a:r>
              <a:rPr lang="en-US" altLang="zh-CN" sz="2000" dirty="0">
                <a:solidFill>
                  <a:schemeClr val="tx1"/>
                </a:solidFill>
                <a:latin typeface="+mn-ea"/>
              </a:rPr>
              <a:t>2</a:t>
            </a:r>
            <a:r>
              <a:rPr lang="zh-CN" altLang="en-US" sz="2000" dirty="0">
                <a:solidFill>
                  <a:schemeClr val="tx1"/>
                </a:solidFill>
                <a:latin typeface="+mn-ea"/>
              </a:rPr>
              <a:t>）把与硬件、操作系统以及其他外围设备有关的程序归结到特定的程序模块中，可把因环境变化而必须修改的程序局部于某些程序模块中。</a:t>
            </a:r>
          </a:p>
          <a:p>
            <a:pPr>
              <a:lnSpc>
                <a:spcPct val="150000"/>
              </a:lnSpc>
              <a:spcBef>
                <a:spcPct val="20000"/>
              </a:spcBef>
            </a:pPr>
            <a:r>
              <a:rPr lang="zh-CN" altLang="en-US" sz="2000" dirty="0">
                <a:solidFill>
                  <a:schemeClr val="tx1"/>
                </a:solidFill>
                <a:latin typeface="+mn-ea"/>
              </a:rPr>
              <a:t>（</a:t>
            </a:r>
            <a:r>
              <a:rPr lang="en-US" altLang="zh-CN" sz="2000" dirty="0">
                <a:solidFill>
                  <a:schemeClr val="tx1"/>
                </a:solidFill>
                <a:latin typeface="+mn-ea"/>
              </a:rPr>
              <a:t>3</a:t>
            </a:r>
            <a:r>
              <a:rPr lang="zh-CN" altLang="en-US" sz="2000" dirty="0">
                <a:solidFill>
                  <a:schemeClr val="tx1"/>
                </a:solidFill>
                <a:latin typeface="+mn-ea"/>
              </a:rPr>
              <a:t>）使用内部程序列表、外部文件以及处理的例行程序包，为维护时修改程序提供方便。</a:t>
            </a:r>
          </a:p>
          <a:p>
            <a:pPr>
              <a:lnSpc>
                <a:spcPct val="150000"/>
              </a:lnSpc>
              <a:spcBef>
                <a:spcPct val="20000"/>
              </a:spcBef>
            </a:pPr>
            <a:r>
              <a:rPr lang="zh-CN" altLang="en-US" sz="2000" dirty="0">
                <a:solidFill>
                  <a:schemeClr val="tx1"/>
                </a:solidFill>
                <a:latin typeface="+mn-ea"/>
              </a:rPr>
              <a:t>（</a:t>
            </a:r>
            <a:r>
              <a:rPr lang="en-US" altLang="zh-CN" sz="2000" dirty="0">
                <a:solidFill>
                  <a:schemeClr val="tx1"/>
                </a:solidFill>
                <a:latin typeface="+mn-ea"/>
              </a:rPr>
              <a:t>4</a:t>
            </a:r>
            <a:r>
              <a:rPr lang="zh-CN" altLang="en-US" sz="2000" dirty="0">
                <a:solidFill>
                  <a:schemeClr val="tx1"/>
                </a:solidFill>
                <a:latin typeface="+mn-ea"/>
              </a:rPr>
              <a:t>）使用面向对象技术，增强软件系统的稳定性，并使之易于修改和移植。</a:t>
            </a:r>
          </a:p>
        </p:txBody>
      </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2" y="266701"/>
            <a:ext cx="4624763"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9.1.3    </a:t>
            </a:r>
            <a:r>
              <a:rPr lang="zh-CN" altLang="en-US" sz="2200" b="1" dirty="0">
                <a:latin typeface="微软雅黑" charset="-122"/>
                <a:ea typeface="微软雅黑" charset="-122"/>
              </a:rPr>
              <a:t>软件维护的策略</a:t>
            </a:r>
          </a:p>
        </p:txBody>
      </p:sp>
      <p:grpSp>
        <p:nvGrpSpPr>
          <p:cNvPr id="10" name="组合 9">
            <a:extLst>
              <a:ext uri="{FF2B5EF4-FFF2-40B4-BE49-F238E27FC236}">
                <a16:creationId xmlns:a16="http://schemas.microsoft.com/office/drawing/2014/main" id="{E04FDB48-72AE-493D-8762-E06D169B0DB0}"/>
              </a:ext>
            </a:extLst>
          </p:cNvPr>
          <p:cNvGrpSpPr/>
          <p:nvPr/>
        </p:nvGrpSpPr>
        <p:grpSpPr>
          <a:xfrm>
            <a:off x="1126332" y="1992249"/>
            <a:ext cx="10009705" cy="2873502"/>
            <a:chOff x="1427558" y="1624084"/>
            <a:chExt cx="10009705" cy="2873502"/>
          </a:xfrm>
        </p:grpSpPr>
        <p:sp>
          <p:nvSpPr>
            <p:cNvPr id="11" name="箭头: 燕尾形 10">
              <a:extLst>
                <a:ext uri="{FF2B5EF4-FFF2-40B4-BE49-F238E27FC236}">
                  <a16:creationId xmlns:a16="http://schemas.microsoft.com/office/drawing/2014/main" id="{D97CA405-650A-4353-AAE3-2ED193CF86C8}"/>
                </a:ext>
              </a:extLst>
            </p:cNvPr>
            <p:cNvSpPr/>
            <p:nvPr/>
          </p:nvSpPr>
          <p:spPr>
            <a:xfrm>
              <a:off x="1427558" y="2767844"/>
              <a:ext cx="10009705" cy="988424"/>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任意多边形: 形状 11">
              <a:extLst>
                <a:ext uri="{FF2B5EF4-FFF2-40B4-BE49-F238E27FC236}">
                  <a16:creationId xmlns:a16="http://schemas.microsoft.com/office/drawing/2014/main" id="{118042AE-37CC-4147-B964-3DEA4158814A}"/>
                </a:ext>
              </a:extLst>
            </p:cNvPr>
            <p:cNvSpPr/>
            <p:nvPr/>
          </p:nvSpPr>
          <p:spPr>
            <a:xfrm>
              <a:off x="1431956" y="2541230"/>
              <a:ext cx="2903205" cy="473720"/>
            </a:xfrm>
            <a:custGeom>
              <a:avLst/>
              <a:gdLst>
                <a:gd name="connsiteX0" fmla="*/ 0 w 2903205"/>
                <a:gd name="connsiteY0" fmla="*/ 0 h 988424"/>
                <a:gd name="connsiteX1" fmla="*/ 2903205 w 2903205"/>
                <a:gd name="connsiteY1" fmla="*/ 0 h 988424"/>
                <a:gd name="connsiteX2" fmla="*/ 2903205 w 2903205"/>
                <a:gd name="connsiteY2" fmla="*/ 988424 h 988424"/>
                <a:gd name="connsiteX3" fmla="*/ 0 w 2903205"/>
                <a:gd name="connsiteY3" fmla="*/ 988424 h 988424"/>
                <a:gd name="connsiteX4" fmla="*/ 0 w 2903205"/>
                <a:gd name="connsiteY4" fmla="*/ 0 h 988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205" h="988424">
                  <a:moveTo>
                    <a:pt x="0" y="0"/>
                  </a:moveTo>
                  <a:lnTo>
                    <a:pt x="2903205" y="0"/>
                  </a:lnTo>
                  <a:lnTo>
                    <a:pt x="2903205" y="988424"/>
                  </a:lnTo>
                  <a:lnTo>
                    <a:pt x="0" y="9884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2456" tIns="92456" rIns="92456" bIns="92456" numCol="1" spcCol="1270" anchor="b" anchorCtr="0">
              <a:noAutofit/>
            </a:bodyPr>
            <a:lstStyle/>
            <a:p>
              <a:pPr marL="0" lvl="0" indent="0" algn="ctr" defTabSz="577850">
                <a:lnSpc>
                  <a:spcPct val="150000"/>
                </a:lnSpc>
                <a:spcBef>
                  <a:spcPct val="0"/>
                </a:spcBef>
                <a:buNone/>
              </a:pPr>
              <a:r>
                <a:rPr lang="en-US" sz="2000" kern="1200" dirty="0">
                  <a:latin typeface="+mn-ea"/>
                </a:rPr>
                <a:t>3</a:t>
              </a:r>
              <a:r>
                <a:rPr lang="zh-CN" sz="2000" kern="1200" dirty="0">
                  <a:latin typeface="+mn-ea"/>
                </a:rPr>
                <a:t>．完善性维护</a:t>
              </a:r>
            </a:p>
          </p:txBody>
        </p:sp>
        <p:sp>
          <p:nvSpPr>
            <p:cNvPr id="13" name="椭圆 12">
              <a:extLst>
                <a:ext uri="{FF2B5EF4-FFF2-40B4-BE49-F238E27FC236}">
                  <a16:creationId xmlns:a16="http://schemas.microsoft.com/office/drawing/2014/main" id="{DF3BF646-E2B6-48E6-9BC1-AE72EF9A1CEE}"/>
                </a:ext>
              </a:extLst>
            </p:cNvPr>
            <p:cNvSpPr/>
            <p:nvPr/>
          </p:nvSpPr>
          <p:spPr>
            <a:xfrm>
              <a:off x="2760006" y="3138503"/>
              <a:ext cx="247106" cy="24710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任意多边形: 形状 13">
              <a:extLst>
                <a:ext uri="{FF2B5EF4-FFF2-40B4-BE49-F238E27FC236}">
                  <a16:creationId xmlns:a16="http://schemas.microsoft.com/office/drawing/2014/main" id="{763F78B2-4DD6-4F5F-AF7C-421AB3DFC94F}"/>
                </a:ext>
              </a:extLst>
            </p:cNvPr>
            <p:cNvSpPr/>
            <p:nvPr/>
          </p:nvSpPr>
          <p:spPr>
            <a:xfrm>
              <a:off x="2456598" y="3509162"/>
              <a:ext cx="7816116" cy="988424"/>
            </a:xfrm>
            <a:custGeom>
              <a:avLst/>
              <a:gdLst>
                <a:gd name="connsiteX0" fmla="*/ 0 w 2903205"/>
                <a:gd name="connsiteY0" fmla="*/ 0 h 988424"/>
                <a:gd name="connsiteX1" fmla="*/ 2903205 w 2903205"/>
                <a:gd name="connsiteY1" fmla="*/ 0 h 988424"/>
                <a:gd name="connsiteX2" fmla="*/ 2903205 w 2903205"/>
                <a:gd name="connsiteY2" fmla="*/ 988424 h 988424"/>
                <a:gd name="connsiteX3" fmla="*/ 0 w 2903205"/>
                <a:gd name="connsiteY3" fmla="*/ 988424 h 988424"/>
                <a:gd name="connsiteX4" fmla="*/ 0 w 2903205"/>
                <a:gd name="connsiteY4" fmla="*/ 0 h 988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205" h="988424">
                  <a:moveTo>
                    <a:pt x="0" y="0"/>
                  </a:moveTo>
                  <a:lnTo>
                    <a:pt x="2903205" y="0"/>
                  </a:lnTo>
                  <a:lnTo>
                    <a:pt x="2903205" y="988424"/>
                  </a:lnTo>
                  <a:lnTo>
                    <a:pt x="0" y="9884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2456" tIns="92456" rIns="92456" bIns="92456" numCol="1" spcCol="1270" anchor="t" anchorCtr="0">
              <a:noAutofit/>
            </a:bodyPr>
            <a:lstStyle/>
            <a:p>
              <a:pPr marL="0" lvl="0" indent="0" algn="ctr" defTabSz="577850">
                <a:lnSpc>
                  <a:spcPct val="150000"/>
                </a:lnSpc>
                <a:spcBef>
                  <a:spcPct val="0"/>
                </a:spcBef>
                <a:buNone/>
              </a:pPr>
              <a:r>
                <a:rPr lang="zh-CN" sz="2000" kern="1200" dirty="0">
                  <a:latin typeface="+mn-ea"/>
                </a:rPr>
                <a:t>利用前两类维护中列举的方法，也可以减少这一类维护。特别是使用数据库管理系统、程序生成器、应用软件包等可以减少维护工作量。</a:t>
              </a:r>
            </a:p>
          </p:txBody>
        </p:sp>
        <p:sp>
          <p:nvSpPr>
            <p:cNvPr id="15" name="椭圆 14">
              <a:extLst>
                <a:ext uri="{FF2B5EF4-FFF2-40B4-BE49-F238E27FC236}">
                  <a16:creationId xmlns:a16="http://schemas.microsoft.com/office/drawing/2014/main" id="{99014DC4-1745-465D-9272-22C546B7E2BB}"/>
                </a:ext>
              </a:extLst>
            </p:cNvPr>
            <p:cNvSpPr/>
            <p:nvPr/>
          </p:nvSpPr>
          <p:spPr>
            <a:xfrm>
              <a:off x="5808372" y="3138503"/>
              <a:ext cx="247106" cy="24710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任意多边形: 形状 15">
              <a:extLst>
                <a:ext uri="{FF2B5EF4-FFF2-40B4-BE49-F238E27FC236}">
                  <a16:creationId xmlns:a16="http://schemas.microsoft.com/office/drawing/2014/main" id="{36C2DDDA-8C6B-4E3F-BAEC-EE4CFBE0CBB9}"/>
                </a:ext>
              </a:extLst>
            </p:cNvPr>
            <p:cNvSpPr/>
            <p:nvPr/>
          </p:nvSpPr>
          <p:spPr>
            <a:xfrm>
              <a:off x="5268036" y="1624084"/>
              <a:ext cx="6169227" cy="1390866"/>
            </a:xfrm>
            <a:custGeom>
              <a:avLst/>
              <a:gdLst>
                <a:gd name="connsiteX0" fmla="*/ 0 w 2903205"/>
                <a:gd name="connsiteY0" fmla="*/ 0 h 988424"/>
                <a:gd name="connsiteX1" fmla="*/ 2903205 w 2903205"/>
                <a:gd name="connsiteY1" fmla="*/ 0 h 988424"/>
                <a:gd name="connsiteX2" fmla="*/ 2903205 w 2903205"/>
                <a:gd name="connsiteY2" fmla="*/ 988424 h 988424"/>
                <a:gd name="connsiteX3" fmla="*/ 0 w 2903205"/>
                <a:gd name="connsiteY3" fmla="*/ 988424 h 988424"/>
                <a:gd name="connsiteX4" fmla="*/ 0 w 2903205"/>
                <a:gd name="connsiteY4" fmla="*/ 0 h 988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205" h="988424">
                  <a:moveTo>
                    <a:pt x="0" y="0"/>
                  </a:moveTo>
                  <a:lnTo>
                    <a:pt x="2903205" y="0"/>
                  </a:lnTo>
                  <a:lnTo>
                    <a:pt x="2903205" y="988424"/>
                  </a:lnTo>
                  <a:lnTo>
                    <a:pt x="0" y="9884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2456" tIns="92456" rIns="92456" bIns="92456" numCol="1" spcCol="1270" anchor="b" anchorCtr="0">
              <a:noAutofit/>
            </a:bodyPr>
            <a:lstStyle/>
            <a:p>
              <a:pPr marL="0" lvl="0" indent="0" algn="ctr" defTabSz="577850">
                <a:lnSpc>
                  <a:spcPct val="150000"/>
                </a:lnSpc>
                <a:spcBef>
                  <a:spcPct val="0"/>
                </a:spcBef>
                <a:buNone/>
              </a:pPr>
              <a:r>
                <a:rPr lang="zh-CN" sz="2000" kern="1200" dirty="0">
                  <a:latin typeface="+mn-ea"/>
                </a:rPr>
                <a:t>此外，建立软件系统的原型并在开发实际系统之前提供给用户，用户通过运行原型，进一步完善他们的功能要求，可以减少以后完善性维护的需要。</a:t>
              </a:r>
            </a:p>
          </p:txBody>
        </p:sp>
        <p:sp>
          <p:nvSpPr>
            <p:cNvPr id="17" name="椭圆 16">
              <a:extLst>
                <a:ext uri="{FF2B5EF4-FFF2-40B4-BE49-F238E27FC236}">
                  <a16:creationId xmlns:a16="http://schemas.microsoft.com/office/drawing/2014/main" id="{A1D6E125-417A-4C5A-9879-C0596A981137}"/>
                </a:ext>
              </a:extLst>
            </p:cNvPr>
            <p:cNvSpPr/>
            <p:nvPr/>
          </p:nvSpPr>
          <p:spPr>
            <a:xfrm>
              <a:off x="8856738" y="3138503"/>
              <a:ext cx="247106" cy="24710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软件维护的特点</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A7770F55-8B39-41BF-B2BB-2C10BB8806E7}"/>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A8F624B2-B091-43FA-A8CD-455DBC6055B7}"/>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C9CC40F5-BF3D-4328-8A34-6D2549ED793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0C3CEC69-35C2-4B47-B3A0-9BF583F3E491}"/>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256C2EAC-7563-4A8F-A25A-F17AB6015D5A}"/>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24A9C2CE-464D-440E-B1C3-E9BB171C1BD0}"/>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B0C48236-1DC7-4C76-9720-36D935CB8D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B2062722-E578-4DE7-B06F-6A7F84DF35FE}"/>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2DFC9A34-880B-4810-B33F-3E43ABDE096F}"/>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67893E1-081A-4BE0-BC82-6C0ED2F3F0E1}"/>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47DD95C4-FA63-48D6-8B88-583165E102B2}"/>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6B7CE1B2-7A7F-43B9-8A7C-F9E8330FB109}"/>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59BB121C-27A4-4BD5-81F0-F2C812148AE7}"/>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27C8743D-6886-423D-8A4A-6100F4BC7A9F}"/>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7AED11EB-5397-4D8A-87CC-59043BB1EAE3}"/>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BF667C2B-DDA6-451E-BE75-85C3B94F4D22}"/>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237584B8-ADFB-408C-938A-4C05E1DF78CB}"/>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C32ED419-CB77-485F-8C47-C8115FE5196C}"/>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B80FB95C-9088-4D92-A109-E3E482D056F9}"/>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C6743297-6E5B-40EC-937C-D0048D3E1AAC}"/>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CD08CA6B-93EB-4776-B481-8C97200CE141}"/>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1FD377FA-AE64-4DA8-90B2-080C742F524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877912E1-3B84-4DE9-B979-038A0B01808E}"/>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7AABF972-0045-47DF-A6E4-F2BCAEAD2B5C}"/>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DE031A58-D5F4-4A94-B513-8FB12884AACD}"/>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3C85C300-0B0E-468D-9A18-68D21554C08F}"/>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26CC0D4C-50E8-467D-9B7C-22827A05A7CF}"/>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EA9C4C01-EE78-40EB-A51A-DD80BE8E23A4}"/>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AAB7424A-CF62-4563-9C42-64DB95E20A10}"/>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6E69DDC0-052A-4DB5-BC2A-120971CC674C}"/>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6642E426-049C-4BE9-9121-6498C6CD221F}"/>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494318CE-FE09-4F12-8EA1-75ED659ED7CE}"/>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DBBAF82A-1297-4DA8-9B02-283E6A2A599B}"/>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A59192A3-5DF5-4833-AED1-99C39645F732}"/>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4CF1DE62-18D8-4BC3-837F-B6C7859DF8B3}"/>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9CEF3EAB-35CD-49D4-9634-C875A50FEAAD}"/>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CA68A903-262F-4C17-A036-38B07B2E8976}"/>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D3684EE3-34E2-40E5-A107-91CA3647F628}"/>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92243C7C-9EC1-49F4-B9CB-1525F9B271DC}"/>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79BD724E-2211-4996-89E7-320ED0919385}"/>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B52BC9C0-1EA0-413C-96A6-E1A2C8DBFC57}"/>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EDC43002-7C81-46E4-9A18-35C058CE49E8}"/>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3D396C0E-0C83-4D74-85A4-8FA6A600145B}"/>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4DF31DEB-EF87-4EE3-9541-C0CA5FC8C482}"/>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E78F29CD-FE58-4595-B6B7-F0B1E5924A68}"/>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6134BB5C-F02D-4BE8-9973-8DF72A3280EB}"/>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84D10181-DF15-4A54-B015-BBF1D2ED165B}"/>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1D79D3AA-1BFE-4924-94C7-1FEFDDF2AAFF}"/>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56556D23-4F97-445A-A92E-FE05EAE92F92}"/>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A362F074-0DE7-47BE-A0D3-C5FB1844E7B9}"/>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C07DF860-E98B-41C1-8422-24720F83C10D}"/>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F35A1C75-01EA-439F-BC8C-F2982203C63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EBA899F7-20ED-4EC7-870A-3F4B2C1D6FA2}"/>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EFDA3C47-4223-4EB3-93F8-6A6276981709}"/>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66BD87D2-693D-4A15-B2BA-4F85FE4363F4}"/>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A88D0CCC-0E80-4D05-9E7F-78B70C2EB041}"/>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8FD8DD04-E9AC-49B4-B401-A98D133DD844}"/>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2383</Words>
  <Application>Microsoft Office PowerPoint</Application>
  <PresentationFormat>宽屏</PresentationFormat>
  <Paragraphs>170</Paragraphs>
  <Slides>30</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119</cp:revision>
  <dcterms:created xsi:type="dcterms:W3CDTF">2018-08-20T15:14:05Z</dcterms:created>
  <dcterms:modified xsi:type="dcterms:W3CDTF">2019-11-27T10:04:03Z</dcterms:modified>
</cp:coreProperties>
</file>