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256" r:id="rId2"/>
    <p:sldId id="277" r:id="rId3"/>
    <p:sldId id="275" r:id="rId4"/>
    <p:sldId id="258" r:id="rId5"/>
    <p:sldId id="262" r:id="rId6"/>
    <p:sldId id="278" r:id="rId7"/>
    <p:sldId id="285" r:id="rId8"/>
    <p:sldId id="286" r:id="rId9"/>
    <p:sldId id="284" r:id="rId10"/>
    <p:sldId id="289" r:id="rId11"/>
    <p:sldId id="283" r:id="rId12"/>
    <p:sldId id="263" r:id="rId13"/>
    <p:sldId id="276" r:id="rId14"/>
    <p:sldId id="257" r:id="rId15"/>
    <p:sldId id="266" r:id="rId16"/>
    <p:sldId id="267" r:id="rId17"/>
    <p:sldId id="271" r:id="rId18"/>
    <p:sldId id="290" r:id="rId19"/>
    <p:sldId id="287" r:id="rId20"/>
    <p:sldId id="259" r:id="rId21"/>
    <p:sldId id="269" r:id="rId22"/>
    <p:sldId id="282" r:id="rId23"/>
    <p:sldId id="261" r:id="rId24"/>
    <p:sldId id="272" r:id="rId25"/>
    <p:sldId id="273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BBC737"/>
    <a:srgbClr val="99CCFF"/>
    <a:srgbClr val="FFFFFF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38" autoAdjust="0"/>
  </p:normalViewPr>
  <p:slideViewPr>
    <p:cSldViewPr>
      <p:cViewPr varScale="1">
        <p:scale>
          <a:sx n="59" d="100"/>
          <a:sy n="59" d="100"/>
        </p:scale>
        <p:origin x="115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D729A-4754-4E64-B1AA-AAF0E27D6F62}" type="datetimeFigureOut">
              <a:rPr kumimoji="1" lang="ja-JP" altLang="en-US" smtClean="0"/>
              <a:pPr/>
              <a:t>2017/7/13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F1F43-ACFC-420E-A619-E5FDD791B57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26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50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なにか思い浮かぶもの？</a:t>
            </a:r>
            <a:endParaRPr kumimoji="1" lang="en-US" altLang="ja-JP" smtClean="0"/>
          </a:p>
          <a:p>
            <a:r>
              <a:rPr kumimoji="1" lang="ja-JP" altLang="en-US" smtClean="0"/>
              <a:t>・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3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なにか思い浮かぶもの？</a:t>
            </a:r>
            <a:endParaRPr kumimoji="1" lang="en-US" altLang="ja-JP" smtClean="0"/>
          </a:p>
          <a:p>
            <a:r>
              <a:rPr kumimoji="1" lang="ja-JP" altLang="en-US" smtClean="0"/>
              <a:t>・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38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開発環境が</a:t>
            </a:r>
            <a:r>
              <a:rPr kumimoji="1" lang="en-US" altLang="ja-JP" smtClean="0"/>
              <a:t>2010</a:t>
            </a:r>
            <a:r>
              <a:rPr kumimoji="1" lang="ja-JP" altLang="en-US" smtClean="0"/>
              <a:t>年頃から急激に変わりつつある。</a:t>
            </a:r>
            <a:endParaRPr kumimoji="1" lang="en-US" altLang="ja-JP" smtClean="0"/>
          </a:p>
          <a:p>
            <a:r>
              <a:rPr kumimoji="1" lang="ja-JP" altLang="en-US" smtClean="0"/>
              <a:t>スマートフォンの普及により、マルチプラットフォーム化が必須になってきた。</a:t>
            </a:r>
            <a:endParaRPr kumimoji="1" lang="en-US" altLang="ja-JP" smtClean="0"/>
          </a:p>
          <a:p>
            <a:r>
              <a:rPr kumimoji="1" lang="ja-JP" altLang="en-US" smtClean="0"/>
              <a:t>そこで、ゲームエンジンを利用する方向に大きく転換している。</a:t>
            </a:r>
            <a:endParaRPr kumimoji="1" lang="en-US" altLang="ja-JP" smtClean="0"/>
          </a:p>
          <a:p>
            <a:r>
              <a:rPr kumimoji="1" lang="ja-JP" altLang="en-US" smtClean="0"/>
              <a:t>コストパフォーマンスに優れ、対応マルチプラットフォームも多く、修得も簡単な「</a:t>
            </a:r>
            <a:r>
              <a:rPr kumimoji="1" lang="en-US" altLang="ja-JP" smtClean="0"/>
              <a:t>Unit</a:t>
            </a:r>
            <a:r>
              <a:rPr kumimoji="1" lang="ja-JP" altLang="en-US" smtClean="0"/>
              <a:t>ｙ」というゲームエンジンが現状では有望である。</a:t>
            </a:r>
            <a:endParaRPr kumimoji="1" lang="en-US" altLang="ja-JP" smtClean="0"/>
          </a:p>
          <a:p>
            <a:r>
              <a:rPr kumimoji="1" lang="ja-JP" altLang="en-US" smtClean="0"/>
              <a:t>本日は、この</a:t>
            </a:r>
            <a:r>
              <a:rPr kumimoji="1" lang="en-US" altLang="ja-JP" smtClean="0"/>
              <a:t>Unity</a:t>
            </a:r>
            <a:r>
              <a:rPr kumimoji="1" lang="ja-JP" altLang="en-US" smtClean="0"/>
              <a:t>を触ってみよう。</a:t>
            </a:r>
            <a:endParaRPr kumimoji="1" lang="en-US" altLang="ja-JP" smtClean="0"/>
          </a:p>
          <a:p>
            <a:r>
              <a:rPr kumimoji="1" lang="en-US" altLang="ja-JP" smtClean="0"/>
              <a:t>PC</a:t>
            </a:r>
            <a:r>
              <a:rPr kumimoji="1" lang="ja-JP" altLang="en-US" smtClean="0"/>
              <a:t>用であれば、趣味レベルであれば無料版で十分に使えるので、こういう世界を目指すのであればチェックしておいてほしいツールである。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946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これらが必要なので技術者不足は当たり前。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身に付けば、自分の思い通りのものが作れる。その世界の神になれる特別な世界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510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プログラマーの特性</a:t>
            </a:r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54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コンビニや店員ではない。言われたことをマニュアル通りにする仕事ではない。創意工夫をして、新しいものを自ら創造していく仕事である。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給料は何をするかではなく、どこで働くかで決まる。時代を見極めて、適切な場所に居られるようにする必要がある。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常に何かを作り、発表し続けることが大切。学歴より、所属する会社より、実績がものを言う。</a:t>
            </a:r>
            <a:endParaRPr kumimoji="1" lang="en-US" altLang="ja-JP" smtClean="0"/>
          </a:p>
          <a:p>
            <a:r>
              <a:rPr kumimoji="1" lang="ja-JP" altLang="en-US" smtClean="0"/>
              <a:t>小学生のプロもいるほど、プログラマーは年齢とは無関係に儲けられる仕事。会社は常に優秀な人材を探しているので、力を見せれば仕事は取れる。</a:t>
            </a:r>
            <a:endParaRPr kumimoji="1" lang="en-US" altLang="ja-JP" smtClean="0"/>
          </a:p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936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コンビニや店員ではない。言われたことをマニュアル通りにする仕事ではない。創意工夫をして、新しいものを自ら創造していく仕事である。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給料は何をするかではなく、どこで働くかで決まる。時代を見極めて、適切な場所に居られるようにする必要がある。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常に何かを作り、発表し続けることが大切。学歴より、所属する会社より、実績がものを言う。</a:t>
            </a:r>
            <a:endParaRPr kumimoji="1" lang="en-US" altLang="ja-JP" smtClean="0"/>
          </a:p>
          <a:p>
            <a:r>
              <a:rPr kumimoji="1" lang="ja-JP" altLang="en-US" smtClean="0"/>
              <a:t>小学生のプロもいるほど、プログラマーは年齢とは無関係に儲けられる仕事。会社は常に優秀な人材を探しているので、力を見せれば仕事は取れる。</a:t>
            </a:r>
            <a:endParaRPr kumimoji="1" lang="en-US" altLang="ja-JP" smtClean="0"/>
          </a:p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590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ゲーム開発において、プログラマーが担当する内容を紹介</a:t>
            </a:r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9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5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Pro-gram(</a:t>
            </a:r>
            <a:r>
              <a:rPr kumimoji="1" lang="ja-JP" altLang="en-US" smtClean="0"/>
              <a:t>事前</a:t>
            </a:r>
            <a:r>
              <a:rPr kumimoji="1" lang="en-US" altLang="ja-JP" smtClean="0"/>
              <a:t>)-(</a:t>
            </a:r>
            <a:r>
              <a:rPr kumimoji="1" lang="ja-JP" altLang="en-US" smtClean="0"/>
              <a:t>文章</a:t>
            </a:r>
            <a:r>
              <a:rPr kumimoji="1" lang="en-US" altLang="ja-JP" smtClean="0"/>
              <a:t>)</a:t>
            </a:r>
          </a:p>
          <a:p>
            <a:r>
              <a:rPr kumimoji="1" lang="ja-JP" altLang="en-US" smtClean="0"/>
              <a:t>事前に用意された文章、計画書、番組表、予定表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66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80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予測力。想定外があったらバグとなる。原発は最悪。</a:t>
            </a:r>
            <a:endParaRPr kumimoji="1" lang="en-US" altLang="ja-JP" smtClean="0"/>
          </a:p>
          <a:p>
            <a:r>
              <a:rPr kumimoji="1" lang="ja-JP" altLang="en-US" smtClean="0"/>
              <a:t>コミュニケーション能力。人ともコンピュータともコミュニケーションする。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これらを実現させる手段がプログラミング言語。修得する言語は、その時にもっとも効率のよいものを選ぶことになる。</a:t>
            </a:r>
            <a:endParaRPr kumimoji="1" lang="en-US" altLang="ja-JP" smtClean="0"/>
          </a:p>
          <a:p>
            <a:r>
              <a:rPr kumimoji="1" lang="ja-JP" altLang="en-US" smtClean="0"/>
              <a:t>全ての処理に最適な言語は存在しない。</a:t>
            </a:r>
            <a:endParaRPr kumimoji="1" lang="en-US" altLang="ja-JP" smtClean="0"/>
          </a:p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56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予測力。想定外があったらバグとなる。原発は最悪。</a:t>
            </a:r>
            <a:endParaRPr kumimoji="1" lang="en-US" altLang="ja-JP" smtClean="0"/>
          </a:p>
          <a:p>
            <a:r>
              <a:rPr kumimoji="1" lang="ja-JP" altLang="en-US" smtClean="0"/>
              <a:t>コミュニケーション能力。人ともコンピュータともコミュニケーションする。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これらを実現させる手段がプログラミング言語。修得する言語は、その時にもっとも効率のよいものを選ぶことになる。</a:t>
            </a:r>
            <a:endParaRPr kumimoji="1" lang="en-US" altLang="ja-JP" smtClean="0"/>
          </a:p>
          <a:p>
            <a:r>
              <a:rPr kumimoji="1" lang="ja-JP" altLang="en-US" smtClean="0"/>
              <a:t>全ての処理に最適な言語は存在しない。</a:t>
            </a:r>
            <a:endParaRPr kumimoji="1" lang="en-US" altLang="ja-JP" smtClean="0"/>
          </a:p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56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現在の花形は、ビッグデータ、オンライン、コミュニケーション。</a:t>
            </a:r>
            <a:endParaRPr kumimoji="1" lang="en-US" altLang="ja-JP" smtClean="0"/>
          </a:p>
          <a:p>
            <a:r>
              <a:rPr kumimoji="1" lang="ja-JP" altLang="en-US" smtClean="0"/>
              <a:t>各種研究所、グーグル、</a:t>
            </a:r>
            <a:r>
              <a:rPr kumimoji="1" lang="en-US" altLang="ja-JP" smtClean="0"/>
              <a:t>DeNA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mixi</a:t>
            </a:r>
            <a:r>
              <a:rPr kumimoji="1" lang="ja-JP" altLang="en-US" smtClean="0"/>
              <a:t>・・・。</a:t>
            </a:r>
            <a:endParaRPr kumimoji="1" lang="en-US" altLang="ja-JP" smtClean="0"/>
          </a:p>
          <a:p>
            <a:r>
              <a:rPr kumimoji="1" lang="ja-JP" altLang="en-US" smtClean="0"/>
              <a:t>高学歴。高収入。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業務用開発</a:t>
            </a:r>
            <a:endParaRPr kumimoji="1" lang="en-US" altLang="ja-JP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＞組み込み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家電、デジカメ</a:t>
            </a:r>
            <a:r>
              <a:rPr kumimoji="1" lang="en-US" altLang="ja-JP" smtClean="0"/>
              <a:t>)</a:t>
            </a:r>
          </a:p>
          <a:p>
            <a:r>
              <a:rPr kumimoji="1" lang="ja-JP" altLang="en-US" smtClean="0"/>
              <a:t>＞会計</a:t>
            </a:r>
            <a:endParaRPr kumimoji="1" lang="en-US" altLang="ja-JP" smtClean="0"/>
          </a:p>
          <a:p>
            <a:r>
              <a:rPr kumimoji="1" lang="ja-JP" altLang="en-US" smtClean="0"/>
              <a:t>＞業務改善</a:t>
            </a:r>
            <a:endParaRPr kumimoji="1" lang="en-US" altLang="ja-JP" smtClean="0"/>
          </a:p>
          <a:p>
            <a:r>
              <a:rPr kumimoji="1" lang="ja-JP" altLang="en-US" smtClean="0"/>
              <a:t>＞医療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広報、広告</a:t>
            </a:r>
            <a:endParaRPr kumimoji="1" lang="en-US" altLang="ja-JP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＞</a:t>
            </a:r>
            <a:r>
              <a:rPr kumimoji="1" lang="en-US" altLang="ja-JP" smtClean="0"/>
              <a:t>HP</a:t>
            </a:r>
            <a:r>
              <a:rPr kumimoji="1" lang="ja-JP" altLang="en-US" smtClean="0"/>
              <a:t>開発</a:t>
            </a:r>
            <a:endParaRPr kumimoji="1" lang="en-US" altLang="ja-JP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＞不動産業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エンターテイメント</a:t>
            </a:r>
            <a:endParaRPr kumimoji="1" lang="en-US" altLang="ja-JP" smtClean="0"/>
          </a:p>
          <a:p>
            <a:r>
              <a:rPr kumimoji="1" lang="ja-JP" altLang="en-US" smtClean="0"/>
              <a:t>＞無料オンライン（ガチャ）</a:t>
            </a:r>
            <a:endParaRPr kumimoji="1" lang="en-US" altLang="ja-JP" smtClean="0"/>
          </a:p>
          <a:p>
            <a:r>
              <a:rPr kumimoji="1" lang="ja-JP" altLang="en-US" smtClean="0"/>
              <a:t>＞パチンコ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ビッグデータとは、要は「大きいデータ」のこと。</a:t>
            </a:r>
            <a:endParaRPr kumimoji="1" lang="en-US" altLang="ja-JP" smtClean="0"/>
          </a:p>
          <a:p>
            <a:r>
              <a:rPr kumimoji="1" lang="ja-JP" altLang="en-US" smtClean="0"/>
              <a:t>コンピュータは一度に扱えるデータのサイズが決まっているが、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12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2017/7/13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hyperlink" Target="http://www.publickey1.jp/blog/17/it_2017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専門学校デジタルアーツ東京 体験入学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2017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smtClean="0"/>
              <a:t>株式会社　アミューズワン</a:t>
            </a:r>
            <a:endParaRPr lang="en-US" altLang="ja-JP" smtClean="0"/>
          </a:p>
          <a:p>
            <a:r>
              <a:rPr lang="ja-JP" altLang="en-US" smtClean="0"/>
              <a:t>田中</a:t>
            </a:r>
            <a:r>
              <a:rPr lang="ja-JP" altLang="en-US"/>
              <a:t>　</a:t>
            </a:r>
            <a:r>
              <a:rPr lang="ja-JP" altLang="en-US" smtClean="0"/>
              <a:t>雄</a:t>
            </a:r>
            <a:r>
              <a:rPr lang="en-US" altLang="ja-JP" smtClean="0"/>
              <a:t>(</a:t>
            </a:r>
            <a:r>
              <a:rPr lang="ja-JP" altLang="en-US" smtClean="0"/>
              <a:t>たな</a:t>
            </a:r>
            <a:r>
              <a:rPr lang="ja-JP" altLang="en-US"/>
              <a:t>か　</a:t>
            </a:r>
            <a:r>
              <a:rPr lang="ja-JP" altLang="en-US" smtClean="0"/>
              <a:t>ゆう</a:t>
            </a:r>
            <a:r>
              <a:rPr lang="en-US" altLang="ja-JP" smtClean="0"/>
              <a:t>)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96499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プログラミング以外に必要なもの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sz="3200"/>
              <a:t>コンシューマー、</a:t>
            </a:r>
            <a:r>
              <a:rPr lang="en-US" altLang="ja-JP" sz="3200"/>
              <a:t>VR/MR/AR</a:t>
            </a:r>
            <a:r>
              <a:rPr lang="ja-JP" altLang="en-US" sz="3200"/>
              <a:t>系</a:t>
            </a:r>
            <a:endParaRPr lang="en-US" altLang="ja-JP" sz="3200"/>
          </a:p>
          <a:p>
            <a:pPr lvl="1"/>
            <a:r>
              <a:rPr lang="ja-JP" altLang="en-US" sz="2800"/>
              <a:t>線形代数</a:t>
            </a:r>
            <a:r>
              <a:rPr lang="ja-JP" altLang="en-US" sz="2800"/>
              <a:t>、</a:t>
            </a:r>
            <a:r>
              <a:rPr lang="ja-JP" altLang="en-US" sz="2800" smtClean="0"/>
              <a:t>物理、データ分析</a:t>
            </a:r>
            <a:endParaRPr lang="en-US" altLang="ja-JP" sz="2800"/>
          </a:p>
          <a:p>
            <a:r>
              <a:rPr lang="ja-JP" altLang="en-US" sz="3200"/>
              <a:t>ネット系</a:t>
            </a:r>
            <a:endParaRPr lang="en-US" altLang="ja-JP" sz="3200"/>
          </a:p>
          <a:p>
            <a:pPr lvl="1"/>
            <a:r>
              <a:rPr lang="ja-JP" altLang="en-US" sz="2800"/>
              <a:t>データーベース</a:t>
            </a:r>
            <a:r>
              <a:rPr lang="ja-JP" altLang="en-US" sz="2800" smtClean="0"/>
              <a:t>、サーバー、ネットワーク、セキュリティー</a:t>
            </a:r>
            <a:endParaRPr lang="en-US" altLang="ja-JP" sz="2800"/>
          </a:p>
          <a:p>
            <a:r>
              <a:rPr lang="ja-JP" altLang="en-US" sz="2800"/>
              <a:t>英語</a:t>
            </a:r>
            <a:endParaRPr lang="en-US" altLang="ja-JP" sz="2800"/>
          </a:p>
          <a:p>
            <a:pPr lvl="1"/>
            <a:r>
              <a:rPr lang="ja-JP" altLang="en-US" sz="2800" smtClean="0"/>
              <a:t>最新情報は基本的に英語</a:t>
            </a:r>
            <a:endParaRPr lang="en-US" altLang="ja-JP" sz="2800"/>
          </a:p>
          <a:p>
            <a:pPr lvl="1"/>
            <a:r>
              <a:rPr lang="ja-JP" altLang="en-US" sz="2800" smtClean="0"/>
              <a:t>動画</a:t>
            </a:r>
            <a:r>
              <a:rPr lang="ja-JP" altLang="en-US" sz="2800"/>
              <a:t>チュートリアルが増えているのでヒアリングもできるとよい</a:t>
            </a:r>
            <a:endParaRPr lang="en-US" altLang="ja-JP" sz="2800"/>
          </a:p>
          <a:p>
            <a:r>
              <a:rPr lang="ja-JP" altLang="en-US" sz="2800"/>
              <a:t>コミュニケーション力</a:t>
            </a:r>
            <a:endParaRPr lang="en-US" altLang="ja-JP" sz="2800"/>
          </a:p>
          <a:p>
            <a:pPr lvl="1"/>
            <a:r>
              <a:rPr lang="ja-JP" altLang="en-US" sz="2800"/>
              <a:t>一人で仕事をすることはあり得ない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539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プログラマ</a:t>
            </a:r>
            <a:r>
              <a:rPr lang="ja-JP" altLang="en-US"/>
              <a:t>ー</a:t>
            </a:r>
            <a:r>
              <a:rPr kumimoji="1" lang="ja-JP" altLang="en-US" smtClean="0"/>
              <a:t>とは？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プログラマーとは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219292" y="1340768"/>
            <a:ext cx="799150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ja-JP" altLang="en-US" sz="4800" dirty="0">
                <a:latin typeface="HGP明朝E" panose="02020900000000000000" pitchFamily="18" charset="-128"/>
                <a:ea typeface="HGP明朝E" panose="02020900000000000000" pitchFamily="18" charset="-128"/>
              </a:rPr>
              <a:t>起き得ることを予測</a:t>
            </a:r>
            <a:endParaRPr lang="en-US" altLang="ja-JP" sz="4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ja-JP" altLang="en-US" sz="4800" dirty="0">
                <a:latin typeface="HGP明朝E" panose="02020900000000000000" pitchFamily="18" charset="-128"/>
                <a:ea typeface="HGP明朝E" panose="02020900000000000000" pitchFamily="18" charset="-128"/>
              </a:rPr>
              <a:t>そ</a:t>
            </a:r>
            <a:r>
              <a:rPr lang="ja-JP" altLang="en-US" sz="4800" dirty="0">
                <a:latin typeface="HGP明朝E" panose="02020900000000000000" pitchFamily="18" charset="-128"/>
                <a:ea typeface="HGP明朝E" panose="02020900000000000000" pitchFamily="18" charset="-128"/>
              </a:rPr>
              <a:t>れ</a:t>
            </a:r>
            <a:r>
              <a:rPr lang="ja-JP" altLang="en-US" sz="4800" dirty="0">
                <a:latin typeface="HGP明朝E" panose="02020900000000000000" pitchFamily="18" charset="-128"/>
                <a:ea typeface="HGP明朝E" panose="02020900000000000000" pitchFamily="18" charset="-128"/>
              </a:rPr>
              <a:t>が起きた時に何をするかのルールを作る</a:t>
            </a:r>
            <a:endParaRPr lang="en-US" altLang="ja-JP" sz="4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18160" y="4391592"/>
            <a:ext cx="4355680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ja-JP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GP創英角ﾎﾟｯﾌﾟ体" pitchFamily="50" charset="-128"/>
                <a:ea typeface="HGP創英角ﾎﾟｯﾌﾟ体" pitchFamily="50" charset="-128"/>
              </a:rPr>
              <a:t>大量の処理</a:t>
            </a:r>
            <a:endParaRPr lang="en-US" altLang="ja-JP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GP創英角ﾎﾟｯﾌﾟ体" pitchFamily="50" charset="-128"/>
              <a:ea typeface="HGP創英角ﾎﾟｯﾌﾟ体" pitchFamily="50" charset="-128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ja-JP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GP創英角ﾎﾟｯﾌﾟ体" pitchFamily="50" charset="-128"/>
                <a:ea typeface="HGP創英角ﾎﾟｯﾌﾟ体" pitchFamily="50" charset="-128"/>
              </a:rPr>
              <a:t>自動の処理</a:t>
            </a:r>
            <a:endParaRPr lang="en-US" altLang="ja-JP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71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プログラミングへの期待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219292" y="1340768"/>
            <a:ext cx="790915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ja-JP" altLang="en-US" sz="4800" dirty="0">
                <a:latin typeface="HGP明朝E" panose="02020900000000000000" pitchFamily="18" charset="-128"/>
                <a:ea typeface="HGP明朝E" panose="02020900000000000000" pitchFamily="18" charset="-128"/>
              </a:rPr>
              <a:t>「プログラミング　国</a:t>
            </a:r>
            <a:r>
              <a:rPr lang="ja-JP" altLang="en-US" sz="4800" dirty="0">
                <a:latin typeface="HGP明朝E" panose="02020900000000000000" pitchFamily="18" charset="-128"/>
                <a:ea typeface="HGP明朝E" panose="02020900000000000000" pitchFamily="18" charset="-128"/>
              </a:rPr>
              <a:t>」で検索</a:t>
            </a:r>
            <a:r>
              <a:rPr lang="ja-JP" altLang="en-US" sz="4800" dirty="0">
                <a:latin typeface="HGP明朝E" panose="02020900000000000000" pitchFamily="18" charset="-128"/>
                <a:ea typeface="HGP明朝E" panose="02020900000000000000" pitchFamily="18" charset="-128"/>
              </a:rPr>
              <a:t>して</a:t>
            </a:r>
            <a:r>
              <a:rPr lang="ja-JP" altLang="en-US" sz="4800" dirty="0">
                <a:latin typeface="HGP明朝E" panose="02020900000000000000" pitchFamily="18" charset="-128"/>
                <a:ea typeface="HGP明朝E" panose="02020900000000000000" pitchFamily="18" charset="-128"/>
              </a:rPr>
              <a:t>みよう</a:t>
            </a:r>
            <a:endParaRPr lang="en-US" altLang="ja-JP" sz="4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ja-JP" sz="4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ja-JP" altLang="en-US" sz="4800" dirty="0">
                <a:latin typeface="HGP明朝E" panose="02020900000000000000" pitchFamily="18" charset="-128"/>
                <a:ea typeface="HGP明朝E" panose="02020900000000000000" pitchFamily="18" charset="-128"/>
              </a:rPr>
              <a:t>注目されている技能！</a:t>
            </a:r>
            <a:endParaRPr lang="ja-JP" altLang="en-US" sz="4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998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プログラマ</a:t>
            </a:r>
            <a:r>
              <a:rPr lang="ja-JP" altLang="en-US"/>
              <a:t>ー</a:t>
            </a:r>
            <a:r>
              <a:rPr kumimoji="1" lang="ja-JP" altLang="en-US" smtClean="0"/>
              <a:t>の活躍の場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0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活躍の場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Web</a:t>
            </a:r>
            <a:r>
              <a:rPr kumimoji="1"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サービス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1"/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独自</a:t>
            </a:r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のサービスを発明し、世界に</a:t>
            </a:r>
            <a:r>
              <a:rPr lang="ja-JP" altLang="en-US" smtClean="0">
                <a:latin typeface="HGP明朝E" panose="02020900000000000000" pitchFamily="18" charset="-128"/>
                <a:ea typeface="HGP明朝E" panose="02020900000000000000" pitchFamily="18" charset="-128"/>
              </a:rPr>
              <a:t>展開</a:t>
            </a:r>
            <a:r>
              <a:rPr lang="ja-JP" altLang="en-US" smtClean="0">
                <a:latin typeface="HGP明朝E" panose="02020900000000000000" pitchFamily="18" charset="-128"/>
                <a:ea typeface="HGP明朝E" panose="02020900000000000000" pitchFamily="18" charset="-128"/>
              </a:rPr>
              <a:t>する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1"/>
            <a:r>
              <a:rPr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Google / Facebook </a:t>
            </a:r>
            <a:r>
              <a:rPr lang="en-US" altLang="ja-JP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/ Line / Amazon / </a:t>
            </a:r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ガンホー</a:t>
            </a:r>
            <a:r>
              <a:rPr lang="en-US" altLang="ja-JP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 </a:t>
            </a:r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・・・</a:t>
            </a:r>
            <a:endParaRPr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業務サービス</a:t>
            </a:r>
            <a:endParaRPr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1"/>
            <a:r>
              <a:rPr kumimoji="1"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一般的に言われる</a:t>
            </a:r>
            <a:r>
              <a:rPr kumimoji="1" lang="en-US" altLang="ja-JP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SE</a:t>
            </a:r>
            <a:r>
              <a:rPr kumimoji="1" lang="ja-JP" altLang="en-US" dirty="0" err="1" smtClean="0">
                <a:latin typeface="HGP明朝E" panose="02020900000000000000" pitchFamily="18" charset="-128"/>
                <a:ea typeface="HGP明朝E" panose="02020900000000000000" pitchFamily="18" charset="-128"/>
              </a:rPr>
              <a:t>。</a:t>
            </a:r>
            <a:r>
              <a:rPr kumimoji="1"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業務を受注</a:t>
            </a:r>
            <a:r>
              <a:rPr kumimoji="1" lang="ja-JP" altLang="en-US" smtClean="0">
                <a:latin typeface="HGP明朝E" panose="02020900000000000000" pitchFamily="18" charset="-128"/>
                <a:ea typeface="HGP明朝E" panose="02020900000000000000" pitchFamily="18" charset="-128"/>
              </a:rPr>
              <a:t>して</a:t>
            </a:r>
            <a:r>
              <a:rPr kumimoji="1" lang="ja-JP" altLang="en-US" smtClean="0">
                <a:latin typeface="HGP明朝E" panose="02020900000000000000" pitchFamily="18" charset="-128"/>
                <a:ea typeface="HGP明朝E" panose="02020900000000000000" pitchFamily="18" charset="-128"/>
              </a:rPr>
              <a:t>開発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1"/>
            <a:r>
              <a:rPr kumimoji="1"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会計や業務管理ソフト </a:t>
            </a:r>
            <a:r>
              <a:rPr kumimoji="1" lang="en-US" altLang="ja-JP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/ </a:t>
            </a:r>
            <a:r>
              <a:rPr kumimoji="1"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社内ツール </a:t>
            </a:r>
            <a:r>
              <a:rPr kumimoji="1" lang="en-US" altLang="ja-JP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/ </a:t>
            </a:r>
            <a:r>
              <a:rPr kumimoji="1"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組み込み系・・・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エンターテイメント</a:t>
            </a:r>
            <a:endParaRPr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1"/>
            <a:r>
              <a:rPr kumimoji="1"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ゲーム、</a:t>
            </a:r>
            <a:r>
              <a:rPr kumimoji="1" lang="ja-JP" altLang="en-US" smtClean="0">
                <a:latin typeface="HGP明朝E" panose="02020900000000000000" pitchFamily="18" charset="-128"/>
                <a:ea typeface="HGP明朝E" panose="02020900000000000000" pitchFamily="18" charset="-128"/>
              </a:rPr>
              <a:t>パチンコ</a:t>
            </a:r>
            <a:r>
              <a:rPr kumimoji="1" lang="ja-JP" altLang="en-US" smtClean="0">
                <a:latin typeface="HGP明朝E" panose="02020900000000000000" pitchFamily="18" charset="-128"/>
                <a:ea typeface="HGP明朝E" panose="02020900000000000000" pitchFamily="18" charset="-128"/>
              </a:rPr>
              <a:t>など</a:t>
            </a:r>
            <a:endParaRPr kumimoji="1" lang="en-US" altLang="ja-JP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1"/>
            <a:r>
              <a:rPr lang="ja-JP" altLang="en-US" smtClean="0">
                <a:latin typeface="HGP明朝E" panose="02020900000000000000" pitchFamily="18" charset="-128"/>
                <a:ea typeface="HGP明朝E" panose="02020900000000000000" pitchFamily="18" charset="-128"/>
              </a:rPr>
              <a:t>この</a:t>
            </a:r>
            <a:r>
              <a:rPr lang="en-US" altLang="ja-JP" smtClean="0">
                <a:latin typeface="HGP明朝E" panose="02020900000000000000" pitchFamily="18" charset="-128"/>
                <a:ea typeface="HGP明朝E" panose="02020900000000000000" pitchFamily="18" charset="-128"/>
              </a:rPr>
              <a:t>1</a:t>
            </a:r>
            <a:r>
              <a:rPr lang="ja-JP" altLang="en-US" smtClean="0">
                <a:latin typeface="HGP明朝E" panose="02020900000000000000" pitchFamily="18" charset="-128"/>
                <a:ea typeface="HGP明朝E" panose="02020900000000000000" pitchFamily="18" charset="-128"/>
              </a:rPr>
              <a:t>～</a:t>
            </a:r>
            <a:r>
              <a:rPr lang="en-US" altLang="ja-JP" smtClean="0">
                <a:latin typeface="HGP明朝E" panose="02020900000000000000" pitchFamily="18" charset="-128"/>
                <a:ea typeface="HGP明朝E" panose="02020900000000000000" pitchFamily="18" charset="-128"/>
              </a:rPr>
              <a:t>2</a:t>
            </a:r>
            <a:r>
              <a:rPr lang="ja-JP" altLang="en-US" smtClean="0">
                <a:latin typeface="HGP明朝E" panose="02020900000000000000" pitchFamily="18" charset="-128"/>
                <a:ea typeface="HGP明朝E" panose="02020900000000000000" pitchFamily="18" charset="-128"/>
              </a:rPr>
              <a:t>年で、</a:t>
            </a:r>
            <a:r>
              <a:rPr lang="en-US" altLang="ja-JP" smtClean="0">
                <a:latin typeface="HGP明朝E" panose="02020900000000000000" pitchFamily="18" charset="-128"/>
                <a:ea typeface="HGP明朝E" panose="02020900000000000000" pitchFamily="18" charset="-128"/>
              </a:rPr>
              <a:t>VR/MR/AR</a:t>
            </a:r>
            <a:r>
              <a:rPr lang="ja-JP" altLang="en-US" smtClean="0">
                <a:latin typeface="HGP明朝E" panose="02020900000000000000" pitchFamily="18" charset="-128"/>
                <a:ea typeface="HGP明朝E" panose="02020900000000000000" pitchFamily="18" charset="-128"/>
              </a:rPr>
              <a:t>が盛んになってきた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1"/>
            <a:endParaRPr kumimoji="1" lang="ja-JP" altLang="en-US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3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プログラマーの技術力</a:t>
            </a:r>
            <a:r>
              <a:rPr kumimoji="1" lang="ja-JP" altLang="en-US" smtClean="0"/>
              <a:t>と収入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95601" y="3789040"/>
            <a:ext cx="7057193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endCxn id="12" idx="2"/>
          </p:cNvCxnSpPr>
          <p:nvPr/>
        </p:nvCxnSpPr>
        <p:spPr>
          <a:xfrm flipV="1">
            <a:off x="6096001" y="1586409"/>
            <a:ext cx="1" cy="472291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695892" y="1124745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年収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52793" y="3284985"/>
            <a:ext cx="553998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400">
                <a:solidFill>
                  <a:srgbClr val="0070C0"/>
                </a:solidFill>
              </a:rPr>
              <a:t>技術力</a:t>
            </a:r>
            <a:endParaRPr lang="ja-JP" altLang="en-US" sz="2400">
              <a:solidFill>
                <a:srgbClr val="0070C0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7244091" y="1423277"/>
            <a:ext cx="2304665" cy="2365763"/>
          </a:xfrm>
          <a:prstGeom prst="ellipse">
            <a:avLst/>
          </a:prstGeom>
          <a:solidFill>
            <a:srgbClr val="99CCFF">
              <a:alpha val="2470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Web</a:t>
            </a:r>
            <a:r>
              <a:rPr lang="ja-JP" altLang="en-US"/>
              <a:t>サービス</a:t>
            </a:r>
            <a:endParaRPr lang="en-US" altLang="ja-JP"/>
          </a:p>
        </p:txBody>
      </p:sp>
      <p:sp>
        <p:nvSpPr>
          <p:cNvPr id="25" name="円/楕円 24"/>
          <p:cNvSpPr/>
          <p:nvPr/>
        </p:nvSpPr>
        <p:spPr>
          <a:xfrm rot="19430094">
            <a:off x="3639052" y="1584183"/>
            <a:ext cx="4642271" cy="3469300"/>
          </a:xfrm>
          <a:prstGeom prst="ellipse">
            <a:avLst/>
          </a:prstGeom>
          <a:solidFill>
            <a:srgbClr val="BBC737">
              <a:alpha val="30196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業務</a:t>
            </a:r>
            <a:r>
              <a:rPr lang="ja-JP" altLang="en-US"/>
              <a:t>サービス</a:t>
            </a:r>
            <a:endParaRPr lang="en-US" altLang="ja-JP"/>
          </a:p>
          <a:p>
            <a:pPr algn="ctr"/>
            <a:endParaRPr lang="en-US" altLang="ja-JP"/>
          </a:p>
          <a:p>
            <a:pPr algn="ctr"/>
            <a:endParaRPr lang="en-US" altLang="ja-JP"/>
          </a:p>
        </p:txBody>
      </p:sp>
      <p:sp>
        <p:nvSpPr>
          <p:cNvPr id="28" name="フリーフォーム 27"/>
          <p:cNvSpPr/>
          <p:nvPr/>
        </p:nvSpPr>
        <p:spPr>
          <a:xfrm>
            <a:off x="6081592" y="1643614"/>
            <a:ext cx="3591555" cy="4292672"/>
          </a:xfrm>
          <a:custGeom>
            <a:avLst/>
            <a:gdLst>
              <a:gd name="connsiteX0" fmla="*/ 3405791 w 3591555"/>
              <a:gd name="connsiteY0" fmla="*/ 53419 h 4334525"/>
              <a:gd name="connsiteX1" fmla="*/ 1669589 w 3591555"/>
              <a:gd name="connsiteY1" fmla="*/ 2194735 h 4334525"/>
              <a:gd name="connsiteX2" fmla="*/ 292201 w 3591555"/>
              <a:gd name="connsiteY2" fmla="*/ 3132285 h 4334525"/>
              <a:gd name="connsiteX3" fmla="*/ 2834 w 3591555"/>
              <a:gd name="connsiteY3" fmla="*/ 3687869 h 4334525"/>
              <a:gd name="connsiteX4" fmla="*/ 164880 w 3591555"/>
              <a:gd name="connsiteY4" fmla="*/ 4000386 h 4334525"/>
              <a:gd name="connsiteX5" fmla="*/ 488971 w 3591555"/>
              <a:gd name="connsiteY5" fmla="*/ 4185581 h 4334525"/>
              <a:gd name="connsiteX6" fmla="*/ 1229751 w 3591555"/>
              <a:gd name="connsiteY6" fmla="*/ 4301328 h 4334525"/>
              <a:gd name="connsiteX7" fmla="*/ 2398794 w 3591555"/>
              <a:gd name="connsiteY7" fmla="*/ 3560548 h 4334525"/>
              <a:gd name="connsiteX8" fmla="*/ 3243746 w 3591555"/>
              <a:gd name="connsiteY8" fmla="*/ 2541976 h 4334525"/>
              <a:gd name="connsiteX9" fmla="*/ 3521538 w 3591555"/>
              <a:gd name="connsiteY9" fmla="*/ 805773 h 4334525"/>
              <a:gd name="connsiteX10" fmla="*/ 3405791 w 3591555"/>
              <a:gd name="connsiteY10" fmla="*/ 53419 h 433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1555" h="4334525">
                <a:moveTo>
                  <a:pt x="3405791" y="53419"/>
                </a:moveTo>
                <a:cubicBezTo>
                  <a:pt x="3097133" y="284913"/>
                  <a:pt x="2188521" y="1681591"/>
                  <a:pt x="1669589" y="2194735"/>
                </a:cubicBezTo>
                <a:cubicBezTo>
                  <a:pt x="1150657" y="2707879"/>
                  <a:pt x="569993" y="2883429"/>
                  <a:pt x="292201" y="3132285"/>
                </a:cubicBezTo>
                <a:cubicBezTo>
                  <a:pt x="14409" y="3381141"/>
                  <a:pt x="24054" y="3543186"/>
                  <a:pt x="2834" y="3687869"/>
                </a:cubicBezTo>
                <a:cubicBezTo>
                  <a:pt x="-18386" y="3832552"/>
                  <a:pt x="83857" y="3917434"/>
                  <a:pt x="164880" y="4000386"/>
                </a:cubicBezTo>
                <a:cubicBezTo>
                  <a:pt x="245903" y="4083338"/>
                  <a:pt x="311493" y="4135424"/>
                  <a:pt x="488971" y="4185581"/>
                </a:cubicBezTo>
                <a:cubicBezTo>
                  <a:pt x="666449" y="4235738"/>
                  <a:pt x="911447" y="4405500"/>
                  <a:pt x="1229751" y="4301328"/>
                </a:cubicBezTo>
                <a:cubicBezTo>
                  <a:pt x="1548055" y="4197156"/>
                  <a:pt x="2063128" y="3853773"/>
                  <a:pt x="2398794" y="3560548"/>
                </a:cubicBezTo>
                <a:cubicBezTo>
                  <a:pt x="2734460" y="3267323"/>
                  <a:pt x="3056622" y="3001105"/>
                  <a:pt x="3243746" y="2541976"/>
                </a:cubicBezTo>
                <a:cubicBezTo>
                  <a:pt x="3430870" y="2082847"/>
                  <a:pt x="3490672" y="1218603"/>
                  <a:pt x="3521538" y="805773"/>
                </a:cubicBezTo>
                <a:cubicBezTo>
                  <a:pt x="3552404" y="392943"/>
                  <a:pt x="3714449" y="-178075"/>
                  <a:pt x="3405791" y="53419"/>
                </a:cubicBezTo>
                <a:close/>
              </a:path>
            </a:pathLst>
          </a:custGeom>
          <a:solidFill>
            <a:srgbClr val="FF7C8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ja-JP" altLang="en-US">
                <a:solidFill>
                  <a:srgbClr val="FF0000"/>
                </a:solidFill>
              </a:rPr>
              <a:t>エンターテイメント</a:t>
            </a:r>
            <a:endParaRPr lang="en-US" altLang="ja-JP">
              <a:solidFill>
                <a:srgbClr val="FF0000"/>
              </a:solidFill>
            </a:endParaRPr>
          </a:p>
          <a:p>
            <a:pPr algn="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07768" y="17635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C00000"/>
                </a:solidFill>
              </a:rPr>
              <a:t>1,000</a:t>
            </a:r>
            <a:r>
              <a:rPr lang="ja-JP" altLang="en-US">
                <a:solidFill>
                  <a:srgbClr val="C00000"/>
                </a:solidFill>
              </a:rPr>
              <a:t>万円</a:t>
            </a:r>
            <a:endParaRPr lang="ja-JP" altLang="en-US">
              <a:solidFill>
                <a:srgbClr val="C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23793" y="230312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C00000"/>
                </a:solidFill>
              </a:rPr>
              <a:t>600</a:t>
            </a:r>
            <a:r>
              <a:rPr lang="ja-JP" altLang="en-US">
                <a:solidFill>
                  <a:srgbClr val="C00000"/>
                </a:solidFill>
              </a:rPr>
              <a:t>万円</a:t>
            </a:r>
            <a:endParaRPr lang="ja-JP" altLang="en-US">
              <a:solidFill>
                <a:srgbClr val="C0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61684" y="360814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C00000"/>
                </a:solidFill>
              </a:rPr>
              <a:t>400</a:t>
            </a:r>
            <a:r>
              <a:rPr lang="ja-JP" altLang="en-US">
                <a:solidFill>
                  <a:srgbClr val="C00000"/>
                </a:solidFill>
              </a:rPr>
              <a:t>万円</a:t>
            </a:r>
            <a:endParaRPr lang="ja-JP" altLang="en-US">
              <a:solidFill>
                <a:srgbClr val="C0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261683" y="575162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C00000"/>
                </a:solidFill>
              </a:rPr>
              <a:t>200</a:t>
            </a:r>
            <a:r>
              <a:rPr lang="ja-JP" altLang="en-US">
                <a:solidFill>
                  <a:srgbClr val="C00000"/>
                </a:solidFill>
              </a:rPr>
              <a:t>万円</a:t>
            </a:r>
            <a:endParaRPr lang="ja-JP" altLang="en-US">
              <a:solidFill>
                <a:srgbClr val="C00000"/>
              </a:solidFill>
            </a:endParaRPr>
          </a:p>
        </p:txBody>
      </p:sp>
      <p:sp>
        <p:nvSpPr>
          <p:cNvPr id="3" name="テキスト ボックス 2">
            <a:hlinkClick r:id="rId4"/>
          </p:cNvPr>
          <p:cNvSpPr txBox="1"/>
          <p:nvPr/>
        </p:nvSpPr>
        <p:spPr>
          <a:xfrm>
            <a:off x="5519936" y="6409066"/>
            <a:ext cx="657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参考： </a:t>
            </a:r>
            <a:r>
              <a:rPr lang="en-US" altLang="ja-JP" smtClean="0"/>
              <a:t>http</a:t>
            </a:r>
            <a:r>
              <a:rPr lang="en-US" altLang="ja-JP"/>
              <a:t>://</a:t>
            </a:r>
            <a:r>
              <a:rPr lang="en-US" altLang="ja-JP" smtClean="0"/>
              <a:t>www.publickey1.jp/blog/17/it_2017.html</a:t>
            </a:r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47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プログラミング</a:t>
            </a:r>
            <a:r>
              <a:rPr lang="ja-JP" altLang="en-US"/>
              <a:t>体験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7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09600" y="1268760"/>
            <a:ext cx="10967899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spcBef>
                <a:spcPts val="3000"/>
              </a:spcBef>
              <a:buFont typeface="Arial" pitchFamily="34" charset="0"/>
              <a:buChar char="•"/>
            </a:pPr>
            <a:r>
              <a:rPr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ゲーム開発の「民主</a:t>
            </a:r>
            <a:r>
              <a:rPr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化</a:t>
            </a:r>
            <a:r>
              <a:rPr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」を掲げるゲームエンジン</a:t>
            </a:r>
            <a:endParaRPr lang="en-US" altLang="ja-JP" sz="2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571500" indent="-571500">
              <a:spcBef>
                <a:spcPts val="3000"/>
              </a:spcBef>
              <a:buFont typeface="Arial" pitchFamily="34" charset="0"/>
              <a:buChar char="•"/>
            </a:pPr>
            <a:r>
              <a:rPr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ゲーム開発によく使う技術が簡単に使える</a:t>
            </a:r>
            <a:endParaRPr lang="en-US" altLang="ja-JP" sz="2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altLang="ja-JP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2D/3D</a:t>
            </a:r>
            <a:r>
              <a:rPr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描画、物理</a:t>
            </a:r>
            <a:r>
              <a:rPr lang="ja-JP" altLang="en-US" sz="2800">
                <a:latin typeface="HGP明朝E" panose="02020900000000000000" pitchFamily="18" charset="-128"/>
                <a:ea typeface="HGP明朝E" panose="02020900000000000000" pitchFamily="18" charset="-128"/>
              </a:rPr>
              <a:t>エンジン</a:t>
            </a:r>
            <a:r>
              <a:rPr lang="ja-JP" altLang="en-US" sz="2800" smtClean="0">
                <a:latin typeface="HGP明朝E" panose="02020900000000000000" pitchFamily="18" charset="-128"/>
                <a:ea typeface="HGP明朝E" panose="02020900000000000000" pitchFamily="18" charset="-128"/>
              </a:rPr>
              <a:t>、</a:t>
            </a:r>
            <a:r>
              <a:rPr lang="en-US" altLang="ja-JP" sz="2800" smtClean="0">
                <a:latin typeface="HGP明朝E" panose="02020900000000000000" pitchFamily="18" charset="-128"/>
                <a:ea typeface="HGP明朝E" panose="02020900000000000000" pitchFamily="18" charset="-128"/>
              </a:rPr>
              <a:t>VR</a:t>
            </a:r>
            <a:r>
              <a:rPr lang="ja-JP" altLang="en-US" sz="2800" smtClean="0">
                <a:latin typeface="HGP明朝E" panose="02020900000000000000" pitchFamily="18" charset="-128"/>
                <a:ea typeface="HGP明朝E" panose="02020900000000000000" pitchFamily="18" charset="-128"/>
              </a:rPr>
              <a:t>、ネットワーク</a:t>
            </a:r>
            <a:r>
              <a:rPr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など</a:t>
            </a:r>
            <a:endParaRPr lang="en-US" altLang="ja-JP" sz="2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571500" indent="-571500">
              <a:spcBef>
                <a:spcPts val="3000"/>
              </a:spcBef>
              <a:buFont typeface="Arial" pitchFamily="34" charset="0"/>
              <a:buChar char="•"/>
            </a:pPr>
            <a:r>
              <a:rPr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マルチプラットフォーム</a:t>
            </a:r>
            <a:endParaRPr lang="en-US" altLang="ja-JP" sz="2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スマホ</a:t>
            </a:r>
            <a:r>
              <a:rPr lang="ja-JP" altLang="en-US" sz="2800">
                <a:latin typeface="HGP明朝E" panose="02020900000000000000" pitchFamily="18" charset="-128"/>
                <a:ea typeface="HGP明朝E" panose="02020900000000000000" pitchFamily="18" charset="-128"/>
              </a:rPr>
              <a:t>が主戦場だった</a:t>
            </a:r>
            <a:endParaRPr lang="en-US" altLang="ja-JP" sz="280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altLang="ja-JP" sz="2800">
                <a:latin typeface="HGP明朝E" panose="02020900000000000000" pitchFamily="18" charset="-128"/>
                <a:ea typeface="HGP明朝E" panose="02020900000000000000" pitchFamily="18" charset="-128"/>
              </a:rPr>
              <a:t>Nintendo Switch </a:t>
            </a:r>
            <a:r>
              <a:rPr lang="ja-JP" altLang="en-US" sz="2800">
                <a:latin typeface="HGP明朝E" panose="02020900000000000000" pitchFamily="18" charset="-128"/>
                <a:ea typeface="HGP明朝E" panose="02020900000000000000" pitchFamily="18" charset="-128"/>
              </a:rPr>
              <a:t>の開発も可能</a:t>
            </a:r>
            <a:endParaRPr lang="en-US" altLang="ja-JP" sz="2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571500" indent="-571500">
              <a:spcBef>
                <a:spcPts val="3000"/>
              </a:spcBef>
              <a:buFont typeface="Arial" pitchFamily="34" charset="0"/>
              <a:buChar char="•"/>
            </a:pPr>
            <a:r>
              <a:rPr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無料で使える</a:t>
            </a:r>
            <a:endParaRPr lang="en-US" altLang="ja-JP" sz="2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algn="r">
              <a:spcBef>
                <a:spcPts val="3000"/>
              </a:spcBef>
            </a:pP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利用例へ</a:t>
            </a:r>
            <a:endParaRPr lang="en-US" altLang="ja-JP" sz="2800" dirty="0">
              <a:solidFill>
                <a:schemeClr val="bg1">
                  <a:lumMod val="50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9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79901">
        <p14:gallery dir="l"/>
      </p:transition>
    </mc:Choice>
    <mc:Fallback xmlns="">
      <p:transition spd="slow" advTm="1799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Unity</a:t>
            </a:r>
            <a:r>
              <a:rPr lang="ja-JP" altLang="en-US" smtClean="0"/>
              <a:t>とは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10" y="1412776"/>
            <a:ext cx="4036781" cy="4680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32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今日の内容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プログラムとは？</a:t>
            </a:r>
            <a:endParaRPr lang="en-US" altLang="ja-JP" sz="3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プログラマーとは？</a:t>
            </a:r>
            <a:endParaRPr lang="en-US" altLang="ja-JP" sz="3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1"/>
            <a:r>
              <a:rPr lang="ja-JP" altLang="en-US" sz="3300" dirty="0">
                <a:latin typeface="HGP明朝E" panose="02020900000000000000" pitchFamily="18" charset="-128"/>
                <a:ea typeface="HGP明朝E" panose="02020900000000000000" pitchFamily="18" charset="-128"/>
              </a:rPr>
              <a:t>仕事としてのプログラマー</a:t>
            </a:r>
            <a:endParaRPr lang="en-US" altLang="ja-JP" sz="33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プログラミング体験（</a:t>
            </a:r>
            <a:r>
              <a:rPr lang="en-US" altLang="ja-JP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Unity)</a:t>
            </a:r>
          </a:p>
          <a:p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まとめ</a:t>
            </a:r>
            <a:endParaRPr lang="en-US" altLang="ja-JP" sz="3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1"/>
            <a:r>
              <a:rPr lang="ja-JP" altLang="en-US" sz="3300" dirty="0">
                <a:latin typeface="HGP明朝E" panose="02020900000000000000" pitchFamily="18" charset="-128"/>
                <a:ea typeface="HGP明朝E" panose="02020900000000000000" pitchFamily="18" charset="-128"/>
              </a:rPr>
              <a:t>プログラマーの適性と教材の紹介</a:t>
            </a:r>
            <a:endParaRPr lang="en-US" altLang="ja-JP" sz="33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sz="3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48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プログラマーの特性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プログラマーは・・・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1981200" y="1268760"/>
            <a:ext cx="8229600" cy="4888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4400" dirty="0">
                <a:solidFill>
                  <a:srgbClr val="FF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クリエイター</a:t>
            </a:r>
            <a:r>
              <a:rPr lang="en-US" altLang="ja-JP" sz="4400" dirty="0">
                <a:solidFill>
                  <a:srgbClr val="FF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(</a:t>
            </a:r>
            <a:r>
              <a:rPr lang="ja-JP" altLang="en-US" sz="4400" dirty="0">
                <a:solidFill>
                  <a:srgbClr val="FF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創造者</a:t>
            </a:r>
            <a:r>
              <a:rPr lang="en-US" altLang="ja-JP" sz="4400" dirty="0">
                <a:solidFill>
                  <a:srgbClr val="FF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  <a:r>
              <a:rPr lang="ja-JP" altLang="en-US" sz="4400" dirty="0">
                <a:latin typeface="HGP明朝E" panose="02020900000000000000" pitchFamily="18" charset="-128"/>
                <a:ea typeface="HGP明朝E" panose="02020900000000000000" pitchFamily="18" charset="-128"/>
              </a:rPr>
              <a:t>である</a:t>
            </a:r>
            <a:endParaRPr lang="en-US" altLang="ja-JP" sz="4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4400" dirty="0">
                <a:solidFill>
                  <a:srgbClr val="FF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個人商店</a:t>
            </a:r>
            <a:r>
              <a:rPr lang="ja-JP" altLang="en-US" sz="4400" dirty="0">
                <a:latin typeface="HGP明朝E" panose="02020900000000000000" pitchFamily="18" charset="-128"/>
                <a:ea typeface="HGP明朝E" panose="02020900000000000000" pitchFamily="18" charset="-128"/>
              </a:rPr>
              <a:t>である</a:t>
            </a:r>
            <a:endParaRPr lang="en-US" altLang="ja-JP" sz="4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4400" dirty="0">
                <a:solidFill>
                  <a:srgbClr val="FF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就職しなくても</a:t>
            </a:r>
            <a:r>
              <a:rPr lang="ja-JP" altLang="en-US" sz="4400" dirty="0">
                <a:latin typeface="HGP明朝E" panose="02020900000000000000" pitchFamily="18" charset="-128"/>
                <a:ea typeface="HGP明朝E" panose="02020900000000000000" pitchFamily="18" charset="-128"/>
              </a:rPr>
              <a:t>出来る仕事である</a:t>
            </a:r>
            <a:endParaRPr lang="ja-JP" altLang="en-US" sz="4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1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プログラマーの適性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1981200" y="1268760"/>
            <a:ext cx="8229600" cy="4888200"/>
          </a:xfrm>
        </p:spPr>
        <p:txBody>
          <a:bodyPr>
            <a:normAutofit/>
          </a:bodyPr>
          <a:lstStyle/>
          <a:p>
            <a:r>
              <a:rPr lang="ja-JP" altLang="en-US" sz="4400" dirty="0">
                <a:latin typeface="HGP明朝E" panose="02020900000000000000" pitchFamily="18" charset="-128"/>
                <a:ea typeface="HGP明朝E" panose="02020900000000000000" pitchFamily="18" charset="-128"/>
              </a:rPr>
              <a:t>読解力</a:t>
            </a:r>
            <a:endParaRPr lang="en-US" altLang="ja-JP" sz="4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1"/>
            <a:r>
              <a:rPr lang="ja-JP" altLang="en-US" sz="4100" dirty="0">
                <a:latin typeface="HGP明朝E" panose="02020900000000000000" pitchFamily="18" charset="-128"/>
                <a:ea typeface="HGP明朝E" panose="02020900000000000000" pitchFamily="18" charset="-128"/>
              </a:rPr>
              <a:t>他の人のプログラムを読む</a:t>
            </a:r>
            <a:endParaRPr lang="en-US" altLang="ja-JP" sz="41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4400" dirty="0">
                <a:latin typeface="HGP明朝E" panose="02020900000000000000" pitchFamily="18" charset="-128"/>
                <a:ea typeface="HGP明朝E" panose="02020900000000000000" pitchFamily="18" charset="-128"/>
              </a:rPr>
              <a:t>推理力</a:t>
            </a:r>
            <a:endParaRPr lang="en-US" altLang="ja-JP" sz="4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1"/>
            <a:r>
              <a:rPr lang="ja-JP" altLang="en-US" sz="4100" dirty="0">
                <a:latin typeface="HGP明朝E" panose="02020900000000000000" pitchFamily="18" charset="-128"/>
                <a:ea typeface="HGP明朝E" panose="02020900000000000000" pitchFamily="18" charset="-128"/>
              </a:rPr>
              <a:t>目の</a:t>
            </a:r>
            <a:r>
              <a:rPr lang="ja-JP" altLang="en-US" sz="4100" dirty="0">
                <a:latin typeface="HGP明朝E" panose="02020900000000000000" pitchFamily="18" charset="-128"/>
                <a:ea typeface="HGP明朝E" panose="02020900000000000000" pitchFamily="18" charset="-128"/>
              </a:rPr>
              <a:t>前で起きていることの規則性</a:t>
            </a:r>
            <a:endParaRPr lang="en-US" altLang="ja-JP" sz="41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4400" dirty="0">
                <a:latin typeface="HGP明朝E" panose="02020900000000000000" pitchFamily="18" charset="-128"/>
                <a:ea typeface="HGP明朝E" panose="02020900000000000000" pitchFamily="18" charset="-128"/>
              </a:rPr>
              <a:t>考える体力</a:t>
            </a:r>
            <a:endParaRPr lang="en-US" altLang="ja-JP" sz="4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1"/>
            <a:r>
              <a:rPr lang="ja-JP" altLang="en-US" sz="4100" dirty="0">
                <a:latin typeface="HGP明朝E" panose="02020900000000000000" pitchFamily="18" charset="-128"/>
                <a:ea typeface="HGP明朝E" panose="02020900000000000000" pitchFamily="18" charset="-128"/>
              </a:rPr>
              <a:t>ずっと考え続けることができること</a:t>
            </a:r>
            <a:endParaRPr lang="ja-JP" altLang="en-US" sz="41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8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プログラマーの役割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7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</a:t>
            </a:r>
            <a:r>
              <a:rPr lang="ja-JP" altLang="en-US" smtClean="0"/>
              <a:t>開発の流れ</a:t>
            </a:r>
            <a:endParaRPr kumimoji="1" lang="ja-JP" altLang="en-US"/>
          </a:p>
        </p:txBody>
      </p:sp>
      <p:pic>
        <p:nvPicPr>
          <p:cNvPr id="1026" name="Picture 2" descr="C:\Users\YuTanaka\AppData\Local\Microsoft\Windows\Temporary Internet Files\Content.IE5\608POZD5\MC900239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228133"/>
            <a:ext cx="1224136" cy="11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279576" y="2291187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プランナー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9" name="Picture 5" descr="C:\Users\YuTanaka\AppData\Local\Microsoft\Windows\Temporary Internet Files\Content.IE5\VMBKHEKN\MP9004484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44" y="1168839"/>
            <a:ext cx="1683522" cy="11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4203807" y="2996688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具体的な内容を</a:t>
            </a:r>
            <a:endParaRPr lang="en-US" altLang="ja-JP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決める。</a:t>
            </a:r>
            <a:endParaRPr lang="en-US" altLang="ja-JP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020232" y="2996953"/>
            <a:ext cx="1699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ゲームの概要</a:t>
            </a:r>
            <a:r>
              <a:rPr lang="ja-JP" altLang="en-US"/>
              <a:t>を</a:t>
            </a:r>
            <a:endParaRPr lang="en-US" altLang="ja-JP"/>
          </a:p>
          <a:p>
            <a:r>
              <a:rPr lang="ja-JP" altLang="en-US"/>
              <a:t>考える</a:t>
            </a:r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67808" y="2291188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プログラマー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63170" y="229118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デザイナー</a:t>
            </a:r>
            <a:endParaRPr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4079776" y="1228134"/>
            <a:ext cx="0" cy="50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096000" y="1228134"/>
            <a:ext cx="0" cy="50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8256240" y="1228134"/>
            <a:ext cx="0" cy="50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YuTanaka\AppData\Local\Microsoft\Windows\Temporary Internet Files\Content.IE5\VMBKHEKN\MC9002000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34" y="1171741"/>
            <a:ext cx="1231067" cy="11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YuTanaka\AppData\Local\Microsoft\Windows\Temporary Internet Files\Content.IE5\BJUBROIZ\MC90008251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51" y="1241249"/>
            <a:ext cx="1066633" cy="108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8616280" y="2278614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サウンド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コンポーザー</a:t>
            </a:r>
            <a:endParaRPr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168009" y="2996953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決められた仕様で</a:t>
            </a:r>
            <a:endParaRPr lang="en-US" altLang="ja-JP"/>
          </a:p>
          <a:p>
            <a:r>
              <a:rPr lang="ja-JP" altLang="en-US"/>
              <a:t>グラフィックを作成。</a:t>
            </a:r>
            <a:endParaRPr lang="en-US" altLang="ja-JP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409442" y="2998694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決められた仕様で</a:t>
            </a:r>
            <a:endParaRPr lang="en-US" altLang="ja-JP"/>
          </a:p>
          <a:p>
            <a:r>
              <a:rPr lang="ja-JP" altLang="en-US"/>
              <a:t>サウンドを作成。</a:t>
            </a:r>
            <a:endParaRPr lang="en-US" altLang="ja-JP"/>
          </a:p>
        </p:txBody>
      </p:sp>
      <p:sp>
        <p:nvSpPr>
          <p:cNvPr id="35" name="正方形/長方形 34"/>
          <p:cNvSpPr/>
          <p:nvPr/>
        </p:nvSpPr>
        <p:spPr>
          <a:xfrm>
            <a:off x="1848056" y="4077073"/>
            <a:ext cx="1944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決められた仕様で</a:t>
            </a:r>
            <a:endParaRPr lang="en-US" altLang="ja-JP"/>
          </a:p>
          <a:p>
            <a:r>
              <a:rPr lang="ja-JP" altLang="en-US"/>
              <a:t>シナリオを作成。</a:t>
            </a:r>
            <a:endParaRPr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109432" y="515893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プログラムを開発。</a:t>
            </a:r>
            <a:endParaRPr lang="en-US" altLang="ja-JP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4" name="直線矢印コネクタ 23"/>
          <p:cNvCxnSpPr>
            <a:stCxn id="17" idx="3"/>
            <a:endCxn id="11" idx="1"/>
          </p:cNvCxnSpPr>
          <p:nvPr/>
        </p:nvCxnSpPr>
        <p:spPr>
          <a:xfrm flipV="1">
            <a:off x="3719737" y="3319854"/>
            <a:ext cx="484071" cy="2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1" idx="3"/>
            <a:endCxn id="33" idx="1"/>
          </p:cNvCxnSpPr>
          <p:nvPr/>
        </p:nvCxnSpPr>
        <p:spPr>
          <a:xfrm>
            <a:off x="5967432" y="3319854"/>
            <a:ext cx="200577" cy="2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1" idx="2"/>
            <a:endCxn id="35" idx="0"/>
          </p:cNvCxnSpPr>
          <p:nvPr/>
        </p:nvCxnSpPr>
        <p:spPr>
          <a:xfrm flipH="1">
            <a:off x="2820437" y="3643018"/>
            <a:ext cx="2265182" cy="4340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/>
          <p:cNvGrpSpPr/>
          <p:nvPr/>
        </p:nvGrpSpPr>
        <p:grpSpPr>
          <a:xfrm>
            <a:off x="5085619" y="2780929"/>
            <a:ext cx="4296204" cy="217765"/>
            <a:chOff x="3561619" y="2780928"/>
            <a:chExt cx="4296204" cy="217765"/>
          </a:xfrm>
        </p:grpSpPr>
        <p:cxnSp>
          <p:nvCxnSpPr>
            <p:cNvPr id="38" name="直線コネクタ 37"/>
            <p:cNvCxnSpPr>
              <a:stCxn id="11" idx="0"/>
            </p:cNvCxnSpPr>
            <p:nvPr/>
          </p:nvCxnSpPr>
          <p:spPr>
            <a:xfrm flipV="1">
              <a:off x="3561619" y="2780928"/>
              <a:ext cx="1010381" cy="2157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4572000" y="2780928"/>
              <a:ext cx="2160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endCxn id="34" idx="0"/>
            </p:cNvCxnSpPr>
            <p:nvPr/>
          </p:nvCxnSpPr>
          <p:spPr>
            <a:xfrm>
              <a:off x="6732240" y="2780928"/>
              <a:ext cx="1125583" cy="2177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/>
          <p:cNvCxnSpPr>
            <a:stCxn id="35" idx="2"/>
            <a:endCxn id="36" idx="0"/>
          </p:cNvCxnSpPr>
          <p:nvPr/>
        </p:nvCxnSpPr>
        <p:spPr>
          <a:xfrm>
            <a:off x="2820438" y="4723403"/>
            <a:ext cx="2318283" cy="4355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3" idx="2"/>
            <a:endCxn id="36" idx="0"/>
          </p:cNvCxnSpPr>
          <p:nvPr/>
        </p:nvCxnSpPr>
        <p:spPr>
          <a:xfrm flipH="1">
            <a:off x="5138721" y="3643283"/>
            <a:ext cx="2087431" cy="1515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34" idx="2"/>
            <a:endCxn id="36" idx="0"/>
          </p:cNvCxnSpPr>
          <p:nvPr/>
        </p:nvCxnSpPr>
        <p:spPr>
          <a:xfrm flipH="1">
            <a:off x="5138721" y="3645025"/>
            <a:ext cx="4243103" cy="15139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6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33" grpId="0"/>
      <p:bldP spid="34" grpId="0"/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全体像</a:t>
            </a:r>
            <a:endParaRPr kumimoji="1" lang="ja-JP" altLang="en-US"/>
          </a:p>
        </p:txBody>
      </p:sp>
      <p:pic>
        <p:nvPicPr>
          <p:cNvPr id="3" name="Picture 2" descr="C:\Users\YuTanaka\AppData\Local\Microsoft\Windows\Temporary Internet Files\Content.IE5\608POZD5\MC900239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604" y="2727726"/>
            <a:ext cx="1224136" cy="11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173612" y="3790780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プランナー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5" descr="C:\Users\YuTanaka\AppData\Local\Microsoft\Windows\Temporary Internet Files\Content.IE5\VMBKHEKN\MP9004484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80" y="2668432"/>
            <a:ext cx="1683522" cy="11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261844" y="3790781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プログラマー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57206" y="380335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デザイナー</a:t>
            </a:r>
            <a:endParaRPr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6" descr="C:\Users\YuTanaka\AppData\Local\Microsoft\Windows\Temporary Internet Files\Content.IE5\VMBKHEKN\MC9002000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70" y="2683909"/>
            <a:ext cx="1231067" cy="11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YuTanaka\AppData\Local\Microsoft\Windows\Temporary Internet Files\Content.IE5\BJUBROIZ\MC90008251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687" y="2753417"/>
            <a:ext cx="1066633" cy="108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8510316" y="3790782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サウンド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コンポーザー</a:t>
            </a:r>
            <a:endParaRPr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YuTanaka\AppData\Local\Microsoft\Windows\Temporary Internet Files\Content.IE5\608POZD5\MC90023983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61" y="2852936"/>
            <a:ext cx="1246678" cy="101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5360586" y="3851756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ディレクター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直線矢印コネクタ 12"/>
          <p:cNvCxnSpPr>
            <a:stCxn id="12" idx="1"/>
          </p:cNvCxnSpPr>
          <p:nvPr/>
        </p:nvCxnSpPr>
        <p:spPr>
          <a:xfrm flipH="1">
            <a:off x="3325740" y="4036422"/>
            <a:ext cx="2034846" cy="4451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5159897" y="4188822"/>
            <a:ext cx="679507" cy="2232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6312024" y="4188822"/>
            <a:ext cx="720080" cy="2232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</p:cNvCxnSpPr>
          <p:nvPr/>
        </p:nvCxnSpPr>
        <p:spPr>
          <a:xfrm>
            <a:off x="6694606" y="4036422"/>
            <a:ext cx="2353722" cy="4451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744073" y="2852936"/>
            <a:ext cx="264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ja-JP" altLang="en-US"/>
              <a:t>進捗管理</a:t>
            </a:r>
            <a:endParaRPr lang="en-US" altLang="ja-JP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/>
              <a:t>コミュニケーション調整</a:t>
            </a:r>
            <a:endParaRPr lang="en-US" altLang="ja-JP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/>
              <a:t>問題解決</a:t>
            </a:r>
            <a:endParaRPr lang="en-US" altLang="ja-JP"/>
          </a:p>
        </p:txBody>
      </p:sp>
      <p:pic>
        <p:nvPicPr>
          <p:cNvPr id="2051" name="Picture 3" descr="C:\Users\YuTanaka\AppData\Local\Microsoft\Windows\Temporary Internet Files\Content.IE5\WVHXHS0D\MC900213019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901" y="1268761"/>
            <a:ext cx="1184198" cy="9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5302354" y="220925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プロデューサー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747191" y="1196753"/>
            <a:ext cx="2648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ja-JP" altLang="en-US"/>
              <a:t>予算の確保</a:t>
            </a:r>
            <a:endParaRPr lang="en-US" altLang="ja-JP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/>
              <a:t>人材</a:t>
            </a:r>
            <a:r>
              <a:rPr lang="ja-JP" altLang="en-US"/>
              <a:t>確保</a:t>
            </a:r>
            <a:endParaRPr lang="en-US" altLang="ja-JP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/>
              <a:t>広告・広報戦略</a:t>
            </a:r>
            <a:endParaRPr lang="en-US" altLang="ja-JP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/>
              <a:t>対外</a:t>
            </a:r>
            <a:r>
              <a:rPr lang="ja-JP" altLang="en-US"/>
              <a:t>折衝</a:t>
            </a:r>
            <a:endParaRPr lang="en-US" altLang="ja-JP"/>
          </a:p>
        </p:txBody>
      </p:sp>
      <p:cxnSp>
        <p:nvCxnSpPr>
          <p:cNvPr id="29" name="直線矢印コネクタ 28"/>
          <p:cNvCxnSpPr>
            <a:stCxn id="27" idx="2"/>
            <a:endCxn id="2050" idx="0"/>
          </p:cNvCxnSpPr>
          <p:nvPr/>
        </p:nvCxnSpPr>
        <p:spPr>
          <a:xfrm flipH="1">
            <a:off x="6096001" y="2578592"/>
            <a:ext cx="18435" cy="2743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3247E-6 L -0.00017 0.273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6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69103E-6 L -0.00052 0.267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336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017E-6 L 0.00208 0.270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35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69103E-6 L 5E-6 0.2675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8.14061E-7 L -1.94444E-6 0.268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1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57077E-6 L -1.94444E-6 0.264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7567E-6 L -3.05556E-6 0.271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5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69103E-6 L -3.05556E-6 0.2569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  <p:bldP spid="12" grpId="0"/>
      <p:bldP spid="23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講師紹介：たなかゆう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小学４年：パソコンに触れる</a:t>
            </a:r>
            <a:endParaRPr lang="en-US" altLang="ja-JP" sz="3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>
              <a:spcBef>
                <a:spcPts val="1800"/>
              </a:spcBef>
            </a:pPr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高校３年：ゲーム業界でバイト→就職</a:t>
            </a:r>
            <a:endParaRPr lang="en-US" altLang="ja-JP" sz="3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>
              <a:spcBef>
                <a:spcPts val="1800"/>
              </a:spcBef>
            </a:pPr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大学進学：</a:t>
            </a:r>
            <a:r>
              <a:rPr lang="en-US" altLang="ja-JP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SCE</a:t>
            </a:r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のオーディション「ゲームやろうぜ」に合格。</a:t>
            </a:r>
            <a:r>
              <a:rPr lang="en-US" altLang="ja-JP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PS2</a:t>
            </a:r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用ゲーム</a:t>
            </a:r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の試作</a:t>
            </a:r>
            <a:endParaRPr lang="en-US" altLang="ja-JP" sz="3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>
              <a:spcBef>
                <a:spcPts val="1800"/>
              </a:spcBef>
            </a:pPr>
            <a:r>
              <a:rPr lang="en-US" altLang="ja-JP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2006</a:t>
            </a:r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年：株式</a:t>
            </a:r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会社</a:t>
            </a:r>
            <a:r>
              <a:rPr lang="ja-JP" altLang="en-US" sz="3600">
                <a:latin typeface="HGP明朝E" panose="02020900000000000000" pitchFamily="18" charset="-128"/>
                <a:ea typeface="HGP明朝E" panose="02020900000000000000" pitchFamily="18" charset="-128"/>
              </a:rPr>
              <a:t>アミューズワン</a:t>
            </a:r>
            <a:r>
              <a:rPr lang="ja-JP" altLang="en-US" sz="3600">
                <a:latin typeface="HGP明朝E" panose="02020900000000000000" pitchFamily="18" charset="-128"/>
                <a:ea typeface="HGP明朝E" panose="02020900000000000000" pitchFamily="18" charset="-128"/>
              </a:rPr>
              <a:t>設立</a:t>
            </a:r>
            <a:endParaRPr lang="en-US" altLang="ja-JP" sz="360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>
              <a:spcBef>
                <a:spcPts val="1800"/>
              </a:spcBef>
            </a:pPr>
            <a:r>
              <a:rPr lang="ja-JP" altLang="en-US" sz="3600">
                <a:latin typeface="HGP明朝E" panose="02020900000000000000" pitchFamily="18" charset="-128"/>
                <a:ea typeface="HGP明朝E" panose="02020900000000000000" pitchFamily="18" charset="-128"/>
              </a:rPr>
              <a:t>ガラケー用ゲームの開発</a:t>
            </a:r>
            <a:endParaRPr lang="en-US" altLang="ja-JP" sz="3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>
              <a:spcBef>
                <a:spcPts val="1800"/>
              </a:spcBef>
            </a:pPr>
            <a:r>
              <a:rPr lang="ja-JP" altLang="en-US" sz="3600">
                <a:latin typeface="HGP明朝E" panose="02020900000000000000" pitchFamily="18" charset="-128"/>
                <a:ea typeface="HGP明朝E" panose="02020900000000000000" pitchFamily="18" charset="-128"/>
              </a:rPr>
              <a:t>ゲームプログラマーの育成 </a:t>
            </a:r>
            <a:r>
              <a:rPr lang="en-US" altLang="ja-JP" sz="3600">
                <a:latin typeface="HGP明朝E" panose="02020900000000000000" pitchFamily="18" charset="-128"/>
                <a:ea typeface="HGP明朝E" panose="02020900000000000000" pitchFamily="18" charset="-128"/>
              </a:rPr>
              <a:t>/ </a:t>
            </a:r>
            <a:r>
              <a:rPr lang="ja-JP" altLang="en-US" sz="3600">
                <a:latin typeface="HGP明朝E" panose="02020900000000000000" pitchFamily="18" charset="-128"/>
                <a:ea typeface="HGP明朝E" panose="02020900000000000000" pitchFamily="18" charset="-128"/>
              </a:rPr>
              <a:t>地域活性化プロジェクト</a:t>
            </a:r>
            <a:endParaRPr lang="en-US" altLang="ja-JP" sz="3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62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プログラムとは？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プログラムとは？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439816" y="2971551"/>
            <a:ext cx="134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</a:t>
            </a:r>
            <a:endParaRPr lang="ja-JP" altLang="en-US" sz="54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735202" y="2967335"/>
            <a:ext cx="1710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gram</a:t>
            </a:r>
            <a:endParaRPr lang="ja-JP" altLang="en-US" sz="54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31704" y="324433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事前の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76120" y="324433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latin typeface="HGP明朝E" panose="02020900000000000000" pitchFamily="18" charset="-128"/>
                <a:ea typeface="HGP明朝E" panose="02020900000000000000" pitchFamily="18" charset="-128"/>
              </a:rPr>
              <a:t>文章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2679" y="4077072"/>
            <a:ext cx="3391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ja-JP" altLang="en-US" sz="3600">
                <a:latin typeface="HGP明朝E" panose="02020900000000000000" pitchFamily="18" charset="-128"/>
                <a:ea typeface="HGP明朝E" panose="02020900000000000000" pitchFamily="18" charset="-128"/>
              </a:rPr>
              <a:t>計画書</a:t>
            </a:r>
            <a:endParaRPr lang="en-US" altLang="ja-JP" sz="360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ja-JP" altLang="en-US" sz="3600">
                <a:latin typeface="HGP明朝E" panose="02020900000000000000" pitchFamily="18" charset="-128"/>
                <a:ea typeface="HGP明朝E" panose="02020900000000000000" pitchFamily="18" charset="-128"/>
              </a:rPr>
              <a:t>番組表</a:t>
            </a:r>
            <a:endParaRPr lang="en-US" altLang="ja-JP" sz="360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ja-JP" altLang="en-US" sz="3600">
                <a:latin typeface="HGP明朝E" panose="02020900000000000000" pitchFamily="18" charset="-128"/>
                <a:ea typeface="HGP明朝E" panose="02020900000000000000" pitchFamily="18" charset="-128"/>
              </a:rPr>
              <a:t>予定表</a:t>
            </a:r>
            <a:endParaRPr lang="ja-JP" altLang="en-US" sz="360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60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10503 -0.10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5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3469E-6 L 0.13507 -0.0943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" y="-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ゲームプログラマ</a:t>
            </a:r>
            <a:r>
              <a:rPr lang="ja-JP" altLang="en-US" smtClean="0"/>
              <a:t>ー</a:t>
            </a:r>
            <a:r>
              <a:rPr kumimoji="1" lang="ja-JP" altLang="en-US" smtClean="0"/>
              <a:t>という職業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67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どんな人達がなるのか？</a:t>
            </a:r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000"/>
          </a:p>
          <a:p>
            <a:pPr marL="0" indent="0" algn="ctr">
              <a:buNone/>
            </a:pPr>
            <a:r>
              <a:rPr lang="ja-JP" alt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</a:t>
            </a:r>
            <a:r>
              <a:rPr lang="ja-JP" alt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が作りたい </a:t>
            </a:r>
            <a:endParaRPr lang="en-US" altLang="ja-JP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ja-JP" sz="4000"/>
          </a:p>
          <a:p>
            <a:pPr marL="0" indent="0" algn="ctr">
              <a:buNone/>
            </a:pPr>
            <a:endParaRPr lang="en-US" altLang="ja-JP" sz="4000"/>
          </a:p>
          <a:p>
            <a:pPr marL="0" indent="0" algn="ctr">
              <a:buNone/>
            </a:pPr>
            <a:endParaRPr lang="en-US" altLang="ja-JP" sz="4000"/>
          </a:p>
          <a:p>
            <a:pPr marL="0" indent="0" algn="ctr">
              <a:buNone/>
            </a:pPr>
            <a:r>
              <a:rPr lang="ja-JP" altLang="en-US" sz="4000"/>
              <a:t>勉強するのが大変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 rot="16200000">
            <a:off x="5598109" y="2757057"/>
            <a:ext cx="995785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150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81703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どんな人達か？</a:t>
            </a:r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600"/>
              <a:t>「無ければ作ればいい」</a:t>
            </a:r>
            <a:endParaRPr lang="en-US" altLang="ja-JP" sz="3600"/>
          </a:p>
          <a:p>
            <a:pPr marL="0" indent="0" algn="ctr">
              <a:buNone/>
            </a:pPr>
            <a:endParaRPr lang="en-US" altLang="ja-JP" sz="3600"/>
          </a:p>
          <a:p>
            <a:pPr marL="0" indent="0" algn="ctr">
              <a:buNone/>
            </a:pPr>
            <a:r>
              <a:rPr lang="ja-JP" altLang="en-US" sz="3600"/>
              <a:t>「分からなければ勉強すればいい」</a:t>
            </a:r>
            <a:endParaRPr lang="en-US" altLang="ja-JP" sz="3600"/>
          </a:p>
          <a:p>
            <a:pPr marL="0" indent="0" algn="ctr">
              <a:buNone/>
            </a:pPr>
            <a:endParaRPr lang="en-US" altLang="ja-JP" sz="3600"/>
          </a:p>
          <a:p>
            <a:pPr marL="0" indent="0" algn="ctr">
              <a:buNone/>
            </a:pPr>
            <a:r>
              <a:rPr lang="ja-JP" altLang="en-US" sz="3600"/>
              <a:t>「作ったらすぐ公開」</a:t>
            </a:r>
            <a:endParaRPr lang="en-US" altLang="ja-JP" sz="3600"/>
          </a:p>
          <a:p>
            <a:pPr marL="0" indent="0" algn="ctr">
              <a:buNone/>
            </a:pPr>
            <a:endParaRPr lang="en-US" altLang="ja-JP" sz="3600"/>
          </a:p>
          <a:p>
            <a:pPr marL="0" indent="0" algn="ctr">
              <a:buNone/>
            </a:pPr>
            <a:r>
              <a:rPr lang="ja-JP" altLang="en-US" sz="3600"/>
              <a:t>「</a:t>
            </a:r>
            <a:r>
              <a:rPr lang="ja-JP" altLang="en-US" sz="3600" smtClean="0"/>
              <a:t>新しいもの</a:t>
            </a:r>
            <a:r>
              <a:rPr lang="ja-JP" altLang="en-US" sz="3600"/>
              <a:t>をいち早く使う」</a:t>
            </a:r>
          </a:p>
        </p:txBody>
      </p:sp>
    </p:spTree>
    <p:extLst>
      <p:ext uri="{BB962C8B-B14F-4D97-AF65-F5344CB8AC3E}">
        <p14:creationId xmlns:p14="http://schemas.microsoft.com/office/powerpoint/2010/main" val="259773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現場の声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7" y="1458092"/>
            <a:ext cx="9676411" cy="1878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62" y="4149080"/>
            <a:ext cx="9724438" cy="1800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角丸四角形 7"/>
          <p:cNvSpPr/>
          <p:nvPr/>
        </p:nvSpPr>
        <p:spPr>
          <a:xfrm>
            <a:off x="1541830" y="2204864"/>
            <a:ext cx="79200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647728" y="2564904"/>
            <a:ext cx="3600000" cy="36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647952" y="4879476"/>
            <a:ext cx="2340000" cy="36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6816079" y="4869160"/>
            <a:ext cx="2196000" cy="36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0628932" y="4879436"/>
            <a:ext cx="396000" cy="36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059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4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7.2|5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81.3|49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4.5|10.6|14.5|1.9|77.2|3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72.2|7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72.2|70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ユーザー定義 1">
      <a:majorFont>
        <a:latin typeface="HGP創英角ｺﾞｼｯｸUB"/>
        <a:ea typeface="HGP創英角ｺﾞｼｯｸUB"/>
        <a:cs typeface=""/>
      </a:majorFont>
      <a:minorFont>
        <a:latin typeface="Consolas"/>
        <a:ea typeface="HGP明朝B"/>
        <a:cs typeface="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1201</Words>
  <Application>Microsoft Office PowerPoint</Application>
  <PresentationFormat>ワイド画面</PresentationFormat>
  <Paragraphs>223</Paragraphs>
  <Slides>25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6" baseType="lpstr">
      <vt:lpstr>HGP創英角ｺﾞｼｯｸUB</vt:lpstr>
      <vt:lpstr>HGP創英角ﾎﾟｯﾌﾟ体</vt:lpstr>
      <vt:lpstr>HGP明朝B</vt:lpstr>
      <vt:lpstr>HGP明朝E</vt:lpstr>
      <vt:lpstr>ＭＳ Ｐゴシック</vt:lpstr>
      <vt:lpstr>Arial</vt:lpstr>
      <vt:lpstr>Calibri</vt:lpstr>
      <vt:lpstr>Consolas</vt:lpstr>
      <vt:lpstr>Wingdings</vt:lpstr>
      <vt:lpstr>Wingdings 3</vt:lpstr>
      <vt:lpstr>アース</vt:lpstr>
      <vt:lpstr>専門学校デジタルアーツ東京 体験入学 2017</vt:lpstr>
      <vt:lpstr>今日の内容</vt:lpstr>
      <vt:lpstr>講師紹介：たなかゆう</vt:lpstr>
      <vt:lpstr>プログラムとは？</vt:lpstr>
      <vt:lpstr>プログラムとは？</vt:lpstr>
      <vt:lpstr>ゲームプログラマーという職業</vt:lpstr>
      <vt:lpstr>どんな人達がなるのか？</vt:lpstr>
      <vt:lpstr>どんな人達か？</vt:lpstr>
      <vt:lpstr>現場の声</vt:lpstr>
      <vt:lpstr>プログラミング以外に必要なもの</vt:lpstr>
      <vt:lpstr>プログラマーとは？</vt:lpstr>
      <vt:lpstr>プログラマーとは</vt:lpstr>
      <vt:lpstr>プログラミングへの期待</vt:lpstr>
      <vt:lpstr>プログラマーの活躍の場</vt:lpstr>
      <vt:lpstr>活躍の場</vt:lpstr>
      <vt:lpstr>プログラマーの技術力と収入</vt:lpstr>
      <vt:lpstr>プログラミング体験</vt:lpstr>
      <vt:lpstr>Unityとは</vt:lpstr>
      <vt:lpstr>Unityとは</vt:lpstr>
      <vt:lpstr>プログラマーの特性</vt:lpstr>
      <vt:lpstr>プログラマーは・・・</vt:lpstr>
      <vt:lpstr>プログラマーの適性</vt:lpstr>
      <vt:lpstr>プログラマーの役割</vt:lpstr>
      <vt:lpstr>ゲーム開発の流れ</vt:lpstr>
      <vt:lpstr>全体像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YuTanaka</dc:creator>
  <cp:lastModifiedBy>田中雄</cp:lastModifiedBy>
  <cp:revision>84</cp:revision>
  <dcterms:created xsi:type="dcterms:W3CDTF">2013-03-25T07:12:28Z</dcterms:created>
  <dcterms:modified xsi:type="dcterms:W3CDTF">2017-07-13T13:45:46Z</dcterms:modified>
</cp:coreProperties>
</file>