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996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5E95-1EF0-4CC5-8BEA-29B9DA774E4D}" type="datetimeFigureOut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770-4288-4721-80CC-F6F6F6EAC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71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5E95-1EF0-4CC5-8BEA-29B9DA774E4D}" type="datetimeFigureOut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770-4288-4721-80CC-F6F6F6EAC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904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5E95-1EF0-4CC5-8BEA-29B9DA774E4D}" type="datetimeFigureOut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770-4288-4721-80CC-F6F6F6EAC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169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5E95-1EF0-4CC5-8BEA-29B9DA774E4D}" type="datetimeFigureOut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770-4288-4721-80CC-F6F6F6EAC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52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5E95-1EF0-4CC5-8BEA-29B9DA774E4D}" type="datetimeFigureOut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770-4288-4721-80CC-F6F6F6EAC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69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5E95-1EF0-4CC5-8BEA-29B9DA774E4D}" type="datetimeFigureOut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770-4288-4721-80CC-F6F6F6EAC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19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5E95-1EF0-4CC5-8BEA-29B9DA774E4D}" type="datetimeFigureOut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770-4288-4721-80CC-F6F6F6EAC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59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5E95-1EF0-4CC5-8BEA-29B9DA774E4D}" type="datetimeFigureOut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770-4288-4721-80CC-F6F6F6EAC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45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5E95-1EF0-4CC5-8BEA-29B9DA774E4D}" type="datetimeFigureOut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770-4288-4721-80CC-F6F6F6EAC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54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5E95-1EF0-4CC5-8BEA-29B9DA774E4D}" type="datetimeFigureOut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770-4288-4721-80CC-F6F6F6EAC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95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5E95-1EF0-4CC5-8BEA-29B9DA774E4D}" type="datetimeFigureOut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770-4288-4721-80CC-F6F6F6EAC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833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793024"/>
            <a:ext cx="10515600" cy="5563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F5E95-1EF0-4CC5-8BEA-29B9DA774E4D}" type="datetimeFigureOut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D3770-4288-4721-80CC-F6F6F6EAC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11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mtClean="0"/>
              <a:t>Unity</a:t>
            </a:r>
            <a:r>
              <a:rPr kumimoji="1" lang="ja-JP" altLang="en-US" smtClean="0"/>
              <a:t>のシーン管理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smtClean="0"/>
              <a:t>2017.6</a:t>
            </a:r>
            <a:r>
              <a:rPr kumimoji="1" lang="ja-JP" altLang="en-US" smtClean="0"/>
              <a:t>版</a:t>
            </a:r>
            <a:endParaRPr kumimoji="1" lang="en-US" altLang="ja-JP" smtClean="0"/>
          </a:p>
          <a:p>
            <a:r>
              <a:rPr lang="ja-JP" altLang="en-US" smtClean="0"/>
              <a:t>田中　雄</a:t>
            </a:r>
            <a:r>
              <a:rPr lang="en-US" altLang="ja-JP" smtClean="0"/>
              <a:t>@AmuseOne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931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全体の構造</a:t>
            </a:r>
            <a:r>
              <a:rPr kumimoji="1" lang="en-US" altLang="ja-JP" smtClean="0"/>
              <a:t>(</a:t>
            </a:r>
            <a:r>
              <a:rPr lang="ja-JP" altLang="en-US" smtClean="0"/>
              <a:t>シーン</a:t>
            </a:r>
            <a:r>
              <a:rPr lang="ja-JP" altLang="en-US"/>
              <a:t>管理</a:t>
            </a:r>
            <a:r>
              <a:rPr kumimoji="1" lang="en-US" altLang="ja-JP" smtClean="0"/>
              <a:t>)</a:t>
            </a:r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1078089" y="835378"/>
            <a:ext cx="9932812" cy="1825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ja-JP" altLang="en-US" sz="2400" smtClean="0"/>
              <a:t>タイトルシーン</a:t>
            </a:r>
            <a:endParaRPr lang="en-US" altLang="ja-JP" sz="2400" smtClean="0"/>
          </a:p>
        </p:txBody>
      </p:sp>
      <p:sp>
        <p:nvSpPr>
          <p:cNvPr id="6" name="角丸四角形 5"/>
          <p:cNvSpPr/>
          <p:nvPr/>
        </p:nvSpPr>
        <p:spPr>
          <a:xfrm>
            <a:off x="1078089" y="2841978"/>
            <a:ext cx="9932811" cy="390172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ja-JP" altLang="en-US" sz="2400" smtClean="0"/>
              <a:t>ゲームシーン</a:t>
            </a:r>
            <a:endParaRPr lang="en-US" altLang="ja-JP" sz="2400" smtClean="0"/>
          </a:p>
        </p:txBody>
      </p:sp>
      <p:sp>
        <p:nvSpPr>
          <p:cNvPr id="7" name="角丸四角形 6"/>
          <p:cNvSpPr/>
          <p:nvPr/>
        </p:nvSpPr>
        <p:spPr>
          <a:xfrm>
            <a:off x="1241426" y="4807880"/>
            <a:ext cx="4511674" cy="190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ja-JP" altLang="en-US" sz="2400" smtClean="0"/>
              <a:t>ゲームオーバーシーン</a:t>
            </a:r>
            <a:endParaRPr lang="en-US" altLang="ja-JP" sz="2400" smtClean="0"/>
          </a:p>
        </p:txBody>
      </p:sp>
      <p:sp>
        <p:nvSpPr>
          <p:cNvPr id="8" name="角丸四角形 7"/>
          <p:cNvSpPr/>
          <p:nvPr/>
        </p:nvSpPr>
        <p:spPr>
          <a:xfrm>
            <a:off x="6245226" y="4807881"/>
            <a:ext cx="4511674" cy="190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ja-JP" altLang="en-US" sz="2400" smtClean="0"/>
              <a:t>クリアシーン</a:t>
            </a:r>
            <a:endParaRPr lang="en-US" altLang="ja-JP" sz="2400" smtClean="0"/>
          </a:p>
        </p:txBody>
      </p:sp>
      <p:sp>
        <p:nvSpPr>
          <p:cNvPr id="12" name="角丸四角形 11"/>
          <p:cNvSpPr/>
          <p:nvPr/>
        </p:nvSpPr>
        <p:spPr>
          <a:xfrm>
            <a:off x="1405116" y="5287462"/>
            <a:ext cx="4243211" cy="12855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en-US" altLang="ja-JP" sz="2000" smtClean="0"/>
              <a:t>GameOverManager</a:t>
            </a:r>
            <a:r>
              <a:rPr lang="ja-JP" altLang="en-US" sz="2000" smtClean="0"/>
              <a:t>オブジェクト</a:t>
            </a:r>
            <a:endParaRPr lang="en-US" altLang="ja-JP" sz="2000" smtClean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3911601" y="1038564"/>
            <a:ext cx="6845299" cy="1428062"/>
            <a:chOff x="3911601" y="1038564"/>
            <a:chExt cx="6845299" cy="1428062"/>
          </a:xfrm>
        </p:grpSpPr>
        <p:sp>
          <p:nvSpPr>
            <p:cNvPr id="9" name="角丸四角形 8"/>
            <p:cNvSpPr/>
            <p:nvPr/>
          </p:nvSpPr>
          <p:spPr>
            <a:xfrm>
              <a:off x="3911601" y="1038564"/>
              <a:ext cx="6845299" cy="142806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lvl="1"/>
              <a:r>
                <a:rPr lang="en-US" altLang="ja-JP" sz="2000" smtClean="0"/>
                <a:t>TitleManager</a:t>
              </a:r>
              <a:r>
                <a:rPr lang="ja-JP" altLang="en-US" sz="2000" smtClean="0"/>
                <a:t>オブジェクト</a:t>
              </a:r>
              <a:endParaRPr lang="en-US" altLang="ja-JP" sz="2000" smtClean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4238626" y="1551299"/>
              <a:ext cx="3111500" cy="70788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lvl="1"/>
              <a:r>
                <a:rPr lang="en-US" altLang="ja-JP" sz="2000"/>
                <a:t>TitleManager.cs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ja-JP" altLang="en-US" sz="2000"/>
                <a:t>シーン切り替え</a:t>
              </a:r>
              <a:endParaRPr lang="en-US" altLang="ja-JP" sz="2000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7350126" y="1551299"/>
              <a:ext cx="3111500" cy="7078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lvl="1"/>
              <a:r>
                <a:rPr lang="en-US" altLang="ja-JP" sz="2000"/>
                <a:t>GameParams.cs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ja-JP" altLang="en-US" sz="2000"/>
                <a:t>スコアなど管理</a:t>
              </a:r>
              <a:endParaRPr lang="en-US" altLang="ja-JP" sz="2000"/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3911601" y="3063970"/>
            <a:ext cx="6845299" cy="1415350"/>
            <a:chOff x="3611739" y="2792583"/>
            <a:chExt cx="6845299" cy="1415350"/>
          </a:xfrm>
        </p:grpSpPr>
        <p:sp>
          <p:nvSpPr>
            <p:cNvPr id="11" name="角丸四角形 10"/>
            <p:cNvSpPr/>
            <p:nvPr/>
          </p:nvSpPr>
          <p:spPr>
            <a:xfrm>
              <a:off x="3611739" y="2792583"/>
              <a:ext cx="6845299" cy="141535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lvl="1"/>
              <a:r>
                <a:rPr lang="en-US" altLang="ja-JP" sz="2000" smtClean="0"/>
                <a:t>GameManager</a:t>
              </a:r>
              <a:r>
                <a:rPr lang="ja-JP" altLang="en-US" sz="2000" smtClean="0"/>
                <a:t>オブジェクト</a:t>
              </a:r>
              <a:endParaRPr lang="en-US" altLang="ja-JP" sz="2000" smtClean="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3938764" y="3275221"/>
              <a:ext cx="3111500" cy="70788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lvl="1"/>
              <a:r>
                <a:rPr lang="en-US" altLang="ja-JP" sz="2000" smtClean="0"/>
                <a:t>GameManager.cs</a:t>
              </a:r>
              <a:endParaRPr lang="en-US" altLang="ja-JP" sz="2000"/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ja-JP" altLang="en-US" sz="2000" smtClean="0"/>
                <a:t>ゲームを管理</a:t>
              </a:r>
              <a:endParaRPr lang="en-US" altLang="ja-JP" sz="200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7050969" y="3267243"/>
              <a:ext cx="3111500" cy="7078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lvl="1"/>
              <a:r>
                <a:rPr lang="en-US" altLang="ja-JP" sz="2000"/>
                <a:t>GameParams.cs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ja-JP" altLang="en-US" sz="2000"/>
                <a:t>スコアなど管理</a:t>
              </a:r>
              <a:endParaRPr lang="en-US" altLang="ja-JP" sz="2000"/>
            </a:p>
          </p:txBody>
        </p:sp>
      </p:grpSp>
      <p:sp>
        <p:nvSpPr>
          <p:cNvPr id="20" name="角丸四角形 19"/>
          <p:cNvSpPr/>
          <p:nvPr/>
        </p:nvSpPr>
        <p:spPr>
          <a:xfrm>
            <a:off x="1384301" y="1642966"/>
            <a:ext cx="2287412" cy="8236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en-US" altLang="ja-JP" sz="2000" smtClean="0"/>
              <a:t>ScoreText</a:t>
            </a:r>
          </a:p>
          <a:p>
            <a:pPr lvl="1"/>
            <a:r>
              <a:rPr lang="ja-JP" altLang="en-US" sz="2000" smtClean="0"/>
              <a:t>オブジェクト</a:t>
            </a:r>
            <a:endParaRPr lang="en-US" altLang="ja-JP" sz="2000" smtClean="0"/>
          </a:p>
        </p:txBody>
      </p:sp>
      <p:cxnSp>
        <p:nvCxnSpPr>
          <p:cNvPr id="24" name="曲線コネクタ 23"/>
          <p:cNvCxnSpPr>
            <a:stCxn id="20" idx="2"/>
            <a:endCxn id="15" idx="2"/>
          </p:cNvCxnSpPr>
          <p:nvPr/>
        </p:nvCxnSpPr>
        <p:spPr>
          <a:xfrm rot="5400000" flipH="1" flipV="1">
            <a:off x="5613220" y="-826029"/>
            <a:ext cx="207441" cy="6377869"/>
          </a:xfrm>
          <a:prstGeom prst="curvedConnector3">
            <a:avLst>
              <a:gd name="adj1" fmla="val -110200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角丸四角形 26"/>
          <p:cNvSpPr/>
          <p:nvPr/>
        </p:nvSpPr>
        <p:spPr>
          <a:xfrm>
            <a:off x="1351139" y="3655660"/>
            <a:ext cx="2287412" cy="8236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en-US" altLang="ja-JP" sz="2000" smtClean="0"/>
              <a:t>ScoreText</a:t>
            </a:r>
          </a:p>
          <a:p>
            <a:pPr lvl="1"/>
            <a:r>
              <a:rPr lang="ja-JP" altLang="en-US" sz="2000" smtClean="0"/>
              <a:t>オブジェクト</a:t>
            </a:r>
            <a:endParaRPr lang="en-US" altLang="ja-JP" sz="2000" smtClean="0"/>
          </a:p>
        </p:txBody>
      </p:sp>
      <p:cxnSp>
        <p:nvCxnSpPr>
          <p:cNvPr id="30" name="曲線コネクタ 29"/>
          <p:cNvCxnSpPr>
            <a:stCxn id="27" idx="2"/>
            <a:endCxn id="17" idx="2"/>
          </p:cNvCxnSpPr>
          <p:nvPr/>
        </p:nvCxnSpPr>
        <p:spPr>
          <a:xfrm rot="5400000" flipH="1" flipV="1">
            <a:off x="5584311" y="1157050"/>
            <a:ext cx="232804" cy="6411736"/>
          </a:xfrm>
          <a:prstGeom prst="curvedConnector3">
            <a:avLst>
              <a:gd name="adj1" fmla="val -9819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797934" y="5737338"/>
            <a:ext cx="3457574" cy="70788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/>
            <a:r>
              <a:rPr lang="en-US" altLang="ja-JP" sz="2000" smtClean="0"/>
              <a:t>GameOverManager.cs</a:t>
            </a:r>
            <a:endParaRPr lang="en-US" altLang="ja-JP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000" smtClean="0"/>
              <a:t>タイトルへ</a:t>
            </a:r>
            <a:endParaRPr lang="en-US" altLang="ja-JP" sz="2000"/>
          </a:p>
        </p:txBody>
      </p:sp>
      <p:sp>
        <p:nvSpPr>
          <p:cNvPr id="34" name="角丸四角形 33"/>
          <p:cNvSpPr/>
          <p:nvPr/>
        </p:nvSpPr>
        <p:spPr>
          <a:xfrm>
            <a:off x="6431844" y="5287462"/>
            <a:ext cx="4243211" cy="12855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en-US" altLang="ja-JP" sz="2000" smtClean="0"/>
              <a:t>ClearManager</a:t>
            </a:r>
            <a:r>
              <a:rPr lang="ja-JP" altLang="en-US" sz="2000" smtClean="0"/>
              <a:t>オブジェクト</a:t>
            </a:r>
            <a:endParaRPr lang="en-US" altLang="ja-JP" sz="2000" smtClean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824662" y="5737338"/>
            <a:ext cx="3457574" cy="70788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/>
            <a:r>
              <a:rPr lang="en-US" altLang="ja-JP" sz="2000" smtClean="0"/>
              <a:t>ClearManager.cs</a:t>
            </a:r>
            <a:endParaRPr lang="en-US" altLang="ja-JP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000" smtClean="0"/>
              <a:t>タイトルへ</a:t>
            </a:r>
            <a:endParaRPr lang="en-US" altLang="ja-JP" sz="2000"/>
          </a:p>
        </p:txBody>
      </p:sp>
    </p:spTree>
    <p:extLst>
      <p:ext uri="{BB962C8B-B14F-4D97-AF65-F5344CB8AC3E}">
        <p14:creationId xmlns:p14="http://schemas.microsoft.com/office/powerpoint/2010/main" val="2143974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スコアの表示について・・・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42109"/>
            <a:ext cx="10515600" cy="5563325"/>
          </a:xfrm>
        </p:spPr>
        <p:txBody>
          <a:bodyPr/>
          <a:lstStyle/>
          <a:p>
            <a:r>
              <a:rPr kumimoji="1" lang="ja-JP" altLang="en-US" smtClean="0"/>
              <a:t>スコアテキストにスクリプトを用意して、そのスクリプトに点数を渡して描画させる方が仕組みは綺麗＝</a:t>
            </a:r>
            <a:r>
              <a:rPr kumimoji="1" lang="ja-JP" altLang="en-US" smtClean="0">
                <a:solidFill>
                  <a:srgbClr val="FF0000"/>
                </a:solidFill>
              </a:rPr>
              <a:t>オブジェクト指向っぽい</a:t>
            </a:r>
            <a:endParaRPr kumimoji="1" lang="en-US" altLang="ja-JP" smtClean="0">
              <a:solidFill>
                <a:srgbClr val="FF0000"/>
              </a:solidFill>
            </a:endParaRPr>
          </a:p>
          <a:p>
            <a:endParaRPr lang="en-US" altLang="ja-JP"/>
          </a:p>
          <a:p>
            <a:r>
              <a:rPr kumimoji="1" lang="ja-JP" altLang="en-US" smtClean="0"/>
              <a:t>ゲームの場合、パラメーター数は限られていて、中途半端に多い</a:t>
            </a:r>
            <a:endParaRPr kumimoji="1" lang="en-US" altLang="ja-JP" smtClean="0"/>
          </a:p>
          <a:p>
            <a:pPr lvl="1"/>
            <a:r>
              <a:rPr lang="ja-JP" altLang="en-US" smtClean="0"/>
              <a:t>個別にクラスを用意するのが煩わしい</a:t>
            </a:r>
            <a:endParaRPr lang="en-US" altLang="ja-JP" smtClean="0"/>
          </a:p>
          <a:p>
            <a:endParaRPr lang="en-US" altLang="ja-JP" smtClean="0"/>
          </a:p>
          <a:p>
            <a:endParaRPr lang="en-US" altLang="ja-JP" smtClean="0"/>
          </a:p>
          <a:p>
            <a:r>
              <a:rPr lang="ja-JP" altLang="en-US" smtClean="0"/>
              <a:t>パラメーターを管理するクラスを用意して、全てを管理する方が楽</a:t>
            </a:r>
            <a:endParaRPr lang="en-US" altLang="ja-JP" smtClean="0"/>
          </a:p>
          <a:p>
            <a:pPr marL="457200" lvl="1" indent="0">
              <a:buNone/>
            </a:pPr>
            <a:endParaRPr lang="en-US" altLang="ja-JP" smtClean="0"/>
          </a:p>
        </p:txBody>
      </p:sp>
      <p:sp>
        <p:nvSpPr>
          <p:cNvPr id="4" name="下矢印 3"/>
          <p:cNvSpPr/>
          <p:nvPr/>
        </p:nvSpPr>
        <p:spPr>
          <a:xfrm>
            <a:off x="4737100" y="3941171"/>
            <a:ext cx="2717800" cy="9652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934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ゲーム</a:t>
            </a:r>
            <a:r>
              <a:rPr lang="ja-JP" altLang="en-US" smtClean="0"/>
              <a:t>はシーン（状態）を切り替えて</a:t>
            </a:r>
            <a:r>
              <a:rPr lang="ja-JP" altLang="en-US" smtClean="0"/>
              <a:t>動</a:t>
            </a:r>
            <a:r>
              <a:rPr lang="ja-JP" altLang="en-US"/>
              <a:t>く</a:t>
            </a:r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1028699" y="1175658"/>
            <a:ext cx="2880000" cy="8001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smtClean="0"/>
              <a:t>起動</a:t>
            </a:r>
            <a:endParaRPr kumimoji="1" lang="ja-JP" altLang="en-US" sz="2400"/>
          </a:p>
        </p:txBody>
      </p:sp>
      <p:sp>
        <p:nvSpPr>
          <p:cNvPr id="7" name="角丸四角形 6"/>
          <p:cNvSpPr/>
          <p:nvPr/>
        </p:nvSpPr>
        <p:spPr>
          <a:xfrm>
            <a:off x="4656000" y="1175658"/>
            <a:ext cx="2880000" cy="8001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タイトル</a:t>
            </a:r>
            <a:endParaRPr kumimoji="1" lang="ja-JP" altLang="en-US" sz="2400"/>
          </a:p>
        </p:txBody>
      </p:sp>
      <p:sp>
        <p:nvSpPr>
          <p:cNvPr id="8" name="角丸四角形 7"/>
          <p:cNvSpPr/>
          <p:nvPr/>
        </p:nvSpPr>
        <p:spPr>
          <a:xfrm>
            <a:off x="8240485" y="1175658"/>
            <a:ext cx="2880000" cy="8001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設定</a:t>
            </a:r>
            <a:r>
              <a:rPr lang="ja-JP" altLang="en-US" sz="2400" smtClean="0"/>
              <a:t>画面</a:t>
            </a:r>
            <a:endParaRPr kumimoji="1" lang="ja-JP" altLang="en-US" sz="2400"/>
          </a:p>
        </p:txBody>
      </p:sp>
      <p:sp>
        <p:nvSpPr>
          <p:cNvPr id="9" name="角丸四角形 8"/>
          <p:cNvSpPr/>
          <p:nvPr/>
        </p:nvSpPr>
        <p:spPr>
          <a:xfrm>
            <a:off x="2720068" y="2678248"/>
            <a:ext cx="6751864" cy="26142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2400" smtClean="0"/>
              <a:t>ゲーム</a:t>
            </a:r>
            <a:endParaRPr kumimoji="1" lang="en-US" altLang="ja-JP" sz="2400" smtClean="0"/>
          </a:p>
        </p:txBody>
      </p:sp>
      <p:sp>
        <p:nvSpPr>
          <p:cNvPr id="10" name="角丸四角形 9"/>
          <p:cNvSpPr/>
          <p:nvPr/>
        </p:nvSpPr>
        <p:spPr>
          <a:xfrm>
            <a:off x="1776000" y="5817321"/>
            <a:ext cx="2880000" cy="8001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smtClean="0"/>
              <a:t>ゲームオーバー</a:t>
            </a:r>
            <a:endParaRPr kumimoji="1" lang="ja-JP" altLang="en-US" sz="2400"/>
          </a:p>
        </p:txBody>
      </p:sp>
      <p:sp>
        <p:nvSpPr>
          <p:cNvPr id="11" name="角丸四角形 10"/>
          <p:cNvSpPr/>
          <p:nvPr/>
        </p:nvSpPr>
        <p:spPr>
          <a:xfrm>
            <a:off x="7536000" y="5817321"/>
            <a:ext cx="2880000" cy="8001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クリア</a:t>
            </a:r>
            <a:endParaRPr lang="en-US" altLang="ja-JP" sz="2400" smtClean="0"/>
          </a:p>
        </p:txBody>
      </p:sp>
      <p:sp>
        <p:nvSpPr>
          <p:cNvPr id="12" name="角丸四角形 11"/>
          <p:cNvSpPr/>
          <p:nvPr/>
        </p:nvSpPr>
        <p:spPr>
          <a:xfrm>
            <a:off x="3257915" y="3203120"/>
            <a:ext cx="2340427" cy="8001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smtClean="0"/>
              <a:t>ステージ表示フェーズ</a:t>
            </a:r>
            <a:endParaRPr kumimoji="1" lang="ja-JP" altLang="en-US" sz="2400"/>
          </a:p>
        </p:txBody>
      </p:sp>
      <p:sp>
        <p:nvSpPr>
          <p:cNvPr id="13" name="角丸四角形 12"/>
          <p:cNvSpPr/>
          <p:nvPr/>
        </p:nvSpPr>
        <p:spPr>
          <a:xfrm>
            <a:off x="6656615" y="3192961"/>
            <a:ext cx="2340000" cy="800100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smtClean="0"/>
              <a:t>ゲーム</a:t>
            </a:r>
            <a:endParaRPr lang="en-US" altLang="ja-JP" sz="2400" smtClean="0"/>
          </a:p>
          <a:p>
            <a:pPr algn="ctr"/>
            <a:r>
              <a:rPr lang="ja-JP" altLang="en-US" sz="2400" smtClean="0"/>
              <a:t>フェーズ</a:t>
            </a:r>
            <a:endParaRPr kumimoji="1" lang="ja-JP" altLang="en-US" sz="2400"/>
          </a:p>
        </p:txBody>
      </p:sp>
      <p:sp>
        <p:nvSpPr>
          <p:cNvPr id="14" name="角丸四角形 13"/>
          <p:cNvSpPr/>
          <p:nvPr/>
        </p:nvSpPr>
        <p:spPr>
          <a:xfrm>
            <a:off x="3258342" y="4256310"/>
            <a:ext cx="2340000" cy="8001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ミス</a:t>
            </a:r>
            <a:endParaRPr lang="en-US" altLang="ja-JP" sz="2400" smtClean="0"/>
          </a:p>
          <a:p>
            <a:pPr algn="ctr"/>
            <a:r>
              <a:rPr lang="ja-JP" altLang="en-US" sz="2400" smtClean="0"/>
              <a:t>フェーズ</a:t>
            </a:r>
            <a:endParaRPr kumimoji="1" lang="ja-JP" altLang="en-US" sz="2400"/>
          </a:p>
        </p:txBody>
      </p:sp>
      <p:sp>
        <p:nvSpPr>
          <p:cNvPr id="15" name="角丸四角形 14"/>
          <p:cNvSpPr/>
          <p:nvPr/>
        </p:nvSpPr>
        <p:spPr>
          <a:xfrm>
            <a:off x="6656615" y="4256310"/>
            <a:ext cx="2340000" cy="8001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クリア</a:t>
            </a:r>
            <a:endParaRPr lang="en-US" altLang="ja-JP" sz="2400" smtClean="0"/>
          </a:p>
          <a:p>
            <a:pPr algn="ctr"/>
            <a:r>
              <a:rPr lang="ja-JP" altLang="en-US" sz="2400" smtClean="0"/>
              <a:t>フェーズ</a:t>
            </a:r>
            <a:endParaRPr kumimoji="1" lang="ja-JP" altLang="en-US" sz="2400"/>
          </a:p>
        </p:txBody>
      </p:sp>
      <p:cxnSp>
        <p:nvCxnSpPr>
          <p:cNvPr id="17" name="直線矢印コネクタ 16"/>
          <p:cNvCxnSpPr>
            <a:stCxn id="6" idx="3"/>
            <a:endCxn id="7" idx="1"/>
          </p:cNvCxnSpPr>
          <p:nvPr/>
        </p:nvCxnSpPr>
        <p:spPr>
          <a:xfrm>
            <a:off x="3908699" y="1575708"/>
            <a:ext cx="74730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7560643" y="1434194"/>
            <a:ext cx="74730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7536000" y="1760765"/>
            <a:ext cx="747301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7" idx="2"/>
            <a:endCxn id="9" idx="0"/>
          </p:cNvCxnSpPr>
          <p:nvPr/>
        </p:nvCxnSpPr>
        <p:spPr>
          <a:xfrm>
            <a:off x="6096000" y="1975758"/>
            <a:ext cx="0" cy="70249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2" idx="3"/>
            <a:endCxn id="13" idx="1"/>
          </p:cNvCxnSpPr>
          <p:nvPr/>
        </p:nvCxnSpPr>
        <p:spPr>
          <a:xfrm flipV="1">
            <a:off x="5598342" y="3593011"/>
            <a:ext cx="1058273" cy="1015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13" idx="1"/>
            <a:endCxn id="14" idx="3"/>
          </p:cNvCxnSpPr>
          <p:nvPr/>
        </p:nvCxnSpPr>
        <p:spPr>
          <a:xfrm flipH="1">
            <a:off x="5598342" y="3593011"/>
            <a:ext cx="1058273" cy="106334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endCxn id="15" idx="0"/>
          </p:cNvCxnSpPr>
          <p:nvPr/>
        </p:nvCxnSpPr>
        <p:spPr>
          <a:xfrm>
            <a:off x="7826615" y="4003220"/>
            <a:ext cx="0" cy="25309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15" idx="1"/>
            <a:endCxn id="12" idx="3"/>
          </p:cNvCxnSpPr>
          <p:nvPr/>
        </p:nvCxnSpPr>
        <p:spPr>
          <a:xfrm flipH="1" flipV="1">
            <a:off x="5598342" y="3603170"/>
            <a:ext cx="1058273" cy="105319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endCxn id="11" idx="0"/>
          </p:cNvCxnSpPr>
          <p:nvPr/>
        </p:nvCxnSpPr>
        <p:spPr>
          <a:xfrm>
            <a:off x="7909650" y="5056410"/>
            <a:ext cx="1066350" cy="76091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14" idx="2"/>
            <a:endCxn id="10" idx="0"/>
          </p:cNvCxnSpPr>
          <p:nvPr/>
        </p:nvCxnSpPr>
        <p:spPr>
          <a:xfrm flipH="1">
            <a:off x="3216000" y="5056410"/>
            <a:ext cx="1212342" cy="76091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flipV="1">
            <a:off x="5640684" y="3787959"/>
            <a:ext cx="1015931" cy="105749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曲線コネクタ 51"/>
          <p:cNvCxnSpPr>
            <a:stCxn id="11" idx="3"/>
          </p:cNvCxnSpPr>
          <p:nvPr/>
        </p:nvCxnSpPr>
        <p:spPr>
          <a:xfrm flipH="1" flipV="1">
            <a:off x="6148649" y="1975758"/>
            <a:ext cx="4267351" cy="4241613"/>
          </a:xfrm>
          <a:prstGeom prst="curvedConnector3">
            <a:avLst>
              <a:gd name="adj1" fmla="val -5357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曲線コネクタ 53"/>
          <p:cNvCxnSpPr>
            <a:stCxn id="10" idx="1"/>
          </p:cNvCxnSpPr>
          <p:nvPr/>
        </p:nvCxnSpPr>
        <p:spPr>
          <a:xfrm rot="10800000" flipH="1">
            <a:off x="1776000" y="1975759"/>
            <a:ext cx="4138582" cy="4241613"/>
          </a:xfrm>
          <a:prstGeom prst="curvedConnector4">
            <a:avLst>
              <a:gd name="adj1" fmla="val -10259"/>
              <a:gd name="adj2" fmla="val 955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角丸四角形吹き出し 64"/>
          <p:cNvSpPr/>
          <p:nvPr/>
        </p:nvSpPr>
        <p:spPr>
          <a:xfrm>
            <a:off x="9487627" y="2066834"/>
            <a:ext cx="2639057" cy="1396452"/>
          </a:xfrm>
          <a:prstGeom prst="wedgeRoundRectCallout">
            <a:avLst>
              <a:gd name="adj1" fmla="val -77747"/>
              <a:gd name="adj2" fmla="val 58993"/>
              <a:gd name="adj3" fmla="val 1666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smtClean="0"/>
              <a:t>これまで</a:t>
            </a:r>
            <a:endParaRPr kumimoji="1" lang="en-US" altLang="ja-JP" sz="2400" smtClean="0"/>
          </a:p>
          <a:p>
            <a:pPr algn="ctr"/>
            <a:r>
              <a:rPr kumimoji="1" lang="ja-JP" altLang="en-US" sz="2400" smtClean="0"/>
              <a:t>作っていたのは</a:t>
            </a:r>
            <a:endParaRPr kumimoji="1" lang="en-US" altLang="ja-JP" sz="2400" smtClean="0"/>
          </a:p>
          <a:p>
            <a:pPr algn="ctr"/>
            <a:r>
              <a:rPr lang="ja-JP" altLang="en-US" sz="2400" smtClean="0"/>
              <a:t>ここだ</a:t>
            </a:r>
            <a:r>
              <a:rPr lang="ja-JP" altLang="en-US" sz="2400"/>
              <a:t>け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3921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シーン（状態）が変わる</a:t>
            </a:r>
            <a:r>
              <a:rPr lang="ja-JP" altLang="en-US" smtClean="0"/>
              <a:t>とは？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31865"/>
            <a:ext cx="10515600" cy="5563325"/>
          </a:xfrm>
        </p:spPr>
        <p:txBody>
          <a:bodyPr/>
          <a:lstStyle/>
          <a:p>
            <a:r>
              <a:rPr kumimoji="1" lang="ja-JP" altLang="en-US" smtClean="0"/>
              <a:t>画面のレイアウトが切り替わる</a:t>
            </a:r>
            <a:endParaRPr kumimoji="1" lang="en-US" altLang="ja-JP" smtClean="0"/>
          </a:p>
          <a:p>
            <a:endParaRPr lang="en-US" altLang="ja-JP"/>
          </a:p>
          <a:p>
            <a:endParaRPr kumimoji="1" lang="en-US" altLang="ja-JP" smtClean="0"/>
          </a:p>
          <a:p>
            <a:endParaRPr kumimoji="1" lang="en-US" altLang="ja-JP" smtClean="0"/>
          </a:p>
          <a:p>
            <a:endParaRPr kumimoji="1" lang="en-US" altLang="ja-JP" smtClean="0"/>
          </a:p>
          <a:p>
            <a:r>
              <a:rPr kumimoji="1" lang="ja-JP" altLang="en-US" smtClean="0"/>
              <a:t>操作方法が切り替わる</a:t>
            </a:r>
            <a:endParaRPr kumimoji="1" lang="en-US" altLang="ja-JP" smtClean="0"/>
          </a:p>
          <a:p>
            <a:pPr lvl="1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1140178" y="1882219"/>
            <a:ext cx="10035822" cy="13659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ja-JP" altLang="en-US" sz="2400" smtClean="0"/>
              <a:t>タイトルロゴ</a:t>
            </a:r>
            <a:endParaRPr lang="en-US" altLang="ja-JP" sz="2400" smtClean="0"/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ja-JP" altLang="en-US" sz="2400"/>
              <a:t>ゲーム画面やスコア</a:t>
            </a:r>
            <a:endParaRPr lang="en-US" altLang="ja-JP" sz="2400"/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ja-JP" altLang="en-US" sz="2400" smtClean="0"/>
              <a:t>ゲームオーバー表示など</a:t>
            </a:r>
            <a:endParaRPr lang="en-US" altLang="ja-JP" sz="2400"/>
          </a:p>
        </p:txBody>
      </p:sp>
      <p:sp>
        <p:nvSpPr>
          <p:cNvPr id="5" name="角丸四角形 4"/>
          <p:cNvSpPr/>
          <p:nvPr/>
        </p:nvSpPr>
        <p:spPr>
          <a:xfrm>
            <a:off x="1157110" y="4427866"/>
            <a:ext cx="10018890" cy="13659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ja-JP" altLang="en-US" sz="2400" smtClean="0"/>
              <a:t>マウスクリックでゲーム開始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ja-JP" altLang="en-US" sz="2400" smtClean="0"/>
              <a:t>マウス操作でキャラクター移動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ja-JP" altLang="en-US" sz="2400" smtClean="0"/>
              <a:t>マウスクリックでゲームオーバーからタイトル画面へ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323284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シーン（状態）のお</a:t>
            </a:r>
            <a:r>
              <a:rPr lang="ja-JP" altLang="en-US"/>
              <a:t>約束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u"/>
            </a:pPr>
            <a:r>
              <a:rPr lang="ja-JP" altLang="en-US"/>
              <a:t>同時</a:t>
            </a:r>
            <a:r>
              <a:rPr lang="ja-JP" altLang="en-US" smtClean="0"/>
              <a:t>に、複数のシーン（状態）にならないようにする</a:t>
            </a:r>
            <a:endParaRPr lang="en-US" altLang="ja-JP" smtClean="0"/>
          </a:p>
          <a:p>
            <a:pPr lvl="1"/>
            <a:r>
              <a:rPr lang="ja-JP" altLang="en-US"/>
              <a:t>現在</a:t>
            </a:r>
            <a:r>
              <a:rPr lang="ja-JP" altLang="en-US" smtClean="0"/>
              <a:t>のシーンと、次のシーンを変数で持たせると便利</a:t>
            </a:r>
            <a:endParaRPr lang="en-US" altLang="ja-JP" smtClean="0"/>
          </a:p>
          <a:p>
            <a:endParaRPr lang="en-US" altLang="ja-JP" smtClean="0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smtClean="0"/>
              <a:t>各シーンごとに、初期化、更新、破棄ができる仕組み</a:t>
            </a:r>
            <a:endParaRPr lang="en-US" altLang="ja-JP" smtClean="0"/>
          </a:p>
          <a:p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712081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Unity</a:t>
            </a:r>
            <a:r>
              <a:rPr lang="ja-JP" altLang="en-US" smtClean="0"/>
              <a:t>でシーン（状態）を管理するには？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42111"/>
            <a:ext cx="10515600" cy="55633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ja-JP" altLang="en-US" smtClean="0"/>
              <a:t>方法その１</a:t>
            </a:r>
            <a:endParaRPr lang="en-US" altLang="ja-JP" smtClean="0"/>
          </a:p>
          <a:p>
            <a:pPr lvl="1"/>
            <a:r>
              <a:rPr lang="en-US" altLang="ja-JP" smtClean="0"/>
              <a:t>Scene</a:t>
            </a:r>
            <a:r>
              <a:rPr lang="ja-JP" altLang="en-US" smtClean="0"/>
              <a:t>をシーンごとに作って、</a:t>
            </a:r>
            <a:r>
              <a:rPr lang="en-US" altLang="ja-JP" smtClean="0"/>
              <a:t>LoadSceneAsync</a:t>
            </a:r>
            <a:r>
              <a:rPr lang="ja-JP" altLang="en-US" smtClean="0"/>
              <a:t>で切り替える</a:t>
            </a:r>
            <a:endParaRPr lang="en-US" altLang="ja-JP" smtClean="0"/>
          </a:p>
          <a:p>
            <a:pPr lvl="1"/>
            <a:r>
              <a:rPr lang="ja-JP" altLang="en-US" smtClean="0"/>
              <a:t>シーンごとに管理スクリプトを用意して、初期化</a:t>
            </a:r>
            <a:r>
              <a:rPr lang="en-US" altLang="ja-JP" smtClean="0"/>
              <a:t>(Start)</a:t>
            </a:r>
            <a:r>
              <a:rPr lang="ja-JP" altLang="en-US" smtClean="0"/>
              <a:t>、更新</a:t>
            </a:r>
            <a:r>
              <a:rPr lang="en-US" altLang="ja-JP" smtClean="0"/>
              <a:t>(Update)</a:t>
            </a:r>
            <a:r>
              <a:rPr lang="ja-JP" altLang="en-US" smtClean="0"/>
              <a:t>、破棄</a:t>
            </a:r>
            <a:r>
              <a:rPr lang="en-US" altLang="ja-JP" smtClean="0"/>
              <a:t>(OnDestroy)</a:t>
            </a:r>
            <a:r>
              <a:rPr lang="ja-JP" altLang="en-US" smtClean="0"/>
              <a:t>でシーンを制御</a:t>
            </a:r>
            <a:endParaRPr lang="en-US" altLang="ja-JP" smtClean="0"/>
          </a:p>
          <a:p>
            <a:endParaRPr lang="en-US" altLang="ja-JP" smtClean="0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smtClean="0"/>
              <a:t>方法その</a:t>
            </a:r>
            <a:r>
              <a:rPr lang="en-US" altLang="ja-JP" smtClean="0"/>
              <a:t>2</a:t>
            </a:r>
          </a:p>
          <a:p>
            <a:pPr lvl="1"/>
            <a:r>
              <a:rPr lang="ja-JP" altLang="en-US" smtClean="0"/>
              <a:t>コルーチンを使って、ゲームの流れを直列で表現する</a:t>
            </a:r>
            <a:endParaRPr lang="en-US" altLang="ja-JP" smtClean="0"/>
          </a:p>
          <a:p>
            <a:pPr lvl="1"/>
            <a:endParaRPr lang="en-US" altLang="ja-JP"/>
          </a:p>
          <a:p>
            <a:pPr marL="0" indent="0">
              <a:buNone/>
            </a:pPr>
            <a:r>
              <a:rPr lang="ja-JP" altLang="en-US" smtClean="0"/>
              <a:t>まずは現在の知識で実装できる「方法その１」で実装する</a:t>
            </a:r>
            <a:endParaRPr lang="en-US" altLang="ja-JP"/>
          </a:p>
          <a:p>
            <a:endParaRPr lang="en-US" altLang="ja-JP" smtClean="0"/>
          </a:p>
          <a:p>
            <a:endParaRPr lang="en-US" altLang="ja-JP"/>
          </a:p>
          <a:p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414500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Unity</a:t>
            </a:r>
            <a:r>
              <a:rPr lang="ja-JP" altLang="en-US" smtClean="0"/>
              <a:t>でシーン（状態）をする</a:t>
            </a:r>
            <a:r>
              <a:rPr lang="ja-JP" altLang="en-US"/>
              <a:t>時</a:t>
            </a:r>
            <a:r>
              <a:rPr lang="ja-JP" altLang="en-US" smtClean="0"/>
              <a:t>の疑問？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695050"/>
            <a:ext cx="10515600" cy="60649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ja-JP" altLang="en-US" smtClean="0"/>
              <a:t>スコアはどうする？</a:t>
            </a:r>
            <a:endParaRPr lang="en-US" altLang="ja-JP" smtClean="0"/>
          </a:p>
          <a:p>
            <a:pPr lvl="1"/>
            <a:r>
              <a:rPr lang="ja-JP" altLang="en-US" smtClean="0"/>
              <a:t>シーンを切り替えると、変数はすべて削除されてしまう</a:t>
            </a:r>
            <a:endParaRPr lang="en-US" altLang="ja-JP" smtClean="0"/>
          </a:p>
          <a:p>
            <a:pPr marL="457200" lvl="1" indent="0">
              <a:buNone/>
            </a:pPr>
            <a:r>
              <a:rPr lang="ja-JP" altLang="en-US"/>
              <a:t>　</a:t>
            </a:r>
            <a:r>
              <a:rPr lang="ja-JP" altLang="en-US" smtClean="0"/>
              <a:t>＝記録した点数を、タイトル画面などに表示できない</a:t>
            </a:r>
            <a:endParaRPr lang="en-US" altLang="ja-JP" smtClean="0"/>
          </a:p>
          <a:p>
            <a:pPr lvl="1"/>
            <a:r>
              <a:rPr lang="ja-JP" altLang="en-US" smtClean="0"/>
              <a:t>ゲーム</a:t>
            </a:r>
            <a:r>
              <a:rPr lang="ja-JP" altLang="en-US"/>
              <a:t>全体</a:t>
            </a:r>
            <a:r>
              <a:rPr lang="ja-JP" altLang="en-US" smtClean="0"/>
              <a:t>で使うパラメータを管理するクラスを作成して、</a:t>
            </a:r>
            <a:r>
              <a:rPr lang="en-US" altLang="ja-JP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r>
              <a:rPr lang="ja-JP" altLang="en-US" smtClean="0"/>
              <a:t>で記録</a:t>
            </a:r>
            <a:endParaRPr lang="en-US" altLang="ja-JP" smtClean="0"/>
          </a:p>
          <a:p>
            <a:pPr marL="457200" lvl="1" indent="0">
              <a:buNone/>
            </a:pPr>
            <a:r>
              <a:rPr lang="ja-JP" altLang="en-US"/>
              <a:t>　</a:t>
            </a:r>
            <a:endParaRPr lang="en-US" altLang="ja-JP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smtClean="0"/>
              <a:t>ハイスコアはどう記録する？</a:t>
            </a:r>
            <a:endParaRPr lang="en-US" altLang="ja-JP" smtClean="0"/>
          </a:p>
          <a:p>
            <a:pPr lvl="1"/>
            <a:r>
              <a:rPr lang="en-US" altLang="ja-JP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PlayerPrefs</a:t>
            </a:r>
            <a:r>
              <a:rPr lang="ja-JP" altLang="en-US" smtClean="0"/>
              <a:t>を利用</a:t>
            </a:r>
            <a:endParaRPr lang="en-US" altLang="ja-JP" smtClean="0"/>
          </a:p>
          <a:p>
            <a:pPr lvl="1"/>
            <a:r>
              <a:rPr lang="ja-JP" altLang="en-US"/>
              <a:t>キ</a:t>
            </a:r>
            <a:r>
              <a:rPr lang="ja-JP" altLang="en-US" smtClean="0"/>
              <a:t>ーと値をセットで記録できる</a:t>
            </a:r>
            <a:endParaRPr lang="en-US" altLang="ja-JP" smtClean="0"/>
          </a:p>
          <a:p>
            <a:pPr lvl="1"/>
            <a:r>
              <a:rPr lang="en-US" altLang="ja-JP"/>
              <a:t>https://</a:t>
            </a:r>
            <a:r>
              <a:rPr lang="en-US" altLang="ja-JP" smtClean="0"/>
              <a:t>docs.unity3d.com/ja/540/ScriptReference/PlayerPrefs.html</a:t>
            </a:r>
          </a:p>
          <a:p>
            <a:pPr lvl="1"/>
            <a:endParaRPr lang="en-US" altLang="ja-JP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smtClean="0"/>
              <a:t>ミスとクリアが同時に発生したら？</a:t>
            </a:r>
            <a:endParaRPr lang="en-US" altLang="ja-JP" smtClean="0"/>
          </a:p>
          <a:p>
            <a:pPr lvl="1"/>
            <a:r>
              <a:rPr lang="ja-JP" altLang="en-US" smtClean="0"/>
              <a:t>シーン切り替えはすぐに行わず、一旦変数にいれておく</a:t>
            </a:r>
            <a:endParaRPr lang="en-US" altLang="ja-JP" smtClean="0"/>
          </a:p>
          <a:p>
            <a:pPr lvl="1"/>
            <a:r>
              <a:rPr lang="ja-JP" altLang="en-US" smtClean="0"/>
              <a:t>シーン切り替え要求で、優先順位の高い方を残す</a:t>
            </a:r>
            <a:endParaRPr lang="en-US" altLang="ja-JP"/>
          </a:p>
          <a:p>
            <a:pPr lvl="1"/>
            <a:r>
              <a:rPr lang="ja-JP" altLang="en-US" smtClean="0"/>
              <a:t>更新の最後</a:t>
            </a:r>
            <a:r>
              <a:rPr lang="en-US" altLang="ja-JP" smtClean="0"/>
              <a:t>(</a:t>
            </a:r>
            <a:r>
              <a:rPr lang="ja-JP" altLang="en-US" smtClean="0"/>
              <a:t>あるいは最初</a:t>
            </a:r>
            <a:r>
              <a:rPr lang="en-US" altLang="ja-JP" smtClean="0"/>
              <a:t>)</a:t>
            </a:r>
            <a:r>
              <a:rPr lang="ja-JP" altLang="en-US" smtClean="0"/>
              <a:t>に切り替えを行う</a:t>
            </a:r>
            <a:endParaRPr lang="en-US" altLang="ja-JP"/>
          </a:p>
          <a:p>
            <a:pPr marL="0" indent="0">
              <a:buNone/>
            </a:pPr>
            <a:endParaRPr lang="en-US" altLang="ja-JP" smtClean="0"/>
          </a:p>
          <a:p>
            <a:endParaRPr lang="en-US" altLang="ja-JP"/>
          </a:p>
          <a:p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83897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開発手順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 smtClean="0"/>
              <a:t>プロジェクトの作成</a:t>
            </a: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必要</a:t>
            </a:r>
            <a:r>
              <a:rPr lang="ja-JP" altLang="en-US" smtClean="0"/>
              <a:t>なシーンをすべて作成</a:t>
            </a: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mtClean="0"/>
              <a:t>各シーンを表す文字を</a:t>
            </a:r>
            <a:r>
              <a:rPr lang="ja-JP" altLang="en-US" smtClean="0"/>
              <a:t>表示</a:t>
            </a: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シーン</a:t>
            </a:r>
            <a:r>
              <a:rPr lang="ja-JP" altLang="en-US" smtClean="0"/>
              <a:t>の遷移を作成</a:t>
            </a:r>
            <a:endParaRPr lang="en-US" altLang="ja-JP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mtClean="0"/>
              <a:t>タイトル→</a:t>
            </a:r>
            <a:r>
              <a:rPr lang="en-US" altLang="ja-JP" smtClean="0"/>
              <a:t>(</a:t>
            </a:r>
            <a:r>
              <a:rPr lang="ja-JP" altLang="en-US" smtClean="0"/>
              <a:t>クリック</a:t>
            </a:r>
            <a:r>
              <a:rPr lang="en-US" altLang="ja-JP" smtClean="0"/>
              <a:t>)</a:t>
            </a:r>
            <a:r>
              <a:rPr lang="ja-JP" altLang="en-US" smtClean="0"/>
              <a:t>→ゲーム→</a:t>
            </a:r>
            <a:r>
              <a:rPr lang="en-US" altLang="ja-JP" smtClean="0"/>
              <a:t>(</a:t>
            </a:r>
            <a:r>
              <a:rPr lang="ja-JP" altLang="en-US"/>
              <a:t>クリック</a:t>
            </a:r>
            <a:r>
              <a:rPr lang="en-US" altLang="ja-JP"/>
              <a:t>)</a:t>
            </a:r>
            <a:r>
              <a:rPr lang="ja-JP" altLang="en-US"/>
              <a:t>→</a:t>
            </a:r>
            <a:r>
              <a:rPr lang="ja-JP" altLang="en-US" smtClean="0"/>
              <a:t>ゲームオーバー→</a:t>
            </a:r>
            <a:r>
              <a:rPr lang="en-US" altLang="ja-JP" smtClean="0"/>
              <a:t>(</a:t>
            </a:r>
            <a:r>
              <a:rPr lang="ja-JP" altLang="en-US"/>
              <a:t>クリック</a:t>
            </a:r>
            <a:r>
              <a:rPr lang="en-US" altLang="ja-JP"/>
              <a:t>)</a:t>
            </a:r>
            <a:r>
              <a:rPr lang="ja-JP" altLang="en-US"/>
              <a:t>→</a:t>
            </a:r>
            <a:r>
              <a:rPr lang="ja-JP" altLang="en-US" smtClean="0"/>
              <a:t>タイトル</a:t>
            </a:r>
            <a:endParaRPr lang="en-US" altLang="ja-JP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mtClean="0"/>
              <a:t>タイトル→</a:t>
            </a:r>
            <a:r>
              <a:rPr lang="en-US" altLang="ja-JP" smtClean="0"/>
              <a:t>(</a:t>
            </a:r>
            <a:r>
              <a:rPr lang="ja-JP" altLang="en-US"/>
              <a:t>クリック</a:t>
            </a:r>
            <a:r>
              <a:rPr lang="en-US" altLang="ja-JP"/>
              <a:t>)</a:t>
            </a:r>
            <a:r>
              <a:rPr lang="ja-JP" altLang="en-US"/>
              <a:t>→</a:t>
            </a:r>
            <a:r>
              <a:rPr lang="ja-JP" altLang="en-US" smtClean="0"/>
              <a:t>ゲーム→</a:t>
            </a:r>
            <a:r>
              <a:rPr lang="en-US" altLang="ja-JP" smtClean="0"/>
              <a:t>(</a:t>
            </a:r>
            <a:r>
              <a:rPr lang="ja-JP" altLang="en-US"/>
              <a:t>右</a:t>
            </a:r>
            <a:r>
              <a:rPr lang="ja-JP" altLang="en-US" smtClean="0"/>
              <a:t>クリック</a:t>
            </a:r>
            <a:r>
              <a:rPr lang="en-US" altLang="ja-JP"/>
              <a:t>)</a:t>
            </a:r>
            <a:r>
              <a:rPr lang="ja-JP" altLang="en-US"/>
              <a:t>→</a:t>
            </a:r>
            <a:r>
              <a:rPr lang="ja-JP" altLang="en-US" smtClean="0"/>
              <a:t>クリア→</a:t>
            </a:r>
            <a:r>
              <a:rPr lang="en-US" altLang="ja-JP" smtClean="0"/>
              <a:t>(</a:t>
            </a:r>
            <a:r>
              <a:rPr lang="ja-JP" altLang="en-US"/>
              <a:t>クリック</a:t>
            </a:r>
            <a:r>
              <a:rPr lang="en-US" altLang="ja-JP"/>
              <a:t>)</a:t>
            </a:r>
            <a:r>
              <a:rPr lang="ja-JP" altLang="en-US"/>
              <a:t>→</a:t>
            </a:r>
            <a:r>
              <a:rPr lang="ja-JP" altLang="en-US" smtClean="0"/>
              <a:t>タイトル</a:t>
            </a: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mtClean="0"/>
              <a:t>ゲーム管理スクリプトを作成</a:t>
            </a: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mtClean="0"/>
              <a:t>スコアとハイスコアを定義</a:t>
            </a: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mtClean="0"/>
              <a:t>ゲーム中、スコアをカウントアップ</a:t>
            </a: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ハイスコア</a:t>
            </a:r>
            <a:r>
              <a:rPr lang="ja-JP" altLang="en-US" smtClean="0"/>
              <a:t>の読み込み、保存を実装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66971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全体の構造</a:t>
            </a:r>
            <a:r>
              <a:rPr kumimoji="1" lang="en-US" altLang="ja-JP" smtClean="0"/>
              <a:t>(</a:t>
            </a:r>
            <a:r>
              <a:rPr kumimoji="1" lang="ja-JP" altLang="en-US" smtClean="0"/>
              <a:t>シーン</a:t>
            </a:r>
            <a:r>
              <a:rPr kumimoji="1" lang="en-US" altLang="ja-JP" smtClean="0"/>
              <a:t>)</a:t>
            </a:r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1078089" y="835378"/>
            <a:ext cx="9932812" cy="1825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ja-JP" altLang="en-US" sz="2400" smtClean="0"/>
              <a:t>タイトルシーン</a:t>
            </a:r>
            <a:endParaRPr lang="en-US" altLang="ja-JP" sz="2400" smtClean="0"/>
          </a:p>
        </p:txBody>
      </p:sp>
      <p:sp>
        <p:nvSpPr>
          <p:cNvPr id="6" name="角丸四角形 5"/>
          <p:cNvSpPr/>
          <p:nvPr/>
        </p:nvSpPr>
        <p:spPr>
          <a:xfrm>
            <a:off x="1078089" y="2841978"/>
            <a:ext cx="9932811" cy="390172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ja-JP" altLang="en-US" sz="2400" smtClean="0"/>
              <a:t>ゲームシーン</a:t>
            </a:r>
            <a:endParaRPr lang="en-US" altLang="ja-JP" sz="2400" smtClean="0"/>
          </a:p>
        </p:txBody>
      </p:sp>
      <p:sp>
        <p:nvSpPr>
          <p:cNvPr id="36" name="角丸四角形 35"/>
          <p:cNvSpPr/>
          <p:nvPr/>
        </p:nvSpPr>
        <p:spPr>
          <a:xfrm>
            <a:off x="1241426" y="4807880"/>
            <a:ext cx="4511674" cy="190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ja-JP" altLang="en-US" sz="2400" smtClean="0"/>
              <a:t>ゲームオーバーシーン</a:t>
            </a:r>
            <a:endParaRPr lang="en-US" altLang="ja-JP" sz="2400" smtClean="0"/>
          </a:p>
        </p:txBody>
      </p:sp>
      <p:sp>
        <p:nvSpPr>
          <p:cNvPr id="37" name="角丸四角形 36"/>
          <p:cNvSpPr/>
          <p:nvPr/>
        </p:nvSpPr>
        <p:spPr>
          <a:xfrm>
            <a:off x="6245226" y="4807881"/>
            <a:ext cx="4511674" cy="190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ja-JP" altLang="en-US" sz="2400" smtClean="0"/>
              <a:t>クリアシーン</a:t>
            </a:r>
            <a:endParaRPr lang="en-US" altLang="ja-JP" sz="2400" smtClean="0"/>
          </a:p>
        </p:txBody>
      </p:sp>
    </p:spTree>
    <p:extLst>
      <p:ext uri="{BB962C8B-B14F-4D97-AF65-F5344CB8AC3E}">
        <p14:creationId xmlns:p14="http://schemas.microsoft.com/office/powerpoint/2010/main" val="86513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全体の構造</a:t>
            </a:r>
            <a:r>
              <a:rPr kumimoji="1" lang="en-US" altLang="ja-JP" smtClean="0"/>
              <a:t>(</a:t>
            </a:r>
            <a:r>
              <a:rPr lang="ja-JP" altLang="en-US"/>
              <a:t>スコア</a:t>
            </a:r>
            <a:r>
              <a:rPr kumimoji="1" lang="en-US" altLang="ja-JP" smtClean="0"/>
              <a:t>)</a:t>
            </a:r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1078089" y="835378"/>
            <a:ext cx="9932812" cy="1825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ja-JP" altLang="en-US" sz="2400" smtClean="0"/>
              <a:t>タイトルシーン</a:t>
            </a:r>
            <a:endParaRPr lang="en-US" altLang="ja-JP" sz="2400" smtClean="0"/>
          </a:p>
        </p:txBody>
      </p:sp>
      <p:sp>
        <p:nvSpPr>
          <p:cNvPr id="6" name="角丸四角形 5"/>
          <p:cNvSpPr/>
          <p:nvPr/>
        </p:nvSpPr>
        <p:spPr>
          <a:xfrm>
            <a:off x="1078089" y="2841978"/>
            <a:ext cx="9932811" cy="390172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ja-JP" altLang="en-US" sz="2400" smtClean="0"/>
              <a:t>ゲームシーン</a:t>
            </a:r>
            <a:endParaRPr lang="en-US" altLang="ja-JP" sz="2400" smtClean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3911601" y="1038564"/>
            <a:ext cx="6845299" cy="1428062"/>
            <a:chOff x="3911601" y="1038564"/>
            <a:chExt cx="6845299" cy="1428062"/>
          </a:xfrm>
        </p:grpSpPr>
        <p:sp>
          <p:nvSpPr>
            <p:cNvPr id="9" name="角丸四角形 8"/>
            <p:cNvSpPr/>
            <p:nvPr/>
          </p:nvSpPr>
          <p:spPr>
            <a:xfrm>
              <a:off x="3911601" y="1038564"/>
              <a:ext cx="6845299" cy="142806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lvl="1"/>
              <a:r>
                <a:rPr lang="en-US" altLang="ja-JP" sz="2000" smtClean="0"/>
                <a:t>TitleManager</a:t>
              </a:r>
              <a:r>
                <a:rPr lang="ja-JP" altLang="en-US" sz="2000" smtClean="0"/>
                <a:t>オブジェクト</a:t>
              </a:r>
              <a:endParaRPr lang="en-US" altLang="ja-JP" sz="2000" smtClean="0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7350126" y="1551299"/>
              <a:ext cx="3111500" cy="70788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lvl="1"/>
              <a:r>
                <a:rPr lang="en-US" altLang="ja-JP" sz="2000"/>
                <a:t>GameParams.cs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ja-JP" altLang="en-US" sz="2000"/>
                <a:t>スコアなど管理</a:t>
              </a:r>
              <a:endParaRPr lang="en-US" altLang="ja-JP" sz="2000"/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3911601" y="3063970"/>
            <a:ext cx="6845299" cy="1415350"/>
            <a:chOff x="3611739" y="2792583"/>
            <a:chExt cx="6845299" cy="1415350"/>
          </a:xfrm>
        </p:grpSpPr>
        <p:sp>
          <p:nvSpPr>
            <p:cNvPr id="11" name="角丸四角形 10"/>
            <p:cNvSpPr/>
            <p:nvPr/>
          </p:nvSpPr>
          <p:spPr>
            <a:xfrm>
              <a:off x="3611739" y="2792583"/>
              <a:ext cx="6845299" cy="141535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lvl="1"/>
              <a:r>
                <a:rPr lang="en-US" altLang="ja-JP" sz="2000" smtClean="0"/>
                <a:t>GameManager</a:t>
              </a:r>
              <a:r>
                <a:rPr lang="ja-JP" altLang="en-US" sz="2000" smtClean="0"/>
                <a:t>オブジェクト</a:t>
              </a:r>
              <a:endParaRPr lang="en-US" altLang="ja-JP" sz="2000" smtClean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7050969" y="3267243"/>
              <a:ext cx="3111500" cy="70788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lvl="1"/>
              <a:r>
                <a:rPr lang="en-US" altLang="ja-JP" sz="2000"/>
                <a:t>GameParams.cs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ja-JP" altLang="en-US" sz="2000"/>
                <a:t>スコアなど管理</a:t>
              </a:r>
              <a:endParaRPr lang="en-US" altLang="ja-JP" sz="2000"/>
            </a:p>
          </p:txBody>
        </p:sp>
      </p:grpSp>
      <p:sp>
        <p:nvSpPr>
          <p:cNvPr id="20" name="角丸四角形 19"/>
          <p:cNvSpPr/>
          <p:nvPr/>
        </p:nvSpPr>
        <p:spPr>
          <a:xfrm>
            <a:off x="1384301" y="1642966"/>
            <a:ext cx="2287412" cy="8236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en-US" altLang="ja-JP" sz="2000" smtClean="0"/>
              <a:t>ScoreText</a:t>
            </a:r>
          </a:p>
          <a:p>
            <a:pPr lvl="1"/>
            <a:r>
              <a:rPr lang="ja-JP" altLang="en-US" sz="2000" smtClean="0"/>
              <a:t>オブジェクト</a:t>
            </a:r>
            <a:endParaRPr lang="en-US" altLang="ja-JP" sz="2000" smtClean="0"/>
          </a:p>
        </p:txBody>
      </p:sp>
      <p:cxnSp>
        <p:nvCxnSpPr>
          <p:cNvPr id="24" name="曲線コネクタ 23"/>
          <p:cNvCxnSpPr>
            <a:stCxn id="20" idx="2"/>
            <a:endCxn id="15" idx="2"/>
          </p:cNvCxnSpPr>
          <p:nvPr/>
        </p:nvCxnSpPr>
        <p:spPr>
          <a:xfrm rot="5400000" flipH="1" flipV="1">
            <a:off x="5613220" y="-826029"/>
            <a:ext cx="207441" cy="6377869"/>
          </a:xfrm>
          <a:prstGeom prst="curvedConnector3">
            <a:avLst>
              <a:gd name="adj1" fmla="val -110200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角丸四角形 26"/>
          <p:cNvSpPr/>
          <p:nvPr/>
        </p:nvSpPr>
        <p:spPr>
          <a:xfrm>
            <a:off x="1351139" y="3655660"/>
            <a:ext cx="2287412" cy="8236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en-US" altLang="ja-JP" sz="2000" smtClean="0"/>
              <a:t>ScoreText</a:t>
            </a:r>
          </a:p>
          <a:p>
            <a:pPr lvl="1"/>
            <a:r>
              <a:rPr lang="ja-JP" altLang="en-US" sz="2000" smtClean="0"/>
              <a:t>オブジェクト</a:t>
            </a:r>
            <a:endParaRPr lang="en-US" altLang="ja-JP" sz="2000" smtClean="0"/>
          </a:p>
        </p:txBody>
      </p:sp>
      <p:cxnSp>
        <p:nvCxnSpPr>
          <p:cNvPr id="30" name="曲線コネクタ 29"/>
          <p:cNvCxnSpPr>
            <a:stCxn id="27" idx="2"/>
            <a:endCxn id="17" idx="2"/>
          </p:cNvCxnSpPr>
          <p:nvPr/>
        </p:nvCxnSpPr>
        <p:spPr>
          <a:xfrm rot="5400000" flipH="1" flipV="1">
            <a:off x="5584311" y="1157050"/>
            <a:ext cx="232804" cy="6411736"/>
          </a:xfrm>
          <a:prstGeom prst="curvedConnector3">
            <a:avLst>
              <a:gd name="adj1" fmla="val -9819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上下矢印 2"/>
          <p:cNvSpPr/>
          <p:nvPr/>
        </p:nvSpPr>
        <p:spPr>
          <a:xfrm>
            <a:off x="9315450" y="2281041"/>
            <a:ext cx="736600" cy="1287423"/>
          </a:xfrm>
          <a:prstGeom prst="up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05800" y="2724490"/>
            <a:ext cx="283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同じスクリプトを利用</a:t>
            </a:r>
            <a:endParaRPr kumimoji="1" lang="ja-JP" altLang="en-US" sz="24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7739041"/>
      </p:ext>
    </p:extLst>
  </p:cSld>
  <p:clrMapOvr>
    <a:masterClrMapping/>
  </p:clrMapOvr>
</p:sld>
</file>

<file path=ppt/theme/theme1.xml><?xml version="1.0" encoding="utf-8"?>
<a:theme xmlns:a="http://schemas.openxmlformats.org/drawingml/2006/main" name="解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解説">
      <a:majorFont>
        <a:latin typeface="Consolas"/>
        <a:ea typeface="HGP創英角ｺﾞｼｯｸUB"/>
        <a:cs typeface=""/>
      </a:majorFont>
      <a:minorFont>
        <a:latin typeface="Consolas"/>
        <a:ea typeface="HGP明朝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解説" id="{8542B078-5937-4A62-B712-E436C2CF0B12}" vid="{5A0A5E8B-5785-4923-BED7-E453611775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解説</Template>
  <TotalTime>236</TotalTime>
  <Words>472</Words>
  <Application>Microsoft Office PowerPoint</Application>
  <PresentationFormat>ワイド画面</PresentationFormat>
  <Paragraphs>127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HGP創英角ｺﾞｼｯｸUB</vt:lpstr>
      <vt:lpstr>HGP明朝B</vt:lpstr>
      <vt:lpstr>Arial</vt:lpstr>
      <vt:lpstr>Consolas</vt:lpstr>
      <vt:lpstr>Wingdings</vt:lpstr>
      <vt:lpstr>解説</vt:lpstr>
      <vt:lpstr>Unityのシーン管理</vt:lpstr>
      <vt:lpstr>ゲームはシーン（状態）を切り替えて動く</vt:lpstr>
      <vt:lpstr>シーン（状態）が変わるとは？</vt:lpstr>
      <vt:lpstr>シーン（状態）のお約束</vt:lpstr>
      <vt:lpstr>Unityでシーン（状態）を管理するには？</vt:lpstr>
      <vt:lpstr>Unityでシーン（状態）をする時の疑問？</vt:lpstr>
      <vt:lpstr>開発手順</vt:lpstr>
      <vt:lpstr>全体の構造(シーン)</vt:lpstr>
      <vt:lpstr>全体の構造(スコア)</vt:lpstr>
      <vt:lpstr>全体の構造(シーン管理)</vt:lpstr>
      <vt:lpstr>スコアの表示について・・・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Unityのシーン管理</dc:title>
  <dc:creator>田中雄</dc:creator>
  <cp:lastModifiedBy>田中雄</cp:lastModifiedBy>
  <cp:revision>55</cp:revision>
  <dcterms:created xsi:type="dcterms:W3CDTF">2017-06-13T06:49:53Z</dcterms:created>
  <dcterms:modified xsi:type="dcterms:W3CDTF">2017-07-06T13:05:47Z</dcterms:modified>
</cp:coreProperties>
</file>