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84" r:id="rId27"/>
    <p:sldId id="264" r:id="rId28"/>
    <p:sldId id="265" r:id="rId29"/>
    <p:sldId id="277"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108" y="10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13/04/2015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13/04/2015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13/04/2015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13/04/2015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13/04/2015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13/04/2015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13/04/2015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7196836" y="5524143"/>
            <a:ext cx="4752975"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Polytechnic of Milan</a:t>
            </a:r>
            <a:endParaRPr lang="it-IT" altLang="en-US" sz="1800" b="1" dirty="0"/>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314883"/>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602315"/>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smtClean="0"/>
              </a:p>
              <a:p>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602315"/>
              </a:xfrm>
              <a:prstGeom prst="rect">
                <a:avLst/>
              </a:prstGeom>
              <a:blipFill rotWithShape="0">
                <a:blip r:embed="rId2"/>
                <a:stretch>
                  <a:fillRect l="-1320" t="-7963"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err="1" smtClean="0"/>
                  <a:t>unappropriate</a:t>
                </a:r>
                <a:r>
                  <a:rPr lang="en-GB" dirty="0" smtClean="0"/>
                  <a:t>,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en-GB">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mc:Choice xmlns:a14="http://schemas.microsoft.com/office/drawing/2010/main" Requires="a14">
          <p:sp>
            <p:nvSpPr>
              <p:cNvPr id="3" name="TextBox 2"/>
              <p:cNvSpPr txBox="1"/>
              <p:nvPr/>
            </p:nvSpPr>
            <p:spPr>
              <a:xfrm>
                <a:off x="153197" y="1325461"/>
                <a:ext cx="12115433" cy="4554965"/>
              </a:xfrm>
              <a:prstGeom prst="rect">
                <a:avLst/>
              </a:prstGeom>
              <a:noFill/>
            </p:spPr>
            <p:txBody>
              <a:bodyPr wrap="none" rtlCol="0">
                <a:spAutoFit/>
              </a:bodyPr>
              <a:lstStyle/>
              <a:p>
                <a:r>
                  <a:rPr lang="en-GB" dirty="0" smtClean="0"/>
                  <a:t>How do we analyse the fact that we are using data measured in a closed loop system? Consider again </a:t>
                </a:r>
              </a:p>
              <a:p>
                <a:r>
                  <a:rPr lang="en-GB" dirty="0" smtClean="0"/>
                  <a:t>the original system without any assumption, with  </a:t>
                </a:r>
                <a14:m>
                  <m:oMath xmlns:m="http://schemas.openxmlformats.org/officeDocument/2006/math">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i="1">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where C is the controller, then:</a:t>
                </a:r>
              </a:p>
              <a:p>
                <a:endParaRPr lang="en-GB" dirty="0" smtClean="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𝐻</m:t>
                          </m:r>
                        </m:den>
                      </m:f>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𝐶</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num>
                        <m:den>
                          <m:r>
                            <a:rPr lang="en-GB" i="1">
                              <a:latin typeface="Cambria Math" panose="02040503050406030204" pitchFamily="18" charset="0"/>
                            </a:rPr>
                            <m:t>𝐻</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den>
                      </m:f>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𝜖</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a:p>
                <a:pPr/>
                <a:endParaRPr lang="en-GB" dirty="0" smtClean="0"/>
              </a:p>
              <a:p>
                <a:pPr/>
                <a:r>
                  <a:rPr lang="en-GB" dirty="0" smtClean="0"/>
                  <a:t>Notice that 1+GC = S^-1, inverse of the sensitivity T.F.</a:t>
                </a:r>
              </a:p>
              <a:p>
                <a:pPr/>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𝐶</m:t>
                              </m:r>
                              <m:r>
                                <a:rPr lang="en-GB" b="0" i="1" smtClean="0">
                                  <a:latin typeface="Cambria Math" panose="02040503050406030204" pitchFamily="18" charset="0"/>
                                </a:rPr>
                                <m:t>𝑆</m:t>
                              </m:r>
                            </m:e>
                            <m:sup>
                              <m:r>
                                <a:rPr lang="en-GB" b="0" i="1" smtClean="0">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0</m:t>
                              </m:r>
                            </m:sup>
                          </m:sSup>
                        </m:num>
                        <m:den>
                          <m:r>
                            <a:rPr lang="en-GB" i="1">
                              <a:latin typeface="Cambria Math" panose="02040503050406030204" pitchFamily="18" charset="0"/>
                            </a:rPr>
                            <m:t>𝐻</m:t>
                          </m:r>
                          <m:r>
                            <a:rPr lang="en-GB" b="0" i="1" smtClean="0">
                              <a:latin typeface="Cambria Math" panose="02040503050406030204" pitchFamily="18" charset="0"/>
                            </a:rPr>
                            <m:t>𝑆</m:t>
                          </m:r>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smtClean="0"/>
              </a:p>
              <a:p>
                <a:pPr/>
                <a:endParaRPr lang="en-GB" dirty="0"/>
              </a:p>
              <a:p>
                <a:pPr/>
                <a14:m>
                  <m:oMathPara xmlns:m="http://schemas.openxmlformats.org/officeDocument/2006/math">
                    <m:oMathParaPr>
                      <m:jc m:val="left"/>
                    </m:oMathParaPr>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𝐽</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e>
                      </m:d>
                      <m:r>
                        <a:rPr lang="en-GB" sz="1600" b="0" i="1" smtClean="0">
                          <a:latin typeface="Cambria Math" panose="02040503050406030204" pitchFamily="18" charset="0"/>
                        </a:rPr>
                        <m:t>=</m:t>
                      </m:r>
                      <m:r>
                        <a:rPr lang="en-GB" sz="1600" b="0" i="1" smtClean="0">
                          <a:latin typeface="Cambria Math" panose="02040503050406030204" pitchFamily="18" charset="0"/>
                        </a:rPr>
                        <m:t>𝐸</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𝜖</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e>
                            <m:sup>
                              <m:r>
                                <a:rPr lang="en-GB" sz="1600" b="0" i="1" smtClean="0">
                                  <a:latin typeface="Cambria Math" panose="02040503050406030204" pitchFamily="18" charset="0"/>
                                </a:rPr>
                                <m:t>2</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r>
                            <a:rPr lang="en-GB" sz="1600" b="0" i="1" smtClean="0">
                              <a:latin typeface="Cambria Math" panose="02040503050406030204" pitchFamily="18" charset="0"/>
                            </a:rPr>
                            <m:t>𝜋</m:t>
                          </m:r>
                        </m:den>
                      </m:f>
                      <m:d>
                        <m:dPr>
                          <m:begChr m:val="["/>
                          <m:endChr m:val="]"/>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m:t>
                              </m:r>
                              <m:r>
                                <a:rPr lang="en-GB" sz="1600" b="0" i="1" smtClean="0">
                                  <a:latin typeface="Cambria Math" panose="02040503050406030204" pitchFamily="18" charset="0"/>
                                </a:rPr>
                                <m:t>𝜋</m:t>
                              </m:r>
                            </m:sub>
                            <m:sup>
                              <m:r>
                                <a:rPr lang="en-GB" sz="1600" b="0" i="1" smtClean="0">
                                  <a:latin typeface="Cambria Math" panose="02040503050406030204" pitchFamily="18" charset="0"/>
                                </a:rPr>
                                <m:t>𝜋</m:t>
                              </m:r>
                            </m:sup>
                            <m:e>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𝑆</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𝐺</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r>
                                            <a:rPr lang="en-GB" sz="1600" b="0" i="1" smtClean="0">
                                              <a:latin typeface="Cambria Math" panose="02040503050406030204" pitchFamily="18" charset="0"/>
                                            </a:rPr>
                                            <m:t>−</m:t>
                                          </m:r>
                                          <m:r>
                                            <a:rPr lang="en-GB" sz="1600" b="0" i="1" smtClean="0">
                                              <a:latin typeface="Cambria Math" panose="02040503050406030204" pitchFamily="18" charset="0"/>
                                            </a:rPr>
                                            <m:t>𝐺</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r>
                                                <a:rPr lang="en-GB" sz="1600" i="1" smtClean="0">
                                                  <a:latin typeface="Cambria Math" panose="02040503050406030204" pitchFamily="18" charset="0"/>
                                                </a:rPr>
                                                <m:t> </m:t>
                                              </m:r>
                                            </m:e>
                                          </m:d>
                                        </m:e>
                                      </m:d>
                                    </m:e>
                                    <m:sup>
                                      <m:r>
                                        <a:rPr lang="en-GB" sz="1600" b="0" i="1" smtClean="0">
                                          <a:latin typeface="Cambria Math" panose="02040503050406030204" pitchFamily="18" charset="0"/>
                                        </a:rPr>
                                        <m:t>2</m:t>
                                      </m:r>
                                    </m:sup>
                                  </m:sSup>
                                </m:num>
                                <m:den>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𝐻</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𝑑</m:t>
                              </m:r>
                              <m:r>
                                <a:rPr lang="en-GB" sz="1600" b="0" i="1" smtClean="0">
                                  <a:latin typeface="Cambria Math" panose="02040503050406030204" pitchFamily="18" charset="0"/>
                                </a:rPr>
                                <m:t>𝜔</m:t>
                              </m:r>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m:rPr>
                                      <m:brk m:alnAt="23"/>
                                    </m:rPr>
                                    <a:rPr lang="en-GB" sz="1600" i="1">
                                      <a:latin typeface="Cambria Math" panose="02040503050406030204" pitchFamily="18" charset="0"/>
                                    </a:rPr>
                                    <m:t>−</m:t>
                                  </m:r>
                                  <m:r>
                                    <a:rPr lang="en-GB" sz="1600" i="1">
                                      <a:latin typeface="Cambria Math" panose="02040503050406030204" pitchFamily="18" charset="0"/>
                                    </a:rPr>
                                    <m:t>𝜋</m:t>
                                  </m:r>
                                </m:sub>
                                <m:sup>
                                  <m:r>
                                    <a:rPr lang="en-GB" sz="1600" i="1">
                                      <a:latin typeface="Cambria Math" panose="02040503050406030204" pitchFamily="18" charset="0"/>
                                    </a:rPr>
                                    <m:t>𝜋</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𝐻</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i="1">
                                              <a:latin typeface="Cambria Math" panose="02040503050406030204" pitchFamily="18" charset="0"/>
                                            </a:rPr>
                                            <m:t>2</m:t>
                                          </m:r>
                                        </m:sup>
                                      </m:sSup>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𝑆</m:t>
                                                  </m:r>
                                                </m:e>
                                                <m:sup>
                                                  <m:r>
                                                    <a:rPr lang="en-GB" sz="1600" i="1">
                                                      <a:latin typeface="Cambria Math" panose="02040503050406030204" pitchFamily="18" charset="0"/>
                                                    </a:rPr>
                                                    <m:t>0</m:t>
                                                  </m:r>
                                                </m:sup>
                                              </m:sSup>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e>
                                          </m:d>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r>
                                                    <a:rPr lang="en-GB" sz="1600" i="1">
                                                      <a:latin typeface="Cambria Math" panose="02040503050406030204" pitchFamily="18" charset="0"/>
                                                    </a:rPr>
                                                    <m:t>𝜃</m:t>
                                                  </m:r>
                                                </m:e>
                                              </m:d>
                                            </m:e>
                                          </m:d>
                                        </m:e>
                                        <m:sup>
                                          <m:r>
                                            <a:rPr lang="en-GB" sz="1600" i="1">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i="1">
                                          <a:latin typeface="Cambria Math" panose="02040503050406030204" pitchFamily="18" charset="0"/>
                                        </a:rPr>
                                      </m:ctrlPr>
                                    </m:sSubPr>
                                    <m:e>
                                      <m:r>
                                        <a:rPr lang="en-GB" sz="1600" i="1">
                                          <a:latin typeface="Cambria Math" panose="02040503050406030204" pitchFamily="18" charset="0"/>
                                        </a:rPr>
                                        <m:t>𝜙</m:t>
                                      </m:r>
                                    </m:e>
                                    <m:sub>
                                      <m:r>
                                        <a:rPr lang="en-GB" sz="1600" b="0" i="1" smtClean="0">
                                          <a:latin typeface="Cambria Math" panose="02040503050406030204" pitchFamily="18" charset="0"/>
                                        </a:rPr>
                                        <m:t>𝑒</m:t>
                                      </m:r>
                                    </m:sub>
                                  </m:sSub>
                                  <m:r>
                                    <a:rPr lang="en-GB" sz="1600" i="1">
                                      <a:latin typeface="Cambria Math" panose="02040503050406030204" pitchFamily="18" charset="0"/>
                                    </a:rPr>
                                    <m:t>𝑑</m:t>
                                  </m:r>
                                  <m:r>
                                    <a:rPr lang="en-GB" sz="1600" i="1">
                                      <a:latin typeface="Cambria Math" panose="02040503050406030204" pitchFamily="18" charset="0"/>
                                    </a:rPr>
                                    <m:t>𝜔</m:t>
                                  </m:r>
                                  <m:r>
                                    <a:rPr lang="en-GB" sz="1600" b="0" i="1" smtClean="0">
                                      <a:latin typeface="Cambria Math" panose="02040503050406030204" pitchFamily="18" charset="0"/>
                                    </a:rPr>
                                    <m:t>  </m:t>
                                  </m:r>
                                </m:e>
                              </m:nary>
                              <m:r>
                                <a:rPr lang="en-GB" sz="1600" b="0" i="1" smtClean="0">
                                  <a:latin typeface="Cambria Math" panose="02040503050406030204" pitchFamily="18" charset="0"/>
                                </a:rPr>
                                <m:t> </m:t>
                              </m:r>
                            </m:e>
                          </m:nary>
                        </m:e>
                      </m:d>
                    </m:oMath>
                  </m:oMathPara>
                </a14:m>
                <a:endParaRPr lang="en-GB" dirty="0" smtClean="0"/>
              </a:p>
              <a:p>
                <a:pPr/>
                <a:endParaRPr lang="en-GB" dirty="0"/>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oMath>
                  </m:oMathPara>
                </a14:m>
                <a:endParaRPr lang="en-GB" dirty="0"/>
              </a:p>
            </p:txBody>
          </p:sp>
        </mc:Choice>
        <mc:Fallback>
          <p:sp>
            <p:nvSpPr>
              <p:cNvPr id="3" name="TextBox 2"/>
              <p:cNvSpPr txBox="1">
                <a:spLocks noRot="1" noChangeAspect="1" noMove="1" noResize="1" noEditPoints="1" noAdjustHandles="1" noChangeArrowheads="1" noChangeShapeType="1" noTextEdit="1"/>
              </p:cNvSpPr>
              <p:nvPr/>
            </p:nvSpPr>
            <p:spPr>
              <a:xfrm>
                <a:off x="153197" y="1325461"/>
                <a:ext cx="12115433" cy="4554965"/>
              </a:xfrm>
              <a:prstGeom prst="rect">
                <a:avLst/>
              </a:prstGeom>
              <a:blipFill rotWithShape="0">
                <a:blip r:embed="rId2"/>
                <a:stretch>
                  <a:fillRect l="-402" t="-668" b="-134"/>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mc:Choice xmlns:a14="http://schemas.microsoft.com/office/drawing/2010/main" Requires="a14">
          <p:sp>
            <p:nvSpPr>
              <p:cNvPr id="3" name="Rectangle 2"/>
              <p:cNvSpPr/>
              <p:nvPr/>
            </p:nvSpPr>
            <p:spPr>
              <a:xfrm>
                <a:off x="125337" y="1067419"/>
                <a:ext cx="11384357" cy="45226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𝐽</m:t>
                          </m:r>
                        </m:e>
                      </m:acc>
                      <m:d>
                        <m:dPr>
                          <m:ctrlPr>
                            <a:rPr lang="en-GB" i="1">
                              <a:latin typeface="Cambria Math" panose="02040503050406030204" pitchFamily="18" charset="0"/>
                            </a:rPr>
                          </m:ctrlPr>
                        </m:dPr>
                        <m:e>
                          <m:r>
                            <a:rPr lang="en-GB" i="1">
                              <a:latin typeface="Cambria Math" panose="02040503050406030204" pitchFamily="18" charset="0"/>
                            </a:rPr>
                            <m:t>𝜃</m:t>
                          </m:r>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d>
                                        <m:dPr>
                                          <m:begChr m:val="|"/>
                                          <m:endChr m:val="|"/>
                                          <m:ctrlPr>
                                            <a:rPr lang="en-GB" i="1" smtClean="0">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b="0" i="1" smtClean="0">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𝑑</m:t>
                                  </m:r>
                                  <m:r>
                                    <a:rPr lang="en-GB" b="0" i="1" smtClean="0">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endParaRPr lang="en-GB" dirty="0"/>
              </a:p>
              <a:p>
                <a:pPr/>
                <a:r>
                  <a:rPr lang="en-GB" dirty="0" smtClean="0"/>
                  <a:t>With our objective to obtain a simulated output very similar to the measurement (H=1) we obtain:</a:t>
                </a:r>
              </a:p>
              <a:p>
                <a:pPr/>
                <a:endParaRPr lang="en-GB" dirty="0"/>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endParaRPr lang="en-GB" dirty="0"/>
              </a:p>
              <a:p>
                <a:pPr/>
                <a:r>
                  <a:rPr lang="en-GB" dirty="0" smtClean="0"/>
                  <a:t>In order to understand the effect of the minimisation problem we can write in the following manner:</a:t>
                </a:r>
              </a:p>
              <a:p>
                <a:pPr/>
                <a:endParaRPr lang="en-GB" dirty="0"/>
              </a:p>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1</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2</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𝐾</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𝐾</m:t>
                          </m:r>
                        </m:e>
                      </m:acc>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en-GB" dirty="0"/>
              </a:p>
              <a:p>
                <a:pPr/>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125337" y="1067419"/>
                <a:ext cx="11384357" cy="4522648"/>
              </a:xfrm>
              <a:prstGeom prst="rect">
                <a:avLst/>
              </a:prstGeom>
              <a:blipFill rotWithShape="0">
                <a:blip r:embed="rId2"/>
                <a:stretch>
                  <a:fillRect l="-482"/>
                </a:stretch>
              </a:blipFill>
            </p:spPr>
            <p:txBody>
              <a:bodyPr/>
              <a:lstStyle/>
              <a:p>
                <a:r>
                  <a:rPr lang="en-GB">
                    <a:noFill/>
                  </a:rPr>
                  <a:t> </a:t>
                </a:r>
              </a:p>
            </p:txBody>
          </p:sp>
        </mc:Fallback>
      </mc:AlternateContent>
    </p:spTree>
    <p:extLst>
      <p:ext uri="{BB962C8B-B14F-4D97-AF65-F5344CB8AC3E}">
        <p14:creationId xmlns:p14="http://schemas.microsoft.com/office/powerpoint/2010/main" val="3981564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TextBox 2"/>
          <p:cNvSpPr txBox="1"/>
          <p:nvPr/>
        </p:nvSpPr>
        <p:spPr>
          <a:xfrm>
            <a:off x="4292140" y="1046490"/>
            <a:ext cx="3715569" cy="523220"/>
          </a:xfrm>
          <a:prstGeom prst="rect">
            <a:avLst/>
          </a:prstGeom>
          <a:noFill/>
        </p:spPr>
        <p:txBody>
          <a:bodyPr wrap="none" rtlCol="0">
            <a:spAutoFit/>
          </a:bodyPr>
          <a:lstStyle/>
          <a:p>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0" y="4664985"/>
                <a:ext cx="19574589" cy="1754326"/>
              </a:xfrm>
              <a:prstGeom prst="rect">
                <a:avLst/>
              </a:prstGeom>
              <a:noFill/>
            </p:spPr>
            <p:txBody>
              <a:bodyPr wrap="none" rtlCol="0">
                <a:spAutoFit/>
              </a:bodyPr>
              <a:lstStyle/>
              <a:p>
                <a:r>
                  <a:rPr lang="en-GB" dirty="0"/>
                  <a:t>but we are training a model based on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a:t> data and then check the cost function on the same data -&gt; we get a biased result.</a:t>
                </a:r>
              </a:p>
              <a:p>
                <a:r>
                  <a:rPr lang="en-GB" dirty="0"/>
                  <a:t>To get unbiased results we need to test the cost function on a different data set.</a:t>
                </a:r>
              </a:p>
              <a:p>
                <a:endParaRPr lang="en-GB" dirty="0"/>
              </a:p>
              <a:p>
                <a:r>
                  <a:rPr lang="en-GB" dirty="0"/>
                  <a:t>Unfortunately in this project the data is quite similar, though the second data set covariance function is a little different </a:t>
                </a:r>
                <a14:m>
                  <m:oMath xmlns:m="http://schemas.openxmlformats.org/officeDocument/2006/math">
                    <m:r>
                      <a:rPr lang="en-GB" i="1">
                        <a:latin typeface="Cambria Math" panose="02040503050406030204" pitchFamily="18" charset="0"/>
                      </a:rPr>
                      <m:t>⇒</m:t>
                    </m:r>
                  </m:oMath>
                </a14:m>
                <a:r>
                  <a:rPr lang="en-GB" dirty="0"/>
                  <a:t> We may test the cost function on a subset of this experiment. 	</a:t>
                </a:r>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0" y="4664985"/>
                <a:ext cx="19574589" cy="1754326"/>
              </a:xfrm>
              <a:prstGeom prst="rect">
                <a:avLst/>
              </a:prstGeom>
              <a:blipFill rotWithShape="0">
                <a:blip r:embed="rId2"/>
                <a:stretch>
                  <a:fillRect l="-249" t="-1736"/>
                </a:stretch>
              </a:blipFill>
            </p:spPr>
            <p:txBody>
              <a:bodyPr/>
              <a:lstStyle/>
              <a:p>
                <a:r>
                  <a:rPr lang="en-GB">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a:t>i</a:t>
                </a:r>
                <a:r>
                  <a:rPr lang="en-GB" dirty="0"/>
                  <a:t>-eth </a:t>
                </a:r>
                <a:r>
                  <a:rPr lang="en-GB" dirty="0" smtClean="0"/>
                  <a:t>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en-GB">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2758</TotalTime>
  <Words>859</Words>
  <Application>Microsoft Office PowerPoint</Application>
  <PresentationFormat>Widescreen</PresentationFormat>
  <Paragraphs>268</Paragraphs>
  <Slides>28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28</vt:i4>
      </vt:variant>
    </vt:vector>
  </HeadingPairs>
  <TitlesOfParts>
    <vt:vector size="38"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84</cp:revision>
  <dcterms:created xsi:type="dcterms:W3CDTF">2015-04-04T11:28:03Z</dcterms:created>
  <dcterms:modified xsi:type="dcterms:W3CDTF">2015-04-14T06:35:38Z</dcterms:modified>
  <cp:category>Engineering</cp:category>
</cp:coreProperties>
</file>