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87" r:id="rId28"/>
    <p:sldId id="264" r:id="rId29"/>
    <p:sldId id="289" r:id="rId30"/>
    <p:sldId id="290" r:id="rId31"/>
    <p:sldId id="291" r:id="rId32"/>
    <p:sldId id="285" r:id="rId33"/>
    <p:sldId id="286" r:id="rId34"/>
    <p:sldId id="288" r:id="rId35"/>
    <p:sldId id="292" r:id="rId36"/>
    <p:sldId id="293" r:id="rId37"/>
    <p:sldId id="265" r:id="rId38"/>
    <p:sldId id="277" r:id="rId39"/>
    <p:sldId id="27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0" d="100"/>
          <a:sy n="70" d="100"/>
        </p:scale>
        <p:origin x="738" y="1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16/04/2015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endParaRPr lang="en-GB" dirty="0" smtClean="0"/>
              </a:p>
              <a:p>
                <a:r>
                  <a:rPr lang="en-GB" dirty="0" smtClean="0"/>
                  <a:t>Notice that 1+GC = S^-1, inverse of the sensitivity T.F.</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With our objective to obtain a simulated output very similar to the measurement (H=1) we obtain:</a:t>
                </a:r>
              </a:p>
              <a:p>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In order to understand the effect of the minimisation problem we can write in the following manner:</a:t>
                </a:r>
              </a:p>
              <a:p>
                <a:endParaRPr lang="en-GB" dirty="0"/>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using simulation focus.</a:t>
            </a:r>
          </a:p>
          <a:p>
            <a:endParaRPr lang="en-GB" b="1" dirty="0"/>
          </a:p>
          <a:p>
            <a:r>
              <a:rPr lang="en-GB" dirty="0" smtClean="0"/>
              <a:t>A deeper analysis can be done with a </a:t>
            </a:r>
            <a:r>
              <a:rPr lang="en-GB" dirty="0" err="1" smtClean="0"/>
              <a:t>Matlab</a:t>
            </a:r>
            <a:r>
              <a:rPr lang="en-GB" dirty="0" smtClean="0"/>
              <a:t> script we wrote (</a:t>
            </a:r>
            <a:r>
              <a:rPr lang="en-GB" dirty="0" err="1" smtClean="0"/>
              <a:t>compareModels</a:t>
            </a:r>
            <a:r>
              <a:rPr lang="en-GB" dirty="0" smtClean="0"/>
              <a:t>) which shows graphically the properties of the two models, as:</a:t>
            </a:r>
          </a:p>
          <a:p>
            <a:pPr marL="285750" indent="-285750">
              <a:buFont typeface="Arial" panose="020B0604020202020204" pitchFamily="34" charset="0"/>
              <a:buChar char="•"/>
            </a:pPr>
            <a:r>
              <a:rPr lang="en-GB" dirty="0" smtClean="0"/>
              <a:t>Simulated output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mc:AlternateContent xmlns:mc="http://schemas.openxmlformats.org/markup-compatibility/2006">
        <mc:Choice xmlns:a14="http://schemas.microsoft.com/office/drawing/2010/main" Requires="a14">
          <p:sp>
            <p:nvSpPr>
              <p:cNvPr id="4" name="TextBox 3"/>
              <p:cNvSpPr txBox="1"/>
              <p:nvPr/>
            </p:nvSpPr>
            <p:spPr>
              <a:xfrm>
                <a:off x="55812" y="1133341"/>
                <a:ext cx="11642501" cy="4124206"/>
              </a:xfrm>
              <a:prstGeom prst="rect">
                <a:avLst/>
              </a:prstGeom>
              <a:noFill/>
            </p:spPr>
            <p:txBody>
              <a:bodyPr wrap="square" rtlCol="0">
                <a:spAutoFit/>
              </a:bodyPr>
              <a:lstStyle/>
              <a:p>
                <a:pPr algn="ctr"/>
                <a:r>
                  <a:rPr lang="it-IT" sz="2800" b="1" i="1" dirty="0" smtClean="0">
                    <a:latin typeface="+mj-lt"/>
                  </a:rPr>
                  <a:t>MODEL VALIDATION </a:t>
                </a:r>
                <a:r>
                  <a:rPr lang="it-IT" sz="2800" b="1" i="1" dirty="0" smtClean="0">
                    <a:latin typeface="+mj-lt"/>
                  </a:rPr>
                  <a:t>– </a:t>
                </a:r>
                <a:r>
                  <a:rPr lang="it-IT" sz="2800" b="1" i="1" dirty="0" smtClean="0">
                    <a:latin typeface="+mj-lt"/>
                  </a:rPr>
                  <a:t>DYNAMICS</a:t>
                </a:r>
              </a:p>
              <a:p>
                <a:endParaRPr lang="it-IT" b="1" i="1" dirty="0"/>
              </a:p>
              <a:p>
                <a:r>
                  <a:rPr lang="it-IT" dirty="0" smtClean="0"/>
                  <a:t>Looking at the step responses we can evaluate (roughly) the gain of the plant and use this piece of information to discriminate some models. </a:t>
                </a:r>
              </a:p>
              <a:p>
                <a:endParaRPr lang="it-IT" dirty="0"/>
              </a:p>
              <a:p>
                <a:r>
                  <a:rPr lang="it-IT" dirty="0" smtClean="0"/>
                  <a:t>The third </a:t>
                </a:r>
                <a:r>
                  <a:rPr lang="it-IT" b="1" dirty="0" smtClean="0"/>
                  <a:t>OE</a:t>
                </a:r>
                <a:r>
                  <a:rPr lang="it-IT" dirty="0" smtClean="0"/>
                  <a:t> model has a quite long settling time which make us think that this model is not very reliable (indeed the third dataset gives very different result in every identification).</a:t>
                </a:r>
              </a:p>
              <a:p>
                <a:endParaRPr lang="it-IT" dirty="0"/>
              </a:p>
              <a:p>
                <a:r>
                  <a:rPr lang="it-IT" dirty="0" smtClean="0"/>
                  <a:t>Overshoot is more significant (in percentage) in </a:t>
                </a:r>
                <a:r>
                  <a:rPr lang="it-IT" b="1" dirty="0" smtClean="0"/>
                  <a:t>OE</a:t>
                </a:r>
                <a:r>
                  <a:rPr lang="it-IT" dirty="0" smtClean="0"/>
                  <a:t> models rather than </a:t>
                </a:r>
                <a:r>
                  <a:rPr lang="it-IT" b="1" dirty="0" smtClean="0"/>
                  <a:t>ARX</a:t>
                </a:r>
                <a:r>
                  <a:rPr lang="it-IT" dirty="0" smtClean="0"/>
                  <a:t> ones.</a:t>
                </a:r>
              </a:p>
              <a:p>
                <a:endParaRPr lang="it-IT" dirty="0"/>
              </a:p>
              <a:p>
                <a:r>
                  <a:rPr lang="it-IT" dirty="0" smtClean="0"/>
                  <a:t>Looking at zero-poles plot we can see that they are not very different, indeed in both </a:t>
                </a:r>
                <a:r>
                  <a:rPr lang="it-IT" b="1" dirty="0" smtClean="0"/>
                  <a:t>ARX</a:t>
                </a:r>
                <a:r>
                  <a:rPr lang="it-IT" dirty="0" smtClean="0"/>
                  <a:t> and </a:t>
                </a:r>
                <a:r>
                  <a:rPr lang="it-IT" b="1" dirty="0" smtClean="0"/>
                  <a:t>OE</a:t>
                </a:r>
                <a:r>
                  <a:rPr lang="it-IT" dirty="0" smtClean="0"/>
                  <a:t> we have the same set of zero and poles around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=1</m:t>
                    </m:r>
                  </m:oMath>
                </a14:m>
                <a:r>
                  <a:rPr lang="it-IT" b="0" dirty="0" smtClean="0"/>
                  <a:t>. </a:t>
                </a:r>
              </a:p>
              <a:p>
                <a:endParaRPr lang="it-IT" dirty="0" smtClean="0"/>
              </a:p>
              <a:p>
                <a:r>
                  <a:rPr lang="it-IT" dirty="0" smtClean="0"/>
                  <a:t>The first and second </a:t>
                </a:r>
                <a:r>
                  <a:rPr lang="it-IT" b="1" dirty="0" smtClean="0"/>
                  <a:t>ARX</a:t>
                </a:r>
                <a:r>
                  <a:rPr lang="it-IT" dirty="0" smtClean="0"/>
                  <a:t> models are equal since we can cancel a zero in the origin and the pole close to it.</a:t>
                </a:r>
                <a:endParaRPr lang="it-IT" dirty="0" smtClean="0"/>
              </a:p>
            </p:txBody>
          </p:sp>
        </mc:Choice>
        <mc:Fallback>
          <p:sp>
            <p:nvSpPr>
              <p:cNvPr id="4" name="TextBox 3"/>
              <p:cNvSpPr txBox="1">
                <a:spLocks noRot="1" noChangeAspect="1" noMove="1" noResize="1" noEditPoints="1" noAdjustHandles="1" noChangeArrowheads="1" noChangeShapeType="1" noTextEdit="1"/>
              </p:cNvSpPr>
              <p:nvPr/>
            </p:nvSpPr>
            <p:spPr>
              <a:xfrm>
                <a:off x="55812" y="1133341"/>
                <a:ext cx="11642501" cy="4124206"/>
              </a:xfrm>
              <a:prstGeom prst="rect">
                <a:avLst/>
              </a:prstGeom>
              <a:blipFill rotWithShape="0">
                <a:blip r:embed="rId2"/>
                <a:stretch>
                  <a:fillRect l="-419" t="-1627" r="-524" b="-1479"/>
                </a:stretch>
              </a:blipFill>
            </p:spPr>
            <p:txBody>
              <a:bodyPr/>
              <a:lstStyle/>
              <a:p>
                <a:r>
                  <a:rPr lang="it-IT">
                    <a:noFill/>
                  </a:rPr>
                  <a:t> </a:t>
                </a:r>
              </a:p>
            </p:txBody>
          </p:sp>
        </mc:Fallback>
      </mc:AlternateContent>
    </p:spTree>
    <p:extLst>
      <p:ext uri="{BB962C8B-B14F-4D97-AF65-F5344CB8AC3E}">
        <p14:creationId xmlns:p14="http://schemas.microsoft.com/office/powerpoint/2010/main" val="324834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37</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3561</TotalTime>
  <Words>1218</Words>
  <Application>Microsoft Office PowerPoint</Application>
  <PresentationFormat>Widescreen</PresentationFormat>
  <Paragraphs>365</Paragraphs>
  <Slides>37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37</vt:i4>
      </vt:variant>
    </vt:vector>
  </HeadingPairs>
  <TitlesOfParts>
    <vt:vector size="47"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112</cp:revision>
  <dcterms:created xsi:type="dcterms:W3CDTF">2015-04-04T11:28:03Z</dcterms:created>
  <dcterms:modified xsi:type="dcterms:W3CDTF">2015-04-16T15:44:05Z</dcterms:modified>
  <cp:category>Engineering</cp:category>
</cp:coreProperties>
</file>