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94" r:id="rId26"/>
    <p:sldId id="295" r:id="rId27"/>
    <p:sldId id="296" r:id="rId28"/>
    <p:sldId id="287" r:id="rId29"/>
    <p:sldId id="264" r:id="rId30"/>
    <p:sldId id="289" r:id="rId31"/>
    <p:sldId id="290" r:id="rId32"/>
    <p:sldId id="291" r:id="rId33"/>
    <p:sldId id="285" r:id="rId34"/>
    <p:sldId id="286" r:id="rId35"/>
    <p:sldId id="288" r:id="rId36"/>
    <p:sldId id="292" r:id="rId37"/>
    <p:sldId id="293" r:id="rId38"/>
    <p:sldId id="297" r:id="rId39"/>
    <p:sldId id="298" r:id="rId40"/>
    <p:sldId id="299" r:id="rId41"/>
    <p:sldId id="265" r:id="rId42"/>
    <p:sldId id="300" r:id="rId43"/>
    <p:sldId id="301" r:id="rId44"/>
    <p:sldId id="277"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108" y="8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20/04/2015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20/04/2015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20/04/2015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20/04/2015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20/04/2015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20/04/2015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20/04/2015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20/04/2015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20/04/2015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664128" y="2558642"/>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64128" y="2558642"/>
                <a:ext cx="10863744" cy="1617559"/>
              </a:xfrm>
              <a:prstGeom prst="rect">
                <a:avLst/>
              </a:prstGeom>
              <a:blipFill rotWithShape="0">
                <a:blip r:embed="rId2"/>
                <a:stretch>
                  <a:fillRect l="-505" t="-22642" b="-5283"/>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085360" cy="4524315"/>
              </a:xfrm>
              <a:prstGeom prst="rect">
                <a:avLst/>
              </a:prstGeom>
              <a:noFill/>
            </p:spPr>
            <p:txBody>
              <a:bodyPr wrap="none" rtlCol="0">
                <a:spAutoFit/>
              </a:bodyPr>
              <a:lstStyle/>
              <a:p>
                <a:r>
                  <a:rPr lang="en-GB" dirty="0" smtClean="0"/>
                  <a:t>How do we analyse the fact that we are using data measured in a closed loop system? Is there a way to consider </a:t>
                </a:r>
              </a:p>
              <a:p>
                <a:r>
                  <a:rPr lang="en-GB" dirty="0" smtClean="0"/>
                  <a:t>The experiment an open loop experiment?  We don’t know either the reference signal or the controller.</a:t>
                </a:r>
              </a:p>
              <a:p>
                <a:endParaRPr lang="en-GB" dirty="0" smtClean="0"/>
              </a:p>
              <a:p>
                <a:r>
                  <a:rPr lang="en-GB" dirty="0" smtClean="0"/>
                  <a:t>It is known, from the frequency analysis of PEM, that a fully </a:t>
                </a:r>
                <a:r>
                  <a:rPr lang="en-GB" dirty="0" err="1" smtClean="0"/>
                  <a:t>modeled</a:t>
                </a:r>
                <a:r>
                  <a:rPr lang="en-GB" dirty="0" smtClean="0"/>
                  <a:t> noise transfer function will give better results in </a:t>
                </a:r>
              </a:p>
              <a:p>
                <a:r>
                  <a:rPr lang="en-GB" dirty="0" smtClean="0"/>
                  <a:t>closed loop experiments when compared to OE models (where best means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oMath>
                </a14:m>
                <a:r>
                  <a:rPr lang="en-GB" dirty="0" smtClean="0"/>
                  <a:t>), whilst OE models are the </a:t>
                </a:r>
              </a:p>
              <a:p>
                <a:r>
                  <a:rPr lang="en-GB" dirty="0" smtClean="0"/>
                  <a:t>best ones in OL experiments. </a:t>
                </a:r>
                <a:r>
                  <a:rPr lang="en-GB" dirty="0"/>
                  <a:t> </a:t>
                </a:r>
                <a:r>
                  <a:rPr lang="en-GB" dirty="0" smtClean="0"/>
                  <a:t>In fact, from the identification experiments, BJ models had worse results compared </a:t>
                </a:r>
              </a:p>
              <a:p>
                <a:r>
                  <a:rPr lang="en-GB" dirty="0" smtClean="0"/>
                  <a:t>to OE models.</a:t>
                </a:r>
              </a:p>
              <a:p>
                <a:endParaRPr lang="en-GB" dirty="0"/>
              </a:p>
              <a:p>
                <a:r>
                  <a:rPr lang="en-GB" dirty="0" smtClean="0"/>
                  <a:t>Moreover, we can assume that the </a:t>
                </a:r>
                <a:r>
                  <a:rPr lang="en-GB" dirty="0" err="1" smtClean="0"/>
                  <a:t>quadrotor</a:t>
                </a:r>
                <a:r>
                  <a:rPr lang="en-GB" dirty="0" smtClean="0"/>
                  <a:t> noise plus the measurement noise is little compared to the input signal.</a:t>
                </a:r>
              </a:p>
              <a:p>
                <a:endParaRPr lang="en-GB" dirty="0"/>
              </a:p>
              <a:p>
                <a:r>
                  <a:rPr lang="en-GB" dirty="0" smtClean="0"/>
                  <a:t>Thus we can assume the experiment to have u and e uncorrelated =&gt; open loop experiment.</a:t>
                </a:r>
              </a:p>
              <a:p>
                <a:endParaRPr lang="en-GB" dirty="0"/>
              </a:p>
              <a:p>
                <a:endParaRPr lang="en-GB" dirty="0" smtClean="0"/>
              </a:p>
              <a:p>
                <a:endParaRPr lang="en-GB" dirty="0" smtClean="0"/>
              </a:p>
              <a:p>
                <a:endParaRPr lang="en-GB" dirty="0"/>
              </a:p>
              <a:p>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085360" cy="4524315"/>
              </a:xfrm>
              <a:prstGeom prst="rect">
                <a:avLst/>
              </a:prstGeom>
              <a:blipFill rotWithShape="0">
                <a:blip r:embed="rId2"/>
                <a:stretch>
                  <a:fillRect l="-403" t="-673"/>
                </a:stretch>
              </a:blipFill>
            </p:spPr>
            <p:txBody>
              <a:bodyPr/>
              <a:lstStyle/>
              <a:p>
                <a:r>
                  <a:rPr lang="en-GB">
                    <a:noFill/>
                  </a:rPr>
                  <a:t> </a:t>
                </a:r>
              </a:p>
            </p:txBody>
          </p:sp>
        </mc:Fallback>
      </mc:AlternateContent>
    </p:spTree>
    <p:extLst>
      <p:ext uri="{BB962C8B-B14F-4D97-AF65-F5344CB8AC3E}">
        <p14:creationId xmlns:p14="http://schemas.microsoft.com/office/powerpoint/2010/main" val="130503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377505" y="1283516"/>
                <a:ext cx="11518084" cy="3782895"/>
              </a:xfrm>
              <a:prstGeom prst="rect">
                <a:avLst/>
              </a:prstGeom>
            </p:spPr>
            <p:txBody>
              <a:bodyPr wrap="square">
                <a:spAutoFit/>
              </a:bodyPr>
              <a:lstStyle/>
              <a:p>
                <a:r>
                  <a:rPr lang="en-GB" dirty="0" smtClean="0"/>
                  <a:t>Consider the following expression:</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e>
                                </m:d>
                              </m:e>
                            </m:d>
                          </m:e>
                          <m:sup>
                            <m:r>
                              <a:rPr lang="en-GB" i="1">
                                <a:latin typeface="Cambria Math" panose="02040503050406030204" pitchFamily="18" charset="0"/>
                              </a:rPr>
                              <m:t>2</m:t>
                            </m:r>
                          </m:sup>
                        </m:sSup>
                      </m:e>
                    </m:d>
                  </m:oMath>
                </a14:m>
                <a:r>
                  <a:rPr lang="en-GB" dirty="0"/>
                  <a:t> , if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𝑢𝑒</m:t>
                        </m:r>
                      </m:e>
                    </m:d>
                    <m:r>
                      <a:rPr lang="en-GB" i="1">
                        <a:latin typeface="Cambria Math" panose="02040503050406030204" pitchFamily="18" charset="0"/>
                      </a:rPr>
                      <m:t>≈0</m:t>
                    </m:r>
                  </m:oMath>
                </a14:m>
                <a:r>
                  <a:rPr lang="en-GB" dirty="0"/>
                  <a:t> then the input signal </a:t>
                </a:r>
                <a:r>
                  <a:rPr lang="en-GB" dirty="0" smtClean="0"/>
                  <a:t> And </a:t>
                </a:r>
                <a:r>
                  <a:rPr lang="en-GB" dirty="0"/>
                  <a:t>the error are uncorrelated, and:</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e>
                          <m:sup>
                            <m:r>
                              <a:rPr lang="en-GB" i="1">
                                <a:latin typeface="Cambria Math" panose="02040503050406030204" pitchFamily="18" charset="0"/>
                              </a:rPr>
                              <m:t>2</m:t>
                            </m:r>
                          </m:sup>
                        </m:sSup>
                      </m:e>
                    </m:d>
                  </m:oMath>
                </a14:m>
                <a:r>
                  <a:rPr lang="en-GB" dirty="0"/>
                  <a:t>, using the </a:t>
                </a:r>
                <a:r>
                  <a:rPr lang="en-GB" dirty="0" err="1"/>
                  <a:t>Parseval</a:t>
                </a:r>
                <a:r>
                  <a:rPr lang="en-GB" dirty="0"/>
                  <a:t> theorem:</a:t>
                </a:r>
              </a:p>
              <a:p>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𝜋</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 </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𝑢</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e>
                          </m:nary>
                        </m:e>
                      </m:nary>
                    </m:oMath>
                  </m:oMathPara>
                </a14:m>
                <a:endParaRPr lang="en-GB" dirty="0" smtClean="0"/>
              </a:p>
              <a:p>
                <a:endParaRPr lang="en-GB" dirty="0"/>
              </a:p>
              <a:p>
                <a:r>
                  <a:rPr lang="en-GB" dirty="0" smtClean="0"/>
                  <a:t>If H=1 the minimisation of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oMath>
                </a14:m>
                <a:r>
                  <a:rPr lang="en-GB" dirty="0" smtClean="0"/>
                  <a:t> is given by the minimisation of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r>
                      <a:rPr lang="en-GB" b="0" i="0" smtClean="0">
                        <a:latin typeface="Cambria Math" panose="02040503050406030204" pitchFamily="18" charset="0"/>
                      </a:rPr>
                      <m:t>.</m:t>
                    </m:r>
                  </m:oMath>
                </a14:m>
                <a:r>
                  <a:rPr lang="en-GB" dirty="0" smtClean="0"/>
                  <a:t> For this reason the OE  model yields better results.</a:t>
                </a:r>
              </a:p>
            </p:txBody>
          </p:sp>
        </mc:Choice>
        <mc:Fallback xmlns="">
          <p:sp>
            <p:nvSpPr>
              <p:cNvPr id="3" name="Rectangle 2"/>
              <p:cNvSpPr>
                <a:spLocks noRot="1" noChangeAspect="1" noMove="1" noResize="1" noEditPoints="1" noAdjustHandles="1" noChangeArrowheads="1" noChangeShapeType="1" noTextEdit="1"/>
              </p:cNvSpPr>
              <p:nvPr/>
            </p:nvSpPr>
            <p:spPr>
              <a:xfrm>
                <a:off x="377505" y="1283516"/>
                <a:ext cx="11518084" cy="3782895"/>
              </a:xfrm>
              <a:prstGeom prst="rect">
                <a:avLst/>
              </a:prstGeom>
              <a:blipFill rotWithShape="0">
                <a:blip r:embed="rId2"/>
                <a:stretch>
                  <a:fillRect l="-476" t="-968" r="-371" b="-1774"/>
                </a:stretch>
              </a:blipFill>
            </p:spPr>
            <p:txBody>
              <a:bodyPr/>
              <a:lstStyle/>
              <a:p>
                <a:r>
                  <a:rPr lang="en-GB">
                    <a:noFill/>
                  </a:rPr>
                  <a:t> </a:t>
                </a:r>
              </a:p>
            </p:txBody>
          </p:sp>
        </mc:Fallback>
      </mc:AlternateContent>
    </p:spTree>
    <p:extLst>
      <p:ext uri="{BB962C8B-B14F-4D97-AF65-F5344CB8AC3E}">
        <p14:creationId xmlns:p14="http://schemas.microsoft.com/office/powerpoint/2010/main" val="95135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mc:AlternateContent xmlns:mc="http://schemas.openxmlformats.org/markup-compatibility/2006">
        <mc:Choice xmlns:a14="http://schemas.microsoft.com/office/drawing/2010/main" Requires="a14">
          <p:sp>
            <p:nvSpPr>
              <p:cNvPr id="5" name="TextBox 4"/>
              <p:cNvSpPr txBox="1"/>
              <p:nvPr/>
            </p:nvSpPr>
            <p:spPr>
              <a:xfrm>
                <a:off x="478172" y="1736521"/>
                <a:ext cx="11446467" cy="3426387"/>
              </a:xfrm>
              <a:prstGeom prst="rect">
                <a:avLst/>
              </a:prstGeom>
              <a:noFill/>
            </p:spPr>
            <p:txBody>
              <a:bodyPr wrap="none" rtlCol="0">
                <a:spAutoFit/>
              </a:bodyPr>
              <a:lstStyle/>
              <a:p>
                <a:r>
                  <a:rPr lang="en-GB" dirty="0" smtClean="0"/>
                  <a:t>Can we apply a filter on data to improve the results? From the previous formula the frequency weighting is the </a:t>
                </a:r>
              </a:p>
              <a:p>
                <a:r>
                  <a:rPr lang="en-GB" dirty="0" smtClean="0"/>
                  <a:t>Following:</a:t>
                </a:r>
              </a:p>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num>
                        <m:den>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𝑗</m:t>
                                          </m:r>
                                          <m:r>
                                            <a:rPr lang="en-GB" b="0" i="1" smtClean="0">
                                              <a:latin typeface="Cambria Math" panose="02040503050406030204" pitchFamily="18" charset="0"/>
                                            </a:rPr>
                                            <m:t>𝜔</m:t>
                                          </m:r>
                                        </m:sup>
                                      </m:sSup>
                                      <m:r>
                                        <a:rPr lang="en-GB" b="0" i="1" smtClean="0">
                                          <a:latin typeface="Cambria Math" panose="02040503050406030204" pitchFamily="18" charset="0"/>
                                        </a:rPr>
                                        <m:t>,</m:t>
                                      </m:r>
                                      <m:r>
                                        <a:rPr lang="en-GB" b="0" i="1" smtClean="0">
                                          <a:latin typeface="Cambria Math" panose="02040503050406030204" pitchFamily="18" charset="0"/>
                                        </a:rPr>
                                        <m:t>𝜃</m:t>
                                      </m:r>
                                    </m:e>
                                  </m:d>
                                </m:e>
                              </m:d>
                            </m:e>
                            <m:sup>
                              <m:r>
                                <a:rPr lang="en-GB" b="0" i="1" smtClean="0">
                                  <a:latin typeface="Cambria Math" panose="02040503050406030204" pitchFamily="18" charset="0"/>
                                </a:rPr>
                                <m:t>2</m:t>
                              </m:r>
                            </m:sup>
                          </m:sSup>
                        </m:den>
                      </m:f>
                    </m:oMath>
                  </m:oMathPara>
                </a14:m>
                <a:endParaRPr lang="en-GB" dirty="0" smtClean="0"/>
              </a:p>
              <a:p>
                <a:endParaRPr lang="en-GB" dirty="0" smtClean="0"/>
              </a:p>
              <a:p>
                <a:r>
                  <a:rPr lang="en-GB" dirty="0" smtClean="0"/>
                  <a:t>If we apply a filter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 </m:t>
                    </m:r>
                  </m:oMath>
                </a14:m>
                <a:r>
                  <a:rPr lang="en-GB" dirty="0" smtClean="0"/>
                  <a:t> on the data a factor L appears on the expression multiplying both terms. Notice that L</a:t>
                </a:r>
              </a:p>
              <a:p>
                <a:r>
                  <a:rPr lang="en-GB" dirty="0" smtClean="0"/>
                  <a:t>is </a:t>
                </a:r>
                <a:r>
                  <a:rPr lang="en-GB" dirty="0" err="1" smtClean="0"/>
                  <a:t>s.t.</a:t>
                </a:r>
                <a:r>
                  <a:rPr lang="en-GB"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Δ</m:t>
                    </m:r>
                  </m:oMath>
                </a14:m>
                <a:r>
                  <a:rPr lang="en-GB" dirty="0" smtClean="0"/>
                  <a:t>.</a:t>
                </a:r>
              </a:p>
              <a:p>
                <a:endParaRPr lang="en-GB" dirty="0"/>
              </a:p>
              <a:p>
                <a:r>
                  <a:rPr lang="en-GB" dirty="0" smtClean="0"/>
                  <a:t>Unfortunately, it’s difficult to obtain a filter expression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oMath>
                </a14:m>
                <a:r>
                  <a:rPr lang="en-GB" dirty="0" smtClean="0"/>
                  <a:t>, therefore it’s easier to use a filter L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But,</a:t>
                </a:r>
              </a:p>
              <a:p>
                <a:r>
                  <a:rPr lang="en-GB" dirty="0" smtClean="0"/>
                  <a:t>Notice that the spectrum of u is quite flat, therefore it’s not a problem.</a:t>
                </a:r>
                <a:endParaRPr lang="en-GB" dirty="0" smtClean="0"/>
              </a:p>
              <a:p>
                <a:endParaRPr lang="en-GB" dirty="0"/>
              </a:p>
              <a:p>
                <a:r>
                  <a:rPr lang="en-GB" dirty="0" smtClean="0"/>
                  <a:t>In this way all models converge to the OE ones. </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478172" y="1736521"/>
                <a:ext cx="11446467" cy="3426387"/>
              </a:xfrm>
              <a:prstGeom prst="rect">
                <a:avLst/>
              </a:prstGeom>
              <a:blipFill rotWithShape="0">
                <a:blip r:embed="rId2"/>
                <a:stretch>
                  <a:fillRect l="-426" t="-1068" b="-1957"/>
                </a:stretch>
              </a:blipFill>
            </p:spPr>
            <p:txBody>
              <a:bodyPr/>
              <a:lstStyle/>
              <a:p>
                <a:r>
                  <a:rPr lang="en-GB">
                    <a:noFill/>
                  </a:rPr>
                  <a:t> </a:t>
                </a:r>
              </a:p>
            </p:txBody>
          </p:sp>
        </mc:Fallback>
      </mc:AlternateContent>
    </p:spTree>
    <p:extLst>
      <p:ext uri="{BB962C8B-B14F-4D97-AF65-F5344CB8AC3E}">
        <p14:creationId xmlns:p14="http://schemas.microsoft.com/office/powerpoint/2010/main" val="407775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231820" y="1569710"/>
                <a:ext cx="11719775" cy="5909310"/>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a:t>
                </a:r>
                <a:r>
                  <a:rPr lang="en-GB" dirty="0" smtClean="0"/>
                  <a:t>. This is due to the fact that </a:t>
                </a:r>
              </a:p>
              <a:p>
                <a:r>
                  <a:rPr lang="en-GB" dirty="0" err="1" smtClean="0"/>
                  <a:t>Matlab</a:t>
                </a:r>
                <a:r>
                  <a:rPr lang="en-GB" dirty="0" smtClean="0"/>
                  <a:t> uses a 2 step identification, where in the first steps assume the T.F. from e to y to be 1, to identify </a:t>
                </a:r>
                <a14:m>
                  <m:oMath xmlns:m="http://schemas.openxmlformats.org/officeDocument/2006/math">
                    <m:r>
                      <a:rPr lang="en-GB" b="0" i="1" smtClean="0">
                        <a:latin typeface="Cambria Math" panose="02040503050406030204" pitchFamily="18" charset="0"/>
                      </a:rPr>
                      <m:t>𝐺</m:t>
                    </m:r>
                  </m:oMath>
                </a14:m>
                <a:r>
                  <a:rPr lang="en-GB" dirty="0" smtClean="0"/>
                  <a:t>. Then</a:t>
                </a:r>
              </a:p>
              <a:p>
                <a:r>
                  <a:rPr lang="en-GB" dirty="0" smtClean="0"/>
                  <a:t>The T.F. from e to y is identified. Therefore we obtain the OE model for </a:t>
                </a:r>
                <a14:m>
                  <m:oMath xmlns:m="http://schemas.openxmlformats.org/officeDocument/2006/math">
                    <m:r>
                      <a:rPr lang="en-GB" i="1">
                        <a:latin typeface="Cambria Math" panose="02040503050406030204" pitchFamily="18" charset="0"/>
                      </a:rPr>
                      <m:t>𝐺</m:t>
                    </m:r>
                  </m:oMath>
                </a14:m>
                <a:r>
                  <a:rPr lang="en-GB" dirty="0" smtClean="0"/>
                  <a:t>. </a:t>
                </a:r>
              </a:p>
              <a:p>
                <a:endParaRPr lang="en-GB" dirty="0"/>
              </a:p>
              <a:p>
                <a:r>
                  <a:rPr lang="en-GB" b="1" dirty="0"/>
                  <a:t>ARMAX </a:t>
                </a:r>
                <a:r>
                  <a:rPr lang="en-GB" dirty="0"/>
                  <a:t>and </a:t>
                </a:r>
                <a:r>
                  <a:rPr lang="en-GB" b="1" dirty="0"/>
                  <a:t>BJ</a:t>
                </a:r>
                <a:r>
                  <a:rPr lang="en-GB" dirty="0"/>
                  <a:t> give </a:t>
                </a:r>
                <a:r>
                  <a:rPr lang="en-GB" dirty="0" smtClean="0"/>
                  <a:t>different results using prediction focus, but even with high complexity models they don’t get </a:t>
                </a:r>
              </a:p>
              <a:p>
                <a:r>
                  <a:rPr lang="en-GB" dirty="0" smtClean="0"/>
                  <a:t>As close as to the OE model. This might be a clue of being an open loop experiment since for closed loop data</a:t>
                </a:r>
              </a:p>
              <a:p>
                <a:r>
                  <a:rPr lang="en-GB" dirty="0" smtClean="0"/>
                  <a:t>Detailed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rPr>
                      <m:t>𝑡𝑜</m:t>
                    </m:r>
                    <m:r>
                      <a:rPr lang="en-GB" b="0" i="1" smtClean="0">
                        <a:latin typeface="Cambria Math" panose="02040503050406030204" pitchFamily="18" charset="0"/>
                      </a:rPr>
                      <m:t> </m:t>
                    </m:r>
                    <m:r>
                      <a:rPr lang="en-GB" b="0" i="1" smtClean="0">
                        <a:latin typeface="Cambria Math" panose="02040503050406030204" pitchFamily="18" charset="0"/>
                      </a:rPr>
                      <m:t>𝑦</m:t>
                    </m:r>
                  </m:oMath>
                </a14:m>
                <a:r>
                  <a:rPr lang="en-GB" dirty="0" smtClean="0"/>
                  <a:t> T.F.s will give a better result (because of the compromise).</a:t>
                </a:r>
                <a:endParaRPr lang="en-GB" dirty="0"/>
              </a:p>
              <a:p>
                <a:endParaRPr lang="en-GB" dirty="0"/>
              </a:p>
              <a:p>
                <a:r>
                  <a:rPr lang="en-GB" dirty="0" smtClean="0"/>
                  <a:t>A </a:t>
                </a:r>
                <a:r>
                  <a:rPr lang="en-GB" dirty="0" smtClean="0"/>
                  <a:t>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231820" y="1569710"/>
                <a:ext cx="11719775" cy="5909310"/>
              </a:xfrm>
              <a:prstGeom prst="rect">
                <a:avLst/>
              </a:prstGeom>
              <a:blipFill rotWithShape="0">
                <a:blip r:embed="rId2"/>
                <a:stretch>
                  <a:fillRect l="-416" t="-515" b="-619"/>
                </a:stretch>
              </a:blipFill>
            </p:spPr>
            <p:txBody>
              <a:bodyPr/>
              <a:lstStyle/>
              <a:p>
                <a:r>
                  <a:rPr lang="en-GB">
                    <a:noFill/>
                  </a:rPr>
                  <a:t> </a:t>
                </a:r>
              </a:p>
            </p:txBody>
          </p:sp>
        </mc:Fallback>
      </mc:AlternateContent>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mc:AlternateContent xmlns:mc="http://schemas.openxmlformats.org/markup-compatibility/2006" xmlns:a14="http://schemas.microsoft.com/office/drawing/2010/main">
        <mc:Choice Requires="a14">
          <p:sp>
            <p:nvSpPr>
              <p:cNvPr id="4" name="TextBox 3"/>
              <p:cNvSpPr txBox="1"/>
              <p:nvPr/>
            </p:nvSpPr>
            <p:spPr>
              <a:xfrm>
                <a:off x="55812" y="1133341"/>
                <a:ext cx="11642501" cy="5232202"/>
              </a:xfrm>
              <a:prstGeom prst="rect">
                <a:avLst/>
              </a:prstGeom>
              <a:noFill/>
            </p:spPr>
            <p:txBody>
              <a:bodyPr wrap="square" rtlCol="0">
                <a:spAutoFit/>
              </a:bodyPr>
              <a:lstStyle/>
              <a:p>
                <a:pPr algn="ctr"/>
                <a:r>
                  <a:rPr lang="it-IT" sz="2800" b="1" i="1" dirty="0" smtClean="0">
                    <a:latin typeface="+mj-lt"/>
                  </a:rPr>
                  <a:t>MODEL VALIDATION – DYNAMICS</a:t>
                </a:r>
              </a:p>
              <a:p>
                <a:endParaRPr lang="it-IT" b="1" i="1" dirty="0"/>
              </a:p>
              <a:p>
                <a:r>
                  <a:rPr lang="it-IT" dirty="0" smtClean="0"/>
                  <a:t>Looking at the step responses we can evaluate (roughly) the gain of the plant and use this piece of information to discriminate some models. </a:t>
                </a:r>
              </a:p>
              <a:p>
                <a:endParaRPr lang="it-IT" dirty="0"/>
              </a:p>
              <a:p>
                <a:r>
                  <a:rPr lang="it-IT" dirty="0" smtClean="0"/>
                  <a:t>The third </a:t>
                </a:r>
                <a:r>
                  <a:rPr lang="it-IT" b="1" dirty="0" smtClean="0"/>
                  <a:t>OE</a:t>
                </a:r>
                <a:r>
                  <a:rPr lang="it-IT" dirty="0" smtClean="0"/>
                  <a:t> model has a quite long settling time which make us think that this model is not very reliable (indeed the third dataset gives very different result in every identification).</a:t>
                </a:r>
              </a:p>
              <a:p>
                <a:endParaRPr lang="it-IT" dirty="0"/>
              </a:p>
              <a:p>
                <a:r>
                  <a:rPr lang="it-IT" dirty="0" smtClean="0"/>
                  <a:t>Overshoot is more significant (in percentage) in </a:t>
                </a:r>
                <a:r>
                  <a:rPr lang="it-IT" b="1" dirty="0" smtClean="0"/>
                  <a:t>OE</a:t>
                </a:r>
                <a:r>
                  <a:rPr lang="it-IT" dirty="0" smtClean="0"/>
                  <a:t> models rather than </a:t>
                </a:r>
                <a:r>
                  <a:rPr lang="it-IT" b="1" dirty="0" smtClean="0"/>
                  <a:t>ARX</a:t>
                </a:r>
                <a:r>
                  <a:rPr lang="it-IT" dirty="0" smtClean="0"/>
                  <a:t> ones.</a:t>
                </a:r>
              </a:p>
              <a:p>
                <a:endParaRPr lang="it-IT" dirty="0"/>
              </a:p>
              <a:p>
                <a:r>
                  <a:rPr lang="it-IT" dirty="0" smtClean="0"/>
                  <a:t>Looking at zero-poles plot we can see that they are not very different, indeed in both </a:t>
                </a:r>
                <a:r>
                  <a:rPr lang="it-IT" b="1" dirty="0" smtClean="0"/>
                  <a:t>ARX</a:t>
                </a:r>
                <a:r>
                  <a:rPr lang="it-IT" dirty="0" smtClean="0"/>
                  <a:t> and </a:t>
                </a:r>
                <a:r>
                  <a:rPr lang="it-IT" b="1" dirty="0" smtClean="0"/>
                  <a:t>OE</a:t>
                </a:r>
                <a:r>
                  <a:rPr lang="it-IT" dirty="0" smtClean="0"/>
                  <a:t> we have the same set of zero and poles around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=1</m:t>
                    </m:r>
                  </m:oMath>
                </a14:m>
                <a:r>
                  <a:rPr lang="it-IT" b="0" dirty="0" smtClean="0"/>
                  <a:t>. </a:t>
                </a:r>
              </a:p>
              <a:p>
                <a:endParaRPr lang="it-IT" dirty="0" smtClean="0"/>
              </a:p>
              <a:p>
                <a:r>
                  <a:rPr lang="it-IT" dirty="0" smtClean="0"/>
                  <a:t>The first and second </a:t>
                </a:r>
                <a:r>
                  <a:rPr lang="it-IT" b="1" dirty="0" smtClean="0"/>
                  <a:t>ARX</a:t>
                </a:r>
                <a:r>
                  <a:rPr lang="it-IT" dirty="0" smtClean="0"/>
                  <a:t> models are equal since we can cancel a zero in the origin and the pole close to it.</a:t>
                </a:r>
              </a:p>
              <a:p>
                <a:endParaRPr lang="it-IT" dirty="0"/>
              </a:p>
              <a:p>
                <a:r>
                  <a:rPr lang="it-IT" dirty="0" smtClean="0"/>
                  <a:t>The first two </a:t>
                </a:r>
                <a:r>
                  <a:rPr lang="it-IT" b="1" dirty="0" smtClean="0"/>
                  <a:t>OE </a:t>
                </a:r>
                <a:r>
                  <a:rPr lang="it-IT" dirty="0" smtClean="0"/>
                  <a:t>models are very similar and they both have a zero outside the unit circle, which makes us think that an overparametrization might have occurred; in order to verify this option we can cancel that zero and see wheter or not the dynamics is somehow affected.</a:t>
                </a:r>
              </a:p>
            </p:txBody>
          </p:sp>
        </mc:Choice>
        <mc:Fallback xmlns="">
          <p:sp>
            <p:nvSpPr>
              <p:cNvPr id="4" name="TextBox 3"/>
              <p:cNvSpPr txBox="1">
                <a:spLocks noRot="1" noChangeAspect="1" noMove="1" noResize="1" noEditPoints="1" noAdjustHandles="1" noChangeArrowheads="1" noChangeShapeType="1" noTextEdit="1"/>
              </p:cNvSpPr>
              <p:nvPr/>
            </p:nvSpPr>
            <p:spPr>
              <a:xfrm>
                <a:off x="55812" y="1133341"/>
                <a:ext cx="11642501" cy="5232202"/>
              </a:xfrm>
              <a:prstGeom prst="rect">
                <a:avLst/>
              </a:prstGeom>
              <a:blipFill rotWithShape="0">
                <a:blip r:embed="rId2"/>
                <a:stretch>
                  <a:fillRect l="-419" t="-1282" r="-524" b="-932"/>
                </a:stretch>
              </a:blipFill>
            </p:spPr>
            <p:txBody>
              <a:bodyPr/>
              <a:lstStyle/>
              <a:p>
                <a:r>
                  <a:rPr lang="it-IT">
                    <a:noFill/>
                  </a:rPr>
                  <a:t> </a:t>
                </a:r>
              </a:p>
            </p:txBody>
          </p:sp>
        </mc:Fallback>
      </mc:AlternateContent>
    </p:spTree>
    <p:extLst>
      <p:ext uri="{BB962C8B-B14F-4D97-AF65-F5344CB8AC3E}">
        <p14:creationId xmlns:p14="http://schemas.microsoft.com/office/powerpoint/2010/main" val="3248341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84" y="1666221"/>
            <a:ext cx="5333333"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000000"/>
          </a:xfrm>
          <a:prstGeom prst="rect">
            <a:avLst/>
          </a:prstGeom>
        </p:spPr>
      </p:pic>
      <p:sp>
        <p:nvSpPr>
          <p:cNvPr id="6" name="TextBox 5"/>
          <p:cNvSpPr txBox="1"/>
          <p:nvPr/>
        </p:nvSpPr>
        <p:spPr>
          <a:xfrm>
            <a:off x="283335" y="5795493"/>
            <a:ext cx="11414978" cy="646331"/>
          </a:xfrm>
          <a:prstGeom prst="rect">
            <a:avLst/>
          </a:prstGeom>
          <a:noFill/>
        </p:spPr>
        <p:txBody>
          <a:bodyPr wrap="square" rtlCol="0">
            <a:spAutoFit/>
          </a:bodyPr>
          <a:lstStyle/>
          <a:p>
            <a:r>
              <a:rPr lang="it-IT" dirty="0" smtClean="0"/>
              <a:t>Step response leads to the same results and even the «compareModels» analysis tells us there is little difference in terms of absolute error.</a:t>
            </a:r>
            <a:endParaRPr lang="it-IT" dirty="0"/>
          </a:p>
        </p:txBody>
      </p:sp>
    </p:spTree>
    <p:extLst>
      <p:ext uri="{BB962C8B-B14F-4D97-AF65-F5344CB8AC3E}">
        <p14:creationId xmlns:p14="http://schemas.microsoft.com/office/powerpoint/2010/main" val="158588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37</a:t>
            </a:fld>
            <a:endParaRPr lang="it-IT" altLang="en-US"/>
          </a:p>
        </p:txBody>
      </p:sp>
      <p:sp>
        <p:nvSpPr>
          <p:cNvPr id="4" name="TextBox 3"/>
          <p:cNvSpPr txBox="1"/>
          <p:nvPr/>
        </p:nvSpPr>
        <p:spPr>
          <a:xfrm>
            <a:off x="55812" y="1133341"/>
            <a:ext cx="11642501" cy="5309146"/>
          </a:xfrm>
          <a:prstGeom prst="rect">
            <a:avLst/>
          </a:prstGeom>
          <a:noFill/>
        </p:spPr>
        <p:txBody>
          <a:bodyPr wrap="square" rtlCol="0">
            <a:spAutoFit/>
          </a:bodyPr>
          <a:lstStyle/>
          <a:p>
            <a:pPr algn="ctr"/>
            <a:r>
              <a:rPr lang="it-IT" sz="2800" b="1" i="1" dirty="0" smtClean="0">
                <a:latin typeface="+mj-lt"/>
              </a:rPr>
              <a:t>MODEL VALIDATION – DYNAMICS</a:t>
            </a:r>
          </a:p>
          <a:p>
            <a:endParaRPr lang="it-IT" dirty="0">
              <a:latin typeface="+mj-lt"/>
            </a:endParaRPr>
          </a:p>
          <a:p>
            <a:r>
              <a:rPr lang="it-IT" dirty="0" smtClean="0"/>
              <a:t>The best way to constrast overparametrization is not shaping directly the zero-pole plot, but to perform another identification using a lower order.</a:t>
            </a:r>
          </a:p>
          <a:p>
            <a:endParaRPr lang="it-IT" dirty="0"/>
          </a:p>
          <a:p>
            <a:r>
              <a:rPr lang="it-IT" dirty="0" smtClean="0"/>
              <a:t>We have then modified the identification script in order to see how much the variance of the simulation error varies among different orders. If there is little difference we will accept a worse performance in respect to a lower order.</a:t>
            </a:r>
          </a:p>
          <a:p>
            <a:endParaRPr lang="it-IT" dirty="0"/>
          </a:p>
          <a:p>
            <a:r>
              <a:rPr lang="it-IT" dirty="0" smtClean="0"/>
              <a:t>A very good compromise in terms of performances has been found in the model </a:t>
            </a:r>
            <a:r>
              <a:rPr lang="it-IT" b="1" dirty="0" smtClean="0"/>
              <a:t>OE33</a:t>
            </a:r>
            <a:r>
              <a:rPr lang="it-IT" dirty="0" smtClean="0"/>
              <a:t> which has always a zero outside the unit circle though.</a:t>
            </a:r>
          </a:p>
          <a:p>
            <a:endParaRPr lang="it-IT" dirty="0"/>
          </a:p>
          <a:p>
            <a:r>
              <a:rPr lang="it-IT" dirty="0" smtClean="0"/>
              <a:t>We have then tried both to lower down the order of the identification and to cancel «by hand» that zero: </a:t>
            </a:r>
            <a:r>
              <a:rPr lang="it-IT" dirty="0"/>
              <a:t>the </a:t>
            </a:r>
            <a:r>
              <a:rPr lang="it-IT" dirty="0" smtClean="0"/>
              <a:t>best is the former which </a:t>
            </a:r>
            <a:r>
              <a:rPr lang="it-IT" dirty="0"/>
              <a:t>still passes the Anderson Test</a:t>
            </a:r>
            <a:r>
              <a:rPr lang="it-IT" dirty="0" smtClean="0"/>
              <a:t>.</a:t>
            </a:r>
          </a:p>
          <a:p>
            <a:endParaRPr lang="it-IT" dirty="0"/>
          </a:p>
          <a:p>
            <a:pPr>
              <a:spcAft>
                <a:spcPts val="600"/>
              </a:spcAft>
            </a:pPr>
            <a:r>
              <a:rPr lang="it-IT" dirty="0" smtClean="0"/>
              <a:t>In the next slide we show the comparison between the more complex </a:t>
            </a:r>
            <a:r>
              <a:rPr lang="it-IT" b="1" dirty="0" smtClean="0"/>
              <a:t>OE35</a:t>
            </a:r>
            <a:r>
              <a:rPr lang="it-IT" dirty="0" smtClean="0"/>
              <a:t> and this </a:t>
            </a:r>
            <a:r>
              <a:rPr lang="it-IT" b="1" dirty="0" smtClean="0"/>
              <a:t>OE23</a:t>
            </a:r>
            <a:r>
              <a:rPr lang="it-IT" dirty="0" smtClean="0"/>
              <a:t>:</a:t>
            </a:r>
          </a:p>
          <a:p>
            <a:pPr lvl="1"/>
            <a:r>
              <a:rPr lang="pl-PL" dirty="0"/>
              <a:t>A(z): </a:t>
            </a:r>
            <a:r>
              <a:rPr lang="pl-PL" dirty="0" smtClean="0"/>
              <a:t>1     </a:t>
            </a:r>
            <a:r>
              <a:rPr lang="pl-PL" dirty="0"/>
              <a:t>-2.6222      </a:t>
            </a:r>
            <a:r>
              <a:rPr lang="pl-PL" dirty="0" smtClean="0"/>
              <a:t>2.2976    </a:t>
            </a:r>
            <a:r>
              <a:rPr lang="it-IT" dirty="0" smtClean="0"/>
              <a:t>  </a:t>
            </a:r>
            <a:r>
              <a:rPr lang="pl-PL" dirty="0" smtClean="0"/>
              <a:t>-0.67315</a:t>
            </a:r>
            <a:endParaRPr lang="pl-PL" dirty="0"/>
          </a:p>
          <a:p>
            <a:pPr lvl="1"/>
            <a:r>
              <a:rPr lang="pl-PL" dirty="0"/>
              <a:t>B(z): </a:t>
            </a:r>
            <a:r>
              <a:rPr lang="pl-PL" dirty="0" smtClean="0"/>
              <a:t>0           </a:t>
            </a:r>
            <a:r>
              <a:rPr lang="pl-PL" dirty="0"/>
              <a:t>0     </a:t>
            </a:r>
            <a:r>
              <a:rPr lang="it-IT" dirty="0" smtClean="0"/>
              <a:t>	     </a:t>
            </a:r>
            <a:r>
              <a:rPr lang="pl-PL" dirty="0" smtClean="0"/>
              <a:t>0.11213    -</a:t>
            </a:r>
            <a:r>
              <a:rPr lang="pl-PL" dirty="0"/>
              <a:t>0.10996</a:t>
            </a:r>
            <a:endParaRPr lang="it-IT" dirty="0" smtClean="0"/>
          </a:p>
        </p:txBody>
      </p:sp>
    </p:spTree>
    <p:extLst>
      <p:ext uri="{BB962C8B-B14F-4D97-AF65-F5344CB8AC3E}">
        <p14:creationId xmlns:p14="http://schemas.microsoft.com/office/powerpoint/2010/main" val="1224784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38</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05" y="1795493"/>
            <a:ext cx="5148090"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138932"/>
          </a:xfrm>
          <a:prstGeom prst="rect">
            <a:avLst/>
          </a:prstGeom>
        </p:spPr>
      </p:pic>
      <p:sp>
        <p:nvSpPr>
          <p:cNvPr id="6" name="TextBox 5"/>
          <p:cNvSpPr txBox="1"/>
          <p:nvPr/>
        </p:nvSpPr>
        <p:spPr>
          <a:xfrm>
            <a:off x="283335" y="5795493"/>
            <a:ext cx="11414978" cy="369332"/>
          </a:xfrm>
          <a:prstGeom prst="rect">
            <a:avLst/>
          </a:prstGeom>
          <a:noFill/>
        </p:spPr>
        <p:txBody>
          <a:bodyPr wrap="square" rtlCol="0">
            <a:spAutoFit/>
          </a:bodyPr>
          <a:lstStyle/>
          <a:p>
            <a:r>
              <a:rPr lang="it-IT" dirty="0" smtClean="0"/>
              <a:t>«compareModels» tells us the variance increases of one point only.</a:t>
            </a:r>
            <a:endParaRPr lang="it-IT" dirty="0"/>
          </a:p>
        </p:txBody>
      </p:sp>
    </p:spTree>
    <p:extLst>
      <p:ext uri="{BB962C8B-B14F-4D97-AF65-F5344CB8AC3E}">
        <p14:creationId xmlns:p14="http://schemas.microsoft.com/office/powerpoint/2010/main" val="87768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39</a:t>
            </a:fld>
            <a:endParaRPr lang="it-IT" altLang="en-US"/>
          </a:p>
        </p:txBody>
      </p:sp>
      <p:sp>
        <p:nvSpPr>
          <p:cNvPr id="3" name="TextBox 2"/>
          <p:cNvSpPr txBox="1"/>
          <p:nvPr/>
        </p:nvSpPr>
        <p:spPr>
          <a:xfrm>
            <a:off x="450761" y="1033790"/>
            <a:ext cx="11247552" cy="4401205"/>
          </a:xfrm>
          <a:prstGeom prst="rect">
            <a:avLst/>
          </a:prstGeom>
          <a:noFill/>
        </p:spPr>
        <p:txBody>
          <a:bodyPr wrap="square" rtlCol="0">
            <a:spAutoFit/>
          </a:bodyPr>
          <a:lstStyle/>
          <a:p>
            <a:pPr algn="ctr"/>
            <a:r>
              <a:rPr lang="en-GB" sz="2800" b="1" i="1" dirty="0" smtClean="0">
                <a:latin typeface="+mj-lt"/>
              </a:rPr>
              <a:t>CONCLUSION</a:t>
            </a:r>
          </a:p>
          <a:p>
            <a:endParaRPr lang="en-GB" b="1" i="1" dirty="0" smtClean="0"/>
          </a:p>
          <a:p>
            <a:r>
              <a:rPr lang="en-GB" dirty="0" smtClean="0"/>
              <a:t>We finally conclude by comparing our models with the one provided as reference (state-space).</a:t>
            </a:r>
          </a:p>
          <a:p>
            <a:endParaRPr lang="en-GB" dirty="0"/>
          </a:p>
          <a:p>
            <a:r>
              <a:rPr lang="en-GB" dirty="0" smtClean="0"/>
              <a:t>The state space model is much more complex since it is a 5</a:t>
            </a:r>
            <a:r>
              <a:rPr lang="en-GB" baseline="30000" dirty="0" smtClean="0"/>
              <a:t>th</a:t>
            </a:r>
            <a:r>
              <a:rPr lang="en-GB" dirty="0" smtClean="0"/>
              <a:t> order system (5 poles and 5 zeros) whilst our final choice is a 3</a:t>
            </a:r>
            <a:r>
              <a:rPr lang="en-GB" baseline="30000" dirty="0" smtClean="0"/>
              <a:t>rd</a:t>
            </a:r>
            <a:r>
              <a:rPr lang="en-GB" dirty="0" smtClean="0"/>
              <a:t> order (3 poles and 2 zeros). </a:t>
            </a:r>
          </a:p>
          <a:p>
            <a:endParaRPr lang="en-GB" dirty="0"/>
          </a:p>
          <a:p>
            <a:r>
              <a:rPr lang="en-GB" dirty="0" smtClean="0"/>
              <a:t>On the other hand it has a better fitting of the data, though the difference in terms of absolute error is minimal.</a:t>
            </a:r>
          </a:p>
          <a:p>
            <a:endParaRPr lang="en-GB" dirty="0"/>
          </a:p>
          <a:p>
            <a:r>
              <a:rPr lang="en-GB" dirty="0" smtClean="0"/>
              <a:t>Also in terms of Error-to-Signal Ratio the state space is slightly better:</a:t>
            </a:r>
          </a:p>
          <a:p>
            <a:pPr marL="742950" lvl="1" indent="-285750">
              <a:buFont typeface="Arial" panose="020B0604020202020204" pitchFamily="34" charset="0"/>
              <a:buChar char="•"/>
            </a:pPr>
            <a:r>
              <a:rPr lang="en-GB" dirty="0" smtClean="0"/>
              <a:t>SS55:	36,69%</a:t>
            </a:r>
          </a:p>
          <a:p>
            <a:pPr marL="742950" lvl="1" indent="-285750">
              <a:buFont typeface="Arial" panose="020B0604020202020204" pitchFamily="34" charset="0"/>
              <a:buChar char="•"/>
            </a:pPr>
            <a:r>
              <a:rPr lang="en-GB" dirty="0" smtClean="0"/>
              <a:t>OE35:	37,87% </a:t>
            </a:r>
          </a:p>
          <a:p>
            <a:pPr marL="742950" lvl="1" indent="-285750">
              <a:buFont typeface="Arial" panose="020B0604020202020204" pitchFamily="34" charset="0"/>
              <a:buChar char="•"/>
            </a:pPr>
            <a:r>
              <a:rPr lang="en-GB" dirty="0" smtClean="0"/>
              <a:t>OE23</a:t>
            </a:r>
            <a:r>
              <a:rPr lang="en-GB" dirty="0"/>
              <a:t>: </a:t>
            </a:r>
            <a:r>
              <a:rPr lang="en-GB" dirty="0" smtClean="0"/>
              <a:t>	38,85%</a:t>
            </a:r>
          </a:p>
          <a:p>
            <a:pPr marL="742950" lvl="1" indent="-285750">
              <a:buFont typeface="Arial" panose="020B0604020202020204" pitchFamily="34" charset="0"/>
              <a:buChar char="•"/>
            </a:pPr>
            <a:endParaRPr lang="en-GB" dirty="0"/>
          </a:p>
          <a:p>
            <a:r>
              <a:rPr lang="en-GB" dirty="0" smtClean="0"/>
              <a:t>In the next slides we show some graphical comparison of the two models.</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40</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1557010"/>
            <a:ext cx="5333333" cy="50643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786" y="1801709"/>
            <a:ext cx="5333333" cy="4000000"/>
          </a:xfrm>
          <a:prstGeom prst="rect">
            <a:avLst/>
          </a:prstGeom>
        </p:spPr>
      </p:pic>
    </p:spTree>
    <p:extLst>
      <p:ext uri="{BB962C8B-B14F-4D97-AF65-F5344CB8AC3E}">
        <p14:creationId xmlns:p14="http://schemas.microsoft.com/office/powerpoint/2010/main" val="2222681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41</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70" y="1557010"/>
            <a:ext cx="10058400" cy="4800934"/>
          </a:xfrm>
          <a:prstGeom prst="rect">
            <a:avLst/>
          </a:prstGeom>
        </p:spPr>
      </p:pic>
    </p:spTree>
    <p:extLst>
      <p:ext uri="{BB962C8B-B14F-4D97-AF65-F5344CB8AC3E}">
        <p14:creationId xmlns:p14="http://schemas.microsoft.com/office/powerpoint/2010/main" val="3878467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42</a:t>
            </a:fld>
            <a:endParaRPr lang="it-IT" altLang="en-US"/>
          </a:p>
        </p:txBody>
      </p:sp>
      <p:sp>
        <p:nvSpPr>
          <p:cNvPr id="4" name="Rectangle 3"/>
          <p:cNvSpPr/>
          <p:nvPr/>
        </p:nvSpPr>
        <p:spPr>
          <a:xfrm>
            <a:off x="3656871" y="2588350"/>
            <a:ext cx="487825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OTHER IDEAS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43</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p:cNvSpPr txBox="1"/>
          <p:nvPr/>
        </p:nvSpPr>
        <p:spPr>
          <a:xfrm>
            <a:off x="922789" y="1795244"/>
            <a:ext cx="10161180" cy="1477328"/>
          </a:xfrm>
          <a:prstGeom prst="rect">
            <a:avLst/>
          </a:prstGeom>
          <a:noFill/>
        </p:spPr>
        <p:txBody>
          <a:bodyPr wrap="none" rtlCol="0">
            <a:spAutoFit/>
          </a:bodyPr>
          <a:lstStyle/>
          <a:p>
            <a:pPr marL="342900" indent="-342900">
              <a:buFont typeface="+mj-lt"/>
              <a:buAutoNum type="arabicPeriod"/>
            </a:pPr>
            <a:r>
              <a:rPr lang="en-GB" dirty="0" smtClean="0"/>
              <a:t>Non linear identification: tried to use </a:t>
            </a:r>
            <a:r>
              <a:rPr lang="en-GB" dirty="0" err="1" smtClean="0"/>
              <a:t>matlab</a:t>
            </a:r>
            <a:r>
              <a:rPr lang="en-GB" dirty="0" smtClean="0"/>
              <a:t> toolbox, </a:t>
            </a:r>
            <a:r>
              <a:rPr lang="en-GB" dirty="0" err="1" smtClean="0"/>
              <a:t>kinda</a:t>
            </a:r>
            <a:r>
              <a:rPr lang="en-GB" dirty="0" smtClean="0"/>
              <a:t> bad results</a:t>
            </a:r>
          </a:p>
          <a:p>
            <a:pPr marL="342900" indent="-342900">
              <a:buFont typeface="+mj-lt"/>
              <a:buAutoNum type="arabicPeriod"/>
            </a:pPr>
            <a:r>
              <a:rPr lang="en-GB" dirty="0" smtClean="0"/>
              <a:t>Try to merge the first 2 datasets (they are similar) and do training on this, then validation on 3</a:t>
            </a:r>
            <a:r>
              <a:rPr lang="en-GB" baseline="30000" dirty="0" smtClean="0"/>
              <a:t>rd</a:t>
            </a:r>
            <a:endParaRPr lang="en-GB" dirty="0" smtClean="0"/>
          </a:p>
          <a:p>
            <a:pPr marL="342900" indent="-342900">
              <a:buFont typeface="+mj-lt"/>
              <a:buAutoNum type="arabicPeriod"/>
            </a:pPr>
            <a:r>
              <a:rPr lang="en-GB" dirty="0" smtClean="0"/>
              <a:t>Interpolation of data, sampling at higher frequency-&gt; new </a:t>
            </a:r>
            <a:r>
              <a:rPr lang="en-GB" dirty="0" err="1" smtClean="0"/>
              <a:t>traning</a:t>
            </a:r>
            <a:endParaRPr lang="en-GB" dirty="0" smtClean="0"/>
          </a:p>
          <a:p>
            <a:pPr marL="342900" indent="-342900">
              <a:buFont typeface="+mj-lt"/>
              <a:buAutoNum type="arabicPeriod"/>
            </a:pPr>
            <a:r>
              <a:rPr lang="en-GB" dirty="0" smtClean="0"/>
              <a:t>Better experimental data wont be </a:t>
            </a:r>
            <a:r>
              <a:rPr lang="en-GB" dirty="0" smtClean="0"/>
              <a:t>bad</a:t>
            </a:r>
          </a:p>
          <a:p>
            <a:pPr marL="342900" indent="-342900">
              <a:buFont typeface="+mj-lt"/>
              <a:buAutoNum type="arabicPeriod"/>
            </a:pPr>
            <a:r>
              <a:rPr lang="en-GB" dirty="0" err="1" smtClean="0"/>
              <a:t>Istrunemtnal</a:t>
            </a:r>
            <a:r>
              <a:rPr lang="en-GB" smtClean="0"/>
              <a:t> variable method</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
        <p:nvSpPr>
          <p:cNvPr id="8" name="TextBox 7"/>
          <p:cNvSpPr txBox="1"/>
          <p:nvPr/>
        </p:nvSpPr>
        <p:spPr>
          <a:xfrm>
            <a:off x="398754" y="4454554"/>
            <a:ext cx="11529759" cy="923330"/>
          </a:xfrm>
          <a:prstGeom prst="rect">
            <a:avLst/>
          </a:prstGeom>
          <a:noFill/>
        </p:spPr>
        <p:txBody>
          <a:bodyPr wrap="none" rtlCol="0">
            <a:spAutoFit/>
          </a:bodyPr>
          <a:lstStyle/>
          <a:p>
            <a:r>
              <a:rPr lang="en-GB" dirty="0" smtClean="0"/>
              <a:t>Experiments are quite similar, though the third one has some differences. For identification </a:t>
            </a:r>
            <a:r>
              <a:rPr lang="en-GB" dirty="0" err="1" smtClean="0"/>
              <a:t>puroposes</a:t>
            </a:r>
            <a:r>
              <a:rPr lang="en-GB" dirty="0" smtClean="0"/>
              <a:t> we’ll see</a:t>
            </a:r>
          </a:p>
          <a:p>
            <a:r>
              <a:rPr lang="en-GB" dirty="0" smtClean="0"/>
              <a:t>That it’s better to consider the full set of an experiment than just a small set of it because of the number of data,</a:t>
            </a:r>
          </a:p>
          <a:p>
            <a:r>
              <a:rPr lang="en-GB" dirty="0" smtClean="0"/>
              <a:t>Despite the fact that we have 3 different stationary signals.</a:t>
            </a:r>
            <a:endParaRPr lang="en-GB" dirty="0"/>
          </a:p>
        </p:txBody>
      </p:sp>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4937</TotalTime>
  <Words>1834</Words>
  <Application>Microsoft Office PowerPoint</Application>
  <PresentationFormat>Widescreen</PresentationFormat>
  <Paragraphs>428</Paragraphs>
  <Slides>43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Alessio Russo</cp:lastModifiedBy>
  <cp:revision>138</cp:revision>
  <dcterms:created xsi:type="dcterms:W3CDTF">2015-04-04T11:28:03Z</dcterms:created>
  <dcterms:modified xsi:type="dcterms:W3CDTF">2015-04-20T15:12:53Z</dcterms:modified>
  <cp:category>Engineering</cp:category>
</cp:coreProperties>
</file>