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8" r:id="rId7"/>
    <p:sldId id="260" r:id="rId8"/>
    <p:sldId id="261" r:id="rId9"/>
    <p:sldId id="269" r:id="rId10"/>
    <p:sldId id="271" r:id="rId11"/>
    <p:sldId id="272" r:id="rId12"/>
    <p:sldId id="273" r:id="rId13"/>
    <p:sldId id="275" r:id="rId14"/>
    <p:sldId id="276" r:id="rId15"/>
    <p:sldId id="274" r:id="rId16"/>
    <p:sldId id="262" r:id="rId17"/>
    <p:sldId id="266" r:id="rId18"/>
    <p:sldId id="267" r:id="rId19"/>
    <p:sldId id="270" r:id="rId20"/>
    <p:sldId id="263" r:id="rId21"/>
    <p:sldId id="279" r:id="rId22"/>
    <p:sldId id="281" r:id="rId23"/>
    <p:sldId id="280" r:id="rId24"/>
    <p:sldId id="264" r:id="rId25"/>
    <p:sldId id="265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57658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4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4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4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ictprojec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salessio/ictproje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142" y="6314883"/>
            <a:ext cx="39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https://github.com/rssalessio/ictproject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2/5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1426"/>
              </p:ext>
            </p:extLst>
          </p:nvPr>
        </p:nvGraphicFramePr>
        <p:xfrm>
          <a:off x="2717019" y="3205296"/>
          <a:ext cx="6233020" cy="240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55"/>
                <a:gridCol w="1558255"/>
                <a:gridCol w="1558255"/>
                <a:gridCol w="1558255"/>
              </a:tblGrid>
              <a:tr h="57890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Ratio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of violation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 </a:t>
                      </a:r>
                      <a:r>
                        <a:rPr lang="en-GB" baseline="0" dirty="0" err="1" smtClean="0"/>
                        <a:t>Exp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</a:tr>
              <a:tr h="335394">
                <a:tc>
                  <a:txBody>
                    <a:bodyPr/>
                    <a:lstStyle/>
                    <a:p>
                      <a:r>
                        <a:rPr lang="en-GB" dirty="0" smtClean="0"/>
                        <a:t>Full data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0.2231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0.4293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0.4110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0.1785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0.2995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0.4483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0.7414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0.9138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510" y="2139193"/>
            <a:ext cx="1142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following table summarise the results of the Anderson Test, with confidence 90%, considering all samples </a:t>
            </a:r>
            <a:br>
              <a:rPr lang="en-GB" dirty="0" smtClean="0"/>
            </a:br>
            <a:r>
              <a:rPr lang="en-GB" dirty="0" smtClean="0"/>
              <a:t>of each set.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41035" y="346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0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702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3/5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2</a:t>
            </a:r>
            <a:r>
              <a:rPr lang="en-GB" b="1" baseline="30000" dirty="0" smtClean="0">
                <a:solidFill>
                  <a:srgbClr val="FF0000"/>
                </a:solidFill>
              </a:rPr>
              <a:t>nd</a:t>
            </a:r>
            <a:r>
              <a:rPr lang="en-GB" b="1" dirty="0" smtClean="0">
                <a:solidFill>
                  <a:srgbClr val="FF0000"/>
                </a:solidFill>
              </a:rPr>
              <a:t>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174"/>
            <a:ext cx="9238299" cy="47394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4/5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537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13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5/5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8087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10759" y="1030484"/>
            <a:ext cx="4570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1/3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506" y="1798769"/>
            <a:ext cx="10100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two approaches to estimate the impulse response are: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Identify a FIR model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Make use of correlation analysis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From this we can make </a:t>
            </a:r>
            <a:r>
              <a:rPr lang="en-GB" dirty="0" smtClean="0"/>
              <a:t>a rough estimation of the impulse response, and together with the measured data, try to estimate the input delay (dead time).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9506" y="3915768"/>
                <a:ext cx="10620465" cy="2602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 smtClean="0"/>
                  <a:t>The correlation analysis works in the following way: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 , suppose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causal filter, then consider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 (we still have the same impulse response if we apply the filter to both the signals):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6" y="3915768"/>
                <a:ext cx="10620465" cy="2602315"/>
              </a:xfrm>
              <a:prstGeom prst="rect">
                <a:avLst/>
              </a:prstGeom>
              <a:blipFill rotWithShape="0">
                <a:blip r:embed="rId2"/>
                <a:stretch>
                  <a:fillRect l="-1320" t="-7963" r="-1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581" y="1498877"/>
            <a:ext cx="9676284" cy="496413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2/3 – Estimation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8589" y="1828203"/>
            <a:ext cx="3552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image is based on correlation analysis.</a:t>
            </a:r>
          </a:p>
          <a:p>
            <a:endParaRPr lang="en-GB" dirty="0"/>
          </a:p>
          <a:p>
            <a:r>
              <a:rPr lang="en-GB" dirty="0" smtClean="0"/>
              <a:t>Second one is based on the identification of a fir model up to n=20.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Seems </a:t>
            </a:r>
            <a:r>
              <a:rPr lang="en-GB" dirty="0" smtClean="0"/>
              <a:t>like that</a:t>
            </a:r>
          </a:p>
          <a:p>
            <a:r>
              <a:rPr lang="en-GB" dirty="0" smtClean="0"/>
              <a:t>A positive input</a:t>
            </a:r>
          </a:p>
          <a:p>
            <a:r>
              <a:rPr lang="en-GB" dirty="0" smtClean="0"/>
              <a:t>Is delayed of 2-3 lags (See confidence region)</a:t>
            </a:r>
          </a:p>
          <a:p>
            <a:endParaRPr lang="en-GB" dirty="0"/>
          </a:p>
          <a:p>
            <a:r>
              <a:rPr lang="en-GB" dirty="0" smtClean="0"/>
              <a:t>Tested on all the datasets, quite similar behaviour.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3/3 – Data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498877"/>
            <a:ext cx="9605395" cy="49483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8830" y="3465513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Effect of u &gt;0 after</a:t>
            </a:r>
          </a:p>
          <a:p>
            <a:r>
              <a:rPr lang="en-GB" dirty="0" smtClean="0"/>
              <a:t>2-3 </a:t>
            </a:r>
            <a:r>
              <a:rPr lang="en-GB" dirty="0" err="1" smtClean="0"/>
              <a:t>Ts</a:t>
            </a:r>
            <a:r>
              <a:rPr lang="en-GB" dirty="0" smtClean="0"/>
              <a:t> = 0.4-0.6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041324" y="2588350"/>
            <a:ext cx="610936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identification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18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37615" y="1046490"/>
            <a:ext cx="5516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- PEM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3097" y="1569710"/>
                <a:ext cx="11425805" cy="532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Based on PEM approach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minimize a loss function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⦁</m:t>
                        </m:r>
                      </m:e>
                    </m:d>
                  </m:oMath>
                </a14:m>
                <a:r>
                  <a:rPr lang="en-GB" dirty="0" smtClean="0"/>
                  <a:t> (or a distance) function of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is a function that predicts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based on past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fully describes the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How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GB" dirty="0" smtClean="0"/>
                  <a:t> In general we can describe a linear system in the following way:</a:t>
                </a:r>
              </a:p>
              <a:p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Where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 smtClean="0"/>
                  <a:t>  are rational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 smtClean="0"/>
                  <a:t>, effectively defining then a lag operator, </a:t>
                </a:r>
                <a:r>
                  <a:rPr lang="en-GB" dirty="0" err="1" smtClean="0"/>
                  <a:t>i.e</a:t>
                </a:r>
                <a:r>
                  <a:rPr lang="en-GB" dirty="0" smtClean="0"/>
                  <a:t>: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Parametrised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Then: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7" y="1569710"/>
                <a:ext cx="11425805" cy="5326971"/>
              </a:xfrm>
              <a:prstGeom prst="rect">
                <a:avLst/>
              </a:prstGeom>
              <a:blipFill rotWithShape="0">
                <a:blip r:embed="rId2"/>
                <a:stretch>
                  <a:fillRect l="-480" t="-572" r="-1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79822" y="1046490"/>
            <a:ext cx="743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– WHICH MODEL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4099" y="1703934"/>
                <a:ext cx="11425805" cy="483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don’t know G,H of the true system, neither its parametrisation, then how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built </a:t>
                </a:r>
                <a:r>
                  <a:rPr lang="en-GB" dirty="0" smtClean="0"/>
                  <a:t>up in reality? </a:t>
                </a:r>
                <a:r>
                  <a:rPr lang="en-GB" dirty="0"/>
                  <a:t>(denote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GB" dirty="0" smtClean="0"/>
                  <a:t> the transfer functions of the true system, then:</a:t>
                </a:r>
              </a:p>
              <a:p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Define the numerator and denominator degrees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Define the parametrization of these rational functions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Based on this we get various models: ARX, ARMAX, OE, BJ, where the first one has the simplest dynamics, whilst the BJ model has the most complex dynamics.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r>
                  <a:rPr lang="en-GB" dirty="0" smtClean="0"/>
                  <a:t>Then </a:t>
                </a:r>
                <a:r>
                  <a:rPr lang="en-GB" dirty="0"/>
                  <a:t>w</a:t>
                </a:r>
                <a:r>
                  <a:rPr lang="en-GB" dirty="0" smtClean="0"/>
                  <a:t>e choose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 smtClean="0"/>
                  <a:t> that gives the lowest values of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the problem to solve.</a:t>
                </a:r>
              </a:p>
              <a:p>
                <a:endParaRPr lang="en-GB" dirty="0"/>
              </a:p>
              <a:p>
                <a:r>
                  <a:rPr lang="en-GB" dirty="0" smtClean="0"/>
                  <a:t>In this project we are interested in simulation. In fact we want to find G </a:t>
                </a:r>
                <a:r>
                  <a:rPr lang="en-GB" dirty="0" err="1" smtClean="0"/>
                  <a:t>s.t.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How to address this problem with the minimization problem? </a:t>
                </a:r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9" y="1703934"/>
                <a:ext cx="11425805" cy="4836965"/>
              </a:xfrm>
              <a:prstGeom prst="rect">
                <a:avLst/>
              </a:prstGeom>
              <a:blipFill rotWithShape="0">
                <a:blip r:embed="rId2"/>
                <a:stretch>
                  <a:fillRect l="-480" t="-757" r="-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7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blipFill rotWithShape="0">
                <a:blip r:embed="rId2"/>
                <a:stretch>
                  <a:fillRect l="-379" t="-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204" y="4269572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b="1" dirty="0">
                <a:hlinkClick r:id="rId3"/>
              </a:rPr>
              <a:t>https://</a:t>
            </a:r>
            <a:r>
              <a:rPr lang="en-GB" b="1" dirty="0" smtClean="0">
                <a:hlinkClick r:id="rId3"/>
              </a:rPr>
              <a:t>github.com/rssalessio/ictproject</a:t>
            </a:r>
            <a:r>
              <a:rPr lang="en-GB" b="1" dirty="0" smtClean="0"/>
              <a:t> (code available)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6950" y="148382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PROJECT GOAL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79822" y="1046490"/>
            <a:ext cx="743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– WHICH MODEL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4099" y="1703934"/>
                <a:ext cx="11425805" cy="400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If we pose H=1 then we obtain a problem that address our project’s request (an OE model)</a:t>
                </a:r>
              </a:p>
              <a:p>
                <a:endParaRPr lang="en-GB" dirty="0"/>
              </a:p>
              <a:p>
                <a:r>
                  <a:rPr lang="en-GB" dirty="0" smtClean="0"/>
                  <a:t>How good may be the </a:t>
                </a:r>
                <a:r>
                  <a:rPr lang="en-GB" dirty="0" err="1" smtClean="0"/>
                  <a:t>the</a:t>
                </a:r>
                <a:r>
                  <a:rPr lang="en-GB" dirty="0" smtClean="0"/>
                  <a:t> estimated G?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dirty="0" smtClean="0"/>
                  <a:t>Consider that </a:t>
                </a:r>
                <a:r>
                  <a:rPr lang="en-GB" dirty="0" err="1" smtClean="0"/>
                  <a:t>y,u</a:t>
                </a:r>
                <a:r>
                  <a:rPr lang="en-GB" dirty="0" smtClean="0"/>
                  <a:t> are correlated, there is a feedback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dirty="0" smtClean="0"/>
                  <a:t>We are also trying to estimate a noise (measurement noise, etc…) with the input u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Though we obtain the best G </a:t>
                </a:r>
                <a:r>
                  <a:rPr lang="en-GB" dirty="0" err="1"/>
                  <a:t>s.t.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Now, how to choose the cost function?</a:t>
                </a:r>
                <a:endParaRPr lang="en-GB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9" y="1703934"/>
                <a:ext cx="11425805" cy="4005968"/>
              </a:xfrm>
              <a:prstGeom prst="rect">
                <a:avLst/>
              </a:prstGeom>
              <a:blipFill rotWithShape="0">
                <a:blip r:embed="rId2"/>
                <a:stretch>
                  <a:fillRect l="-480" t="-4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21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2986" y="1054879"/>
            <a:ext cx="7751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– LOSS FUNCTION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4950" y="1988191"/>
                <a:ext cx="10863744" cy="2519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mean square error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norm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norm of the uniform convergence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𝐸𝑦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fit function</a:t>
                </a:r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988191"/>
                <a:ext cx="10863744" cy="2519344"/>
              </a:xfrm>
              <a:prstGeom prst="rect">
                <a:avLst/>
              </a:prstGeom>
              <a:blipFill rotWithShape="0">
                <a:blip r:embed="rId2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22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7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VALIDATION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664985"/>
                <a:ext cx="1957458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but we are training a model based 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data and then check the cost function on the same data -&gt; we get a biased result.</a:t>
                </a:r>
              </a:p>
              <a:p>
                <a:r>
                  <a:rPr lang="en-GB" dirty="0"/>
                  <a:t>To get unbiased results we need to test the cost function on a different data set.</a:t>
                </a:r>
              </a:p>
              <a:p>
                <a:endParaRPr lang="en-GB" dirty="0"/>
              </a:p>
              <a:p>
                <a:r>
                  <a:rPr lang="en-GB" dirty="0"/>
                  <a:t>Unfortunately in this project the data is quite similar, though the second data set covariance function is a little different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We may test the cost function on a subset of this experiment. 	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4985"/>
                <a:ext cx="19574589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249" t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23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6912" y="10337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5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24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2444744" y="2588350"/>
            <a:ext cx="730251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WENT WRONG</a:t>
            </a:r>
          </a:p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WHY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1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25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9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5794" y="2181138"/>
            <a:ext cx="790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Qui </a:t>
            </a:r>
            <a:r>
              <a:rPr lang="en-GB" dirty="0" err="1" smtClean="0"/>
              <a:t>possiamo</a:t>
            </a:r>
            <a:r>
              <a:rPr lang="en-GB" dirty="0" smtClean="0"/>
              <a:t> </a:t>
            </a:r>
            <a:r>
              <a:rPr lang="en-GB" dirty="0" err="1" smtClean="0"/>
              <a:t>mettere</a:t>
            </a:r>
            <a:r>
              <a:rPr lang="en-GB" dirty="0" smtClean="0"/>
              <a:t> </a:t>
            </a:r>
            <a:r>
              <a:rPr lang="en-GB" dirty="0" err="1" smtClean="0"/>
              <a:t>tipo</a:t>
            </a:r>
            <a:r>
              <a:rPr lang="en-GB" dirty="0" smtClean="0"/>
              <a:t> le </a:t>
            </a:r>
            <a:r>
              <a:rPr lang="en-GB" dirty="0" err="1" smtClean="0"/>
              <a:t>ideee</a:t>
            </a:r>
            <a:r>
              <a:rPr lang="en-GB" dirty="0" smtClean="0"/>
              <a:t> </a:t>
            </a:r>
            <a:r>
              <a:rPr lang="en-GB" dirty="0" err="1" smtClean="0"/>
              <a:t>andate</a:t>
            </a:r>
            <a:r>
              <a:rPr lang="en-GB" dirty="0" smtClean="0"/>
              <a:t> male o da </a:t>
            </a:r>
            <a:r>
              <a:rPr lang="en-GB" dirty="0" err="1" smtClean="0"/>
              <a:t>provare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 err="1" smtClean="0"/>
              <a:t>interpolazione</a:t>
            </a:r>
            <a:r>
              <a:rPr lang="en-GB" dirty="0" smtClean="0"/>
              <a:t> </a:t>
            </a:r>
            <a:r>
              <a:rPr lang="en-GB" dirty="0" err="1" smtClean="0"/>
              <a:t>dati</a:t>
            </a:r>
            <a:r>
              <a:rPr lang="en-GB" dirty="0" smtClean="0"/>
              <a:t> + training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essi</a:t>
            </a:r>
            <a:endParaRPr lang="en-GB" dirty="0" smtClean="0"/>
          </a:p>
          <a:p>
            <a:r>
              <a:rPr lang="en-GB" dirty="0" smtClean="0"/>
              <a:t>-experiment have the same kind of shape-&gt; do an </a:t>
            </a:r>
            <a:r>
              <a:rPr lang="en-GB" dirty="0" err="1" smtClean="0"/>
              <a:t>avg</a:t>
            </a:r>
            <a:r>
              <a:rPr lang="en-GB" dirty="0" smtClean="0"/>
              <a:t> of the data and </a:t>
            </a:r>
            <a:r>
              <a:rPr lang="en-GB" dirty="0" smtClean="0"/>
              <a:t>train</a:t>
            </a:r>
          </a:p>
          <a:p>
            <a:r>
              <a:rPr lang="en-GB" dirty="0" smtClean="0"/>
              <a:t>-use 2 experiments at time to do training and then validation on the other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5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Proc.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Analysis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828" y="165100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IDENTIFICATION CYCLE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753053" y="2967335"/>
            <a:ext cx="46858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6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8988" y="2177089"/>
                <a:ext cx="11955902" cy="444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Three experiments, done in the following manner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the system is closed loop, with a PD regulator and a certain reference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the system is in open loop,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PRBS </a:t>
                </a:r>
                <a:r>
                  <a:rPr lang="en-GB" sz="1400" dirty="0" smtClean="0"/>
                  <a:t>(Pseudo random binary source)</a:t>
                </a:r>
                <a:r>
                  <a:rPr lang="en-GB" dirty="0" smtClean="0"/>
                  <a:t> signal.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 smtClean="0"/>
                  <a:t> the system is again in closed loop.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Sampling time of input(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)/output(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=0.2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/>
                  <a:t>can see dynamics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2.5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≡15.7 [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Experiment data is collected in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i</a:t>
                </a:r>
                <a:r>
                  <a:rPr lang="en-GB" dirty="0"/>
                  <a:t>-eth </a:t>
                </a:r>
                <a:r>
                  <a:rPr lang="en-GB" dirty="0" smtClean="0"/>
                  <a:t>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represents data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, etc…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8" y="2177089"/>
                <a:ext cx="11955902" cy="4444294"/>
              </a:xfrm>
              <a:prstGeom prst="rect">
                <a:avLst/>
              </a:prstGeom>
              <a:blipFill rotWithShape="0">
                <a:blip r:embed="rId2"/>
                <a:stretch>
                  <a:fillRect l="-357" t="-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 bwMode="auto">
          <a:xfrm>
            <a:off x="762000" y="5377093"/>
            <a:ext cx="1041400" cy="4445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the open loop data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561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 DATA</a:t>
            </a:r>
            <a:endParaRPr lang="en-GB" sz="2800" b="1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5" y="1569709"/>
            <a:ext cx="3363984" cy="2522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66" y="1569710"/>
            <a:ext cx="3363985" cy="252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5" y="1569709"/>
            <a:ext cx="3363985" cy="25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1938323" y="2588350"/>
            <a:ext cx="831535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AND</a:t>
            </a:r>
            <a:b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When analysing data for black box modelling there are several steps to consider: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Is there any trend on the data (constant or linear) ?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Detrend</a:t>
                </a:r>
                <a:r>
                  <a:rPr lang="en-GB" dirty="0" smtClean="0"/>
                  <a:t> (not advisable if the system contains an integrator -&gt; we lose dynamics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Analyse the covariance and spectrum of the input signal to understand the level of excitation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We prefer signal that behave like WN to improve (</a:t>
                </a:r>
                <a:r>
                  <a:rPr lang="en-GB" dirty="0" err="1" smtClean="0"/>
                  <a:t>identifiability</a:t>
                </a:r>
                <a:r>
                  <a:rPr lang="en-GB" dirty="0" smtClean="0"/>
                  <a:t> ) the estimate of a parametric model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Estimate the impulse response and frequency response to gain: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Insight into the system dynamics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Estimation of the input dead time (time delay of the input)</a:t>
                </a:r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9" t="-1476" r="-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739-BB1C-478F-BB04-ED63286E8AF6}" type="slidenum">
              <a:rPr lang="it-IT" altLang="en-US" smtClean="0"/>
              <a:pPr/>
              <a:t>8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1/5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Analysis of the covariance gives insight on the level of excitation of the input signal: for example we can run the Anderson Whiteness Test to understand if the input signal behaves like a random white noise.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Also the rank of the correlation matrix can give some info, but most of the time has a persistence of excitation very high: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r>
              <a:rPr lang="en-GB" dirty="0" smtClean="0"/>
              <a:t> command </a:t>
            </a:r>
            <a:r>
              <a:rPr lang="en-GB" dirty="0" err="1" smtClean="0"/>
              <a:t>pexcit</a:t>
            </a:r>
            <a:r>
              <a:rPr lang="en-GB" dirty="0" smtClean="0"/>
              <a:t> always returned 50 (degree of persistence of excitation, its calculated based on min(n/3, 50) where n=rank(Ru)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820</Words>
  <Application>Microsoft Office PowerPoint</Application>
  <PresentationFormat>Widescreen</PresentationFormat>
  <Paragraphs>233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DejaVu Sans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Alessio Russo</cp:lastModifiedBy>
  <cp:revision>67</cp:revision>
  <dcterms:created xsi:type="dcterms:W3CDTF">2015-04-04T11:28:03Z</dcterms:created>
  <dcterms:modified xsi:type="dcterms:W3CDTF">2015-04-13T10:18:04Z</dcterms:modified>
  <cp:category>Engineering</cp:category>
</cp:coreProperties>
</file>