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7" r:id="rId4"/>
    <p:sldId id="258" r:id="rId5"/>
    <p:sldId id="259" r:id="rId6"/>
    <p:sldId id="268" r:id="rId7"/>
    <p:sldId id="260" r:id="rId8"/>
    <p:sldId id="261" r:id="rId9"/>
    <p:sldId id="269" r:id="rId10"/>
    <p:sldId id="271" r:id="rId11"/>
    <p:sldId id="272" r:id="rId12"/>
    <p:sldId id="273" r:id="rId13"/>
    <p:sldId id="275" r:id="rId14"/>
    <p:sldId id="276" r:id="rId15"/>
    <p:sldId id="274" r:id="rId16"/>
    <p:sldId id="262" r:id="rId17"/>
    <p:sldId id="266" r:id="rId18"/>
    <p:sldId id="267" r:id="rId19"/>
    <p:sldId id="270" r:id="rId20"/>
    <p:sldId id="263" r:id="rId21"/>
    <p:sldId id="264" r:id="rId22"/>
    <p:sldId id="26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C739-BB1C-478F-BB04-ED63286E8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9306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55BBA-336D-4AED-BB34-E42D9706BCE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647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11/04/2015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dow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2192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9" descr="up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 smtClean="0"/>
              <a:t>Fare clic per modificare il testo</a:t>
            </a:r>
          </a:p>
          <a:p>
            <a:pPr lvl="1"/>
            <a:r>
              <a:rPr lang="it-IT" altLang="en-US" dirty="0" smtClean="0"/>
              <a:t>Testo</a:t>
            </a:r>
          </a:p>
          <a:p>
            <a:pPr lvl="2"/>
            <a:r>
              <a:rPr lang="it-IT" altLang="en-US" dirty="0" smtClean="0"/>
              <a:t>Testo</a:t>
            </a:r>
          </a:p>
          <a:p>
            <a:pPr lvl="3"/>
            <a:r>
              <a:rPr lang="it-IT" altLang="en-US" dirty="0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98313" y="6621383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fld id="{786669DE-8452-44C7-A15A-D86683DB2312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304800" y="6165850"/>
            <a:ext cx="599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7175" name="Picture 81" descr="logo_istituz_positiv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9" y="152401"/>
            <a:ext cx="1646613" cy="5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0" name="Text Box 86"/>
          <p:cNvSpPr txBox="1">
            <a:spLocks noChangeArrowheads="1"/>
          </p:cNvSpPr>
          <p:nvPr userDrawn="1"/>
        </p:nvSpPr>
        <p:spPr bwMode="auto">
          <a:xfrm>
            <a:off x="992718" y="109539"/>
            <a:ext cx="57658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400" b="1" dirty="0" smtClean="0">
                <a:solidFill>
                  <a:srgbClr val="004F84"/>
                </a:solidFill>
                <a:latin typeface="Arial" charset="0"/>
              </a:rPr>
              <a:t>ICT</a:t>
            </a:r>
            <a:r>
              <a:rPr lang="it-IT" sz="1400" b="1" baseline="0" dirty="0" smtClean="0">
                <a:solidFill>
                  <a:srgbClr val="004F84"/>
                </a:solidFill>
                <a:latin typeface="Arial" charset="0"/>
              </a:rPr>
              <a:t> FOR CONTROL SYSTEMS ENGINEERING: IDENTIFICATION OF THE ATTITUDE DYNAMICS FOR A QUADROTOR HELICOPTER</a:t>
            </a:r>
            <a:endParaRPr lang="it-IT" sz="1400" b="1" dirty="0">
              <a:solidFill>
                <a:srgbClr val="004F84"/>
              </a:solidFill>
              <a:latin typeface="Arial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" y="6575425"/>
            <a:ext cx="6758518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9900"/>
                </a:solidFill>
                <a:latin typeface="Arial" charset="0"/>
              </a:rPr>
              <a:t>Milano </a:t>
            </a:r>
            <a:r>
              <a:rPr lang="it-IT" sz="1600" b="1" dirty="0" smtClean="0">
                <a:solidFill>
                  <a:srgbClr val="FF9900"/>
                </a:solidFill>
                <a:latin typeface="Arial" charset="0"/>
              </a:rPr>
              <a:t>–</a:t>
            </a:r>
            <a:r>
              <a:rPr lang="it-IT" sz="1600" b="1" baseline="0" dirty="0" smtClean="0">
                <a:solidFill>
                  <a:srgbClr val="FF9900"/>
                </a:solidFill>
                <a:latin typeface="Arial" charset="0"/>
              </a:rPr>
              <a:t> 2014/2015  -  Authors: Russo Alessio, Savaia Gianluca</a:t>
            </a:r>
            <a:endParaRPr lang="it-IT" sz="1600" b="1" dirty="0">
              <a:solidFill>
                <a:srgbClr val="FF99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ictprojec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salessio/ictproje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Model Identification: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Comparison of Black-Box methods to identify the attitude dynamics of a </a:t>
            </a:r>
            <a:r>
              <a:rPr lang="en-GB" altLang="en-US" sz="2200" b="1" i="1" dirty="0" err="1" smtClean="0">
                <a:solidFill>
                  <a:srgbClr val="004F84"/>
                </a:solidFill>
              </a:rPr>
              <a:t>quadrotor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 helicopter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196836" y="5524143"/>
            <a:ext cx="47529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School of Industrial and Information Engineering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Polytechnic of Milan</a:t>
            </a:r>
            <a:endParaRPr lang="it-IT" altLang="en-US" sz="1800" b="1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8992" y="189865"/>
            <a:ext cx="70608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Prof. Lovera Marco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ICT FOR CONTROL SYSTEMS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Milano  </a:t>
            </a:r>
            <a:r>
              <a:rPr lang="it-IT" altLang="en-US" b="1" dirty="0">
                <a:solidFill>
                  <a:srgbClr val="FF9900"/>
                </a:solidFill>
              </a:rPr>
              <a:t>- </a:t>
            </a:r>
            <a:r>
              <a:rPr lang="it-IT" altLang="en-US" b="1" dirty="0" smtClean="0">
                <a:solidFill>
                  <a:srgbClr val="FF9900"/>
                </a:solidFill>
              </a:rPr>
              <a:t>2014/2015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0142" y="6314883"/>
            <a:ext cx="392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https://github.com/rssalessio/ictproject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2/5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81426"/>
              </p:ext>
            </p:extLst>
          </p:nvPr>
        </p:nvGraphicFramePr>
        <p:xfrm>
          <a:off x="2717019" y="3205296"/>
          <a:ext cx="6233020" cy="240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55"/>
                <a:gridCol w="1558255"/>
                <a:gridCol w="1558255"/>
                <a:gridCol w="1558255"/>
              </a:tblGrid>
              <a:tr h="57890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Ratio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of violation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 </a:t>
                      </a:r>
                      <a:r>
                        <a:rPr lang="en-GB" baseline="0" dirty="0" err="1" smtClean="0"/>
                        <a:t>Exp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</a:tr>
              <a:tr h="335394">
                <a:tc>
                  <a:txBody>
                    <a:bodyPr/>
                    <a:lstStyle/>
                    <a:p>
                      <a:r>
                        <a:rPr lang="en-GB" dirty="0" smtClean="0"/>
                        <a:t>Full data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0.2343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0.2231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0.3154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0.4293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0.4110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0.1785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0.3049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0.2995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0.4483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0.7414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0.9138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510" y="2139193"/>
            <a:ext cx="1142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following table summarise the results of the Anderson Test, with confidence 90%, considering all samples </a:t>
            </a:r>
            <a:br>
              <a:rPr lang="en-GB" dirty="0" smtClean="0"/>
            </a:br>
            <a:r>
              <a:rPr lang="en-GB" dirty="0" smtClean="0"/>
              <a:t>of each set.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41035" y="3465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0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702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3/5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2</a:t>
            </a:r>
            <a:r>
              <a:rPr lang="en-GB" b="1" baseline="30000" dirty="0" smtClean="0">
                <a:solidFill>
                  <a:srgbClr val="FF0000"/>
                </a:solidFill>
              </a:rPr>
              <a:t>nd</a:t>
            </a:r>
            <a:r>
              <a:rPr lang="en-GB" b="1" dirty="0" smtClean="0">
                <a:solidFill>
                  <a:srgbClr val="FF0000"/>
                </a:solidFill>
              </a:rPr>
              <a:t>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174"/>
            <a:ext cx="9238299" cy="47394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12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4/5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537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13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5/5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8087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019337" y="4406943"/>
                <a:ext cx="31021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Many terms for big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Helped in passing the test</a:t>
                </a:r>
              </a:p>
              <a:p>
                <a:r>
                  <a:rPr lang="en-GB" dirty="0" smtClean="0"/>
                  <a:t>-&gt; Better to use 1 set of data</a:t>
                </a:r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37" y="4406943"/>
                <a:ext cx="3102131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72" t="-3974" r="-98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14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835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1/3 – Correlation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make use of the Correlation analysis in order to make a rough estimation of the impulse response, and together with the measured data, try to estimate the input delay (dead time).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7561" y="2938929"/>
                <a:ext cx="10620465" cy="2371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/>
                  <a:t> , suppose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causal filter, then consider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 (we still have the same impulse response if we apply the filter to both the signals):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1" y="2938929"/>
                <a:ext cx="10620465" cy="2371098"/>
              </a:xfrm>
              <a:prstGeom prst="rect">
                <a:avLst/>
              </a:prstGeom>
              <a:blipFill rotWithShape="0">
                <a:blip r:embed="rId2"/>
                <a:stretch>
                  <a:fillRect l="-1378" t="-20308" r="-1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2/3 – Estimation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3" y="1410881"/>
            <a:ext cx="9924176" cy="5091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4456" y="2924632"/>
            <a:ext cx="1845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Seems like that</a:t>
            </a:r>
          </a:p>
          <a:p>
            <a:r>
              <a:rPr lang="en-GB" dirty="0" smtClean="0"/>
              <a:t>A positive input</a:t>
            </a:r>
          </a:p>
          <a:p>
            <a:r>
              <a:rPr lang="en-GB" dirty="0" smtClean="0"/>
              <a:t>Is delayed of 2-3 lags(</a:t>
            </a:r>
            <a:r>
              <a:rPr lang="en-GB" dirty="0" err="1" smtClean="0"/>
              <a:t>Ts</a:t>
            </a:r>
            <a:r>
              <a:rPr lang="en-GB" dirty="0" smtClean="0"/>
              <a:t>), most likely 3 (See confidence region)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3/3 – Data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498877"/>
            <a:ext cx="9605395" cy="49483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8830" y="3465513"/>
            <a:ext cx="221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Effect of u &gt;0 after</a:t>
            </a:r>
          </a:p>
          <a:p>
            <a:r>
              <a:rPr lang="en-GB" dirty="0" smtClean="0"/>
              <a:t>2-3 </a:t>
            </a:r>
            <a:r>
              <a:rPr lang="en-GB" dirty="0" err="1" smtClean="0"/>
              <a:t>Ts</a:t>
            </a:r>
            <a:r>
              <a:rPr lang="en-GB" dirty="0" smtClean="0"/>
              <a:t> = 0.4-0.6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4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041324" y="2588350"/>
            <a:ext cx="610936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identification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4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18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442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IDENTIFICATION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505" y="2063692"/>
            <a:ext cx="3120704" cy="90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7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VALIDATION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8659" y="194947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the attitude dynamics of a </a:t>
            </a:r>
            <a:r>
              <a:rPr lang="en-GB" dirty="0" err="1" smtClean="0"/>
              <a:t>quadrotor</a:t>
            </a:r>
            <a:r>
              <a:rPr lang="en-GB" dirty="0" smtClean="0"/>
              <a:t> helicopter using classical PEM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the results obtained with those obtained using subspace identification.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32599" y="1847088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932599" y="3002280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Model identified with subspace methods.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Set of data measured during three experiments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n-GB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blipFill rotWithShape="0">
                <a:blip r:embed="rId2"/>
                <a:stretch>
                  <a:fillRect l="-379" t="-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>
            <a:off x="932599" y="4157472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204" y="4269572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b="1" dirty="0">
                <a:hlinkClick r:id="rId3"/>
              </a:rPr>
              <a:t>https://</a:t>
            </a:r>
            <a:r>
              <a:rPr lang="en-GB" b="1" dirty="0" smtClean="0">
                <a:hlinkClick r:id="rId3"/>
              </a:rPr>
              <a:t>github.com/rssalessio/ictproject</a:t>
            </a:r>
            <a:r>
              <a:rPr lang="en-GB" b="1" dirty="0" smtClean="0"/>
              <a:t> (code available)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6950" y="148382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PROJECT GOAL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46912" y="10337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5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21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2444744" y="2588350"/>
            <a:ext cx="730251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WENT WRONG</a:t>
            </a:r>
          </a:p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WHY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81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97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5794" y="2181138"/>
            <a:ext cx="7949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Qui </a:t>
            </a:r>
            <a:r>
              <a:rPr lang="en-GB" dirty="0" err="1" smtClean="0"/>
              <a:t>possiamo</a:t>
            </a:r>
            <a:r>
              <a:rPr lang="en-GB" dirty="0" smtClean="0"/>
              <a:t> </a:t>
            </a:r>
            <a:r>
              <a:rPr lang="en-GB" dirty="0" err="1" smtClean="0"/>
              <a:t>mettere</a:t>
            </a:r>
            <a:r>
              <a:rPr lang="en-GB" dirty="0" smtClean="0"/>
              <a:t> </a:t>
            </a:r>
            <a:r>
              <a:rPr lang="en-GB" dirty="0" err="1" smtClean="0"/>
              <a:t>tipo</a:t>
            </a:r>
            <a:r>
              <a:rPr lang="en-GB" dirty="0" smtClean="0"/>
              <a:t> le </a:t>
            </a:r>
            <a:r>
              <a:rPr lang="en-GB" dirty="0" err="1" smtClean="0"/>
              <a:t>ideee</a:t>
            </a:r>
            <a:r>
              <a:rPr lang="en-GB" dirty="0" smtClean="0"/>
              <a:t> </a:t>
            </a:r>
            <a:r>
              <a:rPr lang="en-GB" dirty="0" err="1" smtClean="0"/>
              <a:t>andate</a:t>
            </a:r>
            <a:r>
              <a:rPr lang="en-GB" dirty="0" smtClean="0"/>
              <a:t> male o da </a:t>
            </a:r>
            <a:r>
              <a:rPr lang="en-GB" dirty="0" err="1" smtClean="0"/>
              <a:t>provare</a:t>
            </a:r>
            <a:endParaRPr lang="en-GB" dirty="0" smtClean="0"/>
          </a:p>
          <a:p>
            <a:r>
              <a:rPr lang="en-GB" dirty="0" smtClean="0"/>
              <a:t>-</a:t>
            </a:r>
            <a:r>
              <a:rPr lang="en-GB" dirty="0" err="1" smtClean="0"/>
              <a:t>interpolazione</a:t>
            </a:r>
            <a:r>
              <a:rPr lang="en-GB" dirty="0" smtClean="0"/>
              <a:t> </a:t>
            </a:r>
            <a:r>
              <a:rPr lang="en-GB" dirty="0" err="1" smtClean="0"/>
              <a:t>dati</a:t>
            </a:r>
            <a:r>
              <a:rPr lang="en-GB" dirty="0" smtClean="0"/>
              <a:t> + training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essi</a:t>
            </a:r>
            <a:endParaRPr lang="en-GB" dirty="0" smtClean="0"/>
          </a:p>
          <a:p>
            <a:r>
              <a:rPr lang="en-GB" dirty="0" smtClean="0"/>
              <a:t>-experiment have the same kind of shape-&gt; do an </a:t>
            </a:r>
            <a:r>
              <a:rPr lang="en-GB" dirty="0" err="1" smtClean="0"/>
              <a:t>avg</a:t>
            </a:r>
            <a:r>
              <a:rPr lang="en-GB" dirty="0" smtClean="0"/>
              <a:t> of the data and train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5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 bwMode="auto">
          <a:xfrm>
            <a:off x="1248264" y="1727200"/>
            <a:ext cx="3222136" cy="151318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3</a:t>
            </a:fld>
            <a:endParaRPr lang="it-IT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7272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Experiment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677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Proc.</a:t>
            </a:r>
            <a:r>
              <a:rPr kumimoji="0" lang="en-GB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Analysis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6770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2085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3898900" y="2374900"/>
            <a:ext cx="436880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2" idx="3"/>
            <a:endCxn id="11" idx="1"/>
          </p:cNvCxnSpPr>
          <p:nvPr/>
        </p:nvCxnSpPr>
        <p:spPr bwMode="auto">
          <a:xfrm>
            <a:off x="3892550" y="5918200"/>
            <a:ext cx="437515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10" idx="2"/>
            <a:endCxn id="11" idx="0"/>
          </p:cNvCxnSpPr>
          <p:nvPr/>
        </p:nvCxnSpPr>
        <p:spPr bwMode="auto">
          <a:xfrm>
            <a:off x="9353550" y="2743200"/>
            <a:ext cx="0" cy="280670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989747" y="27426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Already done</a:t>
            </a:r>
            <a:endParaRPr lang="en-GB" b="1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9586" y="3976984"/>
            <a:ext cx="151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Should data be processed?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7200" y="5087719"/>
            <a:ext cx="15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Is the model ok?</a:t>
            </a:r>
            <a:endParaRPr lang="en-GB" b="1" i="1" dirty="0">
              <a:solidFill>
                <a:srgbClr val="FF0000"/>
              </a:solidFill>
            </a:endParaRPr>
          </a:p>
        </p:txBody>
      </p:sp>
      <p:cxnSp>
        <p:nvCxnSpPr>
          <p:cNvPr id="53" name="Elbow Connector 52"/>
          <p:cNvCxnSpPr>
            <a:stCxn id="12" idx="0"/>
          </p:cNvCxnSpPr>
          <p:nvPr/>
        </p:nvCxnSpPr>
        <p:spPr bwMode="auto">
          <a:xfrm rot="5400000" flipH="1" flipV="1">
            <a:off x="2736850" y="2444750"/>
            <a:ext cx="3175000" cy="3035300"/>
          </a:xfrm>
          <a:prstGeom prst="bentConnector3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922680" y="1008390"/>
            <a:ext cx="434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IDENTIFICATION CYCLE</a:t>
            </a:r>
            <a:endParaRPr lang="en-GB" sz="28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5828" y="165100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IDENTIFICATION CYCLE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4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753053" y="2967335"/>
            <a:ext cx="46858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6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7482" y="104649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</a:t>
            </a:r>
            <a:endParaRPr lang="en-GB" sz="2800" b="1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8988" y="2177089"/>
                <a:ext cx="11955902" cy="444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Three experiments, done in the following manner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the system is closed loop, with a PD regulator and a certain reference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the system is in open loop,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a PRBS </a:t>
                </a:r>
                <a:r>
                  <a:rPr lang="en-GB" sz="1400" dirty="0" smtClean="0"/>
                  <a:t>(Pseudo random binary source)</a:t>
                </a:r>
                <a:r>
                  <a:rPr lang="en-GB" dirty="0" smtClean="0"/>
                  <a:t> signal.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 smtClean="0"/>
                  <a:t> the system is again in closed loop.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Sampling </a:t>
                </a:r>
                <a:r>
                  <a:rPr lang="en-GB" dirty="0" smtClean="0"/>
                  <a:t>time of input(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)/output(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=0.2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 smtClean="0"/>
                  <a:t>can see dynamics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2.5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≡15.7 [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Experiment data is collected in 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i</a:t>
                </a:r>
                <a:r>
                  <a:rPr lang="en-GB" dirty="0"/>
                  <a:t>-eth </a:t>
                </a:r>
                <a:r>
                  <a:rPr lang="en-GB" dirty="0" smtClean="0"/>
                  <a:t>experiment.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=1,2,3}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represents data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, etc…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8" y="2177089"/>
                <a:ext cx="11955902" cy="4444294"/>
              </a:xfrm>
              <a:prstGeom prst="rect">
                <a:avLst/>
              </a:prstGeom>
              <a:blipFill rotWithShape="0">
                <a:blip r:embed="rId2"/>
                <a:stretch>
                  <a:fillRect l="-357" t="-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 bwMode="auto">
          <a:xfrm>
            <a:off x="762000" y="5377093"/>
            <a:ext cx="1041400" cy="4445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the open loop data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561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 DATA</a:t>
            </a:r>
            <a:endParaRPr lang="en-GB" sz="2800" b="1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5" y="1569709"/>
            <a:ext cx="3363984" cy="2522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66" y="1569710"/>
            <a:ext cx="3363985" cy="252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5" y="1569709"/>
            <a:ext cx="3363985" cy="25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1938323" y="2588350"/>
            <a:ext cx="831535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 AND</a:t>
            </a:r>
            <a:b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When analysing data for black box modelling there are several steps to consider: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Is there any trend on the data (constant or linear) ?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Detrend</a:t>
                </a:r>
                <a:r>
                  <a:rPr lang="en-GB" dirty="0" smtClean="0"/>
                  <a:t> (not advisable if the system contains an integrator -&gt; we lose dynamics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Analyse the covariance and spectrum of the input signal to understand the level of excitation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We prefer signal that behave like WN to improve (</a:t>
                </a:r>
                <a:r>
                  <a:rPr lang="en-GB" dirty="0" err="1" smtClean="0"/>
                  <a:t>identifiability</a:t>
                </a:r>
                <a:r>
                  <a:rPr lang="en-GB" dirty="0" smtClean="0"/>
                  <a:t> ) the estimate of a parametric model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Estimate the impulse response and frequency response to gain: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Insight into the system dynamics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Estimation of the input dead time (time delay of the input)</a:t>
                </a:r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9" t="-1476" r="-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739-BB1C-478F-BB04-ED63286E8AF6}" type="slidenum">
              <a:rPr lang="it-IT" altLang="en-US" smtClean="0"/>
              <a:pPr/>
              <a:t>8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1/5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Analysis of the covariance gives insight on the level of excitation of the input signal: for example we can run the Anderson Whiteness Test to understand if the input signal behaves like a random white noise.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Also the rank of the correlation matrix can give some info, but most of the time has a persistence of excitation very high: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r>
              <a:rPr lang="en-GB" dirty="0" smtClean="0"/>
              <a:t> command </a:t>
            </a:r>
            <a:r>
              <a:rPr lang="en-GB" dirty="0" err="1" smtClean="0"/>
              <a:t>pexcit</a:t>
            </a:r>
            <a:r>
              <a:rPr lang="en-GB" dirty="0" smtClean="0"/>
              <a:t> always returned 50 (degree of persistence of excitation, its calculated based on min(n/3, 50) where n=rank(Ru)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639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DejaVu Sans</vt:lpstr>
      <vt:lpstr>Minion Web</vt:lpstr>
      <vt:lpstr>Wingdings</vt:lpstr>
      <vt:lpstr>Office Theme</vt:lpstr>
      <vt:lpstr>Storyboard Layouts</vt:lpstr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Alessio Russo</cp:lastModifiedBy>
  <cp:revision>45</cp:revision>
  <dcterms:created xsi:type="dcterms:W3CDTF">2015-04-04T11:28:03Z</dcterms:created>
  <dcterms:modified xsi:type="dcterms:W3CDTF">2015-04-11T12:55:23Z</dcterms:modified>
  <cp:category>Engineering</cp:category>
</cp:coreProperties>
</file>