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sldIdLst>
    <p:sldId id="257" r:id="rId4"/>
    <p:sldId id="258" r:id="rId5"/>
    <p:sldId id="259" r:id="rId6"/>
    <p:sldId id="268" r:id="rId7"/>
    <p:sldId id="260" r:id="rId8"/>
    <p:sldId id="261" r:id="rId9"/>
    <p:sldId id="269" r:id="rId10"/>
    <p:sldId id="271" r:id="rId11"/>
    <p:sldId id="272" r:id="rId12"/>
    <p:sldId id="273" r:id="rId13"/>
    <p:sldId id="275" r:id="rId14"/>
    <p:sldId id="276" r:id="rId15"/>
    <p:sldId id="274" r:id="rId16"/>
    <p:sldId id="262" r:id="rId17"/>
    <p:sldId id="266" r:id="rId18"/>
    <p:sldId id="267" r:id="rId19"/>
    <p:sldId id="270" r:id="rId20"/>
    <p:sldId id="263" r:id="rId21"/>
    <p:sldId id="279" r:id="rId22"/>
    <p:sldId id="281" r:id="rId23"/>
    <p:sldId id="280" r:id="rId24"/>
    <p:sldId id="283" r:id="rId25"/>
    <p:sldId id="294" r:id="rId26"/>
    <p:sldId id="295" r:id="rId27"/>
    <p:sldId id="296" r:id="rId28"/>
    <p:sldId id="287" r:id="rId29"/>
    <p:sldId id="264" r:id="rId30"/>
    <p:sldId id="289" r:id="rId31"/>
    <p:sldId id="290" r:id="rId32"/>
    <p:sldId id="291" r:id="rId33"/>
    <p:sldId id="285" r:id="rId34"/>
    <p:sldId id="286" r:id="rId35"/>
    <p:sldId id="288" r:id="rId36"/>
    <p:sldId id="292" r:id="rId37"/>
    <p:sldId id="293" r:id="rId38"/>
    <p:sldId id="297" r:id="rId39"/>
    <p:sldId id="298" r:id="rId40"/>
    <p:sldId id="299" r:id="rId41"/>
    <p:sldId id="265" r:id="rId42"/>
    <p:sldId id="300" r:id="rId43"/>
    <p:sldId id="301" r:id="rId44"/>
    <p:sldId id="277" r:id="rId45"/>
    <p:sldId id="27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576" y="5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8719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9230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5138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533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6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618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fld id="{DD46C739-BB1C-478F-BB04-ED63286E8AF6}" type="slidenum">
              <a:rPr lang="it-IT" altLang="en-US"/>
              <a:pPr/>
              <a:t>‹#›</a:t>
            </a:fld>
            <a:endParaRPr lang="it-IT" altLang="en-US"/>
          </a:p>
        </p:txBody>
      </p:sp>
    </p:spTree>
    <p:extLst>
      <p:ext uri="{BB962C8B-B14F-4D97-AF65-F5344CB8AC3E}">
        <p14:creationId xmlns:p14="http://schemas.microsoft.com/office/powerpoint/2010/main" val="189306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61155BBA-336D-4AED-BB34-E42D9706BCE7}" type="slidenum">
              <a:rPr lang="it-IT" altLang="en-US"/>
              <a:pPr/>
              <a:t>‹#›</a:t>
            </a:fld>
            <a:endParaRPr lang="it-IT" altLang="en-US"/>
          </a:p>
        </p:txBody>
      </p:sp>
    </p:spTree>
    <p:extLst>
      <p:ext uri="{BB962C8B-B14F-4D97-AF65-F5344CB8AC3E}">
        <p14:creationId xmlns:p14="http://schemas.microsoft.com/office/powerpoint/2010/main" val="5647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22906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4FC0-81D1-4453-9443-D3E156B7E80B}" type="datetimeFigureOut">
              <a:rPr lang="en-GB" smtClean="0"/>
              <a:t>19/04/2015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3244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3C4FC0-81D1-4453-9443-D3E156B7E80B}" type="datetimeFigureOut">
              <a:rPr lang="en-GB" smtClean="0"/>
              <a:t>19/04/2015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1646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3C4FC0-81D1-4453-9443-D3E156B7E80B}" type="datetimeFigureOut">
              <a:rPr lang="en-GB" smtClean="0"/>
              <a:t>19/04/2015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265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3C4FC0-81D1-4453-9443-D3E156B7E80B}" type="datetimeFigureOut">
              <a:rPr lang="en-GB" smtClean="0"/>
              <a:t>19/04/2015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268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4FC0-81D1-4453-9443-D3E156B7E80B}" type="datetimeFigureOut">
              <a:rPr lang="en-GB" smtClean="0"/>
              <a:t>19/04/2015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949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19/04/2015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5863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19/04/2015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9653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4FC0-81D1-4453-9443-D3E156B7E80B}" type="datetimeFigureOut">
              <a:rPr lang="en-GB" smtClean="0"/>
              <a:t>19/04/2015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16275-21D0-4E9D-9684-7551CAB2301E}" type="slidenum">
              <a:rPr lang="en-GB" smtClean="0"/>
              <a:t>‹#›</a:t>
            </a:fld>
            <a:endParaRPr lang="en-GB"/>
          </a:p>
        </p:txBody>
      </p:sp>
    </p:spTree>
    <p:extLst>
      <p:ext uri="{BB962C8B-B14F-4D97-AF65-F5344CB8AC3E}">
        <p14:creationId xmlns:p14="http://schemas.microsoft.com/office/powerpoint/2010/main" val="40566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58566"/>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80" descr="dow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97650"/>
            <a:ext cx="121920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9" descr="up"/>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6"/>
          <p:cNvSpPr>
            <a:spLocks noGrp="1" noChangeArrowheads="1"/>
          </p:cNvSpPr>
          <p:nvPr>
            <p:ph type="body" idx="1"/>
          </p:nvPr>
        </p:nvSpPr>
        <p:spPr bwMode="auto">
          <a:xfrm>
            <a:off x="958851" y="1066800"/>
            <a:ext cx="10972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en-US" dirty="0" smtClean="0"/>
              <a:t>Fare clic per modificare il testo</a:t>
            </a:r>
          </a:p>
          <a:p>
            <a:pPr lvl="1"/>
            <a:r>
              <a:rPr lang="it-IT" altLang="en-US" dirty="0" smtClean="0"/>
              <a:t>Testo</a:t>
            </a:r>
          </a:p>
          <a:p>
            <a:pPr lvl="2"/>
            <a:r>
              <a:rPr lang="it-IT" altLang="en-US" dirty="0" smtClean="0"/>
              <a:t>Testo</a:t>
            </a:r>
          </a:p>
          <a:p>
            <a:pPr lvl="3"/>
            <a:r>
              <a:rPr lang="it-IT" altLang="en-US" dirty="0" smtClean="0"/>
              <a:t>testo</a:t>
            </a:r>
          </a:p>
        </p:txBody>
      </p:sp>
      <p:sp>
        <p:nvSpPr>
          <p:cNvPr id="1092" name="Rectangle 68"/>
          <p:cNvSpPr>
            <a:spLocks noGrp="1" noChangeArrowheads="1"/>
          </p:cNvSpPr>
          <p:nvPr>
            <p:ph type="sldNum" sz="quarter" idx="4"/>
          </p:nvPr>
        </p:nvSpPr>
        <p:spPr bwMode="auto">
          <a:xfrm>
            <a:off x="11698313" y="6621383"/>
            <a:ext cx="1342219" cy="246221"/>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b="1">
                <a:solidFill>
                  <a:srgbClr val="FF9900"/>
                </a:solidFill>
              </a:defRPr>
            </a:lvl1pPr>
          </a:lstStyle>
          <a:p>
            <a:fld id="{786669DE-8452-44C7-A15A-D86683DB2312}" type="slidenum">
              <a:rPr lang="it-IT" altLang="en-US"/>
              <a:pPr/>
              <a:t>‹#›</a:t>
            </a:fld>
            <a:endParaRPr lang="it-IT" altLang="en-US"/>
          </a:p>
        </p:txBody>
      </p:sp>
      <p:sp>
        <p:nvSpPr>
          <p:cNvPr id="1095" name="Text Box 71"/>
          <p:cNvSpPr txBox="1">
            <a:spLocks noChangeArrowheads="1"/>
          </p:cNvSpPr>
          <p:nvPr userDrawn="1"/>
        </p:nvSpPr>
        <p:spPr bwMode="auto">
          <a:xfrm>
            <a:off x="304800" y="6165850"/>
            <a:ext cx="59944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en-US" sz="1200" b="1">
              <a:solidFill>
                <a:srgbClr val="003F6E"/>
              </a:solidFill>
              <a:latin typeface="Arial" charset="0"/>
            </a:endParaRPr>
          </a:p>
        </p:txBody>
      </p:sp>
      <p:pic>
        <p:nvPicPr>
          <p:cNvPr id="7175" name="Picture 81" descr="logo_istituz_positiv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66399" y="152401"/>
            <a:ext cx="1646613" cy="5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 name="Text Box 86"/>
          <p:cNvSpPr txBox="1">
            <a:spLocks noChangeArrowheads="1"/>
          </p:cNvSpPr>
          <p:nvPr userDrawn="1"/>
        </p:nvSpPr>
        <p:spPr bwMode="auto">
          <a:xfrm>
            <a:off x="992718" y="109539"/>
            <a:ext cx="5765801" cy="430887"/>
          </a:xfrm>
          <a:prstGeom prst="rect">
            <a:avLst/>
          </a:prstGeom>
          <a:noFill/>
          <a:ln w="9525">
            <a:noFill/>
            <a:miter lim="800000"/>
            <a:headEnd/>
            <a:tailEnd/>
          </a:ln>
          <a:effectLst/>
        </p:spPr>
        <p:txBody>
          <a:bodyPr wrap="square" lIns="0" tIns="0" rIns="0" bIns="0">
            <a:spAutoFit/>
          </a:bodyPr>
          <a:lstStyle/>
          <a:p>
            <a:pPr eaLnBrk="0" hangingPunct="0">
              <a:spcBef>
                <a:spcPct val="20000"/>
              </a:spcBef>
              <a:defRPr/>
            </a:pPr>
            <a:r>
              <a:rPr lang="it-IT" sz="1400" b="1" dirty="0" smtClean="0">
                <a:solidFill>
                  <a:srgbClr val="004F84"/>
                </a:solidFill>
                <a:latin typeface="Arial" charset="0"/>
              </a:rPr>
              <a:t>ICT</a:t>
            </a:r>
            <a:r>
              <a:rPr lang="it-IT" sz="1400" b="1" baseline="0" dirty="0" smtClean="0">
                <a:solidFill>
                  <a:srgbClr val="004F84"/>
                </a:solidFill>
                <a:latin typeface="Arial" charset="0"/>
              </a:rPr>
              <a:t> FOR CONTROL SYSTEMS ENGINEERING: IDENTIFICATION OF THE ATTITUDE DYNAMICS FOR A QUADROTOR HELICOPTER</a:t>
            </a:r>
            <a:endParaRPr lang="it-IT" sz="1400" b="1" dirty="0">
              <a:solidFill>
                <a:srgbClr val="004F84"/>
              </a:solidFill>
              <a:latin typeface="Arial" charset="0"/>
            </a:endParaRPr>
          </a:p>
        </p:txBody>
      </p:sp>
      <p:sp>
        <p:nvSpPr>
          <p:cNvPr id="9" name="CasellaDiTesto 8"/>
          <p:cNvSpPr txBox="1"/>
          <p:nvPr userDrawn="1"/>
        </p:nvSpPr>
        <p:spPr>
          <a:xfrm>
            <a:off x="1" y="6575425"/>
            <a:ext cx="6758518" cy="338138"/>
          </a:xfrm>
          <a:prstGeom prst="rect">
            <a:avLst/>
          </a:prstGeom>
          <a:noFill/>
        </p:spPr>
        <p:txBody>
          <a:bodyPr wrap="square">
            <a:spAutoFit/>
          </a:bodyPr>
          <a:lstStyle/>
          <a:p>
            <a:pPr eaLnBrk="0" hangingPunct="0">
              <a:spcBef>
                <a:spcPct val="20000"/>
              </a:spcBef>
              <a:defRPr/>
            </a:pPr>
            <a:r>
              <a:rPr lang="it-IT" sz="1600" b="1" dirty="0">
                <a:solidFill>
                  <a:srgbClr val="FF9900"/>
                </a:solidFill>
                <a:latin typeface="Arial" charset="0"/>
              </a:rPr>
              <a:t>Milano </a:t>
            </a:r>
            <a:r>
              <a:rPr lang="it-IT" sz="1600" b="1" dirty="0" smtClean="0">
                <a:solidFill>
                  <a:srgbClr val="FF9900"/>
                </a:solidFill>
                <a:latin typeface="Arial" charset="0"/>
              </a:rPr>
              <a:t>–</a:t>
            </a:r>
            <a:r>
              <a:rPr lang="it-IT" sz="1600" b="1" baseline="0" dirty="0" smtClean="0">
                <a:solidFill>
                  <a:srgbClr val="FF9900"/>
                </a:solidFill>
                <a:latin typeface="Arial" charset="0"/>
              </a:rPr>
              <a:t> 2014/2015  -  Authors: Russo Alessio, Savaia Gianluca</a:t>
            </a:r>
            <a:endParaRPr lang="it-IT" sz="1600" b="1" dirty="0">
              <a:solidFill>
                <a:srgbClr val="FF9900"/>
              </a:solidFill>
              <a:latin typeface="Arial" charset="0"/>
            </a:endParaRPr>
          </a:p>
        </p:txBody>
      </p:sp>
    </p:spTree>
    <p:extLst>
      <p:ext uri="{BB962C8B-B14F-4D97-AF65-F5344CB8AC3E}">
        <p14:creationId xmlns:p14="http://schemas.microsoft.com/office/powerpoint/2010/main" val="31311445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ssalessio/ict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ssalessio/ictproject"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2255838" y="4477703"/>
            <a:ext cx="744537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GB" altLang="en-US" b="1" dirty="0" smtClean="0">
                <a:solidFill>
                  <a:srgbClr val="004F84"/>
                </a:solidFill>
              </a:rPr>
              <a:t>Model Identification: </a:t>
            </a:r>
            <a:r>
              <a:rPr lang="en-GB" altLang="en-US" sz="2200" b="1" i="1" dirty="0" smtClean="0">
                <a:solidFill>
                  <a:srgbClr val="004F84"/>
                </a:solidFill>
              </a:rPr>
              <a:t>Comparison of Black-Box methods to identify the attitude dynamics of a </a:t>
            </a:r>
            <a:r>
              <a:rPr lang="en-GB" altLang="en-US" sz="2200" b="1" i="1" dirty="0" err="1" smtClean="0">
                <a:solidFill>
                  <a:srgbClr val="004F84"/>
                </a:solidFill>
              </a:rPr>
              <a:t>quadrotor</a:t>
            </a:r>
            <a:r>
              <a:rPr lang="en-GB" altLang="en-US" sz="2200" b="1" i="1" dirty="0" smtClean="0">
                <a:solidFill>
                  <a:srgbClr val="004F84"/>
                </a:solidFill>
              </a:rPr>
              <a:t> helicopter</a:t>
            </a:r>
            <a:endParaRPr lang="it-IT" altLang="en-US" sz="2200" b="1" i="1" dirty="0">
              <a:solidFill>
                <a:srgbClr val="004F84"/>
              </a:solidFill>
            </a:endParaRPr>
          </a:p>
        </p:txBody>
      </p:sp>
      <p:sp>
        <p:nvSpPr>
          <p:cNvPr id="3" name="Text Box 20"/>
          <p:cNvSpPr txBox="1">
            <a:spLocks noChangeArrowheads="1"/>
          </p:cNvSpPr>
          <p:nvPr/>
        </p:nvSpPr>
        <p:spPr bwMode="auto">
          <a:xfrm>
            <a:off x="6618914" y="5524143"/>
            <a:ext cx="5330897"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it-IT" altLang="en-US" sz="1800" b="1" dirty="0" smtClean="0"/>
              <a:t>Russo Alessio, Savaia Gianluca</a:t>
            </a:r>
            <a:endParaRPr lang="it-IT" altLang="en-US" sz="1800" b="1" dirty="0"/>
          </a:p>
          <a:p>
            <a:pPr>
              <a:spcBef>
                <a:spcPct val="20000"/>
              </a:spcBef>
            </a:pPr>
            <a:r>
              <a:rPr lang="it-IT" altLang="en-US" sz="1800" b="1" dirty="0" smtClean="0"/>
              <a:t>School of Industrial and Information Engineering</a:t>
            </a:r>
            <a:endParaRPr lang="it-IT" altLang="en-US" sz="1800" b="1" dirty="0"/>
          </a:p>
          <a:p>
            <a:pPr>
              <a:spcBef>
                <a:spcPct val="20000"/>
              </a:spcBef>
            </a:pPr>
            <a:r>
              <a:rPr lang="it-IT" altLang="en-US" sz="1800" b="1" dirty="0" smtClean="0"/>
              <a:t>Politecnico di milano</a:t>
            </a:r>
          </a:p>
        </p:txBody>
      </p:sp>
      <p:sp>
        <p:nvSpPr>
          <p:cNvPr id="4" name="CasellaDiTesto 3"/>
          <p:cNvSpPr txBox="1">
            <a:spLocks noChangeArrowheads="1"/>
          </p:cNvSpPr>
          <p:nvPr/>
        </p:nvSpPr>
        <p:spPr bwMode="auto">
          <a:xfrm>
            <a:off x="4888992" y="189865"/>
            <a:ext cx="70608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it-IT" altLang="en-US" b="1" dirty="0" smtClean="0">
                <a:solidFill>
                  <a:srgbClr val="FF9900"/>
                </a:solidFill>
              </a:rPr>
              <a:t>Prof. Lovera Marco</a:t>
            </a:r>
            <a:br>
              <a:rPr lang="it-IT" altLang="en-US" b="1" dirty="0" smtClean="0">
                <a:solidFill>
                  <a:srgbClr val="FF9900"/>
                </a:solidFill>
              </a:rPr>
            </a:br>
            <a:r>
              <a:rPr lang="it-IT" altLang="en-US" b="1" dirty="0" smtClean="0">
                <a:solidFill>
                  <a:srgbClr val="FF9900"/>
                </a:solidFill>
              </a:rPr>
              <a:t>ICT FOR CONTROL SYSTEMS ENGINEERING</a:t>
            </a:r>
            <a:br>
              <a:rPr lang="it-IT" altLang="en-US" b="1" dirty="0" smtClean="0">
                <a:solidFill>
                  <a:srgbClr val="FF9900"/>
                </a:solidFill>
              </a:rPr>
            </a:br>
            <a:r>
              <a:rPr lang="it-IT" altLang="en-US" b="1" dirty="0" smtClean="0">
                <a:solidFill>
                  <a:srgbClr val="FF9900"/>
                </a:solidFill>
              </a:rPr>
              <a:t>Milano  </a:t>
            </a:r>
            <a:r>
              <a:rPr lang="it-IT" altLang="en-US" b="1" dirty="0">
                <a:solidFill>
                  <a:srgbClr val="FF9900"/>
                </a:solidFill>
              </a:rPr>
              <a:t>- </a:t>
            </a:r>
            <a:r>
              <a:rPr lang="it-IT" altLang="en-US" b="1" dirty="0" smtClean="0">
                <a:solidFill>
                  <a:srgbClr val="FF9900"/>
                </a:solidFill>
              </a:rPr>
              <a:t>2014/2015</a:t>
            </a:r>
            <a:endParaRPr lang="it-IT" altLang="en-US" b="1" dirty="0">
              <a:solidFill>
                <a:srgbClr val="FF9900"/>
              </a:solidFill>
            </a:endParaRPr>
          </a:p>
        </p:txBody>
      </p:sp>
      <p:sp>
        <p:nvSpPr>
          <p:cNvPr id="6" name="Rectangle 5"/>
          <p:cNvSpPr/>
          <p:nvPr/>
        </p:nvSpPr>
        <p:spPr>
          <a:xfrm>
            <a:off x="2050142" y="6096607"/>
            <a:ext cx="3928383" cy="369332"/>
          </a:xfrm>
          <a:prstGeom prst="rect">
            <a:avLst/>
          </a:prstGeom>
        </p:spPr>
        <p:txBody>
          <a:bodyPr wrap="none">
            <a:spAutoFit/>
          </a:bodyPr>
          <a:lstStyle/>
          <a:p>
            <a:r>
              <a:rPr lang="en-GB" dirty="0">
                <a:hlinkClick r:id="rId2"/>
              </a:rPr>
              <a:t>https://github.com/rssalessio/ictproject</a:t>
            </a:r>
            <a:endParaRPr lang="en-GB" dirty="0"/>
          </a:p>
        </p:txBody>
      </p:sp>
    </p:spTree>
    <p:extLst>
      <p:ext uri="{BB962C8B-B14F-4D97-AF65-F5344CB8AC3E}">
        <p14:creationId xmlns:p14="http://schemas.microsoft.com/office/powerpoint/2010/main" val="242813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10</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2/5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1200329"/>
          </a:xfrm>
          <a:prstGeom prst="rect">
            <a:avLst/>
          </a:prstGeom>
          <a:noFill/>
        </p:spPr>
        <p:txBody>
          <a:bodyPr wrap="square" rtlCol="0">
            <a:spAutoFit/>
          </a:bodyPr>
          <a:lstStyle/>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832281426"/>
              </p:ext>
            </p:extLst>
          </p:nvPr>
        </p:nvGraphicFramePr>
        <p:xfrm>
          <a:off x="2717019" y="3205296"/>
          <a:ext cx="6233020" cy="2406207"/>
        </p:xfrm>
        <a:graphic>
          <a:graphicData uri="http://schemas.openxmlformats.org/drawingml/2006/table">
            <a:tbl>
              <a:tblPr firstRow="1" bandRow="1">
                <a:tableStyleId>{5C22544A-7EE6-4342-B048-85BDC9FD1C3A}</a:tableStyleId>
              </a:tblPr>
              <a:tblGrid>
                <a:gridCol w="1558255"/>
                <a:gridCol w="1558255"/>
                <a:gridCol w="1558255"/>
                <a:gridCol w="1558255"/>
              </a:tblGrid>
              <a:tr h="578900">
                <a:tc>
                  <a:txBody>
                    <a:bodyPr/>
                    <a:lstStyle/>
                    <a:p>
                      <a:r>
                        <a:rPr lang="en-GB" dirty="0" smtClean="0">
                          <a:solidFill>
                            <a:srgbClr val="FF0000"/>
                          </a:solidFill>
                        </a:rPr>
                        <a:t>Ratio</a:t>
                      </a:r>
                      <a:r>
                        <a:rPr lang="en-GB" baseline="0" dirty="0" smtClean="0">
                          <a:solidFill>
                            <a:srgbClr val="FF0000"/>
                          </a:solidFill>
                        </a:rPr>
                        <a:t> of violation</a:t>
                      </a:r>
                      <a:endParaRPr lang="en-GB" dirty="0">
                        <a:solidFill>
                          <a:srgbClr val="FF0000"/>
                        </a:solidFill>
                      </a:endParaRPr>
                    </a:p>
                  </a:txBody>
                  <a:tcPr>
                    <a:solidFill>
                      <a:schemeClr val="bg1"/>
                    </a:solidFill>
                  </a:tcPr>
                </a:tc>
                <a:tc>
                  <a:txBody>
                    <a:bodyPr/>
                    <a:lstStyle/>
                    <a:p>
                      <a:r>
                        <a:rPr lang="en-GB" dirty="0" smtClean="0"/>
                        <a:t>1</a:t>
                      </a:r>
                      <a:r>
                        <a:rPr lang="en-GB" baseline="30000" dirty="0" smtClean="0"/>
                        <a:t>st</a:t>
                      </a:r>
                      <a:r>
                        <a:rPr lang="en-GB" dirty="0" smtClean="0"/>
                        <a:t> </a:t>
                      </a:r>
                      <a:r>
                        <a:rPr lang="en-GB" dirty="0" err="1" smtClean="0"/>
                        <a:t>Exp</a:t>
                      </a:r>
                      <a:endParaRPr lang="en-GB" dirty="0"/>
                    </a:p>
                  </a:txBody>
                  <a:tcPr/>
                </a:tc>
                <a:tc>
                  <a:txBody>
                    <a:bodyPr/>
                    <a:lstStyle/>
                    <a:p>
                      <a:r>
                        <a:rPr lang="en-GB" baseline="0" dirty="0" smtClean="0"/>
                        <a:t>2</a:t>
                      </a:r>
                      <a:r>
                        <a:rPr lang="en-GB" baseline="30000" dirty="0" smtClean="0"/>
                        <a:t>nd</a:t>
                      </a:r>
                      <a:r>
                        <a:rPr lang="en-GB" baseline="0" dirty="0" smtClean="0"/>
                        <a:t>  </a:t>
                      </a:r>
                      <a:r>
                        <a:rPr lang="en-GB" baseline="0" dirty="0" err="1" smtClean="0"/>
                        <a:t>Exp</a:t>
                      </a:r>
                      <a:r>
                        <a:rPr lang="en-GB" baseline="0" dirty="0" smtClean="0"/>
                        <a:t> </a:t>
                      </a:r>
                      <a:endParaRPr lang="en-GB" dirty="0"/>
                    </a:p>
                  </a:txBody>
                  <a:tcPr/>
                </a:tc>
                <a:tc>
                  <a:txBody>
                    <a:bodyPr/>
                    <a:lstStyle/>
                    <a:p>
                      <a:r>
                        <a:rPr lang="en-GB" baseline="0" dirty="0" smtClean="0"/>
                        <a:t> 3</a:t>
                      </a:r>
                      <a:r>
                        <a:rPr lang="en-GB" baseline="30000" dirty="0" smtClean="0"/>
                        <a:t>rd</a:t>
                      </a:r>
                      <a:r>
                        <a:rPr lang="en-GB" baseline="0" dirty="0" smtClean="0"/>
                        <a:t> </a:t>
                      </a:r>
                      <a:r>
                        <a:rPr lang="en-GB" baseline="0" dirty="0" err="1" smtClean="0"/>
                        <a:t>Exp</a:t>
                      </a:r>
                      <a:endParaRPr lang="en-GB" dirty="0"/>
                    </a:p>
                  </a:txBody>
                  <a:tcPr/>
                </a:tc>
              </a:tr>
              <a:tr h="335394">
                <a:tc>
                  <a:txBody>
                    <a:bodyPr/>
                    <a:lstStyle/>
                    <a:p>
                      <a:r>
                        <a:rPr lang="en-GB" dirty="0" smtClean="0"/>
                        <a:t>Full data</a:t>
                      </a:r>
                      <a:endParaRPr lang="en-GB" dirty="0"/>
                    </a:p>
                  </a:txBody>
                  <a:tcPr>
                    <a:solidFill>
                      <a:schemeClr val="accent1">
                        <a:lumMod val="60000"/>
                        <a:lumOff val="40000"/>
                      </a:schemeClr>
                    </a:solidFill>
                  </a:tcPr>
                </a:tc>
                <a:tc>
                  <a:txBody>
                    <a:bodyPr/>
                    <a:lstStyle/>
                    <a:p>
                      <a:r>
                        <a:rPr lang="en-GB" dirty="0" smtClean="0"/>
                        <a:t>0.2245</a:t>
                      </a:r>
                      <a:endParaRPr lang="en-GB" dirty="0"/>
                    </a:p>
                  </a:txBody>
                  <a:tcPr/>
                </a:tc>
                <a:tc>
                  <a:txBody>
                    <a:bodyPr/>
                    <a:lstStyle/>
                    <a:p>
                      <a:r>
                        <a:rPr lang="en-GB" dirty="0" smtClean="0"/>
                        <a:t>0.2343</a:t>
                      </a:r>
                      <a:endParaRPr lang="en-GB" dirty="0"/>
                    </a:p>
                  </a:txBody>
                  <a:tcPr/>
                </a:tc>
                <a:tc>
                  <a:txBody>
                    <a:bodyPr/>
                    <a:lstStyle/>
                    <a:p>
                      <a:r>
                        <a:rPr lang="en-GB" sz="1800" b="1" i="0" kern="1200" dirty="0" smtClean="0">
                          <a:solidFill>
                            <a:schemeClr val="dk1"/>
                          </a:solidFill>
                          <a:latin typeface="+mn-lt"/>
                          <a:ea typeface="+mn-ea"/>
                          <a:cs typeface="+mn-cs"/>
                        </a:rPr>
                        <a:t>0.2231</a:t>
                      </a:r>
                      <a:endParaRPr lang="en-GB" sz="1800" b="1" i="0" kern="1200" dirty="0">
                        <a:solidFill>
                          <a:schemeClr val="dk1"/>
                        </a:solidFill>
                        <a:latin typeface="+mn-lt"/>
                        <a:ea typeface="+mn-ea"/>
                        <a:cs typeface="+mn-cs"/>
                      </a:endParaRPr>
                    </a:p>
                  </a:txBody>
                  <a:tcPr/>
                </a:tc>
              </a:tr>
              <a:tr h="466789">
                <a:tc>
                  <a:txBody>
                    <a:bodyPr/>
                    <a:lstStyle/>
                    <a:p>
                      <a:r>
                        <a:rPr lang="en-GB" dirty="0" smtClean="0"/>
                        <a:t>1</a:t>
                      </a:r>
                      <a:r>
                        <a:rPr lang="en-GB" baseline="30000" dirty="0" smtClean="0"/>
                        <a:t>st</a:t>
                      </a:r>
                      <a:r>
                        <a:rPr lang="en-GB" dirty="0" smtClean="0"/>
                        <a:t> portion</a:t>
                      </a:r>
                      <a:endParaRPr lang="en-GB" dirty="0"/>
                    </a:p>
                  </a:txBody>
                  <a:tcPr>
                    <a:solidFill>
                      <a:schemeClr val="accent1">
                        <a:lumMod val="60000"/>
                        <a:lumOff val="40000"/>
                      </a:schemeClr>
                    </a:solidFill>
                  </a:tcPr>
                </a:tc>
                <a:tc>
                  <a:txBody>
                    <a:bodyPr/>
                    <a:lstStyle/>
                    <a:p>
                      <a:r>
                        <a:rPr lang="en-GB" dirty="0" smtClean="0"/>
                        <a:t>0.3154</a:t>
                      </a:r>
                      <a:endParaRPr lang="en-GB" dirty="0"/>
                    </a:p>
                  </a:txBody>
                  <a:tcPr/>
                </a:tc>
                <a:tc>
                  <a:txBody>
                    <a:bodyPr/>
                    <a:lstStyle/>
                    <a:p>
                      <a:r>
                        <a:rPr lang="en-GB" dirty="0" smtClean="0"/>
                        <a:t>0.4293</a:t>
                      </a:r>
                      <a:endParaRPr lang="en-GB" dirty="0"/>
                    </a:p>
                  </a:txBody>
                  <a:tcPr/>
                </a:tc>
                <a:tc>
                  <a:txBody>
                    <a:bodyPr/>
                    <a:lstStyle/>
                    <a:p>
                      <a:r>
                        <a:rPr lang="en-GB" dirty="0" smtClean="0"/>
                        <a:t>0.4110</a:t>
                      </a:r>
                      <a:endParaRPr lang="en-GB" dirty="0"/>
                    </a:p>
                  </a:txBody>
                  <a:tcPr/>
                </a:tc>
              </a:tr>
              <a:tr h="466789">
                <a:tc>
                  <a:txBody>
                    <a:bodyPr/>
                    <a:lstStyle/>
                    <a:p>
                      <a:r>
                        <a:rPr lang="en-GB" dirty="0" smtClean="0"/>
                        <a:t>2</a:t>
                      </a:r>
                      <a:r>
                        <a:rPr lang="en-GB" baseline="30000" dirty="0" smtClean="0"/>
                        <a:t>nd</a:t>
                      </a:r>
                      <a:r>
                        <a:rPr lang="en-GB" baseline="0" dirty="0" smtClean="0"/>
                        <a:t> portion</a:t>
                      </a:r>
                      <a:endParaRPr lang="en-GB" dirty="0"/>
                    </a:p>
                  </a:txBody>
                  <a:tcPr>
                    <a:solidFill>
                      <a:schemeClr val="accent1">
                        <a:lumMod val="60000"/>
                        <a:lumOff val="40000"/>
                      </a:schemeClr>
                    </a:solidFill>
                  </a:tcPr>
                </a:tc>
                <a:tc>
                  <a:txBody>
                    <a:bodyPr/>
                    <a:lstStyle/>
                    <a:p>
                      <a:r>
                        <a:rPr lang="en-GB" b="1" dirty="0" smtClean="0"/>
                        <a:t>0.1785</a:t>
                      </a:r>
                      <a:endParaRPr lang="en-GB" b="1" dirty="0"/>
                    </a:p>
                  </a:txBody>
                  <a:tcPr/>
                </a:tc>
                <a:tc>
                  <a:txBody>
                    <a:bodyPr/>
                    <a:lstStyle/>
                    <a:p>
                      <a:r>
                        <a:rPr lang="en-GB" dirty="0" smtClean="0"/>
                        <a:t>0.3049</a:t>
                      </a:r>
                      <a:endParaRPr lang="en-GB" dirty="0"/>
                    </a:p>
                  </a:txBody>
                  <a:tcPr/>
                </a:tc>
                <a:tc>
                  <a:txBody>
                    <a:bodyPr/>
                    <a:lstStyle/>
                    <a:p>
                      <a:r>
                        <a:rPr lang="en-GB" dirty="0" smtClean="0"/>
                        <a:t>0.2995</a:t>
                      </a:r>
                      <a:endParaRPr lang="en-GB" dirty="0"/>
                    </a:p>
                  </a:txBody>
                  <a:tcPr/>
                </a:tc>
              </a:tr>
              <a:tr h="466789">
                <a:tc>
                  <a:txBody>
                    <a:bodyPr/>
                    <a:lstStyle/>
                    <a:p>
                      <a:r>
                        <a:rPr lang="en-GB" dirty="0" smtClean="0"/>
                        <a:t>3</a:t>
                      </a:r>
                      <a:r>
                        <a:rPr lang="en-GB" baseline="30000" dirty="0" smtClean="0"/>
                        <a:t>rd</a:t>
                      </a:r>
                      <a:r>
                        <a:rPr lang="en-GB" dirty="0" smtClean="0"/>
                        <a:t> portion</a:t>
                      </a:r>
                      <a:endParaRPr lang="en-GB" dirty="0"/>
                    </a:p>
                  </a:txBody>
                  <a:tcPr>
                    <a:solidFill>
                      <a:schemeClr val="accent1">
                        <a:lumMod val="60000"/>
                        <a:lumOff val="40000"/>
                      </a:schemeClr>
                    </a:solidFill>
                  </a:tcPr>
                </a:tc>
                <a:tc>
                  <a:txBody>
                    <a:bodyPr/>
                    <a:lstStyle/>
                    <a:p>
                      <a:r>
                        <a:rPr lang="en-GB" dirty="0" smtClean="0"/>
                        <a:t>0.4483</a:t>
                      </a:r>
                      <a:endParaRPr lang="en-GB" dirty="0"/>
                    </a:p>
                  </a:txBody>
                  <a:tcPr/>
                </a:tc>
                <a:tc>
                  <a:txBody>
                    <a:bodyPr/>
                    <a:lstStyle/>
                    <a:p>
                      <a:r>
                        <a:rPr lang="en-GB" dirty="0" smtClean="0"/>
                        <a:t>0.7414</a:t>
                      </a:r>
                      <a:endParaRPr lang="en-GB" dirty="0"/>
                    </a:p>
                  </a:txBody>
                  <a:tcPr/>
                </a:tc>
                <a:tc>
                  <a:txBody>
                    <a:bodyPr/>
                    <a:lstStyle/>
                    <a:p>
                      <a:r>
                        <a:rPr lang="en-GB" dirty="0" smtClean="0"/>
                        <a:t>0.9138</a:t>
                      </a:r>
                      <a:endParaRPr lang="en-GB" dirty="0"/>
                    </a:p>
                  </a:txBody>
                  <a:tcPr/>
                </a:tc>
              </a:tr>
            </a:tbl>
          </a:graphicData>
        </a:graphic>
      </p:graphicFrame>
      <p:sp>
        <p:nvSpPr>
          <p:cNvPr id="7" name="TextBox 6"/>
          <p:cNvSpPr txBox="1"/>
          <p:nvPr/>
        </p:nvSpPr>
        <p:spPr>
          <a:xfrm>
            <a:off x="830510" y="2139193"/>
            <a:ext cx="11427295" cy="646331"/>
          </a:xfrm>
          <a:prstGeom prst="rect">
            <a:avLst/>
          </a:prstGeom>
          <a:noFill/>
        </p:spPr>
        <p:txBody>
          <a:bodyPr wrap="none" rtlCol="0">
            <a:spAutoFit/>
          </a:bodyPr>
          <a:lstStyle/>
          <a:p>
            <a:r>
              <a:rPr lang="en-GB" dirty="0" smtClean="0"/>
              <a:t>The following table summarise the results of the Anderson Test, with confidence 90%, considering all samples </a:t>
            </a:r>
            <a:br>
              <a:rPr lang="en-GB" dirty="0" smtClean="0"/>
            </a:br>
            <a:r>
              <a:rPr lang="en-GB" dirty="0" smtClean="0"/>
              <a:t>of each set. </a:t>
            </a:r>
            <a:endParaRPr lang="en-GB" dirty="0"/>
          </a:p>
        </p:txBody>
      </p:sp>
      <p:sp>
        <p:nvSpPr>
          <p:cNvPr id="8" name="TextBox 7"/>
          <p:cNvSpPr txBox="1"/>
          <p:nvPr/>
        </p:nvSpPr>
        <p:spPr>
          <a:xfrm>
            <a:off x="7441035" y="346551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11409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2702"/>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11</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3/5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43809"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2</a:t>
            </a:r>
            <a:r>
              <a:rPr lang="en-GB" b="1" baseline="30000" dirty="0" smtClean="0">
                <a:solidFill>
                  <a:srgbClr val="FF0000"/>
                </a:solidFill>
              </a:rPr>
              <a:t>nd</a:t>
            </a:r>
            <a:r>
              <a:rPr lang="en-GB" b="1" dirty="0" smtClean="0">
                <a:solidFill>
                  <a:srgbClr val="FF0000"/>
                </a:solidFill>
              </a:rPr>
              <a:t> data set</a:t>
            </a:r>
            <a:endParaRPr lang="en-GB" b="1" dirty="0">
              <a:solidFill>
                <a:srgbClr val="FF0000"/>
              </a:solidFill>
            </a:endParaRPr>
          </a:p>
        </p:txBody>
      </p:sp>
    </p:spTree>
    <p:extLst>
      <p:ext uri="{BB962C8B-B14F-4D97-AF65-F5344CB8AC3E}">
        <p14:creationId xmlns:p14="http://schemas.microsoft.com/office/powerpoint/2010/main" val="25556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3174"/>
            <a:ext cx="9238299" cy="4739439"/>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12</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4/5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72663"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20175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537"/>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13</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5/5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80874"/>
            <a:ext cx="3172663" cy="369332"/>
          </a:xfrm>
          <a:prstGeom prst="rect">
            <a:avLst/>
          </a:prstGeom>
          <a:noFill/>
        </p:spPr>
        <p:txBody>
          <a:bodyPr wrap="none" rtlCol="0">
            <a:spAutoFit/>
          </a:bodyPr>
          <a:lstStyle/>
          <a:p>
            <a:r>
              <a:rPr lang="en-GB" b="1" dirty="0" smtClean="0">
                <a:solidFill>
                  <a:srgbClr val="FF0000"/>
                </a:solidFill>
              </a:rPr>
              <a:t>3</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169686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14</a:t>
            </a:fld>
            <a:endParaRPr lang="it-IT" altLang="en-US"/>
          </a:p>
        </p:txBody>
      </p:sp>
      <p:sp>
        <p:nvSpPr>
          <p:cNvPr id="3" name="TextBox 2"/>
          <p:cNvSpPr txBox="1"/>
          <p:nvPr/>
        </p:nvSpPr>
        <p:spPr>
          <a:xfrm>
            <a:off x="3810759" y="1030484"/>
            <a:ext cx="4570482" cy="523220"/>
          </a:xfrm>
          <a:prstGeom prst="rect">
            <a:avLst/>
          </a:prstGeom>
          <a:noFill/>
        </p:spPr>
        <p:txBody>
          <a:bodyPr wrap="none" rtlCol="0">
            <a:spAutoFit/>
          </a:bodyPr>
          <a:lstStyle/>
          <a:p>
            <a:r>
              <a:rPr lang="en-GB" sz="2800" b="1" i="1" dirty="0" smtClean="0">
                <a:latin typeface="+mj-lt"/>
              </a:rPr>
              <a:t>IMPULSE RESPONSE 1/3 </a:t>
            </a: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79506" y="1798769"/>
            <a:ext cx="10100345" cy="2031325"/>
          </a:xfrm>
          <a:prstGeom prst="rect">
            <a:avLst/>
          </a:prstGeom>
          <a:noFill/>
        </p:spPr>
        <p:txBody>
          <a:bodyPr wrap="square" rtlCol="0">
            <a:spAutoFit/>
          </a:bodyPr>
          <a:lstStyle/>
          <a:p>
            <a:r>
              <a:rPr lang="en-GB" dirty="0" smtClean="0"/>
              <a:t>Main two approaches to estimate the impulse response are:</a:t>
            </a:r>
          </a:p>
          <a:p>
            <a:endParaRPr lang="en-GB" dirty="0"/>
          </a:p>
          <a:p>
            <a:pPr marL="342900" indent="-342900">
              <a:buFont typeface="+mj-lt"/>
              <a:buAutoNum type="arabicPeriod"/>
            </a:pPr>
            <a:r>
              <a:rPr lang="en-GB" dirty="0" smtClean="0"/>
              <a:t>Identify a FIR model </a:t>
            </a:r>
          </a:p>
          <a:p>
            <a:pPr marL="342900" indent="-342900">
              <a:buFont typeface="+mj-lt"/>
              <a:buAutoNum type="arabicPeriod"/>
            </a:pPr>
            <a:r>
              <a:rPr lang="en-GB" dirty="0" smtClean="0"/>
              <a:t>Make use of correlation analysis</a:t>
            </a:r>
            <a:endParaRPr lang="en-GB" dirty="0"/>
          </a:p>
          <a:p>
            <a:endParaRPr lang="en-GB" dirty="0"/>
          </a:p>
          <a:p>
            <a:r>
              <a:rPr lang="en-GB" dirty="0" smtClean="0"/>
              <a:t>From this we can make a rough estimation of the impulse response, and together with the measured data, try to estimate the input delay (dead time).</a:t>
            </a:r>
            <a:endParaRPr lang="en-GB" dirty="0"/>
          </a:p>
        </p:txBody>
      </p:sp>
      <mc:AlternateContent xmlns:mc="http://schemas.openxmlformats.org/markup-compatibility/2006" xmlns:a14="http://schemas.microsoft.com/office/drawing/2010/main">
        <mc:Choice Requires="a14">
          <p:sp>
            <p:nvSpPr>
              <p:cNvPr id="8" name="TextBox 7"/>
              <p:cNvSpPr txBox="1"/>
              <p:nvPr/>
            </p:nvSpPr>
            <p:spPr>
              <a:xfrm>
                <a:off x="679506" y="3915768"/>
                <a:ext cx="10620465" cy="2325317"/>
              </a:xfrm>
              <a:prstGeom prst="rect">
                <a:avLst/>
              </a:prstGeom>
              <a:noFill/>
            </p:spPr>
            <p:txBody>
              <a:bodyPr wrap="square" lIns="0" tIns="0" rIns="0" bIns="0" rtlCol="0">
                <a:spAutoFit/>
              </a:bodyPr>
              <a:lstStyle/>
              <a:p>
                <a:r>
                  <a:rPr lang="en-GB" dirty="0" smtClean="0"/>
                  <a:t>The correlation analysis works in the following way:</a:t>
                </a:r>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m:t>
                        </m:r>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a14:m>
                <a:r>
                  <a:rPr lang="en-GB" dirty="0" smtClean="0"/>
                  <a:t> , suppose </a:t>
                </a:r>
                <a14:m>
                  <m:oMath xmlns:m="http://schemas.openxmlformats.org/officeDocument/2006/math">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smtClean="0"/>
                  <a:t> and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smtClean="0"/>
                  <a:t> causal filter, then consider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𝑦</m:t>
                    </m:r>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smtClean="0"/>
                  <a:t> (we still have the same impulse response if we apply the filter to both the signals):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𝑢</m:t>
                                  </m:r>
                                </m:sub>
                              </m:sSub>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num>
                        <m:den>
                          <m:r>
                            <a:rPr lang="en-GB" b="0" i="1" smtClean="0">
                              <a:latin typeface="Cambria Math" panose="02040503050406030204" pitchFamily="18" charset="0"/>
                            </a:rPr>
                            <m:t>𝜆</m:t>
                          </m:r>
                        </m:den>
                      </m:f>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679506" y="3915768"/>
                <a:ext cx="10620465" cy="2325317"/>
              </a:xfrm>
              <a:prstGeom prst="rect">
                <a:avLst/>
              </a:prstGeom>
              <a:blipFill rotWithShape="0">
                <a:blip r:embed="rId2"/>
                <a:stretch>
                  <a:fillRect l="-1320" t="-8901" r="-1033"/>
                </a:stretch>
              </a:blipFill>
            </p:spPr>
            <p:txBody>
              <a:bodyPr/>
              <a:lstStyle/>
              <a:p>
                <a:r>
                  <a:rPr lang="en-GB">
                    <a:noFill/>
                  </a:rPr>
                  <a:t> </a:t>
                </a:r>
              </a:p>
            </p:txBody>
          </p:sp>
        </mc:Fallback>
      </mc:AlternateContent>
    </p:spTree>
    <p:extLst>
      <p:ext uri="{BB962C8B-B14F-4D97-AF65-F5344CB8AC3E}">
        <p14:creationId xmlns:p14="http://schemas.microsoft.com/office/powerpoint/2010/main" val="387855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1" y="1498877"/>
            <a:ext cx="9676284" cy="4964135"/>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15</a:t>
            </a:fld>
            <a:endParaRPr lang="it-IT" altLang="en-US"/>
          </a:p>
        </p:txBody>
      </p:sp>
      <p:sp>
        <p:nvSpPr>
          <p:cNvPr id="3" name="TextBox 2"/>
          <p:cNvSpPr txBox="1"/>
          <p:nvPr/>
        </p:nvSpPr>
        <p:spPr>
          <a:xfrm>
            <a:off x="2219233" y="975657"/>
            <a:ext cx="6707285" cy="523220"/>
          </a:xfrm>
          <a:prstGeom prst="rect">
            <a:avLst/>
          </a:prstGeom>
          <a:noFill/>
        </p:spPr>
        <p:txBody>
          <a:bodyPr wrap="none" rtlCol="0">
            <a:spAutoFit/>
          </a:bodyPr>
          <a:lstStyle/>
          <a:p>
            <a:r>
              <a:rPr lang="en-GB" sz="2800" b="1" i="1" dirty="0" smtClean="0">
                <a:latin typeface="+mj-lt"/>
              </a:rPr>
              <a:t>IMPULSE RESPONSE 2/3 – Estimation</a:t>
            </a:r>
          </a:p>
        </p:txBody>
      </p:sp>
      <p:sp>
        <p:nvSpPr>
          <p:cNvPr id="10" name="TextBox 9"/>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TextBox 6"/>
          <p:cNvSpPr txBox="1"/>
          <p:nvPr/>
        </p:nvSpPr>
        <p:spPr>
          <a:xfrm>
            <a:off x="8308589" y="1828203"/>
            <a:ext cx="3552973" cy="4247317"/>
          </a:xfrm>
          <a:prstGeom prst="rect">
            <a:avLst/>
          </a:prstGeom>
          <a:noFill/>
        </p:spPr>
        <p:txBody>
          <a:bodyPr wrap="square" rtlCol="0">
            <a:spAutoFit/>
          </a:bodyPr>
          <a:lstStyle/>
          <a:p>
            <a:r>
              <a:rPr lang="en-GB" dirty="0" smtClean="0"/>
              <a:t>First image is based on correlation analysis.</a:t>
            </a:r>
          </a:p>
          <a:p>
            <a:endParaRPr lang="en-GB" dirty="0"/>
          </a:p>
          <a:p>
            <a:r>
              <a:rPr lang="en-GB" dirty="0" smtClean="0"/>
              <a:t>Second one is based on the identification of a fir model up to n=20.</a:t>
            </a:r>
          </a:p>
          <a:p>
            <a:endParaRPr lang="en-GB" dirty="0"/>
          </a:p>
          <a:p>
            <a:endParaRPr lang="en-GB" dirty="0"/>
          </a:p>
          <a:p>
            <a:r>
              <a:rPr lang="en-GB" dirty="0" smtClean="0"/>
              <a:t>Seems like that</a:t>
            </a:r>
          </a:p>
          <a:p>
            <a:r>
              <a:rPr lang="en-GB" dirty="0" smtClean="0"/>
              <a:t>A positive input</a:t>
            </a:r>
          </a:p>
          <a:p>
            <a:r>
              <a:rPr lang="en-GB" dirty="0" smtClean="0"/>
              <a:t>Is delayed of 2-3 lags (See confidence region)</a:t>
            </a:r>
          </a:p>
          <a:p>
            <a:endParaRPr lang="en-GB" dirty="0"/>
          </a:p>
          <a:p>
            <a:r>
              <a:rPr lang="en-GB" dirty="0" smtClean="0"/>
              <a:t>Tested on all the datasets, quite similar behaviour.</a:t>
            </a:r>
            <a:endParaRPr lang="en-GB" dirty="0"/>
          </a:p>
        </p:txBody>
      </p:sp>
    </p:spTree>
    <p:extLst>
      <p:ext uri="{BB962C8B-B14F-4D97-AF65-F5344CB8AC3E}">
        <p14:creationId xmlns:p14="http://schemas.microsoft.com/office/powerpoint/2010/main" val="2239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16</a:t>
            </a:fld>
            <a:endParaRPr lang="it-IT" altLang="en-US"/>
          </a:p>
        </p:txBody>
      </p:sp>
      <p:sp>
        <p:nvSpPr>
          <p:cNvPr id="3" name="TextBox 2"/>
          <p:cNvSpPr txBox="1"/>
          <p:nvPr/>
        </p:nvSpPr>
        <p:spPr>
          <a:xfrm>
            <a:off x="2219233" y="975657"/>
            <a:ext cx="7216527" cy="523220"/>
          </a:xfrm>
          <a:prstGeom prst="rect">
            <a:avLst/>
          </a:prstGeom>
          <a:noFill/>
        </p:spPr>
        <p:txBody>
          <a:bodyPr wrap="none" rtlCol="0">
            <a:spAutoFit/>
          </a:bodyPr>
          <a:lstStyle/>
          <a:p>
            <a:r>
              <a:rPr lang="en-GB" sz="2800" b="1" i="1" dirty="0" smtClean="0">
                <a:latin typeface="+mj-lt"/>
              </a:rPr>
              <a:t>IMPULSE RESPONSE 3/3 –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4" y="1498877"/>
            <a:ext cx="9605395" cy="4948386"/>
          </a:xfrm>
          <a:prstGeom prst="rect">
            <a:avLst/>
          </a:prstGeom>
        </p:spPr>
      </p:pic>
      <p:sp>
        <p:nvSpPr>
          <p:cNvPr id="7" name="TextBox 6"/>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TextBox 7"/>
          <p:cNvSpPr txBox="1"/>
          <p:nvPr/>
        </p:nvSpPr>
        <p:spPr>
          <a:xfrm>
            <a:off x="9978830" y="3465513"/>
            <a:ext cx="2213170" cy="646331"/>
          </a:xfrm>
          <a:prstGeom prst="rect">
            <a:avLst/>
          </a:prstGeom>
          <a:noFill/>
        </p:spPr>
        <p:txBody>
          <a:bodyPr wrap="none" rtlCol="0">
            <a:spAutoFit/>
          </a:bodyPr>
          <a:lstStyle/>
          <a:p>
            <a:r>
              <a:rPr lang="en-GB" dirty="0" smtClean="0"/>
              <a:t>Effect of u &gt;0 after</a:t>
            </a:r>
          </a:p>
          <a:p>
            <a:r>
              <a:rPr lang="en-GB" dirty="0" smtClean="0"/>
              <a:t>2-3 </a:t>
            </a:r>
            <a:r>
              <a:rPr lang="en-GB" dirty="0" err="1" smtClean="0"/>
              <a:t>Ts</a:t>
            </a:r>
            <a:r>
              <a:rPr lang="en-GB" dirty="0" smtClean="0"/>
              <a:t> = 0.4-0.6 sec</a:t>
            </a:r>
            <a:endParaRPr lang="en-GB" dirty="0"/>
          </a:p>
        </p:txBody>
      </p:sp>
    </p:spTree>
    <p:extLst>
      <p:ext uri="{BB962C8B-B14F-4D97-AF65-F5344CB8AC3E}">
        <p14:creationId xmlns:p14="http://schemas.microsoft.com/office/powerpoint/2010/main" val="424149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17</a:t>
            </a:fld>
            <a:endParaRPr lang="it-IT" altLang="en-US"/>
          </a:p>
        </p:txBody>
      </p:sp>
      <p:sp>
        <p:nvSpPr>
          <p:cNvPr id="4" name="Rectangle 3"/>
          <p:cNvSpPr/>
          <p:nvPr/>
        </p:nvSpPr>
        <p:spPr>
          <a:xfrm>
            <a:off x="3041324" y="2588350"/>
            <a:ext cx="6109366"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smtClean="0">
                <a:ln w="0"/>
                <a:solidFill>
                  <a:schemeClr val="tx1"/>
                </a:solidFill>
                <a:effectLst>
                  <a:outerShdw blurRad="38100" dist="19050" dir="2700000" algn="tl" rotWithShape="0">
                    <a:schemeClr val="dk1">
                      <a:alpha val="40000"/>
                    </a:schemeClr>
                  </a:outerShdw>
                </a:effectLst>
              </a:rPr>
              <a:t>Model 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541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18</a:t>
            </a:fld>
            <a:endParaRPr lang="it-IT" altLang="en-US"/>
          </a:p>
        </p:txBody>
      </p:sp>
      <p:sp>
        <p:nvSpPr>
          <p:cNvPr id="3" name="TextBox 2"/>
          <p:cNvSpPr txBox="1"/>
          <p:nvPr/>
        </p:nvSpPr>
        <p:spPr>
          <a:xfrm>
            <a:off x="3337615" y="1046490"/>
            <a:ext cx="5516767" cy="523220"/>
          </a:xfrm>
          <a:prstGeom prst="rect">
            <a:avLst/>
          </a:prstGeom>
          <a:noFill/>
        </p:spPr>
        <p:txBody>
          <a:bodyPr wrap="none" rtlCol="0">
            <a:spAutoFit/>
          </a:bodyPr>
          <a:lstStyle/>
          <a:p>
            <a:r>
              <a:rPr lang="en-GB" sz="2800" b="1" i="1" dirty="0" smtClean="0">
                <a:latin typeface="+mj-lt"/>
              </a:rPr>
              <a:t>MODEL IDENTIFICATION - PEM</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383097" y="1569710"/>
                <a:ext cx="11425805" cy="5326971"/>
              </a:xfrm>
              <a:prstGeom prst="rect">
                <a:avLst/>
              </a:prstGeom>
              <a:noFill/>
            </p:spPr>
            <p:txBody>
              <a:bodyPr wrap="square" rtlCol="0">
                <a:spAutoFit/>
              </a:bodyPr>
              <a:lstStyle/>
              <a:p>
                <a:r>
                  <a:rPr lang="en-GB" dirty="0" smtClean="0"/>
                  <a:t>Based on PEM approach </a:t>
                </a:r>
                <a14:m>
                  <m:oMath xmlns:m="http://schemas.openxmlformats.org/officeDocument/2006/math">
                    <m:r>
                      <a:rPr lang="en-GB" b="0" i="1" smtClean="0">
                        <a:latin typeface="Cambria Math" panose="02040503050406030204" pitchFamily="18" charset="0"/>
                      </a:rPr>
                      <m:t>⇒</m:t>
                    </m:r>
                  </m:oMath>
                </a14:m>
                <a:r>
                  <a:rPr lang="en-GB" dirty="0" smtClean="0"/>
                  <a:t> minimize a loss function</a:t>
                </a:r>
                <a:r>
                  <a:rPr lang="en-GB"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oMath>
                </a14:m>
                <a:r>
                  <a:rPr lang="en-GB" dirty="0" smtClean="0"/>
                  <a:t> (or a distance) function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,where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is a function that predicts the value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based on past values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𝑢</m:t>
                    </m:r>
                  </m:oMath>
                </a14:m>
                <a:r>
                  <a:rPr lang="en-GB" dirty="0" smtClean="0"/>
                  <a:t>.</a:t>
                </a:r>
              </a:p>
              <a:p>
                <a:endParaRPr lang="en-GB" dirty="0"/>
              </a:p>
              <a:p>
                <a:r>
                  <a:rPr lang="en-GB" dirty="0" smtClean="0"/>
                  <a:t>If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fully describes the output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0" smtClean="0">
                        <a:latin typeface="Cambria Math" panose="02040503050406030204" pitchFamily="18" charset="0"/>
                      </a:rPr>
                      <m:t>.</m:t>
                    </m:r>
                  </m:oMath>
                </a14:m>
                <a:endParaRPr lang="en-GB" dirty="0" smtClean="0"/>
              </a:p>
              <a:p>
                <a:endParaRPr lang="en-GB" dirty="0" smtClean="0"/>
              </a:p>
              <a:p>
                <a:r>
                  <a:rPr lang="en-GB" dirty="0" smtClean="0"/>
                  <a:t>How to obtain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dirty="0" smtClean="0">
                        <a:latin typeface="Cambria Math" panose="02040503050406030204" pitchFamily="18" charset="0"/>
                      </a:rPr>
                      <m:t>?</m:t>
                    </m:r>
                  </m:oMath>
                </a14:m>
                <a:r>
                  <a:rPr lang="en-GB" dirty="0" smtClean="0"/>
                  <a:t> In general we can describe a linear system in the following way:</a:t>
                </a:r>
              </a:p>
              <a:p>
                <a:endParaRPr lang="en-GB" dirty="0"/>
              </a:p>
              <a:p>
                <a:pPr algn="ct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rPr>
                      <m:t>𝜃</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𝕽</m:t>
                        </m:r>
                      </m:e>
                      <m:sup>
                        <m:r>
                          <a:rPr lang="en-GB" b="0" i="1" smtClean="0">
                            <a:latin typeface="Cambria Math" panose="02040503050406030204" pitchFamily="18" charset="0"/>
                          </a:rPr>
                          <m:t>𝑛</m:t>
                        </m:r>
                      </m:sup>
                    </m:sSup>
                  </m:oMath>
                </a14:m>
                <a:r>
                  <a:rPr lang="en-GB" dirty="0" smtClean="0"/>
                  <a:t> </a:t>
                </a:r>
              </a:p>
              <a:p>
                <a:endParaRPr lang="en-GB" dirty="0" smtClean="0"/>
              </a:p>
              <a:p>
                <a:r>
                  <a:rPr lang="en-GB" dirty="0" smtClean="0"/>
                  <a:t>Where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are rational functions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oMath>
                </a14:m>
                <a:r>
                  <a:rPr lang="en-GB" dirty="0" smtClean="0"/>
                  <a:t>, effectively defining then a lag operator, </a:t>
                </a:r>
                <a:r>
                  <a:rPr lang="en-GB" dirty="0" err="1" smtClean="0"/>
                  <a:t>i.e</a:t>
                </a:r>
                <a:r>
                  <a:rPr lang="en-GB" dirty="0" smtClean="0"/>
                  <a:t>:  </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oMath>
                  </m:oMathPara>
                </a14:m>
                <a:endParaRPr lang="en-GB" dirty="0" smtClean="0"/>
              </a:p>
              <a:p>
                <a:r>
                  <a:rPr lang="en-GB" dirty="0" smtClean="0"/>
                  <a:t>Parametrised in </a:t>
                </a:r>
                <a14:m>
                  <m:oMath xmlns:m="http://schemas.openxmlformats.org/officeDocument/2006/math">
                    <m:r>
                      <a:rPr lang="en-GB" b="0" i="1" smtClean="0">
                        <a:latin typeface="Cambria Math" panose="02040503050406030204" pitchFamily="18" charset="0"/>
                      </a:rPr>
                      <m:t>𝜃</m:t>
                    </m:r>
                    <m:r>
                      <a:rPr lang="en-GB" b="0" i="1" smtClean="0">
                        <a:latin typeface="Cambria Math" panose="02040503050406030204" pitchFamily="18" charset="0"/>
                      </a:rPr>
                      <m:t>.</m:t>
                    </m:r>
                  </m:oMath>
                </a14:m>
                <a:endParaRPr lang="en-GB" dirty="0" smtClean="0"/>
              </a:p>
              <a:p>
                <a:r>
                  <a:rPr lang="en-GB" dirty="0" smtClean="0"/>
                  <a:t>Then:</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oMath>
                  </m:oMathPara>
                </a14:m>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83097" y="1569710"/>
                <a:ext cx="11425805" cy="5326971"/>
              </a:xfrm>
              <a:prstGeom prst="rect">
                <a:avLst/>
              </a:prstGeom>
              <a:blipFill rotWithShape="0">
                <a:blip r:embed="rId2"/>
                <a:stretch>
                  <a:fillRect l="-480" t="-572" r="-1761"/>
                </a:stretch>
              </a:blipFill>
            </p:spPr>
            <p:txBody>
              <a:bodyPr/>
              <a:lstStyle/>
              <a:p>
                <a:r>
                  <a:rPr lang="en-GB">
                    <a:noFill/>
                  </a:rPr>
                  <a:t> </a:t>
                </a:r>
              </a:p>
            </p:txBody>
          </p:sp>
        </mc:Fallback>
      </mc:AlternateContent>
    </p:spTree>
    <p:extLst>
      <p:ext uri="{BB962C8B-B14F-4D97-AF65-F5344CB8AC3E}">
        <p14:creationId xmlns:p14="http://schemas.microsoft.com/office/powerpoint/2010/main" val="31050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19</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836965"/>
              </a:xfrm>
              <a:prstGeom prst="rect">
                <a:avLst/>
              </a:prstGeom>
              <a:noFill/>
            </p:spPr>
            <p:txBody>
              <a:bodyPr wrap="square" rtlCol="0">
                <a:spAutoFit/>
              </a:bodyPr>
              <a:lstStyle/>
              <a:p>
                <a:r>
                  <a:rPr lang="en-GB" dirty="0" smtClean="0"/>
                  <a:t>We don’t know G,H of the true system, neither its parametrisation, then how is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en-GB" dirty="0"/>
                  <a:t> built </a:t>
                </a:r>
                <a:r>
                  <a:rPr lang="en-GB" dirty="0" smtClean="0"/>
                  <a:t>up in reality? </a:t>
                </a:r>
                <a:r>
                  <a:rPr lang="en-GB" dirty="0"/>
                  <a:t>(denote 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oMath>
                </a14:m>
                <a:r>
                  <a:rPr lang="en-GB" dirty="0" smtClean="0"/>
                  <a:t> the transfer functions of the true system, then:</a:t>
                </a:r>
              </a:p>
              <a:p>
                <a:endParaRPr lang="en-GB" dirty="0" smtClean="0"/>
              </a:p>
              <a:p>
                <a:pPr marL="742950" lvl="1" indent="-285750">
                  <a:buFont typeface="Arial" panose="020B0604020202020204" pitchFamily="34" charset="0"/>
                  <a:buChar char="•"/>
                </a:pPr>
                <a:r>
                  <a:rPr lang="en-GB" dirty="0" smtClean="0"/>
                  <a:t>Define the numerator and denominator degrees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endParaRPr lang="en-GB" dirty="0" smtClean="0"/>
              </a:p>
              <a:p>
                <a:pPr marL="742950" lvl="1" indent="-285750">
                  <a:buFont typeface="Arial" panose="020B0604020202020204" pitchFamily="34" charset="0"/>
                  <a:buChar char="•"/>
                </a:pPr>
                <a:r>
                  <a:rPr lang="en-GB" dirty="0" smtClean="0"/>
                  <a:t>Define the parametrization of these rational functions</a:t>
                </a:r>
              </a:p>
              <a:p>
                <a:pPr lvl="1"/>
                <a:endParaRPr lang="en-GB" dirty="0"/>
              </a:p>
              <a:p>
                <a:r>
                  <a:rPr lang="en-GB" dirty="0" smtClean="0"/>
                  <a:t>Based on this we get various models: ARX, ARMAX, OE, BJ, where the first one has the simplest dynamics, whilst the BJ model has the most complex dynamics.</a:t>
                </a:r>
              </a:p>
              <a:p>
                <a:pPr marL="342900" indent="-342900">
                  <a:buFont typeface="+mj-lt"/>
                  <a:buAutoNum type="arabicPeriod"/>
                </a:pPr>
                <a:endParaRPr lang="en-GB" dirty="0"/>
              </a:p>
              <a:p>
                <a:r>
                  <a:rPr lang="en-GB" dirty="0" smtClean="0"/>
                  <a:t>Then </a:t>
                </a:r>
                <a:r>
                  <a:rPr lang="en-GB" dirty="0"/>
                  <a:t>w</a:t>
                </a:r>
                <a:r>
                  <a:rPr lang="en-GB" dirty="0" smtClean="0"/>
                  <a:t>e choose </a:t>
                </a:r>
                <a14:m>
                  <m:oMath xmlns:m="http://schemas.openxmlformats.org/officeDocument/2006/math">
                    <m:r>
                      <a:rPr lang="en-GB" b="0" i="1" smtClean="0">
                        <a:latin typeface="Cambria Math" panose="02040503050406030204" pitchFamily="18" charset="0"/>
                      </a:rPr>
                      <m:t>𝜃</m:t>
                    </m:r>
                  </m:oMath>
                </a14:m>
                <a:r>
                  <a:rPr lang="en-GB" dirty="0" smtClean="0"/>
                  <a:t> that gives the lowest values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𝜃</m:t>
                        </m:r>
                      </m:sub>
                    </m:sSub>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r>
                      <a:rPr lang="en-GB" b="0" i="0" smtClean="0">
                        <a:latin typeface="Cambria Math" panose="02040503050406030204" pitchFamily="18" charset="0"/>
                      </a:rPr>
                      <m:t> </m:t>
                    </m:r>
                  </m:oMath>
                </a14:m>
                <a:r>
                  <a:rPr lang="en-GB" dirty="0" smtClean="0"/>
                  <a:t>is the problem to solve.</a:t>
                </a:r>
              </a:p>
              <a:p>
                <a:endParaRPr lang="en-GB" dirty="0"/>
              </a:p>
              <a:p>
                <a:r>
                  <a:rPr lang="en-GB" dirty="0" smtClean="0"/>
                  <a:t>In this project we are interested in simulation. In fact we want to find G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How to address this problem with the minimization problem? </a:t>
                </a:r>
              </a:p>
              <a:p>
                <a:endParaRPr lang="en-GB" dirty="0"/>
              </a:p>
              <a:p>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836965"/>
              </a:xfrm>
              <a:prstGeom prst="rect">
                <a:avLst/>
              </a:prstGeom>
              <a:blipFill rotWithShape="0">
                <a:blip r:embed="rId2"/>
                <a:stretch>
                  <a:fillRect l="-480" t="-757" r="-907"/>
                </a:stretch>
              </a:blipFill>
            </p:spPr>
            <p:txBody>
              <a:bodyPr/>
              <a:lstStyle/>
              <a:p>
                <a:r>
                  <a:rPr lang="en-GB">
                    <a:noFill/>
                  </a:rPr>
                  <a:t> </a:t>
                </a:r>
              </a:p>
            </p:txBody>
          </p:sp>
        </mc:Fallback>
      </mc:AlternateContent>
    </p:spTree>
    <p:extLst>
      <p:ext uri="{BB962C8B-B14F-4D97-AF65-F5344CB8AC3E}">
        <p14:creationId xmlns:p14="http://schemas.microsoft.com/office/powerpoint/2010/main" val="308277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a:t>
            </a:fld>
            <a:endParaRPr lang="it-IT" altLang="en-US"/>
          </a:p>
        </p:txBody>
      </p:sp>
      <p:sp>
        <p:nvSpPr>
          <p:cNvPr id="4" name="TextBox 3"/>
          <p:cNvSpPr txBox="1"/>
          <p:nvPr/>
        </p:nvSpPr>
        <p:spPr>
          <a:xfrm>
            <a:off x="2968659" y="1949475"/>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Identify the attitude dynamics of a </a:t>
            </a:r>
            <a:r>
              <a:rPr lang="en-GB" dirty="0" err="1" smtClean="0"/>
              <a:t>quadrotor</a:t>
            </a:r>
            <a:r>
              <a:rPr lang="en-GB" dirty="0" smtClean="0"/>
              <a:t> helicopter using classical PEM methods.</a:t>
            </a:r>
          </a:p>
          <a:p>
            <a:pPr marL="285750" indent="-285750">
              <a:buFont typeface="Arial" panose="020B0604020202020204" pitchFamily="34" charset="0"/>
              <a:buChar char="•"/>
            </a:pPr>
            <a:r>
              <a:rPr lang="en-GB" dirty="0" smtClean="0"/>
              <a:t>Compare the results obtained with those obtained using subspace identification.</a:t>
            </a:r>
          </a:p>
        </p:txBody>
      </p:sp>
      <p:sp>
        <p:nvSpPr>
          <p:cNvPr id="7" name="Right Arrow 6"/>
          <p:cNvSpPr/>
          <p:nvPr/>
        </p:nvSpPr>
        <p:spPr bwMode="auto">
          <a:xfrm>
            <a:off x="932599" y="1847088"/>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GOAL</a:t>
            </a:r>
          </a:p>
        </p:txBody>
      </p:sp>
      <p:sp>
        <p:nvSpPr>
          <p:cNvPr id="8" name="Right Arrow 7"/>
          <p:cNvSpPr/>
          <p:nvPr/>
        </p:nvSpPr>
        <p:spPr bwMode="auto">
          <a:xfrm>
            <a:off x="932599" y="3002280"/>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a:t>
            </a:r>
          </a:p>
        </p:txBody>
      </p:sp>
      <mc:AlternateContent xmlns:mc="http://schemas.openxmlformats.org/markup-compatibility/2006" xmlns:a14="http://schemas.microsoft.com/office/drawing/2010/main">
        <mc:Choice Requires="a14">
          <p:sp>
            <p:nvSpPr>
              <p:cNvPr id="9" name="TextBox 8"/>
              <p:cNvSpPr txBox="1"/>
              <p:nvPr/>
            </p:nvSpPr>
            <p:spPr>
              <a:xfrm>
                <a:off x="2968658" y="3083831"/>
                <a:ext cx="11259401" cy="97603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Model identified with subspace methods.</a:t>
                </a:r>
              </a:p>
              <a:p>
                <a:pPr marL="285750" indent="-285750">
                  <a:buFont typeface="Arial" panose="020B0604020202020204" pitchFamily="34" charset="0"/>
                  <a:buChar char="•"/>
                </a:pPr>
                <a:r>
                  <a:rPr lang="en-GB" dirty="0" smtClean="0"/>
                  <a:t>Set of data measured during three experiments </a:t>
                </a:r>
                <a14:m>
                  <m:oMath xmlns:m="http://schemas.openxmlformats.org/officeDocument/2006/math">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endParaRPr lang="en-GB" b="0" dirty="0" smtClean="0"/>
              </a:p>
              <a:p>
                <a:pPr marL="285750" indent="-285750">
                  <a:buFont typeface="Arial" panose="020B0604020202020204" pitchFamily="34" charset="0"/>
                  <a:buChar char="•"/>
                </a:pPr>
                <a:endParaRPr lang="en-GB"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968658" y="3083831"/>
                <a:ext cx="11259401" cy="976036"/>
              </a:xfrm>
              <a:prstGeom prst="rect">
                <a:avLst/>
              </a:prstGeom>
              <a:blipFill rotWithShape="0">
                <a:blip r:embed="rId2"/>
                <a:stretch>
                  <a:fillRect l="-379" t="-3750"/>
                </a:stretch>
              </a:blipFill>
            </p:spPr>
            <p:txBody>
              <a:bodyPr/>
              <a:lstStyle/>
              <a:p>
                <a:r>
                  <a:rPr lang="en-GB">
                    <a:noFill/>
                  </a:rPr>
                  <a:t> </a:t>
                </a:r>
              </a:p>
            </p:txBody>
          </p:sp>
        </mc:Fallback>
      </mc:AlternateContent>
      <p:sp>
        <p:nvSpPr>
          <p:cNvPr id="10" name="Right Arrow 9"/>
          <p:cNvSpPr/>
          <p:nvPr/>
        </p:nvSpPr>
        <p:spPr bwMode="auto">
          <a:xfrm>
            <a:off x="932599" y="4157472"/>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TOOLS</a:t>
            </a:r>
          </a:p>
        </p:txBody>
      </p:sp>
      <p:sp>
        <p:nvSpPr>
          <p:cNvPr id="11" name="TextBox 10"/>
          <p:cNvSpPr txBox="1"/>
          <p:nvPr/>
        </p:nvSpPr>
        <p:spPr>
          <a:xfrm>
            <a:off x="2977204" y="4269572"/>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Matlab</a:t>
            </a:r>
            <a:endParaRPr lang="en-GB" b="0" dirty="0" smtClean="0"/>
          </a:p>
          <a:p>
            <a:pPr marL="285750" indent="-285750">
              <a:buFont typeface="Arial" panose="020B0604020202020204" pitchFamily="34" charset="0"/>
              <a:buChar char="•"/>
            </a:pPr>
            <a:r>
              <a:rPr lang="en-GB" dirty="0" err="1" smtClean="0"/>
              <a:t>Github</a:t>
            </a:r>
            <a:r>
              <a:rPr lang="en-GB" dirty="0" smtClean="0"/>
              <a:t>: </a:t>
            </a:r>
            <a:r>
              <a:rPr lang="en-GB" b="1" dirty="0">
                <a:hlinkClick r:id="rId3"/>
              </a:rPr>
              <a:t>https://</a:t>
            </a:r>
            <a:r>
              <a:rPr lang="en-GB" b="1" dirty="0" smtClean="0">
                <a:hlinkClick r:id="rId3"/>
              </a:rPr>
              <a:t>github.com/rssalessio/ictproject</a:t>
            </a:r>
            <a:r>
              <a:rPr lang="en-GB" b="1" dirty="0" smtClean="0"/>
              <a:t> (code available)</a:t>
            </a:r>
          </a:p>
        </p:txBody>
      </p:sp>
      <p:sp>
        <p:nvSpPr>
          <p:cNvPr id="3" name="TextBox 2"/>
          <p:cNvSpPr txBox="1"/>
          <p:nvPr/>
        </p:nvSpPr>
        <p:spPr>
          <a:xfrm>
            <a:off x="7556950" y="148382"/>
            <a:ext cx="2082814"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PROJECT GOAL</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9096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20</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005968"/>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𝜃</m:t>
                        </m:r>
                      </m:e>
                    </m:d>
                    <m:r>
                      <a:rPr lang="en-GB" i="1">
                        <a:latin typeface="Cambria Math" panose="02040503050406030204" pitchFamily="18" charset="0"/>
                      </a:rPr>
                      <m:t>)</m:t>
                    </m:r>
                    <m:r>
                      <a:rPr lang="en-GB">
                        <a:latin typeface="Cambria Math" panose="02040503050406030204" pitchFamily="18" charset="0"/>
                      </a:rPr>
                      <m:t> </m:t>
                    </m:r>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e>
                    </m:d>
                  </m:oMath>
                </a14:m>
                <a:endParaRPr lang="en-GB" dirty="0" smtClean="0"/>
              </a:p>
              <a:p>
                <a:endParaRPr lang="en-GB" dirty="0"/>
              </a:p>
              <a:p>
                <a:r>
                  <a:rPr lang="en-GB" dirty="0" smtClean="0"/>
                  <a:t>If we pose H=1 then we obtain a problem that address our project’s request (an OE model)</a:t>
                </a:r>
              </a:p>
              <a:p>
                <a:endParaRPr lang="en-GB" dirty="0"/>
              </a:p>
              <a:p>
                <a:r>
                  <a:rPr lang="en-GB" dirty="0" smtClean="0"/>
                  <a:t>How good may be the </a:t>
                </a:r>
                <a:r>
                  <a:rPr lang="en-GB" dirty="0" err="1" smtClean="0"/>
                  <a:t>the</a:t>
                </a:r>
                <a:r>
                  <a:rPr lang="en-GB" dirty="0" smtClean="0"/>
                  <a:t> estimated G? </a:t>
                </a:r>
              </a:p>
              <a:p>
                <a:pPr marL="800100" lvl="1" indent="-342900">
                  <a:buFont typeface="+mj-lt"/>
                  <a:buAutoNum type="arabicPeriod"/>
                </a:pPr>
                <a:r>
                  <a:rPr lang="en-GB" dirty="0" smtClean="0"/>
                  <a:t>Consider that </a:t>
                </a:r>
                <a:r>
                  <a:rPr lang="en-GB" dirty="0" err="1" smtClean="0"/>
                  <a:t>y,u</a:t>
                </a:r>
                <a:r>
                  <a:rPr lang="en-GB" dirty="0" smtClean="0"/>
                  <a:t> are correlated, there is a feedback</a:t>
                </a:r>
              </a:p>
              <a:p>
                <a:pPr marL="800100" lvl="1" indent="-342900">
                  <a:buFont typeface="+mj-lt"/>
                  <a:buAutoNum type="arabicPeriod"/>
                </a:pPr>
                <a:r>
                  <a:rPr lang="en-GB" dirty="0" smtClean="0"/>
                  <a:t>We are also trying to estimate a noise (measurement noise, etc…) with the input u</a:t>
                </a:r>
              </a:p>
              <a:p>
                <a:endParaRPr lang="en-GB" dirty="0" smtClean="0"/>
              </a:p>
              <a:p>
                <a:r>
                  <a:rPr lang="en-GB" dirty="0" smtClean="0"/>
                  <a:t>Though we obtain the best G </a:t>
                </a:r>
                <a:r>
                  <a:rPr lang="en-GB" dirty="0" err="1"/>
                  <a:t>s.t.</a:t>
                </a:r>
                <a:r>
                  <a:rPr lang="en-GB" dirty="0"/>
                  <a:t> </a:t>
                </a:r>
                <a14:m>
                  <m:oMath xmlns:m="http://schemas.openxmlformats.org/officeDocument/2006/math">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GB" dirty="0" smtClean="0"/>
              </a:p>
              <a:p>
                <a:endParaRPr lang="en-GB" dirty="0"/>
              </a:p>
              <a:p>
                <a:r>
                  <a:rPr lang="en-GB" dirty="0" smtClean="0"/>
                  <a:t>Now, how to choose the cost function?</a:t>
                </a:r>
                <a:endParaRPr lang="en-GB" dirty="0"/>
              </a:p>
              <a:p>
                <a:pPr marL="800100" lvl="1" indent="-342900">
                  <a:buFont typeface="+mj-lt"/>
                  <a:buAutoNum type="arabicPeriod"/>
                </a:pPr>
                <a:endParaRPr lang="en-GB" dirty="0" smtClean="0"/>
              </a:p>
              <a:p>
                <a:pPr marL="800100" lvl="1" indent="-342900">
                  <a:buFont typeface="+mj-lt"/>
                  <a:buAutoNum type="arabicPeriod"/>
                </a:pPr>
                <a:endParaRPr lang="en-GB" dirty="0" smtClean="0"/>
              </a:p>
              <a:p>
                <a:pPr marL="342900" indent="-342900">
                  <a:buFont typeface="+mj-lt"/>
                  <a:buAutoNum type="arabicPeriod"/>
                </a:pPr>
                <a:endParaRPr lang="en-GB"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005968"/>
              </a:xfrm>
              <a:prstGeom prst="rect">
                <a:avLst/>
              </a:prstGeom>
              <a:blipFill rotWithShape="0">
                <a:blip r:embed="rId2"/>
                <a:stretch>
                  <a:fillRect l="-480" t="-457"/>
                </a:stretch>
              </a:blipFill>
            </p:spPr>
            <p:txBody>
              <a:bodyPr/>
              <a:lstStyle/>
              <a:p>
                <a:r>
                  <a:rPr lang="en-GB">
                    <a:noFill/>
                  </a:rPr>
                  <a:t> </a:t>
                </a:r>
              </a:p>
            </p:txBody>
          </p:sp>
        </mc:Fallback>
      </mc:AlternateContent>
    </p:spTree>
    <p:extLst>
      <p:ext uri="{BB962C8B-B14F-4D97-AF65-F5344CB8AC3E}">
        <p14:creationId xmlns:p14="http://schemas.microsoft.com/office/powerpoint/2010/main" val="414277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21</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4482830"/>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sup>
                        <m:r>
                          <a:rPr lang="en-GB" b="0" i="1" smtClean="0">
                            <a:latin typeface="Cambria Math" panose="02040503050406030204" pitchFamily="18" charset="0"/>
                          </a:rPr>
                          <m:t>2</m:t>
                        </m:r>
                      </m:sup>
                    </m:sSup>
                    <m:r>
                      <a:rPr lang="en-GB" i="1">
                        <a:latin typeface="Cambria Math" panose="02040503050406030204" pitchFamily="18" charset="0"/>
                      </a:rPr>
                      <m:t>]</m:t>
                    </m:r>
                  </m:oMath>
                </a14:m>
                <a:r>
                  <a:rPr lang="en-GB" dirty="0" smtClean="0"/>
                  <a:t> mean square error</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oMath>
                </a14:m>
                <a:r>
                  <a:rPr lang="en-GB" dirty="0" smtClean="0"/>
                  <a:t>=</a:t>
                </a:r>
                <a14:m>
                  <m:oMath xmlns:m="http://schemas.openxmlformats.org/officeDocument/2006/math">
                    <m:nary>
                      <m:naryPr>
                        <m:ctrlPr>
                          <a:rPr lang="en-GB" i="1" dirty="0" smtClean="0">
                            <a:latin typeface="Cambria Math" panose="02040503050406030204" pitchFamily="18" charset="0"/>
                          </a:rPr>
                        </m:ctrlPr>
                      </m:naryPr>
                      <m:sub>
                        <m:r>
                          <m:rPr>
                            <m:brk m:alnAt="23"/>
                          </m:rPr>
                          <a:rPr lang="en-GB" b="0" i="1" dirty="0" smtClean="0">
                            <a:latin typeface="Cambria Math" panose="02040503050406030204" pitchFamily="18" charset="0"/>
                          </a:rPr>
                          <m:t>0</m:t>
                        </m:r>
                      </m:sub>
                      <m:sup>
                        <m:r>
                          <a:rPr lang="en-GB" b="0" i="1" dirty="0" smtClean="0">
                            <a:latin typeface="Cambria Math" panose="02040503050406030204" pitchFamily="18" charset="0"/>
                          </a:rPr>
                          <m:t>𝑇</m:t>
                        </m:r>
                      </m:sup>
                      <m:e>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𝑑𝑡</m:t>
                        </m:r>
                      </m:e>
                    </m:nary>
                  </m:oMath>
                </a14:m>
                <a:r>
                  <a:rPr lang="en-GB" dirty="0" smtClean="0"/>
                  <a:t>  </a:t>
                </a:r>
                <a14:m>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𝐿</m:t>
                        </m:r>
                      </m:e>
                      <m:sup>
                        <m:r>
                          <a:rPr lang="en-GB" b="0" i="1" dirty="0" smtClean="0">
                            <a:latin typeface="Cambria Math" panose="02040503050406030204" pitchFamily="18" charset="0"/>
                          </a:rPr>
                          <m:t>2</m:t>
                        </m:r>
                      </m:sup>
                    </m:sSup>
                  </m:oMath>
                </a14:m>
                <a:r>
                  <a:rPr lang="en-GB" dirty="0" smtClean="0"/>
                  <a:t>norm</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r>
                          <a:rPr lang="en-GB" b="0" i="1" smtClean="0">
                            <a:latin typeface="Cambria Math" panose="02040503050406030204" pitchFamily="18" charset="0"/>
                          </a:rPr>
                          <m:t>|</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e>
                    </m:func>
                    <m:r>
                      <a:rPr lang="en-GB" i="1">
                        <a:latin typeface="Cambria Math" panose="02040503050406030204" pitchFamily="18" charset="0"/>
                      </a:rPr>
                      <m:t>=</m:t>
                    </m:r>
                    <m:func>
                      <m:funcPr>
                        <m:ctrlPr>
                          <a:rPr lang="en-GB" i="1">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 </m:t>
                    </m:r>
                  </m:oMath>
                </a14:m>
                <a:r>
                  <a:rPr lang="en-GB" dirty="0" smtClean="0"/>
                  <a:t>norm of the uniform convergence</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r>
                      <a:rPr lang="en-GB" b="0" i="1" smtClean="0">
                        <a:latin typeface="Cambria Math" panose="02040503050406030204" pitchFamily="18" charset="0"/>
                      </a:rPr>
                      <m:t>𝑚𝑓𝑖𝑡</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𝐸𝑦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den>
                    </m:f>
                  </m:oMath>
                </a14:m>
                <a:r>
                  <a:rPr lang="en-GB" dirty="0" smtClean="0"/>
                  <a:t> matlab fit function</a:t>
                </a:r>
              </a:p>
              <a:p>
                <a:pPr marL="342900" indent="-342900">
                  <a:buFont typeface="+mj-lt"/>
                  <a:buAutoNum type="arabicPeriod"/>
                </a:pPr>
                <a:endParaRPr lang="en-GB" dirty="0"/>
              </a:p>
              <a:p>
                <a:r>
                  <a:rPr lang="en-GB" dirty="0" smtClean="0"/>
                  <a:t>For sure the  3</a:t>
                </a:r>
                <a:r>
                  <a:rPr lang="en-GB" baseline="30000" dirty="0" smtClean="0"/>
                  <a:t>rd</a:t>
                </a:r>
                <a:r>
                  <a:rPr lang="en-GB" dirty="0" smtClean="0"/>
                  <a:t>  cost function is the most </a:t>
                </a:r>
                <a:r>
                  <a:rPr lang="en-GB" dirty="0"/>
                  <a:t>i</a:t>
                </a:r>
                <a:r>
                  <a:rPr lang="en-GB" dirty="0" smtClean="0"/>
                  <a:t>nappropriate, since it tries to minimise the maximum error, which may be given by a noise peak.</a:t>
                </a:r>
              </a:p>
              <a:p>
                <a:r>
                  <a:rPr lang="en-GB" dirty="0" smtClean="0"/>
                  <a:t>Minimising the 4</a:t>
                </a:r>
                <a:r>
                  <a:rPr lang="en-GB" baseline="30000" dirty="0" smtClean="0"/>
                  <a:t>th</a:t>
                </a:r>
                <a:r>
                  <a:rPr lang="en-GB" dirty="0" smtClean="0"/>
                  <a:t> or the 1</a:t>
                </a:r>
                <a:r>
                  <a:rPr lang="en-GB" baseline="30000" dirty="0" smtClean="0"/>
                  <a:t>st</a:t>
                </a:r>
                <a:r>
                  <a:rPr lang="en-GB" dirty="0" smtClean="0"/>
                  <a:t> is the same since we are using the Euclidean norm, which minimise the variance of the error. Again, we may have peaks given by the noise, though if we have enough points may have no influence =&gt; global convergence.</a:t>
                </a:r>
              </a:p>
              <a:p>
                <a:r>
                  <a:rPr lang="en-GB" dirty="0" smtClean="0"/>
                  <a:t>The L^2 norm is simply the first cost function.</a:t>
                </a:r>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4482830"/>
              </a:xfrm>
              <a:prstGeom prst="rect">
                <a:avLst/>
              </a:prstGeom>
              <a:blipFill rotWithShape="0">
                <a:blip r:embed="rId2"/>
                <a:stretch>
                  <a:fillRect l="-505" b="-1223"/>
                </a:stretch>
              </a:blipFill>
            </p:spPr>
            <p:txBody>
              <a:bodyPr/>
              <a:lstStyle/>
              <a:p>
                <a:r>
                  <a:rPr lang="it-IT">
                    <a:noFill/>
                  </a:rPr>
                  <a:t> </a:t>
                </a:r>
              </a:p>
            </p:txBody>
          </p:sp>
        </mc:Fallback>
      </mc:AlternateContent>
    </p:spTree>
    <p:extLst>
      <p:ext uri="{BB962C8B-B14F-4D97-AF65-F5344CB8AC3E}">
        <p14:creationId xmlns:p14="http://schemas.microsoft.com/office/powerpoint/2010/main" val="125342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22</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664128" y="2558642"/>
                <a:ext cx="10863744" cy="1617559"/>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r>
                          <a:rPr lang="en-GB" b="0" i="1" smtClean="0">
                            <a:latin typeface="Cambria Math" panose="02040503050406030204" pitchFamily="18" charset="0"/>
                          </a:rPr>
                          <m:t>=</m:t>
                        </m:r>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oMath>
                </a14:m>
                <a:r>
                  <a:rPr lang="en-GB" dirty="0" smtClean="0"/>
                  <a:t> =</a:t>
                </a:r>
                <a:r>
                  <a:rPr lang="en-GB" dirty="0"/>
                  <a:t>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i="1">
                                <a:latin typeface="Cambria Math" panose="02040503050406030204" pitchFamily="18" charset="0"/>
                              </a:rPr>
                              <m:t>2</m:t>
                            </m:r>
                          </m:sup>
                        </m:sSup>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𝑇</m:t>
                        </m:r>
                      </m:den>
                    </m:f>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𝑡</m:t>
                        </m:r>
                        <m:r>
                          <a:rPr lang="en-GB" b="0" i="1" smtClean="0">
                            <a:latin typeface="Cambria Math" panose="02040503050406030204" pitchFamily="18" charset="0"/>
                          </a:rPr>
                          <m:t>=1</m:t>
                        </m:r>
                      </m: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oMath>
                </a14:m>
                <a:endParaRPr lang="en-GB" dirty="0" smtClean="0"/>
              </a:p>
              <a:p>
                <a:r>
                  <a:rPr lang="en-GB" dirty="0"/>
                  <a:t>(</a:t>
                </a:r>
                <a:r>
                  <a:rPr lang="en-GB" dirty="0" smtClean="0"/>
                  <a:t> and  for the asymptotic </a:t>
                </a:r>
                <a:r>
                  <a:rPr lang="en-GB" dirty="0" err="1" smtClean="0"/>
                  <a:t>pem</a:t>
                </a:r>
                <a:r>
                  <a:rPr lang="en-GB" dirty="0" smtClean="0"/>
                  <a:t> theory we have uniform convergence for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smtClean="0"/>
                  <a:t>) .</a:t>
                </a:r>
              </a:p>
              <a:p>
                <a:endParaRPr lang="en-GB" dirty="0" smtClean="0"/>
              </a:p>
              <a:p>
                <a:r>
                  <a:rPr lang="en-GB" dirty="0" smtClean="0"/>
                  <a:t>Unfortunately it’s a non linear problem, so we need iterative methods to solve the minimisation problem which is a derivation problem. </a:t>
                </a:r>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64128" y="2558642"/>
                <a:ext cx="10863744" cy="1617559"/>
              </a:xfrm>
              <a:prstGeom prst="rect">
                <a:avLst/>
              </a:prstGeom>
              <a:blipFill rotWithShape="0">
                <a:blip r:embed="rId2"/>
                <a:stretch>
                  <a:fillRect l="-505" t="-22642" b="-5283"/>
                </a:stretch>
              </a:blipFill>
            </p:spPr>
            <p:txBody>
              <a:bodyPr/>
              <a:lstStyle/>
              <a:p>
                <a:r>
                  <a:rPr lang="en-GB">
                    <a:noFill/>
                  </a:rPr>
                  <a:t> </a:t>
                </a:r>
              </a:p>
            </p:txBody>
          </p:sp>
        </mc:Fallback>
      </mc:AlternateContent>
    </p:spTree>
    <p:extLst>
      <p:ext uri="{BB962C8B-B14F-4D97-AF65-F5344CB8AC3E}">
        <p14:creationId xmlns:p14="http://schemas.microsoft.com/office/powerpoint/2010/main" val="387385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23</a:t>
            </a:fld>
            <a:endParaRPr lang="it-IT" altLang="en-US"/>
          </a:p>
        </p:txBody>
      </p:sp>
      <mc:AlternateContent xmlns:mc="http://schemas.openxmlformats.org/markup-compatibility/2006" xmlns:a14="http://schemas.microsoft.com/office/drawing/2010/main">
        <mc:Choice Requires="a14">
          <p:sp>
            <p:nvSpPr>
              <p:cNvPr id="3" name="TextBox 2"/>
              <p:cNvSpPr txBox="1"/>
              <p:nvPr/>
            </p:nvSpPr>
            <p:spPr>
              <a:xfrm>
                <a:off x="153197" y="1325461"/>
                <a:ext cx="12085360" cy="4524315"/>
              </a:xfrm>
              <a:prstGeom prst="rect">
                <a:avLst/>
              </a:prstGeom>
              <a:noFill/>
            </p:spPr>
            <p:txBody>
              <a:bodyPr wrap="none" rtlCol="0">
                <a:spAutoFit/>
              </a:bodyPr>
              <a:lstStyle/>
              <a:p>
                <a:r>
                  <a:rPr lang="en-GB" dirty="0" smtClean="0"/>
                  <a:t>How do we analyse the fact that we are using data measured in a closed loop system? Is there a way to consider </a:t>
                </a:r>
              </a:p>
              <a:p>
                <a:r>
                  <a:rPr lang="en-GB" dirty="0" smtClean="0"/>
                  <a:t>The experiment an open loop experiment?  We don’t know either the reference signal or the controller.</a:t>
                </a:r>
              </a:p>
              <a:p>
                <a:endParaRPr lang="en-GB" dirty="0" smtClean="0"/>
              </a:p>
              <a:p>
                <a:r>
                  <a:rPr lang="en-GB" dirty="0" smtClean="0"/>
                  <a:t>It is known, from the frequency analysis of PEM, that a fully </a:t>
                </a:r>
                <a:r>
                  <a:rPr lang="en-GB" dirty="0" err="1" smtClean="0"/>
                  <a:t>modeled</a:t>
                </a:r>
                <a:r>
                  <a:rPr lang="en-GB" dirty="0" smtClean="0"/>
                  <a:t> noise transfer function will give better results in </a:t>
                </a:r>
              </a:p>
              <a:p>
                <a:r>
                  <a:rPr lang="en-GB" dirty="0" smtClean="0"/>
                  <a:t>closed loop experiments when compared to OE models (where best means </a:t>
                </a:r>
                <a14:m>
                  <m:oMath xmlns:m="http://schemas.openxmlformats.org/officeDocument/2006/math">
                    <m:r>
                      <a:rPr lang="en-GB" i="1">
                        <a:latin typeface="Cambria Math" panose="02040503050406030204" pitchFamily="18" charset="0"/>
                      </a:rPr>
                      <m:t>𝐺</m:t>
                    </m:r>
                    <m:r>
                      <a:rPr lang="en-GB" i="1">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oMath>
                </a14:m>
                <a:r>
                  <a:rPr lang="en-GB" dirty="0" smtClean="0"/>
                  <a:t>), whilst OE models are the </a:t>
                </a:r>
              </a:p>
              <a:p>
                <a:r>
                  <a:rPr lang="en-GB" dirty="0" smtClean="0"/>
                  <a:t>best ones in OL experiments. </a:t>
                </a:r>
                <a:r>
                  <a:rPr lang="en-GB" dirty="0"/>
                  <a:t> </a:t>
                </a:r>
                <a:r>
                  <a:rPr lang="en-GB" dirty="0" smtClean="0"/>
                  <a:t>In fact, from the identification experiments, BJ models had worse results compared </a:t>
                </a:r>
              </a:p>
              <a:p>
                <a:r>
                  <a:rPr lang="en-GB" dirty="0" smtClean="0"/>
                  <a:t>to OE models.</a:t>
                </a:r>
              </a:p>
              <a:p>
                <a:endParaRPr lang="en-GB" dirty="0"/>
              </a:p>
              <a:p>
                <a:r>
                  <a:rPr lang="en-GB" dirty="0" smtClean="0"/>
                  <a:t>Moreover, we can assume that the </a:t>
                </a:r>
                <a:r>
                  <a:rPr lang="en-GB" dirty="0" err="1" smtClean="0"/>
                  <a:t>quadrotor</a:t>
                </a:r>
                <a:r>
                  <a:rPr lang="en-GB" dirty="0" smtClean="0"/>
                  <a:t> noise plus the measurement noise is little compared to the input signal.</a:t>
                </a:r>
              </a:p>
              <a:p>
                <a:endParaRPr lang="en-GB" dirty="0"/>
              </a:p>
              <a:p>
                <a:r>
                  <a:rPr lang="en-GB" dirty="0" smtClean="0"/>
                  <a:t>Thus we can assume the experiment to have u and e uncorrelated =&gt; open loop experiment.</a:t>
                </a:r>
              </a:p>
              <a:p>
                <a:endParaRPr lang="en-GB" dirty="0"/>
              </a:p>
              <a:p>
                <a:endParaRPr lang="en-GB" dirty="0" smtClean="0"/>
              </a:p>
              <a:p>
                <a:endParaRPr lang="en-GB" dirty="0" smtClean="0"/>
              </a:p>
              <a:p>
                <a:endParaRPr lang="en-GB" dirty="0"/>
              </a:p>
              <a:p>
                <a:endParaRPr lang="en-GB"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153197" y="1325461"/>
                <a:ext cx="12085360" cy="4524315"/>
              </a:xfrm>
              <a:prstGeom prst="rect">
                <a:avLst/>
              </a:prstGeom>
              <a:blipFill rotWithShape="0">
                <a:blip r:embed="rId2"/>
                <a:stretch>
                  <a:fillRect l="-403" t="-673"/>
                </a:stretch>
              </a:blipFill>
            </p:spPr>
            <p:txBody>
              <a:bodyPr/>
              <a:lstStyle/>
              <a:p>
                <a:r>
                  <a:rPr lang="en-GB">
                    <a:noFill/>
                  </a:rPr>
                  <a:t> </a:t>
                </a:r>
              </a:p>
            </p:txBody>
          </p:sp>
        </mc:Fallback>
      </mc:AlternateContent>
    </p:spTree>
    <p:extLst>
      <p:ext uri="{BB962C8B-B14F-4D97-AF65-F5344CB8AC3E}">
        <p14:creationId xmlns:p14="http://schemas.microsoft.com/office/powerpoint/2010/main" val="1305039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24</a:t>
            </a:fld>
            <a:endParaRPr lang="it-IT" altLang="en-US"/>
          </a:p>
        </p:txBody>
      </p:sp>
      <mc:AlternateContent xmlns:mc="http://schemas.openxmlformats.org/markup-compatibility/2006" xmlns:a14="http://schemas.microsoft.com/office/drawing/2010/main">
        <mc:Choice Requires="a14">
          <p:sp>
            <p:nvSpPr>
              <p:cNvPr id="3" name="Rectangle 2"/>
              <p:cNvSpPr/>
              <p:nvPr/>
            </p:nvSpPr>
            <p:spPr>
              <a:xfrm>
                <a:off x="377505" y="1283516"/>
                <a:ext cx="11518084" cy="3782895"/>
              </a:xfrm>
              <a:prstGeom prst="rect">
                <a:avLst/>
              </a:prstGeom>
            </p:spPr>
            <p:txBody>
              <a:bodyPr wrap="square">
                <a:spAutoFit/>
              </a:bodyPr>
              <a:lstStyle/>
              <a:p>
                <a:r>
                  <a:rPr lang="en-GB" dirty="0" smtClean="0"/>
                  <a:t>Consider the following expression:</a:t>
                </a:r>
              </a:p>
              <a:p>
                <a:endParaRPr lang="en-GB" dirty="0"/>
              </a:p>
              <a:p>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e>
                            </m:d>
                          </m:e>
                          <m:sup>
                            <m:r>
                              <a:rPr lang="en-GB" i="1">
                                <a:latin typeface="Cambria Math" panose="02040503050406030204" pitchFamily="18" charset="0"/>
                              </a:rPr>
                              <m:t>2</m:t>
                            </m:r>
                          </m:sup>
                        </m:sSup>
                      </m:e>
                    </m:d>
                    <m:r>
                      <a:rPr lang="en-GB">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e>
                                </m:d>
                              </m:e>
                            </m:d>
                          </m:e>
                          <m:sup>
                            <m:r>
                              <a:rPr lang="en-GB" i="1">
                                <a:latin typeface="Cambria Math" panose="02040503050406030204" pitchFamily="18" charset="0"/>
                              </a:rPr>
                              <m:t>2</m:t>
                            </m:r>
                          </m:sup>
                        </m:sSup>
                      </m:e>
                    </m:d>
                  </m:oMath>
                </a14:m>
                <a:r>
                  <a:rPr lang="en-GB" dirty="0"/>
                  <a:t> , if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𝑢𝑒</m:t>
                        </m:r>
                      </m:e>
                    </m:d>
                    <m:r>
                      <a:rPr lang="en-GB" i="1">
                        <a:latin typeface="Cambria Math" panose="02040503050406030204" pitchFamily="18" charset="0"/>
                      </a:rPr>
                      <m:t>≈0</m:t>
                    </m:r>
                  </m:oMath>
                </a14:m>
                <a:r>
                  <a:rPr lang="en-GB" dirty="0"/>
                  <a:t> then the input signal </a:t>
                </a:r>
                <a:r>
                  <a:rPr lang="en-GB" dirty="0" smtClean="0"/>
                  <a:t> And </a:t>
                </a:r>
                <a:r>
                  <a:rPr lang="en-GB" dirty="0"/>
                  <a:t>the error are uncorrelated, and:</a:t>
                </a:r>
              </a:p>
              <a:p>
                <a:endParaRPr lang="en-GB" dirty="0"/>
              </a:p>
              <a:p>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e>
                          <m:sup>
                            <m:r>
                              <a:rPr lang="en-GB" i="1">
                                <a:latin typeface="Cambria Math" panose="02040503050406030204" pitchFamily="18" charset="0"/>
                              </a:rPr>
                              <m:t>2</m:t>
                            </m:r>
                          </m:sup>
                        </m:sSup>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e>
                          <m:sup>
                            <m:r>
                              <a:rPr lang="en-GB" i="1">
                                <a:latin typeface="Cambria Math" panose="02040503050406030204" pitchFamily="18" charset="0"/>
                              </a:rPr>
                              <m:t>2</m:t>
                            </m:r>
                          </m:sup>
                        </m:sSup>
                      </m:e>
                    </m:d>
                  </m:oMath>
                </a14:m>
                <a:r>
                  <a:rPr lang="en-GB" dirty="0"/>
                  <a:t>, using the </a:t>
                </a:r>
                <a:r>
                  <a:rPr lang="en-GB" dirty="0" err="1"/>
                  <a:t>Parseval</a:t>
                </a:r>
                <a:r>
                  <a:rPr lang="en-GB" dirty="0"/>
                  <a:t> theorem:</a:t>
                </a:r>
              </a:p>
              <a:p>
                <a:endParaRPr lang="en-GB" dirty="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m:t>
                      </m:r>
                      <m:r>
                        <a:rPr lang="en-GB" i="1">
                          <a:latin typeface="Cambria Math" panose="02040503050406030204" pitchFamily="18" charset="0"/>
                        </a:rPr>
                        <m:t>𝜋</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 </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m:t>
                                      </m:r>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r>
                                            <a:rPr lang="en-GB" i="1">
                                              <a:latin typeface="Cambria Math" panose="02040503050406030204" pitchFamily="18" charset="0"/>
                                            </a:rPr>
                                            <m:t>𝜃</m:t>
                                          </m:r>
                                        </m:e>
                                      </m:d>
                                    </m:e>
                                  </m:d>
                                </m:e>
                                <m:sup>
                                  <m:r>
                                    <a:rPr lang="en-GB" i="1">
                                      <a:latin typeface="Cambria Math" panose="02040503050406030204" pitchFamily="18" charset="0"/>
                                    </a:rPr>
                                    <m:t>2</m:t>
                                  </m:r>
                                </m:sup>
                              </m:sSup>
                            </m:num>
                            <m:den>
                              <m:r>
                                <a:rPr lang="en-GB" i="1">
                                  <a:latin typeface="Cambria Math" panose="02040503050406030204" pitchFamily="18" charset="0"/>
                                </a:rPr>
                                <m:t>|</m:t>
                              </m:r>
                              <m:r>
                                <a:rPr lang="en-GB" i="1">
                                  <a:latin typeface="Cambria Math" panose="02040503050406030204" pitchFamily="18" charset="0"/>
                                </a:rPr>
                                <m:t>𝐻</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 </m:t>
                                  </m:r>
                                  <m:r>
                                    <a:rPr lang="en-GB" i="1">
                                      <a:latin typeface="Cambria Math" panose="02040503050406030204" pitchFamily="18" charset="0"/>
                                    </a:rPr>
                                    <m:t>𝜃</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a:latin typeface="Cambria Math" panose="02040503050406030204" pitchFamily="18" charset="0"/>
                                        </a:rPr>
                                        <m:t>​</m:t>
                                      </m:r>
                                    </m:e>
                                  </m:d>
                                </m:e>
                                <m:sup>
                                  <m:r>
                                    <a:rPr lang="en-GB" i="1">
                                      <a:latin typeface="Cambria Math" panose="02040503050406030204" pitchFamily="18" charset="0"/>
                                    </a:rPr>
                                    <m:t>2</m:t>
                                  </m:r>
                                </m:sup>
                              </m:sSup>
                            </m:den>
                          </m:f>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𝑢</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d>
                                    </m:e>
                                    <m:sup>
                                      <m:r>
                                        <a:rPr lang="en-GB" i="1">
                                          <a:latin typeface="Cambria Math" panose="02040503050406030204" pitchFamily="18" charset="0"/>
                                        </a:rPr>
                                        <m:t>2</m:t>
                                      </m:r>
                                    </m:sup>
                                  </m:sSup>
                                </m:num>
                                <m:den>
                                  <m:r>
                                    <a:rPr lang="en-GB" i="1">
                                      <a:latin typeface="Cambria Math" panose="02040503050406030204" pitchFamily="18" charset="0"/>
                                    </a:rPr>
                                    <m:t>|</m:t>
                                  </m:r>
                                  <m:r>
                                    <a:rPr lang="en-GB" i="1">
                                      <a:latin typeface="Cambria Math" panose="02040503050406030204" pitchFamily="18" charset="0"/>
                                    </a:rPr>
                                    <m:t>𝐻</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 </m:t>
                                      </m:r>
                                      <m:r>
                                        <a:rPr lang="en-GB" i="1">
                                          <a:latin typeface="Cambria Math" panose="02040503050406030204" pitchFamily="18" charset="0"/>
                                        </a:rPr>
                                        <m:t>𝜃</m:t>
                                      </m:r>
                                    </m:e>
                                  </m:d>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a:latin typeface="Cambria Math" panose="02040503050406030204" pitchFamily="18" charset="0"/>
                                            </a:rPr>
                                            <m:t>​</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e>
                          </m:nary>
                        </m:e>
                      </m:nary>
                    </m:oMath>
                  </m:oMathPara>
                </a14:m>
                <a:endParaRPr lang="en-GB" dirty="0" smtClean="0"/>
              </a:p>
              <a:p>
                <a:endParaRPr lang="en-GB" dirty="0"/>
              </a:p>
              <a:p>
                <a:r>
                  <a:rPr lang="en-GB" dirty="0" smtClean="0"/>
                  <a:t>If H=1 the minimisation of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oMath>
                </a14:m>
                <a:r>
                  <a:rPr lang="en-GB" dirty="0" smtClean="0"/>
                  <a:t> is given by the minimisation of </a:t>
                </a:r>
                <a14:m>
                  <m:oMath xmlns:m="http://schemas.openxmlformats.org/officeDocument/2006/math">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m:t>
                            </m:r>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𝑗</m:t>
                                    </m:r>
                                    <m:r>
                                      <a:rPr lang="en-GB" i="1">
                                        <a:latin typeface="Cambria Math" panose="02040503050406030204" pitchFamily="18" charset="0"/>
                                      </a:rPr>
                                      <m:t>𝜔</m:t>
                                    </m:r>
                                  </m:sup>
                                </m:sSup>
                                <m:r>
                                  <a:rPr lang="en-GB" i="1">
                                    <a:latin typeface="Cambria Math" panose="02040503050406030204" pitchFamily="18" charset="0"/>
                                  </a:rPr>
                                  <m:t>,</m:t>
                                </m:r>
                                <m:r>
                                  <a:rPr lang="en-GB" i="1">
                                    <a:latin typeface="Cambria Math" panose="02040503050406030204" pitchFamily="18" charset="0"/>
                                  </a:rPr>
                                  <m:t>𝜃</m:t>
                                </m:r>
                              </m:e>
                            </m:d>
                          </m:e>
                        </m:d>
                      </m:e>
                      <m:sup>
                        <m:r>
                          <a:rPr lang="en-GB" i="1">
                            <a:latin typeface="Cambria Math" panose="02040503050406030204" pitchFamily="18" charset="0"/>
                          </a:rPr>
                          <m:t>2</m:t>
                        </m:r>
                      </m:sup>
                    </m:sSup>
                    <m:r>
                      <a:rPr lang="en-GB" b="0" i="0" smtClean="0">
                        <a:latin typeface="Cambria Math" panose="02040503050406030204" pitchFamily="18" charset="0"/>
                      </a:rPr>
                      <m:t>.</m:t>
                    </m:r>
                  </m:oMath>
                </a14:m>
                <a:r>
                  <a:rPr lang="en-GB" dirty="0" smtClean="0"/>
                  <a:t> For this reason the OE  model yields better results.</a:t>
                </a:r>
              </a:p>
            </p:txBody>
          </p:sp>
        </mc:Choice>
        <mc:Fallback xmlns="">
          <p:sp>
            <p:nvSpPr>
              <p:cNvPr id="3" name="Rectangle 2"/>
              <p:cNvSpPr>
                <a:spLocks noRot="1" noChangeAspect="1" noMove="1" noResize="1" noEditPoints="1" noAdjustHandles="1" noChangeArrowheads="1" noChangeShapeType="1" noTextEdit="1"/>
              </p:cNvSpPr>
              <p:nvPr/>
            </p:nvSpPr>
            <p:spPr>
              <a:xfrm>
                <a:off x="377505" y="1283516"/>
                <a:ext cx="11518084" cy="3782895"/>
              </a:xfrm>
              <a:prstGeom prst="rect">
                <a:avLst/>
              </a:prstGeom>
              <a:blipFill rotWithShape="0">
                <a:blip r:embed="rId2"/>
                <a:stretch>
                  <a:fillRect l="-476" t="-968" r="-371" b="-1774"/>
                </a:stretch>
              </a:blipFill>
            </p:spPr>
            <p:txBody>
              <a:bodyPr/>
              <a:lstStyle/>
              <a:p>
                <a:r>
                  <a:rPr lang="en-GB">
                    <a:noFill/>
                  </a:rPr>
                  <a:t> </a:t>
                </a:r>
              </a:p>
            </p:txBody>
          </p:sp>
        </mc:Fallback>
      </mc:AlternateContent>
    </p:spTree>
    <p:extLst>
      <p:ext uri="{BB962C8B-B14F-4D97-AF65-F5344CB8AC3E}">
        <p14:creationId xmlns:p14="http://schemas.microsoft.com/office/powerpoint/2010/main" val="951356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25</a:t>
            </a:fld>
            <a:endParaRPr lang="it-IT" altLang="en-US"/>
          </a:p>
        </p:txBody>
      </p:sp>
      <mc:AlternateContent xmlns:mc="http://schemas.openxmlformats.org/markup-compatibility/2006" xmlns:a14="http://schemas.microsoft.com/office/drawing/2010/main">
        <mc:Choice Requires="a14">
          <p:sp>
            <p:nvSpPr>
              <p:cNvPr id="5" name="TextBox 4"/>
              <p:cNvSpPr txBox="1"/>
              <p:nvPr/>
            </p:nvSpPr>
            <p:spPr>
              <a:xfrm>
                <a:off x="478172" y="1736521"/>
                <a:ext cx="11444159" cy="3426387"/>
              </a:xfrm>
              <a:prstGeom prst="rect">
                <a:avLst/>
              </a:prstGeom>
              <a:noFill/>
            </p:spPr>
            <p:txBody>
              <a:bodyPr wrap="none" rtlCol="0">
                <a:spAutoFit/>
              </a:bodyPr>
              <a:lstStyle/>
              <a:p>
                <a:r>
                  <a:rPr lang="en-GB" dirty="0" smtClean="0"/>
                  <a:t>Can we apply a filter on data to improve the results? From the previous formula the frequency weighting is the </a:t>
                </a:r>
              </a:p>
              <a:p>
                <a:r>
                  <a:rPr lang="en-GB" dirty="0" smtClean="0"/>
                  <a:t>Following:</a:t>
                </a:r>
              </a:p>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Δ</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𝑢</m:t>
                              </m:r>
                            </m:sub>
                          </m:sSub>
                        </m:num>
                        <m:den>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𝑗</m:t>
                                          </m:r>
                                          <m:r>
                                            <a:rPr lang="en-GB" b="0" i="1" smtClean="0">
                                              <a:latin typeface="Cambria Math" panose="02040503050406030204" pitchFamily="18" charset="0"/>
                                            </a:rPr>
                                            <m:t>𝜔</m:t>
                                          </m:r>
                                        </m:sup>
                                      </m:sSup>
                                      <m:r>
                                        <a:rPr lang="en-GB" b="0" i="1" smtClean="0">
                                          <a:latin typeface="Cambria Math" panose="02040503050406030204" pitchFamily="18" charset="0"/>
                                        </a:rPr>
                                        <m:t>,</m:t>
                                      </m:r>
                                      <m:r>
                                        <a:rPr lang="en-GB" b="0" i="1" smtClean="0">
                                          <a:latin typeface="Cambria Math" panose="02040503050406030204" pitchFamily="18" charset="0"/>
                                        </a:rPr>
                                        <m:t>𝜃</m:t>
                                      </m:r>
                                    </m:e>
                                  </m:d>
                                </m:e>
                              </m:d>
                            </m:e>
                            <m:sup>
                              <m:r>
                                <a:rPr lang="en-GB" b="0" i="1" smtClean="0">
                                  <a:latin typeface="Cambria Math" panose="02040503050406030204" pitchFamily="18" charset="0"/>
                                </a:rPr>
                                <m:t>2</m:t>
                              </m:r>
                            </m:sup>
                          </m:sSup>
                        </m:den>
                      </m:f>
                    </m:oMath>
                  </m:oMathPara>
                </a14:m>
                <a:endParaRPr lang="en-GB" dirty="0" smtClean="0"/>
              </a:p>
              <a:p>
                <a:endParaRPr lang="en-GB" dirty="0" smtClean="0"/>
              </a:p>
              <a:p>
                <a:r>
                  <a:rPr lang="en-GB" dirty="0" smtClean="0"/>
                  <a:t>If we apply a filter </a:t>
                </a:r>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 </m:t>
                    </m:r>
                  </m:oMath>
                </a14:m>
                <a:r>
                  <a:rPr lang="en-GB" dirty="0" smtClean="0"/>
                  <a:t> on the data a factor L appears on the expression multiplying both terms. Notice that L</a:t>
                </a:r>
              </a:p>
              <a:p>
                <a:r>
                  <a:rPr lang="en-GB" dirty="0" smtClean="0"/>
                  <a:t>is </a:t>
                </a:r>
                <a:r>
                  <a:rPr lang="en-GB" dirty="0" err="1" smtClean="0"/>
                  <a:t>s.t.</a:t>
                </a:r>
                <a:r>
                  <a:rPr lang="en-GB" dirty="0" smtClean="0"/>
                  <a: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r>
                      <a:rPr lang="en-GB" b="0" i="1" smtClean="0">
                        <a:latin typeface="Cambria Math" panose="02040503050406030204" pitchFamily="18" charset="0"/>
                      </a:rPr>
                      <m:t>=</m:t>
                    </m:r>
                    <m:r>
                      <m:rPr>
                        <m:sty m:val="p"/>
                      </m:rPr>
                      <a:rPr lang="en-GB" b="0" i="0" smtClean="0">
                        <a:latin typeface="Cambria Math" panose="02040503050406030204" pitchFamily="18" charset="0"/>
                      </a:rPr>
                      <m:t>Δ</m:t>
                    </m:r>
                  </m:oMath>
                </a14:m>
                <a:r>
                  <a:rPr lang="en-GB" dirty="0" smtClean="0"/>
                  <a:t>.</a:t>
                </a:r>
              </a:p>
              <a:p>
                <a:endParaRPr lang="en-GB" dirty="0"/>
              </a:p>
              <a:p>
                <a:r>
                  <a:rPr lang="en-GB" dirty="0" smtClean="0"/>
                  <a:t>Unfortunately, it’s difficult to obtain a filter expression for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𝑢</m:t>
                        </m:r>
                      </m:sub>
                    </m:sSub>
                  </m:oMath>
                </a14:m>
                <a:r>
                  <a:rPr lang="en-GB" dirty="0" smtClean="0"/>
                  <a:t>, therefore it’s easier to use a filter L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a:t>
                </a:r>
              </a:p>
              <a:p>
                <a:endParaRPr lang="en-GB" dirty="0"/>
              </a:p>
              <a:p>
                <a:r>
                  <a:rPr lang="en-GB" dirty="0" smtClean="0"/>
                  <a:t>In this way all models converge to the OE ones. To improve OE results we need  to obtain a filter </a:t>
                </a:r>
              </a:p>
              <a:p>
                <a:r>
                  <a:rPr lang="en-GB" dirty="0" smtClean="0"/>
                  <a:t>Representation of u (easier if r(t) and C(z) were provided) in order to apply the correct filter L.</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478172" y="1736521"/>
                <a:ext cx="11444159" cy="3426387"/>
              </a:xfrm>
              <a:prstGeom prst="rect">
                <a:avLst/>
              </a:prstGeom>
              <a:blipFill rotWithShape="0">
                <a:blip r:embed="rId2"/>
                <a:stretch>
                  <a:fillRect l="-426" t="-1068" b="-1957"/>
                </a:stretch>
              </a:blipFill>
            </p:spPr>
            <p:txBody>
              <a:bodyPr/>
              <a:lstStyle/>
              <a:p>
                <a:r>
                  <a:rPr lang="en-GB">
                    <a:noFill/>
                  </a:rPr>
                  <a:t> </a:t>
                </a:r>
              </a:p>
            </p:txBody>
          </p:sp>
        </mc:Fallback>
      </mc:AlternateContent>
    </p:spTree>
    <p:extLst>
      <p:ext uri="{BB962C8B-B14F-4D97-AF65-F5344CB8AC3E}">
        <p14:creationId xmlns:p14="http://schemas.microsoft.com/office/powerpoint/2010/main" val="407775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26</a:t>
            </a:fld>
            <a:endParaRPr lang="it-IT" altLang="en-US"/>
          </a:p>
        </p:txBody>
      </p:sp>
      <p:sp>
        <p:nvSpPr>
          <p:cNvPr id="3" name="Rectangle 2"/>
          <p:cNvSpPr/>
          <p:nvPr/>
        </p:nvSpPr>
        <p:spPr>
          <a:xfrm>
            <a:off x="2682409" y="2588350"/>
            <a:ext cx="6827190"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MODEL VALIDATION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5044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27</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231820" y="1569710"/>
                <a:ext cx="11719775" cy="4387548"/>
              </a:xfrm>
              <a:prstGeom prst="rect">
                <a:avLst/>
              </a:prstGeom>
              <a:noFill/>
            </p:spPr>
            <p:txBody>
              <a:bodyPr wrap="square" rtlCol="0">
                <a:spAutoFit/>
              </a:bodyPr>
              <a:lstStyle/>
              <a:p>
                <a:r>
                  <a:rPr lang="en-GB" dirty="0" smtClean="0"/>
                  <a:t>In order to validate a model, it is necessary to compare it with another set of data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oMath>
                </a14:m>
                <a:r>
                  <a:rPr lang="en-GB" dirty="0" smtClean="0"/>
                  <a:t>,</a:t>
                </a:r>
                <a:r>
                  <a:rPr lang="en-GB" dirty="0"/>
                  <a:t> </a:t>
                </a:r>
                <a:r>
                  <a:rPr lang="en-GB" dirty="0" smtClean="0"/>
                  <a:t>since using again </a:t>
                </a:r>
                <a:br>
                  <a:rPr lang="en-GB" dirty="0" smtClean="0"/>
                </a:br>
                <a:r>
                  <a:rPr lang="en-GB" dirty="0" smtClean="0"/>
                  <a:t>the training set would lead to non affordable (biased) results.</a:t>
                </a:r>
              </a:p>
              <a:p>
                <a:endParaRPr lang="en-GB" dirty="0"/>
              </a:p>
              <a:p>
                <a:r>
                  <a:rPr lang="en-GB" dirty="0" smtClean="0"/>
                  <a:t>Unfortunately, as it is easy to see, all three sets are quite similar; because of this we cannot rely validation process only and further analysis are needed, even though it is a first step which allows us to have a impression.</a:t>
                </a:r>
              </a:p>
              <a:p>
                <a:endParaRPr lang="en-GB" dirty="0"/>
              </a:p>
              <a:p>
                <a:r>
                  <a:rPr lang="en-GB" dirty="0" smtClean="0"/>
                  <a:t>As discussed in previous slides, there are many cost function we can make use of but in this project we have chosen the minimization of the simulation error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i="1">
                                <a:latin typeface="Cambria Math" panose="02040503050406030204" pitchFamily="18" charset="0"/>
                              </a:rPr>
                              <m:t>2</m:t>
                            </m:r>
                          </m:sup>
                        </m:sSup>
                      </m:e>
                    </m:d>
                    <m:r>
                      <a:rPr lang="it-IT" b="0" i="0" smtClean="0">
                        <a:latin typeface="Cambria Math" panose="02040503050406030204" pitchFamily="18" charset="0"/>
                      </a:rPr>
                      <m:t>.</m:t>
                    </m:r>
                  </m:oMath>
                </a14:m>
                <a:endParaRPr lang="en-GB" dirty="0" smtClean="0"/>
              </a:p>
              <a:p>
                <a:r>
                  <a:rPr lang="en-GB" dirty="0"/>
                  <a:t>	</a:t>
                </a:r>
              </a:p>
              <a:p>
                <a:r>
                  <a:rPr lang="en-GB" dirty="0" smtClean="0"/>
                  <a:t>The validation will be performed in this way:</a:t>
                </a:r>
              </a:p>
              <a:p>
                <a:pPr marL="800100" lvl="1" indent="-342900">
                  <a:buFont typeface="+mj-lt"/>
                  <a:buAutoNum type="arabicPeriod"/>
                </a:pPr>
                <a:r>
                  <a:rPr lang="en-GB" i="1" dirty="0" smtClean="0"/>
                  <a:t>Choose a model class</a:t>
                </a:r>
              </a:p>
              <a:p>
                <a:pPr marL="800100" lvl="1" indent="-342900">
                  <a:buFont typeface="+mj-lt"/>
                  <a:buAutoNum type="arabicPeriod"/>
                </a:pPr>
                <a:r>
                  <a:rPr lang="en-GB" i="1" dirty="0" smtClean="0"/>
                  <a:t>Identify a model from one dataset using different order of complexity and keeping best fit</a:t>
                </a:r>
              </a:p>
              <a:p>
                <a:pPr marL="800100" lvl="1" indent="-342900">
                  <a:buFont typeface="+mj-lt"/>
                  <a:buAutoNum type="arabicPeriod"/>
                </a:pPr>
                <a:r>
                  <a:rPr lang="en-GB" i="1" dirty="0" smtClean="0"/>
                  <a:t>Validate data on the other two dataset and write down results</a:t>
                </a:r>
              </a:p>
              <a:p>
                <a:pPr marL="800100" lvl="1" indent="-342900">
                  <a:buFont typeface="+mj-lt"/>
                  <a:buAutoNum type="arabicPeriod"/>
                </a:pPr>
                <a:r>
                  <a:rPr lang="en-GB" i="1" dirty="0" smtClean="0"/>
                  <a:t>Repeat point 2. and 3. picking another dataset for training and the others for validation</a:t>
                </a:r>
              </a:p>
              <a:p>
                <a:pPr marL="800100" lvl="1" indent="-342900">
                  <a:buFont typeface="+mj-lt"/>
                  <a:buAutoNum type="arabicPeriod"/>
                </a:pPr>
                <a:r>
                  <a:rPr lang="en-GB" i="1" dirty="0" smtClean="0"/>
                  <a:t>Repeat from point 1. with another model class</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31820" y="1569710"/>
                <a:ext cx="11719775" cy="4387548"/>
              </a:xfrm>
              <a:prstGeom prst="rect">
                <a:avLst/>
              </a:prstGeom>
              <a:blipFill rotWithShape="0">
                <a:blip r:embed="rId2"/>
                <a:stretch>
                  <a:fillRect l="-416" t="-694" b="-1250"/>
                </a:stretch>
              </a:blipFill>
            </p:spPr>
            <p:txBody>
              <a:bodyPr/>
              <a:lstStyle/>
              <a:p>
                <a:r>
                  <a:rPr lang="it-IT">
                    <a:noFill/>
                  </a:rPr>
                  <a:t> </a:t>
                </a:r>
              </a:p>
            </p:txBody>
          </p:sp>
        </mc:Fallback>
      </mc:AlternateContent>
    </p:spTree>
    <p:extLst>
      <p:ext uri="{BB962C8B-B14F-4D97-AF65-F5344CB8AC3E}">
        <p14:creationId xmlns:p14="http://schemas.microsoft.com/office/powerpoint/2010/main" val="551772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28</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ARX</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524315"/>
          </a:xfrm>
          <a:prstGeom prst="rect">
            <a:avLst/>
          </a:prstGeom>
          <a:noFill/>
        </p:spPr>
        <p:txBody>
          <a:bodyPr wrap="square" rtlCol="0">
            <a:spAutoFit/>
          </a:bodyPr>
          <a:lstStyle/>
          <a:p>
            <a:endParaRPr lang="en-GB" dirty="0" smtClean="0"/>
          </a:p>
          <a:p>
            <a:r>
              <a:rPr lang="it-IT" dirty="0"/>
              <a:t>*Training on 1 exp</a:t>
            </a:r>
          </a:p>
          <a:p>
            <a:r>
              <a:rPr lang="pl-PL" dirty="0"/>
              <a:t>A(z): 1     -1.9551     0.64593     0.70572    -0.41605    0.025549</a:t>
            </a:r>
          </a:p>
          <a:p>
            <a:r>
              <a:rPr lang="pl-PL" dirty="0"/>
              <a:t>B(z): 0           0     0.27464    -</a:t>
            </a:r>
            <a:r>
              <a:rPr lang="pl-PL" dirty="0" smtClean="0"/>
              <a:t>0.26442</a:t>
            </a:r>
            <a:endParaRPr lang="it-IT" dirty="0" smtClean="0"/>
          </a:p>
          <a:p>
            <a:r>
              <a:rPr lang="it-IT" dirty="0" smtClean="0"/>
              <a:t>Validation </a:t>
            </a:r>
            <a:r>
              <a:rPr lang="it-IT" dirty="0"/>
              <a:t>on 1 exp: </a:t>
            </a:r>
            <a:r>
              <a:rPr lang="it-IT" dirty="0" smtClean="0"/>
              <a:t>68.191	Validation </a:t>
            </a:r>
            <a:r>
              <a:rPr lang="it-IT" dirty="0"/>
              <a:t>on 2 exp: </a:t>
            </a:r>
            <a:r>
              <a:rPr lang="it-IT" dirty="0" smtClean="0"/>
              <a:t>63.8589 	Validation </a:t>
            </a:r>
            <a:r>
              <a:rPr lang="it-IT" dirty="0"/>
              <a:t>on 3 exp: 86.9643</a:t>
            </a:r>
          </a:p>
          <a:p>
            <a:r>
              <a:rPr lang="it" dirty="0"/>
              <a:t> </a:t>
            </a:r>
          </a:p>
          <a:p>
            <a:r>
              <a:rPr lang="it-IT" dirty="0"/>
              <a:t>*Training on 2 exp</a:t>
            </a:r>
          </a:p>
          <a:p>
            <a:r>
              <a:rPr lang="pl-PL" dirty="0"/>
              <a:t>A(z): 1     -1.8858     0.50166     0.76105    -0.37101</a:t>
            </a:r>
          </a:p>
          <a:p>
            <a:r>
              <a:rPr lang="pl-PL" dirty="0"/>
              <a:t>B(z): 0           0     0.28013    -0.26904</a:t>
            </a:r>
          </a:p>
          <a:p>
            <a:r>
              <a:rPr lang="it-IT" dirty="0" smtClean="0"/>
              <a:t>Validation </a:t>
            </a:r>
            <a:r>
              <a:rPr lang="it-IT" dirty="0"/>
              <a:t>on 1 exp: </a:t>
            </a:r>
            <a:r>
              <a:rPr lang="it-IT" dirty="0" smtClean="0"/>
              <a:t>68.4208 	Validation </a:t>
            </a:r>
            <a:r>
              <a:rPr lang="it-IT" dirty="0"/>
              <a:t>on 2 exp: </a:t>
            </a:r>
            <a:r>
              <a:rPr lang="it-IT" dirty="0" smtClean="0"/>
              <a:t>63.2204 	Validation </a:t>
            </a:r>
            <a:r>
              <a:rPr lang="it-IT" dirty="0"/>
              <a:t>on 3 exp: 88.7234</a:t>
            </a:r>
          </a:p>
          <a:p>
            <a:r>
              <a:rPr lang="it" dirty="0"/>
              <a:t> </a:t>
            </a:r>
          </a:p>
          <a:p>
            <a:r>
              <a:rPr lang="it-IT" dirty="0"/>
              <a:t>*Training on 3 exp</a:t>
            </a:r>
          </a:p>
          <a:p>
            <a:r>
              <a:rPr lang="pl-PL" dirty="0"/>
              <a:t>A(z): 1     -1.8037      0.2948     0.93228    -0.41768</a:t>
            </a:r>
          </a:p>
          <a:p>
            <a:r>
              <a:rPr lang="pl-PL" dirty="0"/>
              <a:t>B(z): 0           0     0.17739   -0.033072     -0.1383</a:t>
            </a:r>
          </a:p>
          <a:p>
            <a:r>
              <a:rPr lang="it-IT" dirty="0" smtClean="0"/>
              <a:t>Validation </a:t>
            </a:r>
            <a:r>
              <a:rPr lang="it-IT" dirty="0"/>
              <a:t>on 1 exp: </a:t>
            </a:r>
            <a:r>
              <a:rPr lang="it-IT" dirty="0" smtClean="0"/>
              <a:t>67.6965 	Validation </a:t>
            </a:r>
            <a:r>
              <a:rPr lang="it-IT" dirty="0"/>
              <a:t>on 2 exp: </a:t>
            </a:r>
            <a:r>
              <a:rPr lang="it-IT" dirty="0" smtClean="0"/>
              <a:t>62.7143 	Validation </a:t>
            </a:r>
            <a:r>
              <a:rPr lang="it-IT" dirty="0"/>
              <a:t>on 3 exp: 85.5182</a:t>
            </a:r>
          </a:p>
          <a:p>
            <a:endParaRPr lang="en-GB" dirty="0"/>
          </a:p>
        </p:txBody>
      </p:sp>
    </p:spTree>
    <p:extLst>
      <p:ext uri="{BB962C8B-B14F-4D97-AF65-F5344CB8AC3E}">
        <p14:creationId xmlns:p14="http://schemas.microsoft.com/office/powerpoint/2010/main" val="4065924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29</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OE</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endParaRPr lang="en-GB" dirty="0" smtClean="0"/>
          </a:p>
          <a:p>
            <a:r>
              <a:rPr lang="it-IT" dirty="0"/>
              <a:t>*Training on 1 </a:t>
            </a:r>
            <a:r>
              <a:rPr lang="it-IT" dirty="0" smtClean="0"/>
              <a:t>exp</a:t>
            </a:r>
            <a:endParaRPr lang="it" dirty="0"/>
          </a:p>
          <a:p>
            <a:r>
              <a:rPr lang="pl-PL" dirty="0"/>
              <a:t>A(z): 1     -2.0798      1.5923     -1.0809     0.85391     -0.2781</a:t>
            </a:r>
          </a:p>
          <a:p>
            <a:r>
              <a:rPr lang="pl-PL" dirty="0"/>
              <a:t>B(z): 0           0    -0.17999     0.65694    -0.47025</a:t>
            </a:r>
          </a:p>
          <a:p>
            <a:r>
              <a:rPr lang="it-IT" dirty="0" smtClean="0"/>
              <a:t>Validation </a:t>
            </a:r>
            <a:r>
              <a:rPr lang="it-IT" dirty="0"/>
              <a:t>on 1 exp: </a:t>
            </a:r>
            <a:r>
              <a:rPr lang="it-IT" dirty="0" smtClean="0"/>
              <a:t>54.6866	Validation </a:t>
            </a:r>
            <a:r>
              <a:rPr lang="it-IT" dirty="0"/>
              <a:t>on 2 exp: </a:t>
            </a:r>
            <a:r>
              <a:rPr lang="it-IT" dirty="0" smtClean="0"/>
              <a:t>49.5952	Validation </a:t>
            </a:r>
            <a:r>
              <a:rPr lang="it-IT" dirty="0"/>
              <a:t>on 3 exp: 74.6829</a:t>
            </a:r>
          </a:p>
          <a:p>
            <a:r>
              <a:rPr lang="it" dirty="0"/>
              <a:t> </a:t>
            </a:r>
          </a:p>
          <a:p>
            <a:r>
              <a:rPr lang="it-IT" dirty="0"/>
              <a:t>*Training on 2 </a:t>
            </a:r>
            <a:r>
              <a:rPr lang="it-IT" dirty="0" smtClean="0"/>
              <a:t>exp</a:t>
            </a:r>
            <a:endParaRPr lang="it" dirty="0"/>
          </a:p>
          <a:p>
            <a:r>
              <a:rPr lang="pl-PL" dirty="0"/>
              <a:t>A(z): 1      -2.046      1.4758    -0.99924     0.89773    -0.32148</a:t>
            </a:r>
          </a:p>
          <a:p>
            <a:r>
              <a:rPr lang="pl-PL" dirty="0"/>
              <a:t>B(z): 0           0    -0.19542     0.68029    -</a:t>
            </a:r>
            <a:r>
              <a:rPr lang="pl-PL" dirty="0" smtClean="0"/>
              <a:t>0.47878</a:t>
            </a:r>
            <a:endParaRPr lang="it-IT" dirty="0"/>
          </a:p>
          <a:p>
            <a:r>
              <a:rPr lang="it-IT" dirty="0"/>
              <a:t>Validation on 1 exp: </a:t>
            </a:r>
            <a:r>
              <a:rPr lang="it-IT" dirty="0" smtClean="0"/>
              <a:t>54.9233	Validation </a:t>
            </a:r>
            <a:r>
              <a:rPr lang="it-IT" dirty="0"/>
              <a:t>on 2 exp: </a:t>
            </a:r>
            <a:r>
              <a:rPr lang="it-IT" dirty="0" smtClean="0"/>
              <a:t>49.3283	Validation </a:t>
            </a:r>
            <a:r>
              <a:rPr lang="it-IT" dirty="0"/>
              <a:t>on 3 exp: 75.5403</a:t>
            </a:r>
          </a:p>
          <a:p>
            <a:r>
              <a:rPr lang="it" dirty="0"/>
              <a:t> </a:t>
            </a:r>
          </a:p>
          <a:p>
            <a:r>
              <a:rPr lang="it-IT" dirty="0"/>
              <a:t>*Training on 3 </a:t>
            </a:r>
            <a:r>
              <a:rPr lang="it-IT" dirty="0" smtClean="0"/>
              <a:t>exp</a:t>
            </a:r>
            <a:endParaRPr lang="it" dirty="0"/>
          </a:p>
          <a:p>
            <a:r>
              <a:rPr lang="pl-PL" dirty="0"/>
              <a:t>A(z): 1     -3.7358      5.1579     -3.0089     0.49021    0.096966</a:t>
            </a:r>
          </a:p>
          <a:p>
            <a:r>
              <a:rPr lang="pl-PL" dirty="0"/>
              <a:t>B(z): 0           0   -0.077889     0.61883     -1.3542      1.1687    -0.35517</a:t>
            </a:r>
          </a:p>
          <a:p>
            <a:r>
              <a:rPr lang="it-IT" dirty="0" smtClean="0"/>
              <a:t>Validation </a:t>
            </a:r>
            <a:r>
              <a:rPr lang="it-IT" dirty="0"/>
              <a:t>on 1 exp: </a:t>
            </a:r>
            <a:r>
              <a:rPr lang="it-IT" dirty="0" smtClean="0"/>
              <a:t>58.1653	Validation </a:t>
            </a:r>
            <a:r>
              <a:rPr lang="it-IT" dirty="0"/>
              <a:t>on 2 exp: </a:t>
            </a:r>
            <a:r>
              <a:rPr lang="it-IT" dirty="0" smtClean="0"/>
              <a:t>49.5579	Validation </a:t>
            </a:r>
            <a:r>
              <a:rPr lang="it-IT" dirty="0"/>
              <a:t>on 3 exp: 62.7157</a:t>
            </a:r>
            <a:endParaRPr lang="en-GB" dirty="0"/>
          </a:p>
        </p:txBody>
      </p:sp>
    </p:spTree>
    <p:extLst>
      <p:ext uri="{BB962C8B-B14F-4D97-AF65-F5344CB8AC3E}">
        <p14:creationId xmlns:p14="http://schemas.microsoft.com/office/powerpoint/2010/main" val="1262541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1248264" y="1727200"/>
            <a:ext cx="3222136" cy="1513184"/>
          </a:xfrm>
          <a:prstGeom prst="ellipse">
            <a:avLst/>
          </a:prstGeom>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fld id="{61155BBA-336D-4AED-BB34-E42D9706BCE7}" type="slidenum">
              <a:rPr lang="it-IT" altLang="en-US" smtClean="0"/>
              <a:pPr/>
              <a:t>3</a:t>
            </a:fld>
            <a:endParaRPr lang="it-IT" altLang="en-US"/>
          </a:p>
        </p:txBody>
      </p:sp>
      <p:sp>
        <p:nvSpPr>
          <p:cNvPr id="9" name="Rectangle 8"/>
          <p:cNvSpPr/>
          <p:nvPr/>
        </p:nvSpPr>
        <p:spPr bwMode="auto">
          <a:xfrm>
            <a:off x="17272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Experiment</a:t>
            </a:r>
          </a:p>
        </p:txBody>
      </p:sp>
      <p:sp>
        <p:nvSpPr>
          <p:cNvPr id="10" name="Rectangle 9"/>
          <p:cNvSpPr/>
          <p:nvPr/>
        </p:nvSpPr>
        <p:spPr bwMode="auto">
          <a:xfrm>
            <a:off x="82677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 Proc.</a:t>
            </a:r>
            <a:r>
              <a:rPr kumimoji="0" lang="en-GB" sz="2400" b="1" i="0" u="none" strike="noStrike" cap="none" normalizeH="0" dirty="0" smtClean="0">
                <a:ln>
                  <a:noFill/>
                </a:ln>
                <a:solidFill>
                  <a:schemeClr val="tx1"/>
                </a:solidFill>
                <a:effectLst/>
                <a:latin typeface="Arial" charset="0"/>
              </a:rPr>
              <a:t> &amp; Analysis</a:t>
            </a:r>
            <a:endParaRPr kumimoji="0" lang="en-GB" sz="2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26770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Model Identification</a:t>
            </a:r>
          </a:p>
        </p:txBody>
      </p:sp>
      <p:sp>
        <p:nvSpPr>
          <p:cNvPr id="12" name="Rectangle 11"/>
          <p:cNvSpPr/>
          <p:nvPr/>
        </p:nvSpPr>
        <p:spPr bwMode="auto">
          <a:xfrm>
            <a:off x="172085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Validation</a:t>
            </a:r>
          </a:p>
        </p:txBody>
      </p:sp>
      <p:cxnSp>
        <p:nvCxnSpPr>
          <p:cNvPr id="16" name="Straight Arrow Connector 15"/>
          <p:cNvCxnSpPr>
            <a:stCxn id="9" idx="3"/>
            <a:endCxn id="10" idx="1"/>
          </p:cNvCxnSpPr>
          <p:nvPr/>
        </p:nvCxnSpPr>
        <p:spPr bwMode="auto">
          <a:xfrm>
            <a:off x="3898900" y="2374900"/>
            <a:ext cx="4368800" cy="0"/>
          </a:xfrm>
          <a:prstGeom prst="straightConnector1">
            <a:avLst/>
          </a:prstGeom>
          <a:solidFill>
            <a:schemeClr val="tx1"/>
          </a:solidFill>
          <a:ln w="9525" cap="flat" cmpd="sng" algn="ctr">
            <a:solidFill>
              <a:schemeClr val="tx1"/>
            </a:solidFill>
            <a:prstDash val="solid"/>
            <a:round/>
            <a:headEnd type="none" w="med" len="med"/>
            <a:tailEnd type="triangle"/>
          </a:ln>
          <a:effectLst/>
        </p:spPr>
      </p:cxnSp>
      <p:cxnSp>
        <p:nvCxnSpPr>
          <p:cNvPr id="33" name="Straight Arrow Connector 32"/>
          <p:cNvCxnSpPr>
            <a:stCxn id="12" idx="3"/>
            <a:endCxn id="11" idx="1"/>
          </p:cNvCxnSpPr>
          <p:nvPr/>
        </p:nvCxnSpPr>
        <p:spPr bwMode="auto">
          <a:xfrm>
            <a:off x="3892550" y="5918200"/>
            <a:ext cx="4375150" cy="0"/>
          </a:xfrm>
          <a:prstGeom prst="straightConnector1">
            <a:avLst/>
          </a:prstGeom>
          <a:solidFill>
            <a:schemeClr val="tx1"/>
          </a:solidFill>
          <a:ln w="9525" cap="flat" cmpd="sng" algn="ctr">
            <a:solidFill>
              <a:schemeClr val="tx1"/>
            </a:solidFill>
            <a:prstDash val="solid"/>
            <a:round/>
            <a:headEnd type="triangle"/>
            <a:tailEnd type="triangle"/>
          </a:ln>
          <a:effectLst/>
        </p:spPr>
      </p:cxnSp>
      <p:cxnSp>
        <p:nvCxnSpPr>
          <p:cNvPr id="37" name="Straight Arrow Connector 36"/>
          <p:cNvCxnSpPr>
            <a:stCxn id="10" idx="2"/>
            <a:endCxn id="11" idx="0"/>
          </p:cNvCxnSpPr>
          <p:nvPr/>
        </p:nvCxnSpPr>
        <p:spPr bwMode="auto">
          <a:xfrm>
            <a:off x="9353550" y="2743200"/>
            <a:ext cx="0" cy="2806700"/>
          </a:xfrm>
          <a:prstGeom prst="straightConnector1">
            <a:avLst/>
          </a:prstGeom>
          <a:solidFill>
            <a:schemeClr val="tx1"/>
          </a:solidFill>
          <a:ln w="9525" cap="flat" cmpd="sng" algn="ctr">
            <a:solidFill>
              <a:schemeClr val="tx1"/>
            </a:solidFill>
            <a:prstDash val="solid"/>
            <a:round/>
            <a:headEnd type="none" w="med" len="med"/>
            <a:tailEnd type="triangle"/>
          </a:ln>
          <a:effectLst/>
        </p:spPr>
      </p:cxnSp>
      <p:sp>
        <p:nvSpPr>
          <p:cNvPr id="41" name="TextBox 40"/>
          <p:cNvSpPr txBox="1"/>
          <p:nvPr/>
        </p:nvSpPr>
        <p:spPr>
          <a:xfrm>
            <a:off x="1989747" y="2742684"/>
            <a:ext cx="1646605" cy="369332"/>
          </a:xfrm>
          <a:prstGeom prst="rect">
            <a:avLst/>
          </a:prstGeom>
          <a:noFill/>
        </p:spPr>
        <p:txBody>
          <a:bodyPr wrap="none" rtlCol="0">
            <a:spAutoFit/>
          </a:bodyPr>
          <a:lstStyle/>
          <a:p>
            <a:r>
              <a:rPr lang="en-GB" b="1" i="1" u="sng" dirty="0" smtClean="0">
                <a:solidFill>
                  <a:srgbClr val="FF0000"/>
                </a:solidFill>
              </a:rPr>
              <a:t>Already done</a:t>
            </a:r>
            <a:endParaRPr lang="en-GB" b="1" i="1" u="sng" dirty="0">
              <a:solidFill>
                <a:srgbClr val="FF0000"/>
              </a:solidFill>
            </a:endParaRPr>
          </a:p>
        </p:txBody>
      </p:sp>
      <p:sp>
        <p:nvSpPr>
          <p:cNvPr id="42" name="TextBox 41"/>
          <p:cNvSpPr txBox="1"/>
          <p:nvPr/>
        </p:nvSpPr>
        <p:spPr>
          <a:xfrm>
            <a:off x="3139586" y="3976984"/>
            <a:ext cx="1518628" cy="923330"/>
          </a:xfrm>
          <a:prstGeom prst="rect">
            <a:avLst/>
          </a:prstGeom>
          <a:noFill/>
        </p:spPr>
        <p:txBody>
          <a:bodyPr wrap="square" rtlCol="0">
            <a:spAutoFit/>
          </a:bodyPr>
          <a:lstStyle/>
          <a:p>
            <a:r>
              <a:rPr lang="en-GB" b="1" i="1" dirty="0" smtClean="0">
                <a:solidFill>
                  <a:srgbClr val="FF0000"/>
                </a:solidFill>
              </a:rPr>
              <a:t>Should data be processed?</a:t>
            </a:r>
            <a:endParaRPr lang="en-GB" b="1" i="1" dirty="0">
              <a:solidFill>
                <a:srgbClr val="FF0000"/>
              </a:solidFill>
            </a:endParaRPr>
          </a:p>
        </p:txBody>
      </p:sp>
      <p:sp>
        <p:nvSpPr>
          <p:cNvPr id="43" name="TextBox 42"/>
          <p:cNvSpPr txBox="1"/>
          <p:nvPr/>
        </p:nvSpPr>
        <p:spPr>
          <a:xfrm>
            <a:off x="5537200" y="5087719"/>
            <a:ext cx="1518628" cy="646331"/>
          </a:xfrm>
          <a:prstGeom prst="rect">
            <a:avLst/>
          </a:prstGeom>
          <a:noFill/>
        </p:spPr>
        <p:txBody>
          <a:bodyPr wrap="square" rtlCol="0">
            <a:spAutoFit/>
          </a:bodyPr>
          <a:lstStyle/>
          <a:p>
            <a:r>
              <a:rPr lang="en-GB" b="1" i="1" dirty="0" smtClean="0">
                <a:solidFill>
                  <a:srgbClr val="FF0000"/>
                </a:solidFill>
              </a:rPr>
              <a:t>Is the model ok?</a:t>
            </a:r>
            <a:endParaRPr lang="en-GB" b="1" i="1" dirty="0">
              <a:solidFill>
                <a:srgbClr val="FF0000"/>
              </a:solidFill>
            </a:endParaRPr>
          </a:p>
        </p:txBody>
      </p:sp>
      <p:cxnSp>
        <p:nvCxnSpPr>
          <p:cNvPr id="53" name="Elbow Connector 52"/>
          <p:cNvCxnSpPr>
            <a:stCxn id="12" idx="0"/>
          </p:cNvCxnSpPr>
          <p:nvPr/>
        </p:nvCxnSpPr>
        <p:spPr bwMode="auto">
          <a:xfrm rot="5400000" flipH="1" flipV="1">
            <a:off x="2736850" y="2444750"/>
            <a:ext cx="3175000" cy="3035300"/>
          </a:xfrm>
          <a:prstGeom prst="bentConnector3">
            <a:avLst/>
          </a:prstGeom>
          <a:solidFill>
            <a:schemeClr val="tx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922680" y="1008390"/>
            <a:ext cx="4346639" cy="523220"/>
          </a:xfrm>
          <a:prstGeom prst="rect">
            <a:avLst/>
          </a:prstGeom>
          <a:noFill/>
        </p:spPr>
        <p:txBody>
          <a:bodyPr wrap="none" rtlCol="0">
            <a:spAutoFit/>
          </a:bodyPr>
          <a:lstStyle/>
          <a:p>
            <a:r>
              <a:rPr lang="en-GB" sz="2800" b="1" i="1" dirty="0" smtClean="0">
                <a:latin typeface="+mj-lt"/>
              </a:rPr>
              <a:t>IDENTIFICATION CYCLE</a:t>
            </a:r>
            <a:endParaRPr lang="en-GB" sz="2800" b="1" i="1" dirty="0">
              <a:latin typeface="+mj-lt"/>
            </a:endParaRPr>
          </a:p>
        </p:txBody>
      </p:sp>
      <p:sp>
        <p:nvSpPr>
          <p:cNvPr id="17" name="TextBox 16"/>
          <p:cNvSpPr txBox="1"/>
          <p:nvPr/>
        </p:nvSpPr>
        <p:spPr>
          <a:xfrm>
            <a:off x="7055828" y="165100"/>
            <a:ext cx="3148170"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IDENTIFICATION CYCLE</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917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30</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r>
              <a:rPr lang="en-GB" b="1" dirty="0" smtClean="0"/>
              <a:t>OE</a:t>
            </a:r>
            <a:r>
              <a:rPr lang="en-GB" dirty="0" smtClean="0"/>
              <a:t> performs better than </a:t>
            </a:r>
            <a:r>
              <a:rPr lang="en-GB" b="1" dirty="0" smtClean="0"/>
              <a:t>ARX</a:t>
            </a:r>
            <a:r>
              <a:rPr lang="en-GB" dirty="0" smtClean="0"/>
              <a:t> models as expected from the previous theoretical discussion.</a:t>
            </a:r>
          </a:p>
          <a:p>
            <a:endParaRPr lang="en-GB" b="1" dirty="0"/>
          </a:p>
          <a:p>
            <a:r>
              <a:rPr lang="en-GB" b="1" dirty="0" smtClean="0"/>
              <a:t>ARMAX </a:t>
            </a:r>
            <a:r>
              <a:rPr lang="en-GB" dirty="0" smtClean="0"/>
              <a:t>and </a:t>
            </a:r>
            <a:r>
              <a:rPr lang="en-GB" b="1" dirty="0" smtClean="0"/>
              <a:t>BJ</a:t>
            </a:r>
            <a:r>
              <a:rPr lang="en-GB" dirty="0" smtClean="0"/>
              <a:t> give exactly the same results as </a:t>
            </a:r>
            <a:r>
              <a:rPr lang="en-GB" b="1" dirty="0" smtClean="0"/>
              <a:t>OE</a:t>
            </a:r>
            <a:r>
              <a:rPr lang="en-GB" dirty="0" smtClean="0"/>
              <a:t> models using simulation focus.</a:t>
            </a:r>
          </a:p>
          <a:p>
            <a:endParaRPr lang="en-GB" b="1" dirty="0"/>
          </a:p>
          <a:p>
            <a:r>
              <a:rPr lang="en-GB" dirty="0" smtClean="0"/>
              <a:t>A deeper analysis can be done with a </a:t>
            </a:r>
            <a:r>
              <a:rPr lang="en-GB" dirty="0" err="1" smtClean="0"/>
              <a:t>Matlab</a:t>
            </a:r>
            <a:r>
              <a:rPr lang="en-GB" dirty="0" smtClean="0"/>
              <a:t> script we wrote (</a:t>
            </a:r>
            <a:r>
              <a:rPr lang="en-GB" dirty="0" err="1" smtClean="0"/>
              <a:t>compareModels</a:t>
            </a:r>
            <a:r>
              <a:rPr lang="en-GB" dirty="0" smtClean="0"/>
              <a:t>) which shows graphically the properties of the two models, as:</a:t>
            </a:r>
          </a:p>
          <a:p>
            <a:pPr marL="285750" indent="-285750">
              <a:buFont typeface="Arial" panose="020B0604020202020204" pitchFamily="34" charset="0"/>
              <a:buChar char="•"/>
            </a:pPr>
            <a:r>
              <a:rPr lang="en-GB" dirty="0" smtClean="0"/>
              <a:t>Simulated output compared to actual data</a:t>
            </a:r>
          </a:p>
          <a:p>
            <a:pPr marL="285750" indent="-285750">
              <a:buFont typeface="Arial" panose="020B0604020202020204" pitchFamily="34" charset="0"/>
              <a:buChar char="•"/>
            </a:pPr>
            <a:r>
              <a:rPr lang="en-GB" dirty="0" smtClean="0"/>
              <a:t>Spectra analysis</a:t>
            </a:r>
          </a:p>
          <a:p>
            <a:pPr marL="285750" indent="-285750">
              <a:buFont typeface="Arial" panose="020B0604020202020204" pitchFamily="34" charset="0"/>
              <a:buChar char="•"/>
            </a:pPr>
            <a:r>
              <a:rPr lang="en-GB" dirty="0" smtClean="0"/>
              <a:t>Absolute error: mean, variance and max</a:t>
            </a:r>
          </a:p>
          <a:p>
            <a:pPr marL="285750" indent="-285750">
              <a:buFont typeface="Arial" panose="020B0604020202020204" pitchFamily="34" charset="0"/>
              <a:buChar char="•"/>
            </a:pPr>
            <a:r>
              <a:rPr lang="en-GB" dirty="0" smtClean="0"/>
              <a:t>Covariance of simulation error</a:t>
            </a:r>
          </a:p>
          <a:p>
            <a:pPr marL="285750" indent="-285750">
              <a:buFont typeface="Arial" panose="020B0604020202020204" pitchFamily="34" charset="0"/>
              <a:buChar char="•"/>
            </a:pPr>
            <a:r>
              <a:rPr lang="en-GB" dirty="0" smtClean="0"/>
              <a:t>Anderson Test</a:t>
            </a:r>
          </a:p>
          <a:p>
            <a:pPr marL="285750" indent="-285750">
              <a:buFont typeface="Arial" panose="020B0604020202020204" pitchFamily="34" charset="0"/>
              <a:buChar char="•"/>
            </a:pPr>
            <a:endParaRPr lang="en-GB" dirty="0"/>
          </a:p>
          <a:p>
            <a:r>
              <a:rPr lang="en-GB" dirty="0" smtClean="0"/>
              <a:t>Both models pass Anderson Whiteness Test but </a:t>
            </a:r>
            <a:r>
              <a:rPr lang="en-GB" b="1" dirty="0" smtClean="0"/>
              <a:t>OE</a:t>
            </a:r>
            <a:r>
              <a:rPr lang="en-GB" dirty="0" smtClean="0"/>
              <a:t> has a better fitting and less error variance.</a:t>
            </a:r>
          </a:p>
          <a:p>
            <a:endParaRPr lang="en-GB" dirty="0"/>
          </a:p>
          <a:p>
            <a:r>
              <a:rPr lang="en-GB" dirty="0" smtClean="0"/>
              <a:t>See attached </a:t>
            </a:r>
            <a:r>
              <a:rPr lang="en-GB" dirty="0" err="1" smtClean="0"/>
              <a:t>Matlab</a:t>
            </a:r>
            <a:r>
              <a:rPr lang="en-GB" dirty="0" smtClean="0"/>
              <a:t> scripts for more detailed info.</a:t>
            </a:r>
            <a:endParaRPr lang="en-GB" dirty="0"/>
          </a:p>
        </p:txBody>
      </p:sp>
    </p:spTree>
    <p:extLst>
      <p:ext uri="{BB962C8B-B14F-4D97-AF65-F5344CB8AC3E}">
        <p14:creationId xmlns:p14="http://schemas.microsoft.com/office/powerpoint/2010/main" val="1775920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31</a:t>
            </a:fld>
            <a:endParaRPr lang="it-IT" altLang="en-US"/>
          </a:p>
        </p:txBody>
      </p:sp>
      <p:sp>
        <p:nvSpPr>
          <p:cNvPr id="4" name="TextBox 3"/>
          <p:cNvSpPr txBox="1"/>
          <p:nvPr/>
        </p:nvSpPr>
        <p:spPr>
          <a:xfrm>
            <a:off x="55812" y="1133341"/>
            <a:ext cx="11642501" cy="5093702"/>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endParaRPr lang="it-IT" sz="2800" b="1" i="1" dirty="0">
              <a:latin typeface="+mj-lt"/>
            </a:endParaRPr>
          </a:p>
          <a:p>
            <a:endParaRPr lang="it-IT" b="1" i="1" dirty="0" smtClean="0"/>
          </a:p>
          <a:p>
            <a:r>
              <a:rPr lang="it-IT" dirty="0" smtClean="0"/>
              <a:t>Another way to discriminate among different models is to look at their dynamic behaviour.</a:t>
            </a:r>
          </a:p>
          <a:p>
            <a:endParaRPr lang="it-IT" dirty="0"/>
          </a:p>
          <a:p>
            <a:pPr>
              <a:lnSpc>
                <a:spcPct val="150000"/>
              </a:lnSpc>
            </a:pPr>
            <a:r>
              <a:rPr lang="it-IT" dirty="0" smtClean="0"/>
              <a:t>Here we will analyze:</a:t>
            </a:r>
          </a:p>
          <a:p>
            <a:pPr marL="742950" lvl="1" indent="-285750">
              <a:lnSpc>
                <a:spcPct val="150000"/>
              </a:lnSpc>
              <a:buFont typeface="Arial" panose="020B0604020202020204" pitchFamily="34" charset="0"/>
              <a:buChar char="•"/>
            </a:pPr>
            <a:r>
              <a:rPr lang="it-IT" dirty="0" smtClean="0"/>
              <a:t>Poles and Zero</a:t>
            </a:r>
          </a:p>
          <a:p>
            <a:pPr marL="742950" lvl="1" indent="-285750">
              <a:lnSpc>
                <a:spcPct val="150000"/>
              </a:lnSpc>
              <a:buFont typeface="Arial" panose="020B0604020202020204" pitchFamily="34" charset="0"/>
              <a:buChar char="•"/>
            </a:pPr>
            <a:r>
              <a:rPr lang="it-IT" dirty="0" smtClean="0"/>
              <a:t>Step response</a:t>
            </a:r>
          </a:p>
          <a:p>
            <a:pPr>
              <a:lnSpc>
                <a:spcPct val="150000"/>
              </a:lnSpc>
            </a:pPr>
            <a:r>
              <a:rPr lang="it-IT" dirty="0"/>
              <a:t>t</a:t>
            </a:r>
            <a:r>
              <a:rPr lang="it-IT" dirty="0" smtClean="0"/>
              <a:t>rying to understand which dynamic best suit the actual system. </a:t>
            </a:r>
          </a:p>
          <a:p>
            <a:pPr>
              <a:lnSpc>
                <a:spcPct val="150000"/>
              </a:lnSpc>
            </a:pPr>
            <a:endParaRPr lang="it-IT" dirty="0" smtClean="0"/>
          </a:p>
          <a:p>
            <a:pPr>
              <a:lnSpc>
                <a:spcPct val="150000"/>
              </a:lnSpc>
            </a:pPr>
            <a:r>
              <a:rPr lang="it-IT" dirty="0" smtClean="0"/>
              <a:t>We will also attempt to synthesize new models by shaping the pole-zero plot.</a:t>
            </a:r>
          </a:p>
          <a:p>
            <a:pPr>
              <a:lnSpc>
                <a:spcPct val="150000"/>
              </a:lnSpc>
            </a:pPr>
            <a:endParaRPr lang="it-IT" b="1" i="1" dirty="0" smtClean="0"/>
          </a:p>
          <a:p>
            <a:pPr>
              <a:lnSpc>
                <a:spcPct val="150000"/>
              </a:lnSpc>
            </a:pPr>
            <a:r>
              <a:rPr lang="it-IT" dirty="0" smtClean="0"/>
              <a:t>Each model class is trained using the three datasets with simulation focus, leading to three different </a:t>
            </a:r>
            <a:br>
              <a:rPr lang="it-IT" dirty="0" smtClean="0"/>
            </a:br>
            <a:r>
              <a:rPr lang="it-IT" dirty="0" smtClean="0"/>
              <a:t>models for each class.</a:t>
            </a:r>
            <a:r>
              <a:rPr lang="it-IT" dirty="0"/>
              <a:t> </a:t>
            </a:r>
            <a:r>
              <a:rPr lang="it-IT" dirty="0" smtClean="0"/>
              <a:t>Model classes tested: ARX, OE.</a:t>
            </a:r>
            <a:endParaRPr lang="it-IT" dirty="0"/>
          </a:p>
        </p:txBody>
      </p:sp>
    </p:spTree>
    <p:extLst>
      <p:ext uri="{BB962C8B-B14F-4D97-AF65-F5344CB8AC3E}">
        <p14:creationId xmlns:p14="http://schemas.microsoft.com/office/powerpoint/2010/main" val="2084359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32</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ARX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9" y="2204017"/>
            <a:ext cx="4091184" cy="4000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999" y="2204017"/>
            <a:ext cx="4194959" cy="40000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204017"/>
            <a:ext cx="4452529" cy="4000000"/>
          </a:xfrm>
          <a:prstGeom prst="rect">
            <a:avLst/>
          </a:prstGeom>
        </p:spPr>
      </p:pic>
    </p:spTree>
    <p:extLst>
      <p:ext uri="{BB962C8B-B14F-4D97-AF65-F5344CB8AC3E}">
        <p14:creationId xmlns:p14="http://schemas.microsoft.com/office/powerpoint/2010/main" val="2030788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33</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OE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3" y="2669823"/>
            <a:ext cx="4091184" cy="306838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755" y="2630907"/>
            <a:ext cx="4194959" cy="314621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534319"/>
            <a:ext cx="4452529" cy="3339396"/>
          </a:xfrm>
          <a:prstGeom prst="rect">
            <a:avLst/>
          </a:prstGeom>
        </p:spPr>
      </p:pic>
    </p:spTree>
    <p:extLst>
      <p:ext uri="{BB962C8B-B14F-4D97-AF65-F5344CB8AC3E}">
        <p14:creationId xmlns:p14="http://schemas.microsoft.com/office/powerpoint/2010/main" val="2986631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34</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62" y="1656561"/>
            <a:ext cx="10058400" cy="4800934"/>
          </a:xfrm>
          <a:prstGeom prst="rect">
            <a:avLst/>
          </a:prstGeom>
        </p:spPr>
      </p:pic>
    </p:spTree>
    <p:extLst>
      <p:ext uri="{BB962C8B-B14F-4D97-AF65-F5344CB8AC3E}">
        <p14:creationId xmlns:p14="http://schemas.microsoft.com/office/powerpoint/2010/main" val="2868980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35</a:t>
            </a:fld>
            <a:endParaRPr lang="it-IT" altLang="en-US"/>
          </a:p>
        </p:txBody>
      </p:sp>
      <mc:AlternateContent xmlns:mc="http://schemas.openxmlformats.org/markup-compatibility/2006" xmlns:a14="http://schemas.microsoft.com/office/drawing/2010/main">
        <mc:Choice Requires="a14">
          <p:sp>
            <p:nvSpPr>
              <p:cNvPr id="4" name="TextBox 3"/>
              <p:cNvSpPr txBox="1"/>
              <p:nvPr/>
            </p:nvSpPr>
            <p:spPr>
              <a:xfrm>
                <a:off x="55812" y="1133341"/>
                <a:ext cx="11642501" cy="5232202"/>
              </a:xfrm>
              <a:prstGeom prst="rect">
                <a:avLst/>
              </a:prstGeom>
              <a:noFill/>
            </p:spPr>
            <p:txBody>
              <a:bodyPr wrap="square" rtlCol="0">
                <a:spAutoFit/>
              </a:bodyPr>
              <a:lstStyle/>
              <a:p>
                <a:pPr algn="ctr"/>
                <a:r>
                  <a:rPr lang="it-IT" sz="2800" b="1" i="1" dirty="0" smtClean="0">
                    <a:latin typeface="+mj-lt"/>
                  </a:rPr>
                  <a:t>MODEL VALIDATION – DYNAMICS</a:t>
                </a:r>
              </a:p>
              <a:p>
                <a:endParaRPr lang="it-IT" b="1" i="1" dirty="0"/>
              </a:p>
              <a:p>
                <a:r>
                  <a:rPr lang="it-IT" dirty="0" smtClean="0"/>
                  <a:t>Looking at the step responses we can evaluate (roughly) the gain of the plant and use this piece of information to discriminate some models. </a:t>
                </a:r>
              </a:p>
              <a:p>
                <a:endParaRPr lang="it-IT" dirty="0"/>
              </a:p>
              <a:p>
                <a:r>
                  <a:rPr lang="it-IT" dirty="0" smtClean="0"/>
                  <a:t>The third </a:t>
                </a:r>
                <a:r>
                  <a:rPr lang="it-IT" b="1" dirty="0" smtClean="0"/>
                  <a:t>OE</a:t>
                </a:r>
                <a:r>
                  <a:rPr lang="it-IT" dirty="0" smtClean="0"/>
                  <a:t> model has a quite long settling time which make us think that this model is not very reliable (indeed the third dataset gives very different result in every identification).</a:t>
                </a:r>
              </a:p>
              <a:p>
                <a:endParaRPr lang="it-IT" dirty="0"/>
              </a:p>
              <a:p>
                <a:r>
                  <a:rPr lang="it-IT" dirty="0" smtClean="0"/>
                  <a:t>Overshoot is more significant (in percentage) in </a:t>
                </a:r>
                <a:r>
                  <a:rPr lang="it-IT" b="1" dirty="0" smtClean="0"/>
                  <a:t>OE</a:t>
                </a:r>
                <a:r>
                  <a:rPr lang="it-IT" dirty="0" smtClean="0"/>
                  <a:t> models rather than </a:t>
                </a:r>
                <a:r>
                  <a:rPr lang="it-IT" b="1" dirty="0" smtClean="0"/>
                  <a:t>ARX</a:t>
                </a:r>
                <a:r>
                  <a:rPr lang="it-IT" dirty="0" smtClean="0"/>
                  <a:t> ones.</a:t>
                </a:r>
              </a:p>
              <a:p>
                <a:endParaRPr lang="it-IT" dirty="0"/>
              </a:p>
              <a:p>
                <a:r>
                  <a:rPr lang="it-IT" dirty="0" smtClean="0"/>
                  <a:t>Looking at zero-poles plot we can see that they are not very different, indeed in both </a:t>
                </a:r>
                <a:r>
                  <a:rPr lang="it-IT" b="1" dirty="0" smtClean="0"/>
                  <a:t>ARX</a:t>
                </a:r>
                <a:r>
                  <a:rPr lang="it-IT" dirty="0" smtClean="0"/>
                  <a:t> and </a:t>
                </a:r>
                <a:r>
                  <a:rPr lang="it-IT" b="1" dirty="0" smtClean="0"/>
                  <a:t>OE</a:t>
                </a:r>
                <a:r>
                  <a:rPr lang="it-IT" dirty="0" smtClean="0"/>
                  <a:t> we have the same set of zero and poles around </a:t>
                </a:r>
                <a14:m>
                  <m:oMath xmlns:m="http://schemas.openxmlformats.org/officeDocument/2006/math">
                    <m:r>
                      <a:rPr lang="it-IT" b="0" i="1" smtClean="0">
                        <a:latin typeface="Cambria Math" panose="02040503050406030204" pitchFamily="18" charset="0"/>
                      </a:rPr>
                      <m:t>𝑧</m:t>
                    </m:r>
                    <m:r>
                      <a:rPr lang="it-IT" b="0" i="1" smtClean="0">
                        <a:latin typeface="Cambria Math" panose="02040503050406030204" pitchFamily="18" charset="0"/>
                      </a:rPr>
                      <m:t>=1</m:t>
                    </m:r>
                  </m:oMath>
                </a14:m>
                <a:r>
                  <a:rPr lang="it-IT" b="0" dirty="0" smtClean="0"/>
                  <a:t>. </a:t>
                </a:r>
              </a:p>
              <a:p>
                <a:endParaRPr lang="it-IT" dirty="0" smtClean="0"/>
              </a:p>
              <a:p>
                <a:r>
                  <a:rPr lang="it-IT" dirty="0" smtClean="0"/>
                  <a:t>The first and second </a:t>
                </a:r>
                <a:r>
                  <a:rPr lang="it-IT" b="1" dirty="0" smtClean="0"/>
                  <a:t>ARX</a:t>
                </a:r>
                <a:r>
                  <a:rPr lang="it-IT" dirty="0" smtClean="0"/>
                  <a:t> models are equal since we can cancel a zero in the origin and the pole close to it.</a:t>
                </a:r>
              </a:p>
              <a:p>
                <a:endParaRPr lang="it-IT" dirty="0"/>
              </a:p>
              <a:p>
                <a:r>
                  <a:rPr lang="it-IT" dirty="0" smtClean="0"/>
                  <a:t>The first two </a:t>
                </a:r>
                <a:r>
                  <a:rPr lang="it-IT" b="1" dirty="0" smtClean="0"/>
                  <a:t>OE </a:t>
                </a:r>
                <a:r>
                  <a:rPr lang="it-IT" dirty="0" smtClean="0"/>
                  <a:t>models are very similar and they both have a zero outside the unit circle, which makes us think that an overparametrization might have occurred; in order to verify this option we can cancel that zero and see wheter or not the dynamics is somehow affected.</a:t>
                </a:r>
              </a:p>
            </p:txBody>
          </p:sp>
        </mc:Choice>
        <mc:Fallback xmlns="">
          <p:sp>
            <p:nvSpPr>
              <p:cNvPr id="4" name="TextBox 3"/>
              <p:cNvSpPr txBox="1">
                <a:spLocks noRot="1" noChangeAspect="1" noMove="1" noResize="1" noEditPoints="1" noAdjustHandles="1" noChangeArrowheads="1" noChangeShapeType="1" noTextEdit="1"/>
              </p:cNvSpPr>
              <p:nvPr/>
            </p:nvSpPr>
            <p:spPr>
              <a:xfrm>
                <a:off x="55812" y="1133341"/>
                <a:ext cx="11642501" cy="5232202"/>
              </a:xfrm>
              <a:prstGeom prst="rect">
                <a:avLst/>
              </a:prstGeom>
              <a:blipFill rotWithShape="0">
                <a:blip r:embed="rId2"/>
                <a:stretch>
                  <a:fillRect l="-419" t="-1282" r="-524" b="-932"/>
                </a:stretch>
              </a:blipFill>
            </p:spPr>
            <p:txBody>
              <a:bodyPr/>
              <a:lstStyle/>
              <a:p>
                <a:r>
                  <a:rPr lang="it-IT">
                    <a:noFill/>
                  </a:rPr>
                  <a:t> </a:t>
                </a:r>
              </a:p>
            </p:txBody>
          </p:sp>
        </mc:Fallback>
      </mc:AlternateContent>
    </p:spTree>
    <p:extLst>
      <p:ext uri="{BB962C8B-B14F-4D97-AF65-F5344CB8AC3E}">
        <p14:creationId xmlns:p14="http://schemas.microsoft.com/office/powerpoint/2010/main" val="3248341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36</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smtClean="0">
                <a:latin typeface="+mj-lt"/>
              </a:rPr>
              <a:t>MODEL VALIDATION – </a:t>
            </a:r>
            <a:r>
              <a:rPr lang="it-IT" sz="2800" b="1" i="1" dirty="0" smtClean="0">
                <a:latin typeface="+mj-lt"/>
              </a:rPr>
              <a:t>DYNAMICS</a:t>
            </a:r>
            <a:endParaRPr lang="it-IT"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84" y="1666221"/>
            <a:ext cx="5333333" cy="400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117" y="1656561"/>
            <a:ext cx="5333333" cy="4000000"/>
          </a:xfrm>
          <a:prstGeom prst="rect">
            <a:avLst/>
          </a:prstGeom>
        </p:spPr>
      </p:pic>
      <p:sp>
        <p:nvSpPr>
          <p:cNvPr id="6" name="TextBox 5"/>
          <p:cNvSpPr txBox="1"/>
          <p:nvPr/>
        </p:nvSpPr>
        <p:spPr>
          <a:xfrm>
            <a:off x="283335" y="5795493"/>
            <a:ext cx="11414978" cy="646331"/>
          </a:xfrm>
          <a:prstGeom prst="rect">
            <a:avLst/>
          </a:prstGeom>
          <a:noFill/>
        </p:spPr>
        <p:txBody>
          <a:bodyPr wrap="square" rtlCol="0">
            <a:spAutoFit/>
          </a:bodyPr>
          <a:lstStyle/>
          <a:p>
            <a:r>
              <a:rPr lang="it-IT" dirty="0" smtClean="0"/>
              <a:t>Step response leads to the same results and even the «compareModels» analysis tells us there is little difference in terms of absolute error.</a:t>
            </a:r>
            <a:endParaRPr lang="it-IT" dirty="0"/>
          </a:p>
        </p:txBody>
      </p:sp>
    </p:spTree>
    <p:extLst>
      <p:ext uri="{BB962C8B-B14F-4D97-AF65-F5344CB8AC3E}">
        <p14:creationId xmlns:p14="http://schemas.microsoft.com/office/powerpoint/2010/main" val="1585881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37</a:t>
            </a:fld>
            <a:endParaRPr lang="it-IT" altLang="en-US"/>
          </a:p>
        </p:txBody>
      </p:sp>
      <p:sp>
        <p:nvSpPr>
          <p:cNvPr id="4" name="TextBox 3"/>
          <p:cNvSpPr txBox="1"/>
          <p:nvPr/>
        </p:nvSpPr>
        <p:spPr>
          <a:xfrm>
            <a:off x="55812" y="1133341"/>
            <a:ext cx="11642501" cy="5309146"/>
          </a:xfrm>
          <a:prstGeom prst="rect">
            <a:avLst/>
          </a:prstGeom>
          <a:noFill/>
        </p:spPr>
        <p:txBody>
          <a:bodyPr wrap="square" rtlCol="0">
            <a:spAutoFit/>
          </a:bodyPr>
          <a:lstStyle/>
          <a:p>
            <a:pPr algn="ctr"/>
            <a:r>
              <a:rPr lang="it-IT" sz="2800" b="1" i="1" dirty="0" smtClean="0">
                <a:latin typeface="+mj-lt"/>
              </a:rPr>
              <a:t>MODEL VALIDATION – </a:t>
            </a:r>
            <a:r>
              <a:rPr lang="it-IT" sz="2800" b="1" i="1" dirty="0" smtClean="0">
                <a:latin typeface="+mj-lt"/>
              </a:rPr>
              <a:t>DYNAMICS</a:t>
            </a:r>
          </a:p>
          <a:p>
            <a:endParaRPr lang="it-IT" dirty="0">
              <a:latin typeface="+mj-lt"/>
            </a:endParaRPr>
          </a:p>
          <a:p>
            <a:r>
              <a:rPr lang="it-IT" dirty="0" smtClean="0"/>
              <a:t>The best way to constrast overparametrization is not shaping directly the zero-pole plot, but to perform another identification using a lower order.</a:t>
            </a:r>
          </a:p>
          <a:p>
            <a:endParaRPr lang="it-IT" dirty="0"/>
          </a:p>
          <a:p>
            <a:r>
              <a:rPr lang="it-IT" dirty="0" smtClean="0"/>
              <a:t>We have then modified the identification script in order to see how much the variance of the simulation error varies among different orders. If there is little difference we will accept a worse performance in respect to a lower order.</a:t>
            </a:r>
          </a:p>
          <a:p>
            <a:endParaRPr lang="it-IT" dirty="0"/>
          </a:p>
          <a:p>
            <a:r>
              <a:rPr lang="it-IT" dirty="0" smtClean="0"/>
              <a:t>A very good compromise in terms of performances has been found in the model </a:t>
            </a:r>
            <a:r>
              <a:rPr lang="it-IT" b="1" dirty="0" smtClean="0"/>
              <a:t>OE33</a:t>
            </a:r>
            <a:r>
              <a:rPr lang="it-IT" dirty="0" smtClean="0"/>
              <a:t> which has always a zero outside the unit circle though.</a:t>
            </a:r>
          </a:p>
          <a:p>
            <a:endParaRPr lang="it-IT" dirty="0"/>
          </a:p>
          <a:p>
            <a:r>
              <a:rPr lang="it-IT" dirty="0" smtClean="0"/>
              <a:t>We have then tried both to lower down the order of the identification and to cancel «by hand» that zero: </a:t>
            </a:r>
            <a:r>
              <a:rPr lang="it-IT" dirty="0"/>
              <a:t>the </a:t>
            </a:r>
            <a:r>
              <a:rPr lang="it-IT" dirty="0" smtClean="0"/>
              <a:t>best is the former which </a:t>
            </a:r>
            <a:r>
              <a:rPr lang="it-IT" dirty="0"/>
              <a:t>still passes the Anderson Test</a:t>
            </a:r>
            <a:r>
              <a:rPr lang="it-IT" dirty="0" smtClean="0"/>
              <a:t>.</a:t>
            </a:r>
          </a:p>
          <a:p>
            <a:endParaRPr lang="it-IT" dirty="0"/>
          </a:p>
          <a:p>
            <a:pPr>
              <a:spcAft>
                <a:spcPts val="600"/>
              </a:spcAft>
            </a:pPr>
            <a:r>
              <a:rPr lang="it-IT" dirty="0" smtClean="0"/>
              <a:t>In the next slide we show the comparison between the more complex </a:t>
            </a:r>
            <a:r>
              <a:rPr lang="it-IT" b="1" dirty="0" smtClean="0"/>
              <a:t>OE35</a:t>
            </a:r>
            <a:r>
              <a:rPr lang="it-IT" dirty="0" smtClean="0"/>
              <a:t> and this </a:t>
            </a:r>
            <a:r>
              <a:rPr lang="it-IT" b="1" dirty="0" smtClean="0"/>
              <a:t>OE23</a:t>
            </a:r>
            <a:r>
              <a:rPr lang="it-IT" dirty="0" smtClean="0"/>
              <a:t>:</a:t>
            </a:r>
          </a:p>
          <a:p>
            <a:pPr lvl="1"/>
            <a:r>
              <a:rPr lang="pl-PL" dirty="0"/>
              <a:t>A(z): </a:t>
            </a:r>
            <a:r>
              <a:rPr lang="pl-PL" dirty="0" smtClean="0"/>
              <a:t>1     </a:t>
            </a:r>
            <a:r>
              <a:rPr lang="pl-PL" dirty="0"/>
              <a:t>-2.6222      </a:t>
            </a:r>
            <a:r>
              <a:rPr lang="pl-PL" dirty="0" smtClean="0"/>
              <a:t>2.2976    </a:t>
            </a:r>
            <a:r>
              <a:rPr lang="it-IT" dirty="0" smtClean="0"/>
              <a:t>  </a:t>
            </a:r>
            <a:r>
              <a:rPr lang="pl-PL" dirty="0" smtClean="0"/>
              <a:t>-0.67315</a:t>
            </a:r>
            <a:endParaRPr lang="pl-PL" dirty="0"/>
          </a:p>
          <a:p>
            <a:pPr lvl="1"/>
            <a:r>
              <a:rPr lang="pl-PL" dirty="0"/>
              <a:t>B(z): </a:t>
            </a:r>
            <a:r>
              <a:rPr lang="pl-PL" dirty="0" smtClean="0"/>
              <a:t>0           </a:t>
            </a:r>
            <a:r>
              <a:rPr lang="pl-PL" dirty="0"/>
              <a:t>0     </a:t>
            </a:r>
            <a:r>
              <a:rPr lang="it-IT" dirty="0" smtClean="0"/>
              <a:t>	     </a:t>
            </a:r>
            <a:r>
              <a:rPr lang="pl-PL" dirty="0" smtClean="0"/>
              <a:t>0.11213    -</a:t>
            </a:r>
            <a:r>
              <a:rPr lang="pl-PL" dirty="0"/>
              <a:t>0.10996</a:t>
            </a:r>
            <a:endParaRPr lang="it-IT" dirty="0" smtClean="0"/>
          </a:p>
        </p:txBody>
      </p:sp>
    </p:spTree>
    <p:extLst>
      <p:ext uri="{BB962C8B-B14F-4D97-AF65-F5344CB8AC3E}">
        <p14:creationId xmlns:p14="http://schemas.microsoft.com/office/powerpoint/2010/main" val="1224784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38</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smtClean="0">
                <a:latin typeface="+mj-lt"/>
              </a:rPr>
              <a:t>MODEL VALIDATION – </a:t>
            </a:r>
            <a:r>
              <a:rPr lang="it-IT" sz="2800" b="1" i="1" dirty="0" smtClean="0">
                <a:latin typeface="+mj-lt"/>
              </a:rPr>
              <a:t>DYNAMICS</a:t>
            </a:r>
            <a:endParaRPr lang="it-IT"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05" y="1795493"/>
            <a:ext cx="5148090" cy="400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117" y="1656561"/>
            <a:ext cx="5333333" cy="4138932"/>
          </a:xfrm>
          <a:prstGeom prst="rect">
            <a:avLst/>
          </a:prstGeom>
        </p:spPr>
      </p:pic>
      <p:sp>
        <p:nvSpPr>
          <p:cNvPr id="6" name="TextBox 5"/>
          <p:cNvSpPr txBox="1"/>
          <p:nvPr/>
        </p:nvSpPr>
        <p:spPr>
          <a:xfrm>
            <a:off x="283335" y="5795493"/>
            <a:ext cx="11414978" cy="369332"/>
          </a:xfrm>
          <a:prstGeom prst="rect">
            <a:avLst/>
          </a:prstGeom>
          <a:noFill/>
        </p:spPr>
        <p:txBody>
          <a:bodyPr wrap="square" rtlCol="0">
            <a:spAutoFit/>
          </a:bodyPr>
          <a:lstStyle/>
          <a:p>
            <a:r>
              <a:rPr lang="it-IT" dirty="0" smtClean="0"/>
              <a:t>«compareModels» tells us the variance increases of one point only.</a:t>
            </a:r>
            <a:endParaRPr lang="it-IT" dirty="0"/>
          </a:p>
        </p:txBody>
      </p:sp>
    </p:spTree>
    <p:extLst>
      <p:ext uri="{BB962C8B-B14F-4D97-AF65-F5344CB8AC3E}">
        <p14:creationId xmlns:p14="http://schemas.microsoft.com/office/powerpoint/2010/main" val="877689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39</a:t>
            </a:fld>
            <a:endParaRPr lang="it-IT" altLang="en-US"/>
          </a:p>
        </p:txBody>
      </p:sp>
      <p:sp>
        <p:nvSpPr>
          <p:cNvPr id="3" name="TextBox 2"/>
          <p:cNvSpPr txBox="1"/>
          <p:nvPr/>
        </p:nvSpPr>
        <p:spPr>
          <a:xfrm>
            <a:off x="450761" y="1033790"/>
            <a:ext cx="11247552" cy="4401205"/>
          </a:xfrm>
          <a:prstGeom prst="rect">
            <a:avLst/>
          </a:prstGeom>
          <a:noFill/>
        </p:spPr>
        <p:txBody>
          <a:bodyPr wrap="square" rtlCol="0">
            <a:spAutoFit/>
          </a:bodyPr>
          <a:lstStyle/>
          <a:p>
            <a:pPr algn="ctr"/>
            <a:r>
              <a:rPr lang="en-GB" sz="2800" b="1" i="1" dirty="0" smtClean="0">
                <a:latin typeface="+mj-lt"/>
              </a:rPr>
              <a:t>CONCLUSION</a:t>
            </a:r>
          </a:p>
          <a:p>
            <a:endParaRPr lang="en-GB" b="1" i="1" dirty="0" smtClean="0"/>
          </a:p>
          <a:p>
            <a:r>
              <a:rPr lang="en-GB" dirty="0" smtClean="0"/>
              <a:t>We finally conclude by comparing our models with the one provided as reference (state-space).</a:t>
            </a:r>
          </a:p>
          <a:p>
            <a:endParaRPr lang="en-GB" dirty="0"/>
          </a:p>
          <a:p>
            <a:r>
              <a:rPr lang="en-GB" dirty="0" smtClean="0"/>
              <a:t>The state space model is much more complex since it is a 5</a:t>
            </a:r>
            <a:r>
              <a:rPr lang="en-GB" baseline="30000" dirty="0" smtClean="0"/>
              <a:t>th</a:t>
            </a:r>
            <a:r>
              <a:rPr lang="en-GB" dirty="0" smtClean="0"/>
              <a:t> order system (5 poles and 5 zeros) whilst our final choice is a 3</a:t>
            </a:r>
            <a:r>
              <a:rPr lang="en-GB" baseline="30000" dirty="0" smtClean="0"/>
              <a:t>rd</a:t>
            </a:r>
            <a:r>
              <a:rPr lang="en-GB" dirty="0" smtClean="0"/>
              <a:t> order (3 poles and 2 zeros). </a:t>
            </a:r>
          </a:p>
          <a:p>
            <a:endParaRPr lang="en-GB" dirty="0"/>
          </a:p>
          <a:p>
            <a:r>
              <a:rPr lang="en-GB" dirty="0" smtClean="0"/>
              <a:t>On the other hand it has a better fitting of the data, though the difference in terms of absolute error is minimal.</a:t>
            </a:r>
          </a:p>
          <a:p>
            <a:endParaRPr lang="en-GB" dirty="0"/>
          </a:p>
          <a:p>
            <a:r>
              <a:rPr lang="en-GB" dirty="0" smtClean="0"/>
              <a:t>Also in terms of Error-to-Signal Ratio the state space is slightly better:</a:t>
            </a:r>
          </a:p>
          <a:p>
            <a:pPr marL="742950" lvl="1" indent="-285750">
              <a:buFont typeface="Arial" panose="020B0604020202020204" pitchFamily="34" charset="0"/>
              <a:buChar char="•"/>
            </a:pPr>
            <a:r>
              <a:rPr lang="en-GB" dirty="0" smtClean="0"/>
              <a:t>SS55:	36,69%</a:t>
            </a:r>
          </a:p>
          <a:p>
            <a:pPr marL="742950" lvl="1" indent="-285750">
              <a:buFont typeface="Arial" panose="020B0604020202020204" pitchFamily="34" charset="0"/>
              <a:buChar char="•"/>
            </a:pPr>
            <a:r>
              <a:rPr lang="en-GB" dirty="0" smtClean="0"/>
              <a:t>OE35:	37,87% </a:t>
            </a:r>
          </a:p>
          <a:p>
            <a:pPr marL="742950" lvl="1" indent="-285750">
              <a:buFont typeface="Arial" panose="020B0604020202020204" pitchFamily="34" charset="0"/>
              <a:buChar char="•"/>
            </a:pPr>
            <a:r>
              <a:rPr lang="en-GB" dirty="0" smtClean="0"/>
              <a:t>OE23</a:t>
            </a:r>
            <a:r>
              <a:rPr lang="en-GB" dirty="0"/>
              <a:t>: </a:t>
            </a:r>
            <a:r>
              <a:rPr lang="en-GB" dirty="0" smtClean="0"/>
              <a:t>	38,85%</a:t>
            </a:r>
          </a:p>
          <a:p>
            <a:pPr marL="742950" lvl="1" indent="-285750">
              <a:buFont typeface="Arial" panose="020B0604020202020204" pitchFamily="34" charset="0"/>
              <a:buChar char="•"/>
            </a:pPr>
            <a:endParaRPr lang="en-GB" dirty="0"/>
          </a:p>
          <a:p>
            <a:r>
              <a:rPr lang="en-GB" dirty="0" smtClean="0"/>
              <a:t>In the next slides we show some graphical comparison of the two models.</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63455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a:t>
            </a:fld>
            <a:endParaRPr lang="it-IT" altLang="en-US"/>
          </a:p>
        </p:txBody>
      </p:sp>
      <p:sp>
        <p:nvSpPr>
          <p:cNvPr id="4" name="Rectangle 3"/>
          <p:cNvSpPr/>
          <p:nvPr/>
        </p:nvSpPr>
        <p:spPr>
          <a:xfrm>
            <a:off x="3753053" y="2967335"/>
            <a:ext cx="468589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6331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40</a:t>
            </a:fld>
            <a:endParaRPr lang="it-IT" altLang="en-US"/>
          </a:p>
        </p:txBody>
      </p:sp>
      <p:sp>
        <p:nvSpPr>
          <p:cNvPr id="3" name="TextBox 2"/>
          <p:cNvSpPr txBox="1"/>
          <p:nvPr/>
        </p:nvSpPr>
        <p:spPr>
          <a:xfrm>
            <a:off x="450761" y="1033790"/>
            <a:ext cx="11247552" cy="523220"/>
          </a:xfrm>
          <a:prstGeom prst="rect">
            <a:avLst/>
          </a:prstGeom>
          <a:noFill/>
        </p:spPr>
        <p:txBody>
          <a:bodyPr wrap="square" rtlCol="0">
            <a:spAutoFit/>
          </a:bodyPr>
          <a:lstStyle/>
          <a:p>
            <a:pPr algn="ctr"/>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61" y="1557010"/>
            <a:ext cx="5333333" cy="506437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786" y="1801709"/>
            <a:ext cx="5333333" cy="4000000"/>
          </a:xfrm>
          <a:prstGeom prst="rect">
            <a:avLst/>
          </a:prstGeom>
        </p:spPr>
      </p:pic>
    </p:spTree>
    <p:extLst>
      <p:ext uri="{BB962C8B-B14F-4D97-AF65-F5344CB8AC3E}">
        <p14:creationId xmlns:p14="http://schemas.microsoft.com/office/powerpoint/2010/main" val="22226813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41</a:t>
            </a:fld>
            <a:endParaRPr lang="it-IT" altLang="en-US"/>
          </a:p>
        </p:txBody>
      </p:sp>
      <p:sp>
        <p:nvSpPr>
          <p:cNvPr id="3" name="TextBox 2"/>
          <p:cNvSpPr txBox="1"/>
          <p:nvPr/>
        </p:nvSpPr>
        <p:spPr>
          <a:xfrm>
            <a:off x="450761" y="1033790"/>
            <a:ext cx="11247552" cy="523220"/>
          </a:xfrm>
          <a:prstGeom prst="rect">
            <a:avLst/>
          </a:prstGeom>
          <a:noFill/>
        </p:spPr>
        <p:txBody>
          <a:bodyPr wrap="square" rtlCol="0">
            <a:spAutoFit/>
          </a:bodyPr>
          <a:lstStyle/>
          <a:p>
            <a:pPr algn="ctr"/>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70" y="1557010"/>
            <a:ext cx="10058400" cy="4800934"/>
          </a:xfrm>
          <a:prstGeom prst="rect">
            <a:avLst/>
          </a:prstGeom>
        </p:spPr>
      </p:pic>
    </p:spTree>
    <p:extLst>
      <p:ext uri="{BB962C8B-B14F-4D97-AF65-F5344CB8AC3E}">
        <p14:creationId xmlns:p14="http://schemas.microsoft.com/office/powerpoint/2010/main" val="3878467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42</a:t>
            </a:fld>
            <a:endParaRPr lang="it-IT" altLang="en-US"/>
          </a:p>
        </p:txBody>
      </p:sp>
      <p:sp>
        <p:nvSpPr>
          <p:cNvPr id="4" name="Rectangle 3"/>
          <p:cNvSpPr/>
          <p:nvPr/>
        </p:nvSpPr>
        <p:spPr>
          <a:xfrm>
            <a:off x="3656871" y="2588350"/>
            <a:ext cx="487825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OTHER IDEAS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81256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43</a:t>
            </a:fld>
            <a:endParaRPr lang="it-IT" altLang="en-US"/>
          </a:p>
        </p:txBody>
      </p:sp>
      <p:sp>
        <p:nvSpPr>
          <p:cNvPr id="4" name="TextBox 3"/>
          <p:cNvSpPr txBox="1"/>
          <p:nvPr/>
        </p:nvSpPr>
        <p:spPr>
          <a:xfrm>
            <a:off x="6956299" y="173782"/>
            <a:ext cx="3973973" cy="369332"/>
          </a:xfrm>
          <a:prstGeom prst="rect">
            <a:avLst/>
          </a:prstGeom>
          <a:noFill/>
        </p:spPr>
        <p:txBody>
          <a:bodyPr wrap="none" rtlCol="0">
            <a:spAutoFit/>
          </a:bodyPr>
          <a:lstStyle/>
          <a:p>
            <a:pPr lvl="1"/>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3" name="TextBox 2"/>
          <p:cNvSpPr txBox="1"/>
          <p:nvPr/>
        </p:nvSpPr>
        <p:spPr>
          <a:xfrm>
            <a:off x="922789" y="1795244"/>
            <a:ext cx="10161180" cy="1200329"/>
          </a:xfrm>
          <a:prstGeom prst="rect">
            <a:avLst/>
          </a:prstGeom>
          <a:noFill/>
        </p:spPr>
        <p:txBody>
          <a:bodyPr wrap="none" rtlCol="0">
            <a:spAutoFit/>
          </a:bodyPr>
          <a:lstStyle/>
          <a:p>
            <a:pPr marL="342900" indent="-342900">
              <a:buFont typeface="+mj-lt"/>
              <a:buAutoNum type="arabicPeriod"/>
            </a:pPr>
            <a:r>
              <a:rPr lang="en-GB" dirty="0" smtClean="0"/>
              <a:t>Non linear identification: tried to use </a:t>
            </a:r>
            <a:r>
              <a:rPr lang="en-GB" dirty="0" err="1" smtClean="0"/>
              <a:t>matlab</a:t>
            </a:r>
            <a:r>
              <a:rPr lang="en-GB" dirty="0" smtClean="0"/>
              <a:t> toolbox, </a:t>
            </a:r>
            <a:r>
              <a:rPr lang="en-GB" dirty="0" err="1" smtClean="0"/>
              <a:t>kinda</a:t>
            </a:r>
            <a:r>
              <a:rPr lang="en-GB" dirty="0" smtClean="0"/>
              <a:t> bad results</a:t>
            </a:r>
          </a:p>
          <a:p>
            <a:pPr marL="342900" indent="-342900">
              <a:buFont typeface="+mj-lt"/>
              <a:buAutoNum type="arabicPeriod"/>
            </a:pPr>
            <a:r>
              <a:rPr lang="en-GB" dirty="0" smtClean="0"/>
              <a:t>Try to merge the first 2 datasets (they are similar) and do training on this, then validation on 3</a:t>
            </a:r>
            <a:r>
              <a:rPr lang="en-GB" baseline="30000" dirty="0" smtClean="0"/>
              <a:t>rd</a:t>
            </a:r>
            <a:endParaRPr lang="en-GB" dirty="0" smtClean="0"/>
          </a:p>
          <a:p>
            <a:pPr marL="342900" indent="-342900">
              <a:buFont typeface="+mj-lt"/>
              <a:buAutoNum type="arabicPeriod"/>
            </a:pPr>
            <a:r>
              <a:rPr lang="en-GB" dirty="0" smtClean="0"/>
              <a:t>Interpolation of data, sampling at higher frequency-&gt; new </a:t>
            </a:r>
            <a:r>
              <a:rPr lang="en-GB" dirty="0" err="1" smtClean="0"/>
              <a:t>traning</a:t>
            </a:r>
            <a:endParaRPr lang="en-GB" dirty="0" smtClean="0"/>
          </a:p>
          <a:p>
            <a:pPr marL="342900" indent="-342900">
              <a:buFont typeface="+mj-lt"/>
              <a:buAutoNum type="arabicPeriod"/>
            </a:pPr>
            <a:r>
              <a:rPr lang="en-GB" dirty="0" smtClean="0"/>
              <a:t>Better experimental data wont be bad</a:t>
            </a:r>
            <a:endParaRPr lang="en-GB" dirty="0"/>
          </a:p>
        </p:txBody>
      </p:sp>
    </p:spTree>
    <p:extLst>
      <p:ext uri="{BB962C8B-B14F-4D97-AF65-F5344CB8AC3E}">
        <p14:creationId xmlns:p14="http://schemas.microsoft.com/office/powerpoint/2010/main" val="345559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5</a:t>
            </a:fld>
            <a:endParaRPr lang="it-IT" altLang="en-US"/>
          </a:p>
        </p:txBody>
      </p:sp>
      <p:sp>
        <p:nvSpPr>
          <p:cNvPr id="3" name="TextBox 2"/>
          <p:cNvSpPr txBox="1"/>
          <p:nvPr/>
        </p:nvSpPr>
        <p:spPr>
          <a:xfrm>
            <a:off x="4837482" y="1046490"/>
            <a:ext cx="2517036" cy="523220"/>
          </a:xfrm>
          <a:prstGeom prst="rect">
            <a:avLst/>
          </a:prstGeom>
          <a:noFill/>
        </p:spPr>
        <p:txBody>
          <a:bodyPr wrap="none" rtlCol="0">
            <a:spAutoFit/>
          </a:bodyPr>
          <a:lstStyle/>
          <a:p>
            <a:r>
              <a:rPr lang="en-GB" sz="2800" b="1" i="1" dirty="0" smtClean="0">
                <a:latin typeface="+mj-lt"/>
              </a:rPr>
              <a:t>EXPERIMENT</a:t>
            </a:r>
            <a:endParaRPr lang="en-GB" sz="2800" b="1" i="1" dirty="0">
              <a:latin typeface="+mj-lt"/>
            </a:endParaRPr>
          </a:p>
        </p:txBody>
      </p:sp>
      <mc:AlternateContent xmlns:mc="http://schemas.openxmlformats.org/markup-compatibility/2006" xmlns:a14="http://schemas.microsoft.com/office/drawing/2010/main">
        <mc:Choice Requires="a14">
          <p:sp>
            <p:nvSpPr>
              <p:cNvPr id="4" name="TextBox 3"/>
              <p:cNvSpPr txBox="1"/>
              <p:nvPr/>
            </p:nvSpPr>
            <p:spPr>
              <a:xfrm>
                <a:off x="478988" y="2177089"/>
                <a:ext cx="11955902" cy="4444294"/>
              </a:xfrm>
              <a:prstGeom prst="rect">
                <a:avLst/>
              </a:prstGeom>
              <a:noFill/>
            </p:spPr>
            <p:txBody>
              <a:bodyPr wrap="none" rtlCol="0">
                <a:spAutoFit/>
              </a:bodyPr>
              <a:lstStyle/>
              <a:p>
                <a:pPr marL="285750" indent="-285750">
                  <a:buFont typeface="Arial" panose="020B0604020202020204" pitchFamily="34" charset="0"/>
                  <a:buChar char="•"/>
                </a:pPr>
                <a:r>
                  <a:rPr lang="en-GB" dirty="0" smtClean="0"/>
                  <a:t>Three experiments, done in the following manner 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𝑇</m:t>
                        </m:r>
                      </m:e>
                    </m:d>
                    <m:r>
                      <a:rPr lang="en-GB" b="0" i="1" smtClean="0">
                        <a:latin typeface="Cambria Math" panose="02040503050406030204" pitchFamily="18" charset="0"/>
                      </a:rPr>
                      <m:t>:</m:t>
                    </m:r>
                  </m:oMath>
                </a14:m>
                <a:endParaRPr lang="en-GB"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smtClean="0"/>
                  <a:t> the system is closed loop, with a PD regulator and a certain reference </a:t>
                </a:r>
                <a14:m>
                  <m:oMath xmlns:m="http://schemas.openxmlformats.org/officeDocument/2006/math">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0" smtClean="0">
                        <a:latin typeface="Cambria Math" panose="02040503050406030204" pitchFamily="18" charset="0"/>
                      </a:rPr>
                      <m:t>.</m:t>
                    </m:r>
                  </m:oMath>
                </a14:m>
                <a:endParaRPr lang="en-GB" b="0"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+0.2, 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e>
                    </m:d>
                  </m:oMath>
                </a14:m>
                <a:r>
                  <a:rPr lang="en-GB" dirty="0" smtClean="0"/>
                  <a:t> the system is in open loop, where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is a PRBS </a:t>
                </a:r>
                <a:r>
                  <a:rPr lang="en-GB" sz="1400" dirty="0" smtClean="0"/>
                  <a:t>(Pseudo random binary source)</a:t>
                </a:r>
                <a:r>
                  <a:rPr lang="en-GB" dirty="0" smtClean="0"/>
                  <a:t> signal.</a:t>
                </a:r>
              </a:p>
              <a:p>
                <a:pPr marL="742950" lvl="1" indent="-285750">
                  <a:buFont typeface="Arial" panose="020B0604020202020204" pitchFamily="34" charset="0"/>
                  <a:buChar char="•"/>
                </a:pPr>
                <a:r>
                  <a:rPr lang="en-GB" dirty="0" smtClean="0"/>
                  <a:t>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r>
                          <a:rPr lang="en-GB" b="0" i="1" smtClean="0">
                            <a:latin typeface="Cambria Math" panose="02040503050406030204" pitchFamily="18" charset="0"/>
                          </a:rPr>
                          <m:t>+0.2, </m:t>
                        </m:r>
                        <m:r>
                          <a:rPr lang="en-GB" b="0" i="1" smtClean="0">
                            <a:latin typeface="Cambria Math" panose="02040503050406030204" pitchFamily="18" charset="0"/>
                          </a:rPr>
                          <m:t>𝑇</m:t>
                        </m:r>
                      </m:e>
                    </m:d>
                  </m:oMath>
                </a14:m>
                <a:r>
                  <a:rPr lang="en-GB" dirty="0" smtClean="0"/>
                  <a:t> the system is again in closed loop.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Sampling time of input(</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)/output(</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=0.2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𝑠</m:t>
                        </m:r>
                      </m:sub>
                    </m:sSub>
                    <m:r>
                      <a:rPr lang="en-GB" b="0" i="1" smtClean="0">
                        <a:latin typeface="Cambria Math" panose="02040503050406030204" pitchFamily="18" charset="0"/>
                      </a:rPr>
                      <m:t>=5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m:t>
                    </m:r>
                  </m:oMath>
                </a14:m>
                <a:r>
                  <a:rPr lang="en-GB" dirty="0" smtClean="0"/>
                  <a:t>can see dynamics up to </a:t>
                </a:r>
                <a14:m>
                  <m:oMath xmlns:m="http://schemas.openxmlformats.org/officeDocument/2006/math">
                    <m:r>
                      <a:rPr lang="en-GB" b="0" i="1" smtClean="0">
                        <a:latin typeface="Cambria Math" panose="02040503050406030204" pitchFamily="18" charset="0"/>
                      </a:rPr>
                      <m:t>2.5</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≡15.7 [</m:t>
                    </m:r>
                    <m:f>
                      <m:fPr>
                        <m:ctrlPr>
                          <a:rPr lang="en-GB" b="0" i="1" smtClean="0">
                            <a:latin typeface="Cambria Math" panose="02040503050406030204" pitchFamily="18" charset="0"/>
                          </a:rPr>
                        </m:ctrlPr>
                      </m:fPr>
                      <m:num>
                        <m:r>
                          <a:rPr lang="en-GB" b="0" i="1" smtClean="0">
                            <a:latin typeface="Cambria Math" panose="02040503050406030204" pitchFamily="18" charset="0"/>
                          </a:rPr>
                          <m:t>𝑟𝑎𝑑</m:t>
                        </m:r>
                      </m:num>
                      <m:den>
                        <m:r>
                          <a:rPr lang="en-GB" b="0" i="1" smtClean="0">
                            <a:latin typeface="Cambria Math" panose="02040503050406030204" pitchFamily="18" charset="0"/>
                          </a:rPr>
                          <m:t>𝑠𝑒𝑐</m:t>
                        </m:r>
                      </m:den>
                    </m:f>
                    <m:r>
                      <a:rPr lang="en-GB" b="0" i="1" smtClean="0">
                        <a:latin typeface="Cambria Math" panose="02040503050406030204" pitchFamily="18" charset="0"/>
                      </a:rPr>
                      <m:t>]</m:t>
                    </m:r>
                  </m:oMath>
                </a14:m>
                <a:r>
                  <a:rPr lang="en-GB" dirty="0" smtClean="0"/>
                  <a:t>.</a:t>
                </a:r>
              </a:p>
              <a:p>
                <a:endParaRPr lang="en-GB" dirty="0"/>
              </a:p>
              <a:p>
                <a:pPr marL="285750" indent="-285750">
                  <a:buFont typeface="Arial" panose="020B0604020202020204" pitchFamily="34" charset="0"/>
                  <a:buChar char="•"/>
                </a:pPr>
                <a:r>
                  <a:rPr lang="en-GB" dirty="0"/>
                  <a:t>Experiment data is collected in a set </a:t>
                </a:r>
                <a14:m>
                  <m:oMath xmlns:m="http://schemas.openxmlformats.org/officeDocument/2006/math">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r>
                  <a:rPr lang="en-GB" dirty="0"/>
                  <a:t>, where </a:t>
                </a:r>
                <a14:m>
                  <m:oMath xmlns:m="http://schemas.openxmlformats.org/officeDocument/2006/math">
                    <m:r>
                      <a:rPr lang="en-GB" i="1">
                        <a:latin typeface="Cambria Math" panose="02040503050406030204" pitchFamily="18" charset="0"/>
                      </a:rPr>
                      <m:t>𝑖</m:t>
                    </m:r>
                  </m:oMath>
                </a14:m>
                <a:r>
                  <a:rPr lang="en-GB" dirty="0"/>
                  <a:t> is the </a:t>
                </a:r>
                <a:r>
                  <a:rPr lang="en-GB" dirty="0" err="1" smtClean="0"/>
                  <a:t>i-th</a:t>
                </a:r>
                <a:r>
                  <a:rPr lang="en-GB" dirty="0" smtClean="0"/>
                  <a:t> experiment.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r>
                              <a:rPr lang="en-GB" b="0" i="1" smtClean="0">
                                <a:latin typeface="Cambria Math" panose="02040503050406030204" pitchFamily="18" charset="0"/>
                              </a:rPr>
                              <m:t> </m:t>
                            </m:r>
                          </m:e>
                        </m:d>
                      </m:e>
                      <m:sub>
                        <m:r>
                          <a:rPr lang="en-GB" b="0" i="1" smtClean="0">
                            <a:latin typeface="Cambria Math" panose="02040503050406030204" pitchFamily="18" charset="0"/>
                          </a:rPr>
                          <m:t>𝑖𝑗</m:t>
                        </m:r>
                      </m:sub>
                    </m:sSub>
                    <m:r>
                      <a:rPr lang="en-GB" b="0" i="1" smtClean="0">
                        <a:latin typeface="Cambria Math" panose="02040503050406030204" pitchFamily="18" charset="0"/>
                      </a:rPr>
                      <m:t>, </m:t>
                    </m:r>
                    <m:r>
                      <a:rPr lang="en-GB" b="0" i="1" smtClean="0">
                        <a:latin typeface="Cambria Math" panose="02040503050406030204" pitchFamily="18" charset="0"/>
                      </a:rPr>
                      <m:t>𝑗</m:t>
                    </m:r>
                    <m:r>
                      <a:rPr lang="en-GB" b="0" i="1" smtClean="0">
                        <a:latin typeface="Cambria Math" panose="02040503050406030204" pitchFamily="18" charset="0"/>
                      </a:rPr>
                      <m:t>=1,2,3}</m:t>
                    </m:r>
                  </m:oMath>
                </a14:m>
                <a:r>
                  <a:rPr lang="en-GB" dirty="0" smtClean="0"/>
                  <a:t>, where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rPr>
                      <m:t>=1</m:t>
                    </m:r>
                  </m:oMath>
                </a14:m>
                <a:r>
                  <a:rPr lang="en-GB" dirty="0" smtClean="0"/>
                  <a:t> represents data 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∈[0, </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r>
                      <a:rPr lang="en-GB" i="1">
                        <a:latin typeface="Cambria Math" panose="02040503050406030204" pitchFamily="18" charset="0"/>
                      </a:rPr>
                      <m:t>]</m:t>
                    </m:r>
                  </m:oMath>
                </a14:m>
                <a:r>
                  <a:rPr lang="en-GB" dirty="0"/>
                  <a:t> </a:t>
                </a:r>
                <a:r>
                  <a:rPr lang="en-GB" dirty="0" smtClean="0"/>
                  <a:t>, etc…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78988" y="2177089"/>
                <a:ext cx="11955902" cy="4444294"/>
              </a:xfrm>
              <a:prstGeom prst="rect">
                <a:avLst/>
              </a:prstGeom>
              <a:blipFill rotWithShape="0">
                <a:blip r:embed="rId2"/>
                <a:stretch>
                  <a:fillRect l="-357" t="-686"/>
                </a:stretch>
              </a:blipFill>
            </p:spPr>
            <p:txBody>
              <a:bodyPr/>
              <a:lstStyle/>
              <a:p>
                <a:r>
                  <a:rPr lang="it-IT">
                    <a:noFill/>
                  </a:rPr>
                  <a:t> </a:t>
                </a:r>
              </a:p>
            </p:txBody>
          </p:sp>
        </mc:Fallback>
      </mc:AlternateContent>
      <p:sp>
        <p:nvSpPr>
          <p:cNvPr id="6" name="Right Arrow 5"/>
          <p:cNvSpPr/>
          <p:nvPr/>
        </p:nvSpPr>
        <p:spPr bwMode="auto">
          <a:xfrm>
            <a:off x="762000" y="5377093"/>
            <a:ext cx="1041400" cy="4445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2019300" y="5393645"/>
                <a:ext cx="5232400" cy="369332"/>
              </a:xfrm>
              <a:prstGeom prst="rect">
                <a:avLst/>
              </a:prstGeom>
              <a:noFill/>
            </p:spPr>
            <p:txBody>
              <a:bodyPr wrap="square" rtlCol="0">
                <a:spAutoFit/>
              </a:bodyPr>
              <a:lstStyle/>
              <a:p>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 </m:t>
                    </m:r>
                  </m:oMath>
                </a14:m>
                <a:r>
                  <a:rPr lang="en-GB" dirty="0" smtClean="0"/>
                  <a:t>is the open loop data</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019300" y="5393645"/>
                <a:ext cx="5232400" cy="369332"/>
              </a:xfrm>
              <a:prstGeom prst="rect">
                <a:avLst/>
              </a:prstGeom>
              <a:blipFill rotWithShape="0">
                <a:blip r:embed="rId3"/>
                <a:stretch>
                  <a:fillRect t="-10000" b="-26667"/>
                </a:stretch>
              </a:blipFill>
            </p:spPr>
            <p:txBody>
              <a:bodyPr/>
              <a:lstStyle/>
              <a:p>
                <a:r>
                  <a:rPr lang="en-GB">
                    <a:noFill/>
                  </a:rPr>
                  <a:t> </a:t>
                </a:r>
              </a:p>
            </p:txBody>
          </p:sp>
        </mc:Fallback>
      </mc:AlternateContent>
      <p:sp>
        <p:nvSpPr>
          <p:cNvPr id="8" name="TextBox 7"/>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340224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6</a:t>
            </a:fld>
            <a:endParaRPr lang="it-IT" altLang="en-US"/>
          </a:p>
        </p:txBody>
      </p:sp>
      <p:sp>
        <p:nvSpPr>
          <p:cNvPr id="3" name="TextBox 2"/>
          <p:cNvSpPr txBox="1"/>
          <p:nvPr/>
        </p:nvSpPr>
        <p:spPr>
          <a:xfrm>
            <a:off x="4292140" y="1046490"/>
            <a:ext cx="3561744" cy="523220"/>
          </a:xfrm>
          <a:prstGeom prst="rect">
            <a:avLst/>
          </a:prstGeom>
          <a:noFill/>
        </p:spPr>
        <p:txBody>
          <a:bodyPr wrap="none" rtlCol="0">
            <a:spAutoFit/>
          </a:bodyPr>
          <a:lstStyle/>
          <a:p>
            <a:r>
              <a:rPr lang="en-GB" sz="2800" b="1" i="1" dirty="0" smtClean="0">
                <a:latin typeface="+mj-lt"/>
              </a:rPr>
              <a:t>EXPERIMENT DATA</a:t>
            </a:r>
            <a:endParaRPr lang="en-GB" sz="2800" b="1" i="1" dirty="0">
              <a:latin typeface="+mj-lt"/>
            </a:endParaRPr>
          </a:p>
        </p:txBody>
      </p:sp>
      <p:sp>
        <p:nvSpPr>
          <p:cNvPr id="4" name="TextBox 3"/>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5" y="1569709"/>
            <a:ext cx="3363984" cy="25229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066" y="1569710"/>
            <a:ext cx="3363985" cy="25229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965" y="1569709"/>
            <a:ext cx="3363985" cy="2522989"/>
          </a:xfrm>
          <a:prstGeom prst="rect">
            <a:avLst/>
          </a:prstGeom>
        </p:spPr>
      </p:pic>
      <p:sp>
        <p:nvSpPr>
          <p:cNvPr id="8" name="TextBox 7"/>
          <p:cNvSpPr txBox="1"/>
          <p:nvPr/>
        </p:nvSpPr>
        <p:spPr>
          <a:xfrm>
            <a:off x="398754" y="4454554"/>
            <a:ext cx="11529759" cy="923330"/>
          </a:xfrm>
          <a:prstGeom prst="rect">
            <a:avLst/>
          </a:prstGeom>
          <a:noFill/>
        </p:spPr>
        <p:txBody>
          <a:bodyPr wrap="none" rtlCol="0">
            <a:spAutoFit/>
          </a:bodyPr>
          <a:lstStyle/>
          <a:p>
            <a:r>
              <a:rPr lang="en-GB" dirty="0" smtClean="0"/>
              <a:t>Experiments are quite similar, though the third one has some differences. For identification </a:t>
            </a:r>
            <a:r>
              <a:rPr lang="en-GB" dirty="0" err="1" smtClean="0"/>
              <a:t>puroposes</a:t>
            </a:r>
            <a:r>
              <a:rPr lang="en-GB" dirty="0" smtClean="0"/>
              <a:t> we’ll see</a:t>
            </a:r>
          </a:p>
          <a:p>
            <a:r>
              <a:rPr lang="en-GB" dirty="0" smtClean="0"/>
              <a:t>That it’s better to consider the full set of an experiment than just a small set of it because of the number of data,</a:t>
            </a:r>
          </a:p>
          <a:p>
            <a:r>
              <a:rPr lang="en-GB" dirty="0" smtClean="0"/>
              <a:t>Despite the fact that we have 3 different stationary signals.</a:t>
            </a:r>
            <a:endParaRPr lang="en-GB" dirty="0"/>
          </a:p>
        </p:txBody>
      </p:sp>
    </p:spTree>
    <p:extLst>
      <p:ext uri="{BB962C8B-B14F-4D97-AF65-F5344CB8AC3E}">
        <p14:creationId xmlns:p14="http://schemas.microsoft.com/office/powerpoint/2010/main" val="340416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7</a:t>
            </a:fld>
            <a:endParaRPr lang="it-IT" altLang="en-US"/>
          </a:p>
        </p:txBody>
      </p:sp>
      <p:sp>
        <p:nvSpPr>
          <p:cNvPr id="4" name="Rectangle 3"/>
          <p:cNvSpPr/>
          <p:nvPr/>
        </p:nvSpPr>
        <p:spPr>
          <a:xfrm>
            <a:off x="1938323" y="2588350"/>
            <a:ext cx="8315353"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DATA PROCESSING AND</a:t>
            </a:r>
            <a:br>
              <a:rPr lang="en-US" sz="5400" dirty="0" smtClean="0">
                <a:ln w="0"/>
                <a:solidFill>
                  <a:schemeClr val="tx1"/>
                </a:solidFill>
                <a:effectLst>
                  <a:outerShdw blurRad="38100" dist="19050" dir="2700000" algn="tl" rotWithShape="0">
                    <a:schemeClr val="dk1">
                      <a:alpha val="40000"/>
                    </a:schemeClr>
                  </a:outerShdw>
                </a:effectLst>
              </a:rPr>
            </a:br>
            <a:r>
              <a:rPr lang="en-US" sz="5400" dirty="0" smtClean="0">
                <a:ln w="0"/>
                <a:solidFill>
                  <a:schemeClr val="tx1"/>
                </a:solidFill>
                <a:effectLst>
                  <a:outerShdw blurRad="38100" dist="19050" dir="2700000" algn="tl" rotWithShape="0">
                    <a:schemeClr val="dk1">
                      <a:alpha val="40000"/>
                    </a:schemeClr>
                  </a:outerShdw>
                </a:effectLst>
              </a:rPr>
              <a:t>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96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GB" dirty="0" smtClean="0"/>
                  <a:t>When analysing data for black box modelling there are several steps to consider:</a:t>
                </a:r>
              </a:p>
              <a:p>
                <a:pPr marL="0" indent="0">
                  <a:buNone/>
                </a:pPr>
                <a:endParaRPr lang="en-GB" dirty="0"/>
              </a:p>
              <a:p>
                <a:pPr marL="457200" indent="-457200">
                  <a:buFont typeface="+mj-lt"/>
                  <a:buAutoNum type="arabicPeriod"/>
                </a:pPr>
                <a:r>
                  <a:rPr lang="en-GB" dirty="0" smtClean="0"/>
                  <a:t>Is there any trend on the data (constant or linear) ? </a:t>
                </a:r>
                <a14:m>
                  <m:oMath xmlns:m="http://schemas.openxmlformats.org/officeDocument/2006/math">
                    <m:r>
                      <a:rPr lang="en-GB" b="0" i="1" smtClean="0">
                        <a:latin typeface="Cambria Math" panose="02040503050406030204" pitchFamily="18" charset="0"/>
                      </a:rPr>
                      <m:t>⇒</m:t>
                    </m:r>
                  </m:oMath>
                </a14:m>
                <a:r>
                  <a:rPr lang="en-GB" dirty="0" smtClean="0"/>
                  <a:t> </a:t>
                </a:r>
                <a:r>
                  <a:rPr lang="en-GB" dirty="0" err="1" smtClean="0"/>
                  <a:t>Detrend</a:t>
                </a:r>
                <a:r>
                  <a:rPr lang="en-GB" dirty="0" smtClean="0"/>
                  <a:t> (not advisable if the system contains an integrator -&gt; we lose dynamics</a:t>
                </a:r>
              </a:p>
              <a:p>
                <a:pPr marL="457200" indent="-457200">
                  <a:buFont typeface="+mj-lt"/>
                  <a:buAutoNum type="arabicPeriod"/>
                </a:pPr>
                <a:endParaRPr lang="en-GB" dirty="0" smtClean="0"/>
              </a:p>
              <a:p>
                <a:pPr marL="457200" indent="-457200">
                  <a:buFont typeface="+mj-lt"/>
                  <a:buAutoNum type="arabicPeriod"/>
                </a:pPr>
                <a:r>
                  <a:rPr lang="en-GB" dirty="0" smtClean="0"/>
                  <a:t>Analyse the covariance and spectrum of the input signal to understand the level of excitation</a:t>
                </a:r>
              </a:p>
              <a:p>
                <a:pPr marL="857250" lvl="1" indent="-457200">
                  <a:buFont typeface="+mj-lt"/>
                  <a:buAutoNum type="arabicPeriod"/>
                </a:pPr>
                <a:r>
                  <a:rPr lang="en-GB" dirty="0" smtClean="0"/>
                  <a:t>We prefer signal that behave like WN to improve (</a:t>
                </a:r>
                <a:r>
                  <a:rPr lang="en-GB" dirty="0" err="1" smtClean="0"/>
                  <a:t>identifiability</a:t>
                </a:r>
                <a:r>
                  <a:rPr lang="en-GB" dirty="0" smtClean="0"/>
                  <a:t> ) the estimate of a parametric model</a:t>
                </a:r>
              </a:p>
              <a:p>
                <a:pPr marL="457200" indent="-457200">
                  <a:buFont typeface="+mj-lt"/>
                  <a:buAutoNum type="arabicPeriod"/>
                </a:pPr>
                <a:endParaRPr lang="en-GB" dirty="0" smtClean="0"/>
              </a:p>
              <a:p>
                <a:pPr marL="457200" indent="-457200">
                  <a:buFont typeface="+mj-lt"/>
                  <a:buAutoNum type="arabicPeriod"/>
                </a:pPr>
                <a:r>
                  <a:rPr lang="en-GB" dirty="0" smtClean="0"/>
                  <a:t>Estimate the impulse response and frequency response to gain:</a:t>
                </a:r>
              </a:p>
              <a:p>
                <a:pPr marL="857250" lvl="1" indent="-457200">
                  <a:buFont typeface="+mj-lt"/>
                  <a:buAutoNum type="arabicPeriod"/>
                </a:pPr>
                <a:r>
                  <a:rPr lang="en-GB" dirty="0" smtClean="0"/>
                  <a:t>Insight into the system dynamics</a:t>
                </a:r>
              </a:p>
              <a:p>
                <a:pPr marL="857250" lvl="1" indent="-457200">
                  <a:buFont typeface="+mj-lt"/>
                  <a:buAutoNum type="arabicPeriod"/>
                </a:pPr>
                <a:r>
                  <a:rPr lang="en-GB" dirty="0" smtClean="0"/>
                  <a:t>Estimation of the input dead time (time delay of the input)</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89" t="-1476" r="-111"/>
                </a:stretch>
              </a:blipFill>
            </p:spPr>
            <p:txBody>
              <a:bodyPr/>
              <a:lstStyle/>
              <a:p>
                <a:r>
                  <a:rPr lang="en-GB">
                    <a:noFill/>
                  </a:rPr>
                  <a:t> </a:t>
                </a:r>
              </a:p>
            </p:txBody>
          </p:sp>
        </mc:Fallback>
      </mc:AlternateContent>
      <p:sp>
        <p:nvSpPr>
          <p:cNvPr id="3" name="Slide Number Placeholder 2"/>
          <p:cNvSpPr>
            <a:spLocks noGrp="1"/>
          </p:cNvSpPr>
          <p:nvPr>
            <p:ph type="sldNum" sz="quarter" idx="10"/>
          </p:nvPr>
        </p:nvSpPr>
        <p:spPr/>
        <p:txBody>
          <a:bodyPr/>
          <a:lstStyle/>
          <a:p>
            <a:fld id="{DD46C739-BB1C-478F-BB04-ED63286E8AF6}" type="slidenum">
              <a:rPr lang="it-IT" altLang="en-US" smtClean="0"/>
              <a:pPr/>
              <a:t>8</a:t>
            </a:fld>
            <a:endParaRPr lang="it-IT" altLang="en-US"/>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7615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9</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1/5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4247317"/>
          </a:xfrm>
          <a:prstGeom prst="rect">
            <a:avLst/>
          </a:prstGeom>
          <a:noFill/>
        </p:spPr>
        <p:txBody>
          <a:bodyPr wrap="square" rtlCol="0">
            <a:spAutoFit/>
          </a:bodyPr>
          <a:lstStyle/>
          <a:p>
            <a:endParaRPr lang="en-GB" dirty="0" smtClean="0"/>
          </a:p>
          <a:p>
            <a:r>
              <a:rPr lang="en-GB" dirty="0" smtClean="0"/>
              <a:t>Analysis of the covariance gives insight on the level of excitation of the input signal: for example we can run the Anderson Whiteness Test to understand if the input signal behaves like a random white noise.</a:t>
            </a:r>
          </a:p>
          <a:p>
            <a:endParaRPr lang="en-GB" dirty="0" smtClean="0"/>
          </a:p>
          <a:p>
            <a:endParaRPr lang="en-GB" dirty="0"/>
          </a:p>
          <a:p>
            <a:endParaRPr lang="en-GB" dirty="0"/>
          </a:p>
          <a:p>
            <a:r>
              <a:rPr lang="en-GB" dirty="0" smtClean="0"/>
              <a:t>Also the rank of the correlation matrix can give some info, but most of the time has a persistence of excitation very high:</a:t>
            </a:r>
          </a:p>
          <a:p>
            <a:pPr marL="742950" lvl="1" indent="-285750">
              <a:buFont typeface="Arial" panose="020B0604020202020204" pitchFamily="34" charset="0"/>
              <a:buChar char="•"/>
            </a:pPr>
            <a:r>
              <a:rPr lang="en-GB" dirty="0" err="1" smtClean="0"/>
              <a:t>Matlab</a:t>
            </a:r>
            <a:r>
              <a:rPr lang="en-GB" dirty="0" smtClean="0"/>
              <a:t> command </a:t>
            </a:r>
            <a:r>
              <a:rPr lang="en-GB" dirty="0" err="1" smtClean="0"/>
              <a:t>pexcit</a:t>
            </a:r>
            <a:r>
              <a:rPr lang="en-GB" dirty="0" smtClean="0"/>
              <a:t> always returned 50 (degree of persistence of excitation, its calculated based on min(n/3, 50) where n=rank(Ru) )</a:t>
            </a:r>
          </a:p>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spTree>
    <p:extLst>
      <p:ext uri="{BB962C8B-B14F-4D97-AF65-F5344CB8AC3E}">
        <p14:creationId xmlns:p14="http://schemas.microsoft.com/office/powerpoint/2010/main" val="240869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4896</TotalTime>
  <Words>1717</Words>
  <Application>Microsoft Office PowerPoint</Application>
  <PresentationFormat>Widescreen</PresentationFormat>
  <Paragraphs>421</Paragraphs>
  <Slides>43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43</vt:i4>
      </vt:variant>
    </vt:vector>
  </HeadingPairs>
  <TitlesOfParts>
    <vt:vector size="53" baseType="lpstr">
      <vt:lpstr>Arial</vt:lpstr>
      <vt:lpstr>Calibri</vt:lpstr>
      <vt:lpstr>Calibri Light</vt:lpstr>
      <vt:lpstr>Cambria Math</vt:lpstr>
      <vt:lpstr>DejaVu Sans</vt:lpstr>
      <vt:lpstr>Minion Web</vt:lpstr>
      <vt:lpstr>Wingdings</vt:lpstr>
      <vt:lpstr>Office Theme</vt:lpstr>
      <vt:lpstr>Storyboard Layouts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dc:title>
  <dc:creator>Alessio Russo</dc:creator>
  <cp:lastModifiedBy>Gianluca Savaia</cp:lastModifiedBy>
  <cp:revision>134</cp:revision>
  <dcterms:created xsi:type="dcterms:W3CDTF">2015-04-04T11:28:03Z</dcterms:created>
  <dcterms:modified xsi:type="dcterms:W3CDTF">2015-04-19T14:45:20Z</dcterms:modified>
  <cp:category>Engineering</cp:category>
</cp:coreProperties>
</file>