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sldIdLst>
    <p:sldId id="257" r:id="rId4"/>
    <p:sldId id="258" r:id="rId5"/>
    <p:sldId id="259" r:id="rId6"/>
    <p:sldId id="268" r:id="rId7"/>
    <p:sldId id="260" r:id="rId8"/>
    <p:sldId id="261" r:id="rId9"/>
    <p:sldId id="269" r:id="rId10"/>
    <p:sldId id="271" r:id="rId11"/>
    <p:sldId id="272" r:id="rId12"/>
    <p:sldId id="273" r:id="rId13"/>
    <p:sldId id="275" r:id="rId14"/>
    <p:sldId id="276" r:id="rId15"/>
    <p:sldId id="274" r:id="rId16"/>
    <p:sldId id="262" r:id="rId17"/>
    <p:sldId id="266" r:id="rId18"/>
    <p:sldId id="267" r:id="rId19"/>
    <p:sldId id="270" r:id="rId20"/>
    <p:sldId id="263" r:id="rId21"/>
    <p:sldId id="279" r:id="rId22"/>
    <p:sldId id="280" r:id="rId23"/>
    <p:sldId id="264" r:id="rId24"/>
    <p:sldId id="265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6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6C739-BB1C-478F-BB04-ED63286E8AF6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89306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155BBA-336D-4AED-BB34-E42D9706BCE7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5647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12/04/2015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0" descr="down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121920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79" descr="up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066800"/>
            <a:ext cx="1097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 smtClean="0"/>
              <a:t>Fare clic per modificare il testo</a:t>
            </a:r>
          </a:p>
          <a:p>
            <a:pPr lvl="1"/>
            <a:r>
              <a:rPr lang="it-IT" altLang="en-US" dirty="0" smtClean="0"/>
              <a:t>Testo</a:t>
            </a:r>
          </a:p>
          <a:p>
            <a:pPr lvl="2"/>
            <a:r>
              <a:rPr lang="it-IT" altLang="en-US" dirty="0" smtClean="0"/>
              <a:t>Testo</a:t>
            </a:r>
          </a:p>
          <a:p>
            <a:pPr lvl="3"/>
            <a:r>
              <a:rPr lang="it-IT" altLang="en-US" dirty="0" smtClean="0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98313" y="6621383"/>
            <a:ext cx="13422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20000"/>
              </a:spcBef>
              <a:defRPr sz="1600" b="1">
                <a:solidFill>
                  <a:srgbClr val="FF9900"/>
                </a:solidFill>
              </a:defRPr>
            </a:lvl1pPr>
          </a:lstStyle>
          <a:p>
            <a:fld id="{786669DE-8452-44C7-A15A-D86683DB2312}" type="slidenum">
              <a:rPr lang="it-IT" altLang="en-US"/>
              <a:pPr/>
              <a:t>‹#›</a:t>
            </a:fld>
            <a:endParaRPr lang="it-IT" altLang="en-US"/>
          </a:p>
        </p:txBody>
      </p:sp>
      <p:sp>
        <p:nvSpPr>
          <p:cNvPr id="1095" name="Text Box 71"/>
          <p:cNvSpPr txBox="1">
            <a:spLocks noChangeArrowheads="1"/>
          </p:cNvSpPr>
          <p:nvPr userDrawn="1"/>
        </p:nvSpPr>
        <p:spPr bwMode="auto">
          <a:xfrm>
            <a:off x="304800" y="6165850"/>
            <a:ext cx="599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endParaRPr lang="en-US" sz="1200" b="1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7175" name="Picture 81" descr="logo_istituz_positiv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399" y="152401"/>
            <a:ext cx="1646613" cy="51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0" name="Text Box 86"/>
          <p:cNvSpPr txBox="1">
            <a:spLocks noChangeArrowheads="1"/>
          </p:cNvSpPr>
          <p:nvPr userDrawn="1"/>
        </p:nvSpPr>
        <p:spPr bwMode="auto">
          <a:xfrm>
            <a:off x="992718" y="109539"/>
            <a:ext cx="57658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400" b="1" dirty="0" smtClean="0">
                <a:solidFill>
                  <a:srgbClr val="004F84"/>
                </a:solidFill>
                <a:latin typeface="Arial" charset="0"/>
              </a:rPr>
              <a:t>ICT</a:t>
            </a:r>
            <a:r>
              <a:rPr lang="it-IT" sz="1400" b="1" baseline="0" dirty="0" smtClean="0">
                <a:solidFill>
                  <a:srgbClr val="004F84"/>
                </a:solidFill>
                <a:latin typeface="Arial" charset="0"/>
              </a:rPr>
              <a:t> FOR CONTROL SYSTEMS ENGINEERING: IDENTIFICATION OF THE ATTITUDE DYNAMICS FOR A QUADROTOR HELICOPTER</a:t>
            </a:r>
            <a:endParaRPr lang="it-IT" sz="1400" b="1" dirty="0">
              <a:solidFill>
                <a:srgbClr val="004F84"/>
              </a:solidFill>
              <a:latin typeface="Arial" charset="0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1" y="6575425"/>
            <a:ext cx="6758518" cy="33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it-IT" sz="1600" b="1" dirty="0">
                <a:solidFill>
                  <a:srgbClr val="FF9900"/>
                </a:solidFill>
                <a:latin typeface="Arial" charset="0"/>
              </a:rPr>
              <a:t>Milano </a:t>
            </a:r>
            <a:r>
              <a:rPr lang="it-IT" sz="1600" b="1" dirty="0" smtClean="0">
                <a:solidFill>
                  <a:srgbClr val="FF9900"/>
                </a:solidFill>
                <a:latin typeface="Arial" charset="0"/>
              </a:rPr>
              <a:t>–</a:t>
            </a:r>
            <a:r>
              <a:rPr lang="it-IT" sz="1600" b="1" baseline="0" dirty="0" smtClean="0">
                <a:solidFill>
                  <a:srgbClr val="FF9900"/>
                </a:solidFill>
                <a:latin typeface="Arial" charset="0"/>
              </a:rPr>
              <a:t> 2014/2015  -  Authors: Russo Alessio, Savaia Gianluca</a:t>
            </a:r>
            <a:endParaRPr lang="it-IT" sz="1600" b="1" dirty="0">
              <a:solidFill>
                <a:srgbClr val="FF99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4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ictprojec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salessio/ictprojec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 smtClean="0">
                <a:solidFill>
                  <a:srgbClr val="004F84"/>
                </a:solidFill>
              </a:rPr>
              <a:t>Model Identification: 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Comparison of Black-Box methods to identify the attitude dynamics of a </a:t>
            </a:r>
            <a:r>
              <a:rPr lang="en-GB" altLang="en-US" sz="2200" b="1" i="1" dirty="0" err="1" smtClean="0">
                <a:solidFill>
                  <a:srgbClr val="004F84"/>
                </a:solidFill>
              </a:rPr>
              <a:t>quadrotor</a:t>
            </a:r>
            <a:r>
              <a:rPr lang="en-GB" altLang="en-US" sz="2200" b="1" i="1" dirty="0" smtClean="0">
                <a:solidFill>
                  <a:srgbClr val="004F84"/>
                </a:solidFill>
              </a:rPr>
              <a:t> helicopter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7196836" y="5524143"/>
            <a:ext cx="4752975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 smtClean="0"/>
              <a:t>Russo Alessio, Savaia Gianluca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School of Industrial and Information Engineering</a:t>
            </a:r>
            <a:endParaRPr lang="it-IT" altLang="en-US" sz="1800" b="1" dirty="0"/>
          </a:p>
          <a:p>
            <a:pPr>
              <a:spcBef>
                <a:spcPct val="20000"/>
              </a:spcBef>
            </a:pPr>
            <a:r>
              <a:rPr lang="it-IT" altLang="en-US" sz="1800" b="1" dirty="0" smtClean="0"/>
              <a:t>Polytechnic of Milan</a:t>
            </a:r>
            <a:endParaRPr lang="it-IT" altLang="en-US" sz="1800" b="1" dirty="0"/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888992" y="189865"/>
            <a:ext cx="70608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 smtClean="0">
                <a:solidFill>
                  <a:srgbClr val="FF9900"/>
                </a:solidFill>
              </a:rPr>
              <a:t>Prof. Lovera Marco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ICT FOR CONTROL SYSTEMS ENGINEERING</a:t>
            </a:r>
            <a:br>
              <a:rPr lang="it-IT" altLang="en-US" b="1" dirty="0" smtClean="0">
                <a:solidFill>
                  <a:srgbClr val="FF9900"/>
                </a:solidFill>
              </a:rPr>
            </a:br>
            <a:r>
              <a:rPr lang="it-IT" altLang="en-US" b="1" dirty="0" smtClean="0">
                <a:solidFill>
                  <a:srgbClr val="FF9900"/>
                </a:solidFill>
              </a:rPr>
              <a:t>Milano  </a:t>
            </a:r>
            <a:r>
              <a:rPr lang="it-IT" altLang="en-US" b="1" dirty="0">
                <a:solidFill>
                  <a:srgbClr val="FF9900"/>
                </a:solidFill>
              </a:rPr>
              <a:t>- </a:t>
            </a:r>
            <a:r>
              <a:rPr lang="it-IT" altLang="en-US" b="1" dirty="0" smtClean="0">
                <a:solidFill>
                  <a:srgbClr val="FF9900"/>
                </a:solidFill>
              </a:rPr>
              <a:t>2014/2015</a:t>
            </a:r>
            <a:endParaRPr lang="it-IT" altLang="en-US" b="1" dirty="0">
              <a:solidFill>
                <a:srgbClr val="FF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0142" y="6314883"/>
            <a:ext cx="3928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https://github.com/rssalessio/ictproject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10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2/5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1" y="1937857"/>
            <a:ext cx="10100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81426"/>
              </p:ext>
            </p:extLst>
          </p:nvPr>
        </p:nvGraphicFramePr>
        <p:xfrm>
          <a:off x="2717019" y="3205296"/>
          <a:ext cx="6233020" cy="240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55"/>
                <a:gridCol w="1558255"/>
                <a:gridCol w="1558255"/>
                <a:gridCol w="1558255"/>
              </a:tblGrid>
              <a:tr h="57890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FF0000"/>
                          </a:solidFill>
                        </a:rPr>
                        <a:t>Ratio</a:t>
                      </a:r>
                      <a:r>
                        <a:rPr lang="en-GB" baseline="0" dirty="0" smtClean="0">
                          <a:solidFill>
                            <a:srgbClr val="FF0000"/>
                          </a:solidFill>
                        </a:rPr>
                        <a:t> of violation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Exp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 </a:t>
                      </a:r>
                      <a:r>
                        <a:rPr lang="en-GB" baseline="0" dirty="0" err="1" smtClean="0"/>
                        <a:t>Exp</a:t>
                      </a:r>
                      <a:r>
                        <a:rPr lang="en-GB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 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Exp</a:t>
                      </a:r>
                      <a:endParaRPr lang="en-GB" dirty="0"/>
                    </a:p>
                  </a:txBody>
                  <a:tcPr/>
                </a:tc>
              </a:tr>
              <a:tr h="335394">
                <a:tc>
                  <a:txBody>
                    <a:bodyPr/>
                    <a:lstStyle/>
                    <a:p>
                      <a:r>
                        <a:rPr lang="en-GB" dirty="0" smtClean="0"/>
                        <a:t>Full data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0.2245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0.2343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0.2231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r>
                        <a:rPr lang="en-GB" baseline="30000" dirty="0" smtClean="0"/>
                        <a:t>st</a:t>
                      </a:r>
                      <a:r>
                        <a:rPr lang="en-GB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0.3154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0.4293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0.4110</a:t>
                      </a:r>
                      <a:endParaRPr lang="en-GB" dirty="0"/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30000" dirty="0" smtClean="0"/>
                        <a:t>nd</a:t>
                      </a:r>
                      <a:r>
                        <a:rPr lang="en-GB" baseline="0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0.1785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0.3049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0.2995</a:t>
                      </a:r>
                      <a:endParaRPr lang="en-GB" dirty="0"/>
                    </a:p>
                  </a:txBody>
                  <a:tcPr/>
                </a:tc>
              </a:tr>
              <a:tr h="466789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r>
                        <a:rPr lang="en-GB" baseline="30000" dirty="0" smtClean="0"/>
                        <a:t>rd</a:t>
                      </a:r>
                      <a:r>
                        <a:rPr lang="en-GB" dirty="0" smtClean="0"/>
                        <a:t> portion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0.4483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0.7414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0.9138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510" y="2139193"/>
            <a:ext cx="11427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following table summarise the results of the Anderson Test, with confidence 90%, considering all samples </a:t>
            </a:r>
            <a:br>
              <a:rPr lang="en-GB" dirty="0" smtClean="0"/>
            </a:br>
            <a:r>
              <a:rPr lang="en-GB" dirty="0" smtClean="0"/>
              <a:t>of each set.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41035" y="3465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0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702"/>
            <a:ext cx="9325714" cy="47842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11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3/5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703" y="3465513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2</a:t>
            </a:r>
            <a:r>
              <a:rPr lang="en-GB" b="1" baseline="30000" dirty="0" smtClean="0">
                <a:solidFill>
                  <a:srgbClr val="FF0000"/>
                </a:solidFill>
              </a:rPr>
              <a:t>nd</a:t>
            </a:r>
            <a:r>
              <a:rPr lang="en-GB" b="1" dirty="0" smtClean="0">
                <a:solidFill>
                  <a:srgbClr val="FF0000"/>
                </a:solidFill>
              </a:rPr>
              <a:t> data set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3174"/>
            <a:ext cx="9238299" cy="47394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12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4/5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703" y="346551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full data set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537"/>
            <a:ext cx="9325714" cy="47842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13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5/5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5703" y="3480874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3</a:t>
            </a:r>
            <a:r>
              <a:rPr lang="en-GB" b="1" baseline="30000" dirty="0" smtClean="0">
                <a:solidFill>
                  <a:srgbClr val="FF0000"/>
                </a:solidFill>
              </a:rPr>
              <a:t>rd</a:t>
            </a:r>
            <a:r>
              <a:rPr lang="en-GB" b="1" dirty="0" smtClean="0">
                <a:solidFill>
                  <a:srgbClr val="FF0000"/>
                </a:solidFill>
              </a:rPr>
              <a:t> experiment, full data set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14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9233" y="975657"/>
            <a:ext cx="835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1/3 – Correlation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1" y="1937857"/>
            <a:ext cx="1010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can make use of the Correlation analysis in order to make a rough estimation of the impulse response, and together with the measured data, try to estimate the input delay (dead time).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7561" y="2938929"/>
                <a:ext cx="10620465" cy="2371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 smtClean="0"/>
                  <a:t> , suppose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causal filter, then consider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 smtClean="0"/>
                  <a:t> (we still have the same impulse response if we apply the filter to both the signals):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𝑦𝑢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1" y="2938929"/>
                <a:ext cx="10620465" cy="2371098"/>
              </a:xfrm>
              <a:prstGeom prst="rect">
                <a:avLst/>
              </a:prstGeom>
              <a:blipFill rotWithShape="0">
                <a:blip r:embed="rId2"/>
                <a:stretch>
                  <a:fillRect l="-1378" t="-20308" r="-1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5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15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9233" y="975657"/>
            <a:ext cx="670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2/3 – Estimation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3" y="1410881"/>
            <a:ext cx="9924176" cy="50913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54456" y="2924632"/>
            <a:ext cx="1845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Seems like that</a:t>
            </a:r>
          </a:p>
          <a:p>
            <a:r>
              <a:rPr lang="en-GB" dirty="0" smtClean="0"/>
              <a:t>A positive input</a:t>
            </a:r>
          </a:p>
          <a:p>
            <a:r>
              <a:rPr lang="en-GB" dirty="0" smtClean="0"/>
              <a:t>Is delayed of 2-3 lags(</a:t>
            </a:r>
            <a:r>
              <a:rPr lang="en-GB" dirty="0" err="1" smtClean="0"/>
              <a:t>Ts</a:t>
            </a:r>
            <a:r>
              <a:rPr lang="en-GB" dirty="0" smtClean="0"/>
              <a:t>), most likely 3 (See confidence region)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16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9233" y="975657"/>
            <a:ext cx="7216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IMPULSE RESPONSE 3/3 – Data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4" y="1498877"/>
            <a:ext cx="9605395" cy="49483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8830" y="3465513"/>
            <a:ext cx="221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Effect of u &gt;0 after</a:t>
            </a:r>
          </a:p>
          <a:p>
            <a:r>
              <a:rPr lang="en-GB" dirty="0" smtClean="0"/>
              <a:t>2-3 </a:t>
            </a:r>
            <a:r>
              <a:rPr lang="en-GB" dirty="0" err="1" smtClean="0"/>
              <a:t>Ts</a:t>
            </a:r>
            <a:r>
              <a:rPr lang="en-GB" dirty="0" smtClean="0"/>
              <a:t> = 0.4-0.6 sec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4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17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3041324" y="2588350"/>
            <a:ext cx="610936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identification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4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18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37615" y="1046490"/>
            <a:ext cx="5516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</a:t>
            </a:r>
            <a:r>
              <a:rPr lang="en-GB" sz="2800" b="1" i="1" dirty="0" smtClean="0">
                <a:latin typeface="+mj-lt"/>
              </a:rPr>
              <a:t>IDENTIFICATION - PEM</a:t>
            </a:r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32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IDENTIFICATION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3097" y="1569710"/>
                <a:ext cx="11425805" cy="5326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Based on PEM approach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minimize a loss function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⦁</m:t>
                        </m:r>
                      </m:e>
                    </m:d>
                  </m:oMath>
                </a14:m>
                <a:r>
                  <a:rPr lang="en-GB" dirty="0" smtClean="0"/>
                  <a:t> (or a distance) function of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,where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 smtClean="0"/>
                  <a:t> is a function that predicts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based on past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 smtClean="0"/>
                  <a:t> fully describes the output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𝑤𝑛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𝑤𝑛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How to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GB" dirty="0" smtClean="0"/>
                  <a:t> In general we can describe a linear system in the following way:</a:t>
                </a:r>
              </a:p>
              <a:p>
                <a:endParaRPr lang="en-GB" dirty="0"/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𝑤𝑛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𝕽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Where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 smtClean="0"/>
                  <a:t>  are rational functions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dirty="0" smtClean="0"/>
                  <a:t>, effectively defining then a lag operator, </a:t>
                </a:r>
                <a:r>
                  <a:rPr lang="en-GB" dirty="0" err="1" smtClean="0"/>
                  <a:t>i.e</a:t>
                </a:r>
                <a:r>
                  <a:rPr lang="en-GB" dirty="0" smtClean="0"/>
                  <a:t>: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Parametrised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Then: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97" y="1569710"/>
                <a:ext cx="11425805" cy="5326971"/>
              </a:xfrm>
              <a:prstGeom prst="rect">
                <a:avLst/>
              </a:prstGeom>
              <a:blipFill rotWithShape="0">
                <a:blip r:embed="rId2"/>
                <a:stretch>
                  <a:fillRect l="-480" t="-572" r="-17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19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79822" y="1046490"/>
            <a:ext cx="743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</a:t>
            </a:r>
            <a:r>
              <a:rPr lang="en-GB" sz="2800" b="1" i="1" dirty="0" smtClean="0">
                <a:latin typeface="+mj-lt"/>
              </a:rPr>
              <a:t>IDENTIFICATION – WHICH MODEL</a:t>
            </a:r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32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IDENTIFICATION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2488" y="1787824"/>
                <a:ext cx="11425805" cy="4005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How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dirty="0" smtClean="0"/>
                  <a:t> built up?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Define the numerator and denominator degrees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GB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Define the parametrization of these rational functions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Based on this we get various models: ARX, ARMAX, OE, BJ, where the first one has the simplest dynamics, whilst the BJ model has the most complex dynamics.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/>
              </a:p>
              <a:p>
                <a:r>
                  <a:rPr lang="en-GB" dirty="0" smtClean="0"/>
                  <a:t>We choose the best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 that gives the lowest values of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GB" dirty="0" smtClean="0"/>
                  <a:t> but we are training a model based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data and then check the cost function on the same data -&gt; we get a biased result.</a:t>
                </a:r>
              </a:p>
              <a:p>
                <a:r>
                  <a:rPr lang="en-GB" dirty="0" smtClean="0"/>
                  <a:t>To get unbiased results we need to test the cost function on a different data set.</a:t>
                </a:r>
              </a:p>
              <a:p>
                <a:endParaRPr lang="en-GB" dirty="0"/>
              </a:p>
              <a:p>
                <a:r>
                  <a:rPr lang="en-GB" dirty="0" smtClean="0"/>
                  <a:t>Unfortunately in this project the data is quite similar, though the second data set covariance function is a little different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We may test the cost function on a subset of this experiment. 	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8" y="1787824"/>
                <a:ext cx="11425805" cy="4005968"/>
              </a:xfrm>
              <a:prstGeom prst="rect">
                <a:avLst/>
              </a:prstGeom>
              <a:blipFill rotWithShape="0">
                <a:blip r:embed="rId2"/>
                <a:stretch>
                  <a:fillRect l="-480" t="-7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7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8659" y="1949475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Identify the attitude dynamics of a </a:t>
            </a:r>
            <a:r>
              <a:rPr lang="en-GB" dirty="0" err="1" smtClean="0"/>
              <a:t>quadrotor</a:t>
            </a:r>
            <a:r>
              <a:rPr lang="en-GB" dirty="0" smtClean="0"/>
              <a:t> helicopter using classical PEM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Compare the results obtained with those obtained using subspace identification.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932599" y="1847088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GOAL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932599" y="3002280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68658" y="3083831"/>
                <a:ext cx="11259401" cy="976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Model identified with subspace methods.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Set of data measured during three experiments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=1,2,3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endParaRPr lang="en-GB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58" y="3083831"/>
                <a:ext cx="11259401" cy="976036"/>
              </a:xfrm>
              <a:prstGeom prst="rect">
                <a:avLst/>
              </a:prstGeom>
              <a:blipFill rotWithShape="0">
                <a:blip r:embed="rId2"/>
                <a:stretch>
                  <a:fillRect l="-379" t="-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>
            <a:off x="932599" y="4157472"/>
            <a:ext cx="1719072" cy="85344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204" y="4269572"/>
            <a:ext cx="1125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endParaRPr lang="en-GB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Github</a:t>
            </a:r>
            <a:r>
              <a:rPr lang="en-GB" dirty="0" smtClean="0"/>
              <a:t>: </a:t>
            </a:r>
            <a:r>
              <a:rPr lang="en-GB" b="1" dirty="0">
                <a:hlinkClick r:id="rId3"/>
              </a:rPr>
              <a:t>https://</a:t>
            </a:r>
            <a:r>
              <a:rPr lang="en-GB" b="1" dirty="0" smtClean="0">
                <a:hlinkClick r:id="rId3"/>
              </a:rPr>
              <a:t>github.com/rssalessio/ictproject</a:t>
            </a:r>
            <a:r>
              <a:rPr lang="en-GB" b="1" dirty="0" smtClean="0"/>
              <a:t> (code available)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6950" y="148382"/>
            <a:ext cx="208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PROJECT GOAL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20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02986" y="1054879"/>
            <a:ext cx="7751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</a:t>
            </a:r>
            <a:r>
              <a:rPr lang="en-GB" sz="2800" b="1" i="1" dirty="0" smtClean="0">
                <a:latin typeface="+mj-lt"/>
              </a:rPr>
              <a:t>IDENTIFICATION – LOSS FUNCTION</a:t>
            </a:r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32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IDENTIFICATION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4950" y="1988191"/>
                <a:ext cx="10863744" cy="2519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 mean square error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norm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𝑠𝑢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𝑠𝑢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norm of the uniform convergence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𝑓𝑖𝑡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𝐸𝑦</m:t>
                                    </m:r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dirty="0" smtClean="0"/>
                  <a:t> fit function</a:t>
                </a:r>
                <a:endParaRPr lang="en-GB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1988191"/>
                <a:ext cx="10863744" cy="2519344"/>
              </a:xfrm>
              <a:prstGeom prst="rect">
                <a:avLst/>
              </a:prstGeom>
              <a:blipFill rotWithShape="0">
                <a:blip r:embed="rId2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21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7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MODEL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8960" y="173782"/>
            <a:ext cx="274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 VALIDATION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22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46912" y="10337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6299" y="173782"/>
            <a:ext cx="351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CONCLUSION &amp; REMARKS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23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2444744" y="2588350"/>
            <a:ext cx="730251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WENT WRONG</a:t>
            </a:r>
          </a:p>
          <a:p>
            <a:pPr algn="ctr"/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WHY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81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24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956299" y="173782"/>
            <a:ext cx="397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CONCLUSION &amp; REMARKS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5794" y="2181138"/>
            <a:ext cx="790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Qui </a:t>
            </a:r>
            <a:r>
              <a:rPr lang="en-GB" dirty="0" err="1" smtClean="0"/>
              <a:t>possiamo</a:t>
            </a:r>
            <a:r>
              <a:rPr lang="en-GB" dirty="0" smtClean="0"/>
              <a:t> </a:t>
            </a:r>
            <a:r>
              <a:rPr lang="en-GB" dirty="0" err="1" smtClean="0"/>
              <a:t>mettere</a:t>
            </a:r>
            <a:r>
              <a:rPr lang="en-GB" dirty="0" smtClean="0"/>
              <a:t> </a:t>
            </a:r>
            <a:r>
              <a:rPr lang="en-GB" dirty="0" err="1" smtClean="0"/>
              <a:t>tipo</a:t>
            </a:r>
            <a:r>
              <a:rPr lang="en-GB" dirty="0" smtClean="0"/>
              <a:t> le </a:t>
            </a:r>
            <a:r>
              <a:rPr lang="en-GB" dirty="0" err="1" smtClean="0"/>
              <a:t>ideee</a:t>
            </a:r>
            <a:r>
              <a:rPr lang="en-GB" dirty="0" smtClean="0"/>
              <a:t> </a:t>
            </a:r>
            <a:r>
              <a:rPr lang="en-GB" dirty="0" err="1" smtClean="0"/>
              <a:t>andate</a:t>
            </a:r>
            <a:r>
              <a:rPr lang="en-GB" dirty="0" smtClean="0"/>
              <a:t> male o da </a:t>
            </a:r>
            <a:r>
              <a:rPr lang="en-GB" dirty="0" err="1" smtClean="0"/>
              <a:t>provare</a:t>
            </a:r>
            <a:endParaRPr lang="en-GB" dirty="0" smtClean="0"/>
          </a:p>
          <a:p>
            <a:r>
              <a:rPr lang="en-GB" dirty="0" smtClean="0"/>
              <a:t>-</a:t>
            </a:r>
            <a:r>
              <a:rPr lang="en-GB" dirty="0" err="1" smtClean="0"/>
              <a:t>interpolazione</a:t>
            </a:r>
            <a:r>
              <a:rPr lang="en-GB" dirty="0" smtClean="0"/>
              <a:t> </a:t>
            </a:r>
            <a:r>
              <a:rPr lang="en-GB" dirty="0" err="1" smtClean="0"/>
              <a:t>dati</a:t>
            </a:r>
            <a:r>
              <a:rPr lang="en-GB" dirty="0" smtClean="0"/>
              <a:t> + training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essi</a:t>
            </a:r>
            <a:endParaRPr lang="en-GB" dirty="0" smtClean="0"/>
          </a:p>
          <a:p>
            <a:r>
              <a:rPr lang="en-GB" dirty="0" smtClean="0"/>
              <a:t>-experiment have the same kind of shape-&gt; do an </a:t>
            </a:r>
            <a:r>
              <a:rPr lang="en-GB" dirty="0" err="1" smtClean="0"/>
              <a:t>avg</a:t>
            </a:r>
            <a:r>
              <a:rPr lang="en-GB" dirty="0" smtClean="0"/>
              <a:t> of the data and </a:t>
            </a:r>
            <a:r>
              <a:rPr lang="en-GB" dirty="0" smtClean="0"/>
              <a:t>train</a:t>
            </a:r>
          </a:p>
          <a:p>
            <a:r>
              <a:rPr lang="en-GB" dirty="0" smtClean="0"/>
              <a:t>-use 2 experiments at time to do training and then validation on the other 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5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 bwMode="auto">
          <a:xfrm>
            <a:off x="1248264" y="1727200"/>
            <a:ext cx="3222136" cy="1513184"/>
          </a:xfrm>
          <a:prstGeom prst="ellips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3</a:t>
            </a:fld>
            <a:endParaRPr lang="it-IT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7272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Experiment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267700" y="20066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Proc.</a:t>
            </a:r>
            <a:r>
              <a:rPr kumimoji="0" lang="en-GB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&amp; Analysis</a:t>
            </a:r>
            <a:endParaRPr kumimoji="0" lang="en-GB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6770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Identification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720850" y="5549900"/>
            <a:ext cx="21717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Validation</a:t>
            </a:r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 bwMode="auto">
          <a:xfrm>
            <a:off x="3898900" y="2374900"/>
            <a:ext cx="436880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12" idx="3"/>
            <a:endCxn id="11" idx="1"/>
          </p:cNvCxnSpPr>
          <p:nvPr/>
        </p:nvCxnSpPr>
        <p:spPr bwMode="auto">
          <a:xfrm>
            <a:off x="3892550" y="5918200"/>
            <a:ext cx="4375150" cy="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Straight Arrow Connector 36"/>
          <p:cNvCxnSpPr>
            <a:stCxn id="10" idx="2"/>
            <a:endCxn id="11" idx="0"/>
          </p:cNvCxnSpPr>
          <p:nvPr/>
        </p:nvCxnSpPr>
        <p:spPr bwMode="auto">
          <a:xfrm>
            <a:off x="9353550" y="2743200"/>
            <a:ext cx="0" cy="2806700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989747" y="27426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>
                <a:solidFill>
                  <a:srgbClr val="FF0000"/>
                </a:solidFill>
              </a:rPr>
              <a:t>Already done</a:t>
            </a:r>
            <a:endParaRPr lang="en-GB" b="1" i="1" u="sng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39586" y="3976984"/>
            <a:ext cx="151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Should data be processed?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37200" y="5087719"/>
            <a:ext cx="151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rgbClr val="FF0000"/>
                </a:solidFill>
              </a:rPr>
              <a:t>Is the model ok?</a:t>
            </a:r>
            <a:endParaRPr lang="en-GB" b="1" i="1" dirty="0">
              <a:solidFill>
                <a:srgbClr val="FF0000"/>
              </a:solidFill>
            </a:endParaRPr>
          </a:p>
        </p:txBody>
      </p:sp>
      <p:cxnSp>
        <p:nvCxnSpPr>
          <p:cNvPr id="53" name="Elbow Connector 52"/>
          <p:cNvCxnSpPr>
            <a:stCxn id="12" idx="0"/>
          </p:cNvCxnSpPr>
          <p:nvPr/>
        </p:nvCxnSpPr>
        <p:spPr bwMode="auto">
          <a:xfrm rot="5400000" flipH="1" flipV="1">
            <a:off x="2736850" y="2444750"/>
            <a:ext cx="3175000" cy="3035300"/>
          </a:xfrm>
          <a:prstGeom prst="bentConnector3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922680" y="1008390"/>
            <a:ext cx="4346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IDENTIFICATION CYCLE</a:t>
            </a:r>
            <a:endParaRPr lang="en-GB" sz="2800" b="1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55828" y="165100"/>
            <a:ext cx="314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IDENTIFICATION CYCLE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4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3753053" y="2967335"/>
            <a:ext cx="468589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66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5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37482" y="1046490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</a:t>
            </a:r>
            <a:endParaRPr lang="en-GB" sz="2800" b="1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8988" y="2177089"/>
                <a:ext cx="11955902" cy="4444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Three experiments, done in the following manner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 the system is closed loop, with a PD regulator and a certain reference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the system is in open loop,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is a PRBS </a:t>
                </a:r>
                <a:r>
                  <a:rPr lang="en-GB" sz="1400" dirty="0" smtClean="0"/>
                  <a:t>(Pseudo random binary source)</a:t>
                </a:r>
                <a:r>
                  <a:rPr lang="en-GB" dirty="0" smtClean="0"/>
                  <a:t> signal.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+0.2, 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GB" dirty="0" smtClean="0"/>
                  <a:t> the system is again in closed loop.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Sampling time of input(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)/output(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=0.2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=5 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 smtClean="0"/>
                  <a:t>can see dynamics up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2.5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≡15.7 [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Experiment data is collected in a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=1,2,3</m:t>
                            </m:r>
                          </m:e>
                        </m:d>
                      </m:e>
                      <m:sub/>
                      <m:sup/>
                    </m:sSub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is the </a:t>
                </a:r>
                <a:r>
                  <a:rPr lang="en-GB" dirty="0" err="1"/>
                  <a:t>i</a:t>
                </a:r>
                <a:r>
                  <a:rPr lang="en-GB" dirty="0"/>
                  <a:t>-eth </a:t>
                </a:r>
                <a:r>
                  <a:rPr lang="en-GB" dirty="0" smtClean="0"/>
                  <a:t>experiment.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=1,2,3}</m:t>
                    </m:r>
                  </m:oMath>
                </a14:m>
                <a:r>
                  <a:rPr lang="en-GB" dirty="0" smtClean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represents data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∈[0,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, etc…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8" y="2177089"/>
                <a:ext cx="11955902" cy="4444294"/>
              </a:xfrm>
              <a:prstGeom prst="rect">
                <a:avLst/>
              </a:prstGeom>
              <a:blipFill rotWithShape="0">
                <a:blip r:embed="rId2"/>
                <a:stretch>
                  <a:fillRect l="-357" t="-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 bwMode="auto">
          <a:xfrm>
            <a:off x="762000" y="5377093"/>
            <a:ext cx="1041400" cy="4445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19300" y="5393645"/>
                <a:ext cx="523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is the open loop data</a:t>
                </a:r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5393645"/>
                <a:ext cx="5232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556950" y="14838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EXPERIMENT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6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92140" y="1046490"/>
            <a:ext cx="3561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EXPERIMENT DATA</a:t>
            </a:r>
            <a:endParaRPr lang="en-GB" sz="2800" b="1" i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148382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EXPERIMENT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5" y="1569709"/>
            <a:ext cx="3363984" cy="2522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66" y="1569710"/>
            <a:ext cx="3363985" cy="2522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65" y="1569709"/>
            <a:ext cx="3363985" cy="25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7</a:t>
            </a:fld>
            <a:endParaRPr lang="it-IT" altLang="en-US"/>
          </a:p>
        </p:txBody>
      </p:sp>
      <p:sp>
        <p:nvSpPr>
          <p:cNvPr id="4" name="Rectangle 3"/>
          <p:cNvSpPr/>
          <p:nvPr/>
        </p:nvSpPr>
        <p:spPr>
          <a:xfrm>
            <a:off x="1938323" y="2588350"/>
            <a:ext cx="831535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PROCESSING AND</a:t>
            </a:r>
            <a:b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9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When analysing data for black box modelling there are several steps to consider: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Is there any trend on the data (constant or linear) ?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Detrend</a:t>
                </a:r>
                <a:r>
                  <a:rPr lang="en-GB" dirty="0" smtClean="0"/>
                  <a:t> (not advisable if the system contains an integrator -&gt; we lose dynamics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Analyse the covariance and spectrum of the input signal to understand the level of excitation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We prefer signal that behave like WN to improve (</a:t>
                </a:r>
                <a:r>
                  <a:rPr lang="en-GB" dirty="0" err="1" smtClean="0"/>
                  <a:t>identifiability</a:t>
                </a:r>
                <a:r>
                  <a:rPr lang="en-GB" dirty="0" smtClean="0"/>
                  <a:t> ) the estimate of a parametric model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Estimate the impulse response and frequency response to gain: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Insight into the system dynamics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/>
                  <a:t>Estimation of the input dead time (time delay of the input)</a:t>
                </a:r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9" t="-1476" r="-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C739-BB1C-478F-BB04-ED63286E8AF6}" type="slidenum">
              <a:rPr lang="it-IT" altLang="en-US" smtClean="0"/>
              <a:pPr/>
              <a:t>8</a:t>
            </a:fld>
            <a:endParaRPr lang="it-IT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5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55BBA-336D-4AED-BB34-E42D9706BCE7}" type="slidenum">
              <a:rPr lang="it-IT" altLang="en-US" smtClean="0"/>
              <a:pPr/>
              <a:t>9</a:t>
            </a:fld>
            <a:endParaRPr lang="it-IT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17019" y="1030484"/>
            <a:ext cx="7323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 smtClean="0">
                <a:latin typeface="+mj-lt"/>
              </a:rPr>
              <a:t>Input Covariance – Spectrum Analysis 1/5</a:t>
            </a:r>
          </a:p>
          <a:p>
            <a:endParaRPr lang="en-GB" sz="2800" b="1" i="1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6950" y="0"/>
            <a:ext cx="2597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 PROCESSING</a:t>
            </a:r>
          </a:p>
          <a:p>
            <a:r>
              <a:rPr lang="en-GB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AND ANALYSIS</a:t>
            </a:r>
            <a:endParaRPr lang="en-GB" b="1" dirty="0">
              <a:solidFill>
                <a:srgbClr val="FF0000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1" y="1937857"/>
            <a:ext cx="10100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Analysis of the covariance gives insight on the level of excitation of the input signal: for example we can run the Anderson Whiteness Test to understand if the input signal behaves like a random white noise.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Also the rank of the correlation matrix can give some info, but most of the time has a persistence of excitation very high: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r>
              <a:rPr lang="en-GB" dirty="0" smtClean="0"/>
              <a:t> command </a:t>
            </a:r>
            <a:r>
              <a:rPr lang="en-GB" dirty="0" err="1" smtClean="0"/>
              <a:t>pexcit</a:t>
            </a:r>
            <a:r>
              <a:rPr lang="en-GB" dirty="0" smtClean="0"/>
              <a:t> always returned 50 (degree of persistence of excitation, its calculated based on min(n/3, 50) where n=rank(Ru)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6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668</Words>
  <Application>Microsoft Office PowerPoint</Application>
  <PresentationFormat>Widescreen</PresentationFormat>
  <Paragraphs>199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DejaVu Sans</vt:lpstr>
      <vt:lpstr>Minion Web</vt:lpstr>
      <vt:lpstr>Wingdings</vt:lpstr>
      <vt:lpstr>Office Theme</vt:lpstr>
      <vt:lpstr>Storyboard Layouts</vt:lpstr>
      <vt:lpstr>Struttura predefinita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Alessio Russo</cp:lastModifiedBy>
  <cp:revision>59</cp:revision>
  <dcterms:created xsi:type="dcterms:W3CDTF">2015-04-04T11:28:03Z</dcterms:created>
  <dcterms:modified xsi:type="dcterms:W3CDTF">2015-04-12T20:26:12Z</dcterms:modified>
  <cp:category>Engineering</cp:category>
</cp:coreProperties>
</file>