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Lst>
  <p:sldIdLst>
    <p:sldId id="257" r:id="rId4"/>
    <p:sldId id="258" r:id="rId5"/>
    <p:sldId id="259" r:id="rId6"/>
    <p:sldId id="268" r:id="rId7"/>
    <p:sldId id="260" r:id="rId8"/>
    <p:sldId id="261" r:id="rId9"/>
    <p:sldId id="269" r:id="rId10"/>
    <p:sldId id="271" r:id="rId11"/>
    <p:sldId id="272" r:id="rId12"/>
    <p:sldId id="273" r:id="rId13"/>
    <p:sldId id="275" r:id="rId14"/>
    <p:sldId id="276" r:id="rId15"/>
    <p:sldId id="274" r:id="rId16"/>
    <p:sldId id="262" r:id="rId17"/>
    <p:sldId id="266" r:id="rId18"/>
    <p:sldId id="267" r:id="rId19"/>
    <p:sldId id="270" r:id="rId20"/>
    <p:sldId id="263" r:id="rId21"/>
    <p:sldId id="279" r:id="rId22"/>
    <p:sldId id="281" r:id="rId23"/>
    <p:sldId id="280" r:id="rId24"/>
    <p:sldId id="283" r:id="rId25"/>
    <p:sldId id="282" r:id="rId26"/>
    <p:sldId id="264" r:id="rId27"/>
    <p:sldId id="265" r:id="rId28"/>
    <p:sldId id="277"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108" y="8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12/04/2015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87198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12/04/2015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92301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12/04/2015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51387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5338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667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923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6189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fld id="{DD46C739-BB1C-478F-BB04-ED63286E8AF6}" type="slidenum">
              <a:rPr lang="it-IT" altLang="en-US"/>
              <a:pPr/>
              <a:t>‹#›</a:t>
            </a:fld>
            <a:endParaRPr lang="it-IT" altLang="en-US"/>
          </a:p>
        </p:txBody>
      </p:sp>
    </p:spTree>
    <p:extLst>
      <p:ext uri="{BB962C8B-B14F-4D97-AF65-F5344CB8AC3E}">
        <p14:creationId xmlns:p14="http://schemas.microsoft.com/office/powerpoint/2010/main" val="18930617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fld id="{61155BBA-336D-4AED-BB34-E42D9706BCE7}" type="slidenum">
              <a:rPr lang="it-IT" altLang="en-US"/>
              <a:pPr/>
              <a:t>‹#›</a:t>
            </a:fld>
            <a:endParaRPr lang="it-IT" altLang="en-US"/>
          </a:p>
        </p:txBody>
      </p:sp>
    </p:spTree>
    <p:extLst>
      <p:ext uri="{BB962C8B-B14F-4D97-AF65-F5344CB8AC3E}">
        <p14:creationId xmlns:p14="http://schemas.microsoft.com/office/powerpoint/2010/main" val="56475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12/04/2015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229069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C4FC0-81D1-4453-9443-D3E156B7E80B}" type="datetimeFigureOut">
              <a:rPr lang="en-GB" smtClean="0"/>
              <a:t>12/04/2015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32440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3C4FC0-81D1-4453-9443-D3E156B7E80B}" type="datetimeFigureOut">
              <a:rPr lang="en-GB" smtClean="0"/>
              <a:t>12/04/2015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16469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43C4FC0-81D1-4453-9443-D3E156B7E80B}" type="datetimeFigureOut">
              <a:rPr lang="en-GB" smtClean="0"/>
              <a:t>12/04/2015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2659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43C4FC0-81D1-4453-9443-D3E156B7E80B}" type="datetimeFigureOut">
              <a:rPr lang="en-GB" smtClean="0"/>
              <a:t>12/04/2015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2689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C4FC0-81D1-4453-9443-D3E156B7E80B}" type="datetimeFigureOut">
              <a:rPr lang="en-GB" smtClean="0"/>
              <a:t>12/04/2015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9492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12/04/2015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5863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12/04/2015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96530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5.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C4FC0-81D1-4453-9443-D3E156B7E80B}" type="datetimeFigureOut">
              <a:rPr lang="en-GB" smtClean="0"/>
              <a:t>12/04/2015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16275-21D0-4E9D-9684-7551CAB2301E}" type="slidenum">
              <a:rPr lang="en-GB" smtClean="0"/>
              <a:t>‹#›</a:t>
            </a:fld>
            <a:endParaRPr lang="en-GB"/>
          </a:p>
        </p:txBody>
      </p:sp>
    </p:spTree>
    <p:extLst>
      <p:ext uri="{BB962C8B-B14F-4D97-AF65-F5344CB8AC3E}">
        <p14:creationId xmlns:p14="http://schemas.microsoft.com/office/powerpoint/2010/main" val="405661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358566"/>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80" descr="down"/>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597650"/>
            <a:ext cx="121920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79" descr="up"/>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192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66"/>
          <p:cNvSpPr>
            <a:spLocks noGrp="1" noChangeArrowheads="1"/>
          </p:cNvSpPr>
          <p:nvPr>
            <p:ph type="body" idx="1"/>
          </p:nvPr>
        </p:nvSpPr>
        <p:spPr bwMode="auto">
          <a:xfrm>
            <a:off x="958851" y="1066800"/>
            <a:ext cx="10972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it-IT" altLang="en-US" dirty="0" smtClean="0"/>
              <a:t>Fare clic per modificare il testo</a:t>
            </a:r>
          </a:p>
          <a:p>
            <a:pPr lvl="1"/>
            <a:r>
              <a:rPr lang="it-IT" altLang="en-US" dirty="0" smtClean="0"/>
              <a:t>Testo</a:t>
            </a:r>
          </a:p>
          <a:p>
            <a:pPr lvl="2"/>
            <a:r>
              <a:rPr lang="it-IT" altLang="en-US" dirty="0" smtClean="0"/>
              <a:t>Testo</a:t>
            </a:r>
          </a:p>
          <a:p>
            <a:pPr lvl="3"/>
            <a:r>
              <a:rPr lang="it-IT" altLang="en-US" dirty="0" smtClean="0"/>
              <a:t>testo</a:t>
            </a:r>
          </a:p>
        </p:txBody>
      </p:sp>
      <p:sp>
        <p:nvSpPr>
          <p:cNvPr id="1092" name="Rectangle 68"/>
          <p:cNvSpPr>
            <a:spLocks noGrp="1" noChangeArrowheads="1"/>
          </p:cNvSpPr>
          <p:nvPr>
            <p:ph type="sldNum" sz="quarter" idx="4"/>
          </p:nvPr>
        </p:nvSpPr>
        <p:spPr bwMode="auto">
          <a:xfrm>
            <a:off x="11698313" y="6621383"/>
            <a:ext cx="1342219" cy="246221"/>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eaLnBrk="0" hangingPunct="0">
              <a:spcBef>
                <a:spcPct val="20000"/>
              </a:spcBef>
              <a:defRPr sz="1600" b="1">
                <a:solidFill>
                  <a:srgbClr val="FF9900"/>
                </a:solidFill>
              </a:defRPr>
            </a:lvl1pPr>
          </a:lstStyle>
          <a:p>
            <a:fld id="{786669DE-8452-44C7-A15A-D86683DB2312}" type="slidenum">
              <a:rPr lang="it-IT" altLang="en-US"/>
              <a:pPr/>
              <a:t>‹#›</a:t>
            </a:fld>
            <a:endParaRPr lang="it-IT" altLang="en-US"/>
          </a:p>
        </p:txBody>
      </p:sp>
      <p:sp>
        <p:nvSpPr>
          <p:cNvPr id="1095" name="Text Box 71"/>
          <p:cNvSpPr txBox="1">
            <a:spLocks noChangeArrowheads="1"/>
          </p:cNvSpPr>
          <p:nvPr userDrawn="1"/>
        </p:nvSpPr>
        <p:spPr bwMode="auto">
          <a:xfrm>
            <a:off x="304800" y="6165850"/>
            <a:ext cx="5994400" cy="274638"/>
          </a:xfrm>
          <a:prstGeom prst="rect">
            <a:avLst/>
          </a:prstGeom>
          <a:noFill/>
          <a:ln w="9525">
            <a:noFill/>
            <a:miter lim="800000"/>
            <a:headEnd/>
            <a:tailEnd/>
          </a:ln>
          <a:effectLst/>
        </p:spPr>
        <p:txBody>
          <a:bodyPr>
            <a:spAutoFit/>
          </a:bodyPr>
          <a:lstStyle/>
          <a:p>
            <a:pPr algn="r" eaLnBrk="0" hangingPunct="0">
              <a:spcBef>
                <a:spcPct val="50000"/>
              </a:spcBef>
              <a:defRPr/>
            </a:pPr>
            <a:endParaRPr lang="en-US" sz="1200" b="1">
              <a:solidFill>
                <a:srgbClr val="003F6E"/>
              </a:solidFill>
              <a:latin typeface="Arial" charset="0"/>
            </a:endParaRPr>
          </a:p>
        </p:txBody>
      </p:sp>
      <p:pic>
        <p:nvPicPr>
          <p:cNvPr id="7175" name="Picture 81" descr="logo_istituz_positiv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566399" y="152401"/>
            <a:ext cx="1646613" cy="51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0" name="Text Box 86"/>
          <p:cNvSpPr txBox="1">
            <a:spLocks noChangeArrowheads="1"/>
          </p:cNvSpPr>
          <p:nvPr userDrawn="1"/>
        </p:nvSpPr>
        <p:spPr bwMode="auto">
          <a:xfrm>
            <a:off x="992718" y="109539"/>
            <a:ext cx="5765801" cy="430887"/>
          </a:xfrm>
          <a:prstGeom prst="rect">
            <a:avLst/>
          </a:prstGeom>
          <a:noFill/>
          <a:ln w="9525">
            <a:noFill/>
            <a:miter lim="800000"/>
            <a:headEnd/>
            <a:tailEnd/>
          </a:ln>
          <a:effectLst/>
        </p:spPr>
        <p:txBody>
          <a:bodyPr wrap="square" lIns="0" tIns="0" rIns="0" bIns="0">
            <a:spAutoFit/>
          </a:bodyPr>
          <a:lstStyle/>
          <a:p>
            <a:pPr eaLnBrk="0" hangingPunct="0">
              <a:spcBef>
                <a:spcPct val="20000"/>
              </a:spcBef>
              <a:defRPr/>
            </a:pPr>
            <a:r>
              <a:rPr lang="it-IT" sz="1400" b="1" dirty="0" smtClean="0">
                <a:solidFill>
                  <a:srgbClr val="004F84"/>
                </a:solidFill>
                <a:latin typeface="Arial" charset="0"/>
              </a:rPr>
              <a:t>ICT</a:t>
            </a:r>
            <a:r>
              <a:rPr lang="it-IT" sz="1400" b="1" baseline="0" dirty="0" smtClean="0">
                <a:solidFill>
                  <a:srgbClr val="004F84"/>
                </a:solidFill>
                <a:latin typeface="Arial" charset="0"/>
              </a:rPr>
              <a:t> FOR CONTROL SYSTEMS ENGINEERING: IDENTIFICATION OF THE ATTITUDE DYNAMICS FOR A QUADROTOR HELICOPTER</a:t>
            </a:r>
            <a:endParaRPr lang="it-IT" sz="1400" b="1" dirty="0">
              <a:solidFill>
                <a:srgbClr val="004F84"/>
              </a:solidFill>
              <a:latin typeface="Arial" charset="0"/>
            </a:endParaRPr>
          </a:p>
        </p:txBody>
      </p:sp>
      <p:sp>
        <p:nvSpPr>
          <p:cNvPr id="9" name="CasellaDiTesto 8"/>
          <p:cNvSpPr txBox="1"/>
          <p:nvPr userDrawn="1"/>
        </p:nvSpPr>
        <p:spPr>
          <a:xfrm>
            <a:off x="1" y="6575425"/>
            <a:ext cx="6758518" cy="338138"/>
          </a:xfrm>
          <a:prstGeom prst="rect">
            <a:avLst/>
          </a:prstGeom>
          <a:noFill/>
        </p:spPr>
        <p:txBody>
          <a:bodyPr wrap="square">
            <a:spAutoFit/>
          </a:bodyPr>
          <a:lstStyle/>
          <a:p>
            <a:pPr eaLnBrk="0" hangingPunct="0">
              <a:spcBef>
                <a:spcPct val="20000"/>
              </a:spcBef>
              <a:defRPr/>
            </a:pPr>
            <a:r>
              <a:rPr lang="it-IT" sz="1600" b="1" dirty="0">
                <a:solidFill>
                  <a:srgbClr val="FF9900"/>
                </a:solidFill>
                <a:latin typeface="Arial" charset="0"/>
              </a:rPr>
              <a:t>Milano </a:t>
            </a:r>
            <a:r>
              <a:rPr lang="it-IT" sz="1600" b="1" dirty="0" smtClean="0">
                <a:solidFill>
                  <a:srgbClr val="FF9900"/>
                </a:solidFill>
                <a:latin typeface="Arial" charset="0"/>
              </a:rPr>
              <a:t>–</a:t>
            </a:r>
            <a:r>
              <a:rPr lang="it-IT" sz="1600" b="1" baseline="0" dirty="0" smtClean="0">
                <a:solidFill>
                  <a:srgbClr val="FF9900"/>
                </a:solidFill>
                <a:latin typeface="Arial" charset="0"/>
              </a:rPr>
              <a:t> 2014/2015  -  Authors: Russo Alessio, Savaia Gianluca</a:t>
            </a:r>
            <a:endParaRPr lang="it-IT" sz="1600" b="1" dirty="0">
              <a:solidFill>
                <a:srgbClr val="FF9900"/>
              </a:solidFill>
              <a:latin typeface="Arial" charset="0"/>
            </a:endParaRPr>
          </a:p>
        </p:txBody>
      </p:sp>
    </p:spTree>
    <p:extLst>
      <p:ext uri="{BB962C8B-B14F-4D97-AF65-F5344CB8AC3E}">
        <p14:creationId xmlns:p14="http://schemas.microsoft.com/office/powerpoint/2010/main" val="31311445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charset="0"/>
        </a:defRPr>
      </a:lvl2pPr>
      <a:lvl3pPr algn="l" rtl="0" eaLnBrk="0" fontAlgn="base" hangingPunct="0">
        <a:spcBef>
          <a:spcPct val="0"/>
        </a:spcBef>
        <a:spcAft>
          <a:spcPct val="0"/>
        </a:spcAft>
        <a:defRPr sz="2200" b="1">
          <a:solidFill>
            <a:srgbClr val="003F6E"/>
          </a:solidFill>
          <a:latin typeface="Arial" charset="0"/>
        </a:defRPr>
      </a:lvl3pPr>
      <a:lvl4pPr algn="l" rtl="0" eaLnBrk="0" fontAlgn="base" hangingPunct="0">
        <a:spcBef>
          <a:spcPct val="0"/>
        </a:spcBef>
        <a:spcAft>
          <a:spcPct val="0"/>
        </a:spcAft>
        <a:defRPr sz="2200" b="1">
          <a:solidFill>
            <a:srgbClr val="003F6E"/>
          </a:solidFill>
          <a:latin typeface="Arial" charset="0"/>
        </a:defRPr>
      </a:lvl4pPr>
      <a:lvl5pPr algn="l" rtl="0" eaLnBrk="0" fontAlgn="base" hangingPunct="0">
        <a:spcBef>
          <a:spcPct val="0"/>
        </a:spcBef>
        <a:spcAft>
          <a:spcPct val="0"/>
        </a:spcAft>
        <a:defRPr sz="2200" b="1">
          <a:solidFill>
            <a:srgbClr val="003F6E"/>
          </a:solidFill>
          <a:latin typeface="Arial" charset="0"/>
        </a:defRPr>
      </a:lvl5pPr>
      <a:lvl6pPr marL="457200" algn="l" rtl="0" eaLnBrk="0" fontAlgn="base" hangingPunct="0">
        <a:spcBef>
          <a:spcPct val="0"/>
        </a:spcBef>
        <a:spcAft>
          <a:spcPct val="0"/>
        </a:spcAft>
        <a:defRPr sz="2200" b="1">
          <a:solidFill>
            <a:srgbClr val="003F6E"/>
          </a:solidFill>
          <a:latin typeface="Arial" charset="0"/>
        </a:defRPr>
      </a:lvl6pPr>
      <a:lvl7pPr marL="914400" algn="l" rtl="0" eaLnBrk="0" fontAlgn="base" hangingPunct="0">
        <a:spcBef>
          <a:spcPct val="0"/>
        </a:spcBef>
        <a:spcAft>
          <a:spcPct val="0"/>
        </a:spcAft>
        <a:defRPr sz="2200" b="1">
          <a:solidFill>
            <a:srgbClr val="003F6E"/>
          </a:solidFill>
          <a:latin typeface="Arial" charset="0"/>
        </a:defRPr>
      </a:lvl7pPr>
      <a:lvl8pPr marL="1371600" algn="l" rtl="0" eaLnBrk="0" fontAlgn="base" hangingPunct="0">
        <a:spcBef>
          <a:spcPct val="0"/>
        </a:spcBef>
        <a:spcAft>
          <a:spcPct val="0"/>
        </a:spcAft>
        <a:defRPr sz="2200" b="1">
          <a:solidFill>
            <a:srgbClr val="003F6E"/>
          </a:solidFill>
          <a:latin typeface="Arial" charset="0"/>
        </a:defRPr>
      </a:lvl8pPr>
      <a:lvl9pPr marL="1828800" algn="l" rtl="0" eaLnBrk="0" fontAlgn="base" hangingPunct="0">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anose="05000000000000000000"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ssalessio/ictprojec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ssalessio/ictproject" TargetMode="External"/><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9"/>
          <p:cNvSpPr txBox="1">
            <a:spLocks noChangeArrowheads="1"/>
          </p:cNvSpPr>
          <p:nvPr/>
        </p:nvSpPr>
        <p:spPr bwMode="auto">
          <a:xfrm>
            <a:off x="2255838" y="4477703"/>
            <a:ext cx="7445375"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en-GB" altLang="en-US" b="1" dirty="0" smtClean="0">
                <a:solidFill>
                  <a:srgbClr val="004F84"/>
                </a:solidFill>
              </a:rPr>
              <a:t>Model Identification: </a:t>
            </a:r>
            <a:r>
              <a:rPr lang="en-GB" altLang="en-US" sz="2200" b="1" i="1" dirty="0" smtClean="0">
                <a:solidFill>
                  <a:srgbClr val="004F84"/>
                </a:solidFill>
              </a:rPr>
              <a:t>Comparison of Black-Box methods to identify the attitude dynamics of a </a:t>
            </a:r>
            <a:r>
              <a:rPr lang="en-GB" altLang="en-US" sz="2200" b="1" i="1" dirty="0" err="1" smtClean="0">
                <a:solidFill>
                  <a:srgbClr val="004F84"/>
                </a:solidFill>
              </a:rPr>
              <a:t>quadrotor</a:t>
            </a:r>
            <a:r>
              <a:rPr lang="en-GB" altLang="en-US" sz="2200" b="1" i="1" dirty="0" smtClean="0">
                <a:solidFill>
                  <a:srgbClr val="004F84"/>
                </a:solidFill>
              </a:rPr>
              <a:t> helicopter</a:t>
            </a:r>
            <a:endParaRPr lang="it-IT" altLang="en-US" sz="2200" b="1" i="1" dirty="0">
              <a:solidFill>
                <a:srgbClr val="004F84"/>
              </a:solidFill>
            </a:endParaRPr>
          </a:p>
        </p:txBody>
      </p:sp>
      <p:sp>
        <p:nvSpPr>
          <p:cNvPr id="3" name="Text Box 20"/>
          <p:cNvSpPr txBox="1">
            <a:spLocks noChangeArrowheads="1"/>
          </p:cNvSpPr>
          <p:nvPr/>
        </p:nvSpPr>
        <p:spPr bwMode="auto">
          <a:xfrm>
            <a:off x="7196836" y="5524143"/>
            <a:ext cx="4752975" cy="12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it-IT" altLang="en-US" sz="1800" b="1" dirty="0" smtClean="0"/>
              <a:t>Russo Alessio, Savaia Gianluca</a:t>
            </a:r>
            <a:endParaRPr lang="it-IT" altLang="en-US" sz="1800" b="1" dirty="0"/>
          </a:p>
          <a:p>
            <a:pPr>
              <a:spcBef>
                <a:spcPct val="20000"/>
              </a:spcBef>
            </a:pPr>
            <a:r>
              <a:rPr lang="it-IT" altLang="en-US" sz="1800" b="1" dirty="0" smtClean="0"/>
              <a:t>School of Industrial and Information Engineering</a:t>
            </a:r>
            <a:endParaRPr lang="it-IT" altLang="en-US" sz="1800" b="1" dirty="0"/>
          </a:p>
          <a:p>
            <a:pPr>
              <a:spcBef>
                <a:spcPct val="20000"/>
              </a:spcBef>
            </a:pPr>
            <a:r>
              <a:rPr lang="it-IT" altLang="en-US" sz="1800" b="1" dirty="0" smtClean="0"/>
              <a:t>Polytechnic of Milan</a:t>
            </a:r>
            <a:endParaRPr lang="it-IT" altLang="en-US" sz="1800" b="1" dirty="0"/>
          </a:p>
        </p:txBody>
      </p:sp>
      <p:sp>
        <p:nvSpPr>
          <p:cNvPr id="4" name="CasellaDiTesto 3"/>
          <p:cNvSpPr txBox="1">
            <a:spLocks noChangeArrowheads="1"/>
          </p:cNvSpPr>
          <p:nvPr/>
        </p:nvSpPr>
        <p:spPr bwMode="auto">
          <a:xfrm>
            <a:off x="4888992" y="189865"/>
            <a:ext cx="70608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spcBef>
                <a:spcPct val="20000"/>
              </a:spcBef>
            </a:pPr>
            <a:r>
              <a:rPr lang="it-IT" altLang="en-US" b="1" dirty="0" smtClean="0">
                <a:solidFill>
                  <a:srgbClr val="FF9900"/>
                </a:solidFill>
              </a:rPr>
              <a:t>Prof. Lovera Marco</a:t>
            </a:r>
            <a:br>
              <a:rPr lang="it-IT" altLang="en-US" b="1" dirty="0" smtClean="0">
                <a:solidFill>
                  <a:srgbClr val="FF9900"/>
                </a:solidFill>
              </a:rPr>
            </a:br>
            <a:r>
              <a:rPr lang="it-IT" altLang="en-US" b="1" dirty="0" smtClean="0">
                <a:solidFill>
                  <a:srgbClr val="FF9900"/>
                </a:solidFill>
              </a:rPr>
              <a:t>ICT FOR CONTROL SYSTEMS ENGINEERING</a:t>
            </a:r>
            <a:br>
              <a:rPr lang="it-IT" altLang="en-US" b="1" dirty="0" smtClean="0">
                <a:solidFill>
                  <a:srgbClr val="FF9900"/>
                </a:solidFill>
              </a:rPr>
            </a:br>
            <a:r>
              <a:rPr lang="it-IT" altLang="en-US" b="1" dirty="0" smtClean="0">
                <a:solidFill>
                  <a:srgbClr val="FF9900"/>
                </a:solidFill>
              </a:rPr>
              <a:t>Milano  </a:t>
            </a:r>
            <a:r>
              <a:rPr lang="it-IT" altLang="en-US" b="1" dirty="0">
                <a:solidFill>
                  <a:srgbClr val="FF9900"/>
                </a:solidFill>
              </a:rPr>
              <a:t>- </a:t>
            </a:r>
            <a:r>
              <a:rPr lang="it-IT" altLang="en-US" b="1" dirty="0" smtClean="0">
                <a:solidFill>
                  <a:srgbClr val="FF9900"/>
                </a:solidFill>
              </a:rPr>
              <a:t>2014/2015</a:t>
            </a:r>
            <a:endParaRPr lang="it-IT" altLang="en-US" b="1" dirty="0">
              <a:solidFill>
                <a:srgbClr val="FF9900"/>
              </a:solidFill>
            </a:endParaRPr>
          </a:p>
        </p:txBody>
      </p:sp>
      <p:sp>
        <p:nvSpPr>
          <p:cNvPr id="6" name="Rectangle 5"/>
          <p:cNvSpPr/>
          <p:nvPr/>
        </p:nvSpPr>
        <p:spPr>
          <a:xfrm>
            <a:off x="2050142" y="6314883"/>
            <a:ext cx="3928383" cy="369332"/>
          </a:xfrm>
          <a:prstGeom prst="rect">
            <a:avLst/>
          </a:prstGeom>
        </p:spPr>
        <p:txBody>
          <a:bodyPr wrap="none">
            <a:spAutoFit/>
          </a:bodyPr>
          <a:lstStyle/>
          <a:p>
            <a:r>
              <a:rPr lang="en-GB" dirty="0">
                <a:hlinkClick r:id="rId2"/>
              </a:rPr>
              <a:t>https://github.com/rssalessio/ictproject</a:t>
            </a:r>
            <a:endParaRPr lang="en-GB" dirty="0"/>
          </a:p>
        </p:txBody>
      </p:sp>
    </p:spTree>
    <p:extLst>
      <p:ext uri="{BB962C8B-B14F-4D97-AF65-F5344CB8AC3E}">
        <p14:creationId xmlns:p14="http://schemas.microsoft.com/office/powerpoint/2010/main" val="2428139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10</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2/5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1200329"/>
          </a:xfrm>
          <a:prstGeom prst="rect">
            <a:avLst/>
          </a:prstGeom>
          <a:noFill/>
        </p:spPr>
        <p:txBody>
          <a:bodyPr wrap="square" rtlCol="0">
            <a:spAutoFit/>
          </a:bodyPr>
          <a:lstStyle/>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832281426"/>
              </p:ext>
            </p:extLst>
          </p:nvPr>
        </p:nvGraphicFramePr>
        <p:xfrm>
          <a:off x="2717019" y="3205296"/>
          <a:ext cx="6233020" cy="2406207"/>
        </p:xfrm>
        <a:graphic>
          <a:graphicData uri="http://schemas.openxmlformats.org/drawingml/2006/table">
            <a:tbl>
              <a:tblPr firstRow="1" bandRow="1">
                <a:tableStyleId>{5C22544A-7EE6-4342-B048-85BDC9FD1C3A}</a:tableStyleId>
              </a:tblPr>
              <a:tblGrid>
                <a:gridCol w="1558255"/>
                <a:gridCol w="1558255"/>
                <a:gridCol w="1558255"/>
                <a:gridCol w="1558255"/>
              </a:tblGrid>
              <a:tr h="578900">
                <a:tc>
                  <a:txBody>
                    <a:bodyPr/>
                    <a:lstStyle/>
                    <a:p>
                      <a:r>
                        <a:rPr lang="en-GB" dirty="0" smtClean="0">
                          <a:solidFill>
                            <a:srgbClr val="FF0000"/>
                          </a:solidFill>
                        </a:rPr>
                        <a:t>Ratio</a:t>
                      </a:r>
                      <a:r>
                        <a:rPr lang="en-GB" baseline="0" dirty="0" smtClean="0">
                          <a:solidFill>
                            <a:srgbClr val="FF0000"/>
                          </a:solidFill>
                        </a:rPr>
                        <a:t> of violation</a:t>
                      </a:r>
                      <a:endParaRPr lang="en-GB" dirty="0">
                        <a:solidFill>
                          <a:srgbClr val="FF0000"/>
                        </a:solidFill>
                      </a:endParaRPr>
                    </a:p>
                  </a:txBody>
                  <a:tcPr>
                    <a:solidFill>
                      <a:schemeClr val="bg1"/>
                    </a:solidFill>
                  </a:tcPr>
                </a:tc>
                <a:tc>
                  <a:txBody>
                    <a:bodyPr/>
                    <a:lstStyle/>
                    <a:p>
                      <a:r>
                        <a:rPr lang="en-GB" dirty="0" smtClean="0"/>
                        <a:t>1</a:t>
                      </a:r>
                      <a:r>
                        <a:rPr lang="en-GB" baseline="30000" dirty="0" smtClean="0"/>
                        <a:t>st</a:t>
                      </a:r>
                      <a:r>
                        <a:rPr lang="en-GB" dirty="0" smtClean="0"/>
                        <a:t> </a:t>
                      </a:r>
                      <a:r>
                        <a:rPr lang="en-GB" dirty="0" err="1" smtClean="0"/>
                        <a:t>Exp</a:t>
                      </a:r>
                      <a:endParaRPr lang="en-GB" dirty="0"/>
                    </a:p>
                  </a:txBody>
                  <a:tcPr/>
                </a:tc>
                <a:tc>
                  <a:txBody>
                    <a:bodyPr/>
                    <a:lstStyle/>
                    <a:p>
                      <a:r>
                        <a:rPr lang="en-GB" baseline="0" dirty="0" smtClean="0"/>
                        <a:t>2</a:t>
                      </a:r>
                      <a:r>
                        <a:rPr lang="en-GB" baseline="30000" dirty="0" smtClean="0"/>
                        <a:t>nd</a:t>
                      </a:r>
                      <a:r>
                        <a:rPr lang="en-GB" baseline="0" dirty="0" smtClean="0"/>
                        <a:t>  </a:t>
                      </a:r>
                      <a:r>
                        <a:rPr lang="en-GB" baseline="0" dirty="0" err="1" smtClean="0"/>
                        <a:t>Exp</a:t>
                      </a:r>
                      <a:r>
                        <a:rPr lang="en-GB" baseline="0" dirty="0" smtClean="0"/>
                        <a:t> </a:t>
                      </a:r>
                      <a:endParaRPr lang="en-GB" dirty="0"/>
                    </a:p>
                  </a:txBody>
                  <a:tcPr/>
                </a:tc>
                <a:tc>
                  <a:txBody>
                    <a:bodyPr/>
                    <a:lstStyle/>
                    <a:p>
                      <a:r>
                        <a:rPr lang="en-GB" baseline="0" dirty="0" smtClean="0"/>
                        <a:t> 3</a:t>
                      </a:r>
                      <a:r>
                        <a:rPr lang="en-GB" baseline="30000" dirty="0" smtClean="0"/>
                        <a:t>rd</a:t>
                      </a:r>
                      <a:r>
                        <a:rPr lang="en-GB" baseline="0" dirty="0" smtClean="0"/>
                        <a:t> </a:t>
                      </a:r>
                      <a:r>
                        <a:rPr lang="en-GB" baseline="0" dirty="0" err="1" smtClean="0"/>
                        <a:t>Exp</a:t>
                      </a:r>
                      <a:endParaRPr lang="en-GB" dirty="0"/>
                    </a:p>
                  </a:txBody>
                  <a:tcPr/>
                </a:tc>
              </a:tr>
              <a:tr h="335394">
                <a:tc>
                  <a:txBody>
                    <a:bodyPr/>
                    <a:lstStyle/>
                    <a:p>
                      <a:r>
                        <a:rPr lang="en-GB" dirty="0" smtClean="0"/>
                        <a:t>Full data</a:t>
                      </a:r>
                      <a:endParaRPr lang="en-GB" dirty="0"/>
                    </a:p>
                  </a:txBody>
                  <a:tcPr>
                    <a:solidFill>
                      <a:schemeClr val="accent1">
                        <a:lumMod val="60000"/>
                        <a:lumOff val="40000"/>
                      </a:schemeClr>
                    </a:solidFill>
                  </a:tcPr>
                </a:tc>
                <a:tc>
                  <a:txBody>
                    <a:bodyPr/>
                    <a:lstStyle/>
                    <a:p>
                      <a:r>
                        <a:rPr lang="en-GB" dirty="0" smtClean="0"/>
                        <a:t>0.2245</a:t>
                      </a:r>
                      <a:endParaRPr lang="en-GB" dirty="0"/>
                    </a:p>
                  </a:txBody>
                  <a:tcPr/>
                </a:tc>
                <a:tc>
                  <a:txBody>
                    <a:bodyPr/>
                    <a:lstStyle/>
                    <a:p>
                      <a:r>
                        <a:rPr lang="en-GB" dirty="0" smtClean="0"/>
                        <a:t>0.2343</a:t>
                      </a:r>
                      <a:endParaRPr lang="en-GB" dirty="0"/>
                    </a:p>
                  </a:txBody>
                  <a:tcPr/>
                </a:tc>
                <a:tc>
                  <a:txBody>
                    <a:bodyPr/>
                    <a:lstStyle/>
                    <a:p>
                      <a:r>
                        <a:rPr lang="en-GB" sz="1800" b="1" i="0" kern="1200" dirty="0" smtClean="0">
                          <a:solidFill>
                            <a:schemeClr val="dk1"/>
                          </a:solidFill>
                          <a:latin typeface="+mn-lt"/>
                          <a:ea typeface="+mn-ea"/>
                          <a:cs typeface="+mn-cs"/>
                        </a:rPr>
                        <a:t>0.2231</a:t>
                      </a:r>
                      <a:endParaRPr lang="en-GB" sz="1800" b="1" i="0" kern="1200" dirty="0">
                        <a:solidFill>
                          <a:schemeClr val="dk1"/>
                        </a:solidFill>
                        <a:latin typeface="+mn-lt"/>
                        <a:ea typeface="+mn-ea"/>
                        <a:cs typeface="+mn-cs"/>
                      </a:endParaRPr>
                    </a:p>
                  </a:txBody>
                  <a:tcPr/>
                </a:tc>
              </a:tr>
              <a:tr h="466789">
                <a:tc>
                  <a:txBody>
                    <a:bodyPr/>
                    <a:lstStyle/>
                    <a:p>
                      <a:r>
                        <a:rPr lang="en-GB" dirty="0" smtClean="0"/>
                        <a:t>1</a:t>
                      </a:r>
                      <a:r>
                        <a:rPr lang="en-GB" baseline="30000" dirty="0" smtClean="0"/>
                        <a:t>st</a:t>
                      </a:r>
                      <a:r>
                        <a:rPr lang="en-GB" dirty="0" smtClean="0"/>
                        <a:t> portion</a:t>
                      </a:r>
                      <a:endParaRPr lang="en-GB" dirty="0"/>
                    </a:p>
                  </a:txBody>
                  <a:tcPr>
                    <a:solidFill>
                      <a:schemeClr val="accent1">
                        <a:lumMod val="60000"/>
                        <a:lumOff val="40000"/>
                      </a:schemeClr>
                    </a:solidFill>
                  </a:tcPr>
                </a:tc>
                <a:tc>
                  <a:txBody>
                    <a:bodyPr/>
                    <a:lstStyle/>
                    <a:p>
                      <a:r>
                        <a:rPr lang="en-GB" dirty="0" smtClean="0"/>
                        <a:t>0.3154</a:t>
                      </a:r>
                      <a:endParaRPr lang="en-GB" dirty="0"/>
                    </a:p>
                  </a:txBody>
                  <a:tcPr/>
                </a:tc>
                <a:tc>
                  <a:txBody>
                    <a:bodyPr/>
                    <a:lstStyle/>
                    <a:p>
                      <a:r>
                        <a:rPr lang="en-GB" dirty="0" smtClean="0"/>
                        <a:t>0.4293</a:t>
                      </a:r>
                      <a:endParaRPr lang="en-GB" dirty="0"/>
                    </a:p>
                  </a:txBody>
                  <a:tcPr/>
                </a:tc>
                <a:tc>
                  <a:txBody>
                    <a:bodyPr/>
                    <a:lstStyle/>
                    <a:p>
                      <a:r>
                        <a:rPr lang="en-GB" dirty="0" smtClean="0"/>
                        <a:t>0.4110</a:t>
                      </a:r>
                      <a:endParaRPr lang="en-GB" dirty="0"/>
                    </a:p>
                  </a:txBody>
                  <a:tcPr/>
                </a:tc>
              </a:tr>
              <a:tr h="466789">
                <a:tc>
                  <a:txBody>
                    <a:bodyPr/>
                    <a:lstStyle/>
                    <a:p>
                      <a:r>
                        <a:rPr lang="en-GB" dirty="0" smtClean="0"/>
                        <a:t>2</a:t>
                      </a:r>
                      <a:r>
                        <a:rPr lang="en-GB" baseline="30000" dirty="0" smtClean="0"/>
                        <a:t>nd</a:t>
                      </a:r>
                      <a:r>
                        <a:rPr lang="en-GB" baseline="0" dirty="0" smtClean="0"/>
                        <a:t> portion</a:t>
                      </a:r>
                      <a:endParaRPr lang="en-GB" dirty="0"/>
                    </a:p>
                  </a:txBody>
                  <a:tcPr>
                    <a:solidFill>
                      <a:schemeClr val="accent1">
                        <a:lumMod val="60000"/>
                        <a:lumOff val="40000"/>
                      </a:schemeClr>
                    </a:solidFill>
                  </a:tcPr>
                </a:tc>
                <a:tc>
                  <a:txBody>
                    <a:bodyPr/>
                    <a:lstStyle/>
                    <a:p>
                      <a:r>
                        <a:rPr lang="en-GB" b="1" dirty="0" smtClean="0"/>
                        <a:t>0.1785</a:t>
                      </a:r>
                      <a:endParaRPr lang="en-GB" b="1" dirty="0"/>
                    </a:p>
                  </a:txBody>
                  <a:tcPr/>
                </a:tc>
                <a:tc>
                  <a:txBody>
                    <a:bodyPr/>
                    <a:lstStyle/>
                    <a:p>
                      <a:r>
                        <a:rPr lang="en-GB" dirty="0" smtClean="0"/>
                        <a:t>0.3049</a:t>
                      </a:r>
                      <a:endParaRPr lang="en-GB" dirty="0"/>
                    </a:p>
                  </a:txBody>
                  <a:tcPr/>
                </a:tc>
                <a:tc>
                  <a:txBody>
                    <a:bodyPr/>
                    <a:lstStyle/>
                    <a:p>
                      <a:r>
                        <a:rPr lang="en-GB" dirty="0" smtClean="0"/>
                        <a:t>0.2995</a:t>
                      </a:r>
                      <a:endParaRPr lang="en-GB" dirty="0"/>
                    </a:p>
                  </a:txBody>
                  <a:tcPr/>
                </a:tc>
              </a:tr>
              <a:tr h="466789">
                <a:tc>
                  <a:txBody>
                    <a:bodyPr/>
                    <a:lstStyle/>
                    <a:p>
                      <a:r>
                        <a:rPr lang="en-GB" dirty="0" smtClean="0"/>
                        <a:t>3</a:t>
                      </a:r>
                      <a:r>
                        <a:rPr lang="en-GB" baseline="30000" dirty="0" smtClean="0"/>
                        <a:t>rd</a:t>
                      </a:r>
                      <a:r>
                        <a:rPr lang="en-GB" dirty="0" smtClean="0"/>
                        <a:t> portion</a:t>
                      </a:r>
                      <a:endParaRPr lang="en-GB" dirty="0"/>
                    </a:p>
                  </a:txBody>
                  <a:tcPr>
                    <a:solidFill>
                      <a:schemeClr val="accent1">
                        <a:lumMod val="60000"/>
                        <a:lumOff val="40000"/>
                      </a:schemeClr>
                    </a:solidFill>
                  </a:tcPr>
                </a:tc>
                <a:tc>
                  <a:txBody>
                    <a:bodyPr/>
                    <a:lstStyle/>
                    <a:p>
                      <a:r>
                        <a:rPr lang="en-GB" dirty="0" smtClean="0"/>
                        <a:t>0.4483</a:t>
                      </a:r>
                      <a:endParaRPr lang="en-GB" dirty="0"/>
                    </a:p>
                  </a:txBody>
                  <a:tcPr/>
                </a:tc>
                <a:tc>
                  <a:txBody>
                    <a:bodyPr/>
                    <a:lstStyle/>
                    <a:p>
                      <a:r>
                        <a:rPr lang="en-GB" dirty="0" smtClean="0"/>
                        <a:t>0.7414</a:t>
                      </a:r>
                      <a:endParaRPr lang="en-GB" dirty="0"/>
                    </a:p>
                  </a:txBody>
                  <a:tcPr/>
                </a:tc>
                <a:tc>
                  <a:txBody>
                    <a:bodyPr/>
                    <a:lstStyle/>
                    <a:p>
                      <a:r>
                        <a:rPr lang="en-GB" dirty="0" smtClean="0"/>
                        <a:t>0.9138</a:t>
                      </a:r>
                      <a:endParaRPr lang="en-GB" dirty="0"/>
                    </a:p>
                  </a:txBody>
                  <a:tcPr/>
                </a:tc>
              </a:tr>
            </a:tbl>
          </a:graphicData>
        </a:graphic>
      </p:graphicFrame>
      <p:sp>
        <p:nvSpPr>
          <p:cNvPr id="7" name="TextBox 6"/>
          <p:cNvSpPr txBox="1"/>
          <p:nvPr/>
        </p:nvSpPr>
        <p:spPr>
          <a:xfrm>
            <a:off x="830510" y="2139193"/>
            <a:ext cx="11427295" cy="646331"/>
          </a:xfrm>
          <a:prstGeom prst="rect">
            <a:avLst/>
          </a:prstGeom>
          <a:noFill/>
        </p:spPr>
        <p:txBody>
          <a:bodyPr wrap="none" rtlCol="0">
            <a:spAutoFit/>
          </a:bodyPr>
          <a:lstStyle/>
          <a:p>
            <a:r>
              <a:rPr lang="en-GB" dirty="0" smtClean="0"/>
              <a:t>The following table summarise the results of the Anderson Test, with confidence 90%, considering all samples </a:t>
            </a:r>
            <a:br>
              <a:rPr lang="en-GB" dirty="0" smtClean="0"/>
            </a:br>
            <a:r>
              <a:rPr lang="en-GB" dirty="0" smtClean="0"/>
              <a:t>of each set. </a:t>
            </a:r>
            <a:endParaRPr lang="en-GB" dirty="0"/>
          </a:p>
        </p:txBody>
      </p:sp>
      <p:sp>
        <p:nvSpPr>
          <p:cNvPr id="8" name="TextBox 7"/>
          <p:cNvSpPr txBox="1"/>
          <p:nvPr/>
        </p:nvSpPr>
        <p:spPr>
          <a:xfrm>
            <a:off x="7441035" y="3465513"/>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114098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2702"/>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11</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3/5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43809"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2</a:t>
            </a:r>
            <a:r>
              <a:rPr lang="en-GB" b="1" baseline="30000" dirty="0" smtClean="0">
                <a:solidFill>
                  <a:srgbClr val="FF0000"/>
                </a:solidFill>
              </a:rPr>
              <a:t>nd</a:t>
            </a:r>
            <a:r>
              <a:rPr lang="en-GB" b="1" dirty="0" smtClean="0">
                <a:solidFill>
                  <a:srgbClr val="FF0000"/>
                </a:solidFill>
              </a:rPr>
              <a:t> data set</a:t>
            </a:r>
            <a:endParaRPr lang="en-GB" b="1" dirty="0">
              <a:solidFill>
                <a:srgbClr val="FF0000"/>
              </a:solidFill>
            </a:endParaRPr>
          </a:p>
        </p:txBody>
      </p:sp>
    </p:spTree>
    <p:extLst>
      <p:ext uri="{BB962C8B-B14F-4D97-AF65-F5344CB8AC3E}">
        <p14:creationId xmlns:p14="http://schemas.microsoft.com/office/powerpoint/2010/main" val="2555667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3174"/>
            <a:ext cx="9238299" cy="4739439"/>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12</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4/5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72663"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2017596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7537"/>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13</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5/5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80874"/>
            <a:ext cx="3172663" cy="369332"/>
          </a:xfrm>
          <a:prstGeom prst="rect">
            <a:avLst/>
          </a:prstGeom>
          <a:noFill/>
        </p:spPr>
        <p:txBody>
          <a:bodyPr wrap="none" rtlCol="0">
            <a:spAutoFit/>
          </a:bodyPr>
          <a:lstStyle/>
          <a:p>
            <a:r>
              <a:rPr lang="en-GB" b="1" dirty="0" smtClean="0">
                <a:solidFill>
                  <a:srgbClr val="FF0000"/>
                </a:solidFill>
              </a:rPr>
              <a:t>3</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1696869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14</a:t>
            </a:fld>
            <a:endParaRPr lang="it-IT" altLang="en-US"/>
          </a:p>
        </p:txBody>
      </p:sp>
      <p:sp>
        <p:nvSpPr>
          <p:cNvPr id="3" name="TextBox 2"/>
          <p:cNvSpPr txBox="1"/>
          <p:nvPr/>
        </p:nvSpPr>
        <p:spPr>
          <a:xfrm>
            <a:off x="3810759" y="1030484"/>
            <a:ext cx="4570482" cy="523220"/>
          </a:xfrm>
          <a:prstGeom prst="rect">
            <a:avLst/>
          </a:prstGeom>
          <a:noFill/>
        </p:spPr>
        <p:txBody>
          <a:bodyPr wrap="none" rtlCol="0">
            <a:spAutoFit/>
          </a:bodyPr>
          <a:lstStyle/>
          <a:p>
            <a:r>
              <a:rPr lang="en-GB" sz="2800" b="1" i="1" dirty="0" smtClean="0">
                <a:latin typeface="+mj-lt"/>
              </a:rPr>
              <a:t>IMPULSE RESPONSE 1/3 </a:t>
            </a: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79506" y="1798769"/>
            <a:ext cx="10100345" cy="2031325"/>
          </a:xfrm>
          <a:prstGeom prst="rect">
            <a:avLst/>
          </a:prstGeom>
          <a:noFill/>
        </p:spPr>
        <p:txBody>
          <a:bodyPr wrap="square" rtlCol="0">
            <a:spAutoFit/>
          </a:bodyPr>
          <a:lstStyle/>
          <a:p>
            <a:r>
              <a:rPr lang="en-GB" dirty="0" smtClean="0"/>
              <a:t>Main two approaches to estimate the impulse response are:</a:t>
            </a:r>
          </a:p>
          <a:p>
            <a:endParaRPr lang="en-GB" dirty="0"/>
          </a:p>
          <a:p>
            <a:pPr marL="342900" indent="-342900">
              <a:buFont typeface="+mj-lt"/>
              <a:buAutoNum type="arabicPeriod"/>
            </a:pPr>
            <a:r>
              <a:rPr lang="en-GB" dirty="0" smtClean="0"/>
              <a:t>Identify a FIR model </a:t>
            </a:r>
          </a:p>
          <a:p>
            <a:pPr marL="342900" indent="-342900">
              <a:buFont typeface="+mj-lt"/>
              <a:buAutoNum type="arabicPeriod"/>
            </a:pPr>
            <a:r>
              <a:rPr lang="en-GB" dirty="0" smtClean="0"/>
              <a:t>Make use of correlation analysis</a:t>
            </a:r>
            <a:endParaRPr lang="en-GB" dirty="0"/>
          </a:p>
          <a:p>
            <a:endParaRPr lang="en-GB" dirty="0"/>
          </a:p>
          <a:p>
            <a:r>
              <a:rPr lang="en-GB" dirty="0" smtClean="0"/>
              <a:t>From this we can make </a:t>
            </a:r>
            <a:r>
              <a:rPr lang="en-GB" dirty="0" smtClean="0"/>
              <a:t>a rough estimation of the impulse response, and together with the measured data, try to estimate the input delay (dead time).</a:t>
            </a:r>
            <a:endParaRPr lang="en-GB" dirty="0"/>
          </a:p>
        </p:txBody>
      </p:sp>
      <mc:AlternateContent xmlns:mc="http://schemas.openxmlformats.org/markup-compatibility/2006">
        <mc:Choice xmlns:a14="http://schemas.microsoft.com/office/drawing/2010/main" Requires="a14">
          <p:sp>
            <p:nvSpPr>
              <p:cNvPr id="8" name="TextBox 7"/>
              <p:cNvSpPr txBox="1"/>
              <p:nvPr/>
            </p:nvSpPr>
            <p:spPr>
              <a:xfrm>
                <a:off x="679506" y="3915768"/>
                <a:ext cx="10620465" cy="2602315"/>
              </a:xfrm>
              <a:prstGeom prst="rect">
                <a:avLst/>
              </a:prstGeom>
              <a:noFill/>
            </p:spPr>
            <p:txBody>
              <a:bodyPr wrap="square" lIns="0" tIns="0" rIns="0" bIns="0" rtlCol="0">
                <a:spAutoFit/>
              </a:bodyPr>
              <a:lstStyle/>
              <a:p>
                <a:r>
                  <a:rPr lang="en-GB" dirty="0" smtClean="0"/>
                  <a:t>The correlation analysis works in the following way:</a:t>
                </a:r>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m:t>
                        </m:r>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a14:m>
                <a:r>
                  <a:rPr lang="en-GB" dirty="0" smtClean="0"/>
                  <a:t> , suppose </a:t>
                </a:r>
                <a14:m>
                  <m:oMath xmlns:m="http://schemas.openxmlformats.org/officeDocument/2006/math">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r>
                      <a:rPr lang="en-GB" b="0" i="1" smtClean="0">
                        <a:latin typeface="Cambria Math" panose="02040503050406030204" pitchFamily="18" charset="0"/>
                      </a:rPr>
                      <m:t>𝐴</m:t>
                    </m:r>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r>
                  <a:rPr lang="en-GB" dirty="0" smtClean="0"/>
                  <a:t> and </a:t>
                </a:r>
                <a14:m>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GB" dirty="0" smtClean="0"/>
                  <a:t> causal filter, then consider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𝑦</m:t>
                    </m:r>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𝑢</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𝑢</m:t>
                    </m:r>
                  </m:oMath>
                </a14:m>
                <a:r>
                  <a:rPr lang="en-GB" dirty="0" smtClean="0"/>
                  <a:t> (we still have the same impulse response if we apply the filter to both the signals):</a:t>
                </a:r>
              </a:p>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𝑢</m:t>
                                  </m:r>
                                </m:sub>
                              </m:sSub>
                              <m:r>
                                <a:rPr lang="en-GB" b="0" i="1" smtClean="0">
                                  <a:latin typeface="Cambria Math" panose="02040503050406030204" pitchFamily="18" charset="0"/>
                                </a:rPr>
                                <m:t>(</m:t>
                              </m:r>
                              <m:r>
                                <a:rPr lang="en-GB" b="0" i="1" smtClean="0">
                                  <a:latin typeface="Cambria Math" panose="02040503050406030204" pitchFamily="18" charset="0"/>
                                </a:rPr>
                                <m:t>𝜏</m:t>
                              </m:r>
                              <m:r>
                                <a:rPr lang="en-GB" b="0" i="1" smtClean="0">
                                  <a:latin typeface="Cambria Math" panose="02040503050406030204" pitchFamily="18" charset="0"/>
                                </a:rPr>
                                <m:t>)</m:t>
                              </m:r>
                            </m:e>
                          </m:nary>
                          <m:r>
                            <a:rPr lang="en-GB" b="0" i="1" smtClean="0">
                              <a:latin typeface="Cambria Math" panose="02040503050406030204" pitchFamily="18" charset="0"/>
                            </a:rPr>
                            <m:t>=</m:t>
                          </m:r>
                          <m:r>
                            <a:rPr lang="en-GB" b="0" i="1" smtClean="0">
                              <a:latin typeface="Cambria Math" panose="02040503050406030204" pitchFamily="18" charset="0"/>
                            </a:rPr>
                            <m:t>𝜆</m:t>
                          </m:r>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m:oMathPara>
                </a14:m>
                <a:endParaRPr lang="en-GB" dirty="0" smtClean="0"/>
              </a:p>
              <a:p>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num>
                        <m:den>
                          <m:r>
                            <a:rPr lang="en-GB" b="0" i="1" smtClean="0">
                              <a:latin typeface="Cambria Math" panose="02040503050406030204" pitchFamily="18" charset="0"/>
                            </a:rPr>
                            <m:t>𝜆</m:t>
                          </m:r>
                        </m:den>
                      </m:f>
                    </m:oMath>
                  </m:oMathPara>
                </a14:m>
                <a:endParaRPr lang="en-GB" dirty="0"/>
              </a:p>
            </p:txBody>
          </p:sp>
        </mc:Choice>
        <mc:Fallback>
          <p:sp>
            <p:nvSpPr>
              <p:cNvPr id="8" name="TextBox 7"/>
              <p:cNvSpPr txBox="1">
                <a:spLocks noRot="1" noChangeAspect="1" noMove="1" noResize="1" noEditPoints="1" noAdjustHandles="1" noChangeArrowheads="1" noChangeShapeType="1" noTextEdit="1"/>
              </p:cNvSpPr>
              <p:nvPr/>
            </p:nvSpPr>
            <p:spPr>
              <a:xfrm>
                <a:off x="679506" y="3915768"/>
                <a:ext cx="10620465" cy="2602315"/>
              </a:xfrm>
              <a:prstGeom prst="rect">
                <a:avLst/>
              </a:prstGeom>
              <a:blipFill rotWithShape="0">
                <a:blip r:embed="rId2"/>
                <a:stretch>
                  <a:fillRect l="-1320" t="-7963" r="-1033"/>
                </a:stretch>
              </a:blipFill>
            </p:spPr>
            <p:txBody>
              <a:bodyPr/>
              <a:lstStyle/>
              <a:p>
                <a:r>
                  <a:rPr lang="en-GB">
                    <a:noFill/>
                  </a:rPr>
                  <a:t> </a:t>
                </a:r>
              </a:p>
            </p:txBody>
          </p:sp>
        </mc:Fallback>
      </mc:AlternateContent>
    </p:spTree>
    <p:extLst>
      <p:ext uri="{BB962C8B-B14F-4D97-AF65-F5344CB8AC3E}">
        <p14:creationId xmlns:p14="http://schemas.microsoft.com/office/powerpoint/2010/main" val="3878552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81" y="1498877"/>
            <a:ext cx="9676284" cy="4964135"/>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15</a:t>
            </a:fld>
            <a:endParaRPr lang="it-IT" altLang="en-US"/>
          </a:p>
        </p:txBody>
      </p:sp>
      <p:sp>
        <p:nvSpPr>
          <p:cNvPr id="3" name="TextBox 2"/>
          <p:cNvSpPr txBox="1"/>
          <p:nvPr/>
        </p:nvSpPr>
        <p:spPr>
          <a:xfrm>
            <a:off x="2219233" y="975657"/>
            <a:ext cx="6707285" cy="523220"/>
          </a:xfrm>
          <a:prstGeom prst="rect">
            <a:avLst/>
          </a:prstGeom>
          <a:noFill/>
        </p:spPr>
        <p:txBody>
          <a:bodyPr wrap="none" rtlCol="0">
            <a:spAutoFit/>
          </a:bodyPr>
          <a:lstStyle/>
          <a:p>
            <a:r>
              <a:rPr lang="en-GB" sz="2800" b="1" i="1" dirty="0" smtClean="0">
                <a:latin typeface="+mj-lt"/>
              </a:rPr>
              <a:t>IMPULSE RESPONSE 2/3 – Estimation</a:t>
            </a:r>
          </a:p>
        </p:txBody>
      </p:sp>
      <p:sp>
        <p:nvSpPr>
          <p:cNvPr id="10" name="TextBox 9"/>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7" name="TextBox 6"/>
          <p:cNvSpPr txBox="1"/>
          <p:nvPr/>
        </p:nvSpPr>
        <p:spPr>
          <a:xfrm>
            <a:off x="8308589" y="1828203"/>
            <a:ext cx="3552973" cy="4247317"/>
          </a:xfrm>
          <a:prstGeom prst="rect">
            <a:avLst/>
          </a:prstGeom>
          <a:noFill/>
        </p:spPr>
        <p:txBody>
          <a:bodyPr wrap="square" rtlCol="0">
            <a:spAutoFit/>
          </a:bodyPr>
          <a:lstStyle/>
          <a:p>
            <a:r>
              <a:rPr lang="en-GB" dirty="0" smtClean="0"/>
              <a:t>First image is based on correlation analysis.</a:t>
            </a:r>
          </a:p>
          <a:p>
            <a:endParaRPr lang="en-GB" dirty="0"/>
          </a:p>
          <a:p>
            <a:r>
              <a:rPr lang="en-GB" dirty="0" smtClean="0"/>
              <a:t>Second one is based on the identification of a fir model up to n=20.</a:t>
            </a:r>
          </a:p>
          <a:p>
            <a:endParaRPr lang="en-GB" dirty="0"/>
          </a:p>
          <a:p>
            <a:endParaRPr lang="en-GB" dirty="0"/>
          </a:p>
          <a:p>
            <a:r>
              <a:rPr lang="en-GB" dirty="0" smtClean="0"/>
              <a:t>Seems </a:t>
            </a:r>
            <a:r>
              <a:rPr lang="en-GB" dirty="0" smtClean="0"/>
              <a:t>like that</a:t>
            </a:r>
          </a:p>
          <a:p>
            <a:r>
              <a:rPr lang="en-GB" dirty="0" smtClean="0"/>
              <a:t>A positive input</a:t>
            </a:r>
          </a:p>
          <a:p>
            <a:r>
              <a:rPr lang="en-GB" dirty="0" smtClean="0"/>
              <a:t>Is delayed of 2-3 lags (See confidence region)</a:t>
            </a:r>
          </a:p>
          <a:p>
            <a:endParaRPr lang="en-GB" dirty="0"/>
          </a:p>
          <a:p>
            <a:r>
              <a:rPr lang="en-GB" dirty="0" smtClean="0"/>
              <a:t>Tested on all the datasets, quite similar behaviour.</a:t>
            </a:r>
            <a:endParaRPr lang="en-GB" dirty="0"/>
          </a:p>
        </p:txBody>
      </p:sp>
    </p:spTree>
    <p:extLst>
      <p:ext uri="{BB962C8B-B14F-4D97-AF65-F5344CB8AC3E}">
        <p14:creationId xmlns:p14="http://schemas.microsoft.com/office/powerpoint/2010/main" val="22390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16</a:t>
            </a:fld>
            <a:endParaRPr lang="it-IT" altLang="en-US"/>
          </a:p>
        </p:txBody>
      </p:sp>
      <p:sp>
        <p:nvSpPr>
          <p:cNvPr id="3" name="TextBox 2"/>
          <p:cNvSpPr txBox="1"/>
          <p:nvPr/>
        </p:nvSpPr>
        <p:spPr>
          <a:xfrm>
            <a:off x="2219233" y="975657"/>
            <a:ext cx="7216527" cy="523220"/>
          </a:xfrm>
          <a:prstGeom prst="rect">
            <a:avLst/>
          </a:prstGeom>
          <a:noFill/>
        </p:spPr>
        <p:txBody>
          <a:bodyPr wrap="none" rtlCol="0">
            <a:spAutoFit/>
          </a:bodyPr>
          <a:lstStyle/>
          <a:p>
            <a:r>
              <a:rPr lang="en-GB" sz="2800" b="1" i="1" dirty="0" smtClean="0">
                <a:latin typeface="+mj-lt"/>
              </a:rPr>
              <a:t>IMPULSE RESPONSE 3/3 – Data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514" y="1498877"/>
            <a:ext cx="9605395" cy="4948386"/>
          </a:xfrm>
          <a:prstGeom prst="rect">
            <a:avLst/>
          </a:prstGeom>
        </p:spPr>
      </p:pic>
      <p:sp>
        <p:nvSpPr>
          <p:cNvPr id="7" name="TextBox 6"/>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TextBox 7"/>
          <p:cNvSpPr txBox="1"/>
          <p:nvPr/>
        </p:nvSpPr>
        <p:spPr>
          <a:xfrm>
            <a:off x="9978830" y="3465513"/>
            <a:ext cx="2213170" cy="646331"/>
          </a:xfrm>
          <a:prstGeom prst="rect">
            <a:avLst/>
          </a:prstGeom>
          <a:noFill/>
        </p:spPr>
        <p:txBody>
          <a:bodyPr wrap="none" rtlCol="0">
            <a:spAutoFit/>
          </a:bodyPr>
          <a:lstStyle/>
          <a:p>
            <a:r>
              <a:rPr lang="en-GB" dirty="0" smtClean="0"/>
              <a:t>Effect of u &gt;0 after</a:t>
            </a:r>
          </a:p>
          <a:p>
            <a:r>
              <a:rPr lang="en-GB" dirty="0" smtClean="0"/>
              <a:t>2-3 </a:t>
            </a:r>
            <a:r>
              <a:rPr lang="en-GB" dirty="0" err="1" smtClean="0"/>
              <a:t>Ts</a:t>
            </a:r>
            <a:r>
              <a:rPr lang="en-GB" dirty="0" smtClean="0"/>
              <a:t> = 0.4-0.6 sec</a:t>
            </a:r>
            <a:endParaRPr lang="en-GB" dirty="0"/>
          </a:p>
        </p:txBody>
      </p:sp>
    </p:spTree>
    <p:extLst>
      <p:ext uri="{BB962C8B-B14F-4D97-AF65-F5344CB8AC3E}">
        <p14:creationId xmlns:p14="http://schemas.microsoft.com/office/powerpoint/2010/main" val="4241499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17</a:t>
            </a:fld>
            <a:endParaRPr lang="it-IT" altLang="en-US"/>
          </a:p>
        </p:txBody>
      </p:sp>
      <p:sp>
        <p:nvSpPr>
          <p:cNvPr id="4" name="Rectangle 3"/>
          <p:cNvSpPr/>
          <p:nvPr/>
        </p:nvSpPr>
        <p:spPr>
          <a:xfrm>
            <a:off x="3041324" y="2588350"/>
            <a:ext cx="6109366"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smtClean="0">
                <a:ln w="0"/>
                <a:solidFill>
                  <a:schemeClr val="tx1"/>
                </a:solidFill>
                <a:effectLst>
                  <a:outerShdw blurRad="38100" dist="19050" dir="2700000" algn="tl" rotWithShape="0">
                    <a:schemeClr val="dk1">
                      <a:alpha val="40000"/>
                    </a:schemeClr>
                  </a:outerShdw>
                </a:effectLst>
              </a:rPr>
              <a:t>Model identification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25418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18</a:t>
            </a:fld>
            <a:endParaRPr lang="it-IT" altLang="en-US"/>
          </a:p>
        </p:txBody>
      </p:sp>
      <p:sp>
        <p:nvSpPr>
          <p:cNvPr id="3" name="TextBox 2"/>
          <p:cNvSpPr txBox="1"/>
          <p:nvPr/>
        </p:nvSpPr>
        <p:spPr>
          <a:xfrm>
            <a:off x="3337615" y="1046490"/>
            <a:ext cx="5516767" cy="523220"/>
          </a:xfrm>
          <a:prstGeom prst="rect">
            <a:avLst/>
          </a:prstGeom>
          <a:noFill/>
        </p:spPr>
        <p:txBody>
          <a:bodyPr wrap="none" rtlCol="0">
            <a:spAutoFit/>
          </a:bodyPr>
          <a:lstStyle/>
          <a:p>
            <a:r>
              <a:rPr lang="en-GB" sz="2800" b="1" i="1" dirty="0" smtClean="0">
                <a:latin typeface="+mj-lt"/>
              </a:rPr>
              <a:t>MODEL </a:t>
            </a:r>
            <a:r>
              <a:rPr lang="en-GB" sz="2800" b="1" i="1" dirty="0" smtClean="0">
                <a:latin typeface="+mj-lt"/>
              </a:rPr>
              <a:t>IDENTIFICATION - PEM</a:t>
            </a:r>
            <a:endParaRPr lang="en-GB" sz="2800" b="1" i="1" dirty="0" smtClean="0">
              <a:latin typeface="+mj-lt"/>
            </a:endParaRP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mc:Choice xmlns:a14="http://schemas.microsoft.com/office/drawing/2010/main" Requires="a14">
          <p:sp>
            <p:nvSpPr>
              <p:cNvPr id="5" name="TextBox 4"/>
              <p:cNvSpPr txBox="1"/>
              <p:nvPr/>
            </p:nvSpPr>
            <p:spPr>
              <a:xfrm>
                <a:off x="383097" y="1569710"/>
                <a:ext cx="11425805" cy="5326971"/>
              </a:xfrm>
              <a:prstGeom prst="rect">
                <a:avLst/>
              </a:prstGeom>
              <a:noFill/>
            </p:spPr>
            <p:txBody>
              <a:bodyPr wrap="square" rtlCol="0">
                <a:spAutoFit/>
              </a:bodyPr>
              <a:lstStyle/>
              <a:p>
                <a:r>
                  <a:rPr lang="en-GB" dirty="0" smtClean="0"/>
                  <a:t>Based on PEM approach </a:t>
                </a:r>
                <a14:m>
                  <m:oMath xmlns:m="http://schemas.openxmlformats.org/officeDocument/2006/math">
                    <m:r>
                      <a:rPr lang="en-GB" b="0" i="1" smtClean="0">
                        <a:latin typeface="Cambria Math" panose="02040503050406030204" pitchFamily="18" charset="0"/>
                      </a:rPr>
                      <m:t>⇒</m:t>
                    </m:r>
                  </m:oMath>
                </a14:m>
                <a:r>
                  <a:rPr lang="en-GB" dirty="0" smtClean="0"/>
                  <a:t> minimize a loss function</a:t>
                </a:r>
                <a:r>
                  <a:rPr lang="en-GB" dirty="0"/>
                  <a:t> </a:t>
                </a: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m:t>
                        </m:r>
                      </m:e>
                    </m:d>
                  </m:oMath>
                </a14:m>
                <a:r>
                  <a:rPr lang="en-GB" dirty="0" smtClean="0"/>
                  <a:t> (or a distance) function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,where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is a function that predicts the value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based on past values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𝑢</m:t>
                    </m:r>
                  </m:oMath>
                </a14:m>
                <a:r>
                  <a:rPr lang="en-GB" dirty="0" smtClean="0"/>
                  <a:t>.</a:t>
                </a:r>
              </a:p>
              <a:p>
                <a:endParaRPr lang="en-GB" dirty="0"/>
              </a:p>
              <a:p>
                <a:r>
                  <a:rPr lang="en-GB" dirty="0" smtClean="0"/>
                  <a:t>If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fully describes the output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b="0" i="1" smtClean="0">
                        <a:latin typeface="Cambria Math" panose="02040503050406030204" pitchFamily="18" charset="0"/>
                      </a:rPr>
                      <m:t>𝜖</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0" smtClean="0">
                        <a:latin typeface="Cambria Math" panose="02040503050406030204" pitchFamily="18" charset="0"/>
                      </a:rPr>
                      <m:t>.</m:t>
                    </m:r>
                  </m:oMath>
                </a14:m>
                <a:endParaRPr lang="en-GB" dirty="0" smtClean="0"/>
              </a:p>
              <a:p>
                <a:endParaRPr lang="en-GB" dirty="0" smtClean="0"/>
              </a:p>
              <a:p>
                <a:r>
                  <a:rPr lang="en-GB" dirty="0" smtClean="0"/>
                  <a:t>How to obtain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dirty="0" smtClean="0">
                        <a:latin typeface="Cambria Math" panose="02040503050406030204" pitchFamily="18" charset="0"/>
                      </a:rPr>
                      <m:t>?</m:t>
                    </m:r>
                  </m:oMath>
                </a14:m>
                <a:r>
                  <a:rPr lang="en-GB" dirty="0" smtClean="0"/>
                  <a:t> In general we can describe a linear system in the following way:</a:t>
                </a:r>
              </a:p>
              <a:p>
                <a:endParaRPr lang="en-GB" dirty="0"/>
              </a:p>
              <a:p>
                <a:pPr algn="ctr"/>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𝐻</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 </m:t>
                    </m:r>
                    <m:r>
                      <a:rPr lang="en-GB" b="0" i="1" smtClean="0">
                        <a:latin typeface="Cambria Math" panose="02040503050406030204" pitchFamily="18" charset="0"/>
                      </a:rPr>
                      <m:t>𝜃</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𝕽</m:t>
                        </m:r>
                      </m:e>
                      <m:sup>
                        <m:r>
                          <a:rPr lang="en-GB" b="0" i="1" smtClean="0">
                            <a:latin typeface="Cambria Math" panose="02040503050406030204" pitchFamily="18" charset="0"/>
                          </a:rPr>
                          <m:t>𝑛</m:t>
                        </m:r>
                      </m:sup>
                    </m:sSup>
                  </m:oMath>
                </a14:m>
                <a:r>
                  <a:rPr lang="en-GB" dirty="0" smtClean="0"/>
                  <a:t> </a:t>
                </a:r>
              </a:p>
              <a:p>
                <a:endParaRPr lang="en-GB" dirty="0" smtClean="0"/>
              </a:p>
              <a:p>
                <a:r>
                  <a:rPr lang="en-GB" dirty="0" smtClean="0"/>
                  <a:t>Where</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r>
                  <a:rPr lang="en-GB" dirty="0" smtClean="0"/>
                  <a:t>  are rational functions of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oMath>
                </a14:m>
                <a:r>
                  <a:rPr lang="en-GB" dirty="0" smtClean="0"/>
                  <a:t>, effectively defining then a lag operator, </a:t>
                </a:r>
                <a:r>
                  <a:rPr lang="en-GB" dirty="0" err="1" smtClean="0"/>
                  <a:t>i.e</a:t>
                </a:r>
                <a:r>
                  <a:rPr lang="en-GB" dirty="0" smtClean="0"/>
                  <a:t>:  </a:t>
                </a:r>
              </a:p>
              <a:p>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−1)</m:t>
                      </m:r>
                    </m:oMath>
                  </m:oMathPara>
                </a14:m>
                <a:endParaRPr lang="en-GB" dirty="0" smtClean="0"/>
              </a:p>
              <a:p>
                <a:r>
                  <a:rPr lang="en-GB" dirty="0" smtClean="0"/>
                  <a:t>Parametrised in </a:t>
                </a:r>
                <a14:m>
                  <m:oMath xmlns:m="http://schemas.openxmlformats.org/officeDocument/2006/math">
                    <m:r>
                      <a:rPr lang="en-GB" b="0" i="1" smtClean="0">
                        <a:latin typeface="Cambria Math" panose="02040503050406030204" pitchFamily="18" charset="0"/>
                      </a:rPr>
                      <m:t>𝜃</m:t>
                    </m:r>
                    <m:r>
                      <a:rPr lang="en-GB" b="0" i="1" smtClean="0">
                        <a:latin typeface="Cambria Math" panose="02040503050406030204" pitchFamily="18" charset="0"/>
                      </a:rPr>
                      <m:t>.</m:t>
                    </m:r>
                  </m:oMath>
                </a14:m>
                <a:endParaRPr lang="en-GB" dirty="0" smtClean="0"/>
              </a:p>
              <a:p>
                <a:r>
                  <a:rPr lang="en-GB" dirty="0" smtClean="0"/>
                  <a:t>Then:</a:t>
                </a:r>
              </a:p>
              <a:p>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𝐻</m:t>
                      </m:r>
                      <m:sSup>
                        <m:sSupPr>
                          <m:ctrlPr>
                            <a:rPr lang="en-GB" b="0" i="1" smtClean="0">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oMath>
                  </m:oMathPara>
                </a14:m>
                <a:endParaRPr lang="en-GB" dirty="0" smtClean="0"/>
              </a:p>
              <a:p>
                <a:endParaRPr lang="en-GB" dirty="0"/>
              </a:p>
              <a:p>
                <a:endParaRPr lang="en-GB" dirty="0"/>
              </a:p>
            </p:txBody>
          </p:sp>
        </mc:Choice>
        <mc:Fallback>
          <p:sp>
            <p:nvSpPr>
              <p:cNvPr id="5" name="TextBox 4"/>
              <p:cNvSpPr txBox="1">
                <a:spLocks noRot="1" noChangeAspect="1" noMove="1" noResize="1" noEditPoints="1" noAdjustHandles="1" noChangeArrowheads="1" noChangeShapeType="1" noTextEdit="1"/>
              </p:cNvSpPr>
              <p:nvPr/>
            </p:nvSpPr>
            <p:spPr>
              <a:xfrm>
                <a:off x="383097" y="1569710"/>
                <a:ext cx="11425805" cy="5326971"/>
              </a:xfrm>
              <a:prstGeom prst="rect">
                <a:avLst/>
              </a:prstGeom>
              <a:blipFill rotWithShape="0">
                <a:blip r:embed="rId2"/>
                <a:stretch>
                  <a:fillRect l="-480" t="-572" r="-1761"/>
                </a:stretch>
              </a:blipFill>
            </p:spPr>
            <p:txBody>
              <a:bodyPr/>
              <a:lstStyle/>
              <a:p>
                <a:r>
                  <a:rPr lang="en-GB">
                    <a:noFill/>
                  </a:rPr>
                  <a:t> </a:t>
                </a:r>
              </a:p>
            </p:txBody>
          </p:sp>
        </mc:Fallback>
      </mc:AlternateContent>
    </p:spTree>
    <p:extLst>
      <p:ext uri="{BB962C8B-B14F-4D97-AF65-F5344CB8AC3E}">
        <p14:creationId xmlns:p14="http://schemas.microsoft.com/office/powerpoint/2010/main" val="310502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19</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a:t>
            </a:r>
            <a:r>
              <a:rPr lang="en-GB" sz="2800" b="1" i="1" dirty="0" smtClean="0">
                <a:latin typeface="+mj-lt"/>
              </a:rPr>
              <a:t>IDENTIFICATION – WHICH MODEL</a:t>
            </a:r>
            <a:endParaRPr lang="en-GB" sz="2800" b="1" i="1" dirty="0" smtClean="0">
              <a:latin typeface="+mj-lt"/>
            </a:endParaRP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mc:Choice xmlns:a14="http://schemas.microsoft.com/office/drawing/2010/main" Requires="a14">
          <p:sp>
            <p:nvSpPr>
              <p:cNvPr id="5" name="TextBox 4"/>
              <p:cNvSpPr txBox="1"/>
              <p:nvPr/>
            </p:nvSpPr>
            <p:spPr>
              <a:xfrm>
                <a:off x="534099" y="1703934"/>
                <a:ext cx="11425805" cy="4836965"/>
              </a:xfrm>
              <a:prstGeom prst="rect">
                <a:avLst/>
              </a:prstGeom>
              <a:noFill/>
            </p:spPr>
            <p:txBody>
              <a:bodyPr wrap="square" rtlCol="0">
                <a:spAutoFit/>
              </a:bodyPr>
              <a:lstStyle/>
              <a:p>
                <a:r>
                  <a:rPr lang="en-GB" dirty="0" smtClean="0"/>
                  <a:t>We don’t know G,H of the true system, neither its parametrisation, then how is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𝑦</m:t>
                        </m:r>
                      </m:e>
                    </m:acc>
                  </m:oMath>
                </a14:m>
                <a:r>
                  <a:rPr lang="en-GB" dirty="0"/>
                  <a:t> built </a:t>
                </a:r>
                <a:r>
                  <a:rPr lang="en-GB" dirty="0" smtClean="0"/>
                  <a:t>up in reality? </a:t>
                </a:r>
                <a:r>
                  <a:rPr lang="en-GB" dirty="0"/>
                  <a:t>(denote 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oMath>
                </a14:m>
                <a:r>
                  <a:rPr lang="en-GB" dirty="0" smtClean="0"/>
                  <a:t> the transfer functions of the true system, then:</a:t>
                </a:r>
              </a:p>
              <a:p>
                <a:endParaRPr lang="en-GB" dirty="0" smtClean="0"/>
              </a:p>
              <a:p>
                <a:pPr marL="742950" lvl="1" indent="-285750">
                  <a:buFont typeface="Arial" panose="020B0604020202020204" pitchFamily="34" charset="0"/>
                  <a:buChar char="•"/>
                </a:pPr>
                <a:r>
                  <a:rPr lang="en-GB" dirty="0" smtClean="0"/>
                  <a:t>Define the numerator and denominator degrees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endParaRPr lang="en-GB" dirty="0" smtClean="0"/>
              </a:p>
              <a:p>
                <a:pPr marL="742950" lvl="1" indent="-285750">
                  <a:buFont typeface="Arial" panose="020B0604020202020204" pitchFamily="34" charset="0"/>
                  <a:buChar char="•"/>
                </a:pPr>
                <a:r>
                  <a:rPr lang="en-GB" dirty="0" smtClean="0"/>
                  <a:t>Define the parametrization of these rational functions</a:t>
                </a:r>
              </a:p>
              <a:p>
                <a:pPr lvl="1"/>
                <a:endParaRPr lang="en-GB" dirty="0"/>
              </a:p>
              <a:p>
                <a:r>
                  <a:rPr lang="en-GB" dirty="0" smtClean="0"/>
                  <a:t>Based on this we get various models: ARX, ARMAX, OE, BJ, where the first one has the simplest dynamics, whilst the BJ model has the most complex dynamics.</a:t>
                </a:r>
              </a:p>
              <a:p>
                <a:pPr marL="342900" indent="-342900">
                  <a:buFont typeface="+mj-lt"/>
                  <a:buAutoNum type="arabicPeriod"/>
                </a:pPr>
                <a:endParaRPr lang="en-GB" dirty="0"/>
              </a:p>
              <a:p>
                <a:r>
                  <a:rPr lang="en-GB" dirty="0" smtClean="0"/>
                  <a:t>Then </a:t>
                </a:r>
                <a:r>
                  <a:rPr lang="en-GB" dirty="0"/>
                  <a:t>w</a:t>
                </a:r>
                <a:r>
                  <a:rPr lang="en-GB" dirty="0" smtClean="0"/>
                  <a:t>e choose </a:t>
                </a:r>
                <a14:m>
                  <m:oMath xmlns:m="http://schemas.openxmlformats.org/officeDocument/2006/math">
                    <m:r>
                      <a:rPr lang="en-GB" b="0" i="1" smtClean="0">
                        <a:latin typeface="Cambria Math" panose="02040503050406030204" pitchFamily="18" charset="0"/>
                      </a:rPr>
                      <m:t>𝜃</m:t>
                    </m:r>
                  </m:oMath>
                </a14:m>
                <a:r>
                  <a:rPr lang="en-GB" dirty="0" smtClean="0"/>
                  <a:t> that gives the lowest values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𝑚𝑖𝑛</m:t>
                        </m:r>
                      </m:e>
                      <m:sub>
                        <m:r>
                          <a:rPr lang="en-GB" b="0" i="1" smtClean="0">
                            <a:latin typeface="Cambria Math" panose="02040503050406030204" pitchFamily="18" charset="0"/>
                          </a:rPr>
                          <m:t>𝜃</m:t>
                        </m:r>
                      </m:sub>
                    </m:sSub>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m:t>
                    </m:r>
                    <m:r>
                      <a:rPr lang="en-GB" b="0" i="0" smtClean="0">
                        <a:latin typeface="Cambria Math" panose="02040503050406030204" pitchFamily="18" charset="0"/>
                      </a:rPr>
                      <m:t> </m:t>
                    </m:r>
                  </m:oMath>
                </a14:m>
                <a:r>
                  <a:rPr lang="en-GB" dirty="0" smtClean="0"/>
                  <a:t>is the problem to solve.</a:t>
                </a:r>
              </a:p>
              <a:p>
                <a:endParaRPr lang="en-GB" dirty="0"/>
              </a:p>
              <a:p>
                <a:r>
                  <a:rPr lang="en-GB" dirty="0" smtClean="0"/>
                  <a:t>In this project we are interested in simulation. In fact we want to find G </a:t>
                </a:r>
                <a:r>
                  <a:rPr lang="en-GB" dirty="0" err="1" smtClean="0"/>
                  <a:t>s.t.</a:t>
                </a:r>
                <a:r>
                  <a:rPr lang="en-GB" dirty="0" smtClean="0"/>
                  <a:t> </a:t>
                </a:r>
                <a14:m>
                  <m:oMath xmlns:m="http://schemas.openxmlformats.org/officeDocument/2006/math">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How to address this problem with the minimization problem? </a:t>
                </a:r>
                <a:endParaRPr lang="en-GB" dirty="0" smtClean="0"/>
              </a:p>
              <a:p>
                <a:endParaRPr lang="en-GB" dirty="0"/>
              </a:p>
              <a:p>
                <a:endParaRPr lang="en-GB" dirty="0" smtClean="0"/>
              </a:p>
              <a:p>
                <a:endParaRPr lang="en-GB" dirty="0"/>
              </a:p>
              <a:p>
                <a:endParaRPr lang="en-GB" dirty="0"/>
              </a:p>
            </p:txBody>
          </p:sp>
        </mc:Choice>
        <mc:Fallback>
          <p:sp>
            <p:nvSpPr>
              <p:cNvPr id="5" name="TextBox 4"/>
              <p:cNvSpPr txBox="1">
                <a:spLocks noRot="1" noChangeAspect="1" noMove="1" noResize="1" noEditPoints="1" noAdjustHandles="1" noChangeArrowheads="1" noChangeShapeType="1" noTextEdit="1"/>
              </p:cNvSpPr>
              <p:nvPr/>
            </p:nvSpPr>
            <p:spPr>
              <a:xfrm>
                <a:off x="534099" y="1703934"/>
                <a:ext cx="11425805" cy="4836965"/>
              </a:xfrm>
              <a:prstGeom prst="rect">
                <a:avLst/>
              </a:prstGeom>
              <a:blipFill rotWithShape="0">
                <a:blip r:embed="rId2"/>
                <a:stretch>
                  <a:fillRect l="-480" t="-757" r="-907"/>
                </a:stretch>
              </a:blipFill>
            </p:spPr>
            <p:txBody>
              <a:bodyPr/>
              <a:lstStyle/>
              <a:p>
                <a:r>
                  <a:rPr lang="en-GB">
                    <a:noFill/>
                  </a:rPr>
                  <a:t> </a:t>
                </a:r>
              </a:p>
            </p:txBody>
          </p:sp>
        </mc:Fallback>
      </mc:AlternateContent>
    </p:spTree>
    <p:extLst>
      <p:ext uri="{BB962C8B-B14F-4D97-AF65-F5344CB8AC3E}">
        <p14:creationId xmlns:p14="http://schemas.microsoft.com/office/powerpoint/2010/main" val="3082778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a:t>
            </a:fld>
            <a:endParaRPr lang="it-IT" altLang="en-US"/>
          </a:p>
        </p:txBody>
      </p:sp>
      <p:sp>
        <p:nvSpPr>
          <p:cNvPr id="4" name="TextBox 3"/>
          <p:cNvSpPr txBox="1"/>
          <p:nvPr/>
        </p:nvSpPr>
        <p:spPr>
          <a:xfrm>
            <a:off x="2968659" y="1949475"/>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Identify the attitude dynamics of a </a:t>
            </a:r>
            <a:r>
              <a:rPr lang="en-GB" dirty="0" err="1" smtClean="0"/>
              <a:t>quadrotor</a:t>
            </a:r>
            <a:r>
              <a:rPr lang="en-GB" dirty="0" smtClean="0"/>
              <a:t> helicopter using classical PEM methods.</a:t>
            </a:r>
          </a:p>
          <a:p>
            <a:pPr marL="285750" indent="-285750">
              <a:buFont typeface="Arial" panose="020B0604020202020204" pitchFamily="34" charset="0"/>
              <a:buChar char="•"/>
            </a:pPr>
            <a:r>
              <a:rPr lang="en-GB" dirty="0" smtClean="0"/>
              <a:t>Compare the results obtained with those obtained using subspace identification.</a:t>
            </a:r>
          </a:p>
        </p:txBody>
      </p:sp>
      <p:sp>
        <p:nvSpPr>
          <p:cNvPr id="7" name="Right Arrow 6"/>
          <p:cNvSpPr/>
          <p:nvPr/>
        </p:nvSpPr>
        <p:spPr bwMode="auto">
          <a:xfrm>
            <a:off x="932599" y="1847088"/>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GOAL</a:t>
            </a:r>
          </a:p>
        </p:txBody>
      </p:sp>
      <p:sp>
        <p:nvSpPr>
          <p:cNvPr id="8" name="Right Arrow 7"/>
          <p:cNvSpPr/>
          <p:nvPr/>
        </p:nvSpPr>
        <p:spPr bwMode="auto">
          <a:xfrm>
            <a:off x="932599" y="3002280"/>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a:t>
            </a:r>
          </a:p>
        </p:txBody>
      </p:sp>
      <mc:AlternateContent xmlns:mc="http://schemas.openxmlformats.org/markup-compatibility/2006" xmlns:a14="http://schemas.microsoft.com/office/drawing/2010/main">
        <mc:Choice Requires="a14">
          <p:sp>
            <p:nvSpPr>
              <p:cNvPr id="9" name="TextBox 8"/>
              <p:cNvSpPr txBox="1"/>
              <p:nvPr/>
            </p:nvSpPr>
            <p:spPr>
              <a:xfrm>
                <a:off x="2968658" y="3083831"/>
                <a:ext cx="11259401" cy="97603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Model identified with subspace methods.</a:t>
                </a:r>
              </a:p>
              <a:p>
                <a:pPr marL="285750" indent="-285750">
                  <a:buFont typeface="Arial" panose="020B0604020202020204" pitchFamily="34" charset="0"/>
                  <a:buChar char="•"/>
                </a:pPr>
                <a:r>
                  <a:rPr lang="en-GB" dirty="0" smtClean="0"/>
                  <a:t>Set of data measured during three experiments </a:t>
                </a:r>
                <a14:m>
                  <m:oMath xmlns:m="http://schemas.openxmlformats.org/officeDocument/2006/math">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endParaRPr lang="en-GB" b="0" dirty="0" smtClean="0"/>
              </a:p>
              <a:p>
                <a:pPr marL="285750" indent="-285750">
                  <a:buFont typeface="Arial" panose="020B0604020202020204" pitchFamily="34" charset="0"/>
                  <a:buChar char="•"/>
                </a:pPr>
                <a:endParaRPr lang="en-GB"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2968658" y="3083831"/>
                <a:ext cx="11259401" cy="976036"/>
              </a:xfrm>
              <a:prstGeom prst="rect">
                <a:avLst/>
              </a:prstGeom>
              <a:blipFill rotWithShape="0">
                <a:blip r:embed="rId2"/>
                <a:stretch>
                  <a:fillRect l="-379" t="-3750"/>
                </a:stretch>
              </a:blipFill>
            </p:spPr>
            <p:txBody>
              <a:bodyPr/>
              <a:lstStyle/>
              <a:p>
                <a:r>
                  <a:rPr lang="en-GB">
                    <a:noFill/>
                  </a:rPr>
                  <a:t> </a:t>
                </a:r>
              </a:p>
            </p:txBody>
          </p:sp>
        </mc:Fallback>
      </mc:AlternateContent>
      <p:sp>
        <p:nvSpPr>
          <p:cNvPr id="10" name="Right Arrow 9"/>
          <p:cNvSpPr/>
          <p:nvPr/>
        </p:nvSpPr>
        <p:spPr bwMode="auto">
          <a:xfrm>
            <a:off x="932599" y="4157472"/>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TOOLS</a:t>
            </a:r>
          </a:p>
        </p:txBody>
      </p:sp>
      <p:sp>
        <p:nvSpPr>
          <p:cNvPr id="11" name="TextBox 10"/>
          <p:cNvSpPr txBox="1"/>
          <p:nvPr/>
        </p:nvSpPr>
        <p:spPr>
          <a:xfrm>
            <a:off x="2977204" y="4269572"/>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err="1" smtClean="0"/>
              <a:t>Matlab</a:t>
            </a:r>
            <a:endParaRPr lang="en-GB" b="0" dirty="0" smtClean="0"/>
          </a:p>
          <a:p>
            <a:pPr marL="285750" indent="-285750">
              <a:buFont typeface="Arial" panose="020B0604020202020204" pitchFamily="34" charset="0"/>
              <a:buChar char="•"/>
            </a:pPr>
            <a:r>
              <a:rPr lang="en-GB" dirty="0" err="1" smtClean="0"/>
              <a:t>Github</a:t>
            </a:r>
            <a:r>
              <a:rPr lang="en-GB" dirty="0" smtClean="0"/>
              <a:t>: </a:t>
            </a:r>
            <a:r>
              <a:rPr lang="en-GB" b="1" dirty="0">
                <a:hlinkClick r:id="rId3"/>
              </a:rPr>
              <a:t>https://</a:t>
            </a:r>
            <a:r>
              <a:rPr lang="en-GB" b="1" dirty="0" smtClean="0">
                <a:hlinkClick r:id="rId3"/>
              </a:rPr>
              <a:t>github.com/rssalessio/ictproject</a:t>
            </a:r>
            <a:r>
              <a:rPr lang="en-GB" b="1" dirty="0" smtClean="0"/>
              <a:t> (code available)</a:t>
            </a:r>
          </a:p>
        </p:txBody>
      </p:sp>
      <p:sp>
        <p:nvSpPr>
          <p:cNvPr id="3" name="TextBox 2"/>
          <p:cNvSpPr txBox="1"/>
          <p:nvPr/>
        </p:nvSpPr>
        <p:spPr>
          <a:xfrm>
            <a:off x="7556950" y="148382"/>
            <a:ext cx="2082814"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PROJECT GOAL</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3090969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20</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a:t>
            </a:r>
            <a:r>
              <a:rPr lang="en-GB" sz="2800" b="1" i="1" dirty="0" smtClean="0">
                <a:latin typeface="+mj-lt"/>
              </a:rPr>
              <a:t>IDENTIFICATION – WHICH MODEL</a:t>
            </a:r>
            <a:endParaRPr lang="en-GB" sz="2800" b="1" i="1" dirty="0" smtClean="0">
              <a:latin typeface="+mj-lt"/>
            </a:endParaRP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mc:Choice xmlns:a14="http://schemas.microsoft.com/office/drawing/2010/main" Requires="a14">
          <p:sp>
            <p:nvSpPr>
              <p:cNvPr id="5" name="TextBox 4"/>
              <p:cNvSpPr txBox="1"/>
              <p:nvPr/>
            </p:nvSpPr>
            <p:spPr>
              <a:xfrm>
                <a:off x="534099" y="1703934"/>
                <a:ext cx="11425805" cy="4005968"/>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𝜃</m:t>
                        </m:r>
                      </m:e>
                    </m:d>
                    <m:r>
                      <a:rPr lang="en-GB" i="1">
                        <a:latin typeface="Cambria Math" panose="02040503050406030204" pitchFamily="18" charset="0"/>
                      </a:rPr>
                      <m:t>)</m:t>
                    </m:r>
                    <m:r>
                      <a:rPr lang="en-GB">
                        <a:latin typeface="Cambria Math" panose="02040503050406030204" pitchFamily="18" charset="0"/>
                      </a:rPr>
                      <m:t> </m:t>
                    </m:r>
                  </m:oMath>
                </a14:m>
                <a:r>
                  <a:rPr lang="en-GB" dirty="0" smtClean="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b="0" i="1" smtClean="0">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e>
                    </m:d>
                  </m:oMath>
                </a14:m>
                <a:endParaRPr lang="en-GB" dirty="0" smtClean="0"/>
              </a:p>
              <a:p>
                <a:endParaRPr lang="en-GB" dirty="0"/>
              </a:p>
              <a:p>
                <a:r>
                  <a:rPr lang="en-GB" dirty="0" smtClean="0"/>
                  <a:t>If we pose H=1 then we obtain a problem that address our project’s request (an OE model)</a:t>
                </a:r>
              </a:p>
              <a:p>
                <a:endParaRPr lang="en-GB" dirty="0"/>
              </a:p>
              <a:p>
                <a:r>
                  <a:rPr lang="en-GB" dirty="0" smtClean="0"/>
                  <a:t>How good may be the </a:t>
                </a:r>
                <a:r>
                  <a:rPr lang="en-GB" dirty="0" err="1" smtClean="0"/>
                  <a:t>the</a:t>
                </a:r>
                <a:r>
                  <a:rPr lang="en-GB" dirty="0" smtClean="0"/>
                  <a:t> estimated G? </a:t>
                </a:r>
              </a:p>
              <a:p>
                <a:pPr marL="800100" lvl="1" indent="-342900">
                  <a:buFont typeface="+mj-lt"/>
                  <a:buAutoNum type="arabicPeriod"/>
                </a:pPr>
                <a:r>
                  <a:rPr lang="en-GB" dirty="0" smtClean="0"/>
                  <a:t>Consider that </a:t>
                </a:r>
                <a:r>
                  <a:rPr lang="en-GB" dirty="0" err="1" smtClean="0"/>
                  <a:t>y,u</a:t>
                </a:r>
                <a:r>
                  <a:rPr lang="en-GB" dirty="0" smtClean="0"/>
                  <a:t> are correlated, there is a feedback</a:t>
                </a:r>
              </a:p>
              <a:p>
                <a:pPr marL="800100" lvl="1" indent="-342900">
                  <a:buFont typeface="+mj-lt"/>
                  <a:buAutoNum type="arabicPeriod"/>
                </a:pPr>
                <a:r>
                  <a:rPr lang="en-GB" dirty="0" smtClean="0"/>
                  <a:t>We are also trying to estimate a noise (measurement noise, etc…) with the input u</a:t>
                </a:r>
              </a:p>
              <a:p>
                <a:endParaRPr lang="en-GB" dirty="0" smtClean="0"/>
              </a:p>
              <a:p>
                <a:r>
                  <a:rPr lang="en-GB" dirty="0" smtClean="0"/>
                  <a:t>Though we obtain the best G </a:t>
                </a:r>
                <a:r>
                  <a:rPr lang="en-GB" dirty="0" err="1"/>
                  <a:t>s.t.</a:t>
                </a:r>
                <a:r>
                  <a:rPr lang="en-GB" dirty="0"/>
                  <a:t> </a:t>
                </a:r>
                <a14:m>
                  <m:oMath xmlns:m="http://schemas.openxmlformats.org/officeDocument/2006/math">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endParaRPr lang="en-GB" dirty="0" smtClean="0"/>
              </a:p>
              <a:p>
                <a:endParaRPr lang="en-GB" dirty="0"/>
              </a:p>
              <a:p>
                <a:r>
                  <a:rPr lang="en-GB" dirty="0" smtClean="0"/>
                  <a:t>Now, how to choose the cost function?</a:t>
                </a:r>
                <a:endParaRPr lang="en-GB" dirty="0"/>
              </a:p>
              <a:p>
                <a:pPr marL="800100" lvl="1" indent="-342900">
                  <a:buFont typeface="+mj-lt"/>
                  <a:buAutoNum type="arabicPeriod"/>
                </a:pPr>
                <a:endParaRPr lang="en-GB" dirty="0" smtClean="0"/>
              </a:p>
              <a:p>
                <a:pPr marL="800100" lvl="1" indent="-342900">
                  <a:buFont typeface="+mj-lt"/>
                  <a:buAutoNum type="arabicPeriod"/>
                </a:pPr>
                <a:endParaRPr lang="en-GB" dirty="0" smtClean="0"/>
              </a:p>
              <a:p>
                <a:pPr marL="342900" indent="-342900">
                  <a:buFont typeface="+mj-lt"/>
                  <a:buAutoNum type="arabicPeriod"/>
                </a:pPr>
                <a:endParaRPr lang="en-GB" dirty="0" smtClean="0"/>
              </a:p>
            </p:txBody>
          </p:sp>
        </mc:Choice>
        <mc:Fallback>
          <p:sp>
            <p:nvSpPr>
              <p:cNvPr id="5" name="TextBox 4"/>
              <p:cNvSpPr txBox="1">
                <a:spLocks noRot="1" noChangeAspect="1" noMove="1" noResize="1" noEditPoints="1" noAdjustHandles="1" noChangeArrowheads="1" noChangeShapeType="1" noTextEdit="1"/>
              </p:cNvSpPr>
              <p:nvPr/>
            </p:nvSpPr>
            <p:spPr>
              <a:xfrm>
                <a:off x="534099" y="1703934"/>
                <a:ext cx="11425805" cy="4005968"/>
              </a:xfrm>
              <a:prstGeom prst="rect">
                <a:avLst/>
              </a:prstGeom>
              <a:blipFill rotWithShape="0">
                <a:blip r:embed="rId2"/>
                <a:stretch>
                  <a:fillRect l="-480" t="-457"/>
                </a:stretch>
              </a:blipFill>
            </p:spPr>
            <p:txBody>
              <a:bodyPr/>
              <a:lstStyle/>
              <a:p>
                <a:r>
                  <a:rPr lang="en-GB">
                    <a:noFill/>
                  </a:rPr>
                  <a:t> </a:t>
                </a:r>
              </a:p>
            </p:txBody>
          </p:sp>
        </mc:Fallback>
      </mc:AlternateContent>
    </p:spTree>
    <p:extLst>
      <p:ext uri="{BB962C8B-B14F-4D97-AF65-F5344CB8AC3E}">
        <p14:creationId xmlns:p14="http://schemas.microsoft.com/office/powerpoint/2010/main" val="4142777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21</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a:t>
            </a:r>
            <a:r>
              <a:rPr lang="en-GB" sz="2800" b="1" i="1" dirty="0" smtClean="0">
                <a:latin typeface="+mj-lt"/>
              </a:rPr>
              <a:t>IDENTIFICATION – LOSS FUNCTION</a:t>
            </a:r>
            <a:endParaRPr lang="en-GB" sz="2800" b="1" i="1" dirty="0" smtClean="0">
              <a:latin typeface="+mj-lt"/>
            </a:endParaRP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mc:Choice xmlns:a14="http://schemas.microsoft.com/office/drawing/2010/main" Requires="a14">
          <p:sp>
            <p:nvSpPr>
              <p:cNvPr id="6" name="TextBox 5"/>
              <p:cNvSpPr txBox="1"/>
              <p:nvPr/>
            </p:nvSpPr>
            <p:spPr>
              <a:xfrm>
                <a:off x="546790" y="1677798"/>
                <a:ext cx="10863744" cy="4482830"/>
              </a:xfrm>
              <a:prstGeom prst="rect">
                <a:avLst/>
              </a:prstGeom>
              <a:noFill/>
            </p:spPr>
            <p:txBody>
              <a:bodyPr wrap="square" rtlCol="0">
                <a:spAutoFit/>
              </a:bodyPr>
              <a:lstStyle/>
              <a:p>
                <a:pPr marL="342900" indent="-342900">
                  <a:buFont typeface="+mj-lt"/>
                  <a:buAutoNum type="arabicPeriod"/>
                </a:pP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i="1">
                        <a:latin typeface="Cambria Math" panose="02040503050406030204" pitchFamily="18" charset="0"/>
                      </a:rPr>
                      <m:t>𝐸</m:t>
                    </m:r>
                    <m:r>
                      <a:rPr lang="en-GB" i="1">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sup>
                        <m:r>
                          <a:rPr lang="en-GB" b="0" i="1" smtClean="0">
                            <a:latin typeface="Cambria Math" panose="02040503050406030204" pitchFamily="18" charset="0"/>
                          </a:rPr>
                          <m:t>2</m:t>
                        </m:r>
                      </m:sup>
                    </m:sSup>
                    <m:r>
                      <a:rPr lang="en-GB" i="1">
                        <a:latin typeface="Cambria Math" panose="02040503050406030204" pitchFamily="18" charset="0"/>
                      </a:rPr>
                      <m:t>]</m:t>
                    </m:r>
                  </m:oMath>
                </a14:m>
                <a:r>
                  <a:rPr lang="en-GB" dirty="0" smtClean="0"/>
                  <a:t> mean square error</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oMath>
                </a14:m>
                <a:r>
                  <a:rPr lang="en-GB" dirty="0" smtClean="0"/>
                  <a:t>=</a:t>
                </a:r>
                <a14:m>
                  <m:oMath xmlns:m="http://schemas.openxmlformats.org/officeDocument/2006/math">
                    <m:nary>
                      <m:naryPr>
                        <m:ctrlPr>
                          <a:rPr lang="en-GB" i="1" dirty="0" smtClean="0">
                            <a:latin typeface="Cambria Math" panose="02040503050406030204" pitchFamily="18" charset="0"/>
                          </a:rPr>
                        </m:ctrlPr>
                      </m:naryPr>
                      <m:sub>
                        <m:r>
                          <m:rPr>
                            <m:brk m:alnAt="23"/>
                          </m:rPr>
                          <a:rPr lang="en-GB" b="0" i="1" dirty="0" smtClean="0">
                            <a:latin typeface="Cambria Math" panose="02040503050406030204" pitchFamily="18" charset="0"/>
                          </a:rPr>
                          <m:t>0</m:t>
                        </m:r>
                      </m:sub>
                      <m:sup>
                        <m:r>
                          <a:rPr lang="en-GB" b="0" i="1" dirty="0" smtClean="0">
                            <a:latin typeface="Cambria Math" panose="02040503050406030204" pitchFamily="18" charset="0"/>
                          </a:rPr>
                          <m:t>𝑇</m:t>
                        </m:r>
                      </m:sup>
                      <m:e>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b="0" i="1" smtClean="0">
                                <a:latin typeface="Cambria Math" panose="02040503050406030204" pitchFamily="18" charset="0"/>
                              </a:rPr>
                              <m:t>2</m:t>
                            </m:r>
                          </m:sup>
                        </m:sSup>
                        <m:r>
                          <a:rPr lang="en-GB" b="0" i="1" smtClean="0">
                            <a:latin typeface="Cambria Math" panose="02040503050406030204" pitchFamily="18" charset="0"/>
                          </a:rPr>
                          <m:t>𝑑𝑡</m:t>
                        </m:r>
                      </m:e>
                    </m:nary>
                  </m:oMath>
                </a14:m>
                <a:r>
                  <a:rPr lang="en-GB" dirty="0" smtClean="0"/>
                  <a:t>  </a:t>
                </a:r>
                <a14:m>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𝐿</m:t>
                        </m:r>
                      </m:e>
                      <m:sup>
                        <m:r>
                          <a:rPr lang="en-GB" b="0" i="1" dirty="0" smtClean="0">
                            <a:latin typeface="Cambria Math" panose="02040503050406030204" pitchFamily="18" charset="0"/>
                          </a:rPr>
                          <m:t>2</m:t>
                        </m:r>
                      </m:sup>
                    </m:sSup>
                  </m:oMath>
                </a14:m>
                <a:r>
                  <a:rPr lang="en-GB" dirty="0" smtClean="0"/>
                  <a:t>norm</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func>
                      <m:funcPr>
                        <m:ctrlPr>
                          <a:rPr lang="en-GB" b="0" i="1" smtClean="0">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r>
                          <a:rPr lang="en-GB" b="0" i="1" smtClean="0">
                            <a:latin typeface="Cambria Math" panose="02040503050406030204" pitchFamily="18" charset="0"/>
                          </a:rPr>
                          <m:t>|</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e>
                    </m:func>
                    <m:r>
                      <a:rPr lang="en-GB" i="1">
                        <a:latin typeface="Cambria Math" panose="02040503050406030204" pitchFamily="18" charset="0"/>
                      </a:rPr>
                      <m:t>=</m:t>
                    </m:r>
                    <m:func>
                      <m:funcPr>
                        <m:ctrlPr>
                          <a:rPr lang="en-GB" i="1">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func>
                    <m:r>
                      <a:rPr lang="en-GB" b="0" i="1" smtClean="0">
                        <a:latin typeface="Cambria Math" panose="02040503050406030204" pitchFamily="18" charset="0"/>
                      </a:rPr>
                      <m:t> </m:t>
                    </m:r>
                  </m:oMath>
                </a14:m>
                <a:r>
                  <a:rPr lang="en-GB" dirty="0" smtClean="0"/>
                  <a:t>norm of the uniform convergence</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r>
                      <a:rPr lang="en-GB" b="0" i="1" smtClean="0">
                        <a:latin typeface="Cambria Math" panose="02040503050406030204" pitchFamily="18" charset="0"/>
                      </a:rPr>
                      <m:t>𝑚𝑓𝑖𝑡</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num>
                      <m:den>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𝐸𝑦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den>
                    </m:f>
                  </m:oMath>
                </a14:m>
                <a:r>
                  <a:rPr lang="en-GB" dirty="0" smtClean="0"/>
                  <a:t> matlab fit function</a:t>
                </a:r>
              </a:p>
              <a:p>
                <a:pPr marL="342900" indent="-342900">
                  <a:buFont typeface="+mj-lt"/>
                  <a:buAutoNum type="arabicPeriod"/>
                </a:pPr>
                <a:endParaRPr lang="en-GB" dirty="0"/>
              </a:p>
              <a:p>
                <a:r>
                  <a:rPr lang="en-GB" dirty="0" smtClean="0"/>
                  <a:t>For sure the  3</a:t>
                </a:r>
                <a:r>
                  <a:rPr lang="en-GB" baseline="30000" dirty="0" smtClean="0"/>
                  <a:t>rd</a:t>
                </a:r>
                <a:r>
                  <a:rPr lang="en-GB" dirty="0" smtClean="0"/>
                  <a:t>  cost function is the most </a:t>
                </a:r>
                <a:r>
                  <a:rPr lang="en-GB" dirty="0" err="1" smtClean="0"/>
                  <a:t>unappropriate</a:t>
                </a:r>
                <a:r>
                  <a:rPr lang="en-GB" dirty="0" smtClean="0"/>
                  <a:t>, since it tries to minimise the maximum error, which may be given by a noise peak.</a:t>
                </a:r>
              </a:p>
              <a:p>
                <a:r>
                  <a:rPr lang="en-GB" dirty="0" smtClean="0"/>
                  <a:t>Minimising the 4</a:t>
                </a:r>
                <a:r>
                  <a:rPr lang="en-GB" baseline="30000" dirty="0" smtClean="0"/>
                  <a:t>th</a:t>
                </a:r>
                <a:r>
                  <a:rPr lang="en-GB" dirty="0" smtClean="0"/>
                  <a:t> or the 1</a:t>
                </a:r>
                <a:r>
                  <a:rPr lang="en-GB" baseline="30000" dirty="0" smtClean="0"/>
                  <a:t>st</a:t>
                </a:r>
                <a:r>
                  <a:rPr lang="en-GB" dirty="0" smtClean="0"/>
                  <a:t> is the same since we are using the Euclidean norm, which minimise the variance of the error. Again, we may have peaks given by the noise, though if we have enough points may have no influence =&gt; global convergence.</a:t>
                </a:r>
              </a:p>
              <a:p>
                <a:r>
                  <a:rPr lang="en-GB" dirty="0" smtClean="0"/>
                  <a:t>The L^2 norm is simply the first cost function.</a:t>
                </a:r>
              </a:p>
            </p:txBody>
          </p:sp>
        </mc:Choice>
        <mc:Fallback>
          <p:sp>
            <p:nvSpPr>
              <p:cNvPr id="6" name="TextBox 5"/>
              <p:cNvSpPr txBox="1">
                <a:spLocks noRot="1" noChangeAspect="1" noMove="1" noResize="1" noEditPoints="1" noAdjustHandles="1" noChangeArrowheads="1" noChangeShapeType="1" noTextEdit="1"/>
              </p:cNvSpPr>
              <p:nvPr/>
            </p:nvSpPr>
            <p:spPr>
              <a:xfrm>
                <a:off x="546790" y="1677798"/>
                <a:ext cx="10863744" cy="4482830"/>
              </a:xfrm>
              <a:prstGeom prst="rect">
                <a:avLst/>
              </a:prstGeom>
              <a:blipFill rotWithShape="0">
                <a:blip r:embed="rId2"/>
                <a:stretch>
                  <a:fillRect l="-505" b="-1223"/>
                </a:stretch>
              </a:blipFill>
            </p:spPr>
            <p:txBody>
              <a:bodyPr/>
              <a:lstStyle/>
              <a:p>
                <a:r>
                  <a:rPr lang="en-GB">
                    <a:noFill/>
                  </a:rPr>
                  <a:t> </a:t>
                </a:r>
              </a:p>
            </p:txBody>
          </p:sp>
        </mc:Fallback>
      </mc:AlternateContent>
    </p:spTree>
    <p:extLst>
      <p:ext uri="{BB962C8B-B14F-4D97-AF65-F5344CB8AC3E}">
        <p14:creationId xmlns:p14="http://schemas.microsoft.com/office/powerpoint/2010/main" val="1253429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22</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a:t>
            </a:r>
            <a:r>
              <a:rPr lang="en-GB" sz="2800" b="1" i="1" dirty="0" smtClean="0">
                <a:latin typeface="+mj-lt"/>
              </a:rPr>
              <a:t>IDENTIFICATION – LOSS FUNCTION</a:t>
            </a:r>
            <a:endParaRPr lang="en-GB" sz="2800" b="1" i="1" dirty="0" smtClean="0">
              <a:latin typeface="+mj-lt"/>
            </a:endParaRP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mc:Choice xmlns:a14="http://schemas.microsoft.com/office/drawing/2010/main" Requires="a14">
          <p:sp>
            <p:nvSpPr>
              <p:cNvPr id="6" name="TextBox 5"/>
              <p:cNvSpPr txBox="1"/>
              <p:nvPr/>
            </p:nvSpPr>
            <p:spPr>
              <a:xfrm>
                <a:off x="546790" y="1677798"/>
                <a:ext cx="10863744" cy="1831592"/>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𝐽</m:t>
                            </m:r>
                          </m:e>
                        </m:acc>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r>
                          <a:rPr lang="en-GB" b="0" i="1" smtClean="0">
                            <a:latin typeface="Cambria Math" panose="02040503050406030204" pitchFamily="18" charset="0"/>
                          </a:rPr>
                          <m:t>=</m:t>
                        </m:r>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oMath>
                </a14:m>
                <a:r>
                  <a:rPr lang="en-GB" dirty="0" smtClean="0"/>
                  <a:t> =</a:t>
                </a:r>
                <a:r>
                  <a:rPr lang="en-GB" dirty="0"/>
                  <a:t>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i="1">
                                <a:latin typeface="Cambria Math" panose="02040503050406030204" pitchFamily="18" charset="0"/>
                              </a:rPr>
                              <m:t>2</m:t>
                            </m:r>
                          </m:sup>
                        </m:sSup>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𝑁</m:t>
                        </m:r>
                      </m:den>
                    </m:f>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𝑛</m:t>
                        </m:r>
                        <m:r>
                          <a:rPr lang="en-GB" b="0" i="1" smtClean="0">
                            <a:latin typeface="Cambria Math" panose="02040503050406030204" pitchFamily="18" charset="0"/>
                          </a:rPr>
                          <m:t>=1</m:t>
                        </m:r>
                      </m:sub>
                      <m:sup>
                        <m:r>
                          <a:rPr lang="en-GB" b="0" i="1" smtClean="0">
                            <a:latin typeface="Cambria Math" panose="02040503050406030204" pitchFamily="18" charset="0"/>
                          </a:rPr>
                          <m:t>𝑁</m:t>
                        </m:r>
                      </m:sup>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b="0" i="1" smtClean="0">
                                <a:latin typeface="Cambria Math" panose="02040503050406030204" pitchFamily="18" charset="0"/>
                              </a:rPr>
                              <m:t>2</m:t>
                            </m:r>
                          </m:sup>
                        </m:sSup>
                      </m:e>
                    </m:nary>
                    <m:r>
                      <a:rPr lang="en-GB" b="0" i="1" smtClean="0">
                        <a:latin typeface="Cambria Math" panose="02040503050406030204" pitchFamily="18" charset="0"/>
                      </a:rPr>
                      <m:t>=</m:t>
                    </m:r>
                    <m:r>
                      <a:rPr lang="en-GB" b="0" i="1" smtClean="0">
                        <a:latin typeface="Cambria Math" panose="02040503050406030204" pitchFamily="18" charset="0"/>
                      </a:rPr>
                      <m:t>𝐽</m:t>
                    </m:r>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oMath>
                </a14:m>
                <a:endParaRPr lang="en-GB" dirty="0" smtClean="0"/>
              </a:p>
              <a:p>
                <a:r>
                  <a:rPr lang="en-GB" dirty="0"/>
                  <a:t>(</a:t>
                </a:r>
                <a:r>
                  <a:rPr lang="en-GB" dirty="0" smtClean="0"/>
                  <a:t> and  for the asymptotic </a:t>
                </a:r>
                <a:r>
                  <a:rPr lang="en-GB" dirty="0" err="1" smtClean="0"/>
                  <a:t>pem</a:t>
                </a:r>
                <a:r>
                  <a:rPr lang="en-GB" dirty="0" smtClean="0"/>
                  <a:t> theory we have uniform convergence for </a:t>
                </a:r>
                <a14:m>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m:t>
                    </m:r>
                  </m:oMath>
                </a14:m>
                <a:r>
                  <a:rPr lang="en-GB" dirty="0" smtClean="0"/>
                  <a:t>) .</a:t>
                </a:r>
              </a:p>
              <a:p>
                <a:endParaRPr lang="en-GB" dirty="0"/>
              </a:p>
              <a:p>
                <a:r>
                  <a:rPr lang="en-GB" dirty="0" smtClean="0"/>
                  <a:t>Call </a:t>
                </a:r>
                <a14:m>
                  <m:oMath xmlns:m="http://schemas.openxmlformats.org/officeDocument/2006/math">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𝜃</m:t>
                            </m:r>
                          </m:e>
                          <m:sub>
                            <m:r>
                              <a:rPr lang="en-GB" b="0" i="1" smtClean="0">
                                <a:latin typeface="Cambria Math" panose="02040503050406030204" pitchFamily="18" charset="0"/>
                              </a:rPr>
                              <m:t>1</m:t>
                            </m:r>
                          </m:sub>
                          <m:sup>
                            <m:r>
                              <a:rPr lang="en-GB" b="0" i="1" smtClean="0">
                                <a:latin typeface="Cambria Math" panose="02040503050406030204" pitchFamily="18" charset="0"/>
                              </a:rPr>
                              <m:t>𝑇</m:t>
                            </m:r>
                          </m:sup>
                        </m:sSubSup>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1</m:t>
                            </m:r>
                          </m:sub>
                        </m:sSub>
                      </m:num>
                      <m:den>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𝜃</m:t>
                            </m:r>
                          </m:e>
                          <m:sub>
                            <m:r>
                              <a:rPr lang="en-GB" b="0" i="1" smtClean="0">
                                <a:latin typeface="Cambria Math" panose="02040503050406030204" pitchFamily="18" charset="0"/>
                              </a:rPr>
                              <m:t>2</m:t>
                            </m:r>
                          </m:sub>
                          <m:sup>
                            <m:r>
                              <a:rPr lang="en-GB" b="0" i="1" smtClean="0">
                                <a:latin typeface="Cambria Math" panose="02040503050406030204" pitchFamily="18" charset="0"/>
                              </a:rPr>
                              <m:t>𝑇</m:t>
                            </m:r>
                          </m:sup>
                        </m:sSubSup>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2</m:t>
                            </m:r>
                          </m:sub>
                        </m:sSub>
                      </m:den>
                    </m:f>
                    <m:r>
                      <a:rPr lang="en-GB" b="0" i="1" smtClean="0">
                        <a:latin typeface="Cambria Math" panose="02040503050406030204" pitchFamily="18" charset="0"/>
                      </a:rPr>
                      <m:t> , </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f>
                      <m:fPr>
                        <m:ctrlPr>
                          <a:rPr lang="en-GB" i="1">
                            <a:latin typeface="Cambria Math" panose="02040503050406030204" pitchFamily="18" charset="0"/>
                          </a:rPr>
                        </m:ctrlPr>
                      </m:fPr>
                      <m:num>
                        <m:sSubSup>
                          <m:sSubSupPr>
                            <m:ctrlPr>
                              <a:rPr lang="en-GB" i="1">
                                <a:latin typeface="Cambria Math" panose="02040503050406030204" pitchFamily="18" charset="0"/>
                              </a:rPr>
                            </m:ctrlPr>
                          </m:sSubSupPr>
                          <m:e>
                            <m:r>
                              <a:rPr lang="en-GB" i="1">
                                <a:latin typeface="Cambria Math" panose="02040503050406030204" pitchFamily="18" charset="0"/>
                              </a:rPr>
                              <m:t>𝜃</m:t>
                            </m:r>
                          </m:e>
                          <m:sub>
                            <m:r>
                              <a:rPr lang="en-GB" i="1">
                                <a:latin typeface="Cambria Math" panose="02040503050406030204" pitchFamily="18" charset="0"/>
                              </a:rPr>
                              <m:t>1</m:t>
                            </m:r>
                          </m:sub>
                          <m:sup>
                            <m:r>
                              <a:rPr lang="en-GB" i="1">
                                <a:latin typeface="Cambria Math" panose="02040503050406030204" pitchFamily="18" charset="0"/>
                              </a:rPr>
                              <m:t>𝑇</m:t>
                            </m:r>
                          </m:sup>
                        </m:sSubSup>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1</m:t>
                            </m:r>
                          </m:sub>
                        </m:sSub>
                      </m:num>
                      <m:den>
                        <m:sSubSup>
                          <m:sSubSupPr>
                            <m:ctrlPr>
                              <a:rPr lang="en-GB" i="1">
                                <a:latin typeface="Cambria Math" panose="02040503050406030204" pitchFamily="18" charset="0"/>
                              </a:rPr>
                            </m:ctrlPr>
                          </m:sSubSupPr>
                          <m:e>
                            <m:r>
                              <a:rPr lang="en-GB" i="1">
                                <a:latin typeface="Cambria Math" panose="02040503050406030204" pitchFamily="18" charset="0"/>
                              </a:rPr>
                              <m:t>𝜃</m:t>
                            </m:r>
                          </m:e>
                          <m:sub>
                            <m:r>
                              <a:rPr lang="en-GB" i="1">
                                <a:latin typeface="Cambria Math" panose="02040503050406030204" pitchFamily="18" charset="0"/>
                              </a:rPr>
                              <m:t>2</m:t>
                            </m:r>
                          </m:sub>
                          <m:sup>
                            <m:r>
                              <a:rPr lang="en-GB" i="1">
                                <a:latin typeface="Cambria Math" panose="02040503050406030204" pitchFamily="18" charset="0"/>
                              </a:rPr>
                              <m:t>𝑇</m:t>
                            </m:r>
                          </m:sup>
                        </m:sSubSup>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2</m:t>
                            </m:r>
                          </m:sub>
                        </m:sSub>
                      </m:den>
                    </m:f>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𝜃</m:t>
                        </m:r>
                      </m:e>
                      <m:sub>
                        <m:r>
                          <a:rPr lang="en-GB" b="0" i="1" smtClean="0">
                            <a:latin typeface="Cambria Math" panose="02040503050406030204" pitchFamily="18" charset="0"/>
                          </a:rPr>
                          <m:t>2</m:t>
                        </m:r>
                      </m:sub>
                      <m:sup>
                        <m:r>
                          <a:rPr lang="en-GB" b="0" i="1" smtClean="0">
                            <a:latin typeface="Cambria Math" panose="02040503050406030204" pitchFamily="18" charset="0"/>
                          </a:rPr>
                          <m:t>𝑇</m:t>
                        </m:r>
                      </m:sup>
                    </m:sSubSup>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2</m:t>
                        </m:r>
                      </m:sub>
                    </m:sSub>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𝜃</m:t>
                        </m:r>
                      </m:e>
                      <m:sub>
                        <m:r>
                          <a:rPr lang="en-GB" i="1">
                            <a:latin typeface="Cambria Math" panose="02040503050406030204" pitchFamily="18" charset="0"/>
                          </a:rPr>
                          <m:t>2</m:t>
                        </m:r>
                      </m:sub>
                      <m:sup>
                        <m:r>
                          <a:rPr lang="en-GB" i="1">
                            <a:latin typeface="Cambria Math" panose="02040503050406030204" pitchFamily="18" charset="0"/>
                          </a:rPr>
                          <m:t>𝑇</m:t>
                        </m:r>
                      </m:sup>
                    </m:sSubSup>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2</m:t>
                        </m:r>
                      </m:sub>
                    </m:sSub>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𝜃</m:t>
                        </m:r>
                      </m:e>
                      <m:sub>
                        <m:r>
                          <a:rPr lang="en-GB" i="1">
                            <a:latin typeface="Cambria Math" panose="02040503050406030204" pitchFamily="18" charset="0"/>
                          </a:rPr>
                          <m:t>1</m:t>
                        </m:r>
                      </m:sub>
                      <m:sup>
                        <m:r>
                          <a:rPr lang="en-GB" i="1">
                            <a:latin typeface="Cambria Math" panose="02040503050406030204" pitchFamily="18" charset="0"/>
                          </a:rPr>
                          <m:t>𝑇</m:t>
                        </m:r>
                      </m:sup>
                    </m:sSubSup>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1</m:t>
                        </m:r>
                      </m:sub>
                    </m:sSub>
                    <m:r>
                      <a:rPr lang="en-GB" i="1">
                        <a:latin typeface="Cambria Math" panose="02040503050406030204" pitchFamily="18" charset="0"/>
                      </a:rPr>
                      <m:t>𝑢</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rPr>
                      <m:t>)</m:t>
                    </m:r>
                  </m:oMath>
                </a14:m>
                <a:r>
                  <a:rPr lang="en-GB" dirty="0" smtClean="0"/>
                  <a:t>,</a:t>
                </a:r>
              </a:p>
              <a:p>
                <a:r>
                  <a:rPr lang="en-GB" dirty="0" smtClean="0"/>
                  <a:t> </a:t>
                </a:r>
              </a:p>
            </p:txBody>
          </p:sp>
        </mc:Choice>
        <mc:Fallback>
          <p:sp>
            <p:nvSpPr>
              <p:cNvPr id="6" name="TextBox 5"/>
              <p:cNvSpPr txBox="1">
                <a:spLocks noRot="1" noChangeAspect="1" noMove="1" noResize="1" noEditPoints="1" noAdjustHandles="1" noChangeArrowheads="1" noChangeShapeType="1" noTextEdit="1"/>
              </p:cNvSpPr>
              <p:nvPr/>
            </p:nvSpPr>
            <p:spPr>
              <a:xfrm>
                <a:off x="546790" y="1677798"/>
                <a:ext cx="10863744" cy="1831592"/>
              </a:xfrm>
              <a:prstGeom prst="rect">
                <a:avLst/>
              </a:prstGeom>
              <a:blipFill rotWithShape="0">
                <a:blip r:embed="rId2"/>
                <a:stretch>
                  <a:fillRect l="-505" t="-19934"/>
                </a:stretch>
              </a:blipFill>
            </p:spPr>
            <p:txBody>
              <a:bodyPr/>
              <a:lstStyle/>
              <a:p>
                <a:r>
                  <a:rPr lang="en-GB">
                    <a:noFill/>
                  </a:rPr>
                  <a:t> </a:t>
                </a:r>
              </a:p>
            </p:txBody>
          </p:sp>
        </mc:Fallback>
      </mc:AlternateContent>
    </p:spTree>
    <p:extLst>
      <p:ext uri="{BB962C8B-B14F-4D97-AF65-F5344CB8AC3E}">
        <p14:creationId xmlns:p14="http://schemas.microsoft.com/office/powerpoint/2010/main" val="3873851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23</a:t>
            </a:fld>
            <a:endParaRPr lang="it-IT" altLang="en-US"/>
          </a:p>
        </p:txBody>
      </p:sp>
    </p:spTree>
    <p:extLst>
      <p:ext uri="{BB962C8B-B14F-4D97-AF65-F5344CB8AC3E}">
        <p14:creationId xmlns:p14="http://schemas.microsoft.com/office/powerpoint/2010/main" val="850820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24</a:t>
            </a:fld>
            <a:endParaRPr lang="it-IT" altLang="en-US"/>
          </a:p>
        </p:txBody>
      </p:sp>
      <p:sp>
        <p:nvSpPr>
          <p:cNvPr id="3" name="TextBox 2"/>
          <p:cNvSpPr txBox="1"/>
          <p:nvPr/>
        </p:nvSpPr>
        <p:spPr>
          <a:xfrm>
            <a:off x="4292140" y="1046490"/>
            <a:ext cx="3715569" cy="523220"/>
          </a:xfrm>
          <a:prstGeom prst="rect">
            <a:avLst/>
          </a:prstGeom>
          <a:noFill/>
        </p:spPr>
        <p:txBody>
          <a:bodyPr wrap="none" rtlCol="0">
            <a:spAutoFit/>
          </a:bodyPr>
          <a:lstStyle/>
          <a:p>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mc:Choice xmlns:a14="http://schemas.microsoft.com/office/drawing/2010/main" Requires="a14">
          <p:sp>
            <p:nvSpPr>
              <p:cNvPr id="5" name="TextBox 4"/>
              <p:cNvSpPr txBox="1"/>
              <p:nvPr/>
            </p:nvSpPr>
            <p:spPr>
              <a:xfrm>
                <a:off x="0" y="4664985"/>
                <a:ext cx="19574589" cy="1754326"/>
              </a:xfrm>
              <a:prstGeom prst="rect">
                <a:avLst/>
              </a:prstGeom>
              <a:noFill/>
            </p:spPr>
            <p:txBody>
              <a:bodyPr wrap="none" rtlCol="0">
                <a:spAutoFit/>
              </a:bodyPr>
              <a:lstStyle/>
              <a:p>
                <a:r>
                  <a:rPr lang="en-GB" dirty="0"/>
                  <a:t>but we are training a model based on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𝑢</m:t>
                    </m:r>
                    <m:r>
                      <a:rPr lang="en-GB" i="1">
                        <a:latin typeface="Cambria Math" panose="02040503050406030204" pitchFamily="18" charset="0"/>
                      </a:rPr>
                      <m:t>)</m:t>
                    </m:r>
                  </m:oMath>
                </a14:m>
                <a:r>
                  <a:rPr lang="en-GB" dirty="0"/>
                  <a:t> data and then check the cost function on the same data -&gt; we get a biased result.</a:t>
                </a:r>
              </a:p>
              <a:p>
                <a:r>
                  <a:rPr lang="en-GB" dirty="0"/>
                  <a:t>To get unbiased results we need to test the cost function on a different data set.</a:t>
                </a:r>
              </a:p>
              <a:p>
                <a:endParaRPr lang="en-GB" dirty="0"/>
              </a:p>
              <a:p>
                <a:r>
                  <a:rPr lang="en-GB" dirty="0"/>
                  <a:t>Unfortunately in this project the data is quite similar, though the second data set covariance function is a little different </a:t>
                </a:r>
                <a14:m>
                  <m:oMath xmlns:m="http://schemas.openxmlformats.org/officeDocument/2006/math">
                    <m:r>
                      <a:rPr lang="en-GB" i="1">
                        <a:latin typeface="Cambria Math" panose="02040503050406030204" pitchFamily="18" charset="0"/>
                      </a:rPr>
                      <m:t>⇒</m:t>
                    </m:r>
                  </m:oMath>
                </a14:m>
                <a:r>
                  <a:rPr lang="en-GB" dirty="0"/>
                  <a:t> We may test the cost function on a subset of this experiment. 	</a:t>
                </a:r>
                <a:endParaRPr lang="en-GB" dirty="0"/>
              </a:p>
              <a:p>
                <a:endParaRPr lang="en-GB" dirty="0"/>
              </a:p>
              <a:p>
                <a:endParaRPr lang="en-GB" dirty="0"/>
              </a:p>
            </p:txBody>
          </p:sp>
        </mc:Choice>
        <mc:Fallback>
          <p:sp>
            <p:nvSpPr>
              <p:cNvPr id="5" name="TextBox 4"/>
              <p:cNvSpPr txBox="1">
                <a:spLocks noRot="1" noChangeAspect="1" noMove="1" noResize="1" noEditPoints="1" noAdjustHandles="1" noChangeArrowheads="1" noChangeShapeType="1" noTextEdit="1"/>
              </p:cNvSpPr>
              <p:nvPr/>
            </p:nvSpPr>
            <p:spPr>
              <a:xfrm>
                <a:off x="0" y="4664985"/>
                <a:ext cx="19574589" cy="1754326"/>
              </a:xfrm>
              <a:prstGeom prst="rect">
                <a:avLst/>
              </a:prstGeom>
              <a:blipFill rotWithShape="0">
                <a:blip r:embed="rId2"/>
                <a:stretch>
                  <a:fillRect l="-249" t="-1736"/>
                </a:stretch>
              </a:blipFill>
            </p:spPr>
            <p:txBody>
              <a:bodyPr/>
              <a:lstStyle/>
              <a:p>
                <a:r>
                  <a:rPr lang="en-GB">
                    <a:noFill/>
                  </a:rPr>
                  <a:t> </a:t>
                </a:r>
              </a:p>
            </p:txBody>
          </p:sp>
        </mc:Fallback>
      </mc:AlternateContent>
    </p:spTree>
    <p:extLst>
      <p:ext uri="{BB962C8B-B14F-4D97-AF65-F5344CB8AC3E}">
        <p14:creationId xmlns:p14="http://schemas.microsoft.com/office/powerpoint/2010/main" val="551772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25</a:t>
            </a:fld>
            <a:endParaRPr lang="it-IT" altLang="en-US"/>
          </a:p>
        </p:txBody>
      </p:sp>
      <p:sp>
        <p:nvSpPr>
          <p:cNvPr id="3" name="TextBox 2"/>
          <p:cNvSpPr txBox="1"/>
          <p:nvPr/>
        </p:nvSpPr>
        <p:spPr>
          <a:xfrm>
            <a:off x="4746912" y="1033790"/>
            <a:ext cx="2698175" cy="523220"/>
          </a:xfrm>
          <a:prstGeom prst="rect">
            <a:avLst/>
          </a:prstGeom>
          <a:noFill/>
        </p:spPr>
        <p:txBody>
          <a:bodyPr wrap="none" rtlCol="0">
            <a:spAutoFit/>
          </a:bodyPr>
          <a:lstStyle/>
          <a:p>
            <a:r>
              <a:rPr lang="en-GB" sz="2800" b="1" i="1" dirty="0" smtClean="0">
                <a:latin typeface="+mj-lt"/>
              </a:rPr>
              <a:t>CONCLUSION</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634553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26</a:t>
            </a:fld>
            <a:endParaRPr lang="it-IT" altLang="en-US"/>
          </a:p>
        </p:txBody>
      </p:sp>
      <p:sp>
        <p:nvSpPr>
          <p:cNvPr id="4" name="Rectangle 3"/>
          <p:cNvSpPr/>
          <p:nvPr/>
        </p:nvSpPr>
        <p:spPr>
          <a:xfrm>
            <a:off x="2444744" y="2588350"/>
            <a:ext cx="7302512"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WHAT WENT WRONG</a:t>
            </a:r>
          </a:p>
          <a:p>
            <a:pPr algn="ctr"/>
            <a:r>
              <a:rPr lang="en-US" sz="5400" dirty="0" smtClean="0">
                <a:ln w="0"/>
                <a:solidFill>
                  <a:schemeClr val="tx1"/>
                </a:solidFill>
                <a:effectLst>
                  <a:outerShdw blurRad="38100" dist="19050" dir="2700000" algn="tl" rotWithShape="0">
                    <a:schemeClr val="dk1">
                      <a:alpha val="40000"/>
                    </a:schemeClr>
                  </a:outerShdw>
                </a:effectLst>
              </a:rPr>
              <a:t>AND WHY</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48125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27</a:t>
            </a:fld>
            <a:endParaRPr lang="it-IT" altLang="en-US"/>
          </a:p>
        </p:txBody>
      </p:sp>
      <p:sp>
        <p:nvSpPr>
          <p:cNvPr id="4" name="TextBox 3"/>
          <p:cNvSpPr txBox="1"/>
          <p:nvPr/>
        </p:nvSpPr>
        <p:spPr>
          <a:xfrm>
            <a:off x="6956299" y="173782"/>
            <a:ext cx="3973973" cy="369332"/>
          </a:xfrm>
          <a:prstGeom prst="rect">
            <a:avLst/>
          </a:prstGeom>
          <a:noFill/>
        </p:spPr>
        <p:txBody>
          <a:bodyPr wrap="none" rtlCol="0">
            <a:spAutoFit/>
          </a:bodyPr>
          <a:lstStyle/>
          <a:p>
            <a:pPr lvl="1"/>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1375794" y="2181138"/>
            <a:ext cx="7904728" cy="1200329"/>
          </a:xfrm>
          <a:prstGeom prst="rect">
            <a:avLst/>
          </a:prstGeom>
          <a:noFill/>
        </p:spPr>
        <p:txBody>
          <a:bodyPr wrap="none" rtlCol="0">
            <a:spAutoFit/>
          </a:bodyPr>
          <a:lstStyle/>
          <a:p>
            <a:r>
              <a:rPr lang="en-GB" dirty="0" smtClean="0"/>
              <a:t>Qui </a:t>
            </a:r>
            <a:r>
              <a:rPr lang="en-GB" dirty="0" err="1" smtClean="0"/>
              <a:t>possiamo</a:t>
            </a:r>
            <a:r>
              <a:rPr lang="en-GB" dirty="0" smtClean="0"/>
              <a:t> </a:t>
            </a:r>
            <a:r>
              <a:rPr lang="en-GB" dirty="0" err="1" smtClean="0"/>
              <a:t>mettere</a:t>
            </a:r>
            <a:r>
              <a:rPr lang="en-GB" dirty="0" smtClean="0"/>
              <a:t> </a:t>
            </a:r>
            <a:r>
              <a:rPr lang="en-GB" dirty="0" err="1" smtClean="0"/>
              <a:t>tipo</a:t>
            </a:r>
            <a:r>
              <a:rPr lang="en-GB" dirty="0" smtClean="0"/>
              <a:t> le </a:t>
            </a:r>
            <a:r>
              <a:rPr lang="en-GB" dirty="0" err="1" smtClean="0"/>
              <a:t>ideee</a:t>
            </a:r>
            <a:r>
              <a:rPr lang="en-GB" dirty="0" smtClean="0"/>
              <a:t> </a:t>
            </a:r>
            <a:r>
              <a:rPr lang="en-GB" dirty="0" err="1" smtClean="0"/>
              <a:t>andate</a:t>
            </a:r>
            <a:r>
              <a:rPr lang="en-GB" dirty="0" smtClean="0"/>
              <a:t> male o da </a:t>
            </a:r>
            <a:r>
              <a:rPr lang="en-GB" dirty="0" err="1" smtClean="0"/>
              <a:t>provare</a:t>
            </a:r>
            <a:endParaRPr lang="en-GB" dirty="0" smtClean="0"/>
          </a:p>
          <a:p>
            <a:r>
              <a:rPr lang="en-GB" dirty="0" smtClean="0"/>
              <a:t>-</a:t>
            </a:r>
            <a:r>
              <a:rPr lang="en-GB" dirty="0" err="1" smtClean="0"/>
              <a:t>interpolazione</a:t>
            </a:r>
            <a:r>
              <a:rPr lang="en-GB" dirty="0" smtClean="0"/>
              <a:t> </a:t>
            </a:r>
            <a:r>
              <a:rPr lang="en-GB" dirty="0" err="1" smtClean="0"/>
              <a:t>dati</a:t>
            </a:r>
            <a:r>
              <a:rPr lang="en-GB" dirty="0" smtClean="0"/>
              <a:t> + training </a:t>
            </a:r>
            <a:r>
              <a:rPr lang="en-GB" dirty="0" err="1" smtClean="0"/>
              <a:t>su</a:t>
            </a:r>
            <a:r>
              <a:rPr lang="en-GB" dirty="0" smtClean="0"/>
              <a:t> </a:t>
            </a:r>
            <a:r>
              <a:rPr lang="en-GB" dirty="0" err="1" smtClean="0"/>
              <a:t>essi</a:t>
            </a:r>
            <a:endParaRPr lang="en-GB" dirty="0" smtClean="0"/>
          </a:p>
          <a:p>
            <a:r>
              <a:rPr lang="en-GB" dirty="0" smtClean="0"/>
              <a:t>-experiment have the same kind of shape-&gt; do an </a:t>
            </a:r>
            <a:r>
              <a:rPr lang="en-GB" dirty="0" err="1" smtClean="0"/>
              <a:t>avg</a:t>
            </a:r>
            <a:r>
              <a:rPr lang="en-GB" dirty="0" smtClean="0"/>
              <a:t> of the data and </a:t>
            </a:r>
            <a:r>
              <a:rPr lang="en-GB" dirty="0" smtClean="0"/>
              <a:t>train</a:t>
            </a:r>
          </a:p>
          <a:p>
            <a:r>
              <a:rPr lang="en-GB" dirty="0" smtClean="0"/>
              <a:t>-use 2 experiments at time to do training and then validation on the other set</a:t>
            </a:r>
            <a:endParaRPr lang="en-GB" dirty="0"/>
          </a:p>
        </p:txBody>
      </p:sp>
    </p:spTree>
    <p:extLst>
      <p:ext uri="{BB962C8B-B14F-4D97-AF65-F5344CB8AC3E}">
        <p14:creationId xmlns:p14="http://schemas.microsoft.com/office/powerpoint/2010/main" val="3455597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bwMode="auto">
          <a:xfrm>
            <a:off x="1248264" y="1727200"/>
            <a:ext cx="3222136" cy="1513184"/>
          </a:xfrm>
          <a:prstGeom prst="ellipse">
            <a:avLst/>
          </a:prstGeom>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2" name="Slide Number Placeholder 1"/>
          <p:cNvSpPr>
            <a:spLocks noGrp="1"/>
          </p:cNvSpPr>
          <p:nvPr>
            <p:ph type="sldNum" sz="quarter" idx="10"/>
          </p:nvPr>
        </p:nvSpPr>
        <p:spPr/>
        <p:txBody>
          <a:bodyPr/>
          <a:lstStyle/>
          <a:p>
            <a:fld id="{61155BBA-336D-4AED-BB34-E42D9706BCE7}" type="slidenum">
              <a:rPr lang="it-IT" altLang="en-US" smtClean="0"/>
              <a:pPr/>
              <a:t>3</a:t>
            </a:fld>
            <a:endParaRPr lang="it-IT" altLang="en-US"/>
          </a:p>
        </p:txBody>
      </p:sp>
      <p:sp>
        <p:nvSpPr>
          <p:cNvPr id="9" name="Rectangle 8"/>
          <p:cNvSpPr/>
          <p:nvPr/>
        </p:nvSpPr>
        <p:spPr bwMode="auto">
          <a:xfrm>
            <a:off x="17272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Experiment</a:t>
            </a:r>
          </a:p>
        </p:txBody>
      </p:sp>
      <p:sp>
        <p:nvSpPr>
          <p:cNvPr id="10" name="Rectangle 9"/>
          <p:cNvSpPr/>
          <p:nvPr/>
        </p:nvSpPr>
        <p:spPr bwMode="auto">
          <a:xfrm>
            <a:off x="82677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 Proc.</a:t>
            </a:r>
            <a:r>
              <a:rPr kumimoji="0" lang="en-GB" sz="2400" b="1" i="0" u="none" strike="noStrike" cap="none" normalizeH="0" dirty="0" smtClean="0">
                <a:ln>
                  <a:noFill/>
                </a:ln>
                <a:solidFill>
                  <a:schemeClr val="tx1"/>
                </a:solidFill>
                <a:effectLst/>
                <a:latin typeface="Arial" charset="0"/>
              </a:rPr>
              <a:t> &amp; Analysis</a:t>
            </a:r>
            <a:endParaRPr kumimoji="0" lang="en-GB" sz="24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826770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Model Identification</a:t>
            </a:r>
          </a:p>
        </p:txBody>
      </p:sp>
      <p:sp>
        <p:nvSpPr>
          <p:cNvPr id="12" name="Rectangle 11"/>
          <p:cNvSpPr/>
          <p:nvPr/>
        </p:nvSpPr>
        <p:spPr bwMode="auto">
          <a:xfrm>
            <a:off x="172085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Validation</a:t>
            </a:r>
          </a:p>
        </p:txBody>
      </p:sp>
      <p:cxnSp>
        <p:nvCxnSpPr>
          <p:cNvPr id="16" name="Straight Arrow Connector 15"/>
          <p:cNvCxnSpPr>
            <a:stCxn id="9" idx="3"/>
            <a:endCxn id="10" idx="1"/>
          </p:cNvCxnSpPr>
          <p:nvPr/>
        </p:nvCxnSpPr>
        <p:spPr bwMode="auto">
          <a:xfrm>
            <a:off x="3898900" y="2374900"/>
            <a:ext cx="4368800" cy="0"/>
          </a:xfrm>
          <a:prstGeom prst="straightConnector1">
            <a:avLst/>
          </a:prstGeom>
          <a:solidFill>
            <a:schemeClr val="tx1"/>
          </a:solidFill>
          <a:ln w="9525" cap="flat" cmpd="sng" algn="ctr">
            <a:solidFill>
              <a:schemeClr val="tx1"/>
            </a:solidFill>
            <a:prstDash val="solid"/>
            <a:round/>
            <a:headEnd type="none" w="med" len="med"/>
            <a:tailEnd type="triangle"/>
          </a:ln>
          <a:effectLst/>
        </p:spPr>
      </p:cxnSp>
      <p:cxnSp>
        <p:nvCxnSpPr>
          <p:cNvPr id="33" name="Straight Arrow Connector 32"/>
          <p:cNvCxnSpPr>
            <a:stCxn id="12" idx="3"/>
            <a:endCxn id="11" idx="1"/>
          </p:cNvCxnSpPr>
          <p:nvPr/>
        </p:nvCxnSpPr>
        <p:spPr bwMode="auto">
          <a:xfrm>
            <a:off x="3892550" y="5918200"/>
            <a:ext cx="4375150" cy="0"/>
          </a:xfrm>
          <a:prstGeom prst="straightConnector1">
            <a:avLst/>
          </a:prstGeom>
          <a:solidFill>
            <a:schemeClr val="tx1"/>
          </a:solidFill>
          <a:ln w="9525" cap="flat" cmpd="sng" algn="ctr">
            <a:solidFill>
              <a:schemeClr val="tx1"/>
            </a:solidFill>
            <a:prstDash val="solid"/>
            <a:round/>
            <a:headEnd type="triangle"/>
            <a:tailEnd type="triangle"/>
          </a:ln>
          <a:effectLst/>
        </p:spPr>
      </p:cxnSp>
      <p:cxnSp>
        <p:nvCxnSpPr>
          <p:cNvPr id="37" name="Straight Arrow Connector 36"/>
          <p:cNvCxnSpPr>
            <a:stCxn id="10" idx="2"/>
            <a:endCxn id="11" idx="0"/>
          </p:cNvCxnSpPr>
          <p:nvPr/>
        </p:nvCxnSpPr>
        <p:spPr bwMode="auto">
          <a:xfrm>
            <a:off x="9353550" y="2743200"/>
            <a:ext cx="0" cy="2806700"/>
          </a:xfrm>
          <a:prstGeom prst="straightConnector1">
            <a:avLst/>
          </a:prstGeom>
          <a:solidFill>
            <a:schemeClr val="tx1"/>
          </a:solidFill>
          <a:ln w="9525" cap="flat" cmpd="sng" algn="ctr">
            <a:solidFill>
              <a:schemeClr val="tx1"/>
            </a:solidFill>
            <a:prstDash val="solid"/>
            <a:round/>
            <a:headEnd type="none" w="med" len="med"/>
            <a:tailEnd type="triangle"/>
          </a:ln>
          <a:effectLst/>
        </p:spPr>
      </p:cxnSp>
      <p:sp>
        <p:nvSpPr>
          <p:cNvPr id="41" name="TextBox 40"/>
          <p:cNvSpPr txBox="1"/>
          <p:nvPr/>
        </p:nvSpPr>
        <p:spPr>
          <a:xfrm>
            <a:off x="1989747" y="2742684"/>
            <a:ext cx="1646605" cy="369332"/>
          </a:xfrm>
          <a:prstGeom prst="rect">
            <a:avLst/>
          </a:prstGeom>
          <a:noFill/>
        </p:spPr>
        <p:txBody>
          <a:bodyPr wrap="none" rtlCol="0">
            <a:spAutoFit/>
          </a:bodyPr>
          <a:lstStyle/>
          <a:p>
            <a:r>
              <a:rPr lang="en-GB" b="1" i="1" u="sng" dirty="0" smtClean="0">
                <a:solidFill>
                  <a:srgbClr val="FF0000"/>
                </a:solidFill>
              </a:rPr>
              <a:t>Already done</a:t>
            </a:r>
            <a:endParaRPr lang="en-GB" b="1" i="1" u="sng" dirty="0">
              <a:solidFill>
                <a:srgbClr val="FF0000"/>
              </a:solidFill>
            </a:endParaRPr>
          </a:p>
        </p:txBody>
      </p:sp>
      <p:sp>
        <p:nvSpPr>
          <p:cNvPr id="42" name="TextBox 41"/>
          <p:cNvSpPr txBox="1"/>
          <p:nvPr/>
        </p:nvSpPr>
        <p:spPr>
          <a:xfrm>
            <a:off x="3139586" y="3976984"/>
            <a:ext cx="1518628" cy="923330"/>
          </a:xfrm>
          <a:prstGeom prst="rect">
            <a:avLst/>
          </a:prstGeom>
          <a:noFill/>
        </p:spPr>
        <p:txBody>
          <a:bodyPr wrap="square" rtlCol="0">
            <a:spAutoFit/>
          </a:bodyPr>
          <a:lstStyle/>
          <a:p>
            <a:r>
              <a:rPr lang="en-GB" b="1" i="1" dirty="0" smtClean="0">
                <a:solidFill>
                  <a:srgbClr val="FF0000"/>
                </a:solidFill>
              </a:rPr>
              <a:t>Should data be processed?</a:t>
            </a:r>
            <a:endParaRPr lang="en-GB" b="1" i="1" dirty="0">
              <a:solidFill>
                <a:srgbClr val="FF0000"/>
              </a:solidFill>
            </a:endParaRPr>
          </a:p>
        </p:txBody>
      </p:sp>
      <p:sp>
        <p:nvSpPr>
          <p:cNvPr id="43" name="TextBox 42"/>
          <p:cNvSpPr txBox="1"/>
          <p:nvPr/>
        </p:nvSpPr>
        <p:spPr>
          <a:xfrm>
            <a:off x="5537200" y="5087719"/>
            <a:ext cx="1518628" cy="646331"/>
          </a:xfrm>
          <a:prstGeom prst="rect">
            <a:avLst/>
          </a:prstGeom>
          <a:noFill/>
        </p:spPr>
        <p:txBody>
          <a:bodyPr wrap="square" rtlCol="0">
            <a:spAutoFit/>
          </a:bodyPr>
          <a:lstStyle/>
          <a:p>
            <a:r>
              <a:rPr lang="en-GB" b="1" i="1" dirty="0" smtClean="0">
                <a:solidFill>
                  <a:srgbClr val="FF0000"/>
                </a:solidFill>
              </a:rPr>
              <a:t>Is the model ok?</a:t>
            </a:r>
            <a:endParaRPr lang="en-GB" b="1" i="1" dirty="0">
              <a:solidFill>
                <a:srgbClr val="FF0000"/>
              </a:solidFill>
            </a:endParaRPr>
          </a:p>
        </p:txBody>
      </p:sp>
      <p:cxnSp>
        <p:nvCxnSpPr>
          <p:cNvPr id="53" name="Elbow Connector 52"/>
          <p:cNvCxnSpPr>
            <a:stCxn id="12" idx="0"/>
          </p:cNvCxnSpPr>
          <p:nvPr/>
        </p:nvCxnSpPr>
        <p:spPr bwMode="auto">
          <a:xfrm rot="5400000" flipH="1" flipV="1">
            <a:off x="2736850" y="2444750"/>
            <a:ext cx="3175000" cy="3035300"/>
          </a:xfrm>
          <a:prstGeom prst="bentConnector3">
            <a:avLst/>
          </a:prstGeom>
          <a:solidFill>
            <a:schemeClr val="tx1"/>
          </a:solidFill>
          <a:ln w="9525" cap="flat" cmpd="sng" algn="ctr">
            <a:solidFill>
              <a:schemeClr val="tx1"/>
            </a:solidFill>
            <a:prstDash val="solid"/>
            <a:round/>
            <a:headEnd type="none" w="med" len="med"/>
            <a:tailEnd type="triangle"/>
          </a:ln>
          <a:effectLst/>
        </p:spPr>
      </p:cxnSp>
      <p:sp>
        <p:nvSpPr>
          <p:cNvPr id="56" name="TextBox 55"/>
          <p:cNvSpPr txBox="1"/>
          <p:nvPr/>
        </p:nvSpPr>
        <p:spPr>
          <a:xfrm>
            <a:off x="3922680" y="1008390"/>
            <a:ext cx="4346639" cy="523220"/>
          </a:xfrm>
          <a:prstGeom prst="rect">
            <a:avLst/>
          </a:prstGeom>
          <a:noFill/>
        </p:spPr>
        <p:txBody>
          <a:bodyPr wrap="none" rtlCol="0">
            <a:spAutoFit/>
          </a:bodyPr>
          <a:lstStyle/>
          <a:p>
            <a:r>
              <a:rPr lang="en-GB" sz="2800" b="1" i="1" dirty="0" smtClean="0">
                <a:latin typeface="+mj-lt"/>
              </a:rPr>
              <a:t>IDENTIFICATION CYCLE</a:t>
            </a:r>
            <a:endParaRPr lang="en-GB" sz="2800" b="1" i="1" dirty="0">
              <a:latin typeface="+mj-lt"/>
            </a:endParaRPr>
          </a:p>
        </p:txBody>
      </p:sp>
      <p:sp>
        <p:nvSpPr>
          <p:cNvPr id="17" name="TextBox 16"/>
          <p:cNvSpPr txBox="1"/>
          <p:nvPr/>
        </p:nvSpPr>
        <p:spPr>
          <a:xfrm>
            <a:off x="7055828" y="165100"/>
            <a:ext cx="3148170"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IDENTIFICATION CYCLE</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24917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a:t>
            </a:fld>
            <a:endParaRPr lang="it-IT" altLang="en-US"/>
          </a:p>
        </p:txBody>
      </p:sp>
      <p:sp>
        <p:nvSpPr>
          <p:cNvPr id="4" name="Rectangle 3"/>
          <p:cNvSpPr/>
          <p:nvPr/>
        </p:nvSpPr>
        <p:spPr>
          <a:xfrm>
            <a:off x="3753053" y="2967335"/>
            <a:ext cx="4685899"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EXPERIMENT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96633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5</a:t>
            </a:fld>
            <a:endParaRPr lang="it-IT" altLang="en-US"/>
          </a:p>
        </p:txBody>
      </p:sp>
      <p:sp>
        <p:nvSpPr>
          <p:cNvPr id="3" name="TextBox 2"/>
          <p:cNvSpPr txBox="1"/>
          <p:nvPr/>
        </p:nvSpPr>
        <p:spPr>
          <a:xfrm>
            <a:off x="4837482" y="1046490"/>
            <a:ext cx="2517036" cy="523220"/>
          </a:xfrm>
          <a:prstGeom prst="rect">
            <a:avLst/>
          </a:prstGeom>
          <a:noFill/>
        </p:spPr>
        <p:txBody>
          <a:bodyPr wrap="none" rtlCol="0">
            <a:spAutoFit/>
          </a:bodyPr>
          <a:lstStyle/>
          <a:p>
            <a:r>
              <a:rPr lang="en-GB" sz="2800" b="1" i="1" dirty="0" smtClean="0">
                <a:latin typeface="+mj-lt"/>
              </a:rPr>
              <a:t>EXPERIMENT</a:t>
            </a:r>
            <a:endParaRPr lang="en-GB" sz="2800" b="1" i="1" dirty="0">
              <a:latin typeface="+mj-lt"/>
            </a:endParaRPr>
          </a:p>
        </p:txBody>
      </p:sp>
      <mc:AlternateContent xmlns:mc="http://schemas.openxmlformats.org/markup-compatibility/2006" xmlns:a14="http://schemas.microsoft.com/office/drawing/2010/main">
        <mc:Choice Requires="a14">
          <p:sp>
            <p:nvSpPr>
              <p:cNvPr id="4" name="TextBox 3"/>
              <p:cNvSpPr txBox="1"/>
              <p:nvPr/>
            </p:nvSpPr>
            <p:spPr>
              <a:xfrm>
                <a:off x="478988" y="2177089"/>
                <a:ext cx="11955902" cy="4444294"/>
              </a:xfrm>
              <a:prstGeom prst="rect">
                <a:avLst/>
              </a:prstGeom>
              <a:noFill/>
            </p:spPr>
            <p:txBody>
              <a:bodyPr wrap="none" rtlCol="0">
                <a:spAutoFit/>
              </a:bodyPr>
              <a:lstStyle/>
              <a:p>
                <a:pPr marL="285750" indent="-285750">
                  <a:buFont typeface="Arial" panose="020B0604020202020204" pitchFamily="34" charset="0"/>
                  <a:buChar char="•"/>
                </a:pPr>
                <a:r>
                  <a:rPr lang="en-GB" dirty="0" smtClean="0"/>
                  <a:t>Three experiments, done in the following manner 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𝑇</m:t>
                        </m:r>
                      </m:e>
                    </m:d>
                    <m:r>
                      <a:rPr lang="en-GB" b="0" i="1" smtClean="0">
                        <a:latin typeface="Cambria Math" panose="02040503050406030204" pitchFamily="18" charset="0"/>
                      </a:rPr>
                      <m:t>:</m:t>
                    </m:r>
                  </m:oMath>
                </a14:m>
                <a:endParaRPr lang="en-GB"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smtClean="0"/>
                  <a:t> the system is closed loop, with a PD regulator and a certain reference </a:t>
                </a:r>
                <a14:m>
                  <m:oMath xmlns:m="http://schemas.openxmlformats.org/officeDocument/2006/math">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0" smtClean="0">
                        <a:latin typeface="Cambria Math" panose="02040503050406030204" pitchFamily="18" charset="0"/>
                      </a:rPr>
                      <m:t>.</m:t>
                    </m:r>
                  </m:oMath>
                </a14:m>
                <a:endParaRPr lang="en-GB" b="0"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+0.2, 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e>
                    </m:d>
                  </m:oMath>
                </a14:m>
                <a:r>
                  <a:rPr lang="en-GB" dirty="0" smtClean="0"/>
                  <a:t> the system is in open loop, where </a:t>
                </a:r>
                <a14:m>
                  <m:oMath xmlns:m="http://schemas.openxmlformats.org/officeDocument/2006/math">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is a PRBS </a:t>
                </a:r>
                <a:r>
                  <a:rPr lang="en-GB" sz="1400" dirty="0" smtClean="0"/>
                  <a:t>(Pseudo random binary source)</a:t>
                </a:r>
                <a:r>
                  <a:rPr lang="en-GB" dirty="0" smtClean="0"/>
                  <a:t> signal.</a:t>
                </a:r>
              </a:p>
              <a:p>
                <a:pPr marL="742950" lvl="1" indent="-285750">
                  <a:buFont typeface="Arial" panose="020B0604020202020204" pitchFamily="34" charset="0"/>
                  <a:buChar char="•"/>
                </a:pPr>
                <a:r>
                  <a:rPr lang="en-GB" dirty="0" smtClean="0"/>
                  <a:t>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m:t>
                    </m:r>
                    <m:d>
                      <m:dPr>
                        <m:begChr m:val="["/>
                        <m:endChr m:val="]"/>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r>
                          <a:rPr lang="en-GB" b="0" i="1" smtClean="0">
                            <a:latin typeface="Cambria Math" panose="02040503050406030204" pitchFamily="18" charset="0"/>
                          </a:rPr>
                          <m:t>+0.2, </m:t>
                        </m:r>
                        <m:r>
                          <a:rPr lang="en-GB" b="0" i="1" smtClean="0">
                            <a:latin typeface="Cambria Math" panose="02040503050406030204" pitchFamily="18" charset="0"/>
                          </a:rPr>
                          <m:t>𝑇</m:t>
                        </m:r>
                      </m:e>
                    </m:d>
                  </m:oMath>
                </a14:m>
                <a:r>
                  <a:rPr lang="en-GB" dirty="0" smtClean="0"/>
                  <a:t> the system is again in closed loop.</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Sampling time of input(</a:t>
                </a:r>
                <a14:m>
                  <m:oMath xmlns:m="http://schemas.openxmlformats.org/officeDocument/2006/math">
                    <m:r>
                      <a:rPr lang="en-GB" i="1" dirty="0" smtClean="0">
                        <a:latin typeface="Cambria Math" panose="02040503050406030204" pitchFamily="18" charset="0"/>
                      </a:rPr>
                      <m:t>𝑢</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)/output(</a:t>
                </a:r>
                <a14:m>
                  <m:oMath xmlns:m="http://schemas.openxmlformats.org/officeDocument/2006/math">
                    <m:r>
                      <a:rPr lang="en-GB" i="1" dirty="0" smtClean="0">
                        <a:latin typeface="Cambria Math" panose="02040503050406030204" pitchFamily="18" charset="0"/>
                      </a:rPr>
                      <m:t>𝑦</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𝑠</m:t>
                        </m:r>
                      </m:sub>
                    </m:sSub>
                    <m:r>
                      <a:rPr lang="en-GB" b="0" i="1" smtClean="0">
                        <a:latin typeface="Cambria Math" panose="02040503050406030204" pitchFamily="18" charset="0"/>
                      </a:rPr>
                      <m:t>=0.2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𝑠</m:t>
                        </m:r>
                      </m:sub>
                    </m:sSub>
                    <m:r>
                      <a:rPr lang="en-GB" b="0" i="1" smtClean="0">
                        <a:latin typeface="Cambria Math" panose="02040503050406030204" pitchFamily="18" charset="0"/>
                      </a:rPr>
                      <m:t>=5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m:t>
                    </m:r>
                  </m:oMath>
                </a14:m>
                <a:r>
                  <a:rPr lang="en-GB" dirty="0" smtClean="0"/>
                  <a:t>can see dynamics up to </a:t>
                </a:r>
                <a14:m>
                  <m:oMath xmlns:m="http://schemas.openxmlformats.org/officeDocument/2006/math">
                    <m:r>
                      <a:rPr lang="en-GB" b="0" i="1" smtClean="0">
                        <a:latin typeface="Cambria Math" panose="02040503050406030204" pitchFamily="18" charset="0"/>
                      </a:rPr>
                      <m:t>2.5</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≡15.7 [</m:t>
                    </m:r>
                    <m:f>
                      <m:fPr>
                        <m:ctrlPr>
                          <a:rPr lang="en-GB" b="0" i="1" smtClean="0">
                            <a:latin typeface="Cambria Math" panose="02040503050406030204" pitchFamily="18" charset="0"/>
                          </a:rPr>
                        </m:ctrlPr>
                      </m:fPr>
                      <m:num>
                        <m:r>
                          <a:rPr lang="en-GB" b="0" i="1" smtClean="0">
                            <a:latin typeface="Cambria Math" panose="02040503050406030204" pitchFamily="18" charset="0"/>
                          </a:rPr>
                          <m:t>𝑟𝑎𝑑</m:t>
                        </m:r>
                      </m:num>
                      <m:den>
                        <m:r>
                          <a:rPr lang="en-GB" b="0" i="1" smtClean="0">
                            <a:latin typeface="Cambria Math" panose="02040503050406030204" pitchFamily="18" charset="0"/>
                          </a:rPr>
                          <m:t>𝑠𝑒𝑐</m:t>
                        </m:r>
                      </m:den>
                    </m:f>
                    <m:r>
                      <a:rPr lang="en-GB" b="0" i="1" smtClean="0">
                        <a:latin typeface="Cambria Math" panose="02040503050406030204" pitchFamily="18" charset="0"/>
                      </a:rPr>
                      <m:t>]</m:t>
                    </m:r>
                  </m:oMath>
                </a14:m>
                <a:r>
                  <a:rPr lang="en-GB" dirty="0" smtClean="0"/>
                  <a:t>.</a:t>
                </a:r>
              </a:p>
              <a:p>
                <a:endParaRPr lang="en-GB" dirty="0"/>
              </a:p>
              <a:p>
                <a:pPr marL="285750" indent="-285750">
                  <a:buFont typeface="Arial" panose="020B0604020202020204" pitchFamily="34" charset="0"/>
                  <a:buChar char="•"/>
                </a:pPr>
                <a:r>
                  <a:rPr lang="en-GB" dirty="0"/>
                  <a:t>Experiment data is collected in a set </a:t>
                </a:r>
                <a14:m>
                  <m:oMath xmlns:m="http://schemas.openxmlformats.org/officeDocument/2006/math">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r>
                  <a:rPr lang="en-GB" dirty="0"/>
                  <a:t>, where </a:t>
                </a:r>
                <a14:m>
                  <m:oMath xmlns:m="http://schemas.openxmlformats.org/officeDocument/2006/math">
                    <m:r>
                      <a:rPr lang="en-GB" i="1">
                        <a:latin typeface="Cambria Math" panose="02040503050406030204" pitchFamily="18" charset="0"/>
                      </a:rPr>
                      <m:t>𝑖</m:t>
                    </m:r>
                  </m:oMath>
                </a14:m>
                <a:r>
                  <a:rPr lang="en-GB" dirty="0"/>
                  <a:t> is the </a:t>
                </a:r>
                <a:r>
                  <a:rPr lang="en-GB" dirty="0" err="1"/>
                  <a:t>i</a:t>
                </a:r>
                <a:r>
                  <a:rPr lang="en-GB" dirty="0"/>
                  <a:t>-eth </a:t>
                </a:r>
                <a:r>
                  <a:rPr lang="en-GB" dirty="0" smtClean="0"/>
                  <a:t>experiment.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14:m>
                  <m:oMath xmlns:m="http://schemas.openxmlformats.org/officeDocument/2006/math">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r>
                              <a:rPr lang="en-GB" b="0" i="1" smtClean="0">
                                <a:latin typeface="Cambria Math" panose="02040503050406030204" pitchFamily="18" charset="0"/>
                              </a:rPr>
                              <m:t> </m:t>
                            </m:r>
                          </m:e>
                        </m:d>
                      </m:e>
                      <m:sub>
                        <m:r>
                          <a:rPr lang="en-GB" b="0" i="1" smtClean="0">
                            <a:latin typeface="Cambria Math" panose="02040503050406030204" pitchFamily="18" charset="0"/>
                          </a:rPr>
                          <m:t>𝑖𝑗</m:t>
                        </m:r>
                      </m:sub>
                    </m:sSub>
                    <m:r>
                      <a:rPr lang="en-GB" b="0" i="1" smtClean="0">
                        <a:latin typeface="Cambria Math" panose="02040503050406030204" pitchFamily="18" charset="0"/>
                      </a:rPr>
                      <m:t>, </m:t>
                    </m:r>
                    <m:r>
                      <a:rPr lang="en-GB" b="0" i="1" smtClean="0">
                        <a:latin typeface="Cambria Math" panose="02040503050406030204" pitchFamily="18" charset="0"/>
                      </a:rPr>
                      <m:t>𝑗</m:t>
                    </m:r>
                    <m:r>
                      <a:rPr lang="en-GB" b="0" i="1" smtClean="0">
                        <a:latin typeface="Cambria Math" panose="02040503050406030204" pitchFamily="18" charset="0"/>
                      </a:rPr>
                      <m:t>=1,2,3}</m:t>
                    </m:r>
                  </m:oMath>
                </a14:m>
                <a:r>
                  <a:rPr lang="en-GB" dirty="0" smtClean="0"/>
                  <a:t>, where </a:t>
                </a:r>
                <a14:m>
                  <m:oMath xmlns:m="http://schemas.openxmlformats.org/officeDocument/2006/math">
                    <m:r>
                      <a:rPr lang="en-GB" b="0" i="1" smtClean="0">
                        <a:latin typeface="Cambria Math" panose="02040503050406030204" pitchFamily="18" charset="0"/>
                      </a:rPr>
                      <m:t>𝑗</m:t>
                    </m:r>
                    <m:r>
                      <a:rPr lang="en-GB" b="0" i="1" smtClean="0">
                        <a:latin typeface="Cambria Math" panose="02040503050406030204" pitchFamily="18" charset="0"/>
                      </a:rPr>
                      <m:t>=1</m:t>
                    </m:r>
                  </m:oMath>
                </a14:m>
                <a:r>
                  <a:rPr lang="en-GB" dirty="0" smtClean="0"/>
                  <a:t> represents data 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∈[0, </m:t>
                    </m:r>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1</m:t>
                        </m:r>
                      </m:sub>
                    </m:sSub>
                    <m:r>
                      <a:rPr lang="en-GB" i="1">
                        <a:latin typeface="Cambria Math" panose="02040503050406030204" pitchFamily="18" charset="0"/>
                      </a:rPr>
                      <m:t>]</m:t>
                    </m:r>
                  </m:oMath>
                </a14:m>
                <a:r>
                  <a:rPr lang="en-GB" dirty="0"/>
                  <a:t> </a:t>
                </a:r>
                <a:r>
                  <a:rPr lang="en-GB" dirty="0" smtClean="0"/>
                  <a:t>, etc…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478988" y="2177089"/>
                <a:ext cx="11955902" cy="4444294"/>
              </a:xfrm>
              <a:prstGeom prst="rect">
                <a:avLst/>
              </a:prstGeom>
              <a:blipFill rotWithShape="0">
                <a:blip r:embed="rId2"/>
                <a:stretch>
                  <a:fillRect l="-357" t="-686"/>
                </a:stretch>
              </a:blipFill>
            </p:spPr>
            <p:txBody>
              <a:bodyPr/>
              <a:lstStyle/>
              <a:p>
                <a:r>
                  <a:rPr lang="en-GB">
                    <a:noFill/>
                  </a:rPr>
                  <a:t> </a:t>
                </a:r>
              </a:p>
            </p:txBody>
          </p:sp>
        </mc:Fallback>
      </mc:AlternateContent>
      <p:sp>
        <p:nvSpPr>
          <p:cNvPr id="6" name="Right Arrow 5"/>
          <p:cNvSpPr/>
          <p:nvPr/>
        </p:nvSpPr>
        <p:spPr bwMode="auto">
          <a:xfrm>
            <a:off x="762000" y="5377093"/>
            <a:ext cx="1041400" cy="444500"/>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7" name="TextBox 6"/>
              <p:cNvSpPr txBox="1"/>
              <p:nvPr/>
            </p:nvSpPr>
            <p:spPr>
              <a:xfrm>
                <a:off x="2019300" y="5393645"/>
                <a:ext cx="5232400" cy="369332"/>
              </a:xfrm>
              <a:prstGeom prst="rect">
                <a:avLst/>
              </a:prstGeom>
              <a:noFill/>
            </p:spPr>
            <p:txBody>
              <a:bodyPr wrap="square" rtlCol="0">
                <a:spAutoFit/>
              </a:bodyPr>
              <a:lstStyle/>
              <a:p>
                <a14:m>
                  <m:oMath xmlns:m="http://schemas.openxmlformats.org/officeDocument/2006/math">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r>
                          <a:rPr lang="en-GB" b="0" i="1" smtClean="0">
                            <a:latin typeface="Cambria Math" panose="02040503050406030204" pitchFamily="18" charset="0"/>
                          </a:rPr>
                          <m:t>2</m:t>
                        </m:r>
                      </m:sub>
                    </m:sSub>
                    <m:r>
                      <a:rPr lang="en-GB" b="0" i="1" smtClean="0">
                        <a:latin typeface="Cambria Math" panose="02040503050406030204" pitchFamily="18" charset="0"/>
                      </a:rPr>
                      <m:t> </m:t>
                    </m:r>
                  </m:oMath>
                </a14:m>
                <a:r>
                  <a:rPr lang="en-GB" dirty="0" smtClean="0"/>
                  <a:t>is the open loop data</a:t>
                </a:r>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2019300" y="5393645"/>
                <a:ext cx="5232400" cy="369332"/>
              </a:xfrm>
              <a:prstGeom prst="rect">
                <a:avLst/>
              </a:prstGeom>
              <a:blipFill rotWithShape="0">
                <a:blip r:embed="rId3"/>
                <a:stretch>
                  <a:fillRect t="-10000" b="-26667"/>
                </a:stretch>
              </a:blipFill>
            </p:spPr>
            <p:txBody>
              <a:bodyPr/>
              <a:lstStyle/>
              <a:p>
                <a:r>
                  <a:rPr lang="en-GB">
                    <a:noFill/>
                  </a:rPr>
                  <a:t> </a:t>
                </a:r>
              </a:p>
            </p:txBody>
          </p:sp>
        </mc:Fallback>
      </mc:AlternateContent>
      <p:sp>
        <p:nvSpPr>
          <p:cNvPr id="8" name="TextBox 7"/>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340224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6</a:t>
            </a:fld>
            <a:endParaRPr lang="it-IT" altLang="en-US"/>
          </a:p>
        </p:txBody>
      </p:sp>
      <p:sp>
        <p:nvSpPr>
          <p:cNvPr id="3" name="TextBox 2"/>
          <p:cNvSpPr txBox="1"/>
          <p:nvPr/>
        </p:nvSpPr>
        <p:spPr>
          <a:xfrm>
            <a:off x="4292140" y="1046490"/>
            <a:ext cx="3561744" cy="523220"/>
          </a:xfrm>
          <a:prstGeom prst="rect">
            <a:avLst/>
          </a:prstGeom>
          <a:noFill/>
        </p:spPr>
        <p:txBody>
          <a:bodyPr wrap="none" rtlCol="0">
            <a:spAutoFit/>
          </a:bodyPr>
          <a:lstStyle/>
          <a:p>
            <a:r>
              <a:rPr lang="en-GB" sz="2800" b="1" i="1" dirty="0" smtClean="0">
                <a:latin typeface="+mj-lt"/>
              </a:rPr>
              <a:t>EXPERIMENT DATA</a:t>
            </a:r>
            <a:endParaRPr lang="en-GB" sz="2800" b="1" i="1" dirty="0">
              <a:latin typeface="+mj-lt"/>
            </a:endParaRPr>
          </a:p>
        </p:txBody>
      </p:sp>
      <p:sp>
        <p:nvSpPr>
          <p:cNvPr id="4" name="TextBox 3"/>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65" y="1569709"/>
            <a:ext cx="3363984" cy="25229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1066" y="1569710"/>
            <a:ext cx="3363985" cy="25229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2965" y="1569709"/>
            <a:ext cx="3363985" cy="2522989"/>
          </a:xfrm>
          <a:prstGeom prst="rect">
            <a:avLst/>
          </a:prstGeom>
        </p:spPr>
      </p:pic>
    </p:spTree>
    <p:extLst>
      <p:ext uri="{BB962C8B-B14F-4D97-AF65-F5344CB8AC3E}">
        <p14:creationId xmlns:p14="http://schemas.microsoft.com/office/powerpoint/2010/main" val="340416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7</a:t>
            </a:fld>
            <a:endParaRPr lang="it-IT" altLang="en-US"/>
          </a:p>
        </p:txBody>
      </p:sp>
      <p:sp>
        <p:nvSpPr>
          <p:cNvPr id="4" name="Rectangle 3"/>
          <p:cNvSpPr/>
          <p:nvPr/>
        </p:nvSpPr>
        <p:spPr>
          <a:xfrm>
            <a:off x="1938323" y="2588350"/>
            <a:ext cx="8315353"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DATA PROCESSING AND</a:t>
            </a:r>
            <a:br>
              <a:rPr lang="en-US" sz="5400" dirty="0" smtClean="0">
                <a:ln w="0"/>
                <a:solidFill>
                  <a:schemeClr val="tx1"/>
                </a:solidFill>
                <a:effectLst>
                  <a:outerShdw blurRad="38100" dist="19050" dir="2700000" algn="tl" rotWithShape="0">
                    <a:schemeClr val="dk1">
                      <a:alpha val="40000"/>
                    </a:schemeClr>
                  </a:outerShdw>
                </a:effectLst>
              </a:rPr>
            </a:br>
            <a:r>
              <a:rPr lang="en-US" sz="5400" dirty="0" smtClean="0">
                <a:ln w="0"/>
                <a:solidFill>
                  <a:schemeClr val="tx1"/>
                </a:solidFill>
                <a:effectLst>
                  <a:outerShdw blurRad="38100" dist="19050" dir="2700000" algn="tl" rotWithShape="0">
                    <a:schemeClr val="dk1">
                      <a:alpha val="40000"/>
                    </a:schemeClr>
                  </a:outerShdw>
                </a:effectLst>
              </a:rPr>
              <a:t>ANALYSIS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296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GB" dirty="0" smtClean="0"/>
                  <a:t>When analysing data for black box modelling there are several steps to consider:</a:t>
                </a:r>
              </a:p>
              <a:p>
                <a:pPr marL="0" indent="0">
                  <a:buNone/>
                </a:pPr>
                <a:endParaRPr lang="en-GB" dirty="0"/>
              </a:p>
              <a:p>
                <a:pPr marL="457200" indent="-457200">
                  <a:buFont typeface="+mj-lt"/>
                  <a:buAutoNum type="arabicPeriod"/>
                </a:pPr>
                <a:r>
                  <a:rPr lang="en-GB" dirty="0" smtClean="0"/>
                  <a:t>Is there any trend on the data (constant or linear) ? </a:t>
                </a:r>
                <a14:m>
                  <m:oMath xmlns:m="http://schemas.openxmlformats.org/officeDocument/2006/math">
                    <m:r>
                      <a:rPr lang="en-GB" b="0" i="1" smtClean="0">
                        <a:latin typeface="Cambria Math" panose="02040503050406030204" pitchFamily="18" charset="0"/>
                      </a:rPr>
                      <m:t>⇒</m:t>
                    </m:r>
                  </m:oMath>
                </a14:m>
                <a:r>
                  <a:rPr lang="en-GB" dirty="0" smtClean="0"/>
                  <a:t> </a:t>
                </a:r>
                <a:r>
                  <a:rPr lang="en-GB" dirty="0" err="1" smtClean="0"/>
                  <a:t>Detrend</a:t>
                </a:r>
                <a:r>
                  <a:rPr lang="en-GB" dirty="0" smtClean="0"/>
                  <a:t> (not advisable if the system contains an integrator -&gt; we lose dynamics</a:t>
                </a:r>
              </a:p>
              <a:p>
                <a:pPr marL="457200" indent="-457200">
                  <a:buFont typeface="+mj-lt"/>
                  <a:buAutoNum type="arabicPeriod"/>
                </a:pPr>
                <a:endParaRPr lang="en-GB" dirty="0" smtClean="0"/>
              </a:p>
              <a:p>
                <a:pPr marL="457200" indent="-457200">
                  <a:buFont typeface="+mj-lt"/>
                  <a:buAutoNum type="arabicPeriod"/>
                </a:pPr>
                <a:r>
                  <a:rPr lang="en-GB" dirty="0" smtClean="0"/>
                  <a:t>Analyse the covariance and spectrum of the input signal to understand the level of excitation</a:t>
                </a:r>
              </a:p>
              <a:p>
                <a:pPr marL="857250" lvl="1" indent="-457200">
                  <a:buFont typeface="+mj-lt"/>
                  <a:buAutoNum type="arabicPeriod"/>
                </a:pPr>
                <a:r>
                  <a:rPr lang="en-GB" dirty="0" smtClean="0"/>
                  <a:t>We prefer signal that behave like WN to improve (</a:t>
                </a:r>
                <a:r>
                  <a:rPr lang="en-GB" dirty="0" err="1" smtClean="0"/>
                  <a:t>identifiability</a:t>
                </a:r>
                <a:r>
                  <a:rPr lang="en-GB" dirty="0" smtClean="0"/>
                  <a:t> ) the estimate of a parametric model</a:t>
                </a:r>
              </a:p>
              <a:p>
                <a:pPr marL="457200" indent="-457200">
                  <a:buFont typeface="+mj-lt"/>
                  <a:buAutoNum type="arabicPeriod"/>
                </a:pPr>
                <a:endParaRPr lang="en-GB" dirty="0" smtClean="0"/>
              </a:p>
              <a:p>
                <a:pPr marL="457200" indent="-457200">
                  <a:buFont typeface="+mj-lt"/>
                  <a:buAutoNum type="arabicPeriod"/>
                </a:pPr>
                <a:r>
                  <a:rPr lang="en-GB" dirty="0" smtClean="0"/>
                  <a:t>Estimate the impulse response and frequency response to gain:</a:t>
                </a:r>
              </a:p>
              <a:p>
                <a:pPr marL="857250" lvl="1" indent="-457200">
                  <a:buFont typeface="+mj-lt"/>
                  <a:buAutoNum type="arabicPeriod"/>
                </a:pPr>
                <a:r>
                  <a:rPr lang="en-GB" dirty="0" smtClean="0"/>
                  <a:t>Insight into the system dynamics</a:t>
                </a:r>
              </a:p>
              <a:p>
                <a:pPr marL="857250" lvl="1" indent="-457200">
                  <a:buFont typeface="+mj-lt"/>
                  <a:buAutoNum type="arabicPeriod"/>
                </a:pPr>
                <a:r>
                  <a:rPr lang="en-GB" dirty="0" smtClean="0"/>
                  <a:t>Estimation of the input dead time (time delay of the input)</a:t>
                </a:r>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389" t="-1476" r="-111"/>
                </a:stretch>
              </a:blipFill>
            </p:spPr>
            <p:txBody>
              <a:bodyPr/>
              <a:lstStyle/>
              <a:p>
                <a:r>
                  <a:rPr lang="en-GB">
                    <a:noFill/>
                  </a:rPr>
                  <a:t> </a:t>
                </a:r>
              </a:p>
            </p:txBody>
          </p:sp>
        </mc:Fallback>
      </mc:AlternateContent>
      <p:sp>
        <p:nvSpPr>
          <p:cNvPr id="3" name="Slide Number Placeholder 2"/>
          <p:cNvSpPr>
            <a:spLocks noGrp="1"/>
          </p:cNvSpPr>
          <p:nvPr>
            <p:ph type="sldNum" sz="quarter" idx="10"/>
          </p:nvPr>
        </p:nvSpPr>
        <p:spPr/>
        <p:txBody>
          <a:bodyPr/>
          <a:lstStyle/>
          <a:p>
            <a:fld id="{DD46C739-BB1C-478F-BB04-ED63286E8AF6}" type="slidenum">
              <a:rPr lang="it-IT" altLang="en-US" smtClean="0"/>
              <a:pPr/>
              <a:t>8</a:t>
            </a:fld>
            <a:endParaRPr lang="it-IT" altLang="en-US"/>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76158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9</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1/5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4247317"/>
          </a:xfrm>
          <a:prstGeom prst="rect">
            <a:avLst/>
          </a:prstGeom>
          <a:noFill/>
        </p:spPr>
        <p:txBody>
          <a:bodyPr wrap="square" rtlCol="0">
            <a:spAutoFit/>
          </a:bodyPr>
          <a:lstStyle/>
          <a:p>
            <a:endParaRPr lang="en-GB" dirty="0" smtClean="0"/>
          </a:p>
          <a:p>
            <a:r>
              <a:rPr lang="en-GB" dirty="0" smtClean="0"/>
              <a:t>Analysis of the covariance gives insight on the level of excitation of the input signal: for example we can run the Anderson Whiteness Test to understand if the input signal behaves like a random white noise.</a:t>
            </a:r>
          </a:p>
          <a:p>
            <a:endParaRPr lang="en-GB" dirty="0" smtClean="0"/>
          </a:p>
          <a:p>
            <a:endParaRPr lang="en-GB" dirty="0"/>
          </a:p>
          <a:p>
            <a:endParaRPr lang="en-GB" dirty="0"/>
          </a:p>
          <a:p>
            <a:r>
              <a:rPr lang="en-GB" dirty="0" smtClean="0"/>
              <a:t>Also the rank of the correlation matrix can give some info, but most of the time has a persistence of excitation very high:</a:t>
            </a:r>
          </a:p>
          <a:p>
            <a:pPr marL="742950" lvl="1" indent="-285750">
              <a:buFont typeface="Arial" panose="020B0604020202020204" pitchFamily="34" charset="0"/>
              <a:buChar char="•"/>
            </a:pPr>
            <a:r>
              <a:rPr lang="en-GB" dirty="0" err="1" smtClean="0"/>
              <a:t>Matlab</a:t>
            </a:r>
            <a:r>
              <a:rPr lang="en-GB" dirty="0" smtClean="0"/>
              <a:t> command </a:t>
            </a:r>
            <a:r>
              <a:rPr lang="en-GB" dirty="0" err="1" smtClean="0"/>
              <a:t>pexcit</a:t>
            </a:r>
            <a:r>
              <a:rPr lang="en-GB" dirty="0" smtClean="0"/>
              <a:t> always returned 50 (degree of persistence of excitation, its calculated based on min(n/3, 50) where n=rank(Ru) )</a:t>
            </a:r>
          </a:p>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spTree>
    <p:extLst>
      <p:ext uri="{BB962C8B-B14F-4D97-AF65-F5344CB8AC3E}">
        <p14:creationId xmlns:p14="http://schemas.microsoft.com/office/powerpoint/2010/main" val="2408693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1795</TotalTime>
  <Words>829</Words>
  <Application>Microsoft Office PowerPoint</Application>
  <PresentationFormat>Widescreen</PresentationFormat>
  <Paragraphs>246</Paragraphs>
  <Slides>27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27</vt:i4>
      </vt:variant>
    </vt:vector>
  </HeadingPairs>
  <TitlesOfParts>
    <vt:vector size="37" baseType="lpstr">
      <vt:lpstr>Arial</vt:lpstr>
      <vt:lpstr>Calibri</vt:lpstr>
      <vt:lpstr>Calibri Light</vt:lpstr>
      <vt:lpstr>Cambria Math</vt:lpstr>
      <vt:lpstr>DejaVu Sans</vt:lpstr>
      <vt:lpstr>Minion Web</vt:lpstr>
      <vt:lpstr>Wingdings</vt:lpstr>
      <vt:lpstr>Office Theme</vt:lpstr>
      <vt:lpstr>Storyboard Layouts</vt:lpstr>
      <vt:lpstr>Struttura predefinita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dc:title>
  <dc:creator>Alessio Russo</dc:creator>
  <cp:lastModifiedBy>Alessio Russo</cp:lastModifiedBy>
  <cp:revision>70</cp:revision>
  <dcterms:created xsi:type="dcterms:W3CDTF">2015-04-04T11:28:03Z</dcterms:created>
  <dcterms:modified xsi:type="dcterms:W3CDTF">2015-04-13T12:06:16Z</dcterms:modified>
  <cp:category>Engineering</cp:category>
</cp:coreProperties>
</file>