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Lst>
  <p:sldIdLst>
    <p:sldId id="257" r:id="rId4"/>
    <p:sldId id="258" r:id="rId5"/>
    <p:sldId id="259" r:id="rId6"/>
    <p:sldId id="268" r:id="rId7"/>
    <p:sldId id="260" r:id="rId8"/>
    <p:sldId id="261" r:id="rId9"/>
    <p:sldId id="269" r:id="rId10"/>
    <p:sldId id="271" r:id="rId11"/>
    <p:sldId id="272" r:id="rId12"/>
    <p:sldId id="273" r:id="rId13"/>
    <p:sldId id="275" r:id="rId14"/>
    <p:sldId id="276" r:id="rId15"/>
    <p:sldId id="274" r:id="rId16"/>
    <p:sldId id="262" r:id="rId17"/>
    <p:sldId id="266" r:id="rId18"/>
    <p:sldId id="267" r:id="rId19"/>
    <p:sldId id="270" r:id="rId20"/>
    <p:sldId id="263" r:id="rId21"/>
    <p:sldId id="279" r:id="rId22"/>
    <p:sldId id="281" r:id="rId23"/>
    <p:sldId id="280" r:id="rId24"/>
    <p:sldId id="283" r:id="rId25"/>
    <p:sldId id="282" r:id="rId26"/>
    <p:sldId id="293" r:id="rId27"/>
    <p:sldId id="287" r:id="rId28"/>
    <p:sldId id="264" r:id="rId29"/>
    <p:sldId id="289" r:id="rId30"/>
    <p:sldId id="290" r:id="rId31"/>
    <p:sldId id="291" r:id="rId32"/>
    <p:sldId id="285" r:id="rId33"/>
    <p:sldId id="286" r:id="rId34"/>
    <p:sldId id="288" r:id="rId35"/>
    <p:sldId id="292" r:id="rId36"/>
    <p:sldId id="265" r:id="rId37"/>
    <p:sldId id="277" r:id="rId38"/>
    <p:sldId id="27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3" autoAdjust="0"/>
    <p:restoredTop sz="94660"/>
  </p:normalViewPr>
  <p:slideViewPr>
    <p:cSldViewPr snapToGrid="0">
      <p:cViewPr varScale="1">
        <p:scale>
          <a:sx n="112" d="100"/>
          <a:sy n="112" d="100"/>
        </p:scale>
        <p:origin x="102" y="78"/>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16/04/2015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871982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16/04/2015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923018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16/04/2015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951387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Rectangle 15"/>
          <p:cNvSpPr>
            <a:spLocks noChangeArrowheads="1"/>
          </p:cNvSpPr>
          <p:nvPr/>
        </p:nvSpPr>
        <p:spPr bwMode="auto">
          <a:xfrm>
            <a:off x="0" y="1"/>
            <a:ext cx="12225867" cy="6873875"/>
          </a:xfrm>
          <a:prstGeom prst="rect">
            <a:avLst/>
          </a:prstGeom>
          <a:noFill/>
          <a:ln w="0">
            <a:noFill/>
            <a:miter lim="800000"/>
            <a:headEnd/>
            <a:tailEnd/>
          </a:ln>
          <a:effectLst/>
        </p:spPr>
        <p:txBody>
          <a:bodyPr wrap="none" anchor="ctr"/>
          <a:lstStyle/>
          <a:p>
            <a:pPr eaLnBrk="0" hangingPunct="0">
              <a:spcBef>
                <a:spcPct val="20000"/>
              </a:spcBef>
              <a:defRPr/>
            </a:pPr>
            <a:endParaRPr lang="it-IT" sz="1800">
              <a:latin typeface="Arial" charset="0"/>
            </a:endParaRPr>
          </a:p>
        </p:txBody>
      </p:sp>
      <p:pic>
        <p:nvPicPr>
          <p:cNvPr id="3" name="Picture 68" descr="powerpoint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200467" cy="705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9" descr="logo_istituz_positiv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06400" y="1974850"/>
            <a:ext cx="3352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45338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5667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923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Rectangle 15"/>
          <p:cNvSpPr>
            <a:spLocks noChangeArrowheads="1"/>
          </p:cNvSpPr>
          <p:nvPr/>
        </p:nvSpPr>
        <p:spPr bwMode="auto">
          <a:xfrm>
            <a:off x="0" y="1"/>
            <a:ext cx="12225867" cy="6873875"/>
          </a:xfrm>
          <a:prstGeom prst="rect">
            <a:avLst/>
          </a:prstGeom>
          <a:noFill/>
          <a:ln w="0">
            <a:noFill/>
            <a:miter lim="800000"/>
            <a:headEnd/>
            <a:tailEnd/>
          </a:ln>
          <a:effectLst/>
        </p:spPr>
        <p:txBody>
          <a:bodyPr wrap="none" anchor="ctr"/>
          <a:lstStyle/>
          <a:p>
            <a:pPr eaLnBrk="0" hangingPunct="0">
              <a:spcBef>
                <a:spcPct val="20000"/>
              </a:spcBef>
              <a:defRPr/>
            </a:pPr>
            <a:endParaRPr lang="it-IT" sz="1800">
              <a:latin typeface="Arial" charset="0"/>
            </a:endParaRPr>
          </a:p>
        </p:txBody>
      </p:sp>
      <p:pic>
        <p:nvPicPr>
          <p:cNvPr id="3" name="Picture 68" descr="powerpoint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200467" cy="705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9" descr="logo_istituz_positiv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06400" y="1974850"/>
            <a:ext cx="3352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261894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fld id="{DD46C739-BB1C-478F-BB04-ED63286E8AF6}" type="slidenum">
              <a:rPr lang="it-IT" altLang="en-US"/>
              <a:pPr/>
              <a:t>‹#›</a:t>
            </a:fld>
            <a:endParaRPr lang="it-IT" altLang="en-US"/>
          </a:p>
        </p:txBody>
      </p:sp>
    </p:spTree>
    <p:extLst>
      <p:ext uri="{BB962C8B-B14F-4D97-AF65-F5344CB8AC3E}">
        <p14:creationId xmlns:p14="http://schemas.microsoft.com/office/powerpoint/2010/main" val="189306175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8"/>
          <p:cNvSpPr>
            <a:spLocks noGrp="1" noChangeArrowheads="1"/>
          </p:cNvSpPr>
          <p:nvPr>
            <p:ph type="sldNum" sz="quarter" idx="10"/>
          </p:nvPr>
        </p:nvSpPr>
        <p:spPr>
          <a:ln/>
        </p:spPr>
        <p:txBody>
          <a:bodyPr/>
          <a:lstStyle>
            <a:lvl1pPr>
              <a:defRPr/>
            </a:lvl1pPr>
          </a:lstStyle>
          <a:p>
            <a:fld id="{61155BBA-336D-4AED-BB34-E42D9706BCE7}" type="slidenum">
              <a:rPr lang="it-IT" altLang="en-US"/>
              <a:pPr/>
              <a:t>‹#›</a:t>
            </a:fld>
            <a:endParaRPr lang="it-IT" altLang="en-US"/>
          </a:p>
        </p:txBody>
      </p:sp>
    </p:spTree>
    <p:extLst>
      <p:ext uri="{BB962C8B-B14F-4D97-AF65-F5344CB8AC3E}">
        <p14:creationId xmlns:p14="http://schemas.microsoft.com/office/powerpoint/2010/main" val="564758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16/04/2015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2290697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3C4FC0-81D1-4453-9443-D3E156B7E80B}" type="datetimeFigureOut">
              <a:rPr lang="en-GB" smtClean="0"/>
              <a:t>16/04/2015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1324404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43C4FC0-81D1-4453-9443-D3E156B7E80B}" type="datetimeFigureOut">
              <a:rPr lang="en-GB" smtClean="0"/>
              <a:t>16/04/2015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4164699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43C4FC0-81D1-4453-9443-D3E156B7E80B}" type="datetimeFigureOut">
              <a:rPr lang="en-GB" smtClean="0"/>
              <a:t>16/04/2015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426598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43C4FC0-81D1-4453-9443-D3E156B7E80B}" type="datetimeFigureOut">
              <a:rPr lang="en-GB" smtClean="0"/>
              <a:t>16/04/2015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26896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3C4FC0-81D1-4453-9443-D3E156B7E80B}" type="datetimeFigureOut">
              <a:rPr lang="en-GB" smtClean="0"/>
              <a:t>16/04/2015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994928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C4FC0-81D1-4453-9443-D3E156B7E80B}" type="datetimeFigureOut">
              <a:rPr lang="en-GB" smtClean="0"/>
              <a:t>16/04/2015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58632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C4FC0-81D1-4453-9443-D3E156B7E80B}" type="datetimeFigureOut">
              <a:rPr lang="en-GB" smtClean="0"/>
              <a:t>16/04/2015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196530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5.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3C4FC0-81D1-4453-9443-D3E156B7E80B}" type="datetimeFigureOut">
              <a:rPr lang="en-GB" smtClean="0"/>
              <a:t>16/04/2015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E16275-21D0-4E9D-9684-7551CAB2301E}" type="slidenum">
              <a:rPr lang="en-GB" smtClean="0"/>
              <a:t>‹#›</a:t>
            </a:fld>
            <a:endParaRPr lang="en-GB"/>
          </a:p>
        </p:txBody>
      </p:sp>
    </p:spTree>
    <p:extLst>
      <p:ext uri="{BB962C8B-B14F-4D97-AF65-F5344CB8AC3E}">
        <p14:creationId xmlns:p14="http://schemas.microsoft.com/office/powerpoint/2010/main" val="4056616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8358566"/>
      </p:ext>
    </p:extLst>
  </p:cSld>
  <p:clrMap bg1="lt1" tx1="dk1" bg2="lt2" tx2="dk2" accent1="accent1" accent2="accent2" accent3="accent3" accent4="accent4" accent5="accent5" accent6="accent6" hlink="hlink" folHlink="folHlink"/>
  <p:sldLayoutIdLst>
    <p:sldLayoutId id="2147483663" r:id="rId1"/>
    <p:sldLayoutId id="2147483661" r:id="rId2"/>
    <p:sldLayoutId id="214748366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80" descr="down"/>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597650"/>
            <a:ext cx="121920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79" descr="up"/>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192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66"/>
          <p:cNvSpPr>
            <a:spLocks noGrp="1" noChangeArrowheads="1"/>
          </p:cNvSpPr>
          <p:nvPr>
            <p:ph type="body" idx="1"/>
          </p:nvPr>
        </p:nvSpPr>
        <p:spPr bwMode="auto">
          <a:xfrm>
            <a:off x="958851" y="1066800"/>
            <a:ext cx="10972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it-IT" altLang="en-US" dirty="0" smtClean="0"/>
              <a:t>Fare clic per modificare il testo</a:t>
            </a:r>
          </a:p>
          <a:p>
            <a:pPr lvl="1"/>
            <a:r>
              <a:rPr lang="it-IT" altLang="en-US" dirty="0" smtClean="0"/>
              <a:t>Testo</a:t>
            </a:r>
          </a:p>
          <a:p>
            <a:pPr lvl="2"/>
            <a:r>
              <a:rPr lang="it-IT" altLang="en-US" dirty="0" smtClean="0"/>
              <a:t>Testo</a:t>
            </a:r>
          </a:p>
          <a:p>
            <a:pPr lvl="3"/>
            <a:r>
              <a:rPr lang="it-IT" altLang="en-US" dirty="0" smtClean="0"/>
              <a:t>testo</a:t>
            </a:r>
          </a:p>
        </p:txBody>
      </p:sp>
      <p:sp>
        <p:nvSpPr>
          <p:cNvPr id="1092" name="Rectangle 68"/>
          <p:cNvSpPr>
            <a:spLocks noGrp="1" noChangeArrowheads="1"/>
          </p:cNvSpPr>
          <p:nvPr>
            <p:ph type="sldNum" sz="quarter" idx="4"/>
          </p:nvPr>
        </p:nvSpPr>
        <p:spPr bwMode="auto">
          <a:xfrm>
            <a:off x="11698313" y="6621383"/>
            <a:ext cx="1342219" cy="246221"/>
          </a:xfrm>
          <a:prstGeom prst="rect">
            <a:avLst/>
          </a:prstGeom>
          <a:noFill/>
          <a:ln w="9525">
            <a:noFill/>
            <a:miter lim="800000"/>
            <a:headEnd/>
            <a:tailEnd/>
          </a:ln>
          <a:effectLst/>
        </p:spPr>
        <p:txBody>
          <a:bodyPr vert="horz" wrap="none" lIns="0" tIns="0" rIns="1080000" bIns="0" numCol="1" anchor="t" anchorCtr="0" compatLnSpc="1">
            <a:prstTxWarp prst="textNoShape">
              <a:avLst/>
            </a:prstTxWarp>
            <a:spAutoFit/>
          </a:bodyPr>
          <a:lstStyle>
            <a:lvl1pPr algn="r" eaLnBrk="0" hangingPunct="0">
              <a:spcBef>
                <a:spcPct val="20000"/>
              </a:spcBef>
              <a:defRPr sz="1600" b="1">
                <a:solidFill>
                  <a:srgbClr val="FF9900"/>
                </a:solidFill>
              </a:defRPr>
            </a:lvl1pPr>
          </a:lstStyle>
          <a:p>
            <a:fld id="{786669DE-8452-44C7-A15A-D86683DB2312}" type="slidenum">
              <a:rPr lang="it-IT" altLang="en-US"/>
              <a:pPr/>
              <a:t>‹#›</a:t>
            </a:fld>
            <a:endParaRPr lang="it-IT" altLang="en-US"/>
          </a:p>
        </p:txBody>
      </p:sp>
      <p:sp>
        <p:nvSpPr>
          <p:cNvPr id="1095" name="Text Box 71"/>
          <p:cNvSpPr txBox="1">
            <a:spLocks noChangeArrowheads="1"/>
          </p:cNvSpPr>
          <p:nvPr userDrawn="1"/>
        </p:nvSpPr>
        <p:spPr bwMode="auto">
          <a:xfrm>
            <a:off x="304800" y="6165850"/>
            <a:ext cx="5994400" cy="274638"/>
          </a:xfrm>
          <a:prstGeom prst="rect">
            <a:avLst/>
          </a:prstGeom>
          <a:noFill/>
          <a:ln w="9525">
            <a:noFill/>
            <a:miter lim="800000"/>
            <a:headEnd/>
            <a:tailEnd/>
          </a:ln>
          <a:effectLst/>
        </p:spPr>
        <p:txBody>
          <a:bodyPr>
            <a:spAutoFit/>
          </a:bodyPr>
          <a:lstStyle/>
          <a:p>
            <a:pPr algn="r" eaLnBrk="0" hangingPunct="0">
              <a:spcBef>
                <a:spcPct val="50000"/>
              </a:spcBef>
              <a:defRPr/>
            </a:pPr>
            <a:endParaRPr lang="en-US" sz="1200" b="1">
              <a:solidFill>
                <a:srgbClr val="003F6E"/>
              </a:solidFill>
              <a:latin typeface="Arial" charset="0"/>
            </a:endParaRPr>
          </a:p>
        </p:txBody>
      </p:sp>
      <p:pic>
        <p:nvPicPr>
          <p:cNvPr id="7175" name="Picture 81" descr="logo_istituz_positiv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0566399" y="152401"/>
            <a:ext cx="1646613" cy="51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0" name="Text Box 86"/>
          <p:cNvSpPr txBox="1">
            <a:spLocks noChangeArrowheads="1"/>
          </p:cNvSpPr>
          <p:nvPr userDrawn="1"/>
        </p:nvSpPr>
        <p:spPr bwMode="auto">
          <a:xfrm>
            <a:off x="992718" y="109539"/>
            <a:ext cx="5765801" cy="430887"/>
          </a:xfrm>
          <a:prstGeom prst="rect">
            <a:avLst/>
          </a:prstGeom>
          <a:noFill/>
          <a:ln w="9525">
            <a:noFill/>
            <a:miter lim="800000"/>
            <a:headEnd/>
            <a:tailEnd/>
          </a:ln>
          <a:effectLst/>
        </p:spPr>
        <p:txBody>
          <a:bodyPr wrap="square" lIns="0" tIns="0" rIns="0" bIns="0">
            <a:spAutoFit/>
          </a:bodyPr>
          <a:lstStyle/>
          <a:p>
            <a:pPr eaLnBrk="0" hangingPunct="0">
              <a:spcBef>
                <a:spcPct val="20000"/>
              </a:spcBef>
              <a:defRPr/>
            </a:pPr>
            <a:r>
              <a:rPr lang="it-IT" sz="1400" b="1" dirty="0" smtClean="0">
                <a:solidFill>
                  <a:srgbClr val="004F84"/>
                </a:solidFill>
                <a:latin typeface="Arial" charset="0"/>
              </a:rPr>
              <a:t>ICT</a:t>
            </a:r>
            <a:r>
              <a:rPr lang="it-IT" sz="1400" b="1" baseline="0" dirty="0" smtClean="0">
                <a:solidFill>
                  <a:srgbClr val="004F84"/>
                </a:solidFill>
                <a:latin typeface="Arial" charset="0"/>
              </a:rPr>
              <a:t> FOR CONTROL SYSTEMS ENGINEERING: IDENTIFICATION OF THE ATTITUDE DYNAMICS FOR A QUADROTOR HELICOPTER</a:t>
            </a:r>
            <a:endParaRPr lang="it-IT" sz="1400" b="1" dirty="0">
              <a:solidFill>
                <a:srgbClr val="004F84"/>
              </a:solidFill>
              <a:latin typeface="Arial" charset="0"/>
            </a:endParaRPr>
          </a:p>
        </p:txBody>
      </p:sp>
      <p:sp>
        <p:nvSpPr>
          <p:cNvPr id="9" name="CasellaDiTesto 8"/>
          <p:cNvSpPr txBox="1"/>
          <p:nvPr userDrawn="1"/>
        </p:nvSpPr>
        <p:spPr>
          <a:xfrm>
            <a:off x="1" y="6575425"/>
            <a:ext cx="6758518" cy="338138"/>
          </a:xfrm>
          <a:prstGeom prst="rect">
            <a:avLst/>
          </a:prstGeom>
          <a:noFill/>
        </p:spPr>
        <p:txBody>
          <a:bodyPr wrap="square">
            <a:spAutoFit/>
          </a:bodyPr>
          <a:lstStyle/>
          <a:p>
            <a:pPr eaLnBrk="0" hangingPunct="0">
              <a:spcBef>
                <a:spcPct val="20000"/>
              </a:spcBef>
              <a:defRPr/>
            </a:pPr>
            <a:r>
              <a:rPr lang="it-IT" sz="1600" b="1" dirty="0">
                <a:solidFill>
                  <a:srgbClr val="FF9900"/>
                </a:solidFill>
                <a:latin typeface="Arial" charset="0"/>
              </a:rPr>
              <a:t>Milano </a:t>
            </a:r>
            <a:r>
              <a:rPr lang="it-IT" sz="1600" b="1" dirty="0" smtClean="0">
                <a:solidFill>
                  <a:srgbClr val="FF9900"/>
                </a:solidFill>
                <a:latin typeface="Arial" charset="0"/>
              </a:rPr>
              <a:t>–</a:t>
            </a:r>
            <a:r>
              <a:rPr lang="it-IT" sz="1600" b="1" baseline="0" dirty="0" smtClean="0">
                <a:solidFill>
                  <a:srgbClr val="FF9900"/>
                </a:solidFill>
                <a:latin typeface="Arial" charset="0"/>
              </a:rPr>
              <a:t> 2014/2015  -  Authors: Russo Alessio, Savaia Gianluca</a:t>
            </a:r>
            <a:endParaRPr lang="it-IT" sz="1600" b="1" dirty="0">
              <a:solidFill>
                <a:srgbClr val="FF9900"/>
              </a:solidFill>
              <a:latin typeface="Arial" charset="0"/>
            </a:endParaRPr>
          </a:p>
        </p:txBody>
      </p:sp>
    </p:spTree>
    <p:extLst>
      <p:ext uri="{BB962C8B-B14F-4D97-AF65-F5344CB8AC3E}">
        <p14:creationId xmlns:p14="http://schemas.microsoft.com/office/powerpoint/2010/main" val="313114451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iming>
    <p:tnLst>
      <p:par>
        <p:cTn id="1" dur="indefinite" restart="never" nodeType="tmRoot"/>
      </p:par>
    </p:tnLst>
  </p:timing>
  <p:hf hdr="0" ftr="0" dt="0"/>
  <p:txStyles>
    <p:titleStyle>
      <a:lvl1pPr algn="l" rtl="0" eaLnBrk="0" fontAlgn="base" hangingPunct="0">
        <a:spcBef>
          <a:spcPct val="0"/>
        </a:spcBef>
        <a:spcAft>
          <a:spcPct val="0"/>
        </a:spcAft>
        <a:defRPr sz="2200" b="1">
          <a:solidFill>
            <a:srgbClr val="003F6E"/>
          </a:solidFill>
          <a:latin typeface="+mj-lt"/>
          <a:ea typeface="+mj-ea"/>
          <a:cs typeface="+mj-cs"/>
        </a:defRPr>
      </a:lvl1pPr>
      <a:lvl2pPr algn="l" rtl="0" eaLnBrk="0" fontAlgn="base" hangingPunct="0">
        <a:spcBef>
          <a:spcPct val="0"/>
        </a:spcBef>
        <a:spcAft>
          <a:spcPct val="0"/>
        </a:spcAft>
        <a:defRPr sz="2200" b="1">
          <a:solidFill>
            <a:srgbClr val="003F6E"/>
          </a:solidFill>
          <a:latin typeface="Arial" charset="0"/>
        </a:defRPr>
      </a:lvl2pPr>
      <a:lvl3pPr algn="l" rtl="0" eaLnBrk="0" fontAlgn="base" hangingPunct="0">
        <a:spcBef>
          <a:spcPct val="0"/>
        </a:spcBef>
        <a:spcAft>
          <a:spcPct val="0"/>
        </a:spcAft>
        <a:defRPr sz="2200" b="1">
          <a:solidFill>
            <a:srgbClr val="003F6E"/>
          </a:solidFill>
          <a:latin typeface="Arial" charset="0"/>
        </a:defRPr>
      </a:lvl3pPr>
      <a:lvl4pPr algn="l" rtl="0" eaLnBrk="0" fontAlgn="base" hangingPunct="0">
        <a:spcBef>
          <a:spcPct val="0"/>
        </a:spcBef>
        <a:spcAft>
          <a:spcPct val="0"/>
        </a:spcAft>
        <a:defRPr sz="2200" b="1">
          <a:solidFill>
            <a:srgbClr val="003F6E"/>
          </a:solidFill>
          <a:latin typeface="Arial" charset="0"/>
        </a:defRPr>
      </a:lvl4pPr>
      <a:lvl5pPr algn="l" rtl="0" eaLnBrk="0" fontAlgn="base" hangingPunct="0">
        <a:spcBef>
          <a:spcPct val="0"/>
        </a:spcBef>
        <a:spcAft>
          <a:spcPct val="0"/>
        </a:spcAft>
        <a:defRPr sz="2200" b="1">
          <a:solidFill>
            <a:srgbClr val="003F6E"/>
          </a:solidFill>
          <a:latin typeface="Arial" charset="0"/>
        </a:defRPr>
      </a:lvl5pPr>
      <a:lvl6pPr marL="457200" algn="l" rtl="0" eaLnBrk="0" fontAlgn="base" hangingPunct="0">
        <a:spcBef>
          <a:spcPct val="0"/>
        </a:spcBef>
        <a:spcAft>
          <a:spcPct val="0"/>
        </a:spcAft>
        <a:defRPr sz="2200" b="1">
          <a:solidFill>
            <a:srgbClr val="003F6E"/>
          </a:solidFill>
          <a:latin typeface="Arial" charset="0"/>
        </a:defRPr>
      </a:lvl6pPr>
      <a:lvl7pPr marL="914400" algn="l" rtl="0" eaLnBrk="0" fontAlgn="base" hangingPunct="0">
        <a:spcBef>
          <a:spcPct val="0"/>
        </a:spcBef>
        <a:spcAft>
          <a:spcPct val="0"/>
        </a:spcAft>
        <a:defRPr sz="2200" b="1">
          <a:solidFill>
            <a:srgbClr val="003F6E"/>
          </a:solidFill>
          <a:latin typeface="Arial" charset="0"/>
        </a:defRPr>
      </a:lvl7pPr>
      <a:lvl8pPr marL="1371600" algn="l" rtl="0" eaLnBrk="0" fontAlgn="base" hangingPunct="0">
        <a:spcBef>
          <a:spcPct val="0"/>
        </a:spcBef>
        <a:spcAft>
          <a:spcPct val="0"/>
        </a:spcAft>
        <a:defRPr sz="2200" b="1">
          <a:solidFill>
            <a:srgbClr val="003F6E"/>
          </a:solidFill>
          <a:latin typeface="Arial" charset="0"/>
        </a:defRPr>
      </a:lvl8pPr>
      <a:lvl9pPr marL="1828800" algn="l" rtl="0" eaLnBrk="0" fontAlgn="base" hangingPunct="0">
        <a:spcBef>
          <a:spcPct val="0"/>
        </a:spcBef>
        <a:spcAft>
          <a:spcPct val="0"/>
        </a:spcAft>
        <a:defRPr sz="2200" b="1">
          <a:solidFill>
            <a:srgbClr val="003F6E"/>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4C80"/>
        </a:buClr>
        <a:buSzPct val="85000"/>
        <a:buFont typeface="Wingdings" panose="05000000000000000000"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rgbClr val="004D82"/>
        </a:buClr>
        <a:buChar char="•"/>
        <a:defRPr sz="2400">
          <a:solidFill>
            <a:schemeClr val="tx1"/>
          </a:solidFill>
          <a:latin typeface="+mn-lt"/>
        </a:defRPr>
      </a:lvl3pPr>
      <a:lvl4pPr marL="1600200" indent="-228600" algn="l" rtl="0" eaLnBrk="0" fontAlgn="base" hangingPunct="0">
        <a:spcBef>
          <a:spcPct val="20000"/>
        </a:spcBef>
        <a:spcAft>
          <a:spcPct val="0"/>
        </a:spcAft>
        <a:buClr>
          <a:srgbClr val="004C80"/>
        </a:buClr>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inion Web" pitchFamily="18" charset="0"/>
        </a:defRPr>
      </a:lvl5pPr>
      <a:lvl6pPr marL="2514600" indent="-228600" algn="l" rtl="0" eaLnBrk="0" fontAlgn="base" hangingPunct="0">
        <a:spcBef>
          <a:spcPct val="20000"/>
        </a:spcBef>
        <a:spcAft>
          <a:spcPct val="0"/>
        </a:spcAft>
        <a:buChar char="»"/>
        <a:defRPr>
          <a:solidFill>
            <a:schemeClr val="tx1"/>
          </a:solidFill>
          <a:latin typeface="Minion Web" pitchFamily="18" charset="0"/>
        </a:defRPr>
      </a:lvl6pPr>
      <a:lvl7pPr marL="2971800" indent="-228600" algn="l" rtl="0" eaLnBrk="0" fontAlgn="base" hangingPunct="0">
        <a:spcBef>
          <a:spcPct val="20000"/>
        </a:spcBef>
        <a:spcAft>
          <a:spcPct val="0"/>
        </a:spcAft>
        <a:buChar char="»"/>
        <a:defRPr>
          <a:solidFill>
            <a:schemeClr val="tx1"/>
          </a:solidFill>
          <a:latin typeface="Minion Web" pitchFamily="18" charset="0"/>
        </a:defRPr>
      </a:lvl7pPr>
      <a:lvl8pPr marL="3429000" indent="-228600" algn="l" rtl="0" eaLnBrk="0" fontAlgn="base" hangingPunct="0">
        <a:spcBef>
          <a:spcPct val="20000"/>
        </a:spcBef>
        <a:spcAft>
          <a:spcPct val="0"/>
        </a:spcAft>
        <a:buChar char="»"/>
        <a:defRPr>
          <a:solidFill>
            <a:schemeClr val="tx1"/>
          </a:solidFill>
          <a:latin typeface="Minion Web" pitchFamily="18" charset="0"/>
        </a:defRPr>
      </a:lvl8pPr>
      <a:lvl9pPr marL="3886200" indent="-228600" algn="l" rtl="0" eaLnBrk="0" fontAlgn="base" hangingPunct="0">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rssalessio/ictprojec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ssalessio/ictproject" TargetMode="External"/><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7.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7.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9"/>
          <p:cNvSpPr txBox="1">
            <a:spLocks noChangeArrowheads="1"/>
          </p:cNvSpPr>
          <p:nvPr/>
        </p:nvSpPr>
        <p:spPr bwMode="auto">
          <a:xfrm>
            <a:off x="2255838" y="4477703"/>
            <a:ext cx="7445375"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pPr>
            <a:r>
              <a:rPr lang="en-GB" altLang="en-US" b="1" dirty="0" smtClean="0">
                <a:solidFill>
                  <a:srgbClr val="004F84"/>
                </a:solidFill>
              </a:rPr>
              <a:t>Model Identification: </a:t>
            </a:r>
            <a:r>
              <a:rPr lang="en-GB" altLang="en-US" sz="2200" b="1" i="1" dirty="0" smtClean="0">
                <a:solidFill>
                  <a:srgbClr val="004F84"/>
                </a:solidFill>
              </a:rPr>
              <a:t>Comparison of Black-Box methods to identify the attitude dynamics of a </a:t>
            </a:r>
            <a:r>
              <a:rPr lang="en-GB" altLang="en-US" sz="2200" b="1" i="1" dirty="0" err="1" smtClean="0">
                <a:solidFill>
                  <a:srgbClr val="004F84"/>
                </a:solidFill>
              </a:rPr>
              <a:t>quadrotor</a:t>
            </a:r>
            <a:r>
              <a:rPr lang="en-GB" altLang="en-US" sz="2200" b="1" i="1" dirty="0" smtClean="0">
                <a:solidFill>
                  <a:srgbClr val="004F84"/>
                </a:solidFill>
              </a:rPr>
              <a:t> helicopter</a:t>
            </a:r>
            <a:endParaRPr lang="it-IT" altLang="en-US" sz="2200" b="1" i="1" dirty="0">
              <a:solidFill>
                <a:srgbClr val="004F84"/>
              </a:solidFill>
            </a:endParaRPr>
          </a:p>
        </p:txBody>
      </p:sp>
      <p:sp>
        <p:nvSpPr>
          <p:cNvPr id="3" name="Text Box 20"/>
          <p:cNvSpPr txBox="1">
            <a:spLocks noChangeArrowheads="1"/>
          </p:cNvSpPr>
          <p:nvPr/>
        </p:nvSpPr>
        <p:spPr bwMode="auto">
          <a:xfrm>
            <a:off x="6618914" y="5524143"/>
            <a:ext cx="5330897" cy="94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pPr>
            <a:r>
              <a:rPr lang="it-IT" altLang="en-US" sz="1800" b="1" dirty="0" smtClean="0"/>
              <a:t>Russo Alessio, Savaia Gianluca</a:t>
            </a:r>
            <a:endParaRPr lang="it-IT" altLang="en-US" sz="1800" b="1" dirty="0"/>
          </a:p>
          <a:p>
            <a:pPr>
              <a:spcBef>
                <a:spcPct val="20000"/>
              </a:spcBef>
            </a:pPr>
            <a:r>
              <a:rPr lang="it-IT" altLang="en-US" sz="1800" b="1" dirty="0" smtClean="0"/>
              <a:t>School of Industrial and Information Engineering</a:t>
            </a:r>
            <a:endParaRPr lang="it-IT" altLang="en-US" sz="1800" b="1" dirty="0"/>
          </a:p>
          <a:p>
            <a:pPr>
              <a:spcBef>
                <a:spcPct val="20000"/>
              </a:spcBef>
            </a:pPr>
            <a:r>
              <a:rPr lang="it-IT" altLang="en-US" sz="1800" b="1" dirty="0" smtClean="0"/>
              <a:t>Politecnico di milano</a:t>
            </a:r>
          </a:p>
        </p:txBody>
      </p:sp>
      <p:sp>
        <p:nvSpPr>
          <p:cNvPr id="4" name="CasellaDiTesto 3"/>
          <p:cNvSpPr txBox="1">
            <a:spLocks noChangeArrowheads="1"/>
          </p:cNvSpPr>
          <p:nvPr/>
        </p:nvSpPr>
        <p:spPr bwMode="auto">
          <a:xfrm>
            <a:off x="4888992" y="189865"/>
            <a:ext cx="706081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spcBef>
                <a:spcPct val="20000"/>
              </a:spcBef>
            </a:pPr>
            <a:r>
              <a:rPr lang="it-IT" altLang="en-US" b="1" dirty="0" smtClean="0">
                <a:solidFill>
                  <a:srgbClr val="FF9900"/>
                </a:solidFill>
              </a:rPr>
              <a:t>Prof. Lovera Marco</a:t>
            </a:r>
            <a:br>
              <a:rPr lang="it-IT" altLang="en-US" b="1" dirty="0" smtClean="0">
                <a:solidFill>
                  <a:srgbClr val="FF9900"/>
                </a:solidFill>
              </a:rPr>
            </a:br>
            <a:r>
              <a:rPr lang="it-IT" altLang="en-US" b="1" dirty="0" smtClean="0">
                <a:solidFill>
                  <a:srgbClr val="FF9900"/>
                </a:solidFill>
              </a:rPr>
              <a:t>ICT FOR CONTROL SYSTEMS ENGINEERING</a:t>
            </a:r>
            <a:br>
              <a:rPr lang="it-IT" altLang="en-US" b="1" dirty="0" smtClean="0">
                <a:solidFill>
                  <a:srgbClr val="FF9900"/>
                </a:solidFill>
              </a:rPr>
            </a:br>
            <a:r>
              <a:rPr lang="it-IT" altLang="en-US" b="1" dirty="0" smtClean="0">
                <a:solidFill>
                  <a:srgbClr val="FF9900"/>
                </a:solidFill>
              </a:rPr>
              <a:t>Milano  </a:t>
            </a:r>
            <a:r>
              <a:rPr lang="it-IT" altLang="en-US" b="1" dirty="0">
                <a:solidFill>
                  <a:srgbClr val="FF9900"/>
                </a:solidFill>
              </a:rPr>
              <a:t>- </a:t>
            </a:r>
            <a:r>
              <a:rPr lang="it-IT" altLang="en-US" b="1" dirty="0" smtClean="0">
                <a:solidFill>
                  <a:srgbClr val="FF9900"/>
                </a:solidFill>
              </a:rPr>
              <a:t>2014/2015</a:t>
            </a:r>
            <a:endParaRPr lang="it-IT" altLang="en-US" b="1" dirty="0">
              <a:solidFill>
                <a:srgbClr val="FF9900"/>
              </a:solidFill>
            </a:endParaRPr>
          </a:p>
        </p:txBody>
      </p:sp>
      <p:sp>
        <p:nvSpPr>
          <p:cNvPr id="6" name="Rectangle 5"/>
          <p:cNvSpPr/>
          <p:nvPr/>
        </p:nvSpPr>
        <p:spPr>
          <a:xfrm>
            <a:off x="2050142" y="6096607"/>
            <a:ext cx="3928383" cy="369332"/>
          </a:xfrm>
          <a:prstGeom prst="rect">
            <a:avLst/>
          </a:prstGeom>
        </p:spPr>
        <p:txBody>
          <a:bodyPr wrap="none">
            <a:spAutoFit/>
          </a:bodyPr>
          <a:lstStyle/>
          <a:p>
            <a:r>
              <a:rPr lang="en-GB" dirty="0">
                <a:hlinkClick r:id="rId2"/>
              </a:rPr>
              <a:t>https://github.com/rssalessio/ictproject</a:t>
            </a:r>
            <a:endParaRPr lang="en-GB" dirty="0"/>
          </a:p>
        </p:txBody>
      </p:sp>
    </p:spTree>
    <p:extLst>
      <p:ext uri="{BB962C8B-B14F-4D97-AF65-F5344CB8AC3E}">
        <p14:creationId xmlns:p14="http://schemas.microsoft.com/office/powerpoint/2010/main" val="2428139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10</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2/5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45951" y="1937857"/>
            <a:ext cx="10100345" cy="1200329"/>
          </a:xfrm>
          <a:prstGeom prst="rect">
            <a:avLst/>
          </a:prstGeom>
          <a:noFill/>
        </p:spPr>
        <p:txBody>
          <a:bodyPr wrap="square" rtlCol="0">
            <a:spAutoFit/>
          </a:bodyPr>
          <a:lstStyle/>
          <a:p>
            <a:pPr marL="742950" lvl="1" indent="-285750">
              <a:buFont typeface="Arial" panose="020B0604020202020204" pitchFamily="34" charset="0"/>
              <a:buChar char="•"/>
            </a:pPr>
            <a:endParaRPr lang="en-GB" dirty="0"/>
          </a:p>
          <a:p>
            <a:endParaRPr lang="en-GB" dirty="0" smtClean="0"/>
          </a:p>
          <a:p>
            <a:pPr marL="742950" lvl="1" indent="-285750">
              <a:buFont typeface="Arial" panose="020B0604020202020204" pitchFamily="34" charset="0"/>
              <a:buChar char="•"/>
            </a:pPr>
            <a:endParaRPr lang="en-GB" dirty="0"/>
          </a:p>
          <a:p>
            <a:pPr lvl="1"/>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1832281426"/>
              </p:ext>
            </p:extLst>
          </p:nvPr>
        </p:nvGraphicFramePr>
        <p:xfrm>
          <a:off x="2717019" y="3205296"/>
          <a:ext cx="6233020" cy="2406207"/>
        </p:xfrm>
        <a:graphic>
          <a:graphicData uri="http://schemas.openxmlformats.org/drawingml/2006/table">
            <a:tbl>
              <a:tblPr firstRow="1" bandRow="1">
                <a:tableStyleId>{5C22544A-7EE6-4342-B048-85BDC9FD1C3A}</a:tableStyleId>
              </a:tblPr>
              <a:tblGrid>
                <a:gridCol w="1558255"/>
                <a:gridCol w="1558255"/>
                <a:gridCol w="1558255"/>
                <a:gridCol w="1558255"/>
              </a:tblGrid>
              <a:tr h="578900">
                <a:tc>
                  <a:txBody>
                    <a:bodyPr/>
                    <a:lstStyle/>
                    <a:p>
                      <a:r>
                        <a:rPr lang="en-GB" dirty="0" smtClean="0">
                          <a:solidFill>
                            <a:srgbClr val="FF0000"/>
                          </a:solidFill>
                        </a:rPr>
                        <a:t>Ratio</a:t>
                      </a:r>
                      <a:r>
                        <a:rPr lang="en-GB" baseline="0" dirty="0" smtClean="0">
                          <a:solidFill>
                            <a:srgbClr val="FF0000"/>
                          </a:solidFill>
                        </a:rPr>
                        <a:t> of violation</a:t>
                      </a:r>
                      <a:endParaRPr lang="en-GB" dirty="0">
                        <a:solidFill>
                          <a:srgbClr val="FF0000"/>
                        </a:solidFill>
                      </a:endParaRPr>
                    </a:p>
                  </a:txBody>
                  <a:tcPr>
                    <a:solidFill>
                      <a:schemeClr val="bg1"/>
                    </a:solidFill>
                  </a:tcPr>
                </a:tc>
                <a:tc>
                  <a:txBody>
                    <a:bodyPr/>
                    <a:lstStyle/>
                    <a:p>
                      <a:r>
                        <a:rPr lang="en-GB" dirty="0" smtClean="0"/>
                        <a:t>1</a:t>
                      </a:r>
                      <a:r>
                        <a:rPr lang="en-GB" baseline="30000" dirty="0" smtClean="0"/>
                        <a:t>st</a:t>
                      </a:r>
                      <a:r>
                        <a:rPr lang="en-GB" dirty="0" smtClean="0"/>
                        <a:t> </a:t>
                      </a:r>
                      <a:r>
                        <a:rPr lang="en-GB" dirty="0" err="1" smtClean="0"/>
                        <a:t>Exp</a:t>
                      </a:r>
                      <a:endParaRPr lang="en-GB" dirty="0"/>
                    </a:p>
                  </a:txBody>
                  <a:tcPr/>
                </a:tc>
                <a:tc>
                  <a:txBody>
                    <a:bodyPr/>
                    <a:lstStyle/>
                    <a:p>
                      <a:r>
                        <a:rPr lang="en-GB" baseline="0" dirty="0" smtClean="0"/>
                        <a:t>2</a:t>
                      </a:r>
                      <a:r>
                        <a:rPr lang="en-GB" baseline="30000" dirty="0" smtClean="0"/>
                        <a:t>nd</a:t>
                      </a:r>
                      <a:r>
                        <a:rPr lang="en-GB" baseline="0" dirty="0" smtClean="0"/>
                        <a:t>  </a:t>
                      </a:r>
                      <a:r>
                        <a:rPr lang="en-GB" baseline="0" dirty="0" err="1" smtClean="0"/>
                        <a:t>Exp</a:t>
                      </a:r>
                      <a:r>
                        <a:rPr lang="en-GB" baseline="0" dirty="0" smtClean="0"/>
                        <a:t> </a:t>
                      </a:r>
                      <a:endParaRPr lang="en-GB" dirty="0"/>
                    </a:p>
                  </a:txBody>
                  <a:tcPr/>
                </a:tc>
                <a:tc>
                  <a:txBody>
                    <a:bodyPr/>
                    <a:lstStyle/>
                    <a:p>
                      <a:r>
                        <a:rPr lang="en-GB" baseline="0" dirty="0" smtClean="0"/>
                        <a:t> 3</a:t>
                      </a:r>
                      <a:r>
                        <a:rPr lang="en-GB" baseline="30000" dirty="0" smtClean="0"/>
                        <a:t>rd</a:t>
                      </a:r>
                      <a:r>
                        <a:rPr lang="en-GB" baseline="0" dirty="0" smtClean="0"/>
                        <a:t> </a:t>
                      </a:r>
                      <a:r>
                        <a:rPr lang="en-GB" baseline="0" dirty="0" err="1" smtClean="0"/>
                        <a:t>Exp</a:t>
                      </a:r>
                      <a:endParaRPr lang="en-GB" dirty="0"/>
                    </a:p>
                  </a:txBody>
                  <a:tcPr/>
                </a:tc>
              </a:tr>
              <a:tr h="335394">
                <a:tc>
                  <a:txBody>
                    <a:bodyPr/>
                    <a:lstStyle/>
                    <a:p>
                      <a:r>
                        <a:rPr lang="en-GB" dirty="0" smtClean="0"/>
                        <a:t>Full data</a:t>
                      </a:r>
                      <a:endParaRPr lang="en-GB" dirty="0"/>
                    </a:p>
                  </a:txBody>
                  <a:tcPr>
                    <a:solidFill>
                      <a:schemeClr val="accent1">
                        <a:lumMod val="60000"/>
                        <a:lumOff val="40000"/>
                      </a:schemeClr>
                    </a:solidFill>
                  </a:tcPr>
                </a:tc>
                <a:tc>
                  <a:txBody>
                    <a:bodyPr/>
                    <a:lstStyle/>
                    <a:p>
                      <a:r>
                        <a:rPr lang="en-GB" dirty="0" smtClean="0"/>
                        <a:t>0.2245</a:t>
                      </a:r>
                      <a:endParaRPr lang="en-GB" dirty="0"/>
                    </a:p>
                  </a:txBody>
                  <a:tcPr/>
                </a:tc>
                <a:tc>
                  <a:txBody>
                    <a:bodyPr/>
                    <a:lstStyle/>
                    <a:p>
                      <a:r>
                        <a:rPr lang="en-GB" dirty="0" smtClean="0"/>
                        <a:t>0.2343</a:t>
                      </a:r>
                      <a:endParaRPr lang="en-GB" dirty="0"/>
                    </a:p>
                  </a:txBody>
                  <a:tcPr/>
                </a:tc>
                <a:tc>
                  <a:txBody>
                    <a:bodyPr/>
                    <a:lstStyle/>
                    <a:p>
                      <a:r>
                        <a:rPr lang="en-GB" sz="1800" b="1" i="0" kern="1200" dirty="0" smtClean="0">
                          <a:solidFill>
                            <a:schemeClr val="dk1"/>
                          </a:solidFill>
                          <a:latin typeface="+mn-lt"/>
                          <a:ea typeface="+mn-ea"/>
                          <a:cs typeface="+mn-cs"/>
                        </a:rPr>
                        <a:t>0.2231</a:t>
                      </a:r>
                      <a:endParaRPr lang="en-GB" sz="1800" b="1" i="0" kern="1200" dirty="0">
                        <a:solidFill>
                          <a:schemeClr val="dk1"/>
                        </a:solidFill>
                        <a:latin typeface="+mn-lt"/>
                        <a:ea typeface="+mn-ea"/>
                        <a:cs typeface="+mn-cs"/>
                      </a:endParaRPr>
                    </a:p>
                  </a:txBody>
                  <a:tcPr/>
                </a:tc>
              </a:tr>
              <a:tr h="466789">
                <a:tc>
                  <a:txBody>
                    <a:bodyPr/>
                    <a:lstStyle/>
                    <a:p>
                      <a:r>
                        <a:rPr lang="en-GB" dirty="0" smtClean="0"/>
                        <a:t>1</a:t>
                      </a:r>
                      <a:r>
                        <a:rPr lang="en-GB" baseline="30000" dirty="0" smtClean="0"/>
                        <a:t>st</a:t>
                      </a:r>
                      <a:r>
                        <a:rPr lang="en-GB" dirty="0" smtClean="0"/>
                        <a:t> portion</a:t>
                      </a:r>
                      <a:endParaRPr lang="en-GB" dirty="0"/>
                    </a:p>
                  </a:txBody>
                  <a:tcPr>
                    <a:solidFill>
                      <a:schemeClr val="accent1">
                        <a:lumMod val="60000"/>
                        <a:lumOff val="40000"/>
                      </a:schemeClr>
                    </a:solidFill>
                  </a:tcPr>
                </a:tc>
                <a:tc>
                  <a:txBody>
                    <a:bodyPr/>
                    <a:lstStyle/>
                    <a:p>
                      <a:r>
                        <a:rPr lang="en-GB" dirty="0" smtClean="0"/>
                        <a:t>0.3154</a:t>
                      </a:r>
                      <a:endParaRPr lang="en-GB" dirty="0"/>
                    </a:p>
                  </a:txBody>
                  <a:tcPr/>
                </a:tc>
                <a:tc>
                  <a:txBody>
                    <a:bodyPr/>
                    <a:lstStyle/>
                    <a:p>
                      <a:r>
                        <a:rPr lang="en-GB" dirty="0" smtClean="0"/>
                        <a:t>0.4293</a:t>
                      </a:r>
                      <a:endParaRPr lang="en-GB" dirty="0"/>
                    </a:p>
                  </a:txBody>
                  <a:tcPr/>
                </a:tc>
                <a:tc>
                  <a:txBody>
                    <a:bodyPr/>
                    <a:lstStyle/>
                    <a:p>
                      <a:r>
                        <a:rPr lang="en-GB" dirty="0" smtClean="0"/>
                        <a:t>0.4110</a:t>
                      </a:r>
                      <a:endParaRPr lang="en-GB" dirty="0"/>
                    </a:p>
                  </a:txBody>
                  <a:tcPr/>
                </a:tc>
              </a:tr>
              <a:tr h="466789">
                <a:tc>
                  <a:txBody>
                    <a:bodyPr/>
                    <a:lstStyle/>
                    <a:p>
                      <a:r>
                        <a:rPr lang="en-GB" dirty="0" smtClean="0"/>
                        <a:t>2</a:t>
                      </a:r>
                      <a:r>
                        <a:rPr lang="en-GB" baseline="30000" dirty="0" smtClean="0"/>
                        <a:t>nd</a:t>
                      </a:r>
                      <a:r>
                        <a:rPr lang="en-GB" baseline="0" dirty="0" smtClean="0"/>
                        <a:t> portion</a:t>
                      </a:r>
                      <a:endParaRPr lang="en-GB" dirty="0"/>
                    </a:p>
                  </a:txBody>
                  <a:tcPr>
                    <a:solidFill>
                      <a:schemeClr val="accent1">
                        <a:lumMod val="60000"/>
                        <a:lumOff val="40000"/>
                      </a:schemeClr>
                    </a:solidFill>
                  </a:tcPr>
                </a:tc>
                <a:tc>
                  <a:txBody>
                    <a:bodyPr/>
                    <a:lstStyle/>
                    <a:p>
                      <a:r>
                        <a:rPr lang="en-GB" b="1" dirty="0" smtClean="0"/>
                        <a:t>0.1785</a:t>
                      </a:r>
                      <a:endParaRPr lang="en-GB" b="1" dirty="0"/>
                    </a:p>
                  </a:txBody>
                  <a:tcPr/>
                </a:tc>
                <a:tc>
                  <a:txBody>
                    <a:bodyPr/>
                    <a:lstStyle/>
                    <a:p>
                      <a:r>
                        <a:rPr lang="en-GB" dirty="0" smtClean="0"/>
                        <a:t>0.3049</a:t>
                      </a:r>
                      <a:endParaRPr lang="en-GB" dirty="0"/>
                    </a:p>
                  </a:txBody>
                  <a:tcPr/>
                </a:tc>
                <a:tc>
                  <a:txBody>
                    <a:bodyPr/>
                    <a:lstStyle/>
                    <a:p>
                      <a:r>
                        <a:rPr lang="en-GB" dirty="0" smtClean="0"/>
                        <a:t>0.2995</a:t>
                      </a:r>
                      <a:endParaRPr lang="en-GB" dirty="0"/>
                    </a:p>
                  </a:txBody>
                  <a:tcPr/>
                </a:tc>
              </a:tr>
              <a:tr h="466789">
                <a:tc>
                  <a:txBody>
                    <a:bodyPr/>
                    <a:lstStyle/>
                    <a:p>
                      <a:r>
                        <a:rPr lang="en-GB" dirty="0" smtClean="0"/>
                        <a:t>3</a:t>
                      </a:r>
                      <a:r>
                        <a:rPr lang="en-GB" baseline="30000" dirty="0" smtClean="0"/>
                        <a:t>rd</a:t>
                      </a:r>
                      <a:r>
                        <a:rPr lang="en-GB" dirty="0" smtClean="0"/>
                        <a:t> portion</a:t>
                      </a:r>
                      <a:endParaRPr lang="en-GB" dirty="0"/>
                    </a:p>
                  </a:txBody>
                  <a:tcPr>
                    <a:solidFill>
                      <a:schemeClr val="accent1">
                        <a:lumMod val="60000"/>
                        <a:lumOff val="40000"/>
                      </a:schemeClr>
                    </a:solidFill>
                  </a:tcPr>
                </a:tc>
                <a:tc>
                  <a:txBody>
                    <a:bodyPr/>
                    <a:lstStyle/>
                    <a:p>
                      <a:r>
                        <a:rPr lang="en-GB" dirty="0" smtClean="0"/>
                        <a:t>0.4483</a:t>
                      </a:r>
                      <a:endParaRPr lang="en-GB" dirty="0"/>
                    </a:p>
                  </a:txBody>
                  <a:tcPr/>
                </a:tc>
                <a:tc>
                  <a:txBody>
                    <a:bodyPr/>
                    <a:lstStyle/>
                    <a:p>
                      <a:r>
                        <a:rPr lang="en-GB" dirty="0" smtClean="0"/>
                        <a:t>0.7414</a:t>
                      </a:r>
                      <a:endParaRPr lang="en-GB" dirty="0"/>
                    </a:p>
                  </a:txBody>
                  <a:tcPr/>
                </a:tc>
                <a:tc>
                  <a:txBody>
                    <a:bodyPr/>
                    <a:lstStyle/>
                    <a:p>
                      <a:r>
                        <a:rPr lang="en-GB" dirty="0" smtClean="0"/>
                        <a:t>0.9138</a:t>
                      </a:r>
                      <a:endParaRPr lang="en-GB" dirty="0"/>
                    </a:p>
                  </a:txBody>
                  <a:tcPr/>
                </a:tc>
              </a:tr>
            </a:tbl>
          </a:graphicData>
        </a:graphic>
      </p:graphicFrame>
      <p:sp>
        <p:nvSpPr>
          <p:cNvPr id="7" name="TextBox 6"/>
          <p:cNvSpPr txBox="1"/>
          <p:nvPr/>
        </p:nvSpPr>
        <p:spPr>
          <a:xfrm>
            <a:off x="830510" y="2139193"/>
            <a:ext cx="11427295" cy="646331"/>
          </a:xfrm>
          <a:prstGeom prst="rect">
            <a:avLst/>
          </a:prstGeom>
          <a:noFill/>
        </p:spPr>
        <p:txBody>
          <a:bodyPr wrap="none" rtlCol="0">
            <a:spAutoFit/>
          </a:bodyPr>
          <a:lstStyle/>
          <a:p>
            <a:r>
              <a:rPr lang="en-GB" dirty="0" smtClean="0"/>
              <a:t>The following table summarise the results of the Anderson Test, with confidence 90%, considering all samples </a:t>
            </a:r>
            <a:br>
              <a:rPr lang="en-GB" dirty="0" smtClean="0"/>
            </a:br>
            <a:r>
              <a:rPr lang="en-GB" dirty="0" smtClean="0"/>
              <a:t>of each set. </a:t>
            </a:r>
            <a:endParaRPr lang="en-GB" dirty="0"/>
          </a:p>
        </p:txBody>
      </p:sp>
      <p:sp>
        <p:nvSpPr>
          <p:cNvPr id="8" name="TextBox 7"/>
          <p:cNvSpPr txBox="1"/>
          <p:nvPr/>
        </p:nvSpPr>
        <p:spPr>
          <a:xfrm>
            <a:off x="7441035" y="3465513"/>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3114098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2702"/>
            <a:ext cx="9325714" cy="4784286"/>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11</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3/5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65513"/>
            <a:ext cx="3143809" cy="369332"/>
          </a:xfrm>
          <a:prstGeom prst="rect">
            <a:avLst/>
          </a:prstGeom>
          <a:noFill/>
        </p:spPr>
        <p:txBody>
          <a:bodyPr wrap="none" rtlCol="0">
            <a:spAutoFit/>
          </a:bodyPr>
          <a:lstStyle/>
          <a:p>
            <a:r>
              <a:rPr lang="en-GB" b="1" dirty="0">
                <a:solidFill>
                  <a:srgbClr val="FF0000"/>
                </a:solidFill>
              </a:rPr>
              <a:t>1</a:t>
            </a:r>
            <a:r>
              <a:rPr lang="en-GB" b="1" baseline="30000" dirty="0" smtClean="0">
                <a:solidFill>
                  <a:srgbClr val="FF0000"/>
                </a:solidFill>
              </a:rPr>
              <a:t>rd</a:t>
            </a:r>
            <a:r>
              <a:rPr lang="en-GB" b="1" dirty="0" smtClean="0">
                <a:solidFill>
                  <a:srgbClr val="FF0000"/>
                </a:solidFill>
              </a:rPr>
              <a:t> experiment, 2</a:t>
            </a:r>
            <a:r>
              <a:rPr lang="en-GB" b="1" baseline="30000" dirty="0" smtClean="0">
                <a:solidFill>
                  <a:srgbClr val="FF0000"/>
                </a:solidFill>
              </a:rPr>
              <a:t>nd</a:t>
            </a:r>
            <a:r>
              <a:rPr lang="en-GB" b="1" dirty="0" smtClean="0">
                <a:solidFill>
                  <a:srgbClr val="FF0000"/>
                </a:solidFill>
              </a:rPr>
              <a:t> data set</a:t>
            </a:r>
            <a:endParaRPr lang="en-GB" b="1" dirty="0">
              <a:solidFill>
                <a:srgbClr val="FF0000"/>
              </a:solidFill>
            </a:endParaRPr>
          </a:p>
        </p:txBody>
      </p:sp>
    </p:spTree>
    <p:extLst>
      <p:ext uri="{BB962C8B-B14F-4D97-AF65-F5344CB8AC3E}">
        <p14:creationId xmlns:p14="http://schemas.microsoft.com/office/powerpoint/2010/main" val="2555667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33174"/>
            <a:ext cx="9238299" cy="4739439"/>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12</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4/5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65513"/>
            <a:ext cx="3172663" cy="369332"/>
          </a:xfrm>
          <a:prstGeom prst="rect">
            <a:avLst/>
          </a:prstGeom>
          <a:noFill/>
        </p:spPr>
        <p:txBody>
          <a:bodyPr wrap="none" rtlCol="0">
            <a:spAutoFit/>
          </a:bodyPr>
          <a:lstStyle/>
          <a:p>
            <a:r>
              <a:rPr lang="en-GB" b="1" dirty="0">
                <a:solidFill>
                  <a:srgbClr val="FF0000"/>
                </a:solidFill>
              </a:rPr>
              <a:t>1</a:t>
            </a:r>
            <a:r>
              <a:rPr lang="en-GB" b="1" baseline="30000" dirty="0" smtClean="0">
                <a:solidFill>
                  <a:srgbClr val="FF0000"/>
                </a:solidFill>
              </a:rPr>
              <a:t>rd</a:t>
            </a:r>
            <a:r>
              <a:rPr lang="en-GB" b="1" dirty="0" smtClean="0">
                <a:solidFill>
                  <a:srgbClr val="FF0000"/>
                </a:solidFill>
              </a:rPr>
              <a:t> experiment, full data set</a:t>
            </a:r>
            <a:endParaRPr lang="en-GB" b="1" dirty="0">
              <a:solidFill>
                <a:srgbClr val="FF0000"/>
              </a:solidFill>
            </a:endParaRPr>
          </a:p>
        </p:txBody>
      </p:sp>
    </p:spTree>
    <p:extLst>
      <p:ext uri="{BB962C8B-B14F-4D97-AF65-F5344CB8AC3E}">
        <p14:creationId xmlns:p14="http://schemas.microsoft.com/office/powerpoint/2010/main" val="2017596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7537"/>
            <a:ext cx="9325714" cy="4784286"/>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13</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5/5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80874"/>
            <a:ext cx="3172663" cy="369332"/>
          </a:xfrm>
          <a:prstGeom prst="rect">
            <a:avLst/>
          </a:prstGeom>
          <a:noFill/>
        </p:spPr>
        <p:txBody>
          <a:bodyPr wrap="none" rtlCol="0">
            <a:spAutoFit/>
          </a:bodyPr>
          <a:lstStyle/>
          <a:p>
            <a:r>
              <a:rPr lang="en-GB" b="1" dirty="0" smtClean="0">
                <a:solidFill>
                  <a:srgbClr val="FF0000"/>
                </a:solidFill>
              </a:rPr>
              <a:t>3</a:t>
            </a:r>
            <a:r>
              <a:rPr lang="en-GB" b="1" baseline="30000" dirty="0" smtClean="0">
                <a:solidFill>
                  <a:srgbClr val="FF0000"/>
                </a:solidFill>
              </a:rPr>
              <a:t>rd</a:t>
            </a:r>
            <a:r>
              <a:rPr lang="en-GB" b="1" dirty="0" smtClean="0">
                <a:solidFill>
                  <a:srgbClr val="FF0000"/>
                </a:solidFill>
              </a:rPr>
              <a:t> experiment, full data set</a:t>
            </a:r>
            <a:endParaRPr lang="en-GB" b="1" dirty="0">
              <a:solidFill>
                <a:srgbClr val="FF0000"/>
              </a:solidFill>
            </a:endParaRPr>
          </a:p>
        </p:txBody>
      </p:sp>
    </p:spTree>
    <p:extLst>
      <p:ext uri="{BB962C8B-B14F-4D97-AF65-F5344CB8AC3E}">
        <p14:creationId xmlns:p14="http://schemas.microsoft.com/office/powerpoint/2010/main" val="1696869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14</a:t>
            </a:fld>
            <a:endParaRPr lang="it-IT" altLang="en-US"/>
          </a:p>
        </p:txBody>
      </p:sp>
      <p:sp>
        <p:nvSpPr>
          <p:cNvPr id="3" name="TextBox 2"/>
          <p:cNvSpPr txBox="1"/>
          <p:nvPr/>
        </p:nvSpPr>
        <p:spPr>
          <a:xfrm>
            <a:off x="3810759" y="1030484"/>
            <a:ext cx="4570482" cy="523220"/>
          </a:xfrm>
          <a:prstGeom prst="rect">
            <a:avLst/>
          </a:prstGeom>
          <a:noFill/>
        </p:spPr>
        <p:txBody>
          <a:bodyPr wrap="none" rtlCol="0">
            <a:spAutoFit/>
          </a:bodyPr>
          <a:lstStyle/>
          <a:p>
            <a:r>
              <a:rPr lang="en-GB" sz="2800" b="1" i="1" dirty="0" smtClean="0">
                <a:latin typeface="+mj-lt"/>
              </a:rPr>
              <a:t>IMPULSE RESPONSE 1/3 </a:t>
            </a: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79506" y="1798769"/>
            <a:ext cx="10100345" cy="2031325"/>
          </a:xfrm>
          <a:prstGeom prst="rect">
            <a:avLst/>
          </a:prstGeom>
          <a:noFill/>
        </p:spPr>
        <p:txBody>
          <a:bodyPr wrap="square" rtlCol="0">
            <a:spAutoFit/>
          </a:bodyPr>
          <a:lstStyle/>
          <a:p>
            <a:r>
              <a:rPr lang="en-GB" dirty="0" smtClean="0"/>
              <a:t>Main two approaches to estimate the impulse response are:</a:t>
            </a:r>
          </a:p>
          <a:p>
            <a:endParaRPr lang="en-GB" dirty="0"/>
          </a:p>
          <a:p>
            <a:pPr marL="342900" indent="-342900">
              <a:buFont typeface="+mj-lt"/>
              <a:buAutoNum type="arabicPeriod"/>
            </a:pPr>
            <a:r>
              <a:rPr lang="en-GB" dirty="0" smtClean="0"/>
              <a:t>Identify a FIR model </a:t>
            </a:r>
          </a:p>
          <a:p>
            <a:pPr marL="342900" indent="-342900">
              <a:buFont typeface="+mj-lt"/>
              <a:buAutoNum type="arabicPeriod"/>
            </a:pPr>
            <a:r>
              <a:rPr lang="en-GB" dirty="0" smtClean="0"/>
              <a:t>Make use of correlation analysis</a:t>
            </a:r>
            <a:endParaRPr lang="en-GB" dirty="0"/>
          </a:p>
          <a:p>
            <a:endParaRPr lang="en-GB" dirty="0"/>
          </a:p>
          <a:p>
            <a:r>
              <a:rPr lang="en-GB" dirty="0" smtClean="0"/>
              <a:t>From this we can make a rough estimation of the impulse response, and together with the measured data, try to estimate the input delay (dead time).</a:t>
            </a:r>
            <a:endParaRPr lang="en-GB" dirty="0"/>
          </a:p>
        </p:txBody>
      </p:sp>
      <mc:AlternateContent xmlns:mc="http://schemas.openxmlformats.org/markup-compatibility/2006" xmlns:a14="http://schemas.microsoft.com/office/drawing/2010/main">
        <mc:Choice Requires="a14">
          <p:sp>
            <p:nvSpPr>
              <p:cNvPr id="8" name="TextBox 7"/>
              <p:cNvSpPr txBox="1"/>
              <p:nvPr/>
            </p:nvSpPr>
            <p:spPr>
              <a:xfrm>
                <a:off x="679506" y="3915768"/>
                <a:ext cx="10620465" cy="2325317"/>
              </a:xfrm>
              <a:prstGeom prst="rect">
                <a:avLst/>
              </a:prstGeom>
              <a:noFill/>
            </p:spPr>
            <p:txBody>
              <a:bodyPr wrap="square" lIns="0" tIns="0" rIns="0" bIns="0" rtlCol="0">
                <a:spAutoFit/>
              </a:bodyPr>
              <a:lstStyle/>
              <a:p>
                <a:r>
                  <a:rPr lang="en-GB" dirty="0" smtClean="0"/>
                  <a:t>The correlation analysis works in the following way:</a:t>
                </a:r>
                <a:endParaRPr lang="en-GB" b="0" i="1" dirty="0" smtClean="0">
                  <a:latin typeface="Cambria Math" panose="02040503050406030204" pitchFamily="18" charset="0"/>
                </a:endParaRPr>
              </a:p>
              <a:p>
                <a14:m>
                  <m:oMath xmlns:m="http://schemas.openxmlformats.org/officeDocument/2006/math">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𝑘</m:t>
                        </m:r>
                        <m:r>
                          <a:rPr lang="en-GB" b="0" i="1" smtClean="0">
                            <a:latin typeface="Cambria Math" panose="02040503050406030204" pitchFamily="18" charset="0"/>
                          </a:rPr>
                          <m:t>=1</m:t>
                        </m:r>
                      </m:sub>
                      <m:sup>
                        <m:r>
                          <a:rPr lang="en-GB" b="0" i="1" smtClean="0">
                            <a:latin typeface="Cambria Math" panose="02040503050406030204" pitchFamily="18" charset="0"/>
                          </a:rPr>
                          <m:t>∞</m:t>
                        </m:r>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𝑘</m:t>
                        </m:r>
                        <m:r>
                          <a:rPr lang="en-GB" b="0" i="1" smtClean="0">
                            <a:latin typeface="Cambria Math" panose="02040503050406030204" pitchFamily="18" charset="0"/>
                          </a:rPr>
                          <m:t>)</m:t>
                        </m:r>
                      </m:e>
                    </m:nary>
                  </m:oMath>
                </a14:m>
                <a:r>
                  <a:rPr lang="en-GB" dirty="0" smtClean="0"/>
                  <a:t> , suppose </a:t>
                </a:r>
                <a14:m>
                  <m:oMath xmlns:m="http://schemas.openxmlformats.org/officeDocument/2006/math">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m:t>
                    </m:r>
                    <m:r>
                      <a:rPr lang="en-GB" b="0" i="1" smtClean="0">
                        <a:latin typeface="Cambria Math" panose="02040503050406030204" pitchFamily="18" charset="0"/>
                      </a:rPr>
                      <m:t>𝐴</m:t>
                    </m:r>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r>
                      <a:rPr lang="en-GB" b="0" i="1" smtClean="0">
                        <a:latin typeface="Cambria Math" panose="02040503050406030204" pitchFamily="18" charset="0"/>
                      </a:rPr>
                      <m:t>)</m:t>
                    </m:r>
                  </m:oMath>
                </a14:m>
                <a:r>
                  <a:rPr lang="en-GB" dirty="0" smtClean="0"/>
                  <a:t> and </a:t>
                </a:r>
                <a14:m>
                  <m:oMath xmlns:m="http://schemas.openxmlformats.org/officeDocument/2006/math">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oMath>
                </a14:m>
                <a:r>
                  <a:rPr lang="en-GB" dirty="0" smtClean="0"/>
                  <a:t> causal filter, then consider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𝑦</m:t>
                    </m:r>
                    <m:r>
                      <a:rPr lang="en-GB" b="0" i="1" smtClean="0">
                        <a:latin typeface="Cambria Math" panose="02040503050406030204" pitchFamily="18" charset="0"/>
                      </a:rPr>
                      <m:t>, </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𝑢</m:t>
                        </m:r>
                      </m:e>
                    </m:acc>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𝑢</m:t>
                    </m:r>
                  </m:oMath>
                </a14:m>
                <a:r>
                  <a:rPr lang="en-GB" dirty="0" smtClean="0"/>
                  <a:t> (we still have the same impulse response if we apply the filter to both the signals):</a:t>
                </a:r>
              </a:p>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𝑦𝑢</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r>
                        <a:rPr lang="en-GB" b="0" i="1" smtClean="0">
                          <a:latin typeface="Cambria Math" panose="02040503050406030204" pitchFamily="18" charset="0"/>
                        </a:rPr>
                        <m:t>=</m:t>
                      </m:r>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𝜏</m:t>
                              </m:r>
                            </m:e>
                          </m:d>
                        </m:e>
                      </m:d>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𝑘</m:t>
                          </m:r>
                        </m:sub>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𝑘</m:t>
                              </m:r>
                            </m:e>
                          </m:d>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𝜏</m:t>
                                  </m:r>
                                </m:e>
                              </m:d>
                            </m:e>
                          </m:d>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𝑘</m:t>
                              </m:r>
                            </m:sub>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𝑘</m:t>
                                  </m:r>
                                </m:e>
                              </m:d>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𝑢</m:t>
                                  </m:r>
                                </m:sub>
                              </m:sSub>
                              <m:r>
                                <a:rPr lang="en-GB" b="0" i="1" smtClean="0">
                                  <a:latin typeface="Cambria Math" panose="02040503050406030204" pitchFamily="18" charset="0"/>
                                </a:rPr>
                                <m:t>(</m:t>
                              </m:r>
                              <m:r>
                                <a:rPr lang="en-GB" b="0" i="1" smtClean="0">
                                  <a:latin typeface="Cambria Math" panose="02040503050406030204" pitchFamily="18" charset="0"/>
                                </a:rPr>
                                <m:t>𝜏</m:t>
                              </m:r>
                              <m:r>
                                <a:rPr lang="en-GB" b="0" i="1" smtClean="0">
                                  <a:latin typeface="Cambria Math" panose="02040503050406030204" pitchFamily="18" charset="0"/>
                                </a:rPr>
                                <m:t>)</m:t>
                              </m:r>
                            </m:e>
                          </m:nary>
                          <m:r>
                            <a:rPr lang="en-GB" b="0" i="1" smtClean="0">
                              <a:latin typeface="Cambria Math" panose="02040503050406030204" pitchFamily="18" charset="0"/>
                            </a:rPr>
                            <m:t>=</m:t>
                          </m:r>
                          <m:r>
                            <a:rPr lang="en-GB" b="0" i="1" smtClean="0">
                              <a:latin typeface="Cambria Math" panose="02040503050406030204" pitchFamily="18" charset="0"/>
                            </a:rPr>
                            <m:t>𝜆</m:t>
                          </m:r>
                          <m:r>
                            <a:rPr lang="en-GB" b="0" i="1" smtClean="0">
                              <a:latin typeface="Cambria Math" panose="02040503050406030204" pitchFamily="18" charset="0"/>
                            </a:rPr>
                            <m:t>h</m:t>
                          </m:r>
                          <m:r>
                            <a:rPr lang="en-GB" b="0" i="1" smtClean="0">
                              <a:latin typeface="Cambria Math" panose="02040503050406030204" pitchFamily="18" charset="0"/>
                            </a:rPr>
                            <m:t>(</m:t>
                          </m:r>
                          <m:r>
                            <a:rPr lang="en-GB" b="0" i="1" smtClean="0">
                              <a:latin typeface="Cambria Math" panose="02040503050406030204" pitchFamily="18" charset="0"/>
                            </a:rPr>
                            <m:t>𝑘</m:t>
                          </m:r>
                          <m:r>
                            <a:rPr lang="en-GB" b="0" i="1" smtClean="0">
                              <a:latin typeface="Cambria Math" panose="02040503050406030204" pitchFamily="18" charset="0"/>
                            </a:rPr>
                            <m:t>)</m:t>
                          </m:r>
                        </m:e>
                      </m:nary>
                    </m:oMath>
                  </m:oMathPara>
                </a14:m>
                <a:endParaRPr lang="en-GB" dirty="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𝑦𝑢</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num>
                        <m:den>
                          <m:r>
                            <a:rPr lang="en-GB" b="0" i="1" smtClean="0">
                              <a:latin typeface="Cambria Math" panose="02040503050406030204" pitchFamily="18" charset="0"/>
                            </a:rPr>
                            <m:t>𝜆</m:t>
                          </m:r>
                        </m:den>
                      </m:f>
                    </m:oMath>
                  </m:oMathPara>
                </a14:m>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679506" y="3915768"/>
                <a:ext cx="10620465" cy="2325317"/>
              </a:xfrm>
              <a:prstGeom prst="rect">
                <a:avLst/>
              </a:prstGeom>
              <a:blipFill rotWithShape="0">
                <a:blip r:embed="rId2"/>
                <a:stretch>
                  <a:fillRect l="-1320" t="-8901" r="-1033"/>
                </a:stretch>
              </a:blipFill>
            </p:spPr>
            <p:txBody>
              <a:bodyPr/>
              <a:lstStyle/>
              <a:p>
                <a:r>
                  <a:rPr lang="en-GB">
                    <a:noFill/>
                  </a:rPr>
                  <a:t> </a:t>
                </a:r>
              </a:p>
            </p:txBody>
          </p:sp>
        </mc:Fallback>
      </mc:AlternateContent>
    </p:spTree>
    <p:extLst>
      <p:ext uri="{BB962C8B-B14F-4D97-AF65-F5344CB8AC3E}">
        <p14:creationId xmlns:p14="http://schemas.microsoft.com/office/powerpoint/2010/main" val="3878552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581" y="1498877"/>
            <a:ext cx="9676284" cy="4964135"/>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15</a:t>
            </a:fld>
            <a:endParaRPr lang="it-IT" altLang="en-US"/>
          </a:p>
        </p:txBody>
      </p:sp>
      <p:sp>
        <p:nvSpPr>
          <p:cNvPr id="3" name="TextBox 2"/>
          <p:cNvSpPr txBox="1"/>
          <p:nvPr/>
        </p:nvSpPr>
        <p:spPr>
          <a:xfrm>
            <a:off x="2219233" y="975657"/>
            <a:ext cx="6707285" cy="523220"/>
          </a:xfrm>
          <a:prstGeom prst="rect">
            <a:avLst/>
          </a:prstGeom>
          <a:noFill/>
        </p:spPr>
        <p:txBody>
          <a:bodyPr wrap="none" rtlCol="0">
            <a:spAutoFit/>
          </a:bodyPr>
          <a:lstStyle/>
          <a:p>
            <a:r>
              <a:rPr lang="en-GB" sz="2800" b="1" i="1" dirty="0" smtClean="0">
                <a:latin typeface="+mj-lt"/>
              </a:rPr>
              <a:t>IMPULSE RESPONSE 2/3 – Estimation</a:t>
            </a:r>
          </a:p>
        </p:txBody>
      </p:sp>
      <p:sp>
        <p:nvSpPr>
          <p:cNvPr id="10" name="TextBox 9"/>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7" name="TextBox 6"/>
          <p:cNvSpPr txBox="1"/>
          <p:nvPr/>
        </p:nvSpPr>
        <p:spPr>
          <a:xfrm>
            <a:off x="8308589" y="1828203"/>
            <a:ext cx="3552973" cy="4247317"/>
          </a:xfrm>
          <a:prstGeom prst="rect">
            <a:avLst/>
          </a:prstGeom>
          <a:noFill/>
        </p:spPr>
        <p:txBody>
          <a:bodyPr wrap="square" rtlCol="0">
            <a:spAutoFit/>
          </a:bodyPr>
          <a:lstStyle/>
          <a:p>
            <a:r>
              <a:rPr lang="en-GB" dirty="0" smtClean="0"/>
              <a:t>First image is based on correlation analysis.</a:t>
            </a:r>
          </a:p>
          <a:p>
            <a:endParaRPr lang="en-GB" dirty="0"/>
          </a:p>
          <a:p>
            <a:r>
              <a:rPr lang="en-GB" dirty="0" smtClean="0"/>
              <a:t>Second one is based on the identification of a fir model up to n=20.</a:t>
            </a:r>
          </a:p>
          <a:p>
            <a:endParaRPr lang="en-GB" dirty="0"/>
          </a:p>
          <a:p>
            <a:endParaRPr lang="en-GB" dirty="0"/>
          </a:p>
          <a:p>
            <a:r>
              <a:rPr lang="en-GB" dirty="0" smtClean="0"/>
              <a:t>Seems like that</a:t>
            </a:r>
          </a:p>
          <a:p>
            <a:r>
              <a:rPr lang="en-GB" dirty="0" smtClean="0"/>
              <a:t>A positive input</a:t>
            </a:r>
          </a:p>
          <a:p>
            <a:r>
              <a:rPr lang="en-GB" dirty="0" smtClean="0"/>
              <a:t>Is delayed of 2-3 lags (See confidence region)</a:t>
            </a:r>
          </a:p>
          <a:p>
            <a:endParaRPr lang="en-GB" dirty="0"/>
          </a:p>
          <a:p>
            <a:r>
              <a:rPr lang="en-GB" dirty="0" smtClean="0"/>
              <a:t>Tested on all the datasets, quite similar behaviour.</a:t>
            </a:r>
            <a:endParaRPr lang="en-GB" dirty="0"/>
          </a:p>
        </p:txBody>
      </p:sp>
    </p:spTree>
    <p:extLst>
      <p:ext uri="{BB962C8B-B14F-4D97-AF65-F5344CB8AC3E}">
        <p14:creationId xmlns:p14="http://schemas.microsoft.com/office/powerpoint/2010/main" val="223905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16</a:t>
            </a:fld>
            <a:endParaRPr lang="it-IT" altLang="en-US"/>
          </a:p>
        </p:txBody>
      </p:sp>
      <p:sp>
        <p:nvSpPr>
          <p:cNvPr id="3" name="TextBox 2"/>
          <p:cNvSpPr txBox="1"/>
          <p:nvPr/>
        </p:nvSpPr>
        <p:spPr>
          <a:xfrm>
            <a:off x="2219233" y="975657"/>
            <a:ext cx="7216527" cy="523220"/>
          </a:xfrm>
          <a:prstGeom prst="rect">
            <a:avLst/>
          </a:prstGeom>
          <a:noFill/>
        </p:spPr>
        <p:txBody>
          <a:bodyPr wrap="none" rtlCol="0">
            <a:spAutoFit/>
          </a:bodyPr>
          <a:lstStyle/>
          <a:p>
            <a:r>
              <a:rPr lang="en-GB" sz="2800" b="1" i="1" dirty="0" smtClean="0">
                <a:latin typeface="+mj-lt"/>
              </a:rPr>
              <a:t>IMPULSE RESPONSE 3/3 – Data Analysis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514" y="1498877"/>
            <a:ext cx="9605395" cy="4948386"/>
          </a:xfrm>
          <a:prstGeom prst="rect">
            <a:avLst/>
          </a:prstGeom>
        </p:spPr>
      </p:pic>
      <p:sp>
        <p:nvSpPr>
          <p:cNvPr id="7" name="TextBox 6"/>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8" name="TextBox 7"/>
          <p:cNvSpPr txBox="1"/>
          <p:nvPr/>
        </p:nvSpPr>
        <p:spPr>
          <a:xfrm>
            <a:off x="9978830" y="3465513"/>
            <a:ext cx="2213170" cy="646331"/>
          </a:xfrm>
          <a:prstGeom prst="rect">
            <a:avLst/>
          </a:prstGeom>
          <a:noFill/>
        </p:spPr>
        <p:txBody>
          <a:bodyPr wrap="none" rtlCol="0">
            <a:spAutoFit/>
          </a:bodyPr>
          <a:lstStyle/>
          <a:p>
            <a:r>
              <a:rPr lang="en-GB" dirty="0" smtClean="0"/>
              <a:t>Effect of u &gt;0 after</a:t>
            </a:r>
          </a:p>
          <a:p>
            <a:r>
              <a:rPr lang="en-GB" dirty="0" smtClean="0"/>
              <a:t>2-3 </a:t>
            </a:r>
            <a:r>
              <a:rPr lang="en-GB" dirty="0" err="1" smtClean="0"/>
              <a:t>Ts</a:t>
            </a:r>
            <a:r>
              <a:rPr lang="en-GB" dirty="0" smtClean="0"/>
              <a:t> = 0.4-0.6 sec</a:t>
            </a:r>
            <a:endParaRPr lang="en-GB" dirty="0"/>
          </a:p>
        </p:txBody>
      </p:sp>
    </p:spTree>
    <p:extLst>
      <p:ext uri="{BB962C8B-B14F-4D97-AF65-F5344CB8AC3E}">
        <p14:creationId xmlns:p14="http://schemas.microsoft.com/office/powerpoint/2010/main" val="4241499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17</a:t>
            </a:fld>
            <a:endParaRPr lang="it-IT" altLang="en-US"/>
          </a:p>
        </p:txBody>
      </p:sp>
      <p:sp>
        <p:nvSpPr>
          <p:cNvPr id="4" name="Rectangle 3"/>
          <p:cNvSpPr/>
          <p:nvPr/>
        </p:nvSpPr>
        <p:spPr>
          <a:xfrm>
            <a:off x="3041324" y="2588350"/>
            <a:ext cx="6109366"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smtClean="0">
                <a:ln w="0"/>
                <a:solidFill>
                  <a:schemeClr val="tx1"/>
                </a:solidFill>
                <a:effectLst>
                  <a:outerShdw blurRad="38100" dist="19050" dir="2700000" algn="tl" rotWithShape="0">
                    <a:schemeClr val="dk1">
                      <a:alpha val="40000"/>
                    </a:schemeClr>
                  </a:outerShdw>
                </a:effectLst>
              </a:rPr>
              <a:t>Model identification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25418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18</a:t>
            </a:fld>
            <a:endParaRPr lang="it-IT" altLang="en-US"/>
          </a:p>
        </p:txBody>
      </p:sp>
      <p:sp>
        <p:nvSpPr>
          <p:cNvPr id="3" name="TextBox 2"/>
          <p:cNvSpPr txBox="1"/>
          <p:nvPr/>
        </p:nvSpPr>
        <p:spPr>
          <a:xfrm>
            <a:off x="3337615" y="1046490"/>
            <a:ext cx="5516767" cy="523220"/>
          </a:xfrm>
          <a:prstGeom prst="rect">
            <a:avLst/>
          </a:prstGeom>
          <a:noFill/>
        </p:spPr>
        <p:txBody>
          <a:bodyPr wrap="none" rtlCol="0">
            <a:spAutoFit/>
          </a:bodyPr>
          <a:lstStyle/>
          <a:p>
            <a:r>
              <a:rPr lang="en-GB" sz="2800" b="1" i="1" dirty="0" smtClean="0">
                <a:latin typeface="+mj-lt"/>
              </a:rPr>
              <a:t>MODEL IDENTIFICATION - PEM</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383097" y="1569710"/>
                <a:ext cx="11425805" cy="5326971"/>
              </a:xfrm>
              <a:prstGeom prst="rect">
                <a:avLst/>
              </a:prstGeom>
              <a:noFill/>
            </p:spPr>
            <p:txBody>
              <a:bodyPr wrap="square" rtlCol="0">
                <a:spAutoFit/>
              </a:bodyPr>
              <a:lstStyle/>
              <a:p>
                <a:r>
                  <a:rPr lang="en-GB" dirty="0" smtClean="0"/>
                  <a:t>Based on PEM approach </a:t>
                </a:r>
                <a14:m>
                  <m:oMath xmlns:m="http://schemas.openxmlformats.org/officeDocument/2006/math">
                    <m:r>
                      <a:rPr lang="en-GB" b="0" i="1" smtClean="0">
                        <a:latin typeface="Cambria Math" panose="02040503050406030204" pitchFamily="18" charset="0"/>
                      </a:rPr>
                      <m:t>⇒</m:t>
                    </m:r>
                  </m:oMath>
                </a14:m>
                <a:r>
                  <a:rPr lang="en-GB" dirty="0" smtClean="0"/>
                  <a:t> minimize a loss function</a:t>
                </a:r>
                <a:r>
                  <a:rPr lang="en-GB" dirty="0"/>
                  <a:t> </a:t>
                </a:r>
                <a14:m>
                  <m:oMath xmlns:m="http://schemas.openxmlformats.org/officeDocument/2006/math">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m:t>
                        </m:r>
                      </m:e>
                    </m:d>
                  </m:oMath>
                </a14:m>
                <a:r>
                  <a:rPr lang="en-GB" dirty="0" smtClean="0"/>
                  <a:t> (or a distance) function of</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,where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oMath>
                </a14:m>
                <a:r>
                  <a:rPr lang="en-GB" dirty="0" smtClean="0"/>
                  <a:t> is a function that predicts the value of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 based on past values of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𝑢</m:t>
                    </m:r>
                  </m:oMath>
                </a14:m>
                <a:r>
                  <a:rPr lang="en-GB" dirty="0" smtClean="0"/>
                  <a:t>.</a:t>
                </a:r>
              </a:p>
              <a:p>
                <a:endParaRPr lang="en-GB" dirty="0"/>
              </a:p>
              <a:p>
                <a:r>
                  <a:rPr lang="en-GB" dirty="0" smtClean="0"/>
                  <a:t>If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oMath>
                </a14:m>
                <a:r>
                  <a:rPr lang="en-GB" dirty="0" smtClean="0"/>
                  <a:t> fully describes the output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1" smtClean="0">
                        <a:latin typeface="Cambria Math" panose="02040503050406030204" pitchFamily="18" charset="0"/>
                      </a:rPr>
                      <m:t>⇒</m:t>
                    </m:r>
                    <m:r>
                      <a:rPr lang="en-GB" b="0" i="1" smtClean="0">
                        <a:latin typeface="Cambria Math" panose="02040503050406030204" pitchFamily="18" charset="0"/>
                      </a:rPr>
                      <m:t>𝜖</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0" smtClean="0">
                        <a:latin typeface="Cambria Math" panose="02040503050406030204" pitchFamily="18" charset="0"/>
                      </a:rPr>
                      <m:t>.</m:t>
                    </m:r>
                  </m:oMath>
                </a14:m>
                <a:endParaRPr lang="en-GB" dirty="0" smtClean="0"/>
              </a:p>
              <a:p>
                <a:endParaRPr lang="en-GB" dirty="0" smtClean="0"/>
              </a:p>
              <a:p>
                <a:r>
                  <a:rPr lang="en-GB" dirty="0" smtClean="0"/>
                  <a:t>How to obtain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dirty="0" smtClean="0">
                        <a:latin typeface="Cambria Math" panose="02040503050406030204" pitchFamily="18" charset="0"/>
                      </a:rPr>
                      <m:t>?</m:t>
                    </m:r>
                  </m:oMath>
                </a14:m>
                <a:r>
                  <a:rPr lang="en-GB" dirty="0" smtClean="0"/>
                  <a:t> In general we can describe a linear system in the following way:</a:t>
                </a:r>
              </a:p>
              <a:p>
                <a:endParaRPr lang="en-GB" dirty="0"/>
              </a:p>
              <a:p>
                <a:pPr algn="ctr"/>
                <a14:m>
                  <m:oMath xmlns:m="http://schemas.openxmlformats.org/officeDocument/2006/math">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𝐺</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𝜃</m:t>
                            </m:r>
                          </m:e>
                          <m:sup>
                            <m:r>
                              <a:rPr lang="en-GB" b="0" i="1" smtClean="0">
                                <a:latin typeface="Cambria Math" panose="02040503050406030204" pitchFamily="18" charset="0"/>
                              </a:rPr>
                              <m:t>0</m:t>
                            </m:r>
                          </m:sup>
                        </m:sSup>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m:t>
                    </m:r>
                    <m:r>
                      <a:rPr lang="en-GB" b="0" i="1" smtClean="0">
                        <a:latin typeface="Cambria Math" panose="02040503050406030204" pitchFamily="18" charset="0"/>
                      </a:rPr>
                      <m:t>𝐻</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𝜃</m:t>
                            </m:r>
                          </m:e>
                          <m:sup>
                            <m:r>
                              <a:rPr lang="en-GB" b="0" i="1" smtClean="0">
                                <a:latin typeface="Cambria Math" panose="02040503050406030204" pitchFamily="18" charset="0"/>
                              </a:rPr>
                              <m:t>0</m:t>
                            </m:r>
                          </m:sup>
                        </m:sSup>
                      </m:e>
                    </m:d>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1" smtClean="0">
                        <a:latin typeface="Cambria Math" panose="02040503050406030204" pitchFamily="18" charset="0"/>
                      </a:rPr>
                      <m:t>, </m:t>
                    </m:r>
                    <m:r>
                      <a:rPr lang="en-GB" b="0" i="1" smtClean="0">
                        <a:latin typeface="Cambria Math" panose="02040503050406030204" pitchFamily="18" charset="0"/>
                      </a:rPr>
                      <m:t>𝜃</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𝕽</m:t>
                        </m:r>
                      </m:e>
                      <m:sup>
                        <m:r>
                          <a:rPr lang="en-GB" b="0" i="1" smtClean="0">
                            <a:latin typeface="Cambria Math" panose="02040503050406030204" pitchFamily="18" charset="0"/>
                          </a:rPr>
                          <m:t>𝑛</m:t>
                        </m:r>
                      </m:sup>
                    </m:sSup>
                  </m:oMath>
                </a14:m>
                <a:r>
                  <a:rPr lang="en-GB" dirty="0" smtClean="0"/>
                  <a:t> </a:t>
                </a:r>
              </a:p>
              <a:p>
                <a:endParaRPr lang="en-GB" dirty="0" smtClean="0"/>
              </a:p>
              <a:p>
                <a:r>
                  <a:rPr lang="en-GB" dirty="0" smtClean="0"/>
                  <a:t>Where</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𝐻</m:t>
                    </m:r>
                  </m:oMath>
                </a14:m>
                <a:r>
                  <a:rPr lang="en-GB" dirty="0" smtClean="0"/>
                  <a:t>  are rational functions of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𝑑𝑡</m:t>
                            </m:r>
                          </m:den>
                        </m:f>
                      </m:sup>
                    </m:sSup>
                  </m:oMath>
                </a14:m>
                <a:r>
                  <a:rPr lang="en-GB" dirty="0" smtClean="0"/>
                  <a:t>, effectively defining then a lag operator, </a:t>
                </a:r>
                <a:r>
                  <a:rPr lang="en-GB" dirty="0" err="1" smtClean="0"/>
                  <a:t>i.e</a:t>
                </a:r>
                <a:r>
                  <a:rPr lang="en-GB" dirty="0" smtClean="0"/>
                  <a:t>:  </a:t>
                </a:r>
              </a:p>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𝑑𝑡</m:t>
                              </m:r>
                            </m:den>
                          </m:f>
                        </m:sup>
                      </m:sSup>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−1)</m:t>
                      </m:r>
                    </m:oMath>
                  </m:oMathPara>
                </a14:m>
                <a:endParaRPr lang="en-GB" dirty="0" smtClean="0"/>
              </a:p>
              <a:p>
                <a:r>
                  <a:rPr lang="en-GB" dirty="0" smtClean="0"/>
                  <a:t>Parametrised in </a:t>
                </a:r>
                <a14:m>
                  <m:oMath xmlns:m="http://schemas.openxmlformats.org/officeDocument/2006/math">
                    <m:r>
                      <a:rPr lang="en-GB" b="0" i="1" smtClean="0">
                        <a:latin typeface="Cambria Math" panose="02040503050406030204" pitchFamily="18" charset="0"/>
                      </a:rPr>
                      <m:t>𝜃</m:t>
                    </m:r>
                    <m:r>
                      <a:rPr lang="en-GB" b="0" i="1" smtClean="0">
                        <a:latin typeface="Cambria Math" panose="02040503050406030204" pitchFamily="18" charset="0"/>
                      </a:rPr>
                      <m:t>.</m:t>
                    </m:r>
                  </m:oMath>
                </a14:m>
                <a:endParaRPr lang="en-GB" dirty="0" smtClean="0"/>
              </a:p>
              <a:p>
                <a:r>
                  <a:rPr lang="en-GB" dirty="0" smtClean="0"/>
                  <a:t>Then:</a:t>
                </a:r>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𝐻</m:t>
                      </m:r>
                      <m:sSup>
                        <m:sSupPr>
                          <m:ctrlPr>
                            <a:rPr lang="en-GB" b="0" i="1" smtClean="0">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b="0" i="1" smtClean="0">
                              <a:latin typeface="Cambria Math" panose="02040503050406030204" pitchFamily="18" charset="0"/>
                            </a:rPr>
                            <m:t>−1</m:t>
                          </m:r>
                        </m:sup>
                      </m:sSup>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b="0" i="1" smtClean="0">
                          <a:latin typeface="Cambria Math" panose="02040503050406030204" pitchFamily="18" charset="0"/>
                        </a:rPr>
                        <m:t>+</m:t>
                      </m:r>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oMath>
                  </m:oMathPara>
                </a14:m>
                <a:endParaRPr lang="en-GB" dirty="0" smtClean="0"/>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e>
                      </m:d>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oMath>
                  </m:oMathPara>
                </a14:m>
                <a:endParaRPr lang="en-GB" dirty="0" smtClean="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e>
                      </m:d>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oMath>
                  </m:oMathPara>
                </a14:m>
                <a:endParaRPr lang="en-GB" dirty="0" smtClean="0"/>
              </a:p>
              <a:p>
                <a:endParaRPr lang="en-GB" dirty="0"/>
              </a:p>
              <a:p>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383097" y="1569710"/>
                <a:ext cx="11425805" cy="5326971"/>
              </a:xfrm>
              <a:prstGeom prst="rect">
                <a:avLst/>
              </a:prstGeom>
              <a:blipFill rotWithShape="0">
                <a:blip r:embed="rId2"/>
                <a:stretch>
                  <a:fillRect l="-480" t="-572" r="-1761"/>
                </a:stretch>
              </a:blipFill>
            </p:spPr>
            <p:txBody>
              <a:bodyPr/>
              <a:lstStyle/>
              <a:p>
                <a:r>
                  <a:rPr lang="en-GB">
                    <a:noFill/>
                  </a:rPr>
                  <a:t> </a:t>
                </a:r>
              </a:p>
            </p:txBody>
          </p:sp>
        </mc:Fallback>
      </mc:AlternateContent>
    </p:spTree>
    <p:extLst>
      <p:ext uri="{BB962C8B-B14F-4D97-AF65-F5344CB8AC3E}">
        <p14:creationId xmlns:p14="http://schemas.microsoft.com/office/powerpoint/2010/main" val="310502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19</a:t>
            </a:fld>
            <a:endParaRPr lang="it-IT" altLang="en-US"/>
          </a:p>
        </p:txBody>
      </p:sp>
      <p:sp>
        <p:nvSpPr>
          <p:cNvPr id="3" name="TextBox 2"/>
          <p:cNvSpPr txBox="1"/>
          <p:nvPr/>
        </p:nvSpPr>
        <p:spPr>
          <a:xfrm>
            <a:off x="2379822" y="1046490"/>
            <a:ext cx="7432356" cy="523220"/>
          </a:xfrm>
          <a:prstGeom prst="rect">
            <a:avLst/>
          </a:prstGeom>
          <a:noFill/>
        </p:spPr>
        <p:txBody>
          <a:bodyPr wrap="none" rtlCol="0">
            <a:spAutoFit/>
          </a:bodyPr>
          <a:lstStyle/>
          <a:p>
            <a:r>
              <a:rPr lang="en-GB" sz="2800" b="1" i="1" dirty="0" smtClean="0">
                <a:latin typeface="+mj-lt"/>
              </a:rPr>
              <a:t>MODEL IDENTIFICATION – WHICH MODEL</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534099" y="1703934"/>
                <a:ext cx="11425805" cy="4836965"/>
              </a:xfrm>
              <a:prstGeom prst="rect">
                <a:avLst/>
              </a:prstGeom>
              <a:noFill/>
            </p:spPr>
            <p:txBody>
              <a:bodyPr wrap="square" rtlCol="0">
                <a:spAutoFit/>
              </a:bodyPr>
              <a:lstStyle/>
              <a:p>
                <a:r>
                  <a:rPr lang="en-GB" dirty="0" smtClean="0"/>
                  <a:t>We don’t know G,H of the true system, neither its parametrisation, then how is </a:t>
                </a:r>
                <a14:m>
                  <m:oMath xmlns:m="http://schemas.openxmlformats.org/officeDocument/2006/math">
                    <m:acc>
                      <m:accPr>
                        <m:chr m:val="̂"/>
                        <m:ctrlPr>
                          <a:rPr lang="en-GB" i="1">
                            <a:latin typeface="Cambria Math" panose="02040503050406030204" pitchFamily="18" charset="0"/>
                          </a:rPr>
                        </m:ctrlPr>
                      </m:accPr>
                      <m:e>
                        <m:r>
                          <a:rPr lang="en-GB" i="1">
                            <a:latin typeface="Cambria Math" panose="02040503050406030204" pitchFamily="18" charset="0"/>
                          </a:rPr>
                          <m:t>𝑦</m:t>
                        </m:r>
                      </m:e>
                    </m:acc>
                  </m:oMath>
                </a14:m>
                <a:r>
                  <a:rPr lang="en-GB" dirty="0"/>
                  <a:t> built </a:t>
                </a:r>
                <a:r>
                  <a:rPr lang="en-GB" dirty="0" smtClean="0"/>
                  <a:t>up in reality? </a:t>
                </a:r>
                <a:r>
                  <a:rPr lang="en-GB" dirty="0"/>
                  <a:t>(denote with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oMath>
                </a14:m>
                <a:r>
                  <a:rPr lang="en-GB" dirty="0" smtClean="0"/>
                  <a:t> the transfer functions of the true system, then:</a:t>
                </a:r>
              </a:p>
              <a:p>
                <a:endParaRPr lang="en-GB" dirty="0" smtClean="0"/>
              </a:p>
              <a:p>
                <a:pPr marL="742950" lvl="1" indent="-285750">
                  <a:buFont typeface="Arial" panose="020B0604020202020204" pitchFamily="34" charset="0"/>
                  <a:buChar char="•"/>
                </a:pPr>
                <a:r>
                  <a:rPr lang="en-GB" dirty="0" smtClean="0"/>
                  <a:t>Define the numerator and denominator degrees of </a:t>
                </a:r>
                <a14:m>
                  <m:oMath xmlns:m="http://schemas.openxmlformats.org/officeDocument/2006/math">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𝐻</m:t>
                    </m:r>
                  </m:oMath>
                </a14:m>
                <a:endParaRPr lang="en-GB" dirty="0" smtClean="0"/>
              </a:p>
              <a:p>
                <a:pPr marL="742950" lvl="1" indent="-285750">
                  <a:buFont typeface="Arial" panose="020B0604020202020204" pitchFamily="34" charset="0"/>
                  <a:buChar char="•"/>
                </a:pPr>
                <a:r>
                  <a:rPr lang="en-GB" dirty="0" smtClean="0"/>
                  <a:t>Define the parametrization of these rational functions</a:t>
                </a:r>
              </a:p>
              <a:p>
                <a:pPr lvl="1"/>
                <a:endParaRPr lang="en-GB" dirty="0"/>
              </a:p>
              <a:p>
                <a:r>
                  <a:rPr lang="en-GB" dirty="0" smtClean="0"/>
                  <a:t>Based on this we get various models: ARX, ARMAX, OE, BJ, where the first one has the simplest dynamics, whilst the BJ model has the most complex dynamics.</a:t>
                </a:r>
              </a:p>
              <a:p>
                <a:pPr marL="342900" indent="-342900">
                  <a:buFont typeface="+mj-lt"/>
                  <a:buAutoNum type="arabicPeriod"/>
                </a:pPr>
                <a:endParaRPr lang="en-GB" dirty="0"/>
              </a:p>
              <a:p>
                <a:r>
                  <a:rPr lang="en-GB" dirty="0" smtClean="0"/>
                  <a:t>Then </a:t>
                </a:r>
                <a:r>
                  <a:rPr lang="en-GB" dirty="0"/>
                  <a:t>w</a:t>
                </a:r>
                <a:r>
                  <a:rPr lang="en-GB" dirty="0" smtClean="0"/>
                  <a:t>e choose </a:t>
                </a:r>
                <a14:m>
                  <m:oMath xmlns:m="http://schemas.openxmlformats.org/officeDocument/2006/math">
                    <m:r>
                      <a:rPr lang="en-GB" b="0" i="1" smtClean="0">
                        <a:latin typeface="Cambria Math" panose="02040503050406030204" pitchFamily="18" charset="0"/>
                      </a:rPr>
                      <m:t>𝜃</m:t>
                    </m:r>
                  </m:oMath>
                </a14:m>
                <a:r>
                  <a:rPr lang="en-GB" dirty="0" smtClean="0"/>
                  <a:t> that gives the lowest values of</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𝑚𝑖𝑛</m:t>
                        </m:r>
                      </m:e>
                      <m:sub>
                        <m:r>
                          <a:rPr lang="en-GB" b="0" i="1" smtClean="0">
                            <a:latin typeface="Cambria Math" panose="02040503050406030204" pitchFamily="18" charset="0"/>
                          </a:rPr>
                          <m:t>𝜃</m:t>
                        </m:r>
                      </m:sub>
                    </m:sSub>
                    <m:r>
                      <a:rPr lang="en-GB" b="0" i="1" smtClean="0">
                        <a:latin typeface="Cambria Math" panose="02040503050406030204" pitchFamily="18" charset="0"/>
                      </a:rPr>
                      <m:t>𝑙</m:t>
                    </m:r>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𝜃</m:t>
                        </m:r>
                      </m:e>
                    </m:d>
                    <m:r>
                      <a:rPr lang="en-GB" b="0" i="1" smtClean="0">
                        <a:latin typeface="Cambria Math" panose="02040503050406030204" pitchFamily="18" charset="0"/>
                      </a:rPr>
                      <m:t>)</m:t>
                    </m:r>
                    <m:r>
                      <a:rPr lang="en-GB" b="0" i="0" smtClean="0">
                        <a:latin typeface="Cambria Math" panose="02040503050406030204" pitchFamily="18" charset="0"/>
                      </a:rPr>
                      <m:t> </m:t>
                    </m:r>
                  </m:oMath>
                </a14:m>
                <a:r>
                  <a:rPr lang="en-GB" dirty="0" smtClean="0"/>
                  <a:t>is the problem to solve.</a:t>
                </a:r>
              </a:p>
              <a:p>
                <a:endParaRPr lang="en-GB" dirty="0"/>
              </a:p>
              <a:p>
                <a:r>
                  <a:rPr lang="en-GB" dirty="0" smtClean="0"/>
                  <a:t>In this project we are interested in simulation. In fact we want to find G </a:t>
                </a:r>
                <a:r>
                  <a:rPr lang="en-GB" dirty="0" err="1" smtClean="0"/>
                  <a:t>s.t.</a:t>
                </a:r>
                <a:r>
                  <a:rPr lang="en-GB" dirty="0" smtClean="0"/>
                  <a:t> </a:t>
                </a:r>
                <a14:m>
                  <m:oMath xmlns:m="http://schemas.openxmlformats.org/officeDocument/2006/math">
                    <m:r>
                      <a:rPr lang="en-GB" b="0" i="1" smtClean="0">
                        <a:latin typeface="Cambria Math" panose="02040503050406030204" pitchFamily="18" charset="0"/>
                      </a:rPr>
                      <m:t>𝐺𝑢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How to address this problem with the minimization problem? </a:t>
                </a:r>
              </a:p>
              <a:p>
                <a:endParaRPr lang="en-GB" dirty="0"/>
              </a:p>
              <a:p>
                <a:endParaRPr lang="en-GB" dirty="0" smtClean="0"/>
              </a:p>
              <a:p>
                <a:endParaRPr lang="en-GB" dirty="0"/>
              </a:p>
              <a:p>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534099" y="1703934"/>
                <a:ext cx="11425805" cy="4836965"/>
              </a:xfrm>
              <a:prstGeom prst="rect">
                <a:avLst/>
              </a:prstGeom>
              <a:blipFill rotWithShape="0">
                <a:blip r:embed="rId2"/>
                <a:stretch>
                  <a:fillRect l="-480" t="-757" r="-907"/>
                </a:stretch>
              </a:blipFill>
            </p:spPr>
            <p:txBody>
              <a:bodyPr/>
              <a:lstStyle/>
              <a:p>
                <a:r>
                  <a:rPr lang="en-GB">
                    <a:noFill/>
                  </a:rPr>
                  <a:t> </a:t>
                </a:r>
              </a:p>
            </p:txBody>
          </p:sp>
        </mc:Fallback>
      </mc:AlternateContent>
    </p:spTree>
    <p:extLst>
      <p:ext uri="{BB962C8B-B14F-4D97-AF65-F5344CB8AC3E}">
        <p14:creationId xmlns:p14="http://schemas.microsoft.com/office/powerpoint/2010/main" val="3082778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a:t>
            </a:fld>
            <a:endParaRPr lang="it-IT" altLang="en-US"/>
          </a:p>
        </p:txBody>
      </p:sp>
      <p:sp>
        <p:nvSpPr>
          <p:cNvPr id="4" name="TextBox 3"/>
          <p:cNvSpPr txBox="1"/>
          <p:nvPr/>
        </p:nvSpPr>
        <p:spPr>
          <a:xfrm>
            <a:off x="2968659" y="1949475"/>
            <a:ext cx="11259401" cy="646331"/>
          </a:xfrm>
          <a:prstGeom prst="rect">
            <a:avLst/>
          </a:prstGeom>
          <a:noFill/>
        </p:spPr>
        <p:txBody>
          <a:bodyPr wrap="square" rtlCol="0">
            <a:spAutoFit/>
          </a:bodyPr>
          <a:lstStyle/>
          <a:p>
            <a:pPr marL="285750" indent="-285750">
              <a:buFont typeface="Arial" panose="020B0604020202020204" pitchFamily="34" charset="0"/>
              <a:buChar char="•"/>
            </a:pPr>
            <a:r>
              <a:rPr lang="en-GB" dirty="0" smtClean="0"/>
              <a:t>Identify the attitude dynamics of a </a:t>
            </a:r>
            <a:r>
              <a:rPr lang="en-GB" dirty="0" err="1" smtClean="0"/>
              <a:t>quadrotor</a:t>
            </a:r>
            <a:r>
              <a:rPr lang="en-GB" dirty="0" smtClean="0"/>
              <a:t> helicopter using classical PEM methods.</a:t>
            </a:r>
          </a:p>
          <a:p>
            <a:pPr marL="285750" indent="-285750">
              <a:buFont typeface="Arial" panose="020B0604020202020204" pitchFamily="34" charset="0"/>
              <a:buChar char="•"/>
            </a:pPr>
            <a:r>
              <a:rPr lang="en-GB" dirty="0" smtClean="0"/>
              <a:t>Compare the results obtained with those obtained using subspace identification.</a:t>
            </a:r>
          </a:p>
        </p:txBody>
      </p:sp>
      <p:sp>
        <p:nvSpPr>
          <p:cNvPr id="7" name="Right Arrow 6"/>
          <p:cNvSpPr/>
          <p:nvPr/>
        </p:nvSpPr>
        <p:spPr bwMode="auto">
          <a:xfrm>
            <a:off x="932599" y="1847088"/>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GOAL</a:t>
            </a:r>
          </a:p>
        </p:txBody>
      </p:sp>
      <p:sp>
        <p:nvSpPr>
          <p:cNvPr id="8" name="Right Arrow 7"/>
          <p:cNvSpPr/>
          <p:nvPr/>
        </p:nvSpPr>
        <p:spPr bwMode="auto">
          <a:xfrm>
            <a:off x="932599" y="3002280"/>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DATA</a:t>
            </a:r>
          </a:p>
        </p:txBody>
      </p:sp>
      <mc:AlternateContent xmlns:mc="http://schemas.openxmlformats.org/markup-compatibility/2006" xmlns:a14="http://schemas.microsoft.com/office/drawing/2010/main">
        <mc:Choice Requires="a14">
          <p:sp>
            <p:nvSpPr>
              <p:cNvPr id="9" name="TextBox 8"/>
              <p:cNvSpPr txBox="1"/>
              <p:nvPr/>
            </p:nvSpPr>
            <p:spPr>
              <a:xfrm>
                <a:off x="2968658" y="3083831"/>
                <a:ext cx="11259401" cy="976036"/>
              </a:xfrm>
              <a:prstGeom prst="rect">
                <a:avLst/>
              </a:prstGeom>
              <a:noFill/>
            </p:spPr>
            <p:txBody>
              <a:bodyPr wrap="square" rtlCol="0">
                <a:spAutoFit/>
              </a:bodyPr>
              <a:lstStyle/>
              <a:p>
                <a:pPr marL="285750" indent="-285750">
                  <a:buFont typeface="Arial" panose="020B0604020202020204" pitchFamily="34" charset="0"/>
                  <a:buChar char="•"/>
                </a:pPr>
                <a:r>
                  <a:rPr lang="en-GB" dirty="0" smtClean="0"/>
                  <a:t>Model identified with subspace methods.</a:t>
                </a:r>
              </a:p>
              <a:p>
                <a:pPr marL="285750" indent="-285750">
                  <a:buFont typeface="Arial" panose="020B0604020202020204" pitchFamily="34" charset="0"/>
                  <a:buChar char="•"/>
                </a:pPr>
                <a:r>
                  <a:rPr lang="en-GB" dirty="0" smtClean="0"/>
                  <a:t>Set of data measured during three experiments </a:t>
                </a:r>
                <a14:m>
                  <m:oMath xmlns:m="http://schemas.openxmlformats.org/officeDocument/2006/math">
                    <m:sSubSup>
                      <m:sSubSupPr>
                        <m:ctrlPr>
                          <a:rPr lang="en-GB" b="0" i="1" smtClean="0">
                            <a:latin typeface="Cambria Math" panose="02040503050406030204" pitchFamily="18" charset="0"/>
                          </a:rPr>
                        </m:ctrlPr>
                      </m:sSubSupPr>
                      <m:e>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e>
                                </m:d>
                              </m:e>
                              <m:sub>
                                <m:r>
                                  <a:rPr lang="en-GB" b="0" i="1" smtClean="0">
                                    <a:latin typeface="Cambria Math" panose="02040503050406030204" pitchFamily="18" charset="0"/>
                                  </a:rPr>
                                  <m:t>𝑖</m:t>
                                </m:r>
                              </m:sub>
                            </m:sSub>
                            <m:r>
                              <a:rPr lang="en-GB" b="0" i="1" smtClean="0">
                                <a:latin typeface="Cambria Math" panose="02040503050406030204" pitchFamily="18" charset="0"/>
                              </a:rPr>
                              <m:t>, </m:t>
                            </m:r>
                            <m:r>
                              <a:rPr lang="en-GB" b="0" i="1" smtClean="0">
                                <a:latin typeface="Cambria Math" panose="02040503050406030204" pitchFamily="18" charset="0"/>
                              </a:rPr>
                              <m:t>𝑖</m:t>
                            </m:r>
                            <m:r>
                              <a:rPr lang="en-GB" b="0" i="1" smtClean="0">
                                <a:latin typeface="Cambria Math" panose="02040503050406030204" pitchFamily="18" charset="0"/>
                              </a:rPr>
                              <m:t>=1,2,3</m:t>
                            </m:r>
                          </m:e>
                        </m:d>
                      </m:e>
                      <m:sub/>
                      <m:sup/>
                    </m:sSubSup>
                  </m:oMath>
                </a14:m>
                <a:endParaRPr lang="en-GB" b="0" dirty="0" smtClean="0"/>
              </a:p>
              <a:p>
                <a:pPr marL="285750" indent="-285750">
                  <a:buFont typeface="Arial" panose="020B0604020202020204" pitchFamily="34" charset="0"/>
                  <a:buChar char="•"/>
                </a:pPr>
                <a:endParaRPr lang="en-GB" dirty="0" smtClean="0"/>
              </a:p>
            </p:txBody>
          </p:sp>
        </mc:Choice>
        <mc:Fallback xmlns="">
          <p:sp>
            <p:nvSpPr>
              <p:cNvPr id="9" name="TextBox 8"/>
              <p:cNvSpPr txBox="1">
                <a:spLocks noRot="1" noChangeAspect="1" noMove="1" noResize="1" noEditPoints="1" noAdjustHandles="1" noChangeArrowheads="1" noChangeShapeType="1" noTextEdit="1"/>
              </p:cNvSpPr>
              <p:nvPr/>
            </p:nvSpPr>
            <p:spPr>
              <a:xfrm>
                <a:off x="2968658" y="3083831"/>
                <a:ext cx="11259401" cy="976036"/>
              </a:xfrm>
              <a:prstGeom prst="rect">
                <a:avLst/>
              </a:prstGeom>
              <a:blipFill rotWithShape="0">
                <a:blip r:embed="rId2"/>
                <a:stretch>
                  <a:fillRect l="-379" t="-3750"/>
                </a:stretch>
              </a:blipFill>
            </p:spPr>
            <p:txBody>
              <a:bodyPr/>
              <a:lstStyle/>
              <a:p>
                <a:r>
                  <a:rPr lang="en-GB">
                    <a:noFill/>
                  </a:rPr>
                  <a:t> </a:t>
                </a:r>
              </a:p>
            </p:txBody>
          </p:sp>
        </mc:Fallback>
      </mc:AlternateContent>
      <p:sp>
        <p:nvSpPr>
          <p:cNvPr id="10" name="Right Arrow 9"/>
          <p:cNvSpPr/>
          <p:nvPr/>
        </p:nvSpPr>
        <p:spPr bwMode="auto">
          <a:xfrm>
            <a:off x="932599" y="4157472"/>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TOOLS</a:t>
            </a:r>
          </a:p>
        </p:txBody>
      </p:sp>
      <p:sp>
        <p:nvSpPr>
          <p:cNvPr id="11" name="TextBox 10"/>
          <p:cNvSpPr txBox="1"/>
          <p:nvPr/>
        </p:nvSpPr>
        <p:spPr>
          <a:xfrm>
            <a:off x="2977204" y="4269572"/>
            <a:ext cx="11259401" cy="646331"/>
          </a:xfrm>
          <a:prstGeom prst="rect">
            <a:avLst/>
          </a:prstGeom>
          <a:noFill/>
        </p:spPr>
        <p:txBody>
          <a:bodyPr wrap="square" rtlCol="0">
            <a:spAutoFit/>
          </a:bodyPr>
          <a:lstStyle/>
          <a:p>
            <a:pPr marL="285750" indent="-285750">
              <a:buFont typeface="Arial" panose="020B0604020202020204" pitchFamily="34" charset="0"/>
              <a:buChar char="•"/>
            </a:pPr>
            <a:r>
              <a:rPr lang="en-GB" dirty="0" err="1" smtClean="0"/>
              <a:t>Matlab</a:t>
            </a:r>
            <a:endParaRPr lang="en-GB" b="0" dirty="0" smtClean="0"/>
          </a:p>
          <a:p>
            <a:pPr marL="285750" indent="-285750">
              <a:buFont typeface="Arial" panose="020B0604020202020204" pitchFamily="34" charset="0"/>
              <a:buChar char="•"/>
            </a:pPr>
            <a:r>
              <a:rPr lang="en-GB" dirty="0" err="1" smtClean="0"/>
              <a:t>Github</a:t>
            </a:r>
            <a:r>
              <a:rPr lang="en-GB" dirty="0" smtClean="0"/>
              <a:t>: </a:t>
            </a:r>
            <a:r>
              <a:rPr lang="en-GB" b="1" dirty="0">
                <a:hlinkClick r:id="rId3"/>
              </a:rPr>
              <a:t>https://</a:t>
            </a:r>
            <a:r>
              <a:rPr lang="en-GB" b="1" dirty="0" smtClean="0">
                <a:hlinkClick r:id="rId3"/>
              </a:rPr>
              <a:t>github.com/rssalessio/ictproject</a:t>
            </a:r>
            <a:r>
              <a:rPr lang="en-GB" b="1" dirty="0" smtClean="0"/>
              <a:t> (code available)</a:t>
            </a:r>
          </a:p>
        </p:txBody>
      </p:sp>
      <p:sp>
        <p:nvSpPr>
          <p:cNvPr id="3" name="TextBox 2"/>
          <p:cNvSpPr txBox="1"/>
          <p:nvPr/>
        </p:nvSpPr>
        <p:spPr>
          <a:xfrm>
            <a:off x="7556950" y="148382"/>
            <a:ext cx="2082814"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PROJECT GOAL</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3090969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20</a:t>
            </a:fld>
            <a:endParaRPr lang="it-IT" altLang="en-US"/>
          </a:p>
        </p:txBody>
      </p:sp>
      <p:sp>
        <p:nvSpPr>
          <p:cNvPr id="3" name="TextBox 2"/>
          <p:cNvSpPr txBox="1"/>
          <p:nvPr/>
        </p:nvSpPr>
        <p:spPr>
          <a:xfrm>
            <a:off x="2379822" y="1046490"/>
            <a:ext cx="7432356" cy="523220"/>
          </a:xfrm>
          <a:prstGeom prst="rect">
            <a:avLst/>
          </a:prstGeom>
          <a:noFill/>
        </p:spPr>
        <p:txBody>
          <a:bodyPr wrap="none" rtlCol="0">
            <a:spAutoFit/>
          </a:bodyPr>
          <a:lstStyle/>
          <a:p>
            <a:r>
              <a:rPr lang="en-GB" sz="2800" b="1" i="1" dirty="0" smtClean="0">
                <a:latin typeface="+mj-lt"/>
              </a:rPr>
              <a:t>MODEL IDENTIFICATION – WHICH MODEL</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534099" y="1703934"/>
                <a:ext cx="11425805" cy="4005968"/>
              </a:xfrm>
              <a:prstGeom prst="rect">
                <a:avLst/>
              </a:prstGeom>
              <a:noFill/>
            </p:spPr>
            <p:txBody>
              <a:bodyPr wrap="square" rtlCol="0">
                <a:spAutoFit/>
              </a:bodyPr>
              <a:lstStyle/>
              <a:p>
                <a14:m>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r>
                      <a:rPr lang="en-GB" i="1">
                        <a:latin typeface="Cambria Math" panose="02040503050406030204" pitchFamily="18" charset="0"/>
                      </a:rPr>
                      <m:t>(</m:t>
                    </m:r>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𝜃</m:t>
                        </m:r>
                      </m:e>
                    </m:d>
                    <m:r>
                      <a:rPr lang="en-GB" i="1">
                        <a:latin typeface="Cambria Math" panose="02040503050406030204" pitchFamily="18" charset="0"/>
                      </a:rPr>
                      <m:t>)</m:t>
                    </m:r>
                    <m:r>
                      <a:rPr lang="en-GB">
                        <a:latin typeface="Cambria Math" panose="02040503050406030204" pitchFamily="18" charset="0"/>
                      </a:rPr>
                      <m:t> </m:t>
                    </m:r>
                  </m:oMath>
                </a14:m>
                <a:r>
                  <a:rPr lang="en-GB" dirty="0" smtClean="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−1</m:t>
                            </m:r>
                          </m:sup>
                        </m:sSup>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−1</m:t>
                            </m:r>
                          </m:sup>
                        </m:sSup>
                        <m:r>
                          <a:rPr lang="en-GB" b="0" i="1" smtClean="0">
                            <a:latin typeface="Cambria Math" panose="02040503050406030204" pitchFamily="18" charset="0"/>
                          </a:rPr>
                          <m:t>𝐺</m:t>
                        </m:r>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e>
                    </m:d>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b="0" i="1" smtClean="0">
                            <a:latin typeface="Cambria Math" panose="02040503050406030204" pitchFamily="18" charset="0"/>
                          </a:rPr>
                          <m:t>)</m:t>
                        </m:r>
                      </m:e>
                    </m:d>
                  </m:oMath>
                </a14:m>
                <a:endParaRPr lang="en-GB" dirty="0" smtClean="0"/>
              </a:p>
              <a:p>
                <a:endParaRPr lang="en-GB" dirty="0"/>
              </a:p>
              <a:p>
                <a:r>
                  <a:rPr lang="en-GB" dirty="0" smtClean="0"/>
                  <a:t>If we pose H=1 then we obtain a problem that address our project’s request (an OE model)</a:t>
                </a:r>
              </a:p>
              <a:p>
                <a:endParaRPr lang="en-GB" dirty="0"/>
              </a:p>
              <a:p>
                <a:r>
                  <a:rPr lang="en-GB" dirty="0" smtClean="0"/>
                  <a:t>How good may be the </a:t>
                </a:r>
                <a:r>
                  <a:rPr lang="en-GB" dirty="0" err="1" smtClean="0"/>
                  <a:t>the</a:t>
                </a:r>
                <a:r>
                  <a:rPr lang="en-GB" dirty="0" smtClean="0"/>
                  <a:t> estimated G? </a:t>
                </a:r>
              </a:p>
              <a:p>
                <a:pPr marL="800100" lvl="1" indent="-342900">
                  <a:buFont typeface="+mj-lt"/>
                  <a:buAutoNum type="arabicPeriod"/>
                </a:pPr>
                <a:r>
                  <a:rPr lang="en-GB" dirty="0" smtClean="0"/>
                  <a:t>Consider that </a:t>
                </a:r>
                <a:r>
                  <a:rPr lang="en-GB" dirty="0" err="1" smtClean="0"/>
                  <a:t>y,u</a:t>
                </a:r>
                <a:r>
                  <a:rPr lang="en-GB" dirty="0" smtClean="0"/>
                  <a:t> are correlated, there is a feedback</a:t>
                </a:r>
              </a:p>
              <a:p>
                <a:pPr marL="800100" lvl="1" indent="-342900">
                  <a:buFont typeface="+mj-lt"/>
                  <a:buAutoNum type="arabicPeriod"/>
                </a:pPr>
                <a:r>
                  <a:rPr lang="en-GB" dirty="0" smtClean="0"/>
                  <a:t>We are also trying to estimate a noise (measurement noise, etc…) with the input u</a:t>
                </a:r>
              </a:p>
              <a:p>
                <a:endParaRPr lang="en-GB" dirty="0" smtClean="0"/>
              </a:p>
              <a:p>
                <a:r>
                  <a:rPr lang="en-GB" dirty="0" smtClean="0"/>
                  <a:t>Though we obtain the best G </a:t>
                </a:r>
                <a:r>
                  <a:rPr lang="en-GB" dirty="0" err="1"/>
                  <a:t>s.t.</a:t>
                </a:r>
                <a:r>
                  <a:rPr lang="en-GB" dirty="0"/>
                  <a:t> </a:t>
                </a:r>
                <a14:m>
                  <m:oMath xmlns:m="http://schemas.openxmlformats.org/officeDocument/2006/math">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oMath>
                </a14:m>
                <a:endParaRPr lang="en-GB" dirty="0" smtClean="0"/>
              </a:p>
              <a:p>
                <a:endParaRPr lang="en-GB" dirty="0"/>
              </a:p>
              <a:p>
                <a:r>
                  <a:rPr lang="en-GB" dirty="0" smtClean="0"/>
                  <a:t>Now, how to choose the cost function?</a:t>
                </a:r>
                <a:endParaRPr lang="en-GB" dirty="0"/>
              </a:p>
              <a:p>
                <a:pPr marL="800100" lvl="1" indent="-342900">
                  <a:buFont typeface="+mj-lt"/>
                  <a:buAutoNum type="arabicPeriod"/>
                </a:pPr>
                <a:endParaRPr lang="en-GB" dirty="0" smtClean="0"/>
              </a:p>
              <a:p>
                <a:pPr marL="800100" lvl="1" indent="-342900">
                  <a:buFont typeface="+mj-lt"/>
                  <a:buAutoNum type="arabicPeriod"/>
                </a:pPr>
                <a:endParaRPr lang="en-GB" dirty="0" smtClean="0"/>
              </a:p>
              <a:p>
                <a:pPr marL="342900" indent="-342900">
                  <a:buFont typeface="+mj-lt"/>
                  <a:buAutoNum type="arabicPeriod"/>
                </a:pPr>
                <a:endParaRPr lang="en-GB"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534099" y="1703934"/>
                <a:ext cx="11425805" cy="4005968"/>
              </a:xfrm>
              <a:prstGeom prst="rect">
                <a:avLst/>
              </a:prstGeom>
              <a:blipFill rotWithShape="0">
                <a:blip r:embed="rId2"/>
                <a:stretch>
                  <a:fillRect l="-480" t="-457"/>
                </a:stretch>
              </a:blipFill>
            </p:spPr>
            <p:txBody>
              <a:bodyPr/>
              <a:lstStyle/>
              <a:p>
                <a:r>
                  <a:rPr lang="en-GB">
                    <a:noFill/>
                  </a:rPr>
                  <a:t> </a:t>
                </a:r>
              </a:p>
            </p:txBody>
          </p:sp>
        </mc:Fallback>
      </mc:AlternateContent>
    </p:spTree>
    <p:extLst>
      <p:ext uri="{BB962C8B-B14F-4D97-AF65-F5344CB8AC3E}">
        <p14:creationId xmlns:p14="http://schemas.microsoft.com/office/powerpoint/2010/main" val="41427777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21</a:t>
            </a:fld>
            <a:endParaRPr lang="it-IT" altLang="en-US"/>
          </a:p>
        </p:txBody>
      </p:sp>
      <p:sp>
        <p:nvSpPr>
          <p:cNvPr id="3" name="TextBox 2"/>
          <p:cNvSpPr txBox="1"/>
          <p:nvPr/>
        </p:nvSpPr>
        <p:spPr>
          <a:xfrm>
            <a:off x="2102986" y="1054879"/>
            <a:ext cx="7751353" cy="523220"/>
          </a:xfrm>
          <a:prstGeom prst="rect">
            <a:avLst/>
          </a:prstGeom>
          <a:noFill/>
        </p:spPr>
        <p:txBody>
          <a:bodyPr wrap="none" rtlCol="0">
            <a:spAutoFit/>
          </a:bodyPr>
          <a:lstStyle/>
          <a:p>
            <a:r>
              <a:rPr lang="en-GB" sz="2800" b="1" i="1" dirty="0" smtClean="0">
                <a:latin typeface="+mj-lt"/>
              </a:rPr>
              <a:t>MODEL IDENTIFICATION – LOSS FUNCTION</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546790" y="1677798"/>
                <a:ext cx="10863744" cy="4482830"/>
              </a:xfrm>
              <a:prstGeom prst="rect">
                <a:avLst/>
              </a:prstGeom>
              <a:noFill/>
            </p:spPr>
            <p:txBody>
              <a:bodyPr wrap="square" rtlCol="0">
                <a:spAutoFit/>
              </a:bodyPr>
              <a:lstStyle/>
              <a:p>
                <a:pPr marL="342900" indent="-342900">
                  <a:buFont typeface="+mj-lt"/>
                  <a:buAutoNum type="arabicPeriod"/>
                </a:pPr>
                <a14:m>
                  <m:oMath xmlns:m="http://schemas.openxmlformats.org/officeDocument/2006/math">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e>
                    </m:d>
                    <m:r>
                      <a:rPr lang="en-GB" b="0" i="1" smtClean="0">
                        <a:latin typeface="Cambria Math" panose="02040503050406030204" pitchFamily="18" charset="0"/>
                      </a:rPr>
                      <m:t>=</m:t>
                    </m:r>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𝜖</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sup>
                            <m:r>
                              <a:rPr lang="en-GB" b="0" i="1" smtClean="0">
                                <a:latin typeface="Cambria Math" panose="02040503050406030204" pitchFamily="18" charset="0"/>
                              </a:rPr>
                              <m:t>2</m:t>
                            </m:r>
                          </m:sup>
                        </m:sSup>
                      </m:e>
                    </m:d>
                    <m:r>
                      <a:rPr lang="en-GB" b="0" i="1" smtClean="0">
                        <a:latin typeface="Cambria Math" panose="02040503050406030204" pitchFamily="18" charset="0"/>
                      </a:rPr>
                      <m:t>=</m:t>
                    </m:r>
                    <m:r>
                      <a:rPr lang="en-GB" i="1">
                        <a:latin typeface="Cambria Math" panose="02040503050406030204" pitchFamily="18" charset="0"/>
                      </a:rPr>
                      <m:t>𝐸</m:t>
                    </m:r>
                    <m:r>
                      <a:rPr lang="en-GB" i="1">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sup>
                        <m:r>
                          <a:rPr lang="en-GB" b="0" i="1" smtClean="0">
                            <a:latin typeface="Cambria Math" panose="02040503050406030204" pitchFamily="18" charset="0"/>
                          </a:rPr>
                          <m:t>2</m:t>
                        </m:r>
                      </m:sup>
                    </m:sSup>
                    <m:r>
                      <a:rPr lang="en-GB" i="1">
                        <a:latin typeface="Cambria Math" panose="02040503050406030204" pitchFamily="18" charset="0"/>
                      </a:rPr>
                      <m:t>]</m:t>
                    </m:r>
                  </m:oMath>
                </a14:m>
                <a:r>
                  <a:rPr lang="en-GB" dirty="0" smtClean="0"/>
                  <a:t> mean square error</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sSubSup>
                      <m:sSubSupPr>
                        <m:ctrlPr>
                          <a:rPr lang="en-GB" b="0" i="1" smtClean="0">
                            <a:latin typeface="Cambria Math" panose="02040503050406030204" pitchFamily="18" charset="0"/>
                          </a:rPr>
                        </m:ctrlPr>
                      </m:sSubSup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2</m:t>
                            </m:r>
                          </m:sup>
                        </m:sSup>
                      </m:sub>
                      <m:sup/>
                    </m:sSubSup>
                    <m:r>
                      <a:rPr lang="en-GB" b="0" i="1" smtClean="0">
                        <a:latin typeface="Cambria Math" panose="02040503050406030204" pitchFamily="18" charset="0"/>
                      </a:rPr>
                      <m:t>=</m:t>
                    </m:r>
                    <m:sSubSup>
                      <m:sSubSupPr>
                        <m:ctrlPr>
                          <a:rPr lang="en-GB" i="1">
                            <a:latin typeface="Cambria Math" panose="02040503050406030204" pitchFamily="18" charset="0"/>
                          </a:rPr>
                        </m:ctrlPr>
                      </m:sSubSupPr>
                      <m:e>
                        <m:d>
                          <m:dPr>
                            <m:begChr m:val="|"/>
                            <m:endChr m:val="|"/>
                            <m:ctrlPr>
                              <a:rPr lang="en-GB" i="1">
                                <a:latin typeface="Cambria Math" panose="02040503050406030204" pitchFamily="18" charset="0"/>
                              </a:rPr>
                            </m:ctrlPr>
                          </m:dPr>
                          <m:e>
                            <m:d>
                              <m:dPr>
                                <m:begChr m:val="|"/>
                                <m:endChr m:val="|"/>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d>
                      </m:e>
                      <m:sub>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2</m:t>
                            </m:r>
                          </m:sup>
                        </m:sSup>
                      </m:sub>
                      <m:sup/>
                    </m:sSubSup>
                  </m:oMath>
                </a14:m>
                <a:r>
                  <a:rPr lang="en-GB" dirty="0" smtClean="0"/>
                  <a:t>=</a:t>
                </a:r>
                <a14:m>
                  <m:oMath xmlns:m="http://schemas.openxmlformats.org/officeDocument/2006/math">
                    <m:nary>
                      <m:naryPr>
                        <m:ctrlPr>
                          <a:rPr lang="en-GB" i="1" dirty="0" smtClean="0">
                            <a:latin typeface="Cambria Math" panose="02040503050406030204" pitchFamily="18" charset="0"/>
                          </a:rPr>
                        </m:ctrlPr>
                      </m:naryPr>
                      <m:sub>
                        <m:r>
                          <m:rPr>
                            <m:brk m:alnAt="23"/>
                          </m:rPr>
                          <a:rPr lang="en-GB" b="0" i="1" dirty="0" smtClean="0">
                            <a:latin typeface="Cambria Math" panose="02040503050406030204" pitchFamily="18" charset="0"/>
                          </a:rPr>
                          <m:t>0</m:t>
                        </m:r>
                      </m:sub>
                      <m:sup>
                        <m:r>
                          <a:rPr lang="en-GB" b="0" i="1" dirty="0" smtClean="0">
                            <a:latin typeface="Cambria Math" panose="02040503050406030204" pitchFamily="18" charset="0"/>
                          </a:rPr>
                          <m:t>𝑇</m:t>
                        </m:r>
                      </m:sup>
                      <m:e>
                        <m:sSup>
                          <m:sSupPr>
                            <m:ctrlPr>
                              <a:rPr lang="en-GB" b="0" i="1" dirty="0" smtClean="0">
                                <a:latin typeface="Cambria Math" panose="02040503050406030204" pitchFamily="18" charset="0"/>
                              </a:rPr>
                            </m:ctrlPr>
                          </m:sSupPr>
                          <m:e>
                            <m:d>
                              <m:dPr>
                                <m:ctrlPr>
                                  <a:rPr lang="en-GB" b="0" i="1" dirty="0" smtClean="0">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sup>
                            <m:r>
                              <a:rPr lang="en-GB" b="0" i="1" smtClean="0">
                                <a:latin typeface="Cambria Math" panose="02040503050406030204" pitchFamily="18" charset="0"/>
                              </a:rPr>
                              <m:t>2</m:t>
                            </m:r>
                          </m:sup>
                        </m:sSup>
                        <m:r>
                          <a:rPr lang="en-GB" b="0" i="1" smtClean="0">
                            <a:latin typeface="Cambria Math" panose="02040503050406030204" pitchFamily="18" charset="0"/>
                          </a:rPr>
                          <m:t>𝑑𝑡</m:t>
                        </m:r>
                      </m:e>
                    </m:nary>
                  </m:oMath>
                </a14:m>
                <a:r>
                  <a:rPr lang="en-GB" dirty="0" smtClean="0"/>
                  <a:t>  </a:t>
                </a:r>
                <a14:m>
                  <m:oMath xmlns:m="http://schemas.openxmlformats.org/officeDocument/2006/math">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𝐿</m:t>
                        </m:r>
                      </m:e>
                      <m:sup>
                        <m:r>
                          <a:rPr lang="en-GB" b="0" i="1" dirty="0" smtClean="0">
                            <a:latin typeface="Cambria Math" panose="02040503050406030204" pitchFamily="18" charset="0"/>
                          </a:rPr>
                          <m:t>2</m:t>
                        </m:r>
                      </m:sup>
                    </m:sSup>
                  </m:oMath>
                </a14:m>
                <a:r>
                  <a:rPr lang="en-GB" dirty="0" smtClean="0"/>
                  <a:t>norm</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func>
                      <m:funcPr>
                        <m:ctrlPr>
                          <a:rPr lang="en-GB" b="0" i="1" smtClean="0">
                            <a:latin typeface="Cambria Math" panose="02040503050406030204" pitchFamily="18" charset="0"/>
                          </a:rPr>
                        </m:ctrlPr>
                      </m:funcPr>
                      <m:fName>
                        <m:r>
                          <a:rPr lang="en-GB" b="0" i="1" smtClean="0">
                            <a:latin typeface="Cambria Math" panose="02040503050406030204" pitchFamily="18" charset="0"/>
                          </a:rPr>
                          <m:t>𝑠𝑢</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𝑡</m:t>
                            </m:r>
                          </m:sub>
                        </m:sSub>
                      </m:fName>
                      <m:e>
                        <m:r>
                          <a:rPr lang="en-GB" b="0" i="1" smtClean="0">
                            <a:latin typeface="Cambria Math" panose="02040503050406030204" pitchFamily="18" charset="0"/>
                          </a:rPr>
                          <m:t>|</m:t>
                        </m:r>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e>
                    </m:func>
                    <m:r>
                      <a:rPr lang="en-GB" i="1">
                        <a:latin typeface="Cambria Math" panose="02040503050406030204" pitchFamily="18" charset="0"/>
                      </a:rPr>
                      <m:t>=</m:t>
                    </m:r>
                    <m:func>
                      <m:funcPr>
                        <m:ctrlPr>
                          <a:rPr lang="en-GB" i="1">
                            <a:latin typeface="Cambria Math" panose="02040503050406030204" pitchFamily="18" charset="0"/>
                          </a:rPr>
                        </m:ctrlPr>
                      </m:funcPr>
                      <m:fName>
                        <m:r>
                          <a:rPr lang="en-GB" b="0" i="1" smtClean="0">
                            <a:latin typeface="Cambria Math" panose="02040503050406030204" pitchFamily="18" charset="0"/>
                          </a:rPr>
                          <m:t>𝑠𝑢</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𝑡</m:t>
                            </m:r>
                          </m:sub>
                        </m:sSub>
                      </m:fName>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func>
                    <m:r>
                      <a:rPr lang="en-GB" b="0" i="1" smtClean="0">
                        <a:latin typeface="Cambria Math" panose="02040503050406030204" pitchFamily="18" charset="0"/>
                      </a:rPr>
                      <m:t> </m:t>
                    </m:r>
                  </m:oMath>
                </a14:m>
                <a:r>
                  <a:rPr lang="en-GB" dirty="0" smtClean="0"/>
                  <a:t>norm of the uniform convergence</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r>
                      <a:rPr lang="en-GB" b="0" i="1" smtClean="0">
                        <a:latin typeface="Cambria Math" panose="02040503050406030204" pitchFamily="18" charset="0"/>
                      </a:rPr>
                      <m:t>𝑚𝑓𝑖𝑡</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r>
                      <a:rPr lang="en-GB" b="0" i="1" smtClean="0">
                        <a:latin typeface="Cambria Math" panose="02040503050406030204" pitchFamily="18" charset="0"/>
                      </a:rPr>
                      <m:t>= </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r>
                              <a:rPr lang="en-GB" b="0" i="1" smtClean="0">
                                <a:latin typeface="Cambria Math" panose="02040503050406030204" pitchFamily="18" charset="0"/>
                              </a:rPr>
                              <m:t>2</m:t>
                            </m:r>
                          </m:sub>
                        </m:sSub>
                      </m:num>
                      <m:den>
                        <m:sSub>
                          <m:sSubPr>
                            <m:ctrlPr>
                              <a:rPr lang="en-GB" b="0" i="1" smtClean="0">
                                <a:latin typeface="Cambria Math" panose="02040503050406030204" pitchFamily="18" charset="0"/>
                              </a:rPr>
                            </m:ctrlPr>
                          </m:sSub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𝐸𝑦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r>
                              <a:rPr lang="en-GB" b="0" i="1" smtClean="0">
                                <a:latin typeface="Cambria Math" panose="02040503050406030204" pitchFamily="18" charset="0"/>
                              </a:rPr>
                              <m:t>2</m:t>
                            </m:r>
                          </m:sub>
                        </m:sSub>
                      </m:den>
                    </m:f>
                  </m:oMath>
                </a14:m>
                <a:r>
                  <a:rPr lang="en-GB" dirty="0" smtClean="0"/>
                  <a:t> matlab fit function</a:t>
                </a:r>
              </a:p>
              <a:p>
                <a:pPr marL="342900" indent="-342900">
                  <a:buFont typeface="+mj-lt"/>
                  <a:buAutoNum type="arabicPeriod"/>
                </a:pPr>
                <a:endParaRPr lang="en-GB" dirty="0"/>
              </a:p>
              <a:p>
                <a:r>
                  <a:rPr lang="en-GB" dirty="0" smtClean="0"/>
                  <a:t>For sure the  3</a:t>
                </a:r>
                <a:r>
                  <a:rPr lang="en-GB" baseline="30000" dirty="0" smtClean="0"/>
                  <a:t>rd</a:t>
                </a:r>
                <a:r>
                  <a:rPr lang="en-GB" dirty="0" smtClean="0"/>
                  <a:t>  cost function is the most </a:t>
                </a:r>
                <a:r>
                  <a:rPr lang="en-GB" dirty="0"/>
                  <a:t>i</a:t>
                </a:r>
                <a:r>
                  <a:rPr lang="en-GB" dirty="0" smtClean="0"/>
                  <a:t>nappropriate, since it tries to minimise the maximum error, which may be given by a noise peak.</a:t>
                </a:r>
              </a:p>
              <a:p>
                <a:r>
                  <a:rPr lang="en-GB" dirty="0" smtClean="0"/>
                  <a:t>Minimising the 4</a:t>
                </a:r>
                <a:r>
                  <a:rPr lang="en-GB" baseline="30000" dirty="0" smtClean="0"/>
                  <a:t>th</a:t>
                </a:r>
                <a:r>
                  <a:rPr lang="en-GB" dirty="0" smtClean="0"/>
                  <a:t> or the 1</a:t>
                </a:r>
                <a:r>
                  <a:rPr lang="en-GB" baseline="30000" dirty="0" smtClean="0"/>
                  <a:t>st</a:t>
                </a:r>
                <a:r>
                  <a:rPr lang="en-GB" dirty="0" smtClean="0"/>
                  <a:t> is the same since we are using the Euclidean norm, which minimise the variance of the error. Again, we may have peaks given by the noise, though if we have enough points may have no influence =&gt; global convergence.</a:t>
                </a:r>
              </a:p>
              <a:p>
                <a:r>
                  <a:rPr lang="en-GB" dirty="0" smtClean="0"/>
                  <a:t>The L^2 norm is simply the first cost function.</a:t>
                </a:r>
              </a:p>
            </p:txBody>
          </p:sp>
        </mc:Choice>
        <mc:Fallback xmlns="">
          <p:sp>
            <p:nvSpPr>
              <p:cNvPr id="6" name="TextBox 5"/>
              <p:cNvSpPr txBox="1">
                <a:spLocks noRot="1" noChangeAspect="1" noMove="1" noResize="1" noEditPoints="1" noAdjustHandles="1" noChangeArrowheads="1" noChangeShapeType="1" noTextEdit="1"/>
              </p:cNvSpPr>
              <p:nvPr/>
            </p:nvSpPr>
            <p:spPr>
              <a:xfrm>
                <a:off x="546790" y="1677798"/>
                <a:ext cx="10863744" cy="4482830"/>
              </a:xfrm>
              <a:prstGeom prst="rect">
                <a:avLst/>
              </a:prstGeom>
              <a:blipFill rotWithShape="0">
                <a:blip r:embed="rId2"/>
                <a:stretch>
                  <a:fillRect l="-505" b="-1223"/>
                </a:stretch>
              </a:blipFill>
            </p:spPr>
            <p:txBody>
              <a:bodyPr/>
              <a:lstStyle/>
              <a:p>
                <a:r>
                  <a:rPr lang="it-IT">
                    <a:noFill/>
                  </a:rPr>
                  <a:t> </a:t>
                </a:r>
              </a:p>
            </p:txBody>
          </p:sp>
        </mc:Fallback>
      </mc:AlternateContent>
    </p:spTree>
    <p:extLst>
      <p:ext uri="{BB962C8B-B14F-4D97-AF65-F5344CB8AC3E}">
        <p14:creationId xmlns:p14="http://schemas.microsoft.com/office/powerpoint/2010/main" val="12534291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22</a:t>
            </a:fld>
            <a:endParaRPr lang="it-IT" altLang="en-US"/>
          </a:p>
        </p:txBody>
      </p:sp>
      <p:sp>
        <p:nvSpPr>
          <p:cNvPr id="3" name="TextBox 2"/>
          <p:cNvSpPr txBox="1"/>
          <p:nvPr/>
        </p:nvSpPr>
        <p:spPr>
          <a:xfrm>
            <a:off x="2102986" y="1054879"/>
            <a:ext cx="7751353" cy="523220"/>
          </a:xfrm>
          <a:prstGeom prst="rect">
            <a:avLst/>
          </a:prstGeom>
          <a:noFill/>
        </p:spPr>
        <p:txBody>
          <a:bodyPr wrap="none" rtlCol="0">
            <a:spAutoFit/>
          </a:bodyPr>
          <a:lstStyle/>
          <a:p>
            <a:r>
              <a:rPr lang="en-GB" sz="2800" b="1" i="1" dirty="0" smtClean="0">
                <a:latin typeface="+mj-lt"/>
              </a:rPr>
              <a:t>MODEL IDENTIFICATION – LOSS FUNCTION</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546790" y="1677798"/>
                <a:ext cx="10863744" cy="1617559"/>
              </a:xfrm>
              <a:prstGeom prst="rect">
                <a:avLst/>
              </a:prstGeom>
              <a:noFill/>
            </p:spPr>
            <p:txBody>
              <a:bodyPr wrap="square" rtlCol="0">
                <a:spAutoFit/>
              </a:bodyPr>
              <a:lstStyle/>
              <a:p>
                <a14:m>
                  <m:oMath xmlns:m="http://schemas.openxmlformats.org/officeDocument/2006/math">
                    <m:sSub>
                      <m:sSubPr>
                        <m:ctrlPr>
                          <a:rPr lang="en-GB"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𝐽</m:t>
                            </m:r>
                          </m:e>
                        </m:acc>
                        <m:d>
                          <m:dPr>
                            <m:ctrlPr>
                              <a:rPr lang="en-GB" b="0" i="1" smtClean="0">
                                <a:latin typeface="Cambria Math" panose="02040503050406030204" pitchFamily="18" charset="0"/>
                              </a:rPr>
                            </m:ctrlPr>
                          </m:dPr>
                          <m:e>
                            <m:r>
                              <a:rPr lang="en-GB" b="0" i="1" smtClean="0">
                                <a:latin typeface="Cambria Math" panose="02040503050406030204" pitchFamily="18" charset="0"/>
                              </a:rPr>
                              <m:t>𝜃</m:t>
                            </m:r>
                          </m:e>
                        </m:d>
                        <m:r>
                          <a:rPr lang="en-GB" b="0" i="1" smtClean="0">
                            <a:latin typeface="Cambria Math" panose="02040503050406030204" pitchFamily="18" charset="0"/>
                          </a:rPr>
                          <m:t>=</m:t>
                        </m:r>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e>
                    </m:d>
                  </m:oMath>
                </a14:m>
                <a:r>
                  <a:rPr lang="en-GB" dirty="0" smtClean="0"/>
                  <a:t> =</a:t>
                </a:r>
                <a:r>
                  <a:rPr lang="en-GB" dirty="0"/>
                  <a:t> </a:t>
                </a:r>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b="0" i="1" smtClean="0">
                                    <a:latin typeface="Cambria Math" panose="02040503050406030204" pitchFamily="18" charset="0"/>
                                  </a:rPr>
                                  <m:t>𝐺𝑢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e>
                            </m:d>
                          </m:e>
                          <m:sup>
                            <m:r>
                              <a:rPr lang="en-GB" i="1">
                                <a:latin typeface="Cambria Math" panose="02040503050406030204" pitchFamily="18" charset="0"/>
                              </a:rPr>
                              <m:t>2</m:t>
                            </m:r>
                          </m:sup>
                        </m:sSup>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𝑇</m:t>
                        </m:r>
                      </m:den>
                    </m:f>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𝑡</m:t>
                        </m:r>
                        <m:r>
                          <a:rPr lang="en-GB" b="0" i="1" smtClean="0">
                            <a:latin typeface="Cambria Math" panose="02040503050406030204" pitchFamily="18" charset="0"/>
                          </a:rPr>
                          <m:t>=1</m:t>
                        </m:r>
                      </m:sub>
                      <m:sup/>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𝐺</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𝜃</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e>
                            </m:d>
                          </m:e>
                          <m:sup>
                            <m:r>
                              <a:rPr lang="en-GB" b="0" i="1" smtClean="0">
                                <a:latin typeface="Cambria Math" panose="02040503050406030204" pitchFamily="18" charset="0"/>
                              </a:rPr>
                              <m:t>2</m:t>
                            </m:r>
                          </m:sup>
                        </m:sSup>
                      </m:e>
                    </m:nary>
                    <m:r>
                      <a:rPr lang="en-GB" b="0" i="1" smtClean="0">
                        <a:latin typeface="Cambria Math" panose="02040503050406030204" pitchFamily="18" charset="0"/>
                      </a:rPr>
                      <m:t>=</m:t>
                    </m:r>
                    <m:r>
                      <a:rPr lang="en-GB" b="0" i="1" smtClean="0">
                        <a:latin typeface="Cambria Math" panose="02040503050406030204" pitchFamily="18" charset="0"/>
                      </a:rPr>
                      <m:t>𝐽</m:t>
                    </m:r>
                    <m:d>
                      <m:dPr>
                        <m:ctrlPr>
                          <a:rPr lang="en-GB" b="0" i="1" smtClean="0">
                            <a:latin typeface="Cambria Math" panose="02040503050406030204" pitchFamily="18" charset="0"/>
                          </a:rPr>
                        </m:ctrlPr>
                      </m:dPr>
                      <m:e>
                        <m:r>
                          <a:rPr lang="en-GB" b="0" i="1" smtClean="0">
                            <a:latin typeface="Cambria Math" panose="02040503050406030204" pitchFamily="18" charset="0"/>
                          </a:rPr>
                          <m:t>𝜃</m:t>
                        </m:r>
                      </m:e>
                    </m:d>
                  </m:oMath>
                </a14:m>
                <a:endParaRPr lang="en-GB" dirty="0" smtClean="0"/>
              </a:p>
              <a:p>
                <a:r>
                  <a:rPr lang="en-GB" dirty="0"/>
                  <a:t>(</a:t>
                </a:r>
                <a:r>
                  <a:rPr lang="en-GB" dirty="0" smtClean="0"/>
                  <a:t> and  for the asymptotic </a:t>
                </a:r>
                <a:r>
                  <a:rPr lang="en-GB" dirty="0" err="1" smtClean="0"/>
                  <a:t>pem</a:t>
                </a:r>
                <a:r>
                  <a:rPr lang="en-GB" dirty="0" smtClean="0"/>
                  <a:t> theory we have uniform convergence for </a:t>
                </a:r>
                <a14:m>
                  <m:oMath xmlns:m="http://schemas.openxmlformats.org/officeDocument/2006/math">
                    <m:r>
                      <a:rPr lang="en-GB" b="0" i="1" smtClean="0">
                        <a:latin typeface="Cambria Math" panose="02040503050406030204" pitchFamily="18" charset="0"/>
                      </a:rPr>
                      <m:t>𝑁</m:t>
                    </m:r>
                    <m:r>
                      <a:rPr lang="en-GB" b="0" i="1" smtClean="0">
                        <a:latin typeface="Cambria Math" panose="02040503050406030204" pitchFamily="18" charset="0"/>
                      </a:rPr>
                      <m:t>→∞</m:t>
                    </m:r>
                  </m:oMath>
                </a14:m>
                <a:r>
                  <a:rPr lang="en-GB" dirty="0" smtClean="0"/>
                  <a:t>) .</a:t>
                </a:r>
              </a:p>
              <a:p>
                <a:endParaRPr lang="en-GB" dirty="0" smtClean="0"/>
              </a:p>
              <a:p>
                <a:r>
                  <a:rPr lang="en-GB" dirty="0" smtClean="0"/>
                  <a:t>Unfortunately it’s a non linear problem, so we need iterative methods to solve the minimisation problem which is a derivation problem. We’ll come back on this later.</a:t>
                </a:r>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546790" y="1677798"/>
                <a:ext cx="10863744" cy="1617559"/>
              </a:xfrm>
              <a:prstGeom prst="rect">
                <a:avLst/>
              </a:prstGeom>
              <a:blipFill rotWithShape="0">
                <a:blip r:embed="rId2"/>
                <a:stretch>
                  <a:fillRect l="-505" t="-22556" b="-4887"/>
                </a:stretch>
              </a:blipFill>
            </p:spPr>
            <p:txBody>
              <a:bodyPr/>
              <a:lstStyle/>
              <a:p>
                <a:r>
                  <a:rPr lang="en-GB">
                    <a:noFill/>
                  </a:rPr>
                  <a:t> </a:t>
                </a:r>
              </a:p>
            </p:txBody>
          </p:sp>
        </mc:Fallback>
      </mc:AlternateContent>
    </p:spTree>
    <p:extLst>
      <p:ext uri="{BB962C8B-B14F-4D97-AF65-F5344CB8AC3E}">
        <p14:creationId xmlns:p14="http://schemas.microsoft.com/office/powerpoint/2010/main" val="38738510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23</a:t>
            </a:fld>
            <a:endParaRPr lang="it-IT" altLang="en-US"/>
          </a:p>
        </p:txBody>
      </p:sp>
      <mc:AlternateContent xmlns:mc="http://schemas.openxmlformats.org/markup-compatibility/2006" xmlns:a14="http://schemas.microsoft.com/office/drawing/2010/main">
        <mc:Choice Requires="a14">
          <p:sp>
            <p:nvSpPr>
              <p:cNvPr id="3" name="TextBox 2"/>
              <p:cNvSpPr txBox="1"/>
              <p:nvPr/>
            </p:nvSpPr>
            <p:spPr>
              <a:xfrm>
                <a:off x="153197" y="1325461"/>
                <a:ext cx="12136656" cy="2585323"/>
              </a:xfrm>
              <a:prstGeom prst="rect">
                <a:avLst/>
              </a:prstGeom>
              <a:noFill/>
            </p:spPr>
            <p:txBody>
              <a:bodyPr wrap="none" rtlCol="0">
                <a:spAutoFit/>
              </a:bodyPr>
              <a:lstStyle/>
              <a:p>
                <a:r>
                  <a:rPr lang="en-GB" dirty="0" smtClean="0"/>
                  <a:t>How do we analyse the fact that we are using data measured in a closed loop system? Is there a way to consider </a:t>
                </a:r>
              </a:p>
              <a:p>
                <a:r>
                  <a:rPr lang="en-GB" dirty="0" smtClean="0"/>
                  <a:t>The experiment an open loop experiment?  We don’t know either the reference signal or the controller.</a:t>
                </a:r>
              </a:p>
              <a:p>
                <a:endParaRPr lang="en-GB" dirty="0" smtClean="0"/>
              </a:p>
              <a:p>
                <a:r>
                  <a:rPr lang="en-GB" dirty="0" smtClean="0"/>
                  <a:t>It is known, from the frequency analysis of PEM, that a fully </a:t>
                </a:r>
                <a:r>
                  <a:rPr lang="en-GB" dirty="0" err="1" smtClean="0"/>
                  <a:t>modeled</a:t>
                </a:r>
                <a:r>
                  <a:rPr lang="en-GB" dirty="0" smtClean="0"/>
                  <a:t> noise transfer function will yield better results in </a:t>
                </a:r>
              </a:p>
              <a:p>
                <a:r>
                  <a:rPr lang="en-GB" dirty="0" smtClean="0"/>
                  <a:t>closed loop experiments when compared to OE models (where beast means </a:t>
                </a:r>
                <a14:m>
                  <m:oMath xmlns:m="http://schemas.openxmlformats.org/officeDocument/2006/math">
                    <m:r>
                      <a:rPr lang="en-GB" i="1">
                        <a:latin typeface="Cambria Math" panose="02040503050406030204" pitchFamily="18" charset="0"/>
                      </a:rPr>
                      <m:t>𝐺</m:t>
                    </m:r>
                    <m:r>
                      <a:rPr lang="en-GB" i="1">
                        <a:latin typeface="Cambria Math" panose="02040503050406030204" pitchFamily="18" charset="0"/>
                      </a:rPr>
                      <m:t> ∼</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𝐺</m:t>
                        </m:r>
                      </m:e>
                      <m:sup>
                        <m:r>
                          <a:rPr lang="en-GB" b="0" i="1" smtClean="0">
                            <a:latin typeface="Cambria Math" panose="02040503050406030204" pitchFamily="18" charset="0"/>
                          </a:rPr>
                          <m:t>0</m:t>
                        </m:r>
                      </m:sup>
                    </m:sSup>
                  </m:oMath>
                </a14:m>
                <a:r>
                  <a:rPr lang="en-GB" dirty="0" smtClean="0"/>
                  <a:t>), whilst the OE models is the </a:t>
                </a:r>
              </a:p>
              <a:p>
                <a:r>
                  <a:rPr lang="en-GB" dirty="0" smtClean="0"/>
                  <a:t>best one in OL experiments. We</a:t>
                </a:r>
              </a:p>
              <a:p>
                <a:endParaRPr lang="en-GB" dirty="0" smtClean="0"/>
              </a:p>
              <a:p>
                <a:endParaRPr lang="en-GB" dirty="0"/>
              </a:p>
              <a:p>
                <a:endParaRPr lang="en-GB" dirty="0" smtClean="0"/>
              </a:p>
            </p:txBody>
          </p:sp>
        </mc:Choice>
        <mc:Fallback xmlns="">
          <p:sp>
            <p:nvSpPr>
              <p:cNvPr id="3" name="TextBox 2"/>
              <p:cNvSpPr txBox="1">
                <a:spLocks noRot="1" noChangeAspect="1" noMove="1" noResize="1" noEditPoints="1" noAdjustHandles="1" noChangeArrowheads="1" noChangeShapeType="1" noTextEdit="1"/>
              </p:cNvSpPr>
              <p:nvPr/>
            </p:nvSpPr>
            <p:spPr>
              <a:xfrm>
                <a:off x="153197" y="1325461"/>
                <a:ext cx="12136656" cy="2585323"/>
              </a:xfrm>
              <a:prstGeom prst="rect">
                <a:avLst/>
              </a:prstGeom>
              <a:blipFill rotWithShape="0">
                <a:blip r:embed="rId4"/>
                <a:stretch>
                  <a:fillRect l="-402" t="-1176"/>
                </a:stretch>
              </a:blipFill>
            </p:spPr>
            <p:txBody>
              <a:bodyPr/>
              <a:lstStyle/>
              <a:p>
                <a:r>
                  <a:rPr lang="en-GB">
                    <a:noFill/>
                  </a:rPr>
                  <a:t> </a:t>
                </a:r>
              </a:p>
            </p:txBody>
          </p:sp>
        </mc:Fallback>
      </mc:AlternateContent>
    </p:spTree>
    <p:extLst>
      <p:ext uri="{BB962C8B-B14F-4D97-AF65-F5344CB8AC3E}">
        <p14:creationId xmlns:p14="http://schemas.microsoft.com/office/powerpoint/2010/main" val="8508207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24</a:t>
            </a:fld>
            <a:endParaRPr lang="it-IT" altLang="en-US"/>
          </a:p>
        </p:txBody>
      </p:sp>
      <mc:AlternateContent xmlns:mc="http://schemas.openxmlformats.org/markup-compatibility/2006" xmlns:a14="http://schemas.microsoft.com/office/drawing/2010/main">
        <mc:Choice Requires="a14">
          <p:sp>
            <p:nvSpPr>
              <p:cNvPr id="3" name="Rectangle 2"/>
              <p:cNvSpPr/>
              <p:nvPr/>
            </p:nvSpPr>
            <p:spPr>
              <a:xfrm>
                <a:off x="3048000" y="1583142"/>
                <a:ext cx="6096000" cy="3691716"/>
              </a:xfrm>
              <a:prstGeom prst="rect">
                <a:avLst/>
              </a:prstGeom>
            </p:spPr>
            <p:txBody>
              <a:bodyPr>
                <a:spAutoFit/>
              </a:bodyPr>
              <a:lstStyle/>
              <a:p>
                <a:r>
                  <a:rPr lang="en-GB" dirty="0"/>
                  <a:t>Consider the following expression:</a:t>
                </a:r>
              </a:p>
              <a:p>
                <a:endParaRPr lang="en-GB" dirty="0"/>
              </a:p>
              <a:p>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r>
                      <a:rPr lang="en-GB" i="1">
                        <a:latin typeface="Cambria Math" panose="02040503050406030204" pitchFamily="18" charset="0"/>
                      </a:rPr>
                      <m:t>=</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e>
                                </m:d>
                              </m:e>
                            </m:d>
                          </m:e>
                          <m:sup>
                            <m:r>
                              <a:rPr lang="en-GB" i="1">
                                <a:latin typeface="Cambria Math" panose="02040503050406030204" pitchFamily="18" charset="0"/>
                              </a:rPr>
                              <m:t>2</m:t>
                            </m:r>
                          </m:sup>
                        </m:sSup>
                      </m:e>
                    </m:d>
                    <m:r>
                      <a:rPr lang="en-GB">
                        <a:latin typeface="Cambria Math" panose="02040503050406030204" pitchFamily="18" charset="0"/>
                      </a:rPr>
                      <m:t>=</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d>
                                  <m:dPr>
                                    <m:ctrlPr>
                                      <a:rPr lang="en-GB" i="1">
                                        <a:latin typeface="Cambria Math" panose="02040503050406030204" pitchFamily="18" charset="0"/>
                                      </a:rPr>
                                    </m:ctrlPr>
                                  </m:d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e>
                                </m:d>
                              </m:e>
                            </m:d>
                          </m:e>
                          <m:sup>
                            <m:r>
                              <a:rPr lang="en-GB" i="1">
                                <a:latin typeface="Cambria Math" panose="02040503050406030204" pitchFamily="18" charset="0"/>
                              </a:rPr>
                              <m:t>2</m:t>
                            </m:r>
                          </m:sup>
                        </m:sSup>
                      </m:e>
                    </m:d>
                  </m:oMath>
                </a14:m>
                <a:r>
                  <a:rPr lang="en-GB" dirty="0"/>
                  <a:t> , if </a:t>
                </a:r>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𝑢𝑒</m:t>
                        </m:r>
                      </m:e>
                    </m:d>
                    <m:r>
                      <a:rPr lang="en-GB" i="1">
                        <a:latin typeface="Cambria Math" panose="02040503050406030204" pitchFamily="18" charset="0"/>
                      </a:rPr>
                      <m:t>≈0</m:t>
                    </m:r>
                  </m:oMath>
                </a14:m>
                <a:r>
                  <a:rPr lang="en-GB" dirty="0"/>
                  <a:t> then the input signal </a:t>
                </a:r>
              </a:p>
              <a:p>
                <a:r>
                  <a:rPr lang="en-GB" dirty="0"/>
                  <a:t>And the error are uncorrelated, and:</a:t>
                </a:r>
              </a:p>
              <a:p>
                <a:endParaRPr lang="en-GB" dirty="0"/>
              </a:p>
              <a:p>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r>
                      <a:rPr lang="en-GB">
                        <a:latin typeface="Cambria Math" panose="02040503050406030204" pitchFamily="18" charset="0"/>
                      </a:rPr>
                      <m:t>=</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e>
                          <m:sup>
                            <m:r>
                              <a:rPr lang="en-GB" i="1">
                                <a:latin typeface="Cambria Math" panose="02040503050406030204" pitchFamily="18" charset="0"/>
                              </a:rPr>
                              <m:t>2</m:t>
                            </m:r>
                          </m:sup>
                        </m:sSup>
                      </m:e>
                    </m:d>
                    <m:r>
                      <a:rPr lang="en-GB" i="1">
                        <a:latin typeface="Cambria Math" panose="02040503050406030204" pitchFamily="18" charset="0"/>
                      </a:rPr>
                      <m:t>+</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e>
                          <m:sup>
                            <m:r>
                              <a:rPr lang="en-GB" i="1">
                                <a:latin typeface="Cambria Math" panose="02040503050406030204" pitchFamily="18" charset="0"/>
                              </a:rPr>
                              <m:t>2</m:t>
                            </m:r>
                          </m:sup>
                        </m:sSup>
                      </m:e>
                    </m:d>
                  </m:oMath>
                </a14:m>
                <a:r>
                  <a:rPr lang="en-GB" dirty="0"/>
                  <a:t>, using the </a:t>
                </a:r>
                <a:r>
                  <a:rPr lang="en-GB" dirty="0" err="1"/>
                  <a:t>Parseval</a:t>
                </a:r>
                <a:r>
                  <a:rPr lang="en-GB" dirty="0"/>
                  <a:t> theorem:</a:t>
                </a:r>
              </a:p>
              <a:p>
                <a:endParaRPr lang="en-GB" dirty="0"/>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2</m:t>
                      </m:r>
                      <m:r>
                        <a:rPr lang="en-GB" i="1">
                          <a:latin typeface="Cambria Math" panose="02040503050406030204" pitchFamily="18" charset="0"/>
                        </a:rPr>
                        <m:t>𝜋</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r>
                        <a:rPr lang="en-GB" i="1">
                          <a:latin typeface="Cambria Math" panose="02040503050406030204" pitchFamily="18" charset="0"/>
                        </a:rPr>
                        <m:t>= </m:t>
                      </m:r>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m:t>
                                      </m:r>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m:t>
                                          </m:r>
                                          <m:r>
                                            <a:rPr lang="en-GB" i="1">
                                              <a:latin typeface="Cambria Math" panose="02040503050406030204" pitchFamily="18" charset="0"/>
                                            </a:rPr>
                                            <m:t>𝜃</m:t>
                                          </m:r>
                                        </m:e>
                                      </m:d>
                                    </m:e>
                                  </m:d>
                                </m:e>
                                <m:sup>
                                  <m:r>
                                    <a:rPr lang="en-GB" i="1">
                                      <a:latin typeface="Cambria Math" panose="02040503050406030204" pitchFamily="18" charset="0"/>
                                    </a:rPr>
                                    <m:t>2</m:t>
                                  </m:r>
                                </m:sup>
                              </m:sSup>
                            </m:num>
                            <m:den>
                              <m:r>
                                <a:rPr lang="en-GB" i="1">
                                  <a:latin typeface="Cambria Math" panose="02040503050406030204" pitchFamily="18" charset="0"/>
                                </a:rPr>
                                <m:t>|</m:t>
                              </m:r>
                              <m:r>
                                <a:rPr lang="en-GB" i="1">
                                  <a:latin typeface="Cambria Math" panose="02040503050406030204" pitchFamily="18" charset="0"/>
                                </a:rPr>
                                <m:t>𝐻</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 </m:t>
                                  </m:r>
                                  <m:r>
                                    <a:rPr lang="en-GB" i="1">
                                      <a:latin typeface="Cambria Math" panose="02040503050406030204" pitchFamily="18" charset="0"/>
                                    </a:rPr>
                                    <m:t>𝜃</m:t>
                                  </m:r>
                                </m:e>
                              </m:d>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a:latin typeface="Cambria Math" panose="02040503050406030204" pitchFamily="18" charset="0"/>
                                        </a:rPr>
                                        <m:t>​</m:t>
                                      </m:r>
                                    </m:e>
                                  </m:d>
                                </m:e>
                                <m:sup>
                                  <m:r>
                                    <a:rPr lang="en-GB" i="1">
                                      <a:latin typeface="Cambria Math" panose="02040503050406030204" pitchFamily="18" charset="0"/>
                                    </a:rPr>
                                    <m:t>2</m:t>
                                  </m:r>
                                </m:sup>
                              </m:sSup>
                            </m:den>
                          </m:f>
                          <m:sSub>
                            <m:sSubPr>
                              <m:ctrlPr>
                                <a:rPr lang="en-GB" i="1">
                                  <a:latin typeface="Cambria Math" panose="02040503050406030204" pitchFamily="18" charset="0"/>
                                </a:rPr>
                              </m:ctrlPr>
                            </m:sSubPr>
                            <m:e>
                              <m:r>
                                <a:rPr lang="en-GB" i="1">
                                  <a:latin typeface="Cambria Math" panose="02040503050406030204" pitchFamily="18" charset="0"/>
                                </a:rPr>
                                <m:t>𝜙</m:t>
                              </m:r>
                            </m:e>
                            <m:sub>
                              <m:r>
                                <a:rPr lang="en-GB" i="1">
                                  <a:latin typeface="Cambria Math" panose="02040503050406030204" pitchFamily="18" charset="0"/>
                                </a:rPr>
                                <m:t>𝑢</m:t>
                              </m:r>
                            </m:sub>
                          </m:sSub>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m:t>
                          </m:r>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d>
                                    </m:e>
                                    <m:sup>
                                      <m:r>
                                        <a:rPr lang="en-GB" i="1">
                                          <a:latin typeface="Cambria Math" panose="02040503050406030204" pitchFamily="18" charset="0"/>
                                        </a:rPr>
                                        <m:t>2</m:t>
                                      </m:r>
                                    </m:sup>
                                  </m:sSup>
                                </m:num>
                                <m:den>
                                  <m:r>
                                    <a:rPr lang="en-GB" i="1">
                                      <a:latin typeface="Cambria Math" panose="02040503050406030204" pitchFamily="18" charset="0"/>
                                    </a:rPr>
                                    <m:t>|</m:t>
                                  </m:r>
                                  <m:r>
                                    <a:rPr lang="en-GB" i="1">
                                      <a:latin typeface="Cambria Math" panose="02040503050406030204" pitchFamily="18" charset="0"/>
                                    </a:rPr>
                                    <m:t>𝐻</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 </m:t>
                                      </m:r>
                                      <m:r>
                                        <a:rPr lang="en-GB" i="1">
                                          <a:latin typeface="Cambria Math" panose="02040503050406030204" pitchFamily="18" charset="0"/>
                                        </a:rPr>
                                        <m:t>𝜃</m:t>
                                      </m:r>
                                    </m:e>
                                  </m:d>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a:latin typeface="Cambria Math" panose="02040503050406030204" pitchFamily="18" charset="0"/>
                                            </a:rPr>
                                            <m:t>​</m:t>
                                          </m:r>
                                        </m:e>
                                      </m:d>
                                    </m:e>
                                    <m:sup>
                                      <m:r>
                                        <a:rPr lang="en-GB" i="1">
                                          <a:latin typeface="Cambria Math" panose="02040503050406030204" pitchFamily="18" charset="0"/>
                                        </a:rPr>
                                        <m:t>2</m:t>
                                      </m:r>
                                    </m:sup>
                                  </m:sSup>
                                </m:den>
                              </m:f>
                              <m:sSup>
                                <m:sSupPr>
                                  <m:ctrlPr>
                                    <a:rPr lang="en-GB" i="1">
                                      <a:latin typeface="Cambria Math" panose="02040503050406030204" pitchFamily="18" charset="0"/>
                                    </a:rPr>
                                  </m:ctrlPr>
                                </m:sSupPr>
                                <m:e>
                                  <m:r>
                                    <a:rPr lang="en-GB" i="1">
                                      <a:latin typeface="Cambria Math" panose="02040503050406030204" pitchFamily="18" charset="0"/>
                                    </a:rPr>
                                    <m:t>𝜆</m:t>
                                  </m:r>
                                </m:e>
                                <m:sup>
                                  <m:r>
                                    <a:rPr lang="en-GB" i="1">
                                      <a:latin typeface="Cambria Math" panose="02040503050406030204" pitchFamily="18" charset="0"/>
                                    </a:rPr>
                                    <m:t>2</m:t>
                                  </m:r>
                                </m:sup>
                              </m:sSup>
                              <m:r>
                                <a:rPr lang="en-GB" i="1">
                                  <a:latin typeface="Cambria Math" panose="02040503050406030204" pitchFamily="18" charset="0"/>
                                </a:rPr>
                                <m:t>𝑑</m:t>
                              </m:r>
                              <m:r>
                                <a:rPr lang="en-GB" i="1">
                                  <a:latin typeface="Cambria Math" panose="02040503050406030204" pitchFamily="18" charset="0"/>
                                </a:rPr>
                                <m:t>𝜔</m:t>
                              </m:r>
                            </m:e>
                          </m:nary>
                        </m:e>
                      </m:nary>
                    </m:oMath>
                  </m:oMathPara>
                </a14:m>
                <a:endParaRPr lang="en-GB" dirty="0"/>
              </a:p>
            </p:txBody>
          </p:sp>
        </mc:Choice>
        <mc:Fallback xmlns="">
          <p:sp>
            <p:nvSpPr>
              <p:cNvPr id="3" name="Rectangle 2"/>
              <p:cNvSpPr>
                <a:spLocks noRot="1" noChangeAspect="1" noMove="1" noResize="1" noEditPoints="1" noAdjustHandles="1" noChangeArrowheads="1" noChangeShapeType="1" noTextEdit="1"/>
              </p:cNvSpPr>
              <p:nvPr/>
            </p:nvSpPr>
            <p:spPr>
              <a:xfrm>
                <a:off x="3048000" y="1583142"/>
                <a:ext cx="6096000" cy="3691716"/>
              </a:xfrm>
              <a:prstGeom prst="rect">
                <a:avLst/>
              </a:prstGeom>
              <a:blipFill rotWithShape="0">
                <a:blip r:embed="rId2"/>
                <a:stretch>
                  <a:fillRect l="-2900" t="-8595" r="-7900"/>
                </a:stretch>
              </a:blipFill>
            </p:spPr>
            <p:txBody>
              <a:bodyPr/>
              <a:lstStyle/>
              <a:p>
                <a:r>
                  <a:rPr lang="en-GB">
                    <a:noFill/>
                  </a:rPr>
                  <a:t> </a:t>
                </a:r>
              </a:p>
            </p:txBody>
          </p:sp>
        </mc:Fallback>
      </mc:AlternateContent>
    </p:spTree>
    <p:extLst>
      <p:ext uri="{BB962C8B-B14F-4D97-AF65-F5344CB8AC3E}">
        <p14:creationId xmlns:p14="http://schemas.microsoft.com/office/powerpoint/2010/main" val="760906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25</a:t>
            </a:fld>
            <a:endParaRPr lang="it-IT" altLang="en-US"/>
          </a:p>
        </p:txBody>
      </p:sp>
      <p:sp>
        <p:nvSpPr>
          <p:cNvPr id="3" name="Rectangle 2"/>
          <p:cNvSpPr/>
          <p:nvPr/>
        </p:nvSpPr>
        <p:spPr>
          <a:xfrm>
            <a:off x="2682409" y="2588350"/>
            <a:ext cx="6827190"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MODEL VALIDATION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5044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26</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231820" y="1569710"/>
                <a:ext cx="11719775" cy="4387548"/>
              </a:xfrm>
              <a:prstGeom prst="rect">
                <a:avLst/>
              </a:prstGeom>
              <a:noFill/>
            </p:spPr>
            <p:txBody>
              <a:bodyPr wrap="square" rtlCol="0">
                <a:spAutoFit/>
              </a:bodyPr>
              <a:lstStyle/>
              <a:p>
                <a:r>
                  <a:rPr lang="en-GB" dirty="0" smtClean="0"/>
                  <a:t>In order to validate a model, it is necessary to compare it with another set of data </a:t>
                </a: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𝑢</m:t>
                    </m:r>
                    <m:r>
                      <a:rPr lang="en-GB" i="1">
                        <a:latin typeface="Cambria Math" panose="02040503050406030204" pitchFamily="18" charset="0"/>
                      </a:rPr>
                      <m:t>)</m:t>
                    </m:r>
                  </m:oMath>
                </a14:m>
                <a:r>
                  <a:rPr lang="en-GB" dirty="0" smtClean="0"/>
                  <a:t>,</a:t>
                </a:r>
                <a:r>
                  <a:rPr lang="en-GB" dirty="0"/>
                  <a:t> </a:t>
                </a:r>
                <a:r>
                  <a:rPr lang="en-GB" dirty="0" smtClean="0"/>
                  <a:t>since using again </a:t>
                </a:r>
                <a:br>
                  <a:rPr lang="en-GB" dirty="0" smtClean="0"/>
                </a:br>
                <a:r>
                  <a:rPr lang="en-GB" dirty="0" smtClean="0"/>
                  <a:t>the training set would lead to non affordable (biased) results.</a:t>
                </a:r>
              </a:p>
              <a:p>
                <a:endParaRPr lang="en-GB" dirty="0"/>
              </a:p>
              <a:p>
                <a:r>
                  <a:rPr lang="en-GB" dirty="0" smtClean="0"/>
                  <a:t>Unfortunately, as it is easy to see, all three sets are quite similar; because of this we cannot rely validation process only and further analysis are needed, even though it is a first step which allows us to have a impression.</a:t>
                </a:r>
              </a:p>
              <a:p>
                <a:endParaRPr lang="en-GB" dirty="0"/>
              </a:p>
              <a:p>
                <a:r>
                  <a:rPr lang="en-GB" dirty="0" smtClean="0"/>
                  <a:t>As discussed in previous slides, there are many cost function we can make use of but in this project we have chosen the minimization of the simulation error </a:t>
                </a:r>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sup>
                            <m:r>
                              <a:rPr lang="en-GB" i="1">
                                <a:latin typeface="Cambria Math" panose="02040503050406030204" pitchFamily="18" charset="0"/>
                              </a:rPr>
                              <m:t>2</m:t>
                            </m:r>
                          </m:sup>
                        </m:sSup>
                      </m:e>
                    </m:d>
                    <m:r>
                      <a:rPr lang="it-IT" b="0" i="0" smtClean="0">
                        <a:latin typeface="Cambria Math" panose="02040503050406030204" pitchFamily="18" charset="0"/>
                      </a:rPr>
                      <m:t>.</m:t>
                    </m:r>
                  </m:oMath>
                </a14:m>
                <a:endParaRPr lang="en-GB" dirty="0" smtClean="0"/>
              </a:p>
              <a:p>
                <a:r>
                  <a:rPr lang="en-GB" dirty="0"/>
                  <a:t>	</a:t>
                </a:r>
              </a:p>
              <a:p>
                <a:r>
                  <a:rPr lang="en-GB" dirty="0" smtClean="0"/>
                  <a:t>The validation will be performed in this way:</a:t>
                </a:r>
              </a:p>
              <a:p>
                <a:pPr marL="800100" lvl="1" indent="-342900">
                  <a:buFont typeface="+mj-lt"/>
                  <a:buAutoNum type="arabicPeriod"/>
                </a:pPr>
                <a:r>
                  <a:rPr lang="en-GB" i="1" dirty="0" smtClean="0"/>
                  <a:t>Choose a model class</a:t>
                </a:r>
              </a:p>
              <a:p>
                <a:pPr marL="800100" lvl="1" indent="-342900">
                  <a:buFont typeface="+mj-lt"/>
                  <a:buAutoNum type="arabicPeriod"/>
                </a:pPr>
                <a:r>
                  <a:rPr lang="en-GB" i="1" dirty="0" smtClean="0"/>
                  <a:t>Identify a model from one dataset using different order of complexity and keeping best fit</a:t>
                </a:r>
              </a:p>
              <a:p>
                <a:pPr marL="800100" lvl="1" indent="-342900">
                  <a:buFont typeface="+mj-lt"/>
                  <a:buAutoNum type="arabicPeriod"/>
                </a:pPr>
                <a:r>
                  <a:rPr lang="en-GB" i="1" dirty="0" smtClean="0"/>
                  <a:t>Validate data on the other two dataset and write down results</a:t>
                </a:r>
              </a:p>
              <a:p>
                <a:pPr marL="800100" lvl="1" indent="-342900">
                  <a:buFont typeface="+mj-lt"/>
                  <a:buAutoNum type="arabicPeriod"/>
                </a:pPr>
                <a:r>
                  <a:rPr lang="en-GB" i="1" dirty="0" smtClean="0"/>
                  <a:t>Repeat point 2. and 3. picking another dataset for training and the others for validation</a:t>
                </a:r>
              </a:p>
              <a:p>
                <a:pPr marL="800100" lvl="1" indent="-342900">
                  <a:buFont typeface="+mj-lt"/>
                  <a:buAutoNum type="arabicPeriod"/>
                </a:pPr>
                <a:r>
                  <a:rPr lang="en-GB" i="1" dirty="0" smtClean="0"/>
                  <a:t>Repeat from point 1. with another model class</a:t>
                </a:r>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231820" y="1569710"/>
                <a:ext cx="11719775" cy="4387548"/>
              </a:xfrm>
              <a:prstGeom prst="rect">
                <a:avLst/>
              </a:prstGeom>
              <a:blipFill rotWithShape="0">
                <a:blip r:embed="rId2"/>
                <a:stretch>
                  <a:fillRect l="-416" t="-694" b="-1250"/>
                </a:stretch>
              </a:blipFill>
            </p:spPr>
            <p:txBody>
              <a:bodyPr/>
              <a:lstStyle/>
              <a:p>
                <a:r>
                  <a:rPr lang="it-IT">
                    <a:noFill/>
                  </a:rPr>
                  <a:t> </a:t>
                </a:r>
              </a:p>
            </p:txBody>
          </p:sp>
        </mc:Fallback>
      </mc:AlternateContent>
    </p:spTree>
    <p:extLst>
      <p:ext uri="{BB962C8B-B14F-4D97-AF65-F5344CB8AC3E}">
        <p14:creationId xmlns:p14="http://schemas.microsoft.com/office/powerpoint/2010/main" val="551772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27</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 - ARX</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231820" y="1569710"/>
            <a:ext cx="11719775" cy="4524315"/>
          </a:xfrm>
          <a:prstGeom prst="rect">
            <a:avLst/>
          </a:prstGeom>
          <a:noFill/>
        </p:spPr>
        <p:txBody>
          <a:bodyPr wrap="square" rtlCol="0">
            <a:spAutoFit/>
          </a:bodyPr>
          <a:lstStyle/>
          <a:p>
            <a:endParaRPr lang="en-GB" dirty="0" smtClean="0"/>
          </a:p>
          <a:p>
            <a:r>
              <a:rPr lang="it-IT" dirty="0"/>
              <a:t>*Training on 1 exp</a:t>
            </a:r>
          </a:p>
          <a:p>
            <a:r>
              <a:rPr lang="pl-PL" dirty="0"/>
              <a:t>A(z): 1     -1.9551     0.64593     0.70572    -0.41605    0.025549</a:t>
            </a:r>
          </a:p>
          <a:p>
            <a:r>
              <a:rPr lang="pl-PL" dirty="0"/>
              <a:t>B(z): 0           0     0.27464    -</a:t>
            </a:r>
            <a:r>
              <a:rPr lang="pl-PL" dirty="0" smtClean="0"/>
              <a:t>0.26442</a:t>
            </a:r>
            <a:endParaRPr lang="it-IT" dirty="0" smtClean="0"/>
          </a:p>
          <a:p>
            <a:r>
              <a:rPr lang="it-IT" dirty="0" smtClean="0"/>
              <a:t>Validation </a:t>
            </a:r>
            <a:r>
              <a:rPr lang="it-IT" dirty="0"/>
              <a:t>on 1 exp: </a:t>
            </a:r>
            <a:r>
              <a:rPr lang="it-IT" dirty="0" smtClean="0"/>
              <a:t>68.191	Validation </a:t>
            </a:r>
            <a:r>
              <a:rPr lang="it-IT" dirty="0"/>
              <a:t>on 2 exp: </a:t>
            </a:r>
            <a:r>
              <a:rPr lang="it-IT" dirty="0" smtClean="0"/>
              <a:t>63.8589 	Validation </a:t>
            </a:r>
            <a:r>
              <a:rPr lang="it-IT" dirty="0"/>
              <a:t>on 3 exp: 86.9643</a:t>
            </a:r>
          </a:p>
          <a:p>
            <a:r>
              <a:rPr lang="it" dirty="0"/>
              <a:t> </a:t>
            </a:r>
          </a:p>
          <a:p>
            <a:r>
              <a:rPr lang="it-IT" dirty="0"/>
              <a:t>*Training on 2 exp</a:t>
            </a:r>
          </a:p>
          <a:p>
            <a:r>
              <a:rPr lang="pl-PL" dirty="0"/>
              <a:t>A(z): 1     -1.8858     0.50166     0.76105    -0.37101</a:t>
            </a:r>
          </a:p>
          <a:p>
            <a:r>
              <a:rPr lang="pl-PL" dirty="0"/>
              <a:t>B(z): 0           0     0.28013    -0.26904</a:t>
            </a:r>
          </a:p>
          <a:p>
            <a:r>
              <a:rPr lang="it-IT" dirty="0" smtClean="0"/>
              <a:t>Validation </a:t>
            </a:r>
            <a:r>
              <a:rPr lang="it-IT" dirty="0"/>
              <a:t>on 1 exp: </a:t>
            </a:r>
            <a:r>
              <a:rPr lang="it-IT" dirty="0" smtClean="0"/>
              <a:t>68.4208 	Validation </a:t>
            </a:r>
            <a:r>
              <a:rPr lang="it-IT" dirty="0"/>
              <a:t>on 2 exp: </a:t>
            </a:r>
            <a:r>
              <a:rPr lang="it-IT" dirty="0" smtClean="0"/>
              <a:t>63.2204 	Validation </a:t>
            </a:r>
            <a:r>
              <a:rPr lang="it-IT" dirty="0"/>
              <a:t>on 3 exp: 88.7234</a:t>
            </a:r>
          </a:p>
          <a:p>
            <a:r>
              <a:rPr lang="it" dirty="0"/>
              <a:t> </a:t>
            </a:r>
          </a:p>
          <a:p>
            <a:r>
              <a:rPr lang="it-IT" dirty="0"/>
              <a:t>*Training on 3 exp</a:t>
            </a:r>
          </a:p>
          <a:p>
            <a:r>
              <a:rPr lang="pl-PL" dirty="0"/>
              <a:t>A(z): 1     -1.8037      0.2948     0.93228    -0.41768</a:t>
            </a:r>
          </a:p>
          <a:p>
            <a:r>
              <a:rPr lang="pl-PL" dirty="0"/>
              <a:t>B(z): 0           0     0.17739   -0.033072     -0.1383</a:t>
            </a:r>
          </a:p>
          <a:p>
            <a:r>
              <a:rPr lang="it-IT" dirty="0" smtClean="0"/>
              <a:t>Validation </a:t>
            </a:r>
            <a:r>
              <a:rPr lang="it-IT" dirty="0"/>
              <a:t>on 1 exp: </a:t>
            </a:r>
            <a:r>
              <a:rPr lang="it-IT" dirty="0" smtClean="0"/>
              <a:t>67.6965 	Validation </a:t>
            </a:r>
            <a:r>
              <a:rPr lang="it-IT" dirty="0"/>
              <a:t>on 2 exp: </a:t>
            </a:r>
            <a:r>
              <a:rPr lang="it-IT" dirty="0" smtClean="0"/>
              <a:t>62.7143 	Validation </a:t>
            </a:r>
            <a:r>
              <a:rPr lang="it-IT" dirty="0"/>
              <a:t>on 3 exp: 85.5182</a:t>
            </a:r>
          </a:p>
          <a:p>
            <a:endParaRPr lang="en-GB" dirty="0"/>
          </a:p>
        </p:txBody>
      </p:sp>
    </p:spTree>
    <p:extLst>
      <p:ext uri="{BB962C8B-B14F-4D97-AF65-F5344CB8AC3E}">
        <p14:creationId xmlns:p14="http://schemas.microsoft.com/office/powerpoint/2010/main" val="40659247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28</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 - OE</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231820" y="1569710"/>
            <a:ext cx="11719775" cy="4247317"/>
          </a:xfrm>
          <a:prstGeom prst="rect">
            <a:avLst/>
          </a:prstGeom>
          <a:noFill/>
        </p:spPr>
        <p:txBody>
          <a:bodyPr wrap="square" rtlCol="0">
            <a:spAutoFit/>
          </a:bodyPr>
          <a:lstStyle/>
          <a:p>
            <a:endParaRPr lang="en-GB" dirty="0" smtClean="0"/>
          </a:p>
          <a:p>
            <a:r>
              <a:rPr lang="it-IT" dirty="0"/>
              <a:t>*Training on 1 </a:t>
            </a:r>
            <a:r>
              <a:rPr lang="it-IT" dirty="0" smtClean="0"/>
              <a:t>exp</a:t>
            </a:r>
            <a:endParaRPr lang="it" dirty="0"/>
          </a:p>
          <a:p>
            <a:r>
              <a:rPr lang="pl-PL" dirty="0"/>
              <a:t>A(z): 1     -2.0798      1.5923     -1.0809     0.85391     -0.2781</a:t>
            </a:r>
          </a:p>
          <a:p>
            <a:r>
              <a:rPr lang="pl-PL" dirty="0"/>
              <a:t>B(z): 0           0    -0.17999     0.65694    -0.47025</a:t>
            </a:r>
          </a:p>
          <a:p>
            <a:r>
              <a:rPr lang="it-IT" dirty="0" smtClean="0"/>
              <a:t>Validation </a:t>
            </a:r>
            <a:r>
              <a:rPr lang="it-IT" dirty="0"/>
              <a:t>on 1 exp: </a:t>
            </a:r>
            <a:r>
              <a:rPr lang="it-IT" dirty="0" smtClean="0"/>
              <a:t>54.6866	Validation </a:t>
            </a:r>
            <a:r>
              <a:rPr lang="it-IT" dirty="0"/>
              <a:t>on 2 exp: </a:t>
            </a:r>
            <a:r>
              <a:rPr lang="it-IT" dirty="0" smtClean="0"/>
              <a:t>49.5952	Validation </a:t>
            </a:r>
            <a:r>
              <a:rPr lang="it-IT" dirty="0"/>
              <a:t>on 3 exp: 74.6829</a:t>
            </a:r>
          </a:p>
          <a:p>
            <a:r>
              <a:rPr lang="it" dirty="0"/>
              <a:t> </a:t>
            </a:r>
          </a:p>
          <a:p>
            <a:r>
              <a:rPr lang="it-IT" dirty="0"/>
              <a:t>*Training on 2 </a:t>
            </a:r>
            <a:r>
              <a:rPr lang="it-IT" dirty="0" smtClean="0"/>
              <a:t>exp</a:t>
            </a:r>
            <a:endParaRPr lang="it" dirty="0"/>
          </a:p>
          <a:p>
            <a:r>
              <a:rPr lang="pl-PL" dirty="0"/>
              <a:t>A(z): 1      -2.046      1.4758    -0.99924     0.89773    -0.32148</a:t>
            </a:r>
          </a:p>
          <a:p>
            <a:r>
              <a:rPr lang="pl-PL" dirty="0"/>
              <a:t>B(z): 0           0    -0.19542     0.68029    -</a:t>
            </a:r>
            <a:r>
              <a:rPr lang="pl-PL" dirty="0" smtClean="0"/>
              <a:t>0.47878</a:t>
            </a:r>
            <a:endParaRPr lang="it-IT" dirty="0"/>
          </a:p>
          <a:p>
            <a:r>
              <a:rPr lang="it-IT" dirty="0"/>
              <a:t>Validation on 1 exp: </a:t>
            </a:r>
            <a:r>
              <a:rPr lang="it-IT" dirty="0" smtClean="0"/>
              <a:t>54.9233	Validation </a:t>
            </a:r>
            <a:r>
              <a:rPr lang="it-IT" dirty="0"/>
              <a:t>on 2 exp: </a:t>
            </a:r>
            <a:r>
              <a:rPr lang="it-IT" dirty="0" smtClean="0"/>
              <a:t>49.3283	Validation </a:t>
            </a:r>
            <a:r>
              <a:rPr lang="it-IT" dirty="0"/>
              <a:t>on 3 exp: 75.5403</a:t>
            </a:r>
          </a:p>
          <a:p>
            <a:r>
              <a:rPr lang="it" dirty="0"/>
              <a:t> </a:t>
            </a:r>
          </a:p>
          <a:p>
            <a:r>
              <a:rPr lang="it-IT" dirty="0"/>
              <a:t>*Training on 3 </a:t>
            </a:r>
            <a:r>
              <a:rPr lang="it-IT" dirty="0" smtClean="0"/>
              <a:t>exp</a:t>
            </a:r>
            <a:endParaRPr lang="it" dirty="0"/>
          </a:p>
          <a:p>
            <a:r>
              <a:rPr lang="pl-PL" dirty="0"/>
              <a:t>A(z): 1     -3.7358      5.1579     -3.0089     0.49021    0.096966</a:t>
            </a:r>
          </a:p>
          <a:p>
            <a:r>
              <a:rPr lang="pl-PL" dirty="0"/>
              <a:t>B(z): 0           0   -0.077889     0.61883     -1.3542      1.1687    -0.35517</a:t>
            </a:r>
          </a:p>
          <a:p>
            <a:r>
              <a:rPr lang="it-IT" dirty="0" smtClean="0"/>
              <a:t>Validation </a:t>
            </a:r>
            <a:r>
              <a:rPr lang="it-IT" dirty="0"/>
              <a:t>on 1 exp: </a:t>
            </a:r>
            <a:r>
              <a:rPr lang="it-IT" dirty="0" smtClean="0"/>
              <a:t>58.1653	Validation </a:t>
            </a:r>
            <a:r>
              <a:rPr lang="it-IT" dirty="0"/>
              <a:t>on 2 exp: </a:t>
            </a:r>
            <a:r>
              <a:rPr lang="it-IT" dirty="0" smtClean="0"/>
              <a:t>49.5579	Validation </a:t>
            </a:r>
            <a:r>
              <a:rPr lang="it-IT" dirty="0"/>
              <a:t>on 3 exp: 62.7157</a:t>
            </a:r>
            <a:endParaRPr lang="en-GB" dirty="0"/>
          </a:p>
        </p:txBody>
      </p:sp>
    </p:spTree>
    <p:extLst>
      <p:ext uri="{BB962C8B-B14F-4D97-AF65-F5344CB8AC3E}">
        <p14:creationId xmlns:p14="http://schemas.microsoft.com/office/powerpoint/2010/main" val="12625413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29</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231820" y="1569710"/>
            <a:ext cx="11719775" cy="4247317"/>
          </a:xfrm>
          <a:prstGeom prst="rect">
            <a:avLst/>
          </a:prstGeom>
          <a:noFill/>
        </p:spPr>
        <p:txBody>
          <a:bodyPr wrap="square" rtlCol="0">
            <a:spAutoFit/>
          </a:bodyPr>
          <a:lstStyle/>
          <a:p>
            <a:r>
              <a:rPr lang="en-GB" b="1" dirty="0" smtClean="0"/>
              <a:t>OE</a:t>
            </a:r>
            <a:r>
              <a:rPr lang="en-GB" dirty="0" smtClean="0"/>
              <a:t> performs better than </a:t>
            </a:r>
            <a:r>
              <a:rPr lang="en-GB" b="1" dirty="0" smtClean="0"/>
              <a:t>ARX</a:t>
            </a:r>
            <a:r>
              <a:rPr lang="en-GB" dirty="0" smtClean="0"/>
              <a:t> models as expected from the previous theoretical discussion.</a:t>
            </a:r>
          </a:p>
          <a:p>
            <a:endParaRPr lang="en-GB" b="1" dirty="0"/>
          </a:p>
          <a:p>
            <a:r>
              <a:rPr lang="en-GB" b="1" dirty="0" smtClean="0"/>
              <a:t>ARMAX </a:t>
            </a:r>
            <a:r>
              <a:rPr lang="en-GB" dirty="0" smtClean="0"/>
              <a:t>and </a:t>
            </a:r>
            <a:r>
              <a:rPr lang="en-GB" b="1" dirty="0" smtClean="0"/>
              <a:t>BJ</a:t>
            </a:r>
            <a:r>
              <a:rPr lang="en-GB" dirty="0" smtClean="0"/>
              <a:t> give exactly the same results as </a:t>
            </a:r>
            <a:r>
              <a:rPr lang="en-GB" b="1" dirty="0" smtClean="0"/>
              <a:t>OE</a:t>
            </a:r>
            <a:r>
              <a:rPr lang="en-GB" dirty="0" smtClean="0"/>
              <a:t> models using simulation focus.</a:t>
            </a:r>
          </a:p>
          <a:p>
            <a:endParaRPr lang="en-GB" b="1" dirty="0"/>
          </a:p>
          <a:p>
            <a:r>
              <a:rPr lang="en-GB" dirty="0" smtClean="0"/>
              <a:t>A deeper analysis can be done with a </a:t>
            </a:r>
            <a:r>
              <a:rPr lang="en-GB" dirty="0" err="1" smtClean="0"/>
              <a:t>Matlab</a:t>
            </a:r>
            <a:r>
              <a:rPr lang="en-GB" dirty="0" smtClean="0"/>
              <a:t> script we wrote (</a:t>
            </a:r>
            <a:r>
              <a:rPr lang="en-GB" dirty="0" err="1" smtClean="0"/>
              <a:t>compareModels</a:t>
            </a:r>
            <a:r>
              <a:rPr lang="en-GB" dirty="0" smtClean="0"/>
              <a:t>) which shows graphically the properties of the two models, as:</a:t>
            </a:r>
          </a:p>
          <a:p>
            <a:pPr marL="285750" indent="-285750">
              <a:buFont typeface="Arial" panose="020B0604020202020204" pitchFamily="34" charset="0"/>
              <a:buChar char="•"/>
            </a:pPr>
            <a:r>
              <a:rPr lang="en-GB" dirty="0" smtClean="0"/>
              <a:t>Simulated output compared to actual data</a:t>
            </a:r>
          </a:p>
          <a:p>
            <a:pPr marL="285750" indent="-285750">
              <a:buFont typeface="Arial" panose="020B0604020202020204" pitchFamily="34" charset="0"/>
              <a:buChar char="•"/>
            </a:pPr>
            <a:r>
              <a:rPr lang="en-GB" dirty="0" smtClean="0"/>
              <a:t>Spectra analysis</a:t>
            </a:r>
          </a:p>
          <a:p>
            <a:pPr marL="285750" indent="-285750">
              <a:buFont typeface="Arial" panose="020B0604020202020204" pitchFamily="34" charset="0"/>
              <a:buChar char="•"/>
            </a:pPr>
            <a:r>
              <a:rPr lang="en-GB" dirty="0" smtClean="0"/>
              <a:t>Absolute error: mean, variance and max</a:t>
            </a:r>
          </a:p>
          <a:p>
            <a:pPr marL="285750" indent="-285750">
              <a:buFont typeface="Arial" panose="020B0604020202020204" pitchFamily="34" charset="0"/>
              <a:buChar char="•"/>
            </a:pPr>
            <a:r>
              <a:rPr lang="en-GB" dirty="0" smtClean="0"/>
              <a:t>Covariance of simulation error</a:t>
            </a:r>
          </a:p>
          <a:p>
            <a:pPr marL="285750" indent="-285750">
              <a:buFont typeface="Arial" panose="020B0604020202020204" pitchFamily="34" charset="0"/>
              <a:buChar char="•"/>
            </a:pPr>
            <a:r>
              <a:rPr lang="en-GB" dirty="0" smtClean="0"/>
              <a:t>Anderson Test</a:t>
            </a:r>
          </a:p>
          <a:p>
            <a:pPr marL="285750" indent="-285750">
              <a:buFont typeface="Arial" panose="020B0604020202020204" pitchFamily="34" charset="0"/>
              <a:buChar char="•"/>
            </a:pPr>
            <a:endParaRPr lang="en-GB" dirty="0"/>
          </a:p>
          <a:p>
            <a:r>
              <a:rPr lang="en-GB" dirty="0" smtClean="0"/>
              <a:t>Both models pass Anderson Whiteness Test but </a:t>
            </a:r>
            <a:r>
              <a:rPr lang="en-GB" b="1" dirty="0" smtClean="0"/>
              <a:t>OE</a:t>
            </a:r>
            <a:r>
              <a:rPr lang="en-GB" dirty="0" smtClean="0"/>
              <a:t> has a better fitting and less error variance.</a:t>
            </a:r>
          </a:p>
          <a:p>
            <a:endParaRPr lang="en-GB" dirty="0"/>
          </a:p>
          <a:p>
            <a:r>
              <a:rPr lang="en-GB" dirty="0" smtClean="0"/>
              <a:t>See attached </a:t>
            </a:r>
            <a:r>
              <a:rPr lang="en-GB" dirty="0" err="1" smtClean="0"/>
              <a:t>Matlab</a:t>
            </a:r>
            <a:r>
              <a:rPr lang="en-GB" dirty="0" smtClean="0"/>
              <a:t> scripts for more detailed info.</a:t>
            </a:r>
            <a:endParaRPr lang="en-GB" dirty="0"/>
          </a:p>
        </p:txBody>
      </p:sp>
    </p:spTree>
    <p:extLst>
      <p:ext uri="{BB962C8B-B14F-4D97-AF65-F5344CB8AC3E}">
        <p14:creationId xmlns:p14="http://schemas.microsoft.com/office/powerpoint/2010/main" val="1775920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Oval 54"/>
          <p:cNvSpPr/>
          <p:nvPr/>
        </p:nvSpPr>
        <p:spPr bwMode="auto">
          <a:xfrm>
            <a:off x="1248264" y="1727200"/>
            <a:ext cx="3222136" cy="1513184"/>
          </a:xfrm>
          <a:prstGeom prst="ellipse">
            <a:avLst/>
          </a:prstGeom>
          <a:ln>
            <a:solidFill>
              <a:srgbClr val="FF0000"/>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2" name="Slide Number Placeholder 1"/>
          <p:cNvSpPr>
            <a:spLocks noGrp="1"/>
          </p:cNvSpPr>
          <p:nvPr>
            <p:ph type="sldNum" sz="quarter" idx="10"/>
          </p:nvPr>
        </p:nvSpPr>
        <p:spPr/>
        <p:txBody>
          <a:bodyPr/>
          <a:lstStyle/>
          <a:p>
            <a:fld id="{61155BBA-336D-4AED-BB34-E42D9706BCE7}" type="slidenum">
              <a:rPr lang="it-IT" altLang="en-US" smtClean="0"/>
              <a:pPr/>
              <a:t>3</a:t>
            </a:fld>
            <a:endParaRPr lang="it-IT" altLang="en-US"/>
          </a:p>
        </p:txBody>
      </p:sp>
      <p:sp>
        <p:nvSpPr>
          <p:cNvPr id="9" name="Rectangle 8"/>
          <p:cNvSpPr/>
          <p:nvPr/>
        </p:nvSpPr>
        <p:spPr bwMode="auto">
          <a:xfrm>
            <a:off x="1727200" y="20066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Experiment</a:t>
            </a:r>
          </a:p>
        </p:txBody>
      </p:sp>
      <p:sp>
        <p:nvSpPr>
          <p:cNvPr id="10" name="Rectangle 9"/>
          <p:cNvSpPr/>
          <p:nvPr/>
        </p:nvSpPr>
        <p:spPr bwMode="auto">
          <a:xfrm>
            <a:off x="8267700" y="20066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Data Proc.</a:t>
            </a:r>
            <a:r>
              <a:rPr kumimoji="0" lang="en-GB" sz="2400" b="1" i="0" u="none" strike="noStrike" cap="none" normalizeH="0" dirty="0" smtClean="0">
                <a:ln>
                  <a:noFill/>
                </a:ln>
                <a:solidFill>
                  <a:schemeClr val="tx1"/>
                </a:solidFill>
                <a:effectLst/>
                <a:latin typeface="Arial" charset="0"/>
              </a:rPr>
              <a:t> &amp; Analysis</a:t>
            </a:r>
            <a:endParaRPr kumimoji="0" lang="en-GB" sz="2400" b="1"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8267700" y="55499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Model Identification</a:t>
            </a:r>
          </a:p>
        </p:txBody>
      </p:sp>
      <p:sp>
        <p:nvSpPr>
          <p:cNvPr id="12" name="Rectangle 11"/>
          <p:cNvSpPr/>
          <p:nvPr/>
        </p:nvSpPr>
        <p:spPr bwMode="auto">
          <a:xfrm>
            <a:off x="1720850" y="55499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Validation</a:t>
            </a:r>
          </a:p>
        </p:txBody>
      </p:sp>
      <p:cxnSp>
        <p:nvCxnSpPr>
          <p:cNvPr id="16" name="Straight Arrow Connector 15"/>
          <p:cNvCxnSpPr>
            <a:stCxn id="9" idx="3"/>
            <a:endCxn id="10" idx="1"/>
          </p:cNvCxnSpPr>
          <p:nvPr/>
        </p:nvCxnSpPr>
        <p:spPr bwMode="auto">
          <a:xfrm>
            <a:off x="3898900" y="2374900"/>
            <a:ext cx="4368800" cy="0"/>
          </a:xfrm>
          <a:prstGeom prst="straightConnector1">
            <a:avLst/>
          </a:prstGeom>
          <a:solidFill>
            <a:schemeClr val="tx1"/>
          </a:solidFill>
          <a:ln w="9525" cap="flat" cmpd="sng" algn="ctr">
            <a:solidFill>
              <a:schemeClr val="tx1"/>
            </a:solidFill>
            <a:prstDash val="solid"/>
            <a:round/>
            <a:headEnd type="none" w="med" len="med"/>
            <a:tailEnd type="triangle"/>
          </a:ln>
          <a:effectLst/>
        </p:spPr>
      </p:cxnSp>
      <p:cxnSp>
        <p:nvCxnSpPr>
          <p:cNvPr id="33" name="Straight Arrow Connector 32"/>
          <p:cNvCxnSpPr>
            <a:stCxn id="12" idx="3"/>
            <a:endCxn id="11" idx="1"/>
          </p:cNvCxnSpPr>
          <p:nvPr/>
        </p:nvCxnSpPr>
        <p:spPr bwMode="auto">
          <a:xfrm>
            <a:off x="3892550" y="5918200"/>
            <a:ext cx="4375150" cy="0"/>
          </a:xfrm>
          <a:prstGeom prst="straightConnector1">
            <a:avLst/>
          </a:prstGeom>
          <a:solidFill>
            <a:schemeClr val="tx1"/>
          </a:solidFill>
          <a:ln w="9525" cap="flat" cmpd="sng" algn="ctr">
            <a:solidFill>
              <a:schemeClr val="tx1"/>
            </a:solidFill>
            <a:prstDash val="solid"/>
            <a:round/>
            <a:headEnd type="triangle"/>
            <a:tailEnd type="triangle"/>
          </a:ln>
          <a:effectLst/>
        </p:spPr>
      </p:cxnSp>
      <p:cxnSp>
        <p:nvCxnSpPr>
          <p:cNvPr id="37" name="Straight Arrow Connector 36"/>
          <p:cNvCxnSpPr>
            <a:stCxn id="10" idx="2"/>
            <a:endCxn id="11" idx="0"/>
          </p:cNvCxnSpPr>
          <p:nvPr/>
        </p:nvCxnSpPr>
        <p:spPr bwMode="auto">
          <a:xfrm>
            <a:off x="9353550" y="2743200"/>
            <a:ext cx="0" cy="2806700"/>
          </a:xfrm>
          <a:prstGeom prst="straightConnector1">
            <a:avLst/>
          </a:prstGeom>
          <a:solidFill>
            <a:schemeClr val="tx1"/>
          </a:solidFill>
          <a:ln w="9525" cap="flat" cmpd="sng" algn="ctr">
            <a:solidFill>
              <a:schemeClr val="tx1"/>
            </a:solidFill>
            <a:prstDash val="solid"/>
            <a:round/>
            <a:headEnd type="none" w="med" len="med"/>
            <a:tailEnd type="triangle"/>
          </a:ln>
          <a:effectLst/>
        </p:spPr>
      </p:cxnSp>
      <p:sp>
        <p:nvSpPr>
          <p:cNvPr id="41" name="TextBox 40"/>
          <p:cNvSpPr txBox="1"/>
          <p:nvPr/>
        </p:nvSpPr>
        <p:spPr>
          <a:xfrm>
            <a:off x="1989747" y="2742684"/>
            <a:ext cx="1646605" cy="369332"/>
          </a:xfrm>
          <a:prstGeom prst="rect">
            <a:avLst/>
          </a:prstGeom>
          <a:noFill/>
        </p:spPr>
        <p:txBody>
          <a:bodyPr wrap="none" rtlCol="0">
            <a:spAutoFit/>
          </a:bodyPr>
          <a:lstStyle/>
          <a:p>
            <a:r>
              <a:rPr lang="en-GB" b="1" i="1" u="sng" dirty="0" smtClean="0">
                <a:solidFill>
                  <a:srgbClr val="FF0000"/>
                </a:solidFill>
              </a:rPr>
              <a:t>Already done</a:t>
            </a:r>
            <a:endParaRPr lang="en-GB" b="1" i="1" u="sng" dirty="0">
              <a:solidFill>
                <a:srgbClr val="FF0000"/>
              </a:solidFill>
            </a:endParaRPr>
          </a:p>
        </p:txBody>
      </p:sp>
      <p:sp>
        <p:nvSpPr>
          <p:cNvPr id="42" name="TextBox 41"/>
          <p:cNvSpPr txBox="1"/>
          <p:nvPr/>
        </p:nvSpPr>
        <p:spPr>
          <a:xfrm>
            <a:off x="3139586" y="3976984"/>
            <a:ext cx="1518628" cy="923330"/>
          </a:xfrm>
          <a:prstGeom prst="rect">
            <a:avLst/>
          </a:prstGeom>
          <a:noFill/>
        </p:spPr>
        <p:txBody>
          <a:bodyPr wrap="square" rtlCol="0">
            <a:spAutoFit/>
          </a:bodyPr>
          <a:lstStyle/>
          <a:p>
            <a:r>
              <a:rPr lang="en-GB" b="1" i="1" dirty="0" smtClean="0">
                <a:solidFill>
                  <a:srgbClr val="FF0000"/>
                </a:solidFill>
              </a:rPr>
              <a:t>Should data be processed?</a:t>
            </a:r>
            <a:endParaRPr lang="en-GB" b="1" i="1" dirty="0">
              <a:solidFill>
                <a:srgbClr val="FF0000"/>
              </a:solidFill>
            </a:endParaRPr>
          </a:p>
        </p:txBody>
      </p:sp>
      <p:sp>
        <p:nvSpPr>
          <p:cNvPr id="43" name="TextBox 42"/>
          <p:cNvSpPr txBox="1"/>
          <p:nvPr/>
        </p:nvSpPr>
        <p:spPr>
          <a:xfrm>
            <a:off x="5537200" y="5087719"/>
            <a:ext cx="1518628" cy="646331"/>
          </a:xfrm>
          <a:prstGeom prst="rect">
            <a:avLst/>
          </a:prstGeom>
          <a:noFill/>
        </p:spPr>
        <p:txBody>
          <a:bodyPr wrap="square" rtlCol="0">
            <a:spAutoFit/>
          </a:bodyPr>
          <a:lstStyle/>
          <a:p>
            <a:r>
              <a:rPr lang="en-GB" b="1" i="1" dirty="0" smtClean="0">
                <a:solidFill>
                  <a:srgbClr val="FF0000"/>
                </a:solidFill>
              </a:rPr>
              <a:t>Is the model ok?</a:t>
            </a:r>
            <a:endParaRPr lang="en-GB" b="1" i="1" dirty="0">
              <a:solidFill>
                <a:srgbClr val="FF0000"/>
              </a:solidFill>
            </a:endParaRPr>
          </a:p>
        </p:txBody>
      </p:sp>
      <p:cxnSp>
        <p:nvCxnSpPr>
          <p:cNvPr id="53" name="Elbow Connector 52"/>
          <p:cNvCxnSpPr>
            <a:stCxn id="12" idx="0"/>
          </p:cNvCxnSpPr>
          <p:nvPr/>
        </p:nvCxnSpPr>
        <p:spPr bwMode="auto">
          <a:xfrm rot="5400000" flipH="1" flipV="1">
            <a:off x="2736850" y="2444750"/>
            <a:ext cx="3175000" cy="3035300"/>
          </a:xfrm>
          <a:prstGeom prst="bentConnector3">
            <a:avLst/>
          </a:prstGeom>
          <a:solidFill>
            <a:schemeClr val="tx1"/>
          </a:solidFill>
          <a:ln w="9525" cap="flat" cmpd="sng" algn="ctr">
            <a:solidFill>
              <a:schemeClr val="tx1"/>
            </a:solidFill>
            <a:prstDash val="solid"/>
            <a:round/>
            <a:headEnd type="none" w="med" len="med"/>
            <a:tailEnd type="triangle"/>
          </a:ln>
          <a:effectLst/>
        </p:spPr>
      </p:cxnSp>
      <p:sp>
        <p:nvSpPr>
          <p:cNvPr id="56" name="TextBox 55"/>
          <p:cNvSpPr txBox="1"/>
          <p:nvPr/>
        </p:nvSpPr>
        <p:spPr>
          <a:xfrm>
            <a:off x="3922680" y="1008390"/>
            <a:ext cx="4346639" cy="523220"/>
          </a:xfrm>
          <a:prstGeom prst="rect">
            <a:avLst/>
          </a:prstGeom>
          <a:noFill/>
        </p:spPr>
        <p:txBody>
          <a:bodyPr wrap="none" rtlCol="0">
            <a:spAutoFit/>
          </a:bodyPr>
          <a:lstStyle/>
          <a:p>
            <a:r>
              <a:rPr lang="en-GB" sz="2800" b="1" i="1" dirty="0" smtClean="0">
                <a:latin typeface="+mj-lt"/>
              </a:rPr>
              <a:t>IDENTIFICATION CYCLE</a:t>
            </a:r>
            <a:endParaRPr lang="en-GB" sz="2800" b="1" i="1" dirty="0">
              <a:latin typeface="+mj-lt"/>
            </a:endParaRPr>
          </a:p>
        </p:txBody>
      </p:sp>
      <p:sp>
        <p:nvSpPr>
          <p:cNvPr id="17" name="TextBox 16"/>
          <p:cNvSpPr txBox="1"/>
          <p:nvPr/>
        </p:nvSpPr>
        <p:spPr>
          <a:xfrm>
            <a:off x="7055828" y="165100"/>
            <a:ext cx="3148170"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IDENTIFICATION CYCLE</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249170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30</a:t>
            </a:fld>
            <a:endParaRPr lang="it-IT" altLang="en-US"/>
          </a:p>
        </p:txBody>
      </p:sp>
      <p:sp>
        <p:nvSpPr>
          <p:cNvPr id="4" name="TextBox 3"/>
          <p:cNvSpPr txBox="1"/>
          <p:nvPr/>
        </p:nvSpPr>
        <p:spPr>
          <a:xfrm>
            <a:off x="55812" y="1133341"/>
            <a:ext cx="11642501" cy="5093702"/>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endParaRPr lang="it-IT" sz="2800" b="1" i="1" dirty="0">
              <a:latin typeface="+mj-lt"/>
            </a:endParaRPr>
          </a:p>
          <a:p>
            <a:endParaRPr lang="it-IT" b="1" i="1" dirty="0" smtClean="0"/>
          </a:p>
          <a:p>
            <a:r>
              <a:rPr lang="it-IT" dirty="0" smtClean="0"/>
              <a:t>Another way to discriminate among different models is to look at their dynamic behaviour.</a:t>
            </a:r>
          </a:p>
          <a:p>
            <a:endParaRPr lang="it-IT" dirty="0"/>
          </a:p>
          <a:p>
            <a:pPr>
              <a:lnSpc>
                <a:spcPct val="150000"/>
              </a:lnSpc>
            </a:pPr>
            <a:r>
              <a:rPr lang="it-IT" dirty="0" smtClean="0"/>
              <a:t>Here we will analyze:</a:t>
            </a:r>
          </a:p>
          <a:p>
            <a:pPr marL="742950" lvl="1" indent="-285750">
              <a:lnSpc>
                <a:spcPct val="150000"/>
              </a:lnSpc>
              <a:buFont typeface="Arial" panose="020B0604020202020204" pitchFamily="34" charset="0"/>
              <a:buChar char="•"/>
            </a:pPr>
            <a:r>
              <a:rPr lang="it-IT" dirty="0" smtClean="0"/>
              <a:t>Poles and Zero</a:t>
            </a:r>
          </a:p>
          <a:p>
            <a:pPr marL="742950" lvl="1" indent="-285750">
              <a:lnSpc>
                <a:spcPct val="150000"/>
              </a:lnSpc>
              <a:buFont typeface="Arial" panose="020B0604020202020204" pitchFamily="34" charset="0"/>
              <a:buChar char="•"/>
            </a:pPr>
            <a:r>
              <a:rPr lang="it-IT" dirty="0" smtClean="0"/>
              <a:t>Step response</a:t>
            </a:r>
          </a:p>
          <a:p>
            <a:pPr>
              <a:lnSpc>
                <a:spcPct val="150000"/>
              </a:lnSpc>
            </a:pPr>
            <a:r>
              <a:rPr lang="it-IT" dirty="0"/>
              <a:t>t</a:t>
            </a:r>
            <a:r>
              <a:rPr lang="it-IT" dirty="0" smtClean="0"/>
              <a:t>rying to understand which dynamic best suit the actual system. </a:t>
            </a:r>
          </a:p>
          <a:p>
            <a:pPr>
              <a:lnSpc>
                <a:spcPct val="150000"/>
              </a:lnSpc>
            </a:pPr>
            <a:endParaRPr lang="it-IT" dirty="0" smtClean="0"/>
          </a:p>
          <a:p>
            <a:pPr>
              <a:lnSpc>
                <a:spcPct val="150000"/>
              </a:lnSpc>
            </a:pPr>
            <a:r>
              <a:rPr lang="it-IT" dirty="0" smtClean="0"/>
              <a:t>We will also attempt to synthesize new models by shaping the pole-zero plot.</a:t>
            </a:r>
          </a:p>
          <a:p>
            <a:pPr>
              <a:lnSpc>
                <a:spcPct val="150000"/>
              </a:lnSpc>
            </a:pPr>
            <a:endParaRPr lang="it-IT" b="1" i="1" dirty="0" smtClean="0"/>
          </a:p>
          <a:p>
            <a:pPr>
              <a:lnSpc>
                <a:spcPct val="150000"/>
              </a:lnSpc>
            </a:pPr>
            <a:r>
              <a:rPr lang="it-IT" dirty="0" smtClean="0"/>
              <a:t>Each model class is trained using the three datasets with simulation focus, leading to three different </a:t>
            </a:r>
            <a:br>
              <a:rPr lang="it-IT" dirty="0" smtClean="0"/>
            </a:br>
            <a:r>
              <a:rPr lang="it-IT" dirty="0" smtClean="0"/>
              <a:t>models for each class.</a:t>
            </a:r>
            <a:r>
              <a:rPr lang="it-IT" dirty="0"/>
              <a:t> </a:t>
            </a:r>
            <a:r>
              <a:rPr lang="it-IT" dirty="0" smtClean="0"/>
              <a:t>Model classes tested: ARX, OE.</a:t>
            </a:r>
            <a:endParaRPr lang="it-IT" dirty="0"/>
          </a:p>
        </p:txBody>
      </p:sp>
    </p:spTree>
    <p:extLst>
      <p:ext uri="{BB962C8B-B14F-4D97-AF65-F5344CB8AC3E}">
        <p14:creationId xmlns:p14="http://schemas.microsoft.com/office/powerpoint/2010/main" val="2084359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31</a:t>
            </a:fld>
            <a:endParaRPr lang="it-IT" altLang="en-US"/>
          </a:p>
        </p:txBody>
      </p:sp>
      <p:sp>
        <p:nvSpPr>
          <p:cNvPr id="4" name="TextBox 3"/>
          <p:cNvSpPr txBox="1"/>
          <p:nvPr/>
        </p:nvSpPr>
        <p:spPr>
          <a:xfrm>
            <a:off x="55812" y="1133341"/>
            <a:ext cx="11642501" cy="923330"/>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p>
          <a:p>
            <a:pPr algn="ctr"/>
            <a:endParaRPr lang="it-IT" sz="800" b="1" i="1" dirty="0">
              <a:latin typeface="+mj-lt"/>
            </a:endParaRPr>
          </a:p>
          <a:p>
            <a:r>
              <a:rPr lang="it-IT" b="1" i="1" dirty="0" smtClean="0"/>
              <a:t>ARX MODELS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29" y="2204017"/>
            <a:ext cx="4091184" cy="4000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0999" y="2204017"/>
            <a:ext cx="4194959" cy="400000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9471" y="2204017"/>
            <a:ext cx="4452529" cy="4000000"/>
          </a:xfrm>
          <a:prstGeom prst="rect">
            <a:avLst/>
          </a:prstGeom>
        </p:spPr>
      </p:pic>
    </p:spTree>
    <p:extLst>
      <p:ext uri="{BB962C8B-B14F-4D97-AF65-F5344CB8AC3E}">
        <p14:creationId xmlns:p14="http://schemas.microsoft.com/office/powerpoint/2010/main" val="20307888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32</a:t>
            </a:fld>
            <a:endParaRPr lang="it-IT" altLang="en-US"/>
          </a:p>
        </p:txBody>
      </p:sp>
      <p:sp>
        <p:nvSpPr>
          <p:cNvPr id="4" name="TextBox 3"/>
          <p:cNvSpPr txBox="1"/>
          <p:nvPr/>
        </p:nvSpPr>
        <p:spPr>
          <a:xfrm>
            <a:off x="55812" y="1133341"/>
            <a:ext cx="11642501" cy="923330"/>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p>
          <a:p>
            <a:pPr algn="ctr"/>
            <a:endParaRPr lang="it-IT" sz="800" b="1" i="1" dirty="0">
              <a:latin typeface="+mj-lt"/>
            </a:endParaRPr>
          </a:p>
          <a:p>
            <a:r>
              <a:rPr lang="it-IT" b="1" i="1" dirty="0" smtClean="0"/>
              <a:t>OE MODELS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13" y="2669823"/>
            <a:ext cx="4091184" cy="3068388"/>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5755" y="2630907"/>
            <a:ext cx="4194959" cy="314621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9471" y="2534319"/>
            <a:ext cx="4452529" cy="3339396"/>
          </a:xfrm>
          <a:prstGeom prst="rect">
            <a:avLst/>
          </a:prstGeom>
        </p:spPr>
      </p:pic>
    </p:spTree>
    <p:extLst>
      <p:ext uri="{BB962C8B-B14F-4D97-AF65-F5344CB8AC3E}">
        <p14:creationId xmlns:p14="http://schemas.microsoft.com/office/powerpoint/2010/main" val="29866319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33</a:t>
            </a:fld>
            <a:endParaRPr lang="it-IT" altLang="en-US"/>
          </a:p>
        </p:txBody>
      </p:sp>
      <p:sp>
        <p:nvSpPr>
          <p:cNvPr id="4" name="TextBox 3"/>
          <p:cNvSpPr txBox="1"/>
          <p:nvPr/>
        </p:nvSpPr>
        <p:spPr>
          <a:xfrm>
            <a:off x="55812" y="1133341"/>
            <a:ext cx="11642501" cy="523220"/>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862" y="1656561"/>
            <a:ext cx="10058400" cy="4800934"/>
          </a:xfrm>
          <a:prstGeom prst="rect">
            <a:avLst/>
          </a:prstGeom>
        </p:spPr>
      </p:pic>
    </p:spTree>
    <p:extLst>
      <p:ext uri="{BB962C8B-B14F-4D97-AF65-F5344CB8AC3E}">
        <p14:creationId xmlns:p14="http://schemas.microsoft.com/office/powerpoint/2010/main" val="2868980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34</a:t>
            </a:fld>
            <a:endParaRPr lang="it-IT" altLang="en-US"/>
          </a:p>
        </p:txBody>
      </p:sp>
      <p:sp>
        <p:nvSpPr>
          <p:cNvPr id="3" name="TextBox 2"/>
          <p:cNvSpPr txBox="1"/>
          <p:nvPr/>
        </p:nvSpPr>
        <p:spPr>
          <a:xfrm>
            <a:off x="4746912" y="1033790"/>
            <a:ext cx="2698175" cy="523220"/>
          </a:xfrm>
          <a:prstGeom prst="rect">
            <a:avLst/>
          </a:prstGeom>
          <a:noFill/>
        </p:spPr>
        <p:txBody>
          <a:bodyPr wrap="none" rtlCol="0">
            <a:spAutoFit/>
          </a:bodyPr>
          <a:lstStyle/>
          <a:p>
            <a:r>
              <a:rPr lang="en-GB" sz="2800" b="1" i="1" dirty="0" smtClean="0">
                <a:latin typeface="+mj-lt"/>
              </a:rPr>
              <a:t>CONCLUSION</a:t>
            </a:r>
          </a:p>
        </p:txBody>
      </p:sp>
      <p:sp>
        <p:nvSpPr>
          <p:cNvPr id="4" name="TextBox 3"/>
          <p:cNvSpPr txBox="1"/>
          <p:nvPr/>
        </p:nvSpPr>
        <p:spPr>
          <a:xfrm>
            <a:off x="6956299" y="173782"/>
            <a:ext cx="3512308"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CONCLUSION &amp; REMARKS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4634553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35</a:t>
            </a:fld>
            <a:endParaRPr lang="it-IT" altLang="en-US"/>
          </a:p>
        </p:txBody>
      </p:sp>
      <p:sp>
        <p:nvSpPr>
          <p:cNvPr id="4" name="Rectangle 3"/>
          <p:cNvSpPr/>
          <p:nvPr/>
        </p:nvSpPr>
        <p:spPr>
          <a:xfrm>
            <a:off x="2444744" y="2588350"/>
            <a:ext cx="7302512" cy="1754326"/>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WHAT WENT WRONG</a:t>
            </a:r>
          </a:p>
          <a:p>
            <a:pPr algn="ctr"/>
            <a:r>
              <a:rPr lang="en-US" sz="5400" dirty="0" smtClean="0">
                <a:ln w="0"/>
                <a:solidFill>
                  <a:schemeClr val="tx1"/>
                </a:solidFill>
                <a:effectLst>
                  <a:outerShdw blurRad="38100" dist="19050" dir="2700000" algn="tl" rotWithShape="0">
                    <a:schemeClr val="dk1">
                      <a:alpha val="40000"/>
                    </a:schemeClr>
                  </a:outerShdw>
                </a:effectLst>
              </a:rPr>
              <a:t>AND WHY</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481256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36</a:t>
            </a:fld>
            <a:endParaRPr lang="it-IT" altLang="en-US"/>
          </a:p>
        </p:txBody>
      </p:sp>
      <p:sp>
        <p:nvSpPr>
          <p:cNvPr id="4" name="TextBox 3"/>
          <p:cNvSpPr txBox="1"/>
          <p:nvPr/>
        </p:nvSpPr>
        <p:spPr>
          <a:xfrm>
            <a:off x="6956299" y="173782"/>
            <a:ext cx="3973973" cy="369332"/>
          </a:xfrm>
          <a:prstGeom prst="rect">
            <a:avLst/>
          </a:prstGeom>
          <a:noFill/>
        </p:spPr>
        <p:txBody>
          <a:bodyPr wrap="none" rtlCol="0">
            <a:spAutoFit/>
          </a:bodyPr>
          <a:lstStyle/>
          <a:p>
            <a:pPr lvl="1"/>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CONCLUSION &amp; REMARKS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1375794" y="2181138"/>
            <a:ext cx="7904728" cy="1200329"/>
          </a:xfrm>
          <a:prstGeom prst="rect">
            <a:avLst/>
          </a:prstGeom>
          <a:noFill/>
        </p:spPr>
        <p:txBody>
          <a:bodyPr wrap="none" rtlCol="0">
            <a:spAutoFit/>
          </a:bodyPr>
          <a:lstStyle/>
          <a:p>
            <a:r>
              <a:rPr lang="en-GB" dirty="0" smtClean="0"/>
              <a:t>Qui </a:t>
            </a:r>
            <a:r>
              <a:rPr lang="en-GB" dirty="0" err="1" smtClean="0"/>
              <a:t>possiamo</a:t>
            </a:r>
            <a:r>
              <a:rPr lang="en-GB" dirty="0" smtClean="0"/>
              <a:t> </a:t>
            </a:r>
            <a:r>
              <a:rPr lang="en-GB" dirty="0" err="1" smtClean="0"/>
              <a:t>mettere</a:t>
            </a:r>
            <a:r>
              <a:rPr lang="en-GB" dirty="0" smtClean="0"/>
              <a:t> </a:t>
            </a:r>
            <a:r>
              <a:rPr lang="en-GB" dirty="0" err="1" smtClean="0"/>
              <a:t>tipo</a:t>
            </a:r>
            <a:r>
              <a:rPr lang="en-GB" dirty="0" smtClean="0"/>
              <a:t> le </a:t>
            </a:r>
            <a:r>
              <a:rPr lang="en-GB" dirty="0" err="1" smtClean="0"/>
              <a:t>ideee</a:t>
            </a:r>
            <a:r>
              <a:rPr lang="en-GB" dirty="0" smtClean="0"/>
              <a:t> </a:t>
            </a:r>
            <a:r>
              <a:rPr lang="en-GB" dirty="0" err="1" smtClean="0"/>
              <a:t>andate</a:t>
            </a:r>
            <a:r>
              <a:rPr lang="en-GB" dirty="0" smtClean="0"/>
              <a:t> male o da </a:t>
            </a:r>
            <a:r>
              <a:rPr lang="en-GB" dirty="0" err="1" smtClean="0"/>
              <a:t>provare</a:t>
            </a:r>
            <a:endParaRPr lang="en-GB" dirty="0" smtClean="0"/>
          </a:p>
          <a:p>
            <a:r>
              <a:rPr lang="en-GB" dirty="0" smtClean="0"/>
              <a:t>-</a:t>
            </a:r>
            <a:r>
              <a:rPr lang="en-GB" dirty="0" err="1" smtClean="0"/>
              <a:t>interpolazione</a:t>
            </a:r>
            <a:r>
              <a:rPr lang="en-GB" dirty="0" smtClean="0"/>
              <a:t> </a:t>
            </a:r>
            <a:r>
              <a:rPr lang="en-GB" dirty="0" err="1" smtClean="0"/>
              <a:t>dati</a:t>
            </a:r>
            <a:r>
              <a:rPr lang="en-GB" dirty="0" smtClean="0"/>
              <a:t> + training </a:t>
            </a:r>
            <a:r>
              <a:rPr lang="en-GB" dirty="0" err="1" smtClean="0"/>
              <a:t>su</a:t>
            </a:r>
            <a:r>
              <a:rPr lang="en-GB" dirty="0" smtClean="0"/>
              <a:t> </a:t>
            </a:r>
            <a:r>
              <a:rPr lang="en-GB" dirty="0" err="1" smtClean="0"/>
              <a:t>essi</a:t>
            </a:r>
            <a:endParaRPr lang="en-GB" dirty="0" smtClean="0"/>
          </a:p>
          <a:p>
            <a:r>
              <a:rPr lang="en-GB" dirty="0" smtClean="0"/>
              <a:t>-experiment have the same kind of shape-&gt; do an </a:t>
            </a:r>
            <a:r>
              <a:rPr lang="en-GB" dirty="0" err="1" smtClean="0"/>
              <a:t>avg</a:t>
            </a:r>
            <a:r>
              <a:rPr lang="en-GB" dirty="0" smtClean="0"/>
              <a:t> of the data and train</a:t>
            </a:r>
          </a:p>
          <a:p>
            <a:r>
              <a:rPr lang="en-GB" dirty="0" smtClean="0"/>
              <a:t>-use 2 experiments at time to do training and then validation on the other set</a:t>
            </a:r>
            <a:endParaRPr lang="en-GB" dirty="0"/>
          </a:p>
        </p:txBody>
      </p:sp>
    </p:spTree>
    <p:extLst>
      <p:ext uri="{BB962C8B-B14F-4D97-AF65-F5344CB8AC3E}">
        <p14:creationId xmlns:p14="http://schemas.microsoft.com/office/powerpoint/2010/main" val="3455597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4</a:t>
            </a:fld>
            <a:endParaRPr lang="it-IT" altLang="en-US"/>
          </a:p>
        </p:txBody>
      </p:sp>
      <p:sp>
        <p:nvSpPr>
          <p:cNvPr id="4" name="Rectangle 3"/>
          <p:cNvSpPr/>
          <p:nvPr/>
        </p:nvSpPr>
        <p:spPr>
          <a:xfrm>
            <a:off x="3753053" y="2967335"/>
            <a:ext cx="4685899"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EXPERIMENT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96633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5</a:t>
            </a:fld>
            <a:endParaRPr lang="it-IT" altLang="en-US"/>
          </a:p>
        </p:txBody>
      </p:sp>
      <p:sp>
        <p:nvSpPr>
          <p:cNvPr id="3" name="TextBox 2"/>
          <p:cNvSpPr txBox="1"/>
          <p:nvPr/>
        </p:nvSpPr>
        <p:spPr>
          <a:xfrm>
            <a:off x="4837482" y="1046490"/>
            <a:ext cx="2517036" cy="523220"/>
          </a:xfrm>
          <a:prstGeom prst="rect">
            <a:avLst/>
          </a:prstGeom>
          <a:noFill/>
        </p:spPr>
        <p:txBody>
          <a:bodyPr wrap="none" rtlCol="0">
            <a:spAutoFit/>
          </a:bodyPr>
          <a:lstStyle/>
          <a:p>
            <a:r>
              <a:rPr lang="en-GB" sz="2800" b="1" i="1" dirty="0" smtClean="0">
                <a:latin typeface="+mj-lt"/>
              </a:rPr>
              <a:t>EXPERIMENT</a:t>
            </a:r>
            <a:endParaRPr lang="en-GB" sz="2800" b="1" i="1" dirty="0">
              <a:latin typeface="+mj-lt"/>
            </a:endParaRPr>
          </a:p>
        </p:txBody>
      </p:sp>
      <mc:AlternateContent xmlns:mc="http://schemas.openxmlformats.org/markup-compatibility/2006" xmlns:a14="http://schemas.microsoft.com/office/drawing/2010/main">
        <mc:Choice Requires="a14">
          <p:sp>
            <p:nvSpPr>
              <p:cNvPr id="4" name="TextBox 3"/>
              <p:cNvSpPr txBox="1"/>
              <p:nvPr/>
            </p:nvSpPr>
            <p:spPr>
              <a:xfrm>
                <a:off x="478988" y="2177089"/>
                <a:ext cx="11955902" cy="4444294"/>
              </a:xfrm>
              <a:prstGeom prst="rect">
                <a:avLst/>
              </a:prstGeom>
              <a:noFill/>
            </p:spPr>
            <p:txBody>
              <a:bodyPr wrap="none" rtlCol="0">
                <a:spAutoFit/>
              </a:bodyPr>
              <a:lstStyle/>
              <a:p>
                <a:pPr marL="285750" indent="-285750">
                  <a:buFont typeface="Arial" panose="020B0604020202020204" pitchFamily="34" charset="0"/>
                  <a:buChar char="•"/>
                </a:pPr>
                <a:r>
                  <a:rPr lang="en-GB" dirty="0" smtClean="0"/>
                  <a:t>Three experiments, done in the following manner 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0, </m:t>
                        </m:r>
                        <m:r>
                          <a:rPr lang="en-GB" b="0" i="1" smtClean="0">
                            <a:latin typeface="Cambria Math" panose="02040503050406030204" pitchFamily="18" charset="0"/>
                          </a:rPr>
                          <m:t>𝑇</m:t>
                        </m:r>
                      </m:e>
                    </m:d>
                    <m:r>
                      <a:rPr lang="en-GB" b="0" i="1" smtClean="0">
                        <a:latin typeface="Cambria Math" panose="02040503050406030204" pitchFamily="18" charset="0"/>
                      </a:rPr>
                      <m:t>:</m:t>
                    </m:r>
                  </m:oMath>
                </a14:m>
                <a:endParaRPr lang="en-GB" dirty="0" smtClean="0"/>
              </a:p>
              <a:p>
                <a:pPr marL="742950" lvl="1" indent="-285750">
                  <a:buFont typeface="Arial" panose="020B0604020202020204" pitchFamily="34" charset="0"/>
                  <a:buChar char="•"/>
                </a:pPr>
                <a:r>
                  <a:rPr lang="en-GB" dirty="0" smtClean="0"/>
                  <a:t>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∈[0,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1</m:t>
                        </m:r>
                      </m:sub>
                    </m:sSub>
                    <m:r>
                      <a:rPr lang="en-GB" b="0" i="1" smtClean="0">
                        <a:latin typeface="Cambria Math" panose="02040503050406030204" pitchFamily="18" charset="0"/>
                      </a:rPr>
                      <m:t>]</m:t>
                    </m:r>
                  </m:oMath>
                </a14:m>
                <a:r>
                  <a:rPr lang="en-GB" dirty="0" smtClean="0"/>
                  <a:t> the system is closed loop, with a PD regulator and a certain reference </a:t>
                </a:r>
                <a14:m>
                  <m:oMath xmlns:m="http://schemas.openxmlformats.org/officeDocument/2006/math">
                    <m:r>
                      <a:rPr lang="en-GB" b="0" i="1" smtClean="0">
                        <a:latin typeface="Cambria Math" panose="02040503050406030204" pitchFamily="18" charset="0"/>
                      </a:rPr>
                      <m:t>𝑟</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0" smtClean="0">
                        <a:latin typeface="Cambria Math" panose="02040503050406030204" pitchFamily="18" charset="0"/>
                      </a:rPr>
                      <m:t>.</m:t>
                    </m:r>
                  </m:oMath>
                </a14:m>
                <a:endParaRPr lang="en-GB" b="0" dirty="0" smtClean="0"/>
              </a:p>
              <a:p>
                <a:pPr marL="742950" lvl="1" indent="-285750">
                  <a:buFont typeface="Arial" panose="020B0604020202020204" pitchFamily="34" charset="0"/>
                  <a:buChar char="•"/>
                </a:pPr>
                <a:r>
                  <a:rPr lang="en-GB" dirty="0" smtClean="0"/>
                  <a:t>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1</m:t>
                            </m:r>
                          </m:sub>
                        </m:sSub>
                        <m:r>
                          <a:rPr lang="en-GB" b="0" i="1" smtClean="0">
                            <a:latin typeface="Cambria Math" panose="02040503050406030204" pitchFamily="18" charset="0"/>
                          </a:rPr>
                          <m:t>+0.2, 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2</m:t>
                            </m:r>
                          </m:sub>
                        </m:sSub>
                      </m:e>
                    </m:d>
                  </m:oMath>
                </a14:m>
                <a:r>
                  <a:rPr lang="en-GB" dirty="0" smtClean="0"/>
                  <a:t> the system is in open loop, where </a:t>
                </a:r>
                <a14:m>
                  <m:oMath xmlns:m="http://schemas.openxmlformats.org/officeDocument/2006/math">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 is a PRBS </a:t>
                </a:r>
                <a:r>
                  <a:rPr lang="en-GB" sz="1400" dirty="0" smtClean="0"/>
                  <a:t>(Pseudo random binary source)</a:t>
                </a:r>
                <a:r>
                  <a:rPr lang="en-GB" dirty="0" smtClean="0"/>
                  <a:t> signal.</a:t>
                </a:r>
              </a:p>
              <a:p>
                <a:pPr marL="742950" lvl="1" indent="-285750">
                  <a:buFont typeface="Arial" panose="020B0604020202020204" pitchFamily="34" charset="0"/>
                  <a:buChar char="•"/>
                </a:pPr>
                <a:r>
                  <a:rPr lang="en-GB" dirty="0" smtClean="0"/>
                  <a:t>For </a:t>
                </a:r>
                <a14:m>
                  <m:oMath xmlns:m="http://schemas.openxmlformats.org/officeDocument/2006/math">
                    <m:r>
                      <a:rPr lang="en-GB" i="1">
                        <a:latin typeface="Cambria Math" panose="02040503050406030204" pitchFamily="18" charset="0"/>
                      </a:rPr>
                      <m:t>𝑡</m:t>
                    </m:r>
                    <m:r>
                      <a:rPr lang="en-GB" i="1">
                        <a:latin typeface="Cambria Math" panose="02040503050406030204" pitchFamily="18" charset="0"/>
                      </a:rPr>
                      <m:t>∈</m:t>
                    </m:r>
                    <m:d>
                      <m:dPr>
                        <m:begChr m:val="["/>
                        <m:endChr m:val="]"/>
                        <m:ctrlPr>
                          <a:rPr lang="en-GB" i="1">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2</m:t>
                            </m:r>
                          </m:sub>
                        </m:sSub>
                        <m:r>
                          <a:rPr lang="en-GB" b="0" i="1" smtClean="0">
                            <a:latin typeface="Cambria Math" panose="02040503050406030204" pitchFamily="18" charset="0"/>
                          </a:rPr>
                          <m:t>+0.2, </m:t>
                        </m:r>
                        <m:r>
                          <a:rPr lang="en-GB" b="0" i="1" smtClean="0">
                            <a:latin typeface="Cambria Math" panose="02040503050406030204" pitchFamily="18" charset="0"/>
                          </a:rPr>
                          <m:t>𝑇</m:t>
                        </m:r>
                      </m:e>
                    </m:d>
                  </m:oMath>
                </a14:m>
                <a:r>
                  <a:rPr lang="en-GB" dirty="0" smtClean="0"/>
                  <a:t> the system is again in closed loop.</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Sampling time of input(</a:t>
                </a:r>
                <a14:m>
                  <m:oMath xmlns:m="http://schemas.openxmlformats.org/officeDocument/2006/math">
                    <m:r>
                      <a:rPr lang="en-GB" i="1" dirty="0" smtClean="0">
                        <a:latin typeface="Cambria Math" panose="02040503050406030204" pitchFamily="18" charset="0"/>
                      </a:rPr>
                      <m:t>𝑢</m:t>
                    </m:r>
                    <m:r>
                      <a:rPr lang="en-GB" i="1" dirty="0" smtClean="0">
                        <a:latin typeface="Cambria Math" panose="02040503050406030204" pitchFamily="18" charset="0"/>
                      </a:rPr>
                      <m:t>(</m:t>
                    </m:r>
                    <m:r>
                      <a:rPr lang="en-GB" i="1" dirty="0" smtClean="0">
                        <a:latin typeface="Cambria Math" panose="02040503050406030204" pitchFamily="18" charset="0"/>
                      </a:rPr>
                      <m:t>𝑡</m:t>
                    </m:r>
                    <m:r>
                      <a:rPr lang="en-GB" i="1" dirty="0" smtClean="0">
                        <a:latin typeface="Cambria Math" panose="02040503050406030204" pitchFamily="18" charset="0"/>
                      </a:rPr>
                      <m:t>)</m:t>
                    </m:r>
                  </m:oMath>
                </a14:m>
                <a:r>
                  <a:rPr lang="en-GB" dirty="0" smtClean="0"/>
                  <a:t>)/output(</a:t>
                </a:r>
                <a14:m>
                  <m:oMath xmlns:m="http://schemas.openxmlformats.org/officeDocument/2006/math">
                    <m:r>
                      <a:rPr lang="en-GB" i="1" dirty="0" smtClean="0">
                        <a:latin typeface="Cambria Math" panose="02040503050406030204" pitchFamily="18" charset="0"/>
                      </a:rPr>
                      <m:t>𝑦</m:t>
                    </m:r>
                    <m:r>
                      <a:rPr lang="en-GB" i="1" dirty="0" smtClean="0">
                        <a:latin typeface="Cambria Math" panose="02040503050406030204" pitchFamily="18" charset="0"/>
                      </a:rPr>
                      <m:t>(</m:t>
                    </m:r>
                    <m:r>
                      <a:rPr lang="en-GB" i="1" dirty="0" smtClean="0">
                        <a:latin typeface="Cambria Math" panose="02040503050406030204" pitchFamily="18" charset="0"/>
                      </a:rPr>
                      <m:t>𝑡</m:t>
                    </m:r>
                    <m:r>
                      <a:rPr lang="en-GB" i="1" dirty="0" smtClean="0">
                        <a:latin typeface="Cambria Math" panose="02040503050406030204" pitchFamily="18" charset="0"/>
                      </a:rPr>
                      <m:t>)</m:t>
                    </m:r>
                  </m:oMath>
                </a14:m>
                <a:r>
                  <a:rPr lang="en-GB" dirty="0" smtClean="0"/>
                  <a: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𝑠</m:t>
                        </m:r>
                      </m:sub>
                    </m:sSub>
                    <m:r>
                      <a:rPr lang="en-GB" b="0" i="1" smtClean="0">
                        <a:latin typeface="Cambria Math" panose="02040503050406030204" pitchFamily="18" charset="0"/>
                      </a:rPr>
                      <m:t>=0.2 </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𝑠</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𝑠</m:t>
                        </m:r>
                      </m:sub>
                    </m:sSub>
                    <m:r>
                      <a:rPr lang="en-GB" b="0" i="1" smtClean="0">
                        <a:latin typeface="Cambria Math" panose="02040503050406030204" pitchFamily="18" charset="0"/>
                      </a:rPr>
                      <m:t>=5 </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𝐻𝑧</m:t>
                        </m:r>
                      </m:e>
                    </m:d>
                    <m:r>
                      <a:rPr lang="en-GB" b="0" i="1" smtClean="0">
                        <a:latin typeface="Cambria Math" panose="02040503050406030204" pitchFamily="18" charset="0"/>
                      </a:rPr>
                      <m:t>, </m:t>
                    </m:r>
                  </m:oMath>
                </a14:m>
                <a:r>
                  <a:rPr lang="en-GB" dirty="0" smtClean="0"/>
                  <a:t>can see dynamics up to </a:t>
                </a:r>
                <a14:m>
                  <m:oMath xmlns:m="http://schemas.openxmlformats.org/officeDocument/2006/math">
                    <m:r>
                      <a:rPr lang="en-GB" b="0" i="1" smtClean="0">
                        <a:latin typeface="Cambria Math" panose="02040503050406030204" pitchFamily="18" charset="0"/>
                      </a:rPr>
                      <m:t>2.5</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𝐻𝑧</m:t>
                        </m:r>
                      </m:e>
                    </m:d>
                    <m:r>
                      <a:rPr lang="en-GB" b="0" i="1" smtClean="0">
                        <a:latin typeface="Cambria Math" panose="02040503050406030204" pitchFamily="18" charset="0"/>
                      </a:rPr>
                      <m:t> ≡15.7 [</m:t>
                    </m:r>
                    <m:f>
                      <m:fPr>
                        <m:ctrlPr>
                          <a:rPr lang="en-GB" b="0" i="1" smtClean="0">
                            <a:latin typeface="Cambria Math" panose="02040503050406030204" pitchFamily="18" charset="0"/>
                          </a:rPr>
                        </m:ctrlPr>
                      </m:fPr>
                      <m:num>
                        <m:r>
                          <a:rPr lang="en-GB" b="0" i="1" smtClean="0">
                            <a:latin typeface="Cambria Math" panose="02040503050406030204" pitchFamily="18" charset="0"/>
                          </a:rPr>
                          <m:t>𝑟𝑎𝑑</m:t>
                        </m:r>
                      </m:num>
                      <m:den>
                        <m:r>
                          <a:rPr lang="en-GB" b="0" i="1" smtClean="0">
                            <a:latin typeface="Cambria Math" panose="02040503050406030204" pitchFamily="18" charset="0"/>
                          </a:rPr>
                          <m:t>𝑠𝑒𝑐</m:t>
                        </m:r>
                      </m:den>
                    </m:f>
                    <m:r>
                      <a:rPr lang="en-GB" b="0" i="1" smtClean="0">
                        <a:latin typeface="Cambria Math" panose="02040503050406030204" pitchFamily="18" charset="0"/>
                      </a:rPr>
                      <m:t>]</m:t>
                    </m:r>
                  </m:oMath>
                </a14:m>
                <a:r>
                  <a:rPr lang="en-GB" dirty="0" smtClean="0"/>
                  <a:t>.</a:t>
                </a:r>
              </a:p>
              <a:p>
                <a:endParaRPr lang="en-GB" dirty="0"/>
              </a:p>
              <a:p>
                <a:pPr marL="285750" indent="-285750">
                  <a:buFont typeface="Arial" panose="020B0604020202020204" pitchFamily="34" charset="0"/>
                  <a:buChar char="•"/>
                </a:pPr>
                <a:r>
                  <a:rPr lang="en-GB" dirty="0"/>
                  <a:t>Experiment data is collected in a set </a:t>
                </a:r>
                <a14:m>
                  <m:oMath xmlns:m="http://schemas.openxmlformats.org/officeDocument/2006/math">
                    <m:sSubSup>
                      <m:sSubSupPr>
                        <m:ctrlPr>
                          <a:rPr lang="en-GB" i="1">
                            <a:latin typeface="Cambria Math" panose="02040503050406030204" pitchFamily="18" charset="0"/>
                          </a:rPr>
                        </m:ctrlPr>
                      </m:sSubSupPr>
                      <m:e>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d>
                                  <m:dPr>
                                    <m:ctrlPr>
                                      <a:rPr lang="en-GB" i="1">
                                        <a:latin typeface="Cambria Math" panose="02040503050406030204" pitchFamily="18" charset="0"/>
                                      </a:rPr>
                                    </m:ctrlPr>
                                  </m:dPr>
                                  <m:e>
                                    <m:r>
                                      <a:rPr lang="en-GB" b="1" i="1">
                                        <a:latin typeface="Cambria Math" panose="02040503050406030204" pitchFamily="18" charset="0"/>
                                      </a:rPr>
                                      <m:t>𝒙</m:t>
                                    </m:r>
                                    <m:r>
                                      <a:rPr lang="en-GB" i="1">
                                        <a:latin typeface="Cambria Math" panose="02040503050406030204" pitchFamily="18" charset="0"/>
                                      </a:rPr>
                                      <m:t>,</m:t>
                                    </m:r>
                                    <m:r>
                                      <a:rPr lang="en-GB" b="1" i="1">
                                        <a:latin typeface="Cambria Math" panose="02040503050406030204" pitchFamily="18" charset="0"/>
                                      </a:rPr>
                                      <m:t>𝒚</m:t>
                                    </m:r>
                                  </m:e>
                                </m:d>
                              </m:e>
                              <m:sub>
                                <m:r>
                                  <a:rPr lang="en-GB" i="1">
                                    <a:latin typeface="Cambria Math" panose="02040503050406030204" pitchFamily="18" charset="0"/>
                                  </a:rPr>
                                  <m:t>𝑖</m:t>
                                </m:r>
                                <m:r>
                                  <a:rPr lang="en-GB" b="0" i="1" smtClean="0">
                                    <a:latin typeface="Cambria Math" panose="02040503050406030204" pitchFamily="18" charset="0"/>
                                  </a:rPr>
                                  <m:t> </m:t>
                                </m:r>
                              </m:sub>
                            </m:sSub>
                            <m:r>
                              <a:rPr lang="en-GB" b="0" i="1" smtClean="0">
                                <a:latin typeface="Cambria Math" panose="02040503050406030204" pitchFamily="18" charset="0"/>
                              </a:rPr>
                              <m:t>, </m:t>
                            </m:r>
                            <m:r>
                              <a:rPr lang="en-GB" b="0" i="1" smtClean="0">
                                <a:latin typeface="Cambria Math" panose="02040503050406030204" pitchFamily="18" charset="0"/>
                              </a:rPr>
                              <m:t>𝑖</m:t>
                            </m:r>
                            <m:r>
                              <a:rPr lang="en-GB" b="0" i="1" smtClean="0">
                                <a:latin typeface="Cambria Math" panose="02040503050406030204" pitchFamily="18" charset="0"/>
                              </a:rPr>
                              <m:t>=1,2,3</m:t>
                            </m:r>
                          </m:e>
                        </m:d>
                      </m:e>
                      <m:sub/>
                      <m:sup/>
                    </m:sSubSup>
                  </m:oMath>
                </a14:m>
                <a:r>
                  <a:rPr lang="en-GB" dirty="0"/>
                  <a:t>, where </a:t>
                </a:r>
                <a14:m>
                  <m:oMath xmlns:m="http://schemas.openxmlformats.org/officeDocument/2006/math">
                    <m:r>
                      <a:rPr lang="en-GB" i="1">
                        <a:latin typeface="Cambria Math" panose="02040503050406030204" pitchFamily="18" charset="0"/>
                      </a:rPr>
                      <m:t>𝑖</m:t>
                    </m:r>
                  </m:oMath>
                </a14:m>
                <a:r>
                  <a:rPr lang="en-GB" dirty="0"/>
                  <a:t> is the </a:t>
                </a:r>
                <a:r>
                  <a:rPr lang="en-GB" dirty="0" err="1" smtClean="0"/>
                  <a:t>i-th</a:t>
                </a:r>
                <a:r>
                  <a:rPr lang="en-GB" dirty="0" smtClean="0"/>
                  <a:t> experiment.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14:m>
                  <m:oMath xmlns:m="http://schemas.openxmlformats.org/officeDocument/2006/math">
                    <m:sSub>
                      <m:sSubPr>
                        <m:ctrlPr>
                          <a:rPr lang="en-GB" i="1">
                            <a:latin typeface="Cambria Math" panose="02040503050406030204" pitchFamily="18" charset="0"/>
                          </a:rPr>
                        </m:ctrlPr>
                      </m:sSubPr>
                      <m:e>
                        <m:d>
                          <m:dPr>
                            <m:ctrlPr>
                              <a:rPr lang="en-GB" i="1">
                                <a:latin typeface="Cambria Math" panose="02040503050406030204" pitchFamily="18" charset="0"/>
                              </a:rPr>
                            </m:ctrlPr>
                          </m:dPr>
                          <m:e>
                            <m:r>
                              <a:rPr lang="en-GB" b="1" i="1">
                                <a:latin typeface="Cambria Math" panose="02040503050406030204" pitchFamily="18" charset="0"/>
                              </a:rPr>
                              <m:t>𝒙</m:t>
                            </m:r>
                            <m:r>
                              <a:rPr lang="en-GB" i="1">
                                <a:latin typeface="Cambria Math" panose="02040503050406030204" pitchFamily="18" charset="0"/>
                              </a:rPr>
                              <m:t>,</m:t>
                            </m:r>
                            <m:r>
                              <a:rPr lang="en-GB" b="1" i="1">
                                <a:latin typeface="Cambria Math" panose="02040503050406030204" pitchFamily="18" charset="0"/>
                              </a:rPr>
                              <m:t>𝒚</m:t>
                            </m:r>
                          </m:e>
                        </m:d>
                      </m:e>
                      <m:sub>
                        <m:r>
                          <a:rPr lang="en-GB" i="1">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r>
                              <a:rPr lang="en-GB" b="0" i="1" smtClean="0">
                                <a:latin typeface="Cambria Math" panose="02040503050406030204" pitchFamily="18" charset="0"/>
                              </a:rPr>
                              <m:t> </m:t>
                            </m:r>
                          </m:e>
                        </m:d>
                      </m:e>
                      <m:sub>
                        <m:r>
                          <a:rPr lang="en-GB" b="0" i="1" smtClean="0">
                            <a:latin typeface="Cambria Math" panose="02040503050406030204" pitchFamily="18" charset="0"/>
                          </a:rPr>
                          <m:t>𝑖𝑗</m:t>
                        </m:r>
                      </m:sub>
                    </m:sSub>
                    <m:r>
                      <a:rPr lang="en-GB" b="0" i="1" smtClean="0">
                        <a:latin typeface="Cambria Math" panose="02040503050406030204" pitchFamily="18" charset="0"/>
                      </a:rPr>
                      <m:t>, </m:t>
                    </m:r>
                    <m:r>
                      <a:rPr lang="en-GB" b="0" i="1" smtClean="0">
                        <a:latin typeface="Cambria Math" panose="02040503050406030204" pitchFamily="18" charset="0"/>
                      </a:rPr>
                      <m:t>𝑗</m:t>
                    </m:r>
                    <m:r>
                      <a:rPr lang="en-GB" b="0" i="1" smtClean="0">
                        <a:latin typeface="Cambria Math" panose="02040503050406030204" pitchFamily="18" charset="0"/>
                      </a:rPr>
                      <m:t>=1,2,3}</m:t>
                    </m:r>
                  </m:oMath>
                </a14:m>
                <a:r>
                  <a:rPr lang="en-GB" dirty="0" smtClean="0"/>
                  <a:t>, where </a:t>
                </a:r>
                <a14:m>
                  <m:oMath xmlns:m="http://schemas.openxmlformats.org/officeDocument/2006/math">
                    <m:r>
                      <a:rPr lang="en-GB" b="0" i="1" smtClean="0">
                        <a:latin typeface="Cambria Math" panose="02040503050406030204" pitchFamily="18" charset="0"/>
                      </a:rPr>
                      <m:t>𝑗</m:t>
                    </m:r>
                    <m:r>
                      <a:rPr lang="en-GB" b="0" i="1" smtClean="0">
                        <a:latin typeface="Cambria Math" panose="02040503050406030204" pitchFamily="18" charset="0"/>
                      </a:rPr>
                      <m:t>=1</m:t>
                    </m:r>
                  </m:oMath>
                </a14:m>
                <a:r>
                  <a:rPr lang="en-GB" dirty="0" smtClean="0"/>
                  <a:t> represents data for </a:t>
                </a:r>
                <a14:m>
                  <m:oMath xmlns:m="http://schemas.openxmlformats.org/officeDocument/2006/math">
                    <m:r>
                      <a:rPr lang="en-GB" i="1">
                        <a:latin typeface="Cambria Math" panose="02040503050406030204" pitchFamily="18" charset="0"/>
                      </a:rPr>
                      <m:t>𝑡</m:t>
                    </m:r>
                    <m:r>
                      <a:rPr lang="en-GB" i="1">
                        <a:latin typeface="Cambria Math" panose="02040503050406030204" pitchFamily="18" charset="0"/>
                      </a:rPr>
                      <m:t>∈[0, </m:t>
                    </m:r>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1</m:t>
                        </m:r>
                      </m:sub>
                    </m:sSub>
                    <m:r>
                      <a:rPr lang="en-GB" i="1">
                        <a:latin typeface="Cambria Math" panose="02040503050406030204" pitchFamily="18" charset="0"/>
                      </a:rPr>
                      <m:t>]</m:t>
                    </m:r>
                  </m:oMath>
                </a14:m>
                <a:r>
                  <a:rPr lang="en-GB" dirty="0"/>
                  <a:t> </a:t>
                </a:r>
                <a:r>
                  <a:rPr lang="en-GB" dirty="0" smtClean="0"/>
                  <a:t>, etc… .</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p:txBody>
          </p:sp>
        </mc:Choice>
        <mc:Fallback xmlns="">
          <p:sp>
            <p:nvSpPr>
              <p:cNvPr id="4" name="TextBox 3"/>
              <p:cNvSpPr txBox="1">
                <a:spLocks noRot="1" noChangeAspect="1" noMove="1" noResize="1" noEditPoints="1" noAdjustHandles="1" noChangeArrowheads="1" noChangeShapeType="1" noTextEdit="1"/>
              </p:cNvSpPr>
              <p:nvPr/>
            </p:nvSpPr>
            <p:spPr>
              <a:xfrm>
                <a:off x="478988" y="2177089"/>
                <a:ext cx="11955902" cy="4444294"/>
              </a:xfrm>
              <a:prstGeom prst="rect">
                <a:avLst/>
              </a:prstGeom>
              <a:blipFill rotWithShape="0">
                <a:blip r:embed="rId2"/>
                <a:stretch>
                  <a:fillRect l="-357" t="-686"/>
                </a:stretch>
              </a:blipFill>
            </p:spPr>
            <p:txBody>
              <a:bodyPr/>
              <a:lstStyle/>
              <a:p>
                <a:r>
                  <a:rPr lang="it-IT">
                    <a:noFill/>
                  </a:rPr>
                  <a:t> </a:t>
                </a:r>
              </a:p>
            </p:txBody>
          </p:sp>
        </mc:Fallback>
      </mc:AlternateContent>
      <p:sp>
        <p:nvSpPr>
          <p:cNvPr id="6" name="Right Arrow 5"/>
          <p:cNvSpPr/>
          <p:nvPr/>
        </p:nvSpPr>
        <p:spPr bwMode="auto">
          <a:xfrm>
            <a:off x="762000" y="5377093"/>
            <a:ext cx="1041400" cy="444500"/>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7" name="TextBox 6"/>
              <p:cNvSpPr txBox="1"/>
              <p:nvPr/>
            </p:nvSpPr>
            <p:spPr>
              <a:xfrm>
                <a:off x="2019300" y="5393645"/>
                <a:ext cx="5232400" cy="369332"/>
              </a:xfrm>
              <a:prstGeom prst="rect">
                <a:avLst/>
              </a:prstGeom>
              <a:noFill/>
            </p:spPr>
            <p:txBody>
              <a:bodyPr wrap="square" rtlCol="0">
                <a:spAutoFit/>
              </a:bodyPr>
              <a:lstStyle/>
              <a:p>
                <a14:m>
                  <m:oMath xmlns:m="http://schemas.openxmlformats.org/officeDocument/2006/math">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e>
                        </m:d>
                      </m:e>
                      <m:sub>
                        <m:r>
                          <a:rPr lang="en-GB" b="0" i="1" smtClean="0">
                            <a:latin typeface="Cambria Math" panose="02040503050406030204" pitchFamily="18" charset="0"/>
                          </a:rPr>
                          <m:t>𝑖</m:t>
                        </m:r>
                        <m:r>
                          <a:rPr lang="en-GB" b="0" i="1" smtClean="0">
                            <a:latin typeface="Cambria Math" panose="02040503050406030204" pitchFamily="18" charset="0"/>
                          </a:rPr>
                          <m:t>2</m:t>
                        </m:r>
                      </m:sub>
                    </m:sSub>
                    <m:r>
                      <a:rPr lang="en-GB" b="0" i="1" smtClean="0">
                        <a:latin typeface="Cambria Math" panose="02040503050406030204" pitchFamily="18" charset="0"/>
                      </a:rPr>
                      <m:t> </m:t>
                    </m:r>
                  </m:oMath>
                </a14:m>
                <a:r>
                  <a:rPr lang="en-GB" dirty="0" smtClean="0"/>
                  <a:t>is the open loop data</a:t>
                </a:r>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2019300" y="5393645"/>
                <a:ext cx="5232400" cy="369332"/>
              </a:xfrm>
              <a:prstGeom prst="rect">
                <a:avLst/>
              </a:prstGeom>
              <a:blipFill rotWithShape="0">
                <a:blip r:embed="rId3"/>
                <a:stretch>
                  <a:fillRect t="-10000" b="-26667"/>
                </a:stretch>
              </a:blipFill>
            </p:spPr>
            <p:txBody>
              <a:bodyPr/>
              <a:lstStyle/>
              <a:p>
                <a:r>
                  <a:rPr lang="en-GB">
                    <a:noFill/>
                  </a:rPr>
                  <a:t> </a:t>
                </a:r>
              </a:p>
            </p:txBody>
          </p:sp>
        </mc:Fallback>
      </mc:AlternateContent>
      <p:sp>
        <p:nvSpPr>
          <p:cNvPr id="8" name="TextBox 7"/>
          <p:cNvSpPr txBox="1"/>
          <p:nvPr/>
        </p:nvSpPr>
        <p:spPr>
          <a:xfrm>
            <a:off x="7556950" y="148382"/>
            <a:ext cx="184858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EXPERIMENT</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340224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6</a:t>
            </a:fld>
            <a:endParaRPr lang="it-IT" altLang="en-US"/>
          </a:p>
        </p:txBody>
      </p:sp>
      <p:sp>
        <p:nvSpPr>
          <p:cNvPr id="3" name="TextBox 2"/>
          <p:cNvSpPr txBox="1"/>
          <p:nvPr/>
        </p:nvSpPr>
        <p:spPr>
          <a:xfrm>
            <a:off x="4292140" y="1046490"/>
            <a:ext cx="3561744" cy="523220"/>
          </a:xfrm>
          <a:prstGeom prst="rect">
            <a:avLst/>
          </a:prstGeom>
          <a:noFill/>
        </p:spPr>
        <p:txBody>
          <a:bodyPr wrap="none" rtlCol="0">
            <a:spAutoFit/>
          </a:bodyPr>
          <a:lstStyle/>
          <a:p>
            <a:r>
              <a:rPr lang="en-GB" sz="2800" b="1" i="1" dirty="0" smtClean="0">
                <a:latin typeface="+mj-lt"/>
              </a:rPr>
              <a:t>EXPERIMENT DATA</a:t>
            </a:r>
            <a:endParaRPr lang="en-GB" sz="2800" b="1" i="1" dirty="0">
              <a:latin typeface="+mj-lt"/>
            </a:endParaRPr>
          </a:p>
        </p:txBody>
      </p:sp>
      <p:sp>
        <p:nvSpPr>
          <p:cNvPr id="4" name="TextBox 3"/>
          <p:cNvSpPr txBox="1"/>
          <p:nvPr/>
        </p:nvSpPr>
        <p:spPr>
          <a:xfrm>
            <a:off x="7556950" y="148382"/>
            <a:ext cx="184858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EXPERIMENT</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65" y="1569709"/>
            <a:ext cx="3363984" cy="252298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1066" y="1569710"/>
            <a:ext cx="3363985" cy="252298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2965" y="1569709"/>
            <a:ext cx="3363985" cy="2522989"/>
          </a:xfrm>
          <a:prstGeom prst="rect">
            <a:avLst/>
          </a:prstGeom>
        </p:spPr>
      </p:pic>
    </p:spTree>
    <p:extLst>
      <p:ext uri="{BB962C8B-B14F-4D97-AF65-F5344CB8AC3E}">
        <p14:creationId xmlns:p14="http://schemas.microsoft.com/office/powerpoint/2010/main" val="3404162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7</a:t>
            </a:fld>
            <a:endParaRPr lang="it-IT" altLang="en-US"/>
          </a:p>
        </p:txBody>
      </p:sp>
      <p:sp>
        <p:nvSpPr>
          <p:cNvPr id="4" name="Rectangle 3"/>
          <p:cNvSpPr/>
          <p:nvPr/>
        </p:nvSpPr>
        <p:spPr>
          <a:xfrm>
            <a:off x="1938323" y="2588350"/>
            <a:ext cx="8315353" cy="1754326"/>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dirty="0" smtClean="0">
                <a:ln w="0"/>
                <a:solidFill>
                  <a:schemeClr val="tx1"/>
                </a:solidFill>
                <a:effectLst>
                  <a:outerShdw blurRad="38100" dist="19050" dir="2700000" algn="tl" rotWithShape="0">
                    <a:schemeClr val="dk1">
                      <a:alpha val="40000"/>
                    </a:schemeClr>
                  </a:outerShdw>
                </a:effectLst>
              </a:rPr>
              <a:t>DATA PROCESSING AND</a:t>
            </a:r>
            <a:br>
              <a:rPr lang="en-US" sz="5400" dirty="0" smtClean="0">
                <a:ln w="0"/>
                <a:solidFill>
                  <a:schemeClr val="tx1"/>
                </a:solidFill>
                <a:effectLst>
                  <a:outerShdw blurRad="38100" dist="19050" dir="2700000" algn="tl" rotWithShape="0">
                    <a:schemeClr val="dk1">
                      <a:alpha val="40000"/>
                    </a:schemeClr>
                  </a:outerShdw>
                </a:effectLst>
              </a:rPr>
            </a:br>
            <a:r>
              <a:rPr lang="en-US" sz="5400" dirty="0" smtClean="0">
                <a:ln w="0"/>
                <a:solidFill>
                  <a:schemeClr val="tx1"/>
                </a:solidFill>
                <a:effectLst>
                  <a:outerShdw blurRad="38100" dist="19050" dir="2700000" algn="tl" rotWithShape="0">
                    <a:schemeClr val="dk1">
                      <a:alpha val="40000"/>
                    </a:schemeClr>
                  </a:outerShdw>
                </a:effectLst>
              </a:rPr>
              <a:t>ANALYSIS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42962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buNone/>
                </a:pPr>
                <a:r>
                  <a:rPr lang="en-GB" dirty="0" smtClean="0"/>
                  <a:t>When analysing data for black box modelling there are several steps to consider:</a:t>
                </a:r>
              </a:p>
              <a:p>
                <a:pPr marL="0" indent="0">
                  <a:buNone/>
                </a:pPr>
                <a:endParaRPr lang="en-GB" dirty="0"/>
              </a:p>
              <a:p>
                <a:pPr marL="457200" indent="-457200">
                  <a:buFont typeface="+mj-lt"/>
                  <a:buAutoNum type="arabicPeriod"/>
                </a:pPr>
                <a:r>
                  <a:rPr lang="en-GB" dirty="0" smtClean="0"/>
                  <a:t>Is there any trend on the data (constant or linear) ? </a:t>
                </a:r>
                <a14:m>
                  <m:oMath xmlns:m="http://schemas.openxmlformats.org/officeDocument/2006/math">
                    <m:r>
                      <a:rPr lang="en-GB" b="0" i="1" smtClean="0">
                        <a:latin typeface="Cambria Math" panose="02040503050406030204" pitchFamily="18" charset="0"/>
                      </a:rPr>
                      <m:t>⇒</m:t>
                    </m:r>
                  </m:oMath>
                </a14:m>
                <a:r>
                  <a:rPr lang="en-GB" dirty="0" smtClean="0"/>
                  <a:t> </a:t>
                </a:r>
                <a:r>
                  <a:rPr lang="en-GB" dirty="0" err="1" smtClean="0"/>
                  <a:t>Detrend</a:t>
                </a:r>
                <a:r>
                  <a:rPr lang="en-GB" dirty="0" smtClean="0"/>
                  <a:t> (not advisable if the system contains an integrator -&gt; we lose dynamics</a:t>
                </a:r>
              </a:p>
              <a:p>
                <a:pPr marL="457200" indent="-457200">
                  <a:buFont typeface="+mj-lt"/>
                  <a:buAutoNum type="arabicPeriod"/>
                </a:pPr>
                <a:endParaRPr lang="en-GB" dirty="0" smtClean="0"/>
              </a:p>
              <a:p>
                <a:pPr marL="457200" indent="-457200">
                  <a:buFont typeface="+mj-lt"/>
                  <a:buAutoNum type="arabicPeriod"/>
                </a:pPr>
                <a:r>
                  <a:rPr lang="en-GB" dirty="0" smtClean="0"/>
                  <a:t>Analyse the covariance and spectrum of the input signal to understand the level of excitation</a:t>
                </a:r>
              </a:p>
              <a:p>
                <a:pPr marL="857250" lvl="1" indent="-457200">
                  <a:buFont typeface="+mj-lt"/>
                  <a:buAutoNum type="arabicPeriod"/>
                </a:pPr>
                <a:r>
                  <a:rPr lang="en-GB" dirty="0" smtClean="0"/>
                  <a:t>We prefer signal that behave like WN to improve (</a:t>
                </a:r>
                <a:r>
                  <a:rPr lang="en-GB" dirty="0" err="1" smtClean="0"/>
                  <a:t>identifiability</a:t>
                </a:r>
                <a:r>
                  <a:rPr lang="en-GB" dirty="0" smtClean="0"/>
                  <a:t> ) the estimate of a parametric model</a:t>
                </a:r>
              </a:p>
              <a:p>
                <a:pPr marL="457200" indent="-457200">
                  <a:buFont typeface="+mj-lt"/>
                  <a:buAutoNum type="arabicPeriod"/>
                </a:pPr>
                <a:endParaRPr lang="en-GB" dirty="0" smtClean="0"/>
              </a:p>
              <a:p>
                <a:pPr marL="457200" indent="-457200">
                  <a:buFont typeface="+mj-lt"/>
                  <a:buAutoNum type="arabicPeriod"/>
                </a:pPr>
                <a:r>
                  <a:rPr lang="en-GB" dirty="0" smtClean="0"/>
                  <a:t>Estimate the impulse response and frequency response to gain:</a:t>
                </a:r>
              </a:p>
              <a:p>
                <a:pPr marL="857250" lvl="1" indent="-457200">
                  <a:buFont typeface="+mj-lt"/>
                  <a:buAutoNum type="arabicPeriod"/>
                </a:pPr>
                <a:r>
                  <a:rPr lang="en-GB" dirty="0" smtClean="0"/>
                  <a:t>Insight into the system dynamics</a:t>
                </a:r>
              </a:p>
              <a:p>
                <a:pPr marL="857250" lvl="1" indent="-457200">
                  <a:buFont typeface="+mj-lt"/>
                  <a:buAutoNum type="arabicPeriod"/>
                </a:pPr>
                <a:r>
                  <a:rPr lang="en-GB" dirty="0" smtClean="0"/>
                  <a:t>Estimation of the input dead time (time delay of the input)</a:t>
                </a:r>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389" t="-1476" r="-111"/>
                </a:stretch>
              </a:blipFill>
            </p:spPr>
            <p:txBody>
              <a:bodyPr/>
              <a:lstStyle/>
              <a:p>
                <a:r>
                  <a:rPr lang="en-GB">
                    <a:noFill/>
                  </a:rPr>
                  <a:t> </a:t>
                </a:r>
              </a:p>
            </p:txBody>
          </p:sp>
        </mc:Fallback>
      </mc:AlternateContent>
      <p:sp>
        <p:nvSpPr>
          <p:cNvPr id="3" name="Slide Number Placeholder 2"/>
          <p:cNvSpPr>
            <a:spLocks noGrp="1"/>
          </p:cNvSpPr>
          <p:nvPr>
            <p:ph type="sldNum" sz="quarter" idx="10"/>
          </p:nvPr>
        </p:nvSpPr>
        <p:spPr/>
        <p:txBody>
          <a:bodyPr/>
          <a:lstStyle/>
          <a:p>
            <a:fld id="{DD46C739-BB1C-478F-BB04-ED63286E8AF6}" type="slidenum">
              <a:rPr lang="it-IT" altLang="en-US" smtClean="0"/>
              <a:pPr/>
              <a:t>8</a:t>
            </a:fld>
            <a:endParaRPr lang="it-IT" altLang="en-US"/>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476158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9</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1/5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45951" y="1937857"/>
            <a:ext cx="10100345" cy="4247317"/>
          </a:xfrm>
          <a:prstGeom prst="rect">
            <a:avLst/>
          </a:prstGeom>
          <a:noFill/>
        </p:spPr>
        <p:txBody>
          <a:bodyPr wrap="square" rtlCol="0">
            <a:spAutoFit/>
          </a:bodyPr>
          <a:lstStyle/>
          <a:p>
            <a:endParaRPr lang="en-GB" dirty="0" smtClean="0"/>
          </a:p>
          <a:p>
            <a:r>
              <a:rPr lang="en-GB" dirty="0" smtClean="0"/>
              <a:t>Analysis of the covariance gives insight on the level of excitation of the input signal: for example we can run the Anderson Whiteness Test to understand if the input signal behaves like a random white noise.</a:t>
            </a:r>
          </a:p>
          <a:p>
            <a:endParaRPr lang="en-GB" dirty="0" smtClean="0"/>
          </a:p>
          <a:p>
            <a:endParaRPr lang="en-GB" dirty="0"/>
          </a:p>
          <a:p>
            <a:endParaRPr lang="en-GB" dirty="0"/>
          </a:p>
          <a:p>
            <a:r>
              <a:rPr lang="en-GB" dirty="0" smtClean="0"/>
              <a:t>Also the rank of the correlation matrix can give some info, but most of the time has a persistence of excitation very high:</a:t>
            </a:r>
          </a:p>
          <a:p>
            <a:pPr marL="742950" lvl="1" indent="-285750">
              <a:buFont typeface="Arial" panose="020B0604020202020204" pitchFamily="34" charset="0"/>
              <a:buChar char="•"/>
            </a:pPr>
            <a:r>
              <a:rPr lang="en-GB" dirty="0" err="1" smtClean="0"/>
              <a:t>Matlab</a:t>
            </a:r>
            <a:r>
              <a:rPr lang="en-GB" dirty="0" smtClean="0"/>
              <a:t> command </a:t>
            </a:r>
            <a:r>
              <a:rPr lang="en-GB" dirty="0" err="1" smtClean="0"/>
              <a:t>pexcit</a:t>
            </a:r>
            <a:r>
              <a:rPr lang="en-GB" dirty="0" smtClean="0"/>
              <a:t> always returned 50 (degree of persistence of excitation, its calculated based on min(n/3, 50) where n=rank(Ru) )</a:t>
            </a:r>
          </a:p>
          <a:p>
            <a:pPr marL="742950" lvl="1" indent="-285750">
              <a:buFont typeface="Arial" panose="020B0604020202020204" pitchFamily="34" charset="0"/>
              <a:buChar char="•"/>
            </a:pPr>
            <a:endParaRPr lang="en-GB" dirty="0"/>
          </a:p>
          <a:p>
            <a:endParaRPr lang="en-GB" dirty="0" smtClean="0"/>
          </a:p>
          <a:p>
            <a:pPr marL="742950" lvl="1" indent="-285750">
              <a:buFont typeface="Arial" panose="020B0604020202020204" pitchFamily="34" charset="0"/>
              <a:buChar char="•"/>
            </a:pPr>
            <a:endParaRPr lang="en-GB" dirty="0"/>
          </a:p>
          <a:p>
            <a:pPr lvl="1"/>
            <a:endParaRPr lang="en-GB" dirty="0"/>
          </a:p>
        </p:txBody>
      </p:sp>
    </p:spTree>
    <p:extLst>
      <p:ext uri="{BB962C8B-B14F-4D97-AF65-F5344CB8AC3E}">
        <p14:creationId xmlns:p14="http://schemas.microsoft.com/office/powerpoint/2010/main" val="2408693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3815</TotalTime>
  <Words>1134</Words>
  <Application>Microsoft Office PowerPoint</Application>
  <PresentationFormat>Widescreen</PresentationFormat>
  <Paragraphs>346</Paragraphs>
  <Slides>36</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36</vt:i4>
      </vt:variant>
    </vt:vector>
  </HeadingPairs>
  <TitlesOfParts>
    <vt:vector size="46" baseType="lpstr">
      <vt:lpstr>Arial</vt:lpstr>
      <vt:lpstr>Calibri</vt:lpstr>
      <vt:lpstr>Calibri Light</vt:lpstr>
      <vt:lpstr>Cambria Math</vt:lpstr>
      <vt:lpstr>DejaVu Sans</vt:lpstr>
      <vt:lpstr>Minion Web</vt:lpstr>
      <vt:lpstr>Wingdings</vt:lpstr>
      <vt:lpstr>Office Theme</vt:lpstr>
      <vt:lpstr>Storyboard Layouts</vt:lpstr>
      <vt:lpstr>Struttura predefinita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dc:title>
  <dc:creator>Alessio Russo</dc:creator>
  <cp:lastModifiedBy>Alessio Russo</cp:lastModifiedBy>
  <cp:revision>113</cp:revision>
  <dcterms:created xsi:type="dcterms:W3CDTF">2015-04-04T11:28:03Z</dcterms:created>
  <dcterms:modified xsi:type="dcterms:W3CDTF">2015-04-16T12:42:21Z</dcterms:modified>
  <cp:category>Engineering</cp:category>
</cp:coreProperties>
</file>